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700" r:id="rId2"/>
  </p:sldMasterIdLst>
  <p:notesMasterIdLst>
    <p:notesMasterId r:id="rId42"/>
  </p:notesMasterIdLst>
  <p:sldIdLst>
    <p:sldId id="292" r:id="rId3"/>
    <p:sldId id="293" r:id="rId4"/>
    <p:sldId id="294" r:id="rId5"/>
    <p:sldId id="295"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97" r:id="rId35"/>
    <p:sldId id="298" r:id="rId36"/>
    <p:sldId id="299" r:id="rId37"/>
    <p:sldId id="289" r:id="rId38"/>
    <p:sldId id="290" r:id="rId39"/>
    <p:sldId id="296" r:id="rId40"/>
    <p:sldId id="291" r:id="rId41"/>
  </p:sldIdLst>
  <p:sldSz cx="9144000" cy="5143500" type="screen16x9"/>
  <p:notesSz cx="6858000" cy="9144000"/>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orient="horz" pos="3239">
          <p15:clr>
            <a:srgbClr val="A4A3A4"/>
          </p15:clr>
        </p15:guide>
        <p15:guide id="7" pos="28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00FF"/>
    <a:srgbClr val="1A5651"/>
    <a:srgbClr val="F2F8EC"/>
    <a:srgbClr val="DBECCC"/>
    <a:srgbClr val="262087"/>
    <a:srgbClr val="0066CC"/>
    <a:srgbClr val="0099CC"/>
    <a:srgbClr val="009999"/>
    <a:srgbClr val="33A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89" autoAdjust="0"/>
    <p:restoredTop sz="78675" autoAdjust="0"/>
  </p:normalViewPr>
  <p:slideViewPr>
    <p:cSldViewPr snapToGrid="0">
      <p:cViewPr varScale="1">
        <p:scale>
          <a:sx n="115" d="100"/>
          <a:sy n="115" d="100"/>
        </p:scale>
        <p:origin x="690" y="102"/>
      </p:cViewPr>
      <p:guideLst>
        <p:guide pos="2880"/>
        <p:guide orient="horz" pos="2358"/>
        <p:guide orient="horz" pos="2868"/>
        <p:guide pos="2863"/>
        <p:guide orient="horz" pos="3239"/>
        <p:guide pos="2889"/>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p:scale>
          <a:sx n="60" d="100"/>
          <a:sy n="60" d="100"/>
        </p:scale>
        <p:origin x="2682" y="-7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CC692-0A67-4795-BE95-21CCDAD75094}"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29465-7998-4A37-B7B3-FFF9E1D9737A}" type="slidenum">
              <a:rPr lang="en-US" smtClean="0"/>
              <a:t>‹#›</a:t>
            </a:fld>
            <a:endParaRPr lang="en-US"/>
          </a:p>
        </p:txBody>
      </p:sp>
    </p:spTree>
    <p:extLst>
      <p:ext uri="{BB962C8B-B14F-4D97-AF65-F5344CB8AC3E}">
        <p14:creationId xmlns:p14="http://schemas.microsoft.com/office/powerpoint/2010/main" val="894420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pi.wi.gov/sped/college-and-career-ready-ieps/learning-resourc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pi.wi.gov/sped/topics/essential-element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pi.wi.gov/sites/default/files/imce/sped/pdf/ccr-iep-overview-guide.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pi.wi.gov/sites/default/files/imce/sped/pdf/rda-ccr-iep-five-beliefs.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pi.wi.gov/sped/college-and-career-ready-ieps/discussion-tool"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livebinders.com/play/play?id=2191148"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pi.wi.gov/sites/default/files/imce/sped/pdf/rda-ccr-iep-five-step-process.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2.ed.gov/policy/speced/guid/idea/memosdcltrs/guidance-on-fape-11-17-2015.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third of a series of webinars on the 5 Step Process for developing College and Career Ready IEPs or CCR IEPs. During Step three the IEP team develops ambitious and achievable IEP goals to address disability-related needs. </a:t>
            </a:r>
          </a:p>
          <a:p>
            <a:endParaRPr lang="en-US" dirty="0" smtClean="0"/>
          </a:p>
          <a:p>
            <a:r>
              <a:rPr lang="en-US" dirty="0" smtClean="0"/>
              <a:t>A version of this slide deck was presented as a webinar in April 2018 by Daniel Parker, Assistant Director of Special Education, WI DPI, Paula Volpiansky &amp; Deb Heiss, Consultants on the Special Education Team, WI DPI and Cheri Sylla, WSPEI</a:t>
            </a:r>
          </a:p>
          <a:p>
            <a:endParaRPr lang="en-US" dirty="0" smtClean="0"/>
          </a:p>
          <a:p>
            <a:r>
              <a:rPr lang="en-US" dirty="0" smtClean="0"/>
              <a:t>The webinar was recorded and is accessible through the CCR IEP learning resources / CCR IEP Five Step Process / Step 3 web page.  </a:t>
            </a:r>
            <a:r>
              <a:rPr lang="en-US" dirty="0" smtClean="0">
                <a:hlinkClick r:id="rId3"/>
              </a:rPr>
              <a:t>https://dpi.wi.gov/sped/college-and-career-ready-ieps/learning-resources</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20020B7E-2356-463E-A0CE-0516EF3B1264}" type="slidenum">
              <a:rPr lang="en-US" smtClean="0"/>
              <a:t>1</a:t>
            </a:fld>
            <a:endParaRPr lang="en-US"/>
          </a:p>
        </p:txBody>
      </p:sp>
    </p:spTree>
    <p:extLst>
      <p:ext uri="{BB962C8B-B14F-4D97-AF65-F5344CB8AC3E}">
        <p14:creationId xmlns:p14="http://schemas.microsoft.com/office/powerpoint/2010/main" val="4272778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move lets address a question we often receive, “What are standards based goals and how do we develop them? </a:t>
            </a:r>
          </a:p>
          <a:p>
            <a:r>
              <a:rPr lang="en-US" dirty="0" smtClean="0"/>
              <a:t>As mentioned in the Step 1 presentation, </a:t>
            </a:r>
            <a:r>
              <a:rPr lang="en-US" b="1" dirty="0" smtClean="0"/>
              <a:t>the discussion of the standards occurs primarily during step 1.</a:t>
            </a:r>
            <a:endParaRPr lang="en-US" b="0" dirty="0" smtClean="0"/>
          </a:p>
          <a:p>
            <a:r>
              <a:rPr lang="en-US" dirty="0" smtClean="0"/>
              <a:t>A few reminders: </a:t>
            </a:r>
          </a:p>
          <a:p>
            <a:pPr marL="285750" indent="-285750">
              <a:buFont typeface="Arial" panose="020B0604020202020204" pitchFamily="34" charset="0"/>
              <a:buChar char="•"/>
            </a:pPr>
            <a:r>
              <a:rPr lang="en-US" dirty="0" smtClean="0"/>
              <a:t>The </a:t>
            </a:r>
            <a:r>
              <a:rPr lang="en-US" b="1" dirty="0" smtClean="0"/>
              <a:t>standards drive curriculum and instruction-</a:t>
            </a:r>
            <a:r>
              <a:rPr lang="en-US" dirty="0" smtClean="0"/>
              <a:t> We must use assessment tools to measure the skills associated with the standards;  You can not directly measure the student “meeting grade level standards”. You can only measure the skills/behaviors that represent performance to the standards</a:t>
            </a:r>
          </a:p>
          <a:p>
            <a:pPr marL="285750" indent="-285750">
              <a:buFont typeface="Arial" panose="020B0604020202020204" pitchFamily="34" charset="0"/>
              <a:buChar char="•"/>
            </a:pPr>
            <a:r>
              <a:rPr lang="en-US" b="1" dirty="0" smtClean="0"/>
              <a:t>A student may be “meeting” grade level standards in some areas and not in others.</a:t>
            </a:r>
            <a:r>
              <a:rPr lang="en-US" dirty="0" smtClean="0"/>
              <a:t>  Students may be meeting some grade level standards across skills areas and not others (e.g., may be meeting grade level standard in some areas of reading comprehension, but not others--- comprehension vs. decoding fluency).</a:t>
            </a:r>
          </a:p>
          <a:p>
            <a:pPr marL="285750" indent="-285750">
              <a:buFont typeface="Arial" panose="020B0604020202020204" pitchFamily="34" charset="0"/>
              <a:buChar char="•"/>
            </a:pPr>
            <a:r>
              <a:rPr lang="en-US" b="1" dirty="0" smtClean="0"/>
              <a:t>For these reasons,  IEP goals are related to </a:t>
            </a:r>
            <a:r>
              <a:rPr lang="en-US" b="1" u="sng" dirty="0" smtClean="0"/>
              <a:t>why</a:t>
            </a:r>
            <a:r>
              <a:rPr lang="en-US" b="1" dirty="0" smtClean="0"/>
              <a:t> the student is not meeting specific standards and are not a restatement of the standards that apply to all students </a:t>
            </a:r>
          </a:p>
          <a:p>
            <a:r>
              <a:rPr lang="en-US" b="1" dirty="0" smtClean="0"/>
              <a:t>By focusing on the standards </a:t>
            </a:r>
            <a:r>
              <a:rPr lang="en-US" dirty="0" smtClean="0"/>
              <a:t>when discussing and reporting the student’s current levels of performance </a:t>
            </a:r>
            <a:r>
              <a:rPr lang="en-US" b="1" dirty="0" smtClean="0"/>
              <a:t>during Step 1 </a:t>
            </a:r>
            <a:r>
              <a:rPr lang="en-US" dirty="0" smtClean="0"/>
              <a:t>and </a:t>
            </a:r>
            <a:r>
              <a:rPr lang="en-US" b="1" dirty="0" smtClean="0"/>
              <a:t>THEN</a:t>
            </a:r>
            <a:r>
              <a:rPr lang="en-US" dirty="0" smtClean="0"/>
              <a:t> identifying </a:t>
            </a:r>
            <a:r>
              <a:rPr lang="en-US" b="1" dirty="0" smtClean="0"/>
              <a:t>how</a:t>
            </a:r>
            <a:r>
              <a:rPr lang="en-US" dirty="0" smtClean="0"/>
              <a:t> the student’s disability effects the student’s performance in related to the standards, before summarizing the student’s needs during Step 2,  the IEP goals developed to address the student's needs will be aligned with the academic content or early learning standards for the grade in which the student is enrolled. </a:t>
            </a:r>
          </a:p>
          <a:p>
            <a:r>
              <a:rPr lang="en-US" dirty="0" smtClean="0"/>
              <a:t>The relationship between a student’s current level of performance to early childhood/grade level standards is discussed in the Step 1 presentation.</a:t>
            </a:r>
          </a:p>
        </p:txBody>
      </p:sp>
      <p:sp>
        <p:nvSpPr>
          <p:cNvPr id="4" name="Slide Number Placeholder 3"/>
          <p:cNvSpPr>
            <a:spLocks noGrp="1"/>
          </p:cNvSpPr>
          <p:nvPr>
            <p:ph type="sldNum" sz="quarter" idx="10"/>
          </p:nvPr>
        </p:nvSpPr>
        <p:spPr/>
        <p:txBody>
          <a:bodyPr/>
          <a:lstStyle/>
          <a:p>
            <a:fld id="{04529465-7998-4A37-B7B3-FFF9E1D9737A}" type="slidenum">
              <a:rPr lang="en-US" smtClean="0"/>
              <a:t>10</a:t>
            </a:fld>
            <a:endParaRPr lang="en-US"/>
          </a:p>
        </p:txBody>
      </p:sp>
    </p:spTree>
    <p:extLst>
      <p:ext uri="{BB962C8B-B14F-4D97-AF65-F5344CB8AC3E}">
        <p14:creationId xmlns:p14="http://schemas.microsoft.com/office/powerpoint/2010/main" val="5258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move onto the meat of this webinar- </a:t>
            </a:r>
          </a:p>
          <a:p>
            <a:r>
              <a:rPr lang="en-US" dirty="0" smtClean="0"/>
              <a:t>This graphic shows the components of an IEP Goal and how they are aligned. </a:t>
            </a:r>
          </a:p>
          <a:p>
            <a:r>
              <a:rPr lang="en-US" dirty="0" smtClean="0"/>
              <a:t>As has always been the case when developing a measurable annual goal, you must include:</a:t>
            </a:r>
          </a:p>
          <a:p>
            <a:r>
              <a:rPr lang="en-US" b="1" dirty="0" smtClean="0"/>
              <a:t>A goal statement: </a:t>
            </a:r>
            <a:r>
              <a:rPr lang="en-US" dirty="0" smtClean="0"/>
              <a:t>What the student will do (e.g., increase reading fluency, develop organizational skills). This relates to an area identified as a disability- related need.  </a:t>
            </a:r>
          </a:p>
          <a:p>
            <a:r>
              <a:rPr lang="en-US" b="1" dirty="0" smtClean="0"/>
              <a:t>Baseline: </a:t>
            </a:r>
            <a:r>
              <a:rPr lang="en-US" dirty="0" smtClean="0"/>
              <a:t>The student’s skill level at the time of the IEP meeting. This is related to information about the student’s current level of performance described in step 1. </a:t>
            </a:r>
          </a:p>
          <a:p>
            <a:r>
              <a:rPr lang="en-US" b="1" dirty="0" smtClean="0"/>
              <a:t>Level of Attainment: </a:t>
            </a:r>
            <a:r>
              <a:rPr lang="en-US" dirty="0" smtClean="0"/>
              <a:t>The amount of growth  anticipated within a year (or the specified duration) of special education services.</a:t>
            </a:r>
          </a:p>
          <a:p>
            <a:r>
              <a:rPr lang="en-US" b="1" dirty="0" smtClean="0"/>
              <a:t>Procedures for Measuring Progress: </a:t>
            </a:r>
            <a:r>
              <a:rPr lang="en-US" dirty="0" smtClean="0"/>
              <a:t>The process or methods used to assess a student’s academic and functional performance during the school year for the purpose of analyzing the student’s response to special education services. </a:t>
            </a:r>
          </a:p>
          <a:p>
            <a:r>
              <a:rPr lang="en-US" dirty="0" smtClean="0"/>
              <a:t>Also required: </a:t>
            </a:r>
            <a:r>
              <a:rPr lang="en-US" b="1" dirty="0" smtClean="0"/>
              <a:t>When progress will be reported to parents</a:t>
            </a:r>
          </a:p>
          <a:p>
            <a:r>
              <a:rPr lang="en-US" dirty="0" smtClean="0"/>
              <a:t>The goal statement, baseline, level of attainment, and the procedures for measuring progress should all align to allow those implementing and periodically reviewing the IEP (including the IEP team, at least annually) to decide if the student is making progress towards the goal as well as the extent of progress being made. </a:t>
            </a:r>
          </a:p>
          <a:p>
            <a:r>
              <a:rPr lang="en-US" dirty="0" smtClean="0"/>
              <a:t>As a quick reminder, progress on annual goals must be periodically reported to parents. Many IEP teams decide to report progress on the same schedule as general education progress reporting. </a:t>
            </a:r>
          </a:p>
          <a:p>
            <a:r>
              <a:rPr lang="en-US" dirty="0" smtClean="0"/>
              <a:t>We will go over each of these components in the remainder of the presentation.</a:t>
            </a:r>
          </a:p>
        </p:txBody>
      </p:sp>
      <p:sp>
        <p:nvSpPr>
          <p:cNvPr id="4" name="Slide Number Placeholder 3"/>
          <p:cNvSpPr>
            <a:spLocks noGrp="1"/>
          </p:cNvSpPr>
          <p:nvPr>
            <p:ph type="sldNum" sz="quarter" idx="10"/>
          </p:nvPr>
        </p:nvSpPr>
        <p:spPr/>
        <p:txBody>
          <a:bodyPr/>
          <a:lstStyle/>
          <a:p>
            <a:fld id="{04529465-7998-4A37-B7B3-FFF9E1D9737A}" type="slidenum">
              <a:rPr lang="en-US" smtClean="0"/>
              <a:t>11</a:t>
            </a:fld>
            <a:endParaRPr lang="en-US"/>
          </a:p>
        </p:txBody>
      </p:sp>
    </p:spTree>
    <p:extLst>
      <p:ext uri="{BB962C8B-B14F-4D97-AF65-F5344CB8AC3E}">
        <p14:creationId xmlns:p14="http://schemas.microsoft.com/office/powerpoint/2010/main" val="1847084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But before we do, I would like to show you where you will document the decisions the IEP team makes during Step 3. </a:t>
            </a:r>
          </a:p>
          <a:p>
            <a:pPr lvl="0"/>
            <a:r>
              <a:rPr lang="en-US" dirty="0" smtClean="0"/>
              <a:t>This is a copy of the section of the IEP Linking Form where the goals are documented.  You can see there is a place for all the components. </a:t>
            </a:r>
          </a:p>
          <a:p>
            <a:pPr lvl="0"/>
            <a:r>
              <a:rPr lang="en-US" dirty="0" smtClean="0"/>
              <a:t>On the form, each goal is numbered so they can be linked directly to services in the Program Summary.  In addition, the disability-related need that is the basis of the goal is noted by number. This helps ensure needs are addressed. These numbers are also referenced in the Program Summary when aligning services to the goals.</a:t>
            </a:r>
          </a:p>
          <a:p>
            <a:pPr lvl="0"/>
            <a:r>
              <a:rPr lang="en-US" dirty="0" smtClean="0"/>
              <a:t>The IEP form prompts B 1-5 are completed for each goal in the student’s IEP. This section of the IEP is repeated (e.g., pages are added) for each goal.</a:t>
            </a:r>
          </a:p>
          <a:p>
            <a:pPr lvl="0"/>
            <a:endParaRPr lang="en-US" dirty="0" smtClean="0"/>
          </a:p>
          <a:p>
            <a:pPr lvl="0"/>
            <a:r>
              <a:rPr lang="en-US" dirty="0" smtClean="0"/>
              <a:t>Now let’s talk about each component: </a:t>
            </a:r>
          </a:p>
        </p:txBody>
      </p:sp>
      <p:sp>
        <p:nvSpPr>
          <p:cNvPr id="4" name="Slide Number Placeholder 3"/>
          <p:cNvSpPr>
            <a:spLocks noGrp="1"/>
          </p:cNvSpPr>
          <p:nvPr>
            <p:ph type="sldNum" sz="quarter" idx="10"/>
          </p:nvPr>
        </p:nvSpPr>
        <p:spPr/>
        <p:txBody>
          <a:bodyPr/>
          <a:lstStyle/>
          <a:p>
            <a:fld id="{04529465-7998-4A37-B7B3-FFF9E1D9737A}" type="slidenum">
              <a:rPr lang="en-US" smtClean="0"/>
              <a:t>12</a:t>
            </a:fld>
            <a:endParaRPr lang="en-US"/>
          </a:p>
        </p:txBody>
      </p:sp>
    </p:spTree>
    <p:extLst>
      <p:ext uri="{BB962C8B-B14F-4D97-AF65-F5344CB8AC3E}">
        <p14:creationId xmlns:p14="http://schemas.microsoft.com/office/powerpoint/2010/main" val="2705913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already mentioned, the </a:t>
            </a:r>
            <a:r>
              <a:rPr lang="en-US" b="1" dirty="0" smtClean="0"/>
              <a:t>goal statement </a:t>
            </a:r>
            <a:r>
              <a:rPr lang="en-US" dirty="0" smtClean="0"/>
              <a:t>reflects one or more disability-related needs. </a:t>
            </a:r>
          </a:p>
          <a:p>
            <a:r>
              <a:rPr lang="en-US" dirty="0" smtClean="0"/>
              <a:t>Each goal statement names a target skill(s) or behavior(s) (i.e., root causes) related to why the student is not meeting grade-level standards and/or expectations and having difficulty accessing, engaging, and making progress in curriculum, instruction, activities and environments. Attaining the goal will address the related effect(s) of the disability and disability- related need(s). </a:t>
            </a:r>
          </a:p>
          <a:p>
            <a:pPr lvl="1"/>
            <a:r>
              <a:rPr lang="en-US" dirty="0" smtClean="0"/>
              <a:t>A goal may include benchmarks or short-term objectives. We will say more about benchmarks and short-term objectives in a few minutes.</a:t>
            </a:r>
          </a:p>
          <a:p>
            <a:r>
              <a:rPr lang="en-US" dirty="0" smtClean="0"/>
              <a:t>Each goal must be measurable </a:t>
            </a:r>
          </a:p>
          <a:p>
            <a:r>
              <a:rPr lang="en-US" dirty="0" smtClean="0"/>
              <a:t>While conditions are not required, it is often helpful to include condition statements within the goal statement to provide context of when, how, or under what circumstances the goal is expected to be performed.</a:t>
            </a:r>
          </a:p>
          <a:p>
            <a:r>
              <a:rPr lang="en-US" dirty="0" smtClean="0"/>
              <a:t>In order for a goal to be measurable, there must be a specific starting point (baseline) and target (level of attainment) .  When developing a goal statement, you may include the baseline and the level of attainment right into the goal statement, or include them separately as on DPI form I-4.</a:t>
            </a:r>
          </a:p>
          <a:p>
            <a:r>
              <a:rPr lang="en-US" dirty="0" smtClean="0"/>
              <a:t>Sometimes we are asked, when completing I-4 section 4 (Measurable Annual Goals), if the annual goal statement is written a way that includes a baseline and level of attainment (LOA), do you have to repeat the baseline and LOA in items 4a. and b.?  i.e. Do you need to separate the baseline and LOA from the goal statement describing the target skill?  The sample IEP forms provide a model for documenting IDEA requirements and encouraging discussions to address a student’s disability-related needs. </a:t>
            </a:r>
            <a:r>
              <a:rPr lang="en-US" b="1" dirty="0" smtClean="0"/>
              <a:t>We recommend IEP teams document the baseline and level of attainment separately from the goal statement for several reasons</a:t>
            </a:r>
            <a:r>
              <a:rPr lang="en-US" dirty="0" smtClean="0"/>
              <a:t>:</a:t>
            </a:r>
          </a:p>
          <a:p>
            <a:pPr lvl="1"/>
            <a:r>
              <a:rPr lang="en-US" dirty="0" smtClean="0"/>
              <a:t>This helps ensure a discussion about the baseline and level of attainment occur during the IEP team meeting. </a:t>
            </a:r>
          </a:p>
          <a:p>
            <a:pPr lvl="1"/>
            <a:r>
              <a:rPr lang="en-US" dirty="0" smtClean="0"/>
              <a:t>It makes it very clear to all IEP team members what is the current level (or starting point) of performance of the target skill(s) from which to measure progress,  AND what will be the expected level of attainment at the end of the IEP period.  </a:t>
            </a:r>
          </a:p>
          <a:p>
            <a:pPr lvl="1"/>
            <a:r>
              <a:rPr lang="en-US" dirty="0" smtClean="0"/>
              <a:t>It makes it easier to align baseline and level of attainment with progress monitoring measures. </a:t>
            </a:r>
            <a:endParaRPr lang="en-US" b="1" i="1" dirty="0" smtClean="0"/>
          </a:p>
        </p:txBody>
      </p:sp>
      <p:sp>
        <p:nvSpPr>
          <p:cNvPr id="4" name="Slide Number Placeholder 3"/>
          <p:cNvSpPr>
            <a:spLocks noGrp="1"/>
          </p:cNvSpPr>
          <p:nvPr>
            <p:ph type="sldNum" sz="quarter" idx="10"/>
          </p:nvPr>
        </p:nvSpPr>
        <p:spPr/>
        <p:txBody>
          <a:bodyPr/>
          <a:lstStyle/>
          <a:p>
            <a:fld id="{04529465-7998-4A37-B7B3-FFF9E1D9737A}" type="slidenum">
              <a:rPr lang="en-US" smtClean="0"/>
              <a:t>13</a:t>
            </a:fld>
            <a:endParaRPr lang="en-US"/>
          </a:p>
        </p:txBody>
      </p:sp>
    </p:spTree>
    <p:extLst>
      <p:ext uri="{BB962C8B-B14F-4D97-AF65-F5344CB8AC3E}">
        <p14:creationId xmlns:p14="http://schemas.microsoft.com/office/powerpoint/2010/main" val="767280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of condition statements. </a:t>
            </a:r>
          </a:p>
          <a:p>
            <a:r>
              <a:rPr lang="en-US" dirty="0" smtClean="0"/>
              <a:t>Read/Paraphrase Slide </a:t>
            </a:r>
          </a:p>
          <a:p>
            <a:endParaRPr lang="en-US" dirty="0" smtClean="0"/>
          </a:p>
          <a:p>
            <a:r>
              <a:rPr lang="en-US" dirty="0" smtClean="0"/>
              <a:t>Condition statements describe the circumstances under which a goal, benchmark or STO is expected.  They may address the context for access, engagement, and/or environment</a:t>
            </a:r>
          </a:p>
          <a:p>
            <a:r>
              <a:rPr lang="en-US" dirty="0" smtClean="0"/>
              <a:t>Here are some examples of condition statements:  </a:t>
            </a:r>
          </a:p>
          <a:p>
            <a:endParaRPr lang="en-US" dirty="0" smtClean="0"/>
          </a:p>
          <a:p>
            <a:pPr lvl="1"/>
            <a:r>
              <a:rPr lang="en-US" dirty="0" smtClean="0"/>
              <a:t>Context (when, where, how)</a:t>
            </a:r>
          </a:p>
          <a:p>
            <a:pPr lvl="2"/>
            <a:r>
              <a:rPr lang="en-US" dirty="0" smtClean="0"/>
              <a:t>During small group reading instruction . . . </a:t>
            </a:r>
          </a:p>
          <a:p>
            <a:pPr lvl="2"/>
            <a:r>
              <a:rPr lang="en-US" dirty="0" smtClean="0"/>
              <a:t>When given access to a word processor . . . </a:t>
            </a:r>
          </a:p>
          <a:p>
            <a:pPr lvl="1"/>
            <a:r>
              <a:rPr lang="en-US" dirty="0" smtClean="0"/>
              <a:t>Define complexity of task</a:t>
            </a:r>
          </a:p>
          <a:p>
            <a:pPr lvl="2"/>
            <a:r>
              <a:rPr lang="en-US" dirty="0" smtClean="0"/>
              <a:t>When reading a 4th grade text . . . </a:t>
            </a:r>
          </a:p>
          <a:p>
            <a:pPr lvl="1"/>
            <a:r>
              <a:rPr lang="en-US" dirty="0" smtClean="0"/>
              <a:t>Link accommodations to goals</a:t>
            </a:r>
          </a:p>
          <a:p>
            <a:pPr lvl="2"/>
            <a:r>
              <a:rPr lang="en-US" dirty="0" smtClean="0"/>
              <a:t>Given a choice of self regulation techniques . . . </a:t>
            </a:r>
          </a:p>
          <a:p>
            <a:pPr lvl="1"/>
            <a:r>
              <a:rPr lang="en-US" dirty="0" smtClean="0"/>
              <a:t>Provide for student choice</a:t>
            </a:r>
          </a:p>
          <a:p>
            <a:pPr lvl="2"/>
            <a:r>
              <a:rPr lang="en-US" dirty="0" smtClean="0"/>
              <a:t>When given a choice of text . .</a:t>
            </a:r>
          </a:p>
        </p:txBody>
      </p:sp>
      <p:sp>
        <p:nvSpPr>
          <p:cNvPr id="4" name="Slide Number Placeholder 3"/>
          <p:cNvSpPr>
            <a:spLocks noGrp="1"/>
          </p:cNvSpPr>
          <p:nvPr>
            <p:ph type="sldNum" sz="quarter" idx="10"/>
          </p:nvPr>
        </p:nvSpPr>
        <p:spPr/>
        <p:txBody>
          <a:bodyPr/>
          <a:lstStyle/>
          <a:p>
            <a:fld id="{04529465-7998-4A37-B7B3-FFF9E1D9737A}" type="slidenum">
              <a:rPr lang="en-US" smtClean="0"/>
              <a:t>14</a:t>
            </a:fld>
            <a:endParaRPr lang="en-US"/>
          </a:p>
        </p:txBody>
      </p:sp>
    </p:spTree>
    <p:extLst>
      <p:ext uri="{BB962C8B-B14F-4D97-AF65-F5344CB8AC3E}">
        <p14:creationId xmlns:p14="http://schemas.microsoft.com/office/powerpoint/2010/main" val="3433008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Activity</a:t>
            </a:r>
          </a:p>
          <a:p>
            <a:r>
              <a:rPr lang="en-US" dirty="0" smtClean="0"/>
              <a:t>Let’s stop and do a Quick Activity- before we move on:</a:t>
            </a:r>
          </a:p>
          <a:p>
            <a:endParaRPr lang="en-US" dirty="0" smtClean="0"/>
          </a:p>
          <a:p>
            <a:r>
              <a:rPr lang="en-US" dirty="0" smtClean="0"/>
              <a:t>B</a:t>
            </a:r>
          </a:p>
          <a:p>
            <a:r>
              <a:rPr lang="en-US" dirty="0" smtClean="0"/>
              <a:t>A</a:t>
            </a:r>
          </a:p>
          <a:p>
            <a:r>
              <a:rPr lang="en-US" dirty="0" smtClean="0"/>
              <a:t>C</a:t>
            </a:r>
          </a:p>
          <a:p>
            <a:r>
              <a:rPr lang="en-US" dirty="0" smtClean="0">
                <a:solidFill>
                  <a:srgbClr val="C00000"/>
                </a:solidFill>
              </a:rPr>
              <a:t>Can Set up as Quiz</a:t>
            </a:r>
          </a:p>
          <a:p>
            <a:endParaRPr lang="en-US" dirty="0" smtClean="0"/>
          </a:p>
          <a:p>
            <a:r>
              <a:rPr lang="en-US" dirty="0" smtClean="0"/>
              <a:t>Here we want to reinforce the idea that the goal statement should address specific skills that relate back to the IEP team conversation about areas in which the student is and is not meeting standards as well as the root cause analysis that led to the summary of the student’s disability-related needs.   For example, the goal related to the need to improve reading comprehension of grade level text, focuses on the specific skills of making inferences and identifying main idea. </a:t>
            </a:r>
          </a:p>
        </p:txBody>
      </p:sp>
      <p:sp>
        <p:nvSpPr>
          <p:cNvPr id="4" name="Slide Number Placeholder 3"/>
          <p:cNvSpPr>
            <a:spLocks noGrp="1"/>
          </p:cNvSpPr>
          <p:nvPr>
            <p:ph type="sldNum" sz="quarter" idx="10"/>
          </p:nvPr>
        </p:nvSpPr>
        <p:spPr/>
        <p:txBody>
          <a:bodyPr/>
          <a:lstStyle/>
          <a:p>
            <a:fld id="{04529465-7998-4A37-B7B3-FFF9E1D9737A}" type="slidenum">
              <a:rPr lang="en-US" smtClean="0"/>
              <a:t>15</a:t>
            </a:fld>
            <a:endParaRPr lang="en-US"/>
          </a:p>
        </p:txBody>
      </p:sp>
    </p:spTree>
    <p:extLst>
      <p:ext uri="{BB962C8B-B14F-4D97-AF65-F5344CB8AC3E}">
        <p14:creationId xmlns:p14="http://schemas.microsoft.com/office/powerpoint/2010/main" val="2176386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We have received a number of questions about the use of benchmarks and short term objectives.  </a:t>
            </a:r>
          </a:p>
          <a:p>
            <a:pPr lvl="0"/>
            <a:endParaRPr lang="en-US" dirty="0" smtClean="0"/>
          </a:p>
          <a:p>
            <a:pPr lvl="0"/>
            <a:r>
              <a:rPr lang="en-US" dirty="0" smtClean="0"/>
              <a:t> As a reminder, benchmarks and STOs are:</a:t>
            </a:r>
          </a:p>
          <a:p>
            <a:pPr marL="285750" indent="-285750">
              <a:buFont typeface="Arial" panose="020B0604020202020204" pitchFamily="34" charset="0"/>
              <a:buChar char="•"/>
            </a:pPr>
            <a:r>
              <a:rPr lang="en-US" dirty="0" smtClean="0"/>
              <a:t>Required for students with the most significant cognitive disabilities. The IEP team determines when a student meets the definition of “student with the most significant cognitive disability” who will participate in curriculum aligned with alternate academic achievement standards and who, therefore, will take alternate assessments aligned with such standards.  Please remember, this is not the same as “intellectual disability”.  Additional information about who are students with the most significant disabilities is available on the DPI website at </a:t>
            </a:r>
            <a:r>
              <a:rPr lang="en-US" dirty="0" smtClean="0">
                <a:hlinkClick r:id="rId3"/>
              </a:rPr>
              <a:t>https://dpi.wi.gov/sped/topics/essential-elements</a:t>
            </a:r>
            <a:r>
              <a:rPr lang="en-US" dirty="0" smtClean="0"/>
              <a:t>  (Link on slide) .</a:t>
            </a:r>
            <a:br>
              <a:rPr lang="en-US" dirty="0" smtClean="0"/>
            </a:br>
            <a:endParaRPr lang="en-US" dirty="0" smtClean="0"/>
          </a:p>
          <a:p>
            <a:pPr marL="285750" indent="-285750">
              <a:buFont typeface="Arial" panose="020B0604020202020204" pitchFamily="34" charset="0"/>
              <a:buChar char="•"/>
            </a:pPr>
            <a:r>
              <a:rPr lang="en-US" dirty="0" smtClean="0"/>
              <a:t>IEP teams may also decide Benchmarks and STOs are appropriate for any other student with an IEP.  </a:t>
            </a:r>
          </a:p>
          <a:p>
            <a:pPr marL="285750" indent="-285750">
              <a:buFont typeface="Arial" panose="020B0604020202020204" pitchFamily="34" charset="0"/>
              <a:buChar char="•"/>
            </a:pPr>
            <a:endParaRPr lang="en-US" dirty="0" smtClean="0"/>
          </a:p>
          <a:p>
            <a:r>
              <a:rPr lang="en-US" dirty="0" smtClean="0"/>
              <a:t>Generally, benchmarks refer to major milestones or time posts for progress toward the annual goal (e.g., X LOA performance by X date…. ). </a:t>
            </a:r>
          </a:p>
          <a:p>
            <a:r>
              <a:rPr lang="en-US" dirty="0" smtClean="0"/>
              <a:t>Objectives generally refer to sub-components of the target skill/behavior in the goal statement.</a:t>
            </a:r>
          </a:p>
        </p:txBody>
      </p:sp>
      <p:sp>
        <p:nvSpPr>
          <p:cNvPr id="4" name="Slide Number Placeholder 3"/>
          <p:cNvSpPr>
            <a:spLocks noGrp="1"/>
          </p:cNvSpPr>
          <p:nvPr>
            <p:ph type="sldNum" sz="quarter" idx="10"/>
          </p:nvPr>
        </p:nvSpPr>
        <p:spPr/>
        <p:txBody>
          <a:bodyPr/>
          <a:lstStyle/>
          <a:p>
            <a:fld id="{04529465-7998-4A37-B7B3-FFF9E1D9737A}" type="slidenum">
              <a:rPr lang="en-US" smtClean="0"/>
              <a:t>16</a:t>
            </a:fld>
            <a:endParaRPr lang="en-US"/>
          </a:p>
        </p:txBody>
      </p:sp>
    </p:spTree>
    <p:extLst>
      <p:ext uri="{BB962C8B-B14F-4D97-AF65-F5344CB8AC3E}">
        <p14:creationId xmlns:p14="http://schemas.microsoft.com/office/powerpoint/2010/main" val="579320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dirty="0" smtClean="0"/>
              <a:t>You’ll recall we said earlier for an annual goal to be measurable, the goal must include a baseline measure to use as a starting point to measure progress and a level of attainment to identify the desired end point. </a:t>
            </a:r>
          </a:p>
          <a:p>
            <a:pPr>
              <a:lnSpc>
                <a:spcPct val="110000"/>
              </a:lnSpc>
            </a:pPr>
            <a:r>
              <a:rPr lang="en-US" dirty="0" smtClean="0"/>
              <a:t>When they are included, benchmarks or short-term objectives are read as part of the annual goal statement and therefore, must also be measurable. This means, each benchmark and short-term objective must include baseline and level of attainment.</a:t>
            </a:r>
          </a:p>
          <a:p>
            <a:pPr>
              <a:lnSpc>
                <a:spcPct val="110000"/>
              </a:lnSpc>
            </a:pPr>
            <a:r>
              <a:rPr lang="en-US" dirty="0" smtClean="0"/>
              <a:t>When a goal includes benchmarks or short-term objectives, if at all possible, the annual goal should include a baseline and level of attainment. In rare occasions when this is not reasonable, a separate baseline and level of attainment for the goal is not required if:</a:t>
            </a:r>
          </a:p>
          <a:p>
            <a:pPr lvl="1">
              <a:lnSpc>
                <a:spcPct val="110000"/>
              </a:lnSpc>
            </a:pPr>
            <a:r>
              <a:rPr lang="en-US" dirty="0" smtClean="0"/>
              <a:t>Each benchmark or short-term objective is directly related to the goal.</a:t>
            </a:r>
          </a:p>
          <a:p>
            <a:pPr lvl="1">
              <a:lnSpc>
                <a:spcPct val="110000"/>
              </a:lnSpc>
            </a:pPr>
            <a:r>
              <a:rPr lang="en-US" dirty="0" smtClean="0"/>
              <a:t>Each benchmark or short-term objective is measurable:  i.e. it includes a baseline and level of attainment that can be observed and measured.</a:t>
            </a:r>
          </a:p>
          <a:p>
            <a:pPr lvl="1">
              <a:lnSpc>
                <a:spcPct val="110000"/>
              </a:lnSpc>
            </a:pPr>
            <a:r>
              <a:rPr lang="en-US" dirty="0" smtClean="0"/>
              <a:t>When benchmarks or short-term objectives are used to measure the annual goal, all benchmarks or short-term objectives must be met (each level of attainment attained) in order for the goal to be considered met. Progress monitoring measures must align with the baseline and level of attainment measures in order to determine progress.</a:t>
            </a:r>
          </a:p>
          <a:p>
            <a:pPr marL="457200" lvl="1" indent="0">
              <a:lnSpc>
                <a:spcPct val="110000"/>
              </a:lnSpc>
              <a:buNone/>
            </a:pPr>
            <a:r>
              <a:rPr lang="en-US" dirty="0" smtClean="0"/>
              <a:t>(From FAQ)</a:t>
            </a:r>
            <a:endParaRPr lang="en-US" dirty="0"/>
          </a:p>
        </p:txBody>
      </p:sp>
      <p:sp>
        <p:nvSpPr>
          <p:cNvPr id="4" name="Slide Number Placeholder 3"/>
          <p:cNvSpPr>
            <a:spLocks noGrp="1"/>
          </p:cNvSpPr>
          <p:nvPr>
            <p:ph type="sldNum" sz="quarter" idx="10"/>
          </p:nvPr>
        </p:nvSpPr>
        <p:spPr/>
        <p:txBody>
          <a:bodyPr/>
          <a:lstStyle/>
          <a:p>
            <a:fld id="{04529465-7998-4A37-B7B3-FFF9E1D9737A}" type="slidenum">
              <a:rPr lang="en-US" smtClean="0"/>
              <a:t>17</a:t>
            </a:fld>
            <a:endParaRPr lang="en-US"/>
          </a:p>
        </p:txBody>
      </p:sp>
    </p:spTree>
    <p:extLst>
      <p:ext uri="{BB962C8B-B14F-4D97-AF65-F5344CB8AC3E}">
        <p14:creationId xmlns:p14="http://schemas.microsoft.com/office/powerpoint/2010/main" val="3313443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earlier, for a goal to be measurable, there must be a starting point as well as a goal point.  </a:t>
            </a:r>
          </a:p>
          <a:p>
            <a:r>
              <a:rPr lang="en-US" dirty="0" smtClean="0"/>
              <a:t>The baseline is the starting point for the target skill or behavior that you are addressing with the goal.  It is where the student is at when you start working on this goal. It is also the point from which you start measuring progresses toward the LOA. </a:t>
            </a:r>
          </a:p>
          <a:p>
            <a:r>
              <a:rPr lang="en-US" dirty="0" smtClean="0"/>
              <a:t>Reminders about establishing baselines:</a:t>
            </a:r>
          </a:p>
          <a:p>
            <a:pPr marL="285750" indent="-285750">
              <a:buFont typeface="Arial" panose="020B0604020202020204" pitchFamily="34" charset="0"/>
              <a:buChar char="•"/>
            </a:pPr>
            <a:r>
              <a:rPr lang="en-US" dirty="0" smtClean="0"/>
              <a:t>Reliable baselines cannot be derived from a single data point</a:t>
            </a:r>
          </a:p>
          <a:p>
            <a:pPr marL="285750" indent="-285750">
              <a:buFont typeface="Arial" panose="020B0604020202020204" pitchFamily="34" charset="0"/>
              <a:buChar char="•"/>
            </a:pPr>
            <a:r>
              <a:rPr lang="en-US" dirty="0" smtClean="0"/>
              <a:t>By definition, a baseline reflects average or median performance during the baseline collection period before initiating a change in programming or, in this case, at the start of the annual goal period. </a:t>
            </a:r>
          </a:p>
          <a:p>
            <a:pPr marL="285750" indent="-285750">
              <a:buFont typeface="Arial" panose="020B0604020202020204" pitchFamily="34" charset="0"/>
              <a:buChar char="•"/>
            </a:pPr>
            <a:r>
              <a:rPr lang="en-US" dirty="0" smtClean="0"/>
              <a:t>The baseline should be established for the target skill identified in the using the same measure that will be used to compare performance to the level of attainment (LOA)</a:t>
            </a:r>
            <a:r>
              <a:rPr lang="en-US" b="1" i="1" dirty="0" smtClean="0">
                <a:solidFill>
                  <a:srgbClr val="0E0FC8"/>
                </a:solidFill>
              </a:rPr>
              <a:t>. </a:t>
            </a:r>
          </a:p>
          <a:p>
            <a:pPr marL="457200" lvl="1" indent="0">
              <a:buNone/>
            </a:pPr>
            <a:endParaRPr lang="en-US" dirty="0" smtClean="0"/>
          </a:p>
          <a:p>
            <a:r>
              <a:rPr lang="en-US" dirty="0" smtClean="0"/>
              <a:t>A well-developed baseline will include the number of trials as well as the type of measure used </a:t>
            </a:r>
            <a:r>
              <a:rPr lang="en-US" i="1" dirty="0" smtClean="0"/>
              <a:t>(note: refer back to this when get to slide </a:t>
            </a:r>
            <a:r>
              <a:rPr lang="en-US" i="1" dirty="0" smtClean="0">
                <a:solidFill>
                  <a:srgbClr val="C00000"/>
                </a:solidFill>
              </a:rPr>
              <a:t>XXX </a:t>
            </a:r>
            <a:r>
              <a:rPr lang="en-US" i="1" dirty="0" smtClean="0"/>
              <a:t>2</a:t>
            </a:r>
            <a:r>
              <a:rPr lang="en-US" i="1" baseline="30000" dirty="0" smtClean="0"/>
              <a:t>nd</a:t>
            </a:r>
            <a:r>
              <a:rPr lang="en-US" i="1" dirty="0" smtClean="0"/>
              <a:t> example).</a:t>
            </a:r>
            <a:endParaRPr lang="en-US" dirty="0" smtClean="0"/>
          </a:p>
        </p:txBody>
      </p:sp>
      <p:sp>
        <p:nvSpPr>
          <p:cNvPr id="4" name="Slide Number Placeholder 3"/>
          <p:cNvSpPr>
            <a:spLocks noGrp="1"/>
          </p:cNvSpPr>
          <p:nvPr>
            <p:ph type="sldNum" sz="quarter" idx="10"/>
          </p:nvPr>
        </p:nvSpPr>
        <p:spPr/>
        <p:txBody>
          <a:bodyPr/>
          <a:lstStyle/>
          <a:p>
            <a:fld id="{04529465-7998-4A37-B7B3-FFF9E1D9737A}" type="slidenum">
              <a:rPr lang="en-US" smtClean="0"/>
              <a:t>18</a:t>
            </a:fld>
            <a:endParaRPr lang="en-US"/>
          </a:p>
        </p:txBody>
      </p:sp>
    </p:spTree>
    <p:extLst>
      <p:ext uri="{BB962C8B-B14F-4D97-AF65-F5344CB8AC3E}">
        <p14:creationId xmlns:p14="http://schemas.microsoft.com/office/powerpoint/2010/main" val="1482394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tabLst>
                <a:tab pos="0" algn="l"/>
              </a:tabLst>
            </a:pPr>
            <a:r>
              <a:rPr lang="en-US" dirty="0" smtClean="0"/>
              <a:t>The level of attainment (LOA) is like a goal post. It is where you expect the student to “get to” (or progress) by the end of the IEP term. </a:t>
            </a:r>
          </a:p>
          <a:p>
            <a:pPr>
              <a:lnSpc>
                <a:spcPct val="110000"/>
              </a:lnSpc>
              <a:tabLst>
                <a:tab pos="0" algn="l"/>
              </a:tabLst>
            </a:pPr>
            <a:r>
              <a:rPr lang="en-US" dirty="0" smtClean="0"/>
              <a:t>Similar to baselines, levels of attainment (LOAs) should be based on multiple data points. This slide includes guidelines for LOAs.</a:t>
            </a:r>
          </a:p>
          <a:p>
            <a:pPr>
              <a:lnSpc>
                <a:spcPct val="110000"/>
              </a:lnSpc>
              <a:tabLst>
                <a:tab pos="0" algn="l"/>
              </a:tabLst>
            </a:pPr>
            <a:r>
              <a:rPr lang="en-US" dirty="0" smtClean="0"/>
              <a:t>We have been getting some questions about how to set ambitious and achievable LOAs. Let’s stop for a moment to discuss this.  </a:t>
            </a:r>
          </a:p>
          <a:p>
            <a:pPr>
              <a:lnSpc>
                <a:spcPct val="110000"/>
              </a:lnSpc>
              <a:tabLst>
                <a:tab pos="0" algn="l"/>
              </a:tabLst>
            </a:pPr>
            <a:r>
              <a:rPr lang="en-US" dirty="0" smtClean="0"/>
              <a:t>As mentioned earlier, when a student’s performance in a skill area is significantly below the expected level for students in the same grade, the annual goals need not necessarily result in the student’s reaching grade-level standards/expectations within the year covered by the IEP, but the goals should be sufficiently ambitious to help close the gap. </a:t>
            </a:r>
          </a:p>
          <a:p>
            <a:pPr>
              <a:lnSpc>
                <a:spcPct val="110000"/>
              </a:lnSpc>
              <a:tabLst>
                <a:tab pos="0" algn="l"/>
              </a:tabLst>
            </a:pPr>
            <a:r>
              <a:rPr lang="en-US" dirty="0" smtClean="0"/>
              <a:t>Ambitious and achievable means the goals are designed to accelerate growth rather than maintain slow growth or reflect limited expectations for the student. </a:t>
            </a:r>
          </a:p>
          <a:p>
            <a:pPr>
              <a:lnSpc>
                <a:spcPct val="110000"/>
              </a:lnSpc>
              <a:tabLst>
                <a:tab pos="0" algn="l"/>
              </a:tabLst>
            </a:pPr>
            <a:r>
              <a:rPr lang="en-US" dirty="0" smtClean="0"/>
              <a:t>Here are some guidelines that may be helpful when setting ambitious and achievable LOA:</a:t>
            </a:r>
          </a:p>
          <a:p>
            <a:pPr marL="342900" indent="-342900">
              <a:lnSpc>
                <a:spcPct val="110000"/>
              </a:lnSpc>
              <a:buFont typeface="+mj-lt"/>
              <a:buAutoNum type="arabicPeriod"/>
              <a:tabLst>
                <a:tab pos="0" algn="l"/>
              </a:tabLst>
            </a:pPr>
            <a:r>
              <a:rPr lang="en-US" dirty="0" smtClean="0"/>
              <a:t>The LOA should be </a:t>
            </a:r>
            <a:r>
              <a:rPr lang="en-US" b="1" dirty="0" smtClean="0"/>
              <a:t>student specific</a:t>
            </a:r>
            <a:r>
              <a:rPr lang="en-US" dirty="0" smtClean="0"/>
              <a:t>.  What is ambitious and achievable will vary from student to student.</a:t>
            </a:r>
          </a:p>
          <a:p>
            <a:pPr marL="342900" indent="-342900">
              <a:lnSpc>
                <a:spcPct val="110000"/>
              </a:lnSpc>
              <a:buFont typeface="+mj-lt"/>
              <a:buAutoNum type="arabicPeriod"/>
              <a:tabLst>
                <a:tab pos="0" algn="l"/>
              </a:tabLst>
            </a:pPr>
            <a:r>
              <a:rPr lang="en-US" dirty="0" smtClean="0"/>
              <a:t>The LOA should be </a:t>
            </a:r>
            <a:r>
              <a:rPr lang="en-US" b="1" dirty="0" smtClean="0"/>
              <a:t>based on data about prior performance </a:t>
            </a:r>
            <a:r>
              <a:rPr lang="en-US" dirty="0" smtClean="0"/>
              <a:t>during evidence- based instruction and interventions closely matched to student need and implemented with fidelity.</a:t>
            </a:r>
          </a:p>
          <a:p>
            <a:pPr marL="342900" indent="-342900">
              <a:lnSpc>
                <a:spcPct val="110000"/>
              </a:lnSpc>
              <a:buFont typeface="+mj-lt"/>
              <a:buAutoNum type="arabicPeriod"/>
              <a:tabLst>
                <a:tab pos="0" algn="l"/>
              </a:tabLst>
            </a:pPr>
            <a:r>
              <a:rPr lang="en-US" dirty="0" smtClean="0"/>
              <a:t>These guidelines assume prior goals and instruction have been developed and provided with high expectations in mind. </a:t>
            </a:r>
          </a:p>
          <a:p>
            <a:pPr marL="971550" lvl="1" indent="-342900">
              <a:lnSpc>
                <a:spcPct val="110000"/>
              </a:lnSpc>
              <a:tabLst>
                <a:tab pos="0" algn="l"/>
              </a:tabLst>
            </a:pPr>
            <a:r>
              <a:rPr lang="en-US" dirty="0" smtClean="0"/>
              <a:t>i.e.  Should not be based on progress made during prior instruction that was not specifically designed to address the target skill/behavior.  So, the first time you set a LOA for a new goal, you may need to revise the goal after you start addressing it if you find the LOA is too ambitious or not ambitious enough.</a:t>
            </a:r>
          </a:p>
          <a:p>
            <a:pPr>
              <a:lnSpc>
                <a:spcPct val="110000"/>
              </a:lnSpc>
              <a:tabLst>
                <a:tab pos="0" algn="l"/>
              </a:tabLst>
            </a:pPr>
            <a:endParaRPr lang="en-US" dirty="0" smtClean="0"/>
          </a:p>
          <a:p>
            <a:pPr>
              <a:lnSpc>
                <a:spcPct val="110000"/>
              </a:lnSpc>
              <a:tabLst>
                <a:tab pos="0" algn="l"/>
              </a:tabLst>
            </a:pPr>
            <a:r>
              <a:rPr lang="en-US" dirty="0" smtClean="0"/>
              <a:t>NOTE: Acknowledge tension--- between ambitious and achievable- Want to find the “sweet spot” .</a:t>
            </a:r>
          </a:p>
          <a:p>
            <a:pPr>
              <a:lnSpc>
                <a:spcPct val="110000"/>
              </a:lnSpc>
              <a:tabLst>
                <a:tab pos="0" algn="l"/>
              </a:tabLst>
            </a:pPr>
            <a:r>
              <a:rPr lang="en-US" dirty="0" smtClean="0"/>
              <a:t>When an IEP is implemented as intended and appropriate instruction matched to the skill area and individualized student learning needs is provided, you should know from progress monitoring if the goal is too ambitious or not ambitious enough.</a:t>
            </a:r>
          </a:p>
        </p:txBody>
      </p:sp>
      <p:sp>
        <p:nvSpPr>
          <p:cNvPr id="4" name="Slide Number Placeholder 3"/>
          <p:cNvSpPr>
            <a:spLocks noGrp="1"/>
          </p:cNvSpPr>
          <p:nvPr>
            <p:ph type="sldNum" sz="quarter" idx="10"/>
          </p:nvPr>
        </p:nvSpPr>
        <p:spPr/>
        <p:txBody>
          <a:bodyPr/>
          <a:lstStyle/>
          <a:p>
            <a:fld id="{04529465-7998-4A37-B7B3-FFF9E1D9737A}" type="slidenum">
              <a:rPr lang="en-US" smtClean="0"/>
              <a:t>19</a:t>
            </a:fld>
            <a:endParaRPr lang="en-US"/>
          </a:p>
        </p:txBody>
      </p:sp>
    </p:spTree>
    <p:extLst>
      <p:ext uri="{BB962C8B-B14F-4D97-AF65-F5344CB8AC3E}">
        <p14:creationId xmlns:p14="http://schemas.microsoft.com/office/powerpoint/2010/main" val="2140357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CCR IEP stands for College and Career Ready Individualized Education Program. </a:t>
            </a:r>
          </a:p>
          <a:p>
            <a:r>
              <a:rPr lang="en-US" dirty="0" smtClean="0"/>
              <a:t>A CCR-IEP is an Individualized Education Program (IEP) developed to meet the unique disability-related needs of the student and help ensure the student graduates ready for further education and the workplace.</a:t>
            </a:r>
          </a:p>
          <a:p>
            <a:r>
              <a:rPr lang="en-US" dirty="0" smtClean="0"/>
              <a:t>CCR IEPs are for all students in public school programs ages 3 through 21 who receive special education services. Thus, CCR IEPs are not just intended for high school students. Rather, CCR IEPs build knowledge, skills, and habits throughout a student’s public school experience, so when they graduate, they are college and career ready. This important foundation begins in early childhood. </a:t>
            </a:r>
          </a:p>
          <a:p>
            <a:endParaRPr lang="en-US" dirty="0" smtClean="0"/>
          </a:p>
          <a:p>
            <a:r>
              <a:rPr lang="en-US" dirty="0" smtClean="0"/>
              <a:t>Handout: </a:t>
            </a:r>
            <a:r>
              <a:rPr lang="en-US" dirty="0" smtClean="0">
                <a:hlinkClick r:id="rId3"/>
              </a:rPr>
              <a:t>https://dpi.wi.gov/sites/default/files/imce/sped/pdf/ccr-iep-overview-guide.pdf</a:t>
            </a:r>
            <a:r>
              <a:rPr lang="en-US" dirty="0" smtClean="0"/>
              <a:t>- link on slide </a:t>
            </a:r>
          </a:p>
          <a:p>
            <a:endParaRPr lang="en-US" dirty="0"/>
          </a:p>
        </p:txBody>
      </p:sp>
      <p:sp>
        <p:nvSpPr>
          <p:cNvPr id="4" name="Slide Number Placeholder 3"/>
          <p:cNvSpPr>
            <a:spLocks noGrp="1"/>
          </p:cNvSpPr>
          <p:nvPr>
            <p:ph type="sldNum" sz="quarter" idx="10"/>
          </p:nvPr>
        </p:nvSpPr>
        <p:spPr/>
        <p:txBody>
          <a:bodyPr/>
          <a:lstStyle/>
          <a:p>
            <a:fld id="{66386874-2E51-4B7B-A64C-E21965EEF8B2}" type="slidenum">
              <a:rPr lang="en-US" smtClean="0"/>
              <a:t>2</a:t>
            </a:fld>
            <a:endParaRPr lang="en-US"/>
          </a:p>
        </p:txBody>
      </p:sp>
    </p:spTree>
    <p:extLst>
      <p:ext uri="{BB962C8B-B14F-4D97-AF65-F5344CB8AC3E}">
        <p14:creationId xmlns:p14="http://schemas.microsoft.com/office/powerpoint/2010/main" val="1869781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a few examples of baselines and LOAs.</a:t>
            </a:r>
          </a:p>
          <a:p>
            <a:endParaRPr lang="en-US" dirty="0" smtClean="0"/>
          </a:p>
          <a:p>
            <a:r>
              <a:rPr lang="en-US" dirty="0" smtClean="0"/>
              <a:t>Note consistency/linkage -  same indicators are used for the same target skill.</a:t>
            </a:r>
          </a:p>
          <a:p>
            <a:endParaRPr lang="en-US" dirty="0" smtClean="0"/>
          </a:p>
          <a:p>
            <a:r>
              <a:rPr lang="en-US" dirty="0" smtClean="0"/>
              <a:t>Note 2</a:t>
            </a:r>
            <a:r>
              <a:rPr lang="en-US" baseline="30000" dirty="0" smtClean="0"/>
              <a:t>nd</a:t>
            </a:r>
            <a:r>
              <a:rPr lang="en-US" dirty="0" smtClean="0"/>
              <a:t> example includes # of trials used to establish baseline.  </a:t>
            </a:r>
            <a:r>
              <a:rPr lang="en-US" b="1" dirty="0" smtClean="0">
                <a:solidFill>
                  <a:srgbClr val="0C631B"/>
                </a:solidFill>
              </a:rPr>
              <a:t>(Well developed based on guidance re: LOA from slide 21) Paula, I am not sure what this parenthetical information means . . . .</a:t>
            </a:r>
          </a:p>
        </p:txBody>
      </p:sp>
      <p:sp>
        <p:nvSpPr>
          <p:cNvPr id="4" name="Slide Number Placeholder 3"/>
          <p:cNvSpPr>
            <a:spLocks noGrp="1"/>
          </p:cNvSpPr>
          <p:nvPr>
            <p:ph type="sldNum" sz="quarter" idx="10"/>
          </p:nvPr>
        </p:nvSpPr>
        <p:spPr/>
        <p:txBody>
          <a:bodyPr/>
          <a:lstStyle/>
          <a:p>
            <a:fld id="{04529465-7998-4A37-B7B3-FFF9E1D9737A}" type="slidenum">
              <a:rPr lang="en-US" smtClean="0"/>
              <a:t>20</a:t>
            </a:fld>
            <a:endParaRPr lang="en-US"/>
          </a:p>
        </p:txBody>
      </p:sp>
    </p:spTree>
    <p:extLst>
      <p:ext uri="{BB962C8B-B14F-4D97-AF65-F5344CB8AC3E}">
        <p14:creationId xmlns:p14="http://schemas.microsoft.com/office/powerpoint/2010/main" val="946512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Applying the procedures used to measure progress from baseline to LOA are often referred to a progress monitoring.  “Progress monitoring” generally refers to an ongoing process and not a single event. </a:t>
            </a:r>
          </a:p>
          <a:p>
            <a:r>
              <a:rPr lang="en-US" dirty="0" smtClean="0"/>
              <a:t>Progress toward the goal must be intermittently reported to parents on the schedule identified in the IEP.</a:t>
            </a:r>
          </a:p>
          <a:p>
            <a:pPr lvl="1"/>
            <a:r>
              <a:rPr lang="en-US" dirty="0" smtClean="0"/>
              <a:t>§300.320 (a) (3)ii  IEP must include… </a:t>
            </a:r>
            <a:r>
              <a:rPr lang="en-US" i="1" dirty="0" smtClean="0"/>
              <a:t>When periodic reports on the progress the child is making toward meeting the annual goals (such as through the use of quarterly or other periodic reports, concurrent with the issuance of report cards) will be provided to parents.</a:t>
            </a:r>
            <a:endParaRPr lang="en-US" i="1" dirty="0" smtClean="0">
              <a:solidFill>
                <a:srgbClr val="0000FF"/>
              </a:solidFill>
            </a:endParaRPr>
          </a:p>
          <a:p>
            <a:r>
              <a:rPr lang="en-US" dirty="0" smtClean="0"/>
              <a:t>The decision about how progress from baseline toward LOA will be measured should allow for the collection of multiple data points during each monitoring period.  There must be enough information each time to determine if progress is sufficient so this can be reported to the parent.   </a:t>
            </a:r>
          </a:p>
          <a:p>
            <a:r>
              <a:rPr lang="en-US" dirty="0" smtClean="0"/>
              <a:t>It would not be valid to base this decision on one observation, quiz, probe, or other single assessment.</a:t>
            </a:r>
          </a:p>
        </p:txBody>
      </p:sp>
      <p:sp>
        <p:nvSpPr>
          <p:cNvPr id="4" name="Slide Number Placeholder 3"/>
          <p:cNvSpPr>
            <a:spLocks noGrp="1"/>
          </p:cNvSpPr>
          <p:nvPr>
            <p:ph type="sldNum" sz="quarter" idx="10"/>
          </p:nvPr>
        </p:nvSpPr>
        <p:spPr/>
        <p:txBody>
          <a:bodyPr/>
          <a:lstStyle/>
          <a:p>
            <a:fld id="{04529465-7998-4A37-B7B3-FFF9E1D9737A}" type="slidenum">
              <a:rPr lang="en-US" smtClean="0"/>
              <a:t>21</a:t>
            </a:fld>
            <a:endParaRPr lang="en-US"/>
          </a:p>
        </p:txBody>
      </p:sp>
    </p:spTree>
    <p:extLst>
      <p:ext uri="{BB962C8B-B14F-4D97-AF65-F5344CB8AC3E}">
        <p14:creationId xmlns:p14="http://schemas.microsoft.com/office/powerpoint/2010/main" val="2951119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Joke--- does this remind you of your college days?  </a:t>
            </a:r>
            <a:endParaRPr lang="en-US" b="1" i="1" dirty="0" smtClean="0"/>
          </a:p>
          <a:p>
            <a:r>
              <a:rPr lang="en-US" dirty="0" smtClean="0"/>
              <a:t>Answer key</a:t>
            </a:r>
          </a:p>
          <a:p>
            <a:r>
              <a:rPr lang="en-US" dirty="0" smtClean="0"/>
              <a:t>1- B</a:t>
            </a:r>
          </a:p>
          <a:p>
            <a:r>
              <a:rPr lang="en-US" dirty="0" smtClean="0"/>
              <a:t>2- D</a:t>
            </a:r>
          </a:p>
          <a:p>
            <a:r>
              <a:rPr lang="en-US" dirty="0" smtClean="0"/>
              <a:t>3- A</a:t>
            </a:r>
          </a:p>
          <a:p>
            <a:r>
              <a:rPr lang="en-US" dirty="0" smtClean="0"/>
              <a:t>4- C</a:t>
            </a:r>
          </a:p>
          <a:p>
            <a:endParaRPr lang="en-US" dirty="0" smtClean="0"/>
          </a:p>
          <a:p>
            <a:r>
              <a:rPr lang="en-US" dirty="0" smtClean="0"/>
              <a:t>IEP goal development can be complicated.  This is one area that school staff and parents sometimes have difficulty discussing.  Let's turn to the topic of how to engage families in Step 3. </a:t>
            </a:r>
          </a:p>
        </p:txBody>
      </p:sp>
      <p:sp>
        <p:nvSpPr>
          <p:cNvPr id="4" name="Slide Number Placeholder 3"/>
          <p:cNvSpPr>
            <a:spLocks noGrp="1"/>
          </p:cNvSpPr>
          <p:nvPr>
            <p:ph type="sldNum" sz="quarter" idx="10"/>
          </p:nvPr>
        </p:nvSpPr>
        <p:spPr/>
        <p:txBody>
          <a:bodyPr/>
          <a:lstStyle/>
          <a:p>
            <a:fld id="{04529465-7998-4A37-B7B3-FFF9E1D9737A}" type="slidenum">
              <a:rPr lang="en-US" smtClean="0"/>
              <a:t>22</a:t>
            </a:fld>
            <a:endParaRPr lang="en-US"/>
          </a:p>
        </p:txBody>
      </p:sp>
    </p:spTree>
    <p:extLst>
      <p:ext uri="{BB962C8B-B14F-4D97-AF65-F5344CB8AC3E}">
        <p14:creationId xmlns:p14="http://schemas.microsoft.com/office/powerpoint/2010/main" val="3311955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turn to how we can engage students in the IEP process.  </a:t>
            </a:r>
          </a:p>
          <a:p>
            <a:r>
              <a:rPr lang="en-US" dirty="0" smtClean="0"/>
              <a:t>Involving students in the development of their IEPs leads to greater student ownership and understanding of their educational program and its outcomes.   </a:t>
            </a:r>
          </a:p>
          <a:p>
            <a:r>
              <a:rPr lang="en-US" dirty="0" smtClean="0"/>
              <a:t>This applies to students of all ages and development levels. All students can and should have some role in their IEP. </a:t>
            </a:r>
          </a:p>
          <a:p>
            <a:r>
              <a:rPr lang="en-US" dirty="0" smtClean="0"/>
              <a:t>Preparing students to participate in their IEP meeting can begin in seemingly small ways.  For example, the student’s case manager or teacher can have the student be prepared to share their response to this question during the meeting, “ What are one or two things you would most like to work on this year? “</a:t>
            </a:r>
          </a:p>
          <a:p>
            <a:r>
              <a:rPr lang="en-US" dirty="0" smtClean="0"/>
              <a:t>This slide shows some ideas for engaging students, in Step 3. Can you think of others? </a:t>
            </a:r>
          </a:p>
        </p:txBody>
      </p:sp>
      <p:sp>
        <p:nvSpPr>
          <p:cNvPr id="4" name="Slide Number Placeholder 3"/>
          <p:cNvSpPr>
            <a:spLocks noGrp="1"/>
          </p:cNvSpPr>
          <p:nvPr>
            <p:ph type="sldNum" sz="quarter" idx="10"/>
          </p:nvPr>
        </p:nvSpPr>
        <p:spPr/>
        <p:txBody>
          <a:bodyPr/>
          <a:lstStyle/>
          <a:p>
            <a:fld id="{04529465-7998-4A37-B7B3-FFF9E1D9737A}" type="slidenum">
              <a:rPr lang="en-US" smtClean="0"/>
              <a:t>23</a:t>
            </a:fld>
            <a:endParaRPr lang="en-US"/>
          </a:p>
        </p:txBody>
      </p:sp>
    </p:spTree>
    <p:extLst>
      <p:ext uri="{BB962C8B-B14F-4D97-AF65-F5344CB8AC3E}">
        <p14:creationId xmlns:p14="http://schemas.microsoft.com/office/powerpoint/2010/main" val="991200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ym typeface="Arial"/>
              </a:rPr>
              <a:t>The first thing that families need to know in Step 3 is that the p</a:t>
            </a:r>
            <a:r>
              <a:rPr lang="en-US" dirty="0" smtClean="0"/>
              <a:t>arent and/or guardian, as part of the IEP team, helps determine the goals and are part of the decision making process.  They can provide important information</a:t>
            </a:r>
          </a:p>
          <a:p>
            <a:pPr lvl="0"/>
            <a:r>
              <a:rPr lang="en-US" dirty="0" smtClean="0">
                <a:sym typeface="Arial"/>
              </a:rPr>
              <a:t>Families need to know that Goals:  </a:t>
            </a:r>
          </a:p>
          <a:p>
            <a:pPr lvl="1"/>
            <a:r>
              <a:rPr lang="en-US" dirty="0" smtClean="0">
                <a:sym typeface="Arial"/>
              </a:rPr>
              <a:t>Can build upon or progress from year to year or can be brand new based on recent evaluations and other information.</a:t>
            </a:r>
          </a:p>
          <a:p>
            <a:pPr lvl="1"/>
            <a:r>
              <a:rPr lang="en-US" dirty="0" smtClean="0">
                <a:sym typeface="Arial"/>
              </a:rPr>
              <a:t>Must address disability-related needs identified in Step 2.  A goal cannot be written if there is not a disability-related need identified in Step 2.  Goals are written for needs across multiple settings to include classroom, hallways, lunchroom, gym, playground, etc.  </a:t>
            </a:r>
          </a:p>
          <a:p>
            <a:pPr lvl="1"/>
            <a:r>
              <a:rPr lang="en-US" dirty="0" smtClean="0">
                <a:sym typeface="Arial"/>
              </a:rPr>
              <a:t>Goals should support self-determination and independent skills no matter what the child’s age.   </a:t>
            </a:r>
          </a:p>
          <a:p>
            <a:pPr lvl="1"/>
            <a:r>
              <a:rPr lang="en-US" dirty="0" smtClean="0">
                <a:sym typeface="Questrial"/>
              </a:rPr>
              <a:t>Information on the student’s strengths and interests in Step 1 may inform condition statements that could be included in IEP goal statements (e.g., “When given interest item”, “When the student chooses”) and this may improve student engagement and goal attainment.  </a:t>
            </a:r>
            <a:endParaRPr lang="en-US" dirty="0" smtClean="0">
              <a:sym typeface="Arial"/>
            </a:endParaRPr>
          </a:p>
          <a:p>
            <a:pPr lvl="1"/>
            <a:r>
              <a:rPr lang="en-US" dirty="0" smtClean="0">
                <a:sym typeface="Arial"/>
              </a:rPr>
              <a:t>Goals are aligned to early childhood or grade-level academic standards and functional skill expectations, including social and emotional expectations.</a:t>
            </a:r>
          </a:p>
          <a:p>
            <a:pPr lvl="0"/>
            <a:r>
              <a:rPr lang="en-US" dirty="0" smtClean="0">
                <a:sym typeface="Arial"/>
              </a:rPr>
              <a:t>Goals are developed in order to identify where the child is expected to be in one year moving toward closing the gap in achievement.</a:t>
            </a:r>
          </a:p>
          <a:p>
            <a:pPr lvl="0"/>
            <a:r>
              <a:rPr lang="en-US" dirty="0" smtClean="0"/>
              <a:t>Baseline data that indicate the student’s current level of performance are necessary in order to measure progress toward the goal. </a:t>
            </a:r>
          </a:p>
        </p:txBody>
      </p:sp>
      <p:sp>
        <p:nvSpPr>
          <p:cNvPr id="4" name="Slide Number Placeholder 3"/>
          <p:cNvSpPr>
            <a:spLocks noGrp="1"/>
          </p:cNvSpPr>
          <p:nvPr>
            <p:ph type="sldNum" sz="quarter" idx="10"/>
          </p:nvPr>
        </p:nvSpPr>
        <p:spPr/>
        <p:txBody>
          <a:bodyPr/>
          <a:lstStyle/>
          <a:p>
            <a:fld id="{04529465-7998-4A37-B7B3-FFF9E1D9737A}" type="slidenum">
              <a:rPr lang="en-US" smtClean="0"/>
              <a:t>24</a:t>
            </a:fld>
            <a:endParaRPr lang="en-US"/>
          </a:p>
        </p:txBody>
      </p:sp>
    </p:spTree>
    <p:extLst>
      <p:ext uri="{BB962C8B-B14F-4D97-AF65-F5344CB8AC3E}">
        <p14:creationId xmlns:p14="http://schemas.microsoft.com/office/powerpoint/2010/main" val="1640174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sym typeface="Calibri"/>
              </a:rPr>
              <a:t>Wh</a:t>
            </a:r>
            <a:r>
              <a:rPr lang="en-US" dirty="0" smtClean="0">
                <a:sym typeface="Arial"/>
              </a:rPr>
              <a:t>at questions can we ask families to help them contribute to and understand goal writing?   </a:t>
            </a:r>
          </a:p>
          <a:p>
            <a:pPr lvl="0"/>
            <a:r>
              <a:rPr lang="en-US" dirty="0" smtClean="0">
                <a:sym typeface="Arial"/>
              </a:rPr>
              <a:t>The first question references disability-related needs and meeting high expectations – What goals are needed to address the student’s disability-related needs and meet high expectations?  The family can help to identify high expectations and/or support them.  We need to make sure everyone on the IEP team has the same expectations.</a:t>
            </a:r>
          </a:p>
          <a:p>
            <a:pPr lvl="0"/>
            <a:r>
              <a:rPr lang="en-US" dirty="0" smtClean="0">
                <a:sym typeface="Questrial"/>
              </a:rPr>
              <a:t>What goals need to be included in the IEP to help ensure the student’s success in each content area, non-academic </a:t>
            </a:r>
            <a:r>
              <a:rPr lang="en-US" dirty="0" smtClean="0"/>
              <a:t>settings,</a:t>
            </a:r>
            <a:r>
              <a:rPr lang="en-US" dirty="0" smtClean="0">
                <a:sym typeface="Questrial"/>
              </a:rPr>
              <a:t> or extra-curricular </a:t>
            </a:r>
            <a:r>
              <a:rPr lang="en-US" dirty="0" smtClean="0"/>
              <a:t>activity </a:t>
            </a:r>
            <a:r>
              <a:rPr lang="en-US" dirty="0" smtClean="0">
                <a:sym typeface="Questrial"/>
              </a:rPr>
              <a:t>in which the student is involved?  The IEP team members should talk about all aspects of the school experience. This includes extra-curricular activities – clubs, after school activities, field trips, etc.  This questions asks specifically about “what” goals.</a:t>
            </a:r>
          </a:p>
          <a:p>
            <a:pPr lvl="0"/>
            <a:r>
              <a:rPr lang="en-US" dirty="0" smtClean="0">
                <a:sym typeface="Questrial"/>
              </a:rPr>
              <a:t>How will the goals enable the student to be involved in the general education curriculum and environment and be educated with non-disabled peers or for preschoolers, age-appropriate activities?  Families need to understand what inclusion for their child looks like and what it means.  Will the child be in the general education environment and with their non-disabled peers all day long or for certain portions of the day?  </a:t>
            </a:r>
          </a:p>
          <a:p>
            <a:pPr lvl="0"/>
            <a:r>
              <a:rPr lang="en-US" dirty="0" smtClean="0">
                <a:sym typeface="Questrial"/>
              </a:rPr>
              <a:t>What type of information will be collected to monitor progress?  Families need to know how goals will be measured in order to know if their child is making progress.  The IEP team should discuss the different types of data and information that will be collected.  There may be a need to discuss or give examples of the data or information, too.</a:t>
            </a:r>
          </a:p>
          <a:p>
            <a:pPr lvl="0"/>
            <a:r>
              <a:rPr lang="en-US" dirty="0" smtClean="0">
                <a:sym typeface="Questrial"/>
              </a:rPr>
              <a:t>The next question is a common concern for families – How often will progress be reported to families and what is the family’s preferred mode of communication?  After addressing monitoring progress, IEP teams need to discuss how often progress will be communicated to families.  School staff should make sure that families know what an IEP goal progress report looks like and when to expect it.  Some goals may require more frequent communication to the family or in a different format than written.</a:t>
            </a:r>
          </a:p>
          <a:p>
            <a:pPr lvl="0"/>
            <a:r>
              <a:rPr lang="en-US" dirty="0" smtClean="0">
                <a:sym typeface="Questrial"/>
              </a:rPr>
              <a:t>When writing goals, IEP teams can ask “What can the family do at home to support the goals in the IEP?”  Some families will jump at the opportunity to work with school staff to support their child at home.  Consider what the family has shared in the present level discussion and think about what the family may already be doing that could help with specific goals. </a:t>
            </a:r>
          </a:p>
          <a:p>
            <a:pPr lvl="0"/>
            <a:r>
              <a:rPr lang="en-US" dirty="0" smtClean="0">
                <a:sym typeface="Questrial"/>
              </a:rPr>
              <a:t>Finally, </a:t>
            </a:r>
            <a:r>
              <a:rPr lang="en-US" dirty="0" smtClean="0">
                <a:sym typeface="Calibri"/>
              </a:rPr>
              <a:t>how might differences in expectations be communicated and discussed between IEP team members in a way that supports the student, family, and staff?  If there are differences in expectations, team members should listen to one another’s perspective, take those differences into consideration, and together reach agreement on what is best for the child.  This is especially true when there are cultural differences, or a mismatch between school and family expectations.</a:t>
            </a:r>
          </a:p>
        </p:txBody>
      </p:sp>
      <p:sp>
        <p:nvSpPr>
          <p:cNvPr id="4" name="Slide Number Placeholder 3"/>
          <p:cNvSpPr>
            <a:spLocks noGrp="1"/>
          </p:cNvSpPr>
          <p:nvPr>
            <p:ph type="sldNum" sz="quarter" idx="10"/>
          </p:nvPr>
        </p:nvSpPr>
        <p:spPr/>
        <p:txBody>
          <a:bodyPr/>
          <a:lstStyle/>
          <a:p>
            <a:fld id="{04529465-7998-4A37-B7B3-FFF9E1D9737A}" type="slidenum">
              <a:rPr lang="en-US" smtClean="0"/>
              <a:t>25</a:t>
            </a:fld>
            <a:endParaRPr lang="en-US"/>
          </a:p>
        </p:txBody>
      </p:sp>
    </p:spTree>
    <p:extLst>
      <p:ext uri="{BB962C8B-B14F-4D97-AF65-F5344CB8AC3E}">
        <p14:creationId xmlns:p14="http://schemas.microsoft.com/office/powerpoint/2010/main" val="41270105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goals include input from the student and family.  The best way for this to happen is to make sure the family and student has been involved in the discussion during Steps 1 and 2. </a:t>
            </a:r>
          </a:p>
          <a:p>
            <a:r>
              <a:rPr lang="en-US" dirty="0" smtClean="0"/>
              <a:t>Ensure goals are clear and understandable.  Always check for understanding with everyone.</a:t>
            </a:r>
          </a:p>
          <a:p>
            <a:r>
              <a:rPr lang="en-US" dirty="0" smtClean="0"/>
              <a:t>Consider breaking bigger, more complicated goals into smaller parts or multiple goals.  It can make a goal easier to understand and measure.  Short-term objectives or benchmarks are not just for students taking the alternate assessment.</a:t>
            </a:r>
          </a:p>
          <a:p>
            <a:r>
              <a:rPr lang="en-US" dirty="0" smtClean="0"/>
              <a:t>Give examples of what meeting the goal can “look like” (or “sound like” or “feel like”).  Examples are powerful!  For example, if a student has a reading goal with an identified reading level, it would be helpful to provide the family an example of what the student is able to read now and what the student would be able to read in a year from now if the student were to meet the goal.</a:t>
            </a:r>
          </a:p>
          <a:p>
            <a:r>
              <a:rPr lang="en-US" dirty="0" smtClean="0"/>
              <a:t>Identify connections to home and community for families – encourage families to be involved.  There may be activities that the family is already doing or would like to do that connects with a goal.  If the family visits the public library on occasion, encourage the family to visit more often or share with the family opportunities offered at the library.  For older students who may be working on independent skills or self-determination skills, volunteering in the community or at the family’s place of worship might be suggested or considered.  As staff come to know a family, new opportunities might arise.</a:t>
            </a:r>
          </a:p>
          <a:p>
            <a:r>
              <a:rPr lang="en-US" dirty="0" smtClean="0"/>
              <a:t>Provide opportunities for parents to learn more about the school environment.  Welcome families to visit or volunteer at school.  Video record the child reading in class and send it home via text or email to the family.  Invite parents to visit their child’s classroom and special events. </a:t>
            </a:r>
          </a:p>
          <a:p>
            <a:r>
              <a:rPr lang="en-US" dirty="0" smtClean="0"/>
              <a:t>Make sure all communications are in language that the parent understands.  Not only are we talking about communication being in a language that the family understands but also that it’s relatively free of education jargon.  </a:t>
            </a:r>
          </a:p>
          <a:p>
            <a:r>
              <a:rPr lang="en-US" dirty="0" smtClean="0"/>
              <a:t>Make sure communication is two-way.  Not only are you the teacher communicating to the family, but make sure the family knows that ongoing two-way communication is important to you and that you want to hear from them. </a:t>
            </a:r>
          </a:p>
        </p:txBody>
      </p:sp>
      <p:sp>
        <p:nvSpPr>
          <p:cNvPr id="4" name="Slide Number Placeholder 3"/>
          <p:cNvSpPr>
            <a:spLocks noGrp="1"/>
          </p:cNvSpPr>
          <p:nvPr>
            <p:ph type="sldNum" sz="quarter" idx="10"/>
          </p:nvPr>
        </p:nvSpPr>
        <p:spPr/>
        <p:txBody>
          <a:bodyPr/>
          <a:lstStyle/>
          <a:p>
            <a:fld id="{04529465-7998-4A37-B7B3-FFF9E1D9737A}" type="slidenum">
              <a:rPr lang="en-US" smtClean="0"/>
              <a:t>26</a:t>
            </a:fld>
            <a:endParaRPr lang="en-US"/>
          </a:p>
        </p:txBody>
      </p:sp>
    </p:spTree>
    <p:extLst>
      <p:ext uri="{BB962C8B-B14F-4D97-AF65-F5344CB8AC3E}">
        <p14:creationId xmlns:p14="http://schemas.microsoft.com/office/powerpoint/2010/main" val="3370712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noProof="0" dirty="0" smtClean="0"/>
              <a:t>Before moving on to a closing activity, we would like to share a few reminders and tips.  </a:t>
            </a:r>
            <a:r>
              <a:rPr lang="en-US" dirty="0" smtClean="0"/>
              <a:t>You can find these tips on the Step 3- At a Glance Document.</a:t>
            </a:r>
            <a:endParaRPr lang="en-US" noProof="0" dirty="0" smtClean="0"/>
          </a:p>
          <a:p>
            <a:pPr lvl="0"/>
            <a:endParaRPr lang="en-US" noProof="0" dirty="0" smtClean="0"/>
          </a:p>
          <a:p>
            <a:pPr lvl="0"/>
            <a:r>
              <a:rPr lang="en-US" noProof="0" dirty="0" smtClean="0"/>
              <a:t>IEP goals must be reviewed and revised on an annual basis.</a:t>
            </a:r>
          </a:p>
          <a:p>
            <a:pPr lvl="1"/>
            <a:r>
              <a:rPr lang="en-US" noProof="0" dirty="0" smtClean="0"/>
              <a:t>We’ll cover this more thoroughly in our webinar for Step 5</a:t>
            </a:r>
          </a:p>
          <a:p>
            <a:r>
              <a:rPr lang="en-US" noProof="0" dirty="0" smtClean="0"/>
              <a:t>A disability-related need affecting reading must be addressed by a minimum of one goal. </a:t>
            </a:r>
          </a:p>
          <a:p>
            <a:r>
              <a:rPr lang="en-US" dirty="0" smtClean="0"/>
              <a:t>A disability-related need affecting reading can be related to improving reading skills (e.g., decoding, fluency, comprehension, use of text, etc.) or addressing functional skills that affect access, engagement, and progress toward meeting reading standards.</a:t>
            </a:r>
          </a:p>
          <a:p>
            <a:r>
              <a:rPr lang="en-US" noProof="0" dirty="0" smtClean="0"/>
              <a:t>If your district is using a version of the DPI linking form I-4, you will note the number(s) </a:t>
            </a:r>
            <a:r>
              <a:rPr lang="en-US" dirty="0" smtClean="0"/>
              <a:t>of the disability related need(s) that the goal is addressing on the form as Anita showed you earlier.  </a:t>
            </a:r>
          </a:p>
          <a:p>
            <a:r>
              <a:rPr lang="en-US" dirty="0" smtClean="0"/>
              <a:t>There should be a clear link between the goal and the need.  For example, after reading the IEP sections on current levels, special factors, effects and needs, the reader should be able to clearly tell that the goal relates to the referenced disability-related need. </a:t>
            </a:r>
          </a:p>
        </p:txBody>
      </p:sp>
      <p:sp>
        <p:nvSpPr>
          <p:cNvPr id="4" name="Slide Number Placeholder 3"/>
          <p:cNvSpPr>
            <a:spLocks noGrp="1"/>
          </p:cNvSpPr>
          <p:nvPr>
            <p:ph type="sldNum" sz="quarter" idx="10"/>
          </p:nvPr>
        </p:nvSpPr>
        <p:spPr/>
        <p:txBody>
          <a:bodyPr/>
          <a:lstStyle/>
          <a:p>
            <a:fld id="{04529465-7998-4A37-B7B3-FFF9E1D9737A}" type="slidenum">
              <a:rPr lang="en-US" smtClean="0"/>
              <a:t>27</a:t>
            </a:fld>
            <a:endParaRPr lang="en-US"/>
          </a:p>
        </p:txBody>
      </p:sp>
    </p:spTree>
    <p:extLst>
      <p:ext uri="{BB962C8B-B14F-4D97-AF65-F5344CB8AC3E}">
        <p14:creationId xmlns:p14="http://schemas.microsoft.com/office/powerpoint/2010/main" val="3741838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of our At a Glance documents also includes examples of what we would expect to see in practice and what we would hope not to see in practice.</a:t>
            </a:r>
          </a:p>
          <a:p>
            <a:r>
              <a:rPr lang="en-US" dirty="0" smtClean="0"/>
              <a:t>Here are some expectations</a:t>
            </a:r>
            <a:r>
              <a:rPr lang="en-US" baseline="0" dirty="0" smtClean="0"/>
              <a:t> related to Step 3.</a:t>
            </a:r>
            <a:endParaRPr lang="en-US" dirty="0" smtClean="0"/>
          </a:p>
          <a:p>
            <a:r>
              <a:rPr lang="en-US" dirty="0" smtClean="0"/>
              <a:t>Read slide</a:t>
            </a:r>
          </a:p>
          <a:p>
            <a:r>
              <a:rPr lang="en-US" dirty="0" smtClean="0"/>
              <a:t>For example: </a:t>
            </a:r>
          </a:p>
          <a:p>
            <a:r>
              <a:rPr lang="en-US" dirty="0" smtClean="0"/>
              <a:t>Do: New IEP goals build from a review of prior progress and reflect the expectation of ambitious progress in skill levels and/or independence</a:t>
            </a:r>
          </a:p>
          <a:p>
            <a:r>
              <a:rPr lang="en-US" dirty="0" smtClean="0"/>
              <a:t>Don’t: Goals are not based on an review of progress; goals are repeated from year to year with minimal or no change in expected level of attainment.</a:t>
            </a:r>
          </a:p>
          <a:p>
            <a:endParaRPr lang="en-US" dirty="0" smtClean="0"/>
          </a:p>
          <a:p>
            <a:r>
              <a:rPr lang="en-US" dirty="0" smtClean="0"/>
              <a:t>Do: Goals are specific to skills/behaviors that relate to root cause analysis about why the student is not currently meeting preschool or grade level standards and expectations</a:t>
            </a:r>
          </a:p>
          <a:p>
            <a:r>
              <a:rPr lang="en-US" dirty="0" smtClean="0"/>
              <a:t>Don’t : Goals are restatements of grade level standards </a:t>
            </a:r>
          </a:p>
          <a:p>
            <a:endParaRPr lang="en-US" dirty="0" smtClean="0"/>
          </a:p>
          <a:p>
            <a:endParaRPr lang="en-US" dirty="0" smtClean="0"/>
          </a:p>
          <a:p>
            <a:r>
              <a:rPr lang="en-US" dirty="0" smtClean="0"/>
              <a:t>Each of the At a Glance documents also include tips for IEP teams about each step.</a:t>
            </a:r>
          </a:p>
        </p:txBody>
      </p:sp>
      <p:sp>
        <p:nvSpPr>
          <p:cNvPr id="4" name="Slide Number Placeholder 3"/>
          <p:cNvSpPr>
            <a:spLocks noGrp="1"/>
          </p:cNvSpPr>
          <p:nvPr>
            <p:ph type="sldNum" sz="quarter" idx="10"/>
          </p:nvPr>
        </p:nvSpPr>
        <p:spPr/>
        <p:txBody>
          <a:bodyPr/>
          <a:lstStyle/>
          <a:p>
            <a:fld id="{04529465-7998-4A37-B7B3-FFF9E1D9737A}" type="slidenum">
              <a:rPr lang="en-US" smtClean="0"/>
              <a:t>28</a:t>
            </a:fld>
            <a:endParaRPr lang="en-US"/>
          </a:p>
        </p:txBody>
      </p:sp>
    </p:spTree>
    <p:extLst>
      <p:ext uri="{BB962C8B-B14F-4D97-AF65-F5344CB8AC3E}">
        <p14:creationId xmlns:p14="http://schemas.microsoft.com/office/powerpoint/2010/main" val="2169917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At a Glance handout, we also provide a step check for use when you develop or review IEP goals.  You may also want to look at a related resource,  the IEP Goal Self-Check--- This latter resource may be most useful for staff to use as they draft goals.  Both of these resources are in the webinar handouts and are posted on the CCR-IEP resources page.  (Link on Slide) </a:t>
            </a:r>
          </a:p>
          <a:p>
            <a:endParaRPr lang="en-US" dirty="0" smtClean="0"/>
          </a:p>
          <a:p>
            <a:pPr lvl="1"/>
            <a:r>
              <a:rPr lang="en-US" dirty="0" smtClean="0"/>
              <a:t> Does each goal address disability-related need(s)? </a:t>
            </a:r>
          </a:p>
          <a:p>
            <a:pPr lvl="1"/>
            <a:r>
              <a:rPr lang="en-US" dirty="0" smtClean="0"/>
              <a:t> Are goals ambitious and achievable? </a:t>
            </a:r>
          </a:p>
          <a:p>
            <a:pPr lvl="2"/>
            <a:r>
              <a:rPr lang="en-US" dirty="0" smtClean="0"/>
              <a:t>Designed to close gaps? </a:t>
            </a:r>
          </a:p>
          <a:p>
            <a:pPr lvl="2"/>
            <a:r>
              <a:rPr lang="en-US" dirty="0" smtClean="0"/>
              <a:t>If similar goal in most recent IEP, did team review progress before developing a new goal? </a:t>
            </a:r>
          </a:p>
          <a:p>
            <a:pPr lvl="1"/>
            <a:r>
              <a:rPr lang="en-US" dirty="0" smtClean="0"/>
              <a:t> Are goals (and benchmarks or STOs) measurable? </a:t>
            </a:r>
          </a:p>
          <a:p>
            <a:pPr lvl="2"/>
            <a:r>
              <a:rPr lang="en-US" dirty="0" smtClean="0"/>
              <a:t>Is there a baseline and a level of attainment for each? </a:t>
            </a:r>
          </a:p>
          <a:p>
            <a:pPr lvl="1"/>
            <a:r>
              <a:rPr lang="en-US" dirty="0" smtClean="0"/>
              <a:t> Will methods of measuring progress allow for comparison of baseline and level of attainment? </a:t>
            </a:r>
          </a:p>
          <a:p>
            <a:pPr lvl="1"/>
            <a:r>
              <a:rPr lang="en-US" dirty="0" smtClean="0"/>
              <a:t> Are goal statements understandable to all? </a:t>
            </a:r>
          </a:p>
          <a:p>
            <a:endParaRPr lang="en-US" dirty="0" smtClean="0"/>
          </a:p>
          <a:p>
            <a:r>
              <a:rPr lang="en-US" dirty="0" smtClean="0"/>
              <a:t>One additional reminder-  If a need is not addressed by any goal, has the team discussed why a goal is not needed?  e.g. Has the IEP team considered whether a goal should be included specific to developing independence, self-advocacy, or self-determination related to the effect/need /root cause?  </a:t>
            </a:r>
          </a:p>
        </p:txBody>
      </p:sp>
      <p:sp>
        <p:nvSpPr>
          <p:cNvPr id="4" name="Slide Number Placeholder 3"/>
          <p:cNvSpPr>
            <a:spLocks noGrp="1"/>
          </p:cNvSpPr>
          <p:nvPr>
            <p:ph type="sldNum" sz="quarter" idx="10"/>
          </p:nvPr>
        </p:nvSpPr>
        <p:spPr/>
        <p:txBody>
          <a:bodyPr/>
          <a:lstStyle/>
          <a:p>
            <a:fld id="{04529465-7998-4A37-B7B3-FFF9E1D9737A}" type="slidenum">
              <a:rPr lang="en-US" smtClean="0"/>
              <a:t>29</a:t>
            </a:fld>
            <a:endParaRPr lang="en-US"/>
          </a:p>
        </p:txBody>
      </p:sp>
    </p:spTree>
    <p:extLst>
      <p:ext uri="{BB962C8B-B14F-4D97-AF65-F5344CB8AC3E}">
        <p14:creationId xmlns:p14="http://schemas.microsoft.com/office/powerpoint/2010/main" val="3689430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continue, I want to briefly mention the 5 Beliefs that are at the core of the CCR-IEP process</a:t>
            </a:r>
            <a:r>
              <a:rPr lang="en-US" dirty="0">
                <a:solidFill>
                  <a:srgbClr val="00863D"/>
                </a:solidFill>
              </a:rPr>
              <a:t>.</a:t>
            </a:r>
            <a:endParaRPr lang="en-US" dirty="0"/>
          </a:p>
          <a:p>
            <a:r>
              <a:rPr lang="en-US" dirty="0"/>
              <a:t>The 5 core Beliefs are essential to developing IEPs that promote college and career readiness. The 5 Beliefs can have an important impact on the success of students with IEPs. Districts and IEP teams, including families, should consider and discuss these beliefs.</a:t>
            </a:r>
          </a:p>
          <a:p>
            <a:r>
              <a:rPr lang="en-US" dirty="0"/>
              <a:t>It is important to keep the 5 Beliefs in mind when completing each step of the IEP development process:</a:t>
            </a:r>
          </a:p>
          <a:p>
            <a:pPr lvl="1"/>
            <a:r>
              <a:rPr lang="en-US" b="1" dirty="0"/>
              <a:t>High Expectations/</a:t>
            </a:r>
            <a:r>
              <a:rPr lang="en-US" dirty="0"/>
              <a:t>believing students with disabilities can meet  early childhood/grade level academic standards and functional expectations or, for students with most significantly cognitive disabilities, alternate achievement standards aligned with grade level standards; </a:t>
            </a:r>
          </a:p>
          <a:p>
            <a:pPr lvl="1"/>
            <a:r>
              <a:rPr lang="en-US" b="1" dirty="0"/>
              <a:t>Culturally Responsive </a:t>
            </a:r>
            <a:r>
              <a:rPr lang="en-US" dirty="0"/>
              <a:t>practices to honor and engage students;</a:t>
            </a:r>
          </a:p>
          <a:p>
            <a:pPr lvl="1"/>
            <a:r>
              <a:rPr lang="en-US" b="1" dirty="0"/>
              <a:t>Positive Student Relationships</a:t>
            </a:r>
            <a:r>
              <a:rPr lang="en-US" dirty="0"/>
              <a:t>; </a:t>
            </a:r>
          </a:p>
          <a:p>
            <a:pPr lvl="1"/>
            <a:r>
              <a:rPr lang="en-US" b="1" dirty="0"/>
              <a:t>Family and Community Engagement</a:t>
            </a:r>
            <a:r>
              <a:rPr lang="en-US" dirty="0"/>
              <a:t>;</a:t>
            </a:r>
            <a:r>
              <a:rPr lang="en-US" b="1" dirty="0"/>
              <a:t> </a:t>
            </a:r>
            <a:r>
              <a:rPr lang="en-US" dirty="0"/>
              <a:t>and,</a:t>
            </a:r>
          </a:p>
          <a:p>
            <a:pPr lvl="1"/>
            <a:r>
              <a:rPr lang="en-US" b="1" dirty="0"/>
              <a:t>Collective Responsibility </a:t>
            </a:r>
            <a:r>
              <a:rPr lang="en-US" dirty="0"/>
              <a:t>for working together to support each student in addressing needs and achieving their IEP goals. </a:t>
            </a:r>
          </a:p>
          <a:p>
            <a:r>
              <a:rPr lang="en-US" dirty="0"/>
              <a:t>For more information on the 5 Beliefs, please visit our CCR IEP Resources webpage.</a:t>
            </a:r>
          </a:p>
          <a:p>
            <a:endParaRPr lang="en-US" dirty="0"/>
          </a:p>
          <a:p>
            <a:r>
              <a:rPr lang="en-US" dirty="0"/>
              <a:t>Handout- A handout of the 5 beliefs is available on the DPI website at - </a:t>
            </a:r>
            <a:r>
              <a:rPr lang="en-US" dirty="0">
                <a:hlinkClick r:id="rId3"/>
              </a:rPr>
              <a:t>https://dpi.wi.gov/sites/default/files/imce/sped/pdf/rda-ccr-iep-five-beliefs.pdf</a:t>
            </a:r>
            <a:r>
              <a:rPr lang="en-US" dirty="0"/>
              <a:t>  (link on slide)   </a:t>
            </a:r>
          </a:p>
          <a:p>
            <a:endParaRPr lang="en-US" dirty="0"/>
          </a:p>
        </p:txBody>
      </p:sp>
      <p:sp>
        <p:nvSpPr>
          <p:cNvPr id="4" name="Slide Number Placeholder 3"/>
          <p:cNvSpPr>
            <a:spLocks noGrp="1"/>
          </p:cNvSpPr>
          <p:nvPr>
            <p:ph type="sldNum" sz="quarter" idx="10"/>
          </p:nvPr>
        </p:nvSpPr>
        <p:spPr/>
        <p:txBody>
          <a:bodyPr/>
          <a:lstStyle/>
          <a:p>
            <a:fld id="{20020B7E-2356-463E-A0CE-0516EF3B1264}" type="slidenum">
              <a:rPr lang="en-US" smtClean="0"/>
              <a:t>3</a:t>
            </a:fld>
            <a:endParaRPr lang="en-US"/>
          </a:p>
        </p:txBody>
      </p:sp>
    </p:spTree>
    <p:extLst>
      <p:ext uri="{BB962C8B-B14F-4D97-AF65-F5344CB8AC3E}">
        <p14:creationId xmlns:p14="http://schemas.microsoft.com/office/powerpoint/2010/main" val="30094803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our last activity, we would like to refer to the Step Check and Self-check, read this goal statement and </a:t>
            </a:r>
          </a:p>
          <a:p>
            <a:endParaRPr lang="en-US" dirty="0" smtClean="0"/>
          </a:p>
          <a:p>
            <a:r>
              <a:rPr lang="en-US" dirty="0" smtClean="0"/>
              <a:t>For webinar: complete the poll </a:t>
            </a:r>
          </a:p>
          <a:p>
            <a:r>
              <a:rPr lang="en-US" dirty="0" smtClean="0"/>
              <a:t>For Presentation: Answer the question or do poll w/ hands up</a:t>
            </a:r>
          </a:p>
          <a:p>
            <a:endParaRPr lang="en-US" dirty="0" smtClean="0"/>
          </a:p>
          <a:p>
            <a:r>
              <a:rPr lang="en-US" dirty="0" smtClean="0"/>
              <a:t>Question: Would you say this goal was well developed? </a:t>
            </a:r>
          </a:p>
          <a:p>
            <a:pPr lvl="1"/>
            <a:r>
              <a:rPr lang="en-US" dirty="0" smtClean="0"/>
              <a:t>Options:  Yes   No    Can’t tell</a:t>
            </a:r>
          </a:p>
          <a:p>
            <a:endParaRPr lang="en-US" dirty="0" smtClean="0"/>
          </a:p>
          <a:p>
            <a:r>
              <a:rPr lang="en-US" dirty="0" smtClean="0"/>
              <a:t>Think, why do you think so, and how do you know? </a:t>
            </a:r>
          </a:p>
          <a:p>
            <a:r>
              <a:rPr lang="en-US" dirty="0" smtClean="0"/>
              <a:t>For Webinar: Type your notes into the question  box</a:t>
            </a:r>
          </a:p>
          <a:p>
            <a:r>
              <a:rPr lang="en-US" dirty="0" smtClean="0"/>
              <a:t>For Presentation: Participant “Turn and Talk” and then debrief </a:t>
            </a:r>
          </a:p>
          <a:p>
            <a:r>
              <a:rPr lang="en-US" dirty="0" smtClean="0"/>
              <a:t>----------------------------------</a:t>
            </a:r>
          </a:p>
          <a:p>
            <a:r>
              <a:rPr lang="en-US" dirty="0" smtClean="0"/>
              <a:t>Reminder : Point out how this would relate to documenting this goal on the form: </a:t>
            </a:r>
          </a:p>
          <a:p>
            <a:r>
              <a:rPr lang="en-US" dirty="0" smtClean="0"/>
              <a:t>Goal Statement: </a:t>
            </a:r>
          </a:p>
          <a:p>
            <a:r>
              <a:rPr lang="en-US" dirty="0" smtClean="0"/>
              <a:t>(Condition-optional)... the student will… (action verb)   (skill/behavior)</a:t>
            </a:r>
          </a:p>
          <a:p>
            <a:pPr lvl="1"/>
            <a:r>
              <a:rPr lang="en-US" dirty="0" smtClean="0"/>
              <a:t>Baseline: (Actual level of skill at start of implementation)</a:t>
            </a:r>
          </a:p>
          <a:p>
            <a:pPr lvl="1"/>
            <a:r>
              <a:rPr lang="en-US" dirty="0" smtClean="0"/>
              <a:t>Level of Attainment: (Expected level of skill in one year)</a:t>
            </a:r>
          </a:p>
          <a:p>
            <a:r>
              <a:rPr lang="en-US" dirty="0" smtClean="0"/>
              <a:t>Number need(s)</a:t>
            </a:r>
          </a:p>
          <a:p>
            <a:r>
              <a:rPr lang="en-US" dirty="0" smtClean="0"/>
              <a:t>Method(s) of Measuring Progress from baseline to level of attainment</a:t>
            </a:r>
          </a:p>
        </p:txBody>
      </p:sp>
      <p:sp>
        <p:nvSpPr>
          <p:cNvPr id="4" name="Slide Number Placeholder 3"/>
          <p:cNvSpPr>
            <a:spLocks noGrp="1"/>
          </p:cNvSpPr>
          <p:nvPr>
            <p:ph type="sldNum" sz="quarter" idx="10"/>
          </p:nvPr>
        </p:nvSpPr>
        <p:spPr/>
        <p:txBody>
          <a:bodyPr/>
          <a:lstStyle/>
          <a:p>
            <a:fld id="{04529465-7998-4A37-B7B3-FFF9E1D9737A}" type="slidenum">
              <a:rPr lang="en-US" smtClean="0"/>
              <a:t>30</a:t>
            </a:fld>
            <a:endParaRPr lang="en-US"/>
          </a:p>
        </p:txBody>
      </p:sp>
    </p:spTree>
    <p:extLst>
      <p:ext uri="{BB962C8B-B14F-4D97-AF65-F5344CB8AC3E}">
        <p14:creationId xmlns:p14="http://schemas.microsoft.com/office/powerpoint/2010/main" val="13564399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Presenter Note: If you are using these slides or viewing the webinar with a group, you may stop here and provide additional  opportunity for discussion and questions or do so after sharing the resources.  </a:t>
            </a:r>
          </a:p>
          <a:p>
            <a:endParaRPr lang="en-US" dirty="0"/>
          </a:p>
        </p:txBody>
      </p:sp>
      <p:sp>
        <p:nvSpPr>
          <p:cNvPr id="4" name="Slide Number Placeholder 3"/>
          <p:cNvSpPr>
            <a:spLocks noGrp="1"/>
          </p:cNvSpPr>
          <p:nvPr>
            <p:ph type="sldNum" sz="quarter" idx="10"/>
          </p:nvPr>
        </p:nvSpPr>
        <p:spPr/>
        <p:txBody>
          <a:bodyPr/>
          <a:lstStyle/>
          <a:p>
            <a:fld id="{04529465-7998-4A37-B7B3-FFF9E1D9737A}" type="slidenum">
              <a:rPr lang="en-US" smtClean="0"/>
              <a:t>31</a:t>
            </a:fld>
            <a:endParaRPr lang="en-US"/>
          </a:p>
        </p:txBody>
      </p:sp>
    </p:spTree>
    <p:extLst>
      <p:ext uri="{BB962C8B-B14F-4D97-AF65-F5344CB8AC3E}">
        <p14:creationId xmlns:p14="http://schemas.microsoft.com/office/powerpoint/2010/main" val="668879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leave you with this “homework” applied practice activity. </a:t>
            </a:r>
          </a:p>
          <a:p>
            <a:r>
              <a:rPr lang="en-US" dirty="0" smtClean="0"/>
              <a:t>You may want to do this in small groups using an IEP that is familiar to everyone in the group. </a:t>
            </a:r>
          </a:p>
          <a:p>
            <a:endParaRPr lang="en-US" dirty="0" smtClean="0"/>
          </a:p>
          <a:p>
            <a:r>
              <a:rPr lang="en-US" dirty="0" smtClean="0"/>
              <a:t>Reviewing and discussing your IEPS with colleagues using the tips and step checks can be a great way to practice and become more comfortable with the 5 Step Process. </a:t>
            </a:r>
          </a:p>
          <a:p>
            <a:endParaRPr lang="en-US" dirty="0" smtClean="0"/>
          </a:p>
          <a:p>
            <a:endParaRPr lang="en-US" dirty="0" smtClean="0"/>
          </a:p>
          <a:p>
            <a:r>
              <a:rPr lang="en-US" dirty="0" smtClean="0"/>
              <a:t>Presenter Note:  If using this presentation as part of a face to face training, you may want to have participants do this activity in small groups.  Allow at least 15-20 minutes for activity then additional time for debriefing and questions. </a:t>
            </a:r>
          </a:p>
        </p:txBody>
      </p:sp>
      <p:sp>
        <p:nvSpPr>
          <p:cNvPr id="4" name="Slide Number Placeholder 3"/>
          <p:cNvSpPr>
            <a:spLocks noGrp="1"/>
          </p:cNvSpPr>
          <p:nvPr>
            <p:ph type="sldNum" sz="quarter" idx="10"/>
          </p:nvPr>
        </p:nvSpPr>
        <p:spPr/>
        <p:txBody>
          <a:bodyPr/>
          <a:lstStyle/>
          <a:p>
            <a:fld id="{04529465-7998-4A37-B7B3-FFF9E1D9737A}" type="slidenum">
              <a:rPr lang="en-US" smtClean="0"/>
              <a:t>32</a:t>
            </a:fld>
            <a:endParaRPr lang="en-US"/>
          </a:p>
        </p:txBody>
      </p:sp>
    </p:spTree>
    <p:extLst>
      <p:ext uri="{BB962C8B-B14F-4D97-AF65-F5344CB8AC3E}">
        <p14:creationId xmlns:p14="http://schemas.microsoft.com/office/powerpoint/2010/main" val="712281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Image Placeholder 11"/>
          <p:cNvSpPr>
            <a:spLocks noGrp="1" noRot="1" noChangeAspect="1"/>
          </p:cNvSpPr>
          <p:nvPr>
            <p:ph type="sldImg"/>
          </p:nvPr>
        </p:nvSpPr>
        <p:spPr>
          <a:xfrm>
            <a:off x="1844675" y="231775"/>
            <a:ext cx="3749675" cy="2109788"/>
          </a:xfrm>
          <a:prstGeom prst="rect">
            <a:avLst/>
          </a:prstGeom>
        </p:spPr>
      </p:sp>
      <p:sp>
        <p:nvSpPr>
          <p:cNvPr id="13" name="Notes Placeholder 12"/>
          <p:cNvSpPr>
            <a:spLocks noGrp="1"/>
          </p:cNvSpPr>
          <p:nvPr>
            <p:ph type="body" idx="1"/>
          </p:nvPr>
        </p:nvSpPr>
        <p:spPr>
          <a:xfrm>
            <a:off x="152401" y="2442950"/>
            <a:ext cx="6702215" cy="6548650"/>
          </a:xfrm>
          <a:prstGeom prst="rect">
            <a:avLst/>
          </a:prstGeom>
        </p:spPr>
        <p:txBody>
          <a:bodyPr/>
          <a:lstStyle/>
          <a:p>
            <a:r>
              <a:rPr lang="en-US" dirty="0"/>
              <a:t>On this page, you will find links to all DPI CCR-IEP resources.  Please check this page often as we </a:t>
            </a:r>
            <a:r>
              <a:rPr lang="en-US" dirty="0" smtClean="0"/>
              <a:t>will </a:t>
            </a:r>
            <a:r>
              <a:rPr lang="en-US" dirty="0"/>
              <a:t>be adding new resources </a:t>
            </a:r>
            <a:r>
              <a:rPr lang="en-US" dirty="0" smtClean="0"/>
              <a:t>regularly</a:t>
            </a:r>
            <a:endParaRPr lang="en-US" dirty="0"/>
          </a:p>
          <a:p>
            <a:endParaRPr lang="en-US" dirty="0"/>
          </a:p>
          <a:p>
            <a:endParaRPr lang="en-US" dirty="0"/>
          </a:p>
        </p:txBody>
      </p:sp>
      <p:sp>
        <p:nvSpPr>
          <p:cNvPr id="10" name="Date Placeholder 9"/>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Arial" charset="0"/>
              </a:rPr>
              <a:t>April 2018</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1" name="Footer Placeholder 10"/>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Wisconsin Department of Public Instruction</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4" name="Slide Number Placeholder 1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D1FE89-6336-4D40-8888-FEE536696E1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5" name="Header Placeholder 14"/>
          <p:cNvSpPr>
            <a:spLocks noGrp="1"/>
          </p:cNvSpPr>
          <p:nvPr>
            <p:ph type="hd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CCR IEPs</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88002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Image Placeholder 19"/>
          <p:cNvSpPr>
            <a:spLocks noGrp="1" noRot="1" noChangeAspect="1"/>
          </p:cNvSpPr>
          <p:nvPr>
            <p:ph type="sldImg"/>
          </p:nvPr>
        </p:nvSpPr>
        <p:spPr>
          <a:xfrm>
            <a:off x="1628775" y="231775"/>
            <a:ext cx="3749675" cy="2109788"/>
          </a:xfrm>
          <a:prstGeom prst="rect">
            <a:avLst/>
          </a:prstGeom>
        </p:spPr>
      </p:sp>
      <p:sp>
        <p:nvSpPr>
          <p:cNvPr id="21" name="Notes Placeholder 20"/>
          <p:cNvSpPr>
            <a:spLocks noGrp="1"/>
          </p:cNvSpPr>
          <p:nvPr>
            <p:ph type="body" idx="1"/>
          </p:nvPr>
        </p:nvSpPr>
        <p:spPr>
          <a:xfrm>
            <a:off x="152401" y="2442950"/>
            <a:ext cx="6702215" cy="6548650"/>
          </a:xfrm>
          <a:prstGeom prst="rect">
            <a:avLst/>
          </a:prstGeom>
        </p:spPr>
        <p:txBody>
          <a:bodyPr/>
          <a:lstStyle/>
          <a:p>
            <a:r>
              <a:rPr lang="en-US" dirty="0" smtClean="0"/>
              <a:t>We have developed an online discussion tool to help IEP teams prepare to develop a CCR IEP. This tool also supports the 5 step process. It provides guiding questions to consider when identifying the effects of disability, the root cause analysis and the summary of disability-related needs.   We encourage you to explore this tool as you prepare for IEP team meetings. For example, some of the questions in the tool will be  helpful to discuss during a specific student’s IEP meeting. </a:t>
            </a:r>
          </a:p>
          <a:p>
            <a:endParaRPr lang="en-US" dirty="0" smtClean="0"/>
          </a:p>
          <a:p>
            <a:r>
              <a:rPr lang="en-US" dirty="0" smtClean="0"/>
              <a:t>A link to the online tool is found on our website under CCR IEPs at </a:t>
            </a:r>
            <a:r>
              <a:rPr lang="en-US" dirty="0" smtClean="0">
                <a:hlinkClick r:id="rId3"/>
              </a:rPr>
              <a:t>https://dpi.wi.gov/sped/college-and-career-ready-ieps/discussion-tool</a:t>
            </a:r>
            <a:r>
              <a:rPr lang="en-US" dirty="0" smtClean="0"/>
              <a:t> </a:t>
            </a:r>
          </a:p>
          <a:p>
            <a:endParaRPr lang="en-US" dirty="0" smtClean="0"/>
          </a:p>
          <a:p>
            <a:r>
              <a:rPr lang="en-US" i="1" dirty="0" smtClean="0"/>
              <a:t>Presenter Note:  Remind participants that this tool is intended to be used individually in preparation for a meeting or during an IEP team meeting. School staff should not meet as a group without the parent to draft the IEP prior to the IEP team meeting.  If staff meet to substantively develop/draft parts of the IEP together as a group,  it is considered an IEP team meeting and the parent should be invited.</a:t>
            </a:r>
          </a:p>
        </p:txBody>
      </p:sp>
      <p:sp>
        <p:nvSpPr>
          <p:cNvPr id="6" name="Date Placeholder 5"/>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charset="0"/>
                <a:ea typeface="+mn-ea"/>
                <a:cs typeface="Arial" charset="0"/>
              </a:rPr>
              <a:t>April 2018</a:t>
            </a:r>
            <a:endParaRPr kumimoji="0" lang="en-US" sz="12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7" name="Footer Placeholder 6"/>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Wisconsin Department of Public Instruction</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 name="Slide Number Placeholder 7"/>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4D1FE89-6336-4D40-8888-FEE536696E18}"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 name="Header Placeholder 8"/>
          <p:cNvSpPr>
            <a:spLocks noGrp="1"/>
          </p:cNvSpPr>
          <p:nvPr>
            <p:ph type="hdr" sz="quarter" idx="1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t>CCR IEPs</a:t>
            </a:r>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252502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73" name="Shape 973"/>
          <p:cNvSpPr txBox="1">
            <a:spLocks noGrp="1"/>
          </p:cNvSpPr>
          <p:nvPr>
            <p:ph type="ftr" idx="11"/>
          </p:nvPr>
        </p:nvSpPr>
        <p:spPr>
          <a:xfrm>
            <a:off x="0" y="8829675"/>
            <a:ext cx="3038475" cy="465138"/>
          </a:xfrm>
          <a:prstGeom prst="rect">
            <a:avLst/>
          </a:prstGeom>
          <a:noFill/>
          <a:ln>
            <a:noFill/>
          </a:ln>
        </p:spPr>
        <p:txBody>
          <a:bodyPr wrap="square" lIns="91400" tIns="45700" rIns="91400" bIns="45700" anchor="b" anchorCtr="0">
            <a:noAutofit/>
          </a:bodyPr>
          <a:lstStyle/>
          <a:p>
            <a:pPr marL="0" marR="0" lvl="0" indent="0" algn="l" defTabSz="914400" rtl="0" eaLnBrk="1" fontAlgn="base" latinLnBrk="0" hangingPunct="1">
              <a:lnSpc>
                <a:spcPct val="100000"/>
              </a:lnSpc>
              <a:spcBef>
                <a:spcPts val="0"/>
              </a:spcBef>
              <a:spcAft>
                <a:spcPts val="0"/>
              </a:spcAft>
              <a:buClrTx/>
              <a:buSzPct val="25000"/>
              <a:buFontTx/>
              <a:buNone/>
              <a:tabLst/>
              <a:defRPr/>
            </a:pPr>
            <a:r>
              <a:rPr kumimoji="0" lang="en-US" sz="1100" b="0" i="0" u="none" strike="noStrike" kern="1200" cap="none" spc="0" normalizeH="0" baseline="0" noProof="0">
                <a:ln>
                  <a:noFill/>
                </a:ln>
                <a:solidFill>
                  <a:prstClr val="black"/>
                </a:solidFill>
                <a:effectLst/>
                <a:uLnTx/>
                <a:uFillTx/>
                <a:latin typeface="Arial"/>
                <a:ea typeface="Arial"/>
                <a:cs typeface="Arial"/>
                <a:sym typeface="Arial"/>
              </a:rPr>
              <a:t>Wisconsin Department of Public Instruction</a:t>
            </a:r>
          </a:p>
        </p:txBody>
      </p:sp>
      <p:sp>
        <p:nvSpPr>
          <p:cNvPr id="974" name="Shape 974"/>
          <p:cNvSpPr txBox="1">
            <a:spLocks noGrp="1"/>
          </p:cNvSpPr>
          <p:nvPr>
            <p:ph type="sldNum" idx="12"/>
          </p:nvPr>
        </p:nvSpPr>
        <p:spPr>
          <a:xfrm>
            <a:off x="3971925" y="8829675"/>
            <a:ext cx="3038475" cy="465138"/>
          </a:xfrm>
          <a:prstGeom prst="rect">
            <a:avLst/>
          </a:prstGeom>
          <a:noFill/>
          <a:ln>
            <a:noFill/>
          </a:ln>
        </p:spPr>
        <p:txBody>
          <a:bodyPr wrap="square" lIns="91400" tIns="45700" rIns="91400" bIns="45700" anchor="b" anchorCtr="0">
            <a:noAutofit/>
          </a:bodyPr>
          <a:lstStyle/>
          <a:p>
            <a:pPr marL="0" marR="0" lvl="0" indent="0" algn="r" defTabSz="914400" rtl="0" eaLnBrk="1" fontAlgn="base" latinLnBrk="0" hangingPunct="1">
              <a:lnSpc>
                <a:spcPct val="100000"/>
              </a:lnSpc>
              <a:spcBef>
                <a:spcPts val="0"/>
              </a:spcBef>
              <a:spcAft>
                <a:spcPts val="0"/>
              </a:spcAft>
              <a:buClrTx/>
              <a:buSzPct val="25000"/>
              <a:buFontTx/>
              <a:buNone/>
              <a:tabLst/>
              <a:defRPr/>
            </a:pPr>
            <a:fld id="{00000000-1234-1234-1234-123412341234}" type="slidenum">
              <a:rPr kumimoji="0" lang="en-US" sz="1100" b="0" i="0" u="none" strike="noStrike" kern="1200" cap="none" spc="0" normalizeH="0" baseline="0" noProof="0">
                <a:ln>
                  <a:noFill/>
                </a:ln>
                <a:solidFill>
                  <a:prstClr val="black"/>
                </a:solidFill>
                <a:effectLst/>
                <a:uLnTx/>
                <a:uFillTx/>
                <a:latin typeface="Arial"/>
                <a:ea typeface="Arial"/>
                <a:cs typeface="Arial"/>
                <a:sym typeface="Arial"/>
              </a:rPr>
              <a:pPr marL="0" marR="0" lvl="0" indent="0" algn="r" defTabSz="914400" rtl="0" eaLnBrk="1" fontAlgn="base" latinLnBrk="0" hangingPunct="1">
                <a:lnSpc>
                  <a:spcPct val="100000"/>
                </a:lnSpc>
                <a:spcBef>
                  <a:spcPts val="0"/>
                </a:spcBef>
                <a:spcAft>
                  <a:spcPts val="0"/>
                </a:spcAft>
                <a:buClrTx/>
                <a:buSzPct val="25000"/>
                <a:buFontTx/>
                <a:buNone/>
                <a:tabLst/>
                <a:defRPr/>
              </a:pPr>
              <a:t>35</a:t>
            </a:fld>
            <a:endParaRPr kumimoji="0" lang="en-US" sz="1100" b="0" i="0" u="none" strike="noStrike" kern="1200" cap="none" spc="0" normalizeH="0" baseline="0" noProof="0">
              <a:ln>
                <a:noFill/>
              </a:ln>
              <a:solidFill>
                <a:prstClr val="black"/>
              </a:solidFill>
              <a:effectLst/>
              <a:uLnTx/>
              <a:uFillTx/>
              <a:latin typeface="Arial"/>
              <a:ea typeface="Arial"/>
              <a:cs typeface="Arial"/>
              <a:sym typeface="Arial"/>
            </a:endParaRPr>
          </a:p>
        </p:txBody>
      </p:sp>
      <p:sp>
        <p:nvSpPr>
          <p:cNvPr id="4" name="Slide Image Placeholder 3"/>
          <p:cNvSpPr>
            <a:spLocks noGrp="1" noRot="1" noChangeAspect="1"/>
          </p:cNvSpPr>
          <p:nvPr>
            <p:ph type="sldImg"/>
          </p:nvPr>
        </p:nvSpPr>
        <p:spPr>
          <a:xfrm>
            <a:off x="2057400" y="228600"/>
            <a:ext cx="3175000" cy="1785938"/>
          </a:xfrm>
        </p:spPr>
      </p:sp>
      <p:sp>
        <p:nvSpPr>
          <p:cNvPr id="5" name="Notes Placeholder 4"/>
          <p:cNvSpPr>
            <a:spLocks noGrp="1"/>
          </p:cNvSpPr>
          <p:nvPr>
            <p:ph type="body" idx="1"/>
          </p:nvPr>
        </p:nvSpPr>
        <p:spPr/>
        <p:txBody>
          <a:bodyPr/>
          <a:lstStyle/>
          <a:p>
            <a:r>
              <a:rPr lang="en-US" dirty="0" smtClean="0">
                <a:solidFill>
                  <a:schemeClr val="dk1"/>
                </a:solidFill>
                <a:latin typeface="Arial"/>
                <a:ea typeface="Arial"/>
                <a:cs typeface="Arial"/>
                <a:sym typeface="Arial"/>
              </a:rPr>
              <a:t>We have a</a:t>
            </a:r>
            <a:r>
              <a:rPr lang="en-US" baseline="0" dirty="0" smtClean="0">
                <a:solidFill>
                  <a:schemeClr val="dk1"/>
                </a:solidFill>
                <a:latin typeface="Arial"/>
                <a:ea typeface="Arial"/>
                <a:cs typeface="Arial"/>
                <a:sym typeface="Arial"/>
              </a:rPr>
              <a:t> 5 minute video that describes the CCR IEP 5 Step Process at </a:t>
            </a:r>
            <a:r>
              <a:rPr lang="en-US" dirty="0" smtClean="0">
                <a:solidFill>
                  <a:schemeClr val="dk1"/>
                </a:solidFill>
                <a:latin typeface="Arial"/>
                <a:ea typeface="Arial"/>
                <a:cs typeface="Arial"/>
                <a:sym typeface="Arial"/>
              </a:rPr>
              <a:t>https</a:t>
            </a:r>
            <a:r>
              <a:rPr lang="en-US" dirty="0">
                <a:solidFill>
                  <a:schemeClr val="dk1"/>
                </a:solidFill>
                <a:latin typeface="Arial"/>
                <a:ea typeface="Arial"/>
                <a:cs typeface="Arial"/>
                <a:sym typeface="Arial"/>
              </a:rPr>
              <a:t>://youtu.be/wRIyZoiHRdQ</a:t>
            </a:r>
          </a:p>
          <a:p>
            <a:endParaRPr lang="en-US" dirty="0"/>
          </a:p>
        </p:txBody>
      </p:sp>
    </p:spTree>
    <p:extLst>
      <p:ext uri="{BB962C8B-B14F-4D97-AF65-F5344CB8AC3E}">
        <p14:creationId xmlns:p14="http://schemas.microsoft.com/office/powerpoint/2010/main" val="1061371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Here are a few additional resources specific to Step 3.  You can find links to these resources on Special Education Team Website. </a:t>
            </a:r>
          </a:p>
          <a:p>
            <a:endParaRPr lang="en-US" dirty="0"/>
          </a:p>
        </p:txBody>
      </p:sp>
      <p:sp>
        <p:nvSpPr>
          <p:cNvPr id="4" name="Slide Number Placeholder 3"/>
          <p:cNvSpPr>
            <a:spLocks noGrp="1"/>
          </p:cNvSpPr>
          <p:nvPr>
            <p:ph type="sldNum" sz="quarter" idx="10"/>
          </p:nvPr>
        </p:nvSpPr>
        <p:spPr/>
        <p:txBody>
          <a:bodyPr/>
          <a:lstStyle/>
          <a:p>
            <a:fld id="{04529465-7998-4A37-B7B3-FFF9E1D9737A}" type="slidenum">
              <a:rPr lang="en-US" smtClean="0"/>
              <a:t>36</a:t>
            </a:fld>
            <a:endParaRPr lang="en-US"/>
          </a:p>
        </p:txBody>
      </p:sp>
    </p:spTree>
    <p:extLst>
      <p:ext uri="{BB962C8B-B14F-4D97-AF65-F5344CB8AC3E}">
        <p14:creationId xmlns:p14="http://schemas.microsoft.com/office/powerpoint/2010/main" val="804806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ym typeface="Arial"/>
              </a:rPr>
              <a:t>We have listed here a few resources that help to engage families in the discussion around goal writing. </a:t>
            </a:r>
            <a:r>
              <a:rPr lang="en-US" dirty="0">
                <a:solidFill>
                  <a:prstClr val="black"/>
                </a:solidFill>
                <a:hlinkClick r:id="rId3"/>
              </a:rPr>
              <a:t>http://www.livebinders.com/play/play?id=2191148</a:t>
            </a:r>
            <a:r>
              <a:rPr lang="en-US" dirty="0">
                <a:solidFill>
                  <a:prstClr val="black"/>
                </a:solidFill>
              </a:rPr>
              <a:t> </a:t>
            </a:r>
          </a:p>
          <a:p>
            <a:pPr lvl="0"/>
            <a:endParaRPr lang="en-US" dirty="0" smtClean="0">
              <a:sym typeface="Arial"/>
            </a:endParaRPr>
          </a:p>
          <a:p>
            <a:pPr lvl="0"/>
            <a:r>
              <a:rPr lang="en-US" u="sng" dirty="0" smtClean="0">
                <a:sym typeface="Arial"/>
              </a:rPr>
              <a:t>The Parents Guides to Success</a:t>
            </a:r>
            <a:r>
              <a:rPr lang="en-US" dirty="0" smtClean="0">
                <a:sym typeface="Arial"/>
              </a:rPr>
              <a:t> from the National PTA is a wonderful resource for school staff to share with families.  Guides for Kindergarten through 8th grade contain examples of standards that students would be working toward in ELA and Math.  Each Guide contains conversation tips for families when they meet with teachers during conferences as well as home-based strategies that families could do at home to reinforce or practice the standards identified.  There is a high school guide for ELA and Math as well.  The high school guides are focused on college and career readiness. It is important that families understand the grade level standards in order to understand their child’s needs.</a:t>
            </a:r>
          </a:p>
          <a:p>
            <a:pPr lvl="0"/>
            <a:r>
              <a:rPr lang="en-US" u="sng" dirty="0" smtClean="0">
                <a:sym typeface="Arial"/>
              </a:rPr>
              <a:t>CDC Milestone Moments </a:t>
            </a:r>
            <a:r>
              <a:rPr lang="en-US" dirty="0" smtClean="0">
                <a:sym typeface="Arial"/>
              </a:rPr>
              <a:t>- The Milestone Moments published by the Center for Disease Control provides detailed information of what to expect at each milestone in your child’s development from birth to age 5.   </a:t>
            </a:r>
          </a:p>
          <a:p>
            <a:pPr lvl="0"/>
            <a:r>
              <a:rPr lang="en-US" u="sng" dirty="0" smtClean="0">
                <a:sym typeface="Arial"/>
              </a:rPr>
              <a:t>The Universal Design for Learning (UDL) Parent Brief </a:t>
            </a:r>
            <a:r>
              <a:rPr lang="en-US" dirty="0" smtClean="0">
                <a:sym typeface="Arial"/>
              </a:rPr>
              <a:t>is a resource for families to learn more about access, engagement, and progress at it relates to student achievement.  It can help families to understand that students require multiple or different ways to learn, engage with curriculum, and express what they’ve learned.  </a:t>
            </a:r>
            <a:endParaRPr lang="en-US" dirty="0" smtClean="0">
              <a:sym typeface="Calibri"/>
            </a:endParaRPr>
          </a:p>
          <a:p>
            <a:pPr lvl="0"/>
            <a:r>
              <a:rPr lang="en-US" u="sng" dirty="0" smtClean="0">
                <a:sym typeface="Calibri"/>
              </a:rPr>
              <a:t>Measurable Annual IEP Goals – Self Check </a:t>
            </a:r>
            <a:r>
              <a:rPr lang="en-US" dirty="0" smtClean="0">
                <a:sym typeface="Calibri"/>
              </a:rPr>
              <a:t>– This handout has a section at the bottom that is helpful for families:  </a:t>
            </a:r>
            <a:r>
              <a:rPr lang="en-US" dirty="0" smtClean="0"/>
              <a:t>When the parent reads the goal will he or she be able to understand …  The area or skill being worked on?  Where was the student at the start of this IEP? (i.e. baseline)  How much growth (progress) the student is expected to make this year?  What will be measured?  How and when they will get information about progress?</a:t>
            </a:r>
          </a:p>
          <a:p>
            <a:pPr lvl="0"/>
            <a:r>
              <a:rPr lang="en-US" u="sng" dirty="0" smtClean="0">
                <a:sym typeface="Arial"/>
              </a:rPr>
              <a:t>The Center for Parent Information &amp; Resources </a:t>
            </a:r>
            <a:r>
              <a:rPr lang="en-US" dirty="0" smtClean="0">
                <a:sym typeface="Arial"/>
              </a:rPr>
              <a:t>has a webpage on “Annual Goals” which contains family-friendly information in both English and Spanish all around IEP goals.  </a:t>
            </a:r>
          </a:p>
          <a:p>
            <a:pPr lvl="0"/>
            <a:r>
              <a:rPr lang="en-US" u="sng" dirty="0" smtClean="0">
                <a:sym typeface="Arial"/>
              </a:rPr>
              <a:t>Annual IEP Goals:  What You Need to Know </a:t>
            </a:r>
            <a:r>
              <a:rPr lang="en-US" dirty="0" smtClean="0">
                <a:sym typeface="Arial"/>
              </a:rPr>
              <a:t>– Understood.org is an organization that provides information to families and educators who work with students who have learning and attention disability related needs.  This resource is to help parents understand what annual IEP goals are.</a:t>
            </a:r>
          </a:p>
        </p:txBody>
      </p:sp>
      <p:sp>
        <p:nvSpPr>
          <p:cNvPr id="4" name="Slide Number Placeholder 3"/>
          <p:cNvSpPr>
            <a:spLocks noGrp="1"/>
          </p:cNvSpPr>
          <p:nvPr>
            <p:ph type="sldNum" sz="quarter" idx="10"/>
          </p:nvPr>
        </p:nvSpPr>
        <p:spPr/>
        <p:txBody>
          <a:bodyPr/>
          <a:lstStyle/>
          <a:p>
            <a:fld id="{04529465-7998-4A37-B7B3-FFF9E1D9737A}" type="slidenum">
              <a:rPr lang="en-US" smtClean="0"/>
              <a:t>37</a:t>
            </a:fld>
            <a:endParaRPr lang="en-US"/>
          </a:p>
        </p:txBody>
      </p:sp>
    </p:spTree>
    <p:extLst>
      <p:ext uri="{BB962C8B-B14F-4D97-AF65-F5344CB8AC3E}">
        <p14:creationId xmlns:p14="http://schemas.microsoft.com/office/powerpoint/2010/main" val="5011803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a:t>
            </a:r>
          </a:p>
          <a:p>
            <a:endParaRPr lang="en-US" dirty="0"/>
          </a:p>
          <a:p>
            <a:r>
              <a:rPr lang="en-US" dirty="0"/>
              <a:t>Remember the 5 Step Process for Developing IEPs is a framework for the IEP team process.  </a:t>
            </a:r>
          </a:p>
          <a:p>
            <a:r>
              <a:rPr lang="en-US" dirty="0"/>
              <a:t>The primary focus is on the content and structure of IEP team conversation, rather than on completing IEP forms.</a:t>
            </a:r>
          </a:p>
          <a:p>
            <a:r>
              <a:rPr lang="en-US" dirty="0"/>
              <a:t>The conversation drives the IEP documentation, not vice versa. </a:t>
            </a:r>
          </a:p>
          <a:p>
            <a:r>
              <a:rPr lang="en-US" dirty="0"/>
              <a:t>What is documented on the IEP form should reflect the conversation. </a:t>
            </a:r>
          </a:p>
          <a:p>
            <a:r>
              <a:rPr lang="en-US" dirty="0"/>
              <a:t>The best way to ensure that there will be sufficient information in the student’s written IEP is to follow the 5 Step Process when preparing for and conducting IEP team meetings and for documenting discussion and IEP team decisions.</a:t>
            </a:r>
          </a:p>
          <a:p>
            <a:endParaRPr lang="en-US" dirty="0"/>
          </a:p>
        </p:txBody>
      </p:sp>
      <p:sp>
        <p:nvSpPr>
          <p:cNvPr id="4" name="Slide Number Placeholder 3"/>
          <p:cNvSpPr>
            <a:spLocks noGrp="1"/>
          </p:cNvSpPr>
          <p:nvPr>
            <p:ph type="sldNum" sz="quarter" idx="10"/>
          </p:nvPr>
        </p:nvSpPr>
        <p:spPr/>
        <p:txBody>
          <a:bodyPr/>
          <a:lstStyle/>
          <a:p>
            <a:fld id="{B1C5B47E-C246-4C74-AF0C-4E8A995B6C3C}" type="slidenum">
              <a:rPr lang="en-US" smtClean="0"/>
              <a:t>38</a:t>
            </a:fld>
            <a:endParaRPr lang="en-US"/>
          </a:p>
        </p:txBody>
      </p:sp>
    </p:spTree>
    <p:extLst>
      <p:ext uri="{BB962C8B-B14F-4D97-AF65-F5344CB8AC3E}">
        <p14:creationId xmlns:p14="http://schemas.microsoft.com/office/powerpoint/2010/main" val="2453739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29465-7998-4A37-B7B3-FFF9E1D9737A}" type="slidenum">
              <a:rPr lang="en-US" smtClean="0"/>
              <a:t>39</a:t>
            </a:fld>
            <a:endParaRPr lang="en-US"/>
          </a:p>
        </p:txBody>
      </p:sp>
    </p:spTree>
    <p:extLst>
      <p:ext uri="{BB962C8B-B14F-4D97-AF65-F5344CB8AC3E}">
        <p14:creationId xmlns:p14="http://schemas.microsoft.com/office/powerpoint/2010/main" val="1793694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College and Career Ready IEPs are developed through a cyclical 5 Step Process in which each step informs the next. It is important to start at the beginning of the cycle with understanding the student’s present levels of performance.</a:t>
            </a:r>
          </a:p>
          <a:p>
            <a:r>
              <a:rPr lang="en-US" sz="1400" dirty="0" smtClean="0"/>
              <a:t>As we go through the presentation today, keep in mind that the 5 Step Process is not about how to fill out an IEP form, but rather, provides a framework for having IEP team discussion about improving student outcomes while operationalizing special education legal (IDEA) requirements. </a:t>
            </a:r>
          </a:p>
          <a:p>
            <a:r>
              <a:rPr lang="en-US" sz="1400" dirty="0" smtClean="0"/>
              <a:t> The outcome of the IEP team’s conversation and analysis using the 5 Step Process for developing CCR IEPs is documented on DPI’s sample IEP Linking Form (Form I-4). An online CCR IEP Discussion Tool has also been developed to help IEP team members prepare for these important conversations. More information about these and other resources is provided at the end of the presentation.</a:t>
            </a:r>
          </a:p>
          <a:p>
            <a:r>
              <a:rPr lang="en-US" sz="1400" dirty="0" smtClean="0"/>
              <a:t>To learn more about all  5 steps, please refer to the resources on our CCR IEP Resources webpage.  The link is on this slide and at the end of the presentation. </a:t>
            </a:r>
          </a:p>
          <a:p>
            <a:r>
              <a:rPr lang="en-US" sz="1400" dirty="0" smtClean="0"/>
              <a:t>Handout- A handout on 5 Step Process is available on the DPI website at </a:t>
            </a:r>
            <a:r>
              <a:rPr lang="en-US" sz="1400" dirty="0" smtClean="0">
                <a:hlinkClick r:id="rId3"/>
              </a:rPr>
              <a:t>https://dpi.wi.gov/sites/default/files/imce/sped/pdf/rda-ccr-iep-five-step-process.pdf</a:t>
            </a:r>
            <a:r>
              <a:rPr lang="en-US" sz="1400" baseline="0" dirty="0" smtClean="0"/>
              <a:t> </a:t>
            </a:r>
            <a:r>
              <a:rPr lang="en-US" sz="1400" dirty="0" smtClean="0"/>
              <a:t>(link on slide)</a:t>
            </a:r>
          </a:p>
        </p:txBody>
      </p:sp>
      <p:sp>
        <p:nvSpPr>
          <p:cNvPr id="4" name="Slide Number Placeholder 3"/>
          <p:cNvSpPr>
            <a:spLocks noGrp="1"/>
          </p:cNvSpPr>
          <p:nvPr>
            <p:ph type="sldNum" sz="quarter" idx="10"/>
          </p:nvPr>
        </p:nvSpPr>
        <p:spPr/>
        <p:txBody>
          <a:bodyPr/>
          <a:lstStyle/>
          <a:p>
            <a:fld id="{B1C5B47E-C246-4C74-AF0C-4E8A995B6C3C}" type="slidenum">
              <a:rPr lang="en-US" smtClean="0"/>
              <a:t>4</a:t>
            </a:fld>
            <a:endParaRPr lang="en-US"/>
          </a:p>
        </p:txBody>
      </p:sp>
    </p:spTree>
    <p:extLst>
      <p:ext uri="{BB962C8B-B14F-4D97-AF65-F5344CB8AC3E}">
        <p14:creationId xmlns:p14="http://schemas.microsoft.com/office/powerpoint/2010/main" val="144958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1263" y="4400550"/>
            <a:ext cx="6063916" cy="3600450"/>
          </a:xfrm>
        </p:spPr>
        <p:txBody>
          <a:bodyPr/>
          <a:lstStyle/>
          <a:p>
            <a:pPr lvl="0"/>
            <a:r>
              <a:rPr lang="en-US" dirty="0" smtClean="0">
                <a:solidFill>
                  <a:prstClr val="black"/>
                </a:solidFill>
              </a:rPr>
              <a:t>This chart was created to help clarify the main purposes and linkages between the steps in the 5 Step Process as well as to highlight the roles IEP team participants play during each step.  In the webinar handouts, you have a copy of the full CCR IEP Process chart with descriptions of each step on one side and a blank copy on the other. The chart can be used both as a training tool when explaining the steps as well as a place to take notes when developing or reviewing IEPs. </a:t>
            </a:r>
          </a:p>
          <a:p>
            <a:pPr lvl="0"/>
            <a:r>
              <a:rPr lang="en-US" dirty="0" smtClean="0">
                <a:solidFill>
                  <a:prstClr val="black"/>
                </a:solidFill>
              </a:rPr>
              <a:t>The IEP team’s understanding of the student’s current levels of academic and functional performance reported during </a:t>
            </a:r>
            <a:r>
              <a:rPr lang="en-US" b="1" dirty="0" smtClean="0">
                <a:solidFill>
                  <a:prstClr val="black"/>
                </a:solidFill>
              </a:rPr>
              <a:t>Step 1</a:t>
            </a:r>
            <a:r>
              <a:rPr lang="en-US" dirty="0" smtClean="0">
                <a:solidFill>
                  <a:prstClr val="black"/>
                </a:solidFill>
              </a:rPr>
              <a:t> provides IEP teams with quantitative information about the student’s skill and behavior at the time, or “</a:t>
            </a:r>
            <a:r>
              <a:rPr lang="en-US" b="1" dirty="0" smtClean="0">
                <a:solidFill>
                  <a:prstClr val="black"/>
                </a:solidFill>
              </a:rPr>
              <a:t>the what” </a:t>
            </a:r>
            <a:r>
              <a:rPr lang="en-US" dirty="0" smtClean="0">
                <a:solidFill>
                  <a:prstClr val="black"/>
                </a:solidFill>
              </a:rPr>
              <a:t>that is the basis for discussion in Step 2. </a:t>
            </a:r>
          </a:p>
          <a:p>
            <a:pPr lvl="0"/>
            <a:r>
              <a:rPr lang="en-US" dirty="0" smtClean="0">
                <a:solidFill>
                  <a:prstClr val="black"/>
                </a:solidFill>
              </a:rPr>
              <a:t>During </a:t>
            </a:r>
            <a:r>
              <a:rPr lang="en-US" b="1" dirty="0" smtClean="0">
                <a:solidFill>
                  <a:prstClr val="black"/>
                </a:solidFill>
              </a:rPr>
              <a:t>Step 2</a:t>
            </a:r>
            <a:r>
              <a:rPr lang="en-US" dirty="0" smtClean="0">
                <a:solidFill>
                  <a:prstClr val="black"/>
                </a:solidFill>
              </a:rPr>
              <a:t>, the IEP team reflects on the current level and special factor information (if any) and Identifies how the disability affects the student’s access, engagement, and progress based on </a:t>
            </a:r>
            <a:r>
              <a:rPr lang="en-US" b="1" dirty="0" smtClean="0">
                <a:solidFill>
                  <a:prstClr val="black"/>
                </a:solidFill>
              </a:rPr>
              <a:t>observations, analyzes </a:t>
            </a:r>
            <a:r>
              <a:rPr lang="en-US" dirty="0" smtClean="0">
                <a:solidFill>
                  <a:prstClr val="black"/>
                </a:solidFill>
              </a:rPr>
              <a:t>root causes of these affects (i.e., </a:t>
            </a:r>
            <a:r>
              <a:rPr lang="en-US" b="1" dirty="0" smtClean="0">
                <a:solidFill>
                  <a:prstClr val="black"/>
                </a:solidFill>
              </a:rPr>
              <a:t>why</a:t>
            </a:r>
            <a:r>
              <a:rPr lang="en-US" dirty="0" smtClean="0">
                <a:solidFill>
                  <a:prstClr val="black"/>
                </a:solidFill>
              </a:rPr>
              <a:t> the student has difficulty meeting standards and expectations),  and finally </a:t>
            </a:r>
            <a:r>
              <a:rPr lang="en-US" b="1" dirty="0" smtClean="0">
                <a:solidFill>
                  <a:prstClr val="black"/>
                </a:solidFill>
              </a:rPr>
              <a:t>synthesizes</a:t>
            </a:r>
            <a:r>
              <a:rPr lang="en-US" dirty="0" smtClean="0">
                <a:solidFill>
                  <a:prstClr val="black"/>
                </a:solidFill>
              </a:rPr>
              <a:t> this information into </a:t>
            </a:r>
            <a:r>
              <a:rPr lang="en-US" b="1" dirty="0" smtClean="0">
                <a:solidFill>
                  <a:prstClr val="black"/>
                </a:solidFill>
              </a:rPr>
              <a:t>summary</a:t>
            </a:r>
            <a:r>
              <a:rPr lang="en-US" dirty="0" smtClean="0">
                <a:solidFill>
                  <a:prstClr val="black"/>
                </a:solidFill>
              </a:rPr>
              <a:t> statements clearly describing the student’s disability-related need(s).  </a:t>
            </a:r>
          </a:p>
          <a:p>
            <a:pPr lvl="0"/>
            <a:r>
              <a:rPr lang="en-US" dirty="0" smtClean="0">
                <a:solidFill>
                  <a:prstClr val="black"/>
                </a:solidFill>
              </a:rPr>
              <a:t>The student’s </a:t>
            </a:r>
            <a:r>
              <a:rPr lang="en-US" b="1" dirty="0" smtClean="0">
                <a:solidFill>
                  <a:prstClr val="black"/>
                </a:solidFill>
              </a:rPr>
              <a:t>disability-related needs </a:t>
            </a:r>
            <a:r>
              <a:rPr lang="en-US" dirty="0" smtClean="0">
                <a:solidFill>
                  <a:prstClr val="black"/>
                </a:solidFill>
              </a:rPr>
              <a:t>represent the areas or skills to be addressed to improve the student’s access, engagement, and progress in general education curriculum, instruction, activities and environments (related to the </a:t>
            </a:r>
            <a:r>
              <a:rPr lang="en-US" b="1" dirty="0" smtClean="0">
                <a:solidFill>
                  <a:prstClr val="black"/>
                </a:solidFill>
              </a:rPr>
              <a:t>effects</a:t>
            </a:r>
            <a:r>
              <a:rPr lang="en-US" dirty="0" smtClean="0">
                <a:solidFill>
                  <a:prstClr val="black"/>
                </a:solidFill>
              </a:rPr>
              <a:t> of the student’s disability).  These needs are the basis for developing IEP goals and services in Steps 3 and 4.  </a:t>
            </a:r>
          </a:p>
          <a:p>
            <a:pPr lvl="0"/>
            <a:r>
              <a:rPr lang="en-US" dirty="0" smtClean="0">
                <a:solidFill>
                  <a:prstClr val="black"/>
                </a:solidFill>
              </a:rPr>
              <a:t>Today we will discuss Step 3.  Our next webinar will focus on Step 4, Aligning Services to Goals and Needs.</a:t>
            </a:r>
          </a:p>
          <a:p>
            <a:pPr lvl="0"/>
            <a:r>
              <a:rPr lang="en-US" dirty="0" smtClean="0">
                <a:solidFill>
                  <a:prstClr val="black"/>
                </a:solidFill>
              </a:rPr>
              <a:t>Much of the information we will present today is summarized in the Step 3 - At a Glance Document</a:t>
            </a:r>
          </a:p>
        </p:txBody>
      </p:sp>
      <p:sp>
        <p:nvSpPr>
          <p:cNvPr id="4" name="Slide Number Placeholder 3"/>
          <p:cNvSpPr>
            <a:spLocks noGrp="1"/>
          </p:cNvSpPr>
          <p:nvPr>
            <p:ph type="sldNum" sz="quarter" idx="10"/>
          </p:nvPr>
        </p:nvSpPr>
        <p:spPr/>
        <p:txBody>
          <a:bodyPr/>
          <a:lstStyle/>
          <a:p>
            <a:fld id="{04529465-7998-4A37-B7B3-FFF9E1D9737A}" type="slidenum">
              <a:rPr lang="en-US" smtClean="0"/>
              <a:t>5</a:t>
            </a:fld>
            <a:endParaRPr lang="en-US"/>
          </a:p>
        </p:txBody>
      </p:sp>
    </p:spTree>
    <p:extLst>
      <p:ext uri="{BB962C8B-B14F-4D97-AF65-F5344CB8AC3E}">
        <p14:creationId xmlns:p14="http://schemas.microsoft.com/office/powerpoint/2010/main" val="1983924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ea typeface="+mn-ea"/>
                <a:cs typeface="Arial" panose="020B0604020202020204" pitchFamily="34" charset="0"/>
              </a:rPr>
              <a:t>In Step 3, IEP teams develop ambitious and achievable annual IEP goals </a:t>
            </a:r>
            <a:r>
              <a:rPr kumimoji="0" lang="en-US" sz="1400" b="0" i="0" u="none" strike="noStrike" kern="1200" cap="none" spc="0" normalizeH="0" baseline="0" noProof="0" dirty="0" smtClean="0">
                <a:ln>
                  <a:noFill/>
                </a:ln>
                <a:solidFill>
                  <a:prstClr val="black"/>
                </a:solidFill>
                <a:effectLst/>
                <a:uLnTx/>
                <a:uFillTx/>
                <a:ea typeface="+mn-ea"/>
                <a:cs typeface="Arial" panose="020B0604020202020204" pitchFamily="34" charset="0"/>
              </a:rPr>
              <a:t>designed with the intent of closing individual achievement gaps. IEP goals also support the unique strengths and disability-related needs of the student. </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ea typeface="+mn-ea"/>
                <a:cs typeface="Arial" panose="020B0604020202020204" pitchFamily="34" charset="0"/>
              </a:rPr>
              <a:t>Before getting into the details about goal development, we would like to highlight two CCR IEP Beliefs that are especially relevant to this step:</a:t>
            </a:r>
          </a:p>
          <a:p>
            <a:pPr marL="457200" marR="0" lvl="1" indent="-91440" algn="l" defTabSz="914400" rtl="0" eaLnBrk="0" fontAlgn="base" latinLnBrk="0" hangingPunct="0">
              <a:lnSpc>
                <a:spcPct val="100000"/>
              </a:lnSpc>
              <a:spcBef>
                <a:spcPts val="40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ea typeface="+mn-ea"/>
              </a:rPr>
              <a:t>High Expectations </a:t>
            </a:r>
            <a:r>
              <a:rPr kumimoji="0" lang="en-US" sz="1200" b="0" i="0" u="none" strike="noStrike" kern="1200" cap="none" spc="0" normalizeH="0" baseline="0" noProof="0" dirty="0" smtClean="0">
                <a:ln>
                  <a:noFill/>
                </a:ln>
                <a:solidFill>
                  <a:prstClr val="black"/>
                </a:solidFill>
                <a:effectLst/>
                <a:uLnTx/>
                <a:uFillTx/>
                <a:ea typeface="+mn-ea"/>
              </a:rPr>
              <a:t>- Goals are ambitious and achievable, aligned with grade-level content standards and expectations. </a:t>
            </a:r>
          </a:p>
          <a:p>
            <a:pPr marL="457200" marR="0" lvl="1" indent="-91440" algn="l" defTabSz="914400" rtl="0" eaLnBrk="0" fontAlgn="base" latinLnBrk="0" hangingPunct="0">
              <a:lnSpc>
                <a:spcPct val="100000"/>
              </a:lnSpc>
              <a:spcBef>
                <a:spcPts val="40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smtClean="0">
                <a:ln>
                  <a:noFill/>
                </a:ln>
                <a:solidFill>
                  <a:prstClr val="black"/>
                </a:solidFill>
                <a:effectLst/>
                <a:uLnTx/>
                <a:uFillTx/>
                <a:ea typeface="+mn-ea"/>
              </a:rPr>
              <a:t>Collective Responsibility </a:t>
            </a:r>
            <a:r>
              <a:rPr kumimoji="0" lang="en-US" sz="1200" b="0" i="0" u="none" strike="noStrike" kern="1200" cap="none" spc="0" normalizeH="0" baseline="0" noProof="0" dirty="0" smtClean="0">
                <a:ln>
                  <a:noFill/>
                </a:ln>
                <a:solidFill>
                  <a:prstClr val="black"/>
                </a:solidFill>
                <a:effectLst/>
                <a:uLnTx/>
                <a:uFillTx/>
                <a:ea typeface="+mn-ea"/>
              </a:rPr>
              <a:t>- Goals are written as a team to ensure the disability-related needs are being addressed in a collaborative manner across the curriculum and multiple school settings and contexts. </a:t>
            </a:r>
          </a:p>
        </p:txBody>
      </p:sp>
      <p:sp>
        <p:nvSpPr>
          <p:cNvPr id="4" name="Slide Number Placeholder 3"/>
          <p:cNvSpPr>
            <a:spLocks noGrp="1"/>
          </p:cNvSpPr>
          <p:nvPr>
            <p:ph type="sldNum" sz="quarter" idx="10"/>
          </p:nvPr>
        </p:nvSpPr>
        <p:spPr/>
        <p:txBody>
          <a:bodyPr/>
          <a:lstStyle/>
          <a:p>
            <a:fld id="{04529465-7998-4A37-B7B3-FFF9E1D9737A}" type="slidenum">
              <a:rPr lang="en-US" smtClean="0"/>
              <a:t>6</a:t>
            </a:fld>
            <a:endParaRPr lang="en-US"/>
          </a:p>
        </p:txBody>
      </p:sp>
    </p:spTree>
    <p:extLst>
      <p:ext uri="{BB962C8B-B14F-4D97-AF65-F5344CB8AC3E}">
        <p14:creationId xmlns:p14="http://schemas.microsoft.com/office/powerpoint/2010/main" val="3565013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pPr>
            <a:r>
              <a:rPr lang="en-US" dirty="0" smtClean="0"/>
              <a:t>IEP goals address </a:t>
            </a:r>
            <a:r>
              <a:rPr lang="en-US" b="1" dirty="0" smtClean="0"/>
              <a:t>why</a:t>
            </a:r>
            <a:r>
              <a:rPr lang="en-US" dirty="0" smtClean="0"/>
              <a:t> the student is not achieving grade-level academic standards or functional expectations; including </a:t>
            </a:r>
            <a:r>
              <a:rPr lang="en-US" b="1" dirty="0" smtClean="0"/>
              <a:t>why</a:t>
            </a:r>
            <a:r>
              <a:rPr lang="en-US" dirty="0" smtClean="0"/>
              <a:t> the student is having difficulty accessing, engaging and making progress in the general education curriculum, instruction, or environment.</a:t>
            </a:r>
          </a:p>
          <a:p>
            <a:pPr>
              <a:lnSpc>
                <a:spcPct val="105000"/>
              </a:lnSpc>
            </a:pPr>
            <a:r>
              <a:rPr lang="en-US" b="1" dirty="0" smtClean="0"/>
              <a:t>By connecting IEP goals to the disability-related need, the IEP team ensures the IEP goals address root causes of “why” the student is not meeting early learning/grade-level standards or expectations. </a:t>
            </a:r>
          </a:p>
          <a:p>
            <a:pPr>
              <a:lnSpc>
                <a:spcPct val="105000"/>
              </a:lnSpc>
            </a:pPr>
            <a:r>
              <a:rPr lang="en-US" b="1" dirty="0" smtClean="0"/>
              <a:t>Focusing on Root Causes should also limit the number of IEP goals to those really needed to address a student’s individual DRNs</a:t>
            </a:r>
          </a:p>
          <a:p>
            <a:r>
              <a:rPr lang="en-US" dirty="0" smtClean="0"/>
              <a:t>All goals should be student focused and strength-based. They should address what the student will accomplish…</a:t>
            </a:r>
          </a:p>
          <a:p>
            <a:r>
              <a:rPr lang="en-US" dirty="0" smtClean="0"/>
              <a:t>Each goal must be linked to at least one disability-related need. A goal may address more than one disability-related need. Likewise, multiple disability-related needs can be addressed by one goal.</a:t>
            </a:r>
            <a:endParaRPr lang="en-US" dirty="0"/>
          </a:p>
        </p:txBody>
      </p:sp>
      <p:sp>
        <p:nvSpPr>
          <p:cNvPr id="4" name="Slide Number Placeholder 3"/>
          <p:cNvSpPr>
            <a:spLocks noGrp="1"/>
          </p:cNvSpPr>
          <p:nvPr>
            <p:ph type="sldNum" sz="quarter" idx="10"/>
          </p:nvPr>
        </p:nvSpPr>
        <p:spPr/>
        <p:txBody>
          <a:bodyPr/>
          <a:lstStyle/>
          <a:p>
            <a:fld id="{04529465-7998-4A37-B7B3-FFF9E1D9737A}" type="slidenum">
              <a:rPr lang="en-US" smtClean="0"/>
              <a:t>7</a:t>
            </a:fld>
            <a:endParaRPr lang="en-US"/>
          </a:p>
        </p:txBody>
      </p:sp>
    </p:spTree>
    <p:extLst>
      <p:ext uri="{BB962C8B-B14F-4D97-AF65-F5344CB8AC3E}">
        <p14:creationId xmlns:p14="http://schemas.microsoft.com/office/powerpoint/2010/main" val="2265599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Goals address what student will learn specific to the student’s unique disability related needs (i.e. target skill/behavior related to root cause(s) rather than symptom/effect). Goals should reflect the students DRNs, not the entire educational program provided to all students.</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Linking Step 2 with Step 3. </a:t>
            </a:r>
          </a:p>
          <a:p>
            <a:pPr marL="0" marR="0" lvl="0" indent="0" algn="l" defTabSz="914400" rtl="0" eaLnBrk="0" fontAlgn="base" latinLnBrk="0" hangingPunct="0">
              <a:lnSpc>
                <a:spcPct val="100000"/>
              </a:lnSpc>
              <a:spcBef>
                <a:spcPts val="600"/>
              </a:spcBef>
              <a:spcAft>
                <a:spcPct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 make sure IEP goals address the student’s disability-related need(s): </a:t>
            </a:r>
          </a:p>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IEP team begins with the disability-related need(s) and then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develops a goal specifically to address the need. </a:t>
            </a:r>
          </a:p>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 rare instances</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the IEP team may decide a goal is not necessary to address the need and the need may only be aligned with a supplementary aid or service or with a related service, such as transportation.</a:t>
            </a:r>
          </a:p>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Before the IEP team decides a goal is not needed,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it should consider whether the student really has needs that should be addressed by a goal (such those related to self-advocacy and independence). </a:t>
            </a:r>
          </a:p>
          <a:p>
            <a:pPr marL="285750" marR="0" lvl="0" indent="-285750" algn="l" defTabSz="914400" rtl="0" eaLnBrk="0" fontAlgn="base" latinLnBrk="0" hangingPunct="0">
              <a:lnSpc>
                <a:spcPct val="100000"/>
              </a:lnSpc>
              <a:spcBef>
                <a:spcPts val="6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How to decide if need a goal or just a support/accommodation service?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Ask, Does student need to develop/improve or use/apply skill already mastered?)</a:t>
            </a:r>
          </a:p>
          <a:p>
            <a:pPr marL="742950" marR="0" lvl="1" indent="-285750" algn="l" defTabSz="914400" rtl="0" eaLnBrk="0" fontAlgn="base" latinLnBrk="0" hangingPunct="0">
              <a:lnSpc>
                <a:spcPct val="100000"/>
              </a:lnSpc>
              <a:spcBef>
                <a:spcPts val="400"/>
              </a:spcBef>
              <a:spcAft>
                <a:spcPct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Arial"/>
                <a:ea typeface="+mn-ea"/>
                <a:cs typeface="+mn-cs"/>
              </a:rPr>
              <a:t>Example: transportation: When a student has mobility needs that require transportation as a related service, the IEP team should ask whether the student has developed sufficient mobility skills or may need a self-advocacy goal related to the mobility needs. </a:t>
            </a:r>
          </a:p>
          <a:p>
            <a:pPr marL="742950" marR="0" lvl="1" indent="-285750" algn="l" defTabSz="914400" rtl="0" eaLnBrk="0" fontAlgn="base" latinLnBrk="0" hangingPunct="0">
              <a:lnSpc>
                <a:spcPct val="100000"/>
              </a:lnSpc>
              <a:spcBef>
                <a:spcPts val="400"/>
              </a:spcBef>
              <a:spcAft>
                <a:spcPct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Arial"/>
                <a:ea typeface="+mn-ea"/>
                <a:cs typeface="+mn-cs"/>
              </a:rPr>
              <a:t>Example: Anxiety control supports: </a:t>
            </a:r>
          </a:p>
          <a:p>
            <a:pPr marL="1200150" marR="0" lvl="2" indent="-285750" algn="l" defTabSz="914400" rtl="0" eaLnBrk="0" fontAlgn="base" latinLnBrk="0" hangingPunct="0">
              <a:lnSpc>
                <a:spcPct val="100000"/>
              </a:lnSpc>
              <a:spcBef>
                <a:spcPts val="400"/>
              </a:spcBef>
              <a:spcAft>
                <a:spcPct val="0"/>
              </a:spcAft>
              <a:buClrTx/>
              <a:buSzTx/>
              <a:buFont typeface="Courier New" panose="02070309020205020404" pitchFamily="49" charset="0"/>
              <a:buChar char="o"/>
              <a:tabLst/>
              <a:defRPr/>
            </a:pPr>
            <a:r>
              <a:rPr kumimoji="0" lang="en-US" sz="1300" b="0" i="0" u="none" strike="noStrike" kern="1200" cap="none" spc="0" normalizeH="0" baseline="0" noProof="0" dirty="0" smtClean="0">
                <a:ln>
                  <a:noFill/>
                </a:ln>
                <a:solidFill>
                  <a:prstClr val="black"/>
                </a:solidFill>
                <a:effectLst/>
                <a:uLnTx/>
                <a:uFillTx/>
                <a:latin typeface="Arial"/>
                <a:ea typeface="+mn-ea"/>
                <a:cs typeface="+mn-cs"/>
              </a:rPr>
              <a:t>Does the student know how to identify triggers and use anxiety control strategies or does the student need to develop these skills?</a:t>
            </a:r>
          </a:p>
          <a:p>
            <a:pPr marL="1200150" marR="0" lvl="2" indent="-285750" algn="l" defTabSz="914400" rtl="0" eaLnBrk="0" fontAlgn="base" latinLnBrk="0" hangingPunct="0">
              <a:lnSpc>
                <a:spcPct val="100000"/>
              </a:lnSpc>
              <a:spcBef>
                <a:spcPts val="400"/>
              </a:spcBef>
              <a:spcAft>
                <a:spcPct val="0"/>
              </a:spcAft>
              <a:buClrTx/>
              <a:buSzTx/>
              <a:buFont typeface="Courier New" panose="02070309020205020404" pitchFamily="49" charset="0"/>
              <a:buChar char="o"/>
              <a:tabLst/>
              <a:defRPr/>
            </a:pPr>
            <a:r>
              <a:rPr kumimoji="0" lang="en-US" sz="1300" b="0" i="0" u="none" strike="noStrike" kern="1200" cap="none" spc="0" normalizeH="0" baseline="0" noProof="0" dirty="0" smtClean="0">
                <a:ln>
                  <a:noFill/>
                </a:ln>
                <a:solidFill>
                  <a:prstClr val="black"/>
                </a:solidFill>
                <a:effectLst/>
                <a:uLnTx/>
                <a:uFillTx/>
                <a:latin typeface="Arial"/>
                <a:ea typeface="+mn-ea"/>
                <a:cs typeface="+mn-cs"/>
              </a:rPr>
              <a:t>Does the student self-advocate and request breaks or other anxiety supports when needed? </a:t>
            </a:r>
          </a:p>
          <a:p>
            <a:pPr marL="742950" marR="0" lvl="1" indent="-285750" algn="l" defTabSz="914400" rtl="0" eaLnBrk="0" fontAlgn="base" latinLnBrk="0" hangingPunct="0">
              <a:lnSpc>
                <a:spcPct val="100000"/>
              </a:lnSpc>
              <a:spcBef>
                <a:spcPts val="400"/>
              </a:spcBef>
              <a:spcAft>
                <a:spcPct val="0"/>
              </a:spcAft>
              <a:buClrTx/>
              <a:buSzTx/>
              <a:buFont typeface="Arial" panose="020B0604020202020204" pitchFamily="34" charset="0"/>
              <a:buChar char="•"/>
              <a:tabLst/>
              <a:defRPr/>
            </a:pPr>
            <a:r>
              <a:rPr kumimoji="0" lang="en-US" sz="1300" b="0" i="0" u="none" strike="noStrike" kern="1200" cap="none" spc="0" normalizeH="0" baseline="0" noProof="0" dirty="0" smtClean="0">
                <a:ln>
                  <a:noFill/>
                </a:ln>
                <a:solidFill>
                  <a:prstClr val="black"/>
                </a:solidFill>
                <a:effectLst/>
                <a:uLnTx/>
                <a:uFillTx/>
                <a:latin typeface="Arial"/>
                <a:ea typeface="+mn-ea"/>
                <a:cs typeface="+mn-cs"/>
              </a:rPr>
              <a:t>Example: Use of text reader:</a:t>
            </a:r>
          </a:p>
          <a:p>
            <a:pPr marL="1200150" marR="0" lvl="2" indent="-285750" algn="l" defTabSz="914400" rtl="0" eaLnBrk="0" fontAlgn="base" latinLnBrk="0" hangingPunct="0">
              <a:lnSpc>
                <a:spcPct val="100000"/>
              </a:lnSpc>
              <a:spcBef>
                <a:spcPts val="400"/>
              </a:spcBef>
              <a:spcAft>
                <a:spcPct val="0"/>
              </a:spcAft>
              <a:buClrTx/>
              <a:buSzTx/>
              <a:buFont typeface="Courier New" panose="02070309020205020404" pitchFamily="49" charset="0"/>
              <a:buChar char="o"/>
              <a:tabLst/>
              <a:defRPr/>
            </a:pPr>
            <a:r>
              <a:rPr kumimoji="0" lang="en-US" sz="1300" b="0" i="0" u="none" strike="noStrike" kern="1200" cap="none" spc="0" normalizeH="0" baseline="0" noProof="0" dirty="0" smtClean="0">
                <a:ln>
                  <a:noFill/>
                </a:ln>
                <a:solidFill>
                  <a:prstClr val="black"/>
                </a:solidFill>
                <a:effectLst/>
                <a:uLnTx/>
                <a:uFillTx/>
                <a:latin typeface="Arial"/>
                <a:ea typeface="+mn-ea"/>
                <a:cs typeface="+mn-cs"/>
              </a:rPr>
              <a:t> Does the student know how to use a text reader to help them read grade level text and complete assignments or does the student still need help using this support? </a:t>
            </a:r>
          </a:p>
          <a:p>
            <a:pPr marL="1200150" marR="0" lvl="2" indent="-285750" algn="l" defTabSz="914400" rtl="0" eaLnBrk="0" fontAlgn="base" latinLnBrk="0" hangingPunct="0">
              <a:lnSpc>
                <a:spcPct val="100000"/>
              </a:lnSpc>
              <a:spcBef>
                <a:spcPts val="400"/>
              </a:spcBef>
              <a:spcAft>
                <a:spcPct val="0"/>
              </a:spcAft>
              <a:buClrTx/>
              <a:buSzTx/>
              <a:buFont typeface="Courier New" panose="02070309020205020404" pitchFamily="49" charset="0"/>
              <a:buChar char="o"/>
              <a:tabLst/>
              <a:defRPr/>
            </a:pPr>
            <a:r>
              <a:rPr kumimoji="0" lang="en-US" sz="1300" b="0" i="0" u="none" strike="noStrike" kern="1200" cap="none" spc="0" normalizeH="0" baseline="0" noProof="0" dirty="0" smtClean="0">
                <a:ln>
                  <a:noFill/>
                </a:ln>
                <a:solidFill>
                  <a:prstClr val="black"/>
                </a:solidFill>
                <a:effectLst/>
                <a:uLnTx/>
                <a:uFillTx/>
                <a:latin typeface="Arial"/>
                <a:ea typeface="+mn-ea"/>
                <a:cs typeface="+mn-cs"/>
              </a:rPr>
              <a:t>Does the student self advocated and request access to or independently chooses to  use a text reader when the student needs it? </a:t>
            </a:r>
          </a:p>
        </p:txBody>
      </p:sp>
      <p:sp>
        <p:nvSpPr>
          <p:cNvPr id="4" name="Slide Number Placeholder 3"/>
          <p:cNvSpPr>
            <a:spLocks noGrp="1"/>
          </p:cNvSpPr>
          <p:nvPr>
            <p:ph type="sldNum" sz="quarter" idx="10"/>
          </p:nvPr>
        </p:nvSpPr>
        <p:spPr/>
        <p:txBody>
          <a:bodyPr/>
          <a:lstStyle/>
          <a:p>
            <a:fld id="{04529465-7998-4A37-B7B3-FFF9E1D9737A}" type="slidenum">
              <a:rPr lang="en-US" smtClean="0"/>
              <a:t>8</a:t>
            </a:fld>
            <a:endParaRPr lang="en-US"/>
          </a:p>
        </p:txBody>
      </p:sp>
    </p:spTree>
    <p:extLst>
      <p:ext uri="{BB962C8B-B14F-4D97-AF65-F5344CB8AC3E}">
        <p14:creationId xmlns:p14="http://schemas.microsoft.com/office/powerpoint/2010/main" val="4278077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 U.S. Department of Education issued a Dear Colleague Letter in November 2015 that has been giving additional emphasis to our CCR-IEP work. </a:t>
            </a:r>
          </a:p>
          <a:p>
            <a:pPr lvl="0"/>
            <a:r>
              <a:rPr lang="en-US" dirty="0" smtClean="0"/>
              <a:t>In this letter, the U.S. DOE, clarified that ensuring that all children, including children with disabilities, are held to rigorous academic standards and high expectations is a shared responsibility for all of us.</a:t>
            </a:r>
          </a:p>
          <a:p>
            <a:pPr lvl="0"/>
            <a:r>
              <a:rPr lang="en-US" dirty="0" smtClean="0"/>
              <a:t>To that end, IEP goals must be: </a:t>
            </a:r>
          </a:p>
          <a:p>
            <a:pPr lvl="1"/>
            <a:r>
              <a:rPr lang="en-US" dirty="0" smtClean="0"/>
              <a:t>Aligned with the academic content standards for the grade in which the student is enrolled (early learning standards for preschool aged students).</a:t>
            </a:r>
          </a:p>
          <a:p>
            <a:pPr lvl="1"/>
            <a:r>
              <a:rPr lang="en-US" dirty="0" smtClean="0"/>
              <a:t>An IEP that focuses on ensuring that the student is involved in the general education curriculum will necessarily be aligned with the academic content standards. </a:t>
            </a:r>
          </a:p>
          <a:p>
            <a:pPr lvl="1"/>
            <a:r>
              <a:rPr lang="en-US" dirty="0" smtClean="0"/>
              <a:t>Ambitious but achievable.</a:t>
            </a:r>
          </a:p>
          <a:p>
            <a:r>
              <a:rPr lang="en-US" dirty="0" smtClean="0"/>
              <a:t>The Department of Education recognizes that there is a very small number of students with the most significant cognitive disabilities whose performance must be measured against alternate academic achievement standards.</a:t>
            </a:r>
          </a:p>
          <a:p>
            <a:r>
              <a:rPr lang="en-US" dirty="0" smtClean="0"/>
              <a:t>In Wisconsin, alternate academic achievement standards called the Essential Elements are aligned with grade-level content standards.</a:t>
            </a:r>
          </a:p>
          <a:p>
            <a:r>
              <a:rPr lang="en-US" dirty="0" smtClean="0"/>
              <a:t>Reference: November Dear Colleague Letter: OSERS Policy Guidance on Free Appropriate Public Education (FAPE).</a:t>
            </a:r>
          </a:p>
          <a:p>
            <a:r>
              <a:rPr lang="en-US" dirty="0" smtClean="0">
                <a:hlinkClick r:id="rId3"/>
              </a:rPr>
              <a:t>http://www2.ed.gov/policy/speced/guid/idea/memosdcltrs/guidance-on-fape-11-17-2015.pdf</a:t>
            </a:r>
            <a:r>
              <a:rPr lang="en-US" dirty="0" smtClean="0"/>
              <a:t> </a:t>
            </a:r>
            <a:endParaRPr lang="en-US" dirty="0"/>
          </a:p>
        </p:txBody>
      </p:sp>
      <p:sp>
        <p:nvSpPr>
          <p:cNvPr id="4" name="Slide Number Placeholder 3"/>
          <p:cNvSpPr>
            <a:spLocks noGrp="1"/>
          </p:cNvSpPr>
          <p:nvPr>
            <p:ph type="sldNum" sz="quarter" idx="10"/>
          </p:nvPr>
        </p:nvSpPr>
        <p:spPr/>
        <p:txBody>
          <a:bodyPr/>
          <a:lstStyle/>
          <a:p>
            <a:fld id="{04529465-7998-4A37-B7B3-FFF9E1D9737A}" type="slidenum">
              <a:rPr lang="en-US" smtClean="0"/>
              <a:t>9</a:t>
            </a:fld>
            <a:endParaRPr lang="en-US"/>
          </a:p>
        </p:txBody>
      </p:sp>
    </p:spTree>
    <p:extLst>
      <p:ext uri="{BB962C8B-B14F-4D97-AF65-F5344CB8AC3E}">
        <p14:creationId xmlns:p14="http://schemas.microsoft.com/office/powerpoint/2010/main" val="218916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file://localhost/Users/anninmp/Documents/Jobs%20In%20Progress/%20LOGOS/%20DPI%20Logos/dpi_logo_horizSS-REV.emf"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file://localhost/Users/anninmp/Documents/Jobs%20In%20Progress/%20LOGOS/%20DPI%20Logos/dpi_logo_horizSS-REV.emf"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Text Slide</a:t>
            </a:r>
            <a:endParaRPr lang="en-US" dirty="0"/>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11850368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047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Video Slide</a:t>
            </a:r>
            <a:endParaRPr lang="en-US" dirty="0"/>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4085839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smtClean="0"/>
              <a:t>Name of Presenter</a:t>
            </a:r>
            <a:br>
              <a:rPr lang="en-US" dirty="0" smtClean="0"/>
            </a:br>
            <a:r>
              <a:rPr lang="en-US" dirty="0" smtClean="0"/>
              <a:t>Title</a:t>
            </a:r>
            <a:br>
              <a:rPr lang="en-US" dirty="0" smtClean="0"/>
            </a:br>
            <a:r>
              <a:rPr lang="en-US" dirty="0" smtClean="0"/>
              <a:t>Date</a:t>
            </a:r>
          </a:p>
        </p:txBody>
      </p:sp>
      <p:grpSp>
        <p:nvGrpSpPr>
          <p:cNvPr id="2" name="Group 1"/>
          <p:cNvGrpSpPr/>
          <p:nvPr userDrawn="1"/>
        </p:nvGrpSpPr>
        <p:grpSpPr>
          <a:xfrm>
            <a:off x="-1" y="3248879"/>
            <a:ext cx="9144058" cy="1896438"/>
            <a:chOff x="-1" y="3248879"/>
            <a:chExt cx="9144058" cy="1896438"/>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3"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3417957" y="4481264"/>
              <a:ext cx="2246156" cy="461674"/>
            </a:xfrm>
            <a:prstGeom prst="rect">
              <a:avLst/>
            </a:prstGeom>
          </p:spPr>
        </p:pic>
      </p:grpSp>
    </p:spTree>
    <p:extLst>
      <p:ext uri="{BB962C8B-B14F-4D97-AF65-F5344CB8AC3E}">
        <p14:creationId xmlns:p14="http://schemas.microsoft.com/office/powerpoint/2010/main" val="337771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mod="1">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smtClean="0"/>
              <a:t>Sample Slide with Image</a:t>
            </a:r>
            <a:endParaRPr lang="en-US" dirty="0"/>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endParaRPr lang="en-US" dirty="0"/>
          </a:p>
        </p:txBody>
      </p:sp>
      <p:sp>
        <p:nvSpPr>
          <p:cNvPr id="13" name="Picture Placeholder 12"/>
          <p:cNvSpPr>
            <a:spLocks noGrp="1"/>
          </p:cNvSpPr>
          <p:nvPr>
            <p:ph type="pic" sz="quarter" idx="15" hasCustomPrompt="1"/>
          </p:nvPr>
        </p:nvSpPr>
        <p:spPr>
          <a:xfrm>
            <a:off x="5262429" y="1291773"/>
            <a:ext cx="3420446" cy="3090606"/>
          </a:xfrm>
        </p:spPr>
        <p:txBody>
          <a:bodyPr/>
          <a:lstStyle>
            <a:lvl1pPr marL="0" indent="0">
              <a:buNone/>
              <a:defRPr baseline="0">
                <a:solidFill>
                  <a:schemeClr val="bg2"/>
                </a:solidFill>
              </a:defRPr>
            </a:lvl1pPr>
          </a:lstStyle>
          <a:p>
            <a:r>
              <a:rPr lang="en-US" dirty="0" smtClean="0"/>
              <a:t>Insert picture here</a:t>
            </a:r>
            <a:endParaRPr lang="en-US" dirty="0"/>
          </a:p>
        </p:txBody>
      </p:sp>
    </p:spTree>
    <p:extLst>
      <p:ext uri="{BB962C8B-B14F-4D97-AF65-F5344CB8AC3E}">
        <p14:creationId xmlns:p14="http://schemas.microsoft.com/office/powerpoint/2010/main" val="409798779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364321" y="944109"/>
            <a:ext cx="6311370" cy="1262666"/>
          </a:xfrm>
          <a:prstGeom prst="rect">
            <a:avLst/>
          </a:prstGeom>
        </p:spPr>
        <p:txBody>
          <a:bodyPr>
            <a:noAutofit/>
          </a:bodyPr>
          <a:lstStyle>
            <a:lvl1pPr marL="0" indent="0" algn="ctr">
              <a:lnSpc>
                <a:spcPts val="2865"/>
              </a:lnSpc>
              <a:buNone/>
              <a:defRPr sz="2700" baseline="0">
                <a:solidFill>
                  <a:srgbClr val="333399"/>
                </a:solidFill>
                <a:latin typeface="Lato" panose="020F0502020204030203" pitchFamily="34" charset="0"/>
              </a:defRPr>
            </a:lvl1pPr>
            <a:lvl2pPr>
              <a:defRPr sz="1978">
                <a:solidFill>
                  <a:srgbClr val="333399"/>
                </a:solidFill>
                <a:latin typeface="+mj-lt"/>
              </a:defRPr>
            </a:lvl2pPr>
            <a:lvl3pPr>
              <a:defRPr sz="1978">
                <a:solidFill>
                  <a:srgbClr val="333399"/>
                </a:solidFill>
                <a:latin typeface="+mj-lt"/>
              </a:defRPr>
            </a:lvl3pPr>
            <a:lvl4pPr>
              <a:defRPr sz="1978">
                <a:solidFill>
                  <a:srgbClr val="333399"/>
                </a:solidFill>
                <a:latin typeface="+mj-lt"/>
              </a:defRPr>
            </a:lvl4pPr>
            <a:lvl5pPr>
              <a:defRPr sz="1978">
                <a:solidFill>
                  <a:srgbClr val="333399"/>
                </a:solidFill>
                <a:latin typeface="+mj-lt"/>
              </a:defRPr>
            </a:lvl5pPr>
          </a:lstStyle>
          <a:p>
            <a:pPr lvl="0"/>
            <a:r>
              <a:rPr lang="en-US" dirty="0" smtClean="0"/>
              <a:t>Presentation Title</a:t>
            </a:r>
            <a:br>
              <a:rPr lang="en-US" dirty="0" smtClean="0"/>
            </a:br>
            <a:r>
              <a:rPr lang="en-US" dirty="0" smtClean="0"/>
              <a:t>Slide Master</a:t>
            </a:r>
            <a:endParaRPr lang="en-US" dirty="0"/>
          </a:p>
        </p:txBody>
      </p:sp>
      <p:sp>
        <p:nvSpPr>
          <p:cNvPr id="12" name="Text Placeholder 16"/>
          <p:cNvSpPr>
            <a:spLocks noGrp="1"/>
          </p:cNvSpPr>
          <p:nvPr>
            <p:ph type="body" sz="quarter" idx="11" hasCustomPrompt="1"/>
          </p:nvPr>
        </p:nvSpPr>
        <p:spPr>
          <a:xfrm>
            <a:off x="4520007" y="2902227"/>
            <a:ext cx="3326129" cy="1232848"/>
          </a:xfrm>
          <a:prstGeom prst="rect">
            <a:avLst/>
          </a:prstGeom>
        </p:spPr>
        <p:txBody>
          <a:bodyPr>
            <a:normAutofit/>
          </a:bodyPr>
          <a:lstStyle>
            <a:lvl1pPr marL="0" indent="0" algn="l">
              <a:lnSpc>
                <a:spcPct val="100000"/>
              </a:lnSpc>
              <a:spcBef>
                <a:spcPts val="450"/>
              </a:spcBef>
              <a:buNone/>
              <a:defRPr sz="1800"/>
            </a:lvl1pPr>
            <a:lvl2pPr marL="257092" indent="0">
              <a:lnSpc>
                <a:spcPct val="100000"/>
              </a:lnSpc>
              <a:buNone/>
              <a:defRPr sz="1099"/>
            </a:lvl2pPr>
            <a:lvl3pPr marL="514184" indent="0">
              <a:lnSpc>
                <a:spcPct val="100000"/>
              </a:lnSpc>
              <a:buNone/>
              <a:defRPr sz="1099"/>
            </a:lvl3pPr>
            <a:lvl4pPr marL="771275" indent="0">
              <a:lnSpc>
                <a:spcPct val="100000"/>
              </a:lnSpc>
              <a:buNone/>
              <a:defRPr sz="1099"/>
            </a:lvl4pPr>
            <a:lvl5pPr marL="1028367" indent="0">
              <a:lnSpc>
                <a:spcPct val="100000"/>
              </a:lnSpc>
              <a:buNone/>
              <a:defRPr sz="1099"/>
            </a:lvl5pPr>
          </a:lstStyle>
          <a:p>
            <a:pPr lvl="0"/>
            <a:r>
              <a:rPr lang="en-US" dirty="0" smtClean="0"/>
              <a:t>Name of Presenter</a:t>
            </a:r>
            <a:br>
              <a:rPr lang="en-US" dirty="0" smtClean="0"/>
            </a:br>
            <a:r>
              <a:rPr lang="en-US" dirty="0" smtClean="0"/>
              <a:t>Title</a:t>
            </a:r>
            <a:br>
              <a:rPr lang="en-US" dirty="0" smtClean="0"/>
            </a:br>
            <a:r>
              <a:rPr lang="en-US" dirty="0" smtClean="0"/>
              <a:t>Date</a:t>
            </a:r>
          </a:p>
        </p:txBody>
      </p:sp>
      <p:grpSp>
        <p:nvGrpSpPr>
          <p:cNvPr id="2" name="Group 1"/>
          <p:cNvGrpSpPr/>
          <p:nvPr userDrawn="1"/>
        </p:nvGrpSpPr>
        <p:grpSpPr>
          <a:xfrm>
            <a:off x="0" y="3248879"/>
            <a:ext cx="9144059" cy="1896437"/>
            <a:chOff x="-1" y="3248879"/>
            <a:chExt cx="9144058" cy="1896438"/>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3" name="dpi_logo_horizSS-REV.emf" descr="/Users/anninmp/Documents/Jobs In Progress/ LOGOS/ DPI Logos/dpi_logo_horizSS-REV.emf"/>
            <p:cNvPicPr>
              <a:picLocks noChangeAspect="1"/>
            </p:cNvPicPr>
            <p:nvPr userDrawn="1"/>
          </p:nvPicPr>
          <p:blipFill>
            <a:blip r:embed="rId3" r:link="rId4" cstate="print">
              <a:extLst>
                <a:ext uri="{28A0092B-C50C-407E-A947-70E740481C1C}">
                  <a14:useLocalDpi xmlns:a14="http://schemas.microsoft.com/office/drawing/2010/main" val="0"/>
                </a:ext>
              </a:extLst>
            </a:blip>
            <a:stretch>
              <a:fillRect/>
            </a:stretch>
          </p:blipFill>
          <p:spPr>
            <a:xfrm>
              <a:off x="3417957" y="4481264"/>
              <a:ext cx="2246156" cy="461674"/>
            </a:xfrm>
            <a:prstGeom prst="rect">
              <a:avLst/>
            </a:prstGeom>
          </p:spPr>
        </p:pic>
      </p:grpSp>
    </p:spTree>
    <p:extLst>
      <p:ext uri="{BB962C8B-B14F-4D97-AF65-F5344CB8AC3E}">
        <p14:creationId xmlns:p14="http://schemas.microsoft.com/office/powerpoint/2010/main" val="1183077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1620">
          <p15:clr>
            <a:srgbClr val="FBAE40"/>
          </p15:clr>
        </p15:guide>
        <p15:guide id="2" pos="40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5" dirty="0">
              <a:solidFill>
                <a:srgbClr val="1F2264"/>
              </a:solidFill>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54157" y="1023731"/>
            <a:ext cx="7394713" cy="3697356"/>
          </a:xfrm>
        </p:spPr>
        <p:txBody>
          <a:bodyPr/>
          <a:lstStyle>
            <a:lvl1pPr>
              <a:spcBef>
                <a:spcPts val="900"/>
              </a:spcBef>
              <a:defRPr>
                <a:solidFill>
                  <a:schemeClr val="bg1">
                    <a:lumMod val="75000"/>
                    <a:lumOff val="25000"/>
                  </a:schemeClr>
                </a:solidFill>
              </a:defRPr>
            </a:lvl1pPr>
            <a:lvl2pPr>
              <a:defRPr>
                <a:solidFill>
                  <a:schemeClr val="bg1">
                    <a:lumMod val="75000"/>
                    <a:lumOff val="25000"/>
                  </a:schemeClr>
                </a:solidFill>
              </a:defRPr>
            </a:lvl2pPr>
            <a:lvl3pPr>
              <a:defRPr>
                <a:solidFill>
                  <a:schemeClr val="bg1">
                    <a:lumMod val="75000"/>
                    <a:lumOff val="25000"/>
                  </a:schemeClr>
                </a:solidFill>
              </a:defRPr>
            </a:lvl3pPr>
            <a:lvl4pPr>
              <a:defRPr>
                <a:solidFill>
                  <a:schemeClr val="bg1">
                    <a:lumMod val="75000"/>
                    <a:lumOff val="25000"/>
                  </a:schemeClr>
                </a:solidFill>
              </a:defRPr>
            </a:lvl4pPr>
            <a:lvl5pPr>
              <a:defRPr>
                <a:solidFill>
                  <a:schemeClr val="bg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April 2018</a:t>
            </a:r>
            <a:endParaRPr lang="en-US" dirty="0"/>
          </a:p>
        </p:txBody>
      </p:sp>
      <p:sp>
        <p:nvSpPr>
          <p:cNvPr id="5" name="Slide Number Placeholder 4"/>
          <p:cNvSpPr>
            <a:spLocks noGrp="1"/>
          </p:cNvSpPr>
          <p:nvPr>
            <p:ph type="sldNum" sz="quarter" idx="11"/>
          </p:nvPr>
        </p:nvSpPr>
        <p:spPr/>
        <p:txBody>
          <a:bodyPr/>
          <a:lstStyle/>
          <a:p>
            <a:fld id="{453CC3A6-4BBE-4722-963B-0F2471C635E5}" type="slidenum">
              <a:rPr lang="en-US" smtClean="0"/>
              <a:pPr/>
              <a:t>‹#›</a:t>
            </a:fld>
            <a:endParaRPr lang="en-US" dirty="0"/>
          </a:p>
        </p:txBody>
      </p:sp>
    </p:spTree>
    <p:extLst>
      <p:ext uri="{BB962C8B-B14F-4D97-AF65-F5344CB8AC3E}">
        <p14:creationId xmlns:p14="http://schemas.microsoft.com/office/powerpoint/2010/main" val="2179109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4706" y="1486025"/>
            <a:ext cx="7772400" cy="1021556"/>
          </a:xfrm>
        </p:spPr>
        <p:txBody>
          <a:bodyPr anchor="t"/>
          <a:lstStyle>
            <a:lvl1pPr algn="ctr">
              <a:defRPr sz="3000" b="0" cap="all">
                <a:solidFill>
                  <a:schemeClr val="bg1">
                    <a:lumMod val="75000"/>
                    <a:lumOff val="2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507581"/>
            <a:ext cx="7772400" cy="1125140"/>
          </a:xfrm>
        </p:spPr>
        <p:txBody>
          <a:bodyPr anchor="b"/>
          <a:lstStyle>
            <a:lvl1pPr marL="0" indent="0" algn="ctr">
              <a:buNone/>
              <a:defRPr sz="2100">
                <a:solidFill>
                  <a:schemeClr val="bg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dirty="0" smtClean="0"/>
              <a:t>April 2018</a:t>
            </a:r>
            <a:endParaRPr lang="en-US" dirty="0"/>
          </a:p>
        </p:txBody>
      </p:sp>
      <p:sp>
        <p:nvSpPr>
          <p:cNvPr id="7" name="Slide Number Placeholder 6"/>
          <p:cNvSpPr>
            <a:spLocks noGrp="1"/>
          </p:cNvSpPr>
          <p:nvPr>
            <p:ph type="sldNum" sz="quarter" idx="11"/>
          </p:nvPr>
        </p:nvSpPr>
        <p:spPr/>
        <p:txBody>
          <a:bodyPr/>
          <a:lstStyle/>
          <a:p>
            <a:fld id="{453CC3A6-4BBE-4722-963B-0F2471C635E5}" type="slidenum">
              <a:rPr lang="en-US" smtClean="0"/>
              <a:pPr/>
              <a:t>‹#›</a:t>
            </a:fld>
            <a:endParaRPr lang="en-US" dirty="0"/>
          </a:p>
        </p:txBody>
      </p:sp>
    </p:spTree>
    <p:extLst>
      <p:ext uri="{BB962C8B-B14F-4D97-AF65-F5344CB8AC3E}">
        <p14:creationId xmlns:p14="http://schemas.microsoft.com/office/powerpoint/2010/main" val="3549177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5" dirty="0">
              <a:solidFill>
                <a:srgbClr val="1F2264"/>
              </a:solidFill>
            </a:endParaRPr>
          </a:p>
        </p:txBody>
      </p:sp>
      <p:sp>
        <p:nvSpPr>
          <p:cNvPr id="3" name="Content Placeholder 2"/>
          <p:cNvSpPr>
            <a:spLocks noGrp="1"/>
          </p:cNvSpPr>
          <p:nvPr>
            <p:ph sz="half" idx="1"/>
          </p:nvPr>
        </p:nvSpPr>
        <p:spPr>
          <a:xfrm>
            <a:off x="519935" y="1034654"/>
            <a:ext cx="4035006" cy="3681413"/>
          </a:xfrm>
        </p:spPr>
        <p:txBody>
          <a:bodyPr/>
          <a:lstStyle>
            <a:lvl1pPr>
              <a:spcBef>
                <a:spcPts val="675"/>
              </a:spcBef>
              <a:defRPr sz="2100"/>
            </a:lvl1pPr>
            <a:lvl2pPr>
              <a:lnSpc>
                <a:spcPct val="95000"/>
              </a:lnSpc>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95884" y="1034654"/>
            <a:ext cx="4093768" cy="3681413"/>
          </a:xfrm>
        </p:spPr>
        <p:txBody>
          <a:bodyPr/>
          <a:lstStyle>
            <a:lvl1pPr>
              <a:spcBef>
                <a:spcPts val="675"/>
              </a:spcBef>
              <a:defRPr sz="2100"/>
            </a:lvl1pPr>
            <a:lvl2pPr>
              <a:lnSpc>
                <a:spcPct val="95000"/>
              </a:lnSpc>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5"/>
          <p:cNvSpPr>
            <a:spLocks noGrp="1"/>
          </p:cNvSpPr>
          <p:nvPr>
            <p:ph type="dt" sz="half" idx="10"/>
          </p:nvPr>
        </p:nvSpPr>
        <p:spPr/>
        <p:txBody>
          <a:bodyPr/>
          <a:lstStyle/>
          <a:p>
            <a:r>
              <a:rPr lang="en-US" dirty="0" smtClean="0"/>
              <a:t>April 2018</a:t>
            </a:r>
            <a:endParaRPr lang="en-US" dirty="0"/>
          </a:p>
        </p:txBody>
      </p:sp>
      <p:sp>
        <p:nvSpPr>
          <p:cNvPr id="9" name="Slide Number Placeholder 8"/>
          <p:cNvSpPr>
            <a:spLocks noGrp="1"/>
          </p:cNvSpPr>
          <p:nvPr>
            <p:ph type="sldNum" sz="quarter" idx="11"/>
          </p:nvPr>
        </p:nvSpPr>
        <p:spPr/>
        <p:txBody>
          <a:bodyPr/>
          <a:lstStyle/>
          <a:p>
            <a:fld id="{453CC3A6-4BBE-4722-963B-0F2471C635E5}" type="slidenum">
              <a:rPr lang="en-US" smtClean="0"/>
              <a:pPr/>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45774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97155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205" dirty="0">
              <a:solidFill>
                <a:srgbClr val="1F2264"/>
              </a:solidFill>
            </a:endParaRPr>
          </a:p>
        </p:txBody>
      </p:sp>
      <p:sp>
        <p:nvSpPr>
          <p:cNvPr id="4" name="Date Placeholder 3"/>
          <p:cNvSpPr>
            <a:spLocks noGrp="1"/>
          </p:cNvSpPr>
          <p:nvPr>
            <p:ph type="dt" sz="half" idx="10"/>
          </p:nvPr>
        </p:nvSpPr>
        <p:spPr/>
        <p:txBody>
          <a:bodyPr/>
          <a:lstStyle/>
          <a:p>
            <a:r>
              <a:rPr lang="en-US" dirty="0" smtClean="0"/>
              <a:t>April 2018</a:t>
            </a:r>
            <a:endParaRPr lang="en-US" dirty="0"/>
          </a:p>
        </p:txBody>
      </p:sp>
      <p:sp>
        <p:nvSpPr>
          <p:cNvPr id="7" name="Slide Number Placeholder 6"/>
          <p:cNvSpPr>
            <a:spLocks noGrp="1"/>
          </p:cNvSpPr>
          <p:nvPr>
            <p:ph type="sldNum" sz="quarter" idx="11"/>
          </p:nvPr>
        </p:nvSpPr>
        <p:spPr/>
        <p:txBody>
          <a:bodyPr/>
          <a:lstStyle/>
          <a:p>
            <a:fld id="{453CC3A6-4BBE-4722-963B-0F2471C635E5}" type="slidenum">
              <a:rPr lang="en-US" smtClean="0"/>
              <a:pPr/>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8930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tiff"/><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73000"/>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smtClean="0"/>
              <a:t>Click to edit Master text styles</a:t>
            </a:r>
          </a:p>
        </p:txBody>
      </p:sp>
      <p:sp>
        <p:nvSpPr>
          <p:cNvPr id="5"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smtClean="0"/>
              <a:t>Text Slide Master</a:t>
            </a:r>
            <a:endParaRPr lang="en-US" dirty="0"/>
          </a:p>
        </p:txBody>
      </p:sp>
    </p:spTree>
    <p:extLst>
      <p:ext uri="{BB962C8B-B14F-4D97-AF65-F5344CB8AC3E}">
        <p14:creationId xmlns:p14="http://schemas.microsoft.com/office/powerpoint/2010/main" val="1963821010"/>
      </p:ext>
    </p:extLst>
  </p:cSld>
  <p:clrMap bg1="lt1" tx1="dk1" bg2="lt2" tx2="dk2" accent1="accent1" accent2="accent2" accent3="accent3" accent4="accent4" accent5="accent5" accent6="accent6" hlink="hlink" folHlink="folHlink"/>
  <p:sldLayoutIdLst>
    <p:sldLayoutId id="2147483694" r:id="rId1"/>
    <p:sldLayoutId id="2147483697" r:id="rId2"/>
    <p:sldLayoutId id="2147483698" r:id="rId3"/>
    <p:sldLayoutId id="2147483699" r:id="rId4"/>
  </p:sldLayoutIdLst>
  <p:timing>
    <p:tnLst>
      <p:par>
        <p:cTn id="1" dur="indefinite" restart="never" nodeType="tmRoot"/>
      </p:par>
    </p:tnLst>
  </p:timing>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1" y="63104"/>
            <a:ext cx="82867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983975" y="920354"/>
            <a:ext cx="6867939" cy="38007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Date Placeholder 1"/>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bg1">
                    <a:lumMod val="90000"/>
                    <a:lumOff val="10000"/>
                  </a:schemeClr>
                </a:solidFill>
                <a:latin typeface="Lato" panose="020F0502020204030203" pitchFamily="34" charset="0"/>
              </a:defRPr>
            </a:lvl1pPr>
          </a:lstStyle>
          <a:p>
            <a:r>
              <a:rPr lang="en-US" dirty="0" smtClean="0"/>
              <a:t>April 2018</a:t>
            </a:r>
            <a:endParaRPr lang="en-US" dirty="0"/>
          </a:p>
        </p:txBody>
      </p:sp>
      <p:sp>
        <p:nvSpPr>
          <p:cNvPr id="3" name="Slide Number Placeholder 2"/>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1050">
                <a:solidFill>
                  <a:schemeClr val="bg1">
                    <a:lumMod val="90000"/>
                    <a:lumOff val="10000"/>
                  </a:schemeClr>
                </a:solidFill>
                <a:latin typeface="Lato" panose="020F0502020204030203" pitchFamily="34" charset="0"/>
              </a:defRPr>
            </a:lvl1pPr>
          </a:lstStyle>
          <a:p>
            <a:fld id="{453CC3A6-4BBE-4722-963B-0F2471C635E5}" type="slidenum">
              <a:rPr lang="en-US" smtClean="0"/>
              <a:pPr/>
              <a:t>‹#›</a:t>
            </a:fld>
            <a:endParaRPr lang="en-US" dirty="0"/>
          </a:p>
        </p:txBody>
      </p:sp>
    </p:spTree>
    <p:extLst>
      <p:ext uri="{BB962C8B-B14F-4D97-AF65-F5344CB8AC3E}">
        <p14:creationId xmlns:p14="http://schemas.microsoft.com/office/powerpoint/2010/main" val="788267766"/>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p:txStyles>
    <p:titleStyle>
      <a:lvl1pPr algn="ctr" rtl="0" eaLnBrk="1" fontAlgn="base" hangingPunct="1">
        <a:spcBef>
          <a:spcPct val="0"/>
        </a:spcBef>
        <a:spcAft>
          <a:spcPct val="0"/>
        </a:spcAft>
        <a:defRPr sz="3000" b="0" kern="1200">
          <a:solidFill>
            <a:schemeClr val="tx1"/>
          </a:solidFill>
          <a:latin typeface="Lato" panose="020F0502020204030203" pitchFamily="34" charset="0"/>
          <a:ea typeface="+mj-ea"/>
          <a:cs typeface="Lato" panose="020F0502020204030203" pitchFamily="34" charset="0"/>
        </a:defRPr>
      </a:lvl1pPr>
      <a:lvl2pPr algn="ctr" rtl="0" eaLnBrk="1" fontAlgn="base" hangingPunct="1">
        <a:spcBef>
          <a:spcPct val="0"/>
        </a:spcBef>
        <a:spcAft>
          <a:spcPct val="0"/>
        </a:spcAft>
        <a:defRPr sz="3300">
          <a:solidFill>
            <a:schemeClr val="tx1"/>
          </a:solidFill>
          <a:latin typeface="Garamond" pitchFamily="18" charset="0"/>
        </a:defRPr>
      </a:lvl2pPr>
      <a:lvl3pPr algn="ctr" rtl="0" eaLnBrk="1" fontAlgn="base" hangingPunct="1">
        <a:spcBef>
          <a:spcPct val="0"/>
        </a:spcBef>
        <a:spcAft>
          <a:spcPct val="0"/>
        </a:spcAft>
        <a:defRPr sz="3300">
          <a:solidFill>
            <a:schemeClr val="tx1"/>
          </a:solidFill>
          <a:latin typeface="Garamond" pitchFamily="18" charset="0"/>
        </a:defRPr>
      </a:lvl3pPr>
      <a:lvl4pPr algn="ctr" rtl="0" eaLnBrk="1" fontAlgn="base" hangingPunct="1">
        <a:spcBef>
          <a:spcPct val="0"/>
        </a:spcBef>
        <a:spcAft>
          <a:spcPct val="0"/>
        </a:spcAft>
        <a:defRPr sz="3300">
          <a:solidFill>
            <a:schemeClr val="tx1"/>
          </a:solidFill>
          <a:latin typeface="Garamond" pitchFamily="18" charset="0"/>
        </a:defRPr>
      </a:lvl4pPr>
      <a:lvl5pPr algn="ctr" rtl="0" eaLnBrk="1" fontAlgn="base" hangingPunct="1">
        <a:spcBef>
          <a:spcPct val="0"/>
        </a:spcBef>
        <a:spcAft>
          <a:spcPct val="0"/>
        </a:spcAft>
        <a:defRPr sz="3300">
          <a:solidFill>
            <a:schemeClr val="tx1"/>
          </a:solidFill>
          <a:latin typeface="Garamond" pitchFamily="18" charset="0"/>
        </a:defRPr>
      </a:lvl5pPr>
      <a:lvl6pPr marL="342900" algn="ctr" rtl="0" eaLnBrk="1" fontAlgn="base" hangingPunct="1">
        <a:spcBef>
          <a:spcPct val="0"/>
        </a:spcBef>
        <a:spcAft>
          <a:spcPct val="0"/>
        </a:spcAft>
        <a:defRPr sz="3300">
          <a:solidFill>
            <a:schemeClr val="tx1"/>
          </a:solidFill>
          <a:latin typeface="Calibri" pitchFamily="34" charset="0"/>
        </a:defRPr>
      </a:lvl6pPr>
      <a:lvl7pPr marL="685800" algn="ctr" rtl="0" eaLnBrk="1" fontAlgn="base" hangingPunct="1">
        <a:spcBef>
          <a:spcPct val="0"/>
        </a:spcBef>
        <a:spcAft>
          <a:spcPct val="0"/>
        </a:spcAft>
        <a:defRPr sz="3300">
          <a:solidFill>
            <a:schemeClr val="tx1"/>
          </a:solidFill>
          <a:latin typeface="Calibri" pitchFamily="34" charset="0"/>
        </a:defRPr>
      </a:lvl7pPr>
      <a:lvl8pPr marL="1028700" algn="ctr" rtl="0" eaLnBrk="1" fontAlgn="base" hangingPunct="1">
        <a:spcBef>
          <a:spcPct val="0"/>
        </a:spcBef>
        <a:spcAft>
          <a:spcPct val="0"/>
        </a:spcAft>
        <a:defRPr sz="3300">
          <a:solidFill>
            <a:schemeClr val="tx1"/>
          </a:solidFill>
          <a:latin typeface="Calibri" pitchFamily="34" charset="0"/>
        </a:defRPr>
      </a:lvl8pPr>
      <a:lvl9pPr marL="1371600" algn="ctr" rtl="0" eaLnBrk="1" fontAlgn="base" hangingPunct="1">
        <a:spcBef>
          <a:spcPct val="0"/>
        </a:spcBef>
        <a:spcAft>
          <a:spcPct val="0"/>
        </a:spcAft>
        <a:defRPr sz="3300">
          <a:solidFill>
            <a:schemeClr val="tx1"/>
          </a:solidFill>
          <a:latin typeface="Calibri" pitchFamily="34" charset="0"/>
        </a:defRPr>
      </a:lvl9pPr>
    </p:titleStyle>
    <p:bodyStyle>
      <a:lvl1pPr marL="205740" indent="-205740" algn="l" rtl="0" eaLnBrk="1" fontAlgn="base" hangingPunct="1">
        <a:spcBef>
          <a:spcPts val="900"/>
        </a:spcBef>
        <a:spcAft>
          <a:spcPct val="0"/>
        </a:spcAft>
        <a:buFont typeface="Arial" charset="0"/>
        <a:buChar char="•"/>
        <a:defRPr sz="2250" kern="1200">
          <a:solidFill>
            <a:schemeClr val="bg1">
              <a:lumMod val="75000"/>
              <a:lumOff val="25000"/>
            </a:schemeClr>
          </a:solidFill>
          <a:latin typeface="Lato" panose="020F0502020204030203" pitchFamily="34" charset="0"/>
          <a:ea typeface="+mn-ea"/>
          <a:cs typeface="+mn-cs"/>
        </a:defRPr>
      </a:lvl1pPr>
      <a:lvl2pPr marL="548640" indent="-205740" algn="l" rtl="0" eaLnBrk="1" fontAlgn="base" hangingPunct="1">
        <a:spcBef>
          <a:spcPts val="450"/>
        </a:spcBef>
        <a:spcAft>
          <a:spcPct val="0"/>
        </a:spcAft>
        <a:buFont typeface="Courier New" panose="02070309020205020404" pitchFamily="49" charset="0"/>
        <a:buChar char="o"/>
        <a:defRPr sz="2100" kern="1200">
          <a:solidFill>
            <a:schemeClr val="bg1">
              <a:lumMod val="75000"/>
              <a:lumOff val="25000"/>
            </a:schemeClr>
          </a:solidFill>
          <a:latin typeface="Lato" panose="020F0502020204030203" pitchFamily="34" charset="0"/>
          <a:ea typeface="+mn-ea"/>
          <a:cs typeface="+mn-cs"/>
        </a:defRPr>
      </a:lvl2pPr>
      <a:lvl3pPr marL="857250" indent="-171450" algn="l" rtl="0" eaLnBrk="1" fontAlgn="base" hangingPunct="1">
        <a:spcBef>
          <a:spcPts val="225"/>
        </a:spcBef>
        <a:spcAft>
          <a:spcPct val="0"/>
        </a:spcAft>
        <a:buFont typeface="Lato" panose="020F0502020204030203" pitchFamily="34" charset="0"/>
        <a:buChar char="−"/>
        <a:defRPr sz="1800" kern="1200">
          <a:solidFill>
            <a:schemeClr val="bg1">
              <a:lumMod val="75000"/>
              <a:lumOff val="25000"/>
            </a:schemeClr>
          </a:solidFill>
          <a:latin typeface="Lato" panose="020F0502020204030203" pitchFamily="34" charset="0"/>
          <a:ea typeface="+mn-ea"/>
          <a:cs typeface="+mn-cs"/>
        </a:defRPr>
      </a:lvl3pPr>
      <a:lvl4pPr marL="1200150" indent="-171450" algn="l" rtl="0" eaLnBrk="1" fontAlgn="base" hangingPunct="1">
        <a:spcBef>
          <a:spcPts val="225"/>
        </a:spcBef>
        <a:spcAft>
          <a:spcPct val="0"/>
        </a:spcAft>
        <a:buFont typeface="Wingdings" panose="05000000000000000000" pitchFamily="2" charset="2"/>
        <a:buChar char="§"/>
        <a:defRPr sz="1500" kern="1200">
          <a:solidFill>
            <a:schemeClr val="bg1">
              <a:lumMod val="75000"/>
              <a:lumOff val="25000"/>
            </a:schemeClr>
          </a:solidFill>
          <a:latin typeface="Lato" panose="020F0502020204030203" pitchFamily="34" charset="0"/>
          <a:ea typeface="+mn-ea"/>
          <a:cs typeface="+mn-cs"/>
        </a:defRPr>
      </a:lvl4pPr>
      <a:lvl5pPr marL="1543050" indent="-171450" algn="l" rtl="0" eaLnBrk="1" fontAlgn="base" hangingPunct="1">
        <a:spcBef>
          <a:spcPts val="225"/>
        </a:spcBef>
        <a:spcAft>
          <a:spcPct val="0"/>
        </a:spcAft>
        <a:buFont typeface="Arial" charset="0"/>
        <a:buChar char="»"/>
        <a:defRPr sz="1500" kern="1200">
          <a:solidFill>
            <a:schemeClr val="bg1">
              <a:lumMod val="75000"/>
              <a:lumOff val="25000"/>
            </a:schemeClr>
          </a:solidFill>
          <a:latin typeface="Lato" panose="020F0502020204030203"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dpi.wi.gov/sped/topics/essential-element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pi.wi.gov/sites/default/files/imce/sped/pdf/ccr-iep-overview-guide.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dpi.wi.gov/sites/default/files/imce/sped/pdf/ccr-step3.pdf"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dpi.wi.gov/sites/default/files/imce/sped/pdf/rda-ccr-iep-measurable-annual-goals-self-check.pdf"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dpi.wi.gov/sped/college-and-career-ready-ieps/learning-resources/5-belief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dpi.wi.gov/sped/college-and-career-ready-ieps/resources"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dpi.wi.gov/sites/default/files/imce/sped/pdf/rda-ccr-iep-measurable-annual-goals-self-check.pdf" TargetMode="External"/><Relationship Id="rId4" Type="http://schemas.openxmlformats.org/officeDocument/2006/relationships/hyperlink" Target="https://dpi.wi.gov/sites/default/files/imce/sped/pdf/ccr-step3-develop-DRAFT.pdf"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hyperlink" Target="https://dpi.wi.gov/sped/college-and-career-ready-ieps/discussion-tool"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www.youtube.com/watch?v=vytSitGRCYA&amp;feature=youtu.be"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www2.ed.gov/policy/speced/guid/idea/memosdcltrs/guidance-on-fape-11-17-2015.pdf" TargetMode="External"/><Relationship Id="rId3" Type="http://schemas.openxmlformats.org/officeDocument/2006/relationships/hyperlink" Target="https://dpi.wi.gov/sites/default/files/imce/sped/pdf/ccr-step3.pdf" TargetMode="External"/><Relationship Id="rId7" Type="http://schemas.openxmlformats.org/officeDocument/2006/relationships/hyperlink" Target="http://www.imdetermined.org/"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hyperlink" Target="https://dpi.wi.gov/sped/topics/functional-behavioral-assessment" TargetMode="External"/><Relationship Id="rId5" Type="http://schemas.openxmlformats.org/officeDocument/2006/relationships/hyperlink" Target="http://castprofessionallearning.org/wp-content/uploads/2015/09/CAST-Professional-Learning-udl_top_10_learning_goals.pdf" TargetMode="External"/><Relationship Id="rId10" Type="http://schemas.openxmlformats.org/officeDocument/2006/relationships/hyperlink" Target="http://wisconsinrticenter.org/educators/rti-in-action.html" TargetMode="External"/><Relationship Id="rId4" Type="http://schemas.openxmlformats.org/officeDocument/2006/relationships/hyperlink" Target="https://dpi.wi.gov/sites/default/files/imce/sped/pdf/rda-ccr-iep-measurable-annual-goals-self-check.pdf" TargetMode="External"/><Relationship Id="rId9" Type="http://schemas.openxmlformats.org/officeDocument/2006/relationships/hyperlink" Target="http://www2.ed.gov/policy/gen/guid/school-discipline/files/dcl-on-pbis-in-ieps--08-01-2016.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livebinders.com/play/play?id=2191148"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hyperlink" Target="http://www.parentcenterhub.org/repository/iepgoals/" TargetMode="External"/><Relationship Id="rId4" Type="http://schemas.openxmlformats.org/officeDocument/2006/relationships/hyperlink" Target="http://www.cpacinc.org/wp-content/uploads/2009/12/ParentsGuidetoUDL.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dpi.wi.gov/sites/default/files/imce/sped/pdf/rda-ccr-iep-five-step-proces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2.ed.gov/policy/speced/guid/idea/memosdcltrs/guidance-on-fape-11-17-2015.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36816" y="1112294"/>
            <a:ext cx="6009013" cy="2183639"/>
          </a:xfrm>
        </p:spPr>
        <p:txBody>
          <a:bodyPr>
            <a:normAutofit fontScale="47500" lnSpcReduction="20000"/>
          </a:bodyPr>
          <a:lstStyle/>
          <a:p>
            <a:pPr algn="ctr">
              <a:lnSpc>
                <a:spcPct val="100000"/>
              </a:lnSpc>
              <a:spcBef>
                <a:spcPts val="600"/>
              </a:spcBef>
              <a:spcAft>
                <a:spcPts val="600"/>
              </a:spcAft>
            </a:pPr>
            <a:r>
              <a:rPr lang="en-US" sz="5000" dirty="0" smtClean="0"/>
              <a:t>College and Career Ready IEPs (CCR-IEPs)</a:t>
            </a:r>
          </a:p>
          <a:p>
            <a:pPr algn="ctr">
              <a:lnSpc>
                <a:spcPct val="100000"/>
              </a:lnSpc>
              <a:spcBef>
                <a:spcPts val="600"/>
              </a:spcBef>
              <a:spcAft>
                <a:spcPts val="600"/>
              </a:spcAft>
            </a:pPr>
            <a:r>
              <a:rPr lang="en-US" sz="3500" b="0" dirty="0" smtClean="0">
                <a:latin typeface="Lato" panose="020F0502020204030203" pitchFamily="34" charset="0"/>
              </a:rPr>
              <a:t>Improving Outcomes for Students Ages 3 through 21</a:t>
            </a:r>
            <a:endParaRPr lang="en-US" sz="3500" dirty="0" smtClean="0"/>
          </a:p>
          <a:p>
            <a:pPr algn="ctr">
              <a:lnSpc>
                <a:spcPct val="100000"/>
              </a:lnSpc>
              <a:spcBef>
                <a:spcPts val="600"/>
              </a:spcBef>
              <a:spcAft>
                <a:spcPts val="600"/>
              </a:spcAft>
            </a:pPr>
            <a:r>
              <a:rPr lang="en-US" sz="5900" dirty="0" smtClean="0"/>
              <a:t>The Five Step Process</a:t>
            </a:r>
          </a:p>
          <a:p>
            <a:pPr algn="ctr">
              <a:lnSpc>
                <a:spcPct val="100000"/>
              </a:lnSpc>
              <a:spcBef>
                <a:spcPts val="600"/>
              </a:spcBef>
              <a:spcAft>
                <a:spcPts val="600"/>
              </a:spcAft>
            </a:pPr>
            <a:r>
              <a:rPr lang="en-US" sz="5900" dirty="0" smtClean="0"/>
              <a:t>Step </a:t>
            </a:r>
            <a:r>
              <a:rPr lang="en-US" sz="5900" dirty="0"/>
              <a:t>3</a:t>
            </a:r>
            <a:r>
              <a:rPr lang="en-US" sz="5900" dirty="0" smtClean="0"/>
              <a:t>: Develop IEP Goals</a:t>
            </a:r>
            <a:endParaRPr lang="en-US" sz="5900" dirty="0"/>
          </a:p>
        </p:txBody>
      </p:sp>
      <p:sp>
        <p:nvSpPr>
          <p:cNvPr id="3" name="Text Placeholder 2"/>
          <p:cNvSpPr>
            <a:spLocks noGrp="1"/>
          </p:cNvSpPr>
          <p:nvPr>
            <p:ph type="body" sz="quarter" idx="11"/>
          </p:nvPr>
        </p:nvSpPr>
        <p:spPr>
          <a:xfrm>
            <a:off x="7213511" y="3295933"/>
            <a:ext cx="1984917" cy="1068417"/>
          </a:xfrm>
        </p:spPr>
        <p:txBody>
          <a:bodyPr>
            <a:noAutofit/>
          </a:bodyPr>
          <a:lstStyle/>
          <a:p>
            <a:pPr>
              <a:spcAft>
                <a:spcPts val="0"/>
              </a:spcAft>
            </a:pPr>
            <a:endParaRPr lang="en-US" sz="1400" b="0" dirty="0">
              <a:solidFill>
                <a:srgbClr val="262087"/>
              </a:solidFill>
            </a:endParaRPr>
          </a:p>
        </p:txBody>
      </p:sp>
      <p:sp>
        <p:nvSpPr>
          <p:cNvPr id="4" name="TextBox 3"/>
          <p:cNvSpPr txBox="1"/>
          <p:nvPr/>
        </p:nvSpPr>
        <p:spPr>
          <a:xfrm>
            <a:off x="8205970" y="914400"/>
            <a:ext cx="1198550" cy="276999"/>
          </a:xfrm>
          <a:prstGeom prst="rect">
            <a:avLst/>
          </a:prstGeom>
          <a:noFill/>
        </p:spPr>
        <p:txBody>
          <a:bodyPr wrap="square" rtlCol="0">
            <a:spAutoFit/>
          </a:bodyPr>
          <a:lstStyle/>
          <a:p>
            <a:r>
              <a:rPr lang="en-US" sz="1200" dirty="0" smtClean="0">
                <a:solidFill>
                  <a:srgbClr val="262087"/>
                </a:solidFill>
                <a:latin typeface="Lato" panose="020F0502020204030203" pitchFamily="34" charset="0"/>
              </a:rPr>
              <a:t>April 2018</a:t>
            </a:r>
            <a:endParaRPr lang="en-US" sz="1200" dirty="0">
              <a:solidFill>
                <a:srgbClr val="262087"/>
              </a:solidFill>
              <a:latin typeface="Lato" panose="020F0502020204030203" pitchFamily="34" charset="0"/>
            </a:endParaRPr>
          </a:p>
        </p:txBody>
      </p:sp>
    </p:spTree>
    <p:extLst>
      <p:ext uri="{BB962C8B-B14F-4D97-AF65-F5344CB8AC3E}">
        <p14:creationId xmlns:p14="http://schemas.microsoft.com/office/powerpoint/2010/main" val="3946482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Standards-Based IEPs</a:t>
            </a:r>
            <a:endParaRPr lang="en-US" dirty="0"/>
          </a:p>
        </p:txBody>
      </p:sp>
      <p:sp>
        <p:nvSpPr>
          <p:cNvPr id="3" name="Text Placeholder 2"/>
          <p:cNvSpPr>
            <a:spLocks noGrp="1"/>
          </p:cNvSpPr>
          <p:nvPr>
            <p:ph type="body" sz="quarter" idx="14"/>
          </p:nvPr>
        </p:nvSpPr>
        <p:spPr>
          <a:xfrm>
            <a:off x="892225" y="1081051"/>
            <a:ext cx="7359549" cy="4062449"/>
          </a:xfrm>
        </p:spPr>
        <p:txBody>
          <a:bodyPr>
            <a:normAutofit fontScale="32500" lnSpcReduction="20000"/>
          </a:bodyPr>
          <a:lstStyle/>
          <a:p>
            <a:pPr marL="0" indent="0">
              <a:buNone/>
            </a:pPr>
            <a:r>
              <a:rPr lang="en-US" sz="5500" dirty="0">
                <a:solidFill>
                  <a:srgbClr val="333399"/>
                </a:solidFill>
              </a:rPr>
              <a:t>Completing Steps 1 and 2 of the 5 Step Process with fidelity will lead to the development of goals  aligned with grade-level standards and expectations in Step 3</a:t>
            </a:r>
          </a:p>
          <a:p>
            <a:pPr marL="461963" lvl="1" indent="-120650">
              <a:buFont typeface="Arial" panose="020B0604020202020204" pitchFamily="34" charset="0"/>
              <a:buChar char="•"/>
            </a:pPr>
            <a:r>
              <a:rPr lang="en-US" sz="4900" dirty="0">
                <a:solidFill>
                  <a:srgbClr val="333399"/>
                </a:solidFill>
              </a:rPr>
              <a:t>Identify student’s current performance related to early childhood/ grade-level standards.</a:t>
            </a:r>
          </a:p>
          <a:p>
            <a:pPr marL="461963" lvl="1" indent="-120650">
              <a:buFont typeface="Arial" panose="020B0604020202020204" pitchFamily="34" charset="0"/>
              <a:buChar char="•"/>
            </a:pPr>
            <a:r>
              <a:rPr lang="en-US" sz="4900" dirty="0">
                <a:solidFill>
                  <a:srgbClr val="333399"/>
                </a:solidFill>
              </a:rPr>
              <a:t>Identify </a:t>
            </a:r>
            <a:r>
              <a:rPr lang="en-US" sz="4900" b="1" i="1" dirty="0">
                <a:solidFill>
                  <a:srgbClr val="333399"/>
                </a:solidFill>
              </a:rPr>
              <a:t>how</a:t>
            </a:r>
            <a:r>
              <a:rPr lang="en-US" sz="4900" dirty="0">
                <a:solidFill>
                  <a:srgbClr val="333399"/>
                </a:solidFill>
              </a:rPr>
              <a:t> the disability affects access, engagement and progress (effects)</a:t>
            </a:r>
          </a:p>
          <a:p>
            <a:pPr marL="461963" lvl="1" indent="-120650">
              <a:buFont typeface="Arial" panose="020B0604020202020204" pitchFamily="34" charset="0"/>
              <a:buChar char="•"/>
            </a:pPr>
            <a:r>
              <a:rPr lang="en-US" sz="4900" dirty="0">
                <a:solidFill>
                  <a:srgbClr val="333399"/>
                </a:solidFill>
              </a:rPr>
              <a:t>Discuss</a:t>
            </a:r>
            <a:r>
              <a:rPr lang="en-US" sz="4900" b="1" dirty="0">
                <a:solidFill>
                  <a:srgbClr val="333399"/>
                </a:solidFill>
              </a:rPr>
              <a:t> </a:t>
            </a:r>
            <a:r>
              <a:rPr lang="en-US" sz="4900" b="1" i="1" dirty="0">
                <a:solidFill>
                  <a:srgbClr val="333399"/>
                </a:solidFill>
              </a:rPr>
              <a:t>why</a:t>
            </a:r>
            <a:r>
              <a:rPr lang="en-US" sz="4900" b="1" dirty="0">
                <a:solidFill>
                  <a:srgbClr val="333399"/>
                </a:solidFill>
              </a:rPr>
              <a:t> </a:t>
            </a:r>
            <a:r>
              <a:rPr lang="en-US" sz="4900" dirty="0">
                <a:solidFill>
                  <a:srgbClr val="333399"/>
                </a:solidFill>
              </a:rPr>
              <a:t>(root causes) the student is not meeting grade-level standards and summarize disability-related needs.</a:t>
            </a:r>
          </a:p>
          <a:p>
            <a:pPr marL="461963" lvl="1" indent="-120650">
              <a:buFont typeface="Arial" panose="020B0604020202020204" pitchFamily="34" charset="0"/>
              <a:buChar char="•"/>
            </a:pPr>
            <a:r>
              <a:rPr lang="en-US" sz="4900" dirty="0">
                <a:solidFill>
                  <a:srgbClr val="333399"/>
                </a:solidFill>
              </a:rPr>
              <a:t>If goals address the whys and needs, the goal will be aligned with the </a:t>
            </a:r>
            <a:r>
              <a:rPr lang="en-US" sz="4900" dirty="0" smtClean="0">
                <a:solidFill>
                  <a:srgbClr val="333399"/>
                </a:solidFill>
              </a:rPr>
              <a:t>standards</a:t>
            </a:r>
            <a:endParaRPr lang="en-US" sz="4900" dirty="0">
              <a:solidFill>
                <a:srgbClr val="333399"/>
              </a:solidFill>
            </a:endParaRPr>
          </a:p>
        </p:txBody>
      </p:sp>
    </p:spTree>
    <p:extLst>
      <p:ext uri="{BB962C8B-B14F-4D97-AF65-F5344CB8AC3E}">
        <p14:creationId xmlns:p14="http://schemas.microsoft.com/office/powerpoint/2010/main" val="3408410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Developing Measurable Annual Goals</a:t>
            </a:r>
            <a:endParaRPr lang="en-US" dirty="0"/>
          </a:p>
        </p:txBody>
      </p:sp>
      <p:sp>
        <p:nvSpPr>
          <p:cNvPr id="3" name="Text Placeholder 2"/>
          <p:cNvSpPr>
            <a:spLocks noGrp="1"/>
          </p:cNvSpPr>
          <p:nvPr>
            <p:ph type="body" sz="quarter" idx="14"/>
          </p:nvPr>
        </p:nvSpPr>
        <p:spPr>
          <a:xfrm>
            <a:off x="2011679" y="1014550"/>
            <a:ext cx="5120641" cy="664622"/>
          </a:xfrm>
        </p:spPr>
        <p:txBody>
          <a:bodyPr>
            <a:normAutofit fontScale="92500"/>
          </a:bodyPr>
          <a:lstStyle/>
          <a:p>
            <a:pPr marL="0" indent="0" algn="ctr">
              <a:buNone/>
            </a:pPr>
            <a:r>
              <a:rPr lang="en-US" sz="1600" dirty="0" smtClean="0">
                <a:solidFill>
                  <a:srgbClr val="333399"/>
                </a:solidFill>
              </a:rPr>
              <a:t>The “measure” in measurable goals aligns all components</a:t>
            </a:r>
            <a:endParaRPr lang="en-US" sz="1600" dirty="0">
              <a:solidFill>
                <a:srgbClr val="333399"/>
              </a:solidFill>
            </a:endParaRPr>
          </a:p>
        </p:txBody>
      </p:sp>
      <p:grpSp>
        <p:nvGrpSpPr>
          <p:cNvPr id="5" name="Group 4"/>
          <p:cNvGrpSpPr/>
          <p:nvPr/>
        </p:nvGrpSpPr>
        <p:grpSpPr>
          <a:xfrm>
            <a:off x="1329164" y="1440185"/>
            <a:ext cx="6414510" cy="3438982"/>
            <a:chOff x="1395666" y="1406934"/>
            <a:chExt cx="6414510" cy="3438982"/>
          </a:xfrm>
        </p:grpSpPr>
        <p:sp>
          <p:nvSpPr>
            <p:cNvPr id="6" name="Freeform 5"/>
            <p:cNvSpPr/>
            <p:nvPr/>
          </p:nvSpPr>
          <p:spPr>
            <a:xfrm>
              <a:off x="3166802" y="1406934"/>
              <a:ext cx="2923025" cy="1363967"/>
            </a:xfrm>
            <a:custGeom>
              <a:avLst/>
              <a:gdLst>
                <a:gd name="connsiteX0" fmla="*/ 0 w 2923025"/>
                <a:gd name="connsiteY0" fmla="*/ 681984 h 1363967"/>
                <a:gd name="connsiteX1" fmla="*/ 1461513 w 2923025"/>
                <a:gd name="connsiteY1" fmla="*/ 0 h 1363967"/>
                <a:gd name="connsiteX2" fmla="*/ 2923026 w 2923025"/>
                <a:gd name="connsiteY2" fmla="*/ 681984 h 1363967"/>
                <a:gd name="connsiteX3" fmla="*/ 1461513 w 2923025"/>
                <a:gd name="connsiteY3" fmla="*/ 1363968 h 1363967"/>
                <a:gd name="connsiteX4" fmla="*/ 0 w 2923025"/>
                <a:gd name="connsiteY4" fmla="*/ 681984 h 1363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025" h="1363967">
                  <a:moveTo>
                    <a:pt x="0" y="681984"/>
                  </a:moveTo>
                  <a:cubicBezTo>
                    <a:pt x="0" y="305335"/>
                    <a:pt x="654342" y="0"/>
                    <a:pt x="1461513" y="0"/>
                  </a:cubicBezTo>
                  <a:cubicBezTo>
                    <a:pt x="2268684" y="0"/>
                    <a:pt x="2923026" y="305335"/>
                    <a:pt x="2923026" y="681984"/>
                  </a:cubicBezTo>
                  <a:cubicBezTo>
                    <a:pt x="2923026" y="1058633"/>
                    <a:pt x="2268684" y="1363968"/>
                    <a:pt x="1461513" y="1363968"/>
                  </a:cubicBezTo>
                  <a:cubicBezTo>
                    <a:pt x="654342" y="1363968"/>
                    <a:pt x="0" y="1058633"/>
                    <a:pt x="0" y="681984"/>
                  </a:cubicBezTo>
                  <a:close/>
                </a:path>
              </a:pathLst>
            </a:custGeom>
            <a:solidFill>
              <a:schemeClr val="accent5"/>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463627" tIns="235308" rIns="463627" bIns="235308" numCol="1" spcCol="1270" anchor="ctr" anchorCtr="0">
              <a:noAutofit/>
            </a:bodyPr>
            <a:lstStyle/>
            <a:p>
              <a:pPr lvl="0" algn="ctr" defTabSz="1244600">
                <a:lnSpc>
                  <a:spcPct val="90000"/>
                </a:lnSpc>
                <a:spcBef>
                  <a:spcPct val="0"/>
                </a:spcBef>
                <a:spcAft>
                  <a:spcPct val="35000"/>
                </a:spcAft>
              </a:pPr>
              <a:r>
                <a:rPr lang="en-US" sz="2800" kern="1200" dirty="0" smtClean="0">
                  <a:latin typeface="Lato" panose="020F0502020204030203" pitchFamily="34" charset="0"/>
                </a:rPr>
                <a:t>Baseline</a:t>
              </a:r>
              <a:endParaRPr lang="en-US" sz="2800" kern="1200" dirty="0">
                <a:latin typeface="Lato" panose="020F0502020204030203" pitchFamily="34" charset="0"/>
              </a:endParaRPr>
            </a:p>
          </p:txBody>
        </p:sp>
        <p:sp>
          <p:nvSpPr>
            <p:cNvPr id="8" name="Freeform 7"/>
            <p:cNvSpPr/>
            <p:nvPr/>
          </p:nvSpPr>
          <p:spPr>
            <a:xfrm>
              <a:off x="5186851" y="3370884"/>
              <a:ext cx="2623325" cy="1411751"/>
            </a:xfrm>
            <a:custGeom>
              <a:avLst/>
              <a:gdLst>
                <a:gd name="connsiteX0" fmla="*/ 0 w 2623325"/>
                <a:gd name="connsiteY0" fmla="*/ 705876 h 1411751"/>
                <a:gd name="connsiteX1" fmla="*/ 1311663 w 2623325"/>
                <a:gd name="connsiteY1" fmla="*/ 0 h 1411751"/>
                <a:gd name="connsiteX2" fmla="*/ 2623326 w 2623325"/>
                <a:gd name="connsiteY2" fmla="*/ 705876 h 1411751"/>
                <a:gd name="connsiteX3" fmla="*/ 1311663 w 2623325"/>
                <a:gd name="connsiteY3" fmla="*/ 1411752 h 1411751"/>
                <a:gd name="connsiteX4" fmla="*/ 0 w 2623325"/>
                <a:gd name="connsiteY4" fmla="*/ 705876 h 1411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3325" h="1411751">
                  <a:moveTo>
                    <a:pt x="0" y="705876"/>
                  </a:moveTo>
                  <a:cubicBezTo>
                    <a:pt x="0" y="316031"/>
                    <a:pt x="587252" y="0"/>
                    <a:pt x="1311663" y="0"/>
                  </a:cubicBezTo>
                  <a:cubicBezTo>
                    <a:pt x="2036074" y="0"/>
                    <a:pt x="2623326" y="316031"/>
                    <a:pt x="2623326" y="705876"/>
                  </a:cubicBezTo>
                  <a:cubicBezTo>
                    <a:pt x="2623326" y="1095721"/>
                    <a:pt x="2036074" y="1411752"/>
                    <a:pt x="1311663" y="1411752"/>
                  </a:cubicBezTo>
                  <a:cubicBezTo>
                    <a:pt x="587252" y="1411752"/>
                    <a:pt x="0" y="1095721"/>
                    <a:pt x="0" y="705876"/>
                  </a:cubicBezTo>
                  <a:close/>
                </a:path>
              </a:pathLst>
            </a:custGeom>
            <a:solidFill>
              <a:schemeClr val="accent5">
                <a:lumMod val="75000"/>
              </a:schemeClr>
            </a:solidFill>
          </p:spPr>
          <p:style>
            <a:lnRef idx="2">
              <a:schemeClr val="lt1">
                <a:hueOff val="0"/>
                <a:satOff val="0"/>
                <a:lumOff val="0"/>
                <a:alphaOff val="0"/>
              </a:schemeClr>
            </a:lnRef>
            <a:fillRef idx="1">
              <a:scrgbClr r="0" g="0" b="0"/>
            </a:fillRef>
            <a:effectRef idx="0">
              <a:schemeClr val="accent5">
                <a:hueOff val="-3676672"/>
                <a:satOff val="-5114"/>
                <a:lumOff val="-1961"/>
                <a:alphaOff val="0"/>
              </a:schemeClr>
            </a:effectRef>
            <a:fontRef idx="minor">
              <a:schemeClr val="lt1"/>
            </a:fontRef>
          </p:style>
          <p:txBody>
            <a:bodyPr spcFirstLastPara="0" vert="horz" wrap="square" lIns="414657" tIns="237226" rIns="414657" bIns="237226" numCol="1" spcCol="1270" anchor="ctr" anchorCtr="0">
              <a:noAutofit/>
            </a:bodyPr>
            <a:lstStyle/>
            <a:p>
              <a:pPr lvl="0" algn="ctr" defTabSz="1066800">
                <a:lnSpc>
                  <a:spcPct val="90000"/>
                </a:lnSpc>
                <a:spcBef>
                  <a:spcPct val="0"/>
                </a:spcBef>
                <a:spcAft>
                  <a:spcPct val="35000"/>
                </a:spcAft>
              </a:pPr>
              <a:r>
                <a:rPr lang="en-US" sz="2400" kern="1200" dirty="0" smtClean="0">
                  <a:latin typeface="Lato" panose="020F0502020204030203" pitchFamily="34" charset="0"/>
                </a:rPr>
                <a:t>Level of Attainment </a:t>
              </a:r>
              <a:endParaRPr lang="en-US" sz="2400" kern="1200" dirty="0">
                <a:latin typeface="Lato" panose="020F0502020204030203" pitchFamily="34" charset="0"/>
              </a:endParaRPr>
            </a:p>
          </p:txBody>
        </p:sp>
        <p:sp>
          <p:nvSpPr>
            <p:cNvPr id="9" name="Freeform 8"/>
            <p:cNvSpPr/>
            <p:nvPr/>
          </p:nvSpPr>
          <p:spPr>
            <a:xfrm rot="10117">
              <a:off x="4682826" y="3810985"/>
              <a:ext cx="3463" cy="531550"/>
            </a:xfrm>
            <a:custGeom>
              <a:avLst/>
              <a:gdLst>
                <a:gd name="connsiteX0" fmla="*/ 0 w 10000"/>
                <a:gd name="connsiteY0" fmla="*/ 2000 h 10000"/>
                <a:gd name="connsiteX1" fmla="*/ 5001 w 10000"/>
                <a:gd name="connsiteY1" fmla="*/ 2000 h 10000"/>
                <a:gd name="connsiteX2" fmla="*/ 5001 w 10000"/>
                <a:gd name="connsiteY2" fmla="*/ 0 h 10000"/>
                <a:gd name="connsiteX3" fmla="*/ 10000 w 10000"/>
                <a:gd name="connsiteY3" fmla="*/ 5000 h 10000"/>
                <a:gd name="connsiteX4" fmla="*/ 5001 w 10000"/>
                <a:gd name="connsiteY4" fmla="*/ 10000 h 10000"/>
                <a:gd name="connsiteX5" fmla="*/ 5001 w 10000"/>
                <a:gd name="connsiteY5" fmla="*/ 8000 h 10000"/>
                <a:gd name="connsiteX6" fmla="*/ 0 w 10000"/>
                <a:gd name="connsiteY6" fmla="*/ 8000 h 10000"/>
                <a:gd name="connsiteX7" fmla="*/ 0 w 10000"/>
                <a:gd name="connsiteY7" fmla="*/ 2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2000"/>
                  </a:moveTo>
                  <a:lnTo>
                    <a:pt x="5001" y="2000"/>
                  </a:lnTo>
                  <a:lnTo>
                    <a:pt x="5001" y="0"/>
                  </a:lnTo>
                  <a:lnTo>
                    <a:pt x="10000" y="5000"/>
                  </a:lnTo>
                  <a:lnTo>
                    <a:pt x="5001" y="10000"/>
                  </a:lnTo>
                  <a:lnTo>
                    <a:pt x="5001" y="8000"/>
                  </a:lnTo>
                  <a:lnTo>
                    <a:pt x="0" y="8000"/>
                  </a:lnTo>
                  <a:lnTo>
                    <a:pt x="0" y="2000"/>
                  </a:lnTo>
                  <a:close/>
                </a:path>
              </a:pathLst>
            </a:custGeom>
          </p:spPr>
          <p:style>
            <a:lnRef idx="0">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1" tIns="106309" rIns="1039" bIns="106310" numCol="1" spcCol="1270" anchor="ctr" anchorCtr="0">
              <a:noAutofit/>
            </a:bodyPr>
            <a:lstStyle/>
            <a:p>
              <a:pPr lvl="0" algn="ctr" defTabSz="1689100">
                <a:lnSpc>
                  <a:spcPct val="90000"/>
                </a:lnSpc>
                <a:spcBef>
                  <a:spcPct val="0"/>
                </a:spcBef>
                <a:spcAft>
                  <a:spcPct val="35000"/>
                </a:spcAft>
              </a:pPr>
              <a:endParaRPr lang="en-US" sz="3800" kern="1200" dirty="0"/>
            </a:p>
          </p:txBody>
        </p:sp>
        <p:sp>
          <p:nvSpPr>
            <p:cNvPr id="10" name="Freeform 9"/>
            <p:cNvSpPr/>
            <p:nvPr/>
          </p:nvSpPr>
          <p:spPr>
            <a:xfrm>
              <a:off x="1395666" y="3287252"/>
              <a:ext cx="2848592" cy="1558664"/>
            </a:xfrm>
            <a:custGeom>
              <a:avLst/>
              <a:gdLst>
                <a:gd name="connsiteX0" fmla="*/ 0 w 2848592"/>
                <a:gd name="connsiteY0" fmla="*/ 779332 h 1558664"/>
                <a:gd name="connsiteX1" fmla="*/ 1424296 w 2848592"/>
                <a:gd name="connsiteY1" fmla="*/ 0 h 1558664"/>
                <a:gd name="connsiteX2" fmla="*/ 2848592 w 2848592"/>
                <a:gd name="connsiteY2" fmla="*/ 779332 h 1558664"/>
                <a:gd name="connsiteX3" fmla="*/ 1424296 w 2848592"/>
                <a:gd name="connsiteY3" fmla="*/ 1558664 h 1558664"/>
                <a:gd name="connsiteX4" fmla="*/ 0 w 2848592"/>
                <a:gd name="connsiteY4" fmla="*/ 779332 h 155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8592" h="1558664">
                  <a:moveTo>
                    <a:pt x="0" y="779332"/>
                  </a:moveTo>
                  <a:cubicBezTo>
                    <a:pt x="0" y="348919"/>
                    <a:pt x="637679" y="0"/>
                    <a:pt x="1424296" y="0"/>
                  </a:cubicBezTo>
                  <a:cubicBezTo>
                    <a:pt x="2210913" y="0"/>
                    <a:pt x="2848592" y="348919"/>
                    <a:pt x="2848592" y="779332"/>
                  </a:cubicBezTo>
                  <a:cubicBezTo>
                    <a:pt x="2848592" y="1209745"/>
                    <a:pt x="2210913" y="1558664"/>
                    <a:pt x="1424296" y="1558664"/>
                  </a:cubicBezTo>
                  <a:cubicBezTo>
                    <a:pt x="637679" y="1558664"/>
                    <a:pt x="0" y="1209745"/>
                    <a:pt x="0" y="779332"/>
                  </a:cubicBezTo>
                  <a:close/>
                </a:path>
              </a:pathLst>
            </a:custGeom>
            <a:solidFill>
              <a:schemeClr val="accent5">
                <a:lumMod val="50000"/>
              </a:schemeClr>
            </a:solidFill>
          </p:spPr>
          <p:style>
            <a:lnRef idx="2">
              <a:schemeClr val="lt1">
                <a:hueOff val="0"/>
                <a:satOff val="0"/>
                <a:lumOff val="0"/>
                <a:alphaOff val="0"/>
              </a:schemeClr>
            </a:lnRef>
            <a:fillRef idx="1">
              <a:scrgbClr r="0" g="0" b="0"/>
            </a:fillRef>
            <a:effectRef idx="0">
              <a:schemeClr val="accent5">
                <a:hueOff val="-7353344"/>
                <a:satOff val="-10228"/>
                <a:lumOff val="-3922"/>
                <a:alphaOff val="0"/>
              </a:schemeClr>
            </a:effectRef>
            <a:fontRef idx="minor">
              <a:schemeClr val="lt1"/>
            </a:fontRef>
          </p:style>
          <p:txBody>
            <a:bodyPr spcFirstLastPara="0" vert="horz" wrap="square" lIns="447647" tIns="258741" rIns="447647" bIns="258741" numCol="1" spcCol="1270" anchor="ctr" anchorCtr="0">
              <a:noAutofit/>
            </a:bodyPr>
            <a:lstStyle/>
            <a:p>
              <a:pPr lvl="0" algn="ctr" defTabSz="1066800">
                <a:lnSpc>
                  <a:spcPct val="90000"/>
                </a:lnSpc>
                <a:spcBef>
                  <a:spcPct val="0"/>
                </a:spcBef>
                <a:spcAft>
                  <a:spcPct val="35000"/>
                </a:spcAft>
              </a:pPr>
              <a:r>
                <a:rPr lang="en-US" sz="2400" kern="1200" dirty="0" smtClean="0">
                  <a:latin typeface="Lato" panose="020F0502020204030203" pitchFamily="34" charset="0"/>
                </a:rPr>
                <a:t>Procedures for Measuring Progress</a:t>
              </a:r>
              <a:endParaRPr lang="en-US" sz="2400" kern="1200" dirty="0">
                <a:latin typeface="Lato" panose="020F0502020204030203" pitchFamily="34" charset="0"/>
              </a:endParaRPr>
            </a:p>
          </p:txBody>
        </p:sp>
      </p:grpSp>
      <p:sp>
        <p:nvSpPr>
          <p:cNvPr id="12" name="Oval 11"/>
          <p:cNvSpPr/>
          <p:nvPr/>
        </p:nvSpPr>
        <p:spPr>
          <a:xfrm>
            <a:off x="3962145" y="2903247"/>
            <a:ext cx="1306792" cy="814163"/>
          </a:xfrm>
          <a:prstGeom prst="ellipse">
            <a:avLst/>
          </a:prstGeom>
          <a:solidFill>
            <a:schemeClr val="accent5">
              <a:lumMod val="60000"/>
              <a:lumOff val="40000"/>
            </a:schemeClr>
          </a:solidFill>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en-US" dirty="0" smtClean="0"/>
              <a:t>Goal Statement</a:t>
            </a:r>
            <a:endParaRPr lang="en-US" dirty="0"/>
          </a:p>
        </p:txBody>
      </p:sp>
      <p:grpSp>
        <p:nvGrpSpPr>
          <p:cNvPr id="13" name="Group 12"/>
          <p:cNvGrpSpPr/>
          <p:nvPr/>
        </p:nvGrpSpPr>
        <p:grpSpPr>
          <a:xfrm>
            <a:off x="4310011" y="4294795"/>
            <a:ext cx="611059" cy="415633"/>
            <a:chOff x="4013773" y="3358607"/>
            <a:chExt cx="919894" cy="697858"/>
          </a:xfrm>
        </p:grpSpPr>
        <p:sp>
          <p:nvSpPr>
            <p:cNvPr id="14" name="Right Arrow 13"/>
            <p:cNvSpPr/>
            <p:nvPr/>
          </p:nvSpPr>
          <p:spPr>
            <a:xfrm rot="10799741">
              <a:off x="4013773" y="3358607"/>
              <a:ext cx="919894" cy="697858"/>
            </a:xfrm>
            <a:prstGeom prst="rightArrow">
              <a:avLst>
                <a:gd name="adj1" fmla="val 60000"/>
                <a:gd name="adj2" fmla="val 50000"/>
              </a:avLst>
            </a:prstGeom>
            <a:solidFill>
              <a:srgbClr val="4083CF">
                <a:hueOff val="-1155"/>
                <a:satOff val="7944"/>
                <a:lumOff val="-16080"/>
                <a:alphaOff val="0"/>
              </a:srgbClr>
            </a:solidFill>
            <a:ln>
              <a:noFill/>
            </a:ln>
            <a:effectLst/>
          </p:spPr>
        </p:sp>
        <p:sp>
          <p:nvSpPr>
            <p:cNvPr id="15" name="Right Arrow 4"/>
            <p:cNvSpPr txBox="1"/>
            <p:nvPr/>
          </p:nvSpPr>
          <p:spPr>
            <a:xfrm rot="21599741">
              <a:off x="4223130" y="3498171"/>
              <a:ext cx="710537" cy="418714"/>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dirty="0">
                <a:ln>
                  <a:noFill/>
                </a:ln>
                <a:solidFill>
                  <a:srgbClr val="FFFFFF"/>
                </a:solidFill>
                <a:effectLst/>
                <a:uLnTx/>
                <a:uFillTx/>
                <a:latin typeface="Futura Bk"/>
                <a:ea typeface="+mn-ea"/>
                <a:cs typeface="+mn-cs"/>
              </a:endParaRPr>
            </a:p>
          </p:txBody>
        </p:sp>
      </p:grpSp>
      <p:grpSp>
        <p:nvGrpSpPr>
          <p:cNvPr id="16" name="Group 15"/>
          <p:cNvGrpSpPr/>
          <p:nvPr/>
        </p:nvGrpSpPr>
        <p:grpSpPr>
          <a:xfrm rot="7774080">
            <a:off x="2898593" y="2686553"/>
            <a:ext cx="622520" cy="415633"/>
            <a:chOff x="4013773" y="3358607"/>
            <a:chExt cx="919894" cy="697858"/>
          </a:xfrm>
        </p:grpSpPr>
        <p:sp>
          <p:nvSpPr>
            <p:cNvPr id="17" name="Right Arrow 16"/>
            <p:cNvSpPr/>
            <p:nvPr/>
          </p:nvSpPr>
          <p:spPr>
            <a:xfrm rot="10799741">
              <a:off x="4013773" y="3358607"/>
              <a:ext cx="919894" cy="697858"/>
            </a:xfrm>
            <a:prstGeom prst="rightArrow">
              <a:avLst>
                <a:gd name="adj1" fmla="val 60000"/>
                <a:gd name="adj2" fmla="val 50000"/>
              </a:avLst>
            </a:prstGeom>
            <a:solidFill>
              <a:srgbClr val="4083CF">
                <a:hueOff val="-1155"/>
                <a:satOff val="7944"/>
                <a:lumOff val="-16080"/>
                <a:alphaOff val="0"/>
              </a:srgbClr>
            </a:solidFill>
            <a:ln>
              <a:noFill/>
            </a:ln>
            <a:effectLst/>
          </p:spPr>
        </p:sp>
        <p:sp>
          <p:nvSpPr>
            <p:cNvPr id="18" name="Right Arrow 4"/>
            <p:cNvSpPr txBox="1"/>
            <p:nvPr/>
          </p:nvSpPr>
          <p:spPr>
            <a:xfrm rot="21599741">
              <a:off x="4223130" y="3498171"/>
              <a:ext cx="710537" cy="418714"/>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dirty="0">
                <a:ln>
                  <a:noFill/>
                </a:ln>
                <a:solidFill>
                  <a:srgbClr val="FFFFFF"/>
                </a:solidFill>
                <a:effectLst/>
                <a:uLnTx/>
                <a:uFillTx/>
                <a:latin typeface="Futura Bk"/>
                <a:ea typeface="+mn-ea"/>
                <a:cs typeface="+mn-cs"/>
              </a:endParaRPr>
            </a:p>
          </p:txBody>
        </p:sp>
      </p:grpSp>
      <p:grpSp>
        <p:nvGrpSpPr>
          <p:cNvPr id="19" name="Group 18"/>
          <p:cNvGrpSpPr/>
          <p:nvPr/>
        </p:nvGrpSpPr>
        <p:grpSpPr>
          <a:xfrm rot="14296628">
            <a:off x="5585697" y="2746807"/>
            <a:ext cx="622520" cy="415633"/>
            <a:chOff x="4013773" y="3358607"/>
            <a:chExt cx="919894" cy="697858"/>
          </a:xfrm>
        </p:grpSpPr>
        <p:sp>
          <p:nvSpPr>
            <p:cNvPr id="20" name="Right Arrow 19"/>
            <p:cNvSpPr/>
            <p:nvPr/>
          </p:nvSpPr>
          <p:spPr>
            <a:xfrm rot="10799741">
              <a:off x="4013773" y="3358607"/>
              <a:ext cx="919894" cy="697858"/>
            </a:xfrm>
            <a:prstGeom prst="rightArrow">
              <a:avLst>
                <a:gd name="adj1" fmla="val 60000"/>
                <a:gd name="adj2" fmla="val 50000"/>
              </a:avLst>
            </a:prstGeom>
            <a:solidFill>
              <a:srgbClr val="4083CF">
                <a:hueOff val="-1155"/>
                <a:satOff val="7944"/>
                <a:lumOff val="-16080"/>
                <a:alphaOff val="0"/>
              </a:srgbClr>
            </a:solidFill>
            <a:ln>
              <a:noFill/>
            </a:ln>
            <a:effectLst/>
          </p:spPr>
        </p:sp>
        <p:sp>
          <p:nvSpPr>
            <p:cNvPr id="21" name="Right Arrow 4"/>
            <p:cNvSpPr txBox="1"/>
            <p:nvPr/>
          </p:nvSpPr>
          <p:spPr>
            <a:xfrm rot="21599741">
              <a:off x="4223130" y="3498171"/>
              <a:ext cx="710537" cy="418714"/>
            </a:xfrm>
            <a:prstGeom prst="rect">
              <a:avLst/>
            </a:prstGeom>
            <a:noFill/>
            <a:ln>
              <a:noFill/>
            </a:ln>
            <a:effectLst/>
          </p:spPr>
          <p:txBody>
            <a:bodyPr spcFirstLastPara="0" vert="horz" wrap="square" lIns="0" tIns="0" rIns="0" bIns="0" numCol="1" spcCol="1270" anchor="ctr" anchorCtr="0">
              <a:noAutofit/>
            </a:bodyPr>
            <a:lstStyle/>
            <a:p>
              <a:pPr marL="0" marR="0" lvl="0" indent="0" algn="ctr" defTabSz="1377950" eaLnBrk="1" fontAlgn="auto" latinLnBrk="0" hangingPunct="1">
                <a:lnSpc>
                  <a:spcPct val="90000"/>
                </a:lnSpc>
                <a:spcBef>
                  <a:spcPct val="0"/>
                </a:spcBef>
                <a:spcAft>
                  <a:spcPct val="35000"/>
                </a:spcAft>
                <a:buClrTx/>
                <a:buSzTx/>
                <a:buFontTx/>
                <a:buNone/>
                <a:tabLst/>
                <a:defRPr/>
              </a:pPr>
              <a:endParaRPr kumimoji="0" lang="en-US" sz="3100" b="0" i="0" u="none" strike="noStrike" kern="1200" cap="none" spc="0" normalizeH="0" baseline="0" noProof="0" dirty="0">
                <a:ln>
                  <a:noFill/>
                </a:ln>
                <a:solidFill>
                  <a:srgbClr val="FFFFFF"/>
                </a:solidFill>
                <a:effectLst/>
                <a:uLnTx/>
                <a:uFillTx/>
                <a:latin typeface="Futura Bk"/>
                <a:ea typeface="+mn-ea"/>
                <a:cs typeface="+mn-cs"/>
              </a:endParaRPr>
            </a:p>
          </p:txBody>
        </p:sp>
      </p:grpSp>
    </p:spTree>
    <p:extLst>
      <p:ext uri="{BB962C8B-B14F-4D97-AF65-F5344CB8AC3E}">
        <p14:creationId xmlns:p14="http://schemas.microsoft.com/office/powerpoint/2010/main" val="3740462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10000"/>
          </a:bodyPr>
          <a:lstStyle/>
          <a:p>
            <a:pPr>
              <a:spcAft>
                <a:spcPts val="0"/>
              </a:spcAft>
            </a:pPr>
            <a:r>
              <a:rPr lang="en-US" dirty="0" smtClean="0"/>
              <a:t>Individualized Education Program (I-4)</a:t>
            </a:r>
          </a:p>
          <a:p>
            <a:pPr>
              <a:spcAft>
                <a:spcPts val="0"/>
              </a:spcAft>
            </a:pPr>
            <a:r>
              <a:rPr lang="en-US" sz="2600" dirty="0" smtClean="0"/>
              <a:t>Measurable Annual Goals</a:t>
            </a:r>
            <a:endParaRPr lang="en-US" sz="2600" dirty="0"/>
          </a:p>
        </p:txBody>
      </p:sp>
      <p:pic>
        <p:nvPicPr>
          <p:cNvPr id="4" name="Picture 3"/>
          <p:cNvPicPr>
            <a:picLocks noChangeAspect="1"/>
          </p:cNvPicPr>
          <p:nvPr/>
        </p:nvPicPr>
        <p:blipFill>
          <a:blip r:embed="rId3"/>
          <a:stretch>
            <a:fillRect/>
          </a:stretch>
        </p:blipFill>
        <p:spPr>
          <a:xfrm>
            <a:off x="1190342" y="921657"/>
            <a:ext cx="6763316" cy="4122503"/>
          </a:xfrm>
          <a:prstGeom prst="rect">
            <a:avLst/>
          </a:prstGeom>
        </p:spPr>
      </p:pic>
    </p:spTree>
    <p:extLst>
      <p:ext uri="{BB962C8B-B14F-4D97-AF65-F5344CB8AC3E}">
        <p14:creationId xmlns:p14="http://schemas.microsoft.com/office/powerpoint/2010/main" val="37165198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Goal Statement</a:t>
            </a:r>
            <a:endParaRPr lang="en-US" dirty="0"/>
          </a:p>
        </p:txBody>
      </p:sp>
      <p:sp>
        <p:nvSpPr>
          <p:cNvPr id="3" name="Text Placeholder 2"/>
          <p:cNvSpPr>
            <a:spLocks noGrp="1"/>
          </p:cNvSpPr>
          <p:nvPr>
            <p:ph type="body" sz="quarter" idx="14"/>
          </p:nvPr>
        </p:nvSpPr>
        <p:spPr>
          <a:xfrm>
            <a:off x="1121610" y="1155865"/>
            <a:ext cx="6900779" cy="3648891"/>
          </a:xfrm>
        </p:spPr>
        <p:txBody>
          <a:bodyPr>
            <a:normAutofit fontScale="62500" lnSpcReduction="20000"/>
          </a:bodyPr>
          <a:lstStyle/>
          <a:p>
            <a:pPr marL="0" indent="0">
              <a:lnSpc>
                <a:spcPct val="120000"/>
              </a:lnSpc>
              <a:buNone/>
            </a:pPr>
            <a:r>
              <a:rPr lang="en-US" sz="3800" b="0" dirty="0">
                <a:solidFill>
                  <a:srgbClr val="333399"/>
                </a:solidFill>
              </a:rPr>
              <a:t>Reflects the disability-related need(s) and . . . </a:t>
            </a:r>
          </a:p>
          <a:p>
            <a:pPr marL="174625" indent="-174625">
              <a:lnSpc>
                <a:spcPct val="120000"/>
              </a:lnSpc>
            </a:pPr>
            <a:r>
              <a:rPr lang="en-US" sz="3100" b="0" dirty="0">
                <a:solidFill>
                  <a:srgbClr val="333399"/>
                </a:solidFill>
              </a:rPr>
              <a:t>Must include a </a:t>
            </a:r>
            <a:r>
              <a:rPr lang="en-US" sz="3100" b="0" u="sng" dirty="0">
                <a:solidFill>
                  <a:srgbClr val="333399"/>
                </a:solidFill>
              </a:rPr>
              <a:t>skill(s)</a:t>
            </a:r>
            <a:r>
              <a:rPr lang="en-US" sz="3100" b="0" dirty="0">
                <a:solidFill>
                  <a:srgbClr val="333399"/>
                </a:solidFill>
              </a:rPr>
              <a:t> that is </a:t>
            </a:r>
            <a:r>
              <a:rPr lang="en-US" sz="3100" b="0" u="sng" dirty="0">
                <a:solidFill>
                  <a:srgbClr val="333399"/>
                </a:solidFill>
              </a:rPr>
              <a:t>measureable</a:t>
            </a:r>
            <a:r>
              <a:rPr lang="en-US" sz="3100" b="0" dirty="0">
                <a:solidFill>
                  <a:srgbClr val="333399"/>
                </a:solidFill>
              </a:rPr>
              <a:t> </a:t>
            </a:r>
          </a:p>
          <a:p>
            <a:pPr marL="174625" indent="-174625">
              <a:lnSpc>
                <a:spcPct val="120000"/>
              </a:lnSpc>
            </a:pPr>
            <a:r>
              <a:rPr lang="en-US" sz="3100" b="0" dirty="0">
                <a:solidFill>
                  <a:srgbClr val="333399"/>
                </a:solidFill>
              </a:rPr>
              <a:t>Achieving the goal will improve the student’s access, engagement, and progress in general education curriculum and environment  (ambitious/achievable) </a:t>
            </a:r>
          </a:p>
          <a:p>
            <a:pPr marL="174625" indent="-174625">
              <a:lnSpc>
                <a:spcPct val="120000"/>
              </a:lnSpc>
            </a:pPr>
            <a:r>
              <a:rPr lang="en-US" sz="3100" b="0" dirty="0">
                <a:solidFill>
                  <a:srgbClr val="333399"/>
                </a:solidFill>
              </a:rPr>
              <a:t>May include condition statements</a:t>
            </a:r>
          </a:p>
          <a:p>
            <a:pPr marL="174625" indent="-174625">
              <a:lnSpc>
                <a:spcPct val="120000"/>
              </a:lnSpc>
            </a:pPr>
            <a:r>
              <a:rPr lang="en-US" sz="3100" b="0" dirty="0">
                <a:solidFill>
                  <a:srgbClr val="333399"/>
                </a:solidFill>
              </a:rPr>
              <a:t>May include baseline and level of attainment in the goal statement OR under the goal statement</a:t>
            </a:r>
          </a:p>
          <a:p>
            <a:pPr lvl="1">
              <a:lnSpc>
                <a:spcPct val="120000"/>
              </a:lnSpc>
            </a:pPr>
            <a:r>
              <a:rPr lang="en-US" sz="2600" dirty="0" smtClean="0">
                <a:solidFill>
                  <a:srgbClr val="333399"/>
                </a:solidFill>
              </a:rPr>
              <a:t>- Sample </a:t>
            </a:r>
            <a:r>
              <a:rPr lang="en-US" sz="2600" dirty="0">
                <a:solidFill>
                  <a:srgbClr val="333399"/>
                </a:solidFill>
              </a:rPr>
              <a:t>form I-4 has prompts for each under the goal statement</a:t>
            </a:r>
          </a:p>
          <a:p>
            <a:endParaRPr lang="en-US" dirty="0"/>
          </a:p>
        </p:txBody>
      </p:sp>
    </p:spTree>
    <p:extLst>
      <p:ext uri="{BB962C8B-B14F-4D97-AF65-F5344CB8AC3E}">
        <p14:creationId xmlns:p14="http://schemas.microsoft.com/office/powerpoint/2010/main" val="2217844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pPr>
              <a:spcAft>
                <a:spcPts val="0"/>
              </a:spcAft>
            </a:pPr>
            <a:r>
              <a:rPr lang="en-US" dirty="0" smtClean="0"/>
              <a:t>Condition Statements</a:t>
            </a:r>
          </a:p>
          <a:p>
            <a:pPr>
              <a:spcAft>
                <a:spcPts val="0"/>
              </a:spcAft>
            </a:pPr>
            <a:r>
              <a:rPr lang="en-US" sz="1800" i="1" dirty="0" smtClean="0"/>
              <a:t>(not required)</a:t>
            </a:r>
            <a:endParaRPr lang="en-US" sz="1800" i="1" dirty="0"/>
          </a:p>
        </p:txBody>
      </p:sp>
      <p:sp>
        <p:nvSpPr>
          <p:cNvPr id="3" name="Text Placeholder 2"/>
          <p:cNvSpPr>
            <a:spLocks noGrp="1"/>
          </p:cNvSpPr>
          <p:nvPr>
            <p:ph type="body" sz="quarter" idx="14"/>
          </p:nvPr>
        </p:nvSpPr>
        <p:spPr>
          <a:xfrm>
            <a:off x="998905" y="1056112"/>
            <a:ext cx="7146189" cy="3765269"/>
          </a:xfrm>
        </p:spPr>
        <p:txBody>
          <a:bodyPr>
            <a:normAutofit fontScale="92500" lnSpcReduction="20000"/>
          </a:bodyPr>
          <a:lstStyle/>
          <a:p>
            <a:pPr marL="0" indent="0">
              <a:buNone/>
            </a:pPr>
            <a:r>
              <a:rPr lang="en-US" sz="1900" dirty="0">
                <a:solidFill>
                  <a:srgbClr val="333399"/>
                </a:solidFill>
              </a:rPr>
              <a:t>Condition statements describe the circumstances under which a goal, benchmark, or STO is expected</a:t>
            </a:r>
            <a:r>
              <a:rPr lang="en-US" sz="1700" dirty="0">
                <a:solidFill>
                  <a:srgbClr val="333399"/>
                </a:solidFill>
              </a:rPr>
              <a:t> (may address access, engagement, environment)</a:t>
            </a:r>
            <a:endParaRPr lang="en-US" sz="1500" dirty="0">
              <a:solidFill>
                <a:srgbClr val="333399"/>
              </a:solidFill>
            </a:endParaRPr>
          </a:p>
          <a:p>
            <a:pPr lvl="1">
              <a:spcBef>
                <a:spcPts val="600"/>
              </a:spcBef>
            </a:pPr>
            <a:r>
              <a:rPr lang="en-US" dirty="0" smtClean="0">
                <a:solidFill>
                  <a:srgbClr val="333399"/>
                </a:solidFill>
              </a:rPr>
              <a:t>- Context </a:t>
            </a:r>
            <a:r>
              <a:rPr lang="en-US" dirty="0">
                <a:solidFill>
                  <a:srgbClr val="333399"/>
                </a:solidFill>
              </a:rPr>
              <a:t>(when, where, how)</a:t>
            </a:r>
          </a:p>
          <a:p>
            <a:pPr marL="801688" lvl="2" indent="-117475">
              <a:lnSpc>
                <a:spcPct val="95000"/>
              </a:lnSpc>
              <a:spcBef>
                <a:spcPts val="0"/>
              </a:spcBef>
              <a:buFont typeface="Arial" panose="020B0604020202020204" pitchFamily="34" charset="0"/>
              <a:buChar char="•"/>
            </a:pPr>
            <a:r>
              <a:rPr lang="en-US" dirty="0">
                <a:solidFill>
                  <a:srgbClr val="333399"/>
                </a:solidFill>
              </a:rPr>
              <a:t>During small group reading instruction . . . </a:t>
            </a:r>
          </a:p>
          <a:p>
            <a:pPr marL="801688" lvl="2" indent="-117475">
              <a:lnSpc>
                <a:spcPct val="95000"/>
              </a:lnSpc>
              <a:spcBef>
                <a:spcPts val="0"/>
              </a:spcBef>
              <a:buFont typeface="Arial" panose="020B0604020202020204" pitchFamily="34" charset="0"/>
              <a:buChar char="•"/>
            </a:pPr>
            <a:r>
              <a:rPr lang="en-US" dirty="0">
                <a:solidFill>
                  <a:srgbClr val="333399"/>
                </a:solidFill>
              </a:rPr>
              <a:t>When given access to a word processor . . . </a:t>
            </a:r>
          </a:p>
          <a:p>
            <a:pPr lvl="1"/>
            <a:r>
              <a:rPr lang="en-US" dirty="0" smtClean="0">
                <a:solidFill>
                  <a:srgbClr val="333399"/>
                </a:solidFill>
              </a:rPr>
              <a:t>- Define </a:t>
            </a:r>
            <a:r>
              <a:rPr lang="en-US" dirty="0">
                <a:solidFill>
                  <a:srgbClr val="333399"/>
                </a:solidFill>
              </a:rPr>
              <a:t>complexity of task</a:t>
            </a:r>
          </a:p>
          <a:p>
            <a:pPr marL="801688" lvl="2" indent="-117475">
              <a:lnSpc>
                <a:spcPct val="95000"/>
              </a:lnSpc>
              <a:spcBef>
                <a:spcPts val="0"/>
              </a:spcBef>
              <a:buFont typeface="Arial" panose="020B0604020202020204" pitchFamily="34" charset="0"/>
              <a:buChar char="•"/>
            </a:pPr>
            <a:r>
              <a:rPr lang="en-US" dirty="0">
                <a:solidFill>
                  <a:srgbClr val="333399"/>
                </a:solidFill>
              </a:rPr>
              <a:t>When reading a 4th grade text . . . </a:t>
            </a:r>
          </a:p>
          <a:p>
            <a:pPr lvl="1"/>
            <a:r>
              <a:rPr lang="en-US" dirty="0" smtClean="0">
                <a:solidFill>
                  <a:srgbClr val="333399"/>
                </a:solidFill>
              </a:rPr>
              <a:t>- Link </a:t>
            </a:r>
            <a:r>
              <a:rPr lang="en-US" dirty="0">
                <a:solidFill>
                  <a:srgbClr val="333399"/>
                </a:solidFill>
              </a:rPr>
              <a:t>accommodations to goals</a:t>
            </a:r>
          </a:p>
          <a:p>
            <a:pPr marL="801688" lvl="2" indent="-117475">
              <a:lnSpc>
                <a:spcPct val="95000"/>
              </a:lnSpc>
              <a:spcBef>
                <a:spcPts val="0"/>
              </a:spcBef>
              <a:buFont typeface="Arial" panose="020B0604020202020204" pitchFamily="34" charset="0"/>
              <a:buChar char="•"/>
            </a:pPr>
            <a:r>
              <a:rPr lang="en-US" dirty="0">
                <a:solidFill>
                  <a:srgbClr val="333399"/>
                </a:solidFill>
              </a:rPr>
              <a:t>Given a choice of self regulation techniques . . . </a:t>
            </a:r>
          </a:p>
          <a:p>
            <a:pPr lvl="1"/>
            <a:r>
              <a:rPr lang="en-US" dirty="0" smtClean="0">
                <a:solidFill>
                  <a:srgbClr val="333399"/>
                </a:solidFill>
              </a:rPr>
              <a:t>- Provide </a:t>
            </a:r>
            <a:r>
              <a:rPr lang="en-US" dirty="0">
                <a:solidFill>
                  <a:srgbClr val="333399"/>
                </a:solidFill>
              </a:rPr>
              <a:t>for student choice</a:t>
            </a:r>
          </a:p>
          <a:p>
            <a:pPr marL="801688" lvl="2" indent="-117475">
              <a:lnSpc>
                <a:spcPct val="95000"/>
              </a:lnSpc>
              <a:spcBef>
                <a:spcPts val="0"/>
              </a:spcBef>
              <a:buFont typeface="Arial" panose="020B0604020202020204" pitchFamily="34" charset="0"/>
              <a:buChar char="•"/>
            </a:pPr>
            <a:r>
              <a:rPr lang="en-US" dirty="0">
                <a:solidFill>
                  <a:srgbClr val="333399"/>
                </a:solidFill>
              </a:rPr>
              <a:t>When given a choice of text . . . </a:t>
            </a:r>
          </a:p>
          <a:p>
            <a:endParaRPr lang="en-US" dirty="0"/>
          </a:p>
        </p:txBody>
      </p:sp>
    </p:spTree>
    <p:extLst>
      <p:ext uri="{BB962C8B-B14F-4D97-AF65-F5344CB8AC3E}">
        <p14:creationId xmlns:p14="http://schemas.microsoft.com/office/powerpoint/2010/main" val="3757209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pPr>
              <a:spcAft>
                <a:spcPts val="0"/>
              </a:spcAft>
            </a:pPr>
            <a:r>
              <a:rPr lang="en-US" dirty="0" smtClean="0"/>
              <a:t>Practice Matching</a:t>
            </a:r>
          </a:p>
          <a:p>
            <a:pPr>
              <a:spcAft>
                <a:spcPts val="0"/>
              </a:spcAft>
            </a:pPr>
            <a:r>
              <a:rPr lang="en-US" sz="3000" dirty="0" smtClean="0"/>
              <a:t>Goals to Disability-Related Needs</a:t>
            </a:r>
            <a:endParaRPr lang="en-US" sz="3000" dirty="0"/>
          </a:p>
        </p:txBody>
      </p:sp>
      <p:pic>
        <p:nvPicPr>
          <p:cNvPr id="4" name="Picture 3"/>
          <p:cNvPicPr>
            <a:picLocks noChangeAspect="1"/>
          </p:cNvPicPr>
          <p:nvPr/>
        </p:nvPicPr>
        <p:blipFill>
          <a:blip r:embed="rId3"/>
          <a:stretch>
            <a:fillRect/>
          </a:stretch>
        </p:blipFill>
        <p:spPr>
          <a:xfrm rot="892620">
            <a:off x="7571620" y="214717"/>
            <a:ext cx="916241" cy="492220"/>
          </a:xfrm>
          <a:prstGeom prst="rect">
            <a:avLst/>
          </a:prstGeom>
        </p:spPr>
      </p:pic>
      <p:graphicFrame>
        <p:nvGraphicFramePr>
          <p:cNvPr id="6" name="Content Placeholder 5"/>
          <p:cNvGraphicFramePr>
            <a:graphicFrameLocks/>
          </p:cNvGraphicFramePr>
          <p:nvPr>
            <p:extLst>
              <p:ext uri="{D42A27DB-BD31-4B8C-83A1-F6EECF244321}">
                <p14:modId xmlns:p14="http://schemas.microsoft.com/office/powerpoint/2010/main" val="1503761245"/>
              </p:ext>
            </p:extLst>
          </p:nvPr>
        </p:nvGraphicFramePr>
        <p:xfrm>
          <a:off x="87086" y="921654"/>
          <a:ext cx="8969828" cy="4206240"/>
        </p:xfrm>
        <a:graphic>
          <a:graphicData uri="http://schemas.openxmlformats.org/drawingml/2006/table">
            <a:tbl>
              <a:tblPr firstRow="1" bandRow="1"/>
              <a:tblGrid>
                <a:gridCol w="4165990">
                  <a:extLst>
                    <a:ext uri="{9D8B030D-6E8A-4147-A177-3AD203B41FA5}">
                      <a16:colId xmlns:a16="http://schemas.microsoft.com/office/drawing/2014/main" val="20000"/>
                    </a:ext>
                  </a:extLst>
                </a:gridCol>
                <a:gridCol w="4803838">
                  <a:extLst>
                    <a:ext uri="{9D8B030D-6E8A-4147-A177-3AD203B41FA5}">
                      <a16:colId xmlns:a16="http://schemas.microsoft.com/office/drawing/2014/main" val="20001"/>
                    </a:ext>
                  </a:extLst>
                </a:gridCol>
              </a:tblGrid>
              <a:tr h="332380">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1800" dirty="0" smtClean="0">
                          <a:latin typeface="Lato" panose="020F0502020204030203" pitchFamily="34" charset="0"/>
                        </a:rPr>
                        <a:t>Disability-related needs</a:t>
                      </a:r>
                      <a:endParaRPr lang="en-US" sz="1800" dirty="0">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1800" dirty="0" smtClean="0">
                          <a:latin typeface="Lato" panose="020F0502020204030203" pitchFamily="34" charset="0"/>
                        </a:rPr>
                        <a:t>Goals</a:t>
                      </a:r>
                      <a:endParaRPr lang="en-US" sz="1800" dirty="0">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extLst>
                  <a:ext uri="{0D108BD9-81ED-4DB2-BD59-A6C34878D82A}">
                    <a16:rowId xmlns:a16="http://schemas.microsoft.com/office/drawing/2014/main" val="10000"/>
                  </a:ext>
                </a:extLst>
              </a:tr>
              <a:tr h="872312">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indent="0" algn="l">
                        <a:buFont typeface="Arial" panose="020B0604020202020204" pitchFamily="34" charset="0"/>
                        <a:buNone/>
                      </a:pPr>
                      <a:r>
                        <a:rPr lang="en-US" sz="1800" dirty="0" smtClean="0">
                          <a:latin typeface="Lato" panose="020F0502020204030203" pitchFamily="34" charset="0"/>
                        </a:rPr>
                        <a:t>Improve</a:t>
                      </a:r>
                      <a:r>
                        <a:rPr lang="en-US" sz="1800" baseline="0" dirty="0" smtClean="0">
                          <a:latin typeface="Lato" panose="020F0502020204030203" pitchFamily="34" charset="0"/>
                        </a:rPr>
                        <a:t> reading comprehension</a:t>
                      </a:r>
                      <a:endParaRPr lang="en-US" sz="1800" dirty="0">
                        <a:latin typeface="Lato" panose="020F0502020204030203"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l"/>
                      <a:r>
                        <a:rPr lang="en-US" sz="1800" dirty="0" smtClean="0">
                          <a:latin typeface="Lato" panose="020F0502020204030203" pitchFamily="34" charset="0"/>
                        </a:rPr>
                        <a:t>A) Given 4</a:t>
                      </a:r>
                      <a:r>
                        <a:rPr lang="en-US" sz="1800" baseline="30000" dirty="0" smtClean="0">
                          <a:latin typeface="Lato" panose="020F0502020204030203" pitchFamily="34" charset="0"/>
                        </a:rPr>
                        <a:t>th</a:t>
                      </a:r>
                      <a:r>
                        <a:rPr lang="en-US" sz="1800" dirty="0" smtClean="0">
                          <a:latin typeface="Lato" panose="020F0502020204030203" pitchFamily="34" charset="0"/>
                        </a:rPr>
                        <a:t> grade level text, student</a:t>
                      </a:r>
                      <a:r>
                        <a:rPr lang="en-US" sz="1800" baseline="0" dirty="0" smtClean="0">
                          <a:latin typeface="Lato" panose="020F0502020204030203" pitchFamily="34" charset="0"/>
                        </a:rPr>
                        <a:t> will read 100 words correctly per minute in 90% of trials</a:t>
                      </a:r>
                      <a:endParaRPr lang="en-US" sz="1800" dirty="0">
                        <a:latin typeface="Lato" panose="020F0502020204030203"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extLst>
                  <a:ext uri="{0D108BD9-81ED-4DB2-BD59-A6C34878D82A}">
                    <a16:rowId xmlns:a16="http://schemas.microsoft.com/office/drawing/2014/main" val="10001"/>
                  </a:ext>
                </a:extLst>
              </a:tr>
              <a:tr h="1133569">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indent="0" algn="l">
                        <a:buFont typeface="Arial" panose="020B0604020202020204" pitchFamily="34" charset="0"/>
                        <a:buNone/>
                      </a:pPr>
                      <a:r>
                        <a:rPr lang="en-US" sz="1800" dirty="0" smtClean="0">
                          <a:latin typeface="Lato" panose="020F0502020204030203" pitchFamily="34" charset="0"/>
                        </a:rPr>
                        <a:t>Improve phonology and decoding </a:t>
                      </a:r>
                      <a:endParaRPr lang="en-US" sz="1800" dirty="0">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l"/>
                      <a:r>
                        <a:rPr lang="en-US" sz="1800" dirty="0" smtClean="0">
                          <a:latin typeface="Lato" panose="020F0502020204030203" pitchFamily="34" charset="0"/>
                        </a:rPr>
                        <a:t>B) Given passage at instructional level, student will answer inference questions and identify the main idea with 90% accuracy on five consecutive weekly quizzes</a:t>
                      </a:r>
                      <a:endParaRPr lang="en-US" sz="1800" dirty="0">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extLst>
                  <a:ext uri="{0D108BD9-81ED-4DB2-BD59-A6C34878D82A}">
                    <a16:rowId xmlns:a16="http://schemas.microsoft.com/office/drawing/2014/main" val="10002"/>
                  </a:ext>
                </a:extLst>
              </a:tr>
              <a:tr h="1502228">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indent="0" algn="l">
                        <a:buFont typeface="Arial" panose="020B0604020202020204" pitchFamily="34" charset="0"/>
                        <a:buNone/>
                      </a:pPr>
                      <a:r>
                        <a:rPr lang="en-US" sz="1800" dirty="0" smtClean="0">
                          <a:latin typeface="Lato" panose="020F0502020204030203" pitchFamily="34" charset="0"/>
                        </a:rPr>
                        <a:t>Develop and use strategies to reduce frustration</a:t>
                      </a:r>
                      <a:r>
                        <a:rPr lang="en-US" sz="1800" baseline="0" dirty="0" smtClean="0">
                          <a:latin typeface="Lato" panose="020F0502020204030203" pitchFamily="34" charset="0"/>
                        </a:rPr>
                        <a:t> so student can engage with peers during unstructured activities</a:t>
                      </a:r>
                      <a:endParaRPr lang="en-US" sz="1800" dirty="0">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gn="l"/>
                      <a:r>
                        <a:rPr lang="en-US" sz="1800" dirty="0" smtClean="0">
                          <a:latin typeface="Lato" panose="020F0502020204030203" pitchFamily="34" charset="0"/>
                        </a:rPr>
                        <a:t>C) After</a:t>
                      </a:r>
                      <a:r>
                        <a:rPr lang="en-US" sz="1800" baseline="0" dirty="0" smtClean="0">
                          <a:latin typeface="Lato" panose="020F0502020204030203" pitchFamily="34" charset="0"/>
                        </a:rPr>
                        <a:t> reviewing a</a:t>
                      </a:r>
                      <a:r>
                        <a:rPr lang="en-US" sz="1800" dirty="0" smtClean="0">
                          <a:latin typeface="Lato" panose="020F0502020204030203" pitchFamily="34" charset="0"/>
                        </a:rPr>
                        <a:t> social story and role playing, student will complete lunch at table with peers and play with at least one peer for at least 15 minutes, 3 out of 5 days per week without adult assistance</a:t>
                      </a:r>
                    </a:p>
                    <a:p>
                      <a:pPr algn="l"/>
                      <a:endParaRPr lang="en-US" sz="1800" dirty="0">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88538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Benchmarks or Short Term Objectives (STOs)</a:t>
            </a:r>
            <a:endParaRPr lang="en-US" dirty="0"/>
          </a:p>
        </p:txBody>
      </p:sp>
      <p:sp>
        <p:nvSpPr>
          <p:cNvPr id="3" name="Text Placeholder 2"/>
          <p:cNvSpPr>
            <a:spLocks noGrp="1"/>
          </p:cNvSpPr>
          <p:nvPr>
            <p:ph type="body" sz="quarter" idx="14"/>
          </p:nvPr>
        </p:nvSpPr>
        <p:spPr>
          <a:xfrm>
            <a:off x="1069557" y="1101635"/>
            <a:ext cx="7004886" cy="3670662"/>
          </a:xfrm>
        </p:spPr>
        <p:txBody>
          <a:bodyPr>
            <a:normAutofit/>
          </a:bodyPr>
          <a:lstStyle/>
          <a:p>
            <a:r>
              <a:rPr lang="en-US" sz="2000" b="0" dirty="0">
                <a:solidFill>
                  <a:srgbClr val="333399"/>
                </a:solidFill>
              </a:rPr>
              <a:t>Required for students with the most significant cognitive disabilities who participate in alternate assessments aligned with alternate achievement standards </a:t>
            </a:r>
            <a:endParaRPr lang="en-US" sz="2000" b="0" dirty="0" smtClean="0">
              <a:solidFill>
                <a:srgbClr val="333399"/>
              </a:solidFill>
            </a:endParaRPr>
          </a:p>
          <a:p>
            <a:pPr marL="0" indent="0">
              <a:buNone/>
            </a:pPr>
            <a:endParaRPr lang="en-US" sz="2000" b="0" dirty="0">
              <a:solidFill>
                <a:srgbClr val="333399"/>
              </a:solidFill>
            </a:endParaRPr>
          </a:p>
          <a:p>
            <a:r>
              <a:rPr lang="en-US" sz="2000" b="0" dirty="0">
                <a:solidFill>
                  <a:srgbClr val="333399"/>
                </a:solidFill>
              </a:rPr>
              <a:t>IEP teams may also determine benchmarks or STOs are appropriate for any other student with an IEP  </a:t>
            </a:r>
          </a:p>
          <a:p>
            <a:endParaRPr lang="en-US" dirty="0"/>
          </a:p>
          <a:p>
            <a:endParaRPr lang="en-US" dirty="0"/>
          </a:p>
        </p:txBody>
      </p:sp>
      <p:sp>
        <p:nvSpPr>
          <p:cNvPr id="4" name="Action Button: Information 3">
            <a:hlinkClick r:id="rId3" highlightClick="1"/>
          </p:cNvPr>
          <p:cNvSpPr/>
          <p:nvPr/>
        </p:nvSpPr>
        <p:spPr>
          <a:xfrm>
            <a:off x="5827207" y="2586446"/>
            <a:ext cx="424961" cy="437052"/>
          </a:xfrm>
          <a:prstGeom prst="actionButtonInformation">
            <a:avLst/>
          </a:prstGeom>
          <a:solidFill>
            <a:srgbClr val="0C631B"/>
          </a:solidFill>
          <a:ln w="25400" cap="flat" cmpd="sng" algn="ctr">
            <a:solidFill>
              <a:srgbClr val="0C631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Futura Bk"/>
              <a:ea typeface="+mn-ea"/>
              <a:cs typeface="+mn-cs"/>
            </a:endParaRPr>
          </a:p>
        </p:txBody>
      </p:sp>
    </p:spTree>
    <p:extLst>
      <p:ext uri="{BB962C8B-B14F-4D97-AF65-F5344CB8AC3E}">
        <p14:creationId xmlns:p14="http://schemas.microsoft.com/office/powerpoint/2010/main" val="2576202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Benchmarks or STOs</a:t>
            </a:r>
            <a:endParaRPr lang="en-US" dirty="0"/>
          </a:p>
        </p:txBody>
      </p:sp>
      <p:sp>
        <p:nvSpPr>
          <p:cNvPr id="3" name="Text Placeholder 2"/>
          <p:cNvSpPr>
            <a:spLocks noGrp="1"/>
          </p:cNvSpPr>
          <p:nvPr>
            <p:ph type="body" sz="quarter" idx="14"/>
          </p:nvPr>
        </p:nvSpPr>
        <p:spPr>
          <a:xfrm>
            <a:off x="1100037" y="1188721"/>
            <a:ext cx="6943926" cy="3740331"/>
          </a:xfrm>
        </p:spPr>
        <p:txBody>
          <a:bodyPr>
            <a:normAutofit/>
          </a:bodyPr>
          <a:lstStyle/>
          <a:p>
            <a:pPr marL="0" indent="0">
              <a:lnSpc>
                <a:spcPct val="100000"/>
              </a:lnSpc>
              <a:spcAft>
                <a:spcPts val="600"/>
              </a:spcAft>
              <a:buNone/>
            </a:pPr>
            <a:r>
              <a:rPr lang="en-US" dirty="0">
                <a:solidFill>
                  <a:srgbClr val="333399"/>
                </a:solidFill>
              </a:rPr>
              <a:t>A separate baseline and level of attainment for the goal is not required if:</a:t>
            </a:r>
          </a:p>
          <a:p>
            <a:pPr marL="739775" lvl="1" indent="-282575">
              <a:lnSpc>
                <a:spcPct val="100000"/>
              </a:lnSpc>
              <a:spcBef>
                <a:spcPts val="0"/>
              </a:spcBef>
              <a:spcAft>
                <a:spcPts val="600"/>
              </a:spcAft>
              <a:buFont typeface="+mj-lt"/>
              <a:buAutoNum type="alphaLcParenR"/>
            </a:pPr>
            <a:r>
              <a:rPr lang="en-US" sz="2000" b="1" dirty="0">
                <a:solidFill>
                  <a:srgbClr val="333399"/>
                </a:solidFill>
              </a:rPr>
              <a:t>Related</a:t>
            </a:r>
            <a:r>
              <a:rPr lang="en-US" sz="2000" dirty="0">
                <a:solidFill>
                  <a:srgbClr val="333399"/>
                </a:solidFill>
              </a:rPr>
              <a:t>: </a:t>
            </a:r>
            <a:r>
              <a:rPr lang="en-US" sz="2000" u="sng" dirty="0">
                <a:solidFill>
                  <a:srgbClr val="333399"/>
                </a:solidFill>
              </a:rPr>
              <a:t>Each</a:t>
            </a:r>
            <a:r>
              <a:rPr lang="en-US" sz="2000" dirty="0">
                <a:solidFill>
                  <a:srgbClr val="333399"/>
                </a:solidFill>
              </a:rPr>
              <a:t> benchmark or short-term objective is directly related to the goal;</a:t>
            </a:r>
          </a:p>
          <a:p>
            <a:pPr marL="739775" lvl="1" indent="-282575">
              <a:lnSpc>
                <a:spcPct val="100000"/>
              </a:lnSpc>
              <a:spcBef>
                <a:spcPts val="0"/>
              </a:spcBef>
              <a:spcAft>
                <a:spcPts val="600"/>
              </a:spcAft>
              <a:buFont typeface="+mj-lt"/>
              <a:buAutoNum type="alphaLcParenR"/>
            </a:pPr>
            <a:r>
              <a:rPr lang="en-US" sz="2000" b="1" dirty="0">
                <a:solidFill>
                  <a:srgbClr val="333399"/>
                </a:solidFill>
              </a:rPr>
              <a:t>Measurable</a:t>
            </a:r>
            <a:r>
              <a:rPr lang="en-US" sz="2000" dirty="0">
                <a:solidFill>
                  <a:srgbClr val="333399"/>
                </a:solidFill>
              </a:rPr>
              <a:t>: </a:t>
            </a:r>
            <a:r>
              <a:rPr lang="en-US" sz="2000" u="sng" dirty="0">
                <a:solidFill>
                  <a:srgbClr val="333399"/>
                </a:solidFill>
              </a:rPr>
              <a:t>Each</a:t>
            </a:r>
            <a:r>
              <a:rPr lang="en-US" sz="2000" dirty="0">
                <a:solidFill>
                  <a:srgbClr val="333399"/>
                </a:solidFill>
              </a:rPr>
              <a:t> benchmark or short-term objective includes a measurable baseline and level of attainment; and</a:t>
            </a:r>
          </a:p>
          <a:p>
            <a:pPr marL="739775" lvl="1" indent="-282575">
              <a:lnSpc>
                <a:spcPct val="100000"/>
              </a:lnSpc>
              <a:spcBef>
                <a:spcPts val="0"/>
              </a:spcBef>
              <a:spcAft>
                <a:spcPts val="600"/>
              </a:spcAft>
              <a:buFont typeface="+mj-lt"/>
              <a:buAutoNum type="alphaLcParenR"/>
            </a:pPr>
            <a:r>
              <a:rPr lang="en-US" sz="2000" b="1" dirty="0">
                <a:solidFill>
                  <a:srgbClr val="333399"/>
                </a:solidFill>
              </a:rPr>
              <a:t>All Met</a:t>
            </a:r>
            <a:r>
              <a:rPr lang="en-US" sz="2000" dirty="0">
                <a:solidFill>
                  <a:srgbClr val="333399"/>
                </a:solidFill>
              </a:rPr>
              <a:t>: The goal is achieved when </a:t>
            </a:r>
            <a:r>
              <a:rPr lang="en-US" sz="2000" u="sng" dirty="0">
                <a:solidFill>
                  <a:srgbClr val="333399"/>
                </a:solidFill>
              </a:rPr>
              <a:t>all</a:t>
            </a:r>
            <a:r>
              <a:rPr lang="en-US" sz="2000" dirty="0">
                <a:solidFill>
                  <a:srgbClr val="333399"/>
                </a:solidFill>
              </a:rPr>
              <a:t> STOs are met.</a:t>
            </a:r>
          </a:p>
          <a:p>
            <a:pPr marL="739775" indent="-282575">
              <a:spcAft>
                <a:spcPts val="600"/>
              </a:spcAft>
              <a:buNone/>
            </a:pPr>
            <a:endParaRPr lang="en-US" dirty="0"/>
          </a:p>
        </p:txBody>
      </p:sp>
    </p:spTree>
    <p:extLst>
      <p:ext uri="{BB962C8B-B14F-4D97-AF65-F5344CB8AC3E}">
        <p14:creationId xmlns:p14="http://schemas.microsoft.com/office/powerpoint/2010/main" val="14281382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pPr>
              <a:spcAft>
                <a:spcPts val="0"/>
              </a:spcAft>
            </a:pPr>
            <a:r>
              <a:rPr lang="en-US" dirty="0" smtClean="0"/>
              <a:t>Baseline</a:t>
            </a:r>
          </a:p>
          <a:p>
            <a:pPr>
              <a:spcAft>
                <a:spcPts val="0"/>
              </a:spcAft>
            </a:pPr>
            <a:r>
              <a:rPr lang="en-US" sz="3000" dirty="0" smtClean="0"/>
              <a:t>The Starting Point</a:t>
            </a:r>
            <a:endParaRPr lang="en-US" sz="3000" dirty="0"/>
          </a:p>
        </p:txBody>
      </p:sp>
      <p:sp>
        <p:nvSpPr>
          <p:cNvPr id="3" name="Text Placeholder 2"/>
          <p:cNvSpPr>
            <a:spLocks noGrp="1"/>
          </p:cNvSpPr>
          <p:nvPr>
            <p:ph type="body" sz="quarter" idx="14"/>
          </p:nvPr>
        </p:nvSpPr>
        <p:spPr>
          <a:xfrm>
            <a:off x="960699" y="1101635"/>
            <a:ext cx="7222601" cy="3792582"/>
          </a:xfrm>
        </p:spPr>
        <p:txBody>
          <a:bodyPr>
            <a:normAutofit fontScale="77500" lnSpcReduction="20000"/>
          </a:bodyPr>
          <a:lstStyle/>
          <a:p>
            <a:r>
              <a:rPr lang="en-US" b="0" dirty="0">
                <a:solidFill>
                  <a:srgbClr val="333399"/>
                </a:solidFill>
              </a:rPr>
              <a:t>A baseline should reflect multiple data points </a:t>
            </a:r>
          </a:p>
          <a:p>
            <a:r>
              <a:rPr lang="en-US" b="0" dirty="0">
                <a:solidFill>
                  <a:srgbClr val="333399"/>
                </a:solidFill>
              </a:rPr>
              <a:t>By definition, a baseline reflects average or median performance during the baseline collection period before initiating a change in programming or, in this case, at the start of the annual goal period </a:t>
            </a:r>
          </a:p>
          <a:p>
            <a:r>
              <a:rPr lang="en-US" b="0" dirty="0">
                <a:solidFill>
                  <a:srgbClr val="333399"/>
                </a:solidFill>
              </a:rPr>
              <a:t>Establish baseline for the target skill/behavior identified in the goal statement using the same measure that will be used to compare performance </a:t>
            </a:r>
            <a:r>
              <a:rPr lang="en-US" sz="2000" b="0" dirty="0">
                <a:solidFill>
                  <a:srgbClr val="333399"/>
                </a:solidFill>
              </a:rPr>
              <a:t>(i.e. monitor progress)  </a:t>
            </a:r>
            <a:r>
              <a:rPr lang="en-US" b="0" dirty="0">
                <a:solidFill>
                  <a:srgbClr val="333399"/>
                </a:solidFill>
              </a:rPr>
              <a:t>to the level of attainment (LOA)</a:t>
            </a:r>
          </a:p>
          <a:p>
            <a:endParaRPr lang="en-US" dirty="0"/>
          </a:p>
        </p:txBody>
      </p:sp>
    </p:spTree>
    <p:extLst>
      <p:ext uri="{BB962C8B-B14F-4D97-AF65-F5344CB8AC3E}">
        <p14:creationId xmlns:p14="http://schemas.microsoft.com/office/powerpoint/2010/main" val="4082532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Level of Attainment (LOA)</a:t>
            </a:r>
            <a:endParaRPr lang="en-US" dirty="0"/>
          </a:p>
        </p:txBody>
      </p:sp>
      <p:sp>
        <p:nvSpPr>
          <p:cNvPr id="3" name="Text Placeholder 2"/>
          <p:cNvSpPr>
            <a:spLocks noGrp="1"/>
          </p:cNvSpPr>
          <p:nvPr>
            <p:ph type="body" sz="quarter" idx="14"/>
          </p:nvPr>
        </p:nvSpPr>
        <p:spPr>
          <a:xfrm>
            <a:off x="1082619" y="1084218"/>
            <a:ext cx="6978761" cy="3775165"/>
          </a:xfrm>
        </p:spPr>
        <p:txBody>
          <a:bodyPr>
            <a:normAutofit/>
          </a:bodyPr>
          <a:lstStyle/>
          <a:p>
            <a:pPr marL="0" indent="0">
              <a:lnSpc>
                <a:spcPct val="110000"/>
              </a:lnSpc>
              <a:spcBef>
                <a:spcPts val="600"/>
              </a:spcBef>
              <a:spcAft>
                <a:spcPts val="600"/>
              </a:spcAft>
              <a:buNone/>
            </a:pPr>
            <a:r>
              <a:rPr lang="en-US" sz="2000" dirty="0">
                <a:solidFill>
                  <a:srgbClr val="333399"/>
                </a:solidFill>
              </a:rPr>
              <a:t>Student’s expected level of performance at the end of the IEP period (or other specified period of time, if different from duration of IEP)</a:t>
            </a:r>
          </a:p>
          <a:p>
            <a:pPr marL="514350" lvl="1" indent="-173038">
              <a:lnSpc>
                <a:spcPct val="110000"/>
              </a:lnSpc>
              <a:spcBef>
                <a:spcPts val="600"/>
              </a:spcBef>
              <a:spcAft>
                <a:spcPts val="600"/>
              </a:spcAft>
              <a:buFont typeface="Arial" panose="020B0604020202020204" pitchFamily="34" charset="0"/>
              <a:buChar char="•"/>
            </a:pPr>
            <a:r>
              <a:rPr lang="en-US" dirty="0">
                <a:solidFill>
                  <a:srgbClr val="333399"/>
                </a:solidFill>
              </a:rPr>
              <a:t>Must be consistent with baseline measure</a:t>
            </a:r>
          </a:p>
          <a:p>
            <a:pPr marL="514350" lvl="1" indent="-173038">
              <a:lnSpc>
                <a:spcPct val="110000"/>
              </a:lnSpc>
              <a:spcBef>
                <a:spcPts val="600"/>
              </a:spcBef>
              <a:spcAft>
                <a:spcPts val="600"/>
              </a:spcAft>
              <a:buFont typeface="Arial" panose="020B0604020202020204" pitchFamily="34" charset="0"/>
              <a:buChar char="•"/>
            </a:pPr>
            <a:r>
              <a:rPr lang="en-US" dirty="0">
                <a:solidFill>
                  <a:srgbClr val="333399"/>
                </a:solidFill>
              </a:rPr>
              <a:t>Must reflect progress from the baseline </a:t>
            </a:r>
            <a:r>
              <a:rPr lang="en-US" u="sng" dirty="0">
                <a:solidFill>
                  <a:srgbClr val="333399"/>
                </a:solidFill>
              </a:rPr>
              <a:t>in target skill </a:t>
            </a:r>
            <a:r>
              <a:rPr lang="en-US" dirty="0">
                <a:solidFill>
                  <a:srgbClr val="333399"/>
                </a:solidFill>
              </a:rPr>
              <a:t>noted in goal statement</a:t>
            </a:r>
          </a:p>
          <a:p>
            <a:pPr marL="514350" lvl="1" indent="-173038">
              <a:lnSpc>
                <a:spcPct val="110000"/>
              </a:lnSpc>
              <a:spcBef>
                <a:spcPts val="600"/>
              </a:spcBef>
              <a:spcAft>
                <a:spcPts val="600"/>
              </a:spcAft>
              <a:buFont typeface="Arial" panose="020B0604020202020204" pitchFamily="34" charset="0"/>
              <a:buChar char="•"/>
            </a:pPr>
            <a:r>
              <a:rPr lang="en-US" dirty="0">
                <a:solidFill>
                  <a:srgbClr val="333399"/>
                </a:solidFill>
              </a:rPr>
              <a:t>Should reflect ambitious and achievable progress</a:t>
            </a:r>
          </a:p>
          <a:p>
            <a:pPr marL="514350" lvl="1" indent="-173038">
              <a:lnSpc>
                <a:spcPct val="110000"/>
              </a:lnSpc>
              <a:spcBef>
                <a:spcPts val="600"/>
              </a:spcBef>
              <a:spcAft>
                <a:spcPts val="600"/>
              </a:spcAft>
              <a:buFont typeface="Arial" panose="020B0604020202020204" pitchFamily="34" charset="0"/>
              <a:buChar char="•"/>
            </a:pPr>
            <a:r>
              <a:rPr lang="en-US" dirty="0">
                <a:solidFill>
                  <a:srgbClr val="333399"/>
                </a:solidFill>
              </a:rPr>
              <a:t>Will be linked to method of measuring progress </a:t>
            </a:r>
          </a:p>
          <a:p>
            <a:endParaRPr lang="en-US" dirty="0"/>
          </a:p>
        </p:txBody>
      </p:sp>
    </p:spTree>
    <p:extLst>
      <p:ext uri="{BB962C8B-B14F-4D97-AF65-F5344CB8AC3E}">
        <p14:creationId xmlns:p14="http://schemas.microsoft.com/office/powerpoint/2010/main" val="17114207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473741" y="35442"/>
            <a:ext cx="4160874" cy="921657"/>
          </a:xfrm>
        </p:spPr>
        <p:txBody>
          <a:bodyPr>
            <a:normAutofit fontScale="92500"/>
          </a:bodyPr>
          <a:lstStyle/>
          <a:p>
            <a:r>
              <a:rPr lang="en-US" dirty="0" smtClean="0"/>
              <a:t>What is a CCR-IEP?</a:t>
            </a:r>
            <a:endParaRPr lang="en-US" dirty="0"/>
          </a:p>
        </p:txBody>
      </p:sp>
      <p:sp>
        <p:nvSpPr>
          <p:cNvPr id="3" name="Text Placeholder 2"/>
          <p:cNvSpPr>
            <a:spLocks noGrp="1"/>
          </p:cNvSpPr>
          <p:nvPr>
            <p:ph type="body" sz="quarter" idx="14"/>
          </p:nvPr>
        </p:nvSpPr>
        <p:spPr>
          <a:xfrm>
            <a:off x="584249" y="957099"/>
            <a:ext cx="7939857" cy="3855907"/>
          </a:xfrm>
        </p:spPr>
        <p:txBody>
          <a:bodyPr>
            <a:normAutofit/>
          </a:bodyPr>
          <a:lstStyle/>
          <a:p>
            <a:pPr marL="0" indent="0">
              <a:lnSpc>
                <a:spcPct val="100000"/>
              </a:lnSpc>
              <a:spcAft>
                <a:spcPts val="0"/>
              </a:spcAft>
              <a:buNone/>
            </a:pPr>
            <a:r>
              <a:rPr lang="en-US" sz="3200" dirty="0" smtClean="0">
                <a:solidFill>
                  <a:srgbClr val="000090"/>
                </a:solidFill>
              </a:rPr>
              <a:t>CCR-IEP = </a:t>
            </a:r>
            <a:r>
              <a:rPr lang="en-US" sz="3200" dirty="0" smtClean="0">
                <a:solidFill>
                  <a:srgbClr val="000090"/>
                </a:solidFill>
                <a:hlinkClick r:id="rId3"/>
              </a:rPr>
              <a:t>College and Career Ready IEP</a:t>
            </a:r>
            <a:endParaRPr lang="en-US" sz="3200" dirty="0" smtClean="0">
              <a:solidFill>
                <a:srgbClr val="000090"/>
              </a:solidFill>
            </a:endParaRPr>
          </a:p>
          <a:p>
            <a:pPr marL="0" indent="0">
              <a:lnSpc>
                <a:spcPct val="100000"/>
              </a:lnSpc>
              <a:spcAft>
                <a:spcPts val="0"/>
              </a:spcAft>
              <a:buNone/>
            </a:pPr>
            <a:endParaRPr lang="en-US" dirty="0" smtClean="0">
              <a:solidFill>
                <a:srgbClr val="000090"/>
              </a:solidFill>
            </a:endParaRPr>
          </a:p>
          <a:p>
            <a:pPr marL="0">
              <a:lnSpc>
                <a:spcPct val="100000"/>
              </a:lnSpc>
              <a:spcAft>
                <a:spcPts val="0"/>
              </a:spcAft>
            </a:pPr>
            <a:r>
              <a:rPr lang="en-US" dirty="0" smtClean="0">
                <a:solidFill>
                  <a:srgbClr val="000090"/>
                </a:solidFill>
              </a:rPr>
              <a:t>An Individualized Education Program (IEP) developed to:</a:t>
            </a:r>
            <a:endParaRPr lang="en-US" sz="2000" dirty="0" smtClean="0">
              <a:solidFill>
                <a:srgbClr val="000090"/>
              </a:solidFill>
            </a:endParaRPr>
          </a:p>
          <a:p>
            <a:pPr marL="0" lvl="1">
              <a:lnSpc>
                <a:spcPct val="100000"/>
              </a:lnSpc>
              <a:spcBef>
                <a:spcPts val="0"/>
              </a:spcBef>
            </a:pPr>
            <a:r>
              <a:rPr lang="en-US" dirty="0">
                <a:solidFill>
                  <a:srgbClr val="000090"/>
                </a:solidFill>
              </a:rPr>
              <a:t>	</a:t>
            </a:r>
            <a:r>
              <a:rPr lang="en-US" dirty="0" smtClean="0">
                <a:solidFill>
                  <a:srgbClr val="000090"/>
                </a:solidFill>
              </a:rPr>
              <a:t>- </a:t>
            </a:r>
            <a:r>
              <a:rPr lang="en-US" sz="2200" dirty="0" smtClean="0">
                <a:solidFill>
                  <a:srgbClr val="000090"/>
                </a:solidFill>
              </a:rPr>
              <a:t>meet the unique </a:t>
            </a:r>
            <a:r>
              <a:rPr lang="en-US" sz="2200" i="1" dirty="0" smtClean="0">
                <a:solidFill>
                  <a:srgbClr val="000090"/>
                </a:solidFill>
              </a:rPr>
              <a:t>disability-related needs </a:t>
            </a:r>
            <a:r>
              <a:rPr lang="en-US" sz="2200" dirty="0" smtClean="0">
                <a:solidFill>
                  <a:srgbClr val="000090"/>
                </a:solidFill>
              </a:rPr>
              <a:t>of the student 	and</a:t>
            </a:r>
          </a:p>
          <a:p>
            <a:pPr marL="0" lvl="1">
              <a:lnSpc>
                <a:spcPct val="100000"/>
              </a:lnSpc>
              <a:spcBef>
                <a:spcPts val="0"/>
              </a:spcBef>
            </a:pPr>
            <a:r>
              <a:rPr lang="en-US" sz="2200" dirty="0">
                <a:solidFill>
                  <a:srgbClr val="000090"/>
                </a:solidFill>
              </a:rPr>
              <a:t>	</a:t>
            </a:r>
            <a:r>
              <a:rPr lang="en-US" sz="2200" dirty="0" smtClean="0">
                <a:solidFill>
                  <a:srgbClr val="000090"/>
                </a:solidFill>
              </a:rPr>
              <a:t>- help ensure the student graduated ready for further 	education and the work place</a:t>
            </a:r>
          </a:p>
          <a:p>
            <a:endParaRPr lang="en-US" dirty="0"/>
          </a:p>
        </p:txBody>
      </p:sp>
      <p:sp useBgFill="1">
        <p:nvSpPr>
          <p:cNvPr id="6" name="Action Button: Document 5">
            <a:hlinkClick r:id="rId3" highlightClick="1"/>
          </p:cNvPr>
          <p:cNvSpPr/>
          <p:nvPr/>
        </p:nvSpPr>
        <p:spPr>
          <a:xfrm>
            <a:off x="7942641" y="214917"/>
            <a:ext cx="581465" cy="562708"/>
          </a:xfrm>
          <a:prstGeom prst="actionButton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01188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pPr>
              <a:spcAft>
                <a:spcPts val="0"/>
              </a:spcAft>
            </a:pPr>
            <a:r>
              <a:rPr lang="en-US" dirty="0" smtClean="0"/>
              <a:t>Examples:</a:t>
            </a:r>
          </a:p>
          <a:p>
            <a:pPr>
              <a:spcAft>
                <a:spcPts val="0"/>
              </a:spcAft>
            </a:pPr>
            <a:r>
              <a:rPr lang="en-US" sz="3000" dirty="0" smtClean="0"/>
              <a:t>Baseline to Level of Attainment</a:t>
            </a:r>
            <a:endParaRPr lang="en-US" sz="3000" dirty="0"/>
          </a:p>
        </p:txBody>
      </p:sp>
      <p:graphicFrame>
        <p:nvGraphicFramePr>
          <p:cNvPr id="4" name="Table 3"/>
          <p:cNvGraphicFramePr>
            <a:graphicFrameLocks noGrp="1"/>
          </p:cNvGraphicFramePr>
          <p:nvPr>
            <p:extLst>
              <p:ext uri="{D42A27DB-BD31-4B8C-83A1-F6EECF244321}">
                <p14:modId xmlns:p14="http://schemas.microsoft.com/office/powerpoint/2010/main" val="3112782296"/>
              </p:ext>
            </p:extLst>
          </p:nvPr>
        </p:nvGraphicFramePr>
        <p:xfrm>
          <a:off x="410306" y="1060994"/>
          <a:ext cx="8323388" cy="3866019"/>
        </p:xfrm>
        <a:graphic>
          <a:graphicData uri="http://schemas.openxmlformats.org/drawingml/2006/table">
            <a:tbl>
              <a:tblPr firstRow="1" bandRow="1"/>
              <a:tblGrid>
                <a:gridCol w="4161694">
                  <a:extLst>
                    <a:ext uri="{9D8B030D-6E8A-4147-A177-3AD203B41FA5}">
                      <a16:colId xmlns:a16="http://schemas.microsoft.com/office/drawing/2014/main" val="20000"/>
                    </a:ext>
                  </a:extLst>
                </a:gridCol>
                <a:gridCol w="4161694">
                  <a:extLst>
                    <a:ext uri="{9D8B030D-6E8A-4147-A177-3AD203B41FA5}">
                      <a16:colId xmlns:a16="http://schemas.microsoft.com/office/drawing/2014/main" val="20001"/>
                    </a:ext>
                  </a:extLst>
                </a:gridCol>
              </a:tblGrid>
              <a:tr h="584926">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2400" dirty="0" smtClean="0">
                          <a:solidFill>
                            <a:schemeClr val="bg1"/>
                          </a:solidFill>
                          <a:latin typeface="Lato Black" panose="020F0A02020204030203" pitchFamily="34" charset="0"/>
                        </a:rPr>
                        <a:t>Baseline</a:t>
                      </a:r>
                      <a:endParaRPr lang="en-US" sz="2400" dirty="0">
                        <a:solidFill>
                          <a:schemeClr val="bg1"/>
                        </a:solidFill>
                        <a:latin typeface="Lato Black" panose="020F0A02020204030203"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2400" dirty="0" smtClean="0">
                          <a:solidFill>
                            <a:schemeClr val="bg1"/>
                          </a:solidFill>
                          <a:latin typeface="Lato Black" panose="020F0A02020204030203" pitchFamily="34" charset="0"/>
                        </a:rPr>
                        <a:t>Level of Attainment</a:t>
                      </a:r>
                    </a:p>
                    <a:p>
                      <a:pPr algn="ctr"/>
                      <a:r>
                        <a:rPr lang="en-US" sz="1800" b="0" dirty="0" smtClean="0">
                          <a:solidFill>
                            <a:schemeClr val="bg1"/>
                          </a:solidFill>
                          <a:latin typeface="Lato Black" panose="020F0A02020204030203" pitchFamily="34" charset="0"/>
                        </a:rPr>
                        <a:t>(within one year)</a:t>
                      </a:r>
                      <a:endParaRPr lang="en-US" sz="1800" b="0" dirty="0">
                        <a:solidFill>
                          <a:schemeClr val="bg1"/>
                        </a:solidFill>
                        <a:latin typeface="Lato Black" panose="020F0A02020204030203"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extLst>
                  <a:ext uri="{0D108BD9-81ED-4DB2-BD59-A6C34878D82A}">
                    <a16:rowId xmlns:a16="http://schemas.microsoft.com/office/drawing/2014/main" val="10000"/>
                  </a:ext>
                </a:extLst>
              </a:tr>
              <a:tr h="601929">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33399"/>
                          </a:solidFill>
                          <a:latin typeface="Lato" panose="020F0502020204030203" pitchFamily="34" charset="0"/>
                        </a:rPr>
                        <a:t>Reads 40 words correctly per minute in 3</a:t>
                      </a:r>
                      <a:r>
                        <a:rPr lang="en-US" sz="1600" baseline="30000" dirty="0" smtClean="0">
                          <a:solidFill>
                            <a:srgbClr val="333399"/>
                          </a:solidFill>
                          <a:latin typeface="Lato" panose="020F0502020204030203" pitchFamily="34" charset="0"/>
                        </a:rPr>
                        <a:t>rd</a:t>
                      </a:r>
                      <a:r>
                        <a:rPr lang="en-US" sz="1600" dirty="0" smtClean="0">
                          <a:solidFill>
                            <a:srgbClr val="333399"/>
                          </a:solidFill>
                          <a:latin typeface="Lato" panose="020F0502020204030203" pitchFamily="34" charset="0"/>
                        </a:rPr>
                        <a:t> grade text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33399"/>
                          </a:solidFill>
                          <a:latin typeface="Lato" panose="020F0502020204030203" pitchFamily="34" charset="0"/>
                        </a:rPr>
                        <a:t>Read 100 words correctly per minute in 4</a:t>
                      </a:r>
                      <a:r>
                        <a:rPr lang="en-US" sz="1600" baseline="30000" dirty="0" smtClean="0">
                          <a:solidFill>
                            <a:srgbClr val="333399"/>
                          </a:solidFill>
                          <a:latin typeface="Lato" panose="020F0502020204030203" pitchFamily="34" charset="0"/>
                        </a:rPr>
                        <a:t>th</a:t>
                      </a:r>
                      <a:r>
                        <a:rPr lang="en-US" sz="1600" baseline="0" dirty="0" smtClean="0">
                          <a:solidFill>
                            <a:srgbClr val="333399"/>
                          </a:solidFill>
                          <a:latin typeface="Lato" panose="020F0502020204030203" pitchFamily="34" charset="0"/>
                        </a:rPr>
                        <a:t> </a:t>
                      </a:r>
                      <a:r>
                        <a:rPr lang="en-US" sz="1600" dirty="0" smtClean="0">
                          <a:solidFill>
                            <a:srgbClr val="333399"/>
                          </a:solidFill>
                          <a:latin typeface="Lato" panose="020F0502020204030203" pitchFamily="34" charset="0"/>
                        </a:rPr>
                        <a:t>grade text</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extLst>
                  <a:ext uri="{0D108BD9-81ED-4DB2-BD59-A6C34878D82A}">
                    <a16:rowId xmlns:a16="http://schemas.microsoft.com/office/drawing/2014/main" val="10001"/>
                  </a:ext>
                </a:extLst>
              </a:tr>
              <a:tr h="758060">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33399"/>
                          </a:solidFill>
                          <a:latin typeface="Lato" panose="020F0502020204030203" pitchFamily="34" charset="0"/>
                        </a:rPr>
                        <a:t>Sequences events from</a:t>
                      </a:r>
                      <a:r>
                        <a:rPr lang="en-US" sz="1600" baseline="0" dirty="0" smtClean="0">
                          <a:solidFill>
                            <a:srgbClr val="333399"/>
                          </a:solidFill>
                          <a:latin typeface="Lato" panose="020F0502020204030203" pitchFamily="34" charset="0"/>
                        </a:rPr>
                        <a:t> </a:t>
                      </a:r>
                      <a:r>
                        <a:rPr lang="en-US" sz="1600" dirty="0" smtClean="0">
                          <a:solidFill>
                            <a:srgbClr val="333399"/>
                          </a:solidFill>
                          <a:latin typeface="Lato" panose="020F0502020204030203" pitchFamily="34" charset="0"/>
                        </a:rPr>
                        <a:t>5</a:t>
                      </a:r>
                      <a:r>
                        <a:rPr lang="en-US" sz="1600" baseline="30000" dirty="0" smtClean="0">
                          <a:solidFill>
                            <a:srgbClr val="333399"/>
                          </a:solidFill>
                          <a:latin typeface="Lato" panose="020F0502020204030203" pitchFamily="34" charset="0"/>
                        </a:rPr>
                        <a:t>th</a:t>
                      </a:r>
                      <a:r>
                        <a:rPr lang="en-US" sz="1600" dirty="0" smtClean="0">
                          <a:solidFill>
                            <a:srgbClr val="333399"/>
                          </a:solidFill>
                          <a:latin typeface="Lato" panose="020F0502020204030203" pitchFamily="34" charset="0"/>
                        </a:rPr>
                        <a:t> grade narrative text with 40% accuracy across 10 probes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r>
                        <a:rPr lang="en-US" sz="1600" dirty="0" smtClean="0">
                          <a:solidFill>
                            <a:srgbClr val="333399"/>
                          </a:solidFill>
                          <a:latin typeface="Lato" panose="020F0502020204030203" pitchFamily="34" charset="0"/>
                        </a:rPr>
                        <a:t>Sequence events from 6</a:t>
                      </a:r>
                      <a:r>
                        <a:rPr lang="en-US" sz="1600" baseline="30000" dirty="0" smtClean="0">
                          <a:solidFill>
                            <a:srgbClr val="333399"/>
                          </a:solidFill>
                          <a:latin typeface="Lato" panose="020F0502020204030203" pitchFamily="34" charset="0"/>
                        </a:rPr>
                        <a:t>th</a:t>
                      </a:r>
                      <a:r>
                        <a:rPr lang="en-US" sz="1600" dirty="0" smtClean="0">
                          <a:solidFill>
                            <a:srgbClr val="333399"/>
                          </a:solidFill>
                          <a:latin typeface="Lato" panose="020F0502020204030203" pitchFamily="34" charset="0"/>
                        </a:rPr>
                        <a:t> grade narrative text with</a:t>
                      </a:r>
                      <a:r>
                        <a:rPr lang="en-US" sz="1600" baseline="0" dirty="0" smtClean="0">
                          <a:solidFill>
                            <a:srgbClr val="333399"/>
                          </a:solidFill>
                          <a:latin typeface="Lato" panose="020F0502020204030203" pitchFamily="34" charset="0"/>
                        </a:rPr>
                        <a:t> 80% accuracy across 10 probes</a:t>
                      </a:r>
                      <a:endParaRPr lang="en-US" sz="1600" dirty="0">
                        <a:solidFill>
                          <a:srgbClr val="333399"/>
                        </a:solidFill>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extLst>
                  <a:ext uri="{0D108BD9-81ED-4DB2-BD59-A6C34878D82A}">
                    <a16:rowId xmlns:a16="http://schemas.microsoft.com/office/drawing/2014/main" val="10002"/>
                  </a:ext>
                </a:extLst>
              </a:tr>
              <a:tr h="863429">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33399"/>
                          </a:solidFill>
                          <a:latin typeface="Lato" panose="020F0502020204030203" pitchFamily="34" charset="0"/>
                        </a:rPr>
                        <a:t>Needs average of 5 prompts per half hour period to</a:t>
                      </a:r>
                      <a:r>
                        <a:rPr lang="en-US" sz="1600" baseline="0" dirty="0" smtClean="0">
                          <a:solidFill>
                            <a:srgbClr val="333399"/>
                          </a:solidFill>
                          <a:latin typeface="Lato" panose="020F0502020204030203" pitchFamily="34" charset="0"/>
                        </a:rPr>
                        <a:t> use strategies to </a:t>
                      </a:r>
                      <a:r>
                        <a:rPr lang="en-US" sz="1600" dirty="0" smtClean="0">
                          <a:solidFill>
                            <a:srgbClr val="333399"/>
                          </a:solidFill>
                          <a:latin typeface="Lato" panose="020F0502020204030203" pitchFamily="34" charset="0"/>
                        </a:rPr>
                        <a:t> complete math assignments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r>
                        <a:rPr lang="en-US" sz="1600" dirty="0" smtClean="0">
                          <a:solidFill>
                            <a:srgbClr val="333399"/>
                          </a:solidFill>
                          <a:latin typeface="Lato" panose="020F0502020204030203" pitchFamily="34" charset="0"/>
                        </a:rPr>
                        <a:t>Require an avg.</a:t>
                      </a:r>
                      <a:r>
                        <a:rPr lang="en-US" sz="1600" baseline="0" dirty="0" smtClean="0">
                          <a:solidFill>
                            <a:srgbClr val="333399"/>
                          </a:solidFill>
                          <a:latin typeface="Lato" panose="020F0502020204030203" pitchFamily="34" charset="0"/>
                        </a:rPr>
                        <a:t> of fewer</a:t>
                      </a:r>
                      <a:r>
                        <a:rPr lang="en-US" sz="1600" dirty="0" smtClean="0">
                          <a:solidFill>
                            <a:srgbClr val="333399"/>
                          </a:solidFill>
                          <a:latin typeface="Lato" panose="020F0502020204030203" pitchFamily="34" charset="0"/>
                        </a:rPr>
                        <a:t> than 2 prompts per half</a:t>
                      </a:r>
                      <a:r>
                        <a:rPr lang="en-US" sz="1600" baseline="0" dirty="0" smtClean="0">
                          <a:solidFill>
                            <a:srgbClr val="333399"/>
                          </a:solidFill>
                          <a:latin typeface="Lato" panose="020F0502020204030203" pitchFamily="34" charset="0"/>
                        </a:rPr>
                        <a:t> hour</a:t>
                      </a:r>
                      <a:r>
                        <a:rPr lang="en-US" sz="1600" dirty="0" smtClean="0">
                          <a:solidFill>
                            <a:srgbClr val="333399"/>
                          </a:solidFill>
                          <a:latin typeface="Lato" panose="020F0502020204030203" pitchFamily="34" charset="0"/>
                        </a:rPr>
                        <a:t> to use strategies needed</a:t>
                      </a:r>
                      <a:r>
                        <a:rPr lang="en-US" sz="1600" baseline="0" dirty="0" smtClean="0">
                          <a:solidFill>
                            <a:srgbClr val="333399"/>
                          </a:solidFill>
                          <a:latin typeface="Lato" panose="020F0502020204030203" pitchFamily="34" charset="0"/>
                        </a:rPr>
                        <a:t> </a:t>
                      </a:r>
                      <a:r>
                        <a:rPr lang="en-US" sz="1600" dirty="0" smtClean="0">
                          <a:solidFill>
                            <a:srgbClr val="333399"/>
                          </a:solidFill>
                          <a:latin typeface="Lato" panose="020F0502020204030203" pitchFamily="34" charset="0"/>
                        </a:rPr>
                        <a:t>to complete math assignments</a:t>
                      </a:r>
                      <a:endParaRPr lang="en-US" sz="1600" dirty="0">
                        <a:solidFill>
                          <a:srgbClr val="333399"/>
                        </a:solidFill>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extLst>
                  <a:ext uri="{0D108BD9-81ED-4DB2-BD59-A6C34878D82A}">
                    <a16:rowId xmlns:a16="http://schemas.microsoft.com/office/drawing/2014/main" val="10003"/>
                  </a:ext>
                </a:extLst>
              </a:tr>
              <a:tr h="911081">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33399"/>
                          </a:solidFill>
                          <a:latin typeface="Lato" panose="020F0502020204030203" pitchFamily="34" charset="0"/>
                        </a:rPr>
                        <a:t>Over 10 trials,</a:t>
                      </a:r>
                      <a:r>
                        <a:rPr lang="en-US" sz="1600" baseline="0" dirty="0" smtClean="0">
                          <a:solidFill>
                            <a:srgbClr val="333399"/>
                          </a:solidFill>
                          <a:latin typeface="Lato" panose="020F0502020204030203" pitchFamily="34" charset="0"/>
                        </a:rPr>
                        <a:t> c</a:t>
                      </a:r>
                      <a:r>
                        <a:rPr lang="en-US" sz="1600" dirty="0" smtClean="0">
                          <a:solidFill>
                            <a:srgbClr val="333399"/>
                          </a:solidFill>
                          <a:latin typeface="Lato" panose="020F0502020204030203" pitchFamily="34" charset="0"/>
                        </a:rPr>
                        <a:t>orrectly answers 50% of recall</a:t>
                      </a:r>
                      <a:r>
                        <a:rPr lang="en-US" sz="1600" baseline="0" dirty="0" smtClean="0">
                          <a:solidFill>
                            <a:srgbClr val="333399"/>
                          </a:solidFill>
                          <a:latin typeface="Lato" panose="020F0502020204030203" pitchFamily="34" charset="0"/>
                        </a:rPr>
                        <a:t> questions (</a:t>
                      </a:r>
                      <a:r>
                        <a:rPr lang="en-US" sz="1600" dirty="0" smtClean="0">
                          <a:solidFill>
                            <a:srgbClr val="333399"/>
                          </a:solidFill>
                          <a:latin typeface="Lato" panose="020F0502020204030203" pitchFamily="34" charset="0"/>
                        </a:rPr>
                        <a:t>“who”, “what’, “when”, “where”) after reading</a:t>
                      </a:r>
                      <a:r>
                        <a:rPr lang="en-US" sz="1600" baseline="0" dirty="0" smtClean="0">
                          <a:solidFill>
                            <a:srgbClr val="333399"/>
                          </a:solidFill>
                          <a:latin typeface="Lato" panose="020F0502020204030203" pitchFamily="34" charset="0"/>
                        </a:rPr>
                        <a:t> 3</a:t>
                      </a:r>
                      <a:r>
                        <a:rPr lang="en-US" sz="1600" baseline="30000" dirty="0" smtClean="0">
                          <a:solidFill>
                            <a:srgbClr val="333399"/>
                          </a:solidFill>
                          <a:latin typeface="Lato" panose="020F0502020204030203" pitchFamily="34" charset="0"/>
                        </a:rPr>
                        <a:t>rd</a:t>
                      </a:r>
                      <a:r>
                        <a:rPr lang="en-US" sz="1600" baseline="0" dirty="0" smtClean="0">
                          <a:solidFill>
                            <a:srgbClr val="333399"/>
                          </a:solidFill>
                          <a:latin typeface="Lato" panose="020F0502020204030203" pitchFamily="34" charset="0"/>
                        </a:rPr>
                        <a:t> grade level text </a:t>
                      </a:r>
                      <a:endParaRPr lang="en-US" sz="1600" dirty="0" smtClean="0">
                        <a:solidFill>
                          <a:srgbClr val="333399"/>
                        </a:solidFill>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333399"/>
                          </a:solidFill>
                          <a:latin typeface="Lato" panose="020F0502020204030203" pitchFamily="34" charset="0"/>
                        </a:rPr>
                        <a:t>Over 10 trials, correctly answers 90% of recall </a:t>
                      </a:r>
                      <a:r>
                        <a:rPr lang="en-US" sz="1600" baseline="0" dirty="0" smtClean="0">
                          <a:solidFill>
                            <a:srgbClr val="333399"/>
                          </a:solidFill>
                          <a:latin typeface="Lato" panose="020F0502020204030203" pitchFamily="34" charset="0"/>
                        </a:rPr>
                        <a:t>questions and explicitly refers</a:t>
                      </a:r>
                      <a:r>
                        <a:rPr lang="en-US" sz="1600" dirty="0" smtClean="0">
                          <a:solidFill>
                            <a:srgbClr val="333399"/>
                          </a:solidFill>
                          <a:latin typeface="Lato" panose="020F0502020204030203" pitchFamily="34" charset="0"/>
                        </a:rPr>
                        <a:t> back to text after reading 4</a:t>
                      </a:r>
                      <a:r>
                        <a:rPr lang="en-US" sz="1600" baseline="30000" dirty="0" smtClean="0">
                          <a:solidFill>
                            <a:srgbClr val="333399"/>
                          </a:solidFill>
                          <a:latin typeface="Lato" panose="020F0502020204030203" pitchFamily="34" charset="0"/>
                        </a:rPr>
                        <a:t>th</a:t>
                      </a:r>
                      <a:r>
                        <a:rPr lang="en-US" sz="1600" baseline="0" dirty="0" smtClean="0">
                          <a:solidFill>
                            <a:srgbClr val="333399"/>
                          </a:solidFill>
                          <a:latin typeface="Lato" panose="020F0502020204030203" pitchFamily="34" charset="0"/>
                        </a:rPr>
                        <a:t> </a:t>
                      </a:r>
                      <a:r>
                        <a:rPr lang="en-US" sz="1600" dirty="0" smtClean="0">
                          <a:solidFill>
                            <a:srgbClr val="333399"/>
                          </a:solidFill>
                          <a:latin typeface="Lato" panose="020F0502020204030203" pitchFamily="34" charset="0"/>
                        </a:rPr>
                        <a:t>grade text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79207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Procedures for Measuring Progress</a:t>
            </a:r>
            <a:endParaRPr lang="en-US" dirty="0"/>
          </a:p>
        </p:txBody>
      </p:sp>
      <p:sp>
        <p:nvSpPr>
          <p:cNvPr id="3" name="Text Placeholder 2"/>
          <p:cNvSpPr>
            <a:spLocks noGrp="1"/>
          </p:cNvSpPr>
          <p:nvPr>
            <p:ph type="body" sz="quarter" idx="14"/>
          </p:nvPr>
        </p:nvSpPr>
        <p:spPr>
          <a:xfrm>
            <a:off x="671938" y="1136469"/>
            <a:ext cx="7800123" cy="3026228"/>
          </a:xfrm>
        </p:spPr>
        <p:txBody>
          <a:bodyPr>
            <a:normAutofit/>
          </a:bodyPr>
          <a:lstStyle/>
          <a:p>
            <a:pPr>
              <a:spcAft>
                <a:spcPts val="0"/>
              </a:spcAft>
            </a:pPr>
            <a:r>
              <a:rPr lang="en-US" dirty="0">
                <a:solidFill>
                  <a:srgbClr val="333399"/>
                </a:solidFill>
              </a:rPr>
              <a:t>Must be able to measure growth in the skill from baseline to level of attainment</a:t>
            </a:r>
          </a:p>
          <a:p>
            <a:pPr>
              <a:spcAft>
                <a:spcPts val="0"/>
              </a:spcAft>
            </a:pPr>
            <a:r>
              <a:rPr lang="en-US" dirty="0">
                <a:solidFill>
                  <a:srgbClr val="333399"/>
                </a:solidFill>
              </a:rPr>
              <a:t>Should include how often measure will be used  </a:t>
            </a:r>
            <a:br>
              <a:rPr lang="en-US" dirty="0">
                <a:solidFill>
                  <a:srgbClr val="333399"/>
                </a:solidFill>
              </a:rPr>
            </a:br>
            <a:endParaRPr lang="en-US" dirty="0">
              <a:solidFill>
                <a:srgbClr val="333399"/>
              </a:solidFill>
            </a:endParaRPr>
          </a:p>
          <a:p>
            <a:endParaRPr lang="en-US" dirty="0"/>
          </a:p>
        </p:txBody>
      </p:sp>
    </p:spTree>
    <p:extLst>
      <p:ext uri="{BB962C8B-B14F-4D97-AF65-F5344CB8AC3E}">
        <p14:creationId xmlns:p14="http://schemas.microsoft.com/office/powerpoint/2010/main" val="9085153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3000" dirty="0" smtClean="0"/>
              <a:t>Match Baseline/LOA to Progress Measures</a:t>
            </a:r>
            <a:endParaRPr lang="en-US" sz="3000" dirty="0"/>
          </a:p>
        </p:txBody>
      </p:sp>
      <p:pic>
        <p:nvPicPr>
          <p:cNvPr id="4" name="Picture 3"/>
          <p:cNvPicPr>
            <a:picLocks noChangeAspect="1"/>
          </p:cNvPicPr>
          <p:nvPr/>
        </p:nvPicPr>
        <p:blipFill>
          <a:blip r:embed="rId3"/>
          <a:stretch>
            <a:fillRect/>
          </a:stretch>
        </p:blipFill>
        <p:spPr>
          <a:xfrm rot="1307547">
            <a:off x="8241626" y="728886"/>
            <a:ext cx="717665" cy="38554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4977259"/>
              </p:ext>
            </p:extLst>
          </p:nvPr>
        </p:nvGraphicFramePr>
        <p:xfrm>
          <a:off x="439271" y="1233867"/>
          <a:ext cx="8016688" cy="3625823"/>
        </p:xfrm>
        <a:graphic>
          <a:graphicData uri="http://schemas.openxmlformats.org/drawingml/2006/table">
            <a:tbl>
              <a:tblPr firstRow="1" bandRow="1"/>
              <a:tblGrid>
                <a:gridCol w="4153072">
                  <a:extLst>
                    <a:ext uri="{9D8B030D-6E8A-4147-A177-3AD203B41FA5}">
                      <a16:colId xmlns:a16="http://schemas.microsoft.com/office/drawing/2014/main" val="20000"/>
                    </a:ext>
                  </a:extLst>
                </a:gridCol>
                <a:gridCol w="3863616">
                  <a:extLst>
                    <a:ext uri="{9D8B030D-6E8A-4147-A177-3AD203B41FA5}">
                      <a16:colId xmlns:a16="http://schemas.microsoft.com/office/drawing/2014/main" val="20001"/>
                    </a:ext>
                  </a:extLst>
                </a:gridCol>
              </a:tblGrid>
              <a:tr h="407358">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2400" b="0" dirty="0" smtClean="0">
                          <a:latin typeface="Lato" panose="020F0502020204030203" pitchFamily="34" charset="0"/>
                        </a:rPr>
                        <a:t>Baseline/Level of</a:t>
                      </a:r>
                      <a:r>
                        <a:rPr lang="en-US" sz="2400" b="0" baseline="0" dirty="0" smtClean="0">
                          <a:latin typeface="Lato" panose="020F0502020204030203" pitchFamily="34" charset="0"/>
                        </a:rPr>
                        <a:t> Attainment</a:t>
                      </a:r>
                      <a:endParaRPr lang="en-US" sz="2400" b="0" dirty="0">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tc>
                  <a:txBody>
                    <a:bodyPr/>
                    <a:lstStyle>
                      <a:lvl1pPr marL="0" algn="l" defTabSz="685800" rtl="0" eaLnBrk="1" latinLnBrk="0" hangingPunct="1">
                        <a:defRPr sz="1350" b="1" kern="1200">
                          <a:solidFill>
                            <a:schemeClr val="lt1"/>
                          </a:solidFill>
                          <a:latin typeface="Futura Bk"/>
                        </a:defRPr>
                      </a:lvl1pPr>
                      <a:lvl2pPr marL="342900" algn="l" defTabSz="685800" rtl="0" eaLnBrk="1" latinLnBrk="0" hangingPunct="1">
                        <a:defRPr sz="1350" b="1" kern="1200">
                          <a:solidFill>
                            <a:schemeClr val="lt1"/>
                          </a:solidFill>
                          <a:latin typeface="Futura Bk"/>
                        </a:defRPr>
                      </a:lvl2pPr>
                      <a:lvl3pPr marL="685800" algn="l" defTabSz="685800" rtl="0" eaLnBrk="1" latinLnBrk="0" hangingPunct="1">
                        <a:defRPr sz="1350" b="1" kern="1200">
                          <a:solidFill>
                            <a:schemeClr val="lt1"/>
                          </a:solidFill>
                          <a:latin typeface="Futura Bk"/>
                        </a:defRPr>
                      </a:lvl3pPr>
                      <a:lvl4pPr marL="1028700" algn="l" defTabSz="685800" rtl="0" eaLnBrk="1" latinLnBrk="0" hangingPunct="1">
                        <a:defRPr sz="1350" b="1" kern="1200">
                          <a:solidFill>
                            <a:schemeClr val="lt1"/>
                          </a:solidFill>
                          <a:latin typeface="Futura Bk"/>
                        </a:defRPr>
                      </a:lvl4pPr>
                      <a:lvl5pPr marL="1371600" algn="l" defTabSz="685800" rtl="0" eaLnBrk="1" latinLnBrk="0" hangingPunct="1">
                        <a:defRPr sz="1350" b="1" kern="1200">
                          <a:solidFill>
                            <a:schemeClr val="lt1"/>
                          </a:solidFill>
                          <a:latin typeface="Futura Bk"/>
                        </a:defRPr>
                      </a:lvl5pPr>
                      <a:lvl6pPr marL="1714500" algn="l" defTabSz="685800" rtl="0" eaLnBrk="1" latinLnBrk="0" hangingPunct="1">
                        <a:defRPr sz="1350" b="1" kern="1200">
                          <a:solidFill>
                            <a:schemeClr val="lt1"/>
                          </a:solidFill>
                          <a:latin typeface="Futura Bk"/>
                        </a:defRPr>
                      </a:lvl6pPr>
                      <a:lvl7pPr marL="2057400" algn="l" defTabSz="685800" rtl="0" eaLnBrk="1" latinLnBrk="0" hangingPunct="1">
                        <a:defRPr sz="1350" b="1" kern="1200">
                          <a:solidFill>
                            <a:schemeClr val="lt1"/>
                          </a:solidFill>
                          <a:latin typeface="Futura Bk"/>
                        </a:defRPr>
                      </a:lvl7pPr>
                      <a:lvl8pPr marL="2400300" algn="l" defTabSz="685800" rtl="0" eaLnBrk="1" latinLnBrk="0" hangingPunct="1">
                        <a:defRPr sz="1350" b="1" kern="1200">
                          <a:solidFill>
                            <a:schemeClr val="lt1"/>
                          </a:solidFill>
                          <a:latin typeface="Futura Bk"/>
                        </a:defRPr>
                      </a:lvl8pPr>
                      <a:lvl9pPr marL="2743200" algn="l" defTabSz="685800" rtl="0" eaLnBrk="1" latinLnBrk="0" hangingPunct="1">
                        <a:defRPr sz="1350" b="1" kern="1200">
                          <a:solidFill>
                            <a:schemeClr val="lt1"/>
                          </a:solidFill>
                          <a:latin typeface="Futura Bk"/>
                        </a:defRPr>
                      </a:lvl9pPr>
                    </a:lstStyle>
                    <a:p>
                      <a:pPr algn="ctr"/>
                      <a:r>
                        <a:rPr lang="en-US" sz="2400" b="0" dirty="0" smtClean="0">
                          <a:latin typeface="Lato" panose="020F0502020204030203" pitchFamily="34" charset="0"/>
                        </a:rPr>
                        <a:t>Measure</a:t>
                      </a:r>
                      <a:endParaRPr lang="en-US" sz="2400" b="0" dirty="0">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C631B"/>
                    </a:solidFill>
                  </a:tcPr>
                </a:tc>
                <a:extLst>
                  <a:ext uri="{0D108BD9-81ED-4DB2-BD59-A6C34878D82A}">
                    <a16:rowId xmlns:a16="http://schemas.microsoft.com/office/drawing/2014/main" val="10000"/>
                  </a:ext>
                </a:extLst>
              </a:tr>
              <a:tr h="720439">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500" baseline="0" dirty="0" smtClean="0">
                          <a:solidFill>
                            <a:srgbClr val="333399"/>
                          </a:solidFill>
                          <a:latin typeface="Lato" panose="020F0502020204030203" pitchFamily="34" charset="0"/>
                        </a:rPr>
                        <a:t>1. Correctly reads words from </a:t>
                      </a:r>
                      <a:r>
                        <a:rPr lang="en-US" sz="1500" dirty="0" smtClean="0">
                          <a:solidFill>
                            <a:srgbClr val="333399"/>
                          </a:solidFill>
                          <a:latin typeface="Lato" panose="020F0502020204030203" pitchFamily="34" charset="0"/>
                        </a:rPr>
                        <a:t>40 to 100 words per minute (3</a:t>
                      </a:r>
                      <a:r>
                        <a:rPr lang="en-US" sz="1500" baseline="30000" dirty="0" smtClean="0">
                          <a:solidFill>
                            <a:srgbClr val="333399"/>
                          </a:solidFill>
                          <a:latin typeface="Lato" panose="020F0502020204030203" pitchFamily="34" charset="0"/>
                        </a:rPr>
                        <a:t>nd</a:t>
                      </a:r>
                      <a:r>
                        <a:rPr lang="en-US" sz="1500" baseline="0" dirty="0" smtClean="0">
                          <a:solidFill>
                            <a:srgbClr val="333399"/>
                          </a:solidFill>
                          <a:latin typeface="Lato" panose="020F0502020204030203" pitchFamily="34" charset="0"/>
                        </a:rPr>
                        <a:t> to 4</a:t>
                      </a:r>
                      <a:r>
                        <a:rPr lang="en-US" sz="1500" baseline="30000" dirty="0" smtClean="0">
                          <a:solidFill>
                            <a:srgbClr val="333399"/>
                          </a:solidFill>
                          <a:latin typeface="Lato" panose="020F0502020204030203" pitchFamily="34" charset="0"/>
                        </a:rPr>
                        <a:t>th</a:t>
                      </a:r>
                      <a:r>
                        <a:rPr lang="en-US" sz="1500" baseline="0" dirty="0" smtClean="0">
                          <a:solidFill>
                            <a:srgbClr val="333399"/>
                          </a:solidFill>
                          <a:latin typeface="Lato" panose="020F0502020204030203" pitchFamily="34" charset="0"/>
                        </a:rPr>
                        <a:t> gr text)</a:t>
                      </a:r>
                      <a:endParaRPr lang="en-US" sz="1500" dirty="0" smtClean="0">
                        <a:solidFill>
                          <a:srgbClr val="333399"/>
                        </a:solidFill>
                        <a:latin typeface="Lato" panose="020F0502020204030203"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nSpc>
                          <a:spcPct val="95000"/>
                        </a:lnSpc>
                      </a:pPr>
                      <a:r>
                        <a:rPr lang="en-US" sz="1500" dirty="0" smtClean="0">
                          <a:solidFill>
                            <a:srgbClr val="333399"/>
                          </a:solidFill>
                          <a:latin typeface="Lato" panose="020F0502020204030203" pitchFamily="34" charset="0"/>
                        </a:rPr>
                        <a:t>A) Daily frequency</a:t>
                      </a:r>
                      <a:r>
                        <a:rPr lang="en-US" sz="1500" baseline="0" dirty="0" smtClean="0">
                          <a:solidFill>
                            <a:srgbClr val="333399"/>
                          </a:solidFill>
                          <a:latin typeface="Lato" panose="020F0502020204030203" pitchFamily="34" charset="0"/>
                        </a:rPr>
                        <a:t> count</a:t>
                      </a:r>
                      <a:endParaRPr lang="en-US" sz="1500" dirty="0">
                        <a:solidFill>
                          <a:srgbClr val="333399"/>
                        </a:solidFill>
                        <a:latin typeface="Lato" panose="020F0502020204030203" pitchFamily="34" charset="0"/>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extLst>
                  <a:ext uri="{0D108BD9-81ED-4DB2-BD59-A6C34878D82A}">
                    <a16:rowId xmlns:a16="http://schemas.microsoft.com/office/drawing/2014/main" val="10001"/>
                  </a:ext>
                </a:extLst>
              </a:tr>
              <a:tr h="747332">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500" dirty="0" smtClean="0">
                          <a:solidFill>
                            <a:srgbClr val="333399"/>
                          </a:solidFill>
                          <a:latin typeface="Lato" panose="020F0502020204030203" pitchFamily="34" charset="0"/>
                        </a:rPr>
                        <a:t>2. Sustains</a:t>
                      </a:r>
                      <a:r>
                        <a:rPr lang="en-US" sz="1500" baseline="0" dirty="0" smtClean="0">
                          <a:solidFill>
                            <a:srgbClr val="333399"/>
                          </a:solidFill>
                          <a:latin typeface="Lato" panose="020F0502020204030203" pitchFamily="34" charset="0"/>
                        </a:rPr>
                        <a:t> attention to s</a:t>
                      </a:r>
                      <a:r>
                        <a:rPr lang="en-US" sz="1500" dirty="0" smtClean="0">
                          <a:solidFill>
                            <a:srgbClr val="333399"/>
                          </a:solidFill>
                          <a:latin typeface="Lato" panose="020F0502020204030203" pitchFamily="34" charset="0"/>
                        </a:rPr>
                        <a:t>tay on task from 50% to 80%</a:t>
                      </a:r>
                      <a:r>
                        <a:rPr lang="en-US" sz="1500" baseline="0" dirty="0" smtClean="0">
                          <a:solidFill>
                            <a:srgbClr val="333399"/>
                          </a:solidFill>
                          <a:latin typeface="Lato" panose="020F0502020204030203" pitchFamily="34" charset="0"/>
                        </a:rPr>
                        <a:t> of time during academic class periods</a:t>
                      </a:r>
                      <a:endParaRPr lang="en-US" sz="1500" dirty="0" smtClean="0">
                        <a:solidFill>
                          <a:srgbClr val="333399"/>
                        </a:solidFill>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nSpc>
                          <a:spcPct val="95000"/>
                        </a:lnSpc>
                      </a:pPr>
                      <a:r>
                        <a:rPr lang="en-US" sz="1500" dirty="0" smtClean="0">
                          <a:solidFill>
                            <a:srgbClr val="333399"/>
                          </a:solidFill>
                          <a:latin typeface="Lato" panose="020F0502020204030203" pitchFamily="34" charset="0"/>
                        </a:rPr>
                        <a:t>B) Monthly</a:t>
                      </a:r>
                      <a:r>
                        <a:rPr lang="en-US" sz="1500" baseline="0" dirty="0" smtClean="0">
                          <a:solidFill>
                            <a:srgbClr val="333399"/>
                          </a:solidFill>
                          <a:latin typeface="Lato" panose="020F0502020204030203" pitchFamily="34" charset="0"/>
                        </a:rPr>
                        <a:t> r</a:t>
                      </a:r>
                      <a:r>
                        <a:rPr lang="en-US" sz="1500" dirty="0" smtClean="0">
                          <a:solidFill>
                            <a:srgbClr val="333399"/>
                          </a:solidFill>
                          <a:latin typeface="Lato" panose="020F0502020204030203" pitchFamily="34" charset="0"/>
                        </a:rPr>
                        <a:t>unning records and weekly</a:t>
                      </a:r>
                      <a:r>
                        <a:rPr lang="en-US" sz="1500" baseline="0" dirty="0" smtClean="0">
                          <a:solidFill>
                            <a:srgbClr val="333399"/>
                          </a:solidFill>
                          <a:latin typeface="Lato" panose="020F0502020204030203" pitchFamily="34" charset="0"/>
                        </a:rPr>
                        <a:t> </a:t>
                      </a:r>
                      <a:r>
                        <a:rPr lang="en-US" sz="1500" dirty="0" smtClean="0">
                          <a:solidFill>
                            <a:srgbClr val="333399"/>
                          </a:solidFill>
                          <a:latin typeface="Lato" panose="020F0502020204030203" pitchFamily="34" charset="0"/>
                        </a:rPr>
                        <a:t>fluency probes</a:t>
                      </a:r>
                      <a:endParaRPr lang="en-US" sz="1500" dirty="0">
                        <a:solidFill>
                          <a:srgbClr val="333399"/>
                        </a:solidFill>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extLst>
                  <a:ext uri="{0D108BD9-81ED-4DB2-BD59-A6C34878D82A}">
                    <a16:rowId xmlns:a16="http://schemas.microsoft.com/office/drawing/2014/main" val="10002"/>
                  </a:ext>
                </a:extLst>
              </a:tr>
              <a:tr h="863873">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500" dirty="0" smtClean="0">
                          <a:solidFill>
                            <a:srgbClr val="333399"/>
                          </a:solidFill>
                          <a:latin typeface="Lato" panose="020F0502020204030203" pitchFamily="34" charset="0"/>
                        </a:rPr>
                        <a:t>3. Requires average of 10 prompts to use strategies to complete math assignment to less than 2 prompts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nSpc>
                          <a:spcPct val="95000"/>
                        </a:lnSpc>
                      </a:pPr>
                      <a:r>
                        <a:rPr lang="en-US" sz="1500" dirty="0" smtClean="0">
                          <a:solidFill>
                            <a:srgbClr val="333399"/>
                          </a:solidFill>
                          <a:latin typeface="Lato" panose="020F0502020204030203" pitchFamily="34" charset="0"/>
                        </a:rPr>
                        <a:t>C) Weekly comprehension quiz</a:t>
                      </a:r>
                      <a:endParaRPr lang="en-US" sz="1500" dirty="0">
                        <a:solidFill>
                          <a:srgbClr val="333399"/>
                        </a:solidFill>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40000"/>
                      </a:srgbClr>
                    </a:solidFill>
                  </a:tcPr>
                </a:tc>
                <a:extLst>
                  <a:ext uri="{0D108BD9-81ED-4DB2-BD59-A6C34878D82A}">
                    <a16:rowId xmlns:a16="http://schemas.microsoft.com/office/drawing/2014/main" val="10003"/>
                  </a:ext>
                </a:extLst>
              </a:tr>
              <a:tr h="836979">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1500" dirty="0" smtClean="0">
                          <a:solidFill>
                            <a:srgbClr val="333399"/>
                          </a:solidFill>
                          <a:latin typeface="Lato" panose="020F0502020204030203" pitchFamily="34" charset="0"/>
                        </a:rPr>
                        <a:t>4. Answers “who”, “what’, “when”, “where” questions from 50% accuracy to 90% accuracy</a:t>
                      </a:r>
                      <a:r>
                        <a:rPr kumimoji="0" lang="en-US" sz="1500" b="0" i="0" u="none" strike="noStrike" kern="1200" cap="none" spc="0" normalizeH="0" baseline="0" noProof="0" dirty="0" smtClean="0">
                          <a:ln>
                            <a:noFill/>
                          </a:ln>
                          <a:solidFill>
                            <a:srgbClr val="333399"/>
                          </a:solidFill>
                          <a:effectLst/>
                          <a:uLnTx/>
                          <a:uFillTx/>
                          <a:latin typeface="Lato" panose="020F0502020204030203" pitchFamily="34" charset="0"/>
                          <a:ea typeface="+mn-ea"/>
                          <a:cs typeface="+mn-cs"/>
                        </a:rPr>
                        <a:t>(3</a:t>
                      </a:r>
                      <a:r>
                        <a:rPr kumimoji="0" lang="en-US" sz="1500" b="0" i="0" u="none" strike="noStrike" kern="1200" cap="none" spc="0" normalizeH="0" baseline="30000" noProof="0" dirty="0" smtClean="0">
                          <a:ln>
                            <a:noFill/>
                          </a:ln>
                          <a:solidFill>
                            <a:srgbClr val="333399"/>
                          </a:solidFill>
                          <a:effectLst/>
                          <a:uLnTx/>
                          <a:uFillTx/>
                          <a:latin typeface="Lato" panose="020F0502020204030203" pitchFamily="34" charset="0"/>
                          <a:ea typeface="+mn-ea"/>
                          <a:cs typeface="+mn-cs"/>
                        </a:rPr>
                        <a:t>rd</a:t>
                      </a:r>
                      <a:r>
                        <a:rPr kumimoji="0" lang="en-US" sz="1500" b="0" i="0" u="none" strike="noStrike" kern="1200" cap="none" spc="0" normalizeH="0" baseline="0" noProof="0" dirty="0" smtClean="0">
                          <a:ln>
                            <a:noFill/>
                          </a:ln>
                          <a:solidFill>
                            <a:srgbClr val="333399"/>
                          </a:solidFill>
                          <a:effectLst/>
                          <a:uLnTx/>
                          <a:uFillTx/>
                          <a:latin typeface="Lato" panose="020F0502020204030203" pitchFamily="34" charset="0"/>
                          <a:ea typeface="+mn-ea"/>
                          <a:cs typeface="+mn-cs"/>
                        </a:rPr>
                        <a:t> to 4</a:t>
                      </a:r>
                      <a:r>
                        <a:rPr kumimoji="0" lang="en-US" sz="1500" b="0" i="0" u="none" strike="noStrike" kern="1200" cap="none" spc="0" normalizeH="0" baseline="30000" noProof="0" dirty="0" smtClean="0">
                          <a:ln>
                            <a:noFill/>
                          </a:ln>
                          <a:solidFill>
                            <a:srgbClr val="333399"/>
                          </a:solidFill>
                          <a:effectLst/>
                          <a:uLnTx/>
                          <a:uFillTx/>
                          <a:latin typeface="Lato" panose="020F0502020204030203" pitchFamily="34" charset="0"/>
                          <a:ea typeface="+mn-ea"/>
                          <a:cs typeface="+mn-cs"/>
                        </a:rPr>
                        <a:t>th</a:t>
                      </a:r>
                      <a:r>
                        <a:rPr kumimoji="0" lang="en-US" sz="1500" b="0" i="0" u="none" strike="noStrike" kern="1200" cap="none" spc="0" normalizeH="0" baseline="0" noProof="0" dirty="0" smtClean="0">
                          <a:ln>
                            <a:noFill/>
                          </a:ln>
                          <a:solidFill>
                            <a:srgbClr val="333399"/>
                          </a:solidFill>
                          <a:effectLst/>
                          <a:uLnTx/>
                          <a:uFillTx/>
                          <a:latin typeface="Lato" panose="020F0502020204030203" pitchFamily="34" charset="0"/>
                          <a:ea typeface="+mn-ea"/>
                          <a:cs typeface="+mn-cs"/>
                        </a:rPr>
                        <a:t> gr)</a:t>
                      </a:r>
                      <a:endParaRPr lang="en-US" sz="1500" dirty="0" smtClean="0">
                        <a:solidFill>
                          <a:srgbClr val="333399"/>
                        </a:solidFill>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tc>
                  <a:txBody>
                    <a:bodyPr/>
                    <a:lstStyle>
                      <a:lvl1pPr marL="0" algn="l" defTabSz="685800" rtl="0" eaLnBrk="1" latinLnBrk="0" hangingPunct="1">
                        <a:defRPr sz="1350" kern="1200">
                          <a:solidFill>
                            <a:schemeClr val="dk1"/>
                          </a:solidFill>
                          <a:latin typeface="Futura Bk"/>
                        </a:defRPr>
                      </a:lvl1pPr>
                      <a:lvl2pPr marL="342900" algn="l" defTabSz="685800" rtl="0" eaLnBrk="1" latinLnBrk="0" hangingPunct="1">
                        <a:defRPr sz="1350" kern="1200">
                          <a:solidFill>
                            <a:schemeClr val="dk1"/>
                          </a:solidFill>
                          <a:latin typeface="Futura Bk"/>
                        </a:defRPr>
                      </a:lvl2pPr>
                      <a:lvl3pPr marL="685800" algn="l" defTabSz="685800" rtl="0" eaLnBrk="1" latinLnBrk="0" hangingPunct="1">
                        <a:defRPr sz="1350" kern="1200">
                          <a:solidFill>
                            <a:schemeClr val="dk1"/>
                          </a:solidFill>
                          <a:latin typeface="Futura Bk"/>
                        </a:defRPr>
                      </a:lvl3pPr>
                      <a:lvl4pPr marL="1028700" algn="l" defTabSz="685800" rtl="0" eaLnBrk="1" latinLnBrk="0" hangingPunct="1">
                        <a:defRPr sz="1350" kern="1200">
                          <a:solidFill>
                            <a:schemeClr val="dk1"/>
                          </a:solidFill>
                          <a:latin typeface="Futura Bk"/>
                        </a:defRPr>
                      </a:lvl4pPr>
                      <a:lvl5pPr marL="1371600" algn="l" defTabSz="685800" rtl="0" eaLnBrk="1" latinLnBrk="0" hangingPunct="1">
                        <a:defRPr sz="1350" kern="1200">
                          <a:solidFill>
                            <a:schemeClr val="dk1"/>
                          </a:solidFill>
                          <a:latin typeface="Futura Bk"/>
                        </a:defRPr>
                      </a:lvl5pPr>
                      <a:lvl6pPr marL="1714500" algn="l" defTabSz="685800" rtl="0" eaLnBrk="1" latinLnBrk="0" hangingPunct="1">
                        <a:defRPr sz="1350" kern="1200">
                          <a:solidFill>
                            <a:schemeClr val="dk1"/>
                          </a:solidFill>
                          <a:latin typeface="Futura Bk"/>
                        </a:defRPr>
                      </a:lvl6pPr>
                      <a:lvl7pPr marL="2057400" algn="l" defTabSz="685800" rtl="0" eaLnBrk="1" latinLnBrk="0" hangingPunct="1">
                        <a:defRPr sz="1350" kern="1200">
                          <a:solidFill>
                            <a:schemeClr val="dk1"/>
                          </a:solidFill>
                          <a:latin typeface="Futura Bk"/>
                        </a:defRPr>
                      </a:lvl7pPr>
                      <a:lvl8pPr marL="2400300" algn="l" defTabSz="685800" rtl="0" eaLnBrk="1" latinLnBrk="0" hangingPunct="1">
                        <a:defRPr sz="1350" kern="1200">
                          <a:solidFill>
                            <a:schemeClr val="dk1"/>
                          </a:solidFill>
                          <a:latin typeface="Futura Bk"/>
                        </a:defRPr>
                      </a:lvl8pPr>
                      <a:lvl9pPr marL="2743200" algn="l" defTabSz="685800" rtl="0" eaLnBrk="1" latinLnBrk="0" hangingPunct="1">
                        <a:defRPr sz="1350" kern="1200">
                          <a:solidFill>
                            <a:schemeClr val="dk1"/>
                          </a:solidFill>
                          <a:latin typeface="Futura Bk"/>
                        </a:defRPr>
                      </a:lvl9pPr>
                    </a:lstStyle>
                    <a:p>
                      <a:pPr>
                        <a:lnSpc>
                          <a:spcPct val="95000"/>
                        </a:lnSpc>
                      </a:pPr>
                      <a:r>
                        <a:rPr lang="en-US" sz="1500" dirty="0" smtClean="0">
                          <a:solidFill>
                            <a:srgbClr val="333399"/>
                          </a:solidFill>
                          <a:latin typeface="Lato" panose="020F0502020204030203" pitchFamily="34" charset="0"/>
                        </a:rPr>
                        <a:t>D) Interval recording in two classes once every two weeks</a:t>
                      </a:r>
                      <a:endParaRPr lang="en-US" sz="1500" dirty="0">
                        <a:solidFill>
                          <a:srgbClr val="333399"/>
                        </a:solidFill>
                        <a:latin typeface="Lato" panose="020F0502020204030203" pitchFamily="34" charset="0"/>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C631B">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242024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Engaging Students in Step 3</a:t>
            </a:r>
            <a:endParaRPr lang="en-US" dirty="0"/>
          </a:p>
        </p:txBody>
      </p:sp>
      <p:sp>
        <p:nvSpPr>
          <p:cNvPr id="3" name="Text Placeholder 2"/>
          <p:cNvSpPr>
            <a:spLocks noGrp="1"/>
          </p:cNvSpPr>
          <p:nvPr>
            <p:ph type="body" sz="quarter" idx="14"/>
          </p:nvPr>
        </p:nvSpPr>
        <p:spPr>
          <a:xfrm>
            <a:off x="1026014" y="1171303"/>
            <a:ext cx="7091972" cy="3635828"/>
          </a:xfrm>
        </p:spPr>
        <p:txBody>
          <a:bodyPr>
            <a:normAutofit fontScale="85000" lnSpcReduction="20000"/>
          </a:bodyPr>
          <a:lstStyle/>
          <a:p>
            <a:pPr marL="174625" indent="-174625"/>
            <a:r>
              <a:rPr lang="en-US" b="0" dirty="0">
                <a:solidFill>
                  <a:srgbClr val="333399"/>
                </a:solidFill>
              </a:rPr>
              <a:t>Have a system for preparing the student to participate in the IEP team meeting</a:t>
            </a:r>
          </a:p>
          <a:p>
            <a:pPr marL="174625" indent="-174625"/>
            <a:r>
              <a:rPr lang="en-US" b="0" dirty="0">
                <a:solidFill>
                  <a:srgbClr val="333399"/>
                </a:solidFill>
              </a:rPr>
              <a:t>Provide explanations of IEP terminology using language the student understands</a:t>
            </a:r>
          </a:p>
          <a:p>
            <a:pPr marL="174625" indent="-174625"/>
            <a:r>
              <a:rPr lang="en-US" b="0" dirty="0">
                <a:solidFill>
                  <a:srgbClr val="333399"/>
                </a:solidFill>
              </a:rPr>
              <a:t>Ask the student what 1-2 areas they would most like to work on in the coming year; What is important to them; What they need help with; What will make the most difference</a:t>
            </a:r>
          </a:p>
          <a:p>
            <a:pPr marL="174625" indent="-174625"/>
            <a:r>
              <a:rPr lang="en-US" b="0" dirty="0">
                <a:solidFill>
                  <a:srgbClr val="333399"/>
                </a:solidFill>
              </a:rPr>
              <a:t>Consider student led IEPs</a:t>
            </a:r>
          </a:p>
          <a:p>
            <a:endParaRPr lang="en-US" dirty="0"/>
          </a:p>
        </p:txBody>
      </p:sp>
    </p:spTree>
    <p:extLst>
      <p:ext uri="{BB962C8B-B14F-4D97-AF65-F5344CB8AC3E}">
        <p14:creationId xmlns:p14="http://schemas.microsoft.com/office/powerpoint/2010/main" val="3380309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pPr>
              <a:spcAft>
                <a:spcPts val="600"/>
              </a:spcAft>
            </a:pPr>
            <a:r>
              <a:rPr lang="en-US" dirty="0" smtClean="0"/>
              <a:t>Engaging Families in Step 3</a:t>
            </a:r>
          </a:p>
          <a:p>
            <a:pPr>
              <a:spcAft>
                <a:spcPts val="600"/>
              </a:spcAft>
            </a:pPr>
            <a:r>
              <a:rPr lang="en-US" sz="3000" dirty="0" smtClean="0"/>
              <a:t>What Families Need to Know</a:t>
            </a:r>
            <a:endParaRPr lang="en-US" sz="3000" dirty="0"/>
          </a:p>
        </p:txBody>
      </p:sp>
      <p:sp>
        <p:nvSpPr>
          <p:cNvPr id="3" name="Text Placeholder 2"/>
          <p:cNvSpPr>
            <a:spLocks noGrp="1"/>
          </p:cNvSpPr>
          <p:nvPr>
            <p:ph type="body" sz="quarter" idx="14"/>
          </p:nvPr>
        </p:nvSpPr>
        <p:spPr>
          <a:xfrm>
            <a:off x="1078265" y="1023258"/>
            <a:ext cx="6987469" cy="3818708"/>
          </a:xfrm>
        </p:spPr>
        <p:txBody>
          <a:bodyPr>
            <a:normAutofit fontScale="70000" lnSpcReduction="20000"/>
          </a:bodyPr>
          <a:lstStyle/>
          <a:p>
            <a:pPr marL="174625" lvl="0" indent="-174625">
              <a:lnSpc>
                <a:spcPct val="120000"/>
              </a:lnSpc>
            </a:pPr>
            <a:r>
              <a:rPr lang="en-US" sz="2800" b="0" dirty="0">
                <a:solidFill>
                  <a:srgbClr val="333399"/>
                </a:solidFill>
                <a:sym typeface="Arial"/>
              </a:rPr>
              <a:t>The IEP team determines the goals - Parent contributions are valued and included</a:t>
            </a:r>
          </a:p>
          <a:p>
            <a:pPr marL="174625" lvl="0" indent="-174625">
              <a:lnSpc>
                <a:spcPct val="120000"/>
              </a:lnSpc>
            </a:pPr>
            <a:r>
              <a:rPr lang="en-US" sz="2800" b="0" dirty="0" smtClean="0">
                <a:solidFill>
                  <a:srgbClr val="333399"/>
                </a:solidFill>
                <a:sym typeface="Arial"/>
              </a:rPr>
              <a:t>Goals:</a:t>
            </a:r>
          </a:p>
          <a:p>
            <a:pPr marL="514350" lvl="1" indent="-173038">
              <a:lnSpc>
                <a:spcPct val="120000"/>
              </a:lnSpc>
              <a:buFont typeface="Arial" panose="020B0604020202020204" pitchFamily="34" charset="0"/>
              <a:buChar char="•"/>
            </a:pPr>
            <a:r>
              <a:rPr lang="en-US" sz="2500" dirty="0" smtClean="0">
                <a:solidFill>
                  <a:srgbClr val="333399"/>
                </a:solidFill>
                <a:sym typeface="Arial"/>
              </a:rPr>
              <a:t>Build </a:t>
            </a:r>
            <a:r>
              <a:rPr lang="en-US" sz="2500" dirty="0">
                <a:solidFill>
                  <a:srgbClr val="333399"/>
                </a:solidFill>
                <a:sym typeface="Arial"/>
              </a:rPr>
              <a:t>upon or progress from year to </a:t>
            </a:r>
            <a:r>
              <a:rPr lang="en-US" sz="2500" dirty="0" smtClean="0">
                <a:solidFill>
                  <a:srgbClr val="333399"/>
                </a:solidFill>
                <a:sym typeface="Arial"/>
              </a:rPr>
              <a:t>year</a:t>
            </a:r>
          </a:p>
          <a:p>
            <a:pPr marL="514350" lvl="1" indent="-173038">
              <a:lnSpc>
                <a:spcPct val="120000"/>
              </a:lnSpc>
              <a:buFont typeface="Arial" panose="020B0604020202020204" pitchFamily="34" charset="0"/>
              <a:buChar char="•"/>
            </a:pPr>
            <a:r>
              <a:rPr lang="en-US" sz="2400" dirty="0">
                <a:solidFill>
                  <a:srgbClr val="333399"/>
                </a:solidFill>
                <a:sym typeface="Arial"/>
              </a:rPr>
              <a:t>I</a:t>
            </a:r>
            <a:r>
              <a:rPr lang="en-US" sz="2400" dirty="0" smtClean="0">
                <a:solidFill>
                  <a:srgbClr val="333399"/>
                </a:solidFill>
                <a:sym typeface="Arial"/>
              </a:rPr>
              <a:t>dentify </a:t>
            </a:r>
            <a:r>
              <a:rPr lang="en-US" sz="2400" dirty="0">
                <a:solidFill>
                  <a:srgbClr val="333399"/>
                </a:solidFill>
                <a:sym typeface="Arial"/>
              </a:rPr>
              <a:t>where child is expected to be in one </a:t>
            </a:r>
            <a:r>
              <a:rPr lang="en-US" sz="2400" dirty="0" smtClean="0">
                <a:solidFill>
                  <a:srgbClr val="333399"/>
                </a:solidFill>
                <a:sym typeface="Arial"/>
              </a:rPr>
              <a:t>year</a:t>
            </a:r>
          </a:p>
          <a:p>
            <a:pPr marL="514350" lvl="1" indent="-173038">
              <a:lnSpc>
                <a:spcPct val="120000"/>
              </a:lnSpc>
              <a:buFont typeface="Arial" panose="020B0604020202020204" pitchFamily="34" charset="0"/>
              <a:buChar char="•"/>
            </a:pPr>
            <a:r>
              <a:rPr lang="en-US" sz="2400" dirty="0" smtClean="0">
                <a:solidFill>
                  <a:srgbClr val="333399"/>
                </a:solidFill>
                <a:sym typeface="Arial"/>
              </a:rPr>
              <a:t>Are </a:t>
            </a:r>
            <a:r>
              <a:rPr lang="en-US" sz="2400" dirty="0">
                <a:solidFill>
                  <a:srgbClr val="333399"/>
                </a:solidFill>
                <a:sym typeface="Arial"/>
              </a:rPr>
              <a:t>aligned with early childhood/grade level standards and </a:t>
            </a:r>
            <a:r>
              <a:rPr lang="en-US" sz="2400" dirty="0" smtClean="0">
                <a:solidFill>
                  <a:srgbClr val="333399"/>
                </a:solidFill>
                <a:sym typeface="Arial"/>
              </a:rPr>
              <a:t>expectations</a:t>
            </a:r>
          </a:p>
          <a:p>
            <a:pPr marL="514350" lvl="1" indent="-173038">
              <a:lnSpc>
                <a:spcPct val="120000"/>
              </a:lnSpc>
              <a:buFont typeface="Arial" panose="020B0604020202020204" pitchFamily="34" charset="0"/>
              <a:buChar char="•"/>
            </a:pPr>
            <a:r>
              <a:rPr lang="en-US" sz="2400" dirty="0" smtClean="0">
                <a:solidFill>
                  <a:srgbClr val="333399"/>
                </a:solidFill>
                <a:sym typeface="Arial"/>
              </a:rPr>
              <a:t>Address </a:t>
            </a:r>
            <a:r>
              <a:rPr lang="en-US" sz="2400" dirty="0">
                <a:solidFill>
                  <a:srgbClr val="333399"/>
                </a:solidFill>
                <a:sym typeface="Arial"/>
              </a:rPr>
              <a:t>disability-related needs across multiple </a:t>
            </a:r>
            <a:r>
              <a:rPr lang="en-US" sz="2400" dirty="0" smtClean="0">
                <a:solidFill>
                  <a:srgbClr val="333399"/>
                </a:solidFill>
                <a:sym typeface="Arial"/>
              </a:rPr>
              <a:t>settings</a:t>
            </a:r>
          </a:p>
          <a:p>
            <a:pPr marL="514350" lvl="1" indent="-173038">
              <a:lnSpc>
                <a:spcPct val="120000"/>
              </a:lnSpc>
              <a:buFont typeface="Arial" panose="020B0604020202020204" pitchFamily="34" charset="0"/>
              <a:buChar char="•"/>
            </a:pPr>
            <a:r>
              <a:rPr lang="en-US" sz="2400" dirty="0" smtClean="0">
                <a:solidFill>
                  <a:srgbClr val="333399"/>
                </a:solidFill>
                <a:sym typeface="Arial"/>
              </a:rPr>
              <a:t>Support </a:t>
            </a:r>
            <a:r>
              <a:rPr lang="en-US" sz="2400" dirty="0">
                <a:solidFill>
                  <a:srgbClr val="333399"/>
                </a:solidFill>
                <a:sym typeface="Arial"/>
              </a:rPr>
              <a:t>self-determination and independent </a:t>
            </a:r>
            <a:r>
              <a:rPr lang="en-US" sz="2400" dirty="0" smtClean="0">
                <a:solidFill>
                  <a:srgbClr val="333399"/>
                </a:solidFill>
                <a:sym typeface="Arial"/>
              </a:rPr>
              <a:t>skills</a:t>
            </a:r>
          </a:p>
          <a:p>
            <a:pPr marL="514350" lvl="1" indent="-173038">
              <a:lnSpc>
                <a:spcPct val="120000"/>
              </a:lnSpc>
              <a:buFont typeface="Arial" panose="020B0604020202020204" pitchFamily="34" charset="0"/>
              <a:buChar char="•"/>
            </a:pPr>
            <a:r>
              <a:rPr lang="en-US" sz="2400" dirty="0" smtClean="0">
                <a:solidFill>
                  <a:srgbClr val="333399"/>
                </a:solidFill>
                <a:sym typeface="Arial"/>
              </a:rPr>
              <a:t>Strengths </a:t>
            </a:r>
            <a:r>
              <a:rPr lang="en-US" sz="2400" dirty="0">
                <a:solidFill>
                  <a:srgbClr val="333399"/>
                </a:solidFill>
                <a:sym typeface="Arial"/>
              </a:rPr>
              <a:t>and interests may inform the ‘when and where’ of the goal (condition statements)</a:t>
            </a:r>
          </a:p>
          <a:p>
            <a:endParaRPr lang="en-US" dirty="0">
              <a:solidFill>
                <a:srgbClr val="333399"/>
              </a:solidFill>
            </a:endParaRPr>
          </a:p>
        </p:txBody>
      </p:sp>
    </p:spTree>
    <p:extLst>
      <p:ext uri="{BB962C8B-B14F-4D97-AF65-F5344CB8AC3E}">
        <p14:creationId xmlns:p14="http://schemas.microsoft.com/office/powerpoint/2010/main" val="40836201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Discussion Topics with Families</a:t>
            </a:r>
            <a:endParaRPr lang="en-US" dirty="0"/>
          </a:p>
        </p:txBody>
      </p:sp>
      <p:sp>
        <p:nvSpPr>
          <p:cNvPr id="3" name="Text Placeholder 2"/>
          <p:cNvSpPr>
            <a:spLocks noGrp="1"/>
          </p:cNvSpPr>
          <p:nvPr>
            <p:ph type="body" sz="quarter" idx="14"/>
          </p:nvPr>
        </p:nvSpPr>
        <p:spPr>
          <a:xfrm>
            <a:off x="1056494" y="1014549"/>
            <a:ext cx="7031012" cy="3870960"/>
          </a:xfrm>
        </p:spPr>
        <p:txBody>
          <a:bodyPr>
            <a:normAutofit fontScale="55000" lnSpcReduction="20000"/>
          </a:bodyPr>
          <a:lstStyle/>
          <a:p>
            <a:pPr marL="174625" indent="-174625">
              <a:spcBef>
                <a:spcPts val="600"/>
              </a:spcBef>
            </a:pPr>
            <a:r>
              <a:rPr lang="en-US" sz="2500" b="0" dirty="0">
                <a:solidFill>
                  <a:srgbClr val="333399"/>
                </a:solidFill>
                <a:sym typeface="Questrial"/>
              </a:rPr>
              <a:t>Goals needed to address the student’s disability-related needs and meet high expectations? </a:t>
            </a:r>
          </a:p>
          <a:p>
            <a:pPr marL="174625" indent="-174625">
              <a:spcBef>
                <a:spcPts val="600"/>
              </a:spcBef>
            </a:pPr>
            <a:r>
              <a:rPr lang="en-US" sz="2500" b="0" dirty="0">
                <a:solidFill>
                  <a:srgbClr val="333399"/>
                </a:solidFill>
                <a:sym typeface="Questrial"/>
              </a:rPr>
              <a:t>Goals needed for access, engagement, and progress in each content area, non-academic </a:t>
            </a:r>
            <a:r>
              <a:rPr lang="en-US" sz="2500" b="0" dirty="0">
                <a:solidFill>
                  <a:srgbClr val="333399"/>
                </a:solidFill>
              </a:rPr>
              <a:t>setting,</a:t>
            </a:r>
            <a:r>
              <a:rPr lang="en-US" sz="2500" b="0" dirty="0">
                <a:solidFill>
                  <a:srgbClr val="333399"/>
                </a:solidFill>
                <a:sym typeface="Questrial"/>
              </a:rPr>
              <a:t> and extra-curricular </a:t>
            </a:r>
            <a:r>
              <a:rPr lang="en-US" sz="2500" b="0" dirty="0">
                <a:solidFill>
                  <a:srgbClr val="333399"/>
                </a:solidFill>
              </a:rPr>
              <a:t>activity </a:t>
            </a:r>
            <a:r>
              <a:rPr lang="en-US" sz="2500" b="0" dirty="0">
                <a:solidFill>
                  <a:srgbClr val="333399"/>
                </a:solidFill>
                <a:sym typeface="Questrial"/>
              </a:rPr>
              <a:t>in which student is involved?</a:t>
            </a:r>
          </a:p>
          <a:p>
            <a:pPr marL="174625" indent="-174625">
              <a:spcBef>
                <a:spcPts val="600"/>
              </a:spcBef>
            </a:pPr>
            <a:r>
              <a:rPr lang="en-US" sz="2500" b="0" dirty="0">
                <a:solidFill>
                  <a:srgbClr val="333399"/>
                </a:solidFill>
                <a:sym typeface="Questrial"/>
              </a:rPr>
              <a:t>How will goals enable the student to be involved in general education curriculum and be educated with non-disabled peers or for preschoolers, age-appropriate activities?</a:t>
            </a:r>
          </a:p>
          <a:p>
            <a:pPr marL="174625" indent="-174625">
              <a:spcBef>
                <a:spcPts val="600"/>
              </a:spcBef>
            </a:pPr>
            <a:r>
              <a:rPr lang="en-US" sz="2500" b="0" dirty="0">
                <a:solidFill>
                  <a:srgbClr val="333399"/>
                </a:solidFill>
                <a:sym typeface="Questrial"/>
              </a:rPr>
              <a:t>What information will be collected to monitor progress, how often will progress be reported, and what is the family’s preferred mode of communication? </a:t>
            </a:r>
          </a:p>
          <a:p>
            <a:pPr marL="174625" indent="-174625">
              <a:spcBef>
                <a:spcPts val="600"/>
              </a:spcBef>
            </a:pPr>
            <a:r>
              <a:rPr lang="en-US" sz="2500" b="0" dirty="0">
                <a:solidFill>
                  <a:srgbClr val="333399"/>
                </a:solidFill>
                <a:sym typeface="Calibri"/>
              </a:rPr>
              <a:t>How might differences in expectations be communicated/ discussed in a way that supports student, family, and staff? </a:t>
            </a:r>
          </a:p>
          <a:p>
            <a:endParaRPr lang="en-US" dirty="0"/>
          </a:p>
        </p:txBody>
      </p:sp>
    </p:spTree>
    <p:extLst>
      <p:ext uri="{BB962C8B-B14F-4D97-AF65-F5344CB8AC3E}">
        <p14:creationId xmlns:p14="http://schemas.microsoft.com/office/powerpoint/2010/main" val="1257150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r>
              <a:rPr lang="en-US" sz="2800" dirty="0" smtClean="0"/>
              <a:t>Tips for School Staff when Working with Families</a:t>
            </a:r>
            <a:endParaRPr lang="en-US" sz="2800" dirty="0"/>
          </a:p>
        </p:txBody>
      </p:sp>
      <p:sp>
        <p:nvSpPr>
          <p:cNvPr id="3" name="Text Placeholder 2"/>
          <p:cNvSpPr>
            <a:spLocks noGrp="1"/>
          </p:cNvSpPr>
          <p:nvPr>
            <p:ph type="body" sz="quarter" idx="14"/>
          </p:nvPr>
        </p:nvSpPr>
        <p:spPr>
          <a:xfrm>
            <a:off x="1056494" y="1101635"/>
            <a:ext cx="7031012" cy="3801291"/>
          </a:xfrm>
        </p:spPr>
        <p:txBody>
          <a:bodyPr>
            <a:normAutofit fontScale="92500"/>
          </a:bodyPr>
          <a:lstStyle/>
          <a:p>
            <a:pPr>
              <a:lnSpc>
                <a:spcPct val="95000"/>
              </a:lnSpc>
              <a:spcBef>
                <a:spcPts val="400"/>
              </a:spcBef>
            </a:pPr>
            <a:r>
              <a:rPr lang="en-US" sz="2100" b="0" dirty="0">
                <a:solidFill>
                  <a:srgbClr val="333399"/>
                </a:solidFill>
              </a:rPr>
              <a:t>Goals include everyone’s input and are clear and understandable</a:t>
            </a:r>
          </a:p>
          <a:p>
            <a:pPr>
              <a:lnSpc>
                <a:spcPct val="95000"/>
              </a:lnSpc>
              <a:spcBef>
                <a:spcPts val="400"/>
              </a:spcBef>
            </a:pPr>
            <a:r>
              <a:rPr lang="en-US" sz="2100" b="0" dirty="0">
                <a:solidFill>
                  <a:srgbClr val="333399"/>
                </a:solidFill>
              </a:rPr>
              <a:t>Consider breaking complicated goals into smaller steps </a:t>
            </a:r>
            <a:r>
              <a:rPr lang="en-US" sz="1800" b="0" dirty="0">
                <a:solidFill>
                  <a:srgbClr val="333399"/>
                </a:solidFill>
              </a:rPr>
              <a:t>(use short-term objectives/ </a:t>
            </a:r>
            <a:r>
              <a:rPr lang="en-US" sz="1800" b="0" dirty="0" smtClean="0">
                <a:solidFill>
                  <a:srgbClr val="333399"/>
                </a:solidFill>
              </a:rPr>
              <a:t>benchmarks)</a:t>
            </a:r>
            <a:endParaRPr lang="en-US" sz="1800" b="0" dirty="0">
              <a:solidFill>
                <a:srgbClr val="333399"/>
              </a:solidFill>
            </a:endParaRPr>
          </a:p>
          <a:p>
            <a:pPr>
              <a:lnSpc>
                <a:spcPct val="95000"/>
              </a:lnSpc>
              <a:spcBef>
                <a:spcPts val="400"/>
              </a:spcBef>
            </a:pPr>
            <a:r>
              <a:rPr lang="en-US" sz="2100" b="0" dirty="0">
                <a:solidFill>
                  <a:srgbClr val="333399"/>
                </a:solidFill>
              </a:rPr>
              <a:t>Provide examples of what meeting goal can “look like” </a:t>
            </a:r>
          </a:p>
          <a:p>
            <a:pPr>
              <a:lnSpc>
                <a:spcPct val="95000"/>
              </a:lnSpc>
              <a:spcBef>
                <a:spcPts val="400"/>
              </a:spcBef>
            </a:pPr>
            <a:r>
              <a:rPr lang="en-US" sz="2100" b="0" dirty="0">
                <a:solidFill>
                  <a:srgbClr val="333399"/>
                </a:solidFill>
              </a:rPr>
              <a:t>Provide example or copy of IEP goal progress report</a:t>
            </a:r>
          </a:p>
          <a:p>
            <a:pPr>
              <a:lnSpc>
                <a:spcPct val="95000"/>
              </a:lnSpc>
              <a:spcBef>
                <a:spcPts val="400"/>
              </a:spcBef>
            </a:pPr>
            <a:r>
              <a:rPr lang="en-US" sz="2100" b="0" dirty="0">
                <a:solidFill>
                  <a:srgbClr val="333399"/>
                </a:solidFill>
              </a:rPr>
              <a:t>Identify and encourage connections to home and community</a:t>
            </a:r>
          </a:p>
          <a:p>
            <a:pPr>
              <a:lnSpc>
                <a:spcPct val="95000"/>
              </a:lnSpc>
              <a:spcBef>
                <a:spcPts val="400"/>
              </a:spcBef>
            </a:pPr>
            <a:r>
              <a:rPr lang="en-US" sz="2100" b="0" dirty="0">
                <a:solidFill>
                  <a:srgbClr val="333399"/>
                </a:solidFill>
              </a:rPr>
              <a:t>Provide opportunities for parents to learn more about school environment </a:t>
            </a:r>
          </a:p>
          <a:p>
            <a:pPr>
              <a:lnSpc>
                <a:spcPct val="95000"/>
              </a:lnSpc>
              <a:spcBef>
                <a:spcPts val="400"/>
              </a:spcBef>
            </a:pPr>
            <a:r>
              <a:rPr lang="en-US" sz="2100" b="0" dirty="0">
                <a:solidFill>
                  <a:srgbClr val="333399"/>
                </a:solidFill>
              </a:rPr>
              <a:t>Ensure all communications are in language parent understands and communication is two-way</a:t>
            </a:r>
          </a:p>
          <a:p>
            <a:endParaRPr lang="en-US" dirty="0"/>
          </a:p>
        </p:txBody>
      </p:sp>
    </p:spTree>
    <p:extLst>
      <p:ext uri="{BB962C8B-B14F-4D97-AF65-F5344CB8AC3E}">
        <p14:creationId xmlns:p14="http://schemas.microsoft.com/office/powerpoint/2010/main" val="2606779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Reminders</a:t>
            </a:r>
            <a:endParaRPr lang="en-US" dirty="0"/>
          </a:p>
        </p:txBody>
      </p:sp>
      <p:sp>
        <p:nvSpPr>
          <p:cNvPr id="3" name="Text Placeholder 2"/>
          <p:cNvSpPr>
            <a:spLocks noGrp="1"/>
          </p:cNvSpPr>
          <p:nvPr>
            <p:ph type="body" sz="quarter" idx="14"/>
          </p:nvPr>
        </p:nvSpPr>
        <p:spPr>
          <a:xfrm>
            <a:off x="1143579" y="1101635"/>
            <a:ext cx="6856841" cy="3653245"/>
          </a:xfrm>
        </p:spPr>
        <p:txBody>
          <a:bodyPr>
            <a:normAutofit fontScale="92500" lnSpcReduction="10000"/>
          </a:bodyPr>
          <a:lstStyle/>
          <a:p>
            <a:r>
              <a:rPr lang="en-US" b="0" dirty="0">
                <a:solidFill>
                  <a:srgbClr val="333399"/>
                </a:solidFill>
              </a:rPr>
              <a:t>IEP goals must be reviewed and revised on an annual basis</a:t>
            </a:r>
          </a:p>
          <a:p>
            <a:pPr lvl="1"/>
            <a:r>
              <a:rPr lang="en-US" dirty="0" smtClean="0">
                <a:solidFill>
                  <a:srgbClr val="333399"/>
                </a:solidFill>
              </a:rPr>
              <a:t>- We’ll </a:t>
            </a:r>
            <a:r>
              <a:rPr lang="en-US" dirty="0">
                <a:solidFill>
                  <a:srgbClr val="333399"/>
                </a:solidFill>
              </a:rPr>
              <a:t>cover this more thoroughly in Step 5.</a:t>
            </a:r>
          </a:p>
          <a:p>
            <a:r>
              <a:rPr lang="en-US" b="0" dirty="0">
                <a:solidFill>
                  <a:srgbClr val="333399"/>
                </a:solidFill>
              </a:rPr>
              <a:t>A disability-related need affecting reading must be addressed by a minimum of one goal</a:t>
            </a:r>
          </a:p>
          <a:p>
            <a:pPr lvl="1"/>
            <a:r>
              <a:rPr lang="en-US" dirty="0" smtClean="0">
                <a:solidFill>
                  <a:srgbClr val="333399"/>
                </a:solidFill>
              </a:rPr>
              <a:t>- Indicate </a:t>
            </a:r>
            <a:r>
              <a:rPr lang="en-US" dirty="0">
                <a:solidFill>
                  <a:srgbClr val="333399"/>
                </a:solidFill>
              </a:rPr>
              <a:t>on the IEP Linking Form which disability-related need is being addressed.</a:t>
            </a:r>
            <a:br>
              <a:rPr lang="en-US" dirty="0">
                <a:solidFill>
                  <a:srgbClr val="333399"/>
                </a:solidFill>
              </a:rPr>
            </a:br>
            <a:endParaRPr lang="en-US" dirty="0">
              <a:solidFill>
                <a:srgbClr val="333399"/>
              </a:solidFill>
            </a:endParaRPr>
          </a:p>
          <a:p>
            <a:endParaRPr lang="en-US" dirty="0"/>
          </a:p>
        </p:txBody>
      </p:sp>
    </p:spTree>
    <p:extLst>
      <p:ext uri="{BB962C8B-B14F-4D97-AF65-F5344CB8AC3E}">
        <p14:creationId xmlns:p14="http://schemas.microsoft.com/office/powerpoint/2010/main" val="2181321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Expectations</a:t>
            </a:r>
            <a:endParaRPr lang="en-US" dirty="0"/>
          </a:p>
        </p:txBody>
      </p:sp>
      <p:sp>
        <p:nvSpPr>
          <p:cNvPr id="4" name="Content Placeholder 5"/>
          <p:cNvSpPr txBox="1">
            <a:spLocks/>
          </p:cNvSpPr>
          <p:nvPr/>
        </p:nvSpPr>
        <p:spPr>
          <a:xfrm>
            <a:off x="294156" y="931657"/>
            <a:ext cx="3772747" cy="4056903"/>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0"/>
              </a:spcAft>
              <a:buFont typeface="Arial"/>
              <a:buNone/>
            </a:pPr>
            <a:r>
              <a:rPr lang="en-US" sz="1800" b="0" u="sng" dirty="0" smtClean="0">
                <a:solidFill>
                  <a:srgbClr val="333399"/>
                </a:solidFill>
              </a:rPr>
              <a:t>Look for</a:t>
            </a:r>
          </a:p>
          <a:p>
            <a:pPr marL="169858" indent="-169858">
              <a:lnSpc>
                <a:spcPct val="95000"/>
              </a:lnSpc>
              <a:spcBef>
                <a:spcPts val="600"/>
              </a:spcBef>
              <a:spcAft>
                <a:spcPts val="0"/>
              </a:spcAft>
            </a:pPr>
            <a:r>
              <a:rPr lang="en-US" sz="1800" b="0" dirty="0" smtClean="0">
                <a:solidFill>
                  <a:srgbClr val="1A5651"/>
                </a:solidFill>
              </a:rPr>
              <a:t>Goals build upon or progress from year to year. Goals are  ambitious and achievable</a:t>
            </a:r>
          </a:p>
          <a:p>
            <a:pPr marL="169858" indent="-169858">
              <a:lnSpc>
                <a:spcPct val="95000"/>
              </a:lnSpc>
              <a:spcBef>
                <a:spcPts val="600"/>
              </a:spcBef>
              <a:spcAft>
                <a:spcPts val="0"/>
              </a:spcAft>
            </a:pPr>
            <a:r>
              <a:rPr lang="en-US" sz="1800" b="0" dirty="0" smtClean="0">
                <a:solidFill>
                  <a:srgbClr val="333399"/>
                </a:solidFill>
              </a:rPr>
              <a:t>Goals address disability-related needs including skills needed for self-determination and independence </a:t>
            </a:r>
          </a:p>
          <a:p>
            <a:pPr marL="169858" indent="-169858">
              <a:lnSpc>
                <a:spcPct val="95000"/>
              </a:lnSpc>
              <a:spcBef>
                <a:spcPts val="600"/>
              </a:spcBef>
              <a:spcAft>
                <a:spcPts val="0"/>
              </a:spcAft>
            </a:pPr>
            <a:r>
              <a:rPr lang="en-US" sz="1800" b="0" dirty="0" smtClean="0">
                <a:solidFill>
                  <a:srgbClr val="1A5651"/>
                </a:solidFill>
              </a:rPr>
              <a:t>Goals developed by team so needs are addressed across multiple settings</a:t>
            </a:r>
          </a:p>
          <a:p>
            <a:pPr marL="169858" indent="-169858">
              <a:lnSpc>
                <a:spcPct val="95000"/>
              </a:lnSpc>
              <a:spcBef>
                <a:spcPts val="600"/>
              </a:spcBef>
              <a:spcAft>
                <a:spcPts val="0"/>
              </a:spcAft>
            </a:pPr>
            <a:r>
              <a:rPr lang="en-US" sz="1800" b="0" dirty="0" smtClean="0">
                <a:solidFill>
                  <a:srgbClr val="333399"/>
                </a:solidFill>
              </a:rPr>
              <a:t>Baseline, LOA, and methods to measure progress match </a:t>
            </a:r>
          </a:p>
          <a:p>
            <a:pPr marL="169858" indent="-169858"/>
            <a:endParaRPr lang="en-US" dirty="0" smtClean="0"/>
          </a:p>
          <a:p>
            <a:pPr marL="169858" indent="-169858"/>
            <a:endParaRPr lang="en-US" dirty="0" smtClean="0"/>
          </a:p>
          <a:p>
            <a:pPr marL="169858" indent="-169858"/>
            <a:endParaRPr lang="en-US" u="sng" dirty="0"/>
          </a:p>
        </p:txBody>
      </p:sp>
      <p:sp>
        <p:nvSpPr>
          <p:cNvPr id="5" name="Content Placeholder 6"/>
          <p:cNvSpPr txBox="1">
            <a:spLocks/>
          </p:cNvSpPr>
          <p:nvPr/>
        </p:nvSpPr>
        <p:spPr>
          <a:xfrm>
            <a:off x="4666181" y="931657"/>
            <a:ext cx="3964013" cy="4910843"/>
          </a:xfrm>
          <a:prstGeom prst="rect">
            <a:avLst/>
          </a:prstGeom>
        </p:spPr>
        <p:txBody>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95000"/>
              </a:lnSpc>
              <a:spcAft>
                <a:spcPts val="600"/>
              </a:spcAft>
              <a:buFont typeface="Arial"/>
              <a:buNone/>
            </a:pPr>
            <a:r>
              <a:rPr lang="en-US" sz="1800" b="0" u="sng" dirty="0" smtClean="0">
                <a:solidFill>
                  <a:srgbClr val="333399"/>
                </a:solidFill>
              </a:rPr>
              <a:t>Avoid</a:t>
            </a:r>
          </a:p>
          <a:p>
            <a:pPr marL="225420" indent="-225420">
              <a:lnSpc>
                <a:spcPct val="95000"/>
              </a:lnSpc>
              <a:spcAft>
                <a:spcPts val="600"/>
              </a:spcAft>
            </a:pPr>
            <a:r>
              <a:rPr lang="en-US" sz="1800" b="0" dirty="0" smtClean="0">
                <a:solidFill>
                  <a:srgbClr val="1A5651"/>
                </a:solidFill>
              </a:rPr>
              <a:t>Goals repeated from yr. to yr. Team doesn’t review/address lack of progress before developing new goals</a:t>
            </a:r>
          </a:p>
          <a:p>
            <a:pPr marL="225420" indent="-225420">
              <a:lnSpc>
                <a:spcPct val="95000"/>
              </a:lnSpc>
              <a:spcAft>
                <a:spcPts val="600"/>
              </a:spcAft>
            </a:pPr>
            <a:r>
              <a:rPr lang="en-US" sz="1800" b="0" dirty="0" smtClean="0">
                <a:solidFill>
                  <a:srgbClr val="333399"/>
                </a:solidFill>
              </a:rPr>
              <a:t>Goals are restatement of standards and expectations that apply to all students</a:t>
            </a:r>
          </a:p>
          <a:p>
            <a:pPr marL="225420" indent="-225420">
              <a:lnSpc>
                <a:spcPct val="95000"/>
              </a:lnSpc>
              <a:spcAft>
                <a:spcPts val="600"/>
              </a:spcAft>
            </a:pPr>
            <a:r>
              <a:rPr lang="en-US" sz="1800" b="0" dirty="0" smtClean="0">
                <a:solidFill>
                  <a:srgbClr val="1A5651"/>
                </a:solidFill>
              </a:rPr>
              <a:t>Each educator develops separate goal to work on in isolation</a:t>
            </a:r>
          </a:p>
          <a:p>
            <a:pPr marL="225420" indent="-225420">
              <a:lnSpc>
                <a:spcPct val="95000"/>
              </a:lnSpc>
              <a:spcAft>
                <a:spcPts val="600"/>
              </a:spcAft>
            </a:pPr>
            <a:r>
              <a:rPr lang="en-US" sz="1800" b="0" dirty="0" smtClean="0">
                <a:solidFill>
                  <a:srgbClr val="333399"/>
                </a:solidFill>
              </a:rPr>
              <a:t>Progress toward LOA can’t be monitored using methods listed </a:t>
            </a:r>
            <a:endParaRPr lang="en-US" sz="2300" b="0" dirty="0">
              <a:solidFill>
                <a:srgbClr val="333399"/>
              </a:solidFill>
            </a:endParaRPr>
          </a:p>
        </p:txBody>
      </p:sp>
    </p:spTree>
    <p:extLst>
      <p:ext uri="{BB962C8B-B14F-4D97-AF65-F5344CB8AC3E}">
        <p14:creationId xmlns:p14="http://schemas.microsoft.com/office/powerpoint/2010/main" val="2872070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10000"/>
          </a:bodyPr>
          <a:lstStyle/>
          <a:p>
            <a:pPr marL="574675" indent="-574675">
              <a:spcAft>
                <a:spcPts val="0"/>
              </a:spcAft>
              <a:buFont typeface="Wingdings" panose="05000000000000000000" pitchFamily="2" charset="2"/>
              <a:buChar char="ü"/>
              <a:tabLst>
                <a:tab pos="3257550" algn="l"/>
                <a:tab pos="3482975" algn="l"/>
              </a:tabLst>
            </a:pPr>
            <a:r>
              <a:rPr lang="en-US" dirty="0" smtClean="0"/>
              <a:t>Step 3 Check</a:t>
            </a:r>
          </a:p>
          <a:p>
            <a:pPr>
              <a:spcAft>
                <a:spcPts val="0"/>
              </a:spcAft>
            </a:pPr>
            <a:r>
              <a:rPr lang="en-US" sz="2600" i="1" dirty="0" smtClean="0"/>
              <a:t>Also refer to IEP Goal Self-Check</a:t>
            </a:r>
          </a:p>
        </p:txBody>
      </p:sp>
      <p:sp>
        <p:nvSpPr>
          <p:cNvPr id="3" name="Text Placeholder 2"/>
          <p:cNvSpPr>
            <a:spLocks noGrp="1"/>
          </p:cNvSpPr>
          <p:nvPr>
            <p:ph type="body" sz="quarter" idx="14"/>
          </p:nvPr>
        </p:nvSpPr>
        <p:spPr>
          <a:xfrm>
            <a:off x="778618" y="1005840"/>
            <a:ext cx="7586763" cy="3827417"/>
          </a:xfrm>
        </p:spPr>
        <p:txBody>
          <a:bodyPr>
            <a:normAutofit fontScale="70000" lnSpcReduction="20000"/>
          </a:bodyPr>
          <a:lstStyle/>
          <a:p>
            <a:pPr lvl="0">
              <a:buFont typeface="Wingdings" panose="05000000000000000000" pitchFamily="2" charset="2"/>
              <a:buChar char="q"/>
            </a:pPr>
            <a:r>
              <a:rPr lang="en-US" sz="2800" dirty="0">
                <a:solidFill>
                  <a:srgbClr val="333399"/>
                </a:solidFill>
              </a:rPr>
              <a:t>Does each goal address disability-related need(s)? </a:t>
            </a:r>
          </a:p>
          <a:p>
            <a:pPr>
              <a:buFont typeface="Wingdings" panose="05000000000000000000" pitchFamily="2" charset="2"/>
              <a:buChar char="q"/>
            </a:pPr>
            <a:r>
              <a:rPr lang="en-US" sz="2800" dirty="0">
                <a:solidFill>
                  <a:srgbClr val="333399"/>
                </a:solidFill>
              </a:rPr>
              <a:t> Are goals ambitious and achievable? </a:t>
            </a:r>
          </a:p>
          <a:p>
            <a:pPr lvl="1">
              <a:lnSpc>
                <a:spcPct val="95000"/>
              </a:lnSpc>
              <a:spcBef>
                <a:spcPts val="0"/>
              </a:spcBef>
              <a:spcAft>
                <a:spcPts val="600"/>
              </a:spcAft>
              <a:buFont typeface="Wingdings" panose="05000000000000000000" pitchFamily="2" charset="2"/>
              <a:buChar char="§"/>
            </a:pPr>
            <a:r>
              <a:rPr lang="en-US" sz="2400" dirty="0">
                <a:solidFill>
                  <a:srgbClr val="333399"/>
                </a:solidFill>
              </a:rPr>
              <a:t>Designed to close gaps? </a:t>
            </a:r>
          </a:p>
          <a:p>
            <a:pPr lvl="1">
              <a:lnSpc>
                <a:spcPct val="95000"/>
              </a:lnSpc>
              <a:spcBef>
                <a:spcPts val="600"/>
              </a:spcBef>
              <a:spcAft>
                <a:spcPts val="600"/>
              </a:spcAft>
              <a:buFont typeface="Wingdings" panose="05000000000000000000" pitchFamily="2" charset="2"/>
              <a:buChar char="§"/>
            </a:pPr>
            <a:r>
              <a:rPr lang="en-US" sz="2400" dirty="0">
                <a:solidFill>
                  <a:srgbClr val="333399"/>
                </a:solidFill>
              </a:rPr>
              <a:t>If similar goal in most recent IEP, did team review progress before developing a new goal? </a:t>
            </a:r>
          </a:p>
          <a:p>
            <a:pPr lvl="0">
              <a:buFont typeface="Wingdings" panose="05000000000000000000" pitchFamily="2" charset="2"/>
              <a:buChar char="q"/>
            </a:pPr>
            <a:r>
              <a:rPr lang="en-US" sz="2800" dirty="0">
                <a:solidFill>
                  <a:srgbClr val="333399"/>
                </a:solidFill>
              </a:rPr>
              <a:t> Are goals </a:t>
            </a:r>
            <a:r>
              <a:rPr lang="en-US" dirty="0">
                <a:solidFill>
                  <a:srgbClr val="333399"/>
                </a:solidFill>
              </a:rPr>
              <a:t>(and benchmarks or STOs) </a:t>
            </a:r>
            <a:r>
              <a:rPr lang="en-US" sz="2800" dirty="0">
                <a:solidFill>
                  <a:srgbClr val="333399"/>
                </a:solidFill>
              </a:rPr>
              <a:t>measurable? </a:t>
            </a:r>
          </a:p>
          <a:p>
            <a:pPr lvl="1">
              <a:lnSpc>
                <a:spcPct val="95000"/>
              </a:lnSpc>
              <a:spcBef>
                <a:spcPts val="0"/>
              </a:spcBef>
              <a:buFont typeface="Wingdings" panose="05000000000000000000" pitchFamily="2" charset="2"/>
              <a:buChar char="§"/>
            </a:pPr>
            <a:r>
              <a:rPr lang="en-US" sz="2400" dirty="0">
                <a:solidFill>
                  <a:srgbClr val="333399"/>
                </a:solidFill>
              </a:rPr>
              <a:t>Is there a baseline and a level of attainment for each? </a:t>
            </a:r>
          </a:p>
          <a:p>
            <a:pPr>
              <a:buFont typeface="Wingdings" panose="05000000000000000000" pitchFamily="2" charset="2"/>
              <a:buChar char="q"/>
            </a:pPr>
            <a:r>
              <a:rPr lang="en-US" sz="2800" dirty="0">
                <a:solidFill>
                  <a:srgbClr val="333399"/>
                </a:solidFill>
              </a:rPr>
              <a:t> Will methods of measuring progress allow for comparison of baseline and level of attainment? </a:t>
            </a:r>
          </a:p>
          <a:p>
            <a:pPr lvl="0">
              <a:buFont typeface="Wingdings" panose="05000000000000000000" pitchFamily="2" charset="2"/>
              <a:buChar char="q"/>
            </a:pPr>
            <a:r>
              <a:rPr lang="en-US" sz="2800" dirty="0">
                <a:solidFill>
                  <a:srgbClr val="333399"/>
                </a:solidFill>
              </a:rPr>
              <a:t>  Are goal statements understandable to all?</a:t>
            </a:r>
            <a:endParaRPr lang="en-US" dirty="0">
              <a:solidFill>
                <a:srgbClr val="333399"/>
              </a:solidFill>
            </a:endParaRPr>
          </a:p>
        </p:txBody>
      </p:sp>
      <p:sp useBgFill="1">
        <p:nvSpPr>
          <p:cNvPr id="4" name="Action Button: Information 3">
            <a:hlinkClick r:id="rId3" highlightClick="1"/>
          </p:cNvPr>
          <p:cNvSpPr/>
          <p:nvPr/>
        </p:nvSpPr>
        <p:spPr>
          <a:xfrm>
            <a:off x="7018972" y="242497"/>
            <a:ext cx="426149" cy="436661"/>
          </a:xfrm>
          <a:prstGeom prst="actionButtonInformation">
            <a:avLst/>
          </a:prstGeom>
          <a:solidFill>
            <a:srgbClr val="0C631B"/>
          </a:solidFill>
          <a:ln w="25400" cap="flat" cmpd="sng" algn="ctr">
            <a:solidFill>
              <a:srgbClr val="0C631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Futura Bk"/>
              <a:ea typeface="+mn-ea"/>
              <a:cs typeface="+mn-cs"/>
            </a:endParaRPr>
          </a:p>
        </p:txBody>
      </p:sp>
      <p:sp>
        <p:nvSpPr>
          <p:cNvPr id="5" name="Action Button: Document 4">
            <a:hlinkClick r:id="rId4" highlightClick="1"/>
          </p:cNvPr>
          <p:cNvSpPr/>
          <p:nvPr/>
        </p:nvSpPr>
        <p:spPr>
          <a:xfrm>
            <a:off x="7741921" y="242498"/>
            <a:ext cx="452846" cy="436660"/>
          </a:xfrm>
          <a:prstGeom prst="actionButtonDocument">
            <a:avLst/>
          </a:prstGeom>
          <a:solidFill>
            <a:srgbClr val="0C631B"/>
          </a:solidFill>
          <a:ln w="25400" cap="flat" cmpd="sng" algn="ctr">
            <a:solidFill>
              <a:srgbClr val="0C631B">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Futura Bk"/>
              <a:ea typeface="+mn-ea"/>
              <a:cs typeface="+mn-cs"/>
            </a:endParaRPr>
          </a:p>
        </p:txBody>
      </p:sp>
    </p:spTree>
    <p:extLst>
      <p:ext uri="{BB962C8B-B14F-4D97-AF65-F5344CB8AC3E}">
        <p14:creationId xmlns:p14="http://schemas.microsoft.com/office/powerpoint/2010/main" val="1719538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CCR-IEP 5 Beliefs</a:t>
            </a:r>
            <a:endParaRPr lang="en-US" dirty="0"/>
          </a:p>
        </p:txBody>
      </p:sp>
      <p:sp>
        <p:nvSpPr>
          <p:cNvPr id="3" name="Text Placeholder 2"/>
          <p:cNvSpPr>
            <a:spLocks noGrp="1"/>
          </p:cNvSpPr>
          <p:nvPr>
            <p:ph type="body" sz="quarter" idx="14"/>
          </p:nvPr>
        </p:nvSpPr>
        <p:spPr>
          <a:xfrm>
            <a:off x="206387" y="1377362"/>
            <a:ext cx="4915932" cy="3315973"/>
          </a:xfrm>
        </p:spPr>
        <p:txBody>
          <a:bodyPr>
            <a:normAutofit/>
          </a:bodyPr>
          <a:lstStyle/>
          <a:p>
            <a:r>
              <a:rPr lang="en-US" sz="2000" b="0" dirty="0">
                <a:solidFill>
                  <a:srgbClr val="262087"/>
                </a:solidFill>
              </a:rPr>
              <a:t>High Expectations</a:t>
            </a:r>
          </a:p>
          <a:p>
            <a:r>
              <a:rPr lang="en-US" sz="2000" b="0" dirty="0">
                <a:solidFill>
                  <a:srgbClr val="262087"/>
                </a:solidFill>
              </a:rPr>
              <a:t>Culturally Responsive Practices</a:t>
            </a:r>
          </a:p>
          <a:p>
            <a:r>
              <a:rPr lang="en-US" sz="2000" b="0" dirty="0">
                <a:solidFill>
                  <a:srgbClr val="262087"/>
                </a:solidFill>
              </a:rPr>
              <a:t>Student Relationships</a:t>
            </a:r>
          </a:p>
          <a:p>
            <a:r>
              <a:rPr lang="en-US" sz="2000" b="0" dirty="0">
                <a:solidFill>
                  <a:srgbClr val="262087"/>
                </a:solidFill>
              </a:rPr>
              <a:t>Family and Community Engagement</a:t>
            </a:r>
          </a:p>
          <a:p>
            <a:r>
              <a:rPr lang="en-US" sz="2000" b="0" dirty="0">
                <a:solidFill>
                  <a:srgbClr val="262087"/>
                </a:solidFill>
              </a:rPr>
              <a:t>Collective Responsibility</a:t>
            </a:r>
          </a:p>
        </p:txBody>
      </p:sp>
      <p:sp>
        <p:nvSpPr>
          <p:cNvPr id="4" name="Action Button: Information 3">
            <a:hlinkClick r:id="rId3" highlightClick="1"/>
          </p:cNvPr>
          <p:cNvSpPr/>
          <p:nvPr/>
        </p:nvSpPr>
        <p:spPr>
          <a:xfrm>
            <a:off x="7788401" y="166360"/>
            <a:ext cx="594532" cy="588936"/>
          </a:xfrm>
          <a:prstGeom prst="actionButtonInformation">
            <a:avLst/>
          </a:prstGeom>
          <a:solidFill>
            <a:srgbClr val="78AC35">
              <a:lumMod val="75000"/>
            </a:srgbClr>
          </a:solidFill>
        </p:spPr>
        <p:txBody>
          <a:bodyPr rtlCol="0" anchor="ctr">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smtClean="0">
              <a:ln>
                <a:solidFill>
                  <a:srgbClr val="0C631B">
                    <a:lumMod val="75000"/>
                  </a:srgbClr>
                </a:solidFill>
              </a:ln>
              <a:noFill/>
              <a:effectLst/>
              <a:uLnTx/>
              <a:uFillTx/>
              <a:latin typeface="Arial" charset="0"/>
              <a:cs typeface="Arial" charset="0"/>
            </a:endParaRPr>
          </a:p>
        </p:txBody>
      </p:sp>
      <p:pic>
        <p:nvPicPr>
          <p:cNvPr id="5" name="Picture 4"/>
          <p:cNvPicPr>
            <a:picLocks noChangeAspect="1"/>
          </p:cNvPicPr>
          <p:nvPr/>
        </p:nvPicPr>
        <p:blipFill>
          <a:blip r:embed="rId4"/>
          <a:stretch>
            <a:fillRect/>
          </a:stretch>
        </p:blipFill>
        <p:spPr>
          <a:xfrm>
            <a:off x="4696292" y="1565960"/>
            <a:ext cx="4329174" cy="2492376"/>
          </a:xfrm>
          <a:prstGeom prst="rect">
            <a:avLst/>
          </a:prstGeom>
        </p:spPr>
      </p:pic>
    </p:spTree>
    <p:extLst>
      <p:ext uri="{BB962C8B-B14F-4D97-AF65-F5344CB8AC3E}">
        <p14:creationId xmlns:p14="http://schemas.microsoft.com/office/powerpoint/2010/main" val="2738933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lnSpcReduction="20000"/>
          </a:bodyPr>
          <a:lstStyle/>
          <a:p>
            <a:pPr>
              <a:spcAft>
                <a:spcPts val="0"/>
              </a:spcAft>
            </a:pPr>
            <a:r>
              <a:rPr lang="en-US" dirty="0" smtClean="0"/>
              <a:t>Goal Example</a:t>
            </a:r>
          </a:p>
          <a:p>
            <a:pPr>
              <a:spcAft>
                <a:spcPts val="0"/>
              </a:spcAft>
            </a:pPr>
            <a:r>
              <a:rPr lang="en-US" sz="3000" dirty="0" smtClean="0"/>
              <a:t>Apply the Step Check</a:t>
            </a:r>
            <a:endParaRPr lang="en-US" sz="3000" dirty="0"/>
          </a:p>
        </p:txBody>
      </p:sp>
      <p:sp>
        <p:nvSpPr>
          <p:cNvPr id="3" name="Text Placeholder 2"/>
          <p:cNvSpPr>
            <a:spLocks noGrp="1"/>
          </p:cNvSpPr>
          <p:nvPr>
            <p:ph type="body" sz="quarter" idx="14"/>
          </p:nvPr>
        </p:nvSpPr>
        <p:spPr>
          <a:xfrm>
            <a:off x="1208894" y="1171303"/>
            <a:ext cx="6726212" cy="3635828"/>
          </a:xfrm>
        </p:spPr>
        <p:txBody>
          <a:bodyPr>
            <a:normAutofit fontScale="62500" lnSpcReduction="20000"/>
          </a:bodyPr>
          <a:lstStyle/>
          <a:p>
            <a:pPr>
              <a:spcBef>
                <a:spcPts val="600"/>
              </a:spcBef>
              <a:spcAft>
                <a:spcPts val="600"/>
              </a:spcAft>
            </a:pPr>
            <a:r>
              <a:rPr lang="en-US" sz="3000" dirty="0">
                <a:solidFill>
                  <a:srgbClr val="333399"/>
                </a:solidFill>
              </a:rPr>
              <a:t>Goal Statement: </a:t>
            </a:r>
            <a:r>
              <a:rPr lang="en-US" sz="3000" b="0" dirty="0">
                <a:solidFill>
                  <a:srgbClr val="333399"/>
                </a:solidFill>
              </a:rPr>
              <a:t>After independently reading a 4</a:t>
            </a:r>
            <a:r>
              <a:rPr lang="en-US" sz="3000" b="0" baseline="30000" dirty="0">
                <a:solidFill>
                  <a:srgbClr val="333399"/>
                </a:solidFill>
              </a:rPr>
              <a:t>th</a:t>
            </a:r>
            <a:r>
              <a:rPr lang="en-US" sz="3000" b="0" dirty="0">
                <a:solidFill>
                  <a:srgbClr val="333399"/>
                </a:solidFill>
              </a:rPr>
              <a:t> grade passage, the student will answer “who”, “what’, “when”, and “where” questions</a:t>
            </a:r>
          </a:p>
          <a:p>
            <a:pPr marL="461963" lvl="1" indent="-120650">
              <a:spcBef>
                <a:spcPts val="600"/>
              </a:spcBef>
              <a:spcAft>
                <a:spcPts val="600"/>
              </a:spcAft>
              <a:buFont typeface="Arial" panose="020B0604020202020204" pitchFamily="34" charset="0"/>
              <a:buChar char="•"/>
            </a:pPr>
            <a:r>
              <a:rPr lang="en-US" sz="2600" b="1" dirty="0">
                <a:solidFill>
                  <a:srgbClr val="333399"/>
                </a:solidFill>
              </a:rPr>
              <a:t>Baseline</a:t>
            </a:r>
            <a:r>
              <a:rPr lang="en-US" sz="2600" dirty="0">
                <a:solidFill>
                  <a:srgbClr val="333399"/>
                </a:solidFill>
              </a:rPr>
              <a:t>: average 50% correct per 10 trials in begin 3</a:t>
            </a:r>
            <a:r>
              <a:rPr lang="en-US" sz="2600" baseline="30000" dirty="0">
                <a:solidFill>
                  <a:srgbClr val="333399"/>
                </a:solidFill>
              </a:rPr>
              <a:t>rd</a:t>
            </a:r>
            <a:r>
              <a:rPr lang="en-US" sz="2600" dirty="0">
                <a:solidFill>
                  <a:srgbClr val="333399"/>
                </a:solidFill>
              </a:rPr>
              <a:t> gr. level text</a:t>
            </a:r>
          </a:p>
          <a:p>
            <a:pPr marL="461963" lvl="1" indent="-120650">
              <a:spcBef>
                <a:spcPts val="600"/>
              </a:spcBef>
              <a:spcAft>
                <a:spcPts val="600"/>
              </a:spcAft>
              <a:buFont typeface="Arial" panose="020B0604020202020204" pitchFamily="34" charset="0"/>
              <a:buChar char="•"/>
            </a:pPr>
            <a:r>
              <a:rPr lang="en-US" sz="2600" b="1" dirty="0">
                <a:solidFill>
                  <a:srgbClr val="333399"/>
                </a:solidFill>
              </a:rPr>
              <a:t>LOA:</a:t>
            </a:r>
            <a:r>
              <a:rPr lang="en-US" sz="2600" dirty="0">
                <a:solidFill>
                  <a:srgbClr val="333399"/>
                </a:solidFill>
              </a:rPr>
              <a:t> average 90% correct per 10 trials in mid 4</a:t>
            </a:r>
            <a:r>
              <a:rPr lang="en-US" sz="2600" baseline="30000" dirty="0">
                <a:solidFill>
                  <a:srgbClr val="333399"/>
                </a:solidFill>
              </a:rPr>
              <a:t>th</a:t>
            </a:r>
            <a:r>
              <a:rPr lang="en-US" sz="2600" dirty="0">
                <a:solidFill>
                  <a:srgbClr val="333399"/>
                </a:solidFill>
              </a:rPr>
              <a:t> gr. level text</a:t>
            </a:r>
          </a:p>
          <a:p>
            <a:pPr>
              <a:spcBef>
                <a:spcPts val="600"/>
              </a:spcBef>
              <a:spcAft>
                <a:spcPts val="600"/>
              </a:spcAft>
            </a:pPr>
            <a:r>
              <a:rPr lang="en-US" sz="3000" dirty="0">
                <a:solidFill>
                  <a:srgbClr val="333399"/>
                </a:solidFill>
              </a:rPr>
              <a:t>Method of measuring progress:</a:t>
            </a:r>
          </a:p>
          <a:p>
            <a:pPr marL="461963" lvl="1" indent="-120650">
              <a:spcBef>
                <a:spcPts val="600"/>
              </a:spcBef>
              <a:spcAft>
                <a:spcPts val="600"/>
              </a:spcAft>
              <a:buFont typeface="Arial" panose="020B0604020202020204" pitchFamily="34" charset="0"/>
              <a:buChar char="•"/>
            </a:pPr>
            <a:r>
              <a:rPr lang="en-US" sz="2600" dirty="0">
                <a:solidFill>
                  <a:srgbClr val="333399"/>
                </a:solidFill>
              </a:rPr>
              <a:t>Comprehension quiz 2x weekly using graded reading passage (student responds orally)</a:t>
            </a:r>
          </a:p>
          <a:p>
            <a:endParaRPr lang="en-US" dirty="0"/>
          </a:p>
        </p:txBody>
      </p:sp>
    </p:spTree>
    <p:extLst>
      <p:ext uri="{BB962C8B-B14F-4D97-AF65-F5344CB8AC3E}">
        <p14:creationId xmlns:p14="http://schemas.microsoft.com/office/powerpoint/2010/main" val="241356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3 Debrief</a:t>
            </a:r>
            <a:endParaRPr lang="en-US" dirty="0"/>
          </a:p>
        </p:txBody>
      </p:sp>
      <p:sp>
        <p:nvSpPr>
          <p:cNvPr id="3" name="Text Placeholder 2"/>
          <p:cNvSpPr>
            <a:spLocks noGrp="1"/>
          </p:cNvSpPr>
          <p:nvPr>
            <p:ph type="body" sz="quarter" idx="14"/>
          </p:nvPr>
        </p:nvSpPr>
        <p:spPr>
          <a:xfrm>
            <a:off x="2048561" y="1180012"/>
            <a:ext cx="5046877" cy="3095897"/>
          </a:xfrm>
        </p:spPr>
        <p:txBody>
          <a:bodyPr>
            <a:normAutofit/>
          </a:bodyPr>
          <a:lstStyle/>
          <a:p>
            <a:pPr marL="0" indent="0" algn="ctr">
              <a:buNone/>
            </a:pPr>
            <a:r>
              <a:rPr lang="en-US" dirty="0" smtClean="0">
                <a:solidFill>
                  <a:srgbClr val="333399"/>
                </a:solidFill>
              </a:rPr>
              <a:t>Questions?</a:t>
            </a:r>
          </a:p>
          <a:p>
            <a:endParaRPr lang="en-US" dirty="0">
              <a:solidFill>
                <a:srgbClr val="333399"/>
              </a:solidFill>
            </a:endParaRPr>
          </a:p>
          <a:p>
            <a:endParaRPr lang="en-US" dirty="0" smtClean="0">
              <a:solidFill>
                <a:srgbClr val="333399"/>
              </a:solidFill>
            </a:endParaRPr>
          </a:p>
          <a:p>
            <a:endParaRPr lang="en-US" dirty="0">
              <a:solidFill>
                <a:srgbClr val="333399"/>
              </a:solidFill>
            </a:endParaRPr>
          </a:p>
          <a:p>
            <a:pPr marL="0" indent="0" algn="ctr">
              <a:buNone/>
            </a:pPr>
            <a:r>
              <a:rPr lang="en-US" dirty="0" smtClean="0">
                <a:solidFill>
                  <a:srgbClr val="333399"/>
                </a:solidFill>
              </a:rPr>
              <a:t>Comments</a:t>
            </a:r>
            <a:endParaRPr lang="en-US" dirty="0">
              <a:solidFill>
                <a:srgbClr val="333399"/>
              </a:solidFill>
            </a:endParaRPr>
          </a:p>
        </p:txBody>
      </p:sp>
    </p:spTree>
    <p:extLst>
      <p:ext uri="{BB962C8B-B14F-4D97-AF65-F5344CB8AC3E}">
        <p14:creationId xmlns:p14="http://schemas.microsoft.com/office/powerpoint/2010/main" val="838676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pPr>
              <a:spcAft>
                <a:spcPts val="0"/>
              </a:spcAft>
            </a:pPr>
            <a:r>
              <a:rPr lang="en-US" dirty="0" smtClean="0"/>
              <a:t>For Further Practice</a:t>
            </a:r>
          </a:p>
          <a:p>
            <a:pPr>
              <a:spcAft>
                <a:spcPts val="0"/>
              </a:spcAft>
            </a:pPr>
            <a:r>
              <a:rPr lang="en-US" sz="2200" dirty="0" smtClean="0"/>
              <a:t>Chart and Discuss Goals Using an Existing IEP</a:t>
            </a:r>
            <a:endParaRPr lang="en-US" sz="2200" dirty="0"/>
          </a:p>
        </p:txBody>
      </p:sp>
      <p:sp>
        <p:nvSpPr>
          <p:cNvPr id="3" name="Text Placeholder 2"/>
          <p:cNvSpPr>
            <a:spLocks noGrp="1"/>
          </p:cNvSpPr>
          <p:nvPr>
            <p:ph type="body" sz="quarter" idx="14"/>
          </p:nvPr>
        </p:nvSpPr>
        <p:spPr>
          <a:xfrm>
            <a:off x="1204539" y="1125072"/>
            <a:ext cx="6734921" cy="3731622"/>
          </a:xfrm>
        </p:spPr>
        <p:txBody>
          <a:bodyPr>
            <a:normAutofit fontScale="32500" lnSpcReduction="20000"/>
          </a:bodyPr>
          <a:lstStyle/>
          <a:p>
            <a:pPr marL="112713" indent="-112713">
              <a:spcBef>
                <a:spcPts val="600"/>
              </a:spcBef>
              <a:spcAft>
                <a:spcPts val="600"/>
              </a:spcAft>
            </a:pPr>
            <a:r>
              <a:rPr lang="en-US" sz="4000" b="0" dirty="0">
                <a:solidFill>
                  <a:srgbClr val="333399"/>
                </a:solidFill>
              </a:rPr>
              <a:t>Review “</a:t>
            </a:r>
            <a:r>
              <a:rPr lang="en-US" sz="4000" b="0" dirty="0">
                <a:solidFill>
                  <a:srgbClr val="0000FF"/>
                </a:solidFill>
                <a:hlinkClick r:id="rId3"/>
              </a:rPr>
              <a:t>At A Glance</a:t>
            </a:r>
            <a:r>
              <a:rPr lang="en-US" sz="4000" b="0" dirty="0">
                <a:solidFill>
                  <a:srgbClr val="333399"/>
                </a:solidFill>
              </a:rPr>
              <a:t>” for Steps 1-3 </a:t>
            </a:r>
          </a:p>
          <a:p>
            <a:pPr marL="112713" indent="-112713">
              <a:spcBef>
                <a:spcPts val="600"/>
              </a:spcBef>
              <a:spcAft>
                <a:spcPts val="600"/>
              </a:spcAft>
            </a:pPr>
            <a:r>
              <a:rPr lang="en-US" sz="4000" b="0" dirty="0">
                <a:solidFill>
                  <a:srgbClr val="333399"/>
                </a:solidFill>
              </a:rPr>
              <a:t>Pick an existing IEP</a:t>
            </a:r>
          </a:p>
          <a:p>
            <a:pPr marL="112713" indent="-112713">
              <a:spcBef>
                <a:spcPts val="600"/>
              </a:spcBef>
              <a:spcAft>
                <a:spcPts val="600"/>
              </a:spcAft>
            </a:pPr>
            <a:r>
              <a:rPr lang="en-US" sz="4000" b="0" dirty="0">
                <a:solidFill>
                  <a:srgbClr val="333399"/>
                </a:solidFill>
              </a:rPr>
              <a:t>Using a blank 5 Step Process Chart select and write:  </a:t>
            </a:r>
            <a:endParaRPr lang="en-US" sz="4000" b="0" dirty="0" smtClean="0">
              <a:solidFill>
                <a:srgbClr val="333399"/>
              </a:solidFill>
            </a:endParaRPr>
          </a:p>
          <a:p>
            <a:pPr marL="461963" lvl="1" indent="-120650">
              <a:spcBef>
                <a:spcPts val="600"/>
              </a:spcBef>
              <a:spcAft>
                <a:spcPts val="600"/>
              </a:spcAft>
              <a:buFont typeface="Arial" panose="020B0604020202020204" pitchFamily="34" charset="0"/>
              <a:buChar char="•"/>
            </a:pPr>
            <a:r>
              <a:rPr lang="en-US" sz="4000" dirty="0" smtClean="0">
                <a:solidFill>
                  <a:srgbClr val="333399"/>
                </a:solidFill>
              </a:rPr>
              <a:t>Several </a:t>
            </a:r>
            <a:r>
              <a:rPr lang="en-US" sz="4000" dirty="0">
                <a:solidFill>
                  <a:srgbClr val="333399"/>
                </a:solidFill>
              </a:rPr>
              <a:t>related present level statements</a:t>
            </a:r>
          </a:p>
          <a:p>
            <a:pPr marL="461963" lvl="1" indent="-120650">
              <a:spcBef>
                <a:spcPts val="600"/>
              </a:spcBef>
              <a:spcAft>
                <a:spcPts val="600"/>
              </a:spcAft>
              <a:buFont typeface="Arial" panose="020B0604020202020204" pitchFamily="34" charset="0"/>
              <a:buChar char="•"/>
            </a:pPr>
            <a:r>
              <a:rPr lang="en-US" sz="4000" dirty="0">
                <a:solidFill>
                  <a:srgbClr val="333399"/>
                </a:solidFill>
              </a:rPr>
              <a:t>At least one effect and disability related need</a:t>
            </a:r>
          </a:p>
          <a:p>
            <a:pPr marL="461963" lvl="1" indent="-120650">
              <a:spcBef>
                <a:spcPts val="600"/>
              </a:spcBef>
              <a:spcAft>
                <a:spcPts val="600"/>
              </a:spcAft>
              <a:buFont typeface="Arial" panose="020B0604020202020204" pitchFamily="34" charset="0"/>
              <a:buChar char="•"/>
            </a:pPr>
            <a:r>
              <a:rPr lang="en-US" sz="4000" dirty="0">
                <a:solidFill>
                  <a:srgbClr val="333399"/>
                </a:solidFill>
              </a:rPr>
              <a:t>Notes from your discussion of root cause analysis</a:t>
            </a:r>
          </a:p>
          <a:p>
            <a:pPr marL="112713" indent="-112713">
              <a:spcBef>
                <a:spcPts val="600"/>
              </a:spcBef>
              <a:spcAft>
                <a:spcPts val="600"/>
              </a:spcAft>
            </a:pPr>
            <a:r>
              <a:rPr lang="en-US" sz="4000" b="0" dirty="0">
                <a:solidFill>
                  <a:srgbClr val="333399"/>
                </a:solidFill>
              </a:rPr>
              <a:t>Select one goal from your IEP that addresses one or more of the disability related needs </a:t>
            </a:r>
          </a:p>
          <a:p>
            <a:pPr marL="112713" indent="-112713">
              <a:spcBef>
                <a:spcPts val="600"/>
              </a:spcBef>
              <a:spcAft>
                <a:spcPts val="600"/>
              </a:spcAft>
            </a:pPr>
            <a:r>
              <a:rPr lang="en-US" sz="4000" b="0" dirty="0">
                <a:solidFill>
                  <a:srgbClr val="333399"/>
                </a:solidFill>
              </a:rPr>
              <a:t>Use </a:t>
            </a:r>
            <a:r>
              <a:rPr lang="en-US" sz="4000" b="0" dirty="0">
                <a:solidFill>
                  <a:srgbClr val="333399"/>
                </a:solidFill>
                <a:hlinkClick r:id="rId4"/>
              </a:rPr>
              <a:t>Step Check </a:t>
            </a:r>
            <a:r>
              <a:rPr lang="en-US" sz="4000" b="0" dirty="0">
                <a:solidFill>
                  <a:srgbClr val="333399"/>
                </a:solidFill>
              </a:rPr>
              <a:t>and </a:t>
            </a:r>
            <a:r>
              <a:rPr lang="en-US" sz="4000" b="0" dirty="0">
                <a:solidFill>
                  <a:srgbClr val="333399"/>
                </a:solidFill>
                <a:hlinkClick r:id="rId5"/>
              </a:rPr>
              <a:t>Self-Check</a:t>
            </a:r>
            <a:r>
              <a:rPr lang="en-US" sz="4000" b="0" dirty="0">
                <a:solidFill>
                  <a:srgbClr val="333399"/>
                </a:solidFill>
              </a:rPr>
              <a:t>: discuss, revise, and/or develop an ambitious, achievable, measurable goal</a:t>
            </a:r>
          </a:p>
          <a:p>
            <a:pPr marL="112713" indent="-112713"/>
            <a:endParaRPr lang="en-US" dirty="0"/>
          </a:p>
        </p:txBody>
      </p:sp>
      <p:pic>
        <p:nvPicPr>
          <p:cNvPr id="4" name="Picture 3"/>
          <p:cNvPicPr>
            <a:picLocks noChangeAspect="1"/>
          </p:cNvPicPr>
          <p:nvPr/>
        </p:nvPicPr>
        <p:blipFill>
          <a:blip r:embed="rId6"/>
          <a:stretch>
            <a:fillRect/>
          </a:stretch>
        </p:blipFill>
        <p:spPr>
          <a:xfrm rot="1024063">
            <a:off x="7720915" y="393505"/>
            <a:ext cx="1150722" cy="618188"/>
          </a:xfrm>
          <a:prstGeom prst="rect">
            <a:avLst/>
          </a:prstGeom>
        </p:spPr>
      </p:pic>
    </p:spTree>
    <p:extLst>
      <p:ext uri="{BB962C8B-B14F-4D97-AF65-F5344CB8AC3E}">
        <p14:creationId xmlns:p14="http://schemas.microsoft.com/office/powerpoint/2010/main" val="1896612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CCR IEP Learning </a:t>
            </a:r>
            <a:r>
              <a:rPr lang="en-US" dirty="0" smtClean="0"/>
              <a:t>Resources</a:t>
            </a:r>
            <a:endParaRPr lang="en-US" dirty="0"/>
          </a:p>
        </p:txBody>
      </p:sp>
      <p:pic>
        <p:nvPicPr>
          <p:cNvPr id="7" name="Content Placeholder 6"/>
          <p:cNvPicPr>
            <a:picLocks noGrp="1" noChangeAspect="1"/>
          </p:cNvPicPr>
          <p:nvPr>
            <p:ph idx="1"/>
          </p:nvPr>
        </p:nvPicPr>
        <p:blipFill>
          <a:blip r:embed="rId3"/>
          <a:stretch>
            <a:fillRect/>
          </a:stretch>
        </p:blipFill>
        <p:spPr>
          <a:xfrm>
            <a:off x="1155731" y="1023937"/>
            <a:ext cx="6650361" cy="3896405"/>
          </a:xfrm>
          <a:prstGeom prst="rect">
            <a:avLst/>
          </a:prstGeom>
        </p:spPr>
      </p:pic>
      <p:sp>
        <p:nvSpPr>
          <p:cNvPr id="4" name="Date Placeholder 3"/>
          <p:cNvSpPr>
            <a:spLocks noGrp="1"/>
          </p:cNvSpPr>
          <p:nvPr>
            <p:ph type="dt" sz="half" idx="10"/>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rPr>
              <a:t>April 2018</a:t>
            </a:r>
          </a:p>
        </p:txBody>
      </p:sp>
      <p:sp>
        <p:nvSpPr>
          <p:cNvPr id="3" name="Slide Number Placeholder 2"/>
          <p:cNvSpPr>
            <a:spLocks noGrp="1"/>
          </p:cNvSpPr>
          <p:nvPr>
            <p:ph type="sldNum" sz="quarter" idx="11"/>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453CC3A6-4BBE-4722-963B-0F2471C635E5}" type="slidenum">
              <a:rPr kumimoji="0" lang="en-US" sz="1050" b="0" i="0" u="none" strike="noStrike" kern="1200" cap="none" spc="0" normalizeH="0" baseline="0" noProof="0">
                <a:ln>
                  <a:noFill/>
                </a:ln>
                <a:solidFill>
                  <a:srgbClr val="0F1540">
                    <a:lumMod val="90000"/>
                    <a:lumOff val="10000"/>
                  </a:srgbClr>
                </a:solidFill>
                <a:effectLst/>
                <a:uLnTx/>
                <a:uFillTx/>
                <a:latin typeface="Lato" panose="020F0502020204030203" pitchFamily="34" charset="0"/>
                <a:ea typeface="+mn-ea"/>
                <a:cs typeface="Arial" charset="0"/>
              </a:rPr>
              <a:pPr marL="0" marR="0" lvl="0" indent="0" algn="r" defTabSz="685800" rtl="0" eaLnBrk="1" fontAlgn="base" latinLnBrk="0" hangingPunct="1">
                <a:lnSpc>
                  <a:spcPct val="100000"/>
                </a:lnSpc>
                <a:spcBef>
                  <a:spcPct val="0"/>
                </a:spcBef>
                <a:spcAft>
                  <a:spcPct val="0"/>
                </a:spcAft>
                <a:buClrTx/>
                <a:buSzTx/>
                <a:buFontTx/>
                <a:buNone/>
                <a:tabLst/>
                <a:defRPr/>
              </a:pPr>
              <a:t>33</a:t>
            </a:fld>
            <a:endParaRPr kumimoji="0" lang="en-US" sz="105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endParaRPr>
          </a:p>
        </p:txBody>
      </p:sp>
    </p:spTree>
    <p:extLst>
      <p:ext uri="{BB962C8B-B14F-4D97-AF65-F5344CB8AC3E}">
        <p14:creationId xmlns:p14="http://schemas.microsoft.com/office/powerpoint/2010/main" val="3682123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CCR IEP Discussion Tool</a:t>
            </a:r>
            <a:endParaRPr lang="en-US" dirty="0"/>
          </a:p>
        </p:txBody>
      </p:sp>
      <p:pic>
        <p:nvPicPr>
          <p:cNvPr id="6" name="Content Placeholder 5"/>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221582" y="1184673"/>
            <a:ext cx="6757988" cy="3130153"/>
          </a:xfrm>
        </p:spPr>
      </p:pic>
      <p:sp>
        <p:nvSpPr>
          <p:cNvPr id="4" name="Action Button: Information 3">
            <a:hlinkClick r:id="rId4" highlightClick="1"/>
          </p:cNvPr>
          <p:cNvSpPr/>
          <p:nvPr/>
        </p:nvSpPr>
        <p:spPr>
          <a:xfrm>
            <a:off x="8064500" y="434159"/>
            <a:ext cx="304800" cy="300082"/>
          </a:xfrm>
          <a:prstGeom prst="actionButtonInformation">
            <a:avLst/>
          </a:prstGeom>
          <a:solidFill>
            <a:schemeClr val="accent3">
              <a:lumMod val="75000"/>
            </a:schemeClr>
          </a:solidFill>
        </p:spPr>
        <p:txBody>
          <a:bodyPr rtlCol="0" anchor="ctr">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solidFill>
                  <a:srgbClr val="0C631B">
                    <a:lumMod val="75000"/>
                  </a:srgbClr>
                </a:solidFill>
              </a:ln>
              <a:noFill/>
              <a:effectLst/>
              <a:uLnTx/>
              <a:uFillTx/>
              <a:latin typeface="Arial" charset="0"/>
              <a:ea typeface="+mn-ea"/>
              <a:cs typeface="Arial" charset="0"/>
            </a:endParaRPr>
          </a:p>
        </p:txBody>
      </p:sp>
      <p:sp>
        <p:nvSpPr>
          <p:cNvPr id="3" name="Date Placeholder 2"/>
          <p:cNvSpPr>
            <a:spLocks noGrp="1"/>
          </p:cNvSpPr>
          <p:nvPr>
            <p:ph type="dt" sz="half" idx="10"/>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rPr>
              <a:t>April 2018</a:t>
            </a:r>
          </a:p>
        </p:txBody>
      </p:sp>
      <p:sp>
        <p:nvSpPr>
          <p:cNvPr id="7" name="Slide Number Placeholder 6"/>
          <p:cNvSpPr>
            <a:spLocks noGrp="1"/>
          </p:cNvSpPr>
          <p:nvPr>
            <p:ph type="sldNum" sz="quarter" idx="11"/>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453CC3A6-4BBE-4722-963B-0F2471C635E5}" type="slidenum">
              <a:rPr kumimoji="0" lang="en-US" sz="1050" b="0" i="0" u="none" strike="noStrike" kern="1200" cap="none" spc="0" normalizeH="0" baseline="0" noProof="0">
                <a:ln>
                  <a:noFill/>
                </a:ln>
                <a:solidFill>
                  <a:srgbClr val="0F1540">
                    <a:lumMod val="90000"/>
                    <a:lumOff val="10000"/>
                  </a:srgbClr>
                </a:solidFill>
                <a:effectLst/>
                <a:uLnTx/>
                <a:uFillTx/>
                <a:latin typeface="Lato" panose="020F0502020204030203" pitchFamily="34" charset="0"/>
                <a:ea typeface="+mn-ea"/>
                <a:cs typeface="Arial" charset="0"/>
              </a:rPr>
              <a:pPr marL="0" marR="0" lvl="0" indent="0" algn="r" defTabSz="685800" rtl="0" eaLnBrk="1" fontAlgn="base" latinLnBrk="0" hangingPunct="1">
                <a:lnSpc>
                  <a:spcPct val="100000"/>
                </a:lnSpc>
                <a:spcBef>
                  <a:spcPct val="0"/>
                </a:spcBef>
                <a:spcAft>
                  <a:spcPct val="0"/>
                </a:spcAft>
                <a:buClrTx/>
                <a:buSzTx/>
                <a:buFontTx/>
                <a:buNone/>
                <a:tabLst/>
                <a:defRPr/>
              </a:pPr>
              <a:t>34</a:t>
            </a:fld>
            <a:endParaRPr kumimoji="0" lang="en-US" sz="105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endParaRPr>
          </a:p>
        </p:txBody>
      </p:sp>
    </p:spTree>
    <p:extLst>
      <p:ext uri="{BB962C8B-B14F-4D97-AF65-F5344CB8AC3E}">
        <p14:creationId xmlns:p14="http://schemas.microsoft.com/office/powerpoint/2010/main" val="2636798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Shape 976"/>
          <p:cNvSpPr txBox="1">
            <a:spLocks noGrp="1"/>
          </p:cNvSpPr>
          <p:nvPr>
            <p:ph type="title"/>
          </p:nvPr>
        </p:nvSpPr>
        <p:spPr/>
        <p:txBody>
          <a:bodyPr/>
          <a:lstStyle/>
          <a:p>
            <a:r>
              <a:rPr lang="en-US" smtClean="0">
                <a:sym typeface="Arial"/>
              </a:rPr>
              <a:t>CCR IEP Video</a:t>
            </a:r>
            <a:endParaRPr lang="en-US">
              <a:sym typeface="Arial"/>
            </a:endParaRPr>
          </a:p>
        </p:txBody>
      </p:sp>
      <p:sp>
        <p:nvSpPr>
          <p:cNvPr id="978" name="Shape 978"/>
          <p:cNvSpPr txBox="1">
            <a:spLocks noGrp="1"/>
          </p:cNvSpPr>
          <p:nvPr>
            <p:ph type="dt" sz="half" idx="10"/>
          </p:nvPr>
        </p:nvSpPr>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F1540">
                    <a:lumMod val="90000"/>
                    <a:lumOff val="10000"/>
                  </a:srgbClr>
                </a:solidFill>
                <a:effectLst/>
                <a:uLnTx/>
                <a:uFillTx/>
                <a:latin typeface="Lato" panose="020F0502020204030203" pitchFamily="34" charset="0"/>
                <a:ea typeface="+mn-ea"/>
                <a:cs typeface="Arial" charset="0"/>
                <a:sym typeface="Questrial"/>
              </a:rPr>
              <a:t>April 2018</a:t>
            </a:r>
          </a:p>
        </p:txBody>
      </p:sp>
      <p:sp>
        <p:nvSpPr>
          <p:cNvPr id="979" name="Shape 979"/>
          <p:cNvSpPr txBox="1">
            <a:spLocks noGrp="1"/>
          </p:cNvSpPr>
          <p:nvPr>
            <p:ph type="sldNum" sz="quarter" idx="11"/>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00000000-1234-1234-1234-123412341234}" type="slidenum">
              <a:rPr kumimoji="0" lang="en-US" sz="1050" b="0" i="0" u="none" strike="noStrike" kern="1200" cap="none" spc="0" normalizeH="0" baseline="0" noProof="0">
                <a:ln>
                  <a:noFill/>
                </a:ln>
                <a:solidFill>
                  <a:srgbClr val="0F1540">
                    <a:lumMod val="90000"/>
                    <a:lumOff val="10000"/>
                  </a:srgbClr>
                </a:solidFill>
                <a:effectLst/>
                <a:uLnTx/>
                <a:uFillTx/>
                <a:latin typeface="Lato" panose="020F0502020204030203" pitchFamily="34" charset="0"/>
                <a:ea typeface="+mn-ea"/>
                <a:cs typeface="Arial" charset="0"/>
                <a:sym typeface="Questrial"/>
              </a:rPr>
              <a:pPr marL="0" marR="0" lvl="0" indent="0" algn="r" defTabSz="685800" rtl="0" eaLnBrk="1" fontAlgn="base" latinLnBrk="0" hangingPunct="1">
                <a:lnSpc>
                  <a:spcPct val="100000"/>
                </a:lnSpc>
                <a:spcBef>
                  <a:spcPct val="0"/>
                </a:spcBef>
                <a:spcAft>
                  <a:spcPct val="0"/>
                </a:spcAft>
                <a:buClrTx/>
                <a:buSzTx/>
                <a:buFontTx/>
                <a:buNone/>
                <a:tabLst/>
                <a:defRPr/>
              </a:pPr>
              <a:t>35</a:t>
            </a:fld>
            <a:endParaRPr kumimoji="0" lang="en-US" sz="1050" b="0" i="0" u="none" strike="noStrike" kern="1200" cap="none" spc="0" normalizeH="0" baseline="0" noProof="0">
              <a:ln>
                <a:noFill/>
              </a:ln>
              <a:solidFill>
                <a:srgbClr val="0F1540">
                  <a:lumMod val="90000"/>
                  <a:lumOff val="10000"/>
                </a:srgbClr>
              </a:solidFill>
              <a:effectLst/>
              <a:uLnTx/>
              <a:uFillTx/>
              <a:latin typeface="Lato" panose="020F0502020204030203" pitchFamily="34" charset="0"/>
              <a:ea typeface="+mn-ea"/>
              <a:cs typeface="Arial" charset="0"/>
              <a:sym typeface="Questrial"/>
            </a:endParaRPr>
          </a:p>
        </p:txBody>
      </p:sp>
      <p:pic>
        <p:nvPicPr>
          <p:cNvPr id="18" name="Content Placeholder 17"/>
          <p:cNvPicPr>
            <a:picLocks noGrp="1" noChangeAspect="1"/>
          </p:cNvPicPr>
          <p:nvPr>
            <p:ph idx="1"/>
          </p:nvPr>
        </p:nvPicPr>
        <p:blipFill>
          <a:blip r:embed="rId3"/>
          <a:stretch>
            <a:fillRect/>
          </a:stretch>
        </p:blipFill>
        <p:spPr>
          <a:xfrm>
            <a:off x="2057400" y="1354347"/>
            <a:ext cx="4695825" cy="3579826"/>
          </a:xfrm>
          <a:prstGeom prst="rect">
            <a:avLst/>
          </a:prstGeom>
        </p:spPr>
      </p:pic>
      <p:pic>
        <p:nvPicPr>
          <p:cNvPr id="21" name="Picture 20">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6698" y="3337762"/>
            <a:ext cx="824887" cy="579998"/>
          </a:xfrm>
          <a:prstGeom prst="rect">
            <a:avLst/>
          </a:prstGeom>
        </p:spPr>
      </p:pic>
    </p:spTree>
    <p:extLst>
      <p:ext uri="{BB962C8B-B14F-4D97-AF65-F5344CB8AC3E}">
        <p14:creationId xmlns:p14="http://schemas.microsoft.com/office/powerpoint/2010/main" val="3330529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Additional Step 3 Resources</a:t>
            </a:r>
            <a:endParaRPr lang="en-US" dirty="0"/>
          </a:p>
        </p:txBody>
      </p:sp>
      <p:sp>
        <p:nvSpPr>
          <p:cNvPr id="3" name="Text Placeholder 2"/>
          <p:cNvSpPr>
            <a:spLocks noGrp="1"/>
          </p:cNvSpPr>
          <p:nvPr>
            <p:ph type="body" sz="quarter" idx="14"/>
          </p:nvPr>
        </p:nvSpPr>
        <p:spPr>
          <a:xfrm>
            <a:off x="1069557" y="1040675"/>
            <a:ext cx="7004886" cy="3714205"/>
          </a:xfrm>
        </p:spPr>
        <p:txBody>
          <a:bodyPr>
            <a:normAutofit fontScale="85000" lnSpcReduction="20000"/>
          </a:bodyPr>
          <a:lstStyle/>
          <a:p>
            <a:r>
              <a:rPr lang="en-US" b="0" dirty="0">
                <a:solidFill>
                  <a:srgbClr val="333399"/>
                </a:solidFill>
                <a:hlinkClick r:id="rId3"/>
              </a:rPr>
              <a:t>Step 3: At A Glance</a:t>
            </a:r>
            <a:endParaRPr lang="en-US" b="0" dirty="0">
              <a:solidFill>
                <a:srgbClr val="333399"/>
              </a:solidFill>
            </a:endParaRPr>
          </a:p>
          <a:p>
            <a:r>
              <a:rPr lang="en-US" b="0" dirty="0">
                <a:solidFill>
                  <a:srgbClr val="333399"/>
                </a:solidFill>
              </a:rPr>
              <a:t>Measurable Annual </a:t>
            </a:r>
            <a:r>
              <a:rPr lang="en-US" b="0" dirty="0">
                <a:solidFill>
                  <a:srgbClr val="333399"/>
                </a:solidFill>
                <a:hlinkClick r:id="rId4"/>
              </a:rPr>
              <a:t>IEP Goals: Self-Check</a:t>
            </a:r>
            <a:endParaRPr lang="en-US" b="0" dirty="0">
              <a:solidFill>
                <a:srgbClr val="333399"/>
              </a:solidFill>
            </a:endParaRPr>
          </a:p>
          <a:p>
            <a:r>
              <a:rPr lang="en-US" b="0" dirty="0">
                <a:solidFill>
                  <a:srgbClr val="333399"/>
                </a:solidFill>
                <a:hlinkClick r:id="rId5"/>
              </a:rPr>
              <a:t>UDL Tips for Writing Goals</a:t>
            </a:r>
            <a:endParaRPr lang="en-US" b="0" dirty="0">
              <a:solidFill>
                <a:srgbClr val="333399"/>
              </a:solidFill>
            </a:endParaRPr>
          </a:p>
          <a:p>
            <a:r>
              <a:rPr lang="en-US" b="0" dirty="0">
                <a:solidFill>
                  <a:srgbClr val="333399"/>
                </a:solidFill>
              </a:rPr>
              <a:t>DPI Resources </a:t>
            </a:r>
            <a:r>
              <a:rPr lang="en-US" b="0" dirty="0">
                <a:solidFill>
                  <a:srgbClr val="333399"/>
                </a:solidFill>
                <a:hlinkClick r:id="rId6"/>
              </a:rPr>
              <a:t>Behavior and IEPs</a:t>
            </a:r>
            <a:endParaRPr lang="en-US" b="0" dirty="0">
              <a:solidFill>
                <a:srgbClr val="333399"/>
              </a:solidFill>
            </a:endParaRPr>
          </a:p>
          <a:p>
            <a:r>
              <a:rPr lang="en-US" b="0" dirty="0">
                <a:solidFill>
                  <a:srgbClr val="333399"/>
                </a:solidFill>
                <a:hlinkClick r:id="rId7"/>
              </a:rPr>
              <a:t>I’m Determined</a:t>
            </a:r>
            <a:r>
              <a:rPr lang="en-US" b="0" dirty="0">
                <a:solidFill>
                  <a:srgbClr val="333399"/>
                </a:solidFill>
              </a:rPr>
              <a:t>: Student led IEP meetings</a:t>
            </a:r>
          </a:p>
          <a:p>
            <a:r>
              <a:rPr lang="en-US" b="0" dirty="0">
                <a:solidFill>
                  <a:srgbClr val="333399"/>
                </a:solidFill>
              </a:rPr>
              <a:t>OSERS </a:t>
            </a:r>
            <a:r>
              <a:rPr lang="en-US" b="0" dirty="0">
                <a:solidFill>
                  <a:srgbClr val="333399"/>
                </a:solidFill>
                <a:hlinkClick r:id="rId8"/>
              </a:rPr>
              <a:t>Policy Letter- </a:t>
            </a:r>
            <a:r>
              <a:rPr lang="en-US" b="0" dirty="0">
                <a:solidFill>
                  <a:srgbClr val="333399"/>
                </a:solidFill>
              </a:rPr>
              <a:t>FAPE and IEPs</a:t>
            </a:r>
          </a:p>
          <a:p>
            <a:r>
              <a:rPr lang="en-US" b="0" dirty="0">
                <a:solidFill>
                  <a:srgbClr val="333399"/>
                </a:solidFill>
              </a:rPr>
              <a:t>OSERS </a:t>
            </a:r>
            <a:r>
              <a:rPr lang="en-US" b="0" dirty="0">
                <a:solidFill>
                  <a:srgbClr val="333399"/>
                </a:solidFill>
                <a:hlinkClick r:id="rId9"/>
              </a:rPr>
              <a:t>Policy Letter- </a:t>
            </a:r>
            <a:r>
              <a:rPr lang="en-US" b="0" dirty="0">
                <a:solidFill>
                  <a:srgbClr val="333399"/>
                </a:solidFill>
              </a:rPr>
              <a:t>IEPs and Behavior Supports</a:t>
            </a:r>
          </a:p>
          <a:p>
            <a:r>
              <a:rPr lang="en-US" b="0" dirty="0">
                <a:solidFill>
                  <a:srgbClr val="333399"/>
                </a:solidFill>
                <a:hlinkClick r:id="rId10"/>
              </a:rPr>
              <a:t>Wisconsin </a:t>
            </a:r>
            <a:r>
              <a:rPr lang="en-US" b="0" dirty="0" err="1">
                <a:solidFill>
                  <a:srgbClr val="333399"/>
                </a:solidFill>
                <a:hlinkClick r:id="rId10"/>
              </a:rPr>
              <a:t>RtI</a:t>
            </a:r>
            <a:r>
              <a:rPr lang="en-US" b="0" dirty="0">
                <a:solidFill>
                  <a:srgbClr val="333399"/>
                </a:solidFill>
                <a:hlinkClick r:id="rId10"/>
              </a:rPr>
              <a:t> Center</a:t>
            </a:r>
            <a:endParaRPr lang="en-US" b="0" dirty="0">
              <a:solidFill>
                <a:srgbClr val="333399"/>
              </a:solidFill>
            </a:endParaRPr>
          </a:p>
          <a:p>
            <a:endParaRPr lang="en-US" dirty="0"/>
          </a:p>
        </p:txBody>
      </p:sp>
    </p:spTree>
    <p:extLst>
      <p:ext uri="{BB962C8B-B14F-4D97-AF65-F5344CB8AC3E}">
        <p14:creationId xmlns:p14="http://schemas.microsoft.com/office/powerpoint/2010/main" val="40274006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3 Resources for Families</a:t>
            </a:r>
            <a:endParaRPr lang="en-US" dirty="0"/>
          </a:p>
        </p:txBody>
      </p:sp>
      <p:sp>
        <p:nvSpPr>
          <p:cNvPr id="3" name="Text Placeholder 2"/>
          <p:cNvSpPr>
            <a:spLocks noGrp="1"/>
          </p:cNvSpPr>
          <p:nvPr>
            <p:ph type="body" sz="quarter" idx="14"/>
          </p:nvPr>
        </p:nvSpPr>
        <p:spPr>
          <a:xfrm>
            <a:off x="1095682" y="1092926"/>
            <a:ext cx="6952635" cy="3879668"/>
          </a:xfrm>
        </p:spPr>
        <p:txBody>
          <a:bodyPr>
            <a:normAutofit fontScale="70000" lnSpcReduction="20000"/>
          </a:bodyPr>
          <a:lstStyle/>
          <a:p>
            <a:pPr marL="0" indent="0">
              <a:buNone/>
            </a:pPr>
            <a:r>
              <a:rPr lang="en-US" sz="2800" b="0" dirty="0">
                <a:solidFill>
                  <a:srgbClr val="333399"/>
                </a:solidFill>
                <a:hlinkClick r:id="rId3"/>
              </a:rPr>
              <a:t>http://www.livebinders.com/play/play?id=2191148</a:t>
            </a:r>
            <a:endParaRPr lang="en-US" sz="2800" b="0" dirty="0">
              <a:solidFill>
                <a:srgbClr val="333399"/>
              </a:solidFill>
            </a:endParaRPr>
          </a:p>
          <a:p>
            <a:pPr>
              <a:spcBef>
                <a:spcPts val="600"/>
              </a:spcBef>
            </a:pPr>
            <a:r>
              <a:rPr lang="en-US" b="0" dirty="0">
                <a:solidFill>
                  <a:srgbClr val="333399"/>
                </a:solidFill>
              </a:rPr>
              <a:t>DPI Step 3 Resources</a:t>
            </a:r>
          </a:p>
          <a:p>
            <a:r>
              <a:rPr lang="en-US" b="0" dirty="0">
                <a:solidFill>
                  <a:srgbClr val="333399"/>
                </a:solidFill>
                <a:sym typeface="Questrial"/>
              </a:rPr>
              <a:t>PTA Guide to Success </a:t>
            </a:r>
          </a:p>
          <a:p>
            <a:r>
              <a:rPr lang="en-US" b="0" dirty="0">
                <a:solidFill>
                  <a:srgbClr val="333399"/>
                </a:solidFill>
                <a:sym typeface="Questrial"/>
              </a:rPr>
              <a:t>CDC Milestone Moments (Birth to age 5) – </a:t>
            </a:r>
          </a:p>
          <a:p>
            <a:r>
              <a:rPr lang="en-US" b="0" dirty="0">
                <a:solidFill>
                  <a:srgbClr val="333399"/>
                </a:solidFill>
                <a:sym typeface="Questrial"/>
              </a:rPr>
              <a:t>UDL- Parent Brief from National Learning Disability Center </a:t>
            </a:r>
            <a:endParaRPr lang="en-US" b="0" dirty="0">
              <a:solidFill>
                <a:srgbClr val="333399"/>
              </a:solidFill>
              <a:sym typeface="Questrial"/>
              <a:hlinkClick r:id="rId4"/>
            </a:endParaRPr>
          </a:p>
          <a:p>
            <a:r>
              <a:rPr lang="en-US" b="0" dirty="0">
                <a:solidFill>
                  <a:srgbClr val="333399"/>
                </a:solidFill>
              </a:rPr>
              <a:t>Measurable Annual IEP Goals - Self Check </a:t>
            </a:r>
          </a:p>
          <a:p>
            <a:r>
              <a:rPr lang="en-US" b="0" dirty="0">
                <a:solidFill>
                  <a:srgbClr val="333399"/>
                </a:solidFill>
              </a:rPr>
              <a:t>Annual Goals- Center for Parent Information &amp; Resources</a:t>
            </a:r>
          </a:p>
          <a:p>
            <a:r>
              <a:rPr lang="en-US" b="0" dirty="0">
                <a:solidFill>
                  <a:srgbClr val="333399"/>
                </a:solidFill>
              </a:rPr>
              <a:t>Annual IEP Goals:  What You Need to Know</a:t>
            </a:r>
          </a:p>
          <a:p>
            <a:r>
              <a:rPr lang="en-US" b="0" dirty="0">
                <a:solidFill>
                  <a:srgbClr val="333399"/>
                </a:solidFill>
              </a:rPr>
              <a:t>Smart IEPs- Emotions to Advocacy</a:t>
            </a:r>
            <a:endParaRPr lang="en-US" b="0" dirty="0">
              <a:solidFill>
                <a:srgbClr val="333399"/>
              </a:solidFill>
              <a:hlinkClick r:id="rId5"/>
            </a:endParaRPr>
          </a:p>
          <a:p>
            <a:endParaRPr lang="en-US" dirty="0"/>
          </a:p>
        </p:txBody>
      </p:sp>
    </p:spTree>
    <p:extLst>
      <p:ext uri="{BB962C8B-B14F-4D97-AF65-F5344CB8AC3E}">
        <p14:creationId xmlns:p14="http://schemas.microsoft.com/office/powerpoint/2010/main" val="9443711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3 Debrief</a:t>
            </a:r>
            <a:endParaRPr lang="en-US" dirty="0"/>
          </a:p>
        </p:txBody>
      </p:sp>
      <p:sp>
        <p:nvSpPr>
          <p:cNvPr id="3" name="Text Placeholder 2"/>
          <p:cNvSpPr>
            <a:spLocks noGrp="1"/>
          </p:cNvSpPr>
          <p:nvPr>
            <p:ph type="body" sz="quarter" idx="14"/>
          </p:nvPr>
        </p:nvSpPr>
        <p:spPr>
          <a:xfrm>
            <a:off x="2047946" y="1658605"/>
            <a:ext cx="5046877" cy="2512779"/>
          </a:xfrm>
        </p:spPr>
        <p:txBody>
          <a:bodyPr/>
          <a:lstStyle/>
          <a:p>
            <a:pPr marL="0" indent="0" algn="ctr">
              <a:buNone/>
            </a:pPr>
            <a:r>
              <a:rPr lang="en-US" b="0" dirty="0" smtClean="0">
                <a:solidFill>
                  <a:srgbClr val="333399"/>
                </a:solidFill>
              </a:rPr>
              <a:t>Questions?</a:t>
            </a:r>
          </a:p>
          <a:p>
            <a:pPr marL="0" indent="0" algn="ctr">
              <a:buNone/>
            </a:pPr>
            <a:endParaRPr lang="en-US" b="0" dirty="0">
              <a:solidFill>
                <a:srgbClr val="333399"/>
              </a:solidFill>
            </a:endParaRPr>
          </a:p>
          <a:p>
            <a:pPr marL="0" indent="0" algn="ctr">
              <a:buNone/>
            </a:pPr>
            <a:endParaRPr lang="en-US" b="0" dirty="0" smtClean="0">
              <a:solidFill>
                <a:srgbClr val="333399"/>
              </a:solidFill>
            </a:endParaRPr>
          </a:p>
          <a:p>
            <a:pPr marL="0" indent="0" algn="ctr">
              <a:buNone/>
            </a:pPr>
            <a:r>
              <a:rPr lang="en-US" b="0" dirty="0" smtClean="0">
                <a:solidFill>
                  <a:srgbClr val="333399"/>
                </a:solidFill>
              </a:rPr>
              <a:t>Comments</a:t>
            </a:r>
            <a:endParaRPr lang="en-US" b="0" dirty="0">
              <a:solidFill>
                <a:srgbClr val="333399"/>
              </a:solidFill>
            </a:endParaRPr>
          </a:p>
        </p:txBody>
      </p:sp>
      <p:pic>
        <p:nvPicPr>
          <p:cNvPr id="4" name="Picture 3"/>
          <p:cNvPicPr>
            <a:picLocks noChangeAspect="1"/>
          </p:cNvPicPr>
          <p:nvPr/>
        </p:nvPicPr>
        <p:blipFill>
          <a:blip r:embed="rId3" cstate="print"/>
          <a:stretch>
            <a:fillRect/>
          </a:stretch>
        </p:blipFill>
        <p:spPr>
          <a:xfrm>
            <a:off x="3629540" y="2408928"/>
            <a:ext cx="1883687" cy="1012132"/>
          </a:xfrm>
          <a:prstGeom prst="rect">
            <a:avLst/>
          </a:prstGeom>
        </p:spPr>
      </p:pic>
    </p:spTree>
    <p:extLst>
      <p:ext uri="{BB962C8B-B14F-4D97-AF65-F5344CB8AC3E}">
        <p14:creationId xmlns:p14="http://schemas.microsoft.com/office/powerpoint/2010/main" val="24125110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Thank you!</a:t>
            </a:r>
            <a:endParaRPr lang="en-US" dirty="0"/>
          </a:p>
        </p:txBody>
      </p:sp>
      <p:pic>
        <p:nvPicPr>
          <p:cNvPr id="4" name="Picture 2" descr="http://www.jongleurs.com/wp-content/uploads/2013/05/Thank-You-message2_edited-1.png"/>
          <p:cNvPicPr>
            <a:picLocks noChangeAspect="1" noChangeArrowheads="1"/>
          </p:cNvPicPr>
          <p:nvPr/>
        </p:nvPicPr>
        <p:blipFill>
          <a:blip r:embed="rId3" cstate="print"/>
          <a:srcRect/>
          <a:stretch>
            <a:fillRect/>
          </a:stretch>
        </p:blipFill>
        <p:spPr bwMode="auto">
          <a:xfrm>
            <a:off x="843884" y="1242809"/>
            <a:ext cx="7456231" cy="3665980"/>
          </a:xfrm>
          <a:prstGeom prst="rect">
            <a:avLst/>
          </a:prstGeom>
          <a:noFill/>
        </p:spPr>
      </p:pic>
    </p:spTree>
    <p:extLst>
      <p:ext uri="{BB962C8B-B14F-4D97-AF65-F5344CB8AC3E}">
        <p14:creationId xmlns:p14="http://schemas.microsoft.com/office/powerpoint/2010/main" val="1536644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85000" lnSpcReduction="20000"/>
          </a:bodyPr>
          <a:lstStyle/>
          <a:p>
            <a:pPr>
              <a:spcAft>
                <a:spcPts val="0"/>
              </a:spcAft>
            </a:pPr>
            <a:r>
              <a:rPr lang="en-US" dirty="0" smtClean="0"/>
              <a:t>College and Career Ready IEP</a:t>
            </a:r>
          </a:p>
          <a:p>
            <a:pPr>
              <a:spcAft>
                <a:spcPts val="0"/>
              </a:spcAft>
            </a:pPr>
            <a:r>
              <a:rPr lang="en-US" dirty="0" smtClean="0"/>
              <a:t>5 Step Process</a:t>
            </a:r>
            <a:endParaRPr lang="en-US" dirty="0"/>
          </a:p>
        </p:txBody>
      </p:sp>
      <p:sp>
        <p:nvSpPr>
          <p:cNvPr id="5" name="Shape 594">
            <a:hlinkClick r:id="rId3"/>
          </p:cNvPr>
          <p:cNvSpPr/>
          <p:nvPr/>
        </p:nvSpPr>
        <p:spPr>
          <a:xfrm>
            <a:off x="8151347" y="179428"/>
            <a:ext cx="581400" cy="562800"/>
          </a:xfrm>
          <a:custGeom>
            <a:avLst/>
            <a:gdLst/>
            <a:ahLst/>
            <a:cxnLst/>
            <a:rect l="0" t="0" r="0" b="0"/>
            <a:pathLst>
              <a:path w="120000" h="120000" extrusionOk="0">
                <a:moveTo>
                  <a:pt x="0" y="0"/>
                </a:moveTo>
                <a:lnTo>
                  <a:pt x="120000" y="0"/>
                </a:lnTo>
                <a:lnTo>
                  <a:pt x="120000" y="120000"/>
                </a:lnTo>
                <a:lnTo>
                  <a:pt x="0" y="120000"/>
                </a:lnTo>
                <a:close/>
                <a:moveTo>
                  <a:pt x="27329" y="14999"/>
                </a:moveTo>
                <a:lnTo>
                  <a:pt x="70890" y="14999"/>
                </a:lnTo>
                <a:lnTo>
                  <a:pt x="92670" y="37500"/>
                </a:lnTo>
                <a:lnTo>
                  <a:pt x="92670" y="105000"/>
                </a:lnTo>
                <a:lnTo>
                  <a:pt x="27329" y="105000"/>
                </a:lnTo>
                <a:close/>
              </a:path>
              <a:path w="120000" h="120000" fill="darkenLess" extrusionOk="0">
                <a:moveTo>
                  <a:pt x="27329" y="14999"/>
                </a:moveTo>
                <a:lnTo>
                  <a:pt x="70890" y="14999"/>
                </a:lnTo>
                <a:lnTo>
                  <a:pt x="70890" y="37500"/>
                </a:lnTo>
                <a:lnTo>
                  <a:pt x="92670" y="37500"/>
                </a:lnTo>
                <a:lnTo>
                  <a:pt x="92670" y="105000"/>
                </a:lnTo>
                <a:lnTo>
                  <a:pt x="27329" y="105000"/>
                </a:lnTo>
                <a:close/>
              </a:path>
              <a:path w="120000" h="120000" fill="darken" extrusionOk="0">
                <a:moveTo>
                  <a:pt x="70890" y="14999"/>
                </a:moveTo>
                <a:lnTo>
                  <a:pt x="70890" y="37500"/>
                </a:lnTo>
                <a:lnTo>
                  <a:pt x="92670" y="37500"/>
                </a:lnTo>
                <a:close/>
              </a:path>
              <a:path w="120000" h="120000" fill="none" extrusionOk="0">
                <a:moveTo>
                  <a:pt x="27329" y="14999"/>
                </a:moveTo>
                <a:lnTo>
                  <a:pt x="70890" y="14999"/>
                </a:lnTo>
                <a:lnTo>
                  <a:pt x="92670" y="37500"/>
                </a:lnTo>
                <a:lnTo>
                  <a:pt x="92670" y="105000"/>
                </a:lnTo>
                <a:lnTo>
                  <a:pt x="27329" y="105000"/>
                </a:lnTo>
                <a:close/>
                <a:moveTo>
                  <a:pt x="92670" y="37500"/>
                </a:moveTo>
                <a:lnTo>
                  <a:pt x="70890" y="37500"/>
                </a:lnTo>
                <a:lnTo>
                  <a:pt x="70890" y="14999"/>
                </a:lnTo>
              </a:path>
              <a:path w="120000" h="120000" fill="none" extrusionOk="0">
                <a:moveTo>
                  <a:pt x="0" y="0"/>
                </a:moveTo>
                <a:lnTo>
                  <a:pt x="120000" y="0"/>
                </a:lnTo>
                <a:lnTo>
                  <a:pt x="120000" y="120000"/>
                </a:lnTo>
                <a:lnTo>
                  <a:pt x="0" y="120000"/>
                </a:lnTo>
                <a:close/>
              </a:path>
            </a:pathLst>
          </a:custGeom>
          <a:blipFill rotWithShape="1">
            <a:blip r:embed="rId4">
              <a:alphaModFix amt="76000"/>
            </a:blip>
            <a:stretch>
              <a:fillRect/>
            </a:stretch>
          </a:blipFill>
          <a:ln w="25400" cap="flat" cmpd="sng">
            <a:solidFill>
              <a:srgbClr val="08481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 name="Shape 584"/>
          <p:cNvSpPr/>
          <p:nvPr/>
        </p:nvSpPr>
        <p:spPr>
          <a:xfrm>
            <a:off x="2697031" y="1004498"/>
            <a:ext cx="3730200" cy="1195944"/>
          </a:xfrm>
          <a:prstGeom prst="roundRect">
            <a:avLst>
              <a:gd name="adj" fmla="val 16667"/>
            </a:avLst>
          </a:prstGeom>
          <a:solidFill>
            <a:srgbClr val="222F97"/>
          </a:solidFill>
          <a:ln w="25400" cap="flat" cmpd="sng">
            <a:solidFill>
              <a:schemeClr val="accent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1600" b="1" dirty="0">
                <a:solidFill>
                  <a:schemeClr val="lt1"/>
                </a:solidFill>
                <a:latin typeface="Lato" panose="020F0502020204030203" pitchFamily="34" charset="0"/>
                <a:ea typeface="Arial"/>
                <a:cs typeface="Arial"/>
                <a:sym typeface="Arial"/>
              </a:rPr>
              <a:t>Step 1. </a:t>
            </a:r>
            <a:r>
              <a:rPr lang="en-US" sz="1600" b="1" dirty="0">
                <a:solidFill>
                  <a:srgbClr val="FFFF00"/>
                </a:solidFill>
                <a:latin typeface="Lato" panose="020F0502020204030203" pitchFamily="34" charset="0"/>
                <a:ea typeface="Arial"/>
                <a:cs typeface="Arial"/>
                <a:sym typeface="Arial"/>
              </a:rPr>
              <a:t>Understand </a:t>
            </a:r>
            <a:r>
              <a:rPr lang="en-US" sz="1600" dirty="0">
                <a:solidFill>
                  <a:schemeClr val="lt1"/>
                </a:solidFill>
                <a:latin typeface="Lato" panose="020F0502020204030203" pitchFamily="34" charset="0"/>
                <a:ea typeface="Arial"/>
                <a:cs typeface="Arial"/>
                <a:sym typeface="Arial"/>
              </a:rPr>
              <a:t>achievement of grade-level academic standards and functional expectations to identify the student’s strengths and needs.</a:t>
            </a:r>
          </a:p>
        </p:txBody>
      </p:sp>
      <p:sp>
        <p:nvSpPr>
          <p:cNvPr id="7" name="Shape 585"/>
          <p:cNvSpPr/>
          <p:nvPr/>
        </p:nvSpPr>
        <p:spPr>
          <a:xfrm>
            <a:off x="4698497" y="2303861"/>
            <a:ext cx="3440400" cy="1127693"/>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2.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Identify</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how the student’s disability affects academic achievement and functional performance.  </a:t>
            </a:r>
          </a:p>
        </p:txBody>
      </p:sp>
      <p:sp>
        <p:nvSpPr>
          <p:cNvPr id="8" name="Shape 586"/>
          <p:cNvSpPr/>
          <p:nvPr/>
        </p:nvSpPr>
        <p:spPr>
          <a:xfrm>
            <a:off x="4456571" y="3506138"/>
            <a:ext cx="3298500" cy="1326960"/>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3.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Develop</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ambitious and achievable goals that close achievement gaps and support the unique strengths and needs of the student.</a:t>
            </a:r>
          </a:p>
        </p:txBody>
      </p:sp>
      <p:sp>
        <p:nvSpPr>
          <p:cNvPr id="9" name="Shape 588"/>
          <p:cNvSpPr/>
          <p:nvPr/>
        </p:nvSpPr>
        <p:spPr>
          <a:xfrm>
            <a:off x="519763" y="2295200"/>
            <a:ext cx="3410131" cy="1150003"/>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5.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Analyze</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progress towards goals to evaluate what works and what is needed to close the student’s achievement gaps.</a:t>
            </a:r>
          </a:p>
        </p:txBody>
      </p:sp>
      <p:sp>
        <p:nvSpPr>
          <p:cNvPr id="10" name="Shape 587"/>
          <p:cNvSpPr/>
          <p:nvPr/>
        </p:nvSpPr>
        <p:spPr>
          <a:xfrm>
            <a:off x="791423" y="3537505"/>
            <a:ext cx="3350700" cy="1326960"/>
          </a:xfrm>
          <a:prstGeom prst="roundRect">
            <a:avLst>
              <a:gd name="adj" fmla="val 16667"/>
            </a:avLst>
          </a:prstGeom>
          <a:solidFill>
            <a:srgbClr val="222F97"/>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Pct val="25000"/>
              <a:buFontTx/>
              <a:buNone/>
              <a:tabLst/>
              <a:defRPr/>
            </a:pPr>
            <a:r>
              <a:rPr kumimoji="0" lang="en-US" sz="1600" b="1"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Step 4. </a:t>
            </a:r>
            <a:r>
              <a:rPr kumimoji="0" lang="en-US" sz="1600" b="1" i="0" u="none" strike="noStrike" kern="0" cap="none" spc="0" normalizeH="0" baseline="0" noProof="0" dirty="0" smtClean="0">
                <a:ln>
                  <a:noFill/>
                </a:ln>
                <a:solidFill>
                  <a:srgbClr val="FFFF00"/>
                </a:solidFill>
                <a:effectLst/>
                <a:uLnTx/>
                <a:uFillTx/>
                <a:latin typeface="Lato" panose="020F0502020204030203" pitchFamily="34" charset="0"/>
                <a:ea typeface="Arial"/>
                <a:cs typeface="Arial"/>
                <a:sym typeface="Arial"/>
              </a:rPr>
              <a:t>Align</a:t>
            </a:r>
            <a:r>
              <a:rPr kumimoji="0" lang="en-US" sz="1600" b="0" i="0" u="none" strike="noStrike" kern="0" cap="none" spc="0" normalizeH="0" baseline="0" noProof="0" dirty="0" smtClean="0">
                <a:ln>
                  <a:noFill/>
                </a:ln>
                <a:solidFill>
                  <a:srgbClr val="FFFFFF"/>
                </a:solidFill>
                <a:effectLst/>
                <a:uLnTx/>
                <a:uFillTx/>
                <a:latin typeface="Lato" panose="020F0502020204030203" pitchFamily="34" charset="0"/>
                <a:ea typeface="Arial"/>
                <a:cs typeface="Arial"/>
                <a:sym typeface="Arial"/>
              </a:rPr>
              <a:t> specially designed instruction, services, supports, and accommodations needed to support the goals and ensure access to the general curriculum.</a:t>
            </a:r>
          </a:p>
        </p:txBody>
      </p:sp>
      <p:sp>
        <p:nvSpPr>
          <p:cNvPr id="11" name="Shape 593"/>
          <p:cNvSpPr/>
          <p:nvPr/>
        </p:nvSpPr>
        <p:spPr>
          <a:xfrm rot="-2939761">
            <a:off x="1437619" y="1517832"/>
            <a:ext cx="1324165" cy="240729"/>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2" name="Shape 589"/>
          <p:cNvSpPr/>
          <p:nvPr/>
        </p:nvSpPr>
        <p:spPr>
          <a:xfrm rot="2963726">
            <a:off x="6493155" y="1631657"/>
            <a:ext cx="1140381" cy="184466"/>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3" name="Shape 590"/>
          <p:cNvSpPr/>
          <p:nvPr/>
        </p:nvSpPr>
        <p:spPr>
          <a:xfrm rot="6748564">
            <a:off x="7562889" y="3598873"/>
            <a:ext cx="1303356" cy="264797"/>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4" name="Shape 592"/>
          <p:cNvSpPr/>
          <p:nvPr/>
        </p:nvSpPr>
        <p:spPr>
          <a:xfrm rot="10800000">
            <a:off x="3586479" y="4895837"/>
            <a:ext cx="1324200" cy="221100"/>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
        <p:nvSpPr>
          <p:cNvPr id="17" name="Shape 591"/>
          <p:cNvSpPr/>
          <p:nvPr/>
        </p:nvSpPr>
        <p:spPr>
          <a:xfrm rot="15400703">
            <a:off x="-303288" y="3546921"/>
            <a:ext cx="1324089" cy="221249"/>
          </a:xfrm>
          <a:prstGeom prst="curvedDownArrow">
            <a:avLst>
              <a:gd name="adj1" fmla="val 25000"/>
              <a:gd name="adj2" fmla="val 118518"/>
              <a:gd name="adj3" fmla="val 38276"/>
            </a:avLst>
          </a:prstGeom>
          <a:solidFill>
            <a:srgbClr val="0D335E"/>
          </a:solidFill>
          <a:ln w="25400" cap="flat" cmpd="sng">
            <a:solidFill>
              <a:srgbClr val="0D335E"/>
            </a:solidFill>
            <a:prstDash val="solid"/>
            <a:round/>
            <a:headEnd type="none" w="med" len="med"/>
            <a:tailEnd type="none" w="med" len="med"/>
          </a:ln>
        </p:spPr>
        <p:txBody>
          <a:bodyPr lIns="91425" tIns="45700" rIns="91425" bIns="45700" anchor="ctr" anchorCtr="0">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421685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CCR-IEP Process Chart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1657"/>
            <a:ext cx="9144000" cy="3795650"/>
          </a:xfrm>
          <a:prstGeom prst="rect">
            <a:avLst/>
          </a:prstGeom>
        </p:spPr>
      </p:pic>
      <p:sp>
        <p:nvSpPr>
          <p:cNvPr id="5" name="Oval 4"/>
          <p:cNvSpPr/>
          <p:nvPr/>
        </p:nvSpPr>
        <p:spPr>
          <a:xfrm rot="5400000">
            <a:off x="6102910" y="1044823"/>
            <a:ext cx="2246549" cy="1596981"/>
          </a:xfrm>
          <a:prstGeom prst="ellipse">
            <a:avLst/>
          </a:prstGeom>
          <a:noFill/>
          <a:ln w="38100">
            <a:solidFill>
              <a:srgbClr val="C00000"/>
            </a:solidFill>
          </a:ln>
        </p:spPr>
        <p:txBody>
          <a:bodyPr wrap="square" rtlCol="0" anchor="ctr">
            <a:spAutoFit/>
          </a:bodyPr>
          <a:lstStyle/>
          <a:p>
            <a:pPr algn="ctr" defTabSz="914400" fontAlgn="base">
              <a:spcBef>
                <a:spcPct val="0"/>
              </a:spcBef>
              <a:spcAft>
                <a:spcPct val="0"/>
              </a:spcAft>
            </a:pPr>
            <a:endParaRPr lang="en-US" sz="1800" dirty="0">
              <a:ln>
                <a:solidFill>
                  <a:srgbClr val="0C631B">
                    <a:lumMod val="75000"/>
                  </a:srgbClr>
                </a:solidFill>
              </a:ln>
              <a:noFill/>
              <a:latin typeface="Arial" charset="0"/>
              <a:cs typeface="Arial" charset="0"/>
            </a:endParaRPr>
          </a:p>
        </p:txBody>
      </p:sp>
    </p:spTree>
    <p:extLst>
      <p:ext uri="{BB962C8B-B14F-4D97-AF65-F5344CB8AC3E}">
        <p14:creationId xmlns:p14="http://schemas.microsoft.com/office/powerpoint/2010/main" val="32539172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3200" dirty="0" smtClean="0"/>
              <a:t>Step 3: Develop Ambitious and Achievable Goals</a:t>
            </a:r>
            <a:endParaRPr lang="en-US" sz="3200" dirty="0"/>
          </a:p>
        </p:txBody>
      </p:sp>
      <p:sp>
        <p:nvSpPr>
          <p:cNvPr id="4" name="Rounded Rectangle 3"/>
          <p:cNvSpPr/>
          <p:nvPr/>
        </p:nvSpPr>
        <p:spPr>
          <a:xfrm>
            <a:off x="1415181" y="1254168"/>
            <a:ext cx="6313637" cy="3558902"/>
          </a:xfrm>
          <a:prstGeom prst="roundRect">
            <a:avLst/>
          </a:prstGeom>
          <a:solidFill>
            <a:srgbClr val="0F1540">
              <a:lumMod val="75000"/>
              <a:lumOff val="25000"/>
            </a:srgbClr>
          </a:solidFill>
          <a:ln w="25400" cap="flat" cmpd="sng" algn="ctr">
            <a:solidFill>
              <a:srgbClr val="0D335E"/>
            </a:solidFill>
            <a:prstDash val="solid"/>
          </a:ln>
          <a:effectLst/>
          <a:scene3d>
            <a:camera prst="orthographicFront"/>
            <a:lightRig rig="threePt" dir="t"/>
          </a:scene3d>
          <a:sp3d>
            <a:bevelT/>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0" i="0" u="none" strike="noStrike" kern="0" cap="none" spc="0" normalizeH="0" baseline="0" noProof="0" dirty="0" smtClean="0">
                <a:ln>
                  <a:noFill/>
                </a:ln>
                <a:solidFill>
                  <a:srgbClr val="0C631B">
                    <a:lumMod val="60000"/>
                    <a:lumOff val="40000"/>
                  </a:srgbClr>
                </a:solidFill>
                <a:effectLst/>
                <a:uLnTx/>
                <a:uFillTx/>
                <a:latin typeface="Futura Bk"/>
                <a:ea typeface="+mn-ea"/>
                <a:cs typeface="+mn-cs"/>
              </a:rPr>
              <a:t>  </a:t>
            </a:r>
            <a:r>
              <a:rPr kumimoji="0" lang="en-US" sz="3600" b="1" i="0" u="none" strike="noStrike" kern="0" cap="none" spc="0" normalizeH="0" baseline="0" noProof="0" dirty="0" smtClean="0">
                <a:ln>
                  <a:noFill/>
                </a:ln>
                <a:solidFill>
                  <a:srgbClr val="0C631B">
                    <a:lumMod val="60000"/>
                    <a:lumOff val="40000"/>
                  </a:srgbClr>
                </a:solidFill>
                <a:effectLst/>
                <a:uLnTx/>
                <a:uFillTx/>
                <a:latin typeface="Lato" panose="020F0502020204030203" pitchFamily="34" charset="0"/>
              </a:rPr>
              <a:t>Develop</a:t>
            </a:r>
            <a:r>
              <a:rPr kumimoji="0" lang="en-US" sz="3600" b="0" i="0" u="none" strike="noStrike" kern="0" cap="none" spc="0" normalizeH="0" baseline="0" noProof="0" dirty="0" smtClean="0">
                <a:ln>
                  <a:noFill/>
                </a:ln>
                <a:solidFill>
                  <a:srgbClr val="0C631B">
                    <a:lumMod val="60000"/>
                    <a:lumOff val="40000"/>
                  </a:srgbClr>
                </a:solidFill>
                <a:effectLst/>
                <a:uLnTx/>
                <a:uFillTx/>
                <a:latin typeface="Lato" panose="020F0502020204030203" pitchFamily="34" charset="0"/>
              </a:rPr>
              <a:t> </a:t>
            </a:r>
            <a:r>
              <a:rPr kumimoji="0" lang="en-US" sz="3600" b="0" i="0" u="none" strike="noStrike" kern="0" cap="none" spc="0" normalizeH="0" baseline="0" noProof="0" dirty="0" smtClean="0">
                <a:ln>
                  <a:noFill/>
                </a:ln>
                <a:solidFill>
                  <a:srgbClr val="FFFFFF"/>
                </a:solidFill>
                <a:effectLst/>
                <a:uLnTx/>
                <a:uFillTx/>
                <a:latin typeface="Lato" panose="020F0502020204030203" pitchFamily="34" charset="0"/>
              </a:rPr>
              <a:t>ambitious and achievable goals that close achievement gaps and support the unique strengths and needs of the student.</a:t>
            </a:r>
          </a:p>
        </p:txBody>
      </p:sp>
    </p:spTree>
    <p:extLst>
      <p:ext uri="{BB962C8B-B14F-4D97-AF65-F5344CB8AC3E}">
        <p14:creationId xmlns:p14="http://schemas.microsoft.com/office/powerpoint/2010/main" val="4132657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3 Key Ideas</a:t>
            </a:r>
            <a:endParaRPr lang="en-US" dirty="0"/>
          </a:p>
        </p:txBody>
      </p:sp>
      <p:sp>
        <p:nvSpPr>
          <p:cNvPr id="3" name="Text Placeholder 2"/>
          <p:cNvSpPr>
            <a:spLocks noGrp="1"/>
          </p:cNvSpPr>
          <p:nvPr>
            <p:ph type="body" sz="quarter" idx="14"/>
          </p:nvPr>
        </p:nvSpPr>
        <p:spPr>
          <a:xfrm>
            <a:off x="1217206" y="1180804"/>
            <a:ext cx="6709587" cy="3615640"/>
          </a:xfrm>
        </p:spPr>
        <p:txBody>
          <a:bodyPr>
            <a:normAutofit fontScale="62500" lnSpcReduction="20000"/>
          </a:bodyPr>
          <a:lstStyle/>
          <a:p>
            <a:pPr marL="174625" indent="-174625"/>
            <a:r>
              <a:rPr lang="en-US" sz="2900" b="0" dirty="0">
                <a:solidFill>
                  <a:srgbClr val="333399"/>
                </a:solidFill>
              </a:rPr>
              <a:t>IEP goals are directed at “why” </a:t>
            </a:r>
            <a:r>
              <a:rPr lang="en-US" sz="2300" b="0" dirty="0">
                <a:solidFill>
                  <a:srgbClr val="333399"/>
                </a:solidFill>
              </a:rPr>
              <a:t>(i.e., root causes) </a:t>
            </a:r>
            <a:r>
              <a:rPr lang="en-US" sz="2900" b="0" dirty="0">
                <a:solidFill>
                  <a:srgbClr val="333399"/>
                </a:solidFill>
              </a:rPr>
              <a:t>the student is not meeting early childhood/grade-level standards or expectations </a:t>
            </a:r>
          </a:p>
          <a:p>
            <a:pPr marL="174625" indent="-174625"/>
            <a:r>
              <a:rPr lang="en-US" sz="2900" b="0" dirty="0">
                <a:solidFill>
                  <a:srgbClr val="333399"/>
                </a:solidFill>
              </a:rPr>
              <a:t>IEP goals address student-specific disability-related need(s) that will improve access, engagement and progress toward standards and expectations </a:t>
            </a:r>
            <a:r>
              <a:rPr lang="en-US" sz="2300" b="0" dirty="0">
                <a:solidFill>
                  <a:srgbClr val="333399"/>
                </a:solidFill>
              </a:rPr>
              <a:t>(i.e., address effects) </a:t>
            </a:r>
          </a:p>
          <a:p>
            <a:pPr marL="174625" indent="-174625"/>
            <a:r>
              <a:rPr lang="en-US" sz="2900" b="0" dirty="0">
                <a:solidFill>
                  <a:srgbClr val="333399"/>
                </a:solidFill>
              </a:rPr>
              <a:t>IEP goals are measurable, ambitious and achievable</a:t>
            </a:r>
          </a:p>
          <a:p>
            <a:pPr marL="174625" indent="-174625"/>
            <a:r>
              <a:rPr lang="en-US" sz="2900" b="0" dirty="0">
                <a:solidFill>
                  <a:srgbClr val="333399"/>
                </a:solidFill>
              </a:rPr>
              <a:t>One goal may address more than one disability-related need</a:t>
            </a:r>
          </a:p>
          <a:p>
            <a:endParaRPr lang="en-US" dirty="0"/>
          </a:p>
        </p:txBody>
      </p:sp>
    </p:spTree>
    <p:extLst>
      <p:ext uri="{BB962C8B-B14F-4D97-AF65-F5344CB8AC3E}">
        <p14:creationId xmlns:p14="http://schemas.microsoft.com/office/powerpoint/2010/main" val="1782854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Step 3 Key Ideas</a:t>
            </a:r>
            <a:endParaRPr lang="en-US" dirty="0"/>
          </a:p>
        </p:txBody>
      </p:sp>
      <p:sp>
        <p:nvSpPr>
          <p:cNvPr id="3" name="Text Placeholder 2"/>
          <p:cNvSpPr>
            <a:spLocks noGrp="1"/>
          </p:cNvSpPr>
          <p:nvPr>
            <p:ph type="body" sz="quarter" idx="14"/>
          </p:nvPr>
        </p:nvSpPr>
        <p:spPr>
          <a:xfrm>
            <a:off x="1387617" y="1189116"/>
            <a:ext cx="6368765" cy="3349633"/>
          </a:xfrm>
        </p:spPr>
        <p:txBody>
          <a:bodyPr>
            <a:normAutofit fontScale="55000" lnSpcReduction="20000"/>
          </a:bodyPr>
          <a:lstStyle/>
          <a:p>
            <a:pPr marL="174625" indent="-174625"/>
            <a:r>
              <a:rPr lang="en-US" sz="3000" b="0" dirty="0">
                <a:solidFill>
                  <a:srgbClr val="333399"/>
                </a:solidFill>
              </a:rPr>
              <a:t>IEP goals specify what a student will learn </a:t>
            </a:r>
            <a:r>
              <a:rPr lang="en-US" b="0" dirty="0">
                <a:solidFill>
                  <a:srgbClr val="333399"/>
                </a:solidFill>
              </a:rPr>
              <a:t>(target skill(s)/behavior)</a:t>
            </a:r>
          </a:p>
          <a:p>
            <a:pPr marL="174625" indent="-174625"/>
            <a:r>
              <a:rPr lang="en-US" sz="3000" b="0" dirty="0">
                <a:solidFill>
                  <a:srgbClr val="333399"/>
                </a:solidFill>
              </a:rPr>
              <a:t>In rare circumstances a goal may not be required to address a disability related </a:t>
            </a:r>
            <a:r>
              <a:rPr lang="en-US" sz="3000" b="0" dirty="0" smtClean="0">
                <a:solidFill>
                  <a:srgbClr val="333399"/>
                </a:solidFill>
              </a:rPr>
              <a:t>need</a:t>
            </a:r>
          </a:p>
          <a:p>
            <a:pPr marL="461963" lvl="1" indent="-120650">
              <a:buFont typeface="Arial" panose="020B0604020202020204" pitchFamily="34" charset="0"/>
              <a:buChar char="•"/>
            </a:pPr>
            <a:r>
              <a:rPr lang="en-US" sz="2500" dirty="0" smtClean="0">
                <a:solidFill>
                  <a:srgbClr val="333399"/>
                </a:solidFill>
              </a:rPr>
              <a:t>The </a:t>
            </a:r>
            <a:r>
              <a:rPr lang="en-US" sz="2500" dirty="0">
                <a:solidFill>
                  <a:srgbClr val="333399"/>
                </a:solidFill>
              </a:rPr>
              <a:t>need is still addressed with support(s) or accommodation(s</a:t>
            </a:r>
            <a:r>
              <a:rPr lang="en-US" sz="2500" dirty="0" smtClean="0">
                <a:solidFill>
                  <a:srgbClr val="333399"/>
                </a:solidFill>
              </a:rPr>
              <a:t>) (supplementary aids/services</a:t>
            </a:r>
            <a:r>
              <a:rPr lang="en-US" sz="2500" dirty="0">
                <a:solidFill>
                  <a:srgbClr val="333399"/>
                </a:solidFill>
              </a:rPr>
              <a:t>, </a:t>
            </a:r>
            <a:r>
              <a:rPr lang="en-US" sz="2500" dirty="0" smtClean="0">
                <a:solidFill>
                  <a:srgbClr val="333399"/>
                </a:solidFill>
              </a:rPr>
              <a:t>supports </a:t>
            </a:r>
            <a:r>
              <a:rPr lang="en-US" sz="2500" dirty="0">
                <a:solidFill>
                  <a:srgbClr val="333399"/>
                </a:solidFill>
              </a:rPr>
              <a:t>for staff) </a:t>
            </a:r>
          </a:p>
          <a:p>
            <a:pPr marL="174625" indent="-174625"/>
            <a:r>
              <a:rPr lang="en-US" sz="3000" b="0" dirty="0">
                <a:solidFill>
                  <a:srgbClr val="333399"/>
                </a:solidFill>
              </a:rPr>
              <a:t>How do we know when a goal is needed to address a disability related </a:t>
            </a:r>
            <a:r>
              <a:rPr lang="en-US" sz="3000" b="0" dirty="0" smtClean="0">
                <a:solidFill>
                  <a:srgbClr val="333399"/>
                </a:solidFill>
              </a:rPr>
              <a:t>need?</a:t>
            </a:r>
          </a:p>
          <a:p>
            <a:pPr marL="341313" lvl="1" indent="-1588">
              <a:buFont typeface="Arial" panose="020B0604020202020204" pitchFamily="34" charset="0"/>
              <a:buChar char="•"/>
            </a:pPr>
            <a:r>
              <a:rPr lang="en-US" sz="2258" dirty="0">
                <a:solidFill>
                  <a:srgbClr val="333399"/>
                </a:solidFill>
              </a:rPr>
              <a:t> </a:t>
            </a:r>
            <a:r>
              <a:rPr lang="en-US" sz="2258" dirty="0" smtClean="0">
                <a:solidFill>
                  <a:srgbClr val="333399"/>
                </a:solidFill>
              </a:rPr>
              <a:t> </a:t>
            </a:r>
            <a:r>
              <a:rPr lang="en-US" sz="2500" dirty="0" smtClean="0">
                <a:solidFill>
                  <a:srgbClr val="333399"/>
                </a:solidFill>
              </a:rPr>
              <a:t>Ask</a:t>
            </a:r>
            <a:r>
              <a:rPr lang="en-US" sz="2500" dirty="0">
                <a:solidFill>
                  <a:srgbClr val="333399"/>
                </a:solidFill>
              </a:rPr>
              <a:t>, “</a:t>
            </a:r>
            <a:r>
              <a:rPr lang="en-US" sz="2500" i="1" dirty="0">
                <a:solidFill>
                  <a:srgbClr val="333399"/>
                </a:solidFill>
              </a:rPr>
              <a:t>Does the student needs to develop a skill or just use a skill already </a:t>
            </a:r>
            <a:r>
              <a:rPr lang="en-US" sz="2500" i="1" dirty="0" smtClean="0">
                <a:solidFill>
                  <a:srgbClr val="333399"/>
                </a:solidFill>
              </a:rPr>
              <a:t>  mastered</a:t>
            </a:r>
            <a:r>
              <a:rPr lang="en-US" sz="2500" dirty="0">
                <a:solidFill>
                  <a:srgbClr val="333399"/>
                </a:solidFill>
              </a:rPr>
              <a:t>”?</a:t>
            </a:r>
          </a:p>
          <a:p>
            <a:pPr marL="0" indent="0">
              <a:buNone/>
            </a:pPr>
            <a:endParaRPr lang="en-US" sz="2500" dirty="0"/>
          </a:p>
        </p:txBody>
      </p:sp>
    </p:spTree>
    <p:extLst>
      <p:ext uri="{BB962C8B-B14F-4D97-AF65-F5344CB8AC3E}">
        <p14:creationId xmlns:p14="http://schemas.microsoft.com/office/powerpoint/2010/main" val="2405900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fontScale="92500"/>
          </a:bodyPr>
          <a:lstStyle/>
          <a:p>
            <a:r>
              <a:rPr lang="en-US" dirty="0" smtClean="0"/>
              <a:t>Guidance from U.S. Department of Education</a:t>
            </a:r>
            <a:endParaRPr lang="en-US" dirty="0"/>
          </a:p>
        </p:txBody>
      </p:sp>
      <p:sp>
        <p:nvSpPr>
          <p:cNvPr id="3" name="Text Placeholder 2"/>
          <p:cNvSpPr>
            <a:spLocks noGrp="1"/>
          </p:cNvSpPr>
          <p:nvPr>
            <p:ph type="body" sz="quarter" idx="14"/>
          </p:nvPr>
        </p:nvSpPr>
        <p:spPr>
          <a:xfrm>
            <a:off x="1242145" y="1147553"/>
            <a:ext cx="6659710" cy="3490949"/>
          </a:xfrm>
        </p:spPr>
        <p:txBody>
          <a:bodyPr>
            <a:normAutofit/>
          </a:bodyPr>
          <a:lstStyle/>
          <a:p>
            <a:pPr marL="0" indent="0">
              <a:buNone/>
            </a:pPr>
            <a:r>
              <a:rPr lang="en-US" sz="1800" b="0" dirty="0">
                <a:solidFill>
                  <a:srgbClr val="333399"/>
                </a:solidFill>
              </a:rPr>
              <a:t>IEP goals must be . . . </a:t>
            </a:r>
          </a:p>
          <a:p>
            <a:pPr marL="174625" indent="-174625">
              <a:lnSpc>
                <a:spcPct val="95000"/>
              </a:lnSpc>
              <a:spcBef>
                <a:spcPts val="600"/>
              </a:spcBef>
            </a:pPr>
            <a:r>
              <a:rPr lang="en-US" sz="1800" b="0" dirty="0">
                <a:solidFill>
                  <a:srgbClr val="333399"/>
                </a:solidFill>
              </a:rPr>
              <a:t>Aligned with the academic content standards for the grade in which a student is </a:t>
            </a:r>
            <a:r>
              <a:rPr lang="en-US" sz="1800" b="0" dirty="0" smtClean="0">
                <a:solidFill>
                  <a:srgbClr val="333399"/>
                </a:solidFill>
              </a:rPr>
              <a:t>enrolled</a:t>
            </a:r>
          </a:p>
          <a:p>
            <a:pPr marL="339725" lvl="1" indent="122238">
              <a:lnSpc>
                <a:spcPct val="95000"/>
              </a:lnSpc>
              <a:spcBef>
                <a:spcPts val="600"/>
              </a:spcBef>
              <a:buFont typeface="Arial" panose="020B0604020202020204" pitchFamily="34" charset="0"/>
              <a:buChar char="•"/>
            </a:pPr>
            <a:r>
              <a:rPr lang="en-US" sz="1400" i="1" dirty="0" smtClean="0">
                <a:solidFill>
                  <a:srgbClr val="333399"/>
                </a:solidFill>
              </a:rPr>
              <a:t>An </a:t>
            </a:r>
            <a:r>
              <a:rPr lang="en-US" sz="1400" i="1" dirty="0">
                <a:solidFill>
                  <a:srgbClr val="333399"/>
                </a:solidFill>
              </a:rPr>
              <a:t>IEP that focuses on ensuring a student is involved in </a:t>
            </a:r>
            <a:r>
              <a:rPr lang="en-US" sz="1400" i="1" dirty="0" smtClean="0">
                <a:solidFill>
                  <a:srgbClr val="333399"/>
                </a:solidFill>
              </a:rPr>
              <a:t>general education      curriculum </a:t>
            </a:r>
            <a:r>
              <a:rPr lang="en-US" sz="1400" i="1" dirty="0">
                <a:solidFill>
                  <a:srgbClr val="333399"/>
                </a:solidFill>
              </a:rPr>
              <a:t>will be aligned with the </a:t>
            </a:r>
            <a:r>
              <a:rPr lang="en-US" sz="1400" i="1" dirty="0" smtClean="0">
                <a:solidFill>
                  <a:srgbClr val="333399"/>
                </a:solidFill>
              </a:rPr>
              <a:t>academic</a:t>
            </a:r>
            <a:r>
              <a:rPr lang="en-US" sz="1400" i="1" dirty="0">
                <a:solidFill>
                  <a:srgbClr val="333399"/>
                </a:solidFill>
              </a:rPr>
              <a:t> </a:t>
            </a:r>
            <a:r>
              <a:rPr lang="en-US" sz="1400" i="1" dirty="0" smtClean="0">
                <a:solidFill>
                  <a:srgbClr val="333399"/>
                </a:solidFill>
              </a:rPr>
              <a:t>content </a:t>
            </a:r>
            <a:r>
              <a:rPr lang="en-US" sz="1400" i="1" dirty="0">
                <a:solidFill>
                  <a:srgbClr val="333399"/>
                </a:solidFill>
              </a:rPr>
              <a:t>standards </a:t>
            </a:r>
          </a:p>
          <a:p>
            <a:pPr marL="174625" indent="-174625">
              <a:lnSpc>
                <a:spcPct val="95000"/>
              </a:lnSpc>
              <a:spcBef>
                <a:spcPts val="600"/>
              </a:spcBef>
            </a:pPr>
            <a:r>
              <a:rPr lang="en-US" sz="1800" b="0" dirty="0">
                <a:solidFill>
                  <a:srgbClr val="333399"/>
                </a:solidFill>
              </a:rPr>
              <a:t>Ambitious and achievable</a:t>
            </a:r>
          </a:p>
          <a:p>
            <a:pPr marL="174625" indent="-174625">
              <a:lnSpc>
                <a:spcPct val="90000"/>
              </a:lnSpc>
              <a:spcBef>
                <a:spcPts val="600"/>
              </a:spcBef>
            </a:pPr>
            <a:r>
              <a:rPr lang="en-US" sz="1800" b="0" dirty="0">
                <a:solidFill>
                  <a:srgbClr val="333399"/>
                </a:solidFill>
              </a:rPr>
              <a:t>For students with the most significant cognitive disabilities, goals are aligned with alternate academic achievement standards aligned with grade-level content standards </a:t>
            </a:r>
          </a:p>
        </p:txBody>
      </p:sp>
      <p:sp>
        <p:nvSpPr>
          <p:cNvPr id="4" name="TextBox 3"/>
          <p:cNvSpPr txBox="1"/>
          <p:nvPr/>
        </p:nvSpPr>
        <p:spPr>
          <a:xfrm>
            <a:off x="1518847" y="4638502"/>
            <a:ext cx="6106306" cy="430887"/>
          </a:xfrm>
          <a:prstGeom prst="rect">
            <a:avLst/>
          </a:prstGeom>
          <a:noFill/>
        </p:spPr>
        <p:txBody>
          <a:bodyPr wrap="square" rtlCol="0">
            <a:spAutoFit/>
          </a:bodyPr>
          <a:lstStyle/>
          <a:p>
            <a:r>
              <a:rPr lang="en-US" sz="1050" dirty="0">
                <a:solidFill>
                  <a:srgbClr val="333399"/>
                </a:solidFill>
                <a:latin typeface="Lato" panose="020F0502020204030203" pitchFamily="34" charset="0"/>
              </a:rPr>
              <a:t>Adapted from U.S. Department of Education Dear Colleague Letter, November 16, 2015: </a:t>
            </a:r>
            <a:r>
              <a:rPr lang="en-US" sz="1050" dirty="0">
                <a:solidFill>
                  <a:srgbClr val="333399"/>
                </a:solidFill>
                <a:latin typeface="Lato" panose="020F0502020204030203" pitchFamily="34" charset="0"/>
                <a:hlinkClick r:id="rId3"/>
              </a:rPr>
              <a:t>OSERS Policy Guidance on Free Appropriate Public Education (FAPE) </a:t>
            </a:r>
            <a:endParaRPr lang="en-US" sz="1050" dirty="0">
              <a:solidFill>
                <a:srgbClr val="333399"/>
              </a:solidFill>
              <a:latin typeface="Lato" panose="020F0502020204030203" pitchFamily="34" charset="0"/>
            </a:endParaRPr>
          </a:p>
        </p:txBody>
      </p:sp>
    </p:spTree>
    <p:extLst>
      <p:ext uri="{BB962C8B-B14F-4D97-AF65-F5344CB8AC3E}">
        <p14:creationId xmlns:p14="http://schemas.microsoft.com/office/powerpoint/2010/main" val="623688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S030002245">
  <a:themeElements>
    <a:clrScheme name="Custom 29">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1A5651"/>
      </a:hlink>
      <a:folHlink>
        <a:srgbClr val="0D335E"/>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75000"/>
          </a:schemeClr>
        </a:solidFill>
      </a:spPr>
      <a:bodyPr rtlCol="0" anchor="ctr">
        <a:spAutoFit/>
      </a:bodyPr>
      <a:lstStyle>
        <a:defPPr algn="ctr">
          <a:defRPr dirty="0">
            <a:ln>
              <a:solidFill>
                <a:schemeClr val="accent1">
                  <a:lumMod val="75000"/>
                </a:schemeClr>
              </a:solidFill>
            </a:ln>
            <a:noFill/>
          </a:defRPr>
        </a:defPPr>
      </a:lstStyle>
    </a:spDef>
  </a:objectDefaults>
  <a:extraClrSchemeLst/>
  <a:extLst>
    <a:ext uri="{05A4C25C-085E-4340-85A3-A5531E510DB2}">
      <thm15:themeFamily xmlns:thm15="http://schemas.microsoft.com/office/thememl/2012/main" name="DPI SlideTemplatePV_CURRENT.potm" id="{375B5EDF-FB28-4CA2-A2BF-F3B38AADC55E}" vid="{A1C9FDCB-8100-4B10-A094-336F16336BC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4024</TotalTime>
  <Words>9546</Words>
  <Application>Microsoft Office PowerPoint</Application>
  <PresentationFormat>On-screen Show (16:9)</PresentationFormat>
  <Paragraphs>584</Paragraphs>
  <Slides>39</Slides>
  <Notes>39</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39</vt:i4>
      </vt:variant>
    </vt:vector>
  </HeadingPairs>
  <TitlesOfParts>
    <vt:vector size="51" baseType="lpstr">
      <vt:lpstr>Arial</vt:lpstr>
      <vt:lpstr>Calibri</vt:lpstr>
      <vt:lpstr>Courier New</vt:lpstr>
      <vt:lpstr>Futura Bk</vt:lpstr>
      <vt:lpstr>Gadget</vt:lpstr>
      <vt:lpstr>Garamond</vt:lpstr>
      <vt:lpstr>Lato</vt:lpstr>
      <vt:lpstr>Lato Black</vt:lpstr>
      <vt:lpstr>Questrial</vt:lpstr>
      <vt:lpstr>Wingdings</vt:lpstr>
      <vt:lpstr>Office Theme</vt:lpstr>
      <vt:lpstr>TS030002245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CCR IEP Learning Resources</vt:lpstr>
      <vt:lpstr>CCR IEP Discussion Tool</vt:lpstr>
      <vt:lpstr>CCR IEP Video</vt:lpstr>
      <vt:lpstr>PowerPoint Presentation</vt:lpstr>
      <vt:lpstr>PowerPoint Presentation</vt:lpstr>
      <vt:lpstr>PowerPoint Presentation</vt:lpstr>
      <vt:lpstr>PowerPoint Presentation</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Ransley, Tawny M.  DPI</dc:creator>
  <cp:lastModifiedBy>Kiefer, Carolyn A.   DPI</cp:lastModifiedBy>
  <cp:revision>144</cp:revision>
  <dcterms:created xsi:type="dcterms:W3CDTF">2016-02-23T19:34:17Z</dcterms:created>
  <dcterms:modified xsi:type="dcterms:W3CDTF">2018-05-17T14:25:49Z</dcterms:modified>
</cp:coreProperties>
</file>