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1205" r:id="rId5"/>
    <p:sldId id="1207" r:id="rId6"/>
    <p:sldId id="1208" r:id="rId7"/>
    <p:sldId id="1260" r:id="rId8"/>
    <p:sldId id="1210" r:id="rId9"/>
    <p:sldId id="1211" r:id="rId10"/>
    <p:sldId id="1212" r:id="rId11"/>
    <p:sldId id="1214" r:id="rId12"/>
    <p:sldId id="1213" r:id="rId13"/>
    <p:sldId id="1215" r:id="rId14"/>
    <p:sldId id="1216" r:id="rId15"/>
    <p:sldId id="1217" r:id="rId16"/>
    <p:sldId id="1218" r:id="rId17"/>
    <p:sldId id="1219" r:id="rId18"/>
    <p:sldId id="1220" r:id="rId19"/>
    <p:sldId id="1222" r:id="rId20"/>
    <p:sldId id="1221" r:id="rId21"/>
    <p:sldId id="1223" r:id="rId22"/>
    <p:sldId id="1224" r:id="rId23"/>
    <p:sldId id="1225" r:id="rId24"/>
    <p:sldId id="1226" r:id="rId25"/>
    <p:sldId id="1227" r:id="rId26"/>
    <p:sldId id="1228" r:id="rId27"/>
    <p:sldId id="1229" r:id="rId28"/>
    <p:sldId id="1230" r:id="rId29"/>
    <p:sldId id="1231" r:id="rId30"/>
    <p:sldId id="1232" r:id="rId31"/>
    <p:sldId id="1233" r:id="rId32"/>
    <p:sldId id="1234" r:id="rId33"/>
    <p:sldId id="1235" r:id="rId34"/>
    <p:sldId id="1236" r:id="rId35"/>
    <p:sldId id="1237" r:id="rId36"/>
    <p:sldId id="1238" r:id="rId37"/>
    <p:sldId id="1239" r:id="rId38"/>
    <p:sldId id="1240" r:id="rId39"/>
    <p:sldId id="1241" r:id="rId40"/>
    <p:sldId id="1242" r:id="rId41"/>
    <p:sldId id="1244" r:id="rId42"/>
    <p:sldId id="1243" r:id="rId43"/>
    <p:sldId id="1245" r:id="rId44"/>
    <p:sldId id="1247" r:id="rId45"/>
    <p:sldId id="1248" r:id="rId46"/>
    <p:sldId id="1249" r:id="rId47"/>
    <p:sldId id="1250" r:id="rId48"/>
    <p:sldId id="1251" r:id="rId49"/>
    <p:sldId id="1252" r:id="rId50"/>
    <p:sldId id="1253" r:id="rId51"/>
    <p:sldId id="1254" r:id="rId52"/>
    <p:sldId id="1255" r:id="rId53"/>
    <p:sldId id="1256" r:id="rId54"/>
    <p:sldId id="1257" r:id="rId55"/>
  </p:sldIdLst>
  <p:sldSz cx="12192000" cy="6858000"/>
  <p:notesSz cx="7010400" cy="92964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0"/>
    <a:srgbClr val="0000FF"/>
    <a:srgbClr val="23C83F"/>
    <a:srgbClr val="0C631B"/>
    <a:srgbClr val="1F2264"/>
    <a:srgbClr val="0E0FC8"/>
    <a:srgbClr val="05CDD7"/>
    <a:srgbClr val="5639D4"/>
    <a:srgbClr val="119EDA"/>
    <a:srgbClr val="188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18" autoAdjust="0"/>
  </p:normalViewPr>
  <p:slideViewPr>
    <p:cSldViewPr snapToGrid="0">
      <p:cViewPr varScale="1">
        <p:scale>
          <a:sx n="75" d="100"/>
          <a:sy n="75" d="100"/>
        </p:scale>
        <p:origin x="974" y="43"/>
      </p:cViewPr>
      <p:guideLst>
        <p:guide orient="horz" pos="2160"/>
        <p:guide pos="3840"/>
      </p:guideLst>
    </p:cSldViewPr>
  </p:slideViewPr>
  <p:outlineViewPr>
    <p:cViewPr>
      <p:scale>
        <a:sx n="33" d="100"/>
        <a:sy n="33" d="100"/>
      </p:scale>
      <p:origin x="0" y="-1134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88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B9F36-BBD6-4E4F-B4BC-50DC74F09C1D}"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FB417272-D840-416F-ABD2-76899DD5B795}">
      <dgm:prSet phldrT="[Text]" custT="1"/>
      <dgm:spPr/>
      <dgm:t>
        <a:bodyPr/>
        <a:lstStyle/>
        <a:p>
          <a:r>
            <a:rPr lang="en-US" sz="2800" dirty="0" smtClean="0"/>
            <a:t>Baseline</a:t>
          </a:r>
          <a:endParaRPr lang="en-US" sz="2800" dirty="0"/>
        </a:p>
      </dgm:t>
    </dgm:pt>
    <dgm:pt modelId="{F9E3A506-02BA-4A71-BA25-3E9329795465}" type="parTrans" cxnId="{1E3388E2-7080-4AC7-BA56-21B02A389BA2}">
      <dgm:prSet/>
      <dgm:spPr/>
      <dgm:t>
        <a:bodyPr/>
        <a:lstStyle/>
        <a:p>
          <a:endParaRPr lang="en-US"/>
        </a:p>
      </dgm:t>
    </dgm:pt>
    <dgm:pt modelId="{9D4DC207-0D85-439F-8D8B-A5F541AD7B7B}" type="sibTrans" cxnId="{1E3388E2-7080-4AC7-BA56-21B02A389BA2}">
      <dgm:prSet/>
      <dgm:spPr/>
      <dgm:t>
        <a:bodyPr/>
        <a:lstStyle/>
        <a:p>
          <a:endParaRPr lang="en-US"/>
        </a:p>
      </dgm:t>
    </dgm:pt>
    <dgm:pt modelId="{77783F94-A2D2-4663-BA34-A7BE48AC4549}">
      <dgm:prSet phldrT="[Text]" custT="1"/>
      <dgm:spPr/>
      <dgm:t>
        <a:bodyPr/>
        <a:lstStyle/>
        <a:p>
          <a:r>
            <a:rPr lang="en-US" sz="2800" dirty="0" smtClean="0"/>
            <a:t>Level of Attainment </a:t>
          </a:r>
          <a:endParaRPr lang="en-US" sz="2800" dirty="0"/>
        </a:p>
      </dgm:t>
    </dgm:pt>
    <dgm:pt modelId="{43BEE174-E72F-4614-9610-2390CF5389D3}" type="parTrans" cxnId="{CF96113B-397C-4019-8A1F-45B097778B3E}">
      <dgm:prSet/>
      <dgm:spPr/>
      <dgm:t>
        <a:bodyPr/>
        <a:lstStyle/>
        <a:p>
          <a:endParaRPr lang="en-US"/>
        </a:p>
      </dgm:t>
    </dgm:pt>
    <dgm:pt modelId="{E671EFFF-2CFB-4A35-AEC4-7B3ED1997557}" type="sibTrans" cxnId="{CF96113B-397C-4019-8A1F-45B097778B3E}">
      <dgm:prSet/>
      <dgm:spPr/>
      <dgm:t>
        <a:bodyPr/>
        <a:lstStyle/>
        <a:p>
          <a:endParaRPr lang="en-US"/>
        </a:p>
      </dgm:t>
    </dgm:pt>
    <dgm:pt modelId="{C10E7C29-36CA-4360-913C-937C7D4E847E}">
      <dgm:prSet phldrT="[Text]" custT="1"/>
      <dgm:spPr/>
      <dgm:t>
        <a:bodyPr/>
        <a:lstStyle/>
        <a:p>
          <a:r>
            <a:rPr lang="en-US" sz="2800" dirty="0" smtClean="0"/>
            <a:t>Procedures for Measuring Progress</a:t>
          </a:r>
          <a:endParaRPr lang="en-US" sz="2800" dirty="0"/>
        </a:p>
      </dgm:t>
    </dgm:pt>
    <dgm:pt modelId="{56B40D22-64A6-4A39-B044-2BA6427B8CA7}" type="parTrans" cxnId="{B5F79F47-0B50-4723-A635-2E956EFA10D1}">
      <dgm:prSet/>
      <dgm:spPr/>
      <dgm:t>
        <a:bodyPr/>
        <a:lstStyle/>
        <a:p>
          <a:endParaRPr lang="en-US"/>
        </a:p>
      </dgm:t>
    </dgm:pt>
    <dgm:pt modelId="{77D9ACB0-59B0-4084-A117-FCA3B88F1EB8}" type="sibTrans" cxnId="{B5F79F47-0B50-4723-A635-2E956EFA10D1}">
      <dgm:prSet/>
      <dgm:spPr/>
      <dgm:t>
        <a:bodyPr/>
        <a:lstStyle/>
        <a:p>
          <a:endParaRPr lang="en-US"/>
        </a:p>
      </dgm:t>
    </dgm:pt>
    <dgm:pt modelId="{ADD26882-FD09-4E0C-8059-8E538029A655}" type="pres">
      <dgm:prSet presAssocID="{479B9F36-BBD6-4E4F-B4BC-50DC74F09C1D}" presName="cycle" presStyleCnt="0">
        <dgm:presLayoutVars>
          <dgm:dir/>
          <dgm:resizeHandles val="exact"/>
        </dgm:presLayoutVars>
      </dgm:prSet>
      <dgm:spPr/>
      <dgm:t>
        <a:bodyPr/>
        <a:lstStyle/>
        <a:p>
          <a:endParaRPr lang="en-US"/>
        </a:p>
      </dgm:t>
    </dgm:pt>
    <dgm:pt modelId="{7E481900-8433-4088-9E71-35FCB9A53829}" type="pres">
      <dgm:prSet presAssocID="{FB417272-D840-416F-ABD2-76899DD5B795}" presName="node" presStyleLbl="node1" presStyleIdx="0" presStyleCnt="3" custScaleX="201254" custRadScaleRad="96723">
        <dgm:presLayoutVars>
          <dgm:bulletEnabled val="1"/>
        </dgm:presLayoutVars>
      </dgm:prSet>
      <dgm:spPr/>
      <dgm:t>
        <a:bodyPr/>
        <a:lstStyle/>
        <a:p>
          <a:endParaRPr lang="en-US"/>
        </a:p>
      </dgm:t>
    </dgm:pt>
    <dgm:pt modelId="{1BD4CB7F-B3A1-45E2-84CE-2DA32B8F7723}" type="pres">
      <dgm:prSet presAssocID="{9D4DC207-0D85-439F-8D8B-A5F541AD7B7B}" presName="sibTrans" presStyleLbl="sibTrans2D1" presStyleIdx="0" presStyleCnt="3"/>
      <dgm:spPr/>
      <dgm:t>
        <a:bodyPr/>
        <a:lstStyle/>
        <a:p>
          <a:endParaRPr lang="en-US"/>
        </a:p>
      </dgm:t>
    </dgm:pt>
    <dgm:pt modelId="{4E1D57AC-7C1E-4E3D-960F-2AB0D235E83B}" type="pres">
      <dgm:prSet presAssocID="{9D4DC207-0D85-439F-8D8B-A5F541AD7B7B}" presName="connectorText" presStyleLbl="sibTrans2D1" presStyleIdx="0" presStyleCnt="3"/>
      <dgm:spPr/>
      <dgm:t>
        <a:bodyPr/>
        <a:lstStyle/>
        <a:p>
          <a:endParaRPr lang="en-US"/>
        </a:p>
      </dgm:t>
    </dgm:pt>
    <dgm:pt modelId="{1704C44C-1690-4149-88D0-2863AA95795F}" type="pres">
      <dgm:prSet presAssocID="{77783F94-A2D2-4663-BA34-A7BE48AC4549}" presName="node" presStyleLbl="node1" presStyleIdx="1" presStyleCnt="3" custScaleX="184491" custRadScaleRad="160335" custRadScaleInc="-18245">
        <dgm:presLayoutVars>
          <dgm:bulletEnabled val="1"/>
        </dgm:presLayoutVars>
      </dgm:prSet>
      <dgm:spPr/>
      <dgm:t>
        <a:bodyPr/>
        <a:lstStyle/>
        <a:p>
          <a:endParaRPr lang="en-US"/>
        </a:p>
      </dgm:t>
    </dgm:pt>
    <dgm:pt modelId="{5D6DFC68-D70D-4475-A47E-50C41809D5CA}" type="pres">
      <dgm:prSet presAssocID="{E671EFFF-2CFB-4A35-AEC4-7B3ED1997557}" presName="sibTrans" presStyleLbl="sibTrans2D1" presStyleIdx="1" presStyleCnt="3"/>
      <dgm:spPr/>
      <dgm:t>
        <a:bodyPr/>
        <a:lstStyle/>
        <a:p>
          <a:endParaRPr lang="en-US"/>
        </a:p>
      </dgm:t>
    </dgm:pt>
    <dgm:pt modelId="{779A3005-418E-446B-B8C6-1A54D93F1332}" type="pres">
      <dgm:prSet presAssocID="{E671EFFF-2CFB-4A35-AEC4-7B3ED1997557}" presName="connectorText" presStyleLbl="sibTrans2D1" presStyleIdx="1" presStyleCnt="3"/>
      <dgm:spPr/>
      <dgm:t>
        <a:bodyPr/>
        <a:lstStyle/>
        <a:p>
          <a:endParaRPr lang="en-US"/>
        </a:p>
      </dgm:t>
    </dgm:pt>
    <dgm:pt modelId="{5FB1B0F4-C461-4915-A125-B446FF2D9A74}" type="pres">
      <dgm:prSet presAssocID="{C10E7C29-36CA-4360-913C-937C7D4E847E}" presName="node" presStyleLbl="node1" presStyleIdx="2" presStyleCnt="3" custScaleX="209724" custRadScaleRad="175497" custRadScaleInc="21746">
        <dgm:presLayoutVars>
          <dgm:bulletEnabled val="1"/>
        </dgm:presLayoutVars>
      </dgm:prSet>
      <dgm:spPr/>
      <dgm:t>
        <a:bodyPr/>
        <a:lstStyle/>
        <a:p>
          <a:endParaRPr lang="en-US"/>
        </a:p>
      </dgm:t>
    </dgm:pt>
    <dgm:pt modelId="{08EC3479-689A-467E-B1B6-F4DEC5DC757C}" type="pres">
      <dgm:prSet presAssocID="{77D9ACB0-59B0-4084-A117-FCA3B88F1EB8}" presName="sibTrans" presStyleLbl="sibTrans2D1" presStyleIdx="2" presStyleCnt="3"/>
      <dgm:spPr/>
      <dgm:t>
        <a:bodyPr/>
        <a:lstStyle/>
        <a:p>
          <a:endParaRPr lang="en-US"/>
        </a:p>
      </dgm:t>
    </dgm:pt>
    <dgm:pt modelId="{62D4D111-A9EC-412F-95B8-21ADD289B5E6}" type="pres">
      <dgm:prSet presAssocID="{77D9ACB0-59B0-4084-A117-FCA3B88F1EB8}" presName="connectorText" presStyleLbl="sibTrans2D1" presStyleIdx="2" presStyleCnt="3"/>
      <dgm:spPr/>
      <dgm:t>
        <a:bodyPr/>
        <a:lstStyle/>
        <a:p>
          <a:endParaRPr lang="en-US"/>
        </a:p>
      </dgm:t>
    </dgm:pt>
  </dgm:ptLst>
  <dgm:cxnLst>
    <dgm:cxn modelId="{D360C99F-6186-47B0-B99A-5D3F5851D7DC}" type="presOf" srcId="{E671EFFF-2CFB-4A35-AEC4-7B3ED1997557}" destId="{779A3005-418E-446B-B8C6-1A54D93F1332}" srcOrd="1" destOrd="0" presId="urn:microsoft.com/office/officeart/2005/8/layout/cycle2"/>
    <dgm:cxn modelId="{CF96113B-397C-4019-8A1F-45B097778B3E}" srcId="{479B9F36-BBD6-4E4F-B4BC-50DC74F09C1D}" destId="{77783F94-A2D2-4663-BA34-A7BE48AC4549}" srcOrd="1" destOrd="0" parTransId="{43BEE174-E72F-4614-9610-2390CF5389D3}" sibTransId="{E671EFFF-2CFB-4A35-AEC4-7B3ED1997557}"/>
    <dgm:cxn modelId="{1E3388E2-7080-4AC7-BA56-21B02A389BA2}" srcId="{479B9F36-BBD6-4E4F-B4BC-50DC74F09C1D}" destId="{FB417272-D840-416F-ABD2-76899DD5B795}" srcOrd="0" destOrd="0" parTransId="{F9E3A506-02BA-4A71-BA25-3E9329795465}" sibTransId="{9D4DC207-0D85-439F-8D8B-A5F541AD7B7B}"/>
    <dgm:cxn modelId="{A4CBB25D-7C9A-42F1-AB4D-08B09A9B20F8}" type="presOf" srcId="{77D9ACB0-59B0-4084-A117-FCA3B88F1EB8}" destId="{62D4D111-A9EC-412F-95B8-21ADD289B5E6}" srcOrd="1" destOrd="0" presId="urn:microsoft.com/office/officeart/2005/8/layout/cycle2"/>
    <dgm:cxn modelId="{7205BE7B-A08B-4CB7-865C-E7B6E07BCDD1}" type="presOf" srcId="{FB417272-D840-416F-ABD2-76899DD5B795}" destId="{7E481900-8433-4088-9E71-35FCB9A53829}" srcOrd="0" destOrd="0" presId="urn:microsoft.com/office/officeart/2005/8/layout/cycle2"/>
    <dgm:cxn modelId="{F8712399-4665-40A1-B911-6E46CCA6E5DC}" type="presOf" srcId="{9D4DC207-0D85-439F-8D8B-A5F541AD7B7B}" destId="{1BD4CB7F-B3A1-45E2-84CE-2DA32B8F7723}" srcOrd="0" destOrd="0" presId="urn:microsoft.com/office/officeart/2005/8/layout/cycle2"/>
    <dgm:cxn modelId="{A27FDAA3-DE5E-40B3-8104-40E5F0C075CD}" type="presOf" srcId="{9D4DC207-0D85-439F-8D8B-A5F541AD7B7B}" destId="{4E1D57AC-7C1E-4E3D-960F-2AB0D235E83B}" srcOrd="1" destOrd="0" presId="urn:microsoft.com/office/officeart/2005/8/layout/cycle2"/>
    <dgm:cxn modelId="{28F82262-C7C6-4008-8390-44F2086C8BE9}" type="presOf" srcId="{77D9ACB0-59B0-4084-A117-FCA3B88F1EB8}" destId="{08EC3479-689A-467E-B1B6-F4DEC5DC757C}" srcOrd="0" destOrd="0" presId="urn:microsoft.com/office/officeart/2005/8/layout/cycle2"/>
    <dgm:cxn modelId="{49D231CA-0215-4DA4-B634-C55562539A1D}" type="presOf" srcId="{479B9F36-BBD6-4E4F-B4BC-50DC74F09C1D}" destId="{ADD26882-FD09-4E0C-8059-8E538029A655}" srcOrd="0" destOrd="0" presId="urn:microsoft.com/office/officeart/2005/8/layout/cycle2"/>
    <dgm:cxn modelId="{B5F79F47-0B50-4723-A635-2E956EFA10D1}" srcId="{479B9F36-BBD6-4E4F-B4BC-50DC74F09C1D}" destId="{C10E7C29-36CA-4360-913C-937C7D4E847E}" srcOrd="2" destOrd="0" parTransId="{56B40D22-64A6-4A39-B044-2BA6427B8CA7}" sibTransId="{77D9ACB0-59B0-4084-A117-FCA3B88F1EB8}"/>
    <dgm:cxn modelId="{DB1A1858-35E6-441C-92C4-7655F53849DD}" type="presOf" srcId="{C10E7C29-36CA-4360-913C-937C7D4E847E}" destId="{5FB1B0F4-C461-4915-A125-B446FF2D9A74}" srcOrd="0" destOrd="0" presId="urn:microsoft.com/office/officeart/2005/8/layout/cycle2"/>
    <dgm:cxn modelId="{CEB6F2E9-8A2C-448B-8387-B2C0D459F283}" type="presOf" srcId="{E671EFFF-2CFB-4A35-AEC4-7B3ED1997557}" destId="{5D6DFC68-D70D-4475-A47E-50C41809D5CA}" srcOrd="0" destOrd="0" presId="urn:microsoft.com/office/officeart/2005/8/layout/cycle2"/>
    <dgm:cxn modelId="{819D14B1-0F76-410C-AE52-C5C9ED7989BE}" type="presOf" srcId="{77783F94-A2D2-4663-BA34-A7BE48AC4549}" destId="{1704C44C-1690-4149-88D0-2863AA95795F}" srcOrd="0" destOrd="0" presId="urn:microsoft.com/office/officeart/2005/8/layout/cycle2"/>
    <dgm:cxn modelId="{4C43AF28-9E12-4A24-8734-6F4930FE7917}" type="presParOf" srcId="{ADD26882-FD09-4E0C-8059-8E538029A655}" destId="{7E481900-8433-4088-9E71-35FCB9A53829}" srcOrd="0" destOrd="0" presId="urn:microsoft.com/office/officeart/2005/8/layout/cycle2"/>
    <dgm:cxn modelId="{37244D31-DA70-45A9-BC0E-AC3B1A8C1FA4}" type="presParOf" srcId="{ADD26882-FD09-4E0C-8059-8E538029A655}" destId="{1BD4CB7F-B3A1-45E2-84CE-2DA32B8F7723}" srcOrd="1" destOrd="0" presId="urn:microsoft.com/office/officeart/2005/8/layout/cycle2"/>
    <dgm:cxn modelId="{1971C538-206C-4DD5-874A-28D468F5A29A}" type="presParOf" srcId="{1BD4CB7F-B3A1-45E2-84CE-2DA32B8F7723}" destId="{4E1D57AC-7C1E-4E3D-960F-2AB0D235E83B}" srcOrd="0" destOrd="0" presId="urn:microsoft.com/office/officeart/2005/8/layout/cycle2"/>
    <dgm:cxn modelId="{067E6068-E5C5-451A-A4FE-EE3C0E9C64A3}" type="presParOf" srcId="{ADD26882-FD09-4E0C-8059-8E538029A655}" destId="{1704C44C-1690-4149-88D0-2863AA95795F}" srcOrd="2" destOrd="0" presId="urn:microsoft.com/office/officeart/2005/8/layout/cycle2"/>
    <dgm:cxn modelId="{127B566D-C35C-4657-A5C8-D921B709DD98}" type="presParOf" srcId="{ADD26882-FD09-4E0C-8059-8E538029A655}" destId="{5D6DFC68-D70D-4475-A47E-50C41809D5CA}" srcOrd="3" destOrd="0" presId="urn:microsoft.com/office/officeart/2005/8/layout/cycle2"/>
    <dgm:cxn modelId="{6D19E5E5-A037-43D4-8D40-75A91A1A6CC2}" type="presParOf" srcId="{5D6DFC68-D70D-4475-A47E-50C41809D5CA}" destId="{779A3005-418E-446B-B8C6-1A54D93F1332}" srcOrd="0" destOrd="0" presId="urn:microsoft.com/office/officeart/2005/8/layout/cycle2"/>
    <dgm:cxn modelId="{E2208497-EFE2-4A86-8CAB-BC7159A0801C}" type="presParOf" srcId="{ADD26882-FD09-4E0C-8059-8E538029A655}" destId="{5FB1B0F4-C461-4915-A125-B446FF2D9A74}" srcOrd="4" destOrd="0" presId="urn:microsoft.com/office/officeart/2005/8/layout/cycle2"/>
    <dgm:cxn modelId="{1D7554E3-CDE4-4A86-BAE3-3A3DFAF01F17}" type="presParOf" srcId="{ADD26882-FD09-4E0C-8059-8E538029A655}" destId="{08EC3479-689A-467E-B1B6-F4DEC5DC757C}" srcOrd="5" destOrd="0" presId="urn:microsoft.com/office/officeart/2005/8/layout/cycle2"/>
    <dgm:cxn modelId="{FC16F74E-AACA-4D81-9319-D266E310C7DF}" type="presParOf" srcId="{08EC3479-689A-467E-B1B6-F4DEC5DC757C}" destId="{62D4D111-A9EC-412F-95B8-21ADD289B5E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1900-8433-4088-9E71-35FCB9A53829}">
      <dsp:nvSpPr>
        <dsp:cNvPr id="0" name=""/>
        <dsp:cNvSpPr/>
      </dsp:nvSpPr>
      <dsp:spPr>
        <a:xfrm>
          <a:off x="2396503" y="52467"/>
          <a:ext cx="3703132" cy="18400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Baseline</a:t>
          </a:r>
          <a:endParaRPr lang="en-US" sz="2800" kern="1200" dirty="0"/>
        </a:p>
      </dsp:txBody>
      <dsp:txXfrm>
        <a:off x="2938814" y="321933"/>
        <a:ext cx="2618510" cy="1301097"/>
      </dsp:txXfrm>
    </dsp:sp>
    <dsp:sp modelId="{1BD4CB7F-B3A1-45E2-84CE-2DA32B8F7723}">
      <dsp:nvSpPr>
        <dsp:cNvPr id="0" name=""/>
        <dsp:cNvSpPr/>
      </dsp:nvSpPr>
      <dsp:spPr>
        <a:xfrm rot="2715592">
          <a:off x="5141688" y="1828715"/>
          <a:ext cx="525167" cy="6210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65014" y="1896963"/>
        <a:ext cx="367617" cy="372605"/>
      </dsp:txXfrm>
    </dsp:sp>
    <dsp:sp modelId="{1704C44C-1690-4149-88D0-2863AA95795F}">
      <dsp:nvSpPr>
        <dsp:cNvPr id="0" name=""/>
        <dsp:cNvSpPr/>
      </dsp:nvSpPr>
      <dsp:spPr>
        <a:xfrm>
          <a:off x="4869303" y="2392172"/>
          <a:ext cx="3394688" cy="1840029"/>
        </a:xfrm>
        <a:prstGeom prst="ellipse">
          <a:avLst/>
        </a:prstGeom>
        <a:solidFill>
          <a:schemeClr val="accent5">
            <a:hueOff val="-1155"/>
            <a:satOff val="7944"/>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Level of Attainment </a:t>
          </a:r>
          <a:endParaRPr lang="en-US" sz="2800" kern="1200" dirty="0"/>
        </a:p>
      </dsp:txBody>
      <dsp:txXfrm>
        <a:off x="5366444" y="2661638"/>
        <a:ext cx="2400406" cy="1301097"/>
      </dsp:txXfrm>
    </dsp:sp>
    <dsp:sp modelId="{5D6DFC68-D70D-4475-A47E-50C41809D5CA}">
      <dsp:nvSpPr>
        <dsp:cNvPr id="0" name=""/>
        <dsp:cNvSpPr/>
      </dsp:nvSpPr>
      <dsp:spPr>
        <a:xfrm rot="10800000">
          <a:off x="4111563" y="3001682"/>
          <a:ext cx="535469" cy="621009"/>
        </a:xfrm>
        <a:prstGeom prst="rightArrow">
          <a:avLst>
            <a:gd name="adj1" fmla="val 60000"/>
            <a:gd name="adj2" fmla="val 50000"/>
          </a:avLst>
        </a:prstGeom>
        <a:solidFill>
          <a:schemeClr val="accent5">
            <a:hueOff val="-1155"/>
            <a:satOff val="7944"/>
            <a:lumOff val="-160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4272204" y="3125884"/>
        <a:ext cx="374828" cy="372605"/>
      </dsp:txXfrm>
    </dsp:sp>
    <dsp:sp modelId="{5FB1B0F4-C461-4915-A125-B446FF2D9A74}">
      <dsp:nvSpPr>
        <dsp:cNvPr id="0" name=""/>
        <dsp:cNvSpPr/>
      </dsp:nvSpPr>
      <dsp:spPr>
        <a:xfrm>
          <a:off x="0" y="2392172"/>
          <a:ext cx="3858983" cy="1840029"/>
        </a:xfrm>
        <a:prstGeom prst="ellipse">
          <a:avLst/>
        </a:prstGeom>
        <a:solidFill>
          <a:schemeClr val="accent5">
            <a:hueOff val="-2310"/>
            <a:satOff val="15889"/>
            <a:lumOff val="-3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Procedures for Measuring Progress</a:t>
          </a:r>
          <a:endParaRPr lang="en-US" sz="2800" kern="1200" dirty="0"/>
        </a:p>
      </dsp:txBody>
      <dsp:txXfrm>
        <a:off x="565135" y="2661638"/>
        <a:ext cx="2728713" cy="1301097"/>
      </dsp:txXfrm>
    </dsp:sp>
    <dsp:sp modelId="{08EC3479-689A-467E-B1B6-F4DEC5DC757C}">
      <dsp:nvSpPr>
        <dsp:cNvPr id="0" name=""/>
        <dsp:cNvSpPr/>
      </dsp:nvSpPr>
      <dsp:spPr>
        <a:xfrm rot="18884408">
          <a:off x="2827206" y="1838842"/>
          <a:ext cx="509248" cy="621009"/>
        </a:xfrm>
        <a:prstGeom prst="rightArrow">
          <a:avLst>
            <a:gd name="adj1" fmla="val 60000"/>
            <a:gd name="adj2" fmla="val 50000"/>
          </a:avLst>
        </a:prstGeom>
        <a:solidFill>
          <a:schemeClr val="accent5">
            <a:hueOff val="-2310"/>
            <a:satOff val="15889"/>
            <a:lumOff val="-32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849825" y="2017302"/>
        <a:ext cx="356474" cy="3726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0560" tIns="45279" rIns="90560" bIns="45279" rtlCol="0"/>
          <a:lstStyle>
            <a:lvl1pPr algn="l">
              <a:defRPr sz="1100"/>
            </a:lvl1pPr>
          </a:lstStyle>
          <a:p>
            <a:r>
              <a:rPr lang="en-US" sz="1200" smtClean="0">
                <a:latin typeface="Lato" panose="020F0502020204030203" pitchFamily="34" charset="0"/>
              </a:rPr>
              <a:t>CCR IEPs</a:t>
            </a:r>
            <a:endParaRPr lang="en-US" sz="1200" dirty="0">
              <a:latin typeface="Lato" panose="020F0502020204030203" pitchFamily="34" charset="0"/>
            </a:endParaRPr>
          </a:p>
        </p:txBody>
      </p:sp>
      <p:sp>
        <p:nvSpPr>
          <p:cNvPr id="3" name="Date Placeholder 2"/>
          <p:cNvSpPr>
            <a:spLocks noGrp="1"/>
          </p:cNvSpPr>
          <p:nvPr>
            <p:ph type="dt" sz="quarter" idx="1"/>
          </p:nvPr>
        </p:nvSpPr>
        <p:spPr>
          <a:xfrm>
            <a:off x="3970938" y="0"/>
            <a:ext cx="3037840" cy="465138"/>
          </a:xfrm>
          <a:prstGeom prst="rect">
            <a:avLst/>
          </a:prstGeom>
        </p:spPr>
        <p:txBody>
          <a:bodyPr vert="horz" lIns="90560" tIns="45279" rIns="90560" bIns="45279" rtlCol="0"/>
          <a:lstStyle>
            <a:lvl1pPr algn="r">
              <a:defRPr sz="1100"/>
            </a:lvl1pPr>
          </a:lstStyle>
          <a:p>
            <a:r>
              <a:rPr lang="en-US" sz="1200" smtClean="0">
                <a:latin typeface="Lato" panose="020F0502020204030203" pitchFamily="34" charset="0"/>
              </a:rPr>
              <a:t>September 2017</a:t>
            </a:r>
            <a:endParaRPr lang="en-US" sz="1200" dirty="0">
              <a:latin typeface="Lato" panose="020F0502020204030203" pitchFamily="34" charset="0"/>
            </a:endParaRPr>
          </a:p>
        </p:txBody>
      </p:sp>
      <p:sp>
        <p:nvSpPr>
          <p:cNvPr id="5" name="Slide Number Placeholder 4"/>
          <p:cNvSpPr>
            <a:spLocks noGrp="1"/>
          </p:cNvSpPr>
          <p:nvPr>
            <p:ph type="sldNum" sz="quarter" idx="3"/>
          </p:nvPr>
        </p:nvSpPr>
        <p:spPr>
          <a:xfrm>
            <a:off x="5867400" y="8755062"/>
            <a:ext cx="980440" cy="465138"/>
          </a:xfrm>
          <a:prstGeom prst="rect">
            <a:avLst/>
          </a:prstGeom>
        </p:spPr>
        <p:txBody>
          <a:bodyPr vert="horz" lIns="90560" tIns="45279" rIns="90560" bIns="45279" rtlCol="0" anchor="b"/>
          <a:lstStyle>
            <a:lvl1pPr algn="r">
              <a:defRPr sz="1100"/>
            </a:lvl1pPr>
          </a:lstStyle>
          <a:p>
            <a:fld id="{1A202054-F6C8-4F23-9FDD-3269ABFA6994}" type="slidenum">
              <a:rPr lang="en-US" sz="1200" smtClean="0">
                <a:latin typeface="Lato" panose="020F0502020204030203" pitchFamily="34" charset="0"/>
              </a:rPr>
              <a:pPr/>
              <a:t>‹#›</a:t>
            </a:fld>
            <a:endParaRPr lang="en-US" sz="1200" dirty="0">
              <a:latin typeface="Lato" panose="020F0502020204030203" pitchFamily="34" charset="0"/>
            </a:endParaRPr>
          </a:p>
        </p:txBody>
      </p:sp>
      <p:pic>
        <p:nvPicPr>
          <p:cNvPr id="11" name="Picture 4" descr="https://fred.dpi.wi.gov/system/files/imce/workplace/communications/_images/dpi_logo_horiz.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82" y="8693056"/>
            <a:ext cx="2761118" cy="56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301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505199" cy="464820"/>
          </a:xfrm>
          <a:prstGeom prst="rect">
            <a:avLst/>
          </a:prstGeom>
        </p:spPr>
        <p:txBody>
          <a:bodyPr vert="horz" lIns="91406" tIns="45702" rIns="91406" bIns="45702" rtlCol="0"/>
          <a:lstStyle>
            <a:lvl1pPr algn="l">
              <a:defRPr sz="1100"/>
            </a:lvl1pPr>
          </a:lstStyle>
          <a:p>
            <a:pPr>
              <a:defRPr/>
            </a:pPr>
            <a:r>
              <a:rPr lang="en-US" smtClean="0"/>
              <a:t>CCR IEPs</a:t>
            </a:r>
            <a:endParaRPr lang="en-US" dirty="0"/>
          </a:p>
        </p:txBody>
      </p:sp>
      <p:sp>
        <p:nvSpPr>
          <p:cNvPr id="3" name="Date Placeholder 2"/>
          <p:cNvSpPr>
            <a:spLocks noGrp="1"/>
          </p:cNvSpPr>
          <p:nvPr>
            <p:ph type="dt" idx="1"/>
          </p:nvPr>
        </p:nvSpPr>
        <p:spPr>
          <a:xfrm>
            <a:off x="5562600" y="2"/>
            <a:ext cx="1292016" cy="464820"/>
          </a:xfrm>
          <a:prstGeom prst="rect">
            <a:avLst/>
          </a:prstGeom>
        </p:spPr>
        <p:txBody>
          <a:bodyPr vert="horz" lIns="91406" tIns="45702" rIns="91406" bIns="45702" rtlCol="0"/>
          <a:lstStyle>
            <a:lvl1pPr algn="r">
              <a:defRPr sz="1100"/>
            </a:lvl1pPr>
          </a:lstStyle>
          <a:p>
            <a:pPr>
              <a:defRPr/>
            </a:pPr>
            <a:r>
              <a:rPr lang="en-US" smtClean="0"/>
              <a:t>September 2017</a:t>
            </a:r>
            <a:endParaRPr lang="en-US" dirty="0"/>
          </a:p>
        </p:txBody>
      </p:sp>
      <p:sp>
        <p:nvSpPr>
          <p:cNvPr id="4" name="Slide Image Placeholder 3"/>
          <p:cNvSpPr>
            <a:spLocks noGrp="1" noRot="1" noChangeAspect="1"/>
          </p:cNvSpPr>
          <p:nvPr>
            <p:ph type="sldImg" idx="2"/>
          </p:nvPr>
        </p:nvSpPr>
        <p:spPr>
          <a:xfrm>
            <a:off x="1767681" y="232412"/>
            <a:ext cx="3475038" cy="1955261"/>
          </a:xfrm>
          <a:prstGeom prst="rect">
            <a:avLst/>
          </a:prstGeom>
          <a:noFill/>
          <a:ln w="12700">
            <a:solidFill>
              <a:prstClr val="black"/>
            </a:solidFill>
          </a:ln>
        </p:spPr>
        <p:txBody>
          <a:bodyPr vert="horz" lIns="91406" tIns="45702" rIns="91406" bIns="45702" rtlCol="0" anchor="ctr"/>
          <a:lstStyle/>
          <a:p>
            <a:pPr lvl="0"/>
            <a:endParaRPr lang="en-US" noProof="0" dirty="0"/>
          </a:p>
        </p:txBody>
      </p:sp>
      <p:sp>
        <p:nvSpPr>
          <p:cNvPr id="5" name="Notes Placeholder 4"/>
          <p:cNvSpPr>
            <a:spLocks noGrp="1"/>
          </p:cNvSpPr>
          <p:nvPr>
            <p:ph type="body" sz="quarter" idx="3"/>
          </p:nvPr>
        </p:nvSpPr>
        <p:spPr>
          <a:xfrm>
            <a:off x="114300" y="2266950"/>
            <a:ext cx="6762749" cy="6724650"/>
          </a:xfrm>
          <a:prstGeom prst="rect">
            <a:avLst/>
          </a:prstGeom>
        </p:spPr>
        <p:txBody>
          <a:bodyPr vert="horz" lIns="91406" tIns="45702" rIns="91406" bIns="4570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91599"/>
            <a:ext cx="3037840" cy="303189"/>
          </a:xfrm>
          <a:prstGeom prst="rect">
            <a:avLst/>
          </a:prstGeom>
        </p:spPr>
        <p:txBody>
          <a:bodyPr vert="horz" lIns="91406" tIns="45702" rIns="91406" bIns="45702" rtlCol="0" anchor="b"/>
          <a:lstStyle>
            <a:lvl1pPr algn="l">
              <a:defRPr sz="1100"/>
            </a:lvl1pPr>
          </a:lstStyle>
          <a:p>
            <a:pPr>
              <a:defRPr/>
            </a:pPr>
            <a:r>
              <a:rPr lang="en-US" smtClean="0"/>
              <a:t>Wisconsin Dept. of Public Instruction</a:t>
            </a:r>
            <a:endParaRPr lang="en-US" dirty="0"/>
          </a:p>
        </p:txBody>
      </p:sp>
      <p:sp>
        <p:nvSpPr>
          <p:cNvPr id="7" name="Slide Number Placeholder 6"/>
          <p:cNvSpPr>
            <a:spLocks noGrp="1"/>
          </p:cNvSpPr>
          <p:nvPr>
            <p:ph type="sldNum" sz="quarter" idx="5"/>
          </p:nvPr>
        </p:nvSpPr>
        <p:spPr>
          <a:xfrm>
            <a:off x="5867400" y="8991599"/>
            <a:ext cx="1066800" cy="303189"/>
          </a:xfrm>
          <a:prstGeom prst="rect">
            <a:avLst/>
          </a:prstGeom>
        </p:spPr>
        <p:txBody>
          <a:bodyPr vert="horz" lIns="91406" tIns="45702" rIns="91406" bIns="45702" rtlCol="0" anchor="b"/>
          <a:lstStyle>
            <a:lvl1pPr algn="r">
              <a:defRPr sz="1100"/>
            </a:lvl1pPr>
          </a:lstStyle>
          <a:p>
            <a:pPr>
              <a:defRPr/>
            </a:pPr>
            <a:fld id="{B8DB3C69-16F6-466A-B3B3-DB0E2089E12C}" type="slidenum">
              <a:rPr lang="en-US"/>
              <a:pPr>
                <a:defRPr/>
              </a:pPr>
              <a:t>‹#›</a:t>
            </a:fld>
            <a:endParaRPr lang="en-US" dirty="0"/>
          </a:p>
        </p:txBody>
      </p:sp>
    </p:spTree>
    <p:extLst>
      <p:ext uri="{BB962C8B-B14F-4D97-AF65-F5344CB8AC3E}">
        <p14:creationId xmlns:p14="http://schemas.microsoft.com/office/powerpoint/2010/main" val="1397473348"/>
      </p:ext>
    </p:extLst>
  </p:cSld>
  <p:clrMap bg1="lt1" tx1="dk1" bg2="lt2" tx2="dk2" accent1="accent1" accent2="accent2" accent3="accent3" accent4="accent4" accent5="accent5" accent6="accent6" hlink="hlink" folHlink="folHlink"/>
  <p:hf/>
  <p:notesStyle>
    <a:lvl1pPr algn="l" rtl="0" eaLnBrk="0" fontAlgn="base" hangingPunct="0">
      <a:spcBef>
        <a:spcPts val="60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indent="-91440" algn="l" rtl="0" eaLnBrk="0" fontAlgn="base" hangingPunct="0">
      <a:spcBef>
        <a:spcPts val="400"/>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914400" indent="-91440" algn="l" rtl="0" eaLnBrk="0" fontAlgn="base" hangingPunct="0">
      <a:spcBef>
        <a:spcPts val="4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indent="-91440" algn="l" rtl="0" eaLnBrk="0" fontAlgn="base" hangingPunct="0">
      <a:spcBef>
        <a:spcPts val="4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rtl="0" eaLnBrk="0" fontAlgn="base" hangingPunct="0">
      <a:spcBef>
        <a:spcPts val="4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dpi.wi.gov/sped/laws-procedures-bulletins/procedures/sampl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dpi.wi.gov/sped/laws-procedures-bulletins/procedures/sampl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orybasedstrategy.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interactioninstitute.org/illustrating-equality-vs-equ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231775"/>
            <a:ext cx="3749675" cy="2109788"/>
          </a:xfrm>
        </p:spPr>
      </p:sp>
      <p:sp>
        <p:nvSpPr>
          <p:cNvPr id="3" name="Notes Placeholder 2"/>
          <p:cNvSpPr>
            <a:spLocks noGrp="1"/>
          </p:cNvSpPr>
          <p:nvPr>
            <p:ph type="body" idx="1"/>
          </p:nvPr>
        </p:nvSpPr>
        <p:spPr/>
        <p:txBody>
          <a:bodyPr>
            <a:normAutofit/>
          </a:bodyPr>
          <a:lstStyle/>
          <a:p>
            <a:r>
              <a:rPr lang="en-US" dirty="0" smtClean="0"/>
              <a:t>60-75 min. </a:t>
            </a:r>
          </a:p>
          <a:p>
            <a:endParaRPr lang="en-US" dirty="0"/>
          </a:p>
          <a:p>
            <a:r>
              <a:rPr lang="en-US" dirty="0" smtClean="0"/>
              <a:t>Title: College </a:t>
            </a:r>
            <a:r>
              <a:rPr lang="en-US" dirty="0"/>
              <a:t>and Career Ready IEPs </a:t>
            </a:r>
            <a:r>
              <a:rPr lang="en-US" dirty="0" smtClean="0"/>
              <a:t>(CCR IEPs) Overview</a:t>
            </a:r>
            <a:endParaRPr lang="en-US" dirty="0"/>
          </a:p>
          <a:p>
            <a:r>
              <a:rPr lang="en-US" dirty="0" smtClean="0"/>
              <a:t>Description:  College </a:t>
            </a:r>
            <a:r>
              <a:rPr lang="en-US" dirty="0"/>
              <a:t>and Career Ready IEPs are built upon student strengths and disability related needs, and are aligned with preschool or grade-level </a:t>
            </a:r>
            <a:r>
              <a:rPr lang="en-US" dirty="0" smtClean="0"/>
              <a:t>standards. </a:t>
            </a:r>
            <a:r>
              <a:rPr lang="en-US" dirty="0"/>
              <a:t>They reflect a clear link between individual needs, ambitious and achievable goals, and IEP </a:t>
            </a:r>
            <a:r>
              <a:rPr lang="en-US" dirty="0" smtClean="0"/>
              <a:t>services. The CCR IEP </a:t>
            </a:r>
            <a:r>
              <a:rPr lang="en-US" dirty="0"/>
              <a:t>Sample Forms and the </a:t>
            </a:r>
            <a:r>
              <a:rPr lang="en-US" dirty="0" smtClean="0"/>
              <a:t>CCR IEP Five Step Process </a:t>
            </a:r>
            <a:r>
              <a:rPr lang="en-US" dirty="0"/>
              <a:t>for IEP development represent a renewed focus on the purpose of IEPs aligned with our state's goal of College and Career Readiness for all children and the federal special education accountability framework: Results Driven Accountability (RDA): Improving Results for Students with </a:t>
            </a:r>
            <a:r>
              <a:rPr lang="en-US" dirty="0" smtClean="0"/>
              <a:t>Disabilities; or in Wisconsin,  </a:t>
            </a:r>
            <a:r>
              <a:rPr lang="en-US" dirty="0"/>
              <a:t>Reading Drives Achievement: Success through Literacy.  </a:t>
            </a:r>
          </a:p>
          <a:p>
            <a:r>
              <a:rPr lang="en-US" dirty="0" smtClean="0"/>
              <a:t>This presentation provides </a:t>
            </a:r>
            <a:r>
              <a:rPr lang="en-US" dirty="0"/>
              <a:t>an overview of the </a:t>
            </a:r>
            <a:r>
              <a:rPr lang="en-US" dirty="0" smtClean="0"/>
              <a:t>CCR IEP </a:t>
            </a:r>
            <a:r>
              <a:rPr lang="en-US" dirty="0"/>
              <a:t>Sample Forms and IEP development process</a:t>
            </a:r>
            <a:r>
              <a:rPr lang="en-US" dirty="0" smtClean="0"/>
              <a:t>.  Links to resources are embedded throughout the presentation. </a:t>
            </a:r>
            <a:endParaRPr lang="en-US" dirty="0"/>
          </a:p>
        </p:txBody>
      </p:sp>
      <p:sp>
        <p:nvSpPr>
          <p:cNvPr id="4" name="Header Placeholder 3"/>
          <p:cNvSpPr>
            <a:spLocks noGrp="1"/>
          </p:cNvSpPr>
          <p:nvPr>
            <p:ph type="hdr" sz="quarter" idx="10"/>
          </p:nvPr>
        </p:nvSpPr>
        <p:spPr/>
        <p:txBody>
          <a:bodyPr/>
          <a:lstStyle/>
          <a:p>
            <a:pPr>
              <a:defRPr/>
            </a:pPr>
            <a:r>
              <a:rPr lang="en-US" smtClean="0"/>
              <a:t>CCR IEPs</a:t>
            </a:r>
            <a:endParaRPr lang="en-US" dirty="0"/>
          </a:p>
        </p:txBody>
      </p:sp>
      <p:sp>
        <p:nvSpPr>
          <p:cNvPr id="5" name="Date Placeholder 4"/>
          <p:cNvSpPr>
            <a:spLocks noGrp="1"/>
          </p:cNvSpPr>
          <p:nvPr>
            <p:ph type="dt" idx="11"/>
          </p:nvPr>
        </p:nvSpPr>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a:t>
            </a:fld>
            <a:endParaRPr lang="en-US" dirty="0"/>
          </a:p>
        </p:txBody>
      </p:sp>
    </p:spTree>
    <p:extLst>
      <p:ext uri="{BB962C8B-B14F-4D97-AF65-F5344CB8AC3E}">
        <p14:creationId xmlns:p14="http://schemas.microsoft.com/office/powerpoint/2010/main" val="392260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pPr>
              <a:defRPr/>
            </a:pPr>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10</a:t>
            </a:fld>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normAutofit lnSpcReduction="10000"/>
          </a:bodyPr>
          <a:lstStyle/>
          <a:p>
            <a:r>
              <a:rPr lang="en-US" dirty="0"/>
              <a:t>This chart was developed to clarify the main purposes of each step in the 5 Step process and the linkages between the steps. This chart also highlights the role the IEP team will play in discussing each step.</a:t>
            </a:r>
          </a:p>
          <a:p>
            <a:pPr lvl="1"/>
            <a:r>
              <a:rPr lang="en-US" dirty="0"/>
              <a:t>For example, in Step 1: Understand Achievement, the role of the IEP team is </a:t>
            </a:r>
            <a:r>
              <a:rPr lang="en-US" b="1" dirty="0"/>
              <a:t>reporter</a:t>
            </a:r>
            <a:r>
              <a:rPr lang="en-US" dirty="0"/>
              <a:t>.  Everyone from the student, parent, general education teacher, special education teacher, related service providers, and LEA representative, and others report out what they know about the student from assessments, data, and observations.  </a:t>
            </a:r>
          </a:p>
          <a:p>
            <a:pPr lvl="1"/>
            <a:r>
              <a:rPr lang="en-US" dirty="0"/>
              <a:t>In step 2, the role of the team switches to one of </a:t>
            </a:r>
            <a:r>
              <a:rPr lang="en-US" b="1" dirty="0"/>
              <a:t>observer</a:t>
            </a:r>
            <a:r>
              <a:rPr lang="en-US" dirty="0"/>
              <a:t> to identify the effects of disability, then to analysts to discuss and begin to determine the root causes or disability-related needs, and synthesizers to record the outcome of those discussions to write a succinct statement of the disability-related need(s).</a:t>
            </a:r>
          </a:p>
          <a:p>
            <a:pPr lvl="1"/>
            <a:r>
              <a:rPr lang="en-US" dirty="0"/>
              <a:t>In step 3, the role of the team becomes that of a </a:t>
            </a:r>
            <a:r>
              <a:rPr lang="en-US" b="1" dirty="0"/>
              <a:t>developer</a:t>
            </a:r>
            <a:r>
              <a:rPr lang="en-US" dirty="0"/>
              <a:t> to develop ambitious and achievable IEP goals including how progress toward goal achievement will be measured.</a:t>
            </a:r>
          </a:p>
          <a:p>
            <a:pPr lvl="1"/>
            <a:r>
              <a:rPr lang="en-US" dirty="0"/>
              <a:t>In step 4, the role of the team is that of an </a:t>
            </a:r>
            <a:r>
              <a:rPr lang="en-US" b="1" dirty="0"/>
              <a:t>architect</a:t>
            </a:r>
            <a:r>
              <a:rPr lang="en-US" dirty="0"/>
              <a:t> who design the special education services that support the student’s disability related needs and IEP goals achievement.</a:t>
            </a:r>
          </a:p>
          <a:p>
            <a:pPr lvl="1"/>
            <a:r>
              <a:rPr lang="en-US" dirty="0"/>
              <a:t>Finally, in step 5, after the IEP has been implemented, the IEP team intermittently </a:t>
            </a:r>
            <a:r>
              <a:rPr lang="en-US" b="1" dirty="0"/>
              <a:t>analyzes progress</a:t>
            </a:r>
            <a:r>
              <a:rPr lang="en-US" dirty="0"/>
              <a:t> to fully understand what is working and what is needed to continue moving the student forward in their education and preparation for college and career. </a:t>
            </a:r>
          </a:p>
          <a:p>
            <a:pPr indent="-91440"/>
            <a:r>
              <a:rPr lang="en-US" dirty="0"/>
              <a:t>The chart can be used both as a training tool when explaining the steps as well as a place to take notes when developing or reviewing IEPs. </a:t>
            </a:r>
          </a:p>
          <a:p>
            <a:pPr indent="-91440"/>
            <a:r>
              <a:rPr lang="en-US" dirty="0"/>
              <a:t>We have used this chart during some of our trainings and have been told it helped teams review their IEPs by reflecting on and checking if all steps have been covered. Trying to fill in the chart after IEP development can help show gaps in IEP development and may identify the need to hold a meeting to review and revise the IEP.  </a:t>
            </a:r>
          </a:p>
          <a:p>
            <a:pPr indent="-91440"/>
            <a:r>
              <a:rPr lang="en-US" dirty="0"/>
              <a:t>The chart could also be used to help staff, parents, or students prepare for an IEP team meeting or to take notes on during a meeting. Some districts have adapted this chart for notetaking using PowerPoint or Google slides. </a:t>
            </a:r>
          </a:p>
          <a:p>
            <a:endParaRPr lang="en-US" dirty="0"/>
          </a:p>
        </p:txBody>
      </p:sp>
    </p:spTree>
    <p:extLst>
      <p:ext uri="{BB962C8B-B14F-4D97-AF65-F5344CB8AC3E}">
        <p14:creationId xmlns:p14="http://schemas.microsoft.com/office/powerpoint/2010/main" val="122503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11</a:t>
            </a:fld>
            <a:endParaRPr lang="en-US" dirty="0"/>
          </a:p>
        </p:txBody>
      </p:sp>
      <p:sp>
        <p:nvSpPr>
          <p:cNvPr id="5" name="Header Placeholder 4"/>
          <p:cNvSpPr>
            <a:spLocks noGrp="1"/>
          </p:cNvSpPr>
          <p:nvPr>
            <p:ph type="hdr" sz="quarter" idx="11"/>
          </p:nvPr>
        </p:nvSpPr>
        <p:spPr>
          <a:xfrm>
            <a:off x="0" y="0"/>
            <a:ext cx="3505200" cy="465138"/>
          </a:xfrm>
        </p:spPr>
        <p:txBody>
          <a:bodyPr/>
          <a:lstStyle/>
          <a:p>
            <a:r>
              <a:rPr lang="en-US" smtClean="0"/>
              <a:t>CCR IEPs</a:t>
            </a:r>
            <a:endParaRPr lang="en-US" dirty="0"/>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1" name="Slide Image Placeholder 10"/>
          <p:cNvSpPr>
            <a:spLocks noGrp="1" noRot="1" noChangeAspect="1"/>
          </p:cNvSpPr>
          <p:nvPr>
            <p:ph type="sldImg"/>
          </p:nvPr>
        </p:nvSpPr>
        <p:spPr>
          <a:xfrm>
            <a:off x="1766888" y="231775"/>
            <a:ext cx="3476625" cy="1955800"/>
          </a:xfrm>
        </p:spPr>
      </p:sp>
      <p:sp>
        <p:nvSpPr>
          <p:cNvPr id="13" name="Notes Placeholder 12"/>
          <p:cNvSpPr>
            <a:spLocks noGrp="1"/>
          </p:cNvSpPr>
          <p:nvPr>
            <p:ph type="body" idx="1"/>
          </p:nvPr>
        </p:nvSpPr>
        <p:spPr/>
        <p:txBody>
          <a:bodyPr/>
          <a:lstStyle/>
          <a:p>
            <a:r>
              <a:rPr lang="en-US" b="1" i="1" dirty="0"/>
              <a:t>Presenter note</a:t>
            </a:r>
            <a:r>
              <a:rPr lang="en-US" i="1" dirty="0"/>
              <a:t>: REFER  to Steps At A Glance one-page handouts Also mention Webinars and Step PPTS available on the DPI for each Step at </a:t>
            </a:r>
            <a:r>
              <a:rPr lang="en-US" i="1" dirty="0">
                <a:hlinkClick r:id="rId3"/>
              </a:rPr>
              <a:t>https://dpi.wi.gov/sped/college-and-career-ready-ieps/learning-resources</a:t>
            </a:r>
            <a:r>
              <a:rPr lang="en-US" i="1" dirty="0"/>
              <a:t> </a:t>
            </a:r>
          </a:p>
          <a:p>
            <a:pPr>
              <a:spcAft>
                <a:spcPts val="0"/>
              </a:spcAft>
              <a:buSzPct val="25000"/>
            </a:pPr>
            <a:r>
              <a:rPr lang="en-US" dirty="0">
                <a:solidFill>
                  <a:prstClr val="black"/>
                </a:solidFill>
                <a:latin typeface="Arial"/>
                <a:ea typeface="Arial"/>
                <a:cs typeface="Arial"/>
                <a:sym typeface="Arial"/>
              </a:rPr>
              <a:t>Step 1 provides the IEP team with </a:t>
            </a:r>
            <a:r>
              <a:rPr lang="en-US" b="1" dirty="0">
                <a:solidFill>
                  <a:prstClr val="black"/>
                </a:solidFill>
                <a:latin typeface="Arial"/>
                <a:ea typeface="Arial"/>
                <a:cs typeface="Arial"/>
                <a:sym typeface="Arial"/>
              </a:rPr>
              <a:t>the “big picture” </a:t>
            </a:r>
            <a:r>
              <a:rPr lang="en-US" dirty="0">
                <a:solidFill>
                  <a:prstClr val="black"/>
                </a:solidFill>
                <a:latin typeface="Arial"/>
                <a:ea typeface="Arial"/>
                <a:cs typeface="Arial"/>
                <a:sym typeface="Arial"/>
              </a:rPr>
              <a:t>of the student’s current performance. Step 1 is about </a:t>
            </a:r>
            <a:r>
              <a:rPr lang="en-US" b="1" dirty="0">
                <a:solidFill>
                  <a:prstClr val="black"/>
                </a:solidFill>
                <a:latin typeface="Arial"/>
                <a:ea typeface="Arial"/>
                <a:cs typeface="Arial"/>
                <a:sym typeface="Arial"/>
              </a:rPr>
              <a:t>DATA </a:t>
            </a:r>
            <a:r>
              <a:rPr lang="en-US" dirty="0">
                <a:solidFill>
                  <a:prstClr val="black"/>
                </a:solidFill>
                <a:latin typeface="Arial"/>
                <a:ea typeface="Arial"/>
                <a:cs typeface="Arial"/>
                <a:sym typeface="Arial"/>
              </a:rPr>
              <a:t>that documents current levels.</a:t>
            </a:r>
            <a:endParaRPr lang="en-US" b="1" dirty="0">
              <a:solidFill>
                <a:prstClr val="black"/>
              </a:solidFill>
              <a:latin typeface="Arial"/>
              <a:ea typeface="Arial"/>
              <a:cs typeface="Arial"/>
              <a:sym typeface="Arial"/>
            </a:endParaRPr>
          </a:p>
          <a:p>
            <a:pPr>
              <a:spcAft>
                <a:spcPts val="0"/>
              </a:spcAft>
              <a:buSzPct val="25000"/>
            </a:pPr>
            <a:r>
              <a:rPr lang="en-US" dirty="0">
                <a:solidFill>
                  <a:prstClr val="black"/>
                </a:solidFill>
                <a:latin typeface="Arial"/>
                <a:ea typeface="Arial"/>
                <a:cs typeface="Arial"/>
                <a:sym typeface="Arial"/>
              </a:rPr>
              <a:t>The</a:t>
            </a:r>
            <a:r>
              <a:rPr lang="en-US" b="1" dirty="0">
                <a:solidFill>
                  <a:prstClr val="black"/>
                </a:solidFill>
                <a:latin typeface="Arial"/>
                <a:ea typeface="Arial"/>
                <a:cs typeface="Arial"/>
                <a:sym typeface="Arial"/>
              </a:rPr>
              <a:t> purpose </a:t>
            </a:r>
            <a:r>
              <a:rPr lang="en-US" dirty="0">
                <a:solidFill>
                  <a:prstClr val="black"/>
                </a:solidFill>
                <a:latin typeface="Arial"/>
                <a:ea typeface="Arial"/>
                <a:cs typeface="Arial"/>
                <a:sym typeface="Arial"/>
              </a:rPr>
              <a:t>of Step 1 is to </a:t>
            </a:r>
            <a:r>
              <a:rPr lang="en-US" b="1" dirty="0">
                <a:solidFill>
                  <a:prstClr val="black"/>
                </a:solidFill>
                <a:latin typeface="Arial"/>
                <a:ea typeface="Arial"/>
                <a:cs typeface="Arial"/>
                <a:sym typeface="Arial"/>
              </a:rPr>
              <a:t>summarize, understand</a:t>
            </a:r>
            <a:r>
              <a:rPr lang="en-US" dirty="0">
                <a:solidFill>
                  <a:prstClr val="black"/>
                </a:solidFill>
                <a:latin typeface="Arial"/>
                <a:ea typeface="Arial"/>
                <a:cs typeface="Arial"/>
                <a:sym typeface="Arial"/>
              </a:rPr>
              <a:t> and </a:t>
            </a:r>
            <a:r>
              <a:rPr lang="en-US" b="1" dirty="0">
                <a:solidFill>
                  <a:prstClr val="black"/>
                </a:solidFill>
                <a:latin typeface="Arial"/>
                <a:ea typeface="Arial"/>
                <a:cs typeface="Arial"/>
                <a:sym typeface="Arial"/>
              </a:rPr>
              <a:t>document </a:t>
            </a:r>
            <a:r>
              <a:rPr lang="en-US" dirty="0">
                <a:solidFill>
                  <a:prstClr val="black"/>
                </a:solidFill>
                <a:latin typeface="Arial"/>
                <a:ea typeface="Arial"/>
                <a:cs typeface="Arial"/>
                <a:sym typeface="Arial"/>
              </a:rPr>
              <a:t>the student’s </a:t>
            </a:r>
            <a:r>
              <a:rPr lang="en-US" b="1" dirty="0">
                <a:solidFill>
                  <a:prstClr val="black"/>
                </a:solidFill>
                <a:latin typeface="Arial"/>
                <a:ea typeface="Arial"/>
                <a:cs typeface="Arial"/>
                <a:sym typeface="Arial"/>
              </a:rPr>
              <a:t>current academic and functional performance related to access, engagement and progress in the general education curriculum, activities and environment(s)</a:t>
            </a:r>
            <a:r>
              <a:rPr lang="en-US" dirty="0">
                <a:solidFill>
                  <a:prstClr val="black"/>
                </a:solidFill>
                <a:latin typeface="Arial"/>
                <a:ea typeface="Arial"/>
                <a:cs typeface="Arial"/>
                <a:sym typeface="Arial"/>
              </a:rPr>
              <a:t>. Current levels of achievement and functional performance must be understood </a:t>
            </a:r>
            <a:r>
              <a:rPr lang="en-US" b="1" dirty="0">
                <a:solidFill>
                  <a:prstClr val="black"/>
                </a:solidFill>
                <a:latin typeface="Arial"/>
                <a:ea typeface="Arial"/>
                <a:cs typeface="Arial"/>
                <a:sym typeface="Arial"/>
              </a:rPr>
              <a:t>in relation to early childhood/ grade-level pre-academic/academic content standards and functional expectations.</a:t>
            </a:r>
          </a:p>
          <a:p>
            <a:pPr>
              <a:spcAft>
                <a:spcPts val="0"/>
              </a:spcAft>
              <a:buSzPct val="25000"/>
            </a:pPr>
            <a:r>
              <a:rPr lang="en-US" dirty="0">
                <a:solidFill>
                  <a:prstClr val="black"/>
                </a:solidFill>
                <a:latin typeface="Arial"/>
                <a:ea typeface="Arial"/>
                <a:cs typeface="Arial"/>
                <a:sym typeface="Arial"/>
              </a:rPr>
              <a:t>The IEP team i</a:t>
            </a:r>
            <a:r>
              <a:rPr lang="en-US" b="1" dirty="0">
                <a:solidFill>
                  <a:prstClr val="black"/>
                </a:solidFill>
                <a:latin typeface="Arial"/>
                <a:ea typeface="Arial"/>
                <a:cs typeface="Arial"/>
                <a:sym typeface="Arial"/>
              </a:rPr>
              <a:t>ncludes areas </a:t>
            </a:r>
            <a:r>
              <a:rPr lang="en-US" dirty="0">
                <a:solidFill>
                  <a:prstClr val="black"/>
                </a:solidFill>
                <a:latin typeface="Arial"/>
                <a:ea typeface="Arial"/>
                <a:cs typeface="Arial"/>
                <a:sym typeface="Arial"/>
              </a:rPr>
              <a:t>in which the student </a:t>
            </a:r>
            <a:r>
              <a:rPr lang="en-US" b="1" dirty="0">
                <a:solidFill>
                  <a:prstClr val="black"/>
                </a:solidFill>
                <a:latin typeface="Arial"/>
                <a:ea typeface="Arial"/>
                <a:cs typeface="Arial"/>
                <a:sym typeface="Arial"/>
              </a:rPr>
              <a:t>is meeting standards and expectations, as well as </a:t>
            </a:r>
            <a:r>
              <a:rPr lang="en-US" dirty="0">
                <a:solidFill>
                  <a:prstClr val="black"/>
                </a:solidFill>
                <a:latin typeface="Arial"/>
                <a:ea typeface="Arial"/>
                <a:cs typeface="Arial"/>
                <a:sym typeface="Arial"/>
              </a:rPr>
              <a:t>areas in which the student </a:t>
            </a:r>
            <a:r>
              <a:rPr lang="en-US" b="1" dirty="0">
                <a:solidFill>
                  <a:prstClr val="black"/>
                </a:solidFill>
                <a:latin typeface="Arial"/>
                <a:ea typeface="Arial"/>
                <a:cs typeface="Arial"/>
                <a:sym typeface="Arial"/>
              </a:rPr>
              <a:t>is not meeting standards</a:t>
            </a:r>
            <a:r>
              <a:rPr lang="en-US" dirty="0">
                <a:solidFill>
                  <a:prstClr val="black"/>
                </a:solidFill>
                <a:latin typeface="Arial"/>
                <a:ea typeface="Arial"/>
                <a:cs typeface="Arial"/>
                <a:sym typeface="Arial"/>
              </a:rPr>
              <a:t>. It is very important to </a:t>
            </a:r>
            <a:r>
              <a:rPr lang="en-US" b="1" dirty="0">
                <a:solidFill>
                  <a:prstClr val="black"/>
                </a:solidFill>
                <a:latin typeface="Arial"/>
                <a:ea typeface="Arial"/>
                <a:cs typeface="Arial"/>
                <a:sym typeface="Arial"/>
              </a:rPr>
              <a:t>document the student’s strengths</a:t>
            </a:r>
            <a:r>
              <a:rPr lang="en-US" dirty="0">
                <a:solidFill>
                  <a:prstClr val="black"/>
                </a:solidFill>
                <a:latin typeface="Arial"/>
                <a:ea typeface="Arial"/>
                <a:cs typeface="Arial"/>
                <a:sym typeface="Arial"/>
              </a:rPr>
              <a:t> in academic and functional performance as well as areas of concern during this step.  </a:t>
            </a:r>
          </a:p>
          <a:p>
            <a:pPr lvl="1" indent="-124523">
              <a:spcBef>
                <a:spcPts val="0"/>
              </a:spcBef>
              <a:spcAft>
                <a:spcPts val="0"/>
              </a:spcAft>
              <a:buClr>
                <a:prstClr val="black"/>
              </a:buClr>
              <a:buSzPct val="100000"/>
              <a:buFont typeface="Arial"/>
              <a:buChar char="•"/>
            </a:pPr>
            <a:r>
              <a:rPr lang="en-US" dirty="0">
                <a:solidFill>
                  <a:prstClr val="black"/>
                </a:solidFill>
                <a:ea typeface="Arial"/>
                <a:cs typeface="Arial"/>
                <a:sym typeface="Arial"/>
              </a:rPr>
              <a:t>Consider the student’s interests / talents / passions</a:t>
            </a:r>
          </a:p>
          <a:p>
            <a:pPr lvl="1" indent="-124523">
              <a:spcBef>
                <a:spcPts val="0"/>
              </a:spcBef>
              <a:spcAft>
                <a:spcPts val="0"/>
              </a:spcAft>
              <a:buClr>
                <a:prstClr val="black"/>
              </a:buClr>
              <a:buSzPct val="100000"/>
              <a:buFont typeface="Arial"/>
              <a:buChar char="•"/>
            </a:pPr>
            <a:r>
              <a:rPr lang="en-US" dirty="0">
                <a:solidFill>
                  <a:prstClr val="black"/>
                </a:solidFill>
                <a:ea typeface="Arial"/>
                <a:cs typeface="Arial"/>
                <a:sym typeface="Arial"/>
              </a:rPr>
              <a:t>Consider strengths in academic, vocational, extra-curricular areas.</a:t>
            </a:r>
          </a:p>
          <a:p>
            <a:pPr lvl="1" indent="-124523">
              <a:spcBef>
                <a:spcPts val="0"/>
              </a:spcBef>
              <a:spcAft>
                <a:spcPts val="0"/>
              </a:spcAft>
              <a:buClr>
                <a:prstClr val="black"/>
              </a:buClr>
              <a:buSzPct val="100000"/>
              <a:buFont typeface="Arial"/>
              <a:buChar char="•"/>
            </a:pPr>
            <a:r>
              <a:rPr lang="en-US" dirty="0">
                <a:solidFill>
                  <a:prstClr val="black"/>
                </a:solidFill>
                <a:ea typeface="Arial"/>
                <a:cs typeface="Arial"/>
                <a:sym typeface="Arial"/>
              </a:rPr>
              <a:t>Include strengths that are pertinent to engaging the student in their education</a:t>
            </a:r>
          </a:p>
          <a:p>
            <a:pPr lvl="0">
              <a:spcAft>
                <a:spcPts val="0"/>
              </a:spcAft>
              <a:buSzPct val="25000"/>
            </a:pPr>
            <a:r>
              <a:rPr lang="en-US" dirty="0">
                <a:solidFill>
                  <a:prstClr val="black"/>
                </a:solidFill>
                <a:latin typeface="Arial"/>
                <a:ea typeface="Arial"/>
                <a:cs typeface="Arial"/>
                <a:sym typeface="Arial"/>
              </a:rPr>
              <a:t>It is also important to understand and include information that </a:t>
            </a:r>
            <a:r>
              <a:rPr lang="en-US" b="1" dirty="0">
                <a:solidFill>
                  <a:prstClr val="black"/>
                </a:solidFill>
                <a:latin typeface="Arial"/>
                <a:ea typeface="Arial"/>
                <a:cs typeface="Arial"/>
                <a:sym typeface="Arial"/>
              </a:rPr>
              <a:t>reflects the family and student’s voices and points of view </a:t>
            </a:r>
            <a:r>
              <a:rPr lang="en-US" dirty="0">
                <a:solidFill>
                  <a:prstClr val="black"/>
                </a:solidFill>
                <a:latin typeface="Arial"/>
                <a:ea typeface="Arial"/>
                <a:cs typeface="Arial"/>
                <a:sym typeface="Arial"/>
              </a:rPr>
              <a:t>on strengths, as well as areas in which the student may not be meeting standards and expectations. </a:t>
            </a:r>
            <a:r>
              <a:rPr lang="en-US" b="1" dirty="0">
                <a:solidFill>
                  <a:prstClr val="black"/>
                </a:solidFill>
                <a:latin typeface="Arial"/>
                <a:ea typeface="Arial"/>
                <a:cs typeface="Arial"/>
                <a:sym typeface="Arial"/>
              </a:rPr>
              <a:t>If the family/student does not volunteer information when reviewing current levels, they should be asked for input.</a:t>
            </a:r>
          </a:p>
          <a:p>
            <a:pPr lvl="0">
              <a:spcAft>
                <a:spcPts val="0"/>
              </a:spcAft>
              <a:buSzPct val="25000"/>
            </a:pPr>
            <a:r>
              <a:rPr lang="en-US" dirty="0">
                <a:solidFill>
                  <a:prstClr val="black"/>
                </a:solidFill>
                <a:latin typeface="Arial"/>
                <a:ea typeface="Arial"/>
                <a:cs typeface="Arial"/>
                <a:sym typeface="Arial"/>
              </a:rPr>
              <a:t>Step 1 </a:t>
            </a:r>
            <a:r>
              <a:rPr lang="en-US" b="1" dirty="0">
                <a:solidFill>
                  <a:prstClr val="black"/>
                </a:solidFill>
                <a:latin typeface="Arial"/>
                <a:ea typeface="Arial"/>
                <a:cs typeface="Arial"/>
                <a:sym typeface="Arial"/>
              </a:rPr>
              <a:t>lays the foundation of data and information for the analysis that occurs during Step 2. </a:t>
            </a:r>
            <a:r>
              <a:rPr lang="en-US" dirty="0">
                <a:solidFill>
                  <a:prstClr val="black"/>
                </a:solidFill>
                <a:latin typeface="Arial"/>
                <a:ea typeface="Arial"/>
                <a:cs typeface="Arial"/>
                <a:sym typeface="Arial"/>
              </a:rPr>
              <a:t> It is important that the IEP team compiles sufficient data and information in preparation for the discussion about effects and disability-related needs.</a:t>
            </a:r>
          </a:p>
          <a:p>
            <a:endParaRPr lang="en-US" dirty="0"/>
          </a:p>
        </p:txBody>
      </p:sp>
    </p:spTree>
    <p:extLst>
      <p:ext uri="{BB962C8B-B14F-4D97-AF65-F5344CB8AC3E}">
        <p14:creationId xmlns:p14="http://schemas.microsoft.com/office/powerpoint/2010/main" val="47561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5718175" y="0"/>
            <a:ext cx="1292225" cy="465138"/>
          </a:xfrm>
        </p:spPr>
        <p:txBody>
          <a:bodyPr/>
          <a:lstStyle/>
          <a:p>
            <a:r>
              <a:rPr lang="en-US" smtClean="0"/>
              <a:t>September 2017</a:t>
            </a:r>
            <a:endParaRPr lang="en-US" dirty="0"/>
          </a:p>
        </p:txBody>
      </p:sp>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12</a:t>
            </a:fld>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10" name="Slide Image Placeholder 9"/>
          <p:cNvSpPr>
            <a:spLocks noGrp="1" noRot="1" noChangeAspect="1"/>
          </p:cNvSpPr>
          <p:nvPr>
            <p:ph type="sldImg"/>
          </p:nvPr>
        </p:nvSpPr>
        <p:spPr>
          <a:xfrm>
            <a:off x="1766888" y="231775"/>
            <a:ext cx="3476625" cy="1955800"/>
          </a:xfrm>
        </p:spPr>
      </p:sp>
      <p:sp>
        <p:nvSpPr>
          <p:cNvPr id="11" name="Notes Placeholder 10"/>
          <p:cNvSpPr>
            <a:spLocks noGrp="1"/>
          </p:cNvSpPr>
          <p:nvPr>
            <p:ph type="body" idx="1"/>
          </p:nvPr>
        </p:nvSpPr>
        <p:spPr/>
        <p:txBody>
          <a:bodyPr/>
          <a:lstStyle/>
          <a:p>
            <a:r>
              <a:rPr lang="en-US" b="1" dirty="0"/>
              <a:t>It is during Step 1 that the discussion of standards primarily occurs</a:t>
            </a:r>
            <a:r>
              <a:rPr lang="en-US" dirty="0"/>
              <a:t>. </a:t>
            </a:r>
          </a:p>
          <a:p>
            <a:r>
              <a:rPr lang="en-US" dirty="0"/>
              <a:t>To complete this step, IEP team members must be familiar with the academic standards and functional expectations for the grade in which the student is enrolled in order to compare the student’s performance to those standards and expectations.  </a:t>
            </a:r>
          </a:p>
          <a:p>
            <a:pPr lvl="1"/>
            <a:r>
              <a:rPr lang="en-US" dirty="0"/>
              <a:t>For early childhood age students, IEP team members should be familiar with the developmental and early learning standards and IDEA preschool outcomes (Indicator 7). </a:t>
            </a:r>
          </a:p>
          <a:p>
            <a:pPr lvl="1"/>
            <a:r>
              <a:rPr lang="en-US" dirty="0"/>
              <a:t>For students with the most severe cognitive disabilities, IEP team members should be familiar with the alternate achievement standards (Essential Elements) that are aligned with grade-level standards.</a:t>
            </a:r>
          </a:p>
          <a:p>
            <a:r>
              <a:rPr lang="en-US" dirty="0"/>
              <a:t>The student’s current academic and functional performance is then compared to the grade level standards and expectations. </a:t>
            </a:r>
            <a:r>
              <a:rPr lang="en-US" b="1" dirty="0"/>
              <a:t>IEP documentation for this step incorporates both elements, current performance and the relationship of this performance to grade level academic standards and functional expectations.</a:t>
            </a:r>
            <a:r>
              <a:rPr lang="en-US" dirty="0"/>
              <a:t> </a:t>
            </a:r>
          </a:p>
          <a:p>
            <a:pPr lvl="0">
              <a:spcAft>
                <a:spcPts val="0"/>
              </a:spcAft>
              <a:buSzPct val="25000"/>
            </a:pPr>
            <a:r>
              <a:rPr lang="en-US" dirty="0">
                <a:solidFill>
                  <a:prstClr val="black"/>
                </a:solidFill>
                <a:latin typeface="Arial"/>
                <a:ea typeface="Arial"/>
                <a:cs typeface="Arial"/>
                <a:sym typeface="Arial"/>
              </a:rPr>
              <a:t>When completing this step, </a:t>
            </a:r>
            <a:r>
              <a:rPr lang="en-US" b="1" dirty="0">
                <a:solidFill>
                  <a:prstClr val="black"/>
                </a:solidFill>
                <a:latin typeface="Arial"/>
                <a:ea typeface="Arial"/>
                <a:cs typeface="Arial"/>
                <a:sym typeface="Arial"/>
              </a:rPr>
              <a:t>be sure data and information are shared in meaningful ways so all IEP team members understand, including parents and the student (as appropriate). For instance, explain test scores in terms that describe what a student knows and is able to do compared to their peers. ( Examples can help) </a:t>
            </a:r>
            <a:r>
              <a:rPr lang="en-US" dirty="0">
                <a:solidFill>
                  <a:prstClr val="black"/>
                </a:solidFill>
                <a:latin typeface="Arial"/>
                <a:ea typeface="Arial"/>
                <a:cs typeface="Arial"/>
                <a:sym typeface="Arial"/>
              </a:rPr>
              <a:t>This discussion should be documented on the IEP Linking form (I-4)</a:t>
            </a:r>
          </a:p>
          <a:p>
            <a:endParaRPr lang="en-US" dirty="0"/>
          </a:p>
          <a:p>
            <a:r>
              <a:rPr lang="en-US" i="1" dirty="0"/>
              <a:t>As time allows, Ask, “What do you think is the most challenging thing about this step?  Do you have suggestions on how to address w/ staff?  How would you explain this step to families? to students?</a:t>
            </a:r>
          </a:p>
          <a:p>
            <a:endParaRPr lang="en-US" dirty="0"/>
          </a:p>
        </p:txBody>
      </p:sp>
    </p:spTree>
    <p:extLst>
      <p:ext uri="{BB962C8B-B14F-4D97-AF65-F5344CB8AC3E}">
        <p14:creationId xmlns:p14="http://schemas.microsoft.com/office/powerpoint/2010/main" val="218657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13</a:t>
            </a:fld>
            <a:endParaRPr lang="en-US" dirty="0"/>
          </a:p>
        </p:txBody>
      </p:sp>
      <p:sp>
        <p:nvSpPr>
          <p:cNvPr id="5" name="Header Placeholder 4"/>
          <p:cNvSpPr>
            <a:spLocks noGrp="1"/>
          </p:cNvSpPr>
          <p:nvPr>
            <p:ph type="hdr" sz="quarter" idx="11"/>
          </p:nvPr>
        </p:nvSpPr>
        <p:spPr>
          <a:xfrm>
            <a:off x="0" y="0"/>
            <a:ext cx="3505200" cy="465138"/>
          </a:xfrm>
        </p:spPr>
        <p:txBody>
          <a:bodyPr/>
          <a:lstStyle/>
          <a:p>
            <a:r>
              <a:rPr lang="en-US" smtClean="0"/>
              <a:t>CCR IEPs</a:t>
            </a:r>
            <a:endParaRPr lang="en-US" dirty="0"/>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0" name="Slide Image Placeholder 9"/>
          <p:cNvSpPr>
            <a:spLocks noGrp="1" noRot="1" noChangeAspect="1"/>
          </p:cNvSpPr>
          <p:nvPr>
            <p:ph type="sldImg"/>
          </p:nvPr>
        </p:nvSpPr>
        <p:spPr>
          <a:xfrm>
            <a:off x="1766888" y="231775"/>
            <a:ext cx="3476625" cy="1955800"/>
          </a:xfrm>
        </p:spPr>
      </p:sp>
      <p:sp>
        <p:nvSpPr>
          <p:cNvPr id="11" name="Notes Placeholder 10"/>
          <p:cNvSpPr>
            <a:spLocks noGrp="1"/>
          </p:cNvSpPr>
          <p:nvPr>
            <p:ph type="body" idx="1"/>
          </p:nvPr>
        </p:nvSpPr>
        <p:spPr/>
        <p:txBody>
          <a:bodyPr/>
          <a:lstStyle/>
          <a:p>
            <a:r>
              <a:rPr lang="en-US" dirty="0"/>
              <a:t>Lets move to step 2 </a:t>
            </a:r>
          </a:p>
          <a:p>
            <a:r>
              <a:rPr lang="en-US" dirty="0"/>
              <a:t>The purpose of Step 2 is to engage in deeper conversations to identify how the student’s disability affects academic achievement and functional performance. IEP teams are encouraged to pause and reflect during this step.</a:t>
            </a:r>
          </a:p>
          <a:p>
            <a:r>
              <a:rPr lang="en-US" dirty="0"/>
              <a:t> Deeper level discussions of “why” a student may not be meeting early childhood or grade-level academic standards and functional expectations will lead to more accurate identification of the student’s disability related needs and development of IEP goals and services to address those needs and result in improved outcomes. </a:t>
            </a:r>
          </a:p>
          <a:p>
            <a:endParaRPr lang="en-US" dirty="0"/>
          </a:p>
          <a:p>
            <a:endParaRPr lang="en-US" dirty="0"/>
          </a:p>
        </p:txBody>
      </p:sp>
    </p:spTree>
    <p:extLst>
      <p:ext uri="{BB962C8B-B14F-4D97-AF65-F5344CB8AC3E}">
        <p14:creationId xmlns:p14="http://schemas.microsoft.com/office/powerpoint/2010/main" val="131364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2E7EBC2-1138-4B7A-AE79-8366D52C2A09}" type="slidenum">
              <a:rPr lang="en-US" smtClean="0"/>
              <a:pPr/>
              <a:t>14</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pPr lvl="0"/>
            <a:r>
              <a:rPr lang="en-US" dirty="0"/>
              <a:t>There are 3 parts to Step 2:  </a:t>
            </a:r>
          </a:p>
          <a:p>
            <a:pPr lvl="0"/>
            <a:r>
              <a:rPr lang="en-US" dirty="0"/>
              <a:t>1.) Identifying the effects of disability (Observations):</a:t>
            </a:r>
          </a:p>
          <a:p>
            <a:pPr lvl="1"/>
            <a:r>
              <a:rPr lang="en-US" b="1" dirty="0"/>
              <a:t>What </a:t>
            </a:r>
            <a:r>
              <a:rPr lang="en-US" dirty="0"/>
              <a:t>the IEP team sees or hears as a result of the student having difficulty accessing, engaging, and achieving preschool or grade-level academic standards and functional expectations . </a:t>
            </a:r>
            <a:r>
              <a:rPr lang="en-US" b="1" dirty="0"/>
              <a:t>THESE ASPECTS OF THE STUDENT’S DISABILITY CHARACTERIZE THE STUDENT’S DIFFICULTIES, STRUGGLES re: not meeting standards and expectations</a:t>
            </a:r>
            <a:r>
              <a:rPr lang="en-US" dirty="0"/>
              <a:t>…</a:t>
            </a:r>
            <a:r>
              <a:rPr lang="en-US" dirty="0" err="1"/>
              <a:t>i.e</a:t>
            </a:r>
            <a:r>
              <a:rPr lang="en-US" dirty="0"/>
              <a:t> what happens because of the student’s disability; what you can see/hear</a:t>
            </a:r>
          </a:p>
          <a:p>
            <a:pPr lvl="0"/>
            <a:r>
              <a:rPr lang="en-US" dirty="0"/>
              <a:t>2.) Conducting a root cause analysis:</a:t>
            </a:r>
          </a:p>
          <a:p>
            <a:pPr lvl="1"/>
            <a:r>
              <a:rPr lang="en-US" dirty="0"/>
              <a:t>The IEP team asks “why” 5 times and explores additional factors to dig deep into the causes of difficulty in accessing ,engaging, and achieving preschool or grade-level standards and expectations. </a:t>
            </a:r>
            <a:r>
              <a:rPr lang="en-US" b="1" dirty="0"/>
              <a:t>HELPS EXPLAINS EFFECTS AND CURRENT LEVELS</a:t>
            </a:r>
          </a:p>
          <a:p>
            <a:pPr lvl="0"/>
            <a:r>
              <a:rPr lang="en-US" dirty="0"/>
              <a:t>3.) Summarizing the disability-related needs:</a:t>
            </a:r>
          </a:p>
          <a:p>
            <a:pPr lvl="1"/>
            <a:r>
              <a:rPr lang="en-US" dirty="0"/>
              <a:t>Synthesize the discussion of effects and root causes to summarize areas of academic skill or functional behavior that will address the effects of the disability and improve access, engagement and progress in general education curriculum, instruction and environments– The summary should reflect the  “why”.  </a:t>
            </a:r>
            <a:r>
              <a:rPr lang="en-US" b="1" dirty="0"/>
              <a:t>SO WHAT Academic or functional skill AREAS NEED TO BE ADDRESSED?  </a:t>
            </a:r>
          </a:p>
          <a:p>
            <a:endParaRPr lang="en-US" dirty="0"/>
          </a:p>
        </p:txBody>
      </p:sp>
    </p:spTree>
    <p:extLst>
      <p:ext uri="{BB962C8B-B14F-4D97-AF65-F5344CB8AC3E}">
        <p14:creationId xmlns:p14="http://schemas.microsoft.com/office/powerpoint/2010/main" val="128920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1" y="2341099"/>
            <a:ext cx="6702215" cy="6879101"/>
          </a:xfrm>
        </p:spPr>
        <p:txBody>
          <a:bodyPr>
            <a:normAutofit fontScale="70000" lnSpcReduction="20000"/>
          </a:bodyPr>
          <a:lstStyle/>
          <a:p>
            <a:r>
              <a:rPr lang="en-US" sz="1900" dirty="0" smtClean="0"/>
              <a:t>Part 1-  EFFECTS-  When discussing Effects of Disability, IEP team participants play the role of “observers”. </a:t>
            </a:r>
            <a:r>
              <a:rPr lang="en-US" sz="1900" dirty="0"/>
              <a:t>T</a:t>
            </a:r>
            <a:r>
              <a:rPr lang="en-US" sz="1900" dirty="0" smtClean="0"/>
              <a:t>he team describes  </a:t>
            </a:r>
            <a:r>
              <a:rPr lang="en-US" sz="1900" b="1" dirty="0" smtClean="0"/>
              <a:t>“</a:t>
            </a:r>
            <a:r>
              <a:rPr lang="en-US" sz="1900" b="1" dirty="0"/>
              <a:t>how” the student’s disability affects access, engagement, and progress </a:t>
            </a:r>
            <a:r>
              <a:rPr lang="en-US" sz="1900" dirty="0" smtClean="0"/>
              <a:t>in the early childhood/grade level standards based curriculum, instruction and environments by </a:t>
            </a:r>
            <a:r>
              <a:rPr lang="en-US" sz="1900" dirty="0"/>
              <a:t>sharing observations to answer this question, “</a:t>
            </a:r>
            <a:r>
              <a:rPr lang="en-US" sz="1900" b="1" dirty="0"/>
              <a:t>In what ways do the characteristics or nature of the student’s disability affect the student’s ability to meet early childhood or grade-level academic standards and functional expectations? </a:t>
            </a:r>
            <a:r>
              <a:rPr lang="en-US" sz="1900" dirty="0" smtClean="0"/>
              <a:t>In short, how do you see or hear the student’s disability in relation to the current levels?</a:t>
            </a:r>
          </a:p>
          <a:p>
            <a:pPr marL="114300" lvl="0" indent="-114300">
              <a:lnSpc>
                <a:spcPct val="110000"/>
              </a:lnSpc>
              <a:spcBef>
                <a:spcPts val="400"/>
              </a:spcBef>
              <a:buFont typeface="Arial" panose="020B0604020202020204" pitchFamily="34" charset="0"/>
              <a:buChar char="•"/>
            </a:pPr>
            <a:r>
              <a:rPr lang="en-US" sz="1900" dirty="0"/>
              <a:t>Begin by reviewing </a:t>
            </a:r>
            <a:r>
              <a:rPr lang="en-US" sz="1900" b="1" dirty="0"/>
              <a:t>what is understood about the student’s current levels </a:t>
            </a:r>
            <a:r>
              <a:rPr lang="en-US" sz="1900" dirty="0"/>
              <a:t>of academic achievement and functional performance from Step 1. </a:t>
            </a:r>
          </a:p>
          <a:p>
            <a:pPr marL="114300" lvl="0" indent="-114300">
              <a:lnSpc>
                <a:spcPct val="110000"/>
              </a:lnSpc>
              <a:spcBef>
                <a:spcPts val="400"/>
              </a:spcBef>
              <a:buFont typeface="Arial" panose="020B0604020202020204" pitchFamily="34" charset="0"/>
              <a:buChar char="•"/>
            </a:pPr>
            <a:r>
              <a:rPr lang="en-US" sz="1900" dirty="0"/>
              <a:t>Also </a:t>
            </a:r>
            <a:r>
              <a:rPr lang="en-US" sz="1900" b="1" dirty="0"/>
              <a:t>review any special factors</a:t>
            </a:r>
            <a:r>
              <a:rPr lang="en-US" sz="1900" dirty="0"/>
              <a:t> that may affect access, engagement, and progress (such as does the student’s behavior impede learning, does the student have communication needs, is the student an English Language Learner?). </a:t>
            </a:r>
          </a:p>
          <a:p>
            <a:pPr marL="114300" indent="-114300">
              <a:lnSpc>
                <a:spcPct val="110000"/>
              </a:lnSpc>
              <a:spcBef>
                <a:spcPts val="400"/>
              </a:spcBef>
              <a:buFont typeface="Arial" panose="020B0604020202020204" pitchFamily="34" charset="0"/>
              <a:buChar char="•"/>
            </a:pPr>
            <a:r>
              <a:rPr lang="en-US" sz="1900" dirty="0"/>
              <a:t>Make sure you elicit and consider observations and concerns of the </a:t>
            </a:r>
            <a:r>
              <a:rPr lang="en-US" sz="1900" b="1" dirty="0"/>
              <a:t>student or family</a:t>
            </a:r>
            <a:r>
              <a:rPr lang="en-US" sz="1900" dirty="0"/>
              <a:t>.</a:t>
            </a:r>
          </a:p>
          <a:p>
            <a:pPr marL="114300" indent="-114300">
              <a:lnSpc>
                <a:spcPct val="110000"/>
              </a:lnSpc>
              <a:spcBef>
                <a:spcPts val="400"/>
              </a:spcBef>
              <a:buFont typeface="Arial" panose="020B0604020202020204" pitchFamily="34" charset="0"/>
              <a:buChar char="•"/>
            </a:pPr>
            <a:r>
              <a:rPr lang="en-US" sz="1900" dirty="0"/>
              <a:t>The primary focus is on areas the student </a:t>
            </a:r>
            <a:r>
              <a:rPr lang="en-US" sz="1900" b="1" dirty="0"/>
              <a:t>is not </a:t>
            </a:r>
            <a:r>
              <a:rPr lang="en-US" sz="1900" dirty="0"/>
              <a:t>meeting standards and expectations,  </a:t>
            </a:r>
            <a:r>
              <a:rPr lang="en-US" sz="1900" b="1" dirty="0"/>
              <a:t>Ask, “What do you see related to the current levels?</a:t>
            </a:r>
            <a:r>
              <a:rPr lang="en-US" sz="1900" dirty="0"/>
              <a:t> ; </a:t>
            </a:r>
            <a:r>
              <a:rPr lang="en-US" sz="1900" b="1" dirty="0"/>
              <a:t>“How do you see or hear the student’s disability in relation to the current levels”?</a:t>
            </a:r>
          </a:p>
          <a:p>
            <a:pPr marL="365760" lvl="1" indent="0">
              <a:lnSpc>
                <a:spcPct val="110000"/>
              </a:lnSpc>
              <a:spcBef>
                <a:spcPts val="0"/>
              </a:spcBef>
              <a:buNone/>
            </a:pPr>
            <a:r>
              <a:rPr lang="en-US" sz="1700" dirty="0"/>
              <a:t>For example, . if the student is not meeting reading standards, ask </a:t>
            </a:r>
            <a:r>
              <a:rPr lang="en-US" sz="1700" b="1" dirty="0"/>
              <a:t>“What do we see…</a:t>
            </a:r>
          </a:p>
          <a:p>
            <a:pPr lvl="1">
              <a:lnSpc>
                <a:spcPct val="110000"/>
              </a:lnSpc>
              <a:spcBef>
                <a:spcPts val="0"/>
              </a:spcBef>
            </a:pPr>
            <a:r>
              <a:rPr lang="en-US" sz="1700" dirty="0"/>
              <a:t> when the student is involved in reading instruction?;</a:t>
            </a:r>
          </a:p>
          <a:p>
            <a:pPr lvl="1">
              <a:lnSpc>
                <a:spcPct val="110000"/>
              </a:lnSpc>
              <a:spcBef>
                <a:spcPts val="0"/>
              </a:spcBef>
            </a:pPr>
            <a:r>
              <a:rPr lang="en-US" sz="1700" dirty="0"/>
              <a:t> when the student is completing text based assignments?, </a:t>
            </a:r>
          </a:p>
          <a:p>
            <a:pPr lvl="1">
              <a:lnSpc>
                <a:spcPct val="110000"/>
              </a:lnSpc>
              <a:spcBef>
                <a:spcPts val="0"/>
              </a:spcBef>
            </a:pPr>
            <a:r>
              <a:rPr lang="en-US" sz="1700" dirty="0"/>
              <a:t>and when the student is in classes where significant amounts of reading is expected?</a:t>
            </a:r>
          </a:p>
          <a:p>
            <a:pPr marL="114300" indent="-114300">
              <a:lnSpc>
                <a:spcPct val="110000"/>
              </a:lnSpc>
              <a:spcBef>
                <a:spcPts val="400"/>
              </a:spcBef>
              <a:buFont typeface="Arial" panose="020B0604020202020204" pitchFamily="34" charset="0"/>
              <a:buChar char="•"/>
            </a:pPr>
            <a:r>
              <a:rPr lang="en-US" sz="1900" dirty="0"/>
              <a:t>When exploring effects, the team should also consider student strengths and characteristics that may be capitalized upon across environments to bring about success. </a:t>
            </a:r>
            <a:r>
              <a:rPr lang="en-US" sz="1900" b="1" dirty="0"/>
              <a:t>Ask, “in what subject areas or environments is the student successful?” </a:t>
            </a:r>
            <a:r>
              <a:rPr lang="en-US" sz="1900" dirty="0"/>
              <a:t>; </a:t>
            </a:r>
            <a:r>
              <a:rPr lang="en-US" sz="1900" b="1" dirty="0"/>
              <a:t>Are there any classes or environments in which the student is not struggling, is actively engaged…</a:t>
            </a:r>
            <a:r>
              <a:rPr lang="en-US" sz="1900" dirty="0"/>
              <a:t>? </a:t>
            </a:r>
          </a:p>
          <a:p>
            <a:pPr lvl="1">
              <a:lnSpc>
                <a:spcPct val="110000"/>
              </a:lnSpc>
            </a:pPr>
            <a:r>
              <a:rPr lang="en-US" sz="1700" dirty="0"/>
              <a:t>When documenting “how the disability affects access, engagement and progress,” it is best practice to describe conditi</a:t>
            </a:r>
            <a:r>
              <a:rPr lang="en-US" sz="1500" dirty="0"/>
              <a:t>ons when, where, and how frequently the effect of the disability occurs (or does not occur). </a:t>
            </a:r>
          </a:p>
          <a:p>
            <a:pPr lvl="0">
              <a:lnSpc>
                <a:spcPct val="110000"/>
              </a:lnSpc>
              <a:spcBef>
                <a:spcPts val="0"/>
              </a:spcBef>
            </a:pPr>
            <a:r>
              <a:rPr lang="en-US" sz="1700" dirty="0"/>
              <a:t>The IEP team must always determine if the student’s disability has an adverse affect on the student’s ability to meet grade-level reading standards, or for preschoolers, if the student’s language development, communication, or early literacy skills are affected. This is a “Yes” or “No” question that gets documented in the IEP Form</a:t>
            </a:r>
          </a:p>
          <a:p>
            <a:pPr lvl="1">
              <a:lnSpc>
                <a:spcPct val="110000"/>
              </a:lnSpc>
              <a:spcBef>
                <a:spcPts val="0"/>
              </a:spcBef>
            </a:pPr>
            <a:r>
              <a:rPr lang="en-US" sz="1400" dirty="0"/>
              <a:t>If “Yes, the IEP team must include a specific description of how the student’s disability affects access, engagement and progress in the general education reading (or, for preschool students, early literacy) curriculum</a:t>
            </a:r>
          </a:p>
          <a:p>
            <a:pPr lvl="1">
              <a:lnSpc>
                <a:spcPct val="110000"/>
              </a:lnSpc>
              <a:spcBef>
                <a:spcPts val="0"/>
              </a:spcBef>
            </a:pPr>
            <a:r>
              <a:rPr lang="en-US" sz="1400" dirty="0"/>
              <a:t>If “No,” the IEP team must still describe how the student’s disability affects access, engagement and progress in other areas of the general education curriculum and environment, or age-appropriate activities for preschool children. </a:t>
            </a:r>
            <a:endParaRPr lang="en-US" dirty="0"/>
          </a:p>
        </p:txBody>
      </p:sp>
      <p:sp>
        <p:nvSpPr>
          <p:cNvPr id="4" name="Header Placeholder 3"/>
          <p:cNvSpPr>
            <a:spLocks noGrp="1"/>
          </p:cNvSpPr>
          <p:nvPr>
            <p:ph type="hdr" sz="quarter" idx="10"/>
          </p:nvPr>
        </p:nvSpPr>
        <p:spPr/>
        <p:txBody>
          <a:bodyPr/>
          <a:lstStyle/>
          <a:p>
            <a:r>
              <a:rPr lang="en-US" smtClean="0"/>
              <a:t>CCR IEPs</a:t>
            </a:r>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fld id="{B8DB3C69-16F6-466A-B3B3-DB0E2089E12C}" type="slidenum">
              <a:rPr lang="en-US" smtClean="0"/>
              <a:pPr/>
              <a:t>15</a:t>
            </a:fld>
            <a:endParaRPr lang="en-US" dirty="0"/>
          </a:p>
        </p:txBody>
      </p:sp>
      <p:sp>
        <p:nvSpPr>
          <p:cNvPr id="13" name="Slide Image Placeholder 12"/>
          <p:cNvSpPr>
            <a:spLocks noGrp="1" noRot="1" noChangeAspect="1"/>
          </p:cNvSpPr>
          <p:nvPr>
            <p:ph type="sldImg"/>
          </p:nvPr>
        </p:nvSpPr>
        <p:spPr>
          <a:xfrm>
            <a:off x="1844675" y="231775"/>
            <a:ext cx="3336925" cy="1878013"/>
          </a:xfrm>
        </p:spPr>
      </p:sp>
    </p:spTree>
    <p:extLst>
      <p:ext uri="{BB962C8B-B14F-4D97-AF65-F5344CB8AC3E}">
        <p14:creationId xmlns:p14="http://schemas.microsoft.com/office/powerpoint/2010/main" val="88806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pPr>
              <a:defRPr/>
            </a:pPr>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16</a:t>
            </a:fld>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Here is a video that does a great job of describing root cause analysis</a:t>
            </a:r>
          </a:p>
          <a:p>
            <a:endParaRPr lang="en-US" dirty="0"/>
          </a:p>
          <a:p>
            <a:r>
              <a:rPr lang="en-US" dirty="0"/>
              <a:t>This video provides a good example of how to conduct a root cause analysis using the 5 Whys. </a:t>
            </a:r>
          </a:p>
          <a:p>
            <a:r>
              <a:rPr lang="en-US" dirty="0"/>
              <a:t>Think about this question as you watch: </a:t>
            </a:r>
            <a:r>
              <a:rPr lang="en-US" b="1" dirty="0"/>
              <a:t>How does asking “Why?” multiple times help drill down from higher-level symptoms to the underlying root cause(s) of a problem.  </a:t>
            </a:r>
          </a:p>
          <a:p>
            <a:endParaRPr lang="en-US" dirty="0"/>
          </a:p>
          <a:p>
            <a:pPr lvl="1"/>
            <a:r>
              <a:rPr lang="en-US" i="1" dirty="0"/>
              <a:t>Possible answer: by repeating “why” five times, the nature of the problem as well as its solution becomes clear.”</a:t>
            </a:r>
          </a:p>
          <a:p>
            <a:endParaRPr lang="en-US" dirty="0"/>
          </a:p>
        </p:txBody>
      </p:sp>
    </p:spTree>
    <p:extLst>
      <p:ext uri="{BB962C8B-B14F-4D97-AF65-F5344CB8AC3E}">
        <p14:creationId xmlns:p14="http://schemas.microsoft.com/office/powerpoint/2010/main" val="6955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17</a:t>
            </a:fld>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sz="quarter" idx="14"/>
          </p:nvPr>
        </p:nvSpPr>
        <p:spPr/>
        <p:txBody>
          <a:bodyPr>
            <a:normAutofit fontScale="92500" lnSpcReduction="20000"/>
          </a:bodyPr>
          <a:lstStyle/>
          <a:p>
            <a:r>
              <a:rPr lang="en-US" dirty="0"/>
              <a:t>During </a:t>
            </a:r>
            <a:r>
              <a:rPr lang="en-US" dirty="0" smtClean="0"/>
              <a:t>this part </a:t>
            </a:r>
            <a:r>
              <a:rPr lang="en-US" dirty="0"/>
              <a:t>of Step 2,</a:t>
            </a:r>
            <a:r>
              <a:rPr lang="en-US" b="1" dirty="0"/>
              <a:t> The IEP team plays the role of a detective or analyst during root cause analysis. </a:t>
            </a:r>
            <a:r>
              <a:rPr lang="en-US" dirty="0"/>
              <a:t>During this part, the IEP team analyzes “</a:t>
            </a:r>
            <a:r>
              <a:rPr lang="en-US" b="1" dirty="0"/>
              <a:t>why”</a:t>
            </a:r>
            <a:r>
              <a:rPr lang="en-US" dirty="0"/>
              <a:t> the student is likely having difficulty accessing, engaging in, or making progress in the general education curriculum, instruction or environments, or for preschool aged children, in age-appropriate activities</a:t>
            </a:r>
            <a:r>
              <a:rPr lang="en-US" b="1" dirty="0"/>
              <a:t>.</a:t>
            </a:r>
          </a:p>
          <a:p>
            <a:r>
              <a:rPr lang="en-US" dirty="0"/>
              <a:t>To conduct a root cause analysis:</a:t>
            </a:r>
          </a:p>
          <a:p>
            <a:pPr lvl="1"/>
            <a:r>
              <a:rPr lang="en-US" dirty="0"/>
              <a:t>Select </a:t>
            </a:r>
            <a:r>
              <a:rPr lang="en-US" b="1" dirty="0"/>
              <a:t>one area of concern </a:t>
            </a:r>
            <a:r>
              <a:rPr lang="en-US" dirty="0"/>
              <a:t>to address at a time. This is one of effects of the disability you just identified.</a:t>
            </a:r>
          </a:p>
          <a:p>
            <a:pPr lvl="1"/>
            <a:r>
              <a:rPr lang="en-US" dirty="0"/>
              <a:t>Check for consensus that this is an area of concern</a:t>
            </a:r>
          </a:p>
          <a:p>
            <a:pPr lvl="1"/>
            <a:r>
              <a:rPr lang="en-US" b="1" dirty="0"/>
              <a:t>Ask the first question “why</a:t>
            </a:r>
            <a:r>
              <a:rPr lang="en-US" dirty="0"/>
              <a:t>”. “Why is this or does this happen?” Why is the student experiencing this struggle?   (As you have the “why discussion” it may be helpful to revisit data and observations that illustrate the concern).</a:t>
            </a:r>
          </a:p>
          <a:p>
            <a:pPr lvl="1"/>
            <a:r>
              <a:rPr lang="en-US" dirty="0"/>
              <a:t>Generate possible </a:t>
            </a:r>
            <a:r>
              <a:rPr lang="en-US" b="1" dirty="0"/>
              <a:t>reasons</a:t>
            </a:r>
            <a:r>
              <a:rPr lang="en-US" dirty="0"/>
              <a:t>.</a:t>
            </a:r>
          </a:p>
          <a:p>
            <a:pPr lvl="1"/>
            <a:r>
              <a:rPr lang="en-US" dirty="0"/>
              <a:t>Continue to ask the second “why” and so on.</a:t>
            </a:r>
          </a:p>
          <a:p>
            <a:pPr lvl="1"/>
            <a:r>
              <a:rPr lang="en-US" dirty="0"/>
              <a:t>Also ask “why” about areas or environments in which the student is more successful  </a:t>
            </a:r>
          </a:p>
          <a:p>
            <a:pPr lvl="2"/>
            <a:r>
              <a:rPr lang="en-US" dirty="0"/>
              <a:t>For example, why is this less of a problem in some classes or environments,  What seems to improve access, engagement or progress related to the area/skill or concern?  This is important because there may be aspects that could be capitalized upon and transferred to other subjects or environments. In our example, are there any circumstances when the student does not struggle with independent reading,  </a:t>
            </a:r>
          </a:p>
          <a:p>
            <a:r>
              <a:rPr lang="en-US" b="1" dirty="0"/>
              <a:t>It is important to follow a “why” string systematically</a:t>
            </a:r>
            <a:r>
              <a:rPr lang="en-US" dirty="0"/>
              <a:t> to it’s conclusion in order to identify the root cause. During the “Why” discussion IEP team members may suggest what seems like unrelated ideas instead of diving deeper into the initial reason. If this happens, jot the ideas down.  You may return to them later, as they </a:t>
            </a:r>
            <a:r>
              <a:rPr lang="en-US" b="1" dirty="0"/>
              <a:t>may provide a branch to two or more root causes of related effects. </a:t>
            </a:r>
            <a:r>
              <a:rPr lang="en-US" dirty="0"/>
              <a:t>However, in order to refine root causes, it’s important to dig deeper into one possible effect and reason at a time. A facilitator will need to keep the IEP team on track to drill down into a root cause and then come back to possible branching ideas to conduct another root cause.</a:t>
            </a:r>
          </a:p>
          <a:p>
            <a:r>
              <a:rPr lang="en-US" b="1" dirty="0"/>
              <a:t>Always revisit and consider information you have already reviewed from the current levels, special factors and discussion of context (activities, environments, staff) </a:t>
            </a:r>
            <a:r>
              <a:rPr lang="en-US" dirty="0"/>
              <a:t>when analyzing the root cause</a:t>
            </a:r>
            <a:r>
              <a:rPr lang="en-US" b="1" dirty="0"/>
              <a:t>.</a:t>
            </a:r>
          </a:p>
          <a:p>
            <a:r>
              <a:rPr lang="en-US" b="1" dirty="0"/>
              <a:t>Sometimes the discussion about root causes may lead to a need for additional information in the current levels or lead you to identify new or different effects of disability statements</a:t>
            </a:r>
            <a:r>
              <a:rPr lang="en-US" dirty="0"/>
              <a:t>. </a:t>
            </a:r>
          </a:p>
          <a:p>
            <a:r>
              <a:rPr lang="en-US" dirty="0">
                <a:solidFill>
                  <a:prstClr val="black"/>
                </a:solidFill>
              </a:rPr>
              <a:t>Others have found </a:t>
            </a:r>
            <a:r>
              <a:rPr lang="en-US" b="1" dirty="0">
                <a:solidFill>
                  <a:prstClr val="black"/>
                </a:solidFill>
              </a:rPr>
              <a:t>that often there is a pattern and the same/very similar root causes are related to a number of effects </a:t>
            </a:r>
            <a:r>
              <a:rPr lang="en-US" dirty="0">
                <a:solidFill>
                  <a:prstClr val="black"/>
                </a:solidFill>
              </a:rPr>
              <a:t>and impact more than one area of academic and/or functional performance (identifying patterns can lead to fewer, more targeted needs and goals)</a:t>
            </a:r>
            <a:endParaRPr lang="en-US" dirty="0">
              <a:solidFill>
                <a:prstClr val="black"/>
              </a:solidFill>
              <a:latin typeface="Arial"/>
              <a:ea typeface="Arial"/>
              <a:cs typeface="Arial"/>
              <a:sym typeface="Arial"/>
            </a:endParaRPr>
          </a:p>
          <a:p>
            <a:endParaRPr lang="en-US" dirty="0"/>
          </a:p>
        </p:txBody>
      </p:sp>
    </p:spTree>
    <p:extLst>
      <p:ext uri="{BB962C8B-B14F-4D97-AF65-F5344CB8AC3E}">
        <p14:creationId xmlns:p14="http://schemas.microsoft.com/office/powerpoint/2010/main" val="181987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1" y="2442949"/>
            <a:ext cx="6702215" cy="6701051"/>
          </a:xfrm>
        </p:spPr>
        <p:txBody>
          <a:bodyPr>
            <a:normAutofit fontScale="77500" lnSpcReduction="20000"/>
          </a:bodyPr>
          <a:lstStyle/>
          <a:p>
            <a:r>
              <a:rPr lang="en-US" sz="1500" dirty="0" smtClean="0"/>
              <a:t>Here is an example of a root cause analysis </a:t>
            </a:r>
            <a:r>
              <a:rPr lang="en-US" sz="1500" b="1" dirty="0" smtClean="0"/>
              <a:t>(Summarize following notes when presenting depending on audience and time)</a:t>
            </a:r>
            <a:r>
              <a:rPr lang="en-US" sz="1500" dirty="0" smtClean="0"/>
              <a:t>: </a:t>
            </a:r>
          </a:p>
          <a:p>
            <a:r>
              <a:rPr lang="en-US" sz="1500" dirty="0" smtClean="0"/>
              <a:t>In the example, we said one of the effects of the student’s disability is the student not able to independently read grade-level materials. </a:t>
            </a:r>
          </a:p>
          <a:p>
            <a:r>
              <a:rPr lang="en-US" sz="1500" dirty="0" smtClean="0"/>
              <a:t>To conduct a root cause analysis of this effect, the team started by asking, “Why can’t the student independently read grade-level materials”?</a:t>
            </a:r>
          </a:p>
          <a:p>
            <a:pPr lvl="1"/>
            <a:r>
              <a:rPr lang="en-US" dirty="0" smtClean="0"/>
              <a:t>First response- because the student gets anxious or frustrated when required to read independently and avoids reading.  In exploring this more (are there times when this does not happen?) , it is also noted that the student doesn’t have as much difficulty when text is read to the student tor when using a text reader. </a:t>
            </a:r>
          </a:p>
          <a:p>
            <a:pPr lvl="2"/>
            <a:r>
              <a:rPr lang="en-US" dirty="0" smtClean="0"/>
              <a:t>(at this point, the team could decide this is related, but not part of the direct branch of discussion re why the student can not independently read and may save this when discussing other effects (such as the effect the student’s reading skill may have on functional skills of attention and behavior)- and continue on the branch about specific reading skills.</a:t>
            </a:r>
          </a:p>
          <a:p>
            <a:r>
              <a:rPr lang="en-US" sz="1500" dirty="0" smtClean="0"/>
              <a:t>The next “why”,  Why does the student get frustrated? </a:t>
            </a:r>
          </a:p>
          <a:p>
            <a:pPr lvl="1"/>
            <a:r>
              <a:rPr lang="en-US" dirty="0" smtClean="0"/>
              <a:t>Because student can’t understand what they are reading when have to read grade level text on own, without help</a:t>
            </a:r>
          </a:p>
          <a:p>
            <a:r>
              <a:rPr lang="en-US" sz="1500" dirty="0" smtClean="0"/>
              <a:t>The next why-  Whey can’t the student understand why they are reading ?</a:t>
            </a:r>
          </a:p>
          <a:p>
            <a:pPr lvl="1"/>
            <a:r>
              <a:rPr lang="en-US" dirty="0" smtClean="0"/>
              <a:t>We know reading fluency is directly related to reading comprehension.  Specific to this student,  “based on benchmark test scores and running records, we  know the student’s reading fluency is not at grade level (meets 3rd vs. 5th grade fluency benchmark and at 3rd gr. independent reading level) and this makes it difficult for the student to read on their own when given grade level text. </a:t>
            </a:r>
          </a:p>
          <a:p>
            <a:r>
              <a:rPr lang="en-US" sz="1500" dirty="0" smtClean="0"/>
              <a:t>Why is reading fluency insufficient? </a:t>
            </a:r>
          </a:p>
          <a:p>
            <a:pPr lvl="1"/>
            <a:r>
              <a:rPr lang="en-US" dirty="0" smtClean="0"/>
              <a:t>We know from running records and teacher observation that the student’s fluency is affected by decoding problems. Because the student can’t efficiently decode, it makes it hard for the student to efficiently read and gain meaning from text and thus affects the student’s ability to independently read grade level text. </a:t>
            </a:r>
          </a:p>
          <a:p>
            <a:r>
              <a:rPr lang="en-US" sz="1500" dirty="0" smtClean="0"/>
              <a:t>Why does the student have trouble with decoding? </a:t>
            </a:r>
          </a:p>
          <a:p>
            <a:pPr lvl="1"/>
            <a:r>
              <a:rPr lang="en-US" dirty="0" smtClean="0"/>
              <a:t>We also know from information in the Current Level section that the student’s fluency is also affected by phonological processing, one of the foundational skills related to reading decoding.. </a:t>
            </a:r>
          </a:p>
          <a:p>
            <a:r>
              <a:rPr lang="en-US" sz="1500" dirty="0" smtClean="0"/>
              <a:t>The team may delve deeper by asking  What else do we know about why does the trouble with phonology and decoding make it hard for the student to read and understand?  </a:t>
            </a:r>
          </a:p>
          <a:p>
            <a:pPr lvl="1"/>
            <a:r>
              <a:rPr lang="en-US" dirty="0" smtClean="0"/>
              <a:t>Based on assessment information and classroom observation, we know the student language comprehension meets grade level standards and expectations and the student is able to understand grade level text and written materials when it is at a level at which the student can decode, or when text is read to the student.  We also know the student can use a text reader to decode and understand text. </a:t>
            </a:r>
          </a:p>
          <a:p>
            <a:r>
              <a:rPr lang="en-US" sz="1500" dirty="0" smtClean="0"/>
              <a:t>The team would repeat this analysis for the other effects.  In this particular case it is likely there will be some relationship and overlap between the effects of the student’s disability and root causes related to the student’s challenge with reading fluency. </a:t>
            </a:r>
          </a:p>
          <a:p>
            <a:r>
              <a:rPr lang="en-US" i="1" dirty="0" smtClean="0"/>
              <a:t>For further discussion if time: How you </a:t>
            </a:r>
            <a:r>
              <a:rPr lang="en-US" i="1" dirty="0" err="1" smtClean="0"/>
              <a:t>you</a:t>
            </a:r>
            <a:r>
              <a:rPr lang="en-US" i="1" dirty="0" smtClean="0"/>
              <a:t> know when enough is enough?? </a:t>
            </a:r>
            <a:endParaRPr lang="en-US" i="1" dirty="0"/>
          </a:p>
        </p:txBody>
      </p:sp>
      <p:sp>
        <p:nvSpPr>
          <p:cNvPr id="4" name="Header Placeholder 3"/>
          <p:cNvSpPr>
            <a:spLocks noGrp="1"/>
          </p:cNvSpPr>
          <p:nvPr>
            <p:ph type="hdr" sz="quarter" idx="10"/>
          </p:nvPr>
        </p:nvSpPr>
        <p:spPr/>
        <p:txBody>
          <a:bodyPr/>
          <a:lstStyle/>
          <a:p>
            <a:r>
              <a:rPr lang="en-US" smtClean="0"/>
              <a:t>CCR IEPs</a:t>
            </a:r>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fld id="{B8DB3C69-16F6-466A-B3B3-DB0E2089E12C}" type="slidenum">
              <a:rPr lang="en-US" smtClean="0"/>
              <a:pPr/>
              <a:t>18</a:t>
            </a:fld>
            <a:endParaRPr lang="en-US" dirty="0"/>
          </a:p>
        </p:txBody>
      </p:sp>
      <p:sp>
        <p:nvSpPr>
          <p:cNvPr id="19" name="Slide Image Placeholder 18"/>
          <p:cNvSpPr>
            <a:spLocks noGrp="1" noRot="1" noChangeAspect="1"/>
          </p:cNvSpPr>
          <p:nvPr>
            <p:ph type="sldImg"/>
          </p:nvPr>
        </p:nvSpPr>
        <p:spPr>
          <a:xfrm>
            <a:off x="1844675" y="231775"/>
            <a:ext cx="3749675" cy="2109788"/>
          </a:xfrm>
        </p:spPr>
      </p:sp>
    </p:spTree>
    <p:extLst>
      <p:ext uri="{BB962C8B-B14F-4D97-AF65-F5344CB8AC3E}">
        <p14:creationId xmlns:p14="http://schemas.microsoft.com/office/powerpoint/2010/main" val="3190234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19</a:t>
            </a:fld>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a:xfrm>
            <a:off x="114300" y="2266950"/>
            <a:ext cx="6762749" cy="6877050"/>
          </a:xfrm>
        </p:spPr>
        <p:txBody>
          <a:bodyPr>
            <a:normAutofit fontScale="77500" lnSpcReduction="20000"/>
          </a:bodyPr>
          <a:lstStyle/>
          <a:p>
            <a:pPr lvl="0"/>
            <a:r>
              <a:rPr lang="en-US" dirty="0"/>
              <a:t>During the final part of Step 2, the IEP team takes on the role of a synthesizer, not to make music, but to </a:t>
            </a:r>
            <a:r>
              <a:rPr lang="en-US" sz="1700" dirty="0"/>
              <a:t>take complex information and distill it down into clear, succinct and actionable thoughts. </a:t>
            </a:r>
          </a:p>
          <a:p>
            <a:pPr lvl="0"/>
            <a:r>
              <a:rPr lang="en-US" sz="1700" dirty="0"/>
              <a:t>The disability-related needs are identified as a result of this synthesis. This step helps build consensus around “what is needed”. It is the root cause analysis that leads to the identification of the disability-related needs. If the disability-related needs are addressed, then the identified concerns should also be addressed, if not resolved.  </a:t>
            </a:r>
          </a:p>
          <a:p>
            <a:pPr lvl="0"/>
            <a:r>
              <a:rPr lang="en-US" sz="1700" dirty="0" smtClean="0">
                <a:sym typeface="Arial"/>
              </a:rPr>
              <a:t>To </a:t>
            </a:r>
            <a:r>
              <a:rPr lang="en-US" sz="1700" dirty="0">
                <a:sym typeface="Arial"/>
              </a:rPr>
              <a:t>synthesize the disability-related needs, </a:t>
            </a:r>
          </a:p>
          <a:p>
            <a:pPr marL="342900" lvl="0" indent="-342900">
              <a:buFont typeface="+mj-lt"/>
              <a:buAutoNum type="arabicPeriod"/>
            </a:pPr>
            <a:r>
              <a:rPr lang="en-US" sz="1700" dirty="0">
                <a:sym typeface="Arial"/>
              </a:rPr>
              <a:t>Review the conclusions from the root cause analysis. </a:t>
            </a:r>
          </a:p>
          <a:p>
            <a:pPr marL="342900" lvl="0" indent="-342900">
              <a:buFont typeface="+mj-lt"/>
              <a:buAutoNum type="arabicPeriod"/>
            </a:pPr>
            <a:r>
              <a:rPr lang="en-US" sz="1700" dirty="0">
                <a:sym typeface="Arial"/>
              </a:rPr>
              <a:t>Ask, based on the root cause analysis, </a:t>
            </a:r>
            <a:r>
              <a:rPr lang="en-US" sz="1700" i="1" dirty="0">
                <a:sym typeface="Arial"/>
              </a:rPr>
              <a:t>“What academic and or functional skill areas need to be addressed so… </a:t>
            </a:r>
          </a:p>
          <a:p>
            <a:pPr marL="800100" lvl="1" indent="-342900">
              <a:spcBef>
                <a:spcPts val="0"/>
              </a:spcBef>
            </a:pPr>
            <a:r>
              <a:rPr lang="en-US" sz="1400" i="1" dirty="0">
                <a:sym typeface="Arial"/>
              </a:rPr>
              <a:t>the effects of the disability will be addressed and </a:t>
            </a:r>
          </a:p>
          <a:p>
            <a:pPr marL="800100" lvl="1" indent="-342900">
              <a:spcBef>
                <a:spcPts val="0"/>
              </a:spcBef>
            </a:pPr>
            <a:r>
              <a:rPr lang="en-US" sz="1400" i="1" dirty="0">
                <a:sym typeface="Arial"/>
              </a:rPr>
              <a:t>the student will be better able access, engage and make progress in early childhood/grade level curriculum, instruction and environments so </a:t>
            </a:r>
          </a:p>
          <a:p>
            <a:pPr marL="800100" lvl="1" indent="-342900">
              <a:spcBef>
                <a:spcPts val="0"/>
              </a:spcBef>
            </a:pPr>
            <a:r>
              <a:rPr lang="en-US" sz="1400" i="1" dirty="0">
                <a:sym typeface="Arial"/>
              </a:rPr>
              <a:t>They can meet preschool/grade level content standards and functional expectations?”. </a:t>
            </a:r>
          </a:p>
          <a:p>
            <a:pPr marL="342900" lvl="0" indent="-342900">
              <a:buFont typeface="+mj-lt"/>
              <a:buAutoNum type="arabicPeriod"/>
            </a:pPr>
            <a:r>
              <a:rPr lang="en-US" sz="1700" dirty="0">
                <a:sym typeface="Arial"/>
              </a:rPr>
              <a:t>Document the needs on the IEP form section “Summary of Disability-Related Needs” </a:t>
            </a:r>
          </a:p>
          <a:p>
            <a:pPr marL="800100" lvl="1" indent="-342900"/>
            <a:r>
              <a:rPr lang="en-US" sz="1400" dirty="0">
                <a:sym typeface="Arial"/>
              </a:rPr>
              <a:t>DRNs serve as the foundation for developing goals and aligning service during the next two steps</a:t>
            </a:r>
          </a:p>
          <a:p>
            <a:pPr marL="800100" lvl="1" indent="-342900"/>
            <a:r>
              <a:rPr lang="en-US" sz="1400" dirty="0" smtClean="0">
                <a:sym typeface="Arial"/>
              </a:rPr>
              <a:t>We recommend IEP statements list or briefly describing academic or functional skill areas the student will need to develop or </a:t>
            </a:r>
            <a:r>
              <a:rPr lang="en-US" sz="1400" dirty="0">
                <a:sym typeface="Arial"/>
              </a:rPr>
              <a:t>improve so the effects of disability are addressed and the student is able to make gains in access, engagement, and progress in early childhood/ grade level general education curriculum, instruction, and environments.  (DNR are related, but not the same as goals</a:t>
            </a:r>
            <a:r>
              <a:rPr lang="en-US" sz="1400" dirty="0" smtClean="0">
                <a:sym typeface="Arial"/>
              </a:rPr>
              <a:t>)</a:t>
            </a:r>
            <a:endParaRPr lang="en-US" sz="1400" dirty="0">
              <a:sym typeface="Arial"/>
            </a:endParaRPr>
          </a:p>
          <a:p>
            <a:pPr marL="800100" lvl="1" indent="-342900"/>
            <a:r>
              <a:rPr lang="en-US" sz="1400" dirty="0"/>
              <a:t>DRN are related to, but </a:t>
            </a:r>
            <a:r>
              <a:rPr lang="en-US" sz="1400" dirty="0" smtClean="0"/>
              <a:t>not generally </a:t>
            </a:r>
            <a:r>
              <a:rPr lang="en-US" sz="1400" dirty="0"/>
              <a:t>the same as goal </a:t>
            </a:r>
            <a:r>
              <a:rPr lang="en-US" sz="1400" dirty="0" smtClean="0"/>
              <a:t>statements or short term objectives- </a:t>
            </a:r>
            <a:r>
              <a:rPr lang="en-US" sz="1400" dirty="0"/>
              <a:t>Goals </a:t>
            </a:r>
            <a:r>
              <a:rPr lang="en-US" sz="1400" dirty="0" smtClean="0"/>
              <a:t>and STOs </a:t>
            </a:r>
            <a:r>
              <a:rPr lang="en-US" sz="1400" dirty="0"/>
              <a:t>and </a:t>
            </a:r>
            <a:r>
              <a:rPr lang="en-US" sz="1400" dirty="0" smtClean="0"/>
              <a:t>will </a:t>
            </a:r>
            <a:r>
              <a:rPr lang="en-US" sz="1400" dirty="0"/>
              <a:t>include more specificity than need statements. </a:t>
            </a:r>
          </a:p>
          <a:p>
            <a:pPr marL="800100" lvl="1" indent="-342900"/>
            <a:r>
              <a:rPr lang="en-US" sz="1400" dirty="0">
                <a:sym typeface="Arial"/>
              </a:rPr>
              <a:t>Goals are developed to address areas of disability related need in the next step. On the form, the needs are numbered for the purpose of easy reference, not prioritization. </a:t>
            </a:r>
          </a:p>
          <a:p>
            <a:pPr lvl="0">
              <a:lnSpc>
                <a:spcPct val="95000"/>
              </a:lnSpc>
            </a:pPr>
            <a:r>
              <a:rPr lang="en-US" sz="1700" dirty="0" smtClean="0">
                <a:solidFill>
                  <a:prstClr val="black"/>
                </a:solidFill>
              </a:rPr>
              <a:t>A </a:t>
            </a:r>
            <a:r>
              <a:rPr lang="en-US" sz="1700" dirty="0">
                <a:solidFill>
                  <a:prstClr val="black"/>
                </a:solidFill>
              </a:rPr>
              <a:t>helpful sentence stem for potentially </a:t>
            </a:r>
            <a:r>
              <a:rPr lang="en-US" sz="1700" b="1" dirty="0">
                <a:solidFill>
                  <a:prstClr val="black"/>
                </a:solidFill>
              </a:rPr>
              <a:t>documenting </a:t>
            </a:r>
            <a:r>
              <a:rPr lang="en-US" sz="1700" dirty="0">
                <a:solidFill>
                  <a:prstClr val="black"/>
                </a:solidFill>
              </a:rPr>
              <a:t>this might be (refer to slide): </a:t>
            </a:r>
            <a:r>
              <a:rPr lang="en-US" sz="1700" b="1" dirty="0">
                <a:solidFill>
                  <a:prstClr val="black"/>
                </a:solidFill>
              </a:rPr>
              <a:t>The student needs to develop/improve/increase, X </a:t>
            </a:r>
            <a:r>
              <a:rPr lang="en-US" sz="1700" dirty="0">
                <a:solidFill>
                  <a:prstClr val="black"/>
                </a:solidFill>
              </a:rPr>
              <a:t>(target area/skill/behavior related to the root cause), </a:t>
            </a:r>
            <a:r>
              <a:rPr lang="en-US" sz="1700" b="1" dirty="0">
                <a:solidFill>
                  <a:prstClr val="black"/>
                </a:solidFill>
              </a:rPr>
              <a:t>so the student can Y </a:t>
            </a:r>
            <a:r>
              <a:rPr lang="en-US" sz="1700" dirty="0">
                <a:solidFill>
                  <a:prstClr val="black"/>
                </a:solidFill>
              </a:rPr>
              <a:t>(Y= effect that will be addressed re: access, engagement, progress</a:t>
            </a:r>
            <a:r>
              <a:rPr lang="en-US" sz="1700" dirty="0" smtClean="0">
                <a:solidFill>
                  <a:prstClr val="black"/>
                </a:solidFill>
              </a:rPr>
              <a:t>)</a:t>
            </a:r>
          </a:p>
          <a:p>
            <a:pPr lvl="0">
              <a:lnSpc>
                <a:spcPct val="95000"/>
              </a:lnSpc>
            </a:pPr>
            <a:r>
              <a:rPr lang="en-US" dirty="0" smtClean="0">
                <a:solidFill>
                  <a:prstClr val="black"/>
                </a:solidFill>
              </a:rPr>
              <a:t>Examples: </a:t>
            </a:r>
          </a:p>
          <a:p>
            <a:pPr marL="285750" indent="-285750">
              <a:buFont typeface="Arial" panose="020B0604020202020204" pitchFamily="34" charset="0"/>
              <a:buChar char="•"/>
            </a:pPr>
            <a:r>
              <a:rPr lang="en-US" sz="1500" dirty="0" smtClean="0"/>
              <a:t>The student needs to improve decoding skills (root cause) so the student can fluently read grade-level text (effect)</a:t>
            </a:r>
          </a:p>
          <a:p>
            <a:pPr marL="285750" indent="-285750">
              <a:buFont typeface="Arial" panose="020B0604020202020204" pitchFamily="34" charset="0"/>
              <a:buChar char="•"/>
            </a:pPr>
            <a:r>
              <a:rPr lang="en-US" sz="1500" dirty="0" smtClean="0"/>
              <a:t>Improve reading fluency (so student can more independently read grade level text based assignments)</a:t>
            </a:r>
          </a:p>
          <a:p>
            <a:pPr marL="285750" indent="-285750">
              <a:buFont typeface="Arial" panose="020B0604020202020204" pitchFamily="34" charset="0"/>
              <a:buChar char="•"/>
            </a:pPr>
            <a:r>
              <a:rPr lang="en-US" sz="1500" dirty="0" smtClean="0"/>
              <a:t>Improve reading fluency (so anxiety and frustration about schoolwork is reduced; attention to reading tasks is improved, and the student remains in class to complete work)</a:t>
            </a:r>
            <a:endParaRPr lang="en-US" sz="1500" dirty="0"/>
          </a:p>
        </p:txBody>
      </p:sp>
    </p:spTree>
    <p:extLst>
      <p:ext uri="{BB962C8B-B14F-4D97-AF65-F5344CB8AC3E}">
        <p14:creationId xmlns:p14="http://schemas.microsoft.com/office/powerpoint/2010/main" val="326682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Why all the changes? This graph shows why we selected literacy for our RDA focus*. </a:t>
            </a:r>
          </a:p>
          <a:p>
            <a:r>
              <a:rPr lang="en-US" dirty="0" smtClean="0"/>
              <a:t>The percent of students scoring proficient or advanced in reading for students without IEPs is shown by the top blue line. Reading proficiency for students with IEPs is shown by the bottom red line. </a:t>
            </a:r>
          </a:p>
          <a:p>
            <a:r>
              <a:rPr lang="en-US" dirty="0" smtClean="0"/>
              <a:t> Although state assessments to assess reading proficiency have changed over the last few years, </a:t>
            </a:r>
            <a:r>
              <a:rPr lang="en-US" b="1" dirty="0" smtClean="0"/>
              <a:t>the gaps between students with and without IEPs have remained the same and achievement proficiency levels have remained relatively stagnant with fewer than 15% of students with disabilities meeting proficiency standards in reading</a:t>
            </a:r>
            <a:r>
              <a:rPr lang="en-US" dirty="0" smtClean="0"/>
              <a:t>.  .  </a:t>
            </a:r>
          </a:p>
          <a:p>
            <a:r>
              <a:rPr lang="en-US" dirty="0"/>
              <a:t>The data demonstrates a need to improve reading outcomes for students with IEPs</a:t>
            </a:r>
            <a:r>
              <a:rPr lang="en-US" dirty="0" smtClean="0"/>
              <a:t>.  We need to do more.  We need to change what we do with students; need to change practice. </a:t>
            </a:r>
          </a:p>
          <a:p>
            <a:r>
              <a:rPr lang="en-US" dirty="0" smtClean="0"/>
              <a:t>*</a:t>
            </a:r>
          </a:p>
          <a:p>
            <a:pPr lvl="1"/>
            <a:r>
              <a:rPr lang="en-US" dirty="0" smtClean="0"/>
              <a:t>Low overall achievement (less than 15% proficient)</a:t>
            </a:r>
          </a:p>
          <a:p>
            <a:pPr lvl="1"/>
            <a:r>
              <a:rPr lang="en-US" dirty="0" smtClean="0"/>
              <a:t>Large achievement gaps (25-30% difference)</a:t>
            </a:r>
            <a:endParaRPr lang="en-US" dirty="0"/>
          </a:p>
          <a:p>
            <a:endParaRPr lang="en-US" dirty="0" smtClean="0"/>
          </a:p>
          <a:p>
            <a:endParaRPr lang="en-US" dirty="0" smtClean="0"/>
          </a:p>
          <a:p>
            <a:r>
              <a:rPr lang="en-US" dirty="0" smtClean="0"/>
              <a:t>*Statewide Assessments include the Wisconsin Knowledge and Concepts Exam (through 2013-14), Badger Exam (English Language Arts, 2014-15), or Forward exam (English Language Arts, 2015-16), plus Dynamic Learning Maps (the Wisconsin Alternate Assessment for Students with Disabilities) each year. </a:t>
            </a:r>
            <a:endParaRPr lang="en-US" dirty="0"/>
          </a:p>
        </p:txBody>
      </p:sp>
      <p:sp>
        <p:nvSpPr>
          <p:cNvPr id="4" name="Slide Number Placeholder 3"/>
          <p:cNvSpPr>
            <a:spLocks noGrp="1"/>
          </p:cNvSpPr>
          <p:nvPr>
            <p:ph type="sldNum" sz="quarter" idx="10"/>
          </p:nvPr>
        </p:nvSpPr>
        <p:spPr/>
        <p:txBody>
          <a:bodyPr/>
          <a:lstStyle/>
          <a:p>
            <a:fld id="{94D1CB32-3729-4658-8ABA-EFE3A829C772}" type="slidenum">
              <a:rPr lang="en-US" smtClean="0"/>
              <a:pPr/>
              <a:t>2</a:t>
            </a:fld>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p:txBody>
          <a:bodyPr/>
          <a:lstStyle/>
          <a:p>
            <a:r>
              <a:rPr lang="en-US" smtClean="0"/>
              <a:t>CCR IEPs</a:t>
            </a:r>
            <a:endParaRPr lang="en-US" dirty="0"/>
          </a:p>
        </p:txBody>
      </p:sp>
      <p:sp>
        <p:nvSpPr>
          <p:cNvPr id="12" name="Slide Image Placeholder 1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323233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20</a:t>
            </a:fld>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normAutofit/>
          </a:bodyPr>
          <a:lstStyle/>
          <a:p>
            <a:r>
              <a:rPr lang="en-US" dirty="0"/>
              <a:t>5 min turn and talk before go on.</a:t>
            </a:r>
          </a:p>
          <a:p>
            <a:endParaRPr lang="en-US" dirty="0" smtClean="0"/>
          </a:p>
          <a:p>
            <a:r>
              <a:rPr lang="en-US" dirty="0" smtClean="0"/>
              <a:t>Debrief notes: </a:t>
            </a:r>
            <a:endParaRPr lang="en-US" dirty="0"/>
          </a:p>
          <a:p>
            <a:r>
              <a:rPr lang="en-US" dirty="0" smtClean="0"/>
              <a:t>Folks </a:t>
            </a:r>
            <a:r>
              <a:rPr lang="en-US" dirty="0"/>
              <a:t>seem to find step 2 the most </a:t>
            </a:r>
            <a:r>
              <a:rPr lang="en-US" dirty="0" smtClean="0"/>
              <a:t>challenging.</a:t>
            </a:r>
            <a:endParaRPr lang="en-US" dirty="0"/>
          </a:p>
          <a:p>
            <a:r>
              <a:rPr lang="en-US" dirty="0" smtClean="0"/>
              <a:t>It can </a:t>
            </a:r>
            <a:r>
              <a:rPr lang="en-US" dirty="0"/>
              <a:t>be very hard for some IEP teams </a:t>
            </a:r>
            <a:r>
              <a:rPr lang="en-US" dirty="0" smtClean="0"/>
              <a:t>to.</a:t>
            </a:r>
            <a:r>
              <a:rPr lang="en-US" dirty="0"/>
              <a:t> resist urge to skip over the discussion of effects, root causes and needs. </a:t>
            </a:r>
            <a:endParaRPr lang="en-US" dirty="0" smtClean="0"/>
          </a:p>
          <a:p>
            <a:r>
              <a:rPr lang="en-US" dirty="0"/>
              <a:t>There is a tendency to want to move ahead and </a:t>
            </a:r>
            <a:r>
              <a:rPr lang="en-US" dirty="0" smtClean="0"/>
              <a:t>discuss goals or </a:t>
            </a:r>
            <a:r>
              <a:rPr lang="en-US" dirty="0"/>
              <a:t>needed services </a:t>
            </a:r>
            <a:r>
              <a:rPr lang="en-US" dirty="0" smtClean="0"/>
              <a:t>when they have identified an areas in which the student is not meeting standards or expectations. Unfortunately</a:t>
            </a:r>
            <a:r>
              <a:rPr lang="en-US" dirty="0"/>
              <a:t>, doing this can yield IEPs goals that are not directed at the root cause of why the student is not meeting standards/expectations and therefore do not results in the outcomes we desire.</a:t>
            </a:r>
          </a:p>
          <a:p>
            <a:r>
              <a:rPr lang="en-US" dirty="0"/>
              <a:t>It is important that an IEP team facilitator be assigned to help the team resist this urge and remain focused on the areas of student need that should be addressed before talking about goals and services. </a:t>
            </a:r>
          </a:p>
          <a:p>
            <a:r>
              <a:rPr lang="en-US" dirty="0" smtClean="0"/>
              <a:t>Teams </a:t>
            </a:r>
            <a:r>
              <a:rPr lang="en-US" dirty="0"/>
              <a:t>will find that when the Step 2 guidelines are followed, the IEP goals and services will usually be much easier to develop. </a:t>
            </a:r>
          </a:p>
          <a:p>
            <a:r>
              <a:rPr lang="en-US" dirty="0"/>
              <a:t>It is also not uncommon that when effects, root causes, and DRNs are identified before moving onto developing goals and services, there may be fewer goals as student specific skills/behaviors requiring goals will have been clearly targeted during the Step 2. . </a:t>
            </a:r>
          </a:p>
          <a:p>
            <a:endParaRPr lang="en-US" dirty="0"/>
          </a:p>
          <a:p>
            <a:r>
              <a:rPr lang="en-US" dirty="0" smtClean="0"/>
              <a:t>  </a:t>
            </a:r>
            <a:r>
              <a:rPr lang="en-US" dirty="0">
                <a:sym typeface="Arial"/>
              </a:rPr>
              <a:t>Would be great to follow up with Step 2 Elevator speech if time</a:t>
            </a:r>
          </a:p>
          <a:p>
            <a:endParaRPr lang="en-US" dirty="0"/>
          </a:p>
          <a:p>
            <a:endParaRPr lang="en-US" dirty="0"/>
          </a:p>
        </p:txBody>
      </p:sp>
    </p:spTree>
    <p:extLst>
      <p:ext uri="{BB962C8B-B14F-4D97-AF65-F5344CB8AC3E}">
        <p14:creationId xmlns:p14="http://schemas.microsoft.com/office/powerpoint/2010/main" val="146710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21</a:t>
            </a:fld>
            <a:endParaRPr lang="en-US" dirty="0"/>
          </a:p>
        </p:txBody>
      </p:sp>
      <p:sp>
        <p:nvSpPr>
          <p:cNvPr id="5" name="Header Placeholder 4"/>
          <p:cNvSpPr>
            <a:spLocks noGrp="1"/>
          </p:cNvSpPr>
          <p:nvPr>
            <p:ph type="hdr" sz="quarter" idx="11"/>
          </p:nvPr>
        </p:nvSpPr>
        <p:spPr>
          <a:xfrm>
            <a:off x="0" y="0"/>
            <a:ext cx="3505200" cy="465138"/>
          </a:xfrm>
        </p:spPr>
        <p:txBody>
          <a:bodyPr/>
          <a:lstStyle/>
          <a:p>
            <a:r>
              <a:rPr lang="en-US" smtClean="0"/>
              <a:t>CCR IEPs</a:t>
            </a:r>
            <a:endParaRPr lang="en-US" dirty="0"/>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When a team completes step 2, the rest of the IEP should be relatively easy to complete</a:t>
            </a:r>
          </a:p>
          <a:p>
            <a:r>
              <a:rPr lang="en-US" dirty="0"/>
              <a:t>Step 3: IEP team as developers</a:t>
            </a:r>
          </a:p>
          <a:p>
            <a:r>
              <a:rPr lang="en-US" dirty="0"/>
              <a:t>In Step 3, IEP teams </a:t>
            </a:r>
            <a:r>
              <a:rPr lang="en-US" b="1" dirty="0"/>
              <a:t>develop </a:t>
            </a:r>
            <a:r>
              <a:rPr lang="en-US" dirty="0"/>
              <a:t>ambitious and achievable annual IEP goals designed with the intent of closing individual achievement gaps. IEP goals also support the unique strengths and needs of the student. IEP teams will use the information they discussed previously and summarized in the disability-related needs section to develop IEP goals.</a:t>
            </a:r>
          </a:p>
          <a:p>
            <a:r>
              <a:rPr lang="en-US" dirty="0"/>
              <a:t>Highlight two CCR IEP Beliefs:</a:t>
            </a:r>
          </a:p>
          <a:p>
            <a:pPr lvl="0"/>
            <a:r>
              <a:rPr lang="en-US" dirty="0"/>
              <a:t>High Expectations </a:t>
            </a:r>
          </a:p>
          <a:p>
            <a:pPr lvl="1"/>
            <a:r>
              <a:rPr lang="en-US" dirty="0"/>
              <a:t>Goals are ambitious and achievable, aligned with grade-level standards and expectations. </a:t>
            </a:r>
          </a:p>
          <a:p>
            <a:pPr lvl="0"/>
            <a:r>
              <a:rPr lang="en-US" dirty="0"/>
              <a:t>Collective Responsibility </a:t>
            </a:r>
          </a:p>
          <a:p>
            <a:pPr lvl="1"/>
            <a:r>
              <a:rPr lang="en-US" dirty="0"/>
              <a:t>Goals are written as a team to ensure the disability-related needs are being addressed in a collaborative manner across the curriculum and multiple </a:t>
            </a:r>
          </a:p>
          <a:p>
            <a:endParaRPr lang="en-US" dirty="0"/>
          </a:p>
        </p:txBody>
      </p:sp>
    </p:spTree>
    <p:extLst>
      <p:ext uri="{BB962C8B-B14F-4D97-AF65-F5344CB8AC3E}">
        <p14:creationId xmlns:p14="http://schemas.microsoft.com/office/powerpoint/2010/main" val="1673199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3681" y="2289810"/>
            <a:ext cx="6620933" cy="6777990"/>
          </a:xfrm>
        </p:spPr>
        <p:txBody>
          <a:bodyPr>
            <a:normAutofit fontScale="92500" lnSpcReduction="20000"/>
          </a:bodyPr>
          <a:lstStyle/>
          <a:p>
            <a:pPr>
              <a:lnSpc>
                <a:spcPct val="105000"/>
              </a:lnSpc>
            </a:pPr>
            <a:r>
              <a:rPr lang="en-US" dirty="0" smtClean="0"/>
              <a:t>IEP goals address </a:t>
            </a:r>
            <a:r>
              <a:rPr lang="en-US" b="1" dirty="0" smtClean="0"/>
              <a:t>why</a:t>
            </a:r>
            <a:r>
              <a:rPr lang="en-US" dirty="0" smtClean="0"/>
              <a:t> the student is not achieving grade-level academic standards or functional expectations. IEP goals specify the skills or behaviors students need to develop or improve so they can better access, engage </a:t>
            </a:r>
            <a:r>
              <a:rPr lang="en-US" dirty="0"/>
              <a:t>and </a:t>
            </a:r>
            <a:r>
              <a:rPr lang="en-US" dirty="0" smtClean="0"/>
              <a:t>make </a:t>
            </a:r>
            <a:r>
              <a:rPr lang="en-US" dirty="0"/>
              <a:t>progress in </a:t>
            </a:r>
            <a:r>
              <a:rPr lang="en-US" dirty="0" smtClean="0"/>
              <a:t>general </a:t>
            </a:r>
            <a:r>
              <a:rPr lang="en-US" dirty="0"/>
              <a:t>education curriculum, instruction, or </a:t>
            </a:r>
            <a:r>
              <a:rPr lang="en-US" dirty="0" smtClean="0"/>
              <a:t>environments.</a:t>
            </a:r>
          </a:p>
          <a:p>
            <a:pPr>
              <a:lnSpc>
                <a:spcPct val="105000"/>
              </a:lnSpc>
            </a:pPr>
            <a:r>
              <a:rPr lang="en-US" b="1" dirty="0" smtClean="0"/>
              <a:t>By connecting IEP goals to the disability-related need, the IEP team ensures the IEP goals address root causes of “why” the student is not meeting early</a:t>
            </a:r>
            <a:r>
              <a:rPr lang="en-US" b="1" baseline="0" dirty="0" smtClean="0"/>
              <a:t> learning/</a:t>
            </a:r>
            <a:r>
              <a:rPr lang="en-US" b="1" dirty="0" smtClean="0"/>
              <a:t>grade-level standards or expectations. Focusing on Root Causes should also limit the number of IEP goal to those really needed to address a student’s individual DRNs</a:t>
            </a:r>
          </a:p>
          <a:p>
            <a:pPr>
              <a:lnSpc>
                <a:spcPct val="105000"/>
              </a:lnSpc>
            </a:pPr>
            <a:r>
              <a:rPr lang="en-US" u="sng" dirty="0" smtClean="0"/>
              <a:t>Linking Step 2 with Step 3</a:t>
            </a:r>
            <a:r>
              <a:rPr lang="en-US" b="1" i="1" dirty="0" smtClean="0">
                <a:solidFill>
                  <a:srgbClr val="C00000"/>
                </a:solidFill>
              </a:rPr>
              <a:t>. </a:t>
            </a:r>
          </a:p>
          <a:p>
            <a:pPr>
              <a:lnSpc>
                <a:spcPct val="105000"/>
              </a:lnSpc>
            </a:pPr>
            <a:r>
              <a:rPr lang="en-US" dirty="0" smtClean="0"/>
              <a:t>To make sure IEP goals address the student’s disability-related need(s): </a:t>
            </a:r>
          </a:p>
          <a:p>
            <a:pPr marL="285750" indent="-285750">
              <a:lnSpc>
                <a:spcPct val="105000"/>
              </a:lnSpc>
              <a:buFont typeface="Arial" panose="020B0604020202020204" pitchFamily="34" charset="0"/>
              <a:buChar char="•"/>
            </a:pPr>
            <a:r>
              <a:rPr lang="en-US" dirty="0" smtClean="0"/>
              <a:t>The IEP team begins with the disability-related need(s) and then </a:t>
            </a:r>
            <a:r>
              <a:rPr lang="en-US" b="1" dirty="0" smtClean="0"/>
              <a:t>develops a goal specifically to address the need. </a:t>
            </a:r>
          </a:p>
          <a:p>
            <a:pPr marL="285750" indent="-285750">
              <a:lnSpc>
                <a:spcPct val="105000"/>
              </a:lnSpc>
              <a:buFont typeface="Arial" panose="020B0604020202020204" pitchFamily="34" charset="0"/>
              <a:buChar char="•"/>
            </a:pPr>
            <a:r>
              <a:rPr lang="en-US" b="1" dirty="0" smtClean="0"/>
              <a:t>In rare instances</a:t>
            </a:r>
            <a:r>
              <a:rPr lang="en-US" dirty="0" smtClean="0"/>
              <a:t>, </a:t>
            </a:r>
            <a:r>
              <a:rPr lang="en-US" b="1" dirty="0" smtClean="0"/>
              <a:t>the IEP team may decide a goal is not necessary </a:t>
            </a:r>
            <a:r>
              <a:rPr lang="en-US" dirty="0" smtClean="0"/>
              <a:t>to address the need and the need may only be aligned with a supplementary aid or service or with a related service, such as transportation.</a:t>
            </a:r>
          </a:p>
          <a:p>
            <a:pPr marL="285750" indent="-285750">
              <a:lnSpc>
                <a:spcPct val="105000"/>
              </a:lnSpc>
              <a:buFont typeface="Arial" panose="020B0604020202020204" pitchFamily="34" charset="0"/>
              <a:buChar char="•"/>
            </a:pPr>
            <a:r>
              <a:rPr lang="en-US" b="1" dirty="0" smtClean="0"/>
              <a:t>Before the IEP team decides a goal is not needed</a:t>
            </a:r>
            <a:r>
              <a:rPr lang="en-US" dirty="0" smtClean="0"/>
              <a:t>, it should consider whether the student really has needs that should be addressed by a goal (such those related to self-advocacy and independence). </a:t>
            </a:r>
          </a:p>
          <a:p>
            <a:pPr lvl="2">
              <a:lnSpc>
                <a:spcPct val="105000"/>
              </a:lnSpc>
            </a:pPr>
            <a:r>
              <a:rPr lang="en-US" dirty="0" smtClean="0"/>
              <a:t>For example, when a student has mobility needs that require transportation as a related service, the IEP should ask whether the student has developed sufficient mobility skills or may need a self-advocacy goal related to the mobility needs. </a:t>
            </a:r>
          </a:p>
          <a:p>
            <a:pPr lvl="2">
              <a:lnSpc>
                <a:spcPct val="105000"/>
              </a:lnSpc>
            </a:pPr>
            <a:r>
              <a:rPr lang="en-US" dirty="0" smtClean="0"/>
              <a:t>Another possible </a:t>
            </a:r>
            <a:r>
              <a:rPr lang="en-US" dirty="0" err="1" smtClean="0"/>
              <a:t>eg</a:t>
            </a:r>
            <a:r>
              <a:rPr lang="en-US" dirty="0" smtClean="0"/>
              <a:t>: anxiety control supports, use of text reader, etc. BUT….</a:t>
            </a:r>
          </a:p>
          <a:p>
            <a:pPr marL="285750" indent="-285750">
              <a:lnSpc>
                <a:spcPct val="105000"/>
              </a:lnSpc>
              <a:buFont typeface="Arial" panose="020B0604020202020204" pitchFamily="34" charset="0"/>
              <a:buChar char="•"/>
            </a:pPr>
            <a:r>
              <a:rPr lang="en-US" b="1" dirty="0" smtClean="0"/>
              <a:t>How to decide if need a goal or just a support/accommodation service? Ask, Does student need to develop/improve or use/apply skill already mastered?)</a:t>
            </a:r>
          </a:p>
          <a:p>
            <a:pPr marL="285750" indent="-285750">
              <a:lnSpc>
                <a:spcPct val="105000"/>
              </a:lnSpc>
              <a:buFont typeface="Arial" panose="020B0604020202020204" pitchFamily="34" charset="0"/>
              <a:buChar char="•"/>
            </a:pPr>
            <a:r>
              <a:rPr lang="en-US" dirty="0" smtClean="0"/>
              <a:t>All goals should be student focused and strength-based. They should address what the student will accomplish…</a:t>
            </a:r>
          </a:p>
          <a:p>
            <a:pPr marL="285750" indent="-285750">
              <a:lnSpc>
                <a:spcPct val="105000"/>
              </a:lnSpc>
              <a:buFont typeface="Arial" panose="020B0604020202020204" pitchFamily="34" charset="0"/>
              <a:buChar char="•"/>
            </a:pPr>
            <a:r>
              <a:rPr lang="en-US" dirty="0"/>
              <a:t>Goals should reflect the students </a:t>
            </a:r>
            <a:r>
              <a:rPr lang="en-US" dirty="0" smtClean="0"/>
              <a:t>DRNs, </a:t>
            </a:r>
            <a:r>
              <a:rPr lang="en-US" dirty="0"/>
              <a:t>not the entire educational program provided to all students. </a:t>
            </a:r>
            <a:r>
              <a:rPr lang="en-US" dirty="0" smtClean="0"/>
              <a:t>.</a:t>
            </a:r>
          </a:p>
          <a:p>
            <a:pPr marL="285750" indent="-285750">
              <a:lnSpc>
                <a:spcPct val="105000"/>
              </a:lnSpc>
              <a:buFont typeface="Arial" panose="020B0604020202020204" pitchFamily="34" charset="0"/>
              <a:buChar char="•"/>
            </a:pPr>
            <a:r>
              <a:rPr lang="en-US" dirty="0" smtClean="0"/>
              <a:t>Each goal must be linked to at least one disability-related need. A goal may address more than one disability-related need. Likewise, multiple disability-related needs may be addressed by one goal.</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DB3C69-16F6-466A-B3B3-DB0E2089E12C}" type="slidenum">
              <a:rPr lang="en-US" smtClean="0"/>
              <a:pPr/>
              <a:t>22</a:t>
            </a:fld>
            <a:endParaRPr lang="en-US" dirty="0"/>
          </a:p>
        </p:txBody>
      </p:sp>
      <p:sp>
        <p:nvSpPr>
          <p:cNvPr id="7" name="Footer Placeholder 6"/>
          <p:cNvSpPr>
            <a:spLocks noGrp="1"/>
          </p:cNvSpPr>
          <p:nvPr>
            <p:ph type="ftr" sz="quarter" idx="13"/>
          </p:nvPr>
        </p:nvSpPr>
        <p:spPr/>
        <p:txBody>
          <a:bodyPr/>
          <a:lstStyle/>
          <a:p>
            <a:r>
              <a:rPr lang="en-US" smtClean="0"/>
              <a:t>Wisconsin Dept. of Public Instruction</a:t>
            </a:r>
            <a:endParaRPr lang="en-US" dirty="0"/>
          </a:p>
        </p:txBody>
      </p:sp>
      <p:sp>
        <p:nvSpPr>
          <p:cNvPr id="13" name="Slide Image Placeholder 12"/>
          <p:cNvSpPr>
            <a:spLocks noGrp="1" noRot="1" noChangeAspect="1"/>
          </p:cNvSpPr>
          <p:nvPr>
            <p:ph type="sldImg"/>
          </p:nvPr>
        </p:nvSpPr>
        <p:spPr>
          <a:xfrm>
            <a:off x="1998663" y="304800"/>
            <a:ext cx="3373437" cy="1898650"/>
          </a:xfrm>
        </p:spPr>
      </p:sp>
      <p:sp>
        <p:nvSpPr>
          <p:cNvPr id="2" name="Date Placeholder 1"/>
          <p:cNvSpPr>
            <a:spLocks noGrp="1"/>
          </p:cNvSpPr>
          <p:nvPr>
            <p:ph type="dt" idx="14"/>
          </p:nvPr>
        </p:nvSpPr>
        <p:spPr/>
        <p:txBody>
          <a:bodyPr/>
          <a:lstStyle/>
          <a:p>
            <a:pPr>
              <a:defRPr/>
            </a:pPr>
            <a:r>
              <a:rPr lang="en-US" smtClean="0"/>
              <a:t>September 2017</a:t>
            </a:r>
            <a:endParaRPr lang="en-US" dirty="0"/>
          </a:p>
        </p:txBody>
      </p:sp>
      <p:sp>
        <p:nvSpPr>
          <p:cNvPr id="5" name="Header Placeholder 4"/>
          <p:cNvSpPr>
            <a:spLocks noGrp="1"/>
          </p:cNvSpPr>
          <p:nvPr>
            <p:ph type="hdr" sz="quarter" idx="15"/>
          </p:nvPr>
        </p:nvSpPr>
        <p:spPr/>
        <p:txBody>
          <a:bodyPr/>
          <a:lstStyle/>
          <a:p>
            <a:pPr>
              <a:defRPr/>
            </a:pPr>
            <a:r>
              <a:rPr lang="en-US" smtClean="0"/>
              <a:t>CCR IEPs</a:t>
            </a:r>
            <a:endParaRPr lang="en-US" dirty="0"/>
          </a:p>
        </p:txBody>
      </p:sp>
    </p:spTree>
    <p:extLst>
      <p:ext uri="{BB962C8B-B14F-4D97-AF65-F5344CB8AC3E}">
        <p14:creationId xmlns:p14="http://schemas.microsoft.com/office/powerpoint/2010/main" val="351726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5718175" y="0"/>
            <a:ext cx="1292225" cy="465138"/>
          </a:xfrm>
        </p:spPr>
        <p:txBody>
          <a:bodyPr/>
          <a:lstStyle/>
          <a:p>
            <a:r>
              <a:rPr lang="en-US" smtClean="0"/>
              <a:t>September 2017</a:t>
            </a:r>
            <a:endParaRPr lang="en-US" dirty="0"/>
          </a:p>
        </p:txBody>
      </p:sp>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23</a:t>
            </a:fld>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This graphic shows the components of an IEP Goal and how they are aligned. </a:t>
            </a:r>
          </a:p>
          <a:p>
            <a:r>
              <a:rPr lang="en-US" dirty="0"/>
              <a:t>As has always been the case when developing a measurable annual goal, you must have:</a:t>
            </a:r>
          </a:p>
          <a:p>
            <a:r>
              <a:rPr lang="en-US" b="1" dirty="0"/>
              <a:t>A goal statement: </a:t>
            </a:r>
            <a:r>
              <a:rPr lang="en-US" dirty="0"/>
              <a:t>What the student will do (e.g. increase reading fluency, develop organizational skills) --- i.e. reflect the target skill/behavior that needs to be improved, increased, developed (to improve access, engagement, and/or progress)</a:t>
            </a:r>
          </a:p>
          <a:p>
            <a:r>
              <a:rPr lang="en-US" b="1" dirty="0"/>
              <a:t>Baseline:</a:t>
            </a:r>
            <a:r>
              <a:rPr lang="en-US" dirty="0"/>
              <a:t> The student’s skill level at the time of the IEP meeting.</a:t>
            </a:r>
          </a:p>
          <a:p>
            <a:r>
              <a:rPr lang="en-US" b="1" dirty="0"/>
              <a:t>Level of Attainment</a:t>
            </a:r>
            <a:r>
              <a:rPr lang="en-US" dirty="0"/>
              <a:t>: The amount of growth  anticipated within a year (or the specified duration) of special education services.</a:t>
            </a:r>
          </a:p>
          <a:p>
            <a:r>
              <a:rPr lang="en-US" b="1" dirty="0"/>
              <a:t>Procedures for Measuring Progress: </a:t>
            </a:r>
            <a:r>
              <a:rPr lang="en-US" dirty="0"/>
              <a:t>The process or methods used to assess a student’s academic and functional performance during the school year for the purpose of analyzing the student’s response to special education services.</a:t>
            </a:r>
          </a:p>
          <a:p>
            <a:r>
              <a:rPr lang="en-US" dirty="0"/>
              <a:t>Also must determine and document </a:t>
            </a:r>
            <a:r>
              <a:rPr lang="en-US" b="1" dirty="0"/>
              <a:t>when progress will be reported to Parent </a:t>
            </a:r>
          </a:p>
          <a:p>
            <a:endParaRPr lang="en-US" dirty="0"/>
          </a:p>
          <a:p>
            <a:r>
              <a:rPr lang="en-US" dirty="0"/>
              <a:t>The goal statement, baseline, level of attainment and the procedures for measuring progress should all align to allow those implementing and periodically reviewing the IEP (including the IEP team, at least annually) to decide if the student is making progress towards the goal as well as the extent of progress being made. </a:t>
            </a:r>
          </a:p>
          <a:p>
            <a:r>
              <a:rPr lang="en-US" dirty="0"/>
              <a:t>As a quick reminder, progress toward achieving the annual goals must be periodically reported to parents.  Most LEAs do this on the same schedule as general education progress reports and report cards. </a:t>
            </a:r>
          </a:p>
          <a:p>
            <a:endParaRPr lang="en-US" dirty="0"/>
          </a:p>
          <a:p>
            <a:endParaRPr lang="en-US" dirty="0"/>
          </a:p>
        </p:txBody>
      </p:sp>
    </p:spTree>
    <p:extLst>
      <p:ext uri="{BB962C8B-B14F-4D97-AF65-F5344CB8AC3E}">
        <p14:creationId xmlns:p14="http://schemas.microsoft.com/office/powerpoint/2010/main" val="2450310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24</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8" name="Date Placeholder 1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9" name="Header Placeholder 1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5" name="Slide Image Placeholder 4"/>
          <p:cNvSpPr>
            <a:spLocks noGrp="1" noRot="1" noChangeAspect="1"/>
          </p:cNvSpPr>
          <p:nvPr>
            <p:ph type="sldImg"/>
          </p:nvPr>
        </p:nvSpPr>
        <p:spPr>
          <a:xfrm>
            <a:off x="1766888" y="231775"/>
            <a:ext cx="3476625" cy="1955800"/>
          </a:xfrm>
        </p:spPr>
      </p:sp>
      <p:sp>
        <p:nvSpPr>
          <p:cNvPr id="6" name="Notes Placeholder 5"/>
          <p:cNvSpPr>
            <a:spLocks noGrp="1"/>
          </p:cNvSpPr>
          <p:nvPr>
            <p:ph type="body" idx="1"/>
          </p:nvPr>
        </p:nvSpPr>
        <p:spPr/>
        <p:txBody>
          <a:bodyPr/>
          <a:lstStyle/>
          <a:p>
            <a:r>
              <a:rPr lang="en-US" dirty="0"/>
              <a:t>Moving on to Step 4- </a:t>
            </a:r>
          </a:p>
          <a:p>
            <a:r>
              <a:rPr lang="en-US" dirty="0"/>
              <a:t>In step 4 The IEP team discusses what types of special education services are needed by the student. </a:t>
            </a:r>
          </a:p>
          <a:p>
            <a:r>
              <a:rPr lang="en-US" dirty="0"/>
              <a:t>Services are aligned to address the student’s disability related needs and directly support the student’s ability to meet IEP goals. </a:t>
            </a:r>
          </a:p>
          <a:p>
            <a:endParaRPr lang="en-US" dirty="0"/>
          </a:p>
        </p:txBody>
      </p:sp>
    </p:spTree>
    <p:extLst>
      <p:ext uri="{BB962C8B-B14F-4D97-AF65-F5344CB8AC3E}">
        <p14:creationId xmlns:p14="http://schemas.microsoft.com/office/powerpoint/2010/main" val="32385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25</a:t>
            </a:fld>
            <a:endParaRPr lang="en-US" dirty="0"/>
          </a:p>
        </p:txBody>
      </p:sp>
      <p:sp>
        <p:nvSpPr>
          <p:cNvPr id="8" name="Date Placeholder 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9" name="Header Placeholder 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5" name="Notes Placeholder 4"/>
          <p:cNvSpPr>
            <a:spLocks noGrp="1"/>
          </p:cNvSpPr>
          <p:nvPr>
            <p:ph type="body" idx="1"/>
          </p:nvPr>
        </p:nvSpPr>
        <p:spPr/>
        <p:txBody>
          <a:bodyPr/>
          <a:lstStyle/>
          <a:p>
            <a:r>
              <a:rPr lang="en-US" dirty="0"/>
              <a:t>Special Education and Related services help the student access, engage, and make progress in early childhood/grade level standards-based curriculum and instruction, other activities, and environments.</a:t>
            </a:r>
          </a:p>
          <a:p>
            <a:r>
              <a:rPr lang="en-US" dirty="0"/>
              <a:t>Services include </a:t>
            </a:r>
            <a:r>
              <a:rPr lang="en-US" b="1" dirty="0"/>
              <a:t>supplementary aids and services, specially designed instruction, related services, and program modifications and supports for personnel</a:t>
            </a:r>
            <a:r>
              <a:rPr lang="en-US" dirty="0"/>
              <a:t>. Specially designed instruction must be included in every IEP. </a:t>
            </a:r>
          </a:p>
          <a:p>
            <a:r>
              <a:rPr lang="en-US" dirty="0"/>
              <a:t>You will find supplementary aids and services listed first on the I-4 form.  This is because IEP teams should always first think about what supports are needed for the student to access and engage in general education instruction and activities before deciding if specially designed instruction is also needed. </a:t>
            </a:r>
          </a:p>
          <a:p>
            <a:r>
              <a:rPr lang="en-US" dirty="0"/>
              <a:t>All the special education services must align with the goals and/or disability-related needs. </a:t>
            </a:r>
          </a:p>
          <a:p>
            <a:r>
              <a:rPr lang="en-US" dirty="0"/>
              <a:t>If a disability-related need that affects reading is identified, there must be at least one goal and service to support that disability-related need. Remember, this need could be a specific reading skill or skills OR could be another root cause related to why the student having trouble accessing and engaging in instruction and is not meeting reading standards. </a:t>
            </a:r>
          </a:p>
          <a:p>
            <a:r>
              <a:rPr lang="en-US" dirty="0"/>
              <a:t>All disability-related needs must be addressed by a service. Each service identifies which needs and/or goals are addressed.</a:t>
            </a:r>
          </a:p>
          <a:p>
            <a:endParaRPr lang="en-US" dirty="0"/>
          </a:p>
          <a:p>
            <a:r>
              <a:rPr lang="en-US" dirty="0"/>
              <a:t>Presenter Note: It may be helpful to re-iterate that a disability-related need may address more than one IEP goal. In addition, more than one goal may address a single disability-related need. Likewise a special education service may address multiple needs. </a:t>
            </a:r>
          </a:p>
          <a:p>
            <a:endParaRPr lang="en-US" dirty="0"/>
          </a:p>
        </p:txBody>
      </p:sp>
    </p:spTree>
    <p:extLst>
      <p:ext uri="{BB962C8B-B14F-4D97-AF65-F5344CB8AC3E}">
        <p14:creationId xmlns:p14="http://schemas.microsoft.com/office/powerpoint/2010/main" val="1375308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2487BBD1-7A0A-4F39-B123-DDB4F28F5417}" type="slidenum">
              <a:rPr lang="en-US" smtClean="0"/>
              <a:pPr/>
              <a:t>26</a:t>
            </a:fld>
            <a:endParaRPr lang="en-US" dirty="0"/>
          </a:p>
        </p:txBody>
      </p:sp>
      <p:sp>
        <p:nvSpPr>
          <p:cNvPr id="7" name="Date Placeholder 6"/>
          <p:cNvSpPr>
            <a:spLocks noGrp="1"/>
          </p:cNvSpPr>
          <p:nvPr>
            <p:ph type="dt" idx="13"/>
          </p:nvPr>
        </p:nvSpPr>
        <p:spPr>
          <a:xfrm>
            <a:off x="5718175" y="0"/>
            <a:ext cx="1292225" cy="465138"/>
          </a:xfrm>
        </p:spPr>
        <p:txBody>
          <a:bodyPr/>
          <a:lstStyle/>
          <a:p>
            <a:pPr>
              <a:defRPr/>
            </a:pPr>
            <a:r>
              <a:rPr lang="en-US" smtClean="0"/>
              <a:t>September 2017</a:t>
            </a:r>
            <a:endParaRPr lang="en-US" dirty="0"/>
          </a:p>
        </p:txBody>
      </p:sp>
      <p:sp>
        <p:nvSpPr>
          <p:cNvPr id="8" name="Header Placeholder 7"/>
          <p:cNvSpPr>
            <a:spLocks noGrp="1"/>
          </p:cNvSpPr>
          <p:nvPr>
            <p:ph type="hdr" sz="quarter" idx="14"/>
          </p:nvPr>
        </p:nvSpPr>
        <p:spPr>
          <a:xfrm>
            <a:off x="0" y="0"/>
            <a:ext cx="3505200" cy="465138"/>
          </a:xfrm>
        </p:spPr>
        <p:txBody>
          <a:bodyPr/>
          <a:lstStyle/>
          <a:p>
            <a:pPr>
              <a:defRPr/>
            </a:pPr>
            <a:r>
              <a:rPr lang="en-US" smtClean="0"/>
              <a:t>CCR IEPs</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r>
              <a:rPr lang="en-US" dirty="0"/>
              <a:t>This slide should be a summary for  many of you. </a:t>
            </a:r>
          </a:p>
          <a:p>
            <a:r>
              <a:rPr lang="en-US" dirty="0"/>
              <a:t>As we already mentioned, the student’s unique educational needs drive the IEP team’s determination of the services the student will receive; not course offerings, school/student class schedules, or staff schedules.  </a:t>
            </a:r>
          </a:p>
          <a:p>
            <a:r>
              <a:rPr lang="en-US" dirty="0"/>
              <a:t>The IEP must be written in a way that CLEARLY states the amount of time and resource committed to each service.  The level of the LEA’s commitment of resources must be clear to the parent and all involved in developing and implementing the IEP.</a:t>
            </a:r>
          </a:p>
          <a:p>
            <a:r>
              <a:rPr lang="en-US" dirty="0"/>
              <a:t>When deciding where services will be provided (i.e. the location) , the IEP team must consider the IDEA least restrictive environment (LRE) requirements.   </a:t>
            </a:r>
          </a:p>
          <a:p>
            <a:endParaRPr lang="en-US" dirty="0"/>
          </a:p>
          <a:p>
            <a:r>
              <a:rPr lang="en-US" dirty="0"/>
              <a:t>Refer to bulletin 10.07 (link on slide), Describing Special Education Services….   </a:t>
            </a:r>
          </a:p>
          <a:p>
            <a:endParaRPr lang="en-US" dirty="0"/>
          </a:p>
          <a:p>
            <a:endParaRPr lang="en-US" dirty="0"/>
          </a:p>
        </p:txBody>
      </p:sp>
    </p:spTree>
    <p:extLst>
      <p:ext uri="{BB962C8B-B14F-4D97-AF65-F5344CB8AC3E}">
        <p14:creationId xmlns:p14="http://schemas.microsoft.com/office/powerpoint/2010/main" val="2126738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27</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10" name="Notes Placeholder 2"/>
          <p:cNvSpPr>
            <a:spLocks noGrp="1"/>
          </p:cNvSpPr>
          <p:nvPr>
            <p:ph type="body" sz="quarter" idx="16"/>
          </p:nvPr>
        </p:nvSpPr>
        <p:spPr/>
        <p:txBody>
          <a:bodyPr>
            <a:normAutofit/>
          </a:bodyPr>
          <a:lstStyle/>
          <a:p>
            <a:r>
              <a:rPr lang="en-US" dirty="0" smtClean="0"/>
              <a:t>The last step in our tour of the CCR IEP process is to analyze progress towards IEP goals to determine if the student met the IEP goals</a:t>
            </a:r>
          </a:p>
          <a:p>
            <a:endParaRPr lang="en-US" dirty="0"/>
          </a:p>
          <a:p>
            <a:endParaRPr lang="en-US" dirty="0" smtClean="0"/>
          </a:p>
          <a:p>
            <a:endParaRPr lang="en-US" dirty="0"/>
          </a:p>
        </p:txBody>
      </p:sp>
    </p:spTree>
    <p:extLst>
      <p:ext uri="{BB962C8B-B14F-4D97-AF65-F5344CB8AC3E}">
        <p14:creationId xmlns:p14="http://schemas.microsoft.com/office/powerpoint/2010/main" val="89369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28</a:t>
            </a:fld>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normAutofit lnSpcReduction="10000"/>
          </a:bodyPr>
          <a:lstStyle/>
          <a:p>
            <a:r>
              <a:rPr lang="en-US" dirty="0"/>
              <a:t>In Step 5, The IEP team analyzes the student’s progress towards the IEP goals to inform IEP revision</a:t>
            </a:r>
          </a:p>
          <a:p>
            <a:r>
              <a:rPr lang="en-US" dirty="0"/>
              <a:t>To do this, the IEP team analyzes progress towards each IEP goal and evaluates what is working and what may not be working as well. i.e</a:t>
            </a:r>
            <a:r>
              <a:rPr lang="en-US" b="1" dirty="0"/>
              <a:t>. “Has the IEP been effective in addressing the student’s disability related needs and closing gaps in academic achievement and functional expectations at the desired rate?” </a:t>
            </a:r>
          </a:p>
          <a:p>
            <a:r>
              <a:rPr lang="en-US" dirty="0"/>
              <a:t>The IEP team </a:t>
            </a:r>
            <a:r>
              <a:rPr lang="en-US" b="1" dirty="0"/>
              <a:t>uses the information collected and already reported to the parent  during interim review(s) of progress</a:t>
            </a:r>
            <a:r>
              <a:rPr lang="en-US" dirty="0"/>
              <a:t>, and any other relevant information, to determine if IEP goals have been met and if special education services are effectively meeting the student’s needs. If not, what revisions to the IEP are needed to support the student?</a:t>
            </a:r>
          </a:p>
          <a:p>
            <a:r>
              <a:rPr lang="en-US" dirty="0"/>
              <a:t>During this step the IEP team should </a:t>
            </a:r>
            <a:r>
              <a:rPr lang="en-US" b="1" dirty="0"/>
              <a:t>identify the goals (or objectives) for which good progress is being made and determine what additional progress may be needed. </a:t>
            </a:r>
            <a:r>
              <a:rPr lang="en-US" dirty="0"/>
              <a:t>If a goal has been met, perhaps the goal is no longer needed or a more ambitious goal should be added (i.e., change in level or increased independence of performance; different aspect/higher level skill).  </a:t>
            </a:r>
          </a:p>
          <a:p>
            <a:r>
              <a:rPr lang="en-US" dirty="0"/>
              <a:t>When you analyze progress also discuss how the student’s strengths, areas of success and strategies that are working well may apply to areas in which progress is not so good. </a:t>
            </a:r>
          </a:p>
          <a:p>
            <a:r>
              <a:rPr lang="en-US" dirty="0"/>
              <a:t>Reminder:  This step.  Progress made toward goal attainment is part of the current level </a:t>
            </a:r>
            <a:r>
              <a:rPr lang="en-US" b="1" dirty="0"/>
              <a:t>cycles back to Step 1 </a:t>
            </a:r>
            <a:r>
              <a:rPr lang="en-US" dirty="0"/>
              <a:t>discussion for the next IEP. </a:t>
            </a:r>
          </a:p>
          <a:p>
            <a:r>
              <a:rPr lang="en-US" dirty="0"/>
              <a:t>Other notes: </a:t>
            </a:r>
          </a:p>
          <a:p>
            <a:pPr marL="285750" indent="-285750">
              <a:buFont typeface="Arial" panose="020B0604020202020204" pitchFamily="34" charset="0"/>
              <a:buChar char="•"/>
            </a:pPr>
            <a:r>
              <a:rPr lang="en-US" dirty="0"/>
              <a:t>Two new forms were developed to assist IEP teams with goal reviews: the Annual Review of IEP Goals and the Interim Review of IEP Goals. </a:t>
            </a:r>
          </a:p>
          <a:p>
            <a:pPr marL="285750" indent="-285750">
              <a:buFont typeface="Arial" panose="020B0604020202020204" pitchFamily="34" charset="0"/>
              <a:buChar char="•"/>
            </a:pPr>
            <a:r>
              <a:rPr lang="en-US" dirty="0"/>
              <a:t>The IEP must be reviewed at least annually.</a:t>
            </a:r>
          </a:p>
          <a:p>
            <a:pPr marL="285750" indent="-285750">
              <a:buFont typeface="Arial" panose="020B0604020202020204" pitchFamily="34" charset="0"/>
              <a:buChar char="•"/>
            </a:pPr>
            <a:r>
              <a:rPr lang="en-US" dirty="0"/>
              <a:t>When the IEP team determines the student is not making sufficient progress towards IEP goals, the CCR IEP Five-Step Process provides a good framework for reviewing and revising the IEP</a:t>
            </a:r>
            <a:r>
              <a:rPr lang="en-US" dirty="0" smtClean="0"/>
              <a: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29804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pPr>
              <a:defRPr/>
            </a:pPr>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29</a:t>
            </a:fld>
            <a:endParaRPr lang="en-US" dirty="0"/>
          </a:p>
        </p:txBody>
      </p:sp>
      <p:sp>
        <p:nvSpPr>
          <p:cNvPr id="10" name="Slide Image Placeholder 9"/>
          <p:cNvSpPr>
            <a:spLocks noGrp="1" noRot="1" noChangeAspect="1"/>
          </p:cNvSpPr>
          <p:nvPr>
            <p:ph type="sldImg"/>
          </p:nvPr>
        </p:nvSpPr>
        <p:spPr>
          <a:xfrm>
            <a:off x="1766888" y="231775"/>
            <a:ext cx="3476625" cy="1955800"/>
          </a:xfrm>
        </p:spPr>
      </p:sp>
      <p:sp>
        <p:nvSpPr>
          <p:cNvPr id="11" name="Notes Placeholder 10"/>
          <p:cNvSpPr>
            <a:spLocks noGrp="1"/>
          </p:cNvSpPr>
          <p:nvPr>
            <p:ph type="body" idx="1"/>
          </p:nvPr>
        </p:nvSpPr>
        <p:spPr/>
        <p:txBody>
          <a:bodyPr/>
          <a:lstStyle/>
          <a:p>
            <a:r>
              <a:rPr lang="en-US" dirty="0"/>
              <a:t>Next we will </a:t>
            </a:r>
            <a:r>
              <a:rPr lang="en-US" dirty="0" smtClean="0"/>
              <a:t>briefly turn </a:t>
            </a:r>
            <a:r>
              <a:rPr lang="en-US" dirty="0"/>
              <a:t>to the </a:t>
            </a:r>
            <a:r>
              <a:rPr lang="en-US" dirty="0" smtClean="0"/>
              <a:t>DPI Sample CCR-IEP forms</a:t>
            </a:r>
            <a:endParaRPr lang="en-US" dirty="0"/>
          </a:p>
          <a:p>
            <a:endParaRPr lang="en-US" dirty="0"/>
          </a:p>
        </p:txBody>
      </p:sp>
    </p:spTree>
    <p:extLst>
      <p:ext uri="{BB962C8B-B14F-4D97-AF65-F5344CB8AC3E}">
        <p14:creationId xmlns:p14="http://schemas.microsoft.com/office/powerpoint/2010/main" val="395133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a:t>
            </a:fld>
            <a:endParaRPr lang="en-US" dirty="0"/>
          </a:p>
        </p:txBody>
      </p:sp>
      <p:sp>
        <p:nvSpPr>
          <p:cNvPr id="19" name="Notes Placeholder 18"/>
          <p:cNvSpPr>
            <a:spLocks noGrp="1"/>
          </p:cNvSpPr>
          <p:nvPr>
            <p:ph type="body" idx="1"/>
          </p:nvPr>
        </p:nvSpPr>
        <p:spPr>
          <a:xfrm>
            <a:off x="0" y="2187575"/>
            <a:ext cx="6762750" cy="6804025"/>
          </a:xfrm>
        </p:spPr>
        <p:txBody>
          <a:bodyPr>
            <a:normAutofit/>
          </a:bodyPr>
          <a:lstStyle/>
          <a:p>
            <a:r>
              <a:rPr lang="en-US" baseline="0" dirty="0" smtClean="0"/>
              <a:t>DPI</a:t>
            </a:r>
            <a:r>
              <a:rPr lang="en-US" dirty="0" smtClean="0"/>
              <a:t> knows o</a:t>
            </a:r>
            <a:r>
              <a:rPr lang="en-US" baseline="0" dirty="0" smtClean="0"/>
              <a:t>ur emphasis</a:t>
            </a:r>
            <a:r>
              <a:rPr lang="en-US" dirty="0" smtClean="0"/>
              <a:t> on </a:t>
            </a:r>
            <a:r>
              <a:rPr lang="en-US" baseline="0" dirty="0" smtClean="0"/>
              <a:t>compliance with selected IDEA procedural requirements for writing IEPs has not resulted in better outcomes for students with IEPs. </a:t>
            </a:r>
          </a:p>
          <a:p>
            <a:r>
              <a:rPr lang="en-US" baseline="0" dirty="0" smtClean="0"/>
              <a:t>In response, DPI revised the state sample IEP forms and developed guidance for IEP</a:t>
            </a:r>
            <a:r>
              <a:rPr lang="en-US" dirty="0" smtClean="0"/>
              <a:t> development </a:t>
            </a:r>
            <a:r>
              <a:rPr lang="en-US" baseline="0" dirty="0" smtClean="0"/>
              <a:t>to promote</a:t>
            </a:r>
            <a:r>
              <a:rPr lang="en-US" dirty="0" smtClean="0"/>
              <a:t> </a:t>
            </a:r>
            <a:r>
              <a:rPr lang="en-US" baseline="0" dirty="0" smtClean="0"/>
              <a:t>discussion better aimed at improving student outcomes.  This</a:t>
            </a:r>
            <a:r>
              <a:rPr lang="en-US" dirty="0" smtClean="0"/>
              <a:t> includes </a:t>
            </a:r>
            <a:r>
              <a:rPr lang="en-US" baseline="0" dirty="0" smtClean="0"/>
              <a:t>addressing </a:t>
            </a:r>
            <a:r>
              <a:rPr lang="en-US" dirty="0" smtClean="0"/>
              <a:t>literacy </a:t>
            </a:r>
            <a:r>
              <a:rPr lang="en-US" dirty="0"/>
              <a:t>and other gaps students with IEPs </a:t>
            </a:r>
            <a:r>
              <a:rPr lang="en-US" dirty="0" smtClean="0"/>
              <a:t>have with respect to access</a:t>
            </a:r>
            <a:r>
              <a:rPr lang="en-US" dirty="0"/>
              <a:t>, engagement, and </a:t>
            </a:r>
            <a:r>
              <a:rPr lang="en-US" dirty="0" smtClean="0"/>
              <a:t>progress in meeting early childhood and grade </a:t>
            </a:r>
            <a:r>
              <a:rPr lang="en-US" dirty="0"/>
              <a:t>level </a:t>
            </a:r>
            <a:r>
              <a:rPr lang="en-US" dirty="0" smtClean="0"/>
              <a:t>academic standards </a:t>
            </a:r>
            <a:r>
              <a:rPr lang="en-US" dirty="0"/>
              <a:t>and functional expectations, </a:t>
            </a:r>
            <a:endParaRPr lang="en-US" baseline="0" dirty="0" smtClean="0"/>
          </a:p>
          <a:p>
            <a:r>
              <a:rPr lang="en-US" baseline="0" dirty="0" smtClean="0"/>
              <a:t>This presentation</a:t>
            </a:r>
            <a:r>
              <a:rPr lang="en-US" dirty="0" smtClean="0"/>
              <a:t> is not about how to write or review IEPs-  We have developed a number of webinars and a full day training workshop to help with those purposes.  (See Link to CCR Learning Resources page at the of the presentation).  Our goal with this presentation is provide a brief overview of the CCR IEP process and highlight the key points we would like to emphasize with your IEP teams so they can better identify, analyze and support student strengths and needs.   </a:t>
            </a:r>
            <a:endParaRPr lang="en-US" baseline="0" dirty="0" smtClean="0"/>
          </a:p>
          <a:p>
            <a:r>
              <a:rPr lang="en-US" baseline="0" dirty="0" smtClean="0"/>
              <a:t>We believe if IEP teams </a:t>
            </a:r>
            <a:r>
              <a:rPr lang="en-US" dirty="0" smtClean="0"/>
              <a:t>engage in discussion and </a:t>
            </a:r>
            <a:r>
              <a:rPr lang="en-US" baseline="0" dirty="0" smtClean="0"/>
              <a:t>processes that focus in on “how” and “why” students are having difficulty accessing, engaging, and making progress in early childhood/grade</a:t>
            </a:r>
            <a:r>
              <a:rPr lang="en-US" dirty="0" smtClean="0"/>
              <a:t> level standards based curriculum, instruction and other activities across educational</a:t>
            </a:r>
            <a:r>
              <a:rPr lang="en-US" baseline="0" dirty="0" smtClean="0"/>
              <a:t>, </a:t>
            </a:r>
            <a:r>
              <a:rPr lang="en-US" b="1" baseline="0" dirty="0" smtClean="0"/>
              <a:t>we will promote discussions</a:t>
            </a:r>
            <a:r>
              <a:rPr lang="en-US" baseline="0" dirty="0" smtClean="0"/>
              <a:t> that</a:t>
            </a:r>
            <a:r>
              <a:rPr lang="en-US" dirty="0" smtClean="0"/>
              <a:t> will lead</a:t>
            </a:r>
            <a:r>
              <a:rPr lang="en-US" baseline="0" dirty="0" smtClean="0"/>
              <a:t> to the development of IEP goals and services that better support student needs.  This, in turn,</a:t>
            </a:r>
            <a:r>
              <a:rPr lang="en-US" dirty="0" smtClean="0"/>
              <a:t> will make possible, more effective and ongoing analysis of progress toward meeting goals, so each student’s IEP team can </a:t>
            </a:r>
            <a:r>
              <a:rPr lang="en-US" baseline="0" dirty="0" smtClean="0"/>
              <a:t>know what is working and what may need to be improved, changed</a:t>
            </a:r>
            <a:r>
              <a:rPr lang="en-US" dirty="0" smtClean="0"/>
              <a:t> or added</a:t>
            </a:r>
            <a:r>
              <a:rPr lang="en-US" baseline="0" dirty="0" smtClean="0"/>
              <a:t>.</a:t>
            </a:r>
            <a:endParaRPr lang="en-US" dirty="0"/>
          </a:p>
        </p:txBody>
      </p:sp>
      <p:sp>
        <p:nvSpPr>
          <p:cNvPr id="2" name="Slide Image Placeholder 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2600255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38684BA6-A9E0-41B6-97C3-3DD12FA0798F}" type="slidenum">
              <a:rPr lang="en-US" smtClean="0"/>
              <a:pPr/>
              <a:t>30</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5" name="Notes Placeholder 4"/>
          <p:cNvSpPr>
            <a:spLocks noGrp="1"/>
          </p:cNvSpPr>
          <p:nvPr>
            <p:ph type="body" idx="1"/>
          </p:nvPr>
        </p:nvSpPr>
        <p:spPr/>
        <p:txBody>
          <a:bodyPr/>
          <a:lstStyle/>
          <a:p>
            <a:r>
              <a:rPr lang="en-US" dirty="0"/>
              <a:t>The forms we made changes to are listed on this slide. </a:t>
            </a:r>
          </a:p>
          <a:p>
            <a:pPr lvl="1"/>
            <a:r>
              <a:rPr lang="en-US" i="1" dirty="0"/>
              <a:t>Ask- how many are using the new sample forms? </a:t>
            </a:r>
          </a:p>
          <a:p>
            <a:r>
              <a:rPr lang="en-US" dirty="0"/>
              <a:t>The Sample IEP Forms became available May 2016. Any future revisions will be made annually.  </a:t>
            </a:r>
          </a:p>
          <a:p>
            <a:r>
              <a:rPr lang="en-US" dirty="0"/>
              <a:t>Contact Anita Castro and Christina Spector if you have specific questions, comments or have input related to the current version of the forms ( See CCR IEP forms page for contact information) </a:t>
            </a:r>
          </a:p>
          <a:p>
            <a:endParaRPr lang="en-US" dirty="0"/>
          </a:p>
        </p:txBody>
      </p:sp>
    </p:spTree>
    <p:extLst>
      <p:ext uri="{BB962C8B-B14F-4D97-AF65-F5344CB8AC3E}">
        <p14:creationId xmlns:p14="http://schemas.microsoft.com/office/powerpoint/2010/main" val="3476524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31</a:t>
            </a:fld>
            <a:endParaRPr lang="en-US"/>
          </a:p>
        </p:txBody>
      </p:sp>
      <p:sp>
        <p:nvSpPr>
          <p:cNvPr id="12" name="Header Placeholder 11"/>
          <p:cNvSpPr>
            <a:spLocks noGrp="1"/>
          </p:cNvSpPr>
          <p:nvPr>
            <p:ph type="hdr" sz="quarter" idx="13"/>
          </p:nvPr>
        </p:nvSpPr>
        <p:spPr>
          <a:xfrm>
            <a:off x="0" y="0"/>
            <a:ext cx="3505200" cy="465138"/>
          </a:xfrm>
        </p:spPr>
        <p:txBody>
          <a:bodyPr/>
          <a:lstStyle/>
          <a:p>
            <a:pPr>
              <a:defRPr/>
            </a:pPr>
            <a:r>
              <a:rPr lang="en-US" smtClean="0"/>
              <a:t>CCR IEPs</a:t>
            </a:r>
            <a:endParaRPr lang="en-US" dirty="0"/>
          </a:p>
        </p:txBody>
      </p:sp>
      <p:sp>
        <p:nvSpPr>
          <p:cNvPr id="2" name="Date Placeholder 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7" name="Notes Placeholder 6"/>
          <p:cNvSpPr>
            <a:spLocks noGrp="1"/>
          </p:cNvSpPr>
          <p:nvPr>
            <p:ph type="body" idx="1"/>
          </p:nvPr>
        </p:nvSpPr>
        <p:spPr/>
        <p:txBody>
          <a:bodyPr/>
          <a:lstStyle/>
          <a:p>
            <a:r>
              <a:rPr lang="en-US" dirty="0"/>
              <a:t>The requirements of IDEA have not changed. And </a:t>
            </a:r>
            <a:r>
              <a:rPr lang="en-US" b="1" dirty="0"/>
              <a:t>the revised sample forms do not add any new legal requirements. </a:t>
            </a:r>
          </a:p>
          <a:p>
            <a:r>
              <a:rPr lang="en-US" dirty="0"/>
              <a:t>The new forms go along with the RDA shift in focus to improved student outcomes and follow along with the CCR IEP 5 step process</a:t>
            </a:r>
          </a:p>
          <a:p>
            <a:r>
              <a:rPr lang="en-US" dirty="0"/>
              <a:t>The forms were revised and </a:t>
            </a:r>
            <a:r>
              <a:rPr lang="en-US" b="1" dirty="0"/>
              <a:t>prompts added to promote conversations about student disability-related needs and alignment of goals and services-</a:t>
            </a:r>
            <a:r>
              <a:rPr lang="en-US" dirty="0"/>
              <a:t>-- </a:t>
            </a:r>
          </a:p>
          <a:p>
            <a:r>
              <a:rPr lang="en-US" dirty="0"/>
              <a:t>…and the prompts are aligned w/ the </a:t>
            </a:r>
            <a:r>
              <a:rPr lang="en-US" b="1" dirty="0"/>
              <a:t>emphasis on college and career readiness </a:t>
            </a:r>
            <a:r>
              <a:rPr lang="en-US" dirty="0"/>
              <a:t>and ambitious and achievable expectations promoted by DPI and OSEP</a:t>
            </a:r>
          </a:p>
          <a:p>
            <a:r>
              <a:rPr lang="en-US" dirty="0"/>
              <a:t>The IEP is </a:t>
            </a:r>
            <a:r>
              <a:rPr lang="en-US" b="1" dirty="0"/>
              <a:t>not just about documenting compliance</a:t>
            </a:r>
            <a:r>
              <a:rPr lang="en-US" dirty="0"/>
              <a:t>. It is a tool for making positive change in the lives of students with disabilities. </a:t>
            </a:r>
          </a:p>
          <a:p>
            <a:r>
              <a:rPr lang="en-US" dirty="0"/>
              <a:t>The forms are intended to promote discussions about improving outcomes for students </a:t>
            </a:r>
            <a:r>
              <a:rPr lang="en-US" b="1" dirty="0"/>
              <a:t>and ALSO </a:t>
            </a:r>
            <a:r>
              <a:rPr lang="en-US" dirty="0"/>
              <a:t>to help ensure proper documentation of requirements.</a:t>
            </a:r>
          </a:p>
          <a:p>
            <a:r>
              <a:rPr lang="en-US" dirty="0"/>
              <a:t>The new PCSA checklist are aligned with the new forms. </a:t>
            </a:r>
          </a:p>
          <a:p>
            <a:endParaRPr lang="en-US" dirty="0"/>
          </a:p>
        </p:txBody>
      </p:sp>
    </p:spTree>
    <p:extLst>
      <p:ext uri="{BB962C8B-B14F-4D97-AF65-F5344CB8AC3E}">
        <p14:creationId xmlns:p14="http://schemas.microsoft.com/office/powerpoint/2010/main" val="3606352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32</a:t>
            </a:fld>
            <a:endParaRPr lang="en-US"/>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r>
              <a:rPr lang="en-US" dirty="0"/>
              <a:t>After using the revised sample IEP forms for several months, our pilot districts provided feedback on how the forms were working</a:t>
            </a:r>
          </a:p>
        </p:txBody>
      </p:sp>
    </p:spTree>
    <p:extLst>
      <p:ext uri="{BB962C8B-B14F-4D97-AF65-F5344CB8AC3E}">
        <p14:creationId xmlns:p14="http://schemas.microsoft.com/office/powerpoint/2010/main" val="3071369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33</a:t>
            </a:fld>
            <a:endParaRPr lang="en-US" dirty="0"/>
          </a:p>
        </p:txBody>
      </p:sp>
      <p:sp>
        <p:nvSpPr>
          <p:cNvPr id="31" name="Date Placeholder 30"/>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32" name="Header Placeholder 31"/>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3" name="Slide Image Placeholder 2"/>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lstStyle/>
          <a:p>
            <a:r>
              <a:rPr lang="en-US" dirty="0"/>
              <a:t>Lets point out a few highlights of the forms</a:t>
            </a:r>
          </a:p>
          <a:p>
            <a:endParaRPr lang="en-US" dirty="0"/>
          </a:p>
          <a:p>
            <a:r>
              <a:rPr lang="en-US" dirty="0"/>
              <a:t>Text </a:t>
            </a:r>
            <a:r>
              <a:rPr lang="en-US" dirty="0" smtClean="0"/>
              <a:t>Boxes provide definitions and other important information about the requirements related to the section of the form. </a:t>
            </a:r>
            <a:endParaRPr lang="en-US" dirty="0"/>
          </a:p>
          <a:p>
            <a:endParaRPr lang="en-US" dirty="0"/>
          </a:p>
        </p:txBody>
      </p:sp>
    </p:spTree>
    <p:extLst>
      <p:ext uri="{BB962C8B-B14F-4D97-AF65-F5344CB8AC3E}">
        <p14:creationId xmlns:p14="http://schemas.microsoft.com/office/powerpoint/2010/main" val="251621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34</a:t>
            </a:fld>
            <a:endParaRPr lang="en-US" dirty="0"/>
          </a:p>
        </p:txBody>
      </p:sp>
      <p:sp>
        <p:nvSpPr>
          <p:cNvPr id="8" name="Date Placeholder 7"/>
          <p:cNvSpPr>
            <a:spLocks noGrp="1"/>
          </p:cNvSpPr>
          <p:nvPr>
            <p:ph type="dt" idx="13"/>
          </p:nvPr>
        </p:nvSpPr>
        <p:spPr>
          <a:xfrm>
            <a:off x="5718175" y="0"/>
            <a:ext cx="1292225" cy="465138"/>
          </a:xfrm>
        </p:spPr>
        <p:txBody>
          <a:bodyPr/>
          <a:lstStyle/>
          <a:p>
            <a:r>
              <a:rPr lang="en-US" smtClean="0"/>
              <a:t>September 2017</a:t>
            </a:r>
            <a:endParaRPr lang="en-US" dirty="0"/>
          </a:p>
        </p:txBody>
      </p:sp>
      <p:sp>
        <p:nvSpPr>
          <p:cNvPr id="9" name="Header Placeholder 8"/>
          <p:cNvSpPr>
            <a:spLocks noGrp="1"/>
          </p:cNvSpPr>
          <p:nvPr>
            <p:ph type="hdr" sz="quarter" idx="14"/>
          </p:nvPr>
        </p:nvSpPr>
        <p:spPr>
          <a:xfrm>
            <a:off x="0" y="0"/>
            <a:ext cx="3505200" cy="465138"/>
          </a:xfrm>
        </p:spPr>
        <p:txBody>
          <a:bodyPr/>
          <a:lstStyle/>
          <a:p>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lstStyle/>
          <a:p>
            <a:r>
              <a:rPr lang="en-US" dirty="0"/>
              <a:t>The sample IEP forms </a:t>
            </a:r>
            <a:r>
              <a:rPr lang="en-US" b="1" dirty="0"/>
              <a:t>clearly link together student needs, goals, and services</a:t>
            </a:r>
            <a:r>
              <a:rPr lang="en-US" dirty="0"/>
              <a:t>.</a:t>
            </a:r>
          </a:p>
          <a:p>
            <a:r>
              <a:rPr lang="en-US" dirty="0"/>
              <a:t>Identification of disability-related needs is critical to the linking process in the IEP.</a:t>
            </a:r>
          </a:p>
          <a:p>
            <a:r>
              <a:rPr lang="en-US" dirty="0"/>
              <a:t>The IEP team identifies and numbers each of the student’s disability-related needs.</a:t>
            </a:r>
          </a:p>
          <a:p>
            <a:r>
              <a:rPr lang="en-US" dirty="0"/>
              <a:t>The IEP team develops goals, as appropriate, to address the </a:t>
            </a:r>
            <a:r>
              <a:rPr lang="en-US" dirty="0" smtClean="0"/>
              <a:t>Disability-related needs</a:t>
            </a:r>
            <a:r>
              <a:rPr lang="en-US" dirty="0"/>
              <a:t>. For each goal, the IEP team identifies which disability-related need is addressed by the goal.</a:t>
            </a:r>
          </a:p>
          <a:p>
            <a:r>
              <a:rPr lang="en-US" dirty="0"/>
              <a:t>The IEP team aligns special education services so the student can achieve the IEP goals within one year. The IEP team identifies which goals and needs are supported by the service. </a:t>
            </a:r>
          </a:p>
          <a:p>
            <a:endParaRPr lang="en-US" dirty="0"/>
          </a:p>
        </p:txBody>
      </p:sp>
    </p:spTree>
    <p:extLst>
      <p:ext uri="{BB962C8B-B14F-4D97-AF65-F5344CB8AC3E}">
        <p14:creationId xmlns:p14="http://schemas.microsoft.com/office/powerpoint/2010/main" val="278538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35</a:t>
            </a:fld>
            <a:endParaRPr lang="en-US"/>
          </a:p>
        </p:txBody>
      </p:sp>
      <p:sp>
        <p:nvSpPr>
          <p:cNvPr id="2" name="Date Placeholder 1"/>
          <p:cNvSpPr>
            <a:spLocks noGrp="1"/>
          </p:cNvSpPr>
          <p:nvPr>
            <p:ph type="dt" idx="14"/>
          </p:nvPr>
        </p:nvSpPr>
        <p:spPr>
          <a:xfrm>
            <a:off x="5718175" y="0"/>
            <a:ext cx="1292225" cy="465138"/>
          </a:xfrm>
        </p:spPr>
        <p:txBody>
          <a:bodyPr/>
          <a:lstStyle/>
          <a:p>
            <a:r>
              <a:rPr lang="en-US" smtClean="0"/>
              <a:t>September 2017</a:t>
            </a:r>
            <a:endParaRPr lang="en-US" dirty="0"/>
          </a:p>
        </p:txBody>
      </p:sp>
      <p:sp>
        <p:nvSpPr>
          <p:cNvPr id="8" name="Header Placeholder 7"/>
          <p:cNvSpPr>
            <a:spLocks noGrp="1"/>
          </p:cNvSpPr>
          <p:nvPr>
            <p:ph type="hdr" sz="quarter" idx="15"/>
          </p:nvPr>
        </p:nvSpPr>
        <p:spPr>
          <a:xfrm>
            <a:off x="0" y="0"/>
            <a:ext cx="3505200" cy="465138"/>
          </a:xfrm>
        </p:spPr>
        <p:txBody>
          <a:bodyPr/>
          <a:lstStyle/>
          <a:p>
            <a:r>
              <a:rPr lang="en-US" smtClean="0"/>
              <a:t>CCR IEPs</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5" name="Notes Placeholder 4"/>
          <p:cNvSpPr>
            <a:spLocks noGrp="1"/>
          </p:cNvSpPr>
          <p:nvPr>
            <p:ph type="body" idx="1"/>
          </p:nvPr>
        </p:nvSpPr>
        <p:spPr/>
        <p:txBody>
          <a:bodyPr/>
          <a:lstStyle/>
          <a:p>
            <a:r>
              <a:rPr lang="en-US" b="1" dirty="0"/>
              <a:t>The focus on Family Engagement is also evident in our updated CCR IEP forms</a:t>
            </a:r>
            <a:r>
              <a:rPr lang="en-US" dirty="0"/>
              <a:t>. </a:t>
            </a:r>
          </a:p>
          <a:p>
            <a:pPr lvl="0"/>
            <a:r>
              <a:rPr lang="en-US" dirty="0"/>
              <a:t>A </a:t>
            </a:r>
            <a:r>
              <a:rPr lang="en-US" b="1" dirty="0"/>
              <a:t>Family Engagement question was added to the I-4 to encourage IEP teams to plan ways to engage </a:t>
            </a:r>
            <a:r>
              <a:rPr lang="en-US" dirty="0"/>
              <a:t>parents and other family members in the education of the student. Some examples of ways to engage families are included in the prompt. This type of engagement </a:t>
            </a:r>
            <a:r>
              <a:rPr lang="en-US" b="1" dirty="0"/>
              <a:t>goes beyond reporting progress </a:t>
            </a:r>
            <a:r>
              <a:rPr lang="en-US" dirty="0"/>
              <a:t>on goals to the parent. It might include sharing with parents various strategies to support reading instruction in the home.</a:t>
            </a:r>
          </a:p>
          <a:p>
            <a:pPr lvl="0"/>
            <a:r>
              <a:rPr lang="en-US" dirty="0"/>
              <a:t>What is recorded in response to the Family Engagement prompt is a </a:t>
            </a:r>
            <a:r>
              <a:rPr lang="en-US" b="1" dirty="0"/>
              <a:t>description of what the school district will do</a:t>
            </a:r>
            <a:r>
              <a:rPr lang="en-US" dirty="0"/>
              <a:t> to engage families, </a:t>
            </a:r>
            <a:r>
              <a:rPr lang="en-US" b="1" dirty="0"/>
              <a:t>not what the parents are expected to do**</a:t>
            </a:r>
            <a:r>
              <a:rPr lang="en-US" dirty="0"/>
              <a:t>. The IEP documents the district’s commitment of resources.</a:t>
            </a:r>
          </a:p>
          <a:p>
            <a:r>
              <a:rPr lang="en-US" dirty="0"/>
              <a:t>Parents and families are important members of the IEP team and are encouraged to share information throughout the process. </a:t>
            </a:r>
            <a:r>
              <a:rPr lang="en-US" b="1" dirty="0"/>
              <a:t>The student should also be included</a:t>
            </a:r>
            <a:r>
              <a:rPr lang="en-US" dirty="0"/>
              <a:t>, whenever appropriate, and encouraged to provide input throughout the process.</a:t>
            </a:r>
          </a:p>
          <a:p>
            <a:r>
              <a:rPr lang="en-US" dirty="0"/>
              <a:t>There is a guidance document available on the DPI Special Education team IEP web site on family engagement in the IEP that can assist in these discussions.</a:t>
            </a:r>
          </a:p>
          <a:p>
            <a:r>
              <a:rPr lang="en-US" dirty="0"/>
              <a:t>Web site: </a:t>
            </a:r>
            <a:r>
              <a:rPr lang="en-US" dirty="0">
                <a:hlinkClick r:id="rId3"/>
              </a:rPr>
              <a:t>http://dpi.wi.gov/sped/laws-procedures-bulletins/procedures/sample</a:t>
            </a:r>
            <a:r>
              <a:rPr lang="en-US" dirty="0"/>
              <a:t> </a:t>
            </a:r>
          </a:p>
          <a:p>
            <a:endParaRPr lang="en-US" dirty="0"/>
          </a:p>
          <a:p>
            <a:endParaRPr lang="en-US" dirty="0"/>
          </a:p>
          <a:p>
            <a:r>
              <a:rPr lang="en-US" i="1" dirty="0"/>
              <a:t>**Note: Reminder- a district can not require a family to provide services needed to ensure the student receives FAPE.</a:t>
            </a:r>
          </a:p>
          <a:p>
            <a:endParaRPr lang="en-US" dirty="0"/>
          </a:p>
        </p:txBody>
      </p:sp>
    </p:spTree>
    <p:extLst>
      <p:ext uri="{BB962C8B-B14F-4D97-AF65-F5344CB8AC3E}">
        <p14:creationId xmlns:p14="http://schemas.microsoft.com/office/powerpoint/2010/main" val="4070178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36</a:t>
            </a:fld>
            <a:endParaRPr lang="en-US" dirty="0"/>
          </a:p>
        </p:txBody>
      </p:sp>
      <p:sp>
        <p:nvSpPr>
          <p:cNvPr id="18" name="Date Placeholder 1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9" name="Header Placeholder 1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5" name="Slide Image Placeholder 4"/>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b="1" dirty="0"/>
              <a:t>The I-6 Form, Interim Review of IEP Goals </a:t>
            </a:r>
            <a:r>
              <a:rPr lang="en-US" dirty="0"/>
              <a:t>is a new form to document interim reviews of progress toward the goals. </a:t>
            </a:r>
          </a:p>
          <a:p>
            <a:pPr lvl="0"/>
            <a:r>
              <a:rPr lang="en-US" dirty="0"/>
              <a:t>The form is intended to be used to review and update parents on IEP goal progress on an interim basis.</a:t>
            </a:r>
          </a:p>
          <a:p>
            <a:r>
              <a:rPr lang="en-US" dirty="0"/>
              <a:t>The I-6 may also be used as a progress report on each goal (or benchmarks/short term objective, as appropriate) in the IEP. It may be appropriate to review completed I-6 forms during an IEP team meeting to review and revise the student’s IEP (depending on the purpose of the meeting), and is definitely recommended to review interim reports when holding an meeting so the IEP team can complete the required annual review of goals. </a:t>
            </a:r>
          </a:p>
          <a:p>
            <a:r>
              <a:rPr lang="en-US" dirty="0"/>
              <a:t>When completing the interim review, the IEP team reviews the data used to measure progress toward each goal and determines if the student is making sufficient progress to meet the goal in the desired timeline. A summary of the supporting data should be documented on the form.</a:t>
            </a:r>
          </a:p>
          <a:p>
            <a:r>
              <a:rPr lang="en-US" dirty="0"/>
              <a:t>Space is provided on the form to identify factors affecting any lack of progress and a plan for when progress is determined to be insufficient for the student to meet the goal by the end of the year. The IEP should be revised as necessary.</a:t>
            </a:r>
          </a:p>
          <a:p>
            <a:endParaRPr lang="en-US" dirty="0"/>
          </a:p>
        </p:txBody>
      </p:sp>
    </p:spTree>
    <p:extLst>
      <p:ext uri="{BB962C8B-B14F-4D97-AF65-F5344CB8AC3E}">
        <p14:creationId xmlns:p14="http://schemas.microsoft.com/office/powerpoint/2010/main" val="4108480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37</a:t>
            </a:fld>
            <a:endParaRPr lang="en-US" dirty="0"/>
          </a:p>
        </p:txBody>
      </p:sp>
      <p:sp>
        <p:nvSpPr>
          <p:cNvPr id="18" name="Date Placeholder 1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9" name="Header Placeholder 1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5" name="Slide Image Placeholder 4"/>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b="1" dirty="0"/>
              <a:t>The I-5 Form, Annual Review of IEP Goals </a:t>
            </a:r>
            <a:r>
              <a:rPr lang="en-US" dirty="0"/>
              <a:t>is a new form for documenting the review of the previous IEP goals prior to developing the IEP as part of an annual IEP team review meeting. </a:t>
            </a:r>
          </a:p>
          <a:p>
            <a:r>
              <a:rPr lang="en-US" dirty="0"/>
              <a:t>The emphasis is on the link between ongoing progress monitoring and IEP review/revision. </a:t>
            </a:r>
          </a:p>
          <a:p>
            <a:r>
              <a:rPr lang="en-US" dirty="0"/>
              <a:t>A review of the current IEP goals and progress will help IEP teams consider if changes to goals and services, and/or new goals are needed, to help ensure sufficient progress and close individual achievement gaps for the student.</a:t>
            </a:r>
          </a:p>
          <a:p>
            <a:r>
              <a:rPr lang="en-US" dirty="0"/>
              <a:t>For the annual review, the IEP team reviews each goal and a summary of the progress data, based on “how progress was measured” consistent with the existing IEP.  (i.e.. current achievement of target behavior compared to the baseline and level of attainment).</a:t>
            </a:r>
          </a:p>
          <a:p>
            <a:pPr lvl="1"/>
            <a:r>
              <a:rPr lang="en-US" sz="1400" dirty="0"/>
              <a:t>For each goal, the team will ask, “Did the student achieve the expected level of attainment?  </a:t>
            </a:r>
          </a:p>
          <a:p>
            <a:pPr lvl="2"/>
            <a:r>
              <a:rPr lang="en-US" sz="1400" dirty="0"/>
              <a:t>If not, how much progress from baseline was made?  </a:t>
            </a:r>
          </a:p>
          <a:p>
            <a:pPr lvl="2"/>
            <a:r>
              <a:rPr lang="en-US" sz="1400" dirty="0"/>
              <a:t>If not, how should we address this? </a:t>
            </a:r>
          </a:p>
          <a:p>
            <a:r>
              <a:rPr lang="en-US" dirty="0"/>
              <a:t>This analysis will  provide some new information about the student’s current level of achievement and functional performance, for using in developing the subsequent IEP. </a:t>
            </a:r>
          </a:p>
          <a:p>
            <a:r>
              <a:rPr lang="en-US" dirty="0"/>
              <a:t>Describe how the IEP will be revised to address lack of progress, if any. This should correspond to revisions in the new IEP.</a:t>
            </a:r>
          </a:p>
          <a:p>
            <a:endParaRPr lang="en-US" dirty="0"/>
          </a:p>
        </p:txBody>
      </p:sp>
    </p:spTree>
    <p:extLst>
      <p:ext uri="{BB962C8B-B14F-4D97-AF65-F5344CB8AC3E}">
        <p14:creationId xmlns:p14="http://schemas.microsoft.com/office/powerpoint/2010/main" val="2768875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38</a:t>
            </a:fld>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3" name="Slide Image Placeholder 2"/>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lstStyle/>
          <a:p>
            <a:r>
              <a:rPr lang="en-US" dirty="0" smtClean="0"/>
              <a:t>For additional discussion </a:t>
            </a:r>
            <a:endParaRPr lang="en-US" dirty="0"/>
          </a:p>
        </p:txBody>
      </p:sp>
    </p:spTree>
    <p:extLst>
      <p:ext uri="{BB962C8B-B14F-4D97-AF65-F5344CB8AC3E}">
        <p14:creationId xmlns:p14="http://schemas.microsoft.com/office/powerpoint/2010/main" val="2811281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39</a:t>
            </a:fld>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smtClean="0"/>
              <a:t>We encourage districts to review their policies, procedures and resources in place to support the development of CCR IEPs.  Here are a few considerations. </a:t>
            </a:r>
            <a:endParaRPr lang="en-US" dirty="0"/>
          </a:p>
        </p:txBody>
      </p:sp>
    </p:spTree>
    <p:extLst>
      <p:ext uri="{BB962C8B-B14F-4D97-AF65-F5344CB8AC3E}">
        <p14:creationId xmlns:p14="http://schemas.microsoft.com/office/powerpoint/2010/main" val="103137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4</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8" name="Date Placeholder 7"/>
          <p:cNvSpPr>
            <a:spLocks noGrp="1"/>
          </p:cNvSpPr>
          <p:nvPr>
            <p:ph type="dt" idx="14"/>
          </p:nvPr>
        </p:nvSpPr>
        <p:spPr>
          <a:xfrm>
            <a:off x="5718175" y="0"/>
            <a:ext cx="1292225" cy="465138"/>
          </a:xfrm>
        </p:spPr>
        <p:txBody>
          <a:bodyPr/>
          <a:lstStyle/>
          <a:p>
            <a:r>
              <a:rPr lang="en-US" smtClean="0"/>
              <a:t>August 2017</a:t>
            </a:r>
            <a:endParaRPr lang="en-US" dirty="0"/>
          </a:p>
        </p:txBody>
      </p:sp>
      <p:sp>
        <p:nvSpPr>
          <p:cNvPr id="2" name="Header Placeholder 1"/>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CCR IEP stands for College and Career Ready Individualized Education Program.</a:t>
            </a:r>
          </a:p>
          <a:p>
            <a:r>
              <a:rPr lang="en-US" dirty="0"/>
              <a:t>CCR IEPs are for all students in public school programs ages 3 through 21 who receive special education services; not just for high school students. </a:t>
            </a:r>
          </a:p>
          <a:p>
            <a:r>
              <a:rPr lang="en-US" dirty="0"/>
              <a:t>CCR IEPs build knowledge, skills, and habits throughout a student’s academic experiences, so when they graduate, they are college and career (and community) ready. This important foundation begins in early childhood. </a:t>
            </a:r>
          </a:p>
          <a:p>
            <a:r>
              <a:rPr lang="en-US" dirty="0"/>
              <a:t>Simply put, CCR IEPS are  Individualized Education Programs (IEP) developed to meet the unique disability-related needs of the student and help ensure the student graduates ready for further education and the workplace</a:t>
            </a:r>
          </a:p>
          <a:p>
            <a:r>
              <a:rPr lang="en-US" dirty="0" err="1"/>
              <a:t>Futhermore</a:t>
            </a:r>
            <a:r>
              <a:rPr lang="en-US" dirty="0"/>
              <a:t>, The department’s CCR IEP Framework, based on the 5 CCR IEP beliefs and 5 Step Process, emphasizes both compliance with IDEA requirements AND improved student outcomes</a:t>
            </a:r>
          </a:p>
          <a:p>
            <a:endParaRPr lang="en-US" dirty="0"/>
          </a:p>
          <a:p>
            <a:r>
              <a:rPr lang="en-US" dirty="0"/>
              <a:t>A link to our CCR IEP Overview document is on this slide</a:t>
            </a:r>
          </a:p>
          <a:p>
            <a:endParaRPr lang="en-US" dirty="0"/>
          </a:p>
        </p:txBody>
      </p:sp>
    </p:spTree>
    <p:extLst>
      <p:ext uri="{BB962C8B-B14F-4D97-AF65-F5344CB8AC3E}">
        <p14:creationId xmlns:p14="http://schemas.microsoft.com/office/powerpoint/2010/main" val="3036576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smtClean="0"/>
              <a:t>CCR IEPs</a:t>
            </a:r>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fld id="{B8DB3C69-16F6-466A-B3B3-DB0E2089E12C}" type="slidenum">
              <a:rPr lang="en-US" smtClean="0"/>
              <a:pPr/>
              <a:t>40</a:t>
            </a:fld>
            <a:endParaRPr lang="en-US" dirty="0"/>
          </a:p>
        </p:txBody>
      </p:sp>
      <p:sp>
        <p:nvSpPr>
          <p:cNvPr id="13" name="Notes Placeholder 12"/>
          <p:cNvSpPr>
            <a:spLocks noGrp="1"/>
          </p:cNvSpPr>
          <p:nvPr>
            <p:ph type="body" idx="1"/>
          </p:nvPr>
        </p:nvSpPr>
        <p:spPr/>
        <p:txBody>
          <a:bodyPr/>
          <a:lstStyle/>
          <a:p>
            <a:r>
              <a:rPr lang="en-US" smtClean="0"/>
              <a:t>The following pages highlight some resources available from links on our website related to this presentation</a:t>
            </a:r>
            <a:endParaRPr lang="en-US" dirty="0"/>
          </a:p>
        </p:txBody>
      </p:sp>
      <p:sp>
        <p:nvSpPr>
          <p:cNvPr id="11" name="Slide Image Placeholder 10"/>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271000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41</a:t>
            </a:fld>
            <a:endParaRPr lang="en-US" dirty="0"/>
          </a:p>
        </p:txBody>
      </p:sp>
      <p:sp>
        <p:nvSpPr>
          <p:cNvPr id="20" name="Date Placeholder 19"/>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21" name="Header Placeholder 20"/>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0000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33EBC126-6EDC-4A91-B0CA-3318A32D3E0E}" type="slidenum">
              <a:rPr lang="en-US" smtClean="0"/>
              <a:pPr/>
              <a:t>42</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13" name="Notes Placeholder 12"/>
          <p:cNvSpPr>
            <a:spLocks noGrp="1"/>
          </p:cNvSpPr>
          <p:nvPr>
            <p:ph type="body" idx="1"/>
          </p:nvPr>
        </p:nvSpPr>
        <p:spPr>
          <a:xfrm>
            <a:off x="0" y="2266950"/>
            <a:ext cx="6762750" cy="6724650"/>
          </a:xfrm>
        </p:spPr>
        <p:txBody>
          <a:bodyPr/>
          <a:lstStyle/>
          <a:p>
            <a:r>
              <a:rPr lang="en-US" dirty="0"/>
              <a:t>On this page, you will find links to </a:t>
            </a:r>
            <a:r>
              <a:rPr lang="en-US" dirty="0" smtClean="0"/>
              <a:t>DPI CCR IEP training resources</a:t>
            </a:r>
            <a:r>
              <a:rPr lang="en-US" dirty="0"/>
              <a:t>.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2" name="Slide Image Placeholder 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3513672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43</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a:t>The next few slides highlight a few our DPI resources that address the CCR IEP beliefs.  </a:t>
            </a:r>
          </a:p>
          <a:p>
            <a:r>
              <a:rPr lang="en-US" dirty="0"/>
              <a:t>This culture wheel from the Wisconsin RtI center, provides a framework for educators to learn, apply knowledge, and stand up to support the unique identify of each student.   </a:t>
            </a:r>
          </a:p>
          <a:p>
            <a:r>
              <a:rPr lang="en-US" dirty="0"/>
              <a:t>There is a link on slide to RTI center page with more culturally responsive practice resources. </a:t>
            </a:r>
          </a:p>
          <a:p>
            <a:endParaRPr lang="en-US" dirty="0"/>
          </a:p>
          <a:p>
            <a:r>
              <a:rPr lang="en-US" dirty="0"/>
              <a:t>Being Culturally Responsive is one of the CCR IEP Five Beliefs: IEP teams know and respect the unique identity of the student and explore programs, practices, procedures, and policies that meet the diversity of the student’s abilities, race, gender, language, and culture. </a:t>
            </a:r>
          </a:p>
          <a:p>
            <a:r>
              <a:rPr lang="en-US" dirty="0"/>
              <a:t>We know that every student is unique and for educators to best support students we have to reach out to learn about each and every student’s unique identity.  </a:t>
            </a:r>
          </a:p>
          <a:p>
            <a:endParaRPr lang="en-US" dirty="0"/>
          </a:p>
        </p:txBody>
      </p:sp>
    </p:spTree>
    <p:extLst>
      <p:ext uri="{BB962C8B-B14F-4D97-AF65-F5344CB8AC3E}">
        <p14:creationId xmlns:p14="http://schemas.microsoft.com/office/powerpoint/2010/main" val="3741193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44</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a:t>Agenda 2017 is State Superintendent Tony Evers’ vision for every child in Wisconsin to graduate college and career ready.  Within that vision, Promoting Excellence For All recognizes that the education of our students of color requires swift, targeted, and deliberate attention.</a:t>
            </a:r>
          </a:p>
          <a:p>
            <a:r>
              <a:rPr lang="en-US" dirty="0"/>
              <a:t>In this report, the State Superintendent’s 2014-15 Parent Advisory Council recommended ways for schools to engage families and communities in helping to close student achievement gaps, from the parent perspective.</a:t>
            </a:r>
          </a:p>
          <a:p>
            <a:r>
              <a:rPr lang="en-US" dirty="0"/>
              <a:t>This report and additional strategies and resources for family engagement are all available on the DPI web site.  The Wisconsin Statewide Parent Educator Initiative (WSPEI) also provides family engagement support through a discretionary grant from our Special Education team that focuses on family engagement for families of students with IEPs. </a:t>
            </a:r>
          </a:p>
          <a:p>
            <a:endParaRPr lang="en-US" dirty="0"/>
          </a:p>
        </p:txBody>
      </p:sp>
    </p:spTree>
    <p:extLst>
      <p:ext uri="{BB962C8B-B14F-4D97-AF65-F5344CB8AC3E}">
        <p14:creationId xmlns:p14="http://schemas.microsoft.com/office/powerpoint/2010/main" val="3519000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Perhaps one of the most challenging beliefs to realize when supporting students with IEPs is the belief of Collective Responsibility. </a:t>
            </a:r>
          </a:p>
          <a:p>
            <a:r>
              <a:rPr lang="en-US" dirty="0" smtClean="0"/>
              <a:t>DPI’s special education team has begun developing resources that support collective responsibility such as greater outreach to school principals and administrators, stronger collaborations with Title I and other teams at the Department, and guidance on co-teaching, a powerful strategy for achieving collective responsibility. </a:t>
            </a:r>
          </a:p>
          <a:p>
            <a:r>
              <a:rPr lang="en-US" dirty="0" smtClean="0"/>
              <a:t>The department has developed a co-teaching introductory video and is making a Co-teaching toolkit to help educators explore and improve their co-teaching practices. (Link to page on slide) </a:t>
            </a:r>
          </a:p>
          <a:p>
            <a:r>
              <a:rPr lang="en-US" dirty="0" smtClean="0"/>
              <a:t>The co-teaching toolkit contains resources for educators to explore best practices in co-teaching including slide decks, selection tools, resources to improve essential components of co-teaching, and a practice profile that outlines what to look for when entering a co-teaching classroom that can be used to improve co-teaching practices.  </a:t>
            </a:r>
          </a:p>
        </p:txBody>
      </p:sp>
      <p:sp>
        <p:nvSpPr>
          <p:cNvPr id="4" name="Date Placeholder 3"/>
          <p:cNvSpPr>
            <a:spLocks noGrp="1"/>
          </p:cNvSpPr>
          <p:nvPr>
            <p:ph type="dt"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Wisconsin Dept. of Public Instruction</a:t>
            </a:r>
            <a:endParaRPr lang="en-US"/>
          </a:p>
        </p:txBody>
      </p:sp>
      <p:sp>
        <p:nvSpPr>
          <p:cNvPr id="6" name="Slide Number Placeholder 5"/>
          <p:cNvSpPr>
            <a:spLocks noGrp="1"/>
          </p:cNvSpPr>
          <p:nvPr>
            <p:ph type="sldNum" sz="quarter" idx="12"/>
          </p:nvPr>
        </p:nvSpPr>
        <p:spPr/>
        <p:txBody>
          <a:bodyPr/>
          <a:lstStyle/>
          <a:p>
            <a:fld id="{B8DB3C69-16F6-466A-B3B3-DB0E2089E12C}" type="slidenum">
              <a:rPr lang="en-US" smtClean="0"/>
              <a:pPr/>
              <a:t>45</a:t>
            </a:fld>
            <a:endParaRPr lang="en-US"/>
          </a:p>
        </p:txBody>
      </p:sp>
      <p:sp>
        <p:nvSpPr>
          <p:cNvPr id="7" name="Header Placeholder 6"/>
          <p:cNvSpPr>
            <a:spLocks noGrp="1"/>
          </p:cNvSpPr>
          <p:nvPr>
            <p:ph type="hdr" sz="quarter" idx="13"/>
          </p:nvPr>
        </p:nvSpPr>
        <p:spPr/>
        <p:txBody>
          <a:bodyPr/>
          <a:lstStyle/>
          <a:p>
            <a:r>
              <a:rPr lang="en-US" smtClean="0"/>
              <a:t>CCR IEPs</a:t>
            </a:r>
            <a:endParaRPr lang="en-US" dirty="0"/>
          </a:p>
        </p:txBody>
      </p:sp>
      <p:sp>
        <p:nvSpPr>
          <p:cNvPr id="12" name="Slide Image Placeholder 1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2695342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231775"/>
            <a:ext cx="3476625" cy="1955800"/>
          </a:xfrm>
        </p:spPr>
      </p:sp>
      <p:sp>
        <p:nvSpPr>
          <p:cNvPr id="3" name="Notes Placeholder 2"/>
          <p:cNvSpPr>
            <a:spLocks noGrp="1"/>
          </p:cNvSpPr>
          <p:nvPr>
            <p:ph type="body" idx="1"/>
          </p:nvPr>
        </p:nvSpPr>
        <p:spPr/>
        <p:txBody>
          <a:bodyPr/>
          <a:lstStyle/>
          <a:p>
            <a:r>
              <a:rPr lang="en-US" dirty="0" smtClean="0"/>
              <a:t>Here are links to all Wisconsin standards and expectations</a:t>
            </a:r>
          </a:p>
          <a:p>
            <a:endParaRPr lang="en-US" dirty="0"/>
          </a:p>
          <a:p>
            <a:r>
              <a:rPr lang="en-US" dirty="0" smtClean="0"/>
              <a:t>Please </a:t>
            </a:r>
            <a:r>
              <a:rPr lang="en-US" dirty="0"/>
              <a:t>note- expected Fall </a:t>
            </a:r>
            <a:r>
              <a:rPr lang="en-US" dirty="0" smtClean="0"/>
              <a:t>2017- revisions and new materials being added to the Wisconsin Academic Standards pages – re: ELA Standards 101 and Mathematics Standards 101  </a:t>
            </a:r>
            <a:endParaRPr lang="en-US" dirty="0"/>
          </a:p>
        </p:txBody>
      </p:sp>
      <p:sp>
        <p:nvSpPr>
          <p:cNvPr id="4" name="Header Placeholder 3"/>
          <p:cNvSpPr>
            <a:spLocks noGrp="1"/>
          </p:cNvSpPr>
          <p:nvPr>
            <p:ph type="hdr" sz="quarter" idx="10"/>
          </p:nvPr>
        </p:nvSpPr>
        <p:spPr/>
        <p:txBody>
          <a:bodyPr/>
          <a:lstStyle/>
          <a:p>
            <a:pPr>
              <a:defRPr/>
            </a:pPr>
            <a:r>
              <a:rPr lang="en-US" smtClean="0"/>
              <a:t>CCR IEPs</a:t>
            </a:r>
            <a:endParaRPr lang="en-US" dirty="0"/>
          </a:p>
        </p:txBody>
      </p:sp>
      <p:sp>
        <p:nvSpPr>
          <p:cNvPr id="5" name="Date Placeholder 4"/>
          <p:cNvSpPr>
            <a:spLocks noGrp="1"/>
          </p:cNvSpPr>
          <p:nvPr>
            <p:ph type="dt" idx="11"/>
          </p:nvPr>
        </p:nvSpPr>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46</a:t>
            </a:fld>
            <a:endParaRPr lang="en-US" dirty="0"/>
          </a:p>
        </p:txBody>
      </p:sp>
    </p:spTree>
    <p:extLst>
      <p:ext uri="{BB962C8B-B14F-4D97-AF65-F5344CB8AC3E}">
        <p14:creationId xmlns:p14="http://schemas.microsoft.com/office/powerpoint/2010/main" val="2195175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5718175" y="0"/>
            <a:ext cx="1292225" cy="465138"/>
          </a:xfrm>
        </p:spPr>
        <p:txBody>
          <a:bodyPr/>
          <a:lstStyle/>
          <a:p>
            <a:pPr>
              <a:defRPr/>
            </a:pPr>
            <a:r>
              <a:rPr lang="en-US" smtClean="0"/>
              <a:t>September 2017</a:t>
            </a:r>
            <a:endParaRPr lang="en-US" dirty="0"/>
          </a:p>
        </p:txBody>
      </p:sp>
      <p:sp>
        <p:nvSpPr>
          <p:cNvPr id="5" name="Footer Placeholder 4"/>
          <p:cNvSpPr>
            <a:spLocks noGrp="1"/>
          </p:cNvSpPr>
          <p:nvPr>
            <p:ph type="ftr" sz="quarter" idx="11"/>
          </p:nvPr>
        </p:nvSpPr>
        <p:spPr>
          <a:xfrm>
            <a:off x="0" y="8991600"/>
            <a:ext cx="3038475" cy="303213"/>
          </a:xfrm>
        </p:spPr>
        <p:txBody>
          <a:bodyPr/>
          <a:lstStyle/>
          <a:p>
            <a:pPr>
              <a:defRPr/>
            </a:pPr>
            <a:r>
              <a:rPr lang="en-US" smtClean="0"/>
              <a:t>Wisconsin Dept. of Public Instruction</a:t>
            </a:r>
            <a:endParaRPr lang="en-US" dirty="0"/>
          </a:p>
        </p:txBody>
      </p:sp>
      <p:sp>
        <p:nvSpPr>
          <p:cNvPr id="6" name="Header Placeholder 5"/>
          <p:cNvSpPr>
            <a:spLocks noGrp="1"/>
          </p:cNvSpPr>
          <p:nvPr>
            <p:ph type="hdr" sz="quarter" idx="12"/>
          </p:nvPr>
        </p:nvSpPr>
        <p:spPr>
          <a:xfrm>
            <a:off x="0" y="0"/>
            <a:ext cx="3505200" cy="465138"/>
          </a:xfrm>
        </p:spPr>
        <p:txBody>
          <a:bodyPr/>
          <a:lstStyle/>
          <a:p>
            <a:pPr>
              <a:defRPr/>
            </a:pPr>
            <a:r>
              <a:rPr lang="en-US" smtClean="0"/>
              <a:t>CCR IEPs</a:t>
            </a:r>
            <a:endParaRPr lang="en-US" dirty="0"/>
          </a:p>
        </p:txBody>
      </p:sp>
      <p:sp>
        <p:nvSpPr>
          <p:cNvPr id="7" name="Slide Image Placeholder 6"/>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smtClean="0"/>
              <a:t>Universal Design for Learning (UDL) </a:t>
            </a:r>
            <a:r>
              <a:rPr lang="en-US" dirty="0"/>
              <a:t>is a key initiative in the department and is particularly important in helping IEP teams identify barriers and ways to address barriers students with IEPs face. </a:t>
            </a:r>
          </a:p>
          <a:p>
            <a:endParaRPr lang="en-US" dirty="0"/>
          </a:p>
        </p:txBody>
      </p:sp>
    </p:spTree>
    <p:extLst>
      <p:ext uri="{BB962C8B-B14F-4D97-AF65-F5344CB8AC3E}">
        <p14:creationId xmlns:p14="http://schemas.microsoft.com/office/powerpoint/2010/main" val="2731131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33EBC126-6EDC-4A91-B0CA-3318A32D3E0E}" type="slidenum">
              <a:rPr lang="en-US" smtClean="0"/>
              <a:pPr/>
              <a:t>48</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13" name="Notes Placeholder 12"/>
          <p:cNvSpPr>
            <a:spLocks noGrp="1"/>
          </p:cNvSpPr>
          <p:nvPr>
            <p:ph type="body" idx="1"/>
          </p:nvPr>
        </p:nvSpPr>
        <p:spPr>
          <a:xfrm>
            <a:off x="0" y="2266950"/>
            <a:ext cx="6762750" cy="6724650"/>
          </a:xfrm>
        </p:spPr>
        <p:txBody>
          <a:bodyPr/>
          <a:lstStyle/>
          <a:p>
            <a:r>
              <a:rPr lang="en-US" dirty="0"/>
              <a:t>This discussion tool has been developed to help IEP teams complete the forms- it is aligned with the 5 Step process. </a:t>
            </a:r>
          </a:p>
          <a:p>
            <a:endParaRPr lang="en-US" dirty="0"/>
          </a:p>
        </p:txBody>
      </p:sp>
      <p:sp>
        <p:nvSpPr>
          <p:cNvPr id="2" name="Slide Image Placeholder 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3732961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Here are some other resources specific to the forms. </a:t>
            </a:r>
          </a:p>
          <a:p>
            <a:endParaRPr lang="en-US" dirty="0" smtClean="0"/>
          </a:p>
          <a:p>
            <a:endParaRPr lang="en-US" dirty="0" smtClean="0"/>
          </a:p>
          <a:p>
            <a:r>
              <a:rPr lang="en-US" dirty="0" smtClean="0"/>
              <a:t>Web site: </a:t>
            </a:r>
            <a:r>
              <a:rPr lang="en-US" dirty="0" smtClean="0">
                <a:hlinkClick r:id="rId3"/>
              </a:rPr>
              <a:t>http://dpi.wi.gov/sped/laws-procedures-bulletins/procedures/sample</a:t>
            </a:r>
            <a:r>
              <a:rPr lang="en-US" dirty="0" smtClean="0"/>
              <a:t> </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Wisconsin Dept. of Public Instruction</a:t>
            </a:r>
            <a:endParaRPr lang="en-US"/>
          </a:p>
        </p:txBody>
      </p:sp>
      <p:sp>
        <p:nvSpPr>
          <p:cNvPr id="6" name="Slide Number Placeholder 5"/>
          <p:cNvSpPr>
            <a:spLocks noGrp="1"/>
          </p:cNvSpPr>
          <p:nvPr>
            <p:ph type="sldNum" sz="quarter" idx="12"/>
          </p:nvPr>
        </p:nvSpPr>
        <p:spPr/>
        <p:txBody>
          <a:bodyPr/>
          <a:lstStyle/>
          <a:p>
            <a:fld id="{B8DB3C69-16F6-466A-B3B3-DB0E2089E12C}" type="slidenum">
              <a:rPr lang="en-US" smtClean="0"/>
              <a:pPr/>
              <a:t>49</a:t>
            </a:fld>
            <a:endParaRPr lang="en-US"/>
          </a:p>
        </p:txBody>
      </p:sp>
      <p:sp>
        <p:nvSpPr>
          <p:cNvPr id="10" name="Slide Image Placeholder 9"/>
          <p:cNvSpPr>
            <a:spLocks noGrp="1" noRot="1" noChangeAspect="1"/>
          </p:cNvSpPr>
          <p:nvPr>
            <p:ph type="sldImg"/>
          </p:nvPr>
        </p:nvSpPr>
        <p:spPr>
          <a:xfrm>
            <a:off x="1766888" y="231775"/>
            <a:ext cx="3476625" cy="1955800"/>
          </a:xfrm>
        </p:spPr>
      </p:sp>
      <p:sp>
        <p:nvSpPr>
          <p:cNvPr id="11" name="Date Placeholder 10"/>
          <p:cNvSpPr>
            <a:spLocks noGrp="1"/>
          </p:cNvSpPr>
          <p:nvPr>
            <p:ph type="dt" idx="13"/>
          </p:nvPr>
        </p:nvSpPr>
        <p:spPr/>
        <p:txBody>
          <a:bodyPr/>
          <a:lstStyle/>
          <a:p>
            <a:pPr>
              <a:defRPr/>
            </a:pPr>
            <a:r>
              <a:rPr lang="en-US" smtClean="0"/>
              <a:t>September 2017</a:t>
            </a:r>
            <a:endParaRPr lang="en-US" dirty="0"/>
          </a:p>
        </p:txBody>
      </p:sp>
      <p:sp>
        <p:nvSpPr>
          <p:cNvPr id="12" name="Header Placeholder 11"/>
          <p:cNvSpPr>
            <a:spLocks noGrp="1"/>
          </p:cNvSpPr>
          <p:nvPr>
            <p:ph type="hdr" sz="quarter" idx="14"/>
          </p:nvPr>
        </p:nvSpPr>
        <p:spPr/>
        <p:txBody>
          <a:bodyPr/>
          <a:lstStyle/>
          <a:p>
            <a:pPr>
              <a:defRPr/>
            </a:pPr>
            <a:r>
              <a:rPr lang="en-US" smtClean="0"/>
              <a:t>CCR IEPs</a:t>
            </a:r>
            <a:endParaRPr lang="en-US" dirty="0"/>
          </a:p>
        </p:txBody>
      </p:sp>
    </p:spTree>
    <p:extLst>
      <p:ext uri="{BB962C8B-B14F-4D97-AF65-F5344CB8AC3E}">
        <p14:creationId xmlns:p14="http://schemas.microsoft.com/office/powerpoint/2010/main" val="284400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5</a:t>
            </a:fld>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These 5 beliefs that are at the core of the CCR IEP process.  </a:t>
            </a:r>
          </a:p>
          <a:p>
            <a:r>
              <a:rPr lang="en-US" dirty="0"/>
              <a:t>The 5 core beliefs are essential to developing CCR IEPs that promote college and career readiness. It is foundational for families and educators to embrace these 5 core beliefs. </a:t>
            </a:r>
            <a:r>
              <a:rPr lang="en-US" b="1" dirty="0"/>
              <a:t>Districts and IEP teams should consider and discuss these beliefs and how they influence practices around IEP development  in particular, and the education of students with disabilities, in general.</a:t>
            </a:r>
            <a:r>
              <a:rPr lang="en-US" dirty="0"/>
              <a:t> </a:t>
            </a:r>
          </a:p>
          <a:p>
            <a:r>
              <a:rPr lang="en-US" dirty="0"/>
              <a:t>It is important to keep the 5 Beliefs in mind when completing each step of the IEP development process:</a:t>
            </a:r>
          </a:p>
          <a:p>
            <a:pPr lvl="1"/>
            <a:r>
              <a:rPr lang="en-US" dirty="0"/>
              <a:t>high expectations mean believing students with disabilities can meet  preschool/grade level academic standards and functional expectations or, for students with most significantly cognitive disabilities, alternate achievement standards aligned with grade level standards </a:t>
            </a:r>
          </a:p>
          <a:p>
            <a:pPr lvl="1"/>
            <a:r>
              <a:rPr lang="en-US" dirty="0"/>
              <a:t>culturally responsive practices to honor and engage students</a:t>
            </a:r>
          </a:p>
          <a:p>
            <a:pPr lvl="1"/>
            <a:r>
              <a:rPr lang="en-US" dirty="0"/>
              <a:t>positive student relationships between peers and adults to foster access, engagement and progress as well as self-efficacy, self-advocacy and independence; </a:t>
            </a:r>
          </a:p>
          <a:p>
            <a:pPr lvl="1"/>
            <a:r>
              <a:rPr lang="en-US" dirty="0"/>
              <a:t>family and community engagement  (will mention Family Engagement later- this is a central focus of DPI) </a:t>
            </a:r>
          </a:p>
          <a:p>
            <a:pPr lvl="1"/>
            <a:r>
              <a:rPr lang="en-US" dirty="0"/>
              <a:t>collective responsibility for working together to support each student in achieving their IEP goals.  (including transition goals for older students)</a:t>
            </a:r>
          </a:p>
          <a:p>
            <a:r>
              <a:rPr lang="en-US" dirty="0"/>
              <a:t>For more information on the 5 Beliefs, please visit our CCR IEP Resources webpage. </a:t>
            </a:r>
          </a:p>
          <a:p>
            <a:r>
              <a:rPr lang="en-US" dirty="0"/>
              <a:t>Handout- A handout of the 5 beliefs is available on the DPI website at (link on slide)   </a:t>
            </a:r>
          </a:p>
          <a:p>
            <a:endParaRPr lang="en-US" dirty="0"/>
          </a:p>
        </p:txBody>
      </p:sp>
    </p:spTree>
    <p:extLst>
      <p:ext uri="{BB962C8B-B14F-4D97-AF65-F5344CB8AC3E}">
        <p14:creationId xmlns:p14="http://schemas.microsoft.com/office/powerpoint/2010/main" val="3619603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50</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4" name="Date Placeholder 13"/>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5" name="Header Placeholder 14"/>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5" name="Notes Placeholder 4"/>
          <p:cNvSpPr>
            <a:spLocks noGrp="1"/>
          </p:cNvSpPr>
          <p:nvPr>
            <p:ph type="body" sz="quarter" idx="16"/>
          </p:nvPr>
        </p:nvSpPr>
        <p:spPr/>
        <p:txBody>
          <a:bodyPr/>
          <a:lstStyle/>
          <a:p>
            <a:r>
              <a:rPr lang="en-US" dirty="0"/>
              <a:t>Finally, Here is the training and certification tool for districts who are in the upcoming PCSA cycle.  Additional information is available on our PCSA page- link on slide</a:t>
            </a:r>
          </a:p>
        </p:txBody>
      </p:sp>
    </p:spTree>
    <p:extLst>
      <p:ext uri="{BB962C8B-B14F-4D97-AF65-F5344CB8AC3E}">
        <p14:creationId xmlns:p14="http://schemas.microsoft.com/office/powerpoint/2010/main" val="1624882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September 2017</a:t>
            </a:r>
            <a:endParaRPr lang="en-US" dirty="0"/>
          </a:p>
        </p:txBody>
      </p:sp>
      <p:sp>
        <p:nvSpPr>
          <p:cNvPr id="5" name="Footer Placeholder 4"/>
          <p:cNvSpPr>
            <a:spLocks noGrp="1"/>
          </p:cNvSpPr>
          <p:nvPr>
            <p:ph type="ftr" sz="quarter" idx="11"/>
          </p:nvPr>
        </p:nvSpPr>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p:txBody>
          <a:bodyPr/>
          <a:lstStyle/>
          <a:p>
            <a:fld id="{B8DB3C69-16F6-466A-B3B3-DB0E2089E12C}" type="slidenum">
              <a:rPr lang="en-US" smtClean="0"/>
              <a:pPr/>
              <a:t>51</a:t>
            </a:fld>
            <a:endParaRPr lang="en-US" dirty="0"/>
          </a:p>
        </p:txBody>
      </p:sp>
      <p:sp>
        <p:nvSpPr>
          <p:cNvPr id="7" name="Header Placeholder 6"/>
          <p:cNvSpPr>
            <a:spLocks noGrp="1"/>
          </p:cNvSpPr>
          <p:nvPr>
            <p:ph type="hdr" sz="quarter" idx="13"/>
          </p:nvPr>
        </p:nvSpPr>
        <p:spPr/>
        <p:txBody>
          <a:bodyPr/>
          <a:lstStyle/>
          <a:p>
            <a:r>
              <a:rPr lang="en-US" smtClean="0"/>
              <a:t>CCR IEPs</a:t>
            </a:r>
            <a:endParaRPr lang="en-US" dirty="0"/>
          </a:p>
        </p:txBody>
      </p:sp>
      <p:sp>
        <p:nvSpPr>
          <p:cNvPr id="11" name="Slide Image Placeholder 10"/>
          <p:cNvSpPr>
            <a:spLocks noGrp="1" noRot="1" noChangeAspect="1"/>
          </p:cNvSpPr>
          <p:nvPr>
            <p:ph type="sldImg"/>
          </p:nvPr>
        </p:nvSpPr>
        <p:spPr>
          <a:xfrm>
            <a:off x="1962150" y="231775"/>
            <a:ext cx="3244850" cy="1825625"/>
          </a:xfrm>
        </p:spPr>
      </p:sp>
      <p:sp>
        <p:nvSpPr>
          <p:cNvPr id="12" name="Notes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382587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1" y="2106151"/>
            <a:ext cx="6702215" cy="7037849"/>
          </a:xfrm>
        </p:spPr>
        <p:txBody>
          <a:bodyPr>
            <a:normAutofit fontScale="85000" lnSpcReduction="20000"/>
          </a:bodyPr>
          <a:lstStyle/>
          <a:p>
            <a:pPr>
              <a:lnSpc>
                <a:spcPct val="110000"/>
              </a:lnSpc>
            </a:pPr>
            <a:r>
              <a:rPr lang="en-US" sz="1600" dirty="0" smtClean="0"/>
              <a:t>Many of you may have seen this graphic.  </a:t>
            </a:r>
            <a:r>
              <a:rPr lang="en-US" sz="1600" b="1" dirty="0" smtClean="0"/>
              <a:t>It represents all the CCR IEP beliefs and what we hope to achieve w/ the CCR IEP process. </a:t>
            </a:r>
          </a:p>
          <a:p>
            <a:pPr>
              <a:lnSpc>
                <a:spcPct val="110000"/>
              </a:lnSpc>
            </a:pPr>
            <a:r>
              <a:rPr lang="en-US" sz="1600" dirty="0" smtClean="0"/>
              <a:t>It</a:t>
            </a:r>
            <a:r>
              <a:rPr lang="en-US" sz="1600" baseline="0" dirty="0" smtClean="0"/>
              <a:t> shows three different scenarios for three students who have their own different attributes and abilities.  </a:t>
            </a:r>
          </a:p>
          <a:p>
            <a:pPr marL="342900" indent="-342900">
              <a:lnSpc>
                <a:spcPct val="110000"/>
              </a:lnSpc>
              <a:buFont typeface="+mj-lt"/>
              <a:buAutoNum type="arabicPeriod"/>
            </a:pPr>
            <a:r>
              <a:rPr lang="en-US" sz="1600" baseline="0" dirty="0" smtClean="0"/>
              <a:t>In the </a:t>
            </a:r>
            <a:r>
              <a:rPr lang="en-US" sz="1600" b="1" baseline="0" dirty="0" smtClean="0"/>
              <a:t>first</a:t>
            </a:r>
            <a:r>
              <a:rPr lang="en-US" sz="1600" baseline="0" dirty="0" smtClean="0"/>
              <a:t>, </a:t>
            </a:r>
            <a:r>
              <a:rPr lang="en-US" sz="1600" b="1" baseline="0" dirty="0" smtClean="0"/>
              <a:t>each student is given the same/equal supports</a:t>
            </a:r>
            <a:r>
              <a:rPr lang="en-US" sz="1600" baseline="0" dirty="0" smtClean="0"/>
              <a:t>.  This equal distribution of support works for some students but does not work out so well for others (i.e. equal</a:t>
            </a:r>
            <a:r>
              <a:rPr lang="en-US" sz="1600" dirty="0" smtClean="0"/>
              <a:t> is not always fair, especially for students with IEPs)</a:t>
            </a:r>
            <a:r>
              <a:rPr lang="en-US" sz="1600" baseline="0" dirty="0" smtClean="0"/>
              <a:t>.</a:t>
            </a:r>
          </a:p>
          <a:p>
            <a:pPr marL="342900" indent="-342900">
              <a:lnSpc>
                <a:spcPct val="110000"/>
              </a:lnSpc>
              <a:buFont typeface="+mj-lt"/>
              <a:buAutoNum type="arabicPeriod"/>
            </a:pPr>
            <a:r>
              <a:rPr lang="en-US" sz="1600" baseline="0" dirty="0" smtClean="0"/>
              <a:t>In the </a:t>
            </a:r>
            <a:r>
              <a:rPr lang="en-US" sz="1600" b="1" baseline="0" dirty="0" smtClean="0"/>
              <a:t>second</a:t>
            </a:r>
            <a:r>
              <a:rPr lang="en-US" sz="1600" baseline="0" dirty="0" smtClean="0"/>
              <a:t> scenario, </a:t>
            </a:r>
            <a:r>
              <a:rPr lang="en-US" sz="1600" b="1" baseline="0" dirty="0" smtClean="0"/>
              <a:t>resources are allocated to each student based on what students needs </a:t>
            </a:r>
            <a:r>
              <a:rPr lang="en-US" sz="1600" b="1" dirty="0" smtClean="0"/>
              <a:t>to address access barriers students face</a:t>
            </a:r>
            <a:r>
              <a:rPr lang="en-US" sz="1600" baseline="0" dirty="0" smtClean="0"/>
              <a:t>. </a:t>
            </a:r>
            <a:r>
              <a:rPr lang="en-US" sz="1600" b="1" baseline="0" dirty="0" smtClean="0"/>
              <a:t>One might say this is what IEPs typically do for students</a:t>
            </a:r>
            <a:r>
              <a:rPr lang="en-US" sz="1600" baseline="0" dirty="0" smtClean="0"/>
              <a:t>. They provide students with supports so students can access, engage, and make progress in early childhood/grade level general education curriculum, instruction, and environments. </a:t>
            </a:r>
            <a:r>
              <a:rPr lang="en-US" sz="1600" b="1" baseline="0" dirty="0" smtClean="0"/>
              <a:t>Special </a:t>
            </a:r>
            <a:r>
              <a:rPr lang="en-US" sz="1600" b="1" baseline="0" dirty="0" err="1" smtClean="0"/>
              <a:t>ed</a:t>
            </a:r>
            <a:r>
              <a:rPr lang="en-US" sz="1600" b="1" baseline="0" dirty="0" smtClean="0"/>
              <a:t> staff are often the “box builders” for students with IEPs; </a:t>
            </a:r>
            <a:r>
              <a:rPr lang="en-US" sz="1600" baseline="0" dirty="0" smtClean="0"/>
              <a:t>They give students what they need to</a:t>
            </a:r>
            <a:r>
              <a:rPr lang="en-US" sz="1600" dirty="0"/>
              <a:t> </a:t>
            </a:r>
            <a:r>
              <a:rPr lang="en-US" sz="1600" dirty="0" smtClean="0"/>
              <a:t>deal with the barriers these students often encounter</a:t>
            </a:r>
            <a:r>
              <a:rPr lang="en-US" sz="1600" baseline="0" dirty="0" smtClean="0"/>
              <a:t>.</a:t>
            </a:r>
          </a:p>
          <a:p>
            <a:pPr marL="342900" indent="-342900">
              <a:lnSpc>
                <a:spcPct val="110000"/>
              </a:lnSpc>
              <a:buFont typeface="+mj-lt"/>
              <a:buAutoNum type="arabicPeriod"/>
            </a:pPr>
            <a:r>
              <a:rPr lang="en-US" sz="1600" dirty="0" smtClean="0"/>
              <a:t>In </a:t>
            </a:r>
            <a:r>
              <a:rPr lang="en-US" sz="1600" dirty="0"/>
              <a:t>the </a:t>
            </a:r>
            <a:r>
              <a:rPr lang="en-US" sz="1600" b="1" dirty="0"/>
              <a:t>third scenario</a:t>
            </a:r>
            <a:r>
              <a:rPr lang="en-US" sz="1600" dirty="0"/>
              <a:t>, we have identified </a:t>
            </a:r>
            <a:r>
              <a:rPr lang="en-US" sz="1600" b="1" dirty="0"/>
              <a:t>barriers, that if removed, might provide all students with the same ability to access and engage in instruction and other school activities </a:t>
            </a:r>
            <a:r>
              <a:rPr lang="en-US" sz="1600" dirty="0"/>
              <a:t>so they can all benefit and make </a:t>
            </a:r>
            <a:r>
              <a:rPr lang="en-US" sz="1600" dirty="0" smtClean="0"/>
              <a:t>progress towards meeting early childhood/grade level standards and expectations.  </a:t>
            </a:r>
            <a:r>
              <a:rPr lang="en-US" sz="1600" dirty="0"/>
              <a:t>While this may not always be fully possible, </a:t>
            </a:r>
            <a:r>
              <a:rPr lang="en-US" sz="1600" b="1" dirty="0"/>
              <a:t>this is what we should strive to accomplish with the IEP process</a:t>
            </a:r>
            <a:r>
              <a:rPr lang="en-US" sz="1600" dirty="0"/>
              <a:t>; We </a:t>
            </a:r>
            <a:r>
              <a:rPr lang="en-US" sz="1600" dirty="0" smtClean="0"/>
              <a:t>should not </a:t>
            </a:r>
            <a:r>
              <a:rPr lang="en-US" sz="1600" dirty="0"/>
              <a:t>only plan to provide “boxes</a:t>
            </a:r>
            <a:r>
              <a:rPr lang="en-US" sz="1600" dirty="0" smtClean="0"/>
              <a:t>” </a:t>
            </a:r>
            <a:r>
              <a:rPr lang="en-US" sz="1600" dirty="0"/>
              <a:t>to allow access to “get around” barriers, </a:t>
            </a:r>
            <a:r>
              <a:rPr lang="en-US" sz="1600" dirty="0" smtClean="0"/>
              <a:t>but, </a:t>
            </a:r>
            <a:r>
              <a:rPr lang="en-US" sz="1600" dirty="0"/>
              <a:t>to the greatest extent possible, we should </a:t>
            </a:r>
            <a:r>
              <a:rPr lang="en-US" sz="1600" dirty="0" smtClean="0"/>
              <a:t>also identify and provide what </a:t>
            </a:r>
            <a:r>
              <a:rPr lang="en-US" sz="1600" dirty="0"/>
              <a:t>is </a:t>
            </a:r>
            <a:r>
              <a:rPr lang="en-US" sz="1500" dirty="0"/>
              <a:t>needed to eliminate barriers to achievement and independence.  Examples include:   </a:t>
            </a:r>
          </a:p>
          <a:p>
            <a:pPr marL="800100" lvl="1" indent="-342900">
              <a:lnSpc>
                <a:spcPct val="110000"/>
              </a:lnSpc>
              <a:spcBef>
                <a:spcPts val="0"/>
              </a:spcBef>
            </a:pPr>
            <a:r>
              <a:rPr lang="en-US" sz="1400" dirty="0"/>
              <a:t>Improve student skills (to address achievement/functional skill gaps) via effective general education instruction and interventions and specially designed instruction</a:t>
            </a:r>
          </a:p>
          <a:p>
            <a:pPr marL="800100" lvl="1" indent="-342900">
              <a:lnSpc>
                <a:spcPct val="110000"/>
              </a:lnSpc>
              <a:spcBef>
                <a:spcPts val="0"/>
              </a:spcBef>
            </a:pPr>
            <a:r>
              <a:rPr lang="en-US" sz="1400" dirty="0" smtClean="0"/>
              <a:t>Provide instructional supports that </a:t>
            </a:r>
            <a:r>
              <a:rPr lang="en-US" sz="1400" dirty="0"/>
              <a:t>increase </a:t>
            </a:r>
            <a:r>
              <a:rPr lang="en-US" sz="1400" dirty="0" smtClean="0"/>
              <a:t>independence</a:t>
            </a:r>
          </a:p>
          <a:p>
            <a:pPr marL="800100" lvl="1" indent="-342900">
              <a:lnSpc>
                <a:spcPct val="110000"/>
              </a:lnSpc>
              <a:spcBef>
                <a:spcPts val="0"/>
              </a:spcBef>
            </a:pPr>
            <a:r>
              <a:rPr lang="en-US" sz="1400" dirty="0" smtClean="0"/>
              <a:t>Provide environmental supports and make adjustments to increase </a:t>
            </a:r>
            <a:r>
              <a:rPr lang="en-US" sz="1400" dirty="0"/>
              <a:t>independence</a:t>
            </a:r>
          </a:p>
          <a:p>
            <a:pPr marL="800100" lvl="1" indent="-342900">
              <a:lnSpc>
                <a:spcPct val="110000"/>
              </a:lnSpc>
              <a:spcBef>
                <a:spcPts val="0"/>
              </a:spcBef>
            </a:pPr>
            <a:r>
              <a:rPr lang="en-US" sz="1400" dirty="0"/>
              <a:t>Change what staff do: teaching  and behavior support practices</a:t>
            </a:r>
          </a:p>
          <a:p>
            <a:pPr marL="800100" lvl="1" indent="-342900">
              <a:lnSpc>
                <a:spcPct val="110000"/>
              </a:lnSpc>
              <a:spcBef>
                <a:spcPts val="0"/>
              </a:spcBef>
            </a:pPr>
            <a:r>
              <a:rPr lang="en-US" sz="1400" dirty="0"/>
              <a:t>Within general education classes, consider student needs when selecting materials and designing universal instruction</a:t>
            </a:r>
          </a:p>
          <a:p>
            <a:pPr marL="800100" lvl="1" indent="-342900">
              <a:lnSpc>
                <a:spcPct val="110000"/>
              </a:lnSpc>
              <a:spcBef>
                <a:spcPts val="0"/>
              </a:spcBef>
            </a:pPr>
            <a:r>
              <a:rPr lang="en-US" sz="1400" dirty="0" smtClean="0"/>
              <a:t>Deepen </a:t>
            </a:r>
            <a:r>
              <a:rPr lang="en-US" sz="1400" dirty="0"/>
              <a:t>understanding of and promote equity and culturally responsive practices</a:t>
            </a:r>
          </a:p>
          <a:p>
            <a:pPr marL="800100" lvl="1" indent="-342900">
              <a:lnSpc>
                <a:spcPct val="110000"/>
              </a:lnSpc>
              <a:spcBef>
                <a:spcPts val="0"/>
              </a:spcBef>
            </a:pPr>
            <a:r>
              <a:rPr lang="en-US" sz="1400" dirty="0"/>
              <a:t>Change beliefs about the capacity of students with IEPs </a:t>
            </a:r>
          </a:p>
          <a:p>
            <a:pPr>
              <a:lnSpc>
                <a:spcPct val="110000"/>
              </a:lnSpc>
            </a:pPr>
            <a:endParaRPr lang="en-US" sz="1200" dirty="0" smtClean="0"/>
          </a:p>
          <a:p>
            <a:pPr>
              <a:lnSpc>
                <a:spcPct val="110000"/>
              </a:lnSpc>
            </a:pPr>
            <a:r>
              <a:rPr lang="en-US" sz="1200" dirty="0" smtClean="0"/>
              <a:t>Resource</a:t>
            </a:r>
            <a:r>
              <a:rPr lang="en-US" sz="1200" dirty="0"/>
              <a:t>: Picture Adapted from </a:t>
            </a:r>
            <a:r>
              <a:rPr lang="en-US" sz="1200" dirty="0">
                <a:hlinkClick r:id="rId3"/>
              </a:rPr>
              <a:t>Center for Story Based Strategy </a:t>
            </a:r>
            <a:r>
              <a:rPr lang="en-US" sz="1200" dirty="0"/>
              <a:t>and </a:t>
            </a:r>
            <a:r>
              <a:rPr lang="en-US" sz="1200" dirty="0">
                <a:hlinkClick r:id="rId4"/>
              </a:rPr>
              <a:t>Interaction Institute for Social </a:t>
            </a:r>
            <a:r>
              <a:rPr lang="en-US" sz="1200" dirty="0" smtClean="0">
                <a:hlinkClick r:id="rId4"/>
              </a:rPr>
              <a:t>Change</a:t>
            </a:r>
            <a:endParaRPr lang="en-US" sz="1200" dirty="0"/>
          </a:p>
        </p:txBody>
      </p:sp>
      <p:sp>
        <p:nvSpPr>
          <p:cNvPr id="4" name="Slide Number Placeholder 3"/>
          <p:cNvSpPr>
            <a:spLocks noGrp="1"/>
          </p:cNvSpPr>
          <p:nvPr>
            <p:ph type="sldNum" sz="quarter" idx="10"/>
          </p:nvPr>
        </p:nvSpPr>
        <p:spPr/>
        <p:txBody>
          <a:bodyPr/>
          <a:lstStyle/>
          <a:p>
            <a:fld id="{44C0C645-9756-4F0F-A2BC-DBED09927619}"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Wisconsin Dept. of Public Instruction</a:t>
            </a:r>
            <a:endParaRPr lang="en-US" dirty="0"/>
          </a:p>
        </p:txBody>
      </p:sp>
      <p:sp>
        <p:nvSpPr>
          <p:cNvPr id="13" name="Slide Image Placeholder 12"/>
          <p:cNvSpPr>
            <a:spLocks noGrp="1" noRot="1" noChangeAspect="1"/>
          </p:cNvSpPr>
          <p:nvPr>
            <p:ph type="sldImg"/>
          </p:nvPr>
        </p:nvSpPr>
        <p:spPr>
          <a:xfrm>
            <a:off x="1981200" y="228600"/>
            <a:ext cx="3336925" cy="1878013"/>
          </a:xfrm>
        </p:spPr>
      </p:sp>
      <p:sp>
        <p:nvSpPr>
          <p:cNvPr id="14" name="Date Placeholder 13"/>
          <p:cNvSpPr>
            <a:spLocks noGrp="1"/>
          </p:cNvSpPr>
          <p:nvPr>
            <p:ph type="dt" idx="14"/>
          </p:nvPr>
        </p:nvSpPr>
        <p:spPr/>
        <p:txBody>
          <a:bodyPr/>
          <a:lstStyle/>
          <a:p>
            <a:pPr>
              <a:defRPr/>
            </a:pPr>
            <a:r>
              <a:rPr lang="en-US" smtClean="0"/>
              <a:t>September 2017</a:t>
            </a:r>
            <a:endParaRPr lang="en-US" dirty="0"/>
          </a:p>
        </p:txBody>
      </p:sp>
      <p:sp>
        <p:nvSpPr>
          <p:cNvPr id="15" name="Header Placeholder 14"/>
          <p:cNvSpPr>
            <a:spLocks noGrp="1"/>
          </p:cNvSpPr>
          <p:nvPr>
            <p:ph type="hdr" sz="quarter" idx="15"/>
          </p:nvPr>
        </p:nvSpPr>
        <p:spPr/>
        <p:txBody>
          <a:bodyPr/>
          <a:lstStyle/>
          <a:p>
            <a:pPr>
              <a:defRPr/>
            </a:pPr>
            <a:r>
              <a:rPr lang="en-US" smtClean="0"/>
              <a:t>CCR IEPs</a:t>
            </a:r>
            <a:endParaRPr lang="en-US" dirty="0"/>
          </a:p>
        </p:txBody>
      </p:sp>
    </p:spTree>
    <p:extLst>
      <p:ext uri="{BB962C8B-B14F-4D97-AF65-F5344CB8AC3E}">
        <p14:creationId xmlns:p14="http://schemas.microsoft.com/office/powerpoint/2010/main" val="385750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7</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r>
              <a:rPr lang="en-US" dirty="0"/>
              <a:t>The 5 Beliefs are supported by recent USDOE Guidance. This is a quote from a November 2015 letter from the United States Department of Education on FAPE and IEPs.  This letter highlights the requirement to provide through equal access to grade level standards for students with IEPs.  This is at the heart of CCR IEPs</a:t>
            </a:r>
          </a:p>
          <a:p>
            <a:r>
              <a:rPr lang="en-US" dirty="0"/>
              <a:t>Although students with IEPs may require an individualized and unique pathway for accessing and engaging in grade level standards, curriculum, and instruction, this letter reinforces the idea having an IEP should never deprive students with opportunities for learning and engaging within the general education curriculum.  </a:t>
            </a:r>
          </a:p>
          <a:p>
            <a:r>
              <a:rPr lang="en-US" dirty="0"/>
              <a:t>The quote states:  </a:t>
            </a:r>
          </a:p>
          <a:p>
            <a:pPr marL="365760" lvl="1" indent="0">
              <a:buNone/>
            </a:pPr>
            <a:r>
              <a:rPr lang="en-US" sz="1200" i="1" dirty="0"/>
              <a:t>Research has demonstrated that children with disabilities who struggle in reading and mathematics can successfully learn grade-level content and make significant academic progress when appropriate instruction, services, and supports are provided.</a:t>
            </a:r>
          </a:p>
          <a:p>
            <a:r>
              <a:rPr lang="en-US" dirty="0"/>
              <a:t>This letter goes on to say that conversely, holding students to lower expectations, such as not allowing them to access in similar content and material as grade level peers, has shown that students do not learn what they need to succeed in the grade they are enrolled.  </a:t>
            </a:r>
          </a:p>
          <a:p>
            <a:r>
              <a:rPr lang="en-US" dirty="0"/>
              <a:t>If you haven’t read this letter and its companion letter on Behavior Supports, We strongly encourage you to do so.  Links are on the CCR IEP Learning Resources page. </a:t>
            </a:r>
          </a:p>
          <a:p>
            <a:endParaRPr lang="en-US" dirty="0"/>
          </a:p>
        </p:txBody>
      </p:sp>
    </p:spTree>
    <p:extLst>
      <p:ext uri="{BB962C8B-B14F-4D97-AF65-F5344CB8AC3E}">
        <p14:creationId xmlns:p14="http://schemas.microsoft.com/office/powerpoint/2010/main" val="173560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This graphic emphasizes that the CCR IEP 5 Step Process is not a linear process with a beginning and an ending.</a:t>
            </a:r>
          </a:p>
          <a:p>
            <a:r>
              <a:rPr lang="en-US" smtClean="0"/>
              <a:t>It is intended to be a cyclical process IEP teams use to assist in ongoing planning of future services and supports for the student. </a:t>
            </a:r>
          </a:p>
          <a:p>
            <a:r>
              <a:rPr lang="en-US" smtClean="0"/>
              <a:t>We will quickly walk you through each step, highlighting key points we usually make in our longer trainings with school staff. </a:t>
            </a:r>
          </a:p>
          <a:p>
            <a:endParaRPr lang="en-US" dirty="0"/>
          </a:p>
        </p:txBody>
      </p:sp>
      <p:sp>
        <p:nvSpPr>
          <p:cNvPr id="4" name="Slide Number Placeholder 3"/>
          <p:cNvSpPr>
            <a:spLocks noGrp="1"/>
          </p:cNvSpPr>
          <p:nvPr>
            <p:ph type="sldNum" sz="quarter" idx="10"/>
          </p:nvPr>
        </p:nvSpPr>
        <p:spPr/>
        <p:txBody>
          <a:bodyPr/>
          <a:lstStyle/>
          <a:p>
            <a:fld id="{B8DB3C69-16F6-466A-B3B3-DB0E2089E12C}" type="slidenum">
              <a:rPr lang="en-US" smtClean="0"/>
              <a:pPr/>
              <a:t>8</a:t>
            </a:fld>
            <a:endParaRPr lang="en-US"/>
          </a:p>
        </p:txBody>
      </p:sp>
      <p:sp>
        <p:nvSpPr>
          <p:cNvPr id="7" name="Footer Placeholder 6"/>
          <p:cNvSpPr>
            <a:spLocks noGrp="1"/>
          </p:cNvSpPr>
          <p:nvPr>
            <p:ph type="ftr" sz="quarter" idx="13"/>
          </p:nvPr>
        </p:nvSpPr>
        <p:spPr/>
        <p:txBody>
          <a:bodyPr/>
          <a:lstStyle/>
          <a:p>
            <a:r>
              <a:rPr lang="en-US" smtClean="0"/>
              <a:t>Wisconsin Dept. of Public Instruction</a:t>
            </a:r>
            <a:endParaRPr lang="en-US" dirty="0"/>
          </a:p>
        </p:txBody>
      </p:sp>
      <p:sp>
        <p:nvSpPr>
          <p:cNvPr id="14" name="Date Placeholder 13"/>
          <p:cNvSpPr>
            <a:spLocks noGrp="1"/>
          </p:cNvSpPr>
          <p:nvPr>
            <p:ph type="dt" idx="14"/>
          </p:nvPr>
        </p:nvSpPr>
        <p:spPr/>
        <p:txBody>
          <a:bodyPr/>
          <a:lstStyle/>
          <a:p>
            <a:r>
              <a:rPr lang="en-US" smtClean="0"/>
              <a:t>September 2017</a:t>
            </a:r>
            <a:endParaRPr lang="en-US" dirty="0"/>
          </a:p>
        </p:txBody>
      </p:sp>
      <p:sp>
        <p:nvSpPr>
          <p:cNvPr id="15" name="Header Placeholder 14"/>
          <p:cNvSpPr>
            <a:spLocks noGrp="1"/>
          </p:cNvSpPr>
          <p:nvPr>
            <p:ph type="hdr" sz="quarter" idx="15"/>
          </p:nvPr>
        </p:nvSpPr>
        <p:spPr/>
        <p:txBody>
          <a:bodyPr/>
          <a:lstStyle/>
          <a:p>
            <a:r>
              <a:rPr lang="en-US" smtClean="0"/>
              <a:t>CCR IEPs</a:t>
            </a:r>
            <a:endParaRPr lang="en-US" dirty="0"/>
          </a:p>
        </p:txBody>
      </p:sp>
      <p:sp>
        <p:nvSpPr>
          <p:cNvPr id="10" name="Slide Image Placeholder 9"/>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410325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9</a:t>
            </a:fld>
            <a:endParaRPr lang="en-US"/>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2" name="Header Placeholder 1"/>
          <p:cNvSpPr>
            <a:spLocks noGrp="1"/>
          </p:cNvSpPr>
          <p:nvPr>
            <p:ph type="hdr" sz="quarter" idx="14"/>
          </p:nvPr>
        </p:nvSpPr>
        <p:spPr>
          <a:xfrm>
            <a:off x="0" y="0"/>
            <a:ext cx="3505200" cy="465138"/>
          </a:xfrm>
        </p:spPr>
        <p:txBody>
          <a:bodyPr/>
          <a:lstStyle/>
          <a:p>
            <a:r>
              <a:rPr lang="en-US" smtClean="0"/>
              <a:t>CCR IEPs</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The Five Step Process, takes IEP teams through five inter-related requirements IEP teams meetings held for the purpose of developing or reviewing and revising a student’s IEP.   </a:t>
            </a:r>
          </a:p>
          <a:p>
            <a:r>
              <a:rPr lang="en-US" dirty="0"/>
              <a:t>One of the benefits of thinking about IEP meetings using these five steps, reminds us that this is not a new process or a new IEP. </a:t>
            </a:r>
          </a:p>
          <a:p>
            <a:r>
              <a:rPr lang="en-US" dirty="0"/>
              <a:t>If these steps look familiar, it is not a surprise;  this is the IEP as we have always known it. </a:t>
            </a:r>
          </a:p>
          <a:p>
            <a:r>
              <a:rPr lang="en-US" dirty="0"/>
              <a:t>The 5 steps address the following IEP development questions. </a:t>
            </a:r>
          </a:p>
          <a:p>
            <a:pPr marL="342900" indent="-342900">
              <a:buAutoNum type="arabicParenR"/>
            </a:pPr>
            <a:r>
              <a:rPr lang="en-US" dirty="0"/>
              <a:t>Do we understand the student’s unique strengths and needs in relation to grade level academic and functional expectations.</a:t>
            </a:r>
          </a:p>
          <a:p>
            <a:pPr marL="342900" indent="-342900">
              <a:buAutoNum type="arabicParenR"/>
            </a:pPr>
            <a:r>
              <a:rPr lang="en-US" dirty="0"/>
              <a:t>Have we identified how the student’s disability effects access, engagement, and progress and identified the student’s unique disability-related needs?</a:t>
            </a:r>
          </a:p>
          <a:p>
            <a:pPr marL="342900" indent="-342900">
              <a:buAutoNum type="arabicParenR"/>
            </a:pPr>
            <a:r>
              <a:rPr lang="en-US" dirty="0"/>
              <a:t>Based on those needs, did we develop specific, clear, IEP goals that are ambitious and achievable?</a:t>
            </a:r>
          </a:p>
          <a:p>
            <a:pPr marL="342900" indent="-342900">
              <a:buAutoNum type="arabicParenR"/>
            </a:pPr>
            <a:r>
              <a:rPr lang="en-US" dirty="0"/>
              <a:t>Are IEP services aligned to support goals and needs? </a:t>
            </a:r>
          </a:p>
          <a:p>
            <a:pPr marL="342900" indent="-342900">
              <a:buAutoNum type="arabicParenR"/>
            </a:pPr>
            <a:r>
              <a:rPr lang="en-US" dirty="0"/>
              <a:t>And finally, do we have a system to analyze progress throughout the duration of the IEP to identify what is working and what may need to change to improve access, engagement student and progress in grade level content, instruction, and environments, so to improve student outcomes</a:t>
            </a:r>
          </a:p>
        </p:txBody>
      </p:sp>
    </p:spTree>
    <p:extLst>
      <p:ext uri="{BB962C8B-B14F-4D97-AF65-F5344CB8AC3E}">
        <p14:creationId xmlns:p14="http://schemas.microsoft.com/office/powerpoint/2010/main" val="127996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819095" y="1258811"/>
            <a:ext cx="8415160" cy="1683555"/>
          </a:xfrm>
          <a:prstGeom prst="rect">
            <a:avLst/>
          </a:prstGeom>
        </p:spPr>
        <p:txBody>
          <a:bodyPr>
            <a:noAutofit/>
          </a:bodyPr>
          <a:lstStyle>
            <a:lvl1pPr marL="0" indent="0" algn="ctr">
              <a:lnSpc>
                <a:spcPts val="3820"/>
              </a:lnSpc>
              <a:buNone/>
              <a:defRPr sz="3600" baseline="0">
                <a:solidFill>
                  <a:srgbClr val="333399"/>
                </a:solidFill>
                <a:latin typeface="Lato" panose="020F05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6026675" y="3869635"/>
            <a:ext cx="4434839" cy="1643797"/>
          </a:xfrm>
          <a:prstGeom prst="rect">
            <a:avLst/>
          </a:prstGeom>
        </p:spPr>
        <p:txBody>
          <a:bodyPr>
            <a:normAutofit/>
          </a:bodyPr>
          <a:lstStyle>
            <a:lvl1pPr marL="0" indent="0" algn="l">
              <a:lnSpc>
                <a:spcPct val="100000"/>
              </a:lnSpc>
              <a:spcBef>
                <a:spcPts val="600"/>
              </a:spcBef>
              <a:buNone/>
              <a:defRPr sz="24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4331838"/>
            <a:ext cx="12192079" cy="2528583"/>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82929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40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ctrTitle"/>
          </p:nvPr>
        </p:nvSpPr>
        <p:spPr>
          <a:xfrm>
            <a:off x="914400" y="2130426"/>
            <a:ext cx="10363200" cy="1470025"/>
          </a:xfrm>
        </p:spPr>
        <p:txBody>
          <a:bodyPr/>
          <a:lstStyle>
            <a:lvl1pPr>
              <a:defRPr>
                <a:solidFill>
                  <a:srgbClr val="0000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
        <p:nvSpPr>
          <p:cNvPr id="15" name="Text Placeholder 14"/>
          <p:cNvSpPr>
            <a:spLocks noGrp="1"/>
          </p:cNvSpPr>
          <p:nvPr>
            <p:ph type="body" sz="quarter" idx="13"/>
          </p:nvPr>
        </p:nvSpPr>
        <p:spPr>
          <a:xfrm>
            <a:off x="406400" y="88900"/>
            <a:ext cx="11430000" cy="1206500"/>
          </a:xfrm>
        </p:spPr>
        <p:txBody>
          <a:bodyPr anchor="ctr"/>
          <a:lstStyle>
            <a:lvl1pPr marL="0" indent="0" algn="ctr">
              <a:spcBef>
                <a:spcPts val="600"/>
              </a:spcBef>
              <a:buNone/>
              <a:defRPr sz="4000">
                <a:solidFill>
                  <a:schemeClr val="tx1"/>
                </a:solidFill>
                <a:latin typeface="Gadget"/>
              </a:defRPr>
            </a:lvl1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72209" y="1364974"/>
            <a:ext cx="9859617" cy="4929808"/>
          </a:xfrm>
        </p:spPr>
        <p:txBody>
          <a:bodyPr/>
          <a:lstStyle>
            <a:lvl1pPr>
              <a:spcBef>
                <a:spcPts val="12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r>
              <a:rPr lang="en-US" smtClean="0"/>
              <a:t>September 2017</a:t>
            </a:r>
            <a:endParaRPr lang="en-US" dirty="0"/>
          </a:p>
        </p:txBody>
      </p:sp>
      <p:sp>
        <p:nvSpPr>
          <p:cNvPr id="9" name="Slide Number Placeholder 8"/>
          <p:cNvSpPr>
            <a:spLocks noGrp="1"/>
          </p:cNvSpPr>
          <p:nvPr>
            <p:ph type="sldNum" sz="quarter" idx="11"/>
          </p:nvPr>
        </p:nvSpPr>
        <p:spPr/>
        <p:txBody>
          <a:bodyPr/>
          <a:lstStyle/>
          <a:p>
            <a:pPr>
              <a:defRPr/>
            </a:pPr>
            <a:fld id="{54B01E32-8237-40D5-A2A8-5E73551FA6B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213378"/>
            <a:ext cx="10363200" cy="1362075"/>
          </a:xfrm>
        </p:spPr>
        <p:txBody>
          <a:bodyPr anchor="t"/>
          <a:lstStyle>
            <a:lvl1pPr algn="l">
              <a:defRPr sz="4000" b="1" cap="all">
                <a:solidFill>
                  <a:schemeClr val="bg1">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3575453"/>
            <a:ext cx="10363200" cy="1500187"/>
          </a:xfrm>
        </p:spPr>
        <p:txBody>
          <a:bodyPr anchor="b"/>
          <a:lstStyle>
            <a:lvl1pPr marL="0" indent="0">
              <a:buNone/>
              <a:defRPr sz="2000">
                <a:solidFill>
                  <a:schemeClr val="bg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0" y="1600201"/>
            <a:ext cx="523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0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endParaRPr lang="en-US" sz="2344" dirty="0">
              <a:solidFill>
                <a:prstClr val="black"/>
              </a:solidFill>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736039" y="1596573"/>
            <a:ext cx="6729169" cy="3350372"/>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22795975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84138"/>
            <a:ext cx="1104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311966" y="1227138"/>
            <a:ext cx="9157252" cy="50676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90000"/>
                    <a:lumOff val="10000"/>
                  </a:schemeClr>
                </a:solidFill>
                <a:latin typeface="+mn-lt"/>
                <a:cs typeface="+mn-cs"/>
              </a:defRPr>
            </a:lvl1pPr>
          </a:lstStyle>
          <a:p>
            <a:pPr>
              <a:defRPr/>
            </a:pPr>
            <a:r>
              <a:rPr lang="en-US" smtClean="0"/>
              <a:t>September 2017</a:t>
            </a:r>
            <a:endParaRPr lang="en-US" dirty="0"/>
          </a:p>
        </p:txBody>
      </p:sp>
      <p:sp>
        <p:nvSpPr>
          <p:cNvPr id="6" name="Slide Number Placeholder 5"/>
          <p:cNvSpPr>
            <a:spLocks noGrp="1"/>
          </p:cNvSpPr>
          <p:nvPr>
            <p:ph type="sldNum" sz="quarter" idx="4"/>
          </p:nvPr>
        </p:nvSpPr>
        <p:spPr>
          <a:xfrm>
            <a:off x="10033000" y="6356351"/>
            <a:ext cx="1422400" cy="349250"/>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90000"/>
                    <a:lumOff val="10000"/>
                  </a:schemeClr>
                </a:solidFill>
                <a:latin typeface="+mn-lt"/>
                <a:cs typeface="+mn-cs"/>
              </a:defRPr>
            </a:lvl1pPr>
          </a:lstStyle>
          <a:p>
            <a:pPr>
              <a:defRPr/>
            </a:pPr>
            <a:fld id="{54B01E32-8237-40D5-A2A8-5E73551FA6B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49" r:id="rId2"/>
    <p:sldLayoutId id="2147483650" r:id="rId3"/>
    <p:sldLayoutId id="2147483651" r:id="rId4"/>
    <p:sldLayoutId id="2147483652" r:id="rId5"/>
    <p:sldLayoutId id="2147483654" r:id="rId6"/>
    <p:sldLayoutId id="2147483655" r:id="rId7"/>
    <p:sldLayoutId id="2147483678"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4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74320" indent="-274320" algn="l" rtl="0" eaLnBrk="1" fontAlgn="base" hangingPunct="1">
        <a:spcBef>
          <a:spcPts val="1200"/>
        </a:spcBef>
        <a:spcAft>
          <a:spcPct val="0"/>
        </a:spcAft>
        <a:buFont typeface="Arial" charset="0"/>
        <a:buChar char="•"/>
        <a:defRPr sz="3200" kern="1200">
          <a:solidFill>
            <a:schemeClr val="bg1">
              <a:lumMod val="75000"/>
              <a:lumOff val="25000"/>
            </a:schemeClr>
          </a:solidFill>
          <a:latin typeface="Lato" panose="020F0502020204030203" pitchFamily="34" charset="0"/>
          <a:ea typeface="+mn-ea"/>
          <a:cs typeface="+mn-cs"/>
        </a:defRPr>
      </a:lvl1pPr>
      <a:lvl2pPr marL="731520" indent="-274320" algn="l" rtl="0" eaLnBrk="1" fontAlgn="base" hangingPunct="1">
        <a:spcBef>
          <a:spcPts val="600"/>
        </a:spcBef>
        <a:spcAft>
          <a:spcPct val="0"/>
        </a:spcAft>
        <a:buFont typeface="Courier New" panose="02070309020205020404" pitchFamily="49" charset="0"/>
        <a:buChar char="o"/>
        <a:defRPr sz="2800" kern="1200">
          <a:solidFill>
            <a:schemeClr val="bg1">
              <a:lumMod val="75000"/>
              <a:lumOff val="25000"/>
            </a:schemeClr>
          </a:solidFill>
          <a:latin typeface="Lato" panose="020F0502020204030203" pitchFamily="34" charset="0"/>
          <a:ea typeface="+mn-ea"/>
          <a:cs typeface="+mn-cs"/>
        </a:defRPr>
      </a:lvl2pPr>
      <a:lvl3pPr marL="1143000" indent="-228600" algn="l" rtl="0" eaLnBrk="1" fontAlgn="base" hangingPunct="1">
        <a:spcBef>
          <a:spcPts val="300"/>
        </a:spcBef>
        <a:spcAft>
          <a:spcPct val="0"/>
        </a:spcAft>
        <a:buFont typeface="Lato" panose="020F0502020204030203" pitchFamily="34" charset="0"/>
        <a:buChar char="−"/>
        <a:defRPr sz="2400" kern="1200">
          <a:solidFill>
            <a:schemeClr val="bg1">
              <a:lumMod val="75000"/>
              <a:lumOff val="25000"/>
            </a:schemeClr>
          </a:solidFill>
          <a:latin typeface="Lato" panose="020F0502020204030203" pitchFamily="34" charset="0"/>
          <a:ea typeface="+mn-ea"/>
          <a:cs typeface="+mn-cs"/>
        </a:defRPr>
      </a:lvl3pPr>
      <a:lvl4pPr marL="1600200" indent="-228600" algn="l" rtl="0" eaLnBrk="1" fontAlgn="base" hangingPunct="1">
        <a:spcBef>
          <a:spcPts val="300"/>
        </a:spcBef>
        <a:spcAft>
          <a:spcPct val="0"/>
        </a:spcAft>
        <a:buFont typeface="Wingdings" panose="05000000000000000000" pitchFamily="2" charset="2"/>
        <a:buChar char="§"/>
        <a:defRPr sz="2000" kern="1200">
          <a:solidFill>
            <a:schemeClr val="bg1">
              <a:lumMod val="75000"/>
              <a:lumOff val="25000"/>
            </a:schemeClr>
          </a:solidFill>
          <a:latin typeface="Lato" panose="020F0502020204030203" pitchFamily="34" charset="0"/>
          <a:ea typeface="+mn-ea"/>
          <a:cs typeface="+mn-cs"/>
        </a:defRPr>
      </a:lvl4pPr>
      <a:lvl5pPr marL="20574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pi.wi.gov/sites/default/files/imce/sped/pdf/ccr-iep-process-chart.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ites/default/files/imce/sped/pdf/ccr-step1.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sites/default/files/imce/sped/pdf/ccr-step2.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EQvq99PZwo"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pi.wi.gov/sped/laws-procedures-bulletins/bulletins/10-0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educators/rdapcs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pi.wi.gov/sped/laws-procedures-bulletins/procedures/sample/form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sped/laws-procedures-bulletins/procedures/sample/form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dpi.wi.gov/sites/default/files/imce/sped/pdf/form-i-4-family-engagement-guidanc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dpi.wi.gov/sped/college-and-career-ready-iep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dpi.wi.gov/sped/college-and-career-ready-ieps/learning-resourc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www.wisconsinrticenter.org/administrators/understanding-rti/culturally-responsive-practices.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pi.wi.gov/excforall/family-and-community-engagement" TargetMode="External"/><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hyperlink" Target="http://www.livebinders.com/play/play?id=2191148" TargetMode="External"/><Relationship Id="rId4" Type="http://schemas.openxmlformats.org/officeDocument/2006/relationships/hyperlink" Target="http://wspei.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Xurgvdq3J8s"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s://dpi.wi.gov/sped/educators/consultation/co-teaching" TargetMode="Externa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pi.wi.gov/standards"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s://dpi.wi.gov/early-childhood/practice" TargetMode="External"/><Relationship Id="rId5" Type="http://schemas.openxmlformats.org/officeDocument/2006/relationships/hyperlink" Target="https://dpi.wi.gov/sspw/mental-health/social-emotional-learning" TargetMode="External"/><Relationship Id="rId4" Type="http://schemas.openxmlformats.org/officeDocument/2006/relationships/hyperlink" Target="https://dpi.wi.gov/sped/topics/essential-eleme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dpi.wi.gov/universal-design-learni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hyperlink" Target="https://dpi.wi.gov/sped/college-and-career-ready-ieps/discussion-too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dpi.wi.gov/sped/laws-procedures-bulletins/procedures/sample/forms"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dpi.wi.gov/sites/default/files/imce/sped/pdf/forms-rda-revision-explanation-highlight.pdf" TargetMode="External"/><Relationship Id="rId5" Type="http://schemas.openxmlformats.org/officeDocument/2006/relationships/hyperlink" Target="https://docs.google.com/document/d/1bkGpX3sqmYzIO86B1M88e6DvvdTp3Av3nSn_1lmNVOs" TargetMode="External"/><Relationship Id="rId4" Type="http://schemas.openxmlformats.org/officeDocument/2006/relationships/hyperlink" Target="https://dpi.wi.gov/sites/default/files/imce/sped/pdf/forms-guide.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media.dpi.wi.gov/sped/rda-pcsa-ecourse/story.html" TargetMode="External"/><Relationship Id="rId4" Type="http://schemas.openxmlformats.org/officeDocument/2006/relationships/hyperlink" Target="https://dpi.wi.gov/sped/educators/rdapcsa"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torybasedstrategy.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interactioninstitute.org/illustrating-equality-vs-equi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2.ed.gov/policy/speced/guid/idea/memosdcltrs/guidance-on-fape-11-17-2015.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9095" y="943429"/>
            <a:ext cx="8415160" cy="3077028"/>
          </a:xfrm>
        </p:spPr>
        <p:txBody>
          <a:bodyPr/>
          <a:lstStyle/>
          <a:p>
            <a:pPr lvl="0">
              <a:lnSpc>
                <a:spcPct val="100000"/>
              </a:lnSpc>
              <a:spcBef>
                <a:spcPts val="600"/>
              </a:spcBef>
            </a:pPr>
            <a:r>
              <a:rPr lang="en-US" b="1" dirty="0" smtClean="0"/>
              <a:t>College and Career Ready IEPs</a:t>
            </a:r>
          </a:p>
          <a:p>
            <a:pPr>
              <a:lnSpc>
                <a:spcPct val="100000"/>
              </a:lnSpc>
              <a:spcBef>
                <a:spcPts val="0"/>
              </a:spcBef>
            </a:pPr>
            <a:r>
              <a:rPr lang="en-US" sz="3200" dirty="0" smtClean="0"/>
              <a:t>(CCR IEPs)</a:t>
            </a:r>
          </a:p>
          <a:p>
            <a:pPr>
              <a:lnSpc>
                <a:spcPct val="100000"/>
              </a:lnSpc>
              <a:spcBef>
                <a:spcPts val="0"/>
              </a:spcBef>
            </a:pPr>
            <a:r>
              <a:rPr lang="en-US" sz="2400" dirty="0" smtClean="0"/>
              <a:t>Improving Outcomes for Students 3 through 21</a:t>
            </a:r>
          </a:p>
          <a:p>
            <a:pPr lvl="0">
              <a:lnSpc>
                <a:spcPct val="100000"/>
              </a:lnSpc>
              <a:spcBef>
                <a:spcPts val="2400"/>
              </a:spcBef>
            </a:pPr>
            <a:r>
              <a:rPr lang="en-US" b="1" dirty="0" smtClean="0"/>
              <a:t>CCR IEP Overview</a:t>
            </a:r>
          </a:p>
          <a:p>
            <a:pPr>
              <a:lnSpc>
                <a:spcPct val="100000"/>
              </a:lnSpc>
              <a:spcBef>
                <a:spcPts val="600"/>
              </a:spcBef>
            </a:pPr>
            <a:r>
              <a:rPr lang="en-US" sz="2000" dirty="0" smtClean="0"/>
              <a:t>Updated October 2017</a:t>
            </a:r>
          </a:p>
          <a:p>
            <a:pPr lvl="0"/>
            <a:endParaRPr lang="en-US" dirty="0" smtClean="0"/>
          </a:p>
          <a:p>
            <a:pPr lvl="0"/>
            <a:endParaRPr lang="en-US" dirty="0"/>
          </a:p>
        </p:txBody>
      </p:sp>
      <p:sp>
        <p:nvSpPr>
          <p:cNvPr id="3" name="Text Placeholder 2"/>
          <p:cNvSpPr>
            <a:spLocks noGrp="1"/>
          </p:cNvSpPr>
          <p:nvPr>
            <p:ph type="body" sz="quarter" idx="11"/>
          </p:nvPr>
        </p:nvSpPr>
        <p:spPr>
          <a:xfrm>
            <a:off x="5515429" y="4358056"/>
            <a:ext cx="5747657" cy="1643797"/>
          </a:xfrm>
        </p:spPr>
        <p:txBody>
          <a:bodyPr/>
          <a:lstStyle/>
          <a:p>
            <a:endParaRPr lang="en-US" dirty="0" smtClean="0"/>
          </a:p>
          <a:p>
            <a:r>
              <a:rPr lang="en-US" sz="1800" i="1" dirty="0" smtClean="0"/>
              <a:t>click on hyperlink “action buttons” for resource links (e.g.       )  </a:t>
            </a:r>
            <a:endParaRPr lang="en-US" sz="1800" i="1" dirty="0"/>
          </a:p>
        </p:txBody>
      </p:sp>
      <p:sp>
        <p:nvSpPr>
          <p:cNvPr id="5" name="Action Button: Document 4">
            <a:hlinkClick r:id="" action="ppaction://noaction" highlightClick="1"/>
          </p:cNvPr>
          <p:cNvSpPr/>
          <p:nvPr/>
        </p:nvSpPr>
        <p:spPr>
          <a:xfrm>
            <a:off x="10784056" y="4782198"/>
            <a:ext cx="259295" cy="351159"/>
          </a:xfrm>
          <a:prstGeom prst="actionButtonDocument">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97005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CCR IEP </a:t>
            </a:r>
            <a:r>
              <a:rPr lang="en-US" dirty="0"/>
              <a:t>5 Step Process Chart </a:t>
            </a:r>
          </a:p>
        </p:txBody>
      </p:sp>
      <p:pic>
        <p:nvPicPr>
          <p:cNvPr id="13" name="Content Placeholder 12"/>
          <p:cNvPicPr>
            <a:picLocks noGrp="1" noChangeAspect="1"/>
          </p:cNvPicPr>
          <p:nvPr>
            <p:ph idx="1"/>
          </p:nvPr>
        </p:nvPicPr>
        <p:blipFill>
          <a:blip r:embed="rId3"/>
          <a:stretch>
            <a:fillRect/>
          </a:stretch>
        </p:blipFill>
        <p:spPr>
          <a:xfrm>
            <a:off x="1340389" y="1417297"/>
            <a:ext cx="9511222" cy="4628795"/>
          </a:xfrm>
          <a:prstGeom prst="rect">
            <a:avLst/>
          </a:prstGeom>
        </p:spPr>
      </p:pic>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Slide Number Placeholder 3"/>
          <p:cNvSpPr>
            <a:spLocks noGrp="1"/>
          </p:cNvSpPr>
          <p:nvPr>
            <p:ph type="sldNum" sz="quarter" idx="11"/>
          </p:nvPr>
        </p:nvSpPr>
        <p:spPr/>
        <p:txBody>
          <a:bodyPr/>
          <a:lstStyle/>
          <a:p>
            <a:pPr>
              <a:defRPr/>
            </a:pPr>
            <a:fld id="{535A02BE-CE23-4449-BB2F-1CABC1927108}" type="slidenum">
              <a:rPr lang="en-US" smtClean="0"/>
              <a:pPr>
                <a:defRPr/>
              </a:pPr>
              <a:t>10</a:t>
            </a:fld>
            <a:endParaRPr lang="en-US" dirty="0"/>
          </a:p>
        </p:txBody>
      </p:sp>
      <p:sp>
        <p:nvSpPr>
          <p:cNvPr id="5" name="Action Button: Document 4">
            <a:hlinkClick r:id="rId4" highlightClick="1"/>
          </p:cNvPr>
          <p:cNvSpPr/>
          <p:nvPr/>
        </p:nvSpPr>
        <p:spPr>
          <a:xfrm>
            <a:off x="10555941" y="420314"/>
            <a:ext cx="376518" cy="470647"/>
          </a:xfrm>
          <a:prstGeom prst="actionButtonDocumen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06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Step 1</a:t>
            </a:r>
            <a:br>
              <a:rPr lang="en-US" dirty="0" smtClean="0"/>
            </a:br>
            <a:r>
              <a:rPr lang="en-US" dirty="0" smtClean="0"/>
              <a:t>Understand Achievement</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11</a:t>
            </a:fld>
            <a:endParaRPr lang="en-US" dirty="0"/>
          </a:p>
        </p:txBody>
      </p:sp>
      <p:sp>
        <p:nvSpPr>
          <p:cNvPr id="12" name="Content Placeholder 2"/>
          <p:cNvSpPr>
            <a:spLocks noGrp="1"/>
          </p:cNvSpPr>
          <p:nvPr>
            <p:ph sz="half" idx="4294967295"/>
          </p:nvPr>
        </p:nvSpPr>
        <p:spPr>
          <a:xfrm>
            <a:off x="0" y="1336675"/>
            <a:ext cx="9144000" cy="4686300"/>
          </a:xfrm>
        </p:spPr>
        <p:txBody>
          <a:bodyPr/>
          <a:lstStyle/>
          <a:p>
            <a:pPr marL="0" indent="0" algn="ctr">
              <a:buNone/>
            </a:pPr>
            <a:endParaRPr lang="en-US" sz="4800" dirty="0"/>
          </a:p>
          <a:p>
            <a:pPr>
              <a:buNone/>
            </a:pPr>
            <a:endParaRPr lang="en-US" sz="4800" dirty="0"/>
          </a:p>
        </p:txBody>
      </p:sp>
      <p:sp>
        <p:nvSpPr>
          <p:cNvPr id="23" name="Rounded Rectangle 22"/>
          <p:cNvSpPr/>
          <p:nvPr/>
        </p:nvSpPr>
        <p:spPr>
          <a:xfrm>
            <a:off x="2189748" y="1593302"/>
            <a:ext cx="7812505" cy="4775414"/>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60000"/>
                    <a:lumOff val="40000"/>
                  </a:schemeClr>
                </a:solidFill>
              </a:rPr>
              <a:t>Understand</a:t>
            </a:r>
            <a:r>
              <a:rPr lang="en-US" sz="3600" b="1" dirty="0">
                <a:solidFill>
                  <a:srgbClr val="23C83F"/>
                </a:solidFill>
              </a:rPr>
              <a:t> </a:t>
            </a:r>
            <a:r>
              <a:rPr lang="en-US" sz="3600" dirty="0">
                <a:solidFill>
                  <a:schemeClr val="tx1"/>
                </a:solidFill>
              </a:rPr>
              <a:t>achievement </a:t>
            </a:r>
            <a:r>
              <a:rPr lang="en-US" sz="3600" dirty="0"/>
              <a:t>of grade-level academic standards and functional expectations to identify the student’s strengths and needs</a:t>
            </a:r>
          </a:p>
        </p:txBody>
      </p:sp>
    </p:spTree>
    <p:extLst>
      <p:ext uri="{BB962C8B-B14F-4D97-AF65-F5344CB8AC3E}">
        <p14:creationId xmlns:p14="http://schemas.microsoft.com/office/powerpoint/2010/main" val="56469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Key Ideas</a:t>
            </a:r>
            <a:endParaRPr lang="en-US" dirty="0"/>
          </a:p>
        </p:txBody>
      </p:sp>
      <p:sp>
        <p:nvSpPr>
          <p:cNvPr id="3" name="Content Placeholder 2"/>
          <p:cNvSpPr>
            <a:spLocks noGrp="1"/>
          </p:cNvSpPr>
          <p:nvPr>
            <p:ph idx="1"/>
          </p:nvPr>
        </p:nvSpPr>
        <p:spPr/>
        <p:txBody>
          <a:bodyPr/>
          <a:lstStyle/>
          <a:p>
            <a:r>
              <a:rPr lang="en-US" dirty="0" smtClean="0"/>
              <a:t>Understand early childhood/grade-level academic standards and functional expectations</a:t>
            </a:r>
          </a:p>
          <a:p>
            <a:r>
              <a:rPr lang="en-US" dirty="0"/>
              <a:t>Identify and document the student’s strengths in relationship to improving student outcomes</a:t>
            </a:r>
          </a:p>
          <a:p>
            <a:r>
              <a:rPr lang="en-US" dirty="0" smtClean="0"/>
              <a:t>Describe student’s current performance compared to standards and expectations</a:t>
            </a:r>
          </a:p>
          <a:p>
            <a:pPr lvl="1"/>
            <a:r>
              <a:rPr lang="en-US" dirty="0" smtClean="0"/>
              <a:t>Consider skills needed to access, engage and make progress</a:t>
            </a:r>
          </a:p>
          <a:p>
            <a:pPr lvl="1"/>
            <a:r>
              <a:rPr lang="en-US" dirty="0" smtClean="0"/>
              <a:t>Consider multiple sources of data</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6" name="Slide Number Placeholder 5"/>
          <p:cNvSpPr>
            <a:spLocks noGrp="1"/>
          </p:cNvSpPr>
          <p:nvPr>
            <p:ph type="sldNum" sz="quarter" idx="4294967295"/>
          </p:nvPr>
        </p:nvSpPr>
        <p:spPr/>
        <p:txBody>
          <a:bodyPr/>
          <a:lstStyle/>
          <a:p>
            <a:fld id="{5647F450-B010-44F3-A87C-A52A6F362B1F}" type="slidenum">
              <a:rPr lang="en-US" smtClean="0"/>
              <a:pPr/>
              <a:t>12</a:t>
            </a:fld>
            <a:endParaRPr lang="en-US" dirty="0"/>
          </a:p>
        </p:txBody>
      </p:sp>
      <p:sp useBgFill="1">
        <p:nvSpPr>
          <p:cNvPr id="7" name="Action Button: Document 6">
            <a:hlinkClick r:id="rId3" highlightClick="1"/>
          </p:cNvPr>
          <p:cNvSpPr/>
          <p:nvPr/>
        </p:nvSpPr>
        <p:spPr>
          <a:xfrm>
            <a:off x="9549402" y="374285"/>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3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a:t>
            </a:r>
            <a:r>
              <a:rPr lang="en-US" dirty="0" smtClean="0"/>
              <a:t>2: Identify Effects of Disability on Access and Achievement</a:t>
            </a:r>
            <a:endParaRPr lang="en-US" dirty="0"/>
          </a:p>
        </p:txBody>
      </p:sp>
      <p:sp>
        <p:nvSpPr>
          <p:cNvPr id="12" name="Content Placeholder 2"/>
          <p:cNvSpPr>
            <a:spLocks noGrp="1"/>
          </p:cNvSpPr>
          <p:nvPr>
            <p:ph sz="half" idx="1"/>
          </p:nvPr>
        </p:nvSpPr>
        <p:spPr/>
        <p:txBody>
          <a:bodyPr/>
          <a:lstStyle/>
          <a:p>
            <a:endParaRPr lang="en-US" dirty="0" smtClean="0"/>
          </a:p>
          <a:p>
            <a:endParaRPr lang="en-US" dirty="0"/>
          </a:p>
        </p:txBody>
      </p:sp>
      <p:sp>
        <p:nvSpPr>
          <p:cNvPr id="8" name="Content Placeholder 7"/>
          <p:cNvSpPr>
            <a:spLocks noGrp="1"/>
          </p:cNvSpPr>
          <p:nvPr>
            <p:ph sz="half" idx="2"/>
          </p:nvPr>
        </p:nvSpPr>
        <p:spPr/>
        <p:txBody>
          <a:bodyPr/>
          <a:lstStyle/>
          <a:p>
            <a:endParaRPr lang="en-US"/>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13</a:t>
            </a:fld>
            <a:endParaRPr lang="en-US" dirty="0"/>
          </a:p>
        </p:txBody>
      </p:sp>
      <p:sp>
        <p:nvSpPr>
          <p:cNvPr id="24" name="Rounded Rectangle 23"/>
          <p:cNvSpPr/>
          <p:nvPr/>
        </p:nvSpPr>
        <p:spPr>
          <a:xfrm>
            <a:off x="2871553" y="1720506"/>
            <a:ext cx="6829657"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3C83F"/>
                </a:solidFill>
              </a:rPr>
              <a:t>Identify</a:t>
            </a:r>
            <a:r>
              <a:rPr lang="en-US" sz="4400" dirty="0"/>
              <a:t> how the student’s disability affects academic achievement and functional performance</a:t>
            </a:r>
            <a:r>
              <a:rPr lang="en-US" sz="1600" dirty="0"/>
              <a:t>  </a:t>
            </a:r>
          </a:p>
        </p:txBody>
      </p:sp>
    </p:spTree>
    <p:extLst>
      <p:ext uri="{BB962C8B-B14F-4D97-AF65-F5344CB8AC3E}">
        <p14:creationId xmlns:p14="http://schemas.microsoft.com/office/powerpoint/2010/main" val="338764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3" y="1409700"/>
            <a:ext cx="8876031" cy="4946649"/>
          </a:xfrm>
        </p:spPr>
        <p:txBody>
          <a:bodyPr/>
          <a:lstStyle/>
          <a:p>
            <a:pPr marL="0" indent="0">
              <a:buNone/>
            </a:pPr>
            <a:r>
              <a:rPr lang="en-US" dirty="0" smtClean="0"/>
              <a:t>Step 2 has three parts</a:t>
            </a:r>
          </a:p>
          <a:p>
            <a:r>
              <a:rPr lang="en-US" dirty="0" smtClean="0"/>
              <a:t>Document observations of the </a:t>
            </a:r>
            <a:r>
              <a:rPr lang="en-US" b="1" dirty="0" smtClean="0"/>
              <a:t>effects</a:t>
            </a:r>
            <a:r>
              <a:rPr lang="en-US" dirty="0" smtClean="0"/>
              <a:t> of disability</a:t>
            </a:r>
          </a:p>
          <a:p>
            <a:r>
              <a:rPr lang="en-US" dirty="0" smtClean="0"/>
              <a:t>Analyze </a:t>
            </a:r>
            <a:r>
              <a:rPr lang="en-US" b="1" dirty="0" smtClean="0"/>
              <a:t>root causes</a:t>
            </a:r>
          </a:p>
          <a:p>
            <a:r>
              <a:rPr lang="en-US" dirty="0" smtClean="0"/>
              <a:t>Synthesize and summarize </a:t>
            </a:r>
            <a:r>
              <a:rPr lang="en-US" b="1" dirty="0" smtClean="0"/>
              <a:t>disability-related needs</a:t>
            </a:r>
          </a:p>
        </p:txBody>
      </p:sp>
      <p:sp>
        <p:nvSpPr>
          <p:cNvPr id="2" name="Title 1"/>
          <p:cNvSpPr>
            <a:spLocks noGrp="1"/>
          </p:cNvSpPr>
          <p:nvPr>
            <p:ph type="title"/>
          </p:nvPr>
        </p:nvSpPr>
        <p:spPr/>
        <p:txBody>
          <a:bodyPr/>
          <a:lstStyle/>
          <a:p>
            <a:r>
              <a:rPr lang="en-US" smtClean="0"/>
              <a:t>Step 2 Key Ideas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1"/>
          </p:nvPr>
        </p:nvSpPr>
        <p:spPr/>
        <p:txBody>
          <a:bodyPr/>
          <a:lstStyle/>
          <a:p>
            <a:fld id="{5647F450-B010-44F3-A87C-A52A6F362B1F}" type="slidenum">
              <a:rPr lang="en-US" smtClean="0"/>
              <a:pPr/>
              <a:t>14</a:t>
            </a:fld>
            <a:endParaRPr lang="en-US" dirty="0"/>
          </a:p>
        </p:txBody>
      </p:sp>
      <p:sp useBgFill="1">
        <p:nvSpPr>
          <p:cNvPr id="10" name="Action Button: Document 9">
            <a:hlinkClick r:id="rId3" highlightClick="1"/>
          </p:cNvPr>
          <p:cNvSpPr/>
          <p:nvPr/>
        </p:nvSpPr>
        <p:spPr>
          <a:xfrm>
            <a:off x="9549402" y="374285"/>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27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3" y="84139"/>
            <a:ext cx="8876031" cy="1143000"/>
          </a:xfrm>
        </p:spPr>
        <p:txBody>
          <a:bodyPr/>
          <a:lstStyle/>
          <a:p>
            <a:r>
              <a:rPr lang="en-US" dirty="0" smtClean="0"/>
              <a:t>Effects of Disability</a:t>
            </a:r>
            <a:br>
              <a:rPr lang="en-US" dirty="0" smtClean="0"/>
            </a:br>
            <a:r>
              <a:rPr lang="en-US" i="1" dirty="0" smtClean="0"/>
              <a:t>Observe</a:t>
            </a:r>
            <a:endParaRPr lang="en-US" i="1" dirty="0"/>
          </a:p>
        </p:txBody>
      </p:sp>
      <p:sp>
        <p:nvSpPr>
          <p:cNvPr id="3" name="Content Placeholder 2"/>
          <p:cNvSpPr>
            <a:spLocks noGrp="1"/>
          </p:cNvSpPr>
          <p:nvPr>
            <p:ph idx="1"/>
          </p:nvPr>
        </p:nvSpPr>
        <p:spPr>
          <a:xfrm>
            <a:off x="1733570" y="1746924"/>
            <a:ext cx="8799831" cy="4414325"/>
          </a:xfrm>
        </p:spPr>
        <p:txBody>
          <a:bodyPr/>
          <a:lstStyle/>
          <a:p>
            <a:pPr>
              <a:spcBef>
                <a:spcPts val="1801"/>
              </a:spcBef>
              <a:buFont typeface="Wingdings" panose="05000000000000000000" pitchFamily="2" charset="2"/>
              <a:buChar char="Ø"/>
            </a:pPr>
            <a:r>
              <a:rPr lang="en-US" dirty="0" smtClean="0"/>
              <a:t>What do we see?</a:t>
            </a:r>
          </a:p>
          <a:p>
            <a:pPr>
              <a:spcBef>
                <a:spcPts val="1801"/>
              </a:spcBef>
              <a:buFont typeface="Wingdings" panose="05000000000000000000" pitchFamily="2" charset="2"/>
              <a:buChar char="Ø"/>
            </a:pPr>
            <a:r>
              <a:rPr lang="en-US" dirty="0" smtClean="0"/>
              <a:t>What are the results?</a:t>
            </a:r>
          </a:p>
          <a:p>
            <a:pPr>
              <a:spcBef>
                <a:spcPts val="1801"/>
              </a:spcBef>
              <a:buFont typeface="Wingdings" panose="05000000000000000000" pitchFamily="2" charset="2"/>
              <a:buChar char="Ø"/>
            </a:pPr>
            <a:r>
              <a:rPr lang="en-US" dirty="0" smtClean="0"/>
              <a:t>What are the concerns?</a:t>
            </a:r>
          </a:p>
          <a:p>
            <a:pPr>
              <a:spcBef>
                <a:spcPts val="1801"/>
              </a:spcBef>
              <a:buFont typeface="Wingdings" panose="05000000000000000000" pitchFamily="2" charset="2"/>
              <a:buChar char="Ø"/>
            </a:pPr>
            <a:r>
              <a:rPr lang="en-US" dirty="0" smtClean="0"/>
              <a:t>Does it occur everywhere? </a:t>
            </a:r>
            <a:endParaRPr lang="en-US" dirty="0"/>
          </a:p>
        </p:txBody>
      </p:sp>
      <p:sp>
        <p:nvSpPr>
          <p:cNvPr id="5" name="Slide Number Placeholder 4"/>
          <p:cNvSpPr>
            <a:spLocks noGrp="1"/>
          </p:cNvSpPr>
          <p:nvPr>
            <p:ph type="sldNum" sz="quarter" idx="11"/>
          </p:nvPr>
        </p:nvSpPr>
        <p:spPr>
          <a:xfrm>
            <a:off x="8077200" y="6356355"/>
            <a:ext cx="1066800" cy="349251"/>
          </a:xfrm>
          <a:prstGeom prst="rect">
            <a:avLst/>
          </a:prstGeom>
        </p:spPr>
        <p:txBody>
          <a:bodyPr/>
          <a:lstStyle/>
          <a:p>
            <a:fld id="{5647F450-B010-44F3-A87C-A52A6F362B1F}" type="slidenum">
              <a:rPr lang="en-US" smtClean="0"/>
              <a:pPr/>
              <a:t>15</a:t>
            </a:fld>
            <a:endParaRPr lang="en-US" dirty="0"/>
          </a:p>
        </p:txBody>
      </p:sp>
      <p:pic>
        <p:nvPicPr>
          <p:cNvPr id="6" name="Picture 5" descr="Image result for graphic of observ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8501" y="752083"/>
            <a:ext cx="1827531" cy="256794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167039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Analysis</a:t>
            </a:r>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16</a:t>
            </a:fld>
            <a:endParaRPr lang="en-US" dirty="0"/>
          </a:p>
        </p:txBody>
      </p:sp>
      <p:sp>
        <p:nvSpPr>
          <p:cNvPr id="6" name="Action Button: End 5">
            <a:hlinkClick r:id="rId3" highlightClick="1"/>
          </p:cNvPr>
          <p:cNvSpPr/>
          <p:nvPr/>
        </p:nvSpPr>
        <p:spPr>
          <a:xfrm>
            <a:off x="4028440" y="2380448"/>
            <a:ext cx="4133850" cy="19431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03755" y="4938364"/>
            <a:ext cx="9860692" cy="954107"/>
          </a:xfrm>
          <a:prstGeom prst="rect">
            <a:avLst/>
          </a:prstGeom>
          <a:noFill/>
        </p:spPr>
        <p:txBody>
          <a:bodyPr wrap="square" rtlCol="0">
            <a:spAutoFit/>
          </a:bodyPr>
          <a:lstStyle/>
          <a:p>
            <a:r>
              <a:rPr lang="en-US" sz="2800" dirty="0" smtClean="0">
                <a:solidFill>
                  <a:schemeClr val="bg1">
                    <a:lumMod val="75000"/>
                    <a:lumOff val="25000"/>
                  </a:schemeClr>
                </a:solidFill>
                <a:latin typeface="Lato" panose="020F0502020204030203" pitchFamily="34" charset="0"/>
              </a:rPr>
              <a:t>How </a:t>
            </a:r>
            <a:r>
              <a:rPr lang="en-US" sz="2800" dirty="0">
                <a:solidFill>
                  <a:schemeClr val="bg1">
                    <a:lumMod val="75000"/>
                    <a:lumOff val="25000"/>
                  </a:schemeClr>
                </a:solidFill>
                <a:latin typeface="Lato" panose="020F0502020204030203" pitchFamily="34" charset="0"/>
              </a:rPr>
              <a:t>does asking “</a:t>
            </a:r>
            <a:r>
              <a:rPr lang="en-US" sz="2800" dirty="0" smtClean="0">
                <a:solidFill>
                  <a:schemeClr val="bg1">
                    <a:lumMod val="75000"/>
                    <a:lumOff val="25000"/>
                  </a:schemeClr>
                </a:solidFill>
                <a:latin typeface="Lato" panose="020F0502020204030203" pitchFamily="34" charset="0"/>
              </a:rPr>
              <a:t>Why” </a:t>
            </a:r>
            <a:r>
              <a:rPr lang="en-US" sz="2800" dirty="0">
                <a:solidFill>
                  <a:schemeClr val="bg1">
                    <a:lumMod val="75000"/>
                    <a:lumOff val="25000"/>
                  </a:schemeClr>
                </a:solidFill>
                <a:latin typeface="Lato" panose="020F0502020204030203" pitchFamily="34" charset="0"/>
              </a:rPr>
              <a:t>multiple times help drill down from higher-level symptoms to the underlying root cause(s</a:t>
            </a:r>
            <a:r>
              <a:rPr lang="en-US" sz="2800" dirty="0" smtClean="0">
                <a:solidFill>
                  <a:schemeClr val="bg1">
                    <a:lumMod val="75000"/>
                    <a:lumOff val="25000"/>
                  </a:schemeClr>
                </a:solidFill>
                <a:latin typeface="Lato" panose="020F0502020204030203" pitchFamily="34" charset="0"/>
              </a:rPr>
              <a:t>)? </a:t>
            </a:r>
            <a:r>
              <a:rPr lang="en-US" sz="2000" dirty="0">
                <a:solidFill>
                  <a:schemeClr val="bg1">
                    <a:lumMod val="75000"/>
                    <a:lumOff val="25000"/>
                  </a:schemeClr>
                </a:solidFill>
                <a:latin typeface="Lato" panose="020F0502020204030203" pitchFamily="34" charset="0"/>
              </a:rPr>
              <a:t> </a:t>
            </a:r>
          </a:p>
        </p:txBody>
      </p:sp>
    </p:spTree>
    <p:extLst>
      <p:ext uri="{BB962C8B-B14F-4D97-AF65-F5344CB8AC3E}">
        <p14:creationId xmlns:p14="http://schemas.microsoft.com/office/powerpoint/2010/main" val="171012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3" y="84139"/>
            <a:ext cx="8876031" cy="1143000"/>
          </a:xfrm>
        </p:spPr>
        <p:txBody>
          <a:bodyPr/>
          <a:lstStyle/>
          <a:p>
            <a:r>
              <a:rPr lang="en-US" dirty="0" smtClean="0"/>
              <a:t>Root Cause Analysis</a:t>
            </a:r>
            <a:endParaRPr lang="en-US" dirty="0"/>
          </a:p>
        </p:txBody>
      </p:sp>
      <p:sp>
        <p:nvSpPr>
          <p:cNvPr id="3" name="Content Placeholder 2"/>
          <p:cNvSpPr>
            <a:spLocks noGrp="1"/>
          </p:cNvSpPr>
          <p:nvPr>
            <p:ph idx="1"/>
          </p:nvPr>
        </p:nvSpPr>
        <p:spPr>
          <a:xfrm>
            <a:off x="1733570" y="1296236"/>
            <a:ext cx="8799814" cy="4865024"/>
          </a:xfrm>
        </p:spPr>
        <p:txBody>
          <a:bodyPr/>
          <a:lstStyle/>
          <a:p>
            <a:pPr marL="0" indent="0">
              <a:spcBef>
                <a:spcPts val="600"/>
              </a:spcBef>
              <a:buNone/>
            </a:pPr>
            <a:r>
              <a:rPr lang="en-US" dirty="0" smtClean="0"/>
              <a:t>Analyze: </a:t>
            </a:r>
          </a:p>
          <a:p>
            <a:pPr>
              <a:spcBef>
                <a:spcPts val="600"/>
              </a:spcBef>
              <a:buFont typeface="Arial" panose="020B0604020202020204" pitchFamily="34" charset="0"/>
              <a:buChar char="•"/>
            </a:pPr>
            <a:r>
              <a:rPr lang="en-US" dirty="0" smtClean="0"/>
              <a:t>Why is the student struggling to meet early childhood/grade-level </a:t>
            </a:r>
            <a:r>
              <a:rPr lang="en-US" dirty="0" smtClean="0">
                <a:solidFill>
                  <a:srgbClr val="C00000"/>
                </a:solidFill>
              </a:rPr>
              <a:t>academic</a:t>
            </a:r>
            <a:r>
              <a:rPr lang="en-US" dirty="0" smtClean="0"/>
              <a:t> standards?</a:t>
            </a:r>
          </a:p>
          <a:p>
            <a:pPr>
              <a:spcBef>
                <a:spcPts val="600"/>
              </a:spcBef>
              <a:buFont typeface="Arial" panose="020B0604020202020204" pitchFamily="34" charset="0"/>
              <a:buChar char="•"/>
            </a:pPr>
            <a:r>
              <a:rPr lang="en-US" dirty="0" smtClean="0"/>
              <a:t>Why is the student struggling to meet early childhood/grade-level </a:t>
            </a:r>
            <a:r>
              <a:rPr lang="en-US" dirty="0" smtClean="0">
                <a:solidFill>
                  <a:srgbClr val="C00000"/>
                </a:solidFill>
              </a:rPr>
              <a:t>functional</a:t>
            </a:r>
            <a:r>
              <a:rPr lang="en-US" dirty="0" smtClean="0"/>
              <a:t> expectations?</a:t>
            </a:r>
          </a:p>
          <a:p>
            <a:pPr>
              <a:spcBef>
                <a:spcPts val="600"/>
              </a:spcBef>
              <a:buFont typeface="Arial" panose="020B0604020202020204" pitchFamily="34" charset="0"/>
              <a:buChar char="•"/>
            </a:pPr>
            <a:r>
              <a:rPr lang="en-US" dirty="0" smtClean="0"/>
              <a:t>Ask why 5 times</a:t>
            </a:r>
          </a:p>
          <a:p>
            <a:pPr>
              <a:spcBef>
                <a:spcPts val="600"/>
              </a:spcBef>
              <a:buFont typeface="Arial" panose="020B0604020202020204" pitchFamily="34" charset="0"/>
              <a:buChar char="•"/>
            </a:pPr>
            <a:r>
              <a:rPr lang="en-US" dirty="0" smtClean="0"/>
              <a:t>Dig deep into the cause</a:t>
            </a:r>
          </a:p>
          <a:p>
            <a:pPr>
              <a:spcBef>
                <a:spcPts val="600"/>
              </a:spcBef>
              <a:buFont typeface="Arial" panose="020B0604020202020204" pitchFamily="34" charset="0"/>
              <a:buChar char="•"/>
            </a:pPr>
            <a:r>
              <a:rPr lang="en-US" dirty="0" smtClean="0"/>
              <a:t>Dig into one reason at a time</a:t>
            </a:r>
          </a:p>
          <a:p>
            <a:pPr marL="457155" lvl="1" indent="0">
              <a:buNone/>
            </a:pPr>
            <a:endParaRPr lang="en-US" sz="2000" i="1" dirty="0">
              <a:solidFill>
                <a:srgbClr val="C00000"/>
              </a:solidFill>
            </a:endParaRPr>
          </a:p>
          <a:p>
            <a:pPr marL="457155" lvl="1" indent="0">
              <a:buNone/>
            </a:pPr>
            <a:endParaRPr lang="en-US" dirty="0"/>
          </a:p>
        </p:txBody>
      </p:sp>
      <p:sp>
        <p:nvSpPr>
          <p:cNvPr id="5" name="Slide Number Placeholder 4"/>
          <p:cNvSpPr>
            <a:spLocks noGrp="1"/>
          </p:cNvSpPr>
          <p:nvPr>
            <p:ph type="sldNum" sz="quarter" idx="11"/>
          </p:nvPr>
        </p:nvSpPr>
        <p:spPr>
          <a:xfrm>
            <a:off x="8077200" y="6356355"/>
            <a:ext cx="1066800" cy="349251"/>
          </a:xfrm>
          <a:prstGeom prst="rect">
            <a:avLst/>
          </a:prstGeom>
        </p:spPr>
        <p:txBody>
          <a:bodyPr/>
          <a:lstStyle/>
          <a:p>
            <a:pPr>
              <a:defRPr/>
            </a:pPr>
            <a:fld id="{5647F450-B010-44F3-A87C-A52A6F362B1F}" type="slidenum">
              <a:rPr lang="en-US" smtClean="0"/>
              <a:pPr>
                <a:defRPr/>
              </a:pPr>
              <a:t>17</a:t>
            </a:fld>
            <a:endParaRPr lang="en-US" dirty="0"/>
          </a:p>
        </p:txBody>
      </p:sp>
      <p:pic>
        <p:nvPicPr>
          <p:cNvPr id="1026" name="Picture 2" descr="Image result for graphic of detect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200" y="153236"/>
            <a:ext cx="2135093" cy="19021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101415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Root Cause 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2508918"/>
              </p:ext>
            </p:extLst>
          </p:nvPr>
        </p:nvGraphicFramePr>
        <p:xfrm>
          <a:off x="1271587" y="1307403"/>
          <a:ext cx="10183813" cy="5548775"/>
        </p:xfrm>
        <a:graphic>
          <a:graphicData uri="http://schemas.openxmlformats.org/drawingml/2006/table">
            <a:tbl>
              <a:tblPr firstRow="1" bandRow="1">
                <a:tableStyleId>{5C22544A-7EE6-4342-B048-85BDC9FD1C3A}</a:tableStyleId>
              </a:tblPr>
              <a:tblGrid>
                <a:gridCol w="2797942">
                  <a:extLst>
                    <a:ext uri="{9D8B030D-6E8A-4147-A177-3AD203B41FA5}">
                      <a16:colId xmlns:a16="http://schemas.microsoft.com/office/drawing/2014/main" val="20000"/>
                    </a:ext>
                  </a:extLst>
                </a:gridCol>
                <a:gridCol w="7385871">
                  <a:extLst>
                    <a:ext uri="{9D8B030D-6E8A-4147-A177-3AD203B41FA5}">
                      <a16:colId xmlns:a16="http://schemas.microsoft.com/office/drawing/2014/main" val="20001"/>
                    </a:ext>
                  </a:extLst>
                </a:gridCol>
              </a:tblGrid>
              <a:tr h="1040604">
                <a:tc>
                  <a:txBody>
                    <a:bodyPr/>
                    <a:lstStyle/>
                    <a:p>
                      <a:pPr marL="0" marR="0" algn="ctr">
                        <a:lnSpc>
                          <a:spcPct val="107000"/>
                        </a:lnSpc>
                        <a:spcBef>
                          <a:spcPts val="0"/>
                        </a:spcBef>
                        <a:spcAft>
                          <a:spcPts val="0"/>
                        </a:spcAft>
                      </a:pPr>
                      <a:r>
                        <a:rPr lang="en-US" sz="2400" b="0" kern="1200" dirty="0" smtClean="0">
                          <a:effectLst/>
                        </a:rPr>
                        <a:t>Effect of Disability</a:t>
                      </a:r>
                      <a:r>
                        <a:rPr lang="en-US" sz="2800" b="0" kern="1200" dirty="0" smtClean="0">
                          <a:effectLst/>
                        </a:rPr>
                        <a:t>  </a:t>
                      </a:r>
                    </a:p>
                    <a:p>
                      <a:pPr marL="0" marR="0" algn="ctr">
                        <a:lnSpc>
                          <a:spcPct val="90000"/>
                        </a:lnSpc>
                        <a:spcBef>
                          <a:spcPts val="0"/>
                        </a:spcBef>
                        <a:spcAft>
                          <a:spcPts val="0"/>
                        </a:spcAft>
                      </a:pPr>
                      <a:r>
                        <a:rPr lang="en-US" sz="2000" b="0" kern="1200" dirty="0" smtClean="0">
                          <a:effectLst/>
                          <a:latin typeface="+mn-lt"/>
                        </a:rPr>
                        <a:t>“How”</a:t>
                      </a:r>
                      <a:endParaRPr lang="en-US" sz="2000" b="0" dirty="0" smtClean="0">
                        <a:effectLst/>
                        <a:latin typeface="+mn-lt"/>
                      </a:endParaRPr>
                    </a:p>
                    <a:p>
                      <a:pPr marL="0" marR="0" algn="ctr">
                        <a:lnSpc>
                          <a:spcPct val="90000"/>
                        </a:lnSpc>
                        <a:spcBef>
                          <a:spcPts val="0"/>
                        </a:spcBef>
                        <a:spcAft>
                          <a:spcPts val="0"/>
                        </a:spcAft>
                      </a:pPr>
                      <a:r>
                        <a:rPr lang="en-US" sz="2000" b="0" kern="1200" dirty="0" smtClean="0">
                          <a:effectLst/>
                          <a:latin typeface="+mn-lt"/>
                        </a:rPr>
                        <a:t>(Observer)</a:t>
                      </a:r>
                      <a:endParaRPr lang="en-US" sz="2000" b="0" dirty="0">
                        <a:solidFill>
                          <a:srgbClr val="C00000"/>
                        </a:solidFill>
                        <a:effectLst/>
                        <a:latin typeface="+mn-lt"/>
                        <a:ea typeface="Calibri" panose="020F0502020204030204" pitchFamily="34" charset="0"/>
                        <a:cs typeface="Times New Roman" panose="02020603050405020304" pitchFamily="18" charset="0"/>
                      </a:endParaRPr>
                    </a:p>
                  </a:txBody>
                  <a:tcPr marL="121128" marR="121128" marT="45712" marB="45712"/>
                </a:tc>
                <a:tc>
                  <a:txBody>
                    <a:bodyPr/>
                    <a:lstStyle/>
                    <a:p>
                      <a:pPr marL="0" marR="0" algn="ctr">
                        <a:lnSpc>
                          <a:spcPct val="107000"/>
                        </a:lnSpc>
                        <a:spcBef>
                          <a:spcPts val="0"/>
                        </a:spcBef>
                        <a:spcAft>
                          <a:spcPts val="0"/>
                        </a:spcAft>
                      </a:pPr>
                      <a:r>
                        <a:rPr lang="en-US" sz="2400" b="0" kern="1200" dirty="0">
                          <a:solidFill>
                            <a:schemeClr val="accent1">
                              <a:lumMod val="40000"/>
                              <a:lumOff val="60000"/>
                            </a:schemeClr>
                          </a:solidFill>
                          <a:effectLst/>
                        </a:rPr>
                        <a:t>Root Cause </a:t>
                      </a:r>
                      <a:r>
                        <a:rPr lang="en-US" sz="2400" b="0" kern="1200" dirty="0" smtClean="0">
                          <a:solidFill>
                            <a:schemeClr val="accent1">
                              <a:lumMod val="40000"/>
                              <a:lumOff val="60000"/>
                            </a:schemeClr>
                          </a:solidFill>
                          <a:effectLst/>
                        </a:rPr>
                        <a:t>Analysis</a:t>
                      </a:r>
                    </a:p>
                    <a:p>
                      <a:pPr marL="0" marR="0" algn="ctr">
                        <a:lnSpc>
                          <a:spcPct val="90000"/>
                        </a:lnSpc>
                        <a:spcBef>
                          <a:spcPts val="0"/>
                        </a:spcBef>
                        <a:spcAft>
                          <a:spcPts val="0"/>
                        </a:spcAft>
                      </a:pPr>
                      <a:r>
                        <a:rPr lang="en-US" sz="2000" b="0" kern="1200" dirty="0" smtClean="0">
                          <a:effectLst/>
                        </a:rPr>
                        <a:t>“Why”</a:t>
                      </a:r>
                      <a:endParaRPr lang="en-US" sz="2000" b="0" dirty="0">
                        <a:effectLst/>
                      </a:endParaRPr>
                    </a:p>
                    <a:p>
                      <a:pPr marL="0" marR="0" algn="ctr">
                        <a:lnSpc>
                          <a:spcPct val="90000"/>
                        </a:lnSpc>
                        <a:spcBef>
                          <a:spcPts val="0"/>
                        </a:spcBef>
                        <a:spcAft>
                          <a:spcPts val="0"/>
                        </a:spcAft>
                      </a:pPr>
                      <a:r>
                        <a:rPr lang="en-US" sz="2000" b="0" kern="1200" dirty="0">
                          <a:effectLst/>
                        </a:rPr>
                        <a:t>(Detective/Analyst)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1128" marR="121128" marT="45712" marB="45712"/>
                </a:tc>
                <a:extLst>
                  <a:ext uri="{0D108BD9-81ED-4DB2-BD59-A6C34878D82A}">
                    <a16:rowId xmlns:a16="http://schemas.microsoft.com/office/drawing/2014/main" val="10000"/>
                  </a:ext>
                </a:extLst>
              </a:tr>
              <a:tr h="4452146">
                <a:tc>
                  <a:txBody>
                    <a:bodyPr/>
                    <a:lstStyle/>
                    <a:p>
                      <a:pPr marL="0" marR="0">
                        <a:lnSpc>
                          <a:spcPct val="107000"/>
                        </a:lnSpc>
                        <a:spcBef>
                          <a:spcPts val="0"/>
                        </a:spcBef>
                        <a:spcAft>
                          <a:spcPts val="0"/>
                        </a:spcAft>
                      </a:pPr>
                      <a:r>
                        <a:rPr lang="en-US" sz="2200" kern="1200" dirty="0" smtClean="0">
                          <a:effectLst/>
                        </a:rPr>
                        <a:t>Does not independently read grade-level text</a:t>
                      </a:r>
                      <a:endParaRPr lang="en-US" sz="2000" kern="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1128" marR="121128" marT="45712" marB="45712"/>
                </a:tc>
                <a:tc>
                  <a:txBody>
                    <a:bodyPr/>
                    <a:lstStyle/>
                    <a:p>
                      <a:pPr marL="0" marR="0">
                        <a:lnSpc>
                          <a:spcPct val="95000"/>
                        </a:lnSpc>
                        <a:spcBef>
                          <a:spcPts val="1200"/>
                        </a:spcBef>
                        <a:spcAft>
                          <a:spcPts val="0"/>
                        </a:spcAft>
                      </a:pPr>
                      <a:r>
                        <a:rPr lang="en-US" sz="2400" kern="1200" dirty="0" smtClean="0">
                          <a:effectLst/>
                          <a:latin typeface="+mn-lt"/>
                        </a:rPr>
                        <a:t>Gets</a:t>
                      </a:r>
                      <a:r>
                        <a:rPr lang="en-US" sz="2400" kern="1200" baseline="0" dirty="0" smtClean="0">
                          <a:effectLst/>
                          <a:latin typeface="+mn-lt"/>
                        </a:rPr>
                        <a:t> frustrated when required to read independently </a:t>
                      </a:r>
                    </a:p>
                    <a:p>
                      <a:pPr marL="0" marR="0">
                        <a:lnSpc>
                          <a:spcPct val="95000"/>
                        </a:lnSpc>
                        <a:spcBef>
                          <a:spcPts val="1200"/>
                        </a:spcBef>
                        <a:spcAft>
                          <a:spcPts val="0"/>
                        </a:spcAft>
                      </a:pPr>
                      <a:r>
                        <a:rPr lang="en-US" sz="2400" kern="1200" baseline="0" dirty="0" smtClean="0">
                          <a:effectLst/>
                          <a:latin typeface="+mn-lt"/>
                        </a:rPr>
                        <a:t>Trouble gaining meaning from grade level written material when reading independently. When text read aloud or using a text reader, can access/comprehend </a:t>
                      </a:r>
                      <a:endParaRPr lang="en-US" sz="2400" kern="1200" dirty="0" smtClean="0">
                        <a:effectLst/>
                        <a:latin typeface="+mn-lt"/>
                      </a:endParaRPr>
                    </a:p>
                    <a:p>
                      <a:pPr marL="0" marR="0">
                        <a:lnSpc>
                          <a:spcPct val="95000"/>
                        </a:lnSpc>
                        <a:spcBef>
                          <a:spcPts val="1200"/>
                        </a:spcBef>
                        <a:spcAft>
                          <a:spcPts val="0"/>
                        </a:spcAft>
                      </a:pPr>
                      <a:r>
                        <a:rPr lang="en-US" sz="2400" kern="1200" dirty="0" smtClean="0">
                          <a:effectLst/>
                          <a:latin typeface="+mn-lt"/>
                        </a:rPr>
                        <a:t>Reading fluency insufficient</a:t>
                      </a:r>
                      <a:r>
                        <a:rPr lang="en-US" sz="2400" kern="1200" baseline="0" dirty="0" smtClean="0">
                          <a:effectLst/>
                          <a:latin typeface="+mn-lt"/>
                        </a:rPr>
                        <a:t> to efficiently read grade level written material on own</a:t>
                      </a:r>
                      <a:endParaRPr lang="en-US" sz="2400" i="1" kern="1200" dirty="0" smtClean="0">
                        <a:solidFill>
                          <a:srgbClr val="FF0000"/>
                        </a:solidFill>
                        <a:effectLst/>
                        <a:latin typeface="+mn-lt"/>
                      </a:endParaRPr>
                    </a:p>
                    <a:p>
                      <a:pPr marL="0" marR="0">
                        <a:lnSpc>
                          <a:spcPct val="95000"/>
                        </a:lnSpc>
                        <a:spcBef>
                          <a:spcPts val="1200"/>
                        </a:spcBef>
                        <a:spcAft>
                          <a:spcPts val="0"/>
                        </a:spcAft>
                      </a:pPr>
                      <a:r>
                        <a:rPr lang="en-US" sz="2400" kern="1200" dirty="0" smtClean="0">
                          <a:effectLst/>
                          <a:latin typeface="+mn-lt"/>
                        </a:rPr>
                        <a:t>Difficulty with decoding affects fluency; </a:t>
                      </a:r>
                      <a:r>
                        <a:rPr lang="en-US" sz="2400" kern="1200" baseline="0" dirty="0" smtClean="0">
                          <a:effectLst/>
                          <a:latin typeface="+mn-lt"/>
                        </a:rPr>
                        <a:t>makes it hard to read and understand text </a:t>
                      </a:r>
                    </a:p>
                    <a:p>
                      <a:pPr marL="0" marR="0">
                        <a:lnSpc>
                          <a:spcPct val="95000"/>
                        </a:lnSpc>
                        <a:spcBef>
                          <a:spcPts val="1200"/>
                        </a:spcBef>
                        <a:spcAft>
                          <a:spcPts val="0"/>
                        </a:spcAft>
                      </a:pPr>
                      <a:r>
                        <a:rPr lang="en-US" sz="2400" kern="1200" baseline="0" dirty="0" smtClean="0">
                          <a:effectLst/>
                          <a:latin typeface="+mn-lt"/>
                        </a:rPr>
                        <a:t>Difficulty with phonological skills affect decoding</a:t>
                      </a:r>
                    </a:p>
                  </a:txBody>
                  <a:tcPr marL="121128" marR="121128" marT="45712" marB="45712"/>
                </a:tc>
                <a:extLst>
                  <a:ext uri="{0D108BD9-81ED-4DB2-BD59-A6C34878D82A}">
                    <a16:rowId xmlns:a16="http://schemas.microsoft.com/office/drawing/2014/main" val="10001"/>
                  </a:ext>
                </a:extLst>
              </a:tr>
            </a:tbl>
          </a:graphicData>
        </a:graphic>
      </p:graphicFrame>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1"/>
          </p:nvPr>
        </p:nvSpPr>
        <p:spPr/>
        <p:txBody>
          <a:bodyPr/>
          <a:lstStyle/>
          <a:p>
            <a:pPr>
              <a:defRPr/>
            </a:pPr>
            <a:fld id="{5647F450-B010-44F3-A87C-A52A6F362B1F}" type="slidenum">
              <a:rPr lang="en-US" smtClean="0"/>
              <a:pPr>
                <a:defRPr/>
              </a:pPr>
              <a:t>18</a:t>
            </a:fld>
            <a:endParaRPr lang="en-US" dirty="0"/>
          </a:p>
        </p:txBody>
      </p:sp>
      <p:sp>
        <p:nvSpPr>
          <p:cNvPr id="7" name="Rectangle 1"/>
          <p:cNvSpPr>
            <a:spLocks noChangeArrowheads="1"/>
          </p:cNvSpPr>
          <p:nvPr/>
        </p:nvSpPr>
        <p:spPr bwMode="auto">
          <a:xfrm>
            <a:off x="1524009" y="43945"/>
            <a:ext cx="184731" cy="36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a:p>
        </p:txBody>
      </p:sp>
      <p:sp>
        <p:nvSpPr>
          <p:cNvPr id="3" name="TextBox 2"/>
          <p:cNvSpPr txBox="1"/>
          <p:nvPr/>
        </p:nvSpPr>
        <p:spPr>
          <a:xfrm>
            <a:off x="3337570" y="2459094"/>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8" name="TextBox 7"/>
          <p:cNvSpPr txBox="1"/>
          <p:nvPr/>
        </p:nvSpPr>
        <p:spPr>
          <a:xfrm>
            <a:off x="3298901" y="6161187"/>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9" name="TextBox 8"/>
          <p:cNvSpPr txBox="1"/>
          <p:nvPr/>
        </p:nvSpPr>
        <p:spPr>
          <a:xfrm>
            <a:off x="3337569" y="3183992"/>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10" name="TextBox 9"/>
          <p:cNvSpPr txBox="1"/>
          <p:nvPr/>
        </p:nvSpPr>
        <p:spPr>
          <a:xfrm>
            <a:off x="3313797" y="4542640"/>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11" name="TextBox 10"/>
          <p:cNvSpPr txBox="1"/>
          <p:nvPr/>
        </p:nvSpPr>
        <p:spPr>
          <a:xfrm>
            <a:off x="3313796" y="5336010"/>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Tree>
    <p:extLst>
      <p:ext uri="{BB962C8B-B14F-4D97-AF65-F5344CB8AC3E}">
        <p14:creationId xmlns:p14="http://schemas.microsoft.com/office/powerpoint/2010/main" val="53560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Disability-Related Needs</a:t>
            </a:r>
            <a:br>
              <a:rPr lang="en-US" dirty="0" smtClean="0"/>
            </a:br>
            <a:endParaRPr lang="en-US" dirty="0"/>
          </a:p>
        </p:txBody>
      </p:sp>
      <p:pic>
        <p:nvPicPr>
          <p:cNvPr id="9" name="Content Placeholder 8"/>
          <p:cNvPicPr>
            <a:picLocks noGrp="1" noChangeAspect="1"/>
          </p:cNvPicPr>
          <p:nvPr>
            <p:ph sz="half" idx="1"/>
          </p:nvPr>
        </p:nvPicPr>
        <p:blipFill>
          <a:blip r:embed="rId3" cstate="print"/>
          <a:stretch>
            <a:fillRect/>
          </a:stretch>
        </p:blipFill>
        <p:spPr>
          <a:xfrm>
            <a:off x="2134963" y="2464029"/>
            <a:ext cx="3731075" cy="2798307"/>
          </a:xfrm>
          <a:prstGeom prst="rect">
            <a:avLst/>
          </a:prstGeom>
        </p:spPr>
      </p:pic>
      <p:sp>
        <p:nvSpPr>
          <p:cNvPr id="8" name="Content Placeholder 7"/>
          <p:cNvSpPr>
            <a:spLocks noGrp="1"/>
          </p:cNvSpPr>
          <p:nvPr>
            <p:ph sz="half" idx="2"/>
          </p:nvPr>
        </p:nvSpPr>
        <p:spPr>
          <a:xfrm>
            <a:off x="6172200" y="1897741"/>
            <a:ext cx="4038600" cy="4228428"/>
          </a:xfrm>
        </p:spPr>
        <p:txBody>
          <a:bodyPr/>
          <a:lstStyle/>
          <a:p>
            <a:pPr marL="0" indent="0">
              <a:buNone/>
            </a:pPr>
            <a:r>
              <a:rPr lang="en-US" sz="3600" dirty="0"/>
              <a:t>Synthesize:</a:t>
            </a:r>
          </a:p>
          <a:p>
            <a:r>
              <a:rPr lang="en-US" sz="3200" dirty="0"/>
              <a:t>Clarify</a:t>
            </a:r>
          </a:p>
          <a:p>
            <a:r>
              <a:rPr lang="en-US" sz="3200" dirty="0"/>
              <a:t>Summarize</a:t>
            </a:r>
          </a:p>
          <a:p>
            <a:r>
              <a:rPr lang="en-US" sz="3200" dirty="0"/>
              <a:t>Try to reach consensus </a:t>
            </a:r>
          </a:p>
          <a:p>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598101D5-1458-4871-B908-3E0241C4CDA6}" type="slidenum">
              <a:rPr lang="en-US" smtClean="0"/>
              <a:pPr>
                <a:defRPr/>
              </a:pPr>
              <a:t>19</a:t>
            </a:fld>
            <a:endParaRPr lang="en-US" dirty="0"/>
          </a:p>
        </p:txBody>
      </p:sp>
      <p:pic>
        <p:nvPicPr>
          <p:cNvPr id="2054" name="Picture 6" descr="Image result for graphic of a person who synthesiz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0" y="623219"/>
            <a:ext cx="1356532" cy="143802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350089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Statewide Reading </a:t>
            </a:r>
            <a:r>
              <a:rPr lang="en-US" dirty="0" smtClean="0"/>
              <a:t>Proficiency</a:t>
            </a:r>
            <a:endParaRPr lang="en-US" dirty="0"/>
          </a:p>
        </p:txBody>
      </p:sp>
      <p:sp>
        <p:nvSpPr>
          <p:cNvPr id="3" name="TextBox 2"/>
          <p:cNvSpPr txBox="1"/>
          <p:nvPr/>
        </p:nvSpPr>
        <p:spPr>
          <a:xfrm>
            <a:off x="1830805" y="5830668"/>
            <a:ext cx="8502316" cy="646331"/>
          </a:xfrm>
          <a:prstGeom prst="rect">
            <a:avLst/>
          </a:prstGeom>
          <a:noFill/>
        </p:spPr>
        <p:txBody>
          <a:bodyPr wrap="square" rtlCol="0">
            <a:spAutoFit/>
          </a:bodyPr>
          <a:lstStyle/>
          <a:p>
            <a:r>
              <a:rPr lang="en-US" dirty="0">
                <a:solidFill>
                  <a:schemeClr val="bg1">
                    <a:lumMod val="75000"/>
                    <a:lumOff val="25000"/>
                  </a:schemeClr>
                </a:solidFill>
              </a:rPr>
              <a:t>* WKCE, Badger, &amp; Forward, along with DLM each year.  Different tests are expected to produce different results, and are not interchangeable measures.</a:t>
            </a:r>
          </a:p>
        </p:txBody>
      </p:sp>
      <p:pic>
        <p:nvPicPr>
          <p:cNvPr id="9" name="Picture 8"/>
          <p:cNvPicPr>
            <a:picLocks noChangeAspect="1"/>
          </p:cNvPicPr>
          <p:nvPr/>
        </p:nvPicPr>
        <p:blipFill>
          <a:blip r:embed="rId3"/>
          <a:stretch>
            <a:fillRect/>
          </a:stretch>
        </p:blipFill>
        <p:spPr>
          <a:xfrm>
            <a:off x="2105090" y="1336485"/>
            <a:ext cx="7534210" cy="4494182"/>
          </a:xfrm>
          <a:prstGeom prst="rect">
            <a:avLst/>
          </a:prstGeom>
        </p:spPr>
      </p:pic>
      <p:sp>
        <p:nvSpPr>
          <p:cNvPr id="10" name="Date Placeholder 9"/>
          <p:cNvSpPr>
            <a:spLocks noGrp="1"/>
          </p:cNvSpPr>
          <p:nvPr>
            <p:ph type="dt" sz="half" idx="10"/>
          </p:nvPr>
        </p:nvSpPr>
        <p:spPr/>
        <p:txBody>
          <a:bodyPr/>
          <a:lstStyle/>
          <a:p>
            <a:pPr>
              <a:defRPr/>
            </a:pPr>
            <a:r>
              <a:rPr lang="en-US" smtClean="0"/>
              <a:t>September 2017</a:t>
            </a:r>
            <a:endParaRPr lang="en-US" dirty="0"/>
          </a:p>
        </p:txBody>
      </p:sp>
      <p:sp>
        <p:nvSpPr>
          <p:cNvPr id="11" name="Slide Number Placeholder 10"/>
          <p:cNvSpPr>
            <a:spLocks noGrp="1"/>
          </p:cNvSpPr>
          <p:nvPr>
            <p:ph type="sldNum" sz="quarter" idx="12"/>
          </p:nvPr>
        </p:nvSpPr>
        <p:spPr/>
        <p:txBody>
          <a:bodyPr/>
          <a:lstStyle/>
          <a:p>
            <a:pPr>
              <a:defRPr/>
            </a:pPr>
            <a:fld id="{535A02BE-CE23-4449-BB2F-1CABC1927108}" type="slidenum">
              <a:rPr lang="en-US" smtClean="0"/>
              <a:pPr>
                <a:defRPr/>
              </a:pPr>
              <a:t>2</a:t>
            </a:fld>
            <a:endParaRPr lang="en-US" dirty="0"/>
          </a:p>
        </p:txBody>
      </p:sp>
      <p:pic>
        <p:nvPicPr>
          <p:cNvPr id="2" name="Picture 1"/>
          <p:cNvPicPr>
            <a:picLocks noChangeAspect="1"/>
          </p:cNvPicPr>
          <p:nvPr/>
        </p:nvPicPr>
        <p:blipFill>
          <a:blip r:embed="rId4"/>
          <a:stretch>
            <a:fillRect/>
          </a:stretch>
        </p:blipFill>
        <p:spPr>
          <a:xfrm>
            <a:off x="8058356" y="2235200"/>
            <a:ext cx="3524187" cy="2129095"/>
          </a:xfrm>
          <a:prstGeom prst="rect">
            <a:avLst/>
          </a:prstGeom>
        </p:spPr>
      </p:pic>
    </p:spTree>
    <p:extLst>
      <p:ext uri="{BB962C8B-B14F-4D97-AF65-F5344CB8AC3E}">
        <p14:creationId xmlns:p14="http://schemas.microsoft.com/office/powerpoint/2010/main" val="70428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IEP Team Meeting Scenario</a:t>
            </a:r>
            <a:endParaRPr lang="en-US" dirty="0"/>
          </a:p>
        </p:txBody>
      </p:sp>
      <p:sp>
        <p:nvSpPr>
          <p:cNvPr id="3" name="Content Placeholder 2"/>
          <p:cNvSpPr>
            <a:spLocks noGrp="1"/>
          </p:cNvSpPr>
          <p:nvPr>
            <p:ph idx="1"/>
          </p:nvPr>
        </p:nvSpPr>
        <p:spPr/>
        <p:txBody>
          <a:bodyPr/>
          <a:lstStyle/>
          <a:p>
            <a:pPr marL="0" indent="0">
              <a:buNone/>
            </a:pPr>
            <a:r>
              <a:rPr lang="en-US" dirty="0" smtClean="0"/>
              <a:t>You are the LEA representative. The team just reviewed data about the student’s current reading achievement and determined the student’s reading skills are well below grade level expectations.  One of the team members says, “Now lets write a reading goal”. </a:t>
            </a:r>
          </a:p>
          <a:p>
            <a:r>
              <a:rPr lang="en-US" dirty="0" smtClean="0"/>
              <a:t>What would you do to facilitate the meeting at this point? </a:t>
            </a:r>
          </a:p>
          <a:p>
            <a:r>
              <a:rPr lang="en-US" dirty="0" smtClean="0"/>
              <a:t>What questions would you ask? </a:t>
            </a:r>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20</a:t>
            </a:fld>
            <a:endParaRPr lang="en-US" dirty="0"/>
          </a:p>
        </p:txBody>
      </p:sp>
      <p:pic>
        <p:nvPicPr>
          <p:cNvPr id="7" name="Picture 6"/>
          <p:cNvPicPr>
            <a:picLocks noChangeAspect="1"/>
          </p:cNvPicPr>
          <p:nvPr/>
        </p:nvPicPr>
        <p:blipFill>
          <a:blip r:embed="rId3"/>
          <a:stretch>
            <a:fillRect/>
          </a:stretch>
        </p:blipFill>
        <p:spPr>
          <a:xfrm>
            <a:off x="9422155" y="471196"/>
            <a:ext cx="1511883" cy="1511883"/>
          </a:xfrm>
          <a:prstGeom prst="rect">
            <a:avLst/>
          </a:prstGeom>
        </p:spPr>
      </p:pic>
    </p:spTree>
    <p:extLst>
      <p:ext uri="{BB962C8B-B14F-4D97-AF65-F5344CB8AC3E}">
        <p14:creationId xmlns:p14="http://schemas.microsoft.com/office/powerpoint/2010/main" val="416338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Develop Ambitious and Achievable </a:t>
            </a:r>
            <a:r>
              <a:rPr lang="en-US" dirty="0" smtClean="0"/>
              <a:t>Goals</a:t>
            </a:r>
            <a:endParaRPr lang="en-US" dirty="0"/>
          </a:p>
        </p:txBody>
      </p:sp>
      <p:sp>
        <p:nvSpPr>
          <p:cNvPr id="12" name="Content Placeholder 2"/>
          <p:cNvSpPr>
            <a:spLocks noGrp="1"/>
          </p:cNvSpPr>
          <p:nvPr>
            <p:ph idx="1"/>
          </p:nvPr>
        </p:nvSpPr>
        <p:spPr/>
        <p:txBody>
          <a:bodyPr/>
          <a:lstStyle/>
          <a:p>
            <a:endParaRPr lang="en-US" dirty="0" smtClean="0"/>
          </a:p>
          <a:p>
            <a:endParaRPr lang="en-US" dirty="0" smtClean="0"/>
          </a:p>
        </p:txBody>
      </p:sp>
      <p:sp>
        <p:nvSpPr>
          <p:cNvPr id="8" name="Date Placeholder 7"/>
          <p:cNvSpPr>
            <a:spLocks noGrp="1"/>
          </p:cNvSpPr>
          <p:nvPr>
            <p:ph type="dt" sz="half" idx="10"/>
          </p:nvPr>
        </p:nvSpPr>
        <p:spPr/>
        <p:txBody>
          <a:bodyPr/>
          <a:lstStyle/>
          <a:p>
            <a:pPr>
              <a:defRPr/>
            </a:pPr>
            <a:r>
              <a:rPr lang="en-US" smtClean="0"/>
              <a:t>September 2017</a:t>
            </a:r>
            <a:endParaRPr lang="en-US" dirty="0"/>
          </a:p>
        </p:txBody>
      </p:sp>
      <p:sp>
        <p:nvSpPr>
          <p:cNvPr id="3" name="Slide Number Placeholder 2"/>
          <p:cNvSpPr>
            <a:spLocks noGrp="1"/>
          </p:cNvSpPr>
          <p:nvPr>
            <p:ph type="sldNum" sz="quarter" idx="4294967295"/>
          </p:nvPr>
        </p:nvSpPr>
        <p:spPr>
          <a:xfrm>
            <a:off x="8077200" y="6356351"/>
            <a:ext cx="1066800" cy="349250"/>
          </a:xfrm>
          <a:prstGeom prst="rect">
            <a:avLst/>
          </a:prstGeom>
        </p:spPr>
        <p:txBody>
          <a:bodyPr/>
          <a:lstStyle/>
          <a:p>
            <a:fld id="{D7491DD7-576A-4572-9584-7E1C727197DC}" type="slidenum">
              <a:rPr lang="en-US" smtClean="0"/>
              <a:pPr/>
              <a:t>21</a:t>
            </a:fld>
            <a:endParaRPr lang="en-US" dirty="0"/>
          </a:p>
        </p:txBody>
      </p:sp>
      <p:sp>
        <p:nvSpPr>
          <p:cNvPr id="24" name="Rounded Rectangle 23"/>
          <p:cNvSpPr/>
          <p:nvPr/>
        </p:nvSpPr>
        <p:spPr>
          <a:xfrm>
            <a:off x="2871538" y="1720485"/>
            <a:ext cx="6829656"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60000"/>
                    <a:lumOff val="40000"/>
                  </a:schemeClr>
                </a:solidFill>
              </a:rPr>
              <a:t>  </a:t>
            </a:r>
            <a:r>
              <a:rPr lang="en-US" sz="4000" b="1" dirty="0">
                <a:solidFill>
                  <a:schemeClr val="accent1">
                    <a:lumMod val="60000"/>
                    <a:lumOff val="40000"/>
                  </a:schemeClr>
                </a:solidFill>
              </a:rPr>
              <a:t>Develop</a:t>
            </a:r>
            <a:r>
              <a:rPr lang="en-US" sz="4000" dirty="0">
                <a:solidFill>
                  <a:schemeClr val="accent1">
                    <a:lumMod val="60000"/>
                    <a:lumOff val="40000"/>
                  </a:schemeClr>
                </a:solidFill>
              </a:rPr>
              <a:t> </a:t>
            </a:r>
            <a:r>
              <a:rPr lang="en-US" sz="4000" dirty="0"/>
              <a:t>ambitious and achievable goals that close achievement gaps and support the unique strengths and needs of the student.</a:t>
            </a:r>
          </a:p>
        </p:txBody>
      </p:sp>
    </p:spTree>
    <p:extLst>
      <p:ext uri="{BB962C8B-B14F-4D97-AF65-F5344CB8AC3E}">
        <p14:creationId xmlns:p14="http://schemas.microsoft.com/office/powerpoint/2010/main" val="195146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Step 3  Key Ideas</a:t>
            </a:r>
          </a:p>
        </p:txBody>
      </p:sp>
      <p:sp>
        <p:nvSpPr>
          <p:cNvPr id="12" name="Content Placeholder 2"/>
          <p:cNvSpPr>
            <a:spLocks noGrp="1"/>
          </p:cNvSpPr>
          <p:nvPr>
            <p:ph idx="1"/>
          </p:nvPr>
        </p:nvSpPr>
        <p:spPr/>
        <p:txBody>
          <a:bodyPr/>
          <a:lstStyle/>
          <a:p>
            <a:r>
              <a:rPr lang="en-US" dirty="0" smtClean="0"/>
              <a:t>IEP goals address “why” </a:t>
            </a:r>
            <a:r>
              <a:rPr lang="en-US" sz="2800" dirty="0"/>
              <a:t>(i.e. root causes) </a:t>
            </a:r>
            <a:r>
              <a:rPr lang="en-US" dirty="0" smtClean="0"/>
              <a:t>the student is not meeting early childhood/grade-level standards or expectations </a:t>
            </a:r>
          </a:p>
          <a:p>
            <a:r>
              <a:rPr lang="en-US" dirty="0" smtClean="0"/>
              <a:t>IEP goals address student specific disability-related need(s) that will improve access, engagement and progress toward standards and expectations </a:t>
            </a:r>
            <a:r>
              <a:rPr lang="en-US" sz="2800" dirty="0"/>
              <a:t>(i.e., effects) </a:t>
            </a:r>
          </a:p>
          <a:p>
            <a:r>
              <a:rPr lang="en-US" dirty="0" smtClean="0"/>
              <a:t>IEP goals are measurable, ambitious and achievable</a:t>
            </a:r>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4294967295"/>
          </p:nvPr>
        </p:nvSpPr>
        <p:spPr/>
        <p:txBody>
          <a:bodyPr/>
          <a:lstStyle/>
          <a:p>
            <a:fld id="{D7491DD7-576A-4572-9584-7E1C727197DC}" type="slidenum">
              <a:rPr lang="en-US" smtClean="0"/>
              <a:pPr/>
              <a:t>22</a:t>
            </a:fld>
            <a:endParaRPr lang="en-US" dirty="0"/>
          </a:p>
        </p:txBody>
      </p:sp>
    </p:spTree>
    <p:extLst>
      <p:ext uri="{BB962C8B-B14F-4D97-AF65-F5344CB8AC3E}">
        <p14:creationId xmlns:p14="http://schemas.microsoft.com/office/powerpoint/2010/main" val="176181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IEP Goals</a:t>
            </a:r>
            <a:endParaRPr lang="en-US" dirty="0"/>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6" name="Slide Number Placeholder 5"/>
          <p:cNvSpPr>
            <a:spLocks noGrp="1"/>
          </p:cNvSpPr>
          <p:nvPr>
            <p:ph type="sldNum" sz="quarter" idx="12"/>
          </p:nvPr>
        </p:nvSpPr>
        <p:spPr>
          <a:xfrm>
            <a:off x="8077200" y="6356351"/>
            <a:ext cx="1066800" cy="349250"/>
          </a:xfrm>
          <a:prstGeom prst="rect">
            <a:avLst/>
          </a:prstGeom>
        </p:spPr>
        <p:txBody>
          <a:bodyPr/>
          <a:lstStyle/>
          <a:p>
            <a:pPr>
              <a:defRPr/>
            </a:pPr>
            <a:fld id="{D7491DD7-576A-4572-9584-7E1C727197DC}" type="slidenum">
              <a:rPr lang="en-US" smtClean="0"/>
              <a:pPr>
                <a:defRPr/>
              </a:pPr>
              <a:t>23</a:t>
            </a:fld>
            <a:endParaRPr lang="en-US" dirty="0"/>
          </a:p>
        </p:txBody>
      </p:sp>
      <p:graphicFrame>
        <p:nvGraphicFramePr>
          <p:cNvPr id="8" name="Diagram 7"/>
          <p:cNvGraphicFramePr/>
          <p:nvPr>
            <p:extLst/>
          </p:nvPr>
        </p:nvGraphicFramePr>
        <p:xfrm>
          <a:off x="1984908" y="2298774"/>
          <a:ext cx="8263992" cy="423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706269" y="1227138"/>
            <a:ext cx="8821270" cy="1865126"/>
          </a:xfrm>
          <a:prstGeom prst="rect">
            <a:avLst/>
          </a:prstGeom>
        </p:spPr>
        <p:txBody>
          <a:bodyPr wrap="square">
            <a:spAutoFit/>
          </a:bodyPr>
          <a:lstStyle/>
          <a:p>
            <a:pPr lvl="0" algn="ctr">
              <a:spcBef>
                <a:spcPct val="20000"/>
              </a:spcBef>
            </a:pPr>
            <a:r>
              <a:rPr lang="en-US" sz="3600" dirty="0">
                <a:solidFill>
                  <a:schemeClr val="bg1">
                    <a:lumMod val="75000"/>
                    <a:lumOff val="25000"/>
                  </a:schemeClr>
                </a:solidFill>
                <a:latin typeface="Futura Bk"/>
                <a:cs typeface="+mn-cs"/>
              </a:rPr>
              <a:t>The “measure” in measurable goals should align all of the following </a:t>
            </a:r>
            <a:endParaRPr lang="en-US" sz="1200" dirty="0">
              <a:solidFill>
                <a:schemeClr val="bg1">
                  <a:lumMod val="75000"/>
                  <a:lumOff val="25000"/>
                </a:schemeClr>
              </a:solidFill>
              <a:latin typeface="Futura Bk"/>
              <a:cs typeface="+mn-cs"/>
            </a:endParaRPr>
          </a:p>
          <a:p>
            <a:pPr lvl="0" algn="ctr">
              <a:spcBef>
                <a:spcPct val="20000"/>
              </a:spcBef>
            </a:pPr>
            <a:endParaRPr lang="en-US" sz="3600" dirty="0">
              <a:solidFill>
                <a:srgbClr val="0F1540"/>
              </a:solidFill>
              <a:latin typeface="Futura Bk"/>
              <a:cs typeface="+mn-cs"/>
            </a:endParaRPr>
          </a:p>
        </p:txBody>
      </p:sp>
      <p:sp>
        <p:nvSpPr>
          <p:cNvPr id="4" name="Oval 3"/>
          <p:cNvSpPr/>
          <p:nvPr/>
        </p:nvSpPr>
        <p:spPr>
          <a:xfrm>
            <a:off x="5429250" y="4235264"/>
            <a:ext cx="1657350" cy="1106282"/>
          </a:xfrm>
          <a:prstGeom prst="ellipse">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dirty="0" smtClean="0"/>
              <a:t>Goal Statement</a:t>
            </a:r>
            <a:endParaRPr lang="en-US" dirty="0"/>
          </a:p>
        </p:txBody>
      </p:sp>
    </p:spTree>
    <p:extLst>
      <p:ext uri="{BB962C8B-B14F-4D97-AF65-F5344CB8AC3E}">
        <p14:creationId xmlns:p14="http://schemas.microsoft.com/office/powerpoint/2010/main" val="1559792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1524002" y="1336136"/>
            <a:ext cx="9143999" cy="4687614"/>
          </a:xfrm>
        </p:spPr>
        <p:txBody>
          <a:bodyPr/>
          <a:lstStyle/>
          <a:p>
            <a:pPr marL="0" indent="0" algn="ctr">
              <a:buNone/>
            </a:pPr>
            <a:endParaRPr lang="en-US" sz="4800" dirty="0"/>
          </a:p>
          <a:p>
            <a:pPr>
              <a:buNone/>
            </a:pPr>
            <a:endParaRPr lang="en-US" sz="4800" dirty="0"/>
          </a:p>
        </p:txBody>
      </p:sp>
      <p:sp>
        <p:nvSpPr>
          <p:cNvPr id="3" name="Slide Number Placeholder 2"/>
          <p:cNvSpPr>
            <a:spLocks noGrp="1"/>
          </p:cNvSpPr>
          <p:nvPr>
            <p:ph type="sldNum" sz="quarter" idx="12"/>
          </p:nvPr>
        </p:nvSpPr>
        <p:spPr/>
        <p:txBody>
          <a:bodyPr/>
          <a:lstStyle/>
          <a:p>
            <a:pPr>
              <a:defRPr/>
            </a:pPr>
            <a:fld id="{D7491DD7-576A-4572-9584-7E1C727197DC}" type="slidenum">
              <a:rPr lang="en-US" smtClean="0"/>
              <a:pPr>
                <a:defRPr/>
              </a:pPr>
              <a:t>24</a:t>
            </a:fld>
            <a:endParaRPr lang="en-US" dirty="0"/>
          </a:p>
        </p:txBody>
      </p:sp>
      <p:sp>
        <p:nvSpPr>
          <p:cNvPr id="24" name="Rounded Rectangle 23"/>
          <p:cNvSpPr/>
          <p:nvPr/>
        </p:nvSpPr>
        <p:spPr>
          <a:xfrm>
            <a:off x="2871538" y="1720485"/>
            <a:ext cx="6829656"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60000"/>
                    <a:lumOff val="40000"/>
                  </a:schemeClr>
                </a:solidFill>
              </a:rPr>
              <a:t> </a:t>
            </a:r>
            <a:r>
              <a:rPr lang="en-US" sz="4000" dirty="0">
                <a:solidFill>
                  <a:schemeClr val="accent1">
                    <a:lumMod val="60000"/>
                    <a:lumOff val="40000"/>
                  </a:schemeClr>
                </a:solidFill>
              </a:rPr>
              <a:t>Align </a:t>
            </a:r>
            <a:r>
              <a:rPr lang="en-US" sz="4000" dirty="0">
                <a:solidFill>
                  <a:schemeClr val="tx1"/>
                </a:solidFill>
              </a:rPr>
              <a:t>specially designed instruction, services, supports and accommodations needed to support the goals and ensure access to the general curriculum.</a:t>
            </a:r>
            <a:endParaRPr lang="en-US" sz="8000" dirty="0">
              <a:solidFill>
                <a:schemeClr val="tx1"/>
              </a:solidFill>
            </a:endParaRPr>
          </a:p>
        </p:txBody>
      </p:sp>
      <p:sp>
        <p:nvSpPr>
          <p:cNvPr id="15" name="Title 1"/>
          <p:cNvSpPr txBox="1">
            <a:spLocks/>
          </p:cNvSpPr>
          <p:nvPr/>
        </p:nvSpPr>
        <p:spPr bwMode="auto">
          <a:xfrm>
            <a:off x="1754488" y="8034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Step 4: Align Special Education Services</a:t>
            </a:r>
          </a:p>
        </p:txBody>
      </p:sp>
      <p:sp>
        <p:nvSpPr>
          <p:cNvPr id="2" name="Date Placeholder 1"/>
          <p:cNvSpPr>
            <a:spLocks noGrp="1"/>
          </p:cNvSpPr>
          <p:nvPr>
            <p:ph type="dt" sz="half" idx="10"/>
          </p:nvPr>
        </p:nvSpPr>
        <p:spPr/>
        <p:txBody>
          <a:bodyPr/>
          <a:lstStyle/>
          <a:p>
            <a:pPr>
              <a:defRPr/>
            </a:pPr>
            <a:r>
              <a:rPr lang="en-US" smtClean="0">
                <a:solidFill>
                  <a:srgbClr val="0F1540">
                    <a:lumMod val="90000"/>
                    <a:lumOff val="10000"/>
                  </a:srgbClr>
                </a:solidFill>
              </a:rPr>
              <a:t>September 2017</a:t>
            </a:r>
            <a:endParaRPr lang="en-US" dirty="0">
              <a:solidFill>
                <a:srgbClr val="0F1540">
                  <a:lumMod val="90000"/>
                  <a:lumOff val="10000"/>
                </a:srgbClr>
              </a:solidFill>
            </a:endParaRPr>
          </a:p>
        </p:txBody>
      </p:sp>
    </p:spTree>
    <p:extLst>
      <p:ext uri="{BB962C8B-B14F-4D97-AF65-F5344CB8AC3E}">
        <p14:creationId xmlns:p14="http://schemas.microsoft.com/office/powerpoint/2010/main" val="180753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4  Key Ideas</a:t>
            </a:r>
            <a:endParaRPr lang="en-US" dirty="0"/>
          </a:p>
        </p:txBody>
      </p:sp>
      <p:sp>
        <p:nvSpPr>
          <p:cNvPr id="6" name="Content Placeholder 5"/>
          <p:cNvSpPr>
            <a:spLocks noGrp="1"/>
          </p:cNvSpPr>
          <p:nvPr>
            <p:ph idx="1"/>
          </p:nvPr>
        </p:nvSpPr>
        <p:spPr>
          <a:xfrm>
            <a:off x="1572126" y="1364974"/>
            <a:ext cx="8961254" cy="4929808"/>
          </a:xfrm>
        </p:spPr>
        <p:txBody>
          <a:bodyPr/>
          <a:lstStyle/>
          <a:p>
            <a:r>
              <a:rPr lang="en-US" sz="2800" dirty="0"/>
              <a:t>Services are aligned to address disability-related needs and support goal attainment</a:t>
            </a:r>
          </a:p>
          <a:p>
            <a:pPr lvl="1"/>
            <a:r>
              <a:rPr lang="en-US" sz="2000" dirty="0"/>
              <a:t>Reduce barriers and support access, engagement, and progress in early childhood/grade level standards-based curriculum and instruction, other activities, and environments</a:t>
            </a:r>
          </a:p>
          <a:p>
            <a:pPr lvl="1"/>
            <a:r>
              <a:rPr lang="en-US" sz="2000" dirty="0"/>
              <a:t>All disability-related needs must be addressed by services </a:t>
            </a:r>
          </a:p>
          <a:p>
            <a:r>
              <a:rPr lang="en-US" sz="2800" dirty="0"/>
              <a:t>Services may include supplementary aids and services, specially designed instruction, related services, and program modifications &amp; supports for personnel </a:t>
            </a:r>
          </a:p>
          <a:p>
            <a:pPr lvl="1"/>
            <a:r>
              <a:rPr lang="en-US" sz="2000" dirty="0"/>
              <a:t>Specially designed instruction must be included </a:t>
            </a:r>
          </a:p>
          <a:p>
            <a:pPr lvl="1"/>
            <a:r>
              <a:rPr lang="en-US" sz="2000" dirty="0"/>
              <a:t>If a disability-related need affects reading, there must be at least one goal and service to support that need</a:t>
            </a:r>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Slide Number Placeholder 3"/>
          <p:cNvSpPr>
            <a:spLocks noGrp="1"/>
          </p:cNvSpPr>
          <p:nvPr>
            <p:ph type="sldNum" sz="quarter" idx="4294967295"/>
          </p:nvPr>
        </p:nvSpPr>
        <p:spPr/>
        <p:txBody>
          <a:bodyPr/>
          <a:lstStyle/>
          <a:p>
            <a:pPr>
              <a:defRPr/>
            </a:pPr>
            <a:fld id="{535A02BE-CE23-4449-BB2F-1CABC1927108}" type="slidenum">
              <a:rPr lang="en-US" smtClean="0"/>
              <a:pPr>
                <a:defRPr/>
              </a:pPr>
              <a:t>25</a:t>
            </a:fld>
            <a:endParaRPr lang="en-US" dirty="0"/>
          </a:p>
        </p:txBody>
      </p:sp>
    </p:spTree>
    <p:extLst>
      <p:ext uri="{BB962C8B-B14F-4D97-AF65-F5344CB8AC3E}">
        <p14:creationId xmlns:p14="http://schemas.microsoft.com/office/powerpoint/2010/main" val="267631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r>
              <a:rPr lang="en-US" dirty="0" smtClean="0"/>
              <a:t>Based on the student’s unique needs</a:t>
            </a:r>
          </a:p>
          <a:p>
            <a:r>
              <a:rPr lang="en-US" dirty="0" smtClean="0"/>
              <a:t>Service statements must clearly describe the LEA’s commitment of resources to parents and all involved in developing &amp; implementing IEP</a:t>
            </a:r>
          </a:p>
          <a:p>
            <a:pPr lvl="1"/>
            <a:r>
              <a:rPr lang="en-US" dirty="0" smtClean="0"/>
              <a:t>Each IEP service statement should </a:t>
            </a:r>
            <a:r>
              <a:rPr lang="en-US" dirty="0"/>
              <a:t>be clear about </a:t>
            </a:r>
            <a:r>
              <a:rPr lang="en-US" dirty="0" smtClean="0"/>
              <a:t>type </a:t>
            </a:r>
            <a:r>
              <a:rPr lang="en-US" dirty="0"/>
              <a:t>of service to </a:t>
            </a:r>
            <a:r>
              <a:rPr lang="en-US" dirty="0" smtClean="0"/>
              <a:t>be provided and amount, frequency (or conditions), location and duration</a:t>
            </a:r>
          </a:p>
          <a:p>
            <a:r>
              <a:rPr lang="en-US" dirty="0"/>
              <a:t>Least Restrictive Environment (LRE) requirements considered when making decisions about the location of services</a:t>
            </a:r>
          </a:p>
          <a:p>
            <a:endParaRPr lang="en-US" dirty="0" smtClean="0"/>
          </a:p>
          <a:p>
            <a:pPr marL="0" indent="0">
              <a:buNone/>
            </a:pPr>
            <a:endParaRPr lang="en-US" dirty="0" smtClean="0"/>
          </a:p>
        </p:txBody>
      </p:sp>
      <p:sp>
        <p:nvSpPr>
          <p:cNvPr id="135170" name="Rectangle 2"/>
          <p:cNvSpPr>
            <a:spLocks noGrp="1" noChangeArrowheads="1"/>
          </p:cNvSpPr>
          <p:nvPr>
            <p:ph type="title"/>
          </p:nvPr>
        </p:nvSpPr>
        <p:spPr/>
        <p:txBody>
          <a:bodyPr/>
          <a:lstStyle/>
          <a:p>
            <a:r>
              <a:rPr lang="en-US" dirty="0" smtClean="0"/>
              <a:t>Guidelines for All IEP Services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1"/>
          </p:nvPr>
        </p:nvSpPr>
        <p:spPr/>
        <p:txBody>
          <a:bodyPr/>
          <a:lstStyle/>
          <a:p>
            <a:fld id="{C07CEF0E-CF4D-482C-8314-3052EE22D08E}" type="slidenum">
              <a:rPr lang="en-US" smtClean="0"/>
              <a:pPr/>
              <a:t>26</a:t>
            </a:fld>
            <a:endParaRPr lang="en-US" dirty="0"/>
          </a:p>
        </p:txBody>
      </p:sp>
      <p:sp>
        <p:nvSpPr>
          <p:cNvPr id="2" name="Action Button: Information 1">
            <a:hlinkClick r:id="rId3" highlightClick="1"/>
          </p:cNvPr>
          <p:cNvSpPr/>
          <p:nvPr/>
        </p:nvSpPr>
        <p:spPr>
          <a:xfrm>
            <a:off x="10380133" y="440267"/>
            <a:ext cx="575734" cy="5588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61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Step 5: Analyze Progress</a:t>
            </a:r>
            <a:br>
              <a:rPr lang="en-US" dirty="0"/>
            </a:br>
            <a:r>
              <a:rPr lang="en-US" dirty="0"/>
              <a:t>Towards </a:t>
            </a:r>
            <a:r>
              <a:rPr lang="en-US" dirty="0" smtClean="0"/>
              <a:t>Goals</a:t>
            </a:r>
            <a:endParaRPr lang="en-US" dirty="0"/>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27</a:t>
            </a:fld>
            <a:endParaRPr lang="en-US" dirty="0"/>
          </a:p>
        </p:txBody>
      </p:sp>
      <p:sp>
        <p:nvSpPr>
          <p:cNvPr id="12" name="Content Placeholder 2"/>
          <p:cNvSpPr>
            <a:spLocks noGrp="1"/>
          </p:cNvSpPr>
          <p:nvPr>
            <p:ph sz="half" idx="4294967295"/>
          </p:nvPr>
        </p:nvSpPr>
        <p:spPr>
          <a:xfrm>
            <a:off x="1524000" y="1457326"/>
            <a:ext cx="4324350" cy="4830763"/>
          </a:xfrm>
        </p:spPr>
        <p:txBody>
          <a:bodyPr/>
          <a:lstStyle/>
          <a:p>
            <a:endParaRPr lang="en-US" dirty="0" smtClean="0"/>
          </a:p>
          <a:p>
            <a:endParaRPr lang="en-US" dirty="0" smtClean="0"/>
          </a:p>
        </p:txBody>
      </p:sp>
      <p:sp>
        <p:nvSpPr>
          <p:cNvPr id="24" name="Rounded Rectangle 23"/>
          <p:cNvSpPr/>
          <p:nvPr/>
        </p:nvSpPr>
        <p:spPr>
          <a:xfrm>
            <a:off x="2871538" y="1720485"/>
            <a:ext cx="6829656"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60000"/>
                    <a:lumOff val="40000"/>
                  </a:schemeClr>
                </a:solidFill>
              </a:rPr>
              <a:t> </a:t>
            </a:r>
            <a:r>
              <a:rPr lang="en-US" sz="4000" dirty="0">
                <a:solidFill>
                  <a:schemeClr val="accent1">
                    <a:lumMod val="60000"/>
                    <a:lumOff val="40000"/>
                  </a:schemeClr>
                </a:solidFill>
              </a:rPr>
              <a:t>Analyze </a:t>
            </a:r>
            <a:r>
              <a:rPr lang="en-US" sz="4000" dirty="0">
                <a:solidFill>
                  <a:schemeClr val="tx1"/>
                </a:solidFill>
              </a:rPr>
              <a:t>progress towards goals to evaluate what works and what is needed to close the student’s achievement gaps.</a:t>
            </a:r>
          </a:p>
        </p:txBody>
      </p:sp>
    </p:spTree>
    <p:extLst>
      <p:ext uri="{BB962C8B-B14F-4D97-AF65-F5344CB8AC3E}">
        <p14:creationId xmlns:p14="http://schemas.microsoft.com/office/powerpoint/2010/main" val="466718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Key Ideas</a:t>
            </a:r>
            <a:endParaRPr lang="en-US" dirty="0"/>
          </a:p>
        </p:txBody>
      </p:sp>
      <p:sp>
        <p:nvSpPr>
          <p:cNvPr id="3" name="Content Placeholder 2"/>
          <p:cNvSpPr>
            <a:spLocks noGrp="1"/>
          </p:cNvSpPr>
          <p:nvPr>
            <p:ph idx="1"/>
          </p:nvPr>
        </p:nvSpPr>
        <p:spPr/>
        <p:txBody>
          <a:bodyPr/>
          <a:lstStyle/>
          <a:p>
            <a:r>
              <a:rPr lang="en-US" sz="3000" dirty="0"/>
              <a:t>The IEP team analyzes the student’s progress towards the IEP goals to inform future IEP development</a:t>
            </a:r>
          </a:p>
          <a:p>
            <a:r>
              <a:rPr lang="en-US" sz="3000" dirty="0"/>
              <a:t>The IEP must be reviewed periodically, but at least annually</a:t>
            </a:r>
          </a:p>
          <a:p>
            <a:pPr lvl="1"/>
            <a:r>
              <a:rPr lang="en-US" sz="2400" dirty="0"/>
              <a:t>The IEP must state when IEP progress will be reported to parents (e.g., quarterly, concurrent with general education report cards, etc.)</a:t>
            </a:r>
          </a:p>
          <a:p>
            <a:r>
              <a:rPr lang="en-US" sz="3000" dirty="0"/>
              <a:t>When the student is not making sufficient progress towards IEP goals, the IEP should be reviewed and revised, as appropriate</a:t>
            </a:r>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28</a:t>
            </a:fld>
            <a:endParaRPr lang="en-US" dirty="0"/>
          </a:p>
        </p:txBody>
      </p:sp>
    </p:spTree>
    <p:extLst>
      <p:ext uri="{BB962C8B-B14F-4D97-AF65-F5344CB8AC3E}">
        <p14:creationId xmlns:p14="http://schemas.microsoft.com/office/powerpoint/2010/main" val="3521129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CCR-5 Step Process </a:t>
            </a:r>
            <a:r>
              <a:rPr lang="en-US" dirty="0"/>
              <a:t>and </a:t>
            </a:r>
            <a:r>
              <a:rPr lang="en-US" dirty="0" smtClean="0"/>
              <a:t>the Sample IEP Forms</a:t>
            </a:r>
            <a:endParaRPr lang="en-US" dirty="0"/>
          </a:p>
        </p:txBody>
      </p:sp>
      <p:sp>
        <p:nvSpPr>
          <p:cNvPr id="12" name="Subtitle 11"/>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94A5A1AF-0FAF-4A43-BF78-FFD67272E01F}" type="slidenum">
              <a:rPr lang="en-US" smtClean="0"/>
              <a:pPr>
                <a:defRPr/>
              </a:pPr>
              <a:t>29</a:t>
            </a:fld>
            <a:endParaRPr lang="en-US" dirty="0"/>
          </a:p>
        </p:txBody>
      </p:sp>
      <p:sp>
        <p:nvSpPr>
          <p:cNvPr id="13" name="Text Placeholder 12"/>
          <p:cNvSpPr>
            <a:spLocks noGrp="1"/>
          </p:cNvSpPr>
          <p:nvPr>
            <p:ph type="body" sz="quarter" idx="13"/>
          </p:nvPr>
        </p:nvSpPr>
        <p:spPr/>
        <p:txBody>
          <a:bodyPr/>
          <a:lstStyle/>
          <a:p>
            <a:r>
              <a:rPr lang="en-US" dirty="0" smtClean="0"/>
              <a:t>What’s the Link? </a:t>
            </a:r>
            <a:endParaRPr lang="en-US" dirty="0"/>
          </a:p>
        </p:txBody>
      </p:sp>
    </p:spTree>
    <p:extLst>
      <p:ext uri="{BB962C8B-B14F-4D97-AF65-F5344CB8AC3E}">
        <p14:creationId xmlns:p14="http://schemas.microsoft.com/office/powerpoint/2010/main" val="208942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 What </a:t>
            </a:r>
            <a:r>
              <a:rPr lang="en-US" dirty="0"/>
              <a:t>We Want to </a:t>
            </a:r>
            <a:r>
              <a:rPr lang="en-US" dirty="0" smtClean="0"/>
              <a:t>Accomplish</a:t>
            </a:r>
            <a:endParaRPr lang="en-US" dirty="0"/>
          </a:p>
        </p:txBody>
      </p:sp>
      <p:sp>
        <p:nvSpPr>
          <p:cNvPr id="2" name="Text Placeholder 1"/>
          <p:cNvSpPr>
            <a:spLocks noGrp="1"/>
          </p:cNvSpPr>
          <p:nvPr>
            <p:ph idx="1"/>
          </p:nvPr>
        </p:nvSpPr>
        <p:spPr/>
        <p:txBody>
          <a:bodyPr/>
          <a:lstStyle/>
          <a:p>
            <a:r>
              <a:rPr lang="en-US" dirty="0"/>
              <a:t>Focus on </a:t>
            </a:r>
            <a:r>
              <a:rPr lang="en-US" dirty="0">
                <a:hlinkClick r:id="rId3"/>
              </a:rPr>
              <a:t>procedural </a:t>
            </a:r>
            <a:r>
              <a:rPr lang="en-US" dirty="0" smtClean="0">
                <a:hlinkClick r:id="rId3"/>
              </a:rPr>
              <a:t>compliance </a:t>
            </a:r>
            <a:r>
              <a:rPr lang="en-US" dirty="0" smtClean="0"/>
              <a:t>alone </a:t>
            </a:r>
            <a:r>
              <a:rPr lang="en-US" dirty="0"/>
              <a:t>has not resulted in better outcomes </a:t>
            </a:r>
          </a:p>
          <a:p>
            <a:r>
              <a:rPr lang="en-US" dirty="0"/>
              <a:t>DPI revised </a:t>
            </a:r>
            <a:r>
              <a:rPr lang="en-US" dirty="0">
                <a:hlinkClick r:id="rId4"/>
              </a:rPr>
              <a:t>sample IEP forms </a:t>
            </a:r>
            <a:r>
              <a:rPr lang="en-US" dirty="0"/>
              <a:t>to promote discussions aimed at improving student outcomes</a:t>
            </a:r>
          </a:p>
          <a:p>
            <a:r>
              <a:rPr lang="en-US" dirty="0" smtClean="0"/>
              <a:t>CCR IEPs focus </a:t>
            </a:r>
            <a:r>
              <a:rPr lang="en-US" dirty="0"/>
              <a:t>on improving access, engagement and progress </a:t>
            </a:r>
            <a:r>
              <a:rPr lang="en-US" dirty="0" smtClean="0"/>
              <a:t>in meeting early childhood/grade </a:t>
            </a:r>
            <a:r>
              <a:rPr lang="en-US" dirty="0"/>
              <a:t>level standards based curriculum, instruction, and </a:t>
            </a:r>
            <a:r>
              <a:rPr lang="en-US" dirty="0" smtClean="0"/>
              <a:t>environments </a:t>
            </a:r>
            <a:endParaRPr lang="en-US" dirty="0"/>
          </a:p>
        </p:txBody>
      </p:sp>
      <p:sp>
        <p:nvSpPr>
          <p:cNvPr id="5" name="Date Placeholder 4"/>
          <p:cNvSpPr>
            <a:spLocks noGrp="1"/>
          </p:cNvSpPr>
          <p:nvPr>
            <p:ph type="dt" sz="half" idx="10"/>
          </p:nvPr>
        </p:nvSpPr>
        <p:spPr/>
        <p:txBody>
          <a:bodyPr/>
          <a:lstStyle/>
          <a:p>
            <a:pPr>
              <a:defRPr/>
            </a:pPr>
            <a:r>
              <a:rPr lang="en-US" smtClean="0"/>
              <a:t>September 2017</a:t>
            </a:r>
            <a:endParaRPr lang="en-US" dirty="0"/>
          </a:p>
        </p:txBody>
      </p:sp>
      <p:sp>
        <p:nvSpPr>
          <p:cNvPr id="6" name="Slide Number Placeholder 5"/>
          <p:cNvSpPr>
            <a:spLocks noGrp="1"/>
          </p:cNvSpPr>
          <p:nvPr>
            <p:ph type="sldNum" sz="quarter" idx="4294967295"/>
          </p:nvPr>
        </p:nvSpPr>
        <p:spPr/>
        <p:txBody>
          <a:bodyPr/>
          <a:lstStyle/>
          <a:p>
            <a:pPr>
              <a:defRPr/>
            </a:pPr>
            <a:fld id="{5647F450-B010-44F3-A87C-A52A6F362B1F}" type="slidenum">
              <a:rPr lang="en-US" smtClean="0"/>
              <a:pPr>
                <a:defRPr/>
              </a:pPr>
              <a:t>3</a:t>
            </a:fld>
            <a:endParaRPr lang="en-US" dirty="0"/>
          </a:p>
        </p:txBody>
      </p:sp>
    </p:spTree>
    <p:extLst>
      <p:ext uri="{BB962C8B-B14F-4D97-AF65-F5344CB8AC3E}">
        <p14:creationId xmlns:p14="http://schemas.microsoft.com/office/powerpoint/2010/main" val="264026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Referral Form (R-1)</a:t>
            </a:r>
          </a:p>
          <a:p>
            <a:r>
              <a:rPr lang="en-US" sz="2800" dirty="0"/>
              <a:t>IEP Team Meeting Cover Sheet (I-3)</a:t>
            </a:r>
          </a:p>
          <a:p>
            <a:r>
              <a:rPr lang="en-US" sz="2800" dirty="0"/>
              <a:t>Review of Existing Data (ED-1-replaced EW-1)</a:t>
            </a:r>
          </a:p>
          <a:p>
            <a:r>
              <a:rPr lang="en-US" sz="2800" dirty="0"/>
              <a:t>Evaluation Report (ER-1) </a:t>
            </a:r>
          </a:p>
          <a:p>
            <a:r>
              <a:rPr lang="en-US" sz="2800" dirty="0"/>
              <a:t>IEP Linking Form (I-4)- combined old forms for present levels, special factors, annual goals, and program summary </a:t>
            </a:r>
          </a:p>
          <a:p>
            <a:r>
              <a:rPr lang="en-US" sz="2800" dirty="0"/>
              <a:t>Annual IEP Goal Review (I-5)- New </a:t>
            </a:r>
          </a:p>
          <a:p>
            <a:r>
              <a:rPr lang="en-US" sz="2800" dirty="0"/>
              <a:t>Interim IEP Goal Review (I-6)-New </a:t>
            </a:r>
          </a:p>
          <a:p>
            <a:endParaRPr lang="en-US" sz="2800" dirty="0"/>
          </a:p>
          <a:p>
            <a:endParaRPr lang="en-US" dirty="0"/>
          </a:p>
        </p:txBody>
      </p:sp>
      <p:sp>
        <p:nvSpPr>
          <p:cNvPr id="5" name="Date Placeholder 4"/>
          <p:cNvSpPr>
            <a:spLocks noGrp="1"/>
          </p:cNvSpPr>
          <p:nvPr>
            <p:ph type="dt" sz="half" idx="10"/>
          </p:nvPr>
        </p:nvSpPr>
        <p:spPr/>
        <p:txBody>
          <a:bodyPr/>
          <a:lstStyle/>
          <a:p>
            <a:r>
              <a:rPr lang="en-US" smtClean="0"/>
              <a:t>September 2017</a:t>
            </a:r>
            <a:endParaRPr lang="en-US" dirty="0"/>
          </a:p>
        </p:txBody>
      </p:sp>
      <p:sp>
        <p:nvSpPr>
          <p:cNvPr id="6" name="Slide Number Placeholder 5"/>
          <p:cNvSpPr>
            <a:spLocks noGrp="1"/>
          </p:cNvSpPr>
          <p:nvPr>
            <p:ph type="sldNum" sz="quarter" idx="4294967295"/>
          </p:nvPr>
        </p:nvSpPr>
        <p:spPr/>
        <p:txBody>
          <a:bodyPr/>
          <a:lstStyle/>
          <a:p>
            <a:fld id="{5647F450-B010-44F3-A87C-A52A6F362B1F}" type="slidenum">
              <a:rPr lang="en-US" smtClean="0"/>
              <a:pPr/>
              <a:t>30</a:t>
            </a:fld>
            <a:endParaRPr lang="en-US"/>
          </a:p>
        </p:txBody>
      </p:sp>
      <p:sp>
        <p:nvSpPr>
          <p:cNvPr id="21" name="Title 14"/>
          <p:cNvSpPr>
            <a:spLocks noGrp="1"/>
          </p:cNvSpPr>
          <p:nvPr>
            <p:ph type="title"/>
          </p:nvPr>
        </p:nvSpPr>
        <p:spPr/>
        <p:txBody>
          <a:bodyPr/>
          <a:lstStyle/>
          <a:p>
            <a:r>
              <a:rPr lang="en-US" dirty="0" smtClean="0"/>
              <a:t>Sample </a:t>
            </a:r>
            <a:r>
              <a:rPr lang="en-US" dirty="0"/>
              <a:t>IEP </a:t>
            </a:r>
            <a:r>
              <a:rPr lang="en-US" dirty="0" smtClean="0"/>
              <a:t>Forms</a:t>
            </a:r>
            <a:br>
              <a:rPr lang="en-US" dirty="0" smtClean="0"/>
            </a:br>
            <a:r>
              <a:rPr lang="en-US" sz="3200" i="1" dirty="0" smtClean="0"/>
              <a:t>Revised 2016, 2017</a:t>
            </a:r>
            <a:endParaRPr lang="en-US" sz="3200" i="1" dirty="0"/>
          </a:p>
        </p:txBody>
      </p:sp>
      <p:sp>
        <p:nvSpPr>
          <p:cNvPr id="7" name="Action Button: Document 6">
            <a:hlinkClick r:id="rId3" highlightClick="1"/>
          </p:cNvPr>
          <p:cNvSpPr/>
          <p:nvPr/>
        </p:nvSpPr>
        <p:spPr>
          <a:xfrm>
            <a:off x="10490200" y="629273"/>
            <a:ext cx="469900" cy="4191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66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Sample Forms</a:t>
            </a:r>
            <a:endParaRPr lang="en-US" dirty="0"/>
          </a:p>
        </p:txBody>
      </p:sp>
      <p:sp>
        <p:nvSpPr>
          <p:cNvPr id="3" name="Content Placeholder 2"/>
          <p:cNvSpPr>
            <a:spLocks noGrp="1"/>
          </p:cNvSpPr>
          <p:nvPr>
            <p:ph idx="1"/>
          </p:nvPr>
        </p:nvSpPr>
        <p:spPr/>
        <p:txBody>
          <a:bodyPr/>
          <a:lstStyle/>
          <a:p>
            <a:r>
              <a:rPr lang="en-US" sz="3000" dirty="0"/>
              <a:t>The revised forms do not add any additional legal requirements</a:t>
            </a:r>
          </a:p>
          <a:p>
            <a:r>
              <a:rPr lang="en-US" sz="3000" dirty="0"/>
              <a:t>Added sections and prompts promote focus and discussion during IEP development to help ensure </a:t>
            </a:r>
          </a:p>
          <a:p>
            <a:pPr lvl="1">
              <a:lnSpc>
                <a:spcPct val="95000"/>
              </a:lnSpc>
            </a:pPr>
            <a:r>
              <a:rPr lang="en-US" dirty="0" smtClean="0"/>
              <a:t>IEP is procedurally and substantively compliant</a:t>
            </a:r>
          </a:p>
          <a:p>
            <a:pPr lvl="1">
              <a:lnSpc>
                <a:spcPct val="95000"/>
              </a:lnSpc>
            </a:pPr>
            <a:r>
              <a:rPr lang="en-US" dirty="0" smtClean="0"/>
              <a:t>IEP effectively identifies and addresses needs</a:t>
            </a:r>
          </a:p>
          <a:p>
            <a:pPr lvl="1">
              <a:lnSpc>
                <a:spcPct val="95000"/>
              </a:lnSpc>
            </a:pPr>
            <a:r>
              <a:rPr lang="en-US" dirty="0" smtClean="0"/>
              <a:t>Clear linkages between student needs, goals and services   =  Improved student outcomes  </a:t>
            </a:r>
          </a:p>
          <a:p>
            <a:r>
              <a:rPr lang="en-US" sz="3000" dirty="0"/>
              <a:t>The forms align with RDA and focus on Reading</a:t>
            </a:r>
          </a:p>
          <a:p>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4294967295"/>
          </p:nvPr>
        </p:nvSpPr>
        <p:spPr/>
        <p:txBody>
          <a:bodyPr/>
          <a:lstStyle/>
          <a:p>
            <a:fld id="{5647F450-B010-44F3-A87C-A52A6F362B1F}" type="slidenum">
              <a:rPr lang="en-US" smtClean="0"/>
              <a:pPr/>
              <a:t>31</a:t>
            </a:fld>
            <a:endParaRPr lang="en-US"/>
          </a:p>
        </p:txBody>
      </p:sp>
    </p:spTree>
    <p:extLst>
      <p:ext uri="{BB962C8B-B14F-4D97-AF65-F5344CB8AC3E}">
        <p14:creationId xmlns:p14="http://schemas.microsoft.com/office/powerpoint/2010/main" val="273555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Regarding Use of the </a:t>
            </a:r>
            <a:br>
              <a:rPr lang="en-US" dirty="0" smtClean="0"/>
            </a:br>
            <a:r>
              <a:rPr lang="en-US" dirty="0" smtClean="0"/>
              <a:t>Revised Sample IEP Forms</a:t>
            </a:r>
            <a:endParaRPr lang="en-US" dirty="0"/>
          </a:p>
        </p:txBody>
      </p:sp>
      <p:sp>
        <p:nvSpPr>
          <p:cNvPr id="3" name="Content Placeholder 2"/>
          <p:cNvSpPr>
            <a:spLocks noGrp="1"/>
          </p:cNvSpPr>
          <p:nvPr>
            <p:ph idx="1"/>
          </p:nvPr>
        </p:nvSpPr>
        <p:spPr/>
        <p:txBody>
          <a:bodyPr/>
          <a:lstStyle/>
          <a:p>
            <a:r>
              <a:rPr lang="en-US" dirty="0"/>
              <a:t>Changes the conversation: emphasis on improving outcomes.</a:t>
            </a:r>
          </a:p>
          <a:p>
            <a:r>
              <a:rPr lang="en-US" dirty="0" smtClean="0"/>
              <a:t>Connections between present levels/needs of the student with goals and services.</a:t>
            </a:r>
          </a:p>
          <a:p>
            <a:r>
              <a:rPr lang="en-US" dirty="0"/>
              <a:t>Parent </a:t>
            </a:r>
            <a:r>
              <a:rPr lang="en-US" dirty="0" smtClean="0"/>
              <a:t>involvement / Student involvement</a:t>
            </a:r>
          </a:p>
          <a:p>
            <a:r>
              <a:rPr lang="en-US" dirty="0" smtClean="0"/>
              <a:t>Explanation boxes provide helpful clarification</a:t>
            </a:r>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32</a:t>
            </a:fld>
            <a:endParaRPr lang="en-US"/>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96497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Text Boxes Provide Clarification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351" y="1388901"/>
            <a:ext cx="8840449" cy="5080581"/>
          </a:xfrm>
        </p:spPr>
      </p:pic>
      <p:sp>
        <p:nvSpPr>
          <p:cNvPr id="5" name="Slide Number Placeholder 4"/>
          <p:cNvSpPr>
            <a:spLocks noGrp="1"/>
          </p:cNvSpPr>
          <p:nvPr>
            <p:ph type="sldNum" sz="quarter" idx="4294967295"/>
          </p:nvPr>
        </p:nvSpPr>
        <p:spPr/>
        <p:txBody>
          <a:bodyPr/>
          <a:lstStyle/>
          <a:p>
            <a:fld id="{7C5D2030-3091-4198-9275-AA06B770FE2C}" type="slidenum">
              <a:rPr lang="en-US" smtClean="0"/>
              <a:pPr/>
              <a:t>33</a:t>
            </a:fld>
            <a:endParaRPr lang="en-US" dirty="0"/>
          </a:p>
        </p:txBody>
      </p:sp>
      <p:sp>
        <p:nvSpPr>
          <p:cNvPr id="11" name="Date Placeholder 10"/>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2540851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 Linkages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376937"/>
            <a:ext cx="6108700" cy="1499420"/>
          </a:xfrm>
        </p:spPr>
      </p:pic>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a:xfrm>
            <a:off x="8077200" y="6356351"/>
            <a:ext cx="1066800" cy="349250"/>
          </a:xfrm>
          <a:prstGeom prst="rect">
            <a:avLst/>
          </a:prstGeom>
        </p:spPr>
        <p:txBody>
          <a:bodyPr/>
          <a:lstStyle/>
          <a:p>
            <a:pPr>
              <a:defRPr/>
            </a:pPr>
            <a:fld id="{5647F450-B010-44F3-A87C-A52A6F362B1F}" type="slidenum">
              <a:rPr lang="en-US" smtClean="0"/>
              <a:pPr>
                <a:defRPr/>
              </a:pPr>
              <a:t>34</a:t>
            </a:fld>
            <a:endParaRPr lang="en-US" dirty="0"/>
          </a:p>
        </p:txBody>
      </p:sp>
      <p:pic>
        <p:nvPicPr>
          <p:cNvPr id="11" name="Picture 10"/>
          <p:cNvPicPr>
            <a:picLocks noChangeAspect="1"/>
          </p:cNvPicPr>
          <p:nvPr/>
        </p:nvPicPr>
        <p:blipFill>
          <a:blip r:embed="rId4"/>
          <a:stretch>
            <a:fillRect/>
          </a:stretch>
        </p:blipFill>
        <p:spPr>
          <a:xfrm>
            <a:off x="4938824" y="2964729"/>
            <a:ext cx="5729176" cy="1847248"/>
          </a:xfrm>
          <a:prstGeom prst="rect">
            <a:avLst/>
          </a:prstGeom>
        </p:spPr>
      </p:pic>
      <p:pic>
        <p:nvPicPr>
          <p:cNvPr id="12" name="Picture 11"/>
          <p:cNvPicPr>
            <a:picLocks noChangeAspect="1"/>
          </p:cNvPicPr>
          <p:nvPr/>
        </p:nvPicPr>
        <p:blipFill>
          <a:blip r:embed="rId5"/>
          <a:stretch>
            <a:fillRect/>
          </a:stretch>
        </p:blipFill>
        <p:spPr>
          <a:xfrm>
            <a:off x="1524000" y="4713549"/>
            <a:ext cx="5514362" cy="1992055"/>
          </a:xfrm>
          <a:prstGeom prst="rect">
            <a:avLst/>
          </a:prstGeom>
        </p:spPr>
      </p:pic>
      <p:sp>
        <p:nvSpPr>
          <p:cNvPr id="13" name="TextBox 12"/>
          <p:cNvSpPr txBox="1"/>
          <p:nvPr/>
        </p:nvSpPr>
        <p:spPr>
          <a:xfrm>
            <a:off x="7722574" y="1552194"/>
            <a:ext cx="2197768" cy="1200329"/>
          </a:xfrm>
          <a:prstGeom prst="rect">
            <a:avLst/>
          </a:prstGeom>
          <a:noFill/>
        </p:spPr>
        <p:txBody>
          <a:bodyPr wrap="square" rtlCol="0">
            <a:spAutoFit/>
          </a:bodyPr>
          <a:lstStyle/>
          <a:p>
            <a:pPr algn="ctr"/>
            <a:r>
              <a:rPr lang="en-US" sz="3600" dirty="0">
                <a:solidFill>
                  <a:schemeClr val="bg1">
                    <a:lumMod val="75000"/>
                    <a:lumOff val="25000"/>
                  </a:schemeClr>
                </a:solidFill>
              </a:rPr>
              <a:t>Identify Needs</a:t>
            </a:r>
          </a:p>
        </p:txBody>
      </p:sp>
      <p:sp>
        <p:nvSpPr>
          <p:cNvPr id="14" name="TextBox 13"/>
          <p:cNvSpPr txBox="1"/>
          <p:nvPr/>
        </p:nvSpPr>
        <p:spPr>
          <a:xfrm>
            <a:off x="1524000" y="3114531"/>
            <a:ext cx="3784600" cy="1200329"/>
          </a:xfrm>
          <a:prstGeom prst="rect">
            <a:avLst/>
          </a:prstGeom>
          <a:noFill/>
        </p:spPr>
        <p:txBody>
          <a:bodyPr wrap="square" rtlCol="0">
            <a:spAutoFit/>
          </a:bodyPr>
          <a:lstStyle/>
          <a:p>
            <a:r>
              <a:rPr lang="en-US" sz="3600" dirty="0">
                <a:solidFill>
                  <a:schemeClr val="bg1">
                    <a:lumMod val="75000"/>
                    <a:lumOff val="25000"/>
                  </a:schemeClr>
                </a:solidFill>
              </a:rPr>
              <a:t>Develop Goals to Address Needs</a:t>
            </a:r>
          </a:p>
        </p:txBody>
      </p:sp>
      <p:sp>
        <p:nvSpPr>
          <p:cNvPr id="15" name="TextBox 14"/>
          <p:cNvSpPr txBox="1"/>
          <p:nvPr/>
        </p:nvSpPr>
        <p:spPr>
          <a:xfrm>
            <a:off x="7089193" y="4788966"/>
            <a:ext cx="3464537" cy="1754326"/>
          </a:xfrm>
          <a:prstGeom prst="rect">
            <a:avLst/>
          </a:prstGeom>
          <a:noFill/>
        </p:spPr>
        <p:txBody>
          <a:bodyPr wrap="square" rtlCol="0">
            <a:spAutoFit/>
          </a:bodyPr>
          <a:lstStyle/>
          <a:p>
            <a:r>
              <a:rPr lang="en-US" sz="3600" dirty="0">
                <a:solidFill>
                  <a:schemeClr val="bg1">
                    <a:lumMod val="75000"/>
                    <a:lumOff val="25000"/>
                  </a:schemeClr>
                </a:solidFill>
              </a:rPr>
              <a:t>Align Services with Goals and Needs</a:t>
            </a:r>
          </a:p>
        </p:txBody>
      </p:sp>
    </p:spTree>
    <p:extLst>
      <p:ext uri="{BB962C8B-B14F-4D97-AF65-F5344CB8AC3E}">
        <p14:creationId xmlns:p14="http://schemas.microsoft.com/office/powerpoint/2010/main" val="225913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 is Emphasized</a:t>
            </a:r>
            <a:endParaRPr lang="en-US" dirty="0"/>
          </a:p>
        </p:txBody>
      </p:sp>
      <p:sp>
        <p:nvSpPr>
          <p:cNvPr id="3" name="Date Placeholder 2"/>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2"/>
          </p:nvPr>
        </p:nvSpPr>
        <p:spPr/>
        <p:txBody>
          <a:bodyPr/>
          <a:lstStyle/>
          <a:p>
            <a:fld id="{5647F450-B010-44F3-A87C-A52A6F362B1F}" type="slidenum">
              <a:rPr lang="en-US" smtClean="0"/>
              <a:pPr/>
              <a:t>35</a:t>
            </a:fld>
            <a:endParaRPr lang="en-US"/>
          </a:p>
        </p:txBody>
      </p:sp>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856" t="1" r="7133" b="36976"/>
          <a:stretch/>
        </p:blipFill>
        <p:spPr>
          <a:xfrm>
            <a:off x="931334" y="1755424"/>
            <a:ext cx="10329330" cy="3443110"/>
          </a:xfrm>
        </p:spPr>
      </p:pic>
      <p:sp>
        <p:nvSpPr>
          <p:cNvPr id="4" name="Action Button: Information 3">
            <a:hlinkClick r:id="rId4" highlightClick="1"/>
          </p:cNvPr>
          <p:cNvSpPr/>
          <p:nvPr/>
        </p:nvSpPr>
        <p:spPr>
          <a:xfrm>
            <a:off x="10888133" y="440267"/>
            <a:ext cx="508000" cy="47413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8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4138"/>
            <a:ext cx="9144000" cy="1143000"/>
          </a:xfrm>
        </p:spPr>
        <p:txBody>
          <a:bodyPr/>
          <a:lstStyle/>
          <a:p>
            <a:r>
              <a:rPr lang="en-US" dirty="0"/>
              <a:t>Emphasis on Analyzing Progress and Making Changes </a:t>
            </a:r>
            <a:r>
              <a:rPr lang="en-US" dirty="0" smtClean="0"/>
              <a:t>to </a:t>
            </a:r>
            <a:r>
              <a:rPr lang="en-US" dirty="0"/>
              <a:t>Improve </a:t>
            </a:r>
            <a:r>
              <a:rPr lang="en-US" dirty="0" smtClean="0"/>
              <a:t>Outcomes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2"/>
          </p:nvPr>
        </p:nvSpPr>
        <p:spPr/>
        <p:txBody>
          <a:bodyPr/>
          <a:lstStyle/>
          <a:p>
            <a:fld id="{5647F450-B010-44F3-A87C-A52A6F362B1F}" type="slidenum">
              <a:rPr lang="en-US" smtClean="0"/>
              <a:pPr/>
              <a:t>36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304606"/>
            <a:ext cx="7876990" cy="5553394"/>
          </a:xfrm>
          <a:prstGeom prst="rect">
            <a:avLst/>
          </a:prstGeom>
        </p:spPr>
      </p:pic>
    </p:spTree>
    <p:extLst>
      <p:ext uri="{BB962C8B-B14F-4D97-AF65-F5344CB8AC3E}">
        <p14:creationId xmlns:p14="http://schemas.microsoft.com/office/powerpoint/2010/main" val="183022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4138"/>
            <a:ext cx="9144000" cy="1143000"/>
          </a:xfrm>
        </p:spPr>
        <p:txBody>
          <a:bodyPr/>
          <a:lstStyle/>
          <a:p>
            <a:r>
              <a:rPr lang="en-US" dirty="0" smtClean="0"/>
              <a:t>Emphasis on Analyzing Progress and Making Changes To Improve Outcomes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2"/>
          </p:nvPr>
        </p:nvSpPr>
        <p:spPr/>
        <p:txBody>
          <a:bodyPr/>
          <a:lstStyle/>
          <a:p>
            <a:fld id="{5647F450-B010-44F3-A87C-A52A6F362B1F}" type="slidenum">
              <a:rPr lang="en-US" smtClean="0"/>
              <a:pPr/>
              <a:t>37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939" y="1399870"/>
            <a:ext cx="8342122" cy="5458131"/>
          </a:xfrm>
          <a:prstGeom prst="rect">
            <a:avLst/>
          </a:prstGeom>
        </p:spPr>
      </p:pic>
    </p:spTree>
    <p:extLst>
      <p:ext uri="{BB962C8B-B14F-4D97-AF65-F5344CB8AC3E}">
        <p14:creationId xmlns:p14="http://schemas.microsoft.com/office/powerpoint/2010/main" val="19108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38</a:t>
            </a:fld>
            <a:endParaRPr lang="en-US"/>
          </a:p>
        </p:txBody>
      </p:sp>
      <p:sp>
        <p:nvSpPr>
          <p:cNvPr id="3" name="Content Placeholder 2"/>
          <p:cNvSpPr>
            <a:spLocks noGrp="1"/>
          </p:cNvSpPr>
          <p:nvPr>
            <p:ph idx="4294967295"/>
          </p:nvPr>
        </p:nvSpPr>
        <p:spPr>
          <a:xfrm>
            <a:off x="1766888" y="1325564"/>
            <a:ext cx="8901112" cy="4835525"/>
          </a:xfrm>
        </p:spPr>
        <p:txBody>
          <a:bodyPr/>
          <a:lstStyle/>
          <a:p>
            <a:endParaRPr lang="en-US" dirty="0" smtClean="0"/>
          </a:p>
          <a:p>
            <a:endParaRPr lang="en-US" dirty="0" smtClean="0"/>
          </a:p>
          <a:p>
            <a:r>
              <a:rPr lang="en-US" dirty="0" smtClean="0"/>
              <a:t>How will we help all staff implement the new </a:t>
            </a:r>
            <a:r>
              <a:rPr lang="en-US" smtClean="0"/>
              <a:t>IEP development process</a:t>
            </a:r>
            <a:r>
              <a:rPr lang="en-US" dirty="0" smtClean="0"/>
              <a:t>? </a:t>
            </a:r>
          </a:p>
          <a:p>
            <a:r>
              <a:rPr lang="en-US" dirty="0" smtClean="0"/>
              <a:t>How might IEP team meetings be different for parents? </a:t>
            </a:r>
          </a:p>
          <a:p>
            <a:r>
              <a:rPr lang="en-US" dirty="0" smtClean="0"/>
              <a:t>How might IEP team meeting facilitation need to change?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694" y="113792"/>
            <a:ext cx="3666469" cy="2445535"/>
          </a:xfrm>
          <a:prstGeom prst="rect">
            <a:avLst/>
          </a:prstGeom>
        </p:spPr>
      </p:pic>
    </p:spTree>
    <p:extLst>
      <p:ext uri="{BB962C8B-B14F-4D97-AF65-F5344CB8AC3E}">
        <p14:creationId xmlns:p14="http://schemas.microsoft.com/office/powerpoint/2010/main" val="258745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Considerations</a:t>
            </a:r>
            <a:endParaRPr lang="en-US" dirty="0"/>
          </a:p>
        </p:txBody>
      </p:sp>
      <p:sp>
        <p:nvSpPr>
          <p:cNvPr id="3" name="Content Placeholder 2"/>
          <p:cNvSpPr>
            <a:spLocks noGrp="1"/>
          </p:cNvSpPr>
          <p:nvPr>
            <p:ph idx="1"/>
          </p:nvPr>
        </p:nvSpPr>
        <p:spPr/>
        <p:txBody>
          <a:bodyPr/>
          <a:lstStyle/>
          <a:p>
            <a:r>
              <a:rPr lang="en-US" dirty="0" smtClean="0"/>
              <a:t>Systemic adoption and implementation of CCR IEP Beliefs, 5 Step Process, and DPI Sample Forms</a:t>
            </a:r>
          </a:p>
          <a:p>
            <a:r>
              <a:rPr lang="en-US" dirty="0" smtClean="0"/>
              <a:t>Staff Preparation and Training</a:t>
            </a:r>
          </a:p>
          <a:p>
            <a:r>
              <a:rPr lang="en-US" dirty="0" smtClean="0"/>
              <a:t>Family Preparation and Engagement </a:t>
            </a:r>
          </a:p>
          <a:p>
            <a:r>
              <a:rPr lang="en-US" dirty="0" smtClean="0"/>
              <a:t>Student Engagement</a:t>
            </a:r>
          </a:p>
          <a:p>
            <a:r>
              <a:rPr lang="en-US" dirty="0" smtClean="0"/>
              <a:t>Ensuring IEP service implementation and collection of progress data as written in IEPs</a:t>
            </a:r>
          </a:p>
          <a:p>
            <a:r>
              <a:rPr lang="en-US" dirty="0" smtClean="0"/>
              <a:t>Others? </a:t>
            </a:r>
          </a:p>
          <a:p>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39</a:t>
            </a:fld>
            <a:endParaRPr lang="en-US" dirty="0"/>
          </a:p>
        </p:txBody>
      </p:sp>
    </p:spTree>
    <p:extLst>
      <p:ext uri="{BB962C8B-B14F-4D97-AF65-F5344CB8AC3E}">
        <p14:creationId xmlns:p14="http://schemas.microsoft.com/office/powerpoint/2010/main" val="276836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CCR IEP?</a:t>
            </a:r>
            <a:endParaRPr lang="en-US" dirty="0"/>
          </a:p>
        </p:txBody>
      </p:sp>
      <p:sp>
        <p:nvSpPr>
          <p:cNvPr id="12" name="Content Placeholder 2"/>
          <p:cNvSpPr>
            <a:spLocks noGrp="1"/>
          </p:cNvSpPr>
          <p:nvPr>
            <p:ph idx="1"/>
          </p:nvPr>
        </p:nvSpPr>
        <p:spPr/>
        <p:txBody>
          <a:bodyPr/>
          <a:lstStyle/>
          <a:p>
            <a:pPr marL="0" indent="0">
              <a:buNone/>
            </a:pPr>
            <a:r>
              <a:rPr lang="en-US" sz="3000" dirty="0" smtClean="0"/>
              <a:t>CCR IEP = College and Career </a:t>
            </a:r>
            <a:r>
              <a:rPr lang="en-US" sz="3000" dirty="0"/>
              <a:t>Ready Individualized Education Program </a:t>
            </a:r>
            <a:r>
              <a:rPr lang="en-US" sz="3000" dirty="0" smtClean="0"/>
              <a:t>(IEP)</a:t>
            </a:r>
          </a:p>
          <a:p>
            <a:r>
              <a:rPr lang="en-US" sz="3000" dirty="0"/>
              <a:t>For all public school students ages 3 through 21 </a:t>
            </a:r>
            <a:r>
              <a:rPr lang="en-US" sz="3000" dirty="0" smtClean="0"/>
              <a:t>eligible under IDEA</a:t>
            </a:r>
            <a:endParaRPr lang="en-US" sz="3000" dirty="0"/>
          </a:p>
          <a:p>
            <a:r>
              <a:rPr lang="en-US" sz="3000" dirty="0" smtClean="0"/>
              <a:t>An </a:t>
            </a:r>
            <a:r>
              <a:rPr lang="en-US" sz="3000" b="1" dirty="0" smtClean="0"/>
              <a:t>Individualized </a:t>
            </a:r>
            <a:r>
              <a:rPr lang="en-US" sz="3000" dirty="0" smtClean="0"/>
              <a:t>Education Program developed to </a:t>
            </a:r>
          </a:p>
          <a:p>
            <a:pPr lvl="1"/>
            <a:r>
              <a:rPr lang="en-US" dirty="0" smtClean="0"/>
              <a:t>meet the unique disability-related needs of the student</a:t>
            </a:r>
          </a:p>
          <a:p>
            <a:pPr lvl="1"/>
            <a:r>
              <a:rPr lang="en-US" dirty="0" smtClean="0"/>
              <a:t>help ensure the student graduates ready for further education, work,  and living in the community </a:t>
            </a:r>
          </a:p>
          <a:p>
            <a:r>
              <a:rPr lang="en-US" sz="3000" dirty="0" smtClean="0"/>
              <a:t>Emphasis </a:t>
            </a:r>
            <a:r>
              <a:rPr lang="en-US" sz="3000" dirty="0"/>
              <a:t>on improving outcomes </a:t>
            </a:r>
            <a:r>
              <a:rPr lang="en-US" sz="3000" dirty="0" smtClean="0"/>
              <a:t>(compliance and results</a:t>
            </a:r>
            <a:r>
              <a:rPr lang="en-US" sz="3000" dirty="0"/>
              <a:t>)</a:t>
            </a:r>
          </a:p>
          <a:p>
            <a:endParaRPr lang="en-US" dirty="0"/>
          </a:p>
        </p:txBody>
      </p:sp>
      <p:sp>
        <p:nvSpPr>
          <p:cNvPr id="7" name="Date Placeholder 6"/>
          <p:cNvSpPr>
            <a:spLocks noGrp="1"/>
          </p:cNvSpPr>
          <p:nvPr>
            <p:ph type="dt" sz="half" idx="10"/>
          </p:nvPr>
        </p:nvSpPr>
        <p:spPr/>
        <p:txBody>
          <a:bodyPr/>
          <a:lstStyle/>
          <a:p>
            <a:r>
              <a:rPr lang="en-US" smtClean="0"/>
              <a:t>August 2017</a:t>
            </a:r>
            <a:endParaRPr lang="en-US" dirty="0"/>
          </a:p>
        </p:txBody>
      </p:sp>
      <p:sp>
        <p:nvSpPr>
          <p:cNvPr id="3" name="Slide Number Placeholder 2"/>
          <p:cNvSpPr>
            <a:spLocks noGrp="1"/>
          </p:cNvSpPr>
          <p:nvPr>
            <p:ph type="sldNum" sz="quarter" idx="11"/>
          </p:nvPr>
        </p:nvSpPr>
        <p:spPr>
          <a:xfrm>
            <a:off x="10033000" y="6356350"/>
            <a:ext cx="1422400" cy="349250"/>
          </a:xfrm>
        </p:spPr>
        <p:txBody>
          <a:bodyPr/>
          <a:lstStyle/>
          <a:p>
            <a:fld id="{D7491DD7-576A-4572-9584-7E1C727197DC}" type="slidenum">
              <a:rPr lang="en-US" smtClean="0"/>
              <a:pPr/>
              <a:t>4</a:t>
            </a:fld>
            <a:endParaRPr lang="en-US" dirty="0"/>
          </a:p>
        </p:txBody>
      </p:sp>
      <p:sp>
        <p:nvSpPr>
          <p:cNvPr id="4" name="Action Button: Document 3">
            <a:hlinkClick r:id="rId3" highlightClick="1"/>
          </p:cNvPr>
          <p:cNvSpPr/>
          <p:nvPr/>
        </p:nvSpPr>
        <p:spPr>
          <a:xfrm>
            <a:off x="9499600" y="495300"/>
            <a:ext cx="355600" cy="431800"/>
          </a:xfrm>
          <a:prstGeom prst="actionButtonDocument">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1130642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4413" y="660401"/>
            <a:ext cx="7772400" cy="1362075"/>
          </a:xfrm>
        </p:spPr>
        <p:txBody>
          <a:bodyPr/>
          <a:lstStyle/>
          <a:p>
            <a:pPr algn="ctr"/>
            <a:r>
              <a:rPr lang="en-US" dirty="0"/>
              <a:t>Resources</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40</a:t>
            </a:fld>
            <a:endParaRPr lang="en-US" dirty="0"/>
          </a:p>
        </p:txBody>
      </p:sp>
      <p:pic>
        <p:nvPicPr>
          <p:cNvPr id="10" name="Picture 9"/>
          <p:cNvPicPr>
            <a:picLocks noChangeAspect="1"/>
          </p:cNvPicPr>
          <p:nvPr/>
        </p:nvPicPr>
        <p:blipFill>
          <a:blip r:embed="rId3"/>
          <a:stretch>
            <a:fillRect/>
          </a:stretch>
        </p:blipFill>
        <p:spPr>
          <a:xfrm>
            <a:off x="4114801" y="1663701"/>
            <a:ext cx="4102099" cy="4102099"/>
          </a:xfrm>
          <a:prstGeom prst="rect">
            <a:avLst/>
          </a:prstGeom>
        </p:spPr>
      </p:pic>
    </p:spTree>
    <p:extLst>
      <p:ext uri="{BB962C8B-B14F-4D97-AF65-F5344CB8AC3E}">
        <p14:creationId xmlns:p14="http://schemas.microsoft.com/office/powerpoint/2010/main" val="392293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41</a:t>
            </a:fld>
            <a:endParaRPr lang="en-US" dirty="0"/>
          </a:p>
        </p:txBody>
      </p:sp>
      <p:sp>
        <p:nvSpPr>
          <p:cNvPr id="2" name="Title 1"/>
          <p:cNvSpPr>
            <a:spLocks noGrp="1"/>
          </p:cNvSpPr>
          <p:nvPr>
            <p:ph type="title" idx="4294967295"/>
          </p:nvPr>
        </p:nvSpPr>
        <p:spPr>
          <a:xfrm>
            <a:off x="381001" y="84139"/>
            <a:ext cx="11036300" cy="1452562"/>
          </a:xfrm>
        </p:spPr>
        <p:txBody>
          <a:bodyPr/>
          <a:lstStyle/>
          <a:p>
            <a:r>
              <a:rPr lang="en-US" dirty="0" smtClean="0">
                <a:solidFill>
                  <a:schemeClr val="bg1">
                    <a:lumMod val="75000"/>
                    <a:lumOff val="25000"/>
                  </a:schemeClr>
                </a:solidFill>
              </a:rPr>
              <a:t>CCR IEP </a:t>
            </a:r>
            <a:r>
              <a:rPr lang="en-US" dirty="0">
                <a:solidFill>
                  <a:schemeClr val="bg1">
                    <a:lumMod val="75000"/>
                    <a:lumOff val="25000"/>
                  </a:schemeClr>
                </a:solidFill>
              </a:rPr>
              <a:t>Webpage</a:t>
            </a:r>
            <a:br>
              <a:rPr lang="en-US" dirty="0">
                <a:solidFill>
                  <a:schemeClr val="bg1">
                    <a:lumMod val="75000"/>
                    <a:lumOff val="25000"/>
                  </a:schemeClr>
                </a:solidFill>
              </a:rPr>
            </a:br>
            <a:r>
              <a:rPr lang="en-US" sz="3200" dirty="0">
                <a:solidFill>
                  <a:schemeClr val="bg1">
                    <a:lumMod val="75000"/>
                    <a:lumOff val="25000"/>
                  </a:schemeClr>
                </a:solidFill>
                <a:hlinkClick r:id="rId3"/>
              </a:rPr>
              <a:t>https://</a:t>
            </a:r>
            <a:r>
              <a:rPr lang="en-US" sz="3200" dirty="0" smtClean="0">
                <a:solidFill>
                  <a:schemeClr val="bg1">
                    <a:lumMod val="75000"/>
                    <a:lumOff val="25000"/>
                  </a:schemeClr>
                </a:solidFill>
                <a:hlinkClick r:id="rId3"/>
              </a:rPr>
              <a:t>dpi.wi.gov/sped/college-and-career-ready-ieps</a:t>
            </a:r>
            <a:endParaRPr lang="en-US" dirty="0">
              <a:solidFill>
                <a:schemeClr val="bg1">
                  <a:lumMod val="75000"/>
                  <a:lumOff val="25000"/>
                </a:schemeClr>
              </a:solidFill>
            </a:endParaRPr>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pic>
        <p:nvPicPr>
          <p:cNvPr id="8" name="Picture 7"/>
          <p:cNvPicPr>
            <a:picLocks noChangeAspect="1"/>
          </p:cNvPicPr>
          <p:nvPr/>
        </p:nvPicPr>
        <p:blipFill>
          <a:blip r:embed="rId4"/>
          <a:stretch>
            <a:fillRect/>
          </a:stretch>
        </p:blipFill>
        <p:spPr>
          <a:xfrm>
            <a:off x="971203" y="2119312"/>
            <a:ext cx="9605812" cy="3856348"/>
          </a:xfrm>
          <a:prstGeom prst="rect">
            <a:avLst/>
          </a:prstGeom>
        </p:spPr>
      </p:pic>
    </p:spTree>
    <p:extLst>
      <p:ext uri="{BB962C8B-B14F-4D97-AF65-F5344CB8AC3E}">
        <p14:creationId xmlns:p14="http://schemas.microsoft.com/office/powerpoint/2010/main" val="202806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solidFill>
                  <a:srgbClr val="0F1540">
                    <a:lumMod val="90000"/>
                    <a:lumOff val="10000"/>
                  </a:srgbClr>
                </a:solidFill>
              </a:rPr>
              <a:pPr>
                <a:defRPr/>
              </a:pPr>
              <a:t>42</a:t>
            </a:fld>
            <a:endParaRPr lang="en-US" dirty="0">
              <a:solidFill>
                <a:srgbClr val="0F1540">
                  <a:lumMod val="90000"/>
                  <a:lumOff val="10000"/>
                </a:srgbClr>
              </a:solidFill>
            </a:endParaRPr>
          </a:p>
        </p:txBody>
      </p:sp>
      <p:pic>
        <p:nvPicPr>
          <p:cNvPr id="4" name="Picture 3"/>
          <p:cNvPicPr>
            <a:picLocks noChangeAspect="1"/>
          </p:cNvPicPr>
          <p:nvPr/>
        </p:nvPicPr>
        <p:blipFill rotWithShape="1">
          <a:blip r:embed="rId3"/>
          <a:srcRect l="11246" t="12500" r="10750" b="6250"/>
          <a:stretch/>
        </p:blipFill>
        <p:spPr>
          <a:xfrm>
            <a:off x="1732643" y="1428676"/>
            <a:ext cx="8726713" cy="5110237"/>
          </a:xfrm>
          <a:prstGeom prst="rect">
            <a:avLst/>
          </a:prstGeom>
        </p:spPr>
      </p:pic>
      <p:sp>
        <p:nvSpPr>
          <p:cNvPr id="10" name="TextBox 9"/>
          <p:cNvSpPr txBox="1"/>
          <p:nvPr/>
        </p:nvSpPr>
        <p:spPr>
          <a:xfrm>
            <a:off x="1074057" y="362857"/>
            <a:ext cx="10086800" cy="954107"/>
          </a:xfrm>
          <a:prstGeom prst="rect">
            <a:avLst/>
          </a:prstGeom>
          <a:noFill/>
        </p:spPr>
        <p:txBody>
          <a:bodyPr wrap="none" rtlCol="0">
            <a:spAutoFit/>
          </a:bodyPr>
          <a:lstStyle/>
          <a:p>
            <a:pPr algn="ctr"/>
            <a:r>
              <a:rPr lang="en-US" sz="3200" dirty="0" smtClean="0">
                <a:solidFill>
                  <a:schemeClr val="bg1">
                    <a:lumMod val="75000"/>
                    <a:lumOff val="25000"/>
                  </a:schemeClr>
                </a:solidFill>
                <a:latin typeface="Lato" panose="020F0502020204030203" pitchFamily="34" charset="0"/>
              </a:rPr>
              <a:t>CCR IEP Learning Resources</a:t>
            </a:r>
            <a:endParaRPr lang="en-US" sz="3200" dirty="0" smtClean="0">
              <a:solidFill>
                <a:schemeClr val="bg1">
                  <a:lumMod val="75000"/>
                  <a:lumOff val="25000"/>
                </a:schemeClr>
              </a:solidFill>
              <a:latin typeface="Lato" panose="020F0502020204030203" pitchFamily="34" charset="0"/>
              <a:hlinkClick r:id="rId4"/>
            </a:endParaRPr>
          </a:p>
          <a:p>
            <a:r>
              <a:rPr lang="en-US" sz="2400" dirty="0" smtClean="0">
                <a:solidFill>
                  <a:schemeClr val="bg1">
                    <a:lumMod val="75000"/>
                    <a:lumOff val="25000"/>
                  </a:schemeClr>
                </a:solidFill>
                <a:latin typeface="Lato" panose="020F0502020204030203" pitchFamily="34" charset="0"/>
                <a:hlinkClick r:id="rId4"/>
              </a:rPr>
              <a:t>https</a:t>
            </a:r>
            <a:r>
              <a:rPr lang="en-US" sz="2400" dirty="0">
                <a:solidFill>
                  <a:schemeClr val="bg1">
                    <a:lumMod val="75000"/>
                    <a:lumOff val="25000"/>
                  </a:schemeClr>
                </a:solidFill>
                <a:latin typeface="Lato" panose="020F0502020204030203" pitchFamily="34" charset="0"/>
                <a:hlinkClick r:id="rId4"/>
              </a:rPr>
              <a:t>://</a:t>
            </a:r>
            <a:r>
              <a:rPr lang="en-US" sz="2400" dirty="0" smtClean="0">
                <a:solidFill>
                  <a:schemeClr val="bg1">
                    <a:lumMod val="75000"/>
                    <a:lumOff val="25000"/>
                  </a:schemeClr>
                </a:solidFill>
                <a:latin typeface="Lato" panose="020F0502020204030203" pitchFamily="34" charset="0"/>
                <a:hlinkClick r:id="rId4"/>
              </a:rPr>
              <a:t>dpi.wi.gov/sped/college-and-career-ready-ieps/learning-resources</a:t>
            </a:r>
            <a:r>
              <a:rPr lang="en-US" sz="2400" dirty="0" smtClean="0">
                <a:solidFill>
                  <a:schemeClr val="bg1">
                    <a:lumMod val="75000"/>
                    <a:lumOff val="25000"/>
                  </a:schemeClr>
                </a:solidFill>
                <a:latin typeface="Lato" panose="020F0502020204030203" pitchFamily="34" charset="0"/>
              </a:rPr>
              <a:t> </a:t>
            </a:r>
            <a:endParaRPr lang="en-US" sz="2400" dirty="0">
              <a:solidFill>
                <a:schemeClr val="bg1">
                  <a:lumMod val="75000"/>
                  <a:lumOff val="25000"/>
                </a:schemeClr>
              </a:solidFill>
              <a:latin typeface="Lato" panose="020F0502020204030203" pitchFamily="34" charset="0"/>
            </a:endParaRPr>
          </a:p>
        </p:txBody>
      </p:sp>
    </p:spTree>
    <p:extLst>
      <p:ext uri="{BB962C8B-B14F-4D97-AF65-F5344CB8AC3E}">
        <p14:creationId xmlns:p14="http://schemas.microsoft.com/office/powerpoint/2010/main" val="270578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1905000" y="76200"/>
            <a:ext cx="8229600" cy="1143000"/>
          </a:xfrm>
        </p:spPr>
        <p:txBody>
          <a:bodyPr/>
          <a:lstStyle/>
          <a:p>
            <a:pPr eaLnBrk="1" hangingPunct="1">
              <a:defRPr/>
            </a:pPr>
            <a:r>
              <a:rPr lang="en-US" sz="4600" dirty="0">
                <a:solidFill>
                  <a:schemeClr val="tx2">
                    <a:lumMod val="20000"/>
                    <a:lumOff val="80000"/>
                  </a:schemeClr>
                </a:solidFill>
              </a:rPr>
              <a:t>Culturally Responsive Practice</a:t>
            </a:r>
            <a:endParaRPr lang="en-US" sz="4600" i="1" dirty="0">
              <a:solidFill>
                <a:srgbClr val="CCFFCC"/>
              </a:solidFill>
            </a:endParaRPr>
          </a:p>
        </p:txBody>
      </p:sp>
      <p:pic>
        <p:nvPicPr>
          <p:cNvPr id="11" name="Picture 10"/>
          <p:cNvPicPr>
            <a:picLocks noChangeAspect="1"/>
          </p:cNvPicPr>
          <p:nvPr/>
        </p:nvPicPr>
        <p:blipFill>
          <a:blip r:embed="rId3"/>
          <a:stretch>
            <a:fillRect/>
          </a:stretch>
        </p:blipFill>
        <p:spPr>
          <a:xfrm>
            <a:off x="3363133" y="1371600"/>
            <a:ext cx="5313333" cy="5321112"/>
          </a:xfrm>
          <a:prstGeom prst="rect">
            <a:avLst/>
          </a:prstGeom>
        </p:spPr>
      </p:pic>
      <p:sp>
        <p:nvSpPr>
          <p:cNvPr id="2" name="Action Button: Information 1">
            <a:hlinkClick r:id="rId4" highlightClick="1"/>
          </p:cNvPr>
          <p:cNvSpPr/>
          <p:nvPr/>
        </p:nvSpPr>
        <p:spPr>
          <a:xfrm>
            <a:off x="9604310" y="2034073"/>
            <a:ext cx="530290" cy="690467"/>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solidFill>
                  <a:srgbClr val="0F1540">
                    <a:lumMod val="90000"/>
                    <a:lumOff val="10000"/>
                  </a:srgbClr>
                </a:solidFill>
              </a:rPr>
              <a:t>September 2017</a:t>
            </a:r>
            <a:endParaRPr lang="en-US" dirty="0">
              <a:solidFill>
                <a:srgbClr val="0F1540">
                  <a:lumMod val="90000"/>
                  <a:lumOff val="10000"/>
                </a:srgbClr>
              </a:solidFill>
            </a:endParaRPr>
          </a:p>
        </p:txBody>
      </p:sp>
      <p:sp>
        <p:nvSpPr>
          <p:cNvPr id="4" name="Slide Number Placeholder 3"/>
          <p:cNvSpPr>
            <a:spLocks noGrp="1"/>
          </p:cNvSpPr>
          <p:nvPr>
            <p:ph type="sldNum" sz="quarter" idx="4294967295"/>
          </p:nvPr>
        </p:nvSpPr>
        <p:spPr/>
        <p:txBody>
          <a:bodyPr/>
          <a:lstStyle/>
          <a:p>
            <a:pPr>
              <a:defRPr/>
            </a:pPr>
            <a:fld id="{5647F450-B010-44F3-A87C-A52A6F362B1F}" type="slidenum">
              <a:rPr lang="en-US" smtClean="0">
                <a:solidFill>
                  <a:srgbClr val="0F1540">
                    <a:lumMod val="90000"/>
                    <a:lumOff val="10000"/>
                  </a:srgbClr>
                </a:solidFill>
              </a:rPr>
              <a:pPr>
                <a:defRPr/>
              </a:pPr>
              <a:t>43</a:t>
            </a:fld>
            <a:endParaRPr lang="en-US" dirty="0">
              <a:solidFill>
                <a:srgbClr val="0F1540">
                  <a:lumMod val="90000"/>
                  <a:lumOff val="10000"/>
                </a:srgbClr>
              </a:solidFill>
            </a:endParaRPr>
          </a:p>
        </p:txBody>
      </p:sp>
    </p:spTree>
    <p:extLst>
      <p:ext uri="{BB962C8B-B14F-4D97-AF65-F5344CB8AC3E}">
        <p14:creationId xmlns:p14="http://schemas.microsoft.com/office/powerpoint/2010/main" val="66790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title"/>
          </p:nvPr>
        </p:nvSpPr>
        <p:spPr/>
        <p:txBody>
          <a:bodyPr/>
          <a:lstStyle/>
          <a:p>
            <a:r>
              <a:rPr lang="en-US" dirty="0" smtClean="0"/>
              <a:t>Family and Community Engagement in Promoting Excellence For All</a:t>
            </a:r>
            <a:endParaRPr lang="en-US" dirty="0"/>
          </a:p>
        </p:txBody>
      </p:sp>
      <p:sp>
        <p:nvSpPr>
          <p:cNvPr id="19" name="Content Placeholder 18"/>
          <p:cNvSpPr>
            <a:spLocks noGrp="1"/>
          </p:cNvSpPr>
          <p:nvPr>
            <p:ph sz="half" idx="1"/>
          </p:nvPr>
        </p:nvSpPr>
        <p:spPr>
          <a:xfrm>
            <a:off x="339213" y="1379538"/>
            <a:ext cx="6445045" cy="5326063"/>
          </a:xfrm>
        </p:spPr>
        <p:txBody>
          <a:bodyPr/>
          <a:lstStyle/>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a:p>
          <a:p>
            <a:pPr marL="0" indent="0" algn="ctr">
              <a:lnSpc>
                <a:spcPct val="90000"/>
              </a:lnSpc>
              <a:spcBef>
                <a:spcPts val="0"/>
              </a:spcBef>
              <a:buNone/>
            </a:pPr>
            <a:endParaRPr lang="en-US" dirty="0" smtClean="0"/>
          </a:p>
          <a:p>
            <a:pPr marL="0" indent="0" algn="ctr">
              <a:lnSpc>
                <a:spcPct val="90000"/>
              </a:lnSpc>
              <a:spcBef>
                <a:spcPts val="0"/>
              </a:spcBef>
              <a:buNone/>
            </a:pPr>
            <a:r>
              <a:rPr lang="en-US" dirty="0" smtClean="0"/>
              <a:t>Report of the State Superintendent’s  Parent Advisory Council </a:t>
            </a:r>
            <a:r>
              <a:rPr lang="en-US" dirty="0" smtClean="0">
                <a:hlinkClick r:id="rId3"/>
              </a:rPr>
              <a:t>dpi.wi.gov/</a:t>
            </a:r>
            <a:r>
              <a:rPr lang="en-US" dirty="0" err="1" smtClean="0">
                <a:hlinkClick r:id="rId3"/>
              </a:rPr>
              <a:t>pacreport</a:t>
            </a:r>
            <a:r>
              <a:rPr lang="en-US" dirty="0" smtClean="0">
                <a:hlinkClick r:id="rId3"/>
              </a:rPr>
              <a:t> </a:t>
            </a:r>
            <a:endParaRPr lang="en-US" dirty="0" smtClean="0"/>
          </a:p>
          <a:p>
            <a:endParaRPr lang="en-US" dirty="0"/>
          </a:p>
        </p:txBody>
      </p:sp>
      <p:sp>
        <p:nvSpPr>
          <p:cNvPr id="16" name="Content Placeholder 15"/>
          <p:cNvSpPr>
            <a:spLocks noGrp="1"/>
          </p:cNvSpPr>
          <p:nvPr>
            <p:ph sz="half" idx="2"/>
          </p:nvPr>
        </p:nvSpPr>
        <p:spPr>
          <a:xfrm>
            <a:off x="6563035" y="1830388"/>
            <a:ext cx="5346236" cy="4525963"/>
          </a:xfrm>
        </p:spPr>
        <p:txBody>
          <a:bodyPr/>
          <a:lstStyle/>
          <a:p>
            <a:endParaRPr lang="en-US" dirty="0" smtClean="0"/>
          </a:p>
          <a:p>
            <a:endParaRPr lang="en-US" dirty="0" smtClean="0"/>
          </a:p>
          <a:p>
            <a:endParaRPr lang="en-US" dirty="0" smtClean="0"/>
          </a:p>
          <a:p>
            <a:pPr marL="0" indent="0" algn="ctr">
              <a:buNone/>
            </a:pPr>
            <a:r>
              <a:rPr lang="en-US" sz="2400" dirty="0" smtClean="0"/>
              <a:t>Wisconsin State Parent Educator Initiative (WSPEI)</a:t>
            </a:r>
          </a:p>
          <a:p>
            <a:pPr marL="0" indent="0" algn="ctr">
              <a:spcBef>
                <a:spcPts val="0"/>
              </a:spcBef>
              <a:buNone/>
            </a:pPr>
            <a:r>
              <a:rPr lang="en-US" dirty="0" smtClean="0">
                <a:hlinkClick r:id="rId4"/>
              </a:rPr>
              <a:t>http://wspei.org/</a:t>
            </a:r>
            <a:r>
              <a:rPr lang="en-US" dirty="0" smtClean="0"/>
              <a:t> </a:t>
            </a:r>
          </a:p>
          <a:p>
            <a:pPr marL="0" indent="0" algn="ctr">
              <a:spcBef>
                <a:spcPts val="0"/>
              </a:spcBef>
              <a:buNone/>
            </a:pPr>
            <a:endParaRPr lang="en-US" sz="2000" dirty="0" smtClean="0"/>
          </a:p>
          <a:p>
            <a:pPr marL="0" indent="0" algn="ctr">
              <a:spcBef>
                <a:spcPts val="0"/>
              </a:spcBef>
              <a:buNone/>
            </a:pPr>
            <a:r>
              <a:rPr lang="en-US" sz="1800" dirty="0" smtClean="0"/>
              <a:t>WSPEI CCR IEP </a:t>
            </a:r>
            <a:r>
              <a:rPr lang="en-US" sz="1800" dirty="0"/>
              <a:t>Family Engagement Resources</a:t>
            </a:r>
          </a:p>
          <a:p>
            <a:pPr marL="0" indent="0" algn="ctr">
              <a:spcBef>
                <a:spcPts val="0"/>
              </a:spcBef>
              <a:buNone/>
            </a:pPr>
            <a:r>
              <a:rPr lang="en-US" sz="1800" dirty="0">
                <a:hlinkClick r:id="rId5"/>
              </a:rPr>
              <a:t>http://</a:t>
            </a:r>
            <a:r>
              <a:rPr lang="en-US" sz="1800" dirty="0" smtClean="0">
                <a:hlinkClick r:id="rId5"/>
              </a:rPr>
              <a:t>www.livebinders.com/play/play?id=2191148</a:t>
            </a:r>
            <a:r>
              <a:rPr lang="en-US" sz="1800" dirty="0" smtClean="0"/>
              <a:t>  </a:t>
            </a:r>
            <a:endParaRPr lang="en-US" sz="1800" dirty="0"/>
          </a:p>
          <a:p>
            <a:pPr marL="0" indent="0" algn="ctr">
              <a:spcBef>
                <a:spcPts val="0"/>
              </a:spcBef>
              <a:buNone/>
            </a:pPr>
            <a:endParaRPr lang="en-US" dirty="0"/>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94A5A1AF-0FAF-4A43-BF78-FFD67272E01F}" type="slidenum">
              <a:rPr lang="en-US" smtClean="0"/>
              <a:pPr/>
              <a:t>44</a:t>
            </a:fld>
            <a:endParaRPr lang="en-US" dirty="0"/>
          </a:p>
        </p:txBody>
      </p:sp>
      <p:pic>
        <p:nvPicPr>
          <p:cNvPr id="28" name="Picture 27"/>
          <p:cNvPicPr>
            <a:picLocks noChangeAspect="1"/>
          </p:cNvPicPr>
          <p:nvPr/>
        </p:nvPicPr>
        <p:blipFill>
          <a:blip r:embed="rId6"/>
          <a:stretch>
            <a:fillRect/>
          </a:stretch>
        </p:blipFill>
        <p:spPr>
          <a:xfrm>
            <a:off x="1464391" y="1363663"/>
            <a:ext cx="4421979" cy="3870780"/>
          </a:xfrm>
          <a:prstGeom prst="rect">
            <a:avLst/>
          </a:prstGeom>
        </p:spPr>
      </p:pic>
      <p:pic>
        <p:nvPicPr>
          <p:cNvPr id="27" name="Picture 26"/>
          <p:cNvPicPr>
            <a:picLocks noChangeAspect="1"/>
          </p:cNvPicPr>
          <p:nvPr/>
        </p:nvPicPr>
        <p:blipFill>
          <a:blip r:embed="rId7"/>
          <a:stretch>
            <a:fillRect/>
          </a:stretch>
        </p:blipFill>
        <p:spPr>
          <a:xfrm>
            <a:off x="8641141" y="1481138"/>
            <a:ext cx="1615317" cy="2049894"/>
          </a:xfrm>
          <a:prstGeom prst="rect">
            <a:avLst/>
          </a:prstGeom>
        </p:spPr>
      </p:pic>
    </p:spTree>
    <p:extLst>
      <p:ext uri="{BB962C8B-B14F-4D97-AF65-F5344CB8AC3E}">
        <p14:creationId xmlns:p14="http://schemas.microsoft.com/office/powerpoint/2010/main" val="33448103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Responsibility</a:t>
            </a:r>
            <a:br>
              <a:rPr lang="en-US" dirty="0" smtClean="0"/>
            </a:br>
            <a:r>
              <a:rPr lang="en-US" dirty="0" smtClean="0"/>
              <a:t>Co-Teaching</a:t>
            </a:r>
            <a:endParaRPr lang="en-US" dirty="0"/>
          </a:p>
        </p:txBody>
      </p:sp>
      <p:sp>
        <p:nvSpPr>
          <p:cNvPr id="6" name="Date Placeholder 5"/>
          <p:cNvSpPr>
            <a:spLocks noGrp="1"/>
          </p:cNvSpPr>
          <p:nvPr>
            <p:ph type="dt" sz="half" idx="10"/>
          </p:nvPr>
        </p:nvSpPr>
        <p:spPr/>
        <p:txBody>
          <a:bodyPr/>
          <a:lstStyle/>
          <a:p>
            <a:r>
              <a:rPr lang="en-US" smtClean="0"/>
              <a:t>September 2017</a:t>
            </a:r>
            <a:endParaRPr lang="en-US" dirty="0"/>
          </a:p>
        </p:txBody>
      </p:sp>
      <p:sp>
        <p:nvSpPr>
          <p:cNvPr id="4" name="Slide Number Placeholder 3"/>
          <p:cNvSpPr>
            <a:spLocks noGrp="1"/>
          </p:cNvSpPr>
          <p:nvPr>
            <p:ph type="sldNum" sz="quarter" idx="12"/>
          </p:nvPr>
        </p:nvSpPr>
        <p:spPr/>
        <p:txBody>
          <a:bodyPr/>
          <a:lstStyle/>
          <a:p>
            <a:fld id="{535A02BE-CE23-4449-BB2F-1CABC1927108}" type="slidenum">
              <a:rPr lang="en-US" smtClean="0"/>
              <a:pPr/>
              <a:t>45</a:t>
            </a:fld>
            <a:endParaRPr lang="en-US"/>
          </a:p>
        </p:txBody>
      </p:sp>
      <p:sp>
        <p:nvSpPr>
          <p:cNvPr id="5" name="Rectangle 4"/>
          <p:cNvSpPr/>
          <p:nvPr/>
        </p:nvSpPr>
        <p:spPr>
          <a:xfrm>
            <a:off x="2679978" y="5570573"/>
            <a:ext cx="6273800" cy="646331"/>
          </a:xfrm>
          <a:prstGeom prst="rect">
            <a:avLst/>
          </a:prstGeom>
        </p:spPr>
        <p:txBody>
          <a:bodyPr wrap="square">
            <a:spAutoFit/>
          </a:bodyPr>
          <a:lstStyle/>
          <a:p>
            <a:r>
              <a:rPr lang="en-US" sz="3600" dirty="0">
                <a:solidFill>
                  <a:schemeClr val="bg1"/>
                </a:solidFill>
                <a:hlinkClick r:id="rId3"/>
              </a:rPr>
              <a:t>https://youtu.be/Xurgvdq3J8s</a:t>
            </a:r>
            <a:endParaRPr lang="en-US" sz="36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58" y="1704749"/>
            <a:ext cx="6654243" cy="3726376"/>
          </a:xfrm>
          <a:prstGeom prst="rect">
            <a:avLst/>
          </a:prstGeom>
        </p:spPr>
      </p:pic>
      <p:sp>
        <p:nvSpPr>
          <p:cNvPr id="7" name="Action Button: Document 6">
            <a:hlinkClick r:id="rId5" highlightClick="1"/>
          </p:cNvPr>
          <p:cNvSpPr/>
          <p:nvPr/>
        </p:nvSpPr>
        <p:spPr>
          <a:xfrm>
            <a:off x="10750379" y="1704749"/>
            <a:ext cx="593124" cy="82436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5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Expectations</a:t>
            </a:r>
            <a:endParaRPr lang="en-US" dirty="0"/>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Slide Number Placeholder 3"/>
          <p:cNvSpPr>
            <a:spLocks noGrp="1"/>
          </p:cNvSpPr>
          <p:nvPr>
            <p:ph type="sldNum" sz="quarter" idx="12"/>
          </p:nvPr>
        </p:nvSpPr>
        <p:spPr/>
        <p:txBody>
          <a:bodyPr/>
          <a:lstStyle/>
          <a:p>
            <a:pPr>
              <a:defRPr/>
            </a:pPr>
            <a:fld id="{535A02BE-CE23-4449-BB2F-1CABC1927108}" type="slidenum">
              <a:rPr lang="en-US" smtClean="0"/>
              <a:pPr>
                <a:defRPr/>
              </a:pPr>
              <a:t>46</a:t>
            </a:fld>
            <a:endParaRPr lang="en-US" dirty="0"/>
          </a:p>
        </p:txBody>
      </p:sp>
      <p:pic>
        <p:nvPicPr>
          <p:cNvPr id="7" name="Picture 6"/>
          <p:cNvPicPr>
            <a:picLocks noChangeAspect="1"/>
          </p:cNvPicPr>
          <p:nvPr/>
        </p:nvPicPr>
        <p:blipFill>
          <a:blip r:embed="rId3"/>
          <a:stretch>
            <a:fillRect/>
          </a:stretch>
        </p:blipFill>
        <p:spPr>
          <a:xfrm>
            <a:off x="3206441" y="1605525"/>
            <a:ext cx="5777424" cy="4520728"/>
          </a:xfrm>
          <a:prstGeom prst="rect">
            <a:avLst/>
          </a:prstGeom>
        </p:spPr>
      </p:pic>
      <p:sp>
        <p:nvSpPr>
          <p:cNvPr id="8" name="Content Placeholder 5"/>
          <p:cNvSpPr txBox="1">
            <a:spLocks/>
          </p:cNvSpPr>
          <p:nvPr/>
        </p:nvSpPr>
        <p:spPr bwMode="auto">
          <a:xfrm>
            <a:off x="52297" y="3870384"/>
            <a:ext cx="4477871" cy="2262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900"/>
              </a:spcBef>
              <a:spcAft>
                <a:spcPct val="0"/>
              </a:spcAft>
              <a:buFont typeface="Arial" charset="0"/>
              <a:buChar char="•"/>
              <a:defRPr sz="3200" kern="1200">
                <a:solidFill>
                  <a:schemeClr val="bg1">
                    <a:lumMod val="75000"/>
                    <a:lumOff val="25000"/>
                  </a:schemeClr>
                </a:solidFill>
                <a:latin typeface="Lato" panose="020F0502020204030203" pitchFamily="34" charset="0"/>
                <a:ea typeface="+mn-ea"/>
                <a:cs typeface="+mn-cs"/>
              </a:defRPr>
            </a:lvl1pPr>
            <a:lvl2pPr marL="731520" indent="-274320" algn="l" rtl="0" eaLnBrk="1" fontAlgn="base" hangingPunct="1">
              <a:spcBef>
                <a:spcPts val="400"/>
              </a:spcBef>
              <a:spcAft>
                <a:spcPct val="0"/>
              </a:spcAft>
              <a:buFont typeface="Arial" charset="0"/>
              <a:buChar char="–"/>
              <a:defRPr sz="2800" kern="1200">
                <a:solidFill>
                  <a:schemeClr val="bg1">
                    <a:lumMod val="75000"/>
                    <a:lumOff val="25000"/>
                  </a:schemeClr>
                </a:solidFill>
                <a:latin typeface="Lato" panose="020F0502020204030203" pitchFamily="34" charset="0"/>
                <a:ea typeface="+mn-ea"/>
                <a:cs typeface="+mn-cs"/>
              </a:defRPr>
            </a:lvl2pPr>
            <a:lvl3pPr marL="1143000" indent="-228600" algn="l" rtl="0" eaLnBrk="1" fontAlgn="base" hangingPunct="1">
              <a:spcBef>
                <a:spcPts val="300"/>
              </a:spcBef>
              <a:spcAft>
                <a:spcPct val="0"/>
              </a:spcAft>
              <a:buFont typeface="Arial" charset="0"/>
              <a:buChar char="•"/>
              <a:defRPr sz="2400" kern="1200">
                <a:solidFill>
                  <a:schemeClr val="bg1">
                    <a:lumMod val="75000"/>
                    <a:lumOff val="25000"/>
                  </a:schemeClr>
                </a:solidFill>
                <a:latin typeface="Lato" panose="020F0502020204030203" pitchFamily="34" charset="0"/>
                <a:ea typeface="+mn-ea"/>
                <a:cs typeface="+mn-cs"/>
              </a:defRPr>
            </a:lvl3pPr>
            <a:lvl4pPr marL="16002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Lato" panose="020F0502020204030203" pitchFamily="34" charset="0"/>
                <a:ea typeface="+mn-ea"/>
                <a:cs typeface="+mn-cs"/>
              </a:defRPr>
            </a:lvl4pPr>
            <a:lvl5pPr marL="20574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hlinkClick r:id="rId4"/>
              </a:rPr>
              <a:t>Alternate Academic Achievement Standards </a:t>
            </a:r>
            <a:r>
              <a:rPr lang="en-US" sz="2400" dirty="0" smtClean="0">
                <a:solidFill>
                  <a:schemeClr val="accent4">
                    <a:lumMod val="50000"/>
                  </a:schemeClr>
                </a:solidFill>
              </a:rPr>
              <a:t>(Essential Elements )</a:t>
            </a:r>
          </a:p>
          <a:p>
            <a:pPr marL="0" indent="0" algn="ctr">
              <a:spcBef>
                <a:spcPts val="0"/>
              </a:spcBef>
              <a:buNone/>
            </a:pPr>
            <a:r>
              <a:rPr lang="en-US" sz="2400" dirty="0" smtClean="0">
                <a:solidFill>
                  <a:schemeClr val="accent4">
                    <a:lumMod val="50000"/>
                  </a:schemeClr>
                </a:solidFill>
              </a:rPr>
              <a:t>for students with the MSCD</a:t>
            </a:r>
            <a:endParaRPr lang="en-US" sz="2400" dirty="0">
              <a:solidFill>
                <a:schemeClr val="accent4">
                  <a:lumMod val="50000"/>
                </a:schemeClr>
              </a:solidFill>
            </a:endParaRPr>
          </a:p>
        </p:txBody>
      </p:sp>
      <p:sp>
        <p:nvSpPr>
          <p:cNvPr id="6" name="Content Placeholder 5"/>
          <p:cNvSpPr>
            <a:spLocks noGrp="1"/>
          </p:cNvSpPr>
          <p:nvPr>
            <p:ph sz="half" idx="4294967295"/>
          </p:nvPr>
        </p:nvSpPr>
        <p:spPr>
          <a:xfrm>
            <a:off x="8633928" y="4116385"/>
            <a:ext cx="3378579" cy="1719590"/>
          </a:xfrm>
        </p:spPr>
        <p:txBody>
          <a:bodyPr/>
          <a:lstStyle/>
          <a:p>
            <a:pPr marL="0" indent="0" algn="ctr">
              <a:buNone/>
            </a:pPr>
            <a:r>
              <a:rPr lang="en-US" dirty="0" smtClean="0">
                <a:hlinkClick r:id="rId5"/>
              </a:rPr>
              <a:t>Social Emotional Learning Competencies</a:t>
            </a:r>
            <a:endParaRPr lang="en-US" dirty="0"/>
          </a:p>
        </p:txBody>
      </p:sp>
      <p:sp>
        <p:nvSpPr>
          <p:cNvPr id="9" name="TextBox 8"/>
          <p:cNvSpPr txBox="1"/>
          <p:nvPr/>
        </p:nvSpPr>
        <p:spPr>
          <a:xfrm>
            <a:off x="8811170" y="2272790"/>
            <a:ext cx="3024094" cy="1446550"/>
          </a:xfrm>
          <a:prstGeom prst="rect">
            <a:avLst/>
          </a:prstGeom>
          <a:noFill/>
        </p:spPr>
        <p:txBody>
          <a:bodyPr wrap="square" rtlCol="0">
            <a:spAutoFit/>
          </a:bodyPr>
          <a:lstStyle/>
          <a:p>
            <a:pPr algn="ctr"/>
            <a:r>
              <a:rPr lang="en-US" sz="3200" dirty="0" smtClean="0">
                <a:solidFill>
                  <a:schemeClr val="accent4">
                    <a:lumMod val="50000"/>
                  </a:schemeClr>
                </a:solidFill>
                <a:latin typeface="Lato" panose="020F0502020204030203" pitchFamily="34" charset="0"/>
                <a:hlinkClick r:id="rId6"/>
              </a:rPr>
              <a:t>Early Learning Standards</a:t>
            </a:r>
            <a:endParaRPr lang="en-US" sz="3200" dirty="0">
              <a:solidFill>
                <a:schemeClr val="accent4">
                  <a:lumMod val="50000"/>
                </a:schemeClr>
              </a:solidFill>
              <a:latin typeface="Lato" panose="020F0502020204030203" pitchFamily="34" charset="0"/>
            </a:endParaRPr>
          </a:p>
          <a:p>
            <a:pPr algn="ctr"/>
            <a:r>
              <a:rPr lang="en-US" sz="2400" dirty="0" smtClean="0">
                <a:solidFill>
                  <a:schemeClr val="accent4">
                    <a:lumMod val="50000"/>
                  </a:schemeClr>
                </a:solidFill>
                <a:latin typeface="Lato" panose="020F0502020204030203" pitchFamily="34" charset="0"/>
              </a:rPr>
              <a:t>(WMELS)</a:t>
            </a:r>
            <a:endParaRPr lang="en-US" sz="2400" dirty="0">
              <a:solidFill>
                <a:schemeClr val="accent4">
                  <a:lumMod val="50000"/>
                </a:schemeClr>
              </a:solidFill>
              <a:latin typeface="Lato" panose="020F0502020204030203" pitchFamily="34" charset="0"/>
            </a:endParaRPr>
          </a:p>
        </p:txBody>
      </p:sp>
      <p:sp>
        <p:nvSpPr>
          <p:cNvPr id="5" name="Content Placeholder 4"/>
          <p:cNvSpPr>
            <a:spLocks noGrp="1"/>
          </p:cNvSpPr>
          <p:nvPr>
            <p:ph sz="half" idx="4294967295"/>
          </p:nvPr>
        </p:nvSpPr>
        <p:spPr>
          <a:xfrm>
            <a:off x="177799" y="1998261"/>
            <a:ext cx="3945965" cy="1641022"/>
          </a:xfrm>
        </p:spPr>
        <p:txBody>
          <a:bodyPr/>
          <a:lstStyle/>
          <a:p>
            <a:pPr marL="0" indent="0" algn="ctr">
              <a:buNone/>
            </a:pPr>
            <a:r>
              <a:rPr lang="en-US" dirty="0" smtClean="0">
                <a:hlinkClick r:id="rId7"/>
              </a:rPr>
              <a:t>Wisconsin   Academic Standards</a:t>
            </a:r>
            <a:endParaRPr lang="en-US" dirty="0" smtClean="0"/>
          </a:p>
          <a:p>
            <a:pPr marL="0" indent="0" algn="ctr">
              <a:buNone/>
            </a:pPr>
            <a:endParaRPr lang="en-US" dirty="0"/>
          </a:p>
        </p:txBody>
      </p:sp>
    </p:spTree>
    <p:extLst>
      <p:ext uri="{BB962C8B-B14F-4D97-AF65-F5344CB8AC3E}">
        <p14:creationId xmlns:p14="http://schemas.microsoft.com/office/powerpoint/2010/main" val="291889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sz="3600" dirty="0"/>
              <a:t>Universal Design for Learning (UDL) </a:t>
            </a:r>
            <a:r>
              <a:rPr lang="en-US" sz="3600" dirty="0" smtClean="0"/>
              <a:t/>
            </a:r>
            <a:br>
              <a:rPr lang="en-US" sz="3600" dirty="0" smtClean="0"/>
            </a:br>
            <a:r>
              <a:rPr lang="en-US" sz="2400" dirty="0" smtClean="0"/>
              <a:t>and </a:t>
            </a:r>
            <a:r>
              <a:rPr lang="en-US" sz="2400" dirty="0"/>
              <a:t>the </a:t>
            </a:r>
            <a:r>
              <a:rPr lang="en-US" sz="2400" dirty="0" smtClean="0"/>
              <a:t>CCR IEP </a:t>
            </a:r>
            <a:r>
              <a:rPr lang="en-US" sz="2400" dirty="0"/>
              <a:t>5 Step </a:t>
            </a:r>
            <a:r>
              <a:rPr lang="en-US" sz="2400" dirty="0" smtClean="0"/>
              <a:t>Process</a:t>
            </a:r>
            <a:br>
              <a:rPr lang="en-US" sz="2400" dirty="0" smtClean="0"/>
            </a:br>
            <a:r>
              <a:rPr lang="en-US" sz="2400" dirty="0" smtClean="0"/>
              <a:t> A </a:t>
            </a:r>
            <a:r>
              <a:rPr lang="en-US" sz="2400" dirty="0"/>
              <a:t>Lens for Factors Affecting Student Performance</a:t>
            </a:r>
          </a:p>
        </p:txBody>
      </p:sp>
      <p:sp>
        <p:nvSpPr>
          <p:cNvPr id="3" name="Text Placeholder 2"/>
          <p:cNvSpPr>
            <a:spLocks noGrp="1"/>
          </p:cNvSpPr>
          <p:nvPr>
            <p:ph idx="1"/>
          </p:nvPr>
        </p:nvSpPr>
        <p:spPr/>
        <p:txBody>
          <a:bodyPr/>
          <a:lstStyle/>
          <a:p>
            <a:pPr marL="0" indent="0">
              <a:lnSpc>
                <a:spcPct val="95000"/>
              </a:lnSpc>
              <a:spcBef>
                <a:spcPts val="600"/>
              </a:spcBef>
              <a:buNone/>
            </a:pPr>
            <a:r>
              <a:rPr lang="en-US" i="1" dirty="0" smtClean="0"/>
              <a:t>UDL checkpoints can help IEP teams identify and describe effects of disability and guide IEP goal and service planning</a:t>
            </a:r>
          </a:p>
          <a:p>
            <a:endParaRPr lang="en-US" i="1" dirty="0"/>
          </a:p>
          <a:p>
            <a:endParaRPr lang="en-US" i="1" dirty="0"/>
          </a:p>
        </p:txBody>
      </p:sp>
      <p:sp>
        <p:nvSpPr>
          <p:cNvPr id="4" name="Slide Number Placeholder 3"/>
          <p:cNvSpPr>
            <a:spLocks noGrp="1"/>
          </p:cNvSpPr>
          <p:nvPr>
            <p:ph type="sldNum" sz="quarter" idx="4294967295"/>
          </p:nvPr>
        </p:nvSpPr>
        <p:spPr/>
        <p:txBody>
          <a:bodyPr/>
          <a:lstStyle/>
          <a:p>
            <a:fld id="{00000000-1234-1234-1234-123412341234}" type="slidenum">
              <a:rPr lang="en" smtClean="0"/>
              <a:pPr/>
              <a:t>47</a:t>
            </a:fld>
            <a:endParaRPr lang="en"/>
          </a:p>
        </p:txBody>
      </p:sp>
      <p:pic>
        <p:nvPicPr>
          <p:cNvPr id="5" name="Picture 4"/>
          <p:cNvPicPr/>
          <p:nvPr/>
        </p:nvPicPr>
        <p:blipFill rotWithShape="1">
          <a:blip r:embed="rId3" cstate="print"/>
          <a:srcRect l="24680" t="40265" r="21474" b="41506"/>
          <a:stretch/>
        </p:blipFill>
        <p:spPr bwMode="auto">
          <a:xfrm>
            <a:off x="1272209" y="2489201"/>
            <a:ext cx="8804533" cy="3657600"/>
          </a:xfrm>
          <a:prstGeom prst="rect">
            <a:avLst/>
          </a:prstGeom>
          <a:ln>
            <a:noFill/>
          </a:ln>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pPr>
              <a:defRPr/>
            </a:pPr>
            <a:r>
              <a:rPr lang="en-US" smtClean="0"/>
              <a:t>September 2017</a:t>
            </a:r>
            <a:endParaRPr lang="en-US" dirty="0"/>
          </a:p>
        </p:txBody>
      </p:sp>
      <p:sp>
        <p:nvSpPr>
          <p:cNvPr id="7" name="Action Button: Information 6">
            <a:hlinkClick r:id="rId4" highlightClick="1"/>
          </p:cNvPr>
          <p:cNvSpPr/>
          <p:nvPr/>
        </p:nvSpPr>
        <p:spPr>
          <a:xfrm>
            <a:off x="11327803" y="755500"/>
            <a:ext cx="433137" cy="47163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66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solidFill>
                  <a:srgbClr val="0F1540">
                    <a:lumMod val="90000"/>
                    <a:lumOff val="10000"/>
                  </a:srgbClr>
                </a:solidFill>
              </a:rPr>
              <a:pPr>
                <a:defRPr/>
              </a:pPr>
              <a:t>48</a:t>
            </a:fld>
            <a:endParaRPr lang="en-US" dirty="0">
              <a:solidFill>
                <a:srgbClr val="0F1540">
                  <a:lumMod val="90000"/>
                  <a:lumOff val="10000"/>
                </a:srgbClr>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57350" y="1579746"/>
            <a:ext cx="9010650" cy="4173354"/>
          </a:xfrm>
        </p:spPr>
      </p:pic>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Action Button: Information 3">
            <a:hlinkClick r:id="rId4" highlightClick="1"/>
          </p:cNvPr>
          <p:cNvSpPr/>
          <p:nvPr/>
        </p:nvSpPr>
        <p:spPr>
          <a:xfrm>
            <a:off x="10261600" y="478971"/>
            <a:ext cx="551543" cy="522515"/>
          </a:xfrm>
          <a:prstGeom prst="actionButtonInformation">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958407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Selected Sample </a:t>
            </a:r>
            <a:r>
              <a:rPr lang="en-US" dirty="0"/>
              <a:t>IEP </a:t>
            </a:r>
            <a:r>
              <a:rPr lang="en-US" dirty="0" smtClean="0"/>
              <a:t>Forms</a:t>
            </a:r>
            <a:br>
              <a:rPr lang="en-US" dirty="0" smtClean="0"/>
            </a:br>
            <a:r>
              <a:rPr lang="en-US" dirty="0" smtClean="0"/>
              <a:t>Resource Links</a:t>
            </a:r>
            <a:endParaRPr lang="en-US" dirty="0"/>
          </a:p>
        </p:txBody>
      </p:sp>
      <p:sp>
        <p:nvSpPr>
          <p:cNvPr id="3" name="Content Placeholder 2"/>
          <p:cNvSpPr>
            <a:spLocks noGrp="1"/>
          </p:cNvSpPr>
          <p:nvPr>
            <p:ph idx="1"/>
          </p:nvPr>
        </p:nvSpPr>
        <p:spPr/>
        <p:txBody>
          <a:bodyPr/>
          <a:lstStyle/>
          <a:p>
            <a:r>
              <a:rPr lang="en-US" dirty="0" smtClean="0">
                <a:hlinkClick r:id="rId3"/>
              </a:rPr>
              <a:t>DPI </a:t>
            </a:r>
            <a:r>
              <a:rPr lang="en-US" dirty="0">
                <a:hlinkClick r:id="rId3"/>
              </a:rPr>
              <a:t>Special Education Forms </a:t>
            </a:r>
            <a:r>
              <a:rPr lang="en-US" dirty="0" smtClean="0">
                <a:hlinkClick r:id="rId3"/>
              </a:rPr>
              <a:t>Page</a:t>
            </a:r>
            <a:r>
              <a:rPr lang="en-US" dirty="0" smtClean="0"/>
              <a:t> </a:t>
            </a:r>
            <a:r>
              <a:rPr lang="en-US" sz="2800" dirty="0"/>
              <a:t>(includes copies of all sample forms, history of changes to forms, and additional guidance) </a:t>
            </a:r>
          </a:p>
          <a:p>
            <a:r>
              <a:rPr lang="en-US" dirty="0" smtClean="0">
                <a:hlinkClick r:id="rId4"/>
              </a:rPr>
              <a:t>Guide to Special Education Forms</a:t>
            </a:r>
            <a:endParaRPr lang="en-US" dirty="0" smtClean="0"/>
          </a:p>
          <a:p>
            <a:r>
              <a:rPr lang="en-US" dirty="0">
                <a:hlinkClick r:id="rId5"/>
              </a:rPr>
              <a:t>Sample IEP Forms Frequently Asked Questions</a:t>
            </a:r>
            <a:r>
              <a:rPr lang="en-US" dirty="0"/>
              <a:t> (FAQ</a:t>
            </a:r>
            <a:r>
              <a:rPr lang="en-US" dirty="0" smtClean="0"/>
              <a:t>)</a:t>
            </a:r>
          </a:p>
          <a:p>
            <a:pPr marL="0" indent="0">
              <a:buNone/>
            </a:pPr>
            <a:endParaRPr lang="en-US" dirty="0">
              <a:hlinkClick r:id="rId6"/>
            </a:endParaRPr>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4294967295"/>
          </p:nvPr>
        </p:nvSpPr>
        <p:spPr/>
        <p:txBody>
          <a:bodyPr/>
          <a:lstStyle/>
          <a:p>
            <a:fld id="{5647F450-B010-44F3-A87C-A52A6F362B1F}" type="slidenum">
              <a:rPr lang="en-US" smtClean="0"/>
              <a:pPr/>
              <a:t>49</a:t>
            </a:fld>
            <a:endParaRPr lang="en-US"/>
          </a:p>
        </p:txBody>
      </p:sp>
    </p:spTree>
    <p:extLst>
      <p:ext uri="{BB962C8B-B14F-4D97-AF65-F5344CB8AC3E}">
        <p14:creationId xmlns:p14="http://schemas.microsoft.com/office/powerpoint/2010/main" val="254479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 The Power of Beliefs</a:t>
            </a:r>
            <a:endParaRPr lang="en-US" dirty="0"/>
          </a:p>
        </p:txBody>
      </p:sp>
      <p:sp>
        <p:nvSpPr>
          <p:cNvPr id="3" name="Content Placeholder 2"/>
          <p:cNvSpPr>
            <a:spLocks noGrp="1"/>
          </p:cNvSpPr>
          <p:nvPr>
            <p:ph idx="1"/>
          </p:nvPr>
        </p:nvSpPr>
        <p:spPr/>
        <p:txBody>
          <a:bodyPr/>
          <a:lstStyle/>
          <a:p>
            <a:pPr marL="0" indent="0" algn="ctr">
              <a:buNone/>
            </a:pPr>
            <a:r>
              <a:rPr lang="en-US" dirty="0"/>
              <a:t>CCR IEP 5 Beliefs</a:t>
            </a:r>
          </a:p>
          <a:p>
            <a:r>
              <a:rPr lang="en-US" dirty="0" smtClean="0"/>
              <a:t>High Expectations</a:t>
            </a:r>
          </a:p>
          <a:p>
            <a:r>
              <a:rPr lang="en-US" dirty="0" smtClean="0"/>
              <a:t>Culturally Responsive Practices</a:t>
            </a:r>
          </a:p>
          <a:p>
            <a:r>
              <a:rPr lang="en-US" dirty="0" smtClean="0"/>
              <a:t>Student Relationships</a:t>
            </a:r>
          </a:p>
          <a:p>
            <a:r>
              <a:rPr lang="en-US" dirty="0" smtClean="0"/>
              <a:t>Family and Community Engagement</a:t>
            </a:r>
          </a:p>
          <a:p>
            <a:r>
              <a:rPr lang="en-US" dirty="0" smtClean="0"/>
              <a:t>Collective Responsibility</a:t>
            </a:r>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4294967295"/>
          </p:nvPr>
        </p:nvSpPr>
        <p:spPr/>
        <p:txBody>
          <a:bodyPr/>
          <a:lstStyle/>
          <a:p>
            <a:fld id="{5647F450-B010-44F3-A87C-A52A6F362B1F}" type="slidenum">
              <a:rPr lang="en-US" smtClean="0"/>
              <a:pPr/>
              <a:t>5</a:t>
            </a:fld>
            <a:endParaRPr lang="en-US" dirty="0"/>
          </a:p>
        </p:txBody>
      </p:sp>
      <p:sp useBgFill="1">
        <p:nvSpPr>
          <p:cNvPr id="11" name="Action Button: Document 10">
            <a:hlinkClick r:id="rId3" highlightClick="1"/>
          </p:cNvPr>
          <p:cNvSpPr/>
          <p:nvPr/>
        </p:nvSpPr>
        <p:spPr>
          <a:xfrm>
            <a:off x="9580099" y="392882"/>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7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811" y="1425912"/>
            <a:ext cx="8395189" cy="4731665"/>
          </a:xfrm>
          <a:prstGeom prst="rect">
            <a:avLst/>
          </a:prstGeom>
          <a:noFill/>
          <a:ln>
            <a:noFill/>
          </a:ln>
        </p:spPr>
      </p:pic>
      <p:sp>
        <p:nvSpPr>
          <p:cNvPr id="4" name="Title 3"/>
          <p:cNvSpPr>
            <a:spLocks noGrp="1"/>
          </p:cNvSpPr>
          <p:nvPr>
            <p:ph type="title"/>
          </p:nvPr>
        </p:nvSpPr>
        <p:spPr/>
        <p:txBody>
          <a:bodyPr/>
          <a:lstStyle/>
          <a:p>
            <a:r>
              <a:rPr lang="en-US" dirty="0" smtClean="0"/>
              <a:t>Procedural Compliance Self-Assessment</a:t>
            </a:r>
            <a:endParaRPr lang="en-US" dirty="0"/>
          </a:p>
        </p:txBody>
      </p:sp>
      <p:sp>
        <p:nvSpPr>
          <p:cNvPr id="2" name="Date Placeholder 1"/>
          <p:cNvSpPr>
            <a:spLocks noGrp="1"/>
          </p:cNvSpPr>
          <p:nvPr>
            <p:ph type="dt" sz="half" idx="10"/>
          </p:nvPr>
        </p:nvSpPr>
        <p:spPr/>
        <p:txBody>
          <a:bodyPr/>
          <a:lstStyle/>
          <a:p>
            <a:pPr>
              <a:defRPr/>
            </a:pPr>
            <a:r>
              <a:rPr lang="en-US" smtClean="0">
                <a:solidFill>
                  <a:srgbClr val="0F1540">
                    <a:lumMod val="90000"/>
                    <a:lumOff val="10000"/>
                  </a:srgbClr>
                </a:solidFill>
              </a:rPr>
              <a:t>September 2017</a:t>
            </a:r>
            <a:endParaRPr lang="en-US" dirty="0">
              <a:solidFill>
                <a:srgbClr val="0F1540">
                  <a:lumMod val="90000"/>
                  <a:lumOff val="10000"/>
                </a:srgbClr>
              </a:solidFill>
            </a:endParaRPr>
          </a:p>
        </p:txBody>
      </p:sp>
      <p:sp>
        <p:nvSpPr>
          <p:cNvPr id="3" name="Slide Number Placeholder 2"/>
          <p:cNvSpPr>
            <a:spLocks noGrp="1"/>
          </p:cNvSpPr>
          <p:nvPr>
            <p:ph type="sldNum" sz="quarter" idx="12"/>
          </p:nvPr>
        </p:nvSpPr>
        <p:spPr/>
        <p:txBody>
          <a:bodyPr/>
          <a:lstStyle/>
          <a:p>
            <a:pPr>
              <a:defRPr/>
            </a:pPr>
            <a:fld id="{94A5A1AF-0FAF-4A43-BF78-FFD67272E01F}" type="slidenum">
              <a:rPr lang="en-US" smtClean="0">
                <a:solidFill>
                  <a:srgbClr val="0F1540">
                    <a:lumMod val="90000"/>
                    <a:lumOff val="10000"/>
                  </a:srgbClr>
                </a:solidFill>
              </a:rPr>
              <a:pPr>
                <a:defRPr/>
              </a:pPr>
              <a:t>50</a:t>
            </a:fld>
            <a:endParaRPr lang="en-US" dirty="0">
              <a:solidFill>
                <a:srgbClr val="0F1540">
                  <a:lumMod val="90000"/>
                  <a:lumOff val="10000"/>
                </a:srgbClr>
              </a:solidFill>
            </a:endParaRPr>
          </a:p>
        </p:txBody>
      </p:sp>
      <p:sp>
        <p:nvSpPr>
          <p:cNvPr id="5" name="Action Button: Document 4">
            <a:hlinkClick r:id="rId4" highlightClick="1"/>
          </p:cNvPr>
          <p:cNvSpPr/>
          <p:nvPr/>
        </p:nvSpPr>
        <p:spPr>
          <a:xfrm>
            <a:off x="11002297" y="481014"/>
            <a:ext cx="516194" cy="690152"/>
          </a:xfrm>
          <a:prstGeom prst="actionButtonDocument">
            <a:avLst/>
          </a:prstGeom>
          <a:solidFill>
            <a:schemeClr val="accent3">
              <a:lumMod val="75000"/>
            </a:schemeClr>
          </a:solidFill>
        </p:spPr>
        <p:txBody>
          <a:bodyPr rtlCol="0" anchor="ctr">
            <a:spAutoFit/>
          </a:bodyPr>
          <a:lstStyle/>
          <a:p>
            <a:pPr algn="ctr"/>
            <a:endParaRPr lang="en-US" dirty="0">
              <a:solidFill>
                <a:schemeClr val="bg1">
                  <a:lumMod val="90000"/>
                  <a:lumOff val="10000"/>
                </a:schemeClr>
              </a:solidFill>
            </a:endParaRPr>
          </a:p>
        </p:txBody>
      </p:sp>
      <p:sp>
        <p:nvSpPr>
          <p:cNvPr id="7" name="Action Button: Forward or Next 6">
            <a:hlinkClick r:id="rId5" highlightClick="1"/>
          </p:cNvPr>
          <p:cNvSpPr/>
          <p:nvPr/>
        </p:nvSpPr>
        <p:spPr>
          <a:xfrm>
            <a:off x="796413" y="2825024"/>
            <a:ext cx="604684" cy="398673"/>
          </a:xfrm>
          <a:prstGeom prst="actionButtonForwardNext">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351721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prstGeom prst="rect">
            <a:avLst/>
          </a:prstGeom>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5647F450-B010-44F3-A87C-A52A6F362B1F}" type="slidenum">
              <a:rPr lang="en-US" smtClean="0"/>
              <a:pPr>
                <a:defRPr/>
              </a:pPr>
              <a:t>51</a:t>
            </a:fld>
            <a:endParaRPr lang="en-US" dirty="0"/>
          </a:p>
        </p:txBody>
      </p:sp>
      <p:pic>
        <p:nvPicPr>
          <p:cNvPr id="2050"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1620253" y="1063660"/>
            <a:ext cx="9144000" cy="4495800"/>
          </a:xfrm>
          <a:prstGeom prst="rect">
            <a:avLst/>
          </a:prstGeom>
          <a:noFill/>
        </p:spPr>
      </p:pic>
    </p:spTree>
    <p:extLst>
      <p:ext uri="{BB962C8B-B14F-4D97-AF65-F5344CB8AC3E}">
        <p14:creationId xmlns:p14="http://schemas.microsoft.com/office/powerpoint/2010/main" val="72975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normAutofit/>
          </a:bodyPr>
          <a:lstStyle/>
          <a:p>
            <a:r>
              <a:rPr lang="en-US" dirty="0" smtClean="0"/>
              <a:t>Systems that Support</a:t>
            </a:r>
            <a:endParaRPr lang="en-US" dirty="0"/>
          </a:p>
        </p:txBody>
      </p:sp>
      <p:sp>
        <p:nvSpPr>
          <p:cNvPr id="6" name="Date Placeholder 5"/>
          <p:cNvSpPr>
            <a:spLocks noGrp="1"/>
          </p:cNvSpPr>
          <p:nvPr>
            <p:ph type="dt" sz="half" idx="10"/>
          </p:nvPr>
        </p:nvSpPr>
        <p:spPr/>
        <p:txBody>
          <a:bodyPr/>
          <a:lstStyle/>
          <a:p>
            <a:pPr>
              <a:defRPr/>
            </a:pPr>
            <a:r>
              <a:rPr lang="en-US" smtClean="0"/>
              <a:t>September 2017</a:t>
            </a: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6</a:t>
            </a:fld>
            <a:endParaRPr lang="en-US"/>
          </a:p>
        </p:txBody>
      </p:sp>
      <p:sp>
        <p:nvSpPr>
          <p:cNvPr id="3" name="Content Placeholder 2"/>
          <p:cNvSpPr>
            <a:spLocks noGrp="1"/>
          </p:cNvSpPr>
          <p:nvPr>
            <p:ph idx="4294967295"/>
          </p:nvPr>
        </p:nvSpPr>
        <p:spPr>
          <a:xfrm>
            <a:off x="1524000" y="2590800"/>
            <a:ext cx="8686800" cy="3962400"/>
          </a:xfrm>
        </p:spPr>
        <p:txBody>
          <a:bodyPr>
            <a:normAutofit/>
          </a:bodyPr>
          <a:lstStyle/>
          <a:p>
            <a:pPr marL="514350" indent="-514350">
              <a:buNone/>
            </a:pPr>
            <a:r>
              <a:rPr lang="en-US" sz="1200" dirty="0">
                <a:solidFill>
                  <a:schemeClr val="tx2"/>
                </a:solidFill>
              </a:rPr>
              <a:t> </a:t>
            </a:r>
          </a:p>
          <a:p>
            <a:pPr marL="514350" indent="-514350">
              <a:buNone/>
            </a:pPr>
            <a:r>
              <a:rPr lang="en-US" sz="3600" dirty="0">
                <a:solidFill>
                  <a:schemeClr val="tx2"/>
                </a:solidFill>
              </a:rPr>
              <a:t> </a:t>
            </a:r>
          </a:p>
        </p:txBody>
      </p:sp>
      <p:sp>
        <p:nvSpPr>
          <p:cNvPr id="5" name="TextBox 4"/>
          <p:cNvSpPr txBox="1"/>
          <p:nvPr/>
        </p:nvSpPr>
        <p:spPr>
          <a:xfrm>
            <a:off x="1752600" y="6455392"/>
            <a:ext cx="8342194" cy="307777"/>
          </a:xfrm>
          <a:prstGeom prst="rect">
            <a:avLst/>
          </a:prstGeom>
          <a:noFill/>
        </p:spPr>
        <p:txBody>
          <a:bodyPr wrap="square" rtlCol="0">
            <a:spAutoFit/>
          </a:bodyPr>
          <a:lstStyle/>
          <a:p>
            <a:r>
              <a:rPr lang="en-US" sz="1400" dirty="0">
                <a:solidFill>
                  <a:schemeClr val="accent6"/>
                </a:solidFill>
              </a:rPr>
              <a:t>Adapted from </a:t>
            </a:r>
            <a:r>
              <a:rPr lang="en-US" sz="1400" dirty="0">
                <a:solidFill>
                  <a:schemeClr val="accent6"/>
                </a:solidFill>
                <a:hlinkClick r:id="rId3"/>
              </a:rPr>
              <a:t>Center for Story Based Strategy </a:t>
            </a:r>
            <a:r>
              <a:rPr lang="en-US" sz="1400" dirty="0">
                <a:solidFill>
                  <a:schemeClr val="accent6"/>
                </a:solidFill>
              </a:rPr>
              <a:t>and </a:t>
            </a:r>
            <a:r>
              <a:rPr lang="en-US" sz="1400" dirty="0">
                <a:solidFill>
                  <a:schemeClr val="accent6"/>
                </a:solidFill>
                <a:hlinkClick r:id="rId4"/>
              </a:rPr>
              <a:t>Interaction Institute for Social Change</a:t>
            </a:r>
            <a:endParaRPr lang="en-US" sz="1400" dirty="0">
              <a:solidFill>
                <a:schemeClr val="accent6"/>
              </a:solidFill>
            </a:endParaRPr>
          </a:p>
        </p:txBody>
      </p:sp>
      <p:grpSp>
        <p:nvGrpSpPr>
          <p:cNvPr id="11" name="Group 10"/>
          <p:cNvGrpSpPr/>
          <p:nvPr/>
        </p:nvGrpSpPr>
        <p:grpSpPr>
          <a:xfrm>
            <a:off x="1524000" y="1260947"/>
            <a:ext cx="9144000" cy="5194445"/>
            <a:chOff x="1524000" y="1260947"/>
            <a:chExt cx="9144000" cy="519444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260947"/>
              <a:ext cx="9144000" cy="5194445"/>
            </a:xfrm>
            <a:prstGeom prst="rect">
              <a:avLst/>
            </a:prstGeom>
          </p:spPr>
        </p:pic>
        <p:sp>
          <p:nvSpPr>
            <p:cNvPr id="7" name="Rounded Rectangle 6"/>
            <p:cNvSpPr/>
            <p:nvPr/>
          </p:nvSpPr>
          <p:spPr>
            <a:xfrm>
              <a:off x="8129517" y="5895835"/>
              <a:ext cx="2115403" cy="4367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0000"/>
                  </a:solidFill>
                </a:rPr>
                <a:t>No Barriers</a:t>
              </a:r>
            </a:p>
          </p:txBody>
        </p:sp>
        <p:sp>
          <p:nvSpPr>
            <p:cNvPr id="10" name="Rounded Rectangle 9"/>
            <p:cNvSpPr/>
            <p:nvPr/>
          </p:nvSpPr>
          <p:spPr>
            <a:xfrm>
              <a:off x="5029442" y="5831505"/>
              <a:ext cx="2512829" cy="5248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000000"/>
                  </a:solidFill>
                </a:rPr>
                <a:t>Equity/Access</a:t>
              </a:r>
              <a:endParaRPr lang="en-US" sz="2600" b="1" dirty="0">
                <a:solidFill>
                  <a:srgbClr val="000000"/>
                </a:solidFill>
              </a:endParaRPr>
            </a:p>
          </p:txBody>
        </p:sp>
      </p:grpSp>
    </p:spTree>
    <p:extLst>
      <p:ext uri="{BB962C8B-B14F-4D97-AF65-F5344CB8AC3E}">
        <p14:creationId xmlns:p14="http://schemas.microsoft.com/office/powerpoint/2010/main" val="1744890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Access and Achievement </a:t>
            </a:r>
            <a:r>
              <a:rPr lang="en-US" dirty="0" smtClean="0"/>
              <a:t>of </a:t>
            </a:r>
            <a:r>
              <a:rPr lang="en-US" dirty="0"/>
              <a:t>Grade Level Standards and Expectations</a:t>
            </a:r>
          </a:p>
        </p:txBody>
      </p:sp>
      <p:sp>
        <p:nvSpPr>
          <p:cNvPr id="12" name="Content Placeholder 2"/>
          <p:cNvSpPr>
            <a:spLocks noGrp="1"/>
          </p:cNvSpPr>
          <p:nvPr>
            <p:ph idx="1"/>
          </p:nvPr>
        </p:nvSpPr>
        <p:spPr>
          <a:xfrm>
            <a:off x="1371063" y="1811529"/>
            <a:ext cx="9859617" cy="3744590"/>
          </a:xfrm>
        </p:spPr>
        <p:txBody>
          <a:bodyPr/>
          <a:lstStyle/>
          <a:p>
            <a:pPr marL="0" indent="0">
              <a:buNone/>
            </a:pPr>
            <a:r>
              <a:rPr lang="en-US" sz="3600" dirty="0" smtClean="0">
                <a:latin typeface="Lato" panose="020F0502020204030203" pitchFamily="34" charset="0"/>
              </a:rPr>
              <a:t>“Research has demonstrated that children with disabilities who struggle in reading and mathematics can successfully learn grade-level content and make significant academic progress when appropriate instruction, services, and supports are provided.”</a:t>
            </a:r>
          </a:p>
          <a:p>
            <a:pPr marL="0" indent="0">
              <a:buNone/>
            </a:pPr>
            <a:r>
              <a:rPr lang="en-US" sz="2400" dirty="0">
                <a:solidFill>
                  <a:srgbClr val="0F1540">
                    <a:lumMod val="75000"/>
                    <a:lumOff val="25000"/>
                  </a:srgbClr>
                </a:solidFill>
                <a:hlinkClick r:id="rId3"/>
              </a:rPr>
              <a:t>US Department of Education Dear Colleague Letter, November 16, 2015</a:t>
            </a:r>
            <a:endParaRPr lang="en-US" sz="3600" dirty="0">
              <a:latin typeface="Lato" panose="020F0502020204030203" pitchFamily="34" charset="0"/>
            </a:endParaRPr>
          </a:p>
        </p:txBody>
      </p:sp>
      <p:sp>
        <p:nvSpPr>
          <p:cNvPr id="3" name="Date Placeholder 2"/>
          <p:cNvSpPr>
            <a:spLocks noGrp="1"/>
          </p:cNvSpPr>
          <p:nvPr>
            <p:ph type="dt" sz="half" idx="10"/>
          </p:nvPr>
        </p:nvSpPr>
        <p:spPr/>
        <p:txBody>
          <a:bodyPr/>
          <a:lstStyle/>
          <a:p>
            <a:r>
              <a:rPr lang="en-US" smtClean="0"/>
              <a:t>September 2017</a:t>
            </a:r>
            <a:endParaRPr lang="en-US" dirty="0"/>
          </a:p>
        </p:txBody>
      </p:sp>
      <p:sp>
        <p:nvSpPr>
          <p:cNvPr id="4" name="Slide Number Placeholder 3"/>
          <p:cNvSpPr>
            <a:spLocks noGrp="1"/>
          </p:cNvSpPr>
          <p:nvPr>
            <p:ph type="sldNum" sz="quarter" idx="4294967295"/>
          </p:nvPr>
        </p:nvSpPr>
        <p:spPr/>
        <p:txBody>
          <a:bodyPr/>
          <a:lstStyle/>
          <a:p>
            <a:fld id="{D7491DD7-576A-4572-9584-7E1C727197DC}" type="slidenum">
              <a:rPr lang="en-US" smtClean="0"/>
              <a:pPr/>
              <a:t>7</a:t>
            </a:fld>
            <a:endParaRPr lang="en-US" dirty="0"/>
          </a:p>
        </p:txBody>
      </p:sp>
    </p:spTree>
    <p:extLst>
      <p:ext uri="{BB962C8B-B14F-4D97-AF65-F5344CB8AC3E}">
        <p14:creationId xmlns:p14="http://schemas.microsoft.com/office/powerpoint/2010/main" val="227976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40736"/>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p:txBody>
          <a:bodyPr/>
          <a:lstStyle/>
          <a:p>
            <a:r>
              <a:rPr lang="en-US" dirty="0" smtClean="0"/>
              <a:t>CCR IEP Five Step Process</a:t>
            </a:r>
            <a:endParaRPr lang="en-US" dirty="0"/>
          </a:p>
        </p:txBody>
      </p:sp>
      <p:sp>
        <p:nvSpPr>
          <p:cNvPr id="12" name="Content Placeholder 2"/>
          <p:cNvSpPr>
            <a:spLocks noGrp="1"/>
          </p:cNvSpPr>
          <p:nvPr>
            <p:ph sz="half" idx="1"/>
          </p:nvPr>
        </p:nvSpPr>
        <p:spPr/>
        <p:txBody>
          <a:bodyPr/>
          <a:lstStyle/>
          <a:p>
            <a:endParaRPr lang="en-US" smtClean="0"/>
          </a:p>
          <a:p>
            <a:endParaRPr lang="en-US" dirty="0"/>
          </a:p>
        </p:txBody>
      </p:sp>
      <p:sp>
        <p:nvSpPr>
          <p:cNvPr id="10" name="Content Placeholder 9"/>
          <p:cNvSpPr>
            <a:spLocks noGrp="1"/>
          </p:cNvSpPr>
          <p:nvPr>
            <p:ph sz="half" idx="2"/>
          </p:nvPr>
        </p:nvSpPr>
        <p:spPr/>
        <p:txBody>
          <a:bodyPr/>
          <a:lstStyle/>
          <a:p>
            <a:endParaRPr lang="en-US"/>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8</a:t>
            </a:fld>
            <a:endParaRPr lang="en-US"/>
          </a:p>
        </p:txBody>
      </p:sp>
      <p:sp>
        <p:nvSpPr>
          <p:cNvPr id="41" name="Rounded Rectangle 40"/>
          <p:cNvSpPr/>
          <p:nvPr/>
        </p:nvSpPr>
        <p:spPr>
          <a:xfrm>
            <a:off x="5667138" y="1432397"/>
            <a:ext cx="4784556" cy="99295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Understand </a:t>
            </a:r>
            <a:r>
              <a:rPr lang="en-US" sz="1600" dirty="0"/>
              <a:t>achievement of grade-level academic standards and functional expectations to identify the student’s strengths and needs.</a:t>
            </a:r>
          </a:p>
        </p:txBody>
      </p:sp>
      <p:sp>
        <p:nvSpPr>
          <p:cNvPr id="43" name="Rounded Rectangle 42"/>
          <p:cNvSpPr/>
          <p:nvPr/>
        </p:nvSpPr>
        <p:spPr>
          <a:xfrm>
            <a:off x="5696924" y="2540034"/>
            <a:ext cx="4784556" cy="830495"/>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Identify</a:t>
            </a:r>
            <a:r>
              <a:rPr lang="en-US" sz="1600" dirty="0"/>
              <a:t> how the student’s disability affects academic achievement and functional performance.  </a:t>
            </a:r>
          </a:p>
        </p:txBody>
      </p:sp>
      <p:sp>
        <p:nvSpPr>
          <p:cNvPr id="44" name="Rounded Rectangle 43"/>
          <p:cNvSpPr/>
          <p:nvPr/>
        </p:nvSpPr>
        <p:spPr>
          <a:xfrm>
            <a:off x="5696924" y="3503878"/>
            <a:ext cx="4784556" cy="820472"/>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a:t>
            </a:r>
            <a:r>
              <a:rPr lang="en-US" sz="1600" dirty="0"/>
              <a:t> ambitious but achievable goals that close achievement gaps and support the unique strengths and needs of the student.</a:t>
            </a:r>
          </a:p>
        </p:txBody>
      </p:sp>
      <p:sp>
        <p:nvSpPr>
          <p:cNvPr id="45" name="Rounded Rectangle 44"/>
          <p:cNvSpPr/>
          <p:nvPr/>
        </p:nvSpPr>
        <p:spPr>
          <a:xfrm>
            <a:off x="5721382" y="4436085"/>
            <a:ext cx="4784556" cy="1070721"/>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Align</a:t>
            </a:r>
            <a:r>
              <a:rPr lang="en-US" sz="1600" dirty="0"/>
              <a:t> specially designed instruction, services, supports, and accommodations needed to support the goals and ensure access to the general curriculum.</a:t>
            </a:r>
          </a:p>
        </p:txBody>
      </p:sp>
      <p:sp>
        <p:nvSpPr>
          <p:cNvPr id="22" name="Rounded Rectangle 21"/>
          <p:cNvSpPr/>
          <p:nvPr/>
        </p:nvSpPr>
        <p:spPr>
          <a:xfrm>
            <a:off x="5706160" y="5581649"/>
            <a:ext cx="4784556" cy="1070721"/>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Analyze</a:t>
            </a:r>
            <a:r>
              <a:rPr lang="en-US" sz="1600" dirty="0"/>
              <a:t> progress towards goals to evaluate what works and what is needed to close the student’s achievement gaps.</a:t>
            </a:r>
          </a:p>
        </p:txBody>
      </p:sp>
      <p:sp>
        <p:nvSpPr>
          <p:cNvPr id="23" name="Rounded Rectangle 22"/>
          <p:cNvSpPr/>
          <p:nvPr/>
        </p:nvSpPr>
        <p:spPr>
          <a:xfrm>
            <a:off x="4203032" y="1448923"/>
            <a:ext cx="3730317" cy="147830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Understand </a:t>
            </a:r>
            <a:r>
              <a:rPr lang="en-US" sz="1600" dirty="0"/>
              <a:t>achievement of grade-level academic standards and functional expectations to identify the student’s strengths and needs</a:t>
            </a:r>
          </a:p>
        </p:txBody>
      </p:sp>
      <p:sp>
        <p:nvSpPr>
          <p:cNvPr id="24" name="Rounded Rectangle 23"/>
          <p:cNvSpPr/>
          <p:nvPr/>
        </p:nvSpPr>
        <p:spPr>
          <a:xfrm>
            <a:off x="6758067" y="3051980"/>
            <a:ext cx="3440432" cy="1536862"/>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Identify</a:t>
            </a:r>
            <a:r>
              <a:rPr lang="en-US" sz="1600" dirty="0"/>
              <a:t> how the student’s disability affects academic achievement and functional performance  </a:t>
            </a:r>
          </a:p>
        </p:txBody>
      </p:sp>
      <p:sp>
        <p:nvSpPr>
          <p:cNvPr id="25" name="Rounded Rectangle 24"/>
          <p:cNvSpPr/>
          <p:nvPr/>
        </p:nvSpPr>
        <p:spPr>
          <a:xfrm>
            <a:off x="6285354" y="4721251"/>
            <a:ext cx="3298536" cy="172115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a:t>
            </a:r>
            <a:r>
              <a:rPr lang="en-US" sz="1600" dirty="0"/>
              <a:t> ambitious and achievable goals that close achievement gaps and support the unique strengths and needs of the student</a:t>
            </a:r>
          </a:p>
        </p:txBody>
      </p:sp>
      <p:sp>
        <p:nvSpPr>
          <p:cNvPr id="26" name="Rounded Rectangle 25"/>
          <p:cNvSpPr/>
          <p:nvPr/>
        </p:nvSpPr>
        <p:spPr>
          <a:xfrm>
            <a:off x="2518612" y="4695835"/>
            <a:ext cx="3350676" cy="174657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Align</a:t>
            </a:r>
            <a:r>
              <a:rPr lang="en-US" sz="1600" dirty="0"/>
              <a:t> specially designed instruction, services, supports, and accommodations needed to support the goals and ensure access to the general curriculum</a:t>
            </a:r>
          </a:p>
        </p:txBody>
      </p:sp>
      <p:sp>
        <p:nvSpPr>
          <p:cNvPr id="27" name="Rounded Rectangle 26"/>
          <p:cNvSpPr/>
          <p:nvPr/>
        </p:nvSpPr>
        <p:spPr>
          <a:xfrm>
            <a:off x="1785372" y="3052781"/>
            <a:ext cx="3540884" cy="150283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Analyze</a:t>
            </a:r>
            <a:r>
              <a:rPr lang="en-US" sz="1600" dirty="0"/>
              <a:t> progress towards goals to evaluate what works and what is needed to close the student’s achievement gaps</a:t>
            </a:r>
          </a:p>
        </p:txBody>
      </p:sp>
      <p:sp>
        <p:nvSpPr>
          <p:cNvPr id="17" name="Curved Down Arrow 16"/>
          <p:cNvSpPr/>
          <p:nvPr/>
        </p:nvSpPr>
        <p:spPr>
          <a:xfrm rot="2963778">
            <a:off x="7921625" y="2293030"/>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Curved Down Arrow 36"/>
          <p:cNvSpPr/>
          <p:nvPr/>
        </p:nvSpPr>
        <p:spPr>
          <a:xfrm rot="6748810">
            <a:off x="9453007" y="5224151"/>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8" name="Curved Down Arrow 37"/>
          <p:cNvSpPr/>
          <p:nvPr/>
        </p:nvSpPr>
        <p:spPr>
          <a:xfrm rot="14207802">
            <a:off x="1267254" y="4788314"/>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0" name="Curved Down Arrow 39"/>
          <p:cNvSpPr/>
          <p:nvPr/>
        </p:nvSpPr>
        <p:spPr>
          <a:xfrm rot="10800000">
            <a:off x="5406123" y="6541829"/>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2" name="Curved Down Arrow 41"/>
          <p:cNvSpPr/>
          <p:nvPr/>
        </p:nvSpPr>
        <p:spPr>
          <a:xfrm rot="18659890">
            <a:off x="2881235" y="2195392"/>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nvGrpSpPr>
          <p:cNvPr id="46" name="Group 45"/>
          <p:cNvGrpSpPr/>
          <p:nvPr/>
        </p:nvGrpSpPr>
        <p:grpSpPr>
          <a:xfrm>
            <a:off x="1690466" y="1458621"/>
            <a:ext cx="3879154" cy="4986809"/>
            <a:chOff x="114300" y="1524000"/>
            <a:chExt cx="3879154" cy="4986809"/>
          </a:xfrm>
        </p:grpSpPr>
        <p:sp>
          <p:nvSpPr>
            <p:cNvPr id="47" name="Down Arrow 46"/>
            <p:cNvSpPr/>
            <p:nvPr/>
          </p:nvSpPr>
          <p:spPr>
            <a:xfrm>
              <a:off x="114300" y="1524000"/>
              <a:ext cx="3409949" cy="1143000"/>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First</a:t>
              </a:r>
            </a:p>
          </p:txBody>
        </p:sp>
        <p:grpSp>
          <p:nvGrpSpPr>
            <p:cNvPr id="48" name="Group 16"/>
            <p:cNvGrpSpPr/>
            <p:nvPr/>
          </p:nvGrpSpPr>
          <p:grpSpPr>
            <a:xfrm>
              <a:off x="114300" y="2819400"/>
              <a:ext cx="3409949" cy="1009650"/>
              <a:chOff x="323850" y="3009900"/>
              <a:chExt cx="3810000" cy="1009650"/>
            </a:xfrm>
            <a:solidFill>
              <a:schemeClr val="accent6"/>
            </a:solidFill>
          </p:grpSpPr>
          <p:sp>
            <p:nvSpPr>
              <p:cNvPr id="57" name="Down Arrow 56"/>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p>
            </p:txBody>
          </p:sp>
          <p:sp>
            <p:nvSpPr>
              <p:cNvPr id="58" name="Down Arrow 57"/>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Then</a:t>
                </a:r>
              </a:p>
            </p:txBody>
          </p:sp>
        </p:grpSp>
        <p:grpSp>
          <p:nvGrpSpPr>
            <p:cNvPr id="49" name="Group 17"/>
            <p:cNvGrpSpPr/>
            <p:nvPr/>
          </p:nvGrpSpPr>
          <p:grpSpPr>
            <a:xfrm>
              <a:off x="114300" y="3981450"/>
              <a:ext cx="3448049" cy="1009650"/>
              <a:chOff x="323850" y="3009900"/>
              <a:chExt cx="3810000" cy="1009650"/>
            </a:xfrm>
            <a:solidFill>
              <a:schemeClr val="accent6"/>
            </a:solidFill>
          </p:grpSpPr>
          <p:sp>
            <p:nvSpPr>
              <p:cNvPr id="55" name="Down Arrow 54"/>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p>
            </p:txBody>
          </p:sp>
          <p:sp>
            <p:nvSpPr>
              <p:cNvPr id="56" name="Down Arrow 55"/>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Next</a:t>
                </a:r>
              </a:p>
            </p:txBody>
          </p:sp>
        </p:grpSp>
        <p:grpSp>
          <p:nvGrpSpPr>
            <p:cNvPr id="50" name="Group 33"/>
            <p:cNvGrpSpPr/>
            <p:nvPr/>
          </p:nvGrpSpPr>
          <p:grpSpPr>
            <a:xfrm>
              <a:off x="133350" y="5219700"/>
              <a:ext cx="3390899" cy="1009650"/>
              <a:chOff x="323850" y="3009900"/>
              <a:chExt cx="3810000" cy="1009650"/>
            </a:xfrm>
            <a:solidFill>
              <a:schemeClr val="accent6"/>
            </a:solidFill>
          </p:grpSpPr>
          <p:sp>
            <p:nvSpPr>
              <p:cNvPr id="53" name="Down Arrow 52"/>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p>
            </p:txBody>
          </p:sp>
          <p:sp>
            <p:nvSpPr>
              <p:cNvPr id="54" name="Down Arrow 53"/>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Ongoing</a:t>
                </a:r>
              </a:p>
            </p:txBody>
          </p:sp>
        </p:grpSp>
        <p:sp>
          <p:nvSpPr>
            <p:cNvPr id="51" name="Bent-Up Arrow 50"/>
            <p:cNvSpPr/>
            <p:nvPr/>
          </p:nvSpPr>
          <p:spPr>
            <a:xfrm rot="16200000">
              <a:off x="1195454" y="3619499"/>
              <a:ext cx="4757799" cy="838200"/>
            </a:xfrm>
            <a:prstGeom prst="ben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404633" y="6285178"/>
              <a:ext cx="2588821" cy="22563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807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43"/>
                                        </p:tgtEl>
                                      </p:cBhvr>
                                    </p:animEffect>
                                    <p:set>
                                      <p:cBhvr>
                                        <p:cTn id="14" dur="1" fill="hold">
                                          <p:stCondLst>
                                            <p:cond delay="499"/>
                                          </p:stCondLst>
                                        </p:cTn>
                                        <p:tgtEl>
                                          <p:spTgt spid="43"/>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grpId="0" nodeType="after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2000"/>
                            </p:stCondLst>
                            <p:childTnLst>
                              <p:par>
                                <p:cTn id="33" presetID="10" presetClass="exit" presetSubtype="0" fill="hold" grpId="0" nodeType="afterEffect">
                                  <p:stCondLst>
                                    <p:cond delay="0"/>
                                  </p:stCondLst>
                                  <p:childTnLst>
                                    <p:animEffect transition="out" filter="fade">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22" grpId="0" animBg="1"/>
      <p:bldP spid="23" grpId="0" animBg="1"/>
      <p:bldP spid="24" grpId="0" animBg="1"/>
      <p:bldP spid="25" grpId="0" animBg="1"/>
      <p:bldP spid="26" grpId="0" animBg="1"/>
      <p:bldP spid="27" grpId="0" animBg="1"/>
      <p:bldP spid="17" grpId="0" animBg="1"/>
      <p:bldP spid="37" grpId="0" animBg="1"/>
      <p:bldP spid="38" grpId="0" animBg="1"/>
      <p:bldP spid="4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CCR IEP Development</a:t>
            </a:r>
            <a:br>
              <a:rPr lang="en-US" dirty="0" smtClean="0"/>
            </a:br>
            <a:r>
              <a:rPr lang="en-US" dirty="0" smtClean="0"/>
              <a:t>Back to Basics</a:t>
            </a:r>
            <a:endParaRPr lang="en-US" dirty="0"/>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9</a:t>
            </a:fld>
            <a:endParaRPr lang="en-US"/>
          </a:p>
        </p:txBody>
      </p:sp>
      <p:sp>
        <p:nvSpPr>
          <p:cNvPr id="12" name="Content Placeholder 2"/>
          <p:cNvSpPr>
            <a:spLocks noGrp="1"/>
          </p:cNvSpPr>
          <p:nvPr>
            <p:ph sz="half" idx="4294967295"/>
          </p:nvPr>
        </p:nvSpPr>
        <p:spPr>
          <a:xfrm>
            <a:off x="1524000" y="1336675"/>
            <a:ext cx="9144000" cy="4686300"/>
          </a:xfrm>
        </p:spPr>
        <p:txBody>
          <a:bodyPr/>
          <a:lstStyle/>
          <a:p>
            <a:pPr marL="0" indent="0" algn="ctr">
              <a:buNone/>
            </a:pPr>
            <a:endParaRPr lang="en-US" sz="4800" dirty="0"/>
          </a:p>
          <a:p>
            <a:pPr>
              <a:buNone/>
            </a:pPr>
            <a:endParaRPr lang="en-US" sz="4800" dirty="0"/>
          </a:p>
        </p:txBody>
      </p:sp>
      <p:grpSp>
        <p:nvGrpSpPr>
          <p:cNvPr id="6" name="Group 5"/>
          <p:cNvGrpSpPr/>
          <p:nvPr/>
        </p:nvGrpSpPr>
        <p:grpSpPr>
          <a:xfrm>
            <a:off x="1818779" y="1448923"/>
            <a:ext cx="8379720" cy="5313986"/>
            <a:chOff x="294779" y="1448923"/>
            <a:chExt cx="8379720" cy="5313986"/>
          </a:xfrm>
        </p:grpSpPr>
        <p:sp>
          <p:nvSpPr>
            <p:cNvPr id="23" name="Rounded Rectangle 22"/>
            <p:cNvSpPr/>
            <p:nvPr/>
          </p:nvSpPr>
          <p:spPr>
            <a:xfrm>
              <a:off x="2679031" y="1448923"/>
              <a:ext cx="3730317" cy="147830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Understand</a:t>
              </a:r>
              <a:r>
                <a:rPr lang="en-US" sz="2800" b="1" dirty="0"/>
                <a:t> Achievement</a:t>
              </a:r>
              <a:endParaRPr lang="en-US" sz="2800" dirty="0"/>
            </a:p>
          </p:txBody>
        </p:sp>
        <p:sp>
          <p:nvSpPr>
            <p:cNvPr id="24" name="Rounded Rectangle 23"/>
            <p:cNvSpPr/>
            <p:nvPr/>
          </p:nvSpPr>
          <p:spPr>
            <a:xfrm>
              <a:off x="5234067" y="3051980"/>
              <a:ext cx="3440432" cy="1536862"/>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accent2"/>
                  </a:solidFill>
                </a:rPr>
                <a:t>Identify</a:t>
              </a:r>
              <a:r>
                <a:rPr lang="en-US" sz="2800" b="1" dirty="0"/>
                <a:t> Effects of Disability</a:t>
              </a:r>
            </a:p>
            <a:p>
              <a:pPr algn="ctr"/>
              <a:r>
                <a:rPr lang="en-US" b="1" i="1" dirty="0" smtClean="0"/>
                <a:t>(and disability related needs)</a:t>
              </a:r>
              <a:r>
                <a:rPr lang="en-US" sz="2800" dirty="0"/>
                <a:t>  </a:t>
              </a:r>
            </a:p>
          </p:txBody>
        </p:sp>
        <p:sp>
          <p:nvSpPr>
            <p:cNvPr id="25" name="Rounded Rectangle 24"/>
            <p:cNvSpPr/>
            <p:nvPr/>
          </p:nvSpPr>
          <p:spPr>
            <a:xfrm>
              <a:off x="4761354" y="4721251"/>
              <a:ext cx="3298536" cy="172115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Develop</a:t>
              </a:r>
              <a:r>
                <a:rPr lang="en-US" sz="2800" b="1" dirty="0"/>
                <a:t> Goals</a:t>
              </a:r>
              <a:endParaRPr lang="en-US" sz="2800" dirty="0"/>
            </a:p>
          </p:txBody>
        </p:sp>
        <p:sp>
          <p:nvSpPr>
            <p:cNvPr id="26" name="Rounded Rectangle 25"/>
            <p:cNvSpPr/>
            <p:nvPr/>
          </p:nvSpPr>
          <p:spPr>
            <a:xfrm>
              <a:off x="994612" y="4695835"/>
              <a:ext cx="3350676" cy="174657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Align</a:t>
              </a:r>
              <a:r>
                <a:rPr lang="en-US" sz="2800" b="1" dirty="0"/>
                <a:t> Services</a:t>
              </a:r>
              <a:endParaRPr lang="en-US" sz="2800" dirty="0"/>
            </a:p>
          </p:txBody>
        </p:sp>
        <p:sp>
          <p:nvSpPr>
            <p:cNvPr id="27" name="Rounded Rectangle 26"/>
            <p:cNvSpPr/>
            <p:nvPr/>
          </p:nvSpPr>
          <p:spPr>
            <a:xfrm>
              <a:off x="349059" y="3051980"/>
              <a:ext cx="3540884" cy="150283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Analyze</a:t>
              </a:r>
              <a:r>
                <a:rPr lang="en-US" sz="2800" b="1" dirty="0"/>
                <a:t> Progress</a:t>
              </a:r>
              <a:endParaRPr lang="en-US" sz="2800" dirty="0"/>
            </a:p>
          </p:txBody>
        </p:sp>
        <p:sp>
          <p:nvSpPr>
            <p:cNvPr id="17" name="Curved Down Arrow 16"/>
            <p:cNvSpPr/>
            <p:nvPr/>
          </p:nvSpPr>
          <p:spPr>
            <a:xfrm rot="2963778">
              <a:off x="6397625" y="2293030"/>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Curved Down Arrow 36"/>
            <p:cNvSpPr/>
            <p:nvPr/>
          </p:nvSpPr>
          <p:spPr>
            <a:xfrm rot="6748810">
              <a:off x="7929007" y="5224151"/>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8" name="Curved Down Arrow 37"/>
            <p:cNvSpPr/>
            <p:nvPr/>
          </p:nvSpPr>
          <p:spPr>
            <a:xfrm rot="14207802">
              <a:off x="-256746" y="4788313"/>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0" name="Curved Down Arrow 39"/>
            <p:cNvSpPr/>
            <p:nvPr/>
          </p:nvSpPr>
          <p:spPr>
            <a:xfrm rot="10800000">
              <a:off x="3882123" y="6541828"/>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2" name="Curved Down Arrow 41"/>
            <p:cNvSpPr/>
            <p:nvPr/>
          </p:nvSpPr>
          <p:spPr>
            <a:xfrm rot="18659890">
              <a:off x="1357235" y="2195391"/>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sp>
        <p:nvSpPr>
          <p:cNvPr id="5" name="Action Button: Document 4">
            <a:hlinkClick r:id="rId3" highlightClick="1"/>
          </p:cNvPr>
          <p:cNvSpPr/>
          <p:nvPr/>
        </p:nvSpPr>
        <p:spPr>
          <a:xfrm>
            <a:off x="9441344" y="579570"/>
            <a:ext cx="557213" cy="591673"/>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346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ShortOverviewCCR_IEPs_Oct2017.potx" id="{D59A0DBE-5FDB-4E25-9331-9DDFCB888AE8}" vid="{FFD61101-0AAD-46F9-800A-6A31F9D223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3.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Overview_Short_CCR_IEPs_Oct2017</Template>
  <TotalTime>3708</TotalTime>
  <Words>11042</Words>
  <Application>Microsoft Office PowerPoint</Application>
  <PresentationFormat>Widescreen</PresentationFormat>
  <Paragraphs>853</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Courier New</vt:lpstr>
      <vt:lpstr>Futura Bk</vt:lpstr>
      <vt:lpstr>Gadget</vt:lpstr>
      <vt:lpstr>Garamond</vt:lpstr>
      <vt:lpstr>Lato</vt:lpstr>
      <vt:lpstr>Lato Black</vt:lpstr>
      <vt:lpstr>Times New Roman</vt:lpstr>
      <vt:lpstr>Wingdings</vt:lpstr>
      <vt:lpstr>TS030002245</vt:lpstr>
      <vt:lpstr>PowerPoint Presentation</vt:lpstr>
      <vt:lpstr>Statewide Reading Proficiency</vt:lpstr>
      <vt:lpstr>Remember What We Want to Accomplish</vt:lpstr>
      <vt:lpstr>What is a CCR IEP?</vt:lpstr>
      <vt:lpstr> The Power of Beliefs</vt:lpstr>
      <vt:lpstr>Systems that Support</vt:lpstr>
      <vt:lpstr>Access and Achievement of Grade Level Standards and Expectations</vt:lpstr>
      <vt:lpstr>CCR IEP Five Step Process</vt:lpstr>
      <vt:lpstr>CCR IEP Development Back to Basics</vt:lpstr>
      <vt:lpstr>CCR IEP 5 Step Process Chart </vt:lpstr>
      <vt:lpstr>Step 1 Understand Achievement</vt:lpstr>
      <vt:lpstr>Step 1 Key Ideas</vt:lpstr>
      <vt:lpstr>Step 2: Identify Effects of Disability on Access and Achievement</vt:lpstr>
      <vt:lpstr>Step 2 Key Ideas</vt:lpstr>
      <vt:lpstr>Effects of Disability Observe</vt:lpstr>
      <vt:lpstr>Root Cause Analysis</vt:lpstr>
      <vt:lpstr>Root Cause Analysis</vt:lpstr>
      <vt:lpstr>Example of Root Cause Analysis</vt:lpstr>
      <vt:lpstr> Disability-Related Needs </vt:lpstr>
      <vt:lpstr> IEP Team Meeting Scenario</vt:lpstr>
      <vt:lpstr>Step 3: Develop Ambitious and Achievable Goals</vt:lpstr>
      <vt:lpstr>Step 3  Key Ideas</vt:lpstr>
      <vt:lpstr>Components of IEP Goals</vt:lpstr>
      <vt:lpstr>PowerPoint Presentation</vt:lpstr>
      <vt:lpstr>Step 4  Key Ideas</vt:lpstr>
      <vt:lpstr>Guidelines for All IEP Services</vt:lpstr>
      <vt:lpstr>Step 5: Analyze Progress Towards Goals</vt:lpstr>
      <vt:lpstr>Step 5  Key Ideas</vt:lpstr>
      <vt:lpstr>CCR-5 Step Process and the Sample IEP Forms</vt:lpstr>
      <vt:lpstr>Sample IEP Forms Revised 2016, 2017</vt:lpstr>
      <vt:lpstr>CCR IEP Sample Forms</vt:lpstr>
      <vt:lpstr>Feedback Regarding Use of the  Revised Sample IEP Forms</vt:lpstr>
      <vt:lpstr>Text Boxes Provide Clarification</vt:lpstr>
      <vt:lpstr>IEP Linkages</vt:lpstr>
      <vt:lpstr>Family Engagement is Emphasized</vt:lpstr>
      <vt:lpstr>Emphasis on Analyzing Progress and Making Changes to Improve Outcomes</vt:lpstr>
      <vt:lpstr>Emphasis on Analyzing Progress and Making Changes To Improve Outcomes</vt:lpstr>
      <vt:lpstr>PowerPoint Presentation</vt:lpstr>
      <vt:lpstr>System Considerations</vt:lpstr>
      <vt:lpstr>Resources </vt:lpstr>
      <vt:lpstr>CCR IEP Webpage https://dpi.wi.gov/sped/college-and-career-ready-ieps</vt:lpstr>
      <vt:lpstr>PowerPoint Presentation</vt:lpstr>
      <vt:lpstr>Culturally Responsive Practice</vt:lpstr>
      <vt:lpstr>Family and Community Engagement in Promoting Excellence For All</vt:lpstr>
      <vt:lpstr>Collective Responsibility Co-Teaching</vt:lpstr>
      <vt:lpstr>Standards and Expectations</vt:lpstr>
      <vt:lpstr>Universal Design for Learning (UDL)  and the CCR IEP 5 Step Process  A Lens for Factors Affecting Student Performance</vt:lpstr>
      <vt:lpstr>CCR IEP Discussion Tool</vt:lpstr>
      <vt:lpstr>Selected Sample IEP Forms Resource Links</vt:lpstr>
      <vt:lpstr>Procedural Compliance Self-Assessment</vt:lpstr>
      <vt:lpstr>PowerPoint Presentation</vt:lpstr>
    </vt:vector>
  </TitlesOfParts>
  <Manager>paula.volpiansky@wisconsin.gov</Manager>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IEPs Overview</dc:title>
  <dc:subject>CCR IEP</dc:subject>
  <dc:creator>paula.volpiansky@wisconsin.gov;Daniel.Parker@dpi.wi.gov</dc:creator>
  <cp:keywords>special education, IEPs, RDA, College Career Ready</cp:keywords>
  <cp:lastModifiedBy>Severson, Ethan P.   DPI</cp:lastModifiedBy>
  <cp:revision>25</cp:revision>
  <cp:lastPrinted>2017-07-31T13:52:56Z</cp:lastPrinted>
  <dcterms:created xsi:type="dcterms:W3CDTF">2017-10-13T17:28:42Z</dcterms:created>
  <dcterms:modified xsi:type="dcterms:W3CDTF">2017-10-16T14:18:03Z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115057427</vt:i4>
  </property>
  <property fmtid="{D5CDD505-2E9C-101B-9397-08002B2CF9AE}" pid="4" name="_NewReviewCycle">
    <vt:lpwstr/>
  </property>
  <property fmtid="{D5CDD505-2E9C-101B-9397-08002B2CF9AE}" pid="5" name="_EmailSubject">
    <vt:lpwstr>PP notes</vt:lpwstr>
  </property>
  <property fmtid="{D5CDD505-2E9C-101B-9397-08002B2CF9AE}" pid="6" name="_AuthorEmail">
    <vt:lpwstr>Daniel.Parker@dpi.wi.gov</vt:lpwstr>
  </property>
  <property fmtid="{D5CDD505-2E9C-101B-9397-08002B2CF9AE}" pid="7" name="_AuthorEmailDisplayName">
    <vt:lpwstr>Parker, Daniel E.   DPI</vt:lpwstr>
  </property>
  <property fmtid="{D5CDD505-2E9C-101B-9397-08002B2CF9AE}" pid="8" name="_PreviousAdHocReviewCycleID">
    <vt:i4>557704178</vt:i4>
  </property>
</Properties>
</file>