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4"/>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Lst>
  <p:sldSz cx="12192000" cy="6858000"/>
  <p:notesSz cx="7315200" cy="9601200"/>
  <p:embeddedFontLst>
    <p:embeddedFont>
      <p:font typeface="Lato" panose="020F0502020204030203" pitchFamily="34" charset="0"/>
      <p:regular r:id="rId65"/>
      <p:bold r:id="rId66"/>
      <p:italic r:id="rId67"/>
      <p:boldItalic r:id="rId68"/>
    </p:embeddedFont>
    <p:embeddedFont>
      <p:font typeface="Poppins" panose="020B0604020202020204" charset="0"/>
      <p:regular r:id="rId69"/>
      <p:bold r:id="rId70"/>
      <p:italic r:id="rId71"/>
      <p:boldItalic r:id="rId72"/>
    </p:embeddedFont>
    <p:embeddedFont>
      <p:font typeface="Lato Black" panose="020F0A02020204030203" pitchFamily="34" charset="0"/>
      <p:bold r:id="rId73"/>
      <p:boldItalic r:id="rId74"/>
    </p:embeddedFont>
    <p:embeddedFont>
      <p:font typeface="Roboto" panose="020B060402020202020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1" roundtripDataSignature="AMtx7mhV3ruJlBxN5K5vC7zGHB5KbYGq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09" autoAdjust="0"/>
  </p:normalViewPr>
  <p:slideViewPr>
    <p:cSldViewPr snapToGrid="0">
      <p:cViewPr varScale="1">
        <p:scale>
          <a:sx n="97" d="100"/>
          <a:sy n="97" d="100"/>
        </p:scale>
        <p:origin x="996" y="78"/>
      </p:cViewPr>
      <p:guideLst>
        <p:guide orient="horz" pos="2136"/>
        <p:guide pos="384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8.fntdata"/><Relationship Id="rId95"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9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70583" cy="482027"/>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2962" y="1"/>
            <a:ext cx="3170583" cy="482027"/>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ftr" idx="11"/>
          </p:nvPr>
        </p:nvSpPr>
        <p:spPr>
          <a:xfrm>
            <a:off x="0" y="9270346"/>
            <a:ext cx="3657600" cy="330854"/>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sldNum" idx="12"/>
          </p:nvPr>
        </p:nvSpPr>
        <p:spPr>
          <a:xfrm>
            <a:off x="5883966" y="9270346"/>
            <a:ext cx="1429579" cy="330854"/>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7" name="Google Shape;7;n"/>
          <p:cNvSpPr>
            <a:spLocks noGrp="1" noRot="1" noChangeAspect="1"/>
          </p:cNvSpPr>
          <p:nvPr>
            <p:ph type="sldImg" idx="3"/>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dk1"/>
              </a:buClr>
              <a:buSzPts val="12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4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4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024">
          <p15:clr>
            <a:srgbClr val="F26B43"/>
          </p15:clr>
        </p15:guide>
        <p15:guide id="2" pos="2304">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udentprivacy.ed.gov/training/email-and-student-privacy"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studentprivacy.ed.gov/sites/default/files/resource_document/file/FERPA%20%20Virtual%20Learning%20032020_FINAL.pdf" TargetMode="External"/><Relationship Id="rId4" Type="http://schemas.openxmlformats.org/officeDocument/2006/relationships/hyperlink" Target="https://studentprivacy.ed.gov/resources/ferpa-and-coronavirus-disease-2019-covid-1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sems.us/multimedia/videos/friendly-productive-iep-meetings-april-2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pi.wi.gov/sspw/2019-novel-coronaviru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pi.wi.gov/sped/new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3335761d7_1_25:notes"/>
          <p:cNvSpPr txBox="1">
            <a:spLocks noGrp="1"/>
          </p:cNvSpPr>
          <p:nvPr>
            <p:ph type="ftr" idx="11"/>
          </p:nvPr>
        </p:nvSpPr>
        <p:spPr>
          <a:xfrm>
            <a:off x="0" y="9270011"/>
            <a:ext cx="3657600" cy="33121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185" name="Google Shape;185;g83335761d7_1_25: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sp>
        <p:nvSpPr>
          <p:cNvPr id="186" name="Google Shape;186;g83335761d7_1_25: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187" name="Google Shape;187;g83335761d7_1_25:notes"/>
          <p:cNvSpPr txBox="1">
            <a:spLocks noGrp="1"/>
          </p:cNvSpPr>
          <p:nvPr>
            <p:ph type="body" idx="1"/>
          </p:nvPr>
        </p:nvSpPr>
        <p:spPr>
          <a:xfrm>
            <a:off x="160683" y="1578887"/>
            <a:ext cx="7154609" cy="7786180"/>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dirty="0">
                <a:latin typeface="Lato"/>
                <a:ea typeface="Lato"/>
                <a:cs typeface="Lato"/>
                <a:sym typeface="Lato"/>
              </a:rPr>
              <a:t>Welcome to this WI DPI module on parent friendly and productive </a:t>
            </a:r>
            <a:r>
              <a:rPr lang="en-US" i="1" u="sng" dirty="0">
                <a:latin typeface="Lato"/>
                <a:ea typeface="Lato"/>
                <a:cs typeface="Lato"/>
                <a:sym typeface="Lato"/>
              </a:rPr>
              <a:t>virtual </a:t>
            </a:r>
            <a:r>
              <a:rPr lang="en-US" dirty="0">
                <a:latin typeface="Lato"/>
                <a:ea typeface="Lato"/>
                <a:cs typeface="Lato"/>
                <a:sym typeface="Lato"/>
              </a:rPr>
              <a:t>IEP meetings.</a:t>
            </a:r>
            <a:endParaRPr dirty="0">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dirty="0">
                <a:latin typeface="Lato"/>
                <a:ea typeface="Lato"/>
                <a:cs typeface="Lato"/>
                <a:sym typeface="Lato"/>
              </a:rPr>
              <a:t>This module was developed in April of 2020 during the national public health emergency and the Wisconsin school closure period due to COVID-19.  </a:t>
            </a:r>
            <a:endParaRPr dirty="0">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dirty="0">
                <a:latin typeface="Lato"/>
                <a:ea typeface="Lato"/>
                <a:cs typeface="Lato"/>
                <a:sym typeface="Lato"/>
              </a:rPr>
              <a:t>This module was created to address questions from Wisconsin LEAs (i.e. school districts and independent charter schools) seeking best practices and guidelines for holding virtual IEP meetings.  </a:t>
            </a:r>
            <a:endParaRPr dirty="0">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dirty="0">
                <a:latin typeface="Lato"/>
                <a:ea typeface="Lato"/>
                <a:cs typeface="Lato"/>
                <a:sym typeface="Lato"/>
              </a:rPr>
              <a:t>WI DPI staff developed this webinar based on research and guidance from national organizations, and input from school staff and families.  References are included at the end of this webinar. </a:t>
            </a:r>
            <a:endParaRPr dirty="0">
              <a:latin typeface="Lato"/>
              <a:ea typeface="Lato"/>
              <a:cs typeface="Lato"/>
              <a:sym typeface="Lato"/>
            </a:endParaRPr>
          </a:p>
          <a:p>
            <a:pPr marL="457200" lvl="0" indent="-317500" algn="l" rtl="0">
              <a:spcBef>
                <a:spcPts val="0"/>
              </a:spcBef>
              <a:spcAft>
                <a:spcPts val="0"/>
              </a:spcAft>
              <a:buSzPts val="1400"/>
              <a:buFont typeface="Lato"/>
              <a:buChar char="●"/>
            </a:pPr>
            <a:r>
              <a:rPr lang="en-US" i="1" dirty="0">
                <a:latin typeface="Lato"/>
                <a:ea typeface="Lato"/>
                <a:cs typeface="Lato"/>
                <a:sym typeface="Lato"/>
              </a:rPr>
              <a:t>The webinar was presented live and recorded by WI DPI staff Tim Peerenboom, Sharon </a:t>
            </a:r>
            <a:r>
              <a:rPr lang="en-US" i="1" dirty="0" err="1">
                <a:latin typeface="Lato"/>
                <a:ea typeface="Lato"/>
                <a:cs typeface="Lato"/>
                <a:sym typeface="Lato"/>
              </a:rPr>
              <a:t>Madson</a:t>
            </a:r>
            <a:r>
              <a:rPr lang="en-US" i="1" dirty="0">
                <a:latin typeface="Lato"/>
                <a:ea typeface="Lato"/>
                <a:cs typeface="Lato"/>
                <a:sym typeface="Lato"/>
              </a:rPr>
              <a:t>, and Daniel Parker on April 13, 2020.</a:t>
            </a:r>
            <a:endParaRPr i="1" dirty="0">
              <a:latin typeface="Lato"/>
              <a:ea typeface="Lato"/>
              <a:cs typeface="Lato"/>
              <a:sym typeface="Lato"/>
            </a:endParaRPr>
          </a:p>
          <a:p>
            <a:pPr marL="457200" lvl="0" indent="-317500" algn="l" rtl="0">
              <a:spcBef>
                <a:spcPts val="0"/>
              </a:spcBef>
              <a:spcAft>
                <a:spcPts val="0"/>
              </a:spcAft>
              <a:buSzPts val="1400"/>
              <a:buFont typeface="Lato"/>
              <a:buChar char="●"/>
            </a:pPr>
            <a:r>
              <a:rPr lang="en-US" i="1" dirty="0">
                <a:latin typeface="Lato"/>
                <a:ea typeface="Lato"/>
                <a:cs typeface="Lato"/>
                <a:sym typeface="Lato"/>
              </a:rPr>
              <a:t>The webinar was then captioned and posted to the DPI CCR IEP Learning Resources web page.</a:t>
            </a:r>
            <a:endParaRPr i="1" dirty="0">
              <a:latin typeface="Lato"/>
              <a:ea typeface="Lato"/>
              <a:cs typeface="Lato"/>
              <a:sym typeface="Lato"/>
            </a:endParaRPr>
          </a:p>
          <a:p>
            <a:pPr marL="457200" lvl="0" indent="0" algn="l" rtl="0">
              <a:spcBef>
                <a:spcPts val="0"/>
              </a:spcBef>
              <a:spcAft>
                <a:spcPts val="0"/>
              </a:spcAft>
              <a:buNone/>
            </a:pPr>
            <a:r>
              <a:rPr lang="en-US" u="sng" dirty="0">
                <a:solidFill>
                  <a:schemeClr val="hlink"/>
                </a:solidFill>
                <a:latin typeface="Lato"/>
                <a:ea typeface="Lato"/>
                <a:cs typeface="Lato"/>
                <a:sym typeface="Lato"/>
                <a:hlinkClick r:id="rId3"/>
              </a:rPr>
              <a:t>https://dpi.wi.gov/sped/college-and-career-ready-ieps/learning-resources</a:t>
            </a:r>
            <a:endParaRPr dirty="0">
              <a:latin typeface="Lato"/>
              <a:ea typeface="Lato"/>
              <a:cs typeface="Lato"/>
              <a:sym typeface="Lato"/>
            </a:endParaRPr>
          </a:p>
        </p:txBody>
      </p:sp>
      <p:sp>
        <p:nvSpPr>
          <p:cNvPr id="188" name="Google Shape;188;g83335761d7_1_25:notes"/>
          <p:cNvSpPr txBox="1">
            <a:spLocks noGrp="1"/>
          </p:cNvSpPr>
          <p:nvPr>
            <p:ph type="dt" idx="10"/>
          </p:nvPr>
        </p:nvSpPr>
        <p:spPr>
          <a:xfrm>
            <a:off x="4144618"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189" name="Google Shape;189;g83335761d7_1_25:notes"/>
          <p:cNvSpPr txBox="1"/>
          <p:nvPr/>
        </p:nvSpPr>
        <p:spPr>
          <a:xfrm>
            <a:off x="397565" y="266529"/>
            <a:ext cx="1992835" cy="143051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500" b="0" i="0" u="none" strike="noStrike" cap="none">
                <a:solidFill>
                  <a:srgbClr val="FF0000"/>
                </a:solidFill>
                <a:latin typeface="Arial"/>
                <a:ea typeface="Arial"/>
                <a:cs typeface="Arial"/>
                <a:sym typeface="Arial"/>
              </a:rPr>
              <a:t>This is from last training- Timings and slide numbers will need to be updated when presentation finalized</a:t>
            </a:r>
            <a:endParaRPr sz="1500" b="0" i="0" u="none" strike="noStrike" cap="none">
              <a:solidFill>
                <a:srgbClr val="FF0000"/>
              </a:solidFill>
              <a:latin typeface="Arial"/>
              <a:ea typeface="Arial"/>
              <a:cs typeface="Arial"/>
              <a:sym typeface="Arial"/>
            </a:endParaRPr>
          </a:p>
        </p:txBody>
      </p:sp>
      <p:sp>
        <p:nvSpPr>
          <p:cNvPr id="190" name="Google Shape;190;g83335761d7_1_25:notes"/>
          <p:cNvSpPr>
            <a:spLocks noGrp="1" noRot="1" noChangeAspect="1"/>
          </p:cNvSpPr>
          <p:nvPr>
            <p:ph type="sldImg" idx="3"/>
          </p:nvPr>
        </p:nvSpPr>
        <p:spPr>
          <a:xfrm>
            <a:off x="2640013" y="185738"/>
            <a:ext cx="2279650" cy="128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3335761d7_1_2: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305" name="Google Shape;305;g83335761d7_1_2: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306" name="Google Shape;306;g83335761d7_1_2: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
        <p:nvSpPr>
          <p:cNvPr id="307" name="Google Shape;307;g83335761d7_1_2: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308" name="Google Shape;308;g83335761d7_1_2: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83335761d7_1_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Keep in mind that IEP teams can continue to use the same general IEP processes to engage in rich discussions to support individual strengths and needs.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DPI has a variety of resources to assist IEP teams in improving their IEP processes and these resources can still be using for virtual IEP meetings and are available through the WI DPI CCR IEP Learning Resources web page.  </a:t>
            </a:r>
            <a:r>
              <a:rPr lang="en-US" u="sng">
                <a:solidFill>
                  <a:schemeClr val="hlink"/>
                </a:solidFill>
                <a:latin typeface="Lato"/>
                <a:ea typeface="Lato"/>
                <a:cs typeface="Lato"/>
                <a:sym typeface="Lato"/>
                <a:hlinkClick r:id="rId3"/>
              </a:rPr>
              <a:t>https://dpi.wi.gov/sped/college-and-career-ready-ieps/learning-resources</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This module on virtual IEP meetings will be added to the CCR IEP digging deeper resources section of the CCR IEP Learning Resource web page.</a:t>
            </a:r>
            <a:endParaRPr>
              <a:latin typeface="Lato"/>
              <a:ea typeface="Lato"/>
              <a:cs typeface="Lato"/>
              <a:sym typeface="Lato"/>
            </a:endParaRPr>
          </a:p>
        </p:txBody>
      </p:sp>
      <p:sp>
        <p:nvSpPr>
          <p:cNvPr id="310" name="Google Shape;310;g83335761d7_1_2: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f83da8dbf_1_31: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318" name="Google Shape;318;g7f83da8dbf_1_31: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319" name="Google Shape;319;g7f83da8dbf_1_31: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
        <p:nvSpPr>
          <p:cNvPr id="320" name="Google Shape;320;g7f83da8dbf_1_31: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321" name="Google Shape;321;g7f83da8dbf_1_31: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7f83da8dbf_1_3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Now let’s discuss current WI DPI guidance relating to holding </a:t>
            </a:r>
            <a:r>
              <a:rPr lang="en-US" i="1" u="sng">
                <a:latin typeface="Lato"/>
                <a:ea typeface="Lato"/>
                <a:cs typeface="Lato"/>
                <a:sym typeface="Lato"/>
              </a:rPr>
              <a:t>virtual </a:t>
            </a:r>
            <a:r>
              <a:rPr lang="en-US">
                <a:latin typeface="Lato"/>
                <a:ea typeface="Lato"/>
                <a:cs typeface="Lato"/>
                <a:sym typeface="Lato"/>
              </a:rPr>
              <a:t>IEP meetings.</a:t>
            </a:r>
            <a:endParaRPr>
              <a:latin typeface="Lato"/>
              <a:ea typeface="Lato"/>
              <a:cs typeface="Lato"/>
              <a:sym typeface="Lato"/>
            </a:endParaRPr>
          </a:p>
        </p:txBody>
      </p:sp>
      <p:sp>
        <p:nvSpPr>
          <p:cNvPr id="323" name="Google Shape;323;g7f83da8dbf_1_31: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This guidance is based on our current Extended School Closure due to Covid -19 Special Education Question and Answer Document.  This document is updated weekly during the 2020 public health emergency and guidance may change. You can find a link to the document at the bottom of the slide. Be sure to check out our special education page related to COVID-19. Here you can find the most up to date information. </a:t>
            </a:r>
            <a:endParaRPr>
              <a:latin typeface="Lato"/>
              <a:ea typeface="Lato"/>
              <a:cs typeface="Lato"/>
              <a:sym typeface="Lato"/>
            </a:endParaRPr>
          </a:p>
          <a:p>
            <a:pPr marL="0" lvl="0" indent="457200" algn="l" rtl="0">
              <a:spcBef>
                <a:spcPts val="0"/>
              </a:spcBef>
              <a:spcAft>
                <a:spcPts val="0"/>
              </a:spcAft>
              <a:buNone/>
            </a:pPr>
            <a:r>
              <a:rPr lang="en-US" u="sng">
                <a:latin typeface="Lato"/>
                <a:ea typeface="Lato"/>
                <a:cs typeface="Lato"/>
                <a:sym typeface="Lato"/>
                <a:hlinkClick r:id="rId3"/>
              </a:rPr>
              <a:t>https://dpi.wi.gov/sped/covid-19-sped-updates-and-resources</a:t>
            </a:r>
            <a:r>
              <a:rPr lang="en-US">
                <a:latin typeface="Lato"/>
                <a:ea typeface="Lato"/>
                <a:cs typeface="Lato"/>
                <a:sym typeface="Lato"/>
              </a:rPr>
              <a:t> </a:t>
            </a:r>
            <a:endParaRPr>
              <a:latin typeface="Lato"/>
              <a:ea typeface="Lato"/>
              <a:cs typeface="Lato"/>
              <a:sym typeface="Lato"/>
            </a:endParaRPr>
          </a:p>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Timelines: LEAs should make every attempt to comply with the required timelines, including conducting annual IEP team meetings. Annual IEP team meetings should be conducted through alternative means such as conference calls or virtual technology. However, during a school closure due to a public health emergency, IEP team meeting timelines may be extended only if:  The LEA has reasonably determined the use of virtual technology is not a suitable method of conducting the required meeting; or  Information necessary for the IEP team’s deliberation is not attainable due to recommendations of the state or local health departments.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Virtual IEP - IEP team meeting may be conducted through virtual technology or through a conference call. All required IEP team members should participate unless appropriately excused.  Parents should be notified ahead of time who will be absent and appropriate documentations should be filled out. </a:t>
            </a:r>
            <a:endParaRPr>
              <a:latin typeface="Lato"/>
              <a:ea typeface="Lato"/>
              <a:cs typeface="Lato"/>
              <a:sym typeface="Lato"/>
            </a:endParaRPr>
          </a:p>
          <a:p>
            <a:pPr marL="457200" lvl="0" indent="0" algn="l" rtl="0">
              <a:lnSpc>
                <a:spcPct val="100000"/>
              </a:lnSpc>
              <a:spcBef>
                <a:spcPts val="622"/>
              </a:spcBef>
              <a:spcAft>
                <a:spcPts val="0"/>
              </a:spcAft>
              <a:buNone/>
            </a:pPr>
            <a:endParaRPr>
              <a:latin typeface="Lato"/>
              <a:ea typeface="Lato"/>
              <a:cs typeface="Lato"/>
              <a:sym typeface="Lato"/>
            </a:endParaRPr>
          </a:p>
        </p:txBody>
      </p:sp>
      <p:sp>
        <p:nvSpPr>
          <p:cNvPr id="330" name="Google Shape;330;p3: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f83da8dbf_1_1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This guidance is based on our current Extended School Closure due to Covid-19 Special Education Question and Answer Document. This document is updated weekly during the 2020 public health emergency and guidance may change.  Go to the WI DPI web page for updated guidance: </a:t>
            </a:r>
            <a:r>
              <a:rPr lang="en-US" u="sng">
                <a:latin typeface="Lato"/>
                <a:ea typeface="Lato"/>
                <a:cs typeface="Lato"/>
                <a:sym typeface="Lato"/>
                <a:hlinkClick r:id="rId3"/>
              </a:rPr>
              <a:t>https://dpi.wi.gov/sped/covid-19-sped-updates-and-resources</a:t>
            </a:r>
            <a:r>
              <a:rPr lang="en-US">
                <a:latin typeface="Lato"/>
                <a:ea typeface="Lato"/>
                <a:cs typeface="Lato"/>
                <a:sym typeface="Lato"/>
              </a:rPr>
              <a:t>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When IEP teams are unable to meet in person, LEAs must continue to take steps to ensure parents have the opportunity to meaningfully participate in IEP team meetings through participation via alternative means.</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 However, some parents may not be comfortable meeting virtually or participating by phone. A parent may choose to allow the LEA to proceed with the meeting without them. In that circumstance, LEAs should document the parent’s wishes on the participation section on the cover page of the IEP and proceed with the meeting.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However, if the parent makes clear their desire to participate in the meeting but prefers to wait until the meeting can occur in person, it is acceptable to wait to hold the meeting in person once school reopens. The department understands postponing an IEP team meeting may mean not meeting annual IEP timelines. </a:t>
            </a:r>
            <a:endParaRPr>
              <a:latin typeface="Lato"/>
              <a:ea typeface="Lato"/>
              <a:cs typeface="Lato"/>
              <a:sym typeface="Lato"/>
            </a:endParaRPr>
          </a:p>
        </p:txBody>
      </p:sp>
      <p:sp>
        <p:nvSpPr>
          <p:cNvPr id="337" name="Google Shape;337;g7f83da8dbf_1_17: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f83da8dbf_1_25: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This guidance is based on our current Extended School Closure due to Covid-19 Special Education Question and Answer Document.  This document is updated weekly during the 2020 public health emergency and guidance may change.</a:t>
            </a:r>
            <a:endParaRPr>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Go to the WI DPI web page for updated guidance: </a:t>
            </a:r>
            <a:r>
              <a:rPr lang="en-US" u="sng">
                <a:latin typeface="Lato"/>
                <a:ea typeface="Lato"/>
                <a:cs typeface="Lato"/>
                <a:sym typeface="Lato"/>
                <a:hlinkClick r:id="rId3"/>
              </a:rPr>
              <a:t>https://dpi.wi.gov/sped/covid-19-sped-updates-and-resources</a:t>
            </a:r>
            <a:r>
              <a:rPr lang="en-US">
                <a:latin typeface="Lato"/>
                <a:ea typeface="Lato"/>
                <a:cs typeface="Lato"/>
                <a:sym typeface="Lato"/>
              </a:rPr>
              <a:t>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LEAs that wish to utilize electronic or digital signatures for consent may do so if they choose.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The LEA should address important considerations such as whether the parties have access to email and whether there are any potential barriers to address.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In the case of an IEP team meeting for the purpose of determining eligibility for special education, if the team determines electronic signatures are accessible, it is reasonable to document that the IEP team met virtually due to the public health order and electronically share a copy of the evaluation report with IEP team members.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Electronic or digital signatures may be collected for an SLD evaluation to indicate agreement or disagreement with the eligibility determination. </a:t>
            </a: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344" name="Google Shape;344;g7f83da8dbf_1_25: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2b629f3b0_0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Clr>
                <a:srgbClr val="1F497D"/>
              </a:buClr>
              <a:buSzPts val="1400"/>
              <a:buFont typeface="Lato"/>
              <a:buChar char="●"/>
            </a:pPr>
            <a:r>
              <a:rPr lang="en-US">
                <a:solidFill>
                  <a:srgbClr val="1F497D"/>
                </a:solidFill>
                <a:latin typeface="Lato"/>
                <a:ea typeface="Lato"/>
                <a:cs typeface="Lato"/>
                <a:sym typeface="Lato"/>
              </a:rPr>
              <a:t>Consult with district IT support to ensure any information shared over the internet is encrypted / handled as securely as possible.</a:t>
            </a:r>
            <a:endParaRPr>
              <a:solidFill>
                <a:srgbClr val="1F497D"/>
              </a:solidFill>
              <a:latin typeface="Lato"/>
              <a:ea typeface="Lato"/>
              <a:cs typeface="Lato"/>
              <a:sym typeface="Lato"/>
            </a:endParaRPr>
          </a:p>
          <a:p>
            <a:pPr marL="457200" lvl="0" indent="-317500" algn="l" rtl="0">
              <a:lnSpc>
                <a:spcPct val="100000"/>
              </a:lnSpc>
              <a:spcBef>
                <a:spcPts val="0"/>
              </a:spcBef>
              <a:spcAft>
                <a:spcPts val="0"/>
              </a:spcAft>
              <a:buClr>
                <a:srgbClr val="1F497D"/>
              </a:buClr>
              <a:buSzPts val="1400"/>
              <a:buFont typeface="Lato"/>
              <a:buChar char="●"/>
            </a:pPr>
            <a:r>
              <a:rPr lang="en-US">
                <a:latin typeface="Lato"/>
                <a:ea typeface="Lato"/>
                <a:cs typeface="Lato"/>
                <a:sym typeface="Lato"/>
              </a:rPr>
              <a:t>During a traditional face to face IEP meeting, it is common practice to provide draft copies to team members and parents to follow along and take notes.  At the end of the meeting, these copies are collected and shredded. Teams will need to carefully consider what precautions to take to adhere to FERPA and protect student confidentiality.</a:t>
            </a:r>
            <a:endParaRPr>
              <a:latin typeface="Lato"/>
              <a:ea typeface="Lato"/>
              <a:cs typeface="Lato"/>
              <a:sym typeface="Lato"/>
            </a:endParaRPr>
          </a:p>
          <a:p>
            <a:pPr marL="457200" lvl="0" indent="-317500" algn="l" rtl="0">
              <a:lnSpc>
                <a:spcPct val="100000"/>
              </a:lnSpc>
              <a:spcBef>
                <a:spcPts val="0"/>
              </a:spcBef>
              <a:spcAft>
                <a:spcPts val="0"/>
              </a:spcAft>
              <a:buClr>
                <a:srgbClr val="1F497D"/>
              </a:buClr>
              <a:buSzPts val="1400"/>
              <a:buFont typeface="Lato"/>
              <a:buChar char="●"/>
            </a:pPr>
            <a:r>
              <a:rPr lang="en-US">
                <a:latin typeface="Lato"/>
                <a:ea typeface="Lato"/>
                <a:cs typeface="Lato"/>
                <a:sym typeface="Lato"/>
              </a:rPr>
              <a:t>Confidentiality Threats: </a:t>
            </a:r>
            <a:endParaRPr>
              <a:latin typeface="Lato"/>
              <a:ea typeface="Lato"/>
              <a:cs typeface="Lato"/>
              <a:sym typeface="Lato"/>
            </a:endParaRPr>
          </a:p>
          <a:p>
            <a:pPr marL="914400" lvl="1" indent="-317500" algn="l" rtl="0">
              <a:lnSpc>
                <a:spcPct val="100000"/>
              </a:lnSpc>
              <a:spcBef>
                <a:spcPts val="0"/>
              </a:spcBef>
              <a:spcAft>
                <a:spcPts val="0"/>
              </a:spcAft>
              <a:buClr>
                <a:srgbClr val="1F497D"/>
              </a:buClr>
              <a:buSzPts val="1400"/>
              <a:buFont typeface="Lato"/>
              <a:buChar char="○"/>
            </a:pPr>
            <a:r>
              <a:rPr lang="en-US" sz="1400">
                <a:latin typeface="Lato"/>
                <a:ea typeface="Lato"/>
                <a:cs typeface="Lato"/>
                <a:sym typeface="Lato"/>
              </a:rPr>
              <a:t>You cannot fully control who may be coming in and out of team members’ environments during the meeting in the same way that you can control who enters a conference room or classroom during a face to face IEP meeting.  </a:t>
            </a:r>
            <a:endParaRPr sz="1400">
              <a:latin typeface="Lato"/>
              <a:ea typeface="Lato"/>
              <a:cs typeface="Lato"/>
              <a:sym typeface="Lato"/>
            </a:endParaRPr>
          </a:p>
          <a:p>
            <a:pPr marL="914400" lvl="1" indent="-317500" algn="l" rtl="0">
              <a:lnSpc>
                <a:spcPct val="100000"/>
              </a:lnSpc>
              <a:spcBef>
                <a:spcPts val="0"/>
              </a:spcBef>
              <a:spcAft>
                <a:spcPts val="0"/>
              </a:spcAft>
              <a:buClr>
                <a:srgbClr val="1F497D"/>
              </a:buClr>
              <a:buSzPts val="1400"/>
              <a:buFont typeface="Lato"/>
              <a:buChar char="○"/>
            </a:pPr>
            <a:r>
              <a:rPr lang="en-US" sz="1400">
                <a:latin typeface="Lato"/>
                <a:ea typeface="Lato"/>
                <a:cs typeface="Lato"/>
                <a:sym typeface="Lato"/>
              </a:rPr>
              <a:t>You also cannot fully guarantee online security.  Hacks happen, unfortunately.</a:t>
            </a:r>
            <a:endParaRPr>
              <a:latin typeface="Lato"/>
              <a:ea typeface="Lato"/>
              <a:cs typeface="Lato"/>
              <a:sym typeface="Lato"/>
            </a:endParaRPr>
          </a:p>
          <a:p>
            <a:pPr marL="457200" lvl="0" indent="-317500" algn="l" rtl="0">
              <a:lnSpc>
                <a:spcPct val="100000"/>
              </a:lnSpc>
              <a:spcBef>
                <a:spcPts val="0"/>
              </a:spcBef>
              <a:spcAft>
                <a:spcPts val="0"/>
              </a:spcAft>
              <a:buClr>
                <a:srgbClr val="1F497D"/>
              </a:buClr>
              <a:buSzPts val="1400"/>
              <a:buFont typeface="Lato"/>
              <a:buChar char="●"/>
            </a:pPr>
            <a:r>
              <a:rPr lang="en-US">
                <a:latin typeface="Lato"/>
                <a:ea typeface="Lato"/>
                <a:cs typeface="Lato"/>
                <a:sym typeface="Lato"/>
              </a:rPr>
              <a:t>Consider screen sharing vs. email. If you are sharing documents that include PII outside of your local network or system, or sending information via email, additional security steps should be taken (see video link).</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Have a plan in place for how drafts will be shared and handled following the meeting.</a:t>
            </a:r>
            <a:endParaRPr>
              <a:latin typeface="Lato"/>
              <a:ea typeface="Lato"/>
              <a:cs typeface="Lato"/>
              <a:sym typeface="Lato"/>
            </a:endParaRPr>
          </a:p>
          <a:p>
            <a:pPr marL="457200" lvl="0" indent="-317500" algn="l" rtl="0">
              <a:lnSpc>
                <a:spcPct val="100000"/>
              </a:lnSpc>
              <a:spcBef>
                <a:spcPts val="0"/>
              </a:spcBef>
              <a:spcAft>
                <a:spcPts val="0"/>
              </a:spcAft>
              <a:buClr>
                <a:srgbClr val="1F497D"/>
              </a:buClr>
              <a:buSzPts val="1400"/>
              <a:buFont typeface="Lato"/>
              <a:buChar char="●"/>
            </a:pPr>
            <a:r>
              <a:rPr lang="en-US">
                <a:latin typeface="Lato"/>
                <a:ea typeface="Lato"/>
                <a:cs typeface="Lato"/>
                <a:sym typeface="Lato"/>
              </a:rPr>
              <a:t>Be mindful of who may be coming in and out of your surroundings. You want to ensure parents feel comfortable that the information being shared about their child is kept confidential. Seeing a family member wandering around in the background may not put the parent at ease when sensitive information is being discussed. Of course you may encounter such interruptions and distractions, but we will touching on later on in the webinar.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Additional resources can be found on the following web pages:</a:t>
            </a:r>
            <a:endParaRPr>
              <a:latin typeface="Lato"/>
              <a:ea typeface="Lato"/>
              <a:cs typeface="Lato"/>
              <a:sym typeface="Lato"/>
            </a:endParaRPr>
          </a:p>
          <a:p>
            <a:pPr marL="914400" lvl="1" indent="-311150" algn="l" rtl="0">
              <a:lnSpc>
                <a:spcPct val="100000"/>
              </a:lnSpc>
              <a:spcBef>
                <a:spcPts val="0"/>
              </a:spcBef>
              <a:spcAft>
                <a:spcPts val="0"/>
              </a:spcAft>
              <a:buSzPts val="1300"/>
              <a:buFont typeface="Lato"/>
              <a:buChar char="○"/>
            </a:pPr>
            <a:r>
              <a:rPr lang="en-US" u="sng">
                <a:solidFill>
                  <a:srgbClr val="0000FF"/>
                </a:solidFill>
                <a:hlinkClick r:id="rId3"/>
              </a:rPr>
              <a:t>https://studentprivacy.ed.gov/training/email-and-student-privacy</a:t>
            </a:r>
            <a:endParaRPr b="1">
              <a:solidFill>
                <a:srgbClr val="0000FF"/>
              </a:solidFill>
              <a:latin typeface="Lato"/>
              <a:ea typeface="Lato"/>
              <a:cs typeface="Lato"/>
              <a:sym typeface="Lato"/>
            </a:endParaRPr>
          </a:p>
          <a:p>
            <a:pPr marL="914400" lvl="1" indent="-311150" algn="l" rtl="0">
              <a:lnSpc>
                <a:spcPct val="115000"/>
              </a:lnSpc>
              <a:spcBef>
                <a:spcPts val="0"/>
              </a:spcBef>
              <a:spcAft>
                <a:spcPts val="0"/>
              </a:spcAft>
              <a:buSzPts val="1300"/>
              <a:buFont typeface="Lato"/>
              <a:buChar char="○"/>
            </a:pPr>
            <a:r>
              <a:rPr lang="en-US" sz="1300" u="sng">
                <a:solidFill>
                  <a:srgbClr val="0000FF"/>
                </a:solidFill>
                <a:hlinkClick r:id="rId4"/>
              </a:rPr>
              <a:t>FERPA and the Coronavirus Disease 2019 (COVID-19)</a:t>
            </a:r>
            <a:endParaRPr sz="1300" u="sng">
              <a:solidFill>
                <a:srgbClr val="0000FF"/>
              </a:solidFill>
            </a:endParaRPr>
          </a:p>
          <a:p>
            <a:pPr marL="914400" lvl="1" indent="-311150" algn="l" rtl="0">
              <a:lnSpc>
                <a:spcPct val="115000"/>
              </a:lnSpc>
              <a:spcBef>
                <a:spcPts val="0"/>
              </a:spcBef>
              <a:spcAft>
                <a:spcPts val="0"/>
              </a:spcAft>
              <a:buSzPts val="1300"/>
              <a:buFont typeface="Lato"/>
              <a:buChar char="○"/>
            </a:pPr>
            <a:r>
              <a:rPr lang="en-US" sz="1300" u="sng">
                <a:solidFill>
                  <a:srgbClr val="0000FF"/>
                </a:solidFill>
                <a:hlinkClick r:id="rId5"/>
              </a:rPr>
              <a:t>FERPA and Virtual Learning</a:t>
            </a:r>
            <a:endParaRPr>
              <a:latin typeface="Lato"/>
              <a:ea typeface="Lato"/>
              <a:cs typeface="Lato"/>
              <a:sym typeface="Lato"/>
            </a:endParaRPr>
          </a:p>
        </p:txBody>
      </p:sp>
      <p:sp>
        <p:nvSpPr>
          <p:cNvPr id="351" name="Google Shape;351;g82b629f3b0_0_0: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f83da8dbf_1_42: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357" name="Google Shape;357;g7f83da8dbf_1_42: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358" name="Google Shape;358;g7f83da8dbf_1_42: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
        <p:nvSpPr>
          <p:cNvPr id="359" name="Google Shape;359;g7f83da8dbf_1_42: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360" name="Google Shape;360;g7f83da8dbf_1_42: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7f83da8dbf_1_4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Char char="●"/>
            </a:pPr>
            <a:r>
              <a:rPr lang="en-US"/>
              <a:t>Before discussing effective tips and practices for preparing for, engaging participants during, and following up with virtual IEP meetings, we will begin with a discussion of understanding and identifying potential barriers to holding a virtual IEP meeting.  </a:t>
            </a:r>
            <a:endParaRPr/>
          </a:p>
          <a:p>
            <a:pPr marL="457200" lvl="0" indent="-317500" algn="l" rtl="0">
              <a:lnSpc>
                <a:spcPct val="100000"/>
              </a:lnSpc>
              <a:spcBef>
                <a:spcPts val="0"/>
              </a:spcBef>
              <a:spcAft>
                <a:spcPts val="0"/>
              </a:spcAft>
              <a:buSzPts val="1400"/>
              <a:buChar char="●"/>
            </a:pPr>
            <a:r>
              <a:rPr lang="en-US"/>
              <a:t>This slide shows a section of the guidelines for Universal Design for Learning (UDL).  When approaching “how” to provide supports to students and families, these UDL guidelines may assist IEP teams in identifying potential barriers to accessing, engaging in, and understanding information that is shared in a virtual IEP meeting.   More information about these guidelines can be found at </a:t>
            </a:r>
            <a:r>
              <a:rPr lang="en-US">
                <a:latin typeface="Calibri"/>
                <a:ea typeface="Calibri"/>
                <a:cs typeface="Calibri"/>
                <a:sym typeface="Calibri"/>
              </a:rPr>
              <a:t>CAST: </a:t>
            </a:r>
            <a:r>
              <a:rPr lang="en-US" u="sng">
                <a:solidFill>
                  <a:schemeClr val="hlink"/>
                </a:solidFill>
                <a:hlinkClick r:id="rId3"/>
              </a:rPr>
              <a:t>http://udlguidelines.cast.org/</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62" name="Google Shape;362;g7f83da8dbf_1_42: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2c2b342fd_0_1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Right now we’re going to talk about some potential barriers one might face when holding a virtual IEP meeting. These are areas to be aware of so that you can plan for them to ensure that all IEP participants can be fully engaged throughout the meeting.   We’ll talk more about “how” to plan and prepare for virtual IEP meetings shortly.  For now, let’s look at some potential barriers to holding a virtual IEP meeting.</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First, recognize that all participants in an IEP team meeting (students, families, educators, administrators) may have varying levels of comfort and experience using video and web-based technology.  Planning for how to support those with experience and leveraging the experience of others should be considered.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Keep in mind everyone may be using a different device, and that will differ their meeting experience. For example, if one person is using a phone, they may not be able to see everyone at the same time, vs. someone using a computer who may be able to see all participants at once.  Others may have their screen set to see all participants at one time to read facial expressions.  Others may have their screen set to only see who is speaking.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In addition, the physical environment is going to be different for each participant and may affect what they hear, what they see around them, and thus may impact their ability how well they are able to engage in the meeting.  Examples may include poor internet or cell phone connection, quiet spaces versus spaces with additional auditory distractions, and potential interruptions.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IEP teams will also have to plan for additional confidentiality concerns when using virtual and web based platforms to conduct IEP meetings compared to ensuring confidentiality for in person meetings.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In addition, virtual IEP meetings are by their nature a different sensory experiences than an in person meeting.  This may mean different skills may be needed for participants to fully take in all the information presented as well as different skills to communicate, ask questions, share ideas, and come to consensus.  For example, most people rely heavily on nonverbal communication to identify how others are feeling and prompt questions or clarification.  Communication may be more difficult in a virtual IEP meeting and require planning on how to “check in” with other IEP team members.  Other examples  include changes in how information is presented (e.g. on a screen versus on paper).  For those that can more easily process information when they are able to manipulate printed text, write, take notes on paper, changing to a virtual platform without those additional modalities may require different skills or supports to fully engage in the meeting.    </a:t>
            </a:r>
            <a:endParaRPr>
              <a:latin typeface="Lato"/>
              <a:ea typeface="Lato"/>
              <a:cs typeface="Lato"/>
              <a:sym typeface="Lato"/>
            </a:endParaRPr>
          </a:p>
        </p:txBody>
      </p:sp>
      <p:sp>
        <p:nvSpPr>
          <p:cNvPr id="371" name="Google Shape;371;g82c2b342fd_0_12: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f83da8dbf_6_4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Char char="●"/>
            </a:pPr>
            <a:r>
              <a:rPr lang="en-US"/>
              <a:t>Additional barriers to consider include recognizing that, unless planned for and addressed, a virtual meeting may limit conversations or engagement compared to an in person meeting.  For any IEP meeting, it is important for IEP team members to engage in rich discussion relating to student academic and functional strengths and needs and utilize root cause analysis to identify each student’s unique disability-related needs that are then developed into IEP goals and aligned to IEP services.  A virtual IEP meeting should not discourage and should take every opportunity to enhance full participation and sharing of ideas between IEP team members.  </a:t>
            </a:r>
            <a:endParaRPr/>
          </a:p>
          <a:p>
            <a:pPr marL="457200" lvl="0" indent="-317500" algn="l" rtl="0">
              <a:lnSpc>
                <a:spcPct val="100000"/>
              </a:lnSpc>
              <a:spcBef>
                <a:spcPts val="0"/>
              </a:spcBef>
              <a:spcAft>
                <a:spcPts val="0"/>
              </a:spcAft>
              <a:buSzPts val="1400"/>
              <a:buChar char="●"/>
            </a:pPr>
            <a:r>
              <a:rPr lang="en-US"/>
              <a:t>Furthermore, some families may already feel inhibited by the complexities, jargon, and processes associated with IEP meetings.  Although some families may feel more comfortable engaging in this process virtually, this may not be true for all families.  Thus, educators should use the same best practices in preparing families for IEP meetings as they would for a traditional in person IEP meeting by touching base with the parents prior to the meeting.  This can be especially important if parents are new to the IEP process.  Touching base in advance gives educators a chance to connect with the family and to start building a relationship and understanding of how the IEP meeting and process will move forward. If parents are new to the process, you may want to walk them through what they can expect, ask ahead of time if there is anything in particular they want to discuss, and find out what accommodations they require to fully participate in the meeting.  Adding questions relating to their comfort and ability to use a virtual platform should be included in this pre-meeting discussion.</a:t>
            </a:r>
            <a:endParaRPr/>
          </a:p>
          <a:p>
            <a:pPr marL="457200" lvl="0" indent="-317500" algn="l" rtl="0">
              <a:lnSpc>
                <a:spcPct val="100000"/>
              </a:lnSpc>
              <a:spcBef>
                <a:spcPts val="0"/>
              </a:spcBef>
              <a:spcAft>
                <a:spcPts val="0"/>
              </a:spcAft>
              <a:buSzPts val="1400"/>
              <a:buChar char="●"/>
            </a:pPr>
            <a:r>
              <a:rPr lang="en-US"/>
              <a:t>Finally, for accommodations that are typically provided in an IEP meeting to meet the needs of some families, such as providing language interpreters, virtual IEP meeting platforms will require additional planning and coordination to ensure those accommodations are meaningful and successful.</a:t>
            </a:r>
            <a:endParaRPr/>
          </a:p>
        </p:txBody>
      </p:sp>
      <p:sp>
        <p:nvSpPr>
          <p:cNvPr id="377" name="Google Shape;377;g7f83da8dbf_6_47: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Use this time to come up with additional potential barriers that may need to be recognized and plan for prior to conducting a virtual IEP meeting.</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Ideas shared by participants in the live webinar were recorded, summarized, and incorporated into this training module resource handouts.  </a:t>
            </a:r>
            <a:endParaRPr>
              <a:latin typeface="Lato"/>
              <a:ea typeface="Lato"/>
              <a:cs typeface="Lato"/>
              <a:sym typeface="Lato"/>
            </a:endParaRPr>
          </a:p>
        </p:txBody>
      </p:sp>
      <p:sp>
        <p:nvSpPr>
          <p:cNvPr id="383" name="Google Shape;383;p4: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dt" idx="10"/>
          </p:nvPr>
        </p:nvSpPr>
        <p:spPr>
          <a:xfrm>
            <a:off x="4142962" y="1"/>
            <a:ext cx="3170583" cy="482027"/>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197" name="Google Shape;197;p2:notes"/>
          <p:cNvSpPr txBox="1">
            <a:spLocks noGrp="1"/>
          </p:cNvSpPr>
          <p:nvPr>
            <p:ph type="ftr" idx="11"/>
          </p:nvPr>
        </p:nvSpPr>
        <p:spPr>
          <a:xfrm>
            <a:off x="0" y="9270346"/>
            <a:ext cx="3657600" cy="330854"/>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198" name="Google Shape;198;p2:notes"/>
          <p:cNvSpPr txBox="1">
            <a:spLocks noGrp="1"/>
          </p:cNvSpPr>
          <p:nvPr>
            <p:ph type="sldNum" idx="12"/>
          </p:nvPr>
        </p:nvSpPr>
        <p:spPr>
          <a:xfrm>
            <a:off x="5885622" y="9119173"/>
            <a:ext cx="1429578" cy="482027"/>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2</a:t>
            </a:fld>
            <a:endParaRPr/>
          </a:p>
        </p:txBody>
      </p:sp>
      <p:sp>
        <p:nvSpPr>
          <p:cNvPr id="199" name="Google Shape;199;p2:notes"/>
          <p:cNvSpPr txBox="1">
            <a:spLocks noGrp="1"/>
          </p:cNvSpPr>
          <p:nvPr>
            <p:ph type="hdr" idx="2"/>
          </p:nvPr>
        </p:nvSpPr>
        <p:spPr>
          <a:xfrm>
            <a:off x="0" y="1"/>
            <a:ext cx="3170583" cy="48202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00" name="Google Shape;200;p2: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i="1">
                <a:latin typeface="Lato"/>
                <a:ea typeface="Lato"/>
                <a:cs typeface="Lato"/>
                <a:sym typeface="Lato"/>
              </a:rPr>
              <a:t>Thank you to the original presenters and key developers of the live webinar for this module.  Tim Peerenboom, Sharon Madson, and Daniel Parker</a:t>
            </a:r>
            <a:endParaRPr i="1">
              <a:latin typeface="Lato"/>
              <a:ea typeface="Lato"/>
              <a:cs typeface="Lato"/>
              <a:sym typeface="Lato"/>
            </a:endParaRPr>
          </a:p>
          <a:p>
            <a:pPr marL="457200" lvl="0" indent="0" algn="l" rtl="0">
              <a:lnSpc>
                <a:spcPct val="100000"/>
              </a:lnSpc>
              <a:spcBef>
                <a:spcPts val="0"/>
              </a:spcBef>
              <a:spcAft>
                <a:spcPts val="0"/>
              </a:spcAft>
              <a:buNone/>
            </a:pPr>
            <a:endParaRPr i="1">
              <a:latin typeface="Lato"/>
              <a:ea typeface="Lato"/>
              <a:cs typeface="Lato"/>
              <a:sym typeface="Lato"/>
            </a:endParaRPr>
          </a:p>
        </p:txBody>
      </p:sp>
      <p:sp>
        <p:nvSpPr>
          <p:cNvPr id="202" name="Google Shape;202;p2:notes"/>
          <p:cNvSpPr txBox="1"/>
          <p:nvPr/>
        </p:nvSpPr>
        <p:spPr>
          <a:xfrm>
            <a:off x="397565" y="708285"/>
            <a:ext cx="1351722" cy="1403786"/>
          </a:xfrm>
          <a:prstGeom prst="rect">
            <a:avLst/>
          </a:prstGeom>
          <a:noFill/>
          <a:ln>
            <a:noFill/>
          </a:ln>
        </p:spPr>
        <p:txBody>
          <a:bodyPr spcFirstLastPara="1" wrap="square" lIns="94825" tIns="47400" rIns="94825" bIns="474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f83da8dbf_6_5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Although there are many considerations and potential barriers to holding a virtual IEP meeting, the rest of this webinar will focus on the unique opportunities that virtual IEP meetings may provide as well as tips on how to ensure virtual IEP meetings are parent friendly and productive. </a:t>
            </a:r>
            <a:endParaRPr>
              <a:latin typeface="Lato"/>
              <a:ea typeface="Lato"/>
              <a:cs typeface="Lato"/>
              <a:sym typeface="Lato"/>
            </a:endParaRPr>
          </a:p>
        </p:txBody>
      </p:sp>
      <p:sp>
        <p:nvSpPr>
          <p:cNvPr id="390" name="Google Shape;390;g7f83da8dbf_6_52: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2ecb1a602_1_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Char char="●"/>
            </a:pPr>
            <a:r>
              <a:rPr lang="en-US"/>
              <a:t>This picture and quote “the only difference between stumbling blocks and stepping stones is the way you use them” (an American proverb)  highlights how identification of barriers can be turned into productive outcomes if the potential barriers are planned for and addressed appropriately.  </a:t>
            </a:r>
            <a:endParaRPr/>
          </a:p>
        </p:txBody>
      </p:sp>
      <p:sp>
        <p:nvSpPr>
          <p:cNvPr id="397" name="Google Shape;397;g72ecb1a602_1_7: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7f83da8dbf_1_52: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404" name="Google Shape;404;g7f83da8dbf_1_52: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405" name="Google Shape;405;g7f83da8dbf_1_52: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
        <p:nvSpPr>
          <p:cNvPr id="406" name="Google Shape;406;g7f83da8dbf_1_52: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407" name="Google Shape;407;g7f83da8dbf_1_52: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7f83da8dbf_1_5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Now we will discuss tips and practices to help prepare for a virtual IEP meeting. </a:t>
            </a:r>
            <a:endParaRPr>
              <a:latin typeface="Lato"/>
              <a:ea typeface="Lato"/>
              <a:cs typeface="Lato"/>
              <a:sym typeface="Lato"/>
            </a:endParaRPr>
          </a:p>
        </p:txBody>
      </p:sp>
      <p:sp>
        <p:nvSpPr>
          <p:cNvPr id="409" name="Google Shape;409;g7f83da8dbf_1_52: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Throughout the presentation, you’re going to see comments from parents regarding in person and virtual IEP meetings. We recognize that holding an IEP meeting virtually may present some new obstacles for parents as well as team members.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Parent feedback was used to consider how to apply parent friendly strategies to virtual IEP meetings.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These quotes are from a previous WSEMS module “</a:t>
            </a:r>
            <a:r>
              <a:rPr lang="en-US" u="sng">
                <a:solidFill>
                  <a:schemeClr val="hlink"/>
                </a:solidFill>
                <a:latin typeface="Lato"/>
                <a:ea typeface="Lato"/>
                <a:cs typeface="Lato"/>
                <a:sym typeface="Lato"/>
                <a:hlinkClick r:id="rId3"/>
              </a:rPr>
              <a:t>Parent Friendly and Productive IEP Meetings</a:t>
            </a:r>
            <a:r>
              <a:rPr lang="en-US">
                <a:latin typeface="Lato"/>
                <a:ea typeface="Lato"/>
                <a:cs typeface="Lato"/>
                <a:sym typeface="Lato"/>
              </a:rPr>
              <a:t>”</a:t>
            </a:r>
            <a:endParaRPr>
              <a:latin typeface="Lato"/>
              <a:ea typeface="Lato"/>
              <a:cs typeface="Lato"/>
              <a:sym typeface="Lato"/>
            </a:endParaRPr>
          </a:p>
          <a:p>
            <a:pPr marL="457200" lvl="0" indent="0" algn="l" rtl="0">
              <a:lnSpc>
                <a:spcPct val="100000"/>
              </a:lnSpc>
              <a:spcBef>
                <a:spcPts val="0"/>
              </a:spcBef>
              <a:spcAft>
                <a:spcPts val="0"/>
              </a:spcAft>
              <a:buNone/>
            </a:pPr>
            <a:endParaRPr>
              <a:latin typeface="Lato"/>
              <a:ea typeface="Lato"/>
              <a:cs typeface="Lato"/>
              <a:sym typeface="Lato"/>
            </a:endParaRPr>
          </a:p>
        </p:txBody>
      </p:sp>
      <p:sp>
        <p:nvSpPr>
          <p:cNvPr id="417" name="Google Shape;417;p5:notes"/>
          <p:cNvSpPr txBox="1">
            <a:spLocks noGrp="1"/>
          </p:cNvSpPr>
          <p:nvPr>
            <p:ph type="hdr" idx="3"/>
          </p:nvPr>
        </p:nvSpPr>
        <p:spPr>
          <a:xfrm>
            <a:off x="0" y="1"/>
            <a:ext cx="3170583" cy="48202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418" name="Google Shape;418;p5:notes"/>
          <p:cNvSpPr txBox="1">
            <a:spLocks noGrp="1"/>
          </p:cNvSpPr>
          <p:nvPr>
            <p:ph type="dt" idx="10"/>
          </p:nvPr>
        </p:nvSpPr>
        <p:spPr>
          <a:xfrm>
            <a:off x="4142962" y="1"/>
            <a:ext cx="3170583" cy="482027"/>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419" name="Google Shape;419;p5:notes"/>
          <p:cNvSpPr txBox="1">
            <a:spLocks noGrp="1"/>
          </p:cNvSpPr>
          <p:nvPr>
            <p:ph type="ftr" idx="11"/>
          </p:nvPr>
        </p:nvSpPr>
        <p:spPr>
          <a:xfrm>
            <a:off x="0" y="9270346"/>
            <a:ext cx="3657600" cy="330854"/>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420" name="Google Shape;420;p5:notes"/>
          <p:cNvSpPr txBox="1">
            <a:spLocks noGrp="1"/>
          </p:cNvSpPr>
          <p:nvPr>
            <p:ph type="sldNum" idx="12"/>
          </p:nvPr>
        </p:nvSpPr>
        <p:spPr>
          <a:xfrm>
            <a:off x="5883966" y="9270346"/>
            <a:ext cx="1429579" cy="33085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2ecb1a602_3_0: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2ecb1a602_3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You will also see a few comments from parents and team members that have recently been part of a virtual IEP meeting.</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In the next section, we’re going to discuss how to prepare for a virtual IEP meeting, to ensure parents and team members are active participants and have a voice during the meeting.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These quotes were collected from participants who had experience with virtual IEP meetings</a:t>
            </a:r>
            <a:endParaRPr>
              <a:latin typeface="Lato"/>
              <a:ea typeface="Lato"/>
              <a:cs typeface="Lato"/>
              <a:sym typeface="Lato"/>
            </a:endParaRPr>
          </a:p>
        </p:txBody>
      </p:sp>
      <p:sp>
        <p:nvSpPr>
          <p:cNvPr id="428" name="Google Shape;428;g72ecb1a602_3_0:notes"/>
          <p:cNvSpPr txBox="1">
            <a:spLocks noGrp="1"/>
          </p:cNvSpPr>
          <p:nvPr>
            <p:ph type="hdr" idx="3"/>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429" name="Google Shape;429;g72ecb1a602_3_0: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430" name="Google Shape;430;g72ecb1a602_3_0: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431" name="Google Shape;431;g72ecb1a602_3_0: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83335761d7_0_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83335761d7_0_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These quotes were collected from participants who had experience with virtual IEP meetings</a:t>
            </a:r>
            <a:endParaRPr>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439" name="Google Shape;439;g83335761d7_0_1:notes"/>
          <p:cNvSpPr txBox="1">
            <a:spLocks noGrp="1"/>
          </p:cNvSpPr>
          <p:nvPr>
            <p:ph type="hdr" idx="3"/>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440" name="Google Shape;440;g83335761d7_0_1: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441" name="Google Shape;441;g83335761d7_0_1: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442" name="Google Shape;442;g83335761d7_0_1: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82c2b342fd_0_29: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u="sng">
                <a:latin typeface="Lato"/>
                <a:ea typeface="Lato"/>
                <a:cs typeface="Lato"/>
                <a:sym typeface="Lato"/>
              </a:rPr>
              <a:t>Video conferencing has pros and cons</a:t>
            </a:r>
            <a:r>
              <a:rPr lang="en-US">
                <a:latin typeface="Lato"/>
                <a:ea typeface="Lato"/>
                <a:cs typeface="Lato"/>
                <a:sym typeface="Lato"/>
              </a:rPr>
              <a:t>.  It can make the meeting feel more personal and allows for some nonverbal communication.  But it can also slow down connections, freeze up, and cause other communication breakdowns.  So conference calling may be better in some circumstances.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u="sng">
                <a:latin typeface="Lato"/>
                <a:ea typeface="Lato"/>
                <a:cs typeface="Lato"/>
                <a:sym typeface="Lato"/>
              </a:rPr>
              <a:t>Technology can fail</a:t>
            </a:r>
            <a:r>
              <a:rPr lang="en-US">
                <a:latin typeface="Lato"/>
                <a:ea typeface="Lato"/>
                <a:cs typeface="Lato"/>
                <a:sym typeface="Lato"/>
              </a:rPr>
              <a:t>, so have a back up plan (format, schedule).  If you need a translator, relay services, closed captioning, etc…make sure this has been arranged well in advance. Test out any technical applications, like closed captioning, prior to the meeting. </a:t>
            </a:r>
            <a:endParaRPr>
              <a:latin typeface="Lato"/>
              <a:ea typeface="Lato"/>
              <a:cs typeface="Lato"/>
              <a:sym typeface="Lato"/>
            </a:endParaRPr>
          </a:p>
          <a:p>
            <a:pPr marL="0" lvl="0" indent="0" algn="l" rtl="0">
              <a:lnSpc>
                <a:spcPct val="115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449" name="Google Shape;449;g82c2b342fd_0_29: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If team members are not familiar with the platform you are using, arrange for a brief coaching session.  This can be done either by phone, or using the virtual platform.  Other ideas include creating an informational video on how the family can prepare for and what to expect during a virtual IEP meeting and sharing the video with the family in advance of the meeting.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Reminder:  Any pre-meeting with the family is NOT the IEP meeting. Information pertaining to the student will not be discussed and no decisions will be made.   However, a pre-meeting may be a good time to share parents rights information (e.g. procedural safeguards) and options and rights families have.</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The pre-meeting checklist referenced in the slide is available as part of this module’s training handouts on the CCR IEP Learning Resources web page. </a:t>
            </a:r>
            <a:endParaRPr>
              <a:latin typeface="Lato"/>
              <a:ea typeface="Lato"/>
              <a:cs typeface="Lato"/>
              <a:sym typeface="Lato"/>
            </a:endParaRPr>
          </a:p>
        </p:txBody>
      </p:sp>
      <p:sp>
        <p:nvSpPr>
          <p:cNvPr id="456" name="Google Shape;456;p6: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72e9fff9cf_6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If there is one theme to this webinar today, it is that the relationship between the family and school staff is the most important factor in holding successful virtual IEP meetings.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Have a team member reach out to the parents to help them prepare:</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Ask how they prefer to receive documents (ie: email/snail mail)</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Share “cheat sheets” or videos for using your phone/video system</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Be respectful of their time-many are now full time caregivers, full time workers, part time teachers, etc.    </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If using video-conferencing offer to familiarize them with it and help set it up.</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u="sng">
                <a:latin typeface="Lato"/>
                <a:ea typeface="Lato"/>
                <a:cs typeface="Lato"/>
                <a:sym typeface="Lato"/>
              </a:rPr>
              <a:t>Ask if they need additional accommodations or supports, etc.</a:t>
            </a:r>
            <a:endParaRPr sz="1400" u="sng">
              <a:latin typeface="Lato"/>
              <a:ea typeface="Lato"/>
              <a:cs typeface="Lato"/>
              <a:sym typeface="Lato"/>
            </a:endParaRPr>
          </a:p>
          <a:p>
            <a:pPr marL="0" lvl="0" indent="0" algn="l" rtl="0">
              <a:lnSpc>
                <a:spcPct val="100000"/>
              </a:lnSpc>
              <a:spcBef>
                <a:spcPts val="622"/>
              </a:spcBef>
              <a:spcAft>
                <a:spcPts val="0"/>
              </a:spcAft>
              <a:buClr>
                <a:schemeClr val="dk1"/>
              </a:buClr>
              <a:buSzPts val="1400"/>
              <a:buNone/>
            </a:pPr>
            <a:endParaRPr/>
          </a:p>
          <a:p>
            <a:pPr marL="0" lvl="0" indent="0" algn="l" rtl="0">
              <a:lnSpc>
                <a:spcPct val="100000"/>
              </a:lnSpc>
              <a:spcBef>
                <a:spcPts val="622"/>
              </a:spcBef>
              <a:spcAft>
                <a:spcPts val="0"/>
              </a:spcAft>
              <a:buSzPts val="1400"/>
              <a:buNone/>
            </a:pPr>
            <a:endParaRPr/>
          </a:p>
        </p:txBody>
      </p:sp>
      <p:sp>
        <p:nvSpPr>
          <p:cNvPr id="463" name="Google Shape;463;g72e9fff9cf_6_0: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2ecb1a602_3_2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Much of what we are sharing today you will recognize as just good practice, but their importance is increased for virtual meetings.  For example, having an agenda is a common practice that helps keep meetings organized and focused.  For virtual meetings, agendas are of higher value to help parents:</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u="sng">
                <a:latin typeface="Lato"/>
                <a:ea typeface="Lato"/>
                <a:cs typeface="Lato"/>
                <a:sym typeface="Lato"/>
              </a:rPr>
              <a:t>Focus when they are speaking: </a:t>
            </a:r>
            <a:r>
              <a:rPr lang="en-US" sz="1400">
                <a:latin typeface="Lato"/>
                <a:ea typeface="Lato"/>
                <a:cs typeface="Lato"/>
                <a:sym typeface="Lato"/>
              </a:rPr>
              <a:t>will know what to expect and can have time to think about questions or concerns they want to discuss during the meeting.)</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u="sng">
                <a:latin typeface="Lato"/>
                <a:ea typeface="Lato"/>
                <a:cs typeface="Lato"/>
                <a:sym typeface="Lato"/>
              </a:rPr>
              <a:t>Focus when they are listening: </a:t>
            </a:r>
            <a:r>
              <a:rPr lang="en-US" sz="1400">
                <a:latin typeface="Lato"/>
                <a:ea typeface="Lato"/>
                <a:cs typeface="Lato"/>
                <a:sym typeface="Lato"/>
              </a:rPr>
              <a:t>You can also identify which team members will be talking about different sections of the IEP.</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u="sng">
                <a:latin typeface="Lato"/>
                <a:ea typeface="Lato"/>
                <a:cs typeface="Lato"/>
                <a:sym typeface="Lato"/>
              </a:rPr>
              <a:t>Supporting Documents:</a:t>
            </a:r>
            <a:endParaRPr u="sng">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Carefully consider whether or not to email PII.  Take precautions (see slide 24) if you decide to use email for this purpose.</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Possible documents you may want to have sent in advance include: student work samples, procedural safeguards brochure, sample questions for parents, blank IEP forms for parents to follow along and take notes if desired. You can find examples of some of these documents on the following slide. </a:t>
            </a:r>
            <a:endParaRPr>
              <a:latin typeface="Lato"/>
              <a:ea typeface="Lato"/>
              <a:cs typeface="Lato"/>
              <a:sym typeface="Lato"/>
            </a:endParaRPr>
          </a:p>
        </p:txBody>
      </p:sp>
      <p:sp>
        <p:nvSpPr>
          <p:cNvPr id="470" name="Google Shape;470;g72ecb1a602_3_2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323dea3be_0_0: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17" name="Google Shape;217;g8323dea3be_0_0: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18" name="Google Shape;218;g8323dea3be_0_0: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
        <p:nvSpPr>
          <p:cNvPr id="219" name="Google Shape;219;g8323dea3be_0_0: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20" name="Google Shape;220;g8323dea3be_0_0: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8323dea3be_0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Thank you also to our contributors Nissan Bar-Lev, Special Education Director for CESA 7, Courtney Salzer, Executive Director of Wisconsin’s Parent Training and Information Center (WI FACETS), and Gia Pionek Valle from the Wisconsin Special Education Mediation System (WSEMS).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Our contributors provided additional comments and tips throughout the live webinar presentation and reviewed and provided feedback on module content.</a:t>
            </a:r>
            <a:endParaRPr>
              <a:latin typeface="Lato"/>
              <a:ea typeface="Lato"/>
              <a:cs typeface="Lato"/>
              <a:sym typeface="Lato"/>
            </a:endParaRPr>
          </a:p>
        </p:txBody>
      </p:sp>
      <p:sp>
        <p:nvSpPr>
          <p:cNvPr id="222" name="Google Shape;222;g8323dea3be_0_0: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82c2b342fd_0_23: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This slide provides links that you may also find useful in preparing for your meeting or to use during the meeting and can assist students and parents to prepare for and fully engage in the IEP meeting.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Many of these resources allow families or the student to share their thoughts on strengths, needs, and interests that will help engage the group in rich discussions and problem solving.  Other resources help families understand their rights as well as general information on how IEP and special education processes work.  Students and families should be given every opportunity to understand the IEP and special education process so they can fully participate in the IEP meeting.  Many of these resources are also available in different language and formats (e.g. video, applications, web sites, and paper copies).</a:t>
            </a:r>
            <a:endParaRPr>
              <a:latin typeface="Lato"/>
              <a:ea typeface="Lato"/>
              <a:cs typeface="Lato"/>
              <a:sym typeface="Lato"/>
            </a:endParaRPr>
          </a:p>
        </p:txBody>
      </p:sp>
      <p:sp>
        <p:nvSpPr>
          <p:cNvPr id="479" name="Google Shape;479;g82c2b342fd_0_23: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82c2b342fd_0_35: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If you wait until the meeting to make sure the parent has the right documents, it may be too late and could take precious time away from allowing the parent to fully participate in the IEP team discussion and decision making.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u="sng">
                <a:latin typeface="Lato"/>
                <a:ea typeface="Lato"/>
                <a:cs typeface="Lato"/>
                <a:sym typeface="Lato"/>
              </a:rPr>
              <a:t>It is easier to cancel an unnecessary meeting or end a meeting early than it is to schedule a new one</a:t>
            </a:r>
            <a:r>
              <a:rPr lang="en-US">
                <a:latin typeface="Lato"/>
                <a:ea typeface="Lato"/>
                <a:cs typeface="Lato"/>
                <a:sym typeface="Lato"/>
              </a:rPr>
              <a:t>!  </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As this is new to many of us, anticipating how long a meeting will take may be difficult.  Schedule more than you think you’ll need.  Things that may take longer due to the virtual setting:</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Translation, captioning</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Complex educational needs (services from lots of providers)</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Technology issues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If a team member must be excused, fill out the appropriate documentation and follow normal procedures for excusing an IEP team member.</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u="sng">
                <a:latin typeface="Lato"/>
                <a:ea typeface="Lato"/>
                <a:cs typeface="Lato"/>
                <a:sym typeface="Lato"/>
              </a:rPr>
              <a:t>Be sure your follow up meeting is scheduled within the required timeline!</a:t>
            </a:r>
            <a:endParaRPr u="sng">
              <a:latin typeface="Lato"/>
              <a:ea typeface="Lato"/>
              <a:cs typeface="Lato"/>
              <a:sym typeface="Lato"/>
            </a:endParaRPr>
          </a:p>
          <a:p>
            <a:pPr marL="0" lvl="0" indent="0" algn="l" rtl="0">
              <a:lnSpc>
                <a:spcPct val="115000"/>
              </a:lnSpc>
              <a:spcBef>
                <a:spcPts val="0"/>
              </a:spcBef>
              <a:spcAft>
                <a:spcPts val="0"/>
              </a:spcAft>
              <a:buSzPts val="1400"/>
              <a:buNone/>
            </a:pPr>
            <a:endParaRPr>
              <a:latin typeface="Lato"/>
              <a:ea typeface="Lato"/>
              <a:cs typeface="Lato"/>
              <a:sym typeface="Lato"/>
            </a:endParaRPr>
          </a:p>
        </p:txBody>
      </p:sp>
      <p:sp>
        <p:nvSpPr>
          <p:cNvPr id="485" name="Google Shape;485;g82c2b342fd_0_35: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2ecb1a602_1_14: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As mentioned earlier, appropriate accommodations must be planned for in how they will be accessible, meaningful, and successful for those who need accommodations.  Thinking through how technology and web platform will work with language interpreters, captioning, and other supports that a student or family may require should be planned and addressed well in advance of the meeting.  Keep in mind that some students and families must also need additional accommodations and support if the IEP team is relying heavily on the ability to read printed text.</a:t>
            </a: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492" name="Google Shape;492;g72ecb1a602_1_14: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f83da8dbf_2_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u="sng">
                <a:latin typeface="Lato"/>
                <a:ea typeface="Lato"/>
                <a:cs typeface="Lato"/>
                <a:sym typeface="Lato"/>
              </a:rPr>
              <a:t>There is another potential barrier to virtual IEP meetings specific to the current public health emergency of 2020:</a:t>
            </a:r>
            <a:endParaRPr u="sng">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All of us are feeling an </a:t>
            </a:r>
            <a:r>
              <a:rPr lang="en-US" sz="1400" u="sng">
                <a:latin typeface="Lato"/>
                <a:ea typeface="Lato"/>
                <a:cs typeface="Lato"/>
                <a:sym typeface="Lato"/>
              </a:rPr>
              <a:t>increased level of anxiety and stress </a:t>
            </a:r>
            <a:r>
              <a:rPr lang="en-US" sz="1400">
                <a:latin typeface="Lato"/>
                <a:ea typeface="Lato"/>
                <a:cs typeface="Lato"/>
                <a:sym typeface="Lato"/>
              </a:rPr>
              <a:t>due to the current public health crisis and the increased level of uncertainty about the future (school, IEP services, our society in general).  In the context of IEP meetings, this may result in parents, or any IEP team member, bringing up things that are either not relevant to or able to be addressed in an IEP.</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In addition, families may request information on how to support their children at home. </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The links on this page include specific resources from WI DPI and federally funded parent training and information centers that may assist in supporting families through extended school closure. </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o"/>
            </a:pPr>
            <a:r>
              <a:rPr lang="en-US" sz="1400">
                <a:latin typeface="Lato"/>
                <a:ea typeface="Lato"/>
                <a:cs typeface="Lato"/>
                <a:sym typeface="Lato"/>
              </a:rPr>
              <a:t>Mental Health and Wellness are the priority right now</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o"/>
            </a:pPr>
            <a:r>
              <a:rPr lang="en-US" sz="1400">
                <a:latin typeface="Lato"/>
                <a:ea typeface="Lato"/>
                <a:cs typeface="Lato"/>
                <a:sym typeface="Lato"/>
              </a:rPr>
              <a:t>Have and show empathy and patience!</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Having resources available for families and staff is a great way to support families and staff members, as well as keeping the IEP meeting on track.</a:t>
            </a:r>
            <a:endParaRPr>
              <a:latin typeface="Lato"/>
              <a:ea typeface="Lato"/>
              <a:cs typeface="Lato"/>
              <a:sym typeface="Lato"/>
            </a:endParaRPr>
          </a:p>
        </p:txBody>
      </p:sp>
      <p:sp>
        <p:nvSpPr>
          <p:cNvPr id="499" name="Google Shape;499;g7f83da8dbf_2_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f83da8dbf_1_68: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505" name="Google Shape;505;g7f83da8dbf_1_68: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506" name="Google Shape;506;g7f83da8dbf_1_68: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34</a:t>
            </a:fld>
            <a:endParaRPr/>
          </a:p>
        </p:txBody>
      </p:sp>
      <p:sp>
        <p:nvSpPr>
          <p:cNvPr id="507" name="Google Shape;507;g7f83da8dbf_1_68: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508" name="Google Shape;508;g7f83da8dbf_1_68: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7f83da8dbf_1_68: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Char char="●"/>
            </a:pPr>
            <a:r>
              <a:rPr lang="en-US"/>
              <a:t>Now we will discuss tips and ideas for engaging IEP team members, and particularly engaging students and families, in a virtual IEP meeting.</a:t>
            </a:r>
            <a:endParaRPr/>
          </a:p>
        </p:txBody>
      </p:sp>
      <p:sp>
        <p:nvSpPr>
          <p:cNvPr id="510" name="Google Shape;510;g7f83da8dbf_1_68: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Here are a few comments from parents regarding a traditional IEP meeting process.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In the next section, we’ll talk about what should be happening during the virtual IEP meeting. </a:t>
            </a:r>
            <a:endParaRPr>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These quotes are from a previous WSEMS module “</a:t>
            </a:r>
            <a:r>
              <a:rPr lang="en-US" u="sng">
                <a:solidFill>
                  <a:schemeClr val="hlink"/>
                </a:solidFill>
                <a:latin typeface="Lato"/>
                <a:ea typeface="Lato"/>
                <a:cs typeface="Lato"/>
                <a:sym typeface="Lato"/>
                <a:hlinkClick r:id="rId3"/>
              </a:rPr>
              <a:t>Parent Friendly and Productive IEP Meetings</a:t>
            </a:r>
            <a:r>
              <a:rPr lang="en-US">
                <a:latin typeface="Lato"/>
                <a:ea typeface="Lato"/>
                <a:cs typeface="Lato"/>
                <a:sym typeface="Lato"/>
              </a:rPr>
              <a:t>”</a:t>
            </a:r>
            <a:endParaRPr>
              <a:latin typeface="Lato"/>
              <a:ea typeface="Lato"/>
              <a:cs typeface="Lato"/>
              <a:sym typeface="Lato"/>
            </a:endParaRPr>
          </a:p>
          <a:p>
            <a:pPr marL="457200" lvl="0" indent="0" algn="l" rtl="0">
              <a:lnSpc>
                <a:spcPct val="100000"/>
              </a:lnSpc>
              <a:spcBef>
                <a:spcPts val="622"/>
              </a:spcBef>
              <a:spcAft>
                <a:spcPts val="0"/>
              </a:spcAft>
              <a:buNone/>
            </a:pPr>
            <a:endParaRPr sz="1000"/>
          </a:p>
        </p:txBody>
      </p:sp>
      <p:sp>
        <p:nvSpPr>
          <p:cNvPr id="517" name="Google Shape;517;p7: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2c2b342fd_0_14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This is a comment from a parent who participated in a virtual IEP meeting for the first time. It sounds like this particular IEP team was very well prepared, and the meeting was very well run. </a:t>
            </a:r>
            <a:endParaRPr>
              <a:latin typeface="Lato"/>
              <a:ea typeface="Lato"/>
              <a:cs typeface="Lato"/>
              <a:sym typeface="Lato"/>
            </a:endParaRPr>
          </a:p>
        </p:txBody>
      </p:sp>
      <p:sp>
        <p:nvSpPr>
          <p:cNvPr id="524" name="Google Shape;524;g82c2b342fd_0_140: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2ecb1a602_2_4: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spcBef>
                <a:spcPts val="622"/>
              </a:spcBef>
              <a:spcAft>
                <a:spcPts val="0"/>
              </a:spcAft>
              <a:buSzPts val="1400"/>
              <a:buFont typeface="Lato"/>
              <a:buChar char="●"/>
            </a:pPr>
            <a:r>
              <a:rPr lang="en-US">
                <a:latin typeface="Lato"/>
                <a:ea typeface="Lato"/>
                <a:cs typeface="Lato"/>
                <a:sym typeface="Lato"/>
              </a:rPr>
              <a:t>This is another comment, this time from a special education director,  who participated in a virtual IEP meeting.</a:t>
            </a:r>
            <a:endParaRPr/>
          </a:p>
        </p:txBody>
      </p:sp>
      <p:sp>
        <p:nvSpPr>
          <p:cNvPr id="531" name="Google Shape;531;g72ecb1a602_2_4: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8:notes"/>
          <p:cNvSpPr txBox="1">
            <a:spLocks noGrp="1"/>
          </p:cNvSpPr>
          <p:nvPr>
            <p:ph type="hdr" idx="2"/>
          </p:nvPr>
        </p:nvSpPr>
        <p:spPr>
          <a:xfrm>
            <a:off x="0" y="0"/>
            <a:ext cx="3657600" cy="48038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100"/>
              <a:buNone/>
            </a:pPr>
            <a:r>
              <a:rPr lang="en-US" sz="1100">
                <a:solidFill>
                  <a:srgbClr val="000000"/>
                </a:solidFill>
              </a:rPr>
              <a:t>CCR IEPs</a:t>
            </a:r>
            <a:endParaRPr sz="1100">
              <a:solidFill>
                <a:srgbClr val="000000"/>
              </a:solidFill>
            </a:endParaRPr>
          </a:p>
        </p:txBody>
      </p:sp>
      <p:sp>
        <p:nvSpPr>
          <p:cNvPr id="537" name="Google Shape;537;p8:notes"/>
          <p:cNvSpPr txBox="1">
            <a:spLocks noGrp="1"/>
          </p:cNvSpPr>
          <p:nvPr>
            <p:ph type="dt" idx="10"/>
          </p:nvPr>
        </p:nvSpPr>
        <p:spPr>
          <a:xfrm>
            <a:off x="5966792" y="0"/>
            <a:ext cx="1348409" cy="480388"/>
          </a:xfrm>
          <a:prstGeom prst="rect">
            <a:avLst/>
          </a:prstGeom>
          <a:noFill/>
          <a:ln>
            <a:noFill/>
          </a:ln>
        </p:spPr>
        <p:txBody>
          <a:bodyPr spcFirstLastPara="1" wrap="square" lIns="94825" tIns="47400" rIns="94825" bIns="47400" anchor="t" anchorCtr="0">
            <a:noAutofit/>
          </a:bodyPr>
          <a:lstStyle/>
          <a:p>
            <a:pPr marL="0" lvl="0" indent="0" algn="r" rtl="0">
              <a:lnSpc>
                <a:spcPct val="100000"/>
              </a:lnSpc>
              <a:spcBef>
                <a:spcPts val="0"/>
              </a:spcBef>
              <a:spcAft>
                <a:spcPts val="0"/>
              </a:spcAft>
              <a:buSzPts val="1100"/>
              <a:buNone/>
            </a:pPr>
            <a:r>
              <a:rPr lang="en-US" sz="1100">
                <a:solidFill>
                  <a:srgbClr val="000000"/>
                </a:solidFill>
              </a:rPr>
              <a:t>September 2017</a:t>
            </a:r>
            <a:endParaRPr sz="1100">
              <a:solidFill>
                <a:srgbClr val="000000"/>
              </a:solidFill>
            </a:endParaRPr>
          </a:p>
        </p:txBody>
      </p:sp>
      <p:sp>
        <p:nvSpPr>
          <p:cNvPr id="538" name="Google Shape;538;p8:notes"/>
          <p:cNvSpPr txBox="1">
            <a:spLocks noGrp="1"/>
          </p:cNvSpPr>
          <p:nvPr>
            <p:ph type="ftr" idx="11"/>
          </p:nvPr>
        </p:nvSpPr>
        <p:spPr>
          <a:xfrm>
            <a:off x="0" y="9286407"/>
            <a:ext cx="3170583" cy="313154"/>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100"/>
              <a:buNone/>
            </a:pPr>
            <a:r>
              <a:rPr lang="en-US" sz="1100">
                <a:solidFill>
                  <a:srgbClr val="000000"/>
                </a:solidFill>
              </a:rPr>
              <a:t>Wisconsin Dept. of Public Instruction</a:t>
            </a:r>
            <a:endParaRPr sz="1100">
              <a:solidFill>
                <a:srgbClr val="000000"/>
              </a:solidFill>
            </a:endParaRPr>
          </a:p>
        </p:txBody>
      </p:sp>
      <p:sp>
        <p:nvSpPr>
          <p:cNvPr id="539" name="Google Shape;539;p8:notes"/>
          <p:cNvSpPr txBox="1">
            <a:spLocks noGrp="1"/>
          </p:cNvSpPr>
          <p:nvPr>
            <p:ph type="sldNum" idx="12"/>
          </p:nvPr>
        </p:nvSpPr>
        <p:spPr>
          <a:xfrm>
            <a:off x="6202017" y="9286407"/>
            <a:ext cx="1113183" cy="31315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38</a:t>
            </a:fld>
            <a:endParaRPr sz="1100"/>
          </a:p>
        </p:txBody>
      </p:sp>
      <p:sp>
        <p:nvSpPr>
          <p:cNvPr id="540" name="Google Shape;540;p8:notes"/>
          <p:cNvSpPr>
            <a:spLocks noGrp="1" noRot="1" noChangeAspect="1"/>
          </p:cNvSpPr>
          <p:nvPr>
            <p:ph type="sldImg" idx="3"/>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8: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Turn off notifications, find a quiet spot in your home, notify other members of your home you will be holding an IEP meeting.</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Pay attention to what is in your background and what other meeting participants can see. I personally wouldn’t want anyone to see my pile of dirty dishes in the sink, or the laundry all over my coffee table that I haven’t folded yet, so I’m going to make sure that this is not captured on video.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We’re all in this together. It’s okay if your child pops in, or a pet makes an appearance. Introduce them, consider it an opportunity to connect with your team members, students and families, and continue on with your meeting. If for some reason you need to get up to attend to something, such as your dog barking to be let out, announce your absence, make it quick, and get right back to the meeting. </a:t>
            </a:r>
            <a:endParaRPr>
              <a:latin typeface="Lato"/>
              <a:ea typeface="Lato"/>
              <a:cs typeface="Lato"/>
              <a:sym typeface="Lato"/>
            </a:endParaRPr>
          </a:p>
          <a:p>
            <a:pPr marL="457200" lvl="0" indent="0" algn="l" rtl="0">
              <a:lnSpc>
                <a:spcPct val="100000"/>
              </a:lnSpc>
              <a:spcBef>
                <a:spcPts val="0"/>
              </a:spcBef>
              <a:spcAft>
                <a:spcPts val="0"/>
              </a:spcAft>
              <a:buNone/>
            </a:pPr>
            <a:endParaRPr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2c2b342fd_0_41:notes"/>
          <p:cNvSpPr txBox="1">
            <a:spLocks noGrp="1"/>
          </p:cNvSpPr>
          <p:nvPr>
            <p:ph type="hdr" idx="2"/>
          </p:nvPr>
        </p:nvSpPr>
        <p:spPr>
          <a:xfrm>
            <a:off x="0" y="0"/>
            <a:ext cx="3657600" cy="4802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100"/>
              <a:buNone/>
            </a:pPr>
            <a:r>
              <a:rPr lang="en-US" sz="1100">
                <a:solidFill>
                  <a:srgbClr val="000000"/>
                </a:solidFill>
              </a:rPr>
              <a:t>CCR IEPs</a:t>
            </a:r>
            <a:endParaRPr sz="1100">
              <a:solidFill>
                <a:srgbClr val="000000"/>
              </a:solidFill>
            </a:endParaRPr>
          </a:p>
        </p:txBody>
      </p:sp>
      <p:sp>
        <p:nvSpPr>
          <p:cNvPr id="549" name="Google Shape;549;g82c2b342fd_0_41:notes"/>
          <p:cNvSpPr txBox="1">
            <a:spLocks noGrp="1"/>
          </p:cNvSpPr>
          <p:nvPr>
            <p:ph type="dt" idx="10"/>
          </p:nvPr>
        </p:nvSpPr>
        <p:spPr>
          <a:xfrm>
            <a:off x="5966791" y="0"/>
            <a:ext cx="1348278" cy="480246"/>
          </a:xfrm>
          <a:prstGeom prst="rect">
            <a:avLst/>
          </a:prstGeom>
          <a:noFill/>
          <a:ln>
            <a:noFill/>
          </a:ln>
        </p:spPr>
        <p:txBody>
          <a:bodyPr spcFirstLastPara="1" wrap="square" lIns="94825" tIns="47400" rIns="94825" bIns="47400" anchor="t" anchorCtr="0">
            <a:noAutofit/>
          </a:bodyPr>
          <a:lstStyle/>
          <a:p>
            <a:pPr marL="0" lvl="0" indent="0" algn="r" rtl="0">
              <a:lnSpc>
                <a:spcPct val="100000"/>
              </a:lnSpc>
              <a:spcBef>
                <a:spcPts val="0"/>
              </a:spcBef>
              <a:spcAft>
                <a:spcPts val="0"/>
              </a:spcAft>
              <a:buSzPts val="1100"/>
              <a:buNone/>
            </a:pPr>
            <a:r>
              <a:rPr lang="en-US" sz="1100">
                <a:solidFill>
                  <a:srgbClr val="000000"/>
                </a:solidFill>
              </a:rPr>
              <a:t>September 2017</a:t>
            </a:r>
            <a:endParaRPr sz="1100">
              <a:solidFill>
                <a:srgbClr val="000000"/>
              </a:solidFill>
            </a:endParaRPr>
          </a:p>
        </p:txBody>
      </p:sp>
      <p:sp>
        <p:nvSpPr>
          <p:cNvPr id="550" name="Google Shape;550;g82c2b342fd_0_41:notes"/>
          <p:cNvSpPr txBox="1">
            <a:spLocks noGrp="1"/>
          </p:cNvSpPr>
          <p:nvPr>
            <p:ph type="ftr" idx="11"/>
          </p:nvPr>
        </p:nvSpPr>
        <p:spPr>
          <a:xfrm>
            <a:off x="0" y="9286407"/>
            <a:ext cx="3170504" cy="313244"/>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100"/>
              <a:buNone/>
            </a:pPr>
            <a:r>
              <a:rPr lang="en-US" sz="1100">
                <a:solidFill>
                  <a:srgbClr val="000000"/>
                </a:solidFill>
              </a:rPr>
              <a:t>Wisconsin Dept. of Public Instruction</a:t>
            </a:r>
            <a:endParaRPr sz="1100">
              <a:solidFill>
                <a:srgbClr val="000000"/>
              </a:solidFill>
            </a:endParaRPr>
          </a:p>
        </p:txBody>
      </p:sp>
      <p:sp>
        <p:nvSpPr>
          <p:cNvPr id="551" name="Google Shape;551;g82c2b342fd_0_41:notes"/>
          <p:cNvSpPr txBox="1">
            <a:spLocks noGrp="1"/>
          </p:cNvSpPr>
          <p:nvPr>
            <p:ph type="sldNum" idx="12"/>
          </p:nvPr>
        </p:nvSpPr>
        <p:spPr>
          <a:xfrm>
            <a:off x="6202017" y="9286407"/>
            <a:ext cx="1113183" cy="31324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39</a:t>
            </a:fld>
            <a:endParaRPr sz="1100"/>
          </a:p>
        </p:txBody>
      </p:sp>
      <p:sp>
        <p:nvSpPr>
          <p:cNvPr id="552" name="Google Shape;552;g82c2b342fd_0_41:notes"/>
          <p:cNvSpPr>
            <a:spLocks noGrp="1" noRot="1" noChangeAspect="1"/>
          </p:cNvSpPr>
          <p:nvPr>
            <p:ph type="sldImg" idx="3"/>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82c2b342fd_0_4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Have team members introduce themselves and talk about what their role in the student’s IEP is. For example, “Hi, I’m _____ the occupational therapist. I help your child by assisting with developing fine motor skills such as buttoning and zipping clothing, handwriting, and keyboarding.”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Taking a minute to check in with everyone is also a great idea. A simple question could be: “How is everyone managing during this time?” or “How is everyone doing?” </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Allow the parents to go first if they are comfortable. It’s a chance to understand everyone’s reality to the current situation and build some connections.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It may be a good idea to set some ground rules or norms, such as: </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all team members agree to speak respectfully to one another, mute yourself when you are not speaking, one person speaks at a time.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solidFill>
                  <a:srgbClr val="000000"/>
                </a:solidFill>
                <a:latin typeface="Lato"/>
                <a:ea typeface="Lato"/>
                <a:cs typeface="Lato"/>
                <a:sym typeface="Lato"/>
              </a:rPr>
              <a:t>Speak to your camera, not the computer screen, and slightly exaggerate your non verbals (gestures and facial expressions). </a:t>
            </a:r>
            <a:endParaRPr sz="1400">
              <a:solidFill>
                <a:srgbClr val="000000"/>
              </a:solidFill>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solidFill>
                  <a:srgbClr val="000000"/>
                </a:solidFill>
                <a:latin typeface="Lato"/>
                <a:ea typeface="Lato"/>
                <a:cs typeface="Lato"/>
                <a:sym typeface="Lato"/>
              </a:rPr>
              <a:t>For audio only meetings, be sure participants identify themselves by name each time they speak or ask a question.</a:t>
            </a:r>
            <a:endParaRPr b="1">
              <a:solidFill>
                <a:srgbClr val="1F497D"/>
              </a:solidFill>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Review with the parents the timelines that will be followed, and ask if they received information regarding their rights. If not, provide them with a brief summary, and follow up with a document outlining their rights. </a:t>
            </a: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0"/>
              </a:spcBef>
              <a:spcAft>
                <a:spcPts val="0"/>
              </a:spcAft>
              <a:buSzPts val="1400"/>
              <a:buNone/>
            </a:pPr>
            <a:endParaRPr>
              <a:highlight>
                <a:srgbClr val="FFFF00"/>
              </a:highlight>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2ecb1a602_1_21: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36" name="Google Shape;236;g72ecb1a602_1_21: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37" name="Google Shape;237;g72ecb1a602_1_21: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
        <p:nvSpPr>
          <p:cNvPr id="238" name="Google Shape;238;g72ecb1a602_1_21: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39" name="Google Shape;239;g72ecb1a602_1_21: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72ecb1a602_1_2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We also thank Jill Chasteen and Leatha Hopperdietzel who provided comments during the live webinar and helped to review and provide content to this module.</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In addition to our two contributors on this slide, we also want to acknowledge the contributions of a few other members of the Rural Virtual Academy student services team:</a:t>
            </a:r>
            <a:endParaRPr>
              <a:latin typeface="Lato"/>
              <a:ea typeface="Lato"/>
              <a:cs typeface="Lato"/>
              <a:sym typeface="Lato"/>
            </a:endParaRPr>
          </a:p>
          <a:p>
            <a:pPr marL="914400" lvl="1" indent="-311150" algn="l" rtl="0">
              <a:lnSpc>
                <a:spcPct val="100000"/>
              </a:lnSpc>
              <a:spcBef>
                <a:spcPts val="0"/>
              </a:spcBef>
              <a:spcAft>
                <a:spcPts val="0"/>
              </a:spcAft>
              <a:buSzPts val="1300"/>
              <a:buFont typeface="Lato"/>
              <a:buChar char="○"/>
            </a:pPr>
            <a:r>
              <a:rPr lang="en-US">
                <a:latin typeface="Lato"/>
                <a:ea typeface="Lato"/>
                <a:cs typeface="Lato"/>
                <a:sym typeface="Lato"/>
              </a:rPr>
              <a:t>Kathy Alexander, Director of Pupil Services and HS Counselor</a:t>
            </a:r>
            <a:endParaRPr>
              <a:latin typeface="Lato"/>
              <a:ea typeface="Lato"/>
              <a:cs typeface="Lato"/>
              <a:sym typeface="Lato"/>
            </a:endParaRPr>
          </a:p>
          <a:p>
            <a:pPr marL="914400" lvl="1" indent="-311150" algn="l" rtl="0">
              <a:lnSpc>
                <a:spcPct val="100000"/>
              </a:lnSpc>
              <a:spcBef>
                <a:spcPts val="0"/>
              </a:spcBef>
              <a:spcAft>
                <a:spcPts val="0"/>
              </a:spcAft>
              <a:buSzPts val="1300"/>
              <a:buFont typeface="Lato"/>
              <a:buChar char="○"/>
            </a:pPr>
            <a:r>
              <a:rPr lang="en-US">
                <a:latin typeface="Lato"/>
                <a:ea typeface="Lato"/>
                <a:cs typeface="Lato"/>
                <a:sym typeface="Lato"/>
              </a:rPr>
              <a:t>Dawn Meissner, School Psychologist</a:t>
            </a:r>
            <a:endParaRPr>
              <a:latin typeface="Lato"/>
              <a:ea typeface="Lato"/>
              <a:cs typeface="Lato"/>
              <a:sym typeface="Lato"/>
            </a:endParaRPr>
          </a:p>
          <a:p>
            <a:pPr marL="914400" lvl="1" indent="-311150" algn="l" rtl="0">
              <a:lnSpc>
                <a:spcPct val="100000"/>
              </a:lnSpc>
              <a:spcBef>
                <a:spcPts val="0"/>
              </a:spcBef>
              <a:spcAft>
                <a:spcPts val="0"/>
              </a:spcAft>
              <a:buSzPts val="1300"/>
              <a:buFont typeface="Lato"/>
              <a:buChar char="○"/>
            </a:pPr>
            <a:r>
              <a:rPr lang="en-US">
                <a:latin typeface="Lato"/>
                <a:ea typeface="Lato"/>
                <a:cs typeface="Lato"/>
                <a:sym typeface="Lato"/>
              </a:rPr>
              <a:t>Sam Penry, Director of Special Education and Student Services</a:t>
            </a:r>
            <a:endParaRPr>
              <a:latin typeface="Lato"/>
              <a:ea typeface="Lato"/>
              <a:cs typeface="Lato"/>
              <a:sym typeface="Lato"/>
            </a:endParaRPr>
          </a:p>
        </p:txBody>
      </p:sp>
      <p:sp>
        <p:nvSpPr>
          <p:cNvPr id="241" name="Google Shape;241;g72ecb1a602_1_21: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2c2b342fd_0_64:notes"/>
          <p:cNvSpPr txBox="1">
            <a:spLocks noGrp="1"/>
          </p:cNvSpPr>
          <p:nvPr>
            <p:ph type="hdr" idx="2"/>
          </p:nvPr>
        </p:nvSpPr>
        <p:spPr>
          <a:xfrm>
            <a:off x="0" y="0"/>
            <a:ext cx="3657600" cy="4802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100"/>
              <a:buNone/>
            </a:pPr>
            <a:r>
              <a:rPr lang="en-US" sz="1100">
                <a:solidFill>
                  <a:srgbClr val="000000"/>
                </a:solidFill>
              </a:rPr>
              <a:t>CCR IEPs</a:t>
            </a:r>
            <a:endParaRPr sz="1100">
              <a:solidFill>
                <a:srgbClr val="000000"/>
              </a:solidFill>
            </a:endParaRPr>
          </a:p>
        </p:txBody>
      </p:sp>
      <p:sp>
        <p:nvSpPr>
          <p:cNvPr id="561" name="Google Shape;561;g82c2b342fd_0_64:notes"/>
          <p:cNvSpPr txBox="1">
            <a:spLocks noGrp="1"/>
          </p:cNvSpPr>
          <p:nvPr>
            <p:ph type="dt" idx="10"/>
          </p:nvPr>
        </p:nvSpPr>
        <p:spPr>
          <a:xfrm>
            <a:off x="5966791" y="0"/>
            <a:ext cx="1348278" cy="480246"/>
          </a:xfrm>
          <a:prstGeom prst="rect">
            <a:avLst/>
          </a:prstGeom>
          <a:noFill/>
          <a:ln>
            <a:noFill/>
          </a:ln>
        </p:spPr>
        <p:txBody>
          <a:bodyPr spcFirstLastPara="1" wrap="square" lIns="94825" tIns="47400" rIns="94825" bIns="47400" anchor="t" anchorCtr="0">
            <a:noAutofit/>
          </a:bodyPr>
          <a:lstStyle/>
          <a:p>
            <a:pPr marL="0" lvl="0" indent="0" algn="r" rtl="0">
              <a:lnSpc>
                <a:spcPct val="100000"/>
              </a:lnSpc>
              <a:spcBef>
                <a:spcPts val="0"/>
              </a:spcBef>
              <a:spcAft>
                <a:spcPts val="0"/>
              </a:spcAft>
              <a:buSzPts val="1100"/>
              <a:buNone/>
            </a:pPr>
            <a:r>
              <a:rPr lang="en-US" sz="1100">
                <a:solidFill>
                  <a:srgbClr val="000000"/>
                </a:solidFill>
              </a:rPr>
              <a:t>September 2017</a:t>
            </a:r>
            <a:endParaRPr sz="1100">
              <a:solidFill>
                <a:srgbClr val="000000"/>
              </a:solidFill>
            </a:endParaRPr>
          </a:p>
        </p:txBody>
      </p:sp>
      <p:sp>
        <p:nvSpPr>
          <p:cNvPr id="562" name="Google Shape;562;g82c2b342fd_0_64:notes"/>
          <p:cNvSpPr txBox="1">
            <a:spLocks noGrp="1"/>
          </p:cNvSpPr>
          <p:nvPr>
            <p:ph type="ftr" idx="11"/>
          </p:nvPr>
        </p:nvSpPr>
        <p:spPr>
          <a:xfrm>
            <a:off x="0" y="9286407"/>
            <a:ext cx="3170504" cy="313244"/>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100"/>
              <a:buNone/>
            </a:pPr>
            <a:r>
              <a:rPr lang="en-US" sz="1100">
                <a:solidFill>
                  <a:srgbClr val="000000"/>
                </a:solidFill>
              </a:rPr>
              <a:t>Wisconsin Dept. of Public Instruction</a:t>
            </a:r>
            <a:endParaRPr sz="1100">
              <a:solidFill>
                <a:srgbClr val="000000"/>
              </a:solidFill>
            </a:endParaRPr>
          </a:p>
        </p:txBody>
      </p:sp>
      <p:sp>
        <p:nvSpPr>
          <p:cNvPr id="563" name="Google Shape;563;g82c2b342fd_0_64:notes"/>
          <p:cNvSpPr txBox="1">
            <a:spLocks noGrp="1"/>
          </p:cNvSpPr>
          <p:nvPr>
            <p:ph type="sldNum" idx="12"/>
          </p:nvPr>
        </p:nvSpPr>
        <p:spPr>
          <a:xfrm>
            <a:off x="6202017" y="9286407"/>
            <a:ext cx="1113183" cy="31324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40</a:t>
            </a:fld>
            <a:endParaRPr sz="1100"/>
          </a:p>
        </p:txBody>
      </p:sp>
      <p:sp>
        <p:nvSpPr>
          <p:cNvPr id="564" name="Google Shape;564;g82c2b342fd_0_64:notes"/>
          <p:cNvSpPr>
            <a:spLocks noGrp="1" noRot="1" noChangeAspect="1"/>
          </p:cNvSpPr>
          <p:nvPr>
            <p:ph type="sldImg" idx="3"/>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82c2b342fd_0_64: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A virtual meeting may take some additional time due to different variables.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Due to this, it’s important to stay on topic and be mindful of the time. You may want to ask a team member to serve as a “timekeeper,” or designate a team member to steer conversations back on course if they are going off topic.</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 In addition, keep in mind that while you may not see the student during your virtual meeting, there is a good chance he/she could be somewhere within earshot. As you would with any IEP meeting, keep the content focus on the student, and use this time to emphasize the strengths and positives of the student. You will address concerns, or course, but make sure that you are doing it in a way that isn’t negative. </a:t>
            </a:r>
            <a:endParaRPr>
              <a:latin typeface="Lato"/>
              <a:ea typeface="Lato"/>
              <a:cs typeface="Lato"/>
              <a:sym typeface="La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2ecb1a602_3_10:notes"/>
          <p:cNvSpPr txBox="1">
            <a:spLocks noGrp="1"/>
          </p:cNvSpPr>
          <p:nvPr>
            <p:ph type="hdr" idx="2"/>
          </p:nvPr>
        </p:nvSpPr>
        <p:spPr>
          <a:xfrm>
            <a:off x="0" y="0"/>
            <a:ext cx="3657600" cy="4802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100"/>
              <a:buNone/>
            </a:pPr>
            <a:r>
              <a:rPr lang="en-US" sz="1100">
                <a:solidFill>
                  <a:srgbClr val="000000"/>
                </a:solidFill>
              </a:rPr>
              <a:t>CCR IEPs</a:t>
            </a:r>
            <a:endParaRPr sz="1100">
              <a:solidFill>
                <a:srgbClr val="000000"/>
              </a:solidFill>
            </a:endParaRPr>
          </a:p>
        </p:txBody>
      </p:sp>
      <p:sp>
        <p:nvSpPr>
          <p:cNvPr id="573" name="Google Shape;573;g72ecb1a602_3_10:notes"/>
          <p:cNvSpPr txBox="1">
            <a:spLocks noGrp="1"/>
          </p:cNvSpPr>
          <p:nvPr>
            <p:ph type="dt" idx="10"/>
          </p:nvPr>
        </p:nvSpPr>
        <p:spPr>
          <a:xfrm>
            <a:off x="5966791" y="0"/>
            <a:ext cx="1348278" cy="480246"/>
          </a:xfrm>
          <a:prstGeom prst="rect">
            <a:avLst/>
          </a:prstGeom>
          <a:noFill/>
          <a:ln>
            <a:noFill/>
          </a:ln>
        </p:spPr>
        <p:txBody>
          <a:bodyPr spcFirstLastPara="1" wrap="square" lIns="94825" tIns="47400" rIns="94825" bIns="47400" anchor="t" anchorCtr="0">
            <a:noAutofit/>
          </a:bodyPr>
          <a:lstStyle/>
          <a:p>
            <a:pPr marL="0" lvl="0" indent="0" algn="r" rtl="0">
              <a:lnSpc>
                <a:spcPct val="100000"/>
              </a:lnSpc>
              <a:spcBef>
                <a:spcPts val="0"/>
              </a:spcBef>
              <a:spcAft>
                <a:spcPts val="0"/>
              </a:spcAft>
              <a:buSzPts val="1100"/>
              <a:buNone/>
            </a:pPr>
            <a:r>
              <a:rPr lang="en-US" sz="1100">
                <a:solidFill>
                  <a:srgbClr val="000000"/>
                </a:solidFill>
              </a:rPr>
              <a:t>September 2017</a:t>
            </a:r>
            <a:endParaRPr sz="1100">
              <a:solidFill>
                <a:srgbClr val="000000"/>
              </a:solidFill>
            </a:endParaRPr>
          </a:p>
        </p:txBody>
      </p:sp>
      <p:sp>
        <p:nvSpPr>
          <p:cNvPr id="574" name="Google Shape;574;g72ecb1a602_3_10:notes"/>
          <p:cNvSpPr txBox="1">
            <a:spLocks noGrp="1"/>
          </p:cNvSpPr>
          <p:nvPr>
            <p:ph type="ftr" idx="11"/>
          </p:nvPr>
        </p:nvSpPr>
        <p:spPr>
          <a:xfrm>
            <a:off x="0" y="9286407"/>
            <a:ext cx="3170504" cy="313244"/>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100"/>
              <a:buNone/>
            </a:pPr>
            <a:r>
              <a:rPr lang="en-US" sz="1100">
                <a:solidFill>
                  <a:srgbClr val="000000"/>
                </a:solidFill>
              </a:rPr>
              <a:t>Wisconsin Dept. of Public Instruction</a:t>
            </a:r>
            <a:endParaRPr sz="1100">
              <a:solidFill>
                <a:srgbClr val="000000"/>
              </a:solidFill>
            </a:endParaRPr>
          </a:p>
        </p:txBody>
      </p:sp>
      <p:sp>
        <p:nvSpPr>
          <p:cNvPr id="575" name="Google Shape;575;g72ecb1a602_3_10:notes"/>
          <p:cNvSpPr txBox="1">
            <a:spLocks noGrp="1"/>
          </p:cNvSpPr>
          <p:nvPr>
            <p:ph type="sldNum" idx="12"/>
          </p:nvPr>
        </p:nvSpPr>
        <p:spPr>
          <a:xfrm>
            <a:off x="6202017" y="9286407"/>
            <a:ext cx="1113183" cy="31324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41</a:t>
            </a:fld>
            <a:endParaRPr sz="1100"/>
          </a:p>
        </p:txBody>
      </p:sp>
      <p:sp>
        <p:nvSpPr>
          <p:cNvPr id="576" name="Google Shape;576;g72ecb1a602_3_10:notes"/>
          <p:cNvSpPr>
            <a:spLocks noGrp="1" noRot="1" noChangeAspect="1"/>
          </p:cNvSpPr>
          <p:nvPr>
            <p:ph type="sldImg" idx="3"/>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72ecb1a602_3_1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Try not to read the IEP word for word, just summarize and highlight the information being presented in each section. </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In a virtual meeting, verbal details in parent friendly language becomes more important due to the lack of nonverbal communication. </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Check in frequently with members to ensure understanding of key parts of IEP.  Make sure everyone knows what page and section you are on. </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Be sure to include the parent in the discussions that are taking place. </a:t>
            </a:r>
            <a:r>
              <a:rPr lang="en-US">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 </a:t>
            </a:r>
            <a:endParaRPr>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rPr>
              <a:t>Remember that these engagement strategies during the meeting will be more effective if the pre-meeting strategies were also completed.  For example, it is easier to stick to the highlights if team members have already had a chance to look into the details by receiving a copy in advance.</a:t>
            </a:r>
            <a:r>
              <a:rPr lang="en-US">
                <a:solidFill>
                  <a:srgbClr val="000000"/>
                </a:solidFill>
                <a:latin typeface="Lato"/>
                <a:ea typeface="Lato"/>
                <a:cs typeface="Lato"/>
                <a:sym typeface="Lato"/>
              </a:rPr>
              <a:t> </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Do not mute the parents at any time. This could send an unintentional message that their opinion is not important. </a:t>
            </a:r>
            <a:endParaRPr>
              <a:solidFill>
                <a:srgbClr val="000000"/>
              </a:solidFill>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0: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0: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rmAutofit/>
          </a:bodyPr>
          <a:lstStyle/>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These quotes are from a previous WSEMS module “</a:t>
            </a:r>
            <a:r>
              <a:rPr lang="en-US" u="sng">
                <a:solidFill>
                  <a:schemeClr val="hlink"/>
                </a:solidFill>
                <a:latin typeface="Lato"/>
                <a:ea typeface="Lato"/>
                <a:cs typeface="Lato"/>
                <a:sym typeface="Lato"/>
                <a:hlinkClick r:id="rId3"/>
              </a:rPr>
              <a:t>Parent Friendly and Productive IEP Meetings</a:t>
            </a:r>
            <a:r>
              <a:rPr lang="en-US">
                <a:latin typeface="Lato"/>
                <a:ea typeface="Lato"/>
                <a:cs typeface="Lato"/>
                <a:sym typeface="Lato"/>
              </a:rPr>
              <a:t>”</a:t>
            </a:r>
            <a:endParaRPr>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586" name="Google Shape;586;p10:notes"/>
          <p:cNvSpPr txBox="1">
            <a:spLocks noGrp="1"/>
          </p:cNvSpPr>
          <p:nvPr>
            <p:ph type="sldNum" idx="12"/>
          </p:nvPr>
        </p:nvSpPr>
        <p:spPr>
          <a:xfrm>
            <a:off x="5883966" y="9270346"/>
            <a:ext cx="1429579" cy="33085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42</a:t>
            </a:fld>
            <a:endParaRPr sz="11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9: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9: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rmAutofit/>
          </a:bodyPr>
          <a:lstStyle/>
          <a:p>
            <a:pPr marL="457200" lvl="0" indent="-317500" algn="l" rtl="0">
              <a:lnSpc>
                <a:spcPct val="115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Often times in an in person meeting, students are reluctant to attend their own meetings. Many times when they are there, they do not feel comfortable speaking up in front of all of their teachers. In this situation, a student may be more likely to attend. </a:t>
            </a:r>
            <a:endParaRPr>
              <a:solidFill>
                <a:srgbClr val="000000"/>
              </a:solidFill>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It’s less intimidating to see all of your teachers and service providers on a computer screen. Use this opportunity to build some connections with the student and their family! student can show off pets, introduce family members, show you where they like to read, etc.  What a rare opportunity that we do not have when holding traditional, face to face IEPs! Students may also pick up on things they can see in your background that lead to clues about what you enjoy - artwork on the walls, pets, photographs, etc..</a:t>
            </a:r>
            <a:endParaRPr b="1">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If you are not using screen sharing, always make sure to state what page number you are on and what section of the IEP you are looking at. This will help ensure everyone is following along.</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As you would with an in-person IEP, keep the jargon to a minimum. Use language that is parent and student friendly. </a:t>
            </a:r>
            <a:endParaRPr>
              <a:solidFill>
                <a:srgbClr val="000000"/>
              </a:solidFill>
              <a:latin typeface="Lato"/>
              <a:ea typeface="Lato"/>
              <a:cs typeface="Lato"/>
              <a:sym typeface="Lato"/>
            </a:endParaRPr>
          </a:p>
          <a:p>
            <a:pPr marL="457200" lvl="0" indent="-317500" algn="l" rtl="0">
              <a:lnSpc>
                <a:spcPct val="100000"/>
              </a:lnSpc>
              <a:spcBef>
                <a:spcPts val="0"/>
              </a:spcBef>
              <a:spcAft>
                <a:spcPts val="0"/>
              </a:spcAft>
              <a:buClr>
                <a:srgbClr val="000000"/>
              </a:buClr>
              <a:buSzPts val="1400"/>
              <a:buFont typeface="Lato"/>
              <a:buChar char="●"/>
            </a:pPr>
            <a:r>
              <a:rPr lang="en-US">
                <a:solidFill>
                  <a:srgbClr val="000000"/>
                </a:solidFill>
                <a:latin typeface="Lato"/>
                <a:ea typeface="Lato"/>
                <a:cs typeface="Lato"/>
                <a:sym typeface="Lato"/>
              </a:rPr>
              <a:t>Be sure to include the parent in the discussion throughout the meeting. They are the ones that know their child best! </a:t>
            </a:r>
            <a:endParaRPr>
              <a:solidFill>
                <a:srgbClr val="000000"/>
              </a:solidFill>
              <a:latin typeface="Lato"/>
              <a:ea typeface="Lato"/>
              <a:cs typeface="Lato"/>
              <a:sym typeface="Lato"/>
            </a:endParaRPr>
          </a:p>
        </p:txBody>
      </p:sp>
      <p:sp>
        <p:nvSpPr>
          <p:cNvPr id="594" name="Google Shape;594;p9:notes"/>
          <p:cNvSpPr txBox="1">
            <a:spLocks noGrp="1"/>
          </p:cNvSpPr>
          <p:nvPr>
            <p:ph type="sldNum" idx="12"/>
          </p:nvPr>
        </p:nvSpPr>
        <p:spPr>
          <a:xfrm>
            <a:off x="5883966" y="9270346"/>
            <a:ext cx="1429579" cy="330854"/>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43</a:t>
            </a:fld>
            <a:endParaRPr sz="11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82c2b342fd_0_52: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82c2b342fd_0_5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Check in and make sure the parent understands what is being discussed. </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Ask questions, use clarification and verification techniques such as: “Does this match your understanding?” “Do you see the same strengths or concerns?” </a:t>
            </a:r>
            <a:endParaRPr sz="1400">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Also, be aware of your body language and facial expressions. </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Look for non-verbal cues from the parent too. If they seem anxious or uncomfortable, adjust your approach.</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Coach other team members to do the same. </a:t>
            </a:r>
            <a:endParaRPr sz="1400">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601" name="Google Shape;601;g82c2b342fd_0_52: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44</a:t>
            </a:fld>
            <a:endParaRPr sz="1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82c2b342fd_0_111: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82c2b342fd_0_11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Char char="●"/>
            </a:pPr>
            <a:r>
              <a:rPr lang="en-US"/>
              <a:t>There may be facilitation strategies that are effective for face to face meetings that can be useful as well in virtual meetings. (Summarizing, asking if anyone has questions, providing wait time, etc…).  Use this time to think of other ways you would want to engage students, parents, and any specific educator / IEP team roles during a virtual IEP meeting.  </a:t>
            </a:r>
            <a:endParaRPr/>
          </a:p>
          <a:p>
            <a:pPr marL="457200" lvl="0" indent="-317500" algn="l" rtl="0">
              <a:lnSpc>
                <a:spcPct val="100000"/>
              </a:lnSpc>
              <a:spcBef>
                <a:spcPts val="0"/>
              </a:spcBef>
              <a:spcAft>
                <a:spcPts val="0"/>
              </a:spcAft>
              <a:buSzPts val="1400"/>
              <a:buChar char="●"/>
            </a:pPr>
            <a:r>
              <a:rPr lang="en-US"/>
              <a:t>Remember, we want to encourage rich discussions that are student centered. </a:t>
            </a:r>
            <a:endParaRPr/>
          </a:p>
          <a:p>
            <a:pPr marL="457200" lvl="0" indent="0" algn="l" rtl="0">
              <a:lnSpc>
                <a:spcPct val="100000"/>
              </a:lnSpc>
              <a:spcBef>
                <a:spcPts val="622"/>
              </a:spcBef>
              <a:spcAft>
                <a:spcPts val="0"/>
              </a:spcAft>
              <a:buNone/>
            </a:pPr>
            <a:endParaRPr/>
          </a:p>
        </p:txBody>
      </p:sp>
      <p:sp>
        <p:nvSpPr>
          <p:cNvPr id="608" name="Google Shape;608;g82c2b342fd_0_111: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45</a:t>
            </a:fld>
            <a:endParaRPr sz="11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7f83da8dbf_2_6: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614" name="Google Shape;614;g7f83da8dbf_2_6: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615" name="Google Shape;615;g7f83da8dbf_2_6: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46</a:t>
            </a:fld>
            <a:endParaRPr/>
          </a:p>
        </p:txBody>
      </p:sp>
      <p:sp>
        <p:nvSpPr>
          <p:cNvPr id="616" name="Google Shape;616;g7f83da8dbf_2_6: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617" name="Google Shape;617;g7f83da8dbf_2_6: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7f83da8dbf_2_6: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Char char="●"/>
            </a:pPr>
            <a:r>
              <a:rPr lang="en-US"/>
              <a:t>Now we will talk about preparing for the roles and responsibilities of team members that are unique Virtual IEP Meeting.</a:t>
            </a:r>
            <a:endParaRPr/>
          </a:p>
          <a:p>
            <a:pPr marL="0" lvl="0" indent="0" algn="l" rtl="0">
              <a:lnSpc>
                <a:spcPct val="100000"/>
              </a:lnSpc>
              <a:spcBef>
                <a:spcPts val="0"/>
              </a:spcBef>
              <a:spcAft>
                <a:spcPts val="0"/>
              </a:spcAft>
              <a:buClr>
                <a:schemeClr val="dk1"/>
              </a:buClr>
              <a:buSzPts val="1400"/>
              <a:buNone/>
            </a:pPr>
            <a:endParaRPr/>
          </a:p>
        </p:txBody>
      </p:sp>
      <p:sp>
        <p:nvSpPr>
          <p:cNvPr id="619" name="Google Shape;619;g7f83da8dbf_2_6: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7f83da8dbf_2_16: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7f83da8dbf_2_16: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There are certain IEP team members required to participate by IDEA.  </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Some members are always required (parent, General Education Teacher, Special Education Teacher, LEA Representative, etc...) unless otherwise excused by mutual agreement between parent and LEA.  </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Other members, such as related service providers, interventionists (for evaluations where SLD is being considered) are dependent on the individual student or situation.</a:t>
            </a:r>
            <a:endParaRPr>
              <a:latin typeface="Lato"/>
              <a:ea typeface="Lato"/>
              <a:cs typeface="Lato"/>
              <a:sym typeface="Lato"/>
            </a:endParaRPr>
          </a:p>
        </p:txBody>
      </p:sp>
      <p:sp>
        <p:nvSpPr>
          <p:cNvPr id="627" name="Google Shape;627;g7f83da8dbf_2_16: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47</a:t>
            </a:fld>
            <a:endParaRPr sz="11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7f83da8dbf_6_0: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7f83da8dbf_6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Given the additional logistics and “newness” of virtual meetings for many, teams need to think through several tasks that will make for a successful meeting.  Need to think about who should be assigned to these tasks based on several factors such as the individual team member’s official role, their technology skills, communication skills and relationship with the parent and student.</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Note that what we are going to share is not an exhaustive list that will prevent all potential challenges to virtual IEP meetings.  Be sure to collaborate with your team members to assess and address any unique needs and circumstances within your district or school.</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Some of these things we have already touched on in earlier slides.  In this section we want you to consider WHO from your team should be responsible for the tasks and how these responsibilities will be assigned and carried out.</a:t>
            </a: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634" name="Google Shape;634;g7f83da8dbf_6_0: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48</a:t>
            </a:fld>
            <a:endParaRPr sz="11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f83da8dbf_6_13: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7f83da8dbf_6_13: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Information and documents</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Provide needed links, passwords, sign-in directions, etc. to team members-You don’t want to be sitting in a meeting waiting for someone to log in who can’t because they don’t have the password</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May have multiple ways of sharing beforehand.  Some things may be appropriate to email, other things may not.  Who is organizing and tracking all that?</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What information needs to be sent on how to use technology is needed in advance?</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The more familiar people are with the technology, meeting tools (raising hand, chat, etc.) the smoother the meeting will go.</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Get the “exploring” bug out of people’s systems before the meeting </a:t>
            </a:r>
            <a:endParaRPr>
              <a:latin typeface="Lato"/>
              <a:ea typeface="Lato"/>
              <a:cs typeface="Lato"/>
              <a:sym typeface="Lato"/>
            </a:endParaRPr>
          </a:p>
        </p:txBody>
      </p:sp>
      <p:sp>
        <p:nvSpPr>
          <p:cNvPr id="641" name="Google Shape;641;g7f83da8dbf_6_13: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49</a:t>
            </a:fld>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f83da8dbf_3_0: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52" name="Google Shape;252;g7f83da8dbf_3_0: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53" name="Google Shape;253;g7f83da8dbf_3_0: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
        <p:nvSpPr>
          <p:cNvPr id="254" name="Google Shape;254;g7f83da8dbf_3_0: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55" name="Google Shape;255;g7f83da8dbf_3_0: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7f83da8dbf_3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Furthermore we thank the Wisconsin Special Education Mediation System (WSEMS), Wisconsin Family Assistance Center for Education, Training and Support (WI FACETS), Wisconsin Council of Administrators of Special Services (WCASS), and Rural Virtual Academy staff for assisting with the content for this webinar.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Some content for this webinar was adapted from a module developed by WSEMS titled  “Conducting Parent Friendly and Productive IEP Meetings” with permission from WSEMs.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That module identified effective and ineffective practices for engaging families in traditional (in person) IEP meetings and was utilized to help develop tips and best practices for holding virtual IEP meetings.   </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This webinar includes comments from parents and educators on their experiences of what does and does not make for a collaborative and effective IEP meeting as pat of the original </a:t>
            </a:r>
            <a:r>
              <a:rPr lang="en-US" i="1">
                <a:latin typeface="Lato"/>
                <a:ea typeface="Lato"/>
                <a:cs typeface="Lato"/>
                <a:sym typeface="Lato"/>
              </a:rPr>
              <a:t>WSEMS webinar, Parent friendly and productive IEP meetings: </a:t>
            </a:r>
            <a:r>
              <a:rPr lang="en-US" sz="1200" u="sng">
                <a:solidFill>
                  <a:schemeClr val="hlink"/>
                </a:solidFill>
                <a:hlinkClick r:id="rId3"/>
              </a:rPr>
              <a:t>https://www.wsems.us/multimedia/videos/friendly-productive-iep-meetings-april-2020/</a:t>
            </a:r>
            <a:endParaRPr i="1">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WSEMS is funded through a WI DPI IDEA discretionary grant.</a:t>
            </a:r>
            <a:endParaRPr>
              <a:latin typeface="Lato"/>
              <a:ea typeface="Lato"/>
              <a:cs typeface="Lato"/>
              <a:sym typeface="Lato"/>
            </a:endParaRPr>
          </a:p>
        </p:txBody>
      </p:sp>
      <p:sp>
        <p:nvSpPr>
          <p:cNvPr id="257" name="Google Shape;257;g7f83da8dbf_3_0: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2ecb1a602_1_0: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50</a:t>
            </a:fld>
            <a:endParaRPr/>
          </a:p>
        </p:txBody>
      </p:sp>
      <p:sp>
        <p:nvSpPr>
          <p:cNvPr id="647" name="Google Shape;647;g72ecb1a602_1_0: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72ecb1a602_1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Someone assigned to do quick and easy problem solving (example: “We can see you but can’t hear you, are you on mute?”)</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If an IEP team member, especially parent, drops off the call, the meeting stops immediately.  It is the same as if a parent were to walk out of the room.</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Someone should function as a meeting “moderator” to keep things on track: monitor Norms, time, agenda</a:t>
            </a:r>
            <a:endParaRPr>
              <a:latin typeface="Lato"/>
              <a:ea typeface="Lato"/>
              <a:cs typeface="Lato"/>
              <a:sym typeface="La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f83da8dbf_6_7: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7f83da8dbf_6_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Accurate documentation is crucial!  For creating an IEP that reflects consensus and as documentation for any future disagreements, disputes, conflicts that may arise.  Key Considerations:</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Many meeting facilitators also take notes on IEP drafts for updating and finalizing after the meeting. </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Virtual IEP meetings increase the level of multitasking for facilitators new to the virtual format.  Are they able to write and facilitate at the same time?</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Start with what your typical practice is and adapt from there.</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Remind team members who may be taking their own notes (hardcopy or electronically) to ensure any notes with PII are kept secure!</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What will team members be seeing?</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Screen sharing may be most efficient and parent friendly, as other team members and parents can focus on the discussion rather than scrolling through documents or jumping around on different browser tabs.</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If not updating IEP docs live, creating a slide deck of simplified versions of the forms as an IEP “draft” has been helpful.</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Chat features-discussed further on next slide</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
            </a:pPr>
            <a:r>
              <a:rPr lang="en-US" sz="1400">
                <a:latin typeface="Lato"/>
                <a:ea typeface="Lato"/>
                <a:cs typeface="Lato"/>
                <a:sym typeface="Lato"/>
              </a:rPr>
              <a:t>If using communication modes in addition to verbal and official documentation, be sure everyone is clear on the purpose of them, how they will be used, and what happens to them after the meeting is over.  </a:t>
            </a:r>
            <a:endParaRPr>
              <a:latin typeface="Lato"/>
              <a:ea typeface="Lato"/>
              <a:cs typeface="Lato"/>
              <a:sym typeface="Lato"/>
            </a:endParaRPr>
          </a:p>
        </p:txBody>
      </p:sp>
      <p:sp>
        <p:nvSpPr>
          <p:cNvPr id="655" name="Google Shape;655;g7f83da8dbf_6_7: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51</a:t>
            </a:fld>
            <a:endParaRPr sz="11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82c2b342fd_0_1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This may be THE most important area of considerations.  Keep in mind that the special education process, including IEP meetings, can be stressful on parents/caregivers.  IEP meetings can cause parents to feel intimidated, confused or anxious under the best circumstances. </a:t>
            </a:r>
            <a:endParaRPr>
              <a:latin typeface="Lato"/>
              <a:ea typeface="Lato"/>
              <a:cs typeface="Lato"/>
              <a:sym typeface="Lato"/>
            </a:endParaRPr>
          </a:p>
          <a:p>
            <a:pPr marL="457200" lvl="0" indent="0" algn="l" rtl="0">
              <a:lnSpc>
                <a:spcPct val="115000"/>
              </a:lnSpc>
              <a:spcBef>
                <a:spcPts val="0"/>
              </a:spcBef>
              <a:spcAft>
                <a:spcPts val="0"/>
              </a:spcAft>
              <a:buNone/>
            </a:pP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On top of this the additional stress that families are now experiencing.  And now we are asking them to engage in making important decisions about their child’s future when many aspects of the near future are pretty ambiguous.</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Your professionalism is KEY</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o"/>
            </a:pPr>
            <a:r>
              <a:rPr lang="en-US" sz="1400">
                <a:latin typeface="Lato"/>
                <a:ea typeface="Lato"/>
                <a:cs typeface="Lato"/>
                <a:sym typeface="Lato"/>
              </a:rPr>
              <a:t>Are emojis appropriate? May put at ease, or may confuse or offend.  KNOW YOUR AUDIENCE</a:t>
            </a:r>
            <a:endParaRPr sz="1400">
              <a:latin typeface="Lato"/>
              <a:ea typeface="Lato"/>
              <a:cs typeface="Lato"/>
              <a:sym typeface="Lato"/>
            </a:endParaRPr>
          </a:p>
          <a:p>
            <a:pPr marL="1371600" lvl="2" indent="-317500" algn="l" rtl="0">
              <a:lnSpc>
                <a:spcPct val="115000"/>
              </a:lnSpc>
              <a:spcBef>
                <a:spcPts val="0"/>
              </a:spcBef>
              <a:spcAft>
                <a:spcPts val="0"/>
              </a:spcAft>
              <a:buSzPts val="1400"/>
              <a:buFont typeface="Lato"/>
              <a:buChar char="o"/>
            </a:pPr>
            <a:r>
              <a:rPr lang="en-US" sz="1400">
                <a:latin typeface="Lato"/>
                <a:ea typeface="Lato"/>
                <a:cs typeface="Lato"/>
                <a:sym typeface="Lato"/>
              </a:rPr>
              <a:t>Confidentiality: be up front that you cannot control the online environment or the environments in everyone’s homes, but we are doing the best we can.</a:t>
            </a:r>
            <a:endParaRPr sz="1400">
              <a:latin typeface="Lato"/>
              <a:ea typeface="Lato"/>
              <a:cs typeface="Lato"/>
              <a:sym typeface="Lato"/>
            </a:endParaRPr>
          </a:p>
          <a:p>
            <a:pPr marL="1371600" lvl="0" indent="0" algn="l" rtl="0">
              <a:lnSpc>
                <a:spcPct val="115000"/>
              </a:lnSpc>
              <a:spcBef>
                <a:spcPts val="0"/>
              </a:spcBef>
              <a:spcAft>
                <a:spcPts val="0"/>
              </a:spcAft>
              <a:buNone/>
            </a:pP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If you already have a positive relationship with the parents and family, you are ahead of the game!  If not, take the time to build rapport, help parents feel comfortable.</a:t>
            </a: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661" name="Google Shape;661;g82c2b342fd_0_17: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f83da8dbf_6_25: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7f83da8dbf_6_25: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SzPts val="1400"/>
              <a:buFont typeface="Lato"/>
              <a:buChar char="●"/>
            </a:pPr>
            <a:r>
              <a:rPr lang="en-US">
                <a:latin typeface="Lato"/>
                <a:ea typeface="Lato"/>
                <a:cs typeface="Lato"/>
                <a:sym typeface="Lato"/>
              </a:rPr>
              <a:t>Agenda:</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helps parents anticipate what will occur during the meeting and be prepared to participate</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Consider identifying directly on the agenda which team member will be reporting out in different sections/forms of the IEP</a:t>
            </a:r>
            <a:endParaRPr sz="1400">
              <a:latin typeface="Lato"/>
              <a:ea typeface="Lato"/>
              <a:cs typeface="Lato"/>
              <a:sym typeface="Lato"/>
            </a:endParaRPr>
          </a:p>
          <a:p>
            <a:pPr marL="914400" lvl="0" indent="0" algn="l" rtl="0">
              <a:lnSpc>
                <a:spcPct val="115000"/>
              </a:lnSpc>
              <a:spcBef>
                <a:spcPts val="0"/>
              </a:spcBef>
              <a:spcAft>
                <a:spcPts val="0"/>
              </a:spcAft>
              <a:buNone/>
            </a:pP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Consider identifying and assigning an IEP team member from the school staff to proactively and intentionally encourage parent participation through cuing, checking in, paraphrasing and clarifying information.</a:t>
            </a:r>
            <a:endParaRPr>
              <a:latin typeface="Lato"/>
              <a:ea typeface="Lato"/>
              <a:cs typeface="Lato"/>
              <a:sym typeface="Lato"/>
            </a:endParaRPr>
          </a:p>
          <a:p>
            <a:pPr marL="457200" lvl="0" indent="0" algn="l" rtl="0">
              <a:lnSpc>
                <a:spcPct val="115000"/>
              </a:lnSpc>
              <a:spcBef>
                <a:spcPts val="0"/>
              </a:spcBef>
              <a:spcAft>
                <a:spcPts val="0"/>
              </a:spcAft>
              <a:buNone/>
            </a:pP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Chat has pros and cons to consider:</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Limits interruptions, but timing may be off (example, someone may chat, “I agree,” but it may not be seen at the time of the statement was made that they agreed with).</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Two people speaking at the same time virtually makes it impossible to hear, and takes time away.  Chat can reduce how often this happens.</a:t>
            </a:r>
            <a:endParaRPr sz="1400">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US" sz="1400">
                <a:latin typeface="Lato"/>
                <a:ea typeface="Lato"/>
                <a:cs typeface="Lato"/>
                <a:sym typeface="Lato"/>
              </a:rPr>
              <a:t>Someone should be specifically assigned to monitor the chat for both technical meeting issues (“my audio stopped working!”) and substantive issues (“I need to share,” hand raising)</a:t>
            </a:r>
            <a:endParaRPr sz="1400">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a:p>
            <a:pPr marL="0" lvl="0" indent="0" algn="l" rtl="0">
              <a:lnSpc>
                <a:spcPct val="100000"/>
              </a:lnSpc>
              <a:spcBef>
                <a:spcPts val="622"/>
              </a:spcBef>
              <a:spcAft>
                <a:spcPts val="0"/>
              </a:spcAft>
              <a:buClr>
                <a:schemeClr val="dk1"/>
              </a:buClr>
              <a:buSzPts val="1400"/>
              <a:buNone/>
            </a:pPr>
            <a:r>
              <a:rPr lang="en-US">
                <a:latin typeface="Lato"/>
                <a:ea typeface="Lato"/>
                <a:cs typeface="Lato"/>
                <a:sym typeface="Lato"/>
              </a:rPr>
              <a:t> </a:t>
            </a:r>
            <a:endParaRPr>
              <a:latin typeface="Lato"/>
              <a:ea typeface="Lato"/>
              <a:cs typeface="Lato"/>
              <a:sym typeface="Lato"/>
            </a:endParaRPr>
          </a:p>
        </p:txBody>
      </p:sp>
      <p:sp>
        <p:nvSpPr>
          <p:cNvPr id="669" name="Google Shape;669;g7f83da8dbf_6_25: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53</a:t>
            </a:fld>
            <a:endParaRPr sz="11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7f83da8dbf_6_19: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7f83da8dbf_6_19: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Ensuring and confirming Consensus (likely the LEA rep)-someone needs to watch for the “head nods.”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Facilitating/managing disagreements (again, likely the LEA rep)-building toward consensus, prepared for complicated or contentious questions/decisions, OR considering other dispute resolution options.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WSEMS has trained staff on virtual dispute resolution skills and strategies</a:t>
            </a:r>
            <a:endParaRPr>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676" name="Google Shape;676;g7f83da8dbf_6_19: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54</a:t>
            </a:fld>
            <a:endParaRPr sz="11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7f83da8dbf_1_78: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682" name="Google Shape;682;g7f83da8dbf_1_78: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683" name="Google Shape;683;g7f83da8dbf_1_78: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55</a:t>
            </a:fld>
            <a:endParaRPr/>
          </a:p>
        </p:txBody>
      </p:sp>
      <p:sp>
        <p:nvSpPr>
          <p:cNvPr id="684" name="Google Shape;684;g7f83da8dbf_1_78: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685" name="Google Shape;685;g7f83da8dbf_1_78: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7f83da8dbf_1_78: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In our final section, we will discussed tips on following up to a virtual IEP meeting to help us improve on our processes for future meetings. </a:t>
            </a:r>
            <a:endParaRPr>
              <a:latin typeface="Lato"/>
              <a:ea typeface="Lato"/>
              <a:cs typeface="Lato"/>
              <a:sym typeface="Lato"/>
            </a:endParaRPr>
          </a:p>
        </p:txBody>
      </p:sp>
      <p:sp>
        <p:nvSpPr>
          <p:cNvPr id="687" name="Google Shape;687;g7f83da8dbf_1_78: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2c2b342fd_0_117:notes"/>
          <p:cNvSpPr>
            <a:spLocks noGrp="1" noRot="1" noChangeAspect="1"/>
          </p:cNvSpPr>
          <p:nvPr>
            <p:ph type="sldImg" idx="2"/>
          </p:nvPr>
        </p:nvSpPr>
        <p:spPr>
          <a:xfrm>
            <a:off x="1862138" y="239713"/>
            <a:ext cx="3590925" cy="201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82c2b342fd_0_11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spcBef>
                <a:spcPts val="622"/>
              </a:spcBef>
              <a:spcAft>
                <a:spcPts val="0"/>
              </a:spcAft>
              <a:buSzPts val="1400"/>
              <a:buFont typeface="Lato"/>
              <a:buChar char="●"/>
            </a:pPr>
            <a:r>
              <a:rPr lang="en-US">
                <a:latin typeface="Lato"/>
                <a:ea typeface="Lato"/>
                <a:cs typeface="Lato"/>
                <a:sym typeface="Lato"/>
              </a:rPr>
              <a:t>Use this time to think of common best practices when following up for IEP meetings and think of how these might apply to a virtual IEP meeting.  </a:t>
            </a:r>
            <a:endParaRPr>
              <a:latin typeface="Lato"/>
              <a:ea typeface="Lato"/>
              <a:cs typeface="Lato"/>
              <a:sym typeface="Lato"/>
            </a:endParaRPr>
          </a:p>
        </p:txBody>
      </p:sp>
      <p:sp>
        <p:nvSpPr>
          <p:cNvPr id="695" name="Google Shape;695;g82c2b342fd_0_117:notes"/>
          <p:cNvSpPr txBox="1">
            <a:spLocks noGrp="1"/>
          </p:cNvSpPr>
          <p:nvPr>
            <p:ph type="sldNum" idx="12"/>
          </p:nvPr>
        </p:nvSpPr>
        <p:spPr>
          <a:xfrm>
            <a:off x="5883965" y="9270346"/>
            <a:ext cx="1429670" cy="3309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sz="1100"/>
              <a:t>56</a:t>
            </a:fld>
            <a:endParaRPr sz="11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1: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These are parent comments regarding what happened after a traditional IEP meeting. </a:t>
            </a:r>
            <a:endParaRPr>
              <a:latin typeface="Lato"/>
              <a:ea typeface="Lato"/>
              <a:cs typeface="Lato"/>
              <a:sym typeface="Lato"/>
            </a:endParaRPr>
          </a:p>
        </p:txBody>
      </p:sp>
      <p:sp>
        <p:nvSpPr>
          <p:cNvPr id="701" name="Google Shape;701;p1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2: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Survey all IEP team participants on virtual meeting experience </a:t>
            </a:r>
            <a:r>
              <a:rPr lang="en-US" u="sng">
                <a:latin typeface="Lato"/>
                <a:ea typeface="Lato"/>
                <a:cs typeface="Lato"/>
                <a:sym typeface="Lato"/>
              </a:rPr>
              <a:t>and follow up</a:t>
            </a:r>
            <a:r>
              <a:rPr lang="en-US">
                <a:latin typeface="Lato"/>
                <a:ea typeface="Lato"/>
                <a:cs typeface="Lato"/>
                <a:sym typeface="Lato"/>
              </a:rPr>
              <a:t> on comments made </a:t>
            </a:r>
            <a:endParaRPr>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latin typeface="Lato"/>
                <a:ea typeface="Lato"/>
                <a:cs typeface="Lato"/>
                <a:sym typeface="Lato"/>
              </a:rPr>
              <a:t>Check in with parents via phone </a:t>
            </a:r>
            <a:endParaRPr>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latin typeface="Lato"/>
                <a:ea typeface="Lato"/>
                <a:cs typeface="Lato"/>
                <a:sym typeface="Lato"/>
              </a:rPr>
              <a:t>Follow up with IEP team members</a:t>
            </a:r>
            <a:endParaRPr>
              <a:latin typeface="Lato"/>
              <a:ea typeface="Lato"/>
              <a:cs typeface="Lato"/>
              <a:sym typeface="Lato"/>
            </a:endParaRPr>
          </a:p>
          <a:p>
            <a:pPr marL="914400" lvl="1" indent="-317500" algn="l" rtl="0">
              <a:spcBef>
                <a:spcPts val="1200"/>
              </a:spcBef>
              <a:spcAft>
                <a:spcPts val="0"/>
              </a:spcAft>
              <a:buSzPts val="1400"/>
              <a:buFont typeface="Lato"/>
              <a:buChar char="○"/>
            </a:pPr>
            <a:r>
              <a:rPr lang="en-US" sz="1400">
                <a:latin typeface="Lato"/>
                <a:ea typeface="Lato"/>
                <a:cs typeface="Lato"/>
                <a:sym typeface="Lato"/>
              </a:rPr>
              <a:t>Assign due dates on when to complete edits/revisions to IEP</a:t>
            </a:r>
            <a:endParaRPr sz="1400">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b="1">
                <a:latin typeface="Lato"/>
                <a:ea typeface="Lato"/>
                <a:cs typeface="Lato"/>
                <a:sym typeface="Lato"/>
              </a:rPr>
              <a:t>Remember - Relationships Matter!</a:t>
            </a:r>
            <a:endParaRPr b="1">
              <a:latin typeface="Lato"/>
              <a:ea typeface="Lato"/>
              <a:cs typeface="Lato"/>
              <a:sym typeface="Lato"/>
            </a:endParaRPr>
          </a:p>
          <a:p>
            <a:pPr marL="457200" lvl="0" indent="0" algn="l" rtl="0">
              <a:lnSpc>
                <a:spcPct val="105000"/>
              </a:lnSpc>
              <a:spcBef>
                <a:spcPts val="1200"/>
              </a:spcBef>
              <a:spcAft>
                <a:spcPts val="0"/>
              </a:spcAft>
              <a:buClr>
                <a:schemeClr val="dk1"/>
              </a:buClr>
              <a:buSzPts val="1100"/>
              <a:buFont typeface="Arial"/>
              <a:buNone/>
            </a:pPr>
            <a:endParaRPr>
              <a:latin typeface="Lato"/>
              <a:ea typeface="Lato"/>
              <a:cs typeface="Lato"/>
              <a:sym typeface="Lato"/>
            </a:endParaRPr>
          </a:p>
          <a:p>
            <a:pPr marL="0" lvl="0" indent="0" algn="l" rtl="0">
              <a:lnSpc>
                <a:spcPct val="100000"/>
              </a:lnSpc>
              <a:spcBef>
                <a:spcPts val="622"/>
              </a:spcBef>
              <a:spcAft>
                <a:spcPts val="0"/>
              </a:spcAft>
              <a:buSzPts val="1400"/>
              <a:buNone/>
            </a:pPr>
            <a:endParaRPr>
              <a:latin typeface="Lato"/>
              <a:ea typeface="Lato"/>
              <a:cs typeface="Lato"/>
              <a:sym typeface="Lato"/>
            </a:endParaRPr>
          </a:p>
        </p:txBody>
      </p:sp>
      <p:sp>
        <p:nvSpPr>
          <p:cNvPr id="708" name="Google Shape;708;p12: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83335761d7_0_15: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The following are resources shared as part of this module.</a:t>
            </a:r>
            <a:endParaRPr>
              <a:latin typeface="Lato"/>
              <a:ea typeface="Lato"/>
              <a:cs typeface="Lato"/>
              <a:sym typeface="Lato"/>
            </a:endParaRPr>
          </a:p>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These resources are also available on a handout as part of the training materials for this module.</a:t>
            </a:r>
            <a:endParaRPr>
              <a:latin typeface="Lato"/>
              <a:ea typeface="Lato"/>
              <a:cs typeface="Lato"/>
              <a:sym typeface="Lato"/>
            </a:endParaRPr>
          </a:p>
        </p:txBody>
      </p:sp>
      <p:sp>
        <p:nvSpPr>
          <p:cNvPr id="715" name="Google Shape;715;g83335761d7_0_15: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2c2b342fd_0_153: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63" name="Google Shape;263;g82c2b342fd_0_153: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64" name="Google Shape;264;g82c2b342fd_0_153: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
        <p:nvSpPr>
          <p:cNvPr id="265" name="Google Shape;265;g82c2b342fd_0_153: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66" name="Google Shape;266;g82c2b342fd_0_153: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82c2b342fd_0_153: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Font typeface="Arial"/>
              <a:buNone/>
            </a:pPr>
            <a:r>
              <a:rPr lang="en-US" b="1">
                <a:latin typeface="Lato"/>
                <a:ea typeface="Lato"/>
                <a:cs typeface="Lato"/>
                <a:sym typeface="Lato"/>
              </a:rPr>
              <a:t>During and after our time together we will:</a:t>
            </a:r>
            <a:endParaRPr b="1">
              <a:latin typeface="Lato"/>
              <a:ea typeface="Lato"/>
              <a:cs typeface="Lato"/>
              <a:sym typeface="Lato"/>
            </a:endParaRPr>
          </a:p>
          <a:p>
            <a:pPr marL="0" lvl="0" indent="0" algn="l" rtl="0">
              <a:lnSpc>
                <a:spcPct val="100000"/>
              </a:lnSpc>
              <a:spcBef>
                <a:spcPts val="0"/>
              </a:spcBef>
              <a:spcAft>
                <a:spcPts val="0"/>
              </a:spcAft>
              <a:buClr>
                <a:schemeClr val="dk1"/>
              </a:buClr>
              <a:buSzPts val="2000"/>
              <a:buFont typeface="Arial"/>
              <a:buNone/>
            </a:pPr>
            <a:endParaRPr b="1">
              <a:latin typeface="Lato"/>
              <a:ea typeface="Lato"/>
              <a:cs typeface="Lato"/>
              <a:sym typeface="Lato"/>
            </a:endParaRPr>
          </a:p>
          <a:p>
            <a:pPr marL="469900" lvl="0" indent="-355600" algn="l" rtl="0">
              <a:lnSpc>
                <a:spcPct val="100000"/>
              </a:lnSpc>
              <a:spcBef>
                <a:spcPts val="0"/>
              </a:spcBef>
              <a:spcAft>
                <a:spcPts val="0"/>
              </a:spcAft>
              <a:buClr>
                <a:schemeClr val="dk1"/>
              </a:buClr>
              <a:buSzPts val="1400"/>
              <a:buChar char="•"/>
            </a:pPr>
            <a:r>
              <a:rPr lang="en-US">
                <a:latin typeface="Lato"/>
                <a:ea typeface="Lato"/>
                <a:cs typeface="Lato"/>
                <a:sym typeface="Lato"/>
              </a:rPr>
              <a:t>Review DPI Guidance Relating to Virtual IEP Meetings</a:t>
            </a:r>
            <a:endParaRPr>
              <a:latin typeface="Lato"/>
              <a:ea typeface="Lato"/>
              <a:cs typeface="Lato"/>
              <a:sym typeface="Lato"/>
            </a:endParaRPr>
          </a:p>
          <a:p>
            <a:pPr marL="469900" lvl="0" indent="-355600" algn="l" rtl="0">
              <a:lnSpc>
                <a:spcPct val="100000"/>
              </a:lnSpc>
              <a:spcBef>
                <a:spcPts val="600"/>
              </a:spcBef>
              <a:spcAft>
                <a:spcPts val="0"/>
              </a:spcAft>
              <a:buClr>
                <a:schemeClr val="dk1"/>
              </a:buClr>
              <a:buSzPts val="1400"/>
              <a:buChar char="•"/>
            </a:pPr>
            <a:r>
              <a:rPr lang="en-US">
                <a:latin typeface="Lato"/>
                <a:ea typeface="Lato"/>
                <a:cs typeface="Lato"/>
                <a:sym typeface="Lato"/>
              </a:rPr>
              <a:t>Understand and Identify Barriers to Virtual IEP Meetings</a:t>
            </a:r>
            <a:endParaRPr>
              <a:latin typeface="Lato"/>
              <a:ea typeface="Lato"/>
              <a:cs typeface="Lato"/>
              <a:sym typeface="Lato"/>
            </a:endParaRPr>
          </a:p>
          <a:p>
            <a:pPr marL="469900" lvl="0" indent="-355600" algn="l" rtl="0">
              <a:lnSpc>
                <a:spcPct val="100000"/>
              </a:lnSpc>
              <a:spcBef>
                <a:spcPts val="600"/>
              </a:spcBef>
              <a:spcAft>
                <a:spcPts val="0"/>
              </a:spcAft>
              <a:buClr>
                <a:schemeClr val="dk1"/>
              </a:buClr>
              <a:buSzPts val="1400"/>
              <a:buChar char="•"/>
            </a:pPr>
            <a:r>
              <a:rPr lang="en-US">
                <a:latin typeface="Lato"/>
                <a:ea typeface="Lato"/>
                <a:cs typeface="Lato"/>
                <a:sym typeface="Lato"/>
              </a:rPr>
              <a:t>Prepare for a Virtual IEP</a:t>
            </a:r>
            <a:endParaRPr>
              <a:latin typeface="Lato"/>
              <a:ea typeface="Lato"/>
              <a:cs typeface="Lato"/>
              <a:sym typeface="Lato"/>
            </a:endParaRPr>
          </a:p>
          <a:p>
            <a:pPr marL="469900" lvl="0" indent="-355600" algn="l" rtl="0">
              <a:lnSpc>
                <a:spcPct val="100000"/>
              </a:lnSpc>
              <a:spcBef>
                <a:spcPts val="600"/>
              </a:spcBef>
              <a:spcAft>
                <a:spcPts val="0"/>
              </a:spcAft>
              <a:buClr>
                <a:schemeClr val="dk1"/>
              </a:buClr>
              <a:buSzPts val="1400"/>
              <a:buChar char="•"/>
            </a:pPr>
            <a:r>
              <a:rPr lang="en-US">
                <a:latin typeface="Lato"/>
                <a:ea typeface="Lato"/>
                <a:cs typeface="Lato"/>
                <a:sym typeface="Lato"/>
              </a:rPr>
              <a:t>Engage IEP Team Members During the Virtual IEP Meeting</a:t>
            </a:r>
            <a:endParaRPr>
              <a:latin typeface="Lato"/>
              <a:ea typeface="Lato"/>
              <a:cs typeface="Lato"/>
              <a:sym typeface="Lato"/>
            </a:endParaRPr>
          </a:p>
          <a:p>
            <a:pPr marL="469900" lvl="0" indent="-355600" algn="l" rtl="0">
              <a:lnSpc>
                <a:spcPct val="100000"/>
              </a:lnSpc>
              <a:spcBef>
                <a:spcPts val="600"/>
              </a:spcBef>
              <a:spcAft>
                <a:spcPts val="0"/>
              </a:spcAft>
              <a:buClr>
                <a:schemeClr val="dk1"/>
              </a:buClr>
              <a:buSzPts val="1400"/>
              <a:buChar char="•"/>
            </a:pPr>
            <a:r>
              <a:rPr lang="en-US">
                <a:latin typeface="Lato"/>
                <a:ea typeface="Lato"/>
                <a:cs typeface="Lato"/>
                <a:sym typeface="Lato"/>
              </a:rPr>
              <a:t>Reflect on and Enhance Future Virtual IEP Meetings</a:t>
            </a:r>
            <a:endParaRPr i="1"/>
          </a:p>
        </p:txBody>
      </p:sp>
      <p:sp>
        <p:nvSpPr>
          <p:cNvPr id="268" name="Google Shape;268;g82c2b342fd_0_153: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83335761d7_0_2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spcBef>
                <a:spcPts val="622"/>
              </a:spcBef>
              <a:spcAft>
                <a:spcPts val="0"/>
              </a:spcAft>
              <a:buSzPts val="1400"/>
              <a:buFont typeface="Lato"/>
              <a:buChar char="●"/>
            </a:pPr>
            <a:r>
              <a:rPr lang="en-US">
                <a:latin typeface="Lato"/>
                <a:ea typeface="Lato"/>
                <a:cs typeface="Lato"/>
                <a:sym typeface="Lato"/>
              </a:rPr>
              <a:t>The following are resources shared as part of this module.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These resources are also available on a handout as part of the training materials for this module.</a:t>
            </a:r>
            <a:endParaRPr>
              <a:latin typeface="Lato"/>
              <a:ea typeface="Lato"/>
              <a:cs typeface="Lato"/>
              <a:sym typeface="Lato"/>
            </a:endParaRPr>
          </a:p>
        </p:txBody>
      </p:sp>
      <p:sp>
        <p:nvSpPr>
          <p:cNvPr id="721" name="Google Shape;721;g83335761d7_0_2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13:notes"/>
          <p:cNvSpPr txBox="1">
            <a:spLocks noGrp="1"/>
          </p:cNvSpPr>
          <p:nvPr>
            <p:ph type="body" idx="1"/>
          </p:nvPr>
        </p:nvSpPr>
        <p:spPr>
          <a:xfrm>
            <a:off x="190833" y="2162135"/>
            <a:ext cx="6948466" cy="7119776"/>
          </a:xfrm>
          <a:prstGeom prst="rect">
            <a:avLst/>
          </a:prstGeom>
          <a:noFill/>
          <a:ln>
            <a:noFill/>
          </a:ln>
        </p:spPr>
        <p:txBody>
          <a:bodyPr spcFirstLastPara="1" wrap="square" lIns="0" tIns="0" rIns="0" bIns="0" anchor="t" anchorCtr="0">
            <a:noAutofit/>
          </a:bodyPr>
          <a:lstStyle/>
          <a:p>
            <a:pPr marL="457200" lvl="0" indent="-317500" algn="l" rtl="0">
              <a:spcBef>
                <a:spcPts val="622"/>
              </a:spcBef>
              <a:spcAft>
                <a:spcPts val="0"/>
              </a:spcAft>
              <a:buSzPts val="1400"/>
              <a:buFont typeface="Lato"/>
              <a:buChar char="●"/>
            </a:pPr>
            <a:r>
              <a:rPr lang="en-US">
                <a:latin typeface="Lato"/>
                <a:ea typeface="Lato"/>
                <a:cs typeface="Lato"/>
                <a:sym typeface="Lato"/>
              </a:rPr>
              <a:t>The following are references were used to help develop this module.</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These references are also available on a handout as part of the training materials for this module.</a:t>
            </a:r>
            <a:endParaRPr>
              <a:latin typeface="Lato"/>
              <a:ea typeface="Lato"/>
              <a:cs typeface="Lato"/>
              <a:sym typeface="Lato"/>
            </a:endParaRPr>
          </a:p>
        </p:txBody>
      </p:sp>
      <p:sp>
        <p:nvSpPr>
          <p:cNvPr id="727" name="Google Shape;727;p13: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7f83da8dbf_6_41: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622"/>
              </a:spcBef>
              <a:spcAft>
                <a:spcPts val="0"/>
              </a:spcAft>
              <a:buSzPts val="1400"/>
              <a:buFont typeface="Lato"/>
              <a:buChar char="●"/>
            </a:pPr>
            <a:r>
              <a:rPr lang="en-US">
                <a:latin typeface="Lato"/>
                <a:ea typeface="Lato"/>
                <a:cs typeface="Lato"/>
                <a:sym typeface="Lato"/>
              </a:rPr>
              <a:t>WI DPI would like to thank everyone who assisted with the development of this webinar.</a:t>
            </a:r>
            <a:endParaRPr>
              <a:latin typeface="Lato"/>
              <a:ea typeface="Lato"/>
              <a:cs typeface="Lato"/>
              <a:sym typeface="Lato"/>
            </a:endParaRPr>
          </a:p>
        </p:txBody>
      </p:sp>
      <p:sp>
        <p:nvSpPr>
          <p:cNvPr id="733" name="Google Shape;733;g7f83da8dbf_6_41: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83da8dbf_1_7: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74" name="Google Shape;274;g7f83da8dbf_1_7: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75" name="Google Shape;275;g7f83da8dbf_1_7: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
        <p:nvSpPr>
          <p:cNvPr id="276" name="Google Shape;276;g7f83da8dbf_1_7: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77" name="Google Shape;277;g7f83da8dbf_1_7: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f83da8dbf_1_7: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chemeClr val="dk1"/>
              </a:buClr>
              <a:buSzPts val="1400"/>
              <a:buFont typeface="Lato"/>
              <a:buChar char="•"/>
            </a:pPr>
            <a:r>
              <a:rPr lang="en-US">
                <a:latin typeface="Lato"/>
                <a:ea typeface="Lato"/>
                <a:cs typeface="Lato"/>
                <a:sym typeface="Lato"/>
              </a:rPr>
              <a:t>This presentation </a:t>
            </a:r>
            <a:r>
              <a:rPr lang="en-US" u="sng">
                <a:latin typeface="Lato"/>
                <a:ea typeface="Lato"/>
                <a:cs typeface="Lato"/>
                <a:sym typeface="Lato"/>
              </a:rPr>
              <a:t>will not address</a:t>
            </a:r>
            <a:r>
              <a:rPr lang="en-US">
                <a:latin typeface="Lato"/>
                <a:ea typeface="Lato"/>
                <a:cs typeface="Lato"/>
                <a:sym typeface="Lato"/>
              </a:rPr>
              <a:t> questions relating to IEP revisions that may be needed as a result of school closure</a:t>
            </a:r>
            <a:endParaRPr>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latin typeface="Lato"/>
                <a:ea typeface="Lato"/>
                <a:cs typeface="Lato"/>
                <a:sym typeface="Lato"/>
              </a:rPr>
              <a:t>For guidance and resources on other topics, go to the Special Education tab of the </a:t>
            </a:r>
            <a:r>
              <a:rPr lang="en-US" u="sng">
                <a:solidFill>
                  <a:schemeClr val="hlink"/>
                </a:solidFill>
                <a:latin typeface="Lato"/>
                <a:ea typeface="Lato"/>
                <a:cs typeface="Lato"/>
                <a:sym typeface="Lato"/>
                <a:hlinkClick r:id="rId3"/>
              </a:rPr>
              <a:t>WI DPI COVID 19 Web Page</a:t>
            </a:r>
            <a:r>
              <a:rPr lang="en-US">
                <a:latin typeface="Lato"/>
                <a:ea typeface="Lato"/>
                <a:cs typeface="Lato"/>
                <a:sym typeface="Lato"/>
              </a:rPr>
              <a:t> and search the </a:t>
            </a:r>
            <a:r>
              <a:rPr lang="en-US" u="sng">
                <a:solidFill>
                  <a:schemeClr val="hlink"/>
                </a:solidFill>
                <a:latin typeface="Lato"/>
                <a:ea typeface="Lato"/>
                <a:cs typeface="Lato"/>
                <a:sym typeface="Lato"/>
                <a:hlinkClick r:id="rId4"/>
              </a:rPr>
              <a:t>Division of Learning Support Email News Archive</a:t>
            </a:r>
            <a:endParaRPr>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latin typeface="Lato"/>
                <a:ea typeface="Lato"/>
                <a:cs typeface="Lato"/>
                <a:sym typeface="Lato"/>
              </a:rPr>
              <a:t>Stay tuned for upcoming WI FACETS and DPI video on “Understanding Special Education Guidance During COVID-19 Pandemic” and a link to that information will be posted to above web page when it is available. </a:t>
            </a:r>
            <a:endParaRPr>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latin typeface="Lato"/>
                <a:ea typeface="Lato"/>
                <a:cs typeface="Lato"/>
                <a:sym typeface="Lato"/>
              </a:rPr>
              <a:t>WI DPI has a “COVID-19 Questions” box on the DPI COVID-19 page where anyone may ask a question relating to school closures in Wisconsin due to the current public health emergency. </a:t>
            </a:r>
            <a:endParaRPr>
              <a:latin typeface="Lato"/>
              <a:ea typeface="Lato"/>
              <a:cs typeface="Lato"/>
              <a:sym typeface="Lato"/>
            </a:endParaRPr>
          </a:p>
          <a:p>
            <a:pPr marL="0" lvl="0" indent="0" algn="l" rtl="0">
              <a:lnSpc>
                <a:spcPct val="100000"/>
              </a:lnSpc>
              <a:spcBef>
                <a:spcPts val="0"/>
              </a:spcBef>
              <a:spcAft>
                <a:spcPts val="0"/>
              </a:spcAft>
              <a:buSzPts val="1400"/>
              <a:buNone/>
            </a:pPr>
            <a:endParaRPr>
              <a:latin typeface="Lato"/>
              <a:ea typeface="Lato"/>
              <a:cs typeface="Lato"/>
              <a:sym typeface="Lato"/>
            </a:endParaRPr>
          </a:p>
        </p:txBody>
      </p:sp>
      <p:sp>
        <p:nvSpPr>
          <p:cNvPr id="279" name="Google Shape;279;g7f83da8dbf_1_7: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f83da8dbf_1_62: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If presenting this module to a group, we encourage presenters to  inquire with participants their experience holding virtual IEP meetings.</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US">
                <a:latin typeface="Lato"/>
                <a:ea typeface="Lato"/>
                <a:cs typeface="Lato"/>
                <a:sym typeface="Lato"/>
              </a:rPr>
              <a:t>We have found that those with virtual IEP meeting experience (families and educators) have great insight and ideas they can share with others on how to best prepare for, engage during, and follow up with virtual IEP meetings.  In addition, even those without experience may have insights and ideas that can be shared with the group during a training. </a:t>
            </a:r>
            <a:endParaRPr>
              <a:latin typeface="Lato"/>
              <a:ea typeface="Lato"/>
              <a:cs typeface="Lato"/>
              <a:sym typeface="Lato"/>
            </a:endParaRPr>
          </a:p>
        </p:txBody>
      </p:sp>
      <p:sp>
        <p:nvSpPr>
          <p:cNvPr id="286" name="Google Shape;286;g7f83da8dbf_1_62:notes"/>
          <p:cNvSpPr>
            <a:spLocks noGrp="1" noRot="1" noChangeAspect="1"/>
          </p:cNvSpPr>
          <p:nvPr>
            <p:ph type="sldImg" idx="2"/>
          </p:nvPr>
        </p:nvSpPr>
        <p:spPr>
          <a:xfrm>
            <a:off x="2163763" y="236538"/>
            <a:ext cx="3278187" cy="1844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2c2b342fd_0_0:notes"/>
          <p:cNvSpPr txBox="1">
            <a:spLocks noGrp="1"/>
          </p:cNvSpPr>
          <p:nvPr>
            <p:ph type="dt" idx="10"/>
          </p:nvPr>
        </p:nvSpPr>
        <p:spPr>
          <a:xfrm>
            <a:off x="4142962" y="0"/>
            <a:ext cx="3170504" cy="482105"/>
          </a:xfrm>
          <a:prstGeom prst="rect">
            <a:avLst/>
          </a:prstGeom>
          <a:noFill/>
          <a:ln>
            <a:noFill/>
          </a:ln>
        </p:spPr>
        <p:txBody>
          <a:bodyPr spcFirstLastPara="1" wrap="square" lIns="94825" tIns="47400" rIns="94825" bIns="474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April 2018</a:t>
            </a:r>
            <a:endParaRPr/>
          </a:p>
        </p:txBody>
      </p:sp>
      <p:sp>
        <p:nvSpPr>
          <p:cNvPr id="293" name="Google Shape;293;g82c2b342fd_0_0:notes"/>
          <p:cNvSpPr txBox="1">
            <a:spLocks noGrp="1"/>
          </p:cNvSpPr>
          <p:nvPr>
            <p:ph type="ftr" idx="11"/>
          </p:nvPr>
        </p:nvSpPr>
        <p:spPr>
          <a:xfrm>
            <a:off x="0" y="9270346"/>
            <a:ext cx="3657600" cy="330905"/>
          </a:xfrm>
          <a:prstGeom prst="rect">
            <a:avLst/>
          </a:prstGeom>
          <a:noFill/>
          <a:ln>
            <a:noFill/>
          </a:ln>
        </p:spPr>
        <p:txBody>
          <a:bodyPr spcFirstLastPara="1" wrap="square" lIns="94825" tIns="47400" rIns="94825" bIns="47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Wisconsin Department of Public Instruction</a:t>
            </a:r>
            <a:endParaRPr/>
          </a:p>
        </p:txBody>
      </p:sp>
      <p:sp>
        <p:nvSpPr>
          <p:cNvPr id="294" name="Google Shape;294;g82c2b342fd_0_0:notes"/>
          <p:cNvSpPr txBox="1">
            <a:spLocks noGrp="1"/>
          </p:cNvSpPr>
          <p:nvPr>
            <p:ph type="sldNum" idx="12"/>
          </p:nvPr>
        </p:nvSpPr>
        <p:spPr>
          <a:xfrm>
            <a:off x="5885622" y="9119173"/>
            <a:ext cx="1429670" cy="482105"/>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
        <p:nvSpPr>
          <p:cNvPr id="295" name="Google Shape;295;g82c2b342fd_0_0:notes"/>
          <p:cNvSpPr txBox="1">
            <a:spLocks noGrp="1"/>
          </p:cNvSpPr>
          <p:nvPr>
            <p:ph type="hdr" idx="2"/>
          </p:nvPr>
        </p:nvSpPr>
        <p:spPr>
          <a:xfrm>
            <a:off x="0" y="0"/>
            <a:ext cx="3170504" cy="482105"/>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CCR IEPs</a:t>
            </a:r>
            <a:endParaRPr/>
          </a:p>
        </p:txBody>
      </p:sp>
      <p:sp>
        <p:nvSpPr>
          <p:cNvPr id="296" name="Google Shape;296;g82c2b342fd_0_0:notes"/>
          <p:cNvSpPr>
            <a:spLocks noGrp="1" noRot="1" noChangeAspect="1"/>
          </p:cNvSpPr>
          <p:nvPr>
            <p:ph type="sldImg" idx="3"/>
          </p:nvPr>
        </p:nvSpPr>
        <p:spPr>
          <a:xfrm>
            <a:off x="1954213" y="255588"/>
            <a:ext cx="3462337" cy="1947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82c2b342fd_0_0:notes"/>
          <p:cNvSpPr txBox="1">
            <a:spLocks noGrp="1"/>
          </p:cNvSpPr>
          <p:nvPr>
            <p:ph type="body" idx="1"/>
          </p:nvPr>
        </p:nvSpPr>
        <p:spPr>
          <a:xfrm>
            <a:off x="190832" y="2162134"/>
            <a:ext cx="6948313" cy="7119723"/>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Font typeface="Lato"/>
              <a:buChar char="●"/>
            </a:pPr>
            <a:r>
              <a:rPr lang="en-US">
                <a:latin typeface="Lato"/>
                <a:ea typeface="Lato"/>
                <a:cs typeface="Lato"/>
                <a:sym typeface="Lato"/>
              </a:rPr>
              <a:t>To get started, let’s keep in mind what is important right now during this public health emergency:</a:t>
            </a:r>
            <a:endParaRPr>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This is a very unique situation that no one was prepared for.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It’s okay to feel unsure of what to do!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Relationships matter! Lean on your colleagues for support, check in with your students and families. Continue to use this time to build up those relationships.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Please know that we are all working together to support you and give some guidance to you as you continue to serve students and families.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Please remember that families and schools across the country are in the same boat.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We are all in this together, we’re all learning together. </a:t>
            </a:r>
            <a:endParaRPr sz="1400">
              <a:latin typeface="Lato"/>
              <a:ea typeface="Lato"/>
              <a:cs typeface="Lato"/>
              <a:sym typeface="Lato"/>
            </a:endParaRPr>
          </a:p>
          <a:p>
            <a:pPr marL="914400" lvl="1" indent="-317500" algn="l" rtl="0">
              <a:lnSpc>
                <a:spcPct val="100000"/>
              </a:lnSpc>
              <a:spcBef>
                <a:spcPts val="0"/>
              </a:spcBef>
              <a:spcAft>
                <a:spcPts val="0"/>
              </a:spcAft>
              <a:buSzPts val="1400"/>
              <a:buFont typeface="Lato"/>
              <a:buChar char="○"/>
            </a:pPr>
            <a:r>
              <a:rPr lang="en-US" sz="1400">
                <a:latin typeface="Lato"/>
                <a:ea typeface="Lato"/>
                <a:cs typeface="Lato"/>
                <a:sym typeface="Lato"/>
              </a:rPr>
              <a:t>Take a few breaths, know that it’s going to be okay, do the best that you can, and we will all get through this together. </a:t>
            </a:r>
            <a:endParaRPr sz="1400">
              <a:latin typeface="Lato"/>
              <a:ea typeface="Lato"/>
              <a:cs typeface="Lato"/>
              <a:sym typeface="Lato"/>
            </a:endParaRPr>
          </a:p>
        </p:txBody>
      </p:sp>
      <p:sp>
        <p:nvSpPr>
          <p:cNvPr id="298" name="Google Shape;298;g82c2b342fd_0_0:notes"/>
          <p:cNvSpPr txBox="1"/>
          <p:nvPr/>
        </p:nvSpPr>
        <p:spPr>
          <a:xfrm>
            <a:off x="397565" y="708285"/>
            <a:ext cx="1351722" cy="1112621"/>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None/>
            </a:pPr>
            <a:r>
              <a:rPr lang="en-US" sz="1700" b="0" i="0" u="none" strike="noStrike" cap="none">
                <a:solidFill>
                  <a:srgbClr val="205867"/>
                </a:solidFill>
                <a:latin typeface="Arial"/>
                <a:ea typeface="Arial"/>
                <a:cs typeface="Arial"/>
                <a:sym typeface="Arial"/>
              </a:rPr>
              <a:t>Trainer: Add QR code or Link to handouts</a:t>
            </a:r>
            <a:endParaRPr sz="1700" b="0" i="0" u="none" strike="noStrike" cap="none">
              <a:solidFill>
                <a:srgbClr val="205867"/>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103"/>
          <p:cNvSpPr txBox="1">
            <a:spLocks noGrp="1"/>
          </p:cNvSpPr>
          <p:nvPr>
            <p:ph type="body" idx="1"/>
          </p:nvPr>
        </p:nvSpPr>
        <p:spPr>
          <a:xfrm>
            <a:off x="1819095" y="1258811"/>
            <a:ext cx="8415160" cy="1683555"/>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a:ea typeface="Lato"/>
                <a:cs typeface="Lato"/>
                <a:sym typeface="Lato"/>
              </a:defRPr>
            </a:lvl1pPr>
            <a:lvl2pPr marL="914400" lvl="1" indent="-228600" algn="l">
              <a:lnSpc>
                <a:spcPct val="150000"/>
              </a:lnSpc>
              <a:spcBef>
                <a:spcPts val="4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500"/>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500"/>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500"/>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03"/>
          <p:cNvSpPr txBox="1">
            <a:spLocks noGrp="1"/>
          </p:cNvSpPr>
          <p:nvPr>
            <p:ph type="body" idx="2"/>
          </p:nvPr>
        </p:nvSpPr>
        <p:spPr>
          <a:xfrm>
            <a:off x="6026675" y="3869635"/>
            <a:ext cx="4434839" cy="16437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dk1"/>
              </a:buClr>
              <a:buSzPts val="2400"/>
              <a:buNone/>
              <a:defRPr sz="2400"/>
            </a:lvl1pPr>
            <a:lvl2pPr marL="914400" lvl="1" indent="-228600" algn="l">
              <a:lnSpc>
                <a:spcPct val="100000"/>
              </a:lnSpc>
              <a:spcBef>
                <a:spcPts val="4000"/>
              </a:spcBef>
              <a:spcAft>
                <a:spcPts val="0"/>
              </a:spcAft>
              <a:buClr>
                <a:schemeClr val="dk1"/>
              </a:buClr>
              <a:buSzPts val="1465"/>
              <a:buNone/>
              <a:defRPr sz="1465"/>
            </a:lvl2pPr>
            <a:lvl3pPr marL="1371600" lvl="2" indent="-228600" algn="l">
              <a:lnSpc>
                <a:spcPct val="100000"/>
              </a:lnSpc>
              <a:spcBef>
                <a:spcPts val="500"/>
              </a:spcBef>
              <a:spcAft>
                <a:spcPts val="0"/>
              </a:spcAft>
              <a:buClr>
                <a:schemeClr val="dk1"/>
              </a:buClr>
              <a:buSzPts val="1465"/>
              <a:buNone/>
              <a:defRPr sz="1465"/>
            </a:lvl3pPr>
            <a:lvl4pPr marL="1828800" lvl="3" indent="-228600" algn="l">
              <a:lnSpc>
                <a:spcPct val="100000"/>
              </a:lnSpc>
              <a:spcBef>
                <a:spcPts val="500"/>
              </a:spcBef>
              <a:spcAft>
                <a:spcPts val="0"/>
              </a:spcAft>
              <a:buClr>
                <a:schemeClr val="dk1"/>
              </a:buClr>
              <a:buSzPts val="1465"/>
              <a:buNone/>
              <a:defRPr sz="1465"/>
            </a:lvl4pPr>
            <a:lvl5pPr marL="2286000" lvl="4" indent="-228600" algn="l">
              <a:lnSpc>
                <a:spcPct val="100000"/>
              </a:lnSpc>
              <a:spcBef>
                <a:spcPts val="500"/>
              </a:spcBef>
              <a:spcAft>
                <a:spcPts val="0"/>
              </a:spcAft>
              <a:buClr>
                <a:schemeClr val="dk1"/>
              </a:buClr>
              <a:buSzPts val="1465"/>
              <a:buNone/>
              <a:defRPr sz="1465"/>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 name="Google Shape;16;p103"/>
          <p:cNvGrpSpPr/>
          <p:nvPr/>
        </p:nvGrpSpPr>
        <p:grpSpPr>
          <a:xfrm>
            <a:off x="-1" y="4331838"/>
            <a:ext cx="12192079" cy="2528583"/>
            <a:chOff x="-1" y="3248879"/>
            <a:chExt cx="9144058" cy="1896438"/>
          </a:xfrm>
        </p:grpSpPr>
        <p:pic>
          <p:nvPicPr>
            <p:cNvPr id="17" name="Google Shape;17;p103"/>
            <p:cNvPicPr preferRelativeResize="0"/>
            <p:nvPr/>
          </p:nvPicPr>
          <p:blipFill rotWithShape="1">
            <a:blip r:embed="rId2">
              <a:alphaModFix/>
            </a:blip>
            <a:srcRect l="206" t="7101" r="1" b="14551"/>
            <a:stretch/>
          </p:blipFill>
          <p:spPr>
            <a:xfrm>
              <a:off x="-1" y="3248879"/>
              <a:ext cx="9144058" cy="1896438"/>
            </a:xfrm>
            <a:prstGeom prst="rect">
              <a:avLst/>
            </a:prstGeom>
            <a:noFill/>
            <a:ln>
              <a:noFill/>
            </a:ln>
          </p:spPr>
        </p:pic>
        <p:pic>
          <p:nvPicPr>
            <p:cNvPr id="18" name="Google Shape;18;p103" descr="/Users/anninmp/Documents/Jobs In Progress/ LOGOS/ DPI Logos/dpi_logo_horizSS-REV.emf"/>
            <p:cNvPicPr preferRelativeResize="0"/>
            <p:nvPr/>
          </p:nvPicPr>
          <p:blipFill rotWithShape="1">
            <a:blip r:embed="rId3">
              <a:alphaModFix/>
            </a:blip>
            <a:srcRect/>
            <a:stretch/>
          </p:blipFill>
          <p:spPr>
            <a:xfrm>
              <a:off x="3417957" y="4481264"/>
              <a:ext cx="2246156" cy="461674"/>
            </a:xfrm>
            <a:prstGeom prst="rect">
              <a:avLst/>
            </a:prstGeom>
            <a:noFill/>
            <a:ln>
              <a:noFill/>
            </a:ln>
          </p:spPr>
        </p:pic>
      </p:gr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9"/>
        <p:cNvGrpSpPr/>
        <p:nvPr/>
      </p:nvGrpSpPr>
      <p:grpSpPr>
        <a:xfrm>
          <a:off x="0" y="0"/>
          <a:ext cx="0" cy="0"/>
          <a:chOff x="0" y="0"/>
          <a:chExt cx="0" cy="0"/>
        </a:xfrm>
      </p:grpSpPr>
      <p:sp>
        <p:nvSpPr>
          <p:cNvPr id="20" name="Google Shape;20;p104"/>
          <p:cNvSpPr txBox="1"/>
          <p:nvPr/>
        </p:nvSpPr>
        <p:spPr>
          <a:xfrm>
            <a:off x="-8405" y="1"/>
            <a:ext cx="12200405" cy="1228876"/>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lnSpc>
                <a:spcPct val="100000"/>
              </a:lnSpc>
              <a:spcBef>
                <a:spcPts val="0"/>
              </a:spcBef>
              <a:spcAft>
                <a:spcPts val="0"/>
              </a:spcAft>
              <a:buClr>
                <a:srgbClr val="000000"/>
              </a:buClr>
              <a:buSzPts val="3125"/>
              <a:buFont typeface="Arial"/>
              <a:buNone/>
            </a:pPr>
            <a:endParaRPr sz="3125" b="0" i="0" u="none" strike="noStrike" cap="none">
              <a:solidFill>
                <a:schemeClr val="dk1"/>
              </a:solidFill>
              <a:latin typeface="Lato Black"/>
              <a:ea typeface="Lato Black"/>
              <a:cs typeface="Lato Black"/>
              <a:sym typeface="Lato Black"/>
            </a:endParaRPr>
          </a:p>
        </p:txBody>
      </p:sp>
      <p:sp>
        <p:nvSpPr>
          <p:cNvPr id="21" name="Google Shape;21;p10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04"/>
          <p:cNvSpPr txBox="1">
            <a:spLocks noGrp="1"/>
          </p:cNvSpPr>
          <p:nvPr>
            <p:ph type="body" idx="2"/>
          </p:nvPr>
        </p:nvSpPr>
        <p:spPr>
          <a:xfrm>
            <a:off x="2736038" y="1596573"/>
            <a:ext cx="6729169" cy="3350372"/>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0"/>
              </a:spcBef>
              <a:spcAft>
                <a:spcPts val="0"/>
              </a:spcAft>
              <a:buClr>
                <a:schemeClr val="dk1"/>
              </a:buClr>
              <a:buSzPts val="3200"/>
              <a:buFont typeface="Arial"/>
              <a:buChar char="•"/>
              <a:defRPr sz="3200" b="1"/>
            </a:lvl1pPr>
            <a:lvl2pPr marL="914400" lvl="1" indent="-228600" algn="l">
              <a:lnSpc>
                <a:spcPct val="150000"/>
              </a:lnSpc>
              <a:spcBef>
                <a:spcPts val="585"/>
              </a:spcBef>
              <a:spcAft>
                <a:spcPts val="0"/>
              </a:spcAft>
              <a:buClr>
                <a:schemeClr val="dk1"/>
              </a:buClr>
              <a:buSzPts val="2344"/>
              <a:buNone/>
              <a:defRPr sz="2344"/>
            </a:lvl2pPr>
            <a:lvl3pPr marL="1371600" lvl="2" indent="-228600" algn="l">
              <a:lnSpc>
                <a:spcPct val="90000"/>
              </a:lnSpc>
              <a:spcBef>
                <a:spcPts val="500"/>
              </a:spcBef>
              <a:spcAft>
                <a:spcPts val="0"/>
              </a:spcAft>
              <a:buClr>
                <a:schemeClr val="dk1"/>
              </a:buClr>
              <a:buSzPts val="2344"/>
              <a:buNone/>
              <a:defRPr sz="2344"/>
            </a:lvl3pPr>
            <a:lvl4pPr marL="1828800" lvl="3" indent="-228600" algn="l">
              <a:lnSpc>
                <a:spcPct val="90000"/>
              </a:lnSpc>
              <a:spcBef>
                <a:spcPts val="500"/>
              </a:spcBef>
              <a:spcAft>
                <a:spcPts val="0"/>
              </a:spcAft>
              <a:buClr>
                <a:schemeClr val="dk1"/>
              </a:buClr>
              <a:buSzPts val="2344"/>
              <a:buNone/>
              <a:defRPr sz="2344"/>
            </a:lvl4pPr>
            <a:lvl5pPr marL="2286000" lvl="4" indent="-228600" algn="l">
              <a:lnSpc>
                <a:spcPct val="90000"/>
              </a:lnSpc>
              <a:spcBef>
                <a:spcPts val="500"/>
              </a:spcBef>
              <a:spcAft>
                <a:spcPts val="0"/>
              </a:spcAft>
              <a:buClr>
                <a:schemeClr val="dk1"/>
              </a:buClr>
              <a:buSzPts val="2344"/>
              <a:buNone/>
              <a:defRPr sz="2344"/>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sp>
        <p:nvSpPr>
          <p:cNvPr id="24" name="Google Shape;24;p112"/>
          <p:cNvSpPr txBox="1">
            <a:spLocks noGrp="1"/>
          </p:cNvSpPr>
          <p:nvPr>
            <p:ph type="body" idx="1"/>
          </p:nvPr>
        </p:nvSpPr>
        <p:spPr>
          <a:xfrm>
            <a:off x="1819095" y="1725112"/>
            <a:ext cx="8415160" cy="1683555"/>
          </a:xfrm>
          <a:prstGeom prst="rect">
            <a:avLst/>
          </a:prstGeom>
          <a:noFill/>
          <a:ln>
            <a:noFill/>
          </a:ln>
        </p:spPr>
        <p:txBody>
          <a:bodyPr spcFirstLastPara="1" wrap="square" lIns="91425" tIns="45700" rIns="91425" bIns="45700" anchor="t" anchorCtr="0">
            <a:noAutofit/>
          </a:bodyPr>
          <a:lstStyle>
            <a:lvl1pPr marL="457200" lvl="0" indent="-228600" algn="ctr">
              <a:lnSpc>
                <a:spcPct val="106104"/>
              </a:lnSpc>
              <a:spcBef>
                <a:spcPts val="0"/>
              </a:spcBef>
              <a:spcAft>
                <a:spcPts val="0"/>
              </a:spcAft>
              <a:buClr>
                <a:srgbClr val="333399"/>
              </a:buClr>
              <a:buSzPts val="4800"/>
              <a:buNone/>
              <a:defRPr sz="4800">
                <a:solidFill>
                  <a:srgbClr val="333399"/>
                </a:solidFill>
                <a:latin typeface="Lato Black"/>
                <a:ea typeface="Lato Black"/>
                <a:cs typeface="Lato Black"/>
                <a:sym typeface="Lato Black"/>
              </a:defRPr>
            </a:lvl1pPr>
            <a:lvl2pPr marL="914400" lvl="1" indent="-228600" algn="l">
              <a:lnSpc>
                <a:spcPct val="150000"/>
              </a:lnSpc>
              <a:spcBef>
                <a:spcPts val="4000"/>
              </a:spcBef>
              <a:spcAft>
                <a:spcPts val="0"/>
              </a:spcAft>
              <a:buClr>
                <a:srgbClr val="333399"/>
              </a:buClr>
              <a:buSzPts val="3516"/>
              <a:buNone/>
              <a:defRPr sz="3516">
                <a:solidFill>
                  <a:srgbClr val="333399"/>
                </a:solidFill>
                <a:latin typeface="Calibri"/>
                <a:ea typeface="Calibri"/>
                <a:cs typeface="Calibri"/>
                <a:sym typeface="Calibri"/>
              </a:defRPr>
            </a:lvl2pPr>
            <a:lvl3pPr marL="1371600" lvl="2"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3pPr>
            <a:lvl4pPr marL="1828800" lvl="3"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4pPr>
            <a:lvl5pPr marL="2286000" lvl="4" indent="-451866" algn="l">
              <a:lnSpc>
                <a:spcPct val="90000"/>
              </a:lnSpc>
              <a:spcBef>
                <a:spcPts val="500"/>
              </a:spcBef>
              <a:spcAft>
                <a:spcPts val="0"/>
              </a:spcAft>
              <a:buClr>
                <a:srgbClr val="333399"/>
              </a:buClr>
              <a:buSzPts val="3516"/>
              <a:buChar char="•"/>
              <a:defRPr sz="3516">
                <a:solidFill>
                  <a:srgbClr val="33339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2"/>
          <p:cNvSpPr txBox="1">
            <a:spLocks noGrp="1"/>
          </p:cNvSpPr>
          <p:nvPr>
            <p:ph type="body" idx="2"/>
          </p:nvPr>
        </p:nvSpPr>
        <p:spPr>
          <a:xfrm>
            <a:off x="7277351" y="4047160"/>
            <a:ext cx="2971695" cy="1498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lvl1pPr>
            <a:lvl2pPr marL="914400" lvl="1" indent="-228600" algn="l">
              <a:lnSpc>
                <a:spcPct val="100000"/>
              </a:lnSpc>
              <a:spcBef>
                <a:spcPts val="4000"/>
              </a:spcBef>
              <a:spcAft>
                <a:spcPts val="0"/>
              </a:spcAft>
              <a:buClr>
                <a:schemeClr val="dk1"/>
              </a:buClr>
              <a:buSzPts val="1953"/>
              <a:buNone/>
              <a:defRPr sz="1953"/>
            </a:lvl2pPr>
            <a:lvl3pPr marL="1371600" lvl="2" indent="-228600" algn="l">
              <a:lnSpc>
                <a:spcPct val="100000"/>
              </a:lnSpc>
              <a:spcBef>
                <a:spcPts val="500"/>
              </a:spcBef>
              <a:spcAft>
                <a:spcPts val="0"/>
              </a:spcAft>
              <a:buClr>
                <a:schemeClr val="dk1"/>
              </a:buClr>
              <a:buSzPts val="1953"/>
              <a:buNone/>
              <a:defRPr sz="1953"/>
            </a:lvl3pPr>
            <a:lvl4pPr marL="1828800" lvl="3" indent="-228600" algn="l">
              <a:lnSpc>
                <a:spcPct val="100000"/>
              </a:lnSpc>
              <a:spcBef>
                <a:spcPts val="500"/>
              </a:spcBef>
              <a:spcAft>
                <a:spcPts val="0"/>
              </a:spcAft>
              <a:buClr>
                <a:schemeClr val="dk1"/>
              </a:buClr>
              <a:buSzPts val="1953"/>
              <a:buNone/>
              <a:defRPr sz="1953"/>
            </a:lvl4pPr>
            <a:lvl5pPr marL="2286000" lvl="4" indent="-228600" algn="l">
              <a:lnSpc>
                <a:spcPct val="100000"/>
              </a:lnSpc>
              <a:spcBef>
                <a:spcPts val="500"/>
              </a:spcBef>
              <a:spcAft>
                <a:spcPts val="0"/>
              </a:spcAft>
              <a:buClr>
                <a:schemeClr val="dk1"/>
              </a:buClr>
              <a:buSzPts val="1953"/>
              <a:buNone/>
              <a:defRPr sz="1953"/>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 name="Google Shape;26;p112"/>
          <p:cNvGrpSpPr/>
          <p:nvPr/>
        </p:nvGrpSpPr>
        <p:grpSpPr>
          <a:xfrm>
            <a:off x="-1" y="4331839"/>
            <a:ext cx="12192075" cy="2528584"/>
            <a:chOff x="-1" y="3248879"/>
            <a:chExt cx="9144058" cy="1896438"/>
          </a:xfrm>
        </p:grpSpPr>
        <p:pic>
          <p:nvPicPr>
            <p:cNvPr id="27" name="Google Shape;27;p112"/>
            <p:cNvPicPr preferRelativeResize="0"/>
            <p:nvPr/>
          </p:nvPicPr>
          <p:blipFill rotWithShape="1">
            <a:blip r:embed="rId2">
              <a:alphaModFix/>
            </a:blip>
            <a:srcRect l="206" t="7101" r="1" b="14551"/>
            <a:stretch/>
          </p:blipFill>
          <p:spPr>
            <a:xfrm>
              <a:off x="-1" y="3248879"/>
              <a:ext cx="9144058" cy="1896438"/>
            </a:xfrm>
            <a:prstGeom prst="rect">
              <a:avLst/>
            </a:prstGeom>
            <a:noFill/>
            <a:ln>
              <a:noFill/>
            </a:ln>
          </p:spPr>
        </p:pic>
        <p:pic>
          <p:nvPicPr>
            <p:cNvPr id="28" name="Google Shape;28;p112" descr="/Users/anninmp/Documents/Jobs In Progress/ LOGOS/ DPI Logos/dpi_logo_horizSS-REV.emf"/>
            <p:cNvPicPr preferRelativeResize="0"/>
            <p:nvPr/>
          </p:nvPicPr>
          <p:blipFill rotWithShape="1">
            <a:blip r:embed="rId3">
              <a:alphaModFix/>
            </a:blip>
            <a:srcRect/>
            <a:stretch/>
          </p:blipFill>
          <p:spPr>
            <a:xfrm>
              <a:off x="3417957" y="4481264"/>
              <a:ext cx="2246156" cy="461674"/>
            </a:xfrm>
            <a:prstGeom prst="rect">
              <a:avLst/>
            </a:prstGeom>
            <a:noFill/>
            <a:ln>
              <a:noFill/>
            </a:ln>
          </p:spPr>
        </p:pic>
      </p:gr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75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75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75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75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75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fade">
                                      <p:cBhvr>
                                        <p:cTn id="32" dur="750"/>
                                        <p:tgtEl>
                                          <p:spTgt spid="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Effect transition="in" filter="fade">
                                      <p:cBhvr>
                                        <p:cTn id="37" dur="750"/>
                                        <p:tgtEl>
                                          <p:spTgt spid="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xEl>
                                              <p:pRg st="7" end="7"/>
                                            </p:txEl>
                                          </p:spTgt>
                                        </p:tgtEl>
                                        <p:attrNameLst>
                                          <p:attrName>style.visibility</p:attrName>
                                        </p:attrNameLst>
                                      </p:cBhvr>
                                      <p:to>
                                        <p:strVal val="visible"/>
                                      </p:to>
                                    </p:set>
                                    <p:animEffect transition="in" filter="fade">
                                      <p:cBhvr>
                                        <p:cTn id="42" dur="750"/>
                                        <p:tgtEl>
                                          <p:spTgt spid="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xEl>
                                              <p:pRg st="8" end="8"/>
                                            </p:txEl>
                                          </p:spTgt>
                                        </p:tgtEl>
                                        <p:attrNameLst>
                                          <p:attrName>style.visibility</p:attrName>
                                        </p:attrNameLst>
                                      </p:cBhvr>
                                      <p:to>
                                        <p:strVal val="visible"/>
                                      </p:to>
                                    </p:set>
                                    <p:animEffect transition="in" filter="fade">
                                      <p:cBhvr>
                                        <p:cTn id="47" dur="750"/>
                                        <p:tgtEl>
                                          <p:spTgt spid="2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fade">
                                      <p:cBhvr>
                                        <p:cTn id="51" dur="750"/>
                                        <p:tgtEl>
                                          <p:spTgt spid="2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25">
                                            <p:txEl>
                                              <p:pRg st="1" end="1"/>
                                            </p:txEl>
                                          </p:spTgt>
                                        </p:tgtEl>
                                        <p:attrNameLst>
                                          <p:attrName>style.visibility</p:attrName>
                                        </p:attrNameLst>
                                      </p:cBhvr>
                                      <p:to>
                                        <p:strVal val="visible"/>
                                      </p:to>
                                    </p:set>
                                    <p:animEffect transition="in" filter="fade">
                                      <p:cBhvr>
                                        <p:cTn id="55" dur="750"/>
                                        <p:tgtEl>
                                          <p:spTgt spid="2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25">
                                            <p:txEl>
                                              <p:pRg st="2" end="2"/>
                                            </p:txEl>
                                          </p:spTgt>
                                        </p:tgtEl>
                                        <p:attrNameLst>
                                          <p:attrName>style.visibility</p:attrName>
                                        </p:attrNameLst>
                                      </p:cBhvr>
                                      <p:to>
                                        <p:strVal val="visible"/>
                                      </p:to>
                                    </p:set>
                                    <p:animEffect transition="in" filter="fade">
                                      <p:cBhvr>
                                        <p:cTn id="59" dur="750"/>
                                        <p:tgtEl>
                                          <p:spTgt spid="2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25">
                                            <p:txEl>
                                              <p:pRg st="3" end="3"/>
                                            </p:txEl>
                                          </p:spTgt>
                                        </p:tgtEl>
                                        <p:attrNameLst>
                                          <p:attrName>style.visibility</p:attrName>
                                        </p:attrNameLst>
                                      </p:cBhvr>
                                      <p:to>
                                        <p:strVal val="visible"/>
                                      </p:to>
                                    </p:set>
                                    <p:animEffect transition="in" filter="fade">
                                      <p:cBhvr>
                                        <p:cTn id="63" dur="750"/>
                                        <p:tgtEl>
                                          <p:spTgt spid="2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25">
                                            <p:txEl>
                                              <p:pRg st="4" end="4"/>
                                            </p:txEl>
                                          </p:spTgt>
                                        </p:tgtEl>
                                        <p:attrNameLst>
                                          <p:attrName>style.visibility</p:attrName>
                                        </p:attrNameLst>
                                      </p:cBhvr>
                                      <p:to>
                                        <p:strVal val="visible"/>
                                      </p:to>
                                    </p:set>
                                    <p:animEffect transition="in" filter="fade">
                                      <p:cBhvr>
                                        <p:cTn id="67" dur="750"/>
                                        <p:tgtEl>
                                          <p:spTgt spid="2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25">
                                            <p:txEl>
                                              <p:pRg st="5" end="5"/>
                                            </p:txEl>
                                          </p:spTgt>
                                        </p:tgtEl>
                                        <p:attrNameLst>
                                          <p:attrName>style.visibility</p:attrName>
                                        </p:attrNameLst>
                                      </p:cBhvr>
                                      <p:to>
                                        <p:strVal val="visible"/>
                                      </p:to>
                                    </p:set>
                                    <p:animEffect transition="in" filter="fade">
                                      <p:cBhvr>
                                        <p:cTn id="71" dur="750"/>
                                        <p:tgtEl>
                                          <p:spTgt spid="2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25">
                                            <p:txEl>
                                              <p:pRg st="6" end="6"/>
                                            </p:txEl>
                                          </p:spTgt>
                                        </p:tgtEl>
                                        <p:attrNameLst>
                                          <p:attrName>style.visibility</p:attrName>
                                        </p:attrNameLst>
                                      </p:cBhvr>
                                      <p:to>
                                        <p:strVal val="visible"/>
                                      </p:to>
                                    </p:set>
                                    <p:animEffect transition="in" filter="fade">
                                      <p:cBhvr>
                                        <p:cTn id="75" dur="750"/>
                                        <p:tgtEl>
                                          <p:spTgt spid="2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5">
                                            <p:txEl>
                                              <p:pRg st="7" end="7"/>
                                            </p:txEl>
                                          </p:spTgt>
                                        </p:tgtEl>
                                        <p:attrNameLst>
                                          <p:attrName>style.visibility</p:attrName>
                                        </p:attrNameLst>
                                      </p:cBhvr>
                                      <p:to>
                                        <p:strVal val="visible"/>
                                      </p:to>
                                    </p:set>
                                    <p:animEffect transition="in" filter="fade">
                                      <p:cBhvr>
                                        <p:cTn id="79" dur="750"/>
                                        <p:tgtEl>
                                          <p:spTgt spid="2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25">
                                            <p:txEl>
                                              <p:pRg st="8" end="8"/>
                                            </p:txEl>
                                          </p:spTgt>
                                        </p:tgtEl>
                                        <p:attrNameLst>
                                          <p:attrName>style.visibility</p:attrName>
                                        </p:attrNameLst>
                                      </p:cBhvr>
                                      <p:to>
                                        <p:strVal val="visible"/>
                                      </p:to>
                                    </p:set>
                                    <p:animEffect transition="in" filter="fade">
                                      <p:cBhvr>
                                        <p:cTn id="83" dur="750"/>
                                        <p:tgtEl>
                                          <p:spTgt spid="25">
                                            <p:txEl>
                                              <p:pRg st="8" end="8"/>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9"/>
        <p:cNvGrpSpPr/>
        <p:nvPr/>
      </p:nvGrpSpPr>
      <p:grpSpPr>
        <a:xfrm>
          <a:off x="0" y="0"/>
          <a:ext cx="0" cy="0"/>
          <a:chOff x="0" y="0"/>
          <a:chExt cx="0" cy="0"/>
        </a:xfrm>
      </p:grpSpPr>
      <p:sp>
        <p:nvSpPr>
          <p:cNvPr id="30" name="Google Shape;30;p113"/>
          <p:cNvSpPr txBox="1"/>
          <p:nvPr/>
        </p:nvSpPr>
        <p:spPr>
          <a:xfrm>
            <a:off x="-8405" y="1"/>
            <a:ext cx="12200405" cy="1228876"/>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lnSpc>
                <a:spcPct val="100000"/>
              </a:lnSpc>
              <a:spcBef>
                <a:spcPts val="0"/>
              </a:spcBef>
              <a:spcAft>
                <a:spcPts val="0"/>
              </a:spcAft>
              <a:buClr>
                <a:srgbClr val="000000"/>
              </a:buClr>
              <a:buSzPts val="3125"/>
              <a:buFont typeface="Arial"/>
              <a:buNone/>
            </a:pPr>
            <a:endParaRPr sz="3125" b="0" i="0" u="none" strike="noStrike" cap="none">
              <a:solidFill>
                <a:schemeClr val="dk1"/>
              </a:solidFill>
              <a:latin typeface="Lato Black"/>
              <a:ea typeface="Lato Black"/>
              <a:cs typeface="Lato Black"/>
              <a:sym typeface="Lato Black"/>
            </a:endParaRPr>
          </a:p>
        </p:txBody>
      </p:sp>
      <p:sp>
        <p:nvSpPr>
          <p:cNvPr id="31" name="Google Shape;31;p11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3"/>
          <p:cNvSpPr>
            <a:spLocks noGrp="1"/>
          </p:cNvSpPr>
          <p:nvPr>
            <p:ph type="media" idx="2"/>
          </p:nvPr>
        </p:nvSpPr>
        <p:spPr>
          <a:xfrm>
            <a:off x="2722683" y="1739831"/>
            <a:ext cx="6726767" cy="337396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2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33"/>
        <p:cNvGrpSpPr/>
        <p:nvPr/>
      </p:nvGrpSpPr>
      <p:grpSpPr>
        <a:xfrm>
          <a:off x="0" y="0"/>
          <a:ext cx="0" cy="0"/>
          <a:chOff x="0" y="0"/>
          <a:chExt cx="0" cy="0"/>
        </a:xfrm>
      </p:grpSpPr>
      <p:sp>
        <p:nvSpPr>
          <p:cNvPr id="34" name="Google Shape;34;p114"/>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4800"/>
              <a:buNone/>
              <a:defRPr sz="4800">
                <a:solidFill>
                  <a:schemeClr val="lt1"/>
                </a:solidFill>
                <a:latin typeface="Lato Black"/>
                <a:ea typeface="Lato Black"/>
                <a:cs typeface="Lato Black"/>
                <a:sym typeface="Lato Black"/>
              </a:defRPr>
            </a:lvl1pPr>
            <a:lvl2pPr marL="914400" lvl="1" indent="-228600" algn="l">
              <a:lnSpc>
                <a:spcPct val="150000"/>
              </a:lnSpc>
              <a:spcBef>
                <a:spcPts val="40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14"/>
          <p:cNvSpPr txBox="1">
            <a:spLocks noGrp="1"/>
          </p:cNvSpPr>
          <p:nvPr>
            <p:ph type="body" idx="2"/>
          </p:nvPr>
        </p:nvSpPr>
        <p:spPr>
          <a:xfrm>
            <a:off x="1257097" y="1703011"/>
            <a:ext cx="5324612" cy="3106028"/>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0"/>
              </a:spcBef>
              <a:spcAft>
                <a:spcPts val="0"/>
              </a:spcAft>
              <a:buClr>
                <a:schemeClr val="dk1"/>
              </a:buClr>
              <a:buSzPts val="3200"/>
              <a:buFont typeface="Arial"/>
              <a:buChar char="•"/>
              <a:defRPr sz="3200" b="1"/>
            </a:lvl1pPr>
            <a:lvl2pPr marL="914400" lvl="1" indent="-228600" algn="l">
              <a:lnSpc>
                <a:spcPct val="150000"/>
              </a:lnSpc>
              <a:spcBef>
                <a:spcPts val="585"/>
              </a:spcBef>
              <a:spcAft>
                <a:spcPts val="0"/>
              </a:spcAft>
              <a:buClr>
                <a:schemeClr val="dk1"/>
              </a:buClr>
              <a:buSzPts val="3200"/>
              <a:buNone/>
              <a:defRPr/>
            </a:lvl2pPr>
            <a:lvl3pPr marL="1371600" lvl="2" indent="-228600" algn="l">
              <a:lnSpc>
                <a:spcPct val="150000"/>
              </a:lnSpc>
              <a:spcBef>
                <a:spcPts val="500"/>
              </a:spcBef>
              <a:spcAft>
                <a:spcPts val="0"/>
              </a:spcAft>
              <a:buClr>
                <a:schemeClr val="dk1"/>
              </a:buClr>
              <a:buSzPts val="2000"/>
              <a:buNone/>
              <a:defRPr/>
            </a:lvl3pPr>
            <a:lvl4pPr marL="1828800" lvl="3" indent="-228600" algn="l">
              <a:lnSpc>
                <a:spcPct val="150000"/>
              </a:lnSpc>
              <a:spcBef>
                <a:spcPts val="500"/>
              </a:spcBef>
              <a:spcAft>
                <a:spcPts val="0"/>
              </a:spcAft>
              <a:buClr>
                <a:schemeClr val="dk1"/>
              </a:buClr>
              <a:buSzPts val="1800"/>
              <a:buNone/>
              <a:defRPr/>
            </a:lvl4pPr>
            <a:lvl5pPr marL="2286000" lvl="4" indent="-228600" algn="l">
              <a:lnSpc>
                <a:spcPct val="15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4"/>
          <p:cNvSpPr>
            <a:spLocks noGrp="1"/>
          </p:cNvSpPr>
          <p:nvPr>
            <p:ph type="pic" idx="3"/>
          </p:nvPr>
        </p:nvSpPr>
        <p:spPr>
          <a:xfrm>
            <a:off x="7016572" y="1722364"/>
            <a:ext cx="4560595" cy="412080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2"/>
              </a:buClr>
              <a:buSzPts val="3200"/>
              <a:buFont typeface="Arial"/>
              <a:buNone/>
              <a:defRPr sz="3200" b="1" i="0" u="none" strike="noStrike" cap="none">
                <a:solidFill>
                  <a:schemeClr val="lt2"/>
                </a:solidFill>
                <a:latin typeface="Lato"/>
                <a:ea typeface="Lato"/>
                <a:cs typeface="Lato"/>
                <a:sym typeface="Lato"/>
              </a:defRPr>
            </a:lvl1pPr>
            <a:lvl2pPr marR="0" lvl="1" algn="l" rtl="0">
              <a:lnSpc>
                <a:spcPct val="150000"/>
              </a:lnSpc>
              <a:spcBef>
                <a:spcPts val="400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1_Video only">
    <p:spTree>
      <p:nvGrpSpPr>
        <p:cNvPr id="1" name="Shape 37"/>
        <p:cNvGrpSpPr/>
        <p:nvPr/>
      </p:nvGrpSpPr>
      <p:grpSpPr>
        <a:xfrm>
          <a:off x="0" y="0"/>
          <a:ext cx="0" cy="0"/>
          <a:chOff x="0" y="0"/>
          <a:chExt cx="0" cy="0"/>
        </a:xfrm>
      </p:grpSpPr>
      <p:pic>
        <p:nvPicPr>
          <p:cNvPr id="38" name="Google Shape;38;p115"/>
          <p:cNvPicPr preferRelativeResize="0"/>
          <p:nvPr/>
        </p:nvPicPr>
        <p:blipFill rotWithShape="1">
          <a:blip r:embed="rId2">
            <a:alphaModFix/>
          </a:blip>
          <a:srcRect l="109" t="7102" b="33562"/>
          <a:stretch/>
        </p:blipFill>
        <p:spPr>
          <a:xfrm>
            <a:off x="-11750" y="4947587"/>
            <a:ext cx="12106201" cy="1915055"/>
          </a:xfrm>
          <a:prstGeom prst="rect">
            <a:avLst/>
          </a:prstGeom>
          <a:noFill/>
          <a:ln>
            <a:noFill/>
          </a:ln>
        </p:spPr>
      </p:pic>
      <p:sp>
        <p:nvSpPr>
          <p:cNvPr id="39" name="Google Shape;39;p115"/>
          <p:cNvSpPr txBox="1"/>
          <p:nvPr/>
        </p:nvSpPr>
        <p:spPr>
          <a:xfrm>
            <a:off x="-8405" y="0"/>
            <a:ext cx="12200400" cy="1228800"/>
          </a:xfrm>
          <a:prstGeom prst="rect">
            <a:avLst/>
          </a:prstGeom>
          <a:solidFill>
            <a:srgbClr val="262087"/>
          </a:solidFill>
          <a:ln>
            <a:noFill/>
          </a:ln>
        </p:spPr>
        <p:txBody>
          <a:bodyPr spcFirstLastPara="1" wrap="square" lIns="89250" tIns="44625" rIns="89250" bIns="44625" anchor="ctr" anchorCtr="0">
            <a:noAutofit/>
          </a:bodyPr>
          <a:lstStyle/>
          <a:p>
            <a:pPr marL="0" marR="0" lvl="0" indent="0" algn="ctr" rtl="0">
              <a:lnSpc>
                <a:spcPct val="100000"/>
              </a:lnSpc>
              <a:spcBef>
                <a:spcPts val="0"/>
              </a:spcBef>
              <a:spcAft>
                <a:spcPts val="0"/>
              </a:spcAft>
              <a:buClr>
                <a:schemeClr val="dk1"/>
              </a:buClr>
              <a:buSzPts val="2300"/>
              <a:buFont typeface="Calibri"/>
              <a:buNone/>
            </a:pPr>
            <a:endParaRPr sz="3067" b="0" i="0" u="none" strike="noStrike" cap="none">
              <a:solidFill>
                <a:srgbClr val="000000"/>
              </a:solidFill>
              <a:latin typeface="Lato Black"/>
              <a:ea typeface="Lato Black"/>
              <a:cs typeface="Lato Black"/>
              <a:sym typeface="Lato Black"/>
            </a:endParaRPr>
          </a:p>
        </p:txBody>
      </p:sp>
      <p:sp>
        <p:nvSpPr>
          <p:cNvPr id="40" name="Google Shape;40;p115"/>
          <p:cNvSpPr txBox="1">
            <a:spLocks noGrp="1"/>
          </p:cNvSpPr>
          <p:nvPr>
            <p:ph type="body" idx="1"/>
          </p:nvPr>
        </p:nvSpPr>
        <p:spPr>
          <a:xfrm>
            <a:off x="0" y="0"/>
            <a:ext cx="12192000" cy="1228800"/>
          </a:xfrm>
          <a:prstGeom prst="rect">
            <a:avLst/>
          </a:prstGeom>
          <a:noFill/>
          <a:ln>
            <a:noFill/>
          </a:ln>
        </p:spPr>
        <p:txBody>
          <a:bodyPr spcFirstLastPara="1" wrap="square" lIns="68575" tIns="68575" rIns="68575" bIns="68575" anchor="ctr" anchorCtr="0">
            <a:normAutofit/>
          </a:bodyPr>
          <a:lstStyle>
            <a:lvl1pPr marL="457200" marR="0" lvl="0" indent="-228600" algn="ctr">
              <a:lnSpc>
                <a:spcPct val="100000"/>
              </a:lnSpc>
              <a:spcBef>
                <a:spcPts val="0"/>
              </a:spcBef>
              <a:spcAft>
                <a:spcPts val="0"/>
              </a:spcAft>
              <a:buClr>
                <a:schemeClr val="lt1"/>
              </a:buClr>
              <a:buSzPts val="2700"/>
              <a:buFont typeface="Arial"/>
              <a:buNone/>
              <a:defRPr sz="4800" b="1" i="0" u="none" strike="noStrike" cap="none">
                <a:solidFill>
                  <a:schemeClr val="lt1"/>
                </a:solidFill>
                <a:latin typeface="Lato Black"/>
                <a:ea typeface="Lato Black"/>
                <a:cs typeface="Lato Black"/>
                <a:sym typeface="Lato Black"/>
              </a:defRPr>
            </a:lvl1pPr>
            <a:lvl2pPr marL="914400" marR="0" lvl="1" indent="-228600" algn="l">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L="1371600" marR="0" lvl="2" indent="-298450" algn="l">
              <a:lnSpc>
                <a:spcPct val="90000"/>
              </a:lnSpc>
              <a:spcBef>
                <a:spcPts val="21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1828800" marR="0" lvl="3" indent="-292100" algn="l">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L="2286000" marR="0" lvl="4" indent="-292100" algn="l">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L="2743200" marR="0" lvl="5" indent="-292100" algn="l">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L="3200400" marR="0" lvl="6" indent="-292100" algn="l">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L="3657600" marR="0" lvl="7" indent="-292100" algn="l">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L="4114800" marR="0" lvl="8" indent="-292100" algn="l">
              <a:lnSpc>
                <a:spcPct val="90000"/>
              </a:lnSpc>
              <a:spcBef>
                <a:spcPts val="2133"/>
              </a:spcBef>
              <a:spcAft>
                <a:spcPts val="2133"/>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41" name="Google Shape;41;p115" descr="circle-logo-word-cover-color.png"/>
          <p:cNvPicPr preferRelativeResize="0"/>
          <p:nvPr/>
        </p:nvPicPr>
        <p:blipFill rotWithShape="1">
          <a:blip r:embed="rId3">
            <a:alphaModFix/>
          </a:blip>
          <a:srcRect/>
          <a:stretch/>
        </p:blipFill>
        <p:spPr>
          <a:xfrm>
            <a:off x="11185498" y="5944832"/>
            <a:ext cx="791905" cy="801531"/>
          </a:xfrm>
          <a:prstGeom prst="rect">
            <a:avLst/>
          </a:prstGeom>
          <a:noFill/>
          <a:ln>
            <a:noFill/>
          </a:ln>
        </p:spPr>
      </p:pic>
      <p:sp>
        <p:nvSpPr>
          <p:cNvPr id="42" name="Google Shape;42;p115"/>
          <p:cNvSpPr>
            <a:spLocks noGrp="1"/>
          </p:cNvSpPr>
          <p:nvPr>
            <p:ph type="media" idx="2"/>
          </p:nvPr>
        </p:nvSpPr>
        <p:spPr>
          <a:xfrm>
            <a:off x="2722683" y="1739831"/>
            <a:ext cx="6726800" cy="33740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43"/>
        <p:cNvGrpSpPr/>
        <p:nvPr/>
      </p:nvGrpSpPr>
      <p:grpSpPr>
        <a:xfrm>
          <a:off x="0" y="0"/>
          <a:ext cx="0" cy="0"/>
          <a:chOff x="0" y="0"/>
          <a:chExt cx="0" cy="0"/>
        </a:xfrm>
      </p:grpSpPr>
      <p:pic>
        <p:nvPicPr>
          <p:cNvPr id="44" name="Google Shape;44;p116"/>
          <p:cNvPicPr preferRelativeResize="0"/>
          <p:nvPr/>
        </p:nvPicPr>
        <p:blipFill rotWithShape="1">
          <a:blip r:embed="rId2">
            <a:alphaModFix/>
          </a:blip>
          <a:srcRect l="109" t="7102" b="33562"/>
          <a:stretch/>
        </p:blipFill>
        <p:spPr>
          <a:xfrm>
            <a:off x="-11751" y="4947587"/>
            <a:ext cx="12204000" cy="1915200"/>
          </a:xfrm>
          <a:prstGeom prst="rect">
            <a:avLst/>
          </a:prstGeom>
          <a:noFill/>
          <a:ln>
            <a:noFill/>
          </a:ln>
        </p:spPr>
      </p:pic>
      <p:sp>
        <p:nvSpPr>
          <p:cNvPr id="45" name="Google Shape;45;p116"/>
          <p:cNvSpPr txBox="1"/>
          <p:nvPr/>
        </p:nvSpPr>
        <p:spPr>
          <a:xfrm>
            <a:off x="-8404" y="0"/>
            <a:ext cx="12200400" cy="1228800"/>
          </a:xfrm>
          <a:prstGeom prst="rect">
            <a:avLst/>
          </a:prstGeom>
          <a:solidFill>
            <a:srgbClr val="262087"/>
          </a:solidFill>
          <a:ln>
            <a:noFill/>
          </a:ln>
        </p:spPr>
        <p:txBody>
          <a:bodyPr spcFirstLastPara="1" wrap="square" lIns="89250" tIns="44625" rIns="89250" bIns="44625" anchor="ctr" anchorCtr="0">
            <a:noAutofit/>
          </a:bodyPr>
          <a:lstStyle/>
          <a:p>
            <a:pPr marL="0" marR="0" lvl="0" indent="0" algn="ctr" rtl="0">
              <a:lnSpc>
                <a:spcPct val="100000"/>
              </a:lnSpc>
              <a:spcBef>
                <a:spcPts val="0"/>
              </a:spcBef>
              <a:spcAft>
                <a:spcPts val="0"/>
              </a:spcAft>
              <a:buClr>
                <a:schemeClr val="dk1"/>
              </a:buClr>
              <a:buSzPts val="2300"/>
              <a:buFont typeface="Calibri"/>
              <a:buNone/>
            </a:pPr>
            <a:endParaRPr sz="3067" b="0" i="0" u="none" strike="noStrike" cap="none">
              <a:solidFill>
                <a:schemeClr val="dk1"/>
              </a:solidFill>
              <a:latin typeface="Lato"/>
              <a:ea typeface="Lato"/>
              <a:cs typeface="Lato"/>
              <a:sym typeface="Lato"/>
            </a:endParaRPr>
          </a:p>
        </p:txBody>
      </p:sp>
      <p:sp>
        <p:nvSpPr>
          <p:cNvPr id="46" name="Google Shape;46;p116"/>
          <p:cNvSpPr txBox="1">
            <a:spLocks noGrp="1"/>
          </p:cNvSpPr>
          <p:nvPr>
            <p:ph type="body" idx="1"/>
          </p:nvPr>
        </p:nvSpPr>
        <p:spPr>
          <a:xfrm>
            <a:off x="0" y="0"/>
            <a:ext cx="12192000" cy="1228800"/>
          </a:xfrm>
          <a:prstGeom prst="rect">
            <a:avLst/>
          </a:prstGeom>
          <a:noFill/>
          <a:ln>
            <a:noFill/>
          </a:ln>
        </p:spPr>
        <p:txBody>
          <a:bodyPr spcFirstLastPara="1" wrap="square" lIns="51425" tIns="51425" rIns="51425" bIns="51425" anchor="ctr" anchorCtr="0">
            <a:normAutofit/>
          </a:bodyPr>
          <a:lstStyle>
            <a:lvl1pPr marL="457200" marR="0" lvl="0" indent="-228600" algn="ctr">
              <a:lnSpc>
                <a:spcPct val="100000"/>
              </a:lnSpc>
              <a:spcBef>
                <a:spcPts val="0"/>
              </a:spcBef>
              <a:spcAft>
                <a:spcPts val="0"/>
              </a:spcAft>
              <a:buClr>
                <a:schemeClr val="lt1"/>
              </a:buClr>
              <a:buSzPts val="1600"/>
              <a:buFont typeface="Arial"/>
              <a:buNone/>
              <a:defRPr sz="4800" b="1" i="0" u="none" strike="noStrike" cap="none">
                <a:solidFill>
                  <a:schemeClr val="lt1"/>
                </a:solidFill>
                <a:latin typeface="Lato"/>
                <a:ea typeface="Lato"/>
                <a:cs typeface="Lato"/>
                <a:sym typeface="Lato"/>
              </a:defRPr>
            </a:lvl1pPr>
            <a:lvl2pPr marL="914400" marR="0" lvl="1" indent="-228600" algn="l">
              <a:lnSpc>
                <a:spcPct val="150000"/>
              </a:lnSpc>
              <a:spcBef>
                <a:spcPts val="4000"/>
              </a:spcBef>
              <a:spcAft>
                <a:spcPts val="0"/>
              </a:spcAft>
              <a:buClr>
                <a:schemeClr val="dk1"/>
              </a:buClr>
              <a:buSzPts val="1400"/>
              <a:buFont typeface="Lato"/>
              <a:buNone/>
              <a:defRPr sz="3200" b="0" i="0" u="none" strike="noStrike" cap="none">
                <a:solidFill>
                  <a:schemeClr val="dk1"/>
                </a:solidFill>
                <a:latin typeface="Lato"/>
                <a:ea typeface="Lato"/>
                <a:cs typeface="Lato"/>
                <a:sym typeface="Lato"/>
              </a:defRPr>
            </a:lvl2pPr>
            <a:lvl3pPr marL="1371600" marR="0" lvl="2" indent="-298450" algn="l">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1828800" marR="0" lvl="3"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2286000" marR="0" lvl="4"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2743200" marR="0" lvl="5"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3200400" marR="0" lvl="6"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3657600" marR="0" lvl="7"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4114800" marR="0" lvl="8"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47" name="Google Shape;47;p116"/>
          <p:cNvSpPr txBox="1">
            <a:spLocks noGrp="1"/>
          </p:cNvSpPr>
          <p:nvPr>
            <p:ph type="body" idx="2"/>
          </p:nvPr>
        </p:nvSpPr>
        <p:spPr>
          <a:xfrm>
            <a:off x="2736037" y="1596572"/>
            <a:ext cx="6729200" cy="3350400"/>
          </a:xfrm>
          <a:prstGeom prst="rect">
            <a:avLst/>
          </a:prstGeom>
          <a:noFill/>
          <a:ln>
            <a:noFill/>
          </a:ln>
        </p:spPr>
        <p:txBody>
          <a:bodyPr spcFirstLastPara="1" wrap="square" lIns="51425" tIns="51425" rIns="51425" bIns="51425" anchor="t" anchorCtr="0">
            <a:normAutofit/>
          </a:bodyPr>
          <a:lstStyle>
            <a:lvl1pPr marL="457200" marR="0" lvl="0" indent="-342900" algn="l">
              <a:lnSpc>
                <a:spcPct val="15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914400" marR="0" lvl="1" indent="-228600" algn="l">
              <a:lnSpc>
                <a:spcPct val="150000"/>
              </a:lnSpc>
              <a:spcBef>
                <a:spcPts val="533"/>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5pPr>
            <a:lvl6pPr marL="2743200" marR="0" lvl="5"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3200400" marR="0" lvl="6"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3657600" marR="0" lvl="7"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4114800" marR="0" lvl="8" indent="-298450" algn="l">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48" name="Google Shape;48;p116" descr="circle-logo-word-cover-color.png"/>
          <p:cNvPicPr preferRelativeResize="0"/>
          <p:nvPr/>
        </p:nvPicPr>
        <p:blipFill rotWithShape="1">
          <a:blip r:embed="rId3">
            <a:alphaModFix/>
          </a:blip>
          <a:srcRect/>
          <a:stretch/>
        </p:blipFill>
        <p:spPr>
          <a:xfrm>
            <a:off x="11185496" y="5944832"/>
            <a:ext cx="792000" cy="802000"/>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9"/>
        <p:cNvGrpSpPr/>
        <p:nvPr/>
      </p:nvGrpSpPr>
      <p:grpSpPr>
        <a:xfrm>
          <a:off x="0" y="0"/>
          <a:ext cx="0" cy="0"/>
          <a:chOff x="0" y="0"/>
          <a:chExt cx="0" cy="0"/>
        </a:xfrm>
      </p:grpSpPr>
      <p:sp>
        <p:nvSpPr>
          <p:cNvPr id="50" name="Google Shape;50;p117"/>
          <p:cNvSpPr txBox="1">
            <a:spLocks noGrp="1"/>
          </p:cNvSpPr>
          <p:nvPr>
            <p:ph type="title"/>
          </p:nvPr>
        </p:nvSpPr>
        <p:spPr>
          <a:xfrm>
            <a:off x="304800" y="9676"/>
            <a:ext cx="11531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800"/>
              <a:buFont typeface="Lato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7"/>
          <p:cNvSpPr txBox="1">
            <a:spLocks noGrp="1"/>
          </p:cNvSpPr>
          <p:nvPr>
            <p:ph type="body" idx="1"/>
          </p:nvPr>
        </p:nvSpPr>
        <p:spPr>
          <a:xfrm>
            <a:off x="1037621" y="1426726"/>
            <a:ext cx="10168649" cy="4760068"/>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600"/>
              </a:spcBef>
              <a:spcAft>
                <a:spcPts val="0"/>
              </a:spcAft>
              <a:buClr>
                <a:schemeClr val="dk1"/>
              </a:buClr>
              <a:buSzPts val="3200"/>
              <a:buChar char="•"/>
              <a:defRPr/>
            </a:lvl1pPr>
            <a:lvl2pPr marL="914400" lvl="1" indent="-411480" algn="l">
              <a:lnSpc>
                <a:spcPct val="90000"/>
              </a:lnSpc>
              <a:spcBef>
                <a:spcPts val="800"/>
              </a:spcBef>
              <a:spcAft>
                <a:spcPts val="0"/>
              </a:spcAft>
              <a:buClr>
                <a:srgbClr val="222A35"/>
              </a:buClr>
              <a:buSzPts val="2880"/>
              <a:buFont typeface="Courier New"/>
              <a:buChar char="o"/>
              <a:defRPr>
                <a:solidFill>
                  <a:srgbClr val="222A35"/>
                </a:solidFill>
              </a:defRPr>
            </a:lvl2pPr>
            <a:lvl3pPr marL="1371600" lvl="2" indent="-397954" algn="l">
              <a:lnSpc>
                <a:spcPct val="90000"/>
              </a:lnSpc>
              <a:spcBef>
                <a:spcPts val="533"/>
              </a:spcBef>
              <a:spcAft>
                <a:spcPts val="0"/>
              </a:spcAft>
              <a:buClr>
                <a:srgbClr val="222A35"/>
              </a:buClr>
              <a:buSzPts val="2667"/>
              <a:buFont typeface="Calibri"/>
              <a:buChar char="−"/>
              <a:defRPr sz="2667">
                <a:solidFill>
                  <a:srgbClr val="222A35"/>
                </a:solidFill>
              </a:defRPr>
            </a:lvl3pPr>
            <a:lvl4pPr marL="1828800" lvl="3" indent="-397954" algn="l">
              <a:lnSpc>
                <a:spcPct val="90000"/>
              </a:lnSpc>
              <a:spcBef>
                <a:spcPts val="0"/>
              </a:spcBef>
              <a:spcAft>
                <a:spcPts val="0"/>
              </a:spcAft>
              <a:buClr>
                <a:srgbClr val="222A35"/>
              </a:buClr>
              <a:buSzPts val="2667"/>
              <a:buChar char="•"/>
              <a:defRPr sz="2667">
                <a:solidFill>
                  <a:srgbClr val="222A35"/>
                </a:solidFill>
              </a:defRPr>
            </a:lvl4pPr>
            <a:lvl5pPr marL="2286000" lvl="4" indent="-397954" algn="l">
              <a:lnSpc>
                <a:spcPct val="90000"/>
              </a:lnSpc>
              <a:spcBef>
                <a:spcPts val="533"/>
              </a:spcBef>
              <a:spcAft>
                <a:spcPts val="0"/>
              </a:spcAft>
              <a:buClr>
                <a:srgbClr val="222A35"/>
              </a:buClr>
              <a:buSzPts val="2667"/>
              <a:buChar char="•"/>
              <a:defRPr sz="2667">
                <a:solidFill>
                  <a:srgbClr val="222A3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323F4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117"/>
          <p:cNvSpPr txBox="1">
            <a:spLocks noGrp="1"/>
          </p:cNvSpPr>
          <p:nvPr>
            <p:ph type="ftr" idx="11"/>
          </p:nvPr>
        </p:nvSpPr>
        <p:spPr>
          <a:xfrm>
            <a:off x="4038601" y="6356357"/>
            <a:ext cx="4114800" cy="36618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1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323F4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Slide Number Placeholder 1"/>
          <p:cNvSpPr txBox="1">
            <a:spLocks/>
          </p:cNvSpPr>
          <p:nvPr userDrawn="1"/>
        </p:nvSpPr>
        <p:spPr>
          <a:xfrm>
            <a:off x="9379721" y="6399079"/>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rgbClr val="002060"/>
                </a:solidFill>
                <a:latin typeface="Lato" panose="020F0502020204030203"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EE7E8FEC-88A5-4D52-AA12-E171CDF74F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118"/>
          <p:cNvSpPr txBox="1">
            <a:spLocks noGrp="1"/>
          </p:cNvSpPr>
          <p:nvPr>
            <p:ph type="body" idx="1"/>
          </p:nvPr>
        </p:nvSpPr>
        <p:spPr>
          <a:xfrm>
            <a:off x="693247" y="1379539"/>
            <a:ext cx="5380008" cy="490855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sz="2800"/>
            </a:lvl1pPr>
            <a:lvl2pPr marL="914400" lvl="1" indent="-228600" algn="l">
              <a:lnSpc>
                <a:spcPct val="95000"/>
              </a:lnSpc>
              <a:spcBef>
                <a:spcPts val="800"/>
              </a:spcBef>
              <a:spcAft>
                <a:spcPts val="0"/>
              </a:spcAft>
              <a:buClr>
                <a:schemeClr val="dk1"/>
              </a:buClr>
              <a:buSzPts val="2400"/>
              <a:buNone/>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57" name="Google Shape;57;p118"/>
          <p:cNvSpPr txBox="1">
            <a:spLocks noGrp="1"/>
          </p:cNvSpPr>
          <p:nvPr>
            <p:ph type="body" idx="2"/>
          </p:nvPr>
        </p:nvSpPr>
        <p:spPr>
          <a:xfrm>
            <a:off x="6127846" y="1379539"/>
            <a:ext cx="5458357" cy="490855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sz="2800"/>
            </a:lvl1pPr>
            <a:lvl2pPr marL="914400" lvl="1" indent="-228600" algn="l">
              <a:lnSpc>
                <a:spcPct val="95000"/>
              </a:lnSpc>
              <a:spcBef>
                <a:spcPts val="800"/>
              </a:spcBef>
              <a:spcAft>
                <a:spcPts val="0"/>
              </a:spcAft>
              <a:buClr>
                <a:schemeClr val="dk1"/>
              </a:buClr>
              <a:buSzPts val="2400"/>
              <a:buNone/>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58" name="Google Shape;58;p11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1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118"/>
          <p:cNvSpPr txBox="1">
            <a:spLocks noGrp="1"/>
          </p:cNvSpPr>
          <p:nvPr>
            <p:ph type="title"/>
          </p:nvPr>
        </p:nvSpPr>
        <p:spPr>
          <a:xfrm>
            <a:off x="821677" y="0"/>
            <a:ext cx="10515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Slide Number Placeholder 1"/>
          <p:cNvSpPr txBox="1">
            <a:spLocks/>
          </p:cNvSpPr>
          <p:nvPr userDrawn="1"/>
        </p:nvSpPr>
        <p:spPr>
          <a:xfrm>
            <a:off x="9379721" y="6399079"/>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600" b="1" i="0" u="none" strike="noStrike" cap="none">
                <a:solidFill>
                  <a:srgbClr val="002060"/>
                </a:solidFill>
                <a:latin typeface="Lato" panose="020F0502020204030203"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EE7E8FEC-88A5-4D52-AA12-E171CDF74F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73000"/>
          </a:blip>
          <a:stretch>
            <a:fillRect/>
          </a:stretch>
        </a:blipFill>
        <a:effectLst/>
      </p:bgPr>
    </p:bg>
    <p:spTree>
      <p:nvGrpSpPr>
        <p:cNvPr id="1" name="Shape 9"/>
        <p:cNvGrpSpPr/>
        <p:nvPr/>
      </p:nvGrpSpPr>
      <p:grpSpPr>
        <a:xfrm>
          <a:off x="0" y="0"/>
          <a:ext cx="0" cy="0"/>
          <a:chOff x="0" y="0"/>
          <a:chExt cx="0" cy="0"/>
        </a:xfrm>
      </p:grpSpPr>
      <p:sp>
        <p:nvSpPr>
          <p:cNvPr id="10" name="Google Shape;10;p102"/>
          <p:cNvSpPr txBox="1">
            <a:spLocks noGrp="1"/>
          </p:cNvSpPr>
          <p:nvPr>
            <p:ph type="body" idx="1"/>
          </p:nvPr>
        </p:nvSpPr>
        <p:spPr>
          <a:xfrm>
            <a:off x="2912155" y="1818806"/>
            <a:ext cx="6350069" cy="3305284"/>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0"/>
              </a:spcBef>
              <a:spcAft>
                <a:spcPts val="0"/>
              </a:spcAft>
              <a:buClr>
                <a:schemeClr val="dk1"/>
              </a:buClr>
              <a:buSzPts val="3200"/>
              <a:buFont typeface="Arial"/>
              <a:buChar char="•"/>
              <a:defRPr sz="3200" b="1" i="0" u="none" strike="noStrike" cap="none">
                <a:solidFill>
                  <a:schemeClr val="dk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02"/>
          <p:cNvSpPr txBox="1"/>
          <p:nvPr/>
        </p:nvSpPr>
        <p:spPr>
          <a:xfrm>
            <a:off x="-8405" y="1"/>
            <a:ext cx="12200405" cy="1228876"/>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lnSpc>
                <a:spcPct val="100000"/>
              </a:lnSpc>
              <a:spcBef>
                <a:spcPts val="0"/>
              </a:spcBef>
              <a:spcAft>
                <a:spcPts val="0"/>
              </a:spcAft>
              <a:buClr>
                <a:srgbClr val="000000"/>
              </a:buClr>
              <a:buSzPts val="3125"/>
              <a:buFont typeface="Arial"/>
              <a:buNone/>
            </a:pPr>
            <a:endParaRPr sz="3125" b="0" i="0" u="none" strike="noStrike" cap="none">
              <a:solidFill>
                <a:schemeClr val="dk1"/>
              </a:solidFill>
              <a:latin typeface="Lato Black"/>
              <a:ea typeface="Lato Black"/>
              <a:cs typeface="Lato Black"/>
              <a:sym typeface="Lato Black"/>
            </a:endParaRPr>
          </a:p>
        </p:txBody>
      </p:sp>
      <p:sp>
        <p:nvSpPr>
          <p:cNvPr id="12" name="Google Shape;12;p102"/>
          <p:cNvSpPr txBox="1">
            <a:spLocks noGrp="1"/>
          </p:cNvSpPr>
          <p:nvPr>
            <p:ph type="title"/>
          </p:nvPr>
        </p:nvSpPr>
        <p:spPr>
          <a:xfrm>
            <a:off x="821677" y="0"/>
            <a:ext cx="10515600" cy="12192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800"/>
              <a:buFont typeface="Lato Black"/>
              <a:buNone/>
              <a:defRPr sz="4800" b="0" i="0" u="none" strike="noStrike" cap="none">
                <a:solidFill>
                  <a:schemeClr val="lt1"/>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 name="Slide Number Placeholder 1"/>
          <p:cNvSpPr>
            <a:spLocks noGrp="1"/>
          </p:cNvSpPr>
          <p:nvPr>
            <p:ph type="sldNum" sz="quarter" idx="4"/>
          </p:nvPr>
        </p:nvSpPr>
        <p:spPr>
          <a:xfrm>
            <a:off x="9379721" y="6399079"/>
            <a:ext cx="2743200" cy="365125"/>
          </a:xfrm>
          <a:prstGeom prst="rect">
            <a:avLst/>
          </a:prstGeom>
        </p:spPr>
        <p:txBody>
          <a:bodyPr vert="horz" lIns="91440" tIns="45720" rIns="91440" bIns="45720" rtlCol="0" anchor="ctr"/>
          <a:lstStyle>
            <a:lvl1pPr algn="r">
              <a:defRPr sz="1600" b="1">
                <a:solidFill>
                  <a:srgbClr val="002060"/>
                </a:solidFill>
                <a:latin typeface="Lato" panose="020F0502020204030203" pitchFamily="34" charset="0"/>
              </a:defRPr>
            </a:lvl1pPr>
          </a:lstStyle>
          <a:p>
            <a:fld id="{EE7E8FEC-88A5-4D52-AA12-E171CDF74F09}"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ped/covid-19-sped-updates-and-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tudentprivacy.ed.gov/training/email-and-student-priva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studentprivacy.ed.gov/sites/default/files/resource_document/file/FERPA%20%20Virtual%20Learning%20032020_FINAL.pdf" TargetMode="External"/><Relationship Id="rId4" Type="http://schemas.openxmlformats.org/officeDocument/2006/relationships/hyperlink" Target="https://studentprivacy.ed.gov/resources/ferpa-and-coronavirus-disease-2019-covid-1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udlguidelines.cast.org/"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J4dF9hMdFD0PYukiRIFTS7BtxGE6cNMvsrPOX0Hu0B0/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https://www.wsems.us/special-education-in-plain-language/" TargetMode="External"/><Relationship Id="rId3" Type="http://schemas.openxmlformats.org/officeDocument/2006/relationships/hyperlink" Target="https://dpi.wi.gov/sped/families/rights" TargetMode="External"/><Relationship Id="rId7" Type="http://schemas.openxmlformats.org/officeDocument/2006/relationships/hyperlink" Target="https://wifacets.org/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pi.wi.gov/sped/college-and-career-ready-ieps/discussion-tool" TargetMode="External"/><Relationship Id="rId5" Type="http://schemas.openxmlformats.org/officeDocument/2006/relationships/hyperlink" Target="https://www.witig.org/witransition-app.html" TargetMode="External"/><Relationship Id="rId10" Type="http://schemas.openxmlformats.org/officeDocument/2006/relationships/hyperlink" Target="https://wifacets.org/" TargetMode="External"/><Relationship Id="rId4" Type="http://schemas.openxmlformats.org/officeDocument/2006/relationships/hyperlink" Target="https://wspei.org/iep/" TargetMode="External"/><Relationship Id="rId9" Type="http://schemas.openxmlformats.org/officeDocument/2006/relationships/hyperlink" Target="https://dpi.wi.gov/sites/default/files/imce/sped/pdf/intro-se.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nctsn.org/sites/default/files/resources/fact-sheet/outbreak_factsheet_1.pdf" TargetMode="External"/><Relationship Id="rId3" Type="http://schemas.openxmlformats.org/officeDocument/2006/relationships/hyperlink" Target="https://dpi.wi.gov/sspw/2019-novel-coronavirus" TargetMode="External"/><Relationship Id="rId7" Type="http://schemas.openxmlformats.org/officeDocument/2006/relationships/hyperlink" Target="https://childmind.org/coping-during-covid-19-resources-for-paren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pi.wi.gov/literacy-mathematics/learning-during-extended-school-closure" TargetMode="External"/><Relationship Id="rId11" Type="http://schemas.openxmlformats.org/officeDocument/2006/relationships/hyperlink" Target="https://www.parentcenterhub.org/" TargetMode="External"/><Relationship Id="rId5" Type="http://schemas.openxmlformats.org/officeDocument/2006/relationships/hyperlink" Target="https://drive.google.com/file/d/1_PG_fsRP5xG_F1TT_a0TMWqXqglcr7Yy/view" TargetMode="External"/><Relationship Id="rId10" Type="http://schemas.openxmlformats.org/officeDocument/2006/relationships/hyperlink" Target="https://wifacets.org/links" TargetMode="External"/><Relationship Id="rId4" Type="http://schemas.openxmlformats.org/officeDocument/2006/relationships/hyperlink" Target="https://drive.google.com/file/d/13PwmSBuOpPYjT2Dc9iAyWkWM4H1v8rp6/view" TargetMode="External"/><Relationship Id="rId9" Type="http://schemas.openxmlformats.org/officeDocument/2006/relationships/hyperlink" Target="https://higherlogicdownload.s3.amazonaws.com/NASN/3870c72d-fff9-4ed7-833f-215de278d256/UploadedImages/PDFs/02292020_NASP_NASN_COVID-19_parent_handout.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ifacets.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Mh4f9AYRCZ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d/1dxnOuN7ylp1bjj82PJMfs3OyFfWlXO5LB41C7O4Jsjw/edit?usp=shar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wsems.us/friendly-productive-iep-meeting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sems.us/multimedia/videos/friendly-productive-iep-meetings-april-20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pi.wi.gov/sped/dispute-resoluti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dpi.wi.gov/sped/families/agency" TargetMode="External"/><Relationship Id="rId13" Type="http://schemas.openxmlformats.org/officeDocument/2006/relationships/hyperlink" Target="https://wifacets.org/resources" TargetMode="External"/><Relationship Id="rId3" Type="http://schemas.openxmlformats.org/officeDocument/2006/relationships/hyperlink" Target="https://dpi.wi.gov/sped/college-and-career-ready-ieps/learning-resources" TargetMode="External"/><Relationship Id="rId7" Type="http://schemas.openxmlformats.org/officeDocument/2006/relationships/hyperlink" Target="https://dpi.wi.gov/sped/news" TargetMode="External"/><Relationship Id="rId12" Type="http://schemas.openxmlformats.org/officeDocument/2006/relationships/hyperlink" Target="https://studentprivacy.ed.gov/sites/default/files/resource_document/file/FERPA%20%20Virtual%20Learning%20032020_FINAL.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pi.wi.gov/sped/dispute-resolution" TargetMode="External"/><Relationship Id="rId11" Type="http://schemas.openxmlformats.org/officeDocument/2006/relationships/hyperlink" Target="https://studentprivacy.ed.gov/resources/ferpa-and-coronavirus-disease-2019-covid-19" TargetMode="External"/><Relationship Id="rId5" Type="http://schemas.openxmlformats.org/officeDocument/2006/relationships/hyperlink" Target="https://childmind.org/coping-during-covid-19-resources-for-parents/" TargetMode="External"/><Relationship Id="rId15" Type="http://schemas.openxmlformats.org/officeDocument/2006/relationships/hyperlink" Target="https://drive.google.com/file/d/13PwmSBuOpPYjT2Dc9iAyWkWM4H1v8rp6/view" TargetMode="External"/><Relationship Id="rId10" Type="http://schemas.openxmlformats.org/officeDocument/2006/relationships/hyperlink" Target="https://docs.google.com/document/d/1dxnOuN7ylp1bjj82PJMfs3OyFfWlXO5LB41C7O4Jsjw/edit?usp=sharing" TargetMode="External"/><Relationship Id="rId4" Type="http://schemas.openxmlformats.org/officeDocument/2006/relationships/hyperlink" Target="https://www.parentcenterhub.org/" TargetMode="External"/><Relationship Id="rId9" Type="http://schemas.openxmlformats.org/officeDocument/2006/relationships/hyperlink" Target="https://studentprivacy.ed.gov/training/email-and-student-privacy" TargetMode="External"/><Relationship Id="rId14" Type="http://schemas.openxmlformats.org/officeDocument/2006/relationships/hyperlink" Target="https://dpi.wi.gov/sites/default/files/imce/sped/pdf/intro-se.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spei.org/iep/" TargetMode="External"/><Relationship Id="rId13" Type="http://schemas.openxmlformats.org/officeDocument/2006/relationships/hyperlink" Target="https://www.wsems.us/multimedia/videos/" TargetMode="External"/><Relationship Id="rId3" Type="http://schemas.openxmlformats.org/officeDocument/2006/relationships/hyperlink" Target="https://www.wsems.us/friendly-productive-iep-meetings/" TargetMode="External"/><Relationship Id="rId7" Type="http://schemas.openxmlformats.org/officeDocument/2006/relationships/hyperlink" Target="https://www.wsems.us/special-education-in-plain-language/" TargetMode="External"/><Relationship Id="rId12" Type="http://schemas.openxmlformats.org/officeDocument/2006/relationships/hyperlink" Target="https://wifacets.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ocs.google.com/document/d/1J4dF9hMdFD0PYukiRIFTS7BtxGE6cNMvsrPOX0Hu0B0/edit?usp=sharing" TargetMode="External"/><Relationship Id="rId11" Type="http://schemas.openxmlformats.org/officeDocument/2006/relationships/hyperlink" Target="https://www.witig.org/witransition-app.html" TargetMode="External"/><Relationship Id="rId5" Type="http://schemas.openxmlformats.org/officeDocument/2006/relationships/hyperlink" Target="https://dpi.wi.gov/sped/families/rights" TargetMode="External"/><Relationship Id="rId10" Type="http://schemas.openxmlformats.org/officeDocument/2006/relationships/hyperlink" Target="https://dpi.wi.gov/sspw/2019-novel-coronavirus" TargetMode="External"/><Relationship Id="rId4" Type="http://schemas.openxmlformats.org/officeDocument/2006/relationships/hyperlink" Target="https://www.nctsn.org/sites/default/files/resources/fact-sheet/outbreak_factsheet_1.pdf" TargetMode="External"/><Relationship Id="rId9" Type="http://schemas.openxmlformats.org/officeDocument/2006/relationships/hyperlink" Target="https://higherlogicdownload.s3.amazonaws.com/NASN/3870c72d-fff9-4ed7-833f-215de278d256/UploadedImages/PDFs/02292020_NASP_NASN_COVID-19_parent_handout.pdf" TargetMode="External"/><Relationship Id="rId14" Type="http://schemas.openxmlformats.org/officeDocument/2006/relationships/hyperlink" Target="http://www.wispei.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covid-19-resource-center/webinar-series/when-one-door-closes-and-another-opens-school-psychologists-providing-telehealth-service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wsems.us/" TargetMode="External"/><Relationship Id="rId5" Type="http://schemas.openxmlformats.org/officeDocument/2006/relationships/hyperlink" Target="https://wifacets.org/" TargetMode="External"/><Relationship Id="rId4" Type="http://schemas.openxmlformats.org/officeDocument/2006/relationships/hyperlink" Target="https://www.wcass.or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pi.wi.gov/sspw/2019-novel-coronavi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dpi.wi.gov/sped/new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3335761d7_1_25"/>
          <p:cNvSpPr txBox="1">
            <a:spLocks noGrp="1"/>
          </p:cNvSpPr>
          <p:nvPr>
            <p:ph type="body" idx="1"/>
          </p:nvPr>
        </p:nvSpPr>
        <p:spPr>
          <a:xfrm>
            <a:off x="2059305" y="1467953"/>
            <a:ext cx="7829400" cy="2037000"/>
          </a:xfrm>
          <a:prstGeom prst="rect">
            <a:avLst/>
          </a:prstGeom>
          <a:noFill/>
          <a:ln>
            <a:noFill/>
          </a:ln>
        </p:spPr>
        <p:txBody>
          <a:bodyPr spcFirstLastPara="1" wrap="square" lIns="91425" tIns="45700" rIns="91425" bIns="45700" anchor="t" anchorCtr="0">
            <a:noAutofit/>
          </a:bodyPr>
          <a:lstStyle/>
          <a:p>
            <a:pPr marL="0" lvl="0" indent="0" algn="ctr" rtl="0">
              <a:lnSpc>
                <a:spcPct val="136428"/>
              </a:lnSpc>
              <a:spcBef>
                <a:spcPts val="1800"/>
              </a:spcBef>
              <a:spcAft>
                <a:spcPts val="0"/>
              </a:spcAft>
              <a:buClr>
                <a:srgbClr val="333399"/>
              </a:buClr>
              <a:buSzPts val="2800"/>
              <a:buNone/>
            </a:pPr>
            <a:r>
              <a:rPr lang="en-US" sz="4000"/>
              <a:t>Parent Friendly and Productive </a:t>
            </a:r>
            <a:r>
              <a:rPr lang="en-US" sz="4000" i="1" u="sng"/>
              <a:t>Virtual</a:t>
            </a:r>
            <a:r>
              <a:rPr lang="en-US" sz="4000"/>
              <a:t> IEP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Meetings</a:t>
            </a:r>
            <a:endParaRPr/>
          </a:p>
          <a:p>
            <a:pPr marL="0" lvl="0" indent="0" algn="ctr" rtl="0">
              <a:lnSpc>
                <a:spcPct val="136428"/>
              </a:lnSpc>
              <a:spcBef>
                <a:spcPts val="1200"/>
              </a:spcBef>
              <a:spcAft>
                <a:spcPts val="0"/>
              </a:spcAft>
              <a:buClr>
                <a:srgbClr val="333399"/>
              </a:buClr>
              <a:buSzPts val="2800"/>
              <a:buNone/>
            </a:pPr>
            <a:endParaRPr sz="2800"/>
          </a:p>
          <a:p>
            <a:pPr marL="0" lvl="0" indent="0" algn="ctr" rtl="0">
              <a:lnSpc>
                <a:spcPct val="136428"/>
              </a:lnSpc>
              <a:spcBef>
                <a:spcPts val="1200"/>
              </a:spcBef>
              <a:spcAft>
                <a:spcPts val="0"/>
              </a:spcAft>
              <a:buClr>
                <a:srgbClr val="333399"/>
              </a:buClr>
              <a:buSzPts val="2800"/>
              <a:buNone/>
            </a:pPr>
            <a:endParaRPr sz="2800"/>
          </a:p>
        </p:txBody>
      </p:sp>
      <p:sp>
        <p:nvSpPr>
          <p:cNvPr id="193" name="Google Shape;193;g83335761d7_1_25"/>
          <p:cNvSpPr txBox="1">
            <a:spLocks noGrp="1"/>
          </p:cNvSpPr>
          <p:nvPr>
            <p:ph type="body" idx="2"/>
          </p:nvPr>
        </p:nvSpPr>
        <p:spPr>
          <a:xfrm>
            <a:off x="7599861" y="3737035"/>
            <a:ext cx="4434900" cy="178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t>Presenters:</a:t>
            </a:r>
            <a:endParaRPr sz="2000"/>
          </a:p>
          <a:p>
            <a:pPr marL="457200" lvl="0" indent="0" algn="l" rtl="0">
              <a:lnSpc>
                <a:spcPct val="100000"/>
              </a:lnSpc>
              <a:spcBef>
                <a:spcPts val="0"/>
              </a:spcBef>
              <a:spcAft>
                <a:spcPts val="0"/>
              </a:spcAft>
              <a:buClr>
                <a:schemeClr val="dk1"/>
              </a:buClr>
              <a:buSzPts val="2000"/>
              <a:buNone/>
            </a:pPr>
            <a:r>
              <a:rPr lang="en-US" sz="2000"/>
              <a:t>Sharon Madsen</a:t>
            </a:r>
            <a:endParaRPr sz="2000"/>
          </a:p>
          <a:p>
            <a:pPr marL="457200" lvl="0" indent="0" algn="l" rtl="0">
              <a:lnSpc>
                <a:spcPct val="100000"/>
              </a:lnSpc>
              <a:spcBef>
                <a:spcPts val="0"/>
              </a:spcBef>
              <a:spcAft>
                <a:spcPts val="0"/>
              </a:spcAft>
              <a:buClr>
                <a:schemeClr val="dk1"/>
              </a:buClr>
              <a:buSzPts val="2000"/>
              <a:buNone/>
            </a:pPr>
            <a:r>
              <a:rPr lang="en-US" sz="2000"/>
              <a:t>Tim Peerenboom</a:t>
            </a:r>
            <a:endParaRPr sz="2000"/>
          </a:p>
          <a:p>
            <a:pPr marL="457200" lvl="0" indent="0" algn="l" rtl="0">
              <a:lnSpc>
                <a:spcPct val="100000"/>
              </a:lnSpc>
              <a:spcBef>
                <a:spcPts val="0"/>
              </a:spcBef>
              <a:spcAft>
                <a:spcPts val="0"/>
              </a:spcAft>
              <a:buClr>
                <a:schemeClr val="dk1"/>
              </a:buClr>
              <a:buSzPts val="2000"/>
              <a:buNone/>
            </a:pPr>
            <a:r>
              <a:rPr lang="en-US" sz="2000"/>
              <a:t>Daniel Parker </a:t>
            </a:r>
            <a:endParaRPr sz="2000"/>
          </a:p>
          <a:p>
            <a:pPr marL="0" lvl="0" indent="0" algn="l" rtl="0">
              <a:lnSpc>
                <a:spcPct val="100000"/>
              </a:lnSpc>
              <a:spcBef>
                <a:spcPts val="0"/>
              </a:spcBef>
              <a:spcAft>
                <a:spcPts val="0"/>
              </a:spcAft>
              <a:buClr>
                <a:schemeClr val="dk1"/>
              </a:buClr>
              <a:buSzPts val="2000"/>
              <a:buNone/>
            </a:pPr>
            <a:r>
              <a:rPr lang="en-US" sz="2000"/>
              <a:t>April 13, 2020</a:t>
            </a:r>
            <a:endParaRPr sz="2000"/>
          </a:p>
        </p:txBody>
      </p:sp>
      <p:sp>
        <p:nvSpPr>
          <p:cNvPr id="194" name="Google Shape;194;g83335761d7_1_25"/>
          <p:cNvSpPr/>
          <p:nvPr/>
        </p:nvSpPr>
        <p:spPr>
          <a:xfrm>
            <a:off x="669341" y="3862873"/>
            <a:ext cx="64317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83335761d7_1_2"/>
          <p:cNvSpPr txBox="1">
            <a:spLocks noGrp="1"/>
          </p:cNvSpPr>
          <p:nvPr>
            <p:ph type="title" idx="4294967295"/>
          </p:nvPr>
        </p:nvSpPr>
        <p:spPr>
          <a:xfrm>
            <a:off x="777525" y="101975"/>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b="1">
                <a:solidFill>
                  <a:srgbClr val="FFFFFF"/>
                </a:solidFill>
                <a:latin typeface="Lato"/>
                <a:ea typeface="Lato"/>
                <a:cs typeface="Lato"/>
                <a:sym typeface="Lato"/>
              </a:rPr>
              <a:t>CCR IEP Learning Resources</a:t>
            </a:r>
            <a:endParaRPr/>
          </a:p>
        </p:txBody>
      </p:sp>
      <p:sp>
        <p:nvSpPr>
          <p:cNvPr id="313" name="Google Shape;313;g83335761d7_1_2"/>
          <p:cNvSpPr txBox="1">
            <a:spLocks noGrp="1"/>
          </p:cNvSpPr>
          <p:nvPr>
            <p:ph type="body" idx="4294967295"/>
          </p:nvPr>
        </p:nvSpPr>
        <p:spPr>
          <a:xfrm>
            <a:off x="777525" y="1244987"/>
            <a:ext cx="11094300" cy="502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400" b="0" u="sng">
                <a:solidFill>
                  <a:schemeClr val="hlink"/>
                </a:solidFill>
                <a:hlinkClick r:id="rId3"/>
              </a:rPr>
              <a:t>https://dpi.wi.gov/sped/college-and-career-ready-ieps/learning-resources</a:t>
            </a:r>
            <a:endParaRPr sz="4800" b="0">
              <a:solidFill>
                <a:schemeClr val="lt1"/>
              </a:solidFill>
              <a:latin typeface="Lato Black"/>
              <a:ea typeface="Lato Black"/>
              <a:cs typeface="Lato Black"/>
              <a:sym typeface="Lato Black"/>
            </a:endParaRPr>
          </a:p>
        </p:txBody>
      </p:sp>
      <p:pic>
        <p:nvPicPr>
          <p:cNvPr id="315" name="Google Shape;315;g83335761d7_1_2"/>
          <p:cNvPicPr preferRelativeResize="0"/>
          <p:nvPr/>
        </p:nvPicPr>
        <p:blipFill rotWithShape="1">
          <a:blip r:embed="rId4">
            <a:alphaModFix/>
          </a:blip>
          <a:srcRect/>
          <a:stretch/>
        </p:blipFill>
        <p:spPr>
          <a:xfrm>
            <a:off x="1812800" y="1699450"/>
            <a:ext cx="8566391" cy="5022000"/>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24"/>
        <p:cNvGrpSpPr/>
        <p:nvPr/>
      </p:nvGrpSpPr>
      <p:grpSpPr>
        <a:xfrm>
          <a:off x="0" y="0"/>
          <a:ext cx="0" cy="0"/>
          <a:chOff x="0" y="0"/>
          <a:chExt cx="0" cy="0"/>
        </a:xfrm>
      </p:grpSpPr>
      <p:sp>
        <p:nvSpPr>
          <p:cNvPr id="325" name="Google Shape;325;g7f83da8dbf_1_31"/>
          <p:cNvSpPr txBox="1">
            <a:spLocks noGrp="1"/>
          </p:cNvSpPr>
          <p:nvPr>
            <p:ph type="body" idx="4294967295"/>
          </p:nvPr>
        </p:nvSpPr>
        <p:spPr>
          <a:xfrm>
            <a:off x="1515155" y="906753"/>
            <a:ext cx="4864624" cy="4769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endParaRPr sz="3600" b="0"/>
          </a:p>
          <a:p>
            <a:pPr marL="0" lvl="0" indent="0" algn="ctr" rtl="0">
              <a:lnSpc>
                <a:spcPct val="115000"/>
              </a:lnSpc>
              <a:spcBef>
                <a:spcPts val="0"/>
              </a:spcBef>
              <a:spcAft>
                <a:spcPts val="0"/>
              </a:spcAft>
              <a:buSzPts val="3200"/>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Review DPI Guidance Relating to Virtual IEP Meetings</a:t>
            </a:r>
            <a:endParaRPr sz="400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pic>
        <p:nvPicPr>
          <p:cNvPr id="327" name="Google Shape;327;g7f83da8dbf_1_31"/>
          <p:cNvPicPr preferRelativeResize="0"/>
          <p:nvPr/>
        </p:nvPicPr>
        <p:blipFill rotWithShape="1">
          <a:blip r:embed="rId3">
            <a:alphaModFix/>
          </a:blip>
          <a:srcRect/>
          <a:stretch/>
        </p:blipFill>
        <p:spPr>
          <a:xfrm>
            <a:off x="6474373" y="1055296"/>
            <a:ext cx="3822500" cy="3822500"/>
          </a:xfrm>
          <a:prstGeom prst="rect">
            <a:avLst/>
          </a:prstGeom>
          <a:solidFill>
            <a:schemeClr val="lt1"/>
          </a:solid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PI Guidance for Virtual IEP Meetings</a:t>
            </a:r>
            <a:endParaRPr/>
          </a:p>
        </p:txBody>
      </p:sp>
      <p:sp>
        <p:nvSpPr>
          <p:cNvPr id="333" name="Google Shape;333;p3"/>
          <p:cNvSpPr txBox="1">
            <a:spLocks noGrp="1"/>
          </p:cNvSpPr>
          <p:nvPr>
            <p:ph type="body" idx="2"/>
          </p:nvPr>
        </p:nvSpPr>
        <p:spPr>
          <a:xfrm>
            <a:off x="616125" y="1449430"/>
            <a:ext cx="11103000" cy="4545300"/>
          </a:xfrm>
          <a:prstGeom prst="rect">
            <a:avLst/>
          </a:prstGeom>
          <a:noFill/>
          <a:ln>
            <a:noFill/>
          </a:ln>
        </p:spPr>
        <p:txBody>
          <a:bodyPr spcFirstLastPara="1" wrap="square" lIns="91425" tIns="45700" rIns="91425" bIns="45700" anchor="t" anchorCtr="0">
            <a:normAutofit/>
          </a:bodyPr>
          <a:lstStyle/>
          <a:p>
            <a:pPr marL="457188" lvl="0" indent="-457188" algn="l" rtl="0">
              <a:lnSpc>
                <a:spcPct val="100000"/>
              </a:lnSpc>
              <a:spcBef>
                <a:spcPts val="0"/>
              </a:spcBef>
              <a:spcAft>
                <a:spcPts val="0"/>
              </a:spcAft>
              <a:buClr>
                <a:schemeClr val="dk1"/>
              </a:buClr>
              <a:buSzPts val="2960"/>
              <a:buChar char="•"/>
            </a:pPr>
            <a:r>
              <a:rPr lang="en-US" b="0"/>
              <a:t>Every attempt should be made to comply with required timelines </a:t>
            </a:r>
            <a:endParaRPr b="0"/>
          </a:p>
          <a:p>
            <a:pPr marL="457188" lvl="0" indent="-457188" algn="l" rtl="0">
              <a:lnSpc>
                <a:spcPct val="100000"/>
              </a:lnSpc>
              <a:spcBef>
                <a:spcPts val="1200"/>
              </a:spcBef>
              <a:spcAft>
                <a:spcPts val="0"/>
              </a:spcAft>
              <a:buSzPts val="3200"/>
              <a:buChar char="•"/>
            </a:pPr>
            <a:r>
              <a:rPr lang="en-US" b="0"/>
              <a:t>All IEP requirements still apply to virtual IEP meetings </a:t>
            </a:r>
            <a:endParaRPr b="0"/>
          </a:p>
          <a:p>
            <a:pPr marL="457188" lvl="0" indent="-457188" algn="l" rtl="0">
              <a:lnSpc>
                <a:spcPct val="100000"/>
              </a:lnSpc>
              <a:spcBef>
                <a:spcPts val="1200"/>
              </a:spcBef>
              <a:spcAft>
                <a:spcPts val="0"/>
              </a:spcAft>
              <a:buSzPts val="3200"/>
              <a:buChar char="•"/>
            </a:pPr>
            <a:r>
              <a:rPr lang="en-US" b="0"/>
              <a:t>All required team members should participate unless appropriately excused</a:t>
            </a:r>
            <a:endParaRPr b="0"/>
          </a:p>
          <a:p>
            <a:pPr marL="457188" lvl="0" indent="-457188" algn="l" rtl="0">
              <a:lnSpc>
                <a:spcPct val="100000"/>
              </a:lnSpc>
              <a:spcBef>
                <a:spcPts val="1200"/>
              </a:spcBef>
              <a:spcAft>
                <a:spcPts val="0"/>
              </a:spcAft>
              <a:buSzPts val="3200"/>
              <a:buChar char="•"/>
            </a:pPr>
            <a:r>
              <a:rPr lang="en-US" b="0"/>
              <a:t>Parents should be notified ahead of time who will be absent and appropriate documentation is required </a:t>
            </a:r>
            <a:endParaRPr b="0"/>
          </a:p>
          <a:p>
            <a:pPr marL="0" lvl="0" indent="0" algn="l" rtl="0">
              <a:lnSpc>
                <a:spcPct val="140000"/>
              </a:lnSpc>
              <a:spcBef>
                <a:spcPts val="1200"/>
              </a:spcBef>
              <a:spcAft>
                <a:spcPts val="0"/>
              </a:spcAft>
              <a:buSzPts val="3200"/>
              <a:buNone/>
            </a:pPr>
            <a:endParaRPr/>
          </a:p>
          <a:p>
            <a:pPr marL="457189" lvl="0" indent="-269229" algn="l" rtl="0">
              <a:lnSpc>
                <a:spcPct val="140000"/>
              </a:lnSpc>
              <a:spcBef>
                <a:spcPts val="585"/>
              </a:spcBef>
              <a:spcAft>
                <a:spcPts val="0"/>
              </a:spcAft>
              <a:buClr>
                <a:schemeClr val="dk1"/>
              </a:buClr>
              <a:buSzPts val="2960"/>
              <a:buFont typeface="Arial"/>
              <a:buNone/>
            </a:pPr>
            <a:endParaRPr sz="2960"/>
          </a:p>
        </p:txBody>
      </p:sp>
      <p:sp>
        <p:nvSpPr>
          <p:cNvPr id="334" name="Google Shape;334;p3"/>
          <p:cNvSpPr txBox="1"/>
          <p:nvPr/>
        </p:nvSpPr>
        <p:spPr>
          <a:xfrm>
            <a:off x="787875" y="5686275"/>
            <a:ext cx="10759500" cy="8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67" b="0" i="0" u="none" strike="noStrike" cap="none">
                <a:solidFill>
                  <a:schemeClr val="dk1"/>
                </a:solidFill>
                <a:latin typeface="Calibri"/>
                <a:ea typeface="Calibri"/>
                <a:cs typeface="Calibri"/>
                <a:sym typeface="Calibri"/>
              </a:rPr>
              <a:t>Extended School Closure due to Covid-19 Special Education Question and Answer Document 03-25-20 Current FAQ Available on: </a:t>
            </a:r>
            <a:r>
              <a:rPr lang="en-US" sz="2000" b="0" i="0" u="sng" strike="noStrike" cap="none">
                <a:solidFill>
                  <a:srgbClr val="000000"/>
                </a:solidFill>
                <a:latin typeface="Arial"/>
                <a:ea typeface="Arial"/>
                <a:cs typeface="Arial"/>
                <a:sym typeface="Arial"/>
                <a:hlinkClick r:id="rId3"/>
              </a:rPr>
              <a:t>https://dpi.wi.gov/sped/covid-19-sped-updates-and-resources</a:t>
            </a:r>
            <a:r>
              <a:rPr lang="en-US" sz="2000" b="0" i="0" u="none" strike="noStrike" cap="none">
                <a:solidFill>
                  <a:srgbClr val="000000"/>
                </a:solidFill>
                <a:latin typeface="Arial"/>
                <a:ea typeface="Arial"/>
                <a:cs typeface="Arial"/>
                <a:sym typeface="Arial"/>
              </a:rPr>
              <a:t> </a:t>
            </a: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7f83da8dbf_1_17"/>
          <p:cNvSpPr txBox="1">
            <a:spLocks noGrp="1"/>
          </p:cNvSpPr>
          <p:nvPr>
            <p:ph type="body" idx="1"/>
          </p:nvPr>
        </p:nvSpPr>
        <p:spPr>
          <a:xfrm>
            <a:off x="232775"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DPI Guidance for Virtual IEP Meetings</a:t>
            </a:r>
            <a:endParaRPr/>
          </a:p>
        </p:txBody>
      </p:sp>
      <p:sp>
        <p:nvSpPr>
          <p:cNvPr id="340" name="Google Shape;340;g7f83da8dbf_1_17"/>
          <p:cNvSpPr txBox="1">
            <a:spLocks noGrp="1"/>
          </p:cNvSpPr>
          <p:nvPr>
            <p:ph type="body" idx="2"/>
          </p:nvPr>
        </p:nvSpPr>
        <p:spPr>
          <a:xfrm>
            <a:off x="553160" y="1317472"/>
            <a:ext cx="10759500" cy="45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b="0"/>
              <a:t>What if the parent does not want to meet virtually?</a:t>
            </a:r>
            <a:endParaRPr b="0"/>
          </a:p>
          <a:p>
            <a:pPr marL="457200" lvl="0" indent="-431800" algn="l" rtl="0">
              <a:lnSpc>
                <a:spcPct val="100000"/>
              </a:lnSpc>
              <a:spcBef>
                <a:spcPts val="1200"/>
              </a:spcBef>
              <a:spcAft>
                <a:spcPts val="0"/>
              </a:spcAft>
              <a:buSzPts val="3200"/>
              <a:buChar char="•"/>
            </a:pPr>
            <a:r>
              <a:rPr lang="en-US" b="0"/>
              <a:t>Parent may request a phone meeting </a:t>
            </a:r>
            <a:endParaRPr b="0"/>
          </a:p>
          <a:p>
            <a:pPr marL="457200" lvl="0" indent="-431800" algn="l" rtl="0">
              <a:lnSpc>
                <a:spcPct val="100000"/>
              </a:lnSpc>
              <a:spcBef>
                <a:spcPts val="1200"/>
              </a:spcBef>
              <a:spcAft>
                <a:spcPts val="0"/>
              </a:spcAft>
              <a:buSzPts val="3200"/>
              <a:buChar char="•"/>
            </a:pPr>
            <a:r>
              <a:rPr lang="en-US" b="0"/>
              <a:t>Parent may request to wait for an in person meeting and DPI understands postponing an IEP team meeting may mean not meeting annual IEP timelines </a:t>
            </a:r>
            <a:endParaRPr b="0"/>
          </a:p>
          <a:p>
            <a:pPr marL="457200" lvl="0" indent="-431800" algn="l" rtl="0">
              <a:lnSpc>
                <a:spcPct val="100000"/>
              </a:lnSpc>
              <a:spcBef>
                <a:spcPts val="1200"/>
              </a:spcBef>
              <a:spcAft>
                <a:spcPts val="0"/>
              </a:spcAft>
              <a:buSzPts val="3200"/>
              <a:buChar char="•"/>
            </a:pPr>
            <a:r>
              <a:rPr lang="en-US" b="0"/>
              <a:t>Parents may choose to allow LEA to proceed with meeting without them</a:t>
            </a:r>
            <a:endParaRPr b="0"/>
          </a:p>
          <a:p>
            <a:pPr marL="457200" lvl="0" indent="0" algn="l" rtl="0">
              <a:lnSpc>
                <a:spcPct val="140000"/>
              </a:lnSpc>
              <a:spcBef>
                <a:spcPts val="1200"/>
              </a:spcBef>
              <a:spcAft>
                <a:spcPts val="0"/>
              </a:spcAft>
              <a:buSzPts val="3200"/>
              <a:buNone/>
            </a:pPr>
            <a:endParaRPr/>
          </a:p>
          <a:p>
            <a:pPr marL="457200" lvl="0" indent="0" algn="l" rtl="0">
              <a:lnSpc>
                <a:spcPct val="140000"/>
              </a:lnSpc>
              <a:spcBef>
                <a:spcPts val="0"/>
              </a:spcBef>
              <a:spcAft>
                <a:spcPts val="0"/>
              </a:spcAft>
              <a:buSzPts val="3200"/>
              <a:buNone/>
            </a:pPr>
            <a:endParaRPr/>
          </a:p>
          <a:p>
            <a:pPr marL="0" lvl="0" indent="0" algn="l" rtl="0">
              <a:lnSpc>
                <a:spcPct val="140000"/>
              </a:lnSpc>
              <a:spcBef>
                <a:spcPts val="0"/>
              </a:spcBef>
              <a:spcAft>
                <a:spcPts val="0"/>
              </a:spcAft>
              <a:buSzPts val="3200"/>
              <a:buNone/>
            </a:pPr>
            <a:endParaRPr/>
          </a:p>
          <a:p>
            <a:pPr marL="457188" lvl="0" indent="-269228" algn="l" rtl="0">
              <a:lnSpc>
                <a:spcPct val="140000"/>
              </a:lnSpc>
              <a:spcBef>
                <a:spcPts val="585"/>
              </a:spcBef>
              <a:spcAft>
                <a:spcPts val="0"/>
              </a:spcAft>
              <a:buClr>
                <a:schemeClr val="dk1"/>
              </a:buClr>
              <a:buSzPts val="2960"/>
              <a:buFont typeface="Arial"/>
              <a:buNone/>
            </a:pPr>
            <a:endParaRPr sz="2960"/>
          </a:p>
        </p:txBody>
      </p:sp>
      <p:sp>
        <p:nvSpPr>
          <p:cNvPr id="341" name="Google Shape;341;g7f83da8dbf_1_17"/>
          <p:cNvSpPr txBox="1"/>
          <p:nvPr/>
        </p:nvSpPr>
        <p:spPr>
          <a:xfrm>
            <a:off x="232775" y="5862472"/>
            <a:ext cx="10759500" cy="8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67" b="0" i="0" u="none" strike="noStrike" cap="none">
                <a:solidFill>
                  <a:schemeClr val="dk1"/>
                </a:solidFill>
                <a:latin typeface="Calibri"/>
                <a:ea typeface="Calibri"/>
                <a:cs typeface="Calibri"/>
                <a:sym typeface="Calibri"/>
              </a:rPr>
              <a:t>Extended School Closure due to Covid-19 Special Education Question and Answer Document 03-25-20 Current FAQ Available on: </a:t>
            </a:r>
            <a:r>
              <a:rPr lang="en-US" sz="2000" b="0" i="0" u="sng" strike="noStrike" cap="none">
                <a:solidFill>
                  <a:srgbClr val="000000"/>
                </a:solidFill>
                <a:latin typeface="Arial"/>
                <a:ea typeface="Arial"/>
                <a:cs typeface="Arial"/>
                <a:sym typeface="Arial"/>
                <a:hlinkClick r:id="rId3"/>
              </a:rPr>
              <a:t>https://dpi.wi.gov/sped/covid-19-sped-updates-and-resources</a:t>
            </a:r>
            <a:r>
              <a:rPr lang="en-US" sz="2000" b="0" i="0" u="none" strike="noStrike" cap="none">
                <a:solidFill>
                  <a:srgbClr val="000000"/>
                </a:solidFill>
                <a:latin typeface="Arial"/>
                <a:ea typeface="Arial"/>
                <a:cs typeface="Arial"/>
                <a:sym typeface="Arial"/>
              </a:rPr>
              <a:t> </a:t>
            </a: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7f83da8dbf_1_25"/>
          <p:cNvSpPr txBox="1">
            <a:spLocks noGrp="1"/>
          </p:cNvSpPr>
          <p:nvPr>
            <p:ph type="body" idx="1"/>
          </p:nvPr>
        </p:nvSpPr>
        <p:spPr>
          <a:xfrm>
            <a:off x="232775"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DPI Guidance for Virtual IEP Meetings</a:t>
            </a:r>
            <a:endParaRPr/>
          </a:p>
        </p:txBody>
      </p:sp>
      <p:sp>
        <p:nvSpPr>
          <p:cNvPr id="347" name="Google Shape;347;g7f83da8dbf_1_25"/>
          <p:cNvSpPr txBox="1">
            <a:spLocks noGrp="1"/>
          </p:cNvSpPr>
          <p:nvPr>
            <p:ph type="body" idx="2"/>
          </p:nvPr>
        </p:nvSpPr>
        <p:spPr>
          <a:xfrm>
            <a:off x="553160" y="1317472"/>
            <a:ext cx="10759500" cy="4545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sz="3000"/>
              <a:t>What should IEP teams do about the IEP team meeting signature requirement - particularly for SLD evaluations? </a:t>
            </a:r>
            <a:endParaRPr sz="3000"/>
          </a:p>
          <a:p>
            <a:pPr marL="914400" lvl="1" indent="-377444" algn="l" rtl="0">
              <a:lnSpc>
                <a:spcPct val="100000"/>
              </a:lnSpc>
              <a:spcBef>
                <a:spcPts val="1200"/>
              </a:spcBef>
              <a:spcAft>
                <a:spcPts val="0"/>
              </a:spcAft>
              <a:buSzPts val="2344"/>
              <a:buChar char="○"/>
            </a:pPr>
            <a:r>
              <a:rPr lang="en-US"/>
              <a:t>Electronic or digital signatures can be used</a:t>
            </a:r>
            <a:endParaRPr/>
          </a:p>
          <a:p>
            <a:pPr marL="1371600" lvl="2" indent="-377444" algn="l" rtl="0">
              <a:lnSpc>
                <a:spcPct val="100000"/>
              </a:lnSpc>
              <a:spcBef>
                <a:spcPts val="1200"/>
              </a:spcBef>
              <a:spcAft>
                <a:spcPts val="0"/>
              </a:spcAft>
              <a:buSzPts val="2344"/>
              <a:buFont typeface="Lato"/>
              <a:buChar char="■"/>
            </a:pPr>
            <a:r>
              <a:rPr lang="en-US">
                <a:latin typeface="Lato"/>
                <a:ea typeface="Lato"/>
                <a:cs typeface="Lato"/>
                <a:sym typeface="Lato"/>
              </a:rPr>
              <a:t>SLD evaluations may use electronic signatures to document agreement or disagreement with the eligibility determination</a:t>
            </a:r>
            <a:endParaRPr>
              <a:latin typeface="Lato"/>
              <a:ea typeface="Lato"/>
              <a:cs typeface="Lato"/>
              <a:sym typeface="Lato"/>
            </a:endParaRPr>
          </a:p>
          <a:p>
            <a:pPr marL="914400" lvl="1" indent="-377444" algn="l" rtl="0">
              <a:lnSpc>
                <a:spcPct val="100000"/>
              </a:lnSpc>
              <a:spcBef>
                <a:spcPts val="1200"/>
              </a:spcBef>
              <a:spcAft>
                <a:spcPts val="0"/>
              </a:spcAft>
              <a:buSzPts val="2344"/>
              <a:buChar char="○"/>
            </a:pPr>
            <a:r>
              <a:rPr lang="en-US"/>
              <a:t>Ensure all members have access to email</a:t>
            </a:r>
            <a:endParaRPr/>
          </a:p>
          <a:p>
            <a:pPr marL="914400" lvl="1" indent="-377444" algn="l" rtl="0">
              <a:lnSpc>
                <a:spcPct val="100000"/>
              </a:lnSpc>
              <a:spcBef>
                <a:spcPts val="1200"/>
              </a:spcBef>
              <a:spcAft>
                <a:spcPts val="0"/>
              </a:spcAft>
              <a:buSzPts val="2344"/>
              <a:buChar char="○"/>
            </a:pPr>
            <a:r>
              <a:rPr lang="en-US"/>
              <a:t>Document that the IEP team met virtually due to the public health order</a:t>
            </a:r>
            <a:endParaRPr/>
          </a:p>
          <a:p>
            <a:pPr marL="914400" lvl="1" indent="-377444" algn="l" rtl="0">
              <a:lnSpc>
                <a:spcPct val="100000"/>
              </a:lnSpc>
              <a:spcBef>
                <a:spcPts val="1200"/>
              </a:spcBef>
              <a:spcAft>
                <a:spcPts val="1200"/>
              </a:spcAft>
              <a:buSzPts val="2344"/>
              <a:buChar char="○"/>
            </a:pPr>
            <a:r>
              <a:rPr lang="en-US"/>
              <a:t>Share a copy of the evaluation report with the IEP team members</a:t>
            </a:r>
            <a:endParaRPr/>
          </a:p>
        </p:txBody>
      </p:sp>
      <p:sp>
        <p:nvSpPr>
          <p:cNvPr id="348" name="Google Shape;348;g7f83da8dbf_1_25"/>
          <p:cNvSpPr txBox="1"/>
          <p:nvPr/>
        </p:nvSpPr>
        <p:spPr>
          <a:xfrm>
            <a:off x="232775" y="5951143"/>
            <a:ext cx="10759500" cy="8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867" b="0" i="0" u="none" strike="noStrike" cap="none">
                <a:solidFill>
                  <a:schemeClr val="dk1"/>
                </a:solidFill>
                <a:latin typeface="Calibri"/>
                <a:ea typeface="Calibri"/>
                <a:cs typeface="Calibri"/>
                <a:sym typeface="Calibri"/>
              </a:rPr>
              <a:t>Extended School Closure due to Covid-19 Special Education Question and Answer Document 03-25-20 Current FAQ Available on: </a:t>
            </a:r>
            <a:r>
              <a:rPr lang="en-US" sz="2000" b="0" i="0" u="sng" strike="noStrike" cap="none">
                <a:solidFill>
                  <a:srgbClr val="000000"/>
                </a:solidFill>
                <a:latin typeface="Arial"/>
                <a:ea typeface="Arial"/>
                <a:cs typeface="Arial"/>
                <a:sym typeface="Arial"/>
                <a:hlinkClick r:id="rId3"/>
              </a:rPr>
              <a:t>https://dpi.wi.gov/sped/covid-19-sped-updates-and-resources</a:t>
            </a:r>
            <a:r>
              <a:rPr lang="en-US" sz="2000" b="0" i="0" u="none" strike="noStrike" cap="none">
                <a:solidFill>
                  <a:srgbClr val="000000"/>
                </a:solidFill>
                <a:latin typeface="Arial"/>
                <a:ea typeface="Arial"/>
                <a:cs typeface="Arial"/>
                <a:sym typeface="Arial"/>
              </a:rPr>
              <a:t> </a:t>
            </a: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82b629f3b0_0_0"/>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Virtual IEP Meeting </a:t>
            </a:r>
            <a:endParaRPr sz="4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endParaRPr>
          </a:p>
          <a:p>
            <a:pPr marL="0" lvl="0" indent="0" algn="ctr" rtl="0">
              <a:lnSpc>
                <a:spcPct val="100000"/>
              </a:lnSpc>
              <a:spcBef>
                <a:spcPts val="0"/>
              </a:spcBef>
              <a:spcAft>
                <a:spcPts val="0"/>
              </a:spcAft>
              <a:buClr>
                <a:schemeClr val="lt1"/>
              </a:buClr>
              <a:buSzPts val="4800"/>
              <a:buNone/>
            </a:pPr>
            <a:r>
              <a:rPr lang="en-US" sz="4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Confidentiality Considerations</a:t>
            </a:r>
            <a:endParaRPr sz="4600"/>
          </a:p>
        </p:txBody>
      </p:sp>
      <p:sp>
        <p:nvSpPr>
          <p:cNvPr id="354" name="Google Shape;354;g82b629f3b0_0_0"/>
          <p:cNvSpPr txBox="1">
            <a:spLocks noGrp="1"/>
          </p:cNvSpPr>
          <p:nvPr>
            <p:ph type="body" idx="2"/>
          </p:nvPr>
        </p:nvSpPr>
        <p:spPr>
          <a:xfrm>
            <a:off x="590126" y="1449430"/>
            <a:ext cx="10759500" cy="5043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2800" b="0"/>
              <a:t>Be transparent about the potential threats to confidentiality that are out of anyone’s control</a:t>
            </a:r>
            <a:endParaRPr sz="2800" b="0"/>
          </a:p>
          <a:p>
            <a:pPr marL="457200" lvl="0" indent="-406400" algn="l" rtl="0">
              <a:lnSpc>
                <a:spcPct val="100000"/>
              </a:lnSpc>
              <a:spcBef>
                <a:spcPts val="1200"/>
              </a:spcBef>
              <a:spcAft>
                <a:spcPts val="0"/>
              </a:spcAft>
              <a:buSzPts val="2800"/>
              <a:buChar char="●"/>
            </a:pPr>
            <a:r>
              <a:rPr lang="en-US" sz="2800" b="0"/>
              <a:t>Document the steps taken to protect confidentiality, such as:</a:t>
            </a:r>
            <a:endParaRPr sz="2960" b="0"/>
          </a:p>
          <a:p>
            <a:pPr marL="914400" lvl="1" indent="-381000" algn="l" rtl="0">
              <a:lnSpc>
                <a:spcPct val="100000"/>
              </a:lnSpc>
              <a:spcBef>
                <a:spcPts val="1200"/>
              </a:spcBef>
              <a:spcAft>
                <a:spcPts val="0"/>
              </a:spcAft>
              <a:buClr>
                <a:schemeClr val="dk1"/>
              </a:buClr>
              <a:buSzPts val="2400"/>
              <a:buFont typeface="Arial"/>
              <a:buChar char="○"/>
            </a:pPr>
            <a:r>
              <a:rPr lang="en-US" sz="2400" b="0"/>
              <a:t>Use screen sharing or </a:t>
            </a:r>
            <a:r>
              <a:rPr lang="en-US" sz="2400"/>
              <a:t>“snail mail” </a:t>
            </a:r>
            <a:r>
              <a:rPr lang="en-US" sz="2400" b="0"/>
              <a:t>versus emailing documents when possible</a:t>
            </a:r>
            <a:endParaRPr sz="2400" b="0"/>
          </a:p>
          <a:p>
            <a:pPr marL="914400" lvl="1" indent="-381000" algn="l" rtl="0">
              <a:lnSpc>
                <a:spcPct val="100000"/>
              </a:lnSpc>
              <a:spcBef>
                <a:spcPts val="1200"/>
              </a:spcBef>
              <a:spcAft>
                <a:spcPts val="0"/>
              </a:spcAft>
              <a:buSzPts val="2400"/>
              <a:buChar char="○"/>
            </a:pPr>
            <a:r>
              <a:rPr lang="en-US" sz="2400" b="0"/>
              <a:t>Only video conference and email from your work computer / device versus personal computer / device </a:t>
            </a:r>
            <a:endParaRPr sz="2400" b="0"/>
          </a:p>
          <a:p>
            <a:pPr marL="914400" lvl="1" indent="-381000" algn="l" rtl="0">
              <a:lnSpc>
                <a:spcPct val="100000"/>
              </a:lnSpc>
              <a:spcBef>
                <a:spcPts val="1200"/>
              </a:spcBef>
              <a:spcAft>
                <a:spcPts val="0"/>
              </a:spcAft>
              <a:buSzPts val="2400"/>
              <a:buChar char="○"/>
            </a:pPr>
            <a:r>
              <a:rPr lang="en-US" sz="2400" b="0"/>
              <a:t>Be mindful of your video surroundings (and what is on your scr</a:t>
            </a:r>
            <a:r>
              <a:rPr lang="en-US" sz="2400"/>
              <a:t>een if sharing) </a:t>
            </a:r>
            <a:r>
              <a:rPr lang="en-US" sz="2400" b="0"/>
              <a:t>when conducting a virtual meeting</a:t>
            </a:r>
            <a:endParaRPr sz="2400" b="0"/>
          </a:p>
          <a:p>
            <a:pPr marL="457200" lvl="0" indent="0" algn="l" rtl="0">
              <a:lnSpc>
                <a:spcPct val="100000"/>
              </a:lnSpc>
              <a:spcBef>
                <a:spcPts val="1200"/>
              </a:spcBef>
              <a:spcAft>
                <a:spcPts val="0"/>
              </a:spcAft>
              <a:buNone/>
            </a:pPr>
            <a:r>
              <a:rPr lang="en-US" sz="1400" b="0" u="sng">
                <a:solidFill>
                  <a:srgbClr val="0000FF"/>
                </a:solidFill>
                <a:latin typeface="Arial"/>
                <a:ea typeface="Arial"/>
                <a:cs typeface="Arial"/>
                <a:sym typeface="Arial"/>
                <a:hlinkClick r:id="rId3"/>
              </a:rPr>
              <a:t>https://studentprivacy.ed.gov/training/email-and-student-privacy</a:t>
            </a:r>
            <a:endParaRPr sz="1400">
              <a:solidFill>
                <a:srgbClr val="0000FF"/>
              </a:solidFill>
            </a:endParaRPr>
          </a:p>
          <a:p>
            <a:pPr marL="0" lvl="0" indent="0" algn="l" rtl="0">
              <a:lnSpc>
                <a:spcPct val="115000"/>
              </a:lnSpc>
              <a:spcBef>
                <a:spcPts val="1200"/>
              </a:spcBef>
              <a:spcAft>
                <a:spcPts val="0"/>
              </a:spcAft>
              <a:buNone/>
            </a:pPr>
            <a:r>
              <a:rPr lang="en-US" sz="1400"/>
              <a:t>           </a:t>
            </a:r>
            <a:r>
              <a:rPr lang="en-US" sz="1400">
                <a:solidFill>
                  <a:srgbClr val="0000FF"/>
                </a:solidFill>
              </a:rPr>
              <a:t>  </a:t>
            </a:r>
            <a:r>
              <a:rPr lang="en-US" sz="1300" b="0" u="sng">
                <a:solidFill>
                  <a:srgbClr val="0000FF"/>
                </a:solidFill>
                <a:latin typeface="Arial"/>
                <a:ea typeface="Arial"/>
                <a:cs typeface="Arial"/>
                <a:sym typeface="Arial"/>
                <a:hlinkClick r:id="rId4"/>
              </a:rPr>
              <a:t>FERPA and the Coronavirus Disease 2019 (COVID-19)</a:t>
            </a:r>
            <a:endParaRPr sz="1300" b="0" u="sng">
              <a:solidFill>
                <a:srgbClr val="0000FF"/>
              </a:solidFill>
              <a:latin typeface="Arial"/>
              <a:ea typeface="Arial"/>
              <a:cs typeface="Arial"/>
              <a:sym typeface="Arial"/>
            </a:endParaRPr>
          </a:p>
          <a:p>
            <a:pPr marL="0" lvl="0" indent="457200" algn="l" rtl="0">
              <a:lnSpc>
                <a:spcPct val="115000"/>
              </a:lnSpc>
              <a:spcBef>
                <a:spcPts val="1200"/>
              </a:spcBef>
              <a:spcAft>
                <a:spcPts val="0"/>
              </a:spcAft>
              <a:buNone/>
            </a:pPr>
            <a:r>
              <a:rPr lang="en-US" sz="1300" b="0" u="sng">
                <a:solidFill>
                  <a:srgbClr val="0000FF"/>
                </a:solidFill>
                <a:latin typeface="Arial"/>
                <a:ea typeface="Arial"/>
                <a:cs typeface="Arial"/>
                <a:sym typeface="Arial"/>
                <a:hlinkClick r:id="rId5"/>
              </a:rPr>
              <a:t>FERPA and Virtual Learning</a:t>
            </a:r>
            <a:endParaRPr sz="1300" b="0" u="sng">
              <a:solidFill>
                <a:srgbClr val="0000FF"/>
              </a:solidFill>
              <a:latin typeface="Arial"/>
              <a:ea typeface="Arial"/>
              <a:cs typeface="Arial"/>
              <a:sym typeface="Arial"/>
            </a:endParaRPr>
          </a:p>
          <a:p>
            <a:pPr marL="0" lvl="0" indent="0" algn="l" rtl="0">
              <a:lnSpc>
                <a:spcPct val="115000"/>
              </a:lnSpc>
              <a:spcBef>
                <a:spcPts val="1400"/>
              </a:spcBef>
              <a:spcAft>
                <a:spcPts val="0"/>
              </a:spcAft>
              <a:buNone/>
            </a:pPr>
            <a:endParaRPr sz="1300" b="0" u="sng">
              <a:solidFill>
                <a:srgbClr val="76767A"/>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300" b="0" u="sng">
              <a:solidFill>
                <a:srgbClr val="76767A"/>
              </a:solidFill>
              <a:highlight>
                <a:srgbClr val="FFFFFF"/>
              </a:highlight>
              <a:latin typeface="Arial"/>
              <a:ea typeface="Arial"/>
              <a:cs typeface="Arial"/>
              <a:sym typeface="Arial"/>
            </a:endParaRPr>
          </a:p>
          <a:p>
            <a:pPr marL="457200" lvl="0" indent="0" algn="l" rtl="0">
              <a:lnSpc>
                <a:spcPct val="100000"/>
              </a:lnSpc>
              <a:spcBef>
                <a:spcPts val="1200"/>
              </a:spcBef>
              <a:spcAft>
                <a:spcPts val="0"/>
              </a:spcAft>
              <a:buNone/>
            </a:pPr>
            <a:endParaRPr sz="1400"/>
          </a:p>
          <a:p>
            <a:pPr marL="457188" lvl="0" indent="-269228" algn="l" rtl="0">
              <a:lnSpc>
                <a:spcPct val="140000"/>
              </a:lnSpc>
              <a:spcBef>
                <a:spcPts val="1785"/>
              </a:spcBef>
              <a:spcAft>
                <a:spcPts val="0"/>
              </a:spcAft>
              <a:buClr>
                <a:schemeClr val="dk1"/>
              </a:buClr>
              <a:buSzPts val="2960"/>
              <a:buFont typeface="Arial"/>
              <a:buNone/>
            </a:pPr>
            <a:endParaRPr sz="2960"/>
          </a:p>
        </p:txBody>
      </p:sp>
      <p:sp>
        <p:nvSpPr>
          <p:cNvPr id="2" name="Slide Number Placeholder 1"/>
          <p:cNvSpPr>
            <a:spLocks noGrp="1"/>
          </p:cNvSpPr>
          <p:nvPr>
            <p:ph type="sldNum" sz="quarter" idx="10"/>
          </p:nvPr>
        </p:nvSpPr>
        <p:spPr/>
        <p:txBody>
          <a:bodyPr/>
          <a:lstStyle/>
          <a:p>
            <a:fld id="{EE7E8FEC-88A5-4D52-AA12-E171CDF74F0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63"/>
        <p:cNvGrpSpPr/>
        <p:nvPr/>
      </p:nvGrpSpPr>
      <p:grpSpPr>
        <a:xfrm>
          <a:off x="0" y="0"/>
          <a:ext cx="0" cy="0"/>
          <a:chOff x="0" y="0"/>
          <a:chExt cx="0" cy="0"/>
        </a:xfrm>
      </p:grpSpPr>
      <p:sp>
        <p:nvSpPr>
          <p:cNvPr id="364" name="Google Shape;364;g7f83da8dbf_1_42"/>
          <p:cNvSpPr txBox="1">
            <a:spLocks noGrp="1"/>
          </p:cNvSpPr>
          <p:nvPr>
            <p:ph type="body" idx="4294967295"/>
          </p:nvPr>
        </p:nvSpPr>
        <p:spPr>
          <a:xfrm>
            <a:off x="1663596" y="865453"/>
            <a:ext cx="4716183" cy="2998896"/>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Understanding </a:t>
            </a:r>
            <a:r>
              <a:rPr lang="en-US" sz="4000"/>
              <a:t> and Identifying Barriers to Virtual IEP Meetings </a:t>
            </a:r>
            <a:endParaRPr sz="4000" b="0"/>
          </a:p>
          <a:p>
            <a:pPr marL="219449" lvl="0" indent="0" algn="l" rtl="0">
              <a:lnSpc>
                <a:spcPct val="100000"/>
              </a:lnSpc>
              <a:spcBef>
                <a:spcPts val="0"/>
              </a:spcBef>
              <a:spcAft>
                <a:spcPts val="0"/>
              </a:spcAft>
              <a:buSzPts val="3200"/>
              <a:buNone/>
            </a:pPr>
            <a:endParaRPr sz="3600" b="0"/>
          </a:p>
        </p:txBody>
      </p:sp>
      <p:pic>
        <p:nvPicPr>
          <p:cNvPr id="366" name="Google Shape;366;g7f83da8dbf_1_42"/>
          <p:cNvPicPr preferRelativeResize="0"/>
          <p:nvPr/>
        </p:nvPicPr>
        <p:blipFill rotWithShape="1">
          <a:blip r:embed="rId3">
            <a:alphaModFix/>
          </a:blip>
          <a:srcRect/>
          <a:stretch/>
        </p:blipFill>
        <p:spPr>
          <a:xfrm>
            <a:off x="6959501" y="708813"/>
            <a:ext cx="3028350" cy="3028350"/>
          </a:xfrm>
          <a:prstGeom prst="rect">
            <a:avLst/>
          </a:prstGeom>
          <a:noFill/>
          <a:ln>
            <a:noFill/>
          </a:ln>
        </p:spPr>
      </p:pic>
      <p:pic>
        <p:nvPicPr>
          <p:cNvPr id="367" name="Google Shape;367;g7f83da8dbf_1_42"/>
          <p:cNvPicPr preferRelativeResize="0"/>
          <p:nvPr/>
        </p:nvPicPr>
        <p:blipFill rotWithShape="1">
          <a:blip r:embed="rId4">
            <a:alphaModFix/>
          </a:blip>
          <a:srcRect/>
          <a:stretch/>
        </p:blipFill>
        <p:spPr>
          <a:xfrm>
            <a:off x="1" y="3785175"/>
            <a:ext cx="12191999" cy="2753725"/>
          </a:xfrm>
          <a:prstGeom prst="rect">
            <a:avLst/>
          </a:prstGeom>
          <a:noFill/>
          <a:ln>
            <a:noFill/>
          </a:ln>
        </p:spPr>
      </p:pic>
      <p:sp>
        <p:nvSpPr>
          <p:cNvPr id="368" name="Google Shape;368;g7f83da8dbf_1_42"/>
          <p:cNvSpPr txBox="1"/>
          <p:nvPr/>
        </p:nvSpPr>
        <p:spPr>
          <a:xfrm>
            <a:off x="60900" y="6452375"/>
            <a:ext cx="10759500" cy="8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67"/>
              <a:buFont typeface="Arial"/>
              <a:buNone/>
            </a:pPr>
            <a:r>
              <a:rPr lang="en-US" sz="1400" b="0" i="0" u="none" strike="noStrike" cap="none">
                <a:solidFill>
                  <a:schemeClr val="dk1"/>
                </a:solidFill>
                <a:latin typeface="Calibri"/>
                <a:ea typeface="Calibri"/>
                <a:cs typeface="Calibri"/>
                <a:sym typeface="Calibri"/>
              </a:rPr>
              <a:t>CAST: </a:t>
            </a:r>
            <a:r>
              <a:rPr lang="en-US" sz="1400" b="0" i="0" u="sng" strike="noStrike" cap="none">
                <a:solidFill>
                  <a:schemeClr val="hlink"/>
                </a:solidFill>
                <a:latin typeface="Arial"/>
                <a:ea typeface="Arial"/>
                <a:cs typeface="Arial"/>
                <a:sym typeface="Arial"/>
                <a:hlinkClick r:id="rId5"/>
              </a:rPr>
              <a:t>http://udlguidelines.cast.org/</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82c2b342fd_0_12"/>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Potential Barriers to Virtual IEP Meetings</a:t>
            </a:r>
            <a:endParaRPr sz="4600"/>
          </a:p>
        </p:txBody>
      </p:sp>
      <p:sp>
        <p:nvSpPr>
          <p:cNvPr id="374" name="Google Shape;374;g82c2b342fd_0_12"/>
          <p:cNvSpPr txBox="1">
            <a:spLocks noGrp="1"/>
          </p:cNvSpPr>
          <p:nvPr>
            <p:ph type="body" idx="2"/>
          </p:nvPr>
        </p:nvSpPr>
        <p:spPr>
          <a:xfrm>
            <a:off x="629100" y="1508700"/>
            <a:ext cx="10933800" cy="4545000"/>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SzPts val="2900"/>
              <a:buFont typeface="Lato"/>
              <a:buChar char="●"/>
            </a:pPr>
            <a:r>
              <a:rPr lang="en-US" sz="2900" b="0"/>
              <a:t>Varying levels of comfort and experience with technology and video</a:t>
            </a:r>
            <a:endParaRPr sz="2900" b="0"/>
          </a:p>
          <a:p>
            <a:pPr marL="457200" lvl="0" indent="-412750" algn="l" rtl="0">
              <a:lnSpc>
                <a:spcPct val="100000"/>
              </a:lnSpc>
              <a:spcBef>
                <a:spcPts val="1200"/>
              </a:spcBef>
              <a:spcAft>
                <a:spcPts val="0"/>
              </a:spcAft>
              <a:buSzPts val="2900"/>
              <a:buChar char="●"/>
            </a:pPr>
            <a:r>
              <a:rPr lang="en-US" sz="2900" b="0"/>
              <a:t>Virtual experience may be different based on platform (ie: phone, tablet, computer)</a:t>
            </a:r>
            <a:endParaRPr sz="2900" b="0"/>
          </a:p>
          <a:p>
            <a:pPr marL="457200" lvl="0" indent="-412750" algn="l" rtl="0">
              <a:lnSpc>
                <a:spcPct val="100000"/>
              </a:lnSpc>
              <a:spcBef>
                <a:spcPts val="1200"/>
              </a:spcBef>
              <a:spcAft>
                <a:spcPts val="0"/>
              </a:spcAft>
              <a:buSzPts val="2900"/>
              <a:buFont typeface="Lato"/>
              <a:buChar char="●"/>
            </a:pPr>
            <a:r>
              <a:rPr lang="en-US" sz="2900" b="0"/>
              <a:t>Physical environment of meeting will be different for each team member</a:t>
            </a:r>
            <a:endParaRPr sz="2900" b="0"/>
          </a:p>
          <a:p>
            <a:pPr marL="457200" lvl="0" indent="-412750" algn="l" rtl="0">
              <a:lnSpc>
                <a:spcPct val="100000"/>
              </a:lnSpc>
              <a:spcBef>
                <a:spcPts val="1200"/>
              </a:spcBef>
              <a:spcAft>
                <a:spcPts val="0"/>
              </a:spcAft>
              <a:buSzPts val="2900"/>
              <a:buFont typeface="Lato"/>
              <a:buChar char="●"/>
            </a:pPr>
            <a:r>
              <a:rPr lang="en-US" sz="2900" b="0"/>
              <a:t>Unique confidentiality concerns for virtual web-based meetings </a:t>
            </a:r>
            <a:endParaRPr sz="2900" b="0"/>
          </a:p>
          <a:p>
            <a:pPr marL="457200" lvl="0" indent="-412750" algn="l" rtl="0">
              <a:lnSpc>
                <a:spcPct val="100000"/>
              </a:lnSpc>
              <a:spcBef>
                <a:spcPts val="1200"/>
              </a:spcBef>
              <a:spcAft>
                <a:spcPts val="1200"/>
              </a:spcAft>
              <a:buSzPts val="2900"/>
              <a:buFont typeface="Lato"/>
              <a:buChar char="●"/>
            </a:pPr>
            <a:r>
              <a:rPr lang="en-US" sz="2900" b="0"/>
              <a:t>Different sensory experience for virtual meeting compared to in person meeting (audio, visual, non-verbal cues)</a:t>
            </a:r>
            <a:endParaRPr sz="2900"/>
          </a:p>
        </p:txBody>
      </p:sp>
      <p:sp>
        <p:nvSpPr>
          <p:cNvPr id="2" name="Slide Number Placeholder 1"/>
          <p:cNvSpPr>
            <a:spLocks noGrp="1"/>
          </p:cNvSpPr>
          <p:nvPr>
            <p:ph type="sldNum" sz="quarter" idx="10"/>
          </p:nvPr>
        </p:nvSpPr>
        <p:spPr/>
        <p:txBody>
          <a:bodyPr/>
          <a:lstStyle/>
          <a:p>
            <a:fld id="{EE7E8FEC-88A5-4D52-AA12-E171CDF74F0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7f83da8dbf_6_47"/>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Potential Barriers to Virtual IEP Meetings</a:t>
            </a:r>
            <a:endParaRPr sz="4600"/>
          </a:p>
        </p:txBody>
      </p:sp>
      <p:sp>
        <p:nvSpPr>
          <p:cNvPr id="380" name="Google Shape;380;g7f83da8dbf_6_47"/>
          <p:cNvSpPr txBox="1">
            <a:spLocks noGrp="1"/>
          </p:cNvSpPr>
          <p:nvPr>
            <p:ph type="body" idx="2"/>
          </p:nvPr>
        </p:nvSpPr>
        <p:spPr>
          <a:xfrm>
            <a:off x="698125" y="1650275"/>
            <a:ext cx="10933800" cy="4545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Lato"/>
              <a:buChar char="●"/>
            </a:pPr>
            <a:r>
              <a:rPr lang="en-US" sz="3000" b="0"/>
              <a:t>Virtual or phone IEP meeting may inhibit rich “discussion” and/or ability to develop deeper relationships and understanding between students, families, and educators</a:t>
            </a:r>
            <a:endParaRPr sz="3000" b="0"/>
          </a:p>
          <a:p>
            <a:pPr marL="457200" lvl="0" indent="-419100" algn="l" rtl="0">
              <a:lnSpc>
                <a:spcPct val="100000"/>
              </a:lnSpc>
              <a:spcBef>
                <a:spcPts val="1200"/>
              </a:spcBef>
              <a:spcAft>
                <a:spcPts val="0"/>
              </a:spcAft>
              <a:buSzPts val="3000"/>
              <a:buFont typeface="Lato"/>
              <a:buChar char="●"/>
            </a:pPr>
            <a:r>
              <a:rPr lang="en-US" sz="3000" b="0"/>
              <a:t>Some parents may be inhibited by the actual IEP process, let alone the virtual platform </a:t>
            </a:r>
            <a:endParaRPr sz="3000" b="0"/>
          </a:p>
          <a:p>
            <a:pPr marL="457200" lvl="0" indent="-419100" algn="l" rtl="0">
              <a:lnSpc>
                <a:spcPct val="100000"/>
              </a:lnSpc>
              <a:spcBef>
                <a:spcPts val="1200"/>
              </a:spcBef>
              <a:spcAft>
                <a:spcPts val="0"/>
              </a:spcAft>
              <a:buSzPts val="3000"/>
              <a:buChar char="●"/>
            </a:pPr>
            <a:r>
              <a:rPr lang="en-US" sz="3000" b="0"/>
              <a:t>Providing accommodations virtually may require additional knowledge and use of technology (e.g. providing accommodations such as interpreters) </a:t>
            </a:r>
            <a:endParaRPr sz="3000" b="0"/>
          </a:p>
          <a:p>
            <a:pPr marL="0" lvl="0" indent="0" algn="l" rtl="0">
              <a:lnSpc>
                <a:spcPct val="115000"/>
              </a:lnSpc>
              <a:spcBef>
                <a:spcPts val="1200"/>
              </a:spcBef>
              <a:spcAft>
                <a:spcPts val="0"/>
              </a:spcAft>
              <a:buSzPts val="3200"/>
              <a:buNone/>
            </a:pPr>
            <a:endParaRPr sz="3000" b="0"/>
          </a:p>
          <a:p>
            <a:pPr marL="0" lvl="0" indent="0" algn="l" rtl="0">
              <a:lnSpc>
                <a:spcPct val="115000"/>
              </a:lnSpc>
              <a:spcBef>
                <a:spcPts val="0"/>
              </a:spcBef>
              <a:spcAft>
                <a:spcPts val="0"/>
              </a:spcAft>
              <a:buSzPts val="3200"/>
              <a:buNone/>
            </a:pPr>
            <a:endParaRPr sz="3000" b="0"/>
          </a:p>
          <a:p>
            <a:pPr marL="0" lvl="0" indent="0" algn="l" rtl="0">
              <a:lnSpc>
                <a:spcPct val="115000"/>
              </a:lnSpc>
              <a:spcBef>
                <a:spcPts val="0"/>
              </a:spcBef>
              <a:spcAft>
                <a:spcPts val="0"/>
              </a:spcAft>
              <a:buSzPts val="3200"/>
              <a:buNone/>
            </a:pPr>
            <a:endParaRPr sz="3000" b="0"/>
          </a:p>
        </p:txBody>
      </p:sp>
      <p:sp>
        <p:nvSpPr>
          <p:cNvPr id="2" name="Slide Number Placeholder 1"/>
          <p:cNvSpPr>
            <a:spLocks noGrp="1"/>
          </p:cNvSpPr>
          <p:nvPr>
            <p:ph type="sldNum" sz="quarter" idx="10"/>
          </p:nvPr>
        </p:nvSpPr>
        <p:spPr/>
        <p:txBody>
          <a:bodyPr/>
          <a:lstStyle/>
          <a:p>
            <a:fld id="{EE7E8FEC-88A5-4D52-AA12-E171CDF74F0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
          <p:cNvSpPr txBox="1">
            <a:spLocks noGrp="1"/>
          </p:cNvSpPr>
          <p:nvPr>
            <p:ph type="body" idx="2"/>
          </p:nvPr>
        </p:nvSpPr>
        <p:spPr>
          <a:xfrm>
            <a:off x="518160" y="1596572"/>
            <a:ext cx="11186160" cy="404222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ts val="0"/>
              </a:spcAft>
              <a:buSzPts val="3200"/>
              <a:buNone/>
            </a:pPr>
            <a:r>
              <a:rPr lang="en-US" sz="3800" b="0" i="1"/>
              <a:t>Use Chat Feature to Respond</a:t>
            </a:r>
            <a:endParaRPr sz="3800" b="0" i="1"/>
          </a:p>
          <a:p>
            <a:pPr marL="0" lvl="0" indent="0" algn="ctr" rtl="0">
              <a:lnSpc>
                <a:spcPct val="100000"/>
              </a:lnSpc>
              <a:spcBef>
                <a:spcPts val="1200"/>
              </a:spcBef>
              <a:spcAft>
                <a:spcPts val="0"/>
              </a:spcAft>
              <a:buSzPts val="3200"/>
              <a:buNone/>
            </a:pPr>
            <a:r>
              <a:rPr lang="en-US" sz="4800"/>
              <a:t>What additional barriers can you think of for virtual IEP meetings compared to in person IEP meetings? </a:t>
            </a:r>
            <a:endParaRPr sz="4800"/>
          </a:p>
        </p:txBody>
      </p:sp>
      <p:sp>
        <p:nvSpPr>
          <p:cNvPr id="386" name="Google Shape;386;p4"/>
          <p:cNvSpPr txBox="1"/>
          <p:nvPr/>
        </p:nvSpPr>
        <p:spPr>
          <a:xfrm>
            <a:off x="237574" y="5994804"/>
            <a:ext cx="11109351"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387" name="Google Shape;387;p4"/>
          <p:cNvSpPr txBox="1"/>
          <p:nvPr/>
        </p:nvSpPr>
        <p:spPr>
          <a:xfrm>
            <a:off x="0" y="0"/>
            <a:ext cx="12192000" cy="116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Lato"/>
                <a:ea typeface="Lato"/>
                <a:cs typeface="Lato"/>
                <a:sym typeface="Lato"/>
              </a:rPr>
              <a:t>Group Activity</a:t>
            </a:r>
            <a:endParaRPr sz="4800" b="1" i="0" u="none" strike="noStrike" cap="none">
              <a:solidFill>
                <a:srgbClr val="FFFFFF"/>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title" idx="4294967295"/>
          </p:nvPr>
        </p:nvSpPr>
        <p:spPr>
          <a:xfrm>
            <a:off x="952500" y="0"/>
            <a:ext cx="11049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Lato Black"/>
              <a:buNone/>
            </a:pPr>
            <a:r>
              <a:rPr lang="en-US"/>
              <a:t>Meet Your Presenters</a:t>
            </a:r>
            <a:endParaRPr/>
          </a:p>
        </p:txBody>
      </p:sp>
      <p:sp>
        <p:nvSpPr>
          <p:cNvPr id="205" name="Google Shape;205;p2"/>
          <p:cNvSpPr txBox="1">
            <a:spLocks noGrp="1"/>
          </p:cNvSpPr>
          <p:nvPr>
            <p:ph type="body" idx="4294967295"/>
          </p:nvPr>
        </p:nvSpPr>
        <p:spPr>
          <a:xfrm>
            <a:off x="952500" y="1378750"/>
            <a:ext cx="10732200" cy="24096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0"/>
              </a:spcBef>
              <a:spcAft>
                <a:spcPts val="0"/>
              </a:spcAft>
              <a:buSzPts val="3200"/>
              <a:buNone/>
            </a:pPr>
            <a:endParaRPr sz="3000" b="0"/>
          </a:p>
          <a:p>
            <a:pPr marL="0" lvl="0" indent="0" algn="l" rtl="0">
              <a:lnSpc>
                <a:spcPct val="100000"/>
              </a:lnSpc>
              <a:spcBef>
                <a:spcPts val="0"/>
              </a:spcBef>
              <a:spcAft>
                <a:spcPts val="0"/>
              </a:spcAft>
              <a:buSzPts val="3200"/>
              <a:buNone/>
            </a:pPr>
            <a:endParaRPr sz="3000" b="0"/>
          </a:p>
        </p:txBody>
      </p:sp>
      <p:pic>
        <p:nvPicPr>
          <p:cNvPr id="207" name="Google Shape;207;p2"/>
          <p:cNvPicPr preferRelativeResize="0"/>
          <p:nvPr/>
        </p:nvPicPr>
        <p:blipFill rotWithShape="1">
          <a:blip r:embed="rId3">
            <a:alphaModFix/>
          </a:blip>
          <a:srcRect/>
          <a:stretch/>
        </p:blipFill>
        <p:spPr>
          <a:xfrm>
            <a:off x="742327" y="1669481"/>
            <a:ext cx="2880530" cy="2582750"/>
          </a:xfrm>
          <a:prstGeom prst="rect">
            <a:avLst/>
          </a:prstGeom>
          <a:noFill/>
          <a:ln>
            <a:noFill/>
          </a:ln>
        </p:spPr>
      </p:pic>
      <p:pic>
        <p:nvPicPr>
          <p:cNvPr id="208" name="Google Shape;208;p2"/>
          <p:cNvPicPr preferRelativeResize="0"/>
          <p:nvPr/>
        </p:nvPicPr>
        <p:blipFill rotWithShape="1">
          <a:blip r:embed="rId4">
            <a:alphaModFix/>
          </a:blip>
          <a:srcRect/>
          <a:stretch/>
        </p:blipFill>
        <p:spPr>
          <a:xfrm>
            <a:off x="8468121" y="1725472"/>
            <a:ext cx="2880530" cy="2600655"/>
          </a:xfrm>
          <a:prstGeom prst="rect">
            <a:avLst/>
          </a:prstGeom>
          <a:noFill/>
          <a:ln>
            <a:noFill/>
          </a:ln>
        </p:spPr>
      </p:pic>
      <p:pic>
        <p:nvPicPr>
          <p:cNvPr id="209" name="Google Shape;209;p2"/>
          <p:cNvPicPr preferRelativeResize="0"/>
          <p:nvPr/>
        </p:nvPicPr>
        <p:blipFill rotWithShape="1">
          <a:blip r:embed="rId5">
            <a:alphaModFix/>
          </a:blip>
          <a:srcRect/>
          <a:stretch/>
        </p:blipFill>
        <p:spPr>
          <a:xfrm>
            <a:off x="4551978" y="1731609"/>
            <a:ext cx="2880530" cy="2605422"/>
          </a:xfrm>
          <a:prstGeom prst="rect">
            <a:avLst/>
          </a:prstGeom>
          <a:noFill/>
          <a:ln>
            <a:noFill/>
          </a:ln>
        </p:spPr>
      </p:pic>
      <p:sp>
        <p:nvSpPr>
          <p:cNvPr id="210" name="Google Shape;210;p2"/>
          <p:cNvSpPr txBox="1"/>
          <p:nvPr/>
        </p:nvSpPr>
        <p:spPr>
          <a:xfrm>
            <a:off x="633485" y="4337031"/>
            <a:ext cx="3592418" cy="14398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Lato"/>
                <a:ea typeface="Lato"/>
                <a:cs typeface="Lato"/>
                <a:sym typeface="Lato"/>
              </a:rPr>
              <a:t>Tim Peerenboom</a:t>
            </a:r>
            <a:endParaRPr sz="28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Lato"/>
                <a:ea typeface="Lato"/>
                <a:cs typeface="Lato"/>
                <a:sym typeface="Lato"/>
              </a:rPr>
              <a:t>School Psychology Consultant</a:t>
            </a:r>
            <a:endParaRPr sz="2800" b="0" i="0" u="none" strike="noStrike" cap="none">
              <a:solidFill>
                <a:srgbClr val="000000"/>
              </a:solidFill>
              <a:latin typeface="Lato"/>
              <a:ea typeface="Lato"/>
              <a:cs typeface="Lato"/>
              <a:sym typeface="Lato"/>
            </a:endParaRPr>
          </a:p>
        </p:txBody>
      </p:sp>
      <p:sp>
        <p:nvSpPr>
          <p:cNvPr id="211" name="Google Shape;211;p2"/>
          <p:cNvSpPr txBox="1"/>
          <p:nvPr/>
        </p:nvSpPr>
        <p:spPr>
          <a:xfrm>
            <a:off x="9148500" y="3025800"/>
            <a:ext cx="1824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2" name="Google Shape;212;p2"/>
          <p:cNvSpPr txBox="1"/>
          <p:nvPr/>
        </p:nvSpPr>
        <p:spPr>
          <a:xfrm>
            <a:off x="1392525" y="3473775"/>
            <a:ext cx="21900" cy="5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2"/>
          <p:cNvSpPr txBox="1"/>
          <p:nvPr/>
        </p:nvSpPr>
        <p:spPr>
          <a:xfrm>
            <a:off x="4023159" y="4341529"/>
            <a:ext cx="4103809" cy="118096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Lato"/>
                <a:ea typeface="Lato"/>
                <a:cs typeface="Lato"/>
                <a:sym typeface="Lato"/>
              </a:rPr>
              <a:t>Sharon Madsen</a:t>
            </a:r>
            <a:endParaRPr sz="28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Lato"/>
                <a:ea typeface="Lato"/>
                <a:cs typeface="Lato"/>
                <a:sym typeface="Lato"/>
              </a:rPr>
              <a:t>Specific Learning Disabilities Consultant</a:t>
            </a:r>
            <a:endParaRPr sz="2800" b="0" i="0" u="none" strike="noStrike" cap="none">
              <a:solidFill>
                <a:srgbClr val="000000"/>
              </a:solidFill>
              <a:latin typeface="Lato"/>
              <a:ea typeface="Lato"/>
              <a:cs typeface="Lato"/>
              <a:sym typeface="Lato"/>
            </a:endParaRPr>
          </a:p>
        </p:txBody>
      </p:sp>
      <p:sp>
        <p:nvSpPr>
          <p:cNvPr id="214" name="Google Shape;214;p2"/>
          <p:cNvSpPr txBox="1"/>
          <p:nvPr/>
        </p:nvSpPr>
        <p:spPr>
          <a:xfrm>
            <a:off x="8386451" y="4326127"/>
            <a:ext cx="3348398" cy="172933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Lato"/>
                <a:ea typeface="Lato"/>
                <a:cs typeface="Lato"/>
                <a:sym typeface="Lato"/>
              </a:rPr>
              <a:t>Daniel Parker</a:t>
            </a:r>
            <a:endParaRPr sz="2800" b="0" i="0" u="none" strike="noStrike" cap="none" dirty="0">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Lato"/>
                <a:ea typeface="Lato"/>
                <a:cs typeface="Lato"/>
                <a:sym typeface="Lato"/>
              </a:rPr>
              <a:t>Assistant Director of Special Education </a:t>
            </a:r>
            <a:endParaRPr sz="2800" b="0" i="0" u="none" strike="noStrike" cap="none" dirty="0">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7f83da8dbf_6_52"/>
          <p:cNvSpPr txBox="1">
            <a:spLocks noGrp="1"/>
          </p:cNvSpPr>
          <p:nvPr>
            <p:ph type="body" idx="2"/>
          </p:nvPr>
        </p:nvSpPr>
        <p:spPr>
          <a:xfrm>
            <a:off x="518160" y="1596572"/>
            <a:ext cx="11186100" cy="4042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4800" b="0"/>
              <a:t>Despite these barriers, virtual IEP meetings also offer unique opportunities and new possibilities for flexibility, engagement, and building relationships</a:t>
            </a:r>
            <a:endParaRPr sz="4800" b="0"/>
          </a:p>
          <a:p>
            <a:pPr marL="0" lvl="0" indent="0" algn="ctr" rtl="0">
              <a:lnSpc>
                <a:spcPct val="100000"/>
              </a:lnSpc>
              <a:spcBef>
                <a:spcPts val="1200"/>
              </a:spcBef>
              <a:spcAft>
                <a:spcPts val="0"/>
              </a:spcAft>
              <a:buSzPts val="3200"/>
              <a:buNone/>
            </a:pPr>
            <a:endParaRPr sz="4800" b="0"/>
          </a:p>
        </p:txBody>
      </p:sp>
      <p:sp>
        <p:nvSpPr>
          <p:cNvPr id="393" name="Google Shape;393;g7f83da8dbf_6_52"/>
          <p:cNvSpPr txBox="1"/>
          <p:nvPr/>
        </p:nvSpPr>
        <p:spPr>
          <a:xfrm>
            <a:off x="237574" y="59948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394" name="Google Shape;394;g7f83da8dbf_6_52"/>
          <p:cNvSpPr txBox="1"/>
          <p:nvPr/>
        </p:nvSpPr>
        <p:spPr>
          <a:xfrm>
            <a:off x="0" y="0"/>
            <a:ext cx="12192000" cy="116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Lato"/>
                <a:ea typeface="Lato"/>
                <a:cs typeface="Lato"/>
                <a:sym typeface="Lato"/>
              </a:rPr>
              <a:t>Overcoming Barriers</a:t>
            </a:r>
            <a:endParaRPr sz="4800" b="1" i="0" u="none" strike="noStrike" cap="none">
              <a:solidFill>
                <a:srgbClr val="FFFFFF"/>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72ecb1a602_1_7"/>
          <p:cNvSpPr txBox="1"/>
          <p:nvPr/>
        </p:nvSpPr>
        <p:spPr>
          <a:xfrm>
            <a:off x="237574" y="59948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400" name="Google Shape;400;g72ecb1a602_1_7"/>
          <p:cNvSpPr txBox="1"/>
          <p:nvPr/>
        </p:nvSpPr>
        <p:spPr>
          <a:xfrm>
            <a:off x="0" y="0"/>
            <a:ext cx="12192000" cy="116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Lato"/>
                <a:ea typeface="Lato"/>
                <a:cs typeface="Lato"/>
                <a:sym typeface="Lato"/>
              </a:rPr>
              <a:t>Overcoming Barriers</a:t>
            </a:r>
            <a:endParaRPr sz="4800" b="1" i="0" u="none" strike="noStrike" cap="none">
              <a:solidFill>
                <a:srgbClr val="FFFFFF"/>
              </a:solidFill>
              <a:latin typeface="Lato"/>
              <a:ea typeface="Lato"/>
              <a:cs typeface="Lato"/>
              <a:sym typeface="Lato"/>
            </a:endParaRPr>
          </a:p>
        </p:txBody>
      </p:sp>
      <p:pic>
        <p:nvPicPr>
          <p:cNvPr id="401" name="Google Shape;401;g72ecb1a602_1_7"/>
          <p:cNvPicPr preferRelativeResize="0"/>
          <p:nvPr/>
        </p:nvPicPr>
        <p:blipFill rotWithShape="1">
          <a:blip r:embed="rId3">
            <a:alphaModFix/>
          </a:blip>
          <a:srcRect/>
          <a:stretch/>
        </p:blipFill>
        <p:spPr>
          <a:xfrm>
            <a:off x="1984863" y="1519050"/>
            <a:ext cx="8222275" cy="5137825"/>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0"/>
        <p:cNvGrpSpPr/>
        <p:nvPr/>
      </p:nvGrpSpPr>
      <p:grpSpPr>
        <a:xfrm>
          <a:off x="0" y="0"/>
          <a:ext cx="0" cy="0"/>
          <a:chOff x="0" y="0"/>
          <a:chExt cx="0" cy="0"/>
        </a:xfrm>
      </p:grpSpPr>
      <p:sp>
        <p:nvSpPr>
          <p:cNvPr id="411" name="Google Shape;411;g7f83da8dbf_1_52"/>
          <p:cNvSpPr txBox="1">
            <a:spLocks noGrp="1"/>
          </p:cNvSpPr>
          <p:nvPr>
            <p:ph type="body" idx="4294967295"/>
          </p:nvPr>
        </p:nvSpPr>
        <p:spPr>
          <a:xfrm>
            <a:off x="1872507" y="1327765"/>
            <a:ext cx="3987600" cy="4769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endParaRPr sz="3600" b="0"/>
          </a:p>
          <a:p>
            <a:pPr marL="0" lvl="0" indent="0" algn="ctr" rtl="0">
              <a:lnSpc>
                <a:spcPct val="115000"/>
              </a:lnSpc>
              <a:spcBef>
                <a:spcPts val="0"/>
              </a:spcBef>
              <a:spcAft>
                <a:spcPts val="0"/>
              </a:spcAft>
              <a:buSzPts val="3200"/>
              <a:buNone/>
            </a:pPr>
            <a:r>
              <a:rPr lang="en-US" sz="4000"/>
              <a:t> </a:t>
            </a: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
                  </a:ext>
                </a:extLst>
              </a:rPr>
              <a:t>Preparing </a:t>
            </a:r>
            <a:r>
              <a:rPr lang="en-US" sz="4000"/>
              <a:t>for a Virtual IEP Meeting</a:t>
            </a:r>
            <a:endParaRPr sz="4000"/>
          </a:p>
          <a:p>
            <a:pPr marL="0" lvl="0" indent="0" algn="ctr" rtl="0">
              <a:lnSpc>
                <a:spcPct val="115000"/>
              </a:lnSpc>
              <a:spcBef>
                <a:spcPts val="0"/>
              </a:spcBef>
              <a:spcAft>
                <a:spcPts val="0"/>
              </a:spcAft>
              <a:buSzPts val="3200"/>
              <a:buNone/>
            </a:pPr>
            <a:endParaRPr sz="3600" b="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pic>
        <p:nvPicPr>
          <p:cNvPr id="413" name="Google Shape;413;g7f83da8dbf_1_52"/>
          <p:cNvPicPr preferRelativeResize="0"/>
          <p:nvPr/>
        </p:nvPicPr>
        <p:blipFill rotWithShape="1">
          <a:blip r:embed="rId3">
            <a:alphaModFix/>
          </a:blip>
          <a:srcRect/>
          <a:stretch/>
        </p:blipFill>
        <p:spPr>
          <a:xfrm>
            <a:off x="6848264" y="1452712"/>
            <a:ext cx="3151450" cy="3151450"/>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
                  </a:ext>
                </a:extLst>
              </a:rPr>
              <a:t>Traditional IEP Participant Comments</a:t>
            </a:r>
            <a:endParaRPr/>
          </a:p>
        </p:txBody>
      </p:sp>
      <p:sp>
        <p:nvSpPr>
          <p:cNvPr id="423" name="Google Shape;423;p5"/>
          <p:cNvSpPr txBox="1">
            <a:spLocks noGrp="1"/>
          </p:cNvSpPr>
          <p:nvPr>
            <p:ph type="body" idx="2"/>
          </p:nvPr>
        </p:nvSpPr>
        <p:spPr>
          <a:xfrm>
            <a:off x="822950" y="1596575"/>
            <a:ext cx="10524000" cy="4233000"/>
          </a:xfrm>
          <a:prstGeom prst="rect">
            <a:avLst/>
          </a:prstGeom>
          <a:noFill/>
          <a:ln>
            <a:noFill/>
          </a:ln>
        </p:spPr>
        <p:txBody>
          <a:bodyPr spcFirstLastPara="1" wrap="square" lIns="91425" tIns="45700" rIns="91425" bIns="45700" anchor="t" anchorCtr="0">
            <a:normAutofit/>
          </a:bodyPr>
          <a:lstStyle/>
          <a:p>
            <a:pPr marL="342900" lvl="0" indent="0" algn="l" rtl="0">
              <a:lnSpc>
                <a:spcPct val="90000"/>
              </a:lnSpc>
              <a:spcBef>
                <a:spcPts val="540"/>
              </a:spcBef>
              <a:spcAft>
                <a:spcPts val="0"/>
              </a:spcAft>
              <a:buSzPts val="3200"/>
              <a:buNone/>
            </a:pPr>
            <a:r>
              <a:rPr lang="en-US" sz="3000" b="0"/>
              <a:t>“I appreciated that the district contacted me prior to the meeting and  really stressed that I was an important part of the team.  It felt like they really wanted my input.”</a:t>
            </a:r>
            <a:endParaRPr sz="3000" b="0"/>
          </a:p>
          <a:p>
            <a:pPr marL="342900" lvl="0" indent="0" algn="l" rtl="0">
              <a:lnSpc>
                <a:spcPct val="90000"/>
              </a:lnSpc>
              <a:spcBef>
                <a:spcPts val="540"/>
              </a:spcBef>
              <a:spcAft>
                <a:spcPts val="0"/>
              </a:spcAft>
              <a:buSzPts val="3200"/>
              <a:buNone/>
            </a:pPr>
            <a:endParaRPr sz="3000" b="0"/>
          </a:p>
          <a:p>
            <a:pPr marL="457200" lvl="0" indent="0" algn="l" rtl="0">
              <a:lnSpc>
                <a:spcPct val="105000"/>
              </a:lnSpc>
              <a:spcBef>
                <a:spcPts val="1200"/>
              </a:spcBef>
              <a:spcAft>
                <a:spcPts val="0"/>
              </a:spcAft>
              <a:buClr>
                <a:schemeClr val="dk1"/>
              </a:buClr>
              <a:buSzPts val="1100"/>
              <a:buFont typeface="Arial"/>
              <a:buNone/>
            </a:pPr>
            <a:r>
              <a:rPr lang="en-US" sz="3000" b="0">
                <a:solidFill>
                  <a:srgbClr val="000000"/>
                </a:solidFill>
              </a:rPr>
              <a:t>“By far the most helpful thing has been to meet with teachers and providers ahead of time so we are not bogged down with minutiae and can focus on longer term goals and broader perspective.”</a:t>
            </a:r>
            <a:endParaRPr sz="3000" b="0">
              <a:solidFill>
                <a:srgbClr val="000000"/>
              </a:solidFill>
            </a:endParaRPr>
          </a:p>
          <a:p>
            <a:pPr marL="457200" lvl="0" indent="0" algn="l" rtl="0">
              <a:lnSpc>
                <a:spcPct val="105000"/>
              </a:lnSpc>
              <a:spcBef>
                <a:spcPts val="1200"/>
              </a:spcBef>
              <a:spcAft>
                <a:spcPts val="0"/>
              </a:spcAft>
              <a:buClr>
                <a:schemeClr val="dk1"/>
              </a:buClr>
              <a:buSzPts val="1100"/>
              <a:buFont typeface="Arial"/>
              <a:buNone/>
            </a:pPr>
            <a:endParaRPr sz="2200" b="0">
              <a:solidFill>
                <a:srgbClr val="000000"/>
              </a:solidFill>
            </a:endParaRPr>
          </a:p>
          <a:p>
            <a:pPr marL="342900" lvl="0" indent="0" algn="l" rtl="0">
              <a:lnSpc>
                <a:spcPct val="90000"/>
              </a:lnSpc>
              <a:spcBef>
                <a:spcPts val="1200"/>
              </a:spcBef>
              <a:spcAft>
                <a:spcPts val="0"/>
              </a:spcAft>
              <a:buClr>
                <a:schemeClr val="dk1"/>
              </a:buClr>
              <a:buSzPts val="1100"/>
              <a:buFont typeface="Arial"/>
              <a:buNone/>
            </a:pPr>
            <a:endParaRPr sz="3000" b="0"/>
          </a:p>
          <a:p>
            <a:pPr marL="342900" lvl="0" indent="0" algn="l" rtl="0">
              <a:lnSpc>
                <a:spcPct val="9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914400" lvl="0" indent="0" algn="l" rtl="0">
              <a:lnSpc>
                <a:spcPct val="90000"/>
              </a:lnSpc>
              <a:spcBef>
                <a:spcPts val="1700"/>
              </a:spcBef>
              <a:spcAft>
                <a:spcPts val="0"/>
              </a:spcAft>
              <a:buSzPts val="3200"/>
              <a:buNone/>
            </a:pPr>
            <a:endParaRPr/>
          </a:p>
          <a:p>
            <a:pPr marL="457189" lvl="0" indent="-253989" algn="l" rtl="0">
              <a:lnSpc>
                <a:spcPct val="140000"/>
              </a:lnSpc>
              <a:spcBef>
                <a:spcPts val="1200"/>
              </a:spcBef>
              <a:spcAft>
                <a:spcPts val="0"/>
              </a:spcAft>
              <a:buClr>
                <a:schemeClr val="dk1"/>
              </a:buClr>
              <a:buSzPts val="3200"/>
              <a:buFont typeface="Arial"/>
              <a:buNone/>
            </a:pPr>
            <a:endParaRPr/>
          </a:p>
        </p:txBody>
      </p:sp>
      <p:sp>
        <p:nvSpPr>
          <p:cNvPr id="424" name="Google Shape;424;p5"/>
          <p:cNvSpPr txBox="1"/>
          <p:nvPr/>
        </p:nvSpPr>
        <p:spPr>
          <a:xfrm>
            <a:off x="237574" y="5903704"/>
            <a:ext cx="11109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r>
              <a:rPr lang="en-US" sz="1800" b="0" i="0" u="none" strike="noStrike" cap="none">
                <a:solidFill>
                  <a:srgbClr val="000000"/>
                </a:solidFill>
                <a:latin typeface="Calibri"/>
                <a:ea typeface="Calibri"/>
                <a:cs typeface="Calibri"/>
                <a:sym typeface="Calibri"/>
              </a:rPr>
              <a:t>From WSEMS: </a:t>
            </a:r>
            <a:r>
              <a:rPr lang="en-US" sz="1800" b="0" i="0" u="sng" strike="noStrike" cap="none">
                <a:solidFill>
                  <a:schemeClr val="hlink"/>
                </a:solidFill>
                <a:latin typeface="Lato"/>
                <a:ea typeface="Lato"/>
                <a:cs typeface="Lato"/>
                <a:sym typeface="Lato"/>
                <a:hlinkClick r:id="rId3"/>
              </a:rPr>
              <a:t>Parent Friendly and Productive IEP Meetings</a:t>
            </a:r>
            <a:r>
              <a:rPr lang="en-US" sz="18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72ecb1a602_3_0"/>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Virtual IEP Participant Comment</a:t>
            </a:r>
            <a:endParaRPr/>
          </a:p>
        </p:txBody>
      </p:sp>
      <p:sp>
        <p:nvSpPr>
          <p:cNvPr id="434" name="Google Shape;434;g72ecb1a602_3_0"/>
          <p:cNvSpPr txBox="1">
            <a:spLocks noGrp="1"/>
          </p:cNvSpPr>
          <p:nvPr>
            <p:ph type="body" idx="2"/>
          </p:nvPr>
        </p:nvSpPr>
        <p:spPr>
          <a:xfrm>
            <a:off x="834000" y="1560750"/>
            <a:ext cx="10524000" cy="482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050" b="0">
                <a:solidFill>
                  <a:srgbClr val="000000"/>
                </a:solidFill>
              </a:rPr>
              <a:t>“</a:t>
            </a:r>
            <a:r>
              <a:rPr lang="en-US" sz="2800" b="0">
                <a:solidFill>
                  <a:srgbClr val="000000"/>
                </a:solidFill>
              </a:rPr>
              <a:t>Everybody is going to need a lot of patience and flexibility!  My virtual IEP meeting ended up having to be changed to a phone meeting on the fly since no one could get the video call to work!  That could have been really frustrating, but thankfully I had a draft of the IEP in front of me and had already spoken to my son’s special education teacher earlier in the week about my concerns.  So despite the format of the meeting being a surprise, nothing in the actual meeting was, and I felt good about what we were able to accomplish.” - parent who recently participated in a virtual IEP</a:t>
            </a:r>
            <a:endParaRPr sz="2800" b="0">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sz="2050" b="0">
              <a:solidFill>
                <a:srgbClr val="000000"/>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800" b="0">
              <a:solidFill>
                <a:srgbClr val="000000"/>
              </a:solidFill>
            </a:endParaRPr>
          </a:p>
          <a:p>
            <a:pPr marL="342900" lvl="0" indent="0" algn="l" rtl="0">
              <a:lnSpc>
                <a:spcPct val="100000"/>
              </a:lnSpc>
              <a:spcBef>
                <a:spcPts val="1200"/>
              </a:spcBef>
              <a:spcAft>
                <a:spcPts val="0"/>
              </a:spcAft>
              <a:buClr>
                <a:schemeClr val="dk1"/>
              </a:buClr>
              <a:buSzPts val="1100"/>
              <a:buFont typeface="Arial"/>
              <a:buNone/>
            </a:pPr>
            <a:endParaRPr sz="3000" b="0"/>
          </a:p>
          <a:p>
            <a:pPr marL="342900" lvl="0" indent="0" algn="l" rtl="0">
              <a:lnSpc>
                <a:spcPct val="10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914400" lvl="0" indent="0" algn="l" rtl="0">
              <a:lnSpc>
                <a:spcPct val="100000"/>
              </a:lnSpc>
              <a:spcBef>
                <a:spcPts val="1700"/>
              </a:spcBef>
              <a:spcAft>
                <a:spcPts val="0"/>
              </a:spcAft>
              <a:buSzPts val="3200"/>
              <a:buNone/>
            </a:pPr>
            <a:endParaRPr/>
          </a:p>
          <a:p>
            <a:pPr marL="457188" lvl="0" indent="-253987" algn="l" rtl="0">
              <a:lnSpc>
                <a:spcPct val="150000"/>
              </a:lnSpc>
              <a:spcBef>
                <a:spcPts val="1200"/>
              </a:spcBef>
              <a:spcAft>
                <a:spcPts val="0"/>
              </a:spcAft>
              <a:buClr>
                <a:schemeClr val="dk1"/>
              </a:buClr>
              <a:buSzPts val="3200"/>
              <a:buFont typeface="Arial"/>
              <a:buNone/>
            </a:pPr>
            <a:endParaRPr/>
          </a:p>
        </p:txBody>
      </p:sp>
      <p:sp>
        <p:nvSpPr>
          <p:cNvPr id="435" name="Google Shape;435;g72ecb1a602_3_0"/>
          <p:cNvSpPr txBox="1"/>
          <p:nvPr/>
        </p:nvSpPr>
        <p:spPr>
          <a:xfrm>
            <a:off x="148049" y="6172279"/>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83335761d7_0_1"/>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Virtual IEP Participant Comment</a:t>
            </a:r>
            <a:endParaRPr/>
          </a:p>
        </p:txBody>
      </p:sp>
      <p:sp>
        <p:nvSpPr>
          <p:cNvPr id="445" name="Google Shape;445;g83335761d7_0_1"/>
          <p:cNvSpPr txBox="1">
            <a:spLocks noGrp="1"/>
          </p:cNvSpPr>
          <p:nvPr>
            <p:ph type="body" idx="2"/>
          </p:nvPr>
        </p:nvSpPr>
        <p:spPr>
          <a:xfrm>
            <a:off x="834000" y="1560750"/>
            <a:ext cx="10524000" cy="482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000" b="0">
                <a:solidFill>
                  <a:srgbClr val="000000"/>
                </a:solidFill>
              </a:rPr>
              <a:t>“I </a:t>
            </a:r>
            <a:r>
              <a:rPr lang="en-US" sz="3000" b="0">
                <a:solidFill>
                  <a:srgbClr val="000000"/>
                </a:solidFill>
                <a:latin typeface="Roboto"/>
                <a:ea typeface="Roboto"/>
                <a:cs typeface="Roboto"/>
                <a:sym typeface="Roboto"/>
              </a:rPr>
              <a:t>have found that the virtual IEP meeting is much like meeting in person. Be prepared with your paperwork and be prepared to troubleshoot any technical issues. Allow parents the opportunity to participate over the telephone if videoconferencing isn't an option for them. We have been using Zoom as our meeting platform and it's been working great.” - Natalie Poppe, Speech Language Pathologist, Reedsville School District</a:t>
            </a:r>
            <a:endParaRPr sz="3000" b="0">
              <a:solidFill>
                <a:srgbClr val="000000"/>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800" b="0">
              <a:solidFill>
                <a:srgbClr val="000000"/>
              </a:solidFill>
            </a:endParaRPr>
          </a:p>
          <a:p>
            <a:pPr marL="342900" lvl="0" indent="0" algn="l" rtl="0">
              <a:lnSpc>
                <a:spcPct val="100000"/>
              </a:lnSpc>
              <a:spcBef>
                <a:spcPts val="1200"/>
              </a:spcBef>
              <a:spcAft>
                <a:spcPts val="0"/>
              </a:spcAft>
              <a:buClr>
                <a:schemeClr val="dk1"/>
              </a:buClr>
              <a:buSzPts val="1100"/>
              <a:buFont typeface="Arial"/>
              <a:buNone/>
            </a:pPr>
            <a:endParaRPr sz="3000" b="0"/>
          </a:p>
          <a:p>
            <a:pPr marL="342900" lvl="0" indent="0" algn="l" rtl="0">
              <a:lnSpc>
                <a:spcPct val="10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914400" lvl="0" indent="0" algn="l" rtl="0">
              <a:lnSpc>
                <a:spcPct val="100000"/>
              </a:lnSpc>
              <a:spcBef>
                <a:spcPts val="1700"/>
              </a:spcBef>
              <a:spcAft>
                <a:spcPts val="0"/>
              </a:spcAft>
              <a:buSzPts val="3200"/>
              <a:buNone/>
            </a:pPr>
            <a:endParaRPr/>
          </a:p>
          <a:p>
            <a:pPr marL="457188" lvl="0" indent="-253987" algn="l" rtl="0">
              <a:lnSpc>
                <a:spcPct val="150000"/>
              </a:lnSpc>
              <a:spcBef>
                <a:spcPts val="1200"/>
              </a:spcBef>
              <a:spcAft>
                <a:spcPts val="0"/>
              </a:spcAft>
              <a:buClr>
                <a:schemeClr val="dk1"/>
              </a:buClr>
              <a:buSzPts val="3200"/>
              <a:buFont typeface="Arial"/>
              <a:buNone/>
            </a:pPr>
            <a:endParaRPr/>
          </a:p>
        </p:txBody>
      </p:sp>
      <p:sp>
        <p:nvSpPr>
          <p:cNvPr id="446" name="Google Shape;446;g83335761d7_0_1"/>
          <p:cNvSpPr txBox="1"/>
          <p:nvPr/>
        </p:nvSpPr>
        <p:spPr>
          <a:xfrm>
            <a:off x="237574" y="59037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US" sz="1800" b="0" i="0" u="none" strike="noStrike" cap="none">
                <a:solidFill>
                  <a:schemeClr val="dk1"/>
                </a:solidFill>
                <a:latin typeface="Lato"/>
                <a:ea typeface="Lato"/>
                <a:cs typeface="Lato"/>
                <a:sym typeface="Lato"/>
              </a:rPr>
              <a:t> </a:t>
            </a:r>
            <a:endParaRPr sz="1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82c2b342fd_0_29"/>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Tips for Planning In Advance-Technology</a:t>
            </a:r>
            <a:endParaRPr/>
          </a:p>
        </p:txBody>
      </p:sp>
      <p:sp>
        <p:nvSpPr>
          <p:cNvPr id="452" name="Google Shape;452;g82c2b342fd_0_29"/>
          <p:cNvSpPr txBox="1">
            <a:spLocks noGrp="1"/>
          </p:cNvSpPr>
          <p:nvPr>
            <p:ph type="body" idx="2"/>
          </p:nvPr>
        </p:nvSpPr>
        <p:spPr>
          <a:xfrm>
            <a:off x="1059178" y="1596534"/>
            <a:ext cx="10073700" cy="401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Lato"/>
              <a:buChar char="●"/>
            </a:pPr>
            <a:r>
              <a:rPr lang="en-US" b="0"/>
              <a:t>Have a backup plan in case the video conference software isn’t working</a:t>
            </a:r>
            <a:endParaRPr b="0"/>
          </a:p>
          <a:p>
            <a:pPr marL="457200" lvl="0" indent="-419100" algn="l" rtl="0">
              <a:lnSpc>
                <a:spcPct val="100000"/>
              </a:lnSpc>
              <a:spcBef>
                <a:spcPts val="1200"/>
              </a:spcBef>
              <a:spcAft>
                <a:spcPts val="0"/>
              </a:spcAft>
              <a:buSzPts val="3000"/>
              <a:buFont typeface="Lato"/>
              <a:buChar char="●"/>
            </a:pPr>
            <a:r>
              <a:rPr lang="en-US" b="0"/>
              <a:t>Have a backup meeting/date time scheduled</a:t>
            </a:r>
            <a:endParaRPr b="0"/>
          </a:p>
          <a:p>
            <a:pPr marL="457200" lvl="0" indent="-419100" algn="l" rtl="0">
              <a:lnSpc>
                <a:spcPct val="100000"/>
              </a:lnSpc>
              <a:spcBef>
                <a:spcPts val="1200"/>
              </a:spcBef>
              <a:spcAft>
                <a:spcPts val="0"/>
              </a:spcAft>
              <a:buSzPts val="3000"/>
              <a:buFont typeface="Lato"/>
              <a:buChar char="●"/>
            </a:pPr>
            <a:r>
              <a:rPr lang="en-US" b="0"/>
              <a:t>Arrange any necessary accommodations for team members </a:t>
            </a:r>
            <a:endParaRPr b="0"/>
          </a:p>
          <a:p>
            <a:pPr marL="457200" lvl="0" indent="-412750" algn="l" rtl="0">
              <a:lnSpc>
                <a:spcPct val="100000"/>
              </a:lnSpc>
              <a:spcBef>
                <a:spcPts val="1200"/>
              </a:spcBef>
              <a:spcAft>
                <a:spcPts val="0"/>
              </a:spcAft>
              <a:buSzPts val="2900"/>
              <a:buChar char="●"/>
            </a:pPr>
            <a:r>
              <a:rPr lang="en-US" b="0"/>
              <a:t>Test technical applications prior to the meeting</a:t>
            </a:r>
            <a:endParaRPr b="0"/>
          </a:p>
          <a:p>
            <a:pPr marL="457200" lvl="0" indent="0" algn="l" rtl="0">
              <a:lnSpc>
                <a:spcPct val="115000"/>
              </a:lnSpc>
              <a:spcBef>
                <a:spcPts val="1200"/>
              </a:spcBef>
              <a:spcAft>
                <a:spcPts val="0"/>
              </a:spcAft>
              <a:buSzPts val="3200"/>
              <a:buNone/>
            </a:pPr>
            <a:endParaRPr sz="3000" b="0"/>
          </a:p>
        </p:txBody>
      </p:sp>
      <p:sp>
        <p:nvSpPr>
          <p:cNvPr id="453" name="Google Shape;453;g82c2b342fd_0_29"/>
          <p:cNvSpPr txBox="1"/>
          <p:nvPr/>
        </p:nvSpPr>
        <p:spPr>
          <a:xfrm>
            <a:off x="344999" y="53860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Preparing for a Virtual IEP Meeting</a:t>
            </a:r>
            <a:endParaRPr/>
          </a:p>
        </p:txBody>
      </p:sp>
      <p:sp>
        <p:nvSpPr>
          <p:cNvPr id="459" name="Google Shape;459;p6"/>
          <p:cNvSpPr txBox="1">
            <a:spLocks noGrp="1"/>
          </p:cNvSpPr>
          <p:nvPr>
            <p:ph type="body" idx="2"/>
          </p:nvPr>
        </p:nvSpPr>
        <p:spPr>
          <a:xfrm>
            <a:off x="430925" y="1480912"/>
            <a:ext cx="11021104" cy="401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Lato"/>
              <a:buChar char="●"/>
            </a:pPr>
            <a:r>
              <a:rPr lang="en-US" b="0"/>
              <a:t>Ensure all IEP team members are familiar with the platform you are using</a:t>
            </a:r>
            <a:endParaRPr b="0"/>
          </a:p>
          <a:p>
            <a:pPr marL="914400" lvl="1" indent="-393700" algn="l" rtl="0">
              <a:lnSpc>
                <a:spcPct val="100000"/>
              </a:lnSpc>
              <a:spcBef>
                <a:spcPts val="1200"/>
              </a:spcBef>
              <a:spcAft>
                <a:spcPts val="0"/>
              </a:spcAft>
              <a:buSzPts val="2600"/>
              <a:buChar char="○"/>
            </a:pPr>
            <a:r>
              <a:rPr lang="en-US" sz="2800"/>
              <a:t>Send a “pre-meeting checklist” via email to participants to help them prepare for virtual meeting </a:t>
            </a:r>
            <a:r>
              <a:rPr lang="en-US" sz="2800" u="sng">
                <a:solidFill>
                  <a:schemeClr val="hlink"/>
                </a:solidFill>
                <a:hlinkClick r:id="rId3"/>
              </a:rPr>
              <a:t>Sample Checklist</a:t>
            </a:r>
            <a:endParaRPr sz="2800"/>
          </a:p>
          <a:p>
            <a:pPr marL="914400" lvl="1" indent="-393700" algn="l" rtl="0">
              <a:lnSpc>
                <a:spcPct val="100000"/>
              </a:lnSpc>
              <a:spcBef>
                <a:spcPts val="1200"/>
              </a:spcBef>
              <a:spcAft>
                <a:spcPts val="0"/>
              </a:spcAft>
              <a:buSzPts val="2600"/>
              <a:buChar char="○"/>
            </a:pPr>
            <a:r>
              <a:rPr lang="en-US" sz="2800"/>
              <a:t>Create a short “screen shot video” with narration that outlines key features of video and send to participants to view prior to meeting</a:t>
            </a:r>
            <a:endParaRPr sz="2800"/>
          </a:p>
          <a:p>
            <a:pPr marL="914400" lvl="1" indent="-393700" algn="l" rtl="0">
              <a:lnSpc>
                <a:spcPct val="100000"/>
              </a:lnSpc>
              <a:spcBef>
                <a:spcPts val="1200"/>
              </a:spcBef>
              <a:spcAft>
                <a:spcPts val="1200"/>
              </a:spcAft>
              <a:buSzPts val="2600"/>
              <a:buFont typeface="Arial"/>
              <a:buChar char="○"/>
            </a:pPr>
            <a:r>
              <a:rPr lang="en-US" sz="2800"/>
              <a:t>Offer a 15 minute pre-meeting to all participants to go over sound, video conference features, etc. prior to start of actual meeting</a:t>
            </a:r>
            <a:r>
              <a:rPr lang="en-US" sz="2800">
                <a:latin typeface="Arial"/>
                <a:ea typeface="Arial"/>
                <a:cs typeface="Arial"/>
                <a:sym typeface="Arial"/>
              </a:rPr>
              <a:t> </a:t>
            </a:r>
            <a:endParaRPr sz="2800">
              <a:latin typeface="Arial"/>
              <a:ea typeface="Arial"/>
              <a:cs typeface="Arial"/>
              <a:sym typeface="Arial"/>
            </a:endParaRPr>
          </a:p>
        </p:txBody>
      </p:sp>
      <p:sp>
        <p:nvSpPr>
          <p:cNvPr id="460" name="Google Shape;460;p6"/>
          <p:cNvSpPr txBox="1"/>
          <p:nvPr/>
        </p:nvSpPr>
        <p:spPr>
          <a:xfrm>
            <a:off x="237574" y="5994804"/>
            <a:ext cx="11109351"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72e9fff9cf_6_0"/>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Preparing for a Virtual IEP Meeting</a:t>
            </a:r>
            <a:endParaRPr/>
          </a:p>
        </p:txBody>
      </p:sp>
      <p:sp>
        <p:nvSpPr>
          <p:cNvPr id="466" name="Google Shape;466;g72e9fff9cf_6_0"/>
          <p:cNvSpPr txBox="1">
            <a:spLocks noGrp="1"/>
          </p:cNvSpPr>
          <p:nvPr>
            <p:ph type="body" idx="2"/>
          </p:nvPr>
        </p:nvSpPr>
        <p:spPr>
          <a:xfrm>
            <a:off x="515007" y="1596525"/>
            <a:ext cx="10831867" cy="401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Lato"/>
              <a:buChar char="●"/>
            </a:pPr>
            <a:r>
              <a:rPr lang="en-US" b="0"/>
              <a:t>Familiarize parents and students with technology</a:t>
            </a:r>
            <a:endParaRPr b="0"/>
          </a:p>
          <a:p>
            <a:pPr marL="914400" lvl="1" indent="-393700" algn="l" rtl="0">
              <a:lnSpc>
                <a:spcPct val="100000"/>
              </a:lnSpc>
              <a:spcBef>
                <a:spcPts val="1200"/>
              </a:spcBef>
              <a:spcAft>
                <a:spcPts val="0"/>
              </a:spcAft>
              <a:buSzPts val="2600"/>
              <a:buChar char="○"/>
            </a:pPr>
            <a:r>
              <a:rPr lang="en-US" sz="2800"/>
              <a:t>Reach out to the family via phone prior to the meeting</a:t>
            </a:r>
            <a:endParaRPr sz="2800"/>
          </a:p>
          <a:p>
            <a:pPr marL="914400" lvl="1" indent="-393700" algn="l" rtl="0">
              <a:lnSpc>
                <a:spcPct val="100000"/>
              </a:lnSpc>
              <a:spcBef>
                <a:spcPts val="1200"/>
              </a:spcBef>
              <a:spcAft>
                <a:spcPts val="0"/>
              </a:spcAft>
              <a:buSzPts val="2600"/>
              <a:buChar char="○"/>
            </a:pPr>
            <a:r>
              <a:rPr lang="en-US" sz="2800"/>
              <a:t>Find out how they are able to receive documents</a:t>
            </a:r>
            <a:endParaRPr sz="2800"/>
          </a:p>
          <a:p>
            <a:pPr marL="914400" lvl="1" indent="-393700" algn="l" rtl="0">
              <a:lnSpc>
                <a:spcPct val="100000"/>
              </a:lnSpc>
              <a:spcBef>
                <a:spcPts val="1200"/>
              </a:spcBef>
              <a:spcAft>
                <a:spcPts val="0"/>
              </a:spcAft>
              <a:buSzPts val="2600"/>
              <a:buChar char="○"/>
            </a:pPr>
            <a:r>
              <a:rPr lang="en-US" sz="2800"/>
              <a:t>Create a short “screen shot video” with narration that outlines key features of video and send to participants to view prior to meeting</a:t>
            </a:r>
            <a:endParaRPr sz="2800"/>
          </a:p>
          <a:p>
            <a:pPr marL="914400" lvl="1" indent="-393700" algn="l" rtl="0">
              <a:lnSpc>
                <a:spcPct val="100000"/>
              </a:lnSpc>
              <a:spcBef>
                <a:spcPts val="1200"/>
              </a:spcBef>
              <a:spcAft>
                <a:spcPts val="1200"/>
              </a:spcAft>
              <a:buSzPts val="2600"/>
              <a:buFont typeface="Arial"/>
              <a:buChar char="○"/>
            </a:pPr>
            <a:r>
              <a:rPr lang="en-US" sz="2800"/>
              <a:t>Offer to walk through the virtual platform with family to review sound, video conference features, etc. prior to start of actual meeting</a:t>
            </a:r>
            <a:r>
              <a:rPr lang="en-US" sz="2800">
                <a:latin typeface="Arial"/>
                <a:ea typeface="Arial"/>
                <a:cs typeface="Arial"/>
                <a:sym typeface="Arial"/>
              </a:rPr>
              <a:t> </a:t>
            </a:r>
            <a:endParaRPr sz="2800">
              <a:latin typeface="Arial"/>
              <a:ea typeface="Arial"/>
              <a:cs typeface="Arial"/>
              <a:sym typeface="Arial"/>
            </a:endParaRPr>
          </a:p>
        </p:txBody>
      </p:sp>
      <p:sp>
        <p:nvSpPr>
          <p:cNvPr id="467" name="Google Shape;467;g72e9fff9cf_6_0"/>
          <p:cNvSpPr txBox="1"/>
          <p:nvPr/>
        </p:nvSpPr>
        <p:spPr>
          <a:xfrm>
            <a:off x="237574" y="59948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72ecb1a602_3_21"/>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Preparing for a Virtual IEP Meeting</a:t>
            </a:r>
            <a:endParaRPr/>
          </a:p>
        </p:txBody>
      </p:sp>
      <p:sp>
        <p:nvSpPr>
          <p:cNvPr id="473" name="Google Shape;473;g72ecb1a602_3_21"/>
          <p:cNvSpPr txBox="1">
            <a:spLocks noGrp="1"/>
          </p:cNvSpPr>
          <p:nvPr>
            <p:ph type="body" idx="2"/>
          </p:nvPr>
        </p:nvSpPr>
        <p:spPr>
          <a:xfrm>
            <a:off x="551124" y="1344272"/>
            <a:ext cx="10878474" cy="5733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0"/>
              <a:t>Additional information for all team members</a:t>
            </a:r>
            <a:endParaRPr b="0"/>
          </a:p>
          <a:p>
            <a:pPr marL="914400" lvl="1" indent="-419100" algn="l" rtl="0">
              <a:lnSpc>
                <a:spcPct val="100000"/>
              </a:lnSpc>
              <a:spcBef>
                <a:spcPts val="1200"/>
              </a:spcBef>
              <a:spcAft>
                <a:spcPts val="0"/>
              </a:spcAft>
              <a:buSzPts val="3000"/>
              <a:buChar char="○"/>
            </a:pPr>
            <a:r>
              <a:rPr lang="en-US" sz="2800"/>
              <a:t>Create and share an agenda in advance</a:t>
            </a:r>
            <a:endParaRPr sz="2800"/>
          </a:p>
          <a:p>
            <a:pPr marL="1371600" lvl="2" indent="-412750" algn="l" rtl="0">
              <a:lnSpc>
                <a:spcPct val="100000"/>
              </a:lnSpc>
              <a:spcBef>
                <a:spcPts val="1200"/>
              </a:spcBef>
              <a:spcAft>
                <a:spcPts val="0"/>
              </a:spcAft>
              <a:buSzPts val="2900"/>
              <a:buChar char="■"/>
            </a:pPr>
            <a:r>
              <a:rPr lang="en-US" sz="2800"/>
              <a:t>Have parents and students help create the agenda</a:t>
            </a:r>
            <a:endParaRPr sz="2800"/>
          </a:p>
          <a:p>
            <a:pPr marL="1371600" lvl="2" indent="-412750" algn="l" rtl="0">
              <a:lnSpc>
                <a:spcPct val="100000"/>
              </a:lnSpc>
              <a:spcBef>
                <a:spcPts val="1200"/>
              </a:spcBef>
              <a:spcAft>
                <a:spcPts val="0"/>
              </a:spcAft>
              <a:buSzPts val="2900"/>
              <a:buChar char="■"/>
            </a:pPr>
            <a:r>
              <a:rPr lang="en-US" sz="2800"/>
              <a:t>Consider identifying team members who will lead the discussion or present information within each section of the IEP</a:t>
            </a:r>
            <a:endParaRPr sz="2800"/>
          </a:p>
          <a:p>
            <a:pPr marL="914400" lvl="1" indent="-419100" algn="l" rtl="0">
              <a:lnSpc>
                <a:spcPct val="100000"/>
              </a:lnSpc>
              <a:spcBef>
                <a:spcPts val="1200"/>
              </a:spcBef>
              <a:spcAft>
                <a:spcPts val="0"/>
              </a:spcAft>
              <a:buSzPts val="3000"/>
              <a:buChar char="○"/>
            </a:pPr>
            <a:r>
              <a:rPr lang="en-US" sz="2800"/>
              <a:t>If translation is needed, have documents translated prior to the meeting</a:t>
            </a:r>
            <a:endParaRPr sz="2800"/>
          </a:p>
          <a:p>
            <a:pPr marL="914400" lvl="1" indent="-419100" algn="l" rtl="0">
              <a:lnSpc>
                <a:spcPct val="100000"/>
              </a:lnSpc>
              <a:spcBef>
                <a:spcPts val="1200"/>
              </a:spcBef>
              <a:spcAft>
                <a:spcPts val="0"/>
              </a:spcAft>
              <a:buSzPts val="3000"/>
              <a:buChar char="○"/>
            </a:pPr>
            <a:r>
              <a:rPr lang="en-US" sz="2800"/>
              <a:t>Email or snail mail additional materials/documents</a:t>
            </a:r>
            <a:endParaRPr sz="2800"/>
          </a:p>
          <a:p>
            <a:pPr marL="1371600" lvl="2" indent="-419100" algn="l" rtl="0">
              <a:lnSpc>
                <a:spcPct val="100000"/>
              </a:lnSpc>
              <a:spcBef>
                <a:spcPts val="1200"/>
              </a:spcBef>
              <a:spcAft>
                <a:spcPts val="0"/>
              </a:spcAft>
              <a:buSzPts val="3000"/>
              <a:buChar char="■"/>
            </a:pPr>
            <a:r>
              <a:rPr lang="en-US" sz="2800"/>
              <a:t>See next slide for examples and resources</a:t>
            </a:r>
            <a:endParaRPr sz="2800"/>
          </a:p>
          <a:p>
            <a:pPr marL="0" lvl="0" indent="0" algn="l" rtl="0">
              <a:lnSpc>
                <a:spcPct val="115000"/>
              </a:lnSpc>
              <a:spcBef>
                <a:spcPts val="1200"/>
              </a:spcBef>
              <a:spcAft>
                <a:spcPts val="0"/>
              </a:spcAft>
              <a:buSzPts val="3200"/>
              <a:buNone/>
            </a:pPr>
            <a:endParaRPr sz="2900"/>
          </a:p>
          <a:p>
            <a:pPr marL="457200" lvl="0" indent="0" algn="l" rtl="0">
              <a:lnSpc>
                <a:spcPct val="115000"/>
              </a:lnSpc>
              <a:spcBef>
                <a:spcPts val="0"/>
              </a:spcBef>
              <a:spcAft>
                <a:spcPts val="0"/>
              </a:spcAft>
              <a:buSzPts val="3200"/>
              <a:buNone/>
            </a:pPr>
            <a:endParaRPr sz="3000" b="0"/>
          </a:p>
        </p:txBody>
      </p:sp>
      <p:sp>
        <p:nvSpPr>
          <p:cNvPr id="474" name="Google Shape;474;g72ecb1a602_3_21"/>
          <p:cNvSpPr txBox="1"/>
          <p:nvPr/>
        </p:nvSpPr>
        <p:spPr>
          <a:xfrm>
            <a:off x="398724" y="517115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475" name="Google Shape;475;g72ecb1a602_3_21"/>
          <p:cNvSpPr txBox="1"/>
          <p:nvPr/>
        </p:nvSpPr>
        <p:spPr>
          <a:xfrm>
            <a:off x="551124" y="532355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476" name="Google Shape;476;g72ecb1a602_3_21"/>
          <p:cNvSpPr txBox="1"/>
          <p:nvPr/>
        </p:nvSpPr>
        <p:spPr>
          <a:xfrm>
            <a:off x="703524" y="547595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8323dea3be_0_0"/>
          <p:cNvSpPr txBox="1">
            <a:spLocks noGrp="1"/>
          </p:cNvSpPr>
          <p:nvPr>
            <p:ph type="title" idx="4294967295"/>
          </p:nvPr>
        </p:nvSpPr>
        <p:spPr>
          <a:xfrm>
            <a:off x="952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Meet Your Contributors</a:t>
            </a:r>
            <a:endParaRPr/>
          </a:p>
        </p:txBody>
      </p:sp>
      <p:sp>
        <p:nvSpPr>
          <p:cNvPr id="225" name="Google Shape;225;g8323dea3be_0_0"/>
          <p:cNvSpPr txBox="1">
            <a:spLocks noGrp="1"/>
          </p:cNvSpPr>
          <p:nvPr>
            <p:ph type="body" idx="4294967295"/>
          </p:nvPr>
        </p:nvSpPr>
        <p:spPr>
          <a:xfrm>
            <a:off x="237000" y="1614850"/>
            <a:ext cx="11527200" cy="39204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3200"/>
              <a:buNone/>
            </a:pPr>
            <a:endParaRPr sz="3000" b="0"/>
          </a:p>
          <a:p>
            <a:pPr marL="0" lvl="0" indent="0" algn="l" rtl="0">
              <a:lnSpc>
                <a:spcPct val="100000"/>
              </a:lnSpc>
              <a:spcBef>
                <a:spcPts val="0"/>
              </a:spcBef>
              <a:spcAft>
                <a:spcPts val="0"/>
              </a:spcAft>
              <a:buSzPts val="3200"/>
              <a:buNone/>
            </a:pPr>
            <a:endParaRPr sz="3000" b="0"/>
          </a:p>
        </p:txBody>
      </p:sp>
      <p:pic>
        <p:nvPicPr>
          <p:cNvPr id="227" name="Google Shape;227;g8323dea3be_0_0"/>
          <p:cNvPicPr preferRelativeResize="0"/>
          <p:nvPr/>
        </p:nvPicPr>
        <p:blipFill rotWithShape="1">
          <a:blip r:embed="rId3">
            <a:alphaModFix/>
          </a:blip>
          <a:srcRect/>
          <a:stretch/>
        </p:blipFill>
        <p:spPr>
          <a:xfrm>
            <a:off x="864326" y="1436673"/>
            <a:ext cx="2815045" cy="2855150"/>
          </a:xfrm>
          <a:prstGeom prst="rect">
            <a:avLst/>
          </a:prstGeom>
          <a:noFill/>
          <a:ln>
            <a:noFill/>
          </a:ln>
        </p:spPr>
      </p:pic>
      <p:sp>
        <p:nvSpPr>
          <p:cNvPr id="228" name="Google Shape;228;g8323dea3be_0_0"/>
          <p:cNvSpPr txBox="1"/>
          <p:nvPr/>
        </p:nvSpPr>
        <p:spPr>
          <a:xfrm>
            <a:off x="592182" y="4276770"/>
            <a:ext cx="3527514" cy="92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Nissan B. Bar-Lev </a:t>
            </a:r>
            <a:endParaRPr sz="2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Director of Special Education, CESA 7</a:t>
            </a:r>
            <a:endParaRPr sz="2800" b="0" i="0" u="none" strike="noStrike" cap="none">
              <a:solidFill>
                <a:srgbClr val="000000"/>
              </a:solidFill>
              <a:latin typeface="Lato"/>
              <a:ea typeface="Lato"/>
              <a:cs typeface="Lato"/>
              <a:sym typeface="Lato"/>
            </a:endParaRPr>
          </a:p>
        </p:txBody>
      </p:sp>
      <p:sp>
        <p:nvSpPr>
          <p:cNvPr id="229" name="Google Shape;229;g8323dea3be_0_0"/>
          <p:cNvSpPr txBox="1"/>
          <p:nvPr/>
        </p:nvSpPr>
        <p:spPr>
          <a:xfrm>
            <a:off x="9148500" y="3025800"/>
            <a:ext cx="1824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230" name="Google Shape;230;g8323dea3be_0_0"/>
          <p:cNvPicPr preferRelativeResize="0"/>
          <p:nvPr/>
        </p:nvPicPr>
        <p:blipFill rotWithShape="1">
          <a:blip r:embed="rId4">
            <a:alphaModFix/>
          </a:blip>
          <a:srcRect/>
          <a:stretch/>
        </p:blipFill>
        <p:spPr>
          <a:xfrm>
            <a:off x="8040791" y="1436673"/>
            <a:ext cx="2932009" cy="2840097"/>
          </a:xfrm>
          <a:prstGeom prst="rect">
            <a:avLst/>
          </a:prstGeom>
          <a:noFill/>
          <a:ln>
            <a:noFill/>
          </a:ln>
        </p:spPr>
      </p:pic>
      <p:sp>
        <p:nvSpPr>
          <p:cNvPr id="231" name="Google Shape;231;g8323dea3be_0_0"/>
          <p:cNvSpPr txBox="1"/>
          <p:nvPr/>
        </p:nvSpPr>
        <p:spPr>
          <a:xfrm>
            <a:off x="7760899" y="4211327"/>
            <a:ext cx="3855343" cy="150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Gia Pionek Valle</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Intake Coordinator/</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Administrator</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WSEMS</a:t>
            </a:r>
            <a:endParaRPr sz="2800" b="0" i="0" u="none" strike="noStrike" cap="none">
              <a:solidFill>
                <a:srgbClr val="000000"/>
              </a:solidFill>
              <a:latin typeface="Arial"/>
              <a:ea typeface="Arial"/>
              <a:cs typeface="Arial"/>
              <a:sym typeface="Arial"/>
            </a:endParaRPr>
          </a:p>
        </p:txBody>
      </p:sp>
      <p:pic>
        <p:nvPicPr>
          <p:cNvPr id="232" name="Google Shape;232;g8323dea3be_0_0"/>
          <p:cNvPicPr preferRelativeResize="0"/>
          <p:nvPr/>
        </p:nvPicPr>
        <p:blipFill rotWithShape="1">
          <a:blip r:embed="rId5">
            <a:alphaModFix/>
          </a:blip>
          <a:srcRect/>
          <a:stretch/>
        </p:blipFill>
        <p:spPr>
          <a:xfrm>
            <a:off x="4574045" y="1436673"/>
            <a:ext cx="2815047" cy="2856624"/>
          </a:xfrm>
          <a:prstGeom prst="rect">
            <a:avLst/>
          </a:prstGeom>
          <a:noFill/>
          <a:ln>
            <a:noFill/>
          </a:ln>
        </p:spPr>
      </p:pic>
      <p:sp>
        <p:nvSpPr>
          <p:cNvPr id="233" name="Google Shape;233;g8323dea3be_0_0"/>
          <p:cNvSpPr txBox="1"/>
          <p:nvPr/>
        </p:nvSpPr>
        <p:spPr>
          <a:xfrm>
            <a:off x="4388257" y="4319754"/>
            <a:ext cx="3224685" cy="76818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Courtney Salzer</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Executive Director</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 FACETS</a:t>
            </a:r>
            <a:endParaRPr sz="2800" b="0" i="0" u="none" strike="noStrike" cap="none">
              <a:solidFill>
                <a:srgbClr val="000000"/>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82c2b342fd_0_23"/>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200"/>
              <a:t>Preparing Students and Families </a:t>
            </a:r>
            <a:endParaRPr sz="4200"/>
          </a:p>
          <a:p>
            <a:pPr marL="0" lvl="0" indent="0" algn="ctr" rtl="0">
              <a:lnSpc>
                <a:spcPct val="100000"/>
              </a:lnSpc>
              <a:spcBef>
                <a:spcPts val="0"/>
              </a:spcBef>
              <a:spcAft>
                <a:spcPts val="0"/>
              </a:spcAft>
              <a:buClr>
                <a:schemeClr val="lt1"/>
              </a:buClr>
              <a:buSzPts val="4800"/>
              <a:buNone/>
            </a:pPr>
            <a:r>
              <a:rPr lang="en-US" sz="4200"/>
              <a:t>for an IEP Meeting</a:t>
            </a:r>
            <a:endParaRPr sz="4200"/>
          </a:p>
        </p:txBody>
      </p:sp>
      <p:sp>
        <p:nvSpPr>
          <p:cNvPr id="482" name="Google Shape;482;g82c2b342fd_0_23"/>
          <p:cNvSpPr txBox="1">
            <a:spLocks noGrp="1"/>
          </p:cNvSpPr>
          <p:nvPr>
            <p:ph type="body" idx="2"/>
          </p:nvPr>
        </p:nvSpPr>
        <p:spPr>
          <a:xfrm>
            <a:off x="481825" y="1402084"/>
            <a:ext cx="11005982" cy="4961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b="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Inform parents of their legal rights</a:t>
            </a:r>
            <a:r>
              <a:rPr lang="en-US" sz="2400" b="0">
                <a:latin typeface="Arial"/>
                <a:ea typeface="Arial"/>
                <a:cs typeface="Arial"/>
                <a:sym typeface="Arial"/>
              </a:rPr>
              <a:t>: </a:t>
            </a:r>
            <a:r>
              <a:rPr lang="en-US" sz="2400" b="0" u="sng">
                <a:solidFill>
                  <a:srgbClr val="1155CC"/>
                </a:solidFill>
                <a:latin typeface="Arial"/>
                <a:ea typeface="Arial"/>
                <a:cs typeface="Arial"/>
                <a:sym typeface="Arial"/>
                <a:hlinkClick r:id="rId3"/>
              </a:rPr>
              <a:t>Procedural Safeguards Brochure</a:t>
            </a:r>
            <a:endParaRPr sz="2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a:latin typeface="Arial"/>
                <a:ea typeface="Arial"/>
                <a:cs typeface="Arial"/>
                <a:sym typeface="Arial"/>
              </a:rPr>
              <a:t>Blank IEP forms for parents to follow along</a:t>
            </a:r>
            <a:endParaRPr sz="18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u="sng">
                <a:solidFill>
                  <a:schemeClr val="hlink"/>
                </a:solidFill>
                <a:latin typeface="Arial"/>
                <a:ea typeface="Arial"/>
                <a:cs typeface="Arial"/>
                <a:sym typeface="Arial"/>
                <a:hlinkClick r:id="rId4"/>
              </a:rPr>
              <a:t>Student Snapshot or Positive Student Profile</a:t>
            </a:r>
            <a:r>
              <a:rPr lang="en-US" sz="2400" b="0">
                <a:latin typeface="Arial"/>
                <a:ea typeface="Arial"/>
                <a:cs typeface="Arial"/>
                <a:sym typeface="Arial"/>
              </a:rPr>
              <a:t> </a:t>
            </a:r>
            <a:endParaRPr sz="1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u="sng">
                <a:solidFill>
                  <a:schemeClr val="hlink"/>
                </a:solidFill>
                <a:latin typeface="Arial"/>
                <a:ea typeface="Arial"/>
                <a:cs typeface="Arial"/>
                <a:sym typeface="Arial"/>
                <a:hlinkClick r:id="rId5"/>
              </a:rPr>
              <a:t>WI Transition App</a:t>
            </a:r>
            <a:endParaRPr sz="1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u="sng">
                <a:solidFill>
                  <a:schemeClr val="hlink"/>
                </a:solidFill>
                <a:latin typeface="Arial"/>
                <a:ea typeface="Arial"/>
                <a:cs typeface="Arial"/>
                <a:sym typeface="Arial"/>
                <a:hlinkClick r:id="rId6"/>
              </a:rPr>
              <a:t>CCR IEP Discussion Tool</a:t>
            </a:r>
            <a:endParaRPr sz="1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u="sng">
                <a:solidFill>
                  <a:schemeClr val="hlink"/>
                </a:solidFill>
                <a:latin typeface="Arial"/>
                <a:ea typeface="Arial"/>
                <a:cs typeface="Arial"/>
                <a:sym typeface="Arial"/>
                <a:hlinkClick r:id="rId7"/>
              </a:rPr>
              <a:t>IEP Checklist for Parents</a:t>
            </a:r>
            <a:endParaRPr sz="1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u="sng">
                <a:solidFill>
                  <a:schemeClr val="hlink"/>
                </a:solidFill>
                <a:latin typeface="Arial"/>
                <a:ea typeface="Arial"/>
                <a:cs typeface="Arial"/>
                <a:sym typeface="Arial"/>
                <a:hlinkClick r:id="rId8"/>
              </a:rPr>
              <a:t>Special Education in Plain Language</a:t>
            </a:r>
            <a:r>
              <a:rPr lang="en-US" sz="2400" b="0">
                <a:latin typeface="Arial"/>
                <a:ea typeface="Arial"/>
                <a:cs typeface="Arial"/>
                <a:sym typeface="Arial"/>
              </a:rPr>
              <a:t> and </a:t>
            </a:r>
            <a:r>
              <a:rPr lang="en-US" sz="2400" b="0" u="sng">
                <a:solidFill>
                  <a:schemeClr val="hlink"/>
                </a:solidFill>
                <a:latin typeface="Arial"/>
                <a:ea typeface="Arial"/>
                <a:cs typeface="Arial"/>
                <a:sym typeface="Arial"/>
                <a:hlinkClick r:id="rId9"/>
              </a:rPr>
              <a:t>Introduction to Special Education </a:t>
            </a:r>
            <a:endParaRPr sz="2400" b="0">
              <a:latin typeface="Arial"/>
              <a:ea typeface="Arial"/>
              <a:cs typeface="Arial"/>
              <a:sym typeface="Arial"/>
            </a:endParaRPr>
          </a:p>
          <a:p>
            <a:pPr marL="457200" lvl="0" indent="-419100" algn="l" rtl="0">
              <a:lnSpc>
                <a:spcPct val="100000"/>
              </a:lnSpc>
              <a:spcBef>
                <a:spcPts val="1200"/>
              </a:spcBef>
              <a:spcAft>
                <a:spcPts val="0"/>
              </a:spcAft>
              <a:buSzPts val="3000"/>
              <a:buChar char="●"/>
            </a:pPr>
            <a:r>
              <a:rPr lang="en-US" sz="2400" b="0">
                <a:latin typeface="Arial"/>
                <a:ea typeface="Arial"/>
                <a:cs typeface="Arial"/>
                <a:sym typeface="Arial"/>
              </a:rPr>
              <a:t>Additional family resources from WSPEI / WI FACETS (</a:t>
            </a:r>
            <a:r>
              <a:rPr lang="en-US" sz="2400" b="0" u="sng">
                <a:solidFill>
                  <a:srgbClr val="1155CC"/>
                </a:solidFill>
                <a:latin typeface="Arial"/>
                <a:ea typeface="Arial"/>
                <a:cs typeface="Arial"/>
                <a:sym typeface="Arial"/>
                <a:hlinkClick r:id="rId4"/>
              </a:rPr>
              <a:t>https://wspei.org/iep/</a:t>
            </a:r>
            <a:r>
              <a:rPr lang="en-US" sz="2400" b="0">
                <a:latin typeface="Arial"/>
                <a:ea typeface="Arial"/>
                <a:cs typeface="Arial"/>
                <a:sym typeface="Arial"/>
              </a:rPr>
              <a:t>) (</a:t>
            </a:r>
            <a:r>
              <a:rPr lang="en-US" sz="2400" b="0" u="sng">
                <a:solidFill>
                  <a:schemeClr val="hlink"/>
                </a:solidFill>
                <a:latin typeface="Arial"/>
                <a:ea typeface="Arial"/>
                <a:cs typeface="Arial"/>
                <a:sym typeface="Arial"/>
                <a:hlinkClick r:id="rId10"/>
              </a:rPr>
              <a:t>https://wifacets.org/</a:t>
            </a:r>
            <a:r>
              <a:rPr lang="en-US" sz="2400" b="0">
                <a:latin typeface="Arial"/>
                <a:ea typeface="Arial"/>
                <a:cs typeface="Arial"/>
                <a:sym typeface="Arial"/>
              </a:rPr>
              <a:t>)</a:t>
            </a:r>
            <a:endParaRPr sz="2400" b="0">
              <a:latin typeface="Arial"/>
              <a:ea typeface="Arial"/>
              <a:cs typeface="Arial"/>
              <a:sym typeface="Arial"/>
            </a:endParaRPr>
          </a:p>
          <a:p>
            <a:pPr marL="457200" lvl="0" indent="0" algn="l" rtl="0">
              <a:lnSpc>
                <a:spcPct val="115000"/>
              </a:lnSpc>
              <a:spcBef>
                <a:spcPts val="1200"/>
              </a:spcBef>
              <a:spcAft>
                <a:spcPts val="0"/>
              </a:spcAft>
              <a:buSzPts val="3200"/>
              <a:buNone/>
            </a:pPr>
            <a:endParaRPr sz="3000" b="0"/>
          </a:p>
          <a:p>
            <a:pPr marL="457200" lvl="0" indent="0" algn="l" rtl="0">
              <a:lnSpc>
                <a:spcPct val="115000"/>
              </a:lnSpc>
              <a:spcBef>
                <a:spcPts val="0"/>
              </a:spcBef>
              <a:spcAft>
                <a:spcPts val="0"/>
              </a:spcAft>
              <a:buSzPts val="3200"/>
              <a:buNone/>
            </a:pPr>
            <a:endParaRPr sz="3000" b="0"/>
          </a:p>
        </p:txBody>
      </p:sp>
      <p:sp>
        <p:nvSpPr>
          <p:cNvPr id="2" name="Slide Number Placeholder 1"/>
          <p:cNvSpPr>
            <a:spLocks noGrp="1"/>
          </p:cNvSpPr>
          <p:nvPr>
            <p:ph type="sldNum" sz="quarter" idx="10"/>
          </p:nvPr>
        </p:nvSpPr>
        <p:spPr/>
        <p:txBody>
          <a:bodyPr/>
          <a:lstStyle/>
          <a:p>
            <a:fld id="{EE7E8FEC-88A5-4D52-AA12-E171CDF74F09}"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82c2b342fd_0_35"/>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rPr>
              <a:t>Tips for Planning in Advance-Logistical</a:t>
            </a:r>
            <a:endParaRPr/>
          </a:p>
        </p:txBody>
      </p:sp>
      <p:sp>
        <p:nvSpPr>
          <p:cNvPr id="488" name="Google Shape;488;g82c2b342fd_0_35"/>
          <p:cNvSpPr txBox="1">
            <a:spLocks noGrp="1"/>
          </p:cNvSpPr>
          <p:nvPr>
            <p:ph type="body" idx="2"/>
          </p:nvPr>
        </p:nvSpPr>
        <p:spPr>
          <a:xfrm>
            <a:off x="620109" y="1596534"/>
            <a:ext cx="10834189" cy="401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Lato"/>
              <a:buChar char="●"/>
            </a:pPr>
            <a:r>
              <a:rPr lang="en-US" b="0"/>
              <a:t>Determine in advance what materials team members will need, and ensure they have them ahead of time (don’t ask if they have everything at the start of the meeting)</a:t>
            </a:r>
            <a:endParaRPr b="0"/>
          </a:p>
          <a:p>
            <a:pPr marL="457200" lvl="0" indent="-419100" algn="l" rtl="0">
              <a:lnSpc>
                <a:spcPct val="100000"/>
              </a:lnSpc>
              <a:spcBef>
                <a:spcPts val="1200"/>
              </a:spcBef>
              <a:spcAft>
                <a:spcPts val="0"/>
              </a:spcAft>
              <a:buSzPts val="3000"/>
              <a:buFont typeface="Lato"/>
              <a:buChar char="●"/>
            </a:pPr>
            <a:r>
              <a:rPr lang="en-US" b="0"/>
              <a:t>Allow for additional time than a traditional face to face IEP meeting</a:t>
            </a:r>
            <a:endParaRPr b="0"/>
          </a:p>
          <a:p>
            <a:pPr marL="457200" lvl="0" indent="-419100" algn="l" rtl="0">
              <a:lnSpc>
                <a:spcPct val="100000"/>
              </a:lnSpc>
              <a:spcBef>
                <a:spcPts val="1200"/>
              </a:spcBef>
              <a:spcAft>
                <a:spcPts val="0"/>
              </a:spcAft>
              <a:buSzPts val="3000"/>
              <a:buFont typeface="Lato"/>
              <a:buChar char="●"/>
            </a:pPr>
            <a:r>
              <a:rPr lang="en-US" b="0"/>
              <a:t>Make sure all necessary team members can attend</a:t>
            </a:r>
            <a:endParaRPr b="0"/>
          </a:p>
          <a:p>
            <a:pPr marL="457200" lvl="0" indent="-412750" algn="l" rtl="0">
              <a:lnSpc>
                <a:spcPct val="100000"/>
              </a:lnSpc>
              <a:spcBef>
                <a:spcPts val="1200"/>
              </a:spcBef>
              <a:spcAft>
                <a:spcPts val="0"/>
              </a:spcAft>
              <a:buSzPts val="2900"/>
              <a:buChar char="●"/>
            </a:pPr>
            <a:r>
              <a:rPr lang="en-US" b="0"/>
              <a:t>Schedule a follow up IEP meeting before timeline expires</a:t>
            </a:r>
            <a:endParaRPr b="0"/>
          </a:p>
          <a:p>
            <a:pPr marL="457200" lvl="0" indent="0" algn="l" rtl="0">
              <a:lnSpc>
                <a:spcPct val="100000"/>
              </a:lnSpc>
              <a:spcBef>
                <a:spcPts val="1200"/>
              </a:spcBef>
              <a:spcAft>
                <a:spcPts val="0"/>
              </a:spcAft>
              <a:buSzPts val="3200"/>
              <a:buNone/>
            </a:pPr>
            <a:endParaRPr b="0"/>
          </a:p>
          <a:p>
            <a:pPr marL="914400" lvl="0" indent="0" algn="l" rtl="0">
              <a:lnSpc>
                <a:spcPct val="115000"/>
              </a:lnSpc>
              <a:spcBef>
                <a:spcPts val="1200"/>
              </a:spcBef>
              <a:spcAft>
                <a:spcPts val="0"/>
              </a:spcAft>
              <a:buSzPts val="3200"/>
              <a:buNone/>
            </a:pPr>
            <a:endParaRPr sz="1200" b="0">
              <a:latin typeface="Arial"/>
              <a:ea typeface="Arial"/>
              <a:cs typeface="Arial"/>
              <a:sym typeface="Arial"/>
            </a:endParaRPr>
          </a:p>
          <a:p>
            <a:pPr marL="457200" lvl="0" indent="0" algn="l" rtl="0">
              <a:lnSpc>
                <a:spcPct val="115000"/>
              </a:lnSpc>
              <a:spcBef>
                <a:spcPts val="0"/>
              </a:spcBef>
              <a:spcAft>
                <a:spcPts val="0"/>
              </a:spcAft>
              <a:buSzPts val="3200"/>
              <a:buNone/>
            </a:pPr>
            <a:endParaRPr sz="3000" b="0"/>
          </a:p>
          <a:p>
            <a:pPr marL="457200" lvl="0" indent="0" algn="l" rtl="0">
              <a:lnSpc>
                <a:spcPct val="115000"/>
              </a:lnSpc>
              <a:spcBef>
                <a:spcPts val="0"/>
              </a:spcBef>
              <a:spcAft>
                <a:spcPts val="0"/>
              </a:spcAft>
              <a:buSzPts val="3200"/>
              <a:buNone/>
            </a:pPr>
            <a:endParaRPr sz="3000" b="0"/>
          </a:p>
        </p:txBody>
      </p:sp>
      <p:sp>
        <p:nvSpPr>
          <p:cNvPr id="489" name="Google Shape;489;g82c2b342fd_0_35"/>
          <p:cNvSpPr txBox="1"/>
          <p:nvPr/>
        </p:nvSpPr>
        <p:spPr>
          <a:xfrm>
            <a:off x="344999" y="53860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72ecb1a602_1_14"/>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Preparing for a Virtual IEP Meeting</a:t>
            </a:r>
            <a:endParaRPr/>
          </a:p>
        </p:txBody>
      </p:sp>
      <p:sp>
        <p:nvSpPr>
          <p:cNvPr id="495" name="Google Shape;495;g72ecb1a602_1_14"/>
          <p:cNvSpPr txBox="1">
            <a:spLocks noGrp="1"/>
          </p:cNvSpPr>
          <p:nvPr>
            <p:ph type="body" idx="2"/>
          </p:nvPr>
        </p:nvSpPr>
        <p:spPr>
          <a:xfrm>
            <a:off x="704193" y="1367934"/>
            <a:ext cx="10428600" cy="4011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How will communication from non-English speakers or sign language be incorporated into the IEP? </a:t>
            </a:r>
            <a:endParaRPr b="0"/>
          </a:p>
          <a:p>
            <a:pPr marL="914400" lvl="1" indent="-419100" algn="l" rtl="0">
              <a:lnSpc>
                <a:spcPct val="100000"/>
              </a:lnSpc>
              <a:spcBef>
                <a:spcPts val="1200"/>
              </a:spcBef>
              <a:spcAft>
                <a:spcPts val="0"/>
              </a:spcAft>
              <a:buSzPts val="3000"/>
              <a:buChar char="○"/>
            </a:pPr>
            <a:r>
              <a:rPr lang="en-US" sz="2800"/>
              <a:t>Some technologies allow you to “pin” a video of person (e.g. sign language interpreter)</a:t>
            </a:r>
            <a:endParaRPr sz="2800"/>
          </a:p>
          <a:p>
            <a:pPr marL="914400" lvl="1" indent="-419100" algn="l" rtl="0">
              <a:lnSpc>
                <a:spcPct val="100000"/>
              </a:lnSpc>
              <a:spcBef>
                <a:spcPts val="1200"/>
              </a:spcBef>
              <a:spcAft>
                <a:spcPts val="0"/>
              </a:spcAft>
              <a:buSzPts val="3000"/>
              <a:buChar char="○"/>
            </a:pPr>
            <a:r>
              <a:rPr lang="en-US" sz="2800"/>
              <a:t>Some technologies allow for live captioning</a:t>
            </a:r>
            <a:endParaRPr sz="2800"/>
          </a:p>
          <a:p>
            <a:pPr marL="914400" lvl="1" indent="-419100" algn="l" rtl="0">
              <a:lnSpc>
                <a:spcPct val="100000"/>
              </a:lnSpc>
              <a:spcBef>
                <a:spcPts val="1200"/>
              </a:spcBef>
              <a:spcAft>
                <a:spcPts val="0"/>
              </a:spcAft>
              <a:buSzPts val="3000"/>
              <a:buChar char="○"/>
            </a:pPr>
            <a:r>
              <a:rPr lang="en-US" sz="2800"/>
              <a:t>If using a language interpreter, how will this person and parent be prepared for translation protocol during a phone or virtual meeting?</a:t>
            </a:r>
            <a:endParaRPr sz="2800"/>
          </a:p>
          <a:p>
            <a:pPr marL="914400" lvl="1" indent="-406400" algn="l" rtl="0">
              <a:lnSpc>
                <a:spcPct val="100000"/>
              </a:lnSpc>
              <a:spcBef>
                <a:spcPts val="1200"/>
              </a:spcBef>
              <a:spcAft>
                <a:spcPts val="0"/>
              </a:spcAft>
              <a:buSzPts val="2800"/>
              <a:buChar char="○"/>
            </a:pPr>
            <a:r>
              <a:rPr lang="en-US" sz="2800"/>
              <a:t>How will written text be accommodated and supported to ensure everyone has access to key information?</a:t>
            </a:r>
            <a:endParaRPr sz="2800"/>
          </a:p>
          <a:p>
            <a:pPr marL="457200" lvl="0" indent="0" algn="l" rtl="0">
              <a:lnSpc>
                <a:spcPct val="115000"/>
              </a:lnSpc>
              <a:spcBef>
                <a:spcPts val="1200"/>
              </a:spcBef>
              <a:spcAft>
                <a:spcPts val="0"/>
              </a:spcAft>
              <a:buSzPts val="3200"/>
              <a:buNone/>
            </a:pPr>
            <a:endParaRPr sz="3000" b="0"/>
          </a:p>
        </p:txBody>
      </p:sp>
      <p:sp>
        <p:nvSpPr>
          <p:cNvPr id="496" name="Google Shape;496;g72ecb1a602_1_14"/>
          <p:cNvSpPr txBox="1"/>
          <p:nvPr/>
        </p:nvSpPr>
        <p:spPr>
          <a:xfrm>
            <a:off x="344999" y="53860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7f83da8dbf_2_1"/>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Additional Supports to be Ready to Share</a:t>
            </a:r>
            <a:endParaRPr/>
          </a:p>
        </p:txBody>
      </p:sp>
      <p:sp>
        <p:nvSpPr>
          <p:cNvPr id="502" name="Google Shape;502;g7f83da8dbf_2_1"/>
          <p:cNvSpPr txBox="1">
            <a:spLocks noGrp="1"/>
          </p:cNvSpPr>
          <p:nvPr>
            <p:ph type="body" idx="2"/>
          </p:nvPr>
        </p:nvSpPr>
        <p:spPr>
          <a:xfrm>
            <a:off x="634474" y="1281923"/>
            <a:ext cx="11010987" cy="496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600"/>
              <a:t>During this public health emergency, the following additional resources may be helpful to families:</a:t>
            </a:r>
            <a:endParaRPr sz="2600"/>
          </a:p>
          <a:p>
            <a:pPr marL="457200" lvl="0" indent="-393700" algn="l" rtl="0">
              <a:lnSpc>
                <a:spcPct val="100000"/>
              </a:lnSpc>
              <a:spcBef>
                <a:spcPts val="600"/>
              </a:spcBef>
              <a:spcAft>
                <a:spcPts val="0"/>
              </a:spcAft>
              <a:buSzPts val="2600"/>
              <a:buFont typeface="Lato"/>
              <a:buChar char="●"/>
            </a:pPr>
            <a:r>
              <a:rPr lang="en-US" sz="2600" b="0" u="sng">
                <a:solidFill>
                  <a:srgbClr val="0097A7"/>
                </a:solidFill>
                <a:hlinkClick r:id="rId3"/>
              </a:rPr>
              <a:t>WI DPI for Families Section of COVID-19 Webpage </a:t>
            </a:r>
            <a:endParaRPr sz="2600" b="0"/>
          </a:p>
          <a:p>
            <a:pPr marL="914400" lvl="1" indent="-393700" algn="l" rtl="0">
              <a:lnSpc>
                <a:spcPct val="100000"/>
              </a:lnSpc>
              <a:spcBef>
                <a:spcPts val="600"/>
              </a:spcBef>
              <a:spcAft>
                <a:spcPts val="0"/>
              </a:spcAft>
              <a:buSzPts val="2600"/>
              <a:buChar char="○"/>
            </a:pPr>
            <a:r>
              <a:rPr lang="en-US" sz="2600" u="sng">
                <a:solidFill>
                  <a:schemeClr val="hlink"/>
                </a:solidFill>
                <a:hlinkClick r:id="rId4"/>
              </a:rPr>
              <a:t>Learning During COVID-19</a:t>
            </a:r>
            <a:r>
              <a:rPr lang="en-US" sz="2600">
                <a:solidFill>
                  <a:srgbClr val="1F497D"/>
                </a:solidFill>
              </a:rPr>
              <a:t> and</a:t>
            </a:r>
            <a:r>
              <a:rPr lang="en-US" sz="2600">
                <a:solidFill>
                  <a:srgbClr val="1F497D"/>
                </a:solidFill>
                <a:uFill>
                  <a:noFill/>
                </a:uFill>
                <a:hlinkClick r:id="rId5"/>
              </a:rPr>
              <a:t> </a:t>
            </a:r>
            <a:r>
              <a:rPr lang="en-US" sz="2600" u="sng">
                <a:solidFill>
                  <a:schemeClr val="hlink"/>
                </a:solidFill>
                <a:hlinkClick r:id="rId5"/>
              </a:rPr>
              <a:t>Learning Every day, Everywhere</a:t>
            </a:r>
            <a:endParaRPr sz="2600"/>
          </a:p>
          <a:p>
            <a:pPr marL="914400" lvl="1" indent="-393700" algn="l" rtl="0">
              <a:lnSpc>
                <a:spcPct val="100000"/>
              </a:lnSpc>
              <a:spcBef>
                <a:spcPts val="600"/>
              </a:spcBef>
              <a:spcAft>
                <a:spcPts val="0"/>
              </a:spcAft>
              <a:buSzPts val="2600"/>
              <a:buChar char="○"/>
            </a:pPr>
            <a:r>
              <a:rPr lang="en-US" sz="2600"/>
              <a:t>Family section of DPI </a:t>
            </a:r>
            <a:r>
              <a:rPr lang="en-US" sz="2600" u="sng">
                <a:solidFill>
                  <a:schemeClr val="hlink"/>
                </a:solidFill>
                <a:hlinkClick r:id="rId6"/>
              </a:rPr>
              <a:t>Literacy and Mathematics Extended Learning During School Closure Page</a:t>
            </a:r>
            <a:r>
              <a:rPr lang="en-US" sz="2600"/>
              <a:t> </a:t>
            </a:r>
            <a:endParaRPr sz="2600"/>
          </a:p>
          <a:p>
            <a:pPr marL="457200" lvl="0" indent="-393700" algn="l" rtl="0">
              <a:lnSpc>
                <a:spcPct val="100000"/>
              </a:lnSpc>
              <a:spcBef>
                <a:spcPts val="600"/>
              </a:spcBef>
              <a:spcAft>
                <a:spcPts val="0"/>
              </a:spcAft>
              <a:buSzPts val="2600"/>
              <a:buFont typeface="Lato"/>
              <a:buChar char="●"/>
            </a:pPr>
            <a:r>
              <a:rPr lang="en-US" sz="2600" b="0" u="sng">
                <a:solidFill>
                  <a:srgbClr val="0097A7"/>
                </a:solidFill>
                <a:hlinkClick r:id="rId7"/>
              </a:rPr>
              <a:t>Child Mind Institute - Supporting Families during COVID-19</a:t>
            </a:r>
            <a:endParaRPr sz="2600" b="0">
              <a:solidFill>
                <a:srgbClr val="595959"/>
              </a:solidFill>
            </a:endParaRPr>
          </a:p>
          <a:p>
            <a:pPr marL="457200" lvl="0" indent="-393700" algn="l" rtl="0">
              <a:lnSpc>
                <a:spcPct val="100000"/>
              </a:lnSpc>
              <a:spcBef>
                <a:spcPts val="600"/>
              </a:spcBef>
              <a:spcAft>
                <a:spcPts val="0"/>
              </a:spcAft>
              <a:buSzPts val="2600"/>
              <a:buFont typeface="Lato"/>
              <a:buChar char="●"/>
            </a:pPr>
            <a:r>
              <a:rPr lang="en-US" sz="2600" b="0" u="sng">
                <a:solidFill>
                  <a:srgbClr val="0097A7"/>
                </a:solidFill>
                <a:hlinkClick r:id="rId8"/>
              </a:rPr>
              <a:t>Parent-Caregiver Guide to Helping Families Cope with COVID-19</a:t>
            </a:r>
            <a:endParaRPr sz="2600" b="0">
              <a:solidFill>
                <a:srgbClr val="595959"/>
              </a:solidFill>
            </a:endParaRPr>
          </a:p>
          <a:p>
            <a:pPr marL="457200" lvl="0" indent="-393700" algn="l" rtl="0">
              <a:lnSpc>
                <a:spcPct val="100000"/>
              </a:lnSpc>
              <a:spcBef>
                <a:spcPts val="600"/>
              </a:spcBef>
              <a:spcAft>
                <a:spcPts val="0"/>
              </a:spcAft>
              <a:buSzPts val="2600"/>
              <a:buFont typeface="Lato"/>
              <a:buChar char="●"/>
            </a:pPr>
            <a:r>
              <a:rPr lang="en-US" sz="2600" b="0" u="sng">
                <a:solidFill>
                  <a:srgbClr val="0097A7"/>
                </a:solidFill>
                <a:hlinkClick r:id="rId9"/>
              </a:rPr>
              <a:t>Talking to Children About COVID-19 - A Parent Resource</a:t>
            </a:r>
            <a:endParaRPr sz="2600" b="0"/>
          </a:p>
          <a:p>
            <a:pPr marL="457200" lvl="0" indent="-393700" algn="l" rtl="0">
              <a:lnSpc>
                <a:spcPct val="100000"/>
              </a:lnSpc>
              <a:spcBef>
                <a:spcPts val="600"/>
              </a:spcBef>
              <a:spcAft>
                <a:spcPts val="0"/>
              </a:spcAft>
              <a:buSzPts val="2600"/>
              <a:buFont typeface="Lato"/>
              <a:buChar char="●"/>
            </a:pPr>
            <a:r>
              <a:rPr lang="en-US" sz="2600" b="0"/>
              <a:t>Additional Resources on </a:t>
            </a:r>
            <a:r>
              <a:rPr lang="en-US" sz="2600" b="0" u="sng">
                <a:solidFill>
                  <a:schemeClr val="hlink"/>
                </a:solidFill>
                <a:hlinkClick r:id="rId10"/>
              </a:rPr>
              <a:t>WI FACETS</a:t>
            </a:r>
            <a:r>
              <a:rPr lang="en-US" sz="2600" b="0"/>
              <a:t> and </a:t>
            </a:r>
            <a:r>
              <a:rPr lang="en-US" sz="2600" b="0" u="sng">
                <a:solidFill>
                  <a:schemeClr val="hlink"/>
                </a:solidFill>
                <a:hlinkClick r:id="rId11"/>
              </a:rPr>
              <a:t>Center for Parent Information and Resources</a:t>
            </a:r>
            <a:r>
              <a:rPr lang="en-US" sz="2600" b="0"/>
              <a:t> (CPIR)</a:t>
            </a:r>
            <a:endParaRPr sz="2600" b="0"/>
          </a:p>
          <a:p>
            <a:pPr marL="457200" lvl="0" indent="0" algn="l" rtl="0">
              <a:lnSpc>
                <a:spcPct val="115000"/>
              </a:lnSpc>
              <a:spcBef>
                <a:spcPts val="1039"/>
              </a:spcBef>
              <a:spcAft>
                <a:spcPts val="0"/>
              </a:spcAft>
              <a:buSzPts val="3200"/>
              <a:buNone/>
            </a:pPr>
            <a:endParaRPr sz="3000" b="0"/>
          </a:p>
          <a:p>
            <a:pPr marL="457200" lvl="0" indent="0" algn="l" rtl="0">
              <a:lnSpc>
                <a:spcPct val="115000"/>
              </a:lnSpc>
              <a:spcBef>
                <a:spcPts val="0"/>
              </a:spcBef>
              <a:spcAft>
                <a:spcPts val="0"/>
              </a:spcAft>
              <a:buSzPts val="3200"/>
              <a:buNone/>
            </a:pPr>
            <a:endParaRPr sz="3000" b="0"/>
          </a:p>
        </p:txBody>
      </p:sp>
      <p:sp>
        <p:nvSpPr>
          <p:cNvPr id="2" name="Slide Number Placeholder 1"/>
          <p:cNvSpPr>
            <a:spLocks noGrp="1"/>
          </p:cNvSpPr>
          <p:nvPr>
            <p:ph type="sldNum" sz="quarter" idx="10"/>
          </p:nvPr>
        </p:nvSpPr>
        <p:spPr/>
        <p:txBody>
          <a:bodyPr/>
          <a:lstStyle/>
          <a:p>
            <a:fld id="{EE7E8FEC-88A5-4D52-AA12-E171CDF74F09}"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11"/>
        <p:cNvGrpSpPr/>
        <p:nvPr/>
      </p:nvGrpSpPr>
      <p:grpSpPr>
        <a:xfrm>
          <a:off x="0" y="0"/>
          <a:ext cx="0" cy="0"/>
          <a:chOff x="0" y="0"/>
          <a:chExt cx="0" cy="0"/>
        </a:xfrm>
      </p:grpSpPr>
      <p:sp>
        <p:nvSpPr>
          <p:cNvPr id="512" name="Google Shape;512;g7f83da8dbf_1_68"/>
          <p:cNvSpPr txBox="1">
            <a:spLocks noGrp="1"/>
          </p:cNvSpPr>
          <p:nvPr>
            <p:ph type="body" idx="4294967295"/>
          </p:nvPr>
        </p:nvSpPr>
        <p:spPr>
          <a:xfrm>
            <a:off x="1319962" y="1092592"/>
            <a:ext cx="4973100" cy="4769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endParaRPr sz="3600" b="0"/>
          </a:p>
          <a:p>
            <a:pPr marL="457200" lvl="0" indent="0" algn="ctr" rtl="0">
              <a:lnSpc>
                <a:spcPct val="115000"/>
              </a:lnSpc>
              <a:spcBef>
                <a:spcPts val="0"/>
              </a:spcBef>
              <a:spcAft>
                <a:spcPts val="0"/>
              </a:spcAft>
              <a:buSzPts val="3200"/>
              <a:buNone/>
            </a:pPr>
            <a:r>
              <a:rPr lang="en-US" sz="4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Engaging IEP Team Members During the Virtual IEP Meeting</a:t>
            </a:r>
            <a:endParaRPr sz="4000"/>
          </a:p>
          <a:p>
            <a:pPr marL="0" lvl="0" indent="0" algn="ctr" rtl="0">
              <a:lnSpc>
                <a:spcPct val="115000"/>
              </a:lnSpc>
              <a:spcBef>
                <a:spcPts val="0"/>
              </a:spcBef>
              <a:spcAft>
                <a:spcPts val="0"/>
              </a:spcAft>
              <a:buSzPts val="3200"/>
              <a:buNone/>
            </a:pPr>
            <a:endParaRPr sz="3600" b="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pic>
        <p:nvPicPr>
          <p:cNvPr id="514" name="Google Shape;514;g7f83da8dbf_1_68"/>
          <p:cNvPicPr preferRelativeResize="0"/>
          <p:nvPr/>
        </p:nvPicPr>
        <p:blipFill rotWithShape="1">
          <a:blip r:embed="rId3">
            <a:alphaModFix/>
          </a:blip>
          <a:srcRect/>
          <a:stretch/>
        </p:blipFill>
        <p:spPr>
          <a:xfrm>
            <a:off x="6391556" y="817502"/>
            <a:ext cx="4286953" cy="4311545"/>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Traditional IEP Participant Comments</a:t>
            </a:r>
            <a:endParaRPr/>
          </a:p>
        </p:txBody>
      </p:sp>
      <p:sp>
        <p:nvSpPr>
          <p:cNvPr id="520" name="Google Shape;520;p7"/>
          <p:cNvSpPr txBox="1">
            <a:spLocks noGrp="1"/>
          </p:cNvSpPr>
          <p:nvPr>
            <p:ph type="body" idx="2"/>
          </p:nvPr>
        </p:nvSpPr>
        <p:spPr>
          <a:xfrm>
            <a:off x="571242" y="1485674"/>
            <a:ext cx="10805100" cy="4755000"/>
          </a:xfrm>
          <a:prstGeom prst="rect">
            <a:avLst/>
          </a:prstGeom>
          <a:noFill/>
          <a:ln>
            <a:noFill/>
          </a:ln>
        </p:spPr>
        <p:txBody>
          <a:bodyPr spcFirstLastPara="1" wrap="square" lIns="91425" tIns="45700" rIns="91425" bIns="45700" anchor="t" anchorCtr="0">
            <a:normAutofit/>
          </a:bodyPr>
          <a:lstStyle/>
          <a:p>
            <a:pPr marL="342900" lvl="0" indent="0" algn="l" rtl="0">
              <a:lnSpc>
                <a:spcPct val="100000"/>
              </a:lnSpc>
              <a:spcBef>
                <a:spcPts val="0"/>
              </a:spcBef>
              <a:spcAft>
                <a:spcPts val="0"/>
              </a:spcAft>
              <a:buSzPts val="3200"/>
              <a:buNone/>
            </a:pPr>
            <a:r>
              <a:rPr lang="en-US" sz="3000" b="0"/>
              <a:t>“It was nice that the district talked about my child’s strengths, as well as his challenges.  It made feel that my child was a student – not a problem.”</a:t>
            </a:r>
            <a:endParaRPr sz="3000" b="0"/>
          </a:p>
          <a:p>
            <a:pPr marL="342900" lvl="0" indent="0" algn="l" rtl="0">
              <a:lnSpc>
                <a:spcPct val="100000"/>
              </a:lnSpc>
              <a:spcBef>
                <a:spcPts val="0"/>
              </a:spcBef>
              <a:spcAft>
                <a:spcPts val="0"/>
              </a:spcAft>
              <a:buSzPts val="3200"/>
              <a:buNone/>
            </a:pPr>
            <a:endParaRPr sz="3000" b="0"/>
          </a:p>
          <a:p>
            <a:pPr marL="342900" lvl="0" indent="0" algn="l" rtl="0">
              <a:lnSpc>
                <a:spcPct val="100000"/>
              </a:lnSpc>
              <a:spcBef>
                <a:spcPts val="0"/>
              </a:spcBef>
              <a:spcAft>
                <a:spcPts val="0"/>
              </a:spcAft>
              <a:buSzPts val="3200"/>
              <a:buNone/>
            </a:pPr>
            <a:r>
              <a:rPr lang="en-US" sz="3000" b="0"/>
              <a:t>“The district had so many people there that I felt I had very little time to talk.  They were nice to me, but I felt as though I hardly got to say anything.”</a:t>
            </a:r>
            <a:endParaRPr sz="3000" b="0"/>
          </a:p>
          <a:p>
            <a:pPr marL="0" lvl="0" indent="0" algn="l" rtl="0">
              <a:lnSpc>
                <a:spcPct val="90000"/>
              </a:lnSpc>
              <a:spcBef>
                <a:spcPts val="600"/>
              </a:spcBef>
              <a:spcAft>
                <a:spcPts val="0"/>
              </a:spcAft>
              <a:buSzPts val="3200"/>
              <a:buNone/>
            </a:pPr>
            <a:endParaRPr sz="3000" b="0"/>
          </a:p>
          <a:p>
            <a:pPr marL="457200" lvl="0" indent="0" algn="l" rtl="0">
              <a:lnSpc>
                <a:spcPct val="90000"/>
              </a:lnSpc>
              <a:spcBef>
                <a:spcPts val="600"/>
              </a:spcBef>
              <a:spcAft>
                <a:spcPts val="0"/>
              </a:spcAft>
              <a:buSzPts val="3200"/>
              <a:buNone/>
            </a:pPr>
            <a:r>
              <a:rPr lang="en-US" sz="3000" b="0"/>
              <a:t>“I appreciate that the case manager kept the meeting focused on the goals.”</a:t>
            </a:r>
            <a:endParaRPr sz="3000" b="0"/>
          </a:p>
          <a:p>
            <a:pPr marL="342900" lvl="0" indent="0" algn="l" rtl="0">
              <a:lnSpc>
                <a:spcPct val="10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342900" lvl="0" indent="0" algn="l" rtl="0">
              <a:lnSpc>
                <a:spcPct val="100000"/>
              </a:lnSpc>
              <a:spcBef>
                <a:spcPts val="540"/>
              </a:spcBef>
              <a:spcAft>
                <a:spcPts val="0"/>
              </a:spcAft>
              <a:buClr>
                <a:schemeClr val="dk1"/>
              </a:buClr>
              <a:buSzPts val="1100"/>
              <a:buFont typeface="Arial"/>
              <a:buNone/>
            </a:pPr>
            <a:endParaRPr sz="3000" b="0"/>
          </a:p>
        </p:txBody>
      </p:sp>
      <p:sp>
        <p:nvSpPr>
          <p:cNvPr id="521" name="Google Shape;521;p7"/>
          <p:cNvSpPr txBox="1"/>
          <p:nvPr/>
        </p:nvSpPr>
        <p:spPr>
          <a:xfrm>
            <a:off x="165950" y="6077719"/>
            <a:ext cx="11109300" cy="67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Calibri"/>
                <a:ea typeface="Calibri"/>
                <a:cs typeface="Calibri"/>
                <a:sym typeface="Calibri"/>
              </a:rPr>
              <a:t>From WSEMS: </a:t>
            </a:r>
            <a:r>
              <a:rPr lang="en-US" sz="1867" b="0" i="0" u="sng" strike="noStrike" cap="none">
                <a:solidFill>
                  <a:schemeClr val="hlink"/>
                </a:solidFill>
                <a:latin typeface="Calibri"/>
                <a:ea typeface="Calibri"/>
                <a:cs typeface="Calibri"/>
                <a:sym typeface="Calibri"/>
                <a:hlinkClick r:id="rId3"/>
              </a:rPr>
              <a:t>Parent Friendly and Productive IEP Meetings</a:t>
            </a: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82c2b342fd_0_140"/>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Virtual IEP Participant Comments</a:t>
            </a:r>
            <a:endParaRPr/>
          </a:p>
        </p:txBody>
      </p:sp>
      <p:sp>
        <p:nvSpPr>
          <p:cNvPr id="527" name="Google Shape;527;g82c2b342fd_0_140"/>
          <p:cNvSpPr txBox="1">
            <a:spLocks noGrp="1"/>
          </p:cNvSpPr>
          <p:nvPr>
            <p:ph type="body" idx="2"/>
          </p:nvPr>
        </p:nvSpPr>
        <p:spPr>
          <a:xfrm>
            <a:off x="550222" y="1366538"/>
            <a:ext cx="10805100" cy="47550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3600" b="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“I was quite nervous about how the meeting would go not being face to face and not being able to read body language. However I felt it was more organized and to the point than it is in person. Everyone was better at taking their turns speaking and taking the time to listen. It felt more cohesive. Overall it was a good experience.”  - </a:t>
            </a:r>
            <a:r>
              <a:rPr lang="en-US" sz="3000" b="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Parent who recently participated in a virtual IEP meeting for the first time</a:t>
            </a:r>
            <a:endParaRPr sz="3000" b="0">
              <a:solidFill>
                <a:srgbClr val="000000"/>
              </a:solidFill>
            </a:endParaRPr>
          </a:p>
          <a:p>
            <a:pPr marL="457200" lvl="0" indent="0" algn="l" rtl="0">
              <a:lnSpc>
                <a:spcPct val="90000"/>
              </a:lnSpc>
              <a:spcBef>
                <a:spcPts val="1200"/>
              </a:spcBef>
              <a:spcAft>
                <a:spcPts val="0"/>
              </a:spcAft>
              <a:buSzPts val="3200"/>
              <a:buNone/>
            </a:pPr>
            <a:endParaRPr sz="3000" b="0"/>
          </a:p>
          <a:p>
            <a:pPr marL="342900" lvl="0" indent="0" algn="l" rtl="0">
              <a:lnSpc>
                <a:spcPct val="10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342900" lvl="0" indent="0" algn="l" rtl="0">
              <a:lnSpc>
                <a:spcPct val="100000"/>
              </a:lnSpc>
              <a:spcBef>
                <a:spcPts val="540"/>
              </a:spcBef>
              <a:spcAft>
                <a:spcPts val="0"/>
              </a:spcAft>
              <a:buClr>
                <a:schemeClr val="dk1"/>
              </a:buClr>
              <a:buSzPts val="1100"/>
              <a:buFont typeface="Arial"/>
              <a:buNone/>
            </a:pPr>
            <a:endParaRPr sz="3000" b="0"/>
          </a:p>
        </p:txBody>
      </p:sp>
      <p:sp>
        <p:nvSpPr>
          <p:cNvPr id="528" name="Google Shape;528;g82c2b342fd_0_140"/>
          <p:cNvSpPr txBox="1"/>
          <p:nvPr/>
        </p:nvSpPr>
        <p:spPr>
          <a:xfrm>
            <a:off x="144929" y="6186000"/>
            <a:ext cx="11109300" cy="6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Calibri"/>
                <a:ea typeface="Calibri"/>
                <a:cs typeface="Calibri"/>
                <a:sym typeface="Calibri"/>
              </a:rPr>
              <a:t>Quote from WI Facets </a:t>
            </a:r>
            <a:r>
              <a:rPr lang="en-US" sz="1850" b="0" i="0" u="none" strike="noStrike" cap="none">
                <a:solidFill>
                  <a:srgbClr val="000000"/>
                </a:solidFill>
                <a:latin typeface="Calibri"/>
                <a:ea typeface="Calibri"/>
                <a:cs typeface="Calibri"/>
                <a:sym typeface="Calibri"/>
              </a:rPr>
              <a:t> </a:t>
            </a:r>
            <a:r>
              <a:rPr lang="en-US" sz="1850" b="0" i="0" u="sng" strike="noStrike" cap="none">
                <a:solidFill>
                  <a:schemeClr val="hlink"/>
                </a:solidFill>
                <a:latin typeface="Calibri"/>
                <a:ea typeface="Calibri"/>
                <a:cs typeface="Calibri"/>
                <a:sym typeface="Calibri"/>
                <a:hlinkClick r:id="rId3"/>
              </a:rPr>
              <a:t>https://wifacets.org/</a:t>
            </a:r>
            <a:endParaRPr sz="1850"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2ecb1a602_2_4"/>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Virtual IEP Participant Comments</a:t>
            </a:r>
            <a:endParaRPr/>
          </a:p>
        </p:txBody>
      </p:sp>
      <p:sp>
        <p:nvSpPr>
          <p:cNvPr id="534" name="Google Shape;534;g72ecb1a602_2_4"/>
          <p:cNvSpPr txBox="1">
            <a:spLocks noGrp="1"/>
          </p:cNvSpPr>
          <p:nvPr>
            <p:ph type="body" idx="2"/>
          </p:nvPr>
        </p:nvSpPr>
        <p:spPr>
          <a:xfrm>
            <a:off x="655325" y="1459398"/>
            <a:ext cx="10805100" cy="47550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3000" b="0">
                <a:solidFill>
                  <a:srgbClr val="000000"/>
                </a:solidFill>
              </a:rPr>
              <a:t>"Over the course of the last couple of weeks, we have been able to host IEP Meetings with very good parent satisfaction through the use of Google Meet. One school person presents the IEP to the group and writes/reviews the IEP as we normally would at an in person IEP Meeting. Parents have been very receptive and comfortable with our process with most parents stating this was more or less the same as meeting in person". -Shaun Young, Director of Learning, Gibraltar School District.</a:t>
            </a:r>
            <a:endParaRPr sz="3000" b="0">
              <a:solidFill>
                <a:srgbClr val="000000"/>
              </a:solidFill>
            </a:endParaRPr>
          </a:p>
          <a:p>
            <a:pPr marL="457200" lvl="0" indent="0" algn="l" rtl="0">
              <a:lnSpc>
                <a:spcPct val="90000"/>
              </a:lnSpc>
              <a:spcBef>
                <a:spcPts val="1200"/>
              </a:spcBef>
              <a:spcAft>
                <a:spcPts val="0"/>
              </a:spcAft>
              <a:buSzPts val="3200"/>
              <a:buNone/>
            </a:pPr>
            <a:endParaRPr sz="3000" b="0"/>
          </a:p>
          <a:p>
            <a:pPr marL="342900" lvl="0" indent="0" algn="l" rtl="0">
              <a:lnSpc>
                <a:spcPct val="100000"/>
              </a:lnSpc>
              <a:spcBef>
                <a:spcPts val="540"/>
              </a:spcBef>
              <a:spcAft>
                <a:spcPts val="0"/>
              </a:spcAft>
              <a:buClr>
                <a:schemeClr val="dk1"/>
              </a:buClr>
              <a:buSzPts val="1100"/>
              <a:buFont typeface="Arial"/>
              <a:buNone/>
            </a:pPr>
            <a:endParaRPr sz="1200" b="0">
              <a:latin typeface="Calibri"/>
              <a:ea typeface="Calibri"/>
              <a:cs typeface="Calibri"/>
              <a:sym typeface="Calibri"/>
            </a:endParaRPr>
          </a:p>
          <a:p>
            <a:pPr marL="342900" lvl="0" indent="0" algn="l" rtl="0">
              <a:lnSpc>
                <a:spcPct val="100000"/>
              </a:lnSpc>
              <a:spcBef>
                <a:spcPts val="540"/>
              </a:spcBef>
              <a:spcAft>
                <a:spcPts val="0"/>
              </a:spcAft>
              <a:buClr>
                <a:schemeClr val="dk1"/>
              </a:buClr>
              <a:buSzPts val="1100"/>
              <a:buFont typeface="Arial"/>
              <a:buNone/>
            </a:pPr>
            <a:endParaRPr sz="3000" b="0"/>
          </a:p>
        </p:txBody>
      </p:sp>
      <p:sp>
        <p:nvSpPr>
          <p:cNvPr id="2" name="Slide Number Placeholder 1"/>
          <p:cNvSpPr>
            <a:spLocks noGrp="1"/>
          </p:cNvSpPr>
          <p:nvPr>
            <p:ph type="sldNum" sz="quarter" idx="10"/>
          </p:nvPr>
        </p:nvSpPr>
        <p:spPr/>
        <p:txBody>
          <a:bodyPr/>
          <a:lstStyle/>
          <a:p>
            <a:fld id="{EE7E8FEC-88A5-4D52-AA12-E171CDF74F09}"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
          <p:cNvSpPr/>
          <p:nvPr/>
        </p:nvSpPr>
        <p:spPr>
          <a:xfrm>
            <a:off x="152400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2264"/>
              </a:solidFill>
              <a:latin typeface="Poppins"/>
              <a:ea typeface="Poppins"/>
              <a:cs typeface="Poppins"/>
              <a:sym typeface="Poppins"/>
            </a:endParaRPr>
          </a:p>
        </p:txBody>
      </p:sp>
      <p:sp>
        <p:nvSpPr>
          <p:cNvPr id="544" name="Google Shape;544;p8"/>
          <p:cNvSpPr txBox="1">
            <a:spLocks noGrp="1"/>
          </p:cNvSpPr>
          <p:nvPr>
            <p:ph type="title" idx="4294967295"/>
          </p:nvPr>
        </p:nvSpPr>
        <p:spPr>
          <a:xfrm>
            <a:off x="431800" y="152400"/>
            <a:ext cx="11049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320"/>
              <a:buFont typeface="Lato Black"/>
              <a:buNone/>
            </a:pPr>
            <a:r>
              <a:rPr lang="en-US" sz="4320"/>
              <a:t>During the Virtual IEP Meeting</a:t>
            </a:r>
            <a:endParaRPr sz="4320"/>
          </a:p>
        </p:txBody>
      </p:sp>
      <p:sp>
        <p:nvSpPr>
          <p:cNvPr id="545" name="Google Shape;545;p8"/>
          <p:cNvSpPr txBox="1">
            <a:spLocks noGrp="1"/>
          </p:cNvSpPr>
          <p:nvPr>
            <p:ph type="body" idx="4294967295"/>
          </p:nvPr>
        </p:nvSpPr>
        <p:spPr>
          <a:xfrm>
            <a:off x="909638" y="1776412"/>
            <a:ext cx="10378472" cy="492918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Font typeface="Lato"/>
              <a:buChar char="●"/>
            </a:pPr>
            <a:r>
              <a:rPr lang="en-US" b="0"/>
              <a:t>Minimize distractions as much as possible</a:t>
            </a:r>
            <a:endParaRPr b="0">
              <a:solidFill>
                <a:srgbClr val="FF0000"/>
              </a:solidFill>
            </a:endParaRPr>
          </a:p>
          <a:p>
            <a:pPr marL="457200" lvl="0" indent="-457200" algn="l" rtl="0">
              <a:lnSpc>
                <a:spcPct val="100000"/>
              </a:lnSpc>
              <a:spcBef>
                <a:spcPts val="1200"/>
              </a:spcBef>
              <a:spcAft>
                <a:spcPts val="0"/>
              </a:spcAft>
              <a:buSzPts val="3600"/>
              <a:buFont typeface="Lato"/>
              <a:buChar char="●"/>
            </a:pPr>
            <a:r>
              <a:rPr lang="en-US" b="0"/>
              <a:t>Be aware of your surroundings and what the meeting participants can see</a:t>
            </a:r>
            <a:endParaRPr b="0"/>
          </a:p>
          <a:p>
            <a:pPr marL="457200" lvl="0" indent="-457200" algn="l" rtl="0">
              <a:lnSpc>
                <a:spcPct val="100000"/>
              </a:lnSpc>
              <a:spcBef>
                <a:spcPts val="1200"/>
              </a:spcBef>
              <a:spcAft>
                <a:spcPts val="0"/>
              </a:spcAft>
              <a:buSzPts val="3600"/>
              <a:buFont typeface="Lato"/>
              <a:buChar char="●"/>
            </a:pPr>
            <a:r>
              <a:rPr lang="en-US" b="0"/>
              <a:t>Don’t stress if you do get interrupted!</a:t>
            </a:r>
            <a:endParaRPr b="0"/>
          </a:p>
          <a:p>
            <a:pPr marL="457200" lvl="0" indent="0" algn="l" rtl="0">
              <a:lnSpc>
                <a:spcPct val="115000"/>
              </a:lnSpc>
              <a:spcBef>
                <a:spcPts val="1200"/>
              </a:spcBef>
              <a:spcAft>
                <a:spcPts val="0"/>
              </a:spcAft>
              <a:buSzPts val="3200"/>
              <a:buNone/>
            </a:pPr>
            <a:r>
              <a:rPr lang="en-US" sz="2200" b="0" u="sng">
                <a:solidFill>
                  <a:srgbClr val="1155CC"/>
                </a:solidFill>
                <a:hlinkClick r:id="rId3"/>
              </a:rPr>
              <a:t>https://www.youtube.com/watch?v=</a:t>
            </a:r>
            <a:r>
              <a:rPr lang="en-US" sz="2200" b="0" u="sng">
                <a:solidFill>
                  <a:srgbClr val="1155CC"/>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Mh4f9AYRCZY</a:t>
            </a:r>
            <a:endParaRPr sz="2200" b="0"/>
          </a:p>
          <a:p>
            <a:pPr marL="219451" lvl="0" indent="-16250" algn="l" rtl="0">
              <a:lnSpc>
                <a:spcPct val="100000"/>
              </a:lnSpc>
              <a:spcBef>
                <a:spcPts val="5200"/>
              </a:spcBef>
              <a:spcAft>
                <a:spcPts val="0"/>
              </a:spcAft>
              <a:buClr>
                <a:schemeClr val="dk1"/>
              </a:buClr>
              <a:buSzPts val="3200"/>
              <a:buNone/>
            </a:pPr>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82c2b342fd_0_41"/>
          <p:cNvSpPr/>
          <p:nvPr/>
        </p:nvSpPr>
        <p:spPr>
          <a:xfrm>
            <a:off x="152400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2264"/>
              </a:solidFill>
              <a:latin typeface="Poppins"/>
              <a:ea typeface="Poppins"/>
              <a:cs typeface="Poppins"/>
              <a:sym typeface="Poppins"/>
            </a:endParaRPr>
          </a:p>
        </p:txBody>
      </p:sp>
      <p:sp>
        <p:nvSpPr>
          <p:cNvPr id="556" name="Google Shape;556;g82c2b342fd_0_41"/>
          <p:cNvSpPr txBox="1">
            <a:spLocks noGrp="1"/>
          </p:cNvSpPr>
          <p:nvPr>
            <p:ph type="title" idx="4294967295"/>
          </p:nvPr>
        </p:nvSpPr>
        <p:spPr>
          <a:xfrm>
            <a:off x="431800" y="15240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320"/>
              <a:buFont typeface="Lato Black"/>
              <a:buNone/>
            </a:pPr>
            <a:r>
              <a:rPr lang="en-US" sz="4320"/>
              <a:t>During the Virtual IEP Meeting</a:t>
            </a:r>
            <a:endParaRPr sz="4320"/>
          </a:p>
        </p:txBody>
      </p:sp>
      <p:sp>
        <p:nvSpPr>
          <p:cNvPr id="557" name="Google Shape;557;g82c2b342fd_0_41"/>
          <p:cNvSpPr txBox="1">
            <a:spLocks noGrp="1"/>
          </p:cNvSpPr>
          <p:nvPr>
            <p:ph type="body" idx="4294967295"/>
          </p:nvPr>
        </p:nvSpPr>
        <p:spPr>
          <a:xfrm>
            <a:off x="896050" y="1322975"/>
            <a:ext cx="10120500" cy="492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1200" b="0">
              <a:latin typeface="Arial"/>
              <a:ea typeface="Arial"/>
              <a:cs typeface="Arial"/>
              <a:sym typeface="Arial"/>
            </a:endParaRPr>
          </a:p>
          <a:p>
            <a:pPr marL="457200" lvl="0" indent="-431800" algn="l" rtl="0">
              <a:lnSpc>
                <a:spcPct val="100000"/>
              </a:lnSpc>
              <a:spcBef>
                <a:spcPts val="0"/>
              </a:spcBef>
              <a:spcAft>
                <a:spcPts val="0"/>
              </a:spcAft>
              <a:buSzPts val="3200"/>
              <a:buFont typeface="Lato"/>
              <a:buChar char="●"/>
            </a:pPr>
            <a:r>
              <a:rPr lang="en-US" b="0"/>
              <a:t>Introduce all team members</a:t>
            </a:r>
            <a:endParaRPr b="0"/>
          </a:p>
          <a:p>
            <a:pPr marL="914400" lvl="1" indent="-431800" algn="l" rtl="0">
              <a:lnSpc>
                <a:spcPct val="100000"/>
              </a:lnSpc>
              <a:spcBef>
                <a:spcPts val="1200"/>
              </a:spcBef>
              <a:spcAft>
                <a:spcPts val="0"/>
              </a:spcAft>
              <a:buSzPts val="3200"/>
              <a:buFont typeface="Arial"/>
              <a:buChar char="○"/>
            </a:pPr>
            <a:r>
              <a:rPr lang="en-US" sz="2800">
                <a:latin typeface="Arial"/>
                <a:ea typeface="Arial"/>
                <a:cs typeface="Arial"/>
                <a:sym typeface="Arial"/>
              </a:rPr>
              <a:t>Ensure staff have a picture as icon on screen or shared when doing introduction if not sharing video</a:t>
            </a:r>
            <a:endParaRPr sz="2800">
              <a:latin typeface="Arial"/>
              <a:ea typeface="Arial"/>
              <a:cs typeface="Arial"/>
              <a:sym typeface="Arial"/>
            </a:endParaRPr>
          </a:p>
          <a:p>
            <a:pPr marL="457200" lvl="0" indent="-431800" algn="l" rtl="0">
              <a:lnSpc>
                <a:spcPct val="100000"/>
              </a:lnSpc>
              <a:spcBef>
                <a:spcPts val="1200"/>
              </a:spcBef>
              <a:spcAft>
                <a:spcPts val="0"/>
              </a:spcAft>
              <a:buSzPts val="3200"/>
              <a:buChar char="●"/>
            </a:pPr>
            <a:r>
              <a:rPr lang="en-US" b="0">
                <a:latin typeface="Arial"/>
                <a:ea typeface="Arial"/>
                <a:cs typeface="Arial"/>
                <a:sym typeface="Arial"/>
              </a:rPr>
              <a:t>Check in - “How is everyone doing?”</a:t>
            </a:r>
            <a:endParaRPr b="0">
              <a:latin typeface="Arial"/>
              <a:ea typeface="Arial"/>
              <a:cs typeface="Arial"/>
              <a:sym typeface="Arial"/>
            </a:endParaRPr>
          </a:p>
          <a:p>
            <a:pPr marL="457200" lvl="0" indent="-431800" algn="l" rtl="0">
              <a:lnSpc>
                <a:spcPct val="100000"/>
              </a:lnSpc>
              <a:spcBef>
                <a:spcPts val="1200"/>
              </a:spcBef>
              <a:spcAft>
                <a:spcPts val="0"/>
              </a:spcAft>
              <a:buSzPts val="3200"/>
              <a:buChar char="●"/>
            </a:pPr>
            <a:r>
              <a:rPr lang="en-US" b="0"/>
              <a:t>Review timelines</a:t>
            </a:r>
            <a:endParaRPr b="0"/>
          </a:p>
          <a:p>
            <a:pPr marL="457200" lvl="0" indent="-431800" algn="l" rtl="0">
              <a:lnSpc>
                <a:spcPct val="100000"/>
              </a:lnSpc>
              <a:spcBef>
                <a:spcPts val="1200"/>
              </a:spcBef>
              <a:spcAft>
                <a:spcPts val="0"/>
              </a:spcAft>
              <a:buSzPts val="3200"/>
              <a:buFont typeface="Lato"/>
              <a:buChar char="●"/>
            </a:pPr>
            <a:r>
              <a:rPr lang="en-US" b="0"/>
              <a:t>Review parent rights</a:t>
            </a:r>
            <a:endParaRPr b="0"/>
          </a:p>
          <a:p>
            <a:pPr marL="457200" lvl="0" indent="-431800" algn="l" rtl="0">
              <a:lnSpc>
                <a:spcPct val="100000"/>
              </a:lnSpc>
              <a:spcBef>
                <a:spcPts val="1200"/>
              </a:spcBef>
              <a:spcAft>
                <a:spcPts val="0"/>
              </a:spcAft>
              <a:buSzPts val="3200"/>
              <a:buFont typeface="Lato"/>
              <a:buChar char="●"/>
            </a:pP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rPr>
              <a:t>Establish norm</a:t>
            </a:r>
            <a:r>
              <a:rPr lang="en-US" b="0"/>
              <a:t>s     </a:t>
            </a:r>
            <a:r>
              <a:rPr lang="en-US" sz="2400" b="0" u="sng">
                <a:solidFill>
                  <a:schemeClr val="hlink"/>
                </a:solidFill>
                <a:hlinkClick r:id="rId3"/>
              </a:rPr>
              <a:t>Examples of Possible Norms </a:t>
            </a:r>
            <a:endParaRPr sz="2400" b="0"/>
          </a:p>
          <a:p>
            <a:pPr marL="457200" lvl="0" indent="0" algn="l" rtl="0">
              <a:lnSpc>
                <a:spcPct val="115000"/>
              </a:lnSpc>
              <a:spcBef>
                <a:spcPts val="1200"/>
              </a:spcBef>
              <a:spcAft>
                <a:spcPts val="0"/>
              </a:spcAft>
              <a:buSzPts val="3200"/>
              <a:buNone/>
            </a:pPr>
            <a:endParaRPr b="0"/>
          </a:p>
          <a:p>
            <a:pPr marL="0" lvl="0" indent="0" algn="l" rtl="0">
              <a:lnSpc>
                <a:spcPct val="115000"/>
              </a:lnSpc>
              <a:spcBef>
                <a:spcPts val="0"/>
              </a:spcBef>
              <a:spcAft>
                <a:spcPts val="0"/>
              </a:spcAft>
              <a:buSzPts val="3200"/>
              <a:buNone/>
            </a:pPr>
            <a:endParaRPr sz="3000" b="0"/>
          </a:p>
          <a:p>
            <a:pPr marL="457200" lvl="0" indent="0" algn="l" rtl="0">
              <a:lnSpc>
                <a:spcPct val="115000"/>
              </a:lnSpc>
              <a:spcBef>
                <a:spcPts val="0"/>
              </a:spcBef>
              <a:spcAft>
                <a:spcPts val="0"/>
              </a:spcAft>
              <a:buSzPts val="3200"/>
              <a:buNone/>
            </a:pPr>
            <a:endParaRPr sz="1200" b="0">
              <a:latin typeface="Arial"/>
              <a:ea typeface="Arial"/>
              <a:cs typeface="Arial"/>
              <a:sym typeface="Arial"/>
            </a:endParaRPr>
          </a:p>
          <a:p>
            <a:pPr marL="219450" lvl="0" indent="-16249" algn="l" rtl="0">
              <a:lnSpc>
                <a:spcPct val="100000"/>
              </a:lnSpc>
              <a:spcBef>
                <a:spcPts val="4000"/>
              </a:spcBef>
              <a:spcAft>
                <a:spcPts val="0"/>
              </a:spcAft>
              <a:buClr>
                <a:schemeClr val="dk1"/>
              </a:buClr>
              <a:buSzPts val="3200"/>
              <a:buNone/>
            </a:pPr>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72ecb1a602_1_21"/>
          <p:cNvSpPr txBox="1">
            <a:spLocks noGrp="1"/>
          </p:cNvSpPr>
          <p:nvPr>
            <p:ph type="title" idx="4294967295"/>
          </p:nvPr>
        </p:nvSpPr>
        <p:spPr>
          <a:xfrm>
            <a:off x="952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Meet Your Contributors</a:t>
            </a:r>
            <a:endParaRPr/>
          </a:p>
        </p:txBody>
      </p:sp>
      <p:sp>
        <p:nvSpPr>
          <p:cNvPr id="245" name="Google Shape;245;g72ecb1a602_1_21"/>
          <p:cNvSpPr txBox="1"/>
          <p:nvPr/>
        </p:nvSpPr>
        <p:spPr>
          <a:xfrm>
            <a:off x="-261257" y="4501242"/>
            <a:ext cx="7108371" cy="153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Jill Chasteen</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High School Special Education Teacher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&amp; Student Services Coordinator</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2400" b="0" i="0" u="none" strike="noStrike" cap="none">
                <a:solidFill>
                  <a:srgbClr val="000000"/>
                </a:solidFill>
                <a:latin typeface="Arial"/>
                <a:ea typeface="Arial"/>
                <a:cs typeface="Arial"/>
                <a:sym typeface="Arial"/>
              </a:rPr>
              <a:t>Rural Virtual Academy</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246" name="Google Shape;246;g72ecb1a602_1_21"/>
          <p:cNvSpPr txBox="1"/>
          <p:nvPr/>
        </p:nvSpPr>
        <p:spPr>
          <a:xfrm>
            <a:off x="9148500" y="3025800"/>
            <a:ext cx="1824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7" name="Google Shape;247;g72ecb1a602_1_21"/>
          <p:cNvSpPr txBox="1"/>
          <p:nvPr/>
        </p:nvSpPr>
        <p:spPr>
          <a:xfrm>
            <a:off x="5953410" y="4378073"/>
            <a:ext cx="4704600" cy="137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Leatha Hopperdietzel</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Special Education Student Services Coordinator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and Teacher</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Rural Virtual Academy</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8" name="Google Shape;248;g72ecb1a602_1_21"/>
          <p:cNvPicPr preferRelativeResize="0"/>
          <p:nvPr/>
        </p:nvPicPr>
        <p:blipFill rotWithShape="1">
          <a:blip r:embed="rId3">
            <a:alphaModFix/>
          </a:blip>
          <a:srcRect/>
          <a:stretch/>
        </p:blipFill>
        <p:spPr>
          <a:xfrm>
            <a:off x="2024473" y="1416026"/>
            <a:ext cx="2917193" cy="3010050"/>
          </a:xfrm>
          <a:prstGeom prst="rect">
            <a:avLst/>
          </a:prstGeom>
          <a:noFill/>
          <a:ln>
            <a:noFill/>
          </a:ln>
        </p:spPr>
      </p:pic>
      <p:pic>
        <p:nvPicPr>
          <p:cNvPr id="249" name="Google Shape;249;g72ecb1a602_1_21"/>
          <p:cNvPicPr preferRelativeResize="0"/>
          <p:nvPr/>
        </p:nvPicPr>
        <p:blipFill rotWithShape="1">
          <a:blip r:embed="rId4">
            <a:alphaModFix/>
          </a:blip>
          <a:srcRect/>
          <a:stretch/>
        </p:blipFill>
        <p:spPr>
          <a:xfrm>
            <a:off x="6847114" y="1394254"/>
            <a:ext cx="2917193" cy="3016477"/>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82c2b342fd_0_64"/>
          <p:cNvSpPr/>
          <p:nvPr/>
        </p:nvSpPr>
        <p:spPr>
          <a:xfrm>
            <a:off x="152400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2264"/>
              </a:solidFill>
              <a:latin typeface="Poppins"/>
              <a:ea typeface="Poppins"/>
              <a:cs typeface="Poppins"/>
              <a:sym typeface="Poppins"/>
            </a:endParaRPr>
          </a:p>
        </p:txBody>
      </p:sp>
      <p:sp>
        <p:nvSpPr>
          <p:cNvPr id="568" name="Google Shape;568;g82c2b342fd_0_64"/>
          <p:cNvSpPr txBox="1">
            <a:spLocks noGrp="1"/>
          </p:cNvSpPr>
          <p:nvPr>
            <p:ph type="title" idx="4294967295"/>
          </p:nvPr>
        </p:nvSpPr>
        <p:spPr>
          <a:xfrm>
            <a:off x="431800" y="15240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320"/>
              <a:buFont typeface="Lato Black"/>
              <a:buNone/>
            </a:pPr>
            <a:r>
              <a:rPr lang="en-US" sz="4320"/>
              <a:t>During the Virtual IEP Meeting</a:t>
            </a:r>
            <a:endParaRPr sz="4320"/>
          </a:p>
        </p:txBody>
      </p:sp>
      <p:sp>
        <p:nvSpPr>
          <p:cNvPr id="569" name="Google Shape;569;g82c2b342fd_0_64"/>
          <p:cNvSpPr txBox="1">
            <a:spLocks noGrp="1"/>
          </p:cNvSpPr>
          <p:nvPr>
            <p:ph type="body" idx="4294967295"/>
          </p:nvPr>
        </p:nvSpPr>
        <p:spPr>
          <a:xfrm>
            <a:off x="909638" y="1776412"/>
            <a:ext cx="9860100" cy="4929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Char char="●"/>
            </a:pPr>
            <a:r>
              <a:rPr lang="en-US" sz="3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Stick to the agenda</a:t>
            </a:r>
            <a:endParaRPr sz="3600" b="0"/>
          </a:p>
          <a:p>
            <a:pPr marL="457200" lvl="0" indent="-457200" algn="l" rtl="0">
              <a:lnSpc>
                <a:spcPct val="100000"/>
              </a:lnSpc>
              <a:spcBef>
                <a:spcPts val="1200"/>
              </a:spcBef>
              <a:spcAft>
                <a:spcPts val="0"/>
              </a:spcAft>
              <a:buSzPts val="3600"/>
              <a:buChar char="●"/>
            </a:pPr>
            <a:r>
              <a:rPr lang="en-US" sz="3600" b="0"/>
              <a:t>Be mindful of time</a:t>
            </a:r>
            <a:endParaRPr sz="3600" b="0"/>
          </a:p>
          <a:p>
            <a:pPr marL="457200" lvl="0" indent="-457200" algn="l" rtl="0">
              <a:lnSpc>
                <a:spcPct val="100000"/>
              </a:lnSpc>
              <a:spcBef>
                <a:spcPts val="1200"/>
              </a:spcBef>
              <a:spcAft>
                <a:spcPts val="0"/>
              </a:spcAft>
              <a:buSzPts val="3600"/>
              <a:buFont typeface="Lato"/>
              <a:buChar char="●"/>
            </a:pPr>
            <a:r>
              <a:rPr lang="en-US" sz="3600" b="0"/>
              <a:t>Stay student centered</a:t>
            </a:r>
            <a:endParaRPr sz="3600" b="0"/>
          </a:p>
          <a:p>
            <a:pPr marL="457200" lvl="0" indent="-457200" algn="l" rtl="0">
              <a:lnSpc>
                <a:spcPct val="100000"/>
              </a:lnSpc>
              <a:spcBef>
                <a:spcPts val="1200"/>
              </a:spcBef>
              <a:spcAft>
                <a:spcPts val="0"/>
              </a:spcAft>
              <a:buSzPts val="3600"/>
              <a:buFont typeface="Lato"/>
              <a:buChar char="●"/>
            </a:pPr>
            <a:r>
              <a:rPr lang="en-US" sz="3600" b="0"/>
              <a:t>Emphasize strengths and positives</a:t>
            </a:r>
            <a:endParaRPr sz="3600" b="0"/>
          </a:p>
          <a:p>
            <a:pPr marL="457200" lvl="0" indent="0" algn="l" rtl="0">
              <a:lnSpc>
                <a:spcPct val="115000"/>
              </a:lnSpc>
              <a:spcBef>
                <a:spcPts val="1200"/>
              </a:spcBef>
              <a:spcAft>
                <a:spcPts val="0"/>
              </a:spcAft>
              <a:buSzPts val="3200"/>
              <a:buNone/>
            </a:pPr>
            <a:endParaRPr sz="1200" b="0">
              <a:latin typeface="Arial"/>
              <a:ea typeface="Arial"/>
              <a:cs typeface="Arial"/>
              <a:sym typeface="Arial"/>
            </a:endParaRPr>
          </a:p>
          <a:p>
            <a:pPr marL="219450" lvl="0" indent="-16249" algn="l" rtl="0">
              <a:lnSpc>
                <a:spcPct val="100000"/>
              </a:lnSpc>
              <a:spcBef>
                <a:spcPts val="4000"/>
              </a:spcBef>
              <a:spcAft>
                <a:spcPts val="0"/>
              </a:spcAft>
              <a:buClr>
                <a:schemeClr val="dk1"/>
              </a:buClr>
              <a:buSzPts val="3200"/>
              <a:buNone/>
            </a:pPr>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72ecb1a602_3_10"/>
          <p:cNvSpPr/>
          <p:nvPr/>
        </p:nvSpPr>
        <p:spPr>
          <a:xfrm>
            <a:off x="152400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2264"/>
              </a:solidFill>
              <a:latin typeface="Poppins"/>
              <a:ea typeface="Poppins"/>
              <a:cs typeface="Poppins"/>
              <a:sym typeface="Poppins"/>
            </a:endParaRPr>
          </a:p>
        </p:txBody>
      </p:sp>
      <p:sp>
        <p:nvSpPr>
          <p:cNvPr id="580" name="Google Shape;580;g72ecb1a602_3_10"/>
          <p:cNvSpPr txBox="1">
            <a:spLocks noGrp="1"/>
          </p:cNvSpPr>
          <p:nvPr>
            <p:ph type="title" idx="4294967295"/>
          </p:nvPr>
        </p:nvSpPr>
        <p:spPr>
          <a:xfrm>
            <a:off x="431800" y="15240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320"/>
              <a:buFont typeface="Lato Black"/>
              <a:buNone/>
            </a:pPr>
            <a:r>
              <a:rPr lang="en-US" sz="4320"/>
              <a:t>During the Virtual IEP Meeting</a:t>
            </a:r>
            <a:endParaRPr sz="4320"/>
          </a:p>
        </p:txBody>
      </p:sp>
      <p:sp>
        <p:nvSpPr>
          <p:cNvPr id="581" name="Google Shape;581;g72ecb1a602_3_10"/>
          <p:cNvSpPr txBox="1">
            <a:spLocks noGrp="1"/>
          </p:cNvSpPr>
          <p:nvPr>
            <p:ph type="body" idx="4294967295"/>
          </p:nvPr>
        </p:nvSpPr>
        <p:spPr>
          <a:xfrm>
            <a:off x="752375" y="1540450"/>
            <a:ext cx="10148100" cy="49293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Char char="●"/>
            </a:pPr>
            <a:r>
              <a:rPr lang="en-US" sz="3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Stick to the highlights of each section</a:t>
            </a:r>
            <a:r>
              <a:rPr lang="en-US" sz="3600" b="0"/>
              <a:t> of the IEP </a:t>
            </a:r>
            <a:endParaRPr sz="3600" b="0"/>
          </a:p>
          <a:p>
            <a:pPr marL="457200" lvl="0" indent="-457200" algn="l" rtl="0">
              <a:lnSpc>
                <a:spcPct val="100000"/>
              </a:lnSpc>
              <a:spcBef>
                <a:spcPts val="1200"/>
              </a:spcBef>
              <a:spcAft>
                <a:spcPts val="0"/>
              </a:spcAft>
              <a:buSzPts val="3600"/>
              <a:buChar char="●"/>
            </a:pPr>
            <a:r>
              <a:rPr lang="en-US" sz="3600" b="0"/>
              <a:t>Use examples and parent friendly language </a:t>
            </a:r>
            <a:endParaRPr sz="3600" b="0"/>
          </a:p>
          <a:p>
            <a:pPr marL="457200" lvl="0" indent="-457200" algn="l" rtl="0">
              <a:lnSpc>
                <a:spcPct val="100000"/>
              </a:lnSpc>
              <a:spcBef>
                <a:spcPts val="1200"/>
              </a:spcBef>
              <a:spcAft>
                <a:spcPts val="0"/>
              </a:spcAft>
              <a:buSzPts val="3600"/>
              <a:buChar char="●"/>
            </a:pPr>
            <a:r>
              <a:rPr lang="en-US" sz="3600" b="0"/>
              <a:t>Check for understanding and consensus</a:t>
            </a:r>
            <a:endParaRPr sz="3600" b="0"/>
          </a:p>
          <a:p>
            <a:pPr marL="457200" lvl="0" indent="-457200" algn="l" rtl="0">
              <a:lnSpc>
                <a:spcPct val="100000"/>
              </a:lnSpc>
              <a:spcBef>
                <a:spcPts val="1200"/>
              </a:spcBef>
              <a:spcAft>
                <a:spcPts val="0"/>
              </a:spcAft>
              <a:buSzPts val="3600"/>
              <a:buChar char="●"/>
            </a:pPr>
            <a:r>
              <a:rPr lang="en-US" sz="3600" b="0"/>
              <a:t>Engage the parent in group discussions when important decisions are being made </a:t>
            </a:r>
            <a:endParaRPr sz="3600" b="0"/>
          </a:p>
          <a:p>
            <a:pPr marL="457200" lvl="0" indent="-457200" algn="l" rtl="0">
              <a:lnSpc>
                <a:spcPct val="100000"/>
              </a:lnSpc>
              <a:spcBef>
                <a:spcPts val="1200"/>
              </a:spcBef>
              <a:spcAft>
                <a:spcPts val="0"/>
              </a:spcAft>
              <a:buSzPts val="3600"/>
              <a:buChar char="●"/>
            </a:pPr>
            <a:r>
              <a:rPr lang="en-US" sz="3600" b="0"/>
              <a:t>Do not mute parents at any time </a:t>
            </a:r>
            <a:endParaRPr sz="3600" b="0"/>
          </a:p>
          <a:p>
            <a:pPr marL="457200" lvl="0" indent="0" algn="l" rtl="0">
              <a:lnSpc>
                <a:spcPct val="115000"/>
              </a:lnSpc>
              <a:spcBef>
                <a:spcPts val="1200"/>
              </a:spcBef>
              <a:spcAft>
                <a:spcPts val="0"/>
              </a:spcAft>
              <a:buSzPts val="3200"/>
              <a:buNone/>
            </a:pPr>
            <a:endParaRPr sz="1200" b="0">
              <a:latin typeface="Arial"/>
              <a:ea typeface="Arial"/>
              <a:cs typeface="Arial"/>
              <a:sym typeface="Arial"/>
            </a:endParaRPr>
          </a:p>
          <a:p>
            <a:pPr marL="219449" lvl="0" indent="-16248" algn="l" rtl="0">
              <a:lnSpc>
                <a:spcPct val="100000"/>
              </a:lnSpc>
              <a:spcBef>
                <a:spcPts val="4000"/>
              </a:spcBef>
              <a:spcAft>
                <a:spcPts val="0"/>
              </a:spcAft>
              <a:buClr>
                <a:schemeClr val="dk1"/>
              </a:buClr>
              <a:buSzPts val="3200"/>
              <a:buNone/>
            </a:pPr>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rmAutofit/>
          </a:bodyPr>
          <a:lstStyle/>
          <a:p>
            <a:pPr marL="0" lvl="1" indent="0" algn="ctr" rtl="0">
              <a:lnSpc>
                <a:spcPct val="100000"/>
              </a:lnSpc>
              <a:spcBef>
                <a:spcPts val="0"/>
              </a:spcBef>
              <a:spcAft>
                <a:spcPts val="0"/>
              </a:spcAft>
              <a:buSzPts val="1400"/>
              <a:buNone/>
            </a:pPr>
            <a:r>
              <a:rPr lang="en-US" sz="4000" b="1">
                <a:solidFill>
                  <a:schemeClr val="lt1"/>
                </a:solidFill>
              </a:rPr>
              <a:t>Traditional IEP Participant Comments</a:t>
            </a:r>
            <a:endParaRPr sz="4000" b="1">
              <a:solidFill>
                <a:schemeClr val="lt1"/>
              </a:solidFill>
            </a:endParaRPr>
          </a:p>
        </p:txBody>
      </p:sp>
      <p:sp>
        <p:nvSpPr>
          <p:cNvPr id="589" name="Google Shape;589;p10"/>
          <p:cNvSpPr txBox="1">
            <a:spLocks noGrp="1"/>
          </p:cNvSpPr>
          <p:nvPr>
            <p:ph type="body" idx="4294967295"/>
          </p:nvPr>
        </p:nvSpPr>
        <p:spPr>
          <a:xfrm>
            <a:off x="526831" y="1344686"/>
            <a:ext cx="10591800" cy="4512900"/>
          </a:xfrm>
          <a:prstGeom prst="rect">
            <a:avLst/>
          </a:prstGeom>
          <a:noFill/>
          <a:ln>
            <a:noFill/>
          </a:ln>
        </p:spPr>
        <p:txBody>
          <a:bodyPr spcFirstLastPara="1" wrap="square" lIns="91425" tIns="45700" rIns="91425" bIns="45700" anchor="t" anchorCtr="0">
            <a:normAutofit/>
          </a:bodyPr>
          <a:lstStyle/>
          <a:p>
            <a:pPr marL="342900" lvl="0" indent="0" algn="l" rtl="0">
              <a:lnSpc>
                <a:spcPct val="100000"/>
              </a:lnSpc>
              <a:spcBef>
                <a:spcPts val="620"/>
              </a:spcBef>
              <a:spcAft>
                <a:spcPts val="0"/>
              </a:spcAft>
              <a:buClr>
                <a:schemeClr val="dk1"/>
              </a:buClr>
              <a:buSzPts val="1100"/>
              <a:buNone/>
            </a:pPr>
            <a:r>
              <a:rPr lang="en-US" sz="2400" b="0"/>
              <a:t>“There was no one that I could connect with – all the professionals took over.”</a:t>
            </a:r>
            <a:endParaRPr sz="2400" b="0"/>
          </a:p>
          <a:p>
            <a:pPr marL="342900" lvl="0" indent="0" algn="l" rtl="0">
              <a:lnSpc>
                <a:spcPct val="100000"/>
              </a:lnSpc>
              <a:spcBef>
                <a:spcPts val="620"/>
              </a:spcBef>
              <a:spcAft>
                <a:spcPts val="0"/>
              </a:spcAft>
              <a:buClr>
                <a:schemeClr val="dk1"/>
              </a:buClr>
              <a:buSzPts val="1100"/>
              <a:buFont typeface="Arial"/>
              <a:buNone/>
            </a:pPr>
            <a:endParaRPr sz="2400" b="0"/>
          </a:p>
          <a:p>
            <a:pPr marL="342900" lvl="0" indent="0" algn="l" rtl="0">
              <a:lnSpc>
                <a:spcPct val="100000"/>
              </a:lnSpc>
              <a:spcBef>
                <a:spcPts val="540"/>
              </a:spcBef>
              <a:spcAft>
                <a:spcPts val="0"/>
              </a:spcAft>
              <a:buClr>
                <a:schemeClr val="dk1"/>
              </a:buClr>
              <a:buSzPts val="1100"/>
              <a:buNone/>
            </a:pPr>
            <a:r>
              <a:rPr lang="en-US" sz="2400" b="0"/>
              <a:t>“During the IEP meeting, the teacher explained to my child, in terms he understood, the progress he has made and also talked to him about goals and objectives so that he’ll know what he is going to be working on during the coming year.”</a:t>
            </a:r>
            <a:endParaRPr sz="2400" b="0"/>
          </a:p>
          <a:p>
            <a:pPr marL="342900" lvl="0" indent="0" algn="l" rtl="0">
              <a:lnSpc>
                <a:spcPct val="100000"/>
              </a:lnSpc>
              <a:spcBef>
                <a:spcPts val="540"/>
              </a:spcBef>
              <a:spcAft>
                <a:spcPts val="0"/>
              </a:spcAft>
              <a:buClr>
                <a:schemeClr val="dk1"/>
              </a:buClr>
              <a:buSzPts val="1100"/>
              <a:buFont typeface="Arial"/>
              <a:buNone/>
            </a:pPr>
            <a:endParaRPr sz="2400" b="0"/>
          </a:p>
          <a:p>
            <a:pPr marL="342900" lvl="0" indent="0" algn="l" rtl="0">
              <a:lnSpc>
                <a:spcPct val="100000"/>
              </a:lnSpc>
              <a:spcBef>
                <a:spcPts val="540"/>
              </a:spcBef>
              <a:spcAft>
                <a:spcPts val="0"/>
              </a:spcAft>
              <a:buClr>
                <a:schemeClr val="dk1"/>
              </a:buClr>
              <a:buSzPts val="1100"/>
              <a:buFont typeface="Arial"/>
              <a:buNone/>
            </a:pPr>
            <a:r>
              <a:rPr lang="en-US" sz="2400" b="0"/>
              <a:t>“Parents need to feel safe, and heard. </a:t>
            </a:r>
            <a:r>
              <a:rPr lang="en-US" sz="24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Sometimes when the power of one parent is strong it can be very uncomfortable. All professionals need some training in dealing with difficult conversations.”</a:t>
            </a:r>
            <a:endParaRPr sz="2400" b="0"/>
          </a:p>
          <a:p>
            <a:pPr marL="0" lvl="0" indent="0" algn="l" rtl="0">
              <a:lnSpc>
                <a:spcPct val="90000"/>
              </a:lnSpc>
              <a:spcBef>
                <a:spcPts val="0"/>
              </a:spcBef>
              <a:spcAft>
                <a:spcPts val="0"/>
              </a:spcAft>
              <a:buClr>
                <a:schemeClr val="dk1"/>
              </a:buClr>
              <a:buSzPts val="4800"/>
              <a:buNone/>
            </a:pPr>
            <a:endParaRPr sz="4800"/>
          </a:p>
        </p:txBody>
      </p:sp>
      <p:sp>
        <p:nvSpPr>
          <p:cNvPr id="590" name="Google Shape;590;p10"/>
          <p:cNvSpPr txBox="1"/>
          <p:nvPr/>
        </p:nvSpPr>
        <p:spPr>
          <a:xfrm>
            <a:off x="803675" y="6286500"/>
            <a:ext cx="105726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Lato"/>
                <a:ea typeface="Lato"/>
                <a:cs typeface="Lato"/>
                <a:sym typeface="Lato"/>
              </a:rPr>
              <a:t>From WSEMS: </a:t>
            </a:r>
            <a:r>
              <a:rPr lang="en-US" sz="1867" b="0" i="0" u="sng" strike="noStrike" cap="none">
                <a:solidFill>
                  <a:schemeClr val="hlink"/>
                </a:solidFill>
                <a:latin typeface="Calibri"/>
                <a:ea typeface="Calibri"/>
                <a:cs typeface="Calibri"/>
                <a:sym typeface="Calibri"/>
                <a:hlinkClick r:id="rId3"/>
              </a:rPr>
              <a:t>Parent Friendly and Productive IEP Meetings</a:t>
            </a:r>
            <a:r>
              <a:rPr lang="en-US" sz="1400" b="0" i="0" u="none" strike="noStrike" cap="none">
                <a:solidFill>
                  <a:srgbClr val="000000"/>
                </a:solidFill>
                <a:latin typeface="Lato"/>
                <a:ea typeface="Lato"/>
                <a:cs typeface="Lato"/>
                <a:sym typeface="Lato"/>
              </a:rPr>
              <a:t> </a:t>
            </a:r>
            <a:endParaRPr sz="1400" b="0" i="0" u="none" strike="noStrike" cap="none">
              <a:solidFill>
                <a:srgbClr val="000000"/>
              </a:solidFill>
              <a:latin typeface="Lato"/>
              <a:ea typeface="Lato"/>
              <a:cs typeface="Lato"/>
              <a:sym typeface="Lato"/>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000"/>
              <a:buFont typeface="Lato Black"/>
              <a:buNone/>
            </a:pPr>
            <a:r>
              <a:rPr lang="en-US" sz="4320"/>
              <a:t>Keeping Virtual IEP Meeting </a:t>
            </a:r>
            <a:endParaRPr sz="4320"/>
          </a:p>
          <a:p>
            <a:pPr marL="0" lvl="0" indent="0" algn="ctr" rtl="0">
              <a:lnSpc>
                <a:spcPct val="90000"/>
              </a:lnSpc>
              <a:spcBef>
                <a:spcPts val="0"/>
              </a:spcBef>
              <a:spcAft>
                <a:spcPts val="0"/>
              </a:spcAft>
              <a:buClr>
                <a:schemeClr val="lt1"/>
              </a:buClr>
              <a:buSzPts val="4000"/>
              <a:buFont typeface="Lato Black"/>
              <a:buNone/>
            </a:pPr>
            <a:r>
              <a:rPr lang="en-US" sz="4320"/>
              <a:t>Participants Engaged</a:t>
            </a:r>
            <a:endParaRPr sz="4320"/>
          </a:p>
        </p:txBody>
      </p:sp>
      <p:sp>
        <p:nvSpPr>
          <p:cNvPr id="597" name="Google Shape;597;p9"/>
          <p:cNvSpPr txBox="1">
            <a:spLocks noGrp="1"/>
          </p:cNvSpPr>
          <p:nvPr>
            <p:ph type="body" idx="4294967295"/>
          </p:nvPr>
        </p:nvSpPr>
        <p:spPr>
          <a:xfrm>
            <a:off x="702442" y="1543170"/>
            <a:ext cx="10510500" cy="5024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457200" lvl="0" indent="-457200" algn="l" rtl="0">
              <a:lnSpc>
                <a:spcPct val="100000"/>
              </a:lnSpc>
              <a:spcBef>
                <a:spcPts val="0"/>
              </a:spcBef>
              <a:spcAft>
                <a:spcPts val="0"/>
              </a:spcAft>
              <a:buSzPts val="3600"/>
              <a:buFont typeface="Lato"/>
              <a:buChar char="●"/>
            </a:pPr>
            <a:r>
              <a:rPr lang="en-US" b="0"/>
              <a:t>Make connections with students that may be present </a:t>
            </a:r>
            <a:endParaRPr/>
          </a:p>
          <a:p>
            <a:pPr marL="457200" lvl="0" indent="-457200" algn="l" rtl="0">
              <a:lnSpc>
                <a:spcPct val="100000"/>
              </a:lnSpc>
              <a:spcBef>
                <a:spcPts val="1200"/>
              </a:spcBef>
              <a:spcAft>
                <a:spcPts val="0"/>
              </a:spcAft>
              <a:buSzPts val="3600"/>
              <a:buFont typeface="Lato"/>
              <a:buChar char="●"/>
            </a:pPr>
            <a:r>
              <a:rPr lang="en-US" b="0"/>
              <a:t>State the </a:t>
            </a: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rPr>
              <a:t>page number</a:t>
            </a:r>
            <a:r>
              <a:rPr lang="en-US" b="0"/>
              <a:t>/section you are referencing or discussing</a:t>
            </a:r>
            <a:endParaRPr b="0"/>
          </a:p>
          <a:p>
            <a:pPr marL="457200" lvl="0" indent="-457200" algn="l" rtl="0">
              <a:lnSpc>
                <a:spcPct val="100000"/>
              </a:lnSpc>
              <a:spcBef>
                <a:spcPts val="1200"/>
              </a:spcBef>
              <a:spcAft>
                <a:spcPts val="0"/>
              </a:spcAft>
              <a:buSzPts val="3600"/>
              <a:buFont typeface="Lato"/>
              <a:buChar char="●"/>
            </a:pPr>
            <a:r>
              <a:rPr lang="en-US" b="0"/>
              <a:t>Minimize educational jargon and acronyms</a:t>
            </a:r>
            <a:endParaRPr b="0"/>
          </a:p>
          <a:p>
            <a:pPr marL="457200" lvl="0" indent="-457200" algn="l" rtl="0">
              <a:lnSpc>
                <a:spcPct val="100000"/>
              </a:lnSpc>
              <a:spcBef>
                <a:spcPts val="1200"/>
              </a:spcBef>
              <a:spcAft>
                <a:spcPts val="0"/>
              </a:spcAft>
              <a:buSzPts val="3600"/>
              <a:buChar char="●"/>
            </a:pPr>
            <a:r>
              <a:rPr lang="en-US" b="0"/>
              <a:t>Ask for input and feedback from th</a:t>
            </a: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e parent</a:t>
            </a:r>
            <a:r>
              <a:rPr lang="en-US" b="0"/>
              <a:t> after each section</a:t>
            </a:r>
            <a:endParaRPr b="0"/>
          </a:p>
          <a:p>
            <a:pPr marL="0" lvl="0" indent="0" algn="l" rtl="0">
              <a:lnSpc>
                <a:spcPct val="115000"/>
              </a:lnSpc>
              <a:spcBef>
                <a:spcPts val="1200"/>
              </a:spcBef>
              <a:spcAft>
                <a:spcPts val="0"/>
              </a:spcAft>
              <a:buClr>
                <a:schemeClr val="dk1"/>
              </a:buClr>
              <a:buSzPts val="1100"/>
              <a:buFont typeface="Arial"/>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4800"/>
          </a:p>
        </p:txBody>
      </p:sp>
      <p:sp>
        <p:nvSpPr>
          <p:cNvPr id="2" name="Slide Number Placeholder 1"/>
          <p:cNvSpPr>
            <a:spLocks noGrp="1"/>
          </p:cNvSpPr>
          <p:nvPr>
            <p:ph type="sldNum" sz="quarter" idx="10"/>
          </p:nvPr>
        </p:nvSpPr>
        <p:spPr/>
        <p:txBody>
          <a:bodyPr/>
          <a:lstStyle/>
          <a:p>
            <a:fld id="{EE7E8FEC-88A5-4D52-AA12-E171CDF74F09}"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82c2b342fd_0_52"/>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Keeping Virtual IEP Meeting </a:t>
            </a:r>
            <a:endParaRPr/>
          </a:p>
          <a:p>
            <a:pPr marL="0" lvl="0" indent="0" algn="ctr" rtl="0">
              <a:lnSpc>
                <a:spcPct val="90000"/>
              </a:lnSpc>
              <a:spcBef>
                <a:spcPts val="0"/>
              </a:spcBef>
              <a:spcAft>
                <a:spcPts val="0"/>
              </a:spcAft>
              <a:buClr>
                <a:schemeClr val="lt1"/>
              </a:buClr>
              <a:buSzPts val="4000"/>
              <a:buFont typeface="Lato Black"/>
              <a:buNone/>
            </a:pPr>
            <a:r>
              <a:rPr lang="en-US"/>
              <a:t>Participants Engaged</a:t>
            </a:r>
            <a:endParaRPr/>
          </a:p>
        </p:txBody>
      </p:sp>
      <p:sp>
        <p:nvSpPr>
          <p:cNvPr id="604" name="Google Shape;604;g82c2b342fd_0_52"/>
          <p:cNvSpPr txBox="1">
            <a:spLocks noGrp="1"/>
          </p:cNvSpPr>
          <p:nvPr>
            <p:ph type="body" idx="4294967295"/>
          </p:nvPr>
        </p:nvSpPr>
        <p:spPr>
          <a:xfrm>
            <a:off x="879900" y="1574700"/>
            <a:ext cx="10900500" cy="4398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Font typeface="Lato"/>
              <a:buChar char="●"/>
            </a:pPr>
            <a:r>
              <a:rPr lang="en-US" b="0"/>
              <a:t>Use clarification and verification techniques throughout the meeting</a:t>
            </a:r>
            <a:endParaRPr b="0"/>
          </a:p>
          <a:p>
            <a:pPr marL="914400" lvl="1" indent="-457200" algn="l" rtl="0">
              <a:lnSpc>
                <a:spcPct val="100000"/>
              </a:lnSpc>
              <a:spcBef>
                <a:spcPts val="1200"/>
              </a:spcBef>
              <a:spcAft>
                <a:spcPts val="0"/>
              </a:spcAft>
              <a:buSzPts val="3600"/>
              <a:buChar char="○"/>
            </a:pPr>
            <a:r>
              <a:rPr lang="en-US"/>
              <a:t>“Does this match your understanding?”</a:t>
            </a:r>
            <a:endParaRPr/>
          </a:p>
          <a:p>
            <a:pPr marL="914400" lvl="1" indent="-457200" algn="l" rtl="0">
              <a:lnSpc>
                <a:spcPct val="100000"/>
              </a:lnSpc>
              <a:spcBef>
                <a:spcPts val="1200"/>
              </a:spcBef>
              <a:spcAft>
                <a:spcPts val="0"/>
              </a:spcAft>
              <a:buSzPts val="3600"/>
              <a:buChar char="○"/>
            </a:pPr>
            <a:r>
              <a:rPr lang="en-US"/>
              <a:t>“Do you see the same strengths or concerns?” </a:t>
            </a:r>
            <a:endParaRPr/>
          </a:p>
          <a:p>
            <a:pPr marL="457200" lvl="0" indent="-457200" algn="l" rtl="0">
              <a:lnSpc>
                <a:spcPct val="100000"/>
              </a:lnSpc>
              <a:spcBef>
                <a:spcPts val="1200"/>
              </a:spcBef>
              <a:spcAft>
                <a:spcPts val="0"/>
              </a:spcAft>
              <a:buSzPts val="3600"/>
              <a:buFont typeface="Lato"/>
              <a:buChar char="●"/>
            </a:pPr>
            <a:r>
              <a:rPr lang="en-US" b="0"/>
              <a:t>Monitor your body language and facial expression</a:t>
            </a:r>
            <a:endParaRPr b="0"/>
          </a:p>
          <a:p>
            <a:pPr marL="457200" lvl="0" indent="-457200" algn="l" rtl="0">
              <a:lnSpc>
                <a:spcPct val="100000"/>
              </a:lnSpc>
              <a:spcBef>
                <a:spcPts val="1200"/>
              </a:spcBef>
              <a:spcAft>
                <a:spcPts val="0"/>
              </a:spcAft>
              <a:buSzPts val="3600"/>
              <a:buFont typeface="Lato"/>
              <a:buChar char="●"/>
            </a:pPr>
            <a:r>
              <a:rPr lang="en-US" b="0"/>
              <a:t>Look for non-verbal cues from parents as well</a:t>
            </a:r>
            <a:endParaRPr b="0"/>
          </a:p>
          <a:p>
            <a:pPr marL="0" lvl="0" indent="0" algn="l" rtl="0">
              <a:lnSpc>
                <a:spcPct val="115000"/>
              </a:lnSpc>
              <a:spcBef>
                <a:spcPts val="1200"/>
              </a:spcBef>
              <a:spcAft>
                <a:spcPts val="0"/>
              </a:spcAft>
              <a:buClr>
                <a:schemeClr val="dk1"/>
              </a:buClr>
              <a:buSzPts val="1100"/>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4800"/>
          </a:p>
        </p:txBody>
      </p:sp>
      <p:sp>
        <p:nvSpPr>
          <p:cNvPr id="2" name="Slide Number Placeholder 1"/>
          <p:cNvSpPr>
            <a:spLocks noGrp="1"/>
          </p:cNvSpPr>
          <p:nvPr>
            <p:ph type="sldNum" sz="quarter" idx="10"/>
          </p:nvPr>
        </p:nvSpPr>
        <p:spPr/>
        <p:txBody>
          <a:bodyPr/>
          <a:lstStyle/>
          <a:p>
            <a:fld id="{EE7E8FEC-88A5-4D52-AA12-E171CDF74F09}"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82c2b342fd_0_111"/>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Group Activity</a:t>
            </a:r>
            <a:endParaRPr/>
          </a:p>
        </p:txBody>
      </p:sp>
      <p:sp>
        <p:nvSpPr>
          <p:cNvPr id="611" name="Google Shape;611;g82c2b342fd_0_111"/>
          <p:cNvSpPr txBox="1">
            <a:spLocks noGrp="1"/>
          </p:cNvSpPr>
          <p:nvPr>
            <p:ph type="body" idx="4294967295"/>
          </p:nvPr>
        </p:nvSpPr>
        <p:spPr>
          <a:xfrm>
            <a:off x="840750" y="1522148"/>
            <a:ext cx="10510500" cy="4398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800"/>
              <a:buNone/>
            </a:pPr>
            <a:r>
              <a:rPr lang="en-US" sz="3800" b="0" i="1"/>
              <a:t>Use Chat Feature to Respond</a:t>
            </a:r>
            <a:endParaRPr/>
          </a:p>
          <a:p>
            <a:pPr marL="0" lvl="0" indent="0" algn="ctr" rtl="0">
              <a:lnSpc>
                <a:spcPct val="100000"/>
              </a:lnSpc>
              <a:spcBef>
                <a:spcPts val="0"/>
              </a:spcBef>
              <a:spcAft>
                <a:spcPts val="0"/>
              </a:spcAft>
              <a:buClr>
                <a:schemeClr val="dk1"/>
              </a:buClr>
              <a:buSzPts val="4800"/>
              <a:buNone/>
            </a:pPr>
            <a:r>
              <a:rPr lang="en-US" sz="4800"/>
              <a:t>What are some other ways you could keep IEP meeting participants engaged in a virtual IEP meeting? </a:t>
            </a:r>
            <a:endParaRPr sz="4800"/>
          </a:p>
        </p:txBody>
      </p:sp>
      <p:sp>
        <p:nvSpPr>
          <p:cNvPr id="2" name="Slide Number Placeholder 1"/>
          <p:cNvSpPr>
            <a:spLocks noGrp="1"/>
          </p:cNvSpPr>
          <p:nvPr>
            <p:ph type="sldNum" sz="quarter" idx="10"/>
          </p:nvPr>
        </p:nvSpPr>
        <p:spPr/>
        <p:txBody>
          <a:bodyPr/>
          <a:lstStyle/>
          <a:p>
            <a:fld id="{EE7E8FEC-88A5-4D52-AA12-E171CDF74F09}"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20"/>
        <p:cNvGrpSpPr/>
        <p:nvPr/>
      </p:nvGrpSpPr>
      <p:grpSpPr>
        <a:xfrm>
          <a:off x="0" y="0"/>
          <a:ext cx="0" cy="0"/>
          <a:chOff x="0" y="0"/>
          <a:chExt cx="0" cy="0"/>
        </a:xfrm>
      </p:grpSpPr>
      <p:sp>
        <p:nvSpPr>
          <p:cNvPr id="621" name="Google Shape;621;g7f83da8dbf_2_6"/>
          <p:cNvSpPr txBox="1">
            <a:spLocks noGrp="1"/>
          </p:cNvSpPr>
          <p:nvPr>
            <p:ph type="body" idx="4294967295"/>
          </p:nvPr>
        </p:nvSpPr>
        <p:spPr>
          <a:xfrm>
            <a:off x="854144" y="654503"/>
            <a:ext cx="5893497" cy="4442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endParaRPr sz="3600" b="0"/>
          </a:p>
          <a:p>
            <a:pPr marL="457200" lvl="0" indent="0" algn="ctr" rtl="0">
              <a:lnSpc>
                <a:spcPct val="115000"/>
              </a:lnSpc>
              <a:spcBef>
                <a:spcPts val="0"/>
              </a:spcBef>
              <a:spcAft>
                <a:spcPts val="0"/>
              </a:spcAft>
              <a:buSzPts val="3200"/>
              <a:buNone/>
            </a:pPr>
            <a:r>
              <a:rPr lang="en-US" sz="4000"/>
              <a:t>Preparing  IEP Team Members for Roles and Responsibilities  Unique to Virtual Meetings</a:t>
            </a:r>
            <a:endParaRPr sz="4000"/>
          </a:p>
          <a:p>
            <a:pPr marL="0" lvl="0" indent="0" algn="ctr" rtl="0">
              <a:lnSpc>
                <a:spcPct val="115000"/>
              </a:lnSpc>
              <a:spcBef>
                <a:spcPts val="0"/>
              </a:spcBef>
              <a:spcAft>
                <a:spcPts val="0"/>
              </a:spcAft>
              <a:buSzPts val="3200"/>
              <a:buNone/>
            </a:pPr>
            <a:endParaRPr sz="3600" b="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pic>
        <p:nvPicPr>
          <p:cNvPr id="623" name="Google Shape;623;g7f83da8dbf_2_6"/>
          <p:cNvPicPr preferRelativeResize="0"/>
          <p:nvPr/>
        </p:nvPicPr>
        <p:blipFill rotWithShape="1">
          <a:blip r:embed="rId3">
            <a:alphaModFix/>
          </a:blip>
          <a:srcRect/>
          <a:stretch/>
        </p:blipFill>
        <p:spPr>
          <a:xfrm>
            <a:off x="6999889" y="1123318"/>
            <a:ext cx="3510456" cy="3574806"/>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7f83da8dbf_2_16"/>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Traditional IEP Meeting Roles</a:t>
            </a:r>
            <a:endParaRPr/>
          </a:p>
        </p:txBody>
      </p:sp>
      <p:sp>
        <p:nvSpPr>
          <p:cNvPr id="630" name="Google Shape;630;g7f83da8dbf_2_16"/>
          <p:cNvSpPr txBox="1">
            <a:spLocks noGrp="1"/>
          </p:cNvSpPr>
          <p:nvPr>
            <p:ph type="body" idx="4294967295"/>
          </p:nvPr>
        </p:nvSpPr>
        <p:spPr>
          <a:xfrm>
            <a:off x="659400" y="1198179"/>
            <a:ext cx="10873200" cy="466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900" b="0">
              <a:latin typeface="Arial"/>
              <a:ea typeface="Arial"/>
              <a:cs typeface="Arial"/>
              <a:sym typeface="Arial"/>
            </a:endParaRPr>
          </a:p>
          <a:p>
            <a:pPr marL="457200" lvl="0" indent="-457200" algn="l" rtl="0">
              <a:lnSpc>
                <a:spcPct val="115000"/>
              </a:lnSpc>
              <a:spcBef>
                <a:spcPts val="0"/>
              </a:spcBef>
              <a:spcAft>
                <a:spcPts val="0"/>
              </a:spcAft>
              <a:buSzPts val="3600"/>
              <a:buChar char="●"/>
            </a:pPr>
            <a:r>
              <a:rPr lang="en-US" b="0"/>
              <a:t>Parent </a:t>
            </a:r>
            <a:endParaRPr b="0"/>
          </a:p>
          <a:p>
            <a:pPr marL="457200" lvl="0" indent="-457200" algn="l" rtl="0">
              <a:lnSpc>
                <a:spcPct val="115000"/>
              </a:lnSpc>
              <a:spcBef>
                <a:spcPts val="0"/>
              </a:spcBef>
              <a:spcAft>
                <a:spcPts val="0"/>
              </a:spcAft>
              <a:buSzPts val="3600"/>
              <a:buChar char="●"/>
            </a:pPr>
            <a:r>
              <a:rPr lang="en-US" b="0"/>
              <a:t>Student</a:t>
            </a:r>
            <a:endParaRPr b="0"/>
          </a:p>
          <a:p>
            <a:pPr marL="457200" lvl="0" indent="-457200" algn="l" rtl="0">
              <a:lnSpc>
                <a:spcPct val="115000"/>
              </a:lnSpc>
              <a:spcBef>
                <a:spcPts val="0"/>
              </a:spcBef>
              <a:spcAft>
                <a:spcPts val="0"/>
              </a:spcAft>
              <a:buSzPts val="3600"/>
              <a:buChar char="●"/>
            </a:pP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General </a:t>
            </a:r>
            <a:r>
              <a:rPr lang="en-US" b="0"/>
              <a:t>Education Teacher</a:t>
            </a:r>
            <a:endParaRPr b="0"/>
          </a:p>
          <a:p>
            <a:pPr marL="457200" lvl="0" indent="-457200" algn="l" rtl="0">
              <a:lnSpc>
                <a:spcPct val="115000"/>
              </a:lnSpc>
              <a:spcBef>
                <a:spcPts val="0"/>
              </a:spcBef>
              <a:spcAft>
                <a:spcPts val="0"/>
              </a:spcAft>
              <a:buSzPts val="3600"/>
              <a:buChar char="●"/>
            </a:pPr>
            <a:r>
              <a:rPr lang="en-US" b="0"/>
              <a:t>Special Education Teacher</a:t>
            </a:r>
            <a:endParaRPr b="0"/>
          </a:p>
          <a:p>
            <a:pPr marL="457200" lvl="0" indent="-457200" algn="l" rtl="0">
              <a:lnSpc>
                <a:spcPct val="115000"/>
              </a:lnSpc>
              <a:spcBef>
                <a:spcPts val="0"/>
              </a:spcBef>
              <a:spcAft>
                <a:spcPts val="0"/>
              </a:spcAft>
              <a:buSzPts val="3600"/>
              <a:buChar char="●"/>
            </a:pPr>
            <a:r>
              <a:rPr lang="en-US" b="0"/>
              <a:t>Local Education Agency (LEA) Representative</a:t>
            </a:r>
            <a:endParaRPr b="0"/>
          </a:p>
          <a:p>
            <a:pPr marL="457200" lvl="0" indent="-457200" algn="l" rtl="0">
              <a:lnSpc>
                <a:spcPct val="115000"/>
              </a:lnSpc>
              <a:spcBef>
                <a:spcPts val="0"/>
              </a:spcBef>
              <a:spcAft>
                <a:spcPts val="0"/>
              </a:spcAft>
              <a:buSzPts val="3600"/>
              <a:buChar char="●"/>
            </a:pPr>
            <a:r>
              <a:rPr lang="en-US" b="0"/>
              <a:t>Someone who can interpret assessment results</a:t>
            </a:r>
            <a:endParaRPr b="0"/>
          </a:p>
          <a:p>
            <a:pPr marL="457200" lvl="0" indent="-457200" algn="l" rtl="0">
              <a:lnSpc>
                <a:spcPct val="115000"/>
              </a:lnSpc>
              <a:spcBef>
                <a:spcPts val="0"/>
              </a:spcBef>
              <a:spcAft>
                <a:spcPts val="0"/>
              </a:spcAft>
              <a:buSzPts val="3600"/>
              <a:buChar char="●"/>
            </a:pPr>
            <a:r>
              <a:rPr lang="en-US" b="0"/>
              <a:t>Related Service Providers</a:t>
            </a:r>
            <a:endParaRPr b="0"/>
          </a:p>
          <a:p>
            <a:pPr marL="457200" lvl="0" indent="-457200" algn="l" rtl="0">
              <a:lnSpc>
                <a:spcPct val="115000"/>
              </a:lnSpc>
              <a:spcBef>
                <a:spcPts val="0"/>
              </a:spcBef>
              <a:spcAft>
                <a:spcPts val="0"/>
              </a:spcAft>
              <a:buSzPts val="3600"/>
              <a:buChar char="●"/>
            </a:pPr>
            <a:r>
              <a:rPr lang="en-US" b="0"/>
              <a:t>Other agency representatives (e.g. transition)</a:t>
            </a:r>
            <a:endParaRPr b="0"/>
          </a:p>
          <a:p>
            <a:pPr marL="0" lvl="0" indent="0" algn="l" rtl="0">
              <a:lnSpc>
                <a:spcPct val="115000"/>
              </a:lnSpc>
              <a:spcBef>
                <a:spcPts val="0"/>
              </a:spcBef>
              <a:spcAft>
                <a:spcPts val="0"/>
              </a:spcAft>
              <a:buClr>
                <a:schemeClr val="dk1"/>
              </a:buClr>
              <a:buSzPts val="1100"/>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3000"/>
          </a:p>
        </p:txBody>
      </p:sp>
      <p:sp>
        <p:nvSpPr>
          <p:cNvPr id="2" name="Slide Number Placeholder 1"/>
          <p:cNvSpPr>
            <a:spLocks noGrp="1"/>
          </p:cNvSpPr>
          <p:nvPr>
            <p:ph type="sldNum" sz="quarter" idx="10"/>
          </p:nvPr>
        </p:nvSpPr>
        <p:spPr/>
        <p:txBody>
          <a:bodyPr/>
          <a:lstStyle/>
          <a:p>
            <a:fld id="{EE7E8FEC-88A5-4D52-AA12-E171CDF74F09}"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7f83da8dbf_6_0"/>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Considerations of Unique Aspects </a:t>
            </a:r>
            <a:r>
              <a:rPr lang="en-US"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
            </a:r>
            <a:br>
              <a:rPr lang="en-US"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br>
            <a:r>
              <a:rPr lang="en-US"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of Virtual IEP Meetings </a:t>
            </a:r>
            <a:endParaRPr sz="4400"/>
          </a:p>
        </p:txBody>
      </p:sp>
      <p:sp>
        <p:nvSpPr>
          <p:cNvPr id="637" name="Google Shape;637;g7f83da8dbf_6_0"/>
          <p:cNvSpPr txBox="1">
            <a:spLocks noGrp="1"/>
          </p:cNvSpPr>
          <p:nvPr>
            <p:ph type="body" idx="4294967295"/>
          </p:nvPr>
        </p:nvSpPr>
        <p:spPr>
          <a:xfrm>
            <a:off x="840750" y="1532659"/>
            <a:ext cx="10698000" cy="466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800"/>
              <a:t>Identifying key tasks and responsibilities to address differences between virtual and face to face IEP meetings:</a:t>
            </a:r>
            <a:endParaRPr sz="2800"/>
          </a:p>
          <a:p>
            <a:pPr marL="0" lvl="0" indent="0" algn="l" rtl="0">
              <a:lnSpc>
                <a:spcPct val="100000"/>
              </a:lnSpc>
              <a:spcBef>
                <a:spcPts val="1200"/>
              </a:spcBef>
              <a:spcAft>
                <a:spcPts val="0"/>
              </a:spcAft>
              <a:buSzPts val="3200"/>
              <a:buNone/>
            </a:pPr>
            <a:endParaRPr sz="1400" b="0"/>
          </a:p>
          <a:p>
            <a:pPr marL="457200" lvl="0" indent="-419100" algn="l" rtl="0">
              <a:lnSpc>
                <a:spcPct val="100000"/>
              </a:lnSpc>
              <a:spcBef>
                <a:spcPts val="1200"/>
              </a:spcBef>
              <a:spcAft>
                <a:spcPts val="0"/>
              </a:spcAft>
              <a:buSzPts val="3000"/>
              <a:buChar char="●"/>
            </a:pPr>
            <a:r>
              <a:rPr lang="en-US" sz="2800" b="0"/>
              <a:t>Teams should consider assigning specific members to each responsibility as they adapt to virtual meetings</a:t>
            </a:r>
            <a:endParaRPr sz="2800" b="0"/>
          </a:p>
          <a:p>
            <a:pPr marL="914400" lvl="0" indent="0" algn="l" rtl="0">
              <a:lnSpc>
                <a:spcPct val="100000"/>
              </a:lnSpc>
              <a:spcBef>
                <a:spcPts val="1200"/>
              </a:spcBef>
              <a:spcAft>
                <a:spcPts val="0"/>
              </a:spcAft>
              <a:buSzPts val="3200"/>
              <a:buNone/>
            </a:pPr>
            <a:endParaRPr sz="1400" b="0"/>
          </a:p>
          <a:p>
            <a:pPr marL="457200" lvl="0" indent="-419100" algn="l" rtl="0">
              <a:lnSpc>
                <a:spcPct val="100000"/>
              </a:lnSpc>
              <a:spcBef>
                <a:spcPts val="1200"/>
              </a:spcBef>
              <a:spcAft>
                <a:spcPts val="1200"/>
              </a:spcAft>
              <a:buSzPts val="3000"/>
              <a:buChar char="●"/>
            </a:pPr>
            <a:r>
              <a:rPr lang="en-US" sz="2800" b="0"/>
              <a:t>As teams become more accustomed to the format, specifically assigning these tasks may become less important</a:t>
            </a:r>
            <a:endParaRPr sz="2800">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7f83da8dbf_6_13"/>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Logistics Considerations</a:t>
            </a:r>
            <a:endParaRPr/>
          </a:p>
        </p:txBody>
      </p:sp>
      <p:sp>
        <p:nvSpPr>
          <p:cNvPr id="644" name="Google Shape;644;g7f83da8dbf_6_13"/>
          <p:cNvSpPr txBox="1">
            <a:spLocks noGrp="1"/>
          </p:cNvSpPr>
          <p:nvPr>
            <p:ph type="body" idx="4294967295"/>
          </p:nvPr>
        </p:nvSpPr>
        <p:spPr>
          <a:xfrm>
            <a:off x="954689" y="1219200"/>
            <a:ext cx="10510500" cy="525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900" b="0">
              <a:latin typeface="Arial"/>
              <a:ea typeface="Arial"/>
              <a:cs typeface="Arial"/>
              <a:sym typeface="Arial"/>
            </a:endParaRPr>
          </a:p>
          <a:p>
            <a:pPr marL="0" lvl="0" indent="0" algn="l" rtl="0">
              <a:lnSpc>
                <a:spcPct val="100000"/>
              </a:lnSpc>
              <a:spcBef>
                <a:spcPts val="0"/>
              </a:spcBef>
              <a:spcAft>
                <a:spcPts val="0"/>
              </a:spcAft>
              <a:buSzPts val="3200"/>
              <a:buNone/>
            </a:pPr>
            <a:r>
              <a:rPr lang="en-US" sz="2800"/>
              <a:t>BEFORE THE MEETING:</a:t>
            </a:r>
            <a:endParaRPr sz="2800"/>
          </a:p>
          <a:p>
            <a:pPr marL="0" lvl="0" indent="0" algn="l" rtl="0">
              <a:lnSpc>
                <a:spcPct val="100000"/>
              </a:lnSpc>
              <a:spcBef>
                <a:spcPts val="1200"/>
              </a:spcBef>
              <a:spcAft>
                <a:spcPts val="0"/>
              </a:spcAft>
              <a:buSzPts val="3200"/>
              <a:buNone/>
            </a:pPr>
            <a:endParaRPr sz="1400" b="0"/>
          </a:p>
          <a:p>
            <a:pPr marL="457200" lvl="0" indent="-419100" algn="l" rtl="0">
              <a:lnSpc>
                <a:spcPct val="100000"/>
              </a:lnSpc>
              <a:spcBef>
                <a:spcPts val="1200"/>
              </a:spcBef>
              <a:spcAft>
                <a:spcPts val="0"/>
              </a:spcAft>
              <a:buSzPts val="3000"/>
              <a:buChar char="●"/>
            </a:pPr>
            <a:r>
              <a:rPr lang="en-US" sz="2800" b="0"/>
              <a:t>Who will provide needed information and documents in advance of meeting?  How will it be shared?</a:t>
            </a:r>
            <a:endParaRPr sz="2800" b="0"/>
          </a:p>
          <a:p>
            <a:pPr marL="457200" lvl="0" indent="0" algn="l" rtl="0">
              <a:lnSpc>
                <a:spcPct val="100000"/>
              </a:lnSpc>
              <a:spcBef>
                <a:spcPts val="1200"/>
              </a:spcBef>
              <a:spcAft>
                <a:spcPts val="0"/>
              </a:spcAft>
              <a:buSzPts val="3200"/>
              <a:buNone/>
            </a:pPr>
            <a:endParaRPr sz="1200" b="0"/>
          </a:p>
          <a:p>
            <a:pPr marL="457200" lvl="0" indent="-419100" algn="l" rtl="0">
              <a:lnSpc>
                <a:spcPct val="100000"/>
              </a:lnSpc>
              <a:spcBef>
                <a:spcPts val="1200"/>
              </a:spcBef>
              <a:spcAft>
                <a:spcPts val="0"/>
              </a:spcAft>
              <a:buSzPts val="3000"/>
              <a:buChar char="●"/>
            </a:pPr>
            <a:r>
              <a:rPr lang="en-US" sz="2800" b="0"/>
              <a:t>Who is helping team members learn, navigate and troubleshoot the technology? </a:t>
            </a:r>
            <a:endParaRPr sz="2800" b="0"/>
          </a:p>
          <a:p>
            <a:pPr marL="914400" lvl="1" indent="-419100" algn="l" rtl="0">
              <a:lnSpc>
                <a:spcPct val="100000"/>
              </a:lnSpc>
              <a:spcBef>
                <a:spcPts val="1200"/>
              </a:spcBef>
              <a:spcAft>
                <a:spcPts val="0"/>
              </a:spcAft>
              <a:buSzPts val="3000"/>
              <a:buChar char="○"/>
            </a:pPr>
            <a:r>
              <a:rPr lang="en-US" sz="2800"/>
              <a:t>Video tutorial</a:t>
            </a:r>
            <a:endParaRPr sz="2800"/>
          </a:p>
          <a:p>
            <a:pPr marL="914400" lvl="1" indent="-419100" algn="l" rtl="0">
              <a:lnSpc>
                <a:spcPct val="100000"/>
              </a:lnSpc>
              <a:spcBef>
                <a:spcPts val="1200"/>
              </a:spcBef>
              <a:spcAft>
                <a:spcPts val="0"/>
              </a:spcAft>
              <a:buSzPts val="3000"/>
              <a:buChar char="○"/>
            </a:pPr>
            <a:r>
              <a:rPr lang="en-US" sz="2800"/>
              <a:t>Pre-meeting live practice</a:t>
            </a:r>
            <a:endParaRPr sz="2800"/>
          </a:p>
          <a:p>
            <a:pPr marL="914400" lvl="1" indent="-419100" algn="l" rtl="0">
              <a:lnSpc>
                <a:spcPct val="100000"/>
              </a:lnSpc>
              <a:spcBef>
                <a:spcPts val="1200"/>
              </a:spcBef>
              <a:spcAft>
                <a:spcPts val="0"/>
              </a:spcAft>
              <a:buSzPts val="3000"/>
              <a:buChar char="○"/>
            </a:pPr>
            <a:r>
              <a:rPr lang="en-US" sz="2800"/>
              <a:t>Screen shot instructions </a:t>
            </a:r>
            <a:endParaRPr sz="2800"/>
          </a:p>
          <a:p>
            <a:pPr marL="0" lvl="0" indent="0" algn="l" rtl="0">
              <a:lnSpc>
                <a:spcPct val="115000"/>
              </a:lnSpc>
              <a:spcBef>
                <a:spcPts val="1200"/>
              </a:spcBef>
              <a:spcAft>
                <a:spcPts val="0"/>
              </a:spcAft>
              <a:buClr>
                <a:schemeClr val="dk1"/>
              </a:buClr>
              <a:buSzPts val="1100"/>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3000"/>
          </a:p>
        </p:txBody>
      </p:sp>
      <p:sp>
        <p:nvSpPr>
          <p:cNvPr id="2" name="Slide Number Placeholder 1"/>
          <p:cNvSpPr>
            <a:spLocks noGrp="1"/>
          </p:cNvSpPr>
          <p:nvPr>
            <p:ph type="sldNum" sz="quarter" idx="10"/>
          </p:nvPr>
        </p:nvSpPr>
        <p:spPr/>
        <p:txBody>
          <a:bodyPr/>
          <a:lstStyle/>
          <a:p>
            <a:fld id="{EE7E8FEC-88A5-4D52-AA12-E171CDF74F09}"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7f83da8dbf_3_0"/>
          <p:cNvSpPr txBox="1">
            <a:spLocks noGrp="1"/>
          </p:cNvSpPr>
          <p:nvPr>
            <p:ph type="title" idx="4294967295"/>
          </p:nvPr>
        </p:nvSpPr>
        <p:spPr>
          <a:xfrm>
            <a:off x="952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Thank You!</a:t>
            </a:r>
            <a:endParaRPr/>
          </a:p>
        </p:txBody>
      </p:sp>
      <p:sp>
        <p:nvSpPr>
          <p:cNvPr id="260" name="Google Shape;260;g7f83da8dbf_3_0"/>
          <p:cNvSpPr txBox="1">
            <a:spLocks noGrp="1"/>
          </p:cNvSpPr>
          <p:nvPr>
            <p:ph type="body" idx="4294967295"/>
          </p:nvPr>
        </p:nvSpPr>
        <p:spPr>
          <a:xfrm>
            <a:off x="813350" y="1586700"/>
            <a:ext cx="10732200" cy="47697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3200"/>
              <a:buNone/>
            </a:pPr>
            <a:endParaRPr sz="3000" b="0"/>
          </a:p>
          <a:p>
            <a:pPr marL="219449" lvl="0" indent="0" algn="l" rtl="0">
              <a:lnSpc>
                <a:spcPct val="100000"/>
              </a:lnSpc>
              <a:spcBef>
                <a:spcPts val="0"/>
              </a:spcBef>
              <a:spcAft>
                <a:spcPts val="0"/>
              </a:spcAft>
              <a:buSzPts val="3200"/>
              <a:buNone/>
            </a:pPr>
            <a:r>
              <a:rPr lang="en-US" sz="3600" b="0"/>
              <a:t>Thank you to WSEMS, </a:t>
            </a:r>
            <a:r>
              <a:rPr lang="en-US" sz="3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WSPEI, WCASS, WI FACETS</a:t>
            </a:r>
            <a:r>
              <a:rPr lang="en-US" sz="3600" b="0"/>
              <a:t>, and Rural Virtual Academy staff for assisting with review and content for this webinar  </a:t>
            </a:r>
            <a:endParaRPr sz="3600" b="0"/>
          </a:p>
          <a:p>
            <a:pPr marL="219449" lvl="0" indent="0" algn="l" rtl="0">
              <a:lnSpc>
                <a:spcPct val="100000"/>
              </a:lnSpc>
              <a:spcBef>
                <a:spcPts val="0"/>
              </a:spcBef>
              <a:spcAft>
                <a:spcPts val="0"/>
              </a:spcAft>
              <a:buSzPts val="3200"/>
              <a:buNone/>
            </a:pPr>
            <a:endParaRPr sz="3600"/>
          </a:p>
          <a:p>
            <a:pPr marL="0" lvl="0" indent="0" algn="l" rtl="0">
              <a:lnSpc>
                <a:spcPct val="100000"/>
              </a:lnSpc>
              <a:spcBef>
                <a:spcPts val="0"/>
              </a:spcBef>
              <a:spcAft>
                <a:spcPts val="0"/>
              </a:spcAft>
              <a:buSzPts val="3000"/>
              <a:buNone/>
            </a:pPr>
            <a:endParaRPr sz="3600" b="0"/>
          </a:p>
          <a:p>
            <a:pPr marL="0" lvl="0" indent="0" algn="l" rtl="0">
              <a:lnSpc>
                <a:spcPct val="100000"/>
              </a:lnSpc>
              <a:spcBef>
                <a:spcPts val="0"/>
              </a:spcBef>
              <a:spcAft>
                <a:spcPts val="0"/>
              </a:spcAft>
              <a:buSzPts val="3000"/>
              <a:buNone/>
            </a:pPr>
            <a:r>
              <a:rPr lang="en-US" sz="3600" b="0" u="sng">
                <a:solidFill>
                  <a:schemeClr val="hlink"/>
                </a:solidFill>
                <a:hlinkClick r:id="rId3"/>
              </a:rPr>
              <a:t>Parent Friendly and Productive IEP Meetings 2020 </a:t>
            </a:r>
            <a:endParaRPr sz="3600" b="0"/>
          </a:p>
        </p:txBody>
      </p:sp>
      <p:sp>
        <p:nvSpPr>
          <p:cNvPr id="2" name="Slide Number Placeholder 1"/>
          <p:cNvSpPr>
            <a:spLocks noGrp="1"/>
          </p:cNvSpPr>
          <p:nvPr>
            <p:ph type="sldNum" sz="quarter" idx="10"/>
          </p:nvPr>
        </p:nvSpPr>
        <p:spPr/>
        <p:txBody>
          <a:bodyPr/>
          <a:lstStyle/>
          <a:p>
            <a:fld id="{EE7E8FEC-88A5-4D52-AA12-E171CDF74F09}"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72ecb1a602_1_0"/>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800"/>
              <a:buNone/>
            </a:pPr>
            <a:r>
              <a:rPr lang="en-US"/>
              <a:t>Logistics Considerations</a:t>
            </a:r>
            <a:endParaRPr/>
          </a:p>
        </p:txBody>
      </p:sp>
      <p:sp>
        <p:nvSpPr>
          <p:cNvPr id="651" name="Google Shape;651;g72ecb1a602_1_0"/>
          <p:cNvSpPr txBox="1">
            <a:spLocks noGrp="1"/>
          </p:cNvSpPr>
          <p:nvPr>
            <p:ph type="body" idx="2"/>
          </p:nvPr>
        </p:nvSpPr>
        <p:spPr>
          <a:xfrm>
            <a:off x="430924" y="1375858"/>
            <a:ext cx="11113095" cy="483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800"/>
              <a:t>DURING THE MEETING:</a:t>
            </a:r>
            <a:endParaRPr sz="2800"/>
          </a:p>
          <a:p>
            <a:pPr marL="0" lvl="0" indent="0" algn="l" rtl="0">
              <a:lnSpc>
                <a:spcPct val="100000"/>
              </a:lnSpc>
              <a:spcBef>
                <a:spcPts val="1200"/>
              </a:spcBef>
              <a:spcAft>
                <a:spcPts val="0"/>
              </a:spcAft>
              <a:buSzPts val="3200"/>
              <a:buNone/>
            </a:pPr>
            <a:endParaRPr sz="200"/>
          </a:p>
          <a:p>
            <a:pPr marL="457200" lvl="0" indent="-419100" algn="l" rtl="0">
              <a:lnSpc>
                <a:spcPct val="100000"/>
              </a:lnSpc>
              <a:spcBef>
                <a:spcPts val="1200"/>
              </a:spcBef>
              <a:spcAft>
                <a:spcPts val="0"/>
              </a:spcAft>
              <a:buSzPts val="3000"/>
              <a:buChar char="●"/>
            </a:pPr>
            <a:r>
              <a:rPr lang="en-US" sz="2800"/>
              <a:t>Monitor the “room” for technology concerns:</a:t>
            </a:r>
            <a:endParaRPr sz="2800"/>
          </a:p>
          <a:p>
            <a:pPr marL="914400" lvl="1" indent="-419100" algn="l" rtl="0">
              <a:lnSpc>
                <a:spcPct val="100000"/>
              </a:lnSpc>
              <a:spcBef>
                <a:spcPts val="1200"/>
              </a:spcBef>
              <a:spcAft>
                <a:spcPts val="0"/>
              </a:spcAft>
              <a:buSzPts val="3000"/>
              <a:buChar char="○"/>
            </a:pPr>
            <a:r>
              <a:rPr lang="en-US" sz="2800"/>
              <a:t>Anyone that drops off of the call</a:t>
            </a:r>
            <a:endParaRPr sz="2800"/>
          </a:p>
          <a:p>
            <a:pPr marL="914400" lvl="1" indent="-419100" algn="l" rtl="0">
              <a:lnSpc>
                <a:spcPct val="100000"/>
              </a:lnSpc>
              <a:spcBef>
                <a:spcPts val="1200"/>
              </a:spcBef>
              <a:spcAft>
                <a:spcPts val="0"/>
              </a:spcAft>
              <a:buSzPts val="3000"/>
              <a:buChar char="○"/>
            </a:pPr>
            <a:r>
              <a:rPr lang="en-US" sz="2800"/>
              <a:t>Anyone typing in the chat box that they cannot hear or see the shared screen</a:t>
            </a:r>
            <a:endParaRPr sz="2800"/>
          </a:p>
          <a:p>
            <a:pPr marL="457200" lvl="0" indent="-419100" algn="l" rtl="0">
              <a:lnSpc>
                <a:spcPct val="100000"/>
              </a:lnSpc>
              <a:spcBef>
                <a:spcPts val="1200"/>
              </a:spcBef>
              <a:spcAft>
                <a:spcPts val="0"/>
              </a:spcAft>
              <a:buSzPts val="3000"/>
              <a:buChar char="●"/>
            </a:pPr>
            <a:r>
              <a:rPr lang="en-US" sz="2800"/>
              <a:t>Monitor the time, established norms and the agenda</a:t>
            </a:r>
            <a:endParaRPr sz="2800"/>
          </a:p>
          <a:p>
            <a:pPr marL="914400" lvl="1" indent="-419100" algn="l" rtl="0">
              <a:lnSpc>
                <a:spcPct val="100000"/>
              </a:lnSpc>
              <a:spcBef>
                <a:spcPts val="1200"/>
              </a:spcBef>
              <a:spcAft>
                <a:spcPts val="0"/>
              </a:spcAft>
              <a:buSzPts val="3000"/>
              <a:buChar char="○"/>
            </a:pPr>
            <a:r>
              <a:rPr lang="en-US" sz="2800"/>
              <a:t>Remind group of norms when breached</a:t>
            </a:r>
            <a:endParaRPr sz="2800"/>
          </a:p>
          <a:p>
            <a:pPr marL="914400" lvl="1" indent="-419100" algn="l" rtl="0">
              <a:lnSpc>
                <a:spcPct val="100000"/>
              </a:lnSpc>
              <a:spcBef>
                <a:spcPts val="1200"/>
              </a:spcBef>
              <a:spcAft>
                <a:spcPts val="0"/>
              </a:spcAft>
              <a:buSzPts val="3000"/>
              <a:buChar char="○"/>
            </a:pPr>
            <a:r>
              <a:rPr lang="en-US" sz="2800"/>
              <a:t>Monitor the time </a:t>
            </a:r>
            <a:endParaRPr sz="2800"/>
          </a:p>
          <a:p>
            <a:pPr marL="914400" lvl="1" indent="-419100" algn="l" rtl="0">
              <a:lnSpc>
                <a:spcPct val="100000"/>
              </a:lnSpc>
              <a:spcBef>
                <a:spcPts val="1200"/>
              </a:spcBef>
              <a:spcAft>
                <a:spcPts val="1200"/>
              </a:spcAft>
              <a:buSzPts val="3000"/>
              <a:buChar char="○"/>
            </a:pPr>
            <a:r>
              <a:rPr lang="en-US" sz="2800"/>
              <a:t>Redirect to the agenda item if discussion begins to go off track</a:t>
            </a:r>
            <a:endParaRPr sz="2800"/>
          </a:p>
        </p:txBody>
      </p:sp>
      <p:sp>
        <p:nvSpPr>
          <p:cNvPr id="2" name="Slide Number Placeholder 1"/>
          <p:cNvSpPr>
            <a:spLocks noGrp="1"/>
          </p:cNvSpPr>
          <p:nvPr>
            <p:ph type="sldNum" sz="quarter" idx="10"/>
          </p:nvPr>
        </p:nvSpPr>
        <p:spPr/>
        <p:txBody>
          <a:bodyPr/>
          <a:lstStyle/>
          <a:p>
            <a:fld id="{EE7E8FEC-88A5-4D52-AA12-E171CDF74F09}"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7f83da8dbf_6_7"/>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Documentation Considerations</a:t>
            </a:r>
            <a:endParaRPr/>
          </a:p>
        </p:txBody>
      </p:sp>
      <p:sp>
        <p:nvSpPr>
          <p:cNvPr id="658" name="Google Shape;658;g7f83da8dbf_6_7"/>
          <p:cNvSpPr txBox="1">
            <a:spLocks noGrp="1"/>
          </p:cNvSpPr>
          <p:nvPr>
            <p:ph type="body" idx="4294967295"/>
          </p:nvPr>
        </p:nvSpPr>
        <p:spPr>
          <a:xfrm>
            <a:off x="583350" y="1385513"/>
            <a:ext cx="11025300" cy="492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900" b="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800" b="0"/>
              <a:t>Updating the IEP documents in real time vs.  taking notes</a:t>
            </a:r>
            <a:endParaRPr sz="2800" b="0"/>
          </a:p>
          <a:p>
            <a:pPr marL="38100" lvl="0" indent="0" algn="l" rtl="0">
              <a:lnSpc>
                <a:spcPct val="100000"/>
              </a:lnSpc>
              <a:spcBef>
                <a:spcPts val="1200"/>
              </a:spcBef>
              <a:spcAft>
                <a:spcPts val="0"/>
              </a:spcAft>
              <a:buSzPts val="3000"/>
              <a:buNone/>
            </a:pPr>
            <a:endParaRPr sz="600" b="0"/>
          </a:p>
          <a:p>
            <a:pPr marL="457200" lvl="0" indent="-419100" algn="l" rtl="0">
              <a:lnSpc>
                <a:spcPct val="100000"/>
              </a:lnSpc>
              <a:spcBef>
                <a:spcPts val="1200"/>
              </a:spcBef>
              <a:spcAft>
                <a:spcPts val="0"/>
              </a:spcAft>
              <a:buSzPts val="3000"/>
              <a:buChar char="●"/>
            </a:pPr>
            <a:r>
              <a:rPr lang="en-US" sz="2800" b="0"/>
              <a:t>What will IEP team members be seeing? </a:t>
            </a:r>
            <a:endParaRPr sz="2800" b="0"/>
          </a:p>
          <a:p>
            <a:pPr marL="1371600" lvl="2" indent="-419100" algn="l" rtl="0">
              <a:lnSpc>
                <a:spcPct val="100000"/>
              </a:lnSpc>
              <a:spcBef>
                <a:spcPts val="1200"/>
              </a:spcBef>
              <a:spcAft>
                <a:spcPts val="0"/>
              </a:spcAft>
              <a:buSzPts val="3000"/>
              <a:buChar char="•"/>
            </a:pPr>
            <a:r>
              <a:rPr lang="en-US" sz="2800"/>
              <a:t>Official IEP forms updated in real time via screen sharing</a:t>
            </a:r>
            <a:endParaRPr sz="2800"/>
          </a:p>
          <a:p>
            <a:pPr marL="1371600" lvl="2" indent="-419100" algn="l" rtl="0">
              <a:lnSpc>
                <a:spcPct val="100000"/>
              </a:lnSpc>
              <a:spcBef>
                <a:spcPts val="1200"/>
              </a:spcBef>
              <a:spcAft>
                <a:spcPts val="0"/>
              </a:spcAft>
              <a:buSzPts val="3000"/>
              <a:buChar char="•"/>
            </a:pPr>
            <a:r>
              <a:rPr lang="en-US" sz="2800"/>
              <a:t>Notes on hard copy drafts or blank forms</a:t>
            </a:r>
            <a:endParaRPr sz="2800"/>
          </a:p>
          <a:p>
            <a:pPr marL="1371600" lvl="2" indent="-419100" algn="l" rtl="0">
              <a:lnSpc>
                <a:spcPct val="100000"/>
              </a:lnSpc>
              <a:spcBef>
                <a:spcPts val="1200"/>
              </a:spcBef>
              <a:spcAft>
                <a:spcPts val="0"/>
              </a:spcAft>
              <a:buSzPts val="3000"/>
              <a:buChar char="•"/>
            </a:pPr>
            <a:r>
              <a:rPr lang="en-US" sz="2800"/>
              <a:t>Technology alternative: presentation software</a:t>
            </a:r>
            <a:endParaRPr sz="2800"/>
          </a:p>
          <a:p>
            <a:pPr marL="457200" lvl="0" indent="0" algn="l" rtl="0">
              <a:lnSpc>
                <a:spcPct val="100000"/>
              </a:lnSpc>
              <a:spcBef>
                <a:spcPts val="1200"/>
              </a:spcBef>
              <a:spcAft>
                <a:spcPts val="0"/>
              </a:spcAft>
              <a:buSzPts val="3200"/>
              <a:buNone/>
            </a:pPr>
            <a:endParaRPr sz="600" b="0"/>
          </a:p>
          <a:p>
            <a:pPr marL="457200" lvl="0" indent="-419100" algn="l" rtl="0">
              <a:lnSpc>
                <a:spcPct val="100000"/>
              </a:lnSpc>
              <a:spcBef>
                <a:spcPts val="1200"/>
              </a:spcBef>
              <a:spcAft>
                <a:spcPts val="0"/>
              </a:spcAft>
              <a:buSzPts val="3000"/>
              <a:buChar char="●"/>
            </a:pPr>
            <a:r>
              <a:rPr lang="en-US" sz="2800" b="0"/>
              <a:t>Will chat features or other ways of web based communication such as “comments”  be incorporated into the IEP?</a:t>
            </a:r>
            <a:endParaRPr sz="2800" b="0"/>
          </a:p>
          <a:p>
            <a:pPr marL="0" lvl="0" indent="0" algn="l" rtl="0">
              <a:lnSpc>
                <a:spcPct val="115000"/>
              </a:lnSpc>
              <a:spcBef>
                <a:spcPts val="1200"/>
              </a:spcBef>
              <a:spcAft>
                <a:spcPts val="0"/>
              </a:spcAft>
              <a:buClr>
                <a:schemeClr val="dk1"/>
              </a:buClr>
              <a:buSzPts val="1100"/>
              <a:buNone/>
            </a:pPr>
            <a:endParaRPr sz="30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3000"/>
          </a:p>
        </p:txBody>
      </p:sp>
      <p:sp>
        <p:nvSpPr>
          <p:cNvPr id="2" name="Slide Number Placeholder 1"/>
          <p:cNvSpPr>
            <a:spLocks noGrp="1"/>
          </p:cNvSpPr>
          <p:nvPr>
            <p:ph type="sldNum" sz="quarter" idx="10"/>
          </p:nvPr>
        </p:nvSpPr>
        <p:spPr/>
        <p:txBody>
          <a:bodyPr/>
          <a:lstStyle/>
          <a:p>
            <a:fld id="{EE7E8FEC-88A5-4D52-AA12-E171CDF74F09}"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82c2b342fd_0_17"/>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400"/>
              <a:t>Communication and Engagement Considerations</a:t>
            </a:r>
            <a:endParaRPr sz="4400"/>
          </a:p>
        </p:txBody>
      </p:sp>
      <p:sp>
        <p:nvSpPr>
          <p:cNvPr id="664" name="Google Shape;664;g82c2b342fd_0_17"/>
          <p:cNvSpPr txBox="1">
            <a:spLocks noGrp="1"/>
          </p:cNvSpPr>
          <p:nvPr>
            <p:ph type="body" idx="2"/>
          </p:nvPr>
        </p:nvSpPr>
        <p:spPr>
          <a:xfrm>
            <a:off x="705449" y="2427084"/>
            <a:ext cx="10781100" cy="392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2800"/>
              <a:t>There are differences between communicating in person and communicating through technology: </a:t>
            </a:r>
            <a:endParaRPr sz="2800" b="0"/>
          </a:p>
          <a:p>
            <a:pPr marL="457200" lvl="0" indent="-419100" algn="l" rtl="0">
              <a:lnSpc>
                <a:spcPct val="100000"/>
              </a:lnSpc>
              <a:spcBef>
                <a:spcPts val="1200"/>
              </a:spcBef>
              <a:spcAft>
                <a:spcPts val="0"/>
              </a:spcAft>
              <a:buSzPts val="3000"/>
              <a:buChar char="●"/>
            </a:pPr>
            <a:r>
              <a:rPr lang="en-US" sz="2800" b="0"/>
              <a:t>Maintain professionalism </a:t>
            </a:r>
            <a:endParaRPr sz="2800" b="0"/>
          </a:p>
          <a:p>
            <a:pPr marL="457200" lvl="0" indent="-419100" algn="l" rtl="0">
              <a:lnSpc>
                <a:spcPct val="100000"/>
              </a:lnSpc>
              <a:spcBef>
                <a:spcPts val="1200"/>
              </a:spcBef>
              <a:spcAft>
                <a:spcPts val="0"/>
              </a:spcAft>
              <a:buSzPts val="3000"/>
              <a:buChar char="●"/>
            </a:pPr>
            <a:r>
              <a:rPr lang="en-US" sz="28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Be clear and transparent about limitations in maintaining confidentiality</a:t>
            </a:r>
            <a:endParaRPr sz="2800" b="0"/>
          </a:p>
          <a:p>
            <a:pPr marL="457200" lvl="0" indent="-419100" algn="l" rtl="0">
              <a:lnSpc>
                <a:spcPct val="100000"/>
              </a:lnSpc>
              <a:spcBef>
                <a:spcPts val="1200"/>
              </a:spcBef>
              <a:spcAft>
                <a:spcPts val="0"/>
              </a:spcAft>
              <a:buSzPts val="3000"/>
              <a:buChar char="●"/>
            </a:pPr>
            <a:r>
              <a:rPr lang="en-US" sz="2800" b="0"/>
              <a:t>Nonverbals are different online than in person </a:t>
            </a:r>
            <a:endParaRPr sz="2800" b="0"/>
          </a:p>
          <a:p>
            <a:pPr marL="457200" lvl="0" indent="0" algn="l" rtl="0">
              <a:lnSpc>
                <a:spcPct val="115000"/>
              </a:lnSpc>
              <a:spcBef>
                <a:spcPts val="1200"/>
              </a:spcBef>
              <a:spcAft>
                <a:spcPts val="0"/>
              </a:spcAft>
              <a:buSzPts val="3200"/>
              <a:buNone/>
            </a:pPr>
            <a:endParaRPr sz="3000" b="0"/>
          </a:p>
        </p:txBody>
      </p:sp>
      <p:sp>
        <p:nvSpPr>
          <p:cNvPr id="665" name="Google Shape;665;g82c2b342fd_0_17"/>
          <p:cNvSpPr txBox="1"/>
          <p:nvPr/>
        </p:nvSpPr>
        <p:spPr>
          <a:xfrm>
            <a:off x="541349" y="1556379"/>
            <a:ext cx="11109300" cy="954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4800" b="0" i="0" u="none" strike="noStrike" cap="none">
                <a:solidFill>
                  <a:schemeClr val="dk1"/>
                </a:solidFill>
                <a:latin typeface="Lato"/>
                <a:ea typeface="Lato"/>
                <a:cs typeface="Lato"/>
                <a:sym typeface="Lato"/>
              </a:rPr>
              <a:t>😎   😍   😊   😆    🤭   😈    👍   👎</a:t>
            </a:r>
            <a:endParaRPr sz="48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7f83da8dbf_6_25"/>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Communication and Engagement Considerations</a:t>
            </a:r>
            <a:endParaRPr/>
          </a:p>
        </p:txBody>
      </p:sp>
      <p:sp>
        <p:nvSpPr>
          <p:cNvPr id="672" name="Google Shape;672;g7f83da8dbf_6_25"/>
          <p:cNvSpPr txBox="1">
            <a:spLocks noGrp="1"/>
          </p:cNvSpPr>
          <p:nvPr>
            <p:ph type="body" idx="4294967295"/>
          </p:nvPr>
        </p:nvSpPr>
        <p:spPr>
          <a:xfrm>
            <a:off x="828529" y="1370087"/>
            <a:ext cx="10868100" cy="50097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SzPts val="3200"/>
              <a:buChar char="●"/>
            </a:pPr>
            <a:r>
              <a:rPr lang="en-US" sz="2800"/>
              <a:t>Ensure parents are comfortable and able to provide input throughout the meeting</a:t>
            </a:r>
            <a:endParaRPr sz="2800"/>
          </a:p>
          <a:p>
            <a:pPr marL="914400" lvl="1" indent="-431800" algn="l" rtl="0">
              <a:lnSpc>
                <a:spcPct val="100000"/>
              </a:lnSpc>
              <a:spcBef>
                <a:spcPts val="1200"/>
              </a:spcBef>
              <a:spcAft>
                <a:spcPts val="0"/>
              </a:spcAft>
              <a:buSzPts val="3200"/>
              <a:buChar char="○"/>
            </a:pPr>
            <a:r>
              <a:rPr lang="en-US" sz="2800"/>
              <a:t>Use the agenda!</a:t>
            </a:r>
            <a:endParaRPr sz="2800"/>
          </a:p>
          <a:p>
            <a:pPr marL="914400" lvl="1" indent="-431800" algn="l" rtl="0">
              <a:lnSpc>
                <a:spcPct val="100000"/>
              </a:lnSpc>
              <a:spcBef>
                <a:spcPts val="1200"/>
              </a:spcBef>
              <a:spcAft>
                <a:spcPts val="0"/>
              </a:spcAft>
              <a:buSzPts val="3200"/>
              <a:buChar char="○"/>
            </a:pPr>
            <a:r>
              <a:rPr lang="en-US" sz="2800"/>
              <a:t>Cuing and checking in</a:t>
            </a:r>
            <a:endParaRPr sz="2800"/>
          </a:p>
          <a:p>
            <a:pPr marL="914400" lvl="1" indent="-431800" algn="l" rtl="0">
              <a:lnSpc>
                <a:spcPct val="100000"/>
              </a:lnSpc>
              <a:spcBef>
                <a:spcPts val="1200"/>
              </a:spcBef>
              <a:spcAft>
                <a:spcPts val="0"/>
              </a:spcAft>
              <a:buSzPts val="3200"/>
              <a:buChar char="○"/>
            </a:pPr>
            <a:r>
              <a:rPr lang="en-US" sz="2800"/>
              <a:t>Paraphrasing and clarifying</a:t>
            </a:r>
            <a:endParaRPr sz="2800"/>
          </a:p>
          <a:p>
            <a:pPr marL="457200" lvl="0" indent="-431800" algn="l" rtl="0">
              <a:lnSpc>
                <a:spcPct val="100000"/>
              </a:lnSpc>
              <a:spcBef>
                <a:spcPts val="1200"/>
              </a:spcBef>
              <a:spcAft>
                <a:spcPts val="0"/>
              </a:spcAft>
              <a:buSzPts val="3200"/>
              <a:buChar char="●"/>
            </a:pPr>
            <a:r>
              <a:rPr lang="en-US" sz="2800"/>
              <a:t>Use chat, but do so wisely</a:t>
            </a:r>
            <a:endParaRPr sz="2800"/>
          </a:p>
          <a:p>
            <a:pPr marL="914400" lvl="1" indent="-431800" algn="l" rtl="0">
              <a:lnSpc>
                <a:spcPct val="100000"/>
              </a:lnSpc>
              <a:spcBef>
                <a:spcPts val="1200"/>
              </a:spcBef>
              <a:spcAft>
                <a:spcPts val="0"/>
              </a:spcAft>
              <a:buSzPts val="3200"/>
              <a:buChar char="○"/>
            </a:pPr>
            <a:r>
              <a:rPr lang="en-US" sz="2800" b="0"/>
              <a:t>Can help limit interruptions</a:t>
            </a:r>
            <a:endParaRPr sz="2800"/>
          </a:p>
          <a:p>
            <a:pPr marL="914400" lvl="1" indent="-431800" algn="l" rtl="0">
              <a:lnSpc>
                <a:spcPct val="100000"/>
              </a:lnSpc>
              <a:spcBef>
                <a:spcPts val="1200"/>
              </a:spcBef>
              <a:spcAft>
                <a:spcPts val="0"/>
              </a:spcAft>
              <a:buSzPts val="3200"/>
              <a:buChar char="○"/>
            </a:pPr>
            <a:r>
              <a:rPr lang="en-US" sz="2800" b="0"/>
              <a:t>Could cause confusion</a:t>
            </a:r>
            <a:endParaRPr sz="2800" b="0"/>
          </a:p>
          <a:p>
            <a:pPr marL="914400" lvl="1" indent="-431800" algn="l" rtl="0">
              <a:lnSpc>
                <a:spcPct val="100000"/>
              </a:lnSpc>
              <a:spcBef>
                <a:spcPts val="1200"/>
              </a:spcBef>
              <a:spcAft>
                <a:spcPts val="0"/>
              </a:spcAft>
              <a:buSzPts val="3200"/>
              <a:buChar char="○"/>
            </a:pPr>
            <a:r>
              <a:rPr lang="en-US" sz="2800"/>
              <a:t>Who is monitoring and responding to chat?</a:t>
            </a:r>
            <a:endParaRPr sz="2800"/>
          </a:p>
          <a:p>
            <a:pPr marL="0" lvl="0" indent="0" algn="l" rtl="0">
              <a:lnSpc>
                <a:spcPct val="115000"/>
              </a:lnSpc>
              <a:spcBef>
                <a:spcPts val="1200"/>
              </a:spcBef>
              <a:spcAft>
                <a:spcPts val="0"/>
              </a:spcAft>
              <a:buClr>
                <a:schemeClr val="dk1"/>
              </a:buClr>
              <a:buSzPts val="1100"/>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3000"/>
          </a:p>
        </p:txBody>
      </p:sp>
      <p:sp>
        <p:nvSpPr>
          <p:cNvPr id="2" name="Slide Number Placeholder 1"/>
          <p:cNvSpPr>
            <a:spLocks noGrp="1"/>
          </p:cNvSpPr>
          <p:nvPr>
            <p:ph type="sldNum" sz="quarter" idx="10"/>
          </p:nvPr>
        </p:nvSpPr>
        <p:spPr/>
        <p:txBody>
          <a:bodyPr/>
          <a:lstStyle/>
          <a:p>
            <a:fld id="{EE7E8FEC-88A5-4D52-AA12-E171CDF74F09}"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7f83da8dbf_6_19"/>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Agreement / Disagreement Considerations</a:t>
            </a:r>
            <a:endParaRPr/>
          </a:p>
        </p:txBody>
      </p:sp>
      <p:sp>
        <p:nvSpPr>
          <p:cNvPr id="679" name="Google Shape;679;g7f83da8dbf_6_19"/>
          <p:cNvSpPr txBox="1">
            <a:spLocks noGrp="1"/>
          </p:cNvSpPr>
          <p:nvPr>
            <p:ph type="body" idx="4294967295"/>
          </p:nvPr>
        </p:nvSpPr>
        <p:spPr>
          <a:xfrm>
            <a:off x="613600" y="1574700"/>
            <a:ext cx="11166900" cy="466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900" b="0">
              <a:latin typeface="Arial"/>
              <a:ea typeface="Arial"/>
              <a:cs typeface="Arial"/>
              <a:sym typeface="Arial"/>
            </a:endParaRPr>
          </a:p>
          <a:p>
            <a:pPr marL="0" lvl="0" indent="0" algn="l" rtl="0">
              <a:lnSpc>
                <a:spcPct val="100000"/>
              </a:lnSpc>
              <a:spcBef>
                <a:spcPts val="0"/>
              </a:spcBef>
              <a:spcAft>
                <a:spcPts val="0"/>
              </a:spcAft>
              <a:buSzPts val="3200"/>
              <a:buNone/>
            </a:pPr>
            <a:r>
              <a:rPr lang="en-US" sz="2800"/>
              <a:t>Especially with the absence of visual cues . . . </a:t>
            </a:r>
            <a:endParaRPr sz="2800"/>
          </a:p>
          <a:p>
            <a:pPr marL="0" lvl="0" indent="0" algn="l" rtl="0">
              <a:lnSpc>
                <a:spcPct val="100000"/>
              </a:lnSpc>
              <a:spcBef>
                <a:spcPts val="1200"/>
              </a:spcBef>
              <a:spcAft>
                <a:spcPts val="0"/>
              </a:spcAft>
              <a:buSzPts val="3200"/>
              <a:buNone/>
            </a:pPr>
            <a:endParaRPr sz="2800"/>
          </a:p>
          <a:p>
            <a:pPr marL="457200" lvl="0" indent="-419100" algn="l" rtl="0">
              <a:lnSpc>
                <a:spcPct val="100000"/>
              </a:lnSpc>
              <a:spcBef>
                <a:spcPts val="1200"/>
              </a:spcBef>
              <a:spcAft>
                <a:spcPts val="0"/>
              </a:spcAft>
              <a:buSzPts val="3000"/>
              <a:buChar char="●"/>
            </a:pPr>
            <a:r>
              <a:rPr lang="en-US" sz="2800" b="0"/>
              <a:t>How will consensus for major decisions be determined in a virtual or phone based discussion?</a:t>
            </a:r>
            <a:endParaRPr sz="2800" b="0"/>
          </a:p>
          <a:p>
            <a:pPr marL="457200" lvl="0" indent="-419100" algn="l" rtl="0">
              <a:lnSpc>
                <a:spcPct val="100000"/>
              </a:lnSpc>
              <a:spcBef>
                <a:spcPts val="1200"/>
              </a:spcBef>
              <a:spcAft>
                <a:spcPts val="0"/>
              </a:spcAft>
              <a:buSzPts val="3000"/>
              <a:buChar char="●"/>
            </a:pPr>
            <a:r>
              <a:rPr lang="en-US" sz="2800" b="0"/>
              <a:t>How will disagreements be handled?</a:t>
            </a:r>
            <a:endParaRPr sz="2800" b="0"/>
          </a:p>
          <a:p>
            <a:pPr marL="457200" lvl="0" indent="-419100" algn="l" rtl="0">
              <a:lnSpc>
                <a:spcPct val="100000"/>
              </a:lnSpc>
              <a:spcBef>
                <a:spcPts val="1200"/>
              </a:spcBef>
              <a:spcAft>
                <a:spcPts val="0"/>
              </a:spcAft>
              <a:buSzPts val="3000"/>
              <a:buChar char="●"/>
            </a:pPr>
            <a:r>
              <a:rPr lang="en-US" sz="2800" b="0"/>
              <a:t>If a disagreement persists, consider </a:t>
            </a:r>
            <a:r>
              <a:rPr lang="en-US" sz="2800" b="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rPr>
              <a:t>dispute resolution options</a:t>
            </a:r>
            <a:r>
              <a:rPr lang="en-US" sz="2800" b="0"/>
              <a:t>, such as mediation, or an IEP Facilitation through WSEMS</a:t>
            </a:r>
            <a:endParaRPr sz="2800" b="0"/>
          </a:p>
          <a:p>
            <a:pPr marL="0" lvl="0" indent="0" algn="l" rtl="0">
              <a:lnSpc>
                <a:spcPct val="115000"/>
              </a:lnSpc>
              <a:spcBef>
                <a:spcPts val="1200"/>
              </a:spcBef>
              <a:spcAft>
                <a:spcPts val="0"/>
              </a:spcAft>
              <a:buClr>
                <a:schemeClr val="dk1"/>
              </a:buClr>
              <a:buSzPts val="1100"/>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4800"/>
              <a:buNone/>
            </a:pPr>
            <a:endParaRPr sz="3000"/>
          </a:p>
        </p:txBody>
      </p:sp>
      <p:sp>
        <p:nvSpPr>
          <p:cNvPr id="2" name="Slide Number Placeholder 1"/>
          <p:cNvSpPr>
            <a:spLocks noGrp="1"/>
          </p:cNvSpPr>
          <p:nvPr>
            <p:ph type="sldNum" sz="quarter" idx="10"/>
          </p:nvPr>
        </p:nvSpPr>
        <p:spPr/>
        <p:txBody>
          <a:bodyPr/>
          <a:lstStyle/>
          <a:p>
            <a:fld id="{EE7E8FEC-88A5-4D52-AA12-E171CDF74F09}"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88"/>
        <p:cNvGrpSpPr/>
        <p:nvPr/>
      </p:nvGrpSpPr>
      <p:grpSpPr>
        <a:xfrm>
          <a:off x="0" y="0"/>
          <a:ext cx="0" cy="0"/>
          <a:chOff x="0" y="0"/>
          <a:chExt cx="0" cy="0"/>
        </a:xfrm>
      </p:grpSpPr>
      <p:sp>
        <p:nvSpPr>
          <p:cNvPr id="689" name="Google Shape;689;g7f83da8dbf_1_78"/>
          <p:cNvSpPr txBox="1">
            <a:spLocks noGrp="1"/>
          </p:cNvSpPr>
          <p:nvPr>
            <p:ph type="body" idx="4294967295"/>
          </p:nvPr>
        </p:nvSpPr>
        <p:spPr>
          <a:xfrm>
            <a:off x="1819056" y="822835"/>
            <a:ext cx="4613274" cy="4769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3200"/>
              <a:buNone/>
            </a:pPr>
            <a:endParaRPr sz="3600" b="0"/>
          </a:p>
          <a:p>
            <a:pPr marL="457200" lvl="0" indent="0" algn="ctr" rtl="0">
              <a:lnSpc>
                <a:spcPct val="115000"/>
              </a:lnSpc>
              <a:spcBef>
                <a:spcPts val="0"/>
              </a:spcBef>
              <a:spcAft>
                <a:spcPts val="0"/>
              </a:spcAft>
              <a:buSzPts val="3200"/>
              <a:buNone/>
            </a:pPr>
            <a:r>
              <a:rPr lang="en-US" sz="4000"/>
              <a:t>Reflect on and Enhance Future Virtual IEP Meetings</a:t>
            </a:r>
            <a:endParaRPr sz="4000"/>
          </a:p>
          <a:p>
            <a:pPr marL="457200" lvl="0" indent="0" algn="ctr" rtl="0">
              <a:lnSpc>
                <a:spcPct val="115000"/>
              </a:lnSpc>
              <a:spcBef>
                <a:spcPts val="0"/>
              </a:spcBef>
              <a:spcAft>
                <a:spcPts val="0"/>
              </a:spcAft>
              <a:buSzPts val="3200"/>
              <a:buNone/>
            </a:pPr>
            <a:endParaRPr sz="3000" b="0"/>
          </a:p>
          <a:p>
            <a:pPr marL="0" lvl="0" indent="0" algn="ctr" rtl="0">
              <a:lnSpc>
                <a:spcPct val="115000"/>
              </a:lnSpc>
              <a:spcBef>
                <a:spcPts val="0"/>
              </a:spcBef>
              <a:spcAft>
                <a:spcPts val="0"/>
              </a:spcAft>
              <a:buSzPts val="3200"/>
              <a:buNone/>
            </a:pPr>
            <a:endParaRPr sz="3600" b="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pic>
        <p:nvPicPr>
          <p:cNvPr id="691" name="Google Shape;691;g7f83da8dbf_1_78"/>
          <p:cNvPicPr preferRelativeResize="0"/>
          <p:nvPr/>
        </p:nvPicPr>
        <p:blipFill rotWithShape="1">
          <a:blip r:embed="rId3">
            <a:alphaModFix/>
          </a:blip>
          <a:srcRect/>
          <a:stretch/>
        </p:blipFill>
        <p:spPr>
          <a:xfrm>
            <a:off x="6669986" y="1045578"/>
            <a:ext cx="3564875" cy="3564875"/>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82c2b342fd_0_117"/>
          <p:cNvSpPr txBox="1">
            <a:spLocks noGrp="1"/>
          </p:cNvSpPr>
          <p:nvPr>
            <p:ph type="title" idx="4294967295"/>
          </p:nvPr>
        </p:nvSpPr>
        <p:spPr>
          <a:xfrm>
            <a:off x="0" y="0"/>
            <a:ext cx="12192000" cy="121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Lato Black"/>
              <a:buNone/>
            </a:pPr>
            <a:r>
              <a:rPr lang="en-US"/>
              <a:t>Group Activity</a:t>
            </a:r>
            <a:endParaRPr/>
          </a:p>
        </p:txBody>
      </p:sp>
      <p:sp>
        <p:nvSpPr>
          <p:cNvPr id="698" name="Google Shape;698;g82c2b342fd_0_117"/>
          <p:cNvSpPr txBox="1">
            <a:spLocks noGrp="1"/>
          </p:cNvSpPr>
          <p:nvPr>
            <p:ph type="body" idx="4294967295"/>
          </p:nvPr>
        </p:nvSpPr>
        <p:spPr>
          <a:xfrm>
            <a:off x="705189" y="1634634"/>
            <a:ext cx="10510500" cy="4185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800"/>
              <a:buNone/>
            </a:pPr>
            <a:r>
              <a:rPr lang="en-US" sz="3800" b="0" i="1"/>
              <a:t>Use Chat Feature to Respond</a:t>
            </a:r>
            <a:endParaRPr sz="3800" b="0" i="1"/>
          </a:p>
          <a:p>
            <a:pPr marL="0" lvl="0" indent="0" algn="ctr" rtl="0">
              <a:lnSpc>
                <a:spcPct val="100000"/>
              </a:lnSpc>
              <a:spcBef>
                <a:spcPts val="0"/>
              </a:spcBef>
              <a:spcAft>
                <a:spcPts val="0"/>
              </a:spcAft>
              <a:buClr>
                <a:schemeClr val="dk1"/>
              </a:buClr>
              <a:buSzPts val="4800"/>
              <a:buNone/>
            </a:pPr>
            <a:r>
              <a:rPr lang="en-US" sz="4800"/>
              <a:t>How do you currently follow up with parents and team members after an IEP meeting? </a:t>
            </a:r>
            <a:endParaRPr sz="4800"/>
          </a:p>
        </p:txBody>
      </p:sp>
      <p:sp>
        <p:nvSpPr>
          <p:cNvPr id="2" name="Slide Number Placeholder 1"/>
          <p:cNvSpPr>
            <a:spLocks noGrp="1"/>
          </p:cNvSpPr>
          <p:nvPr>
            <p:ph type="sldNum" sz="quarter" idx="10"/>
          </p:nvPr>
        </p:nvSpPr>
        <p:spPr/>
        <p:txBody>
          <a:bodyPr/>
          <a:lstStyle/>
          <a:p>
            <a:fld id="{EE7E8FEC-88A5-4D52-AA12-E171CDF74F09}"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1"/>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Traditional IEP Participant Comments</a:t>
            </a:r>
            <a:endParaRPr/>
          </a:p>
        </p:txBody>
      </p:sp>
      <p:sp>
        <p:nvSpPr>
          <p:cNvPr id="704" name="Google Shape;704;p11"/>
          <p:cNvSpPr txBox="1">
            <a:spLocks noGrp="1"/>
          </p:cNvSpPr>
          <p:nvPr>
            <p:ph type="body" idx="2"/>
          </p:nvPr>
        </p:nvSpPr>
        <p:spPr>
          <a:xfrm>
            <a:off x="237575" y="1601825"/>
            <a:ext cx="11802000" cy="39759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640"/>
              </a:spcBef>
              <a:spcAft>
                <a:spcPts val="0"/>
              </a:spcAft>
              <a:buSzPts val="3000"/>
              <a:buFont typeface="Lato"/>
              <a:buChar char="•"/>
            </a:pPr>
            <a:r>
              <a:rPr lang="en-US" sz="3000" b="0"/>
              <a:t>“I did not get a rough copy of what was discussed so I could compare with the final copy. I did not get a follow-up call/ email to go over the  IEP to make sure I understood.”</a:t>
            </a:r>
            <a:endParaRPr sz="3000" b="0"/>
          </a:p>
          <a:p>
            <a:pPr marL="342900" lvl="0" indent="0" algn="l" rtl="0">
              <a:lnSpc>
                <a:spcPct val="100000"/>
              </a:lnSpc>
              <a:spcBef>
                <a:spcPts val="640"/>
              </a:spcBef>
              <a:spcAft>
                <a:spcPts val="0"/>
              </a:spcAft>
              <a:buClr>
                <a:schemeClr val="dk1"/>
              </a:buClr>
              <a:buSzPts val="1100"/>
              <a:buFont typeface="Arial"/>
              <a:buNone/>
            </a:pPr>
            <a:endParaRPr sz="3000" b="0">
              <a:highlight>
                <a:srgbClr val="FFFF00"/>
              </a:highlight>
            </a:endParaRPr>
          </a:p>
          <a:p>
            <a:pPr marL="342900" lvl="0" indent="-342900" algn="l" rtl="0">
              <a:lnSpc>
                <a:spcPct val="100000"/>
              </a:lnSpc>
              <a:spcBef>
                <a:spcPts val="0"/>
              </a:spcBef>
              <a:spcAft>
                <a:spcPts val="0"/>
              </a:spcAft>
              <a:buSzPts val="3000"/>
              <a:buFont typeface="Lato"/>
              <a:buChar char="•"/>
            </a:pPr>
            <a:r>
              <a:rPr lang="en-US" sz="3000" b="0"/>
              <a:t>“Do what the team has agreed to and what is in the IEP - if you can't, then let me know. It becomes very difficult to trust the people entrusted with my child's learning when the IEP is not followed.”</a:t>
            </a:r>
            <a:endParaRPr sz="3000" b="0"/>
          </a:p>
        </p:txBody>
      </p:sp>
      <p:sp>
        <p:nvSpPr>
          <p:cNvPr id="705" name="Google Shape;705;p11"/>
          <p:cNvSpPr txBox="1"/>
          <p:nvPr/>
        </p:nvSpPr>
        <p:spPr>
          <a:xfrm>
            <a:off x="541349" y="5577729"/>
            <a:ext cx="11109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000000"/>
                </a:solidFill>
                <a:latin typeface="Calibri"/>
                <a:ea typeface="Calibri"/>
                <a:cs typeface="Calibri"/>
                <a:sym typeface="Calibri"/>
              </a:rPr>
              <a:t>Reference WSEMS</a:t>
            </a: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2"/>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After the Virtual IEP Meeting</a:t>
            </a:r>
            <a:endParaRPr/>
          </a:p>
        </p:txBody>
      </p:sp>
      <p:sp>
        <p:nvSpPr>
          <p:cNvPr id="711" name="Google Shape;711;p12"/>
          <p:cNvSpPr txBox="1">
            <a:spLocks noGrp="1"/>
          </p:cNvSpPr>
          <p:nvPr>
            <p:ph type="body" idx="2"/>
          </p:nvPr>
        </p:nvSpPr>
        <p:spPr>
          <a:xfrm>
            <a:off x="552679" y="1407847"/>
            <a:ext cx="11086642" cy="4407987"/>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Font typeface="Lato"/>
              <a:buChar char="●"/>
            </a:pPr>
            <a:r>
              <a:rPr lang="en-US" sz="3330" b="0"/>
              <a:t>Survey all IEP team participants on virtual meeting experience </a:t>
            </a:r>
            <a:r>
              <a:rPr lang="en-US" sz="3330" b="0" u="sng"/>
              <a:t>and follow up</a:t>
            </a:r>
            <a:r>
              <a:rPr lang="en-US" sz="3330" b="0"/>
              <a:t> on comments made </a:t>
            </a:r>
            <a:endParaRPr sz="3330" b="0"/>
          </a:p>
          <a:p>
            <a:pPr marL="457200" lvl="0" indent="-457200" algn="l" rtl="0">
              <a:lnSpc>
                <a:spcPct val="100000"/>
              </a:lnSpc>
              <a:spcBef>
                <a:spcPts val="1200"/>
              </a:spcBef>
              <a:spcAft>
                <a:spcPts val="0"/>
              </a:spcAft>
              <a:buSzPts val="3600"/>
              <a:buFont typeface="Lato"/>
              <a:buChar char="●"/>
            </a:pPr>
            <a:r>
              <a:rPr lang="en-US" sz="3330" b="0"/>
              <a:t>Check in with parents via phone </a:t>
            </a:r>
            <a:endParaRPr sz="3330" b="0"/>
          </a:p>
          <a:p>
            <a:pPr marL="457200" lvl="0" indent="-457200" algn="l" rtl="0">
              <a:lnSpc>
                <a:spcPct val="100000"/>
              </a:lnSpc>
              <a:spcBef>
                <a:spcPts val="1200"/>
              </a:spcBef>
              <a:spcAft>
                <a:spcPts val="0"/>
              </a:spcAft>
              <a:buSzPts val="3600"/>
              <a:buFont typeface="Lato"/>
              <a:buChar char="●"/>
            </a:pPr>
            <a:r>
              <a:rPr lang="en-US" sz="3330" b="0"/>
              <a:t>Follow up with IEP team members</a:t>
            </a:r>
            <a:endParaRPr sz="3330" b="0"/>
          </a:p>
          <a:p>
            <a:pPr marL="914400" lvl="1" indent="-457200" algn="l" rtl="0">
              <a:lnSpc>
                <a:spcPct val="100000"/>
              </a:lnSpc>
              <a:spcBef>
                <a:spcPts val="1200"/>
              </a:spcBef>
              <a:spcAft>
                <a:spcPts val="0"/>
              </a:spcAft>
              <a:buSzPts val="3600"/>
              <a:buFont typeface="Lato"/>
              <a:buChar char="○"/>
            </a:pPr>
            <a:r>
              <a:rPr lang="en-US" sz="3330"/>
              <a:t>Assign</a:t>
            </a:r>
            <a:r>
              <a:rPr lang="en-US" sz="3330" b="0"/>
              <a:t> due dates on when to complete edits/revisions to IEP</a:t>
            </a:r>
            <a:endParaRPr sz="3330"/>
          </a:p>
          <a:p>
            <a:pPr marL="457200" lvl="0" indent="-457200" algn="l" rtl="0">
              <a:lnSpc>
                <a:spcPct val="100000"/>
              </a:lnSpc>
              <a:spcBef>
                <a:spcPts val="1200"/>
              </a:spcBef>
              <a:spcAft>
                <a:spcPts val="0"/>
              </a:spcAft>
              <a:buSzPts val="3600"/>
              <a:buChar char="●"/>
            </a:pPr>
            <a:r>
              <a:rPr lang="en-US" sz="3330"/>
              <a:t>Remember - Relationships Matter!</a:t>
            </a:r>
            <a:endParaRPr sz="3330"/>
          </a:p>
          <a:p>
            <a:pPr marL="457200" lvl="0" indent="0" algn="l" rtl="0">
              <a:lnSpc>
                <a:spcPct val="105000"/>
              </a:lnSpc>
              <a:spcBef>
                <a:spcPts val="1200"/>
              </a:spcBef>
              <a:spcAft>
                <a:spcPts val="0"/>
              </a:spcAft>
              <a:buClr>
                <a:schemeClr val="dk1"/>
              </a:buClr>
              <a:buSzPts val="1100"/>
              <a:buFont typeface="Arial"/>
              <a:buNone/>
            </a:pPr>
            <a:endParaRPr sz="3330" b="0"/>
          </a:p>
          <a:p>
            <a:pPr marL="0" lvl="0" indent="0" algn="l" rtl="0">
              <a:lnSpc>
                <a:spcPct val="90000"/>
              </a:lnSpc>
              <a:spcBef>
                <a:spcPts val="0"/>
              </a:spcBef>
              <a:spcAft>
                <a:spcPts val="0"/>
              </a:spcAft>
              <a:buSzPts val="3200"/>
              <a:buNone/>
            </a:pPr>
            <a:endParaRPr sz="3330"/>
          </a:p>
          <a:p>
            <a:pPr marL="457041" lvl="1" indent="0" algn="l" rtl="0">
              <a:lnSpc>
                <a:spcPct val="140000"/>
              </a:lnSpc>
              <a:spcBef>
                <a:spcPts val="1700"/>
              </a:spcBef>
              <a:spcAft>
                <a:spcPts val="0"/>
              </a:spcAft>
              <a:buClr>
                <a:schemeClr val="dk1"/>
              </a:buClr>
              <a:buSzPts val="2344"/>
              <a:buNone/>
            </a:pPr>
            <a:endParaRPr sz="2168"/>
          </a:p>
          <a:p>
            <a:pPr marL="457041" lvl="1" indent="0" algn="l" rtl="0">
              <a:lnSpc>
                <a:spcPct val="140000"/>
              </a:lnSpc>
              <a:spcBef>
                <a:spcPts val="500"/>
              </a:spcBef>
              <a:spcAft>
                <a:spcPts val="0"/>
              </a:spcAft>
              <a:buClr>
                <a:schemeClr val="dk1"/>
              </a:buClr>
              <a:buSzPts val="2344"/>
              <a:buNone/>
            </a:pPr>
            <a:endParaRPr sz="2168"/>
          </a:p>
          <a:p>
            <a:pPr marL="457041" lvl="1" indent="0" algn="l" rtl="0">
              <a:lnSpc>
                <a:spcPct val="140000"/>
              </a:lnSpc>
              <a:spcBef>
                <a:spcPts val="500"/>
              </a:spcBef>
              <a:spcAft>
                <a:spcPts val="0"/>
              </a:spcAft>
              <a:buClr>
                <a:schemeClr val="dk1"/>
              </a:buClr>
              <a:buSzPts val="2344"/>
              <a:buNone/>
            </a:pPr>
            <a:endParaRPr sz="2168"/>
          </a:p>
          <a:p>
            <a:pPr marL="457041" lvl="1" indent="0" algn="l" rtl="0">
              <a:lnSpc>
                <a:spcPct val="140000"/>
              </a:lnSpc>
              <a:spcBef>
                <a:spcPts val="500"/>
              </a:spcBef>
              <a:spcAft>
                <a:spcPts val="0"/>
              </a:spcAft>
              <a:buClr>
                <a:schemeClr val="dk1"/>
              </a:buClr>
              <a:buSzPts val="2344"/>
              <a:buNone/>
            </a:pPr>
            <a:endParaRPr sz="2168"/>
          </a:p>
          <a:p>
            <a:pPr marL="457189" lvl="0" indent="-253989" algn="l" rtl="0">
              <a:lnSpc>
                <a:spcPct val="140000"/>
              </a:lnSpc>
              <a:spcBef>
                <a:spcPts val="0"/>
              </a:spcBef>
              <a:spcAft>
                <a:spcPts val="0"/>
              </a:spcAft>
              <a:buClr>
                <a:schemeClr val="dk1"/>
              </a:buClr>
              <a:buSzPts val="3200"/>
              <a:buFont typeface="Arial"/>
              <a:buNone/>
            </a:pPr>
            <a:endParaRPr sz="2960"/>
          </a:p>
        </p:txBody>
      </p:sp>
      <p:sp>
        <p:nvSpPr>
          <p:cNvPr id="712" name="Google Shape;712;p12"/>
          <p:cNvSpPr txBox="1"/>
          <p:nvPr/>
        </p:nvSpPr>
        <p:spPr>
          <a:xfrm>
            <a:off x="237574" y="5994804"/>
            <a:ext cx="11109351"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3335761d7_0_15"/>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Resources</a:t>
            </a:r>
            <a:endParaRPr/>
          </a:p>
        </p:txBody>
      </p:sp>
      <p:sp>
        <p:nvSpPr>
          <p:cNvPr id="718" name="Google Shape;718;g83335761d7_0_15"/>
          <p:cNvSpPr txBox="1">
            <a:spLocks noGrp="1"/>
          </p:cNvSpPr>
          <p:nvPr>
            <p:ph type="body" idx="2"/>
          </p:nvPr>
        </p:nvSpPr>
        <p:spPr>
          <a:xfrm>
            <a:off x="393625" y="1442550"/>
            <a:ext cx="11025600" cy="5139000"/>
          </a:xfrm>
          <a:prstGeom prst="rect">
            <a:avLst/>
          </a:prstGeom>
          <a:noFill/>
          <a:ln>
            <a:noFill/>
          </a:ln>
        </p:spPr>
        <p:txBody>
          <a:bodyPr spcFirstLastPara="1" wrap="square" lIns="91425" tIns="45700" rIns="91425" bIns="45700" anchor="t" anchorCtr="0">
            <a:noAutofit/>
          </a:bodyPr>
          <a:lstStyle/>
          <a:p>
            <a:pPr marL="457200" lvl="0" indent="-371475" algn="l" rtl="0">
              <a:lnSpc>
                <a:spcPct val="115000"/>
              </a:lnSpc>
              <a:spcBef>
                <a:spcPts val="0"/>
              </a:spcBef>
              <a:spcAft>
                <a:spcPts val="0"/>
              </a:spcAft>
              <a:buClr>
                <a:srgbClr val="0000FF"/>
              </a:buClr>
              <a:buSzPts val="2250"/>
              <a:buFont typeface="Arial"/>
              <a:buChar char="●"/>
            </a:pPr>
            <a:r>
              <a:rPr lang="en-US" sz="2250" b="0" u="sng">
                <a:solidFill>
                  <a:srgbClr val="0000FF"/>
                </a:solidFill>
                <a:latin typeface="Arial"/>
                <a:ea typeface="Arial"/>
                <a:cs typeface="Arial"/>
                <a:sym typeface="Arial"/>
                <a:hlinkClick r:id="rId3"/>
              </a:rPr>
              <a:t>CCR IEP Learning Resources</a:t>
            </a:r>
            <a:endParaRPr sz="2250" b="0">
              <a:solidFill>
                <a:srgbClr val="0000FF"/>
              </a:solidFill>
              <a:latin typeface="Arial"/>
              <a:ea typeface="Arial"/>
              <a:cs typeface="Arial"/>
              <a:sym typeface="Arial"/>
            </a:endParaRPr>
          </a:p>
          <a:p>
            <a:pPr marL="457200" lvl="0" indent="-371475" algn="l" rtl="0">
              <a:lnSpc>
                <a:spcPct val="100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4"/>
              </a:rPr>
              <a:t>Center for Parent Information and Resources</a:t>
            </a:r>
            <a:r>
              <a:rPr lang="en-US" sz="2250" b="0">
                <a:solidFill>
                  <a:srgbClr val="0000FF"/>
                </a:solidFill>
                <a:latin typeface="Arial"/>
                <a:ea typeface="Arial"/>
                <a:cs typeface="Arial"/>
                <a:sym typeface="Arial"/>
              </a:rPr>
              <a:t> </a:t>
            </a:r>
            <a:endParaRPr sz="2250" b="0">
              <a:solidFill>
                <a:srgbClr val="0000FF"/>
              </a:solidFill>
              <a:latin typeface="Arial"/>
              <a:ea typeface="Arial"/>
              <a:cs typeface="Arial"/>
              <a:sym typeface="Arial"/>
            </a:endParaRPr>
          </a:p>
          <a:p>
            <a:pPr marL="457200" lvl="0" indent="-371475" algn="l" rtl="0">
              <a:lnSpc>
                <a:spcPct val="100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5"/>
              </a:rPr>
              <a:t>Child Mind Institute - Supporting Families during COVID-19</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a:solidFill>
                  <a:srgbClr val="0000FF"/>
                </a:solidFill>
                <a:latin typeface="Arial"/>
                <a:ea typeface="Arial"/>
                <a:cs typeface="Arial"/>
                <a:sym typeface="Arial"/>
              </a:rPr>
              <a:t>D</a:t>
            </a:r>
            <a:r>
              <a:rPr lang="en-US" sz="2250" b="0" u="sng">
                <a:solidFill>
                  <a:srgbClr val="0000FF"/>
                </a:solidFill>
                <a:latin typeface="Arial"/>
                <a:ea typeface="Arial"/>
                <a:cs typeface="Arial"/>
                <a:sym typeface="Arial"/>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ispute Resolution Options</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7"/>
              </a:rPr>
              <a:t>Division of Learning Support Email News Archive</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Font typeface="Arial"/>
              <a:buChar char="●"/>
            </a:pPr>
            <a:r>
              <a:rPr lang="en-US" sz="2250" b="0" u="sng">
                <a:solidFill>
                  <a:srgbClr val="0000FF"/>
                </a:solidFill>
                <a:latin typeface="Arial"/>
                <a:ea typeface="Arial"/>
                <a:cs typeface="Arial"/>
                <a:sym typeface="Arial"/>
                <a:hlinkClick r:id="rId8"/>
              </a:rPr>
              <a:t>DPI Family Engagement Resources</a:t>
            </a:r>
            <a:endParaRPr sz="2250" b="0">
              <a:solidFill>
                <a:srgbClr val="0000FF"/>
              </a:solidFill>
              <a:latin typeface="Arial"/>
              <a:ea typeface="Arial"/>
              <a:cs typeface="Arial"/>
              <a:sym typeface="Arial"/>
            </a:endParaRPr>
          </a:p>
          <a:p>
            <a:pPr marL="457200" lvl="0" indent="-371475" algn="l" rtl="0">
              <a:lnSpc>
                <a:spcPct val="100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9"/>
              </a:rPr>
              <a:t>Email and Student Privacy</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0"/>
              </a:rPr>
              <a:t>Examples of Possible Norms </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1"/>
              </a:rPr>
              <a:t>FERPA and the Coronavirus Disease 2019 (COVID-19)</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2"/>
              </a:rPr>
              <a:t>FERPA and Virtual Learning</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3"/>
              </a:rPr>
              <a:t>IEP Checklist for Parents</a:t>
            </a:r>
            <a:endParaRPr sz="2250" b="0">
              <a:solidFill>
                <a:srgbClr val="0000FF"/>
              </a:solidFill>
              <a:latin typeface="Arial"/>
              <a:ea typeface="Arial"/>
              <a:cs typeface="Arial"/>
              <a:sym typeface="Arial"/>
            </a:endParaRPr>
          </a:p>
          <a:p>
            <a:pPr marL="457200" lvl="0" indent="-371475" algn="l" rtl="0">
              <a:lnSpc>
                <a:spcPct val="115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4"/>
              </a:rPr>
              <a:t>Introduction to Special Education </a:t>
            </a:r>
            <a:endParaRPr sz="2250" b="0">
              <a:solidFill>
                <a:srgbClr val="0000FF"/>
              </a:solidFill>
              <a:latin typeface="Arial"/>
              <a:ea typeface="Arial"/>
              <a:cs typeface="Arial"/>
              <a:sym typeface="Arial"/>
            </a:endParaRPr>
          </a:p>
          <a:p>
            <a:pPr marL="457200" lvl="0" indent="-371475" algn="l" rtl="0">
              <a:lnSpc>
                <a:spcPct val="100000"/>
              </a:lnSpc>
              <a:spcBef>
                <a:spcPts val="0"/>
              </a:spcBef>
              <a:spcAft>
                <a:spcPts val="0"/>
              </a:spcAft>
              <a:buClr>
                <a:srgbClr val="0000FF"/>
              </a:buClr>
              <a:buSzPts val="2250"/>
              <a:buChar char="●"/>
            </a:pPr>
            <a:r>
              <a:rPr lang="en-US" sz="2250" b="0" u="sng">
                <a:solidFill>
                  <a:srgbClr val="0000FF"/>
                </a:solidFill>
                <a:latin typeface="Arial"/>
                <a:ea typeface="Arial"/>
                <a:cs typeface="Arial"/>
                <a:sym typeface="Arial"/>
                <a:hlinkClick r:id="rId15"/>
              </a:rPr>
              <a:t>Learning During COVID-19</a:t>
            </a:r>
            <a:r>
              <a:rPr lang="en-US" sz="2250" b="0">
                <a:solidFill>
                  <a:srgbClr val="0000FF"/>
                </a:solidFill>
                <a:latin typeface="Arial"/>
                <a:ea typeface="Arial"/>
                <a:cs typeface="Arial"/>
                <a:sym typeface="Arial"/>
              </a:rPr>
              <a:t> </a:t>
            </a:r>
            <a:endParaRPr sz="2250" b="0">
              <a:solidFill>
                <a:srgbClr val="0000FF"/>
              </a:solidFill>
              <a:latin typeface="Arial"/>
              <a:ea typeface="Arial"/>
              <a:cs typeface="Arial"/>
              <a:sym typeface="Arial"/>
            </a:endParaRPr>
          </a:p>
          <a:p>
            <a:pPr marL="0" lvl="0" indent="0" algn="l" rtl="0">
              <a:lnSpc>
                <a:spcPct val="115000"/>
              </a:lnSpc>
              <a:spcBef>
                <a:spcPts val="0"/>
              </a:spcBef>
              <a:spcAft>
                <a:spcPts val="0"/>
              </a:spcAft>
              <a:buSzPts val="3200"/>
              <a:buNone/>
            </a:pPr>
            <a:endParaRPr sz="2250" b="0">
              <a:solidFill>
                <a:srgbClr val="0000FF"/>
              </a:solidFill>
              <a:latin typeface="Arial"/>
              <a:ea typeface="Arial"/>
              <a:cs typeface="Arial"/>
              <a:sym typeface="Arial"/>
            </a:endParaRPr>
          </a:p>
          <a:p>
            <a:pPr marL="457200" lvl="0" indent="0" algn="l" rtl="0">
              <a:lnSpc>
                <a:spcPct val="115000"/>
              </a:lnSpc>
              <a:spcBef>
                <a:spcPts val="0"/>
              </a:spcBef>
              <a:spcAft>
                <a:spcPts val="0"/>
              </a:spcAft>
              <a:buSzPts val="3200"/>
              <a:buNone/>
            </a:pPr>
            <a:endParaRPr sz="2250">
              <a:latin typeface="Arial"/>
              <a:ea typeface="Arial"/>
              <a:cs typeface="Arial"/>
              <a:sym typeface="Arial"/>
            </a:endParaRPr>
          </a:p>
          <a:p>
            <a:pPr marL="457200" lvl="0" indent="0" algn="l" rtl="0">
              <a:lnSpc>
                <a:spcPct val="115000"/>
              </a:lnSpc>
              <a:spcBef>
                <a:spcPts val="0"/>
              </a:spcBef>
              <a:spcAft>
                <a:spcPts val="0"/>
              </a:spcAft>
              <a:buSzPts val="3200"/>
              <a:buNone/>
            </a:pPr>
            <a:endParaRPr sz="2250">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82c2b342fd_0_153"/>
          <p:cNvSpPr txBox="1">
            <a:spLocks noGrp="1"/>
          </p:cNvSpPr>
          <p:nvPr>
            <p:ph type="title" idx="4294967295"/>
          </p:nvPr>
        </p:nvSpPr>
        <p:spPr>
          <a:xfrm>
            <a:off x="571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Learning Outcomes</a:t>
            </a:r>
            <a:endParaRPr/>
          </a:p>
        </p:txBody>
      </p:sp>
      <p:sp>
        <p:nvSpPr>
          <p:cNvPr id="271" name="Google Shape;271;g82c2b342fd_0_153"/>
          <p:cNvSpPr txBox="1">
            <a:spLocks noGrp="1"/>
          </p:cNvSpPr>
          <p:nvPr>
            <p:ph type="body" idx="4294967295"/>
          </p:nvPr>
        </p:nvSpPr>
        <p:spPr>
          <a:xfrm>
            <a:off x="813358" y="1586710"/>
            <a:ext cx="11094300" cy="476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a:t>During and after our time together we will:</a:t>
            </a:r>
            <a:endParaRPr/>
          </a:p>
          <a:p>
            <a:pPr marL="0" lvl="0" indent="0" algn="l" rtl="0">
              <a:lnSpc>
                <a:spcPct val="100000"/>
              </a:lnSpc>
              <a:spcBef>
                <a:spcPts val="0"/>
              </a:spcBef>
              <a:spcAft>
                <a:spcPts val="0"/>
              </a:spcAft>
              <a:buClr>
                <a:schemeClr val="dk1"/>
              </a:buClr>
              <a:buSzPts val="2000"/>
              <a:buNone/>
            </a:pPr>
            <a:endParaRPr/>
          </a:p>
          <a:p>
            <a:pPr marL="469900" lvl="0" indent="-457200" algn="l" rtl="0">
              <a:lnSpc>
                <a:spcPct val="115000"/>
              </a:lnSpc>
              <a:spcBef>
                <a:spcPts val="0"/>
              </a:spcBef>
              <a:spcAft>
                <a:spcPts val="0"/>
              </a:spcAft>
              <a:buSzPts val="3000"/>
              <a:buChar char="•"/>
            </a:pPr>
            <a:r>
              <a:rPr lang="en-US" sz="3000" b="0"/>
              <a:t>Review DPI Guidance Relating to Virtual IEP Meetings</a:t>
            </a:r>
            <a:endParaRPr sz="3000" b="0"/>
          </a:p>
          <a:p>
            <a:pPr marL="469900" lvl="0" indent="-457200" algn="l" rtl="0">
              <a:lnSpc>
                <a:spcPct val="115000"/>
              </a:lnSpc>
              <a:spcBef>
                <a:spcPts val="600"/>
              </a:spcBef>
              <a:spcAft>
                <a:spcPts val="0"/>
              </a:spcAft>
              <a:buSzPts val="3000"/>
              <a:buChar char="•"/>
            </a:pPr>
            <a:r>
              <a:rPr lang="en-US" sz="3000" b="0"/>
              <a:t>Understand and Identify Barriers to Virtual IEP Meetings</a:t>
            </a:r>
            <a:endParaRPr sz="3000" b="0"/>
          </a:p>
          <a:p>
            <a:pPr marL="469900" lvl="0" indent="-457200" algn="l" rtl="0">
              <a:lnSpc>
                <a:spcPct val="115000"/>
              </a:lnSpc>
              <a:spcBef>
                <a:spcPts val="600"/>
              </a:spcBef>
              <a:spcAft>
                <a:spcPts val="0"/>
              </a:spcAft>
              <a:buSzPts val="3000"/>
              <a:buChar char="•"/>
            </a:pPr>
            <a:r>
              <a:rPr lang="en-US" sz="3000" b="0"/>
              <a:t>Prepare for a Virtual IEP</a:t>
            </a:r>
            <a:endParaRPr sz="3000" b="0"/>
          </a:p>
          <a:p>
            <a:pPr marL="469900" lvl="0" indent="-457200" algn="l" rtl="0">
              <a:lnSpc>
                <a:spcPct val="115000"/>
              </a:lnSpc>
              <a:spcBef>
                <a:spcPts val="600"/>
              </a:spcBef>
              <a:spcAft>
                <a:spcPts val="0"/>
              </a:spcAft>
              <a:buSzPts val="3000"/>
              <a:buChar char="•"/>
            </a:pPr>
            <a:r>
              <a:rPr lang="en-US" sz="3000" b="0"/>
              <a:t>Engage IEP Team Members During the Virtual IEP Meeting</a:t>
            </a:r>
            <a:endParaRPr sz="3000" b="0"/>
          </a:p>
          <a:p>
            <a:pPr marL="469900" lvl="0" indent="-457200" algn="l" rtl="0">
              <a:lnSpc>
                <a:spcPct val="115000"/>
              </a:lnSpc>
              <a:spcBef>
                <a:spcPts val="600"/>
              </a:spcBef>
              <a:spcAft>
                <a:spcPts val="0"/>
              </a:spcAft>
              <a:buSzPts val="3000"/>
              <a:buChar char="•"/>
            </a:pPr>
            <a:r>
              <a:rPr lang="en-US" sz="3000" b="0"/>
              <a:t>Reflect on and Enhance Future Virtual IEP Meetings</a:t>
            </a:r>
            <a:endParaRPr sz="3000" b="0"/>
          </a:p>
          <a:p>
            <a:pPr marL="219449" lvl="0" indent="0" algn="l" rtl="0">
              <a:lnSpc>
                <a:spcPct val="100000"/>
              </a:lnSpc>
              <a:spcBef>
                <a:spcPts val="600"/>
              </a:spcBef>
              <a:spcAft>
                <a:spcPts val="0"/>
              </a:spcAft>
              <a:buSzPts val="3200"/>
              <a:buNone/>
            </a:pPr>
            <a:endParaRPr sz="2000" b="0"/>
          </a:p>
        </p:txBody>
      </p:sp>
      <p:sp>
        <p:nvSpPr>
          <p:cNvPr id="2" name="Slide Number Placeholder 1"/>
          <p:cNvSpPr>
            <a:spLocks noGrp="1"/>
          </p:cNvSpPr>
          <p:nvPr>
            <p:ph type="sldNum" sz="quarter" idx="10"/>
          </p:nvPr>
        </p:nvSpPr>
        <p:spPr/>
        <p:txBody>
          <a:bodyPr/>
          <a:lstStyle/>
          <a:p>
            <a:fld id="{EE7E8FEC-88A5-4D52-AA12-E171CDF74F09}"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83335761d7_0_21"/>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Resources</a:t>
            </a:r>
            <a:endParaRPr/>
          </a:p>
        </p:txBody>
      </p:sp>
      <p:sp>
        <p:nvSpPr>
          <p:cNvPr id="724" name="Google Shape;724;g83335761d7_0_21"/>
          <p:cNvSpPr txBox="1">
            <a:spLocks noGrp="1"/>
          </p:cNvSpPr>
          <p:nvPr>
            <p:ph type="body" idx="2"/>
          </p:nvPr>
        </p:nvSpPr>
        <p:spPr>
          <a:xfrm>
            <a:off x="393625" y="1228800"/>
            <a:ext cx="11025600" cy="498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endParaRPr sz="2400" b="0">
              <a:latin typeface="Arial"/>
              <a:ea typeface="Arial"/>
              <a:cs typeface="Arial"/>
              <a:sym typeface="Arial"/>
            </a:endParaRPr>
          </a:p>
          <a:p>
            <a:pPr marL="457200" lvl="0" indent="-374650" algn="l" rtl="0">
              <a:lnSpc>
                <a:spcPct val="100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3"/>
              </a:rPr>
              <a:t>Parent Friendly and Productive IEP Meetings</a:t>
            </a:r>
            <a:endParaRPr sz="2300" b="0">
              <a:solidFill>
                <a:srgbClr val="0000FF"/>
              </a:solidFill>
              <a:latin typeface="Arial"/>
              <a:ea typeface="Arial"/>
              <a:cs typeface="Arial"/>
              <a:sym typeface="Arial"/>
            </a:endParaRPr>
          </a:p>
          <a:p>
            <a:pPr marL="457200" lvl="0" indent="-374650" algn="l" rtl="0">
              <a:lnSpc>
                <a:spcPct val="100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4"/>
              </a:rPr>
              <a:t>Parent-Caregiver Guide to Helping Families Cope with COVID-19</a:t>
            </a:r>
            <a:endParaRPr sz="2400" b="0">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5"/>
              </a:rPr>
              <a:t>Procedural Safeguards Brochure</a:t>
            </a:r>
            <a:endParaRPr sz="2300" b="0">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hlinkClick r:id="rId6"/>
              </a:rPr>
              <a:t>Sample Virtual IEP Meeting Checklist</a:t>
            </a:r>
            <a:endParaRPr sz="2300" b="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7"/>
              </a:rPr>
              <a:t>Special Education in Plain Language</a:t>
            </a:r>
            <a:endParaRPr sz="230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8"/>
              </a:rPr>
              <a:t>Student Snapshot or Positive Student Profile</a:t>
            </a:r>
            <a:r>
              <a:rPr lang="en-US" sz="2300" b="0">
                <a:solidFill>
                  <a:srgbClr val="0000FF"/>
                </a:solidFill>
                <a:latin typeface="Arial"/>
                <a:ea typeface="Arial"/>
                <a:cs typeface="Arial"/>
                <a:sym typeface="Arial"/>
              </a:rPr>
              <a:t> </a:t>
            </a:r>
            <a:endParaRPr sz="2300" b="0">
              <a:solidFill>
                <a:srgbClr val="0000FF"/>
              </a:solidFill>
              <a:latin typeface="Arial"/>
              <a:ea typeface="Arial"/>
              <a:cs typeface="Arial"/>
              <a:sym typeface="Arial"/>
            </a:endParaRPr>
          </a:p>
          <a:p>
            <a:pPr marL="457200" lvl="0" indent="-374650" algn="l" rtl="0">
              <a:lnSpc>
                <a:spcPct val="100000"/>
              </a:lnSpc>
              <a:spcBef>
                <a:spcPts val="0"/>
              </a:spcBef>
              <a:spcAft>
                <a:spcPts val="0"/>
              </a:spcAft>
              <a:buClr>
                <a:srgbClr val="0000FF"/>
              </a:buClr>
              <a:buSzPts val="2300"/>
              <a:buFont typeface="Lato"/>
              <a:buChar char="●"/>
            </a:pPr>
            <a:r>
              <a:rPr lang="en-US" sz="2300" b="0" u="sng">
                <a:solidFill>
                  <a:srgbClr val="0000FF"/>
                </a:solidFill>
                <a:hlinkClick r:id="rId9"/>
              </a:rPr>
              <a:t>Talking to Children About COVID-19 - A Parent Resource</a:t>
            </a:r>
            <a:endParaRPr sz="2300" b="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10"/>
              </a:rPr>
              <a:t>WI DPI COVID 19 Web Page</a:t>
            </a:r>
            <a:endParaRPr sz="2300">
              <a:solidFill>
                <a:srgbClr val="0000FF"/>
              </a:solidFil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hlinkClick r:id="rId10"/>
              </a:rPr>
              <a:t>WI DPI for Families Section of COVID-19 Webpage </a:t>
            </a:r>
            <a:endParaRPr sz="230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11"/>
              </a:rPr>
              <a:t>WI Transition App</a:t>
            </a:r>
            <a:endParaRPr sz="230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12"/>
              </a:rPr>
              <a:t>WI FACETS</a:t>
            </a:r>
            <a:endParaRPr sz="230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13"/>
              </a:rPr>
              <a:t>WSEMS Videos</a:t>
            </a:r>
            <a:endParaRPr sz="2300">
              <a:solidFill>
                <a:srgbClr val="0000FF"/>
              </a:solidFill>
              <a:latin typeface="Arial"/>
              <a:ea typeface="Arial"/>
              <a:cs typeface="Arial"/>
              <a:sym typeface="Arial"/>
            </a:endParaRPr>
          </a:p>
          <a:p>
            <a:pPr marL="457200" lvl="0" indent="-374650" algn="l" rtl="0">
              <a:lnSpc>
                <a:spcPct val="115000"/>
              </a:lnSpc>
              <a:spcBef>
                <a:spcPts val="0"/>
              </a:spcBef>
              <a:spcAft>
                <a:spcPts val="0"/>
              </a:spcAft>
              <a:buClr>
                <a:srgbClr val="0000FF"/>
              </a:buClr>
              <a:buSzPts val="2300"/>
              <a:buChar char="●"/>
            </a:pPr>
            <a:r>
              <a:rPr lang="en-US" sz="2300" b="0" u="sng">
                <a:solidFill>
                  <a:srgbClr val="0000FF"/>
                </a:solidFill>
                <a:latin typeface="Arial"/>
                <a:ea typeface="Arial"/>
                <a:cs typeface="Arial"/>
                <a:sym typeface="Arial"/>
                <a:hlinkClick r:id="rId14"/>
              </a:rPr>
              <a:t>WSPEI</a:t>
            </a:r>
            <a:endParaRPr sz="2300" b="0">
              <a:solidFill>
                <a:srgbClr val="0000FF"/>
              </a:solidFill>
              <a:latin typeface="Arial"/>
              <a:ea typeface="Arial"/>
              <a:cs typeface="Arial"/>
              <a:sym typeface="Arial"/>
            </a:endParaRPr>
          </a:p>
          <a:p>
            <a:pPr marL="457200" lvl="0" indent="0" algn="l" rtl="0">
              <a:lnSpc>
                <a:spcPct val="115000"/>
              </a:lnSpc>
              <a:spcBef>
                <a:spcPts val="0"/>
              </a:spcBef>
              <a:spcAft>
                <a:spcPts val="0"/>
              </a:spcAft>
              <a:buSzPts val="3200"/>
              <a:buNone/>
            </a:pPr>
            <a:endParaRPr sz="2300">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3"/>
          <p:cNvSpPr txBox="1">
            <a:spLocks noGrp="1"/>
          </p:cNvSpPr>
          <p:nvPr>
            <p:ph type="body" idx="1"/>
          </p:nvPr>
        </p:nvSpPr>
        <p:spPr>
          <a:xfrm>
            <a:off x="0" y="1"/>
            <a:ext cx="12192000" cy="122887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800"/>
              <a:buNone/>
            </a:pPr>
            <a:r>
              <a:rPr lang="en-US"/>
              <a:t>References</a:t>
            </a:r>
            <a:endParaRPr/>
          </a:p>
        </p:txBody>
      </p:sp>
      <p:sp>
        <p:nvSpPr>
          <p:cNvPr id="730" name="Google Shape;730;p13"/>
          <p:cNvSpPr txBox="1">
            <a:spLocks noGrp="1"/>
          </p:cNvSpPr>
          <p:nvPr>
            <p:ph type="body" idx="2"/>
          </p:nvPr>
        </p:nvSpPr>
        <p:spPr>
          <a:xfrm>
            <a:off x="90000" y="1316593"/>
            <a:ext cx="11723628" cy="5273393"/>
          </a:xfrm>
          <a:prstGeom prst="rect">
            <a:avLst/>
          </a:prstGeom>
          <a:noFill/>
          <a:ln>
            <a:noFill/>
          </a:ln>
        </p:spPr>
        <p:txBody>
          <a:bodyPr spcFirstLastPara="1" wrap="square" lIns="91425" tIns="45700" rIns="91425" bIns="45700" anchor="t" anchorCtr="0">
            <a:normAutofit/>
          </a:bodyPr>
          <a:lstStyle/>
          <a:p>
            <a:pPr marL="457200" lvl="0" indent="0" algn="l" rtl="0">
              <a:lnSpc>
                <a:spcPct val="70000"/>
              </a:lnSpc>
              <a:spcBef>
                <a:spcPts val="1800"/>
              </a:spcBef>
              <a:spcAft>
                <a:spcPts val="0"/>
              </a:spcAft>
              <a:buSzPts val="3200"/>
              <a:buNone/>
            </a:pPr>
            <a:endParaRPr sz="56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endParaRPr>
          </a:p>
          <a:p>
            <a:pPr marL="457200" lvl="0" indent="0" algn="l" rtl="0">
              <a:lnSpc>
                <a:spcPct val="100000"/>
              </a:lnSpc>
              <a:spcBef>
                <a:spcPts val="0"/>
              </a:spcBef>
              <a:spcAft>
                <a:spcPts val="0"/>
              </a:spcAft>
              <a:buSzPts val="3200"/>
              <a:buNone/>
            </a:pPr>
            <a:r>
              <a:rPr lang="en-US" sz="1800" b="0"/>
              <a:t>LRP Publications.  2020. “Smart Start: IEPS - Virtual IEP Meetings.” Accessed March 27, 2020</a:t>
            </a:r>
            <a:endParaRPr/>
          </a:p>
          <a:p>
            <a:pPr marL="457200" lvl="0" indent="0" algn="l" rtl="0">
              <a:lnSpc>
                <a:spcPct val="100000"/>
              </a:lnSpc>
              <a:spcBef>
                <a:spcPts val="1200"/>
              </a:spcBef>
              <a:spcAft>
                <a:spcPts val="0"/>
              </a:spcAft>
              <a:buSzPts val="3200"/>
              <a:buNone/>
            </a:pPr>
            <a:r>
              <a:rPr lang="en-US" sz="1800" b="0"/>
              <a:t>NASP. 2020. “When One Door Closes, Another One Opens: School Pyschologists Providing Telehealth Services.” </a:t>
            </a:r>
            <a:r>
              <a:rPr lang="en-US" sz="1800" b="0" u="sng">
                <a:solidFill>
                  <a:schemeClr val="hlink"/>
                </a:solidFill>
                <a:latin typeface="Arial"/>
                <a:ea typeface="Arial"/>
                <a:cs typeface="Arial"/>
                <a:sym typeface="Arial"/>
                <a:hlinkClick r:id="rId3"/>
              </a:rPr>
              <a:t>https://www.nasponline.org/resources-and-publications/resources-and-podcasts/covid-19-resource-center/webinar-series/when-one-door-closes-and-another-opens-school-psychologists-providing-telehealth-services</a:t>
            </a:r>
            <a:r>
              <a:rPr lang="en-US" sz="1800" b="0"/>
              <a:t> Accessed March 31, 2020.</a:t>
            </a:r>
            <a:endParaRPr/>
          </a:p>
          <a:p>
            <a:pPr marL="457200" lvl="0" indent="0" algn="l" rtl="0">
              <a:lnSpc>
                <a:spcPct val="100000"/>
              </a:lnSpc>
              <a:spcBef>
                <a:spcPts val="1200"/>
              </a:spcBef>
              <a:spcAft>
                <a:spcPts val="0"/>
              </a:spcAft>
              <a:buSzPts val="3200"/>
              <a:buNone/>
            </a:pPr>
            <a:r>
              <a:rPr lang="en-US" sz="1800" b="0"/>
              <a:t>Nissman, Cara. 2020. “Don’t Forget IDEA Requirements When Conducting a Virtual IEP Meeting.” LRP Publications</a:t>
            </a:r>
            <a:endParaRPr/>
          </a:p>
          <a:p>
            <a:pPr marL="457200" lvl="0" indent="0" algn="l" rtl="0">
              <a:lnSpc>
                <a:spcPct val="100000"/>
              </a:lnSpc>
              <a:spcBef>
                <a:spcPts val="1200"/>
              </a:spcBef>
              <a:spcAft>
                <a:spcPts val="0"/>
              </a:spcAft>
              <a:buSzPts val="3200"/>
              <a:buNone/>
            </a:pPr>
            <a:r>
              <a:rPr lang="en-US" sz="1800" b="0"/>
              <a:t>Nissman, Cara. 2016. “Follow These Steps to Prepare for Successful IEP Videoconferences.” LRP Publications</a:t>
            </a:r>
            <a:endParaRPr/>
          </a:p>
          <a:p>
            <a:pPr marL="457200" lvl="0" indent="0" algn="l" rtl="0">
              <a:lnSpc>
                <a:spcPct val="100000"/>
              </a:lnSpc>
              <a:spcBef>
                <a:spcPts val="1200"/>
              </a:spcBef>
              <a:spcAft>
                <a:spcPts val="0"/>
              </a:spcAft>
              <a:buSzPts val="3200"/>
              <a:buNone/>
            </a:pPr>
            <a:r>
              <a:rPr lang="en-US" sz="1800" b="0"/>
              <a:t>Patterson, Philip Patrick, Constance Petit, and Shandelyn Williams. 2007. “</a:t>
            </a:r>
            <a:r>
              <a:rPr lang="en-US" sz="1800" b="0" i="1"/>
              <a:t> </a:t>
            </a:r>
            <a:r>
              <a:rPr lang="en-US" sz="1800" b="0"/>
              <a:t>Conducting Telephone Conference IEPS.” </a:t>
            </a:r>
            <a:r>
              <a:rPr lang="en-US" sz="1800" b="0" i="1"/>
              <a:t>Teaching Exeptional Children Plus</a:t>
            </a:r>
            <a:r>
              <a:rPr lang="en-US" sz="1800" b="0"/>
              <a:t> 3 (5):  </a:t>
            </a:r>
            <a:endParaRPr/>
          </a:p>
          <a:p>
            <a:pPr marL="457200" lvl="0" indent="0" algn="l" rtl="0">
              <a:lnSpc>
                <a:spcPct val="100000"/>
              </a:lnSpc>
              <a:spcBef>
                <a:spcPts val="1200"/>
              </a:spcBef>
              <a:spcAft>
                <a:spcPts val="0"/>
              </a:spcAft>
              <a:buSzPts val="3200"/>
              <a:buNone/>
            </a:pPr>
            <a:r>
              <a:rPr lang="en-US" sz="1800" b="0"/>
              <a:t>WCASS </a:t>
            </a:r>
            <a:r>
              <a:rPr lang="en-US" sz="1800" b="0" u="sng">
                <a:solidFill>
                  <a:schemeClr val="hlink"/>
                </a:solidFill>
                <a:latin typeface="Arial"/>
                <a:ea typeface="Arial"/>
                <a:cs typeface="Arial"/>
                <a:sym typeface="Arial"/>
                <a:hlinkClick r:id="rId4"/>
              </a:rPr>
              <a:t>https://www.wcass.org/</a:t>
            </a:r>
            <a:endParaRPr sz="1800" b="0"/>
          </a:p>
          <a:p>
            <a:pPr marL="457200" lvl="0" indent="0" algn="l" rtl="0">
              <a:lnSpc>
                <a:spcPct val="100000"/>
              </a:lnSpc>
              <a:spcBef>
                <a:spcPts val="1200"/>
              </a:spcBef>
              <a:spcAft>
                <a:spcPts val="0"/>
              </a:spcAft>
              <a:buSzPts val="3200"/>
              <a:buNone/>
            </a:pPr>
            <a:r>
              <a:rPr lang="en-US" sz="1800" b="0"/>
              <a:t>WI FACETS </a:t>
            </a:r>
            <a:r>
              <a:rPr lang="en-US" sz="1800" b="0" u="sng">
                <a:solidFill>
                  <a:schemeClr val="hlink"/>
                </a:solidFill>
                <a:latin typeface="Arial"/>
                <a:ea typeface="Arial"/>
                <a:cs typeface="Arial"/>
                <a:sym typeface="Arial"/>
                <a:hlinkClick r:id="rId5"/>
              </a:rPr>
              <a:t>https://wifacets.org/</a:t>
            </a:r>
            <a:endParaRPr sz="1800" b="0"/>
          </a:p>
          <a:p>
            <a:pPr marL="457200" lvl="0" indent="0" algn="l" rtl="0">
              <a:lnSpc>
                <a:spcPct val="100000"/>
              </a:lnSpc>
              <a:spcBef>
                <a:spcPts val="1200"/>
              </a:spcBef>
              <a:spcAft>
                <a:spcPts val="1200"/>
              </a:spcAft>
              <a:buSzPts val="3200"/>
              <a:buNone/>
            </a:pPr>
            <a:r>
              <a:rPr lang="en-US" sz="1800" b="0"/>
              <a:t>WSEMS </a:t>
            </a:r>
            <a:r>
              <a:rPr lang="en-US" sz="1800" b="0" u="sng">
                <a:solidFill>
                  <a:srgbClr val="1A73E8"/>
                </a:solidFill>
                <a:latin typeface="Roboto"/>
                <a:ea typeface="Roboto"/>
                <a:cs typeface="Roboto"/>
                <a:sym typeface="Roboto"/>
                <a:hlinkClick r:id="rId6"/>
              </a:rPr>
              <a:t>https://www.wsems.us/</a:t>
            </a:r>
            <a:endParaRPr sz="1800" b="0"/>
          </a:p>
        </p:txBody>
      </p:sp>
      <p:sp>
        <p:nvSpPr>
          <p:cNvPr id="2" name="Slide Number Placeholder 1"/>
          <p:cNvSpPr>
            <a:spLocks noGrp="1"/>
          </p:cNvSpPr>
          <p:nvPr>
            <p:ph type="sldNum" sz="quarter" idx="10"/>
          </p:nvPr>
        </p:nvSpPr>
        <p:spPr/>
        <p:txBody>
          <a:bodyPr/>
          <a:lstStyle/>
          <a:p>
            <a:fld id="{EE7E8FEC-88A5-4D52-AA12-E171CDF74F09}"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7f83da8dbf_6_41"/>
          <p:cNvSpPr txBox="1">
            <a:spLocks noGrp="1"/>
          </p:cNvSpPr>
          <p:nvPr>
            <p:ph type="body" idx="1"/>
          </p:nvPr>
        </p:nvSpPr>
        <p:spPr>
          <a:xfrm>
            <a:off x="0" y="1"/>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sz="4400"/>
              <a:t>Thank you and Questions </a:t>
            </a:r>
            <a:endParaRPr sz="4400"/>
          </a:p>
          <a:p>
            <a:pPr marL="0" lvl="0" indent="0" algn="ctr" rtl="0">
              <a:lnSpc>
                <a:spcPct val="100000"/>
              </a:lnSpc>
              <a:spcBef>
                <a:spcPts val="0"/>
              </a:spcBef>
              <a:spcAft>
                <a:spcPts val="0"/>
              </a:spcAft>
              <a:buClr>
                <a:schemeClr val="lt1"/>
              </a:buClr>
              <a:buSzPts val="4800"/>
              <a:buNone/>
            </a:pPr>
            <a:r>
              <a:rPr lang="en-US" sz="4400"/>
              <a:t>for Presenters and Contributers</a:t>
            </a:r>
            <a:endParaRPr sz="4400"/>
          </a:p>
        </p:txBody>
      </p:sp>
      <p:sp>
        <p:nvSpPr>
          <p:cNvPr id="736" name="Google Shape;736;g7f83da8dbf_6_41"/>
          <p:cNvSpPr txBox="1">
            <a:spLocks noGrp="1"/>
          </p:cNvSpPr>
          <p:nvPr>
            <p:ph type="body" idx="2"/>
          </p:nvPr>
        </p:nvSpPr>
        <p:spPr>
          <a:xfrm>
            <a:off x="552675" y="1407849"/>
            <a:ext cx="11086500" cy="36516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3200"/>
              <a:buNone/>
            </a:pPr>
            <a:endParaRPr sz="3600" b="0"/>
          </a:p>
          <a:p>
            <a:pPr marL="457200" lvl="0" indent="0" algn="l" rtl="0">
              <a:lnSpc>
                <a:spcPct val="115000"/>
              </a:lnSpc>
              <a:spcBef>
                <a:spcPts val="0"/>
              </a:spcBef>
              <a:spcAft>
                <a:spcPts val="0"/>
              </a:spcAft>
              <a:buClr>
                <a:schemeClr val="dk1"/>
              </a:buClr>
              <a:buSzPts val="1100"/>
              <a:buFont typeface="Arial"/>
              <a:buNone/>
            </a:pPr>
            <a:endParaRPr sz="3600" b="0"/>
          </a:p>
          <a:p>
            <a:pPr marL="0" lvl="0" indent="0" algn="l" rtl="0">
              <a:lnSpc>
                <a:spcPct val="100000"/>
              </a:lnSpc>
              <a:spcBef>
                <a:spcPts val="0"/>
              </a:spcBef>
              <a:spcAft>
                <a:spcPts val="0"/>
              </a:spcAft>
              <a:buSzPts val="3200"/>
              <a:buNone/>
            </a:pPr>
            <a:endParaRPr sz="3600"/>
          </a:p>
          <a:p>
            <a:pPr marL="457041" lvl="1" indent="0" algn="l" rtl="0">
              <a:lnSpc>
                <a:spcPct val="150000"/>
              </a:lnSpc>
              <a:spcBef>
                <a:spcPts val="1700"/>
              </a:spcBef>
              <a:spcAft>
                <a:spcPts val="0"/>
              </a:spcAft>
              <a:buClr>
                <a:schemeClr val="dk1"/>
              </a:buClr>
              <a:buSzPts val="2344"/>
              <a:buNone/>
            </a:pPr>
            <a:endParaRPr/>
          </a:p>
          <a:p>
            <a:pPr marL="457041" lvl="1" indent="0" algn="l" rtl="0">
              <a:lnSpc>
                <a:spcPct val="150000"/>
              </a:lnSpc>
              <a:spcBef>
                <a:spcPts val="500"/>
              </a:spcBef>
              <a:spcAft>
                <a:spcPts val="0"/>
              </a:spcAft>
              <a:buClr>
                <a:schemeClr val="dk1"/>
              </a:buClr>
              <a:buSzPts val="2344"/>
              <a:buNone/>
            </a:pPr>
            <a:endParaRPr/>
          </a:p>
          <a:p>
            <a:pPr marL="457041" lvl="1" indent="0" algn="l" rtl="0">
              <a:lnSpc>
                <a:spcPct val="150000"/>
              </a:lnSpc>
              <a:spcBef>
                <a:spcPts val="500"/>
              </a:spcBef>
              <a:spcAft>
                <a:spcPts val="0"/>
              </a:spcAft>
              <a:buClr>
                <a:schemeClr val="dk1"/>
              </a:buClr>
              <a:buSzPts val="2344"/>
              <a:buNone/>
            </a:pPr>
            <a:endParaRPr/>
          </a:p>
          <a:p>
            <a:pPr marL="457041" lvl="1" indent="0" algn="l" rtl="0">
              <a:lnSpc>
                <a:spcPct val="150000"/>
              </a:lnSpc>
              <a:spcBef>
                <a:spcPts val="500"/>
              </a:spcBef>
              <a:spcAft>
                <a:spcPts val="0"/>
              </a:spcAft>
              <a:buClr>
                <a:schemeClr val="dk1"/>
              </a:buClr>
              <a:buSzPts val="2344"/>
              <a:buNone/>
            </a:pPr>
            <a:endParaRPr/>
          </a:p>
          <a:p>
            <a:pPr marL="457188" lvl="0" indent="-253985" algn="l" rtl="0">
              <a:lnSpc>
                <a:spcPct val="150000"/>
              </a:lnSpc>
              <a:spcBef>
                <a:spcPts val="0"/>
              </a:spcBef>
              <a:spcAft>
                <a:spcPts val="0"/>
              </a:spcAft>
              <a:buClr>
                <a:schemeClr val="dk1"/>
              </a:buClr>
              <a:buSzPts val="3200"/>
              <a:buFont typeface="Arial"/>
              <a:buNone/>
            </a:pPr>
            <a:endParaRPr/>
          </a:p>
        </p:txBody>
      </p:sp>
      <p:pic>
        <p:nvPicPr>
          <p:cNvPr id="737" name="Google Shape;737;g7f83da8dbf_6_41"/>
          <p:cNvPicPr preferRelativeResize="0"/>
          <p:nvPr/>
        </p:nvPicPr>
        <p:blipFill rotWithShape="1">
          <a:blip r:embed="rId3">
            <a:alphaModFix/>
          </a:blip>
          <a:srcRect/>
          <a:stretch/>
        </p:blipFill>
        <p:spPr>
          <a:xfrm>
            <a:off x="2399400" y="1863400"/>
            <a:ext cx="7090774" cy="3055001"/>
          </a:xfrm>
          <a:prstGeom prst="rect">
            <a:avLst/>
          </a:prstGeom>
          <a:noFill/>
          <a:ln>
            <a:noFill/>
          </a:ln>
        </p:spPr>
      </p:pic>
      <p:sp>
        <p:nvSpPr>
          <p:cNvPr id="738" name="Google Shape;738;g7f83da8dbf_6_41"/>
          <p:cNvSpPr txBox="1"/>
          <p:nvPr/>
        </p:nvSpPr>
        <p:spPr>
          <a:xfrm>
            <a:off x="1566041" y="5328745"/>
            <a:ext cx="936471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62</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7f83da8dbf_1_7"/>
          <p:cNvSpPr txBox="1">
            <a:spLocks noGrp="1"/>
          </p:cNvSpPr>
          <p:nvPr>
            <p:ph type="title" idx="4294967295"/>
          </p:nvPr>
        </p:nvSpPr>
        <p:spPr>
          <a:xfrm>
            <a:off x="571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Please Note</a:t>
            </a:r>
            <a:endParaRPr/>
          </a:p>
        </p:txBody>
      </p:sp>
      <p:sp>
        <p:nvSpPr>
          <p:cNvPr id="282" name="Google Shape;282;g7f83da8dbf_1_7"/>
          <p:cNvSpPr txBox="1">
            <a:spLocks noGrp="1"/>
          </p:cNvSpPr>
          <p:nvPr>
            <p:ph type="body" idx="4294967295"/>
          </p:nvPr>
        </p:nvSpPr>
        <p:spPr>
          <a:xfrm>
            <a:off x="548858" y="1391560"/>
            <a:ext cx="11094300" cy="47697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Char char="•"/>
            </a:pPr>
            <a:r>
              <a:rPr lang="en-US" sz="2800" b="0"/>
              <a:t>This presentation </a:t>
            </a:r>
            <a:r>
              <a:rPr lang="en-US" sz="2800" b="0" u="sng"/>
              <a:t>will not address</a:t>
            </a:r>
            <a:r>
              <a:rPr lang="en-US" sz="2800" b="0"/>
              <a:t> questions relating to IEP revisions that may be needed as a result of school closure</a:t>
            </a:r>
            <a:endParaRPr sz="2800" b="0"/>
          </a:p>
          <a:p>
            <a:pPr marL="457200" lvl="0" indent="-419100" algn="l" rtl="0">
              <a:lnSpc>
                <a:spcPct val="100000"/>
              </a:lnSpc>
              <a:spcBef>
                <a:spcPts val="1200"/>
              </a:spcBef>
              <a:spcAft>
                <a:spcPts val="0"/>
              </a:spcAft>
              <a:buSzPts val="3000"/>
              <a:buChar char="•"/>
            </a:pPr>
            <a:r>
              <a:rPr lang="en-US" sz="2800" b="0"/>
              <a:t>For guidance and resources on other topics, go to the Special Education tab of the </a:t>
            </a:r>
            <a:r>
              <a:rPr lang="en-US" sz="2800" b="0" u="sng">
                <a:solidFill>
                  <a:schemeClr val="hlink"/>
                </a:solidFill>
                <a:hlinkClick r:id="rId3"/>
              </a:rPr>
              <a:t>WI DPI COVID 19 Web Page</a:t>
            </a:r>
            <a:r>
              <a:rPr lang="en-US" sz="2800" b="0"/>
              <a:t> and search the </a:t>
            </a:r>
            <a:r>
              <a:rPr lang="en-US" sz="2800" b="0" u="sng">
                <a:solidFill>
                  <a:schemeClr val="hlink"/>
                </a:solidFill>
                <a:hlinkClick r:id="rId4"/>
              </a:rPr>
              <a:t>Division of Learning Support Email News Archive</a:t>
            </a:r>
            <a:endParaRPr sz="2800" b="0"/>
          </a:p>
          <a:p>
            <a:pPr marL="457200" lvl="0" indent="-419100" algn="l" rtl="0">
              <a:lnSpc>
                <a:spcPct val="100000"/>
              </a:lnSpc>
              <a:spcBef>
                <a:spcPts val="1200"/>
              </a:spcBef>
              <a:spcAft>
                <a:spcPts val="0"/>
              </a:spcAft>
              <a:buSzPts val="3000"/>
              <a:buChar char="•"/>
            </a:pPr>
            <a:r>
              <a:rPr lang="en-US" sz="2800" b="0">
                <a:latin typeface="Arial"/>
                <a:ea typeface="Arial"/>
                <a:cs typeface="Arial"/>
                <a:sym typeface="Arial"/>
              </a:rPr>
              <a:t>Stay tuned for upcoming WI FACETS and DPI video on “Understanding Special Education Guidance During COVID-19 Pandemic” that will be posted to above web page</a:t>
            </a:r>
            <a:endParaRPr sz="2800" b="0">
              <a:latin typeface="Arial"/>
              <a:ea typeface="Arial"/>
              <a:cs typeface="Arial"/>
              <a:sym typeface="Arial"/>
            </a:endParaRPr>
          </a:p>
          <a:p>
            <a:pPr marL="457200" lvl="0" indent="0" algn="l" rtl="0">
              <a:lnSpc>
                <a:spcPct val="115000"/>
              </a:lnSpc>
              <a:spcBef>
                <a:spcPts val="1200"/>
              </a:spcBef>
              <a:spcAft>
                <a:spcPts val="0"/>
              </a:spcAft>
              <a:buSzPts val="3200"/>
              <a:buNone/>
            </a:pPr>
            <a:endParaRPr sz="3000" b="0"/>
          </a:p>
          <a:p>
            <a:pPr marL="219449" lvl="0" indent="0" algn="l" rtl="0">
              <a:lnSpc>
                <a:spcPct val="100000"/>
              </a:lnSpc>
              <a:spcBef>
                <a:spcPts val="0"/>
              </a:spcBef>
              <a:spcAft>
                <a:spcPts val="0"/>
              </a:spcAft>
              <a:buSzPts val="3200"/>
              <a:buNone/>
            </a:pPr>
            <a:endParaRPr sz="2000" b="0"/>
          </a:p>
        </p:txBody>
      </p:sp>
      <p:pic>
        <p:nvPicPr>
          <p:cNvPr id="283" name="Google Shape;283;g7f83da8dbf_1_7"/>
          <p:cNvPicPr preferRelativeResize="0"/>
          <p:nvPr/>
        </p:nvPicPr>
        <p:blipFill rotWithShape="1">
          <a:blip r:embed="rId5">
            <a:alphaModFix/>
          </a:blip>
          <a:srcRect/>
          <a:stretch/>
        </p:blipFill>
        <p:spPr>
          <a:xfrm>
            <a:off x="2521538" y="5469743"/>
            <a:ext cx="6677025" cy="1171575"/>
          </a:xfrm>
          <a:prstGeom prst="rect">
            <a:avLst/>
          </a:prstGeom>
          <a:noFill/>
          <a:ln>
            <a:noFill/>
          </a:ln>
        </p:spPr>
      </p:pic>
      <p:sp>
        <p:nvSpPr>
          <p:cNvPr id="2" name="Slide Number Placeholder 1"/>
          <p:cNvSpPr>
            <a:spLocks noGrp="1"/>
          </p:cNvSpPr>
          <p:nvPr>
            <p:ph type="sldNum" sz="quarter" idx="10"/>
          </p:nvPr>
        </p:nvSpPr>
        <p:spPr/>
        <p:txBody>
          <a:bodyPr/>
          <a:lstStyle/>
          <a:p>
            <a:fld id="{EE7E8FEC-88A5-4D52-AA12-E171CDF74F0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7f83da8dbf_1_62"/>
          <p:cNvSpPr txBox="1">
            <a:spLocks noGrp="1"/>
          </p:cNvSpPr>
          <p:nvPr>
            <p:ph type="body" idx="1"/>
          </p:nvPr>
        </p:nvSpPr>
        <p:spPr>
          <a:xfrm>
            <a:off x="0" y="-18774"/>
            <a:ext cx="12192000" cy="122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None/>
            </a:pPr>
            <a:r>
              <a:rPr lang="en-US"/>
              <a:t>Poll</a:t>
            </a:r>
            <a:endParaRPr/>
          </a:p>
        </p:txBody>
      </p:sp>
      <p:sp>
        <p:nvSpPr>
          <p:cNvPr id="289" name="Google Shape;289;g7f83da8dbf_1_62"/>
          <p:cNvSpPr txBox="1">
            <a:spLocks noGrp="1"/>
          </p:cNvSpPr>
          <p:nvPr>
            <p:ph type="body" idx="2"/>
          </p:nvPr>
        </p:nvSpPr>
        <p:spPr>
          <a:xfrm>
            <a:off x="1059178" y="1596534"/>
            <a:ext cx="10073700" cy="4011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3200"/>
              <a:buNone/>
            </a:pPr>
            <a:r>
              <a:rPr lang="en-US" sz="3600"/>
              <a:t>What is your experience participating in a virtual IEP meeting? </a:t>
            </a:r>
            <a:endParaRPr sz="3600"/>
          </a:p>
          <a:p>
            <a:pPr marL="457200" lvl="0" indent="-457200" algn="l" rtl="0">
              <a:lnSpc>
                <a:spcPct val="100000"/>
              </a:lnSpc>
              <a:spcBef>
                <a:spcPts val="1200"/>
              </a:spcBef>
              <a:spcAft>
                <a:spcPts val="0"/>
              </a:spcAft>
              <a:buSzPts val="3600"/>
              <a:buChar char="❏"/>
            </a:pPr>
            <a:r>
              <a:rPr lang="en-US" sz="3600" b="0"/>
              <a:t>I consider myself an expert and have participated in many IEP meetings virtually</a:t>
            </a:r>
            <a:endParaRPr sz="3600" b="0"/>
          </a:p>
          <a:p>
            <a:pPr marL="457200" lvl="0" indent="-457200" algn="l" rtl="0">
              <a:lnSpc>
                <a:spcPct val="100000"/>
              </a:lnSpc>
              <a:spcBef>
                <a:spcPts val="1200"/>
              </a:spcBef>
              <a:spcAft>
                <a:spcPts val="0"/>
              </a:spcAft>
              <a:buSzPts val="3600"/>
              <a:buChar char="❏"/>
            </a:pPr>
            <a:r>
              <a:rPr lang="en-US" sz="3600" b="0"/>
              <a:t>I have participated in a few virtual IEP meetings</a:t>
            </a:r>
            <a:endParaRPr sz="3600" b="0"/>
          </a:p>
          <a:p>
            <a:pPr marL="457200" lvl="0" indent="-457200" algn="l" rtl="0">
              <a:lnSpc>
                <a:spcPct val="100000"/>
              </a:lnSpc>
              <a:spcBef>
                <a:spcPts val="1200"/>
              </a:spcBef>
              <a:spcAft>
                <a:spcPts val="0"/>
              </a:spcAft>
              <a:buSzPts val="3600"/>
              <a:buChar char="❏"/>
            </a:pPr>
            <a:r>
              <a:rPr lang="en-US" sz="3600" b="0"/>
              <a:t>I have not yet participated in a virtual IEP meeting</a:t>
            </a:r>
            <a:endParaRPr sz="3600" b="0"/>
          </a:p>
          <a:p>
            <a:pPr marL="914400" lvl="0" indent="0" algn="l" rtl="0">
              <a:lnSpc>
                <a:spcPct val="115000"/>
              </a:lnSpc>
              <a:spcBef>
                <a:spcPts val="1200"/>
              </a:spcBef>
              <a:spcAft>
                <a:spcPts val="0"/>
              </a:spcAft>
              <a:buSzPts val="3200"/>
              <a:buNone/>
            </a:pPr>
            <a:endParaRPr sz="3600" b="0"/>
          </a:p>
          <a:p>
            <a:pPr marL="457200" lvl="0" indent="0" algn="l" rtl="0">
              <a:lnSpc>
                <a:spcPct val="115000"/>
              </a:lnSpc>
              <a:spcBef>
                <a:spcPts val="0"/>
              </a:spcBef>
              <a:spcAft>
                <a:spcPts val="0"/>
              </a:spcAft>
              <a:buSzPts val="3200"/>
              <a:buNone/>
            </a:pPr>
            <a:endParaRPr sz="3600" b="0"/>
          </a:p>
          <a:p>
            <a:pPr marL="457200" lvl="0" indent="0" algn="l" rtl="0">
              <a:lnSpc>
                <a:spcPct val="115000"/>
              </a:lnSpc>
              <a:spcBef>
                <a:spcPts val="0"/>
              </a:spcBef>
              <a:spcAft>
                <a:spcPts val="0"/>
              </a:spcAft>
              <a:buSzPts val="3200"/>
              <a:buNone/>
            </a:pPr>
            <a:endParaRPr sz="3600" b="0"/>
          </a:p>
          <a:p>
            <a:pPr marL="457200" lvl="0" indent="0" algn="l" rtl="0">
              <a:lnSpc>
                <a:spcPct val="115000"/>
              </a:lnSpc>
              <a:spcBef>
                <a:spcPts val="0"/>
              </a:spcBef>
              <a:spcAft>
                <a:spcPts val="0"/>
              </a:spcAft>
              <a:buSzPts val="3200"/>
              <a:buNone/>
            </a:pPr>
            <a:endParaRPr sz="3600" b="0"/>
          </a:p>
        </p:txBody>
      </p:sp>
      <p:sp>
        <p:nvSpPr>
          <p:cNvPr id="290" name="Google Shape;290;g7f83da8dbf_1_62"/>
          <p:cNvSpPr txBox="1"/>
          <p:nvPr/>
        </p:nvSpPr>
        <p:spPr>
          <a:xfrm>
            <a:off x="344999" y="5386004"/>
            <a:ext cx="111093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sp>
        <p:nvSpPr>
          <p:cNvPr id="2" name="Slide Number Placeholder 1"/>
          <p:cNvSpPr>
            <a:spLocks noGrp="1"/>
          </p:cNvSpPr>
          <p:nvPr>
            <p:ph type="sldNum" sz="quarter" idx="10"/>
          </p:nvPr>
        </p:nvSpPr>
        <p:spPr/>
        <p:txBody>
          <a:bodyPr/>
          <a:lstStyle/>
          <a:p>
            <a:fld id="{EE7E8FEC-88A5-4D52-AA12-E171CDF74F0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2c2b342fd_0_0"/>
          <p:cNvSpPr txBox="1">
            <a:spLocks noGrp="1"/>
          </p:cNvSpPr>
          <p:nvPr>
            <p:ph type="title" idx="4294967295"/>
          </p:nvPr>
        </p:nvSpPr>
        <p:spPr>
          <a:xfrm>
            <a:off x="952500" y="0"/>
            <a:ext cx="110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Lato Black"/>
              <a:buNone/>
            </a:pPr>
            <a:r>
              <a:rPr lang="en-US"/>
              <a:t>Stay Calm and Carry On</a:t>
            </a:r>
            <a:endParaRPr/>
          </a:p>
        </p:txBody>
      </p:sp>
      <p:sp>
        <p:nvSpPr>
          <p:cNvPr id="301" name="Google Shape;301;g82c2b342fd_0_0"/>
          <p:cNvSpPr txBox="1">
            <a:spLocks noGrp="1"/>
          </p:cNvSpPr>
          <p:nvPr>
            <p:ph type="body" idx="4294967295"/>
          </p:nvPr>
        </p:nvSpPr>
        <p:spPr>
          <a:xfrm>
            <a:off x="777533" y="1364825"/>
            <a:ext cx="11094300" cy="4769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4000"/>
              <a:buNone/>
            </a:pPr>
            <a:endParaRPr sz="36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endParaRPr>
          </a:p>
          <a:p>
            <a:pPr marL="571500" lvl="0" indent="-571500" algn="l" rtl="0">
              <a:lnSpc>
                <a:spcPct val="100000"/>
              </a:lnSpc>
              <a:spcBef>
                <a:spcPts val="0"/>
              </a:spcBef>
              <a:spcAft>
                <a:spcPts val="0"/>
              </a:spcAft>
              <a:buSzPts val="4000"/>
              <a:buChar char="•"/>
            </a:pPr>
            <a:r>
              <a:rPr lang="en-US"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Relationships matter!</a:t>
            </a:r>
            <a:endParaRPr sz="4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endParaRPr>
          </a:p>
          <a:p>
            <a:pPr marL="571500" lvl="0" indent="-571500" algn="l" rtl="0">
              <a:lnSpc>
                <a:spcPct val="100000"/>
              </a:lnSpc>
              <a:spcBef>
                <a:spcPts val="1200"/>
              </a:spcBef>
              <a:spcAft>
                <a:spcPts val="0"/>
              </a:spcAft>
              <a:buSzPts val="4000"/>
              <a:buChar char="•"/>
            </a:pPr>
            <a:r>
              <a:rPr lang="en-US" sz="4000" b="0"/>
              <a:t>This is a huge learning curve for ALL students, families, and school districts</a:t>
            </a:r>
            <a:endParaRPr sz="4000" b="0"/>
          </a:p>
          <a:p>
            <a:pPr marL="571500" lvl="0" indent="-571500" algn="l" rtl="0">
              <a:lnSpc>
                <a:spcPct val="100000"/>
              </a:lnSpc>
              <a:spcBef>
                <a:spcPts val="1200"/>
              </a:spcBef>
              <a:spcAft>
                <a:spcPts val="0"/>
              </a:spcAft>
              <a:buSzPts val="4000"/>
              <a:buChar char="•"/>
            </a:pPr>
            <a:r>
              <a:rPr lang="en-US" sz="4000" b="0"/>
              <a:t>Stay calm, we will get through this together</a:t>
            </a:r>
            <a:endParaRPr sz="4000" b="0"/>
          </a:p>
          <a:p>
            <a:pPr marL="457200" lvl="0" indent="0" algn="l" rtl="0">
              <a:lnSpc>
                <a:spcPct val="115000"/>
              </a:lnSpc>
              <a:spcBef>
                <a:spcPts val="1200"/>
              </a:spcBef>
              <a:spcAft>
                <a:spcPts val="0"/>
              </a:spcAft>
              <a:buSzPts val="3200"/>
              <a:buNone/>
            </a:pPr>
            <a:endParaRPr sz="4000" b="0"/>
          </a:p>
          <a:p>
            <a:pPr marL="0" lvl="0" indent="0" algn="l" rtl="0">
              <a:lnSpc>
                <a:spcPct val="115000"/>
              </a:lnSpc>
              <a:spcBef>
                <a:spcPts val="0"/>
              </a:spcBef>
              <a:spcAft>
                <a:spcPts val="0"/>
              </a:spcAft>
              <a:buSzPts val="3200"/>
              <a:buNone/>
            </a:pPr>
            <a:endParaRPr sz="3600" b="0"/>
          </a:p>
          <a:p>
            <a:pPr marL="219449" lvl="0" indent="0" algn="l" rtl="0">
              <a:lnSpc>
                <a:spcPct val="100000"/>
              </a:lnSpc>
              <a:spcBef>
                <a:spcPts val="0"/>
              </a:spcBef>
              <a:spcAft>
                <a:spcPts val="0"/>
              </a:spcAft>
              <a:buSzPts val="3200"/>
              <a:buNone/>
            </a:pPr>
            <a:endParaRPr sz="3600" b="0"/>
          </a:p>
        </p:txBody>
      </p:sp>
      <p:sp>
        <p:nvSpPr>
          <p:cNvPr id="2" name="Slide Number Placeholder 1"/>
          <p:cNvSpPr>
            <a:spLocks noGrp="1"/>
          </p:cNvSpPr>
          <p:nvPr>
            <p:ph type="sldNum" sz="quarter" idx="10"/>
          </p:nvPr>
        </p:nvSpPr>
        <p:spPr/>
        <p:txBody>
          <a:bodyPr/>
          <a:lstStyle/>
          <a:p>
            <a:fld id="{EE7E8FEC-88A5-4D52-AA12-E171CDF74F09}" type="slidenum">
              <a:rPr lang="en-US" smtClean="0"/>
              <a:pPr/>
              <a:t>9</a:t>
            </a:fld>
            <a:endParaRPr lang="en-US" dirty="0"/>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10671</Words>
  <Application>Microsoft Office PowerPoint</Application>
  <PresentationFormat>Widescreen</PresentationFormat>
  <Paragraphs>826</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Lato</vt:lpstr>
      <vt:lpstr>Arial</vt:lpstr>
      <vt:lpstr>Poppins</vt:lpstr>
      <vt:lpstr>Courier New</vt:lpstr>
      <vt:lpstr>Lato Black</vt:lpstr>
      <vt:lpstr>Roboto</vt:lpstr>
      <vt:lpstr>Calibri</vt:lpstr>
      <vt:lpstr>1_Office Theme</vt:lpstr>
      <vt:lpstr>PowerPoint Presentation</vt:lpstr>
      <vt:lpstr>Meet Your Presenters</vt:lpstr>
      <vt:lpstr>Meet Your Contributors</vt:lpstr>
      <vt:lpstr>Meet Your Contributors</vt:lpstr>
      <vt:lpstr>Thank You!</vt:lpstr>
      <vt:lpstr>Learning Outcomes</vt:lpstr>
      <vt:lpstr>Please Note</vt:lpstr>
      <vt:lpstr>PowerPoint Presentation</vt:lpstr>
      <vt:lpstr>Stay Calm and Carry On</vt:lpstr>
      <vt:lpstr>CCR IEP Learning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the Virtual IEP Meeting</vt:lpstr>
      <vt:lpstr>During the Virtual IEP Meeting</vt:lpstr>
      <vt:lpstr>During the Virtual IEP Meeting</vt:lpstr>
      <vt:lpstr>During the Virtual IEP Meeting</vt:lpstr>
      <vt:lpstr>Traditional IEP Participant Comments</vt:lpstr>
      <vt:lpstr>Keeping Virtual IEP Meeting  Participants Engaged</vt:lpstr>
      <vt:lpstr>Keeping Virtual IEP Meeting  Participants Engaged</vt:lpstr>
      <vt:lpstr>Group Activity</vt:lpstr>
      <vt:lpstr>PowerPoint Presentation</vt:lpstr>
      <vt:lpstr>Traditional IEP Meeting Roles</vt:lpstr>
      <vt:lpstr>Considerations of Unique Aspects  of Virtual IEP Meetings </vt:lpstr>
      <vt:lpstr>Logistics Considerations</vt:lpstr>
      <vt:lpstr>PowerPoint Presentation</vt:lpstr>
      <vt:lpstr>Documentation Considerations</vt:lpstr>
      <vt:lpstr>PowerPoint Presentation</vt:lpstr>
      <vt:lpstr>Communication and Engagement Considerations</vt:lpstr>
      <vt:lpstr>Agreement / Disagreement Considerations</vt:lpstr>
      <vt:lpstr>PowerPoint Presentation</vt:lpstr>
      <vt:lpstr>Group Activity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Paula.Volpiansky@dpi.wi.gov;Anita.Castro@dpi.wi.gov;Debra.Heiss@dpi.wi.gov;Daniel.Parker@dpi.wi.gov;P. Volpiansky</dc:creator>
  <cp:lastModifiedBy>Rauls, Olivia J. DPI</cp:lastModifiedBy>
  <cp:revision>5</cp:revision>
  <dcterms:created xsi:type="dcterms:W3CDTF">2017-09-27T02:26:54Z</dcterms:created>
  <dcterms:modified xsi:type="dcterms:W3CDTF">2020-04-27T19:58:13Z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NewReviewCycle">
    <vt:lpwstr/>
  </property>
</Properties>
</file>