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79" r:id="rId3"/>
    <p:sldId id="278" r:id="rId4"/>
    <p:sldId id="277" r:id="rId5"/>
    <p:sldId id="275" r:id="rId6"/>
    <p:sldId id="267" r:id="rId7"/>
    <p:sldId id="280" r:id="rId8"/>
    <p:sldId id="281" r:id="rId9"/>
    <p:sldId id="283" r:id="rId10"/>
    <p:sldId id="270" r:id="rId11"/>
    <p:sldId id="284" r:id="rId12"/>
    <p:sldId id="286" r:id="rId13"/>
    <p:sldId id="268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9" autoAdjust="0"/>
  </p:normalViewPr>
  <p:slideViewPr>
    <p:cSldViewPr showGuides="1">
      <p:cViewPr varScale="1">
        <p:scale>
          <a:sx n="95" d="100"/>
          <a:sy n="95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AD34E-35E4-4B16-BB98-10957DA9658F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47BA-F485-445B-B635-458F26BAD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ea.dpi.wi.gov/acct/alternateaccountabilit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ea.dpi.wi.gov/acct/alternateaccountabilit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Alternate Accountability is a district-supervised self-evaluation process in which schools report and evaluate their performance in raising student achievement </a:t>
            </a:r>
            <a:r>
              <a:rPr lang="en-US" sz="1200" dirty="0" smtClean="0">
                <a:solidFill>
                  <a:srgbClr val="FF0000"/>
                </a:solidFill>
              </a:rPr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reading</a:t>
            </a:r>
            <a:r>
              <a:rPr lang="en-US" sz="1200" b="1" baseline="0" dirty="0" smtClean="0">
                <a:solidFill>
                  <a:srgbClr val="FF0000"/>
                </a:solidFill>
              </a:rPr>
              <a:t>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mathematics</a:t>
            </a:r>
            <a:r>
              <a:rPr lang="en-US" sz="1200" dirty="0" smtClean="0">
                <a:solidFill>
                  <a:srgbClr val="002060"/>
                </a:solidFill>
              </a:rPr>
              <a:t>, and in preparing students to be </a:t>
            </a:r>
            <a:r>
              <a:rPr lang="en-US" sz="1200" b="1" dirty="0" smtClean="0">
                <a:solidFill>
                  <a:srgbClr val="002060"/>
                </a:solidFill>
              </a:rPr>
              <a:t>on-track</a:t>
            </a:r>
            <a:r>
              <a:rPr lang="en-US" sz="1200" dirty="0" smtClean="0">
                <a:solidFill>
                  <a:srgbClr val="002060"/>
                </a:solidFill>
              </a:rPr>
              <a:t> for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8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Assign each of the three performance priority areas a rating based on the outcomes described on the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9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Based</a:t>
            </a:r>
            <a:r>
              <a:rPr kumimoji="0" lang="en-US" sz="120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on the performance ratings, you then determine the Alternate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Accountability Rating.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If any performance rating is </a:t>
            </a:r>
            <a:r>
              <a:rPr lang="en-US" sz="1200" i="1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school receives a rating of </a:t>
            </a:r>
            <a:r>
              <a:rPr lang="en-US" sz="1200" i="1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Rating – Needs Improvement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If all three performance ratings are </a:t>
            </a:r>
            <a:r>
              <a:rPr lang="en-US" sz="1200" i="1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school receives a rating of </a:t>
            </a:r>
            <a:r>
              <a:rPr lang="en-US" i="1" dirty="0" smtClean="0">
                <a:solidFill>
                  <a:srgbClr val="002060"/>
                </a:solidFill>
              </a:rPr>
              <a:t>Alternate Rating – Satisfactory Progress. </a:t>
            </a:r>
            <a:r>
              <a:rPr lang="en-US" dirty="0" smtClean="0">
                <a:solidFill>
                  <a:srgbClr val="002060"/>
                </a:solidFill>
              </a:rPr>
              <a:t>Only check one box.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determination satisfies both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state and federal accountability requirements for 2015-16.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3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To document that your school has collected and will maintain evidence that supports the information provided on the back of the form, check all boxes that apply under </a:t>
            </a:r>
            <a:r>
              <a:rPr lang="en-US" i="1" dirty="0" smtClean="0">
                <a:solidFill>
                  <a:srgbClr val="002060"/>
                </a:solidFill>
              </a:rPr>
              <a:t>Documentation of Evidence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Principals should electronically complete the Alternate Accountability Determination Form (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http://oea.dpi.wi.gov/acct/alternateaccountability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obtain their Superintendent’s signature, and submit the form to DPI by June 30th, 2016.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9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4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complete the self-evaluation process, schools may use local data and indicators of their choice to gage student progress in the priority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complete the self-evaluation process, schools may use local data and indicators of their choice to gage student progress in the priority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1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Principals should electronically complete the Alternate Accountability Determination Form (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http://oea.dpi.wi.gov/acct/alternateaccountability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obtain superintendent’s signature, and submit to DPI by June 30</a:t>
            </a:r>
            <a:r>
              <a:rPr lang="en-US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2016.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Each of the three performance priority areas asks three questions. Schools need to i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nclude information about actual student results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on the form, but do not need to submit the data collected.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98C0-2299-4172-A82D-AC96462799E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51FF-B5A2-494B-98E2-4A284A74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5B8C-80E4-49FE-8693-0188226C2E2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EDC3-2E56-4573-9F99-BAF98BEE4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C9D2-A033-4F24-B71D-11F5710911FE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F773-34B0-4571-BB20-39B762F81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8D93-0B5D-47CA-9A1C-95EE800B97CD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2A6F-1C8F-4380-B8FB-4A5752E8D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6C8-6F6B-472D-B0BF-1BFAC512AB7B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9EE-C726-48A6-B32D-F2EE16BA4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BDE8-D27D-4D26-957D-3ADA4B370D27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2C62-2B42-48CB-B44B-566F5F091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BDC84-D13D-43B0-81E8-6AAEA11FA51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DF7D4-B906-4990-9576-FA48D6D8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DPIlogo.jp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600" y="6161088"/>
            <a:ext cx="1287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1"/>
          </a:solidFill>
          <a:latin typeface="Gadget"/>
          <a:ea typeface="Gadget"/>
          <a:cs typeface="Gadge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mailto:Jason.Engle@dpi.wi.gov?subject=Alternate%20Accountability%20Question" TargetMode="External"/><Relationship Id="rId5" Type="http://schemas.openxmlformats.org/officeDocument/2006/relationships/hyperlink" Target="mailto:alison.o'hara@dpi.wi.gov?subject=Alternate%20Accountability" TargetMode="External"/><Relationship Id="rId4" Type="http://schemas.openxmlformats.org/officeDocument/2006/relationships/hyperlink" Target="http://dpi.wi.gov/accountability/alternate-accountabil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hyperlink" Target="http://www.ed.gov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mailto:oeamail@dpi.wi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Alternate Accountability</a:t>
            </a:r>
            <a:endParaRPr lang="en-US" sz="5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781800" cy="17526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Understanding the Alternate Accountability Process in Wisconsin</a:t>
            </a:r>
          </a:p>
          <a:p>
            <a:endParaRPr lang="en-US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May 2016</a:t>
            </a:r>
            <a:endParaRPr lang="en-US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Completing the Determination Form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22864"/>
            <a:ext cx="2362200" cy="1400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goal did the school set for this priority area?</a:t>
            </a:r>
          </a:p>
          <a:p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876800"/>
            <a:ext cx="19050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Our goal was to increase the percentage of students proficient in mathematics.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581400"/>
            <a:ext cx="22860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did the school measure progress toward that goal?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581401"/>
            <a:ext cx="2438400" cy="1400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Did students meet or make progress towards the goal?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876800"/>
            <a:ext cx="20574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We used the MAP test to determine the percent proficient in mathematics in fall and spring.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876800"/>
            <a:ext cx="23622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percentage of students scoring proficient in math increased from 54% to 60% from fall to spring. </a:t>
            </a:r>
            <a:endParaRPr lang="en-US" sz="1400" dirty="0"/>
          </a:p>
        </p:txBody>
      </p:sp>
      <p:pic>
        <p:nvPicPr>
          <p:cNvPr id="14337" name="Picture 1" descr="C:\Users\marsmam\Desktop\Graphics &amp; Images\question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1295400"/>
            <a:ext cx="2057399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" descr="C:\Users\marsmam\Desktop\Graphics &amp; Images\question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2800" y="1295401"/>
            <a:ext cx="2057399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" descr="C:\Users\marsmam\Desktop\Graphics &amp; Images\question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9800" y="1295401"/>
            <a:ext cx="2057399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C:\Users\marsmam\Desktop\Graphics &amp; Images\12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279" r="68853"/>
          <a:stretch>
            <a:fillRect/>
          </a:stretch>
        </p:blipFill>
        <p:spPr bwMode="auto">
          <a:xfrm>
            <a:off x="1163053" y="2653554"/>
            <a:ext cx="81814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pic>
        <p:nvPicPr>
          <p:cNvPr id="19" name="Picture 2" descr="C:\Users\marsmam\Desktop\Graphics &amp; Images\12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066" r="36066"/>
          <a:stretch>
            <a:fillRect/>
          </a:stretch>
        </p:blipFill>
        <p:spPr bwMode="auto">
          <a:xfrm>
            <a:off x="3962400" y="2667000"/>
            <a:ext cx="762000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pic>
        <p:nvPicPr>
          <p:cNvPr id="18" name="Picture 2" descr="C:\Users\marsmam\Desktop\Graphics &amp; Images\12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7213" r="6557"/>
          <a:stretch>
            <a:fillRect/>
          </a:stretch>
        </p:blipFill>
        <p:spPr bwMode="auto">
          <a:xfrm>
            <a:off x="6629400" y="2653554"/>
            <a:ext cx="762000" cy="90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Performance Ratings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86528"/>
            <a:ext cx="2514600" cy="17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C:\Users\marsmam\AppData\Local\Microsoft\Windows\Temporary Internet Files\Content.Outlook\2ZCNSOCT\science2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57728"/>
            <a:ext cx="2514600" cy="1719072"/>
          </a:xfrm>
          <a:prstGeom prst="rect">
            <a:avLst/>
          </a:prstGeom>
          <a:noFill/>
        </p:spPr>
      </p:pic>
      <p:pic>
        <p:nvPicPr>
          <p:cNvPr id="30724" name="Picture 4" descr="C:\Users\marsmam\Desktop\Graphics &amp; Images\readi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54882"/>
            <a:ext cx="2514599" cy="17169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267325"/>
            <a:ext cx="3657600" cy="171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Reading/ELA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05200" y="165715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05200" y="2466475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3168153"/>
            <a:ext cx="3657600" cy="171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4981875"/>
            <a:ext cx="3657600" cy="171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Track for Success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0" y="356295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5200" y="432495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05200" y="53725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05200" y="61345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Accountability Rating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371600"/>
            <a:ext cx="3429000" cy="1520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Reading/ELA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0" y="1752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0" y="2514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3127784"/>
            <a:ext cx="3429000" cy="1520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800600"/>
            <a:ext cx="3429000" cy="1520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Track for Success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2000" y="35052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000" y="42672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62000" y="5181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5943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3273927"/>
            <a:ext cx="4724400" cy="122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Rating-Satisfactory Progress</a:t>
            </a:r>
          </a:p>
          <a:p>
            <a:pPr marL="2857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Rating-Needs Improvement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0" y="2667000"/>
            <a:ext cx="533400" cy="45720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1"/>
          </p:cNvCxnSpPr>
          <p:nvPr/>
        </p:nvCxnSpPr>
        <p:spPr>
          <a:xfrm flipV="1">
            <a:off x="3505200" y="3884864"/>
            <a:ext cx="838200" cy="133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0000" y="4724400"/>
            <a:ext cx="609600" cy="45720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Certification</a:t>
            </a:r>
          </a:p>
        </p:txBody>
      </p:sp>
      <p:pic>
        <p:nvPicPr>
          <p:cNvPr id="17409" name="Picture 1" descr="C:\Users\marsmam\Desktop\Graphics &amp; Images\signa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2786325" cy="23882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7600" y="4343400"/>
            <a:ext cx="320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 Principal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029200"/>
            <a:ext cx="320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District Administrator</a:t>
            </a:r>
            <a:endParaRPr lang="en-US" sz="2000" b="1" dirty="0"/>
          </a:p>
        </p:txBody>
      </p:sp>
      <p:pic>
        <p:nvPicPr>
          <p:cNvPr id="17410" name="Picture 2" descr="C:\Users\marsmam\Desktop\Graphics &amp; Images\Certified.gif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9600" y="1066800"/>
            <a:ext cx="2834760" cy="27210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57600" y="1524000"/>
            <a:ext cx="320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Assure data accuracy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2209800"/>
            <a:ext cx="32004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required documentation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Further Information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32679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Resources for Alternate Accountability are online: 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sz="2200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sz="2200" dirty="0" smtClean="0">
                <a:solidFill>
                  <a:srgbClr val="002060"/>
                </a:solidFill>
                <a:hlinkClick r:id="rId4"/>
              </a:rPr>
              <a:t>dpi.wi.gov/accountability/alternate-accountability</a:t>
            </a:r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If you have questions about Alternate Accountability, please contact in the Office of Educational Accountability:</a:t>
            </a:r>
          </a:p>
          <a:p>
            <a:pPr algn="ctr"/>
            <a:endParaRPr lang="en-US" sz="2200" dirty="0" smtClean="0">
              <a:solidFill>
                <a:srgbClr val="002060"/>
              </a:solidFill>
              <a:hlinkClick r:id="rId5"/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  <a:hlinkClick r:id="rId5"/>
              </a:rPr>
              <a:t>Alison O’Hara</a:t>
            </a:r>
            <a:r>
              <a:rPr lang="en-US" sz="2200" dirty="0" smtClean="0">
                <a:solidFill>
                  <a:srgbClr val="002060"/>
                </a:solidFill>
              </a:rPr>
              <a:t>  (608-266-5182)  </a:t>
            </a:r>
          </a:p>
          <a:p>
            <a:pPr algn="ctr"/>
            <a:endParaRPr lang="en-US" sz="2200" dirty="0" smtClean="0">
              <a:solidFill>
                <a:srgbClr val="002060"/>
              </a:solidFill>
              <a:hlinkClick r:id="rId6"/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  <a:hlinkClick r:id="rId6"/>
              </a:rPr>
              <a:t>Jason Engle</a:t>
            </a:r>
            <a:r>
              <a:rPr lang="en-US" sz="2200" dirty="0" smtClean="0">
                <a:solidFill>
                  <a:srgbClr val="002060"/>
                </a:solidFill>
              </a:rPr>
              <a:t>  (608-267-1072)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1" name="Picture 6" descr="C:\Documents and Settings\MARSMAM\Local Settings\Temporary Internet Files\Content.IE5\ZW5ZPWZC\MC900441930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4267200"/>
            <a:ext cx="2438400" cy="23522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0" y="2209800"/>
            <a:ext cx="6553200" cy="2438400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Accountability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district-supervised self-evaluation process in which schools report and evaluate their performance in three priority areas.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Alternate Accountability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marsmam\Desktop\Graphics &amp; Images\reflec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2362200"/>
            <a:ext cx="1546634" cy="181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551333" cy="2163762"/>
          </a:xfrm>
        </p:spPr>
        <p:txBody>
          <a:bodyPr/>
          <a:lstStyle/>
          <a:p>
            <a:pPr lvl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	Schools evaluate their performance in these priority areas: raising student achievement in </a:t>
            </a:r>
            <a:r>
              <a:rPr lang="en-US" sz="3200" b="1" dirty="0" smtClean="0">
                <a:solidFill>
                  <a:srgbClr val="002060"/>
                </a:solidFill>
              </a:rPr>
              <a:t>reading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</a:rPr>
              <a:t>mathematics</a:t>
            </a:r>
            <a:r>
              <a:rPr lang="en-US" sz="3200" dirty="0" smtClean="0">
                <a:solidFill>
                  <a:srgbClr val="002060"/>
                </a:solidFill>
              </a:rPr>
              <a:t>, and in preparing students to be </a:t>
            </a:r>
            <a:r>
              <a:rPr lang="en-US" sz="3200" b="1" dirty="0" smtClean="0">
                <a:solidFill>
                  <a:srgbClr val="002060"/>
                </a:solidFill>
              </a:rPr>
              <a:t>on-track</a:t>
            </a:r>
            <a:r>
              <a:rPr lang="en-US" sz="3200" dirty="0" smtClean="0">
                <a:solidFill>
                  <a:srgbClr val="002060"/>
                </a:solidFill>
              </a:rPr>
              <a:t> for success.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Alternate Accountability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6933" y="3844078"/>
            <a:ext cx="22860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C:\Users\marsmam\AppData\Local\Microsoft\Windows\Temporary Internet Files\Content.Outlook\2ZCNSOCT\science2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433" y="3844078"/>
            <a:ext cx="2286000" cy="1737360"/>
          </a:xfrm>
          <a:prstGeom prst="rect">
            <a:avLst/>
          </a:prstGeom>
          <a:noFill/>
        </p:spPr>
      </p:pic>
      <p:pic>
        <p:nvPicPr>
          <p:cNvPr id="30724" name="Picture 4" descr="C:\Users\marsmam\Desktop\Graphics &amp; Images\reading3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4" y="3844078"/>
            <a:ext cx="2286000" cy="1737360"/>
          </a:xfrm>
          <a:prstGeom prst="rect">
            <a:avLst/>
          </a:prstGeom>
          <a:noFill/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438400" y="1829891"/>
            <a:ext cx="6477000" cy="18288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	These priority areas align to those found in the </a:t>
            </a:r>
            <a:r>
              <a:rPr lang="en-US" sz="3600" b="1" dirty="0" smtClean="0">
                <a:solidFill>
                  <a:srgbClr val="002060"/>
                </a:solidFill>
              </a:rPr>
              <a:t>School Report Cards</a:t>
            </a:r>
            <a:r>
              <a:rPr lang="en-US" sz="3600" dirty="0" smtClean="0">
                <a:solidFill>
                  <a:srgbClr val="002060"/>
                </a:solidFill>
              </a:rPr>
              <a:t>, but also fulfill </a:t>
            </a:r>
            <a:r>
              <a:rPr lang="en-US" sz="3600" b="1" dirty="0" smtClean="0">
                <a:solidFill>
                  <a:srgbClr val="002060"/>
                </a:solidFill>
              </a:rPr>
              <a:t>federal accountability requirements</a:t>
            </a:r>
            <a:r>
              <a:rPr lang="en-US" sz="3600" dirty="0" smtClean="0">
                <a:solidFill>
                  <a:srgbClr val="002060"/>
                </a:solidFill>
              </a:rPr>
              <a:t> from the US Department of Education (ED).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Alternate Accountability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20987" t="22451" r="59220" b="47358"/>
          <a:stretch>
            <a:fillRect/>
          </a:stretch>
        </p:blipFill>
        <p:spPr bwMode="auto">
          <a:xfrm>
            <a:off x="762000" y="1981200"/>
            <a:ext cx="1676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ome">
            <a:hlinkClick r:id="rId5" tooltip="Home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6054" b="1433"/>
          <a:stretch/>
        </p:blipFill>
        <p:spPr bwMode="auto">
          <a:xfrm>
            <a:off x="762000" y="3886200"/>
            <a:ext cx="1673352" cy="17556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Who Participates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213318"/>
            <a:ext cx="16764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with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fewer than 20 full academic year (FAY) students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tested in grades 3-8, and 11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213318"/>
            <a:ext cx="16002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without tested grades,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such as K-2 schools</a:t>
            </a:r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202900"/>
            <a:ext cx="1600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exclusively serving at-risk 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3202900"/>
            <a:ext cx="1600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that were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in the 2015-16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 year</a:t>
            </a:r>
            <a:endParaRPr lang="en-US" sz="1600" dirty="0"/>
          </a:p>
        </p:txBody>
      </p:sp>
      <p:pic>
        <p:nvPicPr>
          <p:cNvPr id="20" name="Picture 19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6096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25908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45720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64770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marsmam\Desktop\Graphics &amp; Images\eddata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0486" y="2971800"/>
            <a:ext cx="3733800" cy="239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Data are Used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81200"/>
            <a:ext cx="8001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Schools may use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 data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indicators of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choice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gauge student progress in the priority areas.</a:t>
            </a:r>
          </a:p>
        </p:txBody>
      </p:sp>
      <p:pic>
        <p:nvPicPr>
          <p:cNvPr id="18435" name="Picture 3" descr="http://www.economicmodeling.com/wp-content/uploads/workforceplanning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6686" y="2971800"/>
            <a:ext cx="3570514" cy="240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Data are Used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39624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schools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do not have data from a prior year should select an indicator that can measure student progress from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Fall 2015 to Spring 2016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581400"/>
            <a:ext cx="39624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Schools that have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multiple years of data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 choose to measure progress from fall to spring,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from the prior school year to the current school year.</a:t>
            </a:r>
          </a:p>
        </p:txBody>
      </p:sp>
      <p:pic>
        <p:nvPicPr>
          <p:cNvPr id="33793" name="Picture 1" descr="C:\Users\marsmam\Desktop\Graphics &amp; Images\Calenda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Data are Used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 rotWithShape="1">
          <a:blip r:embed="rId4" cstate="print"/>
          <a:srcRect t="1265" b="1265"/>
          <a:stretch/>
        </p:blipFill>
        <p:spPr bwMode="auto">
          <a:xfrm>
            <a:off x="391955" y="5045877"/>
            <a:ext cx="2514600" cy="17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0" y="5047134"/>
            <a:ext cx="5791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On-Track for Success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Schools may choose measures of graduation, attendance, course completion, discipline, or other local measures.</a:t>
            </a:r>
            <a:endParaRPr lang="en-US" dirty="0"/>
          </a:p>
        </p:txBody>
      </p:sp>
      <p:pic>
        <p:nvPicPr>
          <p:cNvPr id="30723" name="Picture 3" descr="C:\Users\marsmam\AppData\Local\Microsoft\Windows\Temporary Internet Files\Content.Outlook\2ZCNSOCT\science2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955" y="3156474"/>
            <a:ext cx="2514600" cy="17190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0" y="3153785"/>
            <a:ext cx="5791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Schools may choose measures of attainment, growth, and/or gap closing as evidence of achievement.</a:t>
            </a:r>
            <a:endParaRPr lang="en-US" dirty="0"/>
          </a:p>
        </p:txBody>
      </p:sp>
      <p:pic>
        <p:nvPicPr>
          <p:cNvPr id="30724" name="Picture 4" descr="C:\Users\marsmam\Desktop\Graphics &amp; Images\readi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955" y="1254882"/>
            <a:ext cx="2514599" cy="17169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272810"/>
            <a:ext cx="5791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Reading/ELA 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Schools may choose measures of attainment, growth, and/or gap closing as evidence of achievement.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Form Submission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179016"/>
            <a:ext cx="7620000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Accountability Determination Form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fillable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PDF. 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Type responses into the form.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Obtain the necessary signatures certifying the data and documentation.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Scan and email the form to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oeamail@dpi.wi.gov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 must be submitted by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June 30, 2016.</a:t>
            </a:r>
          </a:p>
          <a:p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23&quot;&gt;&lt;object type=&quot;3&quot; unique_id=&quot;10024&quot;&gt;&lt;property id=&quot;20148&quot; value=&quot;5&quot;/&gt;&lt;property id=&quot;20300&quot; value=&quot;Slide 1 - &amp;quot;Alternate Accountability&amp;quot;&quot;/&gt;&lt;property id=&quot;20307&quot; value=&quot;264&quot;/&gt;&lt;/object&gt;&lt;object type=&quot;3&quot; unique_id=&quot;10025&quot;&gt;&lt;property id=&quot;20148&quot; value=&quot;5&quot;/&gt;&lt;property id=&quot;20300&quot; value=&quot;Slide 2&quot;/&gt;&lt;property id=&quot;20307&quot; value=&quot;279&quot;/&gt;&lt;/object&gt;&lt;object type=&quot;3&quot; unique_id=&quot;10026&quot;&gt;&lt;property id=&quot;20148&quot; value=&quot;5&quot;/&gt;&lt;property id=&quot;20300&quot; value=&quot;Slide 3&quot;/&gt;&lt;property id=&quot;20307&quot; value=&quot;278&quot;/&gt;&lt;/object&gt;&lt;object type=&quot;3&quot; unique_id=&quot;10027&quot;&gt;&lt;property id=&quot;20148&quot; value=&quot;5&quot;/&gt;&lt;property id=&quot;20300&quot; value=&quot;Slide 4&quot;/&gt;&lt;property id=&quot;20307&quot; value=&quot;277&quot;/&gt;&lt;/object&gt;&lt;object type=&quot;3&quot; unique_id=&quot;10028&quot;&gt;&lt;property id=&quot;20148&quot; value=&quot;5&quot;/&gt;&lt;property id=&quot;20300&quot; value=&quot;Slide 5&quot;/&gt;&lt;property id=&quot;20307&quot; value=&quot;275&quot;/&gt;&lt;/object&gt;&lt;object type=&quot;3&quot; unique_id=&quot;10029&quot;&gt;&lt;property id=&quot;20148&quot; value=&quot;5&quot;/&gt;&lt;property id=&quot;20300&quot; value=&quot;Slide 6&quot;/&gt;&lt;property id=&quot;20307&quot; value=&quot;267&quot;/&gt;&lt;/object&gt;&lt;object type=&quot;3&quot; unique_id=&quot;10030&quot;&gt;&lt;property id=&quot;20148&quot; value=&quot;5&quot;/&gt;&lt;property id=&quot;20300&quot; value=&quot;Slide 7&quot;/&gt;&lt;property id=&quot;20307&quot; value=&quot;280&quot;/&gt;&lt;/object&gt;&lt;object type=&quot;3&quot; unique_id=&quot;10031&quot;&gt;&lt;property id=&quot;20148&quot; value=&quot;5&quot;/&gt;&lt;property id=&quot;20300&quot; value=&quot;Slide 8&quot;/&gt;&lt;property id=&quot;20307&quot; value=&quot;281&quot;/&gt;&lt;/object&gt;&lt;object type=&quot;3&quot; unique_id=&quot;10032&quot;&gt;&lt;property id=&quot;20148&quot; value=&quot;5&quot;/&gt;&lt;property id=&quot;20300&quot; value=&quot;Slide 9&quot;/&gt;&lt;property id=&quot;20307&quot; value=&quot;270&quot;/&gt;&lt;/object&gt;&lt;object type=&quot;3&quot; unique_id=&quot;10033&quot;&gt;&lt;property id=&quot;20148&quot; value=&quot;5&quot;/&gt;&lt;property id=&quot;20300&quot; value=&quot;Slide 10&quot;/&gt;&lt;property id=&quot;20307&quot; value=&quot;284&quot;/&gt;&lt;/object&gt;&lt;object type=&quot;3&quot; unique_id=&quot;10034&quot;&gt;&lt;property id=&quot;20148&quot; value=&quot;5&quot;/&gt;&lt;property id=&quot;20300&quot; value=&quot;Slide 11&quot;/&gt;&lt;property id=&quot;20307&quot; value=&quot;286&quot;/&gt;&lt;/object&gt;&lt;object type=&quot;3&quot; unique_id=&quot;10035&quot;&gt;&lt;property id=&quot;20148&quot; value=&quot;5&quot;/&gt;&lt;property id=&quot;20300&quot; value=&quot;Slide 12&quot;/&gt;&lt;property id=&quot;20307&quot; value=&quot;268&quot;/&gt;&lt;/object&gt;&lt;object type=&quot;3&quot; unique_id=&quot;10036&quot;&gt;&lt;property id=&quot;20148&quot; value=&quot;5&quot;/&gt;&lt;property id=&quot;20300&quot; value=&quot;Slide 13&quot;/&gt;&lt;property id=&quot;20307&quot; value=&quot;283&quot;/&gt;&lt;/object&gt;&lt;object type=&quot;3&quot; unique_id=&quot;10037&quot;&gt;&lt;property id=&quot;20148&quot; value=&quot;5&quot;/&gt;&lt;property id=&quot;20300&quot; value=&quot;Slide 14&quot;/&gt;&lt;property id=&quot;20307&quot; value=&quot;276&quot;/&gt;&lt;/object&gt;&lt;object type=&quot;3&quot; unique_id=&quot;10038&quot;&gt;&lt;property id=&quot;20148&quot; value=&quot;5&quot;/&gt;&lt;property id=&quot;20300&quot; value=&quot;Slide 15&quot;/&gt;&lt;property id=&quot;20307&quot; value=&quot;287&quot;/&gt;&lt;/object&gt;&lt;object type=&quot;3&quot; unique_id=&quot;10039&quot;&gt;&lt;property id=&quot;20148&quot; value=&quot;5&quot;/&gt;&lt;property id=&quot;20300&quot; value=&quot;Slide 16&quot;/&gt;&lt;property id=&quot;20307&quot; value=&quot;274&quot;/&gt;&lt;/object&gt;&lt;object type=&quot;3&quot; unique_id=&quot;10040&quot;&gt;&lt;property id=&quot;20148&quot; value=&quot;5&quot;/&gt;&lt;property id=&quot;20300&quot; value=&quot;Slide 17&quot;/&gt;&lt;property id=&quot;20307&quot; value=&quot;288&quot;/&gt;&lt;/object&gt;&lt;/object&gt;&lt;object type=&quot;8&quot; unique_id=&quot;10059&quot;&gt;&lt;/object&gt;&lt;/object&gt;&lt;/database&gt;"/>
  <p:tag name="MMPROD_NEXTUNIQUEID" val="10009"/>
  <p:tag name="SECTOMILLISECCONVERTED" val="1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S030002245">
  <a:themeElements>
    <a:clrScheme name="Custom 3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677</Words>
  <Application>Microsoft Office PowerPoint</Application>
  <PresentationFormat>On-screen Show (4:3)</PresentationFormat>
  <Paragraphs>120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Futura Bk</vt:lpstr>
      <vt:lpstr>Gadget</vt:lpstr>
      <vt:lpstr>Times New Roman</vt:lpstr>
      <vt:lpstr>TS030002245</vt:lpstr>
      <vt:lpstr>Alternate Accountability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Wisconsin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Laura S. Pinsonneault</dc:creator>
  <cp:lastModifiedBy>Teasdale, Jennifer  C.  DPI</cp:lastModifiedBy>
  <cp:revision>121</cp:revision>
  <dcterms:created xsi:type="dcterms:W3CDTF">2012-04-25T17:39:47Z</dcterms:created>
  <dcterms:modified xsi:type="dcterms:W3CDTF">2016-05-18T16:38:00Z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1725632334</vt:i4>
  </property>
  <property fmtid="{D5CDD505-2E9C-101B-9397-08002B2CF9AE}" pid="3" name="_NewReviewCycle">
    <vt:lpwstr/>
  </property>
  <property fmtid="{D5CDD505-2E9C-101B-9397-08002B2CF9AE}" pid="4" name="_EmailSubject">
    <vt:lpwstr>updates to the Alternate Accountability webpage</vt:lpwstr>
  </property>
  <property fmtid="{D5CDD505-2E9C-101B-9397-08002B2CF9AE}" pid="5" name="_AuthorEmail">
    <vt:lpwstr>Alison.O'hara@dpi.wi.gov</vt:lpwstr>
  </property>
  <property fmtid="{D5CDD505-2E9C-101B-9397-08002B2CF9AE}" pid="6" name="_AuthorEmailDisplayName">
    <vt:lpwstr>O'Hara, Alison C.   DPI</vt:lpwstr>
  </property>
  <property fmtid="{D5CDD505-2E9C-101B-9397-08002B2CF9AE}" pid="7" name="_PreviousAdHocReviewCycleID">
    <vt:i4>233169285</vt:i4>
  </property>
  <property fmtid="{D5CDD505-2E9C-101B-9397-08002B2CF9AE}" pid="8" name="ArticulateGUID">
    <vt:lpwstr>FAB4F83A-3E04-458C-9241-36957F4E340D</vt:lpwstr>
  </property>
  <property fmtid="{D5CDD505-2E9C-101B-9397-08002B2CF9AE}" pid="9" name="ArticulatePath">
    <vt:lpwstr>Alternate Accountability 2015-v3</vt:lpwstr>
  </property>
</Properties>
</file>