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0"/>
  </p:notesMasterIdLst>
  <p:sldIdLst>
    <p:sldId id="269" r:id="rId2"/>
    <p:sldId id="261" r:id="rId3"/>
    <p:sldId id="265" r:id="rId4"/>
    <p:sldId id="282" r:id="rId5"/>
    <p:sldId id="283" r:id="rId6"/>
    <p:sldId id="264" r:id="rId7"/>
    <p:sldId id="266" r:id="rId8"/>
    <p:sldId id="267" r:id="rId9"/>
    <p:sldId id="268" r:id="rId10"/>
    <p:sldId id="273" r:id="rId11"/>
    <p:sldId id="270" r:id="rId12"/>
    <p:sldId id="271" r:id="rId13"/>
    <p:sldId id="284" r:id="rId14"/>
    <p:sldId id="278" r:id="rId15"/>
    <p:sldId id="279" r:id="rId16"/>
    <p:sldId id="281" r:id="rId17"/>
    <p:sldId id="280" r:id="rId18"/>
    <p:sldId id="258" r:id="rId19"/>
  </p:sldIdLst>
  <p:sldSz cx="12192000" cy="6858000"/>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la Burton" initials="D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9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B6FE44-ECD9-489D-9FEA-DD970030125D}" type="datetimeFigureOut">
              <a:rPr lang="en-US" smtClean="0"/>
              <a:t>12/5/2022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9A79E5-2859-418D-87EF-030385A9EDF6}" type="slidenum">
              <a:rPr lang="en-US" smtClean="0"/>
              <a:t>‹#›</a:t>
            </a:fld>
            <a:endParaRPr lang="en-US"/>
          </a:p>
        </p:txBody>
      </p:sp>
    </p:spTree>
    <p:extLst>
      <p:ext uri="{BB962C8B-B14F-4D97-AF65-F5344CB8AC3E}">
        <p14:creationId xmlns:p14="http://schemas.microsoft.com/office/powerpoint/2010/main" val="120983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 Intros: Chuck and Darla</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13B4B6-5EAA-4F65-9696-F56BE8F991FE}" type="slidenum">
              <a:rPr lang="en-US" smtClean="0">
                <a:solidFill>
                  <a:prstClr val="black"/>
                </a:solidFill>
                <a:latin typeface="Tahoma" pitchFamily="34" charset="0"/>
              </a:rPr>
              <a:pPr>
                <a:defRPr/>
              </a:pPr>
              <a:t>1</a:t>
            </a:fld>
            <a:endParaRPr lang="en-US" dirty="0">
              <a:solidFill>
                <a:prstClr val="black"/>
              </a:solidFill>
              <a:latin typeface="Tahoma" pitchFamily="34" charset="0"/>
            </a:endParaRPr>
          </a:p>
        </p:txBody>
      </p:sp>
    </p:spTree>
    <p:extLst>
      <p:ext uri="{BB962C8B-B14F-4D97-AF65-F5344CB8AC3E}">
        <p14:creationId xmlns:p14="http://schemas.microsoft.com/office/powerpoint/2010/main" val="38668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A79E5-2859-418D-87EF-030385A9EDF6}" type="slidenum">
              <a:rPr lang="en-US" smtClean="0"/>
              <a:t>10</a:t>
            </a:fld>
            <a:endParaRPr lang="en-US"/>
          </a:p>
        </p:txBody>
      </p:sp>
    </p:spTree>
    <p:extLst>
      <p:ext uri="{BB962C8B-B14F-4D97-AF65-F5344CB8AC3E}">
        <p14:creationId xmlns:p14="http://schemas.microsoft.com/office/powerpoint/2010/main" val="3770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A79E5-2859-418D-87EF-030385A9EDF6}" type="slidenum">
              <a:rPr lang="en-US" smtClean="0"/>
              <a:t>11</a:t>
            </a:fld>
            <a:endParaRPr lang="en-US"/>
          </a:p>
        </p:txBody>
      </p:sp>
    </p:spTree>
    <p:extLst>
      <p:ext uri="{BB962C8B-B14F-4D97-AF65-F5344CB8AC3E}">
        <p14:creationId xmlns:p14="http://schemas.microsoft.com/office/powerpoint/2010/main" val="198667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A79E5-2859-418D-87EF-030385A9EDF6}" type="slidenum">
              <a:rPr lang="en-US" smtClean="0"/>
              <a:t>12</a:t>
            </a:fld>
            <a:endParaRPr lang="en-US"/>
          </a:p>
        </p:txBody>
      </p:sp>
    </p:spTree>
    <p:extLst>
      <p:ext uri="{BB962C8B-B14F-4D97-AF65-F5344CB8AC3E}">
        <p14:creationId xmlns:p14="http://schemas.microsoft.com/office/powerpoint/2010/main" val="316636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A79E5-2859-418D-87EF-030385A9EDF6}" type="slidenum">
              <a:rPr lang="en-US" smtClean="0"/>
              <a:t>13</a:t>
            </a:fld>
            <a:endParaRPr lang="en-US"/>
          </a:p>
        </p:txBody>
      </p:sp>
    </p:spTree>
    <p:extLst>
      <p:ext uri="{BB962C8B-B14F-4D97-AF65-F5344CB8AC3E}">
        <p14:creationId xmlns:p14="http://schemas.microsoft.com/office/powerpoint/2010/main" val="359178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of Public Instruction provides an ACP Planning Guide, templates, SMART Goal sheets, etc. Click on the link  at the bottom of this slide for the ACP Guide and other </a:t>
            </a:r>
          </a:p>
        </p:txBody>
      </p:sp>
      <p:sp>
        <p:nvSpPr>
          <p:cNvPr id="4" name="Slide Number Placeholder 3"/>
          <p:cNvSpPr>
            <a:spLocks noGrp="1"/>
          </p:cNvSpPr>
          <p:nvPr>
            <p:ph type="sldNum" sz="quarter" idx="5"/>
          </p:nvPr>
        </p:nvSpPr>
        <p:spPr/>
        <p:txBody>
          <a:bodyPr/>
          <a:lstStyle/>
          <a:p>
            <a:fld id="{199A79E5-2859-418D-87EF-030385A9EDF6}" type="slidenum">
              <a:rPr lang="en-US" smtClean="0"/>
              <a:t>14</a:t>
            </a:fld>
            <a:endParaRPr lang="en-US"/>
          </a:p>
        </p:txBody>
      </p:sp>
    </p:spTree>
    <p:extLst>
      <p:ext uri="{BB962C8B-B14F-4D97-AF65-F5344CB8AC3E}">
        <p14:creationId xmlns:p14="http://schemas.microsoft.com/office/powerpoint/2010/main" val="2359530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A79E5-2859-418D-87EF-030385A9EDF6}" type="slidenum">
              <a:rPr lang="en-US" smtClean="0"/>
              <a:t>15</a:t>
            </a:fld>
            <a:endParaRPr lang="en-US"/>
          </a:p>
        </p:txBody>
      </p:sp>
    </p:spTree>
    <p:extLst>
      <p:ext uri="{BB962C8B-B14F-4D97-AF65-F5344CB8AC3E}">
        <p14:creationId xmlns:p14="http://schemas.microsoft.com/office/powerpoint/2010/main" val="370899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 Implementing and delivering ACP services in schools in an integrated manner requires that all school staff know and understand their roles and responsibilities. Training provided by CESA partner trainers and ACP team leadership trainers, either in person or through web site accessible formats, focuses on staff learning their roles in ACP service delivery.</a:t>
            </a:r>
          </a:p>
          <a:p>
            <a:endParaRPr lang="en-US" dirty="0"/>
          </a:p>
        </p:txBody>
      </p:sp>
      <p:sp>
        <p:nvSpPr>
          <p:cNvPr id="4" name="Slide Number Placeholder 3"/>
          <p:cNvSpPr>
            <a:spLocks noGrp="1"/>
          </p:cNvSpPr>
          <p:nvPr>
            <p:ph type="sldNum" sz="quarter" idx="5"/>
          </p:nvPr>
        </p:nvSpPr>
        <p:spPr/>
        <p:txBody>
          <a:bodyPr/>
          <a:lstStyle/>
          <a:p>
            <a:fld id="{199A79E5-2859-418D-87EF-030385A9EDF6}" type="slidenum">
              <a:rPr lang="en-US" smtClean="0"/>
              <a:t>16</a:t>
            </a:fld>
            <a:endParaRPr lang="en-US"/>
          </a:p>
        </p:txBody>
      </p:sp>
    </p:spTree>
    <p:extLst>
      <p:ext uri="{BB962C8B-B14F-4D97-AF65-F5344CB8AC3E}">
        <p14:creationId xmlns:p14="http://schemas.microsoft.com/office/powerpoint/2010/main" val="72968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A4A4A"/>
                </a:solidFill>
                <a:effectLst/>
                <a:latin typeface="Roboto"/>
              </a:rPr>
              <a:t>In order for students and schools to realize the full benefits of ACP, districts must make a shift from the four year plan to being future ready.</a:t>
            </a:r>
            <a:endParaRPr lang="en-US" dirty="0"/>
          </a:p>
        </p:txBody>
      </p:sp>
      <p:sp>
        <p:nvSpPr>
          <p:cNvPr id="4" name="Slide Number Placeholder 3"/>
          <p:cNvSpPr>
            <a:spLocks noGrp="1"/>
          </p:cNvSpPr>
          <p:nvPr>
            <p:ph type="sldNum" sz="quarter" idx="5"/>
          </p:nvPr>
        </p:nvSpPr>
        <p:spPr/>
        <p:txBody>
          <a:bodyPr/>
          <a:lstStyle/>
          <a:p>
            <a:fld id="{199A79E5-2859-418D-87EF-030385A9EDF6}" type="slidenum">
              <a:rPr lang="en-US" smtClean="0"/>
              <a:t>17</a:t>
            </a:fld>
            <a:endParaRPr lang="en-US"/>
          </a:p>
        </p:txBody>
      </p:sp>
    </p:spTree>
    <p:extLst>
      <p:ext uri="{BB962C8B-B14F-4D97-AF65-F5344CB8AC3E}">
        <p14:creationId xmlns:p14="http://schemas.microsoft.com/office/powerpoint/2010/main" val="4072093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a:t>
            </a:r>
          </a:p>
        </p:txBody>
      </p:sp>
      <p:sp>
        <p:nvSpPr>
          <p:cNvPr id="4" name="Slide Number Placeholder 3"/>
          <p:cNvSpPr>
            <a:spLocks noGrp="1"/>
          </p:cNvSpPr>
          <p:nvPr>
            <p:ph type="sldNum" sz="quarter" idx="5"/>
          </p:nvPr>
        </p:nvSpPr>
        <p:spPr/>
        <p:txBody>
          <a:bodyPr/>
          <a:lstStyle/>
          <a:p>
            <a:fld id="{199A79E5-2859-418D-87EF-030385A9EDF6}" type="slidenum">
              <a:rPr lang="en-US" smtClean="0"/>
              <a:t>18</a:t>
            </a:fld>
            <a:endParaRPr lang="en-US"/>
          </a:p>
        </p:txBody>
      </p:sp>
    </p:spTree>
    <p:extLst>
      <p:ext uri="{BB962C8B-B14F-4D97-AF65-F5344CB8AC3E}">
        <p14:creationId xmlns:p14="http://schemas.microsoft.com/office/powerpoint/2010/main" val="286392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Academic and Career Planning (ACP) came about in 2015 and has been required since 2017-18. Your school should have a plan on their website, but in case they don’t or if it hasn’t been updated recently, we’d like to share the Purpose, Process and Product outcome for ACP </a:t>
            </a:r>
          </a:p>
        </p:txBody>
      </p:sp>
      <p:sp>
        <p:nvSpPr>
          <p:cNvPr id="4" name="Slide Number Placeholder 3"/>
          <p:cNvSpPr>
            <a:spLocks noGrp="1"/>
          </p:cNvSpPr>
          <p:nvPr>
            <p:ph type="sldNum" sz="quarter" idx="5"/>
          </p:nvPr>
        </p:nvSpPr>
        <p:spPr/>
        <p:txBody>
          <a:bodyPr/>
          <a:lstStyle/>
          <a:p>
            <a:fld id="{199A79E5-2859-418D-87EF-030385A9EDF6}" type="slidenum">
              <a:rPr lang="en-US" smtClean="0"/>
              <a:t>2</a:t>
            </a:fld>
            <a:endParaRPr lang="en-US"/>
          </a:p>
        </p:txBody>
      </p:sp>
    </p:spTree>
    <p:extLst>
      <p:ext uri="{BB962C8B-B14F-4D97-AF65-F5344CB8AC3E}">
        <p14:creationId xmlns:p14="http://schemas.microsoft.com/office/powerpoint/2010/main" val="20306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purpose of Academic and Career Planning or ACP? Academic and Career Planning has been around in one form or another across WI, but a more focused version was created to assure that every student will graduate career and college ready. </a:t>
            </a:r>
          </a:p>
        </p:txBody>
      </p:sp>
      <p:sp>
        <p:nvSpPr>
          <p:cNvPr id="4" name="Slide Number Placeholder 3"/>
          <p:cNvSpPr>
            <a:spLocks noGrp="1"/>
          </p:cNvSpPr>
          <p:nvPr>
            <p:ph type="sldNum" sz="quarter" idx="5"/>
          </p:nvPr>
        </p:nvSpPr>
        <p:spPr/>
        <p:txBody>
          <a:bodyPr/>
          <a:lstStyle/>
          <a:p>
            <a:fld id="{199A79E5-2859-418D-87EF-030385A9EDF6}" type="slidenum">
              <a:rPr lang="en-US" smtClean="0"/>
              <a:t>3</a:t>
            </a:fld>
            <a:endParaRPr lang="en-US"/>
          </a:p>
        </p:txBody>
      </p:sp>
    </p:spTree>
    <p:extLst>
      <p:ext uri="{BB962C8B-B14F-4D97-AF65-F5344CB8AC3E}">
        <p14:creationId xmlns:p14="http://schemas.microsoft.com/office/powerpoint/2010/main" val="285319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at least 6</a:t>
            </a:r>
            <a:r>
              <a:rPr lang="en-US" baseline="30000" dirty="0"/>
              <a:t>th</a:t>
            </a:r>
            <a:r>
              <a:rPr lang="en-US" dirty="0"/>
              <a:t> grade, school counselors will meet with students to help them identify their personal interests, vision and goals that culminates in a personal plan, guiding students through and to their vision and goals.</a:t>
            </a:r>
          </a:p>
        </p:txBody>
      </p:sp>
      <p:sp>
        <p:nvSpPr>
          <p:cNvPr id="4" name="Slide Number Placeholder 3"/>
          <p:cNvSpPr>
            <a:spLocks noGrp="1"/>
          </p:cNvSpPr>
          <p:nvPr>
            <p:ph type="sldNum" sz="quarter" idx="5"/>
          </p:nvPr>
        </p:nvSpPr>
        <p:spPr/>
        <p:txBody>
          <a:bodyPr/>
          <a:lstStyle/>
          <a:p>
            <a:fld id="{199A79E5-2859-418D-87EF-030385A9EDF6}" type="slidenum">
              <a:rPr lang="en-US" smtClean="0"/>
              <a:t>4</a:t>
            </a:fld>
            <a:endParaRPr lang="en-US"/>
          </a:p>
        </p:txBody>
      </p:sp>
    </p:spTree>
    <p:extLst>
      <p:ext uri="{BB962C8B-B14F-4D97-AF65-F5344CB8AC3E}">
        <p14:creationId xmlns:p14="http://schemas.microsoft.com/office/powerpoint/2010/main" val="191609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A79E5-2859-418D-87EF-030385A9EDF6}" type="slidenum">
              <a:rPr lang="en-US" smtClean="0"/>
              <a:t>5</a:t>
            </a:fld>
            <a:endParaRPr lang="en-US"/>
          </a:p>
        </p:txBody>
      </p:sp>
    </p:spTree>
    <p:extLst>
      <p:ext uri="{BB962C8B-B14F-4D97-AF65-F5344CB8AC3E}">
        <p14:creationId xmlns:p14="http://schemas.microsoft.com/office/powerpoint/2010/main" val="185725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A79E5-2859-418D-87EF-030385A9EDF6}" type="slidenum">
              <a:rPr lang="en-US" smtClean="0"/>
              <a:t>6</a:t>
            </a:fld>
            <a:endParaRPr lang="en-US"/>
          </a:p>
        </p:txBody>
      </p:sp>
    </p:spTree>
    <p:extLst>
      <p:ext uri="{BB962C8B-B14F-4D97-AF65-F5344CB8AC3E}">
        <p14:creationId xmlns:p14="http://schemas.microsoft.com/office/powerpoint/2010/main" val="420677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past, traditional, plan had a more student focused outcome that was left up to the individual. The ACP process starts earlier, offers more navigation and focuses on the future rather than graduation as an ending point. This ensures that each student will be more engaged in planning their future as well as the path to follow to get there. </a:t>
            </a:r>
          </a:p>
        </p:txBody>
      </p:sp>
      <p:sp>
        <p:nvSpPr>
          <p:cNvPr id="4" name="Slide Number Placeholder 3"/>
          <p:cNvSpPr>
            <a:spLocks noGrp="1"/>
          </p:cNvSpPr>
          <p:nvPr>
            <p:ph type="sldNum" sz="quarter" idx="5"/>
          </p:nvPr>
        </p:nvSpPr>
        <p:spPr/>
        <p:txBody>
          <a:bodyPr/>
          <a:lstStyle/>
          <a:p>
            <a:fld id="{199A79E5-2859-418D-87EF-030385A9EDF6}" type="slidenum">
              <a:rPr lang="en-US" smtClean="0"/>
              <a:t>7</a:t>
            </a:fld>
            <a:endParaRPr lang="en-US"/>
          </a:p>
        </p:txBody>
      </p:sp>
    </p:spTree>
    <p:extLst>
      <p:ext uri="{BB962C8B-B14F-4D97-AF65-F5344CB8AC3E}">
        <p14:creationId xmlns:p14="http://schemas.microsoft.com/office/powerpoint/2010/main" val="395304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A79E5-2859-418D-87EF-030385A9EDF6}" type="slidenum">
              <a:rPr lang="en-US" smtClean="0"/>
              <a:t>8</a:t>
            </a:fld>
            <a:endParaRPr lang="en-US"/>
          </a:p>
        </p:txBody>
      </p:sp>
    </p:spTree>
    <p:extLst>
      <p:ext uri="{BB962C8B-B14F-4D97-AF65-F5344CB8AC3E}">
        <p14:creationId xmlns:p14="http://schemas.microsoft.com/office/powerpoint/2010/main" val="341581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A79E5-2859-418D-87EF-030385A9EDF6}" type="slidenum">
              <a:rPr lang="en-US" smtClean="0"/>
              <a:t>9</a:t>
            </a:fld>
            <a:endParaRPr lang="en-US"/>
          </a:p>
        </p:txBody>
      </p:sp>
    </p:spTree>
    <p:extLst>
      <p:ext uri="{BB962C8B-B14F-4D97-AF65-F5344CB8AC3E}">
        <p14:creationId xmlns:p14="http://schemas.microsoft.com/office/powerpoint/2010/main" val="355672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12/5/2022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12/5/2022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0.m4a"/><Relationship Id="rId7" Type="http://schemas.openxmlformats.org/officeDocument/2006/relationships/image" Target="../media/image8.png"/><Relationship Id="rId2" Type="http://schemas.microsoft.com/office/2007/relationships/media" Target="../media/media10.m4a"/><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notesSlide" Target="../notesSlides/notesSlide10.xml"/><Relationship Id="rId4" Type="http://schemas.openxmlformats.org/officeDocument/2006/relationships/slideLayout" Target="../slideLayouts/slideLayout1.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1.m4a"/><Relationship Id="rId7" Type="http://schemas.openxmlformats.org/officeDocument/2006/relationships/image" Target="../media/image2.png"/><Relationship Id="rId2" Type="http://schemas.microsoft.com/office/2007/relationships/media" Target="../media/media11.m4a"/><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2.m4a"/><Relationship Id="rId7" Type="http://schemas.openxmlformats.org/officeDocument/2006/relationships/image" Target="../media/image2.png"/><Relationship Id="rId2" Type="http://schemas.microsoft.com/office/2007/relationships/media" Target="../media/media12.m4a"/><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3.m4a"/><Relationship Id="rId7" Type="http://schemas.openxmlformats.org/officeDocument/2006/relationships/image" Target="../media/image2.png"/><Relationship Id="rId2" Type="http://schemas.microsoft.com/office/2007/relationships/media" Target="../media/media13.m4a"/><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4.m4a"/><Relationship Id="rId7" Type="http://schemas.openxmlformats.org/officeDocument/2006/relationships/image" Target="../media/image2.png"/><Relationship Id="rId2" Type="http://schemas.microsoft.com/office/2007/relationships/media" Target="../media/media14.m4a"/><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hyperlink" Target="https://dpi.wi.gov/sites/default/files/imce/acp/pdf/2020_10_02_CESA_ACP_Coordinator_Contacts_OCT2020.pdf" TargetMode="Externa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4.m4a"/><Relationship Id="rId7" Type="http://schemas.openxmlformats.org/officeDocument/2006/relationships/image" Target="../media/image2.png"/><Relationship Id="rId2" Type="http://schemas.microsoft.com/office/2007/relationships/media" Target="../media/media4.m4a"/><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5.m4a"/><Relationship Id="rId7" Type="http://schemas.openxmlformats.org/officeDocument/2006/relationships/image" Target="../media/image2.png"/><Relationship Id="rId2" Type="http://schemas.microsoft.com/office/2007/relationships/media" Target="../media/media5.m4a"/><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6.m4a"/><Relationship Id="rId7" Type="http://schemas.openxmlformats.org/officeDocument/2006/relationships/image" Target="../media/image2.png"/><Relationship Id="rId2" Type="http://schemas.microsoft.com/office/2007/relationships/media" Target="../media/media6.m4a"/><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7.m4a"/><Relationship Id="rId7" Type="http://schemas.openxmlformats.org/officeDocument/2006/relationships/image" Target="../media/image5.png"/><Relationship Id="rId2" Type="http://schemas.microsoft.com/office/2007/relationships/media" Target="../media/media7.m4a"/><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8.m4a"/><Relationship Id="rId7" Type="http://schemas.openxmlformats.org/officeDocument/2006/relationships/image" Target="../media/image2.png"/><Relationship Id="rId2" Type="http://schemas.microsoft.com/office/2007/relationships/media" Target="../media/media8.m4a"/><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9.m4a"/><Relationship Id="rId7" Type="http://schemas.openxmlformats.org/officeDocument/2006/relationships/image" Target="../media/image7.png"/><Relationship Id="rId2" Type="http://schemas.microsoft.com/office/2007/relationships/media" Target="../media/media9.m4a"/><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notesSlide" Target="../notesSlides/notesSlide9.xml"/><Relationship Id="rId4" Type="http://schemas.openxmlformats.org/officeDocument/2006/relationships/slideLayout" Target="../slideLayouts/slideLayout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46229" y="270610"/>
            <a:ext cx="10321771" cy="1676400"/>
          </a:xfrm>
        </p:spPr>
        <p:txBody>
          <a:bodyPr>
            <a:noAutofit/>
          </a:bodyPr>
          <a:lstStyle/>
          <a:p>
            <a:pPr algn="ctr" eaLnBrk="1" hangingPunct="1"/>
            <a:r>
              <a:rPr lang="en-US" sz="5400" b="1" dirty="0">
                <a:solidFill>
                  <a:srgbClr val="000090"/>
                </a:solidFill>
              </a:rPr>
              <a:t>Academic and Career Planning: 101</a:t>
            </a:r>
          </a:p>
        </p:txBody>
      </p:sp>
      <p:pic>
        <p:nvPicPr>
          <p:cNvPr id="6147" name="Picture 6" descr="ACP-puzzle pieces (2).png"/>
          <p:cNvPicPr>
            <a:picLocks noChangeAspect="1"/>
          </p:cNvPicPr>
          <p:nvPr/>
        </p:nvPicPr>
        <p:blipFill>
          <a:blip r:embed="rId6" cstate="print"/>
          <a:srcRect/>
          <a:stretch>
            <a:fillRect/>
          </a:stretch>
        </p:blipFill>
        <p:spPr bwMode="auto">
          <a:xfrm>
            <a:off x="3982713" y="1947010"/>
            <a:ext cx="4140442" cy="4316630"/>
          </a:xfrm>
          <a:prstGeom prst="rect">
            <a:avLst/>
          </a:prstGeom>
          <a:noFill/>
          <a:ln w="9525">
            <a:noFill/>
            <a:miter lim="800000"/>
            <a:headEnd/>
            <a:tailEnd/>
          </a:ln>
        </p:spPr>
      </p:pic>
      <p:pic>
        <p:nvPicPr>
          <p:cNvPr id="4" name="Picture 3" descr="A picture containing knife, kitchen&#10;&#10;Description automatically generated">
            <a:extLst>
              <a:ext uri="{FF2B5EF4-FFF2-40B4-BE49-F238E27FC236}">
                <a16:creationId xmlns:a16="http://schemas.microsoft.com/office/drawing/2014/main" id="{B33A6CC1-C3A7-4A5D-AF71-8432168BAB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1363" y="5912529"/>
            <a:ext cx="1340528" cy="396990"/>
          </a:xfrm>
          <a:prstGeom prst="rect">
            <a:avLst/>
          </a:prstGeom>
        </p:spPr>
      </p:pic>
      <p:pic>
        <p:nvPicPr>
          <p:cNvPr id="3" name="Audio 2">
            <a:hlinkClick r:id="" action="ppaction://media"/>
            <a:extLst>
              <a:ext uri="{FF2B5EF4-FFF2-40B4-BE49-F238E27FC236}">
                <a16:creationId xmlns:a16="http://schemas.microsoft.com/office/drawing/2014/main" id="{AE9116F9-37A6-441F-99B2-FDA6A2A240EC}"/>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319545667"/>
      </p:ext>
    </p:extLst>
  </p:cSld>
  <p:clrMapOvr>
    <a:masterClrMapping/>
  </p:clrMapOvr>
  <mc:AlternateContent xmlns:mc="http://schemas.openxmlformats.org/markup-compatibility/2006" xmlns:p14="http://schemas.microsoft.com/office/powerpoint/2010/main">
    <mc:Choice Requires="p14">
      <p:transition spd="slow" p14:dur="2000" advTm="9714"/>
    </mc:Choice>
    <mc:Fallback xmlns="">
      <p:transition spd="slow" advTm="97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8" name="Picture 7">
            <a:extLst>
              <a:ext uri="{FF2B5EF4-FFF2-40B4-BE49-F238E27FC236}">
                <a16:creationId xmlns:a16="http://schemas.microsoft.com/office/drawing/2014/main" id="{98A6F78D-A1A3-449E-B78B-97191EC315B8}"/>
              </a:ext>
            </a:extLst>
          </p:cNvPr>
          <p:cNvPicPr>
            <a:picLocks noChangeAspect="1"/>
          </p:cNvPicPr>
          <p:nvPr/>
        </p:nvPicPr>
        <p:blipFill>
          <a:blip r:embed="rId7"/>
          <a:stretch>
            <a:fillRect/>
          </a:stretch>
        </p:blipFill>
        <p:spPr>
          <a:xfrm>
            <a:off x="5729042" y="965570"/>
            <a:ext cx="6205334" cy="2534069"/>
          </a:xfrm>
          <a:prstGeom prst="rect">
            <a:avLst/>
          </a:prstGeom>
        </p:spPr>
      </p:pic>
      <p:pic>
        <p:nvPicPr>
          <p:cNvPr id="6" name="Picture 5" descr="A picture containing knife, kitchen&#10;&#10;Description automatically generated">
            <a:extLst>
              <a:ext uri="{FF2B5EF4-FFF2-40B4-BE49-F238E27FC236}">
                <a16:creationId xmlns:a16="http://schemas.microsoft.com/office/drawing/2014/main" id="{1CD36C44-B441-47DC-AE2D-B52281142B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pic>
        <p:nvPicPr>
          <p:cNvPr id="7" name="Audio 6">
            <a:hlinkClick r:id="" action="ppaction://media"/>
            <a:extLst>
              <a:ext uri="{FF2B5EF4-FFF2-40B4-BE49-F238E27FC236}">
                <a16:creationId xmlns:a16="http://schemas.microsoft.com/office/drawing/2014/main" id="{0005339E-EE30-4B84-B78A-8231BA0C117A}"/>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143201607"/>
      </p:ext>
    </p:extLst>
  </p:cSld>
  <p:clrMapOvr>
    <a:masterClrMapping/>
  </p:clrMapOvr>
  <mc:AlternateContent xmlns:mc="http://schemas.openxmlformats.org/markup-compatibility/2006" xmlns:p14="http://schemas.microsoft.com/office/powerpoint/2010/main">
    <mc:Choice Requires="p14">
      <p:transition spd="slow" p14:dur="2000" advTm="22820"/>
    </mc:Choice>
    <mc:Fallback xmlns="">
      <p:transition spd="slow" advTm="22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sp>
        <p:nvSpPr>
          <p:cNvPr id="6" name="TextBox 5">
            <a:extLst>
              <a:ext uri="{FF2B5EF4-FFF2-40B4-BE49-F238E27FC236}">
                <a16:creationId xmlns:a16="http://schemas.microsoft.com/office/drawing/2014/main" id="{ABA4D3B1-395A-4EE2-9EFC-F9B4CE5AD446}"/>
              </a:ext>
            </a:extLst>
          </p:cNvPr>
          <p:cNvSpPr txBox="1"/>
          <p:nvPr/>
        </p:nvSpPr>
        <p:spPr>
          <a:xfrm>
            <a:off x="6533586" y="852833"/>
            <a:ext cx="5189677" cy="1815882"/>
          </a:xfrm>
          <a:prstGeom prst="rect">
            <a:avLst/>
          </a:prstGeom>
          <a:noFill/>
        </p:spPr>
        <p:txBody>
          <a:bodyPr wrap="square" rtlCol="0">
            <a:spAutoFit/>
          </a:bodyPr>
          <a:lstStyle/>
          <a:p>
            <a:r>
              <a:rPr lang="en-US" sz="2800" dirty="0"/>
              <a:t>Career Planning (PLAN) </a:t>
            </a:r>
          </a:p>
          <a:p>
            <a:r>
              <a:rPr lang="en-US" sz="2800" dirty="0"/>
              <a:t>• Planning skills </a:t>
            </a:r>
          </a:p>
          <a:p>
            <a:r>
              <a:rPr lang="en-US" sz="2800" dirty="0"/>
              <a:t>• The Middle School plan </a:t>
            </a:r>
          </a:p>
          <a:p>
            <a:r>
              <a:rPr lang="en-US" sz="2800" dirty="0"/>
              <a:t>• The High School plan</a:t>
            </a:r>
          </a:p>
        </p:txBody>
      </p:sp>
      <p:pic>
        <p:nvPicPr>
          <p:cNvPr id="7" name="Picture 6" descr="A picture containing knife, kitchen&#10;&#10;Description automatically generated">
            <a:extLst>
              <a:ext uri="{FF2B5EF4-FFF2-40B4-BE49-F238E27FC236}">
                <a16:creationId xmlns:a16="http://schemas.microsoft.com/office/drawing/2014/main" id="{5B3A1D72-0ADC-49BA-8478-B96749F807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pic>
        <p:nvPicPr>
          <p:cNvPr id="8" name="Audio 7">
            <a:hlinkClick r:id="" action="ppaction://media"/>
            <a:extLst>
              <a:ext uri="{FF2B5EF4-FFF2-40B4-BE49-F238E27FC236}">
                <a16:creationId xmlns:a16="http://schemas.microsoft.com/office/drawing/2014/main" id="{54B877F6-BFBA-4315-BB73-6F85BA75DF2D}"/>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503108596"/>
      </p:ext>
    </p:extLst>
  </p:cSld>
  <p:clrMapOvr>
    <a:masterClrMapping/>
  </p:clrMapOvr>
  <mc:AlternateContent xmlns:mc="http://schemas.openxmlformats.org/markup-compatibility/2006" xmlns:p14="http://schemas.microsoft.com/office/powerpoint/2010/main">
    <mc:Choice Requires="p14">
      <p:transition spd="slow" p14:dur="2000" advTm="10830"/>
    </mc:Choice>
    <mc:Fallback xmlns="">
      <p:transition spd="slow" advTm="10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sp>
        <p:nvSpPr>
          <p:cNvPr id="6" name="TextBox 5">
            <a:extLst>
              <a:ext uri="{FF2B5EF4-FFF2-40B4-BE49-F238E27FC236}">
                <a16:creationId xmlns:a16="http://schemas.microsoft.com/office/drawing/2014/main" id="{BC8EDF22-EAA3-4B32-AA07-7528E1DCDC1B}"/>
              </a:ext>
            </a:extLst>
          </p:cNvPr>
          <p:cNvSpPr txBox="1"/>
          <p:nvPr/>
        </p:nvSpPr>
        <p:spPr>
          <a:xfrm>
            <a:off x="6274153" y="882775"/>
            <a:ext cx="5087714" cy="2308324"/>
          </a:xfrm>
          <a:prstGeom prst="rect">
            <a:avLst/>
          </a:prstGeom>
          <a:noFill/>
        </p:spPr>
        <p:txBody>
          <a:bodyPr wrap="square" rtlCol="0">
            <a:spAutoFit/>
          </a:bodyPr>
          <a:lstStyle/>
          <a:p>
            <a:r>
              <a:rPr lang="en-US" sz="2400" dirty="0"/>
              <a:t>Career Management (GO) </a:t>
            </a:r>
          </a:p>
          <a:p>
            <a:r>
              <a:rPr lang="en-US" sz="2400" dirty="0"/>
              <a:t>• Executing the plan </a:t>
            </a:r>
          </a:p>
          <a:p>
            <a:r>
              <a:rPr lang="en-US" sz="2400" dirty="0"/>
              <a:t>• Updating the plan with new  information &amp; artifacts </a:t>
            </a:r>
          </a:p>
          <a:p>
            <a:r>
              <a:rPr lang="en-US" sz="2400" dirty="0"/>
              <a:t>• Mentors</a:t>
            </a:r>
          </a:p>
          <a:p>
            <a:r>
              <a:rPr lang="en-US" sz="2400" dirty="0"/>
              <a:t>• Transitioning ACP Components</a:t>
            </a:r>
          </a:p>
        </p:txBody>
      </p:sp>
      <p:pic>
        <p:nvPicPr>
          <p:cNvPr id="7" name="Picture 6" descr="A picture containing knife, kitchen&#10;&#10;Description automatically generated">
            <a:extLst>
              <a:ext uri="{FF2B5EF4-FFF2-40B4-BE49-F238E27FC236}">
                <a16:creationId xmlns:a16="http://schemas.microsoft.com/office/drawing/2014/main" id="{175CCC3F-E9F5-4626-A679-31F07F217F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pic>
        <p:nvPicPr>
          <p:cNvPr id="4" name="Audio 3">
            <a:hlinkClick r:id="" action="ppaction://media"/>
            <a:extLst>
              <a:ext uri="{FF2B5EF4-FFF2-40B4-BE49-F238E27FC236}">
                <a16:creationId xmlns:a16="http://schemas.microsoft.com/office/drawing/2014/main" id="{C88D2DC6-DC00-438F-ACA5-F74817A925B6}"/>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275112156"/>
      </p:ext>
    </p:extLst>
  </p:cSld>
  <p:clrMapOvr>
    <a:masterClrMapping/>
  </p:clrMapOvr>
  <mc:AlternateContent xmlns:mc="http://schemas.openxmlformats.org/markup-compatibility/2006" xmlns:p14="http://schemas.microsoft.com/office/powerpoint/2010/main">
    <mc:Choice Requires="p14">
      <p:transition spd="slow" p14:dur="2000" advTm="23020"/>
    </mc:Choice>
    <mc:Fallback xmlns="">
      <p:transition spd="slow" advTm="23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sp>
        <p:nvSpPr>
          <p:cNvPr id="6" name="TextBox 5">
            <a:extLst>
              <a:ext uri="{FF2B5EF4-FFF2-40B4-BE49-F238E27FC236}">
                <a16:creationId xmlns:a16="http://schemas.microsoft.com/office/drawing/2014/main" id="{BC8EDF22-EAA3-4B32-AA07-7528E1DCDC1B}"/>
              </a:ext>
            </a:extLst>
          </p:cNvPr>
          <p:cNvSpPr txBox="1"/>
          <p:nvPr/>
        </p:nvSpPr>
        <p:spPr>
          <a:xfrm>
            <a:off x="6274153" y="882775"/>
            <a:ext cx="5087714" cy="923330"/>
          </a:xfrm>
          <a:prstGeom prst="rect">
            <a:avLst/>
          </a:prstGeom>
          <a:noFill/>
        </p:spPr>
        <p:txBody>
          <a:bodyPr wrap="square" rtlCol="0">
            <a:spAutoFit/>
          </a:bodyPr>
          <a:lstStyle/>
          <a:p>
            <a:r>
              <a:rPr lang="en-US" sz="5400" dirty="0"/>
              <a:t>PRODUCT</a:t>
            </a:r>
          </a:p>
        </p:txBody>
      </p:sp>
      <p:pic>
        <p:nvPicPr>
          <p:cNvPr id="7" name="Picture 6" descr="A picture containing knife, kitchen&#10;&#10;Description automatically generated">
            <a:extLst>
              <a:ext uri="{FF2B5EF4-FFF2-40B4-BE49-F238E27FC236}">
                <a16:creationId xmlns:a16="http://schemas.microsoft.com/office/drawing/2014/main" id="{175CCC3F-E9F5-4626-A679-31F07F217F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pic>
        <p:nvPicPr>
          <p:cNvPr id="4" name="Audio 3">
            <a:hlinkClick r:id="" action="ppaction://media"/>
            <a:extLst>
              <a:ext uri="{FF2B5EF4-FFF2-40B4-BE49-F238E27FC236}">
                <a16:creationId xmlns:a16="http://schemas.microsoft.com/office/drawing/2014/main" id="{C16C6573-3212-4F47-A750-18479A4A024C}"/>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669955872"/>
      </p:ext>
    </p:extLst>
  </p:cSld>
  <p:clrMapOvr>
    <a:masterClrMapping/>
  </p:clrMapOvr>
  <mc:AlternateContent xmlns:mc="http://schemas.openxmlformats.org/markup-compatibility/2006" xmlns:p14="http://schemas.microsoft.com/office/powerpoint/2010/main">
    <mc:Choice Requires="p14">
      <p:transition spd="slow" p14:dur="2000" advTm="2378"/>
    </mc:Choice>
    <mc:Fallback xmlns="">
      <p:transition spd="slow" advTm="23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sp>
        <p:nvSpPr>
          <p:cNvPr id="6" name="TextBox 5">
            <a:extLst>
              <a:ext uri="{FF2B5EF4-FFF2-40B4-BE49-F238E27FC236}">
                <a16:creationId xmlns:a16="http://schemas.microsoft.com/office/drawing/2014/main" id="{D7F16985-3E34-4BB3-8F27-9DCBB9553FE4}"/>
              </a:ext>
            </a:extLst>
          </p:cNvPr>
          <p:cNvSpPr txBox="1"/>
          <p:nvPr/>
        </p:nvSpPr>
        <p:spPr>
          <a:xfrm>
            <a:off x="6533586" y="1178807"/>
            <a:ext cx="5369593" cy="1754326"/>
          </a:xfrm>
          <a:prstGeom prst="rect">
            <a:avLst/>
          </a:prstGeom>
          <a:noFill/>
        </p:spPr>
        <p:txBody>
          <a:bodyPr wrap="square" rtlCol="0">
            <a:spAutoFit/>
          </a:bodyPr>
          <a:lstStyle/>
          <a:p>
            <a:r>
              <a:rPr lang="en-US" dirty="0"/>
              <a:t>• Planning Template. </a:t>
            </a:r>
          </a:p>
          <a:p>
            <a:r>
              <a:rPr lang="en-US" dirty="0"/>
              <a:t>• SMART Goals Sheet. </a:t>
            </a:r>
          </a:p>
          <a:p>
            <a:r>
              <a:rPr lang="en-US" dirty="0"/>
              <a:t>• Timeline Template. </a:t>
            </a:r>
          </a:p>
          <a:p>
            <a:endParaRPr lang="en-US" dirty="0"/>
          </a:p>
          <a:p>
            <a:r>
              <a:rPr lang="en-US" dirty="0"/>
              <a:t>Once goals are set, districts can begin coordinating action items.</a:t>
            </a:r>
          </a:p>
        </p:txBody>
      </p:sp>
      <p:sp>
        <p:nvSpPr>
          <p:cNvPr id="7" name="TextBox 6">
            <a:extLst>
              <a:ext uri="{FF2B5EF4-FFF2-40B4-BE49-F238E27FC236}">
                <a16:creationId xmlns:a16="http://schemas.microsoft.com/office/drawing/2014/main" id="{00FD145B-DA88-43BA-B6F2-3AB9C5D22380}"/>
              </a:ext>
            </a:extLst>
          </p:cNvPr>
          <p:cNvSpPr txBox="1"/>
          <p:nvPr/>
        </p:nvSpPr>
        <p:spPr>
          <a:xfrm>
            <a:off x="7327577" y="493296"/>
            <a:ext cx="3195263" cy="369332"/>
          </a:xfrm>
          <a:prstGeom prst="rect">
            <a:avLst/>
          </a:prstGeom>
          <a:noFill/>
        </p:spPr>
        <p:txBody>
          <a:bodyPr wrap="square" rtlCol="0">
            <a:spAutoFit/>
          </a:bodyPr>
          <a:lstStyle/>
          <a:p>
            <a:r>
              <a:rPr lang="en-US" dirty="0"/>
              <a:t>                  Tools to Use</a:t>
            </a:r>
          </a:p>
        </p:txBody>
      </p:sp>
      <p:pic>
        <p:nvPicPr>
          <p:cNvPr id="8" name="Picture 7" descr="A picture containing knife, kitchen&#10;&#10;Description automatically generated">
            <a:extLst>
              <a:ext uri="{FF2B5EF4-FFF2-40B4-BE49-F238E27FC236}">
                <a16:creationId xmlns:a16="http://schemas.microsoft.com/office/drawing/2014/main" id="{42F93523-96C3-4441-B993-6B0CC7BB03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sp>
        <p:nvSpPr>
          <p:cNvPr id="15" name="TextBox 14">
            <a:extLst>
              <a:ext uri="{FF2B5EF4-FFF2-40B4-BE49-F238E27FC236}">
                <a16:creationId xmlns:a16="http://schemas.microsoft.com/office/drawing/2014/main" id="{FE14D020-AD0D-4B36-88DD-F66A95183E73}"/>
              </a:ext>
            </a:extLst>
          </p:cNvPr>
          <p:cNvSpPr txBox="1"/>
          <p:nvPr/>
        </p:nvSpPr>
        <p:spPr>
          <a:xfrm>
            <a:off x="2414737" y="5367159"/>
            <a:ext cx="6363070" cy="646331"/>
          </a:xfrm>
          <a:prstGeom prst="rect">
            <a:avLst/>
          </a:prstGeom>
          <a:noFill/>
        </p:spPr>
        <p:txBody>
          <a:bodyPr wrap="square">
            <a:spAutoFit/>
          </a:bodyPr>
          <a:lstStyle/>
          <a:p>
            <a:r>
              <a:rPr lang="en-US" dirty="0"/>
              <a:t>https://dpi.wi.gov/sites/default/files/imce/acp/DPI%20Guide%202016%20FINAL%20web.pdf </a:t>
            </a:r>
          </a:p>
        </p:txBody>
      </p:sp>
      <p:pic>
        <p:nvPicPr>
          <p:cNvPr id="4" name="Audio 3">
            <a:hlinkClick r:id="" action="ppaction://media"/>
            <a:extLst>
              <a:ext uri="{FF2B5EF4-FFF2-40B4-BE49-F238E27FC236}">
                <a16:creationId xmlns:a16="http://schemas.microsoft.com/office/drawing/2014/main" id="{6E768D86-BF54-4DB1-92B2-DA6ECCF06D7C}"/>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746585691"/>
      </p:ext>
    </p:extLst>
  </p:cSld>
  <p:clrMapOvr>
    <a:masterClrMapping/>
  </p:clrMapOvr>
  <mc:AlternateContent xmlns:mc="http://schemas.openxmlformats.org/markup-compatibility/2006" xmlns:p14="http://schemas.microsoft.com/office/powerpoint/2010/main">
    <mc:Choice Requires="p14">
      <p:transition spd="slow" p14:dur="2000" advTm="15056"/>
    </mc:Choice>
    <mc:Fallback xmlns="">
      <p:transition spd="slow" advTm="15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5"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5" cstate="print"/>
          <a:stretch>
            <a:fillRect/>
          </a:stretch>
        </p:blipFill>
        <p:spPr>
          <a:xfrm>
            <a:off x="1136593" y="256242"/>
            <a:ext cx="4307427" cy="4490801"/>
          </a:xfrm>
          <a:prstGeom prst="rect">
            <a:avLst/>
          </a:prstGeom>
        </p:spPr>
      </p:pic>
      <p:sp>
        <p:nvSpPr>
          <p:cNvPr id="6" name="TextBox 5">
            <a:extLst>
              <a:ext uri="{FF2B5EF4-FFF2-40B4-BE49-F238E27FC236}">
                <a16:creationId xmlns:a16="http://schemas.microsoft.com/office/drawing/2014/main" id="{29322B46-46DC-4DF3-8852-0ABC34BFEBBC}"/>
              </a:ext>
            </a:extLst>
          </p:cNvPr>
          <p:cNvSpPr txBox="1"/>
          <p:nvPr/>
        </p:nvSpPr>
        <p:spPr>
          <a:xfrm>
            <a:off x="6922789" y="541303"/>
            <a:ext cx="3803431" cy="2862322"/>
          </a:xfrm>
          <a:prstGeom prst="rect">
            <a:avLst/>
          </a:prstGeom>
          <a:noFill/>
        </p:spPr>
        <p:txBody>
          <a:bodyPr wrap="square" rtlCol="0">
            <a:spAutoFit/>
          </a:bodyPr>
          <a:lstStyle/>
          <a:p>
            <a:r>
              <a:rPr lang="en-US" dirty="0"/>
              <a:t>Communicate your efforts! </a:t>
            </a:r>
          </a:p>
          <a:p>
            <a:endParaRPr lang="en-US" dirty="0"/>
          </a:p>
          <a:p>
            <a:r>
              <a:rPr lang="en-US" dirty="0"/>
              <a:t>• Acknowledge strengths and obstacles. </a:t>
            </a:r>
          </a:p>
          <a:p>
            <a:r>
              <a:rPr lang="en-US" dirty="0"/>
              <a:t>• Build your brand and gain support. • Reach all stakeholders. </a:t>
            </a:r>
          </a:p>
          <a:p>
            <a:r>
              <a:rPr lang="en-US" dirty="0"/>
              <a:t>• Celebrate successes and milestones. </a:t>
            </a:r>
          </a:p>
          <a:p>
            <a:r>
              <a:rPr lang="en-US" dirty="0"/>
              <a:t>• Share and post your district’s ACP/PI-26 plan on your website.</a:t>
            </a:r>
          </a:p>
        </p:txBody>
      </p:sp>
      <p:pic>
        <p:nvPicPr>
          <p:cNvPr id="7" name="Picture 6" descr="A picture containing knife, kitchen&#10;&#10;Description automatically generated">
            <a:extLst>
              <a:ext uri="{FF2B5EF4-FFF2-40B4-BE49-F238E27FC236}">
                <a16:creationId xmlns:a16="http://schemas.microsoft.com/office/drawing/2014/main" id="{74D4F41A-9EF8-4342-BD71-2101636E3F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sp>
        <p:nvSpPr>
          <p:cNvPr id="8" name="TextBox 7">
            <a:extLst>
              <a:ext uri="{FF2B5EF4-FFF2-40B4-BE49-F238E27FC236}">
                <a16:creationId xmlns:a16="http://schemas.microsoft.com/office/drawing/2014/main" id="{0909D022-EA36-4472-B9BE-A85B65BC4FCA}"/>
              </a:ext>
            </a:extLst>
          </p:cNvPr>
          <p:cNvSpPr txBox="1"/>
          <p:nvPr/>
        </p:nvSpPr>
        <p:spPr>
          <a:xfrm>
            <a:off x="3572888" y="5893864"/>
            <a:ext cx="5046223" cy="369332"/>
          </a:xfrm>
          <a:prstGeom prst="rect">
            <a:avLst/>
          </a:prstGeom>
          <a:noFill/>
        </p:spPr>
        <p:txBody>
          <a:bodyPr wrap="square" rtlCol="0">
            <a:spAutoFit/>
          </a:bodyPr>
          <a:lstStyle/>
          <a:p>
            <a:r>
              <a:rPr lang="en-US" dirty="0">
                <a:hlinkClick r:id="rId7"/>
              </a:rPr>
              <a:t>CESA Coordinator Contact Guide</a:t>
            </a:r>
            <a:endParaRPr lang="en-US" dirty="0"/>
          </a:p>
        </p:txBody>
      </p:sp>
      <p:sp>
        <p:nvSpPr>
          <p:cNvPr id="11" name="TextBox 10">
            <a:extLst>
              <a:ext uri="{FF2B5EF4-FFF2-40B4-BE49-F238E27FC236}">
                <a16:creationId xmlns:a16="http://schemas.microsoft.com/office/drawing/2014/main" id="{073F7E7F-7F87-455F-84BD-975D49218596}"/>
              </a:ext>
            </a:extLst>
          </p:cNvPr>
          <p:cNvSpPr txBox="1"/>
          <p:nvPr/>
        </p:nvSpPr>
        <p:spPr>
          <a:xfrm>
            <a:off x="798989" y="4919396"/>
            <a:ext cx="8682362" cy="923330"/>
          </a:xfrm>
          <a:prstGeom prst="rect">
            <a:avLst/>
          </a:prstGeom>
          <a:noFill/>
        </p:spPr>
        <p:txBody>
          <a:bodyPr wrap="square" rtlCol="0">
            <a:spAutoFit/>
          </a:bodyPr>
          <a:lstStyle/>
          <a:p>
            <a:r>
              <a:rPr lang="en-US" dirty="0"/>
              <a:t>Each Cooperative Educational Service Area (CESA) has a partner designated by the Department of Public Instruction to lead local collaboration or provide assistance in your area. Find your Coordinator at the link below: </a:t>
            </a:r>
          </a:p>
        </p:txBody>
      </p:sp>
      <p:pic>
        <p:nvPicPr>
          <p:cNvPr id="4" name="Audio 3">
            <a:hlinkClick r:id="" action="ppaction://media"/>
            <a:extLst>
              <a:ext uri="{FF2B5EF4-FFF2-40B4-BE49-F238E27FC236}">
                <a16:creationId xmlns:a16="http://schemas.microsoft.com/office/drawing/2014/main" id="{CDDD9363-E461-4CCD-9D48-D620136D022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481049489"/>
      </p:ext>
    </p:extLst>
  </p:cSld>
  <p:clrMapOvr>
    <a:masterClrMapping/>
  </p:clrMapOvr>
  <mc:AlternateContent xmlns:mc="http://schemas.openxmlformats.org/markup-compatibility/2006" xmlns:p14="http://schemas.microsoft.com/office/powerpoint/2010/main">
    <mc:Choice Requires="p14">
      <p:transition spd="slow" p14:dur="2000" advTm="25064"/>
    </mc:Choice>
    <mc:Fallback xmlns="">
      <p:transition spd="slow" advTm="25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5"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5" cstate="print"/>
          <a:stretch>
            <a:fillRect/>
          </a:stretch>
        </p:blipFill>
        <p:spPr>
          <a:xfrm>
            <a:off x="1136593" y="256242"/>
            <a:ext cx="4307427" cy="4490801"/>
          </a:xfrm>
          <a:prstGeom prst="rect">
            <a:avLst/>
          </a:prstGeom>
        </p:spPr>
      </p:pic>
      <p:sp>
        <p:nvSpPr>
          <p:cNvPr id="6" name="TextBox 5">
            <a:extLst>
              <a:ext uri="{FF2B5EF4-FFF2-40B4-BE49-F238E27FC236}">
                <a16:creationId xmlns:a16="http://schemas.microsoft.com/office/drawing/2014/main" id="{D884DBD5-A739-4D5B-A8B9-6A937D0D6C40}"/>
              </a:ext>
            </a:extLst>
          </p:cNvPr>
          <p:cNvSpPr txBox="1"/>
          <p:nvPr/>
        </p:nvSpPr>
        <p:spPr>
          <a:xfrm>
            <a:off x="6795009" y="972623"/>
            <a:ext cx="3709405" cy="2308324"/>
          </a:xfrm>
          <a:prstGeom prst="rect">
            <a:avLst/>
          </a:prstGeom>
          <a:noFill/>
        </p:spPr>
        <p:txBody>
          <a:bodyPr wrap="square" rtlCol="0">
            <a:spAutoFit/>
          </a:bodyPr>
          <a:lstStyle/>
          <a:p>
            <a:pPr algn="ctr"/>
            <a:r>
              <a:rPr lang="en-US" dirty="0"/>
              <a:t>Implementation</a:t>
            </a:r>
          </a:p>
          <a:p>
            <a:endParaRPr lang="en-US" dirty="0"/>
          </a:p>
          <a:p>
            <a:r>
              <a:rPr lang="en-US" dirty="0"/>
              <a:t>How can you show your community and your school board what you plan to implement, the progress you've made toward your goals, and how students are being impacted by ACP in your district?</a:t>
            </a:r>
          </a:p>
        </p:txBody>
      </p:sp>
      <p:pic>
        <p:nvPicPr>
          <p:cNvPr id="7" name="Picture 6" descr="A picture containing knife, kitchen&#10;&#10;Description automatically generated">
            <a:extLst>
              <a:ext uri="{FF2B5EF4-FFF2-40B4-BE49-F238E27FC236}">
                <a16:creationId xmlns:a16="http://schemas.microsoft.com/office/drawing/2014/main" id="{0C5D2972-DBDF-403D-90D1-C39FB09A85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pic>
        <p:nvPicPr>
          <p:cNvPr id="4" name="Audio 3">
            <a:hlinkClick r:id="" action="ppaction://media"/>
            <a:extLst>
              <a:ext uri="{FF2B5EF4-FFF2-40B4-BE49-F238E27FC236}">
                <a16:creationId xmlns:a16="http://schemas.microsoft.com/office/drawing/2014/main" id="{1596519D-05D1-42D4-B1E4-A1C7DE759D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143409509"/>
      </p:ext>
    </p:extLst>
  </p:cSld>
  <p:clrMapOvr>
    <a:masterClrMapping/>
  </p:clrMapOvr>
  <mc:AlternateContent xmlns:mc="http://schemas.openxmlformats.org/markup-compatibility/2006" xmlns:p14="http://schemas.microsoft.com/office/powerpoint/2010/main">
    <mc:Choice Requires="p14">
      <p:transition spd="slow" p14:dur="2000" advTm="30172"/>
    </mc:Choice>
    <mc:Fallback xmlns="">
      <p:transition spd="slow" advTm="30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5"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5" cstate="print"/>
          <a:stretch>
            <a:fillRect/>
          </a:stretch>
        </p:blipFill>
        <p:spPr>
          <a:xfrm>
            <a:off x="1136593" y="256242"/>
            <a:ext cx="4307427" cy="4490801"/>
          </a:xfrm>
          <a:prstGeom prst="rect">
            <a:avLst/>
          </a:prstGeom>
        </p:spPr>
      </p:pic>
      <p:pic>
        <p:nvPicPr>
          <p:cNvPr id="7" name="Picture 6" descr="A picture containing knife, kitchen&#10;&#10;Description automatically generated">
            <a:extLst>
              <a:ext uri="{FF2B5EF4-FFF2-40B4-BE49-F238E27FC236}">
                <a16:creationId xmlns:a16="http://schemas.microsoft.com/office/drawing/2014/main" id="{DAF64508-3B5F-4228-8BBD-1A6973A2B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sp>
        <p:nvSpPr>
          <p:cNvPr id="11" name="TextBox 10">
            <a:extLst>
              <a:ext uri="{FF2B5EF4-FFF2-40B4-BE49-F238E27FC236}">
                <a16:creationId xmlns:a16="http://schemas.microsoft.com/office/drawing/2014/main" id="{A7024FCF-8D01-4DA5-8D09-ABC4B89EC11B}"/>
              </a:ext>
            </a:extLst>
          </p:cNvPr>
          <p:cNvSpPr txBox="1"/>
          <p:nvPr/>
        </p:nvSpPr>
        <p:spPr>
          <a:xfrm>
            <a:off x="6915705" y="1287262"/>
            <a:ext cx="3107184" cy="707886"/>
          </a:xfrm>
          <a:prstGeom prst="rect">
            <a:avLst/>
          </a:prstGeom>
          <a:noFill/>
        </p:spPr>
        <p:txBody>
          <a:bodyPr wrap="square" rtlCol="0">
            <a:spAutoFit/>
          </a:bodyPr>
          <a:lstStyle/>
          <a:p>
            <a:r>
              <a:rPr lang="en-US" sz="4000" dirty="0"/>
              <a:t>Wrap-Up</a:t>
            </a:r>
          </a:p>
        </p:txBody>
      </p:sp>
      <p:pic>
        <p:nvPicPr>
          <p:cNvPr id="4" name="Audio 3">
            <a:hlinkClick r:id="" action="ppaction://media"/>
            <a:extLst>
              <a:ext uri="{FF2B5EF4-FFF2-40B4-BE49-F238E27FC236}">
                <a16:creationId xmlns:a16="http://schemas.microsoft.com/office/drawing/2014/main" id="{E06E714A-45E0-4121-B21A-AE480E14D9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5296864"/>
      </p:ext>
    </p:extLst>
  </p:cSld>
  <p:clrMapOvr>
    <a:masterClrMapping/>
  </p:clrMapOvr>
  <mc:AlternateContent xmlns:mc="http://schemas.openxmlformats.org/markup-compatibility/2006" xmlns:p14="http://schemas.microsoft.com/office/powerpoint/2010/main">
    <mc:Choice Requires="p14">
      <p:transition spd="slow" p14:dur="2000" advTm="30869"/>
    </mc:Choice>
    <mc:Fallback xmlns="">
      <p:transition spd="slow" advTm="30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214975" y="702025"/>
            <a:ext cx="10058400" cy="3892168"/>
          </a:xfrm>
        </p:spPr>
        <p:txBody>
          <a:bodyPr anchor="ctr">
            <a:normAutofit/>
          </a:bodyPr>
          <a:lstStyle/>
          <a:p>
            <a:pPr lvl="0" algn="ctr"/>
            <a:r>
              <a:rPr lang="en-US" sz="4800" dirty="0">
                <a:solidFill>
                  <a:srgbClr val="000090"/>
                </a:solidFill>
              </a:rPr>
              <a:t>“We cannot always build our future for our youth, </a:t>
            </a:r>
            <a:br>
              <a:rPr lang="en-US" sz="4800" dirty="0">
                <a:solidFill>
                  <a:srgbClr val="000090"/>
                </a:solidFill>
              </a:rPr>
            </a:br>
            <a:r>
              <a:rPr lang="en-US" sz="4800" dirty="0">
                <a:solidFill>
                  <a:srgbClr val="000090"/>
                </a:solidFill>
              </a:rPr>
              <a:t>but we can build our youth for the future.”</a:t>
            </a:r>
            <a:br>
              <a:rPr lang="en-US" sz="4800" dirty="0">
                <a:solidFill>
                  <a:srgbClr val="000090"/>
                </a:solidFill>
              </a:rPr>
            </a:br>
            <a:r>
              <a:rPr lang="en-US" sz="4400" dirty="0">
                <a:solidFill>
                  <a:srgbClr val="000090"/>
                </a:solidFill>
              </a:rPr>
              <a:t>~ Franklin D. Roosevelt</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knife, kitchen&#10;&#10;Description automatically generated">
            <a:extLst>
              <a:ext uri="{FF2B5EF4-FFF2-40B4-BE49-F238E27FC236}">
                <a16:creationId xmlns:a16="http://schemas.microsoft.com/office/drawing/2014/main" id="{B9A738C4-0888-4368-90C8-F1EE2E3E8C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3111" y="6285391"/>
            <a:ext cx="1340528" cy="396990"/>
          </a:xfrm>
          <a:prstGeom prst="rect">
            <a:avLst/>
          </a:prstGeom>
        </p:spPr>
      </p:pic>
      <p:pic>
        <p:nvPicPr>
          <p:cNvPr id="3" name="Audio 2">
            <a:hlinkClick r:id="" action="ppaction://media"/>
            <a:extLst>
              <a:ext uri="{FF2B5EF4-FFF2-40B4-BE49-F238E27FC236}">
                <a16:creationId xmlns:a16="http://schemas.microsoft.com/office/drawing/2014/main" id="{656A2F40-809B-4142-8918-41DD5DF3DE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1714609"/>
      </p:ext>
    </p:extLst>
  </p:cSld>
  <p:clrMapOvr>
    <a:masterClrMapping/>
  </p:clrMapOvr>
  <mc:AlternateContent xmlns:mc="http://schemas.openxmlformats.org/markup-compatibility/2006" xmlns:p14="http://schemas.microsoft.com/office/powerpoint/2010/main">
    <mc:Choice Requires="p14">
      <p:transition spd="slow" p14:dur="2000" advTm="12461"/>
    </mc:Choice>
    <mc:Fallback xmlns="">
      <p:transition spd="slow" advTm="12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159789" y="4633827"/>
            <a:ext cx="6641951" cy="1052314"/>
          </a:xfrm>
        </p:spPr>
        <p:txBody>
          <a:bodyPr>
            <a:normAutofit fontScale="90000"/>
          </a:bodyPr>
          <a:lstStyle/>
          <a:p>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r>
              <a:rPr lang="en-US" sz="2200" dirty="0"/>
              <a:t>§. 115.28(59) ACADEMIC AND CAREER PLANNING.    </a:t>
            </a:r>
            <a:br>
              <a:rPr lang="en-US" sz="2200" dirty="0"/>
            </a:br>
            <a:r>
              <a:rPr lang="en-US" sz="2200" dirty="0"/>
              <a:t>                        CliffsNotes ™ Version:</a:t>
            </a:r>
            <a:br>
              <a:rPr lang="en-US" sz="2200" dirty="0"/>
            </a:br>
            <a:br>
              <a:rPr lang="en-US" sz="2200" dirty="0"/>
            </a:br>
            <a:r>
              <a:rPr lang="en-US" sz="2400" dirty="0"/>
              <a:t>(a) </a:t>
            </a:r>
            <a:r>
              <a:rPr lang="en-US" sz="2400" u="sng" dirty="0"/>
              <a:t>2017−18 </a:t>
            </a:r>
            <a:r>
              <a:rPr lang="en-US" sz="2400" dirty="0"/>
              <a:t>school year: </a:t>
            </a:r>
            <a:r>
              <a:rPr lang="en-US" sz="2400" u="sng" dirty="0"/>
              <a:t>every school board </a:t>
            </a:r>
            <a:r>
              <a:rPr lang="en-US" sz="2400" dirty="0"/>
              <a:t>provides academic and career planning services to </a:t>
            </a:r>
            <a:r>
              <a:rPr lang="en-US" sz="2400" u="sng" dirty="0"/>
              <a:t>ALL students</a:t>
            </a:r>
            <a:r>
              <a:rPr lang="en-US" sz="2400" dirty="0"/>
              <a:t> in </a:t>
            </a:r>
            <a:r>
              <a:rPr lang="en-US" sz="2400" u="sng" dirty="0"/>
              <a:t>grades 6 to 12</a:t>
            </a:r>
            <a:br>
              <a:rPr lang="en-US" sz="2400" u="sng" dirty="0"/>
            </a:br>
            <a:r>
              <a:rPr lang="en-US" sz="2400" dirty="0"/>
              <a:t>DPI is to provide:</a:t>
            </a:r>
            <a:br>
              <a:rPr lang="en-US" sz="2400" dirty="0"/>
            </a:br>
            <a:r>
              <a:rPr lang="en-US" sz="2400" dirty="0"/>
              <a:t>(a) </a:t>
            </a:r>
            <a:r>
              <a:rPr lang="en-US" sz="2400" i="1" dirty="0"/>
              <a:t>Rule</a:t>
            </a:r>
            <a:br>
              <a:rPr lang="en-US" sz="2400" i="1" dirty="0"/>
            </a:br>
            <a:r>
              <a:rPr lang="en-US" sz="2400" dirty="0"/>
              <a:t>(b) </a:t>
            </a:r>
            <a:r>
              <a:rPr lang="en-US" sz="2400" i="1" dirty="0"/>
              <a:t>Tool</a:t>
            </a:r>
            <a:br>
              <a:rPr lang="en-US" sz="2400" i="1" dirty="0"/>
            </a:br>
            <a:r>
              <a:rPr lang="en-US" sz="2400" dirty="0"/>
              <a:t>(c) </a:t>
            </a:r>
            <a:r>
              <a:rPr lang="en-US" sz="2400" i="1" dirty="0"/>
              <a:t>Professional Development</a:t>
            </a:r>
            <a:br>
              <a:rPr lang="en-US" sz="2400" i="1" dirty="0"/>
            </a:br>
            <a:br>
              <a:rPr lang="en-US" sz="2200" dirty="0"/>
            </a:br>
            <a:endParaRPr lang="en-US" dirty="0"/>
          </a:p>
        </p:txBody>
      </p:sp>
      <p:sp>
        <p:nvSpPr>
          <p:cNvPr id="7" name="Subtitle 6">
            <a:extLst>
              <a:ext uri="{FF2B5EF4-FFF2-40B4-BE49-F238E27FC236}">
                <a16:creationId xmlns:a16="http://schemas.microsoft.com/office/drawing/2014/main" id="{EEFA14AA-2099-4D4A-88EE-DA2FE658CA9D}"/>
              </a:ext>
            </a:extLst>
          </p:cNvPr>
          <p:cNvSpPr>
            <a:spLocks noGrp="1"/>
          </p:cNvSpPr>
          <p:nvPr>
            <p:ph type="subTitle" idx="1"/>
          </p:nvPr>
        </p:nvSpPr>
        <p:spPr>
          <a:xfrm>
            <a:off x="1100051" y="418641"/>
            <a:ext cx="3549067" cy="5369511"/>
          </a:xfrm>
        </p:spPr>
        <p:txBody>
          <a:bodyPr/>
          <a:lstStyle/>
          <a:p>
            <a:endParaRPr lang="en-US" dirty="0"/>
          </a:p>
        </p:txBody>
      </p:sp>
      <p:pic>
        <p:nvPicPr>
          <p:cNvPr id="9" name="Picture 8" descr="ACP-puzzle%20pieces%20(2).png">
            <a:extLst>
              <a:ext uri="{FF2B5EF4-FFF2-40B4-BE49-F238E27FC236}">
                <a16:creationId xmlns:a16="http://schemas.microsoft.com/office/drawing/2014/main" id="{D898A014-ADA6-49CE-B7A2-CE95DAE1DABE}"/>
              </a:ext>
            </a:extLst>
          </p:cNvPr>
          <p:cNvPicPr>
            <a:picLocks noChangeAspect="1"/>
          </p:cNvPicPr>
          <p:nvPr/>
        </p:nvPicPr>
        <p:blipFill>
          <a:blip r:embed="rId6" cstate="print"/>
          <a:stretch>
            <a:fillRect/>
          </a:stretch>
        </p:blipFill>
        <p:spPr>
          <a:xfrm>
            <a:off x="589380" y="418641"/>
            <a:ext cx="3875356" cy="3929044"/>
          </a:xfrm>
          <a:prstGeom prst="rect">
            <a:avLst/>
          </a:prstGeom>
        </p:spPr>
      </p:pic>
      <p:pic>
        <p:nvPicPr>
          <p:cNvPr id="3" name="Picture 2" descr="A picture containing knife, kitchen&#10;&#10;Description automatically generated">
            <a:extLst>
              <a:ext uri="{FF2B5EF4-FFF2-40B4-BE49-F238E27FC236}">
                <a16:creationId xmlns:a16="http://schemas.microsoft.com/office/drawing/2014/main" id="{7A9E7A22-DB92-48AE-94E3-82DC2A3658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1212" y="5925845"/>
            <a:ext cx="1340528" cy="396990"/>
          </a:xfrm>
          <a:prstGeom prst="rect">
            <a:avLst/>
          </a:prstGeom>
        </p:spPr>
      </p:pic>
      <p:pic>
        <p:nvPicPr>
          <p:cNvPr id="5" name="Audio 4">
            <a:hlinkClick r:id="" action="ppaction://media"/>
            <a:extLst>
              <a:ext uri="{FF2B5EF4-FFF2-40B4-BE49-F238E27FC236}">
                <a16:creationId xmlns:a16="http://schemas.microsoft.com/office/drawing/2014/main" id="{0D624B97-C0BC-4842-AAFE-32E23DCEC319}"/>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556767886"/>
      </p:ext>
    </p:extLst>
  </p:cSld>
  <p:clrMapOvr>
    <a:masterClrMapping/>
  </p:clrMapOvr>
  <mc:AlternateContent xmlns:mc="http://schemas.openxmlformats.org/markup-compatibility/2006" xmlns:p14="http://schemas.microsoft.com/office/powerpoint/2010/main">
    <mc:Choice Requires="p14">
      <p:transition spd="slow" p14:dur="2000" advTm="20559"/>
    </mc:Choice>
    <mc:Fallback xmlns="">
      <p:transition spd="slow" advTm="20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sp>
        <p:nvSpPr>
          <p:cNvPr id="6" name="TextBox 5">
            <a:extLst>
              <a:ext uri="{FF2B5EF4-FFF2-40B4-BE49-F238E27FC236}">
                <a16:creationId xmlns:a16="http://schemas.microsoft.com/office/drawing/2014/main" id="{526F2AF9-8A34-4188-8D62-C626CB6D6B70}"/>
              </a:ext>
            </a:extLst>
          </p:cNvPr>
          <p:cNvSpPr txBox="1"/>
          <p:nvPr/>
        </p:nvSpPr>
        <p:spPr>
          <a:xfrm>
            <a:off x="6224308" y="594804"/>
            <a:ext cx="5128636" cy="461665"/>
          </a:xfrm>
          <a:prstGeom prst="rect">
            <a:avLst/>
          </a:prstGeom>
          <a:noFill/>
        </p:spPr>
        <p:txBody>
          <a:bodyPr wrap="square" rtlCol="0">
            <a:spAutoFit/>
          </a:bodyPr>
          <a:lstStyle/>
          <a:p>
            <a:r>
              <a:rPr lang="en-US" sz="2400" dirty="0"/>
              <a:t>.</a:t>
            </a:r>
          </a:p>
        </p:txBody>
      </p:sp>
      <p:pic>
        <p:nvPicPr>
          <p:cNvPr id="11" name="Picture 10" descr="A picture containing knife, kitchen&#10;&#10;Description automatically generated">
            <a:extLst>
              <a:ext uri="{FF2B5EF4-FFF2-40B4-BE49-F238E27FC236}">
                <a16:creationId xmlns:a16="http://schemas.microsoft.com/office/drawing/2014/main" id="{815CDC42-56CE-43C0-B001-B25CD312E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sp>
        <p:nvSpPr>
          <p:cNvPr id="13" name="TextBox 12">
            <a:extLst>
              <a:ext uri="{FF2B5EF4-FFF2-40B4-BE49-F238E27FC236}">
                <a16:creationId xmlns:a16="http://schemas.microsoft.com/office/drawing/2014/main" id="{DA0826FB-A43A-42C3-A182-BB4288099288}"/>
              </a:ext>
            </a:extLst>
          </p:cNvPr>
          <p:cNvSpPr txBox="1"/>
          <p:nvPr/>
        </p:nvSpPr>
        <p:spPr>
          <a:xfrm>
            <a:off x="7045517" y="1476939"/>
            <a:ext cx="4307427" cy="923330"/>
          </a:xfrm>
          <a:prstGeom prst="rect">
            <a:avLst/>
          </a:prstGeom>
          <a:noFill/>
        </p:spPr>
        <p:txBody>
          <a:bodyPr wrap="square" rtlCol="0">
            <a:spAutoFit/>
          </a:bodyPr>
          <a:lstStyle/>
          <a:p>
            <a:r>
              <a:rPr lang="en-US" sz="5400" dirty="0"/>
              <a:t>PURPOSE?</a:t>
            </a:r>
          </a:p>
        </p:txBody>
      </p:sp>
      <p:pic>
        <p:nvPicPr>
          <p:cNvPr id="7" name="Audio 6">
            <a:hlinkClick r:id="" action="ppaction://media"/>
            <a:extLst>
              <a:ext uri="{FF2B5EF4-FFF2-40B4-BE49-F238E27FC236}">
                <a16:creationId xmlns:a16="http://schemas.microsoft.com/office/drawing/2014/main" id="{B9AE3428-08CF-4500-B629-08DD1F6B5E4F}"/>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229033934"/>
      </p:ext>
    </p:extLst>
  </p:cSld>
  <p:clrMapOvr>
    <a:masterClrMapping/>
  </p:clrMapOvr>
  <mc:AlternateContent xmlns:mc="http://schemas.openxmlformats.org/markup-compatibility/2006" xmlns:p14="http://schemas.microsoft.com/office/powerpoint/2010/main">
    <mc:Choice Requires="p14">
      <p:transition spd="slow" p14:dur="2000" advTm="22370"/>
    </mc:Choice>
    <mc:Fallback xmlns="">
      <p:transition spd="slow" advTm="22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sp>
        <p:nvSpPr>
          <p:cNvPr id="6" name="TextBox 5">
            <a:extLst>
              <a:ext uri="{FF2B5EF4-FFF2-40B4-BE49-F238E27FC236}">
                <a16:creationId xmlns:a16="http://schemas.microsoft.com/office/drawing/2014/main" id="{526F2AF9-8A34-4188-8D62-C626CB6D6B70}"/>
              </a:ext>
            </a:extLst>
          </p:cNvPr>
          <p:cNvSpPr txBox="1"/>
          <p:nvPr/>
        </p:nvSpPr>
        <p:spPr>
          <a:xfrm>
            <a:off x="6224308" y="594804"/>
            <a:ext cx="5128636" cy="3766247"/>
          </a:xfrm>
          <a:prstGeom prst="rect">
            <a:avLst/>
          </a:prstGeom>
          <a:noFill/>
        </p:spPr>
        <p:txBody>
          <a:bodyPr wrap="square" rtlCol="0">
            <a:spAutoFit/>
          </a:bodyPr>
          <a:lstStyle/>
          <a:p>
            <a:r>
              <a:rPr lang="en-US" sz="2400" dirty="0"/>
              <a:t>ACP is a student-driven, ongoing process that actively engages students enabling them to: </a:t>
            </a:r>
          </a:p>
          <a:p>
            <a:endParaRPr lang="en-US" sz="2400" dirty="0"/>
          </a:p>
          <a:p>
            <a:r>
              <a:rPr lang="en-US" dirty="0"/>
              <a:t>• </a:t>
            </a:r>
            <a:r>
              <a:rPr lang="en-US" sz="2400" dirty="0"/>
              <a:t>Understand their own interests,    strengths, values, learning styles, </a:t>
            </a:r>
          </a:p>
          <a:p>
            <a:r>
              <a:rPr lang="en-US" sz="2400" dirty="0"/>
              <a:t>• Create a vision of their future, </a:t>
            </a:r>
          </a:p>
          <a:p>
            <a:r>
              <a:rPr lang="en-US" sz="2400" dirty="0"/>
              <a:t>• Develop individual goals, and </a:t>
            </a:r>
          </a:p>
          <a:p>
            <a:r>
              <a:rPr lang="en-US" sz="2400" dirty="0"/>
              <a:t>• Prepare a personal plan for achieving their vision and goals.</a:t>
            </a:r>
          </a:p>
        </p:txBody>
      </p:sp>
      <p:pic>
        <p:nvPicPr>
          <p:cNvPr id="11" name="Picture 10" descr="A picture containing knife, kitchen&#10;&#10;Description automatically generated">
            <a:extLst>
              <a:ext uri="{FF2B5EF4-FFF2-40B4-BE49-F238E27FC236}">
                <a16:creationId xmlns:a16="http://schemas.microsoft.com/office/drawing/2014/main" id="{815CDC42-56CE-43C0-B001-B25CD312E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pic>
        <p:nvPicPr>
          <p:cNvPr id="7" name="Audio 6">
            <a:hlinkClick r:id="" action="ppaction://media"/>
            <a:extLst>
              <a:ext uri="{FF2B5EF4-FFF2-40B4-BE49-F238E27FC236}">
                <a16:creationId xmlns:a16="http://schemas.microsoft.com/office/drawing/2014/main" id="{E1F5C815-E6C9-488E-BC16-5423965E9DC2}"/>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046215826"/>
      </p:ext>
    </p:extLst>
  </p:cSld>
  <p:clrMapOvr>
    <a:masterClrMapping/>
  </p:clrMapOvr>
  <mc:AlternateContent xmlns:mc="http://schemas.openxmlformats.org/markup-compatibility/2006" xmlns:p14="http://schemas.microsoft.com/office/powerpoint/2010/main">
    <mc:Choice Requires="p14">
      <p:transition spd="slow" p14:dur="2000" advTm="20141"/>
    </mc:Choice>
    <mc:Fallback xmlns="">
      <p:transition spd="slow" advTm="20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11" name="Picture 10" descr="A picture containing knife, kitchen&#10;&#10;Description automatically generated">
            <a:extLst>
              <a:ext uri="{FF2B5EF4-FFF2-40B4-BE49-F238E27FC236}">
                <a16:creationId xmlns:a16="http://schemas.microsoft.com/office/drawing/2014/main" id="{815CDC42-56CE-43C0-B001-B25CD312E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sp>
        <p:nvSpPr>
          <p:cNvPr id="13" name="TextBox 12">
            <a:extLst>
              <a:ext uri="{FF2B5EF4-FFF2-40B4-BE49-F238E27FC236}">
                <a16:creationId xmlns:a16="http://schemas.microsoft.com/office/drawing/2014/main" id="{DA0826FB-A43A-42C3-A182-BB4288099288}"/>
              </a:ext>
            </a:extLst>
          </p:cNvPr>
          <p:cNvSpPr txBox="1"/>
          <p:nvPr/>
        </p:nvSpPr>
        <p:spPr>
          <a:xfrm>
            <a:off x="7045517" y="1462570"/>
            <a:ext cx="4307427" cy="923330"/>
          </a:xfrm>
          <a:prstGeom prst="rect">
            <a:avLst/>
          </a:prstGeom>
          <a:noFill/>
        </p:spPr>
        <p:txBody>
          <a:bodyPr wrap="square" rtlCol="0">
            <a:spAutoFit/>
          </a:bodyPr>
          <a:lstStyle/>
          <a:p>
            <a:r>
              <a:rPr lang="en-US" sz="5400" dirty="0"/>
              <a:t>PROCESS?</a:t>
            </a:r>
          </a:p>
        </p:txBody>
      </p:sp>
      <p:pic>
        <p:nvPicPr>
          <p:cNvPr id="6" name="Audio 5">
            <a:hlinkClick r:id="" action="ppaction://media"/>
            <a:extLst>
              <a:ext uri="{FF2B5EF4-FFF2-40B4-BE49-F238E27FC236}">
                <a16:creationId xmlns:a16="http://schemas.microsoft.com/office/drawing/2014/main" id="{9F34C13E-42E4-4E24-9A09-DC7212E726DD}"/>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447689197"/>
      </p:ext>
    </p:extLst>
  </p:cSld>
  <p:clrMapOvr>
    <a:masterClrMapping/>
  </p:clrMapOvr>
  <mc:AlternateContent xmlns:mc="http://schemas.openxmlformats.org/markup-compatibility/2006" xmlns:p14="http://schemas.microsoft.com/office/powerpoint/2010/main">
    <mc:Choice Requires="p14">
      <p:transition spd="slow" p14:dur="2000" advTm="3818"/>
    </mc:Choice>
    <mc:Fallback xmlns="">
      <p:transition spd="slow" advTm="3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sp>
        <p:nvSpPr>
          <p:cNvPr id="6" name="TextBox 5">
            <a:extLst>
              <a:ext uri="{FF2B5EF4-FFF2-40B4-BE49-F238E27FC236}">
                <a16:creationId xmlns:a16="http://schemas.microsoft.com/office/drawing/2014/main" id="{6D0CF147-1EA2-4028-8B5D-46131AE47C88}"/>
              </a:ext>
            </a:extLst>
          </p:cNvPr>
          <p:cNvSpPr txBox="1"/>
          <p:nvPr/>
        </p:nvSpPr>
        <p:spPr>
          <a:xfrm>
            <a:off x="6719748" y="1133309"/>
            <a:ext cx="4880225" cy="2739211"/>
          </a:xfrm>
          <a:prstGeom prst="rect">
            <a:avLst/>
          </a:prstGeom>
          <a:noFill/>
        </p:spPr>
        <p:txBody>
          <a:bodyPr wrap="square" rtlCol="0">
            <a:spAutoFit/>
          </a:bodyPr>
          <a:lstStyle/>
          <a:p>
            <a:r>
              <a:rPr lang="en-US" sz="2400" dirty="0"/>
              <a:t>The term ACP refers to both a </a:t>
            </a:r>
            <a:r>
              <a:rPr lang="en-US" sz="2400" i="1" dirty="0"/>
              <a:t>process</a:t>
            </a:r>
            <a:r>
              <a:rPr lang="en-US" sz="2400" dirty="0"/>
              <a:t> that helps students engage in academic and career development activities as well as a </a:t>
            </a:r>
            <a:r>
              <a:rPr lang="en-US" sz="2400" i="1" dirty="0"/>
              <a:t>product</a:t>
            </a:r>
            <a:r>
              <a:rPr lang="en-US" sz="2400" dirty="0"/>
              <a:t> that is created and maintained for students’ academic, career, and personal advancement</a:t>
            </a:r>
            <a:r>
              <a:rPr lang="en-US" sz="2800" dirty="0"/>
              <a:t>.</a:t>
            </a:r>
          </a:p>
        </p:txBody>
      </p:sp>
      <p:pic>
        <p:nvPicPr>
          <p:cNvPr id="7" name="Picture 6" descr="A picture containing knife, kitchen&#10;&#10;Description automatically generated">
            <a:extLst>
              <a:ext uri="{FF2B5EF4-FFF2-40B4-BE49-F238E27FC236}">
                <a16:creationId xmlns:a16="http://schemas.microsoft.com/office/drawing/2014/main" id="{BCB1FFD1-BA67-44BC-8B74-2E76B55630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pic>
        <p:nvPicPr>
          <p:cNvPr id="8" name="Audio 7">
            <a:hlinkClick r:id="" action="ppaction://media"/>
            <a:extLst>
              <a:ext uri="{FF2B5EF4-FFF2-40B4-BE49-F238E27FC236}">
                <a16:creationId xmlns:a16="http://schemas.microsoft.com/office/drawing/2014/main" id="{11401E49-EC57-443A-8EF7-B7A9CB275DE8}"/>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926430962"/>
      </p:ext>
    </p:extLst>
  </p:cSld>
  <p:clrMapOvr>
    <a:masterClrMapping/>
  </p:clrMapOvr>
  <mc:AlternateContent xmlns:mc="http://schemas.openxmlformats.org/markup-compatibility/2006" xmlns:p14="http://schemas.microsoft.com/office/powerpoint/2010/main">
    <mc:Choice Requires="p14">
      <p:transition spd="slow" p14:dur="2000" advTm="18260"/>
    </mc:Choice>
    <mc:Fallback xmlns="">
      <p:transition spd="slow" advTm="18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7" name="Picture 6">
            <a:extLst>
              <a:ext uri="{FF2B5EF4-FFF2-40B4-BE49-F238E27FC236}">
                <a16:creationId xmlns:a16="http://schemas.microsoft.com/office/drawing/2014/main" id="{B4CA9D96-1428-4212-8A30-5BC0682C676C}"/>
              </a:ext>
            </a:extLst>
          </p:cNvPr>
          <p:cNvPicPr>
            <a:picLocks noChangeAspect="1"/>
          </p:cNvPicPr>
          <p:nvPr/>
        </p:nvPicPr>
        <p:blipFill>
          <a:blip r:embed="rId7"/>
          <a:stretch>
            <a:fillRect/>
          </a:stretch>
        </p:blipFill>
        <p:spPr>
          <a:xfrm>
            <a:off x="5706407" y="154113"/>
            <a:ext cx="6169066" cy="6308332"/>
          </a:xfrm>
          <a:prstGeom prst="rect">
            <a:avLst/>
          </a:prstGeom>
        </p:spPr>
      </p:pic>
      <p:pic>
        <p:nvPicPr>
          <p:cNvPr id="6" name="Picture 5" descr="A picture containing knife, kitchen&#10;&#10;Description automatically generated">
            <a:extLst>
              <a:ext uri="{FF2B5EF4-FFF2-40B4-BE49-F238E27FC236}">
                <a16:creationId xmlns:a16="http://schemas.microsoft.com/office/drawing/2014/main" id="{EAF633AB-75E3-4A70-A6F8-5132083C0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021" y="6155983"/>
            <a:ext cx="1340528" cy="396990"/>
          </a:xfrm>
          <a:prstGeom prst="rect">
            <a:avLst/>
          </a:prstGeom>
        </p:spPr>
      </p:pic>
      <p:pic>
        <p:nvPicPr>
          <p:cNvPr id="8" name="Audio 7">
            <a:hlinkClick r:id="" action="ppaction://media"/>
            <a:extLst>
              <a:ext uri="{FF2B5EF4-FFF2-40B4-BE49-F238E27FC236}">
                <a16:creationId xmlns:a16="http://schemas.microsoft.com/office/drawing/2014/main" id="{334654EC-4303-4A21-BAFF-9E72C792BEEB}"/>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4139388927"/>
      </p:ext>
    </p:extLst>
  </p:cSld>
  <p:clrMapOvr>
    <a:masterClrMapping/>
  </p:clrMapOvr>
  <mc:AlternateContent xmlns:mc="http://schemas.openxmlformats.org/markup-compatibility/2006" xmlns:p14="http://schemas.microsoft.com/office/powerpoint/2010/main">
    <mc:Choice Requires="p14">
      <p:transition spd="slow" p14:dur="2000" advTm="27298"/>
    </mc:Choice>
    <mc:Fallback xmlns="">
      <p:transition spd="slow" advTm="27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7CB511C-C9C4-4C10-B960-B1334108B5DE}"/>
              </a:ext>
            </a:extLst>
          </p:cNvPr>
          <p:cNvPicPr>
            <a:picLocks noChangeAspect="1"/>
          </p:cNvPicPr>
          <p:nvPr/>
        </p:nvPicPr>
        <p:blipFill>
          <a:blip r:embed="rId6"/>
          <a:stretch>
            <a:fillRect/>
          </a:stretch>
        </p:blipFill>
        <p:spPr>
          <a:xfrm>
            <a:off x="308225" y="-27075"/>
            <a:ext cx="7781777" cy="4646761"/>
          </a:xfrm>
          <a:prstGeom prst="rect">
            <a:avLst/>
          </a:prstGeom>
        </p:spPr>
      </p:pic>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760287" y="1006868"/>
            <a:ext cx="7243282" cy="5085708"/>
          </a:xfrm>
        </p:spPr>
        <p:txBody>
          <a:bodyPr>
            <a:normAutofit/>
          </a:bodyPr>
          <a:lstStyle/>
          <a:p>
            <a:r>
              <a:rPr lang="en-US" sz="2400" dirty="0"/>
              <a:t>Strong infrastructure, relationships and student awareness are key to successful implementation of ACP.</a:t>
            </a:r>
            <a:endParaRPr lang="en-US" sz="24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knife, kitchen&#10;&#10;Description automatically generated">
            <a:extLst>
              <a:ext uri="{FF2B5EF4-FFF2-40B4-BE49-F238E27FC236}">
                <a16:creationId xmlns:a16="http://schemas.microsoft.com/office/drawing/2014/main" id="{0BFF5C56-9BBE-4172-9F71-B2DA6E06FD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pic>
        <p:nvPicPr>
          <p:cNvPr id="6" name="Audio 5">
            <a:hlinkClick r:id="" action="ppaction://media"/>
            <a:extLst>
              <a:ext uri="{FF2B5EF4-FFF2-40B4-BE49-F238E27FC236}">
                <a16:creationId xmlns:a16="http://schemas.microsoft.com/office/drawing/2014/main" id="{F39DE255-8FC7-4EA7-8A4A-3629EE66BFB4}"/>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40323832"/>
      </p:ext>
    </p:extLst>
  </p:cSld>
  <p:clrMapOvr>
    <a:masterClrMapping/>
  </p:clrMapOvr>
  <mc:AlternateContent xmlns:mc="http://schemas.openxmlformats.org/markup-compatibility/2006" xmlns:p14="http://schemas.microsoft.com/office/powerpoint/2010/main">
    <mc:Choice Requires="p14">
      <p:transition spd="slow" p14:dur="2000" advTm="18214"/>
    </mc:Choice>
    <mc:Fallback xmlns="">
      <p:transition spd="slow" advTm="18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70701" y="305027"/>
            <a:ext cx="5087715" cy="4020077"/>
          </a:xfrm>
        </p:spPr>
        <p:txBody>
          <a:bodyPr>
            <a:normAutofit/>
          </a:bodyPr>
          <a:lstStyle/>
          <a:p>
            <a:endParaRPr lang="en-US" sz="8000" dirty="0">
              <a:solidFill>
                <a:schemeClr val="tx2">
                  <a:lumMod val="5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flipH="1">
            <a:off x="10830642" y="4672739"/>
            <a:ext cx="132922" cy="148608"/>
          </a:xfrm>
        </p:spPr>
        <p:txBody>
          <a:bodyPr>
            <a:normAutofit fontScale="25000" lnSpcReduction="20000"/>
          </a:bodyPr>
          <a:lstStyle/>
          <a:p>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CP-puzzle%20pieces%20(2).png">
            <a:extLst>
              <a:ext uri="{FF2B5EF4-FFF2-40B4-BE49-F238E27FC236}">
                <a16:creationId xmlns:a16="http://schemas.microsoft.com/office/drawing/2014/main" id="{7446CDE3-929B-48BC-BBA5-8789FD61D170}"/>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9" name="Picture 8" descr="ACP-puzzle%20pieces%20(2).png">
            <a:extLst>
              <a:ext uri="{FF2B5EF4-FFF2-40B4-BE49-F238E27FC236}">
                <a16:creationId xmlns:a16="http://schemas.microsoft.com/office/drawing/2014/main" id="{DF70FA98-4678-4C74-A8C1-DEE5709E73EF}"/>
              </a:ext>
            </a:extLst>
          </p:cNvPr>
          <p:cNvPicPr>
            <a:picLocks noChangeAspect="1"/>
          </p:cNvPicPr>
          <p:nvPr/>
        </p:nvPicPr>
        <p:blipFill>
          <a:blip r:embed="rId6" cstate="print"/>
          <a:stretch>
            <a:fillRect/>
          </a:stretch>
        </p:blipFill>
        <p:spPr>
          <a:xfrm>
            <a:off x="1136593" y="256242"/>
            <a:ext cx="4307427" cy="4490801"/>
          </a:xfrm>
          <a:prstGeom prst="rect">
            <a:avLst/>
          </a:prstGeom>
        </p:spPr>
      </p:pic>
      <p:pic>
        <p:nvPicPr>
          <p:cNvPr id="7" name="Picture 6">
            <a:extLst>
              <a:ext uri="{FF2B5EF4-FFF2-40B4-BE49-F238E27FC236}">
                <a16:creationId xmlns:a16="http://schemas.microsoft.com/office/drawing/2014/main" id="{956E93AB-4FDC-4764-B756-2BBC20D1DFB6}"/>
              </a:ext>
            </a:extLst>
          </p:cNvPr>
          <p:cNvPicPr>
            <a:picLocks noChangeAspect="1"/>
          </p:cNvPicPr>
          <p:nvPr/>
        </p:nvPicPr>
        <p:blipFill>
          <a:blip r:embed="rId7"/>
          <a:stretch>
            <a:fillRect/>
          </a:stretch>
        </p:blipFill>
        <p:spPr>
          <a:xfrm>
            <a:off x="6105056" y="1099235"/>
            <a:ext cx="5640304" cy="2329765"/>
          </a:xfrm>
          <a:prstGeom prst="rect">
            <a:avLst/>
          </a:prstGeom>
        </p:spPr>
      </p:pic>
      <p:pic>
        <p:nvPicPr>
          <p:cNvPr id="6" name="Picture 5" descr="A picture containing knife, kitchen&#10;&#10;Description automatically generated">
            <a:extLst>
              <a:ext uri="{FF2B5EF4-FFF2-40B4-BE49-F238E27FC236}">
                <a16:creationId xmlns:a16="http://schemas.microsoft.com/office/drawing/2014/main" id="{86DEF914-B9A7-4756-9D4F-B79E400114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1989" y="6263196"/>
            <a:ext cx="1340528" cy="396990"/>
          </a:xfrm>
          <a:prstGeom prst="rect">
            <a:avLst/>
          </a:prstGeom>
        </p:spPr>
      </p:pic>
      <p:pic>
        <p:nvPicPr>
          <p:cNvPr id="8" name="Audio 7">
            <a:hlinkClick r:id="" action="ppaction://media"/>
            <a:extLst>
              <a:ext uri="{FF2B5EF4-FFF2-40B4-BE49-F238E27FC236}">
                <a16:creationId xmlns:a16="http://schemas.microsoft.com/office/drawing/2014/main" id="{B0CC578C-1F17-4AB3-9B1B-F8C2E0F7C925}"/>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4158620796"/>
      </p:ext>
    </p:extLst>
  </p:cSld>
  <p:clrMapOvr>
    <a:masterClrMapping/>
  </p:clrMapOvr>
  <mc:AlternateContent xmlns:mc="http://schemas.openxmlformats.org/markup-compatibility/2006" xmlns:p14="http://schemas.microsoft.com/office/powerpoint/2010/main">
    <mc:Choice Requires="p14">
      <p:transition spd="slow" p14:dur="2000" advTm="22695"/>
    </mc:Choice>
    <mc:Fallback xmlns="">
      <p:transition spd="slow" advTm="22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{C684DB4D-43A7-452F-8133-B83366886258}tf56160789_win32</Template>
  <TotalTime>789</TotalTime>
  <Words>802</Words>
  <Application>Microsoft Office PowerPoint</Application>
  <PresentationFormat>Widescreen</PresentationFormat>
  <Paragraphs>70</Paragraphs>
  <Slides>18</Slides>
  <Notes>18</Notes>
  <HiddenSlides>0</HiddenSlides>
  <MMClips>18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Bookman Old Style</vt:lpstr>
      <vt:lpstr>Calibri</vt:lpstr>
      <vt:lpstr>Franklin Gothic Book</vt:lpstr>
      <vt:lpstr>Roboto</vt:lpstr>
      <vt:lpstr>Tahoma</vt:lpstr>
      <vt:lpstr>1_RetrospectVTI</vt:lpstr>
      <vt:lpstr>Academic and Career Planning: 101</vt:lpstr>
      <vt:lpstr>         §. 115.28(59) ACADEMIC AND CAREER PLANNING.                             CliffsNotes ™ Version:  (a) 2017−18 school year: every school board provides academic and career planning services to ALL students in grades 6 to 12 DPI is to provide: (a) Rule (b) Tool (c) Professional Development  </vt:lpstr>
      <vt:lpstr>PowerPoint Presentation</vt:lpstr>
      <vt:lpstr>PowerPoint Presentation</vt:lpstr>
      <vt:lpstr>PowerPoint Presentation</vt:lpstr>
      <vt:lpstr>PowerPoint Presentation</vt:lpstr>
      <vt:lpstr>PowerPoint Presentation</vt:lpstr>
      <vt:lpstr>Strong infrastructure, relationships and student awareness are key to successful implementation of ACP.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cannot always build our future for our youth,  but we can build our youth for the future.” ~ Franklin D. Roosevelt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and Career Planning: 101</dc:title>
  <dc:creator>Darla Burton</dc:creator>
  <cp:lastModifiedBy>Coulton, Shiela   DPI</cp:lastModifiedBy>
  <cp:revision>45</cp:revision>
  <cp:lastPrinted>2020-10-01T19:23:20Z</cp:lastPrinted>
  <dcterms:created xsi:type="dcterms:W3CDTF">2020-09-21T18:39:43Z</dcterms:created>
  <dcterms:modified xsi:type="dcterms:W3CDTF">2022-12-05T13:31:25Z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75EFB66C-F180-4859-9F5D-BD347CBB4505</vt:lpwstr>
  </property>
  <property fmtid="{D5CDD505-2E9C-101B-9397-08002B2CF9AE}" pid="3" name="ArticulatePath">
    <vt:lpwstr>2020_10_05_ACP_101.DPI_</vt:lpwstr>
  </property>
</Properties>
</file>