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17"/>
  </p:notesMasterIdLst>
  <p:sldIdLst>
    <p:sldId id="257" r:id="rId2"/>
    <p:sldId id="258" r:id="rId3"/>
    <p:sldId id="261" r:id="rId4"/>
    <p:sldId id="262" r:id="rId5"/>
    <p:sldId id="263" r:id="rId6"/>
    <p:sldId id="264" r:id="rId7"/>
    <p:sldId id="265" r:id="rId8"/>
    <p:sldId id="266" r:id="rId9"/>
    <p:sldId id="267" r:id="rId10"/>
    <p:sldId id="269" r:id="rId11"/>
    <p:sldId id="270" r:id="rId12"/>
    <p:sldId id="275" r:id="rId13"/>
    <p:sldId id="272" r:id="rId14"/>
    <p:sldId id="273" r:id="rId15"/>
    <p:sldId id="274" r:id="rId16"/>
  </p:sldIdLst>
  <p:sldSz cx="9144000" cy="5143500" type="screen16x9"/>
  <p:notesSz cx="6858000" cy="9144000"/>
  <p:defaultTextStyle>
    <a:defPPr>
      <a:defRPr lang="en-US"/>
    </a:defPPr>
    <a:lvl1pPr marL="0" algn="l" defTabSz="816350" rtl="0" eaLnBrk="1" latinLnBrk="0" hangingPunct="1">
      <a:defRPr sz="1607" kern="1200">
        <a:solidFill>
          <a:schemeClr val="tx1"/>
        </a:solidFill>
        <a:latin typeface="+mn-lt"/>
        <a:ea typeface="+mn-ea"/>
        <a:cs typeface="+mn-cs"/>
      </a:defRPr>
    </a:lvl1pPr>
    <a:lvl2pPr marL="408175" algn="l" defTabSz="816350" rtl="0" eaLnBrk="1" latinLnBrk="0" hangingPunct="1">
      <a:defRPr sz="1607" kern="1200">
        <a:solidFill>
          <a:schemeClr val="tx1"/>
        </a:solidFill>
        <a:latin typeface="+mn-lt"/>
        <a:ea typeface="+mn-ea"/>
        <a:cs typeface="+mn-cs"/>
      </a:defRPr>
    </a:lvl2pPr>
    <a:lvl3pPr marL="816350" algn="l" defTabSz="816350" rtl="0" eaLnBrk="1" latinLnBrk="0" hangingPunct="1">
      <a:defRPr sz="1607" kern="1200">
        <a:solidFill>
          <a:schemeClr val="tx1"/>
        </a:solidFill>
        <a:latin typeface="+mn-lt"/>
        <a:ea typeface="+mn-ea"/>
        <a:cs typeface="+mn-cs"/>
      </a:defRPr>
    </a:lvl3pPr>
    <a:lvl4pPr marL="1224525" algn="l" defTabSz="816350" rtl="0" eaLnBrk="1" latinLnBrk="0" hangingPunct="1">
      <a:defRPr sz="1607" kern="1200">
        <a:solidFill>
          <a:schemeClr val="tx1"/>
        </a:solidFill>
        <a:latin typeface="+mn-lt"/>
        <a:ea typeface="+mn-ea"/>
        <a:cs typeface="+mn-cs"/>
      </a:defRPr>
    </a:lvl4pPr>
    <a:lvl5pPr marL="1632699" algn="l" defTabSz="816350" rtl="0" eaLnBrk="1" latinLnBrk="0" hangingPunct="1">
      <a:defRPr sz="1607" kern="1200">
        <a:solidFill>
          <a:schemeClr val="tx1"/>
        </a:solidFill>
        <a:latin typeface="+mn-lt"/>
        <a:ea typeface="+mn-ea"/>
        <a:cs typeface="+mn-cs"/>
      </a:defRPr>
    </a:lvl5pPr>
    <a:lvl6pPr marL="2040875" algn="l" defTabSz="816350" rtl="0" eaLnBrk="1" latinLnBrk="0" hangingPunct="1">
      <a:defRPr sz="1607" kern="1200">
        <a:solidFill>
          <a:schemeClr val="tx1"/>
        </a:solidFill>
        <a:latin typeface="+mn-lt"/>
        <a:ea typeface="+mn-ea"/>
        <a:cs typeface="+mn-cs"/>
      </a:defRPr>
    </a:lvl6pPr>
    <a:lvl7pPr marL="2449049" algn="l" defTabSz="816350" rtl="0" eaLnBrk="1" latinLnBrk="0" hangingPunct="1">
      <a:defRPr sz="1607" kern="1200">
        <a:solidFill>
          <a:schemeClr val="tx1"/>
        </a:solidFill>
        <a:latin typeface="+mn-lt"/>
        <a:ea typeface="+mn-ea"/>
        <a:cs typeface="+mn-cs"/>
      </a:defRPr>
    </a:lvl7pPr>
    <a:lvl8pPr marL="2857225" algn="l" defTabSz="816350" rtl="0" eaLnBrk="1" latinLnBrk="0" hangingPunct="1">
      <a:defRPr sz="1607" kern="1200">
        <a:solidFill>
          <a:schemeClr val="tx1"/>
        </a:solidFill>
        <a:latin typeface="+mn-lt"/>
        <a:ea typeface="+mn-ea"/>
        <a:cs typeface="+mn-cs"/>
      </a:defRPr>
    </a:lvl8pPr>
    <a:lvl9pPr marL="3265399" algn="l" defTabSz="816350" rtl="0" eaLnBrk="1" latinLnBrk="0" hangingPunct="1">
      <a:defRPr sz="1607"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358" userDrawn="1">
          <p15:clr>
            <a:srgbClr val="A4A3A4"/>
          </p15:clr>
        </p15:guide>
        <p15:guide id="4" orient="horz" pos="2868">
          <p15:clr>
            <a:srgbClr val="A4A3A4"/>
          </p15:clr>
        </p15:guide>
        <p15:guide id="5" pos="2863">
          <p15:clr>
            <a:srgbClr val="A4A3A4"/>
          </p15:clr>
        </p15:guide>
        <p15:guide id="6" pos="28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8EC"/>
    <a:srgbClr val="DBECCC"/>
    <a:srgbClr val="262087"/>
    <a:srgbClr val="0066CC"/>
    <a:srgbClr val="0099CC"/>
    <a:srgbClr val="009999"/>
    <a:srgbClr val="333399"/>
    <a:srgbClr val="33A0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89" autoAdjust="0"/>
    <p:restoredTop sz="82886" autoAdjust="0"/>
  </p:normalViewPr>
  <p:slideViewPr>
    <p:cSldViewPr snapToGrid="0">
      <p:cViewPr varScale="1">
        <p:scale>
          <a:sx n="123" d="100"/>
          <a:sy n="123" d="100"/>
        </p:scale>
        <p:origin x="450" y="96"/>
      </p:cViewPr>
      <p:guideLst>
        <p:guide pos="2880"/>
        <p:guide orient="horz" pos="2358"/>
        <p:guide orient="horz" pos="2868"/>
        <p:guide pos="2863"/>
        <p:guide pos="2856"/>
      </p:guideLst>
    </p:cSldViewPr>
  </p:slid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8BF211-B670-4E30-92BF-16D78149F064}" type="datetimeFigureOut">
              <a:rPr lang="en-US" smtClean="0"/>
              <a:t>9/18/2017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93C7F3-0FA7-4539-B6F8-8BC563905518}" type="slidenum">
              <a:rPr lang="en-US" smtClean="0"/>
              <a:t>‹#›</a:t>
            </a:fld>
            <a:endParaRPr lang="en-US"/>
          </a:p>
        </p:txBody>
      </p:sp>
    </p:spTree>
    <p:extLst>
      <p:ext uri="{BB962C8B-B14F-4D97-AF65-F5344CB8AC3E}">
        <p14:creationId xmlns:p14="http://schemas.microsoft.com/office/powerpoint/2010/main" val="3864862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cs typeface="Times New Roman" pitchFamily="18" charset="0"/>
              </a:rPr>
              <a:t>“Wisconsin</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Act 31”</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refers to the requirement</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that all</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public school districts and pre-service</a:t>
            </a:r>
            <a:r>
              <a:rPr lang="en-US" baseline="0" dirty="0" smtClean="0">
                <a:latin typeface="Times New Roman" pitchFamily="18" charset="0"/>
                <a:cs typeface="Times New Roman" pitchFamily="18" charset="0"/>
              </a:rPr>
              <a:t> teacher education programs </a:t>
            </a:r>
            <a:r>
              <a:rPr lang="en-US" dirty="0" smtClean="0">
                <a:latin typeface="Times New Roman" pitchFamily="18" charset="0"/>
                <a:cs typeface="Times New Roman" pitchFamily="18" charset="0"/>
              </a:rPr>
              <a:t>provide instruction in the history, culture, and tribal sovereignty of the 11 federally</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recognized American Indian nations and tribal communities in the state of Wisconsin.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List of Wisconsin’s 11 federally</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recognized American Indian nations: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Ojibwe (Chippewa) Six Bands</a:t>
            </a:r>
          </a:p>
          <a:p>
            <a:pPr marL="628650" lvl="1" indent="-171450">
              <a:buFontTx/>
              <a:buChar char="-"/>
            </a:pPr>
            <a:r>
              <a:rPr lang="en-US" dirty="0" smtClean="0">
                <a:latin typeface="Times New Roman" pitchFamily="18" charset="0"/>
                <a:cs typeface="Times New Roman" pitchFamily="18" charset="0"/>
              </a:rPr>
              <a:t>Bad River</a:t>
            </a:r>
            <a:r>
              <a:rPr lang="en-US" baseline="0" dirty="0" smtClean="0">
                <a:latin typeface="Times New Roman" pitchFamily="18" charset="0"/>
                <a:cs typeface="Times New Roman" pitchFamily="18" charset="0"/>
              </a:rPr>
              <a:t> Band of Lake Superior Chippewa </a:t>
            </a:r>
          </a:p>
          <a:p>
            <a:pPr marL="628650" lvl="1" indent="-171450">
              <a:buFontTx/>
              <a:buChar char="-"/>
            </a:pPr>
            <a:r>
              <a:rPr lang="en-US" dirty="0" smtClean="0">
                <a:latin typeface="Times New Roman" pitchFamily="18" charset="0"/>
                <a:cs typeface="Times New Roman" pitchFamily="18" charset="0"/>
              </a:rPr>
              <a:t>Lac Courte Oreilles Band of Lake</a:t>
            </a:r>
            <a:r>
              <a:rPr lang="en-US" baseline="0" dirty="0" smtClean="0">
                <a:latin typeface="Times New Roman" pitchFamily="18" charset="0"/>
                <a:cs typeface="Times New Roman" pitchFamily="18" charset="0"/>
              </a:rPr>
              <a:t> Superior Chippewa</a:t>
            </a:r>
          </a:p>
          <a:p>
            <a:pPr marL="628650" lvl="1" indent="-171450">
              <a:buFontTx/>
              <a:buChar char="-"/>
            </a:pPr>
            <a:r>
              <a:rPr lang="en-US" dirty="0" smtClean="0">
                <a:latin typeface="Times New Roman" pitchFamily="18" charset="0"/>
                <a:cs typeface="Times New Roman" pitchFamily="18" charset="0"/>
              </a:rPr>
              <a:t>Lac du Flambeau Band of Lake</a:t>
            </a:r>
            <a:r>
              <a:rPr lang="en-US" baseline="0" dirty="0" smtClean="0">
                <a:latin typeface="Times New Roman" pitchFamily="18" charset="0"/>
                <a:cs typeface="Times New Roman" pitchFamily="18" charset="0"/>
              </a:rPr>
              <a:t> Superior Chippewa</a:t>
            </a:r>
          </a:p>
          <a:p>
            <a:pPr marL="628650" lvl="1" indent="-171450">
              <a:buFontTx/>
              <a:buChar char="-"/>
            </a:pPr>
            <a:r>
              <a:rPr lang="en-US" dirty="0" smtClean="0">
                <a:latin typeface="Times New Roman" pitchFamily="18" charset="0"/>
                <a:cs typeface="Times New Roman" pitchFamily="18" charset="0"/>
              </a:rPr>
              <a:t>Sokaogon Chippewa Community</a:t>
            </a:r>
            <a:r>
              <a:rPr lang="en-US" baseline="0" dirty="0" smtClean="0">
                <a:latin typeface="Times New Roman" pitchFamily="18" charset="0"/>
                <a:cs typeface="Times New Roman" pitchFamily="18" charset="0"/>
              </a:rPr>
              <a:t> (Mole Lake </a:t>
            </a:r>
            <a:r>
              <a:rPr lang="en-US" dirty="0" smtClean="0">
                <a:latin typeface="Times New Roman" pitchFamily="18" charset="0"/>
                <a:cs typeface="Times New Roman" pitchFamily="18" charset="0"/>
              </a:rPr>
              <a:t>Band of Lake Superior Chippewa)</a:t>
            </a:r>
          </a:p>
          <a:p>
            <a:pPr marL="628650" lvl="1" indent="-171450">
              <a:buFontTx/>
              <a:buChar char="-"/>
            </a:pPr>
            <a:r>
              <a:rPr lang="en-US" dirty="0" smtClean="0">
                <a:latin typeface="Times New Roman" pitchFamily="18" charset="0"/>
                <a:cs typeface="Times New Roman" pitchFamily="18" charset="0"/>
              </a:rPr>
              <a:t>Saint Croix Chippewa Indians of Wisconsin</a:t>
            </a:r>
          </a:p>
          <a:p>
            <a:pPr marL="628650" lvl="1" indent="-171450">
              <a:buFontTx/>
              <a:buChar char="-"/>
            </a:pPr>
            <a:r>
              <a:rPr lang="en-US" dirty="0" smtClean="0">
                <a:latin typeface="Times New Roman" pitchFamily="18" charset="0"/>
                <a:cs typeface="Times New Roman" pitchFamily="18" charset="0"/>
              </a:rPr>
              <a:t>Red Cliff Band of Lake Superior Chippewa</a:t>
            </a:r>
          </a:p>
          <a:p>
            <a:r>
              <a:rPr lang="en-US" dirty="0" smtClean="0">
                <a:latin typeface="Times New Roman" pitchFamily="18" charset="0"/>
                <a:cs typeface="Times New Roman" pitchFamily="18" charset="0"/>
              </a:rPr>
              <a:t>Forest County Potawatomi</a:t>
            </a:r>
          </a:p>
          <a:p>
            <a:r>
              <a:rPr lang="en-US" dirty="0" smtClean="0">
                <a:latin typeface="Times New Roman" pitchFamily="18" charset="0"/>
                <a:cs typeface="Times New Roman" pitchFamily="18" charset="0"/>
              </a:rPr>
              <a:t>Ho-Chunk Nation</a:t>
            </a:r>
          </a:p>
          <a:p>
            <a:r>
              <a:rPr lang="en-US" dirty="0" smtClean="0">
                <a:latin typeface="Times New Roman" pitchFamily="18" charset="0"/>
                <a:cs typeface="Times New Roman" pitchFamily="18" charset="0"/>
              </a:rPr>
              <a:t>Menominee Indian</a:t>
            </a:r>
            <a:r>
              <a:rPr lang="en-US" baseline="0" dirty="0" smtClean="0">
                <a:latin typeface="Times New Roman" pitchFamily="18" charset="0"/>
                <a:cs typeface="Times New Roman" pitchFamily="18" charset="0"/>
              </a:rPr>
              <a:t> Tribe of Wisconsin</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Oneida Nation of Wisconsin</a:t>
            </a:r>
          </a:p>
          <a:p>
            <a:r>
              <a:rPr lang="en-US" dirty="0" smtClean="0">
                <a:latin typeface="Times New Roman" pitchFamily="18" charset="0"/>
                <a:cs typeface="Times New Roman" pitchFamily="18" charset="0"/>
              </a:rPr>
              <a:t>Stockbridge-Munsee Community Band of Mohican Indians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Brothertown</a:t>
            </a:r>
            <a:r>
              <a:rPr lang="en-US" baseline="0" dirty="0" smtClean="0">
                <a:latin typeface="Times New Roman" pitchFamily="18" charset="0"/>
                <a:cs typeface="Times New Roman" pitchFamily="18" charset="0"/>
              </a:rPr>
              <a:t> Indian Nation is not federally or state recognized tribal nation.</a:t>
            </a:r>
          </a:p>
          <a:p>
            <a:endParaRPr lang="en-US" baseline="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Note: the statutes in the bill that we will be discussing is commonly referred to as “Wisconsin</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Act 31.” The name is a reference to the budget bill, which was numbered Act 31 in the year 1989. </a:t>
            </a:r>
          </a:p>
          <a:p>
            <a:endParaRPr lang="en-US" dirty="0"/>
          </a:p>
        </p:txBody>
      </p:sp>
      <p:sp>
        <p:nvSpPr>
          <p:cNvPr id="4" name="Slide Number Placeholder 3"/>
          <p:cNvSpPr>
            <a:spLocks noGrp="1"/>
          </p:cNvSpPr>
          <p:nvPr>
            <p:ph type="sldNum" sz="quarter" idx="10"/>
          </p:nvPr>
        </p:nvSpPr>
        <p:spPr/>
        <p:txBody>
          <a:bodyPr/>
          <a:lstStyle/>
          <a:p>
            <a:fld id="{5A93C7F3-0FA7-4539-B6F8-8BC563905518}" type="slidenum">
              <a:rPr lang="en-US" smtClean="0"/>
              <a:t>1</a:t>
            </a:fld>
            <a:endParaRPr lang="en-US"/>
          </a:p>
        </p:txBody>
      </p:sp>
    </p:spTree>
    <p:extLst>
      <p:ext uri="{BB962C8B-B14F-4D97-AF65-F5344CB8AC3E}">
        <p14:creationId xmlns:p14="http://schemas.microsoft.com/office/powerpoint/2010/main" val="2935341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3C7F3-0FA7-4539-B6F8-8BC563905518}" type="slidenum">
              <a:rPr lang="en-US" smtClean="0"/>
              <a:t>10</a:t>
            </a:fld>
            <a:endParaRPr lang="en-US"/>
          </a:p>
        </p:txBody>
      </p:sp>
    </p:spTree>
    <p:extLst>
      <p:ext uri="{BB962C8B-B14F-4D97-AF65-F5344CB8AC3E}">
        <p14:creationId xmlns:p14="http://schemas.microsoft.com/office/powerpoint/2010/main" val="1533705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rPr>
              <a:t>American Indian Studies Program staff have led the development of a number of quality resources materials that are available from DPI Publications Sales or online.  </a:t>
            </a:r>
          </a:p>
          <a:p>
            <a:endParaRPr lang="en-US" dirty="0" smtClean="0">
              <a:latin typeface="Times New Roman" pitchFamily="18" charset="0"/>
            </a:endParaRPr>
          </a:p>
          <a:p>
            <a:r>
              <a:rPr lang="en-US" i="1" dirty="0" smtClean="0">
                <a:latin typeface="Times New Roman" pitchFamily="18" charset="0"/>
              </a:rPr>
              <a:t>American Indian Education in Wisconsin</a:t>
            </a:r>
            <a:r>
              <a:rPr lang="en-US" i="1" baseline="0" dirty="0" smtClean="0">
                <a:latin typeface="Times New Roman" pitchFamily="18" charset="0"/>
              </a:rPr>
              <a:t> </a:t>
            </a:r>
            <a:r>
              <a:rPr lang="en-US" i="1" dirty="0" smtClean="0">
                <a:latin typeface="Times New Roman" pitchFamily="18" charset="0"/>
              </a:rPr>
              <a:t>(2015)</a:t>
            </a:r>
          </a:p>
          <a:p>
            <a:endParaRPr lang="en-US" dirty="0" smtClean="0">
              <a:latin typeface="Times New Roman" pitchFamily="18" charset="0"/>
            </a:endParaRPr>
          </a:p>
          <a:p>
            <a:r>
              <a:rPr lang="en-US" i="1" dirty="0" smtClean="0">
                <a:latin typeface="Times New Roman" pitchFamily="18" charset="0"/>
              </a:rPr>
              <a:t>Classroom Activities on Wisconsin Indian Treaties and Tribal Sovereignty </a:t>
            </a:r>
            <a:r>
              <a:rPr lang="en-US" dirty="0" smtClean="0">
                <a:latin typeface="Times New Roman" pitchFamily="18" charset="0"/>
              </a:rPr>
              <a:t>takes a broader view of issues first explored in the context of Chippewa (Ojibwe) treaty rights. In addition to activities for students in grades 4-12, it includes a number of brief background pieces and the full text of each treaty signed with a Wisconsin American Indian tribe or band. It received the Distinguished Document Award from the Wisconsin Libraries Association in 1996.</a:t>
            </a:r>
          </a:p>
          <a:p>
            <a:endParaRPr lang="en-US" dirty="0"/>
          </a:p>
        </p:txBody>
      </p:sp>
      <p:sp>
        <p:nvSpPr>
          <p:cNvPr id="4" name="Slide Number Placeholder 3"/>
          <p:cNvSpPr>
            <a:spLocks noGrp="1"/>
          </p:cNvSpPr>
          <p:nvPr>
            <p:ph type="sldNum" sz="quarter" idx="10"/>
          </p:nvPr>
        </p:nvSpPr>
        <p:spPr/>
        <p:txBody>
          <a:bodyPr/>
          <a:lstStyle/>
          <a:p>
            <a:fld id="{5A93C7F3-0FA7-4539-B6F8-8BC563905518}" type="slidenum">
              <a:rPr lang="en-US" smtClean="0"/>
              <a:t>11</a:t>
            </a:fld>
            <a:endParaRPr lang="en-US"/>
          </a:p>
        </p:txBody>
      </p:sp>
    </p:spTree>
    <p:extLst>
      <p:ext uri="{BB962C8B-B14F-4D97-AF65-F5344CB8AC3E}">
        <p14:creationId xmlns:p14="http://schemas.microsoft.com/office/powerpoint/2010/main" val="31828760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rPr>
              <a:t>American Indian Studies Program staff have led the development of a number of quality instructional materials that are available from DPI Publications Sales.  </a:t>
            </a:r>
          </a:p>
          <a:p>
            <a:endParaRPr lang="en-US" dirty="0" smtClean="0">
              <a:latin typeface="Times New Roman" pitchFamily="18" charset="0"/>
            </a:endParaRPr>
          </a:p>
          <a:p>
            <a:r>
              <a:rPr lang="en-US" i="1" dirty="0" smtClean="0">
                <a:latin typeface="Times New Roman" pitchFamily="18" charset="0"/>
              </a:rPr>
              <a:t>Classroom Activities in State and Local Government </a:t>
            </a:r>
            <a:r>
              <a:rPr lang="en-US" dirty="0" smtClean="0">
                <a:latin typeface="Times New Roman" pitchFamily="18" charset="0"/>
              </a:rPr>
              <a:t>includes a section originally developed by the Madison Metropolitan School District.  </a:t>
            </a:r>
          </a:p>
          <a:p>
            <a:endParaRPr lang="en-US" dirty="0" smtClean="0">
              <a:latin typeface="Times New Roman" pitchFamily="18" charset="0"/>
            </a:endParaRPr>
          </a:p>
          <a:p>
            <a:r>
              <a:rPr lang="en-US" i="1" dirty="0" smtClean="0">
                <a:latin typeface="Times New Roman" pitchFamily="18" charset="0"/>
              </a:rPr>
              <a:t>Classroom Activities on Wisconsin Indian Treaties and Tribal Sovereignty </a:t>
            </a:r>
            <a:r>
              <a:rPr lang="en-US" dirty="0" smtClean="0">
                <a:latin typeface="Times New Roman" pitchFamily="18" charset="0"/>
              </a:rPr>
              <a:t>takes a broader view of issues first explored in the context of Chippewa (Ojibwe) treaty rights. In addition to activities for students in grades 4-12, it includes a number of brief background pieces and the full text of each treaty signed with a Wisconsin American Indian tribe or band.</a:t>
            </a:r>
            <a:r>
              <a:rPr lang="en-US" baseline="0" dirty="0" smtClean="0">
                <a:latin typeface="Times New Roman" pitchFamily="18" charset="0"/>
              </a:rPr>
              <a:t> </a:t>
            </a:r>
            <a:r>
              <a:rPr lang="en-US" dirty="0" smtClean="0">
                <a:latin typeface="Times New Roman" pitchFamily="18" charset="0"/>
              </a:rPr>
              <a:t>It received the Distinguished Document Award from the Wisconsin Libraries Association in 1996.</a:t>
            </a:r>
          </a:p>
          <a:p>
            <a:endParaRPr lang="en-US" dirty="0"/>
          </a:p>
        </p:txBody>
      </p:sp>
      <p:sp>
        <p:nvSpPr>
          <p:cNvPr id="4" name="Slide Number Placeholder 3"/>
          <p:cNvSpPr>
            <a:spLocks noGrp="1"/>
          </p:cNvSpPr>
          <p:nvPr>
            <p:ph type="sldNum" sz="quarter" idx="10"/>
          </p:nvPr>
        </p:nvSpPr>
        <p:spPr/>
        <p:txBody>
          <a:bodyPr/>
          <a:lstStyle/>
          <a:p>
            <a:fld id="{5A93C7F3-0FA7-4539-B6F8-8BC563905518}" type="slidenum">
              <a:rPr lang="en-US" smtClean="0"/>
              <a:t>12</a:t>
            </a:fld>
            <a:endParaRPr lang="en-US"/>
          </a:p>
        </p:txBody>
      </p:sp>
    </p:spTree>
    <p:extLst>
      <p:ext uri="{BB962C8B-B14F-4D97-AF65-F5344CB8AC3E}">
        <p14:creationId xmlns:p14="http://schemas.microsoft.com/office/powerpoint/2010/main" val="2365490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cs typeface="Times New Roman" pitchFamily="18" charset="0"/>
              </a:rPr>
              <a:t>The American Indian Studies Program web page provides convenient access to materials and program-related information.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Announcements, a Calendar List of Events, a Fact Sheet,</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General Updates are listed on the web page.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Information</a:t>
            </a:r>
            <a:r>
              <a:rPr lang="en-US" baseline="0" dirty="0" smtClean="0">
                <a:latin typeface="Times New Roman" pitchFamily="18" charset="0"/>
                <a:cs typeface="Times New Roman" pitchFamily="18" charset="0"/>
              </a:rPr>
              <a:t> on t</a:t>
            </a:r>
            <a:r>
              <a:rPr lang="en-US" dirty="0" smtClean="0">
                <a:latin typeface="Times New Roman" pitchFamily="18" charset="0"/>
                <a:cs typeface="Times New Roman" pitchFamily="18" charset="0"/>
              </a:rPr>
              <a:t>ribal nations of Wisconsin is provided</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pPr>
              <a:defRPr/>
            </a:pPr>
            <a:r>
              <a:rPr lang="en-US" dirty="0" smtClean="0"/>
              <a:t>Web links to resources</a:t>
            </a:r>
            <a:r>
              <a:rPr lang="en-US" baseline="0" dirty="0" smtClean="0"/>
              <a:t> </a:t>
            </a:r>
            <a:r>
              <a:rPr lang="en-US" dirty="0" smtClean="0"/>
              <a:t>for American Indian education are</a:t>
            </a:r>
            <a:r>
              <a:rPr lang="en-US" baseline="0" dirty="0" smtClean="0"/>
              <a:t> available</a:t>
            </a:r>
            <a:r>
              <a:rPr lang="en-US" dirty="0" smtClean="0"/>
              <a:t>. Examples include: Wisconsin Indian Education Association (WIEA), National Indian Education Association (NIEA), and National Congress of American Indians (</a:t>
            </a:r>
            <a:r>
              <a:rPr lang="en-US" dirty="0" err="1" smtClean="0"/>
              <a:t>NCAI</a:t>
            </a:r>
            <a:r>
              <a:rPr lang="en-US" dirty="0" smtClean="0"/>
              <a:t>), among others. </a:t>
            </a:r>
          </a:p>
          <a:p>
            <a:pPr>
              <a:defRPr/>
            </a:pPr>
            <a:endParaRPr lang="en-US" dirty="0" smtClean="0"/>
          </a:p>
          <a:p>
            <a:pPr>
              <a:defRPr/>
            </a:pPr>
            <a:r>
              <a:rPr lang="en-US" dirty="0" smtClean="0"/>
              <a:t>Links</a:t>
            </a:r>
            <a:r>
              <a:rPr lang="en-US" baseline="0" dirty="0" smtClean="0"/>
              <a:t> to and information on articles, journals, reports, and research, along with information resources and materials in on the </a:t>
            </a:r>
            <a:r>
              <a:rPr lang="en-US" i="1" baseline="0" dirty="0" smtClean="0"/>
              <a:t>Teaching and Learning</a:t>
            </a:r>
            <a:r>
              <a:rPr lang="en-US" baseline="0" dirty="0" smtClean="0"/>
              <a:t> subsections. </a:t>
            </a:r>
          </a:p>
          <a:p>
            <a:pPr>
              <a:defRPr/>
            </a:pPr>
            <a:endParaRPr lang="en-US" dirty="0" smtClean="0"/>
          </a:p>
          <a:p>
            <a:pPr>
              <a:defRPr/>
            </a:pPr>
            <a:r>
              <a:rPr lang="en-US" dirty="0" smtClean="0"/>
              <a:t>Also</a:t>
            </a:r>
            <a:r>
              <a:rPr lang="en-US" baseline="0" dirty="0" smtClean="0"/>
              <a:t> available is information on publications regarding American Indian studies along with a bibliography series. </a:t>
            </a:r>
            <a:endParaRPr lang="en-US" dirty="0" smtClean="0"/>
          </a:p>
          <a:p>
            <a:endParaRPr lang="en-US" dirty="0"/>
          </a:p>
        </p:txBody>
      </p:sp>
      <p:sp>
        <p:nvSpPr>
          <p:cNvPr id="4" name="Slide Number Placeholder 3"/>
          <p:cNvSpPr>
            <a:spLocks noGrp="1"/>
          </p:cNvSpPr>
          <p:nvPr>
            <p:ph type="sldNum" sz="quarter" idx="10"/>
          </p:nvPr>
        </p:nvSpPr>
        <p:spPr/>
        <p:txBody>
          <a:bodyPr/>
          <a:lstStyle/>
          <a:p>
            <a:fld id="{5A93C7F3-0FA7-4539-B6F8-8BC563905518}" type="slidenum">
              <a:rPr lang="en-US" smtClean="0"/>
              <a:t>13</a:t>
            </a:fld>
            <a:endParaRPr lang="en-US"/>
          </a:p>
        </p:txBody>
      </p:sp>
    </p:spTree>
    <p:extLst>
      <p:ext uri="{BB962C8B-B14F-4D97-AF65-F5344CB8AC3E}">
        <p14:creationId xmlns:p14="http://schemas.microsoft.com/office/powerpoint/2010/main" val="136001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latin typeface="Times New Roman" pitchFamily="18" charset="0"/>
                <a:cs typeface="Times New Roman" pitchFamily="18" charset="0"/>
              </a:rPr>
              <a:t>It is also a place to find information about grants and professional development opportunities.</a:t>
            </a:r>
            <a:r>
              <a:rPr lang="en-US" dirty="0" smtClean="0">
                <a:latin typeface="Times New Roman" pitchFamily="18" charset="0"/>
              </a:rPr>
              <a:t> </a:t>
            </a:r>
            <a:r>
              <a:rPr lang="en-US" dirty="0" smtClean="0"/>
              <a:t>One example is information about American Indian Language Revitalization Grants, which are grants that will be awarded on a competitive, annual basis to public schools or CESAs who partner with a tribal government, or consortia of one or more school districts and one or more tribal government. Funds can be used for activities related to providing instruction in one or more tribal languages as curricular or co-curricular offerings, such as curriculum design, creation of appropriate assessment instruments, professional development activities, language-related activities for parents and community members, instructional delivery, and program evaluation. </a:t>
            </a:r>
          </a:p>
          <a:p>
            <a:pPr>
              <a:defRPr/>
            </a:pPr>
            <a:endParaRPr lang="en-US" dirty="0" smtClean="0">
              <a:latin typeface="Times New Roman" pitchFamily="18" charset="0"/>
              <a:cs typeface="Times New Roman" pitchFamily="18" charset="0"/>
            </a:endParaRPr>
          </a:p>
          <a:p>
            <a:pPr>
              <a:defRPr/>
            </a:pPr>
            <a:r>
              <a:rPr lang="en-US" dirty="0" smtClean="0"/>
              <a:t>The annual Wisconsin American Indian Studies Summer Institute is an active, highly participatory, week-long workshop designed to increase participants’ understanding of issues related to the history, culture, and tribal sovereignty of the 11 federally recognized American Indian tribes and bands in Wisconsin. Our goals relate to both American Indian studies and the education of American Indian students. This event aims to improve teaching and learning and to enrich student services so that they may become more culturally responsive. Participants will learn how to adapt or develop new techniques best suited to their unique circumstances</a:t>
            </a:r>
          </a:p>
          <a:p>
            <a:pPr>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State law includes provisions for certification of school staff working in American Indian Language and Culture Education. Licenses are available for: Indian Home-School Coordinator (924) , Language and Culture Aide (925), Indian Language Teacher (926), Indian History and Culture Teacher (927), School Counselor--Indian Language and Culture (963).</a:t>
            </a:r>
          </a:p>
          <a:p>
            <a:pPr>
              <a:defRPr/>
            </a:pPr>
            <a:endParaRPr lang="en-US" dirty="0" smtClean="0"/>
          </a:p>
          <a:p>
            <a:pPr>
              <a:defRPr/>
            </a:pPr>
            <a:r>
              <a:rPr lang="en-US" dirty="0" smtClean="0"/>
              <a:t>The Wisconsin American Indian Studies listserv allows you to receive updates and announcements and to correspond with others interested in American Indian Studies and education of American Indian students.</a:t>
            </a:r>
          </a:p>
          <a:p>
            <a:pPr>
              <a:defRPr/>
            </a:pPr>
            <a:endParaRPr lang="en-US" dirty="0" smtClean="0"/>
          </a:p>
          <a:p>
            <a:pPr>
              <a:defRPr/>
            </a:pPr>
            <a:r>
              <a:rPr lang="en-US" dirty="0" smtClean="0"/>
              <a:t>The DPI</a:t>
            </a:r>
            <a:r>
              <a:rPr lang="en-US" baseline="0" dirty="0" smtClean="0"/>
              <a:t> American Indian Studies Program social media communities </a:t>
            </a:r>
            <a:r>
              <a:rPr lang="en-US" dirty="0" smtClean="0"/>
              <a:t>allow you to receive updates and announcements and to correspond with others interested in American Indian Studies in Wisconsin and education of American Indian students.</a:t>
            </a:r>
          </a:p>
          <a:p>
            <a:pPr>
              <a:defRPr/>
            </a:pPr>
            <a:endParaRPr lang="en-US" dirty="0" smtClean="0"/>
          </a:p>
          <a:p>
            <a:pPr>
              <a:defRPr/>
            </a:pPr>
            <a:endParaRPr lang="en-US" dirty="0" smtClean="0"/>
          </a:p>
        </p:txBody>
      </p:sp>
      <p:sp>
        <p:nvSpPr>
          <p:cNvPr id="4" name="Slide Number Placeholder 3"/>
          <p:cNvSpPr>
            <a:spLocks noGrp="1"/>
          </p:cNvSpPr>
          <p:nvPr>
            <p:ph type="sldNum" sz="quarter" idx="10"/>
          </p:nvPr>
        </p:nvSpPr>
        <p:spPr/>
        <p:txBody>
          <a:bodyPr/>
          <a:lstStyle/>
          <a:p>
            <a:fld id="{5A93C7F3-0FA7-4539-B6F8-8BC563905518}" type="slidenum">
              <a:rPr lang="en-US" smtClean="0"/>
              <a:t>14</a:t>
            </a:fld>
            <a:endParaRPr lang="en-US"/>
          </a:p>
        </p:txBody>
      </p:sp>
    </p:spTree>
    <p:extLst>
      <p:ext uri="{BB962C8B-B14F-4D97-AF65-F5344CB8AC3E}">
        <p14:creationId xmlns:p14="http://schemas.microsoft.com/office/powerpoint/2010/main" val="619472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Wisconsin legislature in 1989 intended these requirements to address the controversy that followed the 1983 Voigt decision, which affirmed the Lake Superior Band of Chippewa's or Ojibwe treaty-based right to hunt, fish, and gather within the ceded territory under the treaties of 1837 and 1842.  </a:t>
            </a:r>
          </a:p>
          <a:p>
            <a:endParaRPr lang="en-US" dirty="0" smtClean="0"/>
          </a:p>
          <a:p>
            <a:r>
              <a:rPr lang="en-US" dirty="0" smtClean="0"/>
              <a:t>The Wisconsin legislature at the time recognized that at the heart of the tension was a fundamental misunderstanding of treaty rights and tribal sovereignty, and passed legislation to ensure that these topics would be included in the K-12 curriculum in public schools. </a:t>
            </a:r>
            <a:endParaRPr lang="en-US" dirty="0"/>
          </a:p>
        </p:txBody>
      </p:sp>
      <p:sp>
        <p:nvSpPr>
          <p:cNvPr id="4" name="Slide Number Placeholder 3"/>
          <p:cNvSpPr>
            <a:spLocks noGrp="1"/>
          </p:cNvSpPr>
          <p:nvPr>
            <p:ph type="sldNum" sz="quarter" idx="10"/>
          </p:nvPr>
        </p:nvSpPr>
        <p:spPr/>
        <p:txBody>
          <a:bodyPr/>
          <a:lstStyle/>
          <a:p>
            <a:fld id="{5A93C7F3-0FA7-4539-B6F8-8BC563905518}" type="slidenum">
              <a:rPr lang="en-US" smtClean="0"/>
              <a:t>2</a:t>
            </a:fld>
            <a:endParaRPr lang="en-US"/>
          </a:p>
        </p:txBody>
      </p:sp>
    </p:spTree>
    <p:extLst>
      <p:ext uri="{BB962C8B-B14F-4D97-AF65-F5344CB8AC3E}">
        <p14:creationId xmlns:p14="http://schemas.microsoft.com/office/powerpoint/2010/main" val="2056483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the Wisconsin legislature at the time further recognized that the controversy was only partially about Lake Superior Band of Chippewa's or Ojibwe treaty rights.  </a:t>
            </a:r>
          </a:p>
          <a:p>
            <a:endParaRPr lang="en-US" dirty="0" smtClean="0"/>
          </a:p>
          <a:p>
            <a:r>
              <a:rPr lang="en-US" dirty="0" smtClean="0"/>
              <a:t>They identified several related issues and included language in the 1989-1991 biennial budget designed to remedy each one. Thus, those mentioning “Wisconsin Act 31” in the context of education are likely referring to the Wisconsin state statutes listed above.</a:t>
            </a:r>
          </a:p>
          <a:p>
            <a:endParaRPr lang="en-US" dirty="0"/>
          </a:p>
        </p:txBody>
      </p:sp>
      <p:sp>
        <p:nvSpPr>
          <p:cNvPr id="4" name="Slide Number Placeholder 3"/>
          <p:cNvSpPr>
            <a:spLocks noGrp="1"/>
          </p:cNvSpPr>
          <p:nvPr>
            <p:ph type="sldNum" sz="quarter" idx="10"/>
          </p:nvPr>
        </p:nvSpPr>
        <p:spPr/>
        <p:txBody>
          <a:bodyPr/>
          <a:lstStyle/>
          <a:p>
            <a:fld id="{5A93C7F3-0FA7-4539-B6F8-8BC563905518}" type="slidenum">
              <a:rPr lang="en-US" smtClean="0"/>
              <a:t>3</a:t>
            </a:fld>
            <a:endParaRPr lang="en-US"/>
          </a:p>
        </p:txBody>
      </p:sp>
    </p:spTree>
    <p:extLst>
      <p:ext uri="{BB962C8B-B14F-4D97-AF65-F5344CB8AC3E}">
        <p14:creationId xmlns:p14="http://schemas.microsoft.com/office/powerpoint/2010/main" val="1603024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statute dealt with the most immediate cause of the controversy -- the lack of accurate, authentic information about Lake Superior Band of Chippewa’s or Ojibwe treaty rights. </a:t>
            </a:r>
          </a:p>
          <a:p>
            <a:endParaRPr lang="en-US" dirty="0" smtClean="0"/>
          </a:p>
          <a:p>
            <a:r>
              <a:rPr lang="en-US" dirty="0" smtClean="0"/>
              <a:t>This state statute charged the Wisconsin Department of Public Instruction (DPI) at the time with the duty to develop a suitable instructional resource to address this issue.</a:t>
            </a:r>
          </a:p>
          <a:p>
            <a:endParaRPr lang="en-US" dirty="0" smtClean="0"/>
          </a:p>
          <a:p>
            <a:r>
              <a:rPr lang="en-US" dirty="0" smtClean="0"/>
              <a:t>The instructional resource material that was developed was </a:t>
            </a:r>
            <a:r>
              <a:rPr lang="en-US" b="0" i="1" dirty="0" smtClean="0"/>
              <a:t>Classroom Activities on Chippewa Treaty Rights </a:t>
            </a:r>
            <a:r>
              <a:rPr lang="en-US" b="0" i="0" dirty="0" smtClean="0"/>
              <a:t>(1991)</a:t>
            </a:r>
            <a:r>
              <a:rPr lang="en-US" dirty="0" smtClean="0"/>
              <a:t>. It was developed by a team of authors from the University of Wisconsin-Eau Claire led by Ronald N. </a:t>
            </a:r>
            <a:r>
              <a:rPr lang="en-US" dirty="0" err="1" smtClean="0"/>
              <a:t>Satz</a:t>
            </a:r>
            <a:r>
              <a:rPr lang="en-US" dirty="0" smtClean="0"/>
              <a:t>, Rick St. Germaine, and Anthony </a:t>
            </a:r>
            <a:r>
              <a:rPr lang="en-US" dirty="0" err="1" smtClean="0"/>
              <a:t>Gulig</a:t>
            </a:r>
            <a:r>
              <a:rPr lang="en-US" dirty="0" smtClean="0"/>
              <a:t>. This material developed a series of activities designed to promote an understanding of the historical, cultural, and legal issues related to Lake Superior Band Chippewa’s or Ojibwe treaty rights. </a:t>
            </a:r>
            <a:endParaRPr lang="en-US" dirty="0"/>
          </a:p>
        </p:txBody>
      </p:sp>
      <p:sp>
        <p:nvSpPr>
          <p:cNvPr id="4" name="Slide Number Placeholder 3"/>
          <p:cNvSpPr>
            <a:spLocks noGrp="1"/>
          </p:cNvSpPr>
          <p:nvPr>
            <p:ph type="sldNum" sz="quarter" idx="10"/>
          </p:nvPr>
        </p:nvSpPr>
        <p:spPr/>
        <p:txBody>
          <a:bodyPr/>
          <a:lstStyle/>
          <a:p>
            <a:fld id="{5A93C7F3-0FA7-4539-B6F8-8BC563905518}" type="slidenum">
              <a:rPr lang="en-US" smtClean="0"/>
              <a:t>4</a:t>
            </a:fld>
            <a:endParaRPr lang="en-US"/>
          </a:p>
        </p:txBody>
      </p:sp>
    </p:spTree>
    <p:extLst>
      <p:ext uri="{BB962C8B-B14F-4D97-AF65-F5344CB8AC3E}">
        <p14:creationId xmlns:p14="http://schemas.microsoft.com/office/powerpoint/2010/main" val="2823382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Prior to “Wisconsin Act 31” becoming state law, several studies conducted during the 1980s, including those by the Ad Hoc Commission on Racism, the Wisconsin Advisory Committee to the United States Commission on Civil Rights, and St. Norbert College, concluded that racism was an important factor in the treaty rights controversy.  </a:t>
            </a:r>
          </a:p>
          <a:p>
            <a:endParaRPr lang="en-US" dirty="0" smtClean="0"/>
          </a:p>
          <a:p>
            <a:r>
              <a:rPr lang="en-US" dirty="0" smtClean="0"/>
              <a:t>This indicated there was a great need for measures designed to promote a greater understanding of human diversity.</a:t>
            </a:r>
          </a:p>
          <a:p>
            <a:endParaRPr lang="en-US" dirty="0" smtClean="0"/>
          </a:p>
          <a:p>
            <a:r>
              <a:rPr lang="en-US" dirty="0" smtClean="0"/>
              <a:t>Note: Wisconsin is a local control state, which means it is up to local school boards to determine what their instructional program or curriculum will consist of for their school district under state law. </a:t>
            </a:r>
          </a:p>
          <a:p>
            <a:endParaRPr lang="en-US" dirty="0"/>
          </a:p>
        </p:txBody>
      </p:sp>
      <p:sp>
        <p:nvSpPr>
          <p:cNvPr id="4" name="Slide Number Placeholder 3"/>
          <p:cNvSpPr>
            <a:spLocks noGrp="1"/>
          </p:cNvSpPr>
          <p:nvPr>
            <p:ph type="sldNum" sz="quarter" idx="10"/>
          </p:nvPr>
        </p:nvSpPr>
        <p:spPr/>
        <p:txBody>
          <a:bodyPr/>
          <a:lstStyle/>
          <a:p>
            <a:fld id="{5A93C7F3-0FA7-4539-B6F8-8BC563905518}" type="slidenum">
              <a:rPr lang="en-US" smtClean="0"/>
              <a:t>5</a:t>
            </a:fld>
            <a:endParaRPr lang="en-US"/>
          </a:p>
        </p:txBody>
      </p:sp>
    </p:spTree>
    <p:extLst>
      <p:ext uri="{BB962C8B-B14F-4D97-AF65-F5344CB8AC3E}">
        <p14:creationId xmlns:p14="http://schemas.microsoft.com/office/powerpoint/2010/main" val="3509304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curricular changes necessitated a change in teacher training so that classroom teachers could be well</a:t>
            </a:r>
            <a:r>
              <a:rPr lang="en-US" baseline="0" dirty="0" smtClean="0"/>
              <a:t> </a:t>
            </a:r>
            <a:r>
              <a:rPr lang="en-US" dirty="0" smtClean="0"/>
              <a:t>prepared to provide instruction about these issues.  </a:t>
            </a:r>
          </a:p>
          <a:p>
            <a:endParaRPr lang="en-US" dirty="0" smtClean="0"/>
          </a:p>
          <a:p>
            <a:r>
              <a:rPr lang="en-US" dirty="0" smtClean="0"/>
              <a:t>The statute addressed teachers credentialed after 1991 by requiring colleges and universities that provided teacher education to include this content and information in their programs. This includes each</a:t>
            </a:r>
            <a:r>
              <a:rPr lang="en-US" baseline="0" dirty="0" smtClean="0"/>
              <a:t> of the</a:t>
            </a:r>
            <a:r>
              <a:rPr lang="en-US" dirty="0" smtClean="0"/>
              <a:t> higher education teacher education programs located throughout Wisconsin. </a:t>
            </a:r>
          </a:p>
          <a:p>
            <a:endParaRPr lang="en-US" dirty="0" smtClean="0"/>
          </a:p>
          <a:p>
            <a:r>
              <a:rPr lang="en-US" dirty="0" smtClean="0"/>
              <a:t>Note: the American Indian Studies Program at the Wisconsin Department of Public Instruction continually holds annual conferences and a number of local, regional and statewide trainings to provide in-service training to those already holding a license to teach in Wisconsin.</a:t>
            </a:r>
          </a:p>
          <a:p>
            <a:endParaRPr lang="en-US" dirty="0"/>
          </a:p>
        </p:txBody>
      </p:sp>
      <p:sp>
        <p:nvSpPr>
          <p:cNvPr id="4" name="Slide Number Placeholder 3"/>
          <p:cNvSpPr>
            <a:spLocks noGrp="1"/>
          </p:cNvSpPr>
          <p:nvPr>
            <p:ph type="sldNum" sz="quarter" idx="10"/>
          </p:nvPr>
        </p:nvSpPr>
        <p:spPr/>
        <p:txBody>
          <a:bodyPr/>
          <a:lstStyle/>
          <a:p>
            <a:fld id="{5A93C7F3-0FA7-4539-B6F8-8BC563905518}" type="slidenum">
              <a:rPr lang="en-US" smtClean="0"/>
              <a:t>6</a:t>
            </a:fld>
            <a:endParaRPr lang="en-US"/>
          </a:p>
        </p:txBody>
      </p:sp>
    </p:spTree>
    <p:extLst>
      <p:ext uri="{BB962C8B-B14F-4D97-AF65-F5344CB8AC3E}">
        <p14:creationId xmlns:p14="http://schemas.microsoft.com/office/powerpoint/2010/main" val="510748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rPr>
              <a:t>Efforts to provide accurate, authentic information depend on the use of quality instructional materials that are free of bias and stereotypes. </a:t>
            </a:r>
          </a:p>
          <a:p>
            <a:endParaRPr lang="en-US" dirty="0" smtClean="0">
              <a:latin typeface="Times New Roman" pitchFamily="18" charset="0"/>
            </a:endParaRPr>
          </a:p>
          <a:p>
            <a:r>
              <a:rPr lang="en-US" dirty="0" smtClean="0">
                <a:latin typeface="Times New Roman" pitchFamily="18" charset="0"/>
              </a:rPr>
              <a:t>Note: in order to prepare students to live in a diverse world, they must be exposed to resources that reflect one.</a:t>
            </a:r>
          </a:p>
          <a:p>
            <a:endParaRPr lang="en-US" dirty="0"/>
          </a:p>
        </p:txBody>
      </p:sp>
      <p:sp>
        <p:nvSpPr>
          <p:cNvPr id="4" name="Slide Number Placeholder 3"/>
          <p:cNvSpPr>
            <a:spLocks noGrp="1"/>
          </p:cNvSpPr>
          <p:nvPr>
            <p:ph type="sldNum" sz="quarter" idx="10"/>
          </p:nvPr>
        </p:nvSpPr>
        <p:spPr/>
        <p:txBody>
          <a:bodyPr/>
          <a:lstStyle/>
          <a:p>
            <a:fld id="{5A93C7F3-0FA7-4539-B6F8-8BC563905518}" type="slidenum">
              <a:rPr lang="en-US" smtClean="0"/>
              <a:t>7</a:t>
            </a:fld>
            <a:endParaRPr lang="en-US"/>
          </a:p>
        </p:txBody>
      </p:sp>
    </p:spTree>
    <p:extLst>
      <p:ext uri="{BB962C8B-B14F-4D97-AF65-F5344CB8AC3E}">
        <p14:creationId xmlns:p14="http://schemas.microsoft.com/office/powerpoint/2010/main" val="978298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cs typeface="Times New Roman" pitchFamily="18" charset="0"/>
              </a:rPr>
              <a:t>Many consider this state statute to be the heart of “Wisconsin</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Act 31” requirements.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For purposes of this state statute, the elementary grades are K-8, and Wisconsin school districts typically include these topics in one or more of the following classes: fourth grade Wisconsin history; fifth grade U.S. history; seventh grade civics; and eighth grade U.S. history.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High schools offer this instruction in a variety of courses and some infuse American Indian history, culture, and tribal sovereignty throughout their social studies courses.</a:t>
            </a:r>
            <a:endParaRPr lang="en-US" dirty="0" smtClean="0"/>
          </a:p>
          <a:p>
            <a:endParaRPr lang="en-US" dirty="0"/>
          </a:p>
        </p:txBody>
      </p:sp>
      <p:sp>
        <p:nvSpPr>
          <p:cNvPr id="4" name="Slide Number Placeholder 3"/>
          <p:cNvSpPr>
            <a:spLocks noGrp="1"/>
          </p:cNvSpPr>
          <p:nvPr>
            <p:ph type="sldNum" sz="quarter" idx="10"/>
          </p:nvPr>
        </p:nvSpPr>
        <p:spPr/>
        <p:txBody>
          <a:bodyPr/>
          <a:lstStyle/>
          <a:p>
            <a:fld id="{5A93C7F3-0FA7-4539-B6F8-8BC563905518}" type="slidenum">
              <a:rPr lang="en-US" smtClean="0"/>
              <a:t>8</a:t>
            </a:fld>
            <a:endParaRPr lang="en-US"/>
          </a:p>
        </p:txBody>
      </p:sp>
    </p:spTree>
    <p:extLst>
      <p:ext uri="{BB962C8B-B14F-4D97-AF65-F5344CB8AC3E}">
        <p14:creationId xmlns:p14="http://schemas.microsoft.com/office/powerpoint/2010/main" val="233955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 number of ways that the American Indian Studies Program at the Wisconsin Department of Public Instruction might assist you.  </a:t>
            </a:r>
          </a:p>
          <a:p>
            <a:endParaRPr lang="en-US" dirty="0" smtClean="0"/>
          </a:p>
          <a:p>
            <a:r>
              <a:rPr lang="en-US" dirty="0" smtClean="0"/>
              <a:t>Here are a few examples of the kinds of services we provide.</a:t>
            </a:r>
          </a:p>
          <a:p>
            <a:endParaRPr lang="en-US" dirty="0"/>
          </a:p>
        </p:txBody>
      </p:sp>
      <p:sp>
        <p:nvSpPr>
          <p:cNvPr id="4" name="Slide Number Placeholder 3"/>
          <p:cNvSpPr>
            <a:spLocks noGrp="1"/>
          </p:cNvSpPr>
          <p:nvPr>
            <p:ph type="sldNum" sz="quarter" idx="10"/>
          </p:nvPr>
        </p:nvSpPr>
        <p:spPr/>
        <p:txBody>
          <a:bodyPr/>
          <a:lstStyle/>
          <a:p>
            <a:fld id="{5A93C7F3-0FA7-4539-B6F8-8BC563905518}" type="slidenum">
              <a:rPr lang="en-US" smtClean="0"/>
              <a:t>9</a:t>
            </a:fld>
            <a:endParaRPr lang="en-US"/>
          </a:p>
        </p:txBody>
      </p:sp>
    </p:spTree>
    <p:extLst>
      <p:ext uri="{BB962C8B-B14F-4D97-AF65-F5344CB8AC3E}">
        <p14:creationId xmlns:p14="http://schemas.microsoft.com/office/powerpoint/2010/main" val="38824783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file://localhost/Users/anninmp/Documents/Jobs%20In%20Progress/%20LOGOS/%20DPI%20Logos/dpi_logo_horizSS-REV.emf"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ext Placeholder 14"/>
          <p:cNvSpPr>
            <a:spLocks noGrp="1"/>
          </p:cNvSpPr>
          <p:nvPr>
            <p:ph type="body" sz="quarter" idx="10" hasCustomPrompt="1"/>
          </p:nvPr>
        </p:nvSpPr>
        <p:spPr>
          <a:xfrm>
            <a:off x="1364321" y="1293834"/>
            <a:ext cx="6311370" cy="1262666"/>
          </a:xfrm>
          <a:prstGeom prst="rect">
            <a:avLst/>
          </a:prstGeom>
        </p:spPr>
        <p:txBody>
          <a:bodyPr>
            <a:noAutofit/>
          </a:bodyPr>
          <a:lstStyle>
            <a:lvl1pPr marL="0" indent="0" algn="ctr">
              <a:lnSpc>
                <a:spcPts val="3820"/>
              </a:lnSpc>
              <a:buNone/>
              <a:defRPr sz="3600" baseline="0">
                <a:solidFill>
                  <a:srgbClr val="333399"/>
                </a:solidFill>
                <a:latin typeface="Lato Black" panose="020F0A02020204030203" pitchFamily="34" charset="0"/>
              </a:defRPr>
            </a:lvl1pPr>
            <a:lvl2pPr>
              <a:defRPr sz="2637">
                <a:solidFill>
                  <a:srgbClr val="333399"/>
                </a:solidFill>
                <a:latin typeface="+mj-lt"/>
              </a:defRPr>
            </a:lvl2pPr>
            <a:lvl3pPr>
              <a:defRPr sz="2637">
                <a:solidFill>
                  <a:srgbClr val="333399"/>
                </a:solidFill>
                <a:latin typeface="+mj-lt"/>
              </a:defRPr>
            </a:lvl3pPr>
            <a:lvl4pPr>
              <a:defRPr sz="2637">
                <a:solidFill>
                  <a:srgbClr val="333399"/>
                </a:solidFill>
                <a:latin typeface="+mj-lt"/>
              </a:defRPr>
            </a:lvl4pPr>
            <a:lvl5pPr>
              <a:defRPr sz="2637">
                <a:solidFill>
                  <a:srgbClr val="333399"/>
                </a:solidFill>
                <a:latin typeface="+mj-lt"/>
              </a:defRPr>
            </a:lvl5pPr>
          </a:lstStyle>
          <a:p>
            <a:pPr lvl="0"/>
            <a:r>
              <a:rPr lang="en-US" dirty="0" smtClean="0"/>
              <a:t>Presentation Title</a:t>
            </a:r>
            <a:br>
              <a:rPr lang="en-US" dirty="0" smtClean="0"/>
            </a:br>
            <a:r>
              <a:rPr lang="en-US" dirty="0" smtClean="0"/>
              <a:t>Slide Master</a:t>
            </a:r>
            <a:endParaRPr lang="en-US" dirty="0"/>
          </a:p>
        </p:txBody>
      </p:sp>
      <p:sp>
        <p:nvSpPr>
          <p:cNvPr id="12" name="Text Placeholder 16"/>
          <p:cNvSpPr>
            <a:spLocks noGrp="1"/>
          </p:cNvSpPr>
          <p:nvPr>
            <p:ph type="body" sz="quarter" idx="11" hasCustomPrompt="1"/>
          </p:nvPr>
        </p:nvSpPr>
        <p:spPr>
          <a:xfrm>
            <a:off x="5458013" y="3035370"/>
            <a:ext cx="2228771" cy="1123872"/>
          </a:xfrm>
          <a:prstGeom prst="rect">
            <a:avLst/>
          </a:prstGeom>
        </p:spPr>
        <p:txBody>
          <a:bodyPr>
            <a:normAutofit/>
          </a:bodyPr>
          <a:lstStyle>
            <a:lvl1pPr marL="0" indent="0" algn="l">
              <a:lnSpc>
                <a:spcPct val="100000"/>
              </a:lnSpc>
              <a:buNone/>
              <a:defRPr sz="1800"/>
            </a:lvl1pPr>
            <a:lvl2pPr marL="342789" indent="0">
              <a:lnSpc>
                <a:spcPct val="100000"/>
              </a:lnSpc>
              <a:buNone/>
              <a:defRPr sz="1465"/>
            </a:lvl2pPr>
            <a:lvl3pPr marL="685578" indent="0">
              <a:lnSpc>
                <a:spcPct val="100000"/>
              </a:lnSpc>
              <a:buNone/>
              <a:defRPr sz="1465"/>
            </a:lvl3pPr>
            <a:lvl4pPr marL="1028367" indent="0">
              <a:lnSpc>
                <a:spcPct val="100000"/>
              </a:lnSpc>
              <a:buNone/>
              <a:defRPr sz="1465"/>
            </a:lvl4pPr>
            <a:lvl5pPr marL="1371156" indent="0">
              <a:lnSpc>
                <a:spcPct val="100000"/>
              </a:lnSpc>
              <a:buNone/>
              <a:defRPr sz="1465"/>
            </a:lvl5pPr>
          </a:lstStyle>
          <a:p>
            <a:pPr lvl="0"/>
            <a:r>
              <a:rPr lang="en-US" dirty="0" smtClean="0"/>
              <a:t>Name of Presenter</a:t>
            </a:r>
            <a:br>
              <a:rPr lang="en-US" dirty="0" smtClean="0"/>
            </a:br>
            <a:r>
              <a:rPr lang="en-US" dirty="0" smtClean="0"/>
              <a:t>Title</a:t>
            </a:r>
            <a:br>
              <a:rPr lang="en-US" dirty="0" smtClean="0"/>
            </a:br>
            <a:r>
              <a:rPr lang="en-US" dirty="0" smtClean="0"/>
              <a:t>Date</a:t>
            </a:r>
          </a:p>
        </p:txBody>
      </p:sp>
      <p:grpSp>
        <p:nvGrpSpPr>
          <p:cNvPr id="2" name="Group 1"/>
          <p:cNvGrpSpPr/>
          <p:nvPr userDrawn="1"/>
        </p:nvGrpSpPr>
        <p:grpSpPr>
          <a:xfrm>
            <a:off x="-1" y="3248879"/>
            <a:ext cx="9144058" cy="1896438"/>
            <a:chOff x="-1" y="3248879"/>
            <a:chExt cx="9144058" cy="1896438"/>
          </a:xfrm>
        </p:grpSpPr>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206" t="7103" r="1" b="14555"/>
            <a:stretch/>
          </p:blipFill>
          <p:spPr>
            <a:xfrm>
              <a:off x="-1" y="3248879"/>
              <a:ext cx="9144058" cy="1896438"/>
            </a:xfrm>
            <a:prstGeom prst="rect">
              <a:avLst/>
            </a:prstGeom>
          </p:spPr>
        </p:pic>
        <p:pic>
          <p:nvPicPr>
            <p:cNvPr id="3" name="dpi_logo_horizSS-REV.emf" descr="/Users/anninmp/Documents/Jobs In Progress/ LOGOS/ DPI Logos/dpi_logo_horizSS-REV.emf"/>
            <p:cNvPicPr>
              <a:picLocks noChangeAspect="1"/>
            </p:cNvPicPr>
            <p:nvPr userDrawn="1"/>
          </p:nvPicPr>
          <p:blipFill>
            <a:blip r:embed="rId3" r:link="rId4" cstate="print">
              <a:extLst>
                <a:ext uri="{28A0092B-C50C-407E-A947-70E740481C1C}">
                  <a14:useLocalDpi xmlns:a14="http://schemas.microsoft.com/office/drawing/2010/main" val="0"/>
                </a:ext>
              </a:extLst>
            </a:blip>
            <a:stretch>
              <a:fillRect/>
            </a:stretch>
          </p:blipFill>
          <p:spPr>
            <a:xfrm>
              <a:off x="3417957" y="4481264"/>
              <a:ext cx="2246156" cy="461674"/>
            </a:xfrm>
            <a:prstGeom prst="rect">
              <a:avLst/>
            </a:prstGeom>
          </p:spPr>
        </p:pic>
      </p:grpSp>
    </p:spTree>
    <p:extLst>
      <p:ext uri="{BB962C8B-B14F-4D97-AF65-F5344CB8AC3E}">
        <p14:creationId xmlns:p14="http://schemas.microsoft.com/office/powerpoint/2010/main" val="175443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750"/>
                                        <p:tgtEl>
                                          <p:spTgt spid="11">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750"/>
                                        <p:tgtEl>
                                          <p:spTgt spid="12">
                                            <p:txEl>
                                              <p:pRg st="0" end="0"/>
                                            </p:txEl>
                                          </p:spTgt>
                                        </p:tgtEl>
                                      </p:cBhvr>
                                    </p:animEffect>
                                  </p:childTnLst>
                                </p:cTn>
                              </p:par>
                              <p:par>
                                <p:cTn id="12" presetID="22" presetClass="entr" presetSubtype="8"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allAtOnce">
        <p:tmplLst>
          <p:tmpl lvl="1">
            <p:tnLst>
              <p:par>
                <p:cTn presetID="10"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750"/>
                        <p:tgtEl>
                          <p:spTgt spid="11"/>
                        </p:tgtEl>
                      </p:cBhvr>
                    </p:animEffect>
                  </p:childTnLst>
                </p:cTn>
              </p:par>
            </p:tnLst>
          </p:tmpl>
        </p:tmplLst>
      </p:bldP>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750"/>
                        <p:tgtEl>
                          <p:spTgt spid="12"/>
                        </p:tgtEl>
                      </p:cBhvr>
                    </p:animEffect>
                  </p:childTnLst>
                </p:cTn>
              </p:par>
            </p:tnLst>
          </p:tmpl>
        </p:tmplLst>
      </p:bldP>
    </p:bldLst>
  </p:timing>
  <p:extLst mod="1">
    <p:ext uri="{DCECCB84-F9BA-43D5-87BE-67443E8EF086}">
      <p15:sldGuideLst xmlns:p15="http://schemas.microsoft.com/office/powerpoint/2012/main">
        <p15:guide id="1" orient="horz" pos="1620">
          <p15:clr>
            <a:srgbClr val="FBAE40"/>
          </p15:clr>
        </p15:guide>
        <p15:guide id="2" pos="3003">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ext only">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8814" y="3710690"/>
            <a:ext cx="9152873" cy="1436291"/>
          </a:xfrm>
          <a:prstGeom prst="rect">
            <a:avLst/>
          </a:prstGeom>
        </p:spPr>
      </p:pic>
      <p:sp>
        <p:nvSpPr>
          <p:cNvPr id="6"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smtClean="0"/>
              <a:t>Sample Text Slide</a:t>
            </a:r>
            <a:endParaRPr lang="en-US" dirty="0"/>
          </a:p>
        </p:txBody>
      </p:sp>
      <p:sp>
        <p:nvSpPr>
          <p:cNvPr id="12" name="Text Placeholder 11"/>
          <p:cNvSpPr>
            <a:spLocks noGrp="1"/>
          </p:cNvSpPr>
          <p:nvPr>
            <p:ph type="body" sz="quarter" idx="14"/>
          </p:nvPr>
        </p:nvSpPr>
        <p:spPr>
          <a:xfrm>
            <a:off x="2052028" y="1197429"/>
            <a:ext cx="5046877" cy="2512779"/>
          </a:xfrm>
        </p:spPr>
        <p:txBody>
          <a:bodyPr>
            <a:normAutofit/>
          </a:bodyPr>
          <a:lstStyle>
            <a:lvl1pPr marL="342900" indent="-342900">
              <a:lnSpc>
                <a:spcPct val="150000"/>
              </a:lnSpc>
              <a:spcAft>
                <a:spcPts val="439"/>
              </a:spcAft>
              <a:buFont typeface="Arial"/>
              <a:buChar char="•"/>
              <a:defRPr sz="2400" b="1"/>
            </a:lvl1pPr>
            <a:lvl2pPr marL="342789" indent="0">
              <a:buNone/>
              <a:defRPr sz="1758"/>
            </a:lvl2pPr>
            <a:lvl3pPr marL="685578" indent="0">
              <a:buNone/>
              <a:defRPr sz="1758"/>
            </a:lvl3pPr>
            <a:lvl4pPr marL="1028368" indent="0">
              <a:buNone/>
              <a:defRPr sz="1758"/>
            </a:lvl4pPr>
            <a:lvl5pPr marL="1371157" indent="0">
              <a:buNone/>
              <a:defRPr sz="1758"/>
            </a:lvl5pPr>
          </a:lstStyle>
          <a:p>
            <a:pPr lvl="0"/>
            <a:endParaRPr lang="en-US" dirty="0"/>
          </a:p>
        </p:txBody>
      </p:sp>
      <p:pic>
        <p:nvPicPr>
          <p:cNvPr id="7" name="Picture 6" descr="circle-logo-word-cover-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9122" y="4458624"/>
            <a:ext cx="594043" cy="601574"/>
          </a:xfrm>
          <a:prstGeom prst="rect">
            <a:avLst/>
          </a:prstGeom>
        </p:spPr>
      </p:pic>
    </p:spTree>
    <p:extLst>
      <p:ext uri="{BB962C8B-B14F-4D97-AF65-F5344CB8AC3E}">
        <p14:creationId xmlns:p14="http://schemas.microsoft.com/office/powerpoint/2010/main" val="11850368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deo only">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8814" y="3710690"/>
            <a:ext cx="9152873" cy="1436291"/>
          </a:xfrm>
          <a:prstGeom prst="rect">
            <a:avLst/>
          </a:prstGeom>
        </p:spPr>
      </p:pic>
      <p:sp>
        <p:nvSpPr>
          <p:cNvPr id="6"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smtClean="0"/>
              <a:t>Sample Video Slide</a:t>
            </a:r>
            <a:endParaRPr lang="en-US" dirty="0"/>
          </a:p>
        </p:txBody>
      </p:sp>
      <p:pic>
        <p:nvPicPr>
          <p:cNvPr id="7" name="Picture 6" descr="circle-logo-word-cover-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9122" y="4458624"/>
            <a:ext cx="594043" cy="601574"/>
          </a:xfrm>
          <a:prstGeom prst="rect">
            <a:avLst/>
          </a:prstGeom>
        </p:spPr>
      </p:pic>
      <p:sp>
        <p:nvSpPr>
          <p:cNvPr id="3" name="Media Placeholder 2"/>
          <p:cNvSpPr>
            <a:spLocks noGrp="1"/>
          </p:cNvSpPr>
          <p:nvPr>
            <p:ph type="media" sz="quarter" idx="15"/>
          </p:nvPr>
        </p:nvSpPr>
        <p:spPr>
          <a:xfrm>
            <a:off x="2042012" y="1304873"/>
            <a:ext cx="5045075" cy="2530475"/>
          </a:xfrm>
        </p:spPr>
        <p:txBody>
          <a:bodyPr/>
          <a:lstStyle/>
          <a:p>
            <a:endParaRPr lang="en-US"/>
          </a:p>
        </p:txBody>
      </p:sp>
    </p:spTree>
    <p:extLst>
      <p:ext uri="{BB962C8B-B14F-4D97-AF65-F5344CB8AC3E}">
        <p14:creationId xmlns:p14="http://schemas.microsoft.com/office/powerpoint/2010/main" val="4085839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84116" y="1364104"/>
            <a:ext cx="4762552" cy="2478963"/>
          </a:xfrm>
          <a:prstGeom prst="rect">
            <a:avLst/>
          </a:prstGeom>
        </p:spPr>
        <p:txBody>
          <a:bodyPr vert="horz" lIns="91440" tIns="45720" rIns="91440" bIns="45720" rtlCol="0">
            <a:normAutofit/>
          </a:bodyPr>
          <a:lstStyle/>
          <a:p>
            <a:pPr lvl="0"/>
            <a:r>
              <a:rPr lang="en-US" dirty="0" smtClean="0"/>
              <a:t>Click to edit Master text styles</a:t>
            </a:r>
          </a:p>
        </p:txBody>
      </p:sp>
      <p:sp>
        <p:nvSpPr>
          <p:cNvPr id="5"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2" name="Title Placeholder 1"/>
          <p:cNvSpPr>
            <a:spLocks noGrp="1"/>
          </p:cNvSpPr>
          <p:nvPr>
            <p:ph type="title"/>
          </p:nvPr>
        </p:nvSpPr>
        <p:spPr>
          <a:xfrm>
            <a:off x="616258" y="0"/>
            <a:ext cx="7886700" cy="914400"/>
          </a:xfrm>
          <a:prstGeom prst="rect">
            <a:avLst/>
          </a:prstGeom>
        </p:spPr>
        <p:txBody>
          <a:bodyPr vert="horz" lIns="91440" tIns="45720" rIns="91440" bIns="45720" rtlCol="0" anchor="ctr">
            <a:normAutofit/>
          </a:bodyPr>
          <a:lstStyle/>
          <a:p>
            <a:r>
              <a:rPr lang="en-US" dirty="0" smtClean="0"/>
              <a:t>Text Slide Master</a:t>
            </a:r>
            <a:endParaRPr lang="en-US" dirty="0"/>
          </a:p>
        </p:txBody>
      </p:sp>
    </p:spTree>
    <p:extLst>
      <p:ext uri="{BB962C8B-B14F-4D97-AF65-F5344CB8AC3E}">
        <p14:creationId xmlns:p14="http://schemas.microsoft.com/office/powerpoint/2010/main" val="196382101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7" r:id="rId3"/>
  </p:sldLayoutIdLst>
  <p:timing>
    <p:tnLst>
      <p:par>
        <p:cTn id="1" dur="indefinite" restart="never" nodeType="tmRoot"/>
      </p:par>
    </p:tnLst>
  </p:timing>
  <p:txStyles>
    <p:title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p:titleStyle>
    <p:body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dpi.wi.gov/amind" TargetMode="External"/><Relationship Id="rId2" Type="http://schemas.openxmlformats.org/officeDocument/2006/relationships/hyperlink" Target="mailto:david.o'connor@dpi.wi.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101225"/>
            <a:ext cx="9144000" cy="1351396"/>
          </a:xfrm>
        </p:spPr>
        <p:txBody>
          <a:bodyPr>
            <a:normAutofit/>
          </a:bodyPr>
          <a:lstStyle/>
          <a:p>
            <a:pPr algn="ctr">
              <a:lnSpc>
                <a:spcPct val="100000"/>
              </a:lnSpc>
            </a:pPr>
            <a:r>
              <a:rPr lang="en-US" sz="4000" dirty="0" smtClean="0"/>
              <a:t>American Indian Studies </a:t>
            </a:r>
            <a:br>
              <a:rPr lang="en-US" sz="4000" dirty="0" smtClean="0"/>
            </a:br>
            <a:r>
              <a:rPr lang="en-US" sz="4000" dirty="0" smtClean="0"/>
              <a:t>Wisconsin Act 31</a:t>
            </a:r>
            <a:endParaRPr lang="en-US"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070" y="1707614"/>
            <a:ext cx="2566930" cy="2655065"/>
          </a:xfrm>
          <a:prstGeom prst="rect">
            <a:avLst/>
          </a:prstGeom>
        </p:spPr>
      </p:pic>
    </p:spTree>
    <p:extLst>
      <p:ext uri="{BB962C8B-B14F-4D97-AF65-F5344CB8AC3E}">
        <p14:creationId xmlns:p14="http://schemas.microsoft.com/office/powerpoint/2010/main" val="4185322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Autofit/>
          </a:bodyPr>
          <a:lstStyle/>
          <a:p>
            <a:r>
              <a:rPr lang="en-US" sz="3200" dirty="0"/>
              <a:t>American Indian Studies Program –  </a:t>
            </a:r>
            <a:r>
              <a:rPr lang="en-US" sz="3200" dirty="0" smtClean="0"/>
              <a:t>                      Activities </a:t>
            </a:r>
            <a:r>
              <a:rPr lang="en-US" sz="3200" dirty="0"/>
              <a:t>and Services</a:t>
            </a:r>
          </a:p>
        </p:txBody>
      </p:sp>
      <p:sp>
        <p:nvSpPr>
          <p:cNvPr id="3" name="Text Placeholder 2"/>
          <p:cNvSpPr>
            <a:spLocks noGrp="1"/>
          </p:cNvSpPr>
          <p:nvPr>
            <p:ph type="body" sz="quarter" idx="14"/>
          </p:nvPr>
        </p:nvSpPr>
        <p:spPr>
          <a:xfrm>
            <a:off x="837282" y="1197429"/>
            <a:ext cx="7205031" cy="2856778"/>
          </a:xfrm>
        </p:spPr>
        <p:txBody>
          <a:bodyPr>
            <a:noAutofit/>
          </a:bodyPr>
          <a:lstStyle/>
          <a:p>
            <a:pPr marL="274320" indent="-274320" fontAlgn="auto">
              <a:lnSpc>
                <a:spcPct val="70000"/>
              </a:lnSpc>
              <a:spcAft>
                <a:spcPts val="0"/>
              </a:spcAft>
              <a:buFont typeface="Wingdings 2"/>
              <a:buChar char=""/>
              <a:defRPr/>
            </a:pPr>
            <a:r>
              <a:rPr lang="en-US" sz="1800" dirty="0"/>
              <a:t>Collecting and disseminating pertinent </a:t>
            </a:r>
            <a:r>
              <a:rPr lang="en-US" sz="1800" dirty="0" smtClean="0"/>
              <a:t>information and updates.</a:t>
            </a:r>
            <a:endParaRPr lang="en-US" sz="1800" dirty="0"/>
          </a:p>
          <a:p>
            <a:pPr marL="274320" indent="-274320" fontAlgn="auto">
              <a:lnSpc>
                <a:spcPct val="70000"/>
              </a:lnSpc>
              <a:spcAft>
                <a:spcPts val="0"/>
              </a:spcAft>
              <a:buNone/>
              <a:defRPr/>
            </a:pPr>
            <a:endParaRPr lang="en-US" sz="1800" dirty="0"/>
          </a:p>
          <a:p>
            <a:pPr marL="274320" indent="-274320" fontAlgn="auto">
              <a:spcAft>
                <a:spcPts val="0"/>
              </a:spcAft>
              <a:buFont typeface="Wingdings 2"/>
              <a:buChar char=""/>
              <a:defRPr/>
            </a:pPr>
            <a:r>
              <a:rPr lang="en-US" sz="1800" dirty="0"/>
              <a:t>Serving as DPI liaison to tribal communities, and </a:t>
            </a:r>
          </a:p>
          <a:p>
            <a:pPr marL="274320" indent="-274320" fontAlgn="auto">
              <a:spcAft>
                <a:spcPts val="0"/>
              </a:spcAft>
              <a:buNone/>
              <a:defRPr/>
            </a:pPr>
            <a:r>
              <a:rPr lang="en-US" sz="1800" dirty="0"/>
              <a:t>	other associations and </a:t>
            </a:r>
            <a:r>
              <a:rPr lang="en-US" sz="1800" dirty="0" smtClean="0"/>
              <a:t>organizations:             </a:t>
            </a:r>
            <a:endParaRPr lang="en-US" sz="1800" dirty="0"/>
          </a:p>
          <a:p>
            <a:pPr marL="274320" indent="-274320" fontAlgn="auto">
              <a:spcAft>
                <a:spcPts val="0"/>
              </a:spcAft>
              <a:buNone/>
              <a:defRPr/>
            </a:pPr>
            <a:r>
              <a:rPr lang="en-US" sz="1800" dirty="0"/>
              <a:t>	</a:t>
            </a:r>
            <a:r>
              <a:rPr lang="en-US" sz="1800" dirty="0" smtClean="0"/>
              <a:t>	- </a:t>
            </a:r>
            <a:r>
              <a:rPr lang="en-US" sz="1800" dirty="0"/>
              <a:t>Great Lakes Inter-Tribal Council (GLITC</a:t>
            </a:r>
            <a:r>
              <a:rPr lang="en-US" sz="1800" dirty="0" smtClean="0"/>
              <a:t>) </a:t>
            </a:r>
            <a:endParaRPr lang="en-US" sz="1800" dirty="0"/>
          </a:p>
          <a:p>
            <a:pPr marL="274320" indent="-274320" fontAlgn="auto">
              <a:spcAft>
                <a:spcPts val="0"/>
              </a:spcAft>
              <a:buNone/>
              <a:defRPr/>
            </a:pPr>
            <a:r>
              <a:rPr lang="en-US" sz="1800" dirty="0"/>
              <a:t>	</a:t>
            </a:r>
            <a:r>
              <a:rPr lang="en-US" sz="1800" dirty="0" smtClean="0"/>
              <a:t>	- </a:t>
            </a:r>
            <a:r>
              <a:rPr lang="en-US" sz="1800" dirty="0"/>
              <a:t>Wisconsin Indian Education Association (WIEA</a:t>
            </a:r>
            <a:r>
              <a:rPr lang="en-US" sz="1800" dirty="0" smtClean="0"/>
              <a:t>)                                            	- Special </a:t>
            </a:r>
            <a:r>
              <a:rPr lang="en-US" sz="1800" dirty="0"/>
              <a:t>Committee on State-Tribal </a:t>
            </a:r>
            <a:r>
              <a:rPr lang="en-US" sz="1800" dirty="0" smtClean="0"/>
              <a:t>Relations</a:t>
            </a:r>
            <a:endParaRPr lang="en-US" sz="1800" dirty="0"/>
          </a:p>
          <a:p>
            <a:endParaRPr lang="en-US" sz="1800" dirty="0"/>
          </a:p>
        </p:txBody>
      </p:sp>
    </p:spTree>
    <p:extLst>
      <p:ext uri="{BB962C8B-B14F-4D97-AF65-F5344CB8AC3E}">
        <p14:creationId xmlns:p14="http://schemas.microsoft.com/office/powerpoint/2010/main" val="1996084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Autofit/>
          </a:bodyPr>
          <a:lstStyle/>
          <a:p>
            <a:r>
              <a:rPr lang="en-US" sz="3200" dirty="0"/>
              <a:t>American Indian Studies Program – </a:t>
            </a:r>
            <a:br>
              <a:rPr lang="en-US" sz="3200" dirty="0"/>
            </a:br>
            <a:r>
              <a:rPr lang="en-US" sz="3200" dirty="0"/>
              <a:t>DPI Publications </a:t>
            </a:r>
          </a:p>
        </p:txBody>
      </p:sp>
      <p:sp>
        <p:nvSpPr>
          <p:cNvPr id="3" name="Text Placeholder 2"/>
          <p:cNvSpPr>
            <a:spLocks noGrp="1"/>
          </p:cNvSpPr>
          <p:nvPr>
            <p:ph type="body" sz="quarter" idx="14"/>
          </p:nvPr>
        </p:nvSpPr>
        <p:spPr>
          <a:xfrm>
            <a:off x="826265" y="1159727"/>
            <a:ext cx="7821976" cy="3211551"/>
          </a:xfrm>
        </p:spPr>
        <p:txBody>
          <a:bodyPr>
            <a:noAutofit/>
          </a:bodyPr>
          <a:lstStyle/>
          <a:p>
            <a:pPr>
              <a:buNone/>
            </a:pPr>
            <a:r>
              <a:rPr lang="en-US" sz="1800" dirty="0" smtClean="0"/>
              <a:t>Publications Relating </a:t>
            </a:r>
            <a:r>
              <a:rPr lang="en-US" sz="1800" dirty="0"/>
              <a:t>to American Indian </a:t>
            </a:r>
            <a:r>
              <a:rPr lang="en-US" sz="1800" dirty="0" smtClean="0"/>
              <a:t>Education </a:t>
            </a:r>
            <a:r>
              <a:rPr lang="en-US" sz="1800" dirty="0"/>
              <a:t>and </a:t>
            </a:r>
            <a:r>
              <a:rPr lang="en-US" sz="1800" dirty="0" smtClean="0"/>
              <a:t>Studies</a:t>
            </a:r>
            <a:r>
              <a:rPr lang="en-US" sz="1800" dirty="0"/>
              <a:t>:</a:t>
            </a:r>
            <a:r>
              <a:rPr lang="en-US" sz="1800" dirty="0" smtClean="0"/>
              <a:t> 		</a:t>
            </a:r>
          </a:p>
          <a:p>
            <a:r>
              <a:rPr lang="en-US" sz="1800" dirty="0" smtClean="0"/>
              <a:t>American </a:t>
            </a:r>
            <a:r>
              <a:rPr lang="en-US" sz="1800" dirty="0"/>
              <a:t>Indian Education in Wisconsin </a:t>
            </a:r>
            <a:r>
              <a:rPr lang="en-US" sz="1800" dirty="0" smtClean="0"/>
              <a:t>(2015)</a:t>
            </a:r>
          </a:p>
          <a:p>
            <a:r>
              <a:rPr lang="en-US" sz="1800" dirty="0" smtClean="0"/>
              <a:t>Classroom </a:t>
            </a:r>
            <a:r>
              <a:rPr lang="en-US" sz="1800" b="1" dirty="0"/>
              <a:t>Activities on Chippewa Treaty Rights (</a:t>
            </a:r>
            <a:r>
              <a:rPr lang="en-US" sz="1800" b="1" dirty="0" smtClean="0"/>
              <a:t>1991)</a:t>
            </a:r>
          </a:p>
          <a:p>
            <a:r>
              <a:rPr lang="en-US" sz="1800" b="1" dirty="0" smtClean="0"/>
              <a:t>Classroom </a:t>
            </a:r>
            <a:r>
              <a:rPr lang="en-US" sz="1800" b="1" dirty="0"/>
              <a:t>Activities on Wisconsin Indian Treaties and Tribal Sovereignty (Bulletin </a:t>
            </a:r>
            <a:r>
              <a:rPr lang="en-US" sz="1800" b="1" dirty="0" smtClean="0"/>
              <a:t>1996)</a:t>
            </a:r>
            <a:endParaRPr lang="en-US" sz="1800" b="1" dirty="0"/>
          </a:p>
        </p:txBody>
      </p:sp>
    </p:spTree>
    <p:extLst>
      <p:ext uri="{BB962C8B-B14F-4D97-AF65-F5344CB8AC3E}">
        <p14:creationId xmlns:p14="http://schemas.microsoft.com/office/powerpoint/2010/main" val="1511911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Autofit/>
          </a:bodyPr>
          <a:lstStyle/>
          <a:p>
            <a:r>
              <a:rPr lang="en-US" sz="3200" dirty="0"/>
              <a:t>American Indian Studies Program – </a:t>
            </a:r>
            <a:br>
              <a:rPr lang="en-US" sz="3200" dirty="0"/>
            </a:br>
            <a:r>
              <a:rPr lang="en-US" sz="3200" dirty="0"/>
              <a:t>DPI Publications </a:t>
            </a:r>
          </a:p>
        </p:txBody>
      </p:sp>
      <p:sp>
        <p:nvSpPr>
          <p:cNvPr id="3" name="Text Placeholder 2"/>
          <p:cNvSpPr>
            <a:spLocks noGrp="1"/>
          </p:cNvSpPr>
          <p:nvPr>
            <p:ph type="body" sz="quarter" idx="14"/>
          </p:nvPr>
        </p:nvSpPr>
        <p:spPr>
          <a:xfrm>
            <a:off x="826265" y="1159727"/>
            <a:ext cx="7821976" cy="3211551"/>
          </a:xfrm>
        </p:spPr>
        <p:txBody>
          <a:bodyPr>
            <a:noAutofit/>
          </a:bodyPr>
          <a:lstStyle/>
          <a:p>
            <a:r>
              <a:rPr lang="en-US" sz="1800" dirty="0" smtClean="0"/>
              <a:t>Developing </a:t>
            </a:r>
            <a:r>
              <a:rPr lang="en-US" sz="1800" dirty="0"/>
              <a:t>Agreements between Local Education Agencies and American Indian Nations and Tribal Communities: A WISCONSIN </a:t>
            </a:r>
            <a:r>
              <a:rPr lang="en-US" sz="1800" dirty="0" smtClean="0"/>
              <a:t>PERSPECTIVE </a:t>
            </a:r>
            <a:r>
              <a:rPr lang="en-US" sz="1800" dirty="0"/>
              <a:t>(</a:t>
            </a:r>
            <a:r>
              <a:rPr lang="en-US" sz="1800" dirty="0" smtClean="0"/>
              <a:t>2017)</a:t>
            </a:r>
          </a:p>
          <a:p>
            <a:r>
              <a:rPr lang="en-US" sz="1800" dirty="0" smtClean="0"/>
              <a:t>Promoting </a:t>
            </a:r>
            <a:r>
              <a:rPr lang="en-US" sz="1800" dirty="0"/>
              <a:t>Excellence for All: A Report from the State from the State </a:t>
            </a:r>
            <a:r>
              <a:rPr lang="en-US" sz="1800" dirty="0" smtClean="0"/>
              <a:t>Superintendent’s </a:t>
            </a:r>
            <a:r>
              <a:rPr lang="en-US" sz="1800" dirty="0"/>
              <a:t>Task Force on Wisconsin’s Achievement </a:t>
            </a:r>
            <a:r>
              <a:rPr lang="en-US" sz="1800" dirty="0" smtClean="0"/>
              <a:t>Gap </a:t>
            </a:r>
            <a:r>
              <a:rPr lang="en-US" sz="1800" dirty="0"/>
              <a:t>(2014</a:t>
            </a:r>
            <a:r>
              <a:rPr lang="en-US" sz="1800" dirty="0" smtClean="0"/>
              <a:t>)</a:t>
            </a:r>
          </a:p>
          <a:p>
            <a:r>
              <a:rPr lang="en-US" sz="1800" dirty="0"/>
              <a:t>Wisconsin Act 31 Survey </a:t>
            </a:r>
            <a:r>
              <a:rPr lang="en-US" sz="1800" dirty="0" smtClean="0"/>
              <a:t>Report </a:t>
            </a:r>
            <a:r>
              <a:rPr lang="en-US" sz="1800" dirty="0"/>
              <a:t>(2014</a:t>
            </a:r>
            <a:r>
              <a:rPr lang="en-US" sz="1800" dirty="0" smtClean="0"/>
              <a:t>)</a:t>
            </a:r>
          </a:p>
          <a:p>
            <a:pPr>
              <a:buNone/>
            </a:pPr>
            <a:endParaRPr lang="en-US" sz="1800" b="1" dirty="0"/>
          </a:p>
        </p:txBody>
      </p:sp>
    </p:spTree>
    <p:extLst>
      <p:ext uri="{BB962C8B-B14F-4D97-AF65-F5344CB8AC3E}">
        <p14:creationId xmlns:p14="http://schemas.microsoft.com/office/powerpoint/2010/main" val="1536232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Autofit/>
          </a:bodyPr>
          <a:lstStyle/>
          <a:p>
            <a:r>
              <a:rPr lang="en-US" sz="3200" dirty="0"/>
              <a:t>American Indian Studies Program –                        Web Page</a:t>
            </a:r>
          </a:p>
        </p:txBody>
      </p:sp>
      <p:sp>
        <p:nvSpPr>
          <p:cNvPr id="3" name="Text Placeholder 2"/>
          <p:cNvSpPr>
            <a:spLocks noGrp="1"/>
          </p:cNvSpPr>
          <p:nvPr>
            <p:ph type="body" sz="quarter" idx="14"/>
          </p:nvPr>
        </p:nvSpPr>
        <p:spPr>
          <a:xfrm>
            <a:off x="881350" y="1033346"/>
            <a:ext cx="7293166" cy="3218987"/>
          </a:xfrm>
        </p:spPr>
        <p:txBody>
          <a:bodyPr>
            <a:normAutofit lnSpcReduction="10000"/>
          </a:bodyPr>
          <a:lstStyle/>
          <a:p>
            <a:pPr>
              <a:lnSpc>
                <a:spcPct val="90000"/>
              </a:lnSpc>
            </a:pPr>
            <a:r>
              <a:rPr lang="en-US" sz="1800" dirty="0"/>
              <a:t>Announcements, </a:t>
            </a:r>
            <a:r>
              <a:rPr lang="en-US" sz="1800" dirty="0" smtClean="0"/>
              <a:t>Calendar of Events, </a:t>
            </a:r>
            <a:r>
              <a:rPr lang="en-US" sz="1800" dirty="0"/>
              <a:t>Fact </a:t>
            </a:r>
            <a:r>
              <a:rPr lang="en-US" sz="1800" dirty="0" smtClean="0"/>
              <a:t>Sheet, and Updates</a:t>
            </a:r>
          </a:p>
          <a:p>
            <a:pPr marL="0" indent="0">
              <a:lnSpc>
                <a:spcPct val="90000"/>
              </a:lnSpc>
              <a:buNone/>
            </a:pPr>
            <a:endParaRPr lang="en-US" sz="1800" dirty="0"/>
          </a:p>
          <a:p>
            <a:pPr>
              <a:lnSpc>
                <a:spcPct val="90000"/>
              </a:lnSpc>
            </a:pPr>
            <a:r>
              <a:rPr lang="en-US" sz="1800" dirty="0"/>
              <a:t>State Statutes for Wisconsin American Indian </a:t>
            </a:r>
            <a:r>
              <a:rPr lang="en-US" sz="1800" dirty="0" smtClean="0"/>
              <a:t>Studies</a:t>
            </a:r>
          </a:p>
          <a:p>
            <a:pPr>
              <a:lnSpc>
                <a:spcPct val="90000"/>
              </a:lnSpc>
            </a:pPr>
            <a:endParaRPr lang="en-US" sz="1800" dirty="0"/>
          </a:p>
          <a:p>
            <a:pPr>
              <a:lnSpc>
                <a:spcPct val="90000"/>
              </a:lnSpc>
            </a:pPr>
            <a:r>
              <a:rPr lang="en-US" sz="1800" dirty="0" smtClean="0"/>
              <a:t>Tribal Nations of Wisconsin Information </a:t>
            </a:r>
            <a:r>
              <a:rPr lang="en-US" sz="1800" dirty="0"/>
              <a:t/>
            </a:r>
            <a:br>
              <a:rPr lang="en-US" sz="1800" dirty="0"/>
            </a:br>
            <a:endParaRPr lang="en-US" sz="1800" dirty="0"/>
          </a:p>
          <a:p>
            <a:pPr>
              <a:lnSpc>
                <a:spcPct val="90000"/>
              </a:lnSpc>
            </a:pPr>
            <a:r>
              <a:rPr lang="en-US" sz="1800" dirty="0" smtClean="0"/>
              <a:t>Resources</a:t>
            </a:r>
          </a:p>
          <a:p>
            <a:pPr marL="0" indent="0">
              <a:lnSpc>
                <a:spcPct val="90000"/>
              </a:lnSpc>
              <a:buNone/>
            </a:pPr>
            <a:r>
              <a:rPr lang="en-US" sz="1800" dirty="0" smtClean="0"/>
              <a:t>	- Articles</a:t>
            </a:r>
            <a:r>
              <a:rPr lang="en-US" sz="1800" dirty="0"/>
              <a:t>, Journals, Reports, and </a:t>
            </a:r>
            <a:r>
              <a:rPr lang="en-US" sz="1800" dirty="0" smtClean="0"/>
              <a:t>Research</a:t>
            </a:r>
          </a:p>
          <a:p>
            <a:pPr marL="0" indent="0">
              <a:lnSpc>
                <a:spcPct val="90000"/>
              </a:lnSpc>
              <a:buNone/>
            </a:pPr>
            <a:r>
              <a:rPr lang="en-US" sz="1800" dirty="0" smtClean="0"/>
              <a:t>	- Teaching </a:t>
            </a:r>
            <a:r>
              <a:rPr lang="en-US" sz="1800" dirty="0"/>
              <a:t>and </a:t>
            </a:r>
            <a:r>
              <a:rPr lang="en-US" sz="1800" dirty="0" smtClean="0"/>
              <a:t>Learning</a:t>
            </a:r>
          </a:p>
          <a:p>
            <a:pPr marL="0" indent="0">
              <a:lnSpc>
                <a:spcPct val="90000"/>
              </a:lnSpc>
              <a:buNone/>
            </a:pPr>
            <a:r>
              <a:rPr lang="en-US" sz="1800" dirty="0"/>
              <a:t>	</a:t>
            </a:r>
            <a:r>
              <a:rPr lang="en-US" sz="1800" dirty="0" smtClean="0"/>
              <a:t>- Publications</a:t>
            </a:r>
          </a:p>
          <a:p>
            <a:pPr marL="0" indent="0">
              <a:lnSpc>
                <a:spcPct val="90000"/>
              </a:lnSpc>
              <a:buNone/>
            </a:pPr>
            <a:r>
              <a:rPr lang="en-US" sz="1800" dirty="0"/>
              <a:t>	</a:t>
            </a:r>
            <a:r>
              <a:rPr lang="en-US" sz="1800" dirty="0" smtClean="0"/>
              <a:t>- Bibliography </a:t>
            </a:r>
            <a:r>
              <a:rPr lang="en-US" sz="1800" dirty="0"/>
              <a:t>Series for American Indian </a:t>
            </a:r>
            <a:r>
              <a:rPr lang="en-US" sz="1800" dirty="0" smtClean="0"/>
              <a:t>Studies</a:t>
            </a:r>
            <a:endParaRPr lang="en-US" sz="1800" dirty="0"/>
          </a:p>
          <a:p>
            <a:pPr>
              <a:lnSpc>
                <a:spcPct val="90000"/>
              </a:lnSpc>
            </a:pPr>
            <a:endParaRPr lang="en-US" sz="2100" dirty="0"/>
          </a:p>
          <a:p>
            <a:endParaRPr lang="en-US" dirty="0"/>
          </a:p>
          <a:p>
            <a:endParaRPr lang="en-US" dirty="0"/>
          </a:p>
        </p:txBody>
      </p:sp>
    </p:spTree>
    <p:extLst>
      <p:ext uri="{BB962C8B-B14F-4D97-AF65-F5344CB8AC3E}">
        <p14:creationId xmlns:p14="http://schemas.microsoft.com/office/powerpoint/2010/main" val="3786012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Autofit/>
          </a:bodyPr>
          <a:lstStyle/>
          <a:p>
            <a:r>
              <a:rPr lang="en-US" sz="3200" dirty="0"/>
              <a:t>American Indian Studies Program –                        Web Page</a:t>
            </a:r>
          </a:p>
        </p:txBody>
      </p:sp>
      <p:sp>
        <p:nvSpPr>
          <p:cNvPr id="3" name="Text Placeholder 2"/>
          <p:cNvSpPr>
            <a:spLocks noGrp="1"/>
          </p:cNvSpPr>
          <p:nvPr>
            <p:ph type="body" sz="quarter" idx="14"/>
          </p:nvPr>
        </p:nvSpPr>
        <p:spPr>
          <a:xfrm>
            <a:off x="881350" y="1197429"/>
            <a:ext cx="7216048" cy="2977964"/>
          </a:xfrm>
        </p:spPr>
        <p:txBody>
          <a:bodyPr>
            <a:normAutofit/>
          </a:bodyPr>
          <a:lstStyle/>
          <a:p>
            <a:pPr>
              <a:lnSpc>
                <a:spcPct val="80000"/>
              </a:lnSpc>
            </a:pPr>
            <a:r>
              <a:rPr lang="en-US" sz="1800" dirty="0" smtClean="0"/>
              <a:t>Grants, Professional Development, and Training Opportunities </a:t>
            </a:r>
          </a:p>
          <a:p>
            <a:pPr marL="0" indent="0">
              <a:lnSpc>
                <a:spcPct val="80000"/>
              </a:lnSpc>
              <a:buNone/>
            </a:pPr>
            <a:endParaRPr lang="en-US" sz="1800" dirty="0" smtClean="0"/>
          </a:p>
          <a:p>
            <a:pPr>
              <a:lnSpc>
                <a:spcPct val="80000"/>
              </a:lnSpc>
            </a:pPr>
            <a:r>
              <a:rPr lang="en-US" sz="1800" dirty="0"/>
              <a:t>Annual Summer </a:t>
            </a:r>
            <a:r>
              <a:rPr lang="en-US" sz="1800" dirty="0" smtClean="0"/>
              <a:t>Institute</a:t>
            </a:r>
          </a:p>
          <a:p>
            <a:pPr>
              <a:lnSpc>
                <a:spcPct val="80000"/>
              </a:lnSpc>
            </a:pPr>
            <a:endParaRPr lang="en-US" sz="1800" dirty="0"/>
          </a:p>
          <a:p>
            <a:pPr>
              <a:lnSpc>
                <a:spcPct val="80000"/>
              </a:lnSpc>
            </a:pPr>
            <a:r>
              <a:rPr lang="en-US" sz="1800" dirty="0" smtClean="0"/>
              <a:t>Language and Culture Education Licenses </a:t>
            </a:r>
          </a:p>
          <a:p>
            <a:pPr>
              <a:lnSpc>
                <a:spcPct val="80000"/>
              </a:lnSpc>
            </a:pPr>
            <a:endParaRPr lang="en-US" sz="1800" dirty="0"/>
          </a:p>
          <a:p>
            <a:pPr>
              <a:lnSpc>
                <a:spcPct val="80000"/>
              </a:lnSpc>
            </a:pPr>
            <a:r>
              <a:rPr lang="en-US" sz="1800" dirty="0" err="1"/>
              <a:t>wi-aislist</a:t>
            </a:r>
            <a:r>
              <a:rPr lang="en-US" sz="1800" dirty="0"/>
              <a:t> </a:t>
            </a:r>
            <a:r>
              <a:rPr lang="en-US" sz="1800" dirty="0" smtClean="0"/>
              <a:t>Listserv - </a:t>
            </a:r>
            <a:r>
              <a:rPr lang="en-US" sz="1800" dirty="0"/>
              <a:t>Wisconsin American Indian </a:t>
            </a:r>
            <a:r>
              <a:rPr lang="en-US" sz="1800" dirty="0" smtClean="0"/>
              <a:t>Studies</a:t>
            </a:r>
          </a:p>
          <a:p>
            <a:pPr>
              <a:lnSpc>
                <a:spcPct val="80000"/>
              </a:lnSpc>
            </a:pPr>
            <a:endParaRPr lang="en-US" sz="1800" dirty="0"/>
          </a:p>
          <a:p>
            <a:pPr>
              <a:lnSpc>
                <a:spcPct val="80000"/>
              </a:lnSpc>
            </a:pPr>
            <a:r>
              <a:rPr lang="en-US" sz="1800" dirty="0" smtClean="0"/>
              <a:t>Social Media - Facebook, Twitter, and Google +</a:t>
            </a:r>
            <a:endParaRPr lang="en-US" sz="1800" dirty="0"/>
          </a:p>
          <a:p>
            <a:pPr>
              <a:lnSpc>
                <a:spcPct val="80000"/>
              </a:lnSpc>
            </a:pPr>
            <a:endParaRPr lang="en-US" sz="1800" dirty="0"/>
          </a:p>
        </p:txBody>
      </p:sp>
    </p:spTree>
    <p:extLst>
      <p:ext uri="{BB962C8B-B14F-4D97-AF65-F5344CB8AC3E}">
        <p14:creationId xmlns:p14="http://schemas.microsoft.com/office/powerpoint/2010/main" val="2250022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sz="3200" dirty="0"/>
              <a:t>Contact Information</a:t>
            </a:r>
          </a:p>
        </p:txBody>
      </p:sp>
      <p:sp>
        <p:nvSpPr>
          <p:cNvPr id="3" name="Text Placeholder 2"/>
          <p:cNvSpPr>
            <a:spLocks noGrp="1"/>
          </p:cNvSpPr>
          <p:nvPr>
            <p:ph type="body" sz="quarter" idx="14"/>
          </p:nvPr>
        </p:nvSpPr>
        <p:spPr>
          <a:xfrm>
            <a:off x="837282" y="1197429"/>
            <a:ext cx="7205031" cy="2911863"/>
          </a:xfrm>
        </p:spPr>
        <p:txBody>
          <a:bodyPr>
            <a:normAutofit/>
          </a:bodyPr>
          <a:lstStyle/>
          <a:p>
            <a:pPr>
              <a:lnSpc>
                <a:spcPct val="80000"/>
              </a:lnSpc>
              <a:buNone/>
            </a:pPr>
            <a:r>
              <a:rPr lang="en-US" sz="1800" dirty="0"/>
              <a:t>David </a:t>
            </a:r>
            <a:r>
              <a:rPr lang="en-US" sz="1800" dirty="0" smtClean="0"/>
              <a:t>J. O’Connor</a:t>
            </a:r>
            <a:r>
              <a:rPr lang="en-US" sz="1800" dirty="0"/>
              <a:t>, Education </a:t>
            </a:r>
            <a:r>
              <a:rPr lang="en-US" sz="1800" dirty="0" smtClean="0"/>
              <a:t>Consultant</a:t>
            </a:r>
            <a:endParaRPr lang="en-US" sz="1800" dirty="0"/>
          </a:p>
          <a:p>
            <a:pPr>
              <a:lnSpc>
                <a:spcPct val="80000"/>
              </a:lnSpc>
              <a:buNone/>
            </a:pPr>
            <a:r>
              <a:rPr lang="en-US" sz="1800" dirty="0"/>
              <a:t>American Indian Studies </a:t>
            </a:r>
            <a:r>
              <a:rPr lang="en-US" sz="1800" dirty="0" smtClean="0"/>
              <a:t>Program</a:t>
            </a:r>
            <a:endParaRPr lang="en-US" sz="1800" dirty="0"/>
          </a:p>
          <a:p>
            <a:pPr>
              <a:lnSpc>
                <a:spcPct val="80000"/>
              </a:lnSpc>
              <a:buNone/>
            </a:pPr>
            <a:r>
              <a:rPr lang="en-US" sz="1800" dirty="0"/>
              <a:t>Wisconsin Department of Public </a:t>
            </a:r>
            <a:r>
              <a:rPr lang="en-US" sz="1800" dirty="0" smtClean="0"/>
              <a:t>Instruction</a:t>
            </a:r>
            <a:endParaRPr lang="en-US" sz="1800" dirty="0"/>
          </a:p>
          <a:p>
            <a:pPr>
              <a:lnSpc>
                <a:spcPct val="80000"/>
              </a:lnSpc>
              <a:buNone/>
            </a:pPr>
            <a:r>
              <a:rPr lang="en-US" sz="1800" dirty="0"/>
              <a:t>125 South Webster </a:t>
            </a:r>
            <a:r>
              <a:rPr lang="en-US" sz="1800" dirty="0" smtClean="0"/>
              <a:t>Street</a:t>
            </a:r>
            <a:endParaRPr lang="en-US" sz="1800" dirty="0"/>
          </a:p>
          <a:p>
            <a:pPr>
              <a:lnSpc>
                <a:spcPct val="80000"/>
              </a:lnSpc>
              <a:buNone/>
            </a:pPr>
            <a:r>
              <a:rPr lang="en-US" sz="1800" dirty="0"/>
              <a:t>PO Box 7841</a:t>
            </a:r>
          </a:p>
          <a:p>
            <a:pPr>
              <a:lnSpc>
                <a:spcPct val="80000"/>
              </a:lnSpc>
              <a:buNone/>
            </a:pPr>
            <a:r>
              <a:rPr lang="en-US" sz="1800" dirty="0"/>
              <a:t>Madison, WI 53707-7841</a:t>
            </a:r>
          </a:p>
          <a:p>
            <a:pPr>
              <a:lnSpc>
                <a:spcPct val="80000"/>
              </a:lnSpc>
              <a:buNone/>
            </a:pPr>
            <a:r>
              <a:rPr lang="en-US" sz="1800" dirty="0"/>
              <a:t>(608) 267-2283</a:t>
            </a:r>
          </a:p>
          <a:p>
            <a:pPr>
              <a:lnSpc>
                <a:spcPct val="80000"/>
              </a:lnSpc>
              <a:buNone/>
            </a:pPr>
            <a:r>
              <a:rPr lang="en-US" sz="1800" u="sng" dirty="0">
                <a:hlinkClick r:id="rId2"/>
              </a:rPr>
              <a:t>david.oconnor@dpi.wi.gov</a:t>
            </a:r>
            <a:endParaRPr lang="en-US" sz="1800" u="sng" dirty="0"/>
          </a:p>
          <a:p>
            <a:pPr>
              <a:lnSpc>
                <a:spcPct val="80000"/>
              </a:lnSpc>
              <a:buNone/>
            </a:pPr>
            <a:r>
              <a:rPr lang="en-US" sz="1800" u="sng" dirty="0">
                <a:hlinkClick r:id="rId3"/>
              </a:rPr>
              <a:t>http://</a:t>
            </a:r>
            <a:r>
              <a:rPr lang="en-US" sz="1800" u="sng" dirty="0" smtClean="0">
                <a:hlinkClick r:id="rId3"/>
              </a:rPr>
              <a:t>dpi.wi.gov/amind</a:t>
            </a:r>
            <a:r>
              <a:rPr lang="en-US" sz="1800" u="sng" dirty="0" smtClean="0"/>
              <a:t> </a:t>
            </a:r>
            <a:endParaRPr lang="en-US" sz="1800" u="sng" dirty="0"/>
          </a:p>
          <a:p>
            <a:endParaRPr lang="en-US" dirty="0"/>
          </a:p>
        </p:txBody>
      </p:sp>
    </p:spTree>
    <p:extLst>
      <p:ext uri="{BB962C8B-B14F-4D97-AF65-F5344CB8AC3E}">
        <p14:creationId xmlns:p14="http://schemas.microsoft.com/office/powerpoint/2010/main" val="163718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sz="3200" dirty="0" smtClean="0"/>
              <a:t>What is Wisconsin Act 31?</a:t>
            </a:r>
            <a:endParaRPr lang="en-US" sz="3200" dirty="0"/>
          </a:p>
        </p:txBody>
      </p:sp>
      <p:sp>
        <p:nvSpPr>
          <p:cNvPr id="3" name="Text Placeholder 2"/>
          <p:cNvSpPr>
            <a:spLocks noGrp="1"/>
          </p:cNvSpPr>
          <p:nvPr>
            <p:ph type="body" sz="quarter" idx="14"/>
          </p:nvPr>
        </p:nvSpPr>
        <p:spPr>
          <a:xfrm>
            <a:off x="870333" y="1177142"/>
            <a:ext cx="7524520" cy="2702807"/>
          </a:xfrm>
        </p:spPr>
        <p:txBody>
          <a:bodyPr>
            <a:noAutofit/>
          </a:bodyPr>
          <a:lstStyle/>
          <a:p>
            <a:pPr marL="164592" indent="-164592">
              <a:lnSpc>
                <a:spcPct val="100000"/>
              </a:lnSpc>
              <a:spcAft>
                <a:spcPts val="1800"/>
              </a:spcAft>
              <a:buFont typeface="Arial" panose="020B0604020202020204" pitchFamily="34" charset="0"/>
              <a:buChar char="•"/>
            </a:pPr>
            <a:r>
              <a:rPr lang="en-US" sz="1800" dirty="0"/>
              <a:t>The 1989-1991 biennial budget bill addressed several educational needs and included  provisions requiring the study of </a:t>
            </a:r>
            <a:r>
              <a:rPr lang="en-US" sz="1800" dirty="0" smtClean="0"/>
              <a:t>American </a:t>
            </a:r>
            <a:r>
              <a:rPr lang="en-US" sz="1800" dirty="0"/>
              <a:t>Indian history, culture, and tribal sovereignty of the </a:t>
            </a:r>
            <a:r>
              <a:rPr lang="en-US" sz="1800" dirty="0" smtClean="0"/>
              <a:t>eleven federally-recognized nations and tribal communities in </a:t>
            </a:r>
            <a:r>
              <a:rPr lang="en-US" sz="1800" dirty="0"/>
              <a:t>the </a:t>
            </a:r>
            <a:r>
              <a:rPr lang="en-US" sz="1800" dirty="0" smtClean="0"/>
              <a:t>state of Wisconsin </a:t>
            </a:r>
            <a:r>
              <a:rPr lang="en-US" sz="1800" dirty="0"/>
              <a:t>.  </a:t>
            </a:r>
          </a:p>
          <a:p>
            <a:pPr marL="164592" indent="-164592">
              <a:lnSpc>
                <a:spcPct val="100000"/>
              </a:lnSpc>
              <a:spcAft>
                <a:spcPts val="1800"/>
              </a:spcAft>
              <a:buFont typeface="Arial" panose="020B0604020202020204" pitchFamily="34" charset="0"/>
              <a:buChar char="•"/>
            </a:pPr>
            <a:r>
              <a:rPr lang="en-US" sz="1800" dirty="0"/>
              <a:t>This budget also appropriated funding for the American Indian Studies Program at the Wisconsin Department of Public Instruction.</a:t>
            </a:r>
          </a:p>
          <a:p>
            <a:pPr marL="164592" indent="-164592">
              <a:lnSpc>
                <a:spcPct val="100000"/>
              </a:lnSpc>
              <a:spcAft>
                <a:spcPts val="1800"/>
              </a:spcAft>
              <a:buFont typeface="Arial" panose="020B0604020202020204" pitchFamily="34" charset="0"/>
              <a:buChar char="•"/>
            </a:pPr>
            <a:endParaRPr lang="en-US" sz="1800" dirty="0"/>
          </a:p>
        </p:txBody>
      </p:sp>
    </p:spTree>
    <p:extLst>
      <p:ext uri="{BB962C8B-B14F-4D97-AF65-F5344CB8AC3E}">
        <p14:creationId xmlns:p14="http://schemas.microsoft.com/office/powerpoint/2010/main" val="835893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0" y="0"/>
            <a:ext cx="9144000" cy="863076"/>
          </a:xfrm>
        </p:spPr>
        <p:txBody>
          <a:bodyPr>
            <a:noAutofit/>
          </a:bodyPr>
          <a:lstStyle/>
          <a:p>
            <a:r>
              <a:rPr lang="en-US" sz="3200" b="0" dirty="0" smtClean="0"/>
              <a:t>Wisconsin</a:t>
            </a:r>
            <a:r>
              <a:rPr lang="en-US" sz="3200" dirty="0" smtClean="0"/>
              <a:t> Act 31 Created the Following </a:t>
            </a:r>
            <a:br>
              <a:rPr lang="en-US" sz="3200" dirty="0" smtClean="0"/>
            </a:br>
            <a:r>
              <a:rPr lang="en-US" sz="3200" dirty="0" smtClean="0"/>
              <a:t>Statutory Sections</a:t>
            </a:r>
            <a:endParaRPr lang="en-US" sz="3200" dirty="0"/>
          </a:p>
        </p:txBody>
      </p:sp>
      <p:sp>
        <p:nvSpPr>
          <p:cNvPr id="3" name="Text Placeholder 2"/>
          <p:cNvSpPr>
            <a:spLocks noGrp="1"/>
          </p:cNvSpPr>
          <p:nvPr>
            <p:ph type="body" sz="quarter" idx="14"/>
          </p:nvPr>
        </p:nvSpPr>
        <p:spPr>
          <a:xfrm>
            <a:off x="1057619" y="1197429"/>
            <a:ext cx="7337233" cy="2512779"/>
          </a:xfrm>
        </p:spPr>
        <p:txBody>
          <a:bodyPr>
            <a:normAutofit/>
          </a:bodyPr>
          <a:lstStyle/>
          <a:p>
            <a:r>
              <a:rPr lang="de-DE" sz="1800" dirty="0"/>
              <a:t>s. 115.28(17)(d), Wis. Stats.</a:t>
            </a:r>
          </a:p>
          <a:p>
            <a:r>
              <a:rPr lang="de-DE" sz="1800" dirty="0"/>
              <a:t>s. 118.01(c)7-8, Wis. Stats.</a:t>
            </a:r>
          </a:p>
          <a:p>
            <a:r>
              <a:rPr lang="de-DE" sz="1800" dirty="0"/>
              <a:t>s. 118.19(8), Wis. Stats.</a:t>
            </a:r>
          </a:p>
          <a:p>
            <a:r>
              <a:rPr lang="de-DE" sz="1800" dirty="0"/>
              <a:t>s. 121.02(1)(h), Wis. Stats.</a:t>
            </a:r>
          </a:p>
          <a:p>
            <a:r>
              <a:rPr lang="de-DE" sz="1800" dirty="0"/>
              <a:t>s. 121.02(1)(L)4, Wis. Stats.</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9981" y="1552767"/>
            <a:ext cx="1959281" cy="1802101"/>
          </a:xfrm>
          <a:prstGeom prst="rect">
            <a:avLst/>
          </a:prstGeom>
        </p:spPr>
      </p:pic>
    </p:spTree>
    <p:extLst>
      <p:ext uri="{BB962C8B-B14F-4D97-AF65-F5344CB8AC3E}">
        <p14:creationId xmlns:p14="http://schemas.microsoft.com/office/powerpoint/2010/main" val="280464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Autofit/>
          </a:bodyPr>
          <a:lstStyle/>
          <a:p>
            <a:r>
              <a:rPr lang="en-US" sz="3200" dirty="0"/>
              <a:t>s. 115.28(17)(d), Wis. Stats.</a:t>
            </a:r>
            <a:br>
              <a:rPr lang="en-US" sz="3200" dirty="0"/>
            </a:br>
            <a:r>
              <a:rPr lang="en-US" sz="3200" dirty="0"/>
              <a:t> </a:t>
            </a:r>
            <a:r>
              <a:rPr lang="en-US" sz="3200" i="1" dirty="0"/>
              <a:t>Treaty Rights Curriculum</a:t>
            </a:r>
          </a:p>
        </p:txBody>
      </p:sp>
      <p:sp>
        <p:nvSpPr>
          <p:cNvPr id="3" name="Text Placeholder 2"/>
          <p:cNvSpPr>
            <a:spLocks noGrp="1"/>
          </p:cNvSpPr>
          <p:nvPr>
            <p:ph type="body" sz="quarter" idx="14"/>
          </p:nvPr>
        </p:nvSpPr>
        <p:spPr>
          <a:xfrm>
            <a:off x="826265" y="1197429"/>
            <a:ext cx="7138929" cy="2512779"/>
          </a:xfrm>
        </p:spPr>
        <p:txBody>
          <a:bodyPr>
            <a:normAutofit/>
          </a:bodyPr>
          <a:lstStyle/>
          <a:p>
            <a:pPr>
              <a:buNone/>
            </a:pPr>
            <a:r>
              <a:rPr lang="en-US" sz="1800" dirty="0"/>
              <a:t>The state superintendent shall</a:t>
            </a:r>
            <a:r>
              <a:rPr lang="en-US" sz="1800" dirty="0" smtClean="0"/>
              <a:t>:</a:t>
            </a:r>
            <a:endParaRPr lang="en-US" sz="1800" dirty="0"/>
          </a:p>
          <a:p>
            <a:pPr>
              <a:buNone/>
            </a:pPr>
            <a:r>
              <a:rPr lang="en-US" sz="1800" dirty="0"/>
              <a:t>In conjunction with the American Indian Language and Culture Education Board, develop a curriculum for grades 4 to 12 on the Chippewa Indian’s treaty-based, off-reservation rights to hunt, fish, and gather.</a:t>
            </a:r>
          </a:p>
          <a:p>
            <a:endParaRPr lang="en-US" sz="1800" dirty="0"/>
          </a:p>
        </p:txBody>
      </p:sp>
    </p:spTree>
    <p:extLst>
      <p:ext uri="{BB962C8B-B14F-4D97-AF65-F5344CB8AC3E}">
        <p14:creationId xmlns:p14="http://schemas.microsoft.com/office/powerpoint/2010/main" val="1157406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Autofit/>
          </a:bodyPr>
          <a:lstStyle/>
          <a:p>
            <a:r>
              <a:rPr lang="en-US" sz="3200" dirty="0"/>
              <a:t>s. 118.01(c)7-8, Wis. </a:t>
            </a:r>
            <a:r>
              <a:rPr lang="en-US" sz="3200" dirty="0" smtClean="0"/>
              <a:t>Stats.</a:t>
            </a:r>
            <a:br>
              <a:rPr lang="en-US" sz="3200" dirty="0" smtClean="0"/>
            </a:br>
            <a:r>
              <a:rPr lang="en-US" sz="3200" i="1" dirty="0" smtClean="0"/>
              <a:t>Human Relations</a:t>
            </a:r>
            <a:endParaRPr lang="en-US" sz="3200" i="1" dirty="0"/>
          </a:p>
        </p:txBody>
      </p:sp>
      <p:sp>
        <p:nvSpPr>
          <p:cNvPr id="3" name="Text Placeholder 2"/>
          <p:cNvSpPr>
            <a:spLocks noGrp="1"/>
          </p:cNvSpPr>
          <p:nvPr>
            <p:ph type="body" sz="quarter" idx="14"/>
          </p:nvPr>
        </p:nvSpPr>
        <p:spPr>
          <a:xfrm>
            <a:off x="848300" y="1197429"/>
            <a:ext cx="6852490" cy="2746610"/>
          </a:xfrm>
        </p:spPr>
        <p:txBody>
          <a:bodyPr>
            <a:normAutofit fontScale="92500" lnSpcReduction="10000"/>
          </a:bodyPr>
          <a:lstStyle/>
          <a:p>
            <a:pPr>
              <a:buNone/>
            </a:pPr>
            <a:r>
              <a:rPr lang="en-US" sz="1900" dirty="0"/>
              <a:t>Each school board shall provide an instructional </a:t>
            </a:r>
            <a:r>
              <a:rPr lang="en-US" sz="1900" dirty="0" smtClean="0"/>
              <a:t>program designed </a:t>
            </a:r>
            <a:r>
              <a:rPr lang="en-US" sz="1900" dirty="0"/>
              <a:t>to give pupils:</a:t>
            </a:r>
          </a:p>
          <a:p>
            <a:pPr>
              <a:lnSpc>
                <a:spcPct val="40000"/>
              </a:lnSpc>
              <a:buNone/>
            </a:pPr>
            <a:endParaRPr lang="en-US" sz="1900" dirty="0"/>
          </a:p>
          <a:p>
            <a:pPr lvl="1">
              <a:lnSpc>
                <a:spcPct val="90000"/>
              </a:lnSpc>
            </a:pPr>
            <a:r>
              <a:rPr lang="en-US" sz="1900" b="1" dirty="0"/>
              <a:t>7. </a:t>
            </a:r>
            <a:r>
              <a:rPr lang="en-US" sz="1900" b="1" dirty="0" smtClean="0"/>
              <a:t>An </a:t>
            </a:r>
            <a:r>
              <a:rPr lang="en-US" sz="1900" b="1" dirty="0"/>
              <a:t>appreciation and understanding of different value systems and cultures.</a:t>
            </a:r>
          </a:p>
          <a:p>
            <a:pPr lvl="1">
              <a:lnSpc>
                <a:spcPct val="90000"/>
              </a:lnSpc>
            </a:pPr>
            <a:endParaRPr lang="en-US" sz="1900" b="1" dirty="0"/>
          </a:p>
          <a:p>
            <a:pPr lvl="1">
              <a:lnSpc>
                <a:spcPct val="90000"/>
              </a:lnSpc>
            </a:pPr>
            <a:r>
              <a:rPr lang="en-US" sz="1900" b="1" dirty="0"/>
              <a:t>8. At all grade levels, an understanding of human relations, particularly with regard to American Indians, Black Americans, and Hispanics.</a:t>
            </a:r>
          </a:p>
          <a:p>
            <a:endParaRPr lang="en-US" dirty="0"/>
          </a:p>
        </p:txBody>
      </p:sp>
    </p:spTree>
    <p:extLst>
      <p:ext uri="{BB962C8B-B14F-4D97-AF65-F5344CB8AC3E}">
        <p14:creationId xmlns:p14="http://schemas.microsoft.com/office/powerpoint/2010/main" val="3665977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Autofit/>
          </a:bodyPr>
          <a:lstStyle/>
          <a:p>
            <a:r>
              <a:rPr lang="en-US" sz="3200" dirty="0"/>
              <a:t>s. 118.19(8), Wis. Stats.</a:t>
            </a:r>
            <a:br>
              <a:rPr lang="en-US" sz="3200" dirty="0"/>
            </a:br>
            <a:r>
              <a:rPr lang="en-US" sz="3200" i="1" dirty="0"/>
              <a:t>Teacher Certification </a:t>
            </a:r>
          </a:p>
        </p:txBody>
      </p:sp>
      <p:sp>
        <p:nvSpPr>
          <p:cNvPr id="3" name="Text Placeholder 2"/>
          <p:cNvSpPr>
            <a:spLocks noGrp="1"/>
          </p:cNvSpPr>
          <p:nvPr>
            <p:ph type="body" sz="quarter" idx="14"/>
          </p:nvPr>
        </p:nvSpPr>
        <p:spPr>
          <a:xfrm>
            <a:off x="837282" y="1197429"/>
            <a:ext cx="6808424" cy="2512779"/>
          </a:xfrm>
        </p:spPr>
        <p:txBody>
          <a:bodyPr>
            <a:normAutofit fontScale="77500" lnSpcReduction="20000"/>
          </a:bodyPr>
          <a:lstStyle/>
          <a:p>
            <a:r>
              <a:rPr lang="en-US" sz="2300" dirty="0"/>
              <a:t>Beginning July 1, 1991, the state superintendent may not grant to any person a license to teach unless the person has received instruction in the study of minority group relations, including the history, culture, and tribal sovereignty of the federally recognized tribes and bands located in the </a:t>
            </a:r>
            <a:r>
              <a:rPr lang="en-US" sz="2300" dirty="0" smtClean="0"/>
              <a:t>state.</a:t>
            </a:r>
            <a:endParaRPr lang="en-US" sz="2300" dirty="0"/>
          </a:p>
          <a:p>
            <a:endParaRPr lang="en-US" dirty="0"/>
          </a:p>
          <a:p>
            <a:endParaRPr lang="en-US" dirty="0"/>
          </a:p>
        </p:txBody>
      </p:sp>
    </p:spTree>
    <p:extLst>
      <p:ext uri="{BB962C8B-B14F-4D97-AF65-F5344CB8AC3E}">
        <p14:creationId xmlns:p14="http://schemas.microsoft.com/office/powerpoint/2010/main" val="296728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Autofit/>
          </a:bodyPr>
          <a:lstStyle/>
          <a:p>
            <a:r>
              <a:rPr lang="en-US" sz="3200" dirty="0"/>
              <a:t>s. 121.02(1)(h), Wis. Stats.</a:t>
            </a:r>
            <a:br>
              <a:rPr lang="en-US" sz="3200" dirty="0"/>
            </a:br>
            <a:r>
              <a:rPr lang="en-US" sz="3200" i="1" dirty="0"/>
              <a:t>Instructional Materials</a:t>
            </a:r>
          </a:p>
        </p:txBody>
      </p:sp>
      <p:sp>
        <p:nvSpPr>
          <p:cNvPr id="3" name="Text Placeholder 2"/>
          <p:cNvSpPr>
            <a:spLocks noGrp="1"/>
          </p:cNvSpPr>
          <p:nvPr>
            <p:ph type="body" sz="quarter" idx="14"/>
          </p:nvPr>
        </p:nvSpPr>
        <p:spPr>
          <a:xfrm>
            <a:off x="848300" y="1197429"/>
            <a:ext cx="7028760" cy="2512779"/>
          </a:xfrm>
        </p:spPr>
        <p:txBody>
          <a:bodyPr>
            <a:normAutofit/>
          </a:bodyPr>
          <a:lstStyle/>
          <a:p>
            <a:pPr>
              <a:buNone/>
            </a:pPr>
            <a:r>
              <a:rPr lang="en-US" sz="1800" dirty="0"/>
              <a:t>Each school board shall</a:t>
            </a:r>
            <a:r>
              <a:rPr lang="en-US" sz="1800" dirty="0" smtClean="0"/>
              <a:t>:</a:t>
            </a:r>
            <a:endParaRPr lang="en-US" sz="1800" dirty="0"/>
          </a:p>
          <a:p>
            <a:pPr>
              <a:buNone/>
            </a:pPr>
            <a:r>
              <a:rPr lang="en-US" sz="1800" dirty="0"/>
              <a:t>Provide adequate instructional materials, texts, and library services which reflect the cultural diversity and pluralistic nature of American society.</a:t>
            </a:r>
          </a:p>
          <a:p>
            <a:endParaRPr lang="en-US" sz="1800" dirty="0"/>
          </a:p>
        </p:txBody>
      </p:sp>
    </p:spTree>
    <p:extLst>
      <p:ext uri="{BB962C8B-B14F-4D97-AF65-F5344CB8AC3E}">
        <p14:creationId xmlns:p14="http://schemas.microsoft.com/office/powerpoint/2010/main" val="3739296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Autofit/>
          </a:bodyPr>
          <a:lstStyle/>
          <a:p>
            <a:r>
              <a:rPr lang="en-US" sz="3200" dirty="0"/>
              <a:t>s. 121.02(1)(L)4, Wis. Stats.</a:t>
            </a:r>
            <a:br>
              <a:rPr lang="en-US" sz="3200" dirty="0"/>
            </a:br>
            <a:r>
              <a:rPr lang="en-US" sz="3200" i="1" dirty="0"/>
              <a:t>K-12 Social Studies Instruction</a:t>
            </a:r>
            <a:endParaRPr lang="en-US" sz="3200" dirty="0"/>
          </a:p>
        </p:txBody>
      </p:sp>
      <p:sp>
        <p:nvSpPr>
          <p:cNvPr id="3" name="Text Placeholder 2"/>
          <p:cNvSpPr>
            <a:spLocks noGrp="1"/>
          </p:cNvSpPr>
          <p:nvPr>
            <p:ph type="body" sz="quarter" idx="14"/>
          </p:nvPr>
        </p:nvSpPr>
        <p:spPr>
          <a:xfrm>
            <a:off x="870332" y="1087260"/>
            <a:ext cx="7171981" cy="2512779"/>
          </a:xfrm>
        </p:spPr>
        <p:txBody>
          <a:bodyPr>
            <a:noAutofit/>
          </a:bodyPr>
          <a:lstStyle/>
          <a:p>
            <a:pPr>
              <a:buNone/>
            </a:pPr>
            <a:r>
              <a:rPr lang="en-US" sz="1800" dirty="0"/>
              <a:t>Each school board shall</a:t>
            </a:r>
            <a:r>
              <a:rPr lang="en-US" sz="1800" dirty="0" smtClean="0"/>
              <a:t>:</a:t>
            </a:r>
            <a:endParaRPr lang="en-US" sz="1800" dirty="0"/>
          </a:p>
          <a:p>
            <a:pPr>
              <a:buNone/>
            </a:pPr>
            <a:r>
              <a:rPr lang="en-US" sz="1800" dirty="0"/>
              <a:t>Beginning September 1, 1991, as part of the social studies curriculum, include instruction in the history, culture, and tribal sovereignty of the federally recognized American Indian tribes and bands located in the state of Wisconsin at least twice in the elementary grades and at least once in the high school grades.</a:t>
            </a:r>
          </a:p>
          <a:p>
            <a:endParaRPr lang="en-US" sz="1800" dirty="0"/>
          </a:p>
        </p:txBody>
      </p:sp>
    </p:spTree>
    <p:extLst>
      <p:ext uri="{BB962C8B-B14F-4D97-AF65-F5344CB8AC3E}">
        <p14:creationId xmlns:p14="http://schemas.microsoft.com/office/powerpoint/2010/main" val="2993232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Autofit/>
          </a:bodyPr>
          <a:lstStyle/>
          <a:p>
            <a:r>
              <a:rPr lang="en-US" sz="3200" dirty="0"/>
              <a:t>American Indian Studies Program –  </a:t>
            </a:r>
            <a:r>
              <a:rPr lang="en-US" sz="3200" dirty="0" smtClean="0"/>
              <a:t>                      Activities </a:t>
            </a:r>
            <a:r>
              <a:rPr lang="en-US" sz="3200" dirty="0"/>
              <a:t>and Services</a:t>
            </a:r>
          </a:p>
        </p:txBody>
      </p:sp>
      <p:sp>
        <p:nvSpPr>
          <p:cNvPr id="3" name="Text Placeholder 2"/>
          <p:cNvSpPr>
            <a:spLocks noGrp="1"/>
          </p:cNvSpPr>
          <p:nvPr>
            <p:ph type="body" sz="quarter" idx="14"/>
          </p:nvPr>
        </p:nvSpPr>
        <p:spPr>
          <a:xfrm>
            <a:off x="837282" y="1197429"/>
            <a:ext cx="7205031" cy="2856778"/>
          </a:xfrm>
        </p:spPr>
        <p:txBody>
          <a:bodyPr>
            <a:noAutofit/>
          </a:bodyPr>
          <a:lstStyle/>
          <a:p>
            <a:r>
              <a:rPr lang="en-US" sz="1800" dirty="0"/>
              <a:t>Presenting at conferences, workshops, and in-services</a:t>
            </a:r>
            <a:r>
              <a:rPr lang="en-US" sz="1800" dirty="0" smtClean="0"/>
              <a:t>.</a:t>
            </a:r>
            <a:endParaRPr lang="en-US" sz="1800" dirty="0"/>
          </a:p>
          <a:p>
            <a:r>
              <a:rPr lang="en-US" sz="1800" dirty="0"/>
              <a:t>Organizing or assisting with planning of conferences, workshops</a:t>
            </a:r>
            <a:r>
              <a:rPr lang="en-US" sz="1800" dirty="0" smtClean="0"/>
              <a:t>, and trainings, including </a:t>
            </a:r>
            <a:r>
              <a:rPr lang="en-US" sz="1800" dirty="0"/>
              <a:t>the annual Wisconsin American Indian Studies Summer Institute</a:t>
            </a:r>
            <a:r>
              <a:rPr lang="en-US" sz="1800" dirty="0" smtClean="0"/>
              <a:t>.</a:t>
            </a:r>
            <a:endParaRPr lang="en-US" sz="1800" dirty="0"/>
          </a:p>
          <a:p>
            <a:r>
              <a:rPr lang="en-US" sz="1800" dirty="0"/>
              <a:t>Developing, acquiring, and/or disseminating instructional resources.</a:t>
            </a:r>
          </a:p>
          <a:p>
            <a:endParaRPr lang="en-US" sz="1800" dirty="0"/>
          </a:p>
        </p:txBody>
      </p:sp>
    </p:spTree>
    <p:extLst>
      <p:ext uri="{BB962C8B-B14F-4D97-AF65-F5344CB8AC3E}">
        <p14:creationId xmlns:p14="http://schemas.microsoft.com/office/powerpoint/2010/main" val="2398897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3907</TotalTime>
  <Words>2184</Words>
  <Application>Microsoft Office PowerPoint</Application>
  <PresentationFormat>On-screen Show (16:9)</PresentationFormat>
  <Paragraphs>174</Paragraphs>
  <Slides>15</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Gadget</vt:lpstr>
      <vt:lpstr>Lato</vt:lpstr>
      <vt:lpstr>Lato Black</vt:lpstr>
      <vt:lpstr>Times New Roman</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Public Instruction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Ransley, Tawny M.  DPI</dc:creator>
  <cp:lastModifiedBy>Tiedje, Christine M.    DPI</cp:lastModifiedBy>
  <cp:revision>105</cp:revision>
  <dcterms:created xsi:type="dcterms:W3CDTF">2016-02-23T19:34:17Z</dcterms:created>
  <dcterms:modified xsi:type="dcterms:W3CDTF">2017-09-18T17:17:15Z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5435737</vt:i4>
  </property>
  <property fmtid="{D5CDD505-2E9C-101B-9397-08002B2CF9AE}" pid="3" name="_NewReviewCycle">
    <vt:lpwstr/>
  </property>
  <property fmtid="{D5CDD505-2E9C-101B-9397-08002B2CF9AE}" pid="4" name="_EmailSubject">
    <vt:lpwstr>American Indian Studies (Wisconsin Act 31) PowerPoint</vt:lpwstr>
  </property>
  <property fmtid="{D5CDD505-2E9C-101B-9397-08002B2CF9AE}" pid="5" name="_AuthorEmail">
    <vt:lpwstr>David.O'Connor@dpi.wi.gov</vt:lpwstr>
  </property>
  <property fmtid="{D5CDD505-2E9C-101B-9397-08002B2CF9AE}" pid="6" name="_AuthorEmailDisplayName">
    <vt:lpwstr>O'Connor, David J.   DPI</vt:lpwstr>
  </property>
</Properties>
</file>