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68"/>
  </p:notesMasterIdLst>
  <p:sldIdLst>
    <p:sldId id="256" r:id="rId2"/>
    <p:sldId id="257" r:id="rId3"/>
    <p:sldId id="298" r:id="rId4"/>
    <p:sldId id="259" r:id="rId5"/>
    <p:sldId id="299" r:id="rId6"/>
    <p:sldId id="279" r:id="rId7"/>
    <p:sldId id="300" r:id="rId8"/>
    <p:sldId id="301" r:id="rId9"/>
    <p:sldId id="302" r:id="rId10"/>
    <p:sldId id="278" r:id="rId11"/>
    <p:sldId id="316" r:id="rId12"/>
    <p:sldId id="267" r:id="rId13"/>
    <p:sldId id="277" r:id="rId14"/>
    <p:sldId id="306" r:id="rId15"/>
    <p:sldId id="317" r:id="rId16"/>
    <p:sldId id="307" r:id="rId17"/>
    <p:sldId id="303" r:id="rId18"/>
    <p:sldId id="304" r:id="rId19"/>
    <p:sldId id="308" r:id="rId20"/>
    <p:sldId id="318" r:id="rId21"/>
    <p:sldId id="309" r:id="rId22"/>
    <p:sldId id="285" r:id="rId23"/>
    <p:sldId id="287" r:id="rId24"/>
    <p:sldId id="291" r:id="rId25"/>
    <p:sldId id="288" r:id="rId26"/>
    <p:sldId id="290" r:id="rId27"/>
    <p:sldId id="292" r:id="rId28"/>
    <p:sldId id="293" r:id="rId29"/>
    <p:sldId id="351" r:id="rId30"/>
    <p:sldId id="352" r:id="rId31"/>
    <p:sldId id="353" r:id="rId32"/>
    <p:sldId id="356" r:id="rId33"/>
    <p:sldId id="354" r:id="rId34"/>
    <p:sldId id="357" r:id="rId35"/>
    <p:sldId id="358" r:id="rId36"/>
    <p:sldId id="319" r:id="rId37"/>
    <p:sldId id="326" r:id="rId38"/>
    <p:sldId id="261" r:id="rId39"/>
    <p:sldId id="312" r:id="rId40"/>
    <p:sldId id="329" r:id="rId41"/>
    <p:sldId id="323" r:id="rId42"/>
    <p:sldId id="283" r:id="rId43"/>
    <p:sldId id="313" r:id="rId44"/>
    <p:sldId id="325" r:id="rId45"/>
    <p:sldId id="310" r:id="rId46"/>
    <p:sldId id="330" r:id="rId47"/>
    <p:sldId id="311" r:id="rId48"/>
    <p:sldId id="327" r:id="rId49"/>
    <p:sldId id="268" r:id="rId50"/>
    <p:sldId id="337" r:id="rId51"/>
    <p:sldId id="338" r:id="rId52"/>
    <p:sldId id="331" r:id="rId53"/>
    <p:sldId id="342" r:id="rId54"/>
    <p:sldId id="341" r:id="rId55"/>
    <p:sldId id="344" r:id="rId56"/>
    <p:sldId id="345" r:id="rId57"/>
    <p:sldId id="346" r:id="rId58"/>
    <p:sldId id="347" r:id="rId59"/>
    <p:sldId id="348" r:id="rId60"/>
    <p:sldId id="321" r:id="rId61"/>
    <p:sldId id="305" r:id="rId62"/>
    <p:sldId id="320" r:id="rId63"/>
    <p:sldId id="324" r:id="rId64"/>
    <p:sldId id="322" r:id="rId65"/>
    <p:sldId id="328" r:id="rId66"/>
    <p:sldId id="284"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ffney-Dilley, Debra   DPI" initials="GDD" lastIdx="12" clrIdx="0"/>
  <p:cmAuthor id="2" name="Jennie" initials="J" lastIdx="0" clrIdx="1"/>
  <p:cmAuthor id="3" name="Braconier, Nicole L. DPI" initials="BNLD" lastIdx="3" clrIdx="2">
    <p:extLst>
      <p:ext uri="{19B8F6BF-5375-455C-9EA6-DF929625EA0E}">
        <p15:presenceInfo xmlns:p15="http://schemas.microsoft.com/office/powerpoint/2012/main" userId="S-1-5-21-1801521381-3634682121-3741049240-25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09" autoAdjust="0"/>
  </p:normalViewPr>
  <p:slideViewPr>
    <p:cSldViewPr>
      <p:cViewPr varScale="1">
        <p:scale>
          <a:sx n="99" d="100"/>
          <a:sy n="99" d="100"/>
        </p:scale>
        <p:origin x="122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24"/>
    </p:cViewPr>
  </p:sorterViewPr>
  <p:notesViewPr>
    <p:cSldViewPr>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2EFB7D-2FAD-4157-BD9A-2FBCC27B7100}" type="doc">
      <dgm:prSet loTypeId="urn:microsoft.com/office/officeart/2005/8/layout/pList2" loCatId="list" qsTypeId="urn:microsoft.com/office/officeart/2005/8/quickstyle/simple1" qsCatId="simple" csTypeId="urn:microsoft.com/office/officeart/2005/8/colors/accent1_2" csCatId="accent1" phldr="1"/>
      <dgm:spPr/>
    </dgm:pt>
    <dgm:pt modelId="{7C61C159-EDB0-4F36-82D8-A0359C85C181}">
      <dgm:prSet phldrT="[Text]"/>
      <dgm:spPr>
        <a:solidFill>
          <a:schemeClr val="bg1"/>
        </a:solidFill>
        <a:ln>
          <a:solidFill>
            <a:schemeClr val="tx1"/>
          </a:solidFill>
        </a:ln>
      </dgm:spPr>
      <dgm:t>
        <a:bodyPr/>
        <a:lstStyle/>
        <a:p>
          <a:r>
            <a:rPr lang="en-US" b="1" dirty="0">
              <a:solidFill>
                <a:schemeClr val="tx1"/>
              </a:solidFill>
            </a:rPr>
            <a:t>Manuals</a:t>
          </a:r>
        </a:p>
        <a:p>
          <a:r>
            <a:rPr lang="en-US" dirty="0">
              <a:solidFill>
                <a:schemeClr val="tx1"/>
              </a:solidFill>
            </a:rPr>
            <a:t>Test Administration</a:t>
          </a:r>
        </a:p>
        <a:p>
          <a:r>
            <a:rPr lang="en-US" dirty="0">
              <a:solidFill>
                <a:schemeClr val="tx1"/>
              </a:solidFill>
            </a:rPr>
            <a:t>Accessibility </a:t>
          </a:r>
        </a:p>
        <a:p>
          <a:r>
            <a:rPr lang="en-US" dirty="0">
              <a:solidFill>
                <a:schemeClr val="tx1"/>
              </a:solidFill>
            </a:rPr>
            <a:t>Test Security</a:t>
          </a:r>
        </a:p>
        <a:p>
          <a:r>
            <a:rPr lang="en-US" dirty="0">
              <a:solidFill>
                <a:schemeClr val="tx1"/>
              </a:solidFill>
            </a:rPr>
            <a:t>Technology</a:t>
          </a:r>
        </a:p>
      </dgm:t>
    </dgm:pt>
    <dgm:pt modelId="{FAA1AD5A-77E1-4CED-BD87-6081FAB61F98}" type="parTrans" cxnId="{D5750F59-C4F5-43BB-8815-4DD23838A682}">
      <dgm:prSet/>
      <dgm:spPr/>
      <dgm:t>
        <a:bodyPr/>
        <a:lstStyle/>
        <a:p>
          <a:endParaRPr lang="en-US"/>
        </a:p>
      </dgm:t>
    </dgm:pt>
    <dgm:pt modelId="{247C4C71-7487-4174-A5DE-8D932E867981}" type="sibTrans" cxnId="{D5750F59-C4F5-43BB-8815-4DD23838A682}">
      <dgm:prSet/>
      <dgm:spPr/>
      <dgm:t>
        <a:bodyPr/>
        <a:lstStyle/>
        <a:p>
          <a:endParaRPr lang="en-US"/>
        </a:p>
      </dgm:t>
    </dgm:pt>
    <dgm:pt modelId="{EBA7904E-93ED-4026-9208-D2B35EE85ECB}">
      <dgm:prSet phldrT="[Text]"/>
      <dgm:spPr>
        <a:solidFill>
          <a:schemeClr val="bg1"/>
        </a:solidFill>
        <a:ln>
          <a:solidFill>
            <a:schemeClr val="tx1"/>
          </a:solidFill>
        </a:ln>
      </dgm:spPr>
      <dgm:t>
        <a:bodyPr/>
        <a:lstStyle/>
        <a:p>
          <a:r>
            <a:rPr lang="en-US" b="1" dirty="0">
              <a:solidFill>
                <a:schemeClr val="tx1"/>
              </a:solidFill>
            </a:rPr>
            <a:t>Trainings</a:t>
          </a:r>
        </a:p>
        <a:p>
          <a:r>
            <a:rPr lang="en-US" dirty="0">
              <a:solidFill>
                <a:schemeClr val="tx1"/>
              </a:solidFill>
            </a:rPr>
            <a:t>Test Administration</a:t>
          </a:r>
        </a:p>
        <a:p>
          <a:r>
            <a:rPr lang="en-US" dirty="0">
              <a:solidFill>
                <a:schemeClr val="tx1"/>
              </a:solidFill>
            </a:rPr>
            <a:t>Accessibility</a:t>
          </a:r>
        </a:p>
        <a:p>
          <a:r>
            <a:rPr lang="en-US" dirty="0">
              <a:solidFill>
                <a:schemeClr val="tx1"/>
              </a:solidFill>
            </a:rPr>
            <a:t>Test Security</a:t>
          </a:r>
        </a:p>
        <a:p>
          <a:r>
            <a:rPr lang="en-US" dirty="0">
              <a:solidFill>
                <a:schemeClr val="tx1"/>
              </a:solidFill>
            </a:rPr>
            <a:t>Technology</a:t>
          </a:r>
        </a:p>
      </dgm:t>
    </dgm:pt>
    <dgm:pt modelId="{8E22133F-57A0-4823-9179-07AEBC8D466E}" type="parTrans" cxnId="{954F7A3E-5FD4-4A84-94E5-6BB2D729D6F4}">
      <dgm:prSet/>
      <dgm:spPr/>
      <dgm:t>
        <a:bodyPr/>
        <a:lstStyle/>
        <a:p>
          <a:endParaRPr lang="en-US"/>
        </a:p>
      </dgm:t>
    </dgm:pt>
    <dgm:pt modelId="{AAF65854-15AD-4771-8EE4-A811C632093E}" type="sibTrans" cxnId="{954F7A3E-5FD4-4A84-94E5-6BB2D729D6F4}">
      <dgm:prSet/>
      <dgm:spPr/>
      <dgm:t>
        <a:bodyPr/>
        <a:lstStyle/>
        <a:p>
          <a:endParaRPr lang="en-US"/>
        </a:p>
      </dgm:t>
    </dgm:pt>
    <dgm:pt modelId="{818EF2A5-0759-4797-ACDF-786411696FD7}">
      <dgm:prSet phldrT="[Text]"/>
      <dgm:spPr>
        <a:noFill/>
        <a:ln>
          <a:solidFill>
            <a:schemeClr val="tx1"/>
          </a:solidFill>
        </a:ln>
      </dgm:spPr>
      <dgm:t>
        <a:bodyPr/>
        <a:lstStyle/>
        <a:p>
          <a:r>
            <a:rPr lang="en-US" b="1" dirty="0">
              <a:solidFill>
                <a:schemeClr val="tx1"/>
              </a:solidFill>
            </a:rPr>
            <a:t>Misc.</a:t>
          </a:r>
        </a:p>
        <a:p>
          <a:r>
            <a:rPr lang="en-US" dirty="0">
              <a:solidFill>
                <a:schemeClr val="tx1"/>
              </a:solidFill>
            </a:rPr>
            <a:t>Sample letters</a:t>
          </a:r>
        </a:p>
        <a:p>
          <a:r>
            <a:rPr lang="en-US" dirty="0">
              <a:solidFill>
                <a:schemeClr val="tx1"/>
              </a:solidFill>
            </a:rPr>
            <a:t>Informational Brochures</a:t>
          </a:r>
        </a:p>
        <a:p>
          <a:r>
            <a:rPr lang="en-US" dirty="0">
              <a:solidFill>
                <a:schemeClr val="tx1"/>
              </a:solidFill>
            </a:rPr>
            <a:t>Calendars</a:t>
          </a:r>
        </a:p>
        <a:p>
          <a:r>
            <a:rPr lang="en-US" dirty="0">
              <a:solidFill>
                <a:schemeClr val="tx1"/>
              </a:solidFill>
            </a:rPr>
            <a:t>Newsletters</a:t>
          </a:r>
        </a:p>
        <a:p>
          <a:r>
            <a:rPr lang="en-US" dirty="0">
              <a:solidFill>
                <a:schemeClr val="tx1"/>
              </a:solidFill>
            </a:rPr>
            <a:t>FAQs</a:t>
          </a:r>
        </a:p>
      </dgm:t>
    </dgm:pt>
    <dgm:pt modelId="{DD13F44E-7BCA-46B9-9907-2D9CB86571AB}" type="parTrans" cxnId="{7EBD569A-AA01-4CF0-904D-E3A80A5558F5}">
      <dgm:prSet/>
      <dgm:spPr/>
      <dgm:t>
        <a:bodyPr/>
        <a:lstStyle/>
        <a:p>
          <a:endParaRPr lang="en-US"/>
        </a:p>
      </dgm:t>
    </dgm:pt>
    <dgm:pt modelId="{E3C00EC7-4D64-44F4-B01A-ABC4EFB88DD4}" type="sibTrans" cxnId="{7EBD569A-AA01-4CF0-904D-E3A80A5558F5}">
      <dgm:prSet/>
      <dgm:spPr/>
      <dgm:t>
        <a:bodyPr/>
        <a:lstStyle/>
        <a:p>
          <a:endParaRPr lang="en-US"/>
        </a:p>
      </dgm:t>
    </dgm:pt>
    <dgm:pt modelId="{9F01DECC-389A-4C9B-82E3-5D8013F9B4B9}" type="pres">
      <dgm:prSet presAssocID="{1A2EFB7D-2FAD-4157-BD9A-2FBCC27B7100}" presName="Name0" presStyleCnt="0">
        <dgm:presLayoutVars>
          <dgm:dir/>
          <dgm:resizeHandles val="exact"/>
        </dgm:presLayoutVars>
      </dgm:prSet>
      <dgm:spPr/>
    </dgm:pt>
    <dgm:pt modelId="{0B8B3D52-E88C-4E61-BE8C-6C7A9C66E0BC}" type="pres">
      <dgm:prSet presAssocID="{1A2EFB7D-2FAD-4157-BD9A-2FBCC27B7100}" presName="bkgdShp" presStyleLbl="alignAccFollowNode1" presStyleIdx="0" presStyleCnt="1" custLinFactNeighborX="-1080"/>
      <dgm:spPr>
        <a:solidFill>
          <a:schemeClr val="bg1">
            <a:alpha val="90000"/>
          </a:schemeClr>
        </a:solidFill>
        <a:ln>
          <a:solidFill>
            <a:schemeClr val="tx1">
              <a:alpha val="90000"/>
            </a:schemeClr>
          </a:solidFill>
        </a:ln>
      </dgm:spPr>
    </dgm:pt>
    <dgm:pt modelId="{79730654-CB0D-46A8-8C97-DED7E6AA667C}" type="pres">
      <dgm:prSet presAssocID="{1A2EFB7D-2FAD-4157-BD9A-2FBCC27B7100}" presName="linComp" presStyleCnt="0"/>
      <dgm:spPr/>
    </dgm:pt>
    <dgm:pt modelId="{F23CEE78-5A0C-45B6-868A-5D6C0E984E21}" type="pres">
      <dgm:prSet presAssocID="{7C61C159-EDB0-4F36-82D8-A0359C85C181}" presName="compNode" presStyleCnt="0"/>
      <dgm:spPr/>
    </dgm:pt>
    <dgm:pt modelId="{CB933E3C-C373-461A-984B-F091AE3C7A18}" type="pres">
      <dgm:prSet presAssocID="{7C61C159-EDB0-4F36-82D8-A0359C85C181}" presName="node" presStyleLbl="node1" presStyleIdx="0" presStyleCnt="3">
        <dgm:presLayoutVars>
          <dgm:bulletEnabled val="1"/>
        </dgm:presLayoutVars>
      </dgm:prSet>
      <dgm:spPr/>
    </dgm:pt>
    <dgm:pt modelId="{80A1FF7C-C714-496C-9AAC-624DE0E4C8AD}" type="pres">
      <dgm:prSet presAssocID="{7C61C159-EDB0-4F36-82D8-A0359C85C181}" presName="invisiNode" presStyleLbl="node1" presStyleIdx="0" presStyleCnt="3"/>
      <dgm:spPr/>
    </dgm:pt>
    <dgm:pt modelId="{F4C4ABD5-BC88-4789-B158-91C44C832798}" type="pres">
      <dgm:prSet presAssocID="{7C61C159-EDB0-4F36-82D8-A0359C85C18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C26E099F-8669-4B71-87B6-42DB487E29FF}" type="pres">
      <dgm:prSet presAssocID="{247C4C71-7487-4174-A5DE-8D932E867981}" presName="sibTrans" presStyleLbl="sibTrans2D1" presStyleIdx="0" presStyleCnt="0"/>
      <dgm:spPr/>
    </dgm:pt>
    <dgm:pt modelId="{7C81330D-11B1-4373-BE26-DD2350D344E4}" type="pres">
      <dgm:prSet presAssocID="{EBA7904E-93ED-4026-9208-D2B35EE85ECB}" presName="compNode" presStyleCnt="0"/>
      <dgm:spPr/>
    </dgm:pt>
    <dgm:pt modelId="{566B0E29-A03B-40E4-AEB8-51B1962E747E}" type="pres">
      <dgm:prSet presAssocID="{EBA7904E-93ED-4026-9208-D2B35EE85ECB}" presName="node" presStyleLbl="node1" presStyleIdx="1" presStyleCnt="3">
        <dgm:presLayoutVars>
          <dgm:bulletEnabled val="1"/>
        </dgm:presLayoutVars>
      </dgm:prSet>
      <dgm:spPr/>
    </dgm:pt>
    <dgm:pt modelId="{185BED44-A8DE-4752-9AB2-AA3048F4B609}" type="pres">
      <dgm:prSet presAssocID="{EBA7904E-93ED-4026-9208-D2B35EE85ECB}" presName="invisiNode" presStyleLbl="node1" presStyleIdx="1" presStyleCnt="3"/>
      <dgm:spPr/>
    </dgm:pt>
    <dgm:pt modelId="{3BEAE1C4-0CEC-4446-B7D8-0465868C0767}" type="pres">
      <dgm:prSet presAssocID="{EBA7904E-93ED-4026-9208-D2B35EE85ECB}"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6F1672BD-FD53-4C7B-83B2-6F152E803055}" type="pres">
      <dgm:prSet presAssocID="{AAF65854-15AD-4771-8EE4-A811C632093E}" presName="sibTrans" presStyleLbl="sibTrans2D1" presStyleIdx="0" presStyleCnt="0"/>
      <dgm:spPr/>
    </dgm:pt>
    <dgm:pt modelId="{C0349303-F193-4A07-8567-5A7F019E24A4}" type="pres">
      <dgm:prSet presAssocID="{818EF2A5-0759-4797-ACDF-786411696FD7}" presName="compNode" presStyleCnt="0"/>
      <dgm:spPr/>
    </dgm:pt>
    <dgm:pt modelId="{2C8A1E4C-BFFC-48A4-963D-BBCE5F7E50D2}" type="pres">
      <dgm:prSet presAssocID="{818EF2A5-0759-4797-ACDF-786411696FD7}" presName="node" presStyleLbl="node1" presStyleIdx="2" presStyleCnt="3">
        <dgm:presLayoutVars>
          <dgm:bulletEnabled val="1"/>
        </dgm:presLayoutVars>
      </dgm:prSet>
      <dgm:spPr/>
    </dgm:pt>
    <dgm:pt modelId="{84CD8558-E8C1-4A91-A39F-CD08EA212FD0}" type="pres">
      <dgm:prSet presAssocID="{818EF2A5-0759-4797-ACDF-786411696FD7}" presName="invisiNode" presStyleLbl="node1" presStyleIdx="2" presStyleCnt="3"/>
      <dgm:spPr/>
    </dgm:pt>
    <dgm:pt modelId="{80500C6D-B343-4AD7-9629-E1108A414F8A}" type="pres">
      <dgm:prSet presAssocID="{818EF2A5-0759-4797-ACDF-786411696FD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a:ln>
          <a:solidFill>
            <a:schemeClr val="bg1"/>
          </a:solidFill>
        </a:ln>
      </dgm:spPr>
    </dgm:pt>
  </dgm:ptLst>
  <dgm:cxnLst>
    <dgm:cxn modelId="{8CA0C310-E11A-4746-AA3E-C6C0794C59A8}" type="presOf" srcId="{247C4C71-7487-4174-A5DE-8D932E867981}" destId="{C26E099F-8669-4B71-87B6-42DB487E29FF}" srcOrd="0" destOrd="0" presId="urn:microsoft.com/office/officeart/2005/8/layout/pList2"/>
    <dgm:cxn modelId="{B968CE11-8D83-43C7-A130-0274D9CA0F71}" type="presOf" srcId="{7C61C159-EDB0-4F36-82D8-A0359C85C181}" destId="{CB933E3C-C373-461A-984B-F091AE3C7A18}" srcOrd="0" destOrd="0" presId="urn:microsoft.com/office/officeart/2005/8/layout/pList2"/>
    <dgm:cxn modelId="{3C65C014-E4C7-40FE-816B-2FE3DFFE6936}" type="presOf" srcId="{818EF2A5-0759-4797-ACDF-786411696FD7}" destId="{2C8A1E4C-BFFC-48A4-963D-BBCE5F7E50D2}" srcOrd="0" destOrd="0" presId="urn:microsoft.com/office/officeart/2005/8/layout/pList2"/>
    <dgm:cxn modelId="{954F7A3E-5FD4-4A84-94E5-6BB2D729D6F4}" srcId="{1A2EFB7D-2FAD-4157-BD9A-2FBCC27B7100}" destId="{EBA7904E-93ED-4026-9208-D2B35EE85ECB}" srcOrd="1" destOrd="0" parTransId="{8E22133F-57A0-4823-9179-07AEBC8D466E}" sibTransId="{AAF65854-15AD-4771-8EE4-A811C632093E}"/>
    <dgm:cxn modelId="{8B232A6E-5C69-4E07-97D0-5D2B07366977}" type="presOf" srcId="{EBA7904E-93ED-4026-9208-D2B35EE85ECB}" destId="{566B0E29-A03B-40E4-AEB8-51B1962E747E}" srcOrd="0" destOrd="0" presId="urn:microsoft.com/office/officeart/2005/8/layout/pList2"/>
    <dgm:cxn modelId="{AC706471-3B14-4A10-ACAE-8B5837291B32}" type="presOf" srcId="{AAF65854-15AD-4771-8EE4-A811C632093E}" destId="{6F1672BD-FD53-4C7B-83B2-6F152E803055}" srcOrd="0" destOrd="0" presId="urn:microsoft.com/office/officeart/2005/8/layout/pList2"/>
    <dgm:cxn modelId="{D5750F59-C4F5-43BB-8815-4DD23838A682}" srcId="{1A2EFB7D-2FAD-4157-BD9A-2FBCC27B7100}" destId="{7C61C159-EDB0-4F36-82D8-A0359C85C181}" srcOrd="0" destOrd="0" parTransId="{FAA1AD5A-77E1-4CED-BD87-6081FAB61F98}" sibTransId="{247C4C71-7487-4174-A5DE-8D932E867981}"/>
    <dgm:cxn modelId="{7EBD569A-AA01-4CF0-904D-E3A80A5558F5}" srcId="{1A2EFB7D-2FAD-4157-BD9A-2FBCC27B7100}" destId="{818EF2A5-0759-4797-ACDF-786411696FD7}" srcOrd="2" destOrd="0" parTransId="{DD13F44E-7BCA-46B9-9907-2D9CB86571AB}" sibTransId="{E3C00EC7-4D64-44F4-B01A-ABC4EFB88DD4}"/>
    <dgm:cxn modelId="{C6AAD1A2-14BD-4B37-BCEA-3BCBA28AFDF8}" type="presOf" srcId="{1A2EFB7D-2FAD-4157-BD9A-2FBCC27B7100}" destId="{9F01DECC-389A-4C9B-82E3-5D8013F9B4B9}" srcOrd="0" destOrd="0" presId="urn:microsoft.com/office/officeart/2005/8/layout/pList2"/>
    <dgm:cxn modelId="{52489C71-018C-4266-ABFE-01D29B51C7C1}" type="presParOf" srcId="{9F01DECC-389A-4C9B-82E3-5D8013F9B4B9}" destId="{0B8B3D52-E88C-4E61-BE8C-6C7A9C66E0BC}" srcOrd="0" destOrd="0" presId="urn:microsoft.com/office/officeart/2005/8/layout/pList2"/>
    <dgm:cxn modelId="{A3A826E4-7386-4D6D-B48C-017E2FEB0EB3}" type="presParOf" srcId="{9F01DECC-389A-4C9B-82E3-5D8013F9B4B9}" destId="{79730654-CB0D-46A8-8C97-DED7E6AA667C}" srcOrd="1" destOrd="0" presId="urn:microsoft.com/office/officeart/2005/8/layout/pList2"/>
    <dgm:cxn modelId="{6F8DA34F-4385-423A-ADF5-1D994DE76EC7}" type="presParOf" srcId="{79730654-CB0D-46A8-8C97-DED7E6AA667C}" destId="{F23CEE78-5A0C-45B6-868A-5D6C0E984E21}" srcOrd="0" destOrd="0" presId="urn:microsoft.com/office/officeart/2005/8/layout/pList2"/>
    <dgm:cxn modelId="{6D2E6719-9BD8-4549-BBFE-C9687AB6B3D1}" type="presParOf" srcId="{F23CEE78-5A0C-45B6-868A-5D6C0E984E21}" destId="{CB933E3C-C373-461A-984B-F091AE3C7A18}" srcOrd="0" destOrd="0" presId="urn:microsoft.com/office/officeart/2005/8/layout/pList2"/>
    <dgm:cxn modelId="{A75B89E3-85E6-45EE-B1A9-6F172B997324}" type="presParOf" srcId="{F23CEE78-5A0C-45B6-868A-5D6C0E984E21}" destId="{80A1FF7C-C714-496C-9AAC-624DE0E4C8AD}" srcOrd="1" destOrd="0" presId="urn:microsoft.com/office/officeart/2005/8/layout/pList2"/>
    <dgm:cxn modelId="{5E7B541A-F766-41BF-8F11-1E77F67B918A}" type="presParOf" srcId="{F23CEE78-5A0C-45B6-868A-5D6C0E984E21}" destId="{F4C4ABD5-BC88-4789-B158-91C44C832798}" srcOrd="2" destOrd="0" presId="urn:microsoft.com/office/officeart/2005/8/layout/pList2"/>
    <dgm:cxn modelId="{5512EDF0-FE08-4809-874F-26424AA3771A}" type="presParOf" srcId="{79730654-CB0D-46A8-8C97-DED7E6AA667C}" destId="{C26E099F-8669-4B71-87B6-42DB487E29FF}" srcOrd="1" destOrd="0" presId="urn:microsoft.com/office/officeart/2005/8/layout/pList2"/>
    <dgm:cxn modelId="{FAEFF9E0-4B14-476C-BBE6-5E4529AC4749}" type="presParOf" srcId="{79730654-CB0D-46A8-8C97-DED7E6AA667C}" destId="{7C81330D-11B1-4373-BE26-DD2350D344E4}" srcOrd="2" destOrd="0" presId="urn:microsoft.com/office/officeart/2005/8/layout/pList2"/>
    <dgm:cxn modelId="{904EEDFE-09F3-4792-8761-CF968DE6C47A}" type="presParOf" srcId="{7C81330D-11B1-4373-BE26-DD2350D344E4}" destId="{566B0E29-A03B-40E4-AEB8-51B1962E747E}" srcOrd="0" destOrd="0" presId="urn:microsoft.com/office/officeart/2005/8/layout/pList2"/>
    <dgm:cxn modelId="{1B1C374D-1C4C-469F-BDDA-A8A9219E380A}" type="presParOf" srcId="{7C81330D-11B1-4373-BE26-DD2350D344E4}" destId="{185BED44-A8DE-4752-9AB2-AA3048F4B609}" srcOrd="1" destOrd="0" presId="urn:microsoft.com/office/officeart/2005/8/layout/pList2"/>
    <dgm:cxn modelId="{E88C1353-11D9-4C1B-9481-65D7D2163CAD}" type="presParOf" srcId="{7C81330D-11B1-4373-BE26-DD2350D344E4}" destId="{3BEAE1C4-0CEC-4446-B7D8-0465868C0767}" srcOrd="2" destOrd="0" presId="urn:microsoft.com/office/officeart/2005/8/layout/pList2"/>
    <dgm:cxn modelId="{B5F56B4C-1BB3-4DDA-B500-32635D80F1D0}" type="presParOf" srcId="{79730654-CB0D-46A8-8C97-DED7E6AA667C}" destId="{6F1672BD-FD53-4C7B-83B2-6F152E803055}" srcOrd="3" destOrd="0" presId="urn:microsoft.com/office/officeart/2005/8/layout/pList2"/>
    <dgm:cxn modelId="{873919D0-6C7B-44F7-97A7-81ADDA90F160}" type="presParOf" srcId="{79730654-CB0D-46A8-8C97-DED7E6AA667C}" destId="{C0349303-F193-4A07-8567-5A7F019E24A4}" srcOrd="4" destOrd="0" presId="urn:microsoft.com/office/officeart/2005/8/layout/pList2"/>
    <dgm:cxn modelId="{8A697281-E33A-44A4-9FCD-BAFFC315700C}" type="presParOf" srcId="{C0349303-F193-4A07-8567-5A7F019E24A4}" destId="{2C8A1E4C-BFFC-48A4-963D-BBCE5F7E50D2}" srcOrd="0" destOrd="0" presId="urn:microsoft.com/office/officeart/2005/8/layout/pList2"/>
    <dgm:cxn modelId="{2478F8DF-B95E-4F5E-BE57-4E230BAD55E0}" type="presParOf" srcId="{C0349303-F193-4A07-8567-5A7F019E24A4}" destId="{84CD8558-E8C1-4A91-A39F-CD08EA212FD0}" srcOrd="1" destOrd="0" presId="urn:microsoft.com/office/officeart/2005/8/layout/pList2"/>
    <dgm:cxn modelId="{C8E9C7A0-464E-4BF2-8F26-2A16D89B5B18}" type="presParOf" srcId="{C0349303-F193-4A07-8567-5A7F019E24A4}" destId="{80500C6D-B343-4AD7-9629-E1108A414F8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B3D52-E88C-4E61-BE8C-6C7A9C66E0BC}">
      <dsp:nvSpPr>
        <dsp:cNvPr id="0" name=""/>
        <dsp:cNvSpPr/>
      </dsp:nvSpPr>
      <dsp:spPr>
        <a:xfrm>
          <a:off x="0" y="0"/>
          <a:ext cx="6868375" cy="1794510"/>
        </a:xfrm>
        <a:prstGeom prst="roundRect">
          <a:avLst>
            <a:gd name="adj" fmla="val 10000"/>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sp>
    <dsp:sp modelId="{F4C4ABD5-BC88-4789-B158-91C44C832798}">
      <dsp:nvSpPr>
        <dsp:cNvPr id="0" name=""/>
        <dsp:cNvSpPr/>
      </dsp:nvSpPr>
      <dsp:spPr>
        <a:xfrm>
          <a:off x="206051" y="239268"/>
          <a:ext cx="2017585" cy="131597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933E3C-C373-461A-984B-F091AE3C7A18}">
      <dsp:nvSpPr>
        <dsp:cNvPr id="0" name=""/>
        <dsp:cNvSpPr/>
      </dsp:nvSpPr>
      <dsp:spPr>
        <a:xfrm rot="10800000">
          <a:off x="206051" y="1794510"/>
          <a:ext cx="2017585" cy="2193290"/>
        </a:xfrm>
        <a:prstGeom prst="round2SameRect">
          <a:avLst>
            <a:gd name="adj1" fmla="val 10500"/>
            <a:gd name="adj2" fmla="val 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Manuals</a:t>
          </a:r>
        </a:p>
        <a:p>
          <a:pPr marL="0" lvl="0" indent="0" algn="ctr" defTabSz="666750">
            <a:lnSpc>
              <a:spcPct val="90000"/>
            </a:lnSpc>
            <a:spcBef>
              <a:spcPct val="0"/>
            </a:spcBef>
            <a:spcAft>
              <a:spcPct val="35000"/>
            </a:spcAft>
            <a:buNone/>
          </a:pPr>
          <a:r>
            <a:rPr lang="en-US" sz="1500" kern="1200" dirty="0">
              <a:solidFill>
                <a:schemeClr val="tx1"/>
              </a:solidFill>
            </a:rPr>
            <a:t>Test Administration</a:t>
          </a:r>
        </a:p>
        <a:p>
          <a:pPr marL="0" lvl="0" indent="0" algn="ctr" defTabSz="666750">
            <a:lnSpc>
              <a:spcPct val="90000"/>
            </a:lnSpc>
            <a:spcBef>
              <a:spcPct val="0"/>
            </a:spcBef>
            <a:spcAft>
              <a:spcPct val="35000"/>
            </a:spcAft>
            <a:buNone/>
          </a:pPr>
          <a:r>
            <a:rPr lang="en-US" sz="1500" kern="1200" dirty="0">
              <a:solidFill>
                <a:schemeClr val="tx1"/>
              </a:solidFill>
            </a:rPr>
            <a:t>Accessibility </a:t>
          </a:r>
        </a:p>
        <a:p>
          <a:pPr marL="0" lvl="0" indent="0" algn="ctr" defTabSz="666750">
            <a:lnSpc>
              <a:spcPct val="90000"/>
            </a:lnSpc>
            <a:spcBef>
              <a:spcPct val="0"/>
            </a:spcBef>
            <a:spcAft>
              <a:spcPct val="35000"/>
            </a:spcAft>
            <a:buNone/>
          </a:pPr>
          <a:r>
            <a:rPr lang="en-US" sz="1500" kern="1200" dirty="0">
              <a:solidFill>
                <a:schemeClr val="tx1"/>
              </a:solidFill>
            </a:rPr>
            <a:t>Test Security</a:t>
          </a:r>
        </a:p>
        <a:p>
          <a:pPr marL="0" lvl="0" indent="0" algn="ctr" defTabSz="666750">
            <a:lnSpc>
              <a:spcPct val="90000"/>
            </a:lnSpc>
            <a:spcBef>
              <a:spcPct val="0"/>
            </a:spcBef>
            <a:spcAft>
              <a:spcPct val="35000"/>
            </a:spcAft>
            <a:buNone/>
          </a:pPr>
          <a:r>
            <a:rPr lang="en-US" sz="1500" kern="1200" dirty="0">
              <a:solidFill>
                <a:schemeClr val="tx1"/>
              </a:solidFill>
            </a:rPr>
            <a:t>Technology</a:t>
          </a:r>
        </a:p>
      </dsp:txBody>
      <dsp:txXfrm rot="10800000">
        <a:off x="268099" y="1794510"/>
        <a:ext cx="1893489" cy="2131242"/>
      </dsp:txXfrm>
    </dsp:sp>
    <dsp:sp modelId="{3BEAE1C4-0CEC-4446-B7D8-0465868C0767}">
      <dsp:nvSpPr>
        <dsp:cNvPr id="0" name=""/>
        <dsp:cNvSpPr/>
      </dsp:nvSpPr>
      <dsp:spPr>
        <a:xfrm>
          <a:off x="2425394" y="239268"/>
          <a:ext cx="2017585" cy="131597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6B0E29-A03B-40E4-AEB8-51B1962E747E}">
      <dsp:nvSpPr>
        <dsp:cNvPr id="0" name=""/>
        <dsp:cNvSpPr/>
      </dsp:nvSpPr>
      <dsp:spPr>
        <a:xfrm rot="10800000">
          <a:off x="2425394" y="1794510"/>
          <a:ext cx="2017585" cy="2193290"/>
        </a:xfrm>
        <a:prstGeom prst="round2SameRect">
          <a:avLst>
            <a:gd name="adj1" fmla="val 10500"/>
            <a:gd name="adj2" fmla="val 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Trainings</a:t>
          </a:r>
        </a:p>
        <a:p>
          <a:pPr marL="0" lvl="0" indent="0" algn="ctr" defTabSz="666750">
            <a:lnSpc>
              <a:spcPct val="90000"/>
            </a:lnSpc>
            <a:spcBef>
              <a:spcPct val="0"/>
            </a:spcBef>
            <a:spcAft>
              <a:spcPct val="35000"/>
            </a:spcAft>
            <a:buNone/>
          </a:pPr>
          <a:r>
            <a:rPr lang="en-US" sz="1500" kern="1200" dirty="0">
              <a:solidFill>
                <a:schemeClr val="tx1"/>
              </a:solidFill>
            </a:rPr>
            <a:t>Test Administration</a:t>
          </a:r>
        </a:p>
        <a:p>
          <a:pPr marL="0" lvl="0" indent="0" algn="ctr" defTabSz="666750">
            <a:lnSpc>
              <a:spcPct val="90000"/>
            </a:lnSpc>
            <a:spcBef>
              <a:spcPct val="0"/>
            </a:spcBef>
            <a:spcAft>
              <a:spcPct val="35000"/>
            </a:spcAft>
            <a:buNone/>
          </a:pPr>
          <a:r>
            <a:rPr lang="en-US" sz="1500" kern="1200" dirty="0">
              <a:solidFill>
                <a:schemeClr val="tx1"/>
              </a:solidFill>
            </a:rPr>
            <a:t>Accessibility</a:t>
          </a:r>
        </a:p>
        <a:p>
          <a:pPr marL="0" lvl="0" indent="0" algn="ctr" defTabSz="666750">
            <a:lnSpc>
              <a:spcPct val="90000"/>
            </a:lnSpc>
            <a:spcBef>
              <a:spcPct val="0"/>
            </a:spcBef>
            <a:spcAft>
              <a:spcPct val="35000"/>
            </a:spcAft>
            <a:buNone/>
          </a:pPr>
          <a:r>
            <a:rPr lang="en-US" sz="1500" kern="1200" dirty="0">
              <a:solidFill>
                <a:schemeClr val="tx1"/>
              </a:solidFill>
            </a:rPr>
            <a:t>Test Security</a:t>
          </a:r>
        </a:p>
        <a:p>
          <a:pPr marL="0" lvl="0" indent="0" algn="ctr" defTabSz="666750">
            <a:lnSpc>
              <a:spcPct val="90000"/>
            </a:lnSpc>
            <a:spcBef>
              <a:spcPct val="0"/>
            </a:spcBef>
            <a:spcAft>
              <a:spcPct val="35000"/>
            </a:spcAft>
            <a:buNone/>
          </a:pPr>
          <a:r>
            <a:rPr lang="en-US" sz="1500" kern="1200" dirty="0">
              <a:solidFill>
                <a:schemeClr val="tx1"/>
              </a:solidFill>
            </a:rPr>
            <a:t>Technology</a:t>
          </a:r>
        </a:p>
      </dsp:txBody>
      <dsp:txXfrm rot="10800000">
        <a:off x="2487442" y="1794510"/>
        <a:ext cx="1893489" cy="2131242"/>
      </dsp:txXfrm>
    </dsp:sp>
    <dsp:sp modelId="{80500C6D-B343-4AD7-9629-E1108A414F8A}">
      <dsp:nvSpPr>
        <dsp:cNvPr id="0" name=""/>
        <dsp:cNvSpPr/>
      </dsp:nvSpPr>
      <dsp:spPr>
        <a:xfrm>
          <a:off x="4644738" y="239268"/>
          <a:ext cx="2017585" cy="131597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7000" b="-27000"/>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C8A1E4C-BFFC-48A4-963D-BBCE5F7E50D2}">
      <dsp:nvSpPr>
        <dsp:cNvPr id="0" name=""/>
        <dsp:cNvSpPr/>
      </dsp:nvSpPr>
      <dsp:spPr>
        <a:xfrm rot="10800000">
          <a:off x="4644738" y="1794510"/>
          <a:ext cx="2017585" cy="2193290"/>
        </a:xfrm>
        <a:prstGeom prst="round2SameRect">
          <a:avLst>
            <a:gd name="adj1" fmla="val 10500"/>
            <a:gd name="adj2" fmla="val 0"/>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Misc.</a:t>
          </a:r>
        </a:p>
        <a:p>
          <a:pPr marL="0" lvl="0" indent="0" algn="ctr" defTabSz="666750">
            <a:lnSpc>
              <a:spcPct val="90000"/>
            </a:lnSpc>
            <a:spcBef>
              <a:spcPct val="0"/>
            </a:spcBef>
            <a:spcAft>
              <a:spcPct val="35000"/>
            </a:spcAft>
            <a:buNone/>
          </a:pPr>
          <a:r>
            <a:rPr lang="en-US" sz="1500" kern="1200" dirty="0">
              <a:solidFill>
                <a:schemeClr val="tx1"/>
              </a:solidFill>
            </a:rPr>
            <a:t>Sample letters</a:t>
          </a:r>
        </a:p>
        <a:p>
          <a:pPr marL="0" lvl="0" indent="0" algn="ctr" defTabSz="666750">
            <a:lnSpc>
              <a:spcPct val="90000"/>
            </a:lnSpc>
            <a:spcBef>
              <a:spcPct val="0"/>
            </a:spcBef>
            <a:spcAft>
              <a:spcPct val="35000"/>
            </a:spcAft>
            <a:buNone/>
          </a:pPr>
          <a:r>
            <a:rPr lang="en-US" sz="1500" kern="1200" dirty="0">
              <a:solidFill>
                <a:schemeClr val="tx1"/>
              </a:solidFill>
            </a:rPr>
            <a:t>Informational Brochures</a:t>
          </a:r>
        </a:p>
        <a:p>
          <a:pPr marL="0" lvl="0" indent="0" algn="ctr" defTabSz="666750">
            <a:lnSpc>
              <a:spcPct val="90000"/>
            </a:lnSpc>
            <a:spcBef>
              <a:spcPct val="0"/>
            </a:spcBef>
            <a:spcAft>
              <a:spcPct val="35000"/>
            </a:spcAft>
            <a:buNone/>
          </a:pPr>
          <a:r>
            <a:rPr lang="en-US" sz="1500" kern="1200" dirty="0">
              <a:solidFill>
                <a:schemeClr val="tx1"/>
              </a:solidFill>
            </a:rPr>
            <a:t>Calendars</a:t>
          </a:r>
        </a:p>
        <a:p>
          <a:pPr marL="0" lvl="0" indent="0" algn="ctr" defTabSz="666750">
            <a:lnSpc>
              <a:spcPct val="90000"/>
            </a:lnSpc>
            <a:spcBef>
              <a:spcPct val="0"/>
            </a:spcBef>
            <a:spcAft>
              <a:spcPct val="35000"/>
            </a:spcAft>
            <a:buNone/>
          </a:pPr>
          <a:r>
            <a:rPr lang="en-US" sz="1500" kern="1200" dirty="0">
              <a:solidFill>
                <a:schemeClr val="tx1"/>
              </a:solidFill>
            </a:rPr>
            <a:t>Newsletters</a:t>
          </a:r>
        </a:p>
        <a:p>
          <a:pPr marL="0" lvl="0" indent="0" algn="ctr" defTabSz="666750">
            <a:lnSpc>
              <a:spcPct val="90000"/>
            </a:lnSpc>
            <a:spcBef>
              <a:spcPct val="0"/>
            </a:spcBef>
            <a:spcAft>
              <a:spcPct val="35000"/>
            </a:spcAft>
            <a:buNone/>
          </a:pPr>
          <a:r>
            <a:rPr lang="en-US" sz="1500" kern="1200" dirty="0">
              <a:solidFill>
                <a:schemeClr val="tx1"/>
              </a:solidFill>
            </a:rPr>
            <a:t>FAQs</a:t>
          </a:r>
        </a:p>
      </dsp:txBody>
      <dsp:txXfrm rot="10800000">
        <a:off x="4706786" y="1794510"/>
        <a:ext cx="1893489" cy="213124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6606C1-8251-41DC-8EB2-CB2EFDB170A2}" type="datetimeFigureOut">
              <a:rPr lang="en-US" smtClean="0"/>
              <a:pPr/>
              <a:t>9/8/2022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782531-5FA2-43DB-AF17-FC7411D31CDC}" type="slidenum">
              <a:rPr lang="en-US" smtClean="0"/>
              <a:pPr/>
              <a:t>‹#›</a:t>
            </a:fld>
            <a:endParaRPr lang="en-US"/>
          </a:p>
        </p:txBody>
      </p:sp>
    </p:spTree>
    <p:extLst>
      <p:ext uri="{BB962C8B-B14F-4D97-AF65-F5344CB8AC3E}">
        <p14:creationId xmlns:p14="http://schemas.microsoft.com/office/powerpoint/2010/main" val="3078979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Welcome</a:t>
            </a:r>
            <a:r>
              <a:rPr lang="en-US" baseline="0" dirty="0"/>
              <a:t> to the DAC Orientation. This module will be useful for new DACs as well as those who have been in the position for a while.</a:t>
            </a:r>
            <a:endParaRPr lang="en-US" dirty="0"/>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a:t>
            </a:fld>
            <a:endParaRPr lang="en-US"/>
          </a:p>
        </p:txBody>
      </p:sp>
    </p:spTree>
    <p:extLst>
      <p:ext uri="{BB962C8B-B14F-4D97-AF65-F5344CB8AC3E}">
        <p14:creationId xmlns:p14="http://schemas.microsoft.com/office/powerpoint/2010/main" val="26990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specific</a:t>
            </a:r>
            <a:r>
              <a:rPr lang="en-US" baseline="0" dirty="0"/>
              <a:t> assessment has an </a:t>
            </a:r>
            <a:r>
              <a:rPr lang="en-US" dirty="0"/>
              <a:t>Accommodations and supports webpage that will have information</a:t>
            </a:r>
            <a:r>
              <a:rPr lang="en-US" baseline="0" dirty="0"/>
              <a:t> specific to that assessment</a:t>
            </a:r>
            <a:endParaRPr lang="en-US" dirty="0"/>
          </a:p>
          <a:p>
            <a:endParaRPr lang="en-US" baseline="0" dirty="0"/>
          </a:p>
          <a:p>
            <a:r>
              <a:rPr lang="en-US" baseline="0" dirty="0"/>
              <a:t>Here you will find Accommodation/support Guidelines (overall guidelines, scribing guidelines, read aloud guidelines) and trainings.  </a:t>
            </a:r>
            <a:endParaRPr lang="en-US" dirty="0"/>
          </a:p>
          <a:p>
            <a:endParaRPr lang="en-US" dirty="0"/>
          </a:p>
          <a:p>
            <a:r>
              <a:rPr lang="en-US" baseline="0" dirty="0"/>
              <a:t>It is important that all staff know and understand the accommodations and supports that pertain to any assessment they are administering.</a:t>
            </a:r>
          </a:p>
        </p:txBody>
      </p:sp>
      <p:sp>
        <p:nvSpPr>
          <p:cNvPr id="4" name="Slide Number Placeholder 3"/>
          <p:cNvSpPr>
            <a:spLocks noGrp="1"/>
          </p:cNvSpPr>
          <p:nvPr>
            <p:ph type="sldNum" sz="quarter" idx="10"/>
          </p:nvPr>
        </p:nvSpPr>
        <p:spPr/>
        <p:txBody>
          <a:bodyPr/>
          <a:lstStyle/>
          <a:p>
            <a:fld id="{D9782531-5FA2-43DB-AF17-FC7411D31CDC}" type="slidenum">
              <a:rPr lang="en-US" smtClean="0"/>
              <a:pPr/>
              <a:t>10</a:t>
            </a:fld>
            <a:endParaRPr lang="en-US"/>
          </a:p>
        </p:txBody>
      </p:sp>
    </p:spTree>
    <p:extLst>
      <p:ext uri="{BB962C8B-B14F-4D97-AF65-F5344CB8AC3E}">
        <p14:creationId xmlns:p14="http://schemas.microsoft.com/office/powerpoint/2010/main" val="4096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assessment</a:t>
            </a:r>
            <a:r>
              <a:rPr lang="en-US" baseline="0" dirty="0"/>
              <a:t> has its own practice test/sample items page.  This page may come in many forms, such as links to a vendor page, downloadable hard copy practice items, online practice items or tools trainings, exemplars etc.  It is dependent on what the testing vendor offers as to what is available on this page, but it will be specific to that assessment.</a:t>
            </a:r>
          </a:p>
          <a:p>
            <a:endParaRPr lang="en-US" baseline="0"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11</a:t>
            </a:fld>
            <a:endParaRPr lang="en-US"/>
          </a:p>
        </p:txBody>
      </p:sp>
    </p:spTree>
    <p:extLst>
      <p:ext uri="{BB962C8B-B14F-4D97-AF65-F5344CB8AC3E}">
        <p14:creationId xmlns:p14="http://schemas.microsoft.com/office/powerpoint/2010/main" val="324605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Assessment</a:t>
            </a:r>
            <a:r>
              <a:rPr lang="en-US" baseline="0" dirty="0"/>
              <a:t> has a data and results page.  This page will give a brief overview of the data and the exam, the availability of the data and where is can be located, the scoring ranges if available, and any Scoring or reporting resources available for that assessment.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12</a:t>
            </a:fld>
            <a:endParaRPr lang="en-US"/>
          </a:p>
        </p:txBody>
      </p:sp>
    </p:spTree>
    <p:extLst>
      <p:ext uri="{BB962C8B-B14F-4D97-AF65-F5344CB8AC3E}">
        <p14:creationId xmlns:p14="http://schemas.microsoft.com/office/powerpoint/2010/main" val="31924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Assessment will have a test security</a:t>
            </a:r>
            <a:r>
              <a:rPr lang="en-US" baseline="0" dirty="0"/>
              <a:t> web page.  These webpages will contain very similar information.  There is one Test Security Manual for all assessments, and all staff should become familiar with it.</a:t>
            </a:r>
          </a:p>
          <a:p>
            <a:endParaRPr lang="en-US" baseline="0" dirty="0"/>
          </a:p>
          <a:p>
            <a:r>
              <a:rPr lang="en-US" baseline="0" dirty="0"/>
              <a:t>Other pages may have additional assessment specific policy, forms, trainings etc.</a:t>
            </a:r>
          </a:p>
          <a:p>
            <a:endParaRPr lang="en-US" baseline="0" dirty="0"/>
          </a:p>
          <a:p>
            <a:r>
              <a:rPr lang="en-US" baseline="0" dirty="0"/>
              <a:t>DACs need to ensure all district and school staff are aware of the test security policies around the assessments given.</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13</a:t>
            </a:fld>
            <a:endParaRPr lang="en-US"/>
          </a:p>
        </p:txBody>
      </p:sp>
    </p:spTree>
    <p:extLst>
      <p:ext uri="{BB962C8B-B14F-4D97-AF65-F5344CB8AC3E}">
        <p14:creationId xmlns:p14="http://schemas.microsoft.com/office/powerpoint/2010/main" val="74210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Each assessment has a</a:t>
            </a:r>
            <a:r>
              <a:rPr lang="en-US" baseline="0" dirty="0"/>
              <a:t> Frequently Asked Questions (of FAQ) web page that answers questions specific to that assessment.  There will be questions that are the same across the assessments, however some answers may very based on the specific assessment.</a:t>
            </a:r>
          </a:p>
          <a:p>
            <a:endParaRPr lang="en-US" baseline="0" dirty="0"/>
          </a:p>
          <a:p>
            <a:r>
              <a:rPr lang="en-US" baseline="0" dirty="0"/>
              <a:t>This is a great first stop for anyone with a question, as many times your answer can be found quickly in the FAQ.  Of course you are always welcome to contact DPI for assistance at any time.</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14</a:t>
            </a:fld>
            <a:endParaRPr lang="en-US"/>
          </a:p>
        </p:txBody>
      </p:sp>
    </p:spTree>
    <p:extLst>
      <p:ext uri="{BB962C8B-B14F-4D97-AF65-F5344CB8AC3E}">
        <p14:creationId xmlns:p14="http://schemas.microsoft.com/office/powerpoint/2010/main" val="3016772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assessment has a Tech requirements webpage,</a:t>
            </a:r>
            <a:r>
              <a:rPr lang="en-US" baseline="0" dirty="0"/>
              <a:t> with specifics about that assessment.  Here is where you will find technology checklist, system requirements, technology trainings etc.</a:t>
            </a:r>
          </a:p>
          <a:p>
            <a:endParaRPr lang="en-US" baseline="0" dirty="0"/>
          </a:p>
          <a:p>
            <a:r>
              <a:rPr lang="en-US" baseline="0" dirty="0"/>
              <a:t>It is important that your District/School Technology staff are aware of this page and its contents.  </a:t>
            </a:r>
          </a:p>
          <a:p>
            <a:endParaRPr lang="en-US" baseline="0" dirty="0"/>
          </a:p>
          <a:p>
            <a:r>
              <a:rPr lang="en-US" baseline="0" dirty="0"/>
              <a:t>Now is a good time to mention, that if you have not provided the name and contact information for your District Technology Coordinator (DTC) please do so.  We include them on technology specific communications.  DTC Update forms are available in the DAC Corner.</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15</a:t>
            </a:fld>
            <a:endParaRPr lang="en-US"/>
          </a:p>
        </p:txBody>
      </p:sp>
    </p:spTree>
    <p:extLst>
      <p:ext uri="{BB962C8B-B14F-4D97-AF65-F5344CB8AC3E}">
        <p14:creationId xmlns:p14="http://schemas.microsoft.com/office/powerpoint/2010/main" val="270950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Information</a:t>
            </a:r>
            <a:r>
              <a:rPr lang="en-US" baseline="0" dirty="0"/>
              <a:t> for Families is a series of pages that are directed at parents/guardians.  To answer their frequently asked questions, provide resources they would have interest in, direct them to data and results, and explain the WSAS and a brief overview of all the tests we provide.  We are constantly trying to build on these pages to keep Families informed about assessment.</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16</a:t>
            </a:fld>
            <a:endParaRPr lang="en-US"/>
          </a:p>
        </p:txBody>
      </p:sp>
    </p:spTree>
    <p:extLst>
      <p:ext uri="{BB962C8B-B14F-4D97-AF65-F5344CB8AC3E}">
        <p14:creationId xmlns:p14="http://schemas.microsoft.com/office/powerpoint/2010/main" val="2717978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Assessment Correspondence</a:t>
            </a:r>
            <a:r>
              <a:rPr lang="en-US" baseline="0" dirty="0"/>
              <a:t> Webpage Archives all information emailed to DACs.  </a:t>
            </a:r>
          </a:p>
          <a:p>
            <a:endParaRPr lang="en-US" baseline="0" dirty="0"/>
          </a:p>
          <a:p>
            <a:r>
              <a:rPr lang="en-US" dirty="0"/>
              <a:t>All communication from</a:t>
            </a:r>
            <a:r>
              <a:rPr lang="en-US" baseline="0" dirty="0"/>
              <a:t> OEA</a:t>
            </a:r>
            <a:r>
              <a:rPr lang="en-US" dirty="0"/>
              <a:t> is sent to the DAC list serve which</a:t>
            </a:r>
            <a:r>
              <a:rPr lang="en-US" baseline="0" dirty="0"/>
              <a:t> is why it is important to keep the DAC contact information updated at all times.  Only one DAC per district is permitted for accountability purposes.  The DAC is responsible for ensuring that that communication reaches all district and school staff.  We will talk about this in more depth a little later in the training.</a:t>
            </a:r>
          </a:p>
          <a:p>
            <a:endParaRPr lang="en-US" baseline="0" dirty="0"/>
          </a:p>
          <a:p>
            <a:r>
              <a:rPr lang="en-US" baseline="0" dirty="0"/>
              <a:t>Everything sent out (that is not confidential only to the DAC (rare)) is archived for anyone to view at this web page at anytime.</a:t>
            </a:r>
          </a:p>
          <a:p>
            <a:endParaRPr lang="en-US" baseline="0" dirty="0"/>
          </a:p>
          <a:p>
            <a:r>
              <a:rPr lang="en-US" baseline="0" dirty="0"/>
              <a:t>The newsletter is a resource anyone may sign up to receive, you do not have to be a DAC, but all DACs do receive an electronic copy quarterly.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17</a:t>
            </a:fld>
            <a:endParaRPr lang="en-US"/>
          </a:p>
        </p:txBody>
      </p:sp>
    </p:spTree>
    <p:extLst>
      <p:ext uri="{BB962C8B-B14F-4D97-AF65-F5344CB8AC3E}">
        <p14:creationId xmlns:p14="http://schemas.microsoft.com/office/powerpoint/2010/main" val="2239331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newsletter is a resource anyone may sign up to receive, you do not have to be a DAC, but all DACs do receive an electronic copy quarterly.  We recommend DACs forward this resource to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Newsletters contain a high-level calendar for the next 3 months, Note from the Assessment Director, Updates from the Assessment Program Managers and Accountability Team, and FAQs relevant to the time of year.</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18</a:t>
            </a:fld>
            <a:endParaRPr lang="en-US"/>
          </a:p>
        </p:txBody>
      </p:sp>
    </p:spTree>
    <p:extLst>
      <p:ext uri="{BB962C8B-B14F-4D97-AF65-F5344CB8AC3E}">
        <p14:creationId xmlns:p14="http://schemas.microsoft.com/office/powerpoint/2010/main" val="579118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DAC Corner.</a:t>
            </a:r>
            <a:r>
              <a:rPr lang="en-US" baseline="0" dirty="0"/>
              <a:t>  This is where you will find resources for DACs.  A Communication Flow chart, password help information, monthly overview of tasks related to assessment, Update forms and Lists of DACs and DTCs, Information for New DACs, Data Collection and Reporting information, and Resources/trainings.  </a:t>
            </a:r>
            <a:r>
              <a:rPr lang="en-US" dirty="0"/>
              <a:t>We are working to make the DAC Corner</a:t>
            </a:r>
            <a:r>
              <a:rPr lang="en-US" baseline="0" dirty="0"/>
              <a:t> more interactive with tools to help you be the best DAC you can be and hopefully make your job easier to navigate.</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19</a:t>
            </a:fld>
            <a:endParaRPr lang="en-US"/>
          </a:p>
        </p:txBody>
      </p:sp>
    </p:spTree>
    <p:extLst>
      <p:ext uri="{BB962C8B-B14F-4D97-AF65-F5344CB8AC3E}">
        <p14:creationId xmlns:p14="http://schemas.microsoft.com/office/powerpoint/2010/main" val="719496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Today’s module</a:t>
            </a:r>
            <a:r>
              <a:rPr lang="en-US" baseline="0" dirty="0"/>
              <a:t> is designed to orient new DACs into their role and offer a refresher to others who have held the position for some time.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module I will be providing a walk through of the assessment web pages,…..and information on the DAC Role and Responsibilities,….</a:t>
            </a:r>
          </a:p>
        </p:txBody>
      </p:sp>
      <p:sp>
        <p:nvSpPr>
          <p:cNvPr id="4" name="Slide Number Placeholder 3"/>
          <p:cNvSpPr>
            <a:spLocks noGrp="1"/>
          </p:cNvSpPr>
          <p:nvPr>
            <p:ph type="sldNum" sz="quarter" idx="10"/>
          </p:nvPr>
        </p:nvSpPr>
        <p:spPr/>
        <p:txBody>
          <a:bodyPr/>
          <a:lstStyle/>
          <a:p>
            <a:fld id="{D9782531-5FA2-43DB-AF17-FC7411D31CDC}" type="slidenum">
              <a:rPr lang="en-US" smtClean="0"/>
              <a:pPr/>
              <a:t>2</a:t>
            </a:fld>
            <a:endParaRPr lang="en-US"/>
          </a:p>
        </p:txBody>
      </p:sp>
    </p:spTree>
    <p:extLst>
      <p:ext uri="{BB962C8B-B14F-4D97-AF65-F5344CB8AC3E}">
        <p14:creationId xmlns:p14="http://schemas.microsoft.com/office/powerpoint/2010/main" val="3750393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all</a:t>
            </a:r>
            <a:r>
              <a:rPr lang="en-US" baseline="0" dirty="0"/>
              <a:t> have a good understanding of the web pages we will need to use in our role as the DAC, lets talk about the actual job.  What is actually involved in being the DAC?</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20</a:t>
            </a:fld>
            <a:endParaRPr lang="en-US"/>
          </a:p>
        </p:txBody>
      </p:sp>
    </p:spTree>
    <p:extLst>
      <p:ext uri="{BB962C8B-B14F-4D97-AF65-F5344CB8AC3E}">
        <p14:creationId xmlns:p14="http://schemas.microsoft.com/office/powerpoint/2010/main" val="75645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DAC role</a:t>
            </a:r>
            <a:r>
              <a:rPr lang="en-US" baseline="0" dirty="0"/>
              <a:t> is usually placed on top of someone’s current or existing role or roles.  For instance the school counselor may now be the DAC.  The superintendent may be the DAC.  The pupil services director may be the DAC.  Occasionally someone is hired solely to be a DAC.  With new online assessments and additional grades being tested, the DAC job has expanded over the several years to a near full time position.  </a:t>
            </a:r>
          </a:p>
          <a:p>
            <a:r>
              <a:rPr lang="en-US" baseline="0" dirty="0"/>
              <a:t>Unfortunately most districts cannot spare the staff time to have one person be in this role 100 percent of the time.  </a:t>
            </a:r>
          </a:p>
          <a:p>
            <a:endParaRPr lang="en-US" baseline="0" dirty="0"/>
          </a:p>
          <a:p>
            <a:r>
              <a:rPr lang="en-US" baseline="0" dirty="0"/>
              <a:t>Basically a DAC is the district’s point person who is responsible for the successful administration and all other aspects of state assessment in the district.</a:t>
            </a:r>
          </a:p>
          <a:p>
            <a:endParaRPr lang="en-US" baseline="0" dirty="0"/>
          </a:p>
          <a:p>
            <a:r>
              <a:rPr lang="en-US" baseline="0" dirty="0"/>
              <a:t>DPI is working hard to try and make this position as easy to manage as possible with transparent information on the web pages, useful communication tools, sample documents for schools and district to adapt and use, clear and concise manuals, and staff available to answer questions needed.  </a:t>
            </a:r>
          </a:p>
          <a:p>
            <a:endParaRPr lang="en-US" baseline="0" dirty="0"/>
          </a:p>
          <a:p>
            <a:r>
              <a:rPr lang="en-US" baseline="0" dirty="0"/>
              <a:t>Now let’s jump into the specifics of the DAC role and responsibilities.</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21</a:t>
            </a:fld>
            <a:endParaRPr lang="en-US"/>
          </a:p>
        </p:txBody>
      </p:sp>
    </p:spTree>
    <p:extLst>
      <p:ext uri="{BB962C8B-B14F-4D97-AF65-F5344CB8AC3E}">
        <p14:creationId xmlns:p14="http://schemas.microsoft.com/office/powerpoint/2010/main" val="2301407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general overview of the DAC’s role and their responsibilities.</a:t>
            </a:r>
            <a:r>
              <a:rPr lang="en-US" baseline="0" dirty="0"/>
              <a:t>  As we move through this training, we will dive deeper into some of these areas.</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22</a:t>
            </a:fld>
            <a:endParaRPr lang="en-US"/>
          </a:p>
        </p:txBody>
      </p:sp>
    </p:spTree>
    <p:extLst>
      <p:ext uri="{BB962C8B-B14F-4D97-AF65-F5344CB8AC3E}">
        <p14:creationId xmlns:p14="http://schemas.microsoft.com/office/powerpoint/2010/main" val="1884389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23</a:t>
            </a:fld>
            <a:endParaRPr lang="en-US"/>
          </a:p>
        </p:txBody>
      </p:sp>
    </p:spTree>
    <p:extLst>
      <p:ext uri="{BB962C8B-B14F-4D97-AF65-F5344CB8AC3E}">
        <p14:creationId xmlns:p14="http://schemas.microsoft.com/office/powerpoint/2010/main" val="3907732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lets</a:t>
            </a:r>
            <a:r>
              <a:rPr lang="en-US" baseline="0" dirty="0"/>
              <a:t> talk about the others involved in the successful administration of assessment and how their roles works with yours.</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24</a:t>
            </a:fld>
            <a:endParaRPr lang="en-US"/>
          </a:p>
        </p:txBody>
      </p:sp>
    </p:spTree>
    <p:extLst>
      <p:ext uri="{BB962C8B-B14F-4D97-AF65-F5344CB8AC3E}">
        <p14:creationId xmlns:p14="http://schemas.microsoft.com/office/powerpoint/2010/main" val="3389740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Working at each school,</a:t>
            </a:r>
            <a:r>
              <a:rPr lang="en-US" baseline="0" dirty="0"/>
              <a:t> especially in the larger districts is a School Assessment Coordinator.  This person works in conjunction with the DAC to ensure assessment administration is successful at the school level (go some details from the slide).  Smaller districts may not have this role and in that case it is the DAC who is responsible for all of the above.</a:t>
            </a:r>
          </a:p>
          <a:p>
            <a:endParaRPr lang="en-US" baseline="0" dirty="0"/>
          </a:p>
          <a:p>
            <a:r>
              <a:rPr lang="en-US" baseline="0" dirty="0"/>
              <a:t>This position is sometimes referred to as the School DAC but in actuality they are a School assessment coordinator (SAC).</a:t>
            </a:r>
          </a:p>
          <a:p>
            <a:endParaRPr lang="en-US" baseline="0" dirty="0"/>
          </a:p>
          <a:p>
            <a:r>
              <a:rPr lang="en-US" baseline="0" dirty="0"/>
              <a:t>It is very important that the DAC and the SAC work closely with each other and have good communication.</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25</a:t>
            </a:fld>
            <a:endParaRPr lang="en-US"/>
          </a:p>
        </p:txBody>
      </p:sp>
    </p:spTree>
    <p:extLst>
      <p:ext uri="{BB962C8B-B14F-4D97-AF65-F5344CB8AC3E}">
        <p14:creationId xmlns:p14="http://schemas.microsoft.com/office/powerpoint/2010/main" val="4093514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DTC is responsible for the set up of the technology that allows the student’s to test online.  This carries from before testing setup, all the way through administration.  </a:t>
            </a:r>
            <a:r>
              <a:rPr lang="en-US" dirty="0"/>
              <a:t>If a district does</a:t>
            </a:r>
            <a:r>
              <a:rPr lang="en-US" baseline="0" dirty="0"/>
              <a:t> not have a DTC, these responsibilities fall to the DAC.  The DAC must then work with the people in the district and schools that would best be able to help them achieve these goals (IT staff,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26</a:t>
            </a:fld>
            <a:endParaRPr lang="en-US"/>
          </a:p>
        </p:txBody>
      </p:sp>
    </p:spTree>
    <p:extLst>
      <p:ext uri="{BB962C8B-B14F-4D97-AF65-F5344CB8AC3E}">
        <p14:creationId xmlns:p14="http://schemas.microsoft.com/office/powerpoint/2010/main" val="1843441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Again if</a:t>
            </a:r>
            <a:r>
              <a:rPr lang="en-US" baseline="0" dirty="0"/>
              <a:t> the School does not have this position the responsibilities fall to the SAC.  If there is no SAC, both the SAC and STC responsibilities fall to the DAC (and DTC if applicable).</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27</a:t>
            </a:fld>
            <a:endParaRPr lang="en-US"/>
          </a:p>
        </p:txBody>
      </p:sp>
    </p:spTree>
    <p:extLst>
      <p:ext uri="{BB962C8B-B14F-4D97-AF65-F5344CB8AC3E}">
        <p14:creationId xmlns:p14="http://schemas.microsoft.com/office/powerpoint/2010/main" val="933742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Well trained</a:t>
            </a:r>
            <a:r>
              <a:rPr lang="en-US" baseline="0" dirty="0"/>
              <a:t> </a:t>
            </a:r>
            <a:r>
              <a:rPr lang="en-US" dirty="0"/>
              <a:t>Test</a:t>
            </a:r>
            <a:r>
              <a:rPr lang="en-US" baseline="0" dirty="0"/>
              <a:t> Administrators/Proctors are critical to the successful administration of the assessments.</a:t>
            </a:r>
          </a:p>
          <a:p>
            <a:endParaRPr lang="en-US" baseline="0" dirty="0"/>
          </a:p>
          <a:p>
            <a:r>
              <a:rPr lang="en-US" baseline="0" dirty="0"/>
              <a:t>Students are well aware how their teachers feel about what is going on.   How teachers approach the assessment sets the stage for the students.  If the teacher is unhappy/stressed/confused/angry or calm/happy/relaxed/confident about the assessment, that attitude can transfer to the students.</a:t>
            </a:r>
          </a:p>
          <a:p>
            <a:endParaRPr lang="en-US" baseline="0" dirty="0"/>
          </a:p>
          <a:p>
            <a:r>
              <a:rPr lang="en-US" baseline="0" dirty="0"/>
              <a:t>As the DAC/SAC you need to ensure educators are fully informed about the assessments and their role as proctors so they may present that calm and confident demeanor to the students.  </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28</a:t>
            </a:fld>
            <a:endParaRPr lang="en-US"/>
          </a:p>
        </p:txBody>
      </p:sp>
    </p:spTree>
    <p:extLst>
      <p:ext uri="{BB962C8B-B14F-4D97-AF65-F5344CB8AC3E}">
        <p14:creationId xmlns:p14="http://schemas.microsoft.com/office/powerpoint/2010/main" val="816873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 has slightly different definitions</a:t>
            </a:r>
            <a:r>
              <a:rPr lang="en-US" baseline="0" dirty="0"/>
              <a:t> for their roles as the assessment is specific to the high school level.</a:t>
            </a:r>
          </a:p>
          <a:p>
            <a:endParaRPr lang="en-US" baseline="0" dirty="0"/>
          </a:p>
          <a:p>
            <a:r>
              <a:rPr lang="en-US" baseline="0" dirty="0"/>
              <a:t>However, it is important for the DAC and the TC to remain in constant communication and work together as the DAC is ultimately responsible for assessment in the district.</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29</a:t>
            </a:fld>
            <a:endParaRPr lang="en-US"/>
          </a:p>
        </p:txBody>
      </p:sp>
    </p:spTree>
    <p:extLst>
      <p:ext uri="{BB962C8B-B14F-4D97-AF65-F5344CB8AC3E}">
        <p14:creationId xmlns:p14="http://schemas.microsoft.com/office/powerpoint/2010/main" val="802038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a:t>
            </a:r>
            <a:r>
              <a:rPr lang="en-US" baseline="0" dirty="0"/>
              <a:t> look at the webpages you will be referring to often in your role as a DAC.</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3</a:t>
            </a:fld>
            <a:endParaRPr lang="en-US"/>
          </a:p>
        </p:txBody>
      </p:sp>
    </p:spTree>
    <p:extLst>
      <p:ext uri="{BB962C8B-B14F-4D97-AF65-F5344CB8AC3E}">
        <p14:creationId xmlns:p14="http://schemas.microsoft.com/office/powerpoint/2010/main" val="3807609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30</a:t>
            </a:fld>
            <a:endParaRPr lang="en-US"/>
          </a:p>
        </p:txBody>
      </p:sp>
    </p:spTree>
    <p:extLst>
      <p:ext uri="{BB962C8B-B14F-4D97-AF65-F5344CB8AC3E}">
        <p14:creationId xmlns:p14="http://schemas.microsoft.com/office/powerpoint/2010/main" val="2103962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82531-5FA2-43DB-AF17-FC7411D31CDC}" type="slidenum">
              <a:rPr lang="en-US" smtClean="0"/>
              <a:pPr/>
              <a:t>31</a:t>
            </a:fld>
            <a:endParaRPr lang="en-US"/>
          </a:p>
        </p:txBody>
      </p:sp>
    </p:spTree>
    <p:extLst>
      <p:ext uri="{BB962C8B-B14F-4D97-AF65-F5344CB8AC3E}">
        <p14:creationId xmlns:p14="http://schemas.microsoft.com/office/powerpoint/2010/main" val="34422897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82531-5FA2-43DB-AF17-FC7411D31CDC}" type="slidenum">
              <a:rPr lang="en-US" smtClean="0"/>
              <a:pPr/>
              <a:t>33</a:t>
            </a:fld>
            <a:endParaRPr lang="en-US"/>
          </a:p>
        </p:txBody>
      </p:sp>
    </p:spTree>
    <p:extLst>
      <p:ext uri="{BB962C8B-B14F-4D97-AF65-F5344CB8AC3E}">
        <p14:creationId xmlns:p14="http://schemas.microsoft.com/office/powerpoint/2010/main" val="2966151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82531-5FA2-43DB-AF17-FC7411D31CDC}" type="slidenum">
              <a:rPr lang="en-US" smtClean="0"/>
              <a:pPr/>
              <a:t>34</a:t>
            </a:fld>
            <a:endParaRPr lang="en-US"/>
          </a:p>
        </p:txBody>
      </p:sp>
    </p:spTree>
    <p:extLst>
      <p:ext uri="{BB962C8B-B14F-4D97-AF65-F5344CB8AC3E}">
        <p14:creationId xmlns:p14="http://schemas.microsoft.com/office/powerpoint/2010/main" val="267398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82531-5FA2-43DB-AF17-FC7411D31CDC}" type="slidenum">
              <a:rPr lang="en-US" smtClean="0"/>
              <a:pPr/>
              <a:t>35</a:t>
            </a:fld>
            <a:endParaRPr lang="en-US"/>
          </a:p>
        </p:txBody>
      </p:sp>
    </p:spTree>
    <p:extLst>
      <p:ext uri="{BB962C8B-B14F-4D97-AF65-F5344CB8AC3E}">
        <p14:creationId xmlns:p14="http://schemas.microsoft.com/office/powerpoint/2010/main" val="1056737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down</a:t>
            </a:r>
            <a:r>
              <a:rPr lang="en-US" baseline="0" dirty="0"/>
              <a:t> to the specifics of the DAC role now.  What exactly do you have to do as a DAC?</a:t>
            </a:r>
          </a:p>
          <a:p>
            <a:endParaRPr lang="en-US" baseline="0" dirty="0"/>
          </a:p>
          <a:p>
            <a:r>
              <a:rPr lang="en-US" baseline="0" dirty="0"/>
              <a:t>As you can see from this diagram there are seven categories into which the role can be divided. </a:t>
            </a:r>
          </a:p>
          <a:p>
            <a:endParaRPr lang="en-US" baseline="0" dirty="0"/>
          </a:p>
          <a:p>
            <a:r>
              <a:rPr lang="en-US" baseline="0" dirty="0"/>
              <a:t>Communication, Collaboration, Training, Accommodations, Test Security, Student Data, and Reporting.  We will look at aspect of the job.</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36</a:t>
            </a:fld>
            <a:endParaRPr lang="en-US"/>
          </a:p>
        </p:txBody>
      </p:sp>
    </p:spTree>
    <p:extLst>
      <p:ext uri="{BB962C8B-B14F-4D97-AF65-F5344CB8AC3E}">
        <p14:creationId xmlns:p14="http://schemas.microsoft.com/office/powerpoint/2010/main" val="1249143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 Obviously</a:t>
            </a:r>
            <a:r>
              <a:rPr lang="en-US" baseline="0" dirty="0"/>
              <a:t> a major part of the DAC role.</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37</a:t>
            </a:fld>
            <a:endParaRPr lang="en-US"/>
          </a:p>
        </p:txBody>
      </p:sp>
    </p:spTree>
    <p:extLst>
      <p:ext uri="{BB962C8B-B14F-4D97-AF65-F5344CB8AC3E}">
        <p14:creationId xmlns:p14="http://schemas.microsoft.com/office/powerpoint/2010/main" val="1928010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the assessment and accountability information/communication</a:t>
            </a:r>
            <a:r>
              <a:rPr lang="en-US" baseline="0" dirty="0"/>
              <a:t> Flow chart.</a:t>
            </a:r>
          </a:p>
          <a:p>
            <a:endParaRPr lang="en-US" baseline="0" dirty="0"/>
          </a:p>
          <a:p>
            <a:r>
              <a:rPr lang="en-US" dirty="0"/>
              <a:t>The flow chart shows the path information should take from the office of Educational</a:t>
            </a:r>
            <a:r>
              <a:rPr lang="en-US" baseline="0" dirty="0"/>
              <a:t> Accountability (OEA)</a:t>
            </a:r>
            <a:r>
              <a:rPr lang="en-US" dirty="0"/>
              <a:t> through the DAC to the stakeholders in the districts , schools, and community.</a:t>
            </a:r>
          </a:p>
          <a:p>
            <a:endParaRPr lang="en-US" dirty="0"/>
          </a:p>
          <a:p>
            <a:r>
              <a:rPr lang="en-US" dirty="0"/>
              <a:t>It is the responsibility of the DAC to ensure all staff are aware of this flow and are working together to get the information to out to everyone.  If there is no</a:t>
            </a:r>
            <a:r>
              <a:rPr lang="en-US" baseline="0" dirty="0"/>
              <a:t> SAC or STC it is the DAC’s responsibility to fill that gap in the communication flow.  It is ultimately the DAC that needs to ensure the information gets all the way through the district, schools, and community.  Everyone in your district or school should know (depending on size) who their DAC or their SAC is.</a:t>
            </a:r>
          </a:p>
          <a:p>
            <a:endParaRPr lang="en-US" baseline="0" dirty="0"/>
          </a:p>
          <a:p>
            <a:endParaRPr lang="en-US" dirty="0"/>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D9782531-5FA2-43DB-AF17-FC7411D31CDC}" type="slidenum">
              <a:rPr lang="en-US" smtClean="0"/>
              <a:pPr/>
              <a:t>38</a:t>
            </a:fld>
            <a:endParaRPr lang="en-US"/>
          </a:p>
        </p:txBody>
      </p:sp>
    </p:spTree>
    <p:extLst>
      <p:ext uri="{BB962C8B-B14F-4D97-AF65-F5344CB8AC3E}">
        <p14:creationId xmlns:p14="http://schemas.microsoft.com/office/powerpoint/2010/main" val="3485519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a:t>The DAC needs to make sure this information gets to district/school staff per the communication flow chart.  Ensure</a:t>
            </a:r>
            <a:r>
              <a:rPr lang="en-US" baseline="0" dirty="0"/>
              <a:t> staff know how to sign up for list serves (newsletter), access the web pages, and contact you, the SAC, the DTC, or STC for help with assessment questions.</a:t>
            </a:r>
          </a:p>
          <a:p>
            <a:pPr defTabSz="931774">
              <a:defRPr/>
            </a:pPr>
            <a:endParaRPr lang="en-US" baseline="0" dirty="0"/>
          </a:p>
          <a:p>
            <a:pPr defTabSz="931774">
              <a:defRPr/>
            </a:pPr>
            <a:r>
              <a:rPr lang="en-US" baseline="0" dirty="0"/>
              <a:t>For successful administration, everyone must have access to the necessary information.  It is the DACs job to ensure that information is communicated.</a:t>
            </a:r>
            <a:endParaRPr lang="en-US" dirty="0"/>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39</a:t>
            </a:fld>
            <a:endParaRPr lang="en-US"/>
          </a:p>
        </p:txBody>
      </p:sp>
    </p:spTree>
    <p:extLst>
      <p:ext uri="{BB962C8B-B14F-4D97-AF65-F5344CB8AC3E}">
        <p14:creationId xmlns:p14="http://schemas.microsoft.com/office/powerpoint/2010/main" val="2077566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82531-5FA2-43DB-AF17-FC7411D31CDC}" type="slidenum">
              <a:rPr lang="en-US" smtClean="0"/>
              <a:pPr/>
              <a:t>40</a:t>
            </a:fld>
            <a:endParaRPr lang="en-US"/>
          </a:p>
        </p:txBody>
      </p:sp>
    </p:spTree>
    <p:extLst>
      <p:ext uri="{BB962C8B-B14F-4D97-AF65-F5344CB8AC3E}">
        <p14:creationId xmlns:p14="http://schemas.microsoft.com/office/powerpoint/2010/main" val="2656504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aseline="0" dirty="0"/>
              <a:t>Office of Educational Accountability home page explains the OEA team’s purpose and links to the main </a:t>
            </a:r>
            <a:r>
              <a:rPr lang="en-US" dirty="0"/>
              <a:t>Assessment and Accountability webpages.</a:t>
            </a:r>
            <a:r>
              <a:rPr lang="en-US" baseline="0" dirty="0"/>
              <a:t>   </a:t>
            </a:r>
          </a:p>
          <a:p>
            <a:endParaRPr lang="en-US" baseline="0" dirty="0"/>
          </a:p>
          <a:p>
            <a:r>
              <a:rPr lang="en-US" baseline="0" dirty="0"/>
              <a:t>Here you can quickly email assessment or accountability a question, access the staff directory, view archived newsletters, and access either team or the specific programs.  </a:t>
            </a:r>
          </a:p>
        </p:txBody>
      </p:sp>
      <p:sp>
        <p:nvSpPr>
          <p:cNvPr id="4" name="Slide Number Placeholder 3"/>
          <p:cNvSpPr>
            <a:spLocks noGrp="1"/>
          </p:cNvSpPr>
          <p:nvPr>
            <p:ph type="sldNum" sz="quarter" idx="10"/>
          </p:nvPr>
        </p:nvSpPr>
        <p:spPr/>
        <p:txBody>
          <a:bodyPr/>
          <a:lstStyle/>
          <a:p>
            <a:fld id="{D9782531-5FA2-43DB-AF17-FC7411D31CDC}" type="slidenum">
              <a:rPr lang="en-US" smtClean="0"/>
              <a:pPr/>
              <a:t>4</a:t>
            </a:fld>
            <a:endParaRPr lang="en-US"/>
          </a:p>
        </p:txBody>
      </p:sp>
    </p:spTree>
    <p:extLst>
      <p:ext uri="{BB962C8B-B14F-4D97-AF65-F5344CB8AC3E}">
        <p14:creationId xmlns:p14="http://schemas.microsoft.com/office/powerpoint/2010/main" val="26106260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Communication and collaboration go hand in hand.</a:t>
            </a:r>
          </a:p>
          <a:p>
            <a:endParaRPr lang="en-US" dirty="0"/>
          </a:p>
          <a:p>
            <a:r>
              <a:rPr lang="en-US" dirty="0"/>
              <a:t>As mentioned</a:t>
            </a:r>
            <a:r>
              <a:rPr lang="en-US" baseline="0" dirty="0"/>
              <a:t> earlier in the presentation DACs must establish a network of assessment personnel and make sure that that network’s communication and collaboration is working like a well oiled machine.</a:t>
            </a:r>
          </a:p>
          <a:p>
            <a:endParaRPr lang="en-US" baseline="0" dirty="0"/>
          </a:p>
          <a:p>
            <a:r>
              <a:rPr lang="en-US" baseline="0" dirty="0"/>
              <a:t>However, just as important is the collaboration with all staff in the district.  These individuals (educators, special education staff, EL staff, Data staff)  throughout the schools need to know about assessment timelines, accommodation guidelines, administration guidelines, security guidelines, data uploads etc.  Not only the DAC but all assessment staff need to work with the staff in their buildings and district to make sure everyone is aware of what needs to be done and the rules/policies around assessment before, during, and after.</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41</a:t>
            </a:fld>
            <a:endParaRPr lang="en-US"/>
          </a:p>
        </p:txBody>
      </p:sp>
    </p:spTree>
    <p:extLst>
      <p:ext uri="{BB962C8B-B14F-4D97-AF65-F5344CB8AC3E}">
        <p14:creationId xmlns:p14="http://schemas.microsoft.com/office/powerpoint/2010/main" val="1307148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Please contact us with your state assessment-related questions.  That is what we are here for and we are happy to help.</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42</a:t>
            </a:fld>
            <a:endParaRPr lang="en-US"/>
          </a:p>
        </p:txBody>
      </p:sp>
    </p:spTree>
    <p:extLst>
      <p:ext uri="{BB962C8B-B14F-4D97-AF65-F5344CB8AC3E}">
        <p14:creationId xmlns:p14="http://schemas.microsoft.com/office/powerpoint/2010/main" val="3106232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Scheduling</a:t>
            </a:r>
            <a:r>
              <a:rPr lang="en-US" baseline="0" dirty="0"/>
              <a:t> is very important part of assessment administration.  You must look at not only time needed, but resources available (computers, spaces, proctors, </a:t>
            </a:r>
            <a:r>
              <a:rPr lang="en-US" baseline="0" dirty="0" err="1"/>
              <a:t>etc</a:t>
            </a:r>
            <a:r>
              <a:rPr lang="en-US" baseline="0" dirty="0"/>
              <a:t>), student’s attention spans.  Work with your schools to create the best schedules based on your resources and needs.</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43</a:t>
            </a:fld>
            <a:endParaRPr lang="en-US"/>
          </a:p>
        </p:txBody>
      </p:sp>
    </p:spTree>
    <p:extLst>
      <p:ext uri="{BB962C8B-B14F-4D97-AF65-F5344CB8AC3E}">
        <p14:creationId xmlns:p14="http://schemas.microsoft.com/office/powerpoint/2010/main" val="4213749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is a must when working with assessment.  Even from year-to-year policy may change and it is therefore</a:t>
            </a:r>
            <a:r>
              <a:rPr lang="en-US" baseline="0" dirty="0"/>
              <a:t> important to remain up to date with the most current information available.</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44</a:t>
            </a:fld>
            <a:endParaRPr lang="en-US"/>
          </a:p>
        </p:txBody>
      </p:sp>
    </p:spTree>
    <p:extLst>
      <p:ext uri="{BB962C8B-B14F-4D97-AF65-F5344CB8AC3E}">
        <p14:creationId xmlns:p14="http://schemas.microsoft.com/office/powerpoint/2010/main" val="18820778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DAC is responsible for ensuring</a:t>
            </a:r>
            <a:r>
              <a:rPr lang="en-US" baseline="0" dirty="0"/>
              <a:t> staff throughout the district and schools are adequately trained in all appropriate aspects of test administration.  </a:t>
            </a:r>
          </a:p>
          <a:p>
            <a:endParaRPr lang="en-US" baseline="0" dirty="0"/>
          </a:p>
          <a:p>
            <a:r>
              <a:rPr lang="en-US" baseline="0" dirty="0"/>
              <a:t>SACs and DACs must be aware of all aspects of assessment.</a:t>
            </a:r>
          </a:p>
          <a:p>
            <a:endParaRPr lang="en-US" baseline="0" dirty="0"/>
          </a:p>
          <a:p>
            <a:r>
              <a:rPr lang="en-US" baseline="0" dirty="0"/>
              <a:t>Proctors may only need to be aware of test administration, test security, proctoring, and accommodation and supports appropriate for the assessment they are proctoring. One of the biggest problems we run into is proctor error due to lack of training.  They just were not aware they could not do something.  </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45</a:t>
            </a:fld>
            <a:endParaRPr lang="en-US"/>
          </a:p>
        </p:txBody>
      </p:sp>
    </p:spTree>
    <p:extLst>
      <p:ext uri="{BB962C8B-B14F-4D97-AF65-F5344CB8AC3E}">
        <p14:creationId xmlns:p14="http://schemas.microsoft.com/office/powerpoint/2010/main" val="1985864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a:t>
            </a:r>
            <a:r>
              <a:rPr lang="en-US" baseline="0" dirty="0"/>
              <a:t> mentioned earlier in the training each assessment has a trainings web page specific to that assessment.  </a:t>
            </a:r>
          </a:p>
          <a:p>
            <a:endParaRPr lang="en-US" baseline="0" dirty="0"/>
          </a:p>
          <a:p>
            <a:r>
              <a:rPr lang="en-US" baseline="0" dirty="0"/>
              <a:t>That web page may have direct links to the trainings or take you to the testing vendor portal where trainings are housed.  This is also where you will find information about upcoming webinars and Face-to face training.</a:t>
            </a:r>
          </a:p>
          <a:p>
            <a:endParaRPr lang="en-US" baseline="0" dirty="0"/>
          </a:p>
          <a:p>
            <a:r>
              <a:rPr lang="en-US" baseline="0" dirty="0"/>
              <a:t>DACs and SACs should learn to employ these trainings to their maximum benefit.</a:t>
            </a:r>
          </a:p>
          <a:p>
            <a:endParaRPr lang="en-US" baseline="0" dirty="0"/>
          </a:p>
          <a:p>
            <a:r>
              <a:rPr lang="en-US" baseline="0" dirty="0"/>
              <a:t>Use them for group professional development.  Have staff view them on their own during free time.  Have educators use them in classrooms to educate students about how to use the system (some trainings are designed specifically for students). </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46</a:t>
            </a:fld>
            <a:endParaRPr lang="en-US"/>
          </a:p>
        </p:txBody>
      </p:sp>
    </p:spTree>
    <p:extLst>
      <p:ext uri="{BB962C8B-B14F-4D97-AF65-F5344CB8AC3E}">
        <p14:creationId xmlns:p14="http://schemas.microsoft.com/office/powerpoint/2010/main" val="27065242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DACs</a:t>
            </a:r>
            <a:r>
              <a:rPr lang="en-US" baseline="0" dirty="0"/>
              <a:t> should spread the knowledge.  </a:t>
            </a:r>
          </a:p>
          <a:p>
            <a:endParaRPr lang="en-US" baseline="0" dirty="0"/>
          </a:p>
          <a:p>
            <a:r>
              <a:rPr lang="en-US" baseline="0" dirty="0"/>
              <a:t>Train staff not only with professional development about how to administer the assessment and access the testing systems but train them on HOW to access the materials they need.  Let them know that the trainings are there if they want to review them again during their own time or want more information.  Show them WHERE to access the manuals and information going out to the field so they feel like they are involved and have all the information they want.  Some may not go further into the resources available, but some educators want to know much more about the assessment.  </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47</a:t>
            </a:fld>
            <a:endParaRPr lang="en-US"/>
          </a:p>
        </p:txBody>
      </p:sp>
    </p:spTree>
    <p:extLst>
      <p:ext uri="{BB962C8B-B14F-4D97-AF65-F5344CB8AC3E}">
        <p14:creationId xmlns:p14="http://schemas.microsoft.com/office/powerpoint/2010/main" val="2050157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Security is very important</a:t>
            </a:r>
            <a:r>
              <a:rPr lang="en-US" baseline="0" dirty="0"/>
              <a:t> to the validity of the test.  </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48</a:t>
            </a:fld>
            <a:endParaRPr lang="en-US"/>
          </a:p>
        </p:txBody>
      </p:sp>
    </p:spTree>
    <p:extLst>
      <p:ext uri="{BB962C8B-B14F-4D97-AF65-F5344CB8AC3E}">
        <p14:creationId xmlns:p14="http://schemas.microsoft.com/office/powerpoint/2010/main" val="37328432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DACs must ensure all staff are trained</a:t>
            </a:r>
            <a:r>
              <a:rPr lang="en-US" baseline="0" dirty="0"/>
              <a:t> in test security policies for the assessment they are administering.  They must communicate to staff that a test security violation could invalidate a test resulting in no score for a student.  Students should be made aware that if they violate the test security policies (unauthorized electronics, cheating etc.) this could also result in invalidation of a test.</a:t>
            </a:r>
          </a:p>
          <a:p>
            <a:endParaRPr lang="en-US" baseline="0" dirty="0"/>
          </a:p>
          <a:p>
            <a:r>
              <a:rPr lang="en-US" baseline="0" dirty="0"/>
              <a:t>On the confidentiality form, all staff are signing off saying they have read/viewed the test security training materials and are aware of the policies.</a:t>
            </a:r>
          </a:p>
          <a:p>
            <a:endParaRPr lang="en-US" baseline="0" dirty="0"/>
          </a:p>
          <a:p>
            <a:r>
              <a:rPr lang="en-US" baseline="0" dirty="0"/>
              <a:t>SACs must report violations to the DAC and the DAC must report to DPI right away.</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49</a:t>
            </a:fld>
            <a:endParaRPr lang="en-US"/>
          </a:p>
        </p:txBody>
      </p:sp>
    </p:spTree>
    <p:extLst>
      <p:ext uri="{BB962C8B-B14F-4D97-AF65-F5344CB8AC3E}">
        <p14:creationId xmlns:p14="http://schemas.microsoft.com/office/powerpoint/2010/main" val="3096482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confidentiality forms are online and part of the testing system.</a:t>
            </a:r>
          </a:p>
          <a:p>
            <a:endParaRPr lang="en-US" dirty="0"/>
          </a:p>
          <a:p>
            <a:r>
              <a:rPr lang="en-US" dirty="0"/>
              <a:t>For staff that are not part of the online testing system, they will need to complete a hard copy confidentiality form.</a:t>
            </a:r>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50</a:t>
            </a:fld>
            <a:endParaRPr lang="en-US"/>
          </a:p>
        </p:txBody>
      </p:sp>
    </p:spTree>
    <p:extLst>
      <p:ext uri="{BB962C8B-B14F-4D97-AF65-F5344CB8AC3E}">
        <p14:creationId xmlns:p14="http://schemas.microsoft.com/office/powerpoint/2010/main" val="265228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Assessment webpages are </a:t>
            </a:r>
            <a:r>
              <a:rPr lang="en-US" baseline="0" dirty="0"/>
              <a:t>frequented by DACs. Here you see in the left navigation bar the State Assessments listed by name, access to the archived correspondence including emails, newsletters, and the DAC Digest, assessment information for families, and the DAC corner.</a:t>
            </a:r>
          </a:p>
          <a:p>
            <a:endParaRPr lang="en-US" baseline="0" dirty="0"/>
          </a:p>
          <a:p>
            <a:r>
              <a:rPr lang="en-US" baseline="0" dirty="0"/>
              <a:t>The Assessment Home page contains a lot of information - starting with the definition of the Wisconsin Student Assessment System’s (WSAS).  </a:t>
            </a:r>
          </a:p>
          <a:p>
            <a:endParaRPr lang="en-US" baseline="0" dirty="0"/>
          </a:p>
          <a:p>
            <a:r>
              <a:rPr lang="en-US" baseline="0" dirty="0"/>
              <a:t>This page is also where you will locate the Printable assessment windows for the current administration year.</a:t>
            </a:r>
          </a:p>
          <a:p>
            <a:endParaRPr lang="en-US" baseline="0" dirty="0"/>
          </a:p>
          <a:p>
            <a:r>
              <a:rPr lang="en-US" baseline="0" dirty="0"/>
              <a:t>As you scroll down a bit there are Short descriptions of other important assessments that are not a part of the WSAS.</a:t>
            </a:r>
          </a:p>
          <a:p>
            <a:endParaRPr lang="en-US" baseline="0" dirty="0"/>
          </a:p>
          <a:p>
            <a:r>
              <a:rPr lang="en-US" baseline="0" dirty="0"/>
              <a:t>And quick contact information for each assessment program manager.</a:t>
            </a:r>
          </a:p>
          <a:p>
            <a:endParaRPr lang="en-US" baseline="0" dirty="0"/>
          </a:p>
          <a:p>
            <a:r>
              <a:rPr lang="en-US" baseline="0" dirty="0"/>
              <a:t>Now, Lets dig deeper into the web page and some of these links.</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5</a:t>
            </a:fld>
            <a:endParaRPr lang="en-US"/>
          </a:p>
        </p:txBody>
      </p:sp>
    </p:spTree>
    <p:extLst>
      <p:ext uri="{BB962C8B-B14F-4D97-AF65-F5344CB8AC3E}">
        <p14:creationId xmlns:p14="http://schemas.microsoft.com/office/powerpoint/2010/main" val="13570003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one of your proctors has a student who is</a:t>
            </a:r>
            <a:r>
              <a:rPr lang="en-US" baseline="0" dirty="0"/>
              <a:t> a family member in their class, the student must be moved to test with another proctor for security purposes.</a:t>
            </a:r>
          </a:p>
          <a:p>
            <a:endParaRPr lang="en-US" baseline="0" dirty="0"/>
          </a:p>
          <a:p>
            <a:r>
              <a:rPr lang="en-US" baseline="0" dirty="0"/>
              <a:t>These are just a few examples of policies that everyone needs to be aware of. </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51</a:t>
            </a:fld>
            <a:endParaRPr lang="en-US"/>
          </a:p>
        </p:txBody>
      </p:sp>
    </p:spTree>
    <p:extLst>
      <p:ext uri="{BB962C8B-B14F-4D97-AF65-F5344CB8AC3E}">
        <p14:creationId xmlns:p14="http://schemas.microsoft.com/office/powerpoint/2010/main" val="2621685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Accommodations and Supports vary from assessment</a:t>
            </a:r>
            <a:r>
              <a:rPr lang="en-US" baseline="0" dirty="0"/>
              <a:t> to assessment and therefore must be looked at very carefully by those administering the assessment.</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52</a:t>
            </a:fld>
            <a:endParaRPr lang="en-US"/>
          </a:p>
        </p:txBody>
      </p:sp>
    </p:spTree>
    <p:extLst>
      <p:ext uri="{BB962C8B-B14F-4D97-AF65-F5344CB8AC3E}">
        <p14:creationId xmlns:p14="http://schemas.microsoft.com/office/powerpoint/2010/main" val="222877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very important things</a:t>
            </a:r>
            <a:r>
              <a:rPr lang="en-US" baseline="0" dirty="0"/>
              <a:t> to note are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accommodations/supports that are appropriate for instructional use, may not be appropriate for use on a standardized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IEP does not trump what is allowable on an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assessment may have unique accommodation/support policies, therefore, it is important to pay attention to each assessment’s policies and what the assessments are trying to measure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staff should be aware of accommodations and supports,</a:t>
            </a:r>
            <a:r>
              <a:rPr lang="en-US" baseline="0" dirty="0"/>
              <a:t> not just special education staff.</a:t>
            </a:r>
            <a:endParaRPr lang="en-US" dirty="0"/>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53</a:t>
            </a:fld>
            <a:endParaRPr lang="en-US"/>
          </a:p>
        </p:txBody>
      </p:sp>
    </p:spTree>
    <p:extLst>
      <p:ext uri="{BB962C8B-B14F-4D97-AF65-F5344CB8AC3E}">
        <p14:creationId xmlns:p14="http://schemas.microsoft.com/office/powerpoint/2010/main" val="3353812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82531-5FA2-43DB-AF17-FC7411D31CDC}" type="slidenum">
              <a:rPr lang="en-US" smtClean="0"/>
              <a:pPr/>
              <a:t>54</a:t>
            </a:fld>
            <a:endParaRPr lang="en-US"/>
          </a:p>
        </p:txBody>
      </p:sp>
    </p:spTree>
    <p:extLst>
      <p:ext uri="{BB962C8B-B14F-4D97-AF65-F5344CB8AC3E}">
        <p14:creationId xmlns:p14="http://schemas.microsoft.com/office/powerpoint/2010/main" val="22855485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55</a:t>
            </a:fld>
            <a:endParaRPr lang="en-US"/>
          </a:p>
        </p:txBody>
      </p:sp>
    </p:spTree>
    <p:extLst>
      <p:ext uri="{BB962C8B-B14F-4D97-AF65-F5344CB8AC3E}">
        <p14:creationId xmlns:p14="http://schemas.microsoft.com/office/powerpoint/2010/main" val="4142773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56</a:t>
            </a:fld>
            <a:endParaRPr lang="en-US"/>
          </a:p>
        </p:txBody>
      </p:sp>
    </p:spTree>
    <p:extLst>
      <p:ext uri="{BB962C8B-B14F-4D97-AF65-F5344CB8AC3E}">
        <p14:creationId xmlns:p14="http://schemas.microsoft.com/office/powerpoint/2010/main" val="529506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Each assessment has a different process for uploading the appropriate accessibility settings for an individual student or groups of students.  </a:t>
            </a:r>
          </a:p>
          <a:p>
            <a:endParaRPr lang="en-US" dirty="0"/>
          </a:p>
          <a:p>
            <a:r>
              <a:rPr lang="en-US" dirty="0"/>
              <a:t>DACs</a:t>
            </a:r>
            <a:r>
              <a:rPr lang="en-US" baseline="0" dirty="0"/>
              <a:t> must ensure that all student setting are uploaded to the testing portals.</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57</a:t>
            </a:fld>
            <a:endParaRPr lang="en-US"/>
          </a:p>
        </p:txBody>
      </p:sp>
    </p:spTree>
    <p:extLst>
      <p:ext uri="{BB962C8B-B14F-4D97-AF65-F5344CB8AC3E}">
        <p14:creationId xmlns:p14="http://schemas.microsoft.com/office/powerpoint/2010/main" val="3549258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DACs responsibility to ensure</a:t>
            </a:r>
            <a:r>
              <a:rPr lang="en-US" baseline="0" dirty="0"/>
              <a:t> that accommodations and supports are being used appropriately and do not violate test security policy.</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58</a:t>
            </a:fld>
            <a:endParaRPr lang="en-US"/>
          </a:p>
        </p:txBody>
      </p:sp>
    </p:spTree>
    <p:extLst>
      <p:ext uri="{BB962C8B-B14F-4D97-AF65-F5344CB8AC3E}">
        <p14:creationId xmlns:p14="http://schemas.microsoft.com/office/powerpoint/2010/main" val="24714554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82531-5FA2-43DB-AF17-FC7411D31CDC}" type="slidenum">
              <a:rPr lang="en-US" smtClean="0"/>
              <a:pPr/>
              <a:t>60</a:t>
            </a:fld>
            <a:endParaRPr lang="en-US"/>
          </a:p>
        </p:txBody>
      </p:sp>
    </p:spTree>
    <p:extLst>
      <p:ext uri="{BB962C8B-B14F-4D97-AF65-F5344CB8AC3E}">
        <p14:creationId xmlns:p14="http://schemas.microsoft.com/office/powerpoint/2010/main" val="6505033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DACs must ensure all student demographic information is current in the WSLS. </a:t>
            </a:r>
            <a:r>
              <a:rPr lang="en-US"/>
              <a:t>Inaccurate </a:t>
            </a:r>
            <a:r>
              <a:rPr lang="en-US" dirty="0"/>
              <a:t>or outdated information may result in confusing and inaccurate student testing information, erroneous reports, and/or invalid accountability determinations.</a:t>
            </a:r>
          </a:p>
          <a:p>
            <a:endParaRPr lang="en-US" dirty="0"/>
          </a:p>
          <a:p>
            <a:r>
              <a:rPr lang="en-US" dirty="0"/>
              <a:t>DACs need to work with district WSLS/</a:t>
            </a:r>
            <a:r>
              <a:rPr lang="en-US" dirty="0" err="1"/>
              <a:t>WISEdata</a:t>
            </a:r>
            <a:r>
              <a:rPr lang="en-US" dirty="0"/>
              <a:t> administrators to ensure all student demographic information is current. </a:t>
            </a:r>
          </a:p>
          <a:p>
            <a:endParaRPr lang="en-US" dirty="0"/>
          </a:p>
          <a:p>
            <a:r>
              <a:rPr lang="en-US" dirty="0"/>
              <a:t>Per FERPA guidelines student privacy must be maintained at all times.</a:t>
            </a:r>
          </a:p>
          <a:p>
            <a:endParaRPr lang="en-US" dirty="0"/>
          </a:p>
          <a:p>
            <a:r>
              <a:rPr lang="en-US" dirty="0"/>
              <a:t>DACs need to work with district and school staff to familiarize them with the reports and data to assist with questions from families, school boards, community members, reporters, etc.</a:t>
            </a:r>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61</a:t>
            </a:fld>
            <a:endParaRPr lang="en-US"/>
          </a:p>
        </p:txBody>
      </p:sp>
    </p:spTree>
    <p:extLst>
      <p:ext uri="{BB962C8B-B14F-4D97-AF65-F5344CB8AC3E}">
        <p14:creationId xmlns:p14="http://schemas.microsoft.com/office/powerpoint/2010/main" val="2143178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a:t>
            </a:r>
            <a:r>
              <a:rPr lang="en-US" baseline="0" dirty="0"/>
              <a:t> ACT homepage contains all information about The ACT with Writing (the name of the test administered, at what grade levels and how). At the bottom of this page, you will find a “what’s new” section, and a quick contacts section which has the program manager’s contact info as well as helpdesk information for the test.</a:t>
            </a:r>
          </a:p>
          <a:p>
            <a:endParaRPr lang="en-US" baseline="0" dirty="0"/>
          </a:p>
          <a:p>
            <a:r>
              <a:rPr lang="en-US" baseline="0" dirty="0"/>
              <a:t>Each State assessment has a similar homepage that gives similar information about each specific assessment. The Forward Exam would have a home page that is very similar to this, as would DLM etc.</a:t>
            </a:r>
          </a:p>
          <a:p>
            <a:endParaRPr lang="en-US" baseline="0" dirty="0"/>
          </a:p>
          <a:p>
            <a:pPr lvl="1"/>
            <a:r>
              <a:rPr lang="en-US" baseline="0" dirty="0"/>
              <a:t>As each assessment has similar information to provide, OEA has worked to provide our users consistency across webpages.  Therefore, you will find the same subpage headings under each specific assessment including: </a:t>
            </a:r>
          </a:p>
          <a:p>
            <a:pPr lvl="1"/>
            <a:r>
              <a:rPr lang="en-US" sz="1500" dirty="0"/>
              <a:t>Calendar</a:t>
            </a:r>
          </a:p>
          <a:p>
            <a:pPr lvl="1"/>
            <a:r>
              <a:rPr lang="en-US" sz="1500" dirty="0"/>
              <a:t>Resources</a:t>
            </a:r>
          </a:p>
          <a:p>
            <a:pPr lvl="1"/>
            <a:r>
              <a:rPr lang="en-US" sz="1500" dirty="0"/>
              <a:t>Trainings</a:t>
            </a:r>
          </a:p>
          <a:p>
            <a:pPr lvl="1"/>
            <a:r>
              <a:rPr lang="en-US" sz="1500" dirty="0"/>
              <a:t>Accommodations and</a:t>
            </a:r>
            <a:r>
              <a:rPr lang="en-US" sz="1500" baseline="0" dirty="0"/>
              <a:t> supports</a:t>
            </a:r>
            <a:endParaRPr lang="en-US" sz="1500" dirty="0"/>
          </a:p>
          <a:p>
            <a:pPr lvl="1"/>
            <a:r>
              <a:rPr lang="en-US" sz="1500" dirty="0"/>
              <a:t>Practice Tests/Sample Items</a:t>
            </a:r>
          </a:p>
          <a:p>
            <a:pPr lvl="1"/>
            <a:r>
              <a:rPr lang="en-US" sz="1500" dirty="0"/>
              <a:t>Data and Results</a:t>
            </a:r>
          </a:p>
          <a:p>
            <a:pPr lvl="1"/>
            <a:r>
              <a:rPr lang="en-US" sz="1500" dirty="0"/>
              <a:t>Technology Requirements, and </a:t>
            </a:r>
          </a:p>
          <a:p>
            <a:pPr lvl="1"/>
            <a:r>
              <a:rPr lang="en-US" sz="1500" dirty="0"/>
              <a:t>An FAQ</a:t>
            </a:r>
          </a:p>
          <a:p>
            <a:pPr lvl="1"/>
            <a:endParaRPr lang="en-US" sz="1500" dirty="0"/>
          </a:p>
          <a:p>
            <a:pPr lvl="0"/>
            <a:r>
              <a:rPr lang="en-US" sz="1500" dirty="0"/>
              <a:t>Let's take a closer look at what some of these pages contain.</a:t>
            </a:r>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6</a:t>
            </a:fld>
            <a:endParaRPr lang="en-US"/>
          </a:p>
        </p:txBody>
      </p:sp>
    </p:spTree>
    <p:extLst>
      <p:ext uri="{BB962C8B-B14F-4D97-AF65-F5344CB8AC3E}">
        <p14:creationId xmlns:p14="http://schemas.microsoft.com/office/powerpoint/2010/main" val="4137816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DACs must ensure that FERPA data security requirements are met. </a:t>
            </a:r>
          </a:p>
        </p:txBody>
      </p:sp>
      <p:sp>
        <p:nvSpPr>
          <p:cNvPr id="4" name="Slide Number Placeholder 3"/>
          <p:cNvSpPr>
            <a:spLocks noGrp="1"/>
          </p:cNvSpPr>
          <p:nvPr>
            <p:ph type="sldNum" sz="quarter" idx="10"/>
          </p:nvPr>
        </p:nvSpPr>
        <p:spPr/>
        <p:txBody>
          <a:bodyPr/>
          <a:lstStyle/>
          <a:p>
            <a:fld id="{D9782531-5FA2-43DB-AF17-FC7411D31CDC}" type="slidenum">
              <a:rPr lang="en-US" smtClean="0"/>
              <a:pPr/>
              <a:t>62</a:t>
            </a:fld>
            <a:endParaRPr lang="en-US"/>
          </a:p>
        </p:txBody>
      </p:sp>
    </p:spTree>
    <p:extLst>
      <p:ext uri="{BB962C8B-B14F-4D97-AF65-F5344CB8AC3E}">
        <p14:creationId xmlns:p14="http://schemas.microsoft.com/office/powerpoint/2010/main" val="32426929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82531-5FA2-43DB-AF17-FC7411D31CDC}" type="slidenum">
              <a:rPr lang="en-US" smtClean="0"/>
              <a:pPr/>
              <a:t>63</a:t>
            </a:fld>
            <a:endParaRPr lang="en-US"/>
          </a:p>
        </p:txBody>
      </p:sp>
    </p:spTree>
    <p:extLst>
      <p:ext uri="{BB962C8B-B14F-4D97-AF65-F5344CB8AC3E}">
        <p14:creationId xmlns:p14="http://schemas.microsoft.com/office/powerpoint/2010/main" val="6575085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reporting data may contain personally identifiable student information. It should not be shared outside of a school or district setting without ensuring that FERPA data security requirements are met. </a:t>
            </a:r>
          </a:p>
          <a:p>
            <a:endParaRPr lang="en-US" dirty="0"/>
          </a:p>
          <a:p>
            <a:r>
              <a:rPr lang="en-US" dirty="0"/>
              <a:t>DACs need to make sure they understand how to access, read,</a:t>
            </a:r>
            <a:r>
              <a:rPr lang="en-US" baseline="0" dirty="0"/>
              <a:t> and explain the data for the specific assessments.  It is their job to train others to do so and answer questions from district/school staff, parents, and the community around assessment and accountability data.</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64</a:t>
            </a:fld>
            <a:endParaRPr lang="en-US"/>
          </a:p>
        </p:txBody>
      </p:sp>
    </p:spTree>
    <p:extLst>
      <p:ext uri="{BB962C8B-B14F-4D97-AF65-F5344CB8AC3E}">
        <p14:creationId xmlns:p14="http://schemas.microsoft.com/office/powerpoint/2010/main" val="12532378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782531-5FA2-43DB-AF17-FC7411D31CDC}" type="slidenum">
              <a:rPr lang="en-US" smtClean="0"/>
              <a:pPr/>
              <a:t>65</a:t>
            </a:fld>
            <a:endParaRPr lang="en-US"/>
          </a:p>
        </p:txBody>
      </p:sp>
    </p:spTree>
    <p:extLst>
      <p:ext uri="{BB962C8B-B14F-4D97-AF65-F5344CB8AC3E}">
        <p14:creationId xmlns:p14="http://schemas.microsoft.com/office/powerpoint/2010/main" val="27938219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66</a:t>
            </a:fld>
            <a:endParaRPr lang="en-US" dirty="0"/>
          </a:p>
        </p:txBody>
      </p:sp>
    </p:spTree>
    <p:extLst>
      <p:ext uri="{BB962C8B-B14F-4D97-AF65-F5344CB8AC3E}">
        <p14:creationId xmlns:p14="http://schemas.microsoft.com/office/powerpoint/2010/main" val="4048737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specific assessment will have a calendar subpage.</a:t>
            </a:r>
            <a:r>
              <a:rPr lang="en-US" baseline="0" dirty="0"/>
              <a:t>  On this page you will find a timeline for the year, specific to that assessment.  </a:t>
            </a:r>
          </a:p>
          <a:p>
            <a:endParaRPr lang="en-US" baseline="0" dirty="0"/>
          </a:p>
          <a:p>
            <a:r>
              <a:rPr lang="en-US" baseline="0" dirty="0"/>
              <a:t>And as we mentioned earlier there is a one-page printable handout with all assessment windows for the school year on the Assessment Home Page.</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7</a:t>
            </a:fld>
            <a:endParaRPr lang="en-US"/>
          </a:p>
        </p:txBody>
      </p:sp>
    </p:spTree>
    <p:extLst>
      <p:ext uri="{BB962C8B-B14F-4D97-AF65-F5344CB8AC3E}">
        <p14:creationId xmlns:p14="http://schemas.microsoft.com/office/powerpoint/2010/main" val="373005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Specific Assessment with have a Resources</a:t>
            </a:r>
            <a:r>
              <a:rPr lang="en-US" baseline="0" dirty="0"/>
              <a:t> page with resources specific to that assessment.</a:t>
            </a:r>
          </a:p>
          <a:p>
            <a:endParaRPr lang="en-US" baseline="0" dirty="0"/>
          </a:p>
          <a:p>
            <a:r>
              <a:rPr lang="en-US" baseline="0" dirty="0"/>
              <a:t>This is where you will access manuals, handouts, brochures, sample letters, etc.</a:t>
            </a:r>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8</a:t>
            </a:fld>
            <a:endParaRPr lang="en-US"/>
          </a:p>
        </p:txBody>
      </p:sp>
    </p:spTree>
    <p:extLst>
      <p:ext uri="{BB962C8B-B14F-4D97-AF65-F5344CB8AC3E}">
        <p14:creationId xmlns:p14="http://schemas.microsoft.com/office/powerpoint/2010/main" val="305785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the DAC</a:t>
            </a:r>
            <a:r>
              <a:rPr lang="en-US" baseline="0" dirty="0"/>
              <a:t>, you are responsible </a:t>
            </a:r>
            <a:r>
              <a:rPr lang="en-US" dirty="0"/>
              <a:t>for training staff throughout the district/schools around appropriate testing procedures.  Eac</a:t>
            </a:r>
            <a:r>
              <a:rPr lang="en-US" baseline="0" dirty="0"/>
              <a:t>h specific assessment has a Training web page.  </a:t>
            </a:r>
            <a:r>
              <a:rPr lang="en-US" dirty="0"/>
              <a:t>  </a:t>
            </a:r>
          </a:p>
          <a:p>
            <a:endParaRPr lang="en-US" dirty="0"/>
          </a:p>
          <a:p>
            <a:r>
              <a:rPr lang="en-US" dirty="0"/>
              <a:t>Some</a:t>
            </a:r>
            <a:r>
              <a:rPr lang="en-US" baseline="0" dirty="0"/>
              <a:t> of t</a:t>
            </a:r>
            <a:r>
              <a:rPr lang="en-US" dirty="0"/>
              <a:t>hese trainings include topics such as:</a:t>
            </a:r>
          </a:p>
          <a:p>
            <a:pPr lvl="1"/>
            <a:r>
              <a:rPr lang="en-US" dirty="0"/>
              <a:t>Test Administration</a:t>
            </a:r>
          </a:p>
          <a:p>
            <a:pPr lvl="1"/>
            <a:r>
              <a:rPr lang="en-US" dirty="0"/>
              <a:t>Proctoring Guidelines</a:t>
            </a:r>
          </a:p>
          <a:p>
            <a:pPr lvl="1"/>
            <a:r>
              <a:rPr lang="en-US" dirty="0"/>
              <a:t>Test Security</a:t>
            </a:r>
          </a:p>
          <a:p>
            <a:pPr lvl="1"/>
            <a:r>
              <a:rPr lang="en-US" dirty="0"/>
              <a:t>Student Privacy</a:t>
            </a:r>
          </a:p>
          <a:p>
            <a:pPr lvl="1"/>
            <a:endParaRPr lang="en-US" dirty="0"/>
          </a:p>
          <a:p>
            <a:pPr lvl="1"/>
            <a:endParaRPr lang="en-US" dirty="0"/>
          </a:p>
          <a:p>
            <a:pPr lvl="0"/>
            <a:r>
              <a:rPr lang="en-US" dirty="0"/>
              <a:t>DACS should make use</a:t>
            </a:r>
            <a:r>
              <a:rPr lang="en-US" baseline="0" dirty="0"/>
              <a:t> of these trainings not just for themselves but to training school and district staff.</a:t>
            </a:r>
            <a:endParaRPr lang="en-US" dirty="0"/>
          </a:p>
          <a:p>
            <a:endParaRPr lang="en-US" dirty="0"/>
          </a:p>
        </p:txBody>
      </p:sp>
      <p:sp>
        <p:nvSpPr>
          <p:cNvPr id="4" name="Slide Number Placeholder 3"/>
          <p:cNvSpPr>
            <a:spLocks noGrp="1"/>
          </p:cNvSpPr>
          <p:nvPr>
            <p:ph type="sldNum" sz="quarter" idx="10"/>
          </p:nvPr>
        </p:nvSpPr>
        <p:spPr/>
        <p:txBody>
          <a:bodyPr/>
          <a:lstStyle/>
          <a:p>
            <a:fld id="{D9782531-5FA2-43DB-AF17-FC7411D31CDC}" type="slidenum">
              <a:rPr lang="en-US" smtClean="0"/>
              <a:pPr/>
              <a:t>9</a:t>
            </a:fld>
            <a:endParaRPr lang="en-US"/>
          </a:p>
        </p:txBody>
      </p:sp>
    </p:spTree>
    <p:extLst>
      <p:ext uri="{BB962C8B-B14F-4D97-AF65-F5344CB8AC3E}">
        <p14:creationId xmlns:p14="http://schemas.microsoft.com/office/powerpoint/2010/main" val="1226689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825" y="152400"/>
            <a:ext cx="8229600" cy="1143000"/>
          </a:xfrm>
        </p:spPr>
        <p:txBody>
          <a:bodyPr>
            <a:normAutofit/>
          </a:bodyPr>
          <a:lstStyle>
            <a:lvl1pPr>
              <a:defRPr sz="4000">
                <a:solidFill>
                  <a:schemeClr val="bg1"/>
                </a:solidFill>
                <a:latin typeface="Lato" panose="020B0604020202020204" charset="0"/>
              </a:defRPr>
            </a:lvl1pPr>
          </a:lstStyle>
          <a:p>
            <a:r>
              <a:rPr lang="en-US"/>
              <a:t>Click to edit Master title style</a:t>
            </a:r>
            <a:endParaRPr lang="en-US" dirty="0"/>
          </a:p>
        </p:txBody>
      </p:sp>
      <p:sp>
        <p:nvSpPr>
          <p:cNvPr id="5" name="Content Placeholder 4"/>
          <p:cNvSpPr>
            <a:spLocks noGrp="1"/>
          </p:cNvSpPr>
          <p:nvPr>
            <p:ph sz="quarter" idx="10"/>
          </p:nvPr>
        </p:nvSpPr>
        <p:spPr>
          <a:xfrm>
            <a:off x="457200" y="1676400"/>
            <a:ext cx="8229600" cy="4800600"/>
          </a:xfrm>
        </p:spPr>
        <p:txBody>
          <a:bodyPr/>
          <a:lstStyle>
            <a:lvl1pPr>
              <a:defRPr>
                <a:solidFill>
                  <a:schemeClr val="tx1"/>
                </a:solidFill>
                <a:latin typeface="Lato" panose="020B0604020202020204" charset="0"/>
              </a:defRPr>
            </a:lvl1pPr>
            <a:lvl2pPr>
              <a:defRPr>
                <a:solidFill>
                  <a:schemeClr val="tx1"/>
                </a:solidFill>
                <a:latin typeface="Lato" panose="020B0604020202020204" charset="0"/>
              </a:defRPr>
            </a:lvl2pPr>
            <a:lvl3pPr>
              <a:defRPr>
                <a:solidFill>
                  <a:schemeClr val="tx1"/>
                </a:solidFill>
                <a:latin typeface="Lato" panose="020B0604020202020204" charset="0"/>
              </a:defRPr>
            </a:lvl3pPr>
            <a:lvl4pPr>
              <a:defRPr>
                <a:solidFill>
                  <a:schemeClr val="tx1"/>
                </a:solidFill>
                <a:latin typeface="Lato" panose="020B0604020202020204" charset="0"/>
              </a:defRPr>
            </a:lvl4pPr>
            <a:lvl5pPr>
              <a:defRPr>
                <a:solidFill>
                  <a:schemeClr val="tx1"/>
                </a:solidFill>
                <a:latin typeface="Lato"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Shape 24" descr="circle-logo-word-cover-color.png"/>
          <p:cNvPicPr preferRelativeResize="0"/>
          <p:nvPr/>
        </p:nvPicPr>
        <p:blipFill rotWithShape="1">
          <a:blip r:embed="rId2">
            <a:alphaModFix/>
          </a:blip>
          <a:srcRect/>
          <a:stretch/>
        </p:blipFill>
        <p:spPr>
          <a:xfrm>
            <a:off x="8270631" y="6059117"/>
            <a:ext cx="677321" cy="683365"/>
          </a:xfrm>
          <a:prstGeom prst="rect">
            <a:avLst/>
          </a:prstGeom>
          <a:noFill/>
          <a:ln>
            <a:noFill/>
          </a:ln>
        </p:spPr>
      </p:pic>
      <p:pic>
        <p:nvPicPr>
          <p:cNvPr id="6" name="Shape 20"/>
          <p:cNvPicPr preferRelativeResize="0"/>
          <p:nvPr/>
        </p:nvPicPr>
        <p:blipFill rotWithShape="1">
          <a:blip r:embed="rId3">
            <a:alphaModFix/>
          </a:blip>
          <a:srcRect l="109" t="7102" b="33564"/>
          <a:stretch/>
        </p:blipFill>
        <p:spPr>
          <a:xfrm>
            <a:off x="-29747" y="4876800"/>
            <a:ext cx="9153000" cy="1981200"/>
          </a:xfrm>
          <a:prstGeom prst="rect">
            <a:avLst/>
          </a:prstGeom>
          <a:noFill/>
          <a:ln>
            <a:noFill/>
          </a:ln>
        </p:spPr>
      </p:pic>
      <p:pic>
        <p:nvPicPr>
          <p:cNvPr id="9" name="Shape 24" descr="circle-logo-word-cover-color.png"/>
          <p:cNvPicPr preferRelativeResize="0"/>
          <p:nvPr/>
        </p:nvPicPr>
        <p:blipFill rotWithShape="1">
          <a:blip r:embed="rId2">
            <a:alphaModFix/>
          </a:blip>
          <a:srcRect/>
          <a:stretch/>
        </p:blipFill>
        <p:spPr>
          <a:xfrm>
            <a:off x="8270631" y="6059117"/>
            <a:ext cx="677321" cy="683365"/>
          </a:xfrm>
          <a:prstGeom prst="rect">
            <a:avLst/>
          </a:prstGeom>
          <a:noFill/>
          <a:ln>
            <a:noFill/>
          </a:ln>
        </p:spPr>
      </p:pic>
    </p:spTree>
    <p:extLst>
      <p:ext uri="{BB962C8B-B14F-4D97-AF65-F5344CB8AC3E}">
        <p14:creationId xmlns:p14="http://schemas.microsoft.com/office/powerpoint/2010/main" val="298529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76200"/>
            <a:ext cx="7543800" cy="1295401"/>
          </a:xfrm>
          <a:prstGeom prst="rect">
            <a:avLst/>
          </a:prstGeom>
        </p:spPr>
        <p:txBody>
          <a:bodyPr anchor="ctr">
            <a:normAutofit/>
          </a:bodyPr>
          <a:lstStyle>
            <a:lvl1pPr>
              <a:defRPr sz="4000"/>
            </a:lvl1p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341206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Shape 20"/>
          <p:cNvPicPr preferRelativeResize="0"/>
          <p:nvPr/>
        </p:nvPicPr>
        <p:blipFill rotWithShape="1">
          <a:blip r:embed="rId2">
            <a:alphaModFix/>
          </a:blip>
          <a:srcRect l="109" t="7102" b="33564"/>
          <a:stretch/>
        </p:blipFill>
        <p:spPr>
          <a:xfrm>
            <a:off x="-9000" y="4916116"/>
            <a:ext cx="9153000" cy="1981200"/>
          </a:xfrm>
          <a:prstGeom prst="rect">
            <a:avLst/>
          </a:prstGeom>
          <a:noFill/>
          <a:ln>
            <a:noFill/>
          </a:ln>
        </p:spPr>
      </p:pic>
      <p:pic>
        <p:nvPicPr>
          <p:cNvPr id="9" name="Picture 8" descr="Icon&#10;&#10;Description automatically generated">
            <a:extLst>
              <a:ext uri="{FF2B5EF4-FFF2-40B4-BE49-F238E27FC236}">
                <a16:creationId xmlns:a16="http://schemas.microsoft.com/office/drawing/2014/main" id="{2F2C84AB-F351-4732-99A8-1A6AB6F170D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098372"/>
            <a:ext cx="764863" cy="759628"/>
          </a:xfrm>
          <a:prstGeom prst="rect">
            <a:avLst/>
          </a:prstGeom>
        </p:spPr>
      </p:pic>
    </p:spTree>
    <p:extLst>
      <p:ext uri="{BB962C8B-B14F-4D97-AF65-F5344CB8AC3E}">
        <p14:creationId xmlns:p14="http://schemas.microsoft.com/office/powerpoint/2010/main" val="42413782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46825" y="152400"/>
            <a:ext cx="8229600" cy="1143000"/>
          </a:xfrm>
          <a:prstGeom prst="rect">
            <a:avLst/>
          </a:prstGeom>
        </p:spPr>
        <p:txBody>
          <a:bodyPr anchor="ctr">
            <a:normAutofit/>
          </a:bodyPr>
          <a:lstStyle>
            <a:lvl1pPr>
              <a:defRPr sz="4000">
                <a:solidFill>
                  <a:schemeClr val="bg1"/>
                </a:solidFill>
                <a:latin typeface="Lato" panose="020B0604020202020204" charset="0"/>
              </a:defRPr>
            </a:lvl1pPr>
          </a:lstStyle>
          <a:p>
            <a:r>
              <a:rPr lang="en-US"/>
              <a:t>Click to edit Master title style</a:t>
            </a:r>
            <a:endParaRPr lang="en-US" dirty="0"/>
          </a:p>
        </p:txBody>
      </p:sp>
      <p:pic>
        <p:nvPicPr>
          <p:cNvPr id="6" name="Shape 20"/>
          <p:cNvPicPr preferRelativeResize="0"/>
          <p:nvPr/>
        </p:nvPicPr>
        <p:blipFill rotWithShape="1">
          <a:blip r:embed="rId2">
            <a:alphaModFix/>
          </a:blip>
          <a:srcRect l="109" t="7102" b="33564"/>
          <a:stretch/>
        </p:blipFill>
        <p:spPr>
          <a:xfrm>
            <a:off x="0" y="4884373"/>
            <a:ext cx="9173747" cy="1991212"/>
          </a:xfrm>
          <a:prstGeom prst="rect">
            <a:avLst/>
          </a:prstGeom>
          <a:noFill/>
          <a:ln>
            <a:noFill/>
          </a:ln>
        </p:spPr>
      </p:pic>
      <p:pic>
        <p:nvPicPr>
          <p:cNvPr id="4" name="Picture 3" descr="Icon&#10;&#10;Description automatically generated">
            <a:extLst>
              <a:ext uri="{FF2B5EF4-FFF2-40B4-BE49-F238E27FC236}">
                <a16:creationId xmlns:a16="http://schemas.microsoft.com/office/drawing/2014/main" id="{E23BB625-D0CE-4A54-9AED-03C287A39E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070663"/>
            <a:ext cx="764863" cy="759628"/>
          </a:xfrm>
          <a:prstGeom prst="rect">
            <a:avLst/>
          </a:prstGeom>
        </p:spPr>
      </p:pic>
    </p:spTree>
    <p:extLst>
      <p:ext uri="{BB962C8B-B14F-4D97-AF65-F5344CB8AC3E}">
        <p14:creationId xmlns:p14="http://schemas.microsoft.com/office/powerpoint/2010/main" val="1956687723"/>
      </p:ext>
    </p:extLst>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8" name="Shape 20"/>
          <p:cNvPicPr preferRelativeResize="0"/>
          <p:nvPr/>
        </p:nvPicPr>
        <p:blipFill rotWithShape="1">
          <a:blip r:embed="rId2">
            <a:alphaModFix/>
          </a:blip>
          <a:srcRect l="109" t="7102" b="33564"/>
          <a:stretch/>
        </p:blipFill>
        <p:spPr>
          <a:xfrm>
            <a:off x="0" y="4884373"/>
            <a:ext cx="9173747" cy="1991212"/>
          </a:xfrm>
          <a:prstGeom prst="rect">
            <a:avLst/>
          </a:prstGeom>
          <a:noFill/>
          <a:ln>
            <a:noFill/>
          </a:ln>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46825" y="152400"/>
            <a:ext cx="8229600" cy="1143000"/>
          </a:xfrm>
          <a:prstGeom prst="rect">
            <a:avLst/>
          </a:prstGeom>
        </p:spPr>
        <p:txBody>
          <a:bodyPr anchor="ctr">
            <a:normAutofit/>
          </a:bodyPr>
          <a:lstStyle>
            <a:lvl1pPr>
              <a:defRPr sz="4000">
                <a:solidFill>
                  <a:schemeClr val="bg1"/>
                </a:solidFill>
                <a:latin typeface="Lato" panose="020B0604020202020204" charset="0"/>
              </a:defRPr>
            </a:lvl1pPr>
          </a:lstStyle>
          <a:p>
            <a:r>
              <a:rPr lang="en-US"/>
              <a:t>Click to edit Master title style</a:t>
            </a:r>
            <a:endParaRPr lang="en-US" dirty="0"/>
          </a:p>
        </p:txBody>
      </p:sp>
      <p:pic>
        <p:nvPicPr>
          <p:cNvPr id="6" name="Picture 5" descr="Icon&#10;&#10;Description automatically generated">
            <a:extLst>
              <a:ext uri="{FF2B5EF4-FFF2-40B4-BE49-F238E27FC236}">
                <a16:creationId xmlns:a16="http://schemas.microsoft.com/office/drawing/2014/main" id="{E6D2FAF2-6B34-45E2-9F22-1578078A5F5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070663"/>
            <a:ext cx="764863" cy="759628"/>
          </a:xfrm>
          <a:prstGeom prst="rect">
            <a:avLst/>
          </a:prstGeom>
        </p:spPr>
      </p:pic>
    </p:spTree>
    <p:extLst>
      <p:ext uri="{BB962C8B-B14F-4D97-AF65-F5344CB8AC3E}">
        <p14:creationId xmlns:p14="http://schemas.microsoft.com/office/powerpoint/2010/main" val="401961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bg1">
                    <a:lumMod val="75000"/>
                    <a:lumOff val="25000"/>
                  </a:schemeClr>
                </a:solidFill>
                <a:latin typeface="Lato"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377769526"/>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207" y="1524000"/>
            <a:ext cx="7239000" cy="1470025"/>
          </a:xfrm>
        </p:spPr>
        <p:txBody>
          <a:bodyPr>
            <a:normAutofit/>
          </a:bodyPr>
          <a:lstStyle>
            <a:lvl1pPr marL="0" marR="0" indent="0" algn="ctr" rtl="0">
              <a:lnSpc>
                <a:spcPct val="106111"/>
              </a:lnSpc>
              <a:spcBef>
                <a:spcPts val="750"/>
              </a:spcBef>
              <a:spcAft>
                <a:spcPts val="0"/>
              </a:spcAft>
              <a:buClr>
                <a:srgbClr val="333399"/>
              </a:buClr>
              <a:buSzPct val="100000"/>
              <a:buFont typeface="Arial"/>
              <a:buNone/>
              <a:defRPr lang="en-US" sz="3600" b="1" i="0" u="none" strike="noStrike" cap="none" dirty="0">
                <a:solidFill>
                  <a:schemeClr val="tx1"/>
                </a:solidFill>
                <a:latin typeface="Lato"/>
                <a:ea typeface="Lato"/>
                <a:cs typeface="Lato"/>
                <a:sym typeface="Lato"/>
              </a:defRPr>
            </a:lvl1pPr>
          </a:lstStyle>
          <a:p>
            <a:r>
              <a:rPr lang="en-US"/>
              <a:t>Click to edit Master title style</a:t>
            </a:r>
            <a:endParaRPr lang="en-US" dirty="0"/>
          </a:p>
        </p:txBody>
      </p:sp>
      <p:sp>
        <p:nvSpPr>
          <p:cNvPr id="3" name="Subtitle 2"/>
          <p:cNvSpPr>
            <a:spLocks noGrp="1"/>
          </p:cNvSpPr>
          <p:nvPr>
            <p:ph type="subTitle" idx="1"/>
          </p:nvPr>
        </p:nvSpPr>
        <p:spPr>
          <a:xfrm>
            <a:off x="4876800" y="3352800"/>
            <a:ext cx="2895600" cy="1524000"/>
          </a:xfrm>
        </p:spPr>
        <p:txBody>
          <a:bodyPr>
            <a:normAutofit/>
          </a:bodyPr>
          <a:lstStyle>
            <a:lvl1pPr marL="0" marR="0" indent="0" algn="l" rtl="0">
              <a:lnSpc>
                <a:spcPct val="100000"/>
              </a:lnSpc>
              <a:spcBef>
                <a:spcPts val="750"/>
              </a:spcBef>
              <a:spcAft>
                <a:spcPts val="0"/>
              </a:spcAft>
              <a:buClr>
                <a:schemeClr val="dk1"/>
              </a:buClr>
              <a:buSzPct val="100000"/>
              <a:buFont typeface="Arial"/>
              <a:buNone/>
              <a:defRPr lang="en-US" sz="1800" b="1" i="0" u="none" strike="noStrike" cap="none" dirty="0">
                <a:solidFill>
                  <a:srgbClr val="333399"/>
                </a:solidFill>
                <a:latin typeface="Lato"/>
                <a:ea typeface="Lato"/>
                <a:cs typeface="Lato"/>
                <a:sym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descr="A picture containing graphical user interface&#10;&#10;Description automatically generated">
            <a:extLst>
              <a:ext uri="{FF2B5EF4-FFF2-40B4-BE49-F238E27FC236}">
                <a16:creationId xmlns:a16="http://schemas.microsoft.com/office/drawing/2014/main" id="{95A471E4-E19B-4A1C-AF96-BFA5F114BE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9" y="5118142"/>
            <a:ext cx="9140971" cy="1749556"/>
          </a:xfrm>
          <a:prstGeom prst="rect">
            <a:avLst/>
          </a:prstGeom>
        </p:spPr>
      </p:pic>
    </p:spTree>
    <p:extLst>
      <p:ext uri="{BB962C8B-B14F-4D97-AF65-F5344CB8AC3E}">
        <p14:creationId xmlns:p14="http://schemas.microsoft.com/office/powerpoint/2010/main" val="257216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pic>
        <p:nvPicPr>
          <p:cNvPr id="8" name="Shape 20"/>
          <p:cNvPicPr preferRelativeResize="0"/>
          <p:nvPr/>
        </p:nvPicPr>
        <p:blipFill rotWithShape="1">
          <a:blip r:embed="rId2">
            <a:alphaModFix/>
          </a:blip>
          <a:srcRect l="109" t="7102" b="33564"/>
          <a:stretch/>
        </p:blipFill>
        <p:spPr>
          <a:xfrm>
            <a:off x="-29747" y="4876800"/>
            <a:ext cx="9153000" cy="1981200"/>
          </a:xfrm>
          <a:prstGeom prst="rect">
            <a:avLst/>
          </a:prstGeom>
          <a:noFill/>
          <a:ln>
            <a:noFill/>
          </a:ln>
        </p:spPr>
      </p:pic>
      <p:sp>
        <p:nvSpPr>
          <p:cNvPr id="2" name="Title 1"/>
          <p:cNvSpPr>
            <a:spLocks noGrp="1"/>
          </p:cNvSpPr>
          <p:nvPr>
            <p:ph type="title"/>
          </p:nvPr>
        </p:nvSpPr>
        <p:spPr>
          <a:xfrm>
            <a:off x="431953" y="152400"/>
            <a:ext cx="8229600" cy="1143000"/>
          </a:xfrm>
        </p:spPr>
        <p:txBody>
          <a:bodyPr>
            <a:normAutofit/>
          </a:bodyPr>
          <a:lstStyle>
            <a:lvl1pPr>
              <a:defRPr sz="4000">
                <a:solidFill>
                  <a:schemeClr val="bg1"/>
                </a:solidFill>
                <a:latin typeface="Lato" panose="020B0604020202020204" charset="0"/>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1905000" y="1981200"/>
            <a:ext cx="5334000" cy="2895600"/>
          </a:xfrm>
        </p:spPr>
        <p:txBody>
          <a:bodyPr/>
          <a:lstStyle>
            <a:lvl1pPr>
              <a:defRPr>
                <a:solidFill>
                  <a:schemeClr val="tx1"/>
                </a:solidFill>
                <a:latin typeface="Lato" panose="020B0604020202020204" charset="0"/>
              </a:defRPr>
            </a:lvl1pPr>
            <a:lvl2pPr>
              <a:defRPr>
                <a:solidFill>
                  <a:schemeClr val="tx1"/>
                </a:solidFill>
                <a:latin typeface="Lato" panose="020B0604020202020204" charset="0"/>
              </a:defRPr>
            </a:lvl2pPr>
            <a:lvl3pPr>
              <a:defRPr>
                <a:solidFill>
                  <a:schemeClr val="tx1"/>
                </a:solidFill>
                <a:latin typeface="Lato" panose="020B0604020202020204" charset="0"/>
              </a:defRPr>
            </a:lvl3pPr>
            <a:lvl4pPr>
              <a:defRPr>
                <a:solidFill>
                  <a:schemeClr val="tx1"/>
                </a:solidFill>
                <a:latin typeface="Lato" panose="020B0604020202020204" charset="0"/>
              </a:defRPr>
            </a:lvl4pPr>
            <a:lvl5pPr>
              <a:defRPr>
                <a:solidFill>
                  <a:schemeClr val="tx1"/>
                </a:solidFill>
                <a:latin typeface="Lato"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Icon&#10;&#10;Description automatically generated">
            <a:extLst>
              <a:ext uri="{FF2B5EF4-FFF2-40B4-BE49-F238E27FC236}">
                <a16:creationId xmlns:a16="http://schemas.microsoft.com/office/drawing/2014/main" id="{22DE398A-1AC9-433E-A90F-B215C229AA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070663"/>
            <a:ext cx="764863" cy="759628"/>
          </a:xfrm>
          <a:prstGeom prst="rect">
            <a:avLst/>
          </a:prstGeom>
        </p:spPr>
      </p:pic>
    </p:spTree>
    <p:extLst>
      <p:ext uri="{BB962C8B-B14F-4D97-AF65-F5344CB8AC3E}">
        <p14:creationId xmlns:p14="http://schemas.microsoft.com/office/powerpoint/2010/main" val="21399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7772400" cy="1362075"/>
          </a:xfrm>
        </p:spPr>
        <p:txBody>
          <a:bodyPr anchor="t">
            <a:normAutofit/>
          </a:bodyPr>
          <a:lstStyle>
            <a:lvl1pPr marL="0" marR="0" indent="0" algn="ctr" rtl="0">
              <a:lnSpc>
                <a:spcPct val="90000"/>
              </a:lnSpc>
              <a:spcBef>
                <a:spcPts val="0"/>
              </a:spcBef>
              <a:spcAft>
                <a:spcPts val="0"/>
              </a:spcAft>
              <a:buClr>
                <a:schemeClr val="lt1"/>
              </a:buClr>
              <a:buFont typeface="Lato"/>
              <a:buNone/>
              <a:defRPr lang="en-US" sz="4000" b="0" i="0" u="none" strike="noStrike" cap="none" dirty="0">
                <a:solidFill>
                  <a:schemeClr val="tx1"/>
                </a:solidFill>
                <a:latin typeface="Lato" panose="020B0604020202020204" charset="0"/>
                <a:ea typeface="Lato" panose="020B0604020202020204" charset="0"/>
                <a:cs typeface="Arial"/>
                <a:sym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1447800" y="3810000"/>
            <a:ext cx="6324600" cy="1500187"/>
          </a:xfrm>
        </p:spPr>
        <p:txBody>
          <a:bodyPr anchor="ctr">
            <a:normAutofit/>
          </a:bodyPr>
          <a:lstStyle>
            <a:lvl1pPr marL="0" marR="0" indent="0" algn="ctr" rtl="0">
              <a:lnSpc>
                <a:spcPct val="150000"/>
              </a:lnSpc>
              <a:spcBef>
                <a:spcPts val="0"/>
              </a:spcBef>
              <a:spcAft>
                <a:spcPts val="0"/>
              </a:spcAft>
              <a:buClr>
                <a:srgbClr val="000090"/>
              </a:buClr>
              <a:buSzPct val="100000"/>
              <a:buFont typeface="Arial"/>
              <a:buNone/>
              <a:defRPr lang="en-US" sz="3200" b="0" i="0" u="none" strike="noStrike" cap="none" dirty="0" smtClean="0">
                <a:solidFill>
                  <a:srgbClr val="333399"/>
                </a:solidFill>
                <a:latin typeface="Lato" panose="020B0604020202020204" charset="0"/>
                <a:ea typeface="Lato" panose="020B0604020202020204" charset="0"/>
                <a:cs typeface="Lato" panose="020B0604020202020204" charset="0"/>
                <a:sym typeface="Lato"/>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8" name="Shape 24" descr="circle-logo-word-cover-color.png"/>
          <p:cNvPicPr preferRelativeResize="0"/>
          <p:nvPr/>
        </p:nvPicPr>
        <p:blipFill rotWithShape="1">
          <a:blip r:embed="rId2">
            <a:alphaModFix/>
          </a:blip>
          <a:srcRect/>
          <a:stretch/>
        </p:blipFill>
        <p:spPr>
          <a:xfrm>
            <a:off x="8270631" y="6059117"/>
            <a:ext cx="677321" cy="683365"/>
          </a:xfrm>
          <a:prstGeom prst="rect">
            <a:avLst/>
          </a:prstGeom>
          <a:noFill/>
          <a:ln>
            <a:noFill/>
          </a:ln>
        </p:spPr>
      </p:pic>
      <p:pic>
        <p:nvPicPr>
          <p:cNvPr id="7" name="Picture 6" descr="Icon&#10;&#10;Description automatically generated">
            <a:extLst>
              <a:ext uri="{FF2B5EF4-FFF2-40B4-BE49-F238E27FC236}">
                <a16:creationId xmlns:a16="http://schemas.microsoft.com/office/drawing/2014/main" id="{774FDAB0-54F1-4B65-BCAF-F5D21FDBED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070663"/>
            <a:ext cx="764863" cy="759628"/>
          </a:xfrm>
          <a:prstGeom prst="rect">
            <a:avLst/>
          </a:prstGeom>
        </p:spPr>
      </p:pic>
    </p:spTree>
    <p:extLst>
      <p:ext uri="{BB962C8B-B14F-4D97-AF65-F5344CB8AC3E}">
        <p14:creationId xmlns:p14="http://schemas.microsoft.com/office/powerpoint/2010/main" val="1609174555"/>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with Image Layout">
    <p:spTree>
      <p:nvGrpSpPr>
        <p:cNvPr id="1" name=""/>
        <p:cNvGrpSpPr/>
        <p:nvPr/>
      </p:nvGrpSpPr>
      <p:grpSpPr>
        <a:xfrm>
          <a:off x="0" y="0"/>
          <a:ext cx="0" cy="0"/>
          <a:chOff x="0" y="0"/>
          <a:chExt cx="0" cy="0"/>
        </a:xfrm>
      </p:grpSpPr>
      <p:pic>
        <p:nvPicPr>
          <p:cNvPr id="9" name="Shape 20"/>
          <p:cNvPicPr preferRelativeResize="0"/>
          <p:nvPr/>
        </p:nvPicPr>
        <p:blipFill rotWithShape="1">
          <a:blip r:embed="rId2">
            <a:alphaModFix/>
          </a:blip>
          <a:srcRect l="109" t="7102" b="33564"/>
          <a:stretch/>
        </p:blipFill>
        <p:spPr>
          <a:xfrm>
            <a:off x="-11723" y="4888523"/>
            <a:ext cx="9153000" cy="1981200"/>
          </a:xfrm>
          <a:prstGeom prst="rect">
            <a:avLst/>
          </a:prstGeom>
          <a:noFill/>
          <a:ln>
            <a:noFill/>
          </a:ln>
        </p:spPr>
      </p:pic>
      <p:sp>
        <p:nvSpPr>
          <p:cNvPr id="3" name="Content Placeholder 2"/>
          <p:cNvSpPr>
            <a:spLocks noGrp="1"/>
          </p:cNvSpPr>
          <p:nvPr>
            <p:ph sz="half" idx="1"/>
          </p:nvPr>
        </p:nvSpPr>
        <p:spPr>
          <a:xfrm>
            <a:off x="457200" y="1600201"/>
            <a:ext cx="3810000" cy="3276599"/>
          </a:xfrm>
        </p:spPr>
        <p:txBody>
          <a:bodyPr/>
          <a:lstStyle>
            <a:lvl1pPr>
              <a:defRPr sz="2800">
                <a:solidFill>
                  <a:schemeClr val="tx1"/>
                </a:solidFill>
                <a:latin typeface="Lato" panose="020B0604020202020204" charset="0"/>
              </a:defRPr>
            </a:lvl1pPr>
            <a:lvl2pPr>
              <a:defRPr sz="2400">
                <a:solidFill>
                  <a:schemeClr val="tx1"/>
                </a:solidFill>
                <a:latin typeface="Lato" panose="020B0604020202020204" charset="0"/>
              </a:defRPr>
            </a:lvl2pPr>
            <a:lvl3pPr>
              <a:defRPr sz="2000">
                <a:solidFill>
                  <a:schemeClr val="tx1"/>
                </a:solidFill>
                <a:latin typeface="Lato" panose="020B0604020202020204" charset="0"/>
              </a:defRPr>
            </a:lvl3pPr>
            <a:lvl4pPr>
              <a:defRPr sz="1800">
                <a:solidFill>
                  <a:schemeClr val="tx1"/>
                </a:solidFill>
                <a:latin typeface="Lato" panose="020B0604020202020204" charset="0"/>
              </a:defRPr>
            </a:lvl4pPr>
            <a:lvl5pPr>
              <a:defRPr sz="1800">
                <a:solidFill>
                  <a:schemeClr val="tx1"/>
                </a:solidFill>
                <a:latin typeface="Lato" panose="020B060402020202020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txBox="1">
            <a:spLocks/>
          </p:cNvSpPr>
          <p:nvPr/>
        </p:nvSpPr>
        <p:spPr>
          <a:xfrm>
            <a:off x="685800" y="1905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kern="1200">
                <a:solidFill>
                  <a:schemeClr val="bg1"/>
                </a:solidFill>
                <a:latin typeface="Lato" panose="020B0604020202020204" charset="0"/>
                <a:ea typeface="+mj-ea"/>
                <a:cs typeface="+mj-cs"/>
              </a:defRPr>
            </a:lvl1pPr>
          </a:lstStyle>
          <a:p>
            <a:r>
              <a:rPr lang="en-US"/>
              <a:t>Click to edit Master title style</a:t>
            </a:r>
            <a:endParaRPr lang="en-US" dirty="0"/>
          </a:p>
        </p:txBody>
      </p:sp>
      <p:sp>
        <p:nvSpPr>
          <p:cNvPr id="13" name="Picture Placeholder 12"/>
          <p:cNvSpPr>
            <a:spLocks noGrp="1"/>
          </p:cNvSpPr>
          <p:nvPr>
            <p:ph type="pic" sz="quarter" idx="13"/>
          </p:nvPr>
        </p:nvSpPr>
        <p:spPr>
          <a:xfrm>
            <a:off x="4572000" y="1600201"/>
            <a:ext cx="4343400" cy="4267200"/>
          </a:xfrm>
        </p:spPr>
        <p:txBody>
          <a:bodyPr/>
          <a:lstStyle>
            <a:lvl1pPr marL="0" indent="0">
              <a:buNone/>
              <a:defRPr>
                <a:solidFill>
                  <a:schemeClr val="tx1"/>
                </a:solidFill>
                <a:latin typeface="Lato" panose="020B0604020202020204" charset="0"/>
              </a:defRPr>
            </a:lvl1pPr>
          </a:lstStyle>
          <a:p>
            <a:r>
              <a:rPr lang="en-US"/>
              <a:t>Click icon to add picture</a:t>
            </a:r>
            <a:endParaRPr lang="en-US" dirty="0"/>
          </a:p>
        </p:txBody>
      </p:sp>
      <p:sp>
        <p:nvSpPr>
          <p:cNvPr id="14" name="Title 1"/>
          <p:cNvSpPr>
            <a:spLocks noGrp="1"/>
          </p:cNvSpPr>
          <p:nvPr>
            <p:ph type="title"/>
          </p:nvPr>
        </p:nvSpPr>
        <p:spPr>
          <a:xfrm>
            <a:off x="431953" y="152400"/>
            <a:ext cx="8229600" cy="1143000"/>
          </a:xfrm>
        </p:spPr>
        <p:txBody>
          <a:bodyPr>
            <a:normAutofit/>
          </a:bodyPr>
          <a:lstStyle>
            <a:lvl1pPr>
              <a:defRPr sz="4000">
                <a:solidFill>
                  <a:schemeClr val="bg1"/>
                </a:solidFill>
                <a:latin typeface="Lato" panose="020B0604020202020204" charset="0"/>
              </a:defRPr>
            </a:lvl1pPr>
          </a:lstStyle>
          <a:p>
            <a:r>
              <a:rPr lang="en-US"/>
              <a:t>Click to edit Master title style</a:t>
            </a:r>
            <a:endParaRPr lang="en-US" dirty="0"/>
          </a:p>
        </p:txBody>
      </p:sp>
      <p:pic>
        <p:nvPicPr>
          <p:cNvPr id="11" name="Picture 10" descr="Icon&#10;&#10;Description automatically generated">
            <a:extLst>
              <a:ext uri="{FF2B5EF4-FFF2-40B4-BE49-F238E27FC236}">
                <a16:creationId xmlns:a16="http://schemas.microsoft.com/office/drawing/2014/main" id="{5565632F-6C50-45B2-9A71-0277CEC2C4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070663"/>
            <a:ext cx="764863" cy="759628"/>
          </a:xfrm>
          <a:prstGeom prst="rect">
            <a:avLst/>
          </a:prstGeom>
        </p:spPr>
      </p:pic>
    </p:spTree>
    <p:extLst>
      <p:ext uri="{BB962C8B-B14F-4D97-AF65-F5344CB8AC3E}">
        <p14:creationId xmlns:p14="http://schemas.microsoft.com/office/powerpoint/2010/main" val="135520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edia">
    <p:spTree>
      <p:nvGrpSpPr>
        <p:cNvPr id="1" name=""/>
        <p:cNvGrpSpPr/>
        <p:nvPr/>
      </p:nvGrpSpPr>
      <p:grpSpPr>
        <a:xfrm>
          <a:off x="0" y="0"/>
          <a:ext cx="0" cy="0"/>
          <a:chOff x="0" y="0"/>
          <a:chExt cx="0" cy="0"/>
        </a:xfrm>
      </p:grpSpPr>
      <p:pic>
        <p:nvPicPr>
          <p:cNvPr id="8" name="Shape 20"/>
          <p:cNvPicPr preferRelativeResize="0"/>
          <p:nvPr/>
        </p:nvPicPr>
        <p:blipFill rotWithShape="1">
          <a:blip r:embed="rId2">
            <a:alphaModFix/>
          </a:blip>
          <a:srcRect l="109" t="7102" b="33564"/>
          <a:stretch/>
        </p:blipFill>
        <p:spPr>
          <a:xfrm>
            <a:off x="-29747" y="4876800"/>
            <a:ext cx="9153000" cy="1981200"/>
          </a:xfrm>
          <a:prstGeom prst="rect">
            <a:avLst/>
          </a:prstGeom>
          <a:noFill/>
          <a:ln>
            <a:noFill/>
          </a:ln>
        </p:spPr>
      </p:pic>
      <p:sp>
        <p:nvSpPr>
          <p:cNvPr id="2" name="Title 1"/>
          <p:cNvSpPr>
            <a:spLocks noGrp="1"/>
          </p:cNvSpPr>
          <p:nvPr>
            <p:ph type="title"/>
          </p:nvPr>
        </p:nvSpPr>
        <p:spPr>
          <a:xfrm>
            <a:off x="431953" y="152400"/>
            <a:ext cx="8229600" cy="1143000"/>
          </a:xfrm>
        </p:spPr>
        <p:txBody>
          <a:bodyPr>
            <a:normAutofit/>
          </a:bodyPr>
          <a:lstStyle>
            <a:lvl1pPr>
              <a:defRPr sz="4000">
                <a:solidFill>
                  <a:schemeClr val="bg1"/>
                </a:solidFill>
                <a:latin typeface="Lato" panose="020B0604020202020204" charset="0"/>
              </a:defRPr>
            </a:lvl1pPr>
          </a:lstStyle>
          <a:p>
            <a:r>
              <a:rPr lang="en-US"/>
              <a:t>Click to edit Master title style</a:t>
            </a:r>
            <a:endParaRPr lang="en-US" dirty="0"/>
          </a:p>
        </p:txBody>
      </p:sp>
      <p:sp>
        <p:nvSpPr>
          <p:cNvPr id="5" name="Media Placeholder 4"/>
          <p:cNvSpPr>
            <a:spLocks noGrp="1"/>
          </p:cNvSpPr>
          <p:nvPr>
            <p:ph type="media" sz="quarter" idx="10"/>
          </p:nvPr>
        </p:nvSpPr>
        <p:spPr>
          <a:xfrm>
            <a:off x="1551725" y="2057400"/>
            <a:ext cx="6019800" cy="3048000"/>
          </a:xfrm>
        </p:spPr>
        <p:txBody>
          <a:bodyPr/>
          <a:lstStyle>
            <a:lvl1pPr>
              <a:defRPr>
                <a:solidFill>
                  <a:schemeClr val="tx1"/>
                </a:solidFill>
                <a:latin typeface="Lato" panose="020B0604020202020204" charset="0"/>
              </a:defRPr>
            </a:lvl1pPr>
          </a:lstStyle>
          <a:p>
            <a:r>
              <a:rPr lang="en-US"/>
              <a:t>Click icon to add media</a:t>
            </a:r>
            <a:endParaRPr lang="en-US" dirty="0"/>
          </a:p>
        </p:txBody>
      </p:sp>
      <p:pic>
        <p:nvPicPr>
          <p:cNvPr id="6" name="Picture 5" descr="Icon&#10;&#10;Description automatically generated">
            <a:extLst>
              <a:ext uri="{FF2B5EF4-FFF2-40B4-BE49-F238E27FC236}">
                <a16:creationId xmlns:a16="http://schemas.microsoft.com/office/drawing/2014/main" id="{DCD50022-DF9C-4FDF-A80C-870FD87E20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070663"/>
            <a:ext cx="764863" cy="759628"/>
          </a:xfrm>
          <a:prstGeom prst="rect">
            <a:avLst/>
          </a:prstGeom>
        </p:spPr>
      </p:pic>
    </p:spTree>
    <p:extLst>
      <p:ext uri="{BB962C8B-B14F-4D97-AF65-F5344CB8AC3E}">
        <p14:creationId xmlns:p14="http://schemas.microsoft.com/office/powerpoint/2010/main" val="205098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pic>
        <p:nvPicPr>
          <p:cNvPr id="6" name="Shape 20"/>
          <p:cNvPicPr preferRelativeResize="0"/>
          <p:nvPr/>
        </p:nvPicPr>
        <p:blipFill rotWithShape="1">
          <a:blip r:embed="rId2">
            <a:alphaModFix/>
          </a:blip>
          <a:srcRect l="109" t="7102" b="33564"/>
          <a:stretch/>
        </p:blipFill>
        <p:spPr>
          <a:xfrm>
            <a:off x="-29747" y="4876800"/>
            <a:ext cx="9153000" cy="1981200"/>
          </a:xfrm>
          <a:prstGeom prst="rect">
            <a:avLst/>
          </a:prstGeom>
          <a:noFill/>
          <a:ln>
            <a:noFill/>
          </a:ln>
        </p:spPr>
      </p:pic>
      <p:pic>
        <p:nvPicPr>
          <p:cNvPr id="8" name="Shape 24" descr="circle-logo-word-cover-color.png"/>
          <p:cNvPicPr preferRelativeResize="0"/>
          <p:nvPr/>
        </p:nvPicPr>
        <p:blipFill rotWithShape="1">
          <a:blip r:embed="rId3">
            <a:alphaModFix/>
          </a:blip>
          <a:srcRect/>
          <a:stretch/>
        </p:blipFill>
        <p:spPr>
          <a:xfrm>
            <a:off x="8270631" y="6059117"/>
            <a:ext cx="677321" cy="683365"/>
          </a:xfrm>
          <a:prstGeom prst="rect">
            <a:avLst/>
          </a:prstGeom>
          <a:noFill/>
          <a:ln>
            <a:noFill/>
          </a:ln>
        </p:spPr>
      </p:pic>
      <p:sp>
        <p:nvSpPr>
          <p:cNvPr id="7" name="Shape 11"/>
          <p:cNvSpPr txBox="1"/>
          <p:nvPr userDrawn="1"/>
        </p:nvSpPr>
        <p:spPr>
          <a:xfrm>
            <a:off x="-20748" y="0"/>
            <a:ext cx="9164747" cy="1447800"/>
          </a:xfrm>
          <a:prstGeom prst="rect">
            <a:avLst/>
          </a:prstGeom>
          <a:solidFill>
            <a:srgbClr val="262087"/>
          </a:solidFill>
          <a:ln>
            <a:noFill/>
          </a:ln>
        </p:spPr>
        <p:txBody>
          <a:bodyPr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 name="Title 1"/>
          <p:cNvSpPr>
            <a:spLocks noGrp="1"/>
          </p:cNvSpPr>
          <p:nvPr>
            <p:ph type="title"/>
          </p:nvPr>
        </p:nvSpPr>
        <p:spPr>
          <a:xfrm>
            <a:off x="446825" y="152400"/>
            <a:ext cx="8229600" cy="1143000"/>
          </a:xfrm>
        </p:spPr>
        <p:txBody>
          <a:bodyPr>
            <a:normAutofit/>
          </a:bodyPr>
          <a:lstStyle>
            <a:lvl1pPr>
              <a:defRPr sz="4000">
                <a:solidFill>
                  <a:schemeClr val="bg1"/>
                </a:solidFill>
                <a:latin typeface="Lato" panose="020B0604020202020204" charset="0"/>
              </a:defRPr>
            </a:lvl1pPr>
          </a:lstStyle>
          <a:p>
            <a:r>
              <a:rPr lang="en-US"/>
              <a:t>Click to edit Master title style</a:t>
            </a:r>
            <a:endParaRPr lang="en-US" dirty="0"/>
          </a:p>
        </p:txBody>
      </p:sp>
      <p:sp>
        <p:nvSpPr>
          <p:cNvPr id="5" name="Content Placeholder 4"/>
          <p:cNvSpPr>
            <a:spLocks noGrp="1"/>
          </p:cNvSpPr>
          <p:nvPr>
            <p:ph sz="quarter" idx="10"/>
          </p:nvPr>
        </p:nvSpPr>
        <p:spPr>
          <a:xfrm>
            <a:off x="457200" y="1676400"/>
            <a:ext cx="8229600" cy="4800600"/>
          </a:xfrm>
        </p:spPr>
        <p:txBody>
          <a:bodyPr/>
          <a:lstStyle>
            <a:lvl1pPr>
              <a:defRPr>
                <a:solidFill>
                  <a:schemeClr val="tx1"/>
                </a:solidFill>
                <a:latin typeface="Lato" panose="020B0604020202020204" charset="0"/>
              </a:defRPr>
            </a:lvl1pPr>
            <a:lvl2pPr>
              <a:defRPr>
                <a:solidFill>
                  <a:schemeClr val="tx1"/>
                </a:solidFill>
                <a:latin typeface="Lato" panose="020B0604020202020204" charset="0"/>
              </a:defRPr>
            </a:lvl2pPr>
            <a:lvl3pPr>
              <a:defRPr>
                <a:solidFill>
                  <a:schemeClr val="tx1"/>
                </a:solidFill>
                <a:latin typeface="Lato" panose="020B0604020202020204" charset="0"/>
              </a:defRPr>
            </a:lvl3pPr>
            <a:lvl4pPr>
              <a:defRPr>
                <a:solidFill>
                  <a:schemeClr val="tx1"/>
                </a:solidFill>
                <a:latin typeface="Lato" panose="020B0604020202020204" charset="0"/>
              </a:defRPr>
            </a:lvl4pPr>
            <a:lvl5pPr>
              <a:defRPr>
                <a:solidFill>
                  <a:schemeClr val="tx1"/>
                </a:solidFill>
                <a:latin typeface="Lato" panose="020B060402020202020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Icon&#10;&#10;Description automatically generated">
            <a:extLst>
              <a:ext uri="{FF2B5EF4-FFF2-40B4-BE49-F238E27FC236}">
                <a16:creationId xmlns:a16="http://schemas.microsoft.com/office/drawing/2014/main" id="{4B54AE94-012F-457D-9F91-0337A6F353F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9600" y="6070663"/>
            <a:ext cx="764863" cy="759628"/>
          </a:xfrm>
          <a:prstGeom prst="rect">
            <a:avLst/>
          </a:prstGeom>
        </p:spPr>
      </p:pic>
    </p:spTree>
    <p:extLst>
      <p:ext uri="{BB962C8B-B14F-4D97-AF65-F5344CB8AC3E}">
        <p14:creationId xmlns:p14="http://schemas.microsoft.com/office/powerpoint/2010/main" val="269657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20"/>
          <p:cNvPicPr preferRelativeResize="0"/>
          <p:nvPr/>
        </p:nvPicPr>
        <p:blipFill rotWithShape="1">
          <a:blip r:embed="rId2">
            <a:alphaModFix/>
          </a:blip>
          <a:srcRect l="109" t="7102" b="33564"/>
          <a:stretch/>
        </p:blipFill>
        <p:spPr>
          <a:xfrm>
            <a:off x="0" y="4884373"/>
            <a:ext cx="9173747" cy="1991212"/>
          </a:xfrm>
          <a:prstGeom prst="rect">
            <a:avLst/>
          </a:prstGeom>
          <a:noFill/>
          <a:ln>
            <a:noFill/>
          </a:ln>
        </p:spPr>
      </p:pic>
      <p:pic>
        <p:nvPicPr>
          <p:cNvPr id="4" name="Picture 3" descr="Icon&#10;&#10;Description automatically generated">
            <a:extLst>
              <a:ext uri="{FF2B5EF4-FFF2-40B4-BE49-F238E27FC236}">
                <a16:creationId xmlns:a16="http://schemas.microsoft.com/office/drawing/2014/main" id="{1644A217-E3E7-40F3-8DC6-F53DA4C8F5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070663"/>
            <a:ext cx="764863" cy="759628"/>
          </a:xfrm>
          <a:prstGeom prst="rect">
            <a:avLst/>
          </a:prstGeom>
        </p:spPr>
      </p:pic>
    </p:spTree>
    <p:extLst>
      <p:ext uri="{BB962C8B-B14F-4D97-AF65-F5344CB8AC3E}">
        <p14:creationId xmlns:p14="http://schemas.microsoft.com/office/powerpoint/2010/main" val="632237349"/>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Shape 20"/>
          <p:cNvPicPr preferRelativeResize="0"/>
          <p:nvPr/>
        </p:nvPicPr>
        <p:blipFill rotWithShape="1">
          <a:blip r:embed="rId2">
            <a:alphaModFix/>
          </a:blip>
          <a:srcRect l="109" t="7102" b="33564"/>
          <a:stretch/>
        </p:blipFill>
        <p:spPr>
          <a:xfrm>
            <a:off x="-9000" y="4916116"/>
            <a:ext cx="9153000" cy="1981200"/>
          </a:xfrm>
          <a:prstGeom prst="rect">
            <a:avLst/>
          </a:prstGeom>
          <a:noFill/>
          <a:ln>
            <a:noFill/>
          </a:ln>
        </p:spPr>
      </p:pic>
      <p:sp>
        <p:nvSpPr>
          <p:cNvPr id="11" name="Title 1"/>
          <p:cNvSpPr>
            <a:spLocks noGrp="1"/>
          </p:cNvSpPr>
          <p:nvPr>
            <p:ph type="title"/>
          </p:nvPr>
        </p:nvSpPr>
        <p:spPr>
          <a:xfrm>
            <a:off x="446825" y="152400"/>
            <a:ext cx="8229600" cy="1143000"/>
          </a:xfrm>
        </p:spPr>
        <p:txBody>
          <a:bodyPr>
            <a:normAutofit/>
          </a:bodyPr>
          <a:lstStyle>
            <a:lvl1pPr>
              <a:defRPr sz="4000">
                <a:solidFill>
                  <a:schemeClr val="bg1"/>
                </a:solidFill>
                <a:latin typeface="Lato" panose="020B0604020202020204" charset="0"/>
              </a:defRPr>
            </a:lvl1pPr>
          </a:lstStyle>
          <a:p>
            <a:r>
              <a:rPr lang="en-US"/>
              <a:t>Click to edit Master title style</a:t>
            </a:r>
            <a:endParaRPr lang="en-US" dirty="0"/>
          </a:p>
        </p:txBody>
      </p:sp>
      <p:sp>
        <p:nvSpPr>
          <p:cNvPr id="13" name="Chart Placeholder 12"/>
          <p:cNvSpPr>
            <a:spLocks noGrp="1"/>
          </p:cNvSpPr>
          <p:nvPr>
            <p:ph type="chart" sz="quarter" idx="10"/>
          </p:nvPr>
        </p:nvSpPr>
        <p:spPr>
          <a:xfrm>
            <a:off x="4419600" y="1828800"/>
            <a:ext cx="4343400" cy="3886200"/>
          </a:xfrm>
        </p:spPr>
        <p:txBody>
          <a:bodyPr/>
          <a:lstStyle>
            <a:lvl1pPr>
              <a:defRPr>
                <a:solidFill>
                  <a:schemeClr val="tx1"/>
                </a:solidFill>
                <a:latin typeface="Lato" panose="020B0604020202020204" charset="0"/>
              </a:defRPr>
            </a:lvl1pPr>
          </a:lstStyle>
          <a:p>
            <a:r>
              <a:rPr lang="en-US"/>
              <a:t>Click icon to add chart</a:t>
            </a:r>
          </a:p>
        </p:txBody>
      </p:sp>
      <p:sp>
        <p:nvSpPr>
          <p:cNvPr id="16" name="Text Placeholder 15"/>
          <p:cNvSpPr>
            <a:spLocks noGrp="1"/>
          </p:cNvSpPr>
          <p:nvPr>
            <p:ph type="body" sz="quarter" idx="11"/>
          </p:nvPr>
        </p:nvSpPr>
        <p:spPr>
          <a:xfrm>
            <a:off x="381000" y="1868116"/>
            <a:ext cx="3657600" cy="3048000"/>
          </a:xfrm>
        </p:spPr>
        <p:txBody>
          <a:bodyPr>
            <a:normAutofit/>
          </a:bodyPr>
          <a:lstStyle>
            <a:lvl1pPr>
              <a:defRPr sz="2400">
                <a:solidFill>
                  <a:schemeClr val="tx1"/>
                </a:solidFill>
                <a:latin typeface="Lato" panose="020B0604020202020204" charset="0"/>
              </a:defRPr>
            </a:lvl1pPr>
            <a:lvl2pPr>
              <a:defRPr sz="2400">
                <a:latin typeface="Lato" panose="020B0604020202020204" charset="0"/>
              </a:defRPr>
            </a:lvl2pPr>
            <a:lvl3pPr>
              <a:defRPr sz="2400">
                <a:latin typeface="Lato" panose="020B0604020202020204" charset="0"/>
              </a:defRPr>
            </a:lvl3pPr>
            <a:lvl4pPr>
              <a:defRPr sz="2400">
                <a:latin typeface="Lato" panose="020B0604020202020204" charset="0"/>
              </a:defRPr>
            </a:lvl4pPr>
            <a:lvl5pPr>
              <a:defRPr sz="2400">
                <a:latin typeface="Lato" panose="020B0604020202020204" charset="0"/>
              </a:defRPr>
            </a:lvl5pPr>
          </a:lstStyle>
          <a:p>
            <a:pPr lvl="0"/>
            <a:r>
              <a:rPr lang="en-US"/>
              <a:t>Edit Master text styles</a:t>
            </a:r>
          </a:p>
        </p:txBody>
      </p:sp>
      <p:pic>
        <p:nvPicPr>
          <p:cNvPr id="7" name="Picture 6" descr="Icon&#10;&#10;Description automatically generated">
            <a:extLst>
              <a:ext uri="{FF2B5EF4-FFF2-40B4-BE49-F238E27FC236}">
                <a16:creationId xmlns:a16="http://schemas.microsoft.com/office/drawing/2014/main" id="{8AF10B6C-94B2-406E-A9AA-B2FDB52F5C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6070663"/>
            <a:ext cx="764863" cy="759628"/>
          </a:xfrm>
          <a:prstGeom prst="rect">
            <a:avLst/>
          </a:prstGeom>
        </p:spPr>
      </p:pic>
    </p:spTree>
    <p:extLst>
      <p:ext uri="{BB962C8B-B14F-4D97-AF65-F5344CB8AC3E}">
        <p14:creationId xmlns:p14="http://schemas.microsoft.com/office/powerpoint/2010/main" val="218730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hape 11"/>
          <p:cNvSpPr txBox="1"/>
          <p:nvPr userDrawn="1"/>
        </p:nvSpPr>
        <p:spPr>
          <a:xfrm>
            <a:off x="0" y="0"/>
            <a:ext cx="9164747" cy="1447800"/>
          </a:xfrm>
          <a:prstGeom prst="rect">
            <a:avLst/>
          </a:prstGeom>
          <a:solidFill>
            <a:srgbClr val="333399"/>
          </a:solidFill>
          <a:ln>
            <a:noFill/>
          </a:ln>
        </p:spPr>
        <p:txBody>
          <a:bodyPr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 name="Title Placeholder 1"/>
          <p:cNvSpPr>
            <a:spLocks noGrp="1"/>
          </p:cNvSpPr>
          <p:nvPr>
            <p:ph type="title"/>
          </p:nvPr>
        </p:nvSpPr>
        <p:spPr>
          <a:xfrm>
            <a:off x="446825" y="134815"/>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471038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Lst>
  <p:transition spd="slow">
    <p:fade thruBlk="1"/>
  </p:transition>
  <p:txStyles>
    <p:titleStyle>
      <a:lvl1pPr algn="ctr" defTabSz="914400" rtl="0" eaLnBrk="1" latinLnBrk="0" hangingPunct="1">
        <a:spcBef>
          <a:spcPct val="0"/>
        </a:spcBef>
        <a:buNone/>
        <a:defRPr sz="4400" kern="1200">
          <a:solidFill>
            <a:schemeClr val="bg1"/>
          </a:solidFill>
          <a:latin typeface="Lato"/>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Lato"/>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Lato"/>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Lato"/>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Lato"/>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Lato"/>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dpi.wi.gov/assessment/forward/accommodations"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dpi.wi.gov/assessment/act/practice-tes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dpi.wi.gov/assessment/forward/data"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dpi.wi.gov/assessment/forward/security"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dpi.wi.gov/assessment/dlm/faq"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hyperlink" Target="http://dpi.wi.gov/assessment/ell/technology"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dpi.wi.gov/assessment/parent-info"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dpi.wi.gov/assessment/correspondence"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dpi.wi.gov/osa-oea/newsletter"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http://dpi.wi.gov/assessment/dac"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dpi.wi.gov/assessment/dac/dtc-update"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dpi.wi.gov/osa-oea"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dpi.wi.gov/osa-oea/staff-directory" TargetMode="External"/><Relationship Id="rId7"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hyperlink" Target="mailto:oeamail@dpi.wi.gov" TargetMode="External"/><Relationship Id="rId5" Type="http://schemas.openxmlformats.org/officeDocument/2006/relationships/hyperlink" Target="mailto:osamail@dpi.wi.gov" TargetMode="External"/><Relationship Id="rId4" Type="http://schemas.openxmlformats.org/officeDocument/2006/relationships/hyperlink" Target="http://dpi.wi.gov/osa-oea"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8" Type="http://schemas.openxmlformats.org/officeDocument/2006/relationships/hyperlink" Target="http://dpi.wi.gov/assessment"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dpi.wi.gov/assessment"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hyperlink" Target="https://dpi.wi.gov/assessment/forms#accom" TargetMode="External"/><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dpi.wi.gov/assessment/ac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hyperlink" Target="http://dpi.wi.gov/assessment/student-privacy" TargetMode="External"/><Relationship Id="rId2" Type="http://schemas.openxmlformats.org/officeDocument/2006/relationships/notesSlide" Target="../notesSlides/notesSlide60.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4.xml"/><Relationship Id="rId1" Type="http://schemas.openxmlformats.org/officeDocument/2006/relationships/slideLayout" Target="../slideLayouts/slideLayout8.xml"/><Relationship Id="rId5" Type="http://schemas.openxmlformats.org/officeDocument/2006/relationships/hyperlink" Target="mailto:oeamail@dpi.wi.gov" TargetMode="External"/><Relationship Id="rId4" Type="http://schemas.openxmlformats.org/officeDocument/2006/relationships/hyperlink" Target="mailto:osamail@dpi.wi.gov"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pi.wi.gov/assessment/forward/calendar"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hyperlink" Target="http://dpi.wi.gov/assessment/dlm/resources"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dpi.wi.gov/assessment/forward/trainings"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2000251"/>
          </a:xfrm>
        </p:spPr>
        <p:txBody>
          <a:bodyPr>
            <a:normAutofit/>
          </a:bodyPr>
          <a:lstStyle/>
          <a:p>
            <a:r>
              <a:rPr lang="en-US" dirty="0"/>
              <a:t>Orientation for New </a:t>
            </a:r>
            <a:br>
              <a:rPr lang="en-US" dirty="0"/>
            </a:br>
            <a:r>
              <a:rPr lang="en-US" dirty="0"/>
              <a:t>District Assessment Coordinators (DACs)</a:t>
            </a:r>
          </a:p>
        </p:txBody>
      </p:sp>
      <p:pic>
        <p:nvPicPr>
          <p:cNvPr id="3" name="Picture 2" descr="classroom 3.png"/>
          <p:cNvPicPr>
            <a:picLocks noChangeAspect="1"/>
          </p:cNvPicPr>
          <p:nvPr/>
        </p:nvPicPr>
        <p:blipFill>
          <a:blip r:embed="rId3" cstate="print"/>
          <a:stretch>
            <a:fillRect/>
          </a:stretch>
        </p:blipFill>
        <p:spPr>
          <a:xfrm>
            <a:off x="2638425" y="3048000"/>
            <a:ext cx="3714750" cy="2703716"/>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Accommodations and Supports </a:t>
            </a:r>
            <a:br>
              <a:rPr lang="en-US" dirty="0"/>
            </a:br>
            <a:r>
              <a:rPr lang="en-US" dirty="0"/>
              <a:t>Webpages</a:t>
            </a:r>
          </a:p>
        </p:txBody>
      </p:sp>
      <p:sp>
        <p:nvSpPr>
          <p:cNvPr id="7" name="Content Placeholder 6"/>
          <p:cNvSpPr>
            <a:spLocks noGrp="1"/>
          </p:cNvSpPr>
          <p:nvPr>
            <p:ph sz="half" idx="1"/>
          </p:nvPr>
        </p:nvSpPr>
        <p:spPr>
          <a:xfrm>
            <a:off x="227907" y="1722967"/>
            <a:ext cx="4221480" cy="3412066"/>
          </a:xfrm>
        </p:spPr>
        <p:txBody>
          <a:bodyPr>
            <a:normAutofit lnSpcReduction="10000"/>
          </a:bodyPr>
          <a:lstStyle/>
          <a:p>
            <a:pPr marL="0" indent="0">
              <a:buNone/>
            </a:pPr>
            <a:r>
              <a:rPr lang="en-US" sz="2000" dirty="0"/>
              <a:t>Each assessment has an Accommodations and Supports webpage with accommodation information specific to that assessment.</a:t>
            </a:r>
          </a:p>
          <a:p>
            <a:endParaRPr lang="en-US" sz="2000" dirty="0"/>
          </a:p>
          <a:p>
            <a:pPr marL="0" indent="0">
              <a:buNone/>
            </a:pPr>
            <a:r>
              <a:rPr lang="en-US" sz="2000" dirty="0"/>
              <a:t>The accommodations and supports pages include accessibility manuals that provide guidance on what accommodations and supports are allowable.</a:t>
            </a:r>
          </a:p>
          <a:p>
            <a:pPr marL="0" indent="0">
              <a:buNone/>
            </a:pPr>
            <a:endParaRPr lang="en-US" sz="2000" dirty="0"/>
          </a:p>
        </p:txBody>
      </p:sp>
      <p:sp>
        <p:nvSpPr>
          <p:cNvPr id="9" name="Rectangle 8"/>
          <p:cNvSpPr/>
          <p:nvPr/>
        </p:nvSpPr>
        <p:spPr>
          <a:xfrm>
            <a:off x="4632721" y="5756272"/>
            <a:ext cx="4343400" cy="307777"/>
          </a:xfrm>
          <a:prstGeom prst="rect">
            <a:avLst/>
          </a:prstGeom>
        </p:spPr>
        <p:txBody>
          <a:bodyPr wrap="square">
            <a:spAutoFit/>
          </a:bodyPr>
          <a:lstStyle/>
          <a:p>
            <a:r>
              <a:rPr lang="en-US" sz="1400" dirty="0">
                <a:hlinkClick r:id="rId3"/>
              </a:rPr>
              <a:t>http://dpi.wi.gov/assessment/forward/accommodations</a:t>
            </a:r>
            <a:r>
              <a:rPr lang="en-US" sz="1400" dirty="0"/>
              <a:t>  </a:t>
            </a:r>
          </a:p>
        </p:txBody>
      </p:sp>
      <p:cxnSp>
        <p:nvCxnSpPr>
          <p:cNvPr id="6" name="Straight Arrow Connector 5"/>
          <p:cNvCxnSpPr>
            <a:cxnSpLocks/>
          </p:cNvCxnSpPr>
          <p:nvPr/>
        </p:nvCxnSpPr>
        <p:spPr>
          <a:xfrm flipV="1">
            <a:off x="3986732" y="4800600"/>
            <a:ext cx="732747" cy="49008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046DF4D-7E6C-3B2A-DB04-7EF8AC5B0634}"/>
              </a:ext>
            </a:extLst>
          </p:cNvPr>
          <p:cNvPicPr>
            <a:picLocks noChangeAspect="1"/>
          </p:cNvPicPr>
          <p:nvPr/>
        </p:nvPicPr>
        <p:blipFill>
          <a:blip r:embed="rId4"/>
          <a:stretch>
            <a:fillRect/>
          </a:stretch>
        </p:blipFill>
        <p:spPr>
          <a:xfrm>
            <a:off x="4719479" y="1499296"/>
            <a:ext cx="4119721" cy="4143719"/>
          </a:xfrm>
          <a:prstGeom prst="rect">
            <a:avLst/>
          </a:prstGeom>
          <a:ln>
            <a:solidFill>
              <a:schemeClr val="tx1"/>
            </a:solidFill>
          </a:ln>
        </p:spPr>
      </p:pic>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Practice Test/Sample Items </a:t>
            </a:r>
            <a:br>
              <a:rPr lang="en-US" dirty="0"/>
            </a:br>
            <a:r>
              <a:rPr lang="en-US" dirty="0"/>
              <a:t>Webpages</a:t>
            </a:r>
          </a:p>
        </p:txBody>
      </p:sp>
      <p:sp>
        <p:nvSpPr>
          <p:cNvPr id="4" name="Content Placeholder 3"/>
          <p:cNvSpPr>
            <a:spLocks noGrp="1"/>
          </p:cNvSpPr>
          <p:nvPr>
            <p:ph sz="half" idx="1"/>
          </p:nvPr>
        </p:nvSpPr>
        <p:spPr>
          <a:xfrm>
            <a:off x="293744" y="1600200"/>
            <a:ext cx="3703320" cy="3412066"/>
          </a:xfrm>
        </p:spPr>
        <p:txBody>
          <a:bodyPr>
            <a:normAutofit/>
          </a:bodyPr>
          <a:lstStyle/>
          <a:p>
            <a:pPr marL="0" indent="0">
              <a:buNone/>
            </a:pPr>
            <a:r>
              <a:rPr lang="en-US" sz="2000" dirty="0"/>
              <a:t>Each assessment has a practice test or sample items webpage that is specific to that assessment which includes:</a:t>
            </a:r>
          </a:p>
          <a:p>
            <a:r>
              <a:rPr lang="en-US" sz="1800" dirty="0"/>
              <a:t>links to practice tests/sample items</a:t>
            </a:r>
          </a:p>
          <a:p>
            <a:r>
              <a:rPr lang="en-US" sz="1800" dirty="0"/>
              <a:t>directions if applicable</a:t>
            </a:r>
          </a:p>
          <a:p>
            <a:r>
              <a:rPr lang="en-US" sz="1800" dirty="0"/>
              <a:t>scoring guides if available</a:t>
            </a:r>
          </a:p>
        </p:txBody>
      </p:sp>
      <p:cxnSp>
        <p:nvCxnSpPr>
          <p:cNvPr id="8" name="Straight Arrow Connector 7"/>
          <p:cNvCxnSpPr/>
          <p:nvPr/>
        </p:nvCxnSpPr>
        <p:spPr>
          <a:xfrm>
            <a:off x="4162024" y="4419600"/>
            <a:ext cx="481832" cy="457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029200" y="5696279"/>
            <a:ext cx="3962400" cy="307777"/>
          </a:xfrm>
          <a:prstGeom prst="rect">
            <a:avLst/>
          </a:prstGeom>
        </p:spPr>
        <p:txBody>
          <a:bodyPr wrap="square">
            <a:spAutoFit/>
          </a:bodyPr>
          <a:lstStyle/>
          <a:p>
            <a:r>
              <a:rPr lang="en-US" sz="1400" dirty="0">
                <a:hlinkClick r:id="rId3"/>
              </a:rPr>
              <a:t>http://dpi.wi.gov/assessment/act/practice-test</a:t>
            </a:r>
            <a:r>
              <a:rPr lang="en-US" sz="1400" dirty="0"/>
              <a:t> </a:t>
            </a:r>
          </a:p>
        </p:txBody>
      </p:sp>
      <p:pic>
        <p:nvPicPr>
          <p:cNvPr id="12" name="Picture 11">
            <a:extLst>
              <a:ext uri="{FF2B5EF4-FFF2-40B4-BE49-F238E27FC236}">
                <a16:creationId xmlns:a16="http://schemas.microsoft.com/office/drawing/2014/main" id="{B5B022CA-B0E8-CD09-F34B-C061C448259E}"/>
              </a:ext>
            </a:extLst>
          </p:cNvPr>
          <p:cNvPicPr>
            <a:picLocks noChangeAspect="1"/>
          </p:cNvPicPr>
          <p:nvPr/>
        </p:nvPicPr>
        <p:blipFill>
          <a:blip r:embed="rId4"/>
          <a:stretch>
            <a:fillRect/>
          </a:stretch>
        </p:blipFill>
        <p:spPr>
          <a:xfrm>
            <a:off x="4808816" y="1571622"/>
            <a:ext cx="4041440" cy="3924635"/>
          </a:xfrm>
          <a:prstGeom prst="rect">
            <a:avLst/>
          </a:prstGeom>
          <a:ln>
            <a:solidFill>
              <a:schemeClr val="tx1"/>
            </a:solid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and Results Webpages</a:t>
            </a:r>
          </a:p>
        </p:txBody>
      </p:sp>
      <p:sp>
        <p:nvSpPr>
          <p:cNvPr id="3" name="Content Placeholder 2"/>
          <p:cNvSpPr>
            <a:spLocks noGrp="1"/>
          </p:cNvSpPr>
          <p:nvPr>
            <p:ph sz="half" idx="1"/>
          </p:nvPr>
        </p:nvSpPr>
        <p:spPr>
          <a:xfrm>
            <a:off x="228600" y="1676400"/>
            <a:ext cx="4297680" cy="3581400"/>
          </a:xfrm>
        </p:spPr>
        <p:txBody>
          <a:bodyPr>
            <a:normAutofit fontScale="92500" lnSpcReduction="20000"/>
          </a:bodyPr>
          <a:lstStyle/>
          <a:p>
            <a:pPr marL="0" indent="0">
              <a:buNone/>
            </a:pPr>
            <a:r>
              <a:rPr lang="en-US" sz="2200" dirty="0"/>
              <a:t>Each assessment has a data and results webpage that is specific to that assessment.</a:t>
            </a:r>
          </a:p>
          <a:p>
            <a:pPr>
              <a:buNone/>
            </a:pPr>
            <a:endParaRPr lang="en-US" sz="2200" dirty="0"/>
          </a:p>
          <a:p>
            <a:pPr marL="0" indent="0">
              <a:buNone/>
            </a:pPr>
            <a:r>
              <a:rPr lang="en-US" sz="2200" dirty="0"/>
              <a:t>The data and results page includes:</a:t>
            </a:r>
          </a:p>
          <a:p>
            <a:r>
              <a:rPr lang="en-US" sz="1900" dirty="0"/>
              <a:t>Overview of scoring and reporting for that assessment</a:t>
            </a:r>
          </a:p>
          <a:p>
            <a:r>
              <a:rPr lang="en-US" sz="1900" dirty="0"/>
              <a:t>Data will be available timelines</a:t>
            </a:r>
          </a:p>
          <a:p>
            <a:r>
              <a:rPr lang="en-US" sz="1900" dirty="0"/>
              <a:t>Where to access data</a:t>
            </a:r>
          </a:p>
          <a:p>
            <a:r>
              <a:rPr lang="en-US" sz="1900" dirty="0"/>
              <a:t>How to access data</a:t>
            </a:r>
          </a:p>
          <a:p>
            <a:r>
              <a:rPr lang="en-US" sz="1900" dirty="0"/>
              <a:t>Resources to help understand the data</a:t>
            </a:r>
          </a:p>
          <a:p>
            <a:pPr lvl="1"/>
            <a:endParaRPr lang="en-US" sz="1700" dirty="0"/>
          </a:p>
          <a:p>
            <a:endParaRPr lang="en-US" sz="2000" dirty="0"/>
          </a:p>
          <a:p>
            <a:pPr>
              <a:buNone/>
            </a:pPr>
            <a:endParaRPr lang="en-US" sz="2000" dirty="0"/>
          </a:p>
        </p:txBody>
      </p:sp>
      <p:cxnSp>
        <p:nvCxnSpPr>
          <p:cNvPr id="6" name="Straight Arrow Connector 5"/>
          <p:cNvCxnSpPr/>
          <p:nvPr/>
        </p:nvCxnSpPr>
        <p:spPr>
          <a:xfrm>
            <a:off x="4671994" y="4343400"/>
            <a:ext cx="449758" cy="54186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410200" y="5674400"/>
            <a:ext cx="3526928" cy="307777"/>
          </a:xfrm>
          <a:prstGeom prst="rect">
            <a:avLst/>
          </a:prstGeom>
        </p:spPr>
        <p:txBody>
          <a:bodyPr wrap="none">
            <a:spAutoFit/>
          </a:bodyPr>
          <a:lstStyle/>
          <a:p>
            <a:r>
              <a:rPr lang="en-US" sz="1400" dirty="0">
                <a:hlinkClick r:id="rId3"/>
              </a:rPr>
              <a:t>http://dpi.wi.gov/assessment/forward/data</a:t>
            </a:r>
            <a:r>
              <a:rPr lang="en-US" sz="1400" dirty="0"/>
              <a:t> </a:t>
            </a:r>
          </a:p>
        </p:txBody>
      </p:sp>
      <p:pic>
        <p:nvPicPr>
          <p:cNvPr id="8" name="Picture 7">
            <a:extLst>
              <a:ext uri="{FF2B5EF4-FFF2-40B4-BE49-F238E27FC236}">
                <a16:creationId xmlns:a16="http://schemas.microsoft.com/office/drawing/2014/main" id="{7C8DA957-DAC8-28C0-8A8B-7A9E84A500F4}"/>
              </a:ext>
            </a:extLst>
          </p:cNvPr>
          <p:cNvPicPr>
            <a:picLocks noChangeAspect="1"/>
          </p:cNvPicPr>
          <p:nvPr/>
        </p:nvPicPr>
        <p:blipFill>
          <a:blip r:embed="rId4"/>
          <a:stretch>
            <a:fillRect/>
          </a:stretch>
        </p:blipFill>
        <p:spPr>
          <a:xfrm>
            <a:off x="5257820" y="1566159"/>
            <a:ext cx="3571029" cy="4067572"/>
          </a:xfrm>
          <a:prstGeom prst="rect">
            <a:avLst/>
          </a:prstGeom>
          <a:ln>
            <a:solidFill>
              <a:schemeClr val="tx1"/>
            </a:solid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Security Webpages</a:t>
            </a:r>
          </a:p>
        </p:txBody>
      </p:sp>
      <p:sp>
        <p:nvSpPr>
          <p:cNvPr id="5" name="Content Placeholder 4"/>
          <p:cNvSpPr>
            <a:spLocks noGrp="1"/>
          </p:cNvSpPr>
          <p:nvPr>
            <p:ph sz="half" idx="1"/>
          </p:nvPr>
        </p:nvSpPr>
        <p:spPr>
          <a:xfrm>
            <a:off x="381000" y="1676400"/>
            <a:ext cx="4145280" cy="3581400"/>
          </a:xfrm>
        </p:spPr>
        <p:txBody>
          <a:bodyPr>
            <a:normAutofit fontScale="85000" lnSpcReduction="20000"/>
          </a:bodyPr>
          <a:lstStyle/>
          <a:p>
            <a:pPr marL="0" indent="0">
              <a:buNone/>
            </a:pPr>
            <a:r>
              <a:rPr lang="en-US" sz="2400" dirty="0"/>
              <a:t>Each assessment has a test security webpage that is specific to that assessment.</a:t>
            </a:r>
          </a:p>
          <a:p>
            <a:pPr>
              <a:buNone/>
            </a:pPr>
            <a:endParaRPr lang="en-US" sz="2400" dirty="0"/>
          </a:p>
          <a:p>
            <a:pPr marL="0" indent="0">
              <a:buNone/>
            </a:pPr>
            <a:r>
              <a:rPr lang="en-US" sz="2400" dirty="0"/>
              <a:t>The test security page includes:</a:t>
            </a:r>
          </a:p>
          <a:p>
            <a:r>
              <a:rPr lang="en-US" sz="2100" dirty="0"/>
              <a:t>Test security information for that assessment</a:t>
            </a:r>
          </a:p>
          <a:p>
            <a:r>
              <a:rPr lang="en-US" sz="2100" dirty="0"/>
              <a:t>Test security manual</a:t>
            </a:r>
          </a:p>
          <a:p>
            <a:r>
              <a:rPr lang="en-US" sz="2100" dirty="0"/>
              <a:t>Confidentiality forms</a:t>
            </a:r>
          </a:p>
          <a:p>
            <a:r>
              <a:rPr lang="en-US" sz="2100" dirty="0"/>
              <a:t>Additional test security information</a:t>
            </a:r>
          </a:p>
          <a:p>
            <a:r>
              <a:rPr lang="en-US" sz="2100" dirty="0"/>
              <a:t>Test security trainings</a:t>
            </a:r>
          </a:p>
          <a:p>
            <a:r>
              <a:rPr lang="en-US" sz="2100" dirty="0"/>
              <a:t>Test security incident report forms</a:t>
            </a:r>
          </a:p>
        </p:txBody>
      </p:sp>
      <p:cxnSp>
        <p:nvCxnSpPr>
          <p:cNvPr id="9" name="Straight Arrow Connector 8"/>
          <p:cNvCxnSpPr/>
          <p:nvPr/>
        </p:nvCxnSpPr>
        <p:spPr>
          <a:xfrm>
            <a:off x="4419600" y="3962400"/>
            <a:ext cx="556260" cy="6858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876800" y="5676448"/>
            <a:ext cx="3796232" cy="307777"/>
          </a:xfrm>
          <a:prstGeom prst="rect">
            <a:avLst/>
          </a:prstGeom>
        </p:spPr>
        <p:txBody>
          <a:bodyPr wrap="none">
            <a:spAutoFit/>
          </a:bodyPr>
          <a:lstStyle/>
          <a:p>
            <a:r>
              <a:rPr lang="en-US" sz="1400" dirty="0">
                <a:hlinkClick r:id="rId3"/>
              </a:rPr>
              <a:t>http://dpi.wi.gov/assessment/forward/security</a:t>
            </a:r>
            <a:r>
              <a:rPr lang="en-US" sz="1400" dirty="0"/>
              <a:t> </a:t>
            </a:r>
          </a:p>
        </p:txBody>
      </p:sp>
      <p:pic>
        <p:nvPicPr>
          <p:cNvPr id="6" name="Picture 5">
            <a:extLst>
              <a:ext uri="{FF2B5EF4-FFF2-40B4-BE49-F238E27FC236}">
                <a16:creationId xmlns:a16="http://schemas.microsoft.com/office/drawing/2014/main" id="{522A8664-7C8F-CD1E-C840-30BA85748E14}"/>
              </a:ext>
            </a:extLst>
          </p:cNvPr>
          <p:cNvPicPr>
            <a:picLocks noChangeAspect="1"/>
          </p:cNvPicPr>
          <p:nvPr/>
        </p:nvPicPr>
        <p:blipFill>
          <a:blip r:embed="rId4"/>
          <a:stretch>
            <a:fillRect/>
          </a:stretch>
        </p:blipFill>
        <p:spPr>
          <a:xfrm>
            <a:off x="5021271" y="1577742"/>
            <a:ext cx="3367948" cy="4046454"/>
          </a:xfrm>
          <a:prstGeom prst="rect">
            <a:avLst/>
          </a:prstGeom>
          <a:ln>
            <a:solidFill>
              <a:schemeClr val="tx1"/>
            </a:solid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 Webpages</a:t>
            </a:r>
          </a:p>
        </p:txBody>
      </p:sp>
      <p:sp>
        <p:nvSpPr>
          <p:cNvPr id="3" name="Content Placeholder 2"/>
          <p:cNvSpPr>
            <a:spLocks noGrp="1"/>
          </p:cNvSpPr>
          <p:nvPr>
            <p:ph sz="half" idx="1"/>
          </p:nvPr>
        </p:nvSpPr>
        <p:spPr>
          <a:xfrm>
            <a:off x="381000" y="1676400"/>
            <a:ext cx="4145280" cy="3581400"/>
          </a:xfrm>
        </p:spPr>
        <p:txBody>
          <a:bodyPr>
            <a:normAutofit fontScale="92500" lnSpcReduction="20000"/>
          </a:bodyPr>
          <a:lstStyle/>
          <a:p>
            <a:pPr marL="0" indent="0">
              <a:buNone/>
            </a:pPr>
            <a:r>
              <a:rPr lang="en-US" sz="2000" dirty="0"/>
              <a:t>Each assessment has a Frequently Asked Questions (FAQ) webpage</a:t>
            </a:r>
          </a:p>
          <a:p>
            <a:pPr>
              <a:buNone/>
            </a:pPr>
            <a:endParaRPr lang="en-US" sz="2000" dirty="0"/>
          </a:p>
          <a:p>
            <a:r>
              <a:rPr lang="en-US" sz="2000" dirty="0"/>
              <a:t>This page is specific to that assessment</a:t>
            </a:r>
          </a:p>
          <a:p>
            <a:pPr>
              <a:buNone/>
            </a:pPr>
            <a:endParaRPr lang="en-US" sz="2000" dirty="0"/>
          </a:p>
          <a:p>
            <a:r>
              <a:rPr lang="en-US" sz="2000" dirty="0"/>
              <a:t>The FAQ page includes common questions around:</a:t>
            </a:r>
          </a:p>
          <a:p>
            <a:pPr lvl="1"/>
            <a:r>
              <a:rPr lang="en-US" sz="1700" dirty="0"/>
              <a:t>accountability in various situations</a:t>
            </a:r>
          </a:p>
          <a:p>
            <a:pPr lvl="1"/>
            <a:r>
              <a:rPr lang="en-US" sz="1700" dirty="0"/>
              <a:t>test Participation</a:t>
            </a:r>
          </a:p>
          <a:p>
            <a:pPr lvl="1"/>
            <a:r>
              <a:rPr lang="en-US" sz="1700" dirty="0"/>
              <a:t>test Administration</a:t>
            </a:r>
          </a:p>
          <a:p>
            <a:pPr lvl="1"/>
            <a:r>
              <a:rPr lang="en-US" sz="1700" dirty="0"/>
              <a:t>accommodations</a:t>
            </a:r>
          </a:p>
          <a:p>
            <a:pPr lvl="1"/>
            <a:r>
              <a:rPr lang="en-US" sz="1700" dirty="0"/>
              <a:t>scoring and reporting, etc</a:t>
            </a:r>
            <a:endParaRPr lang="en-US" dirty="0"/>
          </a:p>
        </p:txBody>
      </p:sp>
      <p:cxnSp>
        <p:nvCxnSpPr>
          <p:cNvPr id="7" name="Straight Arrow Connector 6"/>
          <p:cNvCxnSpPr/>
          <p:nvPr/>
        </p:nvCxnSpPr>
        <p:spPr>
          <a:xfrm>
            <a:off x="4419600" y="4495800"/>
            <a:ext cx="577371"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0" y="5755160"/>
            <a:ext cx="3119765" cy="307777"/>
          </a:xfrm>
          <a:prstGeom prst="rect">
            <a:avLst/>
          </a:prstGeom>
        </p:spPr>
        <p:txBody>
          <a:bodyPr wrap="none">
            <a:spAutoFit/>
          </a:bodyPr>
          <a:lstStyle/>
          <a:p>
            <a:r>
              <a:rPr lang="en-US" sz="1400" dirty="0">
                <a:hlinkClick r:id="rId3"/>
              </a:rPr>
              <a:t>http://dpi.wi.gov/assessment/dlm/faq</a:t>
            </a:r>
            <a:r>
              <a:rPr lang="en-US" sz="1400" dirty="0"/>
              <a:t> </a:t>
            </a:r>
          </a:p>
        </p:txBody>
      </p:sp>
      <p:pic>
        <p:nvPicPr>
          <p:cNvPr id="6" name="Picture 5">
            <a:extLst>
              <a:ext uri="{FF2B5EF4-FFF2-40B4-BE49-F238E27FC236}">
                <a16:creationId xmlns:a16="http://schemas.microsoft.com/office/drawing/2014/main" id="{3A03FF54-16A7-0047-FBC4-3EC20A909755}"/>
              </a:ext>
            </a:extLst>
          </p:cNvPr>
          <p:cNvPicPr>
            <a:picLocks noChangeAspect="1"/>
          </p:cNvPicPr>
          <p:nvPr/>
        </p:nvPicPr>
        <p:blipFill>
          <a:blip r:embed="rId4"/>
          <a:stretch>
            <a:fillRect/>
          </a:stretch>
        </p:blipFill>
        <p:spPr>
          <a:xfrm>
            <a:off x="5103651" y="1656692"/>
            <a:ext cx="3413760" cy="4098468"/>
          </a:xfrm>
          <a:prstGeom prst="rect">
            <a:avLst/>
          </a:prstGeom>
          <a:ln>
            <a:solidFill>
              <a:schemeClr val="tx1"/>
            </a:solidFill>
          </a:ln>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Technology Requirements </a:t>
            </a:r>
            <a:br>
              <a:rPr lang="en-US" dirty="0"/>
            </a:br>
            <a:r>
              <a:rPr lang="en-US" dirty="0"/>
              <a:t>Web Pages</a:t>
            </a:r>
          </a:p>
        </p:txBody>
      </p:sp>
      <p:sp>
        <p:nvSpPr>
          <p:cNvPr id="5" name="Content Placeholder 4"/>
          <p:cNvSpPr>
            <a:spLocks noGrp="1"/>
          </p:cNvSpPr>
          <p:nvPr>
            <p:ph sz="half" idx="1"/>
          </p:nvPr>
        </p:nvSpPr>
        <p:spPr>
          <a:xfrm>
            <a:off x="381000" y="1602780"/>
            <a:ext cx="4145280" cy="3655020"/>
          </a:xfrm>
        </p:spPr>
        <p:txBody>
          <a:bodyPr>
            <a:normAutofit fontScale="92500" lnSpcReduction="20000"/>
          </a:bodyPr>
          <a:lstStyle/>
          <a:p>
            <a:pPr marL="0" indent="0">
              <a:buNone/>
            </a:pPr>
            <a:r>
              <a:rPr lang="en-US" sz="2000" dirty="0"/>
              <a:t>Each assessment has a Technology Requirements webpage</a:t>
            </a:r>
          </a:p>
          <a:p>
            <a:pPr>
              <a:buNone/>
            </a:pPr>
            <a:endParaRPr lang="en-US" sz="2000" dirty="0"/>
          </a:p>
          <a:p>
            <a:r>
              <a:rPr lang="en-US" sz="2000" dirty="0"/>
              <a:t>This page is specific to that assessment</a:t>
            </a:r>
          </a:p>
          <a:p>
            <a:pPr>
              <a:buNone/>
            </a:pPr>
            <a:endParaRPr lang="en-US" sz="2000" dirty="0"/>
          </a:p>
          <a:p>
            <a:r>
              <a:rPr lang="en-US" sz="2000" dirty="0"/>
              <a:t>The Technology Requirements page includes:</a:t>
            </a:r>
          </a:p>
          <a:p>
            <a:pPr lvl="1"/>
            <a:r>
              <a:rPr lang="en-US" sz="1700" dirty="0"/>
              <a:t>system requirements</a:t>
            </a:r>
          </a:p>
          <a:p>
            <a:pPr lvl="1"/>
            <a:r>
              <a:rPr lang="en-US" sz="1700" dirty="0"/>
              <a:t>manuals for Technology coordinators if applicable</a:t>
            </a:r>
          </a:p>
          <a:p>
            <a:pPr lvl="1"/>
            <a:r>
              <a:rPr lang="en-US" sz="1700" dirty="0"/>
              <a:t>links to more information</a:t>
            </a:r>
          </a:p>
          <a:p>
            <a:pPr lvl="1"/>
            <a:r>
              <a:rPr lang="en-US" sz="1700" dirty="0"/>
              <a:t>portal information</a:t>
            </a:r>
          </a:p>
          <a:p>
            <a:pPr lvl="1"/>
            <a:r>
              <a:rPr lang="en-US" sz="1700" dirty="0"/>
              <a:t>secure browser information</a:t>
            </a:r>
            <a:endParaRPr lang="en-US" dirty="0"/>
          </a:p>
          <a:p>
            <a:endParaRPr lang="en-US" dirty="0"/>
          </a:p>
        </p:txBody>
      </p:sp>
      <p:cxnSp>
        <p:nvCxnSpPr>
          <p:cNvPr id="9" name="Straight Arrow Connector 8"/>
          <p:cNvCxnSpPr/>
          <p:nvPr/>
        </p:nvCxnSpPr>
        <p:spPr>
          <a:xfrm>
            <a:off x="4229100" y="5181600"/>
            <a:ext cx="6858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725600" y="5713069"/>
            <a:ext cx="4044697" cy="307777"/>
          </a:xfrm>
          <a:prstGeom prst="rect">
            <a:avLst/>
          </a:prstGeom>
        </p:spPr>
        <p:txBody>
          <a:bodyPr wrap="none">
            <a:spAutoFit/>
          </a:bodyPr>
          <a:lstStyle/>
          <a:p>
            <a:r>
              <a:rPr lang="en-US" sz="1400" dirty="0">
                <a:hlinkClick r:id="rId3"/>
              </a:rPr>
              <a:t>http://dpi.wi.gov/assessment/forward/technology</a:t>
            </a:r>
            <a:r>
              <a:rPr lang="en-US" sz="1400" dirty="0"/>
              <a:t> </a:t>
            </a:r>
          </a:p>
        </p:txBody>
      </p:sp>
      <p:pic>
        <p:nvPicPr>
          <p:cNvPr id="8" name="Picture 7">
            <a:extLst>
              <a:ext uri="{FF2B5EF4-FFF2-40B4-BE49-F238E27FC236}">
                <a16:creationId xmlns:a16="http://schemas.microsoft.com/office/drawing/2014/main" id="{A9EBEC45-E100-B40E-4DC4-5F77D749FD91}"/>
              </a:ext>
            </a:extLst>
          </p:cNvPr>
          <p:cNvPicPr>
            <a:picLocks noChangeAspect="1"/>
          </p:cNvPicPr>
          <p:nvPr/>
        </p:nvPicPr>
        <p:blipFill>
          <a:blip r:embed="rId4"/>
          <a:stretch>
            <a:fillRect/>
          </a:stretch>
        </p:blipFill>
        <p:spPr>
          <a:xfrm>
            <a:off x="4995358" y="1599238"/>
            <a:ext cx="3296405" cy="3963363"/>
          </a:xfrm>
          <a:prstGeom prst="rect">
            <a:avLst/>
          </a:prstGeom>
          <a:ln>
            <a:solidFill>
              <a:schemeClr val="tx1"/>
            </a:solidFill>
          </a:ln>
        </p:spPr>
      </p:pic>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Assessment Information </a:t>
            </a:r>
            <a:br>
              <a:rPr lang="en-US" dirty="0"/>
            </a:br>
            <a:r>
              <a:rPr lang="en-US" dirty="0"/>
              <a:t>for Families</a:t>
            </a:r>
          </a:p>
        </p:txBody>
      </p:sp>
      <p:sp>
        <p:nvSpPr>
          <p:cNvPr id="3" name="Content Placeholder 2"/>
          <p:cNvSpPr>
            <a:spLocks noGrp="1"/>
          </p:cNvSpPr>
          <p:nvPr>
            <p:ph sz="half" idx="1"/>
          </p:nvPr>
        </p:nvSpPr>
        <p:spPr>
          <a:xfrm>
            <a:off x="381000" y="1676400"/>
            <a:ext cx="4145280" cy="3581400"/>
          </a:xfrm>
        </p:spPr>
        <p:txBody>
          <a:bodyPr>
            <a:normAutofit fontScale="77500" lnSpcReduction="20000"/>
          </a:bodyPr>
          <a:lstStyle/>
          <a:p>
            <a:pPr marL="0" indent="0">
              <a:buNone/>
            </a:pPr>
            <a:r>
              <a:rPr lang="en-US" sz="2000" dirty="0"/>
              <a:t>The Assessment information for Families webpage includes:</a:t>
            </a:r>
          </a:p>
          <a:p>
            <a:r>
              <a:rPr lang="en-US" sz="2100" b="1" dirty="0"/>
              <a:t>Homepage </a:t>
            </a:r>
            <a:r>
              <a:rPr lang="en-US" sz="2100" dirty="0"/>
              <a:t>– that describes why students are required to test in Wisconsin, and a short description of the Wisconsin state assessments.</a:t>
            </a:r>
          </a:p>
          <a:p>
            <a:r>
              <a:rPr lang="en-US" sz="2100" b="1" dirty="0"/>
              <a:t>Resources Page </a:t>
            </a:r>
            <a:r>
              <a:rPr lang="en-US" sz="2100" dirty="0"/>
              <a:t>– Brochures explaining each assessment, and informational hand outs</a:t>
            </a:r>
          </a:p>
          <a:p>
            <a:r>
              <a:rPr lang="en-US" sz="2100" b="1" dirty="0"/>
              <a:t>Data and Results Page</a:t>
            </a:r>
            <a:r>
              <a:rPr lang="en-US" sz="2100" dirty="0"/>
              <a:t> – Links to where parents can see public data, informational handout about student results and where to get more information.</a:t>
            </a:r>
          </a:p>
          <a:p>
            <a:r>
              <a:rPr lang="en-US" sz="2100" b="1" dirty="0"/>
              <a:t>FAQ</a:t>
            </a:r>
            <a:r>
              <a:rPr lang="en-US" sz="2100" dirty="0"/>
              <a:t> – Frequently Asked Questions from families about assessment.</a:t>
            </a:r>
          </a:p>
        </p:txBody>
      </p:sp>
      <p:sp>
        <p:nvSpPr>
          <p:cNvPr id="6" name="Left Brace 5"/>
          <p:cNvSpPr/>
          <p:nvPr/>
        </p:nvSpPr>
        <p:spPr>
          <a:xfrm>
            <a:off x="5061408" y="5046975"/>
            <a:ext cx="228600" cy="609600"/>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290008" y="5781832"/>
            <a:ext cx="3387466" cy="307777"/>
          </a:xfrm>
          <a:prstGeom prst="rect">
            <a:avLst/>
          </a:prstGeom>
        </p:spPr>
        <p:txBody>
          <a:bodyPr wrap="none">
            <a:spAutoFit/>
          </a:bodyPr>
          <a:lstStyle/>
          <a:p>
            <a:r>
              <a:rPr lang="en-US" sz="1400" dirty="0">
                <a:hlinkClick r:id="rId3"/>
              </a:rPr>
              <a:t>http://dpi.wi.gov/assessment/parent-info</a:t>
            </a:r>
            <a:r>
              <a:rPr lang="en-US" sz="1400" dirty="0"/>
              <a:t> </a:t>
            </a:r>
          </a:p>
        </p:txBody>
      </p:sp>
      <p:pic>
        <p:nvPicPr>
          <p:cNvPr id="7" name="Picture 6">
            <a:extLst>
              <a:ext uri="{FF2B5EF4-FFF2-40B4-BE49-F238E27FC236}">
                <a16:creationId xmlns:a16="http://schemas.microsoft.com/office/drawing/2014/main" id="{8BBD34B8-CA88-B488-B681-B85DF49A1EE7}"/>
              </a:ext>
            </a:extLst>
          </p:cNvPr>
          <p:cNvPicPr>
            <a:picLocks noChangeAspect="1"/>
          </p:cNvPicPr>
          <p:nvPr/>
        </p:nvPicPr>
        <p:blipFill>
          <a:blip r:embed="rId4"/>
          <a:stretch>
            <a:fillRect/>
          </a:stretch>
        </p:blipFill>
        <p:spPr>
          <a:xfrm>
            <a:off x="5336849" y="1560223"/>
            <a:ext cx="3293783" cy="4114800"/>
          </a:xfrm>
          <a:prstGeom prst="rect">
            <a:avLst/>
          </a:prstGeom>
          <a:ln>
            <a:solidFill>
              <a:schemeClr val="tx1"/>
            </a:solid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Assessment Correspondence </a:t>
            </a:r>
            <a:br>
              <a:rPr lang="en-US" dirty="0"/>
            </a:br>
            <a:r>
              <a:rPr lang="en-US" dirty="0"/>
              <a:t>Web Page</a:t>
            </a:r>
          </a:p>
        </p:txBody>
      </p:sp>
      <p:sp>
        <p:nvSpPr>
          <p:cNvPr id="15" name="Content Placeholder 14"/>
          <p:cNvSpPr>
            <a:spLocks noGrp="1"/>
          </p:cNvSpPr>
          <p:nvPr>
            <p:ph sz="half" idx="1"/>
          </p:nvPr>
        </p:nvSpPr>
        <p:spPr>
          <a:xfrm>
            <a:off x="152400" y="1524000"/>
            <a:ext cx="4903438" cy="3733800"/>
          </a:xfrm>
        </p:spPr>
        <p:txBody>
          <a:bodyPr>
            <a:noAutofit/>
          </a:bodyPr>
          <a:lstStyle/>
          <a:p>
            <a:pPr lvl="0" fontAlgn="base">
              <a:buNone/>
            </a:pPr>
            <a:r>
              <a:rPr lang="en-US" sz="1400" dirty="0"/>
              <a:t>The Assessment Correspondence web page archives all information emailed to districts. The main forms of correspondence include:</a:t>
            </a:r>
          </a:p>
          <a:p>
            <a:pPr lvl="0" fontAlgn="base">
              <a:buNone/>
            </a:pPr>
            <a:endParaRPr lang="en-US" sz="600" dirty="0"/>
          </a:p>
          <a:p>
            <a:pPr lvl="0" fontAlgn="base"/>
            <a:r>
              <a:rPr lang="en-US" sz="1200" b="1" dirty="0"/>
              <a:t>DAC Digest - </a:t>
            </a:r>
            <a:r>
              <a:rPr lang="en-US" sz="1200" dirty="0"/>
              <a:t>weekly email will be sent every Wednesday to all DACs from the Office of Educational Accountability. The contents of the DAC Digest will provide a note from the Director, assessment updates, calendars and action items.  While content will vary week-to-week, the general format will remain constant.</a:t>
            </a:r>
          </a:p>
          <a:p>
            <a:pPr marL="0" lvl="0" indent="0" fontAlgn="base">
              <a:buNone/>
            </a:pPr>
            <a:endParaRPr lang="en-US" sz="1200" dirty="0"/>
          </a:p>
          <a:p>
            <a:pPr lvl="0" fontAlgn="base"/>
            <a:r>
              <a:rPr lang="en-US" sz="1200" b="1" dirty="0"/>
              <a:t>OEA News Flash - </a:t>
            </a:r>
            <a:r>
              <a:rPr lang="en-US" sz="1200" dirty="0"/>
              <a:t>time sensitive issues that cannot wait until the next DAC Digest, an OEA News Flash will be emailed to DACs immediately.</a:t>
            </a:r>
          </a:p>
          <a:p>
            <a:pPr lvl="0" fontAlgn="base">
              <a:buNone/>
            </a:pPr>
            <a:endParaRPr lang="en-US" sz="1200" dirty="0"/>
          </a:p>
          <a:p>
            <a:pPr fontAlgn="base"/>
            <a:r>
              <a:rPr lang="en-US" sz="1200" b="1" dirty="0"/>
              <a:t>Assessment and Accountability Newsletter </a:t>
            </a:r>
            <a:r>
              <a:rPr lang="en-US" sz="1200" dirty="0"/>
              <a:t>- produced quarterly: early fall, late fall, mid winter, and late spring. The contents of each newsletter will provide relevant information and resources for that portion of the school year. While the content will change throughout the school year, the format will remain the same</a:t>
            </a:r>
          </a:p>
        </p:txBody>
      </p:sp>
      <p:sp>
        <p:nvSpPr>
          <p:cNvPr id="6" name="Rectangle 5"/>
          <p:cNvSpPr/>
          <p:nvPr/>
        </p:nvSpPr>
        <p:spPr>
          <a:xfrm>
            <a:off x="5265598" y="5884541"/>
            <a:ext cx="3630962" cy="307777"/>
          </a:xfrm>
          <a:prstGeom prst="rect">
            <a:avLst/>
          </a:prstGeom>
        </p:spPr>
        <p:txBody>
          <a:bodyPr wrap="square">
            <a:spAutoFit/>
          </a:bodyPr>
          <a:lstStyle/>
          <a:p>
            <a:r>
              <a:rPr lang="en-US" sz="1400" dirty="0">
                <a:hlinkClick r:id="rId3"/>
              </a:rPr>
              <a:t>http://dpi.wi.gov/assessment/correspondence</a:t>
            </a:r>
            <a:r>
              <a:rPr lang="en-US" sz="1400" dirty="0"/>
              <a:t> </a:t>
            </a:r>
          </a:p>
        </p:txBody>
      </p:sp>
      <p:cxnSp>
        <p:nvCxnSpPr>
          <p:cNvPr id="20" name="Straight Arrow Connector 19"/>
          <p:cNvCxnSpPr/>
          <p:nvPr/>
        </p:nvCxnSpPr>
        <p:spPr>
          <a:xfrm>
            <a:off x="5055838" y="4038600"/>
            <a:ext cx="334297"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12086" y="5492871"/>
            <a:ext cx="334297"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2CFD5CF-37D2-7C1D-7679-E1BE842DD533}"/>
              </a:ext>
            </a:extLst>
          </p:cNvPr>
          <p:cNvPicPr>
            <a:picLocks noChangeAspect="1"/>
          </p:cNvPicPr>
          <p:nvPr/>
        </p:nvPicPr>
        <p:blipFill>
          <a:blip r:embed="rId4"/>
          <a:stretch>
            <a:fillRect/>
          </a:stretch>
        </p:blipFill>
        <p:spPr>
          <a:xfrm>
            <a:off x="5498041" y="1566044"/>
            <a:ext cx="3100917" cy="4321557"/>
          </a:xfrm>
          <a:prstGeom prst="rect">
            <a:avLst/>
          </a:prstGeom>
          <a:ln>
            <a:solidFill>
              <a:schemeClr val="tx1"/>
            </a:solidFill>
          </a:ln>
        </p:spPr>
      </p:pic>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Assessment and Accountability Newsletter</a:t>
            </a:r>
          </a:p>
        </p:txBody>
      </p:sp>
      <p:sp>
        <p:nvSpPr>
          <p:cNvPr id="4" name="Content Placeholder 3"/>
          <p:cNvSpPr>
            <a:spLocks noGrp="1"/>
          </p:cNvSpPr>
          <p:nvPr>
            <p:ph sz="half" idx="2"/>
          </p:nvPr>
        </p:nvSpPr>
        <p:spPr>
          <a:xfrm>
            <a:off x="4663440" y="1845736"/>
            <a:ext cx="4251960" cy="4023359"/>
          </a:xfrm>
        </p:spPr>
        <p:txBody>
          <a:bodyPr>
            <a:normAutofit/>
          </a:bodyPr>
          <a:lstStyle/>
          <a:p>
            <a:r>
              <a:rPr lang="en-US" sz="1800" dirty="0"/>
              <a:t>The DAC automatically receives every issue of the Assessment and Accountability Newsletter</a:t>
            </a:r>
          </a:p>
          <a:p>
            <a:endParaRPr lang="en-US" sz="1800" dirty="0"/>
          </a:p>
          <a:p>
            <a:r>
              <a:rPr lang="en-US" sz="1800" dirty="0"/>
              <a:t>All issues are archived at </a:t>
            </a:r>
            <a:r>
              <a:rPr lang="en-US" sz="1800" dirty="0">
                <a:hlinkClick r:id="rId3"/>
              </a:rPr>
              <a:t>http://dpi.wi.gov/osa-oea/newsletter</a:t>
            </a:r>
            <a:endParaRPr lang="en-US" sz="1800" dirty="0"/>
          </a:p>
          <a:p>
            <a:endParaRPr lang="en-US" sz="1800" dirty="0"/>
          </a:p>
          <a:p>
            <a:r>
              <a:rPr lang="en-US" sz="1800" dirty="0"/>
              <a:t>Anyone may join the list serve for the newsletter by subscribing at the link provided on the Newsletter webpage </a:t>
            </a:r>
          </a:p>
          <a:p>
            <a:endParaRPr lang="en-US" sz="1800" dirty="0"/>
          </a:p>
        </p:txBody>
      </p:sp>
      <p:pic>
        <p:nvPicPr>
          <p:cNvPr id="6" name="Picture 5">
            <a:extLst>
              <a:ext uri="{FF2B5EF4-FFF2-40B4-BE49-F238E27FC236}">
                <a16:creationId xmlns:a16="http://schemas.microsoft.com/office/drawing/2014/main" id="{4AEAA1F2-C2B3-5F20-E77E-263B3BE7B07D}"/>
              </a:ext>
            </a:extLst>
          </p:cNvPr>
          <p:cNvPicPr>
            <a:picLocks noChangeAspect="1"/>
          </p:cNvPicPr>
          <p:nvPr/>
        </p:nvPicPr>
        <p:blipFill>
          <a:blip r:embed="rId4"/>
          <a:stretch>
            <a:fillRect/>
          </a:stretch>
        </p:blipFill>
        <p:spPr>
          <a:xfrm>
            <a:off x="239829" y="1556337"/>
            <a:ext cx="3570171" cy="2714082"/>
          </a:xfrm>
          <a:prstGeom prst="rect">
            <a:avLst/>
          </a:prstGeom>
          <a:ln>
            <a:solidFill>
              <a:schemeClr val="tx1"/>
            </a:solidFill>
          </a:ln>
        </p:spPr>
      </p:pic>
      <p:pic>
        <p:nvPicPr>
          <p:cNvPr id="9" name="Picture 8">
            <a:extLst>
              <a:ext uri="{FF2B5EF4-FFF2-40B4-BE49-F238E27FC236}">
                <a16:creationId xmlns:a16="http://schemas.microsoft.com/office/drawing/2014/main" id="{E659DD8B-6592-4C88-8F56-E8D9A07BBF7C}"/>
              </a:ext>
            </a:extLst>
          </p:cNvPr>
          <p:cNvPicPr>
            <a:picLocks noChangeAspect="1"/>
          </p:cNvPicPr>
          <p:nvPr/>
        </p:nvPicPr>
        <p:blipFill>
          <a:blip r:embed="rId5"/>
          <a:stretch>
            <a:fillRect/>
          </a:stretch>
        </p:blipFill>
        <p:spPr>
          <a:xfrm>
            <a:off x="1752600" y="2743200"/>
            <a:ext cx="3171894" cy="2591236"/>
          </a:xfrm>
          <a:prstGeom prst="rect">
            <a:avLst/>
          </a:prstGeom>
          <a:ln>
            <a:solidFill>
              <a:schemeClr val="tx1"/>
            </a:solid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District Assessment Coordinator </a:t>
            </a:r>
            <a:br>
              <a:rPr lang="en-US" dirty="0"/>
            </a:br>
            <a:r>
              <a:rPr lang="en-US" dirty="0"/>
              <a:t>(DAC) Corner</a:t>
            </a:r>
          </a:p>
        </p:txBody>
      </p:sp>
      <p:sp>
        <p:nvSpPr>
          <p:cNvPr id="3" name="Content Placeholder 2"/>
          <p:cNvSpPr>
            <a:spLocks noGrp="1"/>
          </p:cNvSpPr>
          <p:nvPr>
            <p:ph sz="half" idx="1"/>
          </p:nvPr>
        </p:nvSpPr>
        <p:spPr>
          <a:xfrm>
            <a:off x="381000" y="1600200"/>
            <a:ext cx="4663440" cy="3661144"/>
          </a:xfrm>
        </p:spPr>
        <p:txBody>
          <a:bodyPr>
            <a:normAutofit fontScale="77500" lnSpcReduction="20000"/>
          </a:bodyPr>
          <a:lstStyle/>
          <a:p>
            <a:pPr marL="0" indent="0">
              <a:buNone/>
            </a:pPr>
            <a:r>
              <a:rPr lang="en-US" sz="2000" dirty="0"/>
              <a:t>The DAC Corner includes:</a:t>
            </a:r>
          </a:p>
          <a:p>
            <a:r>
              <a:rPr lang="en-US" sz="2100" b="1" dirty="0"/>
              <a:t>DAC Corner Homepage </a:t>
            </a:r>
            <a:r>
              <a:rPr lang="en-US" sz="2100" dirty="0"/>
              <a:t>- The Communication Flow Chart, general DAC overview, and password help </a:t>
            </a:r>
          </a:p>
          <a:p>
            <a:r>
              <a:rPr lang="en-US" sz="2100" b="1" dirty="0"/>
              <a:t>DAC Responsibilities Page </a:t>
            </a:r>
            <a:r>
              <a:rPr lang="en-US" sz="2100" dirty="0"/>
              <a:t>– month-to-month overview of tasks to be accomplished by assessment for the school year</a:t>
            </a:r>
          </a:p>
          <a:p>
            <a:r>
              <a:rPr lang="en-US" sz="2100" b="1" dirty="0"/>
              <a:t>Information for new DACs </a:t>
            </a:r>
            <a:r>
              <a:rPr lang="en-US" sz="2100" dirty="0"/>
              <a:t>– Page to help orient new DACs to the role</a:t>
            </a:r>
          </a:p>
          <a:p>
            <a:r>
              <a:rPr lang="en-US" sz="2100" b="1" dirty="0"/>
              <a:t>DAC Update </a:t>
            </a:r>
            <a:r>
              <a:rPr lang="en-US" sz="2100" dirty="0"/>
              <a:t>– DAC list and update form</a:t>
            </a:r>
          </a:p>
          <a:p>
            <a:r>
              <a:rPr lang="en-US" sz="2100" b="1" dirty="0"/>
              <a:t>DTC update</a:t>
            </a:r>
            <a:r>
              <a:rPr lang="en-US" sz="2100" dirty="0"/>
              <a:t> – DTC list and update form</a:t>
            </a:r>
          </a:p>
          <a:p>
            <a:r>
              <a:rPr lang="en-US" sz="2100" b="1" dirty="0"/>
              <a:t>Resources and Trainings </a:t>
            </a:r>
            <a:r>
              <a:rPr lang="en-US" sz="2100" dirty="0"/>
              <a:t>–resources and trainings specific to being a DAC</a:t>
            </a:r>
          </a:p>
          <a:p>
            <a:r>
              <a:rPr lang="en-US" sz="2100" b="1" dirty="0"/>
              <a:t>Student Demographic Data Collection and Reporting </a:t>
            </a:r>
            <a:r>
              <a:rPr lang="en-US" sz="2100" dirty="0"/>
              <a:t>– information to help DAC understand data collection</a:t>
            </a:r>
          </a:p>
          <a:p>
            <a:endParaRPr lang="en-US" sz="2100" dirty="0"/>
          </a:p>
          <a:p>
            <a:pPr lvl="1"/>
            <a:endParaRPr lang="en-US" sz="1700" dirty="0"/>
          </a:p>
        </p:txBody>
      </p:sp>
      <p:sp>
        <p:nvSpPr>
          <p:cNvPr id="6" name="Left Brace 5"/>
          <p:cNvSpPr/>
          <p:nvPr/>
        </p:nvSpPr>
        <p:spPr>
          <a:xfrm>
            <a:off x="5372966" y="4804144"/>
            <a:ext cx="152400" cy="914400"/>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5616806" y="5828554"/>
            <a:ext cx="2821606" cy="307777"/>
          </a:xfrm>
          <a:prstGeom prst="rect">
            <a:avLst/>
          </a:prstGeom>
        </p:spPr>
        <p:txBody>
          <a:bodyPr wrap="none">
            <a:spAutoFit/>
          </a:bodyPr>
          <a:lstStyle/>
          <a:p>
            <a:r>
              <a:rPr lang="en-US" sz="1400" dirty="0">
                <a:hlinkClick r:id="rId3"/>
              </a:rPr>
              <a:t>http://dpi.wi.gov/assessment/dac</a:t>
            </a:r>
            <a:r>
              <a:rPr lang="en-US" sz="1400" dirty="0"/>
              <a:t> </a:t>
            </a:r>
          </a:p>
        </p:txBody>
      </p:sp>
      <p:pic>
        <p:nvPicPr>
          <p:cNvPr id="8" name="Picture 7">
            <a:extLst>
              <a:ext uri="{FF2B5EF4-FFF2-40B4-BE49-F238E27FC236}">
                <a16:creationId xmlns:a16="http://schemas.microsoft.com/office/drawing/2014/main" id="{62479B02-8F18-2625-B586-1BC42B13DE8F}"/>
              </a:ext>
            </a:extLst>
          </p:cNvPr>
          <p:cNvPicPr>
            <a:picLocks noChangeAspect="1"/>
          </p:cNvPicPr>
          <p:nvPr/>
        </p:nvPicPr>
        <p:blipFill>
          <a:blip r:embed="rId4"/>
          <a:stretch>
            <a:fillRect/>
          </a:stretch>
        </p:blipFill>
        <p:spPr>
          <a:xfrm>
            <a:off x="5594347" y="1628274"/>
            <a:ext cx="2821606" cy="4218606"/>
          </a:xfrm>
          <a:prstGeom prst="rect">
            <a:avLst/>
          </a:prstGeom>
          <a:ln>
            <a:solidFill>
              <a:schemeClr val="tx1"/>
            </a:solidFill>
          </a:ln>
        </p:spPr>
      </p:pic>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Today’s Agenda</a:t>
            </a:r>
          </a:p>
        </p:txBody>
      </p:sp>
      <p:sp>
        <p:nvSpPr>
          <p:cNvPr id="3" name="Content Placeholder 2"/>
          <p:cNvSpPr>
            <a:spLocks noGrp="1"/>
          </p:cNvSpPr>
          <p:nvPr>
            <p:ph type="body" idx="4294967295"/>
          </p:nvPr>
        </p:nvSpPr>
        <p:spPr>
          <a:xfrm>
            <a:off x="446825" y="1600200"/>
            <a:ext cx="8163775" cy="4876800"/>
          </a:xfrm>
        </p:spPr>
        <p:txBody>
          <a:bodyPr>
            <a:normAutofit fontScale="47500" lnSpcReduction="20000"/>
          </a:bodyPr>
          <a:lstStyle/>
          <a:p>
            <a:pPr marL="0" indent="0">
              <a:buNone/>
            </a:pPr>
            <a:r>
              <a:rPr lang="en-US" sz="4500" dirty="0"/>
              <a:t>Navigating the Web Pages</a:t>
            </a:r>
          </a:p>
          <a:p>
            <a:r>
              <a:rPr lang="en-US" sz="3500" dirty="0"/>
              <a:t>Assessment and Accountability Webpage</a:t>
            </a:r>
          </a:p>
          <a:p>
            <a:pPr marL="0" indent="0">
              <a:buNone/>
            </a:pPr>
            <a:endParaRPr lang="en-US" sz="4500" dirty="0"/>
          </a:p>
          <a:p>
            <a:pPr marL="0" indent="0">
              <a:buNone/>
            </a:pPr>
            <a:r>
              <a:rPr lang="en-US" sz="4500" dirty="0"/>
              <a:t>Being the DAC</a:t>
            </a:r>
          </a:p>
          <a:p>
            <a:r>
              <a:rPr lang="en-US" sz="3500" dirty="0"/>
              <a:t>What is a DAC?</a:t>
            </a:r>
          </a:p>
          <a:p>
            <a:r>
              <a:rPr lang="en-US" sz="3500" dirty="0"/>
              <a:t>DAC Responsibilities</a:t>
            </a:r>
          </a:p>
          <a:p>
            <a:pPr marL="0" indent="0">
              <a:buNone/>
            </a:pPr>
            <a:endParaRPr lang="en-US" sz="4500" dirty="0"/>
          </a:p>
          <a:p>
            <a:pPr marL="0" indent="0">
              <a:buNone/>
            </a:pPr>
            <a:r>
              <a:rPr lang="en-US" sz="4500" dirty="0"/>
              <a:t>Other Assessment Roles and Responsibilities</a:t>
            </a:r>
          </a:p>
          <a:p>
            <a:pPr marL="0" indent="0">
              <a:buNone/>
            </a:pPr>
            <a:endParaRPr lang="en-US" sz="4500" dirty="0"/>
          </a:p>
          <a:p>
            <a:pPr marL="0" indent="0">
              <a:buNone/>
            </a:pPr>
            <a:r>
              <a:rPr lang="en-US" sz="4500" dirty="0"/>
              <a:t>Specifics of the Job</a:t>
            </a:r>
          </a:p>
          <a:p>
            <a:r>
              <a:rPr lang="en-US" sz="3500" dirty="0"/>
              <a:t>Communication</a:t>
            </a:r>
          </a:p>
          <a:p>
            <a:r>
              <a:rPr lang="en-US" sz="3500" dirty="0"/>
              <a:t>Collaboration</a:t>
            </a:r>
          </a:p>
          <a:p>
            <a:r>
              <a:rPr lang="en-US" sz="3500" dirty="0"/>
              <a:t>Trainings</a:t>
            </a:r>
          </a:p>
          <a:p>
            <a:r>
              <a:rPr lang="en-US" sz="3500" dirty="0"/>
              <a:t>Test Security</a:t>
            </a:r>
          </a:p>
          <a:p>
            <a:r>
              <a:rPr lang="en-US" sz="3500" dirty="0"/>
              <a:t>Accommodations</a:t>
            </a:r>
          </a:p>
          <a:p>
            <a:r>
              <a:rPr lang="en-US" sz="3500" dirty="0"/>
              <a:t>Student Data</a:t>
            </a:r>
          </a:p>
          <a:p>
            <a:r>
              <a:rPr lang="en-US" sz="3500" dirty="0"/>
              <a:t>Reporting</a:t>
            </a:r>
          </a:p>
          <a:p>
            <a:endParaRPr lang="en-US" sz="3500" dirty="0"/>
          </a:p>
        </p:txBody>
      </p:sp>
      <p:pic>
        <p:nvPicPr>
          <p:cNvPr id="97285" name="Picture 5" descr="C:\Users\teasdjc\AppData\Local\Microsoft\Windows\Temporary Internet Files\Content.IE5\G6FA5LB0\1024px-Clipboard.svg[1].png"/>
          <p:cNvPicPr>
            <a:picLocks noChangeAspect="1" noChangeArrowheads="1"/>
          </p:cNvPicPr>
          <p:nvPr/>
        </p:nvPicPr>
        <p:blipFill>
          <a:blip r:embed="rId3" cstate="print"/>
          <a:srcRect/>
          <a:stretch>
            <a:fillRect/>
          </a:stretch>
        </p:blipFill>
        <p:spPr bwMode="auto">
          <a:xfrm>
            <a:off x="5943600" y="2711450"/>
            <a:ext cx="2895600" cy="2654300"/>
          </a:xfrm>
          <a:prstGeom prst="rect">
            <a:avLst/>
          </a:prstGeom>
          <a:noFill/>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a:t>Being the District Assessment Coordinator (DAC)</a:t>
            </a:r>
          </a:p>
        </p:txBody>
      </p:sp>
      <p:sp>
        <p:nvSpPr>
          <p:cNvPr id="6" name="Subtitle 5"/>
          <p:cNvSpPr>
            <a:spLocks noGrp="1"/>
          </p:cNvSpPr>
          <p:nvPr>
            <p:ph type="subTitle" idx="1"/>
          </p:nvPr>
        </p:nvSpPr>
        <p:spPr/>
        <p:txBody>
          <a:bodyPr/>
          <a:lstStyle/>
          <a:p>
            <a:r>
              <a:rPr lang="en-US" dirty="0"/>
              <a:t>What does it involve?</a:t>
            </a:r>
          </a:p>
        </p:txBody>
      </p:sp>
      <p:grpSp>
        <p:nvGrpSpPr>
          <p:cNvPr id="9" name="Group 8"/>
          <p:cNvGrpSpPr/>
          <p:nvPr/>
        </p:nvGrpSpPr>
        <p:grpSpPr>
          <a:xfrm>
            <a:off x="1940907" y="3200400"/>
            <a:ext cx="2590800" cy="1676400"/>
            <a:chOff x="2743200" y="609600"/>
            <a:chExt cx="4029284" cy="2681306"/>
          </a:xfrm>
        </p:grpSpPr>
        <p:pic>
          <p:nvPicPr>
            <p:cNvPr id="7" name="Picture 6" descr="superhero.png"/>
            <p:cNvPicPr>
              <a:picLocks noChangeAspect="1"/>
            </p:cNvPicPr>
            <p:nvPr/>
          </p:nvPicPr>
          <p:blipFill>
            <a:blip r:embed="rId3" cstate="print"/>
            <a:stretch>
              <a:fillRect/>
            </a:stretch>
          </p:blipFill>
          <p:spPr>
            <a:xfrm>
              <a:off x="2743200" y="609600"/>
              <a:ext cx="4029284" cy="2681306"/>
            </a:xfrm>
            <a:prstGeom prst="rect">
              <a:avLst/>
            </a:prstGeom>
          </p:spPr>
        </p:pic>
        <p:sp>
          <p:nvSpPr>
            <p:cNvPr id="8" name="Rectangle 7"/>
            <p:cNvSpPr/>
            <p:nvPr/>
          </p:nvSpPr>
          <p:spPr>
            <a:xfrm>
              <a:off x="4583490" y="1630276"/>
              <a:ext cx="1210109" cy="639953"/>
            </a:xfrm>
            <a:prstGeom prst="rect">
              <a:avLst/>
            </a:prstGeom>
            <a:noFill/>
          </p:spPr>
          <p:txBody>
            <a:bodyPr wrap="square" lIns="91440" tIns="45720" rIns="91440" bIns="45720">
              <a:spAutoFit/>
            </a:bodyPr>
            <a:lstStyle/>
            <a:p>
              <a:pPr algn="ctr"/>
              <a:r>
                <a:rPr lang="en-US" sz="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DAC</a:t>
              </a:r>
            </a:p>
          </p:txBody>
        </p:sp>
      </p:gr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DAC?</a:t>
            </a:r>
          </a:p>
        </p:txBody>
      </p:sp>
      <p:sp>
        <p:nvSpPr>
          <p:cNvPr id="3" name="Content Placeholder 2"/>
          <p:cNvSpPr>
            <a:spLocks noGrp="1"/>
          </p:cNvSpPr>
          <p:nvPr>
            <p:ph sz="half" idx="1"/>
          </p:nvPr>
        </p:nvSpPr>
        <p:spPr>
          <a:xfrm>
            <a:off x="304800" y="2585924"/>
            <a:ext cx="3810000" cy="2254978"/>
          </a:xfrm>
        </p:spPr>
        <p:txBody>
          <a:bodyPr>
            <a:normAutofit/>
          </a:bodyPr>
          <a:lstStyle/>
          <a:p>
            <a:pPr marL="274320" indent="0">
              <a:buNone/>
            </a:pPr>
            <a:r>
              <a:rPr lang="en-US" sz="1800" dirty="0"/>
              <a:t>In a nutshell, a DAC is the point person responsible for the successful administration and all other aspects of state assessment in their district</a:t>
            </a:r>
          </a:p>
        </p:txBody>
      </p:sp>
      <p:pic>
        <p:nvPicPr>
          <p:cNvPr id="8" name="Content Placeholder 7" descr="Diagram&#10;&#10;Description automatically generated">
            <a:extLst>
              <a:ext uri="{FF2B5EF4-FFF2-40B4-BE49-F238E27FC236}">
                <a16:creationId xmlns:a16="http://schemas.microsoft.com/office/drawing/2014/main" id="{CA42A0F8-BFD0-9F8F-4F10-90709CFD779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7200" y="1600200"/>
            <a:ext cx="4284027" cy="4226426"/>
          </a:xfrm>
        </p:spPr>
      </p:pic>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DAC’s Responsibilities? </a:t>
            </a:r>
          </a:p>
        </p:txBody>
      </p:sp>
      <p:sp>
        <p:nvSpPr>
          <p:cNvPr id="3" name="Content Placeholder 2"/>
          <p:cNvSpPr>
            <a:spLocks noGrp="1"/>
          </p:cNvSpPr>
          <p:nvPr>
            <p:ph idx="4294967295"/>
          </p:nvPr>
        </p:nvSpPr>
        <p:spPr>
          <a:xfrm>
            <a:off x="446825" y="1524000"/>
            <a:ext cx="8229600" cy="5105400"/>
          </a:xfrm>
        </p:spPr>
        <p:txBody>
          <a:bodyPr>
            <a:normAutofit fontScale="55000" lnSpcReduction="20000"/>
          </a:bodyPr>
          <a:lstStyle/>
          <a:p>
            <a:pPr>
              <a:buNone/>
            </a:pPr>
            <a:r>
              <a:rPr lang="en-US" b="1" dirty="0"/>
              <a:t>The District Assessment Coordinator (DAC) is responsible for: </a:t>
            </a:r>
          </a:p>
          <a:p>
            <a:r>
              <a:rPr lang="en-US" dirty="0"/>
              <a:t>Communicating all assessment and accountability information to district and schools (see communication flow chart)</a:t>
            </a:r>
          </a:p>
          <a:p>
            <a:pPr lvl="0"/>
            <a:r>
              <a:rPr lang="en-US" dirty="0"/>
              <a:t>Coordinating testing in their district</a:t>
            </a:r>
          </a:p>
          <a:p>
            <a:pPr lvl="0"/>
            <a:r>
              <a:rPr lang="en-US" dirty="0"/>
              <a:t>Working with </a:t>
            </a:r>
          </a:p>
          <a:p>
            <a:pPr lvl="1"/>
            <a:r>
              <a:rPr lang="en-US" dirty="0"/>
              <a:t>School Assessment Coordinators (SACs) </a:t>
            </a:r>
          </a:p>
          <a:p>
            <a:pPr lvl="1"/>
            <a:r>
              <a:rPr lang="en-US" dirty="0"/>
              <a:t>District Technology Coordinators (DTCs)</a:t>
            </a:r>
          </a:p>
          <a:p>
            <a:pPr lvl="1"/>
            <a:r>
              <a:rPr lang="en-US" dirty="0"/>
              <a:t>ACT Test Coordinator (TC)</a:t>
            </a:r>
          </a:p>
          <a:p>
            <a:pPr lvl="1"/>
            <a:r>
              <a:rPr lang="en-US" dirty="0"/>
              <a:t>District/School Technology Coordinators (STCs) to ensure system readiness (if the district does not have this designated role, it is the DAC’s responsibility to ensure these tasks are completed)</a:t>
            </a:r>
          </a:p>
          <a:p>
            <a:r>
              <a:rPr lang="en-US" dirty="0"/>
              <a:t>Ensuring that the SACs and Test Administrators (TAs) in their districts are appropriately trained and aware of test administration and security policies and procedures  </a:t>
            </a:r>
          </a:p>
          <a:p>
            <a:pPr lvl="0"/>
            <a:r>
              <a:rPr lang="en-US" dirty="0"/>
              <a:t>Ensuring student information/demographics are updated and correct in WISEdata by deadlines </a:t>
            </a:r>
          </a:p>
          <a:p>
            <a:r>
              <a:rPr lang="en-US" dirty="0"/>
              <a:t>Being aware of assessment accommodations/supports and communicating them to district and school staff</a:t>
            </a:r>
          </a:p>
          <a:p>
            <a:pPr lvl="0"/>
            <a:r>
              <a:rPr lang="en-US" dirty="0"/>
              <a:t>Ensuring district and school staff are training in test security</a:t>
            </a:r>
          </a:p>
          <a:p>
            <a:pPr lvl="0"/>
            <a:r>
              <a:rPr lang="en-US" dirty="0"/>
              <a:t>Reporting test security incidents to DPI</a:t>
            </a: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z="3600" dirty="0"/>
              <a:t>How does a DAC do all this alone?</a:t>
            </a:r>
          </a:p>
        </p:txBody>
      </p:sp>
      <p:sp>
        <p:nvSpPr>
          <p:cNvPr id="7" name="Content Placeholder 6"/>
          <p:cNvSpPr>
            <a:spLocks noGrp="1"/>
          </p:cNvSpPr>
          <p:nvPr>
            <p:ph sz="half" idx="1"/>
          </p:nvPr>
        </p:nvSpPr>
        <p:spPr>
          <a:xfrm>
            <a:off x="457200" y="1447800"/>
            <a:ext cx="8153400" cy="4709160"/>
          </a:xfrm>
        </p:spPr>
        <p:txBody>
          <a:bodyPr/>
          <a:lstStyle/>
          <a:p>
            <a:pPr>
              <a:buNone/>
            </a:pPr>
            <a:r>
              <a:rPr lang="en-US" sz="2400" dirty="0"/>
              <a:t>DACs should not feel like they are alone. They have many people who work in collaboration with them (from DPI to the classroom level) to ensure each assessment is administered successfully with as little impact on the students as possible. </a:t>
            </a:r>
          </a:p>
        </p:txBody>
      </p:sp>
      <p:pic>
        <p:nvPicPr>
          <p:cNvPr id="1028" name="Picture 4" descr="C:\Users\teasdjc\AppData\Local\Microsoft\Windows\Temporary Internet Files\Content.IE5\G6FA5LB0\Working-Together-tandwielen-595x403[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4724400" y="3167342"/>
            <a:ext cx="3429000" cy="2308538"/>
          </a:xfrm>
          <a:prstGeom prst="rect">
            <a:avLst/>
          </a:prstGeom>
          <a:noFill/>
        </p:spPr>
      </p:pic>
      <p:sp>
        <p:nvSpPr>
          <p:cNvPr id="5" name="TextBox 4"/>
          <p:cNvSpPr txBox="1"/>
          <p:nvPr/>
        </p:nvSpPr>
        <p:spPr>
          <a:xfrm>
            <a:off x="762000" y="3657600"/>
            <a:ext cx="2895600" cy="1328023"/>
          </a:xfrm>
          <a:prstGeom prst="roundRect">
            <a:avLst/>
          </a:prstGeom>
          <a:noFill/>
          <a:ln w="44450">
            <a:solidFill>
              <a:srgbClr val="333399"/>
            </a:solidFill>
          </a:ln>
        </p:spPr>
        <p:txBody>
          <a:bodyPr wrap="square" rtlCol="0">
            <a:spAutoFit/>
          </a:bodyPr>
          <a:lstStyle/>
          <a:p>
            <a:pPr algn="ctr"/>
            <a:r>
              <a:rPr lang="en-US" dirty="0">
                <a:latin typeface="Lato" panose="020F0502020204030203" pitchFamily="34" charset="0"/>
              </a:rPr>
              <a:t>Assessment staff, technology staff and educators ALL working together.</a:t>
            </a: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Other Assessment Roles and Responsibilities</a:t>
            </a:r>
          </a:p>
        </p:txBody>
      </p:sp>
      <p:sp>
        <p:nvSpPr>
          <p:cNvPr id="5" name="Subtitle 4"/>
          <p:cNvSpPr>
            <a:spLocks noGrp="1"/>
          </p:cNvSpPr>
          <p:nvPr>
            <p:ph type="subTitle" idx="1"/>
          </p:nvPr>
        </p:nvSpPr>
        <p:spPr/>
        <p:txBody>
          <a:bodyPr>
            <a:normAutofit/>
          </a:bodyPr>
          <a:lstStyle/>
          <a:p>
            <a:r>
              <a:rPr lang="en-US" dirty="0"/>
              <a:t>Let’s talk about the others involved in the successful administration of assessments</a:t>
            </a:r>
          </a:p>
        </p:txBody>
      </p:sp>
      <p:pic>
        <p:nvPicPr>
          <p:cNvPr id="4" name="Picture 3" descr="new_job_roles-100576027-primary.idge.jpg"/>
          <p:cNvPicPr>
            <a:picLocks noChangeAspect="1"/>
          </p:cNvPicPr>
          <p:nvPr/>
        </p:nvPicPr>
        <p:blipFill>
          <a:blip r:embed="rId3" cstate="print"/>
          <a:stretch>
            <a:fillRect/>
          </a:stretch>
        </p:blipFill>
        <p:spPr>
          <a:xfrm>
            <a:off x="1559907" y="2904286"/>
            <a:ext cx="2971800" cy="1979602"/>
          </a:xfrm>
          <a:prstGeom prst="rect">
            <a:avLst/>
          </a:prstGeom>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Autofit/>
          </a:bodyPr>
          <a:lstStyle/>
          <a:p>
            <a:pPr>
              <a:buNone/>
            </a:pPr>
            <a:r>
              <a:rPr lang="en-US" sz="2000" dirty="0"/>
              <a:t>This role is sometimes referred to as the school DAC but is actually a SAC (there is only one official DAC per district.) The SAC works at the school level with assessment.  There may be more than one SAC per district.</a:t>
            </a:r>
          </a:p>
          <a:p>
            <a:pPr>
              <a:buNone/>
            </a:pPr>
            <a:endParaRPr lang="en-US" sz="1600" dirty="0"/>
          </a:p>
          <a:p>
            <a:r>
              <a:rPr lang="en-US" sz="1600" dirty="0"/>
              <a:t>The SAC manages and oversees all testing in the school and may serve as the contact person between the school and the DAC. </a:t>
            </a:r>
          </a:p>
          <a:p>
            <a:r>
              <a:rPr lang="en-US" sz="1600" dirty="0"/>
              <a:t>The SAC must communicate all assessment and accountability information to school staff (see communication flow chart )</a:t>
            </a:r>
          </a:p>
          <a:p>
            <a:r>
              <a:rPr lang="en-US" sz="1600" dirty="0"/>
              <a:t>The SACs must ensure student information/demographics are corrected in the School Information System (SIS) and pushed to WISEdata by the necessary deadlines. </a:t>
            </a:r>
          </a:p>
        </p:txBody>
      </p:sp>
      <p:sp>
        <p:nvSpPr>
          <p:cNvPr id="2" name="Title 1"/>
          <p:cNvSpPr>
            <a:spLocks noGrp="1"/>
          </p:cNvSpPr>
          <p:nvPr>
            <p:ph type="title"/>
          </p:nvPr>
        </p:nvSpPr>
        <p:spPr/>
        <p:txBody>
          <a:bodyPr>
            <a:normAutofit fontScale="90000"/>
          </a:bodyPr>
          <a:lstStyle/>
          <a:p>
            <a:r>
              <a:rPr lang="en-US" dirty="0"/>
              <a:t>School Assessment Coordinator (SAC):</a:t>
            </a: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610600" cy="3733800"/>
          </a:xfrm>
        </p:spPr>
        <p:txBody>
          <a:bodyPr>
            <a:normAutofit lnSpcReduction="10000"/>
          </a:bodyPr>
          <a:lstStyle/>
          <a:p>
            <a:r>
              <a:rPr lang="en-US" sz="2400" dirty="0"/>
              <a:t>The DTC ensures the district is technologically ready for the Forward Exam.</a:t>
            </a:r>
          </a:p>
          <a:p>
            <a:r>
              <a:rPr lang="en-US" sz="2400" dirty="0"/>
              <a:t>The DTC must be available during testing to troubleshoot and assist district and school staff with any technology related issues that may arise. </a:t>
            </a:r>
          </a:p>
          <a:p>
            <a:pPr marL="0" lvl="0" indent="0">
              <a:buNone/>
            </a:pPr>
            <a:endParaRPr lang="en-US" sz="2400" dirty="0"/>
          </a:p>
          <a:p>
            <a:pPr marL="0" lvl="0" indent="0">
              <a:buNone/>
            </a:pPr>
            <a:r>
              <a:rPr lang="en-US" sz="2400" dirty="0"/>
              <a:t>To improve communication OEA has created a listserv for DTC’s.  If your district has not designated a DTC please do so and submit the DTC Update form available at </a:t>
            </a:r>
            <a:r>
              <a:rPr lang="en-US" sz="2400" u="sng" dirty="0">
                <a:hlinkClick r:id="rId3"/>
              </a:rPr>
              <a:t>http://dpi.wi.gov/assessment/dac/dtc-update</a:t>
            </a:r>
            <a:endParaRPr lang="en-US" sz="2400" dirty="0"/>
          </a:p>
          <a:p>
            <a:endParaRPr lang="en-US" sz="2400" dirty="0"/>
          </a:p>
        </p:txBody>
      </p:sp>
      <p:sp>
        <p:nvSpPr>
          <p:cNvPr id="2" name="Title 1"/>
          <p:cNvSpPr>
            <a:spLocks noGrp="1"/>
          </p:cNvSpPr>
          <p:nvPr>
            <p:ph type="title"/>
          </p:nvPr>
        </p:nvSpPr>
        <p:spPr/>
        <p:txBody>
          <a:bodyPr>
            <a:normAutofit fontScale="90000"/>
          </a:bodyPr>
          <a:lstStyle/>
          <a:p>
            <a:r>
              <a:rPr lang="en-US" dirty="0"/>
              <a:t>District Technology Coordinator (DTC):</a:t>
            </a: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25" y="1676400"/>
            <a:ext cx="8229600" cy="2362200"/>
          </a:xfrm>
        </p:spPr>
        <p:txBody>
          <a:bodyPr>
            <a:noAutofit/>
          </a:bodyPr>
          <a:lstStyle/>
          <a:p>
            <a:r>
              <a:rPr lang="en-US" sz="2400" dirty="0"/>
              <a:t>The STC ensures the school is technologically ready for the Forward Exam.</a:t>
            </a:r>
          </a:p>
          <a:p>
            <a:r>
              <a:rPr lang="en-US" sz="2400" dirty="0"/>
              <a:t>The STC must be available during testing to troubleshoot and assist school staff with any technology related issues that may arise. </a:t>
            </a:r>
          </a:p>
          <a:p>
            <a:pPr marL="0" indent="0">
              <a:buNone/>
            </a:pPr>
            <a:endParaRPr lang="en-US" sz="2400" dirty="0"/>
          </a:p>
        </p:txBody>
      </p:sp>
      <p:sp>
        <p:nvSpPr>
          <p:cNvPr id="2" name="Title 1"/>
          <p:cNvSpPr>
            <a:spLocks noGrp="1"/>
          </p:cNvSpPr>
          <p:nvPr>
            <p:ph type="title"/>
          </p:nvPr>
        </p:nvSpPr>
        <p:spPr/>
        <p:txBody>
          <a:bodyPr>
            <a:normAutofit fontScale="90000"/>
          </a:bodyPr>
          <a:lstStyle/>
          <a:p>
            <a:r>
              <a:rPr lang="en-US" dirty="0"/>
              <a:t>School Technology Coordinator (STC)</a:t>
            </a: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19225" cy="3352800"/>
          </a:xfrm>
        </p:spPr>
        <p:txBody>
          <a:bodyPr>
            <a:normAutofit fontScale="85000" lnSpcReduction="10000"/>
          </a:bodyPr>
          <a:lstStyle/>
          <a:p>
            <a:r>
              <a:rPr lang="en-US" dirty="0"/>
              <a:t>TAs administer the Exam in a uniform manner that is essential for the integrity of the testing program.  </a:t>
            </a:r>
          </a:p>
          <a:p>
            <a:r>
              <a:rPr lang="en-US" dirty="0"/>
              <a:t>TAs ensure students who have been assigned accessibility features have them prior to starting their exams. </a:t>
            </a:r>
          </a:p>
          <a:p>
            <a:r>
              <a:rPr lang="en-US" dirty="0"/>
              <a:t>TAs prepare the students and testing environment</a:t>
            </a:r>
          </a:p>
          <a:p>
            <a:r>
              <a:rPr lang="en-US" dirty="0"/>
              <a:t>TAs monitor students during testing to ensure the security and validity of the exam. </a:t>
            </a:r>
          </a:p>
          <a:p>
            <a:endParaRPr lang="en-US" sz="1800" dirty="0"/>
          </a:p>
        </p:txBody>
      </p:sp>
      <p:sp>
        <p:nvSpPr>
          <p:cNvPr id="2" name="Title 1"/>
          <p:cNvSpPr>
            <a:spLocks noGrp="1"/>
          </p:cNvSpPr>
          <p:nvPr>
            <p:ph type="title"/>
          </p:nvPr>
        </p:nvSpPr>
        <p:spPr/>
        <p:txBody>
          <a:bodyPr>
            <a:normAutofit/>
          </a:bodyPr>
          <a:lstStyle/>
          <a:p>
            <a:r>
              <a:rPr lang="en-US" dirty="0"/>
              <a:t>Test Administrator/Proctor (TA)</a:t>
            </a:r>
          </a:p>
        </p:txBody>
      </p:sp>
      <p:pic>
        <p:nvPicPr>
          <p:cNvPr id="4" name="Picture 3" descr="classroom 2.png"/>
          <p:cNvPicPr>
            <a:picLocks noChangeAspect="1"/>
          </p:cNvPicPr>
          <p:nvPr/>
        </p:nvPicPr>
        <p:blipFill>
          <a:blip r:embed="rId3" cstate="print"/>
          <a:stretch>
            <a:fillRect/>
          </a:stretch>
        </p:blipFill>
        <p:spPr>
          <a:xfrm>
            <a:off x="5943600" y="4267200"/>
            <a:ext cx="2286000" cy="2286000"/>
          </a:xfrm>
          <a:prstGeom prst="rect">
            <a:avLst/>
          </a:prstGeom>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Test Coordinator (TC) </a:t>
            </a:r>
            <a:r>
              <a:rPr lang="en-US" sz="1200" dirty="0"/>
              <a:t>(1 of 2)</a:t>
            </a:r>
          </a:p>
        </p:txBody>
      </p:sp>
      <p:sp>
        <p:nvSpPr>
          <p:cNvPr id="3" name="Content Placeholder 2"/>
          <p:cNvSpPr>
            <a:spLocks noGrp="1"/>
          </p:cNvSpPr>
          <p:nvPr>
            <p:ph idx="4294967295"/>
          </p:nvPr>
        </p:nvSpPr>
        <p:spPr>
          <a:xfrm>
            <a:off x="228600" y="1600200"/>
            <a:ext cx="8545068" cy="5105401"/>
          </a:xfrm>
        </p:spPr>
        <p:txBody>
          <a:bodyPr>
            <a:noAutofit/>
          </a:bodyPr>
          <a:lstStyle/>
          <a:p>
            <a:pPr>
              <a:buNone/>
            </a:pPr>
            <a:r>
              <a:rPr lang="en-US" sz="1600" b="1" dirty="0"/>
              <a:t>Responsibilities:</a:t>
            </a:r>
          </a:p>
          <a:p>
            <a:pPr>
              <a:buNone/>
            </a:pPr>
            <a:r>
              <a:rPr lang="en-US" sz="1600" dirty="0"/>
              <a:t>One Test Coordinator per school</a:t>
            </a:r>
          </a:p>
          <a:p>
            <a:pPr>
              <a:buNone/>
            </a:pPr>
            <a:endParaRPr lang="en-US" sz="1200" dirty="0"/>
          </a:p>
          <a:p>
            <a:pPr>
              <a:buNone/>
            </a:pPr>
            <a:r>
              <a:rPr lang="en-US" sz="1600" b="1" dirty="0"/>
              <a:t>Preparing facilities</a:t>
            </a:r>
          </a:p>
          <a:p>
            <a:r>
              <a:rPr lang="en-US" sz="1600" dirty="0"/>
              <a:t>Selecting and reserving test rooms and preparing them for test day according to ACT guidelines</a:t>
            </a:r>
          </a:p>
          <a:p>
            <a:pPr marL="0" indent="0">
              <a:buNone/>
            </a:pPr>
            <a:r>
              <a:rPr lang="en-US" sz="1600" b="1" dirty="0"/>
              <a:t>Assigning and Training Staff</a:t>
            </a:r>
          </a:p>
          <a:p>
            <a:r>
              <a:rPr lang="en-US" sz="1600" dirty="0"/>
              <a:t>Identifying enough qualified assistants to serve as room supervisors and proctors</a:t>
            </a:r>
          </a:p>
          <a:p>
            <a:r>
              <a:rPr lang="en-US" sz="1600" dirty="0"/>
              <a:t>Conducting a local training session for all testing staff, including review of the administration manuals and systems</a:t>
            </a:r>
          </a:p>
          <a:p>
            <a:pPr marL="0" indent="0">
              <a:buNone/>
            </a:pPr>
            <a:r>
              <a:rPr lang="en-US" sz="1600" b="1" dirty="0"/>
              <a:t>Coordinating Testing Activities </a:t>
            </a:r>
          </a:p>
          <a:p>
            <a:r>
              <a:rPr lang="en-US" sz="1600" dirty="0"/>
              <a:t>Submitting accommodations requests with the assistance of the Test Accommodations Coordinator</a:t>
            </a:r>
          </a:p>
          <a:p>
            <a:r>
              <a:rPr lang="en-US" sz="1600" dirty="0"/>
              <a:t>Ordering alternate test formats as needed</a:t>
            </a:r>
          </a:p>
          <a:p>
            <a:r>
              <a:rPr lang="en-US" sz="1600" dirty="0"/>
              <a:t>Receiving, checking in, and securely storing test materials</a:t>
            </a:r>
          </a:p>
          <a:p>
            <a:r>
              <a:rPr lang="en-US" sz="1600" dirty="0"/>
              <a:t>Arranging test date with the examinees within the designated testing window</a:t>
            </a:r>
          </a:p>
          <a:p>
            <a:pPr marL="0" indent="0">
              <a:buNone/>
            </a:pPr>
            <a:endParaRPr lang="en-US" sz="1350" dirty="0"/>
          </a:p>
        </p:txBody>
      </p:sp>
      <p:pic>
        <p:nvPicPr>
          <p:cNvPr id="4" name="Picture 3" descr="ACT2015.png"/>
          <p:cNvPicPr>
            <a:picLocks noChangeAspect="1"/>
          </p:cNvPicPr>
          <p:nvPr/>
        </p:nvPicPr>
        <p:blipFill>
          <a:blip r:embed="rId3" cstate="print"/>
          <a:stretch>
            <a:fillRect/>
          </a:stretch>
        </p:blipFill>
        <p:spPr>
          <a:xfrm>
            <a:off x="7467600" y="5791200"/>
            <a:ext cx="1485900" cy="753297"/>
          </a:xfrm>
          <a:prstGeom prst="rect">
            <a:avLst/>
          </a:prstGeom>
        </p:spPr>
      </p:pic>
    </p:spTree>
    <p:extLst>
      <p:ext uri="{BB962C8B-B14F-4D97-AF65-F5344CB8AC3E}">
        <p14:creationId xmlns:p14="http://schemas.microsoft.com/office/powerpoint/2010/main" val="2243263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Navigating the Web pages</a:t>
            </a:r>
            <a:br>
              <a:rPr lang="en-US" dirty="0"/>
            </a:br>
            <a:r>
              <a:rPr lang="en-US" sz="1800" dirty="0"/>
              <a:t>Trainings-Resources-Calendars-Correspondence-FAQs-and More</a:t>
            </a:r>
          </a:p>
        </p:txBody>
      </p:sp>
      <p:sp>
        <p:nvSpPr>
          <p:cNvPr id="3" name="Subtitle 2"/>
          <p:cNvSpPr>
            <a:spLocks noGrp="1"/>
          </p:cNvSpPr>
          <p:nvPr>
            <p:ph type="subTitle" idx="1"/>
          </p:nvPr>
        </p:nvSpPr>
        <p:spPr/>
        <p:txBody>
          <a:bodyPr>
            <a:normAutofit/>
          </a:bodyPr>
          <a:lstStyle/>
          <a:p>
            <a:r>
              <a:rPr lang="en-US" dirty="0"/>
              <a:t>A look at the organization of the assessment web pages and how to make the most of them.</a:t>
            </a:r>
          </a:p>
        </p:txBody>
      </p:sp>
      <p:grpSp>
        <p:nvGrpSpPr>
          <p:cNvPr id="6" name="Group 5"/>
          <p:cNvGrpSpPr/>
          <p:nvPr/>
        </p:nvGrpSpPr>
        <p:grpSpPr>
          <a:xfrm>
            <a:off x="1600200" y="2918637"/>
            <a:ext cx="2743200" cy="1981200"/>
            <a:chOff x="2362200" y="228600"/>
            <a:chExt cx="4419600" cy="3314700"/>
          </a:xfrm>
        </p:grpSpPr>
        <p:pic>
          <p:nvPicPr>
            <p:cNvPr id="4" name="Picture 3" descr="8d8cecf5-ebf6-4363-b44c-ee84fb6f8f32.jpg"/>
            <p:cNvPicPr>
              <a:picLocks noChangeAspect="1"/>
            </p:cNvPicPr>
            <p:nvPr/>
          </p:nvPicPr>
          <p:blipFill>
            <a:blip r:embed="rId3" cstate="print"/>
            <a:stretch>
              <a:fillRect/>
            </a:stretch>
          </p:blipFill>
          <p:spPr>
            <a:xfrm>
              <a:off x="2362200" y="228600"/>
              <a:ext cx="4419600" cy="3314700"/>
            </a:xfrm>
            <a:prstGeom prst="rect">
              <a:avLst/>
            </a:prstGeom>
          </p:spPr>
        </p:pic>
        <p:pic>
          <p:nvPicPr>
            <p:cNvPr id="53249" name="Picture 1"/>
            <p:cNvPicPr>
              <a:picLocks noChangeAspect="1" noChangeArrowheads="1"/>
            </p:cNvPicPr>
            <p:nvPr/>
          </p:nvPicPr>
          <p:blipFill>
            <a:blip r:embed="rId4" cstate="print"/>
            <a:srcRect l="21053" t="8421" r="21930" b="4561"/>
            <a:stretch>
              <a:fillRect/>
            </a:stretch>
          </p:blipFill>
          <p:spPr bwMode="auto">
            <a:xfrm>
              <a:off x="3886200" y="1676400"/>
              <a:ext cx="762000" cy="726831"/>
            </a:xfrm>
            <a:prstGeom prst="rect">
              <a:avLst/>
            </a:prstGeom>
            <a:noFill/>
            <a:ln w="9525">
              <a:noFill/>
              <a:miter lim="800000"/>
              <a:headEnd/>
              <a:tailEnd/>
            </a:ln>
          </p:spPr>
        </p:pic>
      </p:gr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Test Coordinator (TC) </a:t>
            </a:r>
            <a:r>
              <a:rPr lang="en-US" sz="1200" dirty="0"/>
              <a:t>(2 of 2)</a:t>
            </a:r>
          </a:p>
        </p:txBody>
      </p:sp>
      <p:sp>
        <p:nvSpPr>
          <p:cNvPr id="3" name="Content Placeholder 2"/>
          <p:cNvSpPr>
            <a:spLocks noGrp="1"/>
          </p:cNvSpPr>
          <p:nvPr>
            <p:ph idx="4294967295"/>
          </p:nvPr>
        </p:nvSpPr>
        <p:spPr>
          <a:xfrm>
            <a:off x="275375" y="1600200"/>
            <a:ext cx="8572500" cy="5105401"/>
          </a:xfrm>
        </p:spPr>
        <p:txBody>
          <a:bodyPr>
            <a:normAutofit fontScale="85000" lnSpcReduction="20000"/>
          </a:bodyPr>
          <a:lstStyle/>
          <a:p>
            <a:pPr marL="0" indent="0">
              <a:buNone/>
            </a:pPr>
            <a:r>
              <a:rPr lang="en-US" sz="1600" b="1" dirty="0"/>
              <a:t>Coordinating Testing Activities (continued)</a:t>
            </a:r>
          </a:p>
          <a:p>
            <a:r>
              <a:rPr lang="en-US" sz="1600" dirty="0"/>
              <a:t>Arranging for examinees to take the non-test portions of the test</a:t>
            </a:r>
          </a:p>
          <a:p>
            <a:r>
              <a:rPr lang="en-US" sz="1600" dirty="0"/>
              <a:t>Planning seating arrangements for each room</a:t>
            </a:r>
          </a:p>
          <a:p>
            <a:r>
              <a:rPr lang="en-US" sz="1600" dirty="0"/>
              <a:t>Creating a roster of examinees scheduled to test in each room</a:t>
            </a:r>
          </a:p>
          <a:p>
            <a:r>
              <a:rPr lang="en-US" sz="1600" dirty="0"/>
              <a:t>Organizing test materials for testing staff</a:t>
            </a:r>
          </a:p>
          <a:p>
            <a:r>
              <a:rPr lang="en-US" sz="1600" dirty="0"/>
              <a:t>Notifying examinees of the test date, location, and materials needed</a:t>
            </a:r>
          </a:p>
          <a:p>
            <a:r>
              <a:rPr lang="en-US" sz="1600" dirty="0"/>
              <a:t>Ordering standard time materials for makeup and emergency testing</a:t>
            </a:r>
          </a:p>
          <a:p>
            <a:r>
              <a:rPr lang="en-US" sz="1600" dirty="0"/>
              <a:t>Arranging for testing staff to apply barcode labels to answer documents</a:t>
            </a:r>
          </a:p>
          <a:p>
            <a:r>
              <a:rPr lang="en-US" sz="1600" dirty="0"/>
              <a:t>Arrange for transfer of test response to answer documents for examinees approved for alternate response modes</a:t>
            </a:r>
          </a:p>
          <a:p>
            <a:pPr marL="0" indent="0">
              <a:buNone/>
            </a:pPr>
            <a:endParaRPr lang="en-US" sz="1600" dirty="0"/>
          </a:p>
          <a:p>
            <a:pPr marL="0" indent="0">
              <a:buNone/>
            </a:pPr>
            <a:r>
              <a:rPr lang="en-US" sz="1600" b="1" dirty="0"/>
              <a:t>Maintaining Security</a:t>
            </a:r>
          </a:p>
          <a:p>
            <a:r>
              <a:rPr lang="en-US" sz="1600" dirty="0"/>
              <a:t>Ensuring that tests are administered in strict compliance with all policies and procedures as documented in the manuals and supplements</a:t>
            </a:r>
          </a:p>
          <a:p>
            <a:r>
              <a:rPr lang="en-US" sz="1600" dirty="0"/>
              <a:t>Returning all test materials to ACT immediately after each test date</a:t>
            </a:r>
          </a:p>
          <a:p>
            <a:r>
              <a:rPr lang="en-US" sz="1600" dirty="0"/>
              <a:t>Reading and complying with all policies and procedures in the manuals and supplements </a:t>
            </a:r>
          </a:p>
          <a:p>
            <a:r>
              <a:rPr lang="en-US" sz="1600" dirty="0"/>
              <a:t>Ensure all testing staff remain attentive to testing responsibilities throughout the entire administration </a:t>
            </a:r>
          </a:p>
          <a:p>
            <a:r>
              <a:rPr lang="en-US" sz="1600" dirty="0"/>
              <a:t>Provide a timely response to requests from ACT when additional information is needed</a:t>
            </a:r>
          </a:p>
          <a:p>
            <a:endParaRPr lang="en-US" sz="1600" dirty="0"/>
          </a:p>
          <a:p>
            <a:pPr marL="0" indent="0">
              <a:buNone/>
            </a:pPr>
            <a:r>
              <a:rPr lang="en-US" sz="1600" b="1" dirty="0"/>
              <a:t>Ensuring Complete Documentation</a:t>
            </a:r>
          </a:p>
          <a:p>
            <a:r>
              <a:rPr lang="en-US" sz="1600" dirty="0"/>
              <a:t>Ensuring room supervisors complete all required documentation </a:t>
            </a:r>
          </a:p>
          <a:p>
            <a:r>
              <a:rPr lang="en-US" sz="1600" dirty="0"/>
              <a:t>Verifying and returning all documentation after testing</a:t>
            </a:r>
          </a:p>
          <a:p>
            <a:r>
              <a:rPr lang="en-US" sz="1600" dirty="0"/>
              <a:t>Overseeing the documentation of irregularities and consulting with ACT and DPI as needed - Consult directly with ACT regarding actions being taken.</a:t>
            </a:r>
          </a:p>
          <a:p>
            <a:endParaRPr lang="en-US" sz="1600" dirty="0"/>
          </a:p>
        </p:txBody>
      </p:sp>
      <p:pic>
        <p:nvPicPr>
          <p:cNvPr id="4" name="Picture 3" descr="ACT2015.png"/>
          <p:cNvPicPr>
            <a:picLocks noChangeAspect="1"/>
          </p:cNvPicPr>
          <p:nvPr/>
        </p:nvPicPr>
        <p:blipFill>
          <a:blip r:embed="rId3" cstate="print"/>
          <a:stretch>
            <a:fillRect/>
          </a:stretch>
        </p:blipFill>
        <p:spPr>
          <a:xfrm>
            <a:off x="7543800" y="5257800"/>
            <a:ext cx="1485900" cy="753297"/>
          </a:xfrm>
          <a:prstGeom prst="rect">
            <a:avLst/>
          </a:prstGeom>
        </p:spPr>
      </p:pic>
    </p:spTree>
    <p:extLst>
      <p:ext uri="{BB962C8B-B14F-4D97-AF65-F5344CB8AC3E}">
        <p14:creationId xmlns:p14="http://schemas.microsoft.com/office/powerpoint/2010/main" val="736248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 Room Supervisors </a:t>
            </a:r>
            <a:r>
              <a:rPr lang="en-US" sz="1200" dirty="0"/>
              <a:t>(1 of 2)</a:t>
            </a:r>
          </a:p>
        </p:txBody>
      </p:sp>
      <p:sp>
        <p:nvSpPr>
          <p:cNvPr id="3" name="Content Placeholder 2"/>
          <p:cNvSpPr>
            <a:spLocks noGrp="1"/>
          </p:cNvSpPr>
          <p:nvPr>
            <p:ph idx="4294967295"/>
          </p:nvPr>
        </p:nvSpPr>
        <p:spPr>
          <a:xfrm>
            <a:off x="446825" y="1600200"/>
            <a:ext cx="8163775" cy="4724399"/>
          </a:xfrm>
        </p:spPr>
        <p:txBody>
          <a:bodyPr>
            <a:normAutofit fontScale="47500" lnSpcReduction="20000"/>
          </a:bodyPr>
          <a:lstStyle/>
          <a:p>
            <a:pPr marL="0" indent="0">
              <a:buNone/>
            </a:pPr>
            <a:r>
              <a:rPr lang="en-US" b="1" dirty="0"/>
              <a:t>Responsibilities:</a:t>
            </a:r>
          </a:p>
          <a:p>
            <a:pPr marL="0" indent="0">
              <a:buNone/>
            </a:pPr>
            <a:r>
              <a:rPr lang="en-US" sz="2600" dirty="0"/>
              <a:t>One room per supervisor, one supervisor per room</a:t>
            </a:r>
          </a:p>
          <a:p>
            <a:pPr marL="0" indent="0">
              <a:buNone/>
            </a:pPr>
            <a:endParaRPr lang="en-US" sz="2600" dirty="0"/>
          </a:p>
          <a:p>
            <a:pPr marL="0" indent="0">
              <a:buNone/>
            </a:pPr>
            <a:r>
              <a:rPr lang="en-US" b="1" dirty="0"/>
              <a:t>Prepare for test day:</a:t>
            </a:r>
          </a:p>
          <a:p>
            <a:r>
              <a:rPr lang="en-US" dirty="0"/>
              <a:t>Assist the test coordinator in his or her responsibilities as needed </a:t>
            </a:r>
          </a:p>
          <a:p>
            <a:r>
              <a:rPr lang="en-US" dirty="0"/>
              <a:t>Attend the training and briefing sessions conducted by the test  coordinator</a:t>
            </a:r>
          </a:p>
          <a:p>
            <a:pPr marL="0" indent="0">
              <a:buNone/>
            </a:pPr>
            <a:endParaRPr lang="en-US" sz="2000" dirty="0"/>
          </a:p>
          <a:p>
            <a:pPr marL="0" indent="0">
              <a:buNone/>
            </a:pPr>
            <a:r>
              <a:rPr lang="en-US" b="1" dirty="0"/>
              <a:t>Check-in activities: </a:t>
            </a:r>
          </a:p>
          <a:p>
            <a:r>
              <a:rPr lang="en-US" dirty="0"/>
              <a:t>Identify and admit examines to rooms; check ID/recognize and mark on roster</a:t>
            </a:r>
          </a:p>
          <a:p>
            <a:r>
              <a:rPr lang="en-US" dirty="0"/>
              <a:t>Direct examinees to specific, assigned seats</a:t>
            </a:r>
          </a:p>
          <a:p>
            <a:r>
              <a:rPr lang="en-US" dirty="0"/>
              <a:t>Ensure all examinees admitted to a room are assigned to the same timing </a:t>
            </a:r>
          </a:p>
          <a:p>
            <a:pPr marL="0" indent="0">
              <a:buNone/>
            </a:pPr>
            <a:endParaRPr lang="en-US" sz="2000" b="1" dirty="0"/>
          </a:p>
          <a:p>
            <a:pPr marL="0" indent="0">
              <a:buNone/>
            </a:pPr>
            <a:r>
              <a:rPr lang="en-US" b="1" dirty="0"/>
              <a:t>Administer the test: </a:t>
            </a:r>
          </a:p>
          <a:p>
            <a:r>
              <a:rPr lang="en-US" dirty="0"/>
              <a:t>Prepare room for testing </a:t>
            </a:r>
          </a:p>
          <a:p>
            <a:r>
              <a:rPr lang="en-US" dirty="0"/>
              <a:t>Take responsibility for a  test room and provide an environment conducive to testing</a:t>
            </a:r>
          </a:p>
          <a:p>
            <a:r>
              <a:rPr lang="en-US" dirty="0"/>
              <a:t>Count test booklets upon receipt from the test coordinator </a:t>
            </a:r>
          </a:p>
          <a:p>
            <a:r>
              <a:rPr lang="en-US" dirty="0"/>
              <a:t>Distribute test materials, keeping test booklets in sequential, serial number order</a:t>
            </a:r>
          </a:p>
          <a:p>
            <a:r>
              <a:rPr lang="en-US" dirty="0"/>
              <a:t>Read verbal instructions to examinees verbatim from the manual</a:t>
            </a:r>
          </a:p>
          <a:p>
            <a:r>
              <a:rPr lang="en-US" dirty="0"/>
              <a:t>Properly time tests, using two reliable timepieces and complete the Testing Time Verification Form</a:t>
            </a:r>
          </a:p>
        </p:txBody>
      </p:sp>
      <p:pic>
        <p:nvPicPr>
          <p:cNvPr id="4" name="Picture 3" descr="ACT2015.png"/>
          <p:cNvPicPr>
            <a:picLocks noChangeAspect="1"/>
          </p:cNvPicPr>
          <p:nvPr/>
        </p:nvPicPr>
        <p:blipFill>
          <a:blip r:embed="rId3" cstate="print"/>
          <a:stretch>
            <a:fillRect/>
          </a:stretch>
        </p:blipFill>
        <p:spPr>
          <a:xfrm>
            <a:off x="7391400" y="5714910"/>
            <a:ext cx="1485900" cy="753297"/>
          </a:xfrm>
          <a:prstGeom prst="rect">
            <a:avLst/>
          </a:prstGeom>
        </p:spPr>
      </p:pic>
    </p:spTree>
    <p:extLst>
      <p:ext uri="{BB962C8B-B14F-4D97-AF65-F5344CB8AC3E}">
        <p14:creationId xmlns:p14="http://schemas.microsoft.com/office/powerpoint/2010/main" val="163603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Room Supervisors </a:t>
            </a:r>
            <a:r>
              <a:rPr lang="en-US" sz="1200" dirty="0"/>
              <a:t>(2 of 2)</a:t>
            </a:r>
            <a:endParaRPr lang="en-US" dirty="0"/>
          </a:p>
        </p:txBody>
      </p:sp>
      <p:sp>
        <p:nvSpPr>
          <p:cNvPr id="3" name="Rectangle 2"/>
          <p:cNvSpPr/>
          <p:nvPr/>
        </p:nvSpPr>
        <p:spPr>
          <a:xfrm>
            <a:off x="256325" y="1600200"/>
            <a:ext cx="8610600" cy="4955203"/>
          </a:xfrm>
          <a:prstGeom prst="rect">
            <a:avLst/>
          </a:prstGeom>
        </p:spPr>
        <p:txBody>
          <a:bodyPr wrap="square">
            <a:spAutoFit/>
          </a:bodyPr>
          <a:lstStyle/>
          <a:p>
            <a:r>
              <a:rPr lang="en-US" b="1" dirty="0"/>
              <a:t>Administer the test (continued):</a:t>
            </a:r>
          </a:p>
          <a:p>
            <a:r>
              <a:rPr lang="en-US" dirty="0"/>
              <a:t>Complete the Seating Diagram and Test Booklet Count Form</a:t>
            </a:r>
          </a:p>
          <a:p>
            <a:r>
              <a:rPr lang="en-US" dirty="0"/>
              <a:t>Walk around the test room to ensure examinees are working on the correct sections of the test booklet and answer document</a:t>
            </a:r>
          </a:p>
          <a:p>
            <a:r>
              <a:rPr lang="en-US" dirty="0"/>
              <a:t>Monitor testing progress</a:t>
            </a:r>
          </a:p>
          <a:p>
            <a:endParaRPr lang="en-US" sz="1400" dirty="0"/>
          </a:p>
          <a:p>
            <a:r>
              <a:rPr lang="en-US" b="1" dirty="0"/>
              <a:t>Maintaining security:</a:t>
            </a:r>
          </a:p>
          <a:p>
            <a:pPr marL="285750" indent="-285750">
              <a:buFont typeface="Arial" panose="020B0604020202020204" pitchFamily="34" charset="0"/>
              <a:buChar char="•"/>
            </a:pPr>
            <a:r>
              <a:rPr lang="en-US" dirty="0"/>
              <a:t>Keep test materials secure during testing and breaks</a:t>
            </a:r>
          </a:p>
          <a:p>
            <a:pPr marL="285750" indent="-285750">
              <a:buFont typeface="Arial" panose="020B0604020202020204" pitchFamily="34" charset="0"/>
              <a:buChar char="•"/>
            </a:pPr>
            <a:r>
              <a:rPr lang="en-US" dirty="0"/>
              <a:t>Monitor for prohibited behavior during testing and breaks</a:t>
            </a:r>
          </a:p>
          <a:p>
            <a:pPr marL="285750" indent="-285750">
              <a:buFont typeface="Arial" panose="020B0604020202020204" pitchFamily="34" charset="0"/>
              <a:buChar char="•"/>
            </a:pPr>
            <a:r>
              <a:rPr lang="en-US" dirty="0"/>
              <a:t>Be attentive to examinees and materials at all times</a:t>
            </a:r>
          </a:p>
          <a:p>
            <a:pPr marL="285750" indent="-285750">
              <a:buFont typeface="Arial" panose="020B0604020202020204" pitchFamily="34" charset="0"/>
              <a:buChar char="•"/>
            </a:pPr>
            <a:r>
              <a:rPr lang="en-US" dirty="0"/>
              <a:t>Collect and account for all answer documents and test booklets before dismissing examinees</a:t>
            </a:r>
          </a:p>
          <a:p>
            <a:endParaRPr lang="en-US" sz="1400" dirty="0"/>
          </a:p>
          <a:p>
            <a:r>
              <a:rPr lang="en-US" b="1" dirty="0"/>
              <a:t>Ensuring complete documentation:</a:t>
            </a:r>
          </a:p>
          <a:p>
            <a:pPr marL="285750" indent="-285750">
              <a:buFont typeface="Arial" panose="020B0604020202020204" pitchFamily="34" charset="0"/>
              <a:buChar char="•"/>
            </a:pPr>
            <a:r>
              <a:rPr lang="en-US" dirty="0"/>
              <a:t>Complete all information on the appropriate administration forms </a:t>
            </a:r>
          </a:p>
          <a:p>
            <a:pPr marL="285750" indent="-285750">
              <a:buFont typeface="Arial" panose="020B0604020202020204" pitchFamily="34" charset="0"/>
              <a:buChar char="•"/>
            </a:pPr>
            <a:r>
              <a:rPr lang="en-US" dirty="0"/>
              <a:t>Record detailed documentation of any  irregularities and, as required, void examinee’s tests </a:t>
            </a:r>
          </a:p>
          <a:p>
            <a:pPr marL="285750" indent="-285750">
              <a:buFont typeface="Arial" panose="020B0604020202020204" pitchFamily="34" charset="0"/>
              <a:buChar char="•"/>
            </a:pPr>
            <a:r>
              <a:rPr lang="en-US" dirty="0"/>
              <a:t>Return all materials and forms to the TC immediately after testing</a:t>
            </a:r>
          </a:p>
        </p:txBody>
      </p:sp>
      <p:pic>
        <p:nvPicPr>
          <p:cNvPr id="4" name="Picture 3" descr="ACT2015.png"/>
          <p:cNvPicPr>
            <a:picLocks noChangeAspect="1"/>
          </p:cNvPicPr>
          <p:nvPr/>
        </p:nvPicPr>
        <p:blipFill>
          <a:blip r:embed="rId2" cstate="print"/>
          <a:stretch>
            <a:fillRect/>
          </a:stretch>
        </p:blipFill>
        <p:spPr>
          <a:xfrm>
            <a:off x="7391400" y="5714910"/>
            <a:ext cx="1485900" cy="753297"/>
          </a:xfrm>
          <a:prstGeom prst="rect">
            <a:avLst/>
          </a:prstGeom>
        </p:spPr>
      </p:pic>
    </p:spTree>
    <p:extLst>
      <p:ext uri="{BB962C8B-B14F-4D97-AF65-F5344CB8AC3E}">
        <p14:creationId xmlns:p14="http://schemas.microsoft.com/office/powerpoint/2010/main" val="793598558"/>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 Proctors (P) </a:t>
            </a:r>
            <a:r>
              <a:rPr lang="en-US" sz="1100" b="1" dirty="0"/>
              <a:t>(1 of 3)</a:t>
            </a:r>
            <a:endParaRPr lang="en-US" dirty="0"/>
          </a:p>
        </p:txBody>
      </p:sp>
      <p:sp>
        <p:nvSpPr>
          <p:cNvPr id="3" name="Content Placeholder 2"/>
          <p:cNvSpPr>
            <a:spLocks noGrp="1"/>
          </p:cNvSpPr>
          <p:nvPr>
            <p:ph idx="4294967295"/>
          </p:nvPr>
        </p:nvSpPr>
        <p:spPr>
          <a:xfrm>
            <a:off x="381000" y="1752600"/>
            <a:ext cx="8147050" cy="4229100"/>
          </a:xfrm>
        </p:spPr>
        <p:txBody>
          <a:bodyPr>
            <a:normAutofit fontScale="92500" lnSpcReduction="20000"/>
          </a:bodyPr>
          <a:lstStyle/>
          <a:p>
            <a:pPr marL="0" lvl="1" indent="0" defTabSz="350101">
              <a:buNone/>
              <a:defRPr/>
            </a:pPr>
            <a:r>
              <a:rPr lang="en-US" sz="2200" b="1" dirty="0"/>
              <a:t>Responsibilities</a:t>
            </a:r>
          </a:p>
          <a:p>
            <a:pPr marL="0" indent="-400050" defTabSz="350101">
              <a:buNone/>
              <a:defRPr/>
            </a:pPr>
            <a:r>
              <a:rPr lang="en-US" sz="1700" dirty="0"/>
              <a:t>Number of Proctors, By Number of Examinees</a:t>
            </a:r>
          </a:p>
          <a:p>
            <a:pPr marL="0" lvl="1" indent="0" defTabSz="350101">
              <a:buNone/>
              <a:defRPr/>
            </a:pPr>
            <a:endParaRPr lang="en-US" sz="1200" dirty="0"/>
          </a:p>
          <a:p>
            <a:pPr marL="0" lvl="1" indent="0" defTabSz="350101">
              <a:buNone/>
              <a:defRPr/>
            </a:pPr>
            <a:r>
              <a:rPr lang="en-US" sz="1700" b="1" dirty="0"/>
              <a:t>Preparing for test day:</a:t>
            </a:r>
          </a:p>
          <a:p>
            <a:pPr marL="285750" lvl="1" defTabSz="350101">
              <a:buFont typeface="Arial" panose="020B0604020202020204" pitchFamily="34" charset="0"/>
              <a:buChar char="•"/>
              <a:defRPr/>
            </a:pPr>
            <a:r>
              <a:rPr lang="en-US" sz="1700" dirty="0"/>
              <a:t>Assist the test coordinator in his or her responsibilities as needed </a:t>
            </a:r>
          </a:p>
          <a:p>
            <a:pPr marL="285750" lvl="1" defTabSz="350101">
              <a:buFont typeface="Arial" panose="020B0604020202020204" pitchFamily="34" charset="0"/>
              <a:buChar char="•"/>
              <a:defRPr/>
            </a:pPr>
            <a:r>
              <a:rPr lang="en-US" sz="1700" dirty="0"/>
              <a:t>Attend the training and briefing sessions conducted by test coordinator </a:t>
            </a:r>
          </a:p>
          <a:p>
            <a:pPr marL="0" lvl="1" indent="0" defTabSz="350101">
              <a:buNone/>
              <a:defRPr/>
            </a:pPr>
            <a:endParaRPr lang="en-US" sz="1700" dirty="0"/>
          </a:p>
          <a:p>
            <a:pPr marL="0" lvl="1" indent="0" defTabSz="350101">
              <a:buNone/>
              <a:defRPr/>
            </a:pPr>
            <a:r>
              <a:rPr lang="en-US" sz="1700" b="1" dirty="0"/>
              <a:t>Check-in activities: </a:t>
            </a:r>
          </a:p>
          <a:p>
            <a:pPr marL="285750" lvl="1" defTabSz="350101">
              <a:buFont typeface="Arial" panose="020B0604020202020204" pitchFamily="34" charset="0"/>
              <a:buChar char="•"/>
              <a:defRPr/>
            </a:pPr>
            <a:r>
              <a:rPr lang="en-US" sz="1700" dirty="0"/>
              <a:t>Help room supervisors identify and admit examinees</a:t>
            </a:r>
          </a:p>
          <a:p>
            <a:pPr marL="285750" lvl="1" defTabSz="350101">
              <a:buFont typeface="Arial" panose="020B0604020202020204" pitchFamily="34" charset="0"/>
              <a:buChar char="•"/>
              <a:defRPr/>
            </a:pPr>
            <a:r>
              <a:rPr lang="en-US" sz="1700" dirty="0"/>
              <a:t>Direct each examinee to his or her seat</a:t>
            </a:r>
          </a:p>
          <a:p>
            <a:pPr marL="285750" lvl="1" defTabSz="350101">
              <a:buFont typeface="Arial" panose="020B0604020202020204" pitchFamily="34" charset="0"/>
              <a:buChar char="•"/>
              <a:defRPr/>
            </a:pPr>
            <a:endParaRPr lang="en-US" sz="1700" dirty="0"/>
          </a:p>
          <a:p>
            <a:pPr marL="0" lvl="1" indent="0" defTabSz="350101">
              <a:buNone/>
              <a:defRPr/>
            </a:pPr>
            <a:r>
              <a:rPr lang="en-US" sz="1700" b="1" dirty="0"/>
              <a:t>Administer the test: </a:t>
            </a:r>
          </a:p>
          <a:p>
            <a:pPr marL="285750" lvl="1" defTabSz="350101">
              <a:buFont typeface="Arial" panose="020B0604020202020204" pitchFamily="34" charset="0"/>
              <a:buChar char="•"/>
              <a:defRPr/>
            </a:pPr>
            <a:r>
              <a:rPr lang="en-US" sz="1700" dirty="0"/>
              <a:t>Prepare room for testing</a:t>
            </a:r>
          </a:p>
          <a:p>
            <a:pPr marL="285750" lvl="1" defTabSz="350101">
              <a:buFont typeface="Arial" panose="020B0604020202020204" pitchFamily="34" charset="0"/>
              <a:buChar char="•"/>
              <a:defRPr/>
            </a:pPr>
            <a:r>
              <a:rPr lang="en-US" sz="1700" dirty="0"/>
              <a:t>Distribute test materials, keeping test booklets in sequential serial number order </a:t>
            </a:r>
          </a:p>
          <a:p>
            <a:pPr marL="285750" lvl="1" defTabSz="350101">
              <a:buFont typeface="Arial" panose="020B0604020202020204" pitchFamily="34" charset="0"/>
              <a:buChar char="•"/>
              <a:defRPr/>
            </a:pPr>
            <a:r>
              <a:rPr lang="en-US" sz="1700" dirty="0"/>
              <a:t>Verify test timing on a separate timepiece than the RS</a:t>
            </a:r>
          </a:p>
          <a:p>
            <a:pPr marL="285750" lvl="1" defTabSz="350101">
              <a:buFont typeface="Arial" panose="020B0604020202020204" pitchFamily="34" charset="0"/>
              <a:buChar char="•"/>
              <a:defRPr/>
            </a:pPr>
            <a:r>
              <a:rPr lang="en-US" sz="1700" dirty="0"/>
              <a:t>Monitor testing progress</a:t>
            </a:r>
          </a:p>
          <a:p>
            <a:pPr lvl="0"/>
            <a:endParaRPr lang="en-US" dirty="0"/>
          </a:p>
          <a:p>
            <a:pPr>
              <a:buNone/>
            </a:pPr>
            <a:endParaRPr lang="en-US" dirty="0"/>
          </a:p>
        </p:txBody>
      </p:sp>
      <p:pic>
        <p:nvPicPr>
          <p:cNvPr id="5" name="Picture 4" descr="ACT2015.png"/>
          <p:cNvPicPr>
            <a:picLocks noChangeAspect="1"/>
          </p:cNvPicPr>
          <p:nvPr/>
        </p:nvPicPr>
        <p:blipFill>
          <a:blip r:embed="rId3" cstate="print"/>
          <a:stretch>
            <a:fillRect/>
          </a:stretch>
        </p:blipFill>
        <p:spPr>
          <a:xfrm>
            <a:off x="7315200" y="5715000"/>
            <a:ext cx="1485900" cy="753297"/>
          </a:xfrm>
          <a:prstGeom prst="rect">
            <a:avLst/>
          </a:prstGeom>
        </p:spPr>
      </p:pic>
    </p:spTree>
    <p:extLst>
      <p:ext uri="{BB962C8B-B14F-4D97-AF65-F5344CB8AC3E}">
        <p14:creationId xmlns:p14="http://schemas.microsoft.com/office/powerpoint/2010/main" val="354846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628" y="1600200"/>
            <a:ext cx="8147304" cy="5105400"/>
          </a:xfrm>
        </p:spPr>
        <p:txBody>
          <a:bodyPr>
            <a:normAutofit/>
          </a:bodyPr>
          <a:lstStyle/>
          <a:p>
            <a:pPr marL="0" lvl="1" indent="0" defTabSz="350101">
              <a:buNone/>
              <a:defRPr/>
            </a:pPr>
            <a:endParaRPr lang="en-US" sz="1200" dirty="0"/>
          </a:p>
          <a:p>
            <a:pPr marL="0" lvl="0" indent="0">
              <a:buNone/>
            </a:pPr>
            <a:r>
              <a:rPr lang="en-US" sz="1600" b="1" dirty="0"/>
              <a:t>Maintaining security: </a:t>
            </a:r>
          </a:p>
          <a:p>
            <a:pPr lvl="0"/>
            <a:r>
              <a:rPr lang="en-US" sz="1600" dirty="0"/>
              <a:t>Monitor for prohibited behavior during entire testing and breaks </a:t>
            </a:r>
          </a:p>
          <a:p>
            <a:pPr lvl="0"/>
            <a:r>
              <a:rPr lang="en-US" sz="1600" dirty="0"/>
              <a:t>Be attentive to examinees and materials at all times</a:t>
            </a:r>
          </a:p>
          <a:p>
            <a:pPr lvl="0"/>
            <a:r>
              <a:rPr lang="en-US" sz="1600" dirty="0"/>
              <a:t>Walk around the room during testing to check that examinees are working on the correct test, replace defective materials, respond to illness, and discourage prohibited behavior</a:t>
            </a:r>
          </a:p>
          <a:p>
            <a:pPr lvl="0"/>
            <a:r>
              <a:rPr lang="en-US" sz="1600" dirty="0"/>
              <a:t>Report any irregularities immediately to the RS</a:t>
            </a:r>
          </a:p>
          <a:p>
            <a:pPr lvl="0"/>
            <a:r>
              <a:rPr lang="en-US" sz="1600" dirty="0"/>
              <a:t>Accompany examinees to the restroom if more than one is allowed to leave</a:t>
            </a:r>
          </a:p>
          <a:p>
            <a:pPr lvl="0"/>
            <a:r>
              <a:rPr lang="en-US" sz="1600" dirty="0"/>
              <a:t>Collect and account for all test materials before dismissing examinees</a:t>
            </a:r>
            <a:endParaRPr lang="en-US" dirty="0"/>
          </a:p>
        </p:txBody>
      </p:sp>
      <p:sp>
        <p:nvSpPr>
          <p:cNvPr id="2" name="Title 1"/>
          <p:cNvSpPr>
            <a:spLocks noGrp="1"/>
          </p:cNvSpPr>
          <p:nvPr>
            <p:ph type="title"/>
          </p:nvPr>
        </p:nvSpPr>
        <p:spPr>
          <a:xfrm>
            <a:off x="582930" y="270352"/>
            <a:ext cx="7886700" cy="994172"/>
          </a:xfrm>
        </p:spPr>
        <p:txBody>
          <a:bodyPr>
            <a:normAutofit/>
          </a:bodyPr>
          <a:lstStyle/>
          <a:p>
            <a:r>
              <a:rPr lang="en-US" sz="4400" b="1" dirty="0"/>
              <a:t>ACT Proctors (P) </a:t>
            </a:r>
            <a:r>
              <a:rPr lang="en-US" sz="1200" b="1" dirty="0"/>
              <a:t>(2 of 3)</a:t>
            </a:r>
          </a:p>
        </p:txBody>
      </p:sp>
      <p:pic>
        <p:nvPicPr>
          <p:cNvPr id="5" name="Picture 4" descr="ACT2015.png"/>
          <p:cNvPicPr>
            <a:picLocks noChangeAspect="1"/>
          </p:cNvPicPr>
          <p:nvPr/>
        </p:nvPicPr>
        <p:blipFill>
          <a:blip r:embed="rId3" cstate="print"/>
          <a:stretch>
            <a:fillRect/>
          </a:stretch>
        </p:blipFill>
        <p:spPr>
          <a:xfrm>
            <a:off x="7467600" y="1395001"/>
            <a:ext cx="1485900" cy="753297"/>
          </a:xfrm>
          <a:prstGeom prst="rect">
            <a:avLst/>
          </a:prstGeom>
        </p:spPr>
      </p:pic>
    </p:spTree>
    <p:extLst>
      <p:ext uri="{BB962C8B-B14F-4D97-AF65-F5344CB8AC3E}">
        <p14:creationId xmlns:p14="http://schemas.microsoft.com/office/powerpoint/2010/main" val="4062686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348" y="1592826"/>
            <a:ext cx="8147304" cy="4229100"/>
          </a:xfrm>
        </p:spPr>
        <p:txBody>
          <a:bodyPr>
            <a:normAutofit/>
          </a:bodyPr>
          <a:lstStyle/>
          <a:p>
            <a:pPr marL="0" lvl="1" indent="0" defTabSz="350101">
              <a:buNone/>
              <a:defRPr/>
            </a:pPr>
            <a:r>
              <a:rPr lang="en-US" b="1" dirty="0"/>
              <a:t>Minimum Proctor Requirements</a:t>
            </a:r>
          </a:p>
          <a:p>
            <a:pPr marL="0" indent="0">
              <a:buNone/>
            </a:pPr>
            <a:endParaRPr lang="en-US" dirty="0"/>
          </a:p>
          <a:p>
            <a:pPr>
              <a:buNone/>
            </a:pPr>
            <a:endParaRPr lang="en-US" dirty="0"/>
          </a:p>
        </p:txBody>
      </p:sp>
      <p:sp>
        <p:nvSpPr>
          <p:cNvPr id="2" name="Title 1"/>
          <p:cNvSpPr>
            <a:spLocks noGrp="1"/>
          </p:cNvSpPr>
          <p:nvPr>
            <p:ph type="title"/>
          </p:nvPr>
        </p:nvSpPr>
        <p:spPr>
          <a:xfrm>
            <a:off x="582930" y="241382"/>
            <a:ext cx="7886700" cy="994172"/>
          </a:xfrm>
        </p:spPr>
        <p:txBody>
          <a:bodyPr>
            <a:normAutofit/>
          </a:bodyPr>
          <a:lstStyle/>
          <a:p>
            <a:r>
              <a:rPr lang="en-US" b="1" dirty="0"/>
              <a:t>ACT Proctors (P) </a:t>
            </a:r>
            <a:r>
              <a:rPr lang="en-US" sz="1100" b="1" dirty="0"/>
              <a:t>(3 of 3)</a:t>
            </a:r>
            <a:endParaRPr lang="en-US" dirty="0"/>
          </a:p>
        </p:txBody>
      </p:sp>
      <p:pic>
        <p:nvPicPr>
          <p:cNvPr id="5" name="Picture 4" descr="ACT2015.png"/>
          <p:cNvPicPr>
            <a:picLocks noChangeAspect="1"/>
          </p:cNvPicPr>
          <p:nvPr/>
        </p:nvPicPr>
        <p:blipFill>
          <a:blip r:embed="rId3" cstate="print"/>
          <a:stretch>
            <a:fillRect/>
          </a:stretch>
        </p:blipFill>
        <p:spPr>
          <a:xfrm>
            <a:off x="7554375" y="1395001"/>
            <a:ext cx="1485900" cy="75329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358713157"/>
              </p:ext>
            </p:extLst>
          </p:nvPr>
        </p:nvGraphicFramePr>
        <p:xfrm>
          <a:off x="1524000" y="2115150"/>
          <a:ext cx="6030375" cy="3133982"/>
        </p:xfrm>
        <a:graphic>
          <a:graphicData uri="http://schemas.openxmlformats.org/drawingml/2006/table">
            <a:tbl>
              <a:tblPr firstRow="1" bandRow="1">
                <a:tableStyleId>{5C22544A-7EE6-4342-B048-85BDC9FD1C3A}</a:tableStyleId>
              </a:tblPr>
              <a:tblGrid>
                <a:gridCol w="3061610">
                  <a:extLst>
                    <a:ext uri="{9D8B030D-6E8A-4147-A177-3AD203B41FA5}">
                      <a16:colId xmlns:a16="http://schemas.microsoft.com/office/drawing/2014/main" val="20000"/>
                    </a:ext>
                  </a:extLst>
                </a:gridCol>
                <a:gridCol w="2968765">
                  <a:extLst>
                    <a:ext uri="{9D8B030D-6E8A-4147-A177-3AD203B41FA5}">
                      <a16:colId xmlns:a16="http://schemas.microsoft.com/office/drawing/2014/main" val="20001"/>
                    </a:ext>
                  </a:extLst>
                </a:gridCol>
              </a:tblGrid>
              <a:tr h="577247">
                <a:tc gridSpan="2">
                  <a:txBody>
                    <a:bodyPr/>
                    <a:lstStyle/>
                    <a:p>
                      <a:pPr algn="ctr"/>
                      <a:r>
                        <a:rPr lang="en-US" sz="2000" dirty="0">
                          <a:solidFill>
                            <a:schemeClr val="bg1"/>
                          </a:solidFill>
                          <a:latin typeface="Lato" panose="020F0502020204030203" pitchFamily="34" charset="0"/>
                        </a:rPr>
                        <a:t>Standard Testing Rooms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33399"/>
                    </a:solidFill>
                  </a:tcPr>
                </a:tc>
                <a:tc hMerge="1">
                  <a:txBody>
                    <a:bodyPr/>
                    <a:lstStyle/>
                    <a:p>
                      <a:endParaRPr lang="en-US"/>
                    </a:p>
                  </a:txBody>
                  <a:tcPr/>
                </a:tc>
                <a:extLst>
                  <a:ext uri="{0D108BD9-81ED-4DB2-BD59-A6C34878D82A}">
                    <a16:rowId xmlns:a16="http://schemas.microsoft.com/office/drawing/2014/main" val="10000"/>
                  </a:ext>
                </a:extLst>
              </a:tr>
              <a:tr h="337841">
                <a:tc>
                  <a:txBody>
                    <a:bodyPr/>
                    <a:lstStyle/>
                    <a:p>
                      <a:pPr algn="ctr"/>
                      <a:r>
                        <a:rPr lang="en-US" sz="1400" dirty="0">
                          <a:solidFill>
                            <a:schemeClr val="tx1"/>
                          </a:solidFill>
                          <a:latin typeface="Lato" panose="020F0502020204030203" pitchFamily="34" charset="0"/>
                        </a:rPr>
                        <a:t>Number of Examinees/Room</a:t>
                      </a:r>
                    </a:p>
                  </a:txBody>
                  <a:tcPr marL="68580" marR="68580" marT="34290" marB="3429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a:solidFill>
                            <a:schemeClr val="tx1"/>
                          </a:solidFill>
                          <a:latin typeface="Lato" panose="020F0502020204030203" pitchFamily="34" charset="0"/>
                        </a:rPr>
                        <a:t>Number of Proctors</a:t>
                      </a:r>
                      <a:r>
                        <a:rPr lang="en-US" sz="1400" baseline="0" dirty="0">
                          <a:solidFill>
                            <a:schemeClr val="tx1"/>
                          </a:solidFill>
                          <a:latin typeface="Lato" panose="020F0502020204030203" pitchFamily="34" charset="0"/>
                        </a:rPr>
                        <a:t> Required</a:t>
                      </a:r>
                      <a:endParaRPr lang="en-US" sz="1400" dirty="0">
                        <a:solidFill>
                          <a:schemeClr val="tx1"/>
                        </a:solidFill>
                        <a:latin typeface="Lato" panose="020F0502020204030203" pitchFamily="34" charset="0"/>
                      </a:endParaRPr>
                    </a:p>
                  </a:txBody>
                  <a:tcPr marL="68580" marR="68580" marT="34290" marB="34290">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1"/>
                  </a:ext>
                </a:extLst>
              </a:tr>
              <a:tr h="337841">
                <a:tc>
                  <a:txBody>
                    <a:bodyPr/>
                    <a:lstStyle/>
                    <a:p>
                      <a:pPr algn="ctr"/>
                      <a:r>
                        <a:rPr lang="en-US" sz="1400" dirty="0">
                          <a:solidFill>
                            <a:schemeClr val="tx1"/>
                          </a:solidFill>
                          <a:latin typeface="Lato" panose="020F0502020204030203" pitchFamily="34" charset="0"/>
                        </a:rPr>
                        <a:t>0 – 30</a:t>
                      </a:r>
                    </a:p>
                  </a:txBody>
                  <a:tcPr marL="68580" marR="68580" marT="34290" marB="34290">
                    <a:lnL w="12700" cap="flat" cmpd="sng" algn="ctr">
                      <a:solidFill>
                        <a:schemeClr val="tx1"/>
                      </a:solidFill>
                      <a:prstDash val="solid"/>
                      <a:round/>
                      <a:headEnd type="none" w="med" len="med"/>
                      <a:tailEnd type="none" w="med" len="med"/>
                    </a:lnL>
                    <a:noFill/>
                  </a:tcPr>
                </a:tc>
                <a:tc>
                  <a:txBody>
                    <a:bodyPr/>
                    <a:lstStyle/>
                    <a:p>
                      <a:pPr algn="ctr"/>
                      <a:r>
                        <a:rPr lang="en-US" sz="1400" dirty="0">
                          <a:solidFill>
                            <a:schemeClr val="tx1"/>
                          </a:solidFill>
                          <a:latin typeface="Lato" panose="020F0502020204030203" pitchFamily="34" charset="0"/>
                        </a:rPr>
                        <a:t>0</a:t>
                      </a:r>
                    </a:p>
                  </a:txBody>
                  <a:tcPr marL="68580" marR="68580" marT="34290" marB="3429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337841">
                <a:tc>
                  <a:txBody>
                    <a:bodyPr/>
                    <a:lstStyle/>
                    <a:p>
                      <a:pPr algn="ctr"/>
                      <a:r>
                        <a:rPr lang="en-US" sz="1400" dirty="0">
                          <a:solidFill>
                            <a:schemeClr val="tx1"/>
                          </a:solidFill>
                          <a:latin typeface="Lato" panose="020F0502020204030203" pitchFamily="34" charset="0"/>
                        </a:rPr>
                        <a:t>31-60</a:t>
                      </a:r>
                    </a:p>
                  </a:txBody>
                  <a:tcPr marL="68580" marR="68580" marT="34290" marB="3429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1400" dirty="0">
                          <a:solidFill>
                            <a:schemeClr val="tx1"/>
                          </a:solidFill>
                          <a:latin typeface="Lato" panose="020F0502020204030203" pitchFamily="34" charset="0"/>
                        </a:rPr>
                        <a:t>1</a:t>
                      </a:r>
                    </a:p>
                  </a:txBody>
                  <a:tcPr marL="68580" marR="68580" marT="34290" marB="34290">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3"/>
                  </a:ext>
                </a:extLst>
              </a:tr>
              <a:tr h="251822">
                <a:tc>
                  <a:txBody>
                    <a:bodyPr/>
                    <a:lstStyle/>
                    <a:p>
                      <a:pPr algn="ctr"/>
                      <a:r>
                        <a:rPr lang="en-US" sz="1400" dirty="0">
                          <a:solidFill>
                            <a:schemeClr val="tx1"/>
                          </a:solidFill>
                          <a:latin typeface="Lato" panose="020F0502020204030203" pitchFamily="34" charset="0"/>
                        </a:rPr>
                        <a:t>61</a:t>
                      </a:r>
                      <a:r>
                        <a:rPr lang="en-US" sz="1400" baseline="0" dirty="0">
                          <a:solidFill>
                            <a:schemeClr val="tx1"/>
                          </a:solidFill>
                          <a:latin typeface="Lato" panose="020F0502020204030203" pitchFamily="34" charset="0"/>
                        </a:rPr>
                        <a:t> – 100</a:t>
                      </a:r>
                      <a:endParaRPr lang="en-US" sz="1400" dirty="0">
                        <a:solidFill>
                          <a:schemeClr val="tx1"/>
                        </a:solidFill>
                        <a:latin typeface="Lato" panose="020F0502020204030203" pitchFamily="34" charset="0"/>
                      </a:endParaRPr>
                    </a:p>
                  </a:txBody>
                  <a:tcPr marL="68580" marR="68580" marT="34290" marB="34290">
                    <a:lnL w="12700" cap="flat" cmpd="sng" algn="ctr">
                      <a:solidFill>
                        <a:schemeClr val="tx1"/>
                      </a:solidFill>
                      <a:prstDash val="solid"/>
                      <a:round/>
                      <a:headEnd type="none" w="med" len="med"/>
                      <a:tailEnd type="none" w="med" len="med"/>
                    </a:lnL>
                    <a:noFill/>
                  </a:tcPr>
                </a:tc>
                <a:tc>
                  <a:txBody>
                    <a:bodyPr/>
                    <a:lstStyle/>
                    <a:p>
                      <a:pPr algn="ctr"/>
                      <a:r>
                        <a:rPr lang="en-US" sz="1400" dirty="0">
                          <a:solidFill>
                            <a:schemeClr val="tx1"/>
                          </a:solidFill>
                          <a:latin typeface="Lato" panose="020F0502020204030203" pitchFamily="34" charset="0"/>
                        </a:rPr>
                        <a:t>2</a:t>
                      </a:r>
                    </a:p>
                  </a:txBody>
                  <a:tcPr marL="68580" marR="68580" marT="34290" marB="34290">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4"/>
                  </a:ext>
                </a:extLst>
              </a:tr>
              <a:tr h="585590">
                <a:tc gridSpan="2">
                  <a:txBody>
                    <a:bodyPr/>
                    <a:lstStyle/>
                    <a:p>
                      <a:pPr algn="ctr"/>
                      <a:r>
                        <a:rPr lang="en-US" sz="2000" b="1" dirty="0">
                          <a:solidFill>
                            <a:schemeClr val="bg1"/>
                          </a:solidFill>
                          <a:latin typeface="Lato" panose="020F0502020204030203" pitchFamily="34" charset="0"/>
                        </a:rPr>
                        <a:t>Accommodation</a:t>
                      </a:r>
                      <a:r>
                        <a:rPr lang="en-US" sz="2000" b="1" baseline="0" dirty="0">
                          <a:solidFill>
                            <a:schemeClr val="bg1"/>
                          </a:solidFill>
                          <a:latin typeface="Lato" panose="020F0502020204030203" pitchFamily="34" charset="0"/>
                        </a:rPr>
                        <a:t> Testing Rooms</a:t>
                      </a:r>
                      <a:endParaRPr lang="en-US" sz="2000" b="1" dirty="0">
                        <a:solidFill>
                          <a:schemeClr val="bg1"/>
                        </a:solidFill>
                        <a:latin typeface="Lato" panose="020F0502020204030203"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333399"/>
                    </a:solidFill>
                  </a:tcPr>
                </a:tc>
                <a:tc hMerge="1">
                  <a:txBody>
                    <a:bodyPr/>
                    <a:lstStyle/>
                    <a:p>
                      <a:endParaRPr lang="en-US"/>
                    </a:p>
                  </a:txBody>
                  <a:tcPr/>
                </a:tc>
                <a:extLst>
                  <a:ext uri="{0D108BD9-81ED-4DB2-BD59-A6C34878D82A}">
                    <a16:rowId xmlns:a16="http://schemas.microsoft.com/office/drawing/2014/main" val="10005"/>
                  </a:ext>
                </a:extLst>
              </a:tr>
              <a:tr h="337841">
                <a:tc>
                  <a:txBody>
                    <a:bodyPr/>
                    <a:lstStyle/>
                    <a:p>
                      <a:pPr algn="ctr"/>
                      <a:r>
                        <a:rPr lang="en-US" sz="1400" dirty="0">
                          <a:solidFill>
                            <a:schemeClr val="tx1"/>
                          </a:solidFill>
                          <a:latin typeface="Lato" panose="020F0502020204030203" pitchFamily="34" charset="0"/>
                        </a:rPr>
                        <a:t>Number of Examinees/Room</a:t>
                      </a:r>
                    </a:p>
                  </a:txBody>
                  <a:tcPr marL="68580" marR="68580" marT="34290" marB="34290">
                    <a:lnL w="12700" cap="flat" cmpd="sng" algn="ctr">
                      <a:solidFill>
                        <a:schemeClr val="tx1"/>
                      </a:solidFill>
                      <a:prstDash val="solid"/>
                      <a:round/>
                      <a:headEnd type="none" w="med" len="med"/>
                      <a:tailEnd type="none" w="med" len="med"/>
                    </a:lnL>
                  </a:tcPr>
                </a:tc>
                <a:tc>
                  <a:txBody>
                    <a:bodyPr/>
                    <a:lstStyle/>
                    <a:p>
                      <a:pPr algn="ctr"/>
                      <a:r>
                        <a:rPr lang="en-US" sz="1400" dirty="0">
                          <a:solidFill>
                            <a:schemeClr val="tx1"/>
                          </a:solidFill>
                          <a:latin typeface="Lato" panose="020F0502020204030203" pitchFamily="34" charset="0"/>
                        </a:rPr>
                        <a:t>Number of Proctors</a:t>
                      </a:r>
                      <a:r>
                        <a:rPr lang="en-US" sz="1400" baseline="0" dirty="0">
                          <a:solidFill>
                            <a:schemeClr val="tx1"/>
                          </a:solidFill>
                          <a:latin typeface="Lato" panose="020F0502020204030203" pitchFamily="34" charset="0"/>
                        </a:rPr>
                        <a:t> Required</a:t>
                      </a:r>
                      <a:endParaRPr lang="en-US" sz="1400" dirty="0">
                        <a:solidFill>
                          <a:schemeClr val="tx1"/>
                        </a:solidFill>
                        <a:latin typeface="Lato" panose="020F0502020204030203" pitchFamily="34" charset="0"/>
                      </a:endParaRPr>
                    </a:p>
                  </a:txBody>
                  <a:tcPr marL="68580" marR="68580" marT="34290" marB="3429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37841">
                <a:tc>
                  <a:txBody>
                    <a:bodyPr/>
                    <a:lstStyle/>
                    <a:p>
                      <a:pPr algn="ctr"/>
                      <a:r>
                        <a:rPr lang="en-US" sz="1400" dirty="0">
                          <a:solidFill>
                            <a:schemeClr val="tx1"/>
                          </a:solidFill>
                          <a:latin typeface="Lato" panose="020F0502020204030203" pitchFamily="34" charset="0"/>
                        </a:rPr>
                        <a:t>21+</a:t>
                      </a:r>
                    </a:p>
                  </a:txBody>
                  <a:tcPr marL="68580" marR="68580" marT="34290" marB="3429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latin typeface="Lato" panose="020F0502020204030203" pitchFamily="34" charset="0"/>
                        </a:rPr>
                        <a:t>1</a:t>
                      </a:r>
                    </a:p>
                  </a:txBody>
                  <a:tcPr marL="68580" marR="68580" marT="34290" marB="3429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33185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Specifics of the Job</a:t>
            </a:r>
          </a:p>
        </p:txBody>
      </p:sp>
      <p:sp>
        <p:nvSpPr>
          <p:cNvPr id="3" name="Subtitle 2"/>
          <p:cNvSpPr>
            <a:spLocks noGrp="1"/>
          </p:cNvSpPr>
          <p:nvPr>
            <p:ph sz="quarter" idx="10"/>
          </p:nvPr>
        </p:nvSpPr>
        <p:spPr>
          <a:xfrm>
            <a:off x="457200" y="1676400"/>
            <a:ext cx="3657600" cy="3048000"/>
          </a:xfrm>
        </p:spPr>
        <p:txBody>
          <a:bodyPr>
            <a:normAutofit/>
          </a:bodyPr>
          <a:lstStyle/>
          <a:p>
            <a:pPr marL="0" indent="0">
              <a:buNone/>
            </a:pPr>
            <a:r>
              <a:rPr lang="en-US" dirty="0"/>
              <a:t>What does a DAC have to do?</a:t>
            </a:r>
          </a:p>
        </p:txBody>
      </p:sp>
      <p:pic>
        <p:nvPicPr>
          <p:cNvPr id="6" name="Picture 5" descr="Diagram&#10;&#10;Description automatically generated">
            <a:extLst>
              <a:ext uri="{FF2B5EF4-FFF2-40B4-BE49-F238E27FC236}">
                <a16:creationId xmlns:a16="http://schemas.microsoft.com/office/drawing/2014/main" id="{94AD9336-3232-415A-82A1-857B3FBA35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1524000"/>
            <a:ext cx="4434283" cy="4374662"/>
          </a:xfrm>
          <a:prstGeom prst="rect">
            <a:avLst/>
          </a:prstGeom>
        </p:spPr>
      </p:pic>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0ABAFC02-5B72-E147-547C-DA13EB111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1562100"/>
            <a:ext cx="3733800" cy="3733800"/>
          </a:xfrm>
          <a:prstGeom prst="rect">
            <a:avLst/>
          </a:prstGeom>
        </p:spPr>
      </p:pic>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Title 2"/>
          <p:cNvSpPr>
            <a:spLocks noGrp="1"/>
          </p:cNvSpPr>
          <p:nvPr>
            <p:ph type="title"/>
          </p:nvPr>
        </p:nvSpPr>
        <p:spPr/>
        <p:txBody>
          <a:bodyPr/>
          <a:lstStyle/>
          <a:p>
            <a:r>
              <a:rPr lang="en-US" dirty="0"/>
              <a:t>Communication Flow Chart</a:t>
            </a:r>
          </a:p>
        </p:txBody>
      </p:sp>
      <p:pic>
        <p:nvPicPr>
          <p:cNvPr id="5" name="Picture 4" descr="Diagram&#10;&#10;Description automatically generated">
            <a:extLst>
              <a:ext uri="{FF2B5EF4-FFF2-40B4-BE49-F238E27FC236}">
                <a16:creationId xmlns:a16="http://schemas.microsoft.com/office/drawing/2014/main" id="{92DAE58B-ABD4-94B4-3C6A-086DFD0AF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454" y="1524000"/>
            <a:ext cx="8077200" cy="5026780"/>
          </a:xfrm>
          <a:prstGeom prst="rect">
            <a:avLst/>
          </a:prstGeom>
        </p:spPr>
      </p:pic>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25" y="1600200"/>
            <a:ext cx="8229600" cy="3886200"/>
          </a:xfrm>
        </p:spPr>
        <p:txBody>
          <a:bodyPr>
            <a:normAutofit fontScale="85000" lnSpcReduction="10000"/>
          </a:bodyPr>
          <a:lstStyle/>
          <a:p>
            <a:pPr>
              <a:buNone/>
            </a:pPr>
            <a:r>
              <a:rPr lang="en-US" dirty="0"/>
              <a:t>It is the DACs responsibility to ensure communication about assessment and accountability travels all the way down to the educator level.</a:t>
            </a:r>
          </a:p>
          <a:p>
            <a:pPr>
              <a:buNone/>
            </a:pPr>
            <a:endParaRPr lang="en-US" dirty="0"/>
          </a:p>
          <a:p>
            <a:pPr marL="0" indent="0">
              <a:buNone/>
            </a:pPr>
            <a:r>
              <a:rPr lang="en-US" dirty="0"/>
              <a:t>OEA communicates with DACs via:</a:t>
            </a:r>
          </a:p>
          <a:p>
            <a:r>
              <a:rPr lang="en-US" sz="2900" dirty="0"/>
              <a:t>Email (Newsletter, DAC Digest, News Flash Updates)</a:t>
            </a:r>
          </a:p>
          <a:p>
            <a:r>
              <a:rPr lang="en-US" sz="2900" dirty="0"/>
              <a:t>OEA Webpages – the OEA team believes in transparency and tries to get information out to the field as soon as possible. </a:t>
            </a:r>
          </a:p>
        </p:txBody>
      </p:sp>
      <p:sp>
        <p:nvSpPr>
          <p:cNvPr id="2" name="Title 1"/>
          <p:cNvSpPr>
            <a:spLocks noGrp="1"/>
          </p:cNvSpPr>
          <p:nvPr>
            <p:ph type="title"/>
          </p:nvPr>
        </p:nvSpPr>
        <p:spPr/>
        <p:txBody>
          <a:bodyPr>
            <a:normAutofit/>
          </a:bodyPr>
          <a:lstStyle/>
          <a:p>
            <a:r>
              <a:rPr lang="en-US" dirty="0"/>
              <a:t>Communication is Key</a:t>
            </a:r>
          </a:p>
        </p:txBody>
      </p:sp>
      <p:pic>
        <p:nvPicPr>
          <p:cNvPr id="8" name="Picture 7" descr="Diagram&#10;&#10;Description automatically generated">
            <a:extLst>
              <a:ext uri="{FF2B5EF4-FFF2-40B4-BE49-F238E27FC236}">
                <a16:creationId xmlns:a16="http://schemas.microsoft.com/office/drawing/2014/main" id="{5ECE26CE-BE5E-FCC9-B428-C3404E684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3919" y="202894"/>
            <a:ext cx="1092506" cy="1092506"/>
          </a:xfrm>
          <a:prstGeom prst="rect">
            <a:avLst/>
          </a:prstGeom>
          <a:solidFill>
            <a:schemeClr val="bg1"/>
          </a:solidFill>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Office of Educational Accountability</a:t>
            </a:r>
            <a:br>
              <a:rPr lang="en-US" dirty="0"/>
            </a:br>
            <a:r>
              <a:rPr lang="en-US" dirty="0"/>
              <a:t>Home Page</a:t>
            </a:r>
          </a:p>
        </p:txBody>
      </p:sp>
      <p:sp>
        <p:nvSpPr>
          <p:cNvPr id="5" name="TextBox 4"/>
          <p:cNvSpPr txBox="1"/>
          <p:nvPr/>
        </p:nvSpPr>
        <p:spPr>
          <a:xfrm>
            <a:off x="446824" y="2057400"/>
            <a:ext cx="3439375" cy="2031325"/>
          </a:xfrm>
          <a:prstGeom prst="rect">
            <a:avLst/>
          </a:prstGeom>
          <a:noFill/>
        </p:spPr>
        <p:txBody>
          <a:bodyPr wrap="square" rtlCol="0">
            <a:spAutoFit/>
          </a:bodyPr>
          <a:lstStyle/>
          <a:p>
            <a:r>
              <a:rPr lang="en-US" dirty="0">
                <a:solidFill>
                  <a:schemeClr val="bg1">
                    <a:lumMod val="75000"/>
                    <a:lumOff val="25000"/>
                  </a:schemeClr>
                </a:solidFill>
                <a:latin typeface="Lato" pitchFamily="34" charset="0"/>
                <a:hlinkClick r:id="rId3"/>
              </a:rPr>
              <a:t>http://dpi.wi.gov/osa-oea</a:t>
            </a:r>
            <a:endParaRPr lang="en-US" dirty="0">
              <a:solidFill>
                <a:schemeClr val="bg1">
                  <a:lumMod val="75000"/>
                  <a:lumOff val="25000"/>
                </a:schemeClr>
              </a:solidFill>
              <a:latin typeface="Lato" pitchFamily="34" charset="0"/>
            </a:endParaRPr>
          </a:p>
          <a:p>
            <a:endParaRPr lang="en-US" dirty="0"/>
          </a:p>
          <a:p>
            <a:r>
              <a:rPr lang="en-US" dirty="0">
                <a:latin typeface="Lato" pitchFamily="34" charset="0"/>
              </a:rPr>
              <a:t>The Office of Educational Accountability (OEA) home page explains the team’s purpose and links to the assessment and accountability homepages.</a:t>
            </a:r>
          </a:p>
        </p:txBody>
      </p:sp>
      <p:pic>
        <p:nvPicPr>
          <p:cNvPr id="8" name="Picture 7">
            <a:extLst>
              <a:ext uri="{FF2B5EF4-FFF2-40B4-BE49-F238E27FC236}">
                <a16:creationId xmlns:a16="http://schemas.microsoft.com/office/drawing/2014/main" id="{09684972-562E-47DD-2DD0-F1C0ACE1B2F6}"/>
              </a:ext>
            </a:extLst>
          </p:cNvPr>
          <p:cNvPicPr>
            <a:picLocks noChangeAspect="1"/>
          </p:cNvPicPr>
          <p:nvPr/>
        </p:nvPicPr>
        <p:blipFill>
          <a:blip r:embed="rId4"/>
          <a:stretch>
            <a:fillRect/>
          </a:stretch>
        </p:blipFill>
        <p:spPr>
          <a:xfrm>
            <a:off x="4458048" y="1676400"/>
            <a:ext cx="3907017" cy="4038600"/>
          </a:xfrm>
          <a:prstGeom prst="rect">
            <a:avLst/>
          </a:prstGeom>
          <a:ln>
            <a:solidFill>
              <a:schemeClr val="tx1"/>
            </a:solidFill>
          </a:ln>
        </p:spPr>
      </p:pic>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5E586EDA-3ED4-B215-2CE0-97FD4B99B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1562100"/>
            <a:ext cx="3733800" cy="3733800"/>
          </a:xfrm>
          <a:prstGeom prst="rect">
            <a:avLst/>
          </a:prstGeom>
        </p:spPr>
      </p:pic>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10000"/>
          </a:xfrm>
        </p:spPr>
        <p:txBody>
          <a:bodyPr>
            <a:normAutofit fontScale="70000" lnSpcReduction="20000"/>
          </a:bodyPr>
          <a:lstStyle/>
          <a:p>
            <a:r>
              <a:rPr lang="en-US" dirty="0"/>
              <a:t>DACs must communicate with:</a:t>
            </a:r>
          </a:p>
          <a:p>
            <a:pPr lvl="1"/>
            <a:r>
              <a:rPr lang="en-US" dirty="0"/>
              <a:t>SACs</a:t>
            </a:r>
          </a:p>
          <a:p>
            <a:pPr lvl="1"/>
            <a:r>
              <a:rPr lang="en-US" dirty="0"/>
              <a:t>DTCs</a:t>
            </a:r>
          </a:p>
          <a:p>
            <a:pPr lvl="1"/>
            <a:r>
              <a:rPr lang="en-US" dirty="0"/>
              <a:t>STCs</a:t>
            </a:r>
          </a:p>
          <a:p>
            <a:pPr lvl="1"/>
            <a:r>
              <a:rPr lang="en-US" dirty="0"/>
              <a:t>And TAs (educators)</a:t>
            </a:r>
          </a:p>
          <a:p>
            <a:pPr lvl="1"/>
            <a:endParaRPr lang="en-US" dirty="0"/>
          </a:p>
          <a:p>
            <a:r>
              <a:rPr lang="en-US" dirty="0"/>
              <a:t>DACs must establish good communication and work closely with:</a:t>
            </a:r>
          </a:p>
          <a:p>
            <a:pPr lvl="1"/>
            <a:r>
              <a:rPr lang="en-US" dirty="0"/>
              <a:t>EL Coordinators</a:t>
            </a:r>
          </a:p>
          <a:p>
            <a:pPr lvl="1"/>
            <a:r>
              <a:rPr lang="en-US" dirty="0"/>
              <a:t>Special Education Director</a:t>
            </a:r>
          </a:p>
          <a:p>
            <a:pPr lvl="1"/>
            <a:r>
              <a:rPr lang="en-US" dirty="0"/>
              <a:t>NAEP Coordinator</a:t>
            </a:r>
          </a:p>
          <a:p>
            <a:pPr lvl="1"/>
            <a:r>
              <a:rPr lang="en-US" dirty="0"/>
              <a:t>WISEdata Administrator</a:t>
            </a:r>
          </a:p>
        </p:txBody>
      </p:sp>
      <p:sp>
        <p:nvSpPr>
          <p:cNvPr id="2" name="Title 1"/>
          <p:cNvSpPr>
            <a:spLocks noGrp="1"/>
          </p:cNvSpPr>
          <p:nvPr>
            <p:ph type="title"/>
          </p:nvPr>
        </p:nvSpPr>
        <p:spPr/>
        <p:txBody>
          <a:bodyPr/>
          <a:lstStyle/>
          <a:p>
            <a:r>
              <a:rPr lang="en-US" dirty="0"/>
              <a:t>Collaboration is Vital</a:t>
            </a:r>
          </a:p>
        </p:txBody>
      </p:sp>
      <p:pic>
        <p:nvPicPr>
          <p:cNvPr id="8" name="Picture 7" descr="Diagram&#10;&#10;Description automatically generated">
            <a:extLst>
              <a:ext uri="{FF2B5EF4-FFF2-40B4-BE49-F238E27FC236}">
                <a16:creationId xmlns:a16="http://schemas.microsoft.com/office/drawing/2014/main" id="{4A7E435F-8085-F2D3-55A0-24C11DA8C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812" y="202652"/>
            <a:ext cx="1117613" cy="1117613"/>
          </a:xfrm>
          <a:prstGeom prst="rect">
            <a:avLst/>
          </a:prstGeom>
          <a:solidFill>
            <a:schemeClr val="bg1"/>
          </a:solidFill>
        </p:spPr>
      </p:pic>
    </p:spTree>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962400"/>
          </a:xfrm>
        </p:spPr>
        <p:txBody>
          <a:bodyPr>
            <a:normAutofit fontScale="70000" lnSpcReduction="20000"/>
          </a:bodyPr>
          <a:lstStyle/>
          <a:p>
            <a:pPr>
              <a:buNone/>
            </a:pPr>
            <a:r>
              <a:rPr lang="en-US" dirty="0"/>
              <a:t>The OEA team is available to answer questions and talk about any concerns you may have around assessment.</a:t>
            </a:r>
          </a:p>
          <a:p>
            <a:pPr>
              <a:buNone/>
            </a:pPr>
            <a:endParaRPr lang="en-US" dirty="0"/>
          </a:p>
          <a:p>
            <a:pPr>
              <a:buNone/>
            </a:pPr>
            <a:r>
              <a:rPr lang="en-US" dirty="0"/>
              <a:t>OEA staff may be contacted via:</a:t>
            </a:r>
          </a:p>
          <a:p>
            <a:r>
              <a:rPr lang="en-US" dirty="0"/>
              <a:t>The staff directory web page </a:t>
            </a:r>
            <a:r>
              <a:rPr lang="en-US" dirty="0">
                <a:hlinkClick r:id="rId3"/>
              </a:rPr>
              <a:t>https://dpi.wi.gov/osa-oea/staff-directory</a:t>
            </a:r>
            <a:endParaRPr lang="en-US" dirty="0"/>
          </a:p>
          <a:p>
            <a:r>
              <a:rPr lang="en-US" dirty="0"/>
              <a:t>The OEA homepage </a:t>
            </a:r>
            <a:r>
              <a:rPr lang="en-US" dirty="0">
                <a:hlinkClick r:id="rId4"/>
              </a:rPr>
              <a:t>http://dpi.wi.gov/osa-oea</a:t>
            </a:r>
            <a:r>
              <a:rPr lang="en-US" dirty="0"/>
              <a:t> </a:t>
            </a:r>
          </a:p>
          <a:p>
            <a:r>
              <a:rPr lang="en-US" dirty="0"/>
              <a:t>Each specific assessment homepage under “quick contacts”</a:t>
            </a:r>
          </a:p>
          <a:p>
            <a:r>
              <a:rPr lang="en-US" dirty="0"/>
              <a:t>The Assessment and Accountability Newsletter (last page)</a:t>
            </a:r>
          </a:p>
          <a:p>
            <a:r>
              <a:rPr lang="en-US" dirty="0"/>
              <a:t>OEA team email address </a:t>
            </a:r>
            <a:r>
              <a:rPr lang="en-US" dirty="0">
                <a:hlinkClick r:id="rId5"/>
              </a:rPr>
              <a:t>osamail@dpi.wi.gov</a:t>
            </a:r>
            <a:r>
              <a:rPr lang="en-US" dirty="0"/>
              <a:t> for assessment related questions or </a:t>
            </a:r>
            <a:r>
              <a:rPr lang="en-US" dirty="0">
                <a:hlinkClick r:id="rId6"/>
              </a:rPr>
              <a:t>oeamail@dpi.wi.gov</a:t>
            </a:r>
            <a:r>
              <a:rPr lang="en-US" dirty="0"/>
              <a:t> for accountability related questions</a:t>
            </a:r>
          </a:p>
        </p:txBody>
      </p:sp>
      <p:sp>
        <p:nvSpPr>
          <p:cNvPr id="2" name="Title 1"/>
          <p:cNvSpPr>
            <a:spLocks noGrp="1"/>
          </p:cNvSpPr>
          <p:nvPr>
            <p:ph type="title"/>
          </p:nvPr>
        </p:nvSpPr>
        <p:spPr/>
        <p:txBody>
          <a:bodyPr>
            <a:normAutofit fontScale="90000"/>
          </a:bodyPr>
          <a:lstStyle/>
          <a:p>
            <a:r>
              <a:rPr lang="en-US" dirty="0"/>
              <a:t>Office of Educational </a:t>
            </a:r>
            <a:br>
              <a:rPr lang="en-US" dirty="0"/>
            </a:br>
            <a:r>
              <a:rPr lang="en-US" dirty="0"/>
              <a:t>Accountability Staff </a:t>
            </a:r>
          </a:p>
        </p:txBody>
      </p:sp>
      <p:pic>
        <p:nvPicPr>
          <p:cNvPr id="7" name="Picture 6" descr="Diagram&#10;&#10;Description automatically generated">
            <a:extLst>
              <a:ext uri="{FF2B5EF4-FFF2-40B4-BE49-F238E27FC236}">
                <a16:creationId xmlns:a16="http://schemas.microsoft.com/office/drawing/2014/main" id="{68D0ADE5-263C-D322-837A-7224903F2B3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8812" y="202652"/>
            <a:ext cx="1117613" cy="1117613"/>
          </a:xfrm>
          <a:prstGeom prst="rect">
            <a:avLst/>
          </a:prstGeom>
          <a:solidFill>
            <a:schemeClr val="bg1"/>
          </a:solidFill>
        </p:spPr>
      </p:pic>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p:spPr>
        <p:txBody>
          <a:bodyPr>
            <a:normAutofit fontScale="70000" lnSpcReduction="20000"/>
          </a:bodyPr>
          <a:lstStyle/>
          <a:p>
            <a:pPr marL="0" indent="0">
              <a:buNone/>
            </a:pPr>
            <a:r>
              <a:rPr lang="en-US" dirty="0"/>
              <a:t>DACs should work with their schools (SAC, DTC, STC, Principals, etc.) to create appropriate testing schedules for all assessments</a:t>
            </a:r>
          </a:p>
          <a:p>
            <a:r>
              <a:rPr lang="en-US" dirty="0"/>
              <a:t>all assessments must be scheduled and given per their specific administration instructions</a:t>
            </a:r>
          </a:p>
          <a:p>
            <a:r>
              <a:rPr lang="en-US" dirty="0"/>
              <a:t>most assessments provide sample test schedules as a guideline to work from</a:t>
            </a:r>
          </a:p>
          <a:p>
            <a:r>
              <a:rPr lang="en-US" dirty="0"/>
              <a:t>schedule breaks to maintain an unhurried pace and a relaxed atmosphere</a:t>
            </a:r>
          </a:p>
          <a:p>
            <a:r>
              <a:rPr lang="en-US" dirty="0"/>
              <a:t>be sensitive to students’ fatigue level and attention span, and alter your schedule as necessary</a:t>
            </a:r>
          </a:p>
          <a:p>
            <a:r>
              <a:rPr lang="en-US" dirty="0"/>
              <a:t>security must be maintained at all times</a:t>
            </a:r>
          </a:p>
          <a:p>
            <a:r>
              <a:rPr lang="en-US" dirty="0"/>
              <a:t>create a back-up plan for unexpected events</a:t>
            </a:r>
          </a:p>
          <a:p>
            <a:endParaRPr lang="en-US" dirty="0"/>
          </a:p>
        </p:txBody>
      </p:sp>
      <p:sp>
        <p:nvSpPr>
          <p:cNvPr id="2" name="Title 1"/>
          <p:cNvSpPr>
            <a:spLocks noGrp="1"/>
          </p:cNvSpPr>
          <p:nvPr>
            <p:ph type="title"/>
          </p:nvPr>
        </p:nvSpPr>
        <p:spPr>
          <a:xfrm>
            <a:off x="457200" y="274638"/>
            <a:ext cx="8001000" cy="1143000"/>
          </a:xfrm>
        </p:spPr>
        <p:txBody>
          <a:bodyPr>
            <a:noAutofit/>
          </a:bodyPr>
          <a:lstStyle/>
          <a:p>
            <a:r>
              <a:rPr lang="en-US" dirty="0"/>
              <a:t>Scheduling Assessments </a:t>
            </a:r>
            <a:br>
              <a:rPr lang="en-US" dirty="0"/>
            </a:br>
            <a:r>
              <a:rPr lang="en-US" dirty="0"/>
              <a:t>is a Team Effort</a:t>
            </a:r>
          </a:p>
        </p:txBody>
      </p:sp>
      <p:pic>
        <p:nvPicPr>
          <p:cNvPr id="4" name="Picture 3" descr="C:\Users\teasdjc\AppData\Local\Microsoft\Windows\Temporary Internet Files\Content.IE5\Z1YA6D3B\calendar_Clip_Art[1].jpg"/>
          <p:cNvPicPr>
            <a:picLocks noChangeAspect="1" noChangeArrowheads="1"/>
          </p:cNvPicPr>
          <p:nvPr/>
        </p:nvPicPr>
        <p:blipFill>
          <a:blip r:embed="rId3" cstate="print"/>
          <a:srcRect/>
          <a:stretch>
            <a:fillRect/>
          </a:stretch>
        </p:blipFill>
        <p:spPr bwMode="auto">
          <a:xfrm>
            <a:off x="381000" y="304800"/>
            <a:ext cx="914400" cy="996696"/>
          </a:xfrm>
          <a:prstGeom prst="rect">
            <a:avLst/>
          </a:prstGeom>
          <a:noFill/>
        </p:spPr>
      </p:pic>
      <p:pic>
        <p:nvPicPr>
          <p:cNvPr id="7" name="Picture 6" descr="Diagram&#10;&#10;Description automatically generated">
            <a:extLst>
              <a:ext uri="{FF2B5EF4-FFF2-40B4-BE49-F238E27FC236}">
                <a16:creationId xmlns:a16="http://schemas.microsoft.com/office/drawing/2014/main" id="{C828ED40-1B57-8714-35BE-EB49B1F2A0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8812" y="202652"/>
            <a:ext cx="1117613" cy="1117613"/>
          </a:xfrm>
          <a:prstGeom prst="rect">
            <a:avLst/>
          </a:prstGeom>
          <a:solidFill>
            <a:schemeClr val="bg1"/>
          </a:solidFill>
        </p:spPr>
      </p:pic>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24EE6F68-389F-CB20-64F5-0601CA9A8F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1562100"/>
            <a:ext cx="3733800" cy="3733800"/>
          </a:xfrm>
          <a:prstGeom prst="rect">
            <a:avLst/>
          </a:prstGeom>
        </p:spPr>
      </p:pic>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8041" y="1447800"/>
            <a:ext cx="8305800" cy="4191000"/>
          </a:xfrm>
        </p:spPr>
        <p:txBody>
          <a:bodyPr>
            <a:normAutofit/>
          </a:bodyPr>
          <a:lstStyle/>
          <a:p>
            <a:pPr marL="0" indent="0">
              <a:buNone/>
            </a:pPr>
            <a:r>
              <a:rPr lang="en-US" dirty="0"/>
              <a:t>The DAC is responsible for ensuring ALL staff are trained on appropriate testing procedures  </a:t>
            </a:r>
          </a:p>
          <a:p>
            <a:pPr marL="0" indent="0">
              <a:buNone/>
            </a:pPr>
            <a:endParaRPr lang="en-US" sz="800" dirty="0"/>
          </a:p>
          <a:p>
            <a:pPr marL="0" indent="0">
              <a:buNone/>
            </a:pPr>
            <a:r>
              <a:rPr lang="en-US" sz="1600" dirty="0"/>
              <a:t>These trainings include:</a:t>
            </a:r>
          </a:p>
          <a:p>
            <a:r>
              <a:rPr lang="en-US" sz="1600" dirty="0"/>
              <a:t>test administration</a:t>
            </a:r>
          </a:p>
          <a:p>
            <a:r>
              <a:rPr lang="en-US" sz="1600" dirty="0"/>
              <a:t>proctoring guidelines</a:t>
            </a:r>
          </a:p>
          <a:p>
            <a:r>
              <a:rPr lang="en-US" sz="1600" dirty="0"/>
              <a:t>test security</a:t>
            </a:r>
          </a:p>
          <a:p>
            <a:r>
              <a:rPr lang="en-US" sz="1600" dirty="0"/>
              <a:t>student privacy</a:t>
            </a:r>
          </a:p>
          <a:p>
            <a:r>
              <a:rPr lang="en-US" sz="1600" dirty="0"/>
              <a:t>communication</a:t>
            </a:r>
          </a:p>
          <a:p>
            <a:r>
              <a:rPr lang="en-US" sz="1600" dirty="0"/>
              <a:t>using the data</a:t>
            </a:r>
          </a:p>
          <a:p>
            <a:r>
              <a:rPr lang="en-US" sz="1600" dirty="0"/>
              <a:t>accommodations and supports</a:t>
            </a:r>
          </a:p>
          <a:p>
            <a:r>
              <a:rPr lang="en-US" sz="1600" dirty="0"/>
              <a:t>accessibility</a:t>
            </a:r>
          </a:p>
        </p:txBody>
      </p:sp>
      <p:sp>
        <p:nvSpPr>
          <p:cNvPr id="2" name="Title 1"/>
          <p:cNvSpPr>
            <a:spLocks noGrp="1"/>
          </p:cNvSpPr>
          <p:nvPr>
            <p:ph type="title"/>
          </p:nvPr>
        </p:nvSpPr>
        <p:spPr/>
        <p:txBody>
          <a:bodyPr/>
          <a:lstStyle/>
          <a:p>
            <a:r>
              <a:rPr lang="en-US" dirty="0"/>
              <a:t>Trainings</a:t>
            </a:r>
          </a:p>
        </p:txBody>
      </p:sp>
      <p:pic>
        <p:nvPicPr>
          <p:cNvPr id="4" name="Picture 3" descr="Classroom 4.jpg"/>
          <p:cNvPicPr>
            <a:picLocks noChangeAspect="1"/>
          </p:cNvPicPr>
          <p:nvPr/>
        </p:nvPicPr>
        <p:blipFill>
          <a:blip r:embed="rId3" cstate="print"/>
          <a:stretch>
            <a:fillRect/>
          </a:stretch>
        </p:blipFill>
        <p:spPr>
          <a:xfrm>
            <a:off x="4419600" y="3048000"/>
            <a:ext cx="4164241" cy="2334578"/>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C0462242-4D97-7A88-39C9-6F83C0F344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1473" y="195876"/>
            <a:ext cx="995702" cy="995702"/>
          </a:xfrm>
          <a:prstGeom prst="rect">
            <a:avLst/>
          </a:prstGeom>
          <a:solidFill>
            <a:schemeClr val="bg1"/>
          </a:solidFill>
        </p:spPr>
      </p:pic>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Training Options	</a:t>
            </a:r>
          </a:p>
        </p:txBody>
      </p:sp>
      <p:sp>
        <p:nvSpPr>
          <p:cNvPr id="5" name="Content Placeholder 4"/>
          <p:cNvSpPr>
            <a:spLocks noGrp="1"/>
          </p:cNvSpPr>
          <p:nvPr>
            <p:ph sz="half" idx="1"/>
          </p:nvPr>
        </p:nvSpPr>
        <p:spPr>
          <a:xfrm>
            <a:off x="152400" y="1524000"/>
            <a:ext cx="4876800" cy="3962400"/>
          </a:xfrm>
        </p:spPr>
        <p:txBody>
          <a:bodyPr>
            <a:normAutofit fontScale="55000" lnSpcReduction="20000"/>
          </a:bodyPr>
          <a:lstStyle/>
          <a:p>
            <a:r>
              <a:rPr lang="en-US" dirty="0"/>
              <a:t>DACs should get to know and utilize the Training webpages </a:t>
            </a:r>
          </a:p>
          <a:p>
            <a:pPr lvl="1"/>
            <a:r>
              <a:rPr lang="en-US" dirty="0"/>
              <a:t>webinars</a:t>
            </a:r>
          </a:p>
          <a:p>
            <a:pPr lvl="1"/>
            <a:r>
              <a:rPr lang="en-US" dirty="0"/>
              <a:t>onsite training information</a:t>
            </a:r>
          </a:p>
          <a:p>
            <a:pPr lvl="1"/>
            <a:r>
              <a:rPr lang="en-US" dirty="0"/>
              <a:t>videos</a:t>
            </a:r>
          </a:p>
          <a:p>
            <a:pPr lvl="1"/>
            <a:r>
              <a:rPr lang="en-US" dirty="0"/>
              <a:t>PowerPoints</a:t>
            </a:r>
          </a:p>
          <a:p>
            <a:pPr lvl="1"/>
            <a:r>
              <a:rPr lang="en-US" dirty="0"/>
              <a:t>training modules</a:t>
            </a:r>
          </a:p>
          <a:p>
            <a:pPr lvl="1"/>
            <a:endParaRPr lang="en-US" dirty="0"/>
          </a:p>
          <a:p>
            <a:r>
              <a:rPr lang="en-US" dirty="0"/>
              <a:t>Ensure all staff know how to access trainings</a:t>
            </a:r>
          </a:p>
          <a:p>
            <a:endParaRPr lang="en-US" dirty="0"/>
          </a:p>
          <a:p>
            <a:pPr marL="0" indent="0">
              <a:buNone/>
            </a:pPr>
            <a:r>
              <a:rPr lang="en-US" dirty="0"/>
              <a:t>When staff sign the confidentiality form, they are acknowledging they have read and viewed all necessary training materials/documents.</a:t>
            </a:r>
          </a:p>
        </p:txBody>
      </p:sp>
      <p:pic>
        <p:nvPicPr>
          <p:cNvPr id="3" name="Picture 2" title="Image of Forward Exam Trainings webpage"/>
          <p:cNvPicPr>
            <a:picLocks noChangeAspect="1"/>
          </p:cNvPicPr>
          <p:nvPr/>
        </p:nvPicPr>
        <p:blipFill>
          <a:blip r:embed="rId3"/>
          <a:stretch>
            <a:fillRect/>
          </a:stretch>
        </p:blipFill>
        <p:spPr>
          <a:xfrm>
            <a:off x="5583502" y="1617550"/>
            <a:ext cx="3278558" cy="3616471"/>
          </a:xfrm>
          <a:prstGeom prst="rect">
            <a:avLst/>
          </a:prstGeom>
          <a:ln>
            <a:solidFill>
              <a:schemeClr val="tx1"/>
            </a:solidFill>
          </a:ln>
        </p:spPr>
      </p:pic>
      <p:pic>
        <p:nvPicPr>
          <p:cNvPr id="8" name="Picture 7" title="Image of ACT Trainings webpage"/>
          <p:cNvPicPr>
            <a:picLocks noChangeAspect="1"/>
          </p:cNvPicPr>
          <p:nvPr/>
        </p:nvPicPr>
        <p:blipFill>
          <a:blip r:embed="rId4"/>
          <a:stretch>
            <a:fillRect/>
          </a:stretch>
        </p:blipFill>
        <p:spPr>
          <a:xfrm>
            <a:off x="5030804" y="3276600"/>
            <a:ext cx="2731903" cy="2768820"/>
          </a:xfrm>
          <a:prstGeom prst="rect">
            <a:avLst/>
          </a:prstGeom>
          <a:ln>
            <a:solidFill>
              <a:schemeClr val="tx1"/>
            </a:solidFill>
          </a:ln>
        </p:spPr>
      </p:pic>
      <p:pic>
        <p:nvPicPr>
          <p:cNvPr id="7" name="Picture 6" descr="A picture containing diagram&#10;&#10;Description automatically generated">
            <a:extLst>
              <a:ext uri="{FF2B5EF4-FFF2-40B4-BE49-F238E27FC236}">
                <a16:creationId xmlns:a16="http://schemas.microsoft.com/office/drawing/2014/main" id="{5C594D4D-2224-DCF7-0596-8F83CB272E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1473" y="195876"/>
            <a:ext cx="995702" cy="995702"/>
          </a:xfrm>
          <a:prstGeom prst="rect">
            <a:avLst/>
          </a:prstGeom>
          <a:solidFill>
            <a:schemeClr val="bg1"/>
          </a:solidFill>
        </p:spPr>
      </p:pic>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7" name="Content Placeholder 6"/>
          <p:cNvSpPr>
            <a:spLocks noGrp="1"/>
          </p:cNvSpPr>
          <p:nvPr>
            <p:ph sz="quarter" idx="10"/>
          </p:nvPr>
        </p:nvSpPr>
        <p:spPr>
          <a:xfrm>
            <a:off x="218224" y="1524000"/>
            <a:ext cx="8686800" cy="685800"/>
          </a:xfrm>
        </p:spPr>
        <p:txBody>
          <a:bodyPr>
            <a:normAutofit fontScale="77500" lnSpcReduction="20000"/>
          </a:bodyPr>
          <a:lstStyle/>
          <a:p>
            <a:pPr marL="0" indent="0">
              <a:buNone/>
            </a:pPr>
            <a:r>
              <a:rPr lang="en-US" dirty="0"/>
              <a:t>Train staff to locate needed resources on the OEA webpages.</a:t>
            </a:r>
          </a:p>
        </p:txBody>
      </p:sp>
      <p:graphicFrame>
        <p:nvGraphicFramePr>
          <p:cNvPr id="5" name="Diagram 4"/>
          <p:cNvGraphicFramePr/>
          <p:nvPr>
            <p:extLst>
              <p:ext uri="{D42A27DB-BD31-4B8C-83A1-F6EECF244321}">
                <p14:modId xmlns:p14="http://schemas.microsoft.com/office/powerpoint/2010/main" val="3692140387"/>
              </p:ext>
            </p:extLst>
          </p:nvPr>
        </p:nvGraphicFramePr>
        <p:xfrm>
          <a:off x="1127436" y="2057400"/>
          <a:ext cx="6868375" cy="398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5549403" y="6045200"/>
            <a:ext cx="3124200" cy="476071"/>
          </a:xfrm>
          <a:prstGeom prst="flowChartTerminator">
            <a:avLst/>
          </a:prstGeom>
          <a:noFill/>
          <a:ln>
            <a:noFill/>
          </a:ln>
        </p:spPr>
        <p:txBody>
          <a:bodyPr wrap="square" rtlCol="0">
            <a:spAutoFit/>
          </a:bodyPr>
          <a:lstStyle/>
          <a:p>
            <a:r>
              <a:rPr lang="en-US" sz="1600" dirty="0">
                <a:hlinkClick r:id="rId8"/>
              </a:rPr>
              <a:t>http://dpi.wi.gov/assessment</a:t>
            </a:r>
            <a:r>
              <a:rPr lang="en-US" sz="1600" dirty="0"/>
              <a:t> </a:t>
            </a:r>
          </a:p>
        </p:txBody>
      </p:sp>
      <p:pic>
        <p:nvPicPr>
          <p:cNvPr id="9" name="Picture 8" descr="A picture containing diagram&#10;&#10;Description automatically generated">
            <a:extLst>
              <a:ext uri="{FF2B5EF4-FFF2-40B4-BE49-F238E27FC236}">
                <a16:creationId xmlns:a16="http://schemas.microsoft.com/office/drawing/2014/main" id="{F8CD576C-02E1-EFC3-35B3-BF9602156A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01473" y="195876"/>
            <a:ext cx="995702" cy="995702"/>
          </a:xfrm>
          <a:prstGeom prst="rect">
            <a:avLst/>
          </a:prstGeom>
          <a:solidFill>
            <a:schemeClr val="bg1"/>
          </a:solidFill>
        </p:spPr>
      </p:pic>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26EE8353-8980-3824-AB33-B36190416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452" y="1562100"/>
            <a:ext cx="3727096" cy="3733800"/>
          </a:xfrm>
          <a:prstGeom prst="rect">
            <a:avLst/>
          </a:prstGeom>
        </p:spPr>
      </p:pic>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3581400"/>
          </a:xfrm>
        </p:spPr>
        <p:txBody>
          <a:bodyPr>
            <a:normAutofit fontScale="55000" lnSpcReduction="20000"/>
          </a:bodyPr>
          <a:lstStyle/>
          <a:p>
            <a:pPr marL="0" indent="0">
              <a:buNone/>
            </a:pPr>
            <a:r>
              <a:rPr lang="en-US" dirty="0"/>
              <a:t>DACs are responsible for ensuring test security throughout the district. </a:t>
            </a:r>
          </a:p>
          <a:p>
            <a:pPr marL="0" indent="0">
              <a:buNone/>
            </a:pPr>
            <a:endParaRPr lang="en-US" dirty="0"/>
          </a:p>
          <a:p>
            <a:r>
              <a:rPr lang="en-US" dirty="0"/>
              <a:t>Read the Test Security Manual</a:t>
            </a:r>
          </a:p>
          <a:p>
            <a:r>
              <a:rPr lang="en-US" dirty="0"/>
              <a:t>View the test security trainings</a:t>
            </a:r>
          </a:p>
          <a:p>
            <a:r>
              <a:rPr lang="en-US" dirty="0"/>
              <a:t>Train ALL staff in test security policies and procedures</a:t>
            </a:r>
          </a:p>
          <a:p>
            <a:r>
              <a:rPr lang="en-US" dirty="0"/>
              <a:t>Collect signed confidentiality agreement forms from ALL staff involved in any aspect of the testing process</a:t>
            </a:r>
          </a:p>
          <a:p>
            <a:r>
              <a:rPr lang="en-US" dirty="0"/>
              <a:t>Ensure no part of any assessment is copied, modified, exposed, and/or altered </a:t>
            </a:r>
          </a:p>
          <a:p>
            <a:r>
              <a:rPr lang="en-US" dirty="0"/>
              <a:t>Ensure test materials are secure at all times (before, during, and after testing) </a:t>
            </a:r>
          </a:p>
          <a:p>
            <a:r>
              <a:rPr lang="en-US" dirty="0"/>
              <a:t>Report test security incidents to DPI immediately</a:t>
            </a:r>
          </a:p>
          <a:p>
            <a:r>
              <a:rPr lang="en-US" dirty="0"/>
              <a:t>Ensure ALL staff are aware that any test security incident may result in invalidation of test results</a:t>
            </a:r>
          </a:p>
          <a:p>
            <a:pPr lvl="1">
              <a:buNone/>
            </a:pPr>
            <a:endParaRPr lang="en-US" dirty="0"/>
          </a:p>
        </p:txBody>
      </p:sp>
      <p:sp>
        <p:nvSpPr>
          <p:cNvPr id="2" name="Title 1"/>
          <p:cNvSpPr>
            <a:spLocks noGrp="1"/>
          </p:cNvSpPr>
          <p:nvPr>
            <p:ph type="title"/>
          </p:nvPr>
        </p:nvSpPr>
        <p:spPr/>
        <p:txBody>
          <a:bodyPr/>
          <a:lstStyle/>
          <a:p>
            <a:r>
              <a:rPr lang="en-US" dirty="0"/>
              <a:t>Test Security</a:t>
            </a:r>
          </a:p>
        </p:txBody>
      </p:sp>
      <p:pic>
        <p:nvPicPr>
          <p:cNvPr id="6" name="Picture 5" descr="Diagram&#10;&#10;Description automatically generated">
            <a:extLst>
              <a:ext uri="{FF2B5EF4-FFF2-40B4-BE49-F238E27FC236}">
                <a16:creationId xmlns:a16="http://schemas.microsoft.com/office/drawing/2014/main" id="{C8D132E1-DC8E-BFB6-E07D-87498B5E26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013" y="227708"/>
            <a:ext cx="990601" cy="992383"/>
          </a:xfrm>
          <a:prstGeom prst="rect">
            <a:avLst/>
          </a:prstGeom>
          <a:solidFill>
            <a:schemeClr val="bg1"/>
          </a:solidFill>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Assessment Webpage</a:t>
            </a:r>
          </a:p>
        </p:txBody>
      </p:sp>
      <p:grpSp>
        <p:nvGrpSpPr>
          <p:cNvPr id="16" name="Group 15"/>
          <p:cNvGrpSpPr/>
          <p:nvPr/>
        </p:nvGrpSpPr>
        <p:grpSpPr>
          <a:xfrm>
            <a:off x="884253" y="2133600"/>
            <a:ext cx="8122711" cy="3594454"/>
            <a:chOff x="198453" y="2819400"/>
            <a:chExt cx="8122711" cy="3594454"/>
          </a:xfrm>
        </p:grpSpPr>
        <p:sp>
          <p:nvSpPr>
            <p:cNvPr id="5" name="TextBox 4"/>
            <p:cNvSpPr txBox="1"/>
            <p:nvPr/>
          </p:nvSpPr>
          <p:spPr>
            <a:xfrm>
              <a:off x="743956" y="2819400"/>
              <a:ext cx="1923044" cy="476071"/>
            </a:xfrm>
            <a:prstGeom prst="flowChartTerminator">
              <a:avLst/>
            </a:prstGeom>
            <a:noFill/>
            <a:ln>
              <a:solidFill>
                <a:srgbClr val="333399"/>
              </a:solidFill>
            </a:ln>
          </p:spPr>
          <p:txBody>
            <a:bodyPr wrap="square" rtlCol="0">
              <a:spAutoFit/>
            </a:bodyPr>
            <a:lstStyle/>
            <a:p>
              <a:r>
                <a:rPr lang="en-US" sz="1600" dirty="0"/>
                <a:t>State Assessments</a:t>
              </a:r>
            </a:p>
          </p:txBody>
        </p:sp>
        <p:cxnSp>
          <p:nvCxnSpPr>
            <p:cNvPr id="9" name="Straight Arrow Connector 8"/>
            <p:cNvCxnSpPr>
              <a:cxnSpLocks/>
              <a:stCxn id="5" idx="3"/>
              <a:endCxn id="15" idx="1"/>
            </p:cNvCxnSpPr>
            <p:nvPr/>
          </p:nvCxnSpPr>
          <p:spPr>
            <a:xfrm>
              <a:off x="2667000" y="3057436"/>
              <a:ext cx="1194449" cy="98250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13806" y="5544744"/>
              <a:ext cx="1107358" cy="476071"/>
            </a:xfrm>
            <a:prstGeom prst="flowChartTerminator">
              <a:avLst/>
            </a:prstGeom>
            <a:solidFill>
              <a:schemeClr val="bg1"/>
            </a:solidFill>
            <a:ln>
              <a:solidFill>
                <a:srgbClr val="333399"/>
              </a:solidFill>
            </a:ln>
          </p:spPr>
          <p:txBody>
            <a:bodyPr wrap="square" rtlCol="0">
              <a:spAutoFit/>
            </a:bodyPr>
            <a:lstStyle/>
            <a:p>
              <a:r>
                <a:rPr lang="en-US" sz="1600" dirty="0"/>
                <a:t>Timelines</a:t>
              </a:r>
            </a:p>
          </p:txBody>
        </p:sp>
        <p:sp>
          <p:nvSpPr>
            <p:cNvPr id="15" name="Left Brace 14"/>
            <p:cNvSpPr/>
            <p:nvPr/>
          </p:nvSpPr>
          <p:spPr>
            <a:xfrm>
              <a:off x="3861449" y="3431682"/>
              <a:ext cx="393648" cy="1216518"/>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198453" y="4648200"/>
              <a:ext cx="2620947" cy="822305"/>
            </a:xfrm>
            <a:prstGeom prst="flowChartTerminator">
              <a:avLst/>
            </a:prstGeom>
            <a:noFill/>
            <a:ln>
              <a:solidFill>
                <a:srgbClr val="333399"/>
              </a:solidFill>
            </a:ln>
          </p:spPr>
          <p:txBody>
            <a:bodyPr wrap="square" rtlCol="0">
              <a:spAutoFit/>
            </a:bodyPr>
            <a:lstStyle/>
            <a:p>
              <a:r>
                <a:rPr lang="en-US" sz="1600" dirty="0"/>
                <a:t>Assessment Information for Families</a:t>
              </a:r>
            </a:p>
          </p:txBody>
        </p:sp>
        <p:cxnSp>
          <p:nvCxnSpPr>
            <p:cNvPr id="19" name="Straight Arrow Connector 18"/>
            <p:cNvCxnSpPr>
              <a:cxnSpLocks/>
            </p:cNvCxnSpPr>
            <p:nvPr/>
          </p:nvCxnSpPr>
          <p:spPr>
            <a:xfrm>
              <a:off x="2819400" y="5152935"/>
              <a:ext cx="134632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25480" y="5638800"/>
              <a:ext cx="1346320" cy="476071"/>
            </a:xfrm>
            <a:prstGeom prst="flowChartTerminator">
              <a:avLst/>
            </a:prstGeom>
            <a:noFill/>
            <a:ln>
              <a:solidFill>
                <a:srgbClr val="333399"/>
              </a:solidFill>
            </a:ln>
          </p:spPr>
          <p:txBody>
            <a:bodyPr wrap="square" rtlCol="0">
              <a:spAutoFit/>
            </a:bodyPr>
            <a:lstStyle/>
            <a:p>
              <a:r>
                <a:rPr lang="en-US" sz="1600" dirty="0"/>
                <a:t>DAC Corner</a:t>
              </a:r>
            </a:p>
          </p:txBody>
        </p:sp>
        <p:cxnSp>
          <p:nvCxnSpPr>
            <p:cNvPr id="24" name="Straight Arrow Connector 23"/>
            <p:cNvCxnSpPr>
              <a:cxnSpLocks/>
            </p:cNvCxnSpPr>
            <p:nvPr/>
          </p:nvCxnSpPr>
          <p:spPr>
            <a:xfrm flipV="1">
              <a:off x="2971800" y="5397430"/>
              <a:ext cx="1145801" cy="48640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4400" y="3886200"/>
              <a:ext cx="1905000" cy="476071"/>
            </a:xfrm>
            <a:prstGeom prst="flowChartTerminator">
              <a:avLst/>
            </a:prstGeom>
            <a:noFill/>
            <a:ln>
              <a:solidFill>
                <a:srgbClr val="333399"/>
              </a:solidFill>
            </a:ln>
          </p:spPr>
          <p:txBody>
            <a:bodyPr wrap="square" rtlCol="0">
              <a:spAutoFit/>
            </a:bodyPr>
            <a:lstStyle/>
            <a:p>
              <a:r>
                <a:rPr lang="en-US" sz="1600" dirty="0"/>
                <a:t>Correspondence</a:t>
              </a:r>
            </a:p>
          </p:txBody>
        </p:sp>
        <p:cxnSp>
          <p:nvCxnSpPr>
            <p:cNvPr id="27" name="Straight Arrow Connector 26"/>
            <p:cNvCxnSpPr/>
            <p:nvPr/>
          </p:nvCxnSpPr>
          <p:spPr>
            <a:xfrm>
              <a:off x="2796905" y="4202580"/>
              <a:ext cx="1320696" cy="54069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H="1">
              <a:off x="7091547" y="6020815"/>
              <a:ext cx="528453" cy="39303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228600" y="1524000"/>
            <a:ext cx="3124200" cy="476071"/>
          </a:xfrm>
          <a:prstGeom prst="flowChartTerminator">
            <a:avLst/>
          </a:prstGeom>
          <a:noFill/>
          <a:ln>
            <a:noFill/>
          </a:ln>
        </p:spPr>
        <p:txBody>
          <a:bodyPr wrap="square" rtlCol="0">
            <a:spAutoFit/>
          </a:bodyPr>
          <a:lstStyle/>
          <a:p>
            <a:r>
              <a:rPr lang="en-US" sz="1600" dirty="0">
                <a:hlinkClick r:id="rId3"/>
              </a:rPr>
              <a:t>http://dpi.wi.gov/assessment</a:t>
            </a:r>
            <a:r>
              <a:rPr lang="en-US" sz="1600" dirty="0"/>
              <a:t> </a:t>
            </a:r>
          </a:p>
        </p:txBody>
      </p:sp>
      <p:pic>
        <p:nvPicPr>
          <p:cNvPr id="20" name="Picture 19">
            <a:extLst>
              <a:ext uri="{FF2B5EF4-FFF2-40B4-BE49-F238E27FC236}">
                <a16:creationId xmlns:a16="http://schemas.microsoft.com/office/drawing/2014/main" id="{645BF222-1D04-23BE-3D78-70BBFED97EF9}"/>
              </a:ext>
            </a:extLst>
          </p:cNvPr>
          <p:cNvPicPr>
            <a:picLocks noChangeAspect="1"/>
          </p:cNvPicPr>
          <p:nvPr/>
        </p:nvPicPr>
        <p:blipFill>
          <a:blip r:embed="rId4"/>
          <a:stretch>
            <a:fillRect/>
          </a:stretch>
        </p:blipFill>
        <p:spPr>
          <a:xfrm>
            <a:off x="4862557" y="1524000"/>
            <a:ext cx="2851687" cy="4495800"/>
          </a:xfrm>
          <a:prstGeom prst="rect">
            <a:avLst/>
          </a:prstGeom>
          <a:noFill/>
          <a:ln>
            <a:solidFill>
              <a:schemeClr val="tx1"/>
            </a:solidFill>
          </a:ln>
        </p:spPr>
      </p:pic>
    </p:spTree>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837897-confidential-stamp.jpg"/>
          <p:cNvPicPr>
            <a:picLocks noChangeAspect="1"/>
          </p:cNvPicPr>
          <p:nvPr/>
        </p:nvPicPr>
        <p:blipFill rotWithShape="1">
          <a:blip r:embed="rId3" cstate="print"/>
          <a:srcRect l="17422" r="17645"/>
          <a:stretch/>
        </p:blipFill>
        <p:spPr>
          <a:xfrm>
            <a:off x="5486400" y="3872041"/>
            <a:ext cx="2667001" cy="2310359"/>
          </a:xfrm>
          <a:prstGeom prst="rect">
            <a:avLst/>
          </a:prstGeom>
        </p:spPr>
      </p:pic>
      <p:sp>
        <p:nvSpPr>
          <p:cNvPr id="3" name="Content Placeholder 2"/>
          <p:cNvSpPr>
            <a:spLocks noGrp="1"/>
          </p:cNvSpPr>
          <p:nvPr>
            <p:ph idx="1"/>
          </p:nvPr>
        </p:nvSpPr>
        <p:spPr/>
        <p:txBody>
          <a:bodyPr/>
          <a:lstStyle/>
          <a:p>
            <a:pPr marL="0" indent="0">
              <a:buNone/>
            </a:pPr>
            <a:r>
              <a:rPr lang="en-US" sz="2400" dirty="0"/>
              <a:t>DACs are responsible for ensuring ALL staff involved in any part of assessment, sign confidentiality forms for each specific assessment they work with</a:t>
            </a:r>
          </a:p>
          <a:p>
            <a:r>
              <a:rPr lang="en-US" sz="2000" dirty="0"/>
              <a:t>the DAC Confidentiality form is the only form that is submitted to DPI  </a:t>
            </a:r>
          </a:p>
          <a:p>
            <a:r>
              <a:rPr lang="en-US" sz="2000" dirty="0"/>
              <a:t>all other confidentiality forms are housed at the district and school </a:t>
            </a:r>
          </a:p>
        </p:txBody>
      </p:sp>
      <p:sp>
        <p:nvSpPr>
          <p:cNvPr id="2" name="Title 1"/>
          <p:cNvSpPr>
            <a:spLocks noGrp="1"/>
          </p:cNvSpPr>
          <p:nvPr>
            <p:ph type="title"/>
          </p:nvPr>
        </p:nvSpPr>
        <p:spPr/>
        <p:txBody>
          <a:bodyPr/>
          <a:lstStyle/>
          <a:p>
            <a:r>
              <a:rPr lang="en-US" dirty="0"/>
              <a:t>Confidentiality</a:t>
            </a:r>
          </a:p>
        </p:txBody>
      </p:sp>
      <p:pic>
        <p:nvPicPr>
          <p:cNvPr id="7" name="Picture 6" descr="Diagram&#10;&#10;Description automatically generated">
            <a:extLst>
              <a:ext uri="{FF2B5EF4-FFF2-40B4-BE49-F238E27FC236}">
                <a16:creationId xmlns:a16="http://schemas.microsoft.com/office/drawing/2014/main" id="{76F1B91B-7145-F6A8-3D11-003E0FCE6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013" y="227708"/>
            <a:ext cx="990601" cy="992383"/>
          </a:xfrm>
          <a:prstGeom prst="rect">
            <a:avLst/>
          </a:prstGeom>
          <a:solidFill>
            <a:schemeClr val="bg1"/>
          </a:solidFill>
        </p:spPr>
      </p:pic>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10000"/>
          </a:xfrm>
        </p:spPr>
        <p:txBody>
          <a:bodyPr>
            <a:normAutofit fontScale="77500" lnSpcReduction="20000"/>
          </a:bodyPr>
          <a:lstStyle/>
          <a:p>
            <a:pPr>
              <a:buNone/>
            </a:pPr>
            <a:r>
              <a:rPr lang="en-US" dirty="0"/>
              <a:t>DACs must ensure all staff are aware and enforcing test security policies.  A few examples are:</a:t>
            </a:r>
          </a:p>
          <a:p>
            <a:r>
              <a:rPr lang="en-US" sz="2900" dirty="0"/>
              <a:t>Proctors are not permitted to administer exams to family members</a:t>
            </a:r>
          </a:p>
          <a:p>
            <a:r>
              <a:rPr lang="en-US" sz="2900" dirty="0"/>
              <a:t>Any one with a family member participating in the ACT in Wisconsin may not be a test coordinator</a:t>
            </a:r>
          </a:p>
          <a:p>
            <a:r>
              <a:rPr lang="en-US" sz="2900" dirty="0"/>
              <a:t>Cellular devices/unauthorized electronics are not permitted in testing environments</a:t>
            </a:r>
          </a:p>
          <a:p>
            <a:r>
              <a:rPr lang="en-US" sz="2900" dirty="0"/>
              <a:t>Unauthorized personnel (anyone not directly involved in test administration) should not be in the testing environment</a:t>
            </a:r>
          </a:p>
          <a:p>
            <a:r>
              <a:rPr lang="en-US" sz="2900" dirty="0"/>
              <a:t>Contact the DAC right away if a testing incident occurs</a:t>
            </a:r>
          </a:p>
        </p:txBody>
      </p:sp>
      <p:sp>
        <p:nvSpPr>
          <p:cNvPr id="2" name="Title 1"/>
          <p:cNvSpPr>
            <a:spLocks noGrp="1"/>
          </p:cNvSpPr>
          <p:nvPr>
            <p:ph type="title"/>
          </p:nvPr>
        </p:nvSpPr>
        <p:spPr/>
        <p:txBody>
          <a:bodyPr>
            <a:normAutofit fontScale="90000"/>
          </a:bodyPr>
          <a:lstStyle/>
          <a:p>
            <a:r>
              <a:rPr lang="en-US" dirty="0"/>
              <a:t>A Few Important </a:t>
            </a:r>
            <a:br>
              <a:rPr lang="en-US" dirty="0"/>
            </a:br>
            <a:r>
              <a:rPr lang="en-US" dirty="0"/>
              <a:t>Security Policies</a:t>
            </a:r>
          </a:p>
        </p:txBody>
      </p:sp>
      <p:pic>
        <p:nvPicPr>
          <p:cNvPr id="5" name="Picture 4" descr="Diagram&#10;&#10;Description automatically generated">
            <a:extLst>
              <a:ext uri="{FF2B5EF4-FFF2-40B4-BE49-F238E27FC236}">
                <a16:creationId xmlns:a16="http://schemas.microsoft.com/office/drawing/2014/main" id="{3F6B9A23-BF2F-F9CC-DFBC-1C02FEA11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013" y="227708"/>
            <a:ext cx="990601" cy="992383"/>
          </a:xfrm>
          <a:prstGeom prst="rect">
            <a:avLst/>
          </a:prstGeom>
          <a:solidFill>
            <a:schemeClr val="bg1"/>
          </a:solidFill>
        </p:spPr>
      </p:pic>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8169E2E8-100A-0EA9-9EFB-B93647495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1562100"/>
            <a:ext cx="3733800" cy="3733800"/>
          </a:xfrm>
          <a:prstGeom prst="rect">
            <a:avLst/>
          </a:prstGeom>
        </p:spPr>
      </p:pic>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24" y="152400"/>
            <a:ext cx="8229600" cy="1143000"/>
          </a:xfrm>
        </p:spPr>
        <p:txBody>
          <a:bodyPr/>
          <a:lstStyle/>
          <a:p>
            <a:r>
              <a:rPr lang="en-US" dirty="0"/>
              <a:t>Accessibility</a:t>
            </a:r>
          </a:p>
        </p:txBody>
      </p:sp>
      <p:sp>
        <p:nvSpPr>
          <p:cNvPr id="3" name="Content Placeholder 2"/>
          <p:cNvSpPr>
            <a:spLocks noGrp="1"/>
          </p:cNvSpPr>
          <p:nvPr>
            <p:ph idx="4294967295"/>
          </p:nvPr>
        </p:nvSpPr>
        <p:spPr>
          <a:xfrm>
            <a:off x="213037" y="1524000"/>
            <a:ext cx="8697175" cy="5059362"/>
          </a:xfrm>
        </p:spPr>
        <p:txBody>
          <a:bodyPr>
            <a:normAutofit fontScale="47500" lnSpcReduction="20000"/>
          </a:bodyPr>
          <a:lstStyle/>
          <a:p>
            <a:pPr>
              <a:buNone/>
            </a:pPr>
            <a:r>
              <a:rPr lang="en-US" dirty="0"/>
              <a:t>DACs are responsible for ensuring allowable accessibility options are understood for each assessment (by all district and school staff - administrators and educators).</a:t>
            </a:r>
          </a:p>
          <a:p>
            <a:pPr>
              <a:buNone/>
            </a:pPr>
            <a:endParaRPr lang="en-US" dirty="0"/>
          </a:p>
          <a:p>
            <a:pPr marL="0" indent="0">
              <a:buNone/>
            </a:pPr>
            <a:r>
              <a:rPr lang="en-US" b="1" dirty="0"/>
              <a:t>Accessibility options  or Accommodations/supports </a:t>
            </a:r>
          </a:p>
          <a:p>
            <a:r>
              <a:rPr lang="en-US" sz="3300" dirty="0"/>
              <a:t>provide equitable access to grade-level content.</a:t>
            </a:r>
          </a:p>
          <a:p>
            <a:r>
              <a:rPr lang="en-US" sz="3300" dirty="0"/>
              <a:t>are intended to reduce or eliminate the effects of a student’s disability or level of language acquisition; they do not reduce learning expectations.</a:t>
            </a:r>
          </a:p>
          <a:p>
            <a:r>
              <a:rPr lang="en-US" sz="3300" dirty="0"/>
              <a:t>must be consistent for classroom instruction, classroom assessments, and district and state assessments.</a:t>
            </a:r>
          </a:p>
          <a:p>
            <a:endParaRPr lang="en-US" dirty="0"/>
          </a:p>
          <a:p>
            <a:pPr marL="0" indent="0">
              <a:buNone/>
            </a:pPr>
            <a:r>
              <a:rPr lang="en-US" dirty="0"/>
              <a:t>Each assessment may have unique accessibility policies.</a:t>
            </a:r>
          </a:p>
          <a:p>
            <a:endParaRPr lang="en-US" dirty="0"/>
          </a:p>
          <a:p>
            <a:pPr marL="0" indent="0">
              <a:buNone/>
            </a:pPr>
            <a:r>
              <a:rPr lang="en-US" dirty="0"/>
              <a:t>Some accessibility options that are appropriate for instructional use, may not be appropriate for use on a standardized assessment.</a:t>
            </a:r>
          </a:p>
          <a:p>
            <a:endParaRPr lang="en-US" dirty="0"/>
          </a:p>
          <a:p>
            <a:pPr marL="0" indent="0">
              <a:buNone/>
            </a:pPr>
            <a:r>
              <a:rPr lang="en-US" b="1" dirty="0"/>
              <a:t>Please note:</a:t>
            </a:r>
          </a:p>
          <a:p>
            <a:r>
              <a:rPr lang="en-US" sz="3300" dirty="0"/>
              <a:t>There are no exemptions or waivers for students with disabilities, regardless of the nature or severity of the disability.</a:t>
            </a:r>
          </a:p>
          <a:p>
            <a:r>
              <a:rPr lang="en-US" sz="3300" dirty="0"/>
              <a:t>Individualized Education Plan (IEP) or 504 Plan teams determine the appropriate manner for student with disabilities to participate in statewide assessment; teams must document which test each student will participate in (general or alternate) and which accommodations/supports (if any) the student should be provided.</a:t>
            </a:r>
          </a:p>
        </p:txBody>
      </p:sp>
      <p:pic>
        <p:nvPicPr>
          <p:cNvPr id="6" name="Picture 5" descr="Diagram&#10;&#10;Description automatically generated">
            <a:extLst>
              <a:ext uri="{FF2B5EF4-FFF2-40B4-BE49-F238E27FC236}">
                <a16:creationId xmlns:a16="http://schemas.microsoft.com/office/drawing/2014/main" id="{5C39F9A9-5628-4FAF-6C41-1DA733BB7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130" y="199668"/>
            <a:ext cx="1048463" cy="1048463"/>
          </a:xfrm>
          <a:prstGeom prst="rect">
            <a:avLst/>
          </a:prstGeom>
          <a:solidFill>
            <a:schemeClr val="bg1"/>
          </a:solidFill>
        </p:spPr>
      </p:pic>
    </p:spTree>
    <p:extLst>
      <p:ext uri="{BB962C8B-B14F-4D97-AF65-F5344CB8AC3E}">
        <p14:creationId xmlns:p14="http://schemas.microsoft.com/office/powerpoint/2010/main" val="1173658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Accommodations and </a:t>
            </a:r>
            <a:br>
              <a:rPr lang="en-US" dirty="0"/>
            </a:br>
            <a:r>
              <a:rPr lang="en-US" dirty="0"/>
              <a:t>Supports for ELs</a:t>
            </a:r>
          </a:p>
        </p:txBody>
      </p:sp>
      <p:sp>
        <p:nvSpPr>
          <p:cNvPr id="3" name="Content Placeholder 2"/>
          <p:cNvSpPr>
            <a:spLocks noGrp="1"/>
          </p:cNvSpPr>
          <p:nvPr>
            <p:ph idx="4294967295"/>
          </p:nvPr>
        </p:nvSpPr>
        <p:spPr>
          <a:xfrm>
            <a:off x="152400" y="1600200"/>
            <a:ext cx="8839200" cy="4953000"/>
          </a:xfrm>
        </p:spPr>
        <p:txBody>
          <a:bodyPr>
            <a:normAutofit fontScale="70000" lnSpcReduction="20000"/>
          </a:bodyPr>
          <a:lstStyle/>
          <a:p>
            <a:pPr marL="0" indent="0">
              <a:buNone/>
            </a:pPr>
            <a:r>
              <a:rPr lang="en-US" sz="2550" dirty="0"/>
              <a:t>ELs are administered all assessments that are part of the WSAS for their grade. The WSAS consists of the Forward Exam, DLM, PreACT Secure, and The ACT Plus Writing. </a:t>
            </a:r>
          </a:p>
          <a:p>
            <a:r>
              <a:rPr lang="en-US" sz="2350" dirty="0"/>
              <a:t>In addition, all ELs are administered the ACCESS for ELLs annually to monitor their growth towards English language proficiency.</a:t>
            </a:r>
          </a:p>
          <a:p>
            <a:r>
              <a:rPr lang="en-US" sz="2350" dirty="0"/>
              <a:t>ELs with significant cognitive disabilities participate in the alternate assessment, DLM, and the Alternate ACCESS For ELLs.</a:t>
            </a:r>
          </a:p>
          <a:p>
            <a:endParaRPr lang="en-US" sz="2550" dirty="0"/>
          </a:p>
          <a:p>
            <a:pPr marL="0" indent="0">
              <a:buNone/>
            </a:pPr>
            <a:r>
              <a:rPr lang="en-US" sz="2550" dirty="0"/>
              <a:t>ELs new in the country (less than 12 cumulative months) are:</a:t>
            </a:r>
          </a:p>
          <a:p>
            <a:r>
              <a:rPr lang="en-US" sz="2350" dirty="0"/>
              <a:t>permitted a one-time exemption on the Reading/ELA portion of the state content assessment (ACCESS testing counts for their participation).</a:t>
            </a:r>
          </a:p>
          <a:p>
            <a:r>
              <a:rPr lang="en-US" sz="2350" dirty="0"/>
              <a:t>expected to take all other content area assessments with or without accommodations/supports (mathematics, science, social studies, etc.).</a:t>
            </a:r>
          </a:p>
          <a:p>
            <a:pPr marL="0" indent="0">
              <a:buNone/>
            </a:pPr>
            <a:endParaRPr lang="en-US" sz="2550" dirty="0"/>
          </a:p>
          <a:p>
            <a:pPr marL="0" indent="0">
              <a:buNone/>
            </a:pPr>
            <a:r>
              <a:rPr lang="en-US" sz="2550" dirty="0"/>
              <a:t>Always view the assessment webpages to determine what is or is not an allowable EL accommodation/support on a specific assessment.</a:t>
            </a:r>
          </a:p>
          <a:p>
            <a:r>
              <a:rPr lang="en-US" sz="2300" dirty="0"/>
              <a:t>Ensure that supports for ELs are individualized based on each student’s fluency. The goal is to allow ELs to practice their English skills and demonstrate what they can do, and excessive supports can hinder students. Ensure that ELs are familiar with the supports and have practice using them prior to test-day. </a:t>
            </a:r>
          </a:p>
        </p:txBody>
      </p:sp>
      <p:pic>
        <p:nvPicPr>
          <p:cNvPr id="6" name="Picture 5" descr="Diagram&#10;&#10;Description automatically generated">
            <a:extLst>
              <a:ext uri="{FF2B5EF4-FFF2-40B4-BE49-F238E27FC236}">
                <a16:creationId xmlns:a16="http://schemas.microsoft.com/office/drawing/2014/main" id="{8E470F35-0690-0C10-C1C4-69FED7F936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130" y="199668"/>
            <a:ext cx="1048463" cy="1048463"/>
          </a:xfrm>
          <a:prstGeom prst="rect">
            <a:avLst/>
          </a:prstGeom>
          <a:solidFill>
            <a:schemeClr val="bg1"/>
          </a:solidFill>
        </p:spPr>
      </p:pic>
    </p:spTree>
    <p:extLst>
      <p:ext uri="{BB962C8B-B14F-4D97-AF65-F5344CB8AC3E}">
        <p14:creationId xmlns:p14="http://schemas.microsoft.com/office/powerpoint/2010/main" val="568417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956" y="1676400"/>
            <a:ext cx="7982663" cy="3733800"/>
          </a:xfrm>
        </p:spPr>
        <p:txBody>
          <a:bodyPr>
            <a:normAutofit fontScale="70000" lnSpcReduction="20000"/>
          </a:bodyPr>
          <a:lstStyle/>
          <a:p>
            <a:pPr>
              <a:buNone/>
            </a:pPr>
            <a:r>
              <a:rPr lang="en-US" dirty="0"/>
              <a:t>Some students may not have an IEP or 504 plan, but due to unique circumstances at the time of testing may need additional support.  These students may be able to demonstrate their learning more accurately through the use of accommodations on an </a:t>
            </a:r>
            <a:r>
              <a:rPr lang="en-US" b="1" dirty="0"/>
              <a:t>as needed basis only.</a:t>
            </a:r>
          </a:p>
          <a:p>
            <a:pPr>
              <a:buNone/>
            </a:pPr>
            <a:endParaRPr lang="en-US" dirty="0"/>
          </a:p>
          <a:p>
            <a:pPr marL="0" indent="0">
              <a:buNone/>
            </a:pPr>
            <a:r>
              <a:rPr lang="en-US" dirty="0"/>
              <a:t>In these unique cases, please call OEA at (608) 267-1072 </a:t>
            </a:r>
          </a:p>
          <a:p>
            <a:endParaRPr lang="en-US" dirty="0"/>
          </a:p>
          <a:p>
            <a:r>
              <a:rPr lang="en-US" dirty="0"/>
              <a:t>Examples of unique circumstances:</a:t>
            </a:r>
          </a:p>
          <a:p>
            <a:pPr lvl="1"/>
            <a:r>
              <a:rPr lang="en-US" dirty="0"/>
              <a:t>a student with a broken arm may need a scribe</a:t>
            </a:r>
          </a:p>
          <a:p>
            <a:pPr lvl="1"/>
            <a:r>
              <a:rPr lang="en-US" dirty="0"/>
              <a:t>a student who forgot to wear eyeglasses may need a visual magnification device</a:t>
            </a:r>
          </a:p>
          <a:p>
            <a:endParaRPr lang="en-US" dirty="0"/>
          </a:p>
        </p:txBody>
      </p:sp>
      <p:sp>
        <p:nvSpPr>
          <p:cNvPr id="2" name="Title 1"/>
          <p:cNvSpPr>
            <a:spLocks noGrp="1"/>
          </p:cNvSpPr>
          <p:nvPr>
            <p:ph type="title"/>
          </p:nvPr>
        </p:nvSpPr>
        <p:spPr>
          <a:xfrm>
            <a:off x="457200" y="274638"/>
            <a:ext cx="7772400" cy="1143000"/>
          </a:xfrm>
        </p:spPr>
        <p:txBody>
          <a:bodyPr>
            <a:normAutofit fontScale="90000"/>
          </a:bodyPr>
          <a:lstStyle/>
          <a:p>
            <a:r>
              <a:rPr lang="en-US" dirty="0"/>
              <a:t>Accommodations for Students </a:t>
            </a:r>
            <a:br>
              <a:rPr lang="en-US" dirty="0"/>
            </a:br>
            <a:r>
              <a:rPr lang="en-US" dirty="0"/>
              <a:t>in Unique Situations</a:t>
            </a:r>
          </a:p>
        </p:txBody>
      </p:sp>
      <p:pic>
        <p:nvPicPr>
          <p:cNvPr id="6" name="Picture 5" descr="Diagram&#10;&#10;Description automatically generated">
            <a:extLst>
              <a:ext uri="{FF2B5EF4-FFF2-40B4-BE49-F238E27FC236}">
                <a16:creationId xmlns:a16="http://schemas.microsoft.com/office/drawing/2014/main" id="{BA2B31A5-D071-4C9F-74A6-102D85115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130" y="199668"/>
            <a:ext cx="1048463" cy="1048463"/>
          </a:xfrm>
          <a:prstGeom prst="rect">
            <a:avLst/>
          </a:prstGeom>
          <a:solidFill>
            <a:schemeClr val="bg1"/>
          </a:solidFill>
        </p:spPr>
      </p:pic>
    </p:spTree>
    <p:extLst>
      <p:ext uri="{BB962C8B-B14F-4D97-AF65-F5344CB8AC3E}">
        <p14:creationId xmlns:p14="http://schemas.microsoft.com/office/powerpoint/2010/main" val="42554184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298" y="1752600"/>
            <a:ext cx="7772400" cy="3992562"/>
          </a:xfrm>
        </p:spPr>
        <p:txBody>
          <a:bodyPr>
            <a:normAutofit fontScale="70000" lnSpcReduction="20000"/>
          </a:bodyPr>
          <a:lstStyle/>
          <a:p>
            <a:pPr>
              <a:buNone/>
            </a:pPr>
            <a:r>
              <a:rPr lang="en-US" dirty="0"/>
              <a:t>Occasionally a student requires an accommodation/support that is not on an assessment’s list of allowable accessibility features.</a:t>
            </a:r>
          </a:p>
          <a:p>
            <a:pPr>
              <a:buNone/>
            </a:pPr>
            <a:endParaRPr lang="en-US" dirty="0"/>
          </a:p>
          <a:p>
            <a:pPr>
              <a:buNone/>
            </a:pPr>
            <a:r>
              <a:rPr lang="en-US" dirty="0"/>
              <a:t>In this situation:</a:t>
            </a:r>
          </a:p>
          <a:p>
            <a:r>
              <a:rPr lang="en-US" dirty="0"/>
              <a:t>Contact the assessment program manager for the specific assessment to discuss options.</a:t>
            </a:r>
          </a:p>
          <a:p>
            <a:r>
              <a:rPr lang="en-US" dirty="0"/>
              <a:t>“Request for Accommodation Forms” are available at </a:t>
            </a:r>
            <a:r>
              <a:rPr lang="en-US" dirty="0">
                <a:hlinkClick r:id="rId3"/>
              </a:rPr>
              <a:t>https://dpi.wi.gov/assessment/forms#accom</a:t>
            </a:r>
            <a:r>
              <a:rPr lang="en-US" dirty="0"/>
              <a:t>, that may be submitted for review by OEA staff and/or testing vendor.  If the request is approved, the student may use the accommodation/support.</a:t>
            </a:r>
          </a:p>
        </p:txBody>
      </p:sp>
      <p:sp>
        <p:nvSpPr>
          <p:cNvPr id="2" name="Title 1"/>
          <p:cNvSpPr>
            <a:spLocks noGrp="1"/>
          </p:cNvSpPr>
          <p:nvPr>
            <p:ph type="title"/>
          </p:nvPr>
        </p:nvSpPr>
        <p:spPr>
          <a:xfrm>
            <a:off x="457200" y="274638"/>
            <a:ext cx="7391400" cy="1143000"/>
          </a:xfrm>
        </p:spPr>
        <p:txBody>
          <a:bodyPr/>
          <a:lstStyle/>
          <a:p>
            <a:r>
              <a:rPr lang="en-US" dirty="0"/>
              <a:t>Request for Accommodations </a:t>
            </a:r>
          </a:p>
        </p:txBody>
      </p:sp>
      <p:pic>
        <p:nvPicPr>
          <p:cNvPr id="6" name="Picture 5" descr="Diagram&#10;&#10;Description automatically generated">
            <a:extLst>
              <a:ext uri="{FF2B5EF4-FFF2-40B4-BE49-F238E27FC236}">
                <a16:creationId xmlns:a16="http://schemas.microsoft.com/office/drawing/2014/main" id="{A19B1AE6-6A3F-A75A-D456-C47C136848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5130" y="199668"/>
            <a:ext cx="1048463" cy="1048463"/>
          </a:xfrm>
          <a:prstGeom prst="rect">
            <a:avLst/>
          </a:prstGeom>
          <a:solidFill>
            <a:schemeClr val="bg1"/>
          </a:solidFill>
        </p:spPr>
      </p:pic>
    </p:spTree>
    <p:extLst>
      <p:ext uri="{BB962C8B-B14F-4D97-AF65-F5344CB8AC3E}">
        <p14:creationId xmlns:p14="http://schemas.microsoft.com/office/powerpoint/2010/main" val="1982016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3916363"/>
          </a:xfrm>
        </p:spPr>
        <p:txBody>
          <a:bodyPr/>
          <a:lstStyle/>
          <a:p>
            <a:r>
              <a:rPr lang="en-US" sz="2400" dirty="0"/>
              <a:t>All accommodations and supports must be documented in a students’ IEP or 504 plan.</a:t>
            </a:r>
          </a:p>
          <a:p>
            <a:pPr lvl="1"/>
            <a:r>
              <a:rPr lang="en-US" sz="2000" dirty="0"/>
              <a:t>If a student has an accommodation listed on the IEP or 504 plan, it must be offered to them at the time of testing. </a:t>
            </a:r>
          </a:p>
          <a:p>
            <a:r>
              <a:rPr lang="en-US" sz="2400" dirty="0"/>
              <a:t>Each assessment has a different process for uploading the appropriate accessibility options for an individual student or groups of students.  </a:t>
            </a:r>
          </a:p>
          <a:p>
            <a:r>
              <a:rPr lang="en-US" sz="2400" dirty="0"/>
              <a:t>It is the districts responsibility to ensure that all students have the appropriate accessibility settings activated and made available at the time of testing. </a:t>
            </a:r>
          </a:p>
          <a:p>
            <a:pPr marL="0" indent="0">
              <a:buNone/>
            </a:pPr>
            <a:endParaRPr lang="en-US" sz="2400" dirty="0"/>
          </a:p>
        </p:txBody>
      </p:sp>
      <p:sp>
        <p:nvSpPr>
          <p:cNvPr id="2" name="Title 1"/>
          <p:cNvSpPr>
            <a:spLocks noGrp="1"/>
          </p:cNvSpPr>
          <p:nvPr>
            <p:ph type="title"/>
          </p:nvPr>
        </p:nvSpPr>
        <p:spPr>
          <a:xfrm>
            <a:off x="228600" y="274638"/>
            <a:ext cx="7467600" cy="1143000"/>
          </a:xfrm>
        </p:spPr>
        <p:txBody>
          <a:bodyPr>
            <a:normAutofit fontScale="90000"/>
          </a:bodyPr>
          <a:lstStyle/>
          <a:p>
            <a:r>
              <a:rPr lang="en-US" dirty="0"/>
              <a:t>Documenting Accommodations and Supports</a:t>
            </a:r>
          </a:p>
        </p:txBody>
      </p:sp>
      <p:pic>
        <p:nvPicPr>
          <p:cNvPr id="6" name="Picture 5" descr="Diagram&#10;&#10;Description automatically generated">
            <a:extLst>
              <a:ext uri="{FF2B5EF4-FFF2-40B4-BE49-F238E27FC236}">
                <a16:creationId xmlns:a16="http://schemas.microsoft.com/office/drawing/2014/main" id="{068D6A8D-AAEA-70A5-A08E-754DBDF085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130" y="199668"/>
            <a:ext cx="1048463" cy="1048463"/>
          </a:xfrm>
          <a:prstGeom prst="rect">
            <a:avLst/>
          </a:prstGeom>
          <a:solidFill>
            <a:schemeClr val="bg1"/>
          </a:solidFill>
        </p:spPr>
      </p:pic>
    </p:spTree>
    <p:extLst>
      <p:ext uri="{BB962C8B-B14F-4D97-AF65-F5344CB8AC3E}">
        <p14:creationId xmlns:p14="http://schemas.microsoft.com/office/powerpoint/2010/main" val="2108690176"/>
      </p:ext>
    </p:extLst>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752601"/>
            <a:ext cx="8246393" cy="3429000"/>
          </a:xfrm>
        </p:spPr>
        <p:txBody>
          <a:bodyPr>
            <a:normAutofit lnSpcReduction="10000"/>
          </a:bodyPr>
          <a:lstStyle/>
          <a:p>
            <a:pPr marL="0" indent="0">
              <a:buNone/>
            </a:pPr>
            <a:r>
              <a:rPr lang="en-US" sz="2800" dirty="0"/>
              <a:t>It is the DAC’s responsibility to ensure that the administration of accommodations and supports:</a:t>
            </a:r>
          </a:p>
          <a:p>
            <a:r>
              <a:rPr lang="en-US" sz="2800" dirty="0"/>
              <a:t>follow each assessments’ policies and procedures.</a:t>
            </a:r>
          </a:p>
          <a:p>
            <a:r>
              <a:rPr lang="en-US" sz="2800" dirty="0"/>
              <a:t>are administered with fidelity.</a:t>
            </a:r>
          </a:p>
          <a:p>
            <a:r>
              <a:rPr lang="en-US" sz="2800" dirty="0"/>
              <a:t>do not invalidate a students test results.</a:t>
            </a:r>
          </a:p>
          <a:p>
            <a:r>
              <a:rPr lang="en-US" sz="2800" dirty="0"/>
              <a:t>do not violate test security policies.</a:t>
            </a:r>
          </a:p>
          <a:p>
            <a:r>
              <a:rPr lang="en-US" sz="2800" dirty="0"/>
              <a:t>adhere to a student's IEP/504 or language plan.</a:t>
            </a:r>
          </a:p>
          <a:p>
            <a:pPr lvl="1"/>
            <a:endParaRPr lang="en-US" dirty="0"/>
          </a:p>
          <a:p>
            <a:pPr marL="0" indent="0">
              <a:buNone/>
            </a:pPr>
            <a:endParaRPr lang="en-US" sz="2800" dirty="0"/>
          </a:p>
        </p:txBody>
      </p:sp>
      <p:sp>
        <p:nvSpPr>
          <p:cNvPr id="2" name="Title 1"/>
          <p:cNvSpPr>
            <a:spLocks noGrp="1"/>
          </p:cNvSpPr>
          <p:nvPr>
            <p:ph type="title"/>
          </p:nvPr>
        </p:nvSpPr>
        <p:spPr>
          <a:xfrm>
            <a:off x="304800" y="274638"/>
            <a:ext cx="7543800" cy="1143000"/>
          </a:xfrm>
        </p:spPr>
        <p:txBody>
          <a:bodyPr>
            <a:normAutofit fontScale="90000"/>
          </a:bodyPr>
          <a:lstStyle/>
          <a:p>
            <a:r>
              <a:rPr lang="en-US" dirty="0"/>
              <a:t>Monitoring the Use of Accommodations and Supports</a:t>
            </a:r>
          </a:p>
        </p:txBody>
      </p:sp>
      <p:pic>
        <p:nvPicPr>
          <p:cNvPr id="6" name="Picture 5" descr="Diagram&#10;&#10;Description automatically generated">
            <a:extLst>
              <a:ext uri="{FF2B5EF4-FFF2-40B4-BE49-F238E27FC236}">
                <a16:creationId xmlns:a16="http://schemas.microsoft.com/office/drawing/2014/main" id="{B152A3F7-06AF-A3CE-E74A-F720E6165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5130" y="199668"/>
            <a:ext cx="1048463" cy="1048463"/>
          </a:xfrm>
          <a:prstGeom prst="rect">
            <a:avLst/>
          </a:prstGeom>
          <a:solidFill>
            <a:schemeClr val="bg1"/>
          </a:solidFill>
        </p:spPr>
      </p:pic>
    </p:spTree>
    <p:extLst>
      <p:ext uri="{BB962C8B-B14F-4D97-AF65-F5344CB8AC3E}">
        <p14:creationId xmlns:p14="http://schemas.microsoft.com/office/powerpoint/2010/main" val="3212915416"/>
      </p:ext>
    </p:extLst>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59984"/>
            <a:ext cx="8240889" cy="3841535"/>
          </a:xfrm>
        </p:spPr>
        <p:txBody>
          <a:bodyPr>
            <a:normAutofit/>
          </a:bodyPr>
          <a:lstStyle/>
          <a:p>
            <a:pPr marL="0" indent="0">
              <a:buNone/>
            </a:pPr>
            <a:r>
              <a:rPr lang="en-US" sz="2400" dirty="0"/>
              <a:t>Test security must be maintained at all times when offering accommodations and supports.</a:t>
            </a:r>
          </a:p>
          <a:p>
            <a:endParaRPr lang="en-US" sz="2400" dirty="0"/>
          </a:p>
          <a:p>
            <a:pPr marL="0" indent="0">
              <a:buNone/>
            </a:pPr>
            <a:r>
              <a:rPr lang="en-US" sz="2400" dirty="0"/>
              <a:t>DACs will need to consider:</a:t>
            </a:r>
          </a:p>
          <a:p>
            <a:r>
              <a:rPr lang="en-US" sz="2200" dirty="0"/>
              <a:t>Accommodations or supports that require one-to-one administrations or special settings</a:t>
            </a:r>
          </a:p>
          <a:p>
            <a:r>
              <a:rPr lang="en-US" sz="2200" dirty="0"/>
              <a:t>Materials that need to be secured/destroyed before or after use</a:t>
            </a:r>
          </a:p>
          <a:p>
            <a:r>
              <a:rPr lang="en-US" sz="2200" dirty="0"/>
              <a:t>Materials that need to be checked-in or out from a secure location</a:t>
            </a:r>
          </a:p>
          <a:p>
            <a:pPr lvl="1"/>
            <a:endParaRPr lang="en-US" sz="2400" dirty="0"/>
          </a:p>
          <a:p>
            <a:pPr lvl="1"/>
            <a:endParaRPr lang="en-US" sz="2400" dirty="0"/>
          </a:p>
          <a:p>
            <a:pPr lvl="1"/>
            <a:endParaRPr lang="en-US" sz="2400" dirty="0"/>
          </a:p>
        </p:txBody>
      </p:sp>
      <p:sp>
        <p:nvSpPr>
          <p:cNvPr id="2" name="Title 1"/>
          <p:cNvSpPr>
            <a:spLocks noGrp="1"/>
          </p:cNvSpPr>
          <p:nvPr>
            <p:ph type="title"/>
          </p:nvPr>
        </p:nvSpPr>
        <p:spPr>
          <a:xfrm>
            <a:off x="152400" y="28353"/>
            <a:ext cx="7772400" cy="1477962"/>
          </a:xfrm>
        </p:spPr>
        <p:txBody>
          <a:bodyPr>
            <a:normAutofit/>
          </a:bodyPr>
          <a:lstStyle/>
          <a:p>
            <a:r>
              <a:rPr lang="en-US" dirty="0"/>
              <a:t>Accessibility and Test Security</a:t>
            </a:r>
          </a:p>
        </p:txBody>
      </p:sp>
      <p:pic>
        <p:nvPicPr>
          <p:cNvPr id="6" name="Picture 5" descr="Diagram&#10;&#10;Description automatically generated">
            <a:extLst>
              <a:ext uri="{FF2B5EF4-FFF2-40B4-BE49-F238E27FC236}">
                <a16:creationId xmlns:a16="http://schemas.microsoft.com/office/drawing/2014/main" id="{BA1D439D-F7CB-B971-9240-AC4548D87F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5130" y="199668"/>
            <a:ext cx="1048463" cy="1048463"/>
          </a:xfrm>
          <a:prstGeom prst="rect">
            <a:avLst/>
          </a:prstGeom>
          <a:solidFill>
            <a:schemeClr val="bg1"/>
          </a:solidFill>
        </p:spPr>
      </p:pic>
    </p:spTree>
    <p:extLst>
      <p:ext uri="{BB962C8B-B14F-4D97-AF65-F5344CB8AC3E}">
        <p14:creationId xmlns:p14="http://schemas.microsoft.com/office/powerpoint/2010/main" val="2381421501"/>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Individual Assessment Web Pages</a:t>
            </a:r>
          </a:p>
        </p:txBody>
      </p:sp>
      <p:sp>
        <p:nvSpPr>
          <p:cNvPr id="7" name="Content Placeholder 6"/>
          <p:cNvSpPr>
            <a:spLocks noGrp="1"/>
          </p:cNvSpPr>
          <p:nvPr>
            <p:ph sz="half" idx="1"/>
          </p:nvPr>
        </p:nvSpPr>
        <p:spPr>
          <a:xfrm>
            <a:off x="457200" y="1553256"/>
            <a:ext cx="4038600" cy="4068234"/>
          </a:xfrm>
        </p:spPr>
        <p:txBody>
          <a:bodyPr>
            <a:normAutofit fontScale="85000" lnSpcReduction="20000"/>
          </a:bodyPr>
          <a:lstStyle/>
          <a:p>
            <a:pPr marL="0" indent="0">
              <a:buNone/>
            </a:pPr>
            <a:r>
              <a:rPr lang="en-US" sz="1800" dirty="0"/>
              <a:t>Each individual assessment has a homepage and almost identical subpages:</a:t>
            </a:r>
          </a:p>
          <a:p>
            <a:pPr marL="0" indent="0">
              <a:buNone/>
            </a:pPr>
            <a:endParaRPr lang="en-US" sz="1800" dirty="0"/>
          </a:p>
          <a:p>
            <a:r>
              <a:rPr lang="en-US" sz="1800" dirty="0"/>
              <a:t>In the left navigation bar, under each assessment, you will find</a:t>
            </a:r>
          </a:p>
          <a:p>
            <a:pPr lvl="1"/>
            <a:r>
              <a:rPr lang="en-US" sz="1500" dirty="0"/>
              <a:t>calendar</a:t>
            </a:r>
          </a:p>
          <a:p>
            <a:pPr lvl="1"/>
            <a:r>
              <a:rPr lang="en-US" sz="1500" dirty="0"/>
              <a:t>resources</a:t>
            </a:r>
          </a:p>
          <a:p>
            <a:pPr lvl="1"/>
            <a:r>
              <a:rPr lang="en-US" sz="1500" dirty="0"/>
              <a:t>trainings</a:t>
            </a:r>
          </a:p>
          <a:p>
            <a:pPr lvl="1"/>
            <a:r>
              <a:rPr lang="en-US" sz="1500" dirty="0"/>
              <a:t>accommodations Information</a:t>
            </a:r>
          </a:p>
          <a:p>
            <a:pPr lvl="1"/>
            <a:r>
              <a:rPr lang="en-US" sz="1500" dirty="0"/>
              <a:t>sample items</a:t>
            </a:r>
          </a:p>
          <a:p>
            <a:pPr lvl="1"/>
            <a:r>
              <a:rPr lang="en-US" sz="1500" dirty="0"/>
              <a:t>data and results</a:t>
            </a:r>
          </a:p>
          <a:p>
            <a:pPr lvl="1"/>
            <a:r>
              <a:rPr lang="en-US" sz="1500" dirty="0"/>
              <a:t>technology requirements, and </a:t>
            </a:r>
          </a:p>
          <a:p>
            <a:pPr lvl="1"/>
            <a:r>
              <a:rPr lang="en-US" sz="1500" dirty="0"/>
              <a:t>FAQs</a:t>
            </a:r>
          </a:p>
          <a:p>
            <a:pPr lvl="1"/>
            <a:endParaRPr lang="en-US" sz="1500" dirty="0"/>
          </a:p>
          <a:p>
            <a:r>
              <a:rPr lang="en-US" sz="1800" dirty="0"/>
              <a:t>Each assessment’s homepage contains:</a:t>
            </a:r>
          </a:p>
          <a:p>
            <a:pPr lvl="1"/>
            <a:r>
              <a:rPr lang="en-US" sz="1500" dirty="0"/>
              <a:t>Overview of the assessment</a:t>
            </a:r>
          </a:p>
          <a:p>
            <a:pPr lvl="1"/>
            <a:r>
              <a:rPr lang="en-US" sz="1500" dirty="0"/>
              <a:t>“What’s New” section</a:t>
            </a:r>
          </a:p>
          <a:p>
            <a:pPr lvl="1"/>
            <a:r>
              <a:rPr lang="en-US" sz="1500" dirty="0"/>
              <a:t>Quick contacts</a:t>
            </a:r>
          </a:p>
        </p:txBody>
      </p:sp>
      <p:sp>
        <p:nvSpPr>
          <p:cNvPr id="10" name="Left Brace 9"/>
          <p:cNvSpPr/>
          <p:nvPr/>
        </p:nvSpPr>
        <p:spPr>
          <a:xfrm>
            <a:off x="4588036" y="3581400"/>
            <a:ext cx="381000" cy="1447800"/>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5445504" y="5637532"/>
            <a:ext cx="2607934" cy="307777"/>
          </a:xfrm>
          <a:prstGeom prst="rect">
            <a:avLst/>
          </a:prstGeom>
        </p:spPr>
        <p:txBody>
          <a:bodyPr wrap="square">
            <a:spAutoFit/>
          </a:bodyPr>
          <a:lstStyle/>
          <a:p>
            <a:r>
              <a:rPr lang="en-US" sz="1400" dirty="0">
                <a:hlinkClick r:id="rId3"/>
              </a:rPr>
              <a:t>http://dpi.wi.gov/assessment/act</a:t>
            </a:r>
            <a:r>
              <a:rPr lang="en-US" sz="1400" dirty="0"/>
              <a:t> </a:t>
            </a:r>
          </a:p>
        </p:txBody>
      </p:sp>
      <p:pic>
        <p:nvPicPr>
          <p:cNvPr id="9" name="Picture 8">
            <a:extLst>
              <a:ext uri="{FF2B5EF4-FFF2-40B4-BE49-F238E27FC236}">
                <a16:creationId xmlns:a16="http://schemas.microsoft.com/office/drawing/2014/main" id="{87D476EC-30AD-2C94-0DFD-EAEF930807E0}"/>
              </a:ext>
            </a:extLst>
          </p:cNvPr>
          <p:cNvPicPr>
            <a:picLocks noChangeAspect="1"/>
          </p:cNvPicPr>
          <p:nvPr/>
        </p:nvPicPr>
        <p:blipFill>
          <a:blip r:embed="rId4"/>
          <a:stretch>
            <a:fillRect/>
          </a:stretch>
        </p:blipFill>
        <p:spPr>
          <a:xfrm>
            <a:off x="4876800" y="1553256"/>
            <a:ext cx="3745342" cy="3750257"/>
          </a:xfrm>
          <a:prstGeom prst="rect">
            <a:avLst/>
          </a:prstGeom>
          <a:ln>
            <a:solidFill>
              <a:schemeClr val="tx1"/>
            </a:solidFill>
          </a:ln>
        </p:spPr>
      </p:pic>
    </p:spTree>
  </p:cSld>
  <p:clrMapOvr>
    <a:masterClrMapping/>
  </p:clrMapOvr>
  <p:transition spd="slow">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C18EF7C3-F963-42E2-1952-166D968F1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0" y="1562100"/>
            <a:ext cx="3733800" cy="3733800"/>
          </a:xfrm>
          <a:prstGeom prst="rect">
            <a:avLst/>
          </a:prstGeom>
        </p:spPr>
      </p:pic>
    </p:spTree>
  </p:cSld>
  <p:clrMapOvr>
    <a:masterClrMapping/>
  </p:clrMapOvr>
  <p:transition spd="slow">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004" y="1508918"/>
            <a:ext cx="8445795" cy="3901281"/>
          </a:xfrm>
        </p:spPr>
        <p:txBody>
          <a:bodyPr>
            <a:normAutofit fontScale="62500" lnSpcReduction="20000"/>
          </a:bodyPr>
          <a:lstStyle/>
          <a:p>
            <a:pPr marL="0" indent="0">
              <a:buNone/>
            </a:pPr>
            <a:r>
              <a:rPr lang="en-US" dirty="0"/>
              <a:t>The Department of Public Instruction will create student demographic data files for statewide assessments for all students participating in the WSAS exams. </a:t>
            </a:r>
          </a:p>
          <a:p>
            <a:r>
              <a:rPr lang="en-US" sz="2600" dirty="0"/>
              <a:t>Student Rosters will be pulled from WISEData.  Therefore, it is important that districts keep their local student information system (SIS) which transfers student data to DPI up-to-date.</a:t>
            </a:r>
          </a:p>
          <a:p>
            <a:r>
              <a:rPr lang="en-US" sz="2600" dirty="0"/>
              <a:t>DPI will upload the student rosters to the testing vendors’ online portals. </a:t>
            </a:r>
          </a:p>
          <a:p>
            <a:r>
              <a:rPr lang="en-US" sz="2600" dirty="0"/>
              <a:t>DACs and district enrollment and data personnel should work together to make sure that enrollment and demographic information for all student in tested grades is kept accurate and up-to-date.</a:t>
            </a:r>
          </a:p>
          <a:p>
            <a:pPr lvl="1">
              <a:buNone/>
            </a:pPr>
            <a:endParaRPr lang="en-US" sz="1600" dirty="0"/>
          </a:p>
          <a:p>
            <a:pPr marL="0" indent="0">
              <a:buNone/>
            </a:pPr>
            <a:r>
              <a:rPr lang="en-US" dirty="0"/>
              <a:t>This information is used to create:</a:t>
            </a:r>
          </a:p>
          <a:p>
            <a:r>
              <a:rPr lang="en-US" sz="2500" dirty="0"/>
              <a:t>Labels for paper/pencil tests</a:t>
            </a:r>
          </a:p>
          <a:p>
            <a:r>
              <a:rPr lang="en-US" sz="2500" dirty="0"/>
              <a:t>Student data files in DPI and Testing Vendor online systems</a:t>
            </a:r>
          </a:p>
          <a:p>
            <a:r>
              <a:rPr lang="en-US" sz="2500" dirty="0"/>
              <a:t>Assessment data reporting DPI and Testing Vendor online systems</a:t>
            </a:r>
          </a:p>
          <a:p>
            <a:r>
              <a:rPr lang="en-US" sz="2500" dirty="0"/>
              <a:t>Accountability and District and School Report Cards</a:t>
            </a:r>
            <a:endParaRPr lang="en-US" sz="2800" dirty="0"/>
          </a:p>
          <a:p>
            <a:endParaRPr lang="en-US" sz="2400" dirty="0"/>
          </a:p>
        </p:txBody>
      </p:sp>
      <p:sp>
        <p:nvSpPr>
          <p:cNvPr id="2" name="Title 1"/>
          <p:cNvSpPr>
            <a:spLocks noGrp="1"/>
          </p:cNvSpPr>
          <p:nvPr>
            <p:ph type="title"/>
          </p:nvPr>
        </p:nvSpPr>
        <p:spPr>
          <a:xfrm>
            <a:off x="457200" y="274638"/>
            <a:ext cx="8001000" cy="1143000"/>
          </a:xfrm>
        </p:spPr>
        <p:txBody>
          <a:bodyPr/>
          <a:lstStyle/>
          <a:p>
            <a:r>
              <a:rPr lang="en-US" dirty="0"/>
              <a:t>Student Demographic Data</a:t>
            </a:r>
          </a:p>
        </p:txBody>
      </p:sp>
      <p:pic>
        <p:nvPicPr>
          <p:cNvPr id="5" name="Picture 4" descr="Diagram&#10;&#10;Description automatically generated">
            <a:extLst>
              <a:ext uri="{FF2B5EF4-FFF2-40B4-BE49-F238E27FC236}">
                <a16:creationId xmlns:a16="http://schemas.microsoft.com/office/drawing/2014/main" id="{9833229D-C92D-17A7-8BBB-56090CCB56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257794"/>
            <a:ext cx="990601" cy="990601"/>
          </a:xfrm>
          <a:prstGeom prst="rect">
            <a:avLst/>
          </a:prstGeom>
          <a:solidFill>
            <a:schemeClr val="bg1"/>
          </a:solidFill>
        </p:spPr>
      </p:pic>
    </p:spTree>
  </p:cSld>
  <p:clrMapOvr>
    <a:masterClrMapping/>
  </p:clrMapOvr>
  <p:transition spd="slow">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The DAC must maintain student privacy, per FERPA guidelines, at all times and ensure all school and district staff understand and maintain student privacy</a:t>
            </a:r>
          </a:p>
          <a:p>
            <a:pPr>
              <a:buNone/>
            </a:pPr>
            <a:endParaRPr lang="en-US" sz="2400" dirty="0"/>
          </a:p>
          <a:p>
            <a:pPr marL="0" indent="0">
              <a:buNone/>
            </a:pPr>
            <a:r>
              <a:rPr lang="en-US" sz="2400" dirty="0">
                <a:hlinkClick r:id="rId3"/>
              </a:rPr>
              <a:t>http://dpi.wi.gov/assessment/student-privacy</a:t>
            </a:r>
            <a:endParaRPr lang="en-US" sz="2400" dirty="0"/>
          </a:p>
          <a:p>
            <a:pPr>
              <a:buNone/>
            </a:pPr>
            <a:endParaRPr lang="en-US" sz="2400" dirty="0"/>
          </a:p>
          <a:p>
            <a:pPr>
              <a:buNone/>
            </a:pPr>
            <a:r>
              <a:rPr lang="en-US" sz="2400" dirty="0"/>
              <a:t> </a:t>
            </a:r>
          </a:p>
        </p:txBody>
      </p:sp>
      <p:sp>
        <p:nvSpPr>
          <p:cNvPr id="2" name="Title 1"/>
          <p:cNvSpPr>
            <a:spLocks noGrp="1"/>
          </p:cNvSpPr>
          <p:nvPr>
            <p:ph type="title"/>
          </p:nvPr>
        </p:nvSpPr>
        <p:spPr/>
        <p:txBody>
          <a:bodyPr/>
          <a:lstStyle/>
          <a:p>
            <a:r>
              <a:rPr lang="en-US" dirty="0"/>
              <a:t>Student Privacy</a:t>
            </a:r>
          </a:p>
        </p:txBody>
      </p:sp>
      <p:pic>
        <p:nvPicPr>
          <p:cNvPr id="6" name="Picture 5" descr="privacy-policy-icon.jpg"/>
          <p:cNvPicPr>
            <a:picLocks noChangeAspect="1"/>
          </p:cNvPicPr>
          <p:nvPr/>
        </p:nvPicPr>
        <p:blipFill>
          <a:blip r:embed="rId4" cstate="print"/>
          <a:stretch>
            <a:fillRect/>
          </a:stretch>
        </p:blipFill>
        <p:spPr>
          <a:xfrm>
            <a:off x="5791200" y="4343400"/>
            <a:ext cx="2209800" cy="1968556"/>
          </a:xfrm>
          <a:prstGeom prst="rect">
            <a:avLst/>
          </a:prstGeom>
        </p:spPr>
      </p:pic>
      <p:pic>
        <p:nvPicPr>
          <p:cNvPr id="7" name="Picture 6" descr="Diagram&#10;&#10;Description automatically generated">
            <a:extLst>
              <a:ext uri="{FF2B5EF4-FFF2-40B4-BE49-F238E27FC236}">
                <a16:creationId xmlns:a16="http://schemas.microsoft.com/office/drawing/2014/main" id="{B26662EC-10E9-731D-315D-8F5B845AD74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257794"/>
            <a:ext cx="990601" cy="990601"/>
          </a:xfrm>
          <a:prstGeom prst="rect">
            <a:avLst/>
          </a:prstGeom>
          <a:solidFill>
            <a:schemeClr val="bg1"/>
          </a:solidFill>
        </p:spPr>
      </p:pic>
    </p:spTree>
  </p:cSld>
  <p:clrMapOvr>
    <a:masterClrMapping/>
  </p:clrMapOvr>
  <p:transition spd="slow">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circle with black text&#10;&#10;Description automatically generated with medium confidence">
            <a:extLst>
              <a:ext uri="{FF2B5EF4-FFF2-40B4-BE49-F238E27FC236}">
                <a16:creationId xmlns:a16="http://schemas.microsoft.com/office/drawing/2014/main" id="{00937521-38E1-8040-C88B-DE320EB2C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414" y="1560414"/>
            <a:ext cx="3737172" cy="3737172"/>
          </a:xfrm>
          <a:prstGeom prst="rect">
            <a:avLst/>
          </a:prstGeom>
        </p:spPr>
      </p:pic>
    </p:spTree>
  </p:cSld>
  <p:clrMapOvr>
    <a:masterClrMapping/>
  </p:clrMapOvr>
  <p:transition spd="slow">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09999"/>
          </a:xfrm>
        </p:spPr>
        <p:txBody>
          <a:bodyPr>
            <a:normAutofit fontScale="77500" lnSpcReduction="20000"/>
          </a:bodyPr>
          <a:lstStyle/>
          <a:p>
            <a:pPr>
              <a:buNone/>
            </a:pPr>
            <a:r>
              <a:rPr lang="en-US" sz="2400" dirty="0"/>
              <a:t>The DAC should:</a:t>
            </a:r>
          </a:p>
          <a:p>
            <a:r>
              <a:rPr lang="en-US" sz="2400" dirty="0"/>
              <a:t>Learn to read, know how to access, and understand the reports and data that accompany each assessment including:</a:t>
            </a:r>
          </a:p>
          <a:p>
            <a:pPr lvl="1"/>
            <a:r>
              <a:rPr lang="en-US" sz="2100" dirty="0"/>
              <a:t>individual student reports (ISRs)</a:t>
            </a:r>
          </a:p>
          <a:p>
            <a:pPr lvl="1"/>
            <a:r>
              <a:rPr lang="en-US" sz="2100" dirty="0"/>
              <a:t>school level summary reports and data</a:t>
            </a:r>
          </a:p>
          <a:p>
            <a:pPr lvl="1"/>
            <a:r>
              <a:rPr lang="en-US" sz="2100" dirty="0"/>
              <a:t>district level summary reports and data</a:t>
            </a:r>
          </a:p>
          <a:p>
            <a:pPr lvl="1"/>
            <a:r>
              <a:rPr lang="en-US" sz="2100" dirty="0"/>
              <a:t>state level summary reports and data </a:t>
            </a:r>
            <a:endParaRPr lang="en-US" sz="2000" dirty="0"/>
          </a:p>
          <a:p>
            <a:r>
              <a:rPr lang="en-US" sz="2400" dirty="0"/>
              <a:t>Work with district and school staff to familiarize them with the data and reports at their access level for each assessment.</a:t>
            </a:r>
          </a:p>
          <a:p>
            <a:r>
              <a:rPr lang="en-US" sz="2400" dirty="0"/>
              <a:t>Ensure staff understand how to access data and read the data and reports for each assessment and how they connect back to the standards.</a:t>
            </a:r>
          </a:p>
          <a:p>
            <a:r>
              <a:rPr lang="en-US" sz="2400" dirty="0"/>
              <a:t>Ensure staff have access to manuals and additional informational handouts related to the data and reports for each assessment.</a:t>
            </a:r>
          </a:p>
          <a:p>
            <a:pPr marL="0" indent="0">
              <a:buNone/>
            </a:pPr>
            <a:endParaRPr lang="en-US" sz="2400" dirty="0"/>
          </a:p>
          <a:p>
            <a:endParaRPr lang="en-US" sz="2400" dirty="0"/>
          </a:p>
        </p:txBody>
      </p:sp>
      <p:sp>
        <p:nvSpPr>
          <p:cNvPr id="9" name="Title 8"/>
          <p:cNvSpPr>
            <a:spLocks noGrp="1"/>
          </p:cNvSpPr>
          <p:nvPr>
            <p:ph type="title"/>
          </p:nvPr>
        </p:nvSpPr>
        <p:spPr>
          <a:xfrm>
            <a:off x="457200" y="274638"/>
            <a:ext cx="7696200" cy="1143000"/>
          </a:xfrm>
        </p:spPr>
        <p:txBody>
          <a:bodyPr>
            <a:normAutofit fontScale="90000"/>
          </a:bodyPr>
          <a:lstStyle/>
          <a:p>
            <a:r>
              <a:rPr lang="en-US" dirty="0"/>
              <a:t>Assessment </a:t>
            </a:r>
            <a:br>
              <a:rPr lang="en-US" dirty="0"/>
            </a:br>
            <a:r>
              <a:rPr lang="en-US" dirty="0"/>
              <a:t>Reports and Data</a:t>
            </a:r>
          </a:p>
        </p:txBody>
      </p:sp>
      <p:pic>
        <p:nvPicPr>
          <p:cNvPr id="5" name="Picture 4" descr="A green circle with black text&#10;&#10;Description automatically generated with medium confidence">
            <a:extLst>
              <a:ext uri="{FF2B5EF4-FFF2-40B4-BE49-F238E27FC236}">
                <a16:creationId xmlns:a16="http://schemas.microsoft.com/office/drawing/2014/main" id="{75F64969-A098-4426-D272-325C6DFECE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4648" y="274638"/>
            <a:ext cx="990600" cy="990600"/>
          </a:xfrm>
          <a:prstGeom prst="rect">
            <a:avLst/>
          </a:prstGeom>
          <a:solidFill>
            <a:schemeClr val="bg1"/>
          </a:solidFill>
        </p:spPr>
      </p:pic>
    </p:spTree>
  </p:cSld>
  <p:clrMapOvr>
    <a:masterClrMapping/>
  </p:clrMapOvr>
  <p:transition spd="slow">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48048" cy="3810000"/>
          </a:xfrm>
        </p:spPr>
        <p:txBody>
          <a:bodyPr>
            <a:normAutofit fontScale="92500" lnSpcReduction="10000"/>
          </a:bodyPr>
          <a:lstStyle/>
          <a:p>
            <a:pPr marL="0" indent="0">
              <a:buNone/>
            </a:pPr>
            <a:r>
              <a:rPr lang="en-US" sz="2100" dirty="0"/>
              <a:t>DACs should: </a:t>
            </a:r>
          </a:p>
          <a:p>
            <a:r>
              <a:rPr lang="en-US" sz="2100" dirty="0"/>
              <a:t>Ensure individual student reports (ISRs) go home to </a:t>
            </a:r>
            <a:r>
              <a:rPr lang="en-US" sz="2100" b="0" i="0" u="none" strike="noStrike" baseline="0" dirty="0">
                <a:solidFill>
                  <a:srgbClr val="000000"/>
                </a:solidFill>
                <a:latin typeface="Lato" panose="020F0502020204030203" pitchFamily="34" charset="0"/>
              </a:rPr>
              <a:t>parents/guardians</a:t>
            </a:r>
            <a:r>
              <a:rPr lang="en-US" sz="2100" dirty="0"/>
              <a:t> as soon as possible after receipt.</a:t>
            </a:r>
          </a:p>
          <a:p>
            <a:pPr lvl="1"/>
            <a:r>
              <a:rPr lang="en-US" sz="1700" b="0" i="0" u="none" strike="noStrike" baseline="0" dirty="0">
                <a:solidFill>
                  <a:srgbClr val="000000"/>
                </a:solidFill>
                <a:latin typeface="Lato" panose="020F0502020204030203" pitchFamily="34" charset="0"/>
              </a:rPr>
              <a:t>Districts are responsible for ensuring that parents/guardians are provided ISRs in a language they can understand and in a format that is accessible to them. </a:t>
            </a:r>
          </a:p>
          <a:p>
            <a:pPr lvl="1"/>
            <a:r>
              <a:rPr lang="en-US" sz="1700" b="0" i="0" u="none" strike="noStrike" baseline="0" dirty="0">
                <a:solidFill>
                  <a:srgbClr val="000000"/>
                </a:solidFill>
                <a:latin typeface="Lato" panose="020F0502020204030203" pitchFamily="34" charset="0"/>
              </a:rPr>
              <a:t>Districts and schools should take advantage of the reporting resources for parents/guardians on the DPI Assessment webpages. </a:t>
            </a:r>
          </a:p>
          <a:p>
            <a:pPr lvl="1"/>
            <a:r>
              <a:rPr lang="en-US" sz="1700" b="0" i="0" u="none" strike="noStrike" baseline="0" dirty="0">
                <a:solidFill>
                  <a:srgbClr val="000000"/>
                </a:solidFill>
                <a:latin typeface="Lato" panose="020F0502020204030203" pitchFamily="34" charset="0"/>
              </a:rPr>
              <a:t>All parent/guardian resources are available in English, Spanish, and Hmong, including template/sample ISRs. </a:t>
            </a:r>
            <a:endParaRPr lang="en-US" sz="1700" dirty="0"/>
          </a:p>
          <a:p>
            <a:r>
              <a:rPr lang="en-US" sz="2100" dirty="0"/>
              <a:t>Work with families to help them understand their student’s reports</a:t>
            </a:r>
          </a:p>
          <a:p>
            <a:r>
              <a:rPr lang="en-US" sz="2100" dirty="0"/>
              <a:t>Answer questions from families, school boards, community members, reporters, etc. about their district’s assessment data (after embargo/data release)</a:t>
            </a:r>
          </a:p>
          <a:p>
            <a:endParaRPr lang="en-US" dirty="0"/>
          </a:p>
        </p:txBody>
      </p:sp>
      <p:sp>
        <p:nvSpPr>
          <p:cNvPr id="2" name="Title 1"/>
          <p:cNvSpPr>
            <a:spLocks noGrp="1"/>
          </p:cNvSpPr>
          <p:nvPr>
            <p:ph type="title"/>
          </p:nvPr>
        </p:nvSpPr>
        <p:spPr>
          <a:xfrm>
            <a:off x="457200" y="274638"/>
            <a:ext cx="7696200" cy="1143000"/>
          </a:xfrm>
        </p:spPr>
        <p:txBody>
          <a:bodyPr>
            <a:normAutofit fontScale="90000"/>
          </a:bodyPr>
          <a:lstStyle/>
          <a:p>
            <a:r>
              <a:rPr lang="en-US" dirty="0"/>
              <a:t>Assessment </a:t>
            </a:r>
            <a:br>
              <a:rPr lang="en-US" dirty="0"/>
            </a:br>
            <a:r>
              <a:rPr lang="en-US" dirty="0"/>
              <a:t>Reports and Data</a:t>
            </a:r>
          </a:p>
        </p:txBody>
      </p:sp>
      <p:pic>
        <p:nvPicPr>
          <p:cNvPr id="5" name="Picture 4" descr="A green circle with black text&#10;&#10;Description automatically generated with medium confidence">
            <a:extLst>
              <a:ext uri="{FF2B5EF4-FFF2-40B4-BE49-F238E27FC236}">
                <a16:creationId xmlns:a16="http://schemas.microsoft.com/office/drawing/2014/main" id="{AF588A4A-31BE-BA8A-4572-BB1100770F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4648" y="274638"/>
            <a:ext cx="990600" cy="990600"/>
          </a:xfrm>
          <a:prstGeom prst="rect">
            <a:avLst/>
          </a:prstGeom>
          <a:solidFill>
            <a:schemeClr val="bg1"/>
          </a:solidFill>
        </p:spPr>
      </p:pic>
    </p:spTree>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thankyou.png"/>
          <p:cNvPicPr>
            <a:picLocks noChangeAspect="1"/>
          </p:cNvPicPr>
          <p:nvPr/>
        </p:nvPicPr>
        <p:blipFill>
          <a:blip r:embed="rId3" cstate="print">
            <a:duotone>
              <a:schemeClr val="accent5">
                <a:shade val="45000"/>
                <a:satMod val="135000"/>
              </a:schemeClr>
              <a:prstClr val="white"/>
            </a:duotone>
          </a:blip>
          <a:stretch>
            <a:fillRect/>
          </a:stretch>
        </p:blipFill>
        <p:spPr>
          <a:xfrm>
            <a:off x="2933700" y="1600200"/>
            <a:ext cx="3276600" cy="2741208"/>
          </a:xfrm>
          <a:prstGeom prst="rect">
            <a:avLst/>
          </a:prstGeom>
          <a:noFill/>
          <a:ln w="69850">
            <a:noFill/>
          </a:ln>
        </p:spPr>
      </p:pic>
      <p:sp>
        <p:nvSpPr>
          <p:cNvPr id="6" name="TextBox 5"/>
          <p:cNvSpPr txBox="1"/>
          <p:nvPr/>
        </p:nvSpPr>
        <p:spPr>
          <a:xfrm>
            <a:off x="3657600" y="4572000"/>
            <a:ext cx="5105400" cy="923330"/>
          </a:xfrm>
          <a:prstGeom prst="rect">
            <a:avLst/>
          </a:prstGeom>
          <a:noFill/>
        </p:spPr>
        <p:txBody>
          <a:bodyPr wrap="square" rtlCol="0">
            <a:spAutoFit/>
          </a:bodyPr>
          <a:lstStyle/>
          <a:p>
            <a:r>
              <a:rPr lang="en-US" dirty="0"/>
              <a:t>Please contact:</a:t>
            </a:r>
          </a:p>
          <a:p>
            <a:r>
              <a:rPr lang="en-US" dirty="0">
                <a:solidFill>
                  <a:schemeClr val="bg1">
                    <a:lumMod val="75000"/>
                    <a:lumOff val="25000"/>
                  </a:schemeClr>
                </a:solidFill>
                <a:hlinkClick r:id="rId4"/>
              </a:rPr>
              <a:t>osamail@dpi.wi.gov</a:t>
            </a:r>
            <a:r>
              <a:rPr lang="en-US" dirty="0">
                <a:solidFill>
                  <a:schemeClr val="bg1">
                    <a:lumMod val="75000"/>
                    <a:lumOff val="25000"/>
                  </a:schemeClr>
                </a:solidFill>
              </a:rPr>
              <a:t> </a:t>
            </a:r>
            <a:r>
              <a:rPr lang="en-US" dirty="0"/>
              <a:t>with assessment questions </a:t>
            </a:r>
          </a:p>
          <a:p>
            <a:r>
              <a:rPr lang="en-US" dirty="0">
                <a:hlinkClick r:id="rId5"/>
              </a:rPr>
              <a:t>oeamail@dpi.wi.gov</a:t>
            </a:r>
            <a:r>
              <a:rPr lang="en-US" dirty="0"/>
              <a:t> with accountability questions</a:t>
            </a: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Calendar Webpages</a:t>
            </a:r>
          </a:p>
        </p:txBody>
      </p:sp>
      <p:sp>
        <p:nvSpPr>
          <p:cNvPr id="3" name="Content Placeholder 2"/>
          <p:cNvSpPr>
            <a:spLocks noGrp="1"/>
          </p:cNvSpPr>
          <p:nvPr>
            <p:ph sz="half" idx="1"/>
          </p:nvPr>
        </p:nvSpPr>
        <p:spPr>
          <a:xfrm>
            <a:off x="401053" y="2009358"/>
            <a:ext cx="3817800" cy="1724442"/>
          </a:xfrm>
        </p:spPr>
        <p:txBody>
          <a:bodyPr>
            <a:normAutofit/>
          </a:bodyPr>
          <a:lstStyle/>
          <a:p>
            <a:pPr marL="0" indent="0">
              <a:buNone/>
            </a:pPr>
            <a:r>
              <a:rPr lang="en-US" sz="2000" dirty="0"/>
              <a:t>Each assessment has a calendar webpage which contains a list of important dates specific to that assessment.</a:t>
            </a:r>
          </a:p>
        </p:txBody>
      </p:sp>
      <p:cxnSp>
        <p:nvCxnSpPr>
          <p:cNvPr id="12" name="Straight Arrow Connector 11"/>
          <p:cNvCxnSpPr/>
          <p:nvPr/>
        </p:nvCxnSpPr>
        <p:spPr>
          <a:xfrm>
            <a:off x="3414341" y="4114800"/>
            <a:ext cx="10668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00600" y="5761041"/>
            <a:ext cx="3665400" cy="307777"/>
          </a:xfrm>
          <a:prstGeom prst="rect">
            <a:avLst/>
          </a:prstGeom>
          <a:noFill/>
        </p:spPr>
        <p:txBody>
          <a:bodyPr wrap="square" rtlCol="0">
            <a:spAutoFit/>
          </a:bodyPr>
          <a:lstStyle/>
          <a:p>
            <a:r>
              <a:rPr lang="en-US" sz="1400" dirty="0">
                <a:hlinkClick r:id="rId3"/>
              </a:rPr>
              <a:t>http://dpi.wi.gov/assessment/forward/calendar</a:t>
            </a:r>
            <a:endParaRPr lang="en-US" sz="1400" dirty="0"/>
          </a:p>
        </p:txBody>
      </p:sp>
      <p:pic>
        <p:nvPicPr>
          <p:cNvPr id="10" name="Picture 9">
            <a:extLst>
              <a:ext uri="{FF2B5EF4-FFF2-40B4-BE49-F238E27FC236}">
                <a16:creationId xmlns:a16="http://schemas.microsoft.com/office/drawing/2014/main" id="{BABE5B50-D28A-4C46-BF7C-F71E116B3123}"/>
              </a:ext>
            </a:extLst>
          </p:cNvPr>
          <p:cNvPicPr>
            <a:picLocks noChangeAspect="1"/>
          </p:cNvPicPr>
          <p:nvPr/>
        </p:nvPicPr>
        <p:blipFill>
          <a:blip r:embed="rId4"/>
          <a:stretch>
            <a:fillRect/>
          </a:stretch>
        </p:blipFill>
        <p:spPr>
          <a:xfrm>
            <a:off x="4682224" y="1524000"/>
            <a:ext cx="3783776" cy="4237041"/>
          </a:xfrm>
          <a:prstGeom prst="rect">
            <a:avLst/>
          </a:prstGeom>
          <a:ln>
            <a:solidFill>
              <a:schemeClr val="tx1"/>
            </a:solid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Webpages</a:t>
            </a:r>
          </a:p>
        </p:txBody>
      </p:sp>
      <p:sp>
        <p:nvSpPr>
          <p:cNvPr id="3" name="Content Placeholder 2"/>
          <p:cNvSpPr>
            <a:spLocks noGrp="1"/>
          </p:cNvSpPr>
          <p:nvPr>
            <p:ph sz="half" idx="1"/>
          </p:nvPr>
        </p:nvSpPr>
        <p:spPr>
          <a:xfrm>
            <a:off x="304800" y="1752600"/>
            <a:ext cx="4419600" cy="3412066"/>
          </a:xfrm>
        </p:spPr>
        <p:txBody>
          <a:bodyPr>
            <a:normAutofit lnSpcReduction="10000"/>
          </a:bodyPr>
          <a:lstStyle/>
          <a:p>
            <a:pPr marL="0" indent="0">
              <a:buNone/>
            </a:pPr>
            <a:r>
              <a:rPr lang="en-US" sz="1800" dirty="0"/>
              <a:t>Each assessment has a resources webpage with resources specific to that assessment.</a:t>
            </a:r>
          </a:p>
          <a:p>
            <a:pPr>
              <a:buNone/>
            </a:pPr>
            <a:endParaRPr lang="en-US" sz="1800" dirty="0"/>
          </a:p>
          <a:p>
            <a:pPr marL="0" indent="0">
              <a:buNone/>
            </a:pPr>
            <a:r>
              <a:rPr lang="en-US" sz="1800" dirty="0"/>
              <a:t>Items you will find on an assessment’s resource page include:</a:t>
            </a:r>
          </a:p>
          <a:p>
            <a:r>
              <a:rPr lang="en-US" sz="1900" dirty="0"/>
              <a:t>Resources for Families</a:t>
            </a:r>
          </a:p>
          <a:p>
            <a:pPr lvl="1"/>
            <a:r>
              <a:rPr lang="en-US" sz="1500" dirty="0"/>
              <a:t>assessment brochures</a:t>
            </a:r>
          </a:p>
          <a:p>
            <a:pPr lvl="1"/>
            <a:r>
              <a:rPr lang="en-US" sz="1500" dirty="0"/>
              <a:t>sample parent/guardian letters</a:t>
            </a:r>
          </a:p>
          <a:p>
            <a:r>
              <a:rPr lang="en-US" sz="1900" dirty="0"/>
              <a:t>Manuals</a:t>
            </a:r>
          </a:p>
          <a:p>
            <a:r>
              <a:rPr lang="en-US" sz="1900" dirty="0"/>
              <a:t>Informational handouts </a:t>
            </a:r>
          </a:p>
          <a:p>
            <a:r>
              <a:rPr lang="en-US" sz="1900" dirty="0"/>
              <a:t>Checklists</a:t>
            </a:r>
          </a:p>
        </p:txBody>
      </p:sp>
      <p:sp>
        <p:nvSpPr>
          <p:cNvPr id="8" name="TextBox 7"/>
          <p:cNvSpPr txBox="1"/>
          <p:nvPr/>
        </p:nvSpPr>
        <p:spPr>
          <a:xfrm>
            <a:off x="5323367" y="5945015"/>
            <a:ext cx="3124200" cy="276999"/>
          </a:xfrm>
          <a:prstGeom prst="rect">
            <a:avLst/>
          </a:prstGeom>
          <a:noFill/>
        </p:spPr>
        <p:txBody>
          <a:bodyPr wrap="square" rtlCol="0">
            <a:spAutoFit/>
          </a:bodyPr>
          <a:lstStyle/>
          <a:p>
            <a:r>
              <a:rPr lang="en-US" sz="1200" dirty="0">
                <a:hlinkClick r:id="rId3"/>
              </a:rPr>
              <a:t>http://dpi.wi.gov/assessment/dlm/resources</a:t>
            </a:r>
            <a:r>
              <a:rPr lang="en-US" sz="1200" dirty="0"/>
              <a:t> </a:t>
            </a:r>
          </a:p>
        </p:txBody>
      </p:sp>
      <p:cxnSp>
        <p:nvCxnSpPr>
          <p:cNvPr id="10" name="Straight Arrow Connector 9"/>
          <p:cNvCxnSpPr>
            <a:cxnSpLocks/>
          </p:cNvCxnSpPr>
          <p:nvPr/>
        </p:nvCxnSpPr>
        <p:spPr>
          <a:xfrm flipV="1">
            <a:off x="4470655" y="3801909"/>
            <a:ext cx="821430" cy="23669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62FEE0A-24CB-F7E1-0210-6636EF535A0A}"/>
              </a:ext>
            </a:extLst>
          </p:cNvPr>
          <p:cNvPicPr>
            <a:picLocks noChangeAspect="1"/>
          </p:cNvPicPr>
          <p:nvPr/>
        </p:nvPicPr>
        <p:blipFill>
          <a:blip r:embed="rId4"/>
          <a:stretch>
            <a:fillRect/>
          </a:stretch>
        </p:blipFill>
        <p:spPr>
          <a:xfrm>
            <a:off x="5356853" y="1681143"/>
            <a:ext cx="3003686" cy="4241533"/>
          </a:xfrm>
          <a:prstGeom prst="rect">
            <a:avLst/>
          </a:prstGeom>
          <a:ln>
            <a:solidFill>
              <a:schemeClr val="tx1"/>
            </a:solidFill>
          </a:ln>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Trainings Webpages</a:t>
            </a:r>
          </a:p>
        </p:txBody>
      </p:sp>
      <p:sp>
        <p:nvSpPr>
          <p:cNvPr id="3" name="Content Placeholder 2"/>
          <p:cNvSpPr>
            <a:spLocks noGrp="1"/>
          </p:cNvSpPr>
          <p:nvPr>
            <p:ph sz="half" idx="1"/>
          </p:nvPr>
        </p:nvSpPr>
        <p:spPr>
          <a:xfrm>
            <a:off x="304800" y="1676400"/>
            <a:ext cx="4191000" cy="3337453"/>
          </a:xfrm>
        </p:spPr>
        <p:txBody>
          <a:bodyPr>
            <a:noAutofit/>
          </a:bodyPr>
          <a:lstStyle/>
          <a:p>
            <a:pPr marL="0" indent="0">
              <a:buNone/>
            </a:pPr>
            <a:r>
              <a:rPr lang="en-US" sz="2000" dirty="0"/>
              <a:t>Each assessment has a Trainings webpage has trainings specific to that assessment.</a:t>
            </a:r>
          </a:p>
          <a:p>
            <a:endParaRPr lang="en-US" sz="1000" dirty="0"/>
          </a:p>
          <a:p>
            <a:r>
              <a:rPr lang="en-US" sz="2000" dirty="0"/>
              <a:t>There are different formats for trainings (video, webinar, face-to-face, etc.)</a:t>
            </a:r>
          </a:p>
          <a:p>
            <a:endParaRPr lang="en-US" sz="2000" dirty="0"/>
          </a:p>
          <a:p>
            <a:r>
              <a:rPr lang="en-US" sz="2000" dirty="0"/>
              <a:t>DACs should use these to trainings to prepare staff for test administration.</a:t>
            </a:r>
          </a:p>
        </p:txBody>
      </p:sp>
      <p:sp>
        <p:nvSpPr>
          <p:cNvPr id="12" name="Rectangle 11"/>
          <p:cNvSpPr/>
          <p:nvPr/>
        </p:nvSpPr>
        <p:spPr>
          <a:xfrm>
            <a:off x="4788369" y="5700763"/>
            <a:ext cx="3802195" cy="307777"/>
          </a:xfrm>
          <a:prstGeom prst="rect">
            <a:avLst/>
          </a:prstGeom>
        </p:spPr>
        <p:txBody>
          <a:bodyPr wrap="none">
            <a:spAutoFit/>
          </a:bodyPr>
          <a:lstStyle/>
          <a:p>
            <a:r>
              <a:rPr lang="en-US" sz="1400" dirty="0">
                <a:hlinkClick r:id="rId3"/>
              </a:rPr>
              <a:t>http://dpi.wi.gov/assessment/forward/trainings</a:t>
            </a:r>
            <a:r>
              <a:rPr lang="en-US" sz="1400" dirty="0"/>
              <a:t>   </a:t>
            </a:r>
          </a:p>
        </p:txBody>
      </p:sp>
      <p:cxnSp>
        <p:nvCxnSpPr>
          <p:cNvPr id="11" name="Straight Arrow Connector 10"/>
          <p:cNvCxnSpPr/>
          <p:nvPr/>
        </p:nvCxnSpPr>
        <p:spPr>
          <a:xfrm flipV="1">
            <a:off x="4423500" y="3810000"/>
            <a:ext cx="729737" cy="7357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4E5E1F3-72C9-2FD9-9DB3-23721BB5CD02}"/>
              </a:ext>
            </a:extLst>
          </p:cNvPr>
          <p:cNvPicPr>
            <a:picLocks noChangeAspect="1"/>
          </p:cNvPicPr>
          <p:nvPr/>
        </p:nvPicPr>
        <p:blipFill>
          <a:blip r:embed="rId4"/>
          <a:stretch>
            <a:fillRect/>
          </a:stretch>
        </p:blipFill>
        <p:spPr>
          <a:xfrm>
            <a:off x="5237824" y="1560412"/>
            <a:ext cx="2903284" cy="4010896"/>
          </a:xfrm>
          <a:prstGeom prst="rect">
            <a:avLst/>
          </a:prstGeom>
          <a:ln>
            <a:solidFill>
              <a:schemeClr val="tx1"/>
            </a:solidFill>
          </a:ln>
        </p:spPr>
      </p:pic>
    </p:spTree>
  </p:cSld>
  <p:clrMapOvr>
    <a:masterClrMapping/>
  </p:clrMapOvr>
  <p:transition spd="slow">
    <p:fade thruBlk="1"/>
  </p:transition>
</p:sld>
</file>

<file path=ppt/theme/theme1.xml><?xml version="1.0" encoding="utf-8"?>
<a:theme xmlns:a="http://schemas.openxmlformats.org/drawingml/2006/main" name="DPI PP Template 1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I Temp 3.potx" id="{D4A03642-9EBA-4AF6-A6C3-B8FB15B09939}" vid="{B141C95B-C268-4B81-9971-30BF5C9A50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DPI Temp 3</Template>
  <TotalTime>6197</TotalTime>
  <Words>8084</Words>
  <Application>Microsoft Office PowerPoint</Application>
  <PresentationFormat>On-screen Show (4:3)</PresentationFormat>
  <Paragraphs>764</Paragraphs>
  <Slides>66</Slides>
  <Notes>64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Calibri</vt:lpstr>
      <vt:lpstr>Lato</vt:lpstr>
      <vt:lpstr>DPI PP Template 1 (1)</vt:lpstr>
      <vt:lpstr>Orientation for New  District Assessment Coordinators (DACs)</vt:lpstr>
      <vt:lpstr>Today’s Agenda</vt:lpstr>
      <vt:lpstr>Navigating the Web pages Trainings-Resources-Calendars-Correspondence-FAQs-and More</vt:lpstr>
      <vt:lpstr>Office of Educational Accountability Home Page</vt:lpstr>
      <vt:lpstr>The Assessment Webpage</vt:lpstr>
      <vt:lpstr>Individual Assessment Web Pages</vt:lpstr>
      <vt:lpstr>Calendar Webpages</vt:lpstr>
      <vt:lpstr>Resources Webpages</vt:lpstr>
      <vt:lpstr>Trainings Webpages</vt:lpstr>
      <vt:lpstr>Accommodations and Supports  Webpages</vt:lpstr>
      <vt:lpstr>Practice Test/Sample Items  Webpages</vt:lpstr>
      <vt:lpstr>Data and Results Webpages</vt:lpstr>
      <vt:lpstr>Test Security Webpages</vt:lpstr>
      <vt:lpstr>FAQ Webpages</vt:lpstr>
      <vt:lpstr>Technology Requirements  Web Pages</vt:lpstr>
      <vt:lpstr>Assessment Information  for Families</vt:lpstr>
      <vt:lpstr>Assessment Correspondence  Web Page</vt:lpstr>
      <vt:lpstr>Assessment and Accountability Newsletter</vt:lpstr>
      <vt:lpstr>District Assessment Coordinator  (DAC) Corner</vt:lpstr>
      <vt:lpstr>Being the District Assessment Coordinator (DAC)</vt:lpstr>
      <vt:lpstr>What is a DAC?</vt:lpstr>
      <vt:lpstr>What are the DAC’s Responsibilities? </vt:lpstr>
      <vt:lpstr>How does a DAC do all this alone?</vt:lpstr>
      <vt:lpstr>Other Assessment Roles and Responsibilities</vt:lpstr>
      <vt:lpstr>School Assessment Coordinator (SAC):</vt:lpstr>
      <vt:lpstr>District Technology Coordinator (DTC):</vt:lpstr>
      <vt:lpstr>School Technology Coordinator (STC)</vt:lpstr>
      <vt:lpstr>Test Administrator/Proctor (TA)</vt:lpstr>
      <vt:lpstr>ACT Test Coordinator (TC) (1 of 2)</vt:lpstr>
      <vt:lpstr>ACT Test Coordinator (TC) (2 of 2)</vt:lpstr>
      <vt:lpstr>ACT Room Supervisors (1 of 2)</vt:lpstr>
      <vt:lpstr>ACT Room Supervisors (2 of 2)</vt:lpstr>
      <vt:lpstr>ACT Proctors (P) (1 of 3)</vt:lpstr>
      <vt:lpstr>ACT Proctors (P) (2 of 3)</vt:lpstr>
      <vt:lpstr>ACT Proctors (P) (3 of 3)</vt:lpstr>
      <vt:lpstr>Specifics of the Job</vt:lpstr>
      <vt:lpstr>PowerPoint Presentation</vt:lpstr>
      <vt:lpstr>Communication Flow Chart</vt:lpstr>
      <vt:lpstr>Communication is Key</vt:lpstr>
      <vt:lpstr>PowerPoint Presentation</vt:lpstr>
      <vt:lpstr>Collaboration is Vital</vt:lpstr>
      <vt:lpstr>Office of Educational  Accountability Staff </vt:lpstr>
      <vt:lpstr>Scheduling Assessments  is a Team Effort</vt:lpstr>
      <vt:lpstr>PowerPoint Presentation</vt:lpstr>
      <vt:lpstr>Trainings</vt:lpstr>
      <vt:lpstr>Multiple Training Options </vt:lpstr>
      <vt:lpstr>Resources</vt:lpstr>
      <vt:lpstr>PowerPoint Presentation</vt:lpstr>
      <vt:lpstr>Test Security</vt:lpstr>
      <vt:lpstr>Confidentiality</vt:lpstr>
      <vt:lpstr>A Few Important  Security Policies</vt:lpstr>
      <vt:lpstr>PowerPoint Presentation</vt:lpstr>
      <vt:lpstr>Accessibility</vt:lpstr>
      <vt:lpstr>Accommodations and  Supports for ELs</vt:lpstr>
      <vt:lpstr>Accommodations for Students  in Unique Situations</vt:lpstr>
      <vt:lpstr>Request for Accommodations </vt:lpstr>
      <vt:lpstr>Documenting Accommodations and Supports</vt:lpstr>
      <vt:lpstr>Monitoring the Use of Accommodations and Supports</vt:lpstr>
      <vt:lpstr>Accessibility and Test Security</vt:lpstr>
      <vt:lpstr>PowerPoint Presentation</vt:lpstr>
      <vt:lpstr>Student Demographic Data</vt:lpstr>
      <vt:lpstr>Student Privacy</vt:lpstr>
      <vt:lpstr>PowerPoint Presentation</vt:lpstr>
      <vt:lpstr>Assessment  Reports and Data</vt:lpstr>
      <vt:lpstr>Assessment  Reports and Data</vt:lpstr>
      <vt:lpstr>PowerPoint Presentation</vt:lpstr>
    </vt:vector>
  </TitlesOfParts>
  <Company>State of Wisconsin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District Assessment Coordinators (DACs) Orientation</dc:title>
  <dc:creator>Department of Public Instruction</dc:creator>
  <cp:lastModifiedBy>Teasdale, Jennifer  C.  DPI</cp:lastModifiedBy>
  <cp:revision>206</cp:revision>
  <cp:lastPrinted>2016-08-09T18:51:54Z</cp:lastPrinted>
  <dcterms:created xsi:type="dcterms:W3CDTF">2014-08-25T19:03:36Z</dcterms:created>
  <dcterms:modified xsi:type="dcterms:W3CDTF">2022-09-08T21:14:40Z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-2137918793</vt:i4>
  </property>
  <property fmtid="{D5CDD505-2E9C-101B-9397-08002B2CF9AE}" pid="3" name="_NewReviewCycle">
    <vt:lpwstr/>
  </property>
  <property fmtid="{D5CDD505-2E9C-101B-9397-08002B2CF9AE}" pid="4" name="_EmailSubject">
    <vt:lpwstr>New DAC PPt</vt:lpwstr>
  </property>
  <property fmtid="{D5CDD505-2E9C-101B-9397-08002B2CF9AE}" pid="5" name="_AuthorEmail">
    <vt:lpwstr>Debra.Gaffney-Dilley@dpi.wi.gov</vt:lpwstr>
  </property>
  <property fmtid="{D5CDD505-2E9C-101B-9397-08002B2CF9AE}" pid="6" name="_AuthorEmailDisplayName">
    <vt:lpwstr>Gaffney-Dilley, Debra   DPI</vt:lpwstr>
  </property>
</Properties>
</file>