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6" r:id="rId3"/>
    <p:sldId id="258" r:id="rId4"/>
    <p:sldId id="259" r:id="rId5"/>
    <p:sldId id="260" r:id="rId6"/>
    <p:sldId id="261" r:id="rId7"/>
    <p:sldId id="262" r:id="rId8"/>
    <p:sldId id="267"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9" autoAdjust="0"/>
  </p:normalViewPr>
  <p:slideViewPr>
    <p:cSldViewPr>
      <p:cViewPr varScale="1">
        <p:scale>
          <a:sx n="70" d="100"/>
          <a:sy n="70" d="100"/>
        </p:scale>
        <p:origin x="-51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0BD61-D1E5-4097-8245-F02D33BB817F}"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7199A-165A-4A3A-904F-44568C0C3F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CN labels area  voluntary component of Federal labeling program for the child nutrition programs.  The label provides a warranty for CN labeled products for auditing purposes if the product is used according to the manufacturer’s directions as printed on the approved CN label.  This allows manufacturer’s to state products contribution to the meal requirements on their labels.</a:t>
            </a:r>
          </a:p>
          <a:p>
            <a:pPr lvl="0"/>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217168-F250-4AFD-A201-01AA0CFDFCCE}"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slide demonstrates</a:t>
            </a:r>
            <a:r>
              <a:rPr lang="en-US" baseline="0" dirty="0" smtClean="0"/>
              <a:t> how the production record should list food items with CN labels.  </a:t>
            </a:r>
            <a:r>
              <a:rPr lang="en-US" dirty="0" smtClean="0"/>
              <a:t>Indicate</a:t>
            </a:r>
            <a:r>
              <a:rPr lang="en-US" baseline="0" dirty="0" smtClean="0"/>
              <a:t> the food to be served has a CN label.  In the comment section, you can include how the item contributes to the meal pattern or you can </a:t>
            </a:r>
            <a:r>
              <a:rPr lang="en-US" dirty="0" smtClean="0"/>
              <a:t>put</a:t>
            </a:r>
            <a:r>
              <a:rPr lang="en-US" baseline="0" dirty="0" smtClean="0"/>
              <a:t> the</a:t>
            </a:r>
            <a:r>
              <a:rPr lang="en-US" dirty="0" smtClean="0"/>
              <a:t> number of bags you have prepared</a:t>
            </a:r>
            <a:r>
              <a:rPr lang="en-US" baseline="0" dirty="0" smtClean="0"/>
              <a:t> along with the quantity in each bag.</a:t>
            </a:r>
            <a:endParaRPr lang="en-US" dirty="0" smtClean="0"/>
          </a:p>
          <a:p>
            <a:pPr defTabSz="914350">
              <a:defRPr/>
            </a:pPr>
            <a:endParaRPr lang="en-US" dirty="0" smtClean="0"/>
          </a:p>
          <a:p>
            <a:pPr defTabSz="914350">
              <a:buFont typeface="Arial" pitchFamily="34" charset="0"/>
              <a:buChar char="•"/>
              <a:defRPr/>
            </a:pPr>
            <a:r>
              <a:rPr lang="en-US" dirty="0" smtClean="0">
                <a:solidFill>
                  <a:srgbClr val="FF0000"/>
                </a:solidFill>
              </a:rPr>
              <a:t>Amounts prepared is based on serving 3-5 y/o a whole corn dog, not ¾ of a corn dog.</a:t>
            </a:r>
          </a:p>
          <a:p>
            <a:pPr defTabSz="914350">
              <a:defRPr/>
            </a:pPr>
            <a:endParaRPr lang="en-US" dirty="0" smtClean="0">
              <a:solidFill>
                <a:srgbClr val="FF0000"/>
              </a:solidFill>
            </a:endParaRPr>
          </a:p>
          <a:p>
            <a:pPr defTabSz="914350">
              <a:buFont typeface="Arial" pitchFamily="34" charset="0"/>
              <a:buChar char="•"/>
              <a:defRPr/>
            </a:pPr>
            <a:r>
              <a:rPr lang="en-US" dirty="0" smtClean="0">
                <a:solidFill>
                  <a:srgbClr val="FF0000"/>
                </a:solidFill>
              </a:rPr>
              <a:t>The adults are included with the 6-12 yr olds.</a:t>
            </a:r>
          </a:p>
          <a:p>
            <a:pPr defTabSz="914350">
              <a:defRPr/>
            </a:pPr>
            <a:endParaRPr lang="en-US" dirty="0" smtClean="0"/>
          </a:p>
          <a:p>
            <a:pPr eaLnBrk="1" hangingPunct="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10</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D5C575E-D399-4895-AE7F-65527CA988A7}" type="slidenum">
              <a:rPr lang="en-US" smtClean="0"/>
              <a:pPr/>
              <a:t>11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Once you buy a CN-labeled product, you only need to cut the CN label off of the 1</a:t>
            </a:r>
            <a:r>
              <a:rPr lang="en-US" baseline="30000" dirty="0" smtClean="0"/>
              <a:t>st</a:t>
            </a:r>
            <a:r>
              <a:rPr lang="en-US" dirty="0" smtClean="0"/>
              <a:t> box purchased and keep that on file.  Or keep the product analysis sheet on file.  As long as you continue to buy the same product, you can use that label on file as a reference.</a:t>
            </a:r>
          </a:p>
          <a:p>
            <a:pPr eaLnBrk="1" hangingPunct="1"/>
            <a:endParaRPr lang="en-US" dirty="0" smtClean="0"/>
          </a:p>
          <a:p>
            <a:pPr eaLnBrk="1" hangingPunct="1"/>
            <a:r>
              <a:rPr lang="en-US" dirty="0" smtClean="0"/>
              <a:t>It is recommended to create a “cheat sheet” for the combination food items on the menus based on the CN label for the product you have purchased.</a:t>
            </a:r>
            <a:r>
              <a:rPr lang="en-US" baseline="0" dirty="0" smtClean="0"/>
              <a:t>.</a:t>
            </a:r>
            <a:r>
              <a:rPr lang="en-US" dirty="0" smtClean="0"/>
              <a:t>  As stated earlier, you may also include other food items like snack foods or even for the common</a:t>
            </a:r>
            <a:r>
              <a:rPr lang="en-US" baseline="0" dirty="0" smtClean="0"/>
              <a:t> </a:t>
            </a:r>
            <a:r>
              <a:rPr lang="en-US" dirty="0" smtClean="0"/>
              <a:t>F/V’s served</a:t>
            </a:r>
            <a:r>
              <a:rPr lang="en-US" baseline="0" dirty="0" smtClean="0"/>
              <a:t> at meals &amp;/or snacks</a:t>
            </a:r>
            <a:r>
              <a:rPr lang="en-US" dirty="0" smtClean="0"/>
              <a:t>. See the chart above as an example. If your agency does use a cheat sheet</a:t>
            </a:r>
            <a:r>
              <a:rPr lang="en-US" baseline="0" dirty="0" smtClean="0"/>
              <a:t> for commonly served food items, a copy should be provided to the DPI reviewer during audits</a:t>
            </a:r>
            <a:endParaRPr lang="en-US" dirty="0" smtClean="0"/>
          </a:p>
          <a:p>
            <a:pPr eaLnBrk="1" hangingPunct="1"/>
            <a:endParaRPr lang="en-US" dirty="0" smtClean="0"/>
          </a:p>
          <a:p>
            <a:pPr eaLnBrk="1" hangingPunct="1"/>
            <a:r>
              <a:rPr lang="en-US" dirty="0" smtClean="0"/>
              <a:t>As long as the same products are used, the food preparer could reference the cheat sheet to determine how much total food to prepare at each meal.</a:t>
            </a:r>
          </a:p>
          <a:p>
            <a:pPr eaLnBrk="1" hangingPunct="1"/>
            <a:endParaRPr lang="en-US" dirty="0" smtClean="0"/>
          </a:p>
          <a:p>
            <a:pPr eaLnBrk="1" hangingPunct="1"/>
            <a:r>
              <a:rPr lang="en-US" dirty="0" smtClean="0"/>
              <a:t>So,</a:t>
            </a:r>
            <a:r>
              <a:rPr lang="en-US" baseline="0" dirty="0" smtClean="0"/>
              <a:t> now that I have covered all of the resources available to assist in the completion of production records we will now complete a production record exercise.  </a:t>
            </a:r>
            <a:endParaRPr lang="en-US" dirty="0" smtClean="0"/>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58F90-77BF-4290-8B0A-3D64E7B850C9}"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How can you identify a CN label?  The CN label will always contain the following information:</a:t>
            </a:r>
          </a:p>
          <a:p>
            <a:pPr>
              <a:buFont typeface="Arial" pitchFamily="34" charset="0"/>
              <a:buChar char="•"/>
            </a:pPr>
            <a:r>
              <a:rPr lang="en-US" dirty="0" smtClean="0"/>
              <a:t>The CN logo, which is a distinct border. </a:t>
            </a:r>
            <a:r>
              <a:rPr lang="en-US" b="1" baseline="0" dirty="0" smtClean="0"/>
              <a:t>(CLICK)</a:t>
            </a:r>
            <a:r>
              <a:rPr lang="en-US" baseline="0" dirty="0" smtClean="0"/>
              <a:t> </a:t>
            </a:r>
            <a:endParaRPr lang="en-US" dirty="0" smtClean="0"/>
          </a:p>
          <a:p>
            <a:pPr>
              <a:buFont typeface="Arial" pitchFamily="34" charset="0"/>
              <a:buChar char="•"/>
            </a:pPr>
            <a:r>
              <a:rPr lang="en-US" dirty="0" smtClean="0"/>
              <a:t>The meal pattern contribution statement. </a:t>
            </a:r>
            <a:r>
              <a:rPr lang="en-US" b="1" baseline="0" dirty="0" smtClean="0"/>
              <a:t>(CLICK)</a:t>
            </a:r>
            <a:r>
              <a:rPr lang="en-US" baseline="0" dirty="0" smtClean="0"/>
              <a:t> </a:t>
            </a:r>
            <a:endParaRPr lang="en-US" dirty="0" smtClean="0"/>
          </a:p>
          <a:p>
            <a:pPr>
              <a:buFont typeface="Arial" pitchFamily="34" charset="0"/>
              <a:buChar char="•"/>
            </a:pPr>
            <a:r>
              <a:rPr lang="en-US" dirty="0" smtClean="0"/>
              <a:t>A unique six-digit product identification number (assigned by the USDA Agricultural Marketing Service) </a:t>
            </a:r>
            <a:r>
              <a:rPr lang="en-US" b="1" baseline="0" dirty="0" smtClean="0"/>
              <a:t>(CLICK)</a:t>
            </a:r>
            <a:r>
              <a:rPr lang="en-US" baseline="0" dirty="0" smtClean="0"/>
              <a:t> </a:t>
            </a:r>
            <a:endParaRPr lang="en-US" dirty="0" smtClean="0"/>
          </a:p>
          <a:p>
            <a:pPr>
              <a:buFont typeface="Arial" pitchFamily="34" charset="0"/>
              <a:buChar char="•"/>
            </a:pPr>
            <a:r>
              <a:rPr lang="en-US" dirty="0" smtClean="0"/>
              <a:t>The USDA/FNS authorization statement. </a:t>
            </a:r>
            <a:r>
              <a:rPr lang="en-US" b="1" baseline="0" dirty="0" smtClean="0"/>
              <a:t>(CLICK)</a:t>
            </a:r>
            <a:r>
              <a:rPr lang="en-US" baseline="0" dirty="0" smtClean="0"/>
              <a:t> </a:t>
            </a:r>
            <a:endParaRPr lang="en-US" dirty="0" smtClean="0"/>
          </a:p>
          <a:p>
            <a:pPr>
              <a:buFont typeface="Arial" pitchFamily="34" charset="0"/>
              <a:buChar char="•"/>
            </a:pPr>
            <a:r>
              <a:rPr lang="en-US" dirty="0" smtClean="0"/>
              <a:t>The month and year of the original FNS Final Approval appearing at the end of the authorization statement. </a:t>
            </a:r>
          </a:p>
          <a:p>
            <a:pPr>
              <a:buFont typeface="Arial" pitchFamily="34" charset="0"/>
              <a:buChar char="•"/>
            </a:pPr>
            <a:r>
              <a:rPr lang="en-US" dirty="0" smtClean="0"/>
              <a:t>The remaining required label features: product name, inspection legend, ingredient statement, manufacturer’s name, signature/address line and net weight. </a:t>
            </a:r>
          </a:p>
          <a:p>
            <a:endParaRPr lang="en-US" dirty="0" smtClean="0"/>
          </a:p>
          <a:p>
            <a:r>
              <a:rPr lang="en-US" dirty="0" smtClean="0"/>
              <a:t>Note: The CN label on the slide is just an example</a:t>
            </a:r>
            <a:r>
              <a:rPr lang="en-US" baseline="0" dirty="0" smtClean="0"/>
              <a:t> &amp; not valid.  So, what type of foods will need CN labels?</a:t>
            </a:r>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58F90-77BF-4290-8B0A-3D64E7B850C9}" type="slidenum">
              <a:rPr lang="en-US" smtClean="0">
                <a:latin typeface="Arial" pitchFamily="34" charset="0"/>
                <a:cs typeface="Arial" pitchFamily="34" charset="0"/>
              </a:rPr>
              <a:pPr/>
              <a:t>3</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smtClean="0"/>
              <a:t>Any Commercially prepared, combination food items.  They can only be credited to the CACFP meal pattern when the amount of content (i.e. meat, bread, etc.) is known and documented. </a:t>
            </a:r>
          </a:p>
          <a:p>
            <a:pPr lvl="0">
              <a:buFont typeface="Arial" pitchFamily="34" charset="0"/>
              <a:buChar char="•"/>
            </a:pPr>
            <a:r>
              <a:rPr lang="en-US" dirty="0" smtClean="0"/>
              <a:t>CN labels must be on file for all combination foods to make them creditable.</a:t>
            </a:r>
          </a:p>
          <a:p>
            <a:pPr lvl="0">
              <a:buFont typeface="Arial" pitchFamily="34" charset="0"/>
              <a:buChar char="•"/>
            </a:pPr>
            <a:r>
              <a:rPr lang="en-US" dirty="0" smtClean="0"/>
              <a:t>A Product formulation statement may be on file in place of the CN label.</a:t>
            </a:r>
          </a:p>
          <a:p>
            <a:pPr lvl="0">
              <a:buFont typeface="Arial" pitchFamily="34" charset="0"/>
              <a:buChar char="•"/>
            </a:pPr>
            <a:r>
              <a:rPr lang="en-US" dirty="0" smtClean="0"/>
              <a:t>Not all commercially prepared, combination food items will have a CN Label &amp; it is your agencies responsibility to obtain a CN label prior to serving the item.</a:t>
            </a:r>
          </a:p>
          <a:p>
            <a:pPr lvl="0">
              <a:buFont typeface="Arial" pitchFamily="34" charset="0"/>
              <a:buChar char="•"/>
            </a:pPr>
            <a:r>
              <a:rPr lang="en-US" dirty="0" smtClean="0"/>
              <a:t>The Nutrition Facts Label found on the package is not sufficient information.</a:t>
            </a:r>
          </a:p>
          <a:p>
            <a:pPr defTabSz="914350">
              <a:buFont typeface="Arial" pitchFamily="34" charset="0"/>
              <a:buChar char="•"/>
              <a:defRPr/>
            </a:pPr>
            <a:r>
              <a:rPr lang="en-US" dirty="0" smtClean="0"/>
              <a:t>Items without the CN label may be served as an extra component but cannot count towards any of the meal pattern requirements.  This is then an added cost for your agency to serve ‘extra’ components.</a:t>
            </a:r>
          </a:p>
          <a:p>
            <a:endParaRPr lang="en-US" dirty="0" smtClean="0"/>
          </a:p>
          <a:p>
            <a:r>
              <a:rPr lang="en-US" dirty="0" smtClean="0"/>
              <a:t>On</a:t>
            </a:r>
            <a:r>
              <a:rPr lang="en-US" baseline="0" dirty="0" smtClean="0"/>
              <a:t> the slide are common items we see on menus that will need a CN label.  This is not an all inclusive list, just a sample to give you an idea of what products would require a CN label, if purchased &amp; served as part of a reimbursable meal.</a:t>
            </a:r>
            <a:endParaRPr lang="en-US" dirty="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B96415-CF5B-4CB9-8783-898CB24ED635}" type="slidenum">
              <a:rPr lang="en-US" smtClean="0">
                <a:latin typeface="Arial" pitchFamily="34" charset="0"/>
                <a:cs typeface="Arial" pitchFamily="34" charset="0"/>
              </a:rPr>
              <a:pPr/>
              <a:t>4</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nutrition</a:t>
            </a:r>
            <a:r>
              <a:rPr lang="en-US" baseline="0" dirty="0" smtClean="0"/>
              <a:t> facts &amp;/or the ingredients lists are NOT the CN label information.  You need to have the label with the distinct CN label </a:t>
            </a:r>
            <a:r>
              <a:rPr lang="en-US" b="1" baseline="0" dirty="0" smtClean="0"/>
              <a:t>(CLICK)</a:t>
            </a:r>
            <a:r>
              <a:rPr lang="en-US" baseline="0" dirty="0" smtClean="0"/>
              <a:t> &amp; the other items mentioned from the previous slide.</a:t>
            </a:r>
            <a:endParaRPr lang="en-US" dirty="0"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B230DF-3C35-4448-A76A-A1579BC4C544}" type="slidenum">
              <a:rPr lang="en-US" smtClean="0">
                <a:latin typeface="Arial" pitchFamily="34" charset="0"/>
                <a:cs typeface="Arial" pitchFamily="34" charset="0"/>
              </a:rPr>
              <a:pPr/>
              <a:t>5</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CN labels do NOT indicate that a product is healthy.</a:t>
            </a:r>
            <a:r>
              <a:rPr lang="en-US" baseline="0" dirty="0" smtClean="0"/>
              <a:t>  They are:</a:t>
            </a:r>
            <a:endParaRPr lang="en-US" dirty="0" smtClean="0"/>
          </a:p>
          <a:p>
            <a:pPr>
              <a:buFont typeface="Arial" pitchFamily="34" charset="0"/>
              <a:buChar char="•"/>
            </a:pPr>
            <a:r>
              <a:rPr lang="en-US" dirty="0" smtClean="0"/>
              <a:t>Used predominately on processed meat and meat alternate products</a:t>
            </a:r>
            <a:r>
              <a:rPr lang="en-US" baseline="0" dirty="0" smtClean="0"/>
              <a:t> </a:t>
            </a:r>
            <a:r>
              <a:rPr lang="en-US" dirty="0" smtClean="0"/>
              <a:t>which are often high in sodium, fat and calories</a:t>
            </a:r>
          </a:p>
          <a:p>
            <a:pPr>
              <a:buFont typeface="Arial" pitchFamily="34" charset="0"/>
              <a:buNone/>
            </a:pPr>
            <a:endParaRPr lang="en-US" dirty="0" smtClean="0"/>
          </a:p>
          <a:p>
            <a:pPr>
              <a:buFont typeface="Arial" pitchFamily="34" charset="0"/>
              <a:buChar char="•"/>
            </a:pPr>
            <a:r>
              <a:rPr lang="en-US" dirty="0" smtClean="0"/>
              <a:t>Healthier options are becoming available, which may be due to child care facilities and schools demanding healthier foods. </a:t>
            </a:r>
          </a:p>
          <a:p>
            <a:pPr>
              <a:buFont typeface="Arial" pitchFamily="34" charset="0"/>
              <a:buNone/>
            </a:pPr>
            <a:endParaRPr lang="en-US" dirty="0" smtClean="0"/>
          </a:p>
          <a:p>
            <a:pPr>
              <a:buFont typeface="Arial" pitchFamily="34" charset="0"/>
              <a:buChar char="•"/>
            </a:pPr>
            <a:r>
              <a:rPr lang="en-US" dirty="0" smtClean="0"/>
              <a:t>If using CN labeled foods, always read the Nutrition Facts panel to choose healthier options.</a:t>
            </a:r>
          </a:p>
          <a:p>
            <a:pPr>
              <a:buFont typeface="Arial" pitchFamily="34" charset="0"/>
              <a:buNone/>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6</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Font typeface="Arial" pitchFamily="34" charset="0"/>
              <a:buNone/>
            </a:pPr>
            <a:r>
              <a:rPr lang="en-US" dirty="0" smtClean="0"/>
              <a:t>A combination food may also be credited when a product formulation statement is on file. </a:t>
            </a:r>
          </a:p>
          <a:p>
            <a:pPr eaLnBrk="1" hangingPunct="1">
              <a:lnSpc>
                <a:spcPct val="90000"/>
              </a:lnSpc>
              <a:buFont typeface="Arial" pitchFamily="34" charset="0"/>
              <a:buChar char="•"/>
            </a:pPr>
            <a:r>
              <a:rPr lang="en-US" dirty="0" smtClean="0"/>
              <a:t>It must include a statement of the amount of cooked lean meat/meat alternate, bread/grain, and/or fruit/vegetable components in each serving of the food. </a:t>
            </a:r>
          </a:p>
          <a:p>
            <a:pPr eaLnBrk="1" hangingPunct="1">
              <a:lnSpc>
                <a:spcPct val="90000"/>
              </a:lnSpc>
              <a:buFont typeface="Arial" pitchFamily="34" charset="0"/>
              <a:buChar char="•"/>
            </a:pPr>
            <a:r>
              <a:rPr lang="en-US" dirty="0" smtClean="0"/>
              <a:t>This sheet must be signed by an official of the manufacturer (not a salesperson). </a:t>
            </a:r>
          </a:p>
          <a:p>
            <a:endParaRPr lang="en-US" dirty="0" smtClean="0"/>
          </a:p>
          <a:p>
            <a:pPr defTabSz="914350">
              <a:defRPr/>
            </a:pPr>
            <a:r>
              <a:rPr lang="en-US" dirty="0" smtClean="0"/>
              <a:t>Let’s go</a:t>
            </a:r>
            <a:r>
              <a:rPr lang="en-US" baseline="0" dirty="0" smtClean="0"/>
              <a:t> over an examples of CN labeled products and determine how they contribute to the CACFP meal pattern.</a:t>
            </a:r>
            <a:endParaRPr lang="en-US" dirty="0" smtClean="0"/>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Let’s go</a:t>
            </a:r>
            <a:r>
              <a:rPr lang="en-US" baseline="0" dirty="0" smtClean="0"/>
              <a:t> over some examples of CN labeled products and determine how they contribute to the CACFP meal pattern.</a:t>
            </a:r>
            <a:endParaRPr lang="en-US" dirty="0"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53D328-52F4-4703-A47B-061AB3F08A31}"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en-US"/>
          </a:p>
        </p:txBody>
      </p:sp>
      <p:sp>
        <p:nvSpPr>
          <p:cNvPr id="6" name="Header Placeholder 5"/>
          <p:cNvSpPr>
            <a:spLocks noGrp="1"/>
          </p:cNvSpPr>
          <p:nvPr>
            <p:ph type="hdr" sz="quarter" idx="11"/>
          </p:nvPr>
        </p:nvSpPr>
        <p:spPr/>
        <p:txBody>
          <a:bodyPr/>
          <a:lstStyle/>
          <a:p>
            <a:r>
              <a:rPr lang="en-US" smtClean="0"/>
              <a:t>CACFP Nutrition Training - Meal Planning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lunch,</a:t>
            </a:r>
            <a:r>
              <a:rPr lang="en-US" baseline="0" dirty="0" smtClean="0"/>
              <a:t> we are planning on serving corn dogs.  Per the CN label one 4 oz. corn dog contributes 2 oz meat/meat alternate &amp; 2 servings of G/B.  To determine the serving size for each age group:</a:t>
            </a:r>
          </a:p>
          <a:p>
            <a:endParaRPr lang="en-US" baseline="0" dirty="0" smtClean="0"/>
          </a:p>
          <a:p>
            <a:r>
              <a:rPr lang="en-US" baseline="0" dirty="0" smtClean="0"/>
              <a:t>1 &amp; 2 year olds: Take the minimum amount (1 oz) divided by 2 oz=1/2 corn dog</a:t>
            </a:r>
          </a:p>
          <a:p>
            <a:r>
              <a:rPr lang="en-US" baseline="0" dirty="0" smtClean="0"/>
              <a:t>3-5 year olds: Take 1.5 oz divided by 2 oz=3/4 corn dog, round up to 1 corn dog</a:t>
            </a:r>
          </a:p>
          <a:p>
            <a:r>
              <a:rPr lang="en-US" baseline="0" dirty="0" smtClean="0"/>
              <a:t>6-12 year olds: Take 2 oz divided by 2 oz =1 corn dog</a:t>
            </a:r>
          </a:p>
          <a:p>
            <a:endParaRPr lang="en-US" baseline="0" dirty="0" smtClean="0"/>
          </a:p>
          <a:p>
            <a:r>
              <a:rPr lang="en-US" b="1" baseline="0" dirty="0" smtClean="0"/>
              <a:t>(CLICK)</a:t>
            </a:r>
            <a:r>
              <a:rPr lang="en-US" baseline="0" dirty="0" smtClean="0"/>
              <a:t> </a:t>
            </a:r>
          </a:p>
          <a:p>
            <a:endParaRPr lang="en-US" baseline="0" dirty="0" smtClean="0"/>
          </a:p>
          <a:p>
            <a:r>
              <a:rPr lang="en-US" baseline="0" dirty="0" smtClean="0"/>
              <a:t>You need to keep in mind that serving 1 corn dog, a 6-12 year old child would be getting twice the amount of bread/grain required (1 corn dog = 2 servings of bread alternate). By serving the same 1 corn dog to 1-5 year olds, they’d be getting 4 times the amount of bread/grain (because they only are required to get ½ serving of bread/grain).</a:t>
            </a:r>
            <a:endParaRPr lang="en-US" dirty="0" smtClean="0"/>
          </a:p>
          <a:p>
            <a:endParaRPr lang="en-US" dirty="0"/>
          </a:p>
        </p:txBody>
      </p:sp>
      <p:sp>
        <p:nvSpPr>
          <p:cNvPr id="4" name="Slide Number Placeholder 3"/>
          <p:cNvSpPr>
            <a:spLocks noGrp="1"/>
          </p:cNvSpPr>
          <p:nvPr>
            <p:ph type="sldNum" sz="quarter" idx="10"/>
          </p:nvPr>
        </p:nvSpPr>
        <p:spPr/>
        <p:txBody>
          <a:bodyPr/>
          <a:lstStyle/>
          <a:p>
            <a:fld id="{A989E58E-F8CC-439B-9AB8-CA8DFBC8BC43}" type="slidenum">
              <a:rPr lang="en-US" smtClean="0"/>
              <a:pPr/>
              <a:t>9</a:t>
            </a:fld>
            <a:endParaRPr lang="en-US" dirty="0"/>
          </a:p>
        </p:txBody>
      </p:sp>
      <p:sp>
        <p:nvSpPr>
          <p:cNvPr id="6" name="Footer Placeholder 5"/>
          <p:cNvSpPr>
            <a:spLocks noGrp="1"/>
          </p:cNvSpPr>
          <p:nvPr>
            <p:ph type="ftr" sz="quarter" idx="12"/>
          </p:nvPr>
        </p:nvSpPr>
        <p:spPr/>
        <p:txBody>
          <a:bodyPr/>
          <a:lstStyle/>
          <a:p>
            <a:r>
              <a:rPr lang="en-US" dirty="0" smtClean="0"/>
              <a:t>Summer 2010 - Feeding Kids in the CACFP</a:t>
            </a:r>
            <a:endParaRPr lang="en-US" dirty="0"/>
          </a:p>
        </p:txBody>
      </p:sp>
      <p:sp>
        <p:nvSpPr>
          <p:cNvPr id="7" name="Date Placeholder 6"/>
          <p:cNvSpPr>
            <a:spLocks noGrp="1"/>
          </p:cNvSpPr>
          <p:nvPr>
            <p:ph type="dt" idx="13"/>
          </p:nvPr>
        </p:nvSpPr>
        <p:spPr/>
        <p:txBody>
          <a:bodyPr/>
          <a:lstStyle/>
          <a:p>
            <a:endParaRPr lang="en-US" dirty="0"/>
          </a:p>
        </p:txBody>
      </p:sp>
      <p:sp>
        <p:nvSpPr>
          <p:cNvPr id="8" name="Header Placeholder 7"/>
          <p:cNvSpPr>
            <a:spLocks noGrp="1"/>
          </p:cNvSpPr>
          <p:nvPr>
            <p:ph type="hdr" sz="quarter" idx="14"/>
          </p:nvPr>
        </p:nvSpPr>
        <p:spPr/>
        <p:txBody>
          <a:bodyPr/>
          <a:lstStyle/>
          <a:p>
            <a:r>
              <a:rPr lang="en-US" dirty="0" smtClean="0"/>
              <a:t>CACFP Nutrition Training - Meal Planning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5FF0652-B155-4D56-8B31-40D6B7D491E5}" type="datetimeFigureOut">
              <a:rPr lang="en-US" smtClean="0"/>
              <a:pPr/>
              <a:t>3/11/2015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BFA3084-5F5D-4E17-9630-1BFE6E91C4BB}"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95FF0652-B155-4D56-8B31-40D6B7D491E5}" type="datetimeFigureOut">
              <a:rPr lang="en-US" smtClean="0"/>
              <a:pPr/>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BFA3084-5F5D-4E17-9630-1BFE6E91C4BB}" type="slidenum">
              <a:rPr lang="en-US" smtClean="0"/>
              <a:pPr/>
              <a:t>‹#›</a:t>
            </a:fld>
            <a:endParaRPr lang="en-US"/>
          </a:p>
        </p:txBody>
      </p:sp>
      <p:pic>
        <p:nvPicPr>
          <p:cNvPr id="8" name="Picture 7" descr="DPIlogo.jpg"/>
          <p:cNvPicPr>
            <a:picLocks noChangeAspect="1"/>
          </p:cNvPicPr>
          <p:nvPr/>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pPr algn="ctr"/>
            <a:r>
              <a:rPr lang="en-US" sz="5400" b="1" dirty="0" smtClean="0">
                <a:solidFill>
                  <a:schemeClr val="bg1">
                    <a:lumMod val="90000"/>
                    <a:lumOff val="10000"/>
                  </a:schemeClr>
                </a:solidFill>
                <a:latin typeface="Calibri" pitchFamily="34" charset="0"/>
              </a:rPr>
              <a:t>Child Nutrition (CN) Labels</a:t>
            </a:r>
            <a:endParaRPr lang="en-US" sz="5400" b="1" dirty="0">
              <a:solidFill>
                <a:schemeClr val="bg1">
                  <a:lumMod val="90000"/>
                  <a:lumOff val="10000"/>
                </a:schemeClr>
              </a:solidFill>
              <a:latin typeface="Calibri" pitchFamily="34" charset="0"/>
            </a:endParaRPr>
          </a:p>
        </p:txBody>
      </p:sp>
      <p:sp>
        <p:nvSpPr>
          <p:cNvPr id="4" name="Slide Number Placeholder 3"/>
          <p:cNvSpPr>
            <a:spLocks noGrp="1"/>
          </p:cNvSpPr>
          <p:nvPr>
            <p:ph type="sldNum" sz="quarter" idx="12"/>
          </p:nvPr>
        </p:nvSpPr>
        <p:spPr/>
        <p:txBody>
          <a:bodyPr/>
          <a:lstStyle/>
          <a:p>
            <a:fld id="{54E0663F-408F-437A-BB18-68DEBD2A0DE3}" type="slidenum">
              <a:rPr lang="en-US" smtClean="0"/>
              <a:pPr/>
              <a:t>1</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marL="342900" lvl="0" indent="-342900" algn="ctr">
              <a:spcBef>
                <a:spcPct val="20000"/>
              </a:spcBef>
              <a:defRPr/>
            </a:pPr>
            <a:r>
              <a:rPr lang="en-US" sz="4000" dirty="0" smtClean="0">
                <a:solidFill>
                  <a:schemeClr val="bg1">
                    <a:lumMod val="90000"/>
                    <a:lumOff val="10000"/>
                  </a:schemeClr>
                </a:solidFill>
                <a:latin typeface="Calibri" pitchFamily="34" charset="0"/>
              </a:rPr>
              <a:t>How to document CN products on the Production Record</a:t>
            </a:r>
            <a:endParaRPr lang="en-US" sz="4000" b="1" dirty="0" smtClean="0">
              <a:solidFill>
                <a:schemeClr val="bg1">
                  <a:lumMod val="90000"/>
                  <a:lumOff val="10000"/>
                </a:schemeClr>
              </a:solidFill>
              <a:latin typeface="Calibri" pitchFamily="34" charset="0"/>
            </a:endParaRPr>
          </a:p>
        </p:txBody>
      </p:sp>
      <p:pic>
        <p:nvPicPr>
          <p:cNvPr id="41" name="Picture 2"/>
          <p:cNvPicPr>
            <a:picLocks noGrp="1" noChangeAspect="1" noChangeArrowheads="1"/>
          </p:cNvPicPr>
          <p:nvPr>
            <p:ph idx="1"/>
          </p:nvPr>
        </p:nvPicPr>
        <p:blipFill>
          <a:blip r:embed="rId3" cstate="print"/>
          <a:srcRect/>
          <a:stretch>
            <a:fillRect/>
          </a:stretch>
        </p:blipFill>
        <p:spPr bwMode="auto">
          <a:xfrm>
            <a:off x="-1" y="1143000"/>
            <a:ext cx="9144001" cy="5715000"/>
          </a:xfrm>
          <a:prstGeom prst="rect">
            <a:avLst/>
          </a:prstGeom>
          <a:noFill/>
          <a:ln w="9525">
            <a:noFill/>
            <a:miter lim="800000"/>
            <a:headEnd/>
            <a:tailEnd/>
          </a:ln>
        </p:spPr>
      </p:pic>
      <p:sp>
        <p:nvSpPr>
          <p:cNvPr id="40" name="Slide Number Placeholder 39"/>
          <p:cNvSpPr>
            <a:spLocks noGrp="1"/>
          </p:cNvSpPr>
          <p:nvPr>
            <p:ph type="sldNum" sz="quarter" idx="12"/>
          </p:nvPr>
        </p:nvSpPr>
        <p:spPr/>
        <p:txBody>
          <a:bodyPr/>
          <a:lstStyle/>
          <a:p>
            <a:fld id="{F78284F7-1C68-44F9-8E2C-248AF053FBAD}" type="slidenum">
              <a:rPr lang="en-US" smtClean="0"/>
              <a:pPr/>
              <a:t>10</a:t>
            </a:fld>
            <a:endParaRPr lang="en-US" dirty="0"/>
          </a:p>
        </p:txBody>
      </p:sp>
      <p:sp>
        <p:nvSpPr>
          <p:cNvPr id="42" name="TextBox 41"/>
          <p:cNvSpPr txBox="1"/>
          <p:nvPr/>
        </p:nvSpPr>
        <p:spPr>
          <a:xfrm>
            <a:off x="2743200" y="4038600"/>
            <a:ext cx="1905000" cy="411778"/>
          </a:xfrm>
          <a:prstGeom prst="rect">
            <a:avLst/>
          </a:prstGeom>
          <a:noFill/>
        </p:spPr>
        <p:txBody>
          <a:bodyPr wrap="square" rtlCol="0">
            <a:spAutoFit/>
          </a:bodyPr>
          <a:lstStyle/>
          <a:p>
            <a:r>
              <a:rPr lang="en-US" sz="2000" dirty="0" smtClean="0"/>
              <a:t>Corn Dogs (CN)</a:t>
            </a:r>
            <a:endParaRPr lang="en-US" sz="2000" dirty="0"/>
          </a:p>
        </p:txBody>
      </p:sp>
      <p:sp>
        <p:nvSpPr>
          <p:cNvPr id="44" name="TextBox 43"/>
          <p:cNvSpPr txBox="1"/>
          <p:nvPr/>
        </p:nvSpPr>
        <p:spPr>
          <a:xfrm>
            <a:off x="838200" y="4876800"/>
            <a:ext cx="533400" cy="369332"/>
          </a:xfrm>
          <a:prstGeom prst="rect">
            <a:avLst/>
          </a:prstGeom>
          <a:noFill/>
        </p:spPr>
        <p:txBody>
          <a:bodyPr wrap="square" rtlCol="0">
            <a:spAutoFit/>
          </a:bodyPr>
          <a:lstStyle/>
          <a:p>
            <a:r>
              <a:rPr lang="en-US" dirty="0" smtClean="0"/>
              <a:t>7</a:t>
            </a:r>
            <a:endParaRPr lang="en-US" dirty="0"/>
          </a:p>
        </p:txBody>
      </p:sp>
      <p:sp>
        <p:nvSpPr>
          <p:cNvPr id="46" name="TextBox 45"/>
          <p:cNvSpPr txBox="1"/>
          <p:nvPr/>
        </p:nvSpPr>
        <p:spPr>
          <a:xfrm>
            <a:off x="762000" y="5334000"/>
            <a:ext cx="533400" cy="369332"/>
          </a:xfrm>
          <a:prstGeom prst="rect">
            <a:avLst/>
          </a:prstGeom>
          <a:noFill/>
        </p:spPr>
        <p:txBody>
          <a:bodyPr wrap="square" rtlCol="0">
            <a:spAutoFit/>
          </a:bodyPr>
          <a:lstStyle/>
          <a:p>
            <a:r>
              <a:rPr lang="en-US" dirty="0" smtClean="0"/>
              <a:t>13</a:t>
            </a:r>
            <a:endParaRPr lang="en-US" dirty="0"/>
          </a:p>
        </p:txBody>
      </p:sp>
      <p:sp>
        <p:nvSpPr>
          <p:cNvPr id="47" name="TextBox 46"/>
          <p:cNvSpPr txBox="1"/>
          <p:nvPr/>
        </p:nvSpPr>
        <p:spPr>
          <a:xfrm>
            <a:off x="762000" y="5791200"/>
            <a:ext cx="609600" cy="369332"/>
          </a:xfrm>
          <a:prstGeom prst="rect">
            <a:avLst/>
          </a:prstGeom>
          <a:noFill/>
        </p:spPr>
        <p:txBody>
          <a:bodyPr wrap="square" rtlCol="0">
            <a:spAutoFit/>
          </a:bodyPr>
          <a:lstStyle/>
          <a:p>
            <a:r>
              <a:rPr lang="en-US" dirty="0" smtClean="0"/>
              <a:t>9</a:t>
            </a:r>
            <a:endParaRPr lang="en-US" dirty="0"/>
          </a:p>
        </p:txBody>
      </p:sp>
      <p:sp>
        <p:nvSpPr>
          <p:cNvPr id="48" name="TextBox 47"/>
          <p:cNvSpPr txBox="1"/>
          <p:nvPr/>
        </p:nvSpPr>
        <p:spPr>
          <a:xfrm>
            <a:off x="762000" y="6248400"/>
            <a:ext cx="609600" cy="369332"/>
          </a:xfrm>
          <a:prstGeom prst="rect">
            <a:avLst/>
          </a:prstGeom>
          <a:noFill/>
        </p:spPr>
        <p:txBody>
          <a:bodyPr wrap="square" rtlCol="0">
            <a:spAutoFit/>
          </a:bodyPr>
          <a:lstStyle/>
          <a:p>
            <a:r>
              <a:rPr lang="en-US" dirty="0" smtClean="0"/>
              <a:t>5</a:t>
            </a:r>
            <a:endParaRPr lang="en-US" dirty="0"/>
          </a:p>
        </p:txBody>
      </p:sp>
      <p:sp>
        <p:nvSpPr>
          <p:cNvPr id="49" name="TextBox 48"/>
          <p:cNvSpPr txBox="1"/>
          <p:nvPr/>
        </p:nvSpPr>
        <p:spPr>
          <a:xfrm>
            <a:off x="5257800" y="4050268"/>
            <a:ext cx="1219200" cy="369332"/>
          </a:xfrm>
          <a:prstGeom prst="rect">
            <a:avLst/>
          </a:prstGeom>
          <a:noFill/>
        </p:spPr>
        <p:txBody>
          <a:bodyPr wrap="square" rtlCol="0">
            <a:spAutoFit/>
          </a:bodyPr>
          <a:lstStyle/>
          <a:p>
            <a:r>
              <a:rPr lang="en-US" dirty="0" smtClean="0"/>
              <a:t>54.5 oz	</a:t>
            </a:r>
            <a:endParaRPr lang="en-US" dirty="0"/>
          </a:p>
        </p:txBody>
      </p:sp>
      <p:sp>
        <p:nvSpPr>
          <p:cNvPr id="50" name="TextBox 49"/>
          <p:cNvSpPr txBox="1"/>
          <p:nvPr/>
        </p:nvSpPr>
        <p:spPr>
          <a:xfrm>
            <a:off x="6248400" y="4050268"/>
            <a:ext cx="1447800" cy="338554"/>
          </a:xfrm>
          <a:prstGeom prst="rect">
            <a:avLst/>
          </a:prstGeom>
          <a:noFill/>
        </p:spPr>
        <p:txBody>
          <a:bodyPr wrap="square" rtlCol="0">
            <a:spAutoFit/>
          </a:bodyPr>
          <a:lstStyle/>
          <a:p>
            <a:r>
              <a:rPr lang="en-US" sz="1600" dirty="0" smtClean="0">
                <a:solidFill>
                  <a:srgbClr val="FF0000"/>
                </a:solidFill>
              </a:rPr>
              <a:t>31 corn dogs</a:t>
            </a:r>
            <a:endParaRPr lang="en-US" sz="1600" dirty="0">
              <a:solidFill>
                <a:srgbClr val="FF0000"/>
              </a:solidFill>
            </a:endParaRPr>
          </a:p>
        </p:txBody>
      </p:sp>
      <p:sp>
        <p:nvSpPr>
          <p:cNvPr id="51" name="TextBox 50"/>
          <p:cNvSpPr txBox="1"/>
          <p:nvPr/>
        </p:nvSpPr>
        <p:spPr>
          <a:xfrm>
            <a:off x="7543800" y="4038600"/>
            <a:ext cx="1600200" cy="830997"/>
          </a:xfrm>
          <a:prstGeom prst="rect">
            <a:avLst/>
          </a:prstGeom>
          <a:noFill/>
        </p:spPr>
        <p:txBody>
          <a:bodyPr wrap="square" rtlCol="0">
            <a:spAutoFit/>
          </a:bodyPr>
          <a:lstStyle/>
          <a:p>
            <a:r>
              <a:rPr lang="en-US" sz="1600" dirty="0" smtClean="0">
                <a:solidFill>
                  <a:srgbClr val="FF0000"/>
                </a:solidFill>
              </a:rPr>
              <a:t>1 = 2 oz m/ma </a:t>
            </a:r>
            <a:r>
              <a:rPr lang="en-US" sz="1600" b="1" u="sng" dirty="0" smtClean="0">
                <a:solidFill>
                  <a:srgbClr val="FF0000"/>
                </a:solidFill>
              </a:rPr>
              <a:t>OR</a:t>
            </a:r>
            <a:r>
              <a:rPr lang="en-US" sz="1600" dirty="0" smtClean="0">
                <a:solidFill>
                  <a:srgbClr val="FF0000"/>
                </a:solidFill>
              </a:rPr>
              <a:t> 1  bag (48/bag)</a:t>
            </a:r>
            <a:endParaRPr lang="en-US" sz="1600" dirty="0">
              <a:solidFill>
                <a:srgbClr val="FF0000"/>
              </a:solidFill>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57200" y="76200"/>
            <a:ext cx="8229600" cy="1143000"/>
          </a:xfrm>
        </p:spPr>
        <p:txBody>
          <a:bodyPr>
            <a:normAutofit/>
          </a:bodyPr>
          <a:lstStyle/>
          <a:p>
            <a:pPr algn="ctr" eaLnBrk="1" hangingPunct="1"/>
            <a:r>
              <a:rPr lang="en-US" sz="6000" b="1" dirty="0" smtClean="0">
                <a:solidFill>
                  <a:schemeClr val="bg1">
                    <a:lumMod val="90000"/>
                    <a:lumOff val="10000"/>
                  </a:schemeClr>
                </a:solidFill>
              </a:rPr>
              <a:t>Sample Cheat Sheet</a:t>
            </a:r>
          </a:p>
        </p:txBody>
      </p:sp>
      <p:graphicFrame>
        <p:nvGraphicFramePr>
          <p:cNvPr id="81241" name="Group 345"/>
          <p:cNvGraphicFramePr>
            <a:graphicFrameLocks noGrp="1"/>
          </p:cNvGraphicFramePr>
          <p:nvPr>
            <p:ph sz="half" idx="1"/>
          </p:nvPr>
        </p:nvGraphicFramePr>
        <p:xfrm>
          <a:off x="228600" y="1402397"/>
          <a:ext cx="8686800" cy="4084003"/>
        </p:xfrm>
        <a:graphic>
          <a:graphicData uri="http://schemas.openxmlformats.org/drawingml/2006/table">
            <a:tbl>
              <a:tblPr/>
              <a:tblGrid>
                <a:gridCol w="2667000"/>
                <a:gridCol w="1990725"/>
                <a:gridCol w="1971675"/>
                <a:gridCol w="2057400"/>
              </a:tblGrid>
              <a:tr h="228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NewCenturySchlbk"/>
                          <a:cs typeface="Times New Roman" pitchFamily="18" charset="0"/>
                        </a:rPr>
                        <a:t>1-2 year olds</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NewCenturySchlbk"/>
                          <a:cs typeface="Times New Roman" pitchFamily="18" charset="0"/>
                        </a:rPr>
                        <a:t>3-5 year olds</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NewCenturySchlbk"/>
                          <a:cs typeface="Times New Roman" pitchFamily="18" charset="0"/>
                        </a:rPr>
                        <a:t>6-12 year olds</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NewCenturySchlbk"/>
                          <a:cs typeface="Times New Roman" pitchFamily="18" charset="0"/>
                        </a:rPr>
                        <a:t>Entrees</a:t>
                      </a:r>
                      <a:endParaRPr kumimoji="0" lang="en-US" sz="13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Chicken nuggets (name brand)</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3 each</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4 each</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5 each</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Fish Sticks (name brand)</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6</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9</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12</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Corn Dogs (name brand)</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1/2</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NewCenturySchlbk"/>
                          <a:cs typeface="Times New Roman" pitchFamily="18" charset="0"/>
                        </a:rPr>
                        <a:t>Snack Items, Grain/Breads</a:t>
                      </a:r>
                      <a:endParaRPr kumimoji="0" lang="en-US" sz="13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09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Cheese Snack Crackers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10</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10</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20</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Graham Crackers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3 crackers (3/4 sheet)</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3 crackers (3/4 sheet)</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6 crackers (1 </a:t>
                      </a:r>
                      <a:r>
                        <a:rPr kumimoji="0" lang="en-US" sz="1200" b="0" i="0" u="none" strike="noStrike" cap="none" normalizeH="0" baseline="0" dirty="0" smtClean="0">
                          <a:ln>
                            <a:noFill/>
                          </a:ln>
                          <a:solidFill>
                            <a:srgbClr val="000000"/>
                          </a:solidFill>
                          <a:effectLst/>
                          <a:latin typeface="Arial"/>
                          <a:cs typeface="Times New Roman" pitchFamily="18" charset="0"/>
                        </a:rPr>
                        <a:t>½</a:t>
                      </a:r>
                      <a:r>
                        <a:rPr kumimoji="0" lang="en-US" sz="1200" b="0" i="0" u="none" strike="noStrike" cap="none" normalizeH="0" baseline="0" dirty="0" smtClean="0">
                          <a:ln>
                            <a:noFill/>
                          </a:ln>
                          <a:solidFill>
                            <a:srgbClr val="000000"/>
                          </a:solidFill>
                          <a:effectLst/>
                          <a:latin typeface="NewCenturySchlbk"/>
                          <a:cs typeface="Times New Roman" pitchFamily="18" charset="0"/>
                        </a:rPr>
                        <a:t> sheets)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Saltine Crackers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3</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3</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6</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NewCenturySchlbk"/>
                          <a:cs typeface="Times New Roman" pitchFamily="18" charset="0"/>
                        </a:rPr>
                        <a:t>Fruits and Vegetables</a:t>
                      </a:r>
                      <a:endParaRPr kumimoji="0" lang="en-US" sz="13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09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Bananas, large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(1/2 banana = </a:t>
                      </a:r>
                      <a:r>
                        <a:rPr kumimoji="0" lang="en-US" sz="1200" b="0" i="0" u="none" strike="noStrike" cap="none" normalizeH="0" baseline="0" dirty="0" smtClean="0">
                          <a:ln>
                            <a:noFill/>
                          </a:ln>
                          <a:solidFill>
                            <a:srgbClr val="000000"/>
                          </a:solidFill>
                          <a:effectLst/>
                          <a:latin typeface="Arial"/>
                          <a:cs typeface="Times New Roman" pitchFamily="18" charset="0"/>
                        </a:rPr>
                        <a:t>¼</a:t>
                      </a:r>
                      <a:r>
                        <a:rPr kumimoji="0" lang="en-US" sz="1200" b="0" i="0" u="none" strike="noStrike" cap="none" normalizeH="0" baseline="0" dirty="0" smtClean="0">
                          <a:ln>
                            <a:noFill/>
                          </a:ln>
                          <a:solidFill>
                            <a:srgbClr val="000000"/>
                          </a:solidFill>
                          <a:effectLst/>
                          <a:latin typeface="NewCenturySchlbk"/>
                          <a:cs typeface="Times New Roman" pitchFamily="18" charset="0"/>
                        </a:rPr>
                        <a:t> cup)</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cs typeface="Times New Roman" pitchFamily="18" charset="0"/>
                        </a:rPr>
                        <a:t>¼</a:t>
                      </a:r>
                      <a:r>
                        <a:rPr kumimoji="0" lang="en-US" sz="1200" b="0" i="0" u="none" strike="noStrike" cap="none" normalizeH="0" baseline="0" dirty="0" smtClean="0">
                          <a:ln>
                            <a:noFill/>
                          </a:ln>
                          <a:solidFill>
                            <a:srgbClr val="000000"/>
                          </a:solidFill>
                          <a:effectLst/>
                          <a:latin typeface="NewCenturySchlbk"/>
                          <a:cs typeface="Times New Roman" pitchFamily="18" charset="0"/>
                        </a:rPr>
                        <a:t> banana</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cs typeface="Times New Roman" pitchFamily="18" charset="0"/>
                        </a:rPr>
                        <a:t>½</a:t>
                      </a:r>
                      <a:r>
                        <a:rPr kumimoji="0" lang="en-US" sz="1200" b="0" i="0" u="none" strike="noStrike" cap="none" normalizeH="0" baseline="0" dirty="0" smtClean="0">
                          <a:ln>
                            <a:noFill/>
                          </a:ln>
                          <a:solidFill>
                            <a:srgbClr val="000000"/>
                          </a:solidFill>
                          <a:effectLst/>
                          <a:latin typeface="NewCenturySchlbk"/>
                          <a:cs typeface="Times New Roman" pitchFamily="18" charset="0"/>
                        </a:rPr>
                        <a:t> banana</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 banana</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Grapes (Seedless)</a:t>
                      </a:r>
                      <a:r>
                        <a:rPr kumimoji="0" lang="en-US" sz="1200" b="0" i="0" u="none" strike="noStrike" cap="none" normalizeH="0" baseline="0" dirty="0" smtClean="0">
                          <a:ln>
                            <a:noFill/>
                          </a:ln>
                          <a:solidFill>
                            <a:schemeClr val="tx1"/>
                          </a:solidFill>
                          <a:effectLst/>
                          <a:latin typeface="NewCenturySchlbk"/>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(7 large grapes = </a:t>
                      </a:r>
                      <a:r>
                        <a:rPr kumimoji="0" lang="en-US" sz="1200" b="0" i="0" u="none" strike="noStrike" cap="none" normalizeH="0" baseline="0" dirty="0" smtClean="0">
                          <a:ln>
                            <a:noFill/>
                          </a:ln>
                          <a:solidFill>
                            <a:srgbClr val="000000"/>
                          </a:solidFill>
                          <a:effectLst/>
                          <a:latin typeface="Arial"/>
                          <a:cs typeface="Times New Roman" pitchFamily="18" charset="0"/>
                        </a:rPr>
                        <a:t>¼</a:t>
                      </a:r>
                      <a:r>
                        <a:rPr kumimoji="0" lang="en-US" sz="1200" b="0" i="0" u="none" strike="noStrike" cap="none" normalizeH="0" baseline="0" dirty="0" smtClean="0">
                          <a:ln>
                            <a:noFill/>
                          </a:ln>
                          <a:solidFill>
                            <a:srgbClr val="000000"/>
                          </a:solidFill>
                          <a:effectLst/>
                          <a:latin typeface="NewCenturySchlbk"/>
                          <a:cs typeface="Times New Roman" pitchFamily="18" charset="0"/>
                        </a:rPr>
                        <a:t> cup)</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4 grapes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7 grapes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NewCenturySchlbk"/>
                          <a:cs typeface="Times New Roman" pitchFamily="18" charset="0"/>
                        </a:rPr>
                        <a:t>10 grapes</a:t>
                      </a:r>
                      <a:endParaRPr kumimoji="0" lang="en-US" sz="1200" b="0" i="0" u="none" strike="noStrike" cap="none" normalizeH="0" baseline="0" dirty="0" smtClean="0">
                        <a:ln>
                          <a:noFill/>
                        </a:ln>
                        <a:solidFill>
                          <a:schemeClr val="tx1"/>
                        </a:solidFill>
                        <a:effectLst/>
                        <a:latin typeface="NewCenturySchlb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08DAC418-871F-43B3-AE08-ED980269D16E}" type="slidenum">
              <a:rPr lang="en-US" smtClean="0"/>
              <a:pPr/>
              <a:t>11</a:t>
            </a:fld>
            <a:endParaRPr lang="en-US" dirty="0"/>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63316" y="148389"/>
            <a:ext cx="6136105"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rPr>
              <a:t>Commercially </a:t>
            </a:r>
            <a:r>
              <a:rPr lang="en-US" sz="3600" b="1" dirty="0">
                <a:solidFill>
                  <a:schemeClr val="tx1"/>
                </a:solidFill>
              </a:rPr>
              <a:t>Prepared </a:t>
            </a:r>
            <a:endParaRPr lang="en-US" sz="3600" b="1" dirty="0" smtClean="0">
              <a:solidFill>
                <a:schemeClr val="tx1"/>
              </a:solidFill>
            </a:endParaRPr>
          </a:p>
          <a:p>
            <a:pPr algn="ctr">
              <a:defRPr/>
            </a:pPr>
            <a:r>
              <a:rPr lang="en-US" sz="3600" b="1" dirty="0" smtClean="0">
                <a:solidFill>
                  <a:schemeClr val="tx1"/>
                </a:solidFill>
              </a:rPr>
              <a:t>Combination Items</a:t>
            </a:r>
            <a:endParaRPr lang="en-US" sz="3600" b="1" dirty="0">
              <a:solidFill>
                <a:schemeClr val="tx1"/>
              </a:solidFill>
            </a:endParaRPr>
          </a:p>
        </p:txBody>
      </p:sp>
      <p:sp>
        <p:nvSpPr>
          <p:cNvPr id="8" name="Content Placeholder 7"/>
          <p:cNvSpPr>
            <a:spLocks noGrp="1"/>
          </p:cNvSpPr>
          <p:nvPr>
            <p:ph idx="1"/>
          </p:nvPr>
        </p:nvSpPr>
        <p:spPr/>
        <p:txBody>
          <a:bodyPr/>
          <a:lstStyle/>
          <a:p>
            <a:pPr>
              <a:buFont typeface="Arial" charset="0"/>
              <a:buChar char="•"/>
              <a:defRPr/>
            </a:pPr>
            <a:endParaRPr lang="en-US" sz="2400" dirty="0" smtClean="0">
              <a:solidFill>
                <a:srgbClr val="0E0FC8"/>
              </a:solidFill>
            </a:endParaRPr>
          </a:p>
          <a:p>
            <a:pPr>
              <a:buFont typeface="Arial" charset="0"/>
              <a:buNone/>
              <a:defRPr/>
            </a:pPr>
            <a:endParaRPr lang="en-US" sz="1600" dirty="0" smtClean="0">
              <a:solidFill>
                <a:srgbClr val="0E0FC8"/>
              </a:solidFill>
            </a:endParaRPr>
          </a:p>
          <a:p>
            <a:pPr marL="0" indent="0" algn="ctr">
              <a:spcAft>
                <a:spcPts val="600"/>
              </a:spcAft>
              <a:buFont typeface="Arial" charset="0"/>
              <a:buNone/>
              <a:defRPr/>
            </a:pPr>
            <a:endParaRPr lang="en-US" sz="1600" dirty="0" smtClean="0">
              <a:solidFill>
                <a:srgbClr val="0E0FC8"/>
              </a:solidFill>
            </a:endParaRPr>
          </a:p>
        </p:txBody>
      </p:sp>
      <p:sp>
        <p:nvSpPr>
          <p:cNvPr id="9" name="Slide Number Placeholder 8"/>
          <p:cNvSpPr>
            <a:spLocks noGrp="1"/>
          </p:cNvSpPr>
          <p:nvPr>
            <p:ph type="sldNum" sz="quarter" idx="12"/>
          </p:nvPr>
        </p:nvSpPr>
        <p:spPr/>
        <p:txBody>
          <a:bodyPr/>
          <a:lstStyle/>
          <a:p>
            <a:pPr>
              <a:defRPr/>
            </a:pPr>
            <a:fld id="{C4B745A4-1DF5-47F9-9891-CAC58A8762CA}" type="slidenum">
              <a:rPr lang="en-US" smtClean="0"/>
              <a:pPr>
                <a:defRPr/>
              </a:pPr>
              <a:t>2</a:t>
            </a:fld>
            <a:endParaRPr lang="en-US"/>
          </a:p>
        </p:txBody>
      </p:sp>
      <p:sp>
        <p:nvSpPr>
          <p:cNvPr id="115715" name="Rectangle 10"/>
          <p:cNvSpPr>
            <a:spLocks noChangeArrowheads="1"/>
          </p:cNvSpPr>
          <p:nvPr/>
        </p:nvSpPr>
        <p:spPr bwMode="auto">
          <a:xfrm>
            <a:off x="371475" y="1675526"/>
            <a:ext cx="7400925" cy="2246769"/>
          </a:xfrm>
          <a:prstGeom prst="rect">
            <a:avLst/>
          </a:prstGeom>
          <a:noFill/>
          <a:ln w="9525">
            <a:noFill/>
            <a:miter lim="800000"/>
            <a:headEnd/>
            <a:tailEnd/>
          </a:ln>
        </p:spPr>
        <p:txBody>
          <a:bodyPr wrap="square">
            <a:spAutoFit/>
          </a:bodyPr>
          <a:lstStyle/>
          <a:p>
            <a:pPr defTabSz="457200">
              <a:buFont typeface="Arial" pitchFamily="34" charset="0"/>
              <a:buChar char="•"/>
            </a:pPr>
            <a:r>
              <a:rPr lang="en-US" sz="2000" dirty="0">
                <a:solidFill>
                  <a:schemeClr val="bg1">
                    <a:lumMod val="90000"/>
                    <a:lumOff val="10000"/>
                  </a:schemeClr>
                </a:solidFill>
              </a:rPr>
              <a:t>     Commercially prepared, combination food items can only be credited to </a:t>
            </a:r>
            <a:r>
              <a:rPr lang="en-US" sz="2000" dirty="0" smtClean="0">
                <a:solidFill>
                  <a:schemeClr val="bg1">
                    <a:lumMod val="90000"/>
                    <a:lumOff val="10000"/>
                  </a:schemeClr>
                </a:solidFill>
              </a:rPr>
              <a:t>the </a:t>
            </a:r>
            <a:r>
              <a:rPr lang="en-US" sz="2000" dirty="0">
                <a:solidFill>
                  <a:schemeClr val="bg1">
                    <a:lumMod val="90000"/>
                    <a:lumOff val="10000"/>
                  </a:schemeClr>
                </a:solidFill>
              </a:rPr>
              <a:t>CACFP meal pattern when the </a:t>
            </a:r>
            <a:r>
              <a:rPr lang="en-US" sz="2000" dirty="0" smtClean="0">
                <a:solidFill>
                  <a:schemeClr val="bg1">
                    <a:lumMod val="90000"/>
                    <a:lumOff val="10000"/>
                  </a:schemeClr>
                </a:solidFill>
              </a:rPr>
              <a:t>amount of content (i.e</a:t>
            </a:r>
            <a:r>
              <a:rPr lang="en-US" sz="2000" dirty="0">
                <a:solidFill>
                  <a:schemeClr val="bg1">
                    <a:lumMod val="90000"/>
                    <a:lumOff val="10000"/>
                  </a:schemeClr>
                </a:solidFill>
              </a:rPr>
              <a:t>. meat, bread, etc.) </a:t>
            </a:r>
            <a:r>
              <a:rPr lang="en-US" sz="2000" dirty="0" smtClean="0">
                <a:solidFill>
                  <a:schemeClr val="bg1">
                    <a:lumMod val="90000"/>
                    <a:lumOff val="10000"/>
                  </a:schemeClr>
                </a:solidFill>
              </a:rPr>
              <a:t>is </a:t>
            </a:r>
            <a:r>
              <a:rPr lang="en-US" sz="2000" dirty="0">
                <a:solidFill>
                  <a:schemeClr val="bg1">
                    <a:lumMod val="90000"/>
                    <a:lumOff val="10000"/>
                  </a:schemeClr>
                </a:solidFill>
              </a:rPr>
              <a:t>known and </a:t>
            </a:r>
            <a:r>
              <a:rPr lang="en-US" sz="2000" dirty="0" smtClean="0">
                <a:solidFill>
                  <a:schemeClr val="bg1">
                    <a:lumMod val="90000"/>
                    <a:lumOff val="10000"/>
                  </a:schemeClr>
                </a:solidFill>
              </a:rPr>
              <a:t>documented</a:t>
            </a:r>
            <a:endParaRPr lang="en-US" sz="2000" dirty="0">
              <a:solidFill>
                <a:schemeClr val="bg1">
                  <a:lumMod val="90000"/>
                  <a:lumOff val="10000"/>
                </a:schemeClr>
              </a:solidFill>
            </a:endParaRPr>
          </a:p>
          <a:p>
            <a:pPr defTabSz="457200">
              <a:buFont typeface="Arial" pitchFamily="34" charset="0"/>
              <a:buChar char="•"/>
            </a:pPr>
            <a:endParaRPr lang="en-US" sz="2000" dirty="0">
              <a:solidFill>
                <a:schemeClr val="bg1">
                  <a:lumMod val="90000"/>
                  <a:lumOff val="10000"/>
                </a:schemeClr>
              </a:solidFill>
            </a:endParaRPr>
          </a:p>
          <a:p>
            <a:pPr defTabSz="457200">
              <a:buFont typeface="Arial" pitchFamily="34" charset="0"/>
              <a:buChar char="•"/>
            </a:pPr>
            <a:r>
              <a:rPr lang="en-US" sz="2000" dirty="0">
                <a:solidFill>
                  <a:schemeClr val="bg1">
                    <a:lumMod val="90000"/>
                    <a:lumOff val="10000"/>
                  </a:schemeClr>
                </a:solidFill>
              </a:rPr>
              <a:t>     Acceptable documentation includes the actual Child Nutrition (CN) label </a:t>
            </a:r>
            <a:r>
              <a:rPr lang="en-US" sz="2000" dirty="0" smtClean="0">
                <a:solidFill>
                  <a:schemeClr val="bg1">
                    <a:lumMod val="90000"/>
                    <a:lumOff val="10000"/>
                  </a:schemeClr>
                </a:solidFill>
              </a:rPr>
              <a:t>marked </a:t>
            </a:r>
            <a:r>
              <a:rPr lang="en-US" sz="2000" dirty="0">
                <a:solidFill>
                  <a:schemeClr val="bg1">
                    <a:lumMod val="90000"/>
                    <a:lumOff val="10000"/>
                  </a:schemeClr>
                </a:solidFill>
              </a:rPr>
              <a:t>on the product, or a </a:t>
            </a:r>
            <a:r>
              <a:rPr lang="en-US" sz="2000" dirty="0" smtClean="0">
                <a:solidFill>
                  <a:schemeClr val="bg1">
                    <a:lumMod val="90000"/>
                    <a:lumOff val="10000"/>
                  </a:schemeClr>
                </a:solidFill>
              </a:rPr>
              <a:t>product analysis sheet </a:t>
            </a:r>
            <a:r>
              <a:rPr lang="en-US" sz="2000" dirty="0">
                <a:solidFill>
                  <a:schemeClr val="bg1">
                    <a:lumMod val="90000"/>
                    <a:lumOff val="10000"/>
                  </a:schemeClr>
                </a:solidFill>
              </a:rPr>
              <a:t>signed by </a:t>
            </a:r>
            <a:r>
              <a:rPr lang="en-US" sz="2000" dirty="0" smtClean="0">
                <a:solidFill>
                  <a:schemeClr val="bg1">
                    <a:lumMod val="90000"/>
                    <a:lumOff val="10000"/>
                  </a:schemeClr>
                </a:solidFill>
              </a:rPr>
              <a:t>an </a:t>
            </a:r>
            <a:r>
              <a:rPr lang="en-US" sz="2000" dirty="0">
                <a:solidFill>
                  <a:schemeClr val="bg1">
                    <a:lumMod val="90000"/>
                    <a:lumOff val="10000"/>
                  </a:schemeClr>
                </a:solidFill>
              </a:rPr>
              <a:t>official of the </a:t>
            </a:r>
            <a:r>
              <a:rPr lang="en-US" sz="2000" dirty="0" smtClean="0">
                <a:solidFill>
                  <a:schemeClr val="bg1">
                    <a:lumMod val="90000"/>
                    <a:lumOff val="10000"/>
                  </a:schemeClr>
                </a:solidFill>
              </a:rPr>
              <a:t>manufacturer</a:t>
            </a:r>
            <a:endParaRPr lang="en-US" sz="2000" dirty="0">
              <a:solidFill>
                <a:schemeClr val="bg1">
                  <a:lumMod val="90000"/>
                  <a:lumOff val="10000"/>
                </a:schemeClr>
              </a:solidFill>
            </a:endParaRPr>
          </a:p>
        </p:txBody>
      </p:sp>
      <p:pic>
        <p:nvPicPr>
          <p:cNvPr id="115716" name="Picture 2"/>
          <p:cNvPicPr>
            <a:picLocks noChangeAspect="1" noChangeArrowheads="1"/>
          </p:cNvPicPr>
          <p:nvPr/>
        </p:nvPicPr>
        <p:blipFill>
          <a:blip r:embed="rId3" cstate="print"/>
          <a:srcRect l="25781" t="30176" r="21953" b="54150"/>
          <a:stretch>
            <a:fillRect/>
          </a:stretch>
        </p:blipFill>
        <p:spPr bwMode="auto">
          <a:xfrm>
            <a:off x="371475" y="4485858"/>
            <a:ext cx="3951303" cy="1321217"/>
          </a:xfrm>
          <a:prstGeom prst="rect">
            <a:avLst/>
          </a:prstGeom>
          <a:noFill/>
          <a:ln w="9525">
            <a:solidFill>
              <a:srgbClr val="0E0FC8"/>
            </a:solidFill>
            <a:miter lim="800000"/>
            <a:headEnd/>
            <a:tailEnd/>
          </a:ln>
        </p:spPr>
      </p:pic>
      <p:pic>
        <p:nvPicPr>
          <p:cNvPr id="115717" name="Picture 2"/>
          <p:cNvPicPr>
            <a:picLocks noChangeAspect="1" noChangeArrowheads="1"/>
          </p:cNvPicPr>
          <p:nvPr/>
        </p:nvPicPr>
        <p:blipFill>
          <a:blip r:embed="rId4" cstate="print"/>
          <a:srcRect l="14375" t="21777" r="26405" b="26465"/>
          <a:stretch>
            <a:fillRect/>
          </a:stretch>
        </p:blipFill>
        <p:spPr bwMode="auto">
          <a:xfrm>
            <a:off x="4437083" y="3922295"/>
            <a:ext cx="3125767" cy="2697580"/>
          </a:xfrm>
          <a:prstGeom prst="rect">
            <a:avLst/>
          </a:prstGeom>
          <a:noFill/>
          <a:ln w="9525">
            <a:solidFill>
              <a:srgbClr val="0E0FC8"/>
            </a:solid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 typeface="Arial" charset="0"/>
              <a:buChar char="•"/>
              <a:defRPr/>
            </a:pPr>
            <a:endParaRPr lang="en-US" sz="2400" dirty="0" smtClean="0">
              <a:solidFill>
                <a:srgbClr val="0E0FC8"/>
              </a:solidFill>
            </a:endParaRPr>
          </a:p>
          <a:p>
            <a:pPr>
              <a:buFont typeface="Arial" charset="0"/>
              <a:buNone/>
              <a:defRPr/>
            </a:pPr>
            <a:endParaRPr lang="en-US" sz="1600" dirty="0" smtClean="0">
              <a:solidFill>
                <a:srgbClr val="0E0FC8"/>
              </a:solidFill>
            </a:endParaRPr>
          </a:p>
          <a:p>
            <a:pPr marL="0" indent="0" algn="ctr">
              <a:spcAft>
                <a:spcPts val="600"/>
              </a:spcAft>
              <a:buFont typeface="Arial" charset="0"/>
              <a:buNone/>
              <a:defRPr/>
            </a:pPr>
            <a:endParaRPr lang="en-US" sz="1600" dirty="0" smtClean="0">
              <a:solidFill>
                <a:srgbClr val="0E0FC8"/>
              </a:solidFill>
            </a:endParaRPr>
          </a:p>
        </p:txBody>
      </p:sp>
      <p:sp>
        <p:nvSpPr>
          <p:cNvPr id="9" name="Slide Number Placeholder 8"/>
          <p:cNvSpPr>
            <a:spLocks noGrp="1"/>
          </p:cNvSpPr>
          <p:nvPr>
            <p:ph type="sldNum" sz="quarter" idx="12"/>
          </p:nvPr>
        </p:nvSpPr>
        <p:spPr/>
        <p:txBody>
          <a:bodyPr/>
          <a:lstStyle/>
          <a:p>
            <a:pPr>
              <a:defRPr/>
            </a:pPr>
            <a:fld id="{C4B745A4-1DF5-47F9-9891-CAC58A8762CA}" type="slidenum">
              <a:rPr lang="en-US" smtClean="0"/>
              <a:pPr>
                <a:defRPr/>
              </a:pPr>
              <a:t>3</a:t>
            </a:fld>
            <a:endParaRPr lang="en-US" dirty="0"/>
          </a:p>
        </p:txBody>
      </p:sp>
      <p:sp>
        <p:nvSpPr>
          <p:cNvPr id="11" name="TextBox 10"/>
          <p:cNvSpPr txBox="1"/>
          <p:nvPr/>
        </p:nvSpPr>
        <p:spPr>
          <a:xfrm>
            <a:off x="0" y="0"/>
            <a:ext cx="9144000" cy="923330"/>
          </a:xfrm>
          <a:prstGeom prst="rect">
            <a:avLst/>
          </a:prstGeom>
          <a:noFill/>
        </p:spPr>
        <p:txBody>
          <a:bodyPr wrap="square" rtlCol="0">
            <a:spAutoFit/>
          </a:bodyPr>
          <a:lstStyle/>
          <a:p>
            <a:pPr algn="ctr"/>
            <a:r>
              <a:rPr lang="en-US" sz="5400" dirty="0" smtClean="0">
                <a:solidFill>
                  <a:schemeClr val="bg1">
                    <a:lumMod val="90000"/>
                    <a:lumOff val="10000"/>
                  </a:schemeClr>
                </a:solidFill>
              </a:rPr>
              <a:t>Sample CN Label</a:t>
            </a:r>
            <a:endParaRPr lang="en-US" sz="5400" dirty="0">
              <a:solidFill>
                <a:schemeClr val="bg1">
                  <a:lumMod val="90000"/>
                  <a:lumOff val="10000"/>
                </a:schemeClr>
              </a:solidFill>
            </a:endParaRPr>
          </a:p>
        </p:txBody>
      </p:sp>
      <p:pic>
        <p:nvPicPr>
          <p:cNvPr id="157697" name="Picture 1"/>
          <p:cNvPicPr>
            <a:picLocks noChangeAspect="1" noChangeArrowheads="1"/>
          </p:cNvPicPr>
          <p:nvPr/>
        </p:nvPicPr>
        <p:blipFill>
          <a:blip r:embed="rId3" cstate="print"/>
          <a:srcRect/>
          <a:stretch>
            <a:fillRect/>
          </a:stretch>
        </p:blipFill>
        <p:spPr bwMode="auto">
          <a:xfrm>
            <a:off x="76200" y="1295400"/>
            <a:ext cx="8907952" cy="3962400"/>
          </a:xfrm>
          <a:prstGeom prst="rect">
            <a:avLst/>
          </a:prstGeom>
          <a:noFill/>
          <a:ln w="63500">
            <a:solidFill>
              <a:srgbClr val="201888"/>
            </a:solidFill>
            <a:miter lim="800000"/>
            <a:headEnd/>
            <a:tailEnd/>
          </a:ln>
        </p:spPr>
      </p:pic>
      <p:cxnSp>
        <p:nvCxnSpPr>
          <p:cNvPr id="15" name="Straight Arrow Connector 14"/>
          <p:cNvCxnSpPr/>
          <p:nvPr/>
        </p:nvCxnSpPr>
        <p:spPr>
          <a:xfrm>
            <a:off x="228600" y="1905000"/>
            <a:ext cx="381000" cy="1066800"/>
          </a:xfrm>
          <a:prstGeom prst="straightConnector1">
            <a:avLst/>
          </a:prstGeom>
          <a:ln w="76200">
            <a:solidFill>
              <a:srgbClr val="201888"/>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5800" y="1524000"/>
            <a:ext cx="7696200" cy="3352800"/>
          </a:xfrm>
          <a:prstGeom prst="ellipse">
            <a:avLst/>
          </a:prstGeom>
          <a:noFill/>
          <a:ln w="76200" cmpd="sng">
            <a:solidFill>
              <a:srgbClr val="201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010400" y="1828800"/>
            <a:ext cx="1371600" cy="609600"/>
          </a:xfrm>
          <a:prstGeom prst="rect">
            <a:avLst/>
          </a:prstGeom>
          <a:noFill/>
          <a:ln w="76200" cmpd="sng">
            <a:solidFill>
              <a:srgbClr val="201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22"/>
                                        </p:tgtEl>
                                      </p:cBhvr>
                                    </p:animEffect>
                                    <p:set>
                                      <p:cBhvr>
                                        <p:cTn id="23" dur="1" fill="hold">
                                          <p:stCondLst>
                                            <p:cond delay="19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amond(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000"/>
                                        <p:tgtEl>
                                          <p:spTgt spid="23"/>
                                        </p:tgtEl>
                                      </p:cBhvr>
                                    </p:animEffect>
                                    <p:set>
                                      <p:cBhvr>
                                        <p:cTn id="33"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latin typeface="Calibri" pitchFamily="34" charset="0"/>
              </a:rPr>
              <a:t>Commercially </a:t>
            </a:r>
            <a:r>
              <a:rPr lang="en-US" sz="3600" b="1" dirty="0">
                <a:solidFill>
                  <a:schemeClr val="tx1"/>
                </a:solidFill>
                <a:latin typeface="Calibri" pitchFamily="34" charset="0"/>
              </a:rPr>
              <a:t>Prepared Combination Items </a:t>
            </a:r>
          </a:p>
          <a:p>
            <a:pPr algn="ctr">
              <a:defRPr/>
            </a:pPr>
            <a:r>
              <a:rPr lang="en-US" sz="3600" b="1" dirty="0">
                <a:solidFill>
                  <a:schemeClr val="tx1"/>
                </a:solidFill>
                <a:latin typeface="Calibri" pitchFamily="34" charset="0"/>
              </a:rPr>
              <a:t>What are they?</a:t>
            </a:r>
          </a:p>
        </p:txBody>
      </p:sp>
      <p:sp>
        <p:nvSpPr>
          <p:cNvPr id="8" name="Content Placeholder 7"/>
          <p:cNvSpPr>
            <a:spLocks noGrp="1"/>
          </p:cNvSpPr>
          <p:nvPr>
            <p:ph sz="half" idx="1"/>
          </p:nvPr>
        </p:nvSpPr>
        <p:spPr>
          <a:xfrm>
            <a:off x="312821" y="2000250"/>
            <a:ext cx="4038600" cy="4525963"/>
          </a:xfrm>
        </p:spPr>
        <p:txBody>
          <a:bodyPr>
            <a:normAutofit/>
          </a:bodyPr>
          <a:lstStyle/>
          <a:p>
            <a:pPr>
              <a:buFont typeface="Wingdings" pitchFamily="2" charset="2"/>
              <a:buChar char="Ø"/>
              <a:defRPr/>
            </a:pPr>
            <a:r>
              <a:rPr lang="en-US" sz="2400" dirty="0" smtClean="0"/>
              <a:t>Breaded Chicken Nuggets, patties, tenders</a:t>
            </a:r>
          </a:p>
          <a:p>
            <a:pPr>
              <a:buFont typeface="Wingdings" pitchFamily="2" charset="2"/>
              <a:buChar char="Ø"/>
              <a:defRPr/>
            </a:pPr>
            <a:r>
              <a:rPr lang="en-US" sz="2400" dirty="0" smtClean="0"/>
              <a:t>Breaded popcorn chicken and popcorn shrimp</a:t>
            </a:r>
          </a:p>
          <a:p>
            <a:pPr>
              <a:buFont typeface="Wingdings" pitchFamily="2" charset="2"/>
              <a:buChar char="Ø"/>
              <a:defRPr/>
            </a:pPr>
            <a:r>
              <a:rPr lang="en-US" sz="2400" dirty="0" smtClean="0"/>
              <a:t>Breaded fish sticks, patties, shapes, nuggets</a:t>
            </a:r>
          </a:p>
          <a:p>
            <a:pPr>
              <a:buFont typeface="Wingdings" pitchFamily="2" charset="2"/>
              <a:buChar char="Ø"/>
              <a:defRPr/>
            </a:pPr>
            <a:r>
              <a:rPr lang="en-US" sz="2400" dirty="0" smtClean="0"/>
              <a:t>Corn dogs and mini corn dogs</a:t>
            </a:r>
          </a:p>
          <a:p>
            <a:pPr>
              <a:buFont typeface="Wingdings" pitchFamily="2" charset="2"/>
              <a:buChar char="Ø"/>
              <a:defRPr/>
            </a:pPr>
            <a:r>
              <a:rPr lang="en-US" sz="2400" dirty="0" smtClean="0"/>
              <a:t>Pizza (any type)</a:t>
            </a:r>
          </a:p>
          <a:p>
            <a:pPr>
              <a:buFont typeface="Wingdings" pitchFamily="2" charset="2"/>
              <a:buChar char="Ø"/>
              <a:defRPr/>
            </a:pPr>
            <a:r>
              <a:rPr lang="en-US" sz="2400" dirty="0" smtClean="0"/>
              <a:t>Canned and frozen ravioli</a:t>
            </a:r>
          </a:p>
          <a:p>
            <a:pPr>
              <a:buFont typeface="Arial" charset="0"/>
              <a:buChar char="•"/>
              <a:defRPr/>
            </a:pPr>
            <a:endParaRPr lang="en-US" sz="2400" dirty="0" smtClean="0">
              <a:solidFill>
                <a:srgbClr val="0E0FC8"/>
              </a:solidFill>
            </a:endParaRPr>
          </a:p>
          <a:p>
            <a:pPr>
              <a:buFont typeface="Arial" charset="0"/>
              <a:buNone/>
              <a:defRPr/>
            </a:pPr>
            <a:endParaRPr lang="en-US" sz="1600" dirty="0" smtClean="0">
              <a:solidFill>
                <a:srgbClr val="0E0FC8"/>
              </a:solidFill>
            </a:endParaRPr>
          </a:p>
          <a:p>
            <a:pPr marL="0" indent="0" algn="ctr">
              <a:spcAft>
                <a:spcPts val="600"/>
              </a:spcAft>
              <a:buFont typeface="Arial" charset="0"/>
              <a:buNone/>
              <a:defRPr/>
            </a:pPr>
            <a:endParaRPr lang="en-US" sz="1600" dirty="0" smtClean="0">
              <a:solidFill>
                <a:srgbClr val="0E0FC8"/>
              </a:solidFill>
            </a:endParaRPr>
          </a:p>
        </p:txBody>
      </p:sp>
      <p:sp>
        <p:nvSpPr>
          <p:cNvPr id="113667" name="Content Placeholder 5"/>
          <p:cNvSpPr>
            <a:spLocks noGrp="1"/>
          </p:cNvSpPr>
          <p:nvPr>
            <p:ph sz="half" idx="2"/>
          </p:nvPr>
        </p:nvSpPr>
        <p:spPr>
          <a:xfrm>
            <a:off x="4351421" y="2000250"/>
            <a:ext cx="4038600" cy="4525963"/>
          </a:xfrm>
        </p:spPr>
        <p:txBody>
          <a:bodyPr>
            <a:normAutofit/>
          </a:bodyPr>
          <a:lstStyle/>
          <a:p>
            <a:pPr>
              <a:buFont typeface="Wingdings" pitchFamily="2" charset="2"/>
              <a:buChar char="Ø"/>
            </a:pPr>
            <a:r>
              <a:rPr lang="en-US" sz="2400" dirty="0" smtClean="0"/>
              <a:t>Breakfast bites</a:t>
            </a:r>
          </a:p>
          <a:p>
            <a:pPr>
              <a:buFont typeface="Wingdings" pitchFamily="2" charset="2"/>
              <a:buChar char="Ø"/>
            </a:pPr>
            <a:r>
              <a:rPr lang="en-US" sz="2400" dirty="0" smtClean="0"/>
              <a:t>Lasagna</a:t>
            </a:r>
          </a:p>
          <a:p>
            <a:pPr>
              <a:buFont typeface="Wingdings" pitchFamily="2" charset="2"/>
              <a:buChar char="Ø"/>
            </a:pPr>
            <a:r>
              <a:rPr lang="en-US" sz="2400" dirty="0" smtClean="0"/>
              <a:t>Quesadillas</a:t>
            </a:r>
          </a:p>
          <a:p>
            <a:pPr>
              <a:buFont typeface="Wingdings" pitchFamily="2" charset="2"/>
              <a:buChar char="Ø"/>
            </a:pPr>
            <a:r>
              <a:rPr lang="en-US" sz="2400" dirty="0" smtClean="0"/>
              <a:t>Salisbury steak</a:t>
            </a:r>
          </a:p>
          <a:p>
            <a:pPr>
              <a:buFont typeface="Wingdings" pitchFamily="2" charset="2"/>
              <a:buChar char="Ø"/>
            </a:pPr>
            <a:r>
              <a:rPr lang="en-US" sz="2400" dirty="0" smtClean="0"/>
              <a:t>Meatballs</a:t>
            </a:r>
          </a:p>
          <a:p>
            <a:pPr>
              <a:buFont typeface="Wingdings" pitchFamily="2" charset="2"/>
              <a:buChar char="Ø"/>
            </a:pPr>
            <a:r>
              <a:rPr lang="en-US" sz="2400" dirty="0" smtClean="0"/>
              <a:t>Chili and Chili Mac</a:t>
            </a:r>
          </a:p>
          <a:p>
            <a:pPr>
              <a:buFont typeface="Wingdings" pitchFamily="2" charset="2"/>
              <a:buChar char="Ø"/>
            </a:pPr>
            <a:r>
              <a:rPr lang="en-US" sz="2400" dirty="0" smtClean="0"/>
              <a:t>Chicken pot pies</a:t>
            </a:r>
          </a:p>
          <a:p>
            <a:pPr>
              <a:buFont typeface="Wingdings" pitchFamily="2" charset="2"/>
              <a:buChar char="Ø"/>
            </a:pPr>
            <a:r>
              <a:rPr lang="en-US" sz="2400" dirty="0" smtClean="0"/>
              <a:t>Cheese sauce</a:t>
            </a:r>
          </a:p>
          <a:p>
            <a:pPr>
              <a:buFont typeface="Wingdings" pitchFamily="2" charset="2"/>
              <a:buChar char="Ø"/>
            </a:pPr>
            <a:r>
              <a:rPr lang="en-US" sz="2400" dirty="0" smtClean="0"/>
              <a:t>Frozen soups for any component</a:t>
            </a:r>
          </a:p>
          <a:p>
            <a:endParaRPr lang="en-US" sz="2400" dirty="0" smtClean="0"/>
          </a:p>
        </p:txBody>
      </p:sp>
      <p:sp>
        <p:nvSpPr>
          <p:cNvPr id="6" name="Slide Number Placeholder 5"/>
          <p:cNvSpPr>
            <a:spLocks noGrp="1"/>
          </p:cNvSpPr>
          <p:nvPr>
            <p:ph type="sldNum" sz="quarter" idx="12"/>
          </p:nvPr>
        </p:nvSpPr>
        <p:spPr/>
        <p:txBody>
          <a:bodyPr/>
          <a:lstStyle/>
          <a:p>
            <a:pPr>
              <a:defRPr/>
            </a:pPr>
            <a:fld id="{E6AE7BE6-577E-4037-8C94-844A57C8FA83}" type="slidenum">
              <a:rPr lang="en-US" smtClean="0"/>
              <a:pPr>
                <a:defRPr/>
              </a:pPr>
              <a:t>4</a:t>
            </a:fld>
            <a:endParaRPr lang="en-US" dirty="0"/>
          </a:p>
        </p:txBody>
      </p:sp>
      <p:sp>
        <p:nvSpPr>
          <p:cNvPr id="113668" name="TextBox 8"/>
          <p:cNvSpPr txBox="1">
            <a:spLocks noChangeArrowheads="1"/>
          </p:cNvSpPr>
          <p:nvPr/>
        </p:nvSpPr>
        <p:spPr bwMode="auto">
          <a:xfrm>
            <a:off x="142875" y="1285875"/>
            <a:ext cx="8820150" cy="584200"/>
          </a:xfrm>
          <a:prstGeom prst="rect">
            <a:avLst/>
          </a:prstGeom>
          <a:noFill/>
          <a:ln w="9525">
            <a:noFill/>
            <a:miter lim="800000"/>
            <a:headEnd/>
            <a:tailEnd/>
          </a:ln>
        </p:spPr>
        <p:txBody>
          <a:bodyPr>
            <a:spAutoFit/>
          </a:bodyPr>
          <a:lstStyle/>
          <a:p>
            <a:pPr algn="ctr"/>
            <a:r>
              <a:rPr lang="en-US" sz="3200" dirty="0"/>
              <a:t>To name a few…</a:t>
            </a: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7"/>
          <p:cNvSpPr>
            <a:spLocks noGrp="1"/>
          </p:cNvSpPr>
          <p:nvPr>
            <p:ph type="body" idx="1"/>
          </p:nvPr>
        </p:nvSpPr>
        <p:spPr>
          <a:xfrm>
            <a:off x="0" y="1752600"/>
            <a:ext cx="9144000" cy="723900"/>
          </a:xfrm>
        </p:spPr>
        <p:txBody>
          <a:bodyPr>
            <a:noAutofit/>
          </a:bodyPr>
          <a:lstStyle/>
          <a:p>
            <a:pPr algn="ctr">
              <a:spcAft>
                <a:spcPts val="600"/>
              </a:spcAft>
            </a:pPr>
            <a:r>
              <a:rPr lang="en-US" sz="4800" b="1" dirty="0" smtClean="0">
                <a:solidFill>
                  <a:srgbClr val="FF0000"/>
                </a:solidFill>
              </a:rPr>
              <a:t>NOT</a:t>
            </a:r>
            <a:r>
              <a:rPr lang="en-US" sz="3600" dirty="0" smtClean="0"/>
              <a:t> </a:t>
            </a:r>
          </a:p>
          <a:p>
            <a:pPr algn="ctr">
              <a:spcAft>
                <a:spcPts val="600"/>
              </a:spcAft>
            </a:pPr>
            <a:r>
              <a:rPr lang="en-US" sz="3600" dirty="0" smtClean="0">
                <a:solidFill>
                  <a:schemeClr val="accent1">
                    <a:lumMod val="50000"/>
                  </a:schemeClr>
                </a:solidFill>
              </a:rPr>
              <a:t>Nutrition Facts Labels or Ingredients Lists</a:t>
            </a:r>
          </a:p>
        </p:txBody>
      </p:sp>
      <p:sp>
        <p:nvSpPr>
          <p:cNvPr id="9" name="Slide Number Placeholder 8"/>
          <p:cNvSpPr>
            <a:spLocks noGrp="1"/>
          </p:cNvSpPr>
          <p:nvPr>
            <p:ph type="sldNum" sz="quarter" idx="12"/>
          </p:nvPr>
        </p:nvSpPr>
        <p:spPr/>
        <p:txBody>
          <a:bodyPr/>
          <a:lstStyle/>
          <a:p>
            <a:pPr>
              <a:defRPr/>
            </a:pPr>
            <a:fld id="{0AC5877A-9392-46A3-9352-24322C773F6A}" type="slidenum">
              <a:rPr lang="en-US" smtClean="0"/>
              <a:pPr>
                <a:defRPr/>
              </a:pPr>
              <a:t>5</a:t>
            </a:fld>
            <a:endParaRPr lang="en-US" dirty="0"/>
          </a:p>
        </p:txBody>
      </p:sp>
      <p:pic>
        <p:nvPicPr>
          <p:cNvPr id="121860" name="Picture 2"/>
          <p:cNvPicPr>
            <a:picLocks noChangeAspect="1" noChangeArrowheads="1"/>
          </p:cNvPicPr>
          <p:nvPr/>
        </p:nvPicPr>
        <p:blipFill>
          <a:blip r:embed="rId3" cstate="print"/>
          <a:srcRect l="31279" t="6374" r="3313" b="45467"/>
          <a:stretch>
            <a:fillRect/>
          </a:stretch>
        </p:blipFill>
        <p:spPr bwMode="auto">
          <a:xfrm>
            <a:off x="1066800" y="2667000"/>
            <a:ext cx="6991350" cy="3743325"/>
          </a:xfrm>
          <a:prstGeom prst="rect">
            <a:avLst/>
          </a:prstGeom>
          <a:noFill/>
          <a:ln w="9525">
            <a:solidFill>
              <a:srgbClr val="0E0FC8"/>
            </a:solidFill>
            <a:miter lim="800000"/>
            <a:headEnd/>
            <a:tailEnd/>
          </a:ln>
        </p:spPr>
      </p:pic>
      <p:sp>
        <p:nvSpPr>
          <p:cNvPr id="6" name="Oval 5"/>
          <p:cNvSpPr/>
          <p:nvPr/>
        </p:nvSpPr>
        <p:spPr>
          <a:xfrm>
            <a:off x="2743200" y="5486400"/>
            <a:ext cx="3352800" cy="1066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FF0000"/>
                </a:solidFill>
              </a:ln>
              <a:noFill/>
            </a:endParaRPr>
          </a:p>
        </p:txBody>
      </p:sp>
      <p:sp>
        <p:nvSpPr>
          <p:cNvPr id="121862" name="TextBox 8"/>
          <p:cNvSpPr txBox="1">
            <a:spLocks noChangeArrowheads="1"/>
          </p:cNvSpPr>
          <p:nvPr/>
        </p:nvSpPr>
        <p:spPr bwMode="auto">
          <a:xfrm>
            <a:off x="685800" y="3362325"/>
            <a:ext cx="2038350" cy="1570038"/>
          </a:xfrm>
          <a:prstGeom prst="rect">
            <a:avLst/>
          </a:prstGeom>
          <a:noFill/>
          <a:ln w="9525">
            <a:noFill/>
            <a:miter lim="800000"/>
            <a:headEnd/>
            <a:tailEnd/>
          </a:ln>
        </p:spPr>
        <p:txBody>
          <a:bodyPr>
            <a:spAutoFit/>
          </a:bodyPr>
          <a:lstStyle/>
          <a:p>
            <a:pPr algn="ctr"/>
            <a:r>
              <a:rPr lang="en-US" sz="9600" dirty="0">
                <a:solidFill>
                  <a:srgbClr val="FF0000"/>
                </a:solidFill>
              </a:rPr>
              <a:t>X</a:t>
            </a:r>
          </a:p>
        </p:txBody>
      </p:sp>
      <p:sp>
        <p:nvSpPr>
          <p:cNvPr id="121863" name="TextBox 9"/>
          <p:cNvSpPr txBox="1">
            <a:spLocks noChangeArrowheads="1"/>
          </p:cNvSpPr>
          <p:nvPr/>
        </p:nvSpPr>
        <p:spPr bwMode="auto">
          <a:xfrm>
            <a:off x="4648200" y="4343400"/>
            <a:ext cx="2038350" cy="1570038"/>
          </a:xfrm>
          <a:prstGeom prst="rect">
            <a:avLst/>
          </a:prstGeom>
          <a:noFill/>
          <a:ln w="9525">
            <a:noFill/>
            <a:miter lim="800000"/>
            <a:headEnd/>
            <a:tailEnd/>
          </a:ln>
        </p:spPr>
        <p:txBody>
          <a:bodyPr>
            <a:spAutoFit/>
          </a:bodyPr>
          <a:lstStyle/>
          <a:p>
            <a:pPr algn="ctr"/>
            <a:r>
              <a:rPr lang="en-US" sz="9600" dirty="0">
                <a:solidFill>
                  <a:srgbClr val="FF0000"/>
                </a:solidFill>
              </a:rPr>
              <a:t>X</a:t>
            </a:r>
          </a:p>
        </p:txBody>
      </p:sp>
      <p:sp>
        <p:nvSpPr>
          <p:cNvPr id="10" name="Title 10"/>
          <p:cNvSpPr txBox="1">
            <a:spLocks/>
          </p:cNvSpPr>
          <p:nvPr/>
        </p:nvSpPr>
        <p:spPr bwMode="auto">
          <a:xfrm>
            <a:off x="1066800" y="0"/>
            <a:ext cx="7086600" cy="1403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0" cap="all" spc="0" normalizeH="0" baseline="0" noProof="0" dirty="0" smtClean="0">
                <a:ln>
                  <a:noFill/>
                </a:ln>
                <a:solidFill>
                  <a:srgbClr val="0E0FC8"/>
                </a:solidFill>
                <a:effectLst/>
                <a:uLnTx/>
                <a:uFillTx/>
                <a:latin typeface="+mn-lt"/>
                <a:ea typeface="+mj-ea"/>
                <a:cs typeface="+mj-cs"/>
              </a:rPr>
              <a:t/>
            </a:r>
            <a:br>
              <a:rPr kumimoji="0" lang="en-US" sz="2400" b="1" i="0" u="none" strike="noStrike" kern="0" cap="all" spc="0" normalizeH="0" baseline="0" noProof="0" dirty="0" smtClean="0">
                <a:ln>
                  <a:noFill/>
                </a:ln>
                <a:solidFill>
                  <a:srgbClr val="0E0FC8"/>
                </a:solidFill>
                <a:effectLst/>
                <a:uLnTx/>
                <a:uFillTx/>
                <a:latin typeface="+mn-lt"/>
                <a:ea typeface="+mj-ea"/>
                <a:cs typeface="+mj-cs"/>
              </a:rPr>
            </a:br>
            <a:r>
              <a:rPr kumimoji="0" lang="en-US" sz="2400" b="1" i="0" u="none" strike="noStrike" kern="0" cap="all" spc="0" normalizeH="0" baseline="0" noProof="0" dirty="0" smtClean="0">
                <a:ln>
                  <a:noFill/>
                </a:ln>
                <a:solidFill>
                  <a:srgbClr val="0E0FC8"/>
                </a:solidFill>
                <a:effectLst/>
                <a:uLnTx/>
                <a:uFillTx/>
                <a:latin typeface="+mn-lt"/>
                <a:ea typeface="+mj-ea"/>
                <a:cs typeface="+mj-cs"/>
              </a:rPr>
              <a:t/>
            </a:r>
            <a:br>
              <a:rPr kumimoji="0" lang="en-US" sz="2400" b="1" i="0" u="none" strike="noStrike" kern="0" cap="all" spc="0" normalizeH="0" baseline="0" noProof="0" dirty="0" smtClean="0">
                <a:ln>
                  <a:noFill/>
                </a:ln>
                <a:solidFill>
                  <a:srgbClr val="0E0FC8"/>
                </a:solidFill>
                <a:effectLst/>
                <a:uLnTx/>
                <a:uFillTx/>
                <a:latin typeface="+mn-lt"/>
                <a:ea typeface="+mj-ea"/>
                <a:cs typeface="+mj-cs"/>
              </a:rPr>
            </a:br>
            <a:endParaRPr kumimoji="0" lang="en-US" sz="1800" b="1" i="0" u="none" strike="noStrike" kern="0" cap="all" spc="0" normalizeH="0" baseline="0" noProof="0" dirty="0">
              <a:ln>
                <a:noFill/>
              </a:ln>
              <a:solidFill>
                <a:srgbClr val="0E0FC8"/>
              </a:solidFill>
              <a:effectLst/>
              <a:uLnTx/>
              <a:uFillTx/>
              <a:latin typeface="+mn-lt"/>
              <a:ea typeface="+mj-ea"/>
              <a:cs typeface="+mj-cs"/>
            </a:endParaRPr>
          </a:p>
        </p:txBody>
      </p:sp>
      <p:sp>
        <p:nvSpPr>
          <p:cNvPr id="12" name="Rectangle 11"/>
          <p:cNvSpPr/>
          <p:nvPr/>
        </p:nvSpPr>
        <p:spPr>
          <a:xfrm>
            <a:off x="0" y="0"/>
            <a:ext cx="9144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solidFill>
                  <a:schemeClr val="bg1">
                    <a:lumMod val="90000"/>
                    <a:lumOff val="10000"/>
                  </a:schemeClr>
                </a:solidFill>
                <a:latin typeface="+mj-lt"/>
              </a:rPr>
              <a:t>CN Labels</a:t>
            </a:r>
            <a:endParaRPr lang="en-US" sz="6000" b="1" dirty="0">
              <a:solidFill>
                <a:schemeClr val="bg1">
                  <a:lumMod val="90000"/>
                  <a:lumOff val="10000"/>
                </a:schemeClr>
              </a:solidFill>
              <a:latin typeface="+mj-l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solidFill>
                  <a:schemeClr val="bg1">
                    <a:lumMod val="90000"/>
                    <a:lumOff val="10000"/>
                  </a:schemeClr>
                </a:solidFill>
                <a:latin typeface="Calibri" pitchFamily="34" charset="0"/>
              </a:rPr>
              <a:t>CN Labels = Healthy?</a:t>
            </a:r>
            <a:endParaRPr lang="en-US" sz="6000" b="1" dirty="0">
              <a:solidFill>
                <a:schemeClr val="bg1">
                  <a:lumMod val="90000"/>
                  <a:lumOff val="10000"/>
                </a:schemeClr>
              </a:solidFill>
              <a:latin typeface="Calibri" pitchFamily="34" charset="0"/>
            </a:endParaRPr>
          </a:p>
        </p:txBody>
      </p:sp>
      <p:sp>
        <p:nvSpPr>
          <p:cNvPr id="5" name="Content Placeholder 4"/>
          <p:cNvSpPr>
            <a:spLocks noGrp="1"/>
          </p:cNvSpPr>
          <p:nvPr>
            <p:ph idx="1"/>
          </p:nvPr>
        </p:nvSpPr>
        <p:spPr>
          <a:xfrm>
            <a:off x="228600" y="1524000"/>
            <a:ext cx="7924800" cy="4327338"/>
          </a:xfrm>
          <a:prstGeom prst="rect">
            <a:avLst/>
          </a:prstGeom>
        </p:spPr>
        <p:txBody>
          <a:bodyPr wrap="square">
            <a:spAutoFit/>
          </a:bodyPr>
          <a:lstStyle/>
          <a:p>
            <a:r>
              <a:rPr lang="en-US" dirty="0" smtClean="0"/>
              <a:t>CN labels do NOT indicate that a product is healthy</a:t>
            </a:r>
          </a:p>
          <a:p>
            <a:r>
              <a:rPr lang="en-US" dirty="0" smtClean="0"/>
              <a:t>Used predominately on processed meat and meat alternate products</a:t>
            </a:r>
          </a:p>
          <a:p>
            <a:r>
              <a:rPr lang="en-US" dirty="0" smtClean="0"/>
              <a:t>Healthier options are becoming available </a:t>
            </a:r>
          </a:p>
          <a:p>
            <a:r>
              <a:rPr lang="en-US" dirty="0" smtClean="0"/>
              <a:t>If using CN labeled foods, always read the Nutrition Facts panel to choose healthier options</a:t>
            </a:r>
            <a:endParaRPr lang="en-US"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6</a:t>
            </a:fld>
            <a:endParaRPr lang="en-US" dirty="0"/>
          </a:p>
        </p:txBody>
      </p:sp>
      <p:pic>
        <p:nvPicPr>
          <p:cNvPr id="69634" name="Picture 2" descr="http://i.walmartimages.com/i/p/00/02/37/00/01/0002370001863_500X50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91400" y="4914900"/>
            <a:ext cx="1943100" cy="19431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lumMod val="90000"/>
                    <a:lumOff val="10000"/>
                  </a:schemeClr>
                </a:solidFill>
              </a:rPr>
              <a:t>Sample Product Formulation Statement</a:t>
            </a:r>
            <a:endParaRPr lang="en-US" dirty="0">
              <a:solidFill>
                <a:schemeClr val="bg1">
                  <a:lumMod val="90000"/>
                  <a:lumOff val="10000"/>
                </a:schemeClr>
              </a:solidFill>
            </a:endParaRPr>
          </a:p>
        </p:txBody>
      </p:sp>
      <p:pic>
        <p:nvPicPr>
          <p:cNvPr id="3" name="Picture 2"/>
          <p:cNvPicPr/>
          <p:nvPr/>
        </p:nvPicPr>
        <p:blipFill>
          <a:blip r:embed="rId3" cstate="print"/>
          <a:srcRect l="14375" t="21777" r="26405" b="26465"/>
          <a:stretch>
            <a:fillRect/>
          </a:stretch>
        </p:blipFill>
        <p:spPr bwMode="auto">
          <a:xfrm>
            <a:off x="2438400" y="1676400"/>
            <a:ext cx="4267200" cy="4343400"/>
          </a:xfrm>
          <a:prstGeom prst="rect">
            <a:avLst/>
          </a:prstGeom>
          <a:noFill/>
          <a:ln w="57150" cmpd="sng">
            <a:solidFill>
              <a:srgbClr val="201888"/>
            </a:solid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2"/>
          <p:cNvSpPr>
            <a:spLocks noGrp="1"/>
          </p:cNvSpPr>
          <p:nvPr>
            <p:ph sz="half" idx="1"/>
          </p:nvPr>
        </p:nvSpPr>
        <p:spPr>
          <a:xfrm>
            <a:off x="204395" y="1562100"/>
            <a:ext cx="4636546" cy="4525963"/>
          </a:xfrm>
        </p:spPr>
        <p:txBody>
          <a:bodyPr/>
          <a:lstStyle/>
          <a:p>
            <a:pPr marL="0">
              <a:buFont typeface="Arial" pitchFamily="34" charset="0"/>
              <a:buNone/>
            </a:pPr>
            <a:r>
              <a:rPr lang="en-US" sz="2400" dirty="0" smtClean="0"/>
              <a:t>Two 1.00 oz breaded fish sticks provide 1.00 oz meat equivalent and .50 serving of bread alternate</a:t>
            </a:r>
          </a:p>
          <a:p>
            <a:pPr marL="0">
              <a:buFont typeface="Arial" pitchFamily="34" charset="0"/>
              <a:buNone/>
            </a:pPr>
            <a:endParaRPr lang="en-US" sz="2400" dirty="0" smtClean="0"/>
          </a:p>
          <a:p>
            <a:pPr marL="0">
              <a:buFont typeface="Arial" pitchFamily="34" charset="0"/>
              <a:buNone/>
            </a:pPr>
            <a:r>
              <a:rPr lang="en-US" sz="2400" dirty="0" smtClean="0"/>
              <a:t>Meat equivalent calculation:</a:t>
            </a:r>
          </a:p>
          <a:p>
            <a:pPr marL="0"/>
            <a:r>
              <a:rPr lang="en-US" sz="2000" dirty="0" smtClean="0"/>
              <a:t>1-2 year olds (1 oz) = 2 fish sticks</a:t>
            </a:r>
          </a:p>
          <a:p>
            <a:pPr marL="0"/>
            <a:r>
              <a:rPr lang="en-US" sz="2000" dirty="0" smtClean="0"/>
              <a:t>3-5 year olds (1.5 oz) = 3 fish sticks</a:t>
            </a:r>
          </a:p>
          <a:p>
            <a:pPr marL="0"/>
            <a:r>
              <a:rPr lang="en-US" sz="2000" dirty="0" smtClean="0"/>
              <a:t>6-12 year olds (2 oz) = 4 fish 	sticks</a:t>
            </a:r>
          </a:p>
        </p:txBody>
      </p:sp>
      <p:sp>
        <p:nvSpPr>
          <p:cNvPr id="8" name="Slide Number Placeholder 7"/>
          <p:cNvSpPr>
            <a:spLocks noGrp="1"/>
          </p:cNvSpPr>
          <p:nvPr>
            <p:ph type="sldNum" sz="quarter" idx="12"/>
          </p:nvPr>
        </p:nvSpPr>
        <p:spPr/>
        <p:txBody>
          <a:bodyPr/>
          <a:lstStyle/>
          <a:p>
            <a:pPr>
              <a:defRPr/>
            </a:pPr>
            <a:fld id="{E6AE7BE6-577E-4037-8C94-844A57C8FA83}" type="slidenum">
              <a:rPr lang="en-US" smtClean="0"/>
              <a:pPr>
                <a:defRPr/>
              </a:pPr>
              <a:t>8</a:t>
            </a:fld>
            <a:endParaRPr lang="en-US"/>
          </a:p>
        </p:txBody>
      </p:sp>
      <p:pic>
        <p:nvPicPr>
          <p:cNvPr id="123908" name="Picture 2"/>
          <p:cNvPicPr>
            <a:picLocks noChangeAspect="1" noChangeArrowheads="1"/>
          </p:cNvPicPr>
          <p:nvPr/>
        </p:nvPicPr>
        <p:blipFill>
          <a:blip r:embed="rId3" cstate="print"/>
          <a:srcRect l="31279" t="6374" r="3313" b="45467"/>
          <a:stretch>
            <a:fillRect/>
          </a:stretch>
        </p:blipFill>
        <p:spPr bwMode="auto">
          <a:xfrm>
            <a:off x="4840941" y="1484126"/>
            <a:ext cx="4177982" cy="4603937"/>
          </a:xfrm>
          <a:prstGeom prst="rect">
            <a:avLst/>
          </a:prstGeom>
          <a:noFill/>
          <a:ln w="9525">
            <a:solidFill>
              <a:srgbClr val="0E0FC8"/>
            </a:solidFill>
            <a:miter lim="800000"/>
            <a:headEnd/>
            <a:tailEnd/>
          </a:ln>
        </p:spPr>
      </p:pic>
      <p:sp>
        <p:nvSpPr>
          <p:cNvPr id="6" name="Oval 5"/>
          <p:cNvSpPr/>
          <p:nvPr/>
        </p:nvSpPr>
        <p:spPr>
          <a:xfrm>
            <a:off x="5282790" y="5067300"/>
            <a:ext cx="3324225" cy="11811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FF0000"/>
                </a:solidFill>
              </a:ln>
              <a:noFill/>
            </a:endParaRPr>
          </a:p>
        </p:txBody>
      </p:sp>
      <p:sp>
        <p:nvSpPr>
          <p:cNvPr id="9" name="Rectangle 8"/>
          <p:cNvSpPr/>
          <p:nvPr/>
        </p:nvSpPr>
        <p:spPr>
          <a:xfrm>
            <a:off x="0" y="68263"/>
            <a:ext cx="8181474"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bg1">
                    <a:lumMod val="90000"/>
                    <a:lumOff val="10000"/>
                  </a:schemeClr>
                </a:solidFill>
                <a:latin typeface="Gadget"/>
              </a:rPr>
              <a:t>Child </a:t>
            </a:r>
            <a:r>
              <a:rPr lang="en-US" sz="4000" b="1" dirty="0">
                <a:solidFill>
                  <a:schemeClr val="bg1">
                    <a:lumMod val="90000"/>
                    <a:lumOff val="10000"/>
                  </a:schemeClr>
                </a:solidFill>
                <a:latin typeface="Gadget"/>
              </a:rPr>
              <a:t>Nutrition (CN) </a:t>
            </a:r>
            <a:r>
              <a:rPr lang="en-US" sz="4000" b="1" dirty="0" smtClean="0">
                <a:solidFill>
                  <a:schemeClr val="bg1">
                    <a:lumMod val="90000"/>
                    <a:lumOff val="10000"/>
                  </a:schemeClr>
                </a:solidFill>
                <a:latin typeface="Gadget"/>
              </a:rPr>
              <a:t>Labels</a:t>
            </a:r>
            <a:endParaRPr lang="en-US" sz="4000" b="1" dirty="0">
              <a:solidFill>
                <a:schemeClr val="bg1">
                  <a:lumMod val="90000"/>
                  <a:lumOff val="10000"/>
                </a:schemeClr>
              </a:solidFill>
              <a:latin typeface="Gadget"/>
            </a:endParaRPr>
          </a:p>
        </p:txBody>
      </p:sp>
      <p:cxnSp>
        <p:nvCxnSpPr>
          <p:cNvPr id="10" name="Straight Arrow Connector 9"/>
          <p:cNvCxnSpPr/>
          <p:nvPr/>
        </p:nvCxnSpPr>
        <p:spPr bwMode="auto">
          <a:xfrm flipH="1" flipV="1">
            <a:off x="3739662" y="2649415"/>
            <a:ext cx="2098430" cy="241788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cstate="print"/>
          <a:srcRect l="3526" t="32478" r="52564" b="15812"/>
          <a:stretch>
            <a:fillRect/>
          </a:stretch>
        </p:blipFill>
        <p:spPr bwMode="auto">
          <a:xfrm>
            <a:off x="0" y="457200"/>
            <a:ext cx="9144000" cy="4140460"/>
          </a:xfrm>
          <a:prstGeom prst="rect">
            <a:avLst/>
          </a:prstGeom>
          <a:noFill/>
          <a:ln w="9525">
            <a:noFill/>
            <a:miter lim="800000"/>
            <a:headEnd/>
            <a:tailEnd/>
          </a:ln>
        </p:spPr>
      </p:pic>
      <p:sp>
        <p:nvSpPr>
          <p:cNvPr id="4" name="TextBox 3"/>
          <p:cNvSpPr txBox="1"/>
          <p:nvPr/>
        </p:nvSpPr>
        <p:spPr>
          <a:xfrm>
            <a:off x="228600" y="4648200"/>
            <a:ext cx="3810000" cy="1631216"/>
          </a:xfrm>
          <a:prstGeom prst="rect">
            <a:avLst/>
          </a:prstGeom>
          <a:noFill/>
          <a:ln>
            <a:solidFill>
              <a:srgbClr val="002060"/>
            </a:solidFill>
          </a:ln>
        </p:spPr>
        <p:txBody>
          <a:bodyPr wrap="square" rtlCol="0">
            <a:spAutoFit/>
          </a:bodyPr>
          <a:lstStyle/>
          <a:p>
            <a:r>
              <a:rPr lang="en-US" sz="2000" dirty="0" smtClean="0">
                <a:solidFill>
                  <a:schemeClr val="bg1">
                    <a:lumMod val="90000"/>
                    <a:lumOff val="10000"/>
                  </a:schemeClr>
                </a:solidFill>
              </a:rPr>
              <a:t>This 4 oz Corn Dog provides 2.0 oz equivalent meat and 2 servings bread alternate for Child Nutrition Meal Pattern Requirements.</a:t>
            </a:r>
            <a:endParaRPr lang="en-US" sz="2000" dirty="0">
              <a:solidFill>
                <a:schemeClr val="bg1">
                  <a:lumMod val="90000"/>
                  <a:lumOff val="10000"/>
                </a:schemeClr>
              </a:solidFill>
            </a:endParaRPr>
          </a:p>
        </p:txBody>
      </p:sp>
      <p:sp>
        <p:nvSpPr>
          <p:cNvPr id="11" name="Slide Number Placeholder 10"/>
          <p:cNvSpPr>
            <a:spLocks noGrp="1"/>
          </p:cNvSpPr>
          <p:nvPr>
            <p:ph type="sldNum" sz="quarter" idx="12"/>
          </p:nvPr>
        </p:nvSpPr>
        <p:spPr/>
        <p:txBody>
          <a:bodyPr/>
          <a:lstStyle/>
          <a:p>
            <a:fld id="{E5D2BDA9-BEB1-4313-ADC8-E54F5A07AF0D}" type="slidenum">
              <a:rPr lang="en-US" smtClean="0"/>
              <a:pPr/>
              <a:t>9</a:t>
            </a:fld>
            <a:endParaRPr lang="en-US" dirty="0"/>
          </a:p>
        </p:txBody>
      </p:sp>
      <p:sp>
        <p:nvSpPr>
          <p:cNvPr id="10" name="Rectangle 9"/>
          <p:cNvSpPr/>
          <p:nvPr/>
        </p:nvSpPr>
        <p:spPr>
          <a:xfrm>
            <a:off x="4343400" y="5029200"/>
            <a:ext cx="4572000" cy="1323439"/>
          </a:xfrm>
          <a:prstGeom prst="rect">
            <a:avLst/>
          </a:prstGeom>
          <a:ln>
            <a:solidFill>
              <a:srgbClr val="002060"/>
            </a:solidFill>
          </a:ln>
        </p:spPr>
        <p:txBody>
          <a:bodyPr wrap="square">
            <a:spAutoFit/>
          </a:bodyPr>
          <a:lstStyle/>
          <a:p>
            <a:pPr marL="0">
              <a:buFont typeface="Arial" pitchFamily="34" charset="0"/>
              <a:buNone/>
            </a:pPr>
            <a:r>
              <a:rPr lang="en-US" sz="2000" dirty="0" smtClean="0">
                <a:solidFill>
                  <a:schemeClr val="bg1">
                    <a:lumMod val="90000"/>
                    <a:lumOff val="10000"/>
                  </a:schemeClr>
                </a:solidFill>
              </a:rPr>
              <a:t>Meat equivalent calculation:</a:t>
            </a:r>
          </a:p>
          <a:p>
            <a:pPr marL="0"/>
            <a:r>
              <a:rPr lang="en-US" sz="2000" dirty="0" smtClean="0">
                <a:solidFill>
                  <a:schemeClr val="bg1">
                    <a:lumMod val="90000"/>
                    <a:lumOff val="10000"/>
                  </a:schemeClr>
                </a:solidFill>
              </a:rPr>
              <a:t> 1&amp;2 year olds (1 oz) = ½ corn dog</a:t>
            </a:r>
          </a:p>
          <a:p>
            <a:pPr marL="0"/>
            <a:r>
              <a:rPr lang="en-US" sz="2000" dirty="0" smtClean="0">
                <a:solidFill>
                  <a:schemeClr val="bg1">
                    <a:lumMod val="90000"/>
                    <a:lumOff val="10000"/>
                  </a:schemeClr>
                </a:solidFill>
              </a:rPr>
              <a:t>  3-5 year olds (1.5 oz) = ¾ corn dog</a:t>
            </a:r>
          </a:p>
          <a:p>
            <a:pPr marL="0"/>
            <a:r>
              <a:rPr lang="en-US" sz="2000" dirty="0" smtClean="0">
                <a:solidFill>
                  <a:schemeClr val="bg1">
                    <a:lumMod val="90000"/>
                    <a:lumOff val="10000"/>
                  </a:schemeClr>
                </a:solidFill>
              </a:rPr>
              <a:t>  6-12 year olds (2 oz) = 1 corn dog</a:t>
            </a:r>
          </a:p>
        </p:txBody>
      </p:sp>
      <p:sp>
        <p:nvSpPr>
          <p:cNvPr id="3" name="Left Arrow 2"/>
          <p:cNvSpPr/>
          <p:nvPr/>
        </p:nvSpPr>
        <p:spPr bwMode="auto">
          <a:xfrm rot="18442751">
            <a:off x="3770541" y="4026455"/>
            <a:ext cx="1628763" cy="25289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2" name="Rectangle 11"/>
          <p:cNvSpPr/>
          <p:nvPr/>
        </p:nvSpPr>
        <p:spPr>
          <a:xfrm>
            <a:off x="0" y="-76200"/>
            <a:ext cx="9144000" cy="54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bg1">
                    <a:lumMod val="90000"/>
                    <a:lumOff val="10000"/>
                  </a:schemeClr>
                </a:solidFill>
                <a:latin typeface="Calibri" pitchFamily="34" charset="0"/>
              </a:rPr>
              <a:t>How to use the CN label</a:t>
            </a:r>
            <a:endParaRPr lang="en-US" sz="3600" b="1" dirty="0">
              <a:solidFill>
                <a:schemeClr val="bg1">
                  <a:lumMod val="90000"/>
                  <a:lumOff val="10000"/>
                </a:schemeClr>
              </a:solidFill>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PI green">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DPI green</Template>
  <TotalTime>43</TotalTime>
  <Words>1647</Words>
  <Application>Microsoft Office PowerPoint</Application>
  <PresentationFormat>On-screen Show (4:3)</PresentationFormat>
  <Paragraphs>189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DPI green</vt:lpstr>
      <vt:lpstr>Child Nutrition (CN) Labels</vt:lpstr>
      <vt:lpstr>Slide 2</vt:lpstr>
      <vt:lpstr>Slide 3</vt:lpstr>
      <vt:lpstr>Slide 4</vt:lpstr>
      <vt:lpstr>Slide 5</vt:lpstr>
      <vt:lpstr>CN Labels = Healthy?</vt:lpstr>
      <vt:lpstr>Sample Product Formulation Statement</vt:lpstr>
      <vt:lpstr>Slide 8</vt:lpstr>
      <vt:lpstr>Slide 9</vt:lpstr>
      <vt:lpstr>How to document CN products on the Production Record</vt:lpstr>
      <vt:lpstr>Sample Cheat Sheet</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Nutrition (CN) Labels</dc:title>
  <dc:creator>Department of Public Instruction</dc:creator>
  <cp:lastModifiedBy>Department of Public Instruction</cp:lastModifiedBy>
  <cp:revision>11</cp:revision>
  <dcterms:created xsi:type="dcterms:W3CDTF">2015-02-24T16:22:05Z</dcterms:created>
  <dcterms:modified xsi:type="dcterms:W3CDTF">2015-03-11T18:34:58Z</dcterms:modified>
</cp:coreProperties>
</file>