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321" r:id="rId5"/>
    <p:sldId id="322" r:id="rId6"/>
    <p:sldId id="323" r:id="rId7"/>
    <p:sldId id="325" r:id="rId8"/>
    <p:sldId id="326" r:id="rId9"/>
    <p:sldId id="327" r:id="rId10"/>
    <p:sldId id="328" r:id="rId11"/>
    <p:sldId id="329" r:id="rId12"/>
    <p:sldId id="330" r:id="rId13"/>
    <p:sldId id="331" r:id="rId14"/>
    <p:sldId id="332" r:id="rId15"/>
    <p:sldId id="353" r:id="rId16"/>
    <p:sldId id="333" r:id="rId17"/>
    <p:sldId id="351" r:id="rId18"/>
    <p:sldId id="352"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E0FC8"/>
    <a:srgbClr val="05CDD7"/>
    <a:srgbClr val="5639D4"/>
    <a:srgbClr val="23C83F"/>
    <a:srgbClr val="119EDA"/>
    <a:srgbClr val="1F2264"/>
    <a:srgbClr val="18806C"/>
    <a:srgbClr val="156A5A"/>
    <a:srgbClr val="D3EB43"/>
    <a:srgbClr val="E8F5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8" autoAdjust="0"/>
    <p:restoredTop sz="78497" autoAdjust="0"/>
  </p:normalViewPr>
  <p:slideViewPr>
    <p:cSldViewPr snapToGrid="0">
      <p:cViewPr varScale="1">
        <p:scale>
          <a:sx n="68" d="100"/>
          <a:sy n="68" d="100"/>
        </p:scale>
        <p:origin x="-528"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830"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pPr>
              <a:defRPr/>
            </a:pPr>
            <a:fld id="{EFD94392-0EC6-487E-A323-3AAB8EFF1E88}" type="datetimeFigureOut">
              <a:rPr lang="en-US"/>
              <a:pPr>
                <a:defRPr/>
              </a:pPr>
              <a:t>3/25/2015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pPr>
              <a:defRPr/>
            </a:pPr>
            <a:fld id="{B8DB3C69-16F6-466A-B3B3-DB0E2089E12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Cream_chees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en.wikipedia.org/wiki/American_cheese" TargetMode="External"/><Relationship Id="rId4" Type="http://schemas.openxmlformats.org/officeDocument/2006/relationships/hyperlink" Target="http://en.wikipedia.org/wiki/Cottage_chees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102A510A-97C5-4271-B8B7-6F33162F18EB}"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chart showing you how various</a:t>
            </a:r>
            <a:r>
              <a:rPr lang="en-US" baseline="0" dirty="0" smtClean="0"/>
              <a:t> components used to make a smoothie do not make the smoothie creditable alone.</a:t>
            </a:r>
          </a:p>
          <a:p>
            <a:endParaRPr lang="en-US" baseline="0" dirty="0" smtClean="0"/>
          </a:p>
          <a:p>
            <a:r>
              <a:rPr lang="en-US" baseline="0" dirty="0" smtClean="0"/>
              <a:t>You should also consider the costs associated with the requirement to serve a 3</a:t>
            </a:r>
            <a:r>
              <a:rPr lang="en-US" baseline="30000" dirty="0" smtClean="0"/>
              <a:t>rd</a:t>
            </a:r>
            <a:r>
              <a:rPr lang="en-US" baseline="0" dirty="0" smtClean="0"/>
              <a:t> component along with the smoothie.</a:t>
            </a:r>
            <a:endParaRPr lang="en-US" dirty="0"/>
          </a:p>
        </p:txBody>
      </p:sp>
      <p:sp>
        <p:nvSpPr>
          <p:cNvPr id="4" name="Slide Number Placeholder 3"/>
          <p:cNvSpPr>
            <a:spLocks noGrp="1"/>
          </p:cNvSpPr>
          <p:nvPr>
            <p:ph type="sldNum" sz="quarter" idx="10"/>
          </p:nvPr>
        </p:nvSpPr>
        <p:spPr/>
        <p:txBody>
          <a:bodyPr/>
          <a:lstStyle/>
          <a:p>
            <a:fld id="{102A510A-97C5-4271-B8B7-6F33162F18EB}" type="slidenum">
              <a:rPr lang="en-US" smtClean="0"/>
              <a:pPr/>
              <a:t>11</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a:t>
            </a:r>
            <a:r>
              <a:rPr lang="en-US" dirty="0" err="1" smtClean="0"/>
              <a:t>Gurt</a:t>
            </a:r>
            <a:r>
              <a:rPr lang="en-US" dirty="0" smtClean="0"/>
              <a:t> is</a:t>
            </a:r>
            <a:r>
              <a:rPr lang="en-US" baseline="0" dirty="0" smtClean="0"/>
              <a:t> a creditable product </a:t>
            </a:r>
          </a:p>
          <a:p>
            <a:r>
              <a:rPr lang="en-US" baseline="0" dirty="0" smtClean="0"/>
              <a:t>Drinkable Yogurts are not</a:t>
            </a:r>
            <a:endParaRPr lang="en-US" dirty="0"/>
          </a:p>
        </p:txBody>
      </p:sp>
      <p:sp>
        <p:nvSpPr>
          <p:cNvPr id="4" name="Slide Number Placeholder 3"/>
          <p:cNvSpPr>
            <a:spLocks noGrp="1"/>
          </p:cNvSpPr>
          <p:nvPr>
            <p:ph type="sldNum" sz="quarter" idx="10"/>
          </p:nvPr>
        </p:nvSpPr>
        <p:spPr/>
        <p:txBody>
          <a:bodyPr/>
          <a:lstStyle/>
          <a:p>
            <a:fld id="{102A510A-97C5-4271-B8B7-6F33162F18EB}" type="slidenum">
              <a:rPr lang="en-US" smtClean="0"/>
              <a:pPr/>
              <a:t>13</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043DA-6060-4B81-8E50-B33D27DEA33D}" type="slidenum">
              <a:rPr lang="en-US"/>
              <a:pPr/>
              <a:t>14</a:t>
            </a:fld>
            <a:endParaRPr lang="en-US" dirty="0"/>
          </a:p>
        </p:txBody>
      </p:sp>
      <p:sp>
        <p:nvSpPr>
          <p:cNvPr id="36866" name="Rectangle 2"/>
          <p:cNvSpPr>
            <a:spLocks noGrp="1" noRot="1" noChangeAspect="1" noChangeArrowheads="1" noTextEdit="1"/>
          </p:cNvSpPr>
          <p:nvPr>
            <p:ph type="sldImg"/>
          </p:nvPr>
        </p:nvSpPr>
        <p:spPr>
          <a:xfrm>
            <a:off x="2620963" y="1041400"/>
            <a:ext cx="2408237" cy="1806575"/>
          </a:xfrm>
          <a:ln/>
        </p:spPr>
      </p:sp>
      <p:sp>
        <p:nvSpPr>
          <p:cNvPr id="36867" name="Rectangle 3"/>
          <p:cNvSpPr>
            <a:spLocks noGrp="1" noChangeArrowheads="1"/>
          </p:cNvSpPr>
          <p:nvPr>
            <p:ph type="body" idx="1"/>
          </p:nvPr>
        </p:nvSpPr>
        <p:spPr>
          <a:xfrm>
            <a:off x="1056640" y="3120390"/>
            <a:ext cx="5283200" cy="5600700"/>
          </a:xfrm>
        </p:spPr>
        <p:txBody>
          <a:bodyPr/>
          <a:lstStyle/>
          <a:p>
            <a:pPr marL="0" lvl="1" defTabSz="966529">
              <a:defRPr/>
            </a:pPr>
            <a:r>
              <a:rPr lang="en-US" dirty="0" smtClean="0">
                <a:solidFill>
                  <a:srgbClr val="000000"/>
                </a:solidFill>
                <a:cs typeface="Times New Roman" pitchFamily="18" charset="0"/>
              </a:rPr>
              <a:t>For example, when purchasing pre-made/frozen</a:t>
            </a:r>
            <a:r>
              <a:rPr lang="en-US" baseline="0" dirty="0" smtClean="0">
                <a:solidFill>
                  <a:srgbClr val="000000"/>
                </a:solidFill>
                <a:cs typeface="Times New Roman" pitchFamily="18" charset="0"/>
              </a:rPr>
              <a:t> ground beef patties, only those labeled ground beef patty, hamburger, 100% beef, or pure beef patty are creditable. </a:t>
            </a:r>
            <a:r>
              <a:rPr lang="en-US" dirty="0" smtClean="0"/>
              <a:t>Both hamburger and ground beef can have seasonings added, but no water, phosphates, extenders, or binders may be added. </a:t>
            </a:r>
          </a:p>
          <a:p>
            <a:r>
              <a:rPr lang="en-US" baseline="0" dirty="0" smtClean="0">
                <a:solidFill>
                  <a:srgbClr val="000000"/>
                </a:solidFill>
                <a:cs typeface="Times New Roman" pitchFamily="18" charset="0"/>
              </a:rPr>
              <a:t> </a:t>
            </a:r>
          </a:p>
          <a:p>
            <a:r>
              <a:rPr lang="en-US" baseline="0" dirty="0" smtClean="0">
                <a:solidFill>
                  <a:srgbClr val="000000"/>
                </a:solidFill>
                <a:cs typeface="Times New Roman" pitchFamily="18" charset="0"/>
              </a:rPr>
              <a:t>Any product labeled just “beef patty” is not creditable without a child nutrition label because it may contain ingredients, such as fillers, that decrease the amount of meat/meat alternate and thus, the amount that contributes to the meal pattern.   Examples of fillers include but not limited too:</a:t>
            </a:r>
          </a:p>
          <a:p>
            <a:pPr>
              <a:buFont typeface="Arial" pitchFamily="34" charset="0"/>
              <a:buNone/>
            </a:pPr>
            <a:r>
              <a:rPr lang="en-US" baseline="0" dirty="0" smtClean="0">
                <a:solidFill>
                  <a:srgbClr val="000000"/>
                </a:solidFill>
                <a:cs typeface="Times New Roman" pitchFamily="18" charset="0"/>
              </a:rPr>
              <a:t>	</a:t>
            </a:r>
            <a:r>
              <a:rPr lang="en-US" dirty="0" smtClean="0"/>
              <a:t>Soy Concentrate</a:t>
            </a:r>
          </a:p>
          <a:p>
            <a:pPr marL="1389386" lvl="2" indent="-422856">
              <a:buFont typeface="Courier New" pitchFamily="49" charset="0"/>
              <a:buChar char="o"/>
            </a:pPr>
            <a:r>
              <a:rPr lang="en-US" dirty="0" smtClean="0"/>
              <a:t>Soy Isolate</a:t>
            </a:r>
          </a:p>
          <a:p>
            <a:pPr marL="1389386" lvl="2" indent="-422856">
              <a:buFont typeface="Courier New" pitchFamily="49" charset="0"/>
              <a:buChar char="o"/>
            </a:pPr>
            <a:r>
              <a:rPr lang="en-US" dirty="0" smtClean="0"/>
              <a:t>Soy Flour</a:t>
            </a:r>
          </a:p>
          <a:p>
            <a:pPr marL="1389386" lvl="2" indent="-422856">
              <a:buFont typeface="Courier New" pitchFamily="49" charset="0"/>
              <a:buChar char="o"/>
            </a:pPr>
            <a:r>
              <a:rPr lang="en-US" dirty="0" smtClean="0"/>
              <a:t>Ground Fruit</a:t>
            </a:r>
          </a:p>
          <a:p>
            <a:pPr marL="1389386" lvl="2" indent="-422856">
              <a:buFont typeface="Courier New" pitchFamily="49" charset="0"/>
              <a:buChar char="o"/>
            </a:pPr>
            <a:r>
              <a:rPr lang="en-US" dirty="0" smtClean="0"/>
              <a:t>Ground Chicken</a:t>
            </a:r>
            <a:endParaRPr lang="en-US" sz="3400" dirty="0" smtClean="0">
              <a:solidFill>
                <a:schemeClr val="tx2"/>
              </a:solidFill>
            </a:endParaRPr>
          </a:p>
          <a:p>
            <a:endParaRPr lang="en-US" dirty="0">
              <a:solidFill>
                <a:srgbClr val="000000"/>
              </a:solidFill>
              <a:cs typeface="Times New Roman" pitchFamily="18" charset="0"/>
            </a:endParaRPr>
          </a:p>
        </p:txBody>
      </p:sp>
      <p:sp>
        <p:nvSpPr>
          <p:cNvPr id="5" name="Date Placeholder 4"/>
          <p:cNvSpPr>
            <a:spLocks noGrp="1"/>
          </p:cNvSpPr>
          <p:nvPr>
            <p:ph type="dt" idx="10"/>
          </p:nvPr>
        </p:nvSpPr>
        <p:spPr/>
        <p:txBody>
          <a:bodyPr/>
          <a:lstStyle/>
          <a:p>
            <a:endParaRPr lang="en-US" dirty="0"/>
          </a:p>
        </p:txBody>
      </p:sp>
      <p:sp>
        <p:nvSpPr>
          <p:cNvPr id="6" name="Header Placeholder 5"/>
          <p:cNvSpPr>
            <a:spLocks noGrp="1"/>
          </p:cNvSpPr>
          <p:nvPr>
            <p:ph type="hdr" sz="quarter" idx="11"/>
          </p:nvPr>
        </p:nvSpPr>
        <p:spPr/>
        <p:txBody>
          <a:bodyPr/>
          <a:lstStyle/>
          <a:p>
            <a:r>
              <a:rPr lang="en-US" dirty="0" smtClean="0"/>
              <a:t>CACFP Nutrition Training - Meal Planning</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a couple products of beef patties, one is creditable &amp; one is not.  The non-creditable beef patty has soy protein concentrate which is considered a filler.</a:t>
            </a:r>
            <a:endParaRPr lang="en-US" dirty="0"/>
          </a:p>
        </p:txBody>
      </p:sp>
      <p:sp>
        <p:nvSpPr>
          <p:cNvPr id="4" name="Slide Number Placeholder 3"/>
          <p:cNvSpPr>
            <a:spLocks noGrp="1"/>
          </p:cNvSpPr>
          <p:nvPr>
            <p:ph type="sldNum" sz="quarter" idx="10"/>
          </p:nvPr>
        </p:nvSpPr>
        <p:spPr/>
        <p:txBody>
          <a:bodyPr/>
          <a:lstStyle/>
          <a:p>
            <a:fld id="{52217168-F250-4AFD-A201-01AA0CFDFCCE}" type="slidenum">
              <a:rPr lang="en-US" smtClean="0"/>
              <a:pPr/>
              <a:t>15</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smtClean="0"/>
              <a:t>CACFP Nutrition Training - Meal Planning</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874F65-A5D5-4BBC-8588-BE2C01014AEF}" type="slidenum">
              <a:rPr lang="en-US"/>
              <a:pPr fontAlgn="base">
                <a:spcBef>
                  <a:spcPct val="0"/>
                </a:spcBef>
                <a:spcAft>
                  <a:spcPct val="0"/>
                </a:spcAft>
              </a:pPr>
              <a:t>16</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68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4F3B4F-9D9A-4D22-8EA1-3A91ABF891C1}" type="slidenum">
              <a:rPr lang="en-US"/>
              <a:pPr fontAlgn="base">
                <a:spcBef>
                  <a:spcPct val="0"/>
                </a:spcBef>
                <a:spcAft>
                  <a:spcPct val="0"/>
                </a:spcAft>
              </a:pPr>
              <a:t>17</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US Food &amp; Drug Administration does not maintain a standard of identity for "</a:t>
            </a:r>
            <a:r>
              <a:rPr lang="en-US" b="1" smtClean="0"/>
              <a:t>Pasteurized Prepared Cheese Product”.</a:t>
            </a:r>
            <a:endParaRPr lang="en-US" smtClean="0"/>
          </a:p>
          <a:p>
            <a:pPr>
              <a:spcBef>
                <a:spcPct val="0"/>
              </a:spcBef>
            </a:pPr>
            <a:endParaRPr lang="en-US" smtClean="0"/>
          </a:p>
        </p:txBody>
      </p:sp>
      <p:sp>
        <p:nvSpPr>
          <p:cNvPr id="378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78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195D0-A7D0-44A5-A95C-D52C1548BDBE}" type="slidenum">
              <a:rPr lang="en-US"/>
              <a:pPr fontAlgn="base">
                <a:spcBef>
                  <a:spcPct val="0"/>
                </a:spcBef>
                <a:spcAft>
                  <a:spcPct val="0"/>
                </a:spcAft>
              </a:pPr>
              <a:t>18</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Pasteurized process cheese</a:t>
            </a:r>
            <a:r>
              <a:rPr lang="en-US" smtClean="0"/>
              <a:t>, which is made from one or more cheeses (excluding certain cheeses such as </a:t>
            </a:r>
            <a:r>
              <a:rPr lang="en-US" smtClean="0">
                <a:hlinkClick r:id="rId3" action="ppaction://hlinkfile" tooltip="Cream cheese"/>
              </a:rPr>
              <a:t>cream cheese</a:t>
            </a:r>
            <a:r>
              <a:rPr lang="en-US" smtClean="0"/>
              <a:t> and </a:t>
            </a:r>
            <a:r>
              <a:rPr lang="en-US" smtClean="0">
                <a:hlinkClick r:id="rId4" action="ppaction://hlinkfile" tooltip="Cottage cheese"/>
              </a:rPr>
              <a:t>cottage cheese</a:t>
            </a:r>
            <a:r>
              <a:rPr lang="en-US" smtClean="0"/>
              <a:t> but including </a:t>
            </a:r>
            <a:r>
              <a:rPr lang="en-US" smtClean="0">
                <a:hlinkClick r:id="rId5" action="ppaction://hlinkfile" tooltip="American cheese"/>
              </a:rPr>
              <a:t>American cheese</a:t>
            </a:r>
            <a:r>
              <a:rPr lang="en-US" smtClean="0"/>
              <a:t>), and which may contain one or more specified "optional ingredients" (includes both dairy and nondairy items). </a:t>
            </a:r>
          </a:p>
        </p:txBody>
      </p:sp>
      <p:sp>
        <p:nvSpPr>
          <p:cNvPr id="389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89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2oz serving of cheese spread = 1 oz meat alternate</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3BE45B-F84E-4B9C-A0AB-95CA2FB4515B}" type="slidenum">
              <a:rPr lang="en-US"/>
              <a:pPr fontAlgn="base">
                <a:spcBef>
                  <a:spcPct val="0"/>
                </a:spcBef>
                <a:spcAft>
                  <a:spcPct val="0"/>
                </a:spcAft>
              </a:pPr>
              <a:t>19</a:t>
            </a:fld>
            <a:endParaRPr lang="en-US"/>
          </a:p>
        </p:txBody>
      </p:sp>
      <p:sp>
        <p:nvSpPr>
          <p:cNvPr id="399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99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251CA1-06B0-4798-8BFA-798BEAA72BD0}" type="slidenum">
              <a:rPr lang="en-US"/>
              <a:pPr fontAlgn="base">
                <a:spcBef>
                  <a:spcPct val="0"/>
                </a:spcBef>
                <a:spcAft>
                  <a:spcPct val="0"/>
                </a:spcAft>
              </a:pPr>
              <a:t>20</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09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Crediting Handbook lists many foods and whether or not it is creditable to the meal pattern.  Foods listed in the Food Buying Guide are creditable.  If you do not find a food in either of these resources, or if the Crediting handbook indicates the item is not creditable, the food cannot be used to count toward any meal component.</a:t>
            </a:r>
            <a:endParaRPr lang="en-US" dirty="0"/>
          </a:p>
        </p:txBody>
      </p:sp>
      <p:sp>
        <p:nvSpPr>
          <p:cNvPr id="4" name="Slide Number Placeholder 3"/>
          <p:cNvSpPr>
            <a:spLocks noGrp="1"/>
          </p:cNvSpPr>
          <p:nvPr>
            <p:ph type="sldNum" sz="quarter" idx="10"/>
          </p:nvPr>
        </p:nvSpPr>
        <p:spPr/>
        <p:txBody>
          <a:bodyPr/>
          <a:lstStyle/>
          <a:p>
            <a:fld id="{102A510A-97C5-4271-B8B7-6F33162F18EB}"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Sample CN label for cheese sauce.  It says that each 4 ounce serving (by weight) of cheese sauce provides 2 ounces of meat alternate.</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484533-AEB9-4F5B-A04A-999E341C3A96}" type="slidenum">
              <a:rPr lang="en-US"/>
              <a:pPr fontAlgn="base">
                <a:spcBef>
                  <a:spcPct val="0"/>
                </a:spcBef>
                <a:spcAft>
                  <a:spcPct val="0"/>
                </a:spcAft>
              </a:pPr>
              <a:t>21</a:t>
            </a:fld>
            <a:endParaRPr lang="en-US"/>
          </a:p>
        </p:txBody>
      </p:sp>
      <p:sp>
        <p:nvSpPr>
          <p:cNvPr id="419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19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301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
        <p:nvSpPr>
          <p:cNvPr id="4301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589C2-A0AF-4C9C-BE37-E017B7FB94F6}" type="slidenum">
              <a:rPr lang="en-US"/>
              <a:pPr fontAlgn="base">
                <a:spcBef>
                  <a:spcPct val="0"/>
                </a:spcBef>
                <a:spcAft>
                  <a:spcPct val="0"/>
                </a:spcAft>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
        <p:nvSpPr>
          <p:cNvPr id="4403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1935D-D69F-4B1A-B1B7-3F5BCDC5D3DA}" type="slidenum">
              <a:rPr lang="en-US"/>
              <a:pPr fontAlgn="base">
                <a:spcBef>
                  <a:spcPct val="0"/>
                </a:spcBef>
                <a:spcAft>
                  <a:spcPct val="0"/>
                </a:spcAft>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964974"/>
            <a:r>
              <a:rPr lang="en-US" b="1" dirty="0" smtClean="0"/>
              <a:t>Pasteurized process cheese food</a:t>
            </a:r>
            <a:r>
              <a:rPr lang="en-US" dirty="0" smtClean="0"/>
              <a:t>, which is made from not less than 51% by final weight of one or more "optional cheese ingredients" (similar to the cheeses available for Pasteurized process cheese) mixed with one or more "optional dairy ingredients" (milk, whey, etc.), and which may contain one or more specified "optional ingredients" (nondairy). </a:t>
            </a:r>
          </a:p>
          <a:p>
            <a:pPr defTabSz="964974"/>
            <a:endParaRPr lang="en-US" dirty="0" smtClean="0"/>
          </a:p>
          <a:p>
            <a:pPr defTabSz="964974">
              <a:spcBef>
                <a:spcPct val="0"/>
              </a:spcBef>
            </a:pPr>
            <a:r>
              <a:rPr lang="en-US" dirty="0" smtClean="0"/>
              <a:t>A 2oz serving of cheese food = 1 oz meat alternate</a:t>
            </a:r>
          </a:p>
          <a:p>
            <a:pPr defTabSz="964974">
              <a:spcBef>
                <a:spcPct val="0"/>
              </a:spcBef>
            </a:pPr>
            <a:endParaRPr lang="en-US" dirty="0" smtClean="0"/>
          </a:p>
        </p:txBody>
      </p:sp>
      <p:sp>
        <p:nvSpPr>
          <p:cNvPr id="45060"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506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
        <p:nvSpPr>
          <p:cNvPr id="45062"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B5ECF3-5214-48E0-918D-BC79A0969C83}" type="slidenum">
              <a:rPr lang="en-US"/>
              <a:pPr fontAlgn="base">
                <a:spcBef>
                  <a:spcPct val="0"/>
                </a:spcBef>
                <a:spcAft>
                  <a:spcPct val="0"/>
                </a:spcAft>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753136-CF58-4F5B-BBF8-095ED3F65C2C}" type="slidenum">
              <a:rPr lang="en-US"/>
              <a:pPr fontAlgn="base">
                <a:spcBef>
                  <a:spcPct val="0"/>
                </a:spcBef>
                <a:spcAft>
                  <a:spcPct val="0"/>
                </a:spcAft>
              </a:pPr>
              <a:t>27</a:t>
            </a:fld>
            <a:endParaRPr lang="en-US"/>
          </a:p>
        </p:txBody>
      </p:sp>
      <p:sp>
        <p:nvSpPr>
          <p:cNvPr id="4608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608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defTabSz="964974"/>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A3145C-CF5D-4B06-AE60-81FE83D8D886}" type="slidenum">
              <a:rPr lang="en-US"/>
              <a:pPr fontAlgn="base">
                <a:spcBef>
                  <a:spcPct val="0"/>
                </a:spcBef>
                <a:spcAft>
                  <a:spcPct val="0"/>
                </a:spcAft>
              </a:pPr>
              <a:t>29</a:t>
            </a:fld>
            <a:endParaRPr lang="en-US"/>
          </a:p>
        </p:txBody>
      </p:sp>
      <p:sp>
        <p:nvSpPr>
          <p:cNvPr id="471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711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Summer 2010 - Feeding Kids in the CACFP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shows you more foods that are not creditable but that we often see served or on menus.</a:t>
            </a:r>
            <a:endParaRPr lang="en-US" dirty="0"/>
          </a:p>
        </p:txBody>
      </p:sp>
      <p:sp>
        <p:nvSpPr>
          <p:cNvPr id="4" name="Slide Number Placeholder 3"/>
          <p:cNvSpPr>
            <a:spLocks noGrp="1"/>
          </p:cNvSpPr>
          <p:nvPr>
            <p:ph type="sldNum" sz="quarter" idx="10"/>
          </p:nvPr>
        </p:nvSpPr>
        <p:spPr/>
        <p:txBody>
          <a:bodyPr/>
          <a:lstStyle/>
          <a:p>
            <a:fld id="{299B80D2-E515-4720-80CA-3BED3D4D1FCA}" type="slidenum">
              <a:rPr lang="en-US" smtClean="0"/>
              <a:pPr/>
              <a:t>4</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next few slides we will discuss specific</a:t>
            </a:r>
            <a:r>
              <a:rPr lang="en-US" baseline="0" dirty="0" smtClean="0"/>
              <a:t> </a:t>
            </a:r>
            <a:r>
              <a:rPr lang="en-US" dirty="0" smtClean="0"/>
              <a:t>food</a:t>
            </a:r>
            <a:r>
              <a:rPr lang="en-US" baseline="0" dirty="0" smtClean="0"/>
              <a:t> items that the DPI has been asked about or that USDA has provided additional guidance about.</a:t>
            </a:r>
          </a:p>
          <a:p>
            <a:endParaRPr lang="en-US" baseline="0" dirty="0" smtClean="0"/>
          </a:p>
          <a:p>
            <a:r>
              <a:rPr lang="en-US" baseline="0" dirty="0" smtClean="0"/>
              <a:t>Vegetable straws or sticks </a:t>
            </a:r>
            <a:r>
              <a:rPr lang="en-US" dirty="0" smtClean="0"/>
              <a:t>are a snack food made from ingredients that include vegetables.</a:t>
            </a:r>
            <a:r>
              <a:rPr lang="en-US" baseline="0" dirty="0" smtClean="0"/>
              <a:t>  However, these items cannot be credited as a fruit/vegetable because they are considered to be a processed food item and are not found in the Food Buying Guide.</a:t>
            </a:r>
          </a:p>
          <a:p>
            <a:endParaRPr lang="en-US" baseline="0" dirty="0" smtClean="0"/>
          </a:p>
          <a:p>
            <a:r>
              <a:rPr lang="en-US" baseline="0" dirty="0" smtClean="0"/>
              <a:t>If you find these products and the primary ingredient is a whole grain or the grain product has been enriched with vitamins and minerals, it then may be credited as a grain/bread.  Remember though, some but not all vegetable straws are made with whole or enriched grains.</a:t>
            </a:r>
            <a:endParaRPr lang="en-US" dirty="0"/>
          </a:p>
        </p:txBody>
      </p:sp>
      <p:sp>
        <p:nvSpPr>
          <p:cNvPr id="4" name="Slide Number Placeholder 3"/>
          <p:cNvSpPr>
            <a:spLocks noGrp="1"/>
          </p:cNvSpPr>
          <p:nvPr>
            <p:ph type="sldNum" sz="quarter" idx="10"/>
          </p:nvPr>
        </p:nvSpPr>
        <p:spPr/>
        <p:txBody>
          <a:bodyPr/>
          <a:lstStyle/>
          <a:p>
            <a:fld id="{102A510A-97C5-4271-B8B7-6F33162F18EB}"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lists meat snacks that are not creditable to the meat component of the meal pattern.</a:t>
            </a:r>
          </a:p>
          <a:p>
            <a:endParaRPr lang="en-US" baseline="0" dirty="0" smtClean="0"/>
          </a:p>
          <a:p>
            <a:r>
              <a:rPr lang="en-US" baseline="0" dirty="0" smtClean="0"/>
              <a:t>Further, dried meat, poultry or seafood snacks to not qualify for the CN label program because they cannot contribute to the meat component; therefore, fact sheets of company certified product formulation statements cannot be accepted for these products.</a:t>
            </a:r>
            <a:endParaRPr lang="en-US" dirty="0"/>
          </a:p>
        </p:txBody>
      </p:sp>
      <p:sp>
        <p:nvSpPr>
          <p:cNvPr id="4" name="Slide Number Placeholder 3"/>
          <p:cNvSpPr>
            <a:spLocks noGrp="1"/>
          </p:cNvSpPr>
          <p:nvPr>
            <p:ph type="sldNum" sz="quarter" idx="10"/>
          </p:nvPr>
        </p:nvSpPr>
        <p:spPr/>
        <p:txBody>
          <a:bodyPr/>
          <a:lstStyle/>
          <a:p>
            <a:fld id="{102A510A-97C5-4271-B8B7-6F33162F18EB}" type="slidenum">
              <a:rPr lang="en-US" smtClean="0"/>
              <a:pPr/>
              <a:t>6</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information on this slide explains</a:t>
            </a:r>
            <a:r>
              <a:rPr lang="en-US" baseline="0" dirty="0" smtClean="0"/>
              <a:t> e</a:t>
            </a:r>
            <a:r>
              <a:rPr lang="en-US" dirty="0" smtClean="0"/>
              <a:t>xamples of meat stick products that may credit as a meat/meat alternate with CN Labels or company certified product formulation statements.</a:t>
            </a:r>
            <a:endParaRPr lang="en-US" dirty="0"/>
          </a:p>
        </p:txBody>
      </p:sp>
      <p:sp>
        <p:nvSpPr>
          <p:cNvPr id="4" name="Slide Number Placeholder 3"/>
          <p:cNvSpPr>
            <a:spLocks noGrp="1"/>
          </p:cNvSpPr>
          <p:nvPr>
            <p:ph type="sldNum" sz="quarter" idx="10"/>
          </p:nvPr>
        </p:nvSpPr>
        <p:spPr/>
        <p:txBody>
          <a:bodyPr/>
          <a:lstStyle/>
          <a:p>
            <a:fld id="{102A510A-97C5-4271-B8B7-6F33162F18EB}" type="slidenum">
              <a:rPr lang="en-US" smtClean="0"/>
              <a:pPr/>
              <a:t>7</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latin typeface="+mn-lt"/>
              </a:rPr>
              <a:t>Nutella</a:t>
            </a:r>
            <a:r>
              <a:rPr lang="en-US" dirty="0" smtClean="0">
                <a:latin typeface="+mn-lt"/>
              </a:rPr>
              <a:t> is a food item that has become more popular in recent years.  As delicious as it is, it does not credit to the meal pattern for any component.  </a:t>
            </a:r>
            <a:r>
              <a:rPr lang="en-US" dirty="0" err="1" smtClean="0">
                <a:latin typeface="+mn-lt"/>
              </a:rPr>
              <a:t>Nutella</a:t>
            </a:r>
            <a:r>
              <a:rPr lang="en-US" dirty="0" smtClean="0">
                <a:latin typeface="+mn-lt"/>
              </a:rPr>
              <a:t> is a hazelnut spread, not a nut butter.  </a:t>
            </a:r>
            <a:r>
              <a:rPr lang="en-US" b="1" dirty="0" smtClean="0">
                <a:solidFill>
                  <a:srgbClr val="FF0000"/>
                </a:solidFill>
                <a:latin typeface="+mn-lt"/>
              </a:rPr>
              <a:t>Sugar is its first ingredient</a:t>
            </a:r>
            <a:r>
              <a:rPr lang="en-US" dirty="0" smtClean="0">
                <a:latin typeface="+mn-lt"/>
              </a:rPr>
              <a:t>.</a:t>
            </a:r>
          </a:p>
          <a:p>
            <a:endParaRPr lang="en-US" dirty="0" smtClean="0">
              <a:latin typeface="+mn-lt"/>
            </a:endParaRPr>
          </a:p>
          <a:p>
            <a:r>
              <a:rPr lang="en-US" dirty="0" smtClean="0">
                <a:latin typeface="+mn-lt"/>
              </a:rPr>
              <a:t>Any item labeled as a nut spread is not formulated the same as a nut butter and, because of this, is not creditable as a meat/meat alternate.  </a:t>
            </a:r>
          </a:p>
          <a:p>
            <a:endParaRPr lang="en-US" dirty="0" smtClean="0">
              <a:latin typeface="+mn-lt"/>
            </a:endParaRPr>
          </a:p>
          <a:p>
            <a:r>
              <a:rPr lang="en-US" dirty="0" smtClean="0">
                <a:latin typeface="+mn-lt"/>
              </a:rPr>
              <a:t>When purchasing nut butters, be sure to read the label and verify that you are purchasing a nut butter and not a nut spread.  There are many common brands out there selling products labeled as spreads, even though the product is marketed similar to a nut butter and maybe even marketed as a healthier option to a nut butter. </a:t>
            </a:r>
          </a:p>
          <a:p>
            <a:endParaRPr lang="en-US" dirty="0" smtClean="0">
              <a:latin typeface="+mn-lt"/>
            </a:endParaRPr>
          </a:p>
          <a:p>
            <a:r>
              <a:rPr lang="en-US" dirty="0" smtClean="0">
                <a:latin typeface="+mn-lt"/>
              </a:rPr>
              <a:t>Nut butters that are creditable include </a:t>
            </a:r>
            <a:r>
              <a:rPr lang="en-US" dirty="0" smtClean="0"/>
              <a:t>almond, cashew nut, peanut, reduced fat peanut, sesame seed, soy nut, and sunflower seed. </a:t>
            </a:r>
            <a:endParaRPr lang="en-US" dirty="0" smtClean="0">
              <a:latin typeface="+mn-lt"/>
            </a:endParaRPr>
          </a:p>
          <a:p>
            <a:endParaRPr lang="en-US" dirty="0" smtClean="0">
              <a:latin typeface="+mn-lt"/>
            </a:endParaRPr>
          </a:p>
          <a:p>
            <a:r>
              <a:rPr lang="en-US" dirty="0" err="1" smtClean="0">
                <a:latin typeface="+mn-lt"/>
              </a:rPr>
              <a:t>Nutella</a:t>
            </a:r>
            <a:r>
              <a:rPr lang="en-US" dirty="0" smtClean="0">
                <a:latin typeface="+mn-lt"/>
              </a:rPr>
              <a:t> Product Information…FYI</a:t>
            </a:r>
          </a:p>
          <a:p>
            <a:r>
              <a:rPr lang="en-US" dirty="0" smtClean="0">
                <a:latin typeface="+mn-lt"/>
              </a:rPr>
              <a:t>Over 50 Hazelnuts per 13 oz. Jar</a:t>
            </a:r>
            <a:br>
              <a:rPr lang="en-US" dirty="0" smtClean="0">
                <a:latin typeface="+mn-lt"/>
              </a:rPr>
            </a:br>
            <a:r>
              <a:rPr lang="en-US" cap="all" dirty="0" smtClean="0">
                <a:latin typeface="+mn-lt"/>
              </a:rPr>
              <a:t>ingredients: sugar, palm oil, hazelnuts, cocoa, skim milk, reduced minerals whey (milk), lecithin as emulsifier (soy), vanillin: an artificial flavor.</a:t>
            </a:r>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5C6F7914-77C9-4D92-BA1B-9F09225710C3}" type="slidenum">
              <a:rPr lang="en-US" smtClean="0"/>
              <a:pPr/>
              <a:t>8</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fontAlgn="auto">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102A510A-97C5-4271-B8B7-6F33162F18EB}" type="slidenum">
              <a:rPr lang="en-US" smtClean="0"/>
              <a:pPr/>
              <a:t>9</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fontAlgn="auto">
              <a:spcBef>
                <a:spcPts val="0"/>
              </a:spcBef>
              <a:spcAft>
                <a:spcPts val="0"/>
              </a:spcAft>
              <a:defRPr/>
            </a:pPr>
            <a:r>
              <a:rPr lang="en-US" dirty="0" smtClean="0"/>
              <a:t>The volume of pureed fruit in a beverage can be counted as juice in a smoothie.</a:t>
            </a:r>
          </a:p>
        </p:txBody>
      </p:sp>
      <p:sp>
        <p:nvSpPr>
          <p:cNvPr id="4" name="Slide Number Placeholder 3"/>
          <p:cNvSpPr>
            <a:spLocks noGrp="1"/>
          </p:cNvSpPr>
          <p:nvPr>
            <p:ph type="sldNum" sz="quarter" idx="10"/>
          </p:nvPr>
        </p:nvSpPr>
        <p:spPr/>
        <p:txBody>
          <a:bodyPr/>
          <a:lstStyle/>
          <a:p>
            <a:fld id="{5C6F7914-77C9-4D92-BA1B-9F09225710C3}"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CACFP Nutrition Training - Meal Planning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BF557C1-5F6C-45FA-BF00-FA3393B52152}" type="datetimeFigureOut">
              <a:rPr lang="en-US"/>
              <a:pPr>
                <a:defRPr/>
              </a:pPr>
              <a:t>3/25/2015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69A7B3-B36C-45AF-A0D5-195A2ED8EEF1}" type="datetimeFigureOut">
              <a:rPr lang="en-US"/>
              <a:pPr>
                <a:defRPr/>
              </a:pPr>
              <a:t>3/25/2015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pPr>
                <a:defRPr/>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B72F6B-04C2-4D48-84CC-8B68B19FCD8F}" type="datetimeFigureOut">
              <a:rPr lang="en-US"/>
              <a:pPr>
                <a:defRPr/>
              </a:pPr>
              <a:t>3/25/2015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13415E-5B39-4CD8-A8E4-32608CD6D61F}" type="datetimeFigureOut">
              <a:rPr lang="en-US"/>
              <a:pPr>
                <a:defRPr/>
              </a:pPr>
              <a:t>3/25/2015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0B72CD-9738-4307-983B-810B3FBFC3F3}" type="datetimeFigureOut">
              <a:rPr lang="en-US"/>
              <a:pPr>
                <a:defRPr/>
              </a:pPr>
              <a:t>3/25/2015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F6D289-C583-4BF2-8E87-21AE747C48CC}" type="datetimeFigureOut">
              <a:rPr lang="en-US"/>
              <a:pPr>
                <a:defRPr/>
              </a:pPr>
              <a:t>3/25/2015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BE3DBC-D74C-49F6-87C5-7BDE8180523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478588"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50988"/>
            <a:ext cx="6478588" cy="4541837"/>
          </a:xfrm>
        </p:spPr>
        <p:txBody>
          <a:bodyPr rtlCol="0">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2AE02FEE-C3D0-4851-A1C3-11AE4E08F7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D6C59D-F18C-4773-9645-551455268564}" type="datetimeFigureOut">
              <a:rPr lang="en-US"/>
              <a:pPr>
                <a:defRPr/>
              </a:pPr>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01E32-8237-40D5-A2A8-5E73551FA6B7}" type="slidenum">
              <a:rPr lang="en-US"/>
              <a:pPr>
                <a:defRPr/>
              </a:pPr>
              <a:t>‹#›</a:t>
            </a:fld>
            <a:endParaRPr lang="en-US"/>
          </a:p>
        </p:txBody>
      </p:sp>
      <p:pic>
        <p:nvPicPr>
          <p:cNvPr id="8" name="Picture 7" descr="DPIlogo.jpg"/>
          <p:cNvPicPr>
            <a:picLocks noChangeAspect="1"/>
          </p:cNvPicPr>
          <p:nvPr userDrawn="1"/>
        </p:nvPicPr>
        <p:blipFill>
          <a:blip r:embed="rId11"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ransition spd="slow">
    <p:fade thruBlk="1"/>
  </p:transition>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3.bp.blogspot.com/_jecSLZx_kHY/SC9tlArRxLI/AAAAAAAAA5Q/iZ8DI70OW7c/s1600-h/velveeta-1.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Kristen ITC" pitchFamily="66" charset="0"/>
              </a:rPr>
              <a:t>Crediting foods to cacfp meal pattern</a:t>
            </a:r>
            <a:endParaRPr lang="en-US" dirty="0">
              <a:solidFill>
                <a:srgbClr val="7030A0"/>
              </a:solidFill>
              <a:latin typeface="Kristen ITC" pitchFamily="66"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4E0663F-408F-437A-BB18-68DEBD2A0DE3}" type="slidenum">
              <a:rPr lang="en-US" smtClean="0"/>
              <a:pPr/>
              <a:t>1</a:t>
            </a:fld>
            <a:endParaRPr lang="en-US"/>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29600" cy="1143000"/>
          </a:xfrm>
        </p:spPr>
        <p:txBody>
          <a:bodyPr/>
          <a:lstStyle/>
          <a:p>
            <a:r>
              <a:rPr lang="en-US" sz="3600" b="1" dirty="0" smtClean="0">
                <a:solidFill>
                  <a:srgbClr val="7030A0"/>
                </a:solidFill>
                <a:latin typeface="Kristen ITC" pitchFamily="66" charset="0"/>
              </a:rPr>
              <a:t>Fruit Smoothies - Homemade</a:t>
            </a:r>
            <a:endParaRPr lang="en-US" sz="3600" b="1" dirty="0">
              <a:solidFill>
                <a:srgbClr val="7030A0"/>
              </a:solidFill>
              <a:latin typeface="Kristen ITC" pitchFamily="66" charset="0"/>
            </a:endParaRPr>
          </a:p>
        </p:txBody>
      </p:sp>
      <p:sp>
        <p:nvSpPr>
          <p:cNvPr id="3" name="Content Placeholder 2"/>
          <p:cNvSpPr>
            <a:spLocks noGrp="1"/>
          </p:cNvSpPr>
          <p:nvPr>
            <p:ph idx="1"/>
          </p:nvPr>
        </p:nvSpPr>
        <p:spPr>
          <a:xfrm>
            <a:off x="531688" y="964325"/>
            <a:ext cx="8047234" cy="4700587"/>
          </a:xfrm>
        </p:spPr>
        <p:txBody>
          <a:bodyPr>
            <a:noAutofit/>
          </a:bodyPr>
          <a:lstStyle/>
          <a:p>
            <a:r>
              <a:rPr lang="en-US" sz="2400" b="1" dirty="0" smtClean="0">
                <a:solidFill>
                  <a:srgbClr val="00B050"/>
                </a:solidFill>
              </a:rPr>
              <a:t>Breakfast:</a:t>
            </a:r>
            <a:r>
              <a:rPr lang="en-US" sz="2400" dirty="0" smtClean="0"/>
              <a:t> pureed fruit or vegetable in a smoothie may be counted as the entire daily fruit/vegetable component</a:t>
            </a:r>
          </a:p>
          <a:p>
            <a:r>
              <a:rPr lang="en-US" sz="2400" b="1" dirty="0" smtClean="0">
                <a:solidFill>
                  <a:srgbClr val="00B050"/>
                </a:solidFill>
              </a:rPr>
              <a:t>Lunch/supper:</a:t>
            </a:r>
            <a:r>
              <a:rPr lang="en-US" sz="2400" dirty="0" smtClean="0"/>
              <a:t>  </a:t>
            </a:r>
          </a:p>
          <a:p>
            <a:pPr lvl="1"/>
            <a:r>
              <a:rPr lang="en-US" sz="2400" dirty="0" smtClean="0"/>
              <a:t>Yogurt may credit as meat/meat alternate</a:t>
            </a:r>
          </a:p>
          <a:p>
            <a:pPr lvl="1"/>
            <a:r>
              <a:rPr lang="en-US" sz="2400" dirty="0" smtClean="0"/>
              <a:t>Pureed fruit/vegetable or juice may only count toward half the fruit/vegetable component</a:t>
            </a:r>
          </a:p>
          <a:p>
            <a:r>
              <a:rPr lang="en-US" sz="2400" b="1" dirty="0" smtClean="0">
                <a:solidFill>
                  <a:srgbClr val="FF0000"/>
                </a:solidFill>
              </a:rPr>
              <a:t>Snack:</a:t>
            </a:r>
            <a:r>
              <a:rPr lang="en-US" sz="2400" dirty="0" smtClean="0">
                <a:solidFill>
                  <a:srgbClr val="FF0000"/>
                </a:solidFill>
              </a:rPr>
              <a:t>  </a:t>
            </a:r>
            <a:r>
              <a:rPr lang="en-US" sz="2400" dirty="0" smtClean="0"/>
              <a:t>a smoothie containing juice and milk can credit as either juice or milk as long as there is a separate, second component served in addition to the smoothie </a:t>
            </a:r>
          </a:p>
          <a:p>
            <a:pPr lvl="1"/>
            <a:r>
              <a:rPr lang="en-US" sz="2400" dirty="0" smtClean="0"/>
              <a:t>The meal pattern states that juice cannot be served when milk is the only other snack component</a:t>
            </a:r>
          </a:p>
          <a:p>
            <a:pPr lvl="1"/>
            <a:r>
              <a:rPr lang="en-US" sz="2400" dirty="0" smtClean="0"/>
              <a:t>Yogurt in a smoothie can credit as a meat/meat alternate when prepared in-house</a:t>
            </a:r>
          </a:p>
        </p:txBody>
      </p:sp>
      <p:sp>
        <p:nvSpPr>
          <p:cNvPr id="5" name="Slide Number Placeholder 4"/>
          <p:cNvSpPr>
            <a:spLocks noGrp="1"/>
          </p:cNvSpPr>
          <p:nvPr>
            <p:ph type="sldNum" sz="quarter" idx="12"/>
          </p:nvPr>
        </p:nvSpPr>
        <p:spPr/>
        <p:txBody>
          <a:bodyPr/>
          <a:lstStyle/>
          <a:p>
            <a:fld id="{F78284F7-1C68-44F9-8E2C-248AF053FBAD}" type="slidenum">
              <a:rPr lang="en-US" smtClean="0"/>
              <a:pPr/>
              <a:t>10</a:t>
            </a:fld>
            <a:endParaRPr lang="en-US"/>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smtClean="0">
                <a:solidFill>
                  <a:srgbClr val="7030A0"/>
                </a:solidFill>
                <a:latin typeface="Kristen ITC" pitchFamily="66" charset="0"/>
              </a:rPr>
              <a:t>Smoothies at Snack, </a:t>
            </a:r>
            <a:br>
              <a:rPr lang="en-US" sz="3600" b="1" dirty="0" smtClean="0">
                <a:solidFill>
                  <a:srgbClr val="7030A0"/>
                </a:solidFill>
                <a:latin typeface="Kristen ITC" pitchFamily="66" charset="0"/>
              </a:rPr>
            </a:br>
            <a:r>
              <a:rPr lang="en-US" sz="3600" b="1" dirty="0" smtClean="0">
                <a:solidFill>
                  <a:srgbClr val="7030A0"/>
                </a:solidFill>
                <a:latin typeface="Kristen ITC" pitchFamily="66" charset="0"/>
              </a:rPr>
              <a:t>Is it Creditable?</a:t>
            </a:r>
            <a:endParaRPr lang="en-US" sz="3600" b="1" dirty="0">
              <a:solidFill>
                <a:srgbClr val="7030A0"/>
              </a:solidFill>
              <a:latin typeface="Kristen ITC" pitchFamily="66" charset="0"/>
            </a:endParaRPr>
          </a:p>
        </p:txBody>
      </p:sp>
      <p:sp>
        <p:nvSpPr>
          <p:cNvPr id="6" name="Slide Number Placeholder 5"/>
          <p:cNvSpPr>
            <a:spLocks noGrp="1"/>
          </p:cNvSpPr>
          <p:nvPr>
            <p:ph type="sldNum" sz="quarter" idx="12"/>
          </p:nvPr>
        </p:nvSpPr>
        <p:spPr>
          <a:xfrm>
            <a:off x="7086600" y="6400800"/>
            <a:ext cx="1905000" cy="457200"/>
          </a:xfrm>
        </p:spPr>
        <p:txBody>
          <a:bodyPr/>
          <a:lstStyle/>
          <a:p>
            <a:fld id="{F78284F7-1C68-44F9-8E2C-248AF053FBAD}" type="slidenum">
              <a:rPr lang="en-US" smtClean="0"/>
              <a:pPr/>
              <a:t>11</a:t>
            </a:fld>
            <a:endParaRPr lang="en-US" dirty="0"/>
          </a:p>
        </p:txBody>
      </p:sp>
      <p:sp>
        <p:nvSpPr>
          <p:cNvPr id="174081" name="Rectangle 1"/>
          <p:cNvSpPr>
            <a:spLocks noChangeArrowheads="1"/>
          </p:cNvSpPr>
          <p:nvPr/>
        </p:nvSpPr>
        <p:spPr bwMode="auto">
          <a:xfrm>
            <a:off x="329630" y="5389826"/>
            <a:ext cx="8229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rgbClr val="1F497D"/>
                </a:solidFill>
                <a:effectLst/>
                <a:ea typeface="Calibri" pitchFamily="34" charset="0"/>
                <a:cs typeface="Times New Roman" pitchFamily="18" charset="0"/>
              </a:rPr>
              <a:t>Consider the costs associated with the requirement to serve a 3</a:t>
            </a:r>
            <a:r>
              <a:rPr kumimoji="0" lang="en-US" sz="2000" b="0" i="0" u="none" strike="noStrike" cap="none" normalizeH="0" baseline="30000" dirty="0" smtClean="0">
                <a:ln>
                  <a:noFill/>
                </a:ln>
                <a:solidFill>
                  <a:srgbClr val="1F497D"/>
                </a:solidFill>
                <a:effectLst/>
                <a:ea typeface="Calibri" pitchFamily="34" charset="0"/>
                <a:cs typeface="Times New Roman" pitchFamily="18" charset="0"/>
              </a:rPr>
              <a:t>rd</a:t>
            </a:r>
            <a:r>
              <a:rPr kumimoji="0" lang="en-US" sz="2000" b="0" i="0" u="none" strike="noStrike" cap="none" normalizeH="0" baseline="0" dirty="0" smtClean="0">
                <a:ln>
                  <a:noFill/>
                </a:ln>
                <a:solidFill>
                  <a:srgbClr val="1F497D"/>
                </a:solidFill>
                <a:effectLst/>
                <a:ea typeface="Calibri" pitchFamily="34" charset="0"/>
                <a:cs typeface="Times New Roman" pitchFamily="18" charset="0"/>
              </a:rPr>
              <a:t> component when deciding to serve smoothies as a snack. </a:t>
            </a:r>
            <a:endParaRPr kumimoji="0" lang="en-US" sz="2000" b="0" i="0" u="none" strike="noStrike" cap="none" normalizeH="0" baseline="0" dirty="0" smtClean="0">
              <a:ln>
                <a:noFill/>
              </a:ln>
              <a:solidFill>
                <a:schemeClr val="tx1"/>
              </a:solidFill>
              <a:effectLst/>
            </a:endParaRPr>
          </a:p>
        </p:txBody>
      </p:sp>
      <p:graphicFrame>
        <p:nvGraphicFramePr>
          <p:cNvPr id="7" name="Table 6"/>
          <p:cNvGraphicFramePr>
            <a:graphicFrameLocks noGrp="1"/>
          </p:cNvGraphicFramePr>
          <p:nvPr/>
        </p:nvGraphicFramePr>
        <p:xfrm>
          <a:off x="342898" y="1460499"/>
          <a:ext cx="8597901" cy="3530600"/>
        </p:xfrm>
        <a:graphic>
          <a:graphicData uri="http://schemas.openxmlformats.org/drawingml/2006/table">
            <a:tbl>
              <a:tblPr>
                <a:tableStyleId>{284E427A-3D55-4303-BF80-6455036E1DE7}</a:tableStyleId>
              </a:tblPr>
              <a:tblGrid>
                <a:gridCol w="1195516"/>
                <a:gridCol w="1356256"/>
                <a:gridCol w="1194334"/>
                <a:gridCol w="1120463"/>
                <a:gridCol w="3731332"/>
              </a:tblGrid>
              <a:tr h="587478">
                <a:tc>
                  <a:txBody>
                    <a:bodyPr/>
                    <a:lstStyle/>
                    <a:p>
                      <a:pPr marL="0" marR="0" algn="l">
                        <a:spcBef>
                          <a:spcPts val="0"/>
                        </a:spcBef>
                        <a:spcAft>
                          <a:spcPts val="0"/>
                        </a:spcAft>
                      </a:pPr>
                      <a:r>
                        <a:rPr lang="en-US" sz="1400" dirty="0"/>
                        <a:t>Yogurt</a:t>
                      </a:r>
                      <a:endParaRPr lang="en-US" sz="1000" dirty="0">
                        <a:latin typeface="Times New Roman"/>
                        <a:ea typeface="Times New Roman"/>
                      </a:endParaRPr>
                    </a:p>
                  </a:txBody>
                  <a:tcPr marL="45252" marR="45252" marT="0" marB="0"/>
                </a:tc>
                <a:tc>
                  <a:txBody>
                    <a:bodyPr/>
                    <a:lstStyle/>
                    <a:p>
                      <a:pPr marL="0" marR="0" algn="l">
                        <a:spcBef>
                          <a:spcPts val="0"/>
                        </a:spcBef>
                        <a:spcAft>
                          <a:spcPts val="0"/>
                        </a:spcAft>
                      </a:pPr>
                      <a:r>
                        <a:rPr lang="en-US" sz="1400"/>
                        <a:t>Milk </a:t>
                      </a:r>
                      <a:endParaRPr lang="en-US" sz="1000">
                        <a:latin typeface="Times New Roman"/>
                        <a:ea typeface="Times New Roman"/>
                      </a:endParaRPr>
                    </a:p>
                  </a:txBody>
                  <a:tcPr marL="45252" marR="45252" marT="0" marB="0"/>
                </a:tc>
                <a:tc>
                  <a:txBody>
                    <a:bodyPr/>
                    <a:lstStyle/>
                    <a:p>
                      <a:pPr marL="0" marR="0" algn="l">
                        <a:spcBef>
                          <a:spcPts val="0"/>
                        </a:spcBef>
                        <a:spcAft>
                          <a:spcPts val="0"/>
                        </a:spcAft>
                      </a:pPr>
                      <a:r>
                        <a:rPr lang="en-US" sz="1400" dirty="0"/>
                        <a:t>Fruit</a:t>
                      </a:r>
                      <a:r>
                        <a:rPr lang="en-US" sz="1400" dirty="0" smtClean="0"/>
                        <a:t>/</a:t>
                      </a:r>
                    </a:p>
                    <a:p>
                      <a:pPr marL="0" marR="0" algn="l">
                        <a:spcBef>
                          <a:spcPts val="0"/>
                        </a:spcBef>
                        <a:spcAft>
                          <a:spcPts val="0"/>
                        </a:spcAft>
                      </a:pPr>
                      <a:r>
                        <a:rPr lang="en-US" sz="1400" dirty="0" smtClean="0"/>
                        <a:t>Vegetable</a:t>
                      </a:r>
                      <a:endParaRPr lang="en-US" sz="1000" dirty="0">
                        <a:latin typeface="Times New Roman"/>
                        <a:ea typeface="Times New Roman"/>
                      </a:endParaRPr>
                    </a:p>
                  </a:txBody>
                  <a:tcPr marL="45252" marR="45252" marT="0" marB="0"/>
                </a:tc>
                <a:tc>
                  <a:txBody>
                    <a:bodyPr/>
                    <a:lstStyle/>
                    <a:p>
                      <a:pPr marL="0" marR="0" algn="l">
                        <a:spcBef>
                          <a:spcPts val="0"/>
                        </a:spcBef>
                        <a:spcAft>
                          <a:spcPts val="0"/>
                        </a:spcAft>
                      </a:pPr>
                      <a:r>
                        <a:rPr lang="en-US" sz="1400"/>
                        <a:t>Juice </a:t>
                      </a:r>
                      <a:endParaRPr lang="en-US" sz="1000">
                        <a:latin typeface="Times New Roman"/>
                        <a:ea typeface="Times New Roman"/>
                      </a:endParaRPr>
                    </a:p>
                  </a:txBody>
                  <a:tcPr marL="45252" marR="45252" marT="0" marB="0"/>
                </a:tc>
                <a:tc>
                  <a:txBody>
                    <a:bodyPr/>
                    <a:lstStyle/>
                    <a:p>
                      <a:pPr marL="0" marR="0" algn="l">
                        <a:spcBef>
                          <a:spcPts val="0"/>
                        </a:spcBef>
                        <a:spcAft>
                          <a:spcPts val="0"/>
                        </a:spcAft>
                      </a:pPr>
                      <a:r>
                        <a:rPr lang="en-US" sz="1400"/>
                        <a:t>Creditable? </a:t>
                      </a:r>
                      <a:endParaRPr lang="en-US" sz="1000">
                        <a:latin typeface="Times New Roman"/>
                        <a:ea typeface="Times New Roman"/>
                      </a:endParaRPr>
                    </a:p>
                  </a:txBody>
                  <a:tcPr marL="45252" marR="45252" marT="0" marB="0"/>
                </a:tc>
              </a:tr>
              <a:tr h="587478">
                <a:tc>
                  <a:txBody>
                    <a:bodyPr/>
                    <a:lstStyle/>
                    <a:p>
                      <a:pPr marL="0" marR="0" algn="ctr">
                        <a:spcBef>
                          <a:spcPts val="0"/>
                        </a:spcBef>
                        <a:spcAft>
                          <a:spcPts val="0"/>
                        </a:spcAft>
                      </a:pPr>
                      <a:r>
                        <a:rPr lang="en-US" sz="1400" dirty="0"/>
                        <a:t>X </a:t>
                      </a:r>
                      <a:endParaRPr lang="en-US" sz="1000" dirty="0">
                        <a:latin typeface="Times New Roman"/>
                        <a:ea typeface="Times New Roman"/>
                      </a:endParaRPr>
                    </a:p>
                  </a:txBody>
                  <a:tcPr marL="45252" marR="45252" marT="0" marB="0" anchor="ctr"/>
                </a:tc>
                <a:tc>
                  <a:txBody>
                    <a:bodyPr/>
                    <a:lstStyle/>
                    <a:p>
                      <a:pPr algn="ctr"/>
                      <a:endParaRPr lang="en-US" sz="900" dirty="0">
                        <a:latin typeface="Times New Roman"/>
                      </a:endParaRPr>
                    </a:p>
                  </a:txBody>
                  <a:tcPr marL="45252" marR="45252" marT="0" marB="0" anchor="ctr"/>
                </a:tc>
                <a:tc>
                  <a:txBody>
                    <a:bodyPr/>
                    <a:lstStyle/>
                    <a:p>
                      <a:pPr marL="0" marR="0" algn="ctr">
                        <a:spcBef>
                          <a:spcPts val="0"/>
                        </a:spcBef>
                        <a:spcAft>
                          <a:spcPts val="0"/>
                        </a:spcAft>
                      </a:pPr>
                      <a:r>
                        <a:rPr lang="en-US" sz="1400" dirty="0"/>
                        <a:t>X </a:t>
                      </a:r>
                      <a:endParaRPr lang="en-US" sz="1000" dirty="0">
                        <a:latin typeface="Times New Roman"/>
                        <a:ea typeface="Times New Roman"/>
                      </a:endParaRPr>
                    </a:p>
                  </a:txBody>
                  <a:tcPr marL="45252" marR="45252" marT="0" marB="0" anchor="ctr"/>
                </a:tc>
                <a:tc>
                  <a:txBody>
                    <a:bodyPr/>
                    <a:lstStyle/>
                    <a:p>
                      <a:pPr algn="ctr"/>
                      <a:endParaRPr lang="en-US" sz="900">
                        <a:latin typeface="Times New Roman"/>
                      </a:endParaRPr>
                    </a:p>
                  </a:txBody>
                  <a:tcPr marL="45252" marR="45252" marT="0" marB="0" anchor="ctr"/>
                </a:tc>
                <a:tc>
                  <a:txBody>
                    <a:bodyPr/>
                    <a:lstStyle/>
                    <a:p>
                      <a:pPr marL="0" marR="0" algn="l">
                        <a:spcBef>
                          <a:spcPts val="0"/>
                        </a:spcBef>
                        <a:spcAft>
                          <a:spcPts val="0"/>
                        </a:spcAft>
                      </a:pPr>
                      <a:r>
                        <a:rPr lang="en-US" sz="1400"/>
                        <a:t>YES – Fruit/vegetable and yogurt are creditable.  </a:t>
                      </a:r>
                      <a:endParaRPr lang="en-US" sz="1000">
                        <a:latin typeface="Times New Roman"/>
                        <a:ea typeface="Times New Roman"/>
                      </a:endParaRPr>
                    </a:p>
                  </a:txBody>
                  <a:tcPr marL="45252" marR="45252" marT="0" marB="0"/>
                </a:tc>
              </a:tr>
              <a:tr h="587478">
                <a:tc>
                  <a:txBody>
                    <a:bodyPr/>
                    <a:lstStyle/>
                    <a:p>
                      <a:pPr marL="0" marR="0" algn="ctr">
                        <a:spcBef>
                          <a:spcPts val="0"/>
                        </a:spcBef>
                        <a:spcAft>
                          <a:spcPts val="0"/>
                        </a:spcAft>
                      </a:pPr>
                      <a:r>
                        <a:rPr lang="en-US" sz="1400"/>
                        <a:t>X </a:t>
                      </a:r>
                      <a:endParaRPr lang="en-US" sz="1000">
                        <a:latin typeface="Times New Roman"/>
                        <a:ea typeface="Times New Roman"/>
                      </a:endParaRPr>
                    </a:p>
                  </a:txBody>
                  <a:tcPr marL="45252" marR="45252" marT="0" marB="0" anchor="ctr"/>
                </a:tc>
                <a:tc>
                  <a:txBody>
                    <a:bodyPr/>
                    <a:lstStyle/>
                    <a:p>
                      <a:pPr marL="0" marR="0" algn="ctr">
                        <a:spcBef>
                          <a:spcPts val="0"/>
                        </a:spcBef>
                        <a:spcAft>
                          <a:spcPts val="0"/>
                        </a:spcAft>
                      </a:pPr>
                      <a:r>
                        <a:rPr lang="en-US" sz="1400" dirty="0"/>
                        <a:t>X </a:t>
                      </a:r>
                      <a:endParaRPr lang="en-US" sz="1000" dirty="0">
                        <a:latin typeface="Times New Roman"/>
                        <a:ea typeface="Times New Roman"/>
                      </a:endParaRPr>
                    </a:p>
                  </a:txBody>
                  <a:tcPr marL="45252" marR="45252" marT="0" marB="0" anchor="ctr"/>
                </a:tc>
                <a:tc>
                  <a:txBody>
                    <a:bodyPr/>
                    <a:lstStyle/>
                    <a:p>
                      <a:pPr marL="0" marR="0" algn="ctr">
                        <a:spcBef>
                          <a:spcPts val="0"/>
                        </a:spcBef>
                        <a:spcAft>
                          <a:spcPts val="0"/>
                        </a:spcAft>
                      </a:pPr>
                      <a:r>
                        <a:rPr lang="en-US" sz="1400" dirty="0"/>
                        <a:t>X </a:t>
                      </a:r>
                      <a:endParaRPr lang="en-US" sz="1000" dirty="0">
                        <a:latin typeface="Times New Roman"/>
                        <a:ea typeface="Times New Roman"/>
                      </a:endParaRPr>
                    </a:p>
                  </a:txBody>
                  <a:tcPr marL="45252" marR="45252" marT="0" marB="0" anchor="ctr"/>
                </a:tc>
                <a:tc>
                  <a:txBody>
                    <a:bodyPr/>
                    <a:lstStyle/>
                    <a:p>
                      <a:pPr algn="ctr"/>
                      <a:endParaRPr lang="en-US" sz="900" dirty="0">
                        <a:latin typeface="Times New Roman"/>
                      </a:endParaRPr>
                    </a:p>
                  </a:txBody>
                  <a:tcPr marL="45252" marR="45252" marT="0" marB="0" anchor="ctr"/>
                </a:tc>
                <a:tc>
                  <a:txBody>
                    <a:bodyPr/>
                    <a:lstStyle/>
                    <a:p>
                      <a:pPr marL="0" marR="0" algn="l">
                        <a:spcBef>
                          <a:spcPts val="0"/>
                        </a:spcBef>
                        <a:spcAft>
                          <a:spcPts val="0"/>
                        </a:spcAft>
                      </a:pPr>
                      <a:r>
                        <a:rPr lang="en-US" sz="1400" dirty="0"/>
                        <a:t>YES – Yogurt, milk, and fruit/vegetable are creditable. </a:t>
                      </a:r>
                      <a:endParaRPr lang="en-US" sz="1000" dirty="0">
                        <a:latin typeface="Times New Roman"/>
                        <a:ea typeface="Times New Roman"/>
                      </a:endParaRPr>
                    </a:p>
                  </a:txBody>
                  <a:tcPr marL="45252" marR="45252" marT="0" marB="0"/>
                </a:tc>
              </a:tr>
              <a:tr h="1174957">
                <a:tc>
                  <a:txBody>
                    <a:bodyPr/>
                    <a:lstStyle/>
                    <a:p>
                      <a:pPr algn="ctr"/>
                      <a:endParaRPr lang="en-US" sz="900">
                        <a:latin typeface="Times New Roman"/>
                      </a:endParaRPr>
                    </a:p>
                  </a:txBody>
                  <a:tcPr marL="45252" marR="45252" marT="0" marB="0" anchor="ctr"/>
                </a:tc>
                <a:tc>
                  <a:txBody>
                    <a:bodyPr/>
                    <a:lstStyle/>
                    <a:p>
                      <a:pPr marL="0" marR="0" algn="ctr">
                        <a:spcBef>
                          <a:spcPts val="0"/>
                        </a:spcBef>
                        <a:spcAft>
                          <a:spcPts val="0"/>
                        </a:spcAft>
                      </a:pPr>
                      <a:r>
                        <a:rPr lang="en-US" sz="1400"/>
                        <a:t>X </a:t>
                      </a:r>
                      <a:endParaRPr lang="en-US" sz="1000">
                        <a:latin typeface="Times New Roman"/>
                        <a:ea typeface="Times New Roman"/>
                      </a:endParaRPr>
                    </a:p>
                  </a:txBody>
                  <a:tcPr marL="45252" marR="45252" marT="0" marB="0" anchor="ctr"/>
                </a:tc>
                <a:tc>
                  <a:txBody>
                    <a:bodyPr/>
                    <a:lstStyle/>
                    <a:p>
                      <a:pPr marL="0" marR="0" algn="ctr">
                        <a:spcBef>
                          <a:spcPts val="0"/>
                        </a:spcBef>
                        <a:spcAft>
                          <a:spcPts val="0"/>
                        </a:spcAft>
                      </a:pPr>
                      <a:r>
                        <a:rPr lang="en-US" sz="1400" dirty="0"/>
                        <a:t>X </a:t>
                      </a:r>
                      <a:endParaRPr lang="en-US" sz="1000" dirty="0">
                        <a:latin typeface="Times New Roman"/>
                        <a:ea typeface="Times New Roman"/>
                      </a:endParaRPr>
                    </a:p>
                  </a:txBody>
                  <a:tcPr marL="45252" marR="45252" marT="0" marB="0" anchor="ctr"/>
                </a:tc>
                <a:tc>
                  <a:txBody>
                    <a:bodyPr/>
                    <a:lstStyle/>
                    <a:p>
                      <a:pPr marL="0" marR="0" algn="ctr">
                        <a:spcBef>
                          <a:spcPts val="0"/>
                        </a:spcBef>
                        <a:spcAft>
                          <a:spcPts val="0"/>
                        </a:spcAft>
                      </a:pPr>
                      <a:r>
                        <a:rPr lang="en-US" sz="1400" dirty="0"/>
                        <a:t>X </a:t>
                      </a:r>
                      <a:endParaRPr lang="en-US" sz="1000" dirty="0">
                        <a:latin typeface="Times New Roman"/>
                        <a:ea typeface="Times New Roman"/>
                      </a:endParaRPr>
                    </a:p>
                  </a:txBody>
                  <a:tcPr marL="45252" marR="45252" marT="0" marB="0" anchor="ctr"/>
                </a:tc>
                <a:tc>
                  <a:txBody>
                    <a:bodyPr/>
                    <a:lstStyle/>
                    <a:p>
                      <a:pPr marL="0" marR="0" algn="l">
                        <a:spcBef>
                          <a:spcPts val="0"/>
                        </a:spcBef>
                        <a:spcAft>
                          <a:spcPts val="0"/>
                        </a:spcAft>
                      </a:pPr>
                      <a:r>
                        <a:rPr lang="en-US" sz="1400" dirty="0"/>
                        <a:t>NO - Fruit/</a:t>
                      </a:r>
                      <a:r>
                        <a:rPr lang="en-US" sz="1400" dirty="0" err="1"/>
                        <a:t>vetgetable</a:t>
                      </a:r>
                      <a:r>
                        <a:rPr lang="en-US" sz="1400" dirty="0"/>
                        <a:t>/juice and milk are creditable but must be served alongside a 3</a:t>
                      </a:r>
                      <a:r>
                        <a:rPr lang="en-US" sz="1400" baseline="30000" dirty="0"/>
                        <a:t>rd</a:t>
                      </a:r>
                      <a:r>
                        <a:rPr lang="en-US" sz="1400" dirty="0"/>
                        <a:t> component b/c juice cannot be served when milk is the only other component </a:t>
                      </a:r>
                      <a:endParaRPr lang="en-US" sz="1000" dirty="0">
                        <a:latin typeface="Times New Roman"/>
                        <a:ea typeface="Times New Roman"/>
                      </a:endParaRPr>
                    </a:p>
                  </a:txBody>
                  <a:tcPr marL="45252" marR="45252" marT="0" marB="0"/>
                </a:tc>
              </a:tr>
              <a:tr h="593209">
                <a:tc>
                  <a:txBody>
                    <a:bodyPr/>
                    <a:lstStyle/>
                    <a:p>
                      <a:pPr marL="0" marR="0" algn="ctr">
                        <a:spcBef>
                          <a:spcPts val="0"/>
                        </a:spcBef>
                        <a:spcAft>
                          <a:spcPts val="0"/>
                        </a:spcAft>
                      </a:pPr>
                      <a:r>
                        <a:rPr lang="en-US" sz="1400"/>
                        <a:t>X </a:t>
                      </a:r>
                      <a:endParaRPr lang="en-US" sz="1000">
                        <a:latin typeface="Times New Roman"/>
                        <a:ea typeface="Times New Roman"/>
                      </a:endParaRPr>
                    </a:p>
                  </a:txBody>
                  <a:tcPr marL="45252" marR="45252" marT="0" marB="0" anchor="ctr"/>
                </a:tc>
                <a:tc>
                  <a:txBody>
                    <a:bodyPr/>
                    <a:lstStyle/>
                    <a:p>
                      <a:pPr algn="ctr"/>
                      <a:endParaRPr lang="en-US" sz="900">
                        <a:latin typeface="Times New Roman"/>
                      </a:endParaRPr>
                    </a:p>
                  </a:txBody>
                  <a:tcPr marL="45252" marR="45252" marT="0" marB="0" anchor="ctr"/>
                </a:tc>
                <a:tc>
                  <a:txBody>
                    <a:bodyPr/>
                    <a:lstStyle/>
                    <a:p>
                      <a:pPr algn="ctr"/>
                      <a:endParaRPr lang="en-US" sz="900">
                        <a:latin typeface="Times New Roman"/>
                      </a:endParaRPr>
                    </a:p>
                  </a:txBody>
                  <a:tcPr marL="45252" marR="45252" marT="0" marB="0" anchor="ctr"/>
                </a:tc>
                <a:tc>
                  <a:txBody>
                    <a:bodyPr/>
                    <a:lstStyle/>
                    <a:p>
                      <a:pPr marL="0" marR="0" algn="ctr">
                        <a:spcBef>
                          <a:spcPts val="0"/>
                        </a:spcBef>
                        <a:spcAft>
                          <a:spcPts val="0"/>
                        </a:spcAft>
                      </a:pPr>
                      <a:r>
                        <a:rPr lang="en-US" sz="1400" dirty="0"/>
                        <a:t>X </a:t>
                      </a:r>
                      <a:endParaRPr lang="en-US" sz="1000" dirty="0">
                        <a:latin typeface="Times New Roman"/>
                        <a:ea typeface="Times New Roman"/>
                      </a:endParaRPr>
                    </a:p>
                  </a:txBody>
                  <a:tcPr marL="45252" marR="45252" marT="0" marB="0" anchor="ctr"/>
                </a:tc>
                <a:tc>
                  <a:txBody>
                    <a:bodyPr/>
                    <a:lstStyle/>
                    <a:p>
                      <a:pPr marL="0" marR="0" algn="l">
                        <a:spcBef>
                          <a:spcPts val="0"/>
                        </a:spcBef>
                        <a:spcAft>
                          <a:spcPts val="0"/>
                        </a:spcAft>
                      </a:pPr>
                      <a:r>
                        <a:rPr lang="en-US" sz="1400" dirty="0" smtClean="0"/>
                        <a:t>YES </a:t>
                      </a:r>
                      <a:r>
                        <a:rPr lang="en-US" sz="1400" dirty="0"/>
                        <a:t>– Yogurt and juice are creditable. </a:t>
                      </a:r>
                      <a:endParaRPr lang="en-US" sz="1000" dirty="0">
                        <a:latin typeface="Times New Roman"/>
                        <a:ea typeface="Times New Roman"/>
                      </a:endParaRPr>
                    </a:p>
                  </a:txBody>
                  <a:tcPr marL="45252" marR="45252" marT="0" marB="0"/>
                </a:tc>
              </a:tr>
            </a:tbl>
          </a:graphicData>
        </a:graphic>
      </p:graphicFrame>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Commercially prepared smoothies</a:t>
            </a:r>
            <a:endParaRPr lang="en-US" b="1" dirty="0">
              <a:solidFill>
                <a:schemeClr val="bg1"/>
              </a:solidFill>
            </a:endParaRPr>
          </a:p>
        </p:txBody>
      </p:sp>
      <p:sp>
        <p:nvSpPr>
          <p:cNvPr id="3" name="Content Placeholder 2"/>
          <p:cNvSpPr>
            <a:spLocks noGrp="1"/>
          </p:cNvSpPr>
          <p:nvPr>
            <p:ph idx="1"/>
          </p:nvPr>
        </p:nvSpPr>
        <p:spPr>
          <a:xfrm>
            <a:off x="457200" y="1905000"/>
            <a:ext cx="8229600" cy="4525963"/>
          </a:xfrm>
        </p:spPr>
        <p:txBody>
          <a:bodyPr/>
          <a:lstStyle/>
          <a:p>
            <a:pPr lvl="0"/>
            <a:r>
              <a:rPr lang="en-US" dirty="0" smtClean="0"/>
              <a:t>May only credit toward the fruit or vegetable component  </a:t>
            </a:r>
            <a:endParaRPr lang="en-US" sz="2400" dirty="0" smtClean="0"/>
          </a:p>
          <a:p>
            <a:pPr lvl="1"/>
            <a:r>
              <a:rPr lang="en-US" dirty="0" smtClean="0"/>
              <a:t>Prepackaged smoothies do not comply with standard of identity for “milk” or “yogurt” </a:t>
            </a:r>
          </a:p>
          <a:p>
            <a:pPr lvl="1"/>
            <a:r>
              <a:rPr lang="en-US" b="1" u="sng" dirty="0" smtClean="0"/>
              <a:t>Do not</a:t>
            </a:r>
            <a:r>
              <a:rPr lang="en-US" dirty="0" smtClean="0"/>
              <a:t> meet the CACFP requirements for “fluid milk” or “yogurt”  </a:t>
            </a:r>
            <a:endParaRPr lang="en-US" sz="2000" dirty="0" smtClean="0"/>
          </a:p>
          <a:p>
            <a:endParaRPr lang="en-US" dirty="0"/>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b="1" dirty="0" smtClean="0">
                <a:solidFill>
                  <a:srgbClr val="7030A0"/>
                </a:solidFill>
                <a:latin typeface="Kristen ITC" pitchFamily="66" charset="0"/>
              </a:rPr>
              <a:t>Go </a:t>
            </a:r>
            <a:r>
              <a:rPr lang="en-US" sz="3600" b="1" dirty="0" err="1" smtClean="0">
                <a:solidFill>
                  <a:srgbClr val="7030A0"/>
                </a:solidFill>
                <a:latin typeface="Kristen ITC" pitchFamily="66" charset="0"/>
              </a:rPr>
              <a:t>Gurt</a:t>
            </a:r>
            <a:r>
              <a:rPr lang="en-US" sz="3600" b="1" dirty="0" smtClean="0">
                <a:solidFill>
                  <a:srgbClr val="7030A0"/>
                </a:solidFill>
                <a:latin typeface="Kristen ITC" pitchFamily="66" charset="0"/>
              </a:rPr>
              <a:t> and Drinkable Yogurt</a:t>
            </a:r>
            <a:endParaRPr lang="en-US" sz="3600" b="1" dirty="0">
              <a:solidFill>
                <a:srgbClr val="7030A0"/>
              </a:solidFill>
              <a:latin typeface="Kristen ITC" pitchFamily="66" charset="0"/>
            </a:endParaRPr>
          </a:p>
        </p:txBody>
      </p:sp>
      <p:sp>
        <p:nvSpPr>
          <p:cNvPr id="3" name="Content Placeholder 2"/>
          <p:cNvSpPr>
            <a:spLocks noGrp="1"/>
          </p:cNvSpPr>
          <p:nvPr>
            <p:ph idx="1"/>
          </p:nvPr>
        </p:nvSpPr>
        <p:spPr>
          <a:xfrm>
            <a:off x="457200" y="1215189"/>
            <a:ext cx="7874000" cy="5338011"/>
          </a:xfrm>
        </p:spPr>
        <p:txBody>
          <a:bodyPr>
            <a:normAutofit fontScale="92500" lnSpcReduction="10000"/>
          </a:bodyPr>
          <a:lstStyle/>
          <a:p>
            <a:r>
              <a:rPr lang="en-US" dirty="0" smtClean="0"/>
              <a:t>Go </a:t>
            </a:r>
            <a:r>
              <a:rPr lang="en-US" dirty="0" err="1" smtClean="0"/>
              <a:t>Gurt</a:t>
            </a:r>
            <a:endParaRPr lang="en-US" dirty="0" smtClean="0"/>
          </a:p>
          <a:p>
            <a:pPr lvl="1"/>
            <a:r>
              <a:rPr lang="en-US" dirty="0" smtClean="0"/>
              <a:t>Creditable</a:t>
            </a:r>
          </a:p>
          <a:p>
            <a:pPr lvl="1"/>
            <a:r>
              <a:rPr lang="en-US" dirty="0" smtClean="0"/>
              <a:t>It is a coagulated milk product therefore it is creditable as a meat/meat alternate</a:t>
            </a:r>
          </a:p>
          <a:p>
            <a:pPr lvl="1"/>
            <a:r>
              <a:rPr lang="en-US" dirty="0" smtClean="0"/>
              <a:t>4 oz yogurt = 1 oz meat/meat alternate</a:t>
            </a:r>
          </a:p>
          <a:p>
            <a:pPr lvl="1"/>
            <a:r>
              <a:rPr lang="en-US" dirty="0" smtClean="0"/>
              <a:t>1 tube = 2.25 oz</a:t>
            </a:r>
          </a:p>
          <a:p>
            <a:pPr lvl="1"/>
            <a:r>
              <a:rPr lang="en-US" dirty="0" smtClean="0"/>
              <a:t>2 tubes of </a:t>
            </a:r>
            <a:r>
              <a:rPr lang="en-US" dirty="0" err="1" smtClean="0"/>
              <a:t>gogurt</a:t>
            </a:r>
            <a:r>
              <a:rPr lang="en-US" dirty="0" smtClean="0"/>
              <a:t> = 1 oz meat/meat alternate</a:t>
            </a:r>
          </a:p>
          <a:p>
            <a:pPr lvl="1">
              <a:buNone/>
            </a:pPr>
            <a:endParaRPr lang="en-US" dirty="0" smtClean="0"/>
          </a:p>
          <a:p>
            <a:r>
              <a:rPr lang="en-US" dirty="0" smtClean="0"/>
              <a:t>Drinkable Yogurt (</a:t>
            </a:r>
            <a:r>
              <a:rPr lang="en-US" dirty="0" err="1" smtClean="0"/>
              <a:t>Danimals</a:t>
            </a:r>
            <a:r>
              <a:rPr lang="en-US" dirty="0" smtClean="0"/>
              <a:t>, etc.)</a:t>
            </a:r>
          </a:p>
          <a:p>
            <a:pPr lvl="1"/>
            <a:r>
              <a:rPr lang="en-US" dirty="0" smtClean="0"/>
              <a:t>Not creditable</a:t>
            </a:r>
          </a:p>
          <a:p>
            <a:pPr lvl="1"/>
            <a:r>
              <a:rPr lang="en-US" dirty="0" smtClean="0"/>
              <a:t>Does not meet the definition of yogurt so it cannot credit as a meat/meat alternate</a:t>
            </a:r>
            <a:endParaRPr lang="en-US" dirty="0"/>
          </a:p>
        </p:txBody>
      </p:sp>
      <p:sp>
        <p:nvSpPr>
          <p:cNvPr id="4" name="Slide Number Placeholder 3"/>
          <p:cNvSpPr>
            <a:spLocks noGrp="1"/>
          </p:cNvSpPr>
          <p:nvPr>
            <p:ph type="sldNum" sz="quarter" idx="12"/>
          </p:nvPr>
        </p:nvSpPr>
        <p:spPr/>
        <p:txBody>
          <a:bodyPr/>
          <a:lstStyle/>
          <a:p>
            <a:fld id="{F78284F7-1C68-44F9-8E2C-248AF053FBAD}" type="slidenum">
              <a:rPr lang="en-US" smtClean="0"/>
              <a:pPr/>
              <a:t>13</a:t>
            </a:fld>
            <a:endParaRPr lang="en-US"/>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8284F7-1C68-44F9-8E2C-248AF053FBAD}" type="slidenum">
              <a:rPr lang="en-US" smtClean="0"/>
              <a:pPr/>
              <a:t>14</a:t>
            </a:fld>
            <a:endParaRPr lang="en-US" dirty="0"/>
          </a:p>
        </p:txBody>
      </p:sp>
      <p:sp>
        <p:nvSpPr>
          <p:cNvPr id="35842" name="Rectangle 2"/>
          <p:cNvSpPr>
            <a:spLocks noGrp="1" noChangeArrowheads="1"/>
          </p:cNvSpPr>
          <p:nvPr>
            <p:ph type="title"/>
          </p:nvPr>
        </p:nvSpPr>
        <p:spPr>
          <a:xfrm>
            <a:off x="457200" y="0"/>
            <a:ext cx="8229600" cy="1143000"/>
          </a:xfrm>
        </p:spPr>
        <p:txBody>
          <a:bodyPr>
            <a:normAutofit/>
          </a:bodyPr>
          <a:lstStyle/>
          <a:p>
            <a:pPr algn="ctr"/>
            <a:r>
              <a:rPr lang="en-US" sz="4000" b="1" dirty="0" smtClean="0">
                <a:solidFill>
                  <a:schemeClr val="bg1"/>
                </a:solidFill>
                <a:latin typeface="Calibri" pitchFamily="34" charset="0"/>
              </a:rPr>
              <a:t>Ground </a:t>
            </a:r>
            <a:r>
              <a:rPr lang="en-US" sz="4000" b="1" dirty="0">
                <a:solidFill>
                  <a:schemeClr val="bg1"/>
                </a:solidFill>
                <a:latin typeface="Calibri" pitchFamily="34" charset="0"/>
              </a:rPr>
              <a:t>Beef </a:t>
            </a:r>
            <a:r>
              <a:rPr lang="en-US" sz="4000" b="1" dirty="0" smtClean="0">
                <a:solidFill>
                  <a:schemeClr val="bg1"/>
                </a:solidFill>
                <a:latin typeface="Calibri" pitchFamily="34" charset="0"/>
              </a:rPr>
              <a:t>Patty</a:t>
            </a:r>
            <a:endParaRPr lang="en-US" sz="4000" b="1" dirty="0">
              <a:solidFill>
                <a:schemeClr val="bg1"/>
              </a:solidFill>
              <a:latin typeface="Calibri" pitchFamily="34" charset="0"/>
            </a:endParaRPr>
          </a:p>
        </p:txBody>
      </p:sp>
      <p:sp>
        <p:nvSpPr>
          <p:cNvPr id="35843" name="Text Box 3"/>
          <p:cNvSpPr txBox="1">
            <a:spLocks noChangeArrowheads="1"/>
          </p:cNvSpPr>
          <p:nvPr/>
        </p:nvSpPr>
        <p:spPr bwMode="auto">
          <a:xfrm>
            <a:off x="228600" y="1187533"/>
            <a:ext cx="7543800" cy="3939540"/>
          </a:xfrm>
          <a:prstGeom prst="rect">
            <a:avLst/>
          </a:prstGeom>
          <a:noFill/>
          <a:ln w="9525">
            <a:noFill/>
            <a:miter lim="800000"/>
            <a:headEnd/>
            <a:tailEnd/>
          </a:ln>
          <a:effectLst/>
        </p:spPr>
        <p:txBody>
          <a:bodyPr wrap="square">
            <a:spAutoFit/>
          </a:bodyPr>
          <a:lstStyle/>
          <a:p>
            <a:pPr marL="400050" indent="-400050" algn="l">
              <a:buFont typeface="Arial" pitchFamily="34" charset="0"/>
              <a:buChar char="•"/>
            </a:pPr>
            <a:r>
              <a:rPr lang="en-US" sz="2800" dirty="0" smtClean="0">
                <a:solidFill>
                  <a:schemeClr val="bg1"/>
                </a:solidFill>
              </a:rPr>
              <a:t>“Ground </a:t>
            </a:r>
            <a:r>
              <a:rPr lang="en-US" sz="2800" dirty="0">
                <a:solidFill>
                  <a:schemeClr val="bg1"/>
                </a:solidFill>
              </a:rPr>
              <a:t>Beef </a:t>
            </a:r>
            <a:r>
              <a:rPr lang="en-US" sz="2800" dirty="0" smtClean="0">
                <a:solidFill>
                  <a:schemeClr val="bg1"/>
                </a:solidFill>
              </a:rPr>
              <a:t>Patty, ” “Hamburger,” “100% Beef,” “Pure Beef Patty,” is creditable</a:t>
            </a:r>
          </a:p>
          <a:p>
            <a:pPr marL="857250" lvl="1" indent="-400050"/>
            <a:endParaRPr lang="en-US" dirty="0" smtClean="0">
              <a:solidFill>
                <a:schemeClr val="bg1"/>
              </a:solidFill>
            </a:endParaRPr>
          </a:p>
          <a:p>
            <a:pPr marL="400050" indent="-400050" algn="l">
              <a:buFont typeface="Arial" pitchFamily="34" charset="0"/>
              <a:buChar char="•"/>
            </a:pPr>
            <a:r>
              <a:rPr lang="en-US" sz="2800" dirty="0" smtClean="0">
                <a:solidFill>
                  <a:schemeClr val="bg1"/>
                </a:solidFill>
              </a:rPr>
              <a:t>“Beef Patty” is NOT creditable without a CN label because it may be made fillers:</a:t>
            </a:r>
          </a:p>
          <a:p>
            <a:pPr marL="1314450" lvl="2" indent="-400050">
              <a:buFont typeface="Courier New" pitchFamily="49" charset="0"/>
              <a:buChar char="o"/>
            </a:pPr>
            <a:r>
              <a:rPr lang="en-US" sz="2400" dirty="0" smtClean="0">
                <a:solidFill>
                  <a:schemeClr val="bg1"/>
                </a:solidFill>
              </a:rPr>
              <a:t>Soy Concentrate</a:t>
            </a:r>
          </a:p>
          <a:p>
            <a:pPr marL="1314450" lvl="2" indent="-400050">
              <a:buFont typeface="Courier New" pitchFamily="49" charset="0"/>
              <a:buChar char="o"/>
            </a:pPr>
            <a:r>
              <a:rPr lang="en-US" sz="2400" dirty="0" smtClean="0">
                <a:solidFill>
                  <a:schemeClr val="bg1"/>
                </a:solidFill>
              </a:rPr>
              <a:t>Soy Isolate</a:t>
            </a:r>
          </a:p>
          <a:p>
            <a:pPr marL="1314450" lvl="2" indent="-400050">
              <a:buFont typeface="Courier New" pitchFamily="49" charset="0"/>
              <a:buChar char="o"/>
            </a:pPr>
            <a:r>
              <a:rPr lang="en-US" sz="2400" dirty="0" smtClean="0">
                <a:solidFill>
                  <a:schemeClr val="bg1"/>
                </a:solidFill>
              </a:rPr>
              <a:t>Soy Flour</a:t>
            </a:r>
          </a:p>
          <a:p>
            <a:pPr marL="1314450" lvl="2" indent="-400050">
              <a:buFont typeface="Courier New" pitchFamily="49" charset="0"/>
              <a:buChar char="o"/>
            </a:pPr>
            <a:r>
              <a:rPr lang="en-US" sz="2400" dirty="0" smtClean="0">
                <a:solidFill>
                  <a:schemeClr val="bg1"/>
                </a:solidFill>
              </a:rPr>
              <a:t>Ground Fruit</a:t>
            </a:r>
          </a:p>
          <a:p>
            <a:pPr marL="1314450" lvl="2" indent="-400050">
              <a:buFont typeface="Courier New" pitchFamily="49" charset="0"/>
              <a:buChar char="o"/>
            </a:pPr>
            <a:r>
              <a:rPr lang="en-US" sz="2400" dirty="0" smtClean="0">
                <a:solidFill>
                  <a:schemeClr val="bg1"/>
                </a:solidFill>
              </a:rPr>
              <a:t>Ground Chicken</a:t>
            </a:r>
            <a:endParaRPr lang="en-US" sz="4000" dirty="0">
              <a:solidFill>
                <a:schemeClr val="bg1"/>
              </a:solidFill>
            </a:endParaRPr>
          </a:p>
        </p:txBody>
      </p:sp>
      <p:pic>
        <p:nvPicPr>
          <p:cNvPr id="331778" name="Picture 2" descr="http://t2.gstatic.com/images?q=tbn:ANd9GcTIzSnnvGmSgmSEU_GSasatEqJ6Z6JNIXuC2Z7oclE_Fd2nRP_Urw"/>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4678148" y="4038600"/>
            <a:ext cx="3728786" cy="2504002"/>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5B4FB06-A13A-42AA-9BAD-780CEC3F9DA0}" type="slidenum">
              <a:rPr lang="en-US" smtClean="0"/>
              <a:pPr/>
              <a:t>15</a:t>
            </a:fld>
            <a:endParaRPr lang="en-US" dirty="0"/>
          </a:p>
        </p:txBody>
      </p:sp>
      <p:pic>
        <p:nvPicPr>
          <p:cNvPr id="3" name="Picture 2" descr="angus beef patties roundy's"/>
          <p:cNvPicPr/>
          <p:nvPr/>
        </p:nvPicPr>
        <p:blipFill>
          <a:blip r:embed="rId3" cstate="print"/>
          <a:srcRect l="8709" t="11954" b="11732"/>
          <a:stretch>
            <a:fillRect/>
          </a:stretch>
        </p:blipFill>
        <p:spPr bwMode="auto">
          <a:xfrm>
            <a:off x="581891" y="641266"/>
            <a:ext cx="4675909" cy="2101933"/>
          </a:xfrm>
          <a:prstGeom prst="rect">
            <a:avLst/>
          </a:prstGeom>
          <a:noFill/>
          <a:ln w="9525">
            <a:noFill/>
            <a:miter lim="800000"/>
            <a:headEnd/>
            <a:tailEnd/>
          </a:ln>
        </p:spPr>
      </p:pic>
      <p:pic>
        <p:nvPicPr>
          <p:cNvPr id="4" name="Picture 3" descr="http://farm7.staticflickr.com/6039/6371461567_b25c695425_z.jpg"/>
          <p:cNvPicPr/>
          <p:nvPr/>
        </p:nvPicPr>
        <p:blipFill>
          <a:blip r:embed="rId4" cstate="print"/>
          <a:srcRect r="11811" b="75701"/>
          <a:stretch>
            <a:fillRect/>
          </a:stretch>
        </p:blipFill>
        <p:spPr bwMode="auto">
          <a:xfrm>
            <a:off x="304800" y="3218513"/>
            <a:ext cx="6495802" cy="2008580"/>
          </a:xfrm>
          <a:prstGeom prst="rect">
            <a:avLst/>
          </a:prstGeom>
          <a:noFill/>
          <a:ln w="9525">
            <a:noFill/>
            <a:miter lim="800000"/>
            <a:headEnd/>
            <a:tailEnd/>
          </a:ln>
        </p:spPr>
      </p:pic>
      <p:sp>
        <p:nvSpPr>
          <p:cNvPr id="5" name="Donut 4"/>
          <p:cNvSpPr/>
          <p:nvPr/>
        </p:nvSpPr>
        <p:spPr bwMode="auto">
          <a:xfrm>
            <a:off x="2594758" y="4107976"/>
            <a:ext cx="4263242" cy="676894"/>
          </a:xfrm>
          <a:prstGeom prst="donut">
            <a:avLst>
              <a:gd name="adj" fmla="val 8133"/>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6" name="TextBox 5"/>
          <p:cNvSpPr txBox="1"/>
          <p:nvPr/>
        </p:nvSpPr>
        <p:spPr>
          <a:xfrm>
            <a:off x="237507" y="179602"/>
            <a:ext cx="4346368" cy="461665"/>
          </a:xfrm>
          <a:prstGeom prst="rect">
            <a:avLst/>
          </a:prstGeom>
          <a:noFill/>
        </p:spPr>
        <p:txBody>
          <a:bodyPr wrap="square" rtlCol="0">
            <a:spAutoFit/>
          </a:bodyPr>
          <a:lstStyle/>
          <a:p>
            <a:r>
              <a:rPr lang="en-US" sz="2400" b="1" dirty="0" smtClean="0">
                <a:solidFill>
                  <a:srgbClr val="00B050"/>
                </a:solidFill>
              </a:rPr>
              <a:t>This product is creditable: </a:t>
            </a:r>
            <a:endParaRPr lang="en-US" sz="2400" b="1" dirty="0">
              <a:solidFill>
                <a:srgbClr val="00B050"/>
              </a:solidFill>
            </a:endParaRPr>
          </a:p>
        </p:txBody>
      </p:sp>
      <p:sp>
        <p:nvSpPr>
          <p:cNvPr id="8" name="TextBox 7"/>
          <p:cNvSpPr txBox="1"/>
          <p:nvPr/>
        </p:nvSpPr>
        <p:spPr>
          <a:xfrm>
            <a:off x="404455" y="2756848"/>
            <a:ext cx="7540137" cy="461665"/>
          </a:xfrm>
          <a:prstGeom prst="rect">
            <a:avLst/>
          </a:prstGeom>
          <a:noFill/>
        </p:spPr>
        <p:txBody>
          <a:bodyPr wrap="square" rtlCol="0">
            <a:spAutoFit/>
          </a:bodyPr>
          <a:lstStyle/>
          <a:p>
            <a:r>
              <a:rPr lang="en-US" sz="2400" b="1" dirty="0" smtClean="0">
                <a:solidFill>
                  <a:srgbClr val="FF0000"/>
                </a:solidFill>
              </a:rPr>
              <a:t>This product is not creditable without a CN label: </a:t>
            </a:r>
            <a:endParaRPr lang="en-US" sz="2400" b="1" dirty="0">
              <a:solidFill>
                <a:srgbClr val="FF0000"/>
              </a:solidFill>
            </a:endParaRPr>
          </a:p>
        </p:txBody>
      </p:sp>
      <p:sp>
        <p:nvSpPr>
          <p:cNvPr id="9" name="TextBox 8"/>
          <p:cNvSpPr txBox="1"/>
          <p:nvPr/>
        </p:nvSpPr>
        <p:spPr>
          <a:xfrm flipH="1">
            <a:off x="1150357" y="5425104"/>
            <a:ext cx="7142743" cy="707886"/>
          </a:xfrm>
          <a:prstGeom prst="rect">
            <a:avLst/>
          </a:prstGeom>
          <a:noFill/>
        </p:spPr>
        <p:txBody>
          <a:bodyPr wrap="square" rtlCol="0">
            <a:spAutoFit/>
          </a:bodyPr>
          <a:lstStyle/>
          <a:p>
            <a:r>
              <a:rPr lang="en-US" sz="2000" b="1" dirty="0" smtClean="0">
                <a:solidFill>
                  <a:schemeClr val="bg1"/>
                </a:solidFill>
              </a:rPr>
              <a:t>Ingredients:</a:t>
            </a:r>
            <a:r>
              <a:rPr lang="en-US" sz="2000" dirty="0" smtClean="0">
                <a:solidFill>
                  <a:schemeClr val="bg1"/>
                </a:solidFill>
              </a:rPr>
              <a:t> Beef, water, soy protein concentrate, dehydrated onions, salt, monosodium glutamate, and pepper.</a:t>
            </a:r>
            <a:endParaRPr lang="en-US" sz="2000" dirty="0">
              <a:solidFill>
                <a:schemeClr val="bg1"/>
              </a:solidFill>
            </a:endParaRPr>
          </a:p>
        </p:txBody>
      </p:sp>
      <p:cxnSp>
        <p:nvCxnSpPr>
          <p:cNvPr id="11" name="Straight Arrow Connector 10"/>
          <p:cNvCxnSpPr/>
          <p:nvPr/>
        </p:nvCxnSpPr>
        <p:spPr bwMode="auto">
          <a:xfrm flipH="1">
            <a:off x="4343400" y="4784870"/>
            <a:ext cx="382979" cy="77773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cxnSp>
        <p:nvCxnSpPr>
          <p:cNvPr id="12" name="Straight Connector 11"/>
          <p:cNvCxnSpPr/>
          <p:nvPr/>
        </p:nvCxnSpPr>
        <p:spPr>
          <a:xfrm>
            <a:off x="4368800" y="5778500"/>
            <a:ext cx="2438400"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160123" y="2295418"/>
            <a:ext cx="6172200" cy="1120775"/>
          </a:xfrm>
        </p:spPr>
        <p:txBody>
          <a:bodyPr rtlCol="0">
            <a:normAutofit fontScale="90000"/>
          </a:bodyPr>
          <a:lstStyle/>
          <a:p>
            <a:pPr algn="ctr" fontAlgn="auto">
              <a:spcAft>
                <a:spcPts val="0"/>
              </a:spcAft>
              <a:defRPr/>
            </a:pPr>
            <a:r>
              <a:rPr lang="en-US" dirty="0" smtClean="0"/>
              <a:t>Crediting Cheeses</a:t>
            </a:r>
            <a:br>
              <a:rPr lang="en-US" dirty="0" smtClean="0"/>
            </a:br>
            <a:r>
              <a:rPr lang="en-US" dirty="0" smtClean="0"/>
              <a:t>A Quiz…</a:t>
            </a:r>
            <a:endParaRPr lang="en-US" dirty="0"/>
          </a:p>
        </p:txBody>
      </p:sp>
      <p:sp>
        <p:nvSpPr>
          <p:cNvPr id="3" name="Date Placeholder 2"/>
          <p:cNvSpPr>
            <a:spLocks noGrp="1"/>
          </p:cNvSpPr>
          <p:nvPr>
            <p:ph type="dt" sz="quarter"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BFD6077-70E0-4151-A98F-70660925074A}" type="slidenum">
              <a:rPr lang="en-US"/>
              <a:pPr>
                <a:defRPr/>
              </a:pPr>
              <a:t>16</a:t>
            </a:fld>
            <a:endParaRPr lang="en-US"/>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sp>
        <p:nvSpPr>
          <p:cNvPr id="8" name="TextBox 7"/>
          <p:cNvSpPr txBox="1">
            <a:spLocks noChangeArrowheads="1"/>
          </p:cNvSpPr>
          <p:nvPr/>
        </p:nvSpPr>
        <p:spPr bwMode="auto">
          <a:xfrm>
            <a:off x="6934200" y="228600"/>
            <a:ext cx="1439863" cy="1108075"/>
          </a:xfrm>
          <a:prstGeom prst="rect">
            <a:avLst/>
          </a:prstGeom>
          <a:solidFill>
            <a:srgbClr val="FF0000"/>
          </a:solidFill>
          <a:ln w="28575">
            <a:solidFill>
              <a:srgbClr val="002060"/>
            </a:solidFill>
            <a:miter lim="800000"/>
            <a:headEnd/>
            <a:tailEnd/>
          </a:ln>
        </p:spPr>
        <p:txBody>
          <a:bodyPr>
            <a:spAutoFit/>
          </a:bodyPr>
          <a:lstStyle/>
          <a:p>
            <a:r>
              <a:rPr lang="en-US" sz="6600">
                <a:solidFill>
                  <a:schemeClr val="bg1"/>
                </a:solidFill>
                <a:latin typeface="Calibri" pitchFamily="34" charset="0"/>
              </a:rPr>
              <a:t>No</a:t>
            </a:r>
          </a:p>
        </p:txBody>
      </p:sp>
      <p:pic>
        <p:nvPicPr>
          <p:cNvPr id="13316" name="BLOGGER_PHOTO_ID_5201496577240319154" descr="http://3.bp.blogspot.com/_jecSLZx_kHY/SC9tlArRxLI/AAAAAAAAA5Q/iZ8DI70OW7c/s320/velveeta-1.jpg">
            <a:hlinkClick r:id="rId3"/>
          </p:cNvPr>
          <p:cNvPicPr>
            <a:picLocks noChangeAspect="1" noChangeArrowheads="1"/>
          </p:cNvPicPr>
          <p:nvPr/>
        </p:nvPicPr>
        <p:blipFill>
          <a:blip r:embed="rId4" cstate="print"/>
          <a:srcRect/>
          <a:stretch>
            <a:fillRect/>
          </a:stretch>
        </p:blipFill>
        <p:spPr bwMode="auto">
          <a:xfrm>
            <a:off x="2879725" y="1636713"/>
            <a:ext cx="6264275" cy="5221287"/>
          </a:xfrm>
          <a:prstGeom prst="rect">
            <a:avLst/>
          </a:prstGeom>
          <a:noFill/>
          <a:ln w="9525">
            <a:noFill/>
            <a:miter lim="800000"/>
            <a:headEnd/>
            <a:tailEnd/>
          </a:ln>
        </p:spPr>
      </p:pic>
      <p:sp>
        <p:nvSpPr>
          <p:cNvPr id="16388" name="AutoShape 4"/>
          <p:cNvSpPr>
            <a:spLocks noChangeArrowheads="1"/>
          </p:cNvSpPr>
          <p:nvPr/>
        </p:nvSpPr>
        <p:spPr bwMode="auto">
          <a:xfrm>
            <a:off x="3024188" y="4616450"/>
            <a:ext cx="2016125" cy="900113"/>
          </a:xfrm>
          <a:custGeom>
            <a:avLst/>
            <a:gdLst>
              <a:gd name="T0" fmla="*/ 1008112 w 21600"/>
              <a:gd name="T1" fmla="*/ 0 h 21600"/>
              <a:gd name="T2" fmla="*/ 295246 w 21600"/>
              <a:gd name="T3" fmla="*/ 131806 h 21600"/>
              <a:gd name="T4" fmla="*/ 0 w 21600"/>
              <a:gd name="T5" fmla="*/ 450050 h 21600"/>
              <a:gd name="T6" fmla="*/ 295246 w 21600"/>
              <a:gd name="T7" fmla="*/ 768294 h 21600"/>
              <a:gd name="T8" fmla="*/ 1008112 w 21600"/>
              <a:gd name="T9" fmla="*/ 900100 h 21600"/>
              <a:gd name="T10" fmla="*/ 1720978 w 21600"/>
              <a:gd name="T11" fmla="*/ 768294 h 21600"/>
              <a:gd name="T12" fmla="*/ 2016224 w 21600"/>
              <a:gd name="T13" fmla="*/ 450050 h 21600"/>
              <a:gd name="T14" fmla="*/ 1720978 w 21600"/>
              <a:gd name="T15" fmla="*/ 13180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000000"/>
            </a:solidFill>
            <a:round/>
            <a:headEnd/>
            <a:tailEnd/>
          </a:ln>
        </p:spPr>
        <p:txBody>
          <a:bodyPr/>
          <a:lstStyle/>
          <a:p>
            <a:endParaRPr lang="en-US"/>
          </a:p>
        </p:txBody>
      </p:sp>
      <p:sp>
        <p:nvSpPr>
          <p:cNvPr id="9" name="Right Arrow Callout 8"/>
          <p:cNvSpPr/>
          <p:nvPr/>
        </p:nvSpPr>
        <p:spPr bwMode="auto">
          <a:xfrm>
            <a:off x="250825" y="4329113"/>
            <a:ext cx="2557463" cy="1512887"/>
          </a:xfrm>
          <a:prstGeom prst="rightArrowCallout">
            <a:avLst/>
          </a:prstGeom>
          <a:solidFill>
            <a:srgbClr val="FFFF00"/>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r>
              <a:rPr lang="en-US" sz="2400" dirty="0">
                <a:solidFill>
                  <a:schemeClr val="bg1"/>
                </a:solidFill>
                <a:latin typeface="+mj-lt"/>
              </a:rPr>
              <a:t>Pasteurized</a:t>
            </a:r>
          </a:p>
          <a:p>
            <a:pPr fontAlgn="auto">
              <a:spcBef>
                <a:spcPts val="0"/>
              </a:spcBef>
              <a:spcAft>
                <a:spcPts val="0"/>
              </a:spcAft>
              <a:defRPr/>
            </a:pPr>
            <a:r>
              <a:rPr lang="en-US" sz="2400" dirty="0">
                <a:solidFill>
                  <a:schemeClr val="bg1"/>
                </a:solidFill>
                <a:latin typeface="+mj-lt"/>
              </a:rPr>
              <a:t>Prepared</a:t>
            </a:r>
          </a:p>
          <a:p>
            <a:pPr fontAlgn="auto">
              <a:spcBef>
                <a:spcPts val="0"/>
              </a:spcBef>
              <a:spcAft>
                <a:spcPts val="0"/>
              </a:spcAft>
              <a:defRPr/>
            </a:pPr>
            <a:r>
              <a:rPr lang="en-US" sz="2400" dirty="0">
                <a:solidFill>
                  <a:schemeClr val="bg1"/>
                </a:solidFill>
                <a:latin typeface="+mj-lt"/>
              </a:rPr>
              <a:t>Cheese</a:t>
            </a:r>
          </a:p>
          <a:p>
            <a:pPr fontAlgn="auto">
              <a:spcBef>
                <a:spcPts val="0"/>
              </a:spcBef>
              <a:spcAft>
                <a:spcPts val="0"/>
              </a:spcAft>
              <a:defRPr/>
            </a:pPr>
            <a:r>
              <a:rPr lang="en-US" sz="2400" dirty="0">
                <a:solidFill>
                  <a:schemeClr val="bg1"/>
                </a:solidFill>
                <a:latin typeface="+mj-lt"/>
              </a:rPr>
              <a:t>Product</a:t>
            </a:r>
          </a:p>
        </p:txBody>
      </p:sp>
      <p:sp>
        <p:nvSpPr>
          <p:cNvPr id="10" name="Date Placeholder 9"/>
          <p:cNvSpPr>
            <a:spLocks noGrp="1"/>
          </p:cNvSpPr>
          <p:nvPr>
            <p:ph type="dt" sz="quarter" idx="10"/>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6ECF365E-5FD6-4CE1-8F2D-EBF0130F467E}" type="slidenum">
              <a:rPr lang="en-US"/>
              <a:pPr>
                <a:defRPr/>
              </a:pPr>
              <a:t>17</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3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pic>
        <p:nvPicPr>
          <p:cNvPr id="14339" name="Picture 6" descr="http://i.walmartimages.com/i/p/00/02/10/00/60/0002100060260_215X215.jpg"/>
          <p:cNvPicPr>
            <a:picLocks noChangeAspect="1" noChangeArrowheads="1"/>
          </p:cNvPicPr>
          <p:nvPr/>
        </p:nvPicPr>
        <p:blipFill>
          <a:blip r:embed="rId3" cstate="print"/>
          <a:srcRect/>
          <a:stretch>
            <a:fillRect/>
          </a:stretch>
        </p:blipFill>
        <p:spPr bwMode="auto">
          <a:xfrm>
            <a:off x="2195513" y="1196975"/>
            <a:ext cx="6948487" cy="5661025"/>
          </a:xfrm>
          <a:prstGeom prst="rect">
            <a:avLst/>
          </a:prstGeom>
          <a:noFill/>
          <a:ln w="9525">
            <a:noFill/>
            <a:miter lim="800000"/>
            <a:headEnd/>
            <a:tailEnd/>
          </a:ln>
        </p:spPr>
      </p:pic>
      <p:sp>
        <p:nvSpPr>
          <p:cNvPr id="8" name="AutoShape 4"/>
          <p:cNvSpPr>
            <a:spLocks noChangeArrowheads="1"/>
          </p:cNvSpPr>
          <p:nvPr/>
        </p:nvSpPr>
        <p:spPr bwMode="auto">
          <a:xfrm>
            <a:off x="2519363" y="3716338"/>
            <a:ext cx="2197100" cy="1908175"/>
          </a:xfrm>
          <a:custGeom>
            <a:avLst/>
            <a:gdLst>
              <a:gd name="T0" fmla="*/ 1098122 w 21600"/>
              <a:gd name="T1" fmla="*/ 0 h 21600"/>
              <a:gd name="T2" fmla="*/ 321607 w 21600"/>
              <a:gd name="T3" fmla="*/ 279429 h 21600"/>
              <a:gd name="T4" fmla="*/ 0 w 21600"/>
              <a:gd name="T5" fmla="*/ 954106 h 21600"/>
              <a:gd name="T6" fmla="*/ 321607 w 21600"/>
              <a:gd name="T7" fmla="*/ 1628783 h 21600"/>
              <a:gd name="T8" fmla="*/ 1098122 w 21600"/>
              <a:gd name="T9" fmla="*/ 1908212 h 21600"/>
              <a:gd name="T10" fmla="*/ 1874637 w 21600"/>
              <a:gd name="T11" fmla="*/ 1628783 h 21600"/>
              <a:gd name="T12" fmla="*/ 2196244 w 21600"/>
              <a:gd name="T13" fmla="*/ 954106 h 21600"/>
              <a:gd name="T14" fmla="*/ 1874637 w 21600"/>
              <a:gd name="T15" fmla="*/ 27942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FF0000"/>
            </a:solidFill>
            <a:round/>
            <a:headEnd/>
            <a:tailEnd/>
          </a:ln>
        </p:spPr>
        <p:txBody>
          <a:bodyPr/>
          <a:lstStyle/>
          <a:p>
            <a:endParaRPr lang="en-US"/>
          </a:p>
        </p:txBody>
      </p:sp>
      <p:sp>
        <p:nvSpPr>
          <p:cNvPr id="9" name="TextBox 8"/>
          <p:cNvSpPr txBox="1">
            <a:spLocks noChangeArrowheads="1"/>
          </p:cNvSpPr>
          <p:nvPr/>
        </p:nvSpPr>
        <p:spPr bwMode="auto">
          <a:xfrm>
            <a:off x="6172200" y="228600"/>
            <a:ext cx="1439863" cy="1108075"/>
          </a:xfrm>
          <a:prstGeom prst="rect">
            <a:avLst/>
          </a:prstGeom>
          <a:solidFill>
            <a:srgbClr val="FF0000"/>
          </a:solidFill>
          <a:ln w="28575">
            <a:solidFill>
              <a:srgbClr val="002060"/>
            </a:solidFill>
            <a:miter lim="800000"/>
            <a:headEnd/>
            <a:tailEnd/>
          </a:ln>
        </p:spPr>
        <p:txBody>
          <a:bodyPr>
            <a:spAutoFit/>
          </a:bodyPr>
          <a:lstStyle/>
          <a:p>
            <a:r>
              <a:rPr lang="en-US" sz="6600">
                <a:solidFill>
                  <a:schemeClr val="bg1"/>
                </a:solidFill>
                <a:latin typeface="Calibri" pitchFamily="34" charset="0"/>
              </a:rPr>
              <a:t>Yes</a:t>
            </a:r>
          </a:p>
        </p:txBody>
      </p:sp>
      <p:sp>
        <p:nvSpPr>
          <p:cNvPr id="14342" name="Right Arrow Callout 9"/>
          <p:cNvSpPr>
            <a:spLocks noChangeArrowheads="1"/>
          </p:cNvSpPr>
          <p:nvPr/>
        </p:nvSpPr>
        <p:spPr bwMode="auto">
          <a:xfrm>
            <a:off x="250825" y="4329113"/>
            <a:ext cx="2557463" cy="1512887"/>
          </a:xfrm>
          <a:prstGeom prst="rightArrowCallout">
            <a:avLst>
              <a:gd name="adj1" fmla="val 25000"/>
              <a:gd name="adj2" fmla="val 25000"/>
              <a:gd name="adj3" fmla="val 24997"/>
              <a:gd name="adj4" fmla="val 64977"/>
            </a:avLst>
          </a:prstGeom>
          <a:solidFill>
            <a:srgbClr val="FFFF00"/>
          </a:solidFill>
          <a:ln w="9525" algn="ctr">
            <a:solidFill>
              <a:schemeClr val="tx1"/>
            </a:solidFill>
            <a:round/>
            <a:headEnd/>
            <a:tailEnd/>
          </a:ln>
        </p:spPr>
        <p:txBody>
          <a:bodyPr/>
          <a:lstStyle/>
          <a:p>
            <a:r>
              <a:rPr lang="en-US" sz="2400" dirty="0">
                <a:solidFill>
                  <a:schemeClr val="bg1"/>
                </a:solidFill>
                <a:latin typeface="Calibri" pitchFamily="34" charset="0"/>
              </a:rPr>
              <a:t>Pasteurized</a:t>
            </a:r>
          </a:p>
          <a:p>
            <a:r>
              <a:rPr lang="en-US" sz="2400" dirty="0">
                <a:solidFill>
                  <a:schemeClr val="bg1"/>
                </a:solidFill>
                <a:latin typeface="Calibri" pitchFamily="34" charset="0"/>
              </a:rPr>
              <a:t>Process</a:t>
            </a:r>
          </a:p>
          <a:p>
            <a:r>
              <a:rPr lang="en-US" sz="2400" dirty="0">
                <a:solidFill>
                  <a:schemeClr val="bg1"/>
                </a:solidFill>
                <a:latin typeface="Calibri" pitchFamily="34" charset="0"/>
              </a:rPr>
              <a:t>American</a:t>
            </a:r>
          </a:p>
          <a:p>
            <a:r>
              <a:rPr lang="en-US" sz="2400" dirty="0">
                <a:solidFill>
                  <a:schemeClr val="bg1"/>
                </a:solidFill>
                <a:latin typeface="Calibri" pitchFamily="34" charset="0"/>
              </a:rPr>
              <a:t>Cheese</a:t>
            </a:r>
            <a:endParaRPr lang="en-US" sz="2400" dirty="0">
              <a:solidFill>
                <a:schemeClr val="bg1"/>
              </a:solidFill>
              <a:latin typeface="Times" pitchFamily="18" charset="0"/>
            </a:endParaRPr>
          </a:p>
        </p:txBody>
      </p:sp>
      <p:sp>
        <p:nvSpPr>
          <p:cNvPr id="11" name="Date Placeholder 10"/>
          <p:cNvSpPr>
            <a:spLocks noGrp="1"/>
          </p:cNvSpPr>
          <p:nvPr>
            <p:ph type="dt" sz="quarter" idx="10"/>
          </p:nvPr>
        </p:nvSpPr>
        <p:spPr/>
        <p:txBody>
          <a:bodyPr/>
          <a:lstStyle/>
          <a:p>
            <a:pPr>
              <a:defRPr/>
            </a:pPr>
            <a:endParaRPr lang="en-US"/>
          </a:p>
        </p:txBody>
      </p:sp>
      <p:sp>
        <p:nvSpPr>
          <p:cNvPr id="12" name="Slide Number Placeholder 11"/>
          <p:cNvSpPr>
            <a:spLocks noGrp="1"/>
          </p:cNvSpPr>
          <p:nvPr>
            <p:ph type="sldNum" sz="quarter" idx="12"/>
          </p:nvPr>
        </p:nvSpPr>
        <p:spPr/>
        <p:txBody>
          <a:bodyPr/>
          <a:lstStyle/>
          <a:p>
            <a:pPr>
              <a:defRPr/>
            </a:pPr>
            <a:fld id="{1E03294B-EF3E-4C74-8539-8877B4764D95}"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pic>
        <p:nvPicPr>
          <p:cNvPr id="15363" name="Picture 2"/>
          <p:cNvPicPr>
            <a:picLocks noChangeAspect="1" noChangeArrowheads="1"/>
          </p:cNvPicPr>
          <p:nvPr/>
        </p:nvPicPr>
        <p:blipFill>
          <a:blip r:embed="rId3" cstate="print"/>
          <a:srcRect t="36246"/>
          <a:stretch>
            <a:fillRect/>
          </a:stretch>
        </p:blipFill>
        <p:spPr bwMode="auto">
          <a:xfrm>
            <a:off x="755650" y="1628775"/>
            <a:ext cx="7124700" cy="4973638"/>
          </a:xfrm>
          <a:prstGeom prst="rect">
            <a:avLst/>
          </a:prstGeom>
          <a:noFill/>
          <a:ln w="9525">
            <a:noFill/>
            <a:miter lim="800000"/>
            <a:headEnd/>
            <a:tailEnd/>
          </a:ln>
        </p:spPr>
      </p:pic>
      <p:sp>
        <p:nvSpPr>
          <p:cNvPr id="6" name="AutoShape 4"/>
          <p:cNvSpPr>
            <a:spLocks noChangeArrowheads="1"/>
          </p:cNvSpPr>
          <p:nvPr/>
        </p:nvSpPr>
        <p:spPr bwMode="auto">
          <a:xfrm>
            <a:off x="1619250" y="2997200"/>
            <a:ext cx="2989263" cy="611188"/>
          </a:xfrm>
          <a:custGeom>
            <a:avLst/>
            <a:gdLst>
              <a:gd name="T0" fmla="*/ 1494166 w 21600"/>
              <a:gd name="T1" fmla="*/ 0 h 21600"/>
              <a:gd name="T2" fmla="*/ 437597 w 21600"/>
              <a:gd name="T3" fmla="*/ 89628 h 21600"/>
              <a:gd name="T4" fmla="*/ 0 w 21600"/>
              <a:gd name="T5" fmla="*/ 306034 h 21600"/>
              <a:gd name="T6" fmla="*/ 437597 w 21600"/>
              <a:gd name="T7" fmla="*/ 522440 h 21600"/>
              <a:gd name="T8" fmla="*/ 1494166 w 21600"/>
              <a:gd name="T9" fmla="*/ 612068 h 21600"/>
              <a:gd name="T10" fmla="*/ 2550735 w 21600"/>
              <a:gd name="T11" fmla="*/ 522440 h 21600"/>
              <a:gd name="T12" fmla="*/ 2988332 w 21600"/>
              <a:gd name="T13" fmla="*/ 306034 h 21600"/>
              <a:gd name="T14" fmla="*/ 2550735 w 21600"/>
              <a:gd name="T15" fmla="*/ 8962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000000"/>
            </a:solidFill>
            <a:round/>
            <a:headEnd/>
            <a:tailEnd/>
          </a:ln>
        </p:spPr>
        <p:txBody>
          <a:bodyPr/>
          <a:lstStyle/>
          <a:p>
            <a:endParaRPr lang="en-US"/>
          </a:p>
        </p:txBody>
      </p:sp>
      <p:sp>
        <p:nvSpPr>
          <p:cNvPr id="7" name="TextBox 6"/>
          <p:cNvSpPr txBox="1">
            <a:spLocks noChangeArrowheads="1"/>
          </p:cNvSpPr>
          <p:nvPr/>
        </p:nvSpPr>
        <p:spPr bwMode="auto">
          <a:xfrm>
            <a:off x="6705600" y="304800"/>
            <a:ext cx="1439863" cy="1108075"/>
          </a:xfrm>
          <a:prstGeom prst="rect">
            <a:avLst/>
          </a:prstGeom>
          <a:solidFill>
            <a:srgbClr val="FF0000"/>
          </a:solidFill>
          <a:ln w="28575">
            <a:solidFill>
              <a:srgbClr val="002060"/>
            </a:solidFill>
            <a:miter lim="800000"/>
            <a:headEnd/>
            <a:tailEnd/>
          </a:ln>
        </p:spPr>
        <p:txBody>
          <a:bodyPr>
            <a:spAutoFit/>
          </a:bodyPr>
          <a:lstStyle/>
          <a:p>
            <a:r>
              <a:rPr lang="en-US" sz="6600">
                <a:solidFill>
                  <a:schemeClr val="bg1"/>
                </a:solidFill>
                <a:latin typeface="Calibri" pitchFamily="34" charset="0"/>
              </a:rPr>
              <a:t>Yes</a:t>
            </a:r>
          </a:p>
        </p:txBody>
      </p:sp>
      <p:sp>
        <p:nvSpPr>
          <p:cNvPr id="8" name="Date Placeholder 7"/>
          <p:cNvSpPr>
            <a:spLocks noGrp="1"/>
          </p:cNvSpPr>
          <p:nvPr>
            <p:ph type="dt" sz="quarter" idx="10"/>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1CC7740-A0C0-46EA-A5E2-6234AEF64F05}" type="slidenum">
              <a:rPr lang="en-US"/>
              <a:pPr>
                <a:defRPr/>
              </a:pPr>
              <a:t>19</a:t>
            </a:fld>
            <a:endParaRPr lang="en-US"/>
          </a:p>
        </p:txBody>
      </p:sp>
      <p:sp>
        <p:nvSpPr>
          <p:cNvPr id="15368" name="Right Arrow Callout 9"/>
          <p:cNvSpPr>
            <a:spLocks noChangeArrowheads="1"/>
          </p:cNvSpPr>
          <p:nvPr/>
        </p:nvSpPr>
        <p:spPr bwMode="auto">
          <a:xfrm>
            <a:off x="0" y="2743200"/>
            <a:ext cx="2098675" cy="838200"/>
          </a:xfrm>
          <a:prstGeom prst="rightArrowCallout">
            <a:avLst>
              <a:gd name="adj1" fmla="val 25000"/>
              <a:gd name="adj2" fmla="val 25000"/>
              <a:gd name="adj3" fmla="val 24992"/>
              <a:gd name="adj4" fmla="val 64977"/>
            </a:avLst>
          </a:prstGeom>
          <a:solidFill>
            <a:srgbClr val="FFFF00"/>
          </a:solidFill>
          <a:ln w="9525" algn="ctr">
            <a:solidFill>
              <a:schemeClr val="tx1"/>
            </a:solidFill>
            <a:round/>
            <a:headEnd/>
            <a:tailEnd/>
          </a:ln>
        </p:spPr>
        <p:txBody>
          <a:bodyPr/>
          <a:lstStyle/>
          <a:p>
            <a:r>
              <a:rPr lang="en-US" sz="2400" dirty="0">
                <a:solidFill>
                  <a:schemeClr val="bg1"/>
                </a:solidFill>
                <a:latin typeface="Calibri" pitchFamily="34" charset="0"/>
              </a:rPr>
              <a:t>Cheese </a:t>
            </a:r>
          </a:p>
          <a:p>
            <a:r>
              <a:rPr lang="en-US" sz="2400" dirty="0">
                <a:solidFill>
                  <a:schemeClr val="bg1"/>
                </a:solidFill>
                <a:latin typeface="Calibri" pitchFamily="34" charset="0"/>
              </a:rPr>
              <a:t>Spread</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914400"/>
          </a:xfrm>
        </p:spPr>
        <p:txBody>
          <a:bodyPr/>
          <a:lstStyle/>
          <a:p>
            <a:r>
              <a:rPr lang="en-US" sz="3600" b="1" dirty="0" smtClean="0">
                <a:solidFill>
                  <a:srgbClr val="7030A0"/>
                </a:solidFill>
                <a:latin typeface="Kristen ITC" pitchFamily="66" charset="0"/>
              </a:rPr>
              <a:t>Crediting to </a:t>
            </a:r>
            <a:br>
              <a:rPr lang="en-US" sz="3600" b="1" dirty="0" smtClean="0">
                <a:solidFill>
                  <a:srgbClr val="7030A0"/>
                </a:solidFill>
                <a:latin typeface="Kristen ITC" pitchFamily="66" charset="0"/>
              </a:rPr>
            </a:br>
            <a:r>
              <a:rPr lang="en-US" sz="3600" b="1" dirty="0" smtClean="0">
                <a:solidFill>
                  <a:srgbClr val="7030A0"/>
                </a:solidFill>
                <a:latin typeface="Kristen ITC" pitchFamily="66" charset="0"/>
              </a:rPr>
              <a:t>CACFP Meal Pattern</a:t>
            </a:r>
            <a:endParaRPr lang="en-US" sz="3600" b="1" dirty="0">
              <a:solidFill>
                <a:srgbClr val="7030A0"/>
              </a:solidFill>
              <a:latin typeface="Kristen ITC" pitchFamily="66" charset="0"/>
            </a:endParaRPr>
          </a:p>
        </p:txBody>
      </p:sp>
      <p:sp>
        <p:nvSpPr>
          <p:cNvPr id="6" name="Text Placeholder 5"/>
          <p:cNvSpPr>
            <a:spLocks noGrp="1"/>
          </p:cNvSpPr>
          <p:nvPr>
            <p:ph type="body" idx="1"/>
          </p:nvPr>
        </p:nvSpPr>
        <p:spPr>
          <a:xfrm>
            <a:off x="457200" y="2153652"/>
            <a:ext cx="7375358" cy="4439653"/>
          </a:xfrm>
        </p:spPr>
        <p:txBody>
          <a:bodyPr>
            <a:noAutofit/>
          </a:bodyPr>
          <a:lstStyle/>
          <a:p>
            <a:pPr marL="274320" indent="-274320">
              <a:buClr>
                <a:srgbClr val="727CA3"/>
              </a:buClr>
              <a:buFont typeface="Wingdings 3"/>
              <a:buChar char=""/>
            </a:pPr>
            <a:r>
              <a:rPr lang="en-US" sz="3200" dirty="0" smtClean="0">
                <a:solidFill>
                  <a:srgbClr val="00B050"/>
                </a:solidFill>
              </a:rPr>
              <a:t>Creditable</a:t>
            </a:r>
            <a:r>
              <a:rPr lang="en-US" sz="3200" b="0" dirty="0" smtClean="0"/>
              <a:t> foods are foods USDA allows to be counted toward meeting the requirements of a component</a:t>
            </a:r>
          </a:p>
          <a:p>
            <a:pPr marL="274320" indent="-274320">
              <a:buClr>
                <a:srgbClr val="727CA3"/>
              </a:buClr>
              <a:buFont typeface="Wingdings 3"/>
              <a:buChar char=""/>
            </a:pPr>
            <a:endParaRPr lang="en-US" sz="3200" b="0" dirty="0" smtClean="0"/>
          </a:p>
          <a:p>
            <a:pPr marL="274320" indent="-274320">
              <a:buClr>
                <a:srgbClr val="727CA3"/>
              </a:buClr>
              <a:buFont typeface="Wingdings 3"/>
              <a:buChar char=""/>
            </a:pPr>
            <a:r>
              <a:rPr lang="en-US" sz="3200" dirty="0" smtClean="0">
                <a:solidFill>
                  <a:srgbClr val="FF0000"/>
                </a:solidFill>
              </a:rPr>
              <a:t>Non-Creditable </a:t>
            </a:r>
            <a:r>
              <a:rPr lang="en-US" sz="3200" b="0" dirty="0" smtClean="0"/>
              <a:t>foods do not meet requirements for any component in the meal pattern</a:t>
            </a:r>
          </a:p>
          <a:p>
            <a:pPr marL="731520" lvl="1" indent="-274320">
              <a:buClr>
                <a:srgbClr val="727CA3"/>
              </a:buClr>
              <a:buFont typeface="Wingdings 3"/>
              <a:buChar char=""/>
            </a:pPr>
            <a:r>
              <a:rPr lang="en-US" sz="2400" b="0" dirty="0" smtClean="0"/>
              <a:t>Most non-creditable foods are still allowable CACFP purchases and can be served as extras to a reimbursable meal</a:t>
            </a:r>
          </a:p>
        </p:txBody>
      </p:sp>
      <p:sp>
        <p:nvSpPr>
          <p:cNvPr id="4" name="Slide Number Placeholder 3"/>
          <p:cNvSpPr>
            <a:spLocks noGrp="1"/>
          </p:cNvSpPr>
          <p:nvPr>
            <p:ph type="sldNum" sz="quarter" idx="12"/>
          </p:nvPr>
        </p:nvSpPr>
        <p:spPr/>
        <p:txBody>
          <a:bodyPr/>
          <a:lstStyle/>
          <a:p>
            <a:fld id="{82BE3DBC-D74C-49F6-87C5-7BDE8180523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pic>
        <p:nvPicPr>
          <p:cNvPr id="16387" name="Picture 6" descr="http://www.americansweets.co.uk/ekmps/shops/statesidecandy/images/kraft-macaroni-cheese-deluxe-829-p.jpg"/>
          <p:cNvPicPr>
            <a:picLocks noChangeAspect="1" noChangeArrowheads="1"/>
          </p:cNvPicPr>
          <p:nvPr/>
        </p:nvPicPr>
        <p:blipFill>
          <a:blip r:embed="rId3" cstate="print"/>
          <a:srcRect l="10448" t="8012" r="15138" b="7372"/>
          <a:stretch>
            <a:fillRect/>
          </a:stretch>
        </p:blipFill>
        <p:spPr bwMode="auto">
          <a:xfrm>
            <a:off x="503238" y="1052513"/>
            <a:ext cx="8064500" cy="5508625"/>
          </a:xfrm>
          <a:prstGeom prst="rect">
            <a:avLst/>
          </a:prstGeom>
          <a:noFill/>
          <a:ln w="9525">
            <a:noFill/>
            <a:miter lim="800000"/>
            <a:headEnd/>
            <a:tailEnd/>
          </a:ln>
        </p:spPr>
      </p:pic>
      <p:sp>
        <p:nvSpPr>
          <p:cNvPr id="9" name="AutoShape 4"/>
          <p:cNvSpPr>
            <a:spLocks noChangeArrowheads="1"/>
          </p:cNvSpPr>
          <p:nvPr/>
        </p:nvSpPr>
        <p:spPr bwMode="auto">
          <a:xfrm>
            <a:off x="5832475" y="4905375"/>
            <a:ext cx="2987675" cy="1727200"/>
          </a:xfrm>
          <a:custGeom>
            <a:avLst/>
            <a:gdLst>
              <a:gd name="T0" fmla="*/ 1494166 w 21600"/>
              <a:gd name="T1" fmla="*/ 0 h 21600"/>
              <a:gd name="T2" fmla="*/ 437597 w 21600"/>
              <a:gd name="T3" fmla="*/ 253068 h 21600"/>
              <a:gd name="T4" fmla="*/ 0 w 21600"/>
              <a:gd name="T5" fmla="*/ 864096 h 21600"/>
              <a:gd name="T6" fmla="*/ 437597 w 21600"/>
              <a:gd name="T7" fmla="*/ 1475124 h 21600"/>
              <a:gd name="T8" fmla="*/ 1494166 w 21600"/>
              <a:gd name="T9" fmla="*/ 1728192 h 21600"/>
              <a:gd name="T10" fmla="*/ 2550735 w 21600"/>
              <a:gd name="T11" fmla="*/ 1475124 h 21600"/>
              <a:gd name="T12" fmla="*/ 2988332 w 21600"/>
              <a:gd name="T13" fmla="*/ 864096 h 21600"/>
              <a:gd name="T14" fmla="*/ 2550735 w 21600"/>
              <a:gd name="T15" fmla="*/ 2530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002060"/>
            </a:solidFill>
            <a:round/>
            <a:headEnd/>
            <a:tailEnd/>
          </a:ln>
        </p:spPr>
        <p:txBody>
          <a:bodyPr/>
          <a:lstStyle/>
          <a:p>
            <a:endParaRPr lang="en-US"/>
          </a:p>
        </p:txBody>
      </p:sp>
      <p:sp>
        <p:nvSpPr>
          <p:cNvPr id="10" name="TextBox 9"/>
          <p:cNvSpPr txBox="1">
            <a:spLocks noChangeArrowheads="1"/>
          </p:cNvSpPr>
          <p:nvPr/>
        </p:nvSpPr>
        <p:spPr bwMode="auto">
          <a:xfrm>
            <a:off x="6696075" y="304800"/>
            <a:ext cx="2447925" cy="1323975"/>
          </a:xfrm>
          <a:prstGeom prst="rect">
            <a:avLst/>
          </a:prstGeom>
          <a:solidFill>
            <a:srgbClr val="FF0000"/>
          </a:solidFill>
          <a:ln w="28575">
            <a:solidFill>
              <a:srgbClr val="002060"/>
            </a:solidFill>
            <a:miter lim="800000"/>
            <a:headEnd/>
            <a:tailEnd/>
          </a:ln>
        </p:spPr>
        <p:txBody>
          <a:bodyPr>
            <a:spAutoFit/>
          </a:bodyPr>
          <a:lstStyle/>
          <a:p>
            <a:r>
              <a:rPr lang="en-US" sz="4000">
                <a:solidFill>
                  <a:schemeClr val="bg1"/>
                </a:solidFill>
                <a:latin typeface="Calibri" pitchFamily="34" charset="0"/>
              </a:rPr>
              <a:t>Need CN label</a:t>
            </a:r>
          </a:p>
        </p:txBody>
      </p:sp>
      <p:sp>
        <p:nvSpPr>
          <p:cNvPr id="6" name="Date Placeholder 5"/>
          <p:cNvSpPr>
            <a:spLocks noGrp="1"/>
          </p:cNvSpPr>
          <p:nvPr>
            <p:ph type="dt" sz="quarter" idx="10"/>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D63CFBC9-8A0C-48AA-BA92-F2446B766327}" type="slidenum">
              <a:rPr lang="en-US"/>
              <a:pPr>
                <a:defRPr/>
              </a:pPr>
              <a:t>20</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Grp="1" noChangeAspect="1" noChangeArrowheads="1"/>
          </p:cNvPicPr>
          <p:nvPr>
            <p:ph idx="1"/>
          </p:nvPr>
        </p:nvPicPr>
        <p:blipFill>
          <a:blip r:embed="rId3" cstate="print"/>
          <a:srcRect l="12500" t="20000" r="58333" b="36667"/>
          <a:stretch>
            <a:fillRect/>
          </a:stretch>
        </p:blipFill>
        <p:spPr>
          <a:xfrm>
            <a:off x="0" y="762000"/>
            <a:ext cx="9144000" cy="5713413"/>
          </a:xfrm>
          <a:noFill/>
        </p:spPr>
      </p:pic>
      <p:sp>
        <p:nvSpPr>
          <p:cNvPr id="3" name="Date Placeholder 2"/>
          <p:cNvSpPr>
            <a:spLocks noGrp="1"/>
          </p:cNvSpPr>
          <p:nvPr>
            <p:ph type="dt" sz="quarter"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F87FFB3-3926-41B9-BB78-744B0796EDA5}" type="slidenum">
              <a:rPr lang="en-US"/>
              <a:pPr>
                <a:defRPr/>
              </a:pPr>
              <a:t>21</a:t>
            </a:fld>
            <a:endParaRPr lang="en-US"/>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pic>
        <p:nvPicPr>
          <p:cNvPr id="18435" name="Picture 4" descr="http://www.furbium.com/images/Velveeta.jpg"/>
          <p:cNvPicPr>
            <a:picLocks noChangeAspect="1" noChangeArrowheads="1"/>
          </p:cNvPicPr>
          <p:nvPr/>
        </p:nvPicPr>
        <p:blipFill>
          <a:blip r:embed="rId3" cstate="print"/>
          <a:srcRect l="16077" t="29614" r="13654" b="29614"/>
          <a:stretch>
            <a:fillRect/>
          </a:stretch>
        </p:blipFill>
        <p:spPr bwMode="auto">
          <a:xfrm>
            <a:off x="287338" y="1592263"/>
            <a:ext cx="8640762" cy="4752975"/>
          </a:xfrm>
          <a:prstGeom prst="rect">
            <a:avLst/>
          </a:prstGeom>
          <a:noFill/>
          <a:ln w="9525">
            <a:noFill/>
            <a:miter lim="800000"/>
            <a:headEnd/>
            <a:tailEnd/>
          </a:ln>
        </p:spPr>
      </p:pic>
      <p:sp>
        <p:nvSpPr>
          <p:cNvPr id="6" name="AutoShape 4"/>
          <p:cNvSpPr>
            <a:spLocks noChangeArrowheads="1"/>
          </p:cNvSpPr>
          <p:nvPr/>
        </p:nvSpPr>
        <p:spPr bwMode="auto">
          <a:xfrm>
            <a:off x="250825" y="4724400"/>
            <a:ext cx="1584325" cy="1728788"/>
          </a:xfrm>
          <a:custGeom>
            <a:avLst/>
            <a:gdLst>
              <a:gd name="T0" fmla="*/ 792088 w 21600"/>
              <a:gd name="T1" fmla="*/ 0 h 21600"/>
              <a:gd name="T2" fmla="*/ 231979 w 21600"/>
              <a:gd name="T3" fmla="*/ 253068 h 21600"/>
              <a:gd name="T4" fmla="*/ 0 w 21600"/>
              <a:gd name="T5" fmla="*/ 864096 h 21600"/>
              <a:gd name="T6" fmla="*/ 231979 w 21600"/>
              <a:gd name="T7" fmla="*/ 1475124 h 21600"/>
              <a:gd name="T8" fmla="*/ 792088 w 21600"/>
              <a:gd name="T9" fmla="*/ 1728192 h 21600"/>
              <a:gd name="T10" fmla="*/ 1352197 w 21600"/>
              <a:gd name="T11" fmla="*/ 1475124 h 21600"/>
              <a:gd name="T12" fmla="*/ 1584176 w 21600"/>
              <a:gd name="T13" fmla="*/ 864096 h 21600"/>
              <a:gd name="T14" fmla="*/ 1352197 w 21600"/>
              <a:gd name="T15" fmla="*/ 2530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002060"/>
            </a:solidFill>
            <a:round/>
            <a:headEnd/>
            <a:tailEnd/>
          </a:ln>
        </p:spPr>
        <p:txBody>
          <a:bodyPr/>
          <a:lstStyle/>
          <a:p>
            <a:endParaRPr lang="en-US"/>
          </a:p>
        </p:txBody>
      </p:sp>
      <p:sp>
        <p:nvSpPr>
          <p:cNvPr id="7" name="TextBox 6"/>
          <p:cNvSpPr txBox="1">
            <a:spLocks noChangeArrowheads="1"/>
          </p:cNvSpPr>
          <p:nvPr/>
        </p:nvSpPr>
        <p:spPr bwMode="auto">
          <a:xfrm>
            <a:off x="6629400" y="228600"/>
            <a:ext cx="1439863" cy="1108075"/>
          </a:xfrm>
          <a:prstGeom prst="rect">
            <a:avLst/>
          </a:prstGeom>
          <a:solidFill>
            <a:srgbClr val="FF0000"/>
          </a:solidFill>
          <a:ln w="28575">
            <a:solidFill>
              <a:srgbClr val="002060"/>
            </a:solidFill>
            <a:miter lim="800000"/>
            <a:headEnd/>
            <a:tailEnd/>
          </a:ln>
        </p:spPr>
        <p:txBody>
          <a:bodyPr>
            <a:spAutoFit/>
          </a:bodyPr>
          <a:lstStyle/>
          <a:p>
            <a:r>
              <a:rPr lang="en-US" sz="6600">
                <a:solidFill>
                  <a:schemeClr val="bg1"/>
                </a:solidFill>
                <a:latin typeface="Calibri" pitchFamily="34" charset="0"/>
              </a:rPr>
              <a:t>No</a:t>
            </a:r>
          </a:p>
        </p:txBody>
      </p:sp>
      <p:sp>
        <p:nvSpPr>
          <p:cNvPr id="18438" name="Left Arrow Callout 7"/>
          <p:cNvSpPr>
            <a:spLocks noChangeArrowheads="1"/>
          </p:cNvSpPr>
          <p:nvPr/>
        </p:nvSpPr>
        <p:spPr bwMode="auto">
          <a:xfrm>
            <a:off x="1800225" y="4868863"/>
            <a:ext cx="2700338" cy="1728787"/>
          </a:xfrm>
          <a:prstGeom prst="leftArrowCallout">
            <a:avLst>
              <a:gd name="adj1" fmla="val 25000"/>
              <a:gd name="adj2" fmla="val 25000"/>
              <a:gd name="adj3" fmla="val 24992"/>
              <a:gd name="adj4" fmla="val 64977"/>
            </a:avLst>
          </a:prstGeom>
          <a:solidFill>
            <a:srgbClr val="FFFF00"/>
          </a:solidFill>
          <a:ln w="9525" algn="ctr">
            <a:solidFill>
              <a:schemeClr val="tx1"/>
            </a:solidFill>
            <a:round/>
            <a:headEnd/>
            <a:tailEnd/>
          </a:ln>
        </p:spPr>
        <p:txBody>
          <a:bodyPr/>
          <a:lstStyle/>
          <a:p>
            <a:pPr eaLnBrk="0" hangingPunct="0"/>
            <a:endParaRPr lang="en-US" sz="2400">
              <a:latin typeface="Times" pitchFamily="18" charset="0"/>
            </a:endParaRPr>
          </a:p>
        </p:txBody>
      </p:sp>
      <p:sp>
        <p:nvSpPr>
          <p:cNvPr id="18439" name="TextBox 8"/>
          <p:cNvSpPr txBox="1">
            <a:spLocks noChangeArrowheads="1"/>
          </p:cNvSpPr>
          <p:nvPr/>
        </p:nvSpPr>
        <p:spPr bwMode="auto">
          <a:xfrm>
            <a:off x="2771775" y="4976813"/>
            <a:ext cx="1655763" cy="1570037"/>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Pasteurized Prepared</a:t>
            </a:r>
          </a:p>
          <a:p>
            <a:r>
              <a:rPr lang="en-US" sz="2400" dirty="0">
                <a:solidFill>
                  <a:schemeClr val="bg1"/>
                </a:solidFill>
                <a:latin typeface="Calibri" pitchFamily="34" charset="0"/>
              </a:rPr>
              <a:t>Cheese Product</a:t>
            </a:r>
          </a:p>
        </p:txBody>
      </p:sp>
      <p:sp>
        <p:nvSpPr>
          <p:cNvPr id="10" name="Date Placeholder 9"/>
          <p:cNvSpPr>
            <a:spLocks noGrp="1"/>
          </p:cNvSpPr>
          <p:nvPr>
            <p:ph type="dt" sz="quarter" idx="10"/>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A2AA7240-18BD-4B65-B7D4-BE370BE2FF96}" type="slidenum">
              <a:rPr lang="en-US"/>
              <a:pPr>
                <a:defRPr/>
              </a:pPr>
              <a:t>22</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54B7DB-4F70-431C-8937-59F31DF55F27}" type="slidenum">
              <a:rPr lang="en-US"/>
              <a:pPr>
                <a:defRPr/>
              </a:pPr>
              <a:t>23</a:t>
            </a:fld>
            <a:endParaRPr lang="en-US"/>
          </a:p>
        </p:txBody>
      </p:sp>
      <p:pic>
        <p:nvPicPr>
          <p:cNvPr id="19461" name="Picture 2" descr="http://multivu.prnewswire.com/mnr/sargento/36970/images/36970-hi-ShrpChddr.jpg"/>
          <p:cNvPicPr>
            <a:picLocks noChangeAspect="1" noChangeArrowheads="1"/>
          </p:cNvPicPr>
          <p:nvPr/>
        </p:nvPicPr>
        <p:blipFill>
          <a:blip r:embed="rId3" cstate="print"/>
          <a:srcRect/>
          <a:stretch>
            <a:fillRect/>
          </a:stretch>
        </p:blipFill>
        <p:spPr bwMode="auto">
          <a:xfrm>
            <a:off x="838200" y="1143000"/>
            <a:ext cx="4391025" cy="5113338"/>
          </a:xfrm>
          <a:prstGeom prst="rect">
            <a:avLst/>
          </a:prstGeom>
          <a:noFill/>
          <a:ln w="9525">
            <a:noFill/>
            <a:miter lim="800000"/>
            <a:headEnd/>
            <a:tailEnd/>
          </a:ln>
        </p:spPr>
      </p:pic>
      <p:sp>
        <p:nvSpPr>
          <p:cNvPr id="4" name="AutoShape 4"/>
          <p:cNvSpPr>
            <a:spLocks noChangeArrowheads="1"/>
          </p:cNvSpPr>
          <p:nvPr/>
        </p:nvSpPr>
        <p:spPr bwMode="auto">
          <a:xfrm>
            <a:off x="1066800" y="3581400"/>
            <a:ext cx="4321175" cy="647700"/>
          </a:xfrm>
          <a:custGeom>
            <a:avLst/>
            <a:gdLst>
              <a:gd name="G0" fmla="+- 161 0 0"/>
              <a:gd name="G1" fmla="+- 21600 0 161"/>
              <a:gd name="G2" fmla="+- 21600 0 16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chemeClr val="accent5">
                <a:lumMod val="10000"/>
              </a:schemeClr>
            </a:solidFill>
            <a:round/>
            <a:headEnd/>
            <a:tailEnd/>
          </a:ln>
          <a:effectLst/>
        </p:spPr>
        <p:txBody>
          <a:bodyPr/>
          <a:lstStyle/>
          <a:p>
            <a:pPr fontAlgn="auto">
              <a:spcBef>
                <a:spcPts val="0"/>
              </a:spcBef>
              <a:spcAft>
                <a:spcPts val="0"/>
              </a:spcAft>
              <a:defRPr/>
            </a:pPr>
            <a:endParaRPr lang="en-US">
              <a:latin typeface="+mn-lt"/>
            </a:endParaRPr>
          </a:p>
        </p:txBody>
      </p:sp>
      <p:sp>
        <p:nvSpPr>
          <p:cNvPr id="19463" name="Left Arrow Callout 7"/>
          <p:cNvSpPr>
            <a:spLocks noChangeArrowheads="1"/>
          </p:cNvSpPr>
          <p:nvPr/>
        </p:nvSpPr>
        <p:spPr bwMode="auto">
          <a:xfrm>
            <a:off x="4953000" y="3048000"/>
            <a:ext cx="3581400" cy="1676400"/>
          </a:xfrm>
          <a:prstGeom prst="leftArrowCallout">
            <a:avLst>
              <a:gd name="adj1" fmla="val 25000"/>
              <a:gd name="adj2" fmla="val 25000"/>
              <a:gd name="adj3" fmla="val 25003"/>
              <a:gd name="adj4" fmla="val 64977"/>
            </a:avLst>
          </a:prstGeom>
          <a:solidFill>
            <a:srgbClr val="FFFF00"/>
          </a:solidFill>
          <a:ln w="9525" algn="ctr">
            <a:solidFill>
              <a:schemeClr val="tx1"/>
            </a:solidFill>
            <a:round/>
            <a:headEnd/>
            <a:tailEnd/>
          </a:ln>
        </p:spPr>
        <p:txBody>
          <a:bodyPr/>
          <a:lstStyle/>
          <a:p>
            <a:pPr eaLnBrk="0" hangingPunct="0"/>
            <a:endParaRPr lang="en-US" sz="2400">
              <a:latin typeface="Times" pitchFamily="18" charset="0"/>
            </a:endParaRPr>
          </a:p>
        </p:txBody>
      </p:sp>
      <p:sp>
        <p:nvSpPr>
          <p:cNvPr id="19464" name="TextBox 8"/>
          <p:cNvSpPr txBox="1">
            <a:spLocks noChangeArrowheads="1"/>
          </p:cNvSpPr>
          <p:nvPr/>
        </p:nvSpPr>
        <p:spPr bwMode="auto">
          <a:xfrm>
            <a:off x="6324600" y="3048000"/>
            <a:ext cx="2133600" cy="1570038"/>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Natural Reduced Fat Cheddar Cheese Sticks</a:t>
            </a:r>
          </a:p>
        </p:txBody>
      </p:sp>
      <p:sp>
        <p:nvSpPr>
          <p:cNvPr id="10" name="TextBox 9"/>
          <p:cNvSpPr txBox="1"/>
          <p:nvPr/>
        </p:nvSpPr>
        <p:spPr>
          <a:xfrm>
            <a:off x="6858000" y="228600"/>
            <a:ext cx="1895582" cy="1108075"/>
          </a:xfrm>
          <a:prstGeom prst="rect">
            <a:avLst/>
          </a:prstGeom>
          <a:solidFill>
            <a:srgbClr val="FF0000"/>
          </a:solidFill>
          <a:ln w="38100">
            <a:solidFill>
              <a:schemeClr val="accent5">
                <a:lumMod val="10000"/>
              </a:schemeClr>
            </a:solidFill>
          </a:ln>
        </p:spPr>
        <p:txBody>
          <a:bodyPr wrap="square">
            <a:spAutoFit/>
          </a:bodyPr>
          <a:lstStyle/>
          <a:p>
            <a:pPr fontAlgn="auto">
              <a:spcBef>
                <a:spcPts val="0"/>
              </a:spcBef>
              <a:spcAft>
                <a:spcPts val="0"/>
              </a:spcAft>
              <a:defRPr/>
            </a:pPr>
            <a:r>
              <a:rPr lang="en-US" sz="6600" dirty="0">
                <a:solidFill>
                  <a:schemeClr val="bg1"/>
                </a:solidFill>
                <a:latin typeface="+mn-lt"/>
              </a:rPr>
              <a:t>Yes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pic>
        <p:nvPicPr>
          <p:cNvPr id="20483" name="Picture 2" descr="Cheese Food.JPG"/>
          <p:cNvPicPr>
            <a:picLocks noChangeAspect="1"/>
          </p:cNvPicPr>
          <p:nvPr/>
        </p:nvPicPr>
        <p:blipFill>
          <a:blip r:embed="rId3" cstate="print"/>
          <a:srcRect l="12595" r="9444" b="44965"/>
          <a:stretch>
            <a:fillRect/>
          </a:stretch>
        </p:blipFill>
        <p:spPr bwMode="auto">
          <a:xfrm>
            <a:off x="287338" y="1449388"/>
            <a:ext cx="8596312" cy="4551362"/>
          </a:xfrm>
          <a:prstGeom prst="rect">
            <a:avLst/>
          </a:prstGeom>
          <a:noFill/>
          <a:ln w="9525">
            <a:noFill/>
            <a:miter lim="800000"/>
            <a:headEnd/>
            <a:tailEnd/>
          </a:ln>
        </p:spPr>
      </p:pic>
      <p:sp>
        <p:nvSpPr>
          <p:cNvPr id="4" name="AutoShape 4"/>
          <p:cNvSpPr>
            <a:spLocks noChangeArrowheads="1"/>
          </p:cNvSpPr>
          <p:nvPr/>
        </p:nvSpPr>
        <p:spPr bwMode="auto">
          <a:xfrm>
            <a:off x="3352800" y="2743200"/>
            <a:ext cx="3421063" cy="1295400"/>
          </a:xfrm>
          <a:custGeom>
            <a:avLst/>
            <a:gdLst>
              <a:gd name="T0" fmla="*/ 1710190 w 21600"/>
              <a:gd name="T1" fmla="*/ 0 h 21600"/>
              <a:gd name="T2" fmla="*/ 500864 w 21600"/>
              <a:gd name="T3" fmla="*/ 189801 h 21600"/>
              <a:gd name="T4" fmla="*/ 0 w 21600"/>
              <a:gd name="T5" fmla="*/ 648072 h 21600"/>
              <a:gd name="T6" fmla="*/ 500864 w 21600"/>
              <a:gd name="T7" fmla="*/ 1106343 h 21600"/>
              <a:gd name="T8" fmla="*/ 1710190 w 21600"/>
              <a:gd name="T9" fmla="*/ 1296144 h 21600"/>
              <a:gd name="T10" fmla="*/ 2919516 w 21600"/>
              <a:gd name="T11" fmla="*/ 1106343 h 21600"/>
              <a:gd name="T12" fmla="*/ 3420380 w 21600"/>
              <a:gd name="T13" fmla="*/ 648072 h 21600"/>
              <a:gd name="T14" fmla="*/ 2919516 w 21600"/>
              <a:gd name="T15" fmla="*/ 18980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chemeClr val="bg1"/>
            </a:solidFill>
            <a:round/>
            <a:headEnd/>
            <a:tailEnd/>
          </a:ln>
        </p:spPr>
        <p:txBody>
          <a:bodyPr/>
          <a:lstStyle/>
          <a:p>
            <a:endParaRPr lang="en-US"/>
          </a:p>
        </p:txBody>
      </p:sp>
      <p:sp>
        <p:nvSpPr>
          <p:cNvPr id="5" name="TextBox 4"/>
          <p:cNvSpPr txBox="1"/>
          <p:nvPr/>
        </p:nvSpPr>
        <p:spPr>
          <a:xfrm>
            <a:off x="6893960" y="218326"/>
            <a:ext cx="1784047" cy="1108075"/>
          </a:xfrm>
          <a:prstGeom prst="rect">
            <a:avLst/>
          </a:prstGeom>
          <a:solidFill>
            <a:srgbClr val="FF0000"/>
          </a:solidFill>
          <a:ln w="38100">
            <a:solidFill>
              <a:schemeClr val="accent5">
                <a:lumMod val="10000"/>
              </a:schemeClr>
            </a:solidFill>
          </a:ln>
        </p:spPr>
        <p:txBody>
          <a:bodyPr wrap="square">
            <a:spAutoFit/>
          </a:bodyPr>
          <a:lstStyle/>
          <a:p>
            <a:pPr fontAlgn="auto">
              <a:spcBef>
                <a:spcPts val="0"/>
              </a:spcBef>
              <a:spcAft>
                <a:spcPts val="0"/>
              </a:spcAft>
              <a:defRPr/>
            </a:pPr>
            <a:r>
              <a:rPr lang="en-US" sz="6600" dirty="0">
                <a:solidFill>
                  <a:schemeClr val="bg1"/>
                </a:solidFill>
                <a:latin typeface="+mn-lt"/>
              </a:rPr>
              <a:t>Yes</a:t>
            </a:r>
          </a:p>
        </p:txBody>
      </p:sp>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F6FE82-3DAD-4B3F-BEA1-D19360AB1D41}" type="slidenum">
              <a:rPr lang="en-US"/>
              <a:pPr>
                <a:defRPr/>
              </a:pPr>
              <a:t>24</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pic>
        <p:nvPicPr>
          <p:cNvPr id="21507" name="Picture 2" descr="http://squaregalaxy.com/wp-content/uploads/2009/09/IMG_1607.JPG"/>
          <p:cNvPicPr>
            <a:picLocks noChangeAspect="1" noChangeArrowheads="1"/>
          </p:cNvPicPr>
          <p:nvPr/>
        </p:nvPicPr>
        <p:blipFill>
          <a:blip r:embed="rId2" cstate="print"/>
          <a:srcRect l="10828" t="36176" r="15344" b="9930"/>
          <a:stretch>
            <a:fillRect/>
          </a:stretch>
        </p:blipFill>
        <p:spPr bwMode="auto">
          <a:xfrm>
            <a:off x="1835150" y="1196975"/>
            <a:ext cx="4645025" cy="5400675"/>
          </a:xfrm>
          <a:prstGeom prst="rect">
            <a:avLst/>
          </a:prstGeom>
          <a:noFill/>
          <a:ln w="9525">
            <a:noFill/>
            <a:miter lim="800000"/>
            <a:headEnd/>
            <a:tailEnd/>
          </a:ln>
        </p:spPr>
      </p:pic>
      <p:sp>
        <p:nvSpPr>
          <p:cNvPr id="4" name="AutoShape 4"/>
          <p:cNvSpPr>
            <a:spLocks noChangeArrowheads="1"/>
          </p:cNvSpPr>
          <p:nvPr/>
        </p:nvSpPr>
        <p:spPr bwMode="auto">
          <a:xfrm>
            <a:off x="2268538" y="1773238"/>
            <a:ext cx="4319587" cy="647700"/>
          </a:xfrm>
          <a:custGeom>
            <a:avLst/>
            <a:gdLst>
              <a:gd name="T0" fmla="*/ 2160240 w 21600"/>
              <a:gd name="T1" fmla="*/ 0 h 21600"/>
              <a:gd name="T2" fmla="*/ 632670 w 21600"/>
              <a:gd name="T3" fmla="*/ 94901 h 21600"/>
              <a:gd name="T4" fmla="*/ 0 w 21600"/>
              <a:gd name="T5" fmla="*/ 324036 h 21600"/>
              <a:gd name="T6" fmla="*/ 632670 w 21600"/>
              <a:gd name="T7" fmla="*/ 553171 h 21600"/>
              <a:gd name="T8" fmla="*/ 2160240 w 21600"/>
              <a:gd name="T9" fmla="*/ 648072 h 21600"/>
              <a:gd name="T10" fmla="*/ 3687810 w 21600"/>
              <a:gd name="T11" fmla="*/ 553171 h 21600"/>
              <a:gd name="T12" fmla="*/ 4320480 w 21600"/>
              <a:gd name="T13" fmla="*/ 324036 h 21600"/>
              <a:gd name="T14" fmla="*/ 3687810 w 21600"/>
              <a:gd name="T15" fmla="*/ 9490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FF0000"/>
            </a:solidFill>
            <a:round/>
            <a:headEnd/>
            <a:tailEnd/>
          </a:ln>
        </p:spPr>
        <p:txBody>
          <a:bodyPr/>
          <a:lstStyle/>
          <a:p>
            <a:endParaRPr lang="en-US"/>
          </a:p>
        </p:txBody>
      </p:sp>
      <p:sp>
        <p:nvSpPr>
          <p:cNvPr id="5" name="TextBox 4"/>
          <p:cNvSpPr txBox="1">
            <a:spLocks noChangeArrowheads="1"/>
          </p:cNvSpPr>
          <p:nvPr/>
        </p:nvSpPr>
        <p:spPr bwMode="auto">
          <a:xfrm>
            <a:off x="6934200" y="228600"/>
            <a:ext cx="1439863" cy="1108075"/>
          </a:xfrm>
          <a:prstGeom prst="rect">
            <a:avLst/>
          </a:prstGeom>
          <a:solidFill>
            <a:srgbClr val="FF0000"/>
          </a:solidFill>
          <a:ln w="28575">
            <a:solidFill>
              <a:srgbClr val="002060"/>
            </a:solidFill>
            <a:miter lim="800000"/>
            <a:headEnd/>
            <a:tailEnd/>
          </a:ln>
        </p:spPr>
        <p:txBody>
          <a:bodyPr>
            <a:spAutoFit/>
          </a:bodyPr>
          <a:lstStyle/>
          <a:p>
            <a:r>
              <a:rPr lang="en-US" sz="6600">
                <a:solidFill>
                  <a:schemeClr val="bg1"/>
                </a:solidFill>
                <a:latin typeface="Calibri" pitchFamily="34" charset="0"/>
              </a:rPr>
              <a:t>No</a:t>
            </a:r>
          </a:p>
        </p:txBody>
      </p:sp>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E61A29-6AE6-4CB4-9D76-898AC21926E3}" type="slidenum">
              <a:rPr lang="en-US"/>
              <a:pPr>
                <a:defRPr/>
              </a:pPr>
              <a:t>25</a:t>
            </a:fld>
            <a:endParaRPr lang="en-US"/>
          </a:p>
        </p:txBody>
      </p:sp>
      <p:sp>
        <p:nvSpPr>
          <p:cNvPr id="21512" name="Left Arrow Callout 7"/>
          <p:cNvSpPr>
            <a:spLocks noChangeArrowheads="1"/>
          </p:cNvSpPr>
          <p:nvPr/>
        </p:nvSpPr>
        <p:spPr bwMode="auto">
          <a:xfrm>
            <a:off x="6019800" y="1524000"/>
            <a:ext cx="2700338" cy="1295400"/>
          </a:xfrm>
          <a:prstGeom prst="leftArrowCallout">
            <a:avLst>
              <a:gd name="adj1" fmla="val 25000"/>
              <a:gd name="adj2" fmla="val 25000"/>
              <a:gd name="adj3" fmla="val 25005"/>
              <a:gd name="adj4" fmla="val 64977"/>
            </a:avLst>
          </a:prstGeom>
          <a:solidFill>
            <a:srgbClr val="FFFF00"/>
          </a:solidFill>
          <a:ln w="9525" algn="ctr">
            <a:solidFill>
              <a:schemeClr val="tx1"/>
            </a:solidFill>
            <a:round/>
            <a:headEnd/>
            <a:tailEnd/>
          </a:ln>
        </p:spPr>
        <p:txBody>
          <a:bodyPr/>
          <a:lstStyle/>
          <a:p>
            <a:pPr eaLnBrk="0" hangingPunct="0"/>
            <a:endParaRPr lang="en-US" sz="2400">
              <a:latin typeface="Times" pitchFamily="18" charset="0"/>
            </a:endParaRPr>
          </a:p>
        </p:txBody>
      </p:sp>
      <p:sp>
        <p:nvSpPr>
          <p:cNvPr id="21513" name="TextBox 8"/>
          <p:cNvSpPr txBox="1">
            <a:spLocks noChangeArrowheads="1"/>
          </p:cNvSpPr>
          <p:nvPr/>
        </p:nvSpPr>
        <p:spPr bwMode="auto">
          <a:xfrm>
            <a:off x="7010400" y="1600200"/>
            <a:ext cx="1655763" cy="1200150"/>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Imitation Mozzarella Cheese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pic>
        <p:nvPicPr>
          <p:cNvPr id="22531" name="Picture 2" descr="http://ravenouslibby.com/wp-content/uploads/2009/09/laughing-cow1.jpg"/>
          <p:cNvPicPr>
            <a:picLocks noChangeAspect="1" noChangeArrowheads="1"/>
          </p:cNvPicPr>
          <p:nvPr/>
        </p:nvPicPr>
        <p:blipFill>
          <a:blip r:embed="rId2" cstate="print"/>
          <a:srcRect/>
          <a:stretch>
            <a:fillRect/>
          </a:stretch>
        </p:blipFill>
        <p:spPr bwMode="auto">
          <a:xfrm>
            <a:off x="2159000" y="1125538"/>
            <a:ext cx="6589713" cy="5472112"/>
          </a:xfrm>
          <a:prstGeom prst="rect">
            <a:avLst/>
          </a:prstGeom>
          <a:noFill/>
          <a:ln w="9525">
            <a:noFill/>
            <a:miter lim="800000"/>
            <a:headEnd/>
            <a:tailEnd/>
          </a:ln>
        </p:spPr>
      </p:pic>
      <p:sp>
        <p:nvSpPr>
          <p:cNvPr id="30722" name="AutoShape 2"/>
          <p:cNvSpPr>
            <a:spLocks noChangeArrowheads="1"/>
          </p:cNvSpPr>
          <p:nvPr/>
        </p:nvSpPr>
        <p:spPr bwMode="auto">
          <a:xfrm rot="3195645">
            <a:off x="1874838" y="4797425"/>
            <a:ext cx="2044700" cy="673100"/>
          </a:xfrm>
          <a:custGeom>
            <a:avLst/>
            <a:gdLst>
              <a:gd name="T0" fmla="*/ 1022949 w 21600"/>
              <a:gd name="T1" fmla="*/ 0 h 21600"/>
              <a:gd name="T2" fmla="*/ 299591 w 21600"/>
              <a:gd name="T3" fmla="*/ 98427 h 21600"/>
              <a:gd name="T4" fmla="*/ 0 w 21600"/>
              <a:gd name="T5" fmla="*/ 336076 h 21600"/>
              <a:gd name="T6" fmla="*/ 299591 w 21600"/>
              <a:gd name="T7" fmla="*/ 573725 h 21600"/>
              <a:gd name="T8" fmla="*/ 1022949 w 21600"/>
              <a:gd name="T9" fmla="*/ 672152 h 21600"/>
              <a:gd name="T10" fmla="*/ 1746307 w 21600"/>
              <a:gd name="T11" fmla="*/ 573725 h 21600"/>
              <a:gd name="T12" fmla="*/ 2045898 w 21600"/>
              <a:gd name="T13" fmla="*/ 336076 h 21600"/>
              <a:gd name="T14" fmla="*/ 1746307 w 21600"/>
              <a:gd name="T15" fmla="*/ 9842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000000"/>
            </a:solidFill>
            <a:round/>
            <a:headEnd/>
            <a:tailEnd/>
          </a:ln>
        </p:spPr>
        <p:txBody>
          <a:bodyPr/>
          <a:lstStyle/>
          <a:p>
            <a:endParaRPr lang="en-US"/>
          </a:p>
        </p:txBody>
      </p:sp>
      <p:sp>
        <p:nvSpPr>
          <p:cNvPr id="6" name="TextBox 5"/>
          <p:cNvSpPr txBox="1"/>
          <p:nvPr/>
        </p:nvSpPr>
        <p:spPr>
          <a:xfrm>
            <a:off x="6643955" y="162674"/>
            <a:ext cx="1883596" cy="1108075"/>
          </a:xfrm>
          <a:prstGeom prst="rect">
            <a:avLst/>
          </a:prstGeom>
          <a:solidFill>
            <a:srgbClr val="FF0000"/>
          </a:solidFill>
          <a:ln w="38100">
            <a:solidFill>
              <a:schemeClr val="accent5">
                <a:lumMod val="10000"/>
              </a:schemeClr>
            </a:solidFill>
          </a:ln>
        </p:spPr>
        <p:txBody>
          <a:bodyPr wrap="square">
            <a:spAutoFit/>
          </a:bodyPr>
          <a:lstStyle/>
          <a:p>
            <a:pPr fontAlgn="auto">
              <a:spcBef>
                <a:spcPts val="0"/>
              </a:spcBef>
              <a:spcAft>
                <a:spcPts val="0"/>
              </a:spcAft>
              <a:defRPr/>
            </a:pPr>
            <a:r>
              <a:rPr lang="en-US" sz="6600" dirty="0">
                <a:solidFill>
                  <a:schemeClr val="bg1"/>
                </a:solidFill>
                <a:latin typeface="+mn-lt"/>
              </a:rPr>
              <a:t>Yes</a:t>
            </a:r>
          </a:p>
        </p:txBody>
      </p:sp>
      <p:sp>
        <p:nvSpPr>
          <p:cNvPr id="22534" name="Right Arrow Callout 6"/>
          <p:cNvSpPr>
            <a:spLocks noChangeArrowheads="1"/>
          </p:cNvSpPr>
          <p:nvPr/>
        </p:nvSpPr>
        <p:spPr bwMode="auto">
          <a:xfrm>
            <a:off x="215900" y="4724400"/>
            <a:ext cx="2700338" cy="1368425"/>
          </a:xfrm>
          <a:prstGeom prst="rightArrowCallout">
            <a:avLst>
              <a:gd name="adj1" fmla="val 25000"/>
              <a:gd name="adj2" fmla="val 25000"/>
              <a:gd name="adj3" fmla="val 24995"/>
              <a:gd name="adj4" fmla="val 64977"/>
            </a:avLst>
          </a:prstGeom>
          <a:solidFill>
            <a:srgbClr val="FFFF00"/>
          </a:solidFill>
          <a:ln w="9525" algn="ctr">
            <a:solidFill>
              <a:schemeClr val="tx1"/>
            </a:solidFill>
            <a:round/>
            <a:headEnd/>
            <a:tailEnd/>
          </a:ln>
        </p:spPr>
        <p:txBody>
          <a:bodyPr/>
          <a:lstStyle/>
          <a:p>
            <a:pPr eaLnBrk="0" hangingPunct="0"/>
            <a:endParaRPr lang="en-US" sz="2400">
              <a:latin typeface="Times" pitchFamily="18" charset="0"/>
            </a:endParaRPr>
          </a:p>
        </p:txBody>
      </p:sp>
      <p:sp>
        <p:nvSpPr>
          <p:cNvPr id="22535" name="TextBox 7"/>
          <p:cNvSpPr txBox="1">
            <a:spLocks noChangeArrowheads="1"/>
          </p:cNvSpPr>
          <p:nvPr/>
        </p:nvSpPr>
        <p:spPr bwMode="auto">
          <a:xfrm>
            <a:off x="323850" y="4797425"/>
            <a:ext cx="1655763" cy="1200150"/>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Light</a:t>
            </a:r>
          </a:p>
          <a:p>
            <a:r>
              <a:rPr lang="en-US" sz="2400" dirty="0">
                <a:solidFill>
                  <a:schemeClr val="bg1"/>
                </a:solidFill>
                <a:latin typeface="Calibri" pitchFamily="34" charset="0"/>
              </a:rPr>
              <a:t>Pasteurized</a:t>
            </a:r>
          </a:p>
          <a:p>
            <a:r>
              <a:rPr lang="en-US" sz="2400" dirty="0">
                <a:solidFill>
                  <a:schemeClr val="bg1"/>
                </a:solidFill>
                <a:latin typeface="Calibri" pitchFamily="34" charset="0"/>
              </a:rPr>
              <a:t>Cheese</a:t>
            </a:r>
          </a:p>
        </p:txBody>
      </p:sp>
      <p:sp>
        <p:nvSpPr>
          <p:cNvPr id="9" name="Date Placeholder 8"/>
          <p:cNvSpPr>
            <a:spLocks noGrp="1"/>
          </p:cNvSpPr>
          <p:nvPr>
            <p:ph type="dt" sz="quarter" idx="10"/>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B846D693-C189-4855-850F-C4C021935D52}" type="slidenum">
              <a:rPr lang="en-US"/>
              <a:pPr>
                <a:defRPr/>
              </a:pPr>
              <a:t>26</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pic>
        <p:nvPicPr>
          <p:cNvPr id="23555" name="Picture 2" descr="http://farm1.static.flickr.com/55/156868392_1e2f0e6fa5.jpg"/>
          <p:cNvPicPr>
            <a:picLocks noChangeAspect="1" noChangeArrowheads="1"/>
          </p:cNvPicPr>
          <p:nvPr/>
        </p:nvPicPr>
        <p:blipFill>
          <a:blip r:embed="rId3" cstate="print"/>
          <a:srcRect l="53952" t="12038" r="17918" b="9396"/>
          <a:stretch>
            <a:fillRect/>
          </a:stretch>
        </p:blipFill>
        <p:spPr bwMode="auto">
          <a:xfrm>
            <a:off x="2447925" y="1233488"/>
            <a:ext cx="3600450" cy="5364162"/>
          </a:xfrm>
          <a:prstGeom prst="rect">
            <a:avLst/>
          </a:prstGeom>
          <a:noFill/>
          <a:ln w="9525">
            <a:noFill/>
            <a:miter lim="800000"/>
            <a:headEnd/>
            <a:tailEnd/>
          </a:ln>
        </p:spPr>
      </p:pic>
      <p:sp>
        <p:nvSpPr>
          <p:cNvPr id="4" name="AutoShape 4"/>
          <p:cNvSpPr>
            <a:spLocks noChangeArrowheads="1"/>
          </p:cNvSpPr>
          <p:nvPr/>
        </p:nvSpPr>
        <p:spPr bwMode="auto">
          <a:xfrm>
            <a:off x="4248150" y="5516563"/>
            <a:ext cx="1584325" cy="973137"/>
          </a:xfrm>
          <a:custGeom>
            <a:avLst/>
            <a:gdLst>
              <a:gd name="T0" fmla="*/ 792088 w 21600"/>
              <a:gd name="T1" fmla="*/ 0 h 21600"/>
              <a:gd name="T2" fmla="*/ 231979 w 21600"/>
              <a:gd name="T3" fmla="*/ 142351 h 21600"/>
              <a:gd name="T4" fmla="*/ 0 w 21600"/>
              <a:gd name="T5" fmla="*/ 486054 h 21600"/>
              <a:gd name="T6" fmla="*/ 231979 w 21600"/>
              <a:gd name="T7" fmla="*/ 829757 h 21600"/>
              <a:gd name="T8" fmla="*/ 792088 w 21600"/>
              <a:gd name="T9" fmla="*/ 972108 h 21600"/>
              <a:gd name="T10" fmla="*/ 1352197 w 21600"/>
              <a:gd name="T11" fmla="*/ 829757 h 21600"/>
              <a:gd name="T12" fmla="*/ 1584176 w 21600"/>
              <a:gd name="T13" fmla="*/ 486054 h 21600"/>
              <a:gd name="T14" fmla="*/ 1352197 w 21600"/>
              <a:gd name="T15" fmla="*/ 14235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002060"/>
            </a:solidFill>
            <a:round/>
            <a:headEnd/>
            <a:tailEnd/>
          </a:ln>
        </p:spPr>
        <p:txBody>
          <a:bodyPr/>
          <a:lstStyle/>
          <a:p>
            <a:endParaRPr lang="en-US"/>
          </a:p>
        </p:txBody>
      </p:sp>
      <p:sp>
        <p:nvSpPr>
          <p:cNvPr id="5" name="TextBox 4"/>
          <p:cNvSpPr txBox="1">
            <a:spLocks noChangeArrowheads="1"/>
          </p:cNvSpPr>
          <p:nvPr/>
        </p:nvSpPr>
        <p:spPr bwMode="auto">
          <a:xfrm>
            <a:off x="6705600" y="228600"/>
            <a:ext cx="1439863" cy="1108075"/>
          </a:xfrm>
          <a:prstGeom prst="rect">
            <a:avLst/>
          </a:prstGeom>
          <a:solidFill>
            <a:srgbClr val="FF0000"/>
          </a:solidFill>
          <a:ln w="28575">
            <a:solidFill>
              <a:srgbClr val="002060"/>
            </a:solidFill>
            <a:miter lim="800000"/>
            <a:headEnd/>
            <a:tailEnd/>
          </a:ln>
        </p:spPr>
        <p:txBody>
          <a:bodyPr>
            <a:spAutoFit/>
          </a:bodyPr>
          <a:lstStyle/>
          <a:p>
            <a:r>
              <a:rPr lang="en-US" sz="6600">
                <a:solidFill>
                  <a:schemeClr val="bg1"/>
                </a:solidFill>
                <a:latin typeface="Calibri" pitchFamily="34" charset="0"/>
              </a:rPr>
              <a:t>No</a:t>
            </a:r>
          </a:p>
        </p:txBody>
      </p:sp>
      <p:sp>
        <p:nvSpPr>
          <p:cNvPr id="23558" name="Left Arrow Callout 5"/>
          <p:cNvSpPr>
            <a:spLocks noChangeArrowheads="1"/>
          </p:cNvSpPr>
          <p:nvPr/>
        </p:nvSpPr>
        <p:spPr bwMode="auto">
          <a:xfrm>
            <a:off x="5472113" y="4905375"/>
            <a:ext cx="2700337" cy="1727200"/>
          </a:xfrm>
          <a:prstGeom prst="leftArrowCallout">
            <a:avLst>
              <a:gd name="adj1" fmla="val 25000"/>
              <a:gd name="adj2" fmla="val 25000"/>
              <a:gd name="adj3" fmla="val 25015"/>
              <a:gd name="adj4" fmla="val 64977"/>
            </a:avLst>
          </a:prstGeom>
          <a:solidFill>
            <a:srgbClr val="FFFF00"/>
          </a:solidFill>
          <a:ln w="9525" algn="ctr">
            <a:solidFill>
              <a:schemeClr val="tx1"/>
            </a:solidFill>
            <a:round/>
            <a:headEnd/>
            <a:tailEnd/>
          </a:ln>
        </p:spPr>
        <p:txBody>
          <a:bodyPr/>
          <a:lstStyle/>
          <a:p>
            <a:pPr eaLnBrk="0" hangingPunct="0"/>
            <a:endParaRPr lang="en-US" sz="2400">
              <a:latin typeface="Times" pitchFamily="18" charset="0"/>
            </a:endParaRPr>
          </a:p>
        </p:txBody>
      </p:sp>
      <p:sp>
        <p:nvSpPr>
          <p:cNvPr id="23559" name="TextBox 6"/>
          <p:cNvSpPr txBox="1">
            <a:spLocks noChangeArrowheads="1"/>
          </p:cNvSpPr>
          <p:nvPr/>
        </p:nvSpPr>
        <p:spPr bwMode="auto">
          <a:xfrm>
            <a:off x="6551613" y="4976813"/>
            <a:ext cx="1657350" cy="1570037"/>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Pasteurized Prepared</a:t>
            </a:r>
          </a:p>
          <a:p>
            <a:r>
              <a:rPr lang="en-US" sz="2400" dirty="0">
                <a:solidFill>
                  <a:schemeClr val="bg1"/>
                </a:solidFill>
                <a:latin typeface="Calibri" pitchFamily="34" charset="0"/>
              </a:rPr>
              <a:t>Cheese Product</a:t>
            </a:r>
          </a:p>
        </p:txBody>
      </p:sp>
      <p:sp>
        <p:nvSpPr>
          <p:cNvPr id="8" name="Date Placeholder 7"/>
          <p:cNvSpPr>
            <a:spLocks noGrp="1"/>
          </p:cNvSpPr>
          <p:nvPr>
            <p:ph type="dt" sz="quarter" idx="10"/>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2574D4-CC76-4F8B-9F8C-8FD87DC7BCE3}" type="slidenum">
              <a:rPr lang="en-US"/>
              <a:pPr>
                <a:defRPr/>
              </a:pPr>
              <a:t>27</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dirty="0" smtClean="0">
                <a:solidFill>
                  <a:schemeClr val="bg1"/>
                </a:solidFill>
              </a:rPr>
              <a:t>Is this creditable?</a:t>
            </a:r>
            <a:endParaRPr lang="en-US" dirty="0" smtClean="0">
              <a:solidFill>
                <a:schemeClr val="bg1"/>
              </a:solidFill>
            </a:endParaRPr>
          </a:p>
        </p:txBody>
      </p:sp>
      <p:pic>
        <p:nvPicPr>
          <p:cNvPr id="24579" name="Picture 2" descr="Kraft Deli Deluxe Aged Swiss Cheese"/>
          <p:cNvPicPr>
            <a:picLocks noChangeAspect="1" noChangeArrowheads="1"/>
          </p:cNvPicPr>
          <p:nvPr/>
        </p:nvPicPr>
        <p:blipFill>
          <a:blip r:embed="rId2" cstate="print"/>
          <a:srcRect l="27676" r="12796"/>
          <a:stretch>
            <a:fillRect/>
          </a:stretch>
        </p:blipFill>
        <p:spPr bwMode="auto">
          <a:xfrm>
            <a:off x="2362200" y="1241425"/>
            <a:ext cx="4284663" cy="5616575"/>
          </a:xfrm>
          <a:prstGeom prst="rect">
            <a:avLst/>
          </a:prstGeom>
          <a:noFill/>
          <a:ln w="9525">
            <a:noFill/>
            <a:miter lim="800000"/>
            <a:headEnd/>
            <a:tailEnd/>
          </a:ln>
        </p:spPr>
      </p:pic>
      <p:sp>
        <p:nvSpPr>
          <p:cNvPr id="4" name="AutoShape 4"/>
          <p:cNvSpPr>
            <a:spLocks noChangeArrowheads="1"/>
          </p:cNvSpPr>
          <p:nvPr/>
        </p:nvSpPr>
        <p:spPr bwMode="auto">
          <a:xfrm>
            <a:off x="2743200" y="4800600"/>
            <a:ext cx="3529013" cy="971550"/>
          </a:xfrm>
          <a:custGeom>
            <a:avLst/>
            <a:gdLst>
              <a:gd name="T0" fmla="*/ 1764196 w 21600"/>
              <a:gd name="T1" fmla="*/ 0 h 21600"/>
              <a:gd name="T2" fmla="*/ 516681 w 21600"/>
              <a:gd name="T3" fmla="*/ 142351 h 21600"/>
              <a:gd name="T4" fmla="*/ 0 w 21600"/>
              <a:gd name="T5" fmla="*/ 486054 h 21600"/>
              <a:gd name="T6" fmla="*/ 516681 w 21600"/>
              <a:gd name="T7" fmla="*/ 829757 h 21600"/>
              <a:gd name="T8" fmla="*/ 1764196 w 21600"/>
              <a:gd name="T9" fmla="*/ 972108 h 21600"/>
              <a:gd name="T10" fmla="*/ 3011711 w 21600"/>
              <a:gd name="T11" fmla="*/ 829757 h 21600"/>
              <a:gd name="T12" fmla="*/ 3528392 w 21600"/>
              <a:gd name="T13" fmla="*/ 486054 h 21600"/>
              <a:gd name="T14" fmla="*/ 3011711 w 21600"/>
              <a:gd name="T15" fmla="*/ 14235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 y="10800"/>
                </a:moveTo>
                <a:cubicBezTo>
                  <a:pt x="161" y="16676"/>
                  <a:pt x="4924" y="21439"/>
                  <a:pt x="10800" y="21439"/>
                </a:cubicBezTo>
                <a:cubicBezTo>
                  <a:pt x="16676" y="21439"/>
                  <a:pt x="21439" y="16676"/>
                  <a:pt x="21439" y="10800"/>
                </a:cubicBezTo>
                <a:cubicBezTo>
                  <a:pt x="21439" y="4924"/>
                  <a:pt x="16676" y="161"/>
                  <a:pt x="10800" y="161"/>
                </a:cubicBezTo>
                <a:cubicBezTo>
                  <a:pt x="4924" y="161"/>
                  <a:pt x="161" y="4924"/>
                  <a:pt x="161" y="10800"/>
                </a:cubicBezTo>
                <a:close/>
              </a:path>
            </a:pathLst>
          </a:custGeom>
          <a:solidFill>
            <a:srgbClr val="FFFFFF"/>
          </a:solidFill>
          <a:ln w="31750">
            <a:solidFill>
              <a:srgbClr val="FFFF00"/>
            </a:solidFill>
            <a:round/>
            <a:headEnd/>
            <a:tailEnd/>
          </a:ln>
        </p:spPr>
        <p:txBody>
          <a:bodyPr/>
          <a:lstStyle/>
          <a:p>
            <a:endParaRPr lang="en-US"/>
          </a:p>
        </p:txBody>
      </p:sp>
      <p:sp>
        <p:nvSpPr>
          <p:cNvPr id="5" name="TextBox 4"/>
          <p:cNvSpPr txBox="1"/>
          <p:nvPr/>
        </p:nvSpPr>
        <p:spPr>
          <a:xfrm>
            <a:off x="6858000" y="304800"/>
            <a:ext cx="1782566" cy="1108075"/>
          </a:xfrm>
          <a:prstGeom prst="rect">
            <a:avLst/>
          </a:prstGeom>
          <a:solidFill>
            <a:srgbClr val="FF0000"/>
          </a:solidFill>
          <a:ln w="38100">
            <a:solidFill>
              <a:schemeClr val="accent5">
                <a:lumMod val="10000"/>
              </a:schemeClr>
            </a:solidFill>
          </a:ln>
        </p:spPr>
        <p:txBody>
          <a:bodyPr wrap="square">
            <a:spAutoFit/>
          </a:bodyPr>
          <a:lstStyle/>
          <a:p>
            <a:pPr fontAlgn="auto">
              <a:spcBef>
                <a:spcPts val="0"/>
              </a:spcBef>
              <a:spcAft>
                <a:spcPts val="0"/>
              </a:spcAft>
              <a:defRPr/>
            </a:pPr>
            <a:r>
              <a:rPr lang="en-US" sz="6600" dirty="0">
                <a:solidFill>
                  <a:schemeClr val="bg1"/>
                </a:solidFill>
                <a:latin typeface="+mn-lt"/>
              </a:rPr>
              <a:t>Yes</a:t>
            </a:r>
          </a:p>
        </p:txBody>
      </p:sp>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E3BE76-4C97-4073-83A2-DAD8D033DD83}" type="slidenum">
              <a:rPr lang="en-US"/>
              <a:pPr>
                <a:defRPr/>
              </a:pPr>
              <a:t>28</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solidFill>
                  <a:schemeClr val="bg1"/>
                </a:solidFill>
              </a:rPr>
              <a:t>Creditable Cheeses</a:t>
            </a:r>
          </a:p>
        </p:txBody>
      </p:sp>
      <p:sp>
        <p:nvSpPr>
          <p:cNvPr id="25603" name="Content Placeholder 2"/>
          <p:cNvSpPr>
            <a:spLocks noGrp="1"/>
          </p:cNvSpPr>
          <p:nvPr>
            <p:ph idx="1"/>
          </p:nvPr>
        </p:nvSpPr>
        <p:spPr>
          <a:xfrm>
            <a:off x="685800" y="1550988"/>
            <a:ext cx="7199313" cy="4541837"/>
          </a:xfrm>
        </p:spPr>
        <p:txBody>
          <a:bodyPr/>
          <a:lstStyle/>
          <a:p>
            <a:r>
              <a:rPr lang="en-US" smtClean="0"/>
              <a:t>Cheese Food (contains at least 51% cheese)</a:t>
            </a:r>
          </a:p>
          <a:p>
            <a:r>
              <a:rPr lang="en-US" smtClean="0"/>
              <a:t>Cheese Spread</a:t>
            </a:r>
          </a:p>
          <a:p>
            <a:r>
              <a:rPr lang="en-US" smtClean="0"/>
              <a:t>Natural Cheese</a:t>
            </a:r>
          </a:p>
          <a:p>
            <a:r>
              <a:rPr lang="en-US" smtClean="0"/>
              <a:t>Pasteurized Process Cheese (100% cheese)</a:t>
            </a:r>
          </a:p>
          <a:p>
            <a:endParaRPr lang="en-US" smtClean="0"/>
          </a:p>
        </p:txBody>
      </p:sp>
      <p:sp>
        <p:nvSpPr>
          <p:cNvPr id="4" name="Date Placeholder 3"/>
          <p:cNvSpPr>
            <a:spLocks noGrp="1"/>
          </p:cNvSpPr>
          <p:nvPr>
            <p:ph type="dt"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54495F9-A81F-438E-9C48-0D809963E7BE}" type="slidenum">
              <a:rPr lang="en-US"/>
              <a:pPr>
                <a:defRPr/>
              </a:pPr>
              <a:t>29</a:t>
            </a:fld>
            <a:endParaRPr lang="en-US"/>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1" dirty="0" smtClean="0">
                <a:solidFill>
                  <a:srgbClr val="7030A0"/>
                </a:solidFill>
                <a:latin typeface="Kristen ITC" pitchFamily="66" charset="0"/>
              </a:rPr>
              <a:t>How do you know if it’s creditable?</a:t>
            </a:r>
            <a:endParaRPr lang="en-US" sz="3600" b="1" dirty="0">
              <a:solidFill>
                <a:srgbClr val="7030A0"/>
              </a:solidFill>
              <a:latin typeface="Kristen ITC" pitchFamily="66" charset="0"/>
            </a:endParaRPr>
          </a:p>
        </p:txBody>
      </p:sp>
      <p:sp>
        <p:nvSpPr>
          <p:cNvPr id="8" name="Content Placeholder 7"/>
          <p:cNvSpPr>
            <a:spLocks noGrp="1"/>
          </p:cNvSpPr>
          <p:nvPr>
            <p:ph idx="1"/>
          </p:nvPr>
        </p:nvSpPr>
        <p:spPr>
          <a:xfrm>
            <a:off x="457200" y="1447800"/>
            <a:ext cx="7921256" cy="1828800"/>
          </a:xfrm>
        </p:spPr>
        <p:txBody>
          <a:bodyPr/>
          <a:lstStyle/>
          <a:p>
            <a:pPr lvl="0"/>
            <a:r>
              <a:rPr lang="en-US" dirty="0" smtClean="0">
                <a:solidFill>
                  <a:prstClr val="black"/>
                </a:solidFill>
              </a:rPr>
              <a:t>Foods not indicated as creditable in </a:t>
            </a:r>
            <a:r>
              <a:rPr lang="en-US" i="1" dirty="0" smtClean="0">
                <a:solidFill>
                  <a:srgbClr val="00B0F0"/>
                </a:solidFill>
              </a:rPr>
              <a:t>Crediting Handbook </a:t>
            </a:r>
            <a:r>
              <a:rPr lang="en-US" dirty="0" smtClean="0">
                <a:solidFill>
                  <a:prstClr val="black"/>
                </a:solidFill>
              </a:rPr>
              <a:t>or not listed in the </a:t>
            </a:r>
            <a:r>
              <a:rPr lang="en-US" i="1" dirty="0" smtClean="0">
                <a:solidFill>
                  <a:srgbClr val="00B0F0"/>
                </a:solidFill>
              </a:rPr>
              <a:t>Food Buying Guide </a:t>
            </a:r>
            <a:r>
              <a:rPr lang="en-US" dirty="0" smtClean="0">
                <a:solidFill>
                  <a:prstClr val="black"/>
                </a:solidFill>
              </a:rPr>
              <a:t>are not creditable</a:t>
            </a:r>
          </a:p>
          <a:p>
            <a:pPr>
              <a:buNone/>
            </a:pPr>
            <a:endParaRPr lang="en-US" dirty="0"/>
          </a:p>
        </p:txBody>
      </p:sp>
      <p:sp>
        <p:nvSpPr>
          <p:cNvPr id="13" name="Slide Number Placeholder 12"/>
          <p:cNvSpPr>
            <a:spLocks noGrp="1"/>
          </p:cNvSpPr>
          <p:nvPr>
            <p:ph type="sldNum" sz="quarter" idx="12"/>
          </p:nvPr>
        </p:nvSpPr>
        <p:spPr/>
        <p:txBody>
          <a:bodyPr/>
          <a:lstStyle/>
          <a:p>
            <a:fld id="{F78284F7-1C68-44F9-8E2C-248AF053FBAD}" type="slidenum">
              <a:rPr lang="en-US" smtClean="0"/>
              <a:pPr/>
              <a:t>3</a:t>
            </a:fld>
            <a:endParaRPr lang="en-US"/>
          </a:p>
        </p:txBody>
      </p:sp>
      <p:pic>
        <p:nvPicPr>
          <p:cNvPr id="10" name="Picture 6" descr="http://www.fns.usda.gov/tn/Resources/images/fbguide.jpg"/>
          <p:cNvPicPr>
            <a:picLocks noChangeAspect="1" noChangeArrowheads="1"/>
          </p:cNvPicPr>
          <p:nvPr/>
        </p:nvPicPr>
        <p:blipFill>
          <a:blip r:embed="rId3" cstate="print"/>
          <a:srcRect/>
          <a:stretch>
            <a:fillRect/>
          </a:stretch>
        </p:blipFill>
        <p:spPr bwMode="auto">
          <a:xfrm>
            <a:off x="4961020" y="3349662"/>
            <a:ext cx="2468479" cy="3221846"/>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1087021" y="3441700"/>
            <a:ext cx="2960882" cy="3118477"/>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684213" y="512763"/>
            <a:ext cx="6478587" cy="1331912"/>
          </a:xfrm>
        </p:spPr>
        <p:txBody>
          <a:bodyPr/>
          <a:lstStyle/>
          <a:p>
            <a:r>
              <a:rPr lang="en-US" sz="4000" dirty="0" smtClean="0">
                <a:solidFill>
                  <a:schemeClr val="bg1"/>
                </a:solidFill>
              </a:rPr>
              <a:t>Non-Creditable Cheeses</a:t>
            </a:r>
            <a:endParaRPr lang="en-US" dirty="0" smtClean="0">
              <a:solidFill>
                <a:schemeClr val="bg1"/>
              </a:solidFill>
            </a:endParaRPr>
          </a:p>
        </p:txBody>
      </p:sp>
      <p:sp>
        <p:nvSpPr>
          <p:cNvPr id="26627" name="Content Placeholder 4"/>
          <p:cNvSpPr>
            <a:spLocks noGrp="1"/>
          </p:cNvSpPr>
          <p:nvPr>
            <p:ph idx="1"/>
          </p:nvPr>
        </p:nvSpPr>
        <p:spPr>
          <a:xfrm>
            <a:off x="684213" y="1952625"/>
            <a:ext cx="6478587" cy="4541838"/>
          </a:xfrm>
        </p:spPr>
        <p:txBody>
          <a:bodyPr/>
          <a:lstStyle/>
          <a:p>
            <a:r>
              <a:rPr lang="en-US" smtClean="0"/>
              <a:t>Imitation cheese</a:t>
            </a:r>
          </a:p>
          <a:p>
            <a:r>
              <a:rPr lang="en-US" smtClean="0"/>
              <a:t>Cheese Product (contains &lt;51% cheese)</a:t>
            </a:r>
          </a:p>
          <a:p>
            <a:r>
              <a:rPr lang="en-US" smtClean="0"/>
              <a:t>Velveeta</a:t>
            </a:r>
          </a:p>
        </p:txBody>
      </p:sp>
      <p:sp>
        <p:nvSpPr>
          <p:cNvPr id="6" name="Date Placeholder 5"/>
          <p:cNvSpPr>
            <a:spLocks noGrp="1"/>
          </p:cNvSpPr>
          <p:nvPr>
            <p:ph type="dt" sz="quarter"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CCF2A2-4E72-4574-BF2F-731AAEBCDE95}" type="slidenum">
              <a:rPr lang="en-US"/>
              <a:pPr>
                <a:defRPr/>
              </a:pPr>
              <a:t>30</a:t>
            </a:fld>
            <a:endParaRPr lang="en-US"/>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7030A0"/>
                </a:solidFill>
                <a:latin typeface="Kristen ITC" pitchFamily="66" charset="0"/>
              </a:rPr>
              <a:t>Non-Creditable Foods </a:t>
            </a:r>
            <a:endParaRPr lang="en-US" sz="3600" b="1" dirty="0">
              <a:solidFill>
                <a:srgbClr val="7030A0"/>
              </a:solidFill>
              <a:latin typeface="Kristen ITC" pitchFamily="66" charset="0"/>
            </a:endParaRPr>
          </a:p>
        </p:txBody>
      </p:sp>
      <p:sp>
        <p:nvSpPr>
          <p:cNvPr id="3" name="Content Placeholder 2"/>
          <p:cNvSpPr>
            <a:spLocks noGrp="1"/>
          </p:cNvSpPr>
          <p:nvPr>
            <p:ph idx="1"/>
          </p:nvPr>
        </p:nvSpPr>
        <p:spPr>
          <a:xfrm>
            <a:off x="533400" y="1435100"/>
            <a:ext cx="7239000" cy="5105400"/>
          </a:xfrm>
        </p:spPr>
        <p:txBody>
          <a:bodyPr>
            <a:normAutofit fontScale="92500" lnSpcReduction="10000"/>
          </a:bodyPr>
          <a:lstStyle/>
          <a:p>
            <a:r>
              <a:rPr lang="en-US" sz="2800" dirty="0" smtClean="0"/>
              <a:t>Jell-O</a:t>
            </a:r>
          </a:p>
          <a:p>
            <a:pPr lvl="1"/>
            <a:r>
              <a:rPr lang="en-US" sz="2000" dirty="0" smtClean="0"/>
              <a:t>Fruit or full strength 100% juice in gelatin salads may be credited if each serving contains a minimum 1/8 cup fruit, vegetable or full-strength fruit juice</a:t>
            </a:r>
          </a:p>
          <a:p>
            <a:r>
              <a:rPr lang="en-US" sz="2800" dirty="0" smtClean="0"/>
              <a:t>Juice that is not 100%, e.g. juice drink, </a:t>
            </a:r>
            <a:r>
              <a:rPr lang="en-US" sz="2800" dirty="0" err="1" smtClean="0"/>
              <a:t>kool</a:t>
            </a:r>
            <a:r>
              <a:rPr lang="en-US" sz="2800" dirty="0" smtClean="0"/>
              <a:t>-aid, energy drinks</a:t>
            </a:r>
          </a:p>
          <a:p>
            <a:r>
              <a:rPr lang="en-US" sz="2800" dirty="0" smtClean="0"/>
              <a:t>Fruit Snacks</a:t>
            </a:r>
          </a:p>
          <a:p>
            <a:r>
              <a:rPr lang="en-US" sz="2800" dirty="0" smtClean="0"/>
              <a:t>Ice Cream, sherbet, frozen yogurt</a:t>
            </a:r>
          </a:p>
          <a:p>
            <a:r>
              <a:rPr lang="en-US" sz="2800" dirty="0" smtClean="0"/>
              <a:t>Box macaroni and cheese (made with powder cheese)</a:t>
            </a:r>
          </a:p>
          <a:p>
            <a:r>
              <a:rPr lang="en-US" sz="2800" dirty="0" smtClean="0"/>
              <a:t>Tofu and </a:t>
            </a:r>
            <a:r>
              <a:rPr lang="en-US" sz="2800" dirty="0" err="1" smtClean="0"/>
              <a:t>tempeh</a:t>
            </a:r>
            <a:r>
              <a:rPr lang="en-US" sz="2800" dirty="0" smtClean="0"/>
              <a:t> (without a CN label)</a:t>
            </a:r>
          </a:p>
          <a:p>
            <a:r>
              <a:rPr lang="en-US" sz="2800" dirty="0" smtClean="0"/>
              <a:t>Cheese product, imitation cheese</a:t>
            </a:r>
          </a:p>
          <a:p>
            <a:pPr lvl="1"/>
            <a:r>
              <a:rPr lang="en-US" dirty="0" smtClean="0"/>
              <a:t>Velveeta, cheese sauce</a:t>
            </a:r>
          </a:p>
          <a:p>
            <a:pPr lvl="1"/>
            <a:endParaRPr lang="en-US" sz="2400" dirty="0" smtClean="0"/>
          </a:p>
          <a:p>
            <a:pPr lvl="1"/>
            <a:endParaRPr lang="en-US" sz="2400" dirty="0" smtClean="0"/>
          </a:p>
        </p:txBody>
      </p:sp>
      <p:sp>
        <p:nvSpPr>
          <p:cNvPr id="4" name="Slide Number Placeholder 3"/>
          <p:cNvSpPr>
            <a:spLocks noGrp="1"/>
          </p:cNvSpPr>
          <p:nvPr>
            <p:ph type="sldNum" sz="quarter" idx="12"/>
          </p:nvPr>
        </p:nvSpPr>
        <p:spPr/>
        <p:txBody>
          <a:bodyPr/>
          <a:lstStyle/>
          <a:p>
            <a:fld id="{F78284F7-1C68-44F9-8E2C-248AF053FBAD}" type="slidenum">
              <a:rPr lang="en-US" smtClean="0"/>
              <a:pPr/>
              <a:t>4</a:t>
            </a:fld>
            <a:endParaRPr lang="en-US"/>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705" y="68263"/>
            <a:ext cx="7086600" cy="1403350"/>
          </a:xfrm>
        </p:spPr>
        <p:txBody>
          <a:bodyPr/>
          <a:lstStyle/>
          <a:p>
            <a:r>
              <a:rPr lang="en-US" sz="3600" b="1" dirty="0" smtClean="0">
                <a:solidFill>
                  <a:srgbClr val="7030A0"/>
                </a:solidFill>
                <a:latin typeface="Kristen ITC" pitchFamily="66" charset="0"/>
              </a:rPr>
              <a:t>Vegetable Straws or Sticks</a:t>
            </a:r>
            <a:br>
              <a:rPr lang="en-US" sz="3600" b="1" dirty="0" smtClean="0">
                <a:solidFill>
                  <a:srgbClr val="7030A0"/>
                </a:solidFill>
                <a:latin typeface="Kristen ITC" pitchFamily="66" charset="0"/>
              </a:rPr>
            </a:br>
            <a:r>
              <a:rPr lang="en-US" sz="3600" b="1" dirty="0" smtClean="0">
                <a:solidFill>
                  <a:srgbClr val="7030A0"/>
                </a:solidFill>
                <a:latin typeface="Kristen ITC" pitchFamily="66" charset="0"/>
              </a:rPr>
              <a:t>Not Creditable</a:t>
            </a:r>
            <a:endParaRPr lang="en-US" sz="3600" b="1" dirty="0">
              <a:solidFill>
                <a:srgbClr val="7030A0"/>
              </a:solidFill>
              <a:latin typeface="Kristen ITC" pitchFamily="66" charset="0"/>
            </a:endParaRPr>
          </a:p>
        </p:txBody>
      </p:sp>
      <p:sp>
        <p:nvSpPr>
          <p:cNvPr id="3" name="Content Placeholder 2"/>
          <p:cNvSpPr>
            <a:spLocks noGrp="1"/>
          </p:cNvSpPr>
          <p:nvPr>
            <p:ph idx="1"/>
          </p:nvPr>
        </p:nvSpPr>
        <p:spPr>
          <a:xfrm>
            <a:off x="685800" y="1471614"/>
            <a:ext cx="7086600" cy="5169818"/>
          </a:xfrm>
        </p:spPr>
        <p:txBody>
          <a:bodyPr>
            <a:normAutofit fontScale="70000" lnSpcReduction="20000"/>
          </a:bodyPr>
          <a:lstStyle/>
          <a:p>
            <a:r>
              <a:rPr lang="en-US" sz="3400" dirty="0" smtClean="0"/>
              <a:t>Vegetable </a:t>
            </a:r>
            <a:r>
              <a:rPr lang="en-US" sz="3400" dirty="0"/>
              <a:t>straws are a snack food made from ingredients that include vegetables (such as tomatoes and </a:t>
            </a:r>
            <a:r>
              <a:rPr lang="en-US" sz="3400" dirty="0" smtClean="0"/>
              <a:t>spinach), </a:t>
            </a:r>
            <a:r>
              <a:rPr lang="en-US" sz="3400" dirty="0"/>
              <a:t>seed oils, grain starches, and flours made from </a:t>
            </a:r>
            <a:r>
              <a:rPr lang="en-US" sz="3400" dirty="0" smtClean="0"/>
              <a:t>vegetables (potato) </a:t>
            </a:r>
            <a:r>
              <a:rPr lang="en-US" sz="3400" dirty="0"/>
              <a:t>and grains, formed into the shape of long square </a:t>
            </a:r>
            <a:r>
              <a:rPr lang="en-US" sz="3400" dirty="0" smtClean="0"/>
              <a:t>pegs</a:t>
            </a:r>
            <a:endParaRPr lang="en-US" sz="3400" dirty="0"/>
          </a:p>
          <a:p>
            <a:pPr>
              <a:buNone/>
            </a:pPr>
            <a:r>
              <a:rPr lang="en-US" sz="3400" dirty="0"/>
              <a:t> </a:t>
            </a:r>
          </a:p>
          <a:p>
            <a:r>
              <a:rPr lang="en-US" sz="3400" dirty="0"/>
              <a:t>Vegetable straws </a:t>
            </a:r>
            <a:r>
              <a:rPr lang="en-US" sz="3400" b="1" u="sng" dirty="0" smtClean="0"/>
              <a:t>cannot</a:t>
            </a:r>
            <a:r>
              <a:rPr lang="en-US" sz="3400" b="1" dirty="0" smtClean="0"/>
              <a:t> </a:t>
            </a:r>
            <a:r>
              <a:rPr lang="en-US" sz="3400" dirty="0" smtClean="0"/>
              <a:t>be </a:t>
            </a:r>
            <a:r>
              <a:rPr lang="en-US" sz="3400" dirty="0"/>
              <a:t>credited as a </a:t>
            </a:r>
            <a:r>
              <a:rPr lang="en-US" sz="3400" dirty="0" smtClean="0"/>
              <a:t>fruit/vegetable because they are considered a processed food item and are not found in the Food Buying Guide</a:t>
            </a:r>
          </a:p>
          <a:p>
            <a:pPr>
              <a:buNone/>
            </a:pPr>
            <a:r>
              <a:rPr lang="en-US" sz="3400" dirty="0"/>
              <a:t> </a:t>
            </a:r>
          </a:p>
          <a:p>
            <a:r>
              <a:rPr lang="en-US" sz="3400" dirty="0" smtClean="0"/>
              <a:t>They may be creditable </a:t>
            </a:r>
            <a:r>
              <a:rPr lang="en-US" sz="3400" dirty="0"/>
              <a:t>as a grain/bread when </a:t>
            </a:r>
            <a:r>
              <a:rPr lang="en-US" sz="3400" dirty="0" smtClean="0"/>
              <a:t>the primary grain ingredient is </a:t>
            </a:r>
            <a:r>
              <a:rPr lang="en-US" sz="3400" dirty="0"/>
              <a:t>whole or enriched grain. </a:t>
            </a:r>
            <a:r>
              <a:rPr lang="en-US" sz="3400" u="sng" dirty="0"/>
              <a:t>Some, but not all, vegetable straws are made with whole </a:t>
            </a:r>
            <a:r>
              <a:rPr lang="en-US" sz="3400" u="sng" dirty="0" smtClean="0"/>
              <a:t>or enriched grains.</a:t>
            </a:r>
            <a:endParaRPr lang="en-US" sz="3400" dirty="0"/>
          </a:p>
          <a:p>
            <a:pPr>
              <a:buNone/>
            </a:pPr>
            <a:endParaRPr lang="en-US" dirty="0"/>
          </a:p>
        </p:txBody>
      </p:sp>
      <p:sp>
        <p:nvSpPr>
          <p:cNvPr id="4" name="Slide Number Placeholder 3"/>
          <p:cNvSpPr>
            <a:spLocks noGrp="1"/>
          </p:cNvSpPr>
          <p:nvPr>
            <p:ph type="sldNum" sz="quarter" idx="12"/>
          </p:nvPr>
        </p:nvSpPr>
        <p:spPr/>
        <p:txBody>
          <a:bodyPr/>
          <a:lstStyle/>
          <a:p>
            <a:fld id="{F78284F7-1C68-44F9-8E2C-248AF053FBAD}" type="slidenum">
              <a:rPr lang="en-US" smtClean="0"/>
              <a:pPr/>
              <a:t>5</a:t>
            </a:fld>
            <a:endParaRPr lang="en-US"/>
          </a:p>
        </p:txBody>
      </p:sp>
      <p:pic>
        <p:nvPicPr>
          <p:cNvPr id="5" name="Picture 2" descr="http://t3.gstatic.com/images?q=tbn:ANd9GcSIV4XBndwEFboiBVBwW3fCcIrAt-SOsiwc_wlWq7XbazI-m9T5_g"/>
          <p:cNvPicPr>
            <a:picLocks noChangeAspect="1" noChangeArrowheads="1"/>
          </p:cNvPicPr>
          <p:nvPr/>
        </p:nvPicPr>
        <p:blipFill>
          <a:blip r:embed="rId3" cstate="print"/>
          <a:srcRect/>
          <a:stretch>
            <a:fillRect/>
          </a:stretch>
        </p:blipFill>
        <p:spPr bwMode="auto">
          <a:xfrm>
            <a:off x="239486" y="68264"/>
            <a:ext cx="2104118" cy="143111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50"/>
            <a:ext cx="7086600" cy="1403350"/>
          </a:xfrm>
        </p:spPr>
        <p:txBody>
          <a:bodyPr>
            <a:noAutofit/>
          </a:bodyPr>
          <a:lstStyle/>
          <a:p>
            <a:r>
              <a:rPr lang="en-US" sz="3600" b="1" dirty="0" smtClean="0">
                <a:solidFill>
                  <a:srgbClr val="7030A0"/>
                </a:solidFill>
                <a:latin typeface="Kristen ITC" pitchFamily="66" charset="0"/>
              </a:rPr>
              <a:t>Non-creditable Shelf-stable</a:t>
            </a:r>
            <a:r>
              <a:rPr lang="en-US" sz="3600" b="1" dirty="0">
                <a:solidFill>
                  <a:srgbClr val="7030A0"/>
                </a:solidFill>
                <a:latin typeface="Kristen ITC" pitchFamily="66" charset="0"/>
              </a:rPr>
              <a:t>, dried meat, poultry, and seafood </a:t>
            </a:r>
            <a:r>
              <a:rPr lang="en-US" sz="3600" b="1" dirty="0" smtClean="0">
                <a:solidFill>
                  <a:srgbClr val="7030A0"/>
                </a:solidFill>
                <a:latin typeface="Kristen ITC" pitchFamily="66" charset="0"/>
              </a:rPr>
              <a:t>snacks</a:t>
            </a:r>
            <a:br>
              <a:rPr lang="en-US" sz="3600" b="1" dirty="0" smtClean="0">
                <a:solidFill>
                  <a:srgbClr val="7030A0"/>
                </a:solidFill>
                <a:latin typeface="Kristen ITC" pitchFamily="66" charset="0"/>
              </a:rPr>
            </a:br>
            <a:endParaRPr lang="en-US" sz="3600" b="1" dirty="0">
              <a:solidFill>
                <a:srgbClr val="7030A0"/>
              </a:solidFill>
              <a:latin typeface="Kristen ITC" pitchFamily="66" charset="0"/>
            </a:endParaRPr>
          </a:p>
        </p:txBody>
      </p:sp>
      <p:sp>
        <p:nvSpPr>
          <p:cNvPr id="3" name="Content Placeholder 2"/>
          <p:cNvSpPr>
            <a:spLocks noGrp="1"/>
          </p:cNvSpPr>
          <p:nvPr>
            <p:ph idx="1"/>
          </p:nvPr>
        </p:nvSpPr>
        <p:spPr>
          <a:xfrm>
            <a:off x="419100" y="2222501"/>
            <a:ext cx="7391400" cy="3810000"/>
          </a:xfrm>
        </p:spPr>
        <p:txBody>
          <a:bodyPr>
            <a:normAutofit fontScale="70000" lnSpcReduction="20000"/>
          </a:bodyPr>
          <a:lstStyle/>
          <a:p>
            <a:r>
              <a:rPr lang="en-US" b="1" dirty="0" smtClean="0">
                <a:solidFill>
                  <a:srgbClr val="FF0000"/>
                </a:solidFill>
              </a:rPr>
              <a:t>Non-creditable meat snacks: </a:t>
            </a:r>
            <a:r>
              <a:rPr lang="en-US" dirty="0" smtClean="0"/>
              <a:t>smoked snack sticks made with beef and chicken; summer sausage; pepperoni sticks; meat, poultry, or seafood jerky such as beef jerky, turkey jerky, and salmon jerky; and meat or poultry nuggets (shelf-stable, non-breaded, dried meat or poultry snack made similar to jerky) such as turkey nuggets</a:t>
            </a:r>
          </a:p>
          <a:p>
            <a:endParaRPr lang="en-US" dirty="0"/>
          </a:p>
          <a:p>
            <a:r>
              <a:rPr lang="en-US" b="1" dirty="0" smtClean="0">
                <a:solidFill>
                  <a:srgbClr val="FF0000"/>
                </a:solidFill>
              </a:rPr>
              <a:t>Dried </a:t>
            </a:r>
            <a:r>
              <a:rPr lang="en-US" b="1" dirty="0">
                <a:solidFill>
                  <a:srgbClr val="FF0000"/>
                </a:solidFill>
              </a:rPr>
              <a:t>meat, poultry or seafood snacks </a:t>
            </a:r>
            <a:r>
              <a:rPr lang="en-US" dirty="0"/>
              <a:t>do </a:t>
            </a:r>
            <a:r>
              <a:rPr lang="en-US" b="1" dirty="0"/>
              <a:t>not qualify </a:t>
            </a:r>
            <a:r>
              <a:rPr lang="en-US" dirty="0"/>
              <a:t>for the CN Labeling Program because they </a:t>
            </a:r>
            <a:r>
              <a:rPr lang="en-US" b="1" dirty="0"/>
              <a:t>cannot </a:t>
            </a:r>
            <a:r>
              <a:rPr lang="en-US" dirty="0"/>
              <a:t>contribute to the meat </a:t>
            </a:r>
            <a:r>
              <a:rPr lang="en-US" dirty="0" smtClean="0"/>
              <a:t>component; </a:t>
            </a:r>
            <a:r>
              <a:rPr lang="en-US" dirty="0"/>
              <a:t>fact sheets or company certified product formulation statements (PFS) </a:t>
            </a:r>
            <a:r>
              <a:rPr lang="en-US" b="1" dirty="0" smtClean="0"/>
              <a:t>cannot</a:t>
            </a:r>
            <a:r>
              <a:rPr lang="en-US" dirty="0" smtClean="0"/>
              <a:t> </a:t>
            </a:r>
            <a:r>
              <a:rPr lang="en-US" dirty="0"/>
              <a:t>be accepted for these products. </a:t>
            </a:r>
            <a:endParaRPr lang="en-US" i="1" dirty="0" smtClean="0"/>
          </a:p>
          <a:p>
            <a:endParaRPr lang="en-US" dirty="0"/>
          </a:p>
        </p:txBody>
      </p:sp>
      <p:sp>
        <p:nvSpPr>
          <p:cNvPr id="5" name="Slide Number Placeholder 4"/>
          <p:cNvSpPr>
            <a:spLocks noGrp="1"/>
          </p:cNvSpPr>
          <p:nvPr>
            <p:ph type="sldNum" sz="quarter" idx="12"/>
          </p:nvPr>
        </p:nvSpPr>
        <p:spPr/>
        <p:txBody>
          <a:bodyPr/>
          <a:lstStyle/>
          <a:p>
            <a:fld id="{F78284F7-1C68-44F9-8E2C-248AF053FBAD}" type="slidenum">
              <a:rPr lang="en-US" smtClean="0"/>
              <a:pPr/>
              <a:t>6</a:t>
            </a:fld>
            <a:endParaRPr lang="en-US"/>
          </a:p>
        </p:txBody>
      </p:sp>
      <p:sp>
        <p:nvSpPr>
          <p:cNvPr id="4" name="TextBox 3"/>
          <p:cNvSpPr txBox="1"/>
          <p:nvPr/>
        </p:nvSpPr>
        <p:spPr>
          <a:xfrm>
            <a:off x="3519237" y="6290231"/>
            <a:ext cx="4686300" cy="400110"/>
          </a:xfrm>
          <a:prstGeom prst="rect">
            <a:avLst/>
          </a:prstGeom>
          <a:noFill/>
        </p:spPr>
        <p:txBody>
          <a:bodyPr wrap="square" rtlCol="0">
            <a:spAutoFit/>
          </a:bodyPr>
          <a:lstStyle/>
          <a:p>
            <a:r>
              <a:rPr lang="en-US" sz="2000" i="1" dirty="0" smtClean="0"/>
              <a:t>USDA Technical Assistance 05-2011</a:t>
            </a:r>
            <a:endParaRPr lang="en-US" sz="2000" i="1" dirty="0"/>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7030A0"/>
                </a:solidFill>
                <a:latin typeface="Kristen ITC" pitchFamily="66" charset="0"/>
              </a:rPr>
              <a:t>Creditable meat stick products</a:t>
            </a:r>
            <a:endParaRPr lang="en-US" sz="3600" b="1" dirty="0">
              <a:solidFill>
                <a:srgbClr val="7030A0"/>
              </a:solidFill>
              <a:latin typeface="Kristen ITC" pitchFamily="66" charset="0"/>
            </a:endParaRPr>
          </a:p>
        </p:txBody>
      </p:sp>
      <p:sp>
        <p:nvSpPr>
          <p:cNvPr id="3" name="Content Placeholder 2"/>
          <p:cNvSpPr>
            <a:spLocks noGrp="1"/>
          </p:cNvSpPr>
          <p:nvPr>
            <p:ph idx="1"/>
          </p:nvPr>
        </p:nvSpPr>
        <p:spPr>
          <a:xfrm>
            <a:off x="508000" y="1181100"/>
            <a:ext cx="7315200" cy="5168900"/>
          </a:xfrm>
        </p:spPr>
        <p:txBody>
          <a:bodyPr>
            <a:normAutofit fontScale="70000" lnSpcReduction="20000"/>
          </a:bodyPr>
          <a:lstStyle/>
          <a:p>
            <a:endParaRPr lang="en-US" dirty="0"/>
          </a:p>
          <a:p>
            <a:r>
              <a:rPr lang="en-US" sz="3400" b="1" dirty="0" smtClean="0">
                <a:solidFill>
                  <a:srgbClr val="00B050"/>
                </a:solidFill>
              </a:rPr>
              <a:t>Creditable meat snacks:  </a:t>
            </a:r>
            <a:r>
              <a:rPr lang="en-US" sz="3400" dirty="0" smtClean="0"/>
              <a:t>The </a:t>
            </a:r>
            <a:r>
              <a:rPr lang="en-US" sz="3400" dirty="0"/>
              <a:t>following are examples of meat stick products that may credit </a:t>
            </a:r>
            <a:r>
              <a:rPr lang="en-US" sz="3400" dirty="0" smtClean="0"/>
              <a:t>with CN </a:t>
            </a:r>
            <a:r>
              <a:rPr lang="en-US" sz="3400" dirty="0"/>
              <a:t>Labels or company certified </a:t>
            </a:r>
            <a:r>
              <a:rPr lang="en-US" sz="3400" dirty="0" smtClean="0"/>
              <a:t>product formulation statements: </a:t>
            </a:r>
            <a:endParaRPr lang="en-US" sz="3400" dirty="0"/>
          </a:p>
          <a:p>
            <a:pPr marL="914400" lvl="1" indent="-514350">
              <a:buFont typeface="+mj-lt"/>
              <a:buAutoNum type="arabicPeriod"/>
            </a:pPr>
            <a:r>
              <a:rPr lang="en-US" sz="3400" dirty="0" smtClean="0"/>
              <a:t>Cooked</a:t>
            </a:r>
            <a:r>
              <a:rPr lang="en-US" sz="3400" dirty="0"/>
              <a:t>, cured meat and/or poultry sausages </a:t>
            </a:r>
            <a:r>
              <a:rPr lang="en-US" sz="3400" dirty="0" smtClean="0"/>
              <a:t>(excluding </a:t>
            </a:r>
            <a:r>
              <a:rPr lang="en-US" sz="3400" dirty="0"/>
              <a:t>byproducts, cereals, binders or </a:t>
            </a:r>
            <a:r>
              <a:rPr lang="en-US" sz="3400" dirty="0" smtClean="0"/>
              <a:t>extenders) </a:t>
            </a:r>
            <a:r>
              <a:rPr lang="en-US" sz="3400" dirty="0"/>
              <a:t>such as Bologna, Frankfurters, Knockwurst, and Vienna Sausage as are listed on pages 1-36 and 1-37 of the </a:t>
            </a:r>
            <a:r>
              <a:rPr lang="en-US" sz="3400" i="1" dirty="0"/>
              <a:t>Food Buying Guide for Child Nutrition Programs; </a:t>
            </a:r>
          </a:p>
          <a:p>
            <a:pPr marL="914400" lvl="1" indent="-514350">
              <a:buFont typeface="+mj-lt"/>
              <a:buAutoNum type="arabicPeriod"/>
            </a:pPr>
            <a:r>
              <a:rPr lang="en-US" sz="3400" dirty="0" smtClean="0"/>
              <a:t>Extended </a:t>
            </a:r>
            <a:r>
              <a:rPr lang="en-US" sz="3400" dirty="0"/>
              <a:t>meat or poultry “</a:t>
            </a:r>
            <a:r>
              <a:rPr lang="en-US" sz="3400" dirty="0" smtClean="0"/>
              <a:t>patty-like</a:t>
            </a:r>
            <a:r>
              <a:rPr lang="en-US" sz="3400" dirty="0"/>
              <a:t>” products shaped into sticks which are usually breaded and either frozen or refrigerated; and </a:t>
            </a:r>
          </a:p>
          <a:p>
            <a:pPr marL="914400" lvl="1" indent="-514350">
              <a:buFont typeface="+mj-lt"/>
              <a:buAutoNum type="arabicPeriod"/>
            </a:pPr>
            <a:r>
              <a:rPr lang="en-US" sz="3400" dirty="0" smtClean="0"/>
              <a:t>Dried </a:t>
            </a:r>
            <a:r>
              <a:rPr lang="en-US" sz="3400" dirty="0"/>
              <a:t>pepperoni when used as a topping on a CN Labeled pizza. </a:t>
            </a:r>
          </a:p>
        </p:txBody>
      </p:sp>
      <p:sp>
        <p:nvSpPr>
          <p:cNvPr id="5" name="Slide Number Placeholder 4"/>
          <p:cNvSpPr>
            <a:spLocks noGrp="1"/>
          </p:cNvSpPr>
          <p:nvPr>
            <p:ph type="sldNum" sz="quarter" idx="12"/>
          </p:nvPr>
        </p:nvSpPr>
        <p:spPr/>
        <p:txBody>
          <a:bodyPr/>
          <a:lstStyle/>
          <a:p>
            <a:fld id="{F78284F7-1C68-44F9-8E2C-248AF053FBAD}" type="slidenum">
              <a:rPr lang="en-US" smtClean="0"/>
              <a:pPr/>
              <a:t>7</a:t>
            </a:fld>
            <a:endParaRPr lang="en-US"/>
          </a:p>
        </p:txBody>
      </p:sp>
      <p:sp>
        <p:nvSpPr>
          <p:cNvPr id="4" name="TextBox 3"/>
          <p:cNvSpPr txBox="1"/>
          <p:nvPr/>
        </p:nvSpPr>
        <p:spPr>
          <a:xfrm>
            <a:off x="3224463" y="6172200"/>
            <a:ext cx="5029200" cy="400110"/>
          </a:xfrm>
          <a:prstGeom prst="rect">
            <a:avLst/>
          </a:prstGeom>
          <a:noFill/>
        </p:spPr>
        <p:txBody>
          <a:bodyPr wrap="square" rtlCol="0">
            <a:spAutoFit/>
          </a:bodyPr>
          <a:lstStyle/>
          <a:p>
            <a:r>
              <a:rPr lang="en-US" sz="2000" i="1" dirty="0" smtClean="0"/>
              <a:t>USDA Technical Assistance 05-2011</a:t>
            </a:r>
            <a:endParaRPr lang="en-US" sz="2000" i="1" dirty="0"/>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solidFill>
                  <a:srgbClr val="7030A0"/>
                </a:solidFill>
                <a:latin typeface="Kristen ITC" pitchFamily="66" charset="0"/>
              </a:rPr>
              <a:t>Nutella</a:t>
            </a:r>
            <a:r>
              <a:rPr lang="en-US" sz="3600" b="1" dirty="0" smtClean="0">
                <a:solidFill>
                  <a:srgbClr val="7030A0"/>
                </a:solidFill>
                <a:latin typeface="Kristen ITC" pitchFamily="66" charset="0"/>
              </a:rPr>
              <a:t> and other “spreads”</a:t>
            </a:r>
            <a:br>
              <a:rPr lang="en-US" sz="3600" b="1" dirty="0" smtClean="0">
                <a:solidFill>
                  <a:srgbClr val="7030A0"/>
                </a:solidFill>
                <a:latin typeface="Kristen ITC" pitchFamily="66" charset="0"/>
              </a:rPr>
            </a:br>
            <a:r>
              <a:rPr lang="en-US" sz="3600" b="1" dirty="0" smtClean="0">
                <a:solidFill>
                  <a:srgbClr val="7030A0"/>
                </a:solidFill>
                <a:latin typeface="Kristen ITC" pitchFamily="66" charset="0"/>
              </a:rPr>
              <a:t>Not Creditable</a:t>
            </a:r>
            <a:endParaRPr lang="en-US" sz="3600" b="1" dirty="0">
              <a:solidFill>
                <a:srgbClr val="7030A0"/>
              </a:solidFill>
              <a:latin typeface="Kristen ITC" pitchFamily="66" charset="0"/>
            </a:endParaRPr>
          </a:p>
        </p:txBody>
      </p:sp>
      <p:sp>
        <p:nvSpPr>
          <p:cNvPr id="3" name="Content Placeholder 2"/>
          <p:cNvSpPr>
            <a:spLocks noGrp="1"/>
          </p:cNvSpPr>
          <p:nvPr>
            <p:ph idx="1"/>
          </p:nvPr>
        </p:nvSpPr>
        <p:spPr>
          <a:xfrm>
            <a:off x="457200" y="1471613"/>
            <a:ext cx="7315200" cy="5105400"/>
          </a:xfrm>
        </p:spPr>
        <p:txBody>
          <a:bodyPr>
            <a:normAutofit fontScale="77500" lnSpcReduction="20000"/>
          </a:bodyPr>
          <a:lstStyle/>
          <a:p>
            <a:r>
              <a:rPr lang="en-US" dirty="0" err="1" smtClean="0"/>
              <a:t>Nutella</a:t>
            </a:r>
            <a:r>
              <a:rPr lang="en-US" dirty="0" smtClean="0"/>
              <a:t> is a hazelnut spread.  Any item labeled as a type of nut “spread” is</a:t>
            </a:r>
            <a:r>
              <a:rPr lang="en-US" b="1" dirty="0" smtClean="0"/>
              <a:t> not </a:t>
            </a:r>
            <a:r>
              <a:rPr lang="en-US" dirty="0" smtClean="0"/>
              <a:t>creditable towards the meat/meat alternate component; </a:t>
            </a:r>
            <a:r>
              <a:rPr lang="en-US" b="1" dirty="0" smtClean="0"/>
              <a:t>this includes peanut butter </a:t>
            </a:r>
            <a:r>
              <a:rPr lang="en-US" b="1" u="sng" dirty="0" smtClean="0"/>
              <a:t>spread</a:t>
            </a:r>
            <a:r>
              <a:rPr lang="en-US" b="1" dirty="0" smtClean="0"/>
              <a:t>.</a:t>
            </a:r>
            <a:r>
              <a:rPr lang="en-US" dirty="0" smtClean="0"/>
              <a:t>  </a:t>
            </a:r>
          </a:p>
          <a:p>
            <a:r>
              <a:rPr lang="en-US" dirty="0" smtClean="0"/>
              <a:t>Look closely at the food label of peanut butter or any nut “butters” to assure that they are not labeled as “spreads.”  </a:t>
            </a:r>
          </a:p>
          <a:p>
            <a:r>
              <a:rPr lang="en-US" dirty="0" smtClean="0"/>
              <a:t>Only nut “butters” listed in the “Food Buying Guide for Child Nutrition Programs” (page 1-40) are creditable towards the meat/meat alternate component and thus may count towards a reimbursable meal.  </a:t>
            </a:r>
          </a:p>
          <a:p>
            <a:r>
              <a:rPr lang="en-US" dirty="0" smtClean="0"/>
              <a:t>Creditable nut butters:  almond, cashew nut, peanut, reduced fat peanut, sesame seed, soy nut, and sunflower seed</a:t>
            </a:r>
          </a:p>
        </p:txBody>
      </p:sp>
      <p:sp>
        <p:nvSpPr>
          <p:cNvPr id="4" name="Slide Number Placeholder 3"/>
          <p:cNvSpPr>
            <a:spLocks noGrp="1"/>
          </p:cNvSpPr>
          <p:nvPr>
            <p:ph type="sldNum" sz="quarter" idx="12"/>
          </p:nvPr>
        </p:nvSpPr>
        <p:spPr/>
        <p:txBody>
          <a:bodyPr/>
          <a:lstStyle/>
          <a:p>
            <a:fld id="{F78284F7-1C68-44F9-8E2C-248AF053FBAD}" type="slidenum">
              <a:rPr lang="en-US" smtClean="0"/>
              <a:pPr/>
              <a:t>8</a:t>
            </a:fld>
            <a:endParaRPr lang="en-US"/>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7513"/>
            <a:ext cx="7086600" cy="1403350"/>
          </a:xfrm>
        </p:spPr>
        <p:txBody>
          <a:bodyPr/>
          <a:lstStyle/>
          <a:p>
            <a:r>
              <a:rPr lang="en-US" sz="3600" b="1" dirty="0" smtClean="0">
                <a:solidFill>
                  <a:srgbClr val="7030A0"/>
                </a:solidFill>
                <a:latin typeface="Kristen ITC" pitchFamily="66" charset="0"/>
              </a:rPr>
              <a:t>Fruit Smoothies – Homemade</a:t>
            </a:r>
            <a:br>
              <a:rPr lang="en-US" sz="3600" b="1" dirty="0" smtClean="0">
                <a:solidFill>
                  <a:srgbClr val="7030A0"/>
                </a:solidFill>
                <a:latin typeface="Kristen ITC" pitchFamily="66" charset="0"/>
              </a:rPr>
            </a:br>
            <a:r>
              <a:rPr lang="en-US" sz="3600" b="1" dirty="0" smtClean="0">
                <a:solidFill>
                  <a:srgbClr val="7030A0"/>
                </a:solidFill>
                <a:latin typeface="Kristen ITC" pitchFamily="66" charset="0"/>
              </a:rPr>
              <a:t>Creditable</a:t>
            </a:r>
            <a:endParaRPr lang="en-US" sz="3600" b="1" dirty="0">
              <a:solidFill>
                <a:srgbClr val="7030A0"/>
              </a:solidFill>
              <a:latin typeface="Kristen ITC" pitchFamily="66" charset="0"/>
            </a:endParaRPr>
          </a:p>
        </p:txBody>
      </p:sp>
      <p:sp>
        <p:nvSpPr>
          <p:cNvPr id="3" name="Content Placeholder 2"/>
          <p:cNvSpPr>
            <a:spLocks noGrp="1"/>
          </p:cNvSpPr>
          <p:nvPr>
            <p:ph idx="1"/>
          </p:nvPr>
        </p:nvSpPr>
        <p:spPr>
          <a:xfrm>
            <a:off x="457200" y="1713216"/>
            <a:ext cx="8229600" cy="4525963"/>
          </a:xfrm>
        </p:spPr>
        <p:txBody>
          <a:bodyPr/>
          <a:lstStyle/>
          <a:p>
            <a:r>
              <a:rPr lang="en-US" sz="2800" dirty="0" smtClean="0"/>
              <a:t>Milk, fruit/vegetable puree, fruit/vegetable juice and yogurt can credit in a smoothie</a:t>
            </a:r>
          </a:p>
          <a:p>
            <a:pPr lvl="1"/>
            <a:r>
              <a:rPr lang="en-US" sz="2400" dirty="0" smtClean="0"/>
              <a:t>Homemade fruit smoothies may be credited for the milk, fruit/juice and/or meat/meat alternate portion if prepared by staff and the amounts meet the meal pattern requirements</a:t>
            </a:r>
          </a:p>
          <a:p>
            <a:r>
              <a:rPr lang="en-US" sz="2800" dirty="0" smtClean="0"/>
              <a:t>The types of milk used in smoothies must be consistent with federal requirements of fluid milk</a:t>
            </a:r>
          </a:p>
          <a:p>
            <a:r>
              <a:rPr lang="en-US" sz="2800" dirty="0" smtClean="0"/>
              <a:t>Grains and meat/meat alternates (such as peanut butter) may not be credited when served as a beverage</a:t>
            </a:r>
            <a:endParaRPr lang="en-US" dirty="0" smtClean="0"/>
          </a:p>
          <a:p>
            <a:endParaRPr lang="en-US" dirty="0"/>
          </a:p>
        </p:txBody>
      </p:sp>
      <p:sp>
        <p:nvSpPr>
          <p:cNvPr id="5" name="Slide Number Placeholder 4"/>
          <p:cNvSpPr>
            <a:spLocks noGrp="1"/>
          </p:cNvSpPr>
          <p:nvPr>
            <p:ph type="sldNum" sz="quarter" idx="12"/>
          </p:nvPr>
        </p:nvSpPr>
        <p:spPr/>
        <p:txBody>
          <a:bodyPr/>
          <a:lstStyle/>
          <a:p>
            <a:fld id="{F78284F7-1C68-44F9-8E2C-248AF053FBAD}" type="slidenum">
              <a:rPr lang="en-US" smtClean="0"/>
              <a:pPr/>
              <a:t>9</a:t>
            </a:fld>
            <a:endParaRPr lang="en-US"/>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TS030002245">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B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3B44A275-7C7D-41A0-94DF-093C6988DB74}">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D7208A54-2497-4F91-A889-8B71D4E10B0F}">
  <ds:schemaRefs>
    <ds:schemaRef ds:uri="http://schemas.microsoft.com/sharepoint/v3/contenttype/forms"/>
  </ds:schemaRefs>
</ds:datastoreItem>
</file>

<file path=customXml/itemProps3.xml><?xml version="1.0" encoding="utf-8"?>
<ds:datastoreItem xmlns:ds="http://schemas.openxmlformats.org/officeDocument/2006/customXml" ds:itemID="{9C5B8C6D-0134-492D-96D6-F86F5BB3078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4348</TotalTime>
  <Words>2271</Words>
  <Application>Microsoft Office PowerPoint</Application>
  <PresentationFormat>On-screen Show (4:3)</PresentationFormat>
  <Paragraphs>275</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TS030002245</vt:lpstr>
      <vt:lpstr>Crediting foods to cacfp meal pattern</vt:lpstr>
      <vt:lpstr>Crediting to  CACFP Meal Pattern</vt:lpstr>
      <vt:lpstr>How do you know if it’s creditable?</vt:lpstr>
      <vt:lpstr>Non-Creditable Foods </vt:lpstr>
      <vt:lpstr>Vegetable Straws or Sticks Not Creditable</vt:lpstr>
      <vt:lpstr>Non-creditable Shelf-stable, dried meat, poultry, and seafood snacks </vt:lpstr>
      <vt:lpstr>Creditable meat stick products</vt:lpstr>
      <vt:lpstr>Nutella and other “spreads” Not Creditable</vt:lpstr>
      <vt:lpstr>Fruit Smoothies – Homemade Creditable</vt:lpstr>
      <vt:lpstr>Fruit Smoothies - Homemade</vt:lpstr>
      <vt:lpstr>Smoothies at Snack,  Is it Creditable?</vt:lpstr>
      <vt:lpstr>Commercially prepared smoothies</vt:lpstr>
      <vt:lpstr>Go Gurt and Drinkable Yogurt</vt:lpstr>
      <vt:lpstr>Ground Beef Patty</vt:lpstr>
      <vt:lpstr>Slide 15</vt:lpstr>
      <vt:lpstr>Crediting Cheeses A Quiz…</vt:lpstr>
      <vt:lpstr>Is this creditable?</vt:lpstr>
      <vt:lpstr>Is this creditable?</vt:lpstr>
      <vt:lpstr>Is this creditable?</vt:lpstr>
      <vt:lpstr>Is this creditable?</vt:lpstr>
      <vt:lpstr>Slide 21</vt:lpstr>
      <vt:lpstr>Is this creditable?</vt:lpstr>
      <vt:lpstr>Is this creditable?</vt:lpstr>
      <vt:lpstr>Is this creditable?</vt:lpstr>
      <vt:lpstr>Is this creditable?</vt:lpstr>
      <vt:lpstr>Is this creditable?</vt:lpstr>
      <vt:lpstr>Is this creditable?</vt:lpstr>
      <vt:lpstr>Is this creditable?</vt:lpstr>
      <vt:lpstr>Creditable Cheeses</vt:lpstr>
      <vt:lpstr>Non-Creditable Cheeses</vt:lpstr>
    </vt:vector>
  </TitlesOfParts>
  <Company>State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2010-11 MPS Corrective Action Requirements</dc:title>
  <dc:creator>Jeff Pertl</dc:creator>
  <cp:lastModifiedBy>Department of Public Instruction</cp:lastModifiedBy>
  <cp:revision>229</cp:revision>
  <cp:lastPrinted>2010-11-08T23:29:36Z</cp:lastPrinted>
  <dcterms:created xsi:type="dcterms:W3CDTF">2011-08-03T18:08:34Z</dcterms:created>
  <dcterms:modified xsi:type="dcterms:W3CDTF">2015-03-25T11:41:22Z</dcterms:modified>
  <cp:category>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AdHocReviewCycleID">
    <vt:i4>67970328</vt:i4>
  </property>
  <property fmtid="{D5CDD505-2E9C-101B-9397-08002B2CF9AE}" pid="4" name="_NewReviewCycle">
    <vt:lpwstr/>
  </property>
  <property fmtid="{D5CDD505-2E9C-101B-9397-08002B2CF9AE}" pid="5" name="_EmailSubject">
    <vt:lpwstr>powerpoint</vt:lpwstr>
  </property>
  <property fmtid="{D5CDD505-2E9C-101B-9397-08002B2CF9AE}" pid="6" name="_AuthorEmail">
    <vt:lpwstr>Jeff.Pertl@dpi.wi.gov</vt:lpwstr>
  </property>
  <property fmtid="{D5CDD505-2E9C-101B-9397-08002B2CF9AE}" pid="7" name="_AuthorEmailDisplayName">
    <vt:lpwstr>Pertl, Jeff    DPI</vt:lpwstr>
  </property>
</Properties>
</file>