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17" autoAdjust="0"/>
  </p:normalViewPr>
  <p:slideViewPr>
    <p:cSldViewPr>
      <p:cViewPr varScale="1">
        <p:scale>
          <a:sx n="76" d="100"/>
          <a:sy n="76" d="100"/>
        </p:scale>
        <p:origin x="-3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841ED-9D69-4CBA-912E-B694DD42F7AE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A2B09-FC1F-45B1-98FE-6F81D24DA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BCB1E-0675-4E63-AB8D-49EF280F358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The items in red are the mistakes that need to be corrected in order to meet the meal pattern requirements.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F5A8D6-FBF8-4B35-B904-54A69D02D11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The items in red are the mistakes that need to be corrected in order to meet the meal pattern requirements.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349BBB-20FE-4033-91AC-D579C0A2191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5460C3-8657-44C7-80AE-9E0CD0FDE7E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The items in red are the mistakes that need to be corrected in order to meet the meal pattern requirements.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2B5E-16A7-4DF4-BE68-15A39DE2DAE7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BCF3-F36C-427F-9893-5DADCB188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2B5E-16A7-4DF4-BE68-15A39DE2DAE7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BCF3-F36C-427F-9893-5DADCB188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2B5E-16A7-4DF4-BE68-15A39DE2DAE7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BCF3-F36C-427F-9893-5DADCB188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E8229-2359-4082-8764-52D962036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2B5E-16A7-4DF4-BE68-15A39DE2DAE7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BCF3-F36C-427F-9893-5DADCB188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2B5E-16A7-4DF4-BE68-15A39DE2DAE7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BCF3-F36C-427F-9893-5DADCB188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2B5E-16A7-4DF4-BE68-15A39DE2DAE7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BCF3-F36C-427F-9893-5DADCB188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2B5E-16A7-4DF4-BE68-15A39DE2DAE7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BCF3-F36C-427F-9893-5DADCB188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2B5E-16A7-4DF4-BE68-15A39DE2DAE7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BCF3-F36C-427F-9893-5DADCB188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2B5E-16A7-4DF4-BE68-15A39DE2DAE7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BCF3-F36C-427F-9893-5DADCB188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2B5E-16A7-4DF4-BE68-15A39DE2DAE7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BCF3-F36C-427F-9893-5DADCB188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2B5E-16A7-4DF4-BE68-15A39DE2DAE7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BCF3-F36C-427F-9893-5DADCB188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F2B5E-16A7-4DF4-BE68-15A39DE2DAE7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7BCF3-F36C-427F-9893-5DADCB188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Berlin Sans FB Demi" pitchFamily="34" charset="0"/>
              </a:rPr>
              <a:t>Menu Exercises</a:t>
            </a:r>
            <a:endParaRPr lang="en-US" dirty="0">
              <a:latin typeface="Berlin Sans FB Demi" pitchFamily="34" charset="0"/>
            </a:endParaRPr>
          </a:p>
        </p:txBody>
      </p:sp>
      <p:pic>
        <p:nvPicPr>
          <p:cNvPr id="9" name="Picture 8" descr="http://www.squaremeals.org/portals/8/files/appealandacceptability/September%20Menu%20Template%20imag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543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CACFP Meal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3962400" cy="4495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Breakfast</a:t>
            </a:r>
          </a:p>
          <a:p>
            <a:pPr lvl="1"/>
            <a:r>
              <a:rPr lang="en-US" dirty="0" smtClean="0"/>
              <a:t>Milk</a:t>
            </a:r>
          </a:p>
          <a:p>
            <a:pPr lvl="1"/>
            <a:r>
              <a:rPr lang="en-US" dirty="0" smtClean="0"/>
              <a:t>Grain/Bread</a:t>
            </a:r>
          </a:p>
          <a:p>
            <a:pPr lvl="1"/>
            <a:r>
              <a:rPr lang="en-US" dirty="0" smtClean="0"/>
              <a:t>Fruit/Vegetable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Snack </a:t>
            </a:r>
            <a:r>
              <a:rPr lang="en-US" dirty="0" smtClean="0"/>
              <a:t>(2 of 4)</a:t>
            </a:r>
          </a:p>
          <a:p>
            <a:pPr lvl="1"/>
            <a:r>
              <a:rPr lang="en-US" dirty="0" smtClean="0"/>
              <a:t>Milk</a:t>
            </a:r>
          </a:p>
          <a:p>
            <a:pPr lvl="1"/>
            <a:r>
              <a:rPr lang="en-US" dirty="0" smtClean="0"/>
              <a:t>Grain/Bread</a:t>
            </a:r>
          </a:p>
          <a:p>
            <a:pPr lvl="1"/>
            <a:r>
              <a:rPr lang="en-US" dirty="0" smtClean="0"/>
              <a:t>Fruit/Vegetable</a:t>
            </a:r>
          </a:p>
          <a:p>
            <a:pPr lvl="1"/>
            <a:r>
              <a:rPr lang="en-US" dirty="0" smtClean="0"/>
              <a:t>Meat/Meat Alternate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76400"/>
            <a:ext cx="3962400" cy="4495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Lunch/Dinner</a:t>
            </a:r>
          </a:p>
          <a:p>
            <a:pPr lvl="1"/>
            <a:r>
              <a:rPr lang="en-US" dirty="0" smtClean="0"/>
              <a:t>Milk</a:t>
            </a:r>
          </a:p>
          <a:p>
            <a:pPr lvl="1"/>
            <a:r>
              <a:rPr lang="en-US" dirty="0" smtClean="0"/>
              <a:t>Meat/Meat alternate</a:t>
            </a:r>
          </a:p>
          <a:p>
            <a:pPr lvl="1"/>
            <a:r>
              <a:rPr lang="en-US" dirty="0" smtClean="0"/>
              <a:t>Fruit/Vegetable</a:t>
            </a:r>
          </a:p>
          <a:p>
            <a:pPr lvl="2"/>
            <a:r>
              <a:rPr lang="en-US" dirty="0" smtClean="0"/>
              <a:t>2 items required</a:t>
            </a:r>
          </a:p>
          <a:p>
            <a:pPr lvl="1"/>
            <a:r>
              <a:rPr lang="en-US" dirty="0" smtClean="0"/>
              <a:t>Grain/Bread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156575" cy="950913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ABC DAY CARE SAMPLE MENU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May 2014 </a:t>
            </a:r>
            <a:r>
              <a:rPr lang="en-US" sz="2400" b="1" dirty="0" smtClean="0"/>
              <a:t>- BREAKFAST</a:t>
            </a:r>
          </a:p>
        </p:txBody>
      </p:sp>
      <p:graphicFrame>
        <p:nvGraphicFramePr>
          <p:cNvPr id="121303" name="Group 471"/>
          <p:cNvGraphicFramePr>
            <a:graphicFrameLocks noGrp="1"/>
          </p:cNvGraphicFramePr>
          <p:nvPr>
            <p:ph type="tbl" idx="1"/>
          </p:nvPr>
        </p:nvGraphicFramePr>
        <p:xfrm>
          <a:off x="228600" y="914400"/>
          <a:ext cx="8915399" cy="5727920"/>
        </p:xfrm>
        <a:graphic>
          <a:graphicData uri="http://schemas.openxmlformats.org/drawingml/2006/table">
            <a:tbl>
              <a:tblPr/>
              <a:tblGrid>
                <a:gridCol w="1830841"/>
                <a:gridCol w="1751239"/>
                <a:gridCol w="1751239"/>
                <a:gridCol w="1751239"/>
                <a:gridCol w="1830841"/>
              </a:tblGrid>
              <a:tr h="355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Monday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Tuesday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Wednesday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Thursday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Friday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6725">
                <a:tc>
                  <a:txBody>
                    <a:bodyPr/>
                    <a:lstStyle/>
                    <a:p>
                      <a:pPr marL="292100" marR="0" lvl="0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  </a:t>
                      </a:r>
                    </a:p>
                    <a:p>
                      <a:pPr marL="292100" marR="0" lvl="0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Cream of wheat </a:t>
                      </a:r>
                    </a:p>
                    <a:p>
                      <a:pPr marL="292100" marR="0" lvl="0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Bananas  </a:t>
                      </a:r>
                    </a:p>
                    <a:p>
                      <a:pPr marL="292100" marR="0" lvl="0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Milk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Vanilla yogurt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w/Fresh blueberries &amp; granola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Corn bread w/ 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*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honey &amp; butter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Cantaloupe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Blueberry pancakes w/syrup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Sausage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Toast w/peanut &amp; Strawberry jam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1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Scrambled eggs w/ Cheddar cheese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Toast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Milk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Cinnamon &amp; butter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Tortillas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Kiwi slices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Waffles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Strawberries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Malt-O-Meal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w/Apple chunks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Whole wheat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English Muffin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Strawberries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Warm rice w/ Cinnamon &amp; butter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Pineapple chunks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Milk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Scrambled eggs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Hashbrowns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Orange Juice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Cheerios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Blueberries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Bagels w/cream cheese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Fresh strawberries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Orange Juice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Bran muffin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Apple slices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7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Warm peaches &amp; cinnamon over Shortcake biscuit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Milk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Raisin bran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Raspberries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Oatmeal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Toast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Strawberry yogurt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Grapes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Rice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Krispies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Fresh blueberries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Milk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1182" name="Text Box 350"/>
          <p:cNvSpPr txBox="1">
            <a:spLocks noChangeArrowheads="1"/>
          </p:cNvSpPr>
          <p:nvPr/>
        </p:nvSpPr>
        <p:spPr bwMode="auto">
          <a:xfrm>
            <a:off x="2209800" y="2286000"/>
            <a:ext cx="1133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CC0000"/>
                </a:solidFill>
                <a:latin typeface="Georgia" pitchFamily="18" charset="0"/>
              </a:rPr>
              <a:t>Need Milk</a:t>
            </a:r>
          </a:p>
        </p:txBody>
      </p:sp>
      <p:sp>
        <p:nvSpPr>
          <p:cNvPr id="121184" name="Text Box 352"/>
          <p:cNvSpPr txBox="1">
            <a:spLocks noChangeArrowheads="1"/>
          </p:cNvSpPr>
          <p:nvPr/>
        </p:nvSpPr>
        <p:spPr bwMode="auto">
          <a:xfrm>
            <a:off x="762000" y="3352800"/>
            <a:ext cx="12602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CC0000"/>
                </a:solidFill>
                <a:latin typeface="Georgia" pitchFamily="18" charset="0"/>
              </a:rPr>
              <a:t>Need </a:t>
            </a:r>
            <a:r>
              <a:rPr lang="en-US" sz="1400" b="1" dirty="0" smtClean="0">
                <a:solidFill>
                  <a:srgbClr val="CC0000"/>
                </a:solidFill>
                <a:latin typeface="Georgia" pitchFamily="18" charset="0"/>
              </a:rPr>
              <a:t>Fruit/</a:t>
            </a:r>
          </a:p>
          <a:p>
            <a:r>
              <a:rPr lang="en-US" sz="1400" b="1" dirty="0" smtClean="0">
                <a:solidFill>
                  <a:srgbClr val="CC0000"/>
                </a:solidFill>
                <a:latin typeface="Georgia" pitchFamily="18" charset="0"/>
              </a:rPr>
              <a:t>Vegetable</a:t>
            </a:r>
            <a:endParaRPr lang="en-US" sz="1400" b="1" dirty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121185" name="Text Box 353"/>
          <p:cNvSpPr txBox="1">
            <a:spLocks noChangeArrowheads="1"/>
          </p:cNvSpPr>
          <p:nvPr/>
        </p:nvSpPr>
        <p:spPr bwMode="auto">
          <a:xfrm>
            <a:off x="5715000" y="6324600"/>
            <a:ext cx="16385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CC0000"/>
                </a:solidFill>
                <a:latin typeface="Georgia" pitchFamily="18" charset="0"/>
              </a:rPr>
              <a:t>Need </a:t>
            </a:r>
            <a:r>
              <a:rPr lang="en-US" sz="1200" b="1" dirty="0" smtClean="0">
                <a:solidFill>
                  <a:srgbClr val="CC0000"/>
                </a:solidFill>
                <a:latin typeface="Georgia" pitchFamily="18" charset="0"/>
              </a:rPr>
              <a:t>Grain/Bread</a:t>
            </a:r>
            <a:endParaRPr lang="en-US" sz="1200" b="1" dirty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121186" name="Text Box 354"/>
          <p:cNvSpPr txBox="1">
            <a:spLocks noChangeArrowheads="1"/>
          </p:cNvSpPr>
          <p:nvPr/>
        </p:nvSpPr>
        <p:spPr bwMode="auto">
          <a:xfrm>
            <a:off x="4267200" y="6096000"/>
            <a:ext cx="12602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CC0000"/>
                </a:solidFill>
                <a:latin typeface="Georgia" pitchFamily="18" charset="0"/>
              </a:rPr>
              <a:t>Need </a:t>
            </a:r>
            <a:r>
              <a:rPr lang="en-US" sz="1400" b="1" dirty="0" smtClean="0">
                <a:solidFill>
                  <a:srgbClr val="CC0000"/>
                </a:solidFill>
                <a:latin typeface="Georgia" pitchFamily="18" charset="0"/>
              </a:rPr>
              <a:t>Fruit/</a:t>
            </a:r>
          </a:p>
          <a:p>
            <a:r>
              <a:rPr lang="en-US" sz="1400" b="1" dirty="0" smtClean="0">
                <a:solidFill>
                  <a:srgbClr val="CC0000"/>
                </a:solidFill>
                <a:latin typeface="Georgia" pitchFamily="18" charset="0"/>
              </a:rPr>
              <a:t>Vegetable</a:t>
            </a:r>
            <a:endParaRPr lang="en-US" sz="1400" b="1" dirty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121253" name="Text Box 421"/>
          <p:cNvSpPr txBox="1">
            <a:spLocks noChangeArrowheads="1"/>
          </p:cNvSpPr>
          <p:nvPr/>
        </p:nvSpPr>
        <p:spPr bwMode="auto">
          <a:xfrm>
            <a:off x="2133600" y="4876800"/>
            <a:ext cx="1447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 b="1" dirty="0">
                <a:solidFill>
                  <a:srgbClr val="CC0000"/>
                </a:solidFill>
                <a:latin typeface="Georgia" pitchFamily="18" charset="0"/>
              </a:rPr>
              <a:t>Need </a:t>
            </a:r>
            <a:r>
              <a:rPr lang="en-US" sz="1500" b="1" dirty="0" smtClean="0">
                <a:solidFill>
                  <a:srgbClr val="CC0000"/>
                </a:solidFill>
                <a:latin typeface="Georgia" pitchFamily="18" charset="0"/>
              </a:rPr>
              <a:t>Milk </a:t>
            </a:r>
            <a:r>
              <a:rPr lang="en-US" sz="1500" b="1" dirty="0">
                <a:solidFill>
                  <a:srgbClr val="CC0000"/>
                </a:solidFill>
                <a:latin typeface="Georgia" pitchFamily="18" charset="0"/>
              </a:rPr>
              <a:t>&amp; </a:t>
            </a:r>
            <a:r>
              <a:rPr lang="en-US" sz="1500" b="1" dirty="0" smtClean="0">
                <a:solidFill>
                  <a:srgbClr val="CC0000"/>
                </a:solidFill>
                <a:latin typeface="Georgia" pitchFamily="18" charset="0"/>
              </a:rPr>
              <a:t>Grain/Bread</a:t>
            </a:r>
            <a:endParaRPr lang="en-US" sz="1500" b="1" dirty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121254" name="Text Box 422"/>
          <p:cNvSpPr txBox="1">
            <a:spLocks noChangeArrowheads="1"/>
          </p:cNvSpPr>
          <p:nvPr/>
        </p:nvSpPr>
        <p:spPr bwMode="auto">
          <a:xfrm>
            <a:off x="7277100" y="2133600"/>
            <a:ext cx="18669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CC0000"/>
                </a:solidFill>
                <a:latin typeface="Georgia" pitchFamily="18" charset="0"/>
              </a:rPr>
              <a:t>Jam-not creditable- </a:t>
            </a:r>
          </a:p>
          <a:p>
            <a:r>
              <a:rPr lang="en-US" sz="1400" b="1" dirty="0">
                <a:solidFill>
                  <a:srgbClr val="CC0000"/>
                </a:solidFill>
                <a:latin typeface="Georgia" pitchFamily="18" charset="0"/>
              </a:rPr>
              <a:t>need F/V</a:t>
            </a:r>
          </a:p>
        </p:txBody>
      </p:sp>
      <p:sp>
        <p:nvSpPr>
          <p:cNvPr id="121278" name="Text Box 446"/>
          <p:cNvSpPr txBox="1">
            <a:spLocks noChangeArrowheads="1"/>
          </p:cNvSpPr>
          <p:nvPr/>
        </p:nvSpPr>
        <p:spPr bwMode="auto">
          <a:xfrm>
            <a:off x="6019800" y="2209800"/>
            <a:ext cx="11063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CC0000"/>
                </a:solidFill>
                <a:latin typeface="Georgia" pitchFamily="18" charset="0"/>
              </a:rPr>
              <a:t>Need </a:t>
            </a:r>
            <a:r>
              <a:rPr lang="en-US" sz="1200" b="1" dirty="0" smtClean="0">
                <a:solidFill>
                  <a:srgbClr val="CC0000"/>
                </a:solidFill>
                <a:latin typeface="Georgia" pitchFamily="18" charset="0"/>
              </a:rPr>
              <a:t>Fruit/</a:t>
            </a:r>
          </a:p>
          <a:p>
            <a:r>
              <a:rPr lang="en-US" sz="1200" b="1" dirty="0" smtClean="0">
                <a:solidFill>
                  <a:srgbClr val="CC0000"/>
                </a:solidFill>
                <a:latin typeface="Georgia" pitchFamily="18" charset="0"/>
              </a:rPr>
              <a:t>Vegetable</a:t>
            </a:r>
            <a:endParaRPr lang="en-US" sz="1200" b="1" dirty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121279" name="Text Box 447"/>
          <p:cNvSpPr txBox="1">
            <a:spLocks noChangeArrowheads="1"/>
          </p:cNvSpPr>
          <p:nvPr/>
        </p:nvSpPr>
        <p:spPr bwMode="auto">
          <a:xfrm>
            <a:off x="5638800" y="5105400"/>
            <a:ext cx="1133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CC0000"/>
                </a:solidFill>
                <a:latin typeface="Georgia" pitchFamily="18" charset="0"/>
              </a:rPr>
              <a:t>Need Milk</a:t>
            </a:r>
          </a:p>
        </p:txBody>
      </p:sp>
      <p:sp>
        <p:nvSpPr>
          <p:cNvPr id="121297" name="Text Box 465"/>
          <p:cNvSpPr txBox="1">
            <a:spLocks noChangeArrowheads="1"/>
          </p:cNvSpPr>
          <p:nvPr/>
        </p:nvSpPr>
        <p:spPr bwMode="auto">
          <a:xfrm>
            <a:off x="4191000" y="2133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0070C0"/>
                </a:solidFill>
                <a:latin typeface="Georgia" pitchFamily="18" charset="0"/>
              </a:rPr>
              <a:t>*don’t serve to children &lt;1yr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2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2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2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2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2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1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1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82" grpId="0"/>
      <p:bldP spid="121184" grpId="0"/>
      <p:bldP spid="121185" grpId="0"/>
      <p:bldP spid="121186" grpId="0"/>
      <p:bldP spid="121253" grpId="0"/>
      <p:bldP spid="121254" grpId="0"/>
      <p:bldP spid="121278" grpId="0"/>
      <p:bldP spid="121279" grpId="0"/>
      <p:bldP spid="1212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685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ABC DAY CARE SAMPLE MENU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May 2014</a:t>
            </a:r>
            <a:r>
              <a:rPr lang="en-US" sz="2400" b="1" dirty="0" smtClean="0">
                <a:solidFill>
                  <a:schemeClr val="tx1"/>
                </a:solidFill>
              </a:rPr>
              <a:t> - Lunch</a:t>
            </a:r>
          </a:p>
        </p:txBody>
      </p:sp>
      <p:graphicFrame>
        <p:nvGraphicFramePr>
          <p:cNvPr id="130220" name="Group 172"/>
          <p:cNvGraphicFramePr>
            <a:graphicFrameLocks noGrp="1"/>
          </p:cNvGraphicFramePr>
          <p:nvPr>
            <p:ph type="tbl" idx="1"/>
          </p:nvPr>
        </p:nvGraphicFramePr>
        <p:xfrm>
          <a:off x="228600" y="990600"/>
          <a:ext cx="8839200" cy="5982970"/>
        </p:xfrm>
        <a:graphic>
          <a:graphicData uri="http://schemas.openxmlformats.org/drawingml/2006/table">
            <a:tbl>
              <a:tblPr/>
              <a:tblGrid>
                <a:gridCol w="1752600"/>
                <a:gridCol w="1676400"/>
                <a:gridCol w="1752600"/>
                <a:gridCol w="1752600"/>
                <a:gridCol w="19050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Monday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Tuesday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Wednesday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Thursday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Friday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7150"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Beef BBQ sandwich on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kaiser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roll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Broccoli 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Mangoes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Water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Meatballs &amp; gravy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Rice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Watermelon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Rye Bread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Egg salad sandwiches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Pineapple rings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Cauliflower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Apple juice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Ham &amp; cheese quesadillas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Green bean casserole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Tropical fruit salad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Chocolate milk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*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Pepperoni pizza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Sliced cucumber salad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Cauliflower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5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Grill cheese sandwich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Tomato soup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Plums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Milk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*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Chicken nuggets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Carrot sticks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Baked apples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*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Macaroni &amp; cheese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Pineapple chunks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Broccoli florets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Turkey-n-cheese pitas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Steamed broccoli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Fresh peach slices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*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Breaded fish sandwich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Pasta Salad w/ broccoli, carrots, &amp; tomato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Peaches &amp; Milk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1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*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PB&amp;J sandwich Orange wedges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Cucumber slices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Milk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Sub sandwiches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(turkey, ham, cheese, lettuce, tomato)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Carrot/celery sticks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Apples &amp; Milk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Tater tot casserole (hamburger &amp; tater tots)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Cantaloupe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Broccoli &amp; Milk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Grilled ham &amp; Swiss on light rye bread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Cauliflower florets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Sliced peaches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Milk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Baked ham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Scalloped potatoes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Green peas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Buttered noodles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*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Spaghetti w/meat sauce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Sliced zucchini w/dip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Milk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26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Meatloaf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Mashed potatoes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Honeydew melon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Mixed veggies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Milk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Tacos w/refried beans (cheese, lettuce, &amp; tomato)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Mandarin oranges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Milk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Chicken Salad on pita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Tomato wedges       w/ranch dip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Kiwi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*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Canned vegetable/beef soup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Tomatoes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Crackers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Milk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0094" name="Text Box 46"/>
          <p:cNvSpPr txBox="1">
            <a:spLocks noChangeArrowheads="1"/>
          </p:cNvSpPr>
          <p:nvPr/>
        </p:nvSpPr>
        <p:spPr bwMode="auto">
          <a:xfrm>
            <a:off x="2667000" y="2286000"/>
            <a:ext cx="102944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CC0000"/>
                </a:solidFill>
                <a:latin typeface="Georgia" pitchFamily="18" charset="0"/>
              </a:rPr>
              <a:t>Need </a:t>
            </a:r>
            <a:r>
              <a:rPr lang="en-US" sz="1100" b="1" dirty="0" smtClean="0">
                <a:solidFill>
                  <a:srgbClr val="CC0000"/>
                </a:solidFill>
                <a:latin typeface="Georgia" pitchFamily="18" charset="0"/>
              </a:rPr>
              <a:t>Fruit/</a:t>
            </a:r>
          </a:p>
          <a:p>
            <a:r>
              <a:rPr lang="en-US" sz="1100" b="1" dirty="0" smtClean="0">
                <a:solidFill>
                  <a:srgbClr val="CC0000"/>
                </a:solidFill>
                <a:latin typeface="Georgia" pitchFamily="18" charset="0"/>
              </a:rPr>
              <a:t>Vegetable</a:t>
            </a:r>
            <a:endParaRPr lang="en-US" sz="1100" b="1" dirty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130095" name="Text Box 47"/>
          <p:cNvSpPr txBox="1">
            <a:spLocks noChangeArrowheads="1"/>
          </p:cNvSpPr>
          <p:nvPr/>
        </p:nvSpPr>
        <p:spPr bwMode="auto">
          <a:xfrm>
            <a:off x="457200" y="5029200"/>
            <a:ext cx="15888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Georgia" pitchFamily="18" charset="0"/>
              </a:rPr>
              <a:t>*additional m/ma</a:t>
            </a:r>
          </a:p>
          <a:p>
            <a:r>
              <a:rPr lang="en-US" sz="1200" b="1" dirty="0">
                <a:solidFill>
                  <a:srgbClr val="0070C0"/>
                </a:solidFill>
                <a:latin typeface="Georgia" pitchFamily="18" charset="0"/>
              </a:rPr>
              <a:t>may be needed</a:t>
            </a:r>
          </a:p>
        </p:txBody>
      </p:sp>
      <p:sp>
        <p:nvSpPr>
          <p:cNvPr id="130096" name="Text Box 48"/>
          <p:cNvSpPr txBox="1">
            <a:spLocks noChangeArrowheads="1"/>
          </p:cNvSpPr>
          <p:nvPr/>
        </p:nvSpPr>
        <p:spPr bwMode="auto">
          <a:xfrm>
            <a:off x="3733800" y="5257800"/>
            <a:ext cx="16385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CC0000"/>
                </a:solidFill>
                <a:latin typeface="Georgia" pitchFamily="18" charset="0"/>
              </a:rPr>
              <a:t>Need </a:t>
            </a:r>
            <a:r>
              <a:rPr lang="en-US" sz="1200" b="1" dirty="0" smtClean="0">
                <a:solidFill>
                  <a:srgbClr val="CC0000"/>
                </a:solidFill>
                <a:latin typeface="Georgia" pitchFamily="18" charset="0"/>
              </a:rPr>
              <a:t>Grain/Bread</a:t>
            </a:r>
            <a:endParaRPr lang="en-US" sz="1200" b="1" dirty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130097" name="Text Box 49"/>
          <p:cNvSpPr txBox="1">
            <a:spLocks noChangeArrowheads="1"/>
          </p:cNvSpPr>
          <p:nvPr/>
        </p:nvSpPr>
        <p:spPr bwMode="auto">
          <a:xfrm>
            <a:off x="2286000" y="6596390"/>
            <a:ext cx="151515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CC0000"/>
                </a:solidFill>
                <a:latin typeface="Georgia" pitchFamily="18" charset="0"/>
              </a:rPr>
              <a:t>Need </a:t>
            </a:r>
            <a:r>
              <a:rPr lang="en-US" sz="1100" b="1" dirty="0" smtClean="0">
                <a:solidFill>
                  <a:srgbClr val="CC0000"/>
                </a:solidFill>
                <a:latin typeface="Georgia" pitchFamily="18" charset="0"/>
              </a:rPr>
              <a:t>Grain/Bread</a:t>
            </a:r>
            <a:endParaRPr lang="en-US" sz="1100" b="1" dirty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130098" name="Text Box 50"/>
          <p:cNvSpPr txBox="1">
            <a:spLocks noChangeArrowheads="1"/>
          </p:cNvSpPr>
          <p:nvPr/>
        </p:nvSpPr>
        <p:spPr bwMode="auto">
          <a:xfrm>
            <a:off x="609600" y="6427113"/>
            <a:ext cx="1447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dirty="0">
                <a:solidFill>
                  <a:srgbClr val="0070C0"/>
                </a:solidFill>
                <a:latin typeface="Georgia" pitchFamily="18" charset="0"/>
              </a:rPr>
              <a:t>*combination of 3 components</a:t>
            </a:r>
          </a:p>
        </p:txBody>
      </p:sp>
      <p:sp>
        <p:nvSpPr>
          <p:cNvPr id="130099" name="Text Box 51"/>
          <p:cNvSpPr txBox="1">
            <a:spLocks noChangeArrowheads="1"/>
          </p:cNvSpPr>
          <p:nvPr/>
        </p:nvSpPr>
        <p:spPr bwMode="auto">
          <a:xfrm>
            <a:off x="7391400" y="2449513"/>
            <a:ext cx="151836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 dirty="0">
                <a:solidFill>
                  <a:srgbClr val="0070C0"/>
                </a:solidFill>
                <a:latin typeface="Georgia" pitchFamily="18" charset="0"/>
              </a:rPr>
              <a:t>*Need CN Label</a:t>
            </a:r>
          </a:p>
        </p:txBody>
      </p:sp>
      <p:sp>
        <p:nvSpPr>
          <p:cNvPr id="130101" name="Text Box 53"/>
          <p:cNvSpPr txBox="1">
            <a:spLocks noChangeArrowheads="1"/>
          </p:cNvSpPr>
          <p:nvPr/>
        </p:nvSpPr>
        <p:spPr bwMode="auto">
          <a:xfrm>
            <a:off x="5410200" y="5181600"/>
            <a:ext cx="18473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3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30119" name="Text Box 71"/>
          <p:cNvSpPr txBox="1">
            <a:spLocks noChangeArrowheads="1"/>
          </p:cNvSpPr>
          <p:nvPr/>
        </p:nvSpPr>
        <p:spPr bwMode="auto">
          <a:xfrm>
            <a:off x="838200" y="2438400"/>
            <a:ext cx="9572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 dirty="0">
                <a:solidFill>
                  <a:srgbClr val="CC0000"/>
                </a:solidFill>
                <a:latin typeface="Georgia" pitchFamily="18" charset="0"/>
              </a:rPr>
              <a:t>Need Milk</a:t>
            </a:r>
          </a:p>
        </p:txBody>
      </p:sp>
      <p:sp>
        <p:nvSpPr>
          <p:cNvPr id="130194" name="Text Box 146"/>
          <p:cNvSpPr txBox="1">
            <a:spLocks noChangeArrowheads="1"/>
          </p:cNvSpPr>
          <p:nvPr/>
        </p:nvSpPr>
        <p:spPr bwMode="auto">
          <a:xfrm>
            <a:off x="3733800" y="2438400"/>
            <a:ext cx="9572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 dirty="0">
                <a:solidFill>
                  <a:srgbClr val="CC0000"/>
                </a:solidFill>
                <a:latin typeface="Georgia" pitchFamily="18" charset="0"/>
              </a:rPr>
              <a:t>Need Milk</a:t>
            </a:r>
          </a:p>
        </p:txBody>
      </p:sp>
      <p:sp>
        <p:nvSpPr>
          <p:cNvPr id="130208" name="Text Box 160"/>
          <p:cNvSpPr txBox="1">
            <a:spLocks noChangeArrowheads="1"/>
          </p:cNvSpPr>
          <p:nvPr/>
        </p:nvSpPr>
        <p:spPr bwMode="auto">
          <a:xfrm>
            <a:off x="7391400" y="3744913"/>
            <a:ext cx="151836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 dirty="0">
                <a:solidFill>
                  <a:srgbClr val="0070C0"/>
                </a:solidFill>
                <a:latin typeface="Georgia" pitchFamily="18" charset="0"/>
              </a:rPr>
              <a:t>*Need CN Label</a:t>
            </a:r>
          </a:p>
        </p:txBody>
      </p:sp>
      <p:sp>
        <p:nvSpPr>
          <p:cNvPr id="130209" name="Text Box 161"/>
          <p:cNvSpPr txBox="1">
            <a:spLocks noChangeArrowheads="1"/>
          </p:cNvSpPr>
          <p:nvPr/>
        </p:nvSpPr>
        <p:spPr bwMode="auto">
          <a:xfrm>
            <a:off x="2133600" y="3733800"/>
            <a:ext cx="151836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 dirty="0">
                <a:solidFill>
                  <a:srgbClr val="0070C0"/>
                </a:solidFill>
                <a:latin typeface="Georgia" pitchFamily="18" charset="0"/>
              </a:rPr>
              <a:t>*Need CN Label</a:t>
            </a:r>
          </a:p>
        </p:txBody>
      </p:sp>
      <p:sp>
        <p:nvSpPr>
          <p:cNvPr id="130213" name="Text Box 165"/>
          <p:cNvSpPr txBox="1">
            <a:spLocks noChangeArrowheads="1"/>
          </p:cNvSpPr>
          <p:nvPr/>
        </p:nvSpPr>
        <p:spPr bwMode="auto">
          <a:xfrm>
            <a:off x="7543800" y="6567488"/>
            <a:ext cx="151836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 dirty="0">
                <a:solidFill>
                  <a:srgbClr val="0070C0"/>
                </a:solidFill>
                <a:latin typeface="Georgia" pitchFamily="18" charset="0"/>
              </a:rPr>
              <a:t>*Need CN Label</a:t>
            </a:r>
          </a:p>
        </p:txBody>
      </p:sp>
      <p:sp>
        <p:nvSpPr>
          <p:cNvPr id="130214" name="Text Box 166"/>
          <p:cNvSpPr txBox="1">
            <a:spLocks noChangeArrowheads="1"/>
          </p:cNvSpPr>
          <p:nvPr/>
        </p:nvSpPr>
        <p:spPr bwMode="auto">
          <a:xfrm>
            <a:off x="3657600" y="3657600"/>
            <a:ext cx="1731564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CC0000"/>
                </a:solidFill>
                <a:latin typeface="Georgia" pitchFamily="18" charset="0"/>
              </a:rPr>
              <a:t> </a:t>
            </a:r>
            <a:r>
              <a:rPr lang="en-US" sz="1200" b="1" dirty="0" smtClean="0">
                <a:solidFill>
                  <a:srgbClr val="0070C0"/>
                </a:solidFill>
                <a:latin typeface="Georgia" pitchFamily="18" charset="0"/>
              </a:rPr>
              <a:t>*</a:t>
            </a:r>
            <a:r>
              <a:rPr lang="en-US" sz="1050" b="1" dirty="0" smtClean="0">
                <a:solidFill>
                  <a:srgbClr val="0070C0"/>
                </a:solidFill>
                <a:latin typeface="Georgia" pitchFamily="18" charset="0"/>
              </a:rPr>
              <a:t>may not </a:t>
            </a:r>
            <a:r>
              <a:rPr lang="en-US" sz="1050" b="1" dirty="0">
                <a:solidFill>
                  <a:srgbClr val="0070C0"/>
                </a:solidFill>
                <a:latin typeface="Georgia" pitchFamily="18" charset="0"/>
              </a:rPr>
              <a:t>creditable </a:t>
            </a:r>
            <a:r>
              <a:rPr lang="en-US" sz="1050" b="1" dirty="0" smtClean="0">
                <a:solidFill>
                  <a:srgbClr val="0070C0"/>
                </a:solidFill>
                <a:latin typeface="Georgia" pitchFamily="18" charset="0"/>
              </a:rPr>
              <a:t>as </a:t>
            </a:r>
            <a:r>
              <a:rPr lang="en-US" sz="1050" b="1" dirty="0">
                <a:solidFill>
                  <a:srgbClr val="0070C0"/>
                </a:solidFill>
                <a:latin typeface="Georgia" pitchFamily="18" charset="0"/>
              </a:rPr>
              <a:t>m/ma</a:t>
            </a:r>
          </a:p>
        </p:txBody>
      </p:sp>
      <p:sp>
        <p:nvSpPr>
          <p:cNvPr id="17" name="Text Box 71"/>
          <p:cNvSpPr txBox="1">
            <a:spLocks noChangeArrowheads="1"/>
          </p:cNvSpPr>
          <p:nvPr/>
        </p:nvSpPr>
        <p:spPr bwMode="auto">
          <a:xfrm>
            <a:off x="3886200" y="3505200"/>
            <a:ext cx="9572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 dirty="0">
                <a:solidFill>
                  <a:srgbClr val="CC0000"/>
                </a:solidFill>
                <a:latin typeface="Georgia" pitchFamily="18" charset="0"/>
              </a:rPr>
              <a:t>Need Milk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30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3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30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30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0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0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0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0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0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0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0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0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0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0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0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0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0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0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0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0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30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30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30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30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3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94" grpId="0"/>
      <p:bldP spid="130095" grpId="0"/>
      <p:bldP spid="130096" grpId="0"/>
      <p:bldP spid="130097" grpId="0"/>
      <p:bldP spid="130098" grpId="0"/>
      <p:bldP spid="130099" grpId="0"/>
      <p:bldP spid="130119" grpId="0"/>
      <p:bldP spid="130194" grpId="0"/>
      <p:bldP spid="130208" grpId="0"/>
      <p:bldP spid="130209" grpId="0"/>
      <p:bldP spid="130213" grpId="0"/>
      <p:bldP spid="130214" grpId="0"/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156575" cy="950913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ABC DAY CARE SAMPLE MENU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May 2014</a:t>
            </a:r>
            <a:r>
              <a:rPr lang="en-US" sz="2400" b="1" dirty="0" smtClean="0"/>
              <a:t> - SNACK</a:t>
            </a:r>
          </a:p>
        </p:txBody>
      </p:sp>
      <p:graphicFrame>
        <p:nvGraphicFramePr>
          <p:cNvPr id="131186" name="Group 114"/>
          <p:cNvGraphicFramePr>
            <a:graphicFrameLocks noGrp="1"/>
          </p:cNvGraphicFramePr>
          <p:nvPr>
            <p:ph type="tbl" idx="1"/>
          </p:nvPr>
        </p:nvGraphicFramePr>
        <p:xfrm>
          <a:off x="228600" y="1143000"/>
          <a:ext cx="8686800" cy="5487671"/>
        </p:xfrm>
        <a:graphic>
          <a:graphicData uri="http://schemas.openxmlformats.org/drawingml/2006/table">
            <a:tbl>
              <a:tblPr/>
              <a:tblGrid>
                <a:gridCol w="1905000"/>
                <a:gridCol w="1676400"/>
                <a:gridCol w="1752600"/>
                <a:gridCol w="1676400"/>
                <a:gridCol w="16764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Monday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Tuesday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Wednesday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Thursday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Friday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5225">
                <a:tc>
                  <a:txBody>
                    <a:bodyPr/>
                    <a:lstStyle/>
                    <a:p>
                      <a:pPr marL="292100" marR="0" lvl="0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  </a:t>
                      </a:r>
                    </a:p>
                    <a:p>
                      <a:pPr marL="292100" marR="0" lvl="0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Cheddar cheese slices</a:t>
                      </a:r>
                    </a:p>
                    <a:p>
                      <a:pPr marL="292100" marR="0" lvl="0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Wheat thins</a:t>
                      </a:r>
                    </a:p>
                    <a:p>
                      <a:pPr marL="292100" marR="0" lvl="0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Orange juice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Tomato wedges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*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Cottage cheese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Soft pretzel w/Nacho cheese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Strawberries Oatmeal raisin cookie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Ice cream Strawberries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Baked potato w/sour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cream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Orange Juice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*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Fruit Smoothie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Water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Ham sandwich quarters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Tangerines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Water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Vanilla pudding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Graham crackers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Cantaloupe and Watermelon chunks Mini bagels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6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Carrot &amp; celery sticks w/ranch dressing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Grape juice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Hard boiled egg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Saltine crackers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Pineapple juice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Frozen yogurt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Ice cream cones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Blueberry muffin Saltines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Water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Fresh fruit kabobs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Yogurt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Water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Popcorn &amp; Grapes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Orange Juice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Triscuits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String cheese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Pineapple slices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Jell-O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Apple slices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Water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Pretzel wrap: pretzel rod rolled in 1-2 slices of cheese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Toasted raisin bread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Grape juice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1118" name="Text Box 46"/>
          <p:cNvSpPr txBox="1">
            <a:spLocks noChangeArrowheads="1"/>
          </p:cNvSpPr>
          <p:nvPr/>
        </p:nvSpPr>
        <p:spPr bwMode="auto">
          <a:xfrm>
            <a:off x="2209800" y="2133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  <a:latin typeface="Georgia" pitchFamily="18" charset="0"/>
              </a:rPr>
              <a:t>*2 </a:t>
            </a:r>
            <a:r>
              <a:rPr lang="en-US" sz="1200" b="1" dirty="0">
                <a:solidFill>
                  <a:srgbClr val="0070C0"/>
                </a:solidFill>
                <a:latin typeface="Georgia" pitchFamily="18" charset="0"/>
              </a:rPr>
              <a:t>oz (1/4 c) serving</a:t>
            </a:r>
          </a:p>
          <a:p>
            <a:r>
              <a:rPr lang="en-US" sz="1200" b="1" dirty="0">
                <a:solidFill>
                  <a:srgbClr val="0070C0"/>
                </a:solidFill>
                <a:latin typeface="Georgia" pitchFamily="18" charset="0"/>
              </a:rPr>
              <a:t>= 1 oz of meat</a:t>
            </a:r>
          </a:p>
        </p:txBody>
      </p:sp>
      <p:sp>
        <p:nvSpPr>
          <p:cNvPr id="131119" name="Text Box 47"/>
          <p:cNvSpPr txBox="1">
            <a:spLocks noChangeArrowheads="1"/>
          </p:cNvSpPr>
          <p:nvPr/>
        </p:nvSpPr>
        <p:spPr bwMode="auto">
          <a:xfrm>
            <a:off x="228600" y="3581400"/>
            <a:ext cx="2209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 b="1" dirty="0" smtClean="0">
                <a:solidFill>
                  <a:srgbClr val="CC0000"/>
                </a:solidFill>
                <a:latin typeface="Georgia" pitchFamily="18" charset="0"/>
              </a:rPr>
              <a:t>Both components are Fruit/Vegetable</a:t>
            </a:r>
            <a:endParaRPr lang="en-US" sz="1300" b="1" dirty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131121" name="Text Box 49"/>
          <p:cNvSpPr txBox="1">
            <a:spLocks noChangeArrowheads="1"/>
          </p:cNvSpPr>
          <p:nvPr/>
        </p:nvSpPr>
        <p:spPr bwMode="auto">
          <a:xfrm>
            <a:off x="3733800" y="6248400"/>
            <a:ext cx="1778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 dirty="0">
                <a:solidFill>
                  <a:srgbClr val="CC0000"/>
                </a:solidFill>
                <a:latin typeface="Georgia" pitchFamily="18" charset="0"/>
              </a:rPr>
              <a:t>Jell-O not creditable</a:t>
            </a:r>
          </a:p>
        </p:txBody>
      </p:sp>
      <p:sp>
        <p:nvSpPr>
          <p:cNvPr id="131122" name="Text Box 50"/>
          <p:cNvSpPr txBox="1">
            <a:spLocks noChangeArrowheads="1"/>
          </p:cNvSpPr>
          <p:nvPr/>
        </p:nvSpPr>
        <p:spPr bwMode="auto">
          <a:xfrm>
            <a:off x="3810000" y="4495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CC0000"/>
                </a:solidFill>
                <a:latin typeface="Georgia" pitchFamily="18" charset="0"/>
              </a:rPr>
              <a:t>(not creditable)</a:t>
            </a:r>
          </a:p>
        </p:txBody>
      </p:sp>
      <p:sp>
        <p:nvSpPr>
          <p:cNvPr id="131123" name="Text Box 51"/>
          <p:cNvSpPr txBox="1">
            <a:spLocks noChangeArrowheads="1"/>
          </p:cNvSpPr>
          <p:nvPr/>
        </p:nvSpPr>
        <p:spPr bwMode="auto">
          <a:xfrm>
            <a:off x="7239000" y="2057400"/>
            <a:ext cx="13724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CC0000"/>
                </a:solidFill>
                <a:latin typeface="Georgia" pitchFamily="18" charset="0"/>
              </a:rPr>
              <a:t>Ice cream is not</a:t>
            </a:r>
          </a:p>
          <a:p>
            <a:r>
              <a:rPr lang="en-US" sz="1100" b="1" dirty="0">
                <a:solidFill>
                  <a:srgbClr val="CC0000"/>
                </a:solidFill>
                <a:latin typeface="Georgia" pitchFamily="18" charset="0"/>
              </a:rPr>
              <a:t> </a:t>
            </a:r>
            <a:r>
              <a:rPr lang="en-US" sz="1100" b="1" dirty="0" smtClean="0">
                <a:solidFill>
                  <a:srgbClr val="CC0000"/>
                </a:solidFill>
                <a:latin typeface="Georgia" pitchFamily="18" charset="0"/>
              </a:rPr>
              <a:t>creditable</a:t>
            </a:r>
            <a:endParaRPr lang="en-US" sz="1100" b="1" dirty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131153" name="Text Box 81"/>
          <p:cNvSpPr txBox="1">
            <a:spLocks noChangeArrowheads="1"/>
          </p:cNvSpPr>
          <p:nvPr/>
        </p:nvSpPr>
        <p:spPr bwMode="auto">
          <a:xfrm>
            <a:off x="228600" y="4876800"/>
            <a:ext cx="1905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 b="1" dirty="0" smtClean="0">
                <a:solidFill>
                  <a:srgbClr val="CC0000"/>
                </a:solidFill>
                <a:latin typeface="Georgia" pitchFamily="18" charset="0"/>
              </a:rPr>
              <a:t>Both components are Fruit/Vegetable</a:t>
            </a:r>
            <a:endParaRPr lang="en-US" sz="1300" b="1" dirty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131154" name="Text Box 82"/>
          <p:cNvSpPr txBox="1">
            <a:spLocks noChangeArrowheads="1"/>
          </p:cNvSpPr>
          <p:nvPr/>
        </p:nvSpPr>
        <p:spPr bwMode="auto">
          <a:xfrm>
            <a:off x="5486400" y="4876800"/>
            <a:ext cx="2209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CC0000"/>
                </a:solidFill>
                <a:latin typeface="Georgia" pitchFamily="18" charset="0"/>
              </a:rPr>
              <a:t>Both components </a:t>
            </a:r>
            <a:endParaRPr lang="en-US" sz="1100" b="1" dirty="0" smtClean="0">
              <a:solidFill>
                <a:srgbClr val="CC0000"/>
              </a:solidFill>
              <a:latin typeface="Georgia" pitchFamily="18" charset="0"/>
            </a:endParaRPr>
          </a:p>
          <a:p>
            <a:r>
              <a:rPr lang="en-US" sz="1100" b="1" dirty="0" smtClean="0">
                <a:solidFill>
                  <a:srgbClr val="CC0000"/>
                </a:solidFill>
                <a:latin typeface="Georgia" pitchFamily="18" charset="0"/>
              </a:rPr>
              <a:t>count </a:t>
            </a:r>
            <a:r>
              <a:rPr lang="en-US" sz="1100" b="1" dirty="0">
                <a:solidFill>
                  <a:srgbClr val="CC0000"/>
                </a:solidFill>
                <a:latin typeface="Georgia" pitchFamily="18" charset="0"/>
              </a:rPr>
              <a:t>as a </a:t>
            </a:r>
            <a:r>
              <a:rPr lang="en-US" sz="1100" b="1" dirty="0" smtClean="0">
                <a:solidFill>
                  <a:srgbClr val="CC0000"/>
                </a:solidFill>
                <a:latin typeface="Georgia" pitchFamily="18" charset="0"/>
              </a:rPr>
              <a:t>Grain/Bread</a:t>
            </a:r>
            <a:endParaRPr lang="en-US" sz="1100" b="1" dirty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131155" name="Text Box 83"/>
          <p:cNvSpPr txBox="1">
            <a:spLocks noChangeArrowheads="1"/>
          </p:cNvSpPr>
          <p:nvPr/>
        </p:nvSpPr>
        <p:spPr bwMode="auto">
          <a:xfrm>
            <a:off x="228600" y="6019800"/>
            <a:ext cx="213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rgbClr val="CC0000"/>
                </a:solidFill>
                <a:latin typeface="Georgia" pitchFamily="18" charset="0"/>
              </a:rPr>
              <a:t>Popcorn </a:t>
            </a:r>
            <a:r>
              <a:rPr lang="en-US" sz="1200" b="1" dirty="0">
                <a:solidFill>
                  <a:srgbClr val="CC0000"/>
                </a:solidFill>
                <a:latin typeface="Georgia" pitchFamily="18" charset="0"/>
              </a:rPr>
              <a:t>not </a:t>
            </a:r>
            <a:r>
              <a:rPr lang="en-US" sz="1200" b="1" dirty="0" smtClean="0">
                <a:solidFill>
                  <a:srgbClr val="CC0000"/>
                </a:solidFill>
                <a:latin typeface="Georgia" pitchFamily="18" charset="0"/>
              </a:rPr>
              <a:t>creditable; Grapes and OJ-same component</a:t>
            </a:r>
            <a:endParaRPr lang="en-US" sz="1200" b="1" dirty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131160" name="Text Box 88"/>
          <p:cNvSpPr txBox="1">
            <a:spLocks noChangeArrowheads="1"/>
          </p:cNvSpPr>
          <p:nvPr/>
        </p:nvSpPr>
        <p:spPr bwMode="auto">
          <a:xfrm>
            <a:off x="2133600" y="3352800"/>
            <a:ext cx="1752600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50" b="1" dirty="0" smtClean="0">
                <a:solidFill>
                  <a:srgbClr val="CC0000"/>
                </a:solidFill>
                <a:latin typeface="Georgia" pitchFamily="18" charset="0"/>
              </a:rPr>
              <a:t>Only the fruit OR the milk in the smoothie is creditable </a:t>
            </a:r>
            <a:endParaRPr lang="en-US" sz="1050" b="1" dirty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131162" name="Text Box 90"/>
          <p:cNvSpPr txBox="1">
            <a:spLocks noChangeArrowheads="1"/>
          </p:cNvSpPr>
          <p:nvPr/>
        </p:nvSpPr>
        <p:spPr bwMode="auto">
          <a:xfrm>
            <a:off x="5562600" y="3352800"/>
            <a:ext cx="18288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CC0000"/>
                </a:solidFill>
                <a:latin typeface="Georgia" pitchFamily="18" charset="0"/>
              </a:rPr>
              <a:t>pudding is not </a:t>
            </a:r>
            <a:r>
              <a:rPr lang="en-US" sz="1200" b="1" dirty="0" smtClean="0">
                <a:solidFill>
                  <a:srgbClr val="CC0000"/>
                </a:solidFill>
                <a:latin typeface="Georgia" pitchFamily="18" charset="0"/>
              </a:rPr>
              <a:t>creditable</a:t>
            </a:r>
            <a:r>
              <a:rPr lang="en-US" sz="1300" b="1" dirty="0" smtClean="0">
                <a:solidFill>
                  <a:srgbClr val="CC0000"/>
                </a:solidFill>
                <a:latin typeface="Georgia" pitchFamily="18" charset="0"/>
              </a:rPr>
              <a:t> </a:t>
            </a:r>
            <a:endParaRPr lang="en-US" sz="1300" b="1" dirty="0">
              <a:solidFill>
                <a:srgbClr val="CC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3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3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3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3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3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3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3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3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1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1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1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1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18" grpId="0"/>
      <p:bldP spid="131119" grpId="0"/>
      <p:bldP spid="131121" grpId="0"/>
      <p:bldP spid="131122" grpId="0"/>
      <p:bldP spid="131123" grpId="0"/>
      <p:bldP spid="131153" grpId="0"/>
      <p:bldP spid="131154" grpId="0"/>
      <p:bldP spid="131155" grpId="0"/>
      <p:bldP spid="131160" grpId="0"/>
      <p:bldP spid="13116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EBE8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EBE8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754</Words>
  <Application>Microsoft Office PowerPoint</Application>
  <PresentationFormat>On-screen Show (4:3)</PresentationFormat>
  <Paragraphs>324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Menu Exercises</vt:lpstr>
      <vt:lpstr>CACFP Meal Patterns</vt:lpstr>
      <vt:lpstr>ABC DAY CARE SAMPLE MENU May 2014 - BREAKFAST</vt:lpstr>
      <vt:lpstr>ABC DAY CARE SAMPLE MENU May 2014 - Lunch</vt:lpstr>
      <vt:lpstr>ABC DAY CARE SAMPLE MENU May 2014 - SNACK</vt:lpstr>
    </vt:vector>
  </TitlesOfParts>
  <Company>State of Wisconsin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Department of Public Instruction</dc:creator>
  <cp:lastModifiedBy>Department of Public Instruction</cp:lastModifiedBy>
  <cp:revision>31</cp:revision>
  <dcterms:created xsi:type="dcterms:W3CDTF">2015-03-03T17:22:18Z</dcterms:created>
  <dcterms:modified xsi:type="dcterms:W3CDTF">2015-03-11T18:30:32Z</dcterms:modified>
</cp:coreProperties>
</file>