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9BE"/>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21" autoAdjust="0"/>
  </p:normalViewPr>
  <p:slideViewPr>
    <p:cSldViewPr>
      <p:cViewPr varScale="1">
        <p:scale>
          <a:sx n="66" d="100"/>
          <a:sy n="66" d="100"/>
        </p:scale>
        <p:origin x="-63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en-US"/>
              <a:t>Summer 2010 - Feeding Kids in the CACFP</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F9E0102-E4C2-4434-BF42-C1964A11F9BE}" type="slidenum">
              <a:rPr lang="en-US"/>
              <a:pPr>
                <a:defRPr/>
              </a:pPr>
              <a:t>‹#›</a:t>
            </a:fld>
            <a:endParaRPr 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defRPr>
            </a:lvl1pPr>
          </a:lstStyle>
          <a:p>
            <a:pPr>
              <a:defRPr/>
            </a:pPr>
            <a:r>
              <a:rPr lang="en-US"/>
              <a:t>Summer 2010 - Feeding Kids in the CACFP</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3CD67803-FD71-4D06-AFF7-B22D6927566E}"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55385B-4020-463F-8F78-748DC5A6553D}" type="slidenum">
              <a:rPr lang="en-US"/>
              <a:pPr fontAlgn="base">
                <a:spcBef>
                  <a:spcPct val="0"/>
                </a:spcBef>
                <a:spcAft>
                  <a:spcPct val="0"/>
                </a:spcAft>
              </a:pPr>
              <a:t>1</a:t>
            </a:fld>
            <a:endParaRPr lang="en-US"/>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1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4-7 months (0-3 T F/V)</a:t>
            </a:r>
          </a:p>
          <a:p>
            <a:pPr>
              <a:spcBef>
                <a:spcPct val="0"/>
              </a:spcBef>
            </a:pPr>
            <a:r>
              <a:rPr lang="en-US" smtClean="0"/>
              <a:t>8-12 months (1-4 T FV)</a:t>
            </a:r>
          </a:p>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1846D1-50B4-4704-AC36-2299903DCEC1}" type="slidenum">
              <a:rPr lang="en-US"/>
              <a:pPr fontAlgn="base">
                <a:spcBef>
                  <a:spcPct val="0"/>
                </a:spcBef>
                <a:spcAft>
                  <a:spcPct val="0"/>
                </a:spcAft>
              </a:pPr>
              <a:t>14</a:t>
            </a:fld>
            <a:endParaRPr lang="en-US"/>
          </a:p>
        </p:txBody>
      </p:sp>
      <p:sp>
        <p:nvSpPr>
          <p:cNvPr id="512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12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8-12 months (0 - 1/2 slice) – snack only</a:t>
            </a:r>
          </a:p>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7A6BF-5C6A-40E7-8203-11A2D2A58C9B}" type="slidenum">
              <a:rPr lang="en-US"/>
              <a:pPr fontAlgn="base">
                <a:spcBef>
                  <a:spcPct val="0"/>
                </a:spcBef>
                <a:spcAft>
                  <a:spcPct val="0"/>
                </a:spcAft>
              </a:pPr>
              <a:t>15</a:t>
            </a:fld>
            <a:endParaRPr lang="en-US"/>
          </a:p>
        </p:txBody>
      </p:sp>
      <p:sp>
        <p:nvSpPr>
          <p:cNvPr id="522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22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3CE42-DA66-4339-BC46-B4E8350EBFC6}" type="slidenum">
              <a:rPr lang="en-US"/>
              <a:pPr fontAlgn="base">
                <a:spcBef>
                  <a:spcPct val="0"/>
                </a:spcBef>
                <a:spcAft>
                  <a:spcPct val="0"/>
                </a:spcAft>
              </a:pPr>
              <a:t>16</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32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4-7 months (0-3T IFIC)</a:t>
            </a:r>
          </a:p>
          <a:p>
            <a:pPr>
              <a:spcBef>
                <a:spcPct val="0"/>
              </a:spcBef>
            </a:pPr>
            <a:r>
              <a:rPr lang="en-US" smtClean="0"/>
              <a:t>8-12 months (1-4 T IFIC or meat)</a:t>
            </a:r>
          </a:p>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AE7E39-C3AF-4C5B-9E29-F95C736D2B4D}" type="slidenum">
              <a:rPr lang="en-US"/>
              <a:pPr fontAlgn="base">
                <a:spcBef>
                  <a:spcPct val="0"/>
                </a:spcBef>
                <a:spcAft>
                  <a:spcPct val="0"/>
                </a:spcAft>
              </a:pPr>
              <a:t>17</a:t>
            </a:fld>
            <a:endParaRPr lang="en-US"/>
          </a:p>
        </p:txBody>
      </p:sp>
      <p:sp>
        <p:nvSpPr>
          <p:cNvPr id="542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42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So, we just talked about how we as a society are serving larger portion sizes than we should, but now we need to discuss some of the foods that centers usually don’t prepare enough of.  You need to be sure you’re feeding the children at least the minimum serving sizes according to the CACFP meal pattern.</a:t>
            </a:r>
          </a:p>
          <a:p>
            <a:pPr defTabSz="930275">
              <a:spcBef>
                <a:spcPct val="0"/>
              </a:spcBef>
            </a:pPr>
            <a:endParaRPr lang="en-US" dirty="0" smtClean="0"/>
          </a:p>
          <a:p>
            <a:pPr defTabSz="930275">
              <a:spcBef>
                <a:spcPct val="0"/>
              </a:spcBef>
            </a:pPr>
            <a:r>
              <a:rPr lang="en-US" dirty="0" smtClean="0"/>
              <a:t>Here is the CACFP meal pattern chart. We’re going to specifically look at meat/meat alternate for lunch.  As you can see, 1-2 year olds need 1 ounce of meat each at lunch, 3-5 year olds – 1 ½ ounces and 6-12 year olds 2 ounces. </a:t>
            </a:r>
          </a:p>
          <a:p>
            <a:pPr defTabSz="930275">
              <a:spcBef>
                <a:spcPct val="0"/>
              </a:spcBef>
            </a:pPr>
            <a:endParaRPr lang="en-US" dirty="0" smtClean="0"/>
          </a:p>
          <a:p>
            <a:pPr defTabSz="930275">
              <a:spcBef>
                <a:spcPct val="0"/>
              </a:spcBef>
            </a:pPr>
            <a:r>
              <a:rPr lang="en-US" dirty="0" smtClean="0"/>
              <a:t>Now, let’s go over some examples of different meat/meat alternates and see if we’re making enough.</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3AB283-77CF-4A17-A67A-F62D6C6B02EF}" type="slidenum">
              <a:rPr lang="en-US"/>
              <a:pPr fontAlgn="base">
                <a:spcBef>
                  <a:spcPct val="0"/>
                </a:spcBef>
                <a:spcAft>
                  <a:spcPct val="0"/>
                </a:spcAft>
              </a:pPr>
              <a:t>21</a:t>
            </a:fld>
            <a:endParaRPr lang="en-US"/>
          </a:p>
        </p:txBody>
      </p:sp>
      <p:sp>
        <p:nvSpPr>
          <p:cNvPr id="553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53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slice of cheese is 19g.  Does anyone know how many grams are in an ounce?</a:t>
            </a:r>
          </a:p>
          <a:p>
            <a:pPr>
              <a:spcBef>
                <a:spcPct val="0"/>
              </a:spcBef>
            </a:pPr>
            <a:r>
              <a:rPr lang="en-US" smtClean="0"/>
              <a:t>A metric conversion chart can be found in the Food Buying Guide (p. I-40), </a:t>
            </a:r>
          </a:p>
          <a:p>
            <a:pPr>
              <a:spcBef>
                <a:spcPct val="0"/>
              </a:spcBef>
            </a:pPr>
            <a:r>
              <a:rPr lang="en-US" smtClean="0"/>
              <a:t>There is tells us that 1 ounce = 28.35g</a:t>
            </a:r>
          </a:p>
          <a:p>
            <a:pPr>
              <a:spcBef>
                <a:spcPct val="0"/>
              </a:spcBef>
            </a:pPr>
            <a:r>
              <a:rPr lang="en-US" smtClean="0"/>
              <a:t>So, is 1 slice of cheese enough to put on a sandwich for 1-2 year olds?  We know that they need 1 ounce of meat alternate at lunch (from the CACFP meal pattern).</a:t>
            </a:r>
          </a:p>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F74BCB-F9D8-4735-8773-76EB8C27C993}" type="slidenum">
              <a:rPr lang="en-US"/>
              <a:pPr fontAlgn="base">
                <a:spcBef>
                  <a:spcPct val="0"/>
                </a:spcBef>
                <a:spcAft>
                  <a:spcPct val="0"/>
                </a:spcAft>
              </a:pPr>
              <a:t>22</a:t>
            </a:fld>
            <a:endParaRPr lang="en-US"/>
          </a:p>
        </p:txBody>
      </p:sp>
      <p:sp>
        <p:nvSpPr>
          <p:cNvPr id="563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63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smtClean="0"/>
              <a:t>No, since 1 ounce is 28.35g, then each 1-2 year old would need 1 ½ slices of cheese on each sandwich.  </a:t>
            </a:r>
          </a:p>
          <a:p>
            <a:pPr defTabSz="930275">
              <a:spcBef>
                <a:spcPct val="0"/>
              </a:spcBef>
            </a:pPr>
            <a:r>
              <a:rPr lang="en-US" smtClean="0"/>
              <a:t>3-5 year olds would need 2 ½ slices. When calculating how much to serve to 3-5 year olds, it comes to 2.2 slices, – so round up to 2 ½ slices (28.35 x 1.5 = 42.525 ÷ 19 = 2.23)</a:t>
            </a:r>
          </a:p>
          <a:p>
            <a:pPr defTabSz="930275">
              <a:spcBef>
                <a:spcPct val="0"/>
              </a:spcBef>
            </a:pPr>
            <a:r>
              <a:rPr lang="en-US" smtClean="0"/>
              <a:t>and 6-12 year olds need 3 slices.</a:t>
            </a:r>
          </a:p>
          <a:p>
            <a:pPr defTabSz="930275">
              <a:spcBef>
                <a:spcPct val="0"/>
              </a:spcBef>
            </a:pPr>
            <a:r>
              <a:rPr lang="en-US" smtClean="0"/>
              <a:t> </a:t>
            </a:r>
          </a:p>
          <a:p>
            <a:pPr defTabSz="930275">
              <a:spcBef>
                <a:spcPct val="0"/>
              </a:spcBef>
            </a:pPr>
            <a:r>
              <a:rPr lang="en-US" smtClean="0"/>
              <a:t>And when determining the size of sandwich to make, you also need to look at the amount of bread for each sandwich. </a:t>
            </a:r>
          </a:p>
          <a:p>
            <a:pPr defTabSz="930275">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BA725-EE33-4AC6-8B9D-2B036FAF72D4}" type="slidenum">
              <a:rPr lang="en-US"/>
              <a:pPr fontAlgn="base">
                <a:spcBef>
                  <a:spcPct val="0"/>
                </a:spcBef>
                <a:spcAft>
                  <a:spcPct val="0"/>
                </a:spcAft>
              </a:pPr>
              <a:t>23</a:t>
            </a:fld>
            <a:endParaRPr lang="en-US"/>
          </a:p>
        </p:txBody>
      </p:sp>
      <p:sp>
        <p:nvSpPr>
          <p:cNvPr id="573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73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So, if you’re making a grilled cheese sandwich, how much bread do you have to plan for?</a:t>
            </a:r>
          </a:p>
          <a:p>
            <a:pPr defTabSz="930275">
              <a:spcBef>
                <a:spcPct val="0"/>
              </a:spcBef>
            </a:pPr>
            <a:r>
              <a:rPr lang="en-US" dirty="0" smtClean="0"/>
              <a:t>According to the CACFP meal pattern chart, 1-5 year olds need ½ slice and 6-12 year olds need 1 slice. </a:t>
            </a:r>
          </a:p>
          <a:p>
            <a:pPr defTabSz="930275">
              <a:spcBef>
                <a:spcPct val="0"/>
              </a:spcBef>
            </a:pPr>
            <a:r>
              <a:rPr lang="en-US" dirty="0" smtClean="0"/>
              <a:t>So, to make a sandwich for a 1-2 year old, you’d take ½ slice of bread and add 1 ½ slices of cheese. (1/4 of a sandwich)</a:t>
            </a:r>
          </a:p>
          <a:p>
            <a:pPr defTabSz="930275">
              <a:spcBef>
                <a:spcPct val="0"/>
              </a:spcBef>
            </a:pPr>
            <a:r>
              <a:rPr lang="en-US" dirty="0" smtClean="0"/>
              <a:t>3-5 year olds – ½ slice of bread with 2 ½ slices of cheese (1/4 of a sandwich)</a:t>
            </a:r>
          </a:p>
          <a:p>
            <a:pPr defTabSz="930275">
              <a:spcBef>
                <a:spcPct val="0"/>
              </a:spcBef>
            </a:pPr>
            <a:r>
              <a:rPr lang="en-US" dirty="0" smtClean="0"/>
              <a:t>6-12 year olds – 1 slice of bread with 3 slices of cheese (1/2 sandwich)</a:t>
            </a:r>
          </a:p>
          <a:p>
            <a:pPr defTabSz="930275">
              <a:spcBef>
                <a:spcPct val="0"/>
              </a:spcBef>
            </a:pPr>
            <a:endParaRPr lang="en-US" dirty="0" smtClean="0"/>
          </a:p>
          <a:p>
            <a:pPr defTabSz="930275">
              <a:spcBef>
                <a:spcPct val="0"/>
              </a:spcBef>
            </a:pPr>
            <a:r>
              <a:rPr lang="en-US" dirty="0" smtClean="0"/>
              <a:t>Demonstrate each sandwich with cheese and bread.</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7D5DF4-3135-4E0C-9FAA-F9C6B4A99F1F}" type="slidenum">
              <a:rPr lang="en-US"/>
              <a:pPr fontAlgn="base">
                <a:spcBef>
                  <a:spcPct val="0"/>
                </a:spcBef>
                <a:spcAft>
                  <a:spcPct val="0"/>
                </a:spcAft>
              </a:pPr>
              <a:t>24</a:t>
            </a:fld>
            <a:endParaRPr lang="en-US"/>
          </a:p>
        </p:txBody>
      </p:sp>
      <p:sp>
        <p:nvSpPr>
          <p:cNvPr id="583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83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a lot of you might serve 1 slice of bread or a ½ sandwich to 1-2 year olds.  So, this is what that would look like.  Still a lot of cheese.</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A8B30-8C1D-4D5D-A33A-E2B7F60B0FD7}" type="slidenum">
              <a:rPr lang="en-US"/>
              <a:pPr fontAlgn="base">
                <a:spcBef>
                  <a:spcPct val="0"/>
                </a:spcBef>
                <a:spcAft>
                  <a:spcPct val="0"/>
                </a:spcAft>
              </a:pPr>
              <a:t>26</a:t>
            </a:fld>
            <a:endParaRPr lang="en-US"/>
          </a:p>
        </p:txBody>
      </p:sp>
      <p:sp>
        <p:nvSpPr>
          <p:cNvPr id="593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93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9C70AD-01C1-4305-B34D-1A20965005A3}" type="slidenum">
              <a:rPr lang="en-US"/>
              <a:pPr fontAlgn="base">
                <a:spcBef>
                  <a:spcPct val="0"/>
                </a:spcBef>
                <a:spcAft>
                  <a:spcPct val="0"/>
                </a:spcAft>
              </a:pPr>
              <a:t>29</a:t>
            </a:fld>
            <a:endParaRPr lang="en-US"/>
          </a:p>
        </p:txBody>
      </p:sp>
      <p:sp>
        <p:nvSpPr>
          <p:cNvPr id="604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04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serving size of cereal is ¾ cup. Your </a:t>
            </a:r>
            <a:r>
              <a:rPr lang="en-US" i="1" smtClean="0"/>
              <a:t>portion size</a:t>
            </a:r>
            <a:r>
              <a:rPr lang="en-US" smtClean="0"/>
              <a:t>, however, might be more like 1 ½ cups to fill one of those big cereal bowls. Portion sizes aren’t necessarily always larger than serving sizes.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E4288F-38D0-4280-A2FD-3679D27CB4BC}" type="slidenum">
              <a:rPr lang="en-US"/>
              <a:pPr fontAlgn="base">
                <a:spcBef>
                  <a:spcPct val="0"/>
                </a:spcBef>
                <a:spcAft>
                  <a:spcPct val="0"/>
                </a:spcAft>
              </a:pPr>
              <a:t>2</a:t>
            </a:fld>
            <a:endParaRPr lang="en-US"/>
          </a:p>
        </p:txBody>
      </p:sp>
      <p:sp>
        <p:nvSpPr>
          <p:cNvPr id="430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30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it might be a good idea to serve another meat/meat alternate along with the cheese sandwiches like meat and cheese sandwiches or yogurt, beans, cottage cheese, nuts, peanut butter, etc.</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D8CDB-95B6-494E-B9A2-9A43A86E6443}" type="slidenum">
              <a:rPr lang="en-US"/>
              <a:pPr fontAlgn="base">
                <a:spcBef>
                  <a:spcPct val="0"/>
                </a:spcBef>
                <a:spcAft>
                  <a:spcPct val="0"/>
                </a:spcAft>
              </a:pPr>
              <a:t>30</a:t>
            </a:fld>
            <a:endParaRPr lang="en-US"/>
          </a:p>
        </p:txBody>
      </p:sp>
      <p:sp>
        <p:nvSpPr>
          <p:cNvPr id="614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14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smtClean="0"/>
              <a:t>Here’s another popular food we see on menus served by itself: peanut butter. As you can see from the CACFP meal pattern chart that 1-2 year olds need 2 tablespoons (1 oz) of peanut butter each at lunch, 3-5 year olds – 3T (1 ½ oz) and 6-12 year olds 4T (2oz). </a:t>
            </a:r>
          </a:p>
          <a:p>
            <a:pPr defTabSz="930275">
              <a:spcBef>
                <a:spcPct val="0"/>
              </a:spcBef>
            </a:pPr>
            <a:endParaRPr lang="en-US" smtClean="0"/>
          </a:p>
          <a:p>
            <a:pPr defTabSz="930275">
              <a:spcBef>
                <a:spcPct val="0"/>
              </a:spcBef>
            </a:pPr>
            <a:r>
              <a:rPr lang="en-US" smtClean="0"/>
              <a:t>Demonstrate each sandwich with PB and bread.</a:t>
            </a:r>
          </a:p>
          <a:p>
            <a:pPr defTabSz="930275">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66481-5B81-4A47-9261-5666E70700F7}" type="slidenum">
              <a:rPr lang="en-US"/>
              <a:pPr fontAlgn="base">
                <a:spcBef>
                  <a:spcPct val="0"/>
                </a:spcBef>
                <a:spcAft>
                  <a:spcPct val="0"/>
                </a:spcAft>
              </a:pPr>
              <a:t>31</a:t>
            </a:fld>
            <a:endParaRPr lang="en-US"/>
          </a:p>
        </p:txBody>
      </p:sp>
      <p:sp>
        <p:nvSpPr>
          <p:cNvPr id="624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24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0AA9FC-7D90-432A-88B4-08F7AAD44DD1}" type="slidenum">
              <a:rPr lang="en-US"/>
              <a:pPr fontAlgn="base">
                <a:spcBef>
                  <a:spcPct val="0"/>
                </a:spcBef>
                <a:spcAft>
                  <a:spcPct val="0"/>
                </a:spcAft>
              </a:pPr>
              <a:t>32</a:t>
            </a:fld>
            <a:endParaRPr lang="en-US"/>
          </a:p>
        </p:txBody>
      </p:sp>
      <p:sp>
        <p:nvSpPr>
          <p:cNvPr id="634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34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0F037B-F1EC-4074-991C-125E7EC59C65}" type="slidenum">
              <a:rPr lang="en-US"/>
              <a:pPr fontAlgn="base">
                <a:spcBef>
                  <a:spcPct val="0"/>
                </a:spcBef>
                <a:spcAft>
                  <a:spcPct val="0"/>
                </a:spcAft>
              </a:pPr>
              <a:t>33</a:t>
            </a:fld>
            <a:endParaRPr lang="en-US"/>
          </a:p>
        </p:txBody>
      </p:sp>
      <p:sp>
        <p:nvSpPr>
          <p:cNvPr id="645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45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29DB50-6490-4D8D-9584-B4841F3B14CA}" type="slidenum">
              <a:rPr lang="en-US"/>
              <a:pPr fontAlgn="base">
                <a:spcBef>
                  <a:spcPct val="0"/>
                </a:spcBef>
                <a:spcAft>
                  <a:spcPct val="0"/>
                </a:spcAft>
              </a:pPr>
              <a:t>34</a:t>
            </a:fld>
            <a:endParaRPr lang="en-US"/>
          </a:p>
        </p:txBody>
      </p:sp>
      <p:sp>
        <p:nvSpPr>
          <p:cNvPr id="655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55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7A719F-598E-465A-8B38-5B395149370A}" type="slidenum">
              <a:rPr lang="en-US"/>
              <a:pPr fontAlgn="base">
                <a:spcBef>
                  <a:spcPct val="0"/>
                </a:spcBef>
                <a:spcAft>
                  <a:spcPct val="0"/>
                </a:spcAft>
              </a:pPr>
              <a:t>35</a:t>
            </a:fld>
            <a:endParaRPr lang="en-US"/>
          </a:p>
        </p:txBody>
      </p:sp>
      <p:sp>
        <p:nvSpPr>
          <p:cNvPr id="665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65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supplemental source of meat/meat alternate along with the PB – like a slice of cheese, cottage cheese, yogurt, etc.</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53C8F8-95E9-4B02-9DD4-857A1E6496B5}" type="slidenum">
              <a:rPr lang="en-US"/>
              <a:pPr fontAlgn="base">
                <a:spcBef>
                  <a:spcPct val="0"/>
                </a:spcBef>
                <a:spcAft>
                  <a:spcPct val="0"/>
                </a:spcAft>
              </a:pPr>
              <a:t>36</a:t>
            </a:fld>
            <a:endParaRPr lang="en-US"/>
          </a:p>
        </p:txBody>
      </p:sp>
      <p:sp>
        <p:nvSpPr>
          <p:cNvPr id="675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75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smtClean="0"/>
              <a:t>Lastly, let’s talk about how much milk should be served at lunch.</a:t>
            </a:r>
          </a:p>
          <a:p>
            <a:pPr defTabSz="930275">
              <a:spcBef>
                <a:spcPct val="0"/>
              </a:spcBef>
            </a:pPr>
            <a:endParaRPr lang="en-US" smtClean="0"/>
          </a:p>
          <a:p>
            <a:pPr defTabSz="930275">
              <a:spcBef>
                <a:spcPct val="0"/>
              </a:spcBef>
            </a:pPr>
            <a:r>
              <a:rPr lang="en-US" smtClean="0"/>
              <a:t>½ cup for 1-2 year olds, ¾ cup for 3-5 year olds and 1 cup for 6-12 year olds.</a:t>
            </a:r>
          </a:p>
          <a:p>
            <a:pPr defTabSz="930275">
              <a:spcBef>
                <a:spcPct val="0"/>
              </a:spcBef>
            </a:pPr>
            <a:endParaRPr lang="en-US" smtClean="0"/>
          </a:p>
          <a:p>
            <a:pPr defTabSz="930275">
              <a:spcBef>
                <a:spcPct val="0"/>
              </a:spcBef>
            </a:pPr>
            <a:r>
              <a:rPr lang="en-US" smtClean="0"/>
              <a:t>Show models of ½ cup (1-2 year olds) and 1 cup (6-12 year olds).  Talk about Dixie cups and how they don’t hold very much (3-5 oz).  </a:t>
            </a:r>
          </a:p>
          <a:p>
            <a:pPr defTabSz="930275">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14D7E-3792-419E-9A93-59B1703081AC}" type="slidenum">
              <a:rPr lang="en-US"/>
              <a:pPr fontAlgn="base">
                <a:spcBef>
                  <a:spcPct val="0"/>
                </a:spcBef>
                <a:spcAft>
                  <a:spcPct val="0"/>
                </a:spcAft>
              </a:pPr>
              <a:t>37</a:t>
            </a:fld>
            <a:endParaRPr lang="en-US"/>
          </a:p>
        </p:txBody>
      </p:sp>
      <p:sp>
        <p:nvSpPr>
          <p:cNvPr id="686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86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en-US" smtClean="0"/>
              <a:t>The portion sizes of a majority of foods sold for immediate consumption far exceed the MyPyramid serving sizes.</a:t>
            </a:r>
          </a:p>
          <a:p>
            <a:pPr defTabSz="912813"/>
            <a:r>
              <a:rPr lang="en-US" smtClean="0"/>
              <a:t>Our perception of what a serving size is has been altered by the increasing availability and marketing of larger food portions.  Meal combos or extra-value meals have become increasingly popular.  Fast food chains offer more food for only a slight increase in cost which encourages people to eat more food because they’re getting a good value. For only 29 – 49 cents more, a fast food meal is supersized by as much as 400 calories.</a:t>
            </a:r>
          </a:p>
          <a:p>
            <a:pPr defTabSz="912813">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61E4B-C16D-4C28-A84E-775AB574F7A2}" type="slidenum">
              <a:rPr lang="en-US"/>
              <a:pPr fontAlgn="base">
                <a:spcBef>
                  <a:spcPct val="0"/>
                </a:spcBef>
                <a:spcAft>
                  <a:spcPct val="0"/>
                </a:spcAft>
              </a:pPr>
              <a:t>3</a:t>
            </a:fld>
            <a:endParaRPr lang="en-US"/>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smtClean="0"/>
              <a:t>Again, in this supersized nation, no doubt you’ve read a label and shook your head thinking, “There’s no way that just one cookie is a serving size,” or “Who eats just 1/2 a cup of ice cream?” While these serving sizes can certainly seem unrealistic, it’s very important that you always look at the serving size on a Nutrition Facts label because all of the nutrients listed on that label, such as fat, carbohydrate, and sodium, are based on the serving size. If you end up eating two or three times as much as the serving size, the amount of carbohydrate (along with calories and fat) will double or triple, thereby affecting your blood glucose levels and possibly your weight too. </a:t>
            </a:r>
          </a:p>
          <a:p>
            <a:pPr defTabSz="930275">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CCB31A-3BA3-452E-A5D8-8481D9672C66}" type="slidenum">
              <a:rPr lang="en-US"/>
              <a:pPr fontAlgn="base">
                <a:spcBef>
                  <a:spcPct val="0"/>
                </a:spcBef>
                <a:spcAft>
                  <a:spcPct val="0"/>
                </a:spcAft>
              </a:pPr>
              <a:t>4</a:t>
            </a:fld>
            <a:endParaRPr lang="en-US"/>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look at a sample Nutrition Facts Label.</a:t>
            </a:r>
          </a:p>
          <a:p>
            <a:pPr>
              <a:spcBef>
                <a:spcPct val="0"/>
              </a:spcBef>
            </a:pPr>
            <a:r>
              <a:rPr lang="en-US" dirty="0" smtClean="0"/>
              <a:t>Serving size = 1 cup, but right underneath it tells you how many servings are in a container. In this example, there are 2 servings in a container.  Therefore, if you eat the full container, you’d be doubling the amount of calories and fat.  You’d be eating 500 calories and 24 grams of fat. </a:t>
            </a:r>
          </a:p>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1F349-D9E1-4793-BDB7-483F1AEEACA7}" type="slidenum">
              <a:rPr lang="en-US"/>
              <a:pPr fontAlgn="base">
                <a:spcBef>
                  <a:spcPct val="0"/>
                </a:spcBef>
                <a:spcAft>
                  <a:spcPct val="0"/>
                </a:spcAft>
              </a:pPr>
              <a:t>5</a:t>
            </a:fld>
            <a:endParaRPr lang="en-US"/>
          </a:p>
        </p:txBody>
      </p:sp>
      <p:sp>
        <p:nvSpPr>
          <p:cNvPr id="460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60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CACFP meal pattern provides USDA recommended serving sizes for children.</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E755D-49C3-47F1-9D7F-C52C34C412E0}" type="slidenum">
              <a:rPr lang="en-US"/>
              <a:pPr fontAlgn="base">
                <a:spcBef>
                  <a:spcPct val="0"/>
                </a:spcBef>
                <a:spcAft>
                  <a:spcPct val="0"/>
                </a:spcAft>
              </a:pPr>
              <a:t>6</a:t>
            </a:fld>
            <a:endParaRPr lang="en-US"/>
          </a:p>
        </p:txBody>
      </p:sp>
      <p:sp>
        <p:nvSpPr>
          <p:cNvPr id="47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71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a way to help teachers and/or cooks visualize how much food that needs to be on children’s plates, you could take a picture of a plate of food with the proper serving sizes and post in the kitchen and/or in the classrooms.  This will also help children to know how much food to put on their plates if doing family style. </a:t>
            </a:r>
          </a:p>
          <a:p>
            <a:pPr>
              <a:spcBef>
                <a:spcPct val="0"/>
              </a:spcBef>
            </a:pPr>
            <a:r>
              <a:rPr lang="en-US" smtClean="0"/>
              <a:t>So, let’s take a look at some examples of serving sizes.</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B3E4AC-FC0C-4FB7-A106-8BEB48C1CC42}" type="slidenum">
              <a:rPr lang="en-US"/>
              <a:pPr fontAlgn="base">
                <a:spcBef>
                  <a:spcPct val="0"/>
                </a:spcBef>
                <a:spcAft>
                  <a:spcPct val="0"/>
                </a:spcAft>
              </a:pPr>
              <a:t>7</a:t>
            </a:fld>
            <a:endParaRPr lang="en-US"/>
          </a:p>
        </p:txBody>
      </p:sp>
      <p:sp>
        <p:nvSpPr>
          <p:cNvPr id="48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81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Remember for lunch you need to serve 2 different fruits or vegetables to total the minimum amount of F/V in the CACFP meal pattern. The picture here shows ¼ cup of vegetable, but you would need to serve 2 F/V’s that equal ¼ cup (1/8 cup each).</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5F01F-BCCC-4634-8359-5CDC7F7CBA27}" type="slidenum">
              <a:rPr lang="en-US"/>
              <a:pPr fontAlgn="base">
                <a:spcBef>
                  <a:spcPct val="0"/>
                </a:spcBef>
                <a:spcAft>
                  <a:spcPct val="0"/>
                </a:spcAft>
              </a:pPr>
              <a:t>10</a:t>
            </a:fld>
            <a:endParaRPr lang="en-US"/>
          </a:p>
        </p:txBody>
      </p:sp>
      <p:sp>
        <p:nvSpPr>
          <p:cNvPr id="491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91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4-7 months (0-3 T F/V)</a:t>
            </a:r>
          </a:p>
          <a:p>
            <a:pPr>
              <a:spcBef>
                <a:spcPct val="0"/>
              </a:spcBef>
            </a:pPr>
            <a:r>
              <a:rPr lang="en-US" smtClean="0"/>
              <a:t>8-12 months (1-4 T FV)</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A3CD6D-7213-4559-8204-95A2BB8E1600}" type="slidenum">
              <a:rPr lang="en-US"/>
              <a:pPr fontAlgn="base">
                <a:spcBef>
                  <a:spcPct val="0"/>
                </a:spcBef>
                <a:spcAft>
                  <a:spcPct val="0"/>
                </a:spcAft>
              </a:pPr>
              <a:t>13</a:t>
            </a:fld>
            <a:endParaRPr lang="en-US"/>
          </a:p>
        </p:txBody>
      </p:sp>
      <p:sp>
        <p:nvSpPr>
          <p:cNvPr id="5018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018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Documents and Settings\bhuggins\Local Settings\Temporary Internet Files\Content.IE5\JZPUDW7U\MPj04013420000[1].jpg"/>
          <p:cNvPicPr>
            <a:picLocks noChangeAspect="1" noChangeArrowheads="1"/>
          </p:cNvPicPr>
          <p:nvPr userDrawn="1"/>
        </p:nvPicPr>
        <p:blipFill>
          <a:blip r:embed="rId2" cstate="print"/>
          <a:srcRect/>
          <a:stretch>
            <a:fillRect/>
          </a:stretch>
        </p:blipFill>
        <p:spPr bwMode="auto">
          <a:xfrm>
            <a:off x="0" y="2603500"/>
            <a:ext cx="2590800" cy="1727200"/>
          </a:xfrm>
          <a:prstGeom prst="rect">
            <a:avLst/>
          </a:prstGeom>
          <a:noFill/>
          <a:ln w="9525">
            <a:noFill/>
            <a:miter lim="800000"/>
            <a:headEnd/>
            <a:tailEnd/>
          </a:ln>
        </p:spPr>
      </p:pic>
      <p:sp>
        <p:nvSpPr>
          <p:cNvPr id="2" name="Title 1"/>
          <p:cNvSpPr>
            <a:spLocks noGrp="1"/>
          </p:cNvSpPr>
          <p:nvPr>
            <p:ph type="ctrTitle"/>
          </p:nvPr>
        </p:nvSpPr>
        <p:spPr>
          <a:xfrm>
            <a:off x="2590800" y="2554356"/>
            <a:ext cx="6248400" cy="1752600"/>
          </a:xfrm>
        </p:spPr>
        <p:txBody>
          <a:bodyPr/>
          <a:lstStyle>
            <a:lvl1pPr algn="l">
              <a:defRPr b="1">
                <a:solidFill>
                  <a:srgbClr val="0070C0"/>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333460"/>
            <a:ext cx="6248400" cy="1752600"/>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57682C3-3516-4553-99BD-2F539F60172C}" type="datetime1">
              <a:rPr lang="en-US"/>
              <a:pPr>
                <a:defRPr/>
              </a:pPr>
              <a:t>3/11/2015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177EE5-A48A-4ACF-8975-3878819804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1796B8-3311-4B10-BFC7-4C5F33A519A9}" type="datetime1">
              <a:rPr lang="en-US"/>
              <a:pPr>
                <a:defRPr/>
              </a:pPr>
              <a:t>3/11/2015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E1FFE-51AC-4DAA-8C30-72628A3EC8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224FE8-0FE1-4E23-89E2-BD82E8C3DB43}" type="datetime1">
              <a:rPr lang="en-US"/>
              <a:pPr>
                <a:defRPr/>
              </a:pPr>
              <a:t>3/11/2015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0AF5B-5518-4031-BE88-F2AC853583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2CA31E-2443-4EC6-8A32-7C86F794F7B0}" type="datetime1">
              <a:rPr lang="en-US"/>
              <a:pPr>
                <a:defRPr/>
              </a:pPr>
              <a:t>3/11/2015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392EE-AD2D-429E-9501-F0C46A0B7D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A6659A-15F6-447A-8803-82F70D04ECEB}" type="datetime1">
              <a:rPr lang="en-US"/>
              <a:pPr>
                <a:defRPr/>
              </a:pPr>
              <a:t>3/11/2015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6C9FA8-E35C-4368-9141-DBAFFC5E9B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FE811-799B-4DCF-B2E5-10F40E61025F}" type="datetime1">
              <a:rPr lang="en-US"/>
              <a:pPr>
                <a:defRPr/>
              </a:pPr>
              <a:t>3/11/2015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27CDEB-02A1-47E6-B43C-958113A81B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D2FAC7-4595-4849-9F8F-CF6866FD3921}" type="datetime1">
              <a:rPr lang="en-US"/>
              <a:pPr>
                <a:defRPr/>
              </a:pPr>
              <a:t>3/11/2015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CA4B0F-2634-4AD3-A3F9-38BCA72DB9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24A5BC-3818-4ABF-B743-4CFD247F3EFB}" type="datetime1">
              <a:rPr lang="en-US"/>
              <a:pPr>
                <a:defRPr/>
              </a:pPr>
              <a:t>3/11/2015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CDCADD-1380-40AB-9555-516406C14C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5780CB-F19F-4826-A09D-ED9EA14C3E7A}" type="datetime1">
              <a:rPr lang="en-US"/>
              <a:pPr>
                <a:defRPr/>
              </a:pPr>
              <a:t>3/11/2015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E9632D-F31F-464D-8B28-52D141878C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4E362-9FA5-483F-A9D9-53C5E68F7DC6}" type="datetime1">
              <a:rPr lang="en-US"/>
              <a:pPr>
                <a:defRPr/>
              </a:pPr>
              <a:t>3/11/2015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C0752B-4B98-4705-88B6-3C59C1389B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E29E0C-2DCE-4E31-B546-38CCF0043C70}" type="datetime1">
              <a:rPr lang="en-US"/>
              <a:pPr>
                <a:defRPr/>
              </a:pPr>
              <a:t>3/11/2015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E2F5A3-7B96-4D37-9273-E65C39501B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solidFill>
            <a:schemeClr val="bg1">
              <a:alpha val="50195"/>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2E1C604-3259-47DE-A197-5C1E9D6DE8D5}" type="datetime1">
              <a:rPr lang="en-US"/>
              <a:pPr>
                <a:defRPr/>
              </a:pPr>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97A0B16-1668-4A58-85E9-F8CE35A03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fontAlgn="base">
        <a:spcBef>
          <a:spcPct val="0"/>
        </a:spcBef>
        <a:spcAft>
          <a:spcPct val="0"/>
        </a:spcAft>
        <a:defRPr sz="4400" b="1" kern="1200">
          <a:solidFill>
            <a:srgbClr val="0070C0"/>
          </a:solidFill>
          <a:latin typeface="+mj-lt"/>
          <a:ea typeface="+mj-ea"/>
          <a:cs typeface="+mj-cs"/>
        </a:defRPr>
      </a:lvl1pPr>
      <a:lvl2pPr algn="ctr" rtl="0" fontAlgn="base">
        <a:spcBef>
          <a:spcPct val="0"/>
        </a:spcBef>
        <a:spcAft>
          <a:spcPct val="0"/>
        </a:spcAft>
        <a:defRPr sz="4400" b="1">
          <a:solidFill>
            <a:srgbClr val="0070C0"/>
          </a:solidFill>
          <a:latin typeface="Calibri" pitchFamily="34" charset="0"/>
        </a:defRPr>
      </a:lvl2pPr>
      <a:lvl3pPr algn="ctr" rtl="0" fontAlgn="base">
        <a:spcBef>
          <a:spcPct val="0"/>
        </a:spcBef>
        <a:spcAft>
          <a:spcPct val="0"/>
        </a:spcAft>
        <a:defRPr sz="4400" b="1">
          <a:solidFill>
            <a:srgbClr val="0070C0"/>
          </a:solidFill>
          <a:latin typeface="Calibri" pitchFamily="34" charset="0"/>
        </a:defRPr>
      </a:lvl3pPr>
      <a:lvl4pPr algn="ctr" rtl="0" fontAlgn="base">
        <a:spcBef>
          <a:spcPct val="0"/>
        </a:spcBef>
        <a:spcAft>
          <a:spcPct val="0"/>
        </a:spcAft>
        <a:defRPr sz="4400" b="1">
          <a:solidFill>
            <a:srgbClr val="0070C0"/>
          </a:solidFill>
          <a:latin typeface="Calibri" pitchFamily="34" charset="0"/>
        </a:defRPr>
      </a:lvl4pPr>
      <a:lvl5pPr algn="ctr" rtl="0" fontAlgn="base">
        <a:spcBef>
          <a:spcPct val="0"/>
        </a:spcBef>
        <a:spcAft>
          <a:spcPct val="0"/>
        </a:spcAft>
        <a:defRPr sz="4400" b="1">
          <a:solidFill>
            <a:srgbClr val="0070C0"/>
          </a:solidFill>
          <a:latin typeface="Calibri" pitchFamily="34" charset="0"/>
        </a:defRPr>
      </a:lvl5pPr>
      <a:lvl6pPr marL="457200" algn="ctr" rtl="0" fontAlgn="base">
        <a:spcBef>
          <a:spcPct val="0"/>
        </a:spcBef>
        <a:spcAft>
          <a:spcPct val="0"/>
        </a:spcAft>
        <a:defRPr sz="4400" b="1">
          <a:solidFill>
            <a:srgbClr val="0070C0"/>
          </a:solidFill>
          <a:latin typeface="Calibri" pitchFamily="34" charset="0"/>
        </a:defRPr>
      </a:lvl6pPr>
      <a:lvl7pPr marL="914400" algn="ctr" rtl="0" fontAlgn="base">
        <a:spcBef>
          <a:spcPct val="0"/>
        </a:spcBef>
        <a:spcAft>
          <a:spcPct val="0"/>
        </a:spcAft>
        <a:defRPr sz="4400" b="1">
          <a:solidFill>
            <a:srgbClr val="0070C0"/>
          </a:solidFill>
          <a:latin typeface="Calibri" pitchFamily="34" charset="0"/>
        </a:defRPr>
      </a:lvl7pPr>
      <a:lvl8pPr marL="1371600" algn="ctr" rtl="0" fontAlgn="base">
        <a:spcBef>
          <a:spcPct val="0"/>
        </a:spcBef>
        <a:spcAft>
          <a:spcPct val="0"/>
        </a:spcAft>
        <a:defRPr sz="4400" b="1">
          <a:solidFill>
            <a:srgbClr val="0070C0"/>
          </a:solidFill>
          <a:latin typeface="Calibri" pitchFamily="34" charset="0"/>
        </a:defRPr>
      </a:lvl8pPr>
      <a:lvl9pPr marL="1828800" algn="ctr" rtl="0" fontAlgn="base">
        <a:spcBef>
          <a:spcPct val="0"/>
        </a:spcBef>
        <a:spcAft>
          <a:spcPct val="0"/>
        </a:spcAft>
        <a:defRPr sz="4400" b="1">
          <a:solidFill>
            <a:srgbClr val="0070C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524000" y="1143000"/>
            <a:ext cx="6858000" cy="1470025"/>
          </a:xfrm>
        </p:spPr>
        <p:txBody>
          <a:bodyPr/>
          <a:lstStyle/>
          <a:p>
            <a:r>
              <a:rPr lang="en-US" sz="4000" smtClean="0"/>
              <a:t>Serving Sizes vs. Portion Sizes</a:t>
            </a:r>
            <a:endParaRPr lang="es-ES" sz="4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Portion Control Through Photography</a:t>
            </a:r>
            <a:endParaRPr lang="en-US" dirty="0"/>
          </a:p>
        </p:txBody>
      </p:sp>
      <p:sp>
        <p:nvSpPr>
          <p:cNvPr id="12291" name="TextBox 5"/>
          <p:cNvSpPr txBox="1">
            <a:spLocks noChangeArrowheads="1"/>
          </p:cNvSpPr>
          <p:nvPr/>
        </p:nvSpPr>
        <p:spPr bwMode="auto">
          <a:xfrm>
            <a:off x="395288" y="1160463"/>
            <a:ext cx="2736850" cy="1354137"/>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Meal Size:</a:t>
            </a:r>
          </a:p>
          <a:p>
            <a:r>
              <a:rPr lang="en-US" sz="3200">
                <a:solidFill>
                  <a:srgbClr val="FF0000"/>
                </a:solidFill>
                <a:latin typeface="Calibri" pitchFamily="34" charset="0"/>
              </a:rPr>
              <a:t>1-2 years</a:t>
            </a:r>
          </a:p>
          <a:p>
            <a:r>
              <a:rPr lang="en-US">
                <a:solidFill>
                  <a:srgbClr val="FF0000"/>
                </a:solidFill>
                <a:latin typeface="Calibri" pitchFamily="34" charset="0"/>
              </a:rPr>
              <a:t>On a 10” dinner plate</a:t>
            </a:r>
          </a:p>
        </p:txBody>
      </p:sp>
      <p:sp>
        <p:nvSpPr>
          <p:cNvPr id="12292" name="TextBox 6"/>
          <p:cNvSpPr txBox="1">
            <a:spLocks noChangeArrowheads="1"/>
          </p:cNvSpPr>
          <p:nvPr/>
        </p:nvSpPr>
        <p:spPr bwMode="auto">
          <a:xfrm>
            <a:off x="2590800" y="6019800"/>
            <a:ext cx="5148263" cy="461963"/>
          </a:xfrm>
          <a:prstGeom prst="rect">
            <a:avLst/>
          </a:prstGeom>
          <a:noFill/>
          <a:ln w="9525">
            <a:noFill/>
            <a:miter lim="800000"/>
            <a:headEnd/>
            <a:tailEnd/>
          </a:ln>
        </p:spPr>
        <p:txBody>
          <a:bodyPr>
            <a:spAutoFit/>
          </a:bodyPr>
          <a:lstStyle/>
          <a:p>
            <a:r>
              <a:rPr lang="en-US">
                <a:latin typeface="Calibri" pitchFamily="34" charset="0"/>
              </a:rPr>
              <a:t>1 oz Meat, ¼ cup vegetable, ¼ cup G/B</a:t>
            </a:r>
          </a:p>
        </p:txBody>
      </p:sp>
      <p:pic>
        <p:nvPicPr>
          <p:cNvPr id="8194" name="Picture 2"/>
          <p:cNvPicPr>
            <a:picLocks noChangeAspect="1" noChangeArrowheads="1"/>
          </p:cNvPicPr>
          <p:nvPr/>
        </p:nvPicPr>
        <p:blipFill>
          <a:blip r:embed="rId3" cstate="print"/>
          <a:srcRect l="1922"/>
          <a:stretch>
            <a:fillRect/>
          </a:stretch>
        </p:blipFill>
        <p:spPr bwMode="auto">
          <a:xfrm>
            <a:off x="2411760" y="1520788"/>
            <a:ext cx="4259932" cy="4314825"/>
          </a:xfrm>
          <a:prstGeom prst="flowChartConnector">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CB78888-FB31-4C20-8EC2-61CC3767F3EE}"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Portion Control Through Photography</a:t>
            </a:r>
            <a:endParaRPr lang="en-US" dirty="0"/>
          </a:p>
        </p:txBody>
      </p:sp>
      <p:sp>
        <p:nvSpPr>
          <p:cNvPr id="13315" name="TextBox 5"/>
          <p:cNvSpPr txBox="1">
            <a:spLocks noChangeArrowheads="1"/>
          </p:cNvSpPr>
          <p:nvPr/>
        </p:nvSpPr>
        <p:spPr bwMode="auto">
          <a:xfrm>
            <a:off x="395288" y="1160463"/>
            <a:ext cx="2736850" cy="1354137"/>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Meal Size:</a:t>
            </a:r>
          </a:p>
          <a:p>
            <a:r>
              <a:rPr lang="en-US" sz="3200">
                <a:solidFill>
                  <a:srgbClr val="FF0000"/>
                </a:solidFill>
                <a:latin typeface="Calibri" pitchFamily="34" charset="0"/>
              </a:rPr>
              <a:t>3-5 years</a:t>
            </a:r>
          </a:p>
          <a:p>
            <a:r>
              <a:rPr lang="en-US">
                <a:solidFill>
                  <a:srgbClr val="FF0000"/>
                </a:solidFill>
                <a:latin typeface="Calibri" pitchFamily="34" charset="0"/>
              </a:rPr>
              <a:t>On a 10” dinner plate</a:t>
            </a:r>
          </a:p>
        </p:txBody>
      </p:sp>
      <p:sp>
        <p:nvSpPr>
          <p:cNvPr id="13316" name="TextBox 6"/>
          <p:cNvSpPr txBox="1">
            <a:spLocks noChangeArrowheads="1"/>
          </p:cNvSpPr>
          <p:nvPr/>
        </p:nvSpPr>
        <p:spPr bwMode="auto">
          <a:xfrm>
            <a:off x="2362200" y="6019800"/>
            <a:ext cx="5508625" cy="461963"/>
          </a:xfrm>
          <a:prstGeom prst="rect">
            <a:avLst/>
          </a:prstGeom>
          <a:noFill/>
          <a:ln w="9525">
            <a:noFill/>
            <a:miter lim="800000"/>
            <a:headEnd/>
            <a:tailEnd/>
          </a:ln>
        </p:spPr>
        <p:txBody>
          <a:bodyPr>
            <a:spAutoFit/>
          </a:bodyPr>
          <a:lstStyle/>
          <a:p>
            <a:r>
              <a:rPr lang="en-US">
                <a:latin typeface="Calibri" pitchFamily="34" charset="0"/>
              </a:rPr>
              <a:t>1 ½ oz Meat, ½ cup vegetable, ¼ cup G/B</a:t>
            </a:r>
          </a:p>
        </p:txBody>
      </p:sp>
      <p:pic>
        <p:nvPicPr>
          <p:cNvPr id="9220" name="Picture 4"/>
          <p:cNvPicPr>
            <a:picLocks noChangeAspect="1" noChangeArrowheads="1"/>
          </p:cNvPicPr>
          <p:nvPr/>
        </p:nvPicPr>
        <p:blipFill>
          <a:blip r:embed="rId2" cstate="print"/>
          <a:srcRect l="1198"/>
          <a:stretch>
            <a:fillRect/>
          </a:stretch>
        </p:blipFill>
        <p:spPr bwMode="auto">
          <a:xfrm>
            <a:off x="2148630" y="1423988"/>
            <a:ext cx="4452196" cy="4453284"/>
          </a:xfrm>
          <a:prstGeom prst="flowChartConnector">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1AEDF96-068B-425C-80B6-E32C41117A10}"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Portion Control Through Photography</a:t>
            </a:r>
            <a:endParaRPr lang="en-US" dirty="0"/>
          </a:p>
        </p:txBody>
      </p:sp>
      <p:sp>
        <p:nvSpPr>
          <p:cNvPr id="14339" name="TextBox 5"/>
          <p:cNvSpPr txBox="1">
            <a:spLocks noChangeArrowheads="1"/>
          </p:cNvSpPr>
          <p:nvPr/>
        </p:nvSpPr>
        <p:spPr bwMode="auto">
          <a:xfrm>
            <a:off x="395288" y="1160463"/>
            <a:ext cx="2736850" cy="1354137"/>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Meal Size:</a:t>
            </a:r>
          </a:p>
          <a:p>
            <a:r>
              <a:rPr lang="en-US" sz="3200">
                <a:solidFill>
                  <a:srgbClr val="FF0000"/>
                </a:solidFill>
                <a:latin typeface="Calibri" pitchFamily="34" charset="0"/>
              </a:rPr>
              <a:t>6-12 years</a:t>
            </a:r>
          </a:p>
          <a:p>
            <a:r>
              <a:rPr lang="en-US">
                <a:solidFill>
                  <a:srgbClr val="FF0000"/>
                </a:solidFill>
                <a:latin typeface="Calibri" pitchFamily="34" charset="0"/>
              </a:rPr>
              <a:t>On a 10” dinner plate</a:t>
            </a:r>
          </a:p>
        </p:txBody>
      </p:sp>
      <p:sp>
        <p:nvSpPr>
          <p:cNvPr id="14340" name="TextBox 6"/>
          <p:cNvSpPr txBox="1">
            <a:spLocks noChangeArrowheads="1"/>
          </p:cNvSpPr>
          <p:nvPr/>
        </p:nvSpPr>
        <p:spPr bwMode="auto">
          <a:xfrm>
            <a:off x="2286000" y="6019800"/>
            <a:ext cx="5508625" cy="461963"/>
          </a:xfrm>
          <a:prstGeom prst="rect">
            <a:avLst/>
          </a:prstGeom>
          <a:noFill/>
          <a:ln w="9525">
            <a:noFill/>
            <a:miter lim="800000"/>
            <a:headEnd/>
            <a:tailEnd/>
          </a:ln>
        </p:spPr>
        <p:txBody>
          <a:bodyPr>
            <a:spAutoFit/>
          </a:bodyPr>
          <a:lstStyle/>
          <a:p>
            <a:r>
              <a:rPr lang="en-US">
                <a:latin typeface="Calibri" pitchFamily="34" charset="0"/>
              </a:rPr>
              <a:t>2 oz Meat, ¾ cup vegetable, ½ cup G/B</a:t>
            </a:r>
          </a:p>
        </p:txBody>
      </p:sp>
      <p:pic>
        <p:nvPicPr>
          <p:cNvPr id="10242" name="Picture 2"/>
          <p:cNvPicPr>
            <a:picLocks noChangeAspect="1" noChangeArrowheads="1"/>
          </p:cNvPicPr>
          <p:nvPr/>
        </p:nvPicPr>
        <p:blipFill>
          <a:blip r:embed="rId2" cstate="print"/>
          <a:srcRect l="2961"/>
          <a:stretch>
            <a:fillRect/>
          </a:stretch>
        </p:blipFill>
        <p:spPr bwMode="auto">
          <a:xfrm>
            <a:off x="2051720" y="1340768"/>
            <a:ext cx="4673624" cy="4580756"/>
          </a:xfrm>
          <a:prstGeom prst="flowChartConnector">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60FA7BF-2DFF-4D66-984E-2CD1E74D7E18}"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641" t="3950" r="5044" b="5365"/>
          <a:stretch>
            <a:fillRect/>
          </a:stretch>
        </p:blipFill>
        <p:spPr bwMode="auto">
          <a:xfrm>
            <a:off x="1655676" y="887472"/>
            <a:ext cx="5400600" cy="5277832"/>
          </a:xfrm>
          <a:prstGeom prst="flowChartConnector">
            <a:avLst/>
          </a:prstGeom>
          <a:noFill/>
          <a:ln w="9525">
            <a:noFill/>
            <a:miter lim="800000"/>
            <a:headEnd/>
            <a:tailEnd/>
          </a:ln>
        </p:spPr>
      </p:pic>
      <p:sp>
        <p:nvSpPr>
          <p:cNvPr id="15363" name="TextBox 5"/>
          <p:cNvSpPr txBox="1">
            <a:spLocks noChangeArrowheads="1"/>
          </p:cNvSpPr>
          <p:nvPr/>
        </p:nvSpPr>
        <p:spPr bwMode="auto">
          <a:xfrm>
            <a:off x="250825" y="225425"/>
            <a:ext cx="2736850" cy="135413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Fruit Serving Sizes</a:t>
            </a:r>
          </a:p>
          <a:p>
            <a:r>
              <a:rPr lang="en-US">
                <a:solidFill>
                  <a:srgbClr val="FF0000"/>
                </a:solidFill>
                <a:latin typeface="Calibri" pitchFamily="34" charset="0"/>
              </a:rPr>
              <a:t>On a 10” dinner plate</a:t>
            </a:r>
          </a:p>
        </p:txBody>
      </p:sp>
      <p:sp>
        <p:nvSpPr>
          <p:cNvPr id="15364" name="TextBox 6"/>
          <p:cNvSpPr txBox="1">
            <a:spLocks noChangeArrowheads="1"/>
          </p:cNvSpPr>
          <p:nvPr/>
        </p:nvSpPr>
        <p:spPr bwMode="auto">
          <a:xfrm>
            <a:off x="3384550" y="404813"/>
            <a:ext cx="2303463"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4 -7 months</a:t>
            </a:r>
          </a:p>
        </p:txBody>
      </p:sp>
      <p:sp>
        <p:nvSpPr>
          <p:cNvPr id="8" name="TextBox 7"/>
          <p:cNvSpPr txBox="1"/>
          <p:nvPr/>
        </p:nvSpPr>
        <p:spPr>
          <a:xfrm>
            <a:off x="3348038" y="1160463"/>
            <a:ext cx="2339975" cy="461962"/>
          </a:xfrm>
          <a:prstGeom prst="rect">
            <a:avLst/>
          </a:prstGeom>
          <a:noFill/>
        </p:spPr>
        <p:txBody>
          <a:bodyPr>
            <a:spAutoFit/>
          </a:bodyPr>
          <a:lstStyle/>
          <a:p>
            <a:pPr fontAlgn="auto">
              <a:spcBef>
                <a:spcPts val="0"/>
              </a:spcBef>
              <a:spcAft>
                <a:spcPts val="0"/>
              </a:spcAft>
              <a:defRPr/>
            </a:pPr>
            <a:r>
              <a:rPr lang="en-US" dirty="0">
                <a:solidFill>
                  <a:schemeClr val="accent4">
                    <a:lumMod val="50000"/>
                  </a:schemeClr>
                </a:solidFill>
                <a:latin typeface="+mn-lt"/>
              </a:rPr>
              <a:t>1 ½ Tablespoons</a:t>
            </a:r>
          </a:p>
        </p:txBody>
      </p:sp>
      <p:sp>
        <p:nvSpPr>
          <p:cNvPr id="15366" name="TextBox 8"/>
          <p:cNvSpPr txBox="1">
            <a:spLocks noChangeArrowheads="1"/>
          </p:cNvSpPr>
          <p:nvPr/>
        </p:nvSpPr>
        <p:spPr bwMode="auto">
          <a:xfrm rot="3790919">
            <a:off x="5832475" y="2355851"/>
            <a:ext cx="2719387"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8 -12 months</a:t>
            </a:r>
          </a:p>
        </p:txBody>
      </p:sp>
      <p:sp>
        <p:nvSpPr>
          <p:cNvPr id="15367" name="TextBox 9"/>
          <p:cNvSpPr txBox="1">
            <a:spLocks noChangeArrowheads="1"/>
          </p:cNvSpPr>
          <p:nvPr/>
        </p:nvSpPr>
        <p:spPr bwMode="auto">
          <a:xfrm rot="3557551">
            <a:off x="5411788" y="2341563"/>
            <a:ext cx="2087562"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2 Tablespoons</a:t>
            </a:r>
          </a:p>
        </p:txBody>
      </p:sp>
      <p:sp>
        <p:nvSpPr>
          <p:cNvPr id="15368" name="TextBox 10"/>
          <p:cNvSpPr txBox="1">
            <a:spLocks noChangeArrowheads="1"/>
          </p:cNvSpPr>
          <p:nvPr/>
        </p:nvSpPr>
        <p:spPr bwMode="auto">
          <a:xfrm rot="-3055990">
            <a:off x="6144419" y="4939507"/>
            <a:ext cx="1422400"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1 -2 years</a:t>
            </a:r>
          </a:p>
        </p:txBody>
      </p:sp>
      <p:sp>
        <p:nvSpPr>
          <p:cNvPr id="15369" name="TextBox 11"/>
          <p:cNvSpPr txBox="1">
            <a:spLocks noChangeArrowheads="1"/>
          </p:cNvSpPr>
          <p:nvPr/>
        </p:nvSpPr>
        <p:spPr bwMode="auto">
          <a:xfrm>
            <a:off x="3419475" y="5589588"/>
            <a:ext cx="1331913"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½ cup</a:t>
            </a:r>
          </a:p>
        </p:txBody>
      </p:sp>
      <p:sp>
        <p:nvSpPr>
          <p:cNvPr id="15370" name="TextBox 12"/>
          <p:cNvSpPr txBox="1">
            <a:spLocks noChangeArrowheads="1"/>
          </p:cNvSpPr>
          <p:nvPr/>
        </p:nvSpPr>
        <p:spPr bwMode="auto">
          <a:xfrm rot="-3455135">
            <a:off x="5932488" y="4513262"/>
            <a:ext cx="1030288"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¼ cup</a:t>
            </a:r>
          </a:p>
        </p:txBody>
      </p:sp>
      <p:sp>
        <p:nvSpPr>
          <p:cNvPr id="15371" name="TextBox 13"/>
          <p:cNvSpPr txBox="1">
            <a:spLocks noChangeArrowheads="1"/>
          </p:cNvSpPr>
          <p:nvPr/>
        </p:nvSpPr>
        <p:spPr bwMode="auto">
          <a:xfrm>
            <a:off x="3384550" y="6129338"/>
            <a:ext cx="2124075"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3 -5 years</a:t>
            </a:r>
          </a:p>
        </p:txBody>
      </p:sp>
      <p:sp>
        <p:nvSpPr>
          <p:cNvPr id="15372" name="TextBox 14"/>
          <p:cNvSpPr txBox="1">
            <a:spLocks noChangeArrowheads="1"/>
          </p:cNvSpPr>
          <p:nvPr/>
        </p:nvSpPr>
        <p:spPr bwMode="auto">
          <a:xfrm rot="-3817938">
            <a:off x="769938" y="1978025"/>
            <a:ext cx="1811337"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6 - 12 years</a:t>
            </a:r>
          </a:p>
        </p:txBody>
      </p:sp>
      <p:sp>
        <p:nvSpPr>
          <p:cNvPr id="15373" name="TextBox 15"/>
          <p:cNvSpPr txBox="1">
            <a:spLocks noChangeArrowheads="1"/>
          </p:cNvSpPr>
          <p:nvPr/>
        </p:nvSpPr>
        <p:spPr bwMode="auto">
          <a:xfrm rot="-4063783">
            <a:off x="1621631" y="2104232"/>
            <a:ext cx="1260475"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3/4 cup</a:t>
            </a:r>
          </a:p>
        </p:txBody>
      </p:sp>
      <p:pic>
        <p:nvPicPr>
          <p:cNvPr id="17" name="Picture 2"/>
          <p:cNvPicPr>
            <a:picLocks noChangeAspect="1" noChangeArrowheads="1"/>
          </p:cNvPicPr>
          <p:nvPr/>
        </p:nvPicPr>
        <p:blipFill>
          <a:blip r:embed="rId4" cstate="print"/>
          <a:srcRect/>
          <a:stretch>
            <a:fillRect/>
          </a:stretch>
        </p:blipFill>
        <p:spPr bwMode="auto">
          <a:xfrm>
            <a:off x="3527884" y="2528900"/>
            <a:ext cx="1296144" cy="1368152"/>
          </a:xfrm>
          <a:prstGeom prst="flowChartConnector">
            <a:avLst/>
          </a:prstGeom>
          <a:noFill/>
          <a:ln w="9525">
            <a:noFill/>
            <a:miter lim="800000"/>
            <a:headEnd/>
            <a:tailEnd/>
          </a:ln>
        </p:spPr>
      </p:pic>
      <p:sp>
        <p:nvSpPr>
          <p:cNvPr id="19" name="Slide Number Placeholder 18"/>
          <p:cNvSpPr>
            <a:spLocks noGrp="1"/>
          </p:cNvSpPr>
          <p:nvPr>
            <p:ph type="sldNum" sz="quarter" idx="12"/>
          </p:nvPr>
        </p:nvSpPr>
        <p:spPr/>
        <p:txBody>
          <a:bodyPr/>
          <a:lstStyle/>
          <a:p>
            <a:pPr>
              <a:defRPr/>
            </a:pPr>
            <a:fld id="{71963C38-0B6D-4486-800C-78F980E72A79}"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7672" t="8942" r="8378" b="7672"/>
          <a:stretch>
            <a:fillRect/>
          </a:stretch>
        </p:blipFill>
        <p:spPr bwMode="auto">
          <a:xfrm>
            <a:off x="1835696" y="908720"/>
            <a:ext cx="5364596" cy="5328592"/>
          </a:xfrm>
          <a:prstGeom prst="flowChartConnector">
            <a:avLst/>
          </a:prstGeom>
          <a:noFill/>
          <a:ln w="9525">
            <a:noFill/>
            <a:miter lim="800000"/>
            <a:headEnd/>
            <a:tailEnd/>
          </a:ln>
        </p:spPr>
      </p:pic>
      <p:sp>
        <p:nvSpPr>
          <p:cNvPr id="16387" name="TextBox 2"/>
          <p:cNvSpPr txBox="1">
            <a:spLocks noChangeArrowheads="1"/>
          </p:cNvSpPr>
          <p:nvPr/>
        </p:nvSpPr>
        <p:spPr bwMode="auto">
          <a:xfrm>
            <a:off x="250825" y="225425"/>
            <a:ext cx="2736850" cy="135413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Vegetable Serving Sizes</a:t>
            </a:r>
          </a:p>
          <a:p>
            <a:r>
              <a:rPr lang="en-US">
                <a:solidFill>
                  <a:srgbClr val="FF0000"/>
                </a:solidFill>
                <a:latin typeface="Calibri" pitchFamily="34" charset="0"/>
              </a:rPr>
              <a:t>On a 10” dinner plate</a:t>
            </a:r>
          </a:p>
        </p:txBody>
      </p:sp>
      <p:sp>
        <p:nvSpPr>
          <p:cNvPr id="16388" name="TextBox 3"/>
          <p:cNvSpPr txBox="1">
            <a:spLocks noChangeArrowheads="1"/>
          </p:cNvSpPr>
          <p:nvPr/>
        </p:nvSpPr>
        <p:spPr bwMode="auto">
          <a:xfrm>
            <a:off x="3455988" y="476250"/>
            <a:ext cx="2303462"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4 -7 months</a:t>
            </a:r>
          </a:p>
        </p:txBody>
      </p:sp>
      <p:sp>
        <p:nvSpPr>
          <p:cNvPr id="5" name="TextBox 4"/>
          <p:cNvSpPr txBox="1"/>
          <p:nvPr/>
        </p:nvSpPr>
        <p:spPr>
          <a:xfrm>
            <a:off x="3455988" y="1016000"/>
            <a:ext cx="2339975" cy="461963"/>
          </a:xfrm>
          <a:prstGeom prst="rect">
            <a:avLst/>
          </a:prstGeom>
          <a:noFill/>
        </p:spPr>
        <p:txBody>
          <a:bodyPr>
            <a:spAutoFit/>
          </a:bodyPr>
          <a:lstStyle/>
          <a:p>
            <a:pPr fontAlgn="auto">
              <a:spcBef>
                <a:spcPts val="0"/>
              </a:spcBef>
              <a:spcAft>
                <a:spcPts val="0"/>
              </a:spcAft>
              <a:defRPr/>
            </a:pPr>
            <a:r>
              <a:rPr lang="en-US" dirty="0">
                <a:solidFill>
                  <a:schemeClr val="accent4">
                    <a:lumMod val="50000"/>
                  </a:schemeClr>
                </a:solidFill>
                <a:latin typeface="+mn-lt"/>
              </a:rPr>
              <a:t>1 ½ Tablespoons</a:t>
            </a:r>
          </a:p>
        </p:txBody>
      </p:sp>
      <p:sp>
        <p:nvSpPr>
          <p:cNvPr id="16390" name="TextBox 5"/>
          <p:cNvSpPr txBox="1">
            <a:spLocks noChangeArrowheads="1"/>
          </p:cNvSpPr>
          <p:nvPr/>
        </p:nvSpPr>
        <p:spPr bwMode="auto">
          <a:xfrm rot="3398973">
            <a:off x="5760244" y="2140744"/>
            <a:ext cx="2719387" cy="460375"/>
          </a:xfrm>
          <a:prstGeom prst="rect">
            <a:avLst/>
          </a:prstGeom>
          <a:noFill/>
          <a:ln w="9525">
            <a:noFill/>
            <a:miter lim="800000"/>
            <a:headEnd/>
            <a:tailEnd/>
          </a:ln>
        </p:spPr>
        <p:txBody>
          <a:bodyPr>
            <a:spAutoFit/>
          </a:bodyPr>
          <a:lstStyle/>
          <a:p>
            <a:r>
              <a:rPr lang="en-US">
                <a:solidFill>
                  <a:srgbClr val="002060"/>
                </a:solidFill>
                <a:latin typeface="Calibri" pitchFamily="34" charset="0"/>
              </a:rPr>
              <a:t>8 -12 months</a:t>
            </a:r>
          </a:p>
        </p:txBody>
      </p:sp>
      <p:sp>
        <p:nvSpPr>
          <p:cNvPr id="16391" name="TextBox 6"/>
          <p:cNvSpPr txBox="1">
            <a:spLocks noChangeArrowheads="1"/>
          </p:cNvSpPr>
          <p:nvPr/>
        </p:nvSpPr>
        <p:spPr bwMode="auto">
          <a:xfrm rot="3557551">
            <a:off x="5484019" y="2197894"/>
            <a:ext cx="2087563" cy="460375"/>
          </a:xfrm>
          <a:prstGeom prst="rect">
            <a:avLst/>
          </a:prstGeom>
          <a:noFill/>
          <a:ln w="9525">
            <a:noFill/>
            <a:miter lim="800000"/>
            <a:headEnd/>
            <a:tailEnd/>
          </a:ln>
        </p:spPr>
        <p:txBody>
          <a:bodyPr>
            <a:spAutoFit/>
          </a:bodyPr>
          <a:lstStyle/>
          <a:p>
            <a:r>
              <a:rPr lang="en-US">
                <a:solidFill>
                  <a:srgbClr val="002060"/>
                </a:solidFill>
                <a:latin typeface="Calibri" pitchFamily="34" charset="0"/>
              </a:rPr>
              <a:t>2 Tablespoons</a:t>
            </a:r>
          </a:p>
        </p:txBody>
      </p:sp>
      <p:sp>
        <p:nvSpPr>
          <p:cNvPr id="16392" name="TextBox 7"/>
          <p:cNvSpPr txBox="1">
            <a:spLocks noChangeArrowheads="1"/>
          </p:cNvSpPr>
          <p:nvPr/>
        </p:nvSpPr>
        <p:spPr bwMode="auto">
          <a:xfrm rot="-3389456">
            <a:off x="6396832" y="4510881"/>
            <a:ext cx="1549400"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1 -2 years</a:t>
            </a:r>
          </a:p>
        </p:txBody>
      </p:sp>
      <p:sp>
        <p:nvSpPr>
          <p:cNvPr id="16393" name="TextBox 8"/>
          <p:cNvSpPr txBox="1">
            <a:spLocks noChangeArrowheads="1"/>
          </p:cNvSpPr>
          <p:nvPr/>
        </p:nvSpPr>
        <p:spPr bwMode="auto">
          <a:xfrm>
            <a:off x="3887788" y="5624513"/>
            <a:ext cx="1331912"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½ cup</a:t>
            </a:r>
          </a:p>
        </p:txBody>
      </p:sp>
      <p:sp>
        <p:nvSpPr>
          <p:cNvPr id="16394" name="TextBox 9"/>
          <p:cNvSpPr txBox="1">
            <a:spLocks noChangeArrowheads="1"/>
          </p:cNvSpPr>
          <p:nvPr/>
        </p:nvSpPr>
        <p:spPr bwMode="auto">
          <a:xfrm rot="-3410989">
            <a:off x="6051550" y="4445001"/>
            <a:ext cx="1030287"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¼ cup</a:t>
            </a:r>
          </a:p>
        </p:txBody>
      </p:sp>
      <p:sp>
        <p:nvSpPr>
          <p:cNvPr id="16395" name="TextBox 10"/>
          <p:cNvSpPr txBox="1">
            <a:spLocks noChangeArrowheads="1"/>
          </p:cNvSpPr>
          <p:nvPr/>
        </p:nvSpPr>
        <p:spPr bwMode="auto">
          <a:xfrm>
            <a:off x="3779838" y="6129338"/>
            <a:ext cx="1871662"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3 -5 years</a:t>
            </a:r>
          </a:p>
        </p:txBody>
      </p:sp>
      <p:sp>
        <p:nvSpPr>
          <p:cNvPr id="16396" name="TextBox 11"/>
          <p:cNvSpPr txBox="1">
            <a:spLocks noChangeArrowheads="1"/>
          </p:cNvSpPr>
          <p:nvPr/>
        </p:nvSpPr>
        <p:spPr bwMode="auto">
          <a:xfrm rot="-3553910">
            <a:off x="1147762" y="1954213"/>
            <a:ext cx="1566863"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6 - 12 years</a:t>
            </a:r>
          </a:p>
        </p:txBody>
      </p:sp>
      <p:sp>
        <p:nvSpPr>
          <p:cNvPr id="16397" name="TextBox 12"/>
          <p:cNvSpPr txBox="1">
            <a:spLocks noChangeArrowheads="1"/>
          </p:cNvSpPr>
          <p:nvPr/>
        </p:nvSpPr>
        <p:spPr bwMode="auto">
          <a:xfrm rot="-3597085">
            <a:off x="1874044" y="2104231"/>
            <a:ext cx="1260475"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3/4 cup</a:t>
            </a:r>
          </a:p>
        </p:txBody>
      </p:sp>
      <p:pic>
        <p:nvPicPr>
          <p:cNvPr id="14" name="Picture 2"/>
          <p:cNvPicPr>
            <a:picLocks noChangeAspect="1" noChangeArrowheads="1"/>
          </p:cNvPicPr>
          <p:nvPr/>
        </p:nvPicPr>
        <p:blipFill>
          <a:blip r:embed="rId4" cstate="print"/>
          <a:srcRect/>
          <a:stretch>
            <a:fillRect/>
          </a:stretch>
        </p:blipFill>
        <p:spPr bwMode="auto">
          <a:xfrm>
            <a:off x="3707904" y="2384884"/>
            <a:ext cx="1332148" cy="1476164"/>
          </a:xfrm>
          <a:prstGeom prst="flowChartConnector">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2CA3B1A5-39F0-4057-9413-30B9474DA271}"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2879"/>
          <a:stretch>
            <a:fillRect/>
          </a:stretch>
        </p:blipFill>
        <p:spPr bwMode="auto">
          <a:xfrm>
            <a:off x="1828800" y="762000"/>
            <a:ext cx="5364596" cy="5423807"/>
          </a:xfrm>
          <a:prstGeom prst="flowChartConnector">
            <a:avLst/>
          </a:prstGeom>
          <a:noFill/>
          <a:ln w="9525">
            <a:noFill/>
            <a:miter lim="800000"/>
            <a:headEnd/>
            <a:tailEnd/>
          </a:ln>
        </p:spPr>
      </p:pic>
      <p:sp>
        <p:nvSpPr>
          <p:cNvPr id="17411" name="TextBox 2"/>
          <p:cNvSpPr txBox="1">
            <a:spLocks noChangeArrowheads="1"/>
          </p:cNvSpPr>
          <p:nvPr/>
        </p:nvSpPr>
        <p:spPr bwMode="auto">
          <a:xfrm>
            <a:off x="250825" y="225425"/>
            <a:ext cx="2736850" cy="135413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Grain/Bread Serving Sizes</a:t>
            </a:r>
          </a:p>
          <a:p>
            <a:r>
              <a:rPr lang="en-US">
                <a:solidFill>
                  <a:srgbClr val="FF0000"/>
                </a:solidFill>
                <a:latin typeface="Calibri" pitchFamily="34" charset="0"/>
              </a:rPr>
              <a:t>On a 10” dinner plate</a:t>
            </a:r>
          </a:p>
        </p:txBody>
      </p:sp>
      <p:sp>
        <p:nvSpPr>
          <p:cNvPr id="17412" name="TextBox 7"/>
          <p:cNvSpPr txBox="1">
            <a:spLocks noChangeArrowheads="1"/>
          </p:cNvSpPr>
          <p:nvPr/>
        </p:nvSpPr>
        <p:spPr bwMode="auto">
          <a:xfrm>
            <a:off x="3887788" y="6129338"/>
            <a:ext cx="1620837"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1 -5 years</a:t>
            </a:r>
          </a:p>
        </p:txBody>
      </p:sp>
      <p:sp>
        <p:nvSpPr>
          <p:cNvPr id="17413" name="TextBox 8"/>
          <p:cNvSpPr txBox="1">
            <a:spLocks noChangeArrowheads="1"/>
          </p:cNvSpPr>
          <p:nvPr/>
        </p:nvSpPr>
        <p:spPr bwMode="auto">
          <a:xfrm>
            <a:off x="4103688" y="5732463"/>
            <a:ext cx="1331912"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½ slice</a:t>
            </a:r>
          </a:p>
        </p:txBody>
      </p:sp>
      <p:sp>
        <p:nvSpPr>
          <p:cNvPr id="17414" name="TextBox 9"/>
          <p:cNvSpPr txBox="1">
            <a:spLocks noChangeArrowheads="1"/>
          </p:cNvSpPr>
          <p:nvPr/>
        </p:nvSpPr>
        <p:spPr bwMode="auto">
          <a:xfrm rot="-3820284">
            <a:off x="1033462" y="1917701"/>
            <a:ext cx="1814513"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6 -12 years</a:t>
            </a:r>
          </a:p>
        </p:txBody>
      </p:sp>
      <p:sp>
        <p:nvSpPr>
          <p:cNvPr id="17415" name="TextBox 10"/>
          <p:cNvSpPr txBox="1">
            <a:spLocks noChangeArrowheads="1"/>
          </p:cNvSpPr>
          <p:nvPr/>
        </p:nvSpPr>
        <p:spPr bwMode="auto">
          <a:xfrm rot="-3165750">
            <a:off x="1986756" y="2039145"/>
            <a:ext cx="1260475"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1 slice</a:t>
            </a:r>
          </a:p>
        </p:txBody>
      </p:sp>
      <p:pic>
        <p:nvPicPr>
          <p:cNvPr id="13" name="Picture 2"/>
          <p:cNvPicPr>
            <a:picLocks noChangeAspect="1" noChangeArrowheads="1"/>
          </p:cNvPicPr>
          <p:nvPr/>
        </p:nvPicPr>
        <p:blipFill>
          <a:blip r:embed="rId4" cstate="print"/>
          <a:srcRect/>
          <a:stretch>
            <a:fillRect/>
          </a:stretch>
        </p:blipFill>
        <p:spPr bwMode="auto">
          <a:xfrm rot="9241335">
            <a:off x="3592193" y="978421"/>
            <a:ext cx="1762245" cy="1847480"/>
          </a:xfrm>
          <a:prstGeom prst="ellipse">
            <a:avLst/>
          </a:prstGeom>
          <a:noFill/>
          <a:ln w="9525">
            <a:noFill/>
            <a:miter lim="800000"/>
            <a:headEnd/>
            <a:tailEnd/>
          </a:ln>
        </p:spPr>
      </p:pic>
      <p:sp>
        <p:nvSpPr>
          <p:cNvPr id="17417" name="TextBox 15"/>
          <p:cNvSpPr txBox="1">
            <a:spLocks noChangeArrowheads="1"/>
          </p:cNvSpPr>
          <p:nvPr/>
        </p:nvSpPr>
        <p:spPr bwMode="auto">
          <a:xfrm rot="3814747">
            <a:off x="6374606" y="2099469"/>
            <a:ext cx="1512888" cy="368300"/>
          </a:xfrm>
          <a:prstGeom prst="rect">
            <a:avLst/>
          </a:prstGeom>
          <a:noFill/>
          <a:ln w="9525">
            <a:noFill/>
            <a:miter lim="800000"/>
            <a:headEnd/>
            <a:tailEnd/>
          </a:ln>
        </p:spPr>
        <p:txBody>
          <a:bodyPr>
            <a:spAutoFit/>
          </a:bodyPr>
          <a:lstStyle/>
          <a:p>
            <a:r>
              <a:rPr lang="en-US">
                <a:solidFill>
                  <a:srgbClr val="002060"/>
                </a:solidFill>
                <a:latin typeface="Calibri" pitchFamily="34" charset="0"/>
              </a:rPr>
              <a:t>8 -12 months</a:t>
            </a:r>
          </a:p>
        </p:txBody>
      </p:sp>
      <p:sp>
        <p:nvSpPr>
          <p:cNvPr id="17418" name="TextBox 16"/>
          <p:cNvSpPr txBox="1">
            <a:spLocks noChangeArrowheads="1"/>
          </p:cNvSpPr>
          <p:nvPr/>
        </p:nvSpPr>
        <p:spPr bwMode="auto">
          <a:xfrm rot="3814747">
            <a:off x="6266657" y="2391569"/>
            <a:ext cx="806450" cy="369887"/>
          </a:xfrm>
          <a:prstGeom prst="rect">
            <a:avLst/>
          </a:prstGeom>
          <a:noFill/>
          <a:ln w="9525">
            <a:noFill/>
            <a:miter lim="800000"/>
            <a:headEnd/>
            <a:tailEnd/>
          </a:ln>
        </p:spPr>
        <p:txBody>
          <a:bodyPr>
            <a:spAutoFit/>
          </a:bodyPr>
          <a:lstStyle/>
          <a:p>
            <a:r>
              <a:rPr lang="en-US">
                <a:solidFill>
                  <a:srgbClr val="002060"/>
                </a:solidFill>
                <a:latin typeface="Calibri" pitchFamily="34" charset="0"/>
              </a:rPr>
              <a:t>¼ slice</a:t>
            </a:r>
          </a:p>
        </p:txBody>
      </p:sp>
      <p:sp>
        <p:nvSpPr>
          <p:cNvPr id="14" name="Slide Number Placeholder 13"/>
          <p:cNvSpPr>
            <a:spLocks noGrp="1"/>
          </p:cNvSpPr>
          <p:nvPr>
            <p:ph type="sldNum" sz="quarter" idx="12"/>
          </p:nvPr>
        </p:nvSpPr>
        <p:spPr/>
        <p:txBody>
          <a:bodyPr/>
          <a:lstStyle/>
          <a:p>
            <a:pPr>
              <a:defRPr/>
            </a:pPr>
            <a:fld id="{A93E86F3-64D6-4C76-8ACB-53C9552CD12D}"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5237" t="3825"/>
          <a:stretch>
            <a:fillRect/>
          </a:stretch>
        </p:blipFill>
        <p:spPr bwMode="auto">
          <a:xfrm>
            <a:off x="1691680" y="1196752"/>
            <a:ext cx="5353266" cy="5032753"/>
          </a:xfrm>
          <a:prstGeom prst="ellipse">
            <a:avLst/>
          </a:prstGeom>
          <a:noFill/>
          <a:ln w="9525">
            <a:noFill/>
            <a:miter lim="800000"/>
            <a:headEnd/>
            <a:tailEnd/>
          </a:ln>
        </p:spPr>
      </p:pic>
      <p:sp>
        <p:nvSpPr>
          <p:cNvPr id="18435" name="TextBox 4"/>
          <p:cNvSpPr txBox="1">
            <a:spLocks noChangeArrowheads="1"/>
          </p:cNvSpPr>
          <p:nvPr/>
        </p:nvSpPr>
        <p:spPr bwMode="auto">
          <a:xfrm>
            <a:off x="250825" y="225425"/>
            <a:ext cx="2736850" cy="135413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Grain/Bread Serving Sizes</a:t>
            </a:r>
          </a:p>
          <a:p>
            <a:r>
              <a:rPr lang="en-US">
                <a:solidFill>
                  <a:srgbClr val="FF0000"/>
                </a:solidFill>
                <a:latin typeface="Calibri" pitchFamily="34" charset="0"/>
              </a:rPr>
              <a:t>On a 10” dinner plate</a:t>
            </a:r>
          </a:p>
        </p:txBody>
      </p:sp>
      <p:sp>
        <p:nvSpPr>
          <p:cNvPr id="18436" name="TextBox 9"/>
          <p:cNvSpPr txBox="1">
            <a:spLocks noChangeArrowheads="1"/>
          </p:cNvSpPr>
          <p:nvPr/>
        </p:nvSpPr>
        <p:spPr bwMode="auto">
          <a:xfrm rot="-3382860">
            <a:off x="6068219" y="4809332"/>
            <a:ext cx="1574800"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1 -2 years</a:t>
            </a:r>
          </a:p>
        </p:txBody>
      </p:sp>
      <p:sp>
        <p:nvSpPr>
          <p:cNvPr id="18437" name="TextBox 10"/>
          <p:cNvSpPr txBox="1">
            <a:spLocks noChangeArrowheads="1"/>
          </p:cNvSpPr>
          <p:nvPr/>
        </p:nvSpPr>
        <p:spPr bwMode="auto">
          <a:xfrm rot="-3382022">
            <a:off x="5901531" y="4510882"/>
            <a:ext cx="1031875"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¼ cup</a:t>
            </a:r>
          </a:p>
        </p:txBody>
      </p:sp>
      <p:sp>
        <p:nvSpPr>
          <p:cNvPr id="18438" name="TextBox 11"/>
          <p:cNvSpPr txBox="1">
            <a:spLocks noChangeArrowheads="1"/>
          </p:cNvSpPr>
          <p:nvPr/>
        </p:nvSpPr>
        <p:spPr bwMode="auto">
          <a:xfrm>
            <a:off x="3635375" y="6165850"/>
            <a:ext cx="1512888" cy="460375"/>
          </a:xfrm>
          <a:prstGeom prst="rect">
            <a:avLst/>
          </a:prstGeom>
          <a:noFill/>
          <a:ln w="9525">
            <a:noFill/>
            <a:miter lim="800000"/>
            <a:headEnd/>
            <a:tailEnd/>
          </a:ln>
        </p:spPr>
        <p:txBody>
          <a:bodyPr>
            <a:spAutoFit/>
          </a:bodyPr>
          <a:lstStyle/>
          <a:p>
            <a:r>
              <a:rPr lang="en-US">
                <a:solidFill>
                  <a:srgbClr val="002060"/>
                </a:solidFill>
                <a:latin typeface="Calibri" pitchFamily="34" charset="0"/>
              </a:rPr>
              <a:t>3 -5 years</a:t>
            </a:r>
          </a:p>
        </p:txBody>
      </p:sp>
      <p:sp>
        <p:nvSpPr>
          <p:cNvPr id="18439" name="TextBox 12"/>
          <p:cNvSpPr txBox="1">
            <a:spLocks noChangeArrowheads="1"/>
          </p:cNvSpPr>
          <p:nvPr/>
        </p:nvSpPr>
        <p:spPr bwMode="auto">
          <a:xfrm>
            <a:off x="3671888" y="5624513"/>
            <a:ext cx="1331912"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¼ cup</a:t>
            </a:r>
          </a:p>
        </p:txBody>
      </p:sp>
      <p:sp>
        <p:nvSpPr>
          <p:cNvPr id="18440" name="TextBox 13"/>
          <p:cNvSpPr txBox="1">
            <a:spLocks noChangeArrowheads="1"/>
          </p:cNvSpPr>
          <p:nvPr/>
        </p:nvSpPr>
        <p:spPr bwMode="auto">
          <a:xfrm rot="-3553910">
            <a:off x="805657" y="2145506"/>
            <a:ext cx="1809750"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6 - 12 years</a:t>
            </a:r>
          </a:p>
        </p:txBody>
      </p:sp>
      <p:sp>
        <p:nvSpPr>
          <p:cNvPr id="18441" name="TextBox 14"/>
          <p:cNvSpPr txBox="1">
            <a:spLocks noChangeArrowheads="1"/>
          </p:cNvSpPr>
          <p:nvPr/>
        </p:nvSpPr>
        <p:spPr bwMode="auto">
          <a:xfrm rot="-4063783">
            <a:off x="1658144" y="2356644"/>
            <a:ext cx="1260475"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½ cup</a:t>
            </a:r>
          </a:p>
        </p:txBody>
      </p:sp>
      <p:pic>
        <p:nvPicPr>
          <p:cNvPr id="21" name="Picture 2"/>
          <p:cNvPicPr>
            <a:picLocks noChangeAspect="1" noChangeArrowheads="1"/>
          </p:cNvPicPr>
          <p:nvPr/>
        </p:nvPicPr>
        <p:blipFill>
          <a:blip r:embed="rId4" cstate="print"/>
          <a:srcRect/>
          <a:stretch>
            <a:fillRect/>
          </a:stretch>
        </p:blipFill>
        <p:spPr bwMode="auto">
          <a:xfrm rot="6029252">
            <a:off x="3707522" y="998164"/>
            <a:ext cx="1495504" cy="1965569"/>
          </a:xfrm>
          <a:prstGeom prst="ellipse">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rot="9241335">
            <a:off x="4887593" y="2121420"/>
            <a:ext cx="1762245" cy="1847480"/>
          </a:xfrm>
          <a:prstGeom prst="ellipse">
            <a:avLst/>
          </a:prstGeom>
          <a:noFill/>
          <a:ln w="9525">
            <a:noFill/>
            <a:miter lim="800000"/>
            <a:headEnd/>
            <a:tailEnd/>
          </a:ln>
        </p:spPr>
      </p:pic>
      <p:sp>
        <p:nvSpPr>
          <p:cNvPr id="17" name="Slide Number Placeholder 16"/>
          <p:cNvSpPr>
            <a:spLocks noGrp="1"/>
          </p:cNvSpPr>
          <p:nvPr>
            <p:ph type="sldNum" sz="quarter" idx="12"/>
          </p:nvPr>
        </p:nvSpPr>
        <p:spPr/>
        <p:txBody>
          <a:bodyPr/>
          <a:lstStyle/>
          <a:p>
            <a:pPr>
              <a:defRPr/>
            </a:pPr>
            <a:fld id="{483E493F-6BC1-44C1-B3D5-E0D227674FB1}"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r="2191" b="3947"/>
          <a:stretch>
            <a:fillRect/>
          </a:stretch>
        </p:blipFill>
        <p:spPr bwMode="auto">
          <a:xfrm>
            <a:off x="1691680" y="944724"/>
            <a:ext cx="5184576" cy="5076564"/>
          </a:xfrm>
          <a:prstGeom prst="ellipse">
            <a:avLst/>
          </a:prstGeom>
          <a:noFill/>
          <a:ln w="9525">
            <a:noFill/>
            <a:miter lim="800000"/>
            <a:headEnd/>
            <a:tailEnd/>
          </a:ln>
        </p:spPr>
      </p:pic>
      <p:sp>
        <p:nvSpPr>
          <p:cNvPr id="19459" name="TextBox 4"/>
          <p:cNvSpPr txBox="1">
            <a:spLocks noChangeArrowheads="1"/>
          </p:cNvSpPr>
          <p:nvPr/>
        </p:nvSpPr>
        <p:spPr bwMode="auto">
          <a:xfrm>
            <a:off x="3429000" y="533400"/>
            <a:ext cx="2305050" cy="461962"/>
          </a:xfrm>
          <a:prstGeom prst="rect">
            <a:avLst/>
          </a:prstGeom>
          <a:noFill/>
          <a:ln w="9525">
            <a:noFill/>
            <a:miter lim="800000"/>
            <a:headEnd/>
            <a:tailEnd/>
          </a:ln>
        </p:spPr>
        <p:txBody>
          <a:bodyPr>
            <a:spAutoFit/>
          </a:bodyPr>
          <a:lstStyle/>
          <a:p>
            <a:r>
              <a:rPr lang="en-US" dirty="0">
                <a:solidFill>
                  <a:srgbClr val="002060"/>
                </a:solidFill>
                <a:latin typeface="Calibri" pitchFamily="34" charset="0"/>
              </a:rPr>
              <a:t>4 -7 months</a:t>
            </a:r>
          </a:p>
        </p:txBody>
      </p:sp>
      <p:sp>
        <p:nvSpPr>
          <p:cNvPr id="19460" name="TextBox 6"/>
          <p:cNvSpPr txBox="1">
            <a:spLocks noChangeArrowheads="1"/>
          </p:cNvSpPr>
          <p:nvPr/>
        </p:nvSpPr>
        <p:spPr bwMode="auto">
          <a:xfrm>
            <a:off x="395288" y="0"/>
            <a:ext cx="2736850" cy="135413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Meat Serving Sizes</a:t>
            </a:r>
          </a:p>
          <a:p>
            <a:r>
              <a:rPr lang="en-US">
                <a:solidFill>
                  <a:srgbClr val="FF0000"/>
                </a:solidFill>
                <a:latin typeface="Calibri" pitchFamily="34" charset="0"/>
              </a:rPr>
              <a:t>On a 10” dinner plate</a:t>
            </a:r>
          </a:p>
        </p:txBody>
      </p:sp>
      <p:sp>
        <p:nvSpPr>
          <p:cNvPr id="19461" name="TextBox 7"/>
          <p:cNvSpPr txBox="1">
            <a:spLocks noChangeArrowheads="1"/>
          </p:cNvSpPr>
          <p:nvPr/>
        </p:nvSpPr>
        <p:spPr bwMode="auto">
          <a:xfrm rot="3411607">
            <a:off x="5507831" y="2067720"/>
            <a:ext cx="2720975"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8 -12 months</a:t>
            </a:r>
          </a:p>
        </p:txBody>
      </p:sp>
      <p:sp>
        <p:nvSpPr>
          <p:cNvPr id="19462" name="TextBox 9"/>
          <p:cNvSpPr txBox="1">
            <a:spLocks noChangeArrowheads="1"/>
          </p:cNvSpPr>
          <p:nvPr/>
        </p:nvSpPr>
        <p:spPr bwMode="auto">
          <a:xfrm>
            <a:off x="3563938" y="6129338"/>
            <a:ext cx="1584325"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3 -5 years</a:t>
            </a:r>
          </a:p>
        </p:txBody>
      </p:sp>
      <p:sp>
        <p:nvSpPr>
          <p:cNvPr id="19463" name="TextBox 10"/>
          <p:cNvSpPr txBox="1">
            <a:spLocks noChangeArrowheads="1"/>
          </p:cNvSpPr>
          <p:nvPr/>
        </p:nvSpPr>
        <p:spPr bwMode="auto">
          <a:xfrm rot="-3435086">
            <a:off x="6062663" y="4465637"/>
            <a:ext cx="1619250" cy="460375"/>
          </a:xfrm>
          <a:prstGeom prst="rect">
            <a:avLst/>
          </a:prstGeom>
          <a:noFill/>
          <a:ln w="9525">
            <a:noFill/>
            <a:miter lim="800000"/>
            <a:headEnd/>
            <a:tailEnd/>
          </a:ln>
        </p:spPr>
        <p:txBody>
          <a:bodyPr>
            <a:spAutoFit/>
          </a:bodyPr>
          <a:lstStyle/>
          <a:p>
            <a:r>
              <a:rPr lang="en-US">
                <a:solidFill>
                  <a:srgbClr val="002060"/>
                </a:solidFill>
                <a:latin typeface="Calibri" pitchFamily="34" charset="0"/>
              </a:rPr>
              <a:t>1 -2 years</a:t>
            </a:r>
          </a:p>
        </p:txBody>
      </p:sp>
      <p:sp>
        <p:nvSpPr>
          <p:cNvPr id="19464" name="TextBox 11"/>
          <p:cNvSpPr txBox="1">
            <a:spLocks noChangeArrowheads="1"/>
          </p:cNvSpPr>
          <p:nvPr/>
        </p:nvSpPr>
        <p:spPr bwMode="auto">
          <a:xfrm>
            <a:off x="3505200" y="5486400"/>
            <a:ext cx="1655763" cy="461963"/>
          </a:xfrm>
          <a:prstGeom prst="rect">
            <a:avLst/>
          </a:prstGeom>
          <a:noFill/>
          <a:ln w="9525">
            <a:noFill/>
            <a:miter lim="800000"/>
            <a:headEnd/>
            <a:tailEnd/>
          </a:ln>
        </p:spPr>
        <p:txBody>
          <a:bodyPr>
            <a:spAutoFit/>
          </a:bodyPr>
          <a:lstStyle/>
          <a:p>
            <a:r>
              <a:rPr lang="en-US">
                <a:solidFill>
                  <a:srgbClr val="002060"/>
                </a:solidFill>
                <a:latin typeface="Calibri" pitchFamily="34" charset="0"/>
              </a:rPr>
              <a:t>1 ½ ounces</a:t>
            </a:r>
          </a:p>
        </p:txBody>
      </p:sp>
      <p:sp>
        <p:nvSpPr>
          <p:cNvPr id="19465" name="TextBox 12"/>
          <p:cNvSpPr txBox="1">
            <a:spLocks noChangeArrowheads="1"/>
          </p:cNvSpPr>
          <p:nvPr/>
        </p:nvSpPr>
        <p:spPr bwMode="auto">
          <a:xfrm rot="-3389366">
            <a:off x="5499894" y="4231482"/>
            <a:ext cx="1295400" cy="461962"/>
          </a:xfrm>
          <a:prstGeom prst="rect">
            <a:avLst/>
          </a:prstGeom>
          <a:noFill/>
          <a:ln w="9525">
            <a:noFill/>
            <a:miter lim="800000"/>
            <a:headEnd/>
            <a:tailEnd/>
          </a:ln>
        </p:spPr>
        <p:txBody>
          <a:bodyPr>
            <a:spAutoFit/>
          </a:bodyPr>
          <a:lstStyle/>
          <a:p>
            <a:r>
              <a:rPr lang="en-US">
                <a:solidFill>
                  <a:srgbClr val="002060"/>
                </a:solidFill>
                <a:latin typeface="Calibri" pitchFamily="34" charset="0"/>
              </a:rPr>
              <a:t>1 ounce</a:t>
            </a:r>
          </a:p>
        </p:txBody>
      </p:sp>
      <p:sp>
        <p:nvSpPr>
          <p:cNvPr id="19466" name="TextBox 13"/>
          <p:cNvSpPr txBox="1">
            <a:spLocks noChangeArrowheads="1"/>
          </p:cNvSpPr>
          <p:nvPr/>
        </p:nvSpPr>
        <p:spPr bwMode="auto">
          <a:xfrm rot="3557551">
            <a:off x="5256213" y="2005013"/>
            <a:ext cx="2087562" cy="646112"/>
          </a:xfrm>
          <a:prstGeom prst="rect">
            <a:avLst/>
          </a:prstGeom>
          <a:noFill/>
          <a:ln w="9525">
            <a:noFill/>
            <a:miter lim="800000"/>
            <a:headEnd/>
            <a:tailEnd/>
          </a:ln>
        </p:spPr>
        <p:txBody>
          <a:bodyPr>
            <a:spAutoFit/>
          </a:bodyPr>
          <a:lstStyle/>
          <a:p>
            <a:r>
              <a:rPr lang="en-US">
                <a:solidFill>
                  <a:srgbClr val="002060"/>
                </a:solidFill>
                <a:latin typeface="Calibri" pitchFamily="34" charset="0"/>
              </a:rPr>
              <a:t>2 Tablespoons</a:t>
            </a:r>
          </a:p>
          <a:p>
            <a:r>
              <a:rPr lang="en-US">
                <a:solidFill>
                  <a:srgbClr val="002060"/>
                </a:solidFill>
                <a:latin typeface="Calibri" pitchFamily="34" charset="0"/>
              </a:rPr>
              <a:t>(IFIC or meat)</a:t>
            </a:r>
          </a:p>
        </p:txBody>
      </p:sp>
      <p:sp>
        <p:nvSpPr>
          <p:cNvPr id="19467" name="TextBox 14"/>
          <p:cNvSpPr txBox="1">
            <a:spLocks noChangeArrowheads="1"/>
          </p:cNvSpPr>
          <p:nvPr/>
        </p:nvSpPr>
        <p:spPr bwMode="auto">
          <a:xfrm rot="-3892293">
            <a:off x="820737" y="2081213"/>
            <a:ext cx="1871663" cy="477838"/>
          </a:xfrm>
          <a:prstGeom prst="rect">
            <a:avLst/>
          </a:prstGeom>
          <a:noFill/>
          <a:ln w="9525">
            <a:noFill/>
            <a:miter lim="800000"/>
            <a:headEnd/>
            <a:tailEnd/>
          </a:ln>
        </p:spPr>
        <p:txBody>
          <a:bodyPr>
            <a:spAutoFit/>
          </a:bodyPr>
          <a:lstStyle/>
          <a:p>
            <a:r>
              <a:rPr lang="en-US">
                <a:solidFill>
                  <a:srgbClr val="002060"/>
                </a:solidFill>
                <a:latin typeface="Calibri" pitchFamily="34" charset="0"/>
              </a:rPr>
              <a:t>6 - 12 years</a:t>
            </a:r>
          </a:p>
        </p:txBody>
      </p:sp>
      <p:sp>
        <p:nvSpPr>
          <p:cNvPr id="19468" name="TextBox 15"/>
          <p:cNvSpPr txBox="1">
            <a:spLocks noChangeArrowheads="1"/>
          </p:cNvSpPr>
          <p:nvPr/>
        </p:nvSpPr>
        <p:spPr bwMode="auto">
          <a:xfrm rot="-4063783">
            <a:off x="1422400" y="2420938"/>
            <a:ext cx="1260475" cy="460375"/>
          </a:xfrm>
          <a:prstGeom prst="rect">
            <a:avLst/>
          </a:prstGeom>
          <a:noFill/>
          <a:ln w="9525">
            <a:noFill/>
            <a:miter lim="800000"/>
            <a:headEnd/>
            <a:tailEnd/>
          </a:ln>
        </p:spPr>
        <p:txBody>
          <a:bodyPr>
            <a:spAutoFit/>
          </a:bodyPr>
          <a:lstStyle/>
          <a:p>
            <a:r>
              <a:rPr lang="en-US">
                <a:solidFill>
                  <a:srgbClr val="002060"/>
                </a:solidFill>
                <a:latin typeface="Calibri" pitchFamily="34" charset="0"/>
              </a:rPr>
              <a:t>2ounces</a:t>
            </a:r>
          </a:p>
        </p:txBody>
      </p:sp>
      <p:pic>
        <p:nvPicPr>
          <p:cNvPr id="17" name="Picture 3"/>
          <p:cNvPicPr>
            <a:picLocks noChangeAspect="1" noChangeArrowheads="1"/>
          </p:cNvPicPr>
          <p:nvPr/>
        </p:nvPicPr>
        <p:blipFill>
          <a:blip r:embed="rId4" cstate="print"/>
          <a:srcRect/>
          <a:stretch>
            <a:fillRect/>
          </a:stretch>
        </p:blipFill>
        <p:spPr bwMode="auto">
          <a:xfrm>
            <a:off x="3352800" y="1524000"/>
            <a:ext cx="1371600" cy="1066800"/>
          </a:xfrm>
          <a:prstGeom prst="ellipse">
            <a:avLst/>
          </a:prstGeom>
          <a:noFill/>
          <a:ln w="9525">
            <a:noFill/>
            <a:miter lim="800000"/>
            <a:headEnd/>
            <a:tailEnd/>
          </a:ln>
        </p:spPr>
      </p:pic>
      <p:sp>
        <p:nvSpPr>
          <p:cNvPr id="19470" name="TextBox 18"/>
          <p:cNvSpPr txBox="1">
            <a:spLocks noChangeArrowheads="1"/>
          </p:cNvSpPr>
          <p:nvPr/>
        </p:nvSpPr>
        <p:spPr bwMode="auto">
          <a:xfrm>
            <a:off x="2971800" y="1143000"/>
            <a:ext cx="2286000" cy="369888"/>
          </a:xfrm>
          <a:prstGeom prst="rect">
            <a:avLst/>
          </a:prstGeom>
          <a:noFill/>
          <a:ln w="9525">
            <a:noFill/>
            <a:miter lim="800000"/>
            <a:headEnd/>
            <a:tailEnd/>
          </a:ln>
        </p:spPr>
        <p:txBody>
          <a:bodyPr>
            <a:spAutoFit/>
          </a:bodyPr>
          <a:lstStyle/>
          <a:p>
            <a:r>
              <a:rPr lang="en-US">
                <a:solidFill>
                  <a:srgbClr val="002060"/>
                </a:solidFill>
                <a:latin typeface="Calibri" pitchFamily="34" charset="0"/>
              </a:rPr>
              <a:t>1 ½ Tablespoons (IFIC)</a:t>
            </a:r>
          </a:p>
        </p:txBody>
      </p:sp>
      <p:sp>
        <p:nvSpPr>
          <p:cNvPr id="20" name="Slide Number Placeholder 19"/>
          <p:cNvSpPr>
            <a:spLocks noGrp="1"/>
          </p:cNvSpPr>
          <p:nvPr>
            <p:ph type="sldNum" sz="quarter" idx="12"/>
          </p:nvPr>
        </p:nvSpPr>
        <p:spPr/>
        <p:txBody>
          <a:bodyPr/>
          <a:lstStyle/>
          <a:p>
            <a:pPr>
              <a:defRPr/>
            </a:pPr>
            <a:fld id="{86712B6E-1B63-4ABF-940E-DD92448D41B0}"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92100" y="0"/>
            <a:ext cx="8164513"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FCC5DB2-FAA9-48AE-A4F1-A789C1403CE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079500" y="0"/>
            <a:ext cx="7315200" cy="670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A1F1BEF0-B02E-48C9-980F-109713BE956A}"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rtlCol="0">
            <a:normAutofit fontScale="90000"/>
          </a:bodyPr>
          <a:lstStyle/>
          <a:p>
            <a:pPr fontAlgn="auto">
              <a:spcAft>
                <a:spcPts val="0"/>
              </a:spcAft>
              <a:defRPr/>
            </a:pPr>
            <a:r>
              <a:rPr lang="en-US" dirty="0" smtClean="0">
                <a:solidFill>
                  <a:schemeClr val="accent6"/>
                </a:solidFill>
              </a:rPr>
              <a:t>Serving Sizes vs. </a:t>
            </a:r>
            <a:br>
              <a:rPr lang="en-US" dirty="0" smtClean="0">
                <a:solidFill>
                  <a:schemeClr val="accent6"/>
                </a:solidFill>
              </a:rPr>
            </a:br>
            <a:r>
              <a:rPr lang="en-US" dirty="0" smtClean="0">
                <a:solidFill>
                  <a:schemeClr val="accent6"/>
                </a:solidFill>
              </a:rPr>
              <a:t>Portion Sizes</a:t>
            </a:r>
            <a:endParaRPr lang="en-US" dirty="0">
              <a:solidFill>
                <a:schemeClr val="accent6"/>
              </a:solidFill>
            </a:endParaRPr>
          </a:p>
        </p:txBody>
      </p:sp>
      <p:sp>
        <p:nvSpPr>
          <p:cNvPr id="3079" name="Rectangle 7"/>
          <p:cNvSpPr>
            <a:spLocks noGrp="1" noChangeArrowheads="1"/>
          </p:cNvSpPr>
          <p:nvPr>
            <p:ph idx="1"/>
          </p:nvPr>
        </p:nvSpPr>
        <p:spPr>
          <a:xfrm>
            <a:off x="395288" y="1550988"/>
            <a:ext cx="6948487" cy="4865687"/>
          </a:xfrm>
        </p:spPr>
        <p:txBody>
          <a:bodyPr rtlCol="0">
            <a:normAutofit/>
          </a:bodyPr>
          <a:lstStyle/>
          <a:p>
            <a:pPr fontAlgn="auto">
              <a:spcAft>
                <a:spcPts val="0"/>
              </a:spcAft>
              <a:buFont typeface="Arial" pitchFamily="34" charset="0"/>
              <a:buChar char="•"/>
              <a:defRPr/>
            </a:pPr>
            <a:r>
              <a:rPr lang="en-US" sz="2800" dirty="0" smtClean="0"/>
              <a:t>A </a:t>
            </a:r>
            <a:r>
              <a:rPr lang="en-US" sz="2800" i="1" dirty="0" smtClean="0"/>
              <a:t>serving size</a:t>
            </a:r>
            <a:r>
              <a:rPr lang="en-US" sz="2800" dirty="0" smtClean="0"/>
              <a:t> is a unit of measure that describes a recommended amount of a certain food. </a:t>
            </a:r>
          </a:p>
          <a:p>
            <a:pPr fontAlgn="auto">
              <a:spcAft>
                <a:spcPts val="0"/>
              </a:spcAft>
              <a:buFont typeface="Arial" pitchFamily="34" charset="0"/>
              <a:buChar char="•"/>
              <a:defRPr/>
            </a:pPr>
            <a:r>
              <a:rPr lang="en-US" sz="2800" dirty="0" smtClean="0"/>
              <a:t>A </a:t>
            </a:r>
            <a:r>
              <a:rPr lang="en-US" sz="2800" i="1" dirty="0" smtClean="0"/>
              <a:t>portion size</a:t>
            </a:r>
            <a:r>
              <a:rPr lang="en-US" sz="2800" dirty="0" smtClean="0"/>
              <a:t> is the amount of a food that you </a:t>
            </a:r>
            <a:r>
              <a:rPr lang="en-US" sz="2800" i="1" dirty="0" smtClean="0"/>
              <a:t>choose</a:t>
            </a:r>
            <a:r>
              <a:rPr lang="en-US" sz="2800" dirty="0" smtClean="0"/>
              <a:t> to eat. </a:t>
            </a:r>
          </a:p>
          <a:p>
            <a:pPr fontAlgn="auto">
              <a:spcAft>
                <a:spcPts val="0"/>
              </a:spcAft>
              <a:buFont typeface="Arial" pitchFamily="34" charset="0"/>
              <a:buChar char="•"/>
              <a:defRPr/>
            </a:pPr>
            <a:r>
              <a:rPr lang="en-US" sz="2800" dirty="0" smtClean="0"/>
              <a:t>For example, ½ cup of spaghetti (just the pasta) is one </a:t>
            </a:r>
            <a:r>
              <a:rPr lang="en-US" sz="2800" i="1" dirty="0" smtClean="0"/>
              <a:t>serving</a:t>
            </a:r>
            <a:r>
              <a:rPr lang="en-US" sz="2800" dirty="0" smtClean="0"/>
              <a:t>. If you eat 2 cups </a:t>
            </a:r>
            <a:r>
              <a:rPr lang="en-US" sz="2800" i="1" dirty="0" smtClean="0"/>
              <a:t>(your portion size</a:t>
            </a:r>
            <a:r>
              <a:rPr lang="en-US" sz="2800" dirty="0" smtClean="0"/>
              <a:t>) of spaghetti for dinner, you are actually eating 4 servings.</a:t>
            </a:r>
            <a:endParaRPr lang="en-US" sz="2800" dirty="0"/>
          </a:p>
        </p:txBody>
      </p:sp>
      <p:sp>
        <p:nvSpPr>
          <p:cNvPr id="5" name="Slide Number Placeholder 4"/>
          <p:cNvSpPr>
            <a:spLocks noGrp="1"/>
          </p:cNvSpPr>
          <p:nvPr>
            <p:ph type="sldNum" sz="quarter" idx="12"/>
          </p:nvPr>
        </p:nvSpPr>
        <p:spPr/>
        <p:txBody>
          <a:bodyPr/>
          <a:lstStyle/>
          <a:p>
            <a:pPr>
              <a:defRPr/>
            </a:pPr>
            <a:fld id="{B0A34ABA-6537-4E6A-AFC1-994D347C7877}"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0" y="190500"/>
            <a:ext cx="7010400" cy="447675"/>
          </a:xfrm>
        </p:spPr>
        <p:txBody>
          <a:bodyPr rtlCol="0">
            <a:normAutofit fontScale="90000"/>
          </a:bodyPr>
          <a:lstStyle/>
          <a:p>
            <a:pPr fontAlgn="auto">
              <a:spcAft>
                <a:spcPts val="0"/>
              </a:spcAft>
              <a:defRPr/>
            </a:pPr>
            <a:r>
              <a:rPr lang="en-US" sz="2500" dirty="0" smtClean="0"/>
              <a:t>Examples </a:t>
            </a:r>
            <a:r>
              <a:rPr lang="en-US" sz="2500" dirty="0"/>
              <a:t>of 1 cup</a:t>
            </a:r>
          </a:p>
        </p:txBody>
      </p:sp>
      <p:pic>
        <p:nvPicPr>
          <p:cNvPr id="22531" name="Picture 3"/>
          <p:cNvPicPr>
            <a:picLocks noGrp="1" noChangeAspect="1" noChangeArrowheads="1"/>
          </p:cNvPicPr>
          <p:nvPr>
            <p:ph idx="1"/>
          </p:nvPr>
        </p:nvPicPr>
        <p:blipFill>
          <a:blip r:embed="rId2" cstate="print"/>
          <a:srcRect/>
          <a:stretch>
            <a:fillRect/>
          </a:stretch>
        </p:blipFill>
        <p:spPr>
          <a:xfrm>
            <a:off x="576263" y="742950"/>
            <a:ext cx="8153400" cy="6115050"/>
          </a:xfrm>
          <a:noFill/>
        </p:spPr>
      </p:pic>
      <p:sp>
        <p:nvSpPr>
          <p:cNvPr id="5" name="Slide Number Placeholder 4"/>
          <p:cNvSpPr>
            <a:spLocks noGrp="1"/>
          </p:cNvSpPr>
          <p:nvPr>
            <p:ph type="sldNum" sz="quarter" idx="12"/>
          </p:nvPr>
        </p:nvSpPr>
        <p:spPr/>
        <p:txBody>
          <a:bodyPr/>
          <a:lstStyle/>
          <a:p>
            <a:pPr>
              <a:defRPr/>
            </a:pPr>
            <a:fld id="{14A1F18F-8C88-4027-B223-4B79DF1A97E4}"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t>CACFP Meal Pattern</a:t>
            </a:r>
            <a:br>
              <a:rPr lang="en-US" dirty="0" smtClean="0"/>
            </a:br>
            <a:r>
              <a:rPr lang="en-US" dirty="0" smtClean="0"/>
              <a:t>Meat/Meat Alternate</a:t>
            </a:r>
            <a:endParaRPr lang="en-US" dirty="0"/>
          </a:p>
        </p:txBody>
      </p:sp>
      <p:pic>
        <p:nvPicPr>
          <p:cNvPr id="23555" name="Picture 4"/>
          <p:cNvPicPr>
            <a:picLocks noChangeAspect="1" noChangeArrowheads="1"/>
          </p:cNvPicPr>
          <p:nvPr/>
        </p:nvPicPr>
        <p:blipFill>
          <a:blip r:embed="rId3" cstate="print"/>
          <a:srcRect/>
          <a:stretch>
            <a:fillRect/>
          </a:stretch>
        </p:blipFill>
        <p:spPr bwMode="auto">
          <a:xfrm>
            <a:off x="358775" y="1052513"/>
            <a:ext cx="8497888" cy="5400675"/>
          </a:xfrm>
          <a:prstGeom prst="rect">
            <a:avLst/>
          </a:prstGeom>
          <a:noFill/>
          <a:ln w="9525">
            <a:noFill/>
            <a:miter lim="800000"/>
            <a:headEnd/>
            <a:tailEnd/>
          </a:ln>
        </p:spPr>
      </p:pic>
      <p:sp>
        <p:nvSpPr>
          <p:cNvPr id="23556" name="Oval 5"/>
          <p:cNvSpPr>
            <a:spLocks noChangeArrowheads="1"/>
          </p:cNvSpPr>
          <p:nvPr/>
        </p:nvSpPr>
        <p:spPr bwMode="auto">
          <a:xfrm>
            <a:off x="4608513" y="4076700"/>
            <a:ext cx="576262" cy="144463"/>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23557" name="Oval 6"/>
          <p:cNvSpPr>
            <a:spLocks noChangeArrowheads="1"/>
          </p:cNvSpPr>
          <p:nvPr/>
        </p:nvSpPr>
        <p:spPr bwMode="auto">
          <a:xfrm>
            <a:off x="5867400" y="4076700"/>
            <a:ext cx="576263" cy="144463"/>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23558" name="Oval 7"/>
          <p:cNvSpPr>
            <a:spLocks noChangeArrowheads="1"/>
          </p:cNvSpPr>
          <p:nvPr/>
        </p:nvSpPr>
        <p:spPr bwMode="auto">
          <a:xfrm>
            <a:off x="7559675" y="4076700"/>
            <a:ext cx="576263" cy="144463"/>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10" name="Slide Number Placeholder 9"/>
          <p:cNvSpPr>
            <a:spLocks noGrp="1"/>
          </p:cNvSpPr>
          <p:nvPr>
            <p:ph type="sldNum" sz="quarter" idx="12"/>
          </p:nvPr>
        </p:nvSpPr>
        <p:spPr/>
        <p:txBody>
          <a:bodyPr/>
          <a:lstStyle/>
          <a:p>
            <a:pPr>
              <a:defRPr/>
            </a:pPr>
            <a:fld id="{8134CE05-C493-40BE-9A90-5BCC2BE211FC}"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t>Cheese Slices</a:t>
            </a:r>
          </a:p>
        </p:txBody>
      </p:sp>
      <p:sp>
        <p:nvSpPr>
          <p:cNvPr id="6" name="Content Placeholder 5"/>
          <p:cNvSpPr>
            <a:spLocks noGrp="1"/>
          </p:cNvSpPr>
          <p:nvPr>
            <p:ph idx="1"/>
          </p:nvPr>
        </p:nvSpPr>
        <p:spPr>
          <a:xfrm>
            <a:off x="0" y="1233488"/>
            <a:ext cx="3635375" cy="4541837"/>
          </a:xfrm>
        </p:spPr>
        <p:txBody>
          <a:bodyPr rtlCol="0">
            <a:normAutofit/>
          </a:bodyPr>
          <a:lstStyle/>
          <a:p>
            <a:pPr fontAlgn="auto">
              <a:spcAft>
                <a:spcPts val="0"/>
              </a:spcAft>
              <a:buFont typeface="Arial" pitchFamily="34" charset="0"/>
              <a:buNone/>
              <a:defRPr/>
            </a:pPr>
            <a:r>
              <a:rPr lang="en-US" sz="2800" dirty="0" smtClean="0"/>
              <a:t>1 slice of cheese is 19g</a:t>
            </a:r>
          </a:p>
          <a:p>
            <a:pPr fontAlgn="auto">
              <a:spcAft>
                <a:spcPts val="0"/>
              </a:spcAft>
              <a:buFont typeface="Arial" pitchFamily="34" charset="0"/>
              <a:buNone/>
              <a:defRPr/>
            </a:pPr>
            <a:r>
              <a:rPr lang="en-US" sz="2800" dirty="0" smtClean="0"/>
              <a:t>From the Food Buying Guide </a:t>
            </a:r>
          </a:p>
          <a:p>
            <a:pPr marL="514350" indent="-514350" fontAlgn="auto">
              <a:spcAft>
                <a:spcPts val="0"/>
              </a:spcAft>
              <a:buFont typeface="Arial" pitchFamily="34" charset="0"/>
              <a:buNone/>
              <a:defRPr/>
            </a:pPr>
            <a:r>
              <a:rPr lang="en-US" sz="2800" dirty="0" smtClean="0"/>
              <a:t>   (p. I-40), </a:t>
            </a:r>
          </a:p>
          <a:p>
            <a:pPr marL="514350" indent="-514350" fontAlgn="auto">
              <a:spcAft>
                <a:spcPts val="0"/>
              </a:spcAft>
              <a:buFont typeface="Arial" pitchFamily="34" charset="0"/>
              <a:buNone/>
              <a:defRPr/>
            </a:pPr>
            <a:r>
              <a:rPr lang="en-US" sz="2800" dirty="0" smtClean="0"/>
              <a:t>1 ounce = 28.35g</a:t>
            </a:r>
          </a:p>
          <a:p>
            <a:pPr fontAlgn="auto">
              <a:spcAft>
                <a:spcPts val="0"/>
              </a:spcAft>
              <a:buFont typeface="Arial" pitchFamily="34" charset="0"/>
              <a:buNone/>
              <a:defRPr/>
            </a:pPr>
            <a:r>
              <a:rPr lang="en-US" sz="2800" dirty="0" smtClean="0"/>
              <a:t>So, is 1 slice of cheese enough to put on a sandwich for 1-2 year olds?</a:t>
            </a:r>
            <a:endParaRPr lang="en-US" sz="2800" dirty="0"/>
          </a:p>
        </p:txBody>
      </p:sp>
      <p:pic>
        <p:nvPicPr>
          <p:cNvPr id="24580" name="Picture 6" descr="Cheese Food Label.JPG"/>
          <p:cNvPicPr>
            <a:picLocks noChangeAspect="1"/>
          </p:cNvPicPr>
          <p:nvPr/>
        </p:nvPicPr>
        <p:blipFill>
          <a:blip r:embed="rId3" cstate="print"/>
          <a:srcRect/>
          <a:stretch>
            <a:fillRect/>
          </a:stretch>
        </p:blipFill>
        <p:spPr bwMode="auto">
          <a:xfrm>
            <a:off x="3684588" y="1268413"/>
            <a:ext cx="5459412" cy="5013325"/>
          </a:xfrm>
          <a:prstGeom prst="rect">
            <a:avLst/>
          </a:prstGeom>
          <a:noFill/>
          <a:ln w="9525">
            <a:noFill/>
            <a:miter lim="800000"/>
            <a:headEnd/>
            <a:tailEnd/>
          </a:ln>
        </p:spPr>
      </p:pic>
      <p:cxnSp>
        <p:nvCxnSpPr>
          <p:cNvPr id="24581" name="Straight Arrow Connector 7"/>
          <p:cNvCxnSpPr>
            <a:cxnSpLocks noChangeShapeType="1"/>
          </p:cNvCxnSpPr>
          <p:nvPr/>
        </p:nvCxnSpPr>
        <p:spPr bwMode="auto">
          <a:xfrm>
            <a:off x="2895600" y="1676400"/>
            <a:ext cx="2144713" cy="204788"/>
          </a:xfrm>
          <a:prstGeom prst="straightConnector1">
            <a:avLst/>
          </a:prstGeom>
          <a:noFill/>
          <a:ln w="38100" algn="ctr">
            <a:solidFill>
              <a:srgbClr val="FF0000"/>
            </a:solidFill>
            <a:round/>
            <a:headEnd/>
            <a:tailEnd type="arrow" w="med" len="med"/>
          </a:ln>
        </p:spPr>
      </p:cxnSp>
      <p:sp>
        <p:nvSpPr>
          <p:cNvPr id="10" name="Slide Number Placeholder 9"/>
          <p:cNvSpPr>
            <a:spLocks noGrp="1"/>
          </p:cNvSpPr>
          <p:nvPr>
            <p:ph type="sldNum" sz="quarter" idx="12"/>
          </p:nvPr>
        </p:nvSpPr>
        <p:spPr/>
        <p:txBody>
          <a:bodyPr/>
          <a:lstStyle/>
          <a:p>
            <a:pPr>
              <a:defRPr/>
            </a:pPr>
            <a:fld id="{01BDFE36-BD63-4678-9F17-5DDFDF0A246B}" type="slidenum">
              <a:rPr lang="en-US"/>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Cheese Slices</a:t>
            </a:r>
          </a:p>
        </p:txBody>
      </p:sp>
      <p:sp>
        <p:nvSpPr>
          <p:cNvPr id="25603" name="Content Placeholder 2"/>
          <p:cNvSpPr>
            <a:spLocks noGrp="1"/>
          </p:cNvSpPr>
          <p:nvPr>
            <p:ph idx="1"/>
          </p:nvPr>
        </p:nvSpPr>
        <p:spPr/>
        <p:txBody>
          <a:bodyPr/>
          <a:lstStyle/>
          <a:p>
            <a:pPr>
              <a:buFont typeface="Arial" charset="0"/>
              <a:buNone/>
            </a:pPr>
            <a:r>
              <a:rPr lang="en-US" smtClean="0"/>
              <a:t>NO!</a:t>
            </a:r>
          </a:p>
          <a:p>
            <a:r>
              <a:rPr lang="en-US" smtClean="0"/>
              <a:t>1 ounce = 28.35g, but 1 slice of cheese is only 19g</a:t>
            </a:r>
          </a:p>
          <a:p>
            <a:r>
              <a:rPr lang="en-US" smtClean="0"/>
              <a:t>28.35g divided by 19g = 1.49 or 1 ½ slices of cheese on each sandwich for 1-2 year olds</a:t>
            </a:r>
          </a:p>
          <a:p>
            <a:r>
              <a:rPr lang="en-US" smtClean="0"/>
              <a:t>3-5 year olds would need 2 ½  slices</a:t>
            </a:r>
          </a:p>
          <a:p>
            <a:r>
              <a:rPr lang="en-US" smtClean="0"/>
              <a:t>6-12 year olds need 3 slices </a:t>
            </a:r>
          </a:p>
          <a:p>
            <a:endParaRPr lang="en-US" smtClean="0"/>
          </a:p>
        </p:txBody>
      </p:sp>
      <p:sp>
        <p:nvSpPr>
          <p:cNvPr id="5" name="Slide Number Placeholder 4"/>
          <p:cNvSpPr>
            <a:spLocks noGrp="1"/>
          </p:cNvSpPr>
          <p:nvPr>
            <p:ph type="sldNum" sz="quarter" idx="12"/>
          </p:nvPr>
        </p:nvSpPr>
        <p:spPr/>
        <p:txBody>
          <a:bodyPr/>
          <a:lstStyle/>
          <a:p>
            <a:pPr>
              <a:defRPr/>
            </a:pPr>
            <a:fld id="{5D461FAE-F9D6-4F9D-913F-1FDCF465B438}"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881938" cy="1143000"/>
          </a:xfrm>
        </p:spPr>
        <p:txBody>
          <a:bodyPr rtlCol="0">
            <a:normAutofit fontScale="90000"/>
          </a:bodyPr>
          <a:lstStyle/>
          <a:p>
            <a:pPr fontAlgn="auto">
              <a:spcAft>
                <a:spcPts val="0"/>
              </a:spcAft>
              <a:defRPr/>
            </a:pPr>
            <a:r>
              <a:rPr lang="en-US" dirty="0" smtClean="0"/>
              <a:t>CACFP Meal Pattern – Bread/Grain</a:t>
            </a:r>
            <a:endParaRPr lang="en-US" dirty="0"/>
          </a:p>
        </p:txBody>
      </p:sp>
      <p:pic>
        <p:nvPicPr>
          <p:cNvPr id="26627" name="Picture 4"/>
          <p:cNvPicPr>
            <a:picLocks noChangeAspect="1" noChangeArrowheads="1"/>
          </p:cNvPicPr>
          <p:nvPr/>
        </p:nvPicPr>
        <p:blipFill>
          <a:blip r:embed="rId3" cstate="print"/>
          <a:srcRect/>
          <a:stretch>
            <a:fillRect/>
          </a:stretch>
        </p:blipFill>
        <p:spPr bwMode="auto">
          <a:xfrm>
            <a:off x="358775" y="1052513"/>
            <a:ext cx="8497888" cy="5400675"/>
          </a:xfrm>
          <a:prstGeom prst="rect">
            <a:avLst/>
          </a:prstGeom>
          <a:noFill/>
          <a:ln w="9525">
            <a:noFill/>
            <a:miter lim="800000"/>
            <a:headEnd/>
            <a:tailEnd/>
          </a:ln>
        </p:spPr>
      </p:pic>
      <p:sp>
        <p:nvSpPr>
          <p:cNvPr id="26628" name="Oval 5"/>
          <p:cNvSpPr>
            <a:spLocks noChangeArrowheads="1"/>
          </p:cNvSpPr>
          <p:nvPr/>
        </p:nvSpPr>
        <p:spPr bwMode="auto">
          <a:xfrm>
            <a:off x="4572000" y="5516563"/>
            <a:ext cx="684213" cy="215900"/>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26629" name="Oval 6"/>
          <p:cNvSpPr>
            <a:spLocks noChangeArrowheads="1"/>
          </p:cNvSpPr>
          <p:nvPr/>
        </p:nvSpPr>
        <p:spPr bwMode="auto">
          <a:xfrm>
            <a:off x="5795963" y="5445125"/>
            <a:ext cx="792162" cy="252413"/>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26630" name="Oval 7"/>
          <p:cNvSpPr>
            <a:spLocks noChangeArrowheads="1"/>
          </p:cNvSpPr>
          <p:nvPr/>
        </p:nvSpPr>
        <p:spPr bwMode="auto">
          <a:xfrm>
            <a:off x="7488238" y="5445125"/>
            <a:ext cx="863600" cy="287338"/>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10" name="Slide Number Placeholder 9"/>
          <p:cNvSpPr>
            <a:spLocks noGrp="1"/>
          </p:cNvSpPr>
          <p:nvPr>
            <p:ph type="sldNum" sz="quarter" idx="12"/>
          </p:nvPr>
        </p:nvSpPr>
        <p:spPr/>
        <p:txBody>
          <a:bodyPr/>
          <a:lstStyle/>
          <a:p>
            <a:pPr>
              <a:defRPr/>
            </a:pPr>
            <a:fld id="{BE1671DD-0EB6-4C24-9CCD-02703BB219E3}"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7669212" cy="1143000"/>
          </a:xfrm>
        </p:spPr>
        <p:txBody>
          <a:bodyPr rtlCol="0">
            <a:normAutofit fontScale="90000"/>
          </a:bodyPr>
          <a:lstStyle/>
          <a:p>
            <a:pPr fontAlgn="auto">
              <a:spcAft>
                <a:spcPts val="0"/>
              </a:spcAft>
              <a:defRPr/>
            </a:pPr>
            <a:r>
              <a:rPr lang="en-US" dirty="0" smtClean="0"/>
              <a:t>Cheese Sandwich for </a:t>
            </a:r>
            <a:br>
              <a:rPr lang="en-US" dirty="0" smtClean="0"/>
            </a:br>
            <a:r>
              <a:rPr lang="en-US" dirty="0" smtClean="0"/>
              <a:t> </a:t>
            </a:r>
            <a:r>
              <a:rPr lang="en-US" dirty="0" smtClean="0">
                <a:solidFill>
                  <a:srgbClr val="FF0000"/>
                </a:solidFill>
              </a:rPr>
              <a:t>1-2 year olds</a:t>
            </a:r>
            <a:endParaRPr lang="en-US" dirty="0"/>
          </a:p>
        </p:txBody>
      </p:sp>
      <p:pic>
        <p:nvPicPr>
          <p:cNvPr id="27651" name="Picture 3" descr="1oz cheese.JPG"/>
          <p:cNvPicPr>
            <a:picLocks noChangeAspect="1"/>
          </p:cNvPicPr>
          <p:nvPr/>
        </p:nvPicPr>
        <p:blipFill>
          <a:blip r:embed="rId2" cstate="print"/>
          <a:srcRect/>
          <a:stretch>
            <a:fillRect/>
          </a:stretch>
        </p:blipFill>
        <p:spPr bwMode="auto">
          <a:xfrm>
            <a:off x="2087563" y="2862263"/>
            <a:ext cx="4500562" cy="3995737"/>
          </a:xfrm>
          <a:prstGeom prst="rect">
            <a:avLst/>
          </a:prstGeom>
          <a:noFill/>
          <a:ln w="9525">
            <a:noFill/>
            <a:miter lim="800000"/>
            <a:headEnd/>
            <a:tailEnd/>
          </a:ln>
        </p:spPr>
      </p:pic>
      <p:sp>
        <p:nvSpPr>
          <p:cNvPr id="27652" name="TextBox 4"/>
          <p:cNvSpPr txBox="1">
            <a:spLocks noChangeArrowheads="1"/>
          </p:cNvSpPr>
          <p:nvPr/>
        </p:nvSpPr>
        <p:spPr bwMode="auto">
          <a:xfrm>
            <a:off x="2438400" y="1676400"/>
            <a:ext cx="3852863" cy="830263"/>
          </a:xfrm>
          <a:prstGeom prst="rect">
            <a:avLst/>
          </a:prstGeom>
          <a:noFill/>
          <a:ln w="9525">
            <a:noFill/>
            <a:miter lim="800000"/>
            <a:headEnd/>
            <a:tailEnd/>
          </a:ln>
        </p:spPr>
        <p:txBody>
          <a:bodyPr>
            <a:spAutoFit/>
          </a:bodyPr>
          <a:lstStyle/>
          <a:p>
            <a:pPr algn="ctr"/>
            <a:r>
              <a:rPr lang="en-US" sz="2400">
                <a:latin typeface="Calibri" pitchFamily="34" charset="0"/>
              </a:rPr>
              <a:t>1 ½ slices of cheese = 1 oz</a:t>
            </a:r>
          </a:p>
          <a:p>
            <a:pPr algn="ctr"/>
            <a:r>
              <a:rPr lang="en-US" sz="2400">
                <a:latin typeface="Calibri" pitchFamily="34" charset="0"/>
              </a:rPr>
              <a:t>½ slice of bread</a:t>
            </a:r>
          </a:p>
        </p:txBody>
      </p:sp>
      <p:sp>
        <p:nvSpPr>
          <p:cNvPr id="7" name="Slide Number Placeholder 6"/>
          <p:cNvSpPr>
            <a:spLocks noGrp="1"/>
          </p:cNvSpPr>
          <p:nvPr>
            <p:ph type="sldNum" sz="quarter" idx="12"/>
          </p:nvPr>
        </p:nvSpPr>
        <p:spPr/>
        <p:txBody>
          <a:bodyPr/>
          <a:lstStyle/>
          <a:p>
            <a:pPr>
              <a:defRPr/>
            </a:pPr>
            <a:fld id="{4B5F9479-7EEB-4741-AA9D-206524FEB4EF}"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7669212" cy="1143000"/>
          </a:xfrm>
        </p:spPr>
        <p:txBody>
          <a:bodyPr rtlCol="0">
            <a:normAutofit fontScale="90000"/>
          </a:bodyPr>
          <a:lstStyle/>
          <a:p>
            <a:pPr fontAlgn="auto">
              <a:spcAft>
                <a:spcPts val="0"/>
              </a:spcAft>
              <a:defRPr/>
            </a:pPr>
            <a:r>
              <a:rPr lang="en-US" dirty="0" smtClean="0"/>
              <a:t>Cheese Sandwich for </a:t>
            </a:r>
            <a:br>
              <a:rPr lang="en-US" dirty="0" smtClean="0"/>
            </a:br>
            <a:r>
              <a:rPr lang="en-US" dirty="0" smtClean="0"/>
              <a:t> </a:t>
            </a:r>
            <a:r>
              <a:rPr lang="en-US" dirty="0" smtClean="0">
                <a:solidFill>
                  <a:srgbClr val="FF0000"/>
                </a:solidFill>
              </a:rPr>
              <a:t>1-2 year olds</a:t>
            </a:r>
          </a:p>
        </p:txBody>
      </p:sp>
      <p:sp>
        <p:nvSpPr>
          <p:cNvPr id="28675" name="TextBox 4"/>
          <p:cNvSpPr txBox="1">
            <a:spLocks noChangeArrowheads="1"/>
          </p:cNvSpPr>
          <p:nvPr/>
        </p:nvSpPr>
        <p:spPr bwMode="auto">
          <a:xfrm>
            <a:off x="1835150" y="1844675"/>
            <a:ext cx="5257800" cy="831850"/>
          </a:xfrm>
          <a:prstGeom prst="rect">
            <a:avLst/>
          </a:prstGeom>
          <a:noFill/>
          <a:ln w="9525">
            <a:noFill/>
            <a:miter lim="800000"/>
            <a:headEnd/>
            <a:tailEnd/>
          </a:ln>
        </p:spPr>
        <p:txBody>
          <a:bodyPr>
            <a:spAutoFit/>
          </a:bodyPr>
          <a:lstStyle/>
          <a:p>
            <a:r>
              <a:rPr lang="en-US" sz="2400">
                <a:latin typeface="Calibri" pitchFamily="34" charset="0"/>
              </a:rPr>
              <a:t>1 ½ slices of cheese = 1 oz</a:t>
            </a:r>
          </a:p>
          <a:p>
            <a:r>
              <a:rPr lang="en-US" sz="2400">
                <a:latin typeface="Calibri" pitchFamily="34" charset="0"/>
              </a:rPr>
              <a:t>1 slice of bread (2 grain/bread servings)</a:t>
            </a:r>
          </a:p>
        </p:txBody>
      </p:sp>
      <p:pic>
        <p:nvPicPr>
          <p:cNvPr id="28676" name="Picture 5" descr="1oz 1slice.JPG"/>
          <p:cNvPicPr>
            <a:picLocks noChangeAspect="1"/>
          </p:cNvPicPr>
          <p:nvPr/>
        </p:nvPicPr>
        <p:blipFill>
          <a:blip r:embed="rId3" cstate="print"/>
          <a:srcRect/>
          <a:stretch>
            <a:fillRect/>
          </a:stretch>
        </p:blipFill>
        <p:spPr bwMode="auto">
          <a:xfrm>
            <a:off x="900113" y="3500438"/>
            <a:ext cx="6875462" cy="2881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CD625250-98A3-42D5-969C-8564E6DF31C0}"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6478587" cy="1143000"/>
          </a:xfrm>
        </p:spPr>
        <p:txBody>
          <a:bodyPr rtlCol="0">
            <a:normAutofit fontScale="90000"/>
          </a:bodyPr>
          <a:lstStyle/>
          <a:p>
            <a:pPr fontAlgn="auto">
              <a:spcAft>
                <a:spcPts val="0"/>
              </a:spcAft>
              <a:defRPr/>
            </a:pPr>
            <a:r>
              <a:rPr lang="en-US" dirty="0" smtClean="0"/>
              <a:t>Cheese Sandwich for </a:t>
            </a:r>
            <a:br>
              <a:rPr lang="en-US" dirty="0" smtClean="0"/>
            </a:br>
            <a:r>
              <a:rPr lang="en-US" dirty="0" smtClean="0">
                <a:solidFill>
                  <a:srgbClr val="FF0000"/>
                </a:solidFill>
              </a:rPr>
              <a:t>3-5 year olds</a:t>
            </a:r>
            <a:endParaRPr lang="en-US" dirty="0"/>
          </a:p>
        </p:txBody>
      </p:sp>
      <p:sp>
        <p:nvSpPr>
          <p:cNvPr id="29699" name="TextBox 3"/>
          <p:cNvSpPr txBox="1">
            <a:spLocks noChangeArrowheads="1"/>
          </p:cNvSpPr>
          <p:nvPr/>
        </p:nvSpPr>
        <p:spPr bwMode="auto">
          <a:xfrm>
            <a:off x="1368425" y="1665288"/>
            <a:ext cx="5472113" cy="830262"/>
          </a:xfrm>
          <a:prstGeom prst="rect">
            <a:avLst/>
          </a:prstGeom>
          <a:noFill/>
          <a:ln w="9525">
            <a:noFill/>
            <a:miter lim="800000"/>
            <a:headEnd/>
            <a:tailEnd/>
          </a:ln>
        </p:spPr>
        <p:txBody>
          <a:bodyPr>
            <a:spAutoFit/>
          </a:bodyPr>
          <a:lstStyle/>
          <a:p>
            <a:pPr algn="ctr"/>
            <a:r>
              <a:rPr lang="en-US" sz="2400">
                <a:latin typeface="Calibri" pitchFamily="34" charset="0"/>
              </a:rPr>
              <a:t>2 ½ slices of cheese = 1 ½ oz</a:t>
            </a:r>
          </a:p>
          <a:p>
            <a:pPr algn="ctr"/>
            <a:r>
              <a:rPr lang="en-US" sz="2400">
                <a:latin typeface="Calibri" pitchFamily="34" charset="0"/>
              </a:rPr>
              <a:t>½ slice of bread</a:t>
            </a:r>
          </a:p>
        </p:txBody>
      </p:sp>
      <p:pic>
        <p:nvPicPr>
          <p:cNvPr id="29700" name="Picture 4" descr="1.5oz.JPG"/>
          <p:cNvPicPr>
            <a:picLocks noChangeAspect="1"/>
          </p:cNvPicPr>
          <p:nvPr/>
        </p:nvPicPr>
        <p:blipFill>
          <a:blip r:embed="rId2" cstate="print"/>
          <a:srcRect/>
          <a:stretch>
            <a:fillRect/>
          </a:stretch>
        </p:blipFill>
        <p:spPr bwMode="auto">
          <a:xfrm>
            <a:off x="2087563" y="2611438"/>
            <a:ext cx="4392612" cy="424656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19CC3B5-8389-43C7-8650-950CA96DE3FC}"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6478587" cy="1143000"/>
          </a:xfrm>
        </p:spPr>
        <p:txBody>
          <a:bodyPr rtlCol="0">
            <a:normAutofit fontScale="90000"/>
          </a:bodyPr>
          <a:lstStyle/>
          <a:p>
            <a:pPr fontAlgn="auto">
              <a:spcAft>
                <a:spcPts val="0"/>
              </a:spcAft>
              <a:defRPr/>
            </a:pPr>
            <a:r>
              <a:rPr lang="en-US" dirty="0" smtClean="0"/>
              <a:t>Cheese Sandwich for </a:t>
            </a:r>
            <a:br>
              <a:rPr lang="en-US" dirty="0" smtClean="0"/>
            </a:br>
            <a:r>
              <a:rPr lang="en-US" dirty="0" smtClean="0">
                <a:solidFill>
                  <a:srgbClr val="FF0000"/>
                </a:solidFill>
              </a:rPr>
              <a:t>3-5 year olds</a:t>
            </a:r>
            <a:endParaRPr lang="en-US" dirty="0"/>
          </a:p>
        </p:txBody>
      </p:sp>
      <p:pic>
        <p:nvPicPr>
          <p:cNvPr id="30723" name="Picture 2" descr="1.5oz 1slice.JPG"/>
          <p:cNvPicPr>
            <a:picLocks noChangeAspect="1"/>
          </p:cNvPicPr>
          <p:nvPr/>
        </p:nvPicPr>
        <p:blipFill>
          <a:blip r:embed="rId2" cstate="print"/>
          <a:srcRect/>
          <a:stretch>
            <a:fillRect/>
          </a:stretch>
        </p:blipFill>
        <p:spPr bwMode="auto">
          <a:xfrm>
            <a:off x="792163" y="3321050"/>
            <a:ext cx="6911975" cy="2987675"/>
          </a:xfrm>
          <a:prstGeom prst="rect">
            <a:avLst/>
          </a:prstGeom>
          <a:noFill/>
          <a:ln w="9525">
            <a:noFill/>
            <a:miter lim="800000"/>
            <a:headEnd/>
            <a:tailEnd/>
          </a:ln>
        </p:spPr>
      </p:pic>
      <p:sp>
        <p:nvSpPr>
          <p:cNvPr id="30724" name="TextBox 3"/>
          <p:cNvSpPr txBox="1">
            <a:spLocks noChangeArrowheads="1"/>
          </p:cNvSpPr>
          <p:nvPr/>
        </p:nvSpPr>
        <p:spPr bwMode="auto">
          <a:xfrm>
            <a:off x="1619250" y="1989138"/>
            <a:ext cx="5473700" cy="830262"/>
          </a:xfrm>
          <a:prstGeom prst="rect">
            <a:avLst/>
          </a:prstGeom>
          <a:noFill/>
          <a:ln w="9525">
            <a:noFill/>
            <a:miter lim="800000"/>
            <a:headEnd/>
            <a:tailEnd/>
          </a:ln>
        </p:spPr>
        <p:txBody>
          <a:bodyPr>
            <a:spAutoFit/>
          </a:bodyPr>
          <a:lstStyle/>
          <a:p>
            <a:pPr algn="ctr"/>
            <a:r>
              <a:rPr lang="en-US" sz="2400">
                <a:latin typeface="Calibri" pitchFamily="34" charset="0"/>
              </a:rPr>
              <a:t>2 ½ slices of cheese = 1 ½ oz</a:t>
            </a:r>
          </a:p>
          <a:p>
            <a:pPr algn="ctr"/>
            <a:r>
              <a:rPr lang="en-US" sz="2400">
                <a:latin typeface="Calibri" pitchFamily="34" charset="0"/>
              </a:rPr>
              <a:t>1 slice of bread (2 grain/bread servings)</a:t>
            </a:r>
          </a:p>
        </p:txBody>
      </p:sp>
      <p:sp>
        <p:nvSpPr>
          <p:cNvPr id="6" name="Slide Number Placeholder 5"/>
          <p:cNvSpPr>
            <a:spLocks noGrp="1"/>
          </p:cNvSpPr>
          <p:nvPr>
            <p:ph type="sldNum" sz="quarter" idx="12"/>
          </p:nvPr>
        </p:nvSpPr>
        <p:spPr/>
        <p:txBody>
          <a:bodyPr/>
          <a:lstStyle/>
          <a:p>
            <a:pPr>
              <a:defRPr/>
            </a:pPr>
            <a:fld id="{C231D2A7-AB63-4B05-A125-C093698EC3F1}"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6478587" cy="1143000"/>
          </a:xfrm>
        </p:spPr>
        <p:txBody>
          <a:bodyPr rtlCol="0">
            <a:normAutofit fontScale="90000"/>
          </a:bodyPr>
          <a:lstStyle/>
          <a:p>
            <a:pPr fontAlgn="auto">
              <a:spcAft>
                <a:spcPts val="0"/>
              </a:spcAft>
              <a:defRPr/>
            </a:pPr>
            <a:r>
              <a:rPr lang="en-US" dirty="0" smtClean="0"/>
              <a:t>Cheese Sandwich for </a:t>
            </a:r>
            <a:br>
              <a:rPr lang="en-US" dirty="0" smtClean="0"/>
            </a:br>
            <a:r>
              <a:rPr lang="en-US" dirty="0" smtClean="0">
                <a:solidFill>
                  <a:srgbClr val="FF0000"/>
                </a:solidFill>
              </a:rPr>
              <a:t>6-12 year olds</a:t>
            </a:r>
            <a:endParaRPr lang="en-US" dirty="0"/>
          </a:p>
        </p:txBody>
      </p:sp>
      <p:sp>
        <p:nvSpPr>
          <p:cNvPr id="31747" name="TextBox 3"/>
          <p:cNvSpPr txBox="1">
            <a:spLocks noChangeArrowheads="1"/>
          </p:cNvSpPr>
          <p:nvPr/>
        </p:nvSpPr>
        <p:spPr bwMode="auto">
          <a:xfrm>
            <a:off x="1439863" y="1844675"/>
            <a:ext cx="5472112" cy="831850"/>
          </a:xfrm>
          <a:prstGeom prst="rect">
            <a:avLst/>
          </a:prstGeom>
          <a:noFill/>
          <a:ln w="9525">
            <a:noFill/>
            <a:miter lim="800000"/>
            <a:headEnd/>
            <a:tailEnd/>
          </a:ln>
        </p:spPr>
        <p:txBody>
          <a:bodyPr>
            <a:spAutoFit/>
          </a:bodyPr>
          <a:lstStyle/>
          <a:p>
            <a:pPr algn="ctr"/>
            <a:r>
              <a:rPr lang="en-US" sz="2400">
                <a:latin typeface="Calibri" pitchFamily="34" charset="0"/>
              </a:rPr>
              <a:t>3 slices of cheese = 2 oz</a:t>
            </a:r>
          </a:p>
          <a:p>
            <a:pPr algn="ctr"/>
            <a:r>
              <a:rPr lang="en-US" sz="2400">
                <a:latin typeface="Calibri" pitchFamily="34" charset="0"/>
              </a:rPr>
              <a:t>1 slice of bread</a:t>
            </a:r>
          </a:p>
        </p:txBody>
      </p:sp>
      <p:pic>
        <p:nvPicPr>
          <p:cNvPr id="31748" name="Picture 4" descr="2oz.JPG"/>
          <p:cNvPicPr>
            <a:picLocks noChangeAspect="1"/>
          </p:cNvPicPr>
          <p:nvPr/>
        </p:nvPicPr>
        <p:blipFill>
          <a:blip r:embed="rId3" cstate="print"/>
          <a:srcRect/>
          <a:stretch>
            <a:fillRect/>
          </a:stretch>
        </p:blipFill>
        <p:spPr bwMode="auto">
          <a:xfrm>
            <a:off x="539750" y="2781300"/>
            <a:ext cx="7488238" cy="3743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2AA68C2-B79E-40FB-B003-E80CE28994E8}"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solidFill>
              </a:rPr>
              <a:t>Larger Portion Sizes</a:t>
            </a:r>
            <a:endParaRPr lang="en-US" dirty="0">
              <a:solidFill>
                <a:schemeClr val="accent6"/>
              </a:solidFill>
            </a:endParaRPr>
          </a:p>
        </p:txBody>
      </p:sp>
      <p:sp>
        <p:nvSpPr>
          <p:cNvPr id="5123" name="Content Placeholder 2"/>
          <p:cNvSpPr>
            <a:spLocks noGrp="1"/>
          </p:cNvSpPr>
          <p:nvPr>
            <p:ph idx="1"/>
          </p:nvPr>
        </p:nvSpPr>
        <p:spPr>
          <a:xfrm>
            <a:off x="609600" y="1524000"/>
            <a:ext cx="7469187" cy="4333875"/>
          </a:xfrm>
        </p:spPr>
        <p:txBody>
          <a:bodyPr/>
          <a:lstStyle/>
          <a:p>
            <a:r>
              <a:rPr lang="en-US" dirty="0" smtClean="0"/>
              <a:t>The portion sizes of a majority of foods sold for immediate consumption far exceed the recommended serving sizes</a:t>
            </a:r>
          </a:p>
          <a:p>
            <a:r>
              <a:rPr lang="en-US" dirty="0" smtClean="0"/>
              <a:t>Our perception of what a serving size is has been altered by the increasing availability and marketing of larger food portions </a:t>
            </a:r>
          </a:p>
          <a:p>
            <a:pPr lvl="1"/>
            <a:r>
              <a:rPr lang="en-US" dirty="0" smtClean="0"/>
              <a:t>Added value and added calories</a:t>
            </a:r>
          </a:p>
        </p:txBody>
      </p:sp>
      <p:sp>
        <p:nvSpPr>
          <p:cNvPr id="5" name="Slide Number Placeholder 4"/>
          <p:cNvSpPr>
            <a:spLocks noGrp="1"/>
          </p:cNvSpPr>
          <p:nvPr>
            <p:ph type="sldNum" sz="quarter" idx="12"/>
          </p:nvPr>
        </p:nvSpPr>
        <p:spPr/>
        <p:txBody>
          <a:bodyPr/>
          <a:lstStyle/>
          <a:p>
            <a:pPr>
              <a:defRPr/>
            </a:pPr>
            <a:fld id="{8D3F78BA-1601-44F7-885A-2810E0B21FB7}"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478588" cy="1143000"/>
          </a:xfrm>
        </p:spPr>
        <p:txBody>
          <a:bodyPr rtlCol="0">
            <a:normAutofit fontScale="90000"/>
          </a:bodyPr>
          <a:lstStyle/>
          <a:p>
            <a:pPr fontAlgn="auto">
              <a:spcAft>
                <a:spcPts val="0"/>
              </a:spcAft>
              <a:defRPr/>
            </a:pPr>
            <a:r>
              <a:rPr lang="en-US" dirty="0" smtClean="0"/>
              <a:t>Cheese Sandwich for </a:t>
            </a:r>
            <a:br>
              <a:rPr lang="en-US" dirty="0" smtClean="0"/>
            </a:br>
            <a:r>
              <a:rPr lang="en-US" dirty="0" smtClean="0">
                <a:solidFill>
                  <a:srgbClr val="FF0000"/>
                </a:solidFill>
              </a:rPr>
              <a:t>6-12 year olds</a:t>
            </a:r>
            <a:endParaRPr lang="en-US" dirty="0"/>
          </a:p>
        </p:txBody>
      </p:sp>
      <p:sp>
        <p:nvSpPr>
          <p:cNvPr id="32771" name="TextBox 3"/>
          <p:cNvSpPr txBox="1">
            <a:spLocks noChangeArrowheads="1"/>
          </p:cNvSpPr>
          <p:nvPr/>
        </p:nvSpPr>
        <p:spPr bwMode="auto">
          <a:xfrm>
            <a:off x="1600200" y="1752600"/>
            <a:ext cx="5472113" cy="830263"/>
          </a:xfrm>
          <a:prstGeom prst="rect">
            <a:avLst/>
          </a:prstGeom>
          <a:noFill/>
          <a:ln w="9525">
            <a:noFill/>
            <a:miter lim="800000"/>
            <a:headEnd/>
            <a:tailEnd/>
          </a:ln>
        </p:spPr>
        <p:txBody>
          <a:bodyPr>
            <a:spAutoFit/>
          </a:bodyPr>
          <a:lstStyle/>
          <a:p>
            <a:pPr algn="ctr"/>
            <a:r>
              <a:rPr lang="en-US" sz="2400">
                <a:latin typeface="Calibri" pitchFamily="34" charset="0"/>
              </a:rPr>
              <a:t>3 slices of cheese = 2 oz</a:t>
            </a:r>
          </a:p>
          <a:p>
            <a:pPr algn="ctr"/>
            <a:r>
              <a:rPr lang="en-US" sz="2400">
                <a:latin typeface="Calibri" pitchFamily="34" charset="0"/>
              </a:rPr>
              <a:t>2 slices of bread (2 grain/bread servings)</a:t>
            </a:r>
          </a:p>
        </p:txBody>
      </p:sp>
      <p:pic>
        <p:nvPicPr>
          <p:cNvPr id="32772" name="Picture 5" descr="2oz 2slices.JPG"/>
          <p:cNvPicPr>
            <a:picLocks noChangeAspect="1"/>
          </p:cNvPicPr>
          <p:nvPr/>
        </p:nvPicPr>
        <p:blipFill>
          <a:blip r:embed="rId3" cstate="print"/>
          <a:srcRect/>
          <a:stretch>
            <a:fillRect/>
          </a:stretch>
        </p:blipFill>
        <p:spPr bwMode="auto">
          <a:xfrm>
            <a:off x="1150938" y="2960688"/>
            <a:ext cx="6553200" cy="3616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4D91808F-B482-45E7-B7EB-76DDB8D17922}"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8099425" cy="1143000"/>
          </a:xfrm>
        </p:spPr>
        <p:txBody>
          <a:bodyPr rtlCol="0">
            <a:normAutofit fontScale="90000"/>
          </a:bodyPr>
          <a:lstStyle/>
          <a:p>
            <a:pPr fontAlgn="auto">
              <a:spcAft>
                <a:spcPts val="0"/>
              </a:spcAft>
              <a:defRPr/>
            </a:pPr>
            <a:r>
              <a:rPr lang="en-US" dirty="0" smtClean="0"/>
              <a:t>CACFP Meal Pattern – Peanut Butter</a:t>
            </a:r>
            <a:endParaRPr lang="en-US" dirty="0"/>
          </a:p>
        </p:txBody>
      </p:sp>
      <p:pic>
        <p:nvPicPr>
          <p:cNvPr id="33795" name="Picture 4"/>
          <p:cNvPicPr>
            <a:picLocks noChangeAspect="1" noChangeArrowheads="1"/>
          </p:cNvPicPr>
          <p:nvPr/>
        </p:nvPicPr>
        <p:blipFill>
          <a:blip r:embed="rId3" cstate="print"/>
          <a:srcRect/>
          <a:stretch>
            <a:fillRect/>
          </a:stretch>
        </p:blipFill>
        <p:spPr bwMode="auto">
          <a:xfrm>
            <a:off x="381000" y="1219200"/>
            <a:ext cx="8496300" cy="5400675"/>
          </a:xfrm>
          <a:prstGeom prst="rect">
            <a:avLst/>
          </a:prstGeom>
          <a:noFill/>
          <a:ln w="9525">
            <a:noFill/>
            <a:miter lim="800000"/>
            <a:headEnd/>
            <a:tailEnd/>
          </a:ln>
        </p:spPr>
      </p:pic>
      <p:sp>
        <p:nvSpPr>
          <p:cNvPr id="33796" name="Oval 5"/>
          <p:cNvSpPr>
            <a:spLocks noChangeArrowheads="1"/>
          </p:cNvSpPr>
          <p:nvPr/>
        </p:nvSpPr>
        <p:spPr bwMode="auto">
          <a:xfrm>
            <a:off x="4572000" y="5029200"/>
            <a:ext cx="576263" cy="228600"/>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33797" name="Oval 6"/>
          <p:cNvSpPr>
            <a:spLocks noChangeArrowheads="1"/>
          </p:cNvSpPr>
          <p:nvPr/>
        </p:nvSpPr>
        <p:spPr bwMode="auto">
          <a:xfrm>
            <a:off x="5867400" y="5029200"/>
            <a:ext cx="576263" cy="249238"/>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33798" name="Oval 7"/>
          <p:cNvSpPr>
            <a:spLocks noChangeArrowheads="1"/>
          </p:cNvSpPr>
          <p:nvPr/>
        </p:nvSpPr>
        <p:spPr bwMode="auto">
          <a:xfrm>
            <a:off x="7543800" y="5029200"/>
            <a:ext cx="576263" cy="252413"/>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10" name="Slide Number Placeholder 9"/>
          <p:cNvSpPr>
            <a:spLocks noGrp="1"/>
          </p:cNvSpPr>
          <p:nvPr>
            <p:ph type="sldNum" sz="quarter" idx="12"/>
          </p:nvPr>
        </p:nvSpPr>
        <p:spPr/>
        <p:txBody>
          <a:bodyPr/>
          <a:lstStyle/>
          <a:p>
            <a:pPr>
              <a:defRPr/>
            </a:pPr>
            <a:fld id="{A11164ED-EC9A-4379-B7D2-21833CFAFB2F}"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Peanut Butter for </a:t>
            </a:r>
            <a:br>
              <a:rPr lang="en-US" dirty="0" smtClean="0"/>
            </a:br>
            <a:r>
              <a:rPr lang="en-US" dirty="0" smtClean="0">
                <a:solidFill>
                  <a:srgbClr val="FF0000"/>
                </a:solidFill>
              </a:rPr>
              <a:t>1-2 year olds</a:t>
            </a:r>
            <a:endParaRPr lang="en-US" dirty="0">
              <a:solidFill>
                <a:srgbClr val="FF0000"/>
              </a:solidFill>
            </a:endParaRPr>
          </a:p>
        </p:txBody>
      </p:sp>
      <p:pic>
        <p:nvPicPr>
          <p:cNvPr id="34819" name="Picture 2" descr="2T PB.JPG"/>
          <p:cNvPicPr>
            <a:picLocks noChangeAspect="1"/>
          </p:cNvPicPr>
          <p:nvPr/>
        </p:nvPicPr>
        <p:blipFill>
          <a:blip r:embed="rId3" cstate="print"/>
          <a:srcRect/>
          <a:stretch>
            <a:fillRect/>
          </a:stretch>
        </p:blipFill>
        <p:spPr bwMode="auto">
          <a:xfrm>
            <a:off x="1692275" y="2241550"/>
            <a:ext cx="5364163" cy="4319588"/>
          </a:xfrm>
          <a:prstGeom prst="rect">
            <a:avLst/>
          </a:prstGeom>
          <a:noFill/>
          <a:ln w="9525">
            <a:noFill/>
            <a:miter lim="800000"/>
            <a:headEnd/>
            <a:tailEnd/>
          </a:ln>
        </p:spPr>
      </p:pic>
      <p:sp>
        <p:nvSpPr>
          <p:cNvPr id="34820" name="TextBox 3"/>
          <p:cNvSpPr txBox="1">
            <a:spLocks noChangeArrowheads="1"/>
          </p:cNvSpPr>
          <p:nvPr/>
        </p:nvSpPr>
        <p:spPr bwMode="auto">
          <a:xfrm>
            <a:off x="1676400" y="1447800"/>
            <a:ext cx="5472113" cy="830263"/>
          </a:xfrm>
          <a:prstGeom prst="rect">
            <a:avLst/>
          </a:prstGeom>
          <a:noFill/>
          <a:ln w="9525">
            <a:noFill/>
            <a:miter lim="800000"/>
            <a:headEnd/>
            <a:tailEnd/>
          </a:ln>
        </p:spPr>
        <p:txBody>
          <a:bodyPr>
            <a:spAutoFit/>
          </a:bodyPr>
          <a:lstStyle/>
          <a:p>
            <a:pPr algn="ctr"/>
            <a:r>
              <a:rPr lang="en-US" sz="2400">
                <a:latin typeface="Calibri" pitchFamily="34" charset="0"/>
              </a:rPr>
              <a:t>2 Tablespoons = 1 oz</a:t>
            </a:r>
          </a:p>
          <a:p>
            <a:pPr algn="ctr"/>
            <a:r>
              <a:rPr lang="en-US" sz="2400">
                <a:latin typeface="Calibri" pitchFamily="34" charset="0"/>
              </a:rPr>
              <a:t>½ slice of bread</a:t>
            </a:r>
          </a:p>
        </p:txBody>
      </p:sp>
      <p:sp>
        <p:nvSpPr>
          <p:cNvPr id="6" name="Slide Number Placeholder 5"/>
          <p:cNvSpPr>
            <a:spLocks noGrp="1"/>
          </p:cNvSpPr>
          <p:nvPr>
            <p:ph type="sldNum" sz="quarter" idx="12"/>
          </p:nvPr>
        </p:nvSpPr>
        <p:spPr/>
        <p:txBody>
          <a:bodyPr/>
          <a:lstStyle/>
          <a:p>
            <a:pPr>
              <a:defRPr/>
            </a:pPr>
            <a:fld id="{79CEAF2E-0314-42D2-9B78-AAD9611B8793}"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Peanut Butter for </a:t>
            </a:r>
            <a:br>
              <a:rPr lang="en-US" dirty="0" smtClean="0"/>
            </a:br>
            <a:r>
              <a:rPr lang="en-US" dirty="0" smtClean="0">
                <a:solidFill>
                  <a:srgbClr val="FF0000"/>
                </a:solidFill>
              </a:rPr>
              <a:t>3-5 year olds</a:t>
            </a:r>
            <a:endParaRPr lang="en-US" dirty="0">
              <a:solidFill>
                <a:srgbClr val="FF0000"/>
              </a:solidFill>
            </a:endParaRPr>
          </a:p>
        </p:txBody>
      </p:sp>
      <p:sp>
        <p:nvSpPr>
          <p:cNvPr id="35843" name="TextBox 3"/>
          <p:cNvSpPr txBox="1">
            <a:spLocks noChangeArrowheads="1"/>
          </p:cNvSpPr>
          <p:nvPr/>
        </p:nvSpPr>
        <p:spPr bwMode="auto">
          <a:xfrm>
            <a:off x="1676400" y="1447800"/>
            <a:ext cx="5472113" cy="830263"/>
          </a:xfrm>
          <a:prstGeom prst="rect">
            <a:avLst/>
          </a:prstGeom>
          <a:noFill/>
          <a:ln w="9525">
            <a:noFill/>
            <a:miter lim="800000"/>
            <a:headEnd/>
            <a:tailEnd/>
          </a:ln>
        </p:spPr>
        <p:txBody>
          <a:bodyPr>
            <a:spAutoFit/>
          </a:bodyPr>
          <a:lstStyle/>
          <a:p>
            <a:pPr algn="ctr"/>
            <a:r>
              <a:rPr lang="en-US" sz="2400">
                <a:latin typeface="Calibri" pitchFamily="34" charset="0"/>
              </a:rPr>
              <a:t>3 Tablespoons = 1 ½ oz</a:t>
            </a:r>
          </a:p>
          <a:p>
            <a:pPr algn="ctr"/>
            <a:r>
              <a:rPr lang="en-US" sz="2400">
                <a:latin typeface="Calibri" pitchFamily="34" charset="0"/>
              </a:rPr>
              <a:t>½ slice of bread</a:t>
            </a:r>
          </a:p>
        </p:txBody>
      </p:sp>
      <p:pic>
        <p:nvPicPr>
          <p:cNvPr id="35844" name="Picture 4" descr="3T PB.JPG"/>
          <p:cNvPicPr>
            <a:picLocks noChangeAspect="1"/>
          </p:cNvPicPr>
          <p:nvPr/>
        </p:nvPicPr>
        <p:blipFill>
          <a:blip r:embed="rId3" cstate="print"/>
          <a:srcRect/>
          <a:stretch>
            <a:fillRect/>
          </a:stretch>
        </p:blipFill>
        <p:spPr bwMode="auto">
          <a:xfrm>
            <a:off x="1835150" y="2465388"/>
            <a:ext cx="4903788" cy="439261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441686E-7123-413B-9653-22A3E5800217}"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Peanut Butter for </a:t>
            </a:r>
            <a:br>
              <a:rPr lang="en-US" dirty="0" smtClean="0"/>
            </a:br>
            <a:r>
              <a:rPr lang="en-US" dirty="0" smtClean="0">
                <a:solidFill>
                  <a:srgbClr val="FF0000"/>
                </a:solidFill>
              </a:rPr>
              <a:t>3-5 year olds</a:t>
            </a:r>
            <a:endParaRPr lang="en-US" dirty="0">
              <a:solidFill>
                <a:srgbClr val="FF0000"/>
              </a:solidFill>
            </a:endParaRPr>
          </a:p>
        </p:txBody>
      </p:sp>
      <p:sp>
        <p:nvSpPr>
          <p:cNvPr id="36867" name="TextBox 3"/>
          <p:cNvSpPr txBox="1">
            <a:spLocks noChangeArrowheads="1"/>
          </p:cNvSpPr>
          <p:nvPr/>
        </p:nvSpPr>
        <p:spPr bwMode="auto">
          <a:xfrm>
            <a:off x="1752600" y="1524000"/>
            <a:ext cx="5472113" cy="830263"/>
          </a:xfrm>
          <a:prstGeom prst="rect">
            <a:avLst/>
          </a:prstGeom>
          <a:noFill/>
          <a:ln w="9525">
            <a:noFill/>
            <a:miter lim="800000"/>
            <a:headEnd/>
            <a:tailEnd/>
          </a:ln>
        </p:spPr>
        <p:txBody>
          <a:bodyPr>
            <a:spAutoFit/>
          </a:bodyPr>
          <a:lstStyle/>
          <a:p>
            <a:pPr algn="ctr"/>
            <a:r>
              <a:rPr lang="en-US" sz="2400">
                <a:latin typeface="Calibri" pitchFamily="34" charset="0"/>
              </a:rPr>
              <a:t>3 Tablespoons = 1 ½ oz</a:t>
            </a:r>
          </a:p>
          <a:p>
            <a:pPr algn="ctr"/>
            <a:r>
              <a:rPr lang="en-US" sz="2400">
                <a:latin typeface="Calibri" pitchFamily="34" charset="0"/>
              </a:rPr>
              <a:t>1 slice of bread (2 grain/bread servings)</a:t>
            </a:r>
          </a:p>
        </p:txBody>
      </p:sp>
      <p:pic>
        <p:nvPicPr>
          <p:cNvPr id="36868" name="Picture 5" descr="3T PB 1slice.JPG"/>
          <p:cNvPicPr>
            <a:picLocks noChangeAspect="1"/>
          </p:cNvPicPr>
          <p:nvPr/>
        </p:nvPicPr>
        <p:blipFill>
          <a:blip r:embed="rId3" cstate="print"/>
          <a:srcRect/>
          <a:stretch>
            <a:fillRect/>
          </a:stretch>
        </p:blipFill>
        <p:spPr bwMode="auto">
          <a:xfrm>
            <a:off x="395288" y="2312988"/>
            <a:ext cx="7956550" cy="428466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1E3EF9E-C66E-486F-BFD2-1DFB1ECB781C}"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Peanut Butter for </a:t>
            </a:r>
            <a:br>
              <a:rPr lang="en-US" dirty="0" smtClean="0"/>
            </a:br>
            <a:r>
              <a:rPr lang="en-US" dirty="0" smtClean="0">
                <a:solidFill>
                  <a:srgbClr val="FF0000"/>
                </a:solidFill>
              </a:rPr>
              <a:t>6-12 year olds</a:t>
            </a:r>
            <a:endParaRPr lang="en-US" dirty="0">
              <a:solidFill>
                <a:srgbClr val="FF0000"/>
              </a:solidFill>
            </a:endParaRPr>
          </a:p>
        </p:txBody>
      </p:sp>
      <p:sp>
        <p:nvSpPr>
          <p:cNvPr id="37891" name="TextBox 3"/>
          <p:cNvSpPr txBox="1">
            <a:spLocks noChangeArrowheads="1"/>
          </p:cNvSpPr>
          <p:nvPr/>
        </p:nvSpPr>
        <p:spPr bwMode="auto">
          <a:xfrm>
            <a:off x="1828800" y="1524000"/>
            <a:ext cx="5472113" cy="830263"/>
          </a:xfrm>
          <a:prstGeom prst="rect">
            <a:avLst/>
          </a:prstGeom>
          <a:noFill/>
          <a:ln w="9525">
            <a:noFill/>
            <a:miter lim="800000"/>
            <a:headEnd/>
            <a:tailEnd/>
          </a:ln>
        </p:spPr>
        <p:txBody>
          <a:bodyPr>
            <a:spAutoFit/>
          </a:bodyPr>
          <a:lstStyle/>
          <a:p>
            <a:pPr algn="ctr"/>
            <a:r>
              <a:rPr lang="en-US" sz="2400">
                <a:latin typeface="Calibri" pitchFamily="34" charset="0"/>
              </a:rPr>
              <a:t>4 Tablespoons = 2 oz</a:t>
            </a:r>
          </a:p>
          <a:p>
            <a:pPr algn="ctr"/>
            <a:r>
              <a:rPr lang="en-US" sz="2400">
                <a:latin typeface="Calibri" pitchFamily="34" charset="0"/>
              </a:rPr>
              <a:t>1 slice of bread</a:t>
            </a:r>
          </a:p>
        </p:txBody>
      </p:sp>
      <p:pic>
        <p:nvPicPr>
          <p:cNvPr id="37892" name="Picture 4" descr="4T PB.JPG"/>
          <p:cNvPicPr>
            <a:picLocks noChangeAspect="1"/>
          </p:cNvPicPr>
          <p:nvPr/>
        </p:nvPicPr>
        <p:blipFill>
          <a:blip r:embed="rId3" cstate="print"/>
          <a:srcRect/>
          <a:stretch>
            <a:fillRect/>
          </a:stretch>
        </p:blipFill>
        <p:spPr bwMode="auto">
          <a:xfrm>
            <a:off x="719138" y="2781300"/>
            <a:ext cx="7489825" cy="35274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93E09EAC-8D7B-400A-A22F-A1B6C47AF437}"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Other Meat Alternates</a:t>
            </a:r>
          </a:p>
        </p:txBody>
      </p:sp>
      <p:sp>
        <p:nvSpPr>
          <p:cNvPr id="38915" name="Content Placeholder 2"/>
          <p:cNvSpPr>
            <a:spLocks noGrp="1"/>
          </p:cNvSpPr>
          <p:nvPr>
            <p:ph idx="1"/>
          </p:nvPr>
        </p:nvSpPr>
        <p:spPr/>
        <p:txBody>
          <a:bodyPr/>
          <a:lstStyle/>
          <a:p>
            <a:r>
              <a:rPr lang="en-US" smtClean="0"/>
              <a:t>Cottage Cheese:</a:t>
            </a:r>
          </a:p>
          <a:p>
            <a:pPr lvl="1"/>
            <a:r>
              <a:rPr lang="en-US" smtClean="0"/>
              <a:t> 2 oz serving (about ¼ cup) = 1 oz meat alternate</a:t>
            </a:r>
          </a:p>
          <a:p>
            <a:r>
              <a:rPr lang="en-US" smtClean="0"/>
              <a:t>Yogurt:</a:t>
            </a:r>
          </a:p>
          <a:p>
            <a:pPr lvl="1"/>
            <a:r>
              <a:rPr lang="en-US" smtClean="0"/>
              <a:t>½ cup or 4 oz yogurt = 1 oz meat alternate</a:t>
            </a:r>
          </a:p>
          <a:p>
            <a:pPr lvl="1"/>
            <a:r>
              <a:rPr lang="en-US" smtClean="0"/>
              <a:t>6 oz = 1 ½ oz MA</a:t>
            </a:r>
          </a:p>
          <a:p>
            <a:pPr lvl="1"/>
            <a:r>
              <a:rPr lang="en-US" smtClean="0"/>
              <a:t>8 oz = 2 oz MA</a:t>
            </a:r>
          </a:p>
          <a:p>
            <a:pPr lvl="1">
              <a:buFont typeface="Arial" charset="0"/>
              <a:buNone/>
            </a:pPr>
            <a:r>
              <a:rPr lang="en-US" smtClean="0"/>
              <a:t>Note:  Drinkable and frozen </a:t>
            </a:r>
            <a:br>
              <a:rPr lang="en-US" smtClean="0"/>
            </a:br>
            <a:r>
              <a:rPr lang="en-US" smtClean="0"/>
              <a:t>      yogurts are </a:t>
            </a:r>
            <a:r>
              <a:rPr lang="en-US" b="1" smtClean="0"/>
              <a:t>NOT</a:t>
            </a:r>
            <a:r>
              <a:rPr lang="en-US" smtClean="0"/>
              <a:t> creditable.</a:t>
            </a:r>
          </a:p>
          <a:p>
            <a:pPr lvl="1"/>
            <a:endParaRPr lang="en-US" smtClean="0"/>
          </a:p>
        </p:txBody>
      </p:sp>
      <p:pic>
        <p:nvPicPr>
          <p:cNvPr id="38916" name="Picture 2" descr="http://www.dealseekingmom.com/wp-content/uploads/2009/08/FREE-Dannon-Yogurt-Cups.jpg"/>
          <p:cNvPicPr>
            <a:picLocks noChangeAspect="1" noChangeArrowheads="1"/>
          </p:cNvPicPr>
          <p:nvPr/>
        </p:nvPicPr>
        <p:blipFill>
          <a:blip r:embed="rId3" cstate="print"/>
          <a:srcRect/>
          <a:stretch>
            <a:fillRect/>
          </a:stretch>
        </p:blipFill>
        <p:spPr bwMode="auto">
          <a:xfrm>
            <a:off x="6096000" y="4114800"/>
            <a:ext cx="2808288" cy="2743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BF16943-456B-4162-882F-96A9C33CCE07}"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685800" y="152400"/>
            <a:ext cx="8099425" cy="1143000"/>
          </a:xfrm>
        </p:spPr>
        <p:txBody>
          <a:bodyPr/>
          <a:lstStyle/>
          <a:p>
            <a:r>
              <a:rPr lang="en-US" smtClean="0"/>
              <a:t>CACFP Meal Pattern – Milk</a:t>
            </a:r>
          </a:p>
        </p:txBody>
      </p:sp>
      <p:pic>
        <p:nvPicPr>
          <p:cNvPr id="39939" name="Picture 4"/>
          <p:cNvPicPr>
            <a:picLocks noChangeAspect="1" noChangeArrowheads="1"/>
          </p:cNvPicPr>
          <p:nvPr/>
        </p:nvPicPr>
        <p:blipFill>
          <a:blip r:embed="rId3" cstate="print"/>
          <a:srcRect/>
          <a:stretch>
            <a:fillRect/>
          </a:stretch>
        </p:blipFill>
        <p:spPr bwMode="auto">
          <a:xfrm>
            <a:off x="381000" y="1219200"/>
            <a:ext cx="8496300" cy="5400675"/>
          </a:xfrm>
          <a:prstGeom prst="rect">
            <a:avLst/>
          </a:prstGeom>
          <a:noFill/>
          <a:ln w="9525">
            <a:noFill/>
            <a:miter lim="800000"/>
            <a:headEnd/>
            <a:tailEnd/>
          </a:ln>
        </p:spPr>
      </p:pic>
      <p:sp>
        <p:nvSpPr>
          <p:cNvPr id="39940" name="Oval 5"/>
          <p:cNvSpPr>
            <a:spLocks noChangeArrowheads="1"/>
          </p:cNvSpPr>
          <p:nvPr/>
        </p:nvSpPr>
        <p:spPr bwMode="auto">
          <a:xfrm>
            <a:off x="4572000" y="3886200"/>
            <a:ext cx="576263" cy="228600"/>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39941" name="Oval 6"/>
          <p:cNvSpPr>
            <a:spLocks noChangeArrowheads="1"/>
          </p:cNvSpPr>
          <p:nvPr/>
        </p:nvSpPr>
        <p:spPr bwMode="auto">
          <a:xfrm>
            <a:off x="5867400" y="3886200"/>
            <a:ext cx="576263" cy="249238"/>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39942" name="Oval 7"/>
          <p:cNvSpPr>
            <a:spLocks noChangeArrowheads="1"/>
          </p:cNvSpPr>
          <p:nvPr/>
        </p:nvSpPr>
        <p:spPr bwMode="auto">
          <a:xfrm>
            <a:off x="7543800" y="3886200"/>
            <a:ext cx="576263" cy="252413"/>
          </a:xfrm>
          <a:prstGeom prst="ellipse">
            <a:avLst/>
          </a:prstGeom>
          <a:noFill/>
          <a:ln w="9525" algn="ctr">
            <a:solidFill>
              <a:srgbClr val="FF0000"/>
            </a:solidFill>
            <a:round/>
            <a:headEnd/>
            <a:tailEnd/>
          </a:ln>
        </p:spPr>
        <p:txBody>
          <a:bodyPr/>
          <a:lstStyle/>
          <a:p>
            <a:pPr eaLnBrk="0" hangingPunct="0"/>
            <a:endParaRPr lang="en-US" sz="2400">
              <a:latin typeface="Times" pitchFamily="18" charset="0"/>
            </a:endParaRPr>
          </a:p>
        </p:txBody>
      </p:sp>
      <p:sp>
        <p:nvSpPr>
          <p:cNvPr id="10" name="Slide Number Placeholder 9"/>
          <p:cNvSpPr>
            <a:spLocks noGrp="1"/>
          </p:cNvSpPr>
          <p:nvPr>
            <p:ph type="sldNum" sz="quarter" idx="12"/>
          </p:nvPr>
        </p:nvSpPr>
        <p:spPr/>
        <p:txBody>
          <a:bodyPr/>
          <a:lstStyle/>
          <a:p>
            <a:pPr>
              <a:defRPr/>
            </a:pPr>
            <a:fld id="{9F4D20C1-1FBA-472F-B062-0624392CA1D1}" type="slidenum">
              <a:rPr lang="en-US"/>
              <a:pPr>
                <a:defRPr/>
              </a:pPr>
              <a:t>37</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rtlCol="0">
            <a:normAutofit fontScale="90000"/>
          </a:bodyPr>
          <a:lstStyle/>
          <a:p>
            <a:pPr fontAlgn="auto">
              <a:spcAft>
                <a:spcPts val="0"/>
              </a:spcAft>
              <a:defRPr/>
            </a:pPr>
            <a:r>
              <a:rPr lang="en-US" dirty="0" smtClean="0">
                <a:solidFill>
                  <a:schemeClr val="accent2"/>
                </a:solidFill>
              </a:rPr>
              <a:t/>
            </a:r>
            <a:br>
              <a:rPr lang="en-US" dirty="0" smtClean="0">
                <a:solidFill>
                  <a:schemeClr val="accent2"/>
                </a:solidFill>
              </a:rPr>
            </a:br>
            <a:r>
              <a:rPr lang="en-US" sz="4000" dirty="0" smtClean="0">
                <a:solidFill>
                  <a:schemeClr val="accent2"/>
                </a:solidFill>
              </a:rPr>
              <a:t>Serving Sizes</a:t>
            </a:r>
            <a:r>
              <a:rPr lang="en-US" dirty="0">
                <a:solidFill>
                  <a:schemeClr val="accent2"/>
                </a:solidFill>
              </a:rPr>
              <a:t/>
            </a:r>
            <a:br>
              <a:rPr lang="en-US" dirty="0">
                <a:solidFill>
                  <a:schemeClr val="accent2"/>
                </a:solidFill>
              </a:rPr>
            </a:br>
            <a:endParaRPr lang="en-US" dirty="0"/>
          </a:p>
        </p:txBody>
      </p:sp>
      <p:sp>
        <p:nvSpPr>
          <p:cNvPr id="6147" name="Rectangle 6"/>
          <p:cNvSpPr>
            <a:spLocks noGrp="1" noChangeArrowheads="1"/>
          </p:cNvSpPr>
          <p:nvPr>
            <p:ph idx="1"/>
          </p:nvPr>
        </p:nvSpPr>
        <p:spPr>
          <a:xfrm>
            <a:off x="323850" y="1550988"/>
            <a:ext cx="7416800" cy="4686300"/>
          </a:xfrm>
        </p:spPr>
        <p:txBody>
          <a:bodyPr/>
          <a:lstStyle/>
          <a:p>
            <a:r>
              <a:rPr lang="en-US" sz="2800" dirty="0" smtClean="0"/>
              <a:t>Serving sizes are found on a Nutrition Facts label (otherwise known as a food label) </a:t>
            </a:r>
          </a:p>
          <a:p>
            <a:r>
              <a:rPr lang="en-US" sz="2800" dirty="0" smtClean="0"/>
              <a:t>All of the nutrients listed on that label, such as fat, carbohydrate, and sodium, are based on the serving size </a:t>
            </a:r>
          </a:p>
          <a:p>
            <a:r>
              <a:rPr lang="en-US" sz="2800" dirty="0" smtClean="0"/>
              <a:t>If you end up eating two or three times as much as the serving size, the amount of calories and fat will double or triple, and can affect your weight </a:t>
            </a:r>
          </a:p>
        </p:txBody>
      </p:sp>
      <p:sp>
        <p:nvSpPr>
          <p:cNvPr id="5" name="Slide Number Placeholder 4"/>
          <p:cNvSpPr>
            <a:spLocks noGrp="1"/>
          </p:cNvSpPr>
          <p:nvPr>
            <p:ph type="sldNum" sz="quarter" idx="12"/>
          </p:nvPr>
        </p:nvSpPr>
        <p:spPr/>
        <p:txBody>
          <a:bodyPr/>
          <a:lstStyle/>
          <a:p>
            <a:pPr>
              <a:defRPr/>
            </a:pPr>
            <a:fld id="{70FE6735-B2B9-443A-8EDB-8DAA86CDF558}"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od Facts Label"/>
          <p:cNvPicPr>
            <a:picLocks noChangeAspect="1" noChangeArrowheads="1"/>
          </p:cNvPicPr>
          <p:nvPr/>
        </p:nvPicPr>
        <p:blipFill>
          <a:blip r:embed="rId3" cstate="print"/>
          <a:srcRect/>
          <a:stretch>
            <a:fillRect/>
          </a:stretch>
        </p:blipFill>
        <p:spPr bwMode="auto">
          <a:xfrm>
            <a:off x="3419475" y="0"/>
            <a:ext cx="4592638" cy="6858000"/>
          </a:xfrm>
          <a:prstGeom prst="rect">
            <a:avLst/>
          </a:prstGeom>
          <a:noFill/>
          <a:ln w="9525">
            <a:noFill/>
            <a:miter lim="800000"/>
            <a:headEnd/>
            <a:tailEnd/>
          </a:ln>
        </p:spPr>
      </p:pic>
      <p:cxnSp>
        <p:nvCxnSpPr>
          <p:cNvPr id="7171" name="Straight Arrow Connector 6"/>
          <p:cNvCxnSpPr>
            <a:cxnSpLocks noChangeShapeType="1"/>
          </p:cNvCxnSpPr>
          <p:nvPr/>
        </p:nvCxnSpPr>
        <p:spPr bwMode="auto">
          <a:xfrm flipV="1">
            <a:off x="1295400" y="1089025"/>
            <a:ext cx="4392613" cy="1044575"/>
          </a:xfrm>
          <a:prstGeom prst="straightConnector1">
            <a:avLst/>
          </a:prstGeom>
          <a:noFill/>
          <a:ln w="57150" algn="ctr">
            <a:solidFill>
              <a:srgbClr val="FF0000"/>
            </a:solidFill>
            <a:round/>
            <a:headEnd/>
            <a:tailEnd type="arrow" w="med" len="med"/>
          </a:ln>
        </p:spPr>
      </p:cxnSp>
      <p:sp>
        <p:nvSpPr>
          <p:cNvPr id="7172" name="Text Placeholder 10"/>
          <p:cNvSpPr>
            <a:spLocks noGrp="1"/>
          </p:cNvSpPr>
          <p:nvPr>
            <p:ph type="body" sz="half" idx="2"/>
          </p:nvPr>
        </p:nvSpPr>
        <p:spPr>
          <a:xfrm>
            <a:off x="228600" y="381000"/>
            <a:ext cx="3008313" cy="4691063"/>
          </a:xfrm>
        </p:spPr>
        <p:txBody>
          <a:bodyPr/>
          <a:lstStyle/>
          <a:p>
            <a:r>
              <a:rPr lang="en-US" sz="2400" smtClean="0"/>
              <a:t>Sample for Macaroni and Cheese</a:t>
            </a:r>
          </a:p>
          <a:p>
            <a:endParaRPr lang="en-US" sz="2400" u="sng" smtClean="0"/>
          </a:p>
          <a:p>
            <a:r>
              <a:rPr lang="en-US" sz="2400" u="sng" smtClean="0"/>
              <a:t>Calories:</a:t>
            </a:r>
            <a:r>
              <a:rPr lang="en-US" sz="2400" smtClean="0"/>
              <a:t> </a:t>
            </a:r>
          </a:p>
          <a:p>
            <a:r>
              <a:rPr lang="en-US" sz="2400" smtClean="0"/>
              <a:t>250 x 2 = 500</a:t>
            </a:r>
          </a:p>
          <a:p>
            <a:endParaRPr lang="en-US" sz="2400" smtClean="0"/>
          </a:p>
          <a:p>
            <a:r>
              <a:rPr lang="en-US" sz="2400" u="sng" smtClean="0"/>
              <a:t>Fat: </a:t>
            </a:r>
          </a:p>
          <a:p>
            <a:r>
              <a:rPr lang="en-US" sz="2400" smtClean="0"/>
              <a:t>12g x 2 = 24 g (36% DV)</a:t>
            </a:r>
          </a:p>
        </p:txBody>
      </p:sp>
      <p:sp>
        <p:nvSpPr>
          <p:cNvPr id="6" name="AutoShape 4"/>
          <p:cNvSpPr>
            <a:spLocks noChangeArrowheads="1"/>
          </p:cNvSpPr>
          <p:nvPr/>
        </p:nvSpPr>
        <p:spPr bwMode="auto">
          <a:xfrm>
            <a:off x="3384550" y="1484313"/>
            <a:ext cx="1943100" cy="539750"/>
          </a:xfrm>
          <a:custGeom>
            <a:avLst/>
            <a:gdLst>
              <a:gd name="T0" fmla="*/ 972108 w 21600"/>
              <a:gd name="T1" fmla="*/ 0 h 21600"/>
              <a:gd name="T2" fmla="*/ 284702 w 21600"/>
              <a:gd name="T3" fmla="*/ 79084 h 21600"/>
              <a:gd name="T4" fmla="*/ 0 w 21600"/>
              <a:gd name="T5" fmla="*/ 270030 h 21600"/>
              <a:gd name="T6" fmla="*/ 284702 w 21600"/>
              <a:gd name="T7" fmla="*/ 460976 h 21600"/>
              <a:gd name="T8" fmla="*/ 972108 w 21600"/>
              <a:gd name="T9" fmla="*/ 540060 h 21600"/>
              <a:gd name="T10" fmla="*/ 1659514 w 21600"/>
              <a:gd name="T11" fmla="*/ 460976 h 21600"/>
              <a:gd name="T12" fmla="*/ 1944216 w 21600"/>
              <a:gd name="T13" fmla="*/ 270030 h 21600"/>
              <a:gd name="T14" fmla="*/ 1659514 w 21600"/>
              <a:gd name="T15" fmla="*/ 7908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FF0000"/>
            </a:solidFill>
            <a:round/>
            <a:headEnd/>
            <a:tailEnd/>
          </a:ln>
        </p:spPr>
        <p:txBody>
          <a:bodyPr/>
          <a:lstStyle/>
          <a:p>
            <a:endParaRPr lang="en-US"/>
          </a:p>
        </p:txBody>
      </p:sp>
      <p:sp>
        <p:nvSpPr>
          <p:cNvPr id="8" name="AutoShape 4"/>
          <p:cNvSpPr>
            <a:spLocks noChangeArrowheads="1"/>
          </p:cNvSpPr>
          <p:nvPr/>
        </p:nvSpPr>
        <p:spPr bwMode="auto">
          <a:xfrm>
            <a:off x="3384550" y="2205038"/>
            <a:ext cx="1943100" cy="539750"/>
          </a:xfrm>
          <a:custGeom>
            <a:avLst/>
            <a:gdLst>
              <a:gd name="T0" fmla="*/ 972108 w 21600"/>
              <a:gd name="T1" fmla="*/ 0 h 21600"/>
              <a:gd name="T2" fmla="*/ 284702 w 21600"/>
              <a:gd name="T3" fmla="*/ 79084 h 21600"/>
              <a:gd name="T4" fmla="*/ 0 w 21600"/>
              <a:gd name="T5" fmla="*/ 270030 h 21600"/>
              <a:gd name="T6" fmla="*/ 284702 w 21600"/>
              <a:gd name="T7" fmla="*/ 460976 h 21600"/>
              <a:gd name="T8" fmla="*/ 972108 w 21600"/>
              <a:gd name="T9" fmla="*/ 540060 h 21600"/>
              <a:gd name="T10" fmla="*/ 1659514 w 21600"/>
              <a:gd name="T11" fmla="*/ 460976 h 21600"/>
              <a:gd name="T12" fmla="*/ 1944216 w 21600"/>
              <a:gd name="T13" fmla="*/ 270030 h 21600"/>
              <a:gd name="T14" fmla="*/ 1659514 w 21600"/>
              <a:gd name="T15" fmla="*/ 7908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FF0000"/>
            </a:solidFill>
            <a:round/>
            <a:headEnd/>
            <a:tailEnd/>
          </a:ln>
        </p:spPr>
        <p:txBody>
          <a:bodyPr/>
          <a:lstStyle/>
          <a:p>
            <a:endParaRPr lang="en-US"/>
          </a:p>
        </p:txBody>
      </p:sp>
      <p:sp>
        <p:nvSpPr>
          <p:cNvPr id="10" name="Slide Number Placeholder 9"/>
          <p:cNvSpPr>
            <a:spLocks noGrp="1"/>
          </p:cNvSpPr>
          <p:nvPr>
            <p:ph type="sldNum" sz="quarter" idx="12"/>
          </p:nvPr>
        </p:nvSpPr>
        <p:spPr/>
        <p:txBody>
          <a:bodyPr/>
          <a:lstStyle/>
          <a:p>
            <a:pPr>
              <a:defRPr/>
            </a:pPr>
            <a:fld id="{60DBB560-7F8E-49AE-8739-1D5B72329E89}" type="slidenum">
              <a:rPr lang="en-US"/>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solidFill>
                  <a:schemeClr val="accent2"/>
                </a:solidFill>
              </a:rPr>
              <a:t>Portion Sizes for Children</a:t>
            </a:r>
            <a:endParaRPr lang="en-US" smtClean="0"/>
          </a:p>
        </p:txBody>
      </p:sp>
      <p:sp>
        <p:nvSpPr>
          <p:cNvPr id="8195" name="Rectangle 3"/>
          <p:cNvSpPr>
            <a:spLocks noGrp="1" noChangeArrowheads="1"/>
          </p:cNvSpPr>
          <p:nvPr>
            <p:ph idx="1"/>
          </p:nvPr>
        </p:nvSpPr>
        <p:spPr>
          <a:xfrm>
            <a:off x="685800" y="1550988"/>
            <a:ext cx="6478588" cy="4757737"/>
          </a:xfrm>
        </p:spPr>
        <p:txBody>
          <a:bodyPr/>
          <a:lstStyle/>
          <a:p>
            <a:r>
              <a:rPr lang="en-US" sz="2400" smtClean="0"/>
              <a:t>Children need adequate calories to meet their needs for growth. </a:t>
            </a:r>
          </a:p>
          <a:p>
            <a:r>
              <a:rPr lang="en-US" sz="2400" smtClean="0"/>
              <a:t>On the other hand, portions that are too large could lead to overeating or seem overwhelming.</a:t>
            </a:r>
          </a:p>
          <a:p>
            <a:r>
              <a:rPr lang="en-US" sz="2400" smtClean="0"/>
              <a:t>Providing smaller servings to young children is often the best way for them to learn to eat only until satisfied, instead of overeating. </a:t>
            </a:r>
          </a:p>
          <a:p>
            <a:r>
              <a:rPr lang="en-US" sz="2400" smtClean="0"/>
              <a:t>Start kids off with less and encourage them to ask for more if they're still hungry.</a:t>
            </a:r>
          </a:p>
          <a:p>
            <a:endParaRPr lang="en-US" smtClean="0"/>
          </a:p>
        </p:txBody>
      </p:sp>
      <p:sp>
        <p:nvSpPr>
          <p:cNvPr id="5" name="Slide Number Placeholder 4"/>
          <p:cNvSpPr>
            <a:spLocks noGrp="1"/>
          </p:cNvSpPr>
          <p:nvPr>
            <p:ph type="sldNum" sz="quarter" idx="12"/>
          </p:nvPr>
        </p:nvSpPr>
        <p:spPr/>
        <p:txBody>
          <a:bodyPr/>
          <a:lstStyle/>
          <a:p>
            <a:pPr>
              <a:defRPr/>
            </a:pPr>
            <a:fld id="{55295141-13CA-48BA-A3A1-EACB92379F93}"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41325"/>
            <a:ext cx="6478587" cy="1143000"/>
          </a:xfrm>
        </p:spPr>
        <p:txBody>
          <a:bodyPr rtlCol="0">
            <a:normAutofit fontScale="90000"/>
          </a:bodyPr>
          <a:lstStyle/>
          <a:p>
            <a:pPr fontAlgn="auto">
              <a:spcAft>
                <a:spcPts val="0"/>
              </a:spcAft>
              <a:defRPr/>
            </a:pPr>
            <a:r>
              <a:rPr lang="en-US" dirty="0" smtClean="0"/>
              <a:t>Portion Control Through Photography</a:t>
            </a:r>
            <a:endParaRPr lang="en-US" dirty="0"/>
          </a:p>
        </p:txBody>
      </p:sp>
      <p:sp>
        <p:nvSpPr>
          <p:cNvPr id="9219" name="Content Placeholder 2"/>
          <p:cNvSpPr>
            <a:spLocks noGrp="1"/>
          </p:cNvSpPr>
          <p:nvPr>
            <p:ph idx="1"/>
          </p:nvPr>
        </p:nvSpPr>
        <p:spPr>
          <a:xfrm>
            <a:off x="684213" y="2024063"/>
            <a:ext cx="6478587" cy="4541837"/>
          </a:xfrm>
        </p:spPr>
        <p:txBody>
          <a:bodyPr/>
          <a:lstStyle/>
          <a:p>
            <a:r>
              <a:rPr lang="en-US" smtClean="0"/>
              <a:t>Post a picture of a plate of food with the proper serving sizes in the kitchen and/or in the classrooms</a:t>
            </a:r>
          </a:p>
          <a:p>
            <a:endParaRPr lang="en-US" sz="1800" smtClean="0"/>
          </a:p>
          <a:p>
            <a:r>
              <a:rPr lang="en-US" smtClean="0"/>
              <a:t>Teachers and/or cooks can visualize how much food should be on children’s plates</a:t>
            </a:r>
          </a:p>
        </p:txBody>
      </p:sp>
      <p:sp>
        <p:nvSpPr>
          <p:cNvPr id="5" name="Slide Number Placeholder 4"/>
          <p:cNvSpPr>
            <a:spLocks noGrp="1"/>
          </p:cNvSpPr>
          <p:nvPr>
            <p:ph type="sldNum" sz="quarter" idx="12"/>
          </p:nvPr>
        </p:nvSpPr>
        <p:spPr/>
        <p:txBody>
          <a:bodyPr/>
          <a:lstStyle/>
          <a:p>
            <a:pPr>
              <a:defRPr/>
            </a:pPr>
            <a:fld id="{CB901AB3-9446-40C7-9471-AA6BD9F5024F}"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Portion Control Through Photography</a:t>
            </a:r>
            <a:endParaRPr lang="en-US" dirty="0"/>
          </a:p>
        </p:txBody>
      </p:sp>
      <p:pic>
        <p:nvPicPr>
          <p:cNvPr id="6147" name="Picture 3"/>
          <p:cNvPicPr>
            <a:picLocks noChangeAspect="1" noChangeArrowheads="1"/>
          </p:cNvPicPr>
          <p:nvPr/>
        </p:nvPicPr>
        <p:blipFill>
          <a:blip r:embed="rId2" cstate="print"/>
          <a:srcRect l="1665" r="2587" b="1939"/>
          <a:stretch>
            <a:fillRect/>
          </a:stretch>
        </p:blipFill>
        <p:spPr bwMode="auto">
          <a:xfrm>
            <a:off x="2231740" y="1844824"/>
            <a:ext cx="4140460" cy="4212468"/>
          </a:xfrm>
          <a:prstGeom prst="flowChartConnector">
            <a:avLst/>
          </a:prstGeom>
          <a:noFill/>
          <a:ln w="9525">
            <a:noFill/>
            <a:miter lim="800000"/>
            <a:headEnd/>
            <a:tailEnd/>
          </a:ln>
        </p:spPr>
      </p:pic>
      <p:sp>
        <p:nvSpPr>
          <p:cNvPr id="10244" name="TextBox 5"/>
          <p:cNvSpPr txBox="1">
            <a:spLocks noChangeArrowheads="1"/>
          </p:cNvSpPr>
          <p:nvPr/>
        </p:nvSpPr>
        <p:spPr bwMode="auto">
          <a:xfrm>
            <a:off x="395288" y="1160463"/>
            <a:ext cx="2736850" cy="1354137"/>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Meal Size:</a:t>
            </a:r>
          </a:p>
          <a:p>
            <a:r>
              <a:rPr lang="en-US" sz="3200">
                <a:solidFill>
                  <a:srgbClr val="FF0000"/>
                </a:solidFill>
                <a:latin typeface="Calibri" pitchFamily="34" charset="0"/>
              </a:rPr>
              <a:t>4-7 months</a:t>
            </a:r>
          </a:p>
          <a:p>
            <a:r>
              <a:rPr lang="en-US">
                <a:solidFill>
                  <a:srgbClr val="FF0000"/>
                </a:solidFill>
                <a:latin typeface="Calibri" pitchFamily="34" charset="0"/>
              </a:rPr>
              <a:t>On a 10” dinner plate</a:t>
            </a:r>
          </a:p>
        </p:txBody>
      </p:sp>
      <p:sp>
        <p:nvSpPr>
          <p:cNvPr id="10245" name="TextBox 6"/>
          <p:cNvSpPr txBox="1">
            <a:spLocks noChangeArrowheads="1"/>
          </p:cNvSpPr>
          <p:nvPr/>
        </p:nvSpPr>
        <p:spPr bwMode="auto">
          <a:xfrm>
            <a:off x="2592388" y="6165850"/>
            <a:ext cx="4356100" cy="460375"/>
          </a:xfrm>
          <a:prstGeom prst="rect">
            <a:avLst/>
          </a:prstGeom>
          <a:noFill/>
          <a:ln w="9525">
            <a:noFill/>
            <a:miter lim="800000"/>
            <a:headEnd/>
            <a:tailEnd/>
          </a:ln>
        </p:spPr>
        <p:txBody>
          <a:bodyPr>
            <a:spAutoFit/>
          </a:bodyPr>
          <a:lstStyle/>
          <a:p>
            <a:r>
              <a:rPr lang="en-US">
                <a:latin typeface="Calibri" pitchFamily="34" charset="0"/>
              </a:rPr>
              <a:t>1 ½ T IFIC and 1 ½ T Vegetable</a:t>
            </a:r>
          </a:p>
        </p:txBody>
      </p:sp>
      <p:sp>
        <p:nvSpPr>
          <p:cNvPr id="9" name="Slide Number Placeholder 8"/>
          <p:cNvSpPr>
            <a:spLocks noGrp="1"/>
          </p:cNvSpPr>
          <p:nvPr>
            <p:ph type="sldNum" sz="quarter" idx="12"/>
          </p:nvPr>
        </p:nvSpPr>
        <p:spPr/>
        <p:txBody>
          <a:bodyPr/>
          <a:lstStyle/>
          <a:p>
            <a:pPr>
              <a:defRPr/>
            </a:pPr>
            <a:fld id="{BF0B7FEC-A300-40A5-BAC3-B11525FDF8A9}"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Portion Control Through Photography</a:t>
            </a:r>
            <a:endParaRPr lang="en-US" dirty="0"/>
          </a:p>
        </p:txBody>
      </p:sp>
      <p:sp>
        <p:nvSpPr>
          <p:cNvPr id="11267" name="TextBox 5"/>
          <p:cNvSpPr txBox="1">
            <a:spLocks noChangeArrowheads="1"/>
          </p:cNvSpPr>
          <p:nvPr/>
        </p:nvSpPr>
        <p:spPr bwMode="auto">
          <a:xfrm>
            <a:off x="395288" y="1160463"/>
            <a:ext cx="2736850" cy="1354137"/>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Meal Size:</a:t>
            </a:r>
          </a:p>
          <a:p>
            <a:r>
              <a:rPr lang="en-US" sz="3200">
                <a:solidFill>
                  <a:srgbClr val="FF0000"/>
                </a:solidFill>
                <a:latin typeface="Calibri" pitchFamily="34" charset="0"/>
              </a:rPr>
              <a:t>8-12 months</a:t>
            </a:r>
          </a:p>
          <a:p>
            <a:r>
              <a:rPr lang="en-US">
                <a:solidFill>
                  <a:srgbClr val="FF0000"/>
                </a:solidFill>
                <a:latin typeface="Calibri" pitchFamily="34" charset="0"/>
              </a:rPr>
              <a:t>On a 10” dinner plate</a:t>
            </a:r>
          </a:p>
        </p:txBody>
      </p:sp>
      <p:sp>
        <p:nvSpPr>
          <p:cNvPr id="11268" name="TextBox 6"/>
          <p:cNvSpPr txBox="1">
            <a:spLocks noChangeArrowheads="1"/>
          </p:cNvSpPr>
          <p:nvPr/>
        </p:nvSpPr>
        <p:spPr bwMode="auto">
          <a:xfrm>
            <a:off x="2819400" y="6019800"/>
            <a:ext cx="4429125" cy="461963"/>
          </a:xfrm>
          <a:prstGeom prst="rect">
            <a:avLst/>
          </a:prstGeom>
          <a:noFill/>
          <a:ln w="9525">
            <a:noFill/>
            <a:miter lim="800000"/>
            <a:headEnd/>
            <a:tailEnd/>
          </a:ln>
        </p:spPr>
        <p:txBody>
          <a:bodyPr>
            <a:spAutoFit/>
          </a:bodyPr>
          <a:lstStyle/>
          <a:p>
            <a:r>
              <a:rPr lang="en-US">
                <a:latin typeface="Calibri" pitchFamily="34" charset="0"/>
              </a:rPr>
              <a:t>3 T IFIC, 2 T vegetable, 2 T Meat</a:t>
            </a:r>
          </a:p>
        </p:txBody>
      </p:sp>
      <p:pic>
        <p:nvPicPr>
          <p:cNvPr id="7170" name="Picture 2"/>
          <p:cNvPicPr>
            <a:picLocks noChangeAspect="1" noChangeArrowheads="1"/>
          </p:cNvPicPr>
          <p:nvPr/>
        </p:nvPicPr>
        <p:blipFill>
          <a:blip r:embed="rId2" cstate="print"/>
          <a:srcRect l="3263"/>
          <a:stretch>
            <a:fillRect/>
          </a:stretch>
        </p:blipFill>
        <p:spPr bwMode="auto">
          <a:xfrm>
            <a:off x="2339752" y="1664804"/>
            <a:ext cx="4247741" cy="4267200"/>
          </a:xfrm>
          <a:prstGeom prst="flowChartConnector">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F6F21D65-B390-4C89-A366-1A34CF26A5C4}"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C(3)">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9" ma:contentTypeDescription="Create a new document." ma:contentTypeScope="" ma:versionID="f85c5a46215d9b05898194dbeb6180e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31CB9B-A3EB-4953-95D1-A204408279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9B0FF7-4683-4F6A-9CFB-D25CDD59E8F2}">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96F34BF7-92EF-48FF-A391-981DCDC0E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CSC(3)</Template>
  <TotalTime>224</TotalTime>
  <Words>2464</Words>
  <Application>Microsoft Office PowerPoint</Application>
  <PresentationFormat>On-screen Show (4:3)</PresentationFormat>
  <Paragraphs>301</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CSC(3)</vt:lpstr>
      <vt:lpstr>Serving Sizes vs. Portion Sizes</vt:lpstr>
      <vt:lpstr>Serving Sizes vs.  Portion Sizes</vt:lpstr>
      <vt:lpstr>Larger Portion Sizes</vt:lpstr>
      <vt:lpstr> Serving Sizes </vt:lpstr>
      <vt:lpstr>Slide 5</vt:lpstr>
      <vt:lpstr>Portion Sizes for Children</vt:lpstr>
      <vt:lpstr>Portion Control Through Photography</vt:lpstr>
      <vt:lpstr>Portion Control Through Photography</vt:lpstr>
      <vt:lpstr>Portion Control Through Photography</vt:lpstr>
      <vt:lpstr>Portion Control Through Photography</vt:lpstr>
      <vt:lpstr>Portion Control Through Photography</vt:lpstr>
      <vt:lpstr>Portion Control Through Photography</vt:lpstr>
      <vt:lpstr>Slide 13</vt:lpstr>
      <vt:lpstr>Slide 14</vt:lpstr>
      <vt:lpstr>Slide 15</vt:lpstr>
      <vt:lpstr>Slide 16</vt:lpstr>
      <vt:lpstr>Slide 17</vt:lpstr>
      <vt:lpstr>Slide 18</vt:lpstr>
      <vt:lpstr>Slide 19</vt:lpstr>
      <vt:lpstr>Examples of 1 cup</vt:lpstr>
      <vt:lpstr>CACFP Meal Pattern Meat/Meat Alternate</vt:lpstr>
      <vt:lpstr>Cheese Slices</vt:lpstr>
      <vt:lpstr>Cheese Slices</vt:lpstr>
      <vt:lpstr>CACFP Meal Pattern – Bread/Grain</vt:lpstr>
      <vt:lpstr>Cheese Sandwich for   1-2 year olds</vt:lpstr>
      <vt:lpstr>Cheese Sandwich for   1-2 year olds</vt:lpstr>
      <vt:lpstr>Cheese Sandwich for  3-5 year olds</vt:lpstr>
      <vt:lpstr>Cheese Sandwich for  3-5 year olds</vt:lpstr>
      <vt:lpstr>Cheese Sandwich for  6-12 year olds</vt:lpstr>
      <vt:lpstr>Cheese Sandwich for  6-12 year olds</vt:lpstr>
      <vt:lpstr>CACFP Meal Pattern – Peanut Butter</vt:lpstr>
      <vt:lpstr>Peanut Butter for  1-2 year olds</vt:lpstr>
      <vt:lpstr>Peanut Butter for  3-5 year olds</vt:lpstr>
      <vt:lpstr>Peanut Butter for  3-5 year olds</vt:lpstr>
      <vt:lpstr>Peanut Butter for  6-12 year olds</vt:lpstr>
      <vt:lpstr>Other Meat Alternates</vt:lpstr>
      <vt:lpstr>CACFP Meal Pattern – Milk</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Sizes vs. Portion Sizes</dc:title>
  <dc:creator>POLZIMM</dc:creator>
  <cp:lastModifiedBy>Department of Public Instruction</cp:lastModifiedBy>
  <cp:revision>34</cp:revision>
  <dcterms:created xsi:type="dcterms:W3CDTF">2010-07-01T19:51:53Z</dcterms:created>
  <dcterms:modified xsi:type="dcterms:W3CDTF">2015-03-11T19:38:18Z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TC030007881</vt:lpwstr>
  </property>
  <property fmtid="{D5CDD505-2E9C-101B-9397-08002B2CF9AE}" pid="3" name="_MsoHelpTopicId">
    <vt:lpwstr/>
  </property>
</Properties>
</file>