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22" r:id="rId5"/>
    <p:sldId id="260" r:id="rId6"/>
    <p:sldId id="389" r:id="rId7"/>
    <p:sldId id="303" r:id="rId8"/>
    <p:sldId id="323" r:id="rId9"/>
    <p:sldId id="390" r:id="rId10"/>
    <p:sldId id="391" r:id="rId11"/>
    <p:sldId id="368" r:id="rId12"/>
    <p:sldId id="369" r:id="rId13"/>
    <p:sldId id="370" r:id="rId14"/>
    <p:sldId id="392" r:id="rId15"/>
    <p:sldId id="393" r:id="rId16"/>
    <p:sldId id="371" r:id="rId17"/>
    <p:sldId id="372" r:id="rId18"/>
    <p:sldId id="373" r:id="rId19"/>
    <p:sldId id="374" r:id="rId20"/>
    <p:sldId id="394" r:id="rId21"/>
    <p:sldId id="375" r:id="rId22"/>
    <p:sldId id="395" r:id="rId23"/>
    <p:sldId id="380" r:id="rId24"/>
    <p:sldId id="378" r:id="rId25"/>
    <p:sldId id="396" r:id="rId26"/>
    <p:sldId id="277" r:id="rId27"/>
    <p:sldId id="382" r:id="rId28"/>
    <p:sldId id="383" r:id="rId29"/>
    <p:sldId id="384" r:id="rId30"/>
    <p:sldId id="385" r:id="rId31"/>
    <p:sldId id="386" r:id="rId32"/>
    <p:sldId id="387" r:id="rId33"/>
    <p:sldId id="388" r:id="rId3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0FC8"/>
    <a:srgbClr val="19D138"/>
    <a:srgbClr val="23C83F"/>
    <a:srgbClr val="139929"/>
    <a:srgbClr val="660066"/>
    <a:srgbClr val="000000"/>
    <a:srgbClr val="D3EB43"/>
    <a:srgbClr val="05CDD7"/>
    <a:srgbClr val="FF6600"/>
    <a:srgbClr val="BAD4B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6774" autoAdjust="0"/>
  </p:normalViewPr>
  <p:slideViewPr>
    <p:cSldViewPr snapToGrid="0">
      <p:cViewPr>
        <p:scale>
          <a:sx n="75" d="100"/>
          <a:sy n="75" d="100"/>
        </p:scale>
        <p:origin x="-1051" y="-235"/>
      </p:cViewPr>
      <p:guideLst>
        <p:guide orient="horz" pos="2160"/>
        <p:guide pos="2880"/>
      </p:guideLst>
    </p:cSldViewPr>
  </p:slideViewPr>
  <p:outlineViewPr>
    <p:cViewPr>
      <p:scale>
        <a:sx n="33" d="100"/>
        <a:sy n="33" d="100"/>
      </p:scale>
      <p:origin x="0" y="205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830" y="-10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2982418" cy="464205"/>
          </a:xfrm>
          <a:prstGeom prst="rect">
            <a:avLst/>
          </a:prstGeom>
        </p:spPr>
        <p:txBody>
          <a:bodyPr vert="horz" lIns="87444" tIns="43722" rIns="87444" bIns="43722" rtlCol="0"/>
          <a:lstStyle>
            <a:lvl1pPr algn="l">
              <a:defRPr sz="1100"/>
            </a:lvl1pPr>
          </a:lstStyle>
          <a:p>
            <a:endParaRPr lang="en-US" dirty="0"/>
          </a:p>
        </p:txBody>
      </p:sp>
      <p:sp>
        <p:nvSpPr>
          <p:cNvPr id="3" name="Date Placeholder 2"/>
          <p:cNvSpPr>
            <a:spLocks noGrp="1"/>
          </p:cNvSpPr>
          <p:nvPr>
            <p:ph type="dt" sz="quarter" idx="1"/>
          </p:nvPr>
        </p:nvSpPr>
        <p:spPr>
          <a:xfrm>
            <a:off x="3897902" y="6"/>
            <a:ext cx="2982418" cy="464205"/>
          </a:xfrm>
          <a:prstGeom prst="rect">
            <a:avLst/>
          </a:prstGeom>
        </p:spPr>
        <p:txBody>
          <a:bodyPr vert="horz" lIns="87444" tIns="43722" rIns="87444" bIns="43722" rtlCol="0"/>
          <a:lstStyle>
            <a:lvl1pPr algn="r">
              <a:defRPr sz="1100"/>
            </a:lvl1pPr>
          </a:lstStyle>
          <a:p>
            <a:fld id="{591FF66F-2600-418F-8724-17BFC1CC54B2}" type="datetimeFigureOut">
              <a:rPr lang="en-US" smtClean="0"/>
              <a:pPr/>
              <a:t>4/30/2015</a:t>
            </a:fld>
            <a:endParaRPr lang="en-US" dirty="0"/>
          </a:p>
        </p:txBody>
      </p:sp>
      <p:sp>
        <p:nvSpPr>
          <p:cNvPr id="4" name="Footer Placeholder 3"/>
          <p:cNvSpPr>
            <a:spLocks noGrp="1"/>
          </p:cNvSpPr>
          <p:nvPr>
            <p:ph type="ftr" sz="quarter" idx="2"/>
          </p:nvPr>
        </p:nvSpPr>
        <p:spPr>
          <a:xfrm>
            <a:off x="1" y="8830664"/>
            <a:ext cx="2982418" cy="464205"/>
          </a:xfrm>
          <a:prstGeom prst="rect">
            <a:avLst/>
          </a:prstGeom>
        </p:spPr>
        <p:txBody>
          <a:bodyPr vert="horz" lIns="87444" tIns="43722" rIns="87444" bIns="4372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97902" y="8830664"/>
            <a:ext cx="2982418" cy="464205"/>
          </a:xfrm>
          <a:prstGeom prst="rect">
            <a:avLst/>
          </a:prstGeom>
        </p:spPr>
        <p:txBody>
          <a:bodyPr vert="horz" lIns="87444" tIns="43722" rIns="87444" bIns="43722" rtlCol="0" anchor="b"/>
          <a:lstStyle>
            <a:lvl1pPr algn="r">
              <a:defRPr sz="1100"/>
            </a:lvl1pPr>
          </a:lstStyle>
          <a:p>
            <a:fld id="{F03C7A67-A5A3-435B-A7CE-5F80600F998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2429" tIns="46215" rIns="92429" bIns="46215" rtlCol="0"/>
          <a:lstStyle>
            <a:lvl1pPr algn="l">
              <a:defRPr sz="1100"/>
            </a:lvl1pPr>
          </a:lstStyle>
          <a:p>
            <a:pPr>
              <a:defRPr/>
            </a:pPr>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2429" tIns="46215" rIns="92429" bIns="46215" rtlCol="0"/>
          <a:lstStyle>
            <a:lvl1pPr algn="r">
              <a:defRPr sz="1100"/>
            </a:lvl1pPr>
          </a:lstStyle>
          <a:p>
            <a:pPr>
              <a:defRPr/>
            </a:pPr>
            <a:fld id="{EFD94392-0EC6-487E-A323-3AAB8EFF1E88}" type="datetimeFigureOut">
              <a:rPr lang="en-US"/>
              <a:pPr>
                <a:defRPr/>
              </a:pPr>
              <a:t>4/30/2015</a:t>
            </a:fld>
            <a:endParaRPr lang="en-US" dirty="0"/>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2429" tIns="46215" rIns="92429" bIns="46215"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29" tIns="46215" rIns="92429" bIns="462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967"/>
            <a:ext cx="2982119" cy="464820"/>
          </a:xfrm>
          <a:prstGeom prst="rect">
            <a:avLst/>
          </a:prstGeom>
        </p:spPr>
        <p:txBody>
          <a:bodyPr vert="horz" lIns="92429" tIns="46215" rIns="92429" bIns="46215" rtlCol="0" anchor="b"/>
          <a:lstStyle>
            <a:lvl1pPr algn="l">
              <a:defRPr sz="1100"/>
            </a:lvl1pPr>
          </a:lstStyle>
          <a:p>
            <a:pPr>
              <a:defRPr/>
            </a:pPr>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29" tIns="46215" rIns="92429" bIns="46215" rtlCol="0" anchor="b"/>
          <a:lstStyle>
            <a:lvl1pPr algn="r">
              <a:defRPr sz="1100"/>
            </a:lvl1pPr>
          </a:lstStyle>
          <a:p>
            <a:pPr>
              <a:defRPr/>
            </a:pPr>
            <a:fld id="{B8DB3C69-16F6-466A-B3B3-DB0E2089E1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4/30/2015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4/30/2015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4/30/2015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876300" cy="365125"/>
          </a:xfrm>
        </p:spPr>
        <p:txBody>
          <a:bodyPr/>
          <a:lstStyle>
            <a:lvl1pPr>
              <a:defRPr>
                <a:solidFill>
                  <a:schemeClr val="bg1"/>
                </a:solidFill>
              </a:defRPr>
            </a:lvl1pPr>
          </a:lstStyle>
          <a:p>
            <a:pPr>
              <a:defRPr/>
            </a:pPr>
            <a:fld id="{B713415E-5B39-4CD8-A8E4-32608CD6D61F}" type="datetimeFigureOut">
              <a:rPr lang="en-US" smtClean="0"/>
              <a:pPr>
                <a:defRPr/>
              </a:pPr>
              <a:t>4/30/2015</a:t>
            </a:fld>
            <a:endParaRPr lang="en-US" dirty="0"/>
          </a:p>
        </p:txBody>
      </p:sp>
      <p:sp>
        <p:nvSpPr>
          <p:cNvPr id="7" name="Slide Number Placeholder 5"/>
          <p:cNvSpPr>
            <a:spLocks noGrp="1"/>
          </p:cNvSpPr>
          <p:nvPr>
            <p:ph type="sldNum" sz="quarter" idx="12"/>
          </p:nvPr>
        </p:nvSpPr>
        <p:spPr>
          <a:xfrm>
            <a:off x="1460500" y="6378575"/>
            <a:ext cx="596900" cy="365125"/>
          </a:xfrm>
        </p:spPr>
        <p:txBody>
          <a:bodyPr/>
          <a:lstStyle>
            <a:lvl1pPr>
              <a:defRPr>
                <a:solidFill>
                  <a:schemeClr val="bg1"/>
                </a:solidFill>
              </a:defRPr>
            </a:lvl1pPr>
          </a:lstStyle>
          <a:p>
            <a:pPr>
              <a:defRPr/>
            </a:pPr>
            <a:fld id="{D7491DD7-576A-4572-9584-7E1C727197DC}" type="slidenum">
              <a:rPr lang="en-US" smtClean="0"/>
              <a:pPr>
                <a:defRPr/>
              </a:pPr>
              <a:t>‹#›</a:t>
            </a:fld>
            <a:endParaRPr lang="en-US" dirty="0"/>
          </a:p>
        </p:txBody>
      </p:sp>
    </p:spTree>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4/30/2015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4/30/2015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4/30/2015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dirty="0"/>
          </a:p>
        </p:txBody>
      </p:sp>
      <p:pic>
        <p:nvPicPr>
          <p:cNvPr id="8" name="Picture 7" descr="DPIlogo.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advClick="0"/>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lbstat.dpi.wi.gov/sites/default/files/imce/lbstat/xls/2014-2015%20Assignment%20codes%20allowed%20to%20use%200000%20as%20the%20working%20school%20by%20working%20lea%20type.xlsx" TargetMode="External"/><Relationship Id="rId5" Type="http://schemas.openxmlformats.org/officeDocument/2006/relationships/hyperlink" Target="http://lbstat.dpi.wi.gov/sites/default/files/imce/lbstat/2014-2015%20Assignment%20Releated%20Questions%20Matrix.xlsx" TargetMode="External"/><Relationship Id="rId4" Type="http://schemas.openxmlformats.org/officeDocument/2006/relationships/hyperlink" Target="http://lbstat.dpi.wi.gov/sites/default/files/imce/lbstat/xls/2014-2015%20PI-1202%20Position%20Assignment%20Codes%20rev3-23-2015.xls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lbstat.dpi.wi.gov/sites/default/files/imce/lbstat/xls/2014-2015%20PI-1202%20Position%20Assignment%20Codes%20rev3-23-2015.xls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lbstat.dpi.wi.gov/sites/default/files/imce/lbstat/2014-2015DataDefinitionsDraft.pdf" TargetMode="External"/><Relationship Id="rId5" Type="http://schemas.openxmlformats.org/officeDocument/2006/relationships/hyperlink" Target="http://lbstat.dpi.wi.gov/sites/default/files/imce/lbstat/xls/2014-2015%20Assignment%20codes%20allowed%20to%20use%200000%20as%20the%20working%20school%20by%20working%20lea%20type.xlsx" TargetMode="External"/><Relationship Id="rId4" Type="http://schemas.openxmlformats.org/officeDocument/2006/relationships/hyperlink" Target="http://lbstat.dpi.wi.gov/sites/default/files/imce/lbstat/2014-2015%20Assignment%20Releated%20Questions%20Matrix.xls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dpi.wi.gov/wisedata/hel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helpdesk.dpi.wi.gov/MRcgi/MRhomepage.pl?MAINFRAMEONLY=1&amp;WRITECACHE=1&amp;SEARCH_KB_CONTROLS=1&amp;USER=&amp;MRP=0&amp;PROJECTID=2&amp;CUSTM=&amp;SAVEDNAME=SO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ise.dpi.wi.gov/wise_securehomedetail" TargetMode="External"/><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hyperlink" Target="http://wise.dpi.wi.gov/wise_securehomeinfo" TargetMode="External"/><Relationship Id="rId5" Type="http://schemas.openxmlformats.org/officeDocument/2006/relationships/hyperlink" Target="https://apps2.dpi.wi.gov/secure/" TargetMode="External"/><Relationship Id="rId4" Type="http://schemas.openxmlformats.org/officeDocument/2006/relationships/hyperlink" Target="https://apps2.dpi.wi.gov/ldsutil/admin/looku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a/dpi.wi.gov/spreadsheets/d/1wKXZ-u30I_9_ihYpyzBnDBjhY-fT5swJcUN-P79le1I/edit" TargetMode="External"/><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dpi.wi.gov/wisedata/hel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lbstat.dpi.wi.gov/lbstat_datarac" TargetMode="External"/><Relationship Id="rId4" Type="http://schemas.openxmlformats.org/officeDocument/2006/relationships/hyperlink" Target="http://lbstat.dpi.wi.gov/sites/default/files/imce/lbstat/doc/dpi_race_ethnicity_crosswalk.do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0"/>
            <a:ext cx="9144000" cy="2441986"/>
          </a:xfrm>
        </p:spPr>
        <p:txBody>
          <a:bodyPr/>
          <a:lstStyle/>
          <a:p>
            <a:pPr>
              <a:spcAft>
                <a:spcPts val="0"/>
              </a:spcAft>
              <a:defRPr/>
            </a:pPr>
            <a:r>
              <a:rPr lang="en-US" sz="4400" b="1" dirty="0" smtClean="0">
                <a:solidFill>
                  <a:schemeClr val="bg1">
                    <a:lumMod val="75000"/>
                    <a:lumOff val="25000"/>
                  </a:schemeClr>
                </a:solidFill>
              </a:rPr>
              <a:t> </a:t>
            </a:r>
            <a:r>
              <a:rPr lang="en-US" sz="3600" b="1" dirty="0" smtClean="0">
                <a:solidFill>
                  <a:schemeClr val="bg1">
                    <a:lumMod val="75000"/>
                    <a:lumOff val="25000"/>
                  </a:schemeClr>
                </a:solidFill>
              </a:rPr>
              <a:t>WISEstaff (PI 1202 Fall Staff Report)  &amp;</a:t>
            </a:r>
            <a:br>
              <a:rPr lang="en-US" sz="3600" b="1" dirty="0" smtClean="0">
                <a:solidFill>
                  <a:schemeClr val="bg1">
                    <a:lumMod val="75000"/>
                    <a:lumOff val="25000"/>
                  </a:schemeClr>
                </a:solidFill>
              </a:rPr>
            </a:br>
            <a:r>
              <a:rPr lang="en-US" sz="3600" b="1" dirty="0" smtClean="0">
                <a:solidFill>
                  <a:schemeClr val="bg1">
                    <a:lumMod val="75000"/>
                    <a:lumOff val="25000"/>
                  </a:schemeClr>
                </a:solidFill>
              </a:rPr>
              <a:t>Educator Licensing Online (ELO)</a:t>
            </a:r>
            <a:endParaRPr lang="en-US" sz="3600" b="1" dirty="0">
              <a:solidFill>
                <a:schemeClr val="bg1">
                  <a:lumMod val="75000"/>
                  <a:lumOff val="25000"/>
                </a:schemeClr>
              </a:solidFill>
            </a:endParaRPr>
          </a:p>
        </p:txBody>
      </p:sp>
      <p:pic>
        <p:nvPicPr>
          <p:cNvPr id="9" name="Picture 8" descr="el circle trans.psd"/>
          <p:cNvPicPr>
            <a:picLocks noChangeAspect="1"/>
          </p:cNvPicPr>
          <p:nvPr/>
        </p:nvPicPr>
        <p:blipFill>
          <a:blip r:embed="rId3" cstate="print"/>
          <a:stretch>
            <a:fillRect/>
          </a:stretch>
        </p:blipFill>
        <p:spPr>
          <a:xfrm>
            <a:off x="3153989" y="2316367"/>
            <a:ext cx="2396910" cy="2485451"/>
          </a:xfrm>
          <a:prstGeom prst="rect">
            <a:avLst/>
          </a:prstGeom>
          <a:noFill/>
          <a:ln>
            <a:noFill/>
          </a:ln>
        </p:spPr>
      </p:pic>
      <p:sp>
        <p:nvSpPr>
          <p:cNvPr id="6" name="Rectangle 5"/>
          <p:cNvSpPr/>
          <p:nvPr/>
        </p:nvSpPr>
        <p:spPr>
          <a:xfrm>
            <a:off x="1699708" y="5022140"/>
            <a:ext cx="5876925" cy="143244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smtClean="0">
              <a:solidFill>
                <a:schemeClr val="tx1"/>
              </a:solidFill>
            </a:endParaRPr>
          </a:p>
          <a:p>
            <a:pPr algn="ctr">
              <a:defRPr/>
            </a:pPr>
            <a:endParaRPr lang="en-US" b="1" dirty="0" smtClean="0">
              <a:solidFill>
                <a:schemeClr val="tx1"/>
              </a:solidFill>
            </a:endParaRPr>
          </a:p>
          <a:p>
            <a:pPr algn="ctr">
              <a:defRPr/>
            </a:pPr>
            <a:r>
              <a:rPr lang="en-US" b="1" dirty="0" smtClean="0">
                <a:solidFill>
                  <a:schemeClr val="tx1"/>
                </a:solidFill>
              </a:rPr>
              <a:t> </a:t>
            </a:r>
            <a:r>
              <a:rPr lang="en-US" dirty="0" smtClean="0"/>
              <a:t>2015 Skyward User Group </a:t>
            </a:r>
            <a:r>
              <a:rPr lang="en-US" dirty="0" smtClean="0"/>
              <a:t>Conference</a:t>
            </a:r>
            <a:endParaRPr lang="en-US" b="1" dirty="0" smtClean="0">
              <a:solidFill>
                <a:schemeClr val="tx1"/>
              </a:solidFill>
            </a:endParaRPr>
          </a:p>
          <a:p>
            <a:pPr algn="ctr">
              <a:defRPr/>
            </a:pPr>
            <a:r>
              <a:rPr lang="en-US" b="1" dirty="0" smtClean="0">
                <a:solidFill>
                  <a:schemeClr val="tx1"/>
                </a:solidFill>
              </a:rPr>
              <a:t>April 28</a:t>
            </a:r>
            <a:r>
              <a:rPr lang="en-US" b="1" baseline="30000" dirty="0" smtClean="0">
                <a:solidFill>
                  <a:schemeClr val="tx1"/>
                </a:solidFill>
              </a:rPr>
              <a:t>th</a:t>
            </a:r>
            <a:r>
              <a:rPr lang="en-US" b="1" dirty="0" smtClean="0">
                <a:solidFill>
                  <a:schemeClr val="tx1"/>
                </a:solidFill>
              </a:rPr>
              <a:t>, 2015</a:t>
            </a:r>
          </a:p>
          <a:p>
            <a:pPr algn="ctr">
              <a:defRPr/>
            </a:pPr>
            <a:r>
              <a:rPr lang="en-US" sz="1600" dirty="0" smtClean="0">
                <a:solidFill>
                  <a:schemeClr val="tx1"/>
                </a:solidFill>
                <a:latin typeface="Arial" pitchFamily="34" charset="0"/>
                <a:cs typeface="Arial" pitchFamily="34" charset="0"/>
              </a:rPr>
              <a:t>Presented by:  </a:t>
            </a:r>
          </a:p>
          <a:p>
            <a:pPr algn="ctr">
              <a:defRPr/>
            </a:pPr>
            <a:r>
              <a:rPr lang="en-US" sz="1600" dirty="0" smtClean="0">
                <a:solidFill>
                  <a:schemeClr val="tx1"/>
                </a:solidFill>
                <a:latin typeface="Arial" pitchFamily="34" charset="0"/>
                <a:cs typeface="Arial" pitchFamily="34" charset="0"/>
              </a:rPr>
              <a:t>Kari  A. Tenley </a:t>
            </a:r>
          </a:p>
          <a:p>
            <a:pPr algn="ctr"/>
            <a:r>
              <a:rPr lang="en-US" sz="1600" dirty="0" smtClean="0">
                <a:latin typeface="Arial" pitchFamily="34" charset="0"/>
                <a:cs typeface="Arial" pitchFamily="34" charset="0"/>
              </a:rPr>
              <a:t>David P. </a:t>
            </a:r>
            <a:r>
              <a:rPr lang="en-US" sz="1600" dirty="0" err="1" smtClean="0">
                <a:latin typeface="Arial" pitchFamily="34" charset="0"/>
                <a:cs typeface="Arial" pitchFamily="34" charset="0"/>
              </a:rPr>
              <a:t>DeGuire</a:t>
            </a:r>
            <a:endParaRPr lang="en-US" sz="1600" dirty="0" smtClean="0">
              <a:latin typeface="Arial" pitchFamily="34" charset="0"/>
              <a:cs typeface="Arial" pitchFamily="34" charset="0"/>
            </a:endParaRPr>
          </a:p>
          <a:p>
            <a:pPr algn="ctr">
              <a:defRPr/>
            </a:pPr>
            <a:r>
              <a:rPr lang="en-US" b="1" dirty="0" smtClean="0">
                <a:solidFill>
                  <a:schemeClr val="tx1"/>
                </a:solidFill>
              </a:rPr>
              <a:t> </a:t>
            </a:r>
          </a:p>
          <a:p>
            <a:pPr algn="ctr">
              <a:defRPr/>
            </a:pP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2800" b="1" dirty="0" smtClean="0">
                <a:latin typeface="Arial" pitchFamily="34" charset="0"/>
                <a:cs typeface="Arial" pitchFamily="34" charset="0"/>
              </a:rPr>
              <a:t>Current Status of the new </a:t>
            </a:r>
            <a:r>
              <a:rPr lang="en-US" sz="2800" b="1" dirty="0" err="1" smtClean="0">
                <a:latin typeface="Arial" pitchFamily="34" charset="0"/>
                <a:cs typeface="Arial" pitchFamily="34" charset="0"/>
              </a:rPr>
              <a:t>WISEstaff</a:t>
            </a:r>
            <a:r>
              <a:rPr lang="en-US" sz="2800" b="1" dirty="0" smtClean="0">
                <a:latin typeface="Arial" pitchFamily="34" charset="0"/>
                <a:cs typeface="Arial" pitchFamily="34" charset="0"/>
              </a:rPr>
              <a:t> application</a:t>
            </a:r>
            <a:endParaRPr lang="en-US" sz="2800" b="1" dirty="0">
              <a:latin typeface="Arial" pitchFamily="34" charset="0"/>
              <a:cs typeface="Arial" pitchFamily="34" charset="0"/>
            </a:endParaRPr>
          </a:p>
        </p:txBody>
      </p:sp>
      <p:sp>
        <p:nvSpPr>
          <p:cNvPr id="7" name="TextBox 6"/>
          <p:cNvSpPr txBox="1"/>
          <p:nvPr/>
        </p:nvSpPr>
        <p:spPr>
          <a:xfrm>
            <a:off x="338496" y="667584"/>
            <a:ext cx="7391400" cy="523220"/>
          </a:xfrm>
          <a:prstGeom prst="rect">
            <a:avLst/>
          </a:prstGeom>
          <a:noFill/>
        </p:spPr>
        <p:txBody>
          <a:bodyPr wrap="square" rtlCol="0">
            <a:spAutoFit/>
          </a:bodyPr>
          <a:lstStyle/>
          <a:p>
            <a:pPr marL="0" lvl="1"/>
            <a:r>
              <a:rPr lang="en" sz="2800" b="1" i="1" dirty="0" smtClean="0">
                <a:solidFill>
                  <a:schemeClr val="bg1">
                    <a:lumMod val="75000"/>
                    <a:lumOff val="25000"/>
                  </a:schemeClr>
                </a:solidFill>
              </a:rPr>
              <a:t>Where DPI is in completing the application</a:t>
            </a:r>
            <a:endParaRPr lang="en-US" sz="2800" b="1" i="1" dirty="0" smtClean="0">
              <a:solidFill>
                <a:schemeClr val="bg1">
                  <a:lumMod val="75000"/>
                  <a:lumOff val="25000"/>
                </a:schemeClr>
              </a:solidFill>
            </a:endParaRPr>
          </a:p>
        </p:txBody>
      </p:sp>
      <p:sp>
        <p:nvSpPr>
          <p:cNvPr id="8" name="Shape 156"/>
          <p:cNvSpPr txBox="1"/>
          <p:nvPr/>
        </p:nvSpPr>
        <p:spPr>
          <a:xfrm>
            <a:off x="1" y="1108270"/>
            <a:ext cx="9144000" cy="5575105"/>
          </a:xfrm>
          <a:prstGeom prst="rect">
            <a:avLst/>
          </a:prstGeom>
          <a:noFill/>
          <a:ln>
            <a:noFill/>
          </a:ln>
        </p:spPr>
        <p:txBody>
          <a:bodyPr lIns="91425" tIns="91425" rIns="91425" bIns="91425" anchor="ctr" anchorCtr="0">
            <a:noAutofit/>
          </a:bodyPr>
          <a:lstStyle/>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Set up new securtiy for application </a:t>
            </a:r>
            <a:r>
              <a:rPr lang="en" sz="1600" b="1" dirty="0" smtClean="0">
                <a:solidFill>
                  <a:srgbClr val="19D138"/>
                </a:solidFill>
                <a:sym typeface="Trebuchet MS"/>
              </a:rPr>
              <a:t>(Done)</a:t>
            </a: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Create new programming to generate WISEid’s </a:t>
            </a:r>
            <a:r>
              <a:rPr lang="en" sz="1600" b="1" dirty="0" smtClean="0">
                <a:solidFill>
                  <a:srgbClr val="19D138"/>
                </a:solidFill>
                <a:sym typeface="Trebuchet MS"/>
              </a:rPr>
              <a:t>(Done)</a:t>
            </a:r>
            <a:endParaRPr lang="en" sz="1600" b="1" dirty="0" smtClean="0">
              <a:solidFill>
                <a:schemeClr val="bg1"/>
              </a:solidFill>
              <a:sym typeface="Trebuchet MS"/>
            </a:endParaRP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Update </a:t>
            </a:r>
            <a:r>
              <a:rPr lang="en" sz="1600" b="1" dirty="0">
                <a:solidFill>
                  <a:schemeClr val="bg1"/>
                </a:solidFill>
                <a:sym typeface="Trebuchet MS"/>
              </a:rPr>
              <a:t>of District Contact </a:t>
            </a:r>
            <a:r>
              <a:rPr lang="en" sz="1600" b="1" dirty="0" smtClean="0">
                <a:solidFill>
                  <a:schemeClr val="bg1"/>
                </a:solidFill>
                <a:sym typeface="Trebuchet MS"/>
              </a:rPr>
              <a:t>Information </a:t>
            </a:r>
            <a:r>
              <a:rPr lang="en" sz="1600" b="1" dirty="0" smtClean="0">
                <a:solidFill>
                  <a:srgbClr val="19D138"/>
                </a:solidFill>
                <a:sym typeface="Trebuchet MS"/>
              </a:rPr>
              <a:t>(Done)</a:t>
            </a:r>
            <a:endParaRPr lang="en" sz="1600" b="1" dirty="0">
              <a:solidFill>
                <a:schemeClr val="bg1"/>
              </a:solidFill>
              <a:sym typeface="Trebuchet MS"/>
            </a:endParaRP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Loading </a:t>
            </a:r>
            <a:r>
              <a:rPr lang="en" sz="1600" b="1" dirty="0">
                <a:solidFill>
                  <a:schemeClr val="bg1"/>
                </a:solidFill>
                <a:sym typeface="Trebuchet MS"/>
              </a:rPr>
              <a:t>Data - Creation of Staff &amp; Assignment Records </a:t>
            </a:r>
            <a:r>
              <a:rPr lang="en" sz="1600" b="1" dirty="0" smtClean="0">
                <a:solidFill>
                  <a:srgbClr val="19D138"/>
                </a:solidFill>
                <a:sym typeface="Trebuchet MS"/>
              </a:rPr>
              <a:t>(Done)</a:t>
            </a:r>
            <a:endParaRPr lang="en" sz="1600" b="1" dirty="0" smtClean="0">
              <a:solidFill>
                <a:schemeClr val="bg1"/>
              </a:solidFill>
              <a:sym typeface="Trebuchet MS"/>
            </a:endParaRP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Copy Forward Records from last year </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Uploading Contract and Assigment files</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Adding records using the online application screens</a:t>
            </a: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Get Staff File Numbers </a:t>
            </a:r>
            <a:r>
              <a:rPr lang="en" sz="1600" b="1" dirty="0" smtClean="0">
                <a:solidFill>
                  <a:srgbClr val="0E0FC8"/>
                </a:solidFill>
                <a:sym typeface="Trebuchet MS"/>
              </a:rPr>
              <a:t>(In Progress - we are currently working on integration)</a:t>
            </a:r>
            <a:endParaRPr lang="en" sz="1400" dirty="0">
              <a:solidFill>
                <a:schemeClr val="bg1"/>
              </a:solidFill>
              <a:sym typeface="Trebuchet MS"/>
            </a:endParaRPr>
          </a:p>
          <a:p>
            <a:pPr marL="803275" lvl="2" indent="-403225">
              <a:lnSpc>
                <a:spcPct val="115000"/>
              </a:lnSpc>
              <a:buClr>
                <a:schemeClr val="bg1">
                  <a:lumMod val="50000"/>
                  <a:lumOff val="50000"/>
                </a:schemeClr>
              </a:buClr>
              <a:buSzPct val="88000"/>
              <a:buBlip>
                <a:blip r:embed="rId3"/>
              </a:buBlip>
            </a:pPr>
            <a:r>
              <a:rPr lang="en" sz="1600" b="1" dirty="0">
                <a:solidFill>
                  <a:schemeClr val="bg1"/>
                </a:solidFill>
                <a:sym typeface="Trebuchet MS"/>
              </a:rPr>
              <a:t>Verify that no Validation Errors Exist </a:t>
            </a:r>
            <a:r>
              <a:rPr lang="en" sz="1600" b="1" dirty="0">
                <a:solidFill>
                  <a:srgbClr val="0E0FC8"/>
                </a:solidFill>
                <a:sym typeface="Trebuchet MS"/>
              </a:rPr>
              <a:t>(In Progress - </a:t>
            </a:r>
            <a:r>
              <a:rPr lang="en" sz="1600" b="1" dirty="0" smtClean="0">
                <a:solidFill>
                  <a:srgbClr val="0E0FC8"/>
                </a:solidFill>
                <a:sym typeface="Trebuchet MS"/>
              </a:rPr>
              <a:t>Do </a:t>
            </a:r>
            <a:r>
              <a:rPr lang="en" sz="1600" b="1" dirty="0">
                <a:solidFill>
                  <a:srgbClr val="0E0FC8"/>
                </a:solidFill>
                <a:sym typeface="Trebuchet MS"/>
              </a:rPr>
              <a:t>not change your </a:t>
            </a:r>
            <a:r>
              <a:rPr lang="en" sz="1600" b="1" dirty="0" smtClean="0">
                <a:solidFill>
                  <a:srgbClr val="0E0FC8"/>
                </a:solidFill>
                <a:sym typeface="Trebuchet MS"/>
              </a:rPr>
              <a:t>systems</a:t>
            </a:r>
            <a:r>
              <a:rPr lang="en" sz="1600" b="1" dirty="0">
                <a:solidFill>
                  <a:srgbClr val="0E0FC8"/>
                </a:solidFill>
                <a:sym typeface="Trebuchet MS"/>
              </a:rPr>
              <a:t>)</a:t>
            </a: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Create “All Staff” report/download for agencies to verify and validate all data reported prior to certifing the data collection</a:t>
            </a:r>
            <a:r>
              <a:rPr lang="en" sz="1600" b="1" dirty="0" smtClean="0">
                <a:solidFill>
                  <a:srgbClr val="0E0FC8"/>
                </a:solidFill>
                <a:sym typeface="Trebuchet MS"/>
              </a:rPr>
              <a:t> </a:t>
            </a:r>
            <a:r>
              <a:rPr lang="en" sz="1600" b="1" dirty="0" smtClean="0">
                <a:solidFill>
                  <a:srgbClr val="FF0000"/>
                </a:solidFill>
                <a:sym typeface="Trebuchet MS"/>
              </a:rPr>
              <a:t>(Not started)</a:t>
            </a: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Create 5 reports requiring approval </a:t>
            </a:r>
            <a:r>
              <a:rPr lang="en" sz="1600" b="1" dirty="0" smtClean="0">
                <a:solidFill>
                  <a:srgbClr val="FF0000"/>
                </a:solidFill>
                <a:sym typeface="Trebuchet MS"/>
              </a:rPr>
              <a:t>(Not started)</a:t>
            </a:r>
            <a:endParaRPr lang="en" sz="1600" b="1" dirty="0" smtClean="0">
              <a:solidFill>
                <a:schemeClr val="bg1"/>
              </a:solidFill>
              <a:sym typeface="Trebuchet MS"/>
            </a:endParaRP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Create Draft Salary Report for approval </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Create Draft Salary Report by Position, Ethnic Group and Gender</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No Teachers at School Report</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No Principal at School Report</a:t>
            </a:r>
          </a:p>
          <a:p>
            <a:pPr marL="1260475" lvl="3" indent="-403225">
              <a:lnSpc>
                <a:spcPct val="115000"/>
              </a:lnSpc>
              <a:buClr>
                <a:schemeClr val="bg1">
                  <a:lumMod val="50000"/>
                  <a:lumOff val="50000"/>
                </a:schemeClr>
              </a:buClr>
              <a:buSzPct val="90000"/>
              <a:buBlip>
                <a:blip r:embed="rId4"/>
              </a:buBlip>
            </a:pPr>
            <a:r>
              <a:rPr lang="en" sz="1400" dirty="0" smtClean="0">
                <a:solidFill>
                  <a:schemeClr val="bg1"/>
                </a:solidFill>
                <a:sym typeface="Trebuchet MS"/>
              </a:rPr>
              <a:t>No Reading Specialist at School Report (new 2015)</a:t>
            </a:r>
          </a:p>
          <a:p>
            <a:pPr marL="803275" lvl="2" indent="-403225">
              <a:lnSpc>
                <a:spcPct val="115000"/>
              </a:lnSpc>
              <a:buClr>
                <a:schemeClr val="bg1">
                  <a:lumMod val="50000"/>
                  <a:lumOff val="50000"/>
                </a:schemeClr>
              </a:buClr>
              <a:buSzPct val="88000"/>
              <a:buBlip>
                <a:blip r:embed="rId3"/>
              </a:buBlip>
            </a:pPr>
            <a:r>
              <a:rPr lang="en" sz="1600" b="1" dirty="0" smtClean="0">
                <a:solidFill>
                  <a:schemeClr val="bg1"/>
                </a:solidFill>
                <a:sym typeface="Trebuchet MS"/>
              </a:rPr>
              <a:t>Certify and submit (lock and submit) prior to running the audit.</a:t>
            </a:r>
          </a:p>
          <a:p>
            <a:pPr marL="803275" lvl="2" indent="-403225">
              <a:lnSpc>
                <a:spcPct val="115000"/>
              </a:lnSpc>
              <a:buClr>
                <a:schemeClr val="bg1">
                  <a:lumMod val="50000"/>
                  <a:lumOff val="50000"/>
                </a:schemeClr>
              </a:buClr>
              <a:buSzPct val="88000"/>
              <a:buBlip>
                <a:blip r:embed="rId3"/>
              </a:buBlip>
            </a:pPr>
            <a:r>
              <a:rPr lang="en" sz="1600" b="1" dirty="0">
                <a:solidFill>
                  <a:schemeClr val="bg1"/>
                </a:solidFill>
                <a:sym typeface="Trebuchet MS"/>
              </a:rPr>
              <a:t>	License </a:t>
            </a:r>
            <a:r>
              <a:rPr lang="en" sz="1600" b="1" dirty="0" smtClean="0">
                <a:solidFill>
                  <a:schemeClr val="bg1"/>
                </a:solidFill>
                <a:sym typeface="Trebuchet MS"/>
              </a:rPr>
              <a:t>Auditing integration </a:t>
            </a:r>
            <a:r>
              <a:rPr lang="en" sz="1600" b="1" dirty="0" smtClean="0">
                <a:solidFill>
                  <a:srgbClr val="0E0FC8"/>
                </a:solidFill>
                <a:sym typeface="Trebuchet MS"/>
              </a:rPr>
              <a:t>(In Progress - Do not change your systems)</a:t>
            </a:r>
            <a:endParaRPr lang="en" sz="1600" b="1" dirty="0">
              <a:solidFill>
                <a:schemeClr val="bg1"/>
              </a:solidFill>
              <a:sym typeface="Trebuchet MS"/>
            </a:endParaRPr>
          </a:p>
          <a:p>
            <a:pPr marL="803275" lvl="2" indent="-403225">
              <a:lnSpc>
                <a:spcPct val="115000"/>
              </a:lnSpc>
              <a:buClr>
                <a:schemeClr val="bg1">
                  <a:lumMod val="50000"/>
                  <a:lumOff val="50000"/>
                </a:schemeClr>
              </a:buClr>
              <a:buSzPct val="88000"/>
              <a:buBlip>
                <a:blip r:embed="rId3"/>
              </a:buBlip>
            </a:pPr>
            <a:r>
              <a:rPr lang="en" sz="1600" b="1" dirty="0">
                <a:solidFill>
                  <a:schemeClr val="bg1"/>
                </a:solidFill>
                <a:sym typeface="Trebuchet MS"/>
              </a:rPr>
              <a:t>	</a:t>
            </a:r>
            <a:r>
              <a:rPr lang="en" sz="1600" b="1" dirty="0" smtClean="0">
                <a:solidFill>
                  <a:schemeClr val="bg1"/>
                </a:solidFill>
                <a:sym typeface="Trebuchet MS"/>
              </a:rPr>
              <a:t>Licensing Audit Reports (4) </a:t>
            </a:r>
            <a:r>
              <a:rPr lang="en" sz="1600" b="1" dirty="0" smtClean="0">
                <a:solidFill>
                  <a:srgbClr val="FF0000"/>
                </a:solidFill>
                <a:sym typeface="Trebuchet MS"/>
              </a:rPr>
              <a:t>(Not started)</a:t>
            </a:r>
            <a:r>
              <a:rPr lang="en" sz="1600" b="1" dirty="0" smtClean="0">
                <a:solidFill>
                  <a:schemeClr val="bg1"/>
                </a:solidFill>
                <a:sym typeface="Trebuchet MS"/>
              </a:rPr>
              <a:t> </a:t>
            </a:r>
            <a:endParaRPr lang="en" sz="1600" b="1" dirty="0">
              <a:solidFill>
                <a:schemeClr val="bg1"/>
              </a:solidFill>
              <a:sym typeface="Trebuchet MS"/>
            </a:endParaRPr>
          </a:p>
          <a:p>
            <a:pPr marL="803275" lvl="2" indent="-403225">
              <a:lnSpc>
                <a:spcPct val="115000"/>
              </a:lnSpc>
              <a:buClr>
                <a:schemeClr val="bg1">
                  <a:lumMod val="50000"/>
                  <a:lumOff val="50000"/>
                </a:schemeClr>
              </a:buClr>
              <a:buSzPct val="88000"/>
              <a:buBlip>
                <a:blip r:embed="rId3"/>
              </a:buBlip>
            </a:pPr>
            <a:r>
              <a:rPr lang="en" sz="1600" b="1" dirty="0">
                <a:solidFill>
                  <a:schemeClr val="bg1"/>
                </a:solidFill>
                <a:sym typeface="Trebuchet MS"/>
              </a:rPr>
              <a:t>	Perform final Audit and determine </a:t>
            </a:r>
            <a:r>
              <a:rPr lang="en" sz="1600" b="1" dirty="0" smtClean="0">
                <a:solidFill>
                  <a:schemeClr val="bg1"/>
                </a:solidFill>
                <a:sym typeface="Trebuchet MS"/>
              </a:rPr>
              <a:t>HQ</a:t>
            </a:r>
            <a:endParaRPr lang="en" sz="1600" b="1" dirty="0">
              <a:solidFill>
                <a:schemeClr val="bg1"/>
              </a:solidFill>
              <a:sym typeface="Trebuchet M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2213261"/>
            <a:ext cx="91440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marR="0" lvl="0" indent="-517525" algn="ctr" defTabSz="914400" rtl="0" eaLnBrk="1" fontAlgn="base" latinLnBrk="0" hangingPunct="1">
              <a:lnSpc>
                <a:spcPct val="100000"/>
              </a:lnSpc>
              <a:spcBef>
                <a:spcPct val="0"/>
              </a:spcBef>
              <a:spcAft>
                <a:spcPct val="0"/>
              </a:spcAft>
              <a:buClrTx/>
              <a:buSzTx/>
              <a:buFontTx/>
              <a:buNone/>
              <a:tabLst/>
              <a:defRPr/>
            </a:pPr>
            <a:r>
              <a:rPr lang="en-US" sz="5400" dirty="0" smtClean="0">
                <a:solidFill>
                  <a:srgbClr val="00B050"/>
                </a:solidFill>
                <a:effectLst>
                  <a:outerShdw blurRad="38100" dist="38100" dir="2700000" algn="tl">
                    <a:srgbClr val="000000">
                      <a:alpha val="43137"/>
                    </a:srgbClr>
                  </a:outerShdw>
                </a:effectLst>
                <a:latin typeface="+mn-lt"/>
                <a:ea typeface="+mj-ea"/>
                <a:cs typeface="Gadget"/>
              </a:rPr>
              <a:t>Getting started on the </a:t>
            </a:r>
            <a:r>
              <a:rPr lang="en-US" sz="5400" dirty="0" err="1" smtClean="0">
                <a:solidFill>
                  <a:srgbClr val="00B050"/>
                </a:solidFill>
                <a:effectLst>
                  <a:outerShdw blurRad="38100" dist="38100" dir="2700000" algn="tl">
                    <a:srgbClr val="000000">
                      <a:alpha val="43137"/>
                    </a:srgbClr>
                  </a:outerShdw>
                </a:effectLst>
                <a:latin typeface="+mn-lt"/>
                <a:ea typeface="+mj-ea"/>
                <a:cs typeface="Gadget"/>
              </a:rPr>
              <a:t>WISEstaff</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j-ea"/>
                <a:cs typeface="Gadget"/>
              </a:rPr>
              <a:t> Data Collection</a:t>
            </a:r>
            <a:endPar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j-ea"/>
              <a:cs typeface="Gadge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2800" b="1" dirty="0" err="1" smtClean="0">
                <a:latin typeface="Arial" pitchFamily="34" charset="0"/>
                <a:cs typeface="Arial" pitchFamily="34" charset="0"/>
              </a:rPr>
              <a:t>WISEstaff</a:t>
            </a:r>
            <a:r>
              <a:rPr lang="en-US" sz="2800" b="1" dirty="0" smtClean="0">
                <a:latin typeface="Arial" pitchFamily="34" charset="0"/>
                <a:cs typeface="Arial" pitchFamily="34" charset="0"/>
              </a:rPr>
              <a:t> data collection</a:t>
            </a:r>
            <a:endParaRPr lang="en-US" sz="2800" b="1" dirty="0">
              <a:latin typeface="Arial" pitchFamily="34" charset="0"/>
              <a:cs typeface="Arial" pitchFamily="34" charset="0"/>
            </a:endParaRPr>
          </a:p>
        </p:txBody>
      </p:sp>
      <p:sp>
        <p:nvSpPr>
          <p:cNvPr id="7" name="TextBox 6"/>
          <p:cNvSpPr txBox="1"/>
          <p:nvPr/>
        </p:nvSpPr>
        <p:spPr>
          <a:xfrm>
            <a:off x="224196" y="731084"/>
            <a:ext cx="8602304" cy="523220"/>
          </a:xfrm>
          <a:prstGeom prst="rect">
            <a:avLst/>
          </a:prstGeom>
          <a:noFill/>
        </p:spPr>
        <p:txBody>
          <a:bodyPr wrap="square" rtlCol="0">
            <a:spAutoFit/>
          </a:bodyPr>
          <a:lstStyle/>
          <a:p>
            <a:pPr marL="0" lvl="1"/>
            <a:r>
              <a:rPr lang="en" sz="2800" b="1" i="1" dirty="0" smtClean="0">
                <a:solidFill>
                  <a:schemeClr val="bg1">
                    <a:lumMod val="75000"/>
                    <a:lumOff val="25000"/>
                  </a:schemeClr>
                </a:solidFill>
              </a:rPr>
              <a:t>Steps to complete the WISEstaff data collection.</a:t>
            </a:r>
          </a:p>
        </p:txBody>
      </p:sp>
      <p:sp>
        <p:nvSpPr>
          <p:cNvPr id="6" name="Rectangle 5"/>
          <p:cNvSpPr/>
          <p:nvPr/>
        </p:nvSpPr>
        <p:spPr>
          <a:xfrm>
            <a:off x="88900" y="1312039"/>
            <a:ext cx="8915400" cy="5047536"/>
          </a:xfrm>
          <a:prstGeom prst="rect">
            <a:avLst/>
          </a:prstGeom>
          <a:ln>
            <a:solidFill>
              <a:schemeClr val="bg1">
                <a:lumMod val="50000"/>
                <a:lumOff val="50000"/>
              </a:schemeClr>
            </a:solidFill>
          </a:ln>
        </p:spPr>
        <p:txBody>
          <a:bodyPr wrap="square">
            <a:spAutoFit/>
          </a:bodyPr>
          <a:lstStyle/>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Update of District Contact Information</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Upload or Create Staff &amp; Assignment Records</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Verify that no Validation Errors Exist </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Get Staff File Numbers Review of the Missing/Invalid Staff File Numbers (need to be corrected) </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Approval of Salary Report </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Approval of Salary Report by Position, Ethnic Group and Gender </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Approval No Teachers at School Report </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Approval of No Principals at School Report</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Approval of no Reading Specialist Report</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Certify / Ready for Audit</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Review Audit reports</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Make necessary corrections or get staff licensed</a:t>
            </a:r>
          </a:p>
          <a:p>
            <a:pPr marL="857250" lvl="2" indent="-457200">
              <a:lnSpc>
                <a:spcPct val="115000"/>
              </a:lnSpc>
              <a:buClr>
                <a:srgbClr val="0C0CB4"/>
              </a:buClr>
              <a:buSzPct val="100000"/>
              <a:buFont typeface="+mj-lt"/>
              <a:buAutoNum type="arabicPeriod"/>
            </a:pPr>
            <a:r>
              <a:rPr lang="en-US" sz="2000" b="1" dirty="0" smtClean="0">
                <a:solidFill>
                  <a:srgbClr val="0E0FC8"/>
                </a:solidFill>
                <a:sym typeface="Trebuchet MS"/>
              </a:rPr>
              <a:t>Certify staff data collection for publication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7" name="TextBox 6"/>
          <p:cNvSpPr txBox="1"/>
          <p:nvPr/>
        </p:nvSpPr>
        <p:spPr>
          <a:xfrm>
            <a:off x="338496" y="756484"/>
            <a:ext cx="7391400" cy="523220"/>
          </a:xfrm>
          <a:prstGeom prst="rect">
            <a:avLst/>
          </a:prstGeom>
          <a:noFill/>
        </p:spPr>
        <p:txBody>
          <a:bodyPr wrap="square" rtlCol="0">
            <a:spAutoFit/>
          </a:bodyPr>
          <a:lstStyle/>
          <a:p>
            <a:pPr marL="0" lvl="1"/>
            <a:r>
              <a:rPr lang="en" sz="2800" b="1" i="1" dirty="0" smtClean="0">
                <a:solidFill>
                  <a:schemeClr val="bg1">
                    <a:lumMod val="75000"/>
                    <a:lumOff val="25000"/>
                  </a:schemeClr>
                </a:solidFill>
                <a:sym typeface="Trebuchet MS"/>
              </a:rPr>
              <a:t>1. Update of District Contact Information</a:t>
            </a:r>
            <a:r>
              <a:rPr lang="en" sz="2800" b="1" i="1" dirty="0" smtClean="0">
                <a:solidFill>
                  <a:schemeClr val="bg1">
                    <a:lumMod val="75000"/>
                    <a:lumOff val="25000"/>
                  </a:schemeClr>
                </a:solidFill>
              </a:rPr>
              <a:t> </a:t>
            </a:r>
            <a:endParaRPr lang="en-US" sz="2800" b="1" i="1" dirty="0" smtClean="0">
              <a:solidFill>
                <a:schemeClr val="bg1">
                  <a:lumMod val="75000"/>
                  <a:lumOff val="25000"/>
                </a:schemeClr>
              </a:solidFill>
            </a:endParaRPr>
          </a:p>
        </p:txBody>
      </p:sp>
      <p:pic>
        <p:nvPicPr>
          <p:cNvPr id="6" name="Shape 162"/>
          <p:cNvPicPr preferRelativeResize="0"/>
          <p:nvPr/>
        </p:nvPicPr>
        <p:blipFill>
          <a:blip r:embed="rId3" cstate="print">
            <a:alphaModFix/>
          </a:blip>
          <a:stretch>
            <a:fillRect/>
          </a:stretch>
        </p:blipFill>
        <p:spPr>
          <a:xfrm>
            <a:off x="106576" y="1610742"/>
            <a:ext cx="2790825" cy="3898900"/>
          </a:xfrm>
          <a:prstGeom prst="rect">
            <a:avLst/>
          </a:prstGeom>
          <a:noFill/>
          <a:ln>
            <a:noFill/>
          </a:ln>
        </p:spPr>
      </p:pic>
      <p:pic>
        <p:nvPicPr>
          <p:cNvPr id="9" name="Shape 163"/>
          <p:cNvPicPr preferRelativeResize="0"/>
          <p:nvPr/>
        </p:nvPicPr>
        <p:blipFill>
          <a:blip r:embed="rId4" cstate="print">
            <a:alphaModFix/>
          </a:blip>
          <a:stretch>
            <a:fillRect/>
          </a:stretch>
        </p:blipFill>
        <p:spPr>
          <a:xfrm>
            <a:off x="2623300" y="1610759"/>
            <a:ext cx="6426500" cy="4064833"/>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7" name="TextBox 6"/>
          <p:cNvSpPr txBox="1"/>
          <p:nvPr/>
        </p:nvSpPr>
        <p:spPr>
          <a:xfrm>
            <a:off x="338496" y="756484"/>
            <a:ext cx="7391400" cy="523220"/>
          </a:xfrm>
          <a:prstGeom prst="rect">
            <a:avLst/>
          </a:prstGeom>
          <a:noFill/>
        </p:spPr>
        <p:txBody>
          <a:bodyPr wrap="square" rtlCol="0">
            <a:spAutoFit/>
          </a:bodyPr>
          <a:lstStyle/>
          <a:p>
            <a:pPr marL="0" lvl="1"/>
            <a:r>
              <a:rPr lang="en" sz="2800" b="1" i="1" dirty="0" smtClean="0">
                <a:solidFill>
                  <a:schemeClr val="bg1">
                    <a:lumMod val="75000"/>
                    <a:lumOff val="25000"/>
                  </a:schemeClr>
                </a:solidFill>
                <a:sym typeface="Trebuchet MS"/>
              </a:rPr>
              <a:t>1. Update of District Contact Information</a:t>
            </a:r>
            <a:endParaRPr lang="en-US" sz="2800" b="1" i="1" dirty="0" smtClean="0">
              <a:solidFill>
                <a:schemeClr val="bg1">
                  <a:lumMod val="75000"/>
                  <a:lumOff val="25000"/>
                </a:schemeClr>
              </a:solidFill>
              <a:sym typeface="Trebuchet MS"/>
            </a:endParaRPr>
          </a:p>
        </p:txBody>
      </p:sp>
      <p:pic>
        <p:nvPicPr>
          <p:cNvPr id="8" name="Shape 169"/>
          <p:cNvPicPr preferRelativeResize="0"/>
          <p:nvPr/>
        </p:nvPicPr>
        <p:blipFill>
          <a:blip r:embed="rId3" cstate="print">
            <a:alphaModFix/>
          </a:blip>
          <a:stretch>
            <a:fillRect/>
          </a:stretch>
        </p:blipFill>
        <p:spPr>
          <a:xfrm>
            <a:off x="3496650" y="1433467"/>
            <a:ext cx="4389000" cy="4895232"/>
          </a:xfrm>
          <a:prstGeom prst="rect">
            <a:avLst/>
          </a:prstGeom>
          <a:noFill/>
          <a:ln>
            <a:noFill/>
          </a:ln>
        </p:spPr>
      </p:pic>
      <p:sp>
        <p:nvSpPr>
          <p:cNvPr id="10" name="Shape 170"/>
          <p:cNvSpPr txBox="1">
            <a:spLocks/>
          </p:cNvSpPr>
          <p:nvPr/>
        </p:nvSpPr>
        <p:spPr bwMode="auto">
          <a:xfrm>
            <a:off x="469901" y="1790700"/>
            <a:ext cx="3302000" cy="2534301"/>
          </a:xfrm>
          <a:prstGeom prst="rect">
            <a:avLst/>
          </a:prstGeom>
          <a:noFill/>
          <a:ln w="9525">
            <a:noFill/>
            <a:miter lim="800000"/>
            <a:headEnd/>
            <a:tailEnd/>
          </a:ln>
        </p:spPr>
        <p:txBody>
          <a:bodyPr vert="horz" wrap="square" lIns="91425" tIns="91425" rIns="91425" bIns="91425" numCol="1" anchor="b"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Trebuchet MS"/>
                <a:cs typeface="Arial" pitchFamily="34" charset="0"/>
                <a:sym typeface="Trebuchet MS"/>
              </a:rPr>
              <a:t>Primary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Trebuchet MS"/>
                <a:cs typeface="Arial" pitchFamily="34" charset="0"/>
                <a:sym typeface="Trebuchet MS"/>
              </a:rPr>
              <a:t>Secondary</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2400" dirty="0" smtClean="0">
                <a:solidFill>
                  <a:srgbClr val="000000"/>
                </a:solidFill>
                <a:latin typeface="Arial" pitchFamily="34" charset="0"/>
                <a:ea typeface="Trebuchet MS"/>
                <a:cs typeface="Arial" pitchFamily="34" charset="0"/>
                <a:sym typeface="Trebuchet MS"/>
              </a:rPr>
              <a:t>General</a:t>
            </a:r>
            <a:endParaRPr kumimoji="0" lang="en-US" sz="2400" b="0" i="0" u="none" strike="noStrike" kern="1200" cap="none" spc="0" normalizeH="0" baseline="0" noProof="0" dirty="0" smtClean="0">
              <a:ln>
                <a:noFill/>
              </a:ln>
              <a:solidFill>
                <a:srgbClr val="000000"/>
              </a:solidFill>
              <a:effectLst/>
              <a:uLnTx/>
              <a:uFillTx/>
              <a:latin typeface="Arial" pitchFamily="34" charset="0"/>
              <a:ea typeface="Trebuchet MS"/>
              <a:cs typeface="Arial" pitchFamily="34" charset="0"/>
              <a:sym typeface="Trebuchet MS"/>
            </a:endParaRPr>
          </a:p>
          <a:p>
            <a:pPr marL="0" marR="0" lvl="0" indent="0" algn="l" defTabSz="914400" rtl="0" eaLnBrk="1" fontAlgn="base" latinLnBrk="0" hangingPunct="1">
              <a:lnSpc>
                <a:spcPct val="100000"/>
              </a:lnSpc>
              <a:spcBef>
                <a:spcPts val="0"/>
              </a:spcBef>
              <a:spcAft>
                <a:spcPct val="0"/>
              </a:spcAft>
              <a:buClr>
                <a:schemeClr val="dk1"/>
              </a:buClr>
              <a:buSzPct val="45833"/>
              <a:buFontTx/>
              <a:buNone/>
              <a:tabLst/>
              <a:defRPr/>
            </a:pPr>
            <a:r>
              <a:rPr kumimoji="0" lang="en-US" sz="2400" b="1" i="1" u="none" strike="noStrike" kern="1200" cap="none" spc="0" normalizeH="0" baseline="0" noProof="0" dirty="0" smtClean="0">
                <a:ln>
                  <a:noFill/>
                </a:ln>
                <a:solidFill>
                  <a:schemeClr val="bg1">
                    <a:lumMod val="75000"/>
                    <a:lumOff val="25000"/>
                  </a:schemeClr>
                </a:solidFill>
                <a:effectLst/>
                <a:uLnTx/>
                <a:uFillTx/>
                <a:latin typeface="Arial" charset="0"/>
                <a:ea typeface="+mn-ea"/>
                <a:cs typeface="Arial" charset="0"/>
                <a:sym typeface="Trebuchet MS"/>
              </a:rPr>
              <a:t>**New to 2015 addition of Homeless Liaison**  </a:t>
            </a:r>
            <a:r>
              <a:rPr kumimoji="0" lang="en-US" sz="1600" b="1" i="1" u="none" strike="noStrike" kern="1200" cap="none" spc="0" normalizeH="0" baseline="0" noProof="0" dirty="0" smtClean="0">
                <a:ln>
                  <a:noFill/>
                </a:ln>
                <a:solidFill>
                  <a:schemeClr val="bg1">
                    <a:lumMod val="75000"/>
                    <a:lumOff val="25000"/>
                  </a:schemeClr>
                </a:solidFill>
                <a:effectLst/>
                <a:uLnTx/>
                <a:uFillTx/>
                <a:latin typeface="Arial" charset="0"/>
                <a:ea typeface="+mn-ea"/>
                <a:cs typeface="Arial" charset="0"/>
                <a:sym typeface="Trebuchet MS"/>
              </a:rPr>
              <a:t>will be required 2015-2016</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7" name="TextBox 6"/>
          <p:cNvSpPr txBox="1"/>
          <p:nvPr/>
        </p:nvSpPr>
        <p:spPr>
          <a:xfrm>
            <a:off x="279400" y="743784"/>
            <a:ext cx="8661400" cy="587853"/>
          </a:xfrm>
          <a:prstGeom prst="rect">
            <a:avLst/>
          </a:prstGeom>
          <a:noFill/>
        </p:spPr>
        <p:txBody>
          <a:bodyPr wrap="square" rtlCol="0">
            <a:spAutoFit/>
          </a:bodyPr>
          <a:lstStyle/>
          <a:p>
            <a:pPr marL="0" lvl="1" indent="-457200">
              <a:lnSpc>
                <a:spcPct val="115000"/>
              </a:lnSpc>
              <a:buClr>
                <a:srgbClr val="0C0CB4"/>
              </a:buClr>
              <a:buSzPct val="100000"/>
            </a:pPr>
            <a:r>
              <a:rPr lang="en-US" sz="2800" b="1" i="1" dirty="0" smtClean="0">
                <a:solidFill>
                  <a:schemeClr val="bg1">
                    <a:lumMod val="75000"/>
                    <a:lumOff val="25000"/>
                  </a:schemeClr>
                </a:solidFill>
                <a:sym typeface="Trebuchet MS"/>
              </a:rPr>
              <a:t>2. Upload or Create Staff &amp; Assignment records</a:t>
            </a:r>
          </a:p>
        </p:txBody>
      </p:sp>
      <p:pic>
        <p:nvPicPr>
          <p:cNvPr id="6" name="Shape 176"/>
          <p:cNvPicPr preferRelativeResize="0"/>
          <p:nvPr/>
        </p:nvPicPr>
        <p:blipFill>
          <a:blip r:embed="rId3" cstate="print">
            <a:alphaModFix/>
          </a:blip>
          <a:stretch>
            <a:fillRect/>
          </a:stretch>
        </p:blipFill>
        <p:spPr>
          <a:xfrm>
            <a:off x="254000" y="1302942"/>
            <a:ext cx="2344801" cy="5181600"/>
          </a:xfrm>
          <a:prstGeom prst="rect">
            <a:avLst/>
          </a:prstGeom>
          <a:noFill/>
          <a:ln>
            <a:noFill/>
          </a:ln>
        </p:spPr>
      </p:pic>
      <p:pic>
        <p:nvPicPr>
          <p:cNvPr id="8" name="Shape 177"/>
          <p:cNvPicPr preferRelativeResize="0"/>
          <p:nvPr/>
        </p:nvPicPr>
        <p:blipFill>
          <a:blip r:embed="rId4" cstate="print">
            <a:alphaModFix/>
          </a:blip>
          <a:stretch>
            <a:fillRect/>
          </a:stretch>
        </p:blipFill>
        <p:spPr>
          <a:xfrm>
            <a:off x="2541350" y="2502608"/>
            <a:ext cx="4438650" cy="2844800"/>
          </a:xfrm>
          <a:prstGeom prst="rect">
            <a:avLst/>
          </a:prstGeom>
          <a:noFill/>
          <a:ln>
            <a:noFill/>
          </a:ln>
        </p:spPr>
      </p:pic>
      <p:sp>
        <p:nvSpPr>
          <p:cNvPr id="9" name="TextBox 8"/>
          <p:cNvSpPr txBox="1"/>
          <p:nvPr/>
        </p:nvSpPr>
        <p:spPr>
          <a:xfrm>
            <a:off x="2489200" y="1378784"/>
            <a:ext cx="6502400" cy="1154162"/>
          </a:xfrm>
          <a:prstGeom prst="rect">
            <a:avLst/>
          </a:prstGeom>
          <a:noFill/>
          <a:ln>
            <a:solidFill>
              <a:schemeClr val="bg1">
                <a:lumMod val="75000"/>
                <a:lumOff val="25000"/>
              </a:schemeClr>
            </a:solidFill>
          </a:ln>
        </p:spPr>
        <p:txBody>
          <a:bodyPr wrap="square" rtlCol="0">
            <a:spAutoFit/>
          </a:bodyPr>
          <a:lstStyle/>
          <a:p>
            <a:pPr marL="0" lvl="1" indent="-457200">
              <a:lnSpc>
                <a:spcPct val="115000"/>
              </a:lnSpc>
              <a:buClr>
                <a:srgbClr val="0C0CB4"/>
              </a:buClr>
              <a:buSzPct val="100000"/>
            </a:pPr>
            <a:r>
              <a:rPr lang="en-US" sz="2400" dirty="0" smtClean="0">
                <a:solidFill>
                  <a:schemeClr val="bg1">
                    <a:lumMod val="75000"/>
                    <a:lumOff val="25000"/>
                  </a:schemeClr>
                </a:solidFill>
                <a:sym typeface="Trebuchet MS"/>
              </a:rPr>
              <a:t>Creating records (copy forward) from last year</a:t>
            </a:r>
          </a:p>
          <a:p>
            <a:pPr marL="457200" lvl="2" indent="-182880">
              <a:lnSpc>
                <a:spcPct val="115000"/>
              </a:lnSpc>
              <a:buClr>
                <a:srgbClr val="0C0CB4"/>
              </a:buClr>
              <a:buSzPct val="100000"/>
              <a:buFont typeface="Arial" pitchFamily="34" charset="0"/>
              <a:buChar char="•"/>
            </a:pPr>
            <a:r>
              <a:rPr lang="en-US" dirty="0" smtClean="0">
                <a:solidFill>
                  <a:schemeClr val="bg1"/>
                </a:solidFill>
                <a:sym typeface="Trebuchet MS"/>
              </a:rPr>
              <a:t>Download files</a:t>
            </a:r>
          </a:p>
          <a:p>
            <a:pPr marL="457200" lvl="2" indent="-182880">
              <a:lnSpc>
                <a:spcPct val="115000"/>
              </a:lnSpc>
              <a:buClr>
                <a:srgbClr val="0C0CB4"/>
              </a:buClr>
              <a:buSzPct val="100000"/>
              <a:buFont typeface="Arial" pitchFamily="34" charset="0"/>
              <a:buChar char="•"/>
            </a:pPr>
            <a:r>
              <a:rPr lang="en-US" dirty="0" smtClean="0">
                <a:solidFill>
                  <a:schemeClr val="bg1"/>
                </a:solidFill>
                <a:sym typeface="Trebuchet MS"/>
              </a:rPr>
              <a:t>Make any changes (optional)</a:t>
            </a:r>
          </a:p>
        </p:txBody>
      </p:sp>
      <p:sp>
        <p:nvSpPr>
          <p:cNvPr id="10" name="TextBox 9"/>
          <p:cNvSpPr txBox="1"/>
          <p:nvPr/>
        </p:nvSpPr>
        <p:spPr>
          <a:xfrm>
            <a:off x="2933700" y="5506284"/>
            <a:ext cx="5549900" cy="658642"/>
          </a:xfrm>
          <a:prstGeom prst="rect">
            <a:avLst/>
          </a:prstGeom>
          <a:solidFill>
            <a:srgbClr val="FFFF00">
              <a:alpha val="30000"/>
            </a:srgbClr>
          </a:solidFill>
          <a:ln>
            <a:solidFill>
              <a:schemeClr val="bg1">
                <a:lumMod val="75000"/>
                <a:lumOff val="25000"/>
              </a:schemeClr>
            </a:solidFill>
          </a:ln>
        </p:spPr>
        <p:txBody>
          <a:bodyPr wrap="square" rtlCol="0">
            <a:spAutoFit/>
          </a:bodyPr>
          <a:lstStyle/>
          <a:p>
            <a:pPr marL="0" lvl="1" indent="-457200">
              <a:lnSpc>
                <a:spcPct val="115000"/>
              </a:lnSpc>
              <a:buClr>
                <a:srgbClr val="0C0CB4"/>
              </a:buClr>
              <a:buSzPct val="100000"/>
            </a:pPr>
            <a:r>
              <a:rPr lang="en-US" sz="1600" dirty="0" smtClean="0">
                <a:solidFill>
                  <a:schemeClr val="bg1">
                    <a:lumMod val="75000"/>
                    <a:lumOff val="25000"/>
                  </a:schemeClr>
                </a:solidFill>
                <a:sym typeface="Trebuchet MS"/>
              </a:rPr>
              <a:t>Note:  DPI automatically adds one year to both the local YOE and the Total YOE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pic>
        <p:nvPicPr>
          <p:cNvPr id="6" name="Shape 183"/>
          <p:cNvPicPr preferRelativeResize="0"/>
          <p:nvPr/>
        </p:nvPicPr>
        <p:blipFill>
          <a:blip r:embed="rId3" cstate="print">
            <a:alphaModFix/>
          </a:blip>
          <a:stretch>
            <a:fillRect/>
          </a:stretch>
        </p:blipFill>
        <p:spPr>
          <a:xfrm>
            <a:off x="339685" y="2433417"/>
            <a:ext cx="1771952" cy="4126520"/>
          </a:xfrm>
          <a:prstGeom prst="rect">
            <a:avLst/>
          </a:prstGeom>
          <a:noFill/>
          <a:ln>
            <a:noFill/>
          </a:ln>
        </p:spPr>
      </p:pic>
      <p:pic>
        <p:nvPicPr>
          <p:cNvPr id="8" name="Shape 184"/>
          <p:cNvPicPr preferRelativeResize="0"/>
          <p:nvPr/>
        </p:nvPicPr>
        <p:blipFill>
          <a:blip r:embed="rId4" cstate="print">
            <a:alphaModFix/>
          </a:blip>
          <a:stretch>
            <a:fillRect/>
          </a:stretch>
        </p:blipFill>
        <p:spPr>
          <a:xfrm>
            <a:off x="2156928" y="2458540"/>
            <a:ext cx="5805972" cy="4102635"/>
          </a:xfrm>
          <a:prstGeom prst="rect">
            <a:avLst/>
          </a:prstGeom>
          <a:noFill/>
          <a:ln>
            <a:noFill/>
          </a:ln>
        </p:spPr>
      </p:pic>
      <p:sp>
        <p:nvSpPr>
          <p:cNvPr id="9" name="TextBox 8"/>
          <p:cNvSpPr txBox="1"/>
          <p:nvPr/>
        </p:nvSpPr>
        <p:spPr>
          <a:xfrm>
            <a:off x="279400" y="718384"/>
            <a:ext cx="8661400" cy="587853"/>
          </a:xfrm>
          <a:prstGeom prst="rect">
            <a:avLst/>
          </a:prstGeom>
          <a:noFill/>
        </p:spPr>
        <p:txBody>
          <a:bodyPr wrap="square" rtlCol="0">
            <a:spAutoFit/>
          </a:bodyPr>
          <a:lstStyle/>
          <a:p>
            <a:pPr marL="0" lvl="1" indent="-457200">
              <a:lnSpc>
                <a:spcPct val="115000"/>
              </a:lnSpc>
              <a:buClr>
                <a:srgbClr val="0C0CB4"/>
              </a:buClr>
              <a:buSzPct val="100000"/>
            </a:pPr>
            <a:r>
              <a:rPr lang="en-US" sz="2800" b="1" i="1" dirty="0" smtClean="0">
                <a:solidFill>
                  <a:schemeClr val="bg1">
                    <a:lumMod val="75000"/>
                    <a:lumOff val="25000"/>
                  </a:schemeClr>
                </a:solidFill>
                <a:sym typeface="Trebuchet MS"/>
              </a:rPr>
              <a:t>2. Upload or Create Staff &amp; Assignment records</a:t>
            </a:r>
          </a:p>
        </p:txBody>
      </p:sp>
      <p:sp>
        <p:nvSpPr>
          <p:cNvPr id="10" name="TextBox 9"/>
          <p:cNvSpPr txBox="1"/>
          <p:nvPr/>
        </p:nvSpPr>
        <p:spPr>
          <a:xfrm>
            <a:off x="2349500" y="1277184"/>
            <a:ext cx="5232400" cy="1154162"/>
          </a:xfrm>
          <a:prstGeom prst="rect">
            <a:avLst/>
          </a:prstGeom>
          <a:noFill/>
          <a:ln>
            <a:solidFill>
              <a:schemeClr val="bg1">
                <a:lumMod val="75000"/>
                <a:lumOff val="25000"/>
              </a:schemeClr>
            </a:solidFill>
          </a:ln>
        </p:spPr>
        <p:txBody>
          <a:bodyPr wrap="square" rtlCol="0">
            <a:spAutoFit/>
          </a:bodyPr>
          <a:lstStyle/>
          <a:p>
            <a:pPr marL="0" lvl="1" indent="-457200">
              <a:lnSpc>
                <a:spcPct val="115000"/>
              </a:lnSpc>
              <a:buClr>
                <a:srgbClr val="0C0CB4"/>
              </a:buClr>
              <a:buSzPct val="100000"/>
            </a:pPr>
            <a:r>
              <a:rPr lang="en-US" sz="2400" dirty="0" smtClean="0">
                <a:solidFill>
                  <a:schemeClr val="bg1">
                    <a:lumMod val="75000"/>
                    <a:lumOff val="25000"/>
                  </a:schemeClr>
                </a:solidFill>
                <a:sym typeface="Trebuchet MS"/>
              </a:rPr>
              <a:t>Upload files</a:t>
            </a:r>
          </a:p>
          <a:p>
            <a:pPr marL="457200" lvl="2" indent="-182880">
              <a:lnSpc>
                <a:spcPct val="115000"/>
              </a:lnSpc>
              <a:buClr>
                <a:srgbClr val="0C0CB4"/>
              </a:buClr>
              <a:buSzPct val="100000"/>
              <a:buFont typeface="Arial" pitchFamily="34" charset="0"/>
              <a:buChar char="•"/>
            </a:pPr>
            <a:r>
              <a:rPr lang="en-US" dirty="0" smtClean="0">
                <a:solidFill>
                  <a:schemeClr val="bg1"/>
                </a:solidFill>
                <a:sym typeface="Trebuchet MS"/>
              </a:rPr>
              <a:t>Contract</a:t>
            </a:r>
          </a:p>
          <a:p>
            <a:pPr marL="457200" lvl="2" indent="-182880">
              <a:lnSpc>
                <a:spcPct val="115000"/>
              </a:lnSpc>
              <a:buClr>
                <a:srgbClr val="0C0CB4"/>
              </a:buClr>
              <a:buSzPct val="100000"/>
              <a:buFont typeface="Arial" pitchFamily="34" charset="0"/>
              <a:buChar char="•"/>
            </a:pPr>
            <a:r>
              <a:rPr lang="en-US" dirty="0" smtClean="0">
                <a:solidFill>
                  <a:schemeClr val="bg1"/>
                </a:solidFill>
                <a:sym typeface="Trebuchet MS"/>
              </a:rPr>
              <a:t>Assignment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9" name="TextBox 8"/>
          <p:cNvSpPr txBox="1"/>
          <p:nvPr/>
        </p:nvSpPr>
        <p:spPr>
          <a:xfrm>
            <a:off x="279400" y="743784"/>
            <a:ext cx="8661400" cy="587853"/>
          </a:xfrm>
          <a:prstGeom prst="rect">
            <a:avLst/>
          </a:prstGeom>
          <a:noFill/>
        </p:spPr>
        <p:txBody>
          <a:bodyPr wrap="square" rtlCol="0">
            <a:spAutoFit/>
          </a:bodyPr>
          <a:lstStyle/>
          <a:p>
            <a:pPr marL="0" lvl="1" indent="-457200">
              <a:lnSpc>
                <a:spcPct val="115000"/>
              </a:lnSpc>
              <a:buClr>
                <a:srgbClr val="0C0CB4"/>
              </a:buClr>
              <a:buSzPct val="100000"/>
            </a:pPr>
            <a:r>
              <a:rPr lang="en-US" sz="2800" b="1" i="1" dirty="0" smtClean="0">
                <a:solidFill>
                  <a:schemeClr val="bg1">
                    <a:lumMod val="75000"/>
                    <a:lumOff val="25000"/>
                  </a:schemeClr>
                </a:solidFill>
                <a:sym typeface="Trebuchet MS"/>
              </a:rPr>
              <a:t>2. Upload or Create Staff &amp; Assignment records</a:t>
            </a:r>
          </a:p>
        </p:txBody>
      </p:sp>
      <p:sp>
        <p:nvSpPr>
          <p:cNvPr id="10" name="TextBox 9"/>
          <p:cNvSpPr txBox="1"/>
          <p:nvPr/>
        </p:nvSpPr>
        <p:spPr>
          <a:xfrm>
            <a:off x="1943100" y="1569284"/>
            <a:ext cx="6337300" cy="480901"/>
          </a:xfrm>
          <a:prstGeom prst="rect">
            <a:avLst/>
          </a:prstGeom>
          <a:noFill/>
          <a:ln>
            <a:solidFill>
              <a:schemeClr val="bg1">
                <a:lumMod val="75000"/>
                <a:lumOff val="25000"/>
              </a:schemeClr>
            </a:solidFill>
          </a:ln>
        </p:spPr>
        <p:txBody>
          <a:bodyPr wrap="square" rtlCol="0">
            <a:spAutoFit/>
          </a:bodyPr>
          <a:lstStyle/>
          <a:p>
            <a:pPr marL="0" lvl="1" indent="-457200">
              <a:lnSpc>
                <a:spcPct val="115000"/>
              </a:lnSpc>
              <a:buClr>
                <a:srgbClr val="0C0CB4"/>
              </a:buClr>
              <a:buSzPct val="100000"/>
            </a:pPr>
            <a:r>
              <a:rPr lang="en-US" sz="2400" dirty="0" smtClean="0">
                <a:solidFill>
                  <a:schemeClr val="bg1">
                    <a:lumMod val="75000"/>
                    <a:lumOff val="25000"/>
                  </a:schemeClr>
                </a:solidFill>
                <a:sym typeface="Trebuchet MS"/>
              </a:rPr>
              <a:t>Review the Results queue for file errors. </a:t>
            </a:r>
          </a:p>
        </p:txBody>
      </p:sp>
      <p:pic>
        <p:nvPicPr>
          <p:cNvPr id="2050" name="Picture 2" descr="C:\Users\tenleka\Desktop\Untitled.png"/>
          <p:cNvPicPr>
            <a:picLocks noChangeAspect="1" noChangeArrowheads="1"/>
          </p:cNvPicPr>
          <p:nvPr/>
        </p:nvPicPr>
        <p:blipFill>
          <a:blip r:embed="rId3" cstate="print"/>
          <a:srcRect/>
          <a:stretch>
            <a:fillRect/>
          </a:stretch>
        </p:blipFill>
        <p:spPr bwMode="auto">
          <a:xfrm>
            <a:off x="419100" y="2280026"/>
            <a:ext cx="8266093" cy="358737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pic>
        <p:nvPicPr>
          <p:cNvPr id="6" name="Shape 190"/>
          <p:cNvPicPr preferRelativeResize="0"/>
          <p:nvPr/>
        </p:nvPicPr>
        <p:blipFill>
          <a:blip r:embed="rId3" cstate="print">
            <a:alphaModFix/>
          </a:blip>
          <a:stretch>
            <a:fillRect/>
          </a:stretch>
        </p:blipFill>
        <p:spPr>
          <a:xfrm>
            <a:off x="495551" y="1663701"/>
            <a:ext cx="1762125" cy="4991100"/>
          </a:xfrm>
          <a:prstGeom prst="rect">
            <a:avLst/>
          </a:prstGeom>
          <a:noFill/>
          <a:ln>
            <a:noFill/>
          </a:ln>
        </p:spPr>
      </p:pic>
      <p:pic>
        <p:nvPicPr>
          <p:cNvPr id="8" name="Shape 191"/>
          <p:cNvPicPr preferRelativeResize="0"/>
          <p:nvPr/>
        </p:nvPicPr>
        <p:blipFill>
          <a:blip r:embed="rId4" cstate="print">
            <a:alphaModFix/>
          </a:blip>
          <a:stretch>
            <a:fillRect/>
          </a:stretch>
        </p:blipFill>
        <p:spPr>
          <a:xfrm>
            <a:off x="2200433" y="1714509"/>
            <a:ext cx="6192999" cy="3217133"/>
          </a:xfrm>
          <a:prstGeom prst="rect">
            <a:avLst/>
          </a:prstGeom>
          <a:noFill/>
          <a:ln>
            <a:noFill/>
          </a:ln>
        </p:spPr>
      </p:pic>
      <p:sp>
        <p:nvSpPr>
          <p:cNvPr id="9" name="TextBox 8"/>
          <p:cNvSpPr txBox="1"/>
          <p:nvPr/>
        </p:nvSpPr>
        <p:spPr>
          <a:xfrm>
            <a:off x="279400" y="743784"/>
            <a:ext cx="8661400" cy="545727"/>
          </a:xfrm>
          <a:prstGeom prst="rect">
            <a:avLst/>
          </a:prstGeom>
          <a:noFill/>
        </p:spPr>
        <p:txBody>
          <a:bodyPr wrap="square" rtlCol="0">
            <a:spAutoFit/>
          </a:bodyPr>
          <a:lstStyle/>
          <a:p>
            <a:pPr marL="0" lvl="1" indent="-457200">
              <a:lnSpc>
                <a:spcPct val="115000"/>
              </a:lnSpc>
              <a:buClr>
                <a:srgbClr val="0C0CB4"/>
              </a:buClr>
              <a:buSzPct val="100000"/>
            </a:pPr>
            <a:r>
              <a:rPr lang="en-US" sz="2800" b="1" i="1" dirty="0" smtClean="0">
                <a:solidFill>
                  <a:schemeClr val="bg1">
                    <a:lumMod val="75000"/>
                    <a:lumOff val="25000"/>
                  </a:schemeClr>
                </a:solidFill>
                <a:sym typeface="Trebuchet MS"/>
              </a:rPr>
              <a:t>3. </a:t>
            </a:r>
            <a:r>
              <a:rPr lang="en-US" sz="2800" b="1" dirty="0" smtClean="0">
                <a:solidFill>
                  <a:schemeClr val="bg1">
                    <a:lumMod val="75000"/>
                    <a:lumOff val="25000"/>
                  </a:schemeClr>
                </a:solidFill>
                <a:sym typeface="Trebuchet MS"/>
              </a:rPr>
              <a:t>Verify that no Validation Errors Exist </a:t>
            </a:r>
          </a:p>
        </p:txBody>
      </p:sp>
      <p:sp>
        <p:nvSpPr>
          <p:cNvPr id="11" name="TextBox 10"/>
          <p:cNvSpPr txBox="1"/>
          <p:nvPr/>
        </p:nvSpPr>
        <p:spPr>
          <a:xfrm>
            <a:off x="2413000" y="5074484"/>
            <a:ext cx="5549900" cy="1224951"/>
          </a:xfrm>
          <a:prstGeom prst="rect">
            <a:avLst/>
          </a:prstGeom>
          <a:solidFill>
            <a:srgbClr val="FFFF00">
              <a:alpha val="30000"/>
            </a:srgbClr>
          </a:solidFill>
          <a:ln>
            <a:solidFill>
              <a:schemeClr val="bg1">
                <a:lumMod val="75000"/>
                <a:lumOff val="25000"/>
              </a:schemeClr>
            </a:solidFill>
          </a:ln>
        </p:spPr>
        <p:txBody>
          <a:bodyPr wrap="square" rtlCol="0">
            <a:spAutoFit/>
          </a:bodyPr>
          <a:lstStyle/>
          <a:p>
            <a:pPr marL="0" lvl="1" indent="-457200">
              <a:lnSpc>
                <a:spcPct val="115000"/>
              </a:lnSpc>
              <a:buClr>
                <a:srgbClr val="0C0CB4"/>
              </a:buClr>
              <a:buSzPct val="100000"/>
            </a:pPr>
            <a:r>
              <a:rPr lang="en-US" sz="1600" dirty="0" smtClean="0">
                <a:solidFill>
                  <a:schemeClr val="bg1">
                    <a:lumMod val="75000"/>
                    <a:lumOff val="25000"/>
                  </a:schemeClr>
                </a:solidFill>
                <a:sym typeface="Trebuchet MS"/>
              </a:rPr>
              <a:t>Note:  3 types for messages are now in the system.</a:t>
            </a:r>
          </a:p>
          <a:p>
            <a:pPr marL="0" lvl="1">
              <a:lnSpc>
                <a:spcPct val="115000"/>
              </a:lnSpc>
              <a:buClr>
                <a:srgbClr val="0C0CB4"/>
              </a:buClr>
              <a:buSzPct val="100000"/>
            </a:pPr>
            <a:r>
              <a:rPr lang="en-US" sz="1600" dirty="0" smtClean="0">
                <a:solidFill>
                  <a:schemeClr val="bg1">
                    <a:lumMod val="75000"/>
                    <a:lumOff val="25000"/>
                  </a:schemeClr>
                </a:solidFill>
                <a:sym typeface="Trebuchet MS"/>
              </a:rPr>
              <a:t>Errors – need to be resolved</a:t>
            </a:r>
          </a:p>
          <a:p>
            <a:pPr marL="0" lvl="1">
              <a:lnSpc>
                <a:spcPct val="115000"/>
              </a:lnSpc>
              <a:buClr>
                <a:srgbClr val="0C0CB4"/>
              </a:buClr>
              <a:buSzPct val="100000"/>
            </a:pPr>
            <a:r>
              <a:rPr lang="en-US" sz="1600" dirty="0" smtClean="0">
                <a:solidFill>
                  <a:schemeClr val="bg1">
                    <a:lumMod val="75000"/>
                    <a:lumOff val="25000"/>
                  </a:schemeClr>
                </a:solidFill>
                <a:sym typeface="Trebuchet MS"/>
              </a:rPr>
              <a:t>Warnings – some need to be acknowledged</a:t>
            </a:r>
          </a:p>
          <a:p>
            <a:pPr marL="0" lvl="1">
              <a:lnSpc>
                <a:spcPct val="115000"/>
              </a:lnSpc>
              <a:buClr>
                <a:srgbClr val="0C0CB4"/>
              </a:buClr>
              <a:buSzPct val="100000"/>
            </a:pPr>
            <a:r>
              <a:rPr lang="en-US" sz="1600" dirty="0" smtClean="0">
                <a:solidFill>
                  <a:schemeClr val="bg1">
                    <a:lumMod val="75000"/>
                    <a:lumOff val="25000"/>
                  </a:schemeClr>
                </a:solidFill>
                <a:sym typeface="Trebuchet MS"/>
              </a:rPr>
              <a:t>Informational – most regarding data that will be removed.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2213261"/>
            <a:ext cx="91440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indent="-517525" algn="ctr">
              <a:defRPr/>
            </a:pPr>
            <a:r>
              <a:rPr lang="en-US" sz="5400" dirty="0" smtClean="0">
                <a:solidFill>
                  <a:srgbClr val="00B050"/>
                </a:solidFill>
                <a:effectLst>
                  <a:outerShdw blurRad="38100" dist="38100" dir="2700000" algn="tl">
                    <a:srgbClr val="000000">
                      <a:alpha val="43137"/>
                    </a:srgbClr>
                  </a:outerShdw>
                </a:effectLst>
                <a:latin typeface="+mn-lt"/>
                <a:ea typeface="+mj-ea"/>
                <a:cs typeface="Gadget"/>
              </a:rPr>
              <a:t>Staff data collection documentation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85072" y="64548"/>
            <a:ext cx="8568472" cy="656216"/>
          </a:xfrm>
        </p:spPr>
        <p:txBody>
          <a:bodyPr/>
          <a:lstStyle/>
          <a:p>
            <a:r>
              <a:rPr lang="en-US" sz="3600" b="1" dirty="0" smtClean="0">
                <a:latin typeface="Arial" pitchFamily="34" charset="0"/>
                <a:cs typeface="Arial" pitchFamily="34" charset="0"/>
              </a:rPr>
              <a:t>Topics</a:t>
            </a:r>
            <a:endParaRPr lang="en-US" sz="3600" b="1" dirty="0">
              <a:latin typeface="Arial" pitchFamily="34" charset="0"/>
              <a:cs typeface="Arial" pitchFamily="34" charset="0"/>
            </a:endParaRPr>
          </a:p>
        </p:txBody>
      </p:sp>
      <p:sp>
        <p:nvSpPr>
          <p:cNvPr id="7" name="Subtitle 15"/>
          <p:cNvSpPr>
            <a:spLocks noGrp="1"/>
          </p:cNvSpPr>
          <p:nvPr>
            <p:ph sz="half" idx="1"/>
          </p:nvPr>
        </p:nvSpPr>
        <p:spPr>
          <a:xfrm>
            <a:off x="508000" y="724262"/>
            <a:ext cx="8215086" cy="6133737"/>
          </a:xfrm>
        </p:spPr>
        <p:txBody>
          <a:bodyPr/>
          <a:lstStyle/>
          <a:p>
            <a:pPr marL="403225" lvl="1" indent="-403225">
              <a:spcBef>
                <a:spcPct val="0"/>
              </a:spcBef>
              <a:buClr>
                <a:schemeClr val="bg1">
                  <a:lumMod val="50000"/>
                  <a:lumOff val="50000"/>
                </a:schemeClr>
              </a:buClr>
              <a:buSzPct val="88000"/>
              <a:buBlip>
                <a:blip r:embed="rId3"/>
              </a:buBlip>
            </a:pPr>
            <a:r>
              <a:rPr lang="en-US" sz="2800" b="1" dirty="0" smtClean="0">
                <a:solidFill>
                  <a:schemeClr val="bg1">
                    <a:lumMod val="75000"/>
                    <a:lumOff val="25000"/>
                  </a:schemeClr>
                </a:solidFill>
                <a:latin typeface="Arial" charset="0"/>
                <a:cs typeface="Arial" charset="0"/>
              </a:rPr>
              <a:t>2014-2015 Staff Data Submission</a:t>
            </a:r>
          </a:p>
          <a:p>
            <a:pPr marL="803275" lvl="2" indent="-403225">
              <a:spcBef>
                <a:spcPct val="0"/>
              </a:spcBef>
              <a:buClr>
                <a:schemeClr val="bg1">
                  <a:lumMod val="50000"/>
                  <a:lumOff val="50000"/>
                </a:schemeClr>
              </a:buClr>
              <a:buSzPct val="88000"/>
              <a:buBlip>
                <a:blip r:embed="rId3"/>
              </a:buBlip>
            </a:pPr>
            <a:r>
              <a:rPr lang="en-US" b="1" dirty="0" smtClean="0">
                <a:solidFill>
                  <a:schemeClr val="bg1">
                    <a:lumMod val="75000"/>
                    <a:lumOff val="25000"/>
                  </a:schemeClr>
                </a:solidFill>
                <a:latin typeface="Arial" charset="0"/>
                <a:cs typeface="Arial" charset="0"/>
              </a:rPr>
              <a:t>Review WISEid steps </a:t>
            </a:r>
          </a:p>
          <a:p>
            <a:pPr marL="1198563" lvl="2" indent="-225425">
              <a:spcBef>
                <a:spcPts val="0"/>
              </a:spcBef>
              <a:buClr>
                <a:schemeClr val="bg1">
                  <a:lumMod val="75000"/>
                  <a:lumOff val="25000"/>
                </a:schemeClr>
              </a:buClr>
              <a:buSzPct val="100000"/>
              <a:buFont typeface="Wingdings" pitchFamily="2" charset="2"/>
              <a:buChar char="§"/>
            </a:pPr>
            <a:r>
              <a:rPr lang="en-US" b="1" i="1" dirty="0" smtClean="0">
                <a:solidFill>
                  <a:schemeClr val="bg2">
                    <a:lumMod val="50000"/>
                  </a:schemeClr>
                </a:solidFill>
                <a:latin typeface="Arial" pitchFamily="34" charset="0"/>
                <a:cs typeface="Arial" pitchFamily="34" charset="0"/>
              </a:rPr>
              <a:t>Get WAMS account</a:t>
            </a:r>
          </a:p>
          <a:p>
            <a:pPr marL="1198563" lvl="2" indent="-225425">
              <a:spcBef>
                <a:spcPts val="0"/>
              </a:spcBef>
              <a:buClr>
                <a:schemeClr val="bg1">
                  <a:lumMod val="75000"/>
                  <a:lumOff val="25000"/>
                </a:schemeClr>
              </a:buClr>
              <a:buSzPct val="100000"/>
              <a:buFont typeface="Wingdings" pitchFamily="2" charset="2"/>
              <a:buChar char="§"/>
            </a:pPr>
            <a:r>
              <a:rPr lang="en-US" b="1" i="1" dirty="0" smtClean="0">
                <a:solidFill>
                  <a:schemeClr val="bg2">
                    <a:lumMod val="50000"/>
                  </a:schemeClr>
                </a:solidFill>
                <a:latin typeface="Arial" pitchFamily="34" charset="0"/>
                <a:cs typeface="Arial" pitchFamily="34" charset="0"/>
              </a:rPr>
              <a:t>Set up application security access using ASM</a:t>
            </a:r>
          </a:p>
          <a:p>
            <a:pPr marL="1198563" lvl="2" indent="-225425">
              <a:spcBef>
                <a:spcPts val="0"/>
              </a:spcBef>
              <a:buClr>
                <a:schemeClr val="bg1">
                  <a:lumMod val="75000"/>
                  <a:lumOff val="25000"/>
                </a:schemeClr>
              </a:buClr>
              <a:buSzPct val="100000"/>
              <a:buFont typeface="Wingdings" pitchFamily="2" charset="2"/>
              <a:buChar char="§"/>
            </a:pPr>
            <a:r>
              <a:rPr lang="en-US" b="1" i="1" dirty="0" smtClean="0">
                <a:solidFill>
                  <a:schemeClr val="bg2">
                    <a:lumMod val="50000"/>
                  </a:schemeClr>
                </a:solidFill>
                <a:latin typeface="Arial" pitchFamily="34" charset="0"/>
                <a:cs typeface="Arial" pitchFamily="34" charset="0"/>
              </a:rPr>
              <a:t>Create </a:t>
            </a:r>
            <a:r>
              <a:rPr lang="en-US" b="1" i="1" dirty="0" err="1" smtClean="0">
                <a:solidFill>
                  <a:schemeClr val="bg2">
                    <a:lumMod val="50000"/>
                  </a:schemeClr>
                </a:solidFill>
                <a:latin typeface="Arial" pitchFamily="34" charset="0"/>
                <a:cs typeface="Arial" pitchFamily="34" charset="0"/>
              </a:rPr>
              <a:t>WISEids</a:t>
            </a:r>
            <a:r>
              <a:rPr lang="en-US" b="1" i="1" dirty="0" smtClean="0">
                <a:solidFill>
                  <a:schemeClr val="bg2">
                    <a:lumMod val="50000"/>
                  </a:schemeClr>
                </a:solidFill>
                <a:latin typeface="Arial" pitchFamily="34" charset="0"/>
                <a:cs typeface="Arial" pitchFamily="34" charset="0"/>
              </a:rPr>
              <a:t> for Historical records</a:t>
            </a:r>
          </a:p>
          <a:p>
            <a:pPr marL="1198563" lvl="2" indent="-225425">
              <a:spcBef>
                <a:spcPts val="0"/>
              </a:spcBef>
              <a:buClr>
                <a:schemeClr val="bg1">
                  <a:lumMod val="75000"/>
                  <a:lumOff val="25000"/>
                </a:schemeClr>
              </a:buClr>
              <a:buSzPct val="100000"/>
              <a:buFont typeface="Wingdings" pitchFamily="2" charset="2"/>
              <a:buChar char="§"/>
            </a:pPr>
            <a:r>
              <a:rPr lang="en-US" b="1" i="1" dirty="0" smtClean="0">
                <a:solidFill>
                  <a:schemeClr val="bg2">
                    <a:lumMod val="50000"/>
                  </a:schemeClr>
                </a:solidFill>
                <a:latin typeface="Arial" pitchFamily="34" charset="0"/>
                <a:cs typeface="Arial" pitchFamily="34" charset="0"/>
              </a:rPr>
              <a:t>Create </a:t>
            </a:r>
            <a:r>
              <a:rPr lang="en-US" b="1" i="1" dirty="0" err="1" smtClean="0">
                <a:solidFill>
                  <a:schemeClr val="bg2">
                    <a:lumMod val="50000"/>
                  </a:schemeClr>
                </a:solidFill>
                <a:latin typeface="Arial" pitchFamily="34" charset="0"/>
                <a:cs typeface="Arial" pitchFamily="34" charset="0"/>
              </a:rPr>
              <a:t>WISEids</a:t>
            </a:r>
            <a:r>
              <a:rPr lang="en-US" b="1" i="1" dirty="0" smtClean="0">
                <a:solidFill>
                  <a:schemeClr val="bg2">
                    <a:lumMod val="50000"/>
                  </a:schemeClr>
                </a:solidFill>
                <a:latin typeface="Arial" pitchFamily="34" charset="0"/>
                <a:cs typeface="Arial" pitchFamily="34" charset="0"/>
              </a:rPr>
              <a:t> for new staff</a:t>
            </a:r>
          </a:p>
          <a:p>
            <a:pPr marL="1198563" lvl="2" indent="-225425">
              <a:spcBef>
                <a:spcPts val="0"/>
              </a:spcBef>
              <a:buClr>
                <a:schemeClr val="bg1">
                  <a:lumMod val="75000"/>
                  <a:lumOff val="25000"/>
                </a:schemeClr>
              </a:buClr>
              <a:buSzPct val="100000"/>
              <a:buNone/>
            </a:pPr>
            <a:endParaRPr lang="en-US" sz="1000" b="1" i="1" dirty="0" smtClean="0">
              <a:solidFill>
                <a:schemeClr val="bg2">
                  <a:lumMod val="50000"/>
                </a:schemeClr>
              </a:solidFill>
              <a:latin typeface="Arial" pitchFamily="34" charset="0"/>
              <a:cs typeface="Arial" pitchFamily="34" charset="0"/>
            </a:endParaRPr>
          </a:p>
          <a:p>
            <a:pPr marL="803275" lvl="2" indent="-403225">
              <a:spcBef>
                <a:spcPct val="0"/>
              </a:spcBef>
              <a:buClr>
                <a:schemeClr val="bg1">
                  <a:lumMod val="50000"/>
                  <a:lumOff val="50000"/>
                </a:schemeClr>
              </a:buClr>
              <a:buSzPct val="88000"/>
              <a:buBlip>
                <a:blip r:embed="rId3"/>
              </a:buBlip>
            </a:pPr>
            <a:r>
              <a:rPr lang="en-US" b="1" dirty="0" smtClean="0">
                <a:solidFill>
                  <a:schemeClr val="bg1">
                    <a:lumMod val="75000"/>
                    <a:lumOff val="25000"/>
                  </a:schemeClr>
                </a:solidFill>
                <a:latin typeface="Arial" charset="0"/>
                <a:cs typeface="Arial" charset="0"/>
              </a:rPr>
              <a:t>Current Status of new </a:t>
            </a:r>
            <a:r>
              <a:rPr lang="en-US" b="1" dirty="0" err="1" smtClean="0">
                <a:solidFill>
                  <a:schemeClr val="bg1">
                    <a:lumMod val="75000"/>
                    <a:lumOff val="25000"/>
                  </a:schemeClr>
                </a:solidFill>
                <a:latin typeface="Arial" charset="0"/>
                <a:cs typeface="Arial" charset="0"/>
              </a:rPr>
              <a:t>WISEstaff</a:t>
            </a:r>
            <a:r>
              <a:rPr lang="en-US" b="1" dirty="0" smtClean="0">
                <a:solidFill>
                  <a:schemeClr val="bg1">
                    <a:lumMod val="75000"/>
                    <a:lumOff val="25000"/>
                  </a:schemeClr>
                </a:solidFill>
                <a:latin typeface="Arial" charset="0"/>
                <a:cs typeface="Arial" charset="0"/>
              </a:rPr>
              <a:t> application</a:t>
            </a:r>
          </a:p>
          <a:p>
            <a:pPr marL="803275" lvl="2" indent="-403225">
              <a:spcBef>
                <a:spcPct val="0"/>
              </a:spcBef>
              <a:buClr>
                <a:schemeClr val="bg1">
                  <a:lumMod val="50000"/>
                  <a:lumOff val="50000"/>
                </a:schemeClr>
              </a:buClr>
              <a:buSzPct val="88000"/>
            </a:pPr>
            <a:endParaRPr lang="en-US" sz="1000" b="1" dirty="0" smtClean="0">
              <a:solidFill>
                <a:schemeClr val="bg1">
                  <a:lumMod val="75000"/>
                  <a:lumOff val="25000"/>
                </a:schemeClr>
              </a:solidFill>
              <a:latin typeface="Arial" charset="0"/>
              <a:cs typeface="Arial" charset="0"/>
            </a:endParaRPr>
          </a:p>
          <a:p>
            <a:pPr marL="803275" lvl="2" indent="-403225">
              <a:spcBef>
                <a:spcPct val="0"/>
              </a:spcBef>
              <a:buClr>
                <a:schemeClr val="bg1">
                  <a:lumMod val="50000"/>
                  <a:lumOff val="50000"/>
                </a:schemeClr>
              </a:buClr>
              <a:buSzPct val="88000"/>
              <a:buBlip>
                <a:blip r:embed="rId3"/>
              </a:buBlip>
            </a:pPr>
            <a:r>
              <a:rPr lang="en-US" b="1" dirty="0" smtClean="0">
                <a:solidFill>
                  <a:schemeClr val="bg1">
                    <a:lumMod val="75000"/>
                    <a:lumOff val="25000"/>
                  </a:schemeClr>
                </a:solidFill>
                <a:latin typeface="Arial" charset="0"/>
                <a:cs typeface="Arial" charset="0"/>
              </a:rPr>
              <a:t>Starting the WISEstaff data collection</a:t>
            </a:r>
          </a:p>
          <a:p>
            <a:pPr marL="857250" lvl="2" indent="-457200">
              <a:spcBef>
                <a:spcPct val="0"/>
              </a:spcBef>
              <a:buClr>
                <a:schemeClr val="bg1">
                  <a:lumMod val="50000"/>
                  <a:lumOff val="50000"/>
                </a:schemeClr>
              </a:buClr>
              <a:buSzPct val="88000"/>
              <a:buNone/>
            </a:pPr>
            <a:endParaRPr lang="en-US" sz="1000" b="1" i="1" dirty="0" smtClean="0">
              <a:solidFill>
                <a:schemeClr val="bg2">
                  <a:lumMod val="50000"/>
                </a:schemeClr>
              </a:solidFill>
              <a:latin typeface="Arial" pitchFamily="34" charset="0"/>
              <a:cs typeface="Arial" pitchFamily="34" charset="0"/>
            </a:endParaRPr>
          </a:p>
          <a:p>
            <a:pPr marL="403225" lvl="1" indent="-403225">
              <a:spcBef>
                <a:spcPct val="0"/>
              </a:spcBef>
              <a:buClr>
                <a:schemeClr val="bg1">
                  <a:lumMod val="50000"/>
                  <a:lumOff val="50000"/>
                </a:schemeClr>
              </a:buClr>
              <a:buSzPct val="88000"/>
              <a:buBlip>
                <a:blip r:embed="rId3"/>
              </a:buBlip>
            </a:pPr>
            <a:r>
              <a:rPr lang="en-US" sz="2800" b="1" dirty="0" smtClean="0">
                <a:solidFill>
                  <a:schemeClr val="bg1">
                    <a:lumMod val="75000"/>
                    <a:lumOff val="25000"/>
                  </a:schemeClr>
                </a:solidFill>
                <a:latin typeface="Arial" charset="0"/>
                <a:cs typeface="Arial" charset="0"/>
              </a:rPr>
              <a:t>Staff data collection documentation</a:t>
            </a: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4"/>
              </a:rPr>
              <a:t>2014-2015 Assignment Table</a:t>
            </a:r>
            <a:r>
              <a:rPr lang="en-US" sz="2000" b="1" i="1" dirty="0" smtClean="0">
                <a:solidFill>
                  <a:schemeClr val="bg2">
                    <a:lumMod val="50000"/>
                  </a:schemeClr>
                </a:solidFill>
                <a:latin typeface="Arial" pitchFamily="34" charset="0"/>
                <a:cs typeface="Arial" pitchFamily="34" charset="0"/>
              </a:rPr>
              <a:t> </a:t>
            </a: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5"/>
              </a:rPr>
              <a:t>2014-2015 Assignment Related Questions Matrix</a:t>
            </a:r>
            <a:endParaRPr lang="en-US" sz="2000" b="1" i="1" dirty="0" smtClean="0">
              <a:solidFill>
                <a:schemeClr val="bg2">
                  <a:lumMod val="50000"/>
                </a:schemeClr>
              </a:solidFill>
              <a:latin typeface="Arial" pitchFamily="34" charset="0"/>
              <a:cs typeface="Arial" pitchFamily="34" charset="0"/>
              <a:hlinkClick r:id="rId4"/>
            </a:endParaRP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6"/>
              </a:rPr>
              <a:t>2014-2015 Usage of 0000 as the working school by assignment for Working LEA's</a:t>
            </a: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rPr>
              <a:t>Data Definitions</a:t>
            </a:r>
          </a:p>
          <a:p>
            <a:pPr marL="798513" lvl="1" indent="-225425">
              <a:spcBef>
                <a:spcPts val="0"/>
              </a:spcBef>
              <a:buClr>
                <a:schemeClr val="bg1">
                  <a:lumMod val="75000"/>
                  <a:lumOff val="25000"/>
                </a:schemeClr>
              </a:buClr>
              <a:buSzPct val="100000"/>
              <a:buNone/>
            </a:pPr>
            <a:endParaRPr lang="en-US" sz="1000" b="1" dirty="0" smtClean="0">
              <a:solidFill>
                <a:schemeClr val="bg1">
                  <a:lumMod val="75000"/>
                  <a:lumOff val="25000"/>
                </a:schemeClr>
              </a:solidFill>
              <a:latin typeface="Arial" charset="0"/>
              <a:cs typeface="Arial" charset="0"/>
            </a:endParaRPr>
          </a:p>
          <a:p>
            <a:pPr marL="403225" lvl="1" indent="-403225">
              <a:spcBef>
                <a:spcPct val="0"/>
              </a:spcBef>
              <a:buClr>
                <a:schemeClr val="bg1">
                  <a:lumMod val="50000"/>
                  <a:lumOff val="50000"/>
                </a:schemeClr>
              </a:buClr>
              <a:buSzPct val="88000"/>
              <a:buBlip>
                <a:blip r:embed="rId3"/>
              </a:buBlip>
            </a:pPr>
            <a:r>
              <a:rPr lang="en-US" sz="2800" b="1" dirty="0" smtClean="0">
                <a:solidFill>
                  <a:schemeClr val="bg1">
                    <a:lumMod val="75000"/>
                    <a:lumOff val="25000"/>
                  </a:schemeClr>
                </a:solidFill>
                <a:latin typeface="Arial" charset="0"/>
                <a:cs typeface="Arial" charset="0"/>
              </a:rPr>
              <a:t>Educator Licensing Online (ELO)</a:t>
            </a:r>
            <a:endParaRPr lang="en-US" sz="2800" b="1" i="1" dirty="0" smtClean="0">
              <a:solidFill>
                <a:schemeClr val="bg1">
                  <a:lumMod val="75000"/>
                  <a:lumOff val="25000"/>
                </a:schemeClr>
              </a:solidFill>
              <a:latin typeface="Arial" charset="0"/>
              <a:cs typeface="Arial" charset="0"/>
            </a:endParaRPr>
          </a:p>
          <a:p>
            <a:pPr marL="403225" lvl="1" indent="-403225">
              <a:spcBef>
                <a:spcPct val="0"/>
              </a:spcBef>
              <a:buClr>
                <a:schemeClr val="bg1">
                  <a:lumMod val="50000"/>
                  <a:lumOff val="50000"/>
                </a:schemeClr>
              </a:buClr>
              <a:buSzPct val="88000"/>
              <a:buBlip>
                <a:blip r:embed="rId3"/>
              </a:buBlip>
            </a:pPr>
            <a:r>
              <a:rPr lang="en-US" sz="2800" b="1" i="1" dirty="0" smtClean="0">
                <a:solidFill>
                  <a:schemeClr val="bg1">
                    <a:lumMod val="75000"/>
                    <a:lumOff val="25000"/>
                  </a:schemeClr>
                </a:solidFill>
                <a:latin typeface="Arial" charset="0"/>
                <a:cs typeface="Arial" charset="0"/>
              </a:rPr>
              <a:t>Questions and Answers</a:t>
            </a:r>
            <a:endParaRPr lang="en-US" sz="2000" i="1" dirty="0" smtClean="0">
              <a:solidFill>
                <a:schemeClr val="bg2">
                  <a:lumMod val="50000"/>
                </a:schemeClr>
              </a:solidFill>
              <a:latin typeface="Arial" pitchFamily="34" charset="0"/>
              <a:cs typeface="Arial" pitchFamily="34" charset="0"/>
            </a:endParaRPr>
          </a:p>
          <a:p>
            <a:pPr marL="396875" indent="-396875" algn="l"/>
            <a:endParaRPr lang="en-US" dirty="0">
              <a:solidFill>
                <a:srgbClr val="07758B"/>
              </a:solidFill>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7" name="TextBox 6"/>
          <p:cNvSpPr txBox="1"/>
          <p:nvPr/>
        </p:nvSpPr>
        <p:spPr>
          <a:xfrm>
            <a:off x="338496" y="756484"/>
            <a:ext cx="7391400" cy="523220"/>
          </a:xfrm>
          <a:prstGeom prst="rect">
            <a:avLst/>
          </a:prstGeom>
          <a:noFill/>
        </p:spPr>
        <p:txBody>
          <a:bodyPr wrap="square" rtlCol="0">
            <a:spAutoFit/>
          </a:bodyPr>
          <a:lstStyle/>
          <a:p>
            <a:pPr marL="0" lvl="1"/>
            <a:r>
              <a:rPr lang="en-US" sz="2800" b="1" i="1" dirty="0" smtClean="0">
                <a:solidFill>
                  <a:schemeClr val="bg1">
                    <a:lumMod val="75000"/>
                    <a:lumOff val="25000"/>
                  </a:schemeClr>
                </a:solidFill>
                <a:sym typeface="Trebuchet MS"/>
              </a:rPr>
              <a:t>Staff data collection documentation</a:t>
            </a:r>
          </a:p>
        </p:txBody>
      </p:sp>
      <p:sp>
        <p:nvSpPr>
          <p:cNvPr id="6" name="Rectangle 5"/>
          <p:cNvSpPr/>
          <p:nvPr/>
        </p:nvSpPr>
        <p:spPr>
          <a:xfrm>
            <a:off x="625034" y="2222340"/>
            <a:ext cx="7535118" cy="2862322"/>
          </a:xfrm>
          <a:prstGeom prst="rect">
            <a:avLst/>
          </a:prstGeom>
        </p:spPr>
        <p:txBody>
          <a:bodyPr wrap="square">
            <a:spAutoFit/>
          </a:bodyPr>
          <a:lstStyle/>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3"/>
              </a:rPr>
              <a:t>2014-2015 Assignment Table</a:t>
            </a:r>
            <a:r>
              <a:rPr lang="en-US" sz="2000" b="1" i="1" dirty="0" smtClean="0">
                <a:solidFill>
                  <a:schemeClr val="bg2">
                    <a:lumMod val="50000"/>
                  </a:schemeClr>
                </a:solidFill>
                <a:latin typeface="Arial" pitchFamily="34" charset="0"/>
                <a:cs typeface="Arial" pitchFamily="34" charset="0"/>
              </a:rPr>
              <a:t> </a:t>
            </a:r>
          </a:p>
          <a:p>
            <a:pPr marL="798513" lvl="1" indent="-225425">
              <a:spcBef>
                <a:spcPts val="0"/>
              </a:spcBef>
              <a:buClr>
                <a:schemeClr val="bg1">
                  <a:lumMod val="75000"/>
                  <a:lumOff val="25000"/>
                </a:schemeClr>
              </a:buClr>
              <a:buSzPct val="100000"/>
              <a:buFont typeface="Wingdings" pitchFamily="2" charset="2"/>
              <a:buChar char="§"/>
            </a:pP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4"/>
              </a:rPr>
              <a:t>2014-2015 Assignment Related Questions Matrix</a:t>
            </a: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buFont typeface="Wingdings" pitchFamily="2" charset="2"/>
              <a:buChar char="§"/>
            </a:pPr>
            <a:endParaRPr lang="en-US" sz="2000" b="1" i="1" dirty="0" smtClean="0">
              <a:solidFill>
                <a:schemeClr val="bg2">
                  <a:lumMod val="50000"/>
                </a:schemeClr>
              </a:solidFill>
              <a:latin typeface="Arial" pitchFamily="34" charset="0"/>
              <a:cs typeface="Arial" pitchFamily="34" charset="0"/>
              <a:hlinkClick r:id="rId3"/>
            </a:endParaRPr>
          </a:p>
          <a:p>
            <a:pPr marL="798513" lvl="1" indent="-225425">
              <a:spcBef>
                <a:spcPts val="0"/>
              </a:spcBef>
              <a:buClr>
                <a:schemeClr val="bg1">
                  <a:lumMod val="75000"/>
                  <a:lumOff val="25000"/>
                </a:schemeClr>
              </a:buClr>
              <a:buSzPct val="100000"/>
              <a:buFont typeface="Wingdings" pitchFamily="2" charset="2"/>
              <a:buChar char="§"/>
            </a:pPr>
            <a:r>
              <a:rPr lang="en-US" sz="2000" b="1" i="1" dirty="0" smtClean="0">
                <a:solidFill>
                  <a:schemeClr val="bg2">
                    <a:lumMod val="50000"/>
                  </a:schemeClr>
                </a:solidFill>
                <a:latin typeface="Arial" pitchFamily="34" charset="0"/>
                <a:cs typeface="Arial" pitchFamily="34" charset="0"/>
                <a:hlinkClick r:id="rId5"/>
              </a:rPr>
              <a:t>2014-2015 Usage of 0000 as the working school by assignment for Working LEA's</a:t>
            </a: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buFont typeface="Wingdings" pitchFamily="2" charset="2"/>
              <a:buChar char="§"/>
            </a:pP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buFont typeface="Wingdings" pitchFamily="2" charset="2"/>
              <a:buChar char="§"/>
            </a:pPr>
            <a:r>
              <a:rPr lang="en-US" sz="2000" dirty="0" smtClean="0">
                <a:hlinkClick r:id="rId6" action="ppaction://hlinkfile"/>
              </a:rPr>
              <a:t>2014-2015 Draft Data definitions</a:t>
            </a:r>
            <a:endParaRPr lang="en-US" sz="2000" b="1" i="1" dirty="0" smtClean="0">
              <a:solidFill>
                <a:schemeClr val="bg2">
                  <a:lumMod val="50000"/>
                </a:schemeClr>
              </a:solidFill>
              <a:latin typeface="Arial" pitchFamily="34" charset="0"/>
              <a:cs typeface="Arial" pitchFamily="34" charset="0"/>
            </a:endParaRPr>
          </a:p>
          <a:p>
            <a:pPr marL="798513" lvl="1" indent="-225425">
              <a:spcBef>
                <a:spcPts val="0"/>
              </a:spcBef>
              <a:buClr>
                <a:schemeClr val="bg1">
                  <a:lumMod val="75000"/>
                  <a:lumOff val="25000"/>
                </a:schemeClr>
              </a:buClr>
              <a:buSzPct val="100000"/>
            </a:pPr>
            <a:endParaRPr lang="en-US" sz="2000" b="1" i="1" dirty="0" smtClean="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6" name="TextBox 5"/>
          <p:cNvSpPr txBox="1"/>
          <p:nvPr/>
        </p:nvSpPr>
        <p:spPr>
          <a:xfrm>
            <a:off x="287696" y="692984"/>
            <a:ext cx="7391400" cy="523220"/>
          </a:xfrm>
          <a:prstGeom prst="rect">
            <a:avLst/>
          </a:prstGeom>
          <a:noFill/>
        </p:spPr>
        <p:txBody>
          <a:bodyPr wrap="square" rtlCol="0">
            <a:spAutoFit/>
          </a:bodyPr>
          <a:lstStyle/>
          <a:p>
            <a:pPr marL="0" lvl="1"/>
            <a:r>
              <a:rPr lang="en-US" sz="2800" b="1" i="1" dirty="0" smtClean="0">
                <a:solidFill>
                  <a:schemeClr val="bg1">
                    <a:lumMod val="75000"/>
                    <a:lumOff val="25000"/>
                  </a:schemeClr>
                </a:solidFill>
                <a:sym typeface="Trebuchet MS"/>
              </a:rPr>
              <a:t>Staff data collection documentation</a:t>
            </a:r>
          </a:p>
        </p:txBody>
      </p:sp>
      <p:sp>
        <p:nvSpPr>
          <p:cNvPr id="9" name="TextBox 8"/>
          <p:cNvSpPr txBox="1"/>
          <p:nvPr/>
        </p:nvSpPr>
        <p:spPr>
          <a:xfrm>
            <a:off x="165100" y="1213684"/>
            <a:ext cx="8813800" cy="892552"/>
          </a:xfrm>
          <a:prstGeom prst="rect">
            <a:avLst/>
          </a:prstGeom>
          <a:noFill/>
          <a:ln>
            <a:solidFill>
              <a:schemeClr val="bg1">
                <a:lumMod val="75000"/>
                <a:lumOff val="25000"/>
              </a:schemeClr>
            </a:solidFill>
          </a:ln>
        </p:spPr>
        <p:txBody>
          <a:bodyPr wrap="square" rtlCol="0">
            <a:spAutoFit/>
          </a:bodyPr>
          <a:lstStyle/>
          <a:p>
            <a:pPr marL="0" lvl="1" algn="ctr"/>
            <a:r>
              <a:rPr lang="en" sz="2000" b="1" i="1" dirty="0" smtClean="0">
                <a:solidFill>
                  <a:srgbClr val="0E0FC8"/>
                </a:solidFill>
              </a:rPr>
              <a:t>Reporting requirements for: </a:t>
            </a:r>
            <a:r>
              <a:rPr lang="en-US" sz="1600" i="1" dirty="0" smtClean="0">
                <a:solidFill>
                  <a:srgbClr val="000000"/>
                </a:solidFill>
                <a:latin typeface="Arial"/>
                <a:ea typeface="Calibri"/>
                <a:cs typeface="Times New Roman"/>
              </a:rPr>
              <a:t>for </a:t>
            </a:r>
            <a:r>
              <a:rPr lang="en-US" sz="1600" b="1" i="1" dirty="0" smtClean="0">
                <a:solidFill>
                  <a:srgbClr val="000000"/>
                </a:solidFill>
                <a:latin typeface="Arial"/>
                <a:ea typeface="Calibri"/>
                <a:cs typeface="Times New Roman"/>
              </a:rPr>
              <a:t>subcontracted</a:t>
            </a:r>
            <a:r>
              <a:rPr lang="en-US" sz="1600" i="1" dirty="0" smtClean="0">
                <a:solidFill>
                  <a:srgbClr val="000000"/>
                </a:solidFill>
                <a:latin typeface="Arial"/>
                <a:ea typeface="Calibri"/>
                <a:cs typeface="Times New Roman"/>
              </a:rPr>
              <a:t> individuals and </a:t>
            </a:r>
          </a:p>
          <a:p>
            <a:pPr marL="0" lvl="1" algn="ctr"/>
            <a:r>
              <a:rPr lang="en-US" sz="1600" i="1" dirty="0" smtClean="0">
                <a:solidFill>
                  <a:srgbClr val="000000"/>
                </a:solidFill>
                <a:latin typeface="Arial"/>
                <a:ea typeface="Calibri"/>
                <a:cs typeface="Times New Roman"/>
              </a:rPr>
              <a:t>staff with assignment type codes of: 2(Short-Term Substitute/Extra Curricular Activities), </a:t>
            </a:r>
          </a:p>
          <a:p>
            <a:pPr marL="0" lvl="1" algn="ctr"/>
            <a:r>
              <a:rPr lang="en-US" sz="1600" i="1" dirty="0" smtClean="0">
                <a:solidFill>
                  <a:srgbClr val="000000"/>
                </a:solidFill>
                <a:latin typeface="Arial"/>
                <a:ea typeface="Calibri"/>
                <a:cs typeface="Times New Roman"/>
              </a:rPr>
              <a:t>3(Support-Regular Education), and 4(Support-Special Education).</a:t>
            </a:r>
            <a:endParaRPr lang="en-US" sz="1600" b="1" i="1" dirty="0" smtClean="0">
              <a:solidFill>
                <a:schemeClr val="bg1">
                  <a:lumMod val="75000"/>
                  <a:lumOff val="25000"/>
                </a:schemeClr>
              </a:solidFill>
            </a:endParaRPr>
          </a:p>
        </p:txBody>
      </p:sp>
      <p:graphicFrame>
        <p:nvGraphicFramePr>
          <p:cNvPr id="10" name="Table 9"/>
          <p:cNvGraphicFramePr>
            <a:graphicFrameLocks noGrp="1"/>
          </p:cNvGraphicFramePr>
          <p:nvPr/>
        </p:nvGraphicFramePr>
        <p:xfrm>
          <a:off x="190500" y="2159001"/>
          <a:ext cx="8775700" cy="4643429"/>
        </p:xfrm>
        <a:graphic>
          <a:graphicData uri="http://schemas.openxmlformats.org/drawingml/2006/table">
            <a:tbl>
              <a:tblPr/>
              <a:tblGrid>
                <a:gridCol w="1916961"/>
                <a:gridCol w="6858739"/>
              </a:tblGrid>
              <a:tr h="190500">
                <a:tc>
                  <a:txBody>
                    <a:bodyPr/>
                    <a:lstStyle/>
                    <a:p>
                      <a:pPr marL="0" marR="0">
                        <a:spcBef>
                          <a:spcPts val="0"/>
                        </a:spcBef>
                        <a:spcAft>
                          <a:spcPts val="0"/>
                        </a:spcAft>
                      </a:pPr>
                      <a:r>
                        <a:rPr lang="en-US" sz="1600" dirty="0">
                          <a:solidFill>
                            <a:srgbClr val="000000"/>
                          </a:solidFill>
                          <a:latin typeface="Arial"/>
                          <a:ea typeface="Calibri"/>
                          <a:cs typeface="Times New Roman"/>
                        </a:rPr>
                        <a:t>Field</a:t>
                      </a:r>
                      <a:endParaRPr lang="en-US" sz="1600" dirty="0">
                        <a:latin typeface="Times New Roman"/>
                        <a:ea typeface="Calibri"/>
                        <a:cs typeface="Times New Roman"/>
                      </a:endParaRPr>
                    </a:p>
                  </a:txBody>
                  <a:tcPr marL="39077" marR="39077" marT="0" marB="0" anchor="b">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3F3FF"/>
                    </a:solidFill>
                  </a:tcPr>
                </a:tc>
                <a:tc>
                  <a:txBody>
                    <a:bodyPr/>
                    <a:lstStyle/>
                    <a:p>
                      <a:pPr marL="0" marR="0" algn="ctr">
                        <a:spcBef>
                          <a:spcPts val="0"/>
                        </a:spcBef>
                        <a:spcAft>
                          <a:spcPts val="0"/>
                        </a:spcAft>
                      </a:pPr>
                      <a:r>
                        <a:rPr lang="en-US" sz="1600">
                          <a:solidFill>
                            <a:srgbClr val="000000"/>
                          </a:solidFill>
                          <a:latin typeface="Arial"/>
                          <a:ea typeface="Calibri"/>
                          <a:cs typeface="Times New Roman"/>
                        </a:rPr>
                        <a:t> </a:t>
                      </a:r>
                      <a:endParaRPr lang="en-US" sz="1600">
                        <a:latin typeface="Times New Roman"/>
                        <a:ea typeface="Calibri"/>
                        <a:cs typeface="Times New Roman"/>
                      </a:endParaRPr>
                    </a:p>
                  </a:txBody>
                  <a:tcPr marL="39077" marR="39077" marT="0" marB="0" anchor="b">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3F3FF"/>
                    </a:solidFill>
                  </a:tcPr>
                </a:tc>
              </a:tr>
              <a:tr h="233362">
                <a:tc>
                  <a:txBody>
                    <a:bodyPr/>
                    <a:lstStyle/>
                    <a:p>
                      <a:pPr marL="0" marR="0">
                        <a:spcBef>
                          <a:spcPts val="0"/>
                        </a:spcBef>
                        <a:spcAft>
                          <a:spcPts val="0"/>
                        </a:spcAft>
                      </a:pPr>
                      <a:r>
                        <a:rPr lang="en-US" sz="1200" dirty="0">
                          <a:solidFill>
                            <a:srgbClr val="000000"/>
                          </a:solidFill>
                          <a:latin typeface="Arial"/>
                          <a:ea typeface="Calibri"/>
                          <a:cs typeface="Times New Roman"/>
                        </a:rPr>
                        <a:t>WISEid</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Required for all staff</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Last Name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Required for all staff</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First Name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Required for all staff</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Gender</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Required for all staff</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Year of Birth</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Required for all staff</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61937">
                <a:tc>
                  <a:txBody>
                    <a:bodyPr/>
                    <a:lstStyle/>
                    <a:p>
                      <a:pPr marL="0" marR="0">
                        <a:spcBef>
                          <a:spcPts val="0"/>
                        </a:spcBef>
                        <a:spcAft>
                          <a:spcPts val="0"/>
                        </a:spcAft>
                      </a:pPr>
                      <a:r>
                        <a:rPr lang="en-US" sz="1200" dirty="0">
                          <a:solidFill>
                            <a:srgbClr val="000000"/>
                          </a:solidFill>
                          <a:latin typeface="Arial"/>
                          <a:ea typeface="Calibri"/>
                          <a:cs typeface="Times New Roman"/>
                        </a:rPr>
                        <a:t>Highest Degree</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i="0" baseline="0" dirty="0" smtClean="0">
                          <a:solidFill>
                            <a:srgbClr val="000000"/>
                          </a:solidFill>
                          <a:latin typeface="Symbol"/>
                          <a:ea typeface="Calibri"/>
                          <a:cs typeface="Times New Roman"/>
                        </a:rPr>
                        <a:t> </a:t>
                      </a:r>
                      <a:r>
                        <a:rPr lang="en-US" sz="1200" i="1" dirty="0" smtClean="0">
                          <a:solidFill>
                            <a:srgbClr val="000000"/>
                          </a:solidFill>
                          <a:latin typeface="Arial"/>
                          <a:ea typeface="Calibri"/>
                          <a:cs typeface="Times New Roman"/>
                        </a:rPr>
                        <a:t>Not </a:t>
                      </a:r>
                      <a:r>
                        <a:rPr lang="en-US" sz="1200" i="1" dirty="0">
                          <a:solidFill>
                            <a:srgbClr val="000000"/>
                          </a:solidFill>
                          <a:latin typeface="Arial"/>
                          <a:ea typeface="Calibri"/>
                          <a:cs typeface="Times New Roman"/>
                        </a:rPr>
                        <a:t>Required for </a:t>
                      </a:r>
                      <a:r>
                        <a:rPr lang="en-US" sz="1200" b="1" i="1" dirty="0">
                          <a:solidFill>
                            <a:srgbClr val="000000"/>
                          </a:solidFill>
                          <a:latin typeface="Arial"/>
                          <a:ea typeface="Calibri"/>
                          <a:cs typeface="Times New Roman"/>
                        </a:rPr>
                        <a:t>subcontracted</a:t>
                      </a:r>
                      <a:r>
                        <a:rPr lang="en-US" sz="1200" i="1" dirty="0">
                          <a:solidFill>
                            <a:srgbClr val="000000"/>
                          </a:solidFill>
                          <a:latin typeface="Arial"/>
                          <a:ea typeface="Calibri"/>
                          <a:cs typeface="Times New Roman"/>
                        </a:rPr>
                        <a:t> individuals and staff with assignment type codes of</a:t>
                      </a:r>
                      <a:r>
                        <a:rPr lang="en-US" sz="1200" i="1" dirty="0" smtClean="0">
                          <a:solidFill>
                            <a:srgbClr val="000000"/>
                          </a:solidFill>
                          <a:latin typeface="Arial"/>
                          <a:ea typeface="Calibri"/>
                          <a:cs typeface="Times New Roman"/>
                        </a:rPr>
                        <a:t>:</a:t>
                      </a:r>
                      <a:r>
                        <a:rPr lang="en-US" sz="1200" i="1" baseline="0" dirty="0" smtClean="0">
                          <a:solidFill>
                            <a:srgbClr val="000000"/>
                          </a:solidFill>
                          <a:latin typeface="Arial"/>
                          <a:ea typeface="Calibri"/>
                          <a:cs typeface="Times New Roman"/>
                        </a:rPr>
                        <a:t> 2, 3 or 4.</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71462">
                <a:tc>
                  <a:txBody>
                    <a:bodyPr/>
                    <a:lstStyle/>
                    <a:p>
                      <a:pPr marL="0" marR="0">
                        <a:spcBef>
                          <a:spcPts val="0"/>
                        </a:spcBef>
                        <a:spcAft>
                          <a:spcPts val="0"/>
                        </a:spcAft>
                      </a:pPr>
                      <a:r>
                        <a:rPr lang="en-US" sz="1200">
                          <a:solidFill>
                            <a:srgbClr val="000000"/>
                          </a:solidFill>
                          <a:latin typeface="Arial"/>
                          <a:ea typeface="Calibri"/>
                          <a:cs typeface="Times New Roman"/>
                        </a:rPr>
                        <a:t>Local Years Experience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smtClean="0">
                          <a:solidFill>
                            <a:srgbClr val="000000"/>
                          </a:solidFill>
                          <a:latin typeface="Times New Roman"/>
                          <a:ea typeface="Calibri"/>
                          <a:cs typeface="Times New Roman"/>
                        </a:rPr>
                        <a:t> </a:t>
                      </a:r>
                      <a:r>
                        <a:rPr lang="en-US" sz="1200" i="1" smtClean="0">
                          <a:solidFill>
                            <a:srgbClr val="000000"/>
                          </a:solidFill>
                          <a:latin typeface="Arial"/>
                          <a:ea typeface="Calibri"/>
                          <a:cs typeface="Times New Roman"/>
                        </a:rPr>
                        <a:t>Not Required for </a:t>
                      </a:r>
                      <a:r>
                        <a:rPr lang="en-US" sz="1200" b="1" i="1" smtClean="0">
                          <a:solidFill>
                            <a:srgbClr val="000000"/>
                          </a:solidFill>
                          <a:latin typeface="Arial"/>
                          <a:ea typeface="Calibri"/>
                          <a:cs typeface="Times New Roman"/>
                        </a:rPr>
                        <a:t>subcontracted</a:t>
                      </a:r>
                      <a:r>
                        <a:rPr lang="en-US" sz="1200" i="1" smtClean="0">
                          <a:solidFill>
                            <a:srgbClr val="000000"/>
                          </a:solidFill>
                          <a:latin typeface="Arial"/>
                          <a:ea typeface="Calibri"/>
                          <a:cs typeface="Times New Roman"/>
                        </a:rPr>
                        <a:t> individuals and staff with assignment type codes of:</a:t>
                      </a:r>
                      <a:r>
                        <a:rPr lang="en-US" sz="1200" i="1" baseline="0" smtClean="0">
                          <a:solidFill>
                            <a:srgbClr val="000000"/>
                          </a:solidFill>
                          <a:latin typeface="Arial"/>
                          <a:ea typeface="Calibri"/>
                          <a:cs typeface="Times New Roman"/>
                        </a:rPr>
                        <a:t> 2, 3 or 4.</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Total Years Experience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smtClean="0">
                          <a:solidFill>
                            <a:srgbClr val="000000"/>
                          </a:solidFill>
                          <a:latin typeface="Times New Roman"/>
                          <a:ea typeface="Calibri"/>
                          <a:cs typeface="Times New Roman"/>
                        </a:rPr>
                        <a:t> </a:t>
                      </a:r>
                      <a:r>
                        <a:rPr lang="en-US" sz="1200" i="1" smtClean="0">
                          <a:solidFill>
                            <a:srgbClr val="000000"/>
                          </a:solidFill>
                          <a:latin typeface="Arial"/>
                          <a:ea typeface="Calibri"/>
                          <a:cs typeface="Times New Roman"/>
                        </a:rPr>
                        <a:t>Not Required for </a:t>
                      </a:r>
                      <a:r>
                        <a:rPr lang="en-US" sz="1200" b="1" i="1" smtClean="0">
                          <a:solidFill>
                            <a:srgbClr val="000000"/>
                          </a:solidFill>
                          <a:latin typeface="Arial"/>
                          <a:ea typeface="Calibri"/>
                          <a:cs typeface="Times New Roman"/>
                        </a:rPr>
                        <a:t>subcontracted</a:t>
                      </a:r>
                      <a:r>
                        <a:rPr lang="en-US" sz="1200" i="1" smtClean="0">
                          <a:solidFill>
                            <a:srgbClr val="000000"/>
                          </a:solidFill>
                          <a:latin typeface="Arial"/>
                          <a:ea typeface="Calibri"/>
                          <a:cs typeface="Times New Roman"/>
                        </a:rPr>
                        <a:t> individuals and staff with assignment type codes of:</a:t>
                      </a:r>
                      <a:r>
                        <a:rPr lang="en-US" sz="1200" i="1" baseline="0" smtClean="0">
                          <a:solidFill>
                            <a:srgbClr val="000000"/>
                          </a:solidFill>
                          <a:latin typeface="Arial"/>
                          <a:ea typeface="Calibri"/>
                          <a:cs typeface="Times New Roman"/>
                        </a:rPr>
                        <a:t> 2, 3 or 4.</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dirty="0">
                          <a:solidFill>
                            <a:srgbClr val="000000"/>
                          </a:solidFill>
                          <a:latin typeface="Arial"/>
                          <a:ea typeface="Calibri"/>
                          <a:cs typeface="Times New Roman"/>
                        </a:rPr>
                        <a:t>Contract Salary</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rgbClr val="000000"/>
                          </a:solidFill>
                          <a:latin typeface="Times New Roman"/>
                          <a:ea typeface="Calibri"/>
                          <a:cs typeface="Times New Roman"/>
                        </a:rPr>
                        <a:t> </a:t>
                      </a:r>
                      <a:r>
                        <a:rPr lang="en-US" sz="1200" i="1" dirty="0" smtClean="0">
                          <a:solidFill>
                            <a:srgbClr val="000000"/>
                          </a:solidFill>
                          <a:latin typeface="Arial"/>
                          <a:ea typeface="Calibri"/>
                          <a:cs typeface="Times New Roman"/>
                        </a:rPr>
                        <a:t>Not Required for </a:t>
                      </a:r>
                      <a:r>
                        <a:rPr lang="en-US" sz="1200" b="1" i="1" dirty="0" smtClean="0">
                          <a:solidFill>
                            <a:srgbClr val="000000"/>
                          </a:solidFill>
                          <a:latin typeface="Arial"/>
                          <a:ea typeface="Calibri"/>
                          <a:cs typeface="Times New Roman"/>
                        </a:rPr>
                        <a:t>subcontracted</a:t>
                      </a:r>
                      <a:r>
                        <a:rPr lang="en-US" sz="1200" i="1" dirty="0" smtClean="0">
                          <a:solidFill>
                            <a:srgbClr val="000000"/>
                          </a:solidFill>
                          <a:latin typeface="Arial"/>
                          <a:ea typeface="Calibri"/>
                          <a:cs typeface="Times New Roman"/>
                        </a:rPr>
                        <a:t> individuals and staff with assignment type codes of:</a:t>
                      </a:r>
                      <a:r>
                        <a:rPr lang="en-US" sz="1200" i="1" baseline="0" dirty="0" smtClean="0">
                          <a:solidFill>
                            <a:srgbClr val="000000"/>
                          </a:solidFill>
                          <a:latin typeface="Arial"/>
                          <a:ea typeface="Calibri"/>
                          <a:cs typeface="Times New Roman"/>
                        </a:rPr>
                        <a:t> 2, 3 or 4.</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Contract Fringe Benefits</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rgbClr val="000000"/>
                          </a:solidFill>
                          <a:latin typeface="Times New Roman"/>
                          <a:ea typeface="Calibri"/>
                          <a:cs typeface="Times New Roman"/>
                        </a:rPr>
                        <a:t> </a:t>
                      </a:r>
                      <a:r>
                        <a:rPr lang="en-US" sz="1200" i="1" dirty="0" smtClean="0">
                          <a:solidFill>
                            <a:srgbClr val="000000"/>
                          </a:solidFill>
                          <a:latin typeface="Arial"/>
                          <a:ea typeface="Calibri"/>
                          <a:cs typeface="Times New Roman"/>
                        </a:rPr>
                        <a:t>Not Required for </a:t>
                      </a:r>
                      <a:r>
                        <a:rPr lang="en-US" sz="1200" b="1" i="1" dirty="0" smtClean="0">
                          <a:solidFill>
                            <a:srgbClr val="000000"/>
                          </a:solidFill>
                          <a:latin typeface="Arial"/>
                          <a:ea typeface="Calibri"/>
                          <a:cs typeface="Times New Roman"/>
                        </a:rPr>
                        <a:t>subcontracted</a:t>
                      </a:r>
                      <a:r>
                        <a:rPr lang="en-US" sz="1200" i="1" dirty="0" smtClean="0">
                          <a:solidFill>
                            <a:srgbClr val="000000"/>
                          </a:solidFill>
                          <a:latin typeface="Arial"/>
                          <a:ea typeface="Calibri"/>
                          <a:cs typeface="Times New Roman"/>
                        </a:rPr>
                        <a:t> individuals and staff with assignment type codes of:</a:t>
                      </a:r>
                      <a:r>
                        <a:rPr lang="en-US" sz="1200" i="1" baseline="0" dirty="0" smtClean="0">
                          <a:solidFill>
                            <a:srgbClr val="000000"/>
                          </a:solidFill>
                          <a:latin typeface="Arial"/>
                          <a:ea typeface="Calibri"/>
                          <a:cs typeface="Times New Roman"/>
                        </a:rPr>
                        <a:t> 2, 3 or 4.</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Name Suffix</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a:ea typeface="Calibri"/>
                          <a:cs typeface="Times New Roman"/>
                        </a:rPr>
                        <a:t>Optional</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Final Salary Code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latin typeface="Symbol"/>
                          <a:ea typeface="Calibri"/>
                          <a:cs typeface="Times New Roman"/>
                        </a:rPr>
                        <a:t> </a:t>
                      </a:r>
                      <a:r>
                        <a:rPr lang="en-US" sz="1200" i="1" dirty="0" smtClean="0">
                          <a:solidFill>
                            <a:srgbClr val="000000"/>
                          </a:solidFill>
                          <a:latin typeface="Arial"/>
                          <a:ea typeface="Calibri"/>
                          <a:cs typeface="Times New Roman"/>
                        </a:rPr>
                        <a:t>Not Required for </a:t>
                      </a:r>
                      <a:r>
                        <a:rPr lang="en-US" sz="1200" b="1" i="1" dirty="0" smtClean="0">
                          <a:solidFill>
                            <a:srgbClr val="000000"/>
                          </a:solidFill>
                          <a:latin typeface="Arial"/>
                          <a:ea typeface="Calibri"/>
                          <a:cs typeface="Times New Roman"/>
                        </a:rPr>
                        <a:t>subcontracted</a:t>
                      </a:r>
                      <a:r>
                        <a:rPr lang="en-US" sz="1200" i="1" dirty="0" smtClean="0">
                          <a:solidFill>
                            <a:srgbClr val="000000"/>
                          </a:solidFill>
                          <a:latin typeface="Arial"/>
                          <a:ea typeface="Calibri"/>
                          <a:cs typeface="Times New Roman"/>
                        </a:rPr>
                        <a:t> individuals and staff with assignment type codes of:</a:t>
                      </a:r>
                      <a:r>
                        <a:rPr lang="en-US" sz="1200" i="1" baseline="0" dirty="0" smtClean="0">
                          <a:solidFill>
                            <a:srgbClr val="000000"/>
                          </a:solidFill>
                          <a:latin typeface="Arial"/>
                          <a:ea typeface="Calibri"/>
                          <a:cs typeface="Times New Roman"/>
                        </a:rPr>
                        <a:t> 2, 3 or 4.</a:t>
                      </a:r>
                      <a:endParaRPr lang="en-US" sz="1200" dirty="0" smtClean="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Former Last Name </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a:ea typeface="Calibri"/>
                          <a:cs typeface="Times New Roman"/>
                        </a:rPr>
                        <a:t>Optional</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a:solidFill>
                            <a:srgbClr val="000000"/>
                          </a:solidFill>
                          <a:latin typeface="Arial"/>
                          <a:ea typeface="Calibri"/>
                          <a:cs typeface="Times New Roman"/>
                        </a:rPr>
                        <a:t>Middle Initial or Name</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a:ea typeface="Calibri"/>
                          <a:cs typeface="Times New Roman"/>
                        </a:rPr>
                        <a:t>Optional</a:t>
                      </a:r>
                      <a:endParaRPr lang="en-US" sz="120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dirty="0">
                          <a:solidFill>
                            <a:srgbClr val="000000"/>
                          </a:solidFill>
                          <a:latin typeface="Arial"/>
                          <a:ea typeface="Calibri"/>
                          <a:cs typeface="Times New Roman"/>
                        </a:rPr>
                        <a:t>Contract Days</a:t>
                      </a:r>
                      <a:endParaRPr lang="en-US" sz="1200" dirty="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latin typeface="Arial"/>
                          <a:ea typeface="Calibri"/>
                          <a:cs typeface="Times New Roman"/>
                        </a:rPr>
                        <a:t>Not Required for </a:t>
                      </a:r>
                      <a:r>
                        <a:rPr lang="en-US" sz="1200" b="1" i="1" dirty="0" smtClean="0">
                          <a:solidFill>
                            <a:srgbClr val="000000"/>
                          </a:solidFill>
                          <a:latin typeface="Arial"/>
                          <a:ea typeface="Calibri"/>
                          <a:cs typeface="Times New Roman"/>
                        </a:rPr>
                        <a:t>subcontracted</a:t>
                      </a:r>
                      <a:r>
                        <a:rPr lang="en-US" sz="1200" i="1" dirty="0" smtClean="0">
                          <a:solidFill>
                            <a:srgbClr val="000000"/>
                          </a:solidFill>
                          <a:latin typeface="Arial"/>
                          <a:ea typeface="Calibri"/>
                          <a:cs typeface="Times New Roman"/>
                        </a:rPr>
                        <a:t> individuals and staff with assignment type codes of:</a:t>
                      </a:r>
                      <a:r>
                        <a:rPr lang="en-US" sz="1200" i="1" baseline="0" dirty="0" smtClean="0">
                          <a:solidFill>
                            <a:srgbClr val="000000"/>
                          </a:solidFill>
                          <a:latin typeface="Arial"/>
                          <a:ea typeface="Calibri"/>
                          <a:cs typeface="Times New Roman"/>
                        </a:rPr>
                        <a:t> 2, 3 or 4.</a:t>
                      </a:r>
                      <a:endParaRPr lang="en-US" sz="1200" dirty="0" smtClean="0">
                        <a:latin typeface="Times New Roman"/>
                        <a:ea typeface="Calibri"/>
                        <a:cs typeface="Times New Roman"/>
                      </a:endParaRP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kern="1200" dirty="0">
                          <a:solidFill>
                            <a:srgbClr val="000000"/>
                          </a:solidFill>
                          <a:latin typeface="Arial"/>
                          <a:ea typeface="Calibri"/>
                          <a:cs typeface="Times New Roman"/>
                        </a:rPr>
                        <a:t>File Number</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i="1" kern="1200" dirty="0" smtClean="0">
                          <a:solidFill>
                            <a:srgbClr val="000000"/>
                          </a:solidFill>
                          <a:latin typeface="Arial"/>
                          <a:ea typeface="Calibri"/>
                          <a:cs typeface="Times New Roman"/>
                        </a:rPr>
                        <a:t>Required for all staff with assignments that are licensed assignments. </a:t>
                      </a:r>
                      <a:br>
                        <a:rPr lang="en-US" sz="1200" i="1" kern="1200" dirty="0" smtClean="0">
                          <a:solidFill>
                            <a:srgbClr val="000000"/>
                          </a:solidFill>
                          <a:latin typeface="Arial"/>
                          <a:ea typeface="Calibri"/>
                          <a:cs typeface="Times New Roman"/>
                        </a:rPr>
                      </a:br>
                      <a:r>
                        <a:rPr lang="en-US" sz="1200" i="1" kern="1200" dirty="0" smtClean="0">
                          <a:solidFill>
                            <a:srgbClr val="000000"/>
                          </a:solidFill>
                          <a:latin typeface="Arial"/>
                          <a:ea typeface="Calibri"/>
                          <a:cs typeface="Times New Roman"/>
                        </a:rPr>
                        <a:t>See the Assignment table where DPI Licensed = Y.</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kern="1200" dirty="0">
                          <a:solidFill>
                            <a:srgbClr val="000000"/>
                          </a:solidFill>
                          <a:latin typeface="Arial"/>
                          <a:ea typeface="Calibri"/>
                          <a:cs typeface="Times New Roman"/>
                        </a:rPr>
                        <a:t>Local Use</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i="1" kern="1200" dirty="0" smtClean="0">
                          <a:solidFill>
                            <a:srgbClr val="000000"/>
                          </a:solidFill>
                          <a:latin typeface="Arial"/>
                          <a:ea typeface="Calibri"/>
                          <a:cs typeface="Times New Roman"/>
                        </a:rPr>
                        <a:t>Optional</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r h="233362">
                <a:tc>
                  <a:txBody>
                    <a:bodyPr/>
                    <a:lstStyle/>
                    <a:p>
                      <a:pPr marL="0" marR="0">
                        <a:spcBef>
                          <a:spcPts val="0"/>
                        </a:spcBef>
                        <a:spcAft>
                          <a:spcPts val="0"/>
                        </a:spcAft>
                      </a:pPr>
                      <a:r>
                        <a:rPr lang="en-US" sz="1200" kern="1200" dirty="0">
                          <a:solidFill>
                            <a:srgbClr val="000000"/>
                          </a:solidFill>
                          <a:latin typeface="Arial"/>
                          <a:ea typeface="Calibri"/>
                          <a:cs typeface="Times New Roman"/>
                        </a:rPr>
                        <a:t>Race Key</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0" marR="0">
                        <a:spcBef>
                          <a:spcPts val="0"/>
                        </a:spcBef>
                        <a:spcAft>
                          <a:spcPts val="0"/>
                        </a:spcAft>
                      </a:pPr>
                      <a:r>
                        <a:rPr lang="en-US" sz="1200" i="1" kern="1200" dirty="0" smtClean="0">
                          <a:solidFill>
                            <a:srgbClr val="000000"/>
                          </a:solidFill>
                          <a:latin typeface="Arial"/>
                          <a:ea typeface="Calibri"/>
                          <a:cs typeface="Times New Roman"/>
                        </a:rPr>
                        <a:t>Required for all staff</a:t>
                      </a:r>
                    </a:p>
                  </a:txBody>
                  <a:tcPr marL="39077" marR="39077"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WISEstaff data collection</a:t>
            </a:r>
            <a:endParaRPr lang="en-US" sz="3200" b="1" dirty="0">
              <a:latin typeface="Arial" pitchFamily="34" charset="0"/>
              <a:cs typeface="Arial" pitchFamily="34" charset="0"/>
            </a:endParaRPr>
          </a:p>
        </p:txBody>
      </p:sp>
      <p:sp>
        <p:nvSpPr>
          <p:cNvPr id="8" name="Shape 66"/>
          <p:cNvSpPr txBox="1">
            <a:spLocks/>
          </p:cNvSpPr>
          <p:nvPr/>
        </p:nvSpPr>
        <p:spPr bwMode="auto">
          <a:xfrm>
            <a:off x="457200" y="1600201"/>
            <a:ext cx="8229600" cy="4967599"/>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p>
            <a:pPr marL="342900" lvl="0" indent="-342900">
              <a:spcBef>
                <a:spcPts val="0"/>
              </a:spcBef>
              <a:defRPr/>
            </a:pPr>
            <a:endParaRPr kumimoji="0" lang="en" sz="2800" b="0" i="0" u="sng" strike="noStrike" kern="1200" cap="none" spc="0" normalizeH="0" baseline="0" noProof="0" dirty="0" smtClean="0">
              <a:ln>
                <a:noFill/>
              </a:ln>
              <a:solidFill>
                <a:schemeClr val="hlink"/>
              </a:solidFill>
              <a:effectLst/>
              <a:uLnTx/>
              <a:uFillTx/>
              <a:latin typeface="+mn-lt"/>
              <a:ea typeface="+mn-ea"/>
              <a:cs typeface="+mn-cs"/>
              <a:hlinkClick r:id="rId3"/>
            </a:endParaRP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sng" strike="noStrike" kern="1200" cap="none" spc="0" normalizeH="0" baseline="0" noProof="0" dirty="0" smtClean="0">
                <a:ln>
                  <a:noFill/>
                </a:ln>
                <a:solidFill>
                  <a:schemeClr val="hlink"/>
                </a:solidFill>
                <a:effectLst/>
                <a:uLnTx/>
                <a:uFillTx/>
                <a:latin typeface="+mn-lt"/>
                <a:ea typeface="+mn-ea"/>
                <a:cs typeface="+mn-cs"/>
                <a:hlinkClick r:id="rId3"/>
              </a:rPr>
              <a:t>http://dpi.wi.gov/wisedata/help</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endParaRPr lang="en" sz="2800" u="sng" dirty="0" smtClean="0">
              <a:solidFill>
                <a:schemeClr val="hlink"/>
              </a:solidFill>
              <a:latin typeface="+mn-lt"/>
              <a:cs typeface="+mn-cs"/>
              <a:hlinkClick r:id="rId3"/>
            </a:endParaRPr>
          </a:p>
          <a:p>
            <a:pPr marL="342900" indent="-342900">
              <a:spcBef>
                <a:spcPts val="0"/>
              </a:spcBef>
              <a:defRPr/>
            </a:pPr>
            <a:r>
              <a:rPr lang="en-US" sz="2800" u="sng" dirty="0" smtClean="0">
                <a:solidFill>
                  <a:schemeClr val="hlink"/>
                </a:solidFill>
                <a:hlinkClick r:id="rId3"/>
              </a:rPr>
              <a:t>http://lbstat.dpi.wi.gov/fallstaff</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endParaRPr kumimoji="0" lang="en" sz="2800" b="0" i="0" u="sng" strike="noStrike" kern="1200" cap="none" spc="0" normalizeH="0" baseline="0" noProof="0" dirty="0" smtClean="0">
              <a:ln>
                <a:noFill/>
              </a:ln>
              <a:solidFill>
                <a:schemeClr val="hlink"/>
              </a:solidFill>
              <a:effectLst/>
              <a:uLnTx/>
              <a:uFillTx/>
              <a:latin typeface="+mn-lt"/>
              <a:ea typeface="+mn-ea"/>
              <a:cs typeface="+mn-cs"/>
              <a:hlinkClick r:id="rId3"/>
            </a:endParaRP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none" strike="noStrike" kern="1200" cap="none" spc="0" normalizeH="0" baseline="0" noProof="0" dirty="0" smtClean="0">
                <a:ln>
                  <a:noFill/>
                </a:ln>
                <a:solidFill>
                  <a:schemeClr val="bg1"/>
                </a:solidFill>
                <a:effectLst/>
                <a:uLnTx/>
                <a:uFillTx/>
                <a:latin typeface="+mn-lt"/>
                <a:ea typeface="+mn-ea"/>
                <a:cs typeface="+mn-cs"/>
              </a:rPr>
              <a:t>FAQ: </a:t>
            </a:r>
            <a:r>
              <a:rPr kumimoji="0" lang="en" sz="2800" b="0" i="0" u="sng" strike="noStrike" kern="1200" cap="none" spc="0" normalizeH="0" baseline="0" noProof="0" dirty="0" smtClean="0">
                <a:ln>
                  <a:noFill/>
                </a:ln>
                <a:solidFill>
                  <a:schemeClr val="hlink"/>
                </a:solidFill>
                <a:effectLst/>
                <a:uLnTx/>
                <a:uFillTx/>
                <a:latin typeface="+mn-lt"/>
                <a:ea typeface="+mn-ea"/>
                <a:cs typeface="+mn-cs"/>
                <a:hlinkClick r:id="rId4"/>
              </a:rPr>
              <a:t>Online Help Desk Application</a:t>
            </a:r>
            <a:r>
              <a:rPr kumimoji="0" lang="en" sz="2800" b="0" i="0" u="none" strike="noStrike" kern="1200" cap="none" spc="0" normalizeH="0" baseline="0" noProof="0" dirty="0" smtClean="0">
                <a:ln>
                  <a:noFill/>
                </a:ln>
                <a:solidFill>
                  <a:schemeClr val="bg1"/>
                </a:solidFill>
                <a:effectLst/>
                <a:uLnTx/>
                <a:uFillTx/>
                <a:latin typeface="+mn-lt"/>
                <a:ea typeface="+mn-ea"/>
                <a:cs typeface="+mn-cs"/>
              </a:rPr>
              <a:t> (Change Category to WISEid or WISEstaff)</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endParaRPr lang="en" sz="2800" dirty="0" smtClean="0">
              <a:solidFill>
                <a:schemeClr val="bg1"/>
              </a:solidFill>
              <a:latin typeface="+mn-lt"/>
              <a:cs typeface="+mn-cs"/>
            </a:endParaRP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lang="en" sz="2800" dirty="0" smtClean="0">
                <a:solidFill>
                  <a:schemeClr val="bg1"/>
                </a:solidFill>
                <a:latin typeface="+mn-lt"/>
                <a:cs typeface="+mn-cs"/>
              </a:rPr>
              <a:t>Contact CESA Representative.</a:t>
            </a:r>
            <a:endParaRPr kumimoji="0" lang="en"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extBox 5"/>
          <p:cNvSpPr txBox="1"/>
          <p:nvPr/>
        </p:nvSpPr>
        <p:spPr>
          <a:xfrm>
            <a:off x="338496" y="756484"/>
            <a:ext cx="7391400" cy="523220"/>
          </a:xfrm>
          <a:prstGeom prst="rect">
            <a:avLst/>
          </a:prstGeom>
          <a:noFill/>
        </p:spPr>
        <p:txBody>
          <a:bodyPr wrap="square" rtlCol="0">
            <a:spAutoFit/>
          </a:bodyPr>
          <a:lstStyle/>
          <a:p>
            <a:pPr marL="0" lvl="1"/>
            <a:r>
              <a:rPr lang="en-US" sz="2800" b="1" i="1" dirty="0" smtClean="0">
                <a:solidFill>
                  <a:schemeClr val="bg1">
                    <a:lumMod val="75000"/>
                    <a:lumOff val="25000"/>
                  </a:schemeClr>
                </a:solidFill>
                <a:sym typeface="Trebuchet MS"/>
              </a:rPr>
              <a:t>Staff data collection documentation</a:t>
            </a:r>
          </a:p>
        </p:txBody>
      </p:sp>
      <p:sp>
        <p:nvSpPr>
          <p:cNvPr id="7" name="TextBox 6"/>
          <p:cNvSpPr txBox="1"/>
          <p:nvPr/>
        </p:nvSpPr>
        <p:spPr>
          <a:xfrm>
            <a:off x="567096" y="1505784"/>
            <a:ext cx="7391400" cy="523220"/>
          </a:xfrm>
          <a:prstGeom prst="rect">
            <a:avLst/>
          </a:prstGeom>
          <a:noFill/>
          <a:ln>
            <a:solidFill>
              <a:schemeClr val="bg1">
                <a:lumMod val="75000"/>
                <a:lumOff val="25000"/>
              </a:schemeClr>
            </a:solidFill>
          </a:ln>
        </p:spPr>
        <p:txBody>
          <a:bodyPr wrap="square" rtlCol="0">
            <a:spAutoFit/>
          </a:bodyPr>
          <a:lstStyle/>
          <a:p>
            <a:pPr marL="0" lvl="1" algn="ctr"/>
            <a:r>
              <a:rPr lang="en" sz="2800" b="1" i="1" dirty="0" smtClean="0">
                <a:solidFill>
                  <a:schemeClr val="bg1">
                    <a:lumMod val="75000"/>
                    <a:lumOff val="25000"/>
                  </a:schemeClr>
                </a:solidFill>
              </a:rPr>
              <a:t>WISEstaff Resources</a:t>
            </a:r>
            <a:endParaRPr lang="en-US" sz="2800" b="1" i="1" dirty="0" smtClean="0">
              <a:solidFill>
                <a:schemeClr val="bg1">
                  <a:lumMod val="75000"/>
                  <a:lumOff val="25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1342663"/>
            <a:ext cx="9144000" cy="40129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lvl="1" indent="-517525" algn="ctr">
              <a:defRPr/>
            </a:pPr>
            <a:r>
              <a:rPr lang="en-US" sz="5400" dirty="0" smtClean="0">
                <a:solidFill>
                  <a:srgbClr val="00B050"/>
                </a:solidFill>
                <a:effectLst>
                  <a:outerShdw blurRad="38100" dist="38100" dir="2700000" algn="tl">
                    <a:srgbClr val="000000">
                      <a:alpha val="43137"/>
                    </a:srgbClr>
                  </a:outerShdw>
                </a:effectLst>
                <a:latin typeface="+mn-lt"/>
                <a:ea typeface="+mj-ea"/>
                <a:cs typeface="Gadget"/>
              </a:rPr>
              <a:t>Educator Licensing Online (ELO)</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844510"/>
            <a:ext cx="8194386" cy="4381500"/>
          </a:xfrm>
        </p:spPr>
        <p:txBody>
          <a:bodyPr/>
          <a:lstStyle/>
          <a:p>
            <a:r>
              <a:rPr lang="en-US" sz="3200" dirty="0" smtClean="0"/>
              <a:t>How does the audit work?</a:t>
            </a:r>
          </a:p>
          <a:p>
            <a:pPr marL="742950" lvl="2" indent="-342900">
              <a:buFont typeface="Arial" pitchFamily="34" charset="0"/>
              <a:buChar char="•"/>
            </a:pPr>
            <a:r>
              <a:rPr lang="en-US" sz="2800" dirty="0" smtClean="0"/>
              <a:t>WISEStaff (1202) assignments are compared to licenses educators have in ELO</a:t>
            </a:r>
            <a:endParaRPr lang="en-US" sz="2800" i="1" dirty="0" smtClean="0"/>
          </a:p>
          <a:p>
            <a:pPr marL="742950" lvl="2" indent="-342900">
              <a:buFont typeface="Arial" pitchFamily="34" charset="0"/>
              <a:buChar char="•"/>
            </a:pPr>
            <a:r>
              <a:rPr lang="en-US" sz="2800" dirty="0" smtClean="0"/>
              <a:t>Most educators are appropriately licensed but this audit is used to make a determination one way or the other.</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374610"/>
            <a:ext cx="8194386" cy="5292890"/>
          </a:xfrm>
        </p:spPr>
        <p:txBody>
          <a:bodyPr/>
          <a:lstStyle/>
          <a:p>
            <a:r>
              <a:rPr lang="en-US" sz="3200" dirty="0" smtClean="0"/>
              <a:t>Who gets reported from the staff data collection and passed to the Audit?</a:t>
            </a:r>
          </a:p>
          <a:p>
            <a:pPr lvl="1">
              <a:buFont typeface="Arial" pitchFamily="34" charset="0"/>
              <a:buChar char="•"/>
            </a:pPr>
            <a:r>
              <a:rPr lang="en-US" dirty="0" smtClean="0"/>
              <a:t>All staff working in assignments that require a license must be reported and checked in the audit process for appropriate licensing. The staff data collection consists of all staff working at the agency including support staff, subcontracted staff and virtual school teachers.</a:t>
            </a:r>
          </a:p>
          <a:p>
            <a:pPr lvl="1">
              <a:buFont typeface="Arial" pitchFamily="34" charset="0"/>
              <a:buChar char="•"/>
            </a:pPr>
            <a:r>
              <a:rPr lang="en-US" dirty="0" smtClean="0"/>
              <a:t>Note, this means that all of these staffers in licensed assignments must have an Entity Number in ELO.  </a:t>
            </a:r>
          </a:p>
          <a:p>
            <a:pPr lvl="1">
              <a:buFont typeface="Arial" pitchFamily="34" charset="0"/>
              <a:buChar char="•"/>
            </a:pPr>
            <a:r>
              <a:rPr lang="en-US" dirty="0" smtClean="0"/>
              <a:t>This is NOT true for staffers in assignments that do not require a license (e.g. cafeteria worker)</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844510"/>
            <a:ext cx="8194386" cy="4381500"/>
          </a:xfrm>
        </p:spPr>
        <p:txBody>
          <a:bodyPr/>
          <a:lstStyle/>
          <a:p>
            <a:r>
              <a:rPr lang="en-US" sz="3200" dirty="0" smtClean="0"/>
              <a:t>When a school district’s audit is completed by DPI, what will be included?</a:t>
            </a:r>
          </a:p>
          <a:p>
            <a:pPr lvl="1">
              <a:buFont typeface="Arial" pitchFamily="34" charset="0"/>
              <a:buChar char="•"/>
            </a:pPr>
            <a:r>
              <a:rPr lang="en-US" sz="2800" dirty="0" smtClean="0"/>
              <a:t>All staff with licensed assignments</a:t>
            </a:r>
          </a:p>
          <a:p>
            <a:pPr lvl="1">
              <a:buFont typeface="Arial" pitchFamily="34" charset="0"/>
              <a:buChar char="•"/>
            </a:pPr>
            <a:r>
              <a:rPr lang="en-US" sz="2800" dirty="0" smtClean="0"/>
              <a:t>All audit exceptions (i.e. errors) </a:t>
            </a:r>
          </a:p>
          <a:p>
            <a:pPr lvl="1">
              <a:buFont typeface="Arial" pitchFamily="34" charset="0"/>
              <a:buChar char="•"/>
            </a:pPr>
            <a:r>
              <a:rPr lang="en-US" sz="2800" dirty="0" smtClean="0"/>
              <a:t>All special education audit exceptions </a:t>
            </a:r>
          </a:p>
          <a:p>
            <a:pPr lvl="1">
              <a:buFont typeface="Arial" pitchFamily="34" charset="0"/>
              <a:buChar char="•"/>
            </a:pPr>
            <a:r>
              <a:rPr lang="en-US" sz="2800" dirty="0" smtClean="0"/>
              <a:t>Staff with licenses that are due to expire on June 30th</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844510"/>
            <a:ext cx="8194386" cy="4381500"/>
          </a:xfrm>
        </p:spPr>
        <p:txBody>
          <a:bodyPr/>
          <a:lstStyle/>
          <a:p>
            <a:r>
              <a:rPr lang="en-US" sz="3200" dirty="0" smtClean="0"/>
              <a:t>If there is an exception/error, what steps must the district take?</a:t>
            </a:r>
          </a:p>
          <a:p>
            <a:pPr lvl="1">
              <a:buFont typeface="Arial" pitchFamily="34" charset="0"/>
              <a:buChar char="•"/>
            </a:pPr>
            <a:r>
              <a:rPr lang="en-US" sz="2800" dirty="0" smtClean="0"/>
              <a:t>Confirm that the person’s assignment was correctly reported in WISEStaff:</a:t>
            </a:r>
          </a:p>
          <a:p>
            <a:pPr lvl="2"/>
            <a:r>
              <a:rPr lang="en-US" sz="2400" dirty="0" smtClean="0"/>
              <a:t>Position</a:t>
            </a:r>
          </a:p>
          <a:p>
            <a:pPr lvl="2"/>
            <a:r>
              <a:rPr lang="en-US" sz="2400" dirty="0" smtClean="0"/>
              <a:t>Subject</a:t>
            </a:r>
          </a:p>
          <a:p>
            <a:pPr lvl="2"/>
            <a:r>
              <a:rPr lang="en-US" sz="2400" dirty="0" smtClean="0"/>
              <a:t>Grade level</a:t>
            </a:r>
          </a:p>
          <a:p>
            <a:pPr lvl="1">
              <a:buFont typeface="Arial" pitchFamily="34" charset="0"/>
              <a:buChar char="•"/>
            </a:pPr>
            <a:r>
              <a:rPr lang="en-US" sz="2800" dirty="0" smtClean="0"/>
              <a:t>If it was correctly reported…</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844510"/>
            <a:ext cx="8194386" cy="4381500"/>
          </a:xfrm>
        </p:spPr>
        <p:txBody>
          <a:bodyPr/>
          <a:lstStyle/>
          <a:p>
            <a:r>
              <a:rPr lang="en-US" sz="3200" dirty="0" smtClean="0"/>
              <a:t>What if someone does not hold a DPI license for their reported assignment?</a:t>
            </a:r>
          </a:p>
          <a:p>
            <a:pPr lvl="1">
              <a:buFont typeface="Arial" pitchFamily="34" charset="0"/>
              <a:buChar char="•"/>
            </a:pPr>
            <a:r>
              <a:rPr lang="en-US" sz="2800" dirty="0" smtClean="0"/>
              <a:t>If the educator was accurately reported, they will be an audit exception and that educator must get licensed as soon as possible.  </a:t>
            </a:r>
          </a:p>
          <a:p>
            <a:pPr lvl="1">
              <a:buFont typeface="Arial" pitchFamily="34" charset="0"/>
              <a:buChar char="•"/>
            </a:pPr>
            <a:r>
              <a:rPr lang="en-US" sz="2800" dirty="0" smtClean="0"/>
              <a:t>Note, categorical aid for special education and bilingual education can be severely affected if an educator is not appropriately licensed.</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solidFill>
                  <a:schemeClr val="tx2">
                    <a:lumMod val="20000"/>
                    <a:lumOff val="80000"/>
                  </a:schemeClr>
                </a:solidFill>
              </a:rPr>
              <a:t>PI 1202 Audit</a:t>
            </a:r>
            <a:endParaRPr lang="en-US" sz="3200" i="1" dirty="0">
              <a:solidFill>
                <a:schemeClr val="tx2">
                  <a:lumMod val="20000"/>
                  <a:lumOff val="80000"/>
                </a:schemeClr>
              </a:solidFill>
            </a:endParaRPr>
          </a:p>
        </p:txBody>
      </p:sp>
      <p:sp>
        <p:nvSpPr>
          <p:cNvPr id="12" name="Content Placeholder 2"/>
          <p:cNvSpPr>
            <a:spLocks noGrp="1"/>
          </p:cNvSpPr>
          <p:nvPr>
            <p:ph sz="half" idx="1"/>
          </p:nvPr>
        </p:nvSpPr>
        <p:spPr>
          <a:xfrm>
            <a:off x="498764" y="1844510"/>
            <a:ext cx="8194386" cy="4381500"/>
          </a:xfrm>
        </p:spPr>
        <p:txBody>
          <a:bodyPr/>
          <a:lstStyle/>
          <a:p>
            <a:r>
              <a:rPr lang="en-US" sz="3200" dirty="0" smtClean="0"/>
              <a:t>Why is the data reported important?</a:t>
            </a:r>
          </a:p>
          <a:p>
            <a:pPr lvl="1">
              <a:buFont typeface="Arial" pitchFamily="34" charset="0"/>
              <a:buChar char="•"/>
            </a:pPr>
            <a:r>
              <a:rPr lang="en-US" sz="2800" dirty="0" smtClean="0"/>
              <a:t>In addition to categorical aid, after the data is finalized, it is reported on both federal reports and on the DPI website (via WINSS/</a:t>
            </a:r>
            <a:r>
              <a:rPr lang="en-US" sz="2800" dirty="0" err="1" smtClean="0"/>
              <a:t>WISEData</a:t>
            </a:r>
            <a:r>
              <a:rPr lang="en-US" sz="2800" dirty="0" smtClean="0"/>
              <a:t>).  </a:t>
            </a:r>
          </a:p>
          <a:p>
            <a:pPr lvl="1">
              <a:buFont typeface="Arial" pitchFamily="34" charset="0"/>
              <a:buChar char="•"/>
            </a:pPr>
            <a:r>
              <a:rPr lang="en-US" sz="2800" dirty="0" smtClean="0"/>
              <a:t>There are also open records requests from media or the general public.</a:t>
            </a:r>
          </a:p>
          <a:p>
            <a:pPr marL="674370" lvl="1" indent="-274320">
              <a:buNone/>
            </a:pPr>
            <a:endParaRPr lang="en-US" sz="2200" dirty="0" smtClean="0">
              <a:solidFill>
                <a:schemeClr val="accent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2068121"/>
            <a:ext cx="91440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indent="-517525" algn="ctr">
              <a:defRPr/>
            </a:pPr>
            <a:r>
              <a:rPr lang="en-US" sz="5400" dirty="0" smtClean="0">
                <a:solidFill>
                  <a:srgbClr val="00B050"/>
                </a:solidFill>
                <a:effectLst>
                  <a:outerShdw blurRad="38100" dist="38100" dir="2700000" algn="tl">
                    <a:srgbClr val="000000">
                      <a:alpha val="43137"/>
                    </a:srgbClr>
                  </a:outerShdw>
                </a:effectLst>
                <a:latin typeface="+mn-lt"/>
                <a:ea typeface="+mj-ea"/>
                <a:cs typeface="Gadget"/>
              </a:rPr>
              <a:t>Review WISEid Steps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1342663"/>
            <a:ext cx="9144000" cy="40129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lvl="1" indent="-517525" algn="ctr">
              <a:defRPr/>
            </a:pPr>
            <a:r>
              <a:rPr lang="en-US" sz="5400" dirty="0" smtClean="0">
                <a:solidFill>
                  <a:srgbClr val="00B050"/>
                </a:solidFill>
                <a:effectLst>
                  <a:outerShdw blurRad="38100" dist="38100" dir="2700000" algn="tl">
                    <a:srgbClr val="000000">
                      <a:alpha val="43137"/>
                    </a:srgbClr>
                  </a:outerShdw>
                </a:effectLst>
                <a:latin typeface="+mn-lt"/>
                <a:ea typeface="+mj-ea"/>
                <a:cs typeface="Gadget"/>
              </a:rPr>
              <a:t>Questions?/ </a:t>
            </a:r>
            <a:r>
              <a:rPr lang="en-US" sz="5400" dirty="0" smtClean="0">
                <a:solidFill>
                  <a:srgbClr val="00A249"/>
                </a:solidFill>
                <a:effectLst>
                  <a:outerShdw blurRad="38100" dist="38100" dir="2700000" algn="tl">
                    <a:srgbClr val="000000">
                      <a:alpha val="43137"/>
                    </a:srgbClr>
                  </a:outerShdw>
                </a:effectLst>
                <a:latin typeface="+mn-lt"/>
                <a:ea typeface="+mj-ea"/>
                <a:cs typeface="Gadget"/>
              </a:rPr>
              <a:t>Answers</a:t>
            </a:r>
          </a:p>
          <a:p>
            <a:pPr marL="517525" lvl="1" indent="-517525" algn="ctr">
              <a:defRPr/>
            </a:pPr>
            <a:endParaRPr lang="en-US" sz="5400" i="1" dirty="0" smtClean="0">
              <a:solidFill>
                <a:srgbClr val="00B050"/>
              </a:solidFill>
              <a:effectLst>
                <a:outerShdw blurRad="38100" dist="38100" dir="2700000" algn="tl">
                  <a:srgbClr val="000000">
                    <a:alpha val="43137"/>
                  </a:srgbClr>
                </a:outerShdw>
              </a:effectLst>
              <a:cs typeface="Gadget"/>
            </a:endParaRPr>
          </a:p>
          <a:p>
            <a:pPr marL="517525" lvl="1" indent="-517525" algn="ctr">
              <a:defRPr/>
            </a:pPr>
            <a:endParaRPr lang="en-US" sz="2400" i="1" dirty="0" smtClean="0">
              <a:solidFill>
                <a:srgbClr val="00B050"/>
              </a:solidFill>
              <a:effectLst>
                <a:outerShdw blurRad="38100" dist="38100" dir="2700000" algn="tl">
                  <a:srgbClr val="000000">
                    <a:alpha val="43137"/>
                  </a:srgbClr>
                </a:outerShdw>
              </a:effectLst>
              <a:cs typeface="Gadget"/>
            </a:endParaRPr>
          </a:p>
          <a:p>
            <a:pPr marL="517525" lvl="1" indent="-517525" algn="ctr">
              <a:defRPr/>
            </a:pPr>
            <a:r>
              <a:rPr lang="en-US" sz="5400" i="1" dirty="0" smtClean="0">
                <a:solidFill>
                  <a:srgbClr val="00B050"/>
                </a:solidFill>
                <a:effectLst>
                  <a:outerShdw blurRad="38100" dist="38100" dir="2700000" algn="tl">
                    <a:srgbClr val="000000">
                      <a:alpha val="43137"/>
                    </a:srgbClr>
                  </a:outerShdw>
                </a:effectLst>
                <a:cs typeface="Gadget"/>
              </a:rPr>
              <a:t>Thanks</a:t>
            </a:r>
            <a:endParaRPr lang="en-US" sz="5400" dirty="0" smtClean="0">
              <a:solidFill>
                <a:srgbClr val="00B050"/>
              </a:solidFill>
              <a:effectLst>
                <a:outerShdw blurRad="38100" dist="38100" dir="2700000" algn="tl">
                  <a:srgbClr val="000000">
                    <a:alpha val="43137"/>
                  </a:srgbClr>
                </a:outerShdw>
              </a:effectLst>
              <a:latin typeface="+mn-lt"/>
              <a:ea typeface="+mj-ea"/>
              <a:cs typeface="Gadge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932" y="64548"/>
            <a:ext cx="8584602" cy="67773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52799" y="86060"/>
            <a:ext cx="8568472" cy="656216"/>
          </a:xfrm>
        </p:spPr>
        <p:txBody>
          <a:bodyPr/>
          <a:lstStyle/>
          <a:p>
            <a:r>
              <a:rPr lang="en-US" sz="3200" b="1" dirty="0" smtClean="0">
                <a:latin typeface="Arial" pitchFamily="34" charset="0"/>
                <a:cs typeface="Arial" pitchFamily="34" charset="0"/>
              </a:rPr>
              <a:t>Review WISEid Steps</a:t>
            </a:r>
            <a:endParaRPr lang="en-US" sz="3200" b="1" dirty="0">
              <a:latin typeface="Arial" pitchFamily="34" charset="0"/>
              <a:cs typeface="Arial" pitchFamily="34" charset="0"/>
            </a:endParaRPr>
          </a:p>
        </p:txBody>
      </p:sp>
      <p:sp>
        <p:nvSpPr>
          <p:cNvPr id="9" name="TextBox 8"/>
          <p:cNvSpPr txBox="1"/>
          <p:nvPr/>
        </p:nvSpPr>
        <p:spPr>
          <a:xfrm>
            <a:off x="1029218" y="2460884"/>
            <a:ext cx="7871714" cy="3831818"/>
          </a:xfrm>
          <a:prstGeom prst="rect">
            <a:avLst/>
          </a:prstGeom>
          <a:noFill/>
        </p:spPr>
        <p:txBody>
          <a:bodyPr wrap="square" rtlCol="0">
            <a:spAutoFit/>
          </a:bodyPr>
          <a:lstStyle/>
          <a:p>
            <a:pPr marL="403225" indent="-403225">
              <a:spcBef>
                <a:spcPts val="600"/>
              </a:spcBef>
              <a:spcAft>
                <a:spcPts val="600"/>
              </a:spcAft>
              <a:buBlip>
                <a:blip r:embed="rId2"/>
              </a:buBlip>
            </a:pPr>
            <a:r>
              <a:rPr lang="en-US" sz="2400" dirty="0" smtClean="0">
                <a:solidFill>
                  <a:srgbClr val="000000"/>
                </a:solidFill>
                <a:hlinkClick r:id="rId3"/>
              </a:rPr>
              <a:t>WAMS Logins</a:t>
            </a:r>
            <a:r>
              <a:rPr lang="en-US" sz="2400" dirty="0" smtClean="0">
                <a:solidFill>
                  <a:srgbClr val="000000"/>
                </a:solidFill>
              </a:rPr>
              <a:t> </a:t>
            </a:r>
            <a:r>
              <a:rPr lang="en-US" sz="2400" dirty="0" smtClean="0">
                <a:solidFill>
                  <a:schemeClr val="bg1"/>
                </a:solidFill>
              </a:rPr>
              <a:t>(http://wise.dpi.wi.gov/wise_securehomedetail)</a:t>
            </a:r>
            <a:endParaRPr lang="en-US" sz="1000" dirty="0" smtClean="0">
              <a:solidFill>
                <a:srgbClr val="000000"/>
              </a:solidFill>
            </a:endParaRPr>
          </a:p>
          <a:p>
            <a:pPr marL="403225" indent="-403225">
              <a:spcBef>
                <a:spcPts val="600"/>
              </a:spcBef>
              <a:spcAft>
                <a:spcPts val="600"/>
              </a:spcAft>
              <a:buBlip>
                <a:blip r:embed="rId2"/>
              </a:buBlip>
            </a:pPr>
            <a:r>
              <a:rPr lang="en-US" sz="2400" dirty="0" smtClean="0">
                <a:solidFill>
                  <a:srgbClr val="000000"/>
                </a:solidFill>
                <a:hlinkClick r:id="rId4"/>
              </a:rPr>
              <a:t>ASM Administrator Lookup Tool</a:t>
            </a:r>
            <a:r>
              <a:rPr lang="en-US" sz="2400" dirty="0" smtClean="0">
                <a:solidFill>
                  <a:srgbClr val="000000"/>
                </a:solidFill>
              </a:rPr>
              <a:t>  (https://apps2.dpi.wi.gov/ldsutil/admin/lookup)</a:t>
            </a:r>
          </a:p>
          <a:p>
            <a:pPr marL="403225" indent="-403225">
              <a:spcBef>
                <a:spcPts val="600"/>
              </a:spcBef>
              <a:spcAft>
                <a:spcPts val="600"/>
              </a:spcAft>
            </a:pPr>
            <a:endParaRPr lang="en-US" sz="1000" dirty="0" smtClean="0">
              <a:solidFill>
                <a:srgbClr val="000000"/>
              </a:solidFill>
            </a:endParaRPr>
          </a:p>
          <a:p>
            <a:pPr marL="403225" indent="-403225">
              <a:spcBef>
                <a:spcPts val="0"/>
              </a:spcBef>
              <a:spcAft>
                <a:spcPts val="0"/>
              </a:spcAft>
              <a:buBlip>
                <a:blip r:embed="rId2"/>
              </a:buBlip>
            </a:pPr>
            <a:r>
              <a:rPr lang="en-US" sz="2400" dirty="0" smtClean="0">
                <a:solidFill>
                  <a:srgbClr val="000000"/>
                </a:solidFill>
                <a:hlinkClick r:id="rId5"/>
              </a:rPr>
              <a:t>Secure Home</a:t>
            </a:r>
            <a:r>
              <a:rPr lang="en-US" sz="2400" dirty="0" smtClean="0">
                <a:solidFill>
                  <a:srgbClr val="000000"/>
                </a:solidFill>
              </a:rPr>
              <a:t> </a:t>
            </a:r>
          </a:p>
          <a:p>
            <a:pPr marL="860425" lvl="1" indent="-403225">
              <a:spcBef>
                <a:spcPts val="0"/>
              </a:spcBef>
              <a:spcAft>
                <a:spcPts val="0"/>
              </a:spcAft>
            </a:pPr>
            <a:r>
              <a:rPr lang="en-US" sz="2400" dirty="0" smtClean="0">
                <a:solidFill>
                  <a:srgbClr val="000000"/>
                </a:solidFill>
              </a:rPr>
              <a:t>(https://apps2.dpi.wi.gov/secure/)</a:t>
            </a:r>
          </a:p>
          <a:p>
            <a:pPr marL="860425" lvl="1" indent="-403225">
              <a:spcBef>
                <a:spcPts val="0"/>
              </a:spcBef>
              <a:spcAft>
                <a:spcPts val="0"/>
              </a:spcAft>
            </a:pPr>
            <a:endParaRPr lang="en-US" sz="1100" dirty="0" smtClean="0">
              <a:solidFill>
                <a:srgbClr val="000000"/>
              </a:solidFill>
            </a:endParaRPr>
          </a:p>
          <a:p>
            <a:pPr marL="403225" indent="-403225">
              <a:spcBef>
                <a:spcPts val="600"/>
              </a:spcBef>
              <a:spcAft>
                <a:spcPts val="600"/>
              </a:spcAft>
              <a:buBlip>
                <a:blip r:embed="rId2"/>
              </a:buBlip>
            </a:pPr>
            <a:r>
              <a:rPr lang="en-US" sz="2400" dirty="0" smtClean="0">
                <a:solidFill>
                  <a:srgbClr val="000000"/>
                </a:solidFill>
                <a:hlinkClick r:id="rId6"/>
              </a:rPr>
              <a:t>Secure Home Info Page</a:t>
            </a:r>
            <a:r>
              <a:rPr lang="en-US" sz="2400" dirty="0" smtClean="0">
                <a:solidFill>
                  <a:srgbClr val="000000"/>
                </a:solidFill>
              </a:rPr>
              <a:t> (http://wise.dpi.wi.gov/wise_securehomeinfo)</a:t>
            </a:r>
          </a:p>
        </p:txBody>
      </p:sp>
      <p:sp>
        <p:nvSpPr>
          <p:cNvPr id="6" name="Rectangle 5"/>
          <p:cNvSpPr/>
          <p:nvPr/>
        </p:nvSpPr>
        <p:spPr>
          <a:xfrm>
            <a:off x="1114201" y="1728826"/>
            <a:ext cx="6823276" cy="738664"/>
          </a:xfrm>
          <a:prstGeom prst="rect">
            <a:avLst/>
          </a:prstGeom>
          <a:ln>
            <a:solidFill>
              <a:schemeClr val="accent1"/>
            </a:solidFill>
          </a:ln>
        </p:spPr>
        <p:txBody>
          <a:bodyPr wrap="square">
            <a:spAutoFit/>
          </a:bodyPr>
          <a:lstStyle/>
          <a:p>
            <a:pPr algn="ctr"/>
            <a:r>
              <a:rPr lang="en-US" sz="2800" b="1" dirty="0" smtClean="0">
                <a:solidFill>
                  <a:schemeClr val="bg1"/>
                </a:solidFill>
                <a:latin typeface="Arial" pitchFamily="34" charset="0"/>
                <a:cs typeface="Arial" pitchFamily="34" charset="0"/>
              </a:rPr>
              <a:t>ASM / Security Resources</a:t>
            </a:r>
          </a:p>
          <a:p>
            <a:pPr algn="ctr"/>
            <a:r>
              <a:rPr lang="en-US" sz="1400" b="1" dirty="0" smtClean="0">
                <a:solidFill>
                  <a:schemeClr val="bg1"/>
                </a:solidFill>
                <a:latin typeface="Arial" pitchFamily="34" charset="0"/>
                <a:cs typeface="Arial" pitchFamily="34" charset="0"/>
              </a:rPr>
              <a:t>Application Security Manager</a:t>
            </a:r>
            <a:endParaRPr lang="en-US" sz="1400" dirty="0"/>
          </a:p>
        </p:txBody>
      </p:sp>
      <p:sp>
        <p:nvSpPr>
          <p:cNvPr id="7" name="Rectangle 6"/>
          <p:cNvSpPr/>
          <p:nvPr/>
        </p:nvSpPr>
        <p:spPr>
          <a:xfrm>
            <a:off x="321128" y="1173843"/>
            <a:ext cx="8860972" cy="400110"/>
          </a:xfrm>
          <a:prstGeom prst="rect">
            <a:avLst/>
          </a:prstGeom>
        </p:spPr>
        <p:txBody>
          <a:bodyPr wrap="square">
            <a:spAutoFit/>
          </a:bodyPr>
          <a:lstStyle/>
          <a:p>
            <a:pPr marL="0" lvl="1"/>
            <a:r>
              <a:rPr lang="en-US" sz="2000" b="1" dirty="0" smtClean="0">
                <a:solidFill>
                  <a:srgbClr val="139929"/>
                </a:solidFill>
              </a:rPr>
              <a:t>Purpose: Use WAMS ids and ASM to login vs. passwords.</a:t>
            </a:r>
          </a:p>
        </p:txBody>
      </p:sp>
      <p:sp>
        <p:nvSpPr>
          <p:cNvPr id="8" name="Rectangle 7"/>
          <p:cNvSpPr/>
          <p:nvPr/>
        </p:nvSpPr>
        <p:spPr>
          <a:xfrm>
            <a:off x="299353" y="734788"/>
            <a:ext cx="7997372" cy="461665"/>
          </a:xfrm>
          <a:prstGeom prst="rect">
            <a:avLst/>
          </a:prstGeom>
        </p:spPr>
        <p:txBody>
          <a:bodyPr wrap="square">
            <a:spAutoFit/>
          </a:bodyPr>
          <a:lstStyle/>
          <a:p>
            <a:pPr marL="0" lvl="1"/>
            <a:r>
              <a:rPr lang="en-US" sz="2400" b="1" dirty="0" smtClean="0">
                <a:solidFill>
                  <a:schemeClr val="bg1">
                    <a:lumMod val="75000"/>
                    <a:lumOff val="25000"/>
                  </a:schemeClr>
                </a:solidFill>
              </a:rPr>
              <a:t>First:  Set up security for access to the application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932" y="64548"/>
            <a:ext cx="8584602" cy="67773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52799" y="86060"/>
            <a:ext cx="8568472" cy="656216"/>
          </a:xfrm>
        </p:spPr>
        <p:txBody>
          <a:bodyPr/>
          <a:lstStyle/>
          <a:p>
            <a:r>
              <a:rPr lang="en-US" sz="3200" b="1" dirty="0" smtClean="0">
                <a:latin typeface="Arial" pitchFamily="34" charset="0"/>
                <a:cs typeface="Arial" pitchFamily="34" charset="0"/>
              </a:rPr>
              <a:t>Review WISEid Steps</a:t>
            </a:r>
            <a:endParaRPr lang="en-US" sz="3200" b="1" dirty="0">
              <a:latin typeface="Arial" pitchFamily="34" charset="0"/>
              <a:cs typeface="Arial" pitchFamily="34" charset="0"/>
            </a:endParaRPr>
          </a:p>
        </p:txBody>
      </p:sp>
      <p:sp>
        <p:nvSpPr>
          <p:cNvPr id="12" name="TextBox 11"/>
          <p:cNvSpPr txBox="1"/>
          <p:nvPr/>
        </p:nvSpPr>
        <p:spPr>
          <a:xfrm>
            <a:off x="258793" y="751246"/>
            <a:ext cx="8540151" cy="830997"/>
          </a:xfrm>
          <a:prstGeom prst="rect">
            <a:avLst/>
          </a:prstGeom>
          <a:noFill/>
        </p:spPr>
        <p:txBody>
          <a:bodyPr wrap="square" rtlCol="0">
            <a:spAutoFit/>
          </a:bodyPr>
          <a:lstStyle/>
          <a:p>
            <a:pPr marL="403225" lvl="1" indent="-403225">
              <a:buClr>
                <a:schemeClr val="bg1">
                  <a:lumMod val="50000"/>
                  <a:lumOff val="50000"/>
                </a:schemeClr>
              </a:buClr>
              <a:buSzPct val="88000"/>
              <a:buBlip>
                <a:blip r:embed="rId2"/>
              </a:buBlip>
            </a:pPr>
            <a:r>
              <a:rPr lang="en-US" sz="2400" b="1" dirty="0" smtClean="0">
                <a:solidFill>
                  <a:srgbClr val="0070C0"/>
                </a:solidFill>
              </a:rPr>
              <a:t>Give security access to </a:t>
            </a:r>
            <a:r>
              <a:rPr lang="en-US" sz="2400" b="1" dirty="0" err="1" smtClean="0">
                <a:solidFill>
                  <a:srgbClr val="0070C0"/>
                </a:solidFill>
              </a:rPr>
              <a:t>WISEid</a:t>
            </a:r>
            <a:r>
              <a:rPr lang="en-US" sz="2400" b="1" dirty="0" smtClean="0">
                <a:solidFill>
                  <a:srgbClr val="0070C0"/>
                </a:solidFill>
              </a:rPr>
              <a:t>/</a:t>
            </a:r>
            <a:r>
              <a:rPr lang="en-US" sz="2400" b="1" dirty="0" err="1" smtClean="0">
                <a:solidFill>
                  <a:srgbClr val="0070C0"/>
                </a:solidFill>
              </a:rPr>
              <a:t>WISEstaff</a:t>
            </a:r>
            <a:r>
              <a:rPr lang="en-US" sz="2400" b="1" dirty="0" smtClean="0">
                <a:solidFill>
                  <a:srgbClr val="0070C0"/>
                </a:solidFill>
              </a:rPr>
              <a:t> application using ASM.</a:t>
            </a:r>
          </a:p>
        </p:txBody>
      </p:sp>
      <p:sp>
        <p:nvSpPr>
          <p:cNvPr id="9" name="TextBox 8"/>
          <p:cNvSpPr txBox="1"/>
          <p:nvPr/>
        </p:nvSpPr>
        <p:spPr>
          <a:xfrm>
            <a:off x="435427" y="5290571"/>
            <a:ext cx="8795657" cy="461665"/>
          </a:xfrm>
          <a:prstGeom prst="rect">
            <a:avLst/>
          </a:prstGeom>
          <a:noFill/>
        </p:spPr>
        <p:txBody>
          <a:bodyPr wrap="square" rtlCol="0">
            <a:spAutoFit/>
          </a:bodyPr>
          <a:lstStyle/>
          <a:p>
            <a:pPr marL="403225" indent="-403225">
              <a:spcBef>
                <a:spcPts val="600"/>
              </a:spcBef>
              <a:spcAft>
                <a:spcPts val="600"/>
              </a:spcAft>
              <a:buBlip>
                <a:blip r:embed="rId2"/>
              </a:buBlip>
            </a:pPr>
            <a:r>
              <a:rPr lang="en-US" sz="2400" u="sng" dirty="0" smtClean="0">
                <a:solidFill>
                  <a:srgbClr val="0070C0"/>
                </a:solidFill>
                <a:hlinkClick r:id="rId3"/>
              </a:rPr>
              <a:t>Master Roles Spreadsheet</a:t>
            </a:r>
            <a:endParaRPr lang="en-US" sz="2400" u="sng" dirty="0" smtClean="0">
              <a:solidFill>
                <a:srgbClr val="0070C0"/>
              </a:solidFill>
            </a:endParaRPr>
          </a:p>
        </p:txBody>
      </p:sp>
      <p:sp>
        <p:nvSpPr>
          <p:cNvPr id="6" name="Rectangle 5"/>
          <p:cNvSpPr/>
          <p:nvPr/>
        </p:nvSpPr>
        <p:spPr>
          <a:xfrm>
            <a:off x="760350" y="2827095"/>
            <a:ext cx="6823276" cy="523220"/>
          </a:xfrm>
          <a:prstGeom prst="rect">
            <a:avLst/>
          </a:prstGeom>
          <a:ln>
            <a:solidFill>
              <a:schemeClr val="accent1"/>
            </a:solidFill>
          </a:ln>
        </p:spPr>
        <p:txBody>
          <a:bodyPr wrap="square">
            <a:spAutoFit/>
          </a:bodyPr>
          <a:lstStyle/>
          <a:p>
            <a:pPr algn="ctr"/>
            <a:r>
              <a:rPr lang="en-US" sz="2800" b="1" dirty="0" err="1" smtClean="0">
                <a:solidFill>
                  <a:schemeClr val="bg1"/>
                </a:solidFill>
                <a:latin typeface="Arial" pitchFamily="34" charset="0"/>
                <a:cs typeface="Arial" pitchFamily="34" charset="0"/>
              </a:rPr>
              <a:t>WISEid</a:t>
            </a:r>
            <a:r>
              <a:rPr lang="en-US" sz="2800" b="1" dirty="0" smtClean="0">
                <a:solidFill>
                  <a:schemeClr val="bg1"/>
                </a:solidFill>
                <a:latin typeface="Arial" pitchFamily="34" charset="0"/>
                <a:cs typeface="Arial" pitchFamily="34" charset="0"/>
              </a:rPr>
              <a:t>/</a:t>
            </a:r>
            <a:r>
              <a:rPr lang="en-US" sz="2800" b="1" dirty="0" err="1" smtClean="0">
                <a:solidFill>
                  <a:schemeClr val="bg1"/>
                </a:solidFill>
                <a:latin typeface="Arial" pitchFamily="34" charset="0"/>
                <a:cs typeface="Arial" pitchFamily="34" charset="0"/>
              </a:rPr>
              <a:t>WISEstaff</a:t>
            </a:r>
            <a:r>
              <a:rPr lang="en-US" sz="2800" b="1" dirty="0" smtClean="0">
                <a:solidFill>
                  <a:schemeClr val="bg1"/>
                </a:solidFill>
                <a:latin typeface="Arial" pitchFamily="34" charset="0"/>
                <a:cs typeface="Arial" pitchFamily="34" charset="0"/>
              </a:rPr>
              <a:t> roles</a:t>
            </a:r>
            <a:endParaRPr lang="en-US" dirty="0"/>
          </a:p>
        </p:txBody>
      </p:sp>
      <p:sp>
        <p:nvSpPr>
          <p:cNvPr id="7" name="Rectangle 6"/>
          <p:cNvSpPr/>
          <p:nvPr/>
        </p:nvSpPr>
        <p:spPr>
          <a:xfrm>
            <a:off x="1872252" y="3339000"/>
            <a:ext cx="4572000" cy="1815882"/>
          </a:xfrm>
          <a:prstGeom prst="rect">
            <a:avLst/>
          </a:prstGeom>
        </p:spPr>
        <p:txBody>
          <a:bodyPr>
            <a:spAutoFit/>
          </a:bodyPr>
          <a:lstStyle/>
          <a:p>
            <a:pPr marL="91440">
              <a:buFont typeface="Arial" pitchFamily="34" charset="0"/>
              <a:buChar char="•"/>
            </a:pPr>
            <a:r>
              <a:rPr lang="en-US" sz="2800" dirty="0" smtClean="0">
                <a:solidFill>
                  <a:schemeClr val="bg1"/>
                </a:solidFill>
              </a:rPr>
              <a:t>   Agency Admin</a:t>
            </a:r>
          </a:p>
          <a:p>
            <a:pPr marL="91440">
              <a:buFont typeface="Arial" pitchFamily="34" charset="0"/>
              <a:buChar char="•"/>
            </a:pPr>
            <a:r>
              <a:rPr lang="en-US" sz="2800" dirty="0" smtClean="0">
                <a:solidFill>
                  <a:schemeClr val="bg1"/>
                </a:solidFill>
              </a:rPr>
              <a:t>   Agency Data Entry</a:t>
            </a:r>
          </a:p>
          <a:p>
            <a:pPr marL="91440">
              <a:buFont typeface="Arial" pitchFamily="34" charset="0"/>
              <a:buChar char="•"/>
            </a:pPr>
            <a:r>
              <a:rPr lang="en-US" sz="2800" dirty="0" smtClean="0">
                <a:solidFill>
                  <a:schemeClr val="bg1"/>
                </a:solidFill>
              </a:rPr>
              <a:t>   Agency Support</a:t>
            </a:r>
          </a:p>
          <a:p>
            <a:pPr marL="91440">
              <a:buFont typeface="Arial" pitchFamily="34" charset="0"/>
              <a:buChar char="•"/>
            </a:pPr>
            <a:r>
              <a:rPr lang="en-US" sz="2800" dirty="0" smtClean="0">
                <a:solidFill>
                  <a:schemeClr val="bg1"/>
                </a:solidFill>
              </a:rPr>
              <a:t>   Agency View</a:t>
            </a:r>
            <a:endParaRPr lang="en-US" sz="2800" dirty="0">
              <a:solidFill>
                <a:schemeClr val="bg1"/>
              </a:solidFill>
            </a:endParaRPr>
          </a:p>
        </p:txBody>
      </p:sp>
      <p:sp>
        <p:nvSpPr>
          <p:cNvPr id="8" name="TextBox 7"/>
          <p:cNvSpPr txBox="1"/>
          <p:nvPr/>
        </p:nvSpPr>
        <p:spPr>
          <a:xfrm>
            <a:off x="284537" y="1643940"/>
            <a:ext cx="8540151" cy="1200329"/>
          </a:xfrm>
          <a:prstGeom prst="rect">
            <a:avLst/>
          </a:prstGeom>
          <a:noFill/>
        </p:spPr>
        <p:txBody>
          <a:bodyPr wrap="square" rtlCol="0">
            <a:spAutoFit/>
          </a:bodyPr>
          <a:lstStyle/>
          <a:p>
            <a:pPr marL="403225" lvl="1" indent="-403225">
              <a:buClr>
                <a:schemeClr val="bg1">
                  <a:lumMod val="50000"/>
                  <a:lumOff val="50000"/>
                </a:schemeClr>
              </a:buClr>
              <a:buSzPct val="88000"/>
              <a:buBlip>
                <a:blip r:embed="rId2"/>
              </a:buBlip>
            </a:pPr>
            <a:r>
              <a:rPr lang="en-US" sz="2400" b="1" dirty="0" smtClean="0">
                <a:solidFill>
                  <a:srgbClr val="0070C0"/>
                </a:solidFill>
              </a:rPr>
              <a:t>Each Agency should have a </a:t>
            </a:r>
            <a:r>
              <a:rPr lang="en-US" sz="2000" b="1" dirty="0" smtClean="0">
                <a:solidFill>
                  <a:srgbClr val="0070C0"/>
                </a:solidFill>
              </a:rPr>
              <a:t>DSA (district security manager)</a:t>
            </a:r>
            <a:r>
              <a:rPr lang="en-US" sz="2400" b="1" dirty="0" smtClean="0">
                <a:solidFill>
                  <a:srgbClr val="0070C0"/>
                </a:solidFill>
              </a:rPr>
              <a:t> who can grant access to the </a:t>
            </a:r>
            <a:r>
              <a:rPr lang="en-US" sz="2400" b="1" dirty="0" err="1" smtClean="0">
                <a:solidFill>
                  <a:srgbClr val="0070C0"/>
                </a:solidFill>
              </a:rPr>
              <a:t>WISEid</a:t>
            </a:r>
            <a:r>
              <a:rPr lang="en-US" sz="2400" b="1" dirty="0" smtClean="0">
                <a:solidFill>
                  <a:srgbClr val="0070C0"/>
                </a:solidFill>
              </a:rPr>
              <a:t>/</a:t>
            </a:r>
            <a:r>
              <a:rPr lang="en-US" sz="2400" b="1" dirty="0" err="1" smtClean="0">
                <a:solidFill>
                  <a:srgbClr val="0070C0"/>
                </a:solidFill>
              </a:rPr>
              <a:t>WISEstaff</a:t>
            </a:r>
            <a:r>
              <a:rPr lang="en-US" sz="2400" b="1" dirty="0" smtClean="0">
                <a:solidFill>
                  <a:srgbClr val="0070C0"/>
                </a:solidFill>
              </a:rPr>
              <a:t> application.</a:t>
            </a:r>
            <a:endParaRPr lang="en-US" sz="2400" b="1" dirty="0" smtClean="0">
              <a:solidFill>
                <a:srgbClr val="0070C0"/>
              </a:solidFill>
              <a:hlinkClick r:id="rId3"/>
            </a:endParaRPr>
          </a:p>
        </p:txBody>
      </p:sp>
      <p:sp>
        <p:nvSpPr>
          <p:cNvPr id="10" name="TextBox 9"/>
          <p:cNvSpPr txBox="1"/>
          <p:nvPr/>
        </p:nvSpPr>
        <p:spPr>
          <a:xfrm>
            <a:off x="856341" y="5746502"/>
            <a:ext cx="8186057" cy="646331"/>
          </a:xfrm>
          <a:prstGeom prst="rect">
            <a:avLst/>
          </a:prstGeom>
          <a:noFill/>
        </p:spPr>
        <p:txBody>
          <a:bodyPr wrap="square" rtlCol="0">
            <a:spAutoFit/>
          </a:bodyPr>
          <a:lstStyle/>
          <a:p>
            <a:pPr indent="-403225">
              <a:spcBef>
                <a:spcPts val="600"/>
              </a:spcBef>
              <a:spcAft>
                <a:spcPts val="600"/>
              </a:spcAft>
            </a:pPr>
            <a:r>
              <a:rPr lang="en-US" dirty="0" smtClean="0">
                <a:solidFill>
                  <a:schemeClr val="bg1"/>
                </a:solidFill>
              </a:rPr>
              <a:t>(https://docs.google.com/a/dpi.wi.gov/spreadsheets/d/1wKXZ-u30I_9_ihYpyzBnDBjhY-fT5swJcUN-P79le1I/edit#gid=0)</a:t>
            </a:r>
            <a:endParaRPr lang="en-US" dirty="0" smtClean="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tenleka\Desktop\Untitled.png"/>
          <p:cNvPicPr>
            <a:picLocks noChangeAspect="1" noChangeArrowheads="1"/>
          </p:cNvPicPr>
          <p:nvPr/>
        </p:nvPicPr>
        <p:blipFill>
          <a:blip r:embed="rId3" cstate="print"/>
          <a:srcRect/>
          <a:stretch>
            <a:fillRect/>
          </a:stretch>
        </p:blipFill>
        <p:spPr bwMode="auto">
          <a:xfrm>
            <a:off x="5418014" y="5884804"/>
            <a:ext cx="1762371" cy="828791"/>
          </a:xfrm>
          <a:prstGeom prst="rect">
            <a:avLst/>
          </a:prstGeom>
          <a:noFill/>
        </p:spPr>
      </p:pic>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Review WISEid Steps</a:t>
            </a:r>
            <a:endParaRPr lang="en-US" sz="3200" b="1" dirty="0">
              <a:latin typeface="Arial" pitchFamily="34" charset="0"/>
              <a:cs typeface="Arial" pitchFamily="34" charset="0"/>
            </a:endParaRPr>
          </a:p>
        </p:txBody>
      </p:sp>
      <p:sp>
        <p:nvSpPr>
          <p:cNvPr id="7" name="TextBox 6"/>
          <p:cNvSpPr txBox="1"/>
          <p:nvPr/>
        </p:nvSpPr>
        <p:spPr>
          <a:xfrm>
            <a:off x="19180" y="2238755"/>
            <a:ext cx="8451720" cy="954107"/>
          </a:xfrm>
          <a:prstGeom prst="rect">
            <a:avLst/>
          </a:prstGeom>
          <a:noFill/>
        </p:spPr>
        <p:txBody>
          <a:bodyPr wrap="square" rtlCol="0">
            <a:spAutoFit/>
          </a:bodyPr>
          <a:lstStyle/>
          <a:p>
            <a:pPr marL="803275" lvl="2" indent="-403225">
              <a:buClr>
                <a:schemeClr val="bg1">
                  <a:lumMod val="50000"/>
                  <a:lumOff val="50000"/>
                </a:schemeClr>
              </a:buClr>
              <a:buSzPct val="88000"/>
              <a:buBlip>
                <a:blip r:embed="rId4"/>
              </a:buBlip>
            </a:pPr>
            <a:r>
              <a:rPr lang="en" sz="2400" b="1" dirty="0" smtClean="0">
                <a:solidFill>
                  <a:schemeClr val="bg1"/>
                </a:solidFill>
              </a:rPr>
              <a:t>Historic Person Download.</a:t>
            </a:r>
          </a:p>
          <a:p>
            <a:pPr marL="822960" lvl="3">
              <a:buClr>
                <a:schemeClr val="bg1">
                  <a:lumMod val="50000"/>
                  <a:lumOff val="50000"/>
                </a:schemeClr>
              </a:buClr>
              <a:buSzPct val="88000"/>
            </a:pPr>
            <a:r>
              <a:rPr lang="en-US" sz="1600" u="sng" dirty="0" smtClean="0">
                <a:solidFill>
                  <a:schemeClr val="bg1"/>
                </a:solidFill>
              </a:rPr>
              <a:t>Download Historic Person file. </a:t>
            </a:r>
            <a:r>
              <a:rPr lang="en-US" sz="1600" dirty="0" smtClean="0">
                <a:solidFill>
                  <a:schemeClr val="bg1"/>
                </a:solidFill>
              </a:rPr>
              <a:t>Must have AgencyAdmin role(</a:t>
            </a:r>
            <a:r>
              <a:rPr lang="en-US" sz="1600" dirty="0" err="1" smtClean="0">
                <a:solidFill>
                  <a:schemeClr val="bg1"/>
                </a:solidFill>
              </a:rPr>
              <a:t>ssn’s</a:t>
            </a:r>
            <a:r>
              <a:rPr lang="en-US" sz="1600" dirty="0" smtClean="0">
                <a:solidFill>
                  <a:schemeClr val="bg1"/>
                </a:solidFill>
              </a:rPr>
              <a:t> in file). Located in the WISEid application under </a:t>
            </a:r>
            <a:r>
              <a:rPr lang="en-US" sz="1600" i="1" dirty="0" smtClean="0">
                <a:solidFill>
                  <a:schemeClr val="bg1"/>
                </a:solidFill>
              </a:rPr>
              <a:t>Reports/Validations &gt; Manage Staff Data.</a:t>
            </a:r>
          </a:p>
        </p:txBody>
      </p:sp>
      <p:sp>
        <p:nvSpPr>
          <p:cNvPr id="10" name="Rectangle 9"/>
          <p:cNvSpPr/>
          <p:nvPr/>
        </p:nvSpPr>
        <p:spPr>
          <a:xfrm>
            <a:off x="283028" y="1086757"/>
            <a:ext cx="8619672" cy="1200329"/>
          </a:xfrm>
          <a:prstGeom prst="rect">
            <a:avLst/>
          </a:prstGeom>
        </p:spPr>
        <p:txBody>
          <a:bodyPr wrap="square">
            <a:spAutoFit/>
          </a:bodyPr>
          <a:lstStyle/>
          <a:p>
            <a:pPr marL="0" lvl="1"/>
            <a:r>
              <a:rPr lang="en-US" b="1" dirty="0" smtClean="0">
                <a:solidFill>
                  <a:srgbClr val="139929"/>
                </a:solidFill>
              </a:rPr>
              <a:t>Purpose:  1. Removes the SSN from 4 years of historical data which in turn allows us to put data  4 years of historical staff data into </a:t>
            </a:r>
            <a:r>
              <a:rPr lang="en-US" b="1" dirty="0" err="1" smtClean="0">
                <a:solidFill>
                  <a:srgbClr val="139929"/>
                </a:solidFill>
              </a:rPr>
              <a:t>WISEdash</a:t>
            </a:r>
            <a:r>
              <a:rPr lang="en-US" b="1" dirty="0" smtClean="0">
                <a:solidFill>
                  <a:srgbClr val="139929"/>
                </a:solidFill>
              </a:rPr>
              <a:t>.  Year-over-year longitudinal data analysis!!  2. Enables the ability to copy records (copy forward) from last year.</a:t>
            </a:r>
          </a:p>
        </p:txBody>
      </p:sp>
      <p:sp>
        <p:nvSpPr>
          <p:cNvPr id="11" name="Rectangle 10"/>
          <p:cNvSpPr/>
          <p:nvPr/>
        </p:nvSpPr>
        <p:spPr>
          <a:xfrm>
            <a:off x="273953" y="734788"/>
            <a:ext cx="7997372" cy="461665"/>
          </a:xfrm>
          <a:prstGeom prst="rect">
            <a:avLst/>
          </a:prstGeom>
        </p:spPr>
        <p:txBody>
          <a:bodyPr wrap="square">
            <a:spAutoFit/>
          </a:bodyPr>
          <a:lstStyle/>
          <a:p>
            <a:pPr marL="0" lvl="1"/>
            <a:r>
              <a:rPr lang="en-US" sz="2400" b="1" dirty="0" smtClean="0">
                <a:solidFill>
                  <a:schemeClr val="bg1">
                    <a:lumMod val="75000"/>
                    <a:lumOff val="25000"/>
                  </a:schemeClr>
                </a:solidFill>
              </a:rPr>
              <a:t>Next:  Complete the Historic Bridge Process</a:t>
            </a:r>
          </a:p>
        </p:txBody>
      </p:sp>
      <p:pic>
        <p:nvPicPr>
          <p:cNvPr id="1026" name="Picture 2"/>
          <p:cNvPicPr>
            <a:picLocks noChangeAspect="1" noChangeArrowheads="1"/>
          </p:cNvPicPr>
          <p:nvPr/>
        </p:nvPicPr>
        <p:blipFill>
          <a:blip r:embed="rId5" cstate="print"/>
          <a:srcRect/>
          <a:stretch>
            <a:fillRect/>
          </a:stretch>
        </p:blipFill>
        <p:spPr bwMode="auto">
          <a:xfrm>
            <a:off x="4943475" y="2298700"/>
            <a:ext cx="1847850" cy="381000"/>
          </a:xfrm>
          <a:prstGeom prst="rect">
            <a:avLst/>
          </a:prstGeom>
          <a:noFill/>
          <a:ln w="9525">
            <a:noFill/>
            <a:miter lim="800000"/>
            <a:headEnd/>
            <a:tailEnd/>
          </a:ln>
        </p:spPr>
      </p:pic>
      <p:sp>
        <p:nvSpPr>
          <p:cNvPr id="13" name="TextBox 12"/>
          <p:cNvSpPr txBox="1"/>
          <p:nvPr/>
        </p:nvSpPr>
        <p:spPr>
          <a:xfrm>
            <a:off x="6480" y="3153155"/>
            <a:ext cx="7918319" cy="954107"/>
          </a:xfrm>
          <a:prstGeom prst="rect">
            <a:avLst/>
          </a:prstGeom>
          <a:noFill/>
        </p:spPr>
        <p:txBody>
          <a:bodyPr wrap="square" rtlCol="0">
            <a:spAutoFit/>
          </a:bodyPr>
          <a:lstStyle/>
          <a:p>
            <a:pPr marL="803275" lvl="2" indent="-403225">
              <a:buClr>
                <a:schemeClr val="bg1">
                  <a:lumMod val="50000"/>
                  <a:lumOff val="50000"/>
                </a:schemeClr>
              </a:buClr>
              <a:buSzPct val="88000"/>
              <a:buBlip>
                <a:blip r:embed="rId4"/>
              </a:buBlip>
            </a:pPr>
            <a:r>
              <a:rPr lang="en" sz="2400" b="1" dirty="0" smtClean="0">
                <a:solidFill>
                  <a:schemeClr val="bg1"/>
                </a:solidFill>
              </a:rPr>
              <a:t>Correct Data in download file</a:t>
            </a:r>
          </a:p>
          <a:p>
            <a:pPr marL="822960" lvl="3">
              <a:buClr>
                <a:schemeClr val="bg1">
                  <a:lumMod val="50000"/>
                  <a:lumOff val="50000"/>
                </a:schemeClr>
              </a:buClr>
              <a:buSzPct val="88000"/>
            </a:pPr>
            <a:r>
              <a:rPr lang="en-US" sz="1600" dirty="0" smtClean="0">
                <a:solidFill>
                  <a:schemeClr val="bg1"/>
                </a:solidFill>
              </a:rPr>
              <a:t>Missing Birthdates and Race keys required to upload. Please do not remove or change the </a:t>
            </a:r>
            <a:r>
              <a:rPr lang="en-US" sz="1600" u="sng" dirty="0" smtClean="0">
                <a:solidFill>
                  <a:schemeClr val="bg1"/>
                </a:solidFill>
              </a:rPr>
              <a:t>Staff Key column</a:t>
            </a:r>
            <a:r>
              <a:rPr lang="en-US" sz="1600" dirty="0" smtClean="0">
                <a:solidFill>
                  <a:schemeClr val="bg1"/>
                </a:solidFill>
              </a:rPr>
              <a:t>. DPI needs this to match records.</a:t>
            </a:r>
          </a:p>
        </p:txBody>
      </p:sp>
      <p:sp>
        <p:nvSpPr>
          <p:cNvPr id="14" name="TextBox 13"/>
          <p:cNvSpPr txBox="1"/>
          <p:nvPr/>
        </p:nvSpPr>
        <p:spPr>
          <a:xfrm>
            <a:off x="19180" y="4131055"/>
            <a:ext cx="7918319" cy="954107"/>
          </a:xfrm>
          <a:prstGeom prst="rect">
            <a:avLst/>
          </a:prstGeom>
          <a:noFill/>
        </p:spPr>
        <p:txBody>
          <a:bodyPr wrap="square" rtlCol="0">
            <a:spAutoFit/>
          </a:bodyPr>
          <a:lstStyle/>
          <a:p>
            <a:pPr marL="803275" lvl="2" indent="-403225">
              <a:buClr>
                <a:schemeClr val="bg1">
                  <a:lumMod val="50000"/>
                  <a:lumOff val="50000"/>
                </a:schemeClr>
              </a:buClr>
              <a:buSzPct val="88000"/>
              <a:buBlip>
                <a:blip r:embed="rId4"/>
              </a:buBlip>
            </a:pPr>
            <a:r>
              <a:rPr lang="en" sz="2400" b="1" dirty="0" smtClean="0">
                <a:solidFill>
                  <a:schemeClr val="bg1"/>
                </a:solidFill>
              </a:rPr>
              <a:t>Upload the corrected Historic Person file</a:t>
            </a:r>
          </a:p>
          <a:p>
            <a:pPr marL="822960" lvl="4">
              <a:buClr>
                <a:schemeClr val="bg1">
                  <a:lumMod val="50000"/>
                  <a:lumOff val="50000"/>
                </a:schemeClr>
              </a:buClr>
              <a:buSzPct val="88000"/>
              <a:defRPr/>
            </a:pPr>
            <a:r>
              <a:rPr lang="en-US" sz="1600" dirty="0" smtClean="0">
                <a:solidFill>
                  <a:schemeClr val="bg1"/>
                </a:solidFill>
              </a:rPr>
              <a:t>Upload for this file located on the </a:t>
            </a:r>
          </a:p>
          <a:p>
            <a:pPr marL="822960" lvl="4">
              <a:buClr>
                <a:schemeClr val="bg1">
                  <a:lumMod val="50000"/>
                  <a:lumOff val="50000"/>
                </a:schemeClr>
              </a:buClr>
              <a:buSzPct val="88000"/>
              <a:defRPr/>
            </a:pPr>
            <a:r>
              <a:rPr lang="en-US" sz="1600" i="1" dirty="0" smtClean="0">
                <a:solidFill>
                  <a:schemeClr val="bg1"/>
                </a:solidFill>
              </a:rPr>
              <a:t>Reports/Validations &gt; Manage Staff Data</a:t>
            </a:r>
            <a:r>
              <a:rPr lang="en-US" sz="1600" dirty="0" smtClean="0">
                <a:solidFill>
                  <a:schemeClr val="bg1"/>
                </a:solidFill>
              </a:rPr>
              <a:t>.</a:t>
            </a:r>
          </a:p>
        </p:txBody>
      </p:sp>
      <p:sp>
        <p:nvSpPr>
          <p:cNvPr id="16" name="Rectangle 15"/>
          <p:cNvSpPr/>
          <p:nvPr/>
        </p:nvSpPr>
        <p:spPr>
          <a:xfrm>
            <a:off x="0" y="5026849"/>
            <a:ext cx="9017000" cy="1200329"/>
          </a:xfrm>
          <a:prstGeom prst="rect">
            <a:avLst/>
          </a:prstGeom>
        </p:spPr>
        <p:txBody>
          <a:bodyPr wrap="square">
            <a:spAutoFit/>
          </a:bodyPr>
          <a:lstStyle/>
          <a:p>
            <a:pPr marL="803275" lvl="2" indent="-403225">
              <a:buClr>
                <a:schemeClr val="bg1">
                  <a:lumMod val="50000"/>
                  <a:lumOff val="50000"/>
                </a:schemeClr>
              </a:buClr>
              <a:buSzPct val="88000"/>
              <a:buBlip>
                <a:blip r:embed="rId4"/>
              </a:buBlip>
            </a:pPr>
            <a:r>
              <a:rPr lang="en" sz="2400" b="1" dirty="0" smtClean="0">
                <a:solidFill>
                  <a:schemeClr val="bg1"/>
                </a:solidFill>
              </a:rPr>
              <a:t>Upload the Person List by Local Id into Skyward</a:t>
            </a:r>
            <a:r>
              <a:rPr lang="en" sz="1400" b="1" dirty="0" smtClean="0">
                <a:solidFill>
                  <a:srgbClr val="FF0000"/>
                </a:solidFill>
              </a:rPr>
              <a:t>*optional</a:t>
            </a:r>
          </a:p>
          <a:p>
            <a:pPr marL="822960" lvl="3">
              <a:buClr>
                <a:schemeClr val="bg1">
                  <a:lumMod val="50000"/>
                  <a:lumOff val="50000"/>
                </a:schemeClr>
              </a:buClr>
              <a:buSzPct val="88000"/>
            </a:pPr>
            <a:r>
              <a:rPr lang="en-US" sz="1600" dirty="0" smtClean="0">
                <a:solidFill>
                  <a:schemeClr val="bg1"/>
                </a:solidFill>
              </a:rPr>
              <a:t>After 3–5 days, </a:t>
            </a:r>
            <a:r>
              <a:rPr lang="en-US" sz="1600" dirty="0" err="1" smtClean="0">
                <a:solidFill>
                  <a:schemeClr val="bg1"/>
                </a:solidFill>
              </a:rPr>
              <a:t>WISEid’s</a:t>
            </a:r>
            <a:r>
              <a:rPr lang="en-US" sz="1600" dirty="0" smtClean="0">
                <a:solidFill>
                  <a:schemeClr val="bg1"/>
                </a:solidFill>
              </a:rPr>
              <a:t> should have been created by DPI for historical records.  You can check on this by running the </a:t>
            </a:r>
            <a:r>
              <a:rPr lang="en-US" sz="1600" u="sng" dirty="0" smtClean="0">
                <a:solidFill>
                  <a:schemeClr val="bg1"/>
                </a:solidFill>
              </a:rPr>
              <a:t>Historical Person’s without </a:t>
            </a:r>
            <a:r>
              <a:rPr lang="en-US" sz="1600" u="sng" dirty="0" err="1" smtClean="0">
                <a:solidFill>
                  <a:schemeClr val="bg1"/>
                </a:solidFill>
              </a:rPr>
              <a:t>WISEid’s</a:t>
            </a:r>
            <a:r>
              <a:rPr lang="en-US" sz="1600" u="sng" dirty="0" smtClean="0">
                <a:solidFill>
                  <a:schemeClr val="bg1"/>
                </a:solidFill>
              </a:rPr>
              <a:t> </a:t>
            </a:r>
            <a:r>
              <a:rPr lang="en-US" sz="1600" dirty="0" smtClean="0">
                <a:solidFill>
                  <a:schemeClr val="bg1"/>
                </a:solidFill>
              </a:rPr>
              <a:t>report and see if  the report is blank or minimal records appear in it.</a:t>
            </a:r>
          </a:p>
        </p:txBody>
      </p:sp>
      <p:pic>
        <p:nvPicPr>
          <p:cNvPr id="1033" name="Picture 9" descr="C:\Users\tenleka\Desktop\Untitled.png"/>
          <p:cNvPicPr>
            <a:picLocks noChangeAspect="1" noChangeArrowheads="1"/>
          </p:cNvPicPr>
          <p:nvPr/>
        </p:nvPicPr>
        <p:blipFill>
          <a:blip r:embed="rId6" cstate="print"/>
          <a:srcRect/>
          <a:stretch>
            <a:fillRect/>
          </a:stretch>
        </p:blipFill>
        <p:spPr bwMode="auto">
          <a:xfrm>
            <a:off x="6886004" y="4044825"/>
            <a:ext cx="2067496" cy="10097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Review WISEid Steps</a:t>
            </a:r>
            <a:endParaRPr lang="en-US" sz="3200" b="1" dirty="0">
              <a:latin typeface="Arial" pitchFamily="34" charset="0"/>
              <a:cs typeface="Arial" pitchFamily="34" charset="0"/>
            </a:endParaRPr>
          </a:p>
        </p:txBody>
      </p:sp>
      <p:sp>
        <p:nvSpPr>
          <p:cNvPr id="7" name="TextBox 6"/>
          <p:cNvSpPr txBox="1"/>
          <p:nvPr/>
        </p:nvSpPr>
        <p:spPr>
          <a:xfrm>
            <a:off x="-6220" y="2962655"/>
            <a:ext cx="8439020" cy="707886"/>
          </a:xfrm>
          <a:prstGeom prst="rect">
            <a:avLst/>
          </a:prstGeom>
          <a:noFill/>
        </p:spPr>
        <p:txBody>
          <a:bodyPr wrap="square" rtlCol="0">
            <a:spAutoFit/>
          </a:bodyPr>
          <a:lstStyle/>
          <a:p>
            <a:pPr marL="803275" lvl="2" indent="-403225">
              <a:buClr>
                <a:schemeClr val="bg1">
                  <a:lumMod val="50000"/>
                  <a:lumOff val="50000"/>
                </a:schemeClr>
              </a:buClr>
              <a:buSzPct val="88000"/>
              <a:buBlip>
                <a:blip r:embed="rId3"/>
              </a:buBlip>
            </a:pPr>
            <a:r>
              <a:rPr lang="en" sz="2400" b="1" dirty="0" smtClean="0">
                <a:solidFill>
                  <a:schemeClr val="bg1"/>
                </a:solidFill>
              </a:rPr>
              <a:t>Manually add persons or </a:t>
            </a:r>
            <a:r>
              <a:rPr lang="en" sz="2400" b="1" u="sng" dirty="0" smtClean="0">
                <a:solidFill>
                  <a:schemeClr val="bg1"/>
                </a:solidFill>
              </a:rPr>
              <a:t>Upload file from Skyward</a:t>
            </a:r>
            <a:r>
              <a:rPr lang="en" sz="2400" b="1" dirty="0" smtClean="0">
                <a:solidFill>
                  <a:schemeClr val="bg1"/>
                </a:solidFill>
              </a:rPr>
              <a:t>.</a:t>
            </a:r>
          </a:p>
          <a:p>
            <a:pPr marL="822960" lvl="3">
              <a:buClr>
                <a:schemeClr val="bg1">
                  <a:lumMod val="50000"/>
                  <a:lumOff val="50000"/>
                </a:schemeClr>
              </a:buClr>
              <a:buSzPct val="88000"/>
            </a:pPr>
            <a:r>
              <a:rPr lang="en-US" sz="1600" i="1" dirty="0" smtClean="0">
                <a:solidFill>
                  <a:schemeClr val="bg1"/>
                </a:solidFill>
              </a:rPr>
              <a:t>File Tasks/Upload</a:t>
            </a:r>
          </a:p>
        </p:txBody>
      </p:sp>
      <p:sp>
        <p:nvSpPr>
          <p:cNvPr id="10" name="Rectangle 9"/>
          <p:cNvSpPr/>
          <p:nvPr/>
        </p:nvSpPr>
        <p:spPr>
          <a:xfrm>
            <a:off x="283028" y="1201057"/>
            <a:ext cx="8619672" cy="1631216"/>
          </a:xfrm>
          <a:prstGeom prst="rect">
            <a:avLst/>
          </a:prstGeom>
        </p:spPr>
        <p:txBody>
          <a:bodyPr wrap="square">
            <a:spAutoFit/>
          </a:bodyPr>
          <a:lstStyle/>
          <a:p>
            <a:pPr marL="0" lvl="1"/>
            <a:r>
              <a:rPr lang="en-US" sz="2000" b="1" dirty="0" smtClean="0">
                <a:solidFill>
                  <a:srgbClr val="139929"/>
                </a:solidFill>
              </a:rPr>
              <a:t>Purpose:</a:t>
            </a:r>
            <a:r>
              <a:rPr lang="en-US" sz="2000" i="1" dirty="0" smtClean="0">
                <a:solidFill>
                  <a:srgbClr val="000000"/>
                </a:solidFill>
              </a:rPr>
              <a:t> </a:t>
            </a:r>
            <a:r>
              <a:rPr lang="en-US" sz="2000" b="1" dirty="0" smtClean="0">
                <a:solidFill>
                  <a:srgbClr val="139929"/>
                </a:solidFill>
              </a:rPr>
              <a:t>The WISEid is a unique, permanent identifier for people in the education system in the State of Wisconsin.  Staff working in Wisconsin educational agencies will be required to have a WISEid.  Agencies use WISEid instead of Social Security numbers to submit data such as staff assignments and salaries</a:t>
            </a:r>
          </a:p>
        </p:txBody>
      </p:sp>
      <p:sp>
        <p:nvSpPr>
          <p:cNvPr id="11" name="Rectangle 10"/>
          <p:cNvSpPr/>
          <p:nvPr/>
        </p:nvSpPr>
        <p:spPr>
          <a:xfrm>
            <a:off x="273953" y="734788"/>
            <a:ext cx="7997372" cy="461665"/>
          </a:xfrm>
          <a:prstGeom prst="rect">
            <a:avLst/>
          </a:prstGeom>
        </p:spPr>
        <p:txBody>
          <a:bodyPr wrap="square">
            <a:spAutoFit/>
          </a:bodyPr>
          <a:lstStyle/>
          <a:p>
            <a:pPr marL="0" lvl="1"/>
            <a:r>
              <a:rPr lang="en-US" sz="2400" b="1" dirty="0" smtClean="0">
                <a:solidFill>
                  <a:schemeClr val="bg1">
                    <a:lumMod val="75000"/>
                    <a:lumOff val="25000"/>
                  </a:schemeClr>
                </a:solidFill>
              </a:rPr>
              <a:t>Last:  Create </a:t>
            </a:r>
            <a:r>
              <a:rPr lang="en-US" sz="2400" b="1" dirty="0" err="1" smtClean="0">
                <a:solidFill>
                  <a:schemeClr val="bg1">
                    <a:lumMod val="75000"/>
                    <a:lumOff val="25000"/>
                  </a:schemeClr>
                </a:solidFill>
              </a:rPr>
              <a:t>WISEid’s</a:t>
            </a:r>
            <a:r>
              <a:rPr lang="en-US" sz="2400" b="1" dirty="0" smtClean="0">
                <a:solidFill>
                  <a:schemeClr val="bg1">
                    <a:lumMod val="75000"/>
                    <a:lumOff val="25000"/>
                  </a:schemeClr>
                </a:solidFill>
              </a:rPr>
              <a:t> for new staff or all staff</a:t>
            </a:r>
          </a:p>
        </p:txBody>
      </p:sp>
      <p:sp>
        <p:nvSpPr>
          <p:cNvPr id="13" name="TextBox 12"/>
          <p:cNvSpPr txBox="1"/>
          <p:nvPr/>
        </p:nvSpPr>
        <p:spPr>
          <a:xfrm>
            <a:off x="0" y="3813555"/>
            <a:ext cx="7918319" cy="954107"/>
          </a:xfrm>
          <a:prstGeom prst="rect">
            <a:avLst/>
          </a:prstGeom>
          <a:noFill/>
        </p:spPr>
        <p:txBody>
          <a:bodyPr wrap="square" rtlCol="0">
            <a:spAutoFit/>
          </a:bodyPr>
          <a:lstStyle/>
          <a:p>
            <a:pPr marL="803275" lvl="2" indent="-403225">
              <a:buClr>
                <a:schemeClr val="bg1">
                  <a:lumMod val="50000"/>
                  <a:lumOff val="50000"/>
                </a:schemeClr>
              </a:buClr>
              <a:buSzPct val="88000"/>
              <a:buBlip>
                <a:blip r:embed="rId3"/>
              </a:buBlip>
            </a:pPr>
            <a:r>
              <a:rPr lang="en" sz="2400" b="1" dirty="0" smtClean="0">
                <a:solidFill>
                  <a:schemeClr val="bg1"/>
                </a:solidFill>
              </a:rPr>
              <a:t>Reviewing Upload Results.</a:t>
            </a:r>
            <a:endParaRPr lang="en-US" sz="2400" b="1" dirty="0" smtClean="0">
              <a:solidFill>
                <a:schemeClr val="bg1"/>
              </a:solidFill>
            </a:endParaRPr>
          </a:p>
          <a:p>
            <a:pPr marL="822960" lvl="3">
              <a:buClr>
                <a:schemeClr val="bg1">
                  <a:lumMod val="50000"/>
                  <a:lumOff val="50000"/>
                </a:schemeClr>
              </a:buClr>
              <a:buSzPct val="88000"/>
            </a:pPr>
            <a:r>
              <a:rPr lang="en-US" sz="1600" dirty="0" smtClean="0">
                <a:solidFill>
                  <a:schemeClr val="bg1"/>
                </a:solidFill>
              </a:rPr>
              <a:t>Errors, Potential Matches, and Committed records. Errors must be corrected and Potential Matches must be resolved.</a:t>
            </a:r>
          </a:p>
        </p:txBody>
      </p:sp>
      <p:sp>
        <p:nvSpPr>
          <p:cNvPr id="14" name="TextBox 13"/>
          <p:cNvSpPr txBox="1"/>
          <p:nvPr/>
        </p:nvSpPr>
        <p:spPr>
          <a:xfrm>
            <a:off x="25400" y="4893055"/>
            <a:ext cx="8305800" cy="830997"/>
          </a:xfrm>
          <a:prstGeom prst="rect">
            <a:avLst/>
          </a:prstGeom>
          <a:noFill/>
        </p:spPr>
        <p:txBody>
          <a:bodyPr wrap="square" rtlCol="0">
            <a:spAutoFit/>
          </a:bodyPr>
          <a:lstStyle/>
          <a:p>
            <a:pPr marL="803275" lvl="2" indent="-403225">
              <a:buClr>
                <a:schemeClr val="bg1">
                  <a:lumMod val="50000"/>
                  <a:lumOff val="50000"/>
                </a:schemeClr>
              </a:buClr>
              <a:buSzPct val="88000"/>
              <a:buBlip>
                <a:blip r:embed="rId3"/>
              </a:buBlip>
            </a:pPr>
            <a:r>
              <a:rPr lang="en" sz="2400" b="1" dirty="0" smtClean="0">
                <a:solidFill>
                  <a:schemeClr val="bg1"/>
                </a:solidFill>
              </a:rPr>
              <a:t>Download the “Person List by Local Person ID” file. </a:t>
            </a:r>
            <a:r>
              <a:rPr lang="en-US" sz="1600" dirty="0" smtClean="0">
                <a:solidFill>
                  <a:schemeClr val="bg1"/>
                </a:solidFill>
              </a:rPr>
              <a:t>This is the file that is in the correct format for Skyward.</a:t>
            </a:r>
          </a:p>
        </p:txBody>
      </p:sp>
      <p:sp>
        <p:nvSpPr>
          <p:cNvPr id="12" name="Rectangle 11"/>
          <p:cNvSpPr/>
          <p:nvPr/>
        </p:nvSpPr>
        <p:spPr>
          <a:xfrm>
            <a:off x="25400" y="6040735"/>
            <a:ext cx="9017000" cy="461665"/>
          </a:xfrm>
          <a:prstGeom prst="rect">
            <a:avLst/>
          </a:prstGeom>
        </p:spPr>
        <p:txBody>
          <a:bodyPr wrap="square">
            <a:spAutoFit/>
          </a:bodyPr>
          <a:lstStyle/>
          <a:p>
            <a:pPr marL="803275" lvl="2" indent="-403225">
              <a:buClr>
                <a:schemeClr val="bg1">
                  <a:lumMod val="50000"/>
                  <a:lumOff val="50000"/>
                </a:schemeClr>
              </a:buClr>
              <a:buSzPct val="88000"/>
              <a:buBlip>
                <a:blip r:embed="rId3"/>
              </a:buBlip>
            </a:pPr>
            <a:r>
              <a:rPr lang="en" sz="2400" b="1" dirty="0" smtClean="0">
                <a:solidFill>
                  <a:schemeClr val="bg1"/>
                </a:solidFill>
              </a:rPr>
              <a:t>Upload the Person List by Local Id into Skyward</a:t>
            </a:r>
            <a:endParaRPr lang="en" sz="1400" b="1" dirty="0" smtClean="0">
              <a:solidFill>
                <a:srgbClr val="FF0000"/>
              </a:solidFill>
            </a:endParaRPr>
          </a:p>
        </p:txBody>
      </p:sp>
      <p:pic>
        <p:nvPicPr>
          <p:cNvPr id="15" name="Picture 7" descr="C:\Users\tenleka\Desktop\Untitled.png"/>
          <p:cNvPicPr>
            <a:picLocks noChangeAspect="1" noChangeArrowheads="1"/>
          </p:cNvPicPr>
          <p:nvPr/>
        </p:nvPicPr>
        <p:blipFill>
          <a:blip r:embed="rId4" cstate="print"/>
          <a:srcRect/>
          <a:stretch>
            <a:fillRect/>
          </a:stretch>
        </p:blipFill>
        <p:spPr bwMode="auto">
          <a:xfrm>
            <a:off x="6459414" y="5275204"/>
            <a:ext cx="1762371" cy="828791"/>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32" y="64548"/>
            <a:ext cx="8584602" cy="66116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285072" y="64548"/>
            <a:ext cx="8568472" cy="656216"/>
          </a:xfrm>
        </p:spPr>
        <p:txBody>
          <a:bodyPr/>
          <a:lstStyle/>
          <a:p>
            <a:pPr lvl="1"/>
            <a:r>
              <a:rPr lang="en-US" sz="3200" b="1" dirty="0" smtClean="0">
                <a:latin typeface="Arial" pitchFamily="34" charset="0"/>
                <a:cs typeface="Arial" pitchFamily="34" charset="0"/>
              </a:rPr>
              <a:t>Create </a:t>
            </a:r>
            <a:r>
              <a:rPr lang="en-US" sz="3200" b="1" dirty="0" err="1" smtClean="0">
                <a:latin typeface="Arial" pitchFamily="34" charset="0"/>
                <a:cs typeface="Arial" pitchFamily="34" charset="0"/>
              </a:rPr>
              <a:t>WISEids</a:t>
            </a:r>
            <a:r>
              <a:rPr lang="en-US" sz="3200" b="1" dirty="0" smtClean="0">
                <a:latin typeface="Arial" pitchFamily="34" charset="0"/>
                <a:cs typeface="Arial" pitchFamily="34" charset="0"/>
              </a:rPr>
              <a:t> for New Records</a:t>
            </a:r>
            <a:endParaRPr lang="en-US" sz="3200" b="1" dirty="0">
              <a:latin typeface="Arial" pitchFamily="34" charset="0"/>
              <a:cs typeface="Arial" pitchFamily="34" charset="0"/>
            </a:endParaRPr>
          </a:p>
        </p:txBody>
      </p:sp>
      <p:sp>
        <p:nvSpPr>
          <p:cNvPr id="7" name="TextBox 6"/>
          <p:cNvSpPr txBox="1"/>
          <p:nvPr/>
        </p:nvSpPr>
        <p:spPr>
          <a:xfrm>
            <a:off x="338496" y="756484"/>
            <a:ext cx="7391400" cy="523220"/>
          </a:xfrm>
          <a:prstGeom prst="rect">
            <a:avLst/>
          </a:prstGeom>
          <a:noFill/>
        </p:spPr>
        <p:txBody>
          <a:bodyPr wrap="square" rtlCol="0">
            <a:spAutoFit/>
          </a:bodyPr>
          <a:lstStyle/>
          <a:p>
            <a:pPr marL="0" lvl="1"/>
            <a:r>
              <a:rPr lang="en" sz="2800" b="1" i="1" dirty="0" smtClean="0">
                <a:solidFill>
                  <a:schemeClr val="bg1">
                    <a:lumMod val="75000"/>
                    <a:lumOff val="25000"/>
                  </a:schemeClr>
                </a:solidFill>
              </a:rPr>
              <a:t>WISEid Resources</a:t>
            </a:r>
            <a:endParaRPr lang="en-US" sz="2800" b="1" i="1" dirty="0" smtClean="0">
              <a:solidFill>
                <a:schemeClr val="bg1">
                  <a:lumMod val="75000"/>
                  <a:lumOff val="25000"/>
                </a:schemeClr>
              </a:solidFill>
            </a:endParaRPr>
          </a:p>
        </p:txBody>
      </p:sp>
      <p:sp>
        <p:nvSpPr>
          <p:cNvPr id="6" name="Shape 108"/>
          <p:cNvSpPr txBox="1">
            <a:spLocks/>
          </p:cNvSpPr>
          <p:nvPr/>
        </p:nvSpPr>
        <p:spPr bwMode="auto">
          <a:xfrm>
            <a:off x="457200" y="1600201"/>
            <a:ext cx="8229600" cy="4967599"/>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sng" strike="noStrike" kern="1200" cap="none" spc="0" normalizeH="0" baseline="0" noProof="0" smtClean="0">
                <a:ln>
                  <a:noFill/>
                </a:ln>
                <a:solidFill>
                  <a:schemeClr val="hlink"/>
                </a:solidFill>
                <a:effectLst/>
                <a:uLnTx/>
                <a:uFillTx/>
                <a:latin typeface="+mn-lt"/>
                <a:ea typeface="+mn-ea"/>
                <a:cs typeface="+mn-cs"/>
                <a:hlinkClick r:id="rId3"/>
              </a:rPr>
              <a:t>User Guide</a:t>
            </a:r>
            <a:r>
              <a:rPr kumimoji="0" lang="en" sz="2800" b="0" i="0" u="none" strike="noStrike" kern="1200" cap="none" spc="0" normalizeH="0" baseline="0" noProof="0" smtClean="0">
                <a:ln>
                  <a:noFill/>
                </a:ln>
                <a:solidFill>
                  <a:schemeClr val="bg1"/>
                </a:solidFill>
                <a:effectLst/>
                <a:uLnTx/>
                <a:uFillTx/>
                <a:latin typeface="+mn-lt"/>
                <a:ea typeface="+mn-ea"/>
                <a:cs typeface="+mn-cs"/>
              </a:rPr>
              <a:t> </a:t>
            </a:r>
          </a:p>
          <a:p>
            <a:pPr marL="342900" marR="0" lvl="0" indent="4572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none" strike="noStrike" kern="1200" cap="none" spc="0" normalizeH="0" baseline="0" noProof="0" smtClean="0">
                <a:ln>
                  <a:noFill/>
                </a:ln>
                <a:solidFill>
                  <a:schemeClr val="bg1"/>
                </a:solidFill>
                <a:effectLst/>
                <a:uLnTx/>
                <a:uFillTx/>
                <a:latin typeface="+mn-lt"/>
                <a:ea typeface="+mn-ea"/>
                <a:cs typeface="+mn-cs"/>
              </a:rPr>
              <a:t>First link on Help URL, pgs 16 - 32</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sng" strike="noStrike" kern="1200" cap="none" spc="0" normalizeH="0" baseline="0" noProof="0" smtClean="0">
                <a:ln>
                  <a:noFill/>
                </a:ln>
                <a:solidFill>
                  <a:schemeClr val="hlink"/>
                </a:solidFill>
                <a:effectLst/>
                <a:uLnTx/>
                <a:uFillTx/>
                <a:latin typeface="+mn-lt"/>
                <a:ea typeface="+mn-ea"/>
                <a:cs typeface="+mn-cs"/>
                <a:hlinkClick r:id="rId4"/>
              </a:rPr>
              <a:t>Race/Ethnicity Crosswalk</a:t>
            </a:r>
            <a:r>
              <a:rPr kumimoji="0" lang="en" sz="2800" b="0" i="0" u="none" strike="noStrike" kern="1200" cap="none" spc="0" normalizeH="0" baseline="0" noProof="0" smtClean="0">
                <a:ln>
                  <a:noFill/>
                </a:ln>
                <a:solidFill>
                  <a:schemeClr val="bg1"/>
                </a:solidFill>
                <a:effectLst/>
                <a:uLnTx/>
                <a:uFillTx/>
                <a:latin typeface="+mn-lt"/>
                <a:ea typeface="+mn-ea"/>
                <a:cs typeface="+mn-cs"/>
              </a:rPr>
              <a:t>  </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en" sz="2800" b="0" i="0" u="sng" strike="noStrike" kern="1200" cap="none" spc="0" normalizeH="0" baseline="0" noProof="0" smtClean="0">
                <a:ln>
                  <a:noFill/>
                </a:ln>
                <a:solidFill>
                  <a:schemeClr val="hlink"/>
                </a:solidFill>
                <a:effectLst/>
                <a:uLnTx/>
                <a:uFillTx/>
                <a:latin typeface="+mn-lt"/>
                <a:ea typeface="+mn-ea"/>
                <a:cs typeface="+mn-cs"/>
                <a:hlinkClick r:id="rId5"/>
              </a:rPr>
              <a:t>General Racial and Ethnic Data</a:t>
            </a:r>
            <a:r>
              <a:rPr kumimoji="0" lang="en" sz="2800" b="0" i="0" u="none" strike="noStrike" kern="1200" cap="none" spc="0" normalizeH="0" baseline="0" noProof="0" smtClean="0">
                <a:ln>
                  <a:noFill/>
                </a:ln>
                <a:solidFill>
                  <a:schemeClr val="bg1"/>
                </a:solidFill>
                <a:effectLst/>
                <a:uLnTx/>
                <a:uFillTx/>
                <a:latin typeface="+mn-lt"/>
                <a:ea typeface="+mn-ea"/>
                <a:cs typeface="+mn-cs"/>
              </a:rPr>
              <a:t> </a:t>
            </a:r>
            <a:endParaRPr kumimoji="0" lang="en"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17253" y="2213261"/>
            <a:ext cx="91440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marR="0" lvl="0" indent="-517525"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j-ea"/>
                <a:cs typeface="Gadget"/>
              </a:rPr>
              <a:t>WISEstaff Data Collection</a:t>
            </a:r>
            <a:endPar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j-ea"/>
              <a:cs typeface="Gadget"/>
            </a:endParaRPr>
          </a:p>
        </p:txBody>
      </p:sp>
      <p:pic>
        <p:nvPicPr>
          <p:cNvPr id="1028" name="Picture 4" descr="https://lh4.googleusercontent.com/5Vum-VCNAVMulU71ygQPvXofw9AwPU1pRSMBGvltrb9jptl5eHhPT3fOZaxUFHXW-4ZDFtrWCw9oplsqzCEcQuASpCwBDFdYm7xLEEnyo6_v23HgJiz8i-zkrQ7o"/>
          <p:cNvPicPr>
            <a:picLocks noChangeAspect="1" noChangeArrowheads="1"/>
          </p:cNvPicPr>
          <p:nvPr/>
        </p:nvPicPr>
        <p:blipFill>
          <a:blip r:embed="rId3" cstate="print"/>
          <a:srcRect/>
          <a:stretch>
            <a:fillRect/>
          </a:stretch>
        </p:blipFill>
        <p:spPr bwMode="auto">
          <a:xfrm>
            <a:off x="982907" y="281212"/>
            <a:ext cx="6916681" cy="2157183"/>
          </a:xfrm>
          <a:prstGeom prst="rect">
            <a:avLst/>
          </a:prstGeom>
          <a:noFill/>
          <a:effectLst>
            <a:outerShdw blurRad="50800" dist="50800" dir="5400000" algn="ctr" rotWithShape="0">
              <a:srgbClr val="000000"/>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S030002245">
  <a:themeElements>
    <a:clrScheme name="Custom 2">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0070C0"/>
      </a:hlink>
      <a:folHlink>
        <a:srgbClr val="0070C0"/>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3.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23515</TotalTime>
  <Words>1609</Words>
  <Application>Microsoft Office PowerPoint</Application>
  <PresentationFormat>On-screen Show (4:3)</PresentationFormat>
  <Paragraphs>273</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TS030002245</vt:lpstr>
      <vt:lpstr> WISEstaff (PI 1202 Fall Staff Report)  &amp; Educator Licensing Online (ELO)</vt:lpstr>
      <vt:lpstr>Topics</vt:lpstr>
      <vt:lpstr>Slide 3</vt:lpstr>
      <vt:lpstr>Review WISEid Steps</vt:lpstr>
      <vt:lpstr>Review WISEid Steps</vt:lpstr>
      <vt:lpstr>Review WISEid Steps</vt:lpstr>
      <vt:lpstr>Review WISEid Steps</vt:lpstr>
      <vt:lpstr>Create WISEids for New Records</vt:lpstr>
      <vt:lpstr>Slide 9</vt:lpstr>
      <vt:lpstr>Current Status of the new WISEstaff application</vt:lpstr>
      <vt:lpstr>Slide 11</vt:lpstr>
      <vt:lpstr>WISEstaff data collection</vt:lpstr>
      <vt:lpstr>WISEstaff data collection</vt:lpstr>
      <vt:lpstr>WISEstaff data collection</vt:lpstr>
      <vt:lpstr>WISEstaff data collection</vt:lpstr>
      <vt:lpstr>WISEstaff data collection</vt:lpstr>
      <vt:lpstr>WISEstaff data collection</vt:lpstr>
      <vt:lpstr>WISEstaff data collection</vt:lpstr>
      <vt:lpstr>Slide 19</vt:lpstr>
      <vt:lpstr>WISEstaff data collection</vt:lpstr>
      <vt:lpstr>WISEstaff data collection</vt:lpstr>
      <vt:lpstr>WISEstaff data collection</vt:lpstr>
      <vt:lpstr>Slide 23</vt:lpstr>
      <vt:lpstr>PI 1202 Audit</vt:lpstr>
      <vt:lpstr>PI 1202 Audit</vt:lpstr>
      <vt:lpstr>PI 1202 Audit</vt:lpstr>
      <vt:lpstr>PI 1202 Audit</vt:lpstr>
      <vt:lpstr>PI 1202 Audit</vt:lpstr>
      <vt:lpstr>PI 1202 Audit</vt:lpstr>
      <vt:lpstr>Slide 30</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2010-11 MPS Corrective Action Requirements</dc:title>
  <dc:creator>Jeff Pertl</dc:creator>
  <cp:lastModifiedBy>Kari A. Tenley</cp:lastModifiedBy>
  <cp:revision>488</cp:revision>
  <cp:lastPrinted>2010-11-08T23:29:36Z</cp:lastPrinted>
  <dcterms:created xsi:type="dcterms:W3CDTF">2011-08-03T18:08:34Z</dcterms:created>
  <dcterms:modified xsi:type="dcterms:W3CDTF">2015-04-30T19:10:59Z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-1991314906</vt:i4>
  </property>
  <property fmtid="{D5CDD505-2E9C-101B-9397-08002B2CF9AE}" pid="4" name="_NewReviewCycle">
    <vt:lpwstr/>
  </property>
  <property fmtid="{D5CDD505-2E9C-101B-9397-08002B2CF9AE}" pid="5" name="_EmailSubject">
    <vt:lpwstr/>
  </property>
  <property fmtid="{D5CDD505-2E9C-101B-9397-08002B2CF9AE}" pid="6" name="_AuthorEmail">
    <vt:lpwstr>Kari.Tenley@dpi.wi.gov</vt:lpwstr>
  </property>
  <property fmtid="{D5CDD505-2E9C-101B-9397-08002B2CF9AE}" pid="7" name="_AuthorEmailDisplayName">
    <vt:lpwstr>Tenley, Kari A.   DPI</vt:lpwstr>
  </property>
  <property fmtid="{D5CDD505-2E9C-101B-9397-08002B2CF9AE}" pid="8" name="_PreviousAdHocReviewCycleID">
    <vt:i4>230737059</vt:i4>
  </property>
</Properties>
</file>