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322" r:id="rId5"/>
    <p:sldId id="260" r:id="rId6"/>
    <p:sldId id="380" r:id="rId7"/>
    <p:sldId id="402" r:id="rId8"/>
    <p:sldId id="404" r:id="rId9"/>
    <p:sldId id="406" r:id="rId10"/>
    <p:sldId id="405" r:id="rId11"/>
    <p:sldId id="388" r:id="rId12"/>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E0FC8"/>
    <a:srgbClr val="FC60E6"/>
    <a:srgbClr val="19D138"/>
    <a:srgbClr val="000099"/>
    <a:srgbClr val="23C83F"/>
    <a:srgbClr val="139929"/>
    <a:srgbClr val="660066"/>
    <a:srgbClr val="000000"/>
    <a:srgbClr val="D3EB43"/>
    <a:srgbClr val="05CD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6774" autoAdjust="0"/>
  </p:normalViewPr>
  <p:slideViewPr>
    <p:cSldViewPr snapToGrid="0">
      <p:cViewPr varScale="1">
        <p:scale>
          <a:sx n="51" d="100"/>
          <a:sy n="51" d="100"/>
        </p:scale>
        <p:origin x="1258" y="48"/>
      </p:cViewPr>
      <p:guideLst>
        <p:guide orient="horz" pos="2160"/>
        <p:guide pos="2880"/>
      </p:guideLst>
    </p:cSldViewPr>
  </p:slideViewPr>
  <p:outlineViewPr>
    <p:cViewPr>
      <p:scale>
        <a:sx n="33" d="100"/>
        <a:sy n="33" d="100"/>
      </p:scale>
      <p:origin x="0" y="2050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6" d="100"/>
          <a:sy n="46" d="100"/>
        </p:scale>
        <p:origin x="-1830" y="-108"/>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6"/>
            <a:ext cx="2982418" cy="464205"/>
          </a:xfrm>
          <a:prstGeom prst="rect">
            <a:avLst/>
          </a:prstGeom>
        </p:spPr>
        <p:txBody>
          <a:bodyPr vert="horz" lIns="87444" tIns="43722" rIns="87444" bIns="43722" rtlCol="0"/>
          <a:lstStyle>
            <a:lvl1pPr algn="l">
              <a:defRPr sz="1100"/>
            </a:lvl1pPr>
          </a:lstStyle>
          <a:p>
            <a:endParaRPr lang="en-US" dirty="0"/>
          </a:p>
        </p:txBody>
      </p:sp>
      <p:sp>
        <p:nvSpPr>
          <p:cNvPr id="3" name="Date Placeholder 2"/>
          <p:cNvSpPr>
            <a:spLocks noGrp="1"/>
          </p:cNvSpPr>
          <p:nvPr>
            <p:ph type="dt" sz="quarter" idx="1"/>
          </p:nvPr>
        </p:nvSpPr>
        <p:spPr>
          <a:xfrm>
            <a:off x="3897902" y="6"/>
            <a:ext cx="2982418" cy="464205"/>
          </a:xfrm>
          <a:prstGeom prst="rect">
            <a:avLst/>
          </a:prstGeom>
        </p:spPr>
        <p:txBody>
          <a:bodyPr vert="horz" lIns="87444" tIns="43722" rIns="87444" bIns="43722" rtlCol="0"/>
          <a:lstStyle>
            <a:lvl1pPr algn="r">
              <a:defRPr sz="1100"/>
            </a:lvl1pPr>
          </a:lstStyle>
          <a:p>
            <a:fld id="{591FF66F-2600-418F-8724-17BFC1CC54B2}" type="datetimeFigureOut">
              <a:rPr lang="en-US" smtClean="0"/>
              <a:pPr/>
              <a:t>10/17/2016</a:t>
            </a:fld>
            <a:endParaRPr lang="en-US" dirty="0"/>
          </a:p>
        </p:txBody>
      </p:sp>
      <p:sp>
        <p:nvSpPr>
          <p:cNvPr id="4" name="Footer Placeholder 3"/>
          <p:cNvSpPr>
            <a:spLocks noGrp="1"/>
          </p:cNvSpPr>
          <p:nvPr>
            <p:ph type="ftr" sz="quarter" idx="2"/>
          </p:nvPr>
        </p:nvSpPr>
        <p:spPr>
          <a:xfrm>
            <a:off x="1" y="8830664"/>
            <a:ext cx="2982418" cy="464205"/>
          </a:xfrm>
          <a:prstGeom prst="rect">
            <a:avLst/>
          </a:prstGeom>
        </p:spPr>
        <p:txBody>
          <a:bodyPr vert="horz" lIns="87444" tIns="43722" rIns="87444" bIns="43722" rtlCol="0" anchor="b"/>
          <a:lstStyle>
            <a:lvl1pPr algn="l">
              <a:defRPr sz="1100"/>
            </a:lvl1pPr>
          </a:lstStyle>
          <a:p>
            <a:endParaRPr lang="en-US" dirty="0"/>
          </a:p>
        </p:txBody>
      </p:sp>
      <p:sp>
        <p:nvSpPr>
          <p:cNvPr id="5" name="Slide Number Placeholder 4"/>
          <p:cNvSpPr>
            <a:spLocks noGrp="1"/>
          </p:cNvSpPr>
          <p:nvPr>
            <p:ph type="sldNum" sz="quarter" idx="3"/>
          </p:nvPr>
        </p:nvSpPr>
        <p:spPr>
          <a:xfrm>
            <a:off x="3897902" y="8830664"/>
            <a:ext cx="2982418" cy="464205"/>
          </a:xfrm>
          <a:prstGeom prst="rect">
            <a:avLst/>
          </a:prstGeom>
        </p:spPr>
        <p:txBody>
          <a:bodyPr vert="horz" lIns="87444" tIns="43722" rIns="87444" bIns="43722" rtlCol="0" anchor="b"/>
          <a:lstStyle>
            <a:lvl1pPr algn="r">
              <a:defRPr sz="1100"/>
            </a:lvl1pPr>
          </a:lstStyle>
          <a:p>
            <a:fld id="{F03C7A67-A5A3-435B-A7CE-5F80600F998F}" type="slidenum">
              <a:rPr lang="en-US" smtClean="0"/>
              <a:pPr/>
              <a:t>‹#›</a:t>
            </a:fld>
            <a:endParaRPr lang="en-US" dirty="0"/>
          </a:p>
        </p:txBody>
      </p:sp>
    </p:spTree>
    <p:extLst>
      <p:ext uri="{BB962C8B-B14F-4D97-AF65-F5344CB8AC3E}">
        <p14:creationId xmlns:p14="http://schemas.microsoft.com/office/powerpoint/2010/main" val="1288246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119" cy="464820"/>
          </a:xfrm>
          <a:prstGeom prst="rect">
            <a:avLst/>
          </a:prstGeom>
        </p:spPr>
        <p:txBody>
          <a:bodyPr vert="horz" lIns="92429" tIns="46215" rIns="92429" bIns="46215" rtlCol="0"/>
          <a:lstStyle>
            <a:lvl1pPr algn="l">
              <a:defRPr sz="1100"/>
            </a:lvl1pPr>
          </a:lstStyle>
          <a:p>
            <a:pPr>
              <a:defRPr/>
            </a:pPr>
            <a:endParaRPr lang="en-US" dirty="0"/>
          </a:p>
        </p:txBody>
      </p:sp>
      <p:sp>
        <p:nvSpPr>
          <p:cNvPr id="3" name="Date Placeholder 2"/>
          <p:cNvSpPr>
            <a:spLocks noGrp="1"/>
          </p:cNvSpPr>
          <p:nvPr>
            <p:ph type="dt" idx="1"/>
          </p:nvPr>
        </p:nvSpPr>
        <p:spPr>
          <a:xfrm>
            <a:off x="3898103" y="0"/>
            <a:ext cx="2982119" cy="464820"/>
          </a:xfrm>
          <a:prstGeom prst="rect">
            <a:avLst/>
          </a:prstGeom>
        </p:spPr>
        <p:txBody>
          <a:bodyPr vert="horz" lIns="92429" tIns="46215" rIns="92429" bIns="46215" rtlCol="0"/>
          <a:lstStyle>
            <a:lvl1pPr algn="r">
              <a:defRPr sz="1100"/>
            </a:lvl1pPr>
          </a:lstStyle>
          <a:p>
            <a:pPr>
              <a:defRPr/>
            </a:pPr>
            <a:fld id="{EFD94392-0EC6-487E-A323-3AAB8EFF1E88}" type="datetimeFigureOut">
              <a:rPr lang="en-US"/>
              <a:pPr>
                <a:defRPr/>
              </a:pPr>
              <a:t>10/17/2016</a:t>
            </a:fld>
            <a:endParaRPr lang="en-US" dirty="0"/>
          </a:p>
        </p:txBody>
      </p:sp>
      <p:sp>
        <p:nvSpPr>
          <p:cNvPr id="4" name="Slide Image Placeholder 3"/>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2429" tIns="46215" rIns="92429" bIns="46215" rtlCol="0" anchor="ctr"/>
          <a:lstStyle/>
          <a:p>
            <a:pPr lvl="0"/>
            <a:endParaRPr lang="en-US" noProof="0"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29" tIns="46215" rIns="92429" bIns="462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829967"/>
            <a:ext cx="2982119" cy="464820"/>
          </a:xfrm>
          <a:prstGeom prst="rect">
            <a:avLst/>
          </a:prstGeom>
        </p:spPr>
        <p:txBody>
          <a:bodyPr vert="horz" lIns="92429" tIns="46215" rIns="92429" bIns="46215" rtlCol="0" anchor="b"/>
          <a:lstStyle>
            <a:lvl1pPr algn="l">
              <a:defRPr sz="1100"/>
            </a:lvl1pPr>
          </a:lstStyle>
          <a:p>
            <a:pPr>
              <a:defRPr/>
            </a:pPr>
            <a:endParaRPr lang="en-US" dirty="0"/>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2429" tIns="46215" rIns="92429" bIns="46215" rtlCol="0" anchor="b"/>
          <a:lstStyle>
            <a:lvl1pPr algn="r">
              <a:defRPr sz="1100"/>
            </a:lvl1pPr>
          </a:lstStyle>
          <a:p>
            <a:pPr>
              <a:defRPr/>
            </a:pPr>
            <a:fld id="{B8DB3C69-16F6-466A-B3B3-DB0E2089E12C}" type="slidenum">
              <a:rPr lang="en-US"/>
              <a:pPr>
                <a:defRPr/>
              </a:pPr>
              <a:t>‹#›</a:t>
            </a:fld>
            <a:endParaRPr lang="en-US" dirty="0"/>
          </a:p>
        </p:txBody>
      </p:sp>
    </p:spTree>
    <p:extLst>
      <p:ext uri="{BB962C8B-B14F-4D97-AF65-F5344CB8AC3E}">
        <p14:creationId xmlns:p14="http://schemas.microsoft.com/office/powerpoint/2010/main" val="30803773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a:t>
            </a:fld>
            <a:endParaRPr lang="en-US"/>
          </a:p>
        </p:txBody>
      </p:sp>
    </p:spTree>
    <p:extLst>
      <p:ext uri="{BB962C8B-B14F-4D97-AF65-F5344CB8AC3E}">
        <p14:creationId xmlns:p14="http://schemas.microsoft.com/office/powerpoint/2010/main" val="1376532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2</a:t>
            </a:fld>
            <a:endParaRPr lang="en-US" dirty="0"/>
          </a:p>
        </p:txBody>
      </p:sp>
    </p:spTree>
    <p:extLst>
      <p:ext uri="{BB962C8B-B14F-4D97-AF65-F5344CB8AC3E}">
        <p14:creationId xmlns:p14="http://schemas.microsoft.com/office/powerpoint/2010/main" val="3583010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3</a:t>
            </a:fld>
            <a:endParaRPr lang="en-US" dirty="0"/>
          </a:p>
        </p:txBody>
      </p:sp>
    </p:spTree>
    <p:extLst>
      <p:ext uri="{BB962C8B-B14F-4D97-AF65-F5344CB8AC3E}">
        <p14:creationId xmlns:p14="http://schemas.microsoft.com/office/powerpoint/2010/main" val="1272847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4</a:t>
            </a:fld>
            <a:endParaRPr lang="en-US" dirty="0"/>
          </a:p>
        </p:txBody>
      </p:sp>
    </p:spTree>
    <p:extLst>
      <p:ext uri="{BB962C8B-B14F-4D97-AF65-F5344CB8AC3E}">
        <p14:creationId xmlns:p14="http://schemas.microsoft.com/office/powerpoint/2010/main" val="1820776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5</a:t>
            </a:fld>
            <a:endParaRPr lang="en-US" dirty="0"/>
          </a:p>
        </p:txBody>
      </p:sp>
    </p:spTree>
    <p:extLst>
      <p:ext uri="{BB962C8B-B14F-4D97-AF65-F5344CB8AC3E}">
        <p14:creationId xmlns:p14="http://schemas.microsoft.com/office/powerpoint/2010/main" val="3865175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6</a:t>
            </a:fld>
            <a:endParaRPr lang="en-US" dirty="0"/>
          </a:p>
        </p:txBody>
      </p:sp>
    </p:spTree>
    <p:extLst>
      <p:ext uri="{BB962C8B-B14F-4D97-AF65-F5344CB8AC3E}">
        <p14:creationId xmlns:p14="http://schemas.microsoft.com/office/powerpoint/2010/main" val="4277696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7</a:t>
            </a:fld>
            <a:endParaRPr lang="en-US" dirty="0"/>
          </a:p>
        </p:txBody>
      </p:sp>
    </p:spTree>
    <p:extLst>
      <p:ext uri="{BB962C8B-B14F-4D97-AF65-F5344CB8AC3E}">
        <p14:creationId xmlns:p14="http://schemas.microsoft.com/office/powerpoint/2010/main" val="3930864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8</a:t>
            </a:fld>
            <a:endParaRPr lang="en-US" dirty="0"/>
          </a:p>
        </p:txBody>
      </p:sp>
    </p:spTree>
    <p:extLst>
      <p:ext uri="{BB962C8B-B14F-4D97-AF65-F5344CB8AC3E}">
        <p14:creationId xmlns:p14="http://schemas.microsoft.com/office/powerpoint/2010/main" val="711724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009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BF557C1-5F6C-45FA-BF00-FA3393B52152}" type="datetimeFigureOut">
              <a:rPr lang="en-US"/>
              <a:pPr>
                <a:defRPr/>
              </a:pPr>
              <a:t>10/17/2016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A5A1AF-0FAF-4A43-BF78-FFD67272E01F}" type="slidenum">
              <a:rPr lang="en-US"/>
              <a:pPr>
                <a:defRPr/>
              </a:pPr>
              <a:t>‹#›</a:t>
            </a:fld>
            <a:endParaRPr lang="en-US" dirty="0"/>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69A7B3-B36C-45AF-A0D5-195A2ED8EEF1}" type="datetimeFigureOut">
              <a:rPr lang="en-US"/>
              <a:pPr>
                <a:defRPr/>
              </a:pPr>
              <a:t>10/17/2016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647F450-B010-44F3-A87C-A52A6F362B1F}" type="slidenum">
              <a:rPr lang="en-US"/>
              <a:pPr>
                <a:defRPr/>
              </a:pPr>
              <a:t>‹#›</a:t>
            </a:fld>
            <a:endParaRPr lang="en-US" dirty="0"/>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B72F6B-04C2-4D48-84CC-8B68B19FCD8F}" type="datetimeFigureOut">
              <a:rPr lang="en-US"/>
              <a:pPr>
                <a:defRPr/>
              </a:pPr>
              <a:t>10/17/2016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2ECE99B-75FC-4C07-9182-8D8CEE233CDF}" type="slidenum">
              <a:rPr lang="en-US"/>
              <a:pPr>
                <a:defRPr/>
              </a:pPr>
              <a:t>‹#›</a:t>
            </a:fld>
            <a:endParaRPr lang="en-US" dirty="0"/>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50"/>
            <a:ext cx="876300" cy="365125"/>
          </a:xfrm>
        </p:spPr>
        <p:txBody>
          <a:bodyPr/>
          <a:lstStyle>
            <a:lvl1pPr>
              <a:defRPr>
                <a:solidFill>
                  <a:schemeClr val="bg1"/>
                </a:solidFill>
              </a:defRPr>
            </a:lvl1pPr>
          </a:lstStyle>
          <a:p>
            <a:pPr>
              <a:defRPr/>
            </a:pPr>
            <a:fld id="{B713415E-5B39-4CD8-A8E4-32608CD6D61F}" type="datetimeFigureOut">
              <a:rPr lang="en-US" smtClean="0"/>
              <a:pPr>
                <a:defRPr/>
              </a:pPr>
              <a:t>10/17/2016</a:t>
            </a:fld>
            <a:endParaRPr lang="en-US" dirty="0"/>
          </a:p>
        </p:txBody>
      </p:sp>
      <p:sp>
        <p:nvSpPr>
          <p:cNvPr id="7" name="Slide Number Placeholder 5"/>
          <p:cNvSpPr>
            <a:spLocks noGrp="1"/>
          </p:cNvSpPr>
          <p:nvPr>
            <p:ph type="sldNum" sz="quarter" idx="12"/>
          </p:nvPr>
        </p:nvSpPr>
        <p:spPr>
          <a:xfrm>
            <a:off x="1460500" y="6378575"/>
            <a:ext cx="596900" cy="365125"/>
          </a:xfrm>
        </p:spPr>
        <p:txBody>
          <a:bodyPr/>
          <a:lstStyle>
            <a:lvl1pPr>
              <a:defRPr>
                <a:solidFill>
                  <a:schemeClr val="bg1"/>
                </a:solidFill>
              </a:defRPr>
            </a:lvl1pPr>
          </a:lstStyle>
          <a:p>
            <a:pPr>
              <a:defRPr/>
            </a:pPr>
            <a:fld id="{D7491DD7-576A-4572-9584-7E1C727197DC}" type="slidenum">
              <a:rPr lang="en-US" smtClean="0"/>
              <a:pPr>
                <a:defRPr/>
              </a:pPr>
              <a:t>‹#›</a:t>
            </a:fld>
            <a:endParaRPr lang="en-US" dirty="0"/>
          </a:p>
        </p:txBody>
      </p:sp>
    </p:spTree>
  </p:cSld>
  <p:clrMapOvr>
    <a:masterClrMapping/>
  </p:clrMapOvr>
  <p:transition advClick="0"/>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20B72CD-9738-4307-983B-810B3FBFC3F3}" type="datetimeFigureOut">
              <a:rPr lang="en-US"/>
              <a:pPr>
                <a:defRPr/>
              </a:pPr>
              <a:t>10/17/2016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35A02BE-CE23-4449-BB2F-1CABC1927108}" type="slidenum">
              <a:rPr lang="en-US"/>
              <a:pPr>
                <a:defRPr/>
              </a:pPr>
              <a:t>‹#›</a:t>
            </a:fld>
            <a:endParaRPr lang="en-US" dirty="0"/>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F6D289-C583-4BF2-8E87-21AE747C48CC}" type="datetimeFigureOut">
              <a:rPr lang="en-US"/>
              <a:pPr>
                <a:defRPr/>
              </a:pPr>
              <a:t>10/17/2016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98101D5-1458-4871-B908-3E0241C4CDA6}" type="slidenum">
              <a:rPr lang="en-US"/>
              <a:pPr>
                <a:defRPr/>
              </a:pPr>
              <a:t>‹#›</a:t>
            </a:fld>
            <a:endParaRPr lang="en-US" dirty="0"/>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alphaModFix amt="76000"/>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DD6C59D-F18C-4773-9645-551455268564}" type="datetimeFigureOut">
              <a:rPr lang="en-US"/>
              <a:pPr>
                <a:defRPr/>
              </a:pPr>
              <a:t>10/17/2016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4B01E32-8237-40D5-A2A8-5E73551FA6B7}" type="slidenum">
              <a:rPr lang="en-US"/>
              <a:pPr>
                <a:defRPr/>
              </a:pPr>
              <a:t>‹#›</a:t>
            </a:fld>
            <a:endParaRPr lang="en-US" dirty="0"/>
          </a:p>
        </p:txBody>
      </p:sp>
      <p:pic>
        <p:nvPicPr>
          <p:cNvPr id="8" name="Picture 7" descr="DPIlogo.jpg"/>
          <p:cNvPicPr>
            <a:picLocks noChangeAspect="1"/>
          </p:cNvPicPr>
          <p:nvPr/>
        </p:nvPicPr>
        <p:blipFill>
          <a:blip r:embed="rId9" cstate="print">
            <a:clrChange>
              <a:clrFrom>
                <a:srgbClr val="FFFFFF"/>
              </a:clrFrom>
              <a:clrTo>
                <a:srgbClr val="FFFFFF">
                  <a:alpha val="0"/>
                </a:srgbClr>
              </a:clrTo>
            </a:clrChange>
          </a:blip>
          <a:stretch>
            <a:fillRect/>
          </a:stretch>
        </p:blipFill>
        <p:spPr>
          <a:xfrm>
            <a:off x="7721600" y="6161238"/>
            <a:ext cx="1287780" cy="619038"/>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ransition advClick="0"/>
  <p:txStyles>
    <p:title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hyperlink" Target="http://dpi.wi.gov/sites/default/files/imce/cst/xls/2016-2017%20Assignments%20and%20Related%20Questions.xlsx" TargetMode="External"/><Relationship Id="rId3" Type="http://schemas.openxmlformats.org/officeDocument/2006/relationships/image" Target="../media/image4.gif"/><Relationship Id="rId7" Type="http://schemas.openxmlformats.org/officeDocument/2006/relationships/hyperlink" Target="http://dpi.wi.gov/sites/default/files/imce/cst/xls/2016-2017%20WISEstaff%20Assignment%20Code%20List%20final.xlsx"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dpi.wi.gov/sites/default/files/imce/cst/xls/2016-2017%20Summary%20of%20Assignment,%20Position%20and%20Area%20changes%20.xlsx" TargetMode="External"/><Relationship Id="rId5" Type="http://schemas.openxmlformats.org/officeDocument/2006/relationships/hyperlink" Target="https://docs.google.com/document/d/13cz8okNdoToNY8AlKkCHPRI3sI_-InPSCz_ZKmE2cwE/edit" TargetMode="External"/><Relationship Id="rId4" Type="http://schemas.openxmlformats.org/officeDocument/2006/relationships/hyperlink" Target="http://dpi.wi.gov/cst/data-collections/staff/data-collection/staff" TargetMode="External"/><Relationship Id="rId9" Type="http://schemas.openxmlformats.org/officeDocument/2006/relationships/hyperlink" Target="http://dpi.wi.gov/wisedata/vendors/filelayout-template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dpi.wi.gov/sites/default/files/imce/cst/pdf/2014-2015%20PI-1202%20Number%20of%20Classes%20and%20NCLB.pdf" TargetMode="External"/><Relationship Id="rId3" Type="http://schemas.openxmlformats.org/officeDocument/2006/relationships/image" Target="../media/image4.gif"/><Relationship Id="rId7" Type="http://schemas.openxmlformats.org/officeDocument/2006/relationships/hyperlink" Target="http://dpi.wi.gov/sites/default/files/imce/cst/pdf/pi_1202_grade_level_guide.pd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dpi.wi.gov/sites/default/files/imce/cst/pdf/WISEstaff%20%28PI-1202%29%20FTE%20Guidance.pdf" TargetMode="External"/><Relationship Id="rId5" Type="http://schemas.openxmlformats.org/officeDocument/2006/relationships/hyperlink" Target="http://dpi.wi.gov/sites/default/files/imce/cst/pdf/pi_1202_tree.pdf" TargetMode="External"/><Relationship Id="rId4" Type="http://schemas.openxmlformats.org/officeDocument/2006/relationships/hyperlink" Target="http://dpi.wi.gov/cst/data-collections/staff/data-collection/staff" TargetMode="External"/><Relationship Id="rId9" Type="http://schemas.openxmlformats.org/officeDocument/2006/relationships/hyperlink" Target="http://dpi.wi.gov/sites/default/files/imce/cst/pdf/pi_1202_work_sch_no_guide.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www2.ed.gov/about/inits/ed/edfacts/eden/non-xml/c059-13-0.doc"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dpi.wi.gov/sites/default/files/imce/cst/pdf/2014-2015%20PI-1202%20Number%20of%20Classes%20and%20NCLB.pdf" TargetMode="External"/><Relationship Id="rId3" Type="http://schemas.openxmlformats.org/officeDocument/2006/relationships/image" Target="../media/image4.gif"/><Relationship Id="rId7" Type="http://schemas.openxmlformats.org/officeDocument/2006/relationships/hyperlink" Target="http://dpi.wi.gov/sites/default/files/imce/cst/pdf/pi_1202_grade_level_guide.pdf"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dpi.wi.gov/sites/default/files/imce/cst/pdf/WISEstaff%20%28PI-1202%29%20FTE%20Guidance.pdf" TargetMode="External"/><Relationship Id="rId5" Type="http://schemas.openxmlformats.org/officeDocument/2006/relationships/hyperlink" Target="http://dpi.wi.gov/sites/default/files/imce/cst/pdf/pi_1202_tree.pdf" TargetMode="External"/><Relationship Id="rId4" Type="http://schemas.openxmlformats.org/officeDocument/2006/relationships/hyperlink" Target="http://dpi.wi.gov/cst/data-collections/staff/data-collection/staff" TargetMode="External"/><Relationship Id="rId9" Type="http://schemas.openxmlformats.org/officeDocument/2006/relationships/hyperlink" Target="http://dpi.wi.gov/sites/default/files/imce/cst/pdf/pi_1202_work_sch_no_guide.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0"/>
            <a:ext cx="9144000" cy="2441986"/>
          </a:xfrm>
        </p:spPr>
        <p:txBody>
          <a:bodyPr/>
          <a:lstStyle/>
          <a:p>
            <a:pPr>
              <a:spcAft>
                <a:spcPts val="0"/>
              </a:spcAft>
              <a:defRPr/>
            </a:pPr>
            <a:r>
              <a:rPr lang="en-US" sz="4400" b="1" dirty="0" smtClean="0">
                <a:solidFill>
                  <a:schemeClr val="bg1">
                    <a:lumMod val="75000"/>
                    <a:lumOff val="25000"/>
                  </a:schemeClr>
                </a:solidFill>
              </a:rPr>
              <a:t> </a:t>
            </a:r>
            <a:r>
              <a:rPr lang="en-US" sz="3600" b="1" dirty="0" smtClean="0">
                <a:solidFill>
                  <a:schemeClr val="bg1">
                    <a:lumMod val="75000"/>
                    <a:lumOff val="25000"/>
                  </a:schemeClr>
                </a:solidFill>
              </a:rPr>
              <a:t>WISEstaff Business Rules</a:t>
            </a:r>
            <a:endParaRPr lang="en-US" sz="3600" b="1" dirty="0">
              <a:solidFill>
                <a:schemeClr val="bg1">
                  <a:lumMod val="75000"/>
                  <a:lumOff val="25000"/>
                </a:schemeClr>
              </a:solidFill>
            </a:endParaRPr>
          </a:p>
        </p:txBody>
      </p:sp>
      <p:sp>
        <p:nvSpPr>
          <p:cNvPr id="2" name="TextBox 1"/>
          <p:cNvSpPr txBox="1"/>
          <p:nvPr/>
        </p:nvSpPr>
        <p:spPr>
          <a:xfrm>
            <a:off x="1723869" y="4631960"/>
            <a:ext cx="5606321" cy="954107"/>
          </a:xfrm>
          <a:prstGeom prst="rect">
            <a:avLst/>
          </a:prstGeom>
          <a:solidFill>
            <a:schemeClr val="bg1">
              <a:lumMod val="75000"/>
              <a:lumOff val="25000"/>
            </a:schemeClr>
          </a:solidFill>
        </p:spPr>
        <p:txBody>
          <a:bodyPr wrap="square" rtlCol="0">
            <a:spAutoFit/>
          </a:bodyPr>
          <a:lstStyle/>
          <a:p>
            <a:pPr algn="ctr"/>
            <a:r>
              <a:rPr lang="en-US" sz="2000" b="1" dirty="0"/>
              <a:t>Wisconsin Skyward User Group Conference</a:t>
            </a:r>
            <a:r>
              <a:rPr lang="en-US" b="1" dirty="0"/>
              <a:t> </a:t>
            </a:r>
            <a:endParaRPr lang="en-US" b="1" dirty="0" smtClean="0"/>
          </a:p>
          <a:p>
            <a:pPr algn="ctr"/>
            <a:r>
              <a:rPr lang="en-US" b="1" dirty="0" smtClean="0"/>
              <a:t>October 18</a:t>
            </a:r>
            <a:r>
              <a:rPr lang="en-US" b="1" baseline="30000" dirty="0" smtClean="0"/>
              <a:t>th</a:t>
            </a:r>
            <a:r>
              <a:rPr lang="en-US" b="1" dirty="0" smtClean="0"/>
              <a:t>, 2016</a:t>
            </a:r>
          </a:p>
          <a:p>
            <a:pPr algn="ctr"/>
            <a:r>
              <a:rPr lang="en-US" b="1" dirty="0" smtClean="0"/>
              <a:t>Presented by:  Kari Tenley and Josh Roy</a:t>
            </a:r>
            <a:endParaRPr lang="en-US" b="1" dirty="0"/>
          </a:p>
        </p:txBody>
      </p:sp>
      <p:pic>
        <p:nvPicPr>
          <p:cNvPr id="1026" name="Picture 2" descr="https://media.dpi.wi.gov/stock-img/large-photo/hi-students-collaborate-with-teacher-68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4716" y="1740733"/>
            <a:ext cx="6524625" cy="2619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8932" y="64548"/>
            <a:ext cx="8584602" cy="661166"/>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285072" y="64548"/>
            <a:ext cx="8568472" cy="656216"/>
          </a:xfrm>
        </p:spPr>
        <p:txBody>
          <a:bodyPr/>
          <a:lstStyle/>
          <a:p>
            <a:r>
              <a:rPr lang="en-US" sz="3600" b="1" dirty="0" smtClean="0">
                <a:latin typeface="Arial" pitchFamily="34" charset="0"/>
                <a:cs typeface="Arial" pitchFamily="34" charset="0"/>
              </a:rPr>
              <a:t>Topics</a:t>
            </a:r>
            <a:endParaRPr lang="en-US" sz="3600" b="1" dirty="0">
              <a:latin typeface="Arial" pitchFamily="34" charset="0"/>
              <a:cs typeface="Arial" pitchFamily="34" charset="0"/>
            </a:endParaRPr>
          </a:p>
        </p:txBody>
      </p:sp>
      <p:sp>
        <p:nvSpPr>
          <p:cNvPr id="7" name="Subtitle 15"/>
          <p:cNvSpPr>
            <a:spLocks noGrp="1"/>
          </p:cNvSpPr>
          <p:nvPr>
            <p:ph sz="half" idx="1"/>
          </p:nvPr>
        </p:nvSpPr>
        <p:spPr>
          <a:xfrm>
            <a:off x="0" y="874163"/>
            <a:ext cx="9144000" cy="4762138"/>
          </a:xfrm>
        </p:spPr>
        <p:txBody>
          <a:bodyPr/>
          <a:lstStyle/>
          <a:p>
            <a:pPr marL="403225" lvl="1" indent="-403225">
              <a:spcBef>
                <a:spcPct val="0"/>
              </a:spcBef>
              <a:buClr>
                <a:schemeClr val="bg1">
                  <a:lumMod val="50000"/>
                  <a:lumOff val="50000"/>
                </a:schemeClr>
              </a:buClr>
              <a:buSzPct val="88000"/>
              <a:buBlip>
                <a:blip r:embed="rId3"/>
              </a:buBlip>
            </a:pPr>
            <a:endParaRPr lang="en-US" sz="2800" b="1" dirty="0">
              <a:solidFill>
                <a:schemeClr val="bg1">
                  <a:lumMod val="75000"/>
                  <a:lumOff val="25000"/>
                </a:schemeClr>
              </a:solidFill>
              <a:latin typeface="Arial" charset="0"/>
              <a:cs typeface="Arial" charset="0"/>
            </a:endParaRPr>
          </a:p>
          <a:p>
            <a:pPr marL="803275" lvl="2" indent="-403225">
              <a:spcBef>
                <a:spcPct val="0"/>
              </a:spcBef>
              <a:buClr>
                <a:schemeClr val="bg1">
                  <a:lumMod val="50000"/>
                  <a:lumOff val="50000"/>
                </a:schemeClr>
              </a:buClr>
              <a:buSzPct val="88000"/>
              <a:buBlip>
                <a:blip r:embed="rId3"/>
              </a:buBlip>
            </a:pPr>
            <a:r>
              <a:rPr lang="en-US" sz="2800" b="1" dirty="0" smtClean="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Assignment Code Spreadsheet and Related Questions</a:t>
            </a:r>
            <a:r>
              <a:rPr lang="en-US" sz="2400" dirty="0" smtClean="0">
                <a:latin typeface="Arial" panose="020B0604020202020204" pitchFamily="34" charset="0"/>
                <a:ea typeface="Tahoma" panose="020B0604030504040204" pitchFamily="34" charset="0"/>
                <a:cs typeface="Arial" panose="020B0604020202020204" pitchFamily="34" charset="0"/>
              </a:rPr>
              <a:t>.</a:t>
            </a:r>
            <a:endParaRPr lang="en-US" sz="3000" b="1" dirty="0">
              <a:solidFill>
                <a:schemeClr val="bg1">
                  <a:lumMod val="75000"/>
                  <a:lumOff val="25000"/>
                </a:schemeClr>
              </a:solidFill>
              <a:latin typeface="Arial" charset="0"/>
              <a:cs typeface="Arial" charset="0"/>
            </a:endParaRPr>
          </a:p>
          <a:p>
            <a:pPr marL="803275" lvl="2" indent="-403225">
              <a:spcBef>
                <a:spcPct val="0"/>
              </a:spcBef>
              <a:buClr>
                <a:schemeClr val="bg1">
                  <a:lumMod val="50000"/>
                  <a:lumOff val="50000"/>
                </a:schemeClr>
              </a:buClr>
              <a:buSzPct val="88000"/>
              <a:buBlip>
                <a:blip r:embed="rId3"/>
              </a:buBlip>
            </a:pPr>
            <a:r>
              <a:rPr lang="en-US" sz="2800" b="1" dirty="0" smtClean="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Who Should be reported</a:t>
            </a:r>
          </a:p>
          <a:p>
            <a:pPr marL="1314450" lvl="3" indent="-457200">
              <a:spcBef>
                <a:spcPct val="0"/>
              </a:spcBef>
              <a:buClr>
                <a:schemeClr val="bg1">
                  <a:lumMod val="50000"/>
                  <a:lumOff val="50000"/>
                </a:schemeClr>
              </a:buClr>
              <a:buSzPct val="88000"/>
              <a:buFont typeface="Wingdings" panose="05000000000000000000" pitchFamily="2" charset="2"/>
              <a:buChar char="§"/>
            </a:pPr>
            <a:r>
              <a:rPr lang="en-US" sz="2600" dirty="0" smtClean="0">
                <a:latin typeface="Microsoft Sans Serif" panose="020B0604020202020204" pitchFamily="34" charset="0"/>
                <a:ea typeface="Gungsuh" panose="02030600000101010101" pitchFamily="18" charset="-127"/>
                <a:cs typeface="Microsoft Sans Serif" panose="020B0604020202020204" pitchFamily="34" charset="0"/>
              </a:rPr>
              <a:t>Guidance Document</a:t>
            </a:r>
          </a:p>
          <a:p>
            <a:pPr marL="1314450" lvl="3" indent="-457200">
              <a:spcBef>
                <a:spcPct val="0"/>
              </a:spcBef>
              <a:buClr>
                <a:schemeClr val="bg1">
                  <a:lumMod val="50000"/>
                  <a:lumOff val="50000"/>
                </a:schemeClr>
              </a:buClr>
              <a:buSzPct val="88000"/>
              <a:buFont typeface="Wingdings" panose="05000000000000000000" pitchFamily="2" charset="2"/>
              <a:buChar char="§"/>
            </a:pPr>
            <a:r>
              <a:rPr lang="en-US" sz="2600" dirty="0" smtClean="0">
                <a:latin typeface="Microsoft Sans Serif" panose="020B0604020202020204" pitchFamily="34" charset="0"/>
                <a:ea typeface="Gungsuh" panose="02030600000101010101" pitchFamily="18" charset="-127"/>
                <a:cs typeface="Microsoft Sans Serif" panose="020B0604020202020204" pitchFamily="34" charset="0"/>
              </a:rPr>
              <a:t>Federal Spec</a:t>
            </a:r>
            <a:endParaRPr lang="en-US" sz="2600" dirty="0">
              <a:latin typeface="Microsoft Sans Serif" panose="020B0604020202020204" pitchFamily="34" charset="0"/>
              <a:ea typeface="Gungsuh" panose="02030600000101010101" pitchFamily="18" charset="-127"/>
              <a:cs typeface="Microsoft Sans Serif" panose="020B0604020202020204" pitchFamily="34" charset="0"/>
            </a:endParaRPr>
          </a:p>
          <a:p>
            <a:pPr marL="803275" lvl="2" indent="-403225">
              <a:spcBef>
                <a:spcPct val="0"/>
              </a:spcBef>
              <a:buClr>
                <a:schemeClr val="bg1">
                  <a:lumMod val="50000"/>
                  <a:lumOff val="50000"/>
                </a:schemeClr>
              </a:buClr>
              <a:buSzPct val="88000"/>
              <a:buBlip>
                <a:blip r:embed="rId3"/>
              </a:buBlip>
            </a:pPr>
            <a:r>
              <a:rPr lang="en-US" sz="2800" b="1" dirty="0" smtClean="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FTE Guidance</a:t>
            </a:r>
          </a:p>
          <a:p>
            <a:pPr marL="803275" lvl="2" indent="-403225">
              <a:spcBef>
                <a:spcPct val="0"/>
              </a:spcBef>
              <a:buClr>
                <a:schemeClr val="bg1">
                  <a:lumMod val="50000"/>
                  <a:lumOff val="50000"/>
                </a:schemeClr>
              </a:buClr>
              <a:buSzPct val="88000"/>
              <a:buBlip>
                <a:blip r:embed="rId3"/>
              </a:buBlip>
            </a:pPr>
            <a:r>
              <a:rPr lang="en-US" sz="2800" b="1" dirty="0" smtClean="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Data </a:t>
            </a:r>
            <a:r>
              <a:rPr lang="en-US" sz="2800" b="1" dirty="0" smtClean="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Definitions</a:t>
            </a:r>
          </a:p>
          <a:p>
            <a:pPr marL="803275" lvl="2" indent="-403225">
              <a:spcBef>
                <a:spcPct val="0"/>
              </a:spcBef>
              <a:buClr>
                <a:schemeClr val="bg1">
                  <a:lumMod val="50000"/>
                  <a:lumOff val="50000"/>
                </a:schemeClr>
              </a:buClr>
              <a:buSzPct val="88000"/>
              <a:buBlip>
                <a:blip r:embed="rId3"/>
              </a:buBlip>
            </a:pPr>
            <a:r>
              <a:rPr lang="en-US" sz="2800" b="1" dirty="0" smtClean="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Questions </a:t>
            </a:r>
            <a:r>
              <a:rPr lang="en-US" sz="2800" b="1" dirty="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and Answers</a:t>
            </a:r>
          </a:p>
          <a:p>
            <a:pPr marL="0" indent="0" algn="l">
              <a:buNone/>
            </a:pPr>
            <a:endParaRPr lang="en-US" dirty="0">
              <a:solidFill>
                <a:srgbClr val="07758B"/>
              </a:solidFill>
              <a:latin typeface="Lucida Sans Unicode" pitchFamily="34" charset="0"/>
              <a:cs typeface="Lucida Sans Unicode"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932" y="64548"/>
            <a:ext cx="8584602" cy="661166"/>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5" name="Title 1"/>
          <p:cNvSpPr>
            <a:spLocks noGrp="1"/>
          </p:cNvSpPr>
          <p:nvPr>
            <p:ph type="title"/>
          </p:nvPr>
        </p:nvSpPr>
        <p:spPr>
          <a:xfrm>
            <a:off x="285072" y="64548"/>
            <a:ext cx="8568472" cy="656216"/>
          </a:xfrm>
        </p:spPr>
        <p:txBody>
          <a:bodyPr/>
          <a:lstStyle/>
          <a:p>
            <a:pPr lvl="1"/>
            <a:r>
              <a:rPr lang="en-US" sz="3200" b="1" dirty="0" smtClean="0">
                <a:latin typeface="Arial" pitchFamily="34" charset="0"/>
                <a:cs typeface="Arial" pitchFamily="34" charset="0"/>
              </a:rPr>
              <a:t>WISEstaff </a:t>
            </a:r>
            <a:r>
              <a:rPr lang="en-US" sz="3200" b="1" smtClean="0">
                <a:latin typeface="Arial" pitchFamily="34" charset="0"/>
                <a:cs typeface="Arial" pitchFamily="34" charset="0"/>
              </a:rPr>
              <a:t>data collection</a:t>
            </a:r>
            <a:endParaRPr lang="en-US" sz="3200" b="1" dirty="0">
              <a:latin typeface="Arial" pitchFamily="34" charset="0"/>
              <a:cs typeface="Arial" pitchFamily="34" charset="0"/>
            </a:endParaRPr>
          </a:p>
        </p:txBody>
      </p:sp>
      <p:sp>
        <p:nvSpPr>
          <p:cNvPr id="7" name="TextBox 6"/>
          <p:cNvSpPr txBox="1"/>
          <p:nvPr/>
        </p:nvSpPr>
        <p:spPr>
          <a:xfrm>
            <a:off x="338496" y="756484"/>
            <a:ext cx="7391400" cy="523220"/>
          </a:xfrm>
          <a:prstGeom prst="rect">
            <a:avLst/>
          </a:prstGeom>
          <a:noFill/>
        </p:spPr>
        <p:txBody>
          <a:bodyPr wrap="square" rtlCol="0">
            <a:spAutoFit/>
          </a:bodyPr>
          <a:lstStyle/>
          <a:p>
            <a:pPr marL="0" lvl="1"/>
            <a:r>
              <a:rPr lang="en-US" sz="2800" b="1" i="1" dirty="0" smtClean="0">
                <a:solidFill>
                  <a:schemeClr val="bg1">
                    <a:lumMod val="75000"/>
                    <a:lumOff val="25000"/>
                  </a:schemeClr>
                </a:solidFill>
                <a:sym typeface="Trebuchet MS"/>
              </a:rPr>
              <a:t>Assignment Code and Related Questions</a:t>
            </a:r>
          </a:p>
        </p:txBody>
      </p:sp>
      <p:sp>
        <p:nvSpPr>
          <p:cNvPr id="6" name="Rectangle 5"/>
          <p:cNvSpPr/>
          <p:nvPr/>
        </p:nvSpPr>
        <p:spPr>
          <a:xfrm>
            <a:off x="268932" y="1737360"/>
            <a:ext cx="8305442" cy="3539430"/>
          </a:xfrm>
          <a:prstGeom prst="rect">
            <a:avLst/>
          </a:prstGeom>
        </p:spPr>
        <p:txBody>
          <a:bodyPr wrap="square">
            <a:spAutoFit/>
          </a:bodyPr>
          <a:lstStyle/>
          <a:p>
            <a:pPr marL="803275" lvl="2" indent="-403225">
              <a:buClr>
                <a:schemeClr val="bg1">
                  <a:lumMod val="50000"/>
                  <a:lumOff val="50000"/>
                </a:schemeClr>
              </a:buClr>
              <a:buSzPct val="88000"/>
              <a:buBlip>
                <a:blip r:embed="rId3"/>
              </a:buBlip>
            </a:pPr>
            <a:r>
              <a:rPr lang="en-US" sz="2800" b="1" dirty="0" smtClean="0">
                <a:solidFill>
                  <a:schemeClr val="bg1"/>
                </a:solidFill>
              </a:rPr>
              <a:t>2016-2017 </a:t>
            </a:r>
            <a:r>
              <a:rPr lang="en-US" sz="2800" b="1" dirty="0">
                <a:solidFill>
                  <a:schemeClr val="bg1"/>
                </a:solidFill>
              </a:rPr>
              <a:t>WISEstaff Reporting </a:t>
            </a:r>
            <a:r>
              <a:rPr lang="en-US" sz="2800" b="1" dirty="0" smtClean="0">
                <a:solidFill>
                  <a:schemeClr val="bg1"/>
                </a:solidFill>
              </a:rPr>
              <a:t>Information</a:t>
            </a:r>
            <a:endParaRPr lang="en-US" sz="2800" b="1" dirty="0" smtClean="0">
              <a:solidFill>
                <a:schemeClr val="bg1">
                  <a:lumMod val="75000"/>
                  <a:lumOff val="25000"/>
                </a:schemeClr>
              </a:solidFill>
            </a:endParaRPr>
          </a:p>
          <a:p>
            <a:pPr marL="798513" lvl="1" indent="-225425">
              <a:spcBef>
                <a:spcPts val="0"/>
              </a:spcBef>
              <a:buClr>
                <a:schemeClr val="bg1">
                  <a:lumMod val="75000"/>
                  <a:lumOff val="25000"/>
                </a:schemeClr>
              </a:buClr>
              <a:buSzPct val="100000"/>
              <a:buFont typeface="Wingdings" pitchFamily="2" charset="2"/>
              <a:buChar char="§"/>
            </a:pPr>
            <a:r>
              <a:rPr lang="en-US" sz="1600" b="1" i="1" dirty="0">
                <a:solidFill>
                  <a:schemeClr val="bg2">
                    <a:lumMod val="50000"/>
                  </a:schemeClr>
                </a:solidFill>
                <a:latin typeface="Arial" pitchFamily="34" charset="0"/>
                <a:cs typeface="Arial" pitchFamily="34" charset="0"/>
                <a:hlinkClick r:id="rId4"/>
              </a:rPr>
              <a:t>http://</a:t>
            </a:r>
            <a:r>
              <a:rPr lang="en-US" sz="1600" b="1" i="1" dirty="0" smtClean="0">
                <a:solidFill>
                  <a:schemeClr val="bg2">
                    <a:lumMod val="50000"/>
                  </a:schemeClr>
                </a:solidFill>
                <a:latin typeface="Arial" pitchFamily="34" charset="0"/>
                <a:cs typeface="Arial" pitchFamily="34" charset="0"/>
                <a:hlinkClick r:id="rId4"/>
              </a:rPr>
              <a:t>dpi.wi.gov/cst/data-collections/staff/data-collection/staff</a:t>
            </a:r>
            <a:endParaRPr lang="en-US" sz="1600" b="1" i="1" dirty="0" smtClean="0">
              <a:solidFill>
                <a:schemeClr val="bg2">
                  <a:lumMod val="50000"/>
                </a:schemeClr>
              </a:solidFill>
              <a:latin typeface="Arial" pitchFamily="34" charset="0"/>
              <a:cs typeface="Arial" pitchFamily="34" charset="0"/>
            </a:endParaRPr>
          </a:p>
          <a:p>
            <a:pPr marL="798513" lvl="1" indent="-225425">
              <a:spcBef>
                <a:spcPts val="0"/>
              </a:spcBef>
              <a:buClr>
                <a:schemeClr val="bg1">
                  <a:lumMod val="75000"/>
                  <a:lumOff val="25000"/>
                </a:schemeClr>
              </a:buClr>
              <a:buSzPct val="100000"/>
              <a:buFont typeface="Wingdings" pitchFamily="2" charset="2"/>
              <a:buChar char="§"/>
            </a:pPr>
            <a:endParaRPr lang="en-US" sz="1600" b="1" i="1" dirty="0">
              <a:solidFill>
                <a:schemeClr val="bg2">
                  <a:lumMod val="50000"/>
                </a:schemeClr>
              </a:solidFill>
              <a:latin typeface="Arial" pitchFamily="34" charset="0"/>
              <a:cs typeface="Arial" pitchFamily="34" charset="0"/>
            </a:endParaRPr>
          </a:p>
          <a:p>
            <a:pPr lvl="1"/>
            <a:r>
              <a:rPr lang="en-US" b="1" u="sng" dirty="0">
                <a:solidFill>
                  <a:schemeClr val="bg1"/>
                </a:solidFill>
              </a:rPr>
              <a:t/>
            </a:r>
            <a:br>
              <a:rPr lang="en-US" b="1" u="sng" dirty="0">
                <a:solidFill>
                  <a:schemeClr val="bg1"/>
                </a:solidFill>
              </a:rPr>
            </a:br>
            <a:r>
              <a:rPr lang="en-US" b="1" u="sng" dirty="0">
                <a:solidFill>
                  <a:schemeClr val="bg1"/>
                </a:solidFill>
              </a:rPr>
              <a:t>Technical Documentation</a:t>
            </a:r>
            <a:endParaRPr lang="en-US" b="1" dirty="0">
              <a:solidFill>
                <a:schemeClr val="bg1"/>
              </a:solidFill>
            </a:endParaRPr>
          </a:p>
          <a:p>
            <a:pPr lvl="1"/>
            <a:r>
              <a:rPr lang="en-US" dirty="0">
                <a:hlinkClick r:id="rId5"/>
              </a:rPr>
              <a:t>WISEstaff  Reporting Instructions (User Guide) </a:t>
            </a:r>
            <a:endParaRPr lang="en-US" dirty="0"/>
          </a:p>
          <a:p>
            <a:pPr lvl="1"/>
            <a:r>
              <a:rPr lang="en-US" dirty="0">
                <a:hlinkClick r:id="rId6"/>
              </a:rPr>
              <a:t>2016-2017 Summary of Assignment Code Changes</a:t>
            </a:r>
            <a:endParaRPr lang="en-US" dirty="0"/>
          </a:p>
          <a:p>
            <a:pPr lvl="1"/>
            <a:r>
              <a:rPr lang="en-US" dirty="0">
                <a:hlinkClick r:id="rId7"/>
              </a:rPr>
              <a:t>2016-2017 WISEstaff Assignment Code List</a:t>
            </a:r>
            <a:endParaRPr lang="en-US" dirty="0"/>
          </a:p>
          <a:p>
            <a:pPr lvl="1"/>
            <a:r>
              <a:rPr lang="en-US" sz="2000" b="1" dirty="0">
                <a:solidFill>
                  <a:schemeClr val="bg1"/>
                </a:solidFill>
                <a:hlinkClick r:id="rId8"/>
              </a:rPr>
              <a:t>2016-2017 Assignments and </a:t>
            </a:r>
            <a:r>
              <a:rPr lang="en-US" sz="2000" b="1" i="1" dirty="0">
                <a:solidFill>
                  <a:schemeClr val="bg1"/>
                </a:solidFill>
                <a:hlinkClick r:id="rId8"/>
              </a:rPr>
              <a:t>Assignment Related Questions</a:t>
            </a:r>
            <a:endParaRPr lang="en-US" sz="2000" b="1" dirty="0">
              <a:solidFill>
                <a:schemeClr val="bg1"/>
              </a:solidFill>
            </a:endParaRPr>
          </a:p>
          <a:p>
            <a:pPr lvl="1"/>
            <a:r>
              <a:rPr lang="en-US" dirty="0">
                <a:hlinkClick r:id="rId9"/>
              </a:rPr>
              <a:t>​WISEstaff and WISEid - File layouts and upload templates</a:t>
            </a:r>
            <a:endParaRPr lang="en-US" dirty="0"/>
          </a:p>
          <a:p>
            <a:pPr marL="798513" lvl="1" indent="-225425">
              <a:spcBef>
                <a:spcPts val="0"/>
              </a:spcBef>
              <a:buClr>
                <a:schemeClr val="bg1">
                  <a:lumMod val="75000"/>
                  <a:lumOff val="25000"/>
                </a:schemeClr>
              </a:buClr>
              <a:buSzPct val="100000"/>
              <a:buFont typeface="Wingdings" pitchFamily="2" charset="2"/>
              <a:buChar char="§"/>
            </a:pPr>
            <a:endParaRPr lang="en-US" sz="1600" b="1" i="1" dirty="0" smtClean="0">
              <a:solidFill>
                <a:schemeClr val="bg2">
                  <a:lumMod val="50000"/>
                </a:schemeClr>
              </a:solidFill>
              <a:latin typeface="Arial" pitchFamily="34" charset="0"/>
              <a:cs typeface="Arial" pitchFamily="34" charset="0"/>
            </a:endParaRPr>
          </a:p>
          <a:p>
            <a:pPr marL="798513" lvl="1" indent="-225425">
              <a:spcBef>
                <a:spcPts val="0"/>
              </a:spcBef>
              <a:buClr>
                <a:schemeClr val="bg1">
                  <a:lumMod val="75000"/>
                  <a:lumOff val="25000"/>
                </a:schemeClr>
              </a:buClr>
              <a:buSzPct val="100000"/>
            </a:pPr>
            <a:endParaRPr lang="en-US" sz="2000" b="1" i="1" dirty="0" smtClean="0">
              <a:solidFill>
                <a:schemeClr val="bg2">
                  <a:lumMod val="50000"/>
                </a:schemeClr>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932" y="64548"/>
            <a:ext cx="8584602" cy="661166"/>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5" name="Title 1"/>
          <p:cNvSpPr>
            <a:spLocks noGrp="1"/>
          </p:cNvSpPr>
          <p:nvPr>
            <p:ph type="title"/>
          </p:nvPr>
        </p:nvSpPr>
        <p:spPr>
          <a:xfrm>
            <a:off x="285072" y="64548"/>
            <a:ext cx="8568472" cy="656216"/>
          </a:xfrm>
        </p:spPr>
        <p:txBody>
          <a:bodyPr/>
          <a:lstStyle/>
          <a:p>
            <a:pPr lvl="1"/>
            <a:r>
              <a:rPr lang="en-US" sz="3200" b="1" dirty="0" smtClean="0">
                <a:latin typeface="Arial" pitchFamily="34" charset="0"/>
                <a:cs typeface="Arial" pitchFamily="34" charset="0"/>
              </a:rPr>
              <a:t>WISEstaff </a:t>
            </a:r>
            <a:r>
              <a:rPr lang="en-US" sz="3200" b="1" smtClean="0">
                <a:latin typeface="Arial" pitchFamily="34" charset="0"/>
                <a:cs typeface="Arial" pitchFamily="34" charset="0"/>
              </a:rPr>
              <a:t>data collection</a:t>
            </a:r>
            <a:endParaRPr lang="en-US" sz="3200" b="1" dirty="0">
              <a:latin typeface="Arial" pitchFamily="34" charset="0"/>
              <a:cs typeface="Arial" pitchFamily="34" charset="0"/>
            </a:endParaRPr>
          </a:p>
        </p:txBody>
      </p:sp>
      <p:sp>
        <p:nvSpPr>
          <p:cNvPr id="7" name="TextBox 6"/>
          <p:cNvSpPr txBox="1"/>
          <p:nvPr/>
        </p:nvSpPr>
        <p:spPr>
          <a:xfrm>
            <a:off x="338496" y="756484"/>
            <a:ext cx="7391400" cy="523220"/>
          </a:xfrm>
          <a:prstGeom prst="rect">
            <a:avLst/>
          </a:prstGeom>
          <a:noFill/>
        </p:spPr>
        <p:txBody>
          <a:bodyPr wrap="square" rtlCol="0">
            <a:spAutoFit/>
          </a:bodyPr>
          <a:lstStyle/>
          <a:p>
            <a:pPr marL="0" lvl="1"/>
            <a:r>
              <a:rPr lang="en-US" sz="2800" b="1" i="1" dirty="0" smtClean="0">
                <a:solidFill>
                  <a:schemeClr val="bg1">
                    <a:lumMod val="75000"/>
                    <a:lumOff val="25000"/>
                  </a:schemeClr>
                </a:solidFill>
                <a:sym typeface="Trebuchet MS"/>
              </a:rPr>
              <a:t>Who Should be reported</a:t>
            </a:r>
            <a:endParaRPr lang="en-US" sz="2800" b="1" i="1" dirty="0" smtClean="0">
              <a:solidFill>
                <a:schemeClr val="bg1">
                  <a:lumMod val="75000"/>
                  <a:lumOff val="25000"/>
                </a:schemeClr>
              </a:solidFill>
              <a:sym typeface="Trebuchet MS"/>
            </a:endParaRPr>
          </a:p>
        </p:txBody>
      </p:sp>
      <p:sp>
        <p:nvSpPr>
          <p:cNvPr id="6" name="Rectangle 5"/>
          <p:cNvSpPr/>
          <p:nvPr/>
        </p:nvSpPr>
        <p:spPr>
          <a:xfrm>
            <a:off x="268932" y="1737360"/>
            <a:ext cx="8305442" cy="3754874"/>
          </a:xfrm>
          <a:prstGeom prst="rect">
            <a:avLst/>
          </a:prstGeom>
        </p:spPr>
        <p:txBody>
          <a:bodyPr wrap="square">
            <a:spAutoFit/>
          </a:bodyPr>
          <a:lstStyle/>
          <a:p>
            <a:pPr marL="803275" lvl="2" indent="-403225">
              <a:buClr>
                <a:schemeClr val="bg1">
                  <a:lumMod val="50000"/>
                  <a:lumOff val="50000"/>
                </a:schemeClr>
              </a:buClr>
              <a:buSzPct val="88000"/>
              <a:buBlip>
                <a:blip r:embed="rId3"/>
              </a:buBlip>
            </a:pPr>
            <a:r>
              <a:rPr lang="en-US" sz="2800" b="1" dirty="0" smtClean="0">
                <a:solidFill>
                  <a:schemeClr val="bg1"/>
                </a:solidFill>
              </a:rPr>
              <a:t>2016-2017 </a:t>
            </a:r>
            <a:r>
              <a:rPr lang="en-US" sz="2800" b="1" dirty="0">
                <a:solidFill>
                  <a:schemeClr val="bg1"/>
                </a:solidFill>
              </a:rPr>
              <a:t>WISEstaff Reporting </a:t>
            </a:r>
            <a:r>
              <a:rPr lang="en-US" sz="2800" b="1" dirty="0" smtClean="0">
                <a:solidFill>
                  <a:schemeClr val="bg1"/>
                </a:solidFill>
              </a:rPr>
              <a:t>Information</a:t>
            </a:r>
            <a:endParaRPr lang="en-US" sz="2800" b="1" dirty="0" smtClean="0">
              <a:solidFill>
                <a:schemeClr val="bg1">
                  <a:lumMod val="75000"/>
                  <a:lumOff val="25000"/>
                </a:schemeClr>
              </a:solidFill>
            </a:endParaRPr>
          </a:p>
          <a:p>
            <a:pPr marL="798513" lvl="1" indent="-225425">
              <a:spcBef>
                <a:spcPts val="0"/>
              </a:spcBef>
              <a:buClr>
                <a:schemeClr val="bg1">
                  <a:lumMod val="75000"/>
                  <a:lumOff val="25000"/>
                </a:schemeClr>
              </a:buClr>
              <a:buSzPct val="100000"/>
              <a:buFont typeface="Wingdings" pitchFamily="2" charset="2"/>
              <a:buChar char="§"/>
            </a:pPr>
            <a:r>
              <a:rPr lang="en-US" sz="1600" b="1" i="1" dirty="0">
                <a:solidFill>
                  <a:schemeClr val="bg2">
                    <a:lumMod val="50000"/>
                  </a:schemeClr>
                </a:solidFill>
                <a:latin typeface="Arial" pitchFamily="34" charset="0"/>
                <a:cs typeface="Arial" pitchFamily="34" charset="0"/>
                <a:hlinkClick r:id="rId4"/>
              </a:rPr>
              <a:t>http://</a:t>
            </a:r>
            <a:r>
              <a:rPr lang="en-US" sz="1600" b="1" i="1" dirty="0" smtClean="0">
                <a:solidFill>
                  <a:schemeClr val="bg2">
                    <a:lumMod val="50000"/>
                  </a:schemeClr>
                </a:solidFill>
                <a:latin typeface="Arial" pitchFamily="34" charset="0"/>
                <a:cs typeface="Arial" pitchFamily="34" charset="0"/>
                <a:hlinkClick r:id="rId4"/>
              </a:rPr>
              <a:t>dpi.wi.gov/cst/data-collections/staff/data-collection/staff</a:t>
            </a:r>
            <a:endParaRPr lang="en-US" sz="1600" b="1" i="1" dirty="0" smtClean="0">
              <a:solidFill>
                <a:schemeClr val="bg2">
                  <a:lumMod val="50000"/>
                </a:schemeClr>
              </a:solidFill>
              <a:latin typeface="Arial" pitchFamily="34" charset="0"/>
              <a:cs typeface="Arial" pitchFamily="34" charset="0"/>
            </a:endParaRPr>
          </a:p>
          <a:p>
            <a:pPr marL="798513" lvl="1" indent="-225425">
              <a:spcBef>
                <a:spcPts val="0"/>
              </a:spcBef>
              <a:buClr>
                <a:schemeClr val="bg1">
                  <a:lumMod val="75000"/>
                  <a:lumOff val="25000"/>
                </a:schemeClr>
              </a:buClr>
              <a:buSzPct val="100000"/>
              <a:buFont typeface="Wingdings" pitchFamily="2" charset="2"/>
              <a:buChar char="§"/>
            </a:pPr>
            <a:endParaRPr lang="en-US" sz="1600" b="1" i="1" dirty="0">
              <a:solidFill>
                <a:schemeClr val="bg2">
                  <a:lumMod val="50000"/>
                </a:schemeClr>
              </a:solidFill>
              <a:latin typeface="Arial" pitchFamily="34" charset="0"/>
              <a:cs typeface="Arial" pitchFamily="34" charset="0"/>
            </a:endParaRPr>
          </a:p>
          <a:p>
            <a:r>
              <a:rPr lang="en-US" b="1" u="sng" dirty="0">
                <a:solidFill>
                  <a:schemeClr val="bg1"/>
                </a:solidFill>
              </a:rPr>
              <a:t/>
            </a:r>
            <a:br>
              <a:rPr lang="en-US" b="1" u="sng" dirty="0">
                <a:solidFill>
                  <a:schemeClr val="bg1"/>
                </a:solidFill>
              </a:rPr>
            </a:br>
            <a:r>
              <a:rPr lang="en-US" b="1" dirty="0" smtClean="0">
                <a:solidFill>
                  <a:schemeClr val="bg1"/>
                </a:solidFill>
              </a:rPr>
              <a:t>	</a:t>
            </a:r>
            <a:r>
              <a:rPr lang="en-US" sz="2000" b="1" u="sng" dirty="0" smtClean="0">
                <a:solidFill>
                  <a:schemeClr val="bg1"/>
                </a:solidFill>
              </a:rPr>
              <a:t>Guidance </a:t>
            </a:r>
            <a:r>
              <a:rPr lang="en-US" sz="2000" b="1" u="sng" dirty="0">
                <a:solidFill>
                  <a:schemeClr val="bg1"/>
                </a:solidFill>
              </a:rPr>
              <a:t>Documentation</a:t>
            </a:r>
            <a:endParaRPr lang="en-US" sz="2000" b="1" dirty="0">
              <a:solidFill>
                <a:schemeClr val="bg1"/>
              </a:solidFill>
            </a:endParaRPr>
          </a:p>
          <a:p>
            <a:pPr marL="342900" indent="-342900">
              <a:buFont typeface="Wingdings" panose="05000000000000000000" pitchFamily="2" charset="2"/>
              <a:buChar char="§"/>
            </a:pPr>
            <a:r>
              <a:rPr lang="en-US" sz="2400" b="1" dirty="0">
                <a:solidFill>
                  <a:schemeClr val="bg1"/>
                </a:solidFill>
              </a:rPr>
              <a:t>Who  should be reported?  </a:t>
            </a:r>
            <a:r>
              <a:rPr lang="en-US" sz="2400" b="1" dirty="0">
                <a:solidFill>
                  <a:schemeClr val="bg1"/>
                </a:solidFill>
                <a:hlinkClick r:id="rId5"/>
              </a:rPr>
              <a:t>Decision Tree Diagram</a:t>
            </a:r>
            <a:endParaRPr lang="en-US" sz="2400" b="1" dirty="0">
              <a:solidFill>
                <a:schemeClr val="bg1"/>
              </a:solidFill>
            </a:endParaRPr>
          </a:p>
          <a:p>
            <a:pPr marL="342900" indent="-342900">
              <a:buFont typeface="Wingdings" panose="05000000000000000000" pitchFamily="2" charset="2"/>
              <a:buChar char="§"/>
            </a:pPr>
            <a:r>
              <a:rPr lang="en-US" sz="2000" dirty="0">
                <a:solidFill>
                  <a:schemeClr val="bg1"/>
                </a:solidFill>
                <a:hlinkClick r:id="rId6"/>
              </a:rPr>
              <a:t>FTE guidance (updated 10/11/2016)</a:t>
            </a:r>
            <a:endParaRPr lang="en-US" sz="2000" dirty="0">
              <a:solidFill>
                <a:schemeClr val="bg1"/>
              </a:solidFill>
            </a:endParaRPr>
          </a:p>
          <a:p>
            <a:pPr marL="342900" indent="-342900">
              <a:buFont typeface="Wingdings" panose="05000000000000000000" pitchFamily="2" charset="2"/>
              <a:buChar char="§"/>
            </a:pPr>
            <a:r>
              <a:rPr lang="en-US" sz="2000" dirty="0">
                <a:solidFill>
                  <a:schemeClr val="bg1"/>
                </a:solidFill>
                <a:hlinkClick r:id="rId7"/>
              </a:rPr>
              <a:t>Grade Level guidance</a:t>
            </a:r>
            <a:endParaRPr lang="en-US" sz="2000" dirty="0">
              <a:solidFill>
                <a:schemeClr val="bg1"/>
              </a:solidFill>
            </a:endParaRPr>
          </a:p>
          <a:p>
            <a:pPr marL="342900" indent="-342900">
              <a:buFont typeface="Wingdings" panose="05000000000000000000" pitchFamily="2" charset="2"/>
              <a:buChar char="§"/>
            </a:pPr>
            <a:r>
              <a:rPr lang="en-US" sz="2000" dirty="0">
                <a:solidFill>
                  <a:schemeClr val="bg1"/>
                </a:solidFill>
                <a:hlinkClick r:id="rId8"/>
              </a:rPr>
              <a:t>Number of Classes &amp; NCLB guidance</a:t>
            </a:r>
            <a:endParaRPr lang="en-US" sz="2000" dirty="0">
              <a:solidFill>
                <a:schemeClr val="bg1"/>
              </a:solidFill>
            </a:endParaRPr>
          </a:p>
          <a:p>
            <a:pPr marL="342900" indent="-342900">
              <a:buFont typeface="Wingdings" panose="05000000000000000000" pitchFamily="2" charset="2"/>
              <a:buChar char="§"/>
            </a:pPr>
            <a:r>
              <a:rPr lang="en-US" sz="2000" dirty="0">
                <a:solidFill>
                  <a:schemeClr val="bg1"/>
                </a:solidFill>
                <a:hlinkClick r:id="rId9"/>
              </a:rPr>
              <a:t>Working School Number guidance</a:t>
            </a:r>
            <a:endParaRPr lang="en-US" sz="2000" dirty="0">
              <a:solidFill>
                <a:schemeClr val="bg1"/>
              </a:solidFill>
            </a:endParaRPr>
          </a:p>
          <a:p>
            <a:pPr lvl="1"/>
            <a:endParaRPr lang="en-US" sz="1600" b="1" i="1" dirty="0" smtClean="0">
              <a:solidFill>
                <a:schemeClr val="bg2">
                  <a:lumMod val="50000"/>
                </a:schemeClr>
              </a:solidFill>
              <a:latin typeface="Arial" pitchFamily="34" charset="0"/>
              <a:cs typeface="Arial" pitchFamily="34" charset="0"/>
            </a:endParaRPr>
          </a:p>
          <a:p>
            <a:pPr marL="798513" lvl="1" indent="-225425">
              <a:spcBef>
                <a:spcPts val="0"/>
              </a:spcBef>
              <a:buClr>
                <a:schemeClr val="bg1">
                  <a:lumMod val="75000"/>
                  <a:lumOff val="25000"/>
                </a:schemeClr>
              </a:buClr>
              <a:buSzPct val="100000"/>
            </a:pPr>
            <a:endParaRPr lang="en-US" sz="2000" b="1" i="1" dirty="0" smtClean="0">
              <a:solidFill>
                <a:schemeClr val="bg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58218335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932" y="64548"/>
            <a:ext cx="8584602" cy="661166"/>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5" name="Title 1"/>
          <p:cNvSpPr>
            <a:spLocks noGrp="1"/>
          </p:cNvSpPr>
          <p:nvPr>
            <p:ph type="title"/>
          </p:nvPr>
        </p:nvSpPr>
        <p:spPr>
          <a:xfrm>
            <a:off x="285072" y="64548"/>
            <a:ext cx="8568472" cy="656216"/>
          </a:xfrm>
        </p:spPr>
        <p:txBody>
          <a:bodyPr/>
          <a:lstStyle/>
          <a:p>
            <a:pPr lvl="1"/>
            <a:r>
              <a:rPr lang="en-US" sz="3200" b="1" dirty="0" smtClean="0">
                <a:latin typeface="Arial" pitchFamily="34" charset="0"/>
                <a:cs typeface="Arial" pitchFamily="34" charset="0"/>
              </a:rPr>
              <a:t>WISEstaff </a:t>
            </a:r>
            <a:r>
              <a:rPr lang="en-US" sz="3200" b="1" smtClean="0">
                <a:latin typeface="Arial" pitchFamily="34" charset="0"/>
                <a:cs typeface="Arial" pitchFamily="34" charset="0"/>
              </a:rPr>
              <a:t>data collection</a:t>
            </a:r>
            <a:endParaRPr lang="en-US" sz="3200" b="1" dirty="0">
              <a:latin typeface="Arial" pitchFamily="34" charset="0"/>
              <a:cs typeface="Arial" pitchFamily="34" charset="0"/>
            </a:endParaRPr>
          </a:p>
        </p:txBody>
      </p:sp>
      <p:sp>
        <p:nvSpPr>
          <p:cNvPr id="6" name="Rectangle 5"/>
          <p:cNvSpPr/>
          <p:nvPr/>
        </p:nvSpPr>
        <p:spPr>
          <a:xfrm>
            <a:off x="285072" y="1488331"/>
            <a:ext cx="8305442" cy="5262979"/>
          </a:xfrm>
          <a:prstGeom prst="rect">
            <a:avLst/>
          </a:prstGeom>
        </p:spPr>
        <p:txBody>
          <a:bodyPr wrap="square">
            <a:spAutoFit/>
          </a:bodyPr>
          <a:lstStyle/>
          <a:p>
            <a:r>
              <a:rPr lang="en-US" sz="1400" b="1" dirty="0">
                <a:solidFill>
                  <a:schemeClr val="bg1"/>
                </a:solidFill>
              </a:rPr>
              <a:t>How should contracted staff be reported?</a:t>
            </a:r>
            <a:endParaRPr lang="en-US" sz="1400" dirty="0">
              <a:solidFill>
                <a:schemeClr val="bg1"/>
              </a:solidFill>
            </a:endParaRPr>
          </a:p>
          <a:p>
            <a:r>
              <a:rPr lang="en-US" sz="1400" dirty="0">
                <a:solidFill>
                  <a:schemeClr val="bg1"/>
                </a:solidFill>
              </a:rPr>
              <a:t>Include contracted staff for work that is considered part of the regular operations. </a:t>
            </a:r>
          </a:p>
          <a:p>
            <a:r>
              <a:rPr lang="en-US" sz="1400" dirty="0">
                <a:solidFill>
                  <a:schemeClr val="bg1"/>
                </a:solidFill>
              </a:rPr>
              <a:t> </a:t>
            </a:r>
          </a:p>
          <a:p>
            <a:pPr lvl="0"/>
            <a:r>
              <a:rPr lang="en-US" sz="1400" dirty="0">
                <a:solidFill>
                  <a:schemeClr val="bg1"/>
                </a:solidFill>
              </a:rPr>
              <a:t>  Include individuals who contract directly with a school district; this is not limited to cases in which the individual receives retirement and other benefits from the district or state. Examples may include bus drivers, school nurses, psychologists, physical therapists. </a:t>
            </a:r>
          </a:p>
          <a:p>
            <a:r>
              <a:rPr lang="en-US" sz="1400" dirty="0">
                <a:solidFill>
                  <a:schemeClr val="bg1"/>
                </a:solidFill>
              </a:rPr>
              <a:t> </a:t>
            </a:r>
          </a:p>
          <a:p>
            <a:pPr lvl="0"/>
            <a:r>
              <a:rPr lang="en-US" sz="1400" dirty="0">
                <a:solidFill>
                  <a:schemeClr val="bg1"/>
                </a:solidFill>
              </a:rPr>
              <a:t>  Include staff employed by another entity that is contracted to provide </a:t>
            </a:r>
            <a:r>
              <a:rPr lang="en-US" sz="1400" b="1" dirty="0">
                <a:solidFill>
                  <a:schemeClr val="bg1"/>
                </a:solidFill>
              </a:rPr>
              <a:t>work that can be considered part of the district’s regular operations</a:t>
            </a:r>
            <a:r>
              <a:rPr lang="en-US" sz="1400" dirty="0">
                <a:solidFill>
                  <a:schemeClr val="bg1"/>
                </a:solidFill>
              </a:rPr>
              <a:t>. These staff work within the district but are employees of the entity with which the district contracts. The district does not pay retirement or other benefits. Examples may include staff of the school;  school security personnel provided by a private firm; or charter school teachers who are employees of a charter school operator </a:t>
            </a:r>
          </a:p>
          <a:p>
            <a:r>
              <a:rPr lang="en-US" sz="1400" dirty="0">
                <a:solidFill>
                  <a:schemeClr val="bg1"/>
                </a:solidFill>
              </a:rPr>
              <a:t> </a:t>
            </a:r>
          </a:p>
          <a:p>
            <a:r>
              <a:rPr lang="en-US" sz="1400" dirty="0">
                <a:solidFill>
                  <a:schemeClr val="bg1"/>
                </a:solidFill>
              </a:rPr>
              <a:t>Do not include employees of contractors who provide a </a:t>
            </a:r>
            <a:r>
              <a:rPr lang="en-US" sz="1400" b="1" dirty="0">
                <a:solidFill>
                  <a:schemeClr val="bg1"/>
                </a:solidFill>
              </a:rPr>
              <a:t>non-regular </a:t>
            </a:r>
            <a:r>
              <a:rPr lang="en-US" sz="1400" dirty="0">
                <a:solidFill>
                  <a:schemeClr val="bg1"/>
                </a:solidFill>
              </a:rPr>
              <a:t>service; these are staff furnished by the contractor, on- or off-site, to provide the service. Examples may include carpenters, electricians, etc. working for a firm hired to refurbish a school building, or cooks and truck drivers who prepare and deliver meals once a week to schools under a contract with a food-service firm. </a:t>
            </a:r>
          </a:p>
          <a:p>
            <a:r>
              <a:rPr lang="en-US" sz="1400" dirty="0">
                <a:solidFill>
                  <a:schemeClr val="bg1"/>
                </a:solidFill>
              </a:rPr>
              <a:t> </a:t>
            </a:r>
          </a:p>
          <a:p>
            <a:r>
              <a:rPr lang="en-US" sz="1400" dirty="0">
                <a:solidFill>
                  <a:schemeClr val="bg1"/>
                </a:solidFill>
              </a:rPr>
              <a:t>The distinction between staff reported and not reported is whether the service is part of the district’s regular operation or if it is a non-regular service. For example, if a district contracts with a company for a school bus driving service (where the buses are used regularly), the drivers should be reported. If a district contracts with a company for lunchroom services onsite, the food servers who serve the students on daily basis should be reported as well.  Employees of a construction company hired to build an addition to the school should not be reported</a:t>
            </a:r>
            <a:endParaRPr lang="en-US" sz="1400" b="1" i="1" dirty="0" smtClean="0">
              <a:solidFill>
                <a:schemeClr val="bg1"/>
              </a:solidFill>
              <a:latin typeface="Arial" pitchFamily="34" charset="0"/>
              <a:cs typeface="Arial" pitchFamily="34" charset="0"/>
            </a:endParaRPr>
          </a:p>
        </p:txBody>
      </p:sp>
      <p:sp>
        <p:nvSpPr>
          <p:cNvPr id="2" name="Rectangle 1"/>
          <p:cNvSpPr/>
          <p:nvPr/>
        </p:nvSpPr>
        <p:spPr>
          <a:xfrm>
            <a:off x="-149901" y="1216821"/>
            <a:ext cx="7270230" cy="400110"/>
          </a:xfrm>
          <a:prstGeom prst="rect">
            <a:avLst/>
          </a:prstGeom>
        </p:spPr>
        <p:txBody>
          <a:bodyPr wrap="square">
            <a:spAutoFit/>
          </a:bodyPr>
          <a:lstStyle/>
          <a:p>
            <a:pPr marL="803275" lvl="2" indent="-403225">
              <a:spcAft>
                <a:spcPts val="600"/>
              </a:spcAft>
              <a:buClr>
                <a:schemeClr val="bg1">
                  <a:lumMod val="50000"/>
                  <a:lumOff val="50000"/>
                </a:schemeClr>
              </a:buClr>
              <a:buSzPct val="88000"/>
              <a:buBlip>
                <a:blip r:embed="rId3"/>
              </a:buBlip>
            </a:pPr>
            <a:r>
              <a:rPr lang="en-US" sz="2000" b="1" dirty="0">
                <a:solidFill>
                  <a:schemeClr val="bg1"/>
                </a:solidFill>
                <a:hlinkClick r:id="rId4"/>
              </a:rPr>
              <a:t>C059 — Staff FTE v13.0   Word</a:t>
            </a:r>
            <a:endParaRPr lang="en-US" sz="2000" b="1" dirty="0">
              <a:solidFill>
                <a:schemeClr val="bg1"/>
              </a:solidFill>
            </a:endParaRPr>
          </a:p>
        </p:txBody>
      </p:sp>
      <p:sp>
        <p:nvSpPr>
          <p:cNvPr id="7" name="TextBox 6"/>
          <p:cNvSpPr txBox="1"/>
          <p:nvPr/>
        </p:nvSpPr>
        <p:spPr>
          <a:xfrm>
            <a:off x="268922" y="688651"/>
            <a:ext cx="7391400" cy="523220"/>
          </a:xfrm>
          <a:prstGeom prst="rect">
            <a:avLst/>
          </a:prstGeom>
          <a:noFill/>
        </p:spPr>
        <p:txBody>
          <a:bodyPr wrap="square" rtlCol="0">
            <a:spAutoFit/>
          </a:bodyPr>
          <a:lstStyle/>
          <a:p>
            <a:pPr marL="0" lvl="1"/>
            <a:r>
              <a:rPr lang="en-US" sz="2800" b="1" i="1" dirty="0" smtClean="0">
                <a:solidFill>
                  <a:schemeClr val="bg1">
                    <a:lumMod val="75000"/>
                    <a:lumOff val="25000"/>
                  </a:schemeClr>
                </a:solidFill>
                <a:sym typeface="Trebuchet MS"/>
              </a:rPr>
              <a:t>Who Should be reported</a:t>
            </a:r>
            <a:endParaRPr lang="en-US" sz="2800" b="1" i="1" dirty="0" smtClean="0">
              <a:solidFill>
                <a:schemeClr val="bg1">
                  <a:lumMod val="75000"/>
                  <a:lumOff val="25000"/>
                </a:schemeClr>
              </a:solidFill>
              <a:sym typeface="Trebuchet MS"/>
            </a:endParaRPr>
          </a:p>
        </p:txBody>
      </p:sp>
    </p:spTree>
    <p:extLst>
      <p:ext uri="{BB962C8B-B14F-4D97-AF65-F5344CB8AC3E}">
        <p14:creationId xmlns:p14="http://schemas.microsoft.com/office/powerpoint/2010/main" val="319420800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932" y="64548"/>
            <a:ext cx="8584602" cy="661166"/>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5" name="Title 1"/>
          <p:cNvSpPr>
            <a:spLocks noGrp="1"/>
          </p:cNvSpPr>
          <p:nvPr>
            <p:ph type="title"/>
          </p:nvPr>
        </p:nvSpPr>
        <p:spPr>
          <a:xfrm>
            <a:off x="285072" y="64548"/>
            <a:ext cx="8568472" cy="656216"/>
          </a:xfrm>
        </p:spPr>
        <p:txBody>
          <a:bodyPr/>
          <a:lstStyle/>
          <a:p>
            <a:pPr lvl="1"/>
            <a:r>
              <a:rPr lang="en-US" sz="3200" b="1" dirty="0" smtClean="0">
                <a:latin typeface="Arial" pitchFamily="34" charset="0"/>
                <a:cs typeface="Arial" pitchFamily="34" charset="0"/>
              </a:rPr>
              <a:t>WISEstaff </a:t>
            </a:r>
            <a:r>
              <a:rPr lang="en-US" sz="3200" b="1" smtClean="0">
                <a:latin typeface="Arial" pitchFamily="34" charset="0"/>
                <a:cs typeface="Arial" pitchFamily="34" charset="0"/>
              </a:rPr>
              <a:t>data collection</a:t>
            </a:r>
            <a:endParaRPr lang="en-US" sz="3200" b="1" dirty="0">
              <a:latin typeface="Arial" pitchFamily="34" charset="0"/>
              <a:cs typeface="Arial" pitchFamily="34" charset="0"/>
            </a:endParaRPr>
          </a:p>
        </p:txBody>
      </p:sp>
      <p:sp>
        <p:nvSpPr>
          <p:cNvPr id="7" name="TextBox 6"/>
          <p:cNvSpPr txBox="1"/>
          <p:nvPr/>
        </p:nvSpPr>
        <p:spPr>
          <a:xfrm>
            <a:off x="338496" y="756484"/>
            <a:ext cx="7391400" cy="523220"/>
          </a:xfrm>
          <a:prstGeom prst="rect">
            <a:avLst/>
          </a:prstGeom>
          <a:noFill/>
        </p:spPr>
        <p:txBody>
          <a:bodyPr wrap="square" rtlCol="0">
            <a:spAutoFit/>
          </a:bodyPr>
          <a:lstStyle/>
          <a:p>
            <a:pPr marL="0" lvl="1"/>
            <a:r>
              <a:rPr lang="en-US" sz="2800" b="1" i="1" dirty="0" smtClean="0">
                <a:solidFill>
                  <a:schemeClr val="bg1">
                    <a:lumMod val="75000"/>
                    <a:lumOff val="25000"/>
                  </a:schemeClr>
                </a:solidFill>
                <a:sym typeface="Trebuchet MS"/>
              </a:rPr>
              <a:t>FTE Guidance</a:t>
            </a:r>
            <a:endParaRPr lang="en-US" sz="2800" b="1" i="1" dirty="0" smtClean="0">
              <a:solidFill>
                <a:schemeClr val="bg1">
                  <a:lumMod val="75000"/>
                  <a:lumOff val="25000"/>
                </a:schemeClr>
              </a:solidFill>
              <a:sym typeface="Trebuchet MS"/>
            </a:endParaRPr>
          </a:p>
        </p:txBody>
      </p:sp>
      <p:sp>
        <p:nvSpPr>
          <p:cNvPr id="6" name="Rectangle 5"/>
          <p:cNvSpPr/>
          <p:nvPr/>
        </p:nvSpPr>
        <p:spPr>
          <a:xfrm>
            <a:off x="268932" y="1737360"/>
            <a:ext cx="8305442" cy="3754874"/>
          </a:xfrm>
          <a:prstGeom prst="rect">
            <a:avLst/>
          </a:prstGeom>
        </p:spPr>
        <p:txBody>
          <a:bodyPr wrap="square">
            <a:spAutoFit/>
          </a:bodyPr>
          <a:lstStyle/>
          <a:p>
            <a:pPr marL="803275" lvl="2" indent="-403225">
              <a:buClr>
                <a:schemeClr val="bg1">
                  <a:lumMod val="50000"/>
                  <a:lumOff val="50000"/>
                </a:schemeClr>
              </a:buClr>
              <a:buSzPct val="88000"/>
              <a:buBlip>
                <a:blip r:embed="rId3"/>
              </a:buBlip>
            </a:pPr>
            <a:r>
              <a:rPr lang="en-US" sz="2800" b="1" dirty="0" smtClean="0">
                <a:solidFill>
                  <a:schemeClr val="bg1"/>
                </a:solidFill>
              </a:rPr>
              <a:t>2016-2017 </a:t>
            </a:r>
            <a:r>
              <a:rPr lang="en-US" sz="2800" b="1" dirty="0">
                <a:solidFill>
                  <a:schemeClr val="bg1"/>
                </a:solidFill>
              </a:rPr>
              <a:t>WISEstaff Reporting </a:t>
            </a:r>
            <a:r>
              <a:rPr lang="en-US" sz="2800" b="1" dirty="0" smtClean="0">
                <a:solidFill>
                  <a:schemeClr val="bg1"/>
                </a:solidFill>
              </a:rPr>
              <a:t>Information</a:t>
            </a:r>
            <a:endParaRPr lang="en-US" sz="2800" b="1" dirty="0" smtClean="0">
              <a:solidFill>
                <a:schemeClr val="bg1">
                  <a:lumMod val="75000"/>
                  <a:lumOff val="25000"/>
                </a:schemeClr>
              </a:solidFill>
            </a:endParaRPr>
          </a:p>
          <a:p>
            <a:pPr marL="798513" lvl="1" indent="-225425">
              <a:spcBef>
                <a:spcPts val="0"/>
              </a:spcBef>
              <a:buClr>
                <a:schemeClr val="bg1">
                  <a:lumMod val="75000"/>
                  <a:lumOff val="25000"/>
                </a:schemeClr>
              </a:buClr>
              <a:buSzPct val="100000"/>
              <a:buFont typeface="Wingdings" pitchFamily="2" charset="2"/>
              <a:buChar char="§"/>
            </a:pPr>
            <a:r>
              <a:rPr lang="en-US" sz="1600" b="1" i="1" dirty="0">
                <a:solidFill>
                  <a:schemeClr val="bg2">
                    <a:lumMod val="50000"/>
                  </a:schemeClr>
                </a:solidFill>
                <a:latin typeface="Arial" pitchFamily="34" charset="0"/>
                <a:cs typeface="Arial" pitchFamily="34" charset="0"/>
                <a:hlinkClick r:id="rId4"/>
              </a:rPr>
              <a:t>http://</a:t>
            </a:r>
            <a:r>
              <a:rPr lang="en-US" sz="1600" b="1" i="1" dirty="0" smtClean="0">
                <a:solidFill>
                  <a:schemeClr val="bg2">
                    <a:lumMod val="50000"/>
                  </a:schemeClr>
                </a:solidFill>
                <a:latin typeface="Arial" pitchFamily="34" charset="0"/>
                <a:cs typeface="Arial" pitchFamily="34" charset="0"/>
                <a:hlinkClick r:id="rId4"/>
              </a:rPr>
              <a:t>dpi.wi.gov/cst/data-collections/staff/data-collection/staff</a:t>
            </a:r>
            <a:endParaRPr lang="en-US" sz="1600" b="1" i="1" dirty="0" smtClean="0">
              <a:solidFill>
                <a:schemeClr val="bg2">
                  <a:lumMod val="50000"/>
                </a:schemeClr>
              </a:solidFill>
              <a:latin typeface="Arial" pitchFamily="34" charset="0"/>
              <a:cs typeface="Arial" pitchFamily="34" charset="0"/>
            </a:endParaRPr>
          </a:p>
          <a:p>
            <a:pPr marL="798513" lvl="1" indent="-225425">
              <a:spcBef>
                <a:spcPts val="0"/>
              </a:spcBef>
              <a:buClr>
                <a:schemeClr val="bg1">
                  <a:lumMod val="75000"/>
                  <a:lumOff val="25000"/>
                </a:schemeClr>
              </a:buClr>
              <a:buSzPct val="100000"/>
              <a:buFont typeface="Wingdings" pitchFamily="2" charset="2"/>
              <a:buChar char="§"/>
            </a:pPr>
            <a:endParaRPr lang="en-US" sz="1600" b="1" i="1" dirty="0">
              <a:solidFill>
                <a:schemeClr val="bg2">
                  <a:lumMod val="50000"/>
                </a:schemeClr>
              </a:solidFill>
              <a:latin typeface="Arial" pitchFamily="34" charset="0"/>
              <a:cs typeface="Arial" pitchFamily="34" charset="0"/>
            </a:endParaRPr>
          </a:p>
          <a:p>
            <a:r>
              <a:rPr lang="en-US" b="1" u="sng" dirty="0">
                <a:solidFill>
                  <a:schemeClr val="bg1"/>
                </a:solidFill>
              </a:rPr>
              <a:t/>
            </a:r>
            <a:br>
              <a:rPr lang="en-US" b="1" u="sng" dirty="0">
                <a:solidFill>
                  <a:schemeClr val="bg1"/>
                </a:solidFill>
              </a:rPr>
            </a:br>
            <a:r>
              <a:rPr lang="en-US" b="1" dirty="0" smtClean="0">
                <a:solidFill>
                  <a:schemeClr val="bg1"/>
                </a:solidFill>
              </a:rPr>
              <a:t>	</a:t>
            </a:r>
            <a:r>
              <a:rPr lang="en-US" sz="2000" b="1" u="sng" dirty="0" smtClean="0">
                <a:solidFill>
                  <a:schemeClr val="bg1"/>
                </a:solidFill>
              </a:rPr>
              <a:t>Guidance </a:t>
            </a:r>
            <a:r>
              <a:rPr lang="en-US" sz="2000" b="1" u="sng" dirty="0">
                <a:solidFill>
                  <a:schemeClr val="bg1"/>
                </a:solidFill>
              </a:rPr>
              <a:t>Documentation</a:t>
            </a:r>
            <a:endParaRPr lang="en-US" sz="2000" b="1" dirty="0">
              <a:solidFill>
                <a:schemeClr val="bg1"/>
              </a:solidFill>
            </a:endParaRPr>
          </a:p>
          <a:p>
            <a:pPr marL="342900" indent="-342900">
              <a:buFont typeface="Wingdings" panose="05000000000000000000" pitchFamily="2" charset="2"/>
              <a:buChar char="§"/>
            </a:pPr>
            <a:r>
              <a:rPr lang="en-US" dirty="0">
                <a:solidFill>
                  <a:schemeClr val="bg1"/>
                </a:solidFill>
              </a:rPr>
              <a:t>Who  should be reported?  </a:t>
            </a:r>
            <a:r>
              <a:rPr lang="en-US" dirty="0">
                <a:solidFill>
                  <a:schemeClr val="bg1"/>
                </a:solidFill>
                <a:hlinkClick r:id="rId5"/>
              </a:rPr>
              <a:t>Decision Tree Diagram</a:t>
            </a:r>
            <a:endParaRPr lang="en-US" dirty="0">
              <a:solidFill>
                <a:schemeClr val="bg1"/>
              </a:solidFill>
            </a:endParaRPr>
          </a:p>
          <a:p>
            <a:pPr marL="342900" indent="-342900">
              <a:buFont typeface="Wingdings" panose="05000000000000000000" pitchFamily="2" charset="2"/>
              <a:buChar char="§"/>
            </a:pPr>
            <a:r>
              <a:rPr lang="en-US" sz="2800" b="1" dirty="0">
                <a:solidFill>
                  <a:schemeClr val="bg1"/>
                </a:solidFill>
                <a:hlinkClick r:id="rId6"/>
              </a:rPr>
              <a:t>FTE guidance (updated 10/11/2016)</a:t>
            </a:r>
            <a:endParaRPr lang="en-US" sz="2800" b="1" dirty="0">
              <a:solidFill>
                <a:schemeClr val="bg1"/>
              </a:solidFill>
            </a:endParaRPr>
          </a:p>
          <a:p>
            <a:pPr marL="342900" indent="-342900">
              <a:buFont typeface="Wingdings" panose="05000000000000000000" pitchFamily="2" charset="2"/>
              <a:buChar char="§"/>
            </a:pPr>
            <a:r>
              <a:rPr lang="en-US" sz="2000" dirty="0">
                <a:solidFill>
                  <a:schemeClr val="bg1"/>
                </a:solidFill>
                <a:hlinkClick r:id="rId7"/>
              </a:rPr>
              <a:t>Grade Level guidance</a:t>
            </a:r>
            <a:endParaRPr lang="en-US" sz="2000" dirty="0">
              <a:solidFill>
                <a:schemeClr val="bg1"/>
              </a:solidFill>
            </a:endParaRPr>
          </a:p>
          <a:p>
            <a:pPr marL="342900" indent="-342900">
              <a:buFont typeface="Wingdings" panose="05000000000000000000" pitchFamily="2" charset="2"/>
              <a:buChar char="§"/>
            </a:pPr>
            <a:r>
              <a:rPr lang="en-US" sz="2000" dirty="0">
                <a:solidFill>
                  <a:schemeClr val="bg1"/>
                </a:solidFill>
                <a:hlinkClick r:id="rId8"/>
              </a:rPr>
              <a:t>Number of Classes &amp; NCLB guidance</a:t>
            </a:r>
            <a:endParaRPr lang="en-US" sz="2000" dirty="0">
              <a:solidFill>
                <a:schemeClr val="bg1"/>
              </a:solidFill>
            </a:endParaRPr>
          </a:p>
          <a:p>
            <a:pPr marL="342900" indent="-342900">
              <a:buFont typeface="Wingdings" panose="05000000000000000000" pitchFamily="2" charset="2"/>
              <a:buChar char="§"/>
            </a:pPr>
            <a:r>
              <a:rPr lang="en-US" sz="2000" dirty="0">
                <a:solidFill>
                  <a:schemeClr val="bg1"/>
                </a:solidFill>
                <a:hlinkClick r:id="rId9"/>
              </a:rPr>
              <a:t>Working School Number guidance</a:t>
            </a:r>
            <a:endParaRPr lang="en-US" sz="2000" dirty="0">
              <a:solidFill>
                <a:schemeClr val="bg1"/>
              </a:solidFill>
            </a:endParaRPr>
          </a:p>
          <a:p>
            <a:pPr lvl="1"/>
            <a:endParaRPr lang="en-US" sz="1600" b="1" i="1" dirty="0" smtClean="0">
              <a:solidFill>
                <a:schemeClr val="bg2">
                  <a:lumMod val="50000"/>
                </a:schemeClr>
              </a:solidFill>
              <a:latin typeface="Arial" pitchFamily="34" charset="0"/>
              <a:cs typeface="Arial" pitchFamily="34" charset="0"/>
            </a:endParaRPr>
          </a:p>
          <a:p>
            <a:pPr marL="798513" lvl="1" indent="-225425">
              <a:spcBef>
                <a:spcPts val="0"/>
              </a:spcBef>
              <a:buClr>
                <a:schemeClr val="bg1">
                  <a:lumMod val="75000"/>
                  <a:lumOff val="25000"/>
                </a:schemeClr>
              </a:buClr>
              <a:buSzPct val="100000"/>
            </a:pPr>
            <a:endParaRPr lang="en-US" sz="2000" b="1" i="1" dirty="0" smtClean="0">
              <a:solidFill>
                <a:schemeClr val="bg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78148115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932" y="64548"/>
            <a:ext cx="8584602" cy="661166"/>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5" name="Title 1"/>
          <p:cNvSpPr>
            <a:spLocks noGrp="1"/>
          </p:cNvSpPr>
          <p:nvPr>
            <p:ph type="title"/>
          </p:nvPr>
        </p:nvSpPr>
        <p:spPr>
          <a:xfrm>
            <a:off x="285072" y="64548"/>
            <a:ext cx="8568472" cy="656216"/>
          </a:xfrm>
        </p:spPr>
        <p:txBody>
          <a:bodyPr/>
          <a:lstStyle/>
          <a:p>
            <a:pPr lvl="1"/>
            <a:r>
              <a:rPr lang="en-US" sz="3200" b="1" dirty="0" smtClean="0">
                <a:latin typeface="Arial" pitchFamily="34" charset="0"/>
                <a:cs typeface="Arial" pitchFamily="34" charset="0"/>
              </a:rPr>
              <a:t>WISEstaff </a:t>
            </a:r>
            <a:r>
              <a:rPr lang="en-US" sz="3200" b="1" smtClean="0">
                <a:latin typeface="Arial" pitchFamily="34" charset="0"/>
                <a:cs typeface="Arial" pitchFamily="34" charset="0"/>
              </a:rPr>
              <a:t>data collection</a:t>
            </a:r>
            <a:endParaRPr lang="en-US" sz="3200" b="1" dirty="0">
              <a:latin typeface="Arial" pitchFamily="34" charset="0"/>
              <a:cs typeface="Arial" pitchFamily="34" charset="0"/>
            </a:endParaRPr>
          </a:p>
        </p:txBody>
      </p:sp>
      <p:sp>
        <p:nvSpPr>
          <p:cNvPr id="7" name="TextBox 6"/>
          <p:cNvSpPr txBox="1"/>
          <p:nvPr/>
        </p:nvSpPr>
        <p:spPr>
          <a:xfrm>
            <a:off x="143624" y="969927"/>
            <a:ext cx="7391400" cy="523220"/>
          </a:xfrm>
          <a:prstGeom prst="rect">
            <a:avLst/>
          </a:prstGeom>
          <a:noFill/>
        </p:spPr>
        <p:txBody>
          <a:bodyPr wrap="square" rtlCol="0">
            <a:spAutoFit/>
          </a:bodyPr>
          <a:lstStyle/>
          <a:p>
            <a:pPr marL="0" lvl="1"/>
            <a:r>
              <a:rPr lang="en-US" sz="2800" b="1" i="1" dirty="0" smtClean="0">
                <a:solidFill>
                  <a:schemeClr val="bg1">
                    <a:lumMod val="75000"/>
                    <a:lumOff val="25000"/>
                  </a:schemeClr>
                </a:solidFill>
                <a:sym typeface="Trebuchet MS"/>
              </a:rPr>
              <a:t>Data Definitions</a:t>
            </a:r>
            <a:endParaRPr lang="en-US" sz="2800" b="1" i="1" dirty="0" smtClean="0">
              <a:solidFill>
                <a:schemeClr val="bg1">
                  <a:lumMod val="75000"/>
                  <a:lumOff val="25000"/>
                </a:schemeClr>
              </a:solidFill>
              <a:sym typeface="Trebuchet MS"/>
            </a:endParaRPr>
          </a:p>
        </p:txBody>
      </p:sp>
      <p:pic>
        <p:nvPicPr>
          <p:cNvPr id="3" name="Picture 2"/>
          <p:cNvPicPr>
            <a:picLocks noChangeAspect="1"/>
          </p:cNvPicPr>
          <p:nvPr/>
        </p:nvPicPr>
        <p:blipFill>
          <a:blip r:embed="rId3"/>
          <a:stretch>
            <a:fillRect/>
          </a:stretch>
        </p:blipFill>
        <p:spPr>
          <a:xfrm>
            <a:off x="681815" y="1737360"/>
            <a:ext cx="7788423" cy="2859285"/>
          </a:xfrm>
          <a:prstGeom prst="rect">
            <a:avLst/>
          </a:prstGeom>
        </p:spPr>
      </p:pic>
    </p:spTree>
    <p:extLst>
      <p:ext uri="{BB962C8B-B14F-4D97-AF65-F5344CB8AC3E}">
        <p14:creationId xmlns:p14="http://schemas.microsoft.com/office/powerpoint/2010/main" val="382336845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txBox="1">
            <a:spLocks/>
          </p:cNvSpPr>
          <p:nvPr/>
        </p:nvSpPr>
        <p:spPr bwMode="auto">
          <a:xfrm>
            <a:off x="-17253" y="1342663"/>
            <a:ext cx="9144000" cy="401292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517525" lvl="1" indent="-517525" algn="ctr">
              <a:defRPr/>
            </a:pPr>
            <a:r>
              <a:rPr lang="en-US" sz="5400" dirty="0" smtClean="0">
                <a:solidFill>
                  <a:srgbClr val="00B050"/>
                </a:solidFill>
                <a:effectLst>
                  <a:outerShdw blurRad="38100" dist="38100" dir="2700000" algn="tl">
                    <a:srgbClr val="000000">
                      <a:alpha val="43137"/>
                    </a:srgbClr>
                  </a:outerShdw>
                </a:effectLst>
                <a:latin typeface="+mn-lt"/>
                <a:ea typeface="+mj-ea"/>
                <a:cs typeface="Gadget"/>
              </a:rPr>
              <a:t>Questions?/ </a:t>
            </a:r>
            <a:r>
              <a:rPr lang="en-US" sz="5400" dirty="0" smtClean="0">
                <a:solidFill>
                  <a:srgbClr val="00A249"/>
                </a:solidFill>
                <a:effectLst>
                  <a:outerShdw blurRad="38100" dist="38100" dir="2700000" algn="tl">
                    <a:srgbClr val="000000">
                      <a:alpha val="43137"/>
                    </a:srgbClr>
                  </a:outerShdw>
                </a:effectLst>
                <a:latin typeface="+mn-lt"/>
                <a:ea typeface="+mj-ea"/>
                <a:cs typeface="Gadget"/>
              </a:rPr>
              <a:t>Answers</a:t>
            </a:r>
          </a:p>
          <a:p>
            <a:pPr marL="517525" lvl="1" indent="-517525" algn="ctr">
              <a:defRPr/>
            </a:pPr>
            <a:endParaRPr lang="en-US" sz="5400" i="1" dirty="0" smtClean="0">
              <a:solidFill>
                <a:srgbClr val="00B050"/>
              </a:solidFill>
              <a:effectLst>
                <a:outerShdw blurRad="38100" dist="38100" dir="2700000" algn="tl">
                  <a:srgbClr val="000000">
                    <a:alpha val="43137"/>
                  </a:srgbClr>
                </a:outerShdw>
              </a:effectLst>
              <a:cs typeface="Gadget"/>
            </a:endParaRPr>
          </a:p>
          <a:p>
            <a:pPr marL="517525" lvl="1" indent="-517525" algn="ctr">
              <a:defRPr/>
            </a:pPr>
            <a:endParaRPr lang="en-US" sz="2400" i="1" dirty="0" smtClean="0">
              <a:solidFill>
                <a:srgbClr val="00B050"/>
              </a:solidFill>
              <a:effectLst>
                <a:outerShdw blurRad="38100" dist="38100" dir="2700000" algn="tl">
                  <a:srgbClr val="000000">
                    <a:alpha val="43137"/>
                  </a:srgbClr>
                </a:outerShdw>
              </a:effectLst>
              <a:cs typeface="Gadget"/>
            </a:endParaRPr>
          </a:p>
          <a:p>
            <a:pPr marL="517525" lvl="1" indent="-517525" algn="ctr">
              <a:defRPr/>
            </a:pPr>
            <a:r>
              <a:rPr lang="en-US" sz="5400" i="1" dirty="0" smtClean="0">
                <a:solidFill>
                  <a:srgbClr val="00B050"/>
                </a:solidFill>
                <a:effectLst>
                  <a:outerShdw blurRad="38100" dist="38100" dir="2700000" algn="tl">
                    <a:srgbClr val="000000">
                      <a:alpha val="43137"/>
                    </a:srgbClr>
                  </a:outerShdw>
                </a:effectLst>
                <a:cs typeface="Gadget"/>
              </a:rPr>
              <a:t>Thanks</a:t>
            </a:r>
            <a:endParaRPr lang="en-US" sz="5400" dirty="0" smtClean="0">
              <a:solidFill>
                <a:srgbClr val="00B050"/>
              </a:solidFill>
              <a:effectLst>
                <a:outerShdw blurRad="38100" dist="38100" dir="2700000" algn="tl">
                  <a:srgbClr val="000000">
                    <a:alpha val="43137"/>
                  </a:srgbClr>
                </a:outerShdw>
              </a:effectLst>
              <a:latin typeface="+mn-lt"/>
              <a:ea typeface="+mj-ea"/>
              <a:cs typeface="Gadge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30002245">
  <a:themeElements>
    <a:clrScheme name="Custom 2">
      <a:dk1>
        <a:srgbClr val="0F1540"/>
      </a:dk1>
      <a:lt1>
        <a:srgbClr val="FFFFFF"/>
      </a:lt1>
      <a:dk2>
        <a:srgbClr val="59564B"/>
      </a:dk2>
      <a:lt2>
        <a:srgbClr val="DFDAC7"/>
      </a:lt2>
      <a:accent1>
        <a:srgbClr val="0C631B"/>
      </a:accent1>
      <a:accent2>
        <a:srgbClr val="EFAB16"/>
      </a:accent2>
      <a:accent3>
        <a:srgbClr val="78AC35"/>
      </a:accent3>
      <a:accent4>
        <a:srgbClr val="35ACA2"/>
      </a:accent4>
      <a:accent5>
        <a:srgbClr val="4083CF"/>
      </a:accent5>
      <a:accent6>
        <a:srgbClr val="0D335E"/>
      </a:accent6>
      <a:hlink>
        <a:srgbClr val="0070C0"/>
      </a:hlink>
      <a:folHlink>
        <a:srgbClr val="0070C0"/>
      </a:folHlink>
    </a:clrScheme>
    <a:fontScheme name="Garamond Futura">
      <a:majorFont>
        <a:latin typeface="Garamond"/>
        <a:ea typeface=""/>
        <a:cs typeface=""/>
      </a:majorFont>
      <a:minorFont>
        <a:latin typeface="Futura B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3B44A275-7C7D-41A0-94DF-093C6988DB74}">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D7208A54-2497-4F91-A889-8B71D4E10B0F}">
  <ds:schemaRefs>
    <ds:schemaRef ds:uri="http://schemas.microsoft.com/sharepoint/v3/contenttype/forms"/>
  </ds:schemaRefs>
</ds:datastoreItem>
</file>

<file path=customXml/itemProps3.xml><?xml version="1.0" encoding="utf-8"?>
<ds:datastoreItem xmlns:ds="http://schemas.openxmlformats.org/officeDocument/2006/customXml" ds:itemID="{9C5B8C6D-0134-492D-96D6-F86F5BB3078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44247</TotalTime>
  <Words>124</Words>
  <Application>Microsoft Office PowerPoint</Application>
  <PresentationFormat>On-screen Show (4:3)</PresentationFormat>
  <Paragraphs>73</Paragraphs>
  <Slides>8</Slides>
  <Notes>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vt:i4>
      </vt:variant>
    </vt:vector>
  </HeadingPairs>
  <TitlesOfParts>
    <vt:vector size="20" baseType="lpstr">
      <vt:lpstr>Gungsuh</vt:lpstr>
      <vt:lpstr>Arial</vt:lpstr>
      <vt:lpstr>Calibri</vt:lpstr>
      <vt:lpstr>Futura Bk</vt:lpstr>
      <vt:lpstr>Gadget</vt:lpstr>
      <vt:lpstr>Garamond</vt:lpstr>
      <vt:lpstr>Lucida Sans Unicode</vt:lpstr>
      <vt:lpstr>Microsoft Sans Serif</vt:lpstr>
      <vt:lpstr>Tahoma</vt:lpstr>
      <vt:lpstr>Trebuchet MS</vt:lpstr>
      <vt:lpstr>Wingdings</vt:lpstr>
      <vt:lpstr>TS030002245</vt:lpstr>
      <vt:lpstr> WISEstaff Business Rules</vt:lpstr>
      <vt:lpstr>Topics</vt:lpstr>
      <vt:lpstr>WISEstaff data collection</vt:lpstr>
      <vt:lpstr>WISEstaff data collection</vt:lpstr>
      <vt:lpstr>WISEstaff data collection</vt:lpstr>
      <vt:lpstr>WISEstaff data collection</vt:lpstr>
      <vt:lpstr>WISEstaff data collection</vt:lpstr>
      <vt:lpstr>PowerPoint Presentation</vt:lpstr>
    </vt:vector>
  </TitlesOfParts>
  <Company>State of Wisconsin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2010-11 MPS Corrective Action Requirements</dc:title>
  <dc:creator>Jeff Pertl</dc:creator>
  <cp:lastModifiedBy>Tenley, Kari A.   DPI</cp:lastModifiedBy>
  <cp:revision>539</cp:revision>
  <cp:lastPrinted>2010-11-08T23:29:36Z</cp:lastPrinted>
  <dcterms:created xsi:type="dcterms:W3CDTF">2011-08-03T18:08:34Z</dcterms:created>
  <dcterms:modified xsi:type="dcterms:W3CDTF">2016-10-18T00:22:51Z</dcterms:modified>
  <cp:category>Education</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TC300022459990</vt:lpwstr>
  </property>
  <property fmtid="{D5CDD505-2E9C-101B-9397-08002B2CF9AE}" pid="3" name="_AdHocReviewCycleID">
    <vt:i4>-1991314906</vt:i4>
  </property>
  <property fmtid="{D5CDD505-2E9C-101B-9397-08002B2CF9AE}" pid="4" name="_NewReviewCycle">
    <vt:lpwstr/>
  </property>
  <property fmtid="{D5CDD505-2E9C-101B-9397-08002B2CF9AE}" pid="5" name="_EmailSubject">
    <vt:lpwstr/>
  </property>
  <property fmtid="{D5CDD505-2E9C-101B-9397-08002B2CF9AE}" pid="6" name="_AuthorEmail">
    <vt:lpwstr>Kari.Tenley@dpi.wi.gov</vt:lpwstr>
  </property>
  <property fmtid="{D5CDD505-2E9C-101B-9397-08002B2CF9AE}" pid="7" name="_AuthorEmailDisplayName">
    <vt:lpwstr>Tenley, Kari A.   DPI</vt:lpwstr>
  </property>
  <property fmtid="{D5CDD505-2E9C-101B-9397-08002B2CF9AE}" pid="8" name="_PreviousAdHocReviewCycleID">
    <vt:i4>230737059</vt:i4>
  </property>
</Properties>
</file>