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Calibri" panose="020F0502020204030204" pitchFamily="34" charset="0"/>
      <p:regular r:id="rId12"/>
      <p:bold r:id="rId13"/>
      <p:italic r:id="rId14"/>
      <p:boldItalic r:id="rId15"/>
    </p:embeddedFont>
    <p:embeddedFont>
      <p:font typeface="Lato" panose="020F0502020204030203" pitchFamily="34" charset="0"/>
      <p:regular r:id="rId16"/>
      <p:bold r:id="rId17"/>
      <p:italic r:id="rId18"/>
      <p:boldItalic r:id="rId19"/>
    </p:embeddedFont>
    <p:embeddedFont>
      <p:font typeface="Lato Black" panose="020F0A02020204030203" pitchFamily="34" charset="0"/>
      <p:bold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A4A3A4"/>
          </p15:clr>
        </p15:guide>
        <p15:guide id="2" orient="horz" pos="2358">
          <p15:clr>
            <a:srgbClr val="A4A3A4"/>
          </p15:clr>
        </p15:guide>
        <p15:guide id="3" orient="horz" pos="2868">
          <p15:clr>
            <a:srgbClr val="A4A3A4"/>
          </p15:clr>
        </p15:guide>
        <p15:guide id="4" pos="2863">
          <p15:clr>
            <a:srgbClr val="A4A3A4"/>
          </p15:clr>
        </p15:guide>
        <p15:guide id="5" pos="28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1939" autoAdjust="0"/>
  </p:normalViewPr>
  <p:slideViewPr>
    <p:cSldViewPr snapToGrid="0">
      <p:cViewPr varScale="1">
        <p:scale>
          <a:sx n="71" d="100"/>
          <a:sy n="71" d="100"/>
        </p:scale>
        <p:origin x="2676" y="72"/>
      </p:cViewPr>
      <p:guideLst>
        <p:guide pos="2880"/>
        <p:guide orient="horz" pos="2358"/>
        <p:guide orient="horz" pos="2868"/>
        <p:guide pos="2863"/>
        <p:guide pos="28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pi.wi.gov/sites/default/files/imce/education-workforce/pdf/2021-wi-epp-annual-report.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pi.wi.gov/education-workforc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 name="Google Shape;3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Welcome to the webcast series on conducting the Comprehensive Local Needs Assessment.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Today’s topic focuses on your analysis of Educator Recruitment, Retention and Training, one of the focus areas of the CLNA and your Perkins application.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8" name="Google Shape;3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2212d24360d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2212d24360d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100" dirty="0">
                <a:latin typeface="Arial"/>
                <a:ea typeface="Arial"/>
                <a:cs typeface="Arial"/>
                <a:sym typeface="Arial"/>
              </a:rPr>
              <a:t>We will be focusing on pages 20-22 of the Wisconsin Guide for Conducting the CLNA, which focuses on Educator Recruitment, Retention and Training data, questions you’ll want to explore, and stakeholders to involve. </a:t>
            </a:r>
            <a:endParaRPr sz="1100" dirty="0">
              <a:latin typeface="Arial"/>
              <a:ea typeface="Arial"/>
              <a:cs typeface="Arial"/>
              <a:sym typeface="Arial"/>
            </a:endParaRPr>
          </a:p>
          <a:p>
            <a:pPr marL="0" lvl="0" indent="0" algn="l" rtl="0">
              <a:lnSpc>
                <a:spcPct val="115000"/>
              </a:lnSpc>
              <a:spcBef>
                <a:spcPts val="0"/>
              </a:spcBef>
              <a:spcAft>
                <a:spcPts val="0"/>
              </a:spcAft>
              <a:buNone/>
            </a:pPr>
            <a:r>
              <a:rPr lang="en-US" sz="1100" dirty="0">
                <a:latin typeface="Arial"/>
                <a:ea typeface="Arial"/>
                <a:cs typeface="Arial"/>
                <a:sym typeface="Arial"/>
              </a:rPr>
              <a:t>The guide can be found on the Perkins CLNA and application websites</a:t>
            </a: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46" name="Google Shape;46;g2212d24360d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206f2b9e7a5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g206f2b9e7a5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The purpose of the needs assessment is to facilitate and guide </a:t>
            </a:r>
            <a:r>
              <a:rPr lang="en-US" sz="1100" b="1">
                <a:latin typeface="Arial"/>
                <a:ea typeface="Arial"/>
                <a:cs typeface="Arial"/>
                <a:sym typeface="Arial"/>
              </a:rPr>
              <a:t>data-driven decision making</a:t>
            </a:r>
            <a:r>
              <a:rPr lang="en-US" sz="1100">
                <a:latin typeface="Arial"/>
                <a:ea typeface="Arial"/>
                <a:cs typeface="Arial"/>
                <a:sym typeface="Arial"/>
              </a:rPr>
              <a:t> related to equity in CTE and the use of Perkins funds to achieve that goal of the law.</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This means that any decisions related to district priorities, activities, and Perkins grant spending must be driven by the </a:t>
            </a:r>
            <a:r>
              <a:rPr lang="en-US" sz="1100" b="1">
                <a:latin typeface="Arial"/>
                <a:ea typeface="Arial"/>
                <a:cs typeface="Arial"/>
                <a:sym typeface="Arial"/>
              </a:rPr>
              <a:t>most pressing </a:t>
            </a:r>
            <a:r>
              <a:rPr lang="en-US" sz="1100">
                <a:latin typeface="Arial"/>
                <a:ea typeface="Arial"/>
                <a:cs typeface="Arial"/>
                <a:sym typeface="Arial"/>
              </a:rPr>
              <a:t>needs observed through your analysis of your data gaps, and exploring the root causes of those gaps.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Since closing the data gaps, is the ultimate goal of Perkins funding, consider the gaps that exist related to your teachers and other school personnel. We’ll take a close look at what that data consists of in this presentation.</a:t>
            </a:r>
            <a:endParaRPr sz="1100">
              <a:latin typeface="Arial"/>
              <a:ea typeface="Arial"/>
              <a:cs typeface="Arial"/>
              <a:sym typeface="Arial"/>
            </a:endParaRPr>
          </a:p>
          <a:p>
            <a:pPr marL="0" lvl="0" indent="0" algn="l" rtl="0">
              <a:spcBef>
                <a:spcPts val="1000"/>
              </a:spcBef>
              <a:spcAft>
                <a:spcPts val="0"/>
              </a:spcAft>
              <a:buNone/>
            </a:pPr>
            <a:r>
              <a:rPr lang="en-US" sz="1100">
                <a:latin typeface="Arial"/>
                <a:ea typeface="Arial"/>
                <a:cs typeface="Arial"/>
                <a:sym typeface="Arial"/>
              </a:rPr>
              <a:t>You’ll then want to target activities that have the </a:t>
            </a:r>
            <a:r>
              <a:rPr lang="en-US" sz="1100" b="1">
                <a:latin typeface="Arial"/>
                <a:ea typeface="Arial"/>
                <a:cs typeface="Arial"/>
                <a:sym typeface="Arial"/>
              </a:rPr>
              <a:t>sole</a:t>
            </a:r>
            <a:r>
              <a:rPr lang="en-US" sz="1100">
                <a:latin typeface="Arial"/>
                <a:ea typeface="Arial"/>
                <a:cs typeface="Arial"/>
                <a:sym typeface="Arial"/>
              </a:rPr>
              <a:t> purpose of reducing the gaps over the next two years of the grant cycle. These are the only activities that will be allowed to be paid for with Perkins grant dollars. For this focus area, it means that any training or support for educators being paid for with Perkins, must address a need reflected in your CLNA results.</a:t>
            </a:r>
            <a:endParaRPr sz="1100">
              <a:latin typeface="Arial"/>
              <a:ea typeface="Arial"/>
              <a:cs typeface="Arial"/>
              <a:sym typeface="Arial"/>
            </a:endParaRPr>
          </a:p>
          <a:p>
            <a:pPr marL="0" lvl="0" indent="0" algn="l" rtl="0">
              <a:lnSpc>
                <a:spcPct val="115000"/>
              </a:lnSpc>
              <a:spcBef>
                <a:spcPts val="1000"/>
              </a:spcBef>
              <a:spcAft>
                <a:spcPts val="0"/>
              </a:spcAft>
              <a:buNone/>
            </a:pPr>
            <a:r>
              <a:rPr lang="en-US" sz="1100">
                <a:latin typeface="Arial"/>
                <a:ea typeface="Arial"/>
                <a:cs typeface="Arial"/>
                <a:sym typeface="Arial"/>
              </a:rPr>
              <a:t>There must be a deliberate focus to develop a strategic plan for closing gaps. Your plans will include goals, the identification of your desired measurable outcomes, and specific activities that will lead to accomplishing the goals and desired outcomes. Perhaps the gaps are related to other focus areas you’ve already assessed. How will they be addressed through ERRT?</a:t>
            </a:r>
            <a:endParaRPr sz="1100">
              <a:latin typeface="Arial"/>
              <a:ea typeface="Arial"/>
              <a:cs typeface="Arial"/>
              <a:sym typeface="Arial"/>
            </a:endParaRPr>
          </a:p>
          <a:p>
            <a:pPr marL="457200" lvl="0" indent="0" algn="l" rtl="0">
              <a:lnSpc>
                <a:spcPct val="115000"/>
              </a:lnSpc>
              <a:spcBef>
                <a:spcPts val="1000"/>
              </a:spcBef>
              <a:spcAft>
                <a:spcPts val="0"/>
              </a:spcAft>
              <a:buNone/>
            </a:pP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p:txBody>
      </p:sp>
      <p:sp>
        <p:nvSpPr>
          <p:cNvPr id="54" name="Google Shape;54;g206f2b9e7a5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3eafe12e1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3eafe12e1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dirty="0">
                <a:latin typeface="Arial"/>
                <a:ea typeface="Arial"/>
                <a:cs typeface="Arial"/>
                <a:sym typeface="Arial"/>
              </a:rPr>
              <a:t>In this section of the law, you are required to assess and develop goals and activities to improve the quality of your faculty and staff through recruitment, retention, and professional development, with particular attention paid to diversity in the profession (or classroom). </a:t>
            </a:r>
            <a:endParaRPr sz="1100" i="1"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A good way to ground your evaluation of this focus area is to look at district hiring, incentives, and professional development policies and practices.  Note that the Perkins V, definition of “professional development,” emphasizes sustainability, relevance, and quality of these experiences. Therefore, general PD (such as attendance at a conferences), that is not focused on an area of need, would not be an allocable activity. </a:t>
            </a: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Likewise, this section of the law encourages that leadership, support personnel, paraprofessionals, and counselors be brought aboard the CTE train so to speak; ensuring that all district personnel understand CTE, the benefits of CTE and can advocate CTE experiences to students, the family and community, and provide relevant support when needed.</a:t>
            </a:r>
            <a:endParaRPr sz="1100" dirty="0">
              <a:latin typeface="Arial"/>
              <a:ea typeface="Arial"/>
              <a:cs typeface="Arial"/>
              <a:sym typeface="Arial"/>
            </a:endParaRPr>
          </a:p>
        </p:txBody>
      </p:sp>
      <p:sp>
        <p:nvSpPr>
          <p:cNvPr id="61" name="Google Shape;61;g23eafe12e1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3eafe12e10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3eafe12e10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dirty="0">
                <a:latin typeface="Arial"/>
                <a:ea typeface="Arial"/>
                <a:cs typeface="Arial"/>
                <a:sym typeface="Arial"/>
              </a:rPr>
              <a:t>So what are the data points to explore?</a:t>
            </a: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Here are some examples of quantitative and qualitative data points.</a:t>
            </a: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The quantitative points such as district personnel demographics, licenses held, turnover patterns, participation in PD, findings from evaluations are often able to be pulled from district records. Engage your HR personnel in the process.</a:t>
            </a: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Qualitative data can be obtained from an observation and analysis of what is available, who is participating, recruitment and hiring practices, support provided to new employees, climate, and CTE capacity as the team looks to the future.</a:t>
            </a: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dirty="0">
                <a:latin typeface="Arial"/>
                <a:ea typeface="Arial"/>
                <a:cs typeface="Arial"/>
                <a:sym typeface="Arial"/>
              </a:rPr>
              <a:t>The DPI Educator Preparation Program and Workforce Analysis Report can help your agency compare some data points across the state.</a:t>
            </a: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u="sng" dirty="0">
                <a:solidFill>
                  <a:schemeClr val="hlink"/>
                </a:solidFill>
                <a:latin typeface="Arial"/>
                <a:ea typeface="Arial"/>
                <a:cs typeface="Arial"/>
                <a:sym typeface="Arial"/>
                <a:hlinkClick r:id="rId3"/>
              </a:rPr>
              <a:t>https://dpi.wi.gov/sites/default/files/imce/education-workforce/pdf/2021-wi-epp-annual-report.pdf</a:t>
            </a:r>
            <a:endParaRPr sz="1100" dirty="0">
              <a:latin typeface="Arial"/>
              <a:ea typeface="Arial"/>
              <a:cs typeface="Arial"/>
              <a:sym typeface="Arial"/>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68" name="Google Shape;68;g23eafe12e10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7789123b1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7789123b1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Once you’ve collected your data whether it be quantitative or qualitative, look for personnel gaps in areas of recruitment, employment, retention, training.  Take a comprehensive view of what you know about educators, administrators, staff, and academic and career counselors across your program as well as procedures and practices related to personnel. </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The questions or considerations presented on this slide are those topics that should be explored for greater understanding.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u="sng">
                <a:latin typeface="Arial"/>
                <a:ea typeface="Arial"/>
                <a:cs typeface="Arial"/>
                <a:sym typeface="Arial"/>
              </a:rPr>
              <a:t>First, related to recruitment and incentivizing personnel:</a:t>
            </a:r>
            <a:endParaRPr sz="1100" u="sng">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 What processes are in place to recruit and induct new teachers and staff? Are these processes efficient and effective, especially for teachers coming from industry? </a:t>
            </a: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 In what subject areas do you need to develop or recruit more educators? </a:t>
            </a: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 What aspects of recruitment processes need to be improved to reach a more diverse applicant pool? Are you exploring EBL for certain teachers or professionals in your area. </a:t>
            </a: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 Are there applicant requirements that may be preventing diverse applicants from being considered? Compare the demographics of your teachers and staff to the makeup of your student body. To what extent are students learning from educators who reflect the demographics of students themselves and the community. </a:t>
            </a: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 Are there clear avenues to leadership positions and targeted incentives and ways to be involved? Then, are the incentives, rewards and celebrations things that actually motivate personnel?</a:t>
            </a: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 How diverse is the staff? Does it reflect the demographic makeup of the student body?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 How qualified are teachers in the subjects they teach?Are they adequately credentialed? What else is needed?</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u="sng">
                <a:latin typeface="Arial"/>
                <a:ea typeface="Arial"/>
                <a:cs typeface="Arial"/>
                <a:sym typeface="Arial"/>
              </a:rPr>
              <a:t>Related to skill sets and PD:</a:t>
            </a:r>
            <a:endParaRPr sz="1100" u="sng">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 Are regular, substantive professional learning opportunities offered and are personnel able to take advantage of opportunities?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 How are educators, staff, and administrators prepared for their responsibilities, particularly new educators coming from an industry background.</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 What type of professional learning is most desired by personnel? For example, what types of support or professional development is provided for those with experience-based licenses? For them is PD targeted to address the gaps and specific needs of EBL personnel?</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 Are there learning needs, specifically to support being knowledgeable about what supports students need to be successful?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77" name="Google Shape;77;g27789123b1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3f13c91030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3f13c91030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100" dirty="0">
                <a:latin typeface="Arial"/>
                <a:ea typeface="Arial"/>
                <a:cs typeface="Arial"/>
                <a:sym typeface="Arial"/>
              </a:rPr>
              <a:t>Also consider:</a:t>
            </a:r>
            <a:endParaRPr sz="1100" dirty="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US" sz="1100" dirty="0">
                <a:latin typeface="Arial"/>
                <a:ea typeface="Arial"/>
                <a:cs typeface="Arial"/>
                <a:sym typeface="Arial"/>
              </a:rPr>
              <a:t>The extent to which personnel understand and support CTE and career pathways - If not why, what is needed?</a:t>
            </a:r>
            <a:endParaRPr sz="1100" dirty="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US" sz="1100" dirty="0">
                <a:latin typeface="Arial"/>
                <a:ea typeface="Arial"/>
                <a:cs typeface="Arial"/>
                <a:sym typeface="Arial"/>
              </a:rPr>
              <a:t>Why do personnel stay? And why do they leave?</a:t>
            </a:r>
            <a:endParaRPr sz="1100" dirty="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US" sz="1100" dirty="0">
                <a:latin typeface="Arial"/>
                <a:ea typeface="Arial"/>
                <a:cs typeface="Arial"/>
                <a:sym typeface="Arial"/>
              </a:rPr>
              <a:t>When broken out demographically, do retention rates vary across staff roles and/or identities? For instance, are staff of color retained at a similar rate as white staff? If disparities exist, what are the underlying causes? </a:t>
            </a:r>
            <a:endParaRPr sz="1100" dirty="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US" sz="1100" dirty="0">
                <a:latin typeface="Arial"/>
                <a:ea typeface="Arial"/>
                <a:cs typeface="Arial"/>
                <a:sym typeface="Arial"/>
              </a:rPr>
              <a:t>To what extent do personnel feel valued? Why? Why not? What needs to be done?</a:t>
            </a:r>
            <a:endParaRPr sz="1100" dirty="0">
              <a:latin typeface="Arial"/>
              <a:ea typeface="Arial"/>
              <a:cs typeface="Arial"/>
              <a:sym typeface="Arial"/>
            </a:endParaRPr>
          </a:p>
          <a:p>
            <a:pPr marL="457200" lvl="0" indent="-298450" algn="l" rtl="0">
              <a:spcBef>
                <a:spcPts val="0"/>
              </a:spcBef>
              <a:spcAft>
                <a:spcPts val="0"/>
              </a:spcAft>
              <a:buSzPts val="1100"/>
              <a:buChar char="●"/>
            </a:pPr>
            <a:r>
              <a:rPr lang="en-US" sz="1100" dirty="0">
                <a:latin typeface="Arial"/>
                <a:ea typeface="Arial"/>
                <a:cs typeface="Arial"/>
                <a:sym typeface="Arial"/>
              </a:rPr>
              <a:t>Look for gaps in expertise within and across career pathways. </a:t>
            </a: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dirty="0">
                <a:latin typeface="Arial"/>
                <a:ea typeface="Arial"/>
                <a:cs typeface="Arial"/>
                <a:sym typeface="Arial"/>
              </a:rPr>
              <a:t>To take this analysis further, compare your current staff capacity to your future plans for CTE programming - what is needed to credential up or support personnel to move in the direction of providing career pathway opportunities?</a:t>
            </a: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Is there a climate of support that meets educator needs; a climate of teamwork and accessibility of leadership?</a:t>
            </a: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dirty="0">
                <a:latin typeface="Arial"/>
                <a:ea typeface="Arial"/>
                <a:cs typeface="Arial"/>
                <a:sym typeface="Arial"/>
              </a:rPr>
              <a:t>Consider how retired teachers, the technical colleges, local partners, and neighboring districts can be leveraged to provide support in the CTE classroom</a:t>
            </a: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dirty="0">
              <a:latin typeface="Arial"/>
              <a:ea typeface="Arial"/>
              <a:cs typeface="Arial"/>
              <a:sym typeface="Arial"/>
            </a:endParaRPr>
          </a:p>
          <a:p>
            <a:pPr marL="457200" lvl="0" indent="-298450" algn="l" rtl="0">
              <a:spcBef>
                <a:spcPts val="0"/>
              </a:spcBef>
              <a:spcAft>
                <a:spcPts val="0"/>
              </a:spcAft>
              <a:buSzPts val="1100"/>
              <a:buFont typeface="Arial"/>
              <a:buChar char="●"/>
            </a:pPr>
            <a:r>
              <a:rPr lang="en-US" sz="1100" dirty="0">
                <a:latin typeface="Arial"/>
                <a:ea typeface="Arial"/>
                <a:cs typeface="Arial"/>
                <a:sym typeface="Arial"/>
              </a:rPr>
              <a:t>Look at which activities were successful in closing gaps in the last CLNA, and which were not? What do you want to change or expand upon?</a:t>
            </a: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dirty="0">
              <a:latin typeface="Arial"/>
              <a:ea typeface="Arial"/>
              <a:cs typeface="Arial"/>
              <a:sym typeface="Arial"/>
            </a:endParaRPr>
          </a:p>
        </p:txBody>
      </p:sp>
      <p:sp>
        <p:nvSpPr>
          <p:cNvPr id="85" name="Google Shape;85;g23f13c91030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3eafe12e10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3eafe12e10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As with the other focus areas, stakeholder engagement is the key to understanding the strengths and weaknesses of educator supports and needs in the district.</a:t>
            </a:r>
            <a:endParaRPr/>
          </a:p>
          <a:p>
            <a:pPr marL="0" lvl="0" indent="0" algn="l" rtl="0">
              <a:spcBef>
                <a:spcPts val="0"/>
              </a:spcBef>
              <a:spcAft>
                <a:spcPts val="0"/>
              </a:spcAft>
              <a:buNone/>
            </a:pPr>
            <a:endParaRPr/>
          </a:p>
          <a:p>
            <a:pPr marL="0" lvl="0" indent="0" algn="l" rtl="0">
              <a:spcBef>
                <a:spcPts val="0"/>
              </a:spcBef>
              <a:spcAft>
                <a:spcPts val="0"/>
              </a:spcAft>
              <a:buNone/>
            </a:pPr>
            <a:r>
              <a:rPr lang="en-US"/>
              <a:t>Once you’ve synthesized your data, consult, particularly with teachers, building administrators, school counselors, and other employees of the district as to what appears to be the most pressing gap or need. What solutions, initiatives or activities can be implemented in the next two years to mitigate the gap and achieve your ERRT goals? </a:t>
            </a:r>
            <a:endParaRPr/>
          </a:p>
          <a:p>
            <a:pPr marL="0" lvl="0" indent="0" algn="l" rtl="0">
              <a:spcBef>
                <a:spcPts val="0"/>
              </a:spcBef>
              <a:spcAft>
                <a:spcPts val="0"/>
              </a:spcAft>
              <a:buNone/>
            </a:pPr>
            <a:r>
              <a:rPr lang="en-US"/>
              <a:t>Even students, parents, local business and industry, and postsecondary institutions can be of assistance in understanding and bringing clarity to the needs and strategizing around solutions.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sz="1400">
                <a:solidFill>
                  <a:srgbClr val="444444"/>
                </a:solidFill>
                <a:latin typeface="Arial"/>
                <a:ea typeface="Arial"/>
                <a:cs typeface="Arial"/>
                <a:sym typeface="Arial"/>
              </a:rPr>
              <a:t>Leading Forward: WI Education Workforce Initiative </a:t>
            </a:r>
            <a:r>
              <a:rPr lang="en-US" sz="1400" u="sng">
                <a:solidFill>
                  <a:schemeClr val="hlink"/>
                </a:solidFill>
                <a:latin typeface="Arial"/>
                <a:ea typeface="Arial"/>
                <a:cs typeface="Arial"/>
                <a:sym typeface="Arial"/>
                <a:hlinkClick r:id="rId3"/>
              </a:rPr>
              <a:t>https://dpi.wi.gov/education-workforce</a:t>
            </a:r>
            <a:r>
              <a:rPr lang="en-US" sz="1400">
                <a:solidFill>
                  <a:srgbClr val="444444"/>
                </a:solidFill>
                <a:latin typeface="Arial"/>
                <a:ea typeface="Arial"/>
                <a:cs typeface="Arial"/>
                <a:sym typeface="Arial"/>
              </a:rPr>
              <a:t> </a:t>
            </a:r>
            <a:r>
              <a:rPr lang="en-US" sz="1100">
                <a:latin typeface="Arial"/>
                <a:ea typeface="Arial"/>
                <a:cs typeface="Arial"/>
                <a:sym typeface="Arial"/>
              </a:rPr>
              <a:t>can provide some food for thought on your analysis and strategic planning around preparation, license options, recruitment, retention and educator effectiveness.</a:t>
            </a:r>
            <a:endParaRPr/>
          </a:p>
        </p:txBody>
      </p:sp>
      <p:sp>
        <p:nvSpPr>
          <p:cNvPr id="92" name="Google Shape;92;g23eafe12e10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3f13c91030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3f13c91030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DPI Pathways to Licensure website is another resource for exploring creative ways to obtain teacher licenses for those who are interested. </a:t>
            </a:r>
            <a:endParaRPr dirty="0"/>
          </a:p>
          <a:p>
            <a:pPr marL="0" lvl="0" indent="0" algn="l" rtl="0">
              <a:spcBef>
                <a:spcPts val="0"/>
              </a:spcBef>
              <a:spcAft>
                <a:spcPts val="0"/>
              </a:spcAft>
              <a:buNone/>
            </a:pPr>
            <a:r>
              <a:rPr lang="en-US" dirty="0"/>
              <a:t>&lt;pause&gt;</a:t>
            </a:r>
            <a:endParaRPr dirty="0"/>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That concludes the Educator Recruitment Retention and Training focus area webcast.</a:t>
            </a: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dirty="0">
                <a:latin typeface="Arial"/>
                <a:ea typeface="Arial"/>
                <a:cs typeface="Arial"/>
                <a:sym typeface="Arial"/>
              </a:rPr>
              <a:t>If you have questions, please reach out to me or one of the DPI content consultants for more information on assessing Educator Recruitment Retention and Training needs.</a:t>
            </a:r>
            <a:endParaRPr sz="1100" dirty="0">
              <a:latin typeface="Arial"/>
              <a:ea typeface="Arial"/>
              <a:cs typeface="Arial"/>
              <a:sym typeface="Arial"/>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99" name="Google Shape;99;g23f13c91030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3"/>
        <p:cNvGrpSpPr/>
        <p:nvPr/>
      </p:nvGrpSpPr>
      <p:grpSpPr>
        <a:xfrm>
          <a:off x="0" y="0"/>
          <a:ext cx="0" cy="0"/>
          <a:chOff x="0" y="0"/>
          <a:chExt cx="0" cy="0"/>
        </a:xfrm>
      </p:grpSpPr>
      <p:sp>
        <p:nvSpPr>
          <p:cNvPr id="14" name="Google Shape;14;p2"/>
          <p:cNvSpPr txBox="1">
            <a:spLocks noGrp="1"/>
          </p:cNvSpPr>
          <p:nvPr>
            <p:ph type="body" idx="1"/>
          </p:nvPr>
        </p:nvSpPr>
        <p:spPr>
          <a:xfrm>
            <a:off x="1416575" y="1293834"/>
            <a:ext cx="6311370" cy="1262666"/>
          </a:xfrm>
          <a:prstGeom prst="rect">
            <a:avLst/>
          </a:prstGeom>
          <a:noFill/>
          <a:ln>
            <a:noFill/>
          </a:ln>
        </p:spPr>
        <p:txBody>
          <a:bodyPr spcFirstLastPara="1" wrap="square" lIns="91425" tIns="45700" rIns="91425" bIns="45700" anchor="t" anchorCtr="0">
            <a:noAutofit/>
          </a:bodyPr>
          <a:lstStyle>
            <a:lvl1pPr marL="457200" lvl="0" indent="-228600" algn="ctr">
              <a:lnSpc>
                <a:spcPct val="106111"/>
              </a:lnSpc>
              <a:spcBef>
                <a:spcPts val="0"/>
              </a:spcBef>
              <a:spcAft>
                <a:spcPts val="0"/>
              </a:spcAft>
              <a:buClr>
                <a:srgbClr val="333399"/>
              </a:buClr>
              <a:buSzPts val="3600"/>
              <a:buNone/>
              <a:defRPr sz="3600">
                <a:solidFill>
                  <a:srgbClr val="333399"/>
                </a:solidFill>
                <a:latin typeface="Lato Black"/>
                <a:ea typeface="Lato Black"/>
                <a:cs typeface="Lato Black"/>
                <a:sym typeface="Lato Black"/>
              </a:defRPr>
            </a:lvl1pPr>
            <a:lvl2pPr marL="914400" lvl="1" indent="-228600" algn="l">
              <a:lnSpc>
                <a:spcPct val="150000"/>
              </a:lnSpc>
              <a:spcBef>
                <a:spcPts val="3000"/>
              </a:spcBef>
              <a:spcAft>
                <a:spcPts val="0"/>
              </a:spcAft>
              <a:buClr>
                <a:srgbClr val="333399"/>
              </a:buClr>
              <a:buSzPts val="2637"/>
              <a:buNone/>
              <a:defRPr sz="2637">
                <a:solidFill>
                  <a:srgbClr val="333399"/>
                </a:solidFill>
                <a:latin typeface="Calibri"/>
                <a:ea typeface="Calibri"/>
                <a:cs typeface="Calibri"/>
                <a:sym typeface="Calibri"/>
              </a:defRPr>
            </a:lvl2pPr>
            <a:lvl3pPr marL="1371600" lvl="2"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3pPr>
            <a:lvl4pPr marL="1828800" lvl="3"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4pPr>
            <a:lvl5pPr marL="2286000" lvl="4"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 name="Google Shape;15;p2"/>
          <p:cNvSpPr txBox="1">
            <a:spLocks noGrp="1"/>
          </p:cNvSpPr>
          <p:nvPr>
            <p:ph type="body" idx="2"/>
          </p:nvPr>
        </p:nvSpPr>
        <p:spPr>
          <a:xfrm>
            <a:off x="5458013" y="3035370"/>
            <a:ext cx="2228771" cy="11238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1800"/>
              <a:buNone/>
              <a:defRPr sz="1800"/>
            </a:lvl1pPr>
            <a:lvl2pPr marL="914400" lvl="1" indent="-228600" algn="l">
              <a:lnSpc>
                <a:spcPct val="100000"/>
              </a:lnSpc>
              <a:spcBef>
                <a:spcPts val="3000"/>
              </a:spcBef>
              <a:spcAft>
                <a:spcPts val="0"/>
              </a:spcAft>
              <a:buClr>
                <a:schemeClr val="dk1"/>
              </a:buClr>
              <a:buSzPts val="1465"/>
              <a:buNone/>
              <a:defRPr sz="1465"/>
            </a:lvl2pPr>
            <a:lvl3pPr marL="1371600" lvl="2" indent="-228600" algn="l">
              <a:lnSpc>
                <a:spcPct val="100000"/>
              </a:lnSpc>
              <a:spcBef>
                <a:spcPts val="375"/>
              </a:spcBef>
              <a:spcAft>
                <a:spcPts val="0"/>
              </a:spcAft>
              <a:buClr>
                <a:schemeClr val="dk1"/>
              </a:buClr>
              <a:buSzPts val="1465"/>
              <a:buNone/>
              <a:defRPr sz="1465"/>
            </a:lvl3pPr>
            <a:lvl4pPr marL="1828800" lvl="3" indent="-228600" algn="l">
              <a:lnSpc>
                <a:spcPct val="100000"/>
              </a:lnSpc>
              <a:spcBef>
                <a:spcPts val="375"/>
              </a:spcBef>
              <a:spcAft>
                <a:spcPts val="0"/>
              </a:spcAft>
              <a:buClr>
                <a:schemeClr val="dk1"/>
              </a:buClr>
              <a:buSzPts val="1465"/>
              <a:buNone/>
              <a:defRPr sz="1465"/>
            </a:lvl4pPr>
            <a:lvl5pPr marL="2286000" lvl="4" indent="-228600" algn="l">
              <a:lnSpc>
                <a:spcPct val="100000"/>
              </a:lnSpc>
              <a:spcBef>
                <a:spcPts val="375"/>
              </a:spcBef>
              <a:spcAft>
                <a:spcPts val="0"/>
              </a:spcAft>
              <a:buClr>
                <a:schemeClr val="dk1"/>
              </a:buClr>
              <a:buSzPts val="1465"/>
              <a:buNone/>
              <a:defRPr sz="1465"/>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6" name="Google Shape;16;p2"/>
          <p:cNvPicPr preferRelativeResize="0"/>
          <p:nvPr/>
        </p:nvPicPr>
        <p:blipFill rotWithShape="1">
          <a:blip r:embed="rId2">
            <a:alphaModFix/>
          </a:blip>
          <a:srcRect t="3724" b="9439"/>
          <a:stretch/>
        </p:blipFill>
        <p:spPr>
          <a:xfrm>
            <a:off x="0" y="3392384"/>
            <a:ext cx="9141824" cy="17511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75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75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75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75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75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75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fade">
                                      <p:cBhvr>
                                        <p:cTn id="37" dur="750"/>
                                        <p:tgtEl>
                                          <p:spTgt spid="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xEl>
                                              <p:pRg st="7" end="7"/>
                                            </p:txEl>
                                          </p:spTgt>
                                        </p:tgtEl>
                                        <p:attrNameLst>
                                          <p:attrName>style.visibility</p:attrName>
                                        </p:attrNameLst>
                                      </p:cBhvr>
                                      <p:to>
                                        <p:strVal val="visible"/>
                                      </p:to>
                                    </p:set>
                                    <p:animEffect transition="in" filter="fade">
                                      <p:cBhvr>
                                        <p:cTn id="42" dur="750"/>
                                        <p:tgtEl>
                                          <p:spTgt spid="1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xEl>
                                              <p:pRg st="8" end="8"/>
                                            </p:txEl>
                                          </p:spTgt>
                                        </p:tgtEl>
                                        <p:attrNameLst>
                                          <p:attrName>style.visibility</p:attrName>
                                        </p:attrNameLst>
                                      </p:cBhvr>
                                      <p:to>
                                        <p:strVal val="visible"/>
                                      </p:to>
                                    </p:set>
                                    <p:animEffect transition="in" filter="fade">
                                      <p:cBhvr>
                                        <p:cTn id="47" dur="750"/>
                                        <p:tgtEl>
                                          <p:spTgt spid="14">
                                            <p:txEl>
                                              <p:pRg st="8" end="8"/>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750"/>
                                        <p:tgtEl>
                                          <p:spTgt spid="15">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5">
                                            <p:txEl>
                                              <p:pRg st="1" end="1"/>
                                            </p:txEl>
                                          </p:spTgt>
                                        </p:tgtEl>
                                        <p:attrNameLst>
                                          <p:attrName>style.visibility</p:attrName>
                                        </p:attrNameLst>
                                      </p:cBhvr>
                                      <p:to>
                                        <p:strVal val="visible"/>
                                      </p:to>
                                    </p:set>
                                    <p:animEffect transition="in" filter="fade">
                                      <p:cBhvr>
                                        <p:cTn id="55" dur="750"/>
                                        <p:tgtEl>
                                          <p:spTgt spid="15">
                                            <p:txEl>
                                              <p:p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5">
                                            <p:txEl>
                                              <p:pRg st="2" end="2"/>
                                            </p:txEl>
                                          </p:spTgt>
                                        </p:tgtEl>
                                        <p:attrNameLst>
                                          <p:attrName>style.visibility</p:attrName>
                                        </p:attrNameLst>
                                      </p:cBhvr>
                                      <p:to>
                                        <p:strVal val="visible"/>
                                      </p:to>
                                    </p:set>
                                    <p:animEffect transition="in" filter="fade">
                                      <p:cBhvr>
                                        <p:cTn id="59" dur="750"/>
                                        <p:tgtEl>
                                          <p:spTgt spid="15">
                                            <p:txEl>
                                              <p:pRg st="2" end="2"/>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5">
                                            <p:txEl>
                                              <p:pRg st="3" end="3"/>
                                            </p:txEl>
                                          </p:spTgt>
                                        </p:tgtEl>
                                        <p:attrNameLst>
                                          <p:attrName>style.visibility</p:attrName>
                                        </p:attrNameLst>
                                      </p:cBhvr>
                                      <p:to>
                                        <p:strVal val="visible"/>
                                      </p:to>
                                    </p:set>
                                    <p:animEffect transition="in" filter="fade">
                                      <p:cBhvr>
                                        <p:cTn id="63" dur="750"/>
                                        <p:tgtEl>
                                          <p:spTgt spid="15">
                                            <p:txEl>
                                              <p:pRg st="3" end="3"/>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5">
                                            <p:txEl>
                                              <p:pRg st="4" end="4"/>
                                            </p:txEl>
                                          </p:spTgt>
                                        </p:tgtEl>
                                        <p:attrNameLst>
                                          <p:attrName>style.visibility</p:attrName>
                                        </p:attrNameLst>
                                      </p:cBhvr>
                                      <p:to>
                                        <p:strVal val="visible"/>
                                      </p:to>
                                    </p:set>
                                    <p:animEffect transition="in" filter="fade">
                                      <p:cBhvr>
                                        <p:cTn id="67" dur="750"/>
                                        <p:tgtEl>
                                          <p:spTgt spid="15">
                                            <p:txEl>
                                              <p:pRg st="4" end="4"/>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5">
                                            <p:txEl>
                                              <p:pRg st="5" end="5"/>
                                            </p:txEl>
                                          </p:spTgt>
                                        </p:tgtEl>
                                        <p:attrNameLst>
                                          <p:attrName>style.visibility</p:attrName>
                                        </p:attrNameLst>
                                      </p:cBhvr>
                                      <p:to>
                                        <p:strVal val="visible"/>
                                      </p:to>
                                    </p:set>
                                    <p:animEffect transition="in" filter="fade">
                                      <p:cBhvr>
                                        <p:cTn id="71" dur="750"/>
                                        <p:tgtEl>
                                          <p:spTgt spid="15">
                                            <p:txEl>
                                              <p:pRg st="5" end="5"/>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5">
                                            <p:txEl>
                                              <p:pRg st="6" end="6"/>
                                            </p:txEl>
                                          </p:spTgt>
                                        </p:tgtEl>
                                        <p:attrNameLst>
                                          <p:attrName>style.visibility</p:attrName>
                                        </p:attrNameLst>
                                      </p:cBhvr>
                                      <p:to>
                                        <p:strVal val="visible"/>
                                      </p:to>
                                    </p:set>
                                    <p:animEffect transition="in" filter="fade">
                                      <p:cBhvr>
                                        <p:cTn id="75" dur="750"/>
                                        <p:tgtEl>
                                          <p:spTgt spid="15">
                                            <p:txEl>
                                              <p:pRg st="6" end="6"/>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5">
                                            <p:txEl>
                                              <p:pRg st="7" end="7"/>
                                            </p:txEl>
                                          </p:spTgt>
                                        </p:tgtEl>
                                        <p:attrNameLst>
                                          <p:attrName>style.visibility</p:attrName>
                                        </p:attrNameLst>
                                      </p:cBhvr>
                                      <p:to>
                                        <p:strVal val="visible"/>
                                      </p:to>
                                    </p:set>
                                    <p:animEffect transition="in" filter="fade">
                                      <p:cBhvr>
                                        <p:cTn id="79" dur="750"/>
                                        <p:tgtEl>
                                          <p:spTgt spid="15">
                                            <p:txEl>
                                              <p:pRg st="7" end="7"/>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5">
                                            <p:txEl>
                                              <p:pRg st="8" end="8"/>
                                            </p:txEl>
                                          </p:spTgt>
                                        </p:tgtEl>
                                        <p:attrNameLst>
                                          <p:attrName>style.visibility</p:attrName>
                                        </p:attrNameLst>
                                      </p:cBhvr>
                                      <p:to>
                                        <p:strVal val="visible"/>
                                      </p:to>
                                    </p:set>
                                    <p:animEffect transition="in" filter="fade">
                                      <p:cBhvr>
                                        <p:cTn id="83" dur="750"/>
                                        <p:tgtEl>
                                          <p:spTgt spid="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7"/>
        <p:cNvGrpSpPr/>
        <p:nvPr/>
      </p:nvGrpSpPr>
      <p:grpSpPr>
        <a:xfrm>
          <a:off x="0" y="0"/>
          <a:ext cx="0" cy="0"/>
          <a:chOff x="0" y="0"/>
          <a:chExt cx="0" cy="0"/>
        </a:xfrm>
      </p:grpSpPr>
      <p:sp>
        <p:nvSpPr>
          <p:cNvPr id="18" name="Google Shape;18;p3"/>
          <p:cNvSpPr txBox="1"/>
          <p:nvPr/>
        </p:nvSpPr>
        <p:spPr>
          <a:xfrm>
            <a:off x="-6304" y="0"/>
            <a:ext cx="9150304" cy="921657"/>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9" name="Google Shape;19;p3"/>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 name="Google Shape;20;p3"/>
          <p:cNvSpPr txBox="1">
            <a:spLocks noGrp="1"/>
          </p:cNvSpPr>
          <p:nvPr>
            <p:ph type="body" idx="2"/>
          </p:nvPr>
        </p:nvSpPr>
        <p:spPr>
          <a:xfrm>
            <a:off x="2052028" y="1197429"/>
            <a:ext cx="5046877" cy="2512779"/>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0"/>
              </a:spcBef>
              <a:spcAft>
                <a:spcPts val="0"/>
              </a:spcAft>
              <a:buClr>
                <a:schemeClr val="dk1"/>
              </a:buClr>
              <a:buSzPts val="2400"/>
              <a:buFont typeface="Arial"/>
              <a:buChar char="•"/>
              <a:defRPr sz="2400" b="1"/>
            </a:lvl1pPr>
            <a:lvl2pPr marL="914400" lvl="1" indent="-228600" algn="l">
              <a:lnSpc>
                <a:spcPct val="150000"/>
              </a:lnSpc>
              <a:spcBef>
                <a:spcPts val="439"/>
              </a:spcBef>
              <a:spcAft>
                <a:spcPts val="0"/>
              </a:spcAft>
              <a:buClr>
                <a:schemeClr val="dk1"/>
              </a:buClr>
              <a:buSzPts val="1758"/>
              <a:buNone/>
              <a:defRPr sz="1758"/>
            </a:lvl2pPr>
            <a:lvl3pPr marL="1371600" lvl="2" indent="-228600" algn="l">
              <a:lnSpc>
                <a:spcPct val="90000"/>
              </a:lnSpc>
              <a:spcBef>
                <a:spcPts val="375"/>
              </a:spcBef>
              <a:spcAft>
                <a:spcPts val="0"/>
              </a:spcAft>
              <a:buClr>
                <a:schemeClr val="dk1"/>
              </a:buClr>
              <a:buSzPts val="1758"/>
              <a:buNone/>
              <a:defRPr sz="1758"/>
            </a:lvl3pPr>
            <a:lvl4pPr marL="1828800" lvl="3" indent="-228600" algn="l">
              <a:lnSpc>
                <a:spcPct val="90000"/>
              </a:lnSpc>
              <a:spcBef>
                <a:spcPts val="375"/>
              </a:spcBef>
              <a:spcAft>
                <a:spcPts val="0"/>
              </a:spcAft>
              <a:buClr>
                <a:schemeClr val="dk1"/>
              </a:buClr>
              <a:buSzPts val="1758"/>
              <a:buNone/>
              <a:defRPr sz="1758"/>
            </a:lvl4pPr>
            <a:lvl5pPr marL="2286000" lvl="4" indent="-228600" algn="l">
              <a:lnSpc>
                <a:spcPct val="90000"/>
              </a:lnSpc>
              <a:spcBef>
                <a:spcPts val="375"/>
              </a:spcBef>
              <a:spcAft>
                <a:spcPts val="0"/>
              </a:spcAft>
              <a:buClr>
                <a:schemeClr val="dk1"/>
              </a:buClr>
              <a:buSzPts val="1758"/>
              <a:buNone/>
              <a:defRPr sz="1758"/>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1" name="Google Shape;21;p3"/>
          <p:cNvPicPr preferRelativeResize="0"/>
          <p:nvPr/>
        </p:nvPicPr>
        <p:blipFill rotWithShape="1">
          <a:blip r:embed="rId2">
            <a:alphaModFix/>
          </a:blip>
          <a:srcRect l="109" t="7102" b="33564"/>
          <a:stretch/>
        </p:blipFill>
        <p:spPr>
          <a:xfrm>
            <a:off x="-8814" y="3710690"/>
            <a:ext cx="9152873" cy="143629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22"/>
        <p:cNvGrpSpPr/>
        <p:nvPr/>
      </p:nvGrpSpPr>
      <p:grpSpPr>
        <a:xfrm>
          <a:off x="0" y="0"/>
          <a:ext cx="0" cy="0"/>
          <a:chOff x="0" y="0"/>
          <a:chExt cx="0" cy="0"/>
        </a:xfrm>
      </p:grpSpPr>
      <p:sp>
        <p:nvSpPr>
          <p:cNvPr id="23" name="Google Shape;23;p4"/>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4"/>
          <p:cNvSpPr txBox="1">
            <a:spLocks noGrp="1"/>
          </p:cNvSpPr>
          <p:nvPr>
            <p:ph type="body" idx="2"/>
          </p:nvPr>
        </p:nvSpPr>
        <p:spPr>
          <a:xfrm>
            <a:off x="942822" y="1277258"/>
            <a:ext cx="3993459" cy="2329521"/>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0"/>
              </a:spcBef>
              <a:spcAft>
                <a:spcPts val="0"/>
              </a:spcAft>
              <a:buClr>
                <a:schemeClr val="dk1"/>
              </a:buClr>
              <a:buSzPts val="2400"/>
              <a:buFont typeface="Arial"/>
              <a:buChar char="•"/>
              <a:defRPr sz="2400" b="1"/>
            </a:lvl1pPr>
            <a:lvl2pPr marL="914400" lvl="1" indent="-228600" algn="l">
              <a:lnSpc>
                <a:spcPct val="150000"/>
              </a:lnSpc>
              <a:spcBef>
                <a:spcPts val="439"/>
              </a:spcBef>
              <a:spcAft>
                <a:spcPts val="0"/>
              </a:spcAft>
              <a:buClr>
                <a:schemeClr val="dk1"/>
              </a:buClr>
              <a:buSzPts val="2400"/>
              <a:buNone/>
              <a:defRPr/>
            </a:lvl2pPr>
            <a:lvl3pPr marL="1371600" lvl="2" indent="-228600" algn="l">
              <a:lnSpc>
                <a:spcPct val="150000"/>
              </a:lnSpc>
              <a:spcBef>
                <a:spcPts val="375"/>
              </a:spcBef>
              <a:spcAft>
                <a:spcPts val="0"/>
              </a:spcAft>
              <a:buClr>
                <a:schemeClr val="dk1"/>
              </a:buClr>
              <a:buSzPts val="1500"/>
              <a:buNone/>
              <a:defRPr/>
            </a:lvl3pPr>
            <a:lvl4pPr marL="1828800" lvl="3" indent="-228600" algn="l">
              <a:lnSpc>
                <a:spcPct val="150000"/>
              </a:lnSpc>
              <a:spcBef>
                <a:spcPts val="375"/>
              </a:spcBef>
              <a:spcAft>
                <a:spcPts val="0"/>
              </a:spcAft>
              <a:buClr>
                <a:schemeClr val="dk1"/>
              </a:buClr>
              <a:buSzPts val="1350"/>
              <a:buNone/>
              <a:defRPr/>
            </a:lvl4pPr>
            <a:lvl5pPr marL="2286000" lvl="4" indent="-228600" algn="l">
              <a:lnSpc>
                <a:spcPct val="150000"/>
              </a:lnSpc>
              <a:spcBef>
                <a:spcPts val="375"/>
              </a:spcBef>
              <a:spcAft>
                <a:spcPts val="0"/>
              </a:spcAft>
              <a:buClr>
                <a:schemeClr val="dk1"/>
              </a:buClr>
              <a:buSzPts val="13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 name="Google Shape;25;p4"/>
          <p:cNvSpPr>
            <a:spLocks noGrp="1"/>
          </p:cNvSpPr>
          <p:nvPr>
            <p:ph type="pic" idx="3"/>
          </p:nvPr>
        </p:nvSpPr>
        <p:spPr>
          <a:xfrm>
            <a:off x="5262429" y="1291773"/>
            <a:ext cx="3420446" cy="3090606"/>
          </a:xfrm>
          <a:prstGeom prst="rect">
            <a:avLst/>
          </a:prstGeom>
          <a:noFill/>
          <a:ln>
            <a:noFill/>
          </a:ln>
        </p:spPr>
      </p:sp>
      <p:pic>
        <p:nvPicPr>
          <p:cNvPr id="26" name="Google Shape;26;p4"/>
          <p:cNvPicPr preferRelativeResize="0"/>
          <p:nvPr/>
        </p:nvPicPr>
        <p:blipFill rotWithShape="1">
          <a:blip r:embed="rId2">
            <a:alphaModFix/>
          </a:blip>
          <a:srcRect l="109" t="7102" b="33564"/>
          <a:stretch/>
        </p:blipFill>
        <p:spPr>
          <a:xfrm>
            <a:off x="-8814" y="3710690"/>
            <a:ext cx="9152873" cy="143629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27"/>
        <p:cNvGrpSpPr/>
        <p:nvPr/>
      </p:nvGrpSpPr>
      <p:grpSpPr>
        <a:xfrm>
          <a:off x="0" y="0"/>
          <a:ext cx="0" cy="0"/>
          <a:chOff x="0" y="0"/>
          <a:chExt cx="0" cy="0"/>
        </a:xfrm>
      </p:grpSpPr>
      <p:sp>
        <p:nvSpPr>
          <p:cNvPr id="28" name="Google Shape;28;p5"/>
          <p:cNvSpPr txBox="1"/>
          <p:nvPr/>
        </p:nvSpPr>
        <p:spPr>
          <a:xfrm>
            <a:off x="-6304" y="0"/>
            <a:ext cx="9150304" cy="921657"/>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29" name="Google Shape;29;p5"/>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 name="Google Shape;30;p5"/>
          <p:cNvSpPr>
            <a:spLocks noGrp="1"/>
          </p:cNvSpPr>
          <p:nvPr>
            <p:ph type="media" idx="2"/>
          </p:nvPr>
        </p:nvSpPr>
        <p:spPr>
          <a:xfrm>
            <a:off x="2042012" y="1304873"/>
            <a:ext cx="5045075" cy="25304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31" name="Google Shape;31;p5"/>
          <p:cNvPicPr preferRelativeResize="0"/>
          <p:nvPr/>
        </p:nvPicPr>
        <p:blipFill rotWithShape="1">
          <a:blip r:embed="rId2">
            <a:alphaModFix/>
          </a:blip>
          <a:srcRect l="109" t="7102" b="33564"/>
          <a:stretch/>
        </p:blipFill>
        <p:spPr>
          <a:xfrm>
            <a:off x="-8814" y="3710690"/>
            <a:ext cx="9152873" cy="143629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XL image">
  <p:cSld name="XL image">
    <p:spTree>
      <p:nvGrpSpPr>
        <p:cNvPr id="1" name="Shape 32"/>
        <p:cNvGrpSpPr/>
        <p:nvPr/>
      </p:nvGrpSpPr>
      <p:grpSpPr>
        <a:xfrm>
          <a:off x="0" y="0"/>
          <a:ext cx="0" cy="0"/>
          <a:chOff x="0" y="0"/>
          <a:chExt cx="0" cy="0"/>
        </a:xfrm>
      </p:grpSpPr>
      <p:sp>
        <p:nvSpPr>
          <p:cNvPr id="33" name="Google Shape;33;p6"/>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34" name="Google Shape;34;p6"/>
          <p:cNvPicPr preferRelativeResize="0"/>
          <p:nvPr/>
        </p:nvPicPr>
        <p:blipFill rotWithShape="1">
          <a:blip r:embed="rId2">
            <a:alphaModFix/>
          </a:blip>
          <a:srcRect l="109" t="7102" b="33564"/>
          <a:stretch/>
        </p:blipFill>
        <p:spPr>
          <a:xfrm>
            <a:off x="-8873" y="4598378"/>
            <a:ext cx="9152873" cy="5715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2184116" y="1364104"/>
            <a:ext cx="4762552" cy="247896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 name="Google Shape;11;p1"/>
          <p:cNvSpPr txBox="1"/>
          <p:nvPr/>
        </p:nvSpPr>
        <p:spPr>
          <a:xfrm>
            <a:off x="-6304" y="0"/>
            <a:ext cx="9150304" cy="921657"/>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2" name="Google Shape;12;p1"/>
          <p:cNvSpPr txBox="1">
            <a:spLocks noGrp="1"/>
          </p:cNvSpPr>
          <p:nvPr>
            <p:ph type="title"/>
          </p:nvPr>
        </p:nvSpPr>
        <p:spPr>
          <a:xfrm>
            <a:off x="616258" y="0"/>
            <a:ext cx="7886700" cy="9144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1"/>
              </a:buClr>
              <a:buSzPts val="3600"/>
              <a:buFont typeface="Lato Black"/>
              <a:buNone/>
              <a:defRPr sz="3600" b="0" i="0" u="none" strike="noStrike" cap="none">
                <a:solidFill>
                  <a:schemeClr val="lt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ristine.lenske@dpi.wi.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dpi.wi.gov/cte/carl-perkins/grants/formula-gran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pi.wi.gov/sites/default/files/imce/education-workforce/pdf/2021-wi-epp-annual-report.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pi.wi.gov/education-workforc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7"/>
          <p:cNvSpPr txBox="1">
            <a:spLocks noGrp="1"/>
          </p:cNvSpPr>
          <p:nvPr>
            <p:ph type="body" idx="1"/>
          </p:nvPr>
        </p:nvSpPr>
        <p:spPr>
          <a:xfrm>
            <a:off x="999600" y="1146150"/>
            <a:ext cx="7715400" cy="2892300"/>
          </a:xfrm>
          <a:prstGeom prst="rect">
            <a:avLst/>
          </a:prstGeom>
          <a:noFill/>
          <a:ln>
            <a:noFill/>
          </a:ln>
        </p:spPr>
        <p:txBody>
          <a:bodyPr spcFirstLastPara="1" wrap="square" lIns="91425" tIns="45700" rIns="91425" bIns="45700" anchor="t" anchorCtr="0">
            <a:normAutofit fontScale="70000" lnSpcReduction="20000"/>
          </a:bodyPr>
          <a:lstStyle/>
          <a:p>
            <a:pPr marL="0" lvl="0" indent="0" algn="ctr" rtl="0">
              <a:lnSpc>
                <a:spcPct val="100000"/>
              </a:lnSpc>
              <a:spcBef>
                <a:spcPts val="0"/>
              </a:spcBef>
              <a:spcAft>
                <a:spcPts val="0"/>
              </a:spcAft>
              <a:buClr>
                <a:srgbClr val="333399"/>
              </a:buClr>
              <a:buSzPct val="70175"/>
              <a:buNone/>
            </a:pPr>
            <a:r>
              <a:rPr lang="en-US" sz="4900" dirty="0"/>
              <a:t>Perkins Grant CLNA </a:t>
            </a:r>
            <a:endParaRPr sz="4900" dirty="0"/>
          </a:p>
          <a:p>
            <a:pPr marL="0" lvl="0" indent="0" algn="ctr" rtl="0">
              <a:lnSpc>
                <a:spcPct val="115000"/>
              </a:lnSpc>
              <a:spcBef>
                <a:spcPts val="0"/>
              </a:spcBef>
              <a:spcAft>
                <a:spcPts val="0"/>
              </a:spcAft>
              <a:buClr>
                <a:srgbClr val="333399"/>
              </a:buClr>
              <a:buSzPct val="70175"/>
              <a:buNone/>
            </a:pPr>
            <a:r>
              <a:rPr lang="en-US" sz="4900" dirty="0"/>
              <a:t>Focus Area: Educator Recruitment Retention and Training  </a:t>
            </a:r>
            <a:endParaRPr sz="4900" dirty="0"/>
          </a:p>
          <a:p>
            <a:pPr marL="0" lvl="0" indent="0" algn="ctr" rtl="0">
              <a:lnSpc>
                <a:spcPct val="115000"/>
              </a:lnSpc>
              <a:spcBef>
                <a:spcPts val="1000"/>
              </a:spcBef>
              <a:spcAft>
                <a:spcPts val="0"/>
              </a:spcAft>
              <a:buClr>
                <a:srgbClr val="333399"/>
              </a:buClr>
              <a:buSzPct val="95238"/>
              <a:buNone/>
            </a:pPr>
            <a:r>
              <a:rPr lang="en-US" sz="3800" dirty="0"/>
              <a:t>September 2023</a:t>
            </a:r>
            <a:endParaRPr sz="3800" dirty="0"/>
          </a:p>
          <a:p>
            <a:pPr marL="0" lvl="0" indent="0" algn="ctr" rtl="0">
              <a:lnSpc>
                <a:spcPct val="100000"/>
              </a:lnSpc>
              <a:spcBef>
                <a:spcPts val="1000"/>
              </a:spcBef>
              <a:spcAft>
                <a:spcPts val="0"/>
              </a:spcAft>
              <a:buClr>
                <a:srgbClr val="333399"/>
              </a:buClr>
              <a:buSzPct val="100000"/>
              <a:buNone/>
            </a:pPr>
            <a:br>
              <a:rPr lang="en-US" sz="4000" dirty="0"/>
            </a:br>
            <a:endParaRPr dirty="0"/>
          </a:p>
        </p:txBody>
      </p:sp>
      <p:sp>
        <p:nvSpPr>
          <p:cNvPr id="41" name="Google Shape;41;p7"/>
          <p:cNvSpPr txBox="1">
            <a:spLocks noGrp="1"/>
          </p:cNvSpPr>
          <p:nvPr>
            <p:ph type="body" idx="2"/>
          </p:nvPr>
        </p:nvSpPr>
        <p:spPr>
          <a:xfrm>
            <a:off x="6710082" y="2669241"/>
            <a:ext cx="2292724" cy="1695159"/>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318"/>
              <a:buNone/>
            </a:pPr>
            <a:r>
              <a:rPr lang="en-US" sz="1318" dirty="0"/>
              <a:t>Chris Lenske</a:t>
            </a:r>
            <a:endParaRPr dirty="0"/>
          </a:p>
          <a:p>
            <a:pPr marL="0" lvl="0" indent="0" algn="l" rtl="0">
              <a:lnSpc>
                <a:spcPct val="115000"/>
              </a:lnSpc>
              <a:spcBef>
                <a:spcPts val="0"/>
              </a:spcBef>
              <a:spcAft>
                <a:spcPts val="0"/>
              </a:spcAft>
              <a:buClr>
                <a:schemeClr val="dk1"/>
              </a:buClr>
              <a:buSzPts val="1318"/>
              <a:buNone/>
            </a:pPr>
            <a:r>
              <a:rPr lang="en-US" sz="1318" dirty="0"/>
              <a:t>Grant Specialist CTE Team</a:t>
            </a:r>
            <a:endParaRPr sz="1318" dirty="0"/>
          </a:p>
          <a:p>
            <a:pPr marL="0" lvl="0" indent="0" algn="l" rtl="0">
              <a:lnSpc>
                <a:spcPct val="115000"/>
              </a:lnSpc>
              <a:spcBef>
                <a:spcPts val="0"/>
              </a:spcBef>
              <a:spcAft>
                <a:spcPts val="0"/>
              </a:spcAft>
              <a:buClr>
                <a:schemeClr val="dk1"/>
              </a:buClr>
              <a:buSzPts val="1318"/>
              <a:buNone/>
            </a:pPr>
            <a:r>
              <a:rPr lang="en-US" sz="1318" u="sng" dirty="0">
                <a:solidFill>
                  <a:schemeClr val="hlink"/>
                </a:solidFill>
                <a:hlinkClick r:id="rId3"/>
              </a:rPr>
              <a:t>christine.lenske@dpi.wi.gov</a:t>
            </a:r>
            <a:r>
              <a:rPr lang="en-US" sz="1318" dirty="0"/>
              <a:t> </a:t>
            </a:r>
            <a:endParaRPr sz="1318" dirty="0"/>
          </a:p>
          <a:p>
            <a:pPr marL="0" lvl="0" indent="0" algn="l" rtl="0">
              <a:lnSpc>
                <a:spcPct val="115000"/>
              </a:lnSpc>
              <a:spcBef>
                <a:spcPts val="0"/>
              </a:spcBef>
              <a:spcAft>
                <a:spcPts val="0"/>
              </a:spcAft>
              <a:buClr>
                <a:schemeClr val="dk1"/>
              </a:buClr>
              <a:buSzPts val="1318"/>
              <a:buNone/>
            </a:pPr>
            <a:endParaRPr dirty="0"/>
          </a:p>
        </p:txBody>
      </p:sp>
      <p:sp>
        <p:nvSpPr>
          <p:cNvPr id="42" name="Google Shape;42;p7"/>
          <p:cNvSpPr txBox="1"/>
          <p:nvPr/>
        </p:nvSpPr>
        <p:spPr>
          <a:xfrm>
            <a:off x="7637950" y="3448200"/>
            <a:ext cx="14331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00" b="1">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8"/>
          <p:cNvSpPr txBox="1">
            <a:spLocks noGrp="1"/>
          </p:cNvSpPr>
          <p:nvPr>
            <p:ph type="body" idx="1"/>
          </p:nvPr>
        </p:nvSpPr>
        <p:spPr>
          <a:xfrm>
            <a:off x="0" y="117574"/>
            <a:ext cx="9144000" cy="848526"/>
          </a:xfrm>
          <a:prstGeom prst="rect">
            <a:avLst/>
          </a:prstGeom>
        </p:spPr>
        <p:txBody>
          <a:bodyPr spcFirstLastPara="1" wrap="square" lIns="91425" tIns="45700" rIns="91425" bIns="45700" anchor="ctr" anchorCtr="0">
            <a:normAutofit fontScale="77500" lnSpcReduction="20000"/>
          </a:bodyPr>
          <a:lstStyle/>
          <a:p>
            <a:pPr marL="0" lvl="0" indent="0" algn="ctr" rtl="0">
              <a:spcBef>
                <a:spcPts val="0"/>
              </a:spcBef>
              <a:spcAft>
                <a:spcPts val="3000"/>
              </a:spcAft>
              <a:buNone/>
            </a:pPr>
            <a:r>
              <a:rPr lang="en-US" dirty="0"/>
              <a:t>Wisconsin’s CLNA Guide </a:t>
            </a:r>
            <a:endParaRPr dirty="0"/>
          </a:p>
        </p:txBody>
      </p:sp>
      <p:sp>
        <p:nvSpPr>
          <p:cNvPr id="49" name="Google Shape;49;p8"/>
          <p:cNvSpPr txBox="1">
            <a:spLocks noGrp="1"/>
          </p:cNvSpPr>
          <p:nvPr>
            <p:ph type="body" idx="2"/>
          </p:nvPr>
        </p:nvSpPr>
        <p:spPr>
          <a:xfrm>
            <a:off x="3705850" y="1069525"/>
            <a:ext cx="5371200" cy="3956400"/>
          </a:xfrm>
          <a:prstGeom prst="rect">
            <a:avLst/>
          </a:prstGeom>
        </p:spPr>
        <p:txBody>
          <a:bodyPr spcFirstLastPara="1" wrap="square" lIns="91425" tIns="45700" rIns="91425" bIns="45700" anchor="t" anchorCtr="0">
            <a:normAutofit fontScale="25000" lnSpcReduction="10000"/>
          </a:bodyPr>
          <a:lstStyle/>
          <a:p>
            <a:pPr marL="0" lvl="0" indent="0" algn="ctr" rtl="0">
              <a:spcBef>
                <a:spcPts val="0"/>
              </a:spcBef>
              <a:spcAft>
                <a:spcPts val="0"/>
              </a:spcAft>
              <a:buNone/>
            </a:pPr>
            <a:r>
              <a:rPr lang="en-US" sz="7200"/>
              <a:t>CLNA Training Series </a:t>
            </a:r>
            <a:endParaRPr sz="7200"/>
          </a:p>
          <a:p>
            <a:pPr marL="0" lvl="0" indent="0" algn="l" rtl="0">
              <a:lnSpc>
                <a:spcPct val="115000"/>
              </a:lnSpc>
              <a:spcBef>
                <a:spcPts val="1000"/>
              </a:spcBef>
              <a:spcAft>
                <a:spcPts val="0"/>
              </a:spcAft>
              <a:buNone/>
            </a:pPr>
            <a:r>
              <a:rPr lang="en-US" sz="6000" b="0"/>
              <a:t>I. Introduction and Overview of the CLNA requirement</a:t>
            </a:r>
            <a:endParaRPr sz="6000" b="0"/>
          </a:p>
          <a:p>
            <a:pPr marL="0" lvl="0" indent="0" algn="l" rtl="0">
              <a:lnSpc>
                <a:spcPct val="115000"/>
              </a:lnSpc>
              <a:spcBef>
                <a:spcPts val="1500"/>
              </a:spcBef>
              <a:spcAft>
                <a:spcPts val="0"/>
              </a:spcAft>
              <a:buNone/>
            </a:pPr>
            <a:r>
              <a:rPr lang="en-US" sz="6000" b="0"/>
              <a:t>II. Focus Area: Performance on Accountability Indicators </a:t>
            </a:r>
            <a:endParaRPr sz="6000" b="0"/>
          </a:p>
          <a:p>
            <a:pPr marL="0" lvl="0" indent="0" algn="l" rtl="0">
              <a:lnSpc>
                <a:spcPct val="115000"/>
              </a:lnSpc>
              <a:spcBef>
                <a:spcPts val="1500"/>
              </a:spcBef>
              <a:spcAft>
                <a:spcPts val="0"/>
              </a:spcAft>
              <a:buNone/>
            </a:pPr>
            <a:r>
              <a:rPr lang="en-US" sz="6000" b="0"/>
              <a:t>III. Career Pathway Evaluation (including LMI and SSQ) </a:t>
            </a:r>
            <a:endParaRPr sz="6000" b="0"/>
          </a:p>
          <a:p>
            <a:pPr marL="0" lvl="0" indent="0" algn="l" rtl="0">
              <a:lnSpc>
                <a:spcPct val="115000"/>
              </a:lnSpc>
              <a:spcBef>
                <a:spcPts val="1500"/>
              </a:spcBef>
              <a:spcAft>
                <a:spcPts val="0"/>
              </a:spcAft>
              <a:buNone/>
            </a:pPr>
            <a:r>
              <a:rPr lang="en-US" sz="6400"/>
              <a:t>IV. Educator Recruitment, Retention and Training</a:t>
            </a:r>
            <a:endParaRPr sz="6400"/>
          </a:p>
          <a:p>
            <a:pPr marL="0" lvl="0" indent="0" algn="l" rtl="0">
              <a:lnSpc>
                <a:spcPct val="115000"/>
              </a:lnSpc>
              <a:spcBef>
                <a:spcPts val="1500"/>
              </a:spcBef>
              <a:spcAft>
                <a:spcPts val="0"/>
              </a:spcAft>
              <a:buNone/>
            </a:pPr>
            <a:r>
              <a:rPr lang="en-US" sz="6000" b="0"/>
              <a:t>V. Focus Area: Equity and Access </a:t>
            </a:r>
            <a:endParaRPr sz="6000" b="0"/>
          </a:p>
          <a:p>
            <a:pPr marL="0" lvl="0" indent="0" algn="l" rtl="0">
              <a:lnSpc>
                <a:spcPct val="115000"/>
              </a:lnSpc>
              <a:spcBef>
                <a:spcPts val="1500"/>
              </a:spcBef>
              <a:spcAft>
                <a:spcPts val="0"/>
              </a:spcAft>
              <a:buNone/>
            </a:pPr>
            <a:r>
              <a:rPr lang="en-US" sz="6000" b="0"/>
              <a:t>V. Putting it all together in preparation for the Perkins application</a:t>
            </a:r>
            <a:r>
              <a:rPr lang="en-US" sz="5600" b="0"/>
              <a:t> </a:t>
            </a:r>
            <a:endParaRPr sz="4250"/>
          </a:p>
          <a:p>
            <a:pPr marL="0" lvl="0" indent="0" algn="ctr" rtl="0">
              <a:spcBef>
                <a:spcPts val="439"/>
              </a:spcBef>
              <a:spcAft>
                <a:spcPts val="0"/>
              </a:spcAft>
              <a:buClr>
                <a:schemeClr val="dk1"/>
              </a:buClr>
              <a:buSzPts val="275"/>
              <a:buFont typeface="Arial"/>
              <a:buNone/>
            </a:pPr>
            <a:r>
              <a:rPr lang="en-US" sz="5600"/>
              <a:t> </a:t>
            </a:r>
            <a:r>
              <a:rPr lang="en-US" sz="5600" u="sng">
                <a:solidFill>
                  <a:schemeClr val="hlink"/>
                </a:solidFill>
                <a:hlinkClick r:id="rId3"/>
              </a:rPr>
              <a:t>https://dpi.wi.gov/cte/carl-perkins/grants/formula-grants</a:t>
            </a:r>
            <a:endParaRPr sz="5600">
              <a:solidFill>
                <a:srgbClr val="0000FF"/>
              </a:solidFill>
            </a:endParaRPr>
          </a:p>
          <a:p>
            <a:pPr marL="0" lvl="0" indent="0" algn="ctr" rtl="0">
              <a:spcBef>
                <a:spcPts val="439"/>
              </a:spcBef>
              <a:spcAft>
                <a:spcPts val="0"/>
              </a:spcAft>
              <a:buNone/>
            </a:pPr>
            <a:endParaRPr/>
          </a:p>
          <a:p>
            <a:pPr marL="0" lvl="0" indent="0" algn="l" rtl="0">
              <a:spcBef>
                <a:spcPts val="439"/>
              </a:spcBef>
              <a:spcAft>
                <a:spcPts val="439"/>
              </a:spcAft>
              <a:buNone/>
            </a:pPr>
            <a:endParaRPr/>
          </a:p>
        </p:txBody>
      </p:sp>
      <p:pic>
        <p:nvPicPr>
          <p:cNvPr id="50" name="Google Shape;50;p8"/>
          <p:cNvPicPr preferRelativeResize="0"/>
          <p:nvPr/>
        </p:nvPicPr>
        <p:blipFill>
          <a:blip r:embed="rId4">
            <a:alphaModFix/>
          </a:blip>
          <a:stretch>
            <a:fillRect/>
          </a:stretch>
        </p:blipFill>
        <p:spPr>
          <a:xfrm>
            <a:off x="116425" y="966100"/>
            <a:ext cx="3489174" cy="3956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9"/>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600"/>
              <a:buNone/>
            </a:pPr>
            <a:r>
              <a:rPr lang="en-US"/>
              <a:t>Data Driven Decision Making</a:t>
            </a:r>
            <a:endParaRPr/>
          </a:p>
        </p:txBody>
      </p:sp>
      <p:sp>
        <p:nvSpPr>
          <p:cNvPr id="57" name="Google Shape;57;p9"/>
          <p:cNvSpPr txBox="1">
            <a:spLocks noGrp="1"/>
          </p:cNvSpPr>
          <p:nvPr>
            <p:ph type="body" idx="2"/>
          </p:nvPr>
        </p:nvSpPr>
        <p:spPr>
          <a:xfrm>
            <a:off x="800100" y="732865"/>
            <a:ext cx="8066100" cy="32646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800"/>
              </a:spcBef>
              <a:spcAft>
                <a:spcPts val="0"/>
              </a:spcAft>
              <a:buNone/>
            </a:pPr>
            <a:r>
              <a:rPr lang="en-US" sz="2100" dirty="0"/>
              <a:t>The Purpose of the CLNA requirement: </a:t>
            </a:r>
            <a:r>
              <a:rPr lang="en-US" sz="2100" i="1" dirty="0"/>
              <a:t>Data-driven decision making</a:t>
            </a:r>
            <a:endParaRPr sz="2100" i="1" dirty="0"/>
          </a:p>
          <a:p>
            <a:pPr marL="0" lvl="0" indent="0" algn="l" rtl="0">
              <a:lnSpc>
                <a:spcPct val="100000"/>
              </a:lnSpc>
              <a:spcBef>
                <a:spcPts val="1000"/>
              </a:spcBef>
              <a:spcAft>
                <a:spcPts val="0"/>
              </a:spcAft>
              <a:buNone/>
            </a:pPr>
            <a:r>
              <a:rPr lang="en-US" sz="2000" i="1" dirty="0"/>
              <a:t>CLNA Steps:</a:t>
            </a:r>
            <a:endParaRPr sz="2000" i="1" dirty="0"/>
          </a:p>
          <a:p>
            <a:pPr marL="914400" lvl="0" indent="-342900" algn="l" rtl="0">
              <a:lnSpc>
                <a:spcPct val="115000"/>
              </a:lnSpc>
              <a:spcBef>
                <a:spcPts val="0"/>
              </a:spcBef>
              <a:spcAft>
                <a:spcPts val="0"/>
              </a:spcAft>
              <a:buSzPts val="1800"/>
              <a:buChar char="●"/>
            </a:pPr>
            <a:r>
              <a:rPr lang="en-US" sz="1800" b="0" dirty="0"/>
              <a:t>Determine team</a:t>
            </a:r>
            <a:endParaRPr sz="1800" b="0" dirty="0"/>
          </a:p>
          <a:p>
            <a:pPr marL="914400" lvl="0" indent="-342900" algn="l" rtl="0">
              <a:lnSpc>
                <a:spcPct val="115000"/>
              </a:lnSpc>
              <a:spcBef>
                <a:spcPts val="439"/>
              </a:spcBef>
              <a:spcAft>
                <a:spcPts val="0"/>
              </a:spcAft>
              <a:buSzPts val="1800"/>
              <a:buChar char="●"/>
            </a:pPr>
            <a:r>
              <a:rPr lang="en-US" sz="1800" b="0" dirty="0"/>
              <a:t>Determine and gather data for the review and format</a:t>
            </a:r>
            <a:endParaRPr sz="1800" b="0" dirty="0"/>
          </a:p>
          <a:p>
            <a:pPr marL="914400" lvl="0" indent="-342900" algn="l" rtl="0">
              <a:lnSpc>
                <a:spcPct val="115000"/>
              </a:lnSpc>
              <a:spcBef>
                <a:spcPts val="0"/>
              </a:spcBef>
              <a:spcAft>
                <a:spcPts val="0"/>
              </a:spcAft>
              <a:buSzPts val="1800"/>
              <a:buChar char="●"/>
            </a:pPr>
            <a:r>
              <a:rPr lang="en-US" sz="1800" b="0" dirty="0"/>
              <a:t>Determine stakeholders and outreach/engagement strategies</a:t>
            </a:r>
            <a:endParaRPr sz="1800" b="0" dirty="0"/>
          </a:p>
          <a:p>
            <a:pPr marL="914400" lvl="0" indent="-342900" algn="l" rtl="0">
              <a:lnSpc>
                <a:spcPct val="115000"/>
              </a:lnSpc>
              <a:spcBef>
                <a:spcPts val="0"/>
              </a:spcBef>
              <a:spcAft>
                <a:spcPts val="0"/>
              </a:spcAft>
              <a:buSzPts val="1800"/>
              <a:buChar char="●"/>
            </a:pPr>
            <a:r>
              <a:rPr lang="en-US" sz="1800" b="0" dirty="0"/>
              <a:t>Analysis of data and determine root causes of gaps</a:t>
            </a:r>
            <a:endParaRPr sz="1800" b="0" dirty="0"/>
          </a:p>
          <a:p>
            <a:pPr marL="914400" lvl="0" indent="-342900" algn="l" rtl="0">
              <a:lnSpc>
                <a:spcPct val="115000"/>
              </a:lnSpc>
              <a:spcBef>
                <a:spcPts val="0"/>
              </a:spcBef>
              <a:spcAft>
                <a:spcPts val="0"/>
              </a:spcAft>
              <a:buSzPts val="1800"/>
              <a:buChar char="●"/>
            </a:pPr>
            <a:r>
              <a:rPr lang="en-US" sz="1800" b="0" dirty="0"/>
              <a:t>Create plan for closing data gaps by addressing the root cause</a:t>
            </a:r>
            <a:endParaRPr sz="1800" b="0" dirty="0"/>
          </a:p>
          <a:p>
            <a:pPr marL="1828800" lvl="1" indent="-342900" algn="l" rtl="0">
              <a:lnSpc>
                <a:spcPct val="115000"/>
              </a:lnSpc>
              <a:spcBef>
                <a:spcPts val="0"/>
              </a:spcBef>
              <a:spcAft>
                <a:spcPts val="0"/>
              </a:spcAft>
              <a:buSzPts val="1800"/>
              <a:buChar char="○"/>
            </a:pPr>
            <a:r>
              <a:rPr lang="en-US" sz="1700" b="0" dirty="0"/>
              <a:t>Identify goals and develop strategic plan </a:t>
            </a:r>
            <a:endParaRPr sz="1700" dirty="0"/>
          </a:p>
          <a:p>
            <a:pPr marL="1828800" lvl="1" indent="-342900" algn="l" rtl="0">
              <a:lnSpc>
                <a:spcPct val="100000"/>
              </a:lnSpc>
              <a:spcBef>
                <a:spcPts val="0"/>
              </a:spcBef>
              <a:spcAft>
                <a:spcPts val="0"/>
              </a:spcAft>
              <a:buSzPts val="1800"/>
              <a:buChar char="○"/>
            </a:pPr>
            <a:r>
              <a:rPr lang="en-US" sz="1700" dirty="0"/>
              <a:t>Identify impactful </a:t>
            </a:r>
            <a:r>
              <a:rPr lang="en-US" sz="1700" b="0" dirty="0"/>
              <a:t>strategies/activities that will close the data gaps.</a:t>
            </a:r>
            <a:r>
              <a:rPr lang="en-US" sz="1700" dirty="0"/>
              <a:t> (</a:t>
            </a:r>
            <a:r>
              <a:rPr lang="en-US" sz="1700" b="0" dirty="0"/>
              <a:t>Which activities will be supported with Perkins funds?)</a:t>
            </a:r>
            <a:endParaRPr sz="1700" b="0" dirty="0"/>
          </a:p>
          <a:p>
            <a:pPr marL="0" lvl="0" indent="0" algn="l" rtl="0">
              <a:lnSpc>
                <a:spcPct val="150000"/>
              </a:lnSpc>
              <a:spcBef>
                <a:spcPts val="1800"/>
              </a:spcBef>
              <a:spcAft>
                <a:spcPts val="0"/>
              </a:spcAft>
              <a:buNone/>
            </a:pPr>
            <a:endParaRPr sz="1800" b="0" dirty="0"/>
          </a:p>
          <a:p>
            <a:pPr marL="914400" lvl="0" indent="0" algn="l" rtl="0">
              <a:lnSpc>
                <a:spcPct val="150000"/>
              </a:lnSpc>
              <a:spcBef>
                <a:spcPts val="1800"/>
              </a:spcBef>
              <a:spcAft>
                <a:spcPts val="0"/>
              </a:spcAft>
              <a:buNone/>
            </a:pPr>
            <a:endParaRPr sz="1800" b="0" dirty="0"/>
          </a:p>
          <a:p>
            <a:pPr marL="457200" lvl="0" indent="0" algn="l" rtl="0">
              <a:lnSpc>
                <a:spcPct val="115000"/>
              </a:lnSpc>
              <a:spcBef>
                <a:spcPts val="1800"/>
              </a:spcBef>
              <a:spcAft>
                <a:spcPts val="0"/>
              </a:spcAft>
              <a:buNone/>
            </a:pPr>
            <a:endParaRPr sz="1600" dirty="0"/>
          </a:p>
          <a:p>
            <a:pPr marL="914400" lvl="0" indent="0" algn="l" rtl="0">
              <a:lnSpc>
                <a:spcPct val="100000"/>
              </a:lnSpc>
              <a:spcBef>
                <a:spcPts val="1800"/>
              </a:spcBef>
              <a:spcAft>
                <a:spcPts val="0"/>
              </a:spcAft>
              <a:buNone/>
            </a:pPr>
            <a:endParaRPr sz="1600" dirty="0"/>
          </a:p>
          <a:p>
            <a:pPr marL="914400" lvl="1" indent="-228600" algn="l" rtl="0">
              <a:lnSpc>
                <a:spcPct val="100000"/>
              </a:lnSpc>
              <a:spcBef>
                <a:spcPts val="1800"/>
              </a:spcBef>
              <a:spcAft>
                <a:spcPts val="0"/>
              </a:spcAft>
              <a:buSzPts val="1600"/>
              <a:buNone/>
            </a:pPr>
            <a:endParaRPr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0"/>
          <p:cNvSpPr txBox="1">
            <a:spLocks noGrp="1"/>
          </p:cNvSpPr>
          <p:nvPr>
            <p:ph type="body" idx="1"/>
          </p:nvPr>
        </p:nvSpPr>
        <p:spPr>
          <a:xfrm>
            <a:off x="0" y="248770"/>
            <a:ext cx="9144000" cy="672829"/>
          </a:xfrm>
          <a:prstGeom prst="rect">
            <a:avLst/>
          </a:prstGeom>
        </p:spPr>
        <p:txBody>
          <a:bodyPr spcFirstLastPara="1" wrap="square" lIns="91425" tIns="45700" rIns="91425" bIns="45700" anchor="ctr" anchorCtr="0">
            <a:noAutofit/>
          </a:bodyPr>
          <a:lstStyle/>
          <a:p>
            <a:pPr marL="0" lvl="0" indent="0" algn="ctr" rtl="0">
              <a:spcBef>
                <a:spcPts val="0"/>
              </a:spcBef>
              <a:spcAft>
                <a:spcPts val="3000"/>
              </a:spcAft>
              <a:buNone/>
            </a:pPr>
            <a:r>
              <a:rPr lang="en-US" sz="3000" dirty="0"/>
              <a:t>Educator Recruitment Retention and Training (ERRT)</a:t>
            </a:r>
            <a:endParaRPr sz="3000" dirty="0"/>
          </a:p>
        </p:txBody>
      </p:sp>
      <p:sp>
        <p:nvSpPr>
          <p:cNvPr id="64" name="Google Shape;64;p10"/>
          <p:cNvSpPr txBox="1">
            <a:spLocks noGrp="1"/>
          </p:cNvSpPr>
          <p:nvPr>
            <p:ph type="body" idx="2"/>
          </p:nvPr>
        </p:nvSpPr>
        <p:spPr>
          <a:xfrm>
            <a:off x="994000" y="1197425"/>
            <a:ext cx="6957900" cy="30942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1900" b="0"/>
              <a:t>Perkins V Section 134(c)(2)(D) </a:t>
            </a:r>
            <a:endParaRPr sz="1900" b="0"/>
          </a:p>
          <a:p>
            <a:pPr marL="0" lvl="0" indent="0" algn="l" rtl="0">
              <a:lnSpc>
                <a:spcPct val="100000"/>
              </a:lnSpc>
              <a:spcBef>
                <a:spcPts val="1000"/>
              </a:spcBef>
              <a:spcAft>
                <a:spcPts val="0"/>
              </a:spcAft>
              <a:buClr>
                <a:schemeClr val="dk1"/>
              </a:buClr>
              <a:buSzPts val="1100"/>
              <a:buFont typeface="Arial"/>
              <a:buNone/>
            </a:pPr>
            <a:r>
              <a:rPr lang="en-US" sz="1900" b="0" i="1"/>
              <a:t>A description of how the eligible recipient will improve recruitment, retention, and training of career and technical education teachers, faculty, specialized instructional support personnel, paraprofessionals, and career guidance and academic counselors, including individuals in groups underrepresented in such professions. </a:t>
            </a:r>
            <a:endParaRPr sz="19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1"/>
          <p:cNvSpPr txBox="1">
            <a:spLocks noGrp="1"/>
          </p:cNvSpPr>
          <p:nvPr>
            <p:ph type="body" idx="1"/>
          </p:nvPr>
        </p:nvSpPr>
        <p:spPr>
          <a:xfrm>
            <a:off x="0" y="100852"/>
            <a:ext cx="9144000" cy="954742"/>
          </a:xfrm>
          <a:prstGeom prst="rect">
            <a:avLst/>
          </a:prstGeom>
        </p:spPr>
        <p:txBody>
          <a:bodyPr spcFirstLastPara="1" wrap="square" lIns="91425" tIns="45700" rIns="91425" bIns="45700" anchor="ctr" anchorCtr="0">
            <a:normAutofit fontScale="92500" lnSpcReduction="10000"/>
          </a:bodyPr>
          <a:lstStyle/>
          <a:p>
            <a:pPr marL="0" lvl="0" indent="0" algn="ctr" rtl="0">
              <a:spcBef>
                <a:spcPts val="0"/>
              </a:spcBef>
              <a:spcAft>
                <a:spcPts val="3000"/>
              </a:spcAft>
              <a:buNone/>
            </a:pPr>
            <a:r>
              <a:rPr lang="en-US" dirty="0"/>
              <a:t>Data</a:t>
            </a:r>
            <a:endParaRPr dirty="0"/>
          </a:p>
        </p:txBody>
      </p:sp>
      <p:sp>
        <p:nvSpPr>
          <p:cNvPr id="71" name="Google Shape;71;p11"/>
          <p:cNvSpPr txBox="1">
            <a:spLocks noGrp="1"/>
          </p:cNvSpPr>
          <p:nvPr>
            <p:ph type="body" idx="2"/>
          </p:nvPr>
        </p:nvSpPr>
        <p:spPr>
          <a:xfrm>
            <a:off x="410224" y="991850"/>
            <a:ext cx="8733775" cy="41517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000" u="sng" dirty="0"/>
              <a:t>Quantitative</a:t>
            </a:r>
            <a:endParaRPr sz="2000" u="sng" dirty="0"/>
          </a:p>
          <a:p>
            <a:pPr marL="457200" lvl="0" indent="-336550" algn="l" rtl="0">
              <a:lnSpc>
                <a:spcPct val="115000"/>
              </a:lnSpc>
              <a:spcBef>
                <a:spcPts val="439"/>
              </a:spcBef>
              <a:spcAft>
                <a:spcPts val="0"/>
              </a:spcAft>
              <a:buSzPts val="1700"/>
              <a:buChar char="●"/>
            </a:pPr>
            <a:r>
              <a:rPr lang="en-US" sz="1700" b="0" dirty="0"/>
              <a:t>Personnel demographics (particularly in CTE)</a:t>
            </a:r>
            <a:endParaRPr sz="1700" b="0" dirty="0"/>
          </a:p>
          <a:p>
            <a:pPr marL="457200" lvl="0" indent="-336550" algn="l" rtl="0">
              <a:lnSpc>
                <a:spcPct val="115000"/>
              </a:lnSpc>
              <a:spcBef>
                <a:spcPts val="0"/>
              </a:spcBef>
              <a:spcAft>
                <a:spcPts val="0"/>
              </a:spcAft>
              <a:buSzPts val="1700"/>
              <a:buChar char="●"/>
            </a:pPr>
            <a:r>
              <a:rPr lang="en-US" sz="1700" b="0" dirty="0"/>
              <a:t>Turnover (demographic and CTE)</a:t>
            </a:r>
            <a:endParaRPr sz="1700" b="0" dirty="0"/>
          </a:p>
          <a:p>
            <a:pPr marL="457200" lvl="0" indent="-336550" algn="l" rtl="0">
              <a:lnSpc>
                <a:spcPct val="115000"/>
              </a:lnSpc>
              <a:spcBef>
                <a:spcPts val="0"/>
              </a:spcBef>
              <a:spcAft>
                <a:spcPts val="0"/>
              </a:spcAft>
              <a:buSzPts val="1700"/>
              <a:buChar char="●"/>
            </a:pPr>
            <a:r>
              <a:rPr lang="en-US" sz="1700" b="0" dirty="0"/>
              <a:t>How long do they stay?</a:t>
            </a:r>
            <a:endParaRPr sz="1700" b="0" dirty="0"/>
          </a:p>
          <a:p>
            <a:pPr marL="457200" lvl="0" indent="-336550" algn="l" rtl="0">
              <a:lnSpc>
                <a:spcPct val="115000"/>
              </a:lnSpc>
              <a:spcBef>
                <a:spcPts val="0"/>
              </a:spcBef>
              <a:spcAft>
                <a:spcPts val="0"/>
              </a:spcAft>
              <a:buSzPts val="1700"/>
              <a:buChar char="●"/>
            </a:pPr>
            <a:r>
              <a:rPr lang="en-US" sz="1700" b="0" dirty="0"/>
              <a:t>Licenses (types)</a:t>
            </a:r>
            <a:endParaRPr sz="1700" b="0" dirty="0"/>
          </a:p>
          <a:p>
            <a:pPr marL="457200" lvl="0" indent="-336550" algn="l" rtl="0">
              <a:lnSpc>
                <a:spcPct val="115000"/>
              </a:lnSpc>
              <a:spcBef>
                <a:spcPts val="0"/>
              </a:spcBef>
              <a:spcAft>
                <a:spcPts val="0"/>
              </a:spcAft>
              <a:buSzPts val="1700"/>
              <a:buChar char="●"/>
            </a:pPr>
            <a:r>
              <a:rPr lang="en-US" sz="1700" b="0" dirty="0"/>
              <a:t>Credentials (types)</a:t>
            </a:r>
            <a:endParaRPr sz="1700" b="0" dirty="0"/>
          </a:p>
          <a:p>
            <a:pPr marL="457200" lvl="0" indent="-336550" algn="l" rtl="0">
              <a:lnSpc>
                <a:spcPct val="115000"/>
              </a:lnSpc>
              <a:spcBef>
                <a:spcPts val="0"/>
              </a:spcBef>
              <a:spcAft>
                <a:spcPts val="0"/>
              </a:spcAft>
              <a:buSzPts val="1700"/>
              <a:buChar char="●"/>
            </a:pPr>
            <a:r>
              <a:rPr lang="en-US" sz="1700" b="0" dirty="0"/>
              <a:t>Evaluations</a:t>
            </a:r>
            <a:endParaRPr sz="1700" b="0" dirty="0"/>
          </a:p>
          <a:p>
            <a:pPr marL="457200" lvl="0" indent="-336550" algn="l" rtl="0">
              <a:lnSpc>
                <a:spcPct val="115000"/>
              </a:lnSpc>
              <a:spcBef>
                <a:spcPts val="0"/>
              </a:spcBef>
              <a:spcAft>
                <a:spcPts val="0"/>
              </a:spcAft>
              <a:buSzPts val="1700"/>
              <a:buChar char="●"/>
            </a:pPr>
            <a:r>
              <a:rPr lang="en-US" sz="1700" b="0" dirty="0"/>
              <a:t>PD Opportunities available for personnel</a:t>
            </a:r>
            <a:endParaRPr sz="1700" b="0" dirty="0"/>
          </a:p>
          <a:p>
            <a:pPr marL="457200" lvl="0" indent="-336550" algn="l" rtl="0">
              <a:lnSpc>
                <a:spcPct val="115000"/>
              </a:lnSpc>
              <a:spcBef>
                <a:spcPts val="0"/>
              </a:spcBef>
              <a:spcAft>
                <a:spcPts val="0"/>
              </a:spcAft>
              <a:buSzPts val="1700"/>
              <a:buChar char="●"/>
            </a:pPr>
            <a:r>
              <a:rPr lang="en-US" sz="1700" b="0" dirty="0"/>
              <a:t>Participation in PD </a:t>
            </a:r>
            <a:endParaRPr sz="1700" b="0" dirty="0"/>
          </a:p>
          <a:p>
            <a:pPr marL="0" lvl="0" indent="0" algn="l" rtl="0">
              <a:lnSpc>
                <a:spcPct val="100000"/>
              </a:lnSpc>
              <a:spcBef>
                <a:spcPts val="439"/>
              </a:spcBef>
              <a:spcAft>
                <a:spcPts val="439"/>
              </a:spcAft>
              <a:buNone/>
            </a:pPr>
            <a:endParaRPr sz="1800" b="0" dirty="0"/>
          </a:p>
        </p:txBody>
      </p:sp>
      <p:sp>
        <p:nvSpPr>
          <p:cNvPr id="72" name="Google Shape;72;p11"/>
          <p:cNvSpPr txBox="1"/>
          <p:nvPr/>
        </p:nvSpPr>
        <p:spPr>
          <a:xfrm>
            <a:off x="5284694" y="991850"/>
            <a:ext cx="3859531" cy="216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000" b="1" u="sng" dirty="0">
                <a:solidFill>
                  <a:schemeClr val="dk1"/>
                </a:solidFill>
                <a:latin typeface="Lato"/>
                <a:ea typeface="Lato"/>
                <a:cs typeface="Lato"/>
                <a:sym typeface="Lato"/>
              </a:rPr>
              <a:t>Qualitative</a:t>
            </a:r>
            <a:endParaRPr sz="2000" b="1" u="sng" dirty="0">
              <a:solidFill>
                <a:schemeClr val="dk1"/>
              </a:solidFill>
              <a:latin typeface="Lato"/>
              <a:ea typeface="Lato"/>
              <a:cs typeface="Lato"/>
              <a:sym typeface="Lato"/>
            </a:endParaRPr>
          </a:p>
          <a:p>
            <a:pPr marL="457200" lvl="0" indent="-336550" algn="l" rtl="0">
              <a:lnSpc>
                <a:spcPct val="115000"/>
              </a:lnSpc>
              <a:spcBef>
                <a:spcPts val="439"/>
              </a:spcBef>
              <a:spcAft>
                <a:spcPts val="0"/>
              </a:spcAft>
              <a:buClr>
                <a:schemeClr val="dk1"/>
              </a:buClr>
              <a:buSzPts val="1700"/>
              <a:buChar char="●"/>
            </a:pPr>
            <a:r>
              <a:rPr lang="en-US" sz="1700" dirty="0">
                <a:solidFill>
                  <a:schemeClr val="dk1"/>
                </a:solidFill>
                <a:latin typeface="Lato"/>
                <a:ea typeface="Lato"/>
                <a:cs typeface="Lato"/>
                <a:sym typeface="Lato"/>
              </a:rPr>
              <a:t>Recruitment and hiring process</a:t>
            </a:r>
            <a:endParaRPr sz="1700" dirty="0">
              <a:solidFill>
                <a:schemeClr val="dk1"/>
              </a:solidFill>
              <a:latin typeface="Lato"/>
              <a:ea typeface="Lato"/>
              <a:cs typeface="Lato"/>
              <a:sym typeface="Lato"/>
            </a:endParaRPr>
          </a:p>
          <a:p>
            <a:pPr marL="457200" lvl="0" indent="-336550" algn="l" rtl="0">
              <a:lnSpc>
                <a:spcPct val="115000"/>
              </a:lnSpc>
              <a:spcBef>
                <a:spcPts val="0"/>
              </a:spcBef>
              <a:spcAft>
                <a:spcPts val="0"/>
              </a:spcAft>
              <a:buClr>
                <a:schemeClr val="dk1"/>
              </a:buClr>
              <a:buSzPts val="1700"/>
              <a:buChar char="●"/>
            </a:pPr>
            <a:r>
              <a:rPr lang="en-US" sz="1700" dirty="0">
                <a:solidFill>
                  <a:schemeClr val="dk1"/>
                </a:solidFill>
                <a:latin typeface="Lato"/>
                <a:ea typeface="Lato"/>
                <a:cs typeface="Lato"/>
                <a:sym typeface="Lato"/>
              </a:rPr>
              <a:t>In-house support (mentoring)</a:t>
            </a:r>
            <a:endParaRPr sz="1700" dirty="0">
              <a:solidFill>
                <a:schemeClr val="dk1"/>
              </a:solidFill>
              <a:latin typeface="Lato"/>
              <a:ea typeface="Lato"/>
              <a:cs typeface="Lato"/>
              <a:sym typeface="Lato"/>
            </a:endParaRPr>
          </a:p>
          <a:p>
            <a:pPr marL="457200" lvl="0" indent="-336550" algn="l" rtl="0">
              <a:lnSpc>
                <a:spcPct val="115000"/>
              </a:lnSpc>
              <a:spcBef>
                <a:spcPts val="0"/>
              </a:spcBef>
              <a:spcAft>
                <a:spcPts val="0"/>
              </a:spcAft>
              <a:buClr>
                <a:schemeClr val="dk1"/>
              </a:buClr>
              <a:buSzPts val="1700"/>
              <a:buChar char="●"/>
            </a:pPr>
            <a:r>
              <a:rPr lang="en-US" sz="1700" dirty="0">
                <a:solidFill>
                  <a:schemeClr val="dk1"/>
                </a:solidFill>
                <a:latin typeface="Lato"/>
                <a:ea typeface="Lato"/>
                <a:cs typeface="Lato"/>
                <a:sym typeface="Lato"/>
              </a:rPr>
              <a:t>External support </a:t>
            </a:r>
            <a:endParaRPr sz="1700" dirty="0">
              <a:solidFill>
                <a:schemeClr val="dk1"/>
              </a:solidFill>
              <a:latin typeface="Lato"/>
              <a:ea typeface="Lato"/>
              <a:cs typeface="Lato"/>
              <a:sym typeface="Lato"/>
            </a:endParaRPr>
          </a:p>
          <a:p>
            <a:pPr marL="457200" lvl="0" indent="-336550" algn="l" rtl="0">
              <a:lnSpc>
                <a:spcPct val="115000"/>
              </a:lnSpc>
              <a:spcBef>
                <a:spcPts val="0"/>
              </a:spcBef>
              <a:spcAft>
                <a:spcPts val="0"/>
              </a:spcAft>
              <a:buClr>
                <a:schemeClr val="dk1"/>
              </a:buClr>
              <a:buSzPts val="1700"/>
              <a:buChar char="●"/>
            </a:pPr>
            <a:r>
              <a:rPr lang="en-US" sz="1700" dirty="0">
                <a:solidFill>
                  <a:schemeClr val="dk1"/>
                </a:solidFill>
                <a:latin typeface="Lato"/>
                <a:ea typeface="Lato"/>
                <a:cs typeface="Lato"/>
                <a:sym typeface="Lato"/>
              </a:rPr>
              <a:t>Quality of PD</a:t>
            </a:r>
            <a:endParaRPr sz="1700" dirty="0">
              <a:solidFill>
                <a:schemeClr val="dk1"/>
              </a:solidFill>
              <a:latin typeface="Lato"/>
              <a:ea typeface="Lato"/>
              <a:cs typeface="Lato"/>
              <a:sym typeface="Lato"/>
            </a:endParaRPr>
          </a:p>
          <a:p>
            <a:pPr marL="457200" lvl="0" indent="-336550" algn="l" rtl="0">
              <a:lnSpc>
                <a:spcPct val="115000"/>
              </a:lnSpc>
              <a:spcBef>
                <a:spcPts val="0"/>
              </a:spcBef>
              <a:spcAft>
                <a:spcPts val="0"/>
              </a:spcAft>
              <a:buClr>
                <a:schemeClr val="dk1"/>
              </a:buClr>
              <a:buSzPts val="1700"/>
              <a:buChar char="●"/>
            </a:pPr>
            <a:r>
              <a:rPr lang="en-US" sz="1700" dirty="0">
                <a:solidFill>
                  <a:schemeClr val="dk1"/>
                </a:solidFill>
                <a:latin typeface="Lato"/>
                <a:ea typeface="Lato"/>
                <a:cs typeface="Lato"/>
                <a:sym typeface="Lato"/>
              </a:rPr>
              <a:t>District climate </a:t>
            </a:r>
            <a:endParaRPr sz="1700" dirty="0">
              <a:solidFill>
                <a:schemeClr val="dk1"/>
              </a:solidFill>
              <a:latin typeface="Lato"/>
              <a:ea typeface="Lato"/>
              <a:cs typeface="Lato"/>
              <a:sym typeface="Lato"/>
            </a:endParaRPr>
          </a:p>
          <a:p>
            <a:pPr marL="457200" lvl="0" indent="-336550" algn="l" rtl="0">
              <a:lnSpc>
                <a:spcPct val="115000"/>
              </a:lnSpc>
              <a:spcBef>
                <a:spcPts val="0"/>
              </a:spcBef>
              <a:spcAft>
                <a:spcPts val="0"/>
              </a:spcAft>
              <a:buClr>
                <a:schemeClr val="dk1"/>
              </a:buClr>
              <a:buSzPts val="1700"/>
              <a:buFont typeface="Lato"/>
              <a:buChar char="●"/>
            </a:pPr>
            <a:r>
              <a:rPr lang="en-US" sz="1700" dirty="0">
                <a:solidFill>
                  <a:schemeClr val="dk1"/>
                </a:solidFill>
                <a:latin typeface="Lato"/>
                <a:ea typeface="Lato"/>
                <a:cs typeface="Lato"/>
                <a:sym typeface="Lato"/>
              </a:rPr>
              <a:t>CTE Capacity</a:t>
            </a:r>
            <a:endParaRPr sz="1700" dirty="0">
              <a:solidFill>
                <a:schemeClr val="dk1"/>
              </a:solidFill>
              <a:latin typeface="Lato"/>
              <a:ea typeface="Lato"/>
              <a:cs typeface="Lato"/>
              <a:sym typeface="Lato"/>
            </a:endParaRPr>
          </a:p>
          <a:p>
            <a:pPr marL="457200" lvl="0" indent="0" algn="l" rtl="0">
              <a:lnSpc>
                <a:spcPct val="115000"/>
              </a:lnSpc>
              <a:spcBef>
                <a:spcPts val="439"/>
              </a:spcBef>
              <a:spcAft>
                <a:spcPts val="439"/>
              </a:spcAft>
              <a:buNone/>
            </a:pPr>
            <a:endParaRPr sz="1800" dirty="0">
              <a:solidFill>
                <a:schemeClr val="dk1"/>
              </a:solidFill>
              <a:latin typeface="Lato"/>
              <a:ea typeface="Lato"/>
              <a:cs typeface="Lato"/>
              <a:sym typeface="Lato"/>
            </a:endParaRPr>
          </a:p>
        </p:txBody>
      </p:sp>
      <p:sp>
        <p:nvSpPr>
          <p:cNvPr id="73" name="Google Shape;73;p11"/>
          <p:cNvSpPr txBox="1"/>
          <p:nvPr/>
        </p:nvSpPr>
        <p:spPr>
          <a:xfrm>
            <a:off x="4087657" y="3757100"/>
            <a:ext cx="4888256" cy="7848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300" dirty="0">
                <a:latin typeface="Lato"/>
                <a:ea typeface="Lato"/>
                <a:cs typeface="Lato"/>
                <a:sym typeface="Lato"/>
              </a:rPr>
              <a:t>The DPI Educator Preparation Program and Workforce Analysis Report  </a:t>
            </a:r>
            <a:r>
              <a:rPr lang="en-US" sz="1300" u="sng" dirty="0">
                <a:solidFill>
                  <a:schemeClr val="hlink"/>
                </a:solidFill>
                <a:latin typeface="Lato"/>
                <a:ea typeface="Lato"/>
                <a:cs typeface="Lato"/>
                <a:sym typeface="Lato"/>
                <a:hlinkClick r:id="rId3"/>
              </a:rPr>
              <a:t>https://dpi.wi.gov/sites/default/files/imce/education-workforce/pdf/2021-wi-epp-annual-report.pdf</a:t>
            </a:r>
            <a:r>
              <a:rPr lang="en-US" sz="1300" dirty="0">
                <a:latin typeface="Lato"/>
                <a:ea typeface="Lato"/>
                <a:cs typeface="Lato"/>
                <a:sym typeface="Lato"/>
              </a:rPr>
              <a:t> </a:t>
            </a:r>
            <a:endParaRPr sz="1300" dirty="0">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2"/>
          <p:cNvSpPr txBox="1">
            <a:spLocks noGrp="1"/>
          </p:cNvSpPr>
          <p:nvPr>
            <p:ph type="body" idx="1"/>
          </p:nvPr>
        </p:nvSpPr>
        <p:spPr>
          <a:xfrm>
            <a:off x="0" y="168087"/>
            <a:ext cx="9144000" cy="841687"/>
          </a:xfrm>
          <a:prstGeom prst="rect">
            <a:avLst/>
          </a:prstGeom>
        </p:spPr>
        <p:txBody>
          <a:bodyPr spcFirstLastPara="1" wrap="square" lIns="91425" tIns="45700" rIns="91425" bIns="45700" anchor="ctr" anchorCtr="0">
            <a:normAutofit fontScale="77500" lnSpcReduction="20000"/>
          </a:bodyPr>
          <a:lstStyle/>
          <a:p>
            <a:pPr marL="0" lvl="0" indent="0" algn="ctr" rtl="0">
              <a:spcBef>
                <a:spcPts val="0"/>
              </a:spcBef>
              <a:spcAft>
                <a:spcPts val="3000"/>
              </a:spcAft>
              <a:buNone/>
            </a:pPr>
            <a:r>
              <a:rPr lang="en-US" dirty="0"/>
              <a:t>Exploring the Data</a:t>
            </a:r>
            <a:endParaRPr dirty="0"/>
          </a:p>
        </p:txBody>
      </p:sp>
      <p:sp>
        <p:nvSpPr>
          <p:cNvPr id="80" name="Google Shape;80;p12"/>
          <p:cNvSpPr txBox="1">
            <a:spLocks noGrp="1"/>
          </p:cNvSpPr>
          <p:nvPr>
            <p:ph type="body" idx="2"/>
          </p:nvPr>
        </p:nvSpPr>
        <p:spPr>
          <a:xfrm>
            <a:off x="994000" y="1009775"/>
            <a:ext cx="8046600" cy="3123900"/>
          </a:xfrm>
          <a:prstGeom prst="rect">
            <a:avLst/>
          </a:prstGeom>
        </p:spPr>
        <p:txBody>
          <a:bodyPr spcFirstLastPara="1" wrap="square" lIns="91425" tIns="45700" rIns="91425" bIns="45700" anchor="t" anchorCtr="0">
            <a:normAutofit/>
          </a:bodyPr>
          <a:lstStyle/>
          <a:p>
            <a:pPr marL="457200" lvl="0" indent="0" algn="l" rtl="0">
              <a:lnSpc>
                <a:spcPct val="115000"/>
              </a:lnSpc>
              <a:spcBef>
                <a:spcPts val="0"/>
              </a:spcBef>
              <a:spcAft>
                <a:spcPts val="0"/>
              </a:spcAft>
              <a:buNone/>
            </a:pPr>
            <a:endParaRPr sz="6800" b="0"/>
          </a:p>
          <a:p>
            <a:pPr marL="0" lvl="0" indent="0" algn="l" rtl="0">
              <a:spcBef>
                <a:spcPts val="439"/>
              </a:spcBef>
              <a:spcAft>
                <a:spcPts val="0"/>
              </a:spcAft>
              <a:buNone/>
            </a:pPr>
            <a:endParaRPr/>
          </a:p>
          <a:p>
            <a:pPr marL="0" lvl="0" indent="0" algn="l" rtl="0">
              <a:spcBef>
                <a:spcPts val="439"/>
              </a:spcBef>
              <a:spcAft>
                <a:spcPts val="439"/>
              </a:spcAft>
              <a:buNone/>
            </a:pPr>
            <a:endParaRPr/>
          </a:p>
        </p:txBody>
      </p:sp>
      <p:sp>
        <p:nvSpPr>
          <p:cNvPr id="81" name="Google Shape;81;p12"/>
          <p:cNvSpPr txBox="1"/>
          <p:nvPr/>
        </p:nvSpPr>
        <p:spPr>
          <a:xfrm>
            <a:off x="489100" y="1009775"/>
            <a:ext cx="8551500" cy="3455700"/>
          </a:xfrm>
          <a:prstGeom prst="rect">
            <a:avLst/>
          </a:prstGeom>
          <a:solidFill>
            <a:schemeClr val="lt1"/>
          </a:solidFill>
          <a:ln>
            <a:noFill/>
          </a:ln>
        </p:spPr>
        <p:txBody>
          <a:bodyPr spcFirstLastPara="1" wrap="square" lIns="91425" tIns="91425" rIns="91425" bIns="91425" anchor="t" anchorCtr="0">
            <a:spAutoFit/>
          </a:bodyPr>
          <a:lstStyle/>
          <a:p>
            <a:pPr marL="457200" lvl="0" indent="-336550" algn="l" rtl="0">
              <a:lnSpc>
                <a:spcPct val="115000"/>
              </a:lnSpc>
              <a:spcBef>
                <a:spcPts val="0"/>
              </a:spcBef>
              <a:spcAft>
                <a:spcPts val="0"/>
              </a:spcAft>
              <a:buSzPts val="1700"/>
              <a:buFont typeface="Lato"/>
              <a:buChar char="●"/>
            </a:pPr>
            <a:r>
              <a:rPr lang="en-US" sz="1700">
                <a:latin typeface="Lato"/>
                <a:ea typeface="Lato"/>
                <a:cs typeface="Lato"/>
                <a:sym typeface="Lato"/>
              </a:rPr>
              <a:t>There is a system of procedures and protocols for recruiting, evaluating, and rewarding personnel - If not, why? What needs to be done?</a:t>
            </a:r>
            <a:endParaRPr sz="1700">
              <a:latin typeface="Lato"/>
              <a:ea typeface="Lato"/>
              <a:cs typeface="Lato"/>
              <a:sym typeface="Lato"/>
            </a:endParaRPr>
          </a:p>
          <a:p>
            <a:pPr marL="457200" lvl="0" indent="-336550" algn="l" rtl="0">
              <a:lnSpc>
                <a:spcPct val="115000"/>
              </a:lnSpc>
              <a:spcBef>
                <a:spcPts val="0"/>
              </a:spcBef>
              <a:spcAft>
                <a:spcPts val="0"/>
              </a:spcAft>
              <a:buSzPts val="1700"/>
              <a:buFont typeface="Lato"/>
              <a:buChar char="●"/>
            </a:pPr>
            <a:r>
              <a:rPr lang="en-US" sz="1700">
                <a:latin typeface="Lato"/>
                <a:ea typeface="Lato"/>
                <a:cs typeface="Lato"/>
                <a:sym typeface="Lato"/>
              </a:rPr>
              <a:t>There are highly qualified and diverse personnel recruited and retained - If not, why?</a:t>
            </a:r>
            <a:endParaRPr sz="1700">
              <a:latin typeface="Lato"/>
              <a:ea typeface="Lato"/>
              <a:cs typeface="Lato"/>
              <a:sym typeface="Lato"/>
            </a:endParaRPr>
          </a:p>
          <a:p>
            <a:pPr marL="457200" lvl="0" indent="-336550" algn="l" rtl="0">
              <a:lnSpc>
                <a:spcPct val="115000"/>
              </a:lnSpc>
              <a:spcBef>
                <a:spcPts val="0"/>
              </a:spcBef>
              <a:spcAft>
                <a:spcPts val="0"/>
              </a:spcAft>
              <a:buSzPts val="1700"/>
              <a:buFont typeface="Lato"/>
              <a:buChar char="●"/>
            </a:pPr>
            <a:r>
              <a:rPr lang="en-US" sz="1700">
                <a:latin typeface="Lato"/>
                <a:ea typeface="Lato"/>
                <a:cs typeface="Lato"/>
                <a:sym typeface="Lato"/>
              </a:rPr>
              <a:t>There is ongoing supports for new teachers is provided - If not, why?</a:t>
            </a:r>
            <a:endParaRPr sz="1700">
              <a:latin typeface="Lato"/>
              <a:ea typeface="Lato"/>
              <a:cs typeface="Lato"/>
              <a:sym typeface="Lato"/>
            </a:endParaRPr>
          </a:p>
          <a:p>
            <a:pPr marL="457200" lvl="0" indent="-336550" algn="l" rtl="0">
              <a:lnSpc>
                <a:spcPct val="115000"/>
              </a:lnSpc>
              <a:spcBef>
                <a:spcPts val="0"/>
              </a:spcBef>
              <a:spcAft>
                <a:spcPts val="0"/>
              </a:spcAft>
              <a:buSzPts val="1700"/>
              <a:buFont typeface="Lato"/>
              <a:buChar char="●"/>
            </a:pPr>
            <a:r>
              <a:rPr lang="en-US" sz="1700">
                <a:latin typeface="Lato"/>
                <a:ea typeface="Lato"/>
                <a:cs typeface="Lato"/>
                <a:sym typeface="Lato"/>
              </a:rPr>
              <a:t>There is professional learning to meet individual needs is provided - If not, why?</a:t>
            </a:r>
            <a:endParaRPr sz="1700">
              <a:latin typeface="Lato"/>
              <a:ea typeface="Lato"/>
              <a:cs typeface="Lato"/>
              <a:sym typeface="Lato"/>
            </a:endParaRPr>
          </a:p>
          <a:p>
            <a:pPr marL="457200" lvl="0" indent="-336550" algn="l" rtl="0">
              <a:lnSpc>
                <a:spcPct val="115000"/>
              </a:lnSpc>
              <a:spcBef>
                <a:spcPts val="0"/>
              </a:spcBef>
              <a:spcAft>
                <a:spcPts val="0"/>
              </a:spcAft>
              <a:buSzPts val="1700"/>
              <a:buFont typeface="Lato"/>
              <a:buChar char="●"/>
            </a:pPr>
            <a:r>
              <a:rPr lang="en-US" sz="1700">
                <a:latin typeface="Lato"/>
                <a:ea typeface="Lato"/>
                <a:cs typeface="Lato"/>
                <a:sym typeface="Lato"/>
              </a:rPr>
              <a:t>Professional learning is aligned with identified needs based on staff evaluation and student performance - If not, why? </a:t>
            </a:r>
            <a:endParaRPr sz="1700">
              <a:latin typeface="Lato"/>
              <a:ea typeface="Lato"/>
              <a:cs typeface="Lato"/>
              <a:sym typeface="Lato"/>
            </a:endParaRPr>
          </a:p>
          <a:p>
            <a:pPr marL="457200" lvl="0" indent="-336550" algn="l" rtl="0">
              <a:lnSpc>
                <a:spcPct val="115000"/>
              </a:lnSpc>
              <a:spcBef>
                <a:spcPts val="0"/>
              </a:spcBef>
              <a:spcAft>
                <a:spcPts val="0"/>
              </a:spcAft>
              <a:buSzPts val="1700"/>
              <a:buFont typeface="Lato"/>
              <a:buChar char="●"/>
            </a:pPr>
            <a:r>
              <a:rPr lang="en-US" sz="1700">
                <a:latin typeface="Lato"/>
                <a:ea typeface="Lato"/>
                <a:cs typeface="Lato"/>
                <a:sym typeface="Lato"/>
              </a:rPr>
              <a:t>Teachers possess skill set for individualized instruction based on learning styles - If not, why? What needs to be addressed? How?</a:t>
            </a:r>
            <a:endParaRPr sz="1700">
              <a:latin typeface="Lato"/>
              <a:ea typeface="Lato"/>
              <a:cs typeface="Lato"/>
              <a:sym typeface="Lato"/>
            </a:endParaRPr>
          </a:p>
          <a:p>
            <a:pPr marL="457200" lvl="0" indent="-336550" algn="l" rtl="0">
              <a:lnSpc>
                <a:spcPct val="115000"/>
              </a:lnSpc>
              <a:spcBef>
                <a:spcPts val="0"/>
              </a:spcBef>
              <a:spcAft>
                <a:spcPts val="0"/>
              </a:spcAft>
              <a:buSzPts val="1700"/>
              <a:buFont typeface="Lato"/>
              <a:buChar char="●"/>
            </a:pPr>
            <a:r>
              <a:rPr lang="en-US" sz="1700">
                <a:latin typeface="Lato"/>
                <a:ea typeface="Lato"/>
                <a:cs typeface="Lato"/>
                <a:sym typeface="Lato"/>
              </a:rPr>
              <a:t>Teachers know what each student needs and has flexibility to provide it - If not, why?</a:t>
            </a:r>
            <a:endParaRPr sz="1700">
              <a:latin typeface="Lato"/>
              <a:ea typeface="Lato"/>
              <a:cs typeface="Lato"/>
              <a:sym typeface="Lato"/>
            </a:endParaRPr>
          </a:p>
          <a:p>
            <a:pPr marL="457200" lvl="0" indent="-336550" algn="l" rtl="0">
              <a:lnSpc>
                <a:spcPct val="115000"/>
              </a:lnSpc>
              <a:spcBef>
                <a:spcPts val="0"/>
              </a:spcBef>
              <a:spcAft>
                <a:spcPts val="0"/>
              </a:spcAft>
              <a:buSzPts val="1700"/>
              <a:buFont typeface="Lato"/>
              <a:buChar char="●"/>
            </a:pPr>
            <a:r>
              <a:rPr lang="en-US" sz="1700">
                <a:latin typeface="Lato"/>
                <a:ea typeface="Lato"/>
                <a:cs typeface="Lato"/>
                <a:sym typeface="Lato"/>
              </a:rPr>
              <a:t>Teachers use a variety of instructional modes - If not, why?</a:t>
            </a:r>
            <a:endParaRPr>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3"/>
          <p:cNvSpPr txBox="1">
            <a:spLocks noGrp="1"/>
          </p:cNvSpPr>
          <p:nvPr>
            <p:ph type="body" idx="1"/>
          </p:nvPr>
        </p:nvSpPr>
        <p:spPr>
          <a:xfrm>
            <a:off x="0" y="94128"/>
            <a:ext cx="9144000" cy="948019"/>
          </a:xfrm>
          <a:prstGeom prst="rect">
            <a:avLst/>
          </a:prstGeom>
        </p:spPr>
        <p:txBody>
          <a:bodyPr spcFirstLastPara="1" wrap="square" lIns="91425" tIns="45700" rIns="91425" bIns="45700" anchor="ctr" anchorCtr="0">
            <a:normAutofit fontScale="92500" lnSpcReduction="10000"/>
          </a:bodyPr>
          <a:lstStyle/>
          <a:p>
            <a:pPr marL="0" lvl="0" indent="0" algn="ctr" rtl="0">
              <a:spcBef>
                <a:spcPts val="0"/>
              </a:spcBef>
              <a:spcAft>
                <a:spcPts val="3000"/>
              </a:spcAft>
              <a:buNone/>
            </a:pPr>
            <a:r>
              <a:rPr lang="en-US" dirty="0"/>
              <a:t>Exploring the Data (</a:t>
            </a:r>
            <a:r>
              <a:rPr lang="en-US" dirty="0" err="1"/>
              <a:t>cont</a:t>
            </a:r>
            <a:r>
              <a:rPr lang="en-US" dirty="0"/>
              <a:t>…)</a:t>
            </a:r>
            <a:endParaRPr dirty="0"/>
          </a:p>
        </p:txBody>
      </p:sp>
      <p:sp>
        <p:nvSpPr>
          <p:cNvPr id="88" name="Google Shape;88;p13"/>
          <p:cNvSpPr txBox="1">
            <a:spLocks noGrp="1"/>
          </p:cNvSpPr>
          <p:nvPr>
            <p:ph type="body" idx="2"/>
          </p:nvPr>
        </p:nvSpPr>
        <p:spPr>
          <a:xfrm>
            <a:off x="1151775" y="1233675"/>
            <a:ext cx="7809900" cy="3112500"/>
          </a:xfrm>
          <a:prstGeom prst="rect">
            <a:avLst/>
          </a:prstGeom>
        </p:spPr>
        <p:txBody>
          <a:bodyPr spcFirstLastPara="1" wrap="square" lIns="91425" tIns="45700" rIns="91425" bIns="45700" anchor="t" anchorCtr="0">
            <a:normAutofit/>
          </a:bodyPr>
          <a:lstStyle/>
          <a:p>
            <a:pPr marL="457200" lvl="0" indent="-342900" algn="l" rtl="0">
              <a:lnSpc>
                <a:spcPct val="115000"/>
              </a:lnSpc>
              <a:spcBef>
                <a:spcPts val="0"/>
              </a:spcBef>
              <a:spcAft>
                <a:spcPts val="0"/>
              </a:spcAft>
              <a:buSzPts val="1800"/>
              <a:buChar char="●"/>
            </a:pPr>
            <a:r>
              <a:rPr lang="en-US" sz="1800" b="0"/>
              <a:t>Personnel understand and support CTE and career pathways - If not why, what can be done?</a:t>
            </a:r>
            <a:endParaRPr sz="1800" b="0"/>
          </a:p>
          <a:p>
            <a:pPr marL="457200" lvl="0" indent="-342900" algn="l" rtl="0">
              <a:lnSpc>
                <a:spcPct val="115000"/>
              </a:lnSpc>
              <a:spcBef>
                <a:spcPts val="0"/>
              </a:spcBef>
              <a:spcAft>
                <a:spcPts val="0"/>
              </a:spcAft>
              <a:buSzPts val="1800"/>
              <a:buChar char="●"/>
            </a:pPr>
            <a:r>
              <a:rPr lang="en-US" sz="1800" b="0"/>
              <a:t>Why do personnel stay? Why do they leave?</a:t>
            </a:r>
            <a:endParaRPr sz="1800" b="0"/>
          </a:p>
          <a:p>
            <a:pPr marL="457200" lvl="0" indent="-342900" algn="l" rtl="0">
              <a:lnSpc>
                <a:spcPct val="115000"/>
              </a:lnSpc>
              <a:spcBef>
                <a:spcPts val="0"/>
              </a:spcBef>
              <a:spcAft>
                <a:spcPts val="0"/>
              </a:spcAft>
              <a:buSzPts val="1800"/>
              <a:buChar char="●"/>
            </a:pPr>
            <a:r>
              <a:rPr lang="en-US" sz="1800" b="0"/>
              <a:t>To what extent to personnel feel valued?</a:t>
            </a:r>
            <a:endParaRPr sz="1800" b="0"/>
          </a:p>
          <a:p>
            <a:pPr marL="457200" lvl="0" indent="-342900" algn="l" rtl="0">
              <a:lnSpc>
                <a:spcPct val="115000"/>
              </a:lnSpc>
              <a:spcBef>
                <a:spcPts val="0"/>
              </a:spcBef>
              <a:spcAft>
                <a:spcPts val="0"/>
              </a:spcAft>
              <a:buSzPts val="1800"/>
              <a:buChar char="●"/>
            </a:pPr>
            <a:r>
              <a:rPr lang="en-US" sz="1800" b="0"/>
              <a:t>Capacity of CTE educators aligns with agency CTE goals.</a:t>
            </a:r>
            <a:endParaRPr sz="1800" b="0"/>
          </a:p>
          <a:p>
            <a:pPr marL="457200" lvl="0" indent="-342900" algn="l" rtl="0">
              <a:lnSpc>
                <a:spcPct val="115000"/>
              </a:lnSpc>
              <a:spcBef>
                <a:spcPts val="0"/>
              </a:spcBef>
              <a:spcAft>
                <a:spcPts val="0"/>
              </a:spcAft>
              <a:buSzPts val="1800"/>
              <a:buChar char="●"/>
            </a:pPr>
            <a:r>
              <a:rPr lang="en-US" sz="1800" b="0"/>
              <a:t>How can retired teachers, the technical college, local partners, and neighboring districts be leveraged to provide support in CTE classroom?</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body" idx="1"/>
          </p:nvPr>
        </p:nvSpPr>
        <p:spPr>
          <a:xfrm>
            <a:off x="0" y="121023"/>
            <a:ext cx="9144000" cy="941851"/>
          </a:xfrm>
          <a:prstGeom prst="rect">
            <a:avLst/>
          </a:prstGeom>
        </p:spPr>
        <p:txBody>
          <a:bodyPr spcFirstLastPara="1" wrap="square" lIns="91425" tIns="45700" rIns="91425" bIns="45700" anchor="ctr" anchorCtr="0">
            <a:normAutofit fontScale="92500" lnSpcReduction="10000"/>
          </a:bodyPr>
          <a:lstStyle/>
          <a:p>
            <a:pPr marL="0" lvl="0" indent="0" algn="ctr" rtl="0">
              <a:spcBef>
                <a:spcPts val="0"/>
              </a:spcBef>
              <a:spcAft>
                <a:spcPts val="3000"/>
              </a:spcAft>
              <a:buNone/>
            </a:pPr>
            <a:r>
              <a:rPr lang="en-US" dirty="0"/>
              <a:t>Stakeholders</a:t>
            </a:r>
            <a:endParaRPr dirty="0"/>
          </a:p>
        </p:txBody>
      </p:sp>
      <p:sp>
        <p:nvSpPr>
          <p:cNvPr id="95" name="Google Shape;95;p14"/>
          <p:cNvSpPr txBox="1">
            <a:spLocks noGrp="1"/>
          </p:cNvSpPr>
          <p:nvPr>
            <p:ph type="body" idx="2"/>
          </p:nvPr>
        </p:nvSpPr>
        <p:spPr>
          <a:xfrm>
            <a:off x="1765125" y="1062875"/>
            <a:ext cx="7060500" cy="32127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a:t>What do you want to learn from stakeholders? Have your objectives in mind prior to reaching out.</a:t>
            </a:r>
            <a:endParaRPr/>
          </a:p>
          <a:p>
            <a:pPr marL="457200" lvl="0" indent="-381000" algn="l" rtl="0">
              <a:spcBef>
                <a:spcPts val="439"/>
              </a:spcBef>
              <a:spcAft>
                <a:spcPts val="0"/>
              </a:spcAft>
              <a:buSzPts val="2400"/>
              <a:buChar char="●"/>
            </a:pPr>
            <a:r>
              <a:rPr lang="en-US" b="0"/>
              <a:t>Surveys</a:t>
            </a:r>
            <a:endParaRPr b="0"/>
          </a:p>
          <a:p>
            <a:pPr marL="457200" lvl="0" indent="-381000" algn="l" rtl="0">
              <a:spcBef>
                <a:spcPts val="0"/>
              </a:spcBef>
              <a:spcAft>
                <a:spcPts val="0"/>
              </a:spcAft>
              <a:buSzPts val="2400"/>
              <a:buChar char="●"/>
            </a:pPr>
            <a:r>
              <a:rPr lang="en-US" b="0"/>
              <a:t>Focus groups</a:t>
            </a:r>
            <a:endParaRPr b="0"/>
          </a:p>
          <a:p>
            <a:pPr marL="0" lvl="0" indent="0" algn="ctr" rtl="0">
              <a:lnSpc>
                <a:spcPct val="100000"/>
              </a:lnSpc>
              <a:spcBef>
                <a:spcPts val="439"/>
              </a:spcBef>
              <a:spcAft>
                <a:spcPts val="0"/>
              </a:spcAft>
              <a:buNone/>
            </a:pPr>
            <a:r>
              <a:rPr lang="en-US" sz="1800" b="0">
                <a:solidFill>
                  <a:srgbClr val="444444"/>
                </a:solidFill>
              </a:rPr>
              <a:t>Leading Forward: WI Education Workforce Initiative </a:t>
            </a:r>
            <a:r>
              <a:rPr lang="en-US" sz="1800" b="0" u="sng">
                <a:solidFill>
                  <a:schemeClr val="hlink"/>
                </a:solidFill>
                <a:hlinkClick r:id="rId3"/>
              </a:rPr>
              <a:t>https://dpi.wi.gov/education-workforce</a:t>
            </a:r>
            <a:r>
              <a:rPr lang="en-US" sz="1800" b="0">
                <a:solidFill>
                  <a:srgbClr val="444444"/>
                </a:solidFill>
              </a:rPr>
              <a:t> </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body" idx="1"/>
          </p:nvPr>
        </p:nvSpPr>
        <p:spPr>
          <a:xfrm>
            <a:off x="0" y="110450"/>
            <a:ext cx="9144000" cy="985485"/>
          </a:xfrm>
          <a:prstGeom prst="rect">
            <a:avLst/>
          </a:prstGeom>
        </p:spPr>
        <p:txBody>
          <a:bodyPr spcFirstLastPara="1" wrap="square" lIns="91425" tIns="45700" rIns="91425" bIns="45700" anchor="ctr" anchorCtr="0">
            <a:normAutofit lnSpcReduction="10000"/>
          </a:bodyPr>
          <a:lstStyle/>
          <a:p>
            <a:pPr marL="0" lvl="0" indent="0" algn="ctr" rtl="0">
              <a:spcBef>
                <a:spcPts val="0"/>
              </a:spcBef>
              <a:spcAft>
                <a:spcPts val="3000"/>
              </a:spcAft>
              <a:buNone/>
            </a:pPr>
            <a:r>
              <a:rPr lang="en-US" dirty="0"/>
              <a:t>Licensing</a:t>
            </a:r>
            <a:endParaRPr dirty="0"/>
          </a:p>
        </p:txBody>
      </p:sp>
      <p:sp>
        <p:nvSpPr>
          <p:cNvPr id="102" name="Google Shape;102;p15"/>
          <p:cNvSpPr txBox="1">
            <a:spLocks noGrp="1"/>
          </p:cNvSpPr>
          <p:nvPr>
            <p:ph type="body" idx="2"/>
          </p:nvPr>
        </p:nvSpPr>
        <p:spPr>
          <a:xfrm>
            <a:off x="4228401" y="1197425"/>
            <a:ext cx="820200" cy="2512800"/>
          </a:xfrm>
          <a:prstGeom prst="rect">
            <a:avLst/>
          </a:prstGeom>
        </p:spPr>
        <p:txBody>
          <a:bodyPr spcFirstLastPara="1" wrap="square" lIns="91425" tIns="45700" rIns="91425" bIns="45700" anchor="t" anchorCtr="0">
            <a:normAutofit/>
          </a:bodyPr>
          <a:lstStyle/>
          <a:p>
            <a:pPr marL="0" lvl="0" indent="0" algn="l" rtl="0">
              <a:spcBef>
                <a:spcPts val="0"/>
              </a:spcBef>
              <a:spcAft>
                <a:spcPts val="439"/>
              </a:spcAft>
              <a:buNone/>
            </a:pPr>
            <a:endParaRPr/>
          </a:p>
        </p:txBody>
      </p:sp>
      <p:pic>
        <p:nvPicPr>
          <p:cNvPr id="103" name="Google Shape;103;p15"/>
          <p:cNvPicPr preferRelativeResize="0"/>
          <p:nvPr/>
        </p:nvPicPr>
        <p:blipFill>
          <a:blip r:embed="rId3">
            <a:alphaModFix/>
          </a:blip>
          <a:stretch>
            <a:fillRect/>
          </a:stretch>
        </p:blipFill>
        <p:spPr>
          <a:xfrm>
            <a:off x="3013525" y="921600"/>
            <a:ext cx="3738549" cy="411144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2150</Words>
  <Application>Microsoft Office PowerPoint</Application>
  <PresentationFormat>On-screen Show (16:9)</PresentationFormat>
  <Paragraphs>161</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Lato</vt:lpstr>
      <vt:lpstr>Lato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Lenske, Christine A.   DPI</dc:creator>
  <cp:lastModifiedBy>Hutchison, Carol S.   DPI</cp:lastModifiedBy>
  <cp:revision>1</cp:revision>
  <dcterms:modified xsi:type="dcterms:W3CDTF">2023-09-13T20:46:28Z</dcterms:modified>
</cp:coreProperties>
</file>