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Lato Black" panose="020F0A02020204030203" pitchFamily="34" charset="0"/>
      <p:bold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289" autoAdjust="0"/>
  </p:normalViewPr>
  <p:slideViewPr>
    <p:cSldViewPr snapToGrid="0">
      <p:cViewPr varScale="1">
        <p:scale>
          <a:sx n="75" d="100"/>
          <a:sy n="75" d="100"/>
        </p:scale>
        <p:origin x="2556" y="66"/>
      </p:cViewPr>
      <p:guideLst>
        <p:guide pos="2880"/>
        <p:guide orient="horz" pos="2358"/>
        <p:guide orient="horz" pos="2868"/>
        <p:guide pos="2863"/>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0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pi.wi.gov/sites/default/files/imce/cte/CPA/CLNA_Guide_v5.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Welcome to the webcast series on conducting the Comprehensive Local Needs Assessment for the upcoming two-year grant application cycle.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Today’s topic focuses on your analysis of Equity and Access in CTE.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dcde4d1f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dcde4d1f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Lato"/>
                <a:ea typeface="Lato"/>
                <a:cs typeface="Lato"/>
                <a:sym typeface="Lato"/>
              </a:rPr>
              <a:t>Your task related to the data is to understand students’ and school’s most pressing needs based on the root causes of data gaps.</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Here’s a sampling of some of the inquiries your team can make when looking at your data. </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When you observe disproportionality, ask “why” is that the case then  “why” do we do it that way or “why” is that happening?</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Consider the accommodations, modifications, and supportive services offered. Are they working?</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Sometimes teams consisting of educators easily get to the first level of why something is happening, but it is very difficult to go deeper to understand the deeper “why” without student, family and community engagement. </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We have our own culture and perspective, which can actually be blinders that prevent us from seeing that what we’re doing is not working. </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For example, we sometimes hear that parents are not interested. The question is why aren’t they interested? Is it because information has been communicated ineffectively for understanding? </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Is it because they can’t miss work during the school day or attend evening meetings? </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How can the district and partners work together to move beyond perceptions? What needs to be done? If you’re wondering these things, </a:t>
            </a:r>
            <a:r>
              <a:rPr lang="en-US" sz="1100" b="1">
                <a:latin typeface="Lato"/>
                <a:ea typeface="Lato"/>
                <a:cs typeface="Lato"/>
                <a:sym typeface="Lato"/>
              </a:rPr>
              <a:t>ask the parents</a:t>
            </a:r>
            <a:r>
              <a:rPr lang="en-US" sz="1100">
                <a:latin typeface="Lato"/>
                <a:ea typeface="Lato"/>
                <a:cs typeface="Lato"/>
                <a:sym typeface="Lato"/>
              </a:rPr>
              <a:t>!</a:t>
            </a:r>
            <a:endParaRPr sz="1100">
              <a:latin typeface="Lato"/>
              <a:ea typeface="Lato"/>
              <a:cs typeface="Lato"/>
              <a:sym typeface="Lato"/>
            </a:endParaRPr>
          </a:p>
        </p:txBody>
      </p:sp>
      <p:sp>
        <p:nvSpPr>
          <p:cNvPr id="104" name="Google Shape;104;g25dcde4d1f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dcde4d1f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dcde4d1f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Lato"/>
                <a:ea typeface="Lato"/>
                <a:cs typeface="Lato"/>
                <a:sym typeface="Lato"/>
              </a:rPr>
              <a:t>What accommodations, modifications, and supportive services are currently provided to each population group to ensure success? Which ones are most effective? Why? Which ones are underutilized? Why is that?</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What needs do students and families report as needed for support, and program improvements? </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If there are disproportions for enrollment ask if  CTE courses offered when students need them or are available to take them?</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How well are the implementation of strategies and activities over the last two years been successful? What needs to change?</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What is the solution to close gaps and address barriers? Whos is providing input on solutions? </a:t>
            </a:r>
            <a:endParaRPr sz="11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What are relevant evidence-based activities that are likely to have the biggest impact on each root cause? </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Evidence-based activities are more likely to improve student outcomes but only if there is buy-in from stakeholders, there is an appropriate skill level of personnel, and there is alignment to other efforts underway.</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endParaRPr/>
          </a:p>
        </p:txBody>
      </p:sp>
      <p:sp>
        <p:nvSpPr>
          <p:cNvPr id="111" name="Google Shape;111;g25dcde4d1f7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dcde4d1f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5dcde4d1f7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sz="1100" dirty="0">
                <a:latin typeface="Arial"/>
                <a:ea typeface="Arial"/>
                <a:cs typeface="Arial"/>
                <a:sym typeface="Arial"/>
              </a:rPr>
              <a:t>Once you’ve narrowed down the reasons for an equity and access gap, test your hypotheses by sharing the information you’ve gleaned with stakeholders. Do it in a way that will make “hard to digest” information understandable and in a manner so as to elicit feedback.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Stakeholder feedback through interviews or focus groups with special population students and their parents, along with educators, counselors, and community-based organizations who work with the special population groups, can provide tremendous insight into gaps. </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They will uncover information about needs, preferences, and perceptions of how well CTE is or is not assisting students in reaching intended outcomes and what else may be needed.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dirty="0">
                <a:latin typeface="Arial"/>
                <a:ea typeface="Arial"/>
                <a:cs typeface="Arial"/>
                <a:sym typeface="Arial"/>
              </a:rPr>
              <a:t>To do this effectively you need trusting relationships. So - </a:t>
            </a:r>
            <a:endParaRPr sz="1100" dirty="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dirty="0">
                <a:latin typeface="Arial"/>
                <a:ea typeface="Arial"/>
                <a:cs typeface="Arial"/>
                <a:sym typeface="Arial"/>
              </a:rPr>
              <a:t>Create focus groups comprised of different stakeholders, so that all can hear and share input. It will be important to make traditionally disenfranchised groups feel comfortable engaging.</a:t>
            </a:r>
            <a:endParaRPr sz="1100" dirty="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dirty="0">
                <a:latin typeface="Arial"/>
                <a:ea typeface="Arial"/>
                <a:cs typeface="Arial"/>
                <a:sym typeface="Arial"/>
              </a:rPr>
              <a:t>Encourage existing advisory boards to have diverse representation of special populations stakeholders. </a:t>
            </a:r>
            <a:endParaRPr sz="1100" dirty="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dirty="0">
                <a:latin typeface="Arial"/>
                <a:ea typeface="Arial"/>
                <a:cs typeface="Arial"/>
                <a:sym typeface="Arial"/>
              </a:rPr>
              <a:t>Proactively get to know and build relationships with the students and their families through: </a:t>
            </a:r>
            <a:endParaRPr sz="1100" dirty="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dirty="0">
                <a:latin typeface="Arial"/>
                <a:ea typeface="Arial"/>
                <a:cs typeface="Arial"/>
                <a:sym typeface="Arial"/>
              </a:rPr>
              <a:t>class/grade level meetings </a:t>
            </a:r>
            <a:endParaRPr sz="1100" dirty="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dirty="0">
                <a:latin typeface="Arial"/>
                <a:ea typeface="Arial"/>
                <a:cs typeface="Arial"/>
                <a:sym typeface="Arial"/>
              </a:rPr>
              <a:t>small group or individual student meetings </a:t>
            </a:r>
            <a:endParaRPr sz="1100" dirty="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dirty="0">
                <a:latin typeface="Arial"/>
                <a:ea typeface="Arial"/>
                <a:cs typeface="Arial"/>
                <a:sym typeface="Arial"/>
              </a:rPr>
              <a:t>participating in student/teacher/parent conferences and IEP/504 meetings when appropriate and</a:t>
            </a:r>
            <a:endParaRPr sz="1100" dirty="0">
              <a:latin typeface="Arial"/>
              <a:ea typeface="Arial"/>
              <a:cs typeface="Arial"/>
              <a:sym typeface="Arial"/>
            </a:endParaRPr>
          </a:p>
          <a:p>
            <a:pPr marL="914400" lvl="1" indent="-298450" algn="l" rtl="0">
              <a:spcBef>
                <a:spcPts val="0"/>
              </a:spcBef>
              <a:spcAft>
                <a:spcPts val="0"/>
              </a:spcAft>
              <a:buSzPts val="1100"/>
              <a:buFont typeface="Arial"/>
              <a:buChar char="○"/>
            </a:pPr>
            <a:r>
              <a:rPr lang="en-US" sz="1100" dirty="0">
                <a:latin typeface="Arial"/>
                <a:ea typeface="Arial"/>
                <a:cs typeface="Arial"/>
                <a:sym typeface="Arial"/>
              </a:rPr>
              <a:t>attend district or school level meetings or events such as open houses, registration nights, transition fairs - basically anywhere families already are. </a:t>
            </a:r>
            <a:endParaRPr sz="1100" dirty="0">
              <a:latin typeface="Arial"/>
              <a:ea typeface="Arial"/>
              <a:cs typeface="Arial"/>
              <a:sym typeface="Arial"/>
            </a:endParaRPr>
          </a:p>
          <a:p>
            <a:pPr marL="137160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8" name="Google Shape;118;g25dcde4d1f7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3a11162a99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3a11162a99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latin typeface="Arial"/>
                <a:ea typeface="Arial"/>
                <a:cs typeface="Arial"/>
                <a:sym typeface="Arial"/>
              </a:rPr>
              <a:t>Below are a few things to consider when engaging stakeholders and soliciting feedback: </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dirty="0">
                <a:latin typeface="Arial"/>
                <a:ea typeface="Arial"/>
                <a:cs typeface="Arial"/>
                <a:sym typeface="Arial"/>
              </a:rPr>
              <a:t>Is the information being shared in plain language and understandable by most people? (i.e., abbreviations, industry-specific terms, etc. are spelled out and explained) </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dirty="0">
                <a:latin typeface="Arial"/>
                <a:ea typeface="Arial"/>
                <a:cs typeface="Arial"/>
                <a:sym typeface="Arial"/>
              </a:rPr>
              <a:t>If you have EL students, what languages do you need to use when sharing CTE program information, data, and plans? Likewise, in what languages can family members give their feedback? </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dirty="0">
                <a:latin typeface="Arial"/>
                <a:ea typeface="Arial"/>
                <a:cs typeface="Arial"/>
                <a:sym typeface="Arial"/>
              </a:rPr>
              <a:t>Consider how your methods of communication (in person, online, and correspondence) might influence who participates fully or not </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100" dirty="0">
                <a:latin typeface="Arial"/>
                <a:ea typeface="Arial"/>
                <a:cs typeface="Arial"/>
                <a:sym typeface="Arial"/>
              </a:rPr>
              <a:t>To what extent does the time of day, location of meetings, etc. have on who engages? </a:t>
            </a:r>
            <a:endParaRPr sz="1100" dirty="0">
              <a:latin typeface="Arial"/>
              <a:ea typeface="Arial"/>
              <a:cs typeface="Arial"/>
              <a:sym typeface="Arial"/>
            </a:endParaRPr>
          </a:p>
          <a:p>
            <a:pPr marL="0" lvl="0" indent="0" algn="l" rtl="0">
              <a:spcBef>
                <a:spcPts val="0"/>
              </a:spcBef>
              <a:spcAft>
                <a:spcPts val="0"/>
              </a:spcAft>
              <a:buNone/>
            </a:pPr>
            <a:endParaRPr dirty="0"/>
          </a:p>
          <a:p>
            <a:pPr marL="457200" lvl="0" indent="457200" algn="l" rtl="0">
              <a:spcBef>
                <a:spcPts val="0"/>
              </a:spcBef>
              <a:spcAft>
                <a:spcPts val="0"/>
              </a:spcAft>
              <a:buNone/>
            </a:pPr>
            <a:endParaRPr dirty="0"/>
          </a:p>
        </p:txBody>
      </p:sp>
      <p:sp>
        <p:nvSpPr>
          <p:cNvPr id="126" name="Google Shape;126;g23a11162a99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d58694b5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3d58694b5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Stakeholder meeting considerations should include:</a:t>
            </a:r>
            <a:endParaRPr/>
          </a:p>
          <a:p>
            <a:pPr marL="457200" lvl="0" indent="-317500" algn="l" rtl="0">
              <a:spcBef>
                <a:spcPts val="0"/>
              </a:spcBef>
              <a:spcAft>
                <a:spcPts val="0"/>
              </a:spcAft>
              <a:buSzPts val="1400"/>
              <a:buChar char="●"/>
            </a:pPr>
            <a:r>
              <a:rPr lang="en-US"/>
              <a:t>Targeted outreach to historically underserved stakeholders</a:t>
            </a:r>
            <a:endParaRPr/>
          </a:p>
          <a:p>
            <a:pPr marL="457200" lvl="0" indent="-317500" algn="l" rtl="0">
              <a:spcBef>
                <a:spcPts val="0"/>
              </a:spcBef>
              <a:spcAft>
                <a:spcPts val="0"/>
              </a:spcAft>
              <a:buSzPts val="1400"/>
              <a:buChar char="●"/>
            </a:pPr>
            <a:r>
              <a:rPr lang="en-US"/>
              <a:t>Provide informative materials ahead of meeting, in multiple languages (if needed) and easy to understand formats</a:t>
            </a:r>
            <a:endParaRPr/>
          </a:p>
          <a:p>
            <a:pPr marL="457200" lvl="0" indent="-317500" algn="l" rtl="0">
              <a:spcBef>
                <a:spcPts val="0"/>
              </a:spcBef>
              <a:spcAft>
                <a:spcPts val="0"/>
              </a:spcAft>
              <a:buSzPts val="1400"/>
              <a:buChar char="●"/>
            </a:pPr>
            <a:r>
              <a:rPr lang="en-US"/>
              <a:t>Invite interpreters (whether language or for hearing)</a:t>
            </a:r>
            <a:endParaRPr/>
          </a:p>
          <a:p>
            <a:pPr marL="457200" lvl="0" indent="-317500" algn="l" rtl="0">
              <a:spcBef>
                <a:spcPts val="0"/>
              </a:spcBef>
              <a:spcAft>
                <a:spcPts val="0"/>
              </a:spcAft>
              <a:buSzPts val="1400"/>
              <a:buChar char="●"/>
            </a:pPr>
            <a:r>
              <a:rPr lang="en-US"/>
              <a:t>Hold multiple meeting at times when families and teachers can attend</a:t>
            </a:r>
            <a:endParaRPr/>
          </a:p>
          <a:p>
            <a:pPr marL="457200" lvl="0" indent="-317500" algn="l" rtl="0">
              <a:spcBef>
                <a:spcPts val="0"/>
              </a:spcBef>
              <a:spcAft>
                <a:spcPts val="0"/>
              </a:spcAft>
              <a:buSzPts val="1400"/>
              <a:buChar char="●"/>
            </a:pPr>
            <a:r>
              <a:rPr lang="en-US"/>
              <a:t>Host events in a central, ADA-accessible location</a:t>
            </a:r>
            <a:endParaRPr/>
          </a:p>
          <a:p>
            <a:pPr marL="457200" lvl="0" indent="-317500" algn="l" rtl="0">
              <a:spcBef>
                <a:spcPts val="0"/>
              </a:spcBef>
              <a:spcAft>
                <a:spcPts val="0"/>
              </a:spcAft>
              <a:buSzPts val="1400"/>
              <a:buChar char="●"/>
            </a:pPr>
            <a:r>
              <a:rPr lang="en-US"/>
              <a:t>Financially support travel to those who need it</a:t>
            </a:r>
            <a:endParaRPr/>
          </a:p>
          <a:p>
            <a:pPr marL="457200" lvl="0" indent="-317500" algn="l" rtl="0">
              <a:spcBef>
                <a:spcPts val="0"/>
              </a:spcBef>
              <a:spcAft>
                <a:spcPts val="0"/>
              </a:spcAft>
              <a:buSzPts val="1400"/>
              <a:buChar char="●"/>
            </a:pPr>
            <a:r>
              <a:rPr lang="en-US"/>
              <a:t>Provide childcare</a:t>
            </a:r>
            <a:endParaRPr/>
          </a:p>
          <a:p>
            <a:pPr marL="457200" lvl="0" indent="-317500" algn="l" rtl="0">
              <a:spcBef>
                <a:spcPts val="0"/>
              </a:spcBef>
              <a:spcAft>
                <a:spcPts val="0"/>
              </a:spcAft>
              <a:buSzPts val="1400"/>
              <a:buChar char="●"/>
            </a:pPr>
            <a:r>
              <a:rPr lang="en-US"/>
              <a:t>Send out multiple reminders via email, text and paper</a:t>
            </a:r>
            <a:endParaRPr/>
          </a:p>
          <a:p>
            <a:pPr marL="457200" lvl="0" indent="-317500" algn="l" rtl="0">
              <a:spcBef>
                <a:spcPts val="0"/>
              </a:spcBef>
              <a:spcAft>
                <a:spcPts val="0"/>
              </a:spcAft>
              <a:buSzPts val="1400"/>
              <a:buChar char="●"/>
            </a:pPr>
            <a:r>
              <a:rPr lang="en-US"/>
              <a:t>Option to engage virtually</a:t>
            </a:r>
            <a:endParaRPr/>
          </a:p>
          <a:p>
            <a:pPr marL="457200" lvl="0" indent="-317500" algn="l" rtl="0">
              <a:spcBef>
                <a:spcPts val="0"/>
              </a:spcBef>
              <a:spcAft>
                <a:spcPts val="0"/>
              </a:spcAft>
              <a:buSzPts val="1400"/>
              <a:buChar char="●"/>
            </a:pPr>
            <a:r>
              <a:rPr lang="en-US"/>
              <a:t>Provide a platform to continue the discussion following the meeting</a:t>
            </a:r>
            <a:endParaRPr/>
          </a:p>
          <a:p>
            <a:pPr marL="0" lvl="0" indent="0" algn="l" rtl="0">
              <a:spcBef>
                <a:spcPts val="0"/>
              </a:spcBef>
              <a:spcAft>
                <a:spcPts val="0"/>
              </a:spcAft>
              <a:buNone/>
            </a:pPr>
            <a:endParaRPr/>
          </a:p>
        </p:txBody>
      </p:sp>
      <p:sp>
        <p:nvSpPr>
          <p:cNvPr id="133" name="Google Shape;133;g23d58694b5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3a11162a9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3a11162a99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100" dirty="0">
                <a:latin typeface="Arial"/>
                <a:ea typeface="Arial"/>
                <a:cs typeface="Arial"/>
                <a:sym typeface="Arial"/>
              </a:rPr>
              <a:t>When looking into short-term interventions: </a:t>
            </a:r>
            <a:endParaRPr sz="1100" dirty="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dirty="0">
                <a:latin typeface="Arial"/>
                <a:ea typeface="Arial"/>
                <a:cs typeface="Arial"/>
                <a:sym typeface="Arial"/>
              </a:rPr>
              <a:t>Invite underrepresented populations to a “lunch and learn” to raise awareness of career pathways. </a:t>
            </a:r>
            <a:endParaRPr sz="1100" dirty="0">
              <a:latin typeface="Arial"/>
              <a:ea typeface="Arial"/>
              <a:cs typeface="Arial"/>
              <a:sym typeface="Arial"/>
            </a:endParaRPr>
          </a:p>
          <a:p>
            <a:pPr marL="457200" lvl="0" indent="-298450" algn="l" rtl="0">
              <a:lnSpc>
                <a:spcPct val="150000"/>
              </a:lnSpc>
              <a:spcBef>
                <a:spcPts val="0"/>
              </a:spcBef>
              <a:spcAft>
                <a:spcPts val="0"/>
              </a:spcAft>
              <a:buSzPts val="1100"/>
              <a:buChar char="●"/>
            </a:pPr>
            <a:r>
              <a:rPr lang="en-US" sz="1100" dirty="0">
                <a:latin typeface="Arial"/>
                <a:ea typeface="Arial"/>
                <a:cs typeface="Arial"/>
                <a:sym typeface="Arial"/>
              </a:rPr>
              <a:t>Go into </a:t>
            </a:r>
            <a:r>
              <a:rPr lang="en-US" sz="1100" dirty="0" err="1">
                <a:latin typeface="Arial"/>
                <a:ea typeface="Arial"/>
                <a:cs typeface="Arial"/>
                <a:sym typeface="Arial"/>
              </a:rPr>
              <a:t>SpEd</a:t>
            </a:r>
            <a:r>
              <a:rPr lang="en-US" sz="1100" dirty="0">
                <a:latin typeface="Arial"/>
                <a:ea typeface="Arial"/>
                <a:cs typeface="Arial"/>
                <a:sym typeface="Arial"/>
              </a:rPr>
              <a:t> and EL support rooms to provide scheduling and CTE information.</a:t>
            </a:r>
            <a:endParaRPr sz="1100" dirty="0">
              <a:latin typeface="Arial"/>
              <a:ea typeface="Arial"/>
              <a:cs typeface="Arial"/>
              <a:sym typeface="Arial"/>
            </a:endParaRPr>
          </a:p>
          <a:p>
            <a:pPr marL="457200" lvl="0" indent="-298450" algn="l" rtl="0">
              <a:lnSpc>
                <a:spcPct val="150000"/>
              </a:lnSpc>
              <a:spcBef>
                <a:spcPts val="0"/>
              </a:spcBef>
              <a:spcAft>
                <a:spcPts val="0"/>
              </a:spcAft>
              <a:buSzPts val="1100"/>
              <a:buChar char="●"/>
            </a:pPr>
            <a:r>
              <a:rPr lang="en-US" sz="1100" dirty="0">
                <a:latin typeface="Arial"/>
                <a:ea typeface="Arial"/>
                <a:cs typeface="Arial"/>
                <a:sym typeface="Arial"/>
              </a:rPr>
              <a:t>Build relationships with individual students in and outside of their classroom. Basically, get to know them and their interests and learn what excites them about a career. </a:t>
            </a:r>
            <a:endParaRPr sz="1100" dirty="0">
              <a:latin typeface="Arial"/>
              <a:ea typeface="Arial"/>
              <a:cs typeface="Arial"/>
              <a:sym typeface="Arial"/>
            </a:endParaRPr>
          </a:p>
          <a:p>
            <a:pPr marL="457200" lvl="0" indent="-298450" algn="l" rtl="0">
              <a:lnSpc>
                <a:spcPct val="150000"/>
              </a:lnSpc>
              <a:spcBef>
                <a:spcPts val="0"/>
              </a:spcBef>
              <a:spcAft>
                <a:spcPts val="0"/>
              </a:spcAft>
              <a:buSzPts val="1100"/>
              <a:buChar char="●"/>
            </a:pPr>
            <a:r>
              <a:rPr lang="en-US" sz="1100" dirty="0">
                <a:latin typeface="Arial"/>
                <a:ea typeface="Arial"/>
                <a:cs typeface="Arial"/>
                <a:sym typeface="Arial"/>
              </a:rPr>
              <a:t>Remove barriers to participation in work-based learning activities, internships, or apprenticeships by helping a student acquire adequate clothing, transportation, etc. </a:t>
            </a:r>
            <a:endParaRPr sz="1100" dirty="0">
              <a:latin typeface="Arial"/>
              <a:ea typeface="Arial"/>
              <a:cs typeface="Arial"/>
              <a:sym typeface="Arial"/>
            </a:endParaRPr>
          </a:p>
          <a:p>
            <a:pPr marL="457200" lvl="0" indent="-298450" algn="l" rtl="0">
              <a:lnSpc>
                <a:spcPct val="150000"/>
              </a:lnSpc>
              <a:spcBef>
                <a:spcPts val="0"/>
              </a:spcBef>
              <a:spcAft>
                <a:spcPts val="0"/>
              </a:spcAft>
              <a:buSzPts val="1100"/>
              <a:buChar char="●"/>
            </a:pPr>
            <a:r>
              <a:rPr lang="en-US" sz="1100" dirty="0">
                <a:latin typeface="Arial"/>
                <a:ea typeface="Arial"/>
                <a:cs typeface="Arial"/>
                <a:sym typeface="Arial"/>
              </a:rPr>
              <a:t>Coordinate with school administration, school counselors and teachers to address scheduling concerns that impact enrollment and discuss special populations concerns. </a:t>
            </a:r>
            <a:endParaRPr sz="1100" dirty="0">
              <a:latin typeface="Arial"/>
              <a:ea typeface="Arial"/>
              <a:cs typeface="Arial"/>
              <a:sym typeface="Arial"/>
            </a:endParaRPr>
          </a:p>
          <a:p>
            <a:pPr marL="457200" lvl="0" indent="-298450" algn="l" rtl="0">
              <a:lnSpc>
                <a:spcPct val="150000"/>
              </a:lnSpc>
              <a:spcBef>
                <a:spcPts val="0"/>
              </a:spcBef>
              <a:spcAft>
                <a:spcPts val="0"/>
              </a:spcAft>
              <a:buSzPts val="1100"/>
              <a:buChar char="●"/>
            </a:pPr>
            <a:r>
              <a:rPr lang="en-US" sz="1100" dirty="0">
                <a:latin typeface="Arial"/>
                <a:ea typeface="Arial"/>
                <a:cs typeface="Arial"/>
                <a:sym typeface="Arial"/>
              </a:rPr>
              <a:t>Provide promotional materials such as posters, brochures, videos, and postcards that have diverse representation. And, provide materials in different languages when needed.</a:t>
            </a:r>
            <a:endParaRPr sz="1100" dirty="0">
              <a:latin typeface="Arial"/>
              <a:ea typeface="Arial"/>
              <a:cs typeface="Arial"/>
              <a:sym typeface="Arial"/>
            </a:endParaRPr>
          </a:p>
          <a:p>
            <a:pPr marL="457200" lvl="0" indent="-298450" algn="l" rtl="0">
              <a:lnSpc>
                <a:spcPct val="150000"/>
              </a:lnSpc>
              <a:spcBef>
                <a:spcPts val="0"/>
              </a:spcBef>
              <a:spcAft>
                <a:spcPts val="0"/>
              </a:spcAft>
              <a:buSzPts val="1100"/>
              <a:buChar char="●"/>
            </a:pPr>
            <a:r>
              <a:rPr lang="en-US" sz="1100" dirty="0">
                <a:latin typeface="Arial"/>
                <a:ea typeface="Arial"/>
                <a:cs typeface="Arial"/>
                <a:sym typeface="Arial"/>
              </a:rPr>
              <a:t>Seek out and secure financial and practical resources so that all students can participate fully in CTSO activities, field trips, and other enriching CTE activities. </a:t>
            </a:r>
            <a:endParaRPr sz="1100" dirty="0">
              <a:latin typeface="Arial"/>
              <a:ea typeface="Arial"/>
              <a:cs typeface="Arial"/>
              <a:sym typeface="Arial"/>
            </a:endParaRPr>
          </a:p>
          <a:p>
            <a:pPr marL="457200" lvl="0" indent="-298450" algn="l" rtl="0">
              <a:lnSpc>
                <a:spcPct val="150000"/>
              </a:lnSpc>
              <a:spcBef>
                <a:spcPts val="0"/>
              </a:spcBef>
              <a:spcAft>
                <a:spcPts val="0"/>
              </a:spcAft>
              <a:buSzPts val="1100"/>
              <a:buChar char="●"/>
            </a:pPr>
            <a:r>
              <a:rPr lang="en-US" sz="1100" dirty="0">
                <a:latin typeface="Arial"/>
                <a:ea typeface="Arial"/>
                <a:cs typeface="Arial"/>
                <a:sym typeface="Arial"/>
              </a:rPr>
              <a:t>Explain to a student how participation in certain CTE programs can complement rather than compete with family obligations for example, a student who must work to support their family may consider taking CTE internship for academic credit and a wage). </a:t>
            </a:r>
            <a:endParaRPr sz="1100"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0" name="Google Shape;140;g23a11162a99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60eaeac28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60eaeac288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Long Term/Ongoing supports include building systems that work to ensure student success. This may include - </a:t>
            </a:r>
            <a:endParaRPr dirty="0"/>
          </a:p>
          <a:p>
            <a:pPr marL="0" lvl="0" indent="0" algn="l" rtl="0">
              <a:spcBef>
                <a:spcPts val="0"/>
              </a:spcBef>
              <a:spcAft>
                <a:spcPts val="0"/>
              </a:spcAft>
              <a:buNone/>
            </a:pPr>
            <a:r>
              <a:rPr lang="en-US" dirty="0"/>
              <a:t>• Promote access to early and regular career awareness and advising through collaboration with the Career Readiness Coordinator and School Counselors. </a:t>
            </a:r>
            <a:endParaRPr dirty="0"/>
          </a:p>
          <a:p>
            <a:pPr marL="0" lvl="0" indent="0" algn="l" rtl="0">
              <a:spcBef>
                <a:spcPts val="0"/>
              </a:spcBef>
              <a:spcAft>
                <a:spcPts val="0"/>
              </a:spcAft>
              <a:buNone/>
            </a:pPr>
            <a:r>
              <a:rPr lang="en-US" dirty="0"/>
              <a:t>• Use Perkins V funds to provide additional supports to members of special populations.</a:t>
            </a:r>
            <a:endParaRPr dirty="0"/>
          </a:p>
          <a:p>
            <a:pPr marL="0" lvl="0" indent="0" algn="l" rtl="0">
              <a:spcBef>
                <a:spcPts val="0"/>
              </a:spcBef>
              <a:spcAft>
                <a:spcPts val="0"/>
              </a:spcAft>
              <a:buNone/>
            </a:pPr>
            <a:r>
              <a:rPr lang="en-US" dirty="0"/>
              <a:t>• Actively recruit traditionally underrepresented students.</a:t>
            </a:r>
            <a:endParaRPr dirty="0"/>
          </a:p>
          <a:p>
            <a:pPr marL="0" lvl="0" indent="0" algn="l" rtl="0">
              <a:spcBef>
                <a:spcPts val="0"/>
              </a:spcBef>
              <a:spcAft>
                <a:spcPts val="0"/>
              </a:spcAft>
              <a:buNone/>
            </a:pPr>
            <a:r>
              <a:rPr lang="en-US" dirty="0"/>
              <a:t>• Collaborate with district-level staff on changes in program/course offerings. </a:t>
            </a:r>
            <a:endParaRPr dirty="0"/>
          </a:p>
          <a:p>
            <a:pPr marL="0" lvl="0" indent="0" algn="l" rtl="0">
              <a:spcBef>
                <a:spcPts val="0"/>
              </a:spcBef>
              <a:spcAft>
                <a:spcPts val="0"/>
              </a:spcAft>
              <a:buNone/>
            </a:pPr>
            <a:r>
              <a:rPr lang="en-US" dirty="0"/>
              <a:t>• Consult with pupil services, 504 Coordinators, and English Learner staff members to identify and eliminate barriers to access </a:t>
            </a:r>
            <a:endParaRPr dirty="0"/>
          </a:p>
          <a:p>
            <a:pPr marL="0" lvl="0" indent="0" algn="l" rtl="0">
              <a:spcBef>
                <a:spcPts val="0"/>
              </a:spcBef>
              <a:spcAft>
                <a:spcPts val="0"/>
              </a:spcAft>
              <a:buNone/>
            </a:pPr>
            <a:r>
              <a:rPr lang="en-US" dirty="0"/>
              <a:t>• Hiring of diverse highly qualified instructors. </a:t>
            </a:r>
            <a:endParaRPr dirty="0"/>
          </a:p>
          <a:p>
            <a:pPr marL="0" lvl="0" indent="0" algn="l" rtl="0">
              <a:spcBef>
                <a:spcPts val="0"/>
              </a:spcBef>
              <a:spcAft>
                <a:spcPts val="0"/>
              </a:spcAft>
              <a:buNone/>
            </a:pPr>
            <a:r>
              <a:rPr lang="en-US" dirty="0"/>
              <a:t>• Work with foundational math/reading teachers and intervention specialists to provide resources and support for students without adequate prior academic preparation. For example, providing collaboration between CTE and math teachers to reinforce/support common math concepts in freshman and sophomore year. </a:t>
            </a:r>
            <a:endParaRPr dirty="0"/>
          </a:p>
          <a:p>
            <a:pPr marL="0" lvl="0" indent="0" algn="l" rtl="0">
              <a:spcBef>
                <a:spcPts val="0"/>
              </a:spcBef>
              <a:spcAft>
                <a:spcPts val="0"/>
              </a:spcAft>
              <a:buNone/>
            </a:pPr>
            <a:r>
              <a:rPr lang="en-US" dirty="0"/>
              <a:t>• Support CTE Staff training and professional development in areas such as equity, culturally responsive teaching, students with disabilities, and engaging and supporting English Learners.</a:t>
            </a:r>
            <a:endParaRPr dirty="0"/>
          </a:p>
          <a:p>
            <a:pPr marL="457200" lvl="0" indent="-317500" algn="l" rtl="0">
              <a:spcBef>
                <a:spcPts val="0"/>
              </a:spcBef>
              <a:spcAft>
                <a:spcPts val="0"/>
              </a:spcAft>
              <a:buSzPts val="1400"/>
              <a:buChar char="●"/>
            </a:pPr>
            <a:r>
              <a:rPr lang="en-US" dirty="0"/>
              <a:t>The removal of barriers to participation in CTE programs by means such as requiring applications, minimum GPA, recommendations, or test scores, etc.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These are only possible examples to get you thinking.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Keep in mind that the only strategies that make sense are those that move success forward for your most marginalized students by addressing the root cause of your equity gap.</a:t>
            </a:r>
            <a:endParaRPr dirty="0"/>
          </a:p>
          <a:p>
            <a:pPr marL="0" lvl="0" indent="0" algn="l" rtl="0">
              <a:spcBef>
                <a:spcPts val="0"/>
              </a:spcBef>
              <a:spcAft>
                <a:spcPts val="0"/>
              </a:spcAft>
              <a:buNone/>
            </a:pPr>
            <a:endParaRPr dirty="0"/>
          </a:p>
        </p:txBody>
      </p:sp>
      <p:sp>
        <p:nvSpPr>
          <p:cNvPr id="147" name="Google Shape;147;g260eaeac288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dcde4d1f7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5dcde4d1f7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Identifying tried and tested strategies to close gaps and achieve your goals can seem daunting. </a:t>
            </a:r>
            <a:endParaRPr dirty="0"/>
          </a:p>
          <a:p>
            <a:pPr marL="0" lvl="0" indent="0" algn="l" rtl="0">
              <a:spcBef>
                <a:spcPts val="0"/>
              </a:spcBef>
              <a:spcAft>
                <a:spcPts val="0"/>
              </a:spcAft>
              <a:buNone/>
            </a:pPr>
            <a:r>
              <a:rPr lang="en-US" dirty="0"/>
              <a:t>The National Alliance for Partnerships in Equity (NAPE) has some great resources to use as you explore your own root causes and strategies that may work to overcome your specific gaps.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NAPE’s tools, provides research-based strategies that have been effective in closing access and achievement gaps in CTE aligned with the root causes they have identified (www.napequity.org/root).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Your challenge is to implement interventions that are appropriate to your gap, and supported by all your varied stakeholder groups.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4" name="Google Shape;154;g25dcde4d1f7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3d58694b5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3d58694b5b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all is said and done, the goal is to achieve a reality in which all learners are given the opportunity and support to realize their full potential - where every learner will…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endParaRPr dirty="0"/>
          </a:p>
        </p:txBody>
      </p:sp>
      <p:sp>
        <p:nvSpPr>
          <p:cNvPr id="161" name="Google Shape;161;g23d58694b5b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3d58694b5b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3d58694b5b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the CLNA process you undertake does not use the opportunity to recognize individual-institutional-and systems-level barriers for underrepresented and marginalized students in CTE, then it will have missed the mark in yielding meaningful change for disenfranchised students. </a:t>
            </a:r>
            <a:endParaRPr/>
          </a:p>
          <a:p>
            <a:pPr marL="0" lvl="0" indent="0" algn="l" rtl="0">
              <a:spcBef>
                <a:spcPts val="0"/>
              </a:spcBef>
              <a:spcAft>
                <a:spcPts val="0"/>
              </a:spcAft>
              <a:buNone/>
            </a:pPr>
            <a:endParaRPr/>
          </a:p>
          <a:p>
            <a:pPr marL="0" lvl="0" indent="0" algn="l" rtl="0">
              <a:spcBef>
                <a:spcPts val="0"/>
              </a:spcBef>
              <a:spcAft>
                <a:spcPts val="0"/>
              </a:spcAft>
              <a:buNone/>
            </a:pPr>
            <a:r>
              <a:rPr lang="en-US"/>
              <a:t>Therefore, local leaders must apply an equity lens throughout the CLNA process in order to take meaningful actions that will address the long-standing disparities seen within CTE. </a:t>
            </a:r>
            <a:endParaRPr/>
          </a:p>
          <a:p>
            <a:pPr marL="0" lvl="0" indent="0" algn="l" rtl="0">
              <a:spcBef>
                <a:spcPts val="0"/>
              </a:spcBef>
              <a:spcAft>
                <a:spcPts val="0"/>
              </a:spcAft>
              <a:buNone/>
            </a:pPr>
            <a:endParaRPr/>
          </a:p>
        </p:txBody>
      </p:sp>
      <p:sp>
        <p:nvSpPr>
          <p:cNvPr id="168" name="Google Shape;168;g23d58694b5b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212d24360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212d24360d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latin typeface="Arial"/>
                <a:ea typeface="Arial"/>
                <a:cs typeface="Arial"/>
                <a:sym typeface="Arial"/>
              </a:rPr>
              <a:t>We’ll be focusing on pages 16-19 of the Wisconsin Guide for Conducting the CLNA, which focuses on Equity and Access data, questions to explore and stakeholders to involve.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The guide can be found on the Perkins grant application website. </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sz="1100" u="sng" dirty="0">
                <a:solidFill>
                  <a:schemeClr val="hlink"/>
                </a:solidFill>
                <a:hlinkClick r:id="rId3"/>
              </a:rPr>
              <a:t>https://dpi.wi.gov/sites/default/files/imce/cte/CPA/CLNA_Guide_v5.pdf</a:t>
            </a:r>
            <a:r>
              <a:rPr lang="en-US" sz="1100" dirty="0"/>
              <a:t> </a:t>
            </a: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46" name="Google Shape;46;g2212d24360d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3d58694b5b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3d58694b5b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Please contact me or your Perkins grant consultant if you have any questions.</a:t>
            </a:r>
            <a:endParaRPr dirty="0"/>
          </a:p>
        </p:txBody>
      </p:sp>
      <p:sp>
        <p:nvSpPr>
          <p:cNvPr id="175" name="Google Shape;175;g23d58694b5b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06f2b9e7a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206f2b9e7a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latin typeface="Arial"/>
                <a:ea typeface="Arial"/>
                <a:cs typeface="Arial"/>
                <a:sym typeface="Arial"/>
              </a:rPr>
              <a:t>The purpose of the needs assessment is to facilitate and guide </a:t>
            </a:r>
            <a:r>
              <a:rPr lang="en-US" sz="1100" b="1" dirty="0">
                <a:latin typeface="Arial"/>
                <a:ea typeface="Arial"/>
                <a:cs typeface="Arial"/>
                <a:sym typeface="Arial"/>
              </a:rPr>
              <a:t>data-driven decision making</a:t>
            </a:r>
            <a:r>
              <a:rPr lang="en-US" sz="1100" dirty="0">
                <a:latin typeface="Arial"/>
                <a:ea typeface="Arial"/>
                <a:cs typeface="Arial"/>
                <a:sym typeface="Arial"/>
              </a:rPr>
              <a:t> related to equity in CTE and the use of Perkins funds to achieve that goal of the law.</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This means that any decisions related to district priorities, activities, and Perkins grant spending must be driven by the </a:t>
            </a:r>
            <a:r>
              <a:rPr lang="en-US" sz="1100" b="1" dirty="0">
                <a:latin typeface="Arial"/>
                <a:ea typeface="Arial"/>
                <a:cs typeface="Arial"/>
                <a:sym typeface="Arial"/>
              </a:rPr>
              <a:t>most pressing </a:t>
            </a:r>
            <a:r>
              <a:rPr lang="en-US" sz="1100" dirty="0">
                <a:latin typeface="Arial"/>
                <a:ea typeface="Arial"/>
                <a:cs typeface="Arial"/>
                <a:sym typeface="Arial"/>
              </a:rPr>
              <a:t>needs observed through your analysis of your data gaps, and exploring the root causes of those gaps. </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Targeted activities are then to be identified for the sole purpose of reducing the gaps over the next two years of the grant cycle. These are the only activities that will be allowed to be paid for with Perkins grant dollars. As you know by now, this is a change from how spending decisions may have been made in the past.</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To be on track to complete the analysis and strategic planning by March, you should have already:</a:t>
            </a:r>
            <a:endParaRPr sz="1100" dirty="0">
              <a:latin typeface="Arial"/>
              <a:ea typeface="Arial"/>
              <a:cs typeface="Arial"/>
              <a:sym typeface="Arial"/>
            </a:endParaRPr>
          </a:p>
          <a:p>
            <a:pPr marL="457200" lvl="0" indent="-298450" algn="l" rtl="0">
              <a:lnSpc>
                <a:spcPct val="150000"/>
              </a:lnSpc>
              <a:spcBef>
                <a:spcPts val="0"/>
              </a:spcBef>
              <a:spcAft>
                <a:spcPts val="0"/>
              </a:spcAft>
              <a:buSzPts val="1100"/>
              <a:buFont typeface="Arial"/>
              <a:buChar char="●"/>
            </a:pPr>
            <a:r>
              <a:rPr lang="en-US" sz="1100" dirty="0">
                <a:latin typeface="Arial"/>
                <a:ea typeface="Arial"/>
                <a:cs typeface="Arial"/>
                <a:sym typeface="Arial"/>
              </a:rPr>
              <a:t>Identified members of your leadership team and the roles that each member will play in the process. This robust needs assessment is </a:t>
            </a:r>
            <a:r>
              <a:rPr lang="en-US" sz="1100" b="1" dirty="0">
                <a:solidFill>
                  <a:srgbClr val="FF0000"/>
                </a:solidFill>
                <a:latin typeface="Arial"/>
                <a:ea typeface="Arial"/>
                <a:cs typeface="Arial"/>
                <a:sym typeface="Arial"/>
              </a:rPr>
              <a:t>not </a:t>
            </a:r>
            <a:r>
              <a:rPr lang="en-US" sz="1100" dirty="0">
                <a:latin typeface="Arial"/>
                <a:ea typeface="Arial"/>
                <a:cs typeface="Arial"/>
                <a:sym typeface="Arial"/>
              </a:rPr>
              <a:t>a one-person task. We recommend that you leverage individuals and resources that already are doing continuous improvement work for the district, and may have the information, insight and expertise in assessments.</a:t>
            </a:r>
            <a:endParaRPr sz="1100" dirty="0">
              <a:latin typeface="Arial"/>
              <a:ea typeface="Arial"/>
              <a:cs typeface="Arial"/>
              <a:sym typeface="Arial"/>
            </a:endParaRPr>
          </a:p>
          <a:p>
            <a:pPr marL="457200" lvl="0" indent="-298450" algn="l" rtl="0">
              <a:lnSpc>
                <a:spcPct val="150000"/>
              </a:lnSpc>
              <a:spcBef>
                <a:spcPts val="1000"/>
              </a:spcBef>
              <a:spcAft>
                <a:spcPts val="0"/>
              </a:spcAft>
              <a:buSzPts val="1100"/>
              <a:buFont typeface="Arial"/>
              <a:buChar char="●"/>
            </a:pPr>
            <a:r>
              <a:rPr lang="en-US" sz="1100" dirty="0">
                <a:latin typeface="Arial"/>
                <a:ea typeface="Arial"/>
                <a:cs typeface="Arial"/>
                <a:sym typeface="Arial"/>
              </a:rPr>
              <a:t>The team should be gathering data for review through the various methods available. Depending on the CLNA focus area, the data source will be different.</a:t>
            </a:r>
            <a:endParaRPr sz="1100" dirty="0">
              <a:latin typeface="Arial"/>
              <a:ea typeface="Arial"/>
              <a:cs typeface="Arial"/>
              <a:sym typeface="Arial"/>
            </a:endParaRPr>
          </a:p>
          <a:p>
            <a:pPr marL="457200" lvl="0" indent="-298450" algn="l" rtl="0">
              <a:lnSpc>
                <a:spcPct val="150000"/>
              </a:lnSpc>
              <a:spcBef>
                <a:spcPts val="1000"/>
              </a:spcBef>
              <a:spcAft>
                <a:spcPts val="0"/>
              </a:spcAft>
              <a:buSzPts val="1100"/>
              <a:buFont typeface="Arial"/>
              <a:buChar char="●"/>
            </a:pPr>
            <a:r>
              <a:rPr lang="en-US" sz="1100" dirty="0">
                <a:latin typeface="Arial"/>
                <a:ea typeface="Arial"/>
                <a:cs typeface="Arial"/>
                <a:sym typeface="Arial"/>
              </a:rPr>
              <a:t>The team determines which stakeholders will participate, when, and how. Stakeholders will include those within your agency, but you </a:t>
            </a:r>
            <a:r>
              <a:rPr lang="en-US" sz="1100" b="1" dirty="0">
                <a:latin typeface="Arial"/>
                <a:ea typeface="Arial"/>
                <a:cs typeface="Arial"/>
                <a:sym typeface="Arial"/>
              </a:rPr>
              <a:t>must</a:t>
            </a:r>
            <a:r>
              <a:rPr lang="en-US" sz="1100" dirty="0">
                <a:latin typeface="Arial"/>
                <a:ea typeface="Arial"/>
                <a:cs typeface="Arial"/>
                <a:sym typeface="Arial"/>
              </a:rPr>
              <a:t> also engage those outside of your agency, such as students, parents, industry, community-based agencies or supports, and tribal education agencies when required.</a:t>
            </a:r>
            <a:endParaRPr sz="1100" dirty="0">
              <a:latin typeface="Arial"/>
              <a:ea typeface="Arial"/>
              <a:cs typeface="Arial"/>
              <a:sym typeface="Arial"/>
            </a:endParaRPr>
          </a:p>
          <a:p>
            <a:pPr marL="457200" lvl="0" indent="-298450" algn="l" rtl="0">
              <a:lnSpc>
                <a:spcPct val="150000"/>
              </a:lnSpc>
              <a:spcBef>
                <a:spcPts val="1000"/>
              </a:spcBef>
              <a:spcAft>
                <a:spcPts val="0"/>
              </a:spcAft>
              <a:buSzPts val="1100"/>
              <a:buFont typeface="Arial"/>
              <a:buChar char="●"/>
            </a:pPr>
            <a:r>
              <a:rPr lang="en-US" sz="1100" dirty="0">
                <a:latin typeface="Arial"/>
                <a:ea typeface="Arial"/>
                <a:cs typeface="Arial"/>
                <a:sym typeface="Arial"/>
              </a:rPr>
              <a:t>The team analyzes the data - to identify </a:t>
            </a:r>
            <a:r>
              <a:rPr lang="en-US" sz="1100" b="1" dirty="0">
                <a:latin typeface="Arial"/>
                <a:ea typeface="Arial"/>
                <a:cs typeface="Arial"/>
                <a:sym typeface="Arial"/>
              </a:rPr>
              <a:t>disproportionality</a:t>
            </a:r>
            <a:r>
              <a:rPr lang="en-US" sz="1100" dirty="0">
                <a:latin typeface="Arial"/>
                <a:ea typeface="Arial"/>
                <a:cs typeface="Arial"/>
                <a:sym typeface="Arial"/>
              </a:rPr>
              <a:t> in outcome gaps between demographic groups of students. Stakeholders are the best resource for helping to determine the root cause, or the </a:t>
            </a:r>
            <a:r>
              <a:rPr lang="en-US" sz="1100" i="1" dirty="0">
                <a:latin typeface="Arial"/>
                <a:ea typeface="Arial"/>
                <a:cs typeface="Arial"/>
                <a:sym typeface="Arial"/>
              </a:rPr>
              <a:t>reason why a gaps exists. Specifically, stakeholders from the group where you see the disproportionality.</a:t>
            </a:r>
            <a:endParaRPr sz="1100" dirty="0">
              <a:latin typeface="Arial"/>
              <a:ea typeface="Arial"/>
              <a:cs typeface="Arial"/>
              <a:sym typeface="Arial"/>
            </a:endParaRPr>
          </a:p>
          <a:p>
            <a:pPr marL="457200" lvl="0" indent="-298450" algn="l" rtl="0">
              <a:lnSpc>
                <a:spcPct val="150000"/>
              </a:lnSpc>
              <a:spcBef>
                <a:spcPts val="1000"/>
              </a:spcBef>
              <a:spcAft>
                <a:spcPts val="0"/>
              </a:spcAft>
              <a:buSzPts val="1100"/>
              <a:buFont typeface="Arial"/>
              <a:buChar char="●"/>
            </a:pPr>
            <a:r>
              <a:rPr lang="en-US" sz="1100" dirty="0">
                <a:latin typeface="Arial"/>
                <a:ea typeface="Arial"/>
                <a:cs typeface="Arial"/>
                <a:sym typeface="Arial"/>
              </a:rPr>
              <a:t>There must be a deliberate focus to develop a strategic plan for closing gaps. Your plans will include goals, identification of desired measurable outcomes, and specific activities that will lead to accomplishing the goals and desired outcomes. Closing the data gaps, is the ultimate goal of Perkins funding, particularly when it comes to equity and access.</a:t>
            </a:r>
            <a:endParaRPr sz="1100" dirty="0">
              <a:latin typeface="Arial"/>
              <a:ea typeface="Arial"/>
              <a:cs typeface="Arial"/>
              <a:sym typeface="Arial"/>
            </a:endParaRPr>
          </a:p>
          <a:p>
            <a:pPr marL="457200" lvl="0" indent="-298450" algn="l" rtl="0">
              <a:lnSpc>
                <a:spcPct val="150000"/>
              </a:lnSpc>
              <a:spcBef>
                <a:spcPts val="1000"/>
              </a:spcBef>
              <a:spcAft>
                <a:spcPts val="0"/>
              </a:spcAft>
              <a:buSzPts val="1100"/>
              <a:buFont typeface="Arial"/>
              <a:buChar char="●"/>
            </a:pPr>
            <a:r>
              <a:rPr lang="en-US" sz="1100" dirty="0">
                <a:latin typeface="Arial"/>
                <a:ea typeface="Arial"/>
                <a:cs typeface="Arial"/>
                <a:sym typeface="Arial"/>
              </a:rPr>
              <a:t>Look at your goals, activities and outcomes from the last two-year cycle, do you have the same issues? If so, perhaps you didn’t really address the root causes of your gaps. This is your chance to take a fresh look, to dig deeper, and to identify evidence-based impactful strategies and activities for agreed upon implementation over the next two years.</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54" name="Google Shape;54;g206f2b9e7a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37e662cbd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37e662cbda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dirty="0">
                <a:latin typeface="Arial"/>
                <a:ea typeface="Arial"/>
                <a:cs typeface="Arial"/>
                <a:sym typeface="Arial"/>
              </a:rPr>
              <a:t>For the Equity and Access focus area, the law requires you to evaluate your progress in providing equal access to CTE program offerings to all students, particularly career pathway learning that leads to strong, positive outcomes, and maximal success for </a:t>
            </a:r>
            <a:r>
              <a:rPr lang="en-US" sz="1100" b="1" dirty="0">
                <a:latin typeface="Arial"/>
                <a:ea typeface="Arial"/>
                <a:cs typeface="Arial"/>
                <a:sym typeface="Arial"/>
              </a:rPr>
              <a:t>each</a:t>
            </a:r>
            <a:r>
              <a:rPr lang="en-US" sz="1100" dirty="0">
                <a:latin typeface="Arial"/>
                <a:ea typeface="Arial"/>
                <a:cs typeface="Arial"/>
                <a:sym typeface="Arial"/>
              </a:rPr>
              <a:t> special population group that exists in your district. </a:t>
            </a:r>
            <a:endParaRPr sz="1100" dirty="0">
              <a:latin typeface="Arial"/>
              <a:ea typeface="Arial"/>
              <a:cs typeface="Arial"/>
              <a:sym typeface="Arial"/>
            </a:endParaRPr>
          </a:p>
          <a:p>
            <a:pPr marL="0" lvl="0" indent="0" algn="l" rtl="0">
              <a:lnSpc>
                <a:spcPct val="115000"/>
              </a:lnSpc>
              <a:spcBef>
                <a:spcPts val="0"/>
              </a:spcBef>
              <a:spcAft>
                <a:spcPts val="0"/>
              </a:spcAft>
              <a:buNone/>
            </a:pP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This includes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a:t>
            </a:r>
            <a:r>
              <a:rPr lang="en-US" sz="1100" dirty="0" err="1">
                <a:latin typeface="Arial"/>
                <a:ea typeface="Arial"/>
                <a:cs typeface="Arial"/>
                <a:sym typeface="Arial"/>
              </a:rPr>
              <a:t>i</a:t>
            </a:r>
            <a:r>
              <a:rPr lang="en-US" sz="1100" dirty="0">
                <a:latin typeface="Arial"/>
                <a:ea typeface="Arial"/>
                <a:cs typeface="Arial"/>
                <a:sym typeface="Arial"/>
              </a:rPr>
              <a:t>) strategies to overcome barriers to access and learning,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(ii) providing programs specifically designed to enable special population students to meet levels of performance; and </a:t>
            </a:r>
            <a:endParaRPr sz="1100" dirty="0">
              <a:latin typeface="Arial"/>
              <a:ea typeface="Arial"/>
              <a:cs typeface="Arial"/>
              <a:sym typeface="Arial"/>
            </a:endParaRPr>
          </a:p>
          <a:p>
            <a:pPr marL="0" lvl="0" indent="0" algn="l" rtl="0">
              <a:lnSpc>
                <a:spcPct val="115000"/>
              </a:lnSpc>
              <a:spcBef>
                <a:spcPts val="0"/>
              </a:spcBef>
              <a:spcAft>
                <a:spcPts val="0"/>
              </a:spcAft>
              <a:buNone/>
            </a:pPr>
            <a:r>
              <a:rPr lang="en-US" sz="1100" dirty="0">
                <a:latin typeface="Arial"/>
                <a:ea typeface="Arial"/>
                <a:cs typeface="Arial"/>
                <a:sym typeface="Arial"/>
              </a:rPr>
              <a:t>(iii) preparing special populations students for high-skill, high-wage or in-demand industries that will ultimately lead to their self sufficiency.</a:t>
            </a:r>
            <a:endParaRPr sz="1100"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If you have pupil populations that are not benefitting from CTE and achieving at high levels, you are not meeting the intention of the law. The CLNA gives you the opportunity to dig into what is behind that and what to do about it.</a:t>
            </a:r>
            <a:endParaRPr dirty="0"/>
          </a:p>
        </p:txBody>
      </p:sp>
      <p:sp>
        <p:nvSpPr>
          <p:cNvPr id="61" name="Google Shape;61;g237e662cbda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3a11162a9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3a11162a99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r>
              <a:rPr lang="en-US" sz="1100">
                <a:latin typeface="Arial"/>
                <a:ea typeface="Arial"/>
                <a:cs typeface="Arial"/>
                <a:sym typeface="Arial"/>
              </a:rPr>
              <a:t>So what does equity in CTE mean exactly?</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It means ensuring that every student will have access to educational resources and the rigor needed at the right moment in their education, despite their race, gender, ethnicity, language, disability, family structure, or income.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What does it </a:t>
            </a:r>
            <a:r>
              <a:rPr lang="en-US" sz="1100" b="1">
                <a:latin typeface="Arial"/>
                <a:ea typeface="Arial"/>
                <a:cs typeface="Arial"/>
                <a:sym typeface="Arial"/>
              </a:rPr>
              <a:t>look like</a:t>
            </a:r>
            <a:r>
              <a:rPr lang="en-US" sz="1100">
                <a:latin typeface="Arial"/>
                <a:ea typeface="Arial"/>
                <a:cs typeface="Arial"/>
                <a:sym typeface="Arial"/>
              </a:rPr>
              <a:t>? It means figuring out what a student needs and then equip them with the necessary resources to learn and thrive in high school. </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b="1">
                <a:latin typeface="Arial"/>
                <a:ea typeface="Arial"/>
                <a:cs typeface="Arial"/>
                <a:sym typeface="Arial"/>
              </a:rPr>
              <a:t>The evidence </a:t>
            </a:r>
            <a:r>
              <a:rPr lang="en-US" sz="1100">
                <a:latin typeface="Arial"/>
                <a:ea typeface="Arial"/>
                <a:cs typeface="Arial"/>
                <a:sym typeface="Arial"/>
              </a:rPr>
              <a:t>will show that when identified barriers are removed students will be able to access high quality pathways and be equipped with the tools needed to take continuous steps toward career readiness.</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As a result</a:t>
            </a:r>
            <a:r>
              <a:rPr lang="en-US" sz="1100">
                <a:latin typeface="Arial"/>
                <a:ea typeface="Arial"/>
                <a:cs typeface="Arial"/>
                <a:sym typeface="Arial"/>
              </a:rPr>
              <a:t>, students participating in CTE courses and a career pathway will be afforded the opportunity, upon graduation, to successfully transition directly into the postsecondary option of their choosing, whether that be the workforce career of their choosing, military, or education. </a:t>
            </a:r>
            <a:endParaRPr sz="1100" b="1">
              <a:latin typeface="Arial"/>
              <a:ea typeface="Arial"/>
              <a:cs typeface="Arial"/>
              <a:sym typeface="Arial"/>
            </a:endParaRPr>
          </a:p>
          <a:p>
            <a:pPr marL="0" lvl="0" indent="0" algn="l" rtl="0">
              <a:spcBef>
                <a:spcPts val="0"/>
              </a:spcBef>
              <a:spcAft>
                <a:spcPts val="0"/>
              </a:spcAft>
              <a:buNone/>
            </a:pPr>
            <a:endParaRPr/>
          </a:p>
        </p:txBody>
      </p:sp>
      <p:sp>
        <p:nvSpPr>
          <p:cNvPr id="69" name="Google Shape;69;g23a11162a99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dcde4d1f7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5dcde4d1f7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Perkins isn’t the only federal law that supports special population groups. There is much overlap between the requirements of other laws and federal grants your district receives.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How familiar are you with the programs listed, and who they’re targeted to serve?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What is already being done in your district to address the needs of students?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How does the Perkins grant and the needs assessment fit into the bigger picture? </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Who can you go to, to learn more?</a:t>
            </a:r>
            <a:endParaRPr sz="1100">
              <a:latin typeface="Arial"/>
              <a:ea typeface="Arial"/>
              <a:cs typeface="Arial"/>
              <a:sym typeface="Arial"/>
            </a:endParaRPr>
          </a:p>
        </p:txBody>
      </p:sp>
      <p:sp>
        <p:nvSpPr>
          <p:cNvPr id="76" name="Google Shape;76;g25dcde4d1f7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7e662cbda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7e662cbda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So let’s talk about the data you should review for this focus area. The data will be both quantitative and qualitative in a number of aspects.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In terms of </a:t>
            </a:r>
            <a:r>
              <a:rPr lang="en-US" sz="1100" b="1">
                <a:latin typeface="Arial"/>
                <a:ea typeface="Arial"/>
                <a:cs typeface="Arial"/>
                <a:sym typeface="Arial"/>
              </a:rPr>
              <a:t>quantitative</a:t>
            </a:r>
            <a:r>
              <a:rPr lang="en-US" sz="1100">
                <a:latin typeface="Arial"/>
                <a:ea typeface="Arial"/>
                <a:cs typeface="Arial"/>
                <a:sym typeface="Arial"/>
              </a:rPr>
              <a:t>, look at disaggregated participation rates for CTE participants vs. CTE concentrators. Look to see which types of students are engaged at the participant level. Are there disproportionality? Then look to see who goes on to become a concentrator? Is there even greater disproportionality between those that continue and those that don’t?</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Look at your disaggregated student performance indicator data.. What # of students in each population are concentrators who meet the levels and which populations do not. You may have already looked at this as part of your performance on accountability indicator focus area. Highlight areas of concern.</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Look at the disaggregated data for the pathway. Who is a concentrator in the pathway and which demographic group of students are missing? Which students are participating in the various quality elements that the pathway offers (such as WBL or CTSOs) and which students are not?</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Who did you hear back from after graduation regarding follow up population data? Who responded and who did not? Why? Often times students that feel a connection to the district will respond, where those that have been marginalized often do not. Sometimes students have a connection to a teacher, so consider engaging CTE teachers in this data collection process when possible.</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Surveys of stakeholders could fall into quantitative data if the intention is to measure something, such as level of interest or positive climate.  If you plan to use survey’s know what you seek to measure and who is responding to the survey.</a:t>
            </a:r>
            <a:endParaRPr sz="1100">
              <a:latin typeface="Arial"/>
              <a:ea typeface="Arial"/>
              <a:cs typeface="Arial"/>
              <a:sym typeface="Arial"/>
            </a:endParaRPr>
          </a:p>
          <a:p>
            <a:pPr marL="0" lvl="0" indent="0" algn="l" rtl="0">
              <a:spcBef>
                <a:spcPts val="0"/>
              </a:spcBef>
              <a:spcAft>
                <a:spcPts val="0"/>
              </a:spcAft>
              <a:buNone/>
            </a:pPr>
            <a:endParaRPr/>
          </a:p>
        </p:txBody>
      </p:sp>
      <p:sp>
        <p:nvSpPr>
          <p:cNvPr id="83" name="Google Shape;83;g237e662cbda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dcde4d1f7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5dcde4d1f7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we refer to disaggregated data, it means student data broken out an analyzed by:</a:t>
            </a:r>
            <a:endParaRPr/>
          </a:p>
          <a:p>
            <a:pPr marL="457200" lvl="0" indent="-317500" algn="l" rtl="0">
              <a:spcBef>
                <a:spcPts val="0"/>
              </a:spcBef>
              <a:spcAft>
                <a:spcPts val="0"/>
              </a:spcAft>
              <a:buSzPts val="1400"/>
              <a:buChar char="●"/>
            </a:pPr>
            <a:r>
              <a:rPr lang="en-US"/>
              <a:t>race and ethnicity and each special population group.</a:t>
            </a:r>
            <a:endParaRPr/>
          </a:p>
          <a:p>
            <a:pPr marL="457200" lvl="0" indent="-317500" algn="l" rtl="0">
              <a:spcBef>
                <a:spcPts val="0"/>
              </a:spcBef>
              <a:spcAft>
                <a:spcPts val="0"/>
              </a:spcAft>
              <a:buSzPts val="1400"/>
              <a:buChar char="●"/>
            </a:pPr>
            <a:r>
              <a:rPr lang="en-US"/>
              <a:t>It also means looking at each special population group individually. You cannot look at special populations as a whole, because each group may or may not have a gap that will need to be addressed. And the strategies for mitigating gaps will be quite different from one group to another.</a:t>
            </a:r>
            <a:endParaRPr/>
          </a:p>
          <a:p>
            <a:pPr marL="457200" lvl="0" indent="-317500" algn="l" rtl="0">
              <a:spcBef>
                <a:spcPts val="0"/>
              </a:spcBef>
              <a:spcAft>
                <a:spcPts val="0"/>
              </a:spcAft>
              <a:buSzPts val="1400"/>
              <a:buChar char="●"/>
            </a:pPr>
            <a:r>
              <a:rPr lang="en-US"/>
              <a:t>Information for every population can be found in WISEdata except for foster youth and parenting students. This is school data that is kept internally.</a:t>
            </a:r>
            <a:endParaRPr/>
          </a:p>
          <a:p>
            <a:pPr marL="0" lvl="0" indent="0" algn="l" rtl="0">
              <a:spcBef>
                <a:spcPts val="0"/>
              </a:spcBef>
              <a:spcAft>
                <a:spcPts val="0"/>
              </a:spcAft>
              <a:buNone/>
            </a:pPr>
            <a:endParaRPr/>
          </a:p>
          <a:p>
            <a:pPr marL="0" lvl="0" indent="0" algn="l" rtl="0">
              <a:spcBef>
                <a:spcPts val="0"/>
              </a:spcBef>
              <a:spcAft>
                <a:spcPts val="0"/>
              </a:spcAft>
              <a:buNone/>
            </a:pPr>
            <a:r>
              <a:rPr lang="en-US"/>
              <a:t>Agencies must commit to disaggregating data to highlight the performance of all learner groups. Without this the achievement of marginalized and special population learners is masked by the performance of their peers. </a:t>
            </a:r>
            <a:endParaRPr/>
          </a:p>
          <a:p>
            <a:pPr marL="0" lvl="0" indent="0" algn="l" rtl="0">
              <a:spcBef>
                <a:spcPts val="0"/>
              </a:spcBef>
              <a:spcAft>
                <a:spcPts val="0"/>
              </a:spcAft>
              <a:buNone/>
            </a:pPr>
            <a:endParaRPr/>
          </a:p>
          <a:p>
            <a:pPr marL="0" lvl="0" indent="0" algn="l" rtl="0">
              <a:spcBef>
                <a:spcPts val="0"/>
              </a:spcBef>
              <a:spcAft>
                <a:spcPts val="0"/>
              </a:spcAft>
              <a:buNone/>
            </a:pPr>
            <a:r>
              <a:rPr lang="en-US"/>
              <a:t>Being transparent with data allows families, the community and agency personnel to more clearly identify where gaps exist and take action through targeted interventions needed by a specific group.</a:t>
            </a:r>
            <a:endParaRPr/>
          </a:p>
        </p:txBody>
      </p:sp>
      <p:sp>
        <p:nvSpPr>
          <p:cNvPr id="90" name="Google Shape;90;g25dcde4d1f7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37e662cbd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37e662cbda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a:latin typeface="Lato"/>
                <a:ea typeface="Lato"/>
                <a:cs typeface="Lato"/>
                <a:sym typeface="Lato"/>
              </a:rPr>
              <a:t>Qualitative</a:t>
            </a:r>
            <a:r>
              <a:rPr lang="en-US" sz="1100">
                <a:latin typeface="Lato"/>
                <a:ea typeface="Lato"/>
                <a:cs typeface="Lato"/>
                <a:sym typeface="Lato"/>
              </a:rPr>
              <a:t> data is the information you glean from observation, discussion and surveys. </a:t>
            </a:r>
            <a:endParaRPr sz="1100">
              <a:latin typeface="Lato"/>
              <a:ea typeface="Lato"/>
              <a:cs typeface="Lato"/>
              <a:sym typeface="Lato"/>
            </a:endParaRPr>
          </a:p>
          <a:p>
            <a:pPr marL="0" lvl="0" indent="0" algn="l" rtl="0">
              <a:spcBef>
                <a:spcPts val="0"/>
              </a:spcBef>
              <a:spcAft>
                <a:spcPts val="0"/>
              </a:spcAft>
              <a:buNone/>
            </a:pPr>
            <a:r>
              <a:rPr lang="en-US" sz="1100">
                <a:latin typeface="Lato"/>
                <a:ea typeface="Lato"/>
                <a:cs typeface="Lato"/>
                <a:sym typeface="Lato"/>
              </a:rPr>
              <a:t>This may include:</a:t>
            </a:r>
            <a:endParaRPr sz="11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1100">
                <a:latin typeface="Lato"/>
                <a:ea typeface="Lato"/>
                <a:cs typeface="Lato"/>
                <a:sym typeface="Lato"/>
              </a:rPr>
              <a:t>Evaluating: </a:t>
            </a:r>
            <a:endParaRPr sz="1100">
              <a:latin typeface="Lato"/>
              <a:ea typeface="Lato"/>
              <a:cs typeface="Lato"/>
              <a:sym typeface="Lato"/>
            </a:endParaRPr>
          </a:p>
          <a:p>
            <a:pPr marL="457200" lvl="0" indent="-298450" algn="l" rtl="0">
              <a:spcBef>
                <a:spcPts val="0"/>
              </a:spcBef>
              <a:spcAft>
                <a:spcPts val="0"/>
              </a:spcAft>
              <a:buSzPts val="1100"/>
              <a:buFont typeface="Lato"/>
              <a:buChar char="●"/>
            </a:pPr>
            <a:r>
              <a:rPr lang="en-US" sz="1100">
                <a:latin typeface="Lato"/>
                <a:ea typeface="Lato"/>
                <a:cs typeface="Lato"/>
                <a:sym typeface="Lato"/>
              </a:rPr>
              <a:t>Depiction of students from special populations and diverse populations in promotional materials and websites. Is everyone represented? </a:t>
            </a:r>
            <a:endParaRPr sz="1100">
              <a:latin typeface="Lato"/>
              <a:ea typeface="Lato"/>
              <a:cs typeface="Lato"/>
              <a:sym typeface="Lato"/>
            </a:endParaRPr>
          </a:p>
          <a:p>
            <a:pPr marL="457200" lvl="0" indent="-298450" algn="l" rtl="0">
              <a:spcBef>
                <a:spcPts val="0"/>
              </a:spcBef>
              <a:spcAft>
                <a:spcPts val="0"/>
              </a:spcAft>
              <a:buSzPts val="1100"/>
              <a:buFont typeface="Lato"/>
              <a:buChar char="●"/>
            </a:pPr>
            <a:r>
              <a:rPr lang="en-US" sz="1100">
                <a:latin typeface="Lato"/>
                <a:ea typeface="Lato"/>
                <a:cs typeface="Lato"/>
                <a:sym typeface="Lato"/>
              </a:rPr>
              <a:t>Active recruitment of students from each special population through conversations with students, parents, and community (support organizations). Who is actively being recruited and who isn’t?  Why? what barrier exists and why?</a:t>
            </a:r>
            <a:endParaRPr sz="1100">
              <a:latin typeface="Lato"/>
              <a:ea typeface="Lato"/>
              <a:cs typeface="Lato"/>
              <a:sym typeface="Lato"/>
            </a:endParaRPr>
          </a:p>
          <a:p>
            <a:pPr marL="457200" lvl="0" indent="-298450" algn="l" rtl="0">
              <a:spcBef>
                <a:spcPts val="0"/>
              </a:spcBef>
              <a:spcAft>
                <a:spcPts val="0"/>
              </a:spcAft>
              <a:buSzPts val="1100"/>
              <a:buFont typeface="Lato"/>
              <a:buChar char="●"/>
            </a:pPr>
            <a:r>
              <a:rPr lang="en-US" sz="1100">
                <a:latin typeface="Lato"/>
                <a:ea typeface="Lato"/>
                <a:cs typeface="Lato"/>
                <a:sym typeface="Lato"/>
              </a:rPr>
              <a:t>Examine the curriculum, instructional materials, and assessments for biased and discriminatory content or approaches. </a:t>
            </a:r>
            <a:endParaRPr sz="1100">
              <a:latin typeface="Lato"/>
              <a:ea typeface="Lato"/>
              <a:cs typeface="Lato"/>
              <a:sym typeface="Lato"/>
            </a:endParaRPr>
          </a:p>
          <a:p>
            <a:pPr marL="457200" lvl="0" indent="-298450" algn="l" rtl="0">
              <a:spcBef>
                <a:spcPts val="0"/>
              </a:spcBef>
              <a:spcAft>
                <a:spcPts val="0"/>
              </a:spcAft>
              <a:buSzPts val="1100"/>
              <a:buFont typeface="Lato"/>
              <a:buChar char="●"/>
            </a:pPr>
            <a:r>
              <a:rPr lang="en-US" sz="1100">
                <a:latin typeface="Lato"/>
                <a:ea typeface="Lato"/>
                <a:cs typeface="Lato"/>
                <a:sym typeface="Lato"/>
              </a:rPr>
              <a:t>When are parent meetings held? Does it work for everyone?</a:t>
            </a:r>
            <a:endParaRPr sz="1100">
              <a:latin typeface="Lato"/>
              <a:ea typeface="Lato"/>
              <a:cs typeface="Lato"/>
              <a:sym typeface="Lato"/>
            </a:endParaRPr>
          </a:p>
          <a:p>
            <a:pPr marL="457200" lvl="0" indent="-298450" algn="l" rtl="0">
              <a:spcBef>
                <a:spcPts val="0"/>
              </a:spcBef>
              <a:spcAft>
                <a:spcPts val="0"/>
              </a:spcAft>
              <a:buSzPts val="1100"/>
              <a:buFont typeface="Lato"/>
              <a:buChar char="●"/>
            </a:pPr>
            <a:r>
              <a:rPr lang="en-US" sz="1100">
                <a:latin typeface="Lato"/>
                <a:ea typeface="Lato"/>
                <a:cs typeface="Lato"/>
                <a:sym typeface="Lato"/>
              </a:rPr>
              <a:t>If you have English learners, what course and CTE information is translated for better understanding?</a:t>
            </a:r>
            <a:endParaRPr sz="1100">
              <a:latin typeface="Lato"/>
              <a:ea typeface="Lato"/>
              <a:cs typeface="Lato"/>
              <a:sym typeface="Lato"/>
            </a:endParaRPr>
          </a:p>
          <a:p>
            <a:pPr marL="457200" lvl="0" indent="-298450" algn="l" rtl="0">
              <a:spcBef>
                <a:spcPts val="0"/>
              </a:spcBef>
              <a:spcAft>
                <a:spcPts val="0"/>
              </a:spcAft>
              <a:buSzPts val="1100"/>
              <a:buFont typeface="Lato"/>
              <a:buChar char="●"/>
            </a:pPr>
            <a:r>
              <a:rPr lang="en-US" sz="1100">
                <a:latin typeface="Lato"/>
                <a:ea typeface="Lato"/>
                <a:cs typeface="Lato"/>
                <a:sym typeface="Lato"/>
              </a:rPr>
              <a:t>To what extent does the career readiness activities help students from each special population choose a pathway that fits their goals and strengths? Does the process you’re using work for everyone?</a:t>
            </a:r>
            <a:endParaRPr sz="1100">
              <a:latin typeface="Lato"/>
              <a:ea typeface="Lato"/>
              <a:cs typeface="Lato"/>
              <a:sym typeface="Lato"/>
            </a:endParaRPr>
          </a:p>
          <a:p>
            <a:pPr marL="457200" lvl="0" indent="-298450" algn="l" rtl="0">
              <a:spcBef>
                <a:spcPts val="0"/>
              </a:spcBef>
              <a:spcAft>
                <a:spcPts val="0"/>
              </a:spcAft>
              <a:buSzPts val="1100"/>
              <a:buFont typeface="Lato"/>
              <a:buChar char="●"/>
            </a:pPr>
            <a:r>
              <a:rPr lang="en-US" sz="1100">
                <a:latin typeface="Lato"/>
                <a:ea typeface="Lato"/>
                <a:cs typeface="Lato"/>
                <a:sym typeface="Lato"/>
              </a:rPr>
              <a:t>What culture or climate exists about CTE or certain career pathways? Is CTE the best kept secret or is it thriving?</a:t>
            </a:r>
            <a:endParaRPr sz="1100">
              <a:latin typeface="Lato"/>
              <a:ea typeface="Lato"/>
              <a:cs typeface="Lato"/>
              <a:sym typeface="Lato"/>
            </a:endParaRPr>
          </a:p>
          <a:p>
            <a:pPr marL="457200" lvl="0" indent="-298450" algn="l" rtl="0">
              <a:spcBef>
                <a:spcPts val="0"/>
              </a:spcBef>
              <a:spcAft>
                <a:spcPts val="0"/>
              </a:spcAft>
              <a:buSzPts val="1100"/>
              <a:buFont typeface="Lato"/>
              <a:buChar char="●"/>
            </a:pPr>
            <a:r>
              <a:rPr lang="en-US" sz="1100">
                <a:latin typeface="Lato"/>
                <a:ea typeface="Lato"/>
                <a:cs typeface="Lato"/>
                <a:sym typeface="Lato"/>
              </a:rPr>
              <a:t> Who else do you need to reach out to for discussion on this topic?</a:t>
            </a:r>
            <a:endParaRPr sz="1100">
              <a:latin typeface="Lato"/>
              <a:ea typeface="Lato"/>
              <a:cs typeface="Lato"/>
              <a:sym typeface="Lato"/>
            </a:endParaRPr>
          </a:p>
          <a:p>
            <a:pPr marL="914400" lvl="1" indent="-298450" algn="l" rtl="0">
              <a:spcBef>
                <a:spcPts val="0"/>
              </a:spcBef>
              <a:spcAft>
                <a:spcPts val="0"/>
              </a:spcAft>
              <a:buSzPts val="1100"/>
              <a:buFont typeface="Lato"/>
              <a:buChar char="○"/>
            </a:pPr>
            <a:r>
              <a:rPr lang="en-US" sz="1100">
                <a:latin typeface="Lato"/>
                <a:ea typeface="Lato"/>
                <a:cs typeface="Lato"/>
                <a:sym typeface="Lato"/>
              </a:rPr>
              <a:t>Student, family and community organization stakeholders are key to your understanding and planning for future changes focusing on better inclusivity. </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100">
              <a:latin typeface="Lato"/>
              <a:ea typeface="Lato"/>
              <a:cs typeface="Lato"/>
              <a:sym typeface="Lato"/>
            </a:endParaRPr>
          </a:p>
        </p:txBody>
      </p:sp>
      <p:sp>
        <p:nvSpPr>
          <p:cNvPr id="97" name="Google Shape;97;g237e662cbda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1416575"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 name="Google Shape;15;p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2"/>
          <p:cNvPicPr preferRelativeResize="0"/>
          <p:nvPr/>
        </p:nvPicPr>
        <p:blipFill rotWithShape="1">
          <a:blip r:embed="rId2">
            <a:alphaModFix/>
          </a:blip>
          <a:srcRect t="3724" b="9439"/>
          <a:stretch/>
        </p:blipFill>
        <p:spPr>
          <a:xfrm>
            <a:off x="0" y="3392384"/>
            <a:ext cx="9141824" cy="17511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7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7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7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7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7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7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7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750"/>
                                        <p:tgtEl>
                                          <p:spTgt spid="1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750"/>
                                        <p:tgtEl>
                                          <p:spTgt spid="1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750"/>
                                        <p:tgtEl>
                                          <p:spTgt spid="1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750"/>
                                        <p:tgtEl>
                                          <p:spTgt spid="1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750"/>
                                        <p:tgtEl>
                                          <p:spTgt spid="1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750"/>
                                        <p:tgtEl>
                                          <p:spTgt spid="1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pRg st="6" end="6"/>
                                            </p:txEl>
                                          </p:spTgt>
                                        </p:tgtEl>
                                        <p:attrNameLst>
                                          <p:attrName>style.visibility</p:attrName>
                                        </p:attrNameLst>
                                      </p:cBhvr>
                                      <p:to>
                                        <p:strVal val="visible"/>
                                      </p:to>
                                    </p:set>
                                    <p:animEffect transition="in" filter="fade">
                                      <p:cBhvr>
                                        <p:cTn id="75" dur="750"/>
                                        <p:tgtEl>
                                          <p:spTgt spid="1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pRg st="7" end="7"/>
                                            </p:txEl>
                                          </p:spTgt>
                                        </p:tgtEl>
                                        <p:attrNameLst>
                                          <p:attrName>style.visibility</p:attrName>
                                        </p:attrNameLst>
                                      </p:cBhvr>
                                      <p:to>
                                        <p:strVal val="visible"/>
                                      </p:to>
                                    </p:set>
                                    <p:animEffect transition="in" filter="fade">
                                      <p:cBhvr>
                                        <p:cTn id="79" dur="750"/>
                                        <p:tgtEl>
                                          <p:spTgt spid="1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pRg st="8" end="8"/>
                                            </p:txEl>
                                          </p:spTgt>
                                        </p:tgtEl>
                                        <p:attrNameLst>
                                          <p:attrName>style.visibility</p:attrName>
                                        </p:attrNameLst>
                                      </p:cBhvr>
                                      <p:to>
                                        <p:strVal val="visible"/>
                                      </p:to>
                                    </p:set>
                                    <p:animEffect transition="in" filter="fade">
                                      <p:cBhvr>
                                        <p:cTn id="83" dur="75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
        <p:cNvGrpSpPr/>
        <p:nvPr/>
      </p:nvGrpSpPr>
      <p:grpSpPr>
        <a:xfrm>
          <a:off x="0" y="0"/>
          <a:ext cx="0" cy="0"/>
          <a:chOff x="0" y="0"/>
          <a:chExt cx="0" cy="0"/>
        </a:xfrm>
      </p:grpSpPr>
      <p:sp>
        <p:nvSpPr>
          <p:cNvPr id="18" name="Google Shape;18;p3"/>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9" name="Google Shape;19;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1" name="Google Shape;21;p3"/>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
          <p:cNvSpPr>
            <a:spLocks noGrp="1"/>
          </p:cNvSpPr>
          <p:nvPr>
            <p:ph type="pic" idx="3"/>
          </p:nvPr>
        </p:nvSpPr>
        <p:spPr>
          <a:xfrm>
            <a:off x="5262429" y="1291773"/>
            <a:ext cx="3420446" cy="3090606"/>
          </a:xfrm>
          <a:prstGeom prst="rect">
            <a:avLst/>
          </a:prstGeom>
          <a:noFill/>
          <a:ln>
            <a:noFill/>
          </a:ln>
        </p:spPr>
      </p:sp>
      <p:pic>
        <p:nvPicPr>
          <p:cNvPr id="26" name="Google Shape;26;p4"/>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
        <p:cNvGrpSpPr/>
        <p:nvPr/>
      </p:nvGrpSpPr>
      <p:grpSpPr>
        <a:xfrm>
          <a:off x="0" y="0"/>
          <a:ext cx="0" cy="0"/>
          <a:chOff x="0" y="0"/>
          <a:chExt cx="0" cy="0"/>
        </a:xfrm>
      </p:grpSpPr>
      <p:sp>
        <p:nvSpPr>
          <p:cNvPr id="28" name="Google Shape;28;p5"/>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1" name="Google Shape;31;p5"/>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6"/>
          <p:cNvPicPr preferRelativeResize="0"/>
          <p:nvPr/>
        </p:nvPicPr>
        <p:blipFill rotWithShape="1">
          <a:blip r:embed="rId2">
            <a:alphaModFix/>
          </a:blip>
          <a:srcRect l="109" t="7102" b="33564"/>
          <a:stretch/>
        </p:blipFill>
        <p:spPr>
          <a:xfrm>
            <a:off x="-8873" y="4598378"/>
            <a:ext cx="9152873" cy="571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
          <p:cNvSpPr txBox="1"/>
          <p:nvPr/>
        </p:nvSpPr>
        <p:spPr>
          <a:xfrm>
            <a:off x="-6304" y="0"/>
            <a:ext cx="9150304" cy="921657"/>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 name="Google Shape;12;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apequity.org/wp-content/uploads/RC_Call-To-Action_FNL_2021-04-24.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napequity.org/wp-content/uploads/NAPE_Students_wDisabilities_RootCauses_Table_2019-04-04_cac.pdf" TargetMode="External"/><Relationship Id="rId5" Type="http://schemas.openxmlformats.org/officeDocument/2006/relationships/hyperlink" Target="https://napequity.org/wp-content/uploads/NAPE_RootCauses_Chart_FNL1.pdf" TargetMode="External"/><Relationship Id="rId4" Type="http://schemas.openxmlformats.org/officeDocument/2006/relationships/hyperlink" Target="https://napequity.org/wp-content/uploads/NAPE-Equity-in-CTE-STEM-Root-Causes-Table_2021-04-24.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pi.wi.gov/cte/carl-perkins/grants/formula-gra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christine.lenske@dpi.wi.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999600" y="1146150"/>
            <a:ext cx="7715400" cy="28923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Clr>
                <a:srgbClr val="333399"/>
              </a:buClr>
              <a:buSzPct val="70175"/>
              <a:buNone/>
            </a:pPr>
            <a:r>
              <a:rPr lang="en-US" sz="5700" dirty="0"/>
              <a:t>Perkins Grant CLNA </a:t>
            </a:r>
            <a:endParaRPr sz="5700" dirty="0"/>
          </a:p>
          <a:p>
            <a:pPr marL="0" lvl="0" indent="0" algn="ctr" rtl="0">
              <a:lnSpc>
                <a:spcPct val="115000"/>
              </a:lnSpc>
              <a:spcBef>
                <a:spcPts val="0"/>
              </a:spcBef>
              <a:spcAft>
                <a:spcPts val="0"/>
              </a:spcAft>
              <a:buClr>
                <a:srgbClr val="333399"/>
              </a:buClr>
              <a:buSzPct val="70175"/>
              <a:buNone/>
            </a:pPr>
            <a:r>
              <a:rPr lang="en-US" sz="5700" dirty="0"/>
              <a:t>Focus Area: Equity and Access </a:t>
            </a:r>
            <a:r>
              <a:rPr lang="en-US" sz="5450" dirty="0"/>
              <a:t> </a:t>
            </a:r>
            <a:endParaRPr sz="5450" dirty="0"/>
          </a:p>
          <a:p>
            <a:pPr marL="0" lvl="0" indent="0" algn="ctr" rtl="0">
              <a:lnSpc>
                <a:spcPct val="115000"/>
              </a:lnSpc>
              <a:spcBef>
                <a:spcPts val="1000"/>
              </a:spcBef>
              <a:spcAft>
                <a:spcPts val="0"/>
              </a:spcAft>
              <a:buClr>
                <a:srgbClr val="333399"/>
              </a:buClr>
              <a:buSzPct val="95238"/>
              <a:buNone/>
            </a:pPr>
            <a:r>
              <a:rPr lang="en-US" sz="4200" dirty="0"/>
              <a:t>August 2023</a:t>
            </a:r>
            <a:endParaRPr sz="4200" dirty="0"/>
          </a:p>
          <a:p>
            <a:pPr marL="0" lvl="0" indent="0" algn="ctr" rtl="0">
              <a:lnSpc>
                <a:spcPct val="100000"/>
              </a:lnSpc>
              <a:spcBef>
                <a:spcPts val="1000"/>
              </a:spcBef>
              <a:spcAft>
                <a:spcPts val="0"/>
              </a:spcAft>
              <a:buClr>
                <a:srgbClr val="333399"/>
              </a:buClr>
              <a:buSzPct val="100000"/>
              <a:buNone/>
            </a:pPr>
            <a:br>
              <a:rPr lang="en-US" sz="4000" dirty="0"/>
            </a:br>
            <a:endParaRPr dirty="0"/>
          </a:p>
        </p:txBody>
      </p:sp>
      <p:sp>
        <p:nvSpPr>
          <p:cNvPr id="41" name="Google Shape;41;p7"/>
          <p:cNvSpPr txBox="1">
            <a:spLocks noGrp="1"/>
          </p:cNvSpPr>
          <p:nvPr>
            <p:ph type="body" idx="2"/>
          </p:nvPr>
        </p:nvSpPr>
        <p:spPr>
          <a:xfrm>
            <a:off x="6192400" y="3448200"/>
            <a:ext cx="1529700" cy="916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318"/>
              <a:buNone/>
            </a:pPr>
            <a:r>
              <a:rPr lang="en-US" sz="1318"/>
              <a:t>Chris Lenske</a:t>
            </a:r>
            <a:endParaRPr/>
          </a:p>
          <a:p>
            <a:pPr marL="0" lvl="0" indent="0" algn="l" rtl="0">
              <a:lnSpc>
                <a:spcPct val="115000"/>
              </a:lnSpc>
              <a:spcBef>
                <a:spcPts val="0"/>
              </a:spcBef>
              <a:spcAft>
                <a:spcPts val="0"/>
              </a:spcAft>
              <a:buClr>
                <a:schemeClr val="dk1"/>
              </a:buClr>
              <a:buSzPts val="1318"/>
              <a:buNone/>
            </a:pPr>
            <a:r>
              <a:rPr lang="en-US" sz="1318"/>
              <a:t>Grant Specialist CTE Team</a:t>
            </a:r>
            <a:endParaRPr/>
          </a:p>
          <a:p>
            <a:pPr marL="0" lvl="0" indent="0" algn="l" rtl="0">
              <a:lnSpc>
                <a:spcPct val="115000"/>
              </a:lnSpc>
              <a:spcBef>
                <a:spcPts val="0"/>
              </a:spcBef>
              <a:spcAft>
                <a:spcPts val="0"/>
              </a:spcAft>
              <a:buClr>
                <a:schemeClr val="dk1"/>
              </a:buClr>
              <a:buSzPts val="1318"/>
              <a:buNone/>
            </a:pPr>
            <a:endParaRPr/>
          </a:p>
        </p:txBody>
      </p:sp>
      <p:sp>
        <p:nvSpPr>
          <p:cNvPr id="42" name="Google Shape;42;p7"/>
          <p:cNvSpPr txBox="1"/>
          <p:nvPr/>
        </p:nvSpPr>
        <p:spPr>
          <a:xfrm>
            <a:off x="7637950" y="3448200"/>
            <a:ext cx="1433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b="1">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body" idx="1"/>
          </p:nvPr>
        </p:nvSpPr>
        <p:spPr>
          <a:xfrm>
            <a:off x="0" y="142503"/>
            <a:ext cx="9144000" cy="866899"/>
          </a:xfrm>
          <a:prstGeom prst="rect">
            <a:avLst/>
          </a:prstGeom>
        </p:spPr>
        <p:txBody>
          <a:bodyPr spcFirstLastPara="1" wrap="square" lIns="91425" tIns="45700" rIns="91425" bIns="45700" anchor="ctr" anchorCtr="0">
            <a:normAutofit fontScale="85000" lnSpcReduction="20000"/>
          </a:bodyPr>
          <a:lstStyle/>
          <a:p>
            <a:pPr marL="0" lvl="0" indent="0" algn="ctr" rtl="0">
              <a:spcBef>
                <a:spcPts val="0"/>
              </a:spcBef>
              <a:spcAft>
                <a:spcPts val="3000"/>
              </a:spcAft>
              <a:buNone/>
            </a:pPr>
            <a:r>
              <a:rPr lang="en-US" dirty="0"/>
              <a:t>Questions to “ask” the data</a:t>
            </a:r>
            <a:endParaRPr dirty="0"/>
          </a:p>
        </p:txBody>
      </p:sp>
      <p:sp>
        <p:nvSpPr>
          <p:cNvPr id="107" name="Google Shape;107;p16"/>
          <p:cNvSpPr txBox="1">
            <a:spLocks noGrp="1"/>
          </p:cNvSpPr>
          <p:nvPr>
            <p:ph type="body" idx="2"/>
          </p:nvPr>
        </p:nvSpPr>
        <p:spPr>
          <a:xfrm>
            <a:off x="887850" y="921600"/>
            <a:ext cx="8101200" cy="2788800"/>
          </a:xfrm>
          <a:prstGeom prst="rect">
            <a:avLst/>
          </a:prstGeom>
        </p:spPr>
        <p:txBody>
          <a:bodyPr spcFirstLastPara="1" wrap="square" lIns="91425" tIns="45700" rIns="91425" bIns="45700" anchor="t" anchorCtr="0">
            <a:normAutofit fontScale="25000" lnSpcReduction="20000"/>
          </a:bodyPr>
          <a:lstStyle/>
          <a:p>
            <a:pPr marL="0" lvl="0" indent="0" algn="l" rtl="0">
              <a:lnSpc>
                <a:spcPct val="120000"/>
              </a:lnSpc>
              <a:spcBef>
                <a:spcPts val="0"/>
              </a:spcBef>
              <a:spcAft>
                <a:spcPts val="0"/>
              </a:spcAft>
              <a:buNone/>
            </a:pPr>
            <a:r>
              <a:rPr lang="en-US" sz="8000"/>
              <a:t>What do you want to find out about?</a:t>
            </a:r>
            <a:endParaRPr sz="8000"/>
          </a:p>
          <a:p>
            <a:pPr marL="457200" lvl="0" indent="-336550" algn="l" rtl="0">
              <a:lnSpc>
                <a:spcPct val="120000"/>
              </a:lnSpc>
              <a:spcBef>
                <a:spcPts val="600"/>
              </a:spcBef>
              <a:spcAft>
                <a:spcPts val="0"/>
              </a:spcAft>
              <a:buSzPct val="100000"/>
              <a:buChar char="●"/>
            </a:pPr>
            <a:r>
              <a:rPr lang="en-US" sz="6800" b="0"/>
              <a:t>Which population groups are underrepresented in your CTE programs overall? (Why is that?)</a:t>
            </a:r>
            <a:endParaRPr sz="6800" b="0"/>
          </a:p>
          <a:p>
            <a:pPr marL="457200" lvl="0" indent="-336550" algn="l" rtl="0">
              <a:lnSpc>
                <a:spcPct val="120000"/>
              </a:lnSpc>
              <a:spcBef>
                <a:spcPts val="600"/>
              </a:spcBef>
              <a:spcAft>
                <a:spcPts val="0"/>
              </a:spcAft>
              <a:buSzPct val="100000"/>
              <a:buChar char="●"/>
            </a:pPr>
            <a:r>
              <a:rPr lang="en-US" sz="6800" b="0"/>
              <a:t>Which are underrepresented in particular program areas or  overrepresented? (Why is that?)</a:t>
            </a:r>
            <a:endParaRPr sz="6800" b="0"/>
          </a:p>
          <a:p>
            <a:pPr marL="457200" lvl="0" indent="-336550" algn="l" rtl="0">
              <a:lnSpc>
                <a:spcPct val="120000"/>
              </a:lnSpc>
              <a:spcBef>
                <a:spcPts val="600"/>
              </a:spcBef>
              <a:spcAft>
                <a:spcPts val="0"/>
              </a:spcAft>
              <a:buSzPct val="100000"/>
              <a:buChar char="●"/>
            </a:pPr>
            <a:r>
              <a:rPr lang="en-US" sz="6800" b="0"/>
              <a:t>Which populations are not pursuing or persisting in a pathway? (Why is that?)</a:t>
            </a:r>
            <a:endParaRPr sz="6800" b="0"/>
          </a:p>
          <a:p>
            <a:pPr marL="457200" lvl="0" indent="-336550" algn="l" rtl="0">
              <a:lnSpc>
                <a:spcPct val="120000"/>
              </a:lnSpc>
              <a:spcBef>
                <a:spcPts val="600"/>
              </a:spcBef>
              <a:spcAft>
                <a:spcPts val="0"/>
              </a:spcAft>
              <a:buSzPct val="100000"/>
              <a:buChar char="●"/>
            </a:pPr>
            <a:r>
              <a:rPr lang="en-US" sz="6800" b="0"/>
              <a:t> Which program enrollment requirements present barriers to students who want to enroll? (What is the roadblock? Why?)</a:t>
            </a:r>
            <a:endParaRPr sz="6800" b="0"/>
          </a:p>
          <a:p>
            <a:pPr marL="457200" lvl="0" indent="-336550" algn="l" rtl="0">
              <a:lnSpc>
                <a:spcPct val="120000"/>
              </a:lnSpc>
              <a:spcBef>
                <a:spcPts val="600"/>
              </a:spcBef>
              <a:spcAft>
                <a:spcPts val="0"/>
              </a:spcAft>
              <a:buSzPct val="100000"/>
              <a:buChar char="●"/>
            </a:pPr>
            <a:r>
              <a:rPr lang="en-US" sz="6800" b="0"/>
              <a:t>What barriers currently exist that prevent certain population groups from accessing and/or ultimately succeeding in your career pathway opportunities?</a:t>
            </a:r>
            <a:endParaRPr sz="6800" b="0"/>
          </a:p>
          <a:p>
            <a:pPr marL="457200" lvl="0" indent="-336550" algn="l" rtl="0">
              <a:lnSpc>
                <a:spcPct val="120000"/>
              </a:lnSpc>
              <a:spcBef>
                <a:spcPts val="600"/>
              </a:spcBef>
              <a:spcAft>
                <a:spcPts val="0"/>
              </a:spcAft>
              <a:buSzPct val="100000"/>
              <a:buChar char="●"/>
            </a:pPr>
            <a:r>
              <a:rPr lang="en-US" sz="6800" b="0"/>
              <a:t>What is the root cause of data gaps? Who is providing input on the cause? </a:t>
            </a:r>
            <a:endParaRPr sz="6800" b="0"/>
          </a:p>
          <a:p>
            <a:pPr marL="0" lvl="0" indent="0" algn="l" rtl="0">
              <a:spcBef>
                <a:spcPts val="600"/>
              </a:spcBef>
              <a:spcAft>
                <a:spcPts val="439"/>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Deeper Questions </a:t>
            </a:r>
            <a:endParaRPr/>
          </a:p>
        </p:txBody>
      </p:sp>
      <p:sp>
        <p:nvSpPr>
          <p:cNvPr id="114" name="Google Shape;114;p17"/>
          <p:cNvSpPr txBox="1">
            <a:spLocks noGrp="1"/>
          </p:cNvSpPr>
          <p:nvPr>
            <p:ph type="body" idx="2"/>
          </p:nvPr>
        </p:nvSpPr>
        <p:spPr>
          <a:xfrm>
            <a:off x="1061600" y="982125"/>
            <a:ext cx="7889100" cy="2728200"/>
          </a:xfrm>
          <a:prstGeom prst="rect">
            <a:avLst/>
          </a:prstGeom>
        </p:spPr>
        <p:txBody>
          <a:bodyPr spcFirstLastPara="1" wrap="square" lIns="91425" tIns="45700" rIns="91425" bIns="45700" anchor="t" anchorCtr="0">
            <a:normAutofit fontScale="25000" lnSpcReduction="20000"/>
          </a:bodyPr>
          <a:lstStyle/>
          <a:p>
            <a:pPr marL="457200" lvl="0" indent="-336550" algn="l" rtl="0">
              <a:lnSpc>
                <a:spcPct val="120000"/>
              </a:lnSpc>
              <a:spcBef>
                <a:spcPts val="0"/>
              </a:spcBef>
              <a:spcAft>
                <a:spcPts val="0"/>
              </a:spcAft>
              <a:buSzPct val="100000"/>
              <a:buChar char="●"/>
            </a:pPr>
            <a:r>
              <a:rPr lang="en-US" sz="6800" b="0"/>
              <a:t> What accommodations, modifications, and supportive services are currently provided to each population group to ensure success? Which ones are most effective? Why? Which ones are underutilized? Why?</a:t>
            </a:r>
            <a:endParaRPr sz="6800" b="0"/>
          </a:p>
          <a:p>
            <a:pPr marL="457200" lvl="0" indent="-336550" algn="l" rtl="0">
              <a:lnSpc>
                <a:spcPct val="120000"/>
              </a:lnSpc>
              <a:spcBef>
                <a:spcPts val="0"/>
              </a:spcBef>
              <a:spcAft>
                <a:spcPts val="0"/>
              </a:spcAft>
              <a:buSzPct val="100000"/>
              <a:buChar char="●"/>
            </a:pPr>
            <a:r>
              <a:rPr lang="en-US" sz="6800" b="0"/>
              <a:t>What needs do students and families report for support, and program improvements? </a:t>
            </a:r>
            <a:endParaRPr sz="6800" b="0"/>
          </a:p>
          <a:p>
            <a:pPr marL="457200" lvl="0" indent="-336550" algn="l" rtl="0">
              <a:lnSpc>
                <a:spcPct val="120000"/>
              </a:lnSpc>
              <a:spcBef>
                <a:spcPts val="0"/>
              </a:spcBef>
              <a:spcAft>
                <a:spcPts val="0"/>
              </a:spcAft>
              <a:buSzPct val="100000"/>
              <a:buChar char="●"/>
            </a:pPr>
            <a:r>
              <a:rPr lang="en-US" sz="6800" b="0"/>
              <a:t>Are CTE courses offered when students need them or are available to take them?</a:t>
            </a:r>
            <a:endParaRPr sz="6800" b="0"/>
          </a:p>
          <a:p>
            <a:pPr marL="457200" lvl="0" indent="-336550" algn="l" rtl="0">
              <a:lnSpc>
                <a:spcPct val="120000"/>
              </a:lnSpc>
              <a:spcBef>
                <a:spcPts val="0"/>
              </a:spcBef>
              <a:spcAft>
                <a:spcPts val="0"/>
              </a:spcAft>
              <a:buSzPct val="100000"/>
              <a:buChar char="●"/>
            </a:pPr>
            <a:r>
              <a:rPr lang="en-US" sz="6800" b="0"/>
              <a:t>What are relevant evidence-based activities that are likely to have the biggest impact on each root cause?</a:t>
            </a:r>
            <a:endParaRPr sz="6800" b="0"/>
          </a:p>
          <a:p>
            <a:pPr marL="457200" lvl="0" indent="-336550" algn="l" rtl="0">
              <a:lnSpc>
                <a:spcPct val="120000"/>
              </a:lnSpc>
              <a:spcBef>
                <a:spcPts val="0"/>
              </a:spcBef>
              <a:spcAft>
                <a:spcPts val="0"/>
              </a:spcAft>
              <a:buSzPct val="100000"/>
              <a:buChar char="●"/>
            </a:pPr>
            <a:r>
              <a:rPr lang="en-US" sz="6800" b="0"/>
              <a:t>Evaluate past strategies for effectiveness. </a:t>
            </a:r>
            <a:endParaRPr sz="6800" b="0"/>
          </a:p>
          <a:p>
            <a:pPr marL="457200" lvl="0" indent="-336550" algn="l" rtl="0">
              <a:lnSpc>
                <a:spcPct val="120000"/>
              </a:lnSpc>
              <a:spcBef>
                <a:spcPts val="0"/>
              </a:spcBef>
              <a:spcAft>
                <a:spcPts val="0"/>
              </a:spcAft>
              <a:buSzPct val="100000"/>
              <a:buChar char="●"/>
            </a:pPr>
            <a:r>
              <a:rPr lang="en-US" sz="6800" b="0"/>
              <a:t>What is the evidence-based solution to close gaps and address barriers? Who is providing input on solutions? </a:t>
            </a:r>
            <a:endParaRPr sz="6800" b="0"/>
          </a:p>
          <a:p>
            <a:pPr marL="0" lvl="0" indent="0" algn="l" rtl="0">
              <a:spcBef>
                <a:spcPts val="0"/>
              </a:spcBef>
              <a:spcAft>
                <a:spcPts val="0"/>
              </a:spcAft>
              <a:buNone/>
            </a:pPr>
            <a:endParaRPr sz="6400"/>
          </a:p>
          <a:p>
            <a:pPr marL="0" lvl="0" indent="0" algn="l" rtl="0">
              <a:spcBef>
                <a:spcPts val="439"/>
              </a:spcBef>
              <a:spcAft>
                <a:spcPts val="439"/>
              </a:spcAft>
              <a:buNone/>
            </a:pPr>
            <a:endParaRPr sz="4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body" idx="1"/>
          </p:nvPr>
        </p:nvSpPr>
        <p:spPr>
          <a:xfrm>
            <a:off x="0" y="237506"/>
            <a:ext cx="9144000" cy="997528"/>
          </a:xfrm>
          <a:prstGeom prst="rect">
            <a:avLst/>
          </a:prstGeom>
        </p:spPr>
        <p:txBody>
          <a:bodyPr spcFirstLastPara="1" wrap="square" lIns="91425" tIns="45700" rIns="91425" bIns="45700" anchor="ctr" anchorCtr="0">
            <a:normAutofit lnSpcReduction="10000"/>
          </a:bodyPr>
          <a:lstStyle/>
          <a:p>
            <a:pPr marL="0" lvl="0" indent="0" algn="ctr" rtl="0">
              <a:spcBef>
                <a:spcPts val="0"/>
              </a:spcBef>
              <a:spcAft>
                <a:spcPts val="3000"/>
              </a:spcAft>
              <a:buNone/>
            </a:pPr>
            <a:r>
              <a:rPr lang="en-US" dirty="0">
                <a:highlight>
                  <a:srgbClr val="333399"/>
                </a:highlight>
                <a:latin typeface="Lato"/>
                <a:ea typeface="Lato"/>
                <a:cs typeface="Lato"/>
                <a:sym typeface="Lato"/>
              </a:rPr>
              <a:t>Stakeholders</a:t>
            </a:r>
            <a:endParaRPr dirty="0">
              <a:highlight>
                <a:srgbClr val="333399"/>
              </a:highlight>
            </a:endParaRPr>
          </a:p>
        </p:txBody>
      </p:sp>
      <p:sp>
        <p:nvSpPr>
          <p:cNvPr id="121" name="Google Shape;121;p18"/>
          <p:cNvSpPr txBox="1">
            <a:spLocks noGrp="1"/>
          </p:cNvSpPr>
          <p:nvPr>
            <p:ph type="body" idx="2"/>
          </p:nvPr>
        </p:nvSpPr>
        <p:spPr>
          <a:xfrm>
            <a:off x="966300" y="926275"/>
            <a:ext cx="8089500" cy="3881075"/>
          </a:xfrm>
          <a:prstGeom prst="rect">
            <a:avLst/>
          </a:prstGeom>
        </p:spPr>
        <p:txBody>
          <a:bodyPr spcFirstLastPara="1" wrap="square" lIns="91425" tIns="45700" rIns="91425" bIns="45700" anchor="t" anchorCtr="0">
            <a:normAutofit lnSpcReduction="10000"/>
          </a:bodyPr>
          <a:lstStyle/>
          <a:p>
            <a:pPr marL="914400" lvl="0" indent="-366633" algn="l" rtl="0">
              <a:lnSpc>
                <a:spcPct val="150000"/>
              </a:lnSpc>
              <a:spcBef>
                <a:spcPts val="0"/>
              </a:spcBef>
              <a:spcAft>
                <a:spcPts val="0"/>
              </a:spcAft>
              <a:buSzPct val="100000"/>
              <a:buChar char="●"/>
            </a:pPr>
            <a:r>
              <a:rPr lang="en-US" sz="2350" dirty="0"/>
              <a:t>Analysis and hypothesis</a:t>
            </a:r>
            <a:endParaRPr sz="2350" dirty="0"/>
          </a:p>
          <a:p>
            <a:pPr marL="914400" lvl="0" indent="-366633" algn="l" rtl="0">
              <a:lnSpc>
                <a:spcPct val="150000"/>
              </a:lnSpc>
              <a:spcBef>
                <a:spcPts val="0"/>
              </a:spcBef>
              <a:spcAft>
                <a:spcPts val="0"/>
              </a:spcAft>
              <a:buSzPct val="100000"/>
              <a:buChar char="●"/>
            </a:pPr>
            <a:r>
              <a:rPr lang="en-US" sz="2350" dirty="0"/>
              <a:t>Test hypothesis</a:t>
            </a:r>
            <a:endParaRPr sz="2350" dirty="0"/>
          </a:p>
          <a:p>
            <a:pPr marL="1371600" lvl="1" indent="-351948" algn="l" rtl="0">
              <a:lnSpc>
                <a:spcPct val="110000"/>
              </a:lnSpc>
              <a:spcBef>
                <a:spcPts val="0"/>
              </a:spcBef>
              <a:spcAft>
                <a:spcPts val="0"/>
              </a:spcAft>
              <a:buSzPct val="100000"/>
              <a:buChar char="○"/>
            </a:pPr>
            <a:r>
              <a:rPr lang="en-US" sz="2100" dirty="0"/>
              <a:t>Feedback </a:t>
            </a:r>
            <a:endParaRPr sz="2100" dirty="0"/>
          </a:p>
          <a:p>
            <a:pPr marL="1371600" lvl="1" indent="-351948" algn="l" rtl="0">
              <a:lnSpc>
                <a:spcPct val="110000"/>
              </a:lnSpc>
              <a:spcBef>
                <a:spcPts val="1000"/>
              </a:spcBef>
              <a:spcAft>
                <a:spcPts val="0"/>
              </a:spcAft>
              <a:buSzPct val="100000"/>
              <a:buChar char="○"/>
            </a:pPr>
            <a:r>
              <a:rPr lang="en-US" sz="2100" dirty="0"/>
              <a:t>Interviews</a:t>
            </a:r>
            <a:endParaRPr sz="2100" dirty="0"/>
          </a:p>
          <a:p>
            <a:pPr marL="1371600" lvl="1" indent="-351948" algn="l" rtl="0">
              <a:lnSpc>
                <a:spcPct val="110000"/>
              </a:lnSpc>
              <a:spcBef>
                <a:spcPts val="1000"/>
              </a:spcBef>
              <a:spcAft>
                <a:spcPts val="0"/>
              </a:spcAft>
              <a:buSzPct val="100000"/>
              <a:buChar char="○"/>
            </a:pPr>
            <a:r>
              <a:rPr lang="en-US" sz="2100" dirty="0"/>
              <a:t>Focus groups</a:t>
            </a:r>
            <a:r>
              <a:rPr lang="en-US" sz="2100" b="0" dirty="0"/>
              <a:t> </a:t>
            </a:r>
            <a:endParaRPr sz="2100" b="0" dirty="0"/>
          </a:p>
          <a:p>
            <a:pPr marL="457200" lvl="0" indent="0" algn="l" rtl="0">
              <a:lnSpc>
                <a:spcPct val="115000"/>
              </a:lnSpc>
              <a:spcBef>
                <a:spcPts val="0"/>
              </a:spcBef>
              <a:spcAft>
                <a:spcPts val="0"/>
              </a:spcAft>
              <a:buNone/>
            </a:pPr>
            <a:endParaRPr sz="1000" b="0" dirty="0"/>
          </a:p>
          <a:p>
            <a:pPr marL="914400" lvl="0" indent="-366633" algn="l" rtl="0">
              <a:lnSpc>
                <a:spcPct val="115000"/>
              </a:lnSpc>
              <a:spcBef>
                <a:spcPts val="0"/>
              </a:spcBef>
              <a:spcAft>
                <a:spcPts val="0"/>
              </a:spcAft>
              <a:buSzPct val="100000"/>
              <a:buChar char="●"/>
            </a:pPr>
            <a:r>
              <a:rPr lang="en-US" sz="2350" dirty="0"/>
              <a:t>Identify strategies, activities and proven programs that will move the needle forward for special populations.</a:t>
            </a:r>
            <a:endParaRPr sz="2350" dirty="0"/>
          </a:p>
          <a:p>
            <a:pPr marL="457200" lvl="0" indent="0" algn="l" rtl="0">
              <a:lnSpc>
                <a:spcPct val="115000"/>
              </a:lnSpc>
              <a:spcBef>
                <a:spcPts val="1000"/>
              </a:spcBef>
              <a:spcAft>
                <a:spcPts val="439"/>
              </a:spcAft>
              <a:buNone/>
            </a:pPr>
            <a:endParaRPr sz="2550" b="0" dirty="0"/>
          </a:p>
        </p:txBody>
      </p:sp>
      <p:pic>
        <p:nvPicPr>
          <p:cNvPr id="122" name="Google Shape;122;p18"/>
          <p:cNvPicPr preferRelativeResize="0"/>
          <p:nvPr/>
        </p:nvPicPr>
        <p:blipFill>
          <a:blip r:embed="rId3">
            <a:alphaModFix/>
          </a:blip>
          <a:stretch>
            <a:fillRect/>
          </a:stretch>
        </p:blipFill>
        <p:spPr>
          <a:xfrm>
            <a:off x="5413975" y="1081825"/>
            <a:ext cx="3403800" cy="2249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0" y="178129"/>
            <a:ext cx="9144000" cy="938151"/>
          </a:xfrm>
          <a:prstGeom prst="rect">
            <a:avLst/>
          </a:prstGeom>
        </p:spPr>
        <p:txBody>
          <a:bodyPr spcFirstLastPara="1" wrap="square" lIns="91425" tIns="45700" rIns="91425" bIns="45700" anchor="ctr" anchorCtr="0">
            <a:normAutofit fontScale="92500" lnSpcReduction="10000"/>
          </a:bodyPr>
          <a:lstStyle/>
          <a:p>
            <a:pPr marL="0" lvl="0" indent="0" algn="ctr" rtl="0">
              <a:spcBef>
                <a:spcPts val="0"/>
              </a:spcBef>
              <a:spcAft>
                <a:spcPts val="3000"/>
              </a:spcAft>
              <a:buNone/>
            </a:pPr>
            <a:r>
              <a:rPr lang="en-US" dirty="0"/>
              <a:t>Stakeholders </a:t>
            </a:r>
            <a:endParaRPr dirty="0"/>
          </a:p>
        </p:txBody>
      </p:sp>
      <p:sp>
        <p:nvSpPr>
          <p:cNvPr id="129" name="Google Shape;129;p19"/>
          <p:cNvSpPr txBox="1">
            <a:spLocks noGrp="1"/>
          </p:cNvSpPr>
          <p:nvPr>
            <p:ph type="body" idx="2"/>
          </p:nvPr>
        </p:nvSpPr>
        <p:spPr>
          <a:xfrm>
            <a:off x="1212375" y="1000400"/>
            <a:ext cx="7565700" cy="3552300"/>
          </a:xfrm>
          <a:prstGeom prst="rect">
            <a:avLst/>
          </a:prstGeom>
        </p:spPr>
        <p:txBody>
          <a:bodyPr spcFirstLastPara="1" wrap="square" lIns="91425" tIns="45700" rIns="91425" bIns="45700" anchor="t" anchorCtr="0">
            <a:normAutofit fontScale="40000" lnSpcReduction="20000"/>
          </a:bodyPr>
          <a:lstStyle/>
          <a:p>
            <a:pPr marL="0" lvl="0" indent="0" algn="l" rtl="0">
              <a:lnSpc>
                <a:spcPct val="115000"/>
              </a:lnSpc>
              <a:spcBef>
                <a:spcPts val="0"/>
              </a:spcBef>
              <a:spcAft>
                <a:spcPts val="0"/>
              </a:spcAft>
              <a:buNone/>
            </a:pPr>
            <a:r>
              <a:rPr lang="en-US" sz="5500"/>
              <a:t>Soliciting feedback considerations:</a:t>
            </a:r>
            <a:endParaRPr sz="4500" b="0"/>
          </a:p>
          <a:p>
            <a:pPr marL="457200" lvl="0" indent="-349250" algn="l" rtl="0">
              <a:lnSpc>
                <a:spcPct val="100000"/>
              </a:lnSpc>
              <a:spcBef>
                <a:spcPts val="1000"/>
              </a:spcBef>
              <a:spcAft>
                <a:spcPts val="0"/>
              </a:spcAft>
              <a:buSzPct val="100000"/>
              <a:buChar char="●"/>
            </a:pPr>
            <a:r>
              <a:rPr lang="en-US" sz="4750" b="0"/>
              <a:t>Is the information being shared in plain language and understandable by most people? (i.e., abbreviations, industry-specific terms, etc. spelled out and explained)</a:t>
            </a:r>
            <a:endParaRPr sz="4750" b="0"/>
          </a:p>
          <a:p>
            <a:pPr marL="457200" lvl="0" indent="-349250" algn="l" rtl="0">
              <a:lnSpc>
                <a:spcPct val="100000"/>
              </a:lnSpc>
              <a:spcBef>
                <a:spcPts val="1000"/>
              </a:spcBef>
              <a:spcAft>
                <a:spcPts val="0"/>
              </a:spcAft>
              <a:buSzPct val="100000"/>
              <a:buChar char="●"/>
            </a:pPr>
            <a:r>
              <a:rPr lang="en-US" sz="4750" b="0"/>
              <a:t>If you have EL students, what languages are used when sharing CTE program information, data, and plans? In what languages can community members give their feedback?</a:t>
            </a:r>
            <a:endParaRPr sz="4750" b="0"/>
          </a:p>
          <a:p>
            <a:pPr marL="457200" lvl="0" indent="-349250" algn="l" rtl="0">
              <a:lnSpc>
                <a:spcPct val="100000"/>
              </a:lnSpc>
              <a:spcBef>
                <a:spcPts val="1000"/>
              </a:spcBef>
              <a:spcAft>
                <a:spcPts val="0"/>
              </a:spcAft>
              <a:buSzPct val="100000"/>
              <a:buChar char="●"/>
            </a:pPr>
            <a:r>
              <a:rPr lang="en-US" sz="4750" b="0"/>
              <a:t>How might your methods of communication influence who participates fully?</a:t>
            </a:r>
            <a:endParaRPr sz="4750" b="0"/>
          </a:p>
          <a:p>
            <a:pPr marL="457200" lvl="0" indent="-349250" algn="l" rtl="0">
              <a:lnSpc>
                <a:spcPct val="100000"/>
              </a:lnSpc>
              <a:spcBef>
                <a:spcPts val="1000"/>
              </a:spcBef>
              <a:spcAft>
                <a:spcPts val="0"/>
              </a:spcAft>
              <a:buSzPct val="100000"/>
              <a:buChar char="●"/>
            </a:pPr>
            <a:r>
              <a:rPr lang="en-US" sz="4750" b="0"/>
              <a:t>What impact does time of day, location of meetings, etc. have on who is able to attend? </a:t>
            </a:r>
            <a:endParaRPr sz="4750" b="0"/>
          </a:p>
          <a:p>
            <a:pPr marL="0" lvl="0" indent="0" algn="l" rtl="0">
              <a:spcBef>
                <a:spcPts val="0"/>
              </a:spcBef>
              <a:spcAft>
                <a:spcPts val="439"/>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0" y="118752"/>
            <a:ext cx="9144000" cy="985653"/>
          </a:xfrm>
          <a:prstGeom prst="rect">
            <a:avLst/>
          </a:prstGeom>
        </p:spPr>
        <p:txBody>
          <a:bodyPr spcFirstLastPara="1" wrap="square" lIns="91425" tIns="45700" rIns="91425" bIns="45700" anchor="ctr" anchorCtr="0">
            <a:normAutofit lnSpcReduction="10000"/>
          </a:bodyPr>
          <a:lstStyle/>
          <a:p>
            <a:pPr marL="0" lvl="0" indent="0" algn="ctr" rtl="0">
              <a:spcBef>
                <a:spcPts val="0"/>
              </a:spcBef>
              <a:spcAft>
                <a:spcPts val="3000"/>
              </a:spcAft>
              <a:buNone/>
            </a:pPr>
            <a:r>
              <a:rPr lang="en-US" dirty="0"/>
              <a:t>Stakeholders</a:t>
            </a:r>
            <a:endParaRPr dirty="0"/>
          </a:p>
        </p:txBody>
      </p:sp>
      <p:sp>
        <p:nvSpPr>
          <p:cNvPr id="136" name="Google Shape;136;p20"/>
          <p:cNvSpPr txBox="1">
            <a:spLocks noGrp="1"/>
          </p:cNvSpPr>
          <p:nvPr>
            <p:ph type="body" idx="2"/>
          </p:nvPr>
        </p:nvSpPr>
        <p:spPr>
          <a:xfrm>
            <a:off x="1687175" y="994175"/>
            <a:ext cx="7367700" cy="37533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1800"/>
              <a:t>Stakeholder meeting considerations</a:t>
            </a:r>
            <a:endParaRPr sz="1800"/>
          </a:p>
          <a:p>
            <a:pPr marL="457200" lvl="0" indent="-330200" algn="l" rtl="0">
              <a:lnSpc>
                <a:spcPct val="120000"/>
              </a:lnSpc>
              <a:spcBef>
                <a:spcPts val="0"/>
              </a:spcBef>
              <a:spcAft>
                <a:spcPts val="0"/>
              </a:spcAft>
              <a:buSzPts val="1600"/>
              <a:buChar char="❏"/>
            </a:pPr>
            <a:r>
              <a:rPr lang="en-US" sz="1600" b="0"/>
              <a:t>Target outreach to historically underserved stakeholders</a:t>
            </a:r>
            <a:endParaRPr sz="1600" b="0"/>
          </a:p>
          <a:p>
            <a:pPr marL="457200" lvl="0" indent="-330200" algn="l" rtl="0">
              <a:lnSpc>
                <a:spcPct val="120000"/>
              </a:lnSpc>
              <a:spcBef>
                <a:spcPts val="0"/>
              </a:spcBef>
              <a:spcAft>
                <a:spcPts val="0"/>
              </a:spcAft>
              <a:buSzPts val="1600"/>
              <a:buChar char="❏"/>
            </a:pPr>
            <a:r>
              <a:rPr lang="en-US" sz="1600" b="0"/>
              <a:t>Provide informative materials ahead of meeting</a:t>
            </a:r>
            <a:endParaRPr sz="1600" b="0"/>
          </a:p>
          <a:p>
            <a:pPr marL="457200" lvl="0" indent="-330200" algn="l" rtl="0">
              <a:lnSpc>
                <a:spcPct val="120000"/>
              </a:lnSpc>
              <a:spcBef>
                <a:spcPts val="0"/>
              </a:spcBef>
              <a:spcAft>
                <a:spcPts val="0"/>
              </a:spcAft>
              <a:buSzPts val="1600"/>
              <a:buChar char="❏"/>
            </a:pPr>
            <a:r>
              <a:rPr lang="en-US" sz="1600" b="0"/>
              <a:t>Invite interpreters</a:t>
            </a:r>
            <a:endParaRPr sz="1600" b="0"/>
          </a:p>
          <a:p>
            <a:pPr marL="457200" lvl="0" indent="-330200" algn="l" rtl="0">
              <a:lnSpc>
                <a:spcPct val="120000"/>
              </a:lnSpc>
              <a:spcBef>
                <a:spcPts val="0"/>
              </a:spcBef>
              <a:spcAft>
                <a:spcPts val="0"/>
              </a:spcAft>
              <a:buSzPts val="1600"/>
              <a:buChar char="❏"/>
            </a:pPr>
            <a:r>
              <a:rPr lang="en-US" sz="1600" b="0"/>
              <a:t>Hold multiple meeting at times when families and teachers can attend</a:t>
            </a:r>
            <a:endParaRPr sz="1600" b="0"/>
          </a:p>
          <a:p>
            <a:pPr marL="457200" lvl="0" indent="-330200" algn="l" rtl="0">
              <a:lnSpc>
                <a:spcPct val="120000"/>
              </a:lnSpc>
              <a:spcBef>
                <a:spcPts val="0"/>
              </a:spcBef>
              <a:spcAft>
                <a:spcPts val="0"/>
              </a:spcAft>
              <a:buSzPts val="1600"/>
              <a:buChar char="❏"/>
            </a:pPr>
            <a:r>
              <a:rPr lang="en-US" sz="1600" b="0"/>
              <a:t>Host events in a central, ADA-accessible location</a:t>
            </a:r>
            <a:endParaRPr sz="1600" b="0"/>
          </a:p>
          <a:p>
            <a:pPr marL="457200" lvl="0" indent="-330200" algn="l" rtl="0">
              <a:lnSpc>
                <a:spcPct val="120000"/>
              </a:lnSpc>
              <a:spcBef>
                <a:spcPts val="0"/>
              </a:spcBef>
              <a:spcAft>
                <a:spcPts val="0"/>
              </a:spcAft>
              <a:buSzPts val="1600"/>
              <a:buChar char="❏"/>
            </a:pPr>
            <a:r>
              <a:rPr lang="en-US" sz="1600" b="0"/>
              <a:t>Financially support travel</a:t>
            </a:r>
            <a:endParaRPr sz="1600" b="0"/>
          </a:p>
          <a:p>
            <a:pPr marL="457200" lvl="0" indent="-330200" algn="l" rtl="0">
              <a:lnSpc>
                <a:spcPct val="120000"/>
              </a:lnSpc>
              <a:spcBef>
                <a:spcPts val="0"/>
              </a:spcBef>
              <a:spcAft>
                <a:spcPts val="0"/>
              </a:spcAft>
              <a:buSzPts val="1600"/>
              <a:buChar char="❏"/>
            </a:pPr>
            <a:r>
              <a:rPr lang="en-US" sz="1600" b="0"/>
              <a:t>Provide childcare</a:t>
            </a:r>
            <a:endParaRPr sz="1600" b="0"/>
          </a:p>
          <a:p>
            <a:pPr marL="457200" lvl="0" indent="-330200" algn="l" rtl="0">
              <a:lnSpc>
                <a:spcPct val="120000"/>
              </a:lnSpc>
              <a:spcBef>
                <a:spcPts val="0"/>
              </a:spcBef>
              <a:spcAft>
                <a:spcPts val="0"/>
              </a:spcAft>
              <a:buSzPts val="1600"/>
              <a:buChar char="❏"/>
            </a:pPr>
            <a:r>
              <a:rPr lang="en-US" sz="1600" b="0"/>
              <a:t>Send out multiple reminders via email, text and paper</a:t>
            </a:r>
            <a:endParaRPr sz="1600" b="0"/>
          </a:p>
          <a:p>
            <a:pPr marL="457200" lvl="0" indent="-330200" algn="l" rtl="0">
              <a:lnSpc>
                <a:spcPct val="120000"/>
              </a:lnSpc>
              <a:spcBef>
                <a:spcPts val="0"/>
              </a:spcBef>
              <a:spcAft>
                <a:spcPts val="0"/>
              </a:spcAft>
              <a:buSzPts val="1600"/>
              <a:buChar char="❏"/>
            </a:pPr>
            <a:r>
              <a:rPr lang="en-US" sz="1600" b="0"/>
              <a:t>Live-stream event</a:t>
            </a:r>
            <a:endParaRPr sz="1600" b="0"/>
          </a:p>
          <a:p>
            <a:pPr marL="457200" lvl="0" indent="-330200" algn="l" rtl="0">
              <a:lnSpc>
                <a:spcPct val="120000"/>
              </a:lnSpc>
              <a:spcBef>
                <a:spcPts val="0"/>
              </a:spcBef>
              <a:spcAft>
                <a:spcPts val="0"/>
              </a:spcAft>
              <a:buSzPts val="1600"/>
              <a:buChar char="❏"/>
            </a:pPr>
            <a:r>
              <a:rPr lang="en-US" sz="1600" b="0"/>
              <a:t>Provide platform to continue discussions following the meeting</a:t>
            </a:r>
            <a:endParaRPr sz="16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body" idx="1"/>
          </p:nvPr>
        </p:nvSpPr>
        <p:spPr>
          <a:xfrm>
            <a:off x="11305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sz="3000"/>
              <a:t>Sample Strategies / Activities</a:t>
            </a:r>
            <a:endParaRPr sz="3000"/>
          </a:p>
        </p:txBody>
      </p:sp>
      <p:sp>
        <p:nvSpPr>
          <p:cNvPr id="143" name="Google Shape;143;p21"/>
          <p:cNvSpPr txBox="1">
            <a:spLocks noGrp="1"/>
          </p:cNvSpPr>
          <p:nvPr>
            <p:ph type="body" idx="2"/>
          </p:nvPr>
        </p:nvSpPr>
        <p:spPr>
          <a:xfrm>
            <a:off x="856075" y="867350"/>
            <a:ext cx="8061900" cy="3894656"/>
          </a:xfrm>
          <a:prstGeom prst="rect">
            <a:avLst/>
          </a:prstGeom>
        </p:spPr>
        <p:txBody>
          <a:bodyPr spcFirstLastPara="1" wrap="square" lIns="91425" tIns="45700" rIns="91425" bIns="45700" anchor="t" anchorCtr="0">
            <a:normAutofit fontScale="32500" lnSpcReduction="20000"/>
          </a:bodyPr>
          <a:lstStyle/>
          <a:p>
            <a:pPr marL="0" lvl="0" indent="0" algn="l" rtl="0">
              <a:lnSpc>
                <a:spcPct val="120000"/>
              </a:lnSpc>
              <a:spcBef>
                <a:spcPts val="0"/>
              </a:spcBef>
              <a:spcAft>
                <a:spcPts val="0"/>
              </a:spcAft>
              <a:buNone/>
            </a:pPr>
            <a:r>
              <a:rPr lang="en-US" sz="6000" dirty="0"/>
              <a:t>Short Term:</a:t>
            </a:r>
            <a:endParaRPr sz="6000" dirty="0"/>
          </a:p>
          <a:p>
            <a:pPr marL="457200" lvl="0" indent="-317500" algn="l" rtl="0">
              <a:lnSpc>
                <a:spcPct val="120000"/>
              </a:lnSpc>
              <a:spcBef>
                <a:spcPts val="0"/>
              </a:spcBef>
              <a:spcAft>
                <a:spcPts val="0"/>
              </a:spcAft>
              <a:buSzPct val="100000"/>
              <a:buChar char="●"/>
            </a:pPr>
            <a:r>
              <a:rPr lang="en-US" sz="4500" b="0" dirty="0"/>
              <a:t>Invite underrepresented populations to a “lunch and learn” to raise awareness of career pathways</a:t>
            </a:r>
            <a:endParaRPr sz="4500" b="0" dirty="0"/>
          </a:p>
          <a:p>
            <a:pPr marL="457200" lvl="0" indent="-317500" algn="l" rtl="0">
              <a:lnSpc>
                <a:spcPct val="120000"/>
              </a:lnSpc>
              <a:spcBef>
                <a:spcPts val="0"/>
              </a:spcBef>
              <a:spcAft>
                <a:spcPts val="0"/>
              </a:spcAft>
              <a:buSzPct val="100000"/>
              <a:buChar char="●"/>
            </a:pPr>
            <a:r>
              <a:rPr lang="en-US" sz="4500" b="0" dirty="0"/>
              <a:t>Build relationships with individual students. Get to know them and their interests and learn what excites them about a career. </a:t>
            </a:r>
            <a:endParaRPr sz="4500" b="0" dirty="0"/>
          </a:p>
          <a:p>
            <a:pPr marL="457200" lvl="0" indent="-317500" algn="l" rtl="0">
              <a:lnSpc>
                <a:spcPct val="120000"/>
              </a:lnSpc>
              <a:spcBef>
                <a:spcPts val="0"/>
              </a:spcBef>
              <a:spcAft>
                <a:spcPts val="0"/>
              </a:spcAft>
              <a:buSzPct val="100000"/>
              <a:buChar char="●"/>
            </a:pPr>
            <a:r>
              <a:rPr lang="en-US" sz="4500" b="0" dirty="0"/>
              <a:t>Remove barriers to participation in WBL activities by helping a student acquire adequate clothing, transportation, etc. </a:t>
            </a:r>
            <a:endParaRPr sz="4500" b="0" dirty="0"/>
          </a:p>
          <a:p>
            <a:pPr marL="457200" lvl="0" indent="-317500" algn="l" rtl="0">
              <a:lnSpc>
                <a:spcPct val="120000"/>
              </a:lnSpc>
              <a:spcBef>
                <a:spcPts val="0"/>
              </a:spcBef>
              <a:spcAft>
                <a:spcPts val="0"/>
              </a:spcAft>
              <a:buSzPct val="100000"/>
              <a:buChar char="●"/>
            </a:pPr>
            <a:r>
              <a:rPr lang="en-US" sz="4500" b="0" dirty="0"/>
              <a:t>Coordinate with school administration, school counselors and teachers to address scheduling that impact enrollment.</a:t>
            </a:r>
            <a:endParaRPr sz="4500" b="0" dirty="0"/>
          </a:p>
          <a:p>
            <a:pPr marL="457200" lvl="0" indent="-317500" algn="l" rtl="0">
              <a:lnSpc>
                <a:spcPct val="120000"/>
              </a:lnSpc>
              <a:spcBef>
                <a:spcPts val="0"/>
              </a:spcBef>
              <a:spcAft>
                <a:spcPts val="0"/>
              </a:spcAft>
              <a:buSzPct val="100000"/>
              <a:buChar char="●"/>
            </a:pPr>
            <a:r>
              <a:rPr lang="en-US" sz="4500" b="0" dirty="0"/>
              <a:t>Ensure diverse representation on promotional materials. in different languages when needed.</a:t>
            </a:r>
            <a:endParaRPr sz="4500" b="0" dirty="0"/>
          </a:p>
          <a:p>
            <a:pPr marL="457200" lvl="0" indent="-317500" algn="l" rtl="0">
              <a:lnSpc>
                <a:spcPct val="120000"/>
              </a:lnSpc>
              <a:spcBef>
                <a:spcPts val="0"/>
              </a:spcBef>
              <a:spcAft>
                <a:spcPts val="0"/>
              </a:spcAft>
              <a:buSzPct val="100000"/>
              <a:buChar char="●"/>
            </a:pPr>
            <a:r>
              <a:rPr lang="en-US" sz="4500" b="0" dirty="0"/>
              <a:t>Seek out financial and practical resources so that all students can participate</a:t>
            </a:r>
            <a:endParaRPr sz="4500" b="0" dirty="0"/>
          </a:p>
          <a:p>
            <a:pPr marL="457200" lvl="0" indent="-317500" algn="l" rtl="0">
              <a:lnSpc>
                <a:spcPct val="120000"/>
              </a:lnSpc>
              <a:spcBef>
                <a:spcPts val="0"/>
              </a:spcBef>
              <a:spcAft>
                <a:spcPts val="0"/>
              </a:spcAft>
              <a:buSzPct val="100000"/>
              <a:buChar char="●"/>
            </a:pPr>
            <a:r>
              <a:rPr lang="en-US" sz="4500" b="0" dirty="0"/>
              <a:t>Explain to students and families how participation in certain opportunities can complement rather than compete with family obligations</a:t>
            </a:r>
            <a:endParaRPr sz="4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body" idx="1"/>
          </p:nvPr>
        </p:nvSpPr>
        <p:spPr>
          <a:xfrm>
            <a:off x="0" y="154378"/>
            <a:ext cx="9144000" cy="878775"/>
          </a:xfrm>
          <a:prstGeom prst="rect">
            <a:avLst/>
          </a:prstGeom>
        </p:spPr>
        <p:txBody>
          <a:bodyPr spcFirstLastPara="1" wrap="square" lIns="91425" tIns="45700" rIns="91425" bIns="45700" anchor="ctr" anchorCtr="0">
            <a:normAutofit fontScale="85000" lnSpcReduction="20000"/>
          </a:bodyPr>
          <a:lstStyle/>
          <a:p>
            <a:pPr marL="0" lvl="0" indent="0" algn="ctr" rtl="0">
              <a:spcBef>
                <a:spcPts val="0"/>
              </a:spcBef>
              <a:spcAft>
                <a:spcPts val="3000"/>
              </a:spcAft>
              <a:buNone/>
            </a:pPr>
            <a:r>
              <a:rPr lang="en-US" dirty="0"/>
              <a:t>Sample Strategies/Activities</a:t>
            </a:r>
            <a:endParaRPr dirty="0"/>
          </a:p>
        </p:txBody>
      </p:sp>
      <p:sp>
        <p:nvSpPr>
          <p:cNvPr id="150" name="Google Shape;150;p22"/>
          <p:cNvSpPr txBox="1">
            <a:spLocks noGrp="1"/>
          </p:cNvSpPr>
          <p:nvPr>
            <p:ph type="body" idx="2"/>
          </p:nvPr>
        </p:nvSpPr>
        <p:spPr>
          <a:xfrm>
            <a:off x="807700" y="902525"/>
            <a:ext cx="8142900" cy="3947575"/>
          </a:xfrm>
          <a:prstGeom prst="rect">
            <a:avLst/>
          </a:prstGeom>
        </p:spPr>
        <p:txBody>
          <a:bodyPr spcFirstLastPara="1" wrap="square" lIns="91425" tIns="45700" rIns="91425" bIns="45700" anchor="t" anchorCtr="0">
            <a:normAutofit fontScale="25000" lnSpcReduction="20000"/>
          </a:bodyPr>
          <a:lstStyle/>
          <a:p>
            <a:pPr marL="0" lvl="0" indent="0" algn="l" rtl="0">
              <a:spcBef>
                <a:spcPts val="0"/>
              </a:spcBef>
              <a:spcAft>
                <a:spcPts val="0"/>
              </a:spcAft>
              <a:buNone/>
            </a:pPr>
            <a:r>
              <a:rPr lang="en-US" sz="6000" dirty="0"/>
              <a:t>Long term/Ongoing (</a:t>
            </a:r>
            <a:r>
              <a:rPr lang="en-US" sz="6000" b="0" dirty="0"/>
              <a:t> Support and build systems that work to ensure student success) </a:t>
            </a:r>
            <a:endParaRPr sz="6000" b="0" dirty="0"/>
          </a:p>
          <a:p>
            <a:pPr marL="457200" lvl="0" indent="0" algn="l" rtl="0">
              <a:lnSpc>
                <a:spcPct val="115000"/>
              </a:lnSpc>
              <a:spcBef>
                <a:spcPts val="0"/>
              </a:spcBef>
              <a:spcAft>
                <a:spcPts val="0"/>
              </a:spcAft>
              <a:buNone/>
            </a:pPr>
            <a:r>
              <a:rPr lang="en-US" sz="5600" b="0" dirty="0"/>
              <a:t>• Promote access to early and regular career awareness through collaboration with the CTE and Career Readiness Coordinators, and School Counselors. </a:t>
            </a:r>
            <a:endParaRPr sz="5600" b="0" dirty="0"/>
          </a:p>
          <a:p>
            <a:pPr marL="457200" lvl="0" indent="0" algn="l" rtl="0">
              <a:lnSpc>
                <a:spcPct val="115000"/>
              </a:lnSpc>
              <a:spcBef>
                <a:spcPts val="300"/>
              </a:spcBef>
              <a:spcAft>
                <a:spcPts val="0"/>
              </a:spcAft>
              <a:buClr>
                <a:schemeClr val="dk1"/>
              </a:buClr>
              <a:buSzPts val="275"/>
              <a:buFont typeface="Arial"/>
              <a:buNone/>
            </a:pPr>
            <a:r>
              <a:rPr lang="en-US" sz="5600" b="0" dirty="0"/>
              <a:t>• Provide additional supports to special populations who need financial assistance.</a:t>
            </a:r>
            <a:endParaRPr sz="5600" b="0" dirty="0"/>
          </a:p>
          <a:p>
            <a:pPr marL="457200" lvl="0" indent="0" algn="l" rtl="0">
              <a:lnSpc>
                <a:spcPct val="115000"/>
              </a:lnSpc>
              <a:spcBef>
                <a:spcPts val="300"/>
              </a:spcBef>
              <a:spcAft>
                <a:spcPts val="0"/>
              </a:spcAft>
              <a:buClr>
                <a:schemeClr val="dk1"/>
              </a:buClr>
              <a:buSzPts val="275"/>
              <a:buFont typeface="Arial"/>
              <a:buNone/>
            </a:pPr>
            <a:r>
              <a:rPr lang="en-US" sz="5600" b="0" dirty="0"/>
              <a:t>• Actively recruit traditionally underrepresented students.</a:t>
            </a:r>
            <a:endParaRPr sz="5600" b="0" dirty="0"/>
          </a:p>
          <a:p>
            <a:pPr marL="457200" lvl="0" indent="0" algn="l" rtl="0">
              <a:lnSpc>
                <a:spcPct val="115000"/>
              </a:lnSpc>
              <a:spcBef>
                <a:spcPts val="300"/>
              </a:spcBef>
              <a:spcAft>
                <a:spcPts val="0"/>
              </a:spcAft>
              <a:buClr>
                <a:schemeClr val="dk1"/>
              </a:buClr>
              <a:buSzPts val="275"/>
              <a:buFont typeface="Arial"/>
              <a:buNone/>
            </a:pPr>
            <a:r>
              <a:rPr lang="en-US" sz="5600" b="0" dirty="0"/>
              <a:t>• Collaborate on changes in program/course offerings. </a:t>
            </a:r>
            <a:endParaRPr sz="5600" b="0" dirty="0"/>
          </a:p>
          <a:p>
            <a:pPr marL="457200" lvl="0" indent="0" algn="l" rtl="0">
              <a:lnSpc>
                <a:spcPct val="115000"/>
              </a:lnSpc>
              <a:spcBef>
                <a:spcPts val="300"/>
              </a:spcBef>
              <a:spcAft>
                <a:spcPts val="0"/>
              </a:spcAft>
              <a:buClr>
                <a:schemeClr val="dk1"/>
              </a:buClr>
              <a:buSzPts val="275"/>
              <a:buFont typeface="Arial"/>
              <a:buNone/>
            </a:pPr>
            <a:r>
              <a:rPr lang="en-US" sz="5600" b="0" dirty="0"/>
              <a:t>• Consult Pupil Services Coordinators, and English Learner staff to identify and eliminate barriers </a:t>
            </a:r>
            <a:endParaRPr sz="5600" b="0" dirty="0"/>
          </a:p>
          <a:p>
            <a:pPr marL="457200" lvl="0" indent="0" algn="l" rtl="0">
              <a:lnSpc>
                <a:spcPct val="115000"/>
              </a:lnSpc>
              <a:spcBef>
                <a:spcPts val="300"/>
              </a:spcBef>
              <a:spcAft>
                <a:spcPts val="0"/>
              </a:spcAft>
              <a:buClr>
                <a:schemeClr val="dk1"/>
              </a:buClr>
              <a:buSzPts val="275"/>
              <a:buFont typeface="Arial"/>
              <a:buNone/>
            </a:pPr>
            <a:r>
              <a:rPr lang="en-US" sz="5600" b="0" dirty="0"/>
              <a:t>• Hiring of diverse highly qualified instructors. </a:t>
            </a:r>
            <a:endParaRPr sz="5600" b="0" dirty="0"/>
          </a:p>
          <a:p>
            <a:pPr marL="457200" lvl="0" indent="0" algn="l" rtl="0">
              <a:lnSpc>
                <a:spcPct val="115000"/>
              </a:lnSpc>
              <a:spcBef>
                <a:spcPts val="300"/>
              </a:spcBef>
              <a:spcAft>
                <a:spcPts val="0"/>
              </a:spcAft>
              <a:buClr>
                <a:schemeClr val="dk1"/>
              </a:buClr>
              <a:buSzPts val="275"/>
              <a:buFont typeface="Arial"/>
              <a:buNone/>
            </a:pPr>
            <a:r>
              <a:rPr lang="en-US" sz="5600" b="0" dirty="0"/>
              <a:t>• Work with foundational math/reading teachers and intervention specialists to provide support for students who don’t have adequate academic preparation. </a:t>
            </a:r>
            <a:endParaRPr sz="5600" b="0" dirty="0"/>
          </a:p>
          <a:p>
            <a:pPr marL="457200" lvl="0" indent="0" algn="l" rtl="0">
              <a:lnSpc>
                <a:spcPct val="115000"/>
              </a:lnSpc>
              <a:spcBef>
                <a:spcPts val="300"/>
              </a:spcBef>
              <a:spcAft>
                <a:spcPts val="0"/>
              </a:spcAft>
              <a:buNone/>
            </a:pPr>
            <a:r>
              <a:rPr lang="en-US" sz="5600" b="0" dirty="0"/>
              <a:t>• Provide CTE Staff training and support in equity, culturally responsive teaching</a:t>
            </a:r>
            <a:endParaRPr sz="5600" b="0" dirty="0"/>
          </a:p>
          <a:p>
            <a:pPr marL="457200" lvl="0" indent="0" algn="l" rtl="0">
              <a:lnSpc>
                <a:spcPct val="115000"/>
              </a:lnSpc>
              <a:spcBef>
                <a:spcPts val="300"/>
              </a:spcBef>
              <a:spcAft>
                <a:spcPts val="0"/>
              </a:spcAft>
              <a:buNone/>
            </a:pPr>
            <a:r>
              <a:rPr lang="en-US" sz="5600" b="0" dirty="0"/>
              <a:t>• Remove barriers to participation such as requiring applications, minimum GPA or test scores.</a:t>
            </a:r>
            <a:endParaRPr sz="5600" b="0" dirty="0"/>
          </a:p>
          <a:p>
            <a:pPr marL="0" lvl="0" indent="0" algn="l" rtl="0">
              <a:spcBef>
                <a:spcPts val="300"/>
              </a:spcBef>
              <a:spcAft>
                <a:spcPts val="0"/>
              </a:spcAft>
              <a:buNone/>
            </a:pPr>
            <a:endParaRPr dirty="0"/>
          </a:p>
          <a:p>
            <a:pPr marL="0" lvl="0" indent="0" algn="l" rtl="0">
              <a:spcBef>
                <a:spcPts val="439"/>
              </a:spcBef>
              <a:spcAft>
                <a:spcPts val="439"/>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body" idx="1"/>
          </p:nvPr>
        </p:nvSpPr>
        <p:spPr>
          <a:xfrm>
            <a:off x="0" y="190004"/>
            <a:ext cx="9144000" cy="902526"/>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dirty="0"/>
              <a:t>Identify Strategies</a:t>
            </a:r>
            <a:endParaRPr dirty="0"/>
          </a:p>
        </p:txBody>
      </p:sp>
      <p:sp>
        <p:nvSpPr>
          <p:cNvPr id="157" name="Google Shape;157;p23"/>
          <p:cNvSpPr txBox="1">
            <a:spLocks noGrp="1"/>
          </p:cNvSpPr>
          <p:nvPr>
            <p:ph type="body" idx="2"/>
          </p:nvPr>
        </p:nvSpPr>
        <p:spPr>
          <a:xfrm>
            <a:off x="1383175" y="1197425"/>
            <a:ext cx="7473300" cy="2619600"/>
          </a:xfrm>
          <a:prstGeom prst="rect">
            <a:avLst/>
          </a:prstGeom>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None/>
            </a:pPr>
            <a:r>
              <a:rPr lang="en-US" sz="2550"/>
              <a:t>Helpful tools from the National Alliance for Partnerships in Equity to use when evaluating the best strategy to address the root cause of equity gaps </a:t>
            </a:r>
            <a:endParaRPr sz="2550" b="0"/>
          </a:p>
          <a:p>
            <a:pPr marL="0" lvl="0" indent="0" algn="l" rtl="0">
              <a:lnSpc>
                <a:spcPct val="100000"/>
              </a:lnSpc>
              <a:spcBef>
                <a:spcPts val="439"/>
              </a:spcBef>
              <a:spcAft>
                <a:spcPts val="0"/>
              </a:spcAft>
              <a:buNone/>
            </a:pPr>
            <a:endParaRPr sz="1800" b="0"/>
          </a:p>
          <a:p>
            <a:pPr marL="0" lvl="0" indent="0" algn="l" rtl="0">
              <a:lnSpc>
                <a:spcPct val="100000"/>
              </a:lnSpc>
              <a:spcBef>
                <a:spcPts val="0"/>
              </a:spcBef>
              <a:spcAft>
                <a:spcPts val="0"/>
              </a:spcAft>
              <a:buNone/>
            </a:pPr>
            <a:endParaRPr sz="1800" b="0"/>
          </a:p>
          <a:p>
            <a:pPr marL="0" lvl="0" indent="0" algn="l" rtl="0">
              <a:lnSpc>
                <a:spcPct val="100000"/>
              </a:lnSpc>
              <a:spcBef>
                <a:spcPts val="0"/>
              </a:spcBef>
              <a:spcAft>
                <a:spcPts val="0"/>
              </a:spcAft>
              <a:buNone/>
            </a:pPr>
            <a:r>
              <a:rPr lang="en-US" sz="2550" b="0" u="sng">
                <a:solidFill>
                  <a:schemeClr val="hlink"/>
                </a:solidFill>
                <a:hlinkClick r:id="rId3"/>
              </a:rPr>
              <a:t>Call to Action Equity in STEM</a:t>
            </a:r>
            <a:endParaRPr sz="2550" b="0"/>
          </a:p>
          <a:p>
            <a:pPr marL="0" lvl="0" indent="0" algn="l" rtl="0">
              <a:lnSpc>
                <a:spcPct val="100000"/>
              </a:lnSpc>
              <a:spcBef>
                <a:spcPts val="0"/>
              </a:spcBef>
              <a:spcAft>
                <a:spcPts val="0"/>
              </a:spcAft>
              <a:buNone/>
            </a:pPr>
            <a:endParaRPr sz="2550" b="0"/>
          </a:p>
          <a:p>
            <a:pPr marL="0" lvl="0" indent="0" algn="l" rtl="0">
              <a:lnSpc>
                <a:spcPct val="100000"/>
              </a:lnSpc>
              <a:spcBef>
                <a:spcPts val="0"/>
              </a:spcBef>
              <a:spcAft>
                <a:spcPts val="0"/>
              </a:spcAft>
              <a:buNone/>
            </a:pPr>
            <a:r>
              <a:rPr lang="en-US" sz="2550" b="0" u="sng">
                <a:solidFill>
                  <a:schemeClr val="hlink"/>
                </a:solidFill>
                <a:hlinkClick r:id="rId4"/>
              </a:rPr>
              <a:t>Equity in STEM</a:t>
            </a:r>
            <a:endParaRPr sz="2550" b="0"/>
          </a:p>
          <a:p>
            <a:pPr marL="0" lvl="0" indent="0" algn="l" rtl="0">
              <a:lnSpc>
                <a:spcPct val="100000"/>
              </a:lnSpc>
              <a:spcBef>
                <a:spcPts val="0"/>
              </a:spcBef>
              <a:spcAft>
                <a:spcPts val="0"/>
              </a:spcAft>
              <a:buNone/>
            </a:pPr>
            <a:endParaRPr sz="2550" b="0"/>
          </a:p>
          <a:p>
            <a:pPr marL="0" lvl="0" indent="0" algn="l" rtl="0">
              <a:lnSpc>
                <a:spcPct val="100000"/>
              </a:lnSpc>
              <a:spcBef>
                <a:spcPts val="0"/>
              </a:spcBef>
              <a:spcAft>
                <a:spcPts val="0"/>
              </a:spcAft>
              <a:buNone/>
            </a:pPr>
            <a:r>
              <a:rPr lang="en-US" sz="2550" b="0" u="sng">
                <a:solidFill>
                  <a:schemeClr val="hlink"/>
                </a:solidFill>
                <a:hlinkClick r:id="rId5"/>
              </a:rPr>
              <a:t>Non-traditional Career Preparation</a:t>
            </a:r>
            <a:endParaRPr sz="2550" b="0"/>
          </a:p>
          <a:p>
            <a:pPr marL="0" lvl="0" indent="0" algn="l" rtl="0">
              <a:lnSpc>
                <a:spcPct val="100000"/>
              </a:lnSpc>
              <a:spcBef>
                <a:spcPts val="0"/>
              </a:spcBef>
              <a:spcAft>
                <a:spcPts val="0"/>
              </a:spcAft>
              <a:buNone/>
            </a:pPr>
            <a:endParaRPr sz="2550" b="0"/>
          </a:p>
          <a:p>
            <a:pPr marL="0" lvl="0" indent="0" algn="l" rtl="0">
              <a:lnSpc>
                <a:spcPct val="100000"/>
              </a:lnSpc>
              <a:spcBef>
                <a:spcPts val="0"/>
              </a:spcBef>
              <a:spcAft>
                <a:spcPts val="0"/>
              </a:spcAft>
              <a:buNone/>
            </a:pPr>
            <a:r>
              <a:rPr lang="en-US" sz="2550" b="0" u="sng">
                <a:solidFill>
                  <a:schemeClr val="hlink"/>
                </a:solidFill>
                <a:hlinkClick r:id="rId6"/>
              </a:rPr>
              <a:t>Pipeline to Career Success for Students with Disabilities</a:t>
            </a:r>
            <a:endParaRPr sz="2550" b="0"/>
          </a:p>
          <a:p>
            <a:pPr marL="0" lvl="0" indent="0" algn="l" rtl="0">
              <a:lnSpc>
                <a:spcPct val="100000"/>
              </a:lnSpc>
              <a:spcBef>
                <a:spcPts val="0"/>
              </a:spcBef>
              <a:spcAft>
                <a:spcPts val="0"/>
              </a:spcAft>
              <a:buClr>
                <a:schemeClr val="dk1"/>
              </a:buClr>
              <a:buSzPct val="61111"/>
              <a:buFont typeface="Arial"/>
              <a:buNone/>
            </a:pPr>
            <a:endParaRPr sz="1800" b="0"/>
          </a:p>
          <a:p>
            <a:pPr marL="0" lvl="0" indent="0" algn="l" rtl="0">
              <a:lnSpc>
                <a:spcPct val="115000"/>
              </a:lnSpc>
              <a:spcBef>
                <a:spcPts val="0"/>
              </a:spcBef>
              <a:spcAft>
                <a:spcPts val="439"/>
              </a:spcAft>
              <a:buNone/>
            </a:pPr>
            <a:endParaRPr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body" idx="1"/>
          </p:nvPr>
        </p:nvSpPr>
        <p:spPr>
          <a:xfrm>
            <a:off x="0" y="95002"/>
            <a:ext cx="9144000" cy="1330037"/>
          </a:xfrm>
          <a:prstGeom prst="rect">
            <a:avLst/>
          </a:prstGeom>
        </p:spPr>
        <p:txBody>
          <a:bodyPr spcFirstLastPara="1" wrap="square" lIns="91425" tIns="45700" rIns="91425" bIns="45700" anchor="ctr" anchorCtr="0">
            <a:normAutofit fontScale="77500" lnSpcReduction="20000"/>
          </a:bodyPr>
          <a:lstStyle/>
          <a:p>
            <a:pPr marL="0" lvl="0" indent="0" algn="ctr" rtl="0">
              <a:spcBef>
                <a:spcPts val="0"/>
              </a:spcBef>
              <a:spcAft>
                <a:spcPts val="3000"/>
              </a:spcAft>
              <a:buNone/>
            </a:pPr>
            <a:r>
              <a:rPr lang="en-US" b="0" dirty="0">
                <a:latin typeface="Lato"/>
                <a:ea typeface="Lato"/>
                <a:cs typeface="Lato"/>
                <a:sym typeface="Lato"/>
              </a:rPr>
              <a:t>Imagine a reality where all learners are given the opportunity and support to realize their full potential</a:t>
            </a:r>
            <a:endParaRPr b="0" dirty="0">
              <a:latin typeface="Lato"/>
              <a:ea typeface="Lato"/>
              <a:cs typeface="Lato"/>
              <a:sym typeface="Lato"/>
            </a:endParaRPr>
          </a:p>
        </p:txBody>
      </p:sp>
      <p:sp>
        <p:nvSpPr>
          <p:cNvPr id="164" name="Google Shape;164;p24"/>
          <p:cNvSpPr txBox="1">
            <a:spLocks noGrp="1"/>
          </p:cNvSpPr>
          <p:nvPr>
            <p:ph type="body" idx="2"/>
          </p:nvPr>
        </p:nvSpPr>
        <p:spPr>
          <a:xfrm>
            <a:off x="731450" y="921600"/>
            <a:ext cx="8340900" cy="3721800"/>
          </a:xfrm>
          <a:prstGeom prst="rect">
            <a:avLst/>
          </a:prstGeom>
        </p:spPr>
        <p:txBody>
          <a:bodyPr spcFirstLastPara="1" wrap="square" lIns="91425" tIns="45700" rIns="91425" bIns="45700" anchor="t" anchorCtr="0">
            <a:normAutofit fontScale="92500" lnSpcReduction="20000"/>
          </a:bodyPr>
          <a:lstStyle/>
          <a:p>
            <a:pPr marL="0" lvl="0" indent="0" algn="l" rtl="0">
              <a:lnSpc>
                <a:spcPct val="130000"/>
              </a:lnSpc>
              <a:spcBef>
                <a:spcPts val="0"/>
              </a:spcBef>
              <a:spcAft>
                <a:spcPts val="0"/>
              </a:spcAft>
              <a:buNone/>
            </a:pPr>
            <a:r>
              <a:rPr lang="en-US" sz="2150" i="1"/>
              <a:t>“A reality where </a:t>
            </a:r>
            <a:r>
              <a:rPr lang="en-US" sz="2150" i="1" u="sng"/>
              <a:t>all</a:t>
            </a:r>
            <a:r>
              <a:rPr lang="en-US" sz="2150" i="1"/>
              <a:t> learners…</a:t>
            </a:r>
            <a:endParaRPr sz="2150" i="1"/>
          </a:p>
          <a:p>
            <a:pPr marL="457200" lvl="0" indent="-346075" algn="l" rtl="0">
              <a:lnSpc>
                <a:spcPct val="130000"/>
              </a:lnSpc>
              <a:spcBef>
                <a:spcPts val="400"/>
              </a:spcBef>
              <a:spcAft>
                <a:spcPts val="0"/>
              </a:spcAft>
              <a:buSzPct val="100000"/>
              <a:buChar char="●"/>
            </a:pPr>
            <a:r>
              <a:rPr lang="en-US" sz="2000" b="0" i="1"/>
              <a:t>Have access to a high-quality education that leads to rewarding careers;</a:t>
            </a:r>
            <a:endParaRPr sz="2000" b="0" i="1"/>
          </a:p>
          <a:p>
            <a:pPr marL="457200" lvl="0" indent="-346075" algn="l" rtl="0">
              <a:lnSpc>
                <a:spcPct val="130000"/>
              </a:lnSpc>
              <a:spcBef>
                <a:spcPts val="0"/>
              </a:spcBef>
              <a:spcAft>
                <a:spcPts val="0"/>
              </a:spcAft>
              <a:buSzPct val="100000"/>
              <a:buChar char="●"/>
            </a:pPr>
            <a:r>
              <a:rPr lang="en-US" sz="2000" b="0" i="1"/>
              <a:t>gain the skills they need, when they need them, and  without the limitation of place or time;</a:t>
            </a:r>
            <a:endParaRPr sz="2000" b="0" i="1"/>
          </a:p>
          <a:p>
            <a:pPr marL="457200" lvl="0" indent="-346075" algn="l" rtl="0">
              <a:lnSpc>
                <a:spcPct val="130000"/>
              </a:lnSpc>
              <a:spcBef>
                <a:spcPts val="0"/>
              </a:spcBef>
              <a:spcAft>
                <a:spcPts val="0"/>
              </a:spcAft>
              <a:buSzPct val="100000"/>
              <a:buChar char="●"/>
            </a:pPr>
            <a:r>
              <a:rPr lang="en-US" sz="2000" b="0" i="1"/>
              <a:t>encounter no barriers between academic and technical instruction;</a:t>
            </a:r>
            <a:endParaRPr sz="2000" b="0" i="1"/>
          </a:p>
          <a:p>
            <a:pPr marL="457200" lvl="0" indent="-346075" algn="l" rtl="0">
              <a:lnSpc>
                <a:spcPct val="130000"/>
              </a:lnSpc>
              <a:spcBef>
                <a:spcPts val="0"/>
              </a:spcBef>
              <a:spcAft>
                <a:spcPts val="0"/>
              </a:spcAft>
              <a:buSzPct val="100000"/>
              <a:buChar char="●"/>
            </a:pPr>
            <a:r>
              <a:rPr lang="en-US" sz="2000" b="0" i="1"/>
              <a:t>are empowered with information they need to map out a flexible pathway that leads to success; and</a:t>
            </a:r>
            <a:endParaRPr sz="2000" b="0" i="1"/>
          </a:p>
          <a:p>
            <a:pPr marL="457200" lvl="0" indent="-346075" algn="l" rtl="0">
              <a:lnSpc>
                <a:spcPct val="130000"/>
              </a:lnSpc>
              <a:spcBef>
                <a:spcPts val="0"/>
              </a:spcBef>
              <a:spcAft>
                <a:spcPts val="0"/>
              </a:spcAft>
              <a:buSzPct val="100000"/>
              <a:buChar char="●"/>
            </a:pPr>
            <a:r>
              <a:rPr lang="en-US" sz="2000" b="0" i="1"/>
              <a:t>are taught by a range of knowledgeable experts who can deftly link the classroom to the real world.”</a:t>
            </a:r>
            <a:endParaRPr sz="2000" b="0" i="1"/>
          </a:p>
          <a:p>
            <a:pPr marL="2286000" lvl="0" indent="0" algn="l" rtl="0">
              <a:lnSpc>
                <a:spcPct val="130000"/>
              </a:lnSpc>
              <a:spcBef>
                <a:spcPts val="0"/>
              </a:spcBef>
              <a:spcAft>
                <a:spcPts val="400"/>
              </a:spcAft>
              <a:buNone/>
            </a:pPr>
            <a:r>
              <a:rPr lang="en-US" sz="1800"/>
              <a:t>~ Advance CTE “Putting Learner Success First: A Shared Vision for the Future of CTE</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body" idx="1"/>
          </p:nvPr>
        </p:nvSpPr>
        <p:spPr>
          <a:xfrm>
            <a:off x="0" y="166254"/>
            <a:ext cx="9144000" cy="985652"/>
          </a:xfrm>
          <a:prstGeom prst="rect">
            <a:avLst/>
          </a:prstGeom>
        </p:spPr>
        <p:txBody>
          <a:bodyPr spcFirstLastPara="1" wrap="square" lIns="91425" tIns="45700" rIns="91425" bIns="45700" anchor="ctr" anchorCtr="0">
            <a:normAutofit lnSpcReduction="10000"/>
          </a:bodyPr>
          <a:lstStyle/>
          <a:p>
            <a:pPr marL="0" lvl="0" indent="0" algn="ctr" rtl="0">
              <a:spcBef>
                <a:spcPts val="0"/>
              </a:spcBef>
              <a:spcAft>
                <a:spcPts val="3000"/>
              </a:spcAft>
              <a:buNone/>
            </a:pPr>
            <a:r>
              <a:rPr lang="en-US" dirty="0"/>
              <a:t>Reflection</a:t>
            </a:r>
            <a:endParaRPr dirty="0"/>
          </a:p>
        </p:txBody>
      </p:sp>
      <p:sp>
        <p:nvSpPr>
          <p:cNvPr id="171" name="Google Shape;171;p25"/>
          <p:cNvSpPr txBox="1">
            <a:spLocks noGrp="1"/>
          </p:cNvSpPr>
          <p:nvPr>
            <p:ph type="body" idx="2"/>
          </p:nvPr>
        </p:nvSpPr>
        <p:spPr>
          <a:xfrm>
            <a:off x="923625" y="1054625"/>
            <a:ext cx="7677000" cy="34983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endParaRPr sz="1800" b="0"/>
          </a:p>
          <a:p>
            <a:pPr marL="0" lvl="0" indent="0" algn="ctr" rtl="0">
              <a:lnSpc>
                <a:spcPct val="115000"/>
              </a:lnSpc>
              <a:spcBef>
                <a:spcPts val="0"/>
              </a:spcBef>
              <a:spcAft>
                <a:spcPts val="0"/>
              </a:spcAft>
              <a:buClr>
                <a:schemeClr val="dk1"/>
              </a:buClr>
              <a:buSzPts val="1100"/>
              <a:buFont typeface="Arial"/>
              <a:buNone/>
            </a:pPr>
            <a:r>
              <a:rPr lang="en-US" sz="1800"/>
              <a:t>If the CLNA process does not use the opportunity to recognize individual-institutional-and systems-level barriers for underrepresented and marginalized students in CTE, then it will have missed the mark in yielding meaningful change for all students. </a:t>
            </a:r>
            <a:endParaRPr sz="1800"/>
          </a:p>
          <a:p>
            <a:pPr marL="0" lvl="0" indent="0" algn="ctr" rtl="0">
              <a:lnSpc>
                <a:spcPct val="115000"/>
              </a:lnSpc>
              <a:spcBef>
                <a:spcPts val="0"/>
              </a:spcBef>
              <a:spcAft>
                <a:spcPts val="0"/>
              </a:spcAft>
              <a:buClr>
                <a:schemeClr val="dk1"/>
              </a:buClr>
              <a:buSzPts val="1100"/>
              <a:buFont typeface="Arial"/>
              <a:buNone/>
            </a:pPr>
            <a:endParaRPr sz="1800"/>
          </a:p>
          <a:p>
            <a:pPr marL="0" lvl="0" indent="0" algn="ctr" rtl="0">
              <a:lnSpc>
                <a:spcPct val="115000"/>
              </a:lnSpc>
              <a:spcBef>
                <a:spcPts val="0"/>
              </a:spcBef>
              <a:spcAft>
                <a:spcPts val="0"/>
              </a:spcAft>
              <a:buClr>
                <a:schemeClr val="dk1"/>
              </a:buClr>
              <a:buSzPts val="1100"/>
              <a:buFont typeface="Arial"/>
              <a:buNone/>
            </a:pPr>
            <a:r>
              <a:rPr lang="en-US" sz="1800"/>
              <a:t>Local leaders must apply an equity lens throughout the CLNA process to take meaningful actions that will address the long-standing disparities seen within CTE.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0" y="117574"/>
            <a:ext cx="9144000" cy="951951"/>
          </a:xfrm>
          <a:prstGeom prst="rect">
            <a:avLst/>
          </a:prstGeom>
        </p:spPr>
        <p:txBody>
          <a:bodyPr spcFirstLastPara="1" wrap="square" lIns="91425" tIns="45700" rIns="91425" bIns="45700" anchor="ctr" anchorCtr="0">
            <a:normAutofit fontScale="92500" lnSpcReduction="10000"/>
          </a:bodyPr>
          <a:lstStyle/>
          <a:p>
            <a:pPr marL="0" lvl="0" indent="0" algn="ctr" rtl="0">
              <a:spcBef>
                <a:spcPts val="0"/>
              </a:spcBef>
              <a:spcAft>
                <a:spcPts val="3000"/>
              </a:spcAft>
              <a:buNone/>
            </a:pPr>
            <a:r>
              <a:rPr lang="en-US" dirty="0"/>
              <a:t>Wisconsin’s CLNA Guide </a:t>
            </a:r>
            <a:endParaRPr dirty="0"/>
          </a:p>
        </p:txBody>
      </p:sp>
      <p:sp>
        <p:nvSpPr>
          <p:cNvPr id="49" name="Google Shape;49;p8"/>
          <p:cNvSpPr txBox="1">
            <a:spLocks noGrp="1"/>
          </p:cNvSpPr>
          <p:nvPr>
            <p:ph type="body" idx="2"/>
          </p:nvPr>
        </p:nvSpPr>
        <p:spPr>
          <a:xfrm>
            <a:off x="3705850" y="1069525"/>
            <a:ext cx="5371200" cy="3956400"/>
          </a:xfrm>
          <a:prstGeom prst="rect">
            <a:avLst/>
          </a:prstGeom>
        </p:spPr>
        <p:txBody>
          <a:bodyPr spcFirstLastPara="1" wrap="square" lIns="91425" tIns="45700" rIns="91425" bIns="45700" anchor="t" anchorCtr="0">
            <a:normAutofit fontScale="25000" lnSpcReduction="20000"/>
          </a:bodyPr>
          <a:lstStyle/>
          <a:p>
            <a:pPr marL="0" lvl="0" indent="0" algn="ctr" rtl="0">
              <a:spcBef>
                <a:spcPts val="0"/>
              </a:spcBef>
              <a:spcAft>
                <a:spcPts val="0"/>
              </a:spcAft>
              <a:buNone/>
            </a:pPr>
            <a:r>
              <a:rPr lang="en-US" sz="7200"/>
              <a:t>CLNA Training Series </a:t>
            </a:r>
            <a:endParaRPr sz="7200"/>
          </a:p>
          <a:p>
            <a:pPr marL="0" lvl="0" indent="0" algn="l" rtl="0">
              <a:lnSpc>
                <a:spcPct val="115000"/>
              </a:lnSpc>
              <a:spcBef>
                <a:spcPts val="1000"/>
              </a:spcBef>
              <a:spcAft>
                <a:spcPts val="0"/>
              </a:spcAft>
              <a:buNone/>
            </a:pPr>
            <a:r>
              <a:rPr lang="en-US" sz="6000" b="0"/>
              <a:t>I. Introduction and Overview of the CLNA requirement</a:t>
            </a:r>
            <a:endParaRPr sz="6000" b="0"/>
          </a:p>
          <a:p>
            <a:pPr marL="0" lvl="0" indent="0" algn="l" rtl="0">
              <a:lnSpc>
                <a:spcPct val="115000"/>
              </a:lnSpc>
              <a:spcBef>
                <a:spcPts val="1500"/>
              </a:spcBef>
              <a:spcAft>
                <a:spcPts val="0"/>
              </a:spcAft>
              <a:buNone/>
            </a:pPr>
            <a:r>
              <a:rPr lang="en-US" sz="6000" b="0"/>
              <a:t>II. Focus Area: Performance on Accountability Indicators </a:t>
            </a:r>
            <a:endParaRPr sz="6000" b="0"/>
          </a:p>
          <a:p>
            <a:pPr marL="0" lvl="0" indent="0" algn="l" rtl="0">
              <a:lnSpc>
                <a:spcPct val="115000"/>
              </a:lnSpc>
              <a:spcBef>
                <a:spcPts val="1500"/>
              </a:spcBef>
              <a:spcAft>
                <a:spcPts val="0"/>
              </a:spcAft>
              <a:buNone/>
            </a:pPr>
            <a:r>
              <a:rPr lang="en-US" sz="6000" b="0"/>
              <a:t>III. Career Pathway Evaluation (including LMI and SSQ) </a:t>
            </a:r>
            <a:endParaRPr sz="6000" b="0"/>
          </a:p>
          <a:p>
            <a:pPr marL="0" lvl="0" indent="0" algn="l" rtl="0">
              <a:lnSpc>
                <a:spcPct val="115000"/>
              </a:lnSpc>
              <a:spcBef>
                <a:spcPts val="1500"/>
              </a:spcBef>
              <a:spcAft>
                <a:spcPts val="0"/>
              </a:spcAft>
              <a:buNone/>
            </a:pPr>
            <a:r>
              <a:rPr lang="en-US" sz="6000" b="0"/>
              <a:t>IV. Educator Recruitment, Retention and Training</a:t>
            </a:r>
            <a:endParaRPr sz="6000" b="0"/>
          </a:p>
          <a:p>
            <a:pPr marL="0" lvl="0" indent="0" algn="l" rtl="0">
              <a:lnSpc>
                <a:spcPct val="115000"/>
              </a:lnSpc>
              <a:spcBef>
                <a:spcPts val="1500"/>
              </a:spcBef>
              <a:spcAft>
                <a:spcPts val="0"/>
              </a:spcAft>
              <a:buNone/>
            </a:pPr>
            <a:r>
              <a:rPr lang="en-US" sz="6000"/>
              <a:t>V. Focus Area: Equity and Access </a:t>
            </a:r>
            <a:endParaRPr sz="6000"/>
          </a:p>
          <a:p>
            <a:pPr marL="0" lvl="0" indent="0" algn="l" rtl="0">
              <a:lnSpc>
                <a:spcPct val="115000"/>
              </a:lnSpc>
              <a:spcBef>
                <a:spcPts val="1500"/>
              </a:spcBef>
              <a:spcAft>
                <a:spcPts val="0"/>
              </a:spcAft>
              <a:buNone/>
            </a:pPr>
            <a:r>
              <a:rPr lang="en-US" sz="6000" b="0"/>
              <a:t>V. Putting it all together in preparation for the Perkins application</a:t>
            </a:r>
            <a:r>
              <a:rPr lang="en-US" sz="5600" b="0"/>
              <a:t> </a:t>
            </a:r>
            <a:endParaRPr sz="4250"/>
          </a:p>
          <a:p>
            <a:pPr marL="0" lvl="0" indent="0" algn="ctr" rtl="0">
              <a:spcBef>
                <a:spcPts val="439"/>
              </a:spcBef>
              <a:spcAft>
                <a:spcPts val="0"/>
              </a:spcAft>
              <a:buClr>
                <a:schemeClr val="dk1"/>
              </a:buClr>
              <a:buSzPts val="275"/>
              <a:buFont typeface="Arial"/>
              <a:buNone/>
            </a:pPr>
            <a:r>
              <a:rPr lang="en-US" sz="5600"/>
              <a:t> </a:t>
            </a:r>
            <a:r>
              <a:rPr lang="en-US" sz="5600" u="sng">
                <a:solidFill>
                  <a:schemeClr val="hlink"/>
                </a:solidFill>
                <a:hlinkClick r:id="rId3"/>
              </a:rPr>
              <a:t>https://dpi.wi.gov/cte/carl-perkins/grants/formula-grants</a:t>
            </a:r>
            <a:endParaRPr sz="5600">
              <a:solidFill>
                <a:srgbClr val="0000FF"/>
              </a:solidFill>
            </a:endParaRPr>
          </a:p>
          <a:p>
            <a:pPr marL="0" lvl="0" indent="0" algn="ctr" rtl="0">
              <a:spcBef>
                <a:spcPts val="439"/>
              </a:spcBef>
              <a:spcAft>
                <a:spcPts val="0"/>
              </a:spcAft>
              <a:buNone/>
            </a:pPr>
            <a:endParaRPr/>
          </a:p>
          <a:p>
            <a:pPr marL="0" lvl="0" indent="0" algn="l" rtl="0">
              <a:spcBef>
                <a:spcPts val="439"/>
              </a:spcBef>
              <a:spcAft>
                <a:spcPts val="439"/>
              </a:spcAft>
              <a:buNone/>
            </a:pPr>
            <a:endParaRPr/>
          </a:p>
        </p:txBody>
      </p:sp>
      <p:pic>
        <p:nvPicPr>
          <p:cNvPr id="50" name="Google Shape;50;p8"/>
          <p:cNvPicPr preferRelativeResize="0"/>
          <p:nvPr/>
        </p:nvPicPr>
        <p:blipFill>
          <a:blip r:embed="rId4">
            <a:alphaModFix/>
          </a:blip>
          <a:stretch>
            <a:fillRect/>
          </a:stretch>
        </p:blipFill>
        <p:spPr>
          <a:xfrm>
            <a:off x="116425" y="966100"/>
            <a:ext cx="3489174" cy="395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body" idx="1"/>
          </p:nvPr>
        </p:nvSpPr>
        <p:spPr>
          <a:xfrm>
            <a:off x="0" y="95002"/>
            <a:ext cx="9144000" cy="997528"/>
          </a:xfrm>
          <a:prstGeom prst="rect">
            <a:avLst/>
          </a:prstGeom>
        </p:spPr>
        <p:txBody>
          <a:bodyPr spcFirstLastPara="1" wrap="square" lIns="91425" tIns="45700" rIns="91425" bIns="45700" anchor="ctr" anchorCtr="0">
            <a:normAutofit lnSpcReduction="10000"/>
          </a:bodyPr>
          <a:lstStyle/>
          <a:p>
            <a:pPr marL="0" lvl="0" indent="0" algn="ctr" rtl="0">
              <a:spcBef>
                <a:spcPts val="0"/>
              </a:spcBef>
              <a:spcAft>
                <a:spcPts val="3000"/>
              </a:spcAft>
              <a:buNone/>
            </a:pPr>
            <a:r>
              <a:rPr lang="en-US" dirty="0"/>
              <a:t>Contact</a:t>
            </a:r>
            <a:endParaRPr dirty="0"/>
          </a:p>
        </p:txBody>
      </p:sp>
      <p:sp>
        <p:nvSpPr>
          <p:cNvPr id="178" name="Google Shape;178;p26"/>
          <p:cNvSpPr txBox="1">
            <a:spLocks noGrp="1"/>
          </p:cNvSpPr>
          <p:nvPr>
            <p:ph type="body" idx="2"/>
          </p:nvPr>
        </p:nvSpPr>
        <p:spPr>
          <a:xfrm>
            <a:off x="1600275" y="1197425"/>
            <a:ext cx="7072500" cy="25128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000"/>
              <a:t>Contact me for questions about this focus area or any aspect of your CLNA.</a:t>
            </a:r>
            <a:endParaRPr sz="2000"/>
          </a:p>
          <a:p>
            <a:pPr marL="0" lvl="0" indent="0" algn="l" rtl="0">
              <a:lnSpc>
                <a:spcPct val="115000"/>
              </a:lnSpc>
              <a:spcBef>
                <a:spcPts val="1000"/>
              </a:spcBef>
              <a:spcAft>
                <a:spcPts val="0"/>
              </a:spcAft>
              <a:buNone/>
            </a:pPr>
            <a:endParaRPr sz="2000">
              <a:solidFill>
                <a:srgbClr val="3D85C6"/>
              </a:solidFill>
            </a:endParaRPr>
          </a:p>
          <a:p>
            <a:pPr marL="0" lvl="0" indent="0" algn="l" rtl="0">
              <a:lnSpc>
                <a:spcPct val="115000"/>
              </a:lnSpc>
              <a:spcBef>
                <a:spcPts val="1000"/>
              </a:spcBef>
              <a:spcAft>
                <a:spcPts val="0"/>
              </a:spcAft>
              <a:buNone/>
            </a:pPr>
            <a:r>
              <a:rPr lang="en-US" sz="2000">
                <a:solidFill>
                  <a:srgbClr val="3D85C6"/>
                </a:solidFill>
              </a:rPr>
              <a:t>Chris Lenske</a:t>
            </a:r>
            <a:endParaRPr sz="2000">
              <a:solidFill>
                <a:srgbClr val="3D85C6"/>
              </a:solidFill>
            </a:endParaRPr>
          </a:p>
          <a:p>
            <a:pPr marL="0" lvl="0" indent="0" algn="l" rtl="0">
              <a:lnSpc>
                <a:spcPct val="115000"/>
              </a:lnSpc>
              <a:spcBef>
                <a:spcPts val="0"/>
              </a:spcBef>
              <a:spcAft>
                <a:spcPts val="439"/>
              </a:spcAft>
              <a:buNone/>
            </a:pPr>
            <a:r>
              <a:rPr lang="en-US" sz="2000" u="sng">
                <a:solidFill>
                  <a:schemeClr val="hlink"/>
                </a:solidFill>
                <a:hlinkClick r:id="rId3"/>
              </a:rPr>
              <a:t>christine.lenske@dpi.wi.gov</a:t>
            </a:r>
            <a:r>
              <a:rPr lang="en-US" sz="2000"/>
              <a:t>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None/>
            </a:pPr>
            <a:r>
              <a:rPr lang="en-US"/>
              <a:t>Data Driven Decision Making</a:t>
            </a:r>
            <a:endParaRPr/>
          </a:p>
        </p:txBody>
      </p:sp>
      <p:sp>
        <p:nvSpPr>
          <p:cNvPr id="57" name="Google Shape;57;p9"/>
          <p:cNvSpPr txBox="1">
            <a:spLocks noGrp="1"/>
          </p:cNvSpPr>
          <p:nvPr>
            <p:ph type="body" idx="2"/>
          </p:nvPr>
        </p:nvSpPr>
        <p:spPr>
          <a:xfrm>
            <a:off x="544425" y="969275"/>
            <a:ext cx="8599800" cy="302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800"/>
              </a:spcBef>
              <a:spcAft>
                <a:spcPts val="0"/>
              </a:spcAft>
              <a:buNone/>
            </a:pPr>
            <a:r>
              <a:rPr lang="en-US" sz="2200"/>
              <a:t>The Purpose of the CLNA requirement: </a:t>
            </a:r>
            <a:r>
              <a:rPr lang="en-US" sz="2200" i="1"/>
              <a:t>Data-driven decision making</a:t>
            </a:r>
            <a:endParaRPr sz="2200" i="1"/>
          </a:p>
          <a:p>
            <a:pPr marL="457200" lvl="0" indent="-355600" algn="l" rtl="0">
              <a:lnSpc>
                <a:spcPct val="115000"/>
              </a:lnSpc>
              <a:spcBef>
                <a:spcPts val="1000"/>
              </a:spcBef>
              <a:spcAft>
                <a:spcPts val="0"/>
              </a:spcAft>
              <a:buSzPts val="2000"/>
              <a:buChar char="●"/>
            </a:pPr>
            <a:r>
              <a:rPr lang="en-US" sz="2000" b="0"/>
              <a:t>Determine team</a:t>
            </a:r>
            <a:endParaRPr sz="2000" b="0"/>
          </a:p>
          <a:p>
            <a:pPr marL="457200" lvl="0" indent="-355600" algn="l" rtl="0">
              <a:lnSpc>
                <a:spcPct val="115000"/>
              </a:lnSpc>
              <a:spcBef>
                <a:spcPts val="439"/>
              </a:spcBef>
              <a:spcAft>
                <a:spcPts val="0"/>
              </a:spcAft>
              <a:buSzPts val="2000"/>
              <a:buChar char="●"/>
            </a:pPr>
            <a:r>
              <a:rPr lang="en-US" sz="2000" b="0"/>
              <a:t>Determine and gather data for the review and format</a:t>
            </a:r>
            <a:endParaRPr sz="2000" b="0"/>
          </a:p>
          <a:p>
            <a:pPr marL="457200" lvl="0" indent="-355600" algn="l" rtl="0">
              <a:lnSpc>
                <a:spcPct val="115000"/>
              </a:lnSpc>
              <a:spcBef>
                <a:spcPts val="0"/>
              </a:spcBef>
              <a:spcAft>
                <a:spcPts val="0"/>
              </a:spcAft>
              <a:buSzPts val="2000"/>
              <a:buChar char="●"/>
            </a:pPr>
            <a:r>
              <a:rPr lang="en-US" sz="2000" b="0"/>
              <a:t>Determine stakeholders and outreach/engagement strategies</a:t>
            </a:r>
            <a:endParaRPr sz="2000" b="0"/>
          </a:p>
          <a:p>
            <a:pPr marL="457200" lvl="0" indent="-355600" algn="l" rtl="0">
              <a:lnSpc>
                <a:spcPct val="115000"/>
              </a:lnSpc>
              <a:spcBef>
                <a:spcPts val="0"/>
              </a:spcBef>
              <a:spcAft>
                <a:spcPts val="0"/>
              </a:spcAft>
              <a:buSzPts val="2000"/>
              <a:buChar char="●"/>
            </a:pPr>
            <a:r>
              <a:rPr lang="en-US" sz="2000" b="0"/>
              <a:t>Analysis of data and determine root causes of gaps</a:t>
            </a:r>
            <a:endParaRPr sz="2000" b="0"/>
          </a:p>
          <a:p>
            <a:pPr marL="457200" lvl="0" indent="-355600" algn="l" rtl="0">
              <a:lnSpc>
                <a:spcPct val="115000"/>
              </a:lnSpc>
              <a:spcBef>
                <a:spcPts val="0"/>
              </a:spcBef>
              <a:spcAft>
                <a:spcPts val="0"/>
              </a:spcAft>
              <a:buSzPts val="2000"/>
              <a:buChar char="●"/>
            </a:pPr>
            <a:r>
              <a:rPr lang="en-US" sz="2000" b="0"/>
              <a:t>Create plan for closing data gaps </a:t>
            </a:r>
            <a:endParaRPr sz="2000" b="0"/>
          </a:p>
          <a:p>
            <a:pPr marL="1371600" lvl="1" indent="-342900" algn="l" rtl="0">
              <a:lnSpc>
                <a:spcPct val="115000"/>
              </a:lnSpc>
              <a:spcBef>
                <a:spcPts val="0"/>
              </a:spcBef>
              <a:spcAft>
                <a:spcPts val="0"/>
              </a:spcAft>
              <a:buSzPts val="1800"/>
              <a:buChar char="○"/>
            </a:pPr>
            <a:r>
              <a:rPr lang="en-US" sz="1800" b="0"/>
              <a:t>Identify goals and develop strategic plan </a:t>
            </a:r>
            <a:endParaRPr sz="1800"/>
          </a:p>
          <a:p>
            <a:pPr marL="1371600" lvl="1" indent="-342900" algn="l" rtl="0">
              <a:lnSpc>
                <a:spcPct val="100000"/>
              </a:lnSpc>
              <a:spcBef>
                <a:spcPts val="0"/>
              </a:spcBef>
              <a:spcAft>
                <a:spcPts val="0"/>
              </a:spcAft>
              <a:buSzPts val="1800"/>
              <a:buChar char="○"/>
            </a:pPr>
            <a:r>
              <a:rPr lang="en-US" sz="1800"/>
              <a:t>Identify impactful </a:t>
            </a:r>
            <a:r>
              <a:rPr lang="en-US" sz="1800" b="0"/>
              <a:t>strategies/activities that will close the data gaps.</a:t>
            </a:r>
            <a:r>
              <a:rPr lang="en-US" sz="1800"/>
              <a:t> (</a:t>
            </a:r>
            <a:r>
              <a:rPr lang="en-US" sz="1800" b="0"/>
              <a:t>Which activities will be supported with Perkins funds?)</a:t>
            </a:r>
            <a:endParaRPr sz="1800" b="0"/>
          </a:p>
          <a:p>
            <a:pPr marL="0" lvl="0" indent="0" algn="l" rtl="0">
              <a:lnSpc>
                <a:spcPct val="150000"/>
              </a:lnSpc>
              <a:spcBef>
                <a:spcPts val="1800"/>
              </a:spcBef>
              <a:spcAft>
                <a:spcPts val="0"/>
              </a:spcAft>
              <a:buNone/>
            </a:pPr>
            <a:endParaRPr sz="1800" b="0"/>
          </a:p>
          <a:p>
            <a:pPr marL="914400" lvl="0" indent="0" algn="l" rtl="0">
              <a:lnSpc>
                <a:spcPct val="150000"/>
              </a:lnSpc>
              <a:spcBef>
                <a:spcPts val="1800"/>
              </a:spcBef>
              <a:spcAft>
                <a:spcPts val="0"/>
              </a:spcAft>
              <a:buNone/>
            </a:pPr>
            <a:endParaRPr sz="1800" b="0"/>
          </a:p>
          <a:p>
            <a:pPr marL="457200" lvl="0" indent="0" algn="l" rtl="0">
              <a:lnSpc>
                <a:spcPct val="115000"/>
              </a:lnSpc>
              <a:spcBef>
                <a:spcPts val="1800"/>
              </a:spcBef>
              <a:spcAft>
                <a:spcPts val="0"/>
              </a:spcAft>
              <a:buNone/>
            </a:pPr>
            <a:endParaRPr sz="1600"/>
          </a:p>
          <a:p>
            <a:pPr marL="914400" lvl="0" indent="0" algn="l" rtl="0">
              <a:lnSpc>
                <a:spcPct val="100000"/>
              </a:lnSpc>
              <a:spcBef>
                <a:spcPts val="1800"/>
              </a:spcBef>
              <a:spcAft>
                <a:spcPts val="0"/>
              </a:spcAft>
              <a:buNone/>
            </a:pPr>
            <a:endParaRPr sz="1600"/>
          </a:p>
          <a:p>
            <a:pPr marL="914400" lvl="1" indent="-228600" algn="l" rtl="0">
              <a:lnSpc>
                <a:spcPct val="100000"/>
              </a:lnSpc>
              <a:spcBef>
                <a:spcPts val="1800"/>
              </a:spcBef>
              <a:spcAft>
                <a:spcPts val="0"/>
              </a:spcAft>
              <a:buSzPts val="1600"/>
              <a:buNone/>
            </a:pP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0" y="166254"/>
            <a:ext cx="9144000" cy="878775"/>
          </a:xfrm>
          <a:prstGeom prst="rect">
            <a:avLst/>
          </a:prstGeom>
        </p:spPr>
        <p:txBody>
          <a:bodyPr spcFirstLastPara="1" wrap="square" lIns="91425" tIns="45700" rIns="91425" bIns="45700" anchor="ctr" anchorCtr="0">
            <a:normAutofit fontScale="85000" lnSpcReduction="20000"/>
          </a:bodyPr>
          <a:lstStyle/>
          <a:p>
            <a:pPr marL="0" lvl="0" indent="0" algn="ctr" rtl="0">
              <a:spcBef>
                <a:spcPts val="0"/>
              </a:spcBef>
              <a:spcAft>
                <a:spcPts val="3000"/>
              </a:spcAft>
              <a:buNone/>
            </a:pPr>
            <a:r>
              <a:rPr lang="en-US" dirty="0"/>
              <a:t>Equity and Access</a:t>
            </a:r>
            <a:endParaRPr dirty="0"/>
          </a:p>
        </p:txBody>
      </p:sp>
      <p:sp>
        <p:nvSpPr>
          <p:cNvPr id="64" name="Google Shape;64;p10"/>
          <p:cNvSpPr txBox="1">
            <a:spLocks noGrp="1"/>
          </p:cNvSpPr>
          <p:nvPr>
            <p:ph type="body" idx="2"/>
          </p:nvPr>
        </p:nvSpPr>
        <p:spPr>
          <a:xfrm>
            <a:off x="400250" y="921600"/>
            <a:ext cx="8634300" cy="2788800"/>
          </a:xfrm>
          <a:prstGeom prst="rect">
            <a:avLst/>
          </a:prstGeom>
        </p:spPr>
        <p:txBody>
          <a:bodyPr spcFirstLastPara="1" wrap="square" lIns="91425" tIns="45700" rIns="91425" bIns="45700" anchor="t" anchorCtr="0">
            <a:normAutofit fontScale="62500" lnSpcReduction="20000"/>
          </a:bodyPr>
          <a:lstStyle/>
          <a:p>
            <a:pPr marL="457200" lvl="0" indent="0" algn="l" rtl="0">
              <a:lnSpc>
                <a:spcPct val="104000"/>
              </a:lnSpc>
              <a:spcBef>
                <a:spcPts val="0"/>
              </a:spcBef>
              <a:spcAft>
                <a:spcPts val="0"/>
              </a:spcAft>
              <a:buNone/>
            </a:pPr>
            <a:r>
              <a:rPr lang="en-US" sz="2900"/>
              <a:t>Section 134(c)(2)(E)  </a:t>
            </a:r>
            <a:r>
              <a:rPr lang="en-US" sz="2900" b="0"/>
              <a:t>   </a:t>
            </a:r>
            <a:endParaRPr sz="2900" b="0"/>
          </a:p>
          <a:p>
            <a:pPr marL="457200" lvl="0" indent="0" algn="just" rtl="0">
              <a:lnSpc>
                <a:spcPct val="104000"/>
              </a:lnSpc>
              <a:spcBef>
                <a:spcPts val="439"/>
              </a:spcBef>
              <a:spcAft>
                <a:spcPts val="0"/>
              </a:spcAft>
              <a:buNone/>
            </a:pPr>
            <a:r>
              <a:rPr lang="en-US" sz="2800" b="0"/>
              <a:t>“Progress toward implementation of equal access to high-quality career and technical education courses and programs of study for all students, including— </a:t>
            </a:r>
            <a:endParaRPr sz="2800" b="0"/>
          </a:p>
          <a:p>
            <a:pPr marL="457200" lvl="0" indent="0" algn="just" rtl="0">
              <a:lnSpc>
                <a:spcPct val="104000"/>
              </a:lnSpc>
              <a:spcBef>
                <a:spcPts val="439"/>
              </a:spcBef>
              <a:spcAft>
                <a:spcPts val="0"/>
              </a:spcAft>
              <a:buNone/>
            </a:pPr>
            <a:r>
              <a:rPr lang="en-US" sz="2800"/>
              <a:t>(i) </a:t>
            </a:r>
            <a:r>
              <a:rPr lang="en-US" sz="2800" b="0"/>
              <a:t>strategies to overcome barriers that result in lower rates of access to, or performance gaps in, the courses and programs for special populations; </a:t>
            </a:r>
            <a:endParaRPr sz="2800" b="0"/>
          </a:p>
          <a:p>
            <a:pPr marL="457200" lvl="0" indent="0" algn="just" rtl="0">
              <a:lnSpc>
                <a:spcPct val="104000"/>
              </a:lnSpc>
              <a:spcBef>
                <a:spcPts val="439"/>
              </a:spcBef>
              <a:spcAft>
                <a:spcPts val="0"/>
              </a:spcAft>
              <a:buNone/>
            </a:pPr>
            <a:r>
              <a:rPr lang="en-US" sz="2800"/>
              <a:t>(ii)</a:t>
            </a:r>
            <a:r>
              <a:rPr lang="en-US" sz="2800" b="0"/>
              <a:t> providing programs that are designed to enable special populations to meet the local levels of performance; and </a:t>
            </a:r>
            <a:endParaRPr sz="2800" b="0"/>
          </a:p>
          <a:p>
            <a:pPr marL="457200" lvl="0" indent="0" algn="just" rtl="0">
              <a:lnSpc>
                <a:spcPct val="104000"/>
              </a:lnSpc>
              <a:spcBef>
                <a:spcPts val="439"/>
              </a:spcBef>
              <a:spcAft>
                <a:spcPts val="0"/>
              </a:spcAft>
              <a:buNone/>
            </a:pPr>
            <a:r>
              <a:rPr lang="en-US" sz="2800"/>
              <a:t>(iii)</a:t>
            </a:r>
            <a:r>
              <a:rPr lang="en-US" sz="2800" b="0"/>
              <a:t> providing activities to prepare special populations for high-skill, high-wage, or in-demand industry sectors or occupations in competitive, integrated settings that will lead to self-sufficiency.” </a:t>
            </a:r>
            <a:endParaRPr sz="2800" b="0"/>
          </a:p>
          <a:p>
            <a:pPr marL="0" lvl="0" indent="0" algn="ctr" rtl="0">
              <a:lnSpc>
                <a:spcPct val="115000"/>
              </a:lnSpc>
              <a:spcBef>
                <a:spcPts val="439"/>
              </a:spcBef>
              <a:spcAft>
                <a:spcPts val="0"/>
              </a:spcAft>
              <a:buNone/>
            </a:pPr>
            <a:endParaRPr/>
          </a:p>
          <a:p>
            <a:pPr marL="0" lvl="0" indent="0" algn="ctr" rtl="0">
              <a:lnSpc>
                <a:spcPct val="115000"/>
              </a:lnSpc>
              <a:spcBef>
                <a:spcPts val="439"/>
              </a:spcBef>
              <a:spcAft>
                <a:spcPts val="439"/>
              </a:spcAft>
              <a:buNone/>
            </a:pPr>
            <a:endParaRPr/>
          </a:p>
        </p:txBody>
      </p:sp>
      <p:pic>
        <p:nvPicPr>
          <p:cNvPr id="65" name="Google Shape;65;p10"/>
          <p:cNvPicPr preferRelativeResize="0"/>
          <p:nvPr/>
        </p:nvPicPr>
        <p:blipFill>
          <a:blip r:embed="rId3">
            <a:alphaModFix/>
          </a:blip>
          <a:stretch>
            <a:fillRect/>
          </a:stretch>
        </p:blipFill>
        <p:spPr>
          <a:xfrm>
            <a:off x="2755075" y="3503221"/>
            <a:ext cx="4429496" cy="16402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a:spLocks noGrp="1"/>
          </p:cNvSpPr>
          <p:nvPr>
            <p:ph type="body" idx="1"/>
          </p:nvPr>
        </p:nvSpPr>
        <p:spPr>
          <a:xfrm>
            <a:off x="0" y="154378"/>
            <a:ext cx="9144000" cy="938152"/>
          </a:xfrm>
          <a:prstGeom prst="rect">
            <a:avLst/>
          </a:prstGeom>
        </p:spPr>
        <p:txBody>
          <a:bodyPr spcFirstLastPara="1" wrap="square" lIns="91425" tIns="45700" rIns="91425" bIns="45700" anchor="ctr" anchorCtr="0">
            <a:normAutofit fontScale="92500" lnSpcReduction="10000"/>
          </a:bodyPr>
          <a:lstStyle/>
          <a:p>
            <a:pPr marL="0" lvl="0" indent="0" algn="ctr" rtl="0">
              <a:spcBef>
                <a:spcPts val="0"/>
              </a:spcBef>
              <a:spcAft>
                <a:spcPts val="3000"/>
              </a:spcAft>
              <a:buNone/>
            </a:pPr>
            <a:r>
              <a:rPr lang="en-US" dirty="0"/>
              <a:t>Equity and Access in CTE</a:t>
            </a:r>
            <a:endParaRPr dirty="0"/>
          </a:p>
        </p:txBody>
      </p:sp>
      <p:sp>
        <p:nvSpPr>
          <p:cNvPr id="72" name="Google Shape;72;p11"/>
          <p:cNvSpPr txBox="1">
            <a:spLocks noGrp="1"/>
          </p:cNvSpPr>
          <p:nvPr>
            <p:ph type="body" idx="2"/>
          </p:nvPr>
        </p:nvSpPr>
        <p:spPr>
          <a:xfrm>
            <a:off x="1269350" y="921600"/>
            <a:ext cx="7537200" cy="36315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None/>
            </a:pPr>
            <a:r>
              <a:rPr lang="en-US" sz="1700"/>
              <a:t>What is it?</a:t>
            </a:r>
            <a:endParaRPr sz="1700"/>
          </a:p>
          <a:p>
            <a:pPr marL="457200" lvl="0" indent="-330200" algn="l" rtl="0">
              <a:lnSpc>
                <a:spcPct val="100000"/>
              </a:lnSpc>
              <a:spcBef>
                <a:spcPts val="0"/>
              </a:spcBef>
              <a:spcAft>
                <a:spcPts val="0"/>
              </a:spcAft>
              <a:buSzPts val="1600"/>
              <a:buFont typeface="Lato"/>
              <a:buChar char="•"/>
            </a:pPr>
            <a:r>
              <a:rPr lang="en-US" sz="1600" b="0"/>
              <a:t>Equity in CTE means ensuring that every student has access to educational resources and rigor needed at the right moment in their education despite their race, gender, ethnicity, language, disability, family structure, or income. </a:t>
            </a:r>
            <a:endParaRPr sz="1600" b="0"/>
          </a:p>
          <a:p>
            <a:pPr marL="0" lvl="0" indent="0" algn="l" rtl="0">
              <a:lnSpc>
                <a:spcPct val="100000"/>
              </a:lnSpc>
              <a:spcBef>
                <a:spcPts val="0"/>
              </a:spcBef>
              <a:spcAft>
                <a:spcPts val="0"/>
              </a:spcAft>
              <a:buNone/>
            </a:pPr>
            <a:endParaRPr sz="800" b="0"/>
          </a:p>
          <a:p>
            <a:pPr marL="0" lvl="0" indent="0" algn="l" rtl="0">
              <a:lnSpc>
                <a:spcPct val="100000"/>
              </a:lnSpc>
              <a:spcBef>
                <a:spcPts val="0"/>
              </a:spcBef>
              <a:spcAft>
                <a:spcPts val="0"/>
              </a:spcAft>
              <a:buNone/>
            </a:pPr>
            <a:r>
              <a:rPr lang="en-US" sz="1700"/>
              <a:t>What does it look Like?</a:t>
            </a:r>
            <a:endParaRPr sz="1700" b="0"/>
          </a:p>
          <a:p>
            <a:pPr marL="457200" lvl="0" indent="-330200" algn="l" rtl="0">
              <a:lnSpc>
                <a:spcPct val="100000"/>
              </a:lnSpc>
              <a:spcBef>
                <a:spcPts val="0"/>
              </a:spcBef>
              <a:spcAft>
                <a:spcPts val="0"/>
              </a:spcAft>
              <a:buSzPts val="1600"/>
              <a:buFont typeface="Lato"/>
              <a:buChar char="•"/>
            </a:pPr>
            <a:r>
              <a:rPr lang="en-US" sz="1600" b="0"/>
              <a:t>Providing needed resources to students that enable them to learn and thrive in secondary education.</a:t>
            </a:r>
            <a:endParaRPr sz="1600" b="0"/>
          </a:p>
          <a:p>
            <a:pPr marL="0" lvl="0" indent="0" algn="l" rtl="0">
              <a:lnSpc>
                <a:spcPct val="100000"/>
              </a:lnSpc>
              <a:spcBef>
                <a:spcPts val="0"/>
              </a:spcBef>
              <a:spcAft>
                <a:spcPts val="0"/>
              </a:spcAft>
              <a:buNone/>
            </a:pPr>
            <a:endParaRPr sz="800" b="0"/>
          </a:p>
          <a:p>
            <a:pPr marL="0" lvl="0" indent="0" algn="l" rtl="0">
              <a:lnSpc>
                <a:spcPct val="100000"/>
              </a:lnSpc>
              <a:spcBef>
                <a:spcPts val="0"/>
              </a:spcBef>
              <a:spcAft>
                <a:spcPts val="0"/>
              </a:spcAft>
              <a:buNone/>
            </a:pPr>
            <a:r>
              <a:rPr lang="en-US" sz="1700"/>
              <a:t>The evidence?</a:t>
            </a:r>
            <a:endParaRPr sz="1700"/>
          </a:p>
          <a:p>
            <a:pPr marL="457200" lvl="0" indent="-330200" algn="l" rtl="0">
              <a:lnSpc>
                <a:spcPct val="100000"/>
              </a:lnSpc>
              <a:spcBef>
                <a:spcPts val="0"/>
              </a:spcBef>
              <a:spcAft>
                <a:spcPts val="0"/>
              </a:spcAft>
              <a:buSzPts val="1600"/>
              <a:buFont typeface="Lato"/>
              <a:buChar char="•"/>
            </a:pPr>
            <a:r>
              <a:rPr lang="en-US" sz="1600" b="0"/>
              <a:t>Students will access high-quality CTE pathways and are equipped with the tools needed toward college and career.</a:t>
            </a:r>
            <a:endParaRPr sz="1600" b="0"/>
          </a:p>
          <a:p>
            <a:pPr marL="0" lvl="0" indent="0" algn="l" rtl="0">
              <a:lnSpc>
                <a:spcPct val="100000"/>
              </a:lnSpc>
              <a:spcBef>
                <a:spcPts val="1000"/>
              </a:spcBef>
              <a:spcAft>
                <a:spcPts val="0"/>
              </a:spcAft>
              <a:buNone/>
            </a:pPr>
            <a:r>
              <a:rPr lang="en-US" sz="1700"/>
              <a:t>The result?</a:t>
            </a:r>
            <a:endParaRPr sz="1700"/>
          </a:p>
          <a:p>
            <a:pPr marL="457200" lvl="0" indent="-330200" algn="l" rtl="0">
              <a:lnSpc>
                <a:spcPct val="100000"/>
              </a:lnSpc>
              <a:spcBef>
                <a:spcPts val="0"/>
              </a:spcBef>
              <a:spcAft>
                <a:spcPts val="0"/>
              </a:spcAft>
              <a:buSzPts val="1600"/>
              <a:buFont typeface="Lato"/>
              <a:buChar char="•"/>
            </a:pPr>
            <a:r>
              <a:rPr lang="en-US" sz="1600" b="0"/>
              <a:t>Successful transition to each student’s postsecondary goals of career, military, education.</a:t>
            </a:r>
            <a:endParaRPr sz="16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rmAutofit fontScale="92500" lnSpcReduction="20000"/>
          </a:bodyPr>
          <a:lstStyle/>
          <a:p>
            <a:pPr marL="0" lvl="0" indent="0" algn="ctr" rtl="0">
              <a:spcBef>
                <a:spcPts val="0"/>
              </a:spcBef>
              <a:spcAft>
                <a:spcPts val="3000"/>
              </a:spcAft>
              <a:buNone/>
            </a:pPr>
            <a:r>
              <a:rPr lang="en-US"/>
              <a:t>Equity and Access</a:t>
            </a:r>
            <a:endParaRPr/>
          </a:p>
        </p:txBody>
      </p:sp>
      <p:sp>
        <p:nvSpPr>
          <p:cNvPr id="79" name="Google Shape;79;p12"/>
          <p:cNvSpPr txBox="1">
            <a:spLocks noGrp="1"/>
          </p:cNvSpPr>
          <p:nvPr>
            <p:ph type="body" idx="2"/>
          </p:nvPr>
        </p:nvSpPr>
        <p:spPr>
          <a:xfrm>
            <a:off x="727950" y="558375"/>
            <a:ext cx="8416200" cy="40707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2100"/>
          </a:p>
          <a:p>
            <a:pPr marL="0" lvl="0" indent="0" algn="l" rtl="0">
              <a:lnSpc>
                <a:spcPct val="105000"/>
              </a:lnSpc>
              <a:spcBef>
                <a:spcPts val="0"/>
              </a:spcBef>
              <a:spcAft>
                <a:spcPts val="0"/>
              </a:spcAft>
              <a:buNone/>
            </a:pPr>
            <a:r>
              <a:rPr lang="en-US" sz="1800"/>
              <a:t>Intersections </a:t>
            </a:r>
            <a:endParaRPr sz="1800"/>
          </a:p>
          <a:p>
            <a:pPr marL="457200" lvl="0" indent="0" algn="l" rtl="0">
              <a:lnSpc>
                <a:spcPct val="105000"/>
              </a:lnSpc>
              <a:spcBef>
                <a:spcPts val="439"/>
              </a:spcBef>
              <a:spcAft>
                <a:spcPts val="0"/>
              </a:spcAft>
              <a:buNone/>
            </a:pPr>
            <a:r>
              <a:rPr lang="en-US" sz="1750" b="0"/>
              <a:t>• Every Students Succeeds Act (ESSA) including </a:t>
            </a:r>
            <a:r>
              <a:rPr lang="en-US" sz="1750"/>
              <a:t>Title I, Title II, Title III, Title IV</a:t>
            </a:r>
            <a:endParaRPr sz="1750" b="0"/>
          </a:p>
          <a:p>
            <a:pPr marL="457200" lvl="0" indent="0" algn="l" rtl="0">
              <a:lnSpc>
                <a:spcPct val="105000"/>
              </a:lnSpc>
              <a:spcBef>
                <a:spcPts val="439"/>
              </a:spcBef>
              <a:spcAft>
                <a:spcPts val="0"/>
              </a:spcAft>
              <a:buNone/>
            </a:pPr>
            <a:r>
              <a:rPr lang="en-US" sz="1750" b="0"/>
              <a:t>• Workforce Investment and Opportunities Act (WIOA) </a:t>
            </a:r>
            <a:endParaRPr sz="1750" b="0"/>
          </a:p>
          <a:p>
            <a:pPr marL="457200" lvl="0" indent="0" algn="l" rtl="0">
              <a:lnSpc>
                <a:spcPct val="105000"/>
              </a:lnSpc>
              <a:spcBef>
                <a:spcPts val="439"/>
              </a:spcBef>
              <a:spcAft>
                <a:spcPts val="0"/>
              </a:spcAft>
              <a:buNone/>
            </a:pPr>
            <a:r>
              <a:rPr lang="en-US" sz="1750" b="0"/>
              <a:t>• Individuals with Disabilities Education Act (IDEA) </a:t>
            </a:r>
            <a:endParaRPr sz="1750" b="0"/>
          </a:p>
          <a:p>
            <a:pPr marL="457200" lvl="0" indent="0" algn="l" rtl="0">
              <a:lnSpc>
                <a:spcPct val="105000"/>
              </a:lnSpc>
              <a:spcBef>
                <a:spcPts val="439"/>
              </a:spcBef>
              <a:spcAft>
                <a:spcPts val="0"/>
              </a:spcAft>
              <a:buNone/>
            </a:pPr>
            <a:r>
              <a:rPr lang="en-US" sz="1750" b="0"/>
              <a:t>• Section 504 of the Rehabilitation Act of 1973 </a:t>
            </a:r>
            <a:endParaRPr sz="1750" b="0"/>
          </a:p>
          <a:p>
            <a:pPr marL="457200" lvl="0" indent="0" algn="l" rtl="0">
              <a:lnSpc>
                <a:spcPct val="105000"/>
              </a:lnSpc>
              <a:spcBef>
                <a:spcPts val="439"/>
              </a:spcBef>
              <a:spcAft>
                <a:spcPts val="0"/>
              </a:spcAft>
              <a:buNone/>
            </a:pPr>
            <a:r>
              <a:rPr lang="en-US" sz="1750" b="0"/>
              <a:t>• Title II of the Americans with Disabilities Act (ADA) of 1990 </a:t>
            </a:r>
            <a:endParaRPr sz="1750" b="0"/>
          </a:p>
          <a:p>
            <a:pPr marL="457200" lvl="0" indent="0" algn="l" rtl="0">
              <a:lnSpc>
                <a:spcPct val="105000"/>
              </a:lnSpc>
              <a:spcBef>
                <a:spcPts val="439"/>
              </a:spcBef>
              <a:spcAft>
                <a:spcPts val="0"/>
              </a:spcAft>
              <a:buNone/>
            </a:pPr>
            <a:r>
              <a:rPr lang="en-US" sz="1750" b="0"/>
              <a:t>• Title VI of the Civil Rights Act of 1964 </a:t>
            </a:r>
            <a:endParaRPr sz="1750" b="0"/>
          </a:p>
          <a:p>
            <a:pPr marL="457200" lvl="0" indent="0" algn="l" rtl="0">
              <a:lnSpc>
                <a:spcPct val="105000"/>
              </a:lnSpc>
              <a:spcBef>
                <a:spcPts val="439"/>
              </a:spcBef>
              <a:spcAft>
                <a:spcPts val="0"/>
              </a:spcAft>
              <a:buNone/>
            </a:pPr>
            <a:r>
              <a:rPr lang="en-US" sz="1750" b="0"/>
              <a:t>• Title IX of the Education Amendments Act of 1972, and </a:t>
            </a:r>
            <a:endParaRPr sz="1750" b="0"/>
          </a:p>
          <a:p>
            <a:pPr marL="457200" lvl="0" indent="0" algn="l" rtl="0">
              <a:lnSpc>
                <a:spcPct val="105000"/>
              </a:lnSpc>
              <a:spcBef>
                <a:spcPts val="439"/>
              </a:spcBef>
              <a:spcAft>
                <a:spcPts val="439"/>
              </a:spcAft>
              <a:buNone/>
            </a:pPr>
            <a:r>
              <a:rPr lang="en-US" sz="1750" b="0"/>
              <a:t>• Voc. Ed. Programs Guidelines for Eliminating  Discrimination on the basis of Race, Color, National Origin, Sex, and Handicap (1979). </a:t>
            </a:r>
            <a:endParaRPr sz="175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0" y="142504"/>
            <a:ext cx="9144000" cy="1009402"/>
          </a:xfrm>
          <a:prstGeom prst="rect">
            <a:avLst/>
          </a:prstGeom>
        </p:spPr>
        <p:txBody>
          <a:bodyPr spcFirstLastPara="1" wrap="square" lIns="91425" tIns="45700" rIns="91425" bIns="45700" anchor="ctr" anchorCtr="0">
            <a:normAutofit lnSpcReduction="10000"/>
          </a:bodyPr>
          <a:lstStyle/>
          <a:p>
            <a:pPr marL="0" lvl="0" indent="0" algn="ctr" rtl="0">
              <a:spcBef>
                <a:spcPts val="0"/>
              </a:spcBef>
              <a:spcAft>
                <a:spcPts val="3000"/>
              </a:spcAft>
              <a:buNone/>
            </a:pPr>
            <a:r>
              <a:rPr lang="en-US" dirty="0"/>
              <a:t>Data Evaluation - Quantitative</a:t>
            </a:r>
            <a:endParaRPr dirty="0"/>
          </a:p>
        </p:txBody>
      </p:sp>
      <p:sp>
        <p:nvSpPr>
          <p:cNvPr id="86" name="Google Shape;86;p13"/>
          <p:cNvSpPr txBox="1">
            <a:spLocks noGrp="1"/>
          </p:cNvSpPr>
          <p:nvPr>
            <p:ph type="body" idx="2"/>
          </p:nvPr>
        </p:nvSpPr>
        <p:spPr>
          <a:xfrm>
            <a:off x="1214175" y="982125"/>
            <a:ext cx="7929900" cy="38724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550"/>
              <a:t>Quantitative data (WISEreports and some local)</a:t>
            </a:r>
            <a:endParaRPr sz="2550"/>
          </a:p>
          <a:p>
            <a:pPr marL="457200" lvl="0" indent="-346075" algn="l" rtl="0">
              <a:lnSpc>
                <a:spcPct val="100000"/>
              </a:lnSpc>
              <a:spcBef>
                <a:spcPts val="0"/>
              </a:spcBef>
              <a:spcAft>
                <a:spcPts val="0"/>
              </a:spcAft>
              <a:buSzPts val="1850"/>
              <a:buChar char="●"/>
            </a:pPr>
            <a:r>
              <a:rPr lang="en-US" sz="1850" b="0"/>
              <a:t>Demographic breakdown of concentrators by career pathway (cluster)</a:t>
            </a:r>
            <a:endParaRPr sz="1850" b="0"/>
          </a:p>
          <a:p>
            <a:pPr marL="457200" lvl="0" indent="-346075" algn="l" rtl="0">
              <a:lnSpc>
                <a:spcPct val="100000"/>
              </a:lnSpc>
              <a:spcBef>
                <a:spcPts val="0"/>
              </a:spcBef>
              <a:spcAft>
                <a:spcPts val="0"/>
              </a:spcAft>
              <a:buSzPts val="1850"/>
              <a:buChar char="●"/>
            </a:pPr>
            <a:r>
              <a:rPr lang="en-US" sz="1850" b="0"/>
              <a:t>Demographic breakdown of concentrator performance related to  indicators.</a:t>
            </a:r>
            <a:endParaRPr sz="1850" b="0"/>
          </a:p>
          <a:p>
            <a:pPr marL="457200" lvl="0" indent="-346075" algn="l" rtl="0">
              <a:lnSpc>
                <a:spcPct val="100000"/>
              </a:lnSpc>
              <a:spcBef>
                <a:spcPts val="0"/>
              </a:spcBef>
              <a:spcAft>
                <a:spcPts val="0"/>
              </a:spcAft>
              <a:buSzPts val="1850"/>
              <a:buChar char="●"/>
            </a:pPr>
            <a:r>
              <a:rPr lang="en-US" sz="1850" b="0"/>
              <a:t>Demographic breakdown of completion of IRCs and dual credit </a:t>
            </a:r>
            <a:endParaRPr sz="1850" b="0"/>
          </a:p>
          <a:p>
            <a:pPr marL="457200" lvl="0" indent="-346075" algn="l" rtl="0">
              <a:lnSpc>
                <a:spcPct val="100000"/>
              </a:lnSpc>
              <a:spcBef>
                <a:spcPts val="0"/>
              </a:spcBef>
              <a:spcAft>
                <a:spcPts val="0"/>
              </a:spcAft>
              <a:buSzPts val="1850"/>
              <a:buChar char="●"/>
            </a:pPr>
            <a:r>
              <a:rPr lang="en-US" sz="1850" b="0"/>
              <a:t>Demographic breakdown of WBL and CTSO participation</a:t>
            </a:r>
            <a:endParaRPr sz="1850" b="0"/>
          </a:p>
          <a:p>
            <a:pPr marL="457200" lvl="0" indent="-346075" algn="l" rtl="0">
              <a:lnSpc>
                <a:spcPct val="100000"/>
              </a:lnSpc>
              <a:spcBef>
                <a:spcPts val="0"/>
              </a:spcBef>
              <a:spcAft>
                <a:spcPts val="0"/>
              </a:spcAft>
              <a:buSzPts val="1850"/>
              <a:buChar char="●"/>
            </a:pPr>
            <a:r>
              <a:rPr lang="en-US" sz="1850" b="0"/>
              <a:t>Demographic enrollment in advanced courses</a:t>
            </a:r>
            <a:endParaRPr sz="1850" b="0"/>
          </a:p>
          <a:p>
            <a:pPr marL="457200" lvl="0" indent="-346075" algn="l" rtl="0">
              <a:lnSpc>
                <a:spcPct val="100000"/>
              </a:lnSpc>
              <a:spcBef>
                <a:spcPts val="0"/>
              </a:spcBef>
              <a:spcAft>
                <a:spcPts val="0"/>
              </a:spcAft>
              <a:buSzPts val="1850"/>
              <a:buChar char="●"/>
            </a:pPr>
            <a:r>
              <a:rPr lang="en-US" sz="1850" b="0"/>
              <a:t>Demographic breakdown of follow up population data received/not received</a:t>
            </a:r>
            <a:endParaRPr sz="1850" b="0"/>
          </a:p>
          <a:p>
            <a:pPr marL="457200" lvl="0" indent="-346075" algn="l" rtl="0">
              <a:lnSpc>
                <a:spcPct val="100000"/>
              </a:lnSpc>
              <a:spcBef>
                <a:spcPts val="0"/>
              </a:spcBef>
              <a:spcAft>
                <a:spcPts val="0"/>
              </a:spcAft>
              <a:buSzPts val="1850"/>
              <a:buChar char="●"/>
            </a:pPr>
            <a:r>
              <a:rPr lang="en-US" sz="1850" b="0"/>
              <a:t>Ratings on surveys</a:t>
            </a:r>
            <a:endParaRPr sz="1850" b="0"/>
          </a:p>
          <a:p>
            <a:pPr marL="0" lvl="0" indent="0" algn="l" rtl="0">
              <a:lnSpc>
                <a:spcPct val="115000"/>
              </a:lnSpc>
              <a:spcBef>
                <a:spcPts val="0"/>
              </a:spcBef>
              <a:spcAft>
                <a:spcPts val="439"/>
              </a:spcAft>
              <a:buNone/>
            </a:pP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0" y="83126"/>
            <a:ext cx="9144000" cy="997529"/>
          </a:xfrm>
          <a:prstGeom prst="rect">
            <a:avLst/>
          </a:prstGeom>
        </p:spPr>
        <p:txBody>
          <a:bodyPr spcFirstLastPara="1" wrap="square" lIns="91425" tIns="45700" rIns="91425" bIns="45700" anchor="ctr" anchorCtr="0">
            <a:normAutofit lnSpcReduction="10000"/>
          </a:bodyPr>
          <a:lstStyle/>
          <a:p>
            <a:pPr marL="0" lvl="0" indent="0" algn="ctr" rtl="0">
              <a:spcBef>
                <a:spcPts val="0"/>
              </a:spcBef>
              <a:spcAft>
                <a:spcPts val="3000"/>
              </a:spcAft>
              <a:buNone/>
            </a:pPr>
            <a:r>
              <a:rPr lang="en-US" dirty="0"/>
              <a:t>Data: Quantitative</a:t>
            </a:r>
            <a:endParaRPr dirty="0"/>
          </a:p>
        </p:txBody>
      </p:sp>
      <p:sp>
        <p:nvSpPr>
          <p:cNvPr id="93" name="Google Shape;93;p14"/>
          <p:cNvSpPr txBox="1">
            <a:spLocks noGrp="1"/>
          </p:cNvSpPr>
          <p:nvPr>
            <p:ph type="body" idx="2"/>
          </p:nvPr>
        </p:nvSpPr>
        <p:spPr>
          <a:xfrm>
            <a:off x="1287250" y="996750"/>
            <a:ext cx="7350000" cy="3696900"/>
          </a:xfrm>
          <a:prstGeom prst="rect">
            <a:avLst/>
          </a:prstGeom>
        </p:spPr>
        <p:txBody>
          <a:bodyPr spcFirstLastPara="1" wrap="square" lIns="91425" tIns="45700" rIns="91425" bIns="45700" anchor="t" anchorCtr="0">
            <a:normAutofit fontScale="92500" lnSpcReduction="10000"/>
          </a:bodyPr>
          <a:lstStyle/>
          <a:p>
            <a:pPr marL="457200" lvl="0" indent="-351948" algn="l" rtl="0">
              <a:lnSpc>
                <a:spcPct val="115000"/>
              </a:lnSpc>
              <a:spcBef>
                <a:spcPts val="0"/>
              </a:spcBef>
              <a:spcAft>
                <a:spcPts val="0"/>
              </a:spcAft>
              <a:buClr>
                <a:schemeClr val="dk1"/>
              </a:buClr>
              <a:buSzPct val="100000"/>
              <a:buFont typeface="Lato"/>
              <a:buChar char="●"/>
            </a:pPr>
            <a:r>
              <a:rPr lang="en-US" sz="2100" b="0">
                <a:highlight>
                  <a:srgbClr val="FFFFFF"/>
                </a:highlight>
              </a:rPr>
              <a:t>Race, Ethnicity, Migrant</a:t>
            </a:r>
            <a:endParaRPr sz="2100" b="0">
              <a:highlight>
                <a:srgbClr val="FFFFFF"/>
              </a:highlight>
            </a:endParaRPr>
          </a:p>
          <a:p>
            <a:pPr marL="457200" lvl="0" indent="-351948" algn="l" rtl="0">
              <a:lnSpc>
                <a:spcPct val="115000"/>
              </a:lnSpc>
              <a:spcBef>
                <a:spcPts val="0"/>
              </a:spcBef>
              <a:spcAft>
                <a:spcPts val="0"/>
              </a:spcAft>
              <a:buClr>
                <a:srgbClr val="000000"/>
              </a:buClr>
              <a:buSzPct val="100000"/>
              <a:buFont typeface="Lato"/>
              <a:buChar char="●"/>
            </a:pPr>
            <a:r>
              <a:rPr lang="en-US" sz="2100" b="0">
                <a:solidFill>
                  <a:srgbClr val="000000"/>
                </a:solidFill>
                <a:highlight>
                  <a:srgbClr val="FFFFFF"/>
                </a:highlight>
              </a:rPr>
              <a:t>Special Populations of </a:t>
            </a:r>
            <a:endParaRPr sz="2100" b="0">
              <a:solidFill>
                <a:srgbClr val="000000"/>
              </a:solidFill>
              <a:highlight>
                <a:srgbClr val="FFFFFF"/>
              </a:highlight>
            </a:endParaRPr>
          </a:p>
          <a:p>
            <a:pPr marL="914400" lvl="1" indent="-351948" algn="l" rtl="0">
              <a:lnSpc>
                <a:spcPct val="115000"/>
              </a:lnSpc>
              <a:spcBef>
                <a:spcPts val="0"/>
              </a:spcBef>
              <a:spcAft>
                <a:spcPts val="0"/>
              </a:spcAft>
              <a:buClr>
                <a:srgbClr val="000000"/>
              </a:buClr>
              <a:buSzPct val="100000"/>
              <a:buFont typeface="Lato"/>
              <a:buChar char="○"/>
            </a:pPr>
            <a:r>
              <a:rPr lang="en-US" sz="2100">
                <a:solidFill>
                  <a:srgbClr val="000000"/>
                </a:solidFill>
                <a:highlight>
                  <a:srgbClr val="FFFFFF"/>
                </a:highlight>
              </a:rPr>
              <a:t>individuals with disabilities;</a:t>
            </a:r>
            <a:endParaRPr sz="2100">
              <a:solidFill>
                <a:srgbClr val="000000"/>
              </a:solidFill>
              <a:highlight>
                <a:srgbClr val="FFFFFF"/>
              </a:highlight>
            </a:endParaRPr>
          </a:p>
          <a:p>
            <a:pPr marL="914400" lvl="1" indent="-351948" algn="l" rtl="0">
              <a:lnSpc>
                <a:spcPct val="115000"/>
              </a:lnSpc>
              <a:spcBef>
                <a:spcPts val="0"/>
              </a:spcBef>
              <a:spcAft>
                <a:spcPts val="0"/>
              </a:spcAft>
              <a:buClr>
                <a:srgbClr val="000000"/>
              </a:buClr>
              <a:buSzPct val="100000"/>
              <a:buFont typeface="Lato"/>
              <a:buChar char="○"/>
            </a:pPr>
            <a:r>
              <a:rPr lang="en-US" sz="2100">
                <a:solidFill>
                  <a:srgbClr val="000000"/>
                </a:solidFill>
                <a:highlight>
                  <a:srgbClr val="FFFFFF"/>
                </a:highlight>
              </a:rPr>
              <a:t>individuals from economically disadvantaged families, </a:t>
            </a:r>
            <a:endParaRPr sz="2100">
              <a:solidFill>
                <a:srgbClr val="000000"/>
              </a:solidFill>
              <a:highlight>
                <a:srgbClr val="FFFFFF"/>
              </a:highlight>
            </a:endParaRPr>
          </a:p>
          <a:p>
            <a:pPr marL="914400" lvl="1" indent="-351948" algn="l" rtl="0">
              <a:lnSpc>
                <a:spcPct val="115000"/>
              </a:lnSpc>
              <a:spcBef>
                <a:spcPts val="0"/>
              </a:spcBef>
              <a:spcAft>
                <a:spcPts val="0"/>
              </a:spcAft>
              <a:buClr>
                <a:srgbClr val="000000"/>
              </a:buClr>
              <a:buSzPct val="100000"/>
              <a:buFont typeface="Lato"/>
              <a:buChar char="○"/>
            </a:pPr>
            <a:r>
              <a:rPr lang="en-US" sz="2100">
                <a:solidFill>
                  <a:srgbClr val="000000"/>
                </a:solidFill>
                <a:highlight>
                  <a:srgbClr val="FFFFFF"/>
                </a:highlight>
              </a:rPr>
              <a:t>individuals preparing for non-traditional fields;</a:t>
            </a:r>
            <a:endParaRPr sz="2100">
              <a:solidFill>
                <a:srgbClr val="000000"/>
              </a:solidFill>
              <a:highlight>
                <a:srgbClr val="FFFFFF"/>
              </a:highlight>
            </a:endParaRPr>
          </a:p>
          <a:p>
            <a:pPr marL="914400" lvl="1" indent="-351948" algn="l" rtl="0">
              <a:lnSpc>
                <a:spcPct val="115000"/>
              </a:lnSpc>
              <a:spcBef>
                <a:spcPts val="0"/>
              </a:spcBef>
              <a:spcAft>
                <a:spcPts val="0"/>
              </a:spcAft>
              <a:buClr>
                <a:srgbClr val="000000"/>
              </a:buClr>
              <a:buSzPct val="100000"/>
              <a:buFont typeface="Lato"/>
              <a:buChar char="○"/>
            </a:pPr>
            <a:r>
              <a:rPr lang="en-US" sz="2100">
                <a:solidFill>
                  <a:srgbClr val="000000"/>
                </a:solidFill>
                <a:highlight>
                  <a:srgbClr val="FFFFFF"/>
                </a:highlight>
              </a:rPr>
              <a:t>single parents, including those who are pregnant;</a:t>
            </a:r>
            <a:endParaRPr sz="2100">
              <a:solidFill>
                <a:srgbClr val="000000"/>
              </a:solidFill>
              <a:highlight>
                <a:srgbClr val="FFFFFF"/>
              </a:highlight>
            </a:endParaRPr>
          </a:p>
          <a:p>
            <a:pPr marL="914400" lvl="1" indent="-351948" algn="l" rtl="0">
              <a:lnSpc>
                <a:spcPct val="115000"/>
              </a:lnSpc>
              <a:spcBef>
                <a:spcPts val="0"/>
              </a:spcBef>
              <a:spcAft>
                <a:spcPts val="0"/>
              </a:spcAft>
              <a:buClr>
                <a:srgbClr val="000000"/>
              </a:buClr>
              <a:buSzPct val="100000"/>
              <a:buFont typeface="Lato"/>
              <a:buChar char="○"/>
            </a:pPr>
            <a:r>
              <a:rPr lang="en-US" sz="2100">
                <a:solidFill>
                  <a:srgbClr val="000000"/>
                </a:solidFill>
                <a:highlight>
                  <a:srgbClr val="FFFFFF"/>
                </a:highlight>
              </a:rPr>
              <a:t>English learners;</a:t>
            </a:r>
            <a:endParaRPr sz="2100">
              <a:solidFill>
                <a:srgbClr val="000000"/>
              </a:solidFill>
              <a:highlight>
                <a:srgbClr val="FFFFFF"/>
              </a:highlight>
            </a:endParaRPr>
          </a:p>
          <a:p>
            <a:pPr marL="914400" lvl="1" indent="-351948" algn="l" rtl="0">
              <a:lnSpc>
                <a:spcPct val="115000"/>
              </a:lnSpc>
              <a:spcBef>
                <a:spcPts val="0"/>
              </a:spcBef>
              <a:spcAft>
                <a:spcPts val="0"/>
              </a:spcAft>
              <a:buClr>
                <a:srgbClr val="000000"/>
              </a:buClr>
              <a:buSzPct val="100000"/>
              <a:buFont typeface="Lato"/>
              <a:buChar char="○"/>
            </a:pPr>
            <a:r>
              <a:rPr lang="en-US" sz="2100">
                <a:solidFill>
                  <a:srgbClr val="000000"/>
                </a:solidFill>
                <a:highlight>
                  <a:srgbClr val="FFFFFF"/>
                </a:highlight>
              </a:rPr>
              <a:t>homeless individuals;</a:t>
            </a:r>
            <a:endParaRPr sz="2100">
              <a:solidFill>
                <a:srgbClr val="000000"/>
              </a:solidFill>
              <a:highlight>
                <a:srgbClr val="FFFFFF"/>
              </a:highlight>
            </a:endParaRPr>
          </a:p>
          <a:p>
            <a:pPr marL="914400" lvl="1" indent="-351948" algn="l" rtl="0">
              <a:lnSpc>
                <a:spcPct val="115000"/>
              </a:lnSpc>
              <a:spcBef>
                <a:spcPts val="0"/>
              </a:spcBef>
              <a:spcAft>
                <a:spcPts val="0"/>
              </a:spcAft>
              <a:buClr>
                <a:srgbClr val="000000"/>
              </a:buClr>
              <a:buSzPct val="100000"/>
              <a:buFont typeface="Lato"/>
              <a:buChar char="○"/>
            </a:pPr>
            <a:r>
              <a:rPr lang="en-US" sz="2100">
                <a:solidFill>
                  <a:srgbClr val="000000"/>
                </a:solidFill>
                <a:highlight>
                  <a:srgbClr val="FFFFFF"/>
                </a:highlight>
              </a:rPr>
              <a:t>students who are in, or have aged out of, the foster care system; and</a:t>
            </a:r>
            <a:endParaRPr sz="2100">
              <a:solidFill>
                <a:srgbClr val="000000"/>
              </a:solidFill>
              <a:highlight>
                <a:srgbClr val="FFFFFF"/>
              </a:highlight>
            </a:endParaRPr>
          </a:p>
          <a:p>
            <a:pPr marL="914400" lvl="1" indent="-351948" algn="l" rtl="0">
              <a:lnSpc>
                <a:spcPct val="115000"/>
              </a:lnSpc>
              <a:spcBef>
                <a:spcPts val="0"/>
              </a:spcBef>
              <a:spcAft>
                <a:spcPts val="0"/>
              </a:spcAft>
              <a:buClr>
                <a:srgbClr val="000000"/>
              </a:buClr>
              <a:buSzPct val="100000"/>
              <a:buFont typeface="Lato"/>
              <a:buChar char="○"/>
            </a:pPr>
            <a:r>
              <a:rPr lang="en-US" sz="2100">
                <a:solidFill>
                  <a:srgbClr val="000000"/>
                </a:solidFill>
                <a:highlight>
                  <a:srgbClr val="FFFFFF"/>
                </a:highlight>
              </a:rPr>
              <a:t>youth with parents on active duty in the armed forces.</a:t>
            </a:r>
            <a:endParaRPr sz="2100">
              <a:solidFill>
                <a:srgbClr val="000000"/>
              </a:solidFill>
              <a:highlight>
                <a:srgbClr val="FFFFFF"/>
              </a:highlight>
            </a:endParaRPr>
          </a:p>
          <a:p>
            <a:pPr marL="0" lvl="0" indent="0" algn="l" rtl="0">
              <a:spcBef>
                <a:spcPts val="800"/>
              </a:spcBef>
              <a:spcAft>
                <a:spcPts val="439"/>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0" y="142503"/>
            <a:ext cx="9144000" cy="1033153"/>
          </a:xfrm>
          <a:prstGeom prst="rect">
            <a:avLst/>
          </a:prstGeom>
        </p:spPr>
        <p:txBody>
          <a:bodyPr spcFirstLastPara="1" wrap="square" lIns="91425" tIns="45700" rIns="91425" bIns="45700" anchor="ctr" anchorCtr="0">
            <a:normAutofit/>
          </a:bodyPr>
          <a:lstStyle/>
          <a:p>
            <a:pPr marL="0" lvl="0" indent="0" algn="ctr" rtl="0">
              <a:spcBef>
                <a:spcPts val="0"/>
              </a:spcBef>
              <a:spcAft>
                <a:spcPts val="3000"/>
              </a:spcAft>
              <a:buNone/>
            </a:pPr>
            <a:r>
              <a:rPr lang="en-US" dirty="0"/>
              <a:t>Data - Qualitative</a:t>
            </a:r>
            <a:endParaRPr dirty="0"/>
          </a:p>
        </p:txBody>
      </p:sp>
      <p:sp>
        <p:nvSpPr>
          <p:cNvPr id="100" name="Google Shape;100;p15"/>
          <p:cNvSpPr txBox="1">
            <a:spLocks noGrp="1"/>
          </p:cNvSpPr>
          <p:nvPr>
            <p:ph type="body" idx="2"/>
          </p:nvPr>
        </p:nvSpPr>
        <p:spPr>
          <a:xfrm>
            <a:off x="1273900" y="1050075"/>
            <a:ext cx="7794900" cy="32346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en-US" sz="2000"/>
              <a:t>Qualitative data (surveys and focus groups)</a:t>
            </a:r>
            <a:endParaRPr sz="2000"/>
          </a:p>
          <a:p>
            <a:pPr marL="457200" lvl="0" indent="-349250" algn="l" rtl="0">
              <a:lnSpc>
                <a:spcPct val="115000"/>
              </a:lnSpc>
              <a:spcBef>
                <a:spcPts val="0"/>
              </a:spcBef>
              <a:spcAft>
                <a:spcPts val="0"/>
              </a:spcAft>
              <a:buSzPts val="1900"/>
              <a:buChar char="•"/>
            </a:pPr>
            <a:r>
              <a:rPr lang="en-US" sz="1900" b="0"/>
              <a:t>Level/type of exposure students from each demographic group experience.</a:t>
            </a:r>
            <a:endParaRPr sz="1900" b="0"/>
          </a:p>
          <a:p>
            <a:pPr marL="457200" lvl="0" indent="-349250" algn="l" rtl="0">
              <a:lnSpc>
                <a:spcPct val="115000"/>
              </a:lnSpc>
              <a:spcBef>
                <a:spcPts val="0"/>
              </a:spcBef>
              <a:spcAft>
                <a:spcPts val="0"/>
              </a:spcAft>
              <a:buSzPts val="1900"/>
              <a:buChar char="•"/>
            </a:pPr>
            <a:r>
              <a:rPr lang="en-US" sz="1900" b="0"/>
              <a:t>Curriculum</a:t>
            </a:r>
            <a:endParaRPr sz="1900" b="0"/>
          </a:p>
          <a:p>
            <a:pPr marL="457200" lvl="0" indent="-349250" algn="l" rtl="0">
              <a:lnSpc>
                <a:spcPct val="115000"/>
              </a:lnSpc>
              <a:spcBef>
                <a:spcPts val="0"/>
              </a:spcBef>
              <a:spcAft>
                <a:spcPts val="0"/>
              </a:spcAft>
              <a:buSzPts val="1900"/>
              <a:buChar char="•"/>
            </a:pPr>
            <a:r>
              <a:rPr lang="en-US" sz="1900" b="0"/>
              <a:t>WBL Non-discrimination agreements between employers and LEA </a:t>
            </a:r>
            <a:endParaRPr sz="1900" b="0"/>
          </a:p>
          <a:p>
            <a:pPr marL="457200" lvl="0" indent="-349250" algn="l" rtl="0">
              <a:lnSpc>
                <a:spcPct val="115000"/>
              </a:lnSpc>
              <a:spcBef>
                <a:spcPts val="0"/>
              </a:spcBef>
              <a:spcAft>
                <a:spcPts val="0"/>
              </a:spcAft>
              <a:buSzPts val="1900"/>
              <a:buChar char="•"/>
            </a:pPr>
            <a:r>
              <a:rPr lang="en-US" sz="1900" b="0"/>
              <a:t>Outreach (materials, discussions, practices) to students, parents, community</a:t>
            </a:r>
            <a:endParaRPr sz="1900" b="0"/>
          </a:p>
          <a:p>
            <a:pPr marL="457200" lvl="0" indent="-349250" algn="l" rtl="0">
              <a:lnSpc>
                <a:spcPct val="115000"/>
              </a:lnSpc>
              <a:spcBef>
                <a:spcPts val="0"/>
              </a:spcBef>
              <a:spcAft>
                <a:spcPts val="0"/>
              </a:spcAft>
              <a:buSzPts val="1900"/>
              <a:buChar char="•"/>
            </a:pPr>
            <a:r>
              <a:rPr lang="en-US" sz="1900" b="0"/>
              <a:t>Counseling practices, course guides, career readiness practices</a:t>
            </a:r>
            <a:endParaRPr sz="1900" b="0"/>
          </a:p>
          <a:p>
            <a:pPr marL="457200" lvl="0" indent="-349250" algn="l" rtl="0">
              <a:lnSpc>
                <a:spcPct val="115000"/>
              </a:lnSpc>
              <a:spcBef>
                <a:spcPts val="0"/>
              </a:spcBef>
              <a:spcAft>
                <a:spcPts val="0"/>
              </a:spcAft>
              <a:buSzPts val="1900"/>
              <a:buChar char="•"/>
            </a:pPr>
            <a:r>
              <a:rPr lang="en-US" sz="1900" b="0"/>
              <a:t>Agency or building climate and culture (who is encouraged and who is not)</a:t>
            </a:r>
            <a:endParaRPr sz="19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4911</Words>
  <Application>Microsoft Office PowerPoint</Application>
  <PresentationFormat>On-screen Show (16:9)</PresentationFormat>
  <Paragraphs>367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Lato</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Lenske, Christine A.   DPI</dc:creator>
  <cp:lastModifiedBy>Hutchison, Carol S.   DPI</cp:lastModifiedBy>
  <cp:revision>2</cp:revision>
  <dcterms:modified xsi:type="dcterms:W3CDTF">2023-09-13T20:47:08Z</dcterms:modified>
</cp:coreProperties>
</file>