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Lato" panose="020F0502020204030203" pitchFamily="34" charset="0"/>
      <p:regular r:id="rId24"/>
      <p:bold r:id="rId25"/>
      <p:italic r:id="rId26"/>
      <p:boldItalic r:id="rId27"/>
    </p:embeddedFont>
    <p:embeddedFont>
      <p:font typeface="Lato Black" panose="020F0A02020204030203" pitchFamily="34" charset="0"/>
      <p:bold r:id="rId28"/>
      <p:boldItalic r:id="rId29"/>
    </p:embeddedFont>
    <p:embeddedFont>
      <p:font typeface="Roboto"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A4A3A4"/>
          </p15:clr>
        </p15:guide>
        <p15:guide id="2" orient="horz" pos="2358">
          <p15:clr>
            <a:srgbClr val="A4A3A4"/>
          </p15:clr>
        </p15:guide>
        <p15:guide id="3" orient="horz" pos="2868">
          <p15:clr>
            <a:srgbClr val="A4A3A4"/>
          </p15:clr>
        </p15:guide>
        <p15:guide id="4" pos="2863">
          <p15:clr>
            <a:srgbClr val="A4A3A4"/>
          </p15:clr>
        </p15:guide>
        <p15:guide id="5" pos="28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109" autoAdjust="0"/>
  </p:normalViewPr>
  <p:slideViewPr>
    <p:cSldViewPr snapToGrid="0">
      <p:cViewPr varScale="1">
        <p:scale>
          <a:sx n="44" d="100"/>
          <a:sy n="44" d="100"/>
        </p:scale>
        <p:origin x="1848" y="40"/>
      </p:cViewPr>
      <p:guideLst>
        <p:guide pos="2880"/>
        <p:guide orient="horz" pos="2358"/>
        <p:guide orient="horz" pos="2868"/>
        <p:guide pos="2863"/>
        <p:guide pos="28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pi.wi.gov/sites/default/files/imce/cte/CPA/2024_01_22_Perkins_Narrative_Guidance_final.docx"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pi.wi.gov/sites/default/files/imce/cte/CPACTEERS/2023_08_28_DPI_Roster_Work_Plan_8.25.2023.pdf"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docs.google.com/spreadsheets/d/1Xl42g0xS0bP9qwLz8lXfC3U7Hg1FWf0JJbsgp6yZNSU/edit?pli=1#gid=996239751"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cs.google.com/spreadsheets/d/1Xl42g0xS0bP9qwLz8lXfC3U7Hg1FWf0JJbsgp6yZNSU/edit#gid=99623975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 name="Google Shape;3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US" dirty="0"/>
              <a:t>[Share: </a:t>
            </a:r>
            <a:r>
              <a:rPr lang="en-US" u="sng" dirty="0">
                <a:solidFill>
                  <a:schemeClr val="hlink"/>
                </a:solidFill>
                <a:hlinkClick r:id="rId3"/>
              </a:rPr>
              <a:t>Narrative Guide</a:t>
            </a:r>
            <a:r>
              <a:rPr lang="en-US" dirty="0"/>
              <a:t> link]</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Welcome to this webcast on completing the Narrative Section of the Perkins application.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This section is in </a:t>
            </a:r>
            <a:r>
              <a:rPr lang="en-US" dirty="0" err="1"/>
              <a:t>WISEgrants</a:t>
            </a:r>
            <a:r>
              <a:rPr lang="en-US" dirty="0"/>
              <a:t>, as are the other sections of your application. However, this section is only completed every 4 years to align with the Perkins State Plan. So, it warrants some special attention.</a:t>
            </a:r>
            <a:endParaRPr dirty="0"/>
          </a:p>
          <a:p>
            <a:pPr marL="0" lvl="0" indent="0" algn="l" rtl="0">
              <a:spcBef>
                <a:spcPts val="0"/>
              </a:spcBef>
              <a:spcAft>
                <a:spcPts val="0"/>
              </a:spcAft>
              <a:buNone/>
            </a:pPr>
            <a:r>
              <a:rPr lang="en-US" dirty="0"/>
              <a:t>The last time you completed this section was spring of 2020.</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main focus will be on how to approach answers to the questions for the next four-year period.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I’ve put a link to the guide in the chat.</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endParaRPr dirty="0"/>
          </a:p>
        </p:txBody>
      </p:sp>
      <p:sp>
        <p:nvSpPr>
          <p:cNvPr id="38" name="Google Shape;3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abc40a5cc0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abc40a5cc0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100">
                <a:latin typeface="Arial"/>
                <a:ea typeface="Arial"/>
                <a:cs typeface="Arial"/>
                <a:sym typeface="Arial"/>
              </a:rPr>
              <a:t>The next set of questions focuses on SSQ.</a:t>
            </a: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r>
              <a:rPr lang="en-US" sz="1100">
                <a:solidFill>
                  <a:srgbClr val="CC0000"/>
                </a:solidFill>
                <a:latin typeface="Arial"/>
                <a:ea typeface="Arial"/>
                <a:cs typeface="Arial"/>
                <a:sym typeface="Arial"/>
              </a:rPr>
              <a:t>Question #1</a:t>
            </a:r>
            <a:r>
              <a:rPr lang="en-US" sz="1100">
                <a:latin typeface="Arial"/>
                <a:ea typeface="Arial"/>
                <a:cs typeface="Arial"/>
                <a:sym typeface="Arial"/>
              </a:rPr>
              <a:t> asks for a </a:t>
            </a:r>
            <a:r>
              <a:rPr lang="en-US" sz="1100" b="1">
                <a:latin typeface="Arial"/>
                <a:ea typeface="Arial"/>
                <a:cs typeface="Arial"/>
                <a:sym typeface="Arial"/>
              </a:rPr>
              <a:t>description</a:t>
            </a:r>
            <a:r>
              <a:rPr lang="en-US" sz="1100">
                <a:latin typeface="Arial"/>
                <a:ea typeface="Arial"/>
                <a:cs typeface="Arial"/>
                <a:sym typeface="Arial"/>
              </a:rPr>
              <a:t> of how the </a:t>
            </a:r>
            <a:r>
              <a:rPr lang="en-US" sz="1100" b="1">
                <a:latin typeface="Arial"/>
                <a:ea typeface="Arial"/>
                <a:cs typeface="Arial"/>
                <a:sym typeface="Arial"/>
              </a:rPr>
              <a:t>academic</a:t>
            </a:r>
            <a:r>
              <a:rPr lang="en-US" sz="1100">
                <a:latin typeface="Arial"/>
                <a:ea typeface="Arial"/>
                <a:cs typeface="Arial"/>
                <a:sym typeface="Arial"/>
              </a:rPr>
              <a:t> </a:t>
            </a:r>
            <a:r>
              <a:rPr lang="en-US" sz="1100" u="sng">
                <a:latin typeface="Arial"/>
                <a:ea typeface="Arial"/>
                <a:cs typeface="Arial"/>
                <a:sym typeface="Arial"/>
              </a:rPr>
              <a:t>and</a:t>
            </a:r>
            <a:r>
              <a:rPr lang="en-US" sz="1100">
                <a:latin typeface="Arial"/>
                <a:ea typeface="Arial"/>
                <a:cs typeface="Arial"/>
                <a:sym typeface="Arial"/>
              </a:rPr>
              <a:t> </a:t>
            </a:r>
            <a:r>
              <a:rPr lang="en-US" sz="1100" b="1">
                <a:latin typeface="Arial"/>
                <a:ea typeface="Arial"/>
                <a:cs typeface="Arial"/>
                <a:sym typeface="Arial"/>
              </a:rPr>
              <a:t>technical skills</a:t>
            </a:r>
            <a:r>
              <a:rPr lang="en-US" sz="1100">
                <a:latin typeface="Arial"/>
                <a:ea typeface="Arial"/>
                <a:cs typeface="Arial"/>
                <a:sym typeface="Arial"/>
              </a:rPr>
              <a:t> of students participating in career pathways will be improved through strengthening the</a:t>
            </a:r>
            <a:r>
              <a:rPr lang="en-US" sz="1100" b="1">
                <a:latin typeface="Arial"/>
                <a:ea typeface="Arial"/>
                <a:cs typeface="Arial"/>
                <a:sym typeface="Arial"/>
              </a:rPr>
              <a:t> academic</a:t>
            </a:r>
            <a:r>
              <a:rPr lang="en-US" sz="1100">
                <a:latin typeface="Arial"/>
                <a:ea typeface="Arial"/>
                <a:cs typeface="Arial"/>
                <a:sym typeface="Arial"/>
              </a:rPr>
              <a:t> </a:t>
            </a:r>
            <a:r>
              <a:rPr lang="en-US" sz="1100" b="1" i="1">
                <a:latin typeface="Arial"/>
                <a:ea typeface="Arial"/>
                <a:cs typeface="Arial"/>
                <a:sym typeface="Arial"/>
              </a:rPr>
              <a:t>and</a:t>
            </a:r>
            <a:r>
              <a:rPr lang="en-US" sz="1100">
                <a:latin typeface="Arial"/>
                <a:ea typeface="Arial"/>
                <a:cs typeface="Arial"/>
                <a:sym typeface="Arial"/>
              </a:rPr>
              <a:t> </a:t>
            </a:r>
            <a:r>
              <a:rPr lang="en-US" sz="1100" b="1">
                <a:latin typeface="Arial"/>
                <a:ea typeface="Arial"/>
                <a:cs typeface="Arial"/>
                <a:sym typeface="Arial"/>
              </a:rPr>
              <a:t>CTE</a:t>
            </a:r>
            <a:r>
              <a:rPr lang="en-US" sz="1100">
                <a:latin typeface="Arial"/>
                <a:ea typeface="Arial"/>
                <a:cs typeface="Arial"/>
                <a:sym typeface="Arial"/>
              </a:rPr>
              <a:t> components of the programs through</a:t>
            </a:r>
            <a:r>
              <a:rPr lang="en-US" sz="1100" b="1">
                <a:solidFill>
                  <a:schemeClr val="accent1"/>
                </a:solidFill>
                <a:latin typeface="Arial"/>
                <a:ea typeface="Arial"/>
                <a:cs typeface="Arial"/>
                <a:sym typeface="Arial"/>
              </a:rPr>
              <a:t> integration of coherent and rigorous conten</a:t>
            </a:r>
            <a:r>
              <a:rPr lang="en-US" sz="1100" b="1">
                <a:solidFill>
                  <a:srgbClr val="3C78D8"/>
                </a:solidFill>
                <a:latin typeface="Arial"/>
                <a:ea typeface="Arial"/>
                <a:cs typeface="Arial"/>
                <a:sym typeface="Arial"/>
              </a:rPr>
              <a:t>t that is aligned to challenging academic standards. </a:t>
            </a:r>
            <a:endParaRPr sz="1100" b="1">
              <a:solidFill>
                <a:srgbClr val="3C78D8"/>
              </a:solidFill>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US" sz="1100">
                <a:latin typeface="Arial"/>
                <a:ea typeface="Arial"/>
                <a:cs typeface="Arial"/>
                <a:sym typeface="Arial"/>
              </a:rPr>
              <a:t>As stated in </a:t>
            </a:r>
            <a:r>
              <a:rPr lang="en-US" sz="1100">
                <a:solidFill>
                  <a:srgbClr val="CC0000"/>
                </a:solidFill>
                <a:latin typeface="Arial"/>
                <a:ea typeface="Arial"/>
                <a:cs typeface="Arial"/>
                <a:sym typeface="Arial"/>
              </a:rPr>
              <a:t>red</a:t>
            </a:r>
            <a:r>
              <a:rPr lang="en-US" sz="1100">
                <a:latin typeface="Arial"/>
                <a:ea typeface="Arial"/>
                <a:cs typeface="Arial"/>
                <a:sym typeface="Arial"/>
              </a:rPr>
              <a:t>, you may be able to inform your response from the </a:t>
            </a:r>
            <a:r>
              <a:rPr lang="en-US" sz="1100" b="1">
                <a:latin typeface="Arial"/>
                <a:ea typeface="Arial"/>
                <a:cs typeface="Arial"/>
                <a:sym typeface="Arial"/>
              </a:rPr>
              <a:t>ACP/E4E plan</a:t>
            </a:r>
            <a:r>
              <a:rPr lang="en-US" sz="1100">
                <a:latin typeface="Arial"/>
                <a:ea typeface="Arial"/>
                <a:cs typeface="Arial"/>
                <a:sym typeface="Arial"/>
              </a:rPr>
              <a:t> section, “Postsecondary Education Preparation”. </a:t>
            </a: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for</a:t>
            </a:r>
            <a:r>
              <a:rPr lang="en-US" sz="1100">
                <a:solidFill>
                  <a:srgbClr val="CC0000"/>
                </a:solidFill>
                <a:latin typeface="Arial"/>
                <a:ea typeface="Arial"/>
                <a:cs typeface="Arial"/>
                <a:sym typeface="Arial"/>
              </a:rPr>
              <a:t> Question #2</a:t>
            </a:r>
            <a:r>
              <a:rPr lang="en-US" sz="1100">
                <a:latin typeface="Arial"/>
                <a:ea typeface="Arial"/>
                <a:cs typeface="Arial"/>
                <a:sym typeface="Arial"/>
              </a:rPr>
              <a:t>, it’s asking for a description of how you work with employers on providing WBL opportunities. Use the six WBL criteria to guide your response. </a:t>
            </a: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If you don’t currently offer WBL, describe how you will work with employers to create an opportunity and the kind of opportunity you plan to offer. </a:t>
            </a:r>
            <a:r>
              <a:rPr lang="en-US" sz="1100" b="1">
                <a:latin typeface="Arial"/>
                <a:ea typeface="Arial"/>
                <a:cs typeface="Arial"/>
                <a:sym typeface="Arial"/>
              </a:rPr>
              <a:t>**For example</a:t>
            </a:r>
            <a:r>
              <a:rPr lang="en-US" sz="1100">
                <a:latin typeface="Arial"/>
                <a:ea typeface="Arial"/>
                <a:cs typeface="Arial"/>
                <a:sym typeface="Arial"/>
              </a:rPr>
              <a:t>, you may decide to partner with an employer to create a school based enterprise or other on-site work in the community within the next four years.</a:t>
            </a: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Then</a:t>
            </a:r>
            <a:r>
              <a:rPr lang="en-US" sz="1100">
                <a:solidFill>
                  <a:srgbClr val="CC0000"/>
                </a:solidFill>
                <a:latin typeface="Arial"/>
                <a:ea typeface="Arial"/>
                <a:cs typeface="Arial"/>
                <a:sym typeface="Arial"/>
              </a:rPr>
              <a:t> Question #3</a:t>
            </a:r>
            <a:r>
              <a:rPr lang="en-US" sz="1100">
                <a:latin typeface="Arial"/>
                <a:ea typeface="Arial"/>
                <a:cs typeface="Arial"/>
                <a:sym typeface="Arial"/>
              </a:rPr>
              <a:t> focuses on how students will be provided with the opportunity to gain DC. </a:t>
            </a: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Your response should include how students and their families are told about DC courses available within your pathways, </a:t>
            </a:r>
            <a:r>
              <a:rPr lang="en-US" sz="1100" i="1" u="sng">
                <a:latin typeface="Arial"/>
                <a:ea typeface="Arial"/>
                <a:cs typeface="Arial"/>
                <a:sym typeface="Arial"/>
              </a:rPr>
              <a:t>and</a:t>
            </a:r>
            <a:r>
              <a:rPr lang="en-US" sz="1100">
                <a:latin typeface="Arial"/>
                <a:ea typeface="Arial"/>
                <a:cs typeface="Arial"/>
                <a:sym typeface="Arial"/>
              </a:rPr>
              <a:t> how your agency ensures that students know about and understand the </a:t>
            </a:r>
            <a:r>
              <a:rPr lang="en-US" sz="1100" u="sng">
                <a:latin typeface="Arial"/>
                <a:ea typeface="Arial"/>
                <a:cs typeface="Arial"/>
                <a:sym typeface="Arial"/>
              </a:rPr>
              <a:t>steps</a:t>
            </a:r>
            <a:r>
              <a:rPr lang="en-US" sz="1100">
                <a:latin typeface="Arial"/>
                <a:ea typeface="Arial"/>
                <a:cs typeface="Arial"/>
                <a:sym typeface="Arial"/>
              </a:rPr>
              <a:t>, </a:t>
            </a:r>
            <a:endParaRPr sz="1100">
              <a:latin typeface="Arial"/>
              <a:ea typeface="Arial"/>
              <a:cs typeface="Arial"/>
              <a:sym typeface="Arial"/>
            </a:endParaRPr>
          </a:p>
          <a:p>
            <a:pPr marL="0" lvl="0" indent="0" algn="l" rtl="0">
              <a:lnSpc>
                <a:spcPct val="115000"/>
              </a:lnSpc>
              <a:spcBef>
                <a:spcPts val="0"/>
              </a:spcBef>
              <a:spcAft>
                <a:spcPts val="0"/>
              </a:spcAft>
              <a:buNone/>
            </a:pPr>
            <a:r>
              <a:rPr lang="en-US" sz="1100" u="sng">
                <a:latin typeface="Arial"/>
                <a:ea typeface="Arial"/>
                <a:cs typeface="Arial"/>
                <a:sym typeface="Arial"/>
              </a:rPr>
              <a:t>deadlines</a:t>
            </a:r>
            <a:r>
              <a:rPr lang="en-US" sz="1100">
                <a:latin typeface="Arial"/>
                <a:ea typeface="Arial"/>
                <a:cs typeface="Arial"/>
                <a:sym typeface="Arial"/>
              </a:rPr>
              <a:t> and where to get </a:t>
            </a:r>
            <a:r>
              <a:rPr lang="en-US" sz="1100" u="sng">
                <a:latin typeface="Arial"/>
                <a:ea typeface="Arial"/>
                <a:cs typeface="Arial"/>
                <a:sym typeface="Arial"/>
              </a:rPr>
              <a:t>assistance</a:t>
            </a:r>
            <a:r>
              <a:rPr lang="en-US" sz="1100">
                <a:latin typeface="Arial"/>
                <a:ea typeface="Arial"/>
                <a:cs typeface="Arial"/>
                <a:sym typeface="Arial"/>
              </a:rPr>
              <a:t>, so that they can plan early on in their high school career.</a:t>
            </a:r>
            <a:endParaRPr sz="1100">
              <a:latin typeface="Arial"/>
              <a:ea typeface="Arial"/>
              <a:cs typeface="Arial"/>
              <a:sym typeface="Arial"/>
            </a:endParaRPr>
          </a:p>
        </p:txBody>
      </p:sp>
      <p:sp>
        <p:nvSpPr>
          <p:cNvPr id="112" name="Google Shape;112;g2abc40a5cc0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acffd7a03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acffd7a03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100">
                <a:latin typeface="Arial"/>
                <a:ea typeface="Arial"/>
                <a:cs typeface="Arial"/>
                <a:sym typeface="Arial"/>
              </a:rPr>
              <a:t>The next section focuses on four </a:t>
            </a:r>
            <a:r>
              <a:rPr lang="en-US" sz="1100" b="1">
                <a:latin typeface="Arial"/>
                <a:ea typeface="Arial"/>
                <a:cs typeface="Arial"/>
                <a:sym typeface="Arial"/>
              </a:rPr>
              <a:t>Access and Equity Questions</a:t>
            </a:r>
            <a:endParaRPr sz="1100" b="1">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The first question (question a); asks you to describe how you will prepare special population groups (those we know need additional support of some kind), for preparation for high skill, high wage or in demand industry sectors. </a:t>
            </a: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Rather than focus on every special population group for this question, the guidance in the </a:t>
            </a:r>
            <a:r>
              <a:rPr lang="en-US" sz="1100" b="1">
                <a:solidFill>
                  <a:srgbClr val="CC0000"/>
                </a:solidFill>
                <a:latin typeface="Arial"/>
                <a:ea typeface="Arial"/>
                <a:cs typeface="Arial"/>
                <a:sym typeface="Arial"/>
              </a:rPr>
              <a:t>red </a:t>
            </a:r>
            <a:r>
              <a:rPr lang="en-US" sz="1100">
                <a:latin typeface="Arial"/>
                <a:ea typeface="Arial"/>
                <a:cs typeface="Arial"/>
                <a:sym typeface="Arial"/>
              </a:rPr>
              <a:t>asks you to focus on three special population groups where you saw data gaps in your CLNA data analysis. </a:t>
            </a: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For example, you could focus on special population group where you noted a gap in the number who become concentrators or lack of participation in a certain quality component of a pathway (such as work-based learning), compared to other students.</a:t>
            </a: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In WISEgrants, you’ll will be able to pick your three groups from a drop down menu and then enter the information as to how you will address the needs of that special population group. This presumes you have spoken to students and representatives of the groups your targeting, and have developed an understanding of the specific roadblocks and needs of the population groups you’ve selected to focus on for your response.</a:t>
            </a:r>
            <a:endParaRPr sz="1100">
              <a:latin typeface="Arial"/>
              <a:ea typeface="Arial"/>
              <a:cs typeface="Arial"/>
              <a:sym typeface="Arial"/>
            </a:endParaRPr>
          </a:p>
        </p:txBody>
      </p:sp>
      <p:sp>
        <p:nvSpPr>
          <p:cNvPr id="120" name="Google Shape;120;g2acffd7a03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acffd7a039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acffd7a039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100">
                <a:latin typeface="Arial"/>
                <a:ea typeface="Arial"/>
                <a:cs typeface="Arial"/>
                <a:sym typeface="Arial"/>
              </a:rPr>
              <a:t>For question b)... As you did for the previous question, enter 3 special population groups who are not participating in NTO opportunities and</a:t>
            </a:r>
            <a:r>
              <a:rPr lang="en-US" sz="1100" b="1">
                <a:latin typeface="Arial"/>
                <a:ea typeface="Arial"/>
                <a:cs typeface="Arial"/>
                <a:sym typeface="Arial"/>
              </a:rPr>
              <a:t> how you will support engagement in NTO</a:t>
            </a:r>
            <a:r>
              <a:rPr lang="en-US" sz="1100">
                <a:latin typeface="Arial"/>
                <a:ea typeface="Arial"/>
                <a:cs typeface="Arial"/>
                <a:sym typeface="Arial"/>
              </a:rPr>
              <a:t>. One way to approach this it to look at your NTO career pathways and note gaps in participants or concentrators of a group and then identify what is needed and what you will do to address the need.</a:t>
            </a: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For question c) How will you provide equal access to CTE courses, programs and programs of study (or career pathways). This can likely be found in the agency </a:t>
            </a:r>
            <a:r>
              <a:rPr lang="en-US" sz="1100" b="1">
                <a:latin typeface="Arial"/>
                <a:ea typeface="Arial"/>
                <a:cs typeface="Arial"/>
                <a:sym typeface="Arial"/>
              </a:rPr>
              <a:t>ACP/E4E </a:t>
            </a:r>
            <a:r>
              <a:rPr lang="en-US" sz="1100">
                <a:latin typeface="Arial"/>
                <a:ea typeface="Arial"/>
                <a:cs typeface="Arial"/>
                <a:sym typeface="Arial"/>
              </a:rPr>
              <a:t>plan under Individualized ACP Support or the Access for All Students sections of the plan.</a:t>
            </a: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For question d), on how you’ll assure that members of special populations will not be discriminated against based on their status as members of a special population group, you may find information in the </a:t>
            </a:r>
            <a:r>
              <a:rPr lang="en-US" sz="1100" b="1">
                <a:latin typeface="Arial"/>
                <a:ea typeface="Arial"/>
                <a:cs typeface="Arial"/>
                <a:sym typeface="Arial"/>
              </a:rPr>
              <a:t>ACP/E4E</a:t>
            </a:r>
            <a:r>
              <a:rPr lang="en-US" sz="1100">
                <a:latin typeface="Arial"/>
                <a:ea typeface="Arial"/>
                <a:cs typeface="Arial"/>
                <a:sym typeface="Arial"/>
              </a:rPr>
              <a:t> plan or your Perkins CLNA results, goals and activities. </a:t>
            </a: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Essentially - What this question is looking for, is how your agency (through policies, procedures or activities) assure that SpPopulation groups are not missed or discouraged from participation in career and college planning activities or certain career pathways.</a:t>
            </a: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p:txBody>
      </p:sp>
      <p:sp>
        <p:nvSpPr>
          <p:cNvPr id="128" name="Google Shape;128;g2acffd7a039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665ea9f506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665ea9f506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100">
                <a:latin typeface="Arial"/>
                <a:ea typeface="Arial"/>
                <a:cs typeface="Arial"/>
                <a:sym typeface="Arial"/>
              </a:rPr>
              <a:t>The Educator Training and Retention question wants you to describe any coordination, pd, and recruitment efforts that will be undertaken in your agency.</a:t>
            </a: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The </a:t>
            </a:r>
            <a:r>
              <a:rPr lang="en-US" sz="1100" b="1">
                <a:latin typeface="Arial"/>
                <a:ea typeface="Arial"/>
                <a:cs typeface="Arial"/>
                <a:sym typeface="Arial"/>
              </a:rPr>
              <a:t>ACP/E4E</a:t>
            </a:r>
            <a:r>
              <a:rPr lang="en-US" sz="1100">
                <a:latin typeface="Arial"/>
                <a:ea typeface="Arial"/>
                <a:cs typeface="Arial"/>
                <a:sym typeface="Arial"/>
              </a:rPr>
              <a:t> plan also addresses PD. Your Perkins CLNA ERRT section may be a resource for you depending on the identified needs in this area, and how you plan to address it. One aspect may include how non CTE personnel are educated about CTE opportunities for students and how they can be involved.</a:t>
            </a: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You may use any of those resources to inform your response to this question. </a:t>
            </a: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Note: We are not looking for a list of all PD your teachers are participating in. The response should be more overarching in nature. </a:t>
            </a:r>
            <a:endParaRPr sz="1100">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7" name="Google Shape;137;g2665ea9f506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665ea9f506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665ea9f506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The last question asks how you will ensure that if you missed a Perkins Indicator level of performance, how you’ll go about addressing it.. </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Enter what your continuous improvement process looks like related to the perkins indicators. Specifically explain your process of annual review of your disaggregated data, when that review will occur and how information is shared with stakeholders. </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ALSO include the </a:t>
            </a:r>
            <a:r>
              <a:rPr lang="en-US" sz="1100" b="1">
                <a:latin typeface="Arial"/>
                <a:ea typeface="Arial"/>
                <a:cs typeface="Arial"/>
                <a:sym typeface="Arial"/>
              </a:rPr>
              <a:t>additional</a:t>
            </a:r>
            <a:r>
              <a:rPr lang="en-US" sz="1100">
                <a:latin typeface="Arial"/>
                <a:ea typeface="Arial"/>
                <a:cs typeface="Arial"/>
                <a:sym typeface="Arial"/>
              </a:rPr>
              <a:t> steps your agency will take if an indicator is missed for 2 consecutive years to make sure it is not missed a 3rd year.</a:t>
            </a:r>
            <a:endParaRPr sz="1100">
              <a:latin typeface="Arial"/>
              <a:ea typeface="Arial"/>
              <a:cs typeface="Arial"/>
              <a:sym typeface="Arial"/>
            </a:endParaRPr>
          </a:p>
        </p:txBody>
      </p:sp>
      <p:sp>
        <p:nvSpPr>
          <p:cNvPr id="145" name="Google Shape;145;g2665ea9f506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acffd7a039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acffd7a039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dirty="0">
                <a:latin typeface="Arial"/>
                <a:ea typeface="Arial"/>
                <a:cs typeface="Arial"/>
                <a:sym typeface="Arial"/>
              </a:rPr>
              <a:t>2:30-2:40</a:t>
            </a: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I’d like to introduce a few of our colleagues who have agreed to serve as panelists for a brief discussion. Each of them either serve as an ACP Coordinator or CTE Coordinator or both.</a:t>
            </a:r>
            <a:endParaRPr sz="1100" dirty="0">
              <a:latin typeface="Arial"/>
              <a:ea typeface="Arial"/>
              <a:cs typeface="Arial"/>
              <a:sym typeface="Arial"/>
            </a:endParaRPr>
          </a:p>
          <a:p>
            <a:pPr marL="457200" lvl="0" indent="0" algn="l" rtl="0">
              <a:spcBef>
                <a:spcPts val="0"/>
              </a:spcBef>
              <a:spcAft>
                <a:spcPts val="0"/>
              </a:spcAft>
              <a:buNone/>
            </a:pPr>
            <a:r>
              <a:rPr lang="en-US" sz="1100" dirty="0">
                <a:latin typeface="Arial"/>
                <a:ea typeface="Arial"/>
                <a:cs typeface="Arial"/>
                <a:sym typeface="Arial"/>
              </a:rPr>
              <a:t>Kayla Correll, from CESA 1</a:t>
            </a:r>
            <a:endParaRPr sz="1100" dirty="0">
              <a:latin typeface="Arial"/>
              <a:ea typeface="Arial"/>
              <a:cs typeface="Arial"/>
              <a:sym typeface="Arial"/>
            </a:endParaRPr>
          </a:p>
          <a:p>
            <a:pPr marL="457200" lvl="0" indent="0" algn="l" rtl="0">
              <a:spcBef>
                <a:spcPts val="0"/>
              </a:spcBef>
              <a:spcAft>
                <a:spcPts val="0"/>
              </a:spcAft>
              <a:buNone/>
            </a:pPr>
            <a:r>
              <a:rPr lang="en-US" sz="1100" dirty="0">
                <a:latin typeface="Arial"/>
                <a:ea typeface="Arial"/>
                <a:cs typeface="Arial"/>
                <a:sym typeface="Arial"/>
              </a:rPr>
              <a:t>Chris Daniels, from the South Milwaukee Consortium</a:t>
            </a:r>
            <a:endParaRPr sz="1100" dirty="0">
              <a:latin typeface="Arial"/>
              <a:ea typeface="Arial"/>
              <a:cs typeface="Arial"/>
              <a:sym typeface="Arial"/>
            </a:endParaRPr>
          </a:p>
          <a:p>
            <a:pPr marL="457200" lvl="0" indent="0" algn="l" rtl="0">
              <a:spcBef>
                <a:spcPts val="0"/>
              </a:spcBef>
              <a:spcAft>
                <a:spcPts val="0"/>
              </a:spcAft>
              <a:buNone/>
            </a:pPr>
            <a:r>
              <a:rPr lang="en-US" sz="1100" dirty="0">
                <a:latin typeface="Arial"/>
                <a:ea typeface="Arial"/>
                <a:cs typeface="Arial"/>
                <a:sym typeface="Arial"/>
              </a:rPr>
              <a:t>and</a:t>
            </a:r>
            <a:endParaRPr sz="1100" dirty="0">
              <a:latin typeface="Arial"/>
              <a:ea typeface="Arial"/>
              <a:cs typeface="Arial"/>
              <a:sym typeface="Arial"/>
            </a:endParaRPr>
          </a:p>
          <a:p>
            <a:pPr marL="457200" lvl="0" indent="0" algn="l" rtl="0">
              <a:spcBef>
                <a:spcPts val="0"/>
              </a:spcBef>
              <a:spcAft>
                <a:spcPts val="0"/>
              </a:spcAft>
              <a:buNone/>
            </a:pPr>
            <a:r>
              <a:rPr lang="en-US" sz="1100" dirty="0">
                <a:latin typeface="Arial"/>
                <a:ea typeface="Arial"/>
                <a:cs typeface="Arial"/>
                <a:sym typeface="Arial"/>
              </a:rPr>
              <a:t>Amanda </a:t>
            </a:r>
            <a:r>
              <a:rPr lang="en-US" sz="1100" dirty="0" err="1">
                <a:latin typeface="Arial"/>
                <a:ea typeface="Arial"/>
                <a:cs typeface="Arial"/>
                <a:sym typeface="Arial"/>
              </a:rPr>
              <a:t>Langhrer</a:t>
            </a:r>
            <a:r>
              <a:rPr lang="en-US" sz="1100" dirty="0">
                <a:latin typeface="Arial"/>
                <a:ea typeface="Arial"/>
                <a:cs typeface="Arial"/>
                <a:sym typeface="Arial"/>
              </a:rPr>
              <a:t> from CESA 4</a:t>
            </a: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They’ve offered to share with you how they plan to compile the information for the questions and particularly how the ACP/E4E plan can be useful in answering many of the Narrative questions.</a:t>
            </a: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p:txBody>
      </p:sp>
      <p:sp>
        <p:nvSpPr>
          <p:cNvPr id="153" name="Google Shape;153;g2acffd7a039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ad6f7a9ac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ad6f7a9ac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Here are links to the various resources mentioned today, that both set the context for various parts of the Narrative or that can help guide your responses to questions.</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Attendance at the in-person WISEdata conference with your data personnel, on March 6th and 7th (at Kalahari) is open to CTECs. You should have received communication about this conference via email from DPIs customer service team. One of the topics Jessie Sloan will be speaking on is developing your agency’s Roster Work Plan </a:t>
            </a:r>
            <a:endParaRPr sz="1100"/>
          </a:p>
        </p:txBody>
      </p:sp>
      <p:sp>
        <p:nvSpPr>
          <p:cNvPr id="160" name="Google Shape;160;g2ad6f7a9ac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9bcb84232b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9bcb84232b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None/>
            </a:pPr>
            <a:r>
              <a:rPr lang="en-US" sz="1100" dirty="0">
                <a:latin typeface="Arial"/>
                <a:ea typeface="Arial"/>
                <a:cs typeface="Arial"/>
                <a:sym typeface="Arial"/>
              </a:rPr>
              <a:t>We have a lot of support for you in the coming months! PLEASE take advantage of the opportunities.</a:t>
            </a:r>
            <a:endParaRPr sz="1100" dirty="0">
              <a:latin typeface="Arial"/>
              <a:ea typeface="Arial"/>
              <a:cs typeface="Arial"/>
              <a:sym typeface="Arial"/>
            </a:endParaRPr>
          </a:p>
          <a:p>
            <a:pPr marL="0" lvl="0" indent="0" algn="l" rtl="0">
              <a:lnSpc>
                <a:spcPct val="115000"/>
              </a:lnSpc>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None/>
            </a:pPr>
            <a:r>
              <a:rPr lang="en-US" sz="1100" dirty="0">
                <a:latin typeface="Arial"/>
                <a:ea typeface="Arial"/>
                <a:cs typeface="Arial"/>
                <a:sym typeface="Arial"/>
              </a:rPr>
              <a:t>We will have </a:t>
            </a:r>
            <a:r>
              <a:rPr lang="en-US" sz="1100" b="1" dirty="0">
                <a:latin typeface="Arial"/>
                <a:ea typeface="Arial"/>
                <a:cs typeface="Arial"/>
                <a:sym typeface="Arial"/>
              </a:rPr>
              <a:t>Putting the Pieces Together Webcast #2,</a:t>
            </a:r>
            <a:r>
              <a:rPr lang="en-US" sz="1100" dirty="0">
                <a:latin typeface="Arial"/>
                <a:ea typeface="Arial"/>
                <a:cs typeface="Arial"/>
                <a:sym typeface="Arial"/>
              </a:rPr>
              <a:t> focusing on further connecting your CLNA results to the application on February 8th.</a:t>
            </a:r>
            <a:endParaRPr sz="1100" dirty="0">
              <a:latin typeface="Arial"/>
              <a:ea typeface="Arial"/>
              <a:cs typeface="Arial"/>
              <a:sym typeface="Arial"/>
            </a:endParaRPr>
          </a:p>
          <a:p>
            <a:pPr marL="0" lvl="0" indent="0" algn="l" rtl="0">
              <a:lnSpc>
                <a:spcPct val="115000"/>
              </a:lnSpc>
              <a:spcBef>
                <a:spcPts val="0"/>
              </a:spcBef>
              <a:spcAft>
                <a:spcPts val="0"/>
              </a:spcAft>
              <a:buNone/>
            </a:pPr>
            <a:r>
              <a:rPr lang="en-US" sz="1100" dirty="0">
                <a:latin typeface="Arial"/>
                <a:ea typeface="Arial"/>
                <a:cs typeface="Arial"/>
                <a:sym typeface="Arial"/>
              </a:rPr>
              <a:t>Office Hours will follow that presentation and continue on into March and April. Links will be provided to you in the next Perkins Updates email.</a:t>
            </a:r>
            <a:endParaRPr sz="1100" dirty="0">
              <a:latin typeface="Arial"/>
              <a:ea typeface="Arial"/>
              <a:cs typeface="Arial"/>
              <a:sym typeface="Arial"/>
            </a:endParaRPr>
          </a:p>
          <a:p>
            <a:pPr marL="0" lvl="0" indent="0" algn="l" rtl="0">
              <a:lnSpc>
                <a:spcPct val="115000"/>
              </a:lnSpc>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None/>
            </a:pPr>
            <a:r>
              <a:rPr lang="en-US" sz="1100" dirty="0">
                <a:latin typeface="Arial"/>
                <a:ea typeface="Arial"/>
                <a:cs typeface="Arial"/>
                <a:sym typeface="Arial"/>
              </a:rPr>
              <a:t>Preliminary Allocations planned to be released by </a:t>
            </a:r>
            <a:r>
              <a:rPr lang="en-US" sz="1100" b="1" dirty="0">
                <a:latin typeface="Arial"/>
                <a:ea typeface="Arial"/>
                <a:cs typeface="Arial"/>
                <a:sym typeface="Arial"/>
              </a:rPr>
              <a:t>March 1st.</a:t>
            </a:r>
            <a:endParaRPr sz="1100" b="1" dirty="0">
              <a:latin typeface="Arial"/>
              <a:ea typeface="Arial"/>
              <a:cs typeface="Arial"/>
              <a:sym typeface="Arial"/>
            </a:endParaRPr>
          </a:p>
          <a:p>
            <a:pPr marL="0" lvl="0" indent="0" algn="l" rtl="0">
              <a:lnSpc>
                <a:spcPct val="115000"/>
              </a:lnSpc>
              <a:spcBef>
                <a:spcPts val="0"/>
              </a:spcBef>
              <a:spcAft>
                <a:spcPts val="0"/>
              </a:spcAft>
              <a:buNone/>
            </a:pPr>
            <a:r>
              <a:rPr lang="en-US" sz="1100" dirty="0">
                <a:latin typeface="Arial"/>
                <a:ea typeface="Arial"/>
                <a:cs typeface="Arial"/>
                <a:sym typeface="Arial"/>
              </a:rPr>
              <a:t>The application fund management functionality is targeted to be available </a:t>
            </a:r>
            <a:r>
              <a:rPr lang="en-US" sz="1100" b="1" dirty="0">
                <a:latin typeface="Arial"/>
                <a:ea typeface="Arial"/>
                <a:cs typeface="Arial"/>
                <a:sym typeface="Arial"/>
              </a:rPr>
              <a:t>March 5th</a:t>
            </a:r>
            <a:r>
              <a:rPr lang="en-US" sz="1100" dirty="0">
                <a:latin typeface="Arial"/>
                <a:ea typeface="Arial"/>
                <a:cs typeface="Arial"/>
                <a:sym typeface="Arial"/>
              </a:rPr>
              <a:t>. Once the fund management has been completed, the parts of the application will be unlocked.</a:t>
            </a:r>
            <a:endParaRPr sz="1100" dirty="0">
              <a:latin typeface="Arial"/>
              <a:ea typeface="Arial"/>
              <a:cs typeface="Arial"/>
              <a:sym typeface="Arial"/>
            </a:endParaRPr>
          </a:p>
          <a:p>
            <a:pPr marL="0" lvl="0" indent="0" algn="l" rtl="0">
              <a:lnSpc>
                <a:spcPct val="115000"/>
              </a:lnSpc>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None/>
            </a:pPr>
            <a:r>
              <a:rPr lang="en-US" sz="1100" dirty="0">
                <a:latin typeface="Arial"/>
                <a:ea typeface="Arial"/>
                <a:cs typeface="Arial"/>
                <a:sym typeface="Arial"/>
              </a:rPr>
              <a:t>The Perkins Application Instructions will be posted to the application website sometime between Feb 8-15th. Updates to the functionality of the </a:t>
            </a:r>
            <a:r>
              <a:rPr lang="en-US" sz="1100" dirty="0" err="1">
                <a:latin typeface="Arial"/>
                <a:ea typeface="Arial"/>
                <a:cs typeface="Arial"/>
                <a:sym typeface="Arial"/>
              </a:rPr>
              <a:t>WISEgrants</a:t>
            </a:r>
            <a:r>
              <a:rPr lang="en-US" sz="1100" dirty="0">
                <a:latin typeface="Arial"/>
                <a:ea typeface="Arial"/>
                <a:cs typeface="Arial"/>
                <a:sym typeface="Arial"/>
              </a:rPr>
              <a:t> system and guidance for your responses for year 1 of the 2-yr application cycle will be outlined to help you craft your responses prior to entering them in the system.</a:t>
            </a:r>
            <a:endParaRPr sz="1100" dirty="0">
              <a:latin typeface="Arial"/>
              <a:ea typeface="Arial"/>
              <a:cs typeface="Arial"/>
              <a:sym typeface="Arial"/>
            </a:endParaRPr>
          </a:p>
          <a:p>
            <a:pPr marL="0" lvl="0" indent="0" algn="l" rtl="0">
              <a:lnSpc>
                <a:spcPct val="115000"/>
              </a:lnSpc>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None/>
            </a:pPr>
            <a:r>
              <a:rPr lang="en-US" sz="1100" dirty="0">
                <a:latin typeface="Arial"/>
                <a:ea typeface="Arial"/>
                <a:cs typeface="Arial"/>
                <a:sym typeface="Arial"/>
              </a:rPr>
              <a:t>Do you have any questions about any of that?</a:t>
            </a:r>
            <a:endParaRPr sz="1100" dirty="0">
              <a:latin typeface="Arial"/>
              <a:ea typeface="Arial"/>
              <a:cs typeface="Arial"/>
              <a:sym typeface="Arial"/>
            </a:endParaRPr>
          </a:p>
          <a:p>
            <a:pPr marL="0" lvl="0" indent="0" algn="l" rtl="0">
              <a:lnSpc>
                <a:spcPct val="115000"/>
              </a:lnSpc>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None/>
            </a:pPr>
            <a:r>
              <a:rPr lang="en-US" sz="1100" dirty="0">
                <a:latin typeface="Arial"/>
                <a:ea typeface="Arial"/>
                <a:cs typeface="Arial"/>
                <a:sym typeface="Arial"/>
              </a:rPr>
              <a:t>Okay, I hope you have a wonderful remainder of your day!</a:t>
            </a:r>
            <a:endParaRPr sz="1100" dirty="0">
              <a:latin typeface="Arial"/>
              <a:ea typeface="Arial"/>
              <a:cs typeface="Arial"/>
              <a:sym typeface="Arial"/>
            </a:endParaRPr>
          </a:p>
        </p:txBody>
      </p:sp>
      <p:sp>
        <p:nvSpPr>
          <p:cNvPr id="167" name="Google Shape;167;g29bcb84232b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29138045436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29138045436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latin typeface="Lato"/>
                <a:ea typeface="Lato"/>
                <a:cs typeface="Lato"/>
                <a:sym typeface="Lato"/>
              </a:rPr>
              <a:t>Section 134 of Perkins V law states that the local application (what we call the Narrative Questions) covers the same period of time as the state plan and that the contents must contain specific </a:t>
            </a:r>
            <a:r>
              <a:rPr lang="en-US" b="1" dirty="0">
                <a:latin typeface="Lato"/>
                <a:ea typeface="Lato"/>
                <a:cs typeface="Lato"/>
                <a:sym typeface="Lato"/>
              </a:rPr>
              <a:t>descriptions</a:t>
            </a:r>
            <a:r>
              <a:rPr lang="en-US" dirty="0">
                <a:latin typeface="Lato"/>
                <a:ea typeface="Lato"/>
                <a:cs typeface="Lato"/>
                <a:sym typeface="Lato"/>
              </a:rPr>
              <a:t> of your CTE implementation. </a:t>
            </a:r>
            <a:endParaRPr dirty="0">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dirty="0">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US" dirty="0">
                <a:latin typeface="Lato"/>
                <a:ea typeface="Lato"/>
                <a:cs typeface="Lato"/>
                <a:sym typeface="Lato"/>
              </a:rPr>
              <a:t>The questions remain the same as the first time you completed this, however, today we’ll walk through how to be more targeted in your responses.</a:t>
            </a:r>
            <a:endParaRPr dirty="0">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dirty="0">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US" dirty="0">
                <a:latin typeface="Lato"/>
                <a:ea typeface="Lato"/>
                <a:cs typeface="Lato"/>
                <a:sym typeface="Lato"/>
              </a:rPr>
              <a:t>Well walk through the questions one, by one. </a:t>
            </a:r>
            <a:endParaRPr dirty="0">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dirty="0">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dirty="0">
              <a:latin typeface="Lato"/>
              <a:ea typeface="Lato"/>
              <a:cs typeface="Lato"/>
              <a:sym typeface="Lato"/>
            </a:endParaRPr>
          </a:p>
          <a:p>
            <a:pPr marL="0" lvl="0" indent="0" algn="l" rtl="0">
              <a:spcBef>
                <a:spcPts val="0"/>
              </a:spcBef>
              <a:spcAft>
                <a:spcPts val="0"/>
              </a:spcAft>
              <a:buNone/>
            </a:pPr>
            <a:endParaRPr dirty="0"/>
          </a:p>
        </p:txBody>
      </p:sp>
      <p:sp>
        <p:nvSpPr>
          <p:cNvPr id="46" name="Google Shape;46;g29138045436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b08f9b612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b08f9b612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One thing you’ll notice as we walk through the guidance, is that a good number of the questions and responses are very similar to what is required in your district </a:t>
            </a:r>
            <a:r>
              <a:rPr lang="en-US" sz="1100" b="1">
                <a:latin typeface="Arial"/>
                <a:ea typeface="Arial"/>
                <a:cs typeface="Arial"/>
                <a:sym typeface="Arial"/>
              </a:rPr>
              <a:t>ACP/E4E</a:t>
            </a:r>
            <a:r>
              <a:rPr lang="en-US" sz="1100">
                <a:latin typeface="Arial"/>
                <a:ea typeface="Arial"/>
                <a:cs typeface="Arial"/>
                <a:sym typeface="Arial"/>
              </a:rPr>
              <a:t> plans, your </a:t>
            </a:r>
            <a:r>
              <a:rPr lang="en-US" sz="1100" b="1">
                <a:latin typeface="Arial"/>
                <a:ea typeface="Arial"/>
                <a:cs typeface="Arial"/>
                <a:sym typeface="Arial"/>
              </a:rPr>
              <a:t>course coding</a:t>
            </a:r>
            <a:r>
              <a:rPr lang="en-US" sz="1100">
                <a:latin typeface="Arial"/>
                <a:ea typeface="Arial"/>
                <a:cs typeface="Arial"/>
                <a:sym typeface="Arial"/>
              </a:rPr>
              <a:t>, and the </a:t>
            </a:r>
            <a:r>
              <a:rPr lang="en-US" sz="1100" b="1">
                <a:latin typeface="Arial"/>
                <a:ea typeface="Arial"/>
                <a:cs typeface="Arial"/>
                <a:sym typeface="Arial"/>
              </a:rPr>
              <a:t>career pathways pathway size</a:t>
            </a:r>
            <a:r>
              <a:rPr lang="en-US" sz="1100">
                <a:latin typeface="Arial"/>
                <a:ea typeface="Arial"/>
                <a:cs typeface="Arial"/>
                <a:sym typeface="Arial"/>
              </a:rPr>
              <a:t>, </a:t>
            </a:r>
            <a:r>
              <a:rPr lang="en-US" sz="1100" b="1">
                <a:latin typeface="Arial"/>
                <a:ea typeface="Arial"/>
                <a:cs typeface="Arial"/>
                <a:sym typeface="Arial"/>
              </a:rPr>
              <a:t>scope and quality</a:t>
            </a:r>
            <a:r>
              <a:rPr lang="en-US" sz="1100">
                <a:latin typeface="Arial"/>
                <a:ea typeface="Arial"/>
                <a:cs typeface="Arial"/>
                <a:sym typeface="Arial"/>
              </a:rPr>
              <a:t>.  So, you will be able to reference a number of resources for your responses to the Narrative questions.</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You’ll also notice that the questions get at the</a:t>
            </a:r>
            <a:r>
              <a:rPr lang="en-US" sz="1100" b="1">
                <a:latin typeface="Arial"/>
                <a:ea typeface="Arial"/>
                <a:cs typeface="Arial"/>
                <a:sym typeface="Arial"/>
              </a:rPr>
              <a:t> </a:t>
            </a:r>
            <a:r>
              <a:rPr lang="en-US" sz="1100" b="1" i="1">
                <a:latin typeface="Arial"/>
                <a:ea typeface="Arial"/>
                <a:cs typeface="Arial"/>
                <a:sym typeface="Arial"/>
              </a:rPr>
              <a:t>how</a:t>
            </a:r>
            <a:r>
              <a:rPr lang="en-US" sz="1100" b="1">
                <a:latin typeface="Arial"/>
                <a:ea typeface="Arial"/>
                <a:cs typeface="Arial"/>
                <a:sym typeface="Arial"/>
              </a:rPr>
              <a:t> </a:t>
            </a:r>
            <a:r>
              <a:rPr lang="en-US" sz="1100">
                <a:latin typeface="Arial"/>
                <a:ea typeface="Arial"/>
                <a:cs typeface="Arial"/>
                <a:sym typeface="Arial"/>
              </a:rPr>
              <a:t>of what you’re going to do, </a:t>
            </a:r>
            <a:r>
              <a:rPr lang="en-US" sz="1100" b="1" u="sng">
                <a:latin typeface="Arial"/>
                <a:ea typeface="Arial"/>
                <a:cs typeface="Arial"/>
                <a:sym typeface="Arial"/>
              </a:rPr>
              <a:t>not</a:t>
            </a:r>
            <a:r>
              <a:rPr lang="en-US" sz="1100">
                <a:latin typeface="Arial"/>
                <a:ea typeface="Arial"/>
                <a:cs typeface="Arial"/>
                <a:sym typeface="Arial"/>
              </a:rPr>
              <a:t> </a:t>
            </a:r>
            <a:r>
              <a:rPr lang="en-US" sz="1100" b="1" i="1">
                <a:latin typeface="Arial"/>
                <a:ea typeface="Arial"/>
                <a:cs typeface="Arial"/>
                <a:sym typeface="Arial"/>
              </a:rPr>
              <a:t>What</a:t>
            </a:r>
            <a:r>
              <a:rPr lang="en-US" sz="1100">
                <a:latin typeface="Arial"/>
                <a:ea typeface="Arial"/>
                <a:cs typeface="Arial"/>
                <a:sym typeface="Arial"/>
              </a:rPr>
              <a:t>. So your responses should go a little deeper than simply </a:t>
            </a:r>
            <a:r>
              <a:rPr lang="en-US" sz="1100" b="1" i="1">
                <a:latin typeface="Arial"/>
                <a:ea typeface="Arial"/>
                <a:cs typeface="Arial"/>
                <a:sym typeface="Arial"/>
              </a:rPr>
              <a:t>what is being done</a:t>
            </a:r>
            <a:r>
              <a:rPr lang="en-US" sz="1100">
                <a:latin typeface="Arial"/>
                <a:ea typeface="Arial"/>
                <a:cs typeface="Arial"/>
                <a:sym typeface="Arial"/>
              </a:rPr>
              <a:t>.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Another way of looking at this Narrative Section is that it essentially provides your strategic plan for how your going to </a:t>
            </a:r>
            <a:r>
              <a:rPr lang="en-US" sz="1100" b="1">
                <a:latin typeface="Arial"/>
                <a:ea typeface="Arial"/>
                <a:cs typeface="Arial"/>
                <a:sym typeface="Arial"/>
              </a:rPr>
              <a:t>deliver effective career readiness and overarching CTE learning to ALL students.</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We will go through each question of the Narrative in this presentation and explain what your responses should be focused on. </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highlight>
                  <a:srgbClr val="FFF2CC"/>
                </a:highlight>
                <a:latin typeface="Arial"/>
                <a:ea typeface="Arial"/>
                <a:cs typeface="Arial"/>
                <a:sym typeface="Arial"/>
              </a:rPr>
              <a:t>We will </a:t>
            </a:r>
            <a:r>
              <a:rPr lang="en-US" sz="1100" b="1">
                <a:highlight>
                  <a:srgbClr val="FFF2CC"/>
                </a:highlight>
                <a:latin typeface="Arial"/>
                <a:ea typeface="Arial"/>
                <a:cs typeface="Arial"/>
                <a:sym typeface="Arial"/>
              </a:rPr>
              <a:t>not be discussing</a:t>
            </a:r>
            <a:r>
              <a:rPr lang="en-US" sz="1100">
                <a:highlight>
                  <a:srgbClr val="FFF2CC"/>
                </a:highlight>
                <a:latin typeface="Arial"/>
                <a:ea typeface="Arial"/>
                <a:cs typeface="Arial"/>
                <a:sym typeface="Arial"/>
              </a:rPr>
              <a:t> other parts of the Perkins application today. For that, stay tuned for the Putting the Pieces Together Webcast on February 8th.</a:t>
            </a:r>
            <a:endParaRPr sz="1100">
              <a:highlight>
                <a:srgbClr val="FFF2CC"/>
              </a:highlight>
              <a:latin typeface="Arial"/>
              <a:ea typeface="Arial"/>
              <a:cs typeface="Arial"/>
              <a:sym typeface="Arial"/>
            </a:endParaRPr>
          </a:p>
        </p:txBody>
      </p:sp>
      <p:sp>
        <p:nvSpPr>
          <p:cNvPr id="53" name="Google Shape;53;g2b08f9b612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64672ddbf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64672ddbf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So, in the WISEgrants system, you will see narrative fields for each grouping of questions outlined in the law. </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The first group of questions are related to your pathway course offerings… </a:t>
            </a:r>
            <a:endParaRPr>
              <a:latin typeface="Arial"/>
              <a:ea typeface="Arial"/>
              <a:cs typeface="Arial"/>
              <a:sym typeface="Arial"/>
            </a:endParaRPr>
          </a:p>
          <a:p>
            <a:pPr marL="457200" lvl="0" indent="-317500" algn="l" rtl="0">
              <a:spcBef>
                <a:spcPts val="0"/>
              </a:spcBef>
              <a:spcAft>
                <a:spcPts val="0"/>
              </a:spcAft>
              <a:buSzPts val="1400"/>
              <a:buFont typeface="Arial"/>
              <a:buChar char="●"/>
            </a:pPr>
            <a:r>
              <a:rPr lang="en-US">
                <a:latin typeface="Arial"/>
                <a:ea typeface="Arial"/>
                <a:cs typeface="Arial"/>
                <a:sym typeface="Arial"/>
              </a:rPr>
              <a:t>First,under a) which career pathways that meet SSQ </a:t>
            </a:r>
            <a:r>
              <a:rPr lang="en-US" b="1">
                <a:latin typeface="Arial"/>
                <a:ea typeface="Arial"/>
                <a:cs typeface="Arial"/>
                <a:sym typeface="Arial"/>
              </a:rPr>
              <a:t>and</a:t>
            </a:r>
            <a:r>
              <a:rPr lang="en-US">
                <a:latin typeface="Arial"/>
                <a:ea typeface="Arial"/>
                <a:cs typeface="Arial"/>
                <a:sym typeface="Arial"/>
              </a:rPr>
              <a:t> their aligned courses will be supported with Perkins funds (over the next four years)? </a:t>
            </a:r>
            <a:endParaRPr>
              <a:latin typeface="Arial"/>
              <a:ea typeface="Arial"/>
              <a:cs typeface="Arial"/>
              <a:sym typeface="Arial"/>
            </a:endParaRPr>
          </a:p>
          <a:p>
            <a:pPr marL="457200" lvl="0" indent="-317500" algn="l" rtl="0">
              <a:spcBef>
                <a:spcPts val="0"/>
              </a:spcBef>
              <a:spcAft>
                <a:spcPts val="0"/>
              </a:spcAft>
              <a:buSzPts val="1400"/>
              <a:buFont typeface="Arial"/>
              <a:buChar char="●"/>
            </a:pPr>
            <a:r>
              <a:rPr lang="en-US">
                <a:latin typeface="Arial"/>
                <a:ea typeface="Arial"/>
                <a:cs typeface="Arial"/>
                <a:sym typeface="Arial"/>
              </a:rPr>
              <a:t>Then b), any new pathways that you anticipate will meet SSQ within the next four years, and</a:t>
            </a:r>
            <a:endParaRPr>
              <a:latin typeface="Arial"/>
              <a:ea typeface="Arial"/>
              <a:cs typeface="Arial"/>
              <a:sym typeface="Arial"/>
            </a:endParaRPr>
          </a:p>
          <a:p>
            <a:pPr marL="457200" lvl="0" indent="-317500" algn="l" rtl="0">
              <a:spcBef>
                <a:spcPts val="0"/>
              </a:spcBef>
              <a:spcAft>
                <a:spcPts val="0"/>
              </a:spcAft>
              <a:buSzPts val="1400"/>
              <a:buFont typeface="Arial"/>
              <a:buChar char="●"/>
            </a:pPr>
            <a:r>
              <a:rPr lang="en-US">
                <a:latin typeface="Arial"/>
                <a:ea typeface="Arial"/>
                <a:cs typeface="Arial"/>
                <a:sym typeface="Arial"/>
              </a:rPr>
              <a:t>c) how you will ensure that special population students will learn about each career pathway you offer and how to take advantage of the courses and other opportunities. </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These questions, particularly the first one may require some work to compile the data your district has. The next slide outlines how to go about responding to question a.</a:t>
            </a:r>
            <a:endParaRPr>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3" name="Google Shape;63;g264672ddbf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646b11fa79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646b11fa79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When you look at the guide, you’ll see </a:t>
            </a:r>
            <a:r>
              <a:rPr lang="en-US" dirty="0">
                <a:solidFill>
                  <a:srgbClr val="CC0000"/>
                </a:solidFill>
                <a:latin typeface="Arial"/>
                <a:ea typeface="Arial"/>
                <a:cs typeface="Arial"/>
                <a:sym typeface="Arial"/>
              </a:rPr>
              <a:t>red text</a:t>
            </a:r>
            <a:r>
              <a:rPr lang="en-US" dirty="0">
                <a:latin typeface="Arial"/>
                <a:ea typeface="Arial"/>
                <a:cs typeface="Arial"/>
                <a:sym typeface="Arial"/>
              </a:rPr>
              <a:t> under each question. This directs you to what information should be entered and where you may be able to find existing information to inform your response.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For this first question, we have created a spreadsheet, for you to use to compile the information and then upload. Many of you probably notice that the cells closely resemble the roster work plan spreadsheet your agencies use to setup course data.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This table is an example of how you’ll approach filling in the spreadsheet for every career pathway (or cluster) that meets size, scope and quality along with the aligned courses and codes. </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The </a:t>
            </a:r>
            <a:r>
              <a:rPr lang="en-US" sz="1300" dirty="0">
                <a:solidFill>
                  <a:srgbClr val="292F33"/>
                </a:solidFill>
                <a:highlight>
                  <a:srgbClr val="FFFFFF"/>
                </a:highlight>
                <a:latin typeface="Roboto"/>
                <a:ea typeface="Roboto"/>
                <a:cs typeface="Roboto"/>
                <a:sym typeface="Roboto"/>
              </a:rPr>
              <a:t>IAC codes represent a career pathway title. Remember, a career pathway is composed of two or more CTE courses, and at least two other quality components (either DE, IRC, WBL or CTSO). </a:t>
            </a:r>
            <a:endParaRPr sz="1300" dirty="0">
              <a:solidFill>
                <a:srgbClr val="292F33"/>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sz="1300" dirty="0">
                <a:solidFill>
                  <a:srgbClr val="292F33"/>
                </a:solidFill>
                <a:highlight>
                  <a:srgbClr val="FFFFFF"/>
                </a:highlight>
                <a:latin typeface="Roboto"/>
                <a:ea typeface="Roboto"/>
                <a:cs typeface="Roboto"/>
                <a:sym typeface="Roboto"/>
              </a:rPr>
              <a:t>If you look at the third column, you’ll see how the CTE courses that may be paid for with Perkins are grouped together in alignment with the pathway.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You’ll then align the quality components with the course its associated with (as you can see in the 4th-7th columns).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Jessie has been working over the last couple years with districts on collecting this information, as part of the Roster Work Plan. </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The recent Roster Work Plan webcast walked through how to lay out the information for accurate data collection, so your agencies already have this laid out in their district </a:t>
            </a:r>
            <a:r>
              <a:rPr lang="en-US" b="1" u="sng" dirty="0">
                <a:solidFill>
                  <a:schemeClr val="hlink"/>
                </a:solidFill>
                <a:latin typeface="Lato"/>
                <a:ea typeface="Lato"/>
                <a:cs typeface="Lato"/>
                <a:sym typeface="Lato"/>
                <a:hlinkClick r:id="rId3"/>
              </a:rPr>
              <a:t>Roster Work Plan</a:t>
            </a:r>
            <a:r>
              <a:rPr lang="en-US" dirty="0">
                <a:latin typeface="Arial"/>
                <a:ea typeface="Arial"/>
                <a:cs typeface="Arial"/>
                <a:sym typeface="Arial"/>
              </a:rPr>
              <a:t>. We know that this has been a work in progress for some agencies, so if not fully completed, you’ll be helping your agency to get this in order for the current year’s reporting.</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u="sng" dirty="0">
                <a:solidFill>
                  <a:schemeClr val="hlink"/>
                </a:solidFill>
                <a:hlinkClick r:id="rId4"/>
              </a:rPr>
              <a:t>spreadsheet workbook</a:t>
            </a:r>
            <a:endParaRPr dirty="0">
              <a:latin typeface="Arial"/>
              <a:ea typeface="Arial"/>
              <a:cs typeface="Arial"/>
              <a:sym typeface="Arial"/>
            </a:endParaRPr>
          </a:p>
        </p:txBody>
      </p:sp>
      <p:sp>
        <p:nvSpPr>
          <p:cNvPr id="71" name="Google Shape;71;g2646b11fa79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646b11fa79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646b11fa79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latin typeface="Arial"/>
                <a:ea typeface="Arial"/>
                <a:cs typeface="Arial"/>
                <a:sym typeface="Arial"/>
              </a:rPr>
              <a:t>Here is a screenshot of the spreadsheet. Screenshots don’t always work well on slides, but hopefully you can basically see that the first cell to the left is for the </a:t>
            </a:r>
            <a:endParaRPr>
              <a:latin typeface="Arial"/>
              <a:ea typeface="Arial"/>
              <a:cs typeface="Arial"/>
              <a:sym typeface="Arial"/>
            </a:endParaRPr>
          </a:p>
          <a:p>
            <a:pPr marL="0" lvl="0" indent="0" algn="l" rtl="0">
              <a:lnSpc>
                <a:spcPct val="115000"/>
              </a:lnSpc>
              <a:spcBef>
                <a:spcPts val="0"/>
              </a:spcBef>
              <a:spcAft>
                <a:spcPts val="0"/>
              </a:spcAft>
              <a:buNone/>
            </a:pPr>
            <a:r>
              <a:rPr lang="en-US">
                <a:highlight>
                  <a:srgbClr val="FFF2CC"/>
                </a:highlight>
                <a:latin typeface="Arial"/>
                <a:ea typeface="Arial"/>
                <a:cs typeface="Arial"/>
                <a:sym typeface="Arial"/>
              </a:rPr>
              <a:t>Cluster name</a:t>
            </a:r>
            <a:r>
              <a:rPr lang="en-US">
                <a:latin typeface="Arial"/>
                <a:ea typeface="Arial"/>
                <a:cs typeface="Arial"/>
                <a:sym typeface="Arial"/>
              </a:rPr>
              <a:t>, then the </a:t>
            </a:r>
            <a:r>
              <a:rPr lang="en-US">
                <a:highlight>
                  <a:srgbClr val="FCE5CD"/>
                </a:highlight>
                <a:latin typeface="Arial"/>
                <a:ea typeface="Arial"/>
                <a:cs typeface="Arial"/>
                <a:sym typeface="Arial"/>
              </a:rPr>
              <a:t>Career Pathway title with IAC code</a:t>
            </a:r>
            <a:r>
              <a:rPr lang="en-US">
                <a:latin typeface="Arial"/>
                <a:ea typeface="Arial"/>
                <a:cs typeface="Arial"/>
                <a:sym typeface="Arial"/>
              </a:rPr>
              <a:t> that aligns with the cluster, then in the </a:t>
            </a:r>
            <a:r>
              <a:rPr lang="en-US">
                <a:highlight>
                  <a:srgbClr val="C9DAF8"/>
                </a:highlight>
                <a:latin typeface="Arial"/>
                <a:ea typeface="Arial"/>
                <a:cs typeface="Arial"/>
                <a:sym typeface="Arial"/>
              </a:rPr>
              <a:t>3rd column, the CTE course title with the roster code</a:t>
            </a:r>
            <a:r>
              <a:rPr lang="en-US">
                <a:latin typeface="Arial"/>
                <a:ea typeface="Arial"/>
                <a:cs typeface="Arial"/>
                <a:sym typeface="Arial"/>
              </a:rPr>
              <a:t>?</a:t>
            </a:r>
            <a:endParaRPr>
              <a:latin typeface="Arial"/>
              <a:ea typeface="Arial"/>
              <a:cs typeface="Arial"/>
              <a:sym typeface="Arial"/>
            </a:endParaRPr>
          </a:p>
          <a:p>
            <a:pPr marL="0" lvl="0" indent="0" algn="l" rtl="0">
              <a:lnSpc>
                <a:spcPct val="115000"/>
              </a:lnSpc>
              <a:spcBef>
                <a:spcPts val="0"/>
              </a:spcBef>
              <a:spcAft>
                <a:spcPts val="0"/>
              </a:spcAft>
              <a:buNone/>
            </a:pPr>
            <a:r>
              <a:rPr lang="en-US">
                <a:latin typeface="Arial"/>
                <a:ea typeface="Arial"/>
                <a:cs typeface="Arial"/>
                <a:sym typeface="Arial"/>
              </a:rPr>
              <a:t>If there is Dual Enrollment, IRC, WBL or CTSO that aligns with the course, just indicate the name in each box. </a:t>
            </a:r>
            <a:endParaRPr>
              <a:latin typeface="Arial"/>
              <a:ea typeface="Arial"/>
              <a:cs typeface="Arial"/>
              <a:sym typeface="Arial"/>
            </a:endParaRPr>
          </a:p>
          <a:p>
            <a:pPr marL="0" lvl="0" indent="0" algn="l" rtl="0">
              <a:lnSpc>
                <a:spcPct val="115000"/>
              </a:lnSpc>
              <a:spcBef>
                <a:spcPts val="0"/>
              </a:spcBef>
              <a:spcAft>
                <a:spcPts val="0"/>
              </a:spcAft>
              <a:buNone/>
            </a:pPr>
            <a:endParaRPr>
              <a:latin typeface="Arial"/>
              <a:ea typeface="Arial"/>
              <a:cs typeface="Arial"/>
              <a:sym typeface="Arial"/>
            </a:endParaRPr>
          </a:p>
          <a:p>
            <a:pPr marL="0" lvl="0" indent="0" algn="l" rtl="0">
              <a:lnSpc>
                <a:spcPct val="115000"/>
              </a:lnSpc>
              <a:spcBef>
                <a:spcPts val="0"/>
              </a:spcBef>
              <a:spcAft>
                <a:spcPts val="0"/>
              </a:spcAft>
              <a:buNone/>
            </a:pPr>
            <a:r>
              <a:rPr lang="en-US" sz="1100" u="sng">
                <a:solidFill>
                  <a:schemeClr val="hlink"/>
                </a:solidFill>
                <a:latin typeface="Arial"/>
                <a:ea typeface="Arial"/>
                <a:cs typeface="Arial"/>
                <a:sym typeface="Arial"/>
                <a:hlinkClick r:id="rId3"/>
              </a:rPr>
              <a:t>Perkins V - CTE Career Pathways - Google Sheets</a:t>
            </a:r>
            <a:endParaRPr>
              <a:latin typeface="Arial"/>
              <a:ea typeface="Arial"/>
              <a:cs typeface="Arial"/>
              <a:sym typeface="Arial"/>
            </a:endParaRPr>
          </a:p>
          <a:p>
            <a:pPr marL="0" lvl="0" indent="0" algn="l" rtl="0">
              <a:lnSpc>
                <a:spcPct val="115000"/>
              </a:lnSpc>
              <a:spcBef>
                <a:spcPts val="0"/>
              </a:spcBef>
              <a:spcAft>
                <a:spcPts val="0"/>
              </a:spcAft>
              <a:buNone/>
            </a:pPr>
            <a:endParaRPr>
              <a:latin typeface="Arial"/>
              <a:ea typeface="Arial"/>
              <a:cs typeface="Arial"/>
              <a:sym typeface="Arial"/>
            </a:endParaRPr>
          </a:p>
          <a:p>
            <a:pPr marL="0" lvl="0" indent="0" algn="l" rtl="0">
              <a:lnSpc>
                <a:spcPct val="115000"/>
              </a:lnSpc>
              <a:spcBef>
                <a:spcPts val="0"/>
              </a:spcBef>
              <a:spcAft>
                <a:spcPts val="0"/>
              </a:spcAft>
              <a:buNone/>
            </a:pPr>
            <a:r>
              <a:rPr lang="en-US">
                <a:latin typeface="Arial"/>
                <a:ea typeface="Arial"/>
                <a:cs typeface="Arial"/>
                <a:sym typeface="Arial"/>
              </a:rPr>
              <a:t>With that, I’m going to hand it over to Karin who will provide background information on ACP/E4E plans and how that plan can help inform responses to a number of the other questions.</a:t>
            </a:r>
            <a:endParaRPr>
              <a:latin typeface="Arial"/>
              <a:ea typeface="Arial"/>
              <a:cs typeface="Arial"/>
              <a:sym typeface="Arial"/>
            </a:endParaRPr>
          </a:p>
        </p:txBody>
      </p:sp>
      <p:sp>
        <p:nvSpPr>
          <p:cNvPr id="79" name="Google Shape;79;g2646b11fa79_0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65acb3f99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65acb3f999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Karin</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Other sections reference your ACP/E4E plans. Let’s take a minute to talk about those plans…</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Reach out to your district ACP Coordinator for help finding the plan or answers to questions. </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It is possible that some district plans may still be in the writing phase. </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Your ACP coordinator should be able to point you in the direction of where to find the answers to these and other questions in the narrative or if not completed yet, could have a discussion with you as to how the district is or plans to address these things.</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p>
        </p:txBody>
      </p:sp>
      <p:sp>
        <p:nvSpPr>
          <p:cNvPr id="87" name="Google Shape;87;g265acb3f999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646b11fa79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646b11fa79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150" dirty="0">
                <a:latin typeface="Arial"/>
                <a:ea typeface="Arial"/>
                <a:cs typeface="Arial"/>
                <a:sym typeface="Arial"/>
              </a:rPr>
              <a:t>So, we’re still on question 1</a:t>
            </a:r>
            <a:endParaRPr sz="1150" dirty="0">
              <a:latin typeface="Arial"/>
              <a:ea typeface="Arial"/>
              <a:cs typeface="Arial"/>
              <a:sym typeface="Arial"/>
            </a:endParaRPr>
          </a:p>
          <a:p>
            <a:pPr marL="0" lvl="0" indent="0" algn="l" rtl="0">
              <a:lnSpc>
                <a:spcPct val="115000"/>
              </a:lnSpc>
              <a:spcBef>
                <a:spcPts val="0"/>
              </a:spcBef>
              <a:spcAft>
                <a:spcPts val="0"/>
              </a:spcAft>
              <a:buNone/>
            </a:pPr>
            <a:endParaRPr sz="1150" dirty="0">
              <a:latin typeface="Arial"/>
              <a:ea typeface="Arial"/>
              <a:cs typeface="Arial"/>
              <a:sym typeface="Arial"/>
            </a:endParaRPr>
          </a:p>
          <a:p>
            <a:pPr marL="0" lvl="0" indent="0" algn="l" rtl="0">
              <a:lnSpc>
                <a:spcPct val="115000"/>
              </a:lnSpc>
              <a:spcBef>
                <a:spcPts val="0"/>
              </a:spcBef>
              <a:spcAft>
                <a:spcPts val="0"/>
              </a:spcAft>
              <a:buNone/>
            </a:pPr>
            <a:r>
              <a:rPr lang="en-US" sz="1150" dirty="0">
                <a:latin typeface="Arial"/>
                <a:ea typeface="Arial"/>
                <a:cs typeface="Arial"/>
                <a:sym typeface="Arial"/>
              </a:rPr>
              <a:t>The response for (b) is pretty straightforward. It asks if you plan to add any career pathways. Simply name the pathway and if it will be locally or regionally developed.</a:t>
            </a:r>
            <a:endParaRPr sz="1150" dirty="0">
              <a:latin typeface="Arial"/>
              <a:ea typeface="Arial"/>
              <a:cs typeface="Arial"/>
              <a:sym typeface="Arial"/>
            </a:endParaRPr>
          </a:p>
          <a:p>
            <a:pPr marL="0" lvl="0" indent="0" algn="l" rtl="0">
              <a:lnSpc>
                <a:spcPct val="115000"/>
              </a:lnSpc>
              <a:spcBef>
                <a:spcPts val="0"/>
              </a:spcBef>
              <a:spcAft>
                <a:spcPts val="0"/>
              </a:spcAft>
              <a:buNone/>
            </a:pPr>
            <a:endParaRPr sz="1150" dirty="0">
              <a:latin typeface="Arial"/>
              <a:ea typeface="Arial"/>
              <a:cs typeface="Arial"/>
              <a:sym typeface="Arial"/>
            </a:endParaRPr>
          </a:p>
          <a:p>
            <a:pPr marL="0" lvl="0" indent="0" algn="l" rtl="0">
              <a:lnSpc>
                <a:spcPct val="115000"/>
              </a:lnSpc>
              <a:spcBef>
                <a:spcPts val="0"/>
              </a:spcBef>
              <a:spcAft>
                <a:spcPts val="0"/>
              </a:spcAft>
              <a:buNone/>
            </a:pPr>
            <a:r>
              <a:rPr lang="en-US" sz="1150" dirty="0">
                <a:latin typeface="Arial"/>
                <a:ea typeface="Arial"/>
                <a:cs typeface="Arial"/>
                <a:sym typeface="Arial"/>
              </a:rPr>
              <a:t>Question (c) is asking </a:t>
            </a:r>
            <a:r>
              <a:rPr lang="en-US" sz="1150" b="1" dirty="0">
                <a:latin typeface="Arial"/>
                <a:ea typeface="Arial"/>
                <a:cs typeface="Arial"/>
                <a:sym typeface="Arial"/>
              </a:rPr>
              <a:t>how</a:t>
            </a:r>
            <a:r>
              <a:rPr lang="en-US" sz="1150" dirty="0">
                <a:latin typeface="Arial"/>
                <a:ea typeface="Arial"/>
                <a:cs typeface="Arial"/>
                <a:sym typeface="Arial"/>
              </a:rPr>
              <a:t> students, including those who are members of </a:t>
            </a:r>
            <a:r>
              <a:rPr lang="en-US" sz="1150" b="1" dirty="0">
                <a:latin typeface="Arial"/>
                <a:ea typeface="Arial"/>
                <a:cs typeface="Arial"/>
                <a:sym typeface="Arial"/>
              </a:rPr>
              <a:t>special population</a:t>
            </a:r>
            <a:r>
              <a:rPr lang="en-US" sz="1150" dirty="0">
                <a:latin typeface="Arial"/>
                <a:ea typeface="Arial"/>
                <a:cs typeface="Arial"/>
                <a:sym typeface="Arial"/>
              </a:rPr>
              <a:t> groups, will learn about the different types of CTE course offerings and career pathways. </a:t>
            </a:r>
            <a:endParaRPr sz="1150" dirty="0">
              <a:latin typeface="Arial"/>
              <a:ea typeface="Arial"/>
              <a:cs typeface="Arial"/>
              <a:sym typeface="Arial"/>
            </a:endParaRPr>
          </a:p>
          <a:p>
            <a:pPr marL="0" lvl="0" indent="0" algn="l" rtl="0">
              <a:lnSpc>
                <a:spcPct val="115000"/>
              </a:lnSpc>
              <a:spcBef>
                <a:spcPts val="0"/>
              </a:spcBef>
              <a:spcAft>
                <a:spcPts val="0"/>
              </a:spcAft>
              <a:buNone/>
            </a:pPr>
            <a:r>
              <a:rPr lang="en-US" sz="1150" dirty="0">
                <a:latin typeface="Arial"/>
                <a:ea typeface="Arial"/>
                <a:cs typeface="Arial"/>
                <a:sym typeface="Arial"/>
              </a:rPr>
              <a:t>The </a:t>
            </a:r>
            <a:r>
              <a:rPr lang="en-US" sz="1150" dirty="0">
                <a:solidFill>
                  <a:srgbClr val="CC0000"/>
                </a:solidFill>
                <a:latin typeface="Arial"/>
                <a:ea typeface="Arial"/>
                <a:cs typeface="Arial"/>
                <a:sym typeface="Arial"/>
              </a:rPr>
              <a:t>red,</a:t>
            </a:r>
            <a:r>
              <a:rPr lang="en-US" sz="1150" dirty="0">
                <a:latin typeface="Arial"/>
                <a:ea typeface="Arial"/>
                <a:cs typeface="Arial"/>
                <a:sym typeface="Arial"/>
              </a:rPr>
              <a:t> font highlights different resources for you to reference to inform your response.</a:t>
            </a:r>
            <a:endParaRPr sz="1150" dirty="0">
              <a:latin typeface="Arial"/>
              <a:ea typeface="Arial"/>
              <a:cs typeface="Arial"/>
              <a:sym typeface="Arial"/>
            </a:endParaRPr>
          </a:p>
          <a:p>
            <a:pPr marL="0" lvl="0" indent="0" algn="l" rtl="0">
              <a:lnSpc>
                <a:spcPct val="115000"/>
              </a:lnSpc>
              <a:spcBef>
                <a:spcPts val="0"/>
              </a:spcBef>
              <a:spcAft>
                <a:spcPts val="0"/>
              </a:spcAft>
              <a:buNone/>
            </a:pPr>
            <a:r>
              <a:rPr lang="en-US" sz="1150" b="1" dirty="0">
                <a:latin typeface="Arial"/>
                <a:ea typeface="Arial"/>
                <a:cs typeface="Arial"/>
                <a:sym typeface="Arial"/>
              </a:rPr>
              <a:t>Listed 1st the district ACP/E4E  plan </a:t>
            </a:r>
            <a:endParaRPr sz="1150" b="1" dirty="0">
              <a:latin typeface="Arial"/>
              <a:ea typeface="Arial"/>
              <a:cs typeface="Arial"/>
              <a:sym typeface="Arial"/>
            </a:endParaRPr>
          </a:p>
          <a:p>
            <a:pPr marL="0" lvl="0" indent="0" algn="l" rtl="0">
              <a:lnSpc>
                <a:spcPct val="115000"/>
              </a:lnSpc>
              <a:spcBef>
                <a:spcPts val="0"/>
              </a:spcBef>
              <a:spcAft>
                <a:spcPts val="0"/>
              </a:spcAft>
              <a:buNone/>
            </a:pPr>
            <a:r>
              <a:rPr lang="en-US" sz="1150" dirty="0">
                <a:latin typeface="Arial"/>
                <a:ea typeface="Arial"/>
                <a:cs typeface="Arial"/>
                <a:sym typeface="Arial"/>
              </a:rPr>
              <a:t>Two sections of the plan may help your response; the</a:t>
            </a:r>
            <a:endParaRPr sz="1150" dirty="0">
              <a:latin typeface="Arial"/>
              <a:ea typeface="Arial"/>
              <a:cs typeface="Arial"/>
              <a:sym typeface="Arial"/>
            </a:endParaRPr>
          </a:p>
          <a:p>
            <a:pPr marL="457200" lvl="0" indent="-301625" algn="l" rtl="0">
              <a:lnSpc>
                <a:spcPct val="115000"/>
              </a:lnSpc>
              <a:spcBef>
                <a:spcPts val="0"/>
              </a:spcBef>
              <a:spcAft>
                <a:spcPts val="0"/>
              </a:spcAft>
              <a:buSzPts val="1150"/>
              <a:buFont typeface="Arial"/>
              <a:buChar char="●"/>
            </a:pPr>
            <a:r>
              <a:rPr lang="en-US" sz="1150" dirty="0">
                <a:latin typeface="Arial"/>
                <a:ea typeface="Arial"/>
                <a:cs typeface="Arial"/>
                <a:sym typeface="Arial"/>
              </a:rPr>
              <a:t>The Postsecondary Ed and Workforce preparation section </a:t>
            </a:r>
            <a:r>
              <a:rPr lang="en-US" sz="1150" b="1" dirty="0">
                <a:latin typeface="Arial"/>
                <a:ea typeface="Arial"/>
                <a:cs typeface="Arial"/>
                <a:sym typeface="Arial"/>
              </a:rPr>
              <a:t>or the </a:t>
            </a:r>
            <a:endParaRPr sz="1150" b="1" dirty="0">
              <a:latin typeface="Arial"/>
              <a:ea typeface="Arial"/>
              <a:cs typeface="Arial"/>
              <a:sym typeface="Arial"/>
            </a:endParaRPr>
          </a:p>
          <a:p>
            <a:pPr marL="457200" lvl="0" indent="-301625" algn="l" rtl="0">
              <a:lnSpc>
                <a:spcPct val="115000"/>
              </a:lnSpc>
              <a:spcBef>
                <a:spcPts val="0"/>
              </a:spcBef>
              <a:spcAft>
                <a:spcPts val="0"/>
              </a:spcAft>
              <a:buSzPts val="1150"/>
              <a:buFont typeface="Arial"/>
              <a:buChar char="●"/>
            </a:pPr>
            <a:r>
              <a:rPr lang="en-US" sz="1150" dirty="0">
                <a:latin typeface="Arial"/>
                <a:ea typeface="Arial"/>
                <a:cs typeface="Arial"/>
                <a:sym typeface="Arial"/>
              </a:rPr>
              <a:t>Access for All students section. </a:t>
            </a:r>
            <a:endParaRPr sz="1150" dirty="0">
              <a:latin typeface="Arial"/>
              <a:ea typeface="Arial"/>
              <a:cs typeface="Arial"/>
              <a:sym typeface="Arial"/>
            </a:endParaRPr>
          </a:p>
          <a:p>
            <a:pPr marL="0" lvl="0" indent="0" algn="l" rtl="0">
              <a:spcBef>
                <a:spcPts val="0"/>
              </a:spcBef>
              <a:spcAft>
                <a:spcPts val="0"/>
              </a:spcAft>
              <a:buNone/>
            </a:pPr>
            <a:r>
              <a:rPr lang="en-US" sz="1150" dirty="0">
                <a:latin typeface="Arial"/>
                <a:ea typeface="Arial"/>
                <a:cs typeface="Arial"/>
                <a:sym typeface="Arial"/>
              </a:rPr>
              <a:t>Or, </a:t>
            </a:r>
            <a:endParaRPr sz="1150" dirty="0">
              <a:latin typeface="Arial"/>
              <a:ea typeface="Arial"/>
              <a:cs typeface="Arial"/>
              <a:sym typeface="Arial"/>
            </a:endParaRPr>
          </a:p>
          <a:p>
            <a:pPr marL="0" lvl="0" indent="0" algn="l" rtl="0">
              <a:spcBef>
                <a:spcPts val="0"/>
              </a:spcBef>
              <a:spcAft>
                <a:spcPts val="0"/>
              </a:spcAft>
              <a:buNone/>
            </a:pPr>
            <a:endParaRPr sz="1150" b="1" dirty="0">
              <a:latin typeface="Arial"/>
              <a:ea typeface="Arial"/>
              <a:cs typeface="Arial"/>
              <a:sym typeface="Arial"/>
            </a:endParaRPr>
          </a:p>
          <a:p>
            <a:pPr marL="0" lvl="0" indent="0" algn="l" rtl="0">
              <a:spcBef>
                <a:spcPts val="0"/>
              </a:spcBef>
              <a:spcAft>
                <a:spcPts val="0"/>
              </a:spcAft>
              <a:buNone/>
            </a:pPr>
            <a:r>
              <a:rPr lang="en-US" sz="1150" b="1" dirty="0">
                <a:latin typeface="Arial"/>
                <a:ea typeface="Arial"/>
                <a:cs typeface="Arial"/>
                <a:sym typeface="Arial"/>
              </a:rPr>
              <a:t>2nd: Your district may have other policies and procedures</a:t>
            </a:r>
            <a:r>
              <a:rPr lang="en-US" sz="1150" dirty="0">
                <a:latin typeface="Arial"/>
                <a:ea typeface="Arial"/>
                <a:cs typeface="Arial"/>
                <a:sym typeface="Arial"/>
              </a:rPr>
              <a:t> in place that ensure the sharing of CTE course and pathway offerings with traditionally marginalized groups of students.</a:t>
            </a:r>
            <a:endParaRPr sz="1150" dirty="0">
              <a:latin typeface="Arial"/>
              <a:ea typeface="Arial"/>
              <a:cs typeface="Arial"/>
              <a:sym typeface="Arial"/>
            </a:endParaRPr>
          </a:p>
          <a:p>
            <a:pPr marL="0" lvl="0" indent="0" algn="l" rtl="0">
              <a:spcBef>
                <a:spcPts val="0"/>
              </a:spcBef>
              <a:spcAft>
                <a:spcPts val="0"/>
              </a:spcAft>
              <a:buNone/>
            </a:pPr>
            <a:endParaRPr sz="1150" dirty="0">
              <a:latin typeface="Arial"/>
              <a:ea typeface="Arial"/>
              <a:cs typeface="Arial"/>
              <a:sym typeface="Arial"/>
            </a:endParaRPr>
          </a:p>
          <a:p>
            <a:pPr marL="0" lvl="0" indent="0" algn="l" rtl="0">
              <a:lnSpc>
                <a:spcPct val="115000"/>
              </a:lnSpc>
              <a:spcBef>
                <a:spcPts val="0"/>
              </a:spcBef>
              <a:spcAft>
                <a:spcPts val="0"/>
              </a:spcAft>
              <a:buNone/>
            </a:pPr>
            <a:r>
              <a:rPr lang="en-US" sz="1150" dirty="0">
                <a:latin typeface="Arial"/>
                <a:ea typeface="Arial"/>
                <a:cs typeface="Arial"/>
                <a:sym typeface="Arial"/>
              </a:rPr>
              <a:t>When you use the references, regardless of what they are, please </a:t>
            </a:r>
            <a:r>
              <a:rPr lang="en-US" sz="1150" b="1" dirty="0">
                <a:latin typeface="Arial"/>
                <a:ea typeface="Arial"/>
                <a:cs typeface="Arial"/>
                <a:sym typeface="Arial"/>
              </a:rPr>
              <a:t>do</a:t>
            </a:r>
            <a:r>
              <a:rPr lang="en-US" sz="1150" dirty="0">
                <a:latin typeface="Arial"/>
                <a:ea typeface="Arial"/>
                <a:cs typeface="Arial"/>
                <a:sym typeface="Arial"/>
              </a:rPr>
              <a:t> </a:t>
            </a:r>
            <a:r>
              <a:rPr lang="en-US" sz="1150" b="1" u="sng" dirty="0">
                <a:latin typeface="Arial"/>
                <a:ea typeface="Arial"/>
                <a:cs typeface="Arial"/>
                <a:sym typeface="Arial"/>
              </a:rPr>
              <a:t>not</a:t>
            </a:r>
            <a:r>
              <a:rPr lang="en-US" sz="1150" dirty="0">
                <a:latin typeface="Arial"/>
                <a:ea typeface="Arial"/>
                <a:cs typeface="Arial"/>
                <a:sym typeface="Arial"/>
              </a:rPr>
              <a:t> simply copy and paste what you find. Rather, Your responses should be thought out and crafted using the information that exists, and directly answers the question. </a:t>
            </a:r>
            <a:endParaRPr sz="1150" dirty="0">
              <a:latin typeface="Arial"/>
              <a:ea typeface="Arial"/>
              <a:cs typeface="Arial"/>
              <a:sym typeface="Arial"/>
            </a:endParaRPr>
          </a:p>
          <a:p>
            <a:pPr marL="0" lvl="0" indent="0" algn="l" rtl="0">
              <a:lnSpc>
                <a:spcPct val="115000"/>
              </a:lnSpc>
              <a:spcBef>
                <a:spcPts val="0"/>
              </a:spcBef>
              <a:spcAft>
                <a:spcPts val="0"/>
              </a:spcAft>
              <a:buNone/>
            </a:pPr>
            <a:r>
              <a:rPr lang="en-US" sz="1150" dirty="0">
                <a:latin typeface="Arial"/>
                <a:ea typeface="Arial"/>
                <a:cs typeface="Arial"/>
                <a:sym typeface="Arial"/>
              </a:rPr>
              <a:t>What I’m saying is: for example, if you go to the ACP Plan - Access for all Students section, but what you find, doesn’t exactly answer this question, don’t just copy and paste the information as is, if it doesn’t make sense. </a:t>
            </a:r>
            <a:endParaRPr sz="1150" dirty="0">
              <a:latin typeface="Arial"/>
              <a:ea typeface="Arial"/>
              <a:cs typeface="Arial"/>
              <a:sym typeface="Arial"/>
            </a:endParaRPr>
          </a:p>
          <a:p>
            <a:pPr marL="0" lvl="0" indent="0" algn="l" rtl="0">
              <a:lnSpc>
                <a:spcPct val="115000"/>
              </a:lnSpc>
              <a:spcBef>
                <a:spcPts val="0"/>
              </a:spcBef>
              <a:spcAft>
                <a:spcPts val="0"/>
              </a:spcAft>
              <a:buNone/>
            </a:pPr>
            <a:r>
              <a:rPr lang="en-US" sz="1150" dirty="0">
                <a:latin typeface="Arial"/>
                <a:ea typeface="Arial"/>
                <a:cs typeface="Arial"/>
                <a:sym typeface="Arial"/>
              </a:rPr>
              <a:t>You may need to go clarify the information you find. </a:t>
            </a:r>
            <a:endParaRPr sz="1150" dirty="0">
              <a:latin typeface="Arial"/>
              <a:ea typeface="Arial"/>
              <a:cs typeface="Arial"/>
              <a:sym typeface="Arial"/>
            </a:endParaRPr>
          </a:p>
          <a:p>
            <a:pPr marL="0" lvl="0" indent="0" algn="l" rtl="0">
              <a:lnSpc>
                <a:spcPct val="115000"/>
              </a:lnSpc>
              <a:spcBef>
                <a:spcPts val="0"/>
              </a:spcBef>
              <a:spcAft>
                <a:spcPts val="0"/>
              </a:spcAft>
              <a:buNone/>
            </a:pPr>
            <a:r>
              <a:rPr lang="en-US" sz="1150" dirty="0">
                <a:latin typeface="Arial"/>
                <a:ea typeface="Arial"/>
                <a:cs typeface="Arial"/>
                <a:sym typeface="Arial"/>
              </a:rPr>
              <a:t>Remember, your entire application is subject to Open Records laws, so you want your responses to align with the question and be clear and thoughtful.</a:t>
            </a:r>
            <a:endParaRPr sz="115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a:t>
            </a: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For Consortia:</a:t>
            </a: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So how should consortia complete these and other questions? You will likely need to scan your member districts for the most common practices throughout the consortium. This is a good opportunity for members to learn from one another how these things are approached in other districts.</a:t>
            </a: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For question (b), simply indicate pathways that are on the horizon for your consortium over the next four years.</a:t>
            </a: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As for question (c) provide an overarching summary as to how this is being addressed as a consortium or the general trends you are seeing in your member districts ACP/E4E plans).</a:t>
            </a: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We have a couple ACP and CTE Coordinators here today, who will address their approach to a number of these questions later in the presentation.</a:t>
            </a:r>
            <a:endParaRPr sz="1100" dirty="0">
              <a:latin typeface="Arial"/>
              <a:ea typeface="Arial"/>
              <a:cs typeface="Arial"/>
              <a:sym typeface="Arial"/>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95" name="Google Shape;95;g2646b11fa79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646b11fa79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646b11fa79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100" dirty="0">
                <a:latin typeface="Arial"/>
                <a:ea typeface="Arial"/>
                <a:cs typeface="Arial"/>
                <a:sym typeface="Arial"/>
              </a:rPr>
              <a:t>The next set of questions deals with Career Exploration, in other words, your College and Career Readiness process… </a:t>
            </a:r>
            <a:endParaRPr sz="1100" dirty="0">
              <a:latin typeface="Arial"/>
              <a:ea typeface="Arial"/>
              <a:cs typeface="Arial"/>
              <a:sym typeface="Arial"/>
            </a:endParaRPr>
          </a:p>
          <a:p>
            <a:pPr marL="0" lvl="0" indent="0" algn="l" rtl="0">
              <a:lnSpc>
                <a:spcPct val="115000"/>
              </a:lnSpc>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None/>
            </a:pPr>
            <a:r>
              <a:rPr lang="en-US" sz="1100" dirty="0">
                <a:latin typeface="Arial"/>
                <a:ea typeface="Arial"/>
                <a:cs typeface="Arial"/>
                <a:sym typeface="Arial"/>
              </a:rPr>
              <a:t>For question (a), enter your description of </a:t>
            </a:r>
            <a:r>
              <a:rPr lang="en-US" sz="1100" b="1" dirty="0">
                <a:latin typeface="Arial"/>
                <a:ea typeface="Arial"/>
                <a:cs typeface="Arial"/>
                <a:sym typeface="Arial"/>
              </a:rPr>
              <a:t>how</a:t>
            </a:r>
            <a:r>
              <a:rPr lang="en-US" sz="1100" dirty="0">
                <a:latin typeface="Arial"/>
                <a:ea typeface="Arial"/>
                <a:cs typeface="Arial"/>
                <a:sym typeface="Arial"/>
              </a:rPr>
              <a:t> you’ll collaborate with DWD, and other partners such as Regional Economic Development Organizations or the Regional Career Pathway Collaborative in your area, to provide career exploration and career development opportunities, activities and services. </a:t>
            </a:r>
            <a:endParaRPr sz="1100" dirty="0">
              <a:latin typeface="Arial"/>
              <a:ea typeface="Arial"/>
              <a:cs typeface="Arial"/>
              <a:sym typeface="Arial"/>
            </a:endParaRPr>
          </a:p>
          <a:p>
            <a:pPr marL="0" lvl="0" indent="0" algn="l" rtl="0">
              <a:lnSpc>
                <a:spcPct val="115000"/>
              </a:lnSpc>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None/>
            </a:pPr>
            <a:r>
              <a:rPr lang="en-US" sz="1100" dirty="0">
                <a:latin typeface="Arial"/>
                <a:ea typeface="Arial"/>
                <a:cs typeface="Arial"/>
                <a:sym typeface="Arial"/>
              </a:rPr>
              <a:t>As noted, The response to this question may be gleaned from your </a:t>
            </a:r>
            <a:r>
              <a:rPr lang="en-US" sz="1100" b="1" dirty="0">
                <a:latin typeface="Arial"/>
                <a:ea typeface="Arial"/>
                <a:cs typeface="Arial"/>
                <a:sym typeface="Arial"/>
              </a:rPr>
              <a:t>ACP/E4E plan</a:t>
            </a:r>
            <a:r>
              <a:rPr lang="en-US" sz="1100" dirty="0">
                <a:latin typeface="Arial"/>
                <a:ea typeface="Arial"/>
                <a:cs typeface="Arial"/>
                <a:sym typeface="Arial"/>
              </a:rPr>
              <a:t> Career Readiness Mission/Vision Section; Postsecondary Ed and Workforce Prep section; and the Community Partnership Section strategies. </a:t>
            </a:r>
            <a:endParaRPr sz="1100" dirty="0">
              <a:latin typeface="Arial"/>
              <a:ea typeface="Arial"/>
              <a:cs typeface="Arial"/>
              <a:sym typeface="Arial"/>
            </a:endParaRPr>
          </a:p>
          <a:p>
            <a:pPr marL="0" lvl="0" indent="0" algn="l" rtl="0">
              <a:lnSpc>
                <a:spcPct val="115000"/>
              </a:lnSpc>
              <a:spcBef>
                <a:spcPts val="0"/>
              </a:spcBef>
              <a:spcAft>
                <a:spcPts val="0"/>
              </a:spcAft>
              <a:buNone/>
            </a:pPr>
            <a:r>
              <a:rPr lang="en-US" sz="1100" dirty="0">
                <a:latin typeface="Arial"/>
                <a:ea typeface="Arial"/>
                <a:cs typeface="Arial"/>
                <a:sym typeface="Arial"/>
              </a:rPr>
              <a:t>Again, don’t simply cut and paste your information. Look at the plan sections and </a:t>
            </a:r>
            <a:r>
              <a:rPr lang="en-US" sz="1100" b="1" dirty="0">
                <a:latin typeface="Arial"/>
                <a:ea typeface="Arial"/>
                <a:cs typeface="Arial"/>
                <a:sym typeface="Arial"/>
              </a:rPr>
              <a:t>craft your response</a:t>
            </a:r>
            <a:r>
              <a:rPr lang="en-US" sz="1100" dirty="0">
                <a:latin typeface="Arial"/>
                <a:ea typeface="Arial"/>
                <a:cs typeface="Arial"/>
                <a:sym typeface="Arial"/>
              </a:rPr>
              <a:t> to include the applicable information related to this question.</a:t>
            </a:r>
            <a:endParaRPr sz="1100" dirty="0">
              <a:latin typeface="Arial"/>
              <a:ea typeface="Arial"/>
              <a:cs typeface="Arial"/>
              <a:sym typeface="Arial"/>
            </a:endParaRPr>
          </a:p>
          <a:p>
            <a:pPr marL="0" lvl="0" indent="0" algn="l" rtl="0">
              <a:lnSpc>
                <a:spcPct val="115000"/>
              </a:lnSpc>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None/>
            </a:pPr>
            <a:r>
              <a:rPr lang="en-US" sz="1100" dirty="0">
                <a:latin typeface="Arial"/>
                <a:ea typeface="Arial"/>
                <a:cs typeface="Arial"/>
                <a:sym typeface="Arial"/>
              </a:rPr>
              <a:t>For question (b), the way in which you’ll provide the most up do date career information… enter information from either the LMI section of the </a:t>
            </a:r>
            <a:r>
              <a:rPr lang="en-US" sz="1100" b="1" dirty="0">
                <a:latin typeface="Arial"/>
                <a:ea typeface="Arial"/>
                <a:cs typeface="Arial"/>
                <a:sym typeface="Arial"/>
              </a:rPr>
              <a:t>ACP/E4E </a:t>
            </a:r>
            <a:r>
              <a:rPr lang="en-US" sz="1100" dirty="0">
                <a:latin typeface="Arial"/>
                <a:ea typeface="Arial"/>
                <a:cs typeface="Arial"/>
                <a:sym typeface="Arial"/>
              </a:rPr>
              <a:t>plan </a:t>
            </a:r>
            <a:r>
              <a:rPr lang="en-US" sz="1100" b="1" u="sng" dirty="0">
                <a:latin typeface="Arial"/>
                <a:ea typeface="Arial"/>
                <a:cs typeface="Arial"/>
                <a:sym typeface="Arial"/>
              </a:rPr>
              <a:t>or</a:t>
            </a:r>
            <a:r>
              <a:rPr lang="en-US" sz="1100" dirty="0">
                <a:latin typeface="Arial"/>
                <a:ea typeface="Arial"/>
                <a:cs typeface="Arial"/>
                <a:sym typeface="Arial"/>
              </a:rPr>
              <a:t> from your Career pathways section of the application</a:t>
            </a:r>
            <a:r>
              <a:rPr lang="en-US" sz="1100" b="1" dirty="0">
                <a:latin typeface="Arial"/>
                <a:ea typeface="Arial"/>
                <a:cs typeface="Arial"/>
                <a:sym typeface="Arial"/>
              </a:rPr>
              <a:t> IF</a:t>
            </a:r>
            <a:r>
              <a:rPr lang="en-US" sz="1100" dirty="0">
                <a:latin typeface="Arial"/>
                <a:ea typeface="Arial"/>
                <a:cs typeface="Arial"/>
                <a:sym typeface="Arial"/>
              </a:rPr>
              <a:t> you’ve addressed </a:t>
            </a:r>
            <a:r>
              <a:rPr lang="en-US" sz="1100" b="1" dirty="0">
                <a:latin typeface="Arial"/>
                <a:ea typeface="Arial"/>
                <a:cs typeface="Arial"/>
                <a:sym typeface="Arial"/>
              </a:rPr>
              <a:t>HOW</a:t>
            </a:r>
            <a:r>
              <a:rPr lang="en-US" sz="1100" dirty="0">
                <a:latin typeface="Arial"/>
                <a:ea typeface="Arial"/>
                <a:cs typeface="Arial"/>
                <a:sym typeface="Arial"/>
              </a:rPr>
              <a:t> information will be shared there. Another option is the to explain how you'll use the Bright Outlook Jobs information on your regional career pathways maps.</a:t>
            </a:r>
            <a:endParaRPr sz="1100" dirty="0">
              <a:latin typeface="Arial"/>
              <a:ea typeface="Arial"/>
              <a:cs typeface="Arial"/>
              <a:sym typeface="Arial"/>
            </a:endParaRPr>
          </a:p>
          <a:p>
            <a:pPr marL="0" lvl="0" indent="0" algn="l" rtl="0">
              <a:lnSpc>
                <a:spcPct val="115000"/>
              </a:lnSpc>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None/>
            </a:pPr>
            <a:r>
              <a:rPr lang="en-US" sz="1100" dirty="0">
                <a:latin typeface="Arial"/>
                <a:ea typeface="Arial"/>
                <a:cs typeface="Arial"/>
                <a:sym typeface="Arial"/>
              </a:rPr>
              <a:t>Finally for question (c), Again the</a:t>
            </a:r>
            <a:r>
              <a:rPr lang="en-US" sz="1100" b="1" dirty="0">
                <a:latin typeface="Arial"/>
                <a:ea typeface="Arial"/>
                <a:cs typeface="Arial"/>
                <a:sym typeface="Arial"/>
              </a:rPr>
              <a:t> E4E plan or other agency policies or procedure</a:t>
            </a:r>
            <a:r>
              <a:rPr lang="en-US" sz="1100" dirty="0">
                <a:latin typeface="Arial"/>
                <a:ea typeface="Arial"/>
                <a:cs typeface="Arial"/>
                <a:sym typeface="Arial"/>
              </a:rPr>
              <a:t>s not yet captured may be referenced for your response.</a:t>
            </a:r>
            <a:endParaRPr sz="1100" dirty="0">
              <a:latin typeface="Arial"/>
              <a:ea typeface="Arial"/>
              <a:cs typeface="Arial"/>
              <a:sym typeface="Arial"/>
            </a:endParaRPr>
          </a:p>
          <a:p>
            <a:pPr marL="0" lvl="0" indent="0" algn="l" rtl="0">
              <a:lnSpc>
                <a:spcPct val="115000"/>
              </a:lnSpc>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None/>
            </a:pPr>
            <a:r>
              <a:rPr lang="en-US" sz="1100" dirty="0">
                <a:latin typeface="Arial"/>
                <a:ea typeface="Arial"/>
                <a:cs typeface="Arial"/>
                <a:sym typeface="Arial"/>
              </a:rPr>
              <a:t>You may use one or all of these references to craft your response to the question.</a:t>
            </a:r>
            <a:endParaRPr sz="1100" dirty="0">
              <a:latin typeface="Arial"/>
              <a:ea typeface="Arial"/>
              <a:cs typeface="Arial"/>
              <a:sym typeface="Arial"/>
            </a:endParaRPr>
          </a:p>
        </p:txBody>
      </p:sp>
      <p:sp>
        <p:nvSpPr>
          <p:cNvPr id="104" name="Google Shape;104;g2646b11fa79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3"/>
        <p:cNvGrpSpPr/>
        <p:nvPr/>
      </p:nvGrpSpPr>
      <p:grpSpPr>
        <a:xfrm>
          <a:off x="0" y="0"/>
          <a:ext cx="0" cy="0"/>
          <a:chOff x="0" y="0"/>
          <a:chExt cx="0" cy="0"/>
        </a:xfrm>
      </p:grpSpPr>
      <p:sp>
        <p:nvSpPr>
          <p:cNvPr id="14" name="Google Shape;14;p2"/>
          <p:cNvSpPr txBox="1">
            <a:spLocks noGrp="1"/>
          </p:cNvSpPr>
          <p:nvPr>
            <p:ph type="body" idx="1"/>
          </p:nvPr>
        </p:nvSpPr>
        <p:spPr>
          <a:xfrm>
            <a:off x="1416575" y="1293834"/>
            <a:ext cx="6311370" cy="1262666"/>
          </a:xfrm>
          <a:prstGeom prst="rect">
            <a:avLst/>
          </a:prstGeom>
          <a:noFill/>
          <a:ln>
            <a:noFill/>
          </a:ln>
        </p:spPr>
        <p:txBody>
          <a:bodyPr spcFirstLastPara="1" wrap="square" lIns="91425" tIns="45700" rIns="91425" bIns="45700" anchor="t" anchorCtr="0">
            <a:noAutofit/>
          </a:bodyPr>
          <a:lstStyle>
            <a:lvl1pPr marL="457200" lvl="0" indent="-228600" algn="ctr">
              <a:lnSpc>
                <a:spcPct val="106111"/>
              </a:lnSpc>
              <a:spcBef>
                <a:spcPts val="0"/>
              </a:spcBef>
              <a:spcAft>
                <a:spcPts val="0"/>
              </a:spcAft>
              <a:buClr>
                <a:srgbClr val="333399"/>
              </a:buClr>
              <a:buSzPts val="3600"/>
              <a:buNone/>
              <a:defRPr sz="3600">
                <a:solidFill>
                  <a:srgbClr val="333399"/>
                </a:solidFill>
                <a:latin typeface="Lato Black"/>
                <a:ea typeface="Lato Black"/>
                <a:cs typeface="Lato Black"/>
                <a:sym typeface="Lato Black"/>
              </a:defRPr>
            </a:lvl1pPr>
            <a:lvl2pPr marL="914400" lvl="1" indent="-228600" algn="l">
              <a:lnSpc>
                <a:spcPct val="150000"/>
              </a:lnSpc>
              <a:spcBef>
                <a:spcPts val="3000"/>
              </a:spcBef>
              <a:spcAft>
                <a:spcPts val="0"/>
              </a:spcAft>
              <a:buClr>
                <a:srgbClr val="333399"/>
              </a:buClr>
              <a:buSzPts val="2637"/>
              <a:buNone/>
              <a:defRPr sz="2637">
                <a:solidFill>
                  <a:srgbClr val="333399"/>
                </a:solidFill>
                <a:latin typeface="Calibri"/>
                <a:ea typeface="Calibri"/>
                <a:cs typeface="Calibri"/>
                <a:sym typeface="Calibri"/>
              </a:defRPr>
            </a:lvl2pPr>
            <a:lvl3pPr marL="1371600" lvl="2"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3pPr>
            <a:lvl4pPr marL="1828800" lvl="3"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4pPr>
            <a:lvl5pPr marL="2286000" lvl="4"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 name="Google Shape;15;p2"/>
          <p:cNvSpPr txBox="1">
            <a:spLocks noGrp="1"/>
          </p:cNvSpPr>
          <p:nvPr>
            <p:ph type="body" idx="2"/>
          </p:nvPr>
        </p:nvSpPr>
        <p:spPr>
          <a:xfrm>
            <a:off x="5458013" y="3035370"/>
            <a:ext cx="2228771" cy="11238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1800"/>
              <a:buNone/>
              <a:defRPr sz="1800"/>
            </a:lvl1pPr>
            <a:lvl2pPr marL="914400" lvl="1" indent="-228600" algn="l">
              <a:lnSpc>
                <a:spcPct val="100000"/>
              </a:lnSpc>
              <a:spcBef>
                <a:spcPts val="3000"/>
              </a:spcBef>
              <a:spcAft>
                <a:spcPts val="0"/>
              </a:spcAft>
              <a:buClr>
                <a:schemeClr val="dk1"/>
              </a:buClr>
              <a:buSzPts val="1465"/>
              <a:buNone/>
              <a:defRPr sz="1465"/>
            </a:lvl2pPr>
            <a:lvl3pPr marL="1371600" lvl="2" indent="-228600" algn="l">
              <a:lnSpc>
                <a:spcPct val="100000"/>
              </a:lnSpc>
              <a:spcBef>
                <a:spcPts val="375"/>
              </a:spcBef>
              <a:spcAft>
                <a:spcPts val="0"/>
              </a:spcAft>
              <a:buClr>
                <a:schemeClr val="dk1"/>
              </a:buClr>
              <a:buSzPts val="1465"/>
              <a:buNone/>
              <a:defRPr sz="1465"/>
            </a:lvl3pPr>
            <a:lvl4pPr marL="1828800" lvl="3" indent="-228600" algn="l">
              <a:lnSpc>
                <a:spcPct val="100000"/>
              </a:lnSpc>
              <a:spcBef>
                <a:spcPts val="375"/>
              </a:spcBef>
              <a:spcAft>
                <a:spcPts val="0"/>
              </a:spcAft>
              <a:buClr>
                <a:schemeClr val="dk1"/>
              </a:buClr>
              <a:buSzPts val="1465"/>
              <a:buNone/>
              <a:defRPr sz="1465"/>
            </a:lvl4pPr>
            <a:lvl5pPr marL="2286000" lvl="4" indent="-228600" algn="l">
              <a:lnSpc>
                <a:spcPct val="100000"/>
              </a:lnSpc>
              <a:spcBef>
                <a:spcPts val="375"/>
              </a:spcBef>
              <a:spcAft>
                <a:spcPts val="0"/>
              </a:spcAft>
              <a:buClr>
                <a:schemeClr val="dk1"/>
              </a:buClr>
              <a:buSzPts val="1465"/>
              <a:buNone/>
              <a:defRPr sz="1465"/>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6" name="Google Shape;16;p2"/>
          <p:cNvPicPr preferRelativeResize="0"/>
          <p:nvPr/>
        </p:nvPicPr>
        <p:blipFill rotWithShape="1">
          <a:blip r:embed="rId2">
            <a:alphaModFix/>
          </a:blip>
          <a:srcRect t="3724" b="9439"/>
          <a:stretch/>
        </p:blipFill>
        <p:spPr>
          <a:xfrm>
            <a:off x="0" y="3392384"/>
            <a:ext cx="9141824" cy="17511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75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75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75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75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75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75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fade">
                                      <p:cBhvr>
                                        <p:cTn id="37" dur="750"/>
                                        <p:tgtEl>
                                          <p:spTgt spid="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xEl>
                                              <p:pRg st="7" end="7"/>
                                            </p:txEl>
                                          </p:spTgt>
                                        </p:tgtEl>
                                        <p:attrNameLst>
                                          <p:attrName>style.visibility</p:attrName>
                                        </p:attrNameLst>
                                      </p:cBhvr>
                                      <p:to>
                                        <p:strVal val="visible"/>
                                      </p:to>
                                    </p:set>
                                    <p:animEffect transition="in" filter="fade">
                                      <p:cBhvr>
                                        <p:cTn id="42" dur="750"/>
                                        <p:tgtEl>
                                          <p:spTgt spid="1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xEl>
                                              <p:pRg st="8" end="8"/>
                                            </p:txEl>
                                          </p:spTgt>
                                        </p:tgtEl>
                                        <p:attrNameLst>
                                          <p:attrName>style.visibility</p:attrName>
                                        </p:attrNameLst>
                                      </p:cBhvr>
                                      <p:to>
                                        <p:strVal val="visible"/>
                                      </p:to>
                                    </p:set>
                                    <p:animEffect transition="in" filter="fade">
                                      <p:cBhvr>
                                        <p:cTn id="47" dur="750"/>
                                        <p:tgtEl>
                                          <p:spTgt spid="14">
                                            <p:txEl>
                                              <p:pRg st="8" end="8"/>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750"/>
                                        <p:tgtEl>
                                          <p:spTgt spid="15">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5">
                                            <p:txEl>
                                              <p:pRg st="1" end="1"/>
                                            </p:txEl>
                                          </p:spTgt>
                                        </p:tgtEl>
                                        <p:attrNameLst>
                                          <p:attrName>style.visibility</p:attrName>
                                        </p:attrNameLst>
                                      </p:cBhvr>
                                      <p:to>
                                        <p:strVal val="visible"/>
                                      </p:to>
                                    </p:set>
                                    <p:animEffect transition="in" filter="fade">
                                      <p:cBhvr>
                                        <p:cTn id="55" dur="750"/>
                                        <p:tgtEl>
                                          <p:spTgt spid="15">
                                            <p:txEl>
                                              <p:p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5">
                                            <p:txEl>
                                              <p:pRg st="2" end="2"/>
                                            </p:txEl>
                                          </p:spTgt>
                                        </p:tgtEl>
                                        <p:attrNameLst>
                                          <p:attrName>style.visibility</p:attrName>
                                        </p:attrNameLst>
                                      </p:cBhvr>
                                      <p:to>
                                        <p:strVal val="visible"/>
                                      </p:to>
                                    </p:set>
                                    <p:animEffect transition="in" filter="fade">
                                      <p:cBhvr>
                                        <p:cTn id="59" dur="750"/>
                                        <p:tgtEl>
                                          <p:spTgt spid="15">
                                            <p:txEl>
                                              <p:pRg st="2" end="2"/>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5">
                                            <p:txEl>
                                              <p:pRg st="3" end="3"/>
                                            </p:txEl>
                                          </p:spTgt>
                                        </p:tgtEl>
                                        <p:attrNameLst>
                                          <p:attrName>style.visibility</p:attrName>
                                        </p:attrNameLst>
                                      </p:cBhvr>
                                      <p:to>
                                        <p:strVal val="visible"/>
                                      </p:to>
                                    </p:set>
                                    <p:animEffect transition="in" filter="fade">
                                      <p:cBhvr>
                                        <p:cTn id="63" dur="750"/>
                                        <p:tgtEl>
                                          <p:spTgt spid="15">
                                            <p:txEl>
                                              <p:pRg st="3" end="3"/>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5">
                                            <p:txEl>
                                              <p:pRg st="4" end="4"/>
                                            </p:txEl>
                                          </p:spTgt>
                                        </p:tgtEl>
                                        <p:attrNameLst>
                                          <p:attrName>style.visibility</p:attrName>
                                        </p:attrNameLst>
                                      </p:cBhvr>
                                      <p:to>
                                        <p:strVal val="visible"/>
                                      </p:to>
                                    </p:set>
                                    <p:animEffect transition="in" filter="fade">
                                      <p:cBhvr>
                                        <p:cTn id="67" dur="750"/>
                                        <p:tgtEl>
                                          <p:spTgt spid="15">
                                            <p:txEl>
                                              <p:pRg st="4" end="4"/>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5">
                                            <p:txEl>
                                              <p:pRg st="5" end="5"/>
                                            </p:txEl>
                                          </p:spTgt>
                                        </p:tgtEl>
                                        <p:attrNameLst>
                                          <p:attrName>style.visibility</p:attrName>
                                        </p:attrNameLst>
                                      </p:cBhvr>
                                      <p:to>
                                        <p:strVal val="visible"/>
                                      </p:to>
                                    </p:set>
                                    <p:animEffect transition="in" filter="fade">
                                      <p:cBhvr>
                                        <p:cTn id="71" dur="750"/>
                                        <p:tgtEl>
                                          <p:spTgt spid="15">
                                            <p:txEl>
                                              <p:pRg st="5" end="5"/>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5">
                                            <p:txEl>
                                              <p:pRg st="6" end="6"/>
                                            </p:txEl>
                                          </p:spTgt>
                                        </p:tgtEl>
                                        <p:attrNameLst>
                                          <p:attrName>style.visibility</p:attrName>
                                        </p:attrNameLst>
                                      </p:cBhvr>
                                      <p:to>
                                        <p:strVal val="visible"/>
                                      </p:to>
                                    </p:set>
                                    <p:animEffect transition="in" filter="fade">
                                      <p:cBhvr>
                                        <p:cTn id="75" dur="750"/>
                                        <p:tgtEl>
                                          <p:spTgt spid="15">
                                            <p:txEl>
                                              <p:pRg st="6" end="6"/>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5">
                                            <p:txEl>
                                              <p:pRg st="7" end="7"/>
                                            </p:txEl>
                                          </p:spTgt>
                                        </p:tgtEl>
                                        <p:attrNameLst>
                                          <p:attrName>style.visibility</p:attrName>
                                        </p:attrNameLst>
                                      </p:cBhvr>
                                      <p:to>
                                        <p:strVal val="visible"/>
                                      </p:to>
                                    </p:set>
                                    <p:animEffect transition="in" filter="fade">
                                      <p:cBhvr>
                                        <p:cTn id="79" dur="750"/>
                                        <p:tgtEl>
                                          <p:spTgt spid="15">
                                            <p:txEl>
                                              <p:pRg st="7" end="7"/>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5">
                                            <p:txEl>
                                              <p:pRg st="8" end="8"/>
                                            </p:txEl>
                                          </p:spTgt>
                                        </p:tgtEl>
                                        <p:attrNameLst>
                                          <p:attrName>style.visibility</p:attrName>
                                        </p:attrNameLst>
                                      </p:cBhvr>
                                      <p:to>
                                        <p:strVal val="visible"/>
                                      </p:to>
                                    </p:set>
                                    <p:animEffect transition="in" filter="fade">
                                      <p:cBhvr>
                                        <p:cTn id="83" dur="750"/>
                                        <p:tgtEl>
                                          <p:spTgt spid="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7"/>
        <p:cNvGrpSpPr/>
        <p:nvPr/>
      </p:nvGrpSpPr>
      <p:grpSpPr>
        <a:xfrm>
          <a:off x="0" y="0"/>
          <a:ext cx="0" cy="0"/>
          <a:chOff x="0" y="0"/>
          <a:chExt cx="0" cy="0"/>
        </a:xfrm>
      </p:grpSpPr>
      <p:sp>
        <p:nvSpPr>
          <p:cNvPr id="18" name="Google Shape;18;p3"/>
          <p:cNvSpPr txBox="1"/>
          <p:nvPr/>
        </p:nvSpPr>
        <p:spPr>
          <a:xfrm>
            <a:off x="-6304" y="0"/>
            <a:ext cx="9150304" cy="921657"/>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9" name="Google Shape;19;p3"/>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 name="Google Shape;20;p3"/>
          <p:cNvSpPr txBox="1">
            <a:spLocks noGrp="1"/>
          </p:cNvSpPr>
          <p:nvPr>
            <p:ph type="body" idx="2"/>
          </p:nvPr>
        </p:nvSpPr>
        <p:spPr>
          <a:xfrm>
            <a:off x="2052028" y="1197429"/>
            <a:ext cx="5046877" cy="2512779"/>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0"/>
              </a:spcBef>
              <a:spcAft>
                <a:spcPts val="0"/>
              </a:spcAft>
              <a:buClr>
                <a:schemeClr val="dk1"/>
              </a:buClr>
              <a:buSzPts val="2400"/>
              <a:buFont typeface="Arial"/>
              <a:buChar char="•"/>
              <a:defRPr sz="2400" b="1"/>
            </a:lvl1pPr>
            <a:lvl2pPr marL="914400" lvl="1" indent="-228600" algn="l">
              <a:lnSpc>
                <a:spcPct val="150000"/>
              </a:lnSpc>
              <a:spcBef>
                <a:spcPts val="439"/>
              </a:spcBef>
              <a:spcAft>
                <a:spcPts val="0"/>
              </a:spcAft>
              <a:buClr>
                <a:schemeClr val="dk1"/>
              </a:buClr>
              <a:buSzPts val="1758"/>
              <a:buNone/>
              <a:defRPr sz="1758"/>
            </a:lvl2pPr>
            <a:lvl3pPr marL="1371600" lvl="2" indent="-228600" algn="l">
              <a:lnSpc>
                <a:spcPct val="90000"/>
              </a:lnSpc>
              <a:spcBef>
                <a:spcPts val="375"/>
              </a:spcBef>
              <a:spcAft>
                <a:spcPts val="0"/>
              </a:spcAft>
              <a:buClr>
                <a:schemeClr val="dk1"/>
              </a:buClr>
              <a:buSzPts val="1758"/>
              <a:buNone/>
              <a:defRPr sz="1758"/>
            </a:lvl3pPr>
            <a:lvl4pPr marL="1828800" lvl="3" indent="-228600" algn="l">
              <a:lnSpc>
                <a:spcPct val="90000"/>
              </a:lnSpc>
              <a:spcBef>
                <a:spcPts val="375"/>
              </a:spcBef>
              <a:spcAft>
                <a:spcPts val="0"/>
              </a:spcAft>
              <a:buClr>
                <a:schemeClr val="dk1"/>
              </a:buClr>
              <a:buSzPts val="1758"/>
              <a:buNone/>
              <a:defRPr sz="1758"/>
            </a:lvl4pPr>
            <a:lvl5pPr marL="2286000" lvl="4" indent="-228600" algn="l">
              <a:lnSpc>
                <a:spcPct val="90000"/>
              </a:lnSpc>
              <a:spcBef>
                <a:spcPts val="375"/>
              </a:spcBef>
              <a:spcAft>
                <a:spcPts val="0"/>
              </a:spcAft>
              <a:buClr>
                <a:schemeClr val="dk1"/>
              </a:buClr>
              <a:buSzPts val="1758"/>
              <a:buNone/>
              <a:defRPr sz="1758"/>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1" name="Google Shape;21;p3"/>
          <p:cNvPicPr preferRelativeResize="0"/>
          <p:nvPr/>
        </p:nvPicPr>
        <p:blipFill rotWithShape="1">
          <a:blip r:embed="rId2">
            <a:alphaModFix/>
          </a:blip>
          <a:srcRect l="109" t="7102" b="33564"/>
          <a:stretch/>
        </p:blipFill>
        <p:spPr>
          <a:xfrm>
            <a:off x="-8814" y="3710690"/>
            <a:ext cx="9152873" cy="143629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22"/>
        <p:cNvGrpSpPr/>
        <p:nvPr/>
      </p:nvGrpSpPr>
      <p:grpSpPr>
        <a:xfrm>
          <a:off x="0" y="0"/>
          <a:ext cx="0" cy="0"/>
          <a:chOff x="0" y="0"/>
          <a:chExt cx="0" cy="0"/>
        </a:xfrm>
      </p:grpSpPr>
      <p:sp>
        <p:nvSpPr>
          <p:cNvPr id="23" name="Google Shape;23;p4"/>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4"/>
          <p:cNvSpPr txBox="1">
            <a:spLocks noGrp="1"/>
          </p:cNvSpPr>
          <p:nvPr>
            <p:ph type="body" idx="2"/>
          </p:nvPr>
        </p:nvSpPr>
        <p:spPr>
          <a:xfrm>
            <a:off x="942822" y="1277258"/>
            <a:ext cx="3993459" cy="2329521"/>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0"/>
              </a:spcBef>
              <a:spcAft>
                <a:spcPts val="0"/>
              </a:spcAft>
              <a:buClr>
                <a:schemeClr val="dk1"/>
              </a:buClr>
              <a:buSzPts val="2400"/>
              <a:buFont typeface="Arial"/>
              <a:buChar char="•"/>
              <a:defRPr sz="2400" b="1"/>
            </a:lvl1pPr>
            <a:lvl2pPr marL="914400" lvl="1" indent="-228600" algn="l">
              <a:lnSpc>
                <a:spcPct val="150000"/>
              </a:lnSpc>
              <a:spcBef>
                <a:spcPts val="439"/>
              </a:spcBef>
              <a:spcAft>
                <a:spcPts val="0"/>
              </a:spcAft>
              <a:buClr>
                <a:schemeClr val="dk1"/>
              </a:buClr>
              <a:buSzPts val="2400"/>
              <a:buNone/>
              <a:defRPr/>
            </a:lvl2pPr>
            <a:lvl3pPr marL="1371600" lvl="2" indent="-228600" algn="l">
              <a:lnSpc>
                <a:spcPct val="150000"/>
              </a:lnSpc>
              <a:spcBef>
                <a:spcPts val="375"/>
              </a:spcBef>
              <a:spcAft>
                <a:spcPts val="0"/>
              </a:spcAft>
              <a:buClr>
                <a:schemeClr val="dk1"/>
              </a:buClr>
              <a:buSzPts val="1500"/>
              <a:buNone/>
              <a:defRPr/>
            </a:lvl3pPr>
            <a:lvl4pPr marL="1828800" lvl="3" indent="-228600" algn="l">
              <a:lnSpc>
                <a:spcPct val="150000"/>
              </a:lnSpc>
              <a:spcBef>
                <a:spcPts val="375"/>
              </a:spcBef>
              <a:spcAft>
                <a:spcPts val="0"/>
              </a:spcAft>
              <a:buClr>
                <a:schemeClr val="dk1"/>
              </a:buClr>
              <a:buSzPts val="1350"/>
              <a:buNone/>
              <a:defRPr/>
            </a:lvl4pPr>
            <a:lvl5pPr marL="2286000" lvl="4" indent="-228600" algn="l">
              <a:lnSpc>
                <a:spcPct val="150000"/>
              </a:lnSpc>
              <a:spcBef>
                <a:spcPts val="375"/>
              </a:spcBef>
              <a:spcAft>
                <a:spcPts val="0"/>
              </a:spcAft>
              <a:buClr>
                <a:schemeClr val="dk1"/>
              </a:buClr>
              <a:buSzPts val="13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 name="Google Shape;25;p4"/>
          <p:cNvSpPr>
            <a:spLocks noGrp="1"/>
          </p:cNvSpPr>
          <p:nvPr>
            <p:ph type="pic" idx="3"/>
          </p:nvPr>
        </p:nvSpPr>
        <p:spPr>
          <a:xfrm>
            <a:off x="5262429" y="1291773"/>
            <a:ext cx="3420446" cy="3090606"/>
          </a:xfrm>
          <a:prstGeom prst="rect">
            <a:avLst/>
          </a:prstGeom>
          <a:noFill/>
          <a:ln>
            <a:noFill/>
          </a:ln>
        </p:spPr>
      </p:sp>
      <p:pic>
        <p:nvPicPr>
          <p:cNvPr id="26" name="Google Shape;26;p4"/>
          <p:cNvPicPr preferRelativeResize="0"/>
          <p:nvPr/>
        </p:nvPicPr>
        <p:blipFill rotWithShape="1">
          <a:blip r:embed="rId2">
            <a:alphaModFix/>
          </a:blip>
          <a:srcRect l="109" t="7102" b="33564"/>
          <a:stretch/>
        </p:blipFill>
        <p:spPr>
          <a:xfrm>
            <a:off x="-8814" y="3710690"/>
            <a:ext cx="9152873" cy="143629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27"/>
        <p:cNvGrpSpPr/>
        <p:nvPr/>
      </p:nvGrpSpPr>
      <p:grpSpPr>
        <a:xfrm>
          <a:off x="0" y="0"/>
          <a:ext cx="0" cy="0"/>
          <a:chOff x="0" y="0"/>
          <a:chExt cx="0" cy="0"/>
        </a:xfrm>
      </p:grpSpPr>
      <p:sp>
        <p:nvSpPr>
          <p:cNvPr id="28" name="Google Shape;28;p5"/>
          <p:cNvSpPr txBox="1"/>
          <p:nvPr/>
        </p:nvSpPr>
        <p:spPr>
          <a:xfrm>
            <a:off x="-6304" y="0"/>
            <a:ext cx="9150304" cy="921657"/>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29" name="Google Shape;29;p5"/>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 name="Google Shape;30;p5"/>
          <p:cNvSpPr>
            <a:spLocks noGrp="1"/>
          </p:cNvSpPr>
          <p:nvPr>
            <p:ph type="media" idx="2"/>
          </p:nvPr>
        </p:nvSpPr>
        <p:spPr>
          <a:xfrm>
            <a:off x="2042012" y="1304873"/>
            <a:ext cx="5045075" cy="25304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31" name="Google Shape;31;p5"/>
          <p:cNvPicPr preferRelativeResize="0"/>
          <p:nvPr/>
        </p:nvPicPr>
        <p:blipFill rotWithShape="1">
          <a:blip r:embed="rId2">
            <a:alphaModFix/>
          </a:blip>
          <a:srcRect l="109" t="7102" b="33564"/>
          <a:stretch/>
        </p:blipFill>
        <p:spPr>
          <a:xfrm>
            <a:off x="-8814" y="3710690"/>
            <a:ext cx="9152873" cy="143629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XL image">
  <p:cSld name="XL image">
    <p:spTree>
      <p:nvGrpSpPr>
        <p:cNvPr id="1" name="Shape 32"/>
        <p:cNvGrpSpPr/>
        <p:nvPr/>
      </p:nvGrpSpPr>
      <p:grpSpPr>
        <a:xfrm>
          <a:off x="0" y="0"/>
          <a:ext cx="0" cy="0"/>
          <a:chOff x="0" y="0"/>
          <a:chExt cx="0" cy="0"/>
        </a:xfrm>
      </p:grpSpPr>
      <p:sp>
        <p:nvSpPr>
          <p:cNvPr id="33" name="Google Shape;33;p6"/>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34" name="Google Shape;34;p6"/>
          <p:cNvPicPr preferRelativeResize="0"/>
          <p:nvPr/>
        </p:nvPicPr>
        <p:blipFill rotWithShape="1">
          <a:blip r:embed="rId2">
            <a:alphaModFix/>
          </a:blip>
          <a:srcRect l="109" t="7102" b="33564"/>
          <a:stretch/>
        </p:blipFill>
        <p:spPr>
          <a:xfrm>
            <a:off x="-8873" y="4598378"/>
            <a:ext cx="9152873" cy="5715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2184116" y="1364104"/>
            <a:ext cx="4762552" cy="247896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 name="Google Shape;11;p1"/>
          <p:cNvSpPr txBox="1"/>
          <p:nvPr/>
        </p:nvSpPr>
        <p:spPr>
          <a:xfrm>
            <a:off x="-6304" y="0"/>
            <a:ext cx="9150304" cy="921657"/>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2" name="Google Shape;12;p1"/>
          <p:cNvSpPr txBox="1">
            <a:spLocks noGrp="1"/>
          </p:cNvSpPr>
          <p:nvPr>
            <p:ph type="title"/>
          </p:nvPr>
        </p:nvSpPr>
        <p:spPr>
          <a:xfrm>
            <a:off x="616258" y="0"/>
            <a:ext cx="7886700" cy="9144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1"/>
              </a:buClr>
              <a:buSzPts val="3600"/>
              <a:buFont typeface="Lato Black"/>
              <a:buNone/>
              <a:defRPr sz="3600" b="0" i="0" u="none" strike="noStrike" cap="none">
                <a:solidFill>
                  <a:schemeClr val="lt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dpi.wi.gov/sites/default/files/imce/cte/CPA/2024_01_22_Perkins_Narrative_Guidance_final.docx" TargetMode="External"/><Relationship Id="rId3" Type="http://schemas.openxmlformats.org/officeDocument/2006/relationships/hyperlink" Target="https://dpi.wi.gov/sites/default/files/imce/acp/pdf/2022_08_Wis_Guide_to_Publishing_your_Dist_ACP_E4E_Plan_resource_version.pdf" TargetMode="External"/><Relationship Id="rId7" Type="http://schemas.openxmlformats.org/officeDocument/2006/relationships/hyperlink" Target="https://www.youtube.com/watch?v=Xp5IDfvezN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dpi.wi.gov/sites/default/files/imce/cte/CPACTEERS/2023_08_28_DPI_Roster_Work_Plan_8.25.2023.pdf" TargetMode="External"/><Relationship Id="rId5" Type="http://schemas.openxmlformats.org/officeDocument/2006/relationships/hyperlink" Target="https://dpi.wi.gov/wise/data-elements/iac-code-type" TargetMode="External"/><Relationship Id="rId4" Type="http://schemas.openxmlformats.org/officeDocument/2006/relationships/hyperlink" Target="https://docs.google.com/spreadsheets/d/1Xl42g0xS0bP9qwLz8lXfC3U7Hg1FWf0JJbsgp6yZNSU/edit#gid=996239751"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pi.wi.gov/sites/default/files/imce/acp/pdf/2022_08_Wis_Guide_to_Publishing_your_Dist_ACP_E4E_Plan_resource_version.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7"/>
          <p:cNvSpPr txBox="1">
            <a:spLocks noGrp="1"/>
          </p:cNvSpPr>
          <p:nvPr>
            <p:ph type="body" idx="1"/>
          </p:nvPr>
        </p:nvSpPr>
        <p:spPr>
          <a:xfrm>
            <a:off x="999600" y="1146150"/>
            <a:ext cx="7728000" cy="2892300"/>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0">
              <a:lnSpc>
                <a:spcPct val="115000"/>
              </a:lnSpc>
              <a:spcBef>
                <a:spcPts val="1000"/>
              </a:spcBef>
              <a:spcAft>
                <a:spcPts val="0"/>
              </a:spcAft>
              <a:buClr>
                <a:srgbClr val="333399"/>
              </a:buClr>
              <a:buSzPct val="70175"/>
              <a:buNone/>
            </a:pPr>
            <a:r>
              <a:rPr lang="en-US" sz="5700"/>
              <a:t>Perkins Application Narrative Section</a:t>
            </a:r>
            <a:endParaRPr sz="5700"/>
          </a:p>
          <a:p>
            <a:pPr marL="0" lvl="0" indent="0" algn="ctr" rtl="0">
              <a:lnSpc>
                <a:spcPct val="115000"/>
              </a:lnSpc>
              <a:spcBef>
                <a:spcPts val="1000"/>
              </a:spcBef>
              <a:spcAft>
                <a:spcPts val="0"/>
              </a:spcAft>
              <a:buClr>
                <a:srgbClr val="333399"/>
              </a:buClr>
              <a:buSzPct val="94117"/>
              <a:buFont typeface="Arial"/>
              <a:buNone/>
            </a:pPr>
            <a:r>
              <a:rPr lang="en-US" sz="4250" b="0">
                <a:latin typeface="Lato"/>
                <a:ea typeface="Lato"/>
                <a:cs typeface="Lato"/>
                <a:sym typeface="Lato"/>
              </a:rPr>
              <a:t>January 2024</a:t>
            </a:r>
            <a:endParaRPr sz="4250" b="0">
              <a:latin typeface="Lato"/>
              <a:ea typeface="Lato"/>
              <a:cs typeface="Lato"/>
              <a:sym typeface="Lato"/>
            </a:endParaRPr>
          </a:p>
          <a:p>
            <a:pPr marL="0" lvl="0" indent="0" algn="ctr" rtl="0">
              <a:lnSpc>
                <a:spcPct val="100000"/>
              </a:lnSpc>
              <a:spcBef>
                <a:spcPts val="1000"/>
              </a:spcBef>
              <a:spcAft>
                <a:spcPts val="0"/>
              </a:spcAft>
              <a:buClr>
                <a:srgbClr val="333399"/>
              </a:buClr>
              <a:buSzPct val="100000"/>
              <a:buNone/>
            </a:pPr>
            <a:br>
              <a:rPr lang="en-US" sz="4000"/>
            </a:br>
            <a:endParaRPr/>
          </a:p>
        </p:txBody>
      </p:sp>
      <p:sp>
        <p:nvSpPr>
          <p:cNvPr id="41" name="Google Shape;41;p7"/>
          <p:cNvSpPr txBox="1">
            <a:spLocks noGrp="1"/>
          </p:cNvSpPr>
          <p:nvPr>
            <p:ph type="body" idx="2"/>
          </p:nvPr>
        </p:nvSpPr>
        <p:spPr>
          <a:xfrm>
            <a:off x="6030300" y="3192525"/>
            <a:ext cx="3040800" cy="1171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318"/>
              <a:buNone/>
            </a:pPr>
            <a:endParaRPr sz="1318"/>
          </a:p>
          <a:p>
            <a:pPr marL="0" lvl="0" indent="0" algn="l" rtl="0">
              <a:lnSpc>
                <a:spcPct val="115000"/>
              </a:lnSpc>
              <a:spcBef>
                <a:spcPts val="0"/>
              </a:spcBef>
              <a:spcAft>
                <a:spcPts val="0"/>
              </a:spcAft>
              <a:buClr>
                <a:schemeClr val="dk1"/>
              </a:buClr>
              <a:buSzPts val="1318"/>
              <a:buNone/>
            </a:pPr>
            <a:r>
              <a:rPr lang="en-US" sz="1400"/>
              <a:t>Chris Lenske, Grant Specialist </a:t>
            </a:r>
            <a:endParaRPr sz="1400"/>
          </a:p>
          <a:p>
            <a:pPr marL="0" lvl="0" indent="0" algn="l" rtl="0">
              <a:lnSpc>
                <a:spcPct val="115000"/>
              </a:lnSpc>
              <a:spcBef>
                <a:spcPts val="0"/>
              </a:spcBef>
              <a:spcAft>
                <a:spcPts val="0"/>
              </a:spcAft>
              <a:buClr>
                <a:schemeClr val="dk1"/>
              </a:buClr>
              <a:buSzPts val="1318"/>
              <a:buNone/>
            </a:pPr>
            <a:r>
              <a:rPr lang="en-US" sz="1400"/>
              <a:t>Karin Smith, Education Consultant </a:t>
            </a:r>
            <a:endParaRPr sz="1400"/>
          </a:p>
          <a:p>
            <a:pPr marL="0" lvl="0" indent="0" algn="l" rtl="0">
              <a:lnSpc>
                <a:spcPct val="115000"/>
              </a:lnSpc>
              <a:spcBef>
                <a:spcPts val="0"/>
              </a:spcBef>
              <a:spcAft>
                <a:spcPts val="0"/>
              </a:spcAft>
              <a:buClr>
                <a:schemeClr val="dk1"/>
              </a:buClr>
              <a:buSzPts val="1318"/>
              <a:buNone/>
            </a:pPr>
            <a:endParaRPr/>
          </a:p>
        </p:txBody>
      </p:sp>
      <p:sp>
        <p:nvSpPr>
          <p:cNvPr id="42" name="Google Shape;42;p7"/>
          <p:cNvSpPr txBox="1"/>
          <p:nvPr/>
        </p:nvSpPr>
        <p:spPr>
          <a:xfrm>
            <a:off x="7637950" y="3448200"/>
            <a:ext cx="14331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00" b="1">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6"/>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endParaRPr/>
          </a:p>
        </p:txBody>
      </p:sp>
      <p:sp>
        <p:nvSpPr>
          <p:cNvPr id="115" name="Google Shape;115;p16"/>
          <p:cNvSpPr txBox="1">
            <a:spLocks noGrp="1"/>
          </p:cNvSpPr>
          <p:nvPr>
            <p:ph type="body" idx="2"/>
          </p:nvPr>
        </p:nvSpPr>
        <p:spPr>
          <a:xfrm>
            <a:off x="2052028" y="1197429"/>
            <a:ext cx="5046900" cy="2512800"/>
          </a:xfrm>
          <a:prstGeom prst="rect">
            <a:avLst/>
          </a:prstGeom>
        </p:spPr>
        <p:txBody>
          <a:bodyPr spcFirstLastPara="1" wrap="square" lIns="91425" tIns="45700" rIns="91425" bIns="45700" anchor="t" anchorCtr="0">
            <a:normAutofit/>
          </a:bodyPr>
          <a:lstStyle/>
          <a:p>
            <a:pPr marL="0" lvl="0" indent="0" algn="l" rtl="0">
              <a:spcBef>
                <a:spcPts val="0"/>
              </a:spcBef>
              <a:spcAft>
                <a:spcPts val="439"/>
              </a:spcAft>
              <a:buNone/>
            </a:pPr>
            <a:endParaRPr/>
          </a:p>
        </p:txBody>
      </p:sp>
      <p:pic>
        <p:nvPicPr>
          <p:cNvPr id="116" name="Google Shape;116;p16"/>
          <p:cNvPicPr preferRelativeResize="0"/>
          <p:nvPr/>
        </p:nvPicPr>
        <p:blipFill>
          <a:blip r:embed="rId3">
            <a:alphaModFix/>
          </a:blip>
          <a:stretch>
            <a:fillRect/>
          </a:stretch>
        </p:blipFill>
        <p:spPr>
          <a:xfrm>
            <a:off x="729650" y="0"/>
            <a:ext cx="7105225"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endParaRPr/>
          </a:p>
        </p:txBody>
      </p:sp>
      <p:sp>
        <p:nvSpPr>
          <p:cNvPr id="123" name="Google Shape;123;p17"/>
          <p:cNvSpPr txBox="1">
            <a:spLocks noGrp="1"/>
          </p:cNvSpPr>
          <p:nvPr>
            <p:ph type="body" idx="2"/>
          </p:nvPr>
        </p:nvSpPr>
        <p:spPr>
          <a:xfrm>
            <a:off x="2052028" y="1197429"/>
            <a:ext cx="5046900" cy="2512800"/>
          </a:xfrm>
          <a:prstGeom prst="rect">
            <a:avLst/>
          </a:prstGeom>
        </p:spPr>
        <p:txBody>
          <a:bodyPr spcFirstLastPara="1" wrap="square" lIns="91425" tIns="45700" rIns="91425" bIns="45700" anchor="t" anchorCtr="0">
            <a:normAutofit/>
          </a:bodyPr>
          <a:lstStyle/>
          <a:p>
            <a:pPr marL="0" lvl="0" indent="0" algn="l" rtl="0">
              <a:spcBef>
                <a:spcPts val="0"/>
              </a:spcBef>
              <a:spcAft>
                <a:spcPts val="439"/>
              </a:spcAft>
              <a:buNone/>
            </a:pPr>
            <a:endParaRPr/>
          </a:p>
        </p:txBody>
      </p:sp>
      <p:pic>
        <p:nvPicPr>
          <p:cNvPr id="124" name="Google Shape;124;p17"/>
          <p:cNvPicPr preferRelativeResize="0"/>
          <p:nvPr/>
        </p:nvPicPr>
        <p:blipFill>
          <a:blip r:embed="rId3">
            <a:alphaModFix/>
          </a:blip>
          <a:stretch>
            <a:fillRect/>
          </a:stretch>
        </p:blipFill>
        <p:spPr>
          <a:xfrm>
            <a:off x="1861175" y="27200"/>
            <a:ext cx="5233200" cy="51163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8"/>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endParaRPr/>
          </a:p>
        </p:txBody>
      </p:sp>
      <p:sp>
        <p:nvSpPr>
          <p:cNvPr id="131" name="Google Shape;131;p18"/>
          <p:cNvSpPr txBox="1">
            <a:spLocks noGrp="1"/>
          </p:cNvSpPr>
          <p:nvPr>
            <p:ph type="body" idx="2"/>
          </p:nvPr>
        </p:nvSpPr>
        <p:spPr>
          <a:xfrm>
            <a:off x="2052028" y="1197429"/>
            <a:ext cx="5046900" cy="2512800"/>
          </a:xfrm>
          <a:prstGeom prst="rect">
            <a:avLst/>
          </a:prstGeom>
        </p:spPr>
        <p:txBody>
          <a:bodyPr spcFirstLastPara="1" wrap="square" lIns="91425" tIns="45700" rIns="91425" bIns="45700" anchor="t" anchorCtr="0">
            <a:normAutofit/>
          </a:bodyPr>
          <a:lstStyle/>
          <a:p>
            <a:pPr marL="0" lvl="0" indent="0" algn="l" rtl="0">
              <a:spcBef>
                <a:spcPts val="0"/>
              </a:spcBef>
              <a:spcAft>
                <a:spcPts val="439"/>
              </a:spcAft>
              <a:buNone/>
            </a:pPr>
            <a:endParaRPr/>
          </a:p>
        </p:txBody>
      </p:sp>
      <p:pic>
        <p:nvPicPr>
          <p:cNvPr id="132" name="Google Shape;132;p18"/>
          <p:cNvPicPr preferRelativeResize="0"/>
          <p:nvPr/>
        </p:nvPicPr>
        <p:blipFill>
          <a:blip r:embed="rId3">
            <a:alphaModFix/>
          </a:blip>
          <a:stretch>
            <a:fillRect/>
          </a:stretch>
        </p:blipFill>
        <p:spPr>
          <a:xfrm>
            <a:off x="1177900" y="809900"/>
            <a:ext cx="6952900" cy="4268075"/>
          </a:xfrm>
          <a:prstGeom prst="rect">
            <a:avLst/>
          </a:prstGeom>
          <a:noFill/>
          <a:ln>
            <a:noFill/>
          </a:ln>
        </p:spPr>
      </p:pic>
      <p:pic>
        <p:nvPicPr>
          <p:cNvPr id="133" name="Google Shape;133;p18"/>
          <p:cNvPicPr preferRelativeResize="0"/>
          <p:nvPr/>
        </p:nvPicPr>
        <p:blipFill>
          <a:blip r:embed="rId4">
            <a:alphaModFix/>
          </a:blip>
          <a:stretch>
            <a:fillRect/>
          </a:stretch>
        </p:blipFill>
        <p:spPr>
          <a:xfrm>
            <a:off x="1177900" y="278475"/>
            <a:ext cx="5521750" cy="531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9"/>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endParaRPr/>
          </a:p>
        </p:txBody>
      </p:sp>
      <p:sp>
        <p:nvSpPr>
          <p:cNvPr id="140" name="Google Shape;140;p19"/>
          <p:cNvSpPr txBox="1">
            <a:spLocks noGrp="1"/>
          </p:cNvSpPr>
          <p:nvPr>
            <p:ph type="body" idx="2"/>
          </p:nvPr>
        </p:nvSpPr>
        <p:spPr>
          <a:xfrm>
            <a:off x="2052028" y="1197429"/>
            <a:ext cx="5046900" cy="2512800"/>
          </a:xfrm>
          <a:prstGeom prst="rect">
            <a:avLst/>
          </a:prstGeom>
        </p:spPr>
        <p:txBody>
          <a:bodyPr spcFirstLastPara="1" wrap="square" lIns="91425" tIns="45700" rIns="91425" bIns="45700" anchor="t" anchorCtr="0">
            <a:normAutofit/>
          </a:bodyPr>
          <a:lstStyle/>
          <a:p>
            <a:pPr marL="0" lvl="0" indent="0" algn="l" rtl="0">
              <a:spcBef>
                <a:spcPts val="0"/>
              </a:spcBef>
              <a:spcAft>
                <a:spcPts val="439"/>
              </a:spcAft>
              <a:buNone/>
            </a:pPr>
            <a:endParaRPr/>
          </a:p>
        </p:txBody>
      </p:sp>
      <p:pic>
        <p:nvPicPr>
          <p:cNvPr id="141" name="Google Shape;141;p19"/>
          <p:cNvPicPr preferRelativeResize="0"/>
          <p:nvPr/>
        </p:nvPicPr>
        <p:blipFill>
          <a:blip r:embed="rId3">
            <a:alphaModFix/>
          </a:blip>
          <a:stretch>
            <a:fillRect/>
          </a:stretch>
        </p:blipFill>
        <p:spPr>
          <a:xfrm>
            <a:off x="471375" y="993525"/>
            <a:ext cx="8096499" cy="3156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endParaRPr/>
          </a:p>
        </p:txBody>
      </p:sp>
      <p:sp>
        <p:nvSpPr>
          <p:cNvPr id="148" name="Google Shape;148;p20"/>
          <p:cNvSpPr txBox="1">
            <a:spLocks noGrp="1"/>
          </p:cNvSpPr>
          <p:nvPr>
            <p:ph type="body" idx="2"/>
          </p:nvPr>
        </p:nvSpPr>
        <p:spPr>
          <a:xfrm>
            <a:off x="2052028" y="1197429"/>
            <a:ext cx="5046900" cy="2512800"/>
          </a:xfrm>
          <a:prstGeom prst="rect">
            <a:avLst/>
          </a:prstGeom>
        </p:spPr>
        <p:txBody>
          <a:bodyPr spcFirstLastPara="1" wrap="square" lIns="91425" tIns="45700" rIns="91425" bIns="45700" anchor="t" anchorCtr="0">
            <a:normAutofit/>
          </a:bodyPr>
          <a:lstStyle/>
          <a:p>
            <a:pPr marL="0" lvl="0" indent="0" algn="l" rtl="0">
              <a:spcBef>
                <a:spcPts val="0"/>
              </a:spcBef>
              <a:spcAft>
                <a:spcPts val="439"/>
              </a:spcAft>
              <a:buNone/>
            </a:pPr>
            <a:endParaRPr/>
          </a:p>
        </p:txBody>
      </p:sp>
      <p:pic>
        <p:nvPicPr>
          <p:cNvPr id="149" name="Google Shape;149;p20"/>
          <p:cNvPicPr preferRelativeResize="0"/>
          <p:nvPr/>
        </p:nvPicPr>
        <p:blipFill>
          <a:blip r:embed="rId3">
            <a:alphaModFix/>
          </a:blip>
          <a:stretch>
            <a:fillRect/>
          </a:stretch>
        </p:blipFill>
        <p:spPr>
          <a:xfrm>
            <a:off x="277275" y="957325"/>
            <a:ext cx="8637199" cy="3228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1"/>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r>
              <a:rPr lang="en-US"/>
              <a:t>Compiling Information for the Narrative</a:t>
            </a:r>
            <a:endParaRPr/>
          </a:p>
        </p:txBody>
      </p:sp>
      <p:sp>
        <p:nvSpPr>
          <p:cNvPr id="156" name="Google Shape;156;p21"/>
          <p:cNvSpPr txBox="1">
            <a:spLocks noGrp="1"/>
          </p:cNvSpPr>
          <p:nvPr>
            <p:ph type="body" idx="2"/>
          </p:nvPr>
        </p:nvSpPr>
        <p:spPr>
          <a:xfrm>
            <a:off x="1900850" y="1103700"/>
            <a:ext cx="5031600" cy="31290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US"/>
              <a:t>Guest Panel</a:t>
            </a:r>
            <a:endParaRPr/>
          </a:p>
          <a:p>
            <a:pPr marL="0" lvl="0" indent="0" algn="l" rtl="0">
              <a:spcBef>
                <a:spcPts val="439"/>
              </a:spcBef>
              <a:spcAft>
                <a:spcPts val="0"/>
              </a:spcAft>
              <a:buNone/>
            </a:pPr>
            <a:r>
              <a:rPr lang="en-US" sz="2200"/>
              <a:t>CTEC and ACP Coordinators</a:t>
            </a:r>
            <a:endParaRPr sz="2200"/>
          </a:p>
          <a:p>
            <a:pPr marL="457200" lvl="0" indent="-381000" algn="l" rtl="0">
              <a:spcBef>
                <a:spcPts val="439"/>
              </a:spcBef>
              <a:spcAft>
                <a:spcPts val="0"/>
              </a:spcAft>
              <a:buSzPts val="2400"/>
              <a:buChar char="•"/>
            </a:pPr>
            <a:r>
              <a:rPr lang="en-US" b="0"/>
              <a:t>Kayla Correll, CESA 1</a:t>
            </a:r>
            <a:endParaRPr b="0"/>
          </a:p>
          <a:p>
            <a:pPr marL="457200" lvl="0" indent="-381000" algn="l" rtl="0">
              <a:spcBef>
                <a:spcPts val="0"/>
              </a:spcBef>
              <a:spcAft>
                <a:spcPts val="0"/>
              </a:spcAft>
              <a:buSzPts val="2400"/>
              <a:buChar char="•"/>
            </a:pPr>
            <a:r>
              <a:rPr lang="en-US" b="0"/>
              <a:t>Chris Daniels, South Milwaukee</a:t>
            </a:r>
            <a:endParaRPr b="0"/>
          </a:p>
          <a:p>
            <a:pPr marL="457200" lvl="0" indent="-381000" algn="l" rtl="0">
              <a:spcBef>
                <a:spcPts val="0"/>
              </a:spcBef>
              <a:spcAft>
                <a:spcPts val="0"/>
              </a:spcAft>
              <a:buSzPts val="2400"/>
              <a:buChar char="•"/>
            </a:pPr>
            <a:r>
              <a:rPr lang="en-US" b="0"/>
              <a:t>Amanda Langhrer, CESA 4</a:t>
            </a:r>
            <a:endParaRPr b="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2"/>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r>
              <a:rPr lang="en-US"/>
              <a:t>Resources</a:t>
            </a:r>
            <a:endParaRPr/>
          </a:p>
        </p:txBody>
      </p:sp>
      <p:sp>
        <p:nvSpPr>
          <p:cNvPr id="163" name="Google Shape;163;p22"/>
          <p:cNvSpPr txBox="1">
            <a:spLocks noGrp="1"/>
          </p:cNvSpPr>
          <p:nvPr>
            <p:ph type="body" idx="2"/>
          </p:nvPr>
        </p:nvSpPr>
        <p:spPr>
          <a:xfrm>
            <a:off x="1261625" y="998200"/>
            <a:ext cx="7749900" cy="3743400"/>
          </a:xfrm>
          <a:prstGeom prst="rect">
            <a:avLst/>
          </a:prstGeom>
        </p:spPr>
        <p:txBody>
          <a:bodyPr spcFirstLastPara="1" wrap="square" lIns="91425" tIns="45700" rIns="91425" bIns="45700" anchor="t" anchorCtr="0">
            <a:normAutofit/>
          </a:bodyPr>
          <a:lstStyle/>
          <a:p>
            <a:pPr marL="457200" lvl="0" indent="-346075" algn="l" rtl="0">
              <a:lnSpc>
                <a:spcPct val="115000"/>
              </a:lnSpc>
              <a:spcBef>
                <a:spcPts val="0"/>
              </a:spcBef>
              <a:spcAft>
                <a:spcPts val="0"/>
              </a:spcAft>
              <a:buSzPts val="1850"/>
              <a:buChar char="★"/>
            </a:pPr>
            <a:r>
              <a:rPr lang="en-US" sz="1850" u="sng">
                <a:solidFill>
                  <a:schemeClr val="hlink"/>
                </a:solidFill>
                <a:hlinkClick r:id="rId3"/>
              </a:rPr>
              <a:t>Wisconsin’s Guide to Publishing your District’s ACP/E4E Plan </a:t>
            </a:r>
            <a:endParaRPr sz="1850"/>
          </a:p>
          <a:p>
            <a:pPr marL="457200" lvl="0" indent="-346075" algn="l" rtl="0">
              <a:lnSpc>
                <a:spcPct val="115000"/>
              </a:lnSpc>
              <a:spcBef>
                <a:spcPts val="1000"/>
              </a:spcBef>
              <a:spcAft>
                <a:spcPts val="0"/>
              </a:spcAft>
              <a:buSzPts val="1850"/>
              <a:buChar char="★"/>
            </a:pPr>
            <a:r>
              <a:rPr lang="en-US" sz="1850" u="sng">
                <a:solidFill>
                  <a:schemeClr val="hlink"/>
                </a:solidFill>
                <a:hlinkClick r:id="rId4"/>
              </a:rPr>
              <a:t>Career Pathway Sequence of CTE  Courses spreadsheet</a:t>
            </a:r>
            <a:endParaRPr sz="1850"/>
          </a:p>
          <a:p>
            <a:pPr marL="457200" lvl="0" indent="-346075" algn="l" rtl="0">
              <a:lnSpc>
                <a:spcPct val="115000"/>
              </a:lnSpc>
              <a:spcBef>
                <a:spcPts val="1000"/>
              </a:spcBef>
              <a:spcAft>
                <a:spcPts val="0"/>
              </a:spcAft>
              <a:buSzPts val="1850"/>
              <a:buChar char="★"/>
            </a:pPr>
            <a:r>
              <a:rPr lang="en-US" sz="1850" u="sng">
                <a:solidFill>
                  <a:schemeClr val="hlink"/>
                </a:solidFill>
                <a:hlinkClick r:id="rId5"/>
              </a:rPr>
              <a:t>IAC Code Types</a:t>
            </a:r>
            <a:endParaRPr sz="1850"/>
          </a:p>
          <a:p>
            <a:pPr marL="457200" lvl="0" indent="-346075" algn="l" rtl="0">
              <a:lnSpc>
                <a:spcPct val="115000"/>
              </a:lnSpc>
              <a:spcBef>
                <a:spcPts val="1000"/>
              </a:spcBef>
              <a:spcAft>
                <a:spcPts val="0"/>
              </a:spcAft>
              <a:buSzPts val="1850"/>
              <a:buChar char="★"/>
            </a:pPr>
            <a:r>
              <a:rPr lang="en-US" sz="1850"/>
              <a:t>CTE Career and Education Data Appendix C: </a:t>
            </a:r>
            <a:r>
              <a:rPr lang="en-US" sz="1850" u="sng">
                <a:solidFill>
                  <a:schemeClr val="hlink"/>
                </a:solidFill>
                <a:hlinkClick r:id="rId6"/>
              </a:rPr>
              <a:t>Roster Work Plan for WISEdata Portal (course data elements)</a:t>
            </a:r>
            <a:endParaRPr sz="1850"/>
          </a:p>
          <a:p>
            <a:pPr marL="457200" lvl="0" indent="-346075" algn="l" rtl="0">
              <a:lnSpc>
                <a:spcPct val="115000"/>
              </a:lnSpc>
              <a:spcBef>
                <a:spcPts val="1000"/>
              </a:spcBef>
              <a:spcAft>
                <a:spcPts val="0"/>
              </a:spcAft>
              <a:buSzPts val="1850"/>
              <a:buChar char="★"/>
            </a:pPr>
            <a:r>
              <a:rPr lang="en-US" sz="1850"/>
              <a:t>Roster Work Plan development webcast: </a:t>
            </a:r>
            <a:r>
              <a:rPr lang="en-US" sz="1850" u="sng">
                <a:solidFill>
                  <a:schemeClr val="hlink"/>
                </a:solidFill>
                <a:hlinkClick r:id="rId7"/>
              </a:rPr>
              <a:t>CTE Programs and Roster Work Plan</a:t>
            </a:r>
            <a:endParaRPr sz="1850"/>
          </a:p>
          <a:p>
            <a:pPr marL="457200" lvl="0" indent="-346075" algn="l" rtl="0">
              <a:lnSpc>
                <a:spcPct val="115000"/>
              </a:lnSpc>
              <a:spcBef>
                <a:spcPts val="1000"/>
              </a:spcBef>
              <a:spcAft>
                <a:spcPts val="0"/>
              </a:spcAft>
              <a:buSzPts val="1850"/>
              <a:buChar char="★"/>
            </a:pPr>
            <a:r>
              <a:rPr lang="en-US" sz="1850" u="sng">
                <a:solidFill>
                  <a:schemeClr val="hlink"/>
                </a:solidFill>
                <a:hlinkClick r:id="rId8"/>
              </a:rPr>
              <a:t>Narrative Guide</a:t>
            </a:r>
            <a:r>
              <a:rPr lang="en-US" sz="1850" u="sng">
                <a:solidFill>
                  <a:schemeClr val="hlink"/>
                </a:solidFill>
                <a:hlinkClick r:id="rId7"/>
              </a:rPr>
              <a:t> </a:t>
            </a:r>
            <a:endParaRPr sz="1850"/>
          </a:p>
          <a:p>
            <a:pPr marL="0" lvl="0" indent="0" algn="l" rtl="0">
              <a:lnSpc>
                <a:spcPct val="115000"/>
              </a:lnSpc>
              <a:spcBef>
                <a:spcPts val="439"/>
              </a:spcBef>
              <a:spcAft>
                <a:spcPts val="439"/>
              </a:spcAft>
              <a:buNone/>
            </a:pPr>
            <a:endParaRPr sz="2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3"/>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r>
              <a:rPr lang="en-US"/>
              <a:t>Important Dates</a:t>
            </a:r>
            <a:endParaRPr/>
          </a:p>
        </p:txBody>
      </p:sp>
      <p:sp>
        <p:nvSpPr>
          <p:cNvPr id="170" name="Google Shape;170;p23"/>
          <p:cNvSpPr txBox="1">
            <a:spLocks noGrp="1"/>
          </p:cNvSpPr>
          <p:nvPr>
            <p:ph type="body" idx="2"/>
          </p:nvPr>
        </p:nvSpPr>
        <p:spPr>
          <a:xfrm>
            <a:off x="1670400" y="975125"/>
            <a:ext cx="7234500" cy="3577800"/>
          </a:xfrm>
          <a:prstGeom prst="rect">
            <a:avLst/>
          </a:prstGeom>
        </p:spPr>
        <p:txBody>
          <a:bodyPr spcFirstLastPara="1" wrap="square" lIns="91425" tIns="45700" rIns="91425" bIns="45700" anchor="t" anchorCtr="0">
            <a:normAutofit fontScale="25000" lnSpcReduction="10000"/>
          </a:bodyPr>
          <a:lstStyle/>
          <a:p>
            <a:pPr marL="0" lvl="0" indent="0" algn="l" rtl="0">
              <a:lnSpc>
                <a:spcPct val="115000"/>
              </a:lnSpc>
              <a:spcBef>
                <a:spcPts val="0"/>
              </a:spcBef>
              <a:spcAft>
                <a:spcPts val="0"/>
              </a:spcAft>
              <a:buNone/>
            </a:pPr>
            <a:r>
              <a:rPr lang="en-US" sz="6000"/>
              <a:t>Putting the Pieces Together Webcast #2 </a:t>
            </a:r>
            <a:r>
              <a:rPr lang="en-US" sz="6000" b="0"/>
              <a:t>(focused on Perkins application):</a:t>
            </a:r>
            <a:r>
              <a:rPr lang="en-US" sz="6000"/>
              <a:t> </a:t>
            </a:r>
            <a:endParaRPr sz="6000"/>
          </a:p>
          <a:p>
            <a:pPr marL="457200" lvl="0" indent="-323850" algn="l" rtl="0">
              <a:spcBef>
                <a:spcPts val="439"/>
              </a:spcBef>
              <a:spcAft>
                <a:spcPts val="0"/>
              </a:spcAft>
              <a:buSzPct val="100000"/>
              <a:buChar char="•"/>
            </a:pPr>
            <a:r>
              <a:rPr lang="en-US" sz="6000" b="0"/>
              <a:t>February 8th: 1-2:30</a:t>
            </a:r>
            <a:endParaRPr sz="6000" b="0"/>
          </a:p>
          <a:p>
            <a:pPr marL="0" lvl="0" indent="0" algn="l" rtl="0">
              <a:lnSpc>
                <a:spcPct val="115000"/>
              </a:lnSpc>
              <a:spcBef>
                <a:spcPts val="439"/>
              </a:spcBef>
              <a:spcAft>
                <a:spcPts val="0"/>
              </a:spcAft>
              <a:buNone/>
            </a:pPr>
            <a:r>
              <a:rPr lang="en-US" sz="6000"/>
              <a:t>Office Hours</a:t>
            </a:r>
            <a:endParaRPr sz="6000" b="0"/>
          </a:p>
          <a:p>
            <a:pPr marL="457200" lvl="0" indent="-323850" algn="l" rtl="0">
              <a:spcBef>
                <a:spcPts val="439"/>
              </a:spcBef>
              <a:spcAft>
                <a:spcPts val="0"/>
              </a:spcAft>
              <a:buSzPct val="100000"/>
              <a:buChar char="•"/>
            </a:pPr>
            <a:r>
              <a:rPr lang="en-US" sz="6000" b="0"/>
              <a:t>February 8th: 2:30-3:15</a:t>
            </a:r>
            <a:endParaRPr sz="6000" b="0"/>
          </a:p>
          <a:p>
            <a:pPr marL="457200" lvl="0" indent="-323850" algn="l" rtl="0">
              <a:spcBef>
                <a:spcPts val="0"/>
              </a:spcBef>
              <a:spcAft>
                <a:spcPts val="0"/>
              </a:spcAft>
              <a:buSzPct val="100000"/>
              <a:buChar char="•"/>
            </a:pPr>
            <a:r>
              <a:rPr lang="en-US" sz="6000" b="0"/>
              <a:t>March 14 3-3:45</a:t>
            </a:r>
            <a:endParaRPr sz="6000" b="0"/>
          </a:p>
          <a:p>
            <a:pPr marL="457200" lvl="0" indent="-323850" algn="l" rtl="0">
              <a:spcBef>
                <a:spcPts val="0"/>
              </a:spcBef>
              <a:spcAft>
                <a:spcPts val="0"/>
              </a:spcAft>
              <a:buSzPct val="100000"/>
              <a:buChar char="•"/>
            </a:pPr>
            <a:r>
              <a:rPr lang="en-US" sz="6000" b="0"/>
              <a:t>April 4th 2:30-3:15</a:t>
            </a:r>
            <a:endParaRPr sz="6000" b="0"/>
          </a:p>
          <a:p>
            <a:pPr marL="457200" lvl="0" indent="-323850" algn="l" rtl="0">
              <a:spcBef>
                <a:spcPts val="0"/>
              </a:spcBef>
              <a:spcAft>
                <a:spcPts val="0"/>
              </a:spcAft>
              <a:buSzPct val="100000"/>
              <a:buChar char="•"/>
            </a:pPr>
            <a:r>
              <a:rPr lang="en-US" sz="6000" b="0"/>
              <a:t>April 11th: 3-3:45</a:t>
            </a:r>
            <a:endParaRPr sz="6000" b="0"/>
          </a:p>
          <a:p>
            <a:pPr marL="0" lvl="0" indent="0" algn="l" rtl="0">
              <a:lnSpc>
                <a:spcPct val="115000"/>
              </a:lnSpc>
              <a:spcBef>
                <a:spcPts val="439"/>
              </a:spcBef>
              <a:spcAft>
                <a:spcPts val="0"/>
              </a:spcAft>
              <a:buNone/>
            </a:pPr>
            <a:r>
              <a:rPr lang="en-US" sz="6000"/>
              <a:t>Application Available in WISEgrants </a:t>
            </a:r>
            <a:endParaRPr sz="6000"/>
          </a:p>
          <a:p>
            <a:pPr marL="457200" lvl="0" indent="-323850" algn="l" rtl="0">
              <a:spcBef>
                <a:spcPts val="439"/>
              </a:spcBef>
              <a:spcAft>
                <a:spcPts val="0"/>
              </a:spcAft>
              <a:buSzPct val="100000"/>
              <a:buChar char="•"/>
            </a:pPr>
            <a:r>
              <a:rPr lang="en-US" sz="6000" b="0"/>
              <a:t>March 5: Fund Management Selection and Assurances/Authorizations</a:t>
            </a:r>
            <a:endParaRPr sz="6000" b="0"/>
          </a:p>
          <a:p>
            <a:pPr marL="457200" lvl="0" indent="-323850" algn="l" rtl="0">
              <a:spcBef>
                <a:spcPts val="0"/>
              </a:spcBef>
              <a:spcAft>
                <a:spcPts val="0"/>
              </a:spcAft>
              <a:buSzPct val="100000"/>
              <a:buChar char="•"/>
            </a:pPr>
            <a:r>
              <a:rPr lang="en-US" sz="6000" b="0"/>
              <a:t>April 30th: Due Date</a:t>
            </a:r>
            <a:endParaRPr sz="6000" b="0"/>
          </a:p>
          <a:p>
            <a:pPr marL="0" lvl="0" indent="0" algn="l" rtl="0">
              <a:spcBef>
                <a:spcPts val="439"/>
              </a:spcBef>
              <a:spcAft>
                <a:spcPts val="439"/>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8"/>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r>
              <a:rPr lang="en-US"/>
              <a:t>Perkins Narrative</a:t>
            </a:r>
            <a:endParaRPr/>
          </a:p>
        </p:txBody>
      </p:sp>
      <p:sp>
        <p:nvSpPr>
          <p:cNvPr id="49" name="Google Shape;49;p8"/>
          <p:cNvSpPr txBox="1">
            <a:spLocks noGrp="1"/>
          </p:cNvSpPr>
          <p:nvPr>
            <p:ph type="body" idx="2"/>
          </p:nvPr>
        </p:nvSpPr>
        <p:spPr>
          <a:xfrm>
            <a:off x="1756075" y="1197425"/>
            <a:ext cx="6588000" cy="3355500"/>
          </a:xfrm>
          <a:prstGeom prst="rect">
            <a:avLst/>
          </a:prstGeom>
        </p:spPr>
        <p:txBody>
          <a:bodyPr spcFirstLastPara="1" wrap="square" lIns="91425" tIns="45700" rIns="91425" bIns="45700" anchor="t" anchorCtr="0">
            <a:normAutofit fontScale="85000" lnSpcReduction="20000"/>
          </a:bodyPr>
          <a:lstStyle/>
          <a:p>
            <a:pPr marL="0" lvl="0" indent="0" algn="l" rtl="0">
              <a:spcBef>
                <a:spcPts val="0"/>
              </a:spcBef>
              <a:spcAft>
                <a:spcPts val="0"/>
              </a:spcAft>
              <a:buClr>
                <a:schemeClr val="dk1"/>
              </a:buClr>
              <a:buSzPct val="38596"/>
              <a:buFont typeface="Arial"/>
              <a:buNone/>
            </a:pPr>
            <a:r>
              <a:rPr lang="en-US" sz="2850"/>
              <a:t>Section 134 (a)(b)(1-9)</a:t>
            </a:r>
            <a:endParaRPr sz="2850"/>
          </a:p>
          <a:p>
            <a:pPr marL="457200" lvl="0" indent="-366236" algn="l" rtl="0">
              <a:lnSpc>
                <a:spcPct val="150000"/>
              </a:lnSpc>
              <a:spcBef>
                <a:spcPts val="0"/>
              </a:spcBef>
              <a:spcAft>
                <a:spcPts val="0"/>
              </a:spcAft>
              <a:buSzPct val="100000"/>
              <a:buChar char="•"/>
            </a:pPr>
            <a:r>
              <a:rPr lang="en-US" sz="2550" b="0"/>
              <a:t>The local application shall cover the same period of time as the period of time applicable to the State Plan (4 years)</a:t>
            </a:r>
            <a:endParaRPr sz="2550" b="0"/>
          </a:p>
          <a:p>
            <a:pPr marL="457200" lvl="0" indent="-366236" algn="l" rtl="0">
              <a:lnSpc>
                <a:spcPct val="150000"/>
              </a:lnSpc>
              <a:spcBef>
                <a:spcPts val="1000"/>
              </a:spcBef>
              <a:spcAft>
                <a:spcPts val="0"/>
              </a:spcAft>
              <a:buSzPct val="100000"/>
              <a:buChar char="•"/>
            </a:pPr>
            <a:r>
              <a:rPr lang="en-US" sz="2550" b="0"/>
              <a:t>The local application contents shall contain descriptions of the following… </a:t>
            </a:r>
            <a:endParaRPr sz="2550" b="0"/>
          </a:p>
          <a:p>
            <a:pPr marL="0" lvl="0" indent="0" algn="l" rtl="0">
              <a:spcBef>
                <a:spcPts val="0"/>
              </a:spcBef>
              <a:spcAft>
                <a:spcPts val="439"/>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9"/>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endParaRPr/>
          </a:p>
        </p:txBody>
      </p:sp>
      <p:sp>
        <p:nvSpPr>
          <p:cNvPr id="56" name="Google Shape;56;p9"/>
          <p:cNvSpPr txBox="1">
            <a:spLocks noGrp="1"/>
          </p:cNvSpPr>
          <p:nvPr>
            <p:ph type="body" idx="2"/>
          </p:nvPr>
        </p:nvSpPr>
        <p:spPr>
          <a:xfrm>
            <a:off x="1301375" y="979125"/>
            <a:ext cx="7349700" cy="867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000"/>
              <a:t>Narrative Questions </a:t>
            </a:r>
            <a:endParaRPr sz="2000"/>
          </a:p>
          <a:p>
            <a:pPr marL="457200" lvl="0" indent="-342900" algn="l" rtl="0">
              <a:spcBef>
                <a:spcPts val="439"/>
              </a:spcBef>
              <a:spcAft>
                <a:spcPts val="0"/>
              </a:spcAft>
              <a:buSzPts val="1800"/>
              <a:buChar char="•"/>
            </a:pPr>
            <a:r>
              <a:rPr lang="en-US" sz="1800"/>
              <a:t>Highlight HOW you plan to meet different required aspects of CTE to meet Perkins V</a:t>
            </a:r>
            <a:endParaRPr sz="1800"/>
          </a:p>
        </p:txBody>
      </p:sp>
      <p:sp>
        <p:nvSpPr>
          <p:cNvPr id="57" name="Google Shape;57;p9"/>
          <p:cNvSpPr txBox="1"/>
          <p:nvPr/>
        </p:nvSpPr>
        <p:spPr>
          <a:xfrm rot="-971964">
            <a:off x="1620133" y="2652273"/>
            <a:ext cx="2193697" cy="554172"/>
          </a:xfrm>
          <a:prstGeom prst="rect">
            <a:avLst/>
          </a:prstGeom>
          <a:solidFill>
            <a:srgbClr val="D9EAD3"/>
          </a:solidFill>
          <a:ln w="19050" cap="flat" cmpd="sng">
            <a:solidFill>
              <a:srgbClr val="93C47D"/>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2400" b="1">
                <a:solidFill>
                  <a:schemeClr val="dk1"/>
                </a:solidFill>
                <a:latin typeface="Lato"/>
                <a:ea typeface="Lato"/>
                <a:cs typeface="Lato"/>
                <a:sym typeface="Lato"/>
              </a:rPr>
              <a:t>ACP/E4E</a:t>
            </a:r>
            <a:endParaRPr sz="2400" b="1">
              <a:solidFill>
                <a:schemeClr val="dk1"/>
              </a:solidFill>
              <a:latin typeface="Lato"/>
              <a:ea typeface="Lato"/>
              <a:cs typeface="Lato"/>
              <a:sym typeface="Lato"/>
            </a:endParaRPr>
          </a:p>
        </p:txBody>
      </p:sp>
      <p:sp>
        <p:nvSpPr>
          <p:cNvPr id="58" name="Google Shape;58;p9"/>
          <p:cNvSpPr txBox="1"/>
          <p:nvPr/>
        </p:nvSpPr>
        <p:spPr>
          <a:xfrm>
            <a:off x="2713450" y="3501450"/>
            <a:ext cx="4771800" cy="554100"/>
          </a:xfrm>
          <a:prstGeom prst="rect">
            <a:avLst/>
          </a:prstGeom>
          <a:solidFill>
            <a:srgbClr val="F6B26B"/>
          </a:solidFill>
          <a:ln w="19050" cap="flat" cmpd="sng">
            <a:solidFill>
              <a:srgbClr val="E69138"/>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2400" b="1">
                <a:solidFill>
                  <a:schemeClr val="dk1"/>
                </a:solidFill>
                <a:latin typeface="Lato"/>
                <a:ea typeface="Lato"/>
                <a:cs typeface="Lato"/>
                <a:sym typeface="Lato"/>
              </a:rPr>
              <a:t>Career Pathways that meet SSQ</a:t>
            </a:r>
            <a:endParaRPr sz="2400" b="1">
              <a:solidFill>
                <a:schemeClr val="dk1"/>
              </a:solidFill>
              <a:latin typeface="Lato"/>
              <a:ea typeface="Lato"/>
              <a:cs typeface="Lato"/>
              <a:sym typeface="Lato"/>
            </a:endParaRPr>
          </a:p>
        </p:txBody>
      </p:sp>
      <p:sp>
        <p:nvSpPr>
          <p:cNvPr id="59" name="Google Shape;59;p9"/>
          <p:cNvSpPr txBox="1"/>
          <p:nvPr/>
        </p:nvSpPr>
        <p:spPr>
          <a:xfrm rot="946830">
            <a:off x="5031939" y="2083462"/>
            <a:ext cx="1446207" cy="923478"/>
          </a:xfrm>
          <a:prstGeom prst="rect">
            <a:avLst/>
          </a:prstGeom>
          <a:solidFill>
            <a:srgbClr val="6D9EEB"/>
          </a:solidFill>
          <a:ln w="19050" cap="flat" cmpd="sng">
            <a:solidFill>
              <a:srgbClr val="1155CC"/>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2400" b="1">
                <a:solidFill>
                  <a:schemeClr val="dk1"/>
                </a:solidFill>
                <a:latin typeface="Lato"/>
                <a:ea typeface="Lato"/>
                <a:cs typeface="Lato"/>
                <a:sym typeface="Lato"/>
              </a:rPr>
              <a:t>IAC </a:t>
            </a:r>
            <a:r>
              <a:rPr lang="en-US" sz="2400">
                <a:solidFill>
                  <a:schemeClr val="dk1"/>
                </a:solidFill>
                <a:latin typeface="Lato"/>
                <a:ea typeface="Lato"/>
                <a:cs typeface="Lato"/>
                <a:sym typeface="Lato"/>
              </a:rPr>
              <a:t>c</a:t>
            </a:r>
            <a:r>
              <a:rPr lang="en-US" sz="2400" b="1">
                <a:solidFill>
                  <a:schemeClr val="dk1"/>
                </a:solidFill>
                <a:latin typeface="Lato"/>
                <a:ea typeface="Lato"/>
                <a:cs typeface="Lato"/>
                <a:sym typeface="Lato"/>
              </a:rPr>
              <a:t>odes</a:t>
            </a:r>
            <a:endParaRPr sz="2400" b="1">
              <a:solidFill>
                <a:schemeClr val="dk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0"/>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r>
              <a:rPr lang="en-US"/>
              <a:t>Course Offerings</a:t>
            </a:r>
            <a:endParaRPr/>
          </a:p>
        </p:txBody>
      </p:sp>
      <p:sp>
        <p:nvSpPr>
          <p:cNvPr id="66" name="Google Shape;66;p10"/>
          <p:cNvSpPr txBox="1">
            <a:spLocks noGrp="1"/>
          </p:cNvSpPr>
          <p:nvPr>
            <p:ph type="body" idx="2"/>
          </p:nvPr>
        </p:nvSpPr>
        <p:spPr>
          <a:xfrm>
            <a:off x="2052028" y="1197429"/>
            <a:ext cx="5046900" cy="2512800"/>
          </a:xfrm>
          <a:prstGeom prst="rect">
            <a:avLst/>
          </a:prstGeom>
        </p:spPr>
        <p:txBody>
          <a:bodyPr spcFirstLastPara="1" wrap="square" lIns="91425" tIns="45700" rIns="91425" bIns="45700" anchor="t" anchorCtr="0">
            <a:normAutofit/>
          </a:bodyPr>
          <a:lstStyle/>
          <a:p>
            <a:pPr marL="0" lvl="0" indent="0" algn="l" rtl="0">
              <a:spcBef>
                <a:spcPts val="0"/>
              </a:spcBef>
              <a:spcAft>
                <a:spcPts val="439"/>
              </a:spcAft>
              <a:buNone/>
            </a:pPr>
            <a:endParaRPr/>
          </a:p>
        </p:txBody>
      </p:sp>
      <p:pic>
        <p:nvPicPr>
          <p:cNvPr id="67" name="Google Shape;67;p10"/>
          <p:cNvPicPr preferRelativeResize="0"/>
          <p:nvPr/>
        </p:nvPicPr>
        <p:blipFill>
          <a:blip r:embed="rId3">
            <a:alphaModFix/>
          </a:blip>
          <a:stretch>
            <a:fillRect/>
          </a:stretch>
        </p:blipFill>
        <p:spPr>
          <a:xfrm>
            <a:off x="1359775" y="921600"/>
            <a:ext cx="6266800" cy="3039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1"/>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endParaRPr/>
          </a:p>
        </p:txBody>
      </p:sp>
      <p:sp>
        <p:nvSpPr>
          <p:cNvPr id="74" name="Google Shape;74;p11"/>
          <p:cNvSpPr txBox="1">
            <a:spLocks noGrp="1"/>
          </p:cNvSpPr>
          <p:nvPr>
            <p:ph type="body" idx="2"/>
          </p:nvPr>
        </p:nvSpPr>
        <p:spPr>
          <a:xfrm>
            <a:off x="2052028" y="1197429"/>
            <a:ext cx="5046900" cy="2512800"/>
          </a:xfrm>
          <a:prstGeom prst="rect">
            <a:avLst/>
          </a:prstGeom>
        </p:spPr>
        <p:txBody>
          <a:bodyPr spcFirstLastPara="1" wrap="square" lIns="91425" tIns="45700" rIns="91425" bIns="45700" anchor="t" anchorCtr="0">
            <a:normAutofit/>
          </a:bodyPr>
          <a:lstStyle/>
          <a:p>
            <a:pPr marL="0" lvl="0" indent="0" algn="l" rtl="0">
              <a:spcBef>
                <a:spcPts val="0"/>
              </a:spcBef>
              <a:spcAft>
                <a:spcPts val="439"/>
              </a:spcAft>
              <a:buNone/>
            </a:pPr>
            <a:endParaRPr/>
          </a:p>
        </p:txBody>
      </p:sp>
      <p:pic>
        <p:nvPicPr>
          <p:cNvPr id="75" name="Google Shape;75;p11"/>
          <p:cNvPicPr preferRelativeResize="0"/>
          <p:nvPr/>
        </p:nvPicPr>
        <p:blipFill>
          <a:blip r:embed="rId3">
            <a:alphaModFix/>
          </a:blip>
          <a:stretch>
            <a:fillRect/>
          </a:stretch>
        </p:blipFill>
        <p:spPr>
          <a:xfrm>
            <a:off x="1422475" y="0"/>
            <a:ext cx="6414601" cy="51434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2"/>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r>
              <a:rPr lang="en-US"/>
              <a:t>Career Pathway Sequence of CTE Courses</a:t>
            </a:r>
            <a:endParaRPr/>
          </a:p>
        </p:txBody>
      </p:sp>
      <p:sp>
        <p:nvSpPr>
          <p:cNvPr id="82" name="Google Shape;82;p12"/>
          <p:cNvSpPr txBox="1">
            <a:spLocks noGrp="1"/>
          </p:cNvSpPr>
          <p:nvPr>
            <p:ph type="body" idx="2"/>
          </p:nvPr>
        </p:nvSpPr>
        <p:spPr>
          <a:xfrm>
            <a:off x="2052025" y="921600"/>
            <a:ext cx="5046900" cy="449400"/>
          </a:xfrm>
          <a:prstGeom prst="rect">
            <a:avLst/>
          </a:prstGeom>
        </p:spPr>
        <p:txBody>
          <a:bodyPr spcFirstLastPara="1" wrap="square" lIns="91425" tIns="45700" rIns="91425" bIns="45700" anchor="t" anchorCtr="0">
            <a:normAutofit fontScale="92500"/>
          </a:bodyPr>
          <a:lstStyle/>
          <a:p>
            <a:pPr marL="0" lvl="0" indent="0" algn="ctr" rtl="0">
              <a:spcBef>
                <a:spcPts val="0"/>
              </a:spcBef>
              <a:spcAft>
                <a:spcPts val="439"/>
              </a:spcAft>
              <a:buNone/>
            </a:pPr>
            <a:r>
              <a:rPr lang="en-US"/>
              <a:t>Spreadsheet</a:t>
            </a:r>
            <a:endParaRPr/>
          </a:p>
        </p:txBody>
      </p:sp>
      <p:pic>
        <p:nvPicPr>
          <p:cNvPr id="83" name="Google Shape;83;p12"/>
          <p:cNvPicPr preferRelativeResize="0"/>
          <p:nvPr/>
        </p:nvPicPr>
        <p:blipFill>
          <a:blip r:embed="rId3">
            <a:alphaModFix/>
          </a:blip>
          <a:stretch>
            <a:fillRect/>
          </a:stretch>
        </p:blipFill>
        <p:spPr>
          <a:xfrm>
            <a:off x="107225" y="1371000"/>
            <a:ext cx="8929552" cy="3705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lnSpcReduction="10000"/>
          </a:bodyPr>
          <a:lstStyle/>
          <a:p>
            <a:pPr marL="0" lvl="0" indent="0" algn="ctr" rtl="0">
              <a:spcBef>
                <a:spcPts val="0"/>
              </a:spcBef>
              <a:spcAft>
                <a:spcPts val="3000"/>
              </a:spcAft>
              <a:buNone/>
            </a:pPr>
            <a:r>
              <a:rPr lang="en-US"/>
              <a:t>Use Your Education for Employment Plan </a:t>
            </a:r>
            <a:r>
              <a:rPr lang="en-US" sz="2300"/>
              <a:t>(sometimes referred to as your Academic &amp; Career Plan)</a:t>
            </a:r>
            <a:endParaRPr sz="2300"/>
          </a:p>
        </p:txBody>
      </p:sp>
      <p:sp>
        <p:nvSpPr>
          <p:cNvPr id="90" name="Google Shape;90;p13"/>
          <p:cNvSpPr txBox="1">
            <a:spLocks noGrp="1"/>
          </p:cNvSpPr>
          <p:nvPr>
            <p:ph type="body" idx="2"/>
          </p:nvPr>
        </p:nvSpPr>
        <p:spPr>
          <a:xfrm>
            <a:off x="2558275" y="972300"/>
            <a:ext cx="6585600" cy="3282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600" u="sng">
                <a:solidFill>
                  <a:schemeClr val="hlink"/>
                </a:solidFill>
                <a:highlight>
                  <a:srgbClr val="FFFFFF"/>
                </a:highlight>
                <a:hlinkClick r:id="rId3"/>
              </a:rPr>
              <a:t>Wisconsin's Guide to Publishing Your District's ACP/E4E Plan</a:t>
            </a:r>
            <a:endParaRPr sz="1600"/>
          </a:p>
          <a:p>
            <a:pPr marL="457200" lvl="0" indent="-323850" algn="l" rtl="0">
              <a:lnSpc>
                <a:spcPct val="115000"/>
              </a:lnSpc>
              <a:spcBef>
                <a:spcPts val="0"/>
              </a:spcBef>
              <a:spcAft>
                <a:spcPts val="0"/>
              </a:spcAft>
              <a:buSzPts val="1500"/>
              <a:buChar char="•"/>
            </a:pPr>
            <a:r>
              <a:rPr lang="en-US" sz="1500" b="0"/>
              <a:t>LABOR MARKET INFORMATION</a:t>
            </a:r>
            <a:endParaRPr sz="1500" b="0"/>
          </a:p>
          <a:p>
            <a:pPr marL="457200" lvl="0" indent="-323850" algn="l" rtl="0">
              <a:lnSpc>
                <a:spcPct val="115000"/>
              </a:lnSpc>
              <a:spcBef>
                <a:spcPts val="0"/>
              </a:spcBef>
              <a:spcAft>
                <a:spcPts val="0"/>
              </a:spcAft>
              <a:buSzPts val="1500"/>
              <a:buChar char="•"/>
            </a:pPr>
            <a:r>
              <a:rPr lang="en-US" sz="1500" b="0"/>
              <a:t>POSTSECONDARY EDUCATION AND WORKFORCE PREPARATION</a:t>
            </a:r>
            <a:endParaRPr sz="1500" b="0"/>
          </a:p>
          <a:p>
            <a:pPr marL="457200" lvl="0" indent="-323850" algn="l" rtl="0">
              <a:lnSpc>
                <a:spcPct val="115000"/>
              </a:lnSpc>
              <a:spcBef>
                <a:spcPts val="0"/>
              </a:spcBef>
              <a:spcAft>
                <a:spcPts val="0"/>
              </a:spcAft>
              <a:buSzPts val="1500"/>
              <a:buChar char="•"/>
            </a:pPr>
            <a:r>
              <a:rPr lang="en-US" sz="1500" b="0"/>
              <a:t>PROFESSIONAL DEVELOPMENT FOR STAFF</a:t>
            </a:r>
            <a:endParaRPr sz="1500" b="0"/>
          </a:p>
          <a:p>
            <a:pPr marL="457200" lvl="0" indent="-323850" algn="l" rtl="0">
              <a:lnSpc>
                <a:spcPct val="115000"/>
              </a:lnSpc>
              <a:spcBef>
                <a:spcPts val="0"/>
              </a:spcBef>
              <a:spcAft>
                <a:spcPts val="0"/>
              </a:spcAft>
              <a:buSzPts val="1500"/>
              <a:buChar char="•"/>
            </a:pPr>
            <a:r>
              <a:rPr lang="en-US" sz="1500" b="0"/>
              <a:t>FAMILY ENGAGEMENT</a:t>
            </a:r>
            <a:endParaRPr sz="1500" b="0"/>
          </a:p>
          <a:p>
            <a:pPr marL="457200" lvl="0" indent="-323850" algn="l" rtl="0">
              <a:lnSpc>
                <a:spcPct val="115000"/>
              </a:lnSpc>
              <a:spcBef>
                <a:spcPts val="0"/>
              </a:spcBef>
              <a:spcAft>
                <a:spcPts val="0"/>
              </a:spcAft>
              <a:buSzPts val="1500"/>
              <a:buChar char="•"/>
            </a:pPr>
            <a:r>
              <a:rPr lang="en-US" sz="1500" b="0"/>
              <a:t>COMMUNITY PARTNERSHIPS</a:t>
            </a:r>
            <a:endParaRPr sz="1500" b="0"/>
          </a:p>
          <a:p>
            <a:pPr marL="457200" lvl="0" indent="-323850" algn="l" rtl="0">
              <a:lnSpc>
                <a:spcPct val="115000"/>
              </a:lnSpc>
              <a:spcBef>
                <a:spcPts val="0"/>
              </a:spcBef>
              <a:spcAft>
                <a:spcPts val="0"/>
              </a:spcAft>
              <a:buSzPts val="1500"/>
              <a:buChar char="•"/>
            </a:pPr>
            <a:r>
              <a:rPr lang="en-US" sz="1500" b="0"/>
              <a:t>ACP CURRICULUM, SUPPORT, AND SERVICES</a:t>
            </a:r>
            <a:endParaRPr sz="1500" b="0"/>
          </a:p>
          <a:p>
            <a:pPr marL="457200" lvl="0" indent="-323850" algn="l" rtl="0">
              <a:lnSpc>
                <a:spcPct val="115000"/>
              </a:lnSpc>
              <a:spcBef>
                <a:spcPts val="0"/>
              </a:spcBef>
              <a:spcAft>
                <a:spcPts val="0"/>
              </a:spcAft>
              <a:buSzPts val="1500"/>
              <a:buChar char="•"/>
            </a:pPr>
            <a:r>
              <a:rPr lang="en-US" sz="1500" b="0"/>
              <a:t>INDIVIDUALIZED ACP SUPPORT</a:t>
            </a:r>
            <a:endParaRPr sz="1500" b="0"/>
          </a:p>
          <a:p>
            <a:pPr marL="457200" lvl="0" indent="-323850" algn="l" rtl="0">
              <a:lnSpc>
                <a:spcPct val="115000"/>
              </a:lnSpc>
              <a:spcBef>
                <a:spcPts val="0"/>
              </a:spcBef>
              <a:spcAft>
                <a:spcPts val="0"/>
              </a:spcAft>
              <a:buSzPts val="1500"/>
              <a:buChar char="•"/>
            </a:pPr>
            <a:r>
              <a:rPr lang="en-US" sz="1500" b="0"/>
              <a:t>ACCESS FOR ALL STUDENTS</a:t>
            </a:r>
            <a:endParaRPr sz="1500" b="0"/>
          </a:p>
          <a:p>
            <a:pPr marL="457200" lvl="0" indent="-323850" algn="l" rtl="0">
              <a:lnSpc>
                <a:spcPct val="115000"/>
              </a:lnSpc>
              <a:spcBef>
                <a:spcPts val="0"/>
              </a:spcBef>
              <a:spcAft>
                <a:spcPts val="0"/>
              </a:spcAft>
              <a:buSzPts val="1500"/>
              <a:buChar char="•"/>
            </a:pPr>
            <a:r>
              <a:rPr lang="en-US" sz="1500" b="0"/>
              <a:t>FORMAL ACP PROCESS</a:t>
            </a:r>
            <a:endParaRPr sz="1500" b="0"/>
          </a:p>
          <a:p>
            <a:pPr marL="457200" lvl="0" indent="-323850" algn="l" rtl="0">
              <a:lnSpc>
                <a:spcPct val="115000"/>
              </a:lnSpc>
              <a:spcBef>
                <a:spcPts val="0"/>
              </a:spcBef>
              <a:spcAft>
                <a:spcPts val="0"/>
              </a:spcAft>
              <a:buSzPts val="1500"/>
              <a:buChar char="•"/>
            </a:pPr>
            <a:r>
              <a:rPr lang="en-US" sz="1500" b="0"/>
              <a:t>ACCESS TO ACP SOFTWARE TOOL</a:t>
            </a:r>
            <a:endParaRPr sz="1500" b="0"/>
          </a:p>
          <a:p>
            <a:pPr marL="457200" lvl="0" indent="-323850" algn="l" rtl="0">
              <a:lnSpc>
                <a:spcPct val="115000"/>
              </a:lnSpc>
              <a:spcBef>
                <a:spcPts val="0"/>
              </a:spcBef>
              <a:spcAft>
                <a:spcPts val="0"/>
              </a:spcAft>
              <a:buSzPts val="1500"/>
              <a:buChar char="•"/>
            </a:pPr>
            <a:r>
              <a:rPr lang="en-US" sz="1500" b="0"/>
              <a:t>CURRENT PROGRESS AND FUTURE GOALS FOR IMPLEMENTATION</a:t>
            </a:r>
            <a:endParaRPr sz="1500" b="0"/>
          </a:p>
        </p:txBody>
      </p:sp>
      <p:pic>
        <p:nvPicPr>
          <p:cNvPr id="91" name="Google Shape;91;p13"/>
          <p:cNvPicPr preferRelativeResize="0"/>
          <p:nvPr/>
        </p:nvPicPr>
        <p:blipFill>
          <a:blip r:embed="rId4">
            <a:alphaModFix/>
          </a:blip>
          <a:stretch>
            <a:fillRect/>
          </a:stretch>
        </p:blipFill>
        <p:spPr>
          <a:xfrm>
            <a:off x="79917" y="1795925"/>
            <a:ext cx="2586083" cy="1551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endParaRPr/>
          </a:p>
        </p:txBody>
      </p:sp>
      <p:sp>
        <p:nvSpPr>
          <p:cNvPr id="98" name="Google Shape;98;p14"/>
          <p:cNvSpPr txBox="1">
            <a:spLocks noGrp="1"/>
          </p:cNvSpPr>
          <p:nvPr>
            <p:ph type="body" idx="2"/>
          </p:nvPr>
        </p:nvSpPr>
        <p:spPr>
          <a:xfrm>
            <a:off x="2052028" y="1197429"/>
            <a:ext cx="5046900" cy="2512800"/>
          </a:xfrm>
          <a:prstGeom prst="rect">
            <a:avLst/>
          </a:prstGeom>
        </p:spPr>
        <p:txBody>
          <a:bodyPr spcFirstLastPara="1" wrap="square" lIns="91425" tIns="45700" rIns="91425" bIns="45700" anchor="t" anchorCtr="0">
            <a:normAutofit/>
          </a:bodyPr>
          <a:lstStyle/>
          <a:p>
            <a:pPr marL="0" lvl="0" indent="0" algn="l" rtl="0">
              <a:spcBef>
                <a:spcPts val="0"/>
              </a:spcBef>
              <a:spcAft>
                <a:spcPts val="439"/>
              </a:spcAft>
              <a:buNone/>
            </a:pPr>
            <a:endParaRPr dirty="0"/>
          </a:p>
        </p:txBody>
      </p:sp>
      <p:pic>
        <p:nvPicPr>
          <p:cNvPr id="99" name="Google Shape;99;p14"/>
          <p:cNvPicPr preferRelativeResize="0"/>
          <p:nvPr/>
        </p:nvPicPr>
        <p:blipFill>
          <a:blip r:embed="rId3">
            <a:alphaModFix/>
          </a:blip>
          <a:stretch>
            <a:fillRect/>
          </a:stretch>
        </p:blipFill>
        <p:spPr>
          <a:xfrm>
            <a:off x="1251400" y="2560500"/>
            <a:ext cx="6816100" cy="1992450"/>
          </a:xfrm>
          <a:prstGeom prst="rect">
            <a:avLst/>
          </a:prstGeom>
          <a:noFill/>
          <a:ln>
            <a:noFill/>
          </a:ln>
        </p:spPr>
      </p:pic>
      <p:pic>
        <p:nvPicPr>
          <p:cNvPr id="100" name="Google Shape;100;p14"/>
          <p:cNvPicPr preferRelativeResize="0"/>
          <p:nvPr/>
        </p:nvPicPr>
        <p:blipFill>
          <a:blip r:embed="rId4">
            <a:alphaModFix/>
          </a:blip>
          <a:stretch>
            <a:fillRect/>
          </a:stretch>
        </p:blipFill>
        <p:spPr>
          <a:xfrm>
            <a:off x="1251400" y="1011100"/>
            <a:ext cx="6773675" cy="1459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endParaRPr/>
          </a:p>
        </p:txBody>
      </p:sp>
      <p:sp>
        <p:nvSpPr>
          <p:cNvPr id="107" name="Google Shape;107;p15"/>
          <p:cNvSpPr txBox="1">
            <a:spLocks noGrp="1"/>
          </p:cNvSpPr>
          <p:nvPr>
            <p:ph type="body" idx="2"/>
          </p:nvPr>
        </p:nvSpPr>
        <p:spPr>
          <a:xfrm>
            <a:off x="2052028" y="1197429"/>
            <a:ext cx="5046900" cy="2512800"/>
          </a:xfrm>
          <a:prstGeom prst="rect">
            <a:avLst/>
          </a:prstGeom>
        </p:spPr>
        <p:txBody>
          <a:bodyPr spcFirstLastPara="1" wrap="square" lIns="91425" tIns="45700" rIns="91425" bIns="45700" anchor="t" anchorCtr="0">
            <a:normAutofit/>
          </a:bodyPr>
          <a:lstStyle/>
          <a:p>
            <a:pPr marL="0" lvl="0" indent="0" algn="l" rtl="0">
              <a:spcBef>
                <a:spcPts val="0"/>
              </a:spcBef>
              <a:spcAft>
                <a:spcPts val="439"/>
              </a:spcAft>
              <a:buNone/>
            </a:pPr>
            <a:endParaRPr/>
          </a:p>
        </p:txBody>
      </p:sp>
      <p:pic>
        <p:nvPicPr>
          <p:cNvPr id="108" name="Google Shape;108;p15"/>
          <p:cNvPicPr preferRelativeResize="0"/>
          <p:nvPr/>
        </p:nvPicPr>
        <p:blipFill>
          <a:blip r:embed="rId3">
            <a:alphaModFix/>
          </a:blip>
          <a:stretch>
            <a:fillRect/>
          </a:stretch>
        </p:blipFill>
        <p:spPr>
          <a:xfrm>
            <a:off x="1409850" y="0"/>
            <a:ext cx="6290826" cy="51435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3324</Words>
  <Application>Microsoft Office PowerPoint</Application>
  <PresentationFormat>On-screen Show (16:9)</PresentationFormat>
  <Paragraphs>248</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Lato</vt:lpstr>
      <vt:lpstr>Calibri</vt:lpstr>
      <vt:lpstr>Lato Black</vt:lpstr>
      <vt:lpstr>Roboto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Lenske, Christine A.   DPI</dc:creator>
  <cp:lastModifiedBy>Hutchison, Carol S.   DPI</cp:lastModifiedBy>
  <cp:revision>1</cp:revision>
  <dcterms:modified xsi:type="dcterms:W3CDTF">2024-02-01T21:04:41Z</dcterms:modified>
</cp:coreProperties>
</file>