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Calibri" panose="020F0502020204030204" pitchFamily="34" charset="0"/>
      <p:regular r:id="rId35"/>
      <p:bold r:id="rId36"/>
      <p:italic r:id="rId37"/>
      <p:boldItalic r:id="rId38"/>
    </p:embeddedFont>
    <p:embeddedFont>
      <p:font typeface="Comic Sans MS" panose="030F0702030302020204" pitchFamily="66" charset="0"/>
      <p:regular r:id="rId39"/>
      <p:bold r:id="rId40"/>
      <p:italic r:id="rId41"/>
      <p:boldItalic r:id="rId42"/>
    </p:embeddedFont>
    <p:embeddedFont>
      <p:font typeface="Lato" panose="020F0502020204030203" pitchFamily="34" charset="0"/>
      <p:regular r:id="rId43"/>
      <p:bold r:id="rId44"/>
      <p:italic r:id="rId45"/>
      <p:boldItalic r:id="rId46"/>
    </p:embeddedFont>
    <p:embeddedFont>
      <p:font typeface="Lato Black" panose="020F0A02020204030203" pitchFamily="34" charset="0"/>
      <p:bold r:id="rId47"/>
      <p:boldItalic r:id="rId48"/>
    </p:embeddedFont>
    <p:embeddedFont>
      <p:font typeface="Verdana" panose="020B0604030504040204"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guide id="2" orient="horz" pos="2358">
          <p15:clr>
            <a:srgbClr val="A4A3A4"/>
          </p15:clr>
        </p15:guide>
        <p15:guide id="3" orient="horz" pos="2868">
          <p15:clr>
            <a:srgbClr val="A4A3A4"/>
          </p15:clr>
        </p15:guide>
        <p15:guide id="4" pos="2863">
          <p15:clr>
            <a:srgbClr val="A4A3A4"/>
          </p15:clr>
        </p15:guide>
        <p15:guide id="5" pos="28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EA5265C-23B1-4920-AD5E-707934B6E483}">
  <a:tblStyle styleId="{1EA5265C-23B1-4920-AD5E-707934B6E48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87689E-8C78-4D7A-9AA3-68D797F69091}" styleName="Table_1">
    <a:wholeTbl>
      <a:tcTxStyle>
        <a:font>
          <a:latin typeface="Arial"/>
          <a:ea typeface="Arial"/>
          <a:cs typeface="Arial"/>
        </a:font>
        <a:srgbClr val="000000"/>
      </a:tcTxStyle>
      <a:tcStyle>
        <a:tcBdr>
          <a:left>
            <a:ln cap="flat" cmpd="sng">
              <a:solidFill>
                <a:srgbClr val="808080"/>
              </a:solidFill>
              <a:prstDash val="solid"/>
              <a:round/>
              <a:headEnd type="none" w="sm" len="sm"/>
              <a:tailEnd type="none" w="sm" len="sm"/>
            </a:ln>
          </a:left>
          <a:right>
            <a:ln cap="flat" cmpd="sng">
              <a:solidFill>
                <a:srgbClr val="808080"/>
              </a:solidFill>
              <a:prstDash val="solid"/>
              <a:round/>
              <a:headEnd type="none" w="sm" len="sm"/>
              <a:tailEnd type="none" w="sm" len="sm"/>
            </a:ln>
          </a:right>
          <a:top>
            <a:ln cap="flat" cmpd="sng">
              <a:solidFill>
                <a:srgbClr val="808080"/>
              </a:solidFill>
              <a:prstDash val="solid"/>
              <a:round/>
              <a:headEnd type="none" w="sm" len="sm"/>
              <a:tailEnd type="none" w="sm" len="sm"/>
            </a:ln>
          </a:top>
          <a:bottom>
            <a:ln cap="flat" cmpd="sng">
              <a:solidFill>
                <a:srgbClr val="808080"/>
              </a:solidFill>
              <a:prstDash val="solid"/>
              <a:round/>
              <a:headEnd type="none" w="sm" len="sm"/>
              <a:tailEnd type="none" w="sm" len="sm"/>
            </a:ln>
          </a:bottom>
          <a:insideH>
            <a:ln cap="flat" cmpd="sng">
              <a:solidFill>
                <a:srgbClr val="808080"/>
              </a:solidFill>
              <a:prstDash val="solid"/>
              <a:round/>
              <a:headEnd type="none" w="sm" len="sm"/>
              <a:tailEnd type="none" w="sm" len="sm"/>
            </a:ln>
          </a:insideH>
          <a:insideV>
            <a:ln cap="flat" cmpd="sng">
              <a:solidFill>
                <a:srgbClr val="80808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948" y="52"/>
      </p:cViewPr>
      <p:guideLst>
        <p:guide pos="2880"/>
        <p:guide orient="horz" pos="2358"/>
        <p:guide orient="horz" pos="2868"/>
        <p:guide pos="2863"/>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pi.wi.gov/cte/perkins-technical-assistance/perkins-webinar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docs.google.com/spreadsheets/d/1Xl42g0xS0bP9qwLz8lXfC3U7Hg1FWf0JJbsgp6yZNSU/edit#gid=996239751"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dpi.wi.gov/wisegrants/technical-assistance"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266cad9e73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 name="Google Shape;44;g266cad9e7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Chris</a:t>
            </a:r>
            <a:endParaRPr/>
          </a:p>
          <a:p>
            <a:pPr marL="0" lvl="0" indent="0" algn="l" rtl="0">
              <a:spcBef>
                <a:spcPts val="0"/>
              </a:spcBef>
              <a:spcAft>
                <a:spcPts val="0"/>
              </a:spcAft>
              <a:buNone/>
            </a:pPr>
            <a:endParaRPr/>
          </a:p>
          <a:p>
            <a:pPr marL="0" lvl="0" indent="0" algn="l" rtl="0">
              <a:spcBef>
                <a:spcPts val="0"/>
              </a:spcBef>
              <a:spcAft>
                <a:spcPts val="0"/>
              </a:spcAft>
              <a:buNone/>
            </a:pPr>
            <a:r>
              <a:rPr lang="en-US"/>
              <a:t>[smile]</a:t>
            </a:r>
            <a:endParaRPr/>
          </a:p>
          <a:p>
            <a:pPr marL="0" lvl="0" indent="0" algn="l" rtl="0">
              <a:spcBef>
                <a:spcPts val="0"/>
              </a:spcBef>
              <a:spcAft>
                <a:spcPts val="0"/>
              </a:spcAft>
              <a:buNone/>
            </a:pPr>
            <a:r>
              <a:rPr lang="en-US"/>
              <a:t>Hello Everyone and welcome to this webcast on Putting the Pieces Together Part 2, which will focus on how to enter your CLNA results in the various sections of the application.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[smile]</a:t>
            </a:r>
            <a:endParaRPr/>
          </a:p>
          <a:p>
            <a:pPr marL="0" lvl="0" indent="0" algn="l" rtl="0">
              <a:spcBef>
                <a:spcPts val="0"/>
              </a:spcBef>
              <a:spcAft>
                <a:spcPts val="0"/>
              </a:spcAft>
              <a:buNone/>
            </a:pPr>
            <a:r>
              <a:rPr lang="en-US"/>
              <a:t>We will cover specifics of entering your information. A good percentage of applicants have incorrectly entered information in the past. So we are going to walk through this step by step, so that you can start fresh and not replicate what was done in past applications.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fb5302c9f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fb5302c9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Let’s talk about each field in detail.</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What you enter into each of the fields, should be comprehensive in nature, reflecting clear connections between the data, the findings, goals and outcomes, and activities. We’ve seen some pretty disconnected information over the last few years. Sometimes what’s been entered haven't been complete sentences; making it difficult to see connections. You don’t want your reviewer to have to read between the lines. </a:t>
            </a:r>
            <a:endParaRPr sz="1200"/>
          </a:p>
          <a:p>
            <a:pPr marL="0" lvl="0" indent="0" algn="l" rtl="0">
              <a:spcBef>
                <a:spcPts val="0"/>
              </a:spcBef>
              <a:spcAft>
                <a:spcPts val="0"/>
              </a:spcAft>
              <a:buNone/>
            </a:pPr>
            <a:r>
              <a:rPr lang="en-US" sz="1200"/>
              <a:t>Keep in mind that what you submitted is subject to open records requests, so be mindful that many people may have access to the application other than your reviewer.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Okay, so let’s spend just a few minutes on what should be entered in the fields for each focus area.The blue text represents a blank text field in the application.</a:t>
            </a:r>
            <a:endParaRPr sz="1200">
              <a:solidFill>
                <a:srgbClr val="0000FF"/>
              </a:solidFill>
            </a:endParaRPr>
          </a:p>
          <a:p>
            <a:pPr marL="0" lvl="0" indent="0" algn="l" rtl="0">
              <a:spcBef>
                <a:spcPts val="0"/>
              </a:spcBef>
              <a:spcAft>
                <a:spcPts val="0"/>
              </a:spcAft>
              <a:buNone/>
            </a:pPr>
            <a:endParaRPr sz="1200"/>
          </a:p>
          <a:p>
            <a:pPr marL="0" lvl="0" indent="0" algn="l" rtl="0">
              <a:spcBef>
                <a:spcPts val="0"/>
              </a:spcBef>
              <a:spcAft>
                <a:spcPts val="0"/>
              </a:spcAft>
              <a:buNone/>
            </a:pPr>
            <a:r>
              <a:rPr lang="en-US" sz="1200"/>
              <a:t>For the </a:t>
            </a:r>
            <a:r>
              <a:rPr lang="en-US" sz="1200" b="1">
                <a:solidFill>
                  <a:srgbClr val="FF9900"/>
                </a:solidFill>
              </a:rPr>
              <a:t>Student Performance on Accountability Indicators</a:t>
            </a:r>
            <a:r>
              <a:rPr lang="en-US" sz="1200" b="1"/>
              <a:t> </a:t>
            </a:r>
            <a:r>
              <a:rPr lang="en-US" sz="1200"/>
              <a:t>section…</a:t>
            </a:r>
            <a:endParaRPr sz="1200"/>
          </a:p>
          <a:p>
            <a:pPr marL="457200" lvl="0" indent="-304800" algn="l" rtl="0">
              <a:lnSpc>
                <a:spcPct val="115000"/>
              </a:lnSpc>
              <a:spcBef>
                <a:spcPts val="0"/>
              </a:spcBef>
              <a:spcAft>
                <a:spcPts val="0"/>
              </a:spcAft>
              <a:buSzPts val="1200"/>
              <a:buChar char="●"/>
            </a:pPr>
            <a:r>
              <a:rPr lang="en-US" sz="1200">
                <a:solidFill>
                  <a:srgbClr val="0000FF"/>
                </a:solidFill>
              </a:rPr>
              <a:t>Data</a:t>
            </a:r>
            <a:r>
              <a:rPr lang="en-US" sz="1200"/>
              <a:t> </a:t>
            </a:r>
            <a:r>
              <a:rPr lang="en-US" sz="1200">
                <a:solidFill>
                  <a:srgbClr val="0000FF"/>
                </a:solidFill>
              </a:rPr>
              <a:t>field</a:t>
            </a:r>
            <a:r>
              <a:rPr lang="en-US" sz="1200"/>
              <a:t>, you’ll enter the data-sets you reviewed for the Student Performance on Accountability Indicators. For example (read)</a:t>
            </a:r>
            <a:endParaRPr sz="1200"/>
          </a:p>
          <a:p>
            <a:pPr marL="457200" lvl="0" indent="-304800" algn="l" rtl="0">
              <a:lnSpc>
                <a:spcPct val="115000"/>
              </a:lnSpc>
              <a:spcBef>
                <a:spcPts val="0"/>
              </a:spcBef>
              <a:spcAft>
                <a:spcPts val="0"/>
              </a:spcAft>
              <a:buSzPts val="1200"/>
              <a:buChar char="●"/>
            </a:pPr>
            <a:r>
              <a:rPr lang="en-US" sz="1200"/>
              <a:t>The </a:t>
            </a:r>
            <a:r>
              <a:rPr lang="en-US" sz="1200">
                <a:solidFill>
                  <a:srgbClr val="0000FF"/>
                </a:solidFill>
              </a:rPr>
              <a:t>Findings field </a:t>
            </a:r>
            <a:r>
              <a:rPr lang="en-US" sz="1200"/>
              <a:t>should include a summary of gaps in data you found; the reason or root cause of those data gaps and what is needed to close the gaps. </a:t>
            </a:r>
            <a:endParaRPr sz="1200"/>
          </a:p>
          <a:p>
            <a:pPr marL="457200" lvl="0" indent="-304800" algn="l" rtl="0">
              <a:lnSpc>
                <a:spcPct val="115000"/>
              </a:lnSpc>
              <a:spcBef>
                <a:spcPts val="0"/>
              </a:spcBef>
              <a:spcAft>
                <a:spcPts val="0"/>
              </a:spcAft>
              <a:buSzPts val="1200"/>
              <a:buChar char="●"/>
            </a:pPr>
            <a:r>
              <a:rPr lang="en-US" sz="1200"/>
              <a:t>Then the </a:t>
            </a:r>
            <a:r>
              <a:rPr lang="en-US" sz="1200">
                <a:solidFill>
                  <a:srgbClr val="0000FF"/>
                </a:solidFill>
              </a:rPr>
              <a:t>goals field</a:t>
            </a:r>
            <a:r>
              <a:rPr lang="en-US" sz="1200"/>
              <a:t> should include your goals, and the </a:t>
            </a:r>
            <a:r>
              <a:rPr lang="en-US" sz="1200">
                <a:solidFill>
                  <a:srgbClr val="0000FF"/>
                </a:solidFill>
              </a:rPr>
              <a:t>measurable outcomes</a:t>
            </a:r>
            <a:r>
              <a:rPr lang="en-US" sz="1200"/>
              <a:t>, which is a number or percent that will tell you the gap has been reduced. </a:t>
            </a:r>
            <a:endParaRPr sz="1200"/>
          </a:p>
          <a:p>
            <a:pPr marL="457200" lvl="0" indent="-304800" algn="l" rtl="0">
              <a:lnSpc>
                <a:spcPct val="115000"/>
              </a:lnSpc>
              <a:spcBef>
                <a:spcPts val="0"/>
              </a:spcBef>
              <a:spcAft>
                <a:spcPts val="0"/>
              </a:spcAft>
              <a:buSzPts val="1200"/>
              <a:buChar char="●"/>
            </a:pPr>
            <a:r>
              <a:rPr lang="en-US" sz="1200"/>
              <a:t>Your </a:t>
            </a:r>
            <a:r>
              <a:rPr lang="en-US" sz="1200">
                <a:solidFill>
                  <a:srgbClr val="0000FF"/>
                </a:solidFill>
              </a:rPr>
              <a:t>Activities</a:t>
            </a:r>
            <a:r>
              <a:rPr lang="en-US" sz="1200"/>
              <a:t> are those things that will be implemented to accomplish the goal (and mitigate the data gap(s)0. You will have a drop down menu of Perkins activities outlined in the law, but you can narrow them down to be more specific or stated as a program or strategy.</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Keep in mind that your budget items are the purchases you’ll need to implement the activity you select and will ultimately reduce the gap and achieve the goal/outcome desired.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So as an </a:t>
            </a:r>
            <a:r>
              <a:rPr lang="en-US" sz="1200" b="1"/>
              <a:t>example</a:t>
            </a:r>
            <a:r>
              <a:rPr lang="en-US" sz="1200"/>
              <a:t> let’s say a gap you saw was that </a:t>
            </a:r>
            <a:r>
              <a:rPr lang="en-US" sz="1200">
                <a:solidFill>
                  <a:srgbClr val="CC0000"/>
                </a:solidFill>
              </a:rPr>
              <a:t>CTE students on average score lower in math on the ACT, compared to your general population</a:t>
            </a:r>
            <a:r>
              <a:rPr lang="en-US" sz="1200"/>
              <a:t>. In this case, your goal might be to increase math scores on the ACT by two points. Perhaps the activity that you identified to do that is, incorporating math rigor into CTE courses. The budget item that could be tied to that is a stipend for the math and CTE teachers to build stronger curriculum over the summer months. Another district may find that their gap</a:t>
            </a:r>
            <a:r>
              <a:rPr lang="en-US" sz="1200">
                <a:solidFill>
                  <a:srgbClr val="990000"/>
                </a:solidFill>
              </a:rPr>
              <a:t> </a:t>
            </a:r>
            <a:r>
              <a:rPr lang="en-US" sz="1200">
                <a:solidFill>
                  <a:srgbClr val="CC0000"/>
                </a:solidFill>
              </a:rPr>
              <a:t>is related to low WBL participation by students of color compared to other populations. </a:t>
            </a:r>
            <a:r>
              <a:rPr lang="en-US" sz="1200"/>
              <a:t>The district would enter the findings, goals, outcomes and activities related to that gap.</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solidFill>
                  <a:schemeClr val="dk1"/>
                </a:solidFill>
              </a:rPr>
              <a:t>Two common errors we find in this section:</a:t>
            </a:r>
            <a:endParaRPr sz="1200">
              <a:solidFill>
                <a:schemeClr val="dk1"/>
              </a:solidFill>
            </a:endParaRPr>
          </a:p>
          <a:p>
            <a:pPr marL="0" lvl="0" indent="0" algn="l" rtl="0">
              <a:lnSpc>
                <a:spcPct val="115000"/>
              </a:lnSpc>
              <a:spcBef>
                <a:spcPts val="0"/>
              </a:spcBef>
              <a:spcAft>
                <a:spcPts val="0"/>
              </a:spcAft>
              <a:buNone/>
            </a:pPr>
            <a:r>
              <a:rPr lang="en-US" sz="1200" b="1">
                <a:solidFill>
                  <a:schemeClr val="dk1"/>
                </a:solidFill>
              </a:rPr>
              <a:t>First</a:t>
            </a:r>
            <a:r>
              <a:rPr lang="en-US" sz="1200">
                <a:solidFill>
                  <a:schemeClr val="dk1"/>
                </a:solidFill>
              </a:rPr>
              <a:t> - There are data references, goals and activities that do not related to the indicators. For example, </a:t>
            </a:r>
            <a:r>
              <a:rPr lang="en-US" sz="1200"/>
              <a:t>references to CTSO participation, dual credit, IRCs or equipment purchases not directly impact indicator levels.Those are more likely tied to growing the quality of a specific career pathway.</a:t>
            </a:r>
            <a:endParaRPr sz="1200"/>
          </a:p>
          <a:p>
            <a:pPr marL="0" lvl="0" indent="0" algn="l" rtl="0">
              <a:lnSpc>
                <a:spcPct val="115000"/>
              </a:lnSpc>
              <a:spcBef>
                <a:spcPts val="0"/>
              </a:spcBef>
              <a:spcAft>
                <a:spcPts val="0"/>
              </a:spcAft>
              <a:buNone/>
            </a:pPr>
            <a:r>
              <a:rPr lang="en-US" sz="1200" b="1"/>
              <a:t>Second</a:t>
            </a:r>
            <a:r>
              <a:rPr lang="en-US" sz="1200"/>
              <a:t> - An agency will say they didn’t miss any indicator levels. That is not the question here. You were to look at your indicator data to see if there are gaps for any of your populations and to address those gaps.</a:t>
            </a:r>
            <a:endParaRPr sz="1200"/>
          </a:p>
          <a:p>
            <a:pPr marL="0" lvl="0" indent="0" algn="l" rtl="0">
              <a:lnSpc>
                <a:spcPct val="90000"/>
              </a:lnSpc>
              <a:spcBef>
                <a:spcPts val="500"/>
              </a:spcBef>
              <a:spcAft>
                <a:spcPts val="0"/>
              </a:spcAft>
              <a:buClr>
                <a:schemeClr val="dk1"/>
              </a:buClr>
              <a:buSzPts val="1100"/>
              <a:buFont typeface="Arial"/>
              <a:buNone/>
            </a:pPr>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980f3f38f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980f3f38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200">
                <a:solidFill>
                  <a:schemeClr val="dk1"/>
                </a:solidFill>
              </a:rPr>
              <a:t>Here is a reminder of the Perkins indicators.</a:t>
            </a:r>
            <a:endParaRPr sz="1200">
              <a:solidFill>
                <a:schemeClr val="dk1"/>
              </a:solidFill>
            </a:endParaRPr>
          </a:p>
          <a:p>
            <a:pPr marL="0" lvl="0" indent="0" algn="l" rtl="0">
              <a:lnSpc>
                <a:spcPct val="90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en-US" sz="1200">
                <a:solidFill>
                  <a:schemeClr val="dk1"/>
                </a:solidFill>
              </a:rPr>
              <a:t>Most of your needs for this focus area will likely be around rigorous curriculum development, making sure students are enrolled in the correct classes, PD around multi-level systems of support, so that all students can achieve, developing your WBL opportunities (which could also be highlighted in your pathways section).</a:t>
            </a:r>
            <a:endParaRPr sz="2000">
              <a:solidFill>
                <a:schemeClr val="dk1"/>
              </a:solidFill>
              <a:latin typeface="Lato"/>
              <a:ea typeface="Lato"/>
              <a:cs typeface="Lato"/>
              <a:sym typeface="Lato"/>
            </a:endParaRPr>
          </a:p>
          <a:p>
            <a:pPr marL="0" lvl="0" indent="0" algn="l" rtl="0">
              <a:lnSpc>
                <a:spcPct val="90000"/>
              </a:lnSpc>
              <a:spcBef>
                <a:spcPts val="500"/>
              </a:spcBef>
              <a:spcAft>
                <a:spcPts val="0"/>
              </a:spcAft>
              <a:buClr>
                <a:schemeClr val="dk1"/>
              </a:buClr>
              <a:buSzPts val="1100"/>
              <a:buFont typeface="Arial"/>
              <a:buNone/>
            </a:pPr>
            <a:endParaRPr sz="1200">
              <a:solidFill>
                <a:schemeClr val="dk1"/>
              </a:solidFill>
            </a:endParaRPr>
          </a:p>
          <a:p>
            <a:pPr marL="0" lvl="0" indent="0" algn="l" rtl="0">
              <a:lnSpc>
                <a:spcPct val="90000"/>
              </a:lnSpc>
              <a:spcBef>
                <a:spcPts val="500"/>
              </a:spcBef>
              <a:spcAft>
                <a:spcPts val="0"/>
              </a:spcAft>
              <a:buClr>
                <a:schemeClr val="dk1"/>
              </a:buClr>
              <a:buSzPts val="1100"/>
              <a:buFont typeface="Arial"/>
              <a:buNone/>
            </a:pPr>
            <a:endParaRPr sz="2000">
              <a:solidFill>
                <a:schemeClr val="dk1"/>
              </a:solidFill>
              <a:latin typeface="Lato"/>
              <a:ea typeface="Lato"/>
              <a:cs typeface="Lato"/>
              <a:sym typeface="Lato"/>
            </a:endParaRPr>
          </a:p>
          <a:p>
            <a:pPr marL="0" lvl="0" indent="0" algn="l" rtl="0">
              <a:lnSpc>
                <a:spcPct val="90000"/>
              </a:lnSpc>
              <a:spcBef>
                <a:spcPts val="500"/>
              </a:spcBef>
              <a:spcAft>
                <a:spcPts val="0"/>
              </a:spcAft>
              <a:buClr>
                <a:schemeClr val="dk1"/>
              </a:buClr>
              <a:buSzPts val="1100"/>
              <a:buFont typeface="Arial"/>
              <a:buNone/>
            </a:pPr>
            <a:r>
              <a:rPr lang="en-US" sz="2000">
                <a:solidFill>
                  <a:schemeClr val="dk1"/>
                </a:solidFill>
                <a:latin typeface="Lato"/>
                <a:ea typeface="Lato"/>
                <a:cs typeface="Lato"/>
                <a:sym typeface="Lato"/>
              </a:rPr>
              <a:t> </a:t>
            </a: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b45f1fb414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b45f1fb41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500"/>
              </a:spcBef>
              <a:spcAft>
                <a:spcPts val="0"/>
              </a:spcAft>
              <a:buClr>
                <a:schemeClr val="dk1"/>
              </a:buClr>
              <a:buSzPts val="1100"/>
              <a:buFont typeface="Arial"/>
              <a:buNone/>
            </a:pPr>
            <a:r>
              <a:rPr lang="en-US" sz="1200"/>
              <a:t>The</a:t>
            </a:r>
            <a:r>
              <a:rPr lang="en-US" sz="1200" b="1"/>
              <a:t> </a:t>
            </a:r>
            <a:r>
              <a:rPr lang="en-US" sz="1200" b="1">
                <a:solidFill>
                  <a:srgbClr val="FF9900"/>
                </a:solidFill>
              </a:rPr>
              <a:t>Equity and Access</a:t>
            </a:r>
            <a:r>
              <a:rPr lang="en-US" sz="1200">
                <a:solidFill>
                  <a:srgbClr val="FF9900"/>
                </a:solidFill>
              </a:rPr>
              <a:t> </a:t>
            </a:r>
            <a:r>
              <a:rPr lang="en-US" sz="1200"/>
              <a:t>focus area asked you to take a deep dive into your CTE disaggregated data to identify specific student groups who are not accessing or succeeding in CTE. </a:t>
            </a:r>
            <a:endParaRPr sz="1200"/>
          </a:p>
          <a:p>
            <a:pPr marL="457200" lvl="0" indent="0" algn="l" rtl="0">
              <a:lnSpc>
                <a:spcPct val="115000"/>
              </a:lnSpc>
              <a:spcBef>
                <a:spcPts val="0"/>
              </a:spcBef>
              <a:spcAft>
                <a:spcPts val="0"/>
              </a:spcAft>
              <a:buNone/>
            </a:pPr>
            <a:endParaRPr sz="1200"/>
          </a:p>
          <a:p>
            <a:pPr marL="0" lvl="0" indent="0" algn="l" rtl="0">
              <a:lnSpc>
                <a:spcPct val="115000"/>
              </a:lnSpc>
              <a:spcBef>
                <a:spcPts val="500"/>
              </a:spcBef>
              <a:spcAft>
                <a:spcPts val="0"/>
              </a:spcAft>
              <a:buClr>
                <a:schemeClr val="dk1"/>
              </a:buClr>
              <a:buSzPts val="1100"/>
              <a:buFont typeface="Arial"/>
              <a:buNone/>
            </a:pPr>
            <a:r>
              <a:rPr lang="en-US" sz="1200"/>
              <a:t>So your data may have focused on the demographic breakdown of CTE engagement (participators vs. completers) and broken down by each SpPop and race group.</a:t>
            </a:r>
            <a:endParaRPr sz="1200"/>
          </a:p>
          <a:p>
            <a:pPr marL="0" lvl="0" indent="0" algn="l" rtl="0">
              <a:lnSpc>
                <a:spcPct val="115000"/>
              </a:lnSpc>
              <a:spcBef>
                <a:spcPts val="500"/>
              </a:spcBef>
              <a:spcAft>
                <a:spcPts val="0"/>
              </a:spcAft>
              <a:buClr>
                <a:schemeClr val="dk1"/>
              </a:buClr>
              <a:buSzPts val="1100"/>
              <a:buFont typeface="Arial"/>
              <a:buNone/>
            </a:pPr>
            <a:r>
              <a:rPr lang="en-US" sz="1200"/>
              <a:t>In the </a:t>
            </a:r>
            <a:r>
              <a:rPr lang="en-US" sz="1200" b="1">
                <a:solidFill>
                  <a:srgbClr val="0000FF"/>
                </a:solidFill>
              </a:rPr>
              <a:t>data field</a:t>
            </a:r>
            <a:r>
              <a:rPr lang="en-US" sz="1200">
                <a:solidFill>
                  <a:srgbClr val="0000FF"/>
                </a:solidFill>
              </a:rPr>
              <a:t> </a:t>
            </a:r>
            <a:r>
              <a:rPr lang="en-US" sz="1200"/>
              <a:t>you’ll share the various datasets you looked at, for example:</a:t>
            </a:r>
            <a:endParaRPr sz="1200"/>
          </a:p>
          <a:p>
            <a:pPr marL="914400" lvl="0" indent="-304800" algn="l" rtl="0">
              <a:lnSpc>
                <a:spcPct val="115000"/>
              </a:lnSpc>
              <a:spcBef>
                <a:spcPts val="500"/>
              </a:spcBef>
              <a:spcAft>
                <a:spcPts val="0"/>
              </a:spcAft>
              <a:buClr>
                <a:srgbClr val="000000"/>
              </a:buClr>
              <a:buSzPts val="1200"/>
              <a:buChar char="❏"/>
            </a:pPr>
            <a:r>
              <a:rPr lang="en-US" sz="1200"/>
              <a:t>Disaggregated concentrator data from WISEdata, disaggregated pathway concentrator data broken down by Special Pop groups. </a:t>
            </a:r>
            <a:r>
              <a:rPr lang="en-US" sz="1200">
                <a:solidFill>
                  <a:schemeClr val="dk1"/>
                </a:solidFill>
              </a:rPr>
              <a:t>Explain the data sets you compared to each other.</a:t>
            </a:r>
            <a:endParaRPr sz="1200"/>
          </a:p>
          <a:p>
            <a:pPr marL="914400" lvl="0" indent="-304800" algn="l" rtl="0">
              <a:lnSpc>
                <a:spcPct val="115000"/>
              </a:lnSpc>
              <a:spcBef>
                <a:spcPts val="0"/>
              </a:spcBef>
              <a:spcAft>
                <a:spcPts val="0"/>
              </a:spcAft>
              <a:buClr>
                <a:srgbClr val="000000"/>
              </a:buClr>
              <a:buSzPts val="1200"/>
              <a:buChar char="❏"/>
            </a:pPr>
            <a:r>
              <a:rPr lang="en-US" sz="1200"/>
              <a:t>One thing I want to mention here, is that you should NOT simply copy and paste your data sets from one focus area into all of the others. Focus areas are different and your data should relate accordingly.</a:t>
            </a:r>
            <a:endParaRPr sz="1200"/>
          </a:p>
          <a:p>
            <a:pPr marL="914400" lvl="0" indent="0" algn="l" rtl="0">
              <a:lnSpc>
                <a:spcPct val="115000"/>
              </a:lnSpc>
              <a:spcBef>
                <a:spcPts val="0"/>
              </a:spcBef>
              <a:spcAft>
                <a:spcPts val="0"/>
              </a:spcAft>
              <a:buNone/>
            </a:pPr>
            <a:endParaRPr sz="1200"/>
          </a:p>
          <a:p>
            <a:pPr marL="0" lvl="0" indent="0" algn="l" rtl="0">
              <a:lnSpc>
                <a:spcPct val="115000"/>
              </a:lnSpc>
              <a:spcBef>
                <a:spcPts val="500"/>
              </a:spcBef>
              <a:spcAft>
                <a:spcPts val="0"/>
              </a:spcAft>
              <a:buClr>
                <a:schemeClr val="dk1"/>
              </a:buClr>
              <a:buSzPts val="1100"/>
              <a:buFont typeface="Arial"/>
              <a:buNone/>
            </a:pPr>
            <a:r>
              <a:rPr lang="en-US" sz="1200" b="1"/>
              <a:t>Your </a:t>
            </a:r>
            <a:r>
              <a:rPr lang="en-US" sz="1200" b="1">
                <a:solidFill>
                  <a:srgbClr val="0000FF"/>
                </a:solidFill>
              </a:rPr>
              <a:t>Findings</a:t>
            </a:r>
            <a:r>
              <a:rPr lang="en-US" sz="1200" b="1"/>
              <a:t> for equity and access </a:t>
            </a:r>
            <a:r>
              <a:rPr lang="en-US" sz="1200"/>
              <a:t>will be an explanation of the disproportionality (or gaps) you found in your data. Your findings must also include the root cause of that disproportionality based on feedback from stakeholders and what the root cause points to as a need in order to close the gaps. </a:t>
            </a:r>
            <a:endParaRPr sz="1200"/>
          </a:p>
          <a:p>
            <a:pPr marL="0" lvl="0" indent="0" algn="l" rtl="0">
              <a:lnSpc>
                <a:spcPct val="115000"/>
              </a:lnSpc>
              <a:spcBef>
                <a:spcPts val="0"/>
              </a:spcBef>
              <a:spcAft>
                <a:spcPts val="0"/>
              </a:spcAft>
              <a:buClr>
                <a:schemeClr val="dk1"/>
              </a:buClr>
              <a:buSzPts val="1100"/>
              <a:buFont typeface="Arial"/>
              <a:buNone/>
            </a:pPr>
            <a:endParaRPr sz="1200" b="1"/>
          </a:p>
          <a:p>
            <a:pPr marL="0" lvl="0" indent="0" algn="l" rtl="0">
              <a:lnSpc>
                <a:spcPct val="115000"/>
              </a:lnSpc>
              <a:spcBef>
                <a:spcPts val="500"/>
              </a:spcBef>
              <a:spcAft>
                <a:spcPts val="0"/>
              </a:spcAft>
              <a:buClr>
                <a:schemeClr val="dk1"/>
              </a:buClr>
              <a:buSzPts val="1100"/>
              <a:buFont typeface="Arial"/>
              <a:buNone/>
            </a:pPr>
            <a:r>
              <a:rPr lang="en-US" sz="1200" b="1"/>
              <a:t>Your </a:t>
            </a:r>
            <a:r>
              <a:rPr lang="en-US" sz="1200" b="1">
                <a:solidFill>
                  <a:srgbClr val="0000FF"/>
                </a:solidFill>
              </a:rPr>
              <a:t>Goal and Outcome measures</a:t>
            </a:r>
            <a:r>
              <a:rPr lang="en-US" sz="1200" b="1"/>
              <a:t> </a:t>
            </a:r>
            <a:r>
              <a:rPr lang="en-US" sz="1200"/>
              <a:t>are what you want to see 1-2 years from now; what do you want your data to reflect, instead of what it is currently reflecting?</a:t>
            </a:r>
            <a:endParaRPr sz="1200" b="1">
              <a:solidFill>
                <a:srgbClr val="434343"/>
              </a:solidFill>
            </a:endParaRPr>
          </a:p>
          <a:p>
            <a:pPr marL="0" lvl="0" indent="0" algn="l" rtl="0">
              <a:lnSpc>
                <a:spcPct val="115000"/>
              </a:lnSpc>
              <a:spcBef>
                <a:spcPts val="0"/>
              </a:spcBef>
              <a:spcAft>
                <a:spcPts val="0"/>
              </a:spcAft>
              <a:buNone/>
            </a:pPr>
            <a:endParaRPr sz="1200" b="1"/>
          </a:p>
          <a:p>
            <a:pPr marL="0" lvl="0" indent="0" algn="l" rtl="0">
              <a:lnSpc>
                <a:spcPct val="115000"/>
              </a:lnSpc>
              <a:spcBef>
                <a:spcPts val="500"/>
              </a:spcBef>
              <a:spcAft>
                <a:spcPts val="0"/>
              </a:spcAft>
              <a:buNone/>
            </a:pPr>
            <a:r>
              <a:rPr lang="en-US" sz="1200" b="1">
                <a:solidFill>
                  <a:srgbClr val="0000FF"/>
                </a:solidFill>
              </a:rPr>
              <a:t>Activities</a:t>
            </a:r>
            <a:r>
              <a:rPr lang="en-US" sz="1200">
                <a:solidFill>
                  <a:srgbClr val="0000FF"/>
                </a:solidFill>
              </a:rPr>
              <a:t> </a:t>
            </a:r>
            <a:r>
              <a:rPr lang="en-US" sz="1200"/>
              <a:t>are those things related to closing the gaps and achieving your goals, which might include:</a:t>
            </a:r>
            <a:endParaRPr sz="1200"/>
          </a:p>
          <a:p>
            <a:pPr marL="457200" lvl="0" indent="-304800" algn="l" rtl="0">
              <a:lnSpc>
                <a:spcPct val="115000"/>
              </a:lnSpc>
              <a:spcBef>
                <a:spcPts val="500"/>
              </a:spcBef>
              <a:spcAft>
                <a:spcPts val="0"/>
              </a:spcAft>
              <a:buSzPts val="1200"/>
              <a:buChar char="●"/>
            </a:pPr>
            <a:r>
              <a:rPr lang="en-US" sz="1200"/>
              <a:t>PD for CTE teachers (or perhaps all school personnel) in Multi System Level of Support </a:t>
            </a:r>
            <a:endParaRPr sz="1200"/>
          </a:p>
          <a:p>
            <a:pPr marL="457200" lvl="0" indent="-304800" algn="l" rtl="0">
              <a:lnSpc>
                <a:spcPct val="115000"/>
              </a:lnSpc>
              <a:spcBef>
                <a:spcPts val="0"/>
              </a:spcBef>
              <a:spcAft>
                <a:spcPts val="0"/>
              </a:spcAft>
              <a:buSzPts val="1200"/>
              <a:buChar char="●"/>
            </a:pPr>
            <a:r>
              <a:rPr lang="en-US" sz="1200"/>
              <a:t>Or, maybe you’ll have a “CTE day” for all personnel to learn about CTE, tour the high school facilities, and have discussions on ways everyone has a role in linking ALL students to career pathway opportunities. </a:t>
            </a:r>
            <a:endParaRPr sz="1200"/>
          </a:p>
          <a:p>
            <a:pPr marL="0" lvl="0" indent="0" algn="l" rtl="0">
              <a:lnSpc>
                <a:spcPct val="115000"/>
              </a:lnSpc>
              <a:spcBef>
                <a:spcPts val="500"/>
              </a:spcBef>
              <a:spcAft>
                <a:spcPts val="0"/>
              </a:spcAft>
              <a:buNone/>
            </a:pPr>
            <a:r>
              <a:rPr lang="en-US" sz="1200">
                <a:solidFill>
                  <a:schemeClr val="dk1"/>
                </a:solidFill>
              </a:rPr>
              <a:t>In another example, you may have determined that there is a gap related to NTO enrollment and that the root cause is a lack of intentionality on the part of teachers and counselors to bring NTO pathways to student’s attention in a deliberate way. Given this, the goal may be to increase NTO participation of females by 20%. </a:t>
            </a:r>
            <a:endParaRPr sz="1200">
              <a:solidFill>
                <a:schemeClr val="dk1"/>
              </a:solidFill>
            </a:endParaRPr>
          </a:p>
          <a:p>
            <a:pPr marL="457200" lvl="0" indent="-304800" algn="l" rtl="0">
              <a:lnSpc>
                <a:spcPct val="115000"/>
              </a:lnSpc>
              <a:spcBef>
                <a:spcPts val="500"/>
              </a:spcBef>
              <a:spcAft>
                <a:spcPts val="0"/>
              </a:spcAft>
              <a:buClr>
                <a:schemeClr val="dk1"/>
              </a:buClr>
              <a:buSzPts val="1200"/>
              <a:buChar char="●"/>
            </a:pPr>
            <a:r>
              <a:rPr lang="en-US" sz="1200">
                <a:solidFill>
                  <a:schemeClr val="dk1"/>
                </a:solidFill>
              </a:rPr>
              <a:t>With a corresponding activity being training for teachers and counselors in Micro-Messages, and positive NTO outreach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OR Updating pathway communication materials to reflect female participation </a:t>
            </a:r>
            <a:endParaRPr sz="1200"/>
          </a:p>
          <a:p>
            <a:pPr marL="457200" lvl="0" indent="0" algn="l" rtl="0">
              <a:lnSpc>
                <a:spcPct val="115000"/>
              </a:lnSpc>
              <a:spcBef>
                <a:spcPts val="0"/>
              </a:spcBef>
              <a:spcAft>
                <a:spcPts val="0"/>
              </a:spcAft>
              <a:buNone/>
            </a:pPr>
            <a:endParaRPr sz="1200"/>
          </a:p>
          <a:p>
            <a:pPr marL="0" lvl="0" indent="0" algn="l" rtl="0">
              <a:lnSpc>
                <a:spcPct val="115000"/>
              </a:lnSpc>
              <a:spcBef>
                <a:spcPts val="500"/>
              </a:spcBef>
              <a:spcAft>
                <a:spcPts val="0"/>
              </a:spcAft>
              <a:buNone/>
            </a:pPr>
            <a:r>
              <a:rPr lang="en-US" sz="1200"/>
              <a:t>Whatever you enter must be dependent on the data you reviewed and what your root cause findings are.</a:t>
            </a:r>
            <a:endParaRPr sz="1200"/>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7980f3f38f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7980f3f38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US" sz="1200"/>
              <a:t>The</a:t>
            </a:r>
            <a:r>
              <a:rPr lang="en-US" sz="1200">
                <a:solidFill>
                  <a:srgbClr val="FF9900"/>
                </a:solidFill>
              </a:rPr>
              <a:t> </a:t>
            </a:r>
            <a:r>
              <a:rPr lang="en-US" sz="1200" b="1">
                <a:solidFill>
                  <a:srgbClr val="FF9900"/>
                </a:solidFill>
              </a:rPr>
              <a:t>Educator Recruitment, Retention, and Training</a:t>
            </a:r>
            <a:r>
              <a:rPr lang="en-US" sz="1200"/>
              <a:t> focus area is </a:t>
            </a:r>
            <a:r>
              <a:rPr lang="en-US" sz="1200" b="1"/>
              <a:t>school personnel focused</a:t>
            </a:r>
            <a:r>
              <a:rPr lang="en-US" sz="1200"/>
              <a:t>. It’s about making sure you have teachers who are:</a:t>
            </a:r>
            <a:endParaRPr sz="1200"/>
          </a:p>
          <a:p>
            <a:pPr marL="457200" lvl="0" indent="-304800" algn="l" rtl="0">
              <a:spcBef>
                <a:spcPts val="1000"/>
              </a:spcBef>
              <a:spcAft>
                <a:spcPts val="0"/>
              </a:spcAft>
              <a:buSzPts val="1200"/>
              <a:buChar char="●"/>
            </a:pPr>
            <a:r>
              <a:rPr lang="en-US" sz="1200"/>
              <a:t>appropriately licensed and trained to teach a CTE subject, </a:t>
            </a:r>
            <a:endParaRPr sz="1200"/>
          </a:p>
          <a:p>
            <a:pPr marL="457200" lvl="0" indent="-304800" algn="l" rtl="0">
              <a:spcBef>
                <a:spcPts val="0"/>
              </a:spcBef>
              <a:spcAft>
                <a:spcPts val="0"/>
              </a:spcAft>
              <a:buSzPts val="1200"/>
              <a:buChar char="●"/>
            </a:pPr>
            <a:r>
              <a:rPr lang="en-US" sz="1200"/>
              <a:t>are demographically representative of the student body, </a:t>
            </a:r>
            <a:endParaRPr sz="1200"/>
          </a:p>
          <a:p>
            <a:pPr marL="457200" lvl="0" indent="-304800" algn="l" rtl="0">
              <a:spcBef>
                <a:spcPts val="0"/>
              </a:spcBef>
              <a:spcAft>
                <a:spcPts val="0"/>
              </a:spcAft>
              <a:buSzPts val="1200"/>
              <a:buChar char="●"/>
            </a:pPr>
            <a:r>
              <a:rPr lang="en-US" sz="1200"/>
              <a:t>understand pedagogy and educational standards, and </a:t>
            </a:r>
            <a:endParaRPr sz="1200"/>
          </a:p>
          <a:p>
            <a:pPr marL="457200" lvl="0" indent="-304800" algn="l" rtl="0">
              <a:spcBef>
                <a:spcPts val="0"/>
              </a:spcBef>
              <a:spcAft>
                <a:spcPts val="0"/>
              </a:spcAft>
              <a:buSzPts val="1200"/>
              <a:buChar char="●"/>
            </a:pPr>
            <a:r>
              <a:rPr lang="en-US" sz="1200"/>
              <a:t>receive the support they need to be successful in the classroom.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Common </a:t>
            </a:r>
            <a:r>
              <a:rPr lang="en-US" sz="1200" b="1">
                <a:solidFill>
                  <a:srgbClr val="0000FF"/>
                </a:solidFill>
              </a:rPr>
              <a:t>data </a:t>
            </a:r>
            <a:r>
              <a:rPr lang="en-US" sz="1200"/>
              <a:t>sets may include demographics between your student population and personnel; or retention rates of CTE teachers, or PD available vs. PD that is desired, etc.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Your </a:t>
            </a:r>
            <a:r>
              <a:rPr lang="en-US" sz="1200" b="1">
                <a:solidFill>
                  <a:srgbClr val="0000FF"/>
                </a:solidFill>
              </a:rPr>
              <a:t>findings</a:t>
            </a:r>
            <a:r>
              <a:rPr lang="en-US" sz="1200"/>
              <a:t>; are the gaps observed in your data. Such as disproportionate turnover; or disproportionate student to teacher ratio, disproportion in who gets PD. As with the other focus areas, you’ll include the root cause of those data gaps and what is needed to mitigate the gaps.</a:t>
            </a:r>
            <a:endParaRPr sz="1200"/>
          </a:p>
          <a:p>
            <a:pPr marL="457200" lvl="0" indent="0" algn="l" rtl="0">
              <a:spcBef>
                <a:spcPts val="0"/>
              </a:spcBef>
              <a:spcAft>
                <a:spcPts val="0"/>
              </a:spcAft>
              <a:buNone/>
            </a:pPr>
            <a:endParaRPr sz="1200"/>
          </a:p>
          <a:p>
            <a:pPr marL="0" lvl="0" indent="0" algn="l" rtl="0">
              <a:spcBef>
                <a:spcPts val="0"/>
              </a:spcBef>
              <a:spcAft>
                <a:spcPts val="0"/>
              </a:spcAft>
              <a:buNone/>
            </a:pPr>
            <a:r>
              <a:rPr lang="en-US" sz="1200"/>
              <a:t>You’ll enter the district’s </a:t>
            </a:r>
            <a:r>
              <a:rPr lang="en-US" sz="1200" b="1">
                <a:solidFill>
                  <a:srgbClr val="0000FF"/>
                </a:solidFill>
              </a:rPr>
              <a:t>goals</a:t>
            </a:r>
            <a:r>
              <a:rPr lang="en-US" sz="1200"/>
              <a:t> and outcome measures for the change in data you seek</a:t>
            </a:r>
            <a:endParaRPr sz="1200"/>
          </a:p>
          <a:p>
            <a:pPr marL="0" lvl="0" indent="0" algn="l" rtl="0">
              <a:spcBef>
                <a:spcPts val="0"/>
              </a:spcBef>
              <a:spcAft>
                <a:spcPts val="0"/>
              </a:spcAft>
              <a:buNone/>
            </a:pPr>
            <a:endParaRPr sz="1200">
              <a:solidFill>
                <a:srgbClr val="0000FF"/>
              </a:solidFill>
            </a:endParaRPr>
          </a:p>
          <a:p>
            <a:pPr marL="0" lvl="0" indent="0" algn="l" rtl="0">
              <a:spcBef>
                <a:spcPts val="0"/>
              </a:spcBef>
              <a:spcAft>
                <a:spcPts val="0"/>
              </a:spcAft>
              <a:buNone/>
            </a:pPr>
            <a:r>
              <a:rPr lang="en-US" sz="1200" b="1">
                <a:solidFill>
                  <a:srgbClr val="0000FF"/>
                </a:solidFill>
              </a:rPr>
              <a:t>Activities</a:t>
            </a:r>
            <a:r>
              <a:rPr lang="en-US" sz="1200"/>
              <a:t> for this focus area will likely be targeted to PD that will address gaps and may include things like training in </a:t>
            </a:r>
            <a:r>
              <a:rPr lang="en-US" sz="1200">
                <a:solidFill>
                  <a:schemeClr val="dk1"/>
                </a:solidFill>
              </a:rPr>
              <a:t>teaching methodologies or</a:t>
            </a:r>
            <a:r>
              <a:rPr lang="en-US" sz="1200"/>
              <a:t> sharing of current technology or industry information. If recruitment is a gap, perhaps there will be activities that reflect a new approach.</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It’s possible that you could see some overlap here for Equity and Access or the Career Pathways focus area.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Decide on the focus area bucket that is most appropriate to share your findings and planned activities there.</a:t>
            </a:r>
            <a:endParaRPr sz="1200"/>
          </a:p>
          <a:p>
            <a:pPr marL="0" lvl="0" indent="0" algn="l" rtl="0">
              <a:spcBef>
                <a:spcPts val="0"/>
              </a:spcBef>
              <a:spcAft>
                <a:spcPts val="0"/>
              </a:spcAft>
              <a:buNone/>
            </a:pPr>
            <a:endParaRPr sz="1400"/>
          </a:p>
          <a:p>
            <a:pPr marL="0" lvl="0" indent="0" algn="l" rtl="0">
              <a:spcBef>
                <a:spcPts val="0"/>
              </a:spcBef>
              <a:spcAft>
                <a:spcPts val="0"/>
              </a:spcAft>
              <a:buNone/>
            </a:pPr>
            <a:r>
              <a:rPr lang="en-US" sz="1400"/>
              <a:t>This wraps up the CLNA focus area section. Any questions before we move on to the Career Pathways section?</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26733c152d6_0_3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26733c152d6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The </a:t>
            </a:r>
            <a:r>
              <a:rPr lang="en-US" sz="1200" b="1">
                <a:solidFill>
                  <a:srgbClr val="FF9900"/>
                </a:solidFill>
              </a:rPr>
              <a:t>Career Pathway Evaluation Section</a:t>
            </a:r>
            <a:r>
              <a:rPr lang="en-US" sz="1200" b="1">
                <a:solidFill>
                  <a:schemeClr val="dk1"/>
                </a:solidFill>
              </a:rPr>
              <a:t> </a:t>
            </a:r>
            <a:r>
              <a:rPr lang="en-US" sz="1200">
                <a:solidFill>
                  <a:schemeClr val="dk1"/>
                </a:solidFill>
              </a:rPr>
              <a:t>of the application addresses your size, scope, and quality for each pathway as well as the CLNA results for each pathway.</a:t>
            </a:r>
            <a:endParaRPr sz="1200">
              <a:solidFill>
                <a:schemeClr val="dk1"/>
              </a:solidFill>
            </a:endParaRPr>
          </a:p>
          <a:p>
            <a:pPr marL="0" lvl="0" indent="0" algn="l" rtl="0">
              <a:spcBef>
                <a:spcPts val="0"/>
              </a:spcBef>
              <a:spcAft>
                <a:spcPts val="0"/>
              </a:spcAft>
              <a:buNone/>
            </a:pPr>
            <a:r>
              <a:rPr lang="en-US"/>
              <a:t>First, you’ll choose your pathway from a drop down menu consisting of clusters or RCPs. The last item on the menu is “other” where you will be able to enter a specific career pathway that may not be listed.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b45f1fb41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b45f1fb41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US" sz="1200"/>
              <a:t>Once the pathway is entered, the first thing you need to address in this section, information about your pathway that includes the extent to which the pathway meets Labor Market Needs, and SSQ requirements.  </a:t>
            </a:r>
            <a:endParaRPr sz="1200"/>
          </a:p>
          <a:p>
            <a:pPr marL="0" lvl="0" indent="0" algn="l" rtl="0">
              <a:spcBef>
                <a:spcPts val="0"/>
              </a:spcBef>
              <a:spcAft>
                <a:spcPts val="0"/>
              </a:spcAft>
              <a:buNone/>
            </a:pPr>
            <a:r>
              <a:rPr lang="en-US" sz="1200"/>
              <a:t>Only pathways that meet SSQ will be approved for funding, so do not  enter information for any pathway you have that does not meet SSQ.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And then, the CLNA portion is the same as the other focus areas. You’ll enter information on the data sets you evaluated, your findings, goals with outcome measures, and your activities.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b="1">
                <a:solidFill>
                  <a:srgbClr val="0000FF"/>
                </a:solidFill>
              </a:rPr>
              <a:t>Data sets</a:t>
            </a:r>
            <a:r>
              <a:rPr lang="en-US" sz="1200"/>
              <a:t> likely include things like disaggregated student enrollment in the quality components of the pathway, surveys of business and industry related to industry standards, the number of quality components offered vs. what is desired.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Typically </a:t>
            </a:r>
            <a:r>
              <a:rPr lang="en-US" sz="1200" b="1">
                <a:solidFill>
                  <a:srgbClr val="0000FF"/>
                </a:solidFill>
              </a:rPr>
              <a:t>activities</a:t>
            </a:r>
            <a:r>
              <a:rPr lang="en-US" sz="1200"/>
              <a:t> for this focus area are dependent on the gaps, root causes and needs. This may include updating equipment to align with industry standards, curriculum development, or PD for teachers.</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a:p>
            <a:pPr marL="158750" lvl="0" indent="0" algn="l" rtl="0">
              <a:spcBef>
                <a:spcPts val="0"/>
              </a:spcBef>
              <a:spcAft>
                <a:spcPts val="0"/>
              </a:spcAft>
              <a:buNone/>
            </a:pPr>
            <a:endParaRPr>
              <a:solidFill>
                <a:schemeClr val="dk1"/>
              </a:solidFill>
            </a:endParaRPr>
          </a:p>
          <a:p>
            <a:pPr marL="15875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980f3f38f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980f3f38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400">
                <a:solidFill>
                  <a:schemeClr val="dk1"/>
                </a:solidFill>
              </a:rPr>
              <a:t>In the Webcast Putting the Pieces Together Part 1, which focused on your strategic planning we talked about potential overlap of the focus areas.</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When entering the information into your application, choose the focus area that makes the most sense based on your findings and the activities you’ve identified.  There is a lot of flexibility for this.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 good rule of thumb, is that if something is specific to a pathway, it should probably be coded there. </a:t>
            </a:r>
            <a:endParaRPr sz="1400"/>
          </a:p>
          <a:p>
            <a:pPr marL="0" lvl="0" indent="0" algn="l" rtl="0">
              <a:spcBef>
                <a:spcPts val="0"/>
              </a:spcBef>
              <a:spcAft>
                <a:spcPts val="0"/>
              </a:spcAft>
              <a:buNone/>
            </a:pPr>
            <a:r>
              <a:rPr lang="en-US" sz="1400"/>
              <a:t>Gaps that are more general in nature may be better tied to equity and access and educator recruitment retention and training.</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b65e7a80ee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b65e7a80ee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Okay, now you try… </a:t>
            </a:r>
            <a:endParaRPr sz="1400"/>
          </a:p>
          <a:p>
            <a:pPr marL="0" lvl="0" indent="0" algn="l" rtl="0">
              <a:spcBef>
                <a:spcPts val="0"/>
              </a:spcBef>
              <a:spcAft>
                <a:spcPts val="0"/>
              </a:spcAft>
              <a:buNone/>
            </a:pPr>
            <a:r>
              <a:rPr lang="en-US" sz="1400"/>
              <a:t>Which focus area do each of these purchases likely align to? Type into the chat which focus areas you think are the best fit (either student performance on indicators; equity and access, ERRT or career pathways...  So take a look at #1, which focus area bucket does that belong to?</a:t>
            </a:r>
            <a:endParaRPr sz="1400"/>
          </a:p>
          <a:p>
            <a:pPr marL="0" lvl="0" indent="0" algn="l" rtl="0">
              <a:spcBef>
                <a:spcPts val="0"/>
              </a:spcBef>
              <a:spcAft>
                <a:spcPts val="0"/>
              </a:spcAft>
              <a:buNone/>
            </a:pPr>
            <a:endParaRPr sz="1400" b="1">
              <a:solidFill>
                <a:srgbClr val="6AA84F"/>
              </a:solidFill>
            </a:endParaRPr>
          </a:p>
          <a:p>
            <a:pPr marL="0" lvl="0" indent="0" algn="l" rtl="0">
              <a:spcBef>
                <a:spcPts val="0"/>
              </a:spcBef>
              <a:spcAft>
                <a:spcPts val="0"/>
              </a:spcAft>
              <a:buNone/>
            </a:pPr>
            <a:r>
              <a:rPr lang="en-US" sz="1400">
                <a:solidFill>
                  <a:schemeClr val="dk1"/>
                </a:solidFill>
              </a:rPr>
              <a:t>Number 1: </a:t>
            </a:r>
            <a:r>
              <a:rPr lang="en-US" sz="1400" b="1">
                <a:solidFill>
                  <a:srgbClr val="6AA84F"/>
                </a:solidFill>
              </a:rPr>
              <a:t>		Equity and Access (</a:t>
            </a:r>
            <a:r>
              <a:rPr lang="en-US" sz="1400">
                <a:solidFill>
                  <a:srgbClr val="6AA84F"/>
                </a:solidFill>
              </a:rPr>
              <a:t>or career pathway if you see a need for this in a particular pathway</a:t>
            </a:r>
            <a:r>
              <a:rPr lang="en-US" sz="1400" b="1">
                <a:solidFill>
                  <a:srgbClr val="6AA84F"/>
                </a:solidFill>
              </a:rPr>
              <a:t>)</a:t>
            </a:r>
            <a:endParaRPr sz="1400">
              <a:solidFill>
                <a:srgbClr val="6AA84F"/>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Number 2?  	</a:t>
            </a:r>
            <a:r>
              <a:rPr lang="en-US" sz="1400">
                <a:solidFill>
                  <a:srgbClr val="6AA84F"/>
                </a:solidFill>
              </a:rPr>
              <a:t>This is probably </a:t>
            </a:r>
            <a:r>
              <a:rPr lang="en-US" sz="1400" b="1">
                <a:solidFill>
                  <a:srgbClr val="6AA84F"/>
                </a:solidFill>
              </a:rPr>
              <a:t>specific to career pathway</a:t>
            </a:r>
            <a:r>
              <a:rPr lang="en-US" sz="1400">
                <a:solidFill>
                  <a:srgbClr val="6AA84F"/>
                </a:solidFill>
              </a:rPr>
              <a:t> but could also be </a:t>
            </a:r>
            <a:r>
              <a:rPr lang="en-US" sz="1400" b="1">
                <a:solidFill>
                  <a:srgbClr val="6AA84F"/>
                </a:solidFill>
              </a:rPr>
              <a:t>ERRT </a:t>
            </a:r>
            <a:r>
              <a:rPr lang="en-US" sz="1400">
                <a:solidFill>
                  <a:srgbClr val="6AA84F"/>
                </a:solidFill>
              </a:rPr>
              <a:t>depending on the root cause</a:t>
            </a:r>
            <a:r>
              <a:rPr lang="en-US" sz="1400" b="1">
                <a:solidFill>
                  <a:srgbClr val="6AA84F"/>
                </a:solidFill>
              </a:rPr>
              <a:t>.</a:t>
            </a:r>
            <a:endParaRPr sz="1400" b="1">
              <a:solidFill>
                <a:srgbClr val="6AA84F"/>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Number 3?  	</a:t>
            </a:r>
            <a:r>
              <a:rPr lang="en-US" sz="1400">
                <a:solidFill>
                  <a:srgbClr val="6AA84F"/>
                </a:solidFill>
              </a:rPr>
              <a:t>Equipment will always be a specific </a:t>
            </a:r>
            <a:r>
              <a:rPr lang="en-US" sz="1400" b="1">
                <a:solidFill>
                  <a:srgbClr val="6AA84F"/>
                </a:solidFill>
              </a:rPr>
              <a:t>career pathway expense </a:t>
            </a:r>
            <a:r>
              <a:rPr lang="en-US" sz="1400" u="sng">
                <a:solidFill>
                  <a:srgbClr val="6AA84F"/>
                </a:solidFill>
              </a:rPr>
              <a:t>as long as it’s needed to fill a </a:t>
            </a:r>
            <a:r>
              <a:rPr lang="en-US" sz="1400">
                <a:solidFill>
                  <a:srgbClr val="6AA84F"/>
                </a:solidFill>
              </a:rPr>
              <a:t>gap in expanding opportunities or aligning with updated industry standards. The same for any purchase of supplies, textbooks, and other materials.</a:t>
            </a:r>
            <a:endParaRPr sz="1400">
              <a:solidFill>
                <a:srgbClr val="6AA84F"/>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Number 4?  	</a:t>
            </a:r>
            <a:r>
              <a:rPr lang="en-US" sz="1400" b="1">
                <a:solidFill>
                  <a:srgbClr val="6AA84F"/>
                </a:solidFill>
              </a:rPr>
              <a:t>Equity and Access or could also be ERRT.</a:t>
            </a:r>
            <a:r>
              <a:rPr lang="en-US" sz="1400">
                <a:solidFill>
                  <a:srgbClr val="6AA84F"/>
                </a:solidFill>
              </a:rPr>
              <a:t> Is the data gap more related to an equity gap or a training gap? What did root cause reveal?</a:t>
            </a:r>
            <a:endParaRPr sz="1400">
              <a:solidFill>
                <a:srgbClr val="6AA84F"/>
              </a:solidFill>
            </a:endParaRPr>
          </a:p>
          <a:p>
            <a:pPr marL="0" lvl="0" indent="0" algn="l" rtl="0">
              <a:spcBef>
                <a:spcPts val="0"/>
              </a:spcBef>
              <a:spcAft>
                <a:spcPts val="0"/>
              </a:spcAft>
              <a:buNone/>
            </a:pPr>
            <a:endParaRPr sz="1400"/>
          </a:p>
          <a:p>
            <a:pPr marL="0" lvl="0" indent="0" algn="l" rtl="0">
              <a:spcBef>
                <a:spcPts val="0"/>
              </a:spcBef>
              <a:spcAft>
                <a:spcPts val="0"/>
              </a:spcAft>
              <a:buNone/>
            </a:pPr>
            <a:r>
              <a:rPr lang="en-US" sz="1400"/>
              <a:t>Number 5? 	</a:t>
            </a:r>
            <a:r>
              <a:rPr lang="en-US" sz="1400">
                <a:solidFill>
                  <a:srgbClr val="6AA84F"/>
                </a:solidFill>
              </a:rPr>
              <a:t>Could relate to a </a:t>
            </a:r>
            <a:r>
              <a:rPr lang="en-US" sz="1400" b="1">
                <a:solidFill>
                  <a:srgbClr val="6AA84F"/>
                </a:solidFill>
              </a:rPr>
              <a:t>career pathway</a:t>
            </a:r>
            <a:r>
              <a:rPr lang="en-US" sz="1400">
                <a:solidFill>
                  <a:srgbClr val="6AA84F"/>
                </a:solidFill>
              </a:rPr>
              <a:t> need or </a:t>
            </a:r>
            <a:r>
              <a:rPr lang="en-US" sz="1400" b="1">
                <a:solidFill>
                  <a:srgbClr val="6AA84F"/>
                </a:solidFill>
              </a:rPr>
              <a:t>Student Performance on Accountability Indicators</a:t>
            </a:r>
            <a:r>
              <a:rPr lang="en-US" sz="1400">
                <a:solidFill>
                  <a:srgbClr val="6AA84F"/>
                </a:solidFill>
              </a:rPr>
              <a:t>. Again, it will depend on the root cause of your data gap.</a:t>
            </a:r>
            <a:endParaRPr sz="1400"/>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400" b="1"/>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26733c152d6_0_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26733c152d6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We will not cover the Narrative Section of the Application today since that has its own webcast.</a:t>
            </a:r>
            <a:endParaRPr sz="1200"/>
          </a:p>
          <a:p>
            <a:pPr marL="0" lvl="0" indent="0" algn="l" rtl="0">
              <a:spcBef>
                <a:spcPts val="0"/>
              </a:spcBef>
              <a:spcAft>
                <a:spcPts val="0"/>
              </a:spcAft>
              <a:buNone/>
            </a:pPr>
            <a:r>
              <a:rPr lang="en-US" sz="1200" u="sng">
                <a:solidFill>
                  <a:schemeClr val="hlink"/>
                </a:solidFill>
                <a:hlinkClick r:id="rId3"/>
              </a:rPr>
              <a:t>https://dpi.wi.gov/cte/perkins-technical-assistance/perkins-webinars</a:t>
            </a:r>
            <a:r>
              <a:rPr lang="en-US" sz="1200"/>
              <a:t> </a:t>
            </a: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a834135a8d_0_2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a834135a8d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Now we’ll dig into your budget planning and important things to keep in mind as you prepare for the aligned coding of budget items in the system.</a:t>
            </a:r>
            <a:endParaRPr sz="1200">
              <a:solidFill>
                <a:schemeClr val="dk1"/>
              </a:solidFill>
              <a:highlight>
                <a:srgbClr val="FFFF00"/>
              </a:highlight>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There are many resources to help you with budget planning. Don’t ignore them and just make guesses.</a:t>
            </a:r>
            <a:endParaRPr sz="1200">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US" sz="1200">
                <a:solidFill>
                  <a:schemeClr val="dk1"/>
                </a:solidFill>
              </a:rPr>
              <a:t>The </a:t>
            </a:r>
            <a:r>
              <a:rPr lang="en-US" sz="1200" b="1">
                <a:solidFill>
                  <a:schemeClr val="dk1"/>
                </a:solidFill>
              </a:rPr>
              <a:t>Uniform Grant Checklist</a:t>
            </a:r>
            <a:r>
              <a:rPr lang="en-US" sz="1200">
                <a:solidFill>
                  <a:schemeClr val="dk1"/>
                </a:solidFill>
              </a:rPr>
              <a:t>, is a good starting point on federal allowability of purchases. Your business office if very familiar with this and what the stipulations mean.</a:t>
            </a:r>
            <a:endParaRPr sz="1200">
              <a:solidFill>
                <a:schemeClr val="dk1"/>
              </a:solidFill>
            </a:endParaRPr>
          </a:p>
          <a:p>
            <a:pPr marL="0" lvl="0" indent="0" algn="l" rtl="0">
              <a:spcBef>
                <a:spcPts val="0"/>
              </a:spcBef>
              <a:spcAft>
                <a:spcPts val="0"/>
              </a:spcAft>
              <a:buNone/>
            </a:pPr>
            <a:endParaRPr sz="1200" b="1">
              <a:solidFill>
                <a:schemeClr val="dk1"/>
              </a:solidFill>
            </a:endParaRPr>
          </a:p>
          <a:p>
            <a:pPr marL="0" lvl="0" indent="0" algn="l" rtl="0">
              <a:spcBef>
                <a:spcPts val="0"/>
              </a:spcBef>
              <a:spcAft>
                <a:spcPts val="0"/>
              </a:spcAft>
              <a:buNone/>
            </a:pPr>
            <a:r>
              <a:rPr lang="en-US" sz="1200" b="1">
                <a:solidFill>
                  <a:schemeClr val="dk1"/>
                </a:solidFill>
              </a:rPr>
              <a:t>Perkins Budgeting rules with Purchase Crosswalk,</a:t>
            </a:r>
            <a:r>
              <a:rPr lang="en-US" sz="1200">
                <a:solidFill>
                  <a:schemeClr val="dk1"/>
                </a:solidFill>
              </a:rPr>
              <a:t> is great because it gives you guidance as to purchases that are allowed with the grant and what the parameters are. </a:t>
            </a:r>
            <a:endParaRPr sz="1200">
              <a:solidFill>
                <a:schemeClr val="dk1"/>
              </a:solidFill>
            </a:endParaRPr>
          </a:p>
          <a:p>
            <a:pPr marL="0" lvl="0" indent="0" algn="l" rtl="0">
              <a:spcBef>
                <a:spcPts val="0"/>
              </a:spcBef>
              <a:spcAft>
                <a:spcPts val="0"/>
              </a:spcAft>
              <a:buNone/>
            </a:pPr>
            <a:r>
              <a:rPr lang="en-US" sz="1200">
                <a:solidFill>
                  <a:schemeClr val="dk1"/>
                </a:solidFill>
              </a:rPr>
              <a:t>The crosswalk demonstrates how certain focus areas, activities and budget purchases tie together.</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 </a:t>
            </a:r>
            <a:r>
              <a:rPr lang="en-US" sz="1200" b="1">
                <a:solidFill>
                  <a:schemeClr val="dk1"/>
                </a:solidFill>
              </a:rPr>
              <a:t>supplanting</a:t>
            </a:r>
            <a:r>
              <a:rPr lang="en-US" sz="1200">
                <a:solidFill>
                  <a:schemeClr val="dk1"/>
                </a:solidFill>
              </a:rPr>
              <a:t>, </a:t>
            </a:r>
            <a:r>
              <a:rPr lang="en-US" sz="1200" b="1">
                <a:solidFill>
                  <a:schemeClr val="dk1"/>
                </a:solidFill>
              </a:rPr>
              <a:t>equipment purchases</a:t>
            </a:r>
            <a:r>
              <a:rPr lang="en-US" sz="1200">
                <a:solidFill>
                  <a:schemeClr val="dk1"/>
                </a:solidFill>
              </a:rPr>
              <a:t> and information specific to </a:t>
            </a:r>
            <a:r>
              <a:rPr lang="en-US" sz="1200" b="1">
                <a:solidFill>
                  <a:schemeClr val="dk1"/>
                </a:solidFill>
              </a:rPr>
              <a:t>consortia</a:t>
            </a:r>
            <a:r>
              <a:rPr lang="en-US" sz="1200">
                <a:solidFill>
                  <a:schemeClr val="dk1"/>
                </a:solidFill>
              </a:rPr>
              <a:t> on the Perkins Finance Webpage.</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On the School Financial Services Webpage, you’ll find the </a:t>
            </a:r>
            <a:r>
              <a:rPr lang="en-US" sz="1200" b="1">
                <a:solidFill>
                  <a:schemeClr val="dk1"/>
                </a:solidFill>
              </a:rPr>
              <a:t>WUFAR</a:t>
            </a:r>
            <a:r>
              <a:rPr lang="en-US" sz="1200">
                <a:solidFill>
                  <a:schemeClr val="dk1"/>
                </a:solidFill>
              </a:rPr>
              <a:t> </a:t>
            </a:r>
            <a:r>
              <a:rPr lang="en-US" sz="1200" b="1">
                <a:solidFill>
                  <a:schemeClr val="dk1"/>
                </a:solidFill>
              </a:rPr>
              <a:t>guide</a:t>
            </a:r>
            <a:r>
              <a:rPr lang="en-US" sz="1200">
                <a:solidFill>
                  <a:schemeClr val="dk1"/>
                </a:solidFill>
              </a:rPr>
              <a:t> that explains the correct coding for items you want to purchase.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WUFAR codes apply to any purchases made with funds from DPI. We have most of the appropriate codes already coded into the system, but you can use the guide as a resource.</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Again, your business office can help you as they have already worked within the same rules for other grants.  </a:t>
            </a:r>
            <a:endParaRPr sz="1200">
              <a:solidFill>
                <a:schemeClr val="dk1"/>
              </a:solidFill>
            </a:endParaRPr>
          </a:p>
          <a:p>
            <a:pPr marL="137160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aab39d91f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aab39d91f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b="1">
              <a:solidFill>
                <a:schemeClr val="dk1"/>
              </a:solidFill>
              <a:highlight>
                <a:srgbClr val="EAD1DC"/>
              </a:highlight>
            </a:endParaRPr>
          </a:p>
          <a:p>
            <a:pPr marL="0" lvl="0" indent="0" algn="l" rtl="0">
              <a:spcBef>
                <a:spcPts val="0"/>
              </a:spcBef>
              <a:spcAft>
                <a:spcPts val="0"/>
              </a:spcAft>
              <a:buNone/>
            </a:pPr>
            <a:r>
              <a:rPr lang="en-US" sz="1200" b="1">
                <a:solidFill>
                  <a:schemeClr val="dk1"/>
                </a:solidFill>
              </a:rPr>
              <a:t>Today’s agenda includes a review of</a:t>
            </a:r>
            <a:endParaRPr sz="1200" b="1">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The timeline of the grant, which is now posted to the Perkins grant website. And, you’ll see some adjustments to past years.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A walk through the application sections, including where and how you will enter your CLNA results,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The Career pathways section and</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Finally, we will spend a chunk of time on entering budget information.</a:t>
            </a:r>
            <a:endParaRPr sz="1200">
              <a:solidFill>
                <a:schemeClr val="dk1"/>
              </a:solidFill>
            </a:endParaRPr>
          </a:p>
          <a:p>
            <a:pPr marL="0" lvl="0" indent="0" algn="l" rtl="0">
              <a:spcBef>
                <a:spcPts val="0"/>
              </a:spcBef>
              <a:spcAft>
                <a:spcPts val="0"/>
              </a:spcAft>
              <a:buNone/>
            </a:pPr>
            <a:endParaRPr sz="1400">
              <a:solidFill>
                <a:schemeClr val="dk1"/>
              </a:solidFill>
            </a:endParaRPr>
          </a:p>
          <a:p>
            <a:pPr marL="457200" lvl="0" indent="0" algn="l" rtl="0">
              <a:spcBef>
                <a:spcPts val="0"/>
              </a:spcBef>
              <a:spcAft>
                <a:spcPts val="0"/>
              </a:spcAft>
              <a:buNone/>
            </a:pPr>
            <a:endParaRPr sz="140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733c152d6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6733c152d6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Here is a clip from the budget planning with crosswalk guidance document I referenced. You can see that this is for the Student Performance on Accountability Indicators. It lists possible activities and the allowed purchases that align with the activities. There is a page dedicated to each focus area within the guide to help you make sure you’re on the right track.</a:t>
            </a:r>
            <a:endParaRPr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2b697c10ad4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2b697c10ad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solidFill>
                  <a:schemeClr val="dk1"/>
                </a:solidFill>
              </a:rPr>
              <a:t>Related to the budget, there are three things that reviewers check for (read)</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Incorrect budget coding or lack of alignment to the CLNA results, are the top two reasons that budgets are returned for corrections. </a:t>
            </a:r>
            <a:endParaRPr sz="1200">
              <a:solidFill>
                <a:schemeClr val="dk1"/>
              </a:solidFill>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rPr>
              <a:t>It's always good to check your budgeting decisions with your business office personnel who is familiar with EDGAR and UGG rules as well as WUFAR. </a:t>
            </a:r>
            <a:endParaRPr sz="1200">
              <a:solidFill>
                <a:schemeClr val="dk1"/>
              </a:solidFill>
            </a:endParaRPr>
          </a:p>
          <a:p>
            <a:pPr marL="914400" lvl="0" indent="0" algn="l" rtl="0">
              <a:lnSpc>
                <a:spcPct val="115000"/>
              </a:lnSpc>
              <a:spcBef>
                <a:spcPts val="1000"/>
              </a:spcBef>
              <a:spcAft>
                <a:spcPts val="0"/>
              </a:spcAft>
              <a:buNone/>
            </a:pPr>
            <a:endParaRPr sz="1200">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b9ef643ba8_0_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b9ef643b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There are five main budget areas that everything you purchase fits into:</a:t>
            </a:r>
            <a:endParaRPr sz="1200"/>
          </a:p>
          <a:p>
            <a:pPr marL="457200" lvl="0" indent="-304800" algn="l" rtl="0">
              <a:spcBef>
                <a:spcPts val="0"/>
              </a:spcBef>
              <a:spcAft>
                <a:spcPts val="0"/>
              </a:spcAft>
              <a:buSzPts val="1200"/>
              <a:buChar char="●"/>
            </a:pPr>
            <a:r>
              <a:rPr lang="en-US" sz="1200"/>
              <a:t>Personnel</a:t>
            </a:r>
            <a:endParaRPr sz="1200"/>
          </a:p>
          <a:p>
            <a:pPr marL="457200" lvl="0" indent="-304800" algn="l" rtl="0">
              <a:spcBef>
                <a:spcPts val="0"/>
              </a:spcBef>
              <a:spcAft>
                <a:spcPts val="0"/>
              </a:spcAft>
              <a:buSzPts val="1200"/>
              <a:buChar char="●"/>
            </a:pPr>
            <a:r>
              <a:rPr lang="en-US" sz="1200"/>
              <a:t>Purchase services</a:t>
            </a:r>
            <a:endParaRPr sz="1200"/>
          </a:p>
          <a:p>
            <a:pPr marL="457200" lvl="0" indent="-304800" algn="l" rtl="0">
              <a:spcBef>
                <a:spcPts val="0"/>
              </a:spcBef>
              <a:spcAft>
                <a:spcPts val="0"/>
              </a:spcAft>
              <a:buSzPts val="1200"/>
              <a:buChar char="●"/>
            </a:pPr>
            <a:r>
              <a:rPr lang="en-US" sz="1200"/>
              <a:t>Non-capital objects</a:t>
            </a:r>
            <a:endParaRPr sz="1200"/>
          </a:p>
          <a:p>
            <a:pPr marL="457200" lvl="0" indent="-304800" algn="l" rtl="0">
              <a:spcBef>
                <a:spcPts val="0"/>
              </a:spcBef>
              <a:spcAft>
                <a:spcPts val="0"/>
              </a:spcAft>
              <a:buSzPts val="1200"/>
              <a:buChar char="●"/>
            </a:pPr>
            <a:r>
              <a:rPr lang="en-US" sz="1200"/>
              <a:t>Capital objects</a:t>
            </a:r>
            <a:endParaRPr sz="1200"/>
          </a:p>
          <a:p>
            <a:pPr marL="0" lvl="0" indent="0" algn="l" rtl="0">
              <a:spcBef>
                <a:spcPts val="0"/>
              </a:spcBef>
              <a:spcAft>
                <a:spcPts val="0"/>
              </a:spcAft>
              <a:buNone/>
            </a:pPr>
            <a:r>
              <a:rPr lang="en-US" sz="1200"/>
              <a:t>and</a:t>
            </a:r>
            <a:endParaRPr sz="1200"/>
          </a:p>
          <a:p>
            <a:pPr marL="457200" lvl="0" indent="-304800" algn="l" rtl="0">
              <a:spcBef>
                <a:spcPts val="0"/>
              </a:spcBef>
              <a:spcAft>
                <a:spcPts val="0"/>
              </a:spcAft>
              <a:buSzPts val="1200"/>
              <a:buChar char="●"/>
            </a:pPr>
            <a:r>
              <a:rPr lang="en-US" sz="1200"/>
              <a:t>Other objects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We’ll look briefly at each of these, but before we get there…</a:t>
            </a:r>
            <a:endParaRPr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aab39d91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aab39d91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chemeClr val="dk1"/>
              </a:solidFill>
              <a:highlight>
                <a:schemeClr val="lt1"/>
              </a:highlight>
            </a:endParaRPr>
          </a:p>
          <a:p>
            <a:pPr marL="0" lvl="0" indent="0" algn="l" rtl="0">
              <a:spcBef>
                <a:spcPts val="0"/>
              </a:spcBef>
              <a:spcAft>
                <a:spcPts val="0"/>
              </a:spcAft>
              <a:buNone/>
            </a:pPr>
            <a:r>
              <a:rPr lang="en-US" sz="1200" b="1">
                <a:solidFill>
                  <a:schemeClr val="dk1"/>
                </a:solidFill>
              </a:rPr>
              <a:t>Every single item</a:t>
            </a:r>
            <a:r>
              <a:rPr lang="en-US" sz="1200">
                <a:solidFill>
                  <a:schemeClr val="dk1"/>
                </a:solidFill>
              </a:rPr>
              <a:t> you purchase will be type-coded. </a:t>
            </a:r>
            <a:endParaRPr sz="1200">
              <a:solidFill>
                <a:schemeClr val="dk1"/>
              </a:solidFill>
            </a:endParaRPr>
          </a:p>
          <a:p>
            <a:pPr marL="0" lvl="0" indent="0" algn="l" rtl="0">
              <a:spcBef>
                <a:spcPts val="0"/>
              </a:spcBef>
              <a:spcAft>
                <a:spcPts val="0"/>
              </a:spcAft>
              <a:buNone/>
            </a:pPr>
            <a:r>
              <a:rPr lang="en-US" sz="1200">
                <a:solidFill>
                  <a:schemeClr val="dk1"/>
                </a:solidFill>
              </a:rPr>
              <a:t>The type code indicates if the purchase is as an </a:t>
            </a:r>
            <a:r>
              <a:rPr lang="en-US" sz="1200" b="1">
                <a:solidFill>
                  <a:schemeClr val="dk1"/>
                </a:solidFill>
              </a:rPr>
              <a:t>administrative expense</a:t>
            </a:r>
            <a:r>
              <a:rPr lang="en-US" sz="1200">
                <a:solidFill>
                  <a:schemeClr val="dk1"/>
                </a:solidFill>
              </a:rPr>
              <a:t> or a </a:t>
            </a:r>
            <a:r>
              <a:rPr lang="en-US" sz="1200" b="1">
                <a:solidFill>
                  <a:schemeClr val="dk1"/>
                </a:solidFill>
              </a:rPr>
              <a:t>CTE program expense.</a:t>
            </a:r>
            <a:endParaRPr sz="1200" b="1">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Administrative costs are limited to 5% of your grant subaward. Administrative costs are those costs necessary for the proper and efficient implementation of requirements. </a:t>
            </a:r>
            <a:endParaRPr sz="1200">
              <a:solidFill>
                <a:schemeClr val="dk1"/>
              </a:solidFill>
            </a:endParaRPr>
          </a:p>
          <a:p>
            <a:pPr marL="0" lvl="0" indent="0" algn="l" rtl="0">
              <a:spcBef>
                <a:spcPts val="0"/>
              </a:spcBef>
              <a:spcAft>
                <a:spcPts val="0"/>
              </a:spcAft>
              <a:buNone/>
            </a:pPr>
            <a:r>
              <a:rPr lang="en-US" sz="1200">
                <a:solidFill>
                  <a:schemeClr val="dk1"/>
                </a:solidFill>
              </a:rPr>
              <a:t>Admin costs do not need to align to CLNA results because administration refers to management expenses.</a:t>
            </a:r>
            <a:endParaRPr sz="1200">
              <a:solidFill>
                <a:schemeClr val="dk1"/>
              </a:solidFill>
            </a:endParaRPr>
          </a:p>
          <a:p>
            <a:pPr marL="0" lvl="0" indent="0" algn="l" rtl="0">
              <a:spcBef>
                <a:spcPts val="0"/>
              </a:spcBef>
              <a:spcAft>
                <a:spcPts val="0"/>
              </a:spcAft>
              <a:buNone/>
            </a:pPr>
            <a:r>
              <a:rPr lang="en-US" sz="1200">
                <a:solidFill>
                  <a:schemeClr val="dk1"/>
                </a:solidFill>
              </a:rPr>
              <a:t>Admin costs are </a:t>
            </a:r>
            <a:r>
              <a:rPr lang="en-US" sz="1200" b="1">
                <a:solidFill>
                  <a:schemeClr val="dk1"/>
                </a:solidFill>
              </a:rPr>
              <a:t>direct</a:t>
            </a:r>
            <a:r>
              <a:rPr lang="en-US" sz="1200">
                <a:solidFill>
                  <a:schemeClr val="dk1"/>
                </a:solidFill>
              </a:rPr>
              <a:t> or </a:t>
            </a:r>
            <a:r>
              <a:rPr lang="en-US" sz="1200" b="1">
                <a:solidFill>
                  <a:schemeClr val="dk1"/>
                </a:solidFill>
              </a:rPr>
              <a:t>indirect</a:t>
            </a:r>
            <a:r>
              <a:rPr lang="en-US" sz="1200">
                <a:solidFill>
                  <a:schemeClr val="dk1"/>
                </a:solidFill>
              </a:rPr>
              <a:t> related costs. </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Examples of </a:t>
            </a:r>
            <a:r>
              <a:rPr lang="en-US" sz="1200" b="1">
                <a:solidFill>
                  <a:schemeClr val="dk1"/>
                </a:solidFill>
              </a:rPr>
              <a:t>direct</a:t>
            </a:r>
            <a:r>
              <a:rPr lang="en-US" sz="1200">
                <a:solidFill>
                  <a:schemeClr val="dk1"/>
                </a:solidFill>
              </a:rPr>
              <a:t> administrative expenses include: time dedicated to completing the grant application, data submission and reports. </a:t>
            </a:r>
            <a:endParaRPr sz="1200">
              <a:solidFill>
                <a:schemeClr val="dk1"/>
              </a:solidFill>
            </a:endParaRPr>
          </a:p>
          <a:p>
            <a:pPr marL="45720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Examples of </a:t>
            </a:r>
            <a:r>
              <a:rPr lang="en-US" sz="1200" b="1">
                <a:solidFill>
                  <a:schemeClr val="dk1"/>
                </a:solidFill>
              </a:rPr>
              <a:t>indirect</a:t>
            </a:r>
            <a:r>
              <a:rPr lang="en-US" sz="1200">
                <a:solidFill>
                  <a:schemeClr val="dk1"/>
                </a:solidFill>
              </a:rPr>
              <a:t>, are costs that are overarching and proportionate </a:t>
            </a:r>
            <a:r>
              <a:rPr lang="en-US" sz="1200" b="1">
                <a:solidFill>
                  <a:schemeClr val="dk1"/>
                </a:solidFill>
              </a:rPr>
              <a:t>operational</a:t>
            </a:r>
            <a:r>
              <a:rPr lang="en-US" sz="1200">
                <a:solidFill>
                  <a:schemeClr val="dk1"/>
                </a:solidFill>
              </a:rPr>
              <a:t> costs such accounting, or supplies or internal technology support (as examples).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b="1">
                <a:solidFill>
                  <a:schemeClr val="dk1"/>
                </a:solidFill>
              </a:rPr>
              <a:t>CTE program expenses</a:t>
            </a:r>
            <a:r>
              <a:rPr lang="en-US" sz="1200">
                <a:solidFill>
                  <a:schemeClr val="dk1"/>
                </a:solidFill>
              </a:rPr>
              <a:t> apply to everything else in your budget and are connected to the CLNA including program development, instruction, professional development and so forth, all which need to be aligned to your CLNA results.</a:t>
            </a:r>
            <a:endParaRPr sz="12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b58c9e3939_0_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b58c9e393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en-US" sz="1200" b="1"/>
              <a:t>Personnel costs</a:t>
            </a:r>
            <a:r>
              <a:rPr lang="en-US" sz="1200"/>
              <a:t> are a portion of positions funded with the grant. The amount allocated to a position needs to be proportionate to the work tied to the grant.</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As the third bullet notes, funds may only be used for CTE-licensed teachers for extended contracts or stipends for a project. There are limited situations in which non-CTE teachers may be permitted, such as for joint professional development or curriculum development opportunities connected to CTE.</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US" sz="1200">
                <a:solidFill>
                  <a:schemeClr val="dk1"/>
                </a:solidFill>
              </a:rPr>
              <a:t>A question has come up as to whether or not CTE Coordinator pay is allowable through the grant. When we see coordinators covered by the grant, usually a certain percentage is admin and a percentage is CTE program related.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Depending on the Personnel purchases it may or may not be tied to a need in the CLNA results. For example, costs related to managing and planning are not required to be tied to the CLNA, but stipends for curriculum development would.</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b998fee7e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b998fee7e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t>Purchased Services</a:t>
            </a:r>
            <a:r>
              <a:rPr lang="en-US" sz="1200"/>
              <a:t> are those things that are service related. These can include:</a:t>
            </a:r>
            <a:endParaRPr sz="1200"/>
          </a:p>
          <a:p>
            <a:pPr marL="457200" lvl="0" indent="-304800" algn="l" rtl="0">
              <a:spcBef>
                <a:spcPts val="0"/>
              </a:spcBef>
              <a:spcAft>
                <a:spcPts val="0"/>
              </a:spcAft>
              <a:buSzPts val="1200"/>
              <a:buChar char="●"/>
            </a:pPr>
            <a:r>
              <a:rPr lang="en-US" sz="1200"/>
              <a:t>Travel for field trips, or travel for PD, </a:t>
            </a:r>
            <a:endParaRPr sz="1200"/>
          </a:p>
          <a:p>
            <a:pPr marL="457200" lvl="0" indent="-304800" algn="l" rtl="0">
              <a:spcBef>
                <a:spcPts val="0"/>
              </a:spcBef>
              <a:spcAft>
                <a:spcPts val="0"/>
              </a:spcAft>
              <a:buSzPts val="1200"/>
              <a:buChar char="●"/>
            </a:pPr>
            <a:r>
              <a:rPr lang="en-US" sz="1200"/>
              <a:t>conference registration or</a:t>
            </a:r>
            <a:endParaRPr sz="1200"/>
          </a:p>
          <a:p>
            <a:pPr marL="457200" lvl="0" indent="-304800" algn="l" rtl="0">
              <a:spcBef>
                <a:spcPts val="0"/>
              </a:spcBef>
              <a:spcAft>
                <a:spcPts val="0"/>
              </a:spcAft>
              <a:buSzPts val="1200"/>
              <a:buChar char="●"/>
            </a:pPr>
            <a:r>
              <a:rPr lang="en-US" sz="1200"/>
              <a:t>Contracted services or software licenses that include a service component.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One thing to note related to contracts, is that an agency cannot contract with themselves to provide a service. For example, if you want to use a room at your district for stakeholder meetings after school, you would not be able to contract with your school district to rent the room.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Any budget item under Purchase Services MUST be tied to a CLNA activity that is needed to mitigate a particular data gap.</a:t>
            </a:r>
            <a:endParaRPr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b998fee7e0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b998fee7e0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b="1"/>
              <a:t>Non-Capital Ojects</a:t>
            </a:r>
            <a:r>
              <a:rPr lang="en-US" sz="1400"/>
              <a:t> are those things that are under capital threshold cost of $5,000.</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Examples of </a:t>
            </a:r>
            <a:r>
              <a:rPr lang="en-US" sz="1400" b="1"/>
              <a:t>non-capital objects</a:t>
            </a:r>
            <a:r>
              <a:rPr lang="en-US" sz="1400"/>
              <a:t> include things like instructional materials, textbooks or small appliances with costs under $5K that your CLNA reflects are needed to close a data gap and move your career pathways forward to be in alignment with industry standards.</a:t>
            </a:r>
            <a:endParaRPr sz="1400"/>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US" sz="1400">
                <a:solidFill>
                  <a:schemeClr val="dk1"/>
                </a:solidFill>
              </a:rPr>
              <a:t>Typically they are items that have a life expectancy of less than one year. These items do not need to be recorded as a fixed asset or tracked in inventory. </a:t>
            </a:r>
            <a:endParaRPr sz="1400">
              <a:solidFill>
                <a:schemeClr val="dk1"/>
              </a:solidFill>
            </a:endParaRPr>
          </a:p>
          <a:p>
            <a:pPr marL="0" lvl="0" indent="0" algn="l" rtl="0">
              <a:lnSpc>
                <a:spcPct val="115000"/>
              </a:lnSpc>
              <a:spcBef>
                <a:spcPts val="439"/>
              </a:spcBef>
              <a:spcAft>
                <a:spcPts val="439"/>
              </a:spcAft>
              <a:buClr>
                <a:schemeClr val="dk1"/>
              </a:buClr>
              <a:buSzPts val="1100"/>
              <a:buFont typeface="Arial"/>
              <a:buNone/>
            </a:pPr>
            <a:endParaRPr sz="1400">
              <a:solidFill>
                <a:schemeClr val="dk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998fee7e0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b998fee7e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t>Capital Equipment</a:t>
            </a:r>
            <a:r>
              <a:rPr lang="en-US" sz="1200"/>
              <a:t> has an acquisition cost of $5,000 and a useful life of more than a year. (per item)</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Equipment, must follow equipment management requirements.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 link will take you directly to our equipment purchase document located on the Perkins finance website.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And of course, </a:t>
            </a:r>
            <a:r>
              <a:rPr lang="en-US" sz="1200">
                <a:solidFill>
                  <a:schemeClr val="dk1"/>
                </a:solidFill>
              </a:rPr>
              <a:t>any capital purchases must once again be tied to a CLNA focus area or career pathway activity that is needed to mitigate a data gap.</a:t>
            </a:r>
            <a:endParaRPr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b998fee7e0_0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b998fee7e0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b="1"/>
              <a:t>Other objects</a:t>
            </a:r>
            <a:endParaRPr sz="1200" b="1"/>
          </a:p>
          <a:p>
            <a:pPr marL="0" lvl="0" indent="0" algn="l" rtl="0">
              <a:spcBef>
                <a:spcPts val="0"/>
              </a:spcBef>
              <a:spcAft>
                <a:spcPts val="0"/>
              </a:spcAft>
              <a:buNone/>
            </a:pPr>
            <a:endParaRPr sz="1200"/>
          </a:p>
          <a:p>
            <a:pPr marL="0" lvl="0" indent="0" algn="l" rtl="0">
              <a:spcBef>
                <a:spcPts val="0"/>
              </a:spcBef>
              <a:spcAft>
                <a:spcPts val="0"/>
              </a:spcAft>
              <a:buNone/>
            </a:pPr>
            <a:r>
              <a:rPr lang="en-US" sz="1200"/>
              <a:t>Just a few things would be coded here such as</a:t>
            </a:r>
            <a:endParaRPr sz="1200"/>
          </a:p>
          <a:p>
            <a:pPr marL="457200" lvl="0" indent="-304800" algn="l" rtl="0">
              <a:spcBef>
                <a:spcPts val="0"/>
              </a:spcBef>
              <a:spcAft>
                <a:spcPts val="0"/>
              </a:spcAft>
              <a:buSzPts val="1200"/>
              <a:buChar char="●"/>
            </a:pPr>
            <a:r>
              <a:rPr lang="en-US" sz="1200"/>
              <a:t>membership to a professional organization or </a:t>
            </a:r>
            <a:endParaRPr sz="1200"/>
          </a:p>
          <a:p>
            <a:pPr marL="457200" lvl="0" indent="-304800" algn="l" rtl="0">
              <a:spcBef>
                <a:spcPts val="0"/>
              </a:spcBef>
              <a:spcAft>
                <a:spcPts val="0"/>
              </a:spcAft>
              <a:buSzPts val="1200"/>
              <a:buChar char="●"/>
            </a:pPr>
            <a:r>
              <a:rPr lang="en-US" sz="1200"/>
              <a:t>entrance fees for a particular field trip tour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These purchases must also align with your CLNA results</a:t>
            </a:r>
            <a:endParaRPr sz="12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b9ef643ba8_0_3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b9ef643ba8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400">
              <a:highlight>
                <a:srgbClr val="FFFF00"/>
              </a:highlight>
            </a:endParaRPr>
          </a:p>
          <a:p>
            <a:pPr marL="0" lvl="0" indent="0" algn="l" rtl="0">
              <a:spcBef>
                <a:spcPts val="0"/>
              </a:spcBef>
              <a:spcAft>
                <a:spcPts val="0"/>
              </a:spcAft>
              <a:buNone/>
            </a:pPr>
            <a:r>
              <a:rPr lang="en-US" sz="1400"/>
              <a:t>These are budget line items from the perspective of what your reviewer sees. </a:t>
            </a:r>
            <a:endParaRPr sz="1400"/>
          </a:p>
          <a:p>
            <a:pPr marL="0" lvl="0" indent="0" algn="l" rtl="0">
              <a:spcBef>
                <a:spcPts val="0"/>
              </a:spcBef>
              <a:spcAft>
                <a:spcPts val="0"/>
              </a:spcAft>
              <a:buNone/>
            </a:pPr>
            <a:r>
              <a:rPr lang="en-US" sz="1400"/>
              <a:t>When you enter an item, you will identify via drop down menus, what your purchasing.</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For example, if you look at the top one. The item was coded for a </a:t>
            </a:r>
            <a:r>
              <a:rPr lang="en-US" sz="1400" b="1"/>
              <a:t>capital object </a:t>
            </a:r>
            <a:r>
              <a:rPr lang="en-US" sz="1400"/>
              <a:t>/ it’s equipment / it’s for CTE instruction/ one item is being purchased / it’s for vocational curriculum / Theres a description of the item being purchased (it is for the career pathway focus area of Manufacturing) / The Activity is to purchase equipment that matches industry and dual credit standards and will cost $5,000.</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In the second example, it’s a </a:t>
            </a:r>
            <a:r>
              <a:rPr lang="en-US" sz="1400" b="1"/>
              <a:t>purchased service</a:t>
            </a:r>
            <a:r>
              <a:rPr lang="en-US" sz="1400"/>
              <a:t> of transportation for a field trip, it’s contracted (likely a bus service), the description includes where the transportation is going (visits to Fox Valley Tech) for nursing instruction, the pathway is indicated, and it will cost a total of $300.  </a:t>
            </a: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a834135a8d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a834135a8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First, let’s take a look at the timeline. There are some slight changes. The new timeline dates basically reflect the budget being separated out from the application.</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b="1">
                <a:solidFill>
                  <a:schemeClr val="dk1"/>
                </a:solidFill>
              </a:rPr>
              <a:t>Bold</a:t>
            </a:r>
            <a:r>
              <a:rPr lang="en-US" sz="1200">
                <a:solidFill>
                  <a:schemeClr val="dk1"/>
                </a:solidFill>
              </a:rPr>
              <a:t> dates are application deadline dates that you need to pay attention to.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The </a:t>
            </a:r>
            <a:r>
              <a:rPr lang="en-US" sz="1200">
                <a:solidFill>
                  <a:schemeClr val="dk1"/>
                </a:solidFill>
                <a:highlight>
                  <a:srgbClr val="F9CB9C"/>
                </a:highlight>
              </a:rPr>
              <a:t>colored in dates</a:t>
            </a:r>
            <a:r>
              <a:rPr lang="en-US" sz="1200">
                <a:solidFill>
                  <a:schemeClr val="dk1"/>
                </a:solidFill>
              </a:rPr>
              <a:t> are deadlines related to the current grant, as you look to close it out.</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So let’s talk a bit about the application and budget process for this year. It follows other grant deadlines in WISEgrants.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What’s going to happen is that the application, consisting of your CLNA results, pathway evaluation section, and the narrative section will be submitted in advance of the budget. </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sz="1200">
                <a:solidFill>
                  <a:schemeClr val="dk1"/>
                </a:solidFill>
              </a:rPr>
              <a:t>Why the change? The change will:</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a:solidFill>
                <a:schemeClr val="dk1"/>
              </a:solidFill>
            </a:endParaRPr>
          </a:p>
          <a:p>
            <a:pPr marL="457200" lvl="0" indent="-304800" algn="l" rtl="0">
              <a:lnSpc>
                <a:spcPct val="150000"/>
              </a:lnSpc>
              <a:spcBef>
                <a:spcPts val="0"/>
              </a:spcBef>
              <a:spcAft>
                <a:spcPts val="0"/>
              </a:spcAft>
              <a:buClr>
                <a:schemeClr val="dk1"/>
              </a:buClr>
              <a:buSzPts val="1200"/>
              <a:buChar char="●"/>
            </a:pPr>
            <a:r>
              <a:rPr lang="en-US" sz="1200">
                <a:solidFill>
                  <a:schemeClr val="dk1"/>
                </a:solidFill>
              </a:rPr>
              <a:t>Allow your reviewer to assess your CLNA results section, to determine if the information provided, meets requirements and that all of the results and your goals, outcomes and activities align with your data, gaps and root causes. If there is something that needs correction or more information, you’ll simply be notified by your reviewer and you can make any adjustments. There will not be the back and forth of returns and resubmissions and having to jump through hoops with budget items being tied to an activity that doesn’t align with anything. </a:t>
            </a:r>
            <a:endParaRPr sz="1200">
              <a:solidFill>
                <a:schemeClr val="dk1"/>
              </a:solidFill>
            </a:endParaRPr>
          </a:p>
          <a:p>
            <a:pPr marL="914400" lvl="1" indent="-304800" algn="l" rtl="0">
              <a:lnSpc>
                <a:spcPct val="150000"/>
              </a:lnSpc>
              <a:spcBef>
                <a:spcPts val="0"/>
              </a:spcBef>
              <a:spcAft>
                <a:spcPts val="0"/>
              </a:spcAft>
              <a:buClr>
                <a:schemeClr val="dk1"/>
              </a:buClr>
              <a:buSzPts val="1200"/>
              <a:buChar char="○"/>
            </a:pPr>
            <a:r>
              <a:rPr lang="en-US" sz="1200">
                <a:solidFill>
                  <a:schemeClr val="dk1"/>
                </a:solidFill>
              </a:rPr>
              <a:t>Once all of the information provided is “Accepted” by your reviewer, your </a:t>
            </a:r>
            <a:r>
              <a:rPr lang="en-US" sz="1200" b="1">
                <a:solidFill>
                  <a:schemeClr val="dk1"/>
                </a:solidFill>
              </a:rPr>
              <a:t>budget section will be “opened” </a:t>
            </a:r>
            <a:r>
              <a:rPr lang="en-US" sz="1200">
                <a:solidFill>
                  <a:schemeClr val="dk1"/>
                </a:solidFill>
              </a:rPr>
              <a:t>(or made accessible)  for you to make your budget entries the same as you always have. What is great is that you’ll have the full confidence of knowing that your activities have already been approved.</a:t>
            </a:r>
            <a:endParaRPr sz="1200">
              <a:solidFill>
                <a:schemeClr val="dk1"/>
              </a:solidFill>
            </a:endParaRPr>
          </a:p>
          <a:p>
            <a:pPr marL="914400" lvl="1" indent="-304800" algn="l" rtl="0">
              <a:lnSpc>
                <a:spcPct val="150000"/>
              </a:lnSpc>
              <a:spcBef>
                <a:spcPts val="0"/>
              </a:spcBef>
              <a:spcAft>
                <a:spcPts val="0"/>
              </a:spcAft>
              <a:buClr>
                <a:schemeClr val="dk1"/>
              </a:buClr>
              <a:buSzPts val="1200"/>
              <a:buChar char="○"/>
            </a:pPr>
            <a:r>
              <a:rPr lang="en-US" sz="1200">
                <a:solidFill>
                  <a:schemeClr val="dk1"/>
                </a:solidFill>
              </a:rPr>
              <a:t>Once your budget is completed, your reviewer will check to make sure that appropriate coding has been applied and that the purchase aligns with the stated goals and activities. If a budget line item does not align or is not approved, only the budget will be returned for corrections.</a:t>
            </a:r>
            <a:endParaRPr sz="1200">
              <a:solidFill>
                <a:schemeClr val="dk1"/>
              </a:solidFill>
            </a:endParaRPr>
          </a:p>
          <a:p>
            <a:pPr marL="457200" lvl="0" indent="-304800" algn="l" rtl="0">
              <a:lnSpc>
                <a:spcPct val="150000"/>
              </a:lnSpc>
              <a:spcBef>
                <a:spcPts val="0"/>
              </a:spcBef>
              <a:spcAft>
                <a:spcPts val="0"/>
              </a:spcAft>
              <a:buClr>
                <a:schemeClr val="dk1"/>
              </a:buClr>
              <a:buSzPts val="1200"/>
              <a:buChar char="●"/>
            </a:pPr>
            <a:r>
              <a:rPr lang="en-US" sz="1200">
                <a:solidFill>
                  <a:schemeClr val="dk1"/>
                </a:solidFill>
              </a:rPr>
              <a:t>So in short, the review will be more dynamic and streamlined; less clunky when edits have to be made. It is the same process other grants use. Fewer chances for glitches with numerous returns of the entire application.</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highlight>
                  <a:schemeClr val="accent4"/>
                </a:highlight>
              </a:rPr>
              <a:t>So let’s walk through the timeline:</a:t>
            </a:r>
            <a:endParaRPr sz="1200">
              <a:solidFill>
                <a:schemeClr val="dk1"/>
              </a:solidFill>
              <a:highlight>
                <a:schemeClr val="accent4"/>
              </a:highlight>
            </a:endParaRPr>
          </a:p>
          <a:p>
            <a:pPr marL="0" lvl="0" indent="0" algn="l" rtl="0">
              <a:lnSpc>
                <a:spcPct val="115000"/>
              </a:lnSpc>
              <a:spcBef>
                <a:spcPts val="0"/>
              </a:spcBef>
              <a:spcAft>
                <a:spcPts val="0"/>
              </a:spcAft>
              <a:buNone/>
            </a:pP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The Fund Management Selection and Assurances need to be completed by your Agency Authorizer prior to gaining access to the Perkins application. </a:t>
            </a:r>
            <a:endParaRPr sz="1200">
              <a:solidFill>
                <a:schemeClr val="dk1"/>
              </a:solidFill>
            </a:endParaRPr>
          </a:p>
          <a:p>
            <a:pPr marL="457200" lvl="0" indent="-304800" algn="l" rtl="0">
              <a:lnSpc>
                <a:spcPct val="115000"/>
              </a:lnSpc>
              <a:spcBef>
                <a:spcPts val="0"/>
              </a:spcBef>
              <a:spcAft>
                <a:spcPts val="0"/>
              </a:spcAft>
              <a:buClr>
                <a:schemeClr val="dk1"/>
              </a:buClr>
              <a:buSzPts val="1200"/>
              <a:buChar char="●"/>
            </a:pPr>
            <a:r>
              <a:rPr lang="en-US" sz="1200">
                <a:solidFill>
                  <a:schemeClr val="dk1"/>
                </a:solidFill>
              </a:rPr>
              <a:t>Anyone who had access to the application last year, that automatically carries over. If someone new needs access, the district’s System Security Administrator will need to provide access. </a:t>
            </a:r>
            <a:endParaRPr sz="1200">
              <a:solidFill>
                <a:schemeClr val="dk1"/>
              </a:solidFill>
            </a:endParaRPr>
          </a:p>
          <a:p>
            <a:pPr marL="457200" lvl="0" indent="0" algn="l" rtl="0">
              <a:lnSpc>
                <a:spcPct val="115000"/>
              </a:lnSpc>
              <a:spcBef>
                <a:spcPts val="0"/>
              </a:spcBef>
              <a:spcAft>
                <a:spcPts val="0"/>
              </a:spcAft>
              <a:buNone/>
            </a:pPr>
            <a:endParaRPr sz="1200">
              <a:solidFill>
                <a:schemeClr val="dk1"/>
              </a:solidFill>
            </a:endParaRPr>
          </a:p>
          <a:p>
            <a:pPr marL="457200" lvl="0" indent="-304800" algn="l" rtl="0">
              <a:lnSpc>
                <a:spcPct val="100000"/>
              </a:lnSpc>
              <a:spcBef>
                <a:spcPts val="0"/>
              </a:spcBef>
              <a:spcAft>
                <a:spcPts val="0"/>
              </a:spcAft>
              <a:buClr>
                <a:schemeClr val="dk1"/>
              </a:buClr>
              <a:buSzPts val="1200"/>
              <a:buChar char="●"/>
            </a:pPr>
            <a:r>
              <a:rPr lang="en-US" sz="1200">
                <a:solidFill>
                  <a:schemeClr val="dk1"/>
                </a:solidFill>
              </a:rPr>
              <a:t>Once the Fund Management has been completed you will have access to the application. </a:t>
            </a:r>
            <a:endParaRPr sz="1200">
              <a:solidFill>
                <a:schemeClr val="dk1"/>
              </a:solidFill>
            </a:endParaRPr>
          </a:p>
          <a:p>
            <a:pPr marL="457200" lvl="0" indent="-304800" algn="l" rtl="0">
              <a:lnSpc>
                <a:spcPct val="115000"/>
              </a:lnSpc>
              <a:spcBef>
                <a:spcPts val="1000"/>
              </a:spcBef>
              <a:spcAft>
                <a:spcPts val="0"/>
              </a:spcAft>
              <a:buClr>
                <a:schemeClr val="dk1"/>
              </a:buClr>
              <a:buSzPts val="1200"/>
              <a:buChar char="●"/>
            </a:pPr>
            <a:r>
              <a:rPr lang="en-US" sz="1200" b="1">
                <a:solidFill>
                  <a:schemeClr val="dk1"/>
                </a:solidFill>
              </a:rPr>
              <a:t>The application can be submitted any time prior to April 10th.</a:t>
            </a:r>
            <a:r>
              <a:rPr lang="en-US" sz="1200">
                <a:solidFill>
                  <a:schemeClr val="dk1"/>
                </a:solidFill>
              </a:rPr>
              <a:t> Some reviewers have time blocked off for reviews as early as March 15th to begin the review process. Reviews are completed on a first submitted, first reviewed basis.</a:t>
            </a:r>
            <a:endParaRPr sz="1200">
              <a:solidFill>
                <a:schemeClr val="dk1"/>
              </a:solidFill>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rPr>
              <a:t>If there are clarifications or edits that your reviewer needs, they’ll reach out through a message.</a:t>
            </a:r>
            <a:endParaRPr sz="1200">
              <a:solidFill>
                <a:schemeClr val="dk1"/>
              </a:solidFill>
            </a:endParaRPr>
          </a:p>
          <a:p>
            <a:pPr marL="457200" lvl="0" indent="-304800" algn="l" rtl="0">
              <a:lnSpc>
                <a:spcPct val="115000"/>
              </a:lnSpc>
              <a:spcBef>
                <a:spcPts val="1000"/>
              </a:spcBef>
              <a:spcAft>
                <a:spcPts val="0"/>
              </a:spcAft>
              <a:buClr>
                <a:schemeClr val="dk1"/>
              </a:buClr>
              <a:buSzPts val="1200"/>
              <a:buChar char="●"/>
            </a:pPr>
            <a:r>
              <a:rPr lang="en-US" sz="1200">
                <a:solidFill>
                  <a:schemeClr val="dk1"/>
                </a:solidFill>
              </a:rPr>
              <a:t>The ultimate goal is that all applications are approved by the start of the State Fiscal Year, which is July 1</a:t>
            </a:r>
            <a:r>
              <a:rPr lang="en-US" sz="1200" baseline="30000">
                <a:solidFill>
                  <a:schemeClr val="dk1"/>
                </a:solidFill>
              </a:rPr>
              <a:t>st</a:t>
            </a:r>
            <a:r>
              <a:rPr lang="en-US" sz="1200">
                <a:solidFill>
                  <a:schemeClr val="dk1"/>
                </a:solidFill>
              </a:rPr>
              <a:t>. Naturally if applications are late or there are a lot of corrections, that will delay your final approval.</a:t>
            </a:r>
            <a:endParaRPr sz="12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a:p>
            <a:pPr marL="0" lvl="0" indent="0" algn="l" rtl="0">
              <a:spcBef>
                <a:spcPts val="0"/>
              </a:spcBef>
              <a:spcAft>
                <a:spcPts val="0"/>
              </a:spcAft>
              <a:buNone/>
            </a:pPr>
            <a:endParaRPr sz="140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b58c9e30bb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b58c9e30b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There are other resources on the Perkins application website to help you </a:t>
            </a:r>
            <a:r>
              <a:rPr lang="en-US" sz="1200" u="sng">
                <a:solidFill>
                  <a:schemeClr val="hlink"/>
                </a:solidFill>
                <a:hlinkClick r:id="rId3"/>
              </a:rPr>
              <a:t>https://dpi.wi.gov/cte/carl-perkins/grants/formula-grants</a:t>
            </a:r>
            <a:r>
              <a:rPr lang="en-US"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On the website you’ll find links to resources and documents needed for completion of your application.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 updated instructions and timeline have been posted.</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 activities document has many of the activities you’ll see listed as options in various focus areas.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Appendix A to the instructions is information on what you are required to enter for the SSQ evidence of each career pathway you enter into the application.</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You should already be familiar with the Narrative Section Guidance that was shared with you in the last webcast. If you haven’t formulating your responses, you’ll want to start on that now.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The CTE Contact form will be updated by next week for CTE Coordinators contact information. It’s updated every year as well as consortium member district designees for which there is a spreadsheet there that you complete and upload.</a:t>
            </a:r>
            <a:endParaRPr sz="1200"/>
          </a:p>
          <a:p>
            <a:pPr marL="0" lvl="0" indent="0" algn="l" rtl="0">
              <a:spcBef>
                <a:spcPts val="0"/>
              </a:spcBef>
              <a:spcAft>
                <a:spcPts val="0"/>
              </a:spcAft>
              <a:buNone/>
            </a:pPr>
            <a:endParaRPr sz="1200"/>
          </a:p>
          <a:p>
            <a:pPr marL="0" lvl="0" indent="0" algn="l" rtl="0">
              <a:spcBef>
                <a:spcPts val="0"/>
              </a:spcBef>
              <a:spcAft>
                <a:spcPts val="0"/>
              </a:spcAft>
              <a:buClr>
                <a:schemeClr val="dk1"/>
              </a:buClr>
              <a:buSzPts val="1100"/>
              <a:buFont typeface="Arial"/>
              <a:buNone/>
            </a:pPr>
            <a:r>
              <a:rPr lang="en-US" sz="1200">
                <a:solidFill>
                  <a:schemeClr val="dk1"/>
                </a:solidFill>
              </a:rPr>
              <a:t>As Coordinators you should all be aware of the </a:t>
            </a:r>
            <a:r>
              <a:rPr lang="en-US" sz="1200" b="1">
                <a:solidFill>
                  <a:schemeClr val="dk1"/>
                </a:solidFill>
              </a:rPr>
              <a:t>Perkins Assurances</a:t>
            </a:r>
            <a:r>
              <a:rPr lang="en-US" sz="1200">
                <a:solidFill>
                  <a:schemeClr val="dk1"/>
                </a:solidFill>
              </a:rPr>
              <a:t> that are signed by your district administrator in WISEgrants and are part of the Fund Management task.</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b="1">
                <a:solidFill>
                  <a:schemeClr val="dk1"/>
                </a:solidFill>
              </a:rPr>
              <a:t>Other resources for you include:</a:t>
            </a:r>
            <a:endParaRPr sz="1200" b="1">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The budgeting crosswalk we spoke of </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Required and Permissible uses of funds - both with the caveat that your data and root cause reflects a need for the activity.</a:t>
            </a: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Common Strategies for supporting Special Populations</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And then links to a wide array of WISEgrants Technical Assistance.</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834135a8d_0_2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a834135a8d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WISEgrants will have some New Functions that we’ll walk through in a demonstration. Information on that will come out in an update early next week.</a:t>
            </a:r>
            <a:endParaRPr sz="1200"/>
          </a:p>
          <a:p>
            <a:pPr marL="0" lvl="0" indent="0" algn="l" rtl="0">
              <a:lnSpc>
                <a:spcPct val="115000"/>
              </a:lnSpc>
              <a:spcBef>
                <a:spcPts val="0"/>
              </a:spcBef>
              <a:spcAft>
                <a:spcPts val="0"/>
              </a:spcAft>
              <a:buNone/>
            </a:pPr>
            <a:r>
              <a:rPr lang="en-US" sz="1200"/>
              <a:t>The updates include</a:t>
            </a:r>
            <a:endParaRPr sz="1200"/>
          </a:p>
          <a:p>
            <a:pPr marL="457200" lvl="0" indent="-304800" algn="l" rtl="0">
              <a:lnSpc>
                <a:spcPct val="115000"/>
              </a:lnSpc>
              <a:spcBef>
                <a:spcPts val="0"/>
              </a:spcBef>
              <a:spcAft>
                <a:spcPts val="0"/>
              </a:spcAft>
              <a:buSzPts val="1200"/>
              <a:buChar char="●"/>
            </a:pPr>
            <a:r>
              <a:rPr lang="en-US" sz="1200"/>
              <a:t> the ability of consortium fiscal agents to enter member agency names. This will allow the CTEC to monitor the fund management selection and signed assurances.</a:t>
            </a:r>
            <a:endParaRPr sz="1200"/>
          </a:p>
          <a:p>
            <a:pPr marL="457200" lvl="0" indent="-304800" algn="l" rtl="0">
              <a:lnSpc>
                <a:spcPct val="115000"/>
              </a:lnSpc>
              <a:spcBef>
                <a:spcPts val="0"/>
              </a:spcBef>
              <a:spcAft>
                <a:spcPts val="0"/>
              </a:spcAft>
              <a:buSzPts val="1200"/>
              <a:buChar char="●"/>
            </a:pPr>
            <a:r>
              <a:rPr lang="en-US" sz="1200"/>
              <a:t>The new drop down menu for the different parts of the application along with the ability to save and come back to sections at a later time.</a:t>
            </a:r>
            <a:endParaRPr sz="1200"/>
          </a:p>
          <a:p>
            <a:pPr marL="457200" lvl="0" indent="-304800" algn="l" rtl="0">
              <a:lnSpc>
                <a:spcPct val="115000"/>
              </a:lnSpc>
              <a:spcBef>
                <a:spcPts val="0"/>
              </a:spcBef>
              <a:spcAft>
                <a:spcPts val="0"/>
              </a:spcAft>
              <a:buSzPts val="1200"/>
              <a:buChar char="●"/>
            </a:pPr>
            <a:r>
              <a:rPr lang="en-US" sz="1200"/>
              <a:t>The ability of reviewers to “Accept” different parts of the application prior to you accessing your budget.</a:t>
            </a:r>
            <a:endParaRPr sz="1200"/>
          </a:p>
          <a:p>
            <a:pPr marL="457200" lvl="0" indent="-304800" algn="l" rtl="0">
              <a:lnSpc>
                <a:spcPct val="115000"/>
              </a:lnSpc>
              <a:spcBef>
                <a:spcPts val="0"/>
              </a:spcBef>
              <a:spcAft>
                <a:spcPts val="0"/>
              </a:spcAft>
              <a:buSzPts val="1200"/>
              <a:buChar char="●"/>
            </a:pPr>
            <a:r>
              <a:rPr lang="en-US" sz="1200"/>
              <a:t>The ability to upload the required spreadsheet in the Narrative section.</a:t>
            </a:r>
            <a:endParaRPr sz="1200"/>
          </a:p>
          <a:p>
            <a:pPr marL="457200" lvl="0" indent="-304800" algn="l" rtl="0">
              <a:lnSpc>
                <a:spcPct val="115000"/>
              </a:lnSpc>
              <a:spcBef>
                <a:spcPts val="0"/>
              </a:spcBef>
              <a:spcAft>
                <a:spcPts val="0"/>
              </a:spcAft>
              <a:buSzPts val="1200"/>
              <a:buChar char="●"/>
            </a:pPr>
            <a:r>
              <a:rPr lang="en-US" sz="1200"/>
              <a:t>The budget submission process</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endParaRPr sz="1200"/>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b769c53bb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2b769c53b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FAQ</a:t>
            </a:r>
            <a:endParaRPr b="1"/>
          </a:p>
          <a:p>
            <a:pPr marL="0" lvl="0" indent="0" algn="l" rtl="0">
              <a:spcBef>
                <a:spcPts val="0"/>
              </a:spcBef>
              <a:spcAft>
                <a:spcPts val="0"/>
              </a:spcAft>
              <a:buNone/>
            </a:pPr>
            <a:endParaRPr b="1"/>
          </a:p>
          <a:p>
            <a:pPr marL="0" lvl="0" indent="0" algn="l" rtl="0">
              <a:spcBef>
                <a:spcPts val="0"/>
              </a:spcBef>
              <a:spcAft>
                <a:spcPts val="0"/>
              </a:spcAft>
              <a:buNone/>
            </a:pPr>
            <a:r>
              <a:rPr lang="en-US" b="1"/>
              <a:t>Q: When there is overlap between focus areas is there a wrong way that could be documented? For example, demographic a student performance indicator would that be for equity and access or student performance.</a:t>
            </a:r>
            <a:endParaRPr b="1"/>
          </a:p>
          <a:p>
            <a:pPr marL="0" lvl="0" indent="0" algn="l" rtl="0">
              <a:spcBef>
                <a:spcPts val="0"/>
              </a:spcBef>
              <a:spcAft>
                <a:spcPts val="0"/>
              </a:spcAft>
              <a:buNone/>
            </a:pPr>
            <a:r>
              <a:rPr lang="en-US" b="1"/>
              <a:t>A: </a:t>
            </a:r>
            <a:r>
              <a:rPr lang="en-US"/>
              <a:t>There can be overlap, but in most cases, you’ll want to choose one bucket to put your information in (or code your budget to). This may be best determined by what the root cause is or how you want to organize your information. Generally, anything having to do with a Career Pathways is it’s own bucket, so most career pathway needs should be reflected there. Also, gaps in DC, IRCs or CTSOs would be coded to the career pathway and not student performance, because those quality components are not tied to any indicators. </a:t>
            </a:r>
            <a:endParaRPr/>
          </a:p>
          <a:p>
            <a:pPr marL="0" lvl="0" indent="0" algn="l" rtl="0">
              <a:spcBef>
                <a:spcPts val="0"/>
              </a:spcBef>
              <a:spcAft>
                <a:spcPts val="0"/>
              </a:spcAft>
              <a:buNone/>
            </a:pPr>
            <a:endParaRPr b="1"/>
          </a:p>
          <a:p>
            <a:pPr marL="0" lvl="0" indent="0" algn="l" rtl="0">
              <a:spcBef>
                <a:spcPts val="0"/>
              </a:spcBef>
              <a:spcAft>
                <a:spcPts val="0"/>
              </a:spcAft>
              <a:buNone/>
            </a:pPr>
            <a:r>
              <a:rPr lang="en-US" b="1"/>
              <a:t>Q: When can we expect preliminary allocations</a:t>
            </a:r>
            <a:endParaRPr b="1"/>
          </a:p>
          <a:p>
            <a:pPr marL="0" lvl="0" indent="0" algn="l" rtl="0">
              <a:spcBef>
                <a:spcPts val="0"/>
              </a:spcBef>
              <a:spcAft>
                <a:spcPts val="0"/>
              </a:spcAft>
              <a:buNone/>
            </a:pPr>
            <a:r>
              <a:rPr lang="en-US" b="1"/>
              <a:t>A: </a:t>
            </a:r>
            <a:r>
              <a:rPr lang="en-US"/>
              <a:t>The last week in February</a:t>
            </a:r>
            <a:endParaRPr/>
          </a:p>
          <a:p>
            <a:pPr marL="0" lvl="0" indent="0" algn="l" rtl="0">
              <a:spcBef>
                <a:spcPts val="0"/>
              </a:spcBef>
              <a:spcAft>
                <a:spcPts val="0"/>
              </a:spcAft>
              <a:buNone/>
            </a:pPr>
            <a:endParaRPr b="1"/>
          </a:p>
          <a:p>
            <a:pPr marL="0" lvl="0" indent="0" algn="l" rtl="0">
              <a:spcBef>
                <a:spcPts val="0"/>
              </a:spcBef>
              <a:spcAft>
                <a:spcPts val="0"/>
              </a:spcAft>
              <a:buNone/>
            </a:pPr>
            <a:r>
              <a:rPr lang="en-US" b="1"/>
              <a:t>Q: Regarding an agency not being able to contract with themselves, what if the CESA who is a fiscal agent is also offering a training or a conference that a member LEA wants to purchase from the CESA.</a:t>
            </a:r>
            <a:endParaRPr b="1"/>
          </a:p>
          <a:p>
            <a:pPr marL="0" lvl="0" indent="0" algn="l" rtl="0">
              <a:spcBef>
                <a:spcPts val="0"/>
              </a:spcBef>
              <a:spcAft>
                <a:spcPts val="0"/>
              </a:spcAft>
              <a:buNone/>
            </a:pPr>
            <a:r>
              <a:rPr lang="en-US" b="1"/>
              <a:t>A: </a:t>
            </a:r>
            <a:r>
              <a:rPr lang="en-US"/>
              <a:t>We need clarification from School Financial Services. For the time being, the description should clearly state that the purchase is in addition to what would normally be expected of a CTEC and FA. Meaning, there can be no charge to member agencies for belonging to the consortium and any fees for services, must be something provided to a larger group of LEAs.</a:t>
            </a:r>
            <a:endParaRPr/>
          </a:p>
          <a:p>
            <a:pPr marL="0" lvl="0" indent="0" algn="l" rtl="0">
              <a:spcBef>
                <a:spcPts val="0"/>
              </a:spcBef>
              <a:spcAft>
                <a:spcPts val="0"/>
              </a:spcAft>
              <a:buNone/>
            </a:pPr>
            <a:endParaRPr/>
          </a:p>
          <a:p>
            <a:pPr marL="0" lvl="0" indent="0" algn="l" rtl="0">
              <a:spcBef>
                <a:spcPts val="0"/>
              </a:spcBef>
              <a:spcAft>
                <a:spcPts val="0"/>
              </a:spcAft>
              <a:buNone/>
            </a:pPr>
            <a:r>
              <a:rPr lang="en-US" b="1"/>
              <a:t>Q: What if a consortium has some member districts from different regions which may or may not have a regional career pathway? Would you do both the RCP and the local cluster?</a:t>
            </a:r>
            <a:endParaRPr b="1"/>
          </a:p>
          <a:p>
            <a:pPr marL="0" lvl="0" indent="0" algn="l" rtl="0">
              <a:spcBef>
                <a:spcPts val="0"/>
              </a:spcBef>
              <a:spcAft>
                <a:spcPts val="0"/>
              </a:spcAft>
              <a:buNone/>
            </a:pPr>
            <a:r>
              <a:rPr lang="en-US"/>
              <a:t>A: You could put them all in the local. Or, if they all have the same RCP, just in different regions, that is okay, you can select that one RCP for all the LEAs that have it. </a:t>
            </a:r>
            <a:endParaRPr/>
          </a:p>
          <a:p>
            <a:pPr marL="0" lvl="0" indent="0" algn="l" rtl="0">
              <a:spcBef>
                <a:spcPts val="0"/>
              </a:spcBef>
              <a:spcAft>
                <a:spcPts val="0"/>
              </a:spcAft>
              <a:buNone/>
            </a:pPr>
            <a:endParaRPr/>
          </a:p>
          <a:p>
            <a:pPr marL="0" lvl="0" indent="0" algn="l" rtl="0">
              <a:spcBef>
                <a:spcPts val="0"/>
              </a:spcBef>
              <a:spcAft>
                <a:spcPts val="0"/>
              </a:spcAft>
              <a:buNone/>
            </a:pPr>
            <a:r>
              <a:rPr lang="en-US" b="1"/>
              <a:t>Q: Do consortia and single districts have the same application?</a:t>
            </a:r>
            <a:endParaRPr b="1"/>
          </a:p>
          <a:p>
            <a:pPr marL="0" lvl="0" indent="0" algn="l" rtl="0">
              <a:spcBef>
                <a:spcPts val="0"/>
              </a:spcBef>
              <a:spcAft>
                <a:spcPts val="0"/>
              </a:spcAft>
              <a:buNone/>
            </a:pPr>
            <a:r>
              <a:rPr lang="en-US"/>
              <a:t>A: Yes, however career pathway SSQ information does not need to be entered for a consortium. The information required for SSQ (in Appendix A), must be kept by the FA, in the event of “Monitoring”, as the FA will be asked to supply the required evidence that member districts meet SSQ for the career pathway entered.</a:t>
            </a:r>
            <a:endParaRPr/>
          </a:p>
          <a:p>
            <a:pPr marL="0" lvl="0" indent="0" algn="l" rtl="0">
              <a:spcBef>
                <a:spcPts val="0"/>
              </a:spcBef>
              <a:spcAft>
                <a:spcPts val="0"/>
              </a:spcAft>
              <a:buNone/>
            </a:pPr>
            <a:endParaRPr/>
          </a:p>
          <a:p>
            <a:pPr marL="0" lvl="0" indent="0" algn="l" rtl="0">
              <a:spcBef>
                <a:spcPts val="0"/>
              </a:spcBef>
              <a:spcAft>
                <a:spcPts val="0"/>
              </a:spcAft>
              <a:buNone/>
            </a:pPr>
            <a:r>
              <a:rPr lang="en-US" b="1"/>
              <a:t>Q: What is the reason for having to provide course code information and alignment in the career pathways course spreadsheet (workbook)? </a:t>
            </a:r>
            <a:r>
              <a:rPr lang="en-US"/>
              <a:t> </a:t>
            </a:r>
            <a:r>
              <a:rPr lang="en-US" u="sng">
                <a:solidFill>
                  <a:schemeClr val="hlink"/>
                </a:solidFill>
                <a:hlinkClick r:id="rId3"/>
              </a:rPr>
              <a:t>https://docs.google.com/spreadsheets/d/1Xl42g0xS0bP9qwLz8lXfC3U7Hg1FWf0JJbsgp6yZNSU/edit#gid=996239751</a:t>
            </a:r>
            <a:r>
              <a:rPr lang="en-US"/>
              <a:t> </a:t>
            </a:r>
            <a:endParaRPr/>
          </a:p>
          <a:p>
            <a:pPr marL="0" lvl="0" indent="0" algn="l" rtl="0">
              <a:spcBef>
                <a:spcPts val="0"/>
              </a:spcBef>
              <a:spcAft>
                <a:spcPts val="0"/>
              </a:spcAft>
              <a:buNone/>
            </a:pPr>
            <a:r>
              <a:rPr lang="en-US" b="1"/>
              <a:t>A: </a:t>
            </a:r>
            <a:r>
              <a:rPr lang="en-US"/>
              <a:t>Perkins law requires that the CTE course offerings and activities related to your CTE Career Pathway(s), that will be provided with Perkins funds be listed. Information previously </a:t>
            </a:r>
            <a:r>
              <a:rPr lang="en-US">
                <a:solidFill>
                  <a:schemeClr val="dk1"/>
                </a:solidFill>
              </a:rPr>
              <a:t>provided by applicants for this question</a:t>
            </a:r>
            <a:r>
              <a:rPr lang="en-US"/>
              <a:t> was not accurate or comprehensive. Providing code information on the courses, including which ones align to each pathway is the best way to capture the information.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b65e7a80ee_0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b65e7a80ee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solidFill>
                  <a:schemeClr val="dk1"/>
                </a:solidFill>
              </a:rPr>
              <a:t>The FY2024-25 application has five sections for you to complete in the WISEgrants portal.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highlight>
                  <a:srgbClr val="FFF2CC"/>
                </a:highlight>
              </a:rPr>
              <a:t>The first three sections</a:t>
            </a:r>
            <a:r>
              <a:rPr lang="en-US" sz="1200">
                <a:solidFill>
                  <a:schemeClr val="dk1"/>
                </a:solidFill>
              </a:rPr>
              <a:t> of the application highlighted in yellow are completed the first year of every 2-year CLNA application cycle. They include information on the stakeholders that were engaged in the CLNA, the CLNA results for the focus areas and the Career Pathways evaluation of progress. We are in the first year of the cycle.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highlight>
                  <a:srgbClr val="F4CCCC"/>
                </a:highlight>
              </a:rPr>
              <a:t>The Narrative</a:t>
            </a:r>
            <a:r>
              <a:rPr lang="en-US" sz="1200">
                <a:solidFill>
                  <a:schemeClr val="dk1"/>
                </a:solidFill>
              </a:rPr>
              <a:t> is completed according to the state plan cycle which is just every 4 years, (which is also this year and is good for 4yrs), and the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highlight>
                  <a:srgbClr val="C9DAF8"/>
                </a:highlight>
              </a:rPr>
              <a:t>The Budget</a:t>
            </a:r>
            <a:r>
              <a:rPr lang="en-US" sz="1200">
                <a:solidFill>
                  <a:schemeClr val="dk1"/>
                </a:solidFill>
              </a:rPr>
              <a:t> which is entered annually</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ae8847a15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ae8847a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400"/>
              <a:t>This is a screenshot of the portal. You will access everything that needs to be completed, from the top menu bar.</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As mentioned the pre-application task of </a:t>
            </a:r>
            <a:r>
              <a:rPr lang="en-US" sz="1400" b="1"/>
              <a:t>fund management selection</a:t>
            </a:r>
            <a:r>
              <a:rPr lang="en-US" sz="1400"/>
              <a:t>, is there in the menu.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en-US" sz="1400"/>
              <a:t>In the drop down you can see that the CLNA results is selected. This includes:</a:t>
            </a:r>
            <a:endParaRPr sz="1400"/>
          </a:p>
          <a:p>
            <a:pPr marL="457200" lvl="0" indent="-317500" algn="l" rtl="0">
              <a:spcBef>
                <a:spcPts val="0"/>
              </a:spcBef>
              <a:spcAft>
                <a:spcPts val="0"/>
              </a:spcAft>
              <a:buSzPts val="1400"/>
              <a:buChar char="●"/>
            </a:pPr>
            <a:r>
              <a:rPr lang="en-US" sz="1400"/>
              <a:t>Your stakeholder engagement information, </a:t>
            </a:r>
            <a:endParaRPr sz="1400"/>
          </a:p>
          <a:p>
            <a:pPr marL="457200" lvl="0" indent="-317500" algn="l" rtl="0">
              <a:spcBef>
                <a:spcPts val="0"/>
              </a:spcBef>
              <a:spcAft>
                <a:spcPts val="0"/>
              </a:spcAft>
              <a:buSzPts val="1400"/>
              <a:buChar char="●"/>
            </a:pPr>
            <a:r>
              <a:rPr lang="en-US" sz="1400"/>
              <a:t>The CLNA results for each focus areas and </a:t>
            </a:r>
            <a:endParaRPr sz="1400"/>
          </a:p>
          <a:p>
            <a:pPr marL="457200" lvl="0" indent="-317500" algn="l" rtl="0">
              <a:spcBef>
                <a:spcPts val="0"/>
              </a:spcBef>
              <a:spcAft>
                <a:spcPts val="0"/>
              </a:spcAft>
              <a:buSzPts val="1400"/>
              <a:buChar char="●"/>
            </a:pPr>
            <a:r>
              <a:rPr lang="en-US" sz="1400"/>
              <a:t>pathways, </a:t>
            </a:r>
            <a:endParaRPr sz="1400"/>
          </a:p>
          <a:p>
            <a:pPr marL="0" lvl="0" indent="0" algn="l" rtl="0">
              <a:spcBef>
                <a:spcPts val="0"/>
              </a:spcBef>
              <a:spcAft>
                <a:spcPts val="0"/>
              </a:spcAft>
              <a:buNone/>
            </a:pPr>
            <a:r>
              <a:rPr lang="en-US" sz="1400"/>
              <a:t>In the main menu you can see the Grant Narrative just below it and the Budget.</a:t>
            </a:r>
            <a:endParaRPr sz="1400"/>
          </a:p>
          <a:p>
            <a:pPr marL="45720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a:p>
            <a:pPr marL="0" lvl="0" indent="0" algn="l" rtl="0">
              <a:spcBef>
                <a:spcPts val="0"/>
              </a:spcBef>
              <a:spcAft>
                <a:spcPts val="0"/>
              </a:spcAft>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6733c152d6_0_2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6733c152d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a:t>The WISEgrants portal and technical assistance link can be found on the WISEgrants webpage.</a:t>
            </a:r>
            <a:endParaRPr/>
          </a:p>
          <a:p>
            <a:pPr marL="0" lvl="0" indent="0" algn="l" rtl="0">
              <a:lnSpc>
                <a:spcPct val="150000"/>
              </a:lnSpc>
              <a:spcBef>
                <a:spcPts val="439"/>
              </a:spcBef>
              <a:spcAft>
                <a:spcPts val="439"/>
              </a:spcAft>
              <a:buClr>
                <a:schemeClr val="dk1"/>
              </a:buClr>
              <a:buSzPts val="1100"/>
              <a:buFont typeface="Arial"/>
              <a:buNone/>
            </a:pPr>
            <a:r>
              <a:rPr lang="en-US" sz="1400" b="1" u="sng">
                <a:solidFill>
                  <a:srgbClr val="0563C1"/>
                </a:solidFill>
                <a:latin typeface="Lato"/>
                <a:ea typeface="Lato"/>
                <a:cs typeface="Lato"/>
                <a:sym typeface="Lato"/>
                <a:hlinkClick r:id="rId3">
                  <a:extLst>
                    <a:ext uri="{A12FA001-AC4F-418D-AE19-62706E023703}">
                      <ahyp:hlinkClr xmlns:ahyp="http://schemas.microsoft.com/office/drawing/2018/hyperlinkcolor" val="tx"/>
                    </a:ext>
                  </a:extLst>
                </a:hlinkClick>
              </a:rPr>
              <a:t>https://dpi.wi.gov/wisegrants/technical-assistance</a:t>
            </a:r>
            <a:r>
              <a:rPr lang="en-US" sz="1400" b="1">
                <a:solidFill>
                  <a:schemeClr val="dk1"/>
                </a:solidFill>
                <a:latin typeface="Lato"/>
                <a:ea typeface="Lato"/>
                <a:cs typeface="Lato"/>
                <a:sym typeface="Lato"/>
              </a:rPr>
              <a:t> </a:t>
            </a:r>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266cad9e73e_0_5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266cad9e73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a:t>Let’s look at the stakeholder section:</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For each required stakeholder, you will provide information on who your stakeholders were, and which focus areas of the CLNA the individuals participated in. We do not need you to list everyone (for some of you that would be in the 100s), but we would like to see good representation. </a:t>
            </a:r>
            <a:endParaRPr sz="1200"/>
          </a:p>
          <a:p>
            <a:pPr marL="0" lvl="0" indent="0" algn="l" rtl="0">
              <a:lnSpc>
                <a:spcPct val="115000"/>
              </a:lnSpc>
              <a:spcBef>
                <a:spcPts val="0"/>
              </a:spcBef>
              <a:spcAft>
                <a:spcPts val="0"/>
              </a:spcAft>
              <a:buNone/>
            </a:pPr>
            <a:endParaRPr sz="1200"/>
          </a:p>
          <a:p>
            <a:pPr marL="0" lvl="0" indent="0" algn="l" rtl="0">
              <a:lnSpc>
                <a:spcPct val="115000"/>
              </a:lnSpc>
              <a:spcBef>
                <a:spcPts val="0"/>
              </a:spcBef>
              <a:spcAft>
                <a:spcPts val="0"/>
              </a:spcAft>
              <a:buNone/>
            </a:pPr>
            <a:r>
              <a:rPr lang="en-US" sz="1200"/>
              <a:t>All required stakeholders must be represented. </a:t>
            </a:r>
            <a:endParaRPr sz="1200"/>
          </a:p>
          <a:p>
            <a:pPr marL="0" lvl="0" indent="0" algn="l" rtl="0">
              <a:lnSpc>
                <a:spcPct val="115000"/>
              </a:lnSpc>
              <a:spcBef>
                <a:spcPts val="0"/>
              </a:spcBef>
              <a:spcAft>
                <a:spcPts val="0"/>
              </a:spcAft>
              <a:buNone/>
            </a:pPr>
            <a:r>
              <a:rPr lang="en-US" sz="1200"/>
              <a:t>Please Note that you cannot have one person represent 3 different stakeholder groups. For example, a special education teacher cannot also represent a teacher, a parent, and representative of a special population group. That would defeat the spirit and purpose of broad stakeholder engagement as required. So  hopefully no-one did that.</a:t>
            </a: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a834135a8d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a834135a8d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sz="1400" b="1">
              <a:solidFill>
                <a:schemeClr val="dk1"/>
              </a:solidFill>
            </a:endParaRPr>
          </a:p>
          <a:p>
            <a:pPr marL="0" lvl="0" indent="0" algn="l" rtl="0">
              <a:spcBef>
                <a:spcPts val="0"/>
              </a:spcBef>
              <a:spcAft>
                <a:spcPts val="0"/>
              </a:spcAft>
              <a:buNone/>
            </a:pPr>
            <a:r>
              <a:rPr lang="en-US" sz="1200">
                <a:solidFill>
                  <a:schemeClr val="dk1"/>
                </a:solidFill>
              </a:rPr>
              <a:t>So let’s start with the CLNA Results Section. </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r>
              <a:rPr lang="en-US" sz="1200">
                <a:solidFill>
                  <a:schemeClr val="dk1"/>
                </a:solidFill>
              </a:rPr>
              <a:t>The three focus areas specifically under this section of the application are:</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Student Performance on Accountability Indicators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Equity and Access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Educator Recruitment, Retention and Training</a:t>
            </a: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r>
              <a:rPr lang="en-US" sz="1200">
                <a:solidFill>
                  <a:schemeClr val="dk1"/>
                </a:solidFill>
              </a:rPr>
              <a:t>The results of each focus area CLNA must include: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the data you evaluated, not the actual data, but rather, a description of the disaggregated data sets you evaluated and where you obtained the data from. </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your findings, which includes your identified gaps in data, the root cause of those gaps and needs for addressing the root cause and mitigating the gaps.</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then your goals and measurable outcomes related to closing the data gap and</a:t>
            </a:r>
            <a:endParaRPr sz="1200">
              <a:solidFill>
                <a:schemeClr val="dk1"/>
              </a:solidFill>
            </a:endParaRPr>
          </a:p>
          <a:p>
            <a:pPr marL="457200" lvl="0" indent="-304800" algn="l" rtl="0">
              <a:spcBef>
                <a:spcPts val="0"/>
              </a:spcBef>
              <a:spcAft>
                <a:spcPts val="0"/>
              </a:spcAft>
              <a:buClr>
                <a:schemeClr val="dk1"/>
              </a:buClr>
              <a:buSzPts val="1200"/>
              <a:buChar char="●"/>
            </a:pPr>
            <a:r>
              <a:rPr lang="en-US" sz="1200">
                <a:solidFill>
                  <a:schemeClr val="dk1"/>
                </a:solidFill>
              </a:rPr>
              <a:t>Your activity that will be implemented to close the gap and achieve the goal.</a:t>
            </a:r>
            <a:endParaRPr sz="1200">
              <a:solidFill>
                <a:schemeClr val="dk1"/>
              </a:solidFill>
            </a:endParaRPr>
          </a:p>
          <a:p>
            <a:pPr marL="0" lvl="0" indent="0" algn="l" rtl="0">
              <a:spcBef>
                <a:spcPts val="0"/>
              </a:spcBef>
              <a:spcAft>
                <a:spcPts val="0"/>
              </a:spcAft>
              <a:buNone/>
            </a:pPr>
            <a:endParaRPr sz="1200">
              <a:solidFill>
                <a:schemeClr val="dk1"/>
              </a:solidFill>
            </a:endParaRPr>
          </a:p>
          <a:p>
            <a:pPr marL="0" lvl="0" indent="0" algn="l" rtl="0">
              <a:spcBef>
                <a:spcPts val="0"/>
              </a:spcBef>
              <a:spcAft>
                <a:spcPts val="0"/>
              </a:spcAft>
              <a:buNone/>
            </a:pPr>
            <a:r>
              <a:rPr lang="en-US" sz="1200">
                <a:solidFill>
                  <a:schemeClr val="dk1"/>
                </a:solidFill>
              </a:rPr>
              <a:t>Under the heading Process - is a reminder of the CLNA process that you just completed and ow it aligns with what your application asks of you.</a:t>
            </a:r>
            <a:endParaRPr sz="12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4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Clr>
                <a:schemeClr val="dk1"/>
              </a:buClr>
              <a:buSzPts val="1100"/>
              <a:buFont typeface="Arial"/>
              <a:buNone/>
            </a:pPr>
            <a:endParaRPr sz="1200">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733c152d6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6733c152d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200"/>
              <a:t>Here is a screenshot of what the you’ll see when you open up the CLNA focus areas.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You’ll be able to click on the focus area that you want to enter information for.</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US" sz="1200"/>
              <a:t>When you click on it, the fields I just went over will open up for you.</a:t>
            </a:r>
            <a:endParaRPr sz="120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9"/>
        <p:cNvGrpSpPr/>
        <p:nvPr/>
      </p:nvGrpSpPr>
      <p:grpSpPr>
        <a:xfrm>
          <a:off x="0" y="0"/>
          <a:ext cx="0" cy="0"/>
          <a:chOff x="0" y="0"/>
          <a:chExt cx="0" cy="0"/>
        </a:xfrm>
      </p:grpSpPr>
      <p:sp>
        <p:nvSpPr>
          <p:cNvPr id="10" name="Google Shape;10;p2"/>
          <p:cNvSpPr txBox="1">
            <a:spLocks noGrp="1"/>
          </p:cNvSpPr>
          <p:nvPr>
            <p:ph type="body" idx="1"/>
          </p:nvPr>
        </p:nvSpPr>
        <p:spPr>
          <a:xfrm>
            <a:off x="1364321" y="1293834"/>
            <a:ext cx="6311370" cy="1262666"/>
          </a:xfrm>
          <a:prstGeom prst="rect">
            <a:avLst/>
          </a:prstGeom>
          <a:noFill/>
          <a:ln>
            <a:noFill/>
          </a:ln>
        </p:spPr>
        <p:txBody>
          <a:bodyPr spcFirstLastPara="1" wrap="square" lIns="91425" tIns="45700" rIns="91425" bIns="45700" anchor="t" anchorCtr="0">
            <a:noAutofit/>
          </a:bodyPr>
          <a:lstStyle>
            <a:lvl1pPr marL="457200" lvl="0" indent="-228600" algn="ctr">
              <a:lnSpc>
                <a:spcPct val="106111"/>
              </a:lnSpc>
              <a:spcBef>
                <a:spcPts val="0"/>
              </a:spcBef>
              <a:spcAft>
                <a:spcPts val="0"/>
              </a:spcAft>
              <a:buClr>
                <a:srgbClr val="333399"/>
              </a:buClr>
              <a:buSzPts val="3600"/>
              <a:buNone/>
              <a:defRPr sz="3600">
                <a:solidFill>
                  <a:srgbClr val="333399"/>
                </a:solidFill>
                <a:latin typeface="Lato Black"/>
                <a:ea typeface="Lato Black"/>
                <a:cs typeface="Lato Black"/>
                <a:sym typeface="Lato Black"/>
              </a:defRPr>
            </a:lvl1pPr>
            <a:lvl2pPr marL="914400" lvl="1" indent="-228600" algn="l">
              <a:lnSpc>
                <a:spcPct val="150000"/>
              </a:lnSpc>
              <a:spcBef>
                <a:spcPts val="3000"/>
              </a:spcBef>
              <a:spcAft>
                <a:spcPts val="0"/>
              </a:spcAft>
              <a:buClr>
                <a:srgbClr val="333399"/>
              </a:buClr>
              <a:buSzPts val="2637"/>
              <a:buNone/>
              <a:defRPr sz="2637">
                <a:solidFill>
                  <a:srgbClr val="333399"/>
                </a:solidFill>
                <a:latin typeface="Calibri"/>
                <a:ea typeface="Calibri"/>
                <a:cs typeface="Calibri"/>
                <a:sym typeface="Calibri"/>
              </a:defRPr>
            </a:lvl2pPr>
            <a:lvl3pPr marL="1371600" lvl="2"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3pPr>
            <a:lvl4pPr marL="1828800" lvl="3"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4pPr>
            <a:lvl5pPr marL="2286000" lvl="4" indent="-396049" algn="l">
              <a:lnSpc>
                <a:spcPct val="90000"/>
              </a:lnSpc>
              <a:spcBef>
                <a:spcPts val="375"/>
              </a:spcBef>
              <a:spcAft>
                <a:spcPts val="0"/>
              </a:spcAft>
              <a:buClr>
                <a:srgbClr val="333399"/>
              </a:buClr>
              <a:buSzPts val="2637"/>
              <a:buChar char="•"/>
              <a:defRPr sz="2637">
                <a:solidFill>
                  <a:srgbClr val="333399"/>
                </a:solidFill>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1" name="Google Shape;11;p2"/>
          <p:cNvSpPr txBox="1">
            <a:spLocks noGrp="1"/>
          </p:cNvSpPr>
          <p:nvPr>
            <p:ph type="body" idx="2"/>
          </p:nvPr>
        </p:nvSpPr>
        <p:spPr>
          <a:xfrm>
            <a:off x="5458013" y="3035370"/>
            <a:ext cx="2228771" cy="112387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Clr>
                <a:schemeClr val="dk1"/>
              </a:buClr>
              <a:buSzPts val="1800"/>
              <a:buNone/>
              <a:defRPr sz="1800"/>
            </a:lvl1pPr>
            <a:lvl2pPr marL="914400" lvl="1" indent="-228600" algn="l">
              <a:lnSpc>
                <a:spcPct val="100000"/>
              </a:lnSpc>
              <a:spcBef>
                <a:spcPts val="3000"/>
              </a:spcBef>
              <a:spcAft>
                <a:spcPts val="0"/>
              </a:spcAft>
              <a:buClr>
                <a:schemeClr val="dk1"/>
              </a:buClr>
              <a:buSzPts val="1465"/>
              <a:buNone/>
              <a:defRPr sz="1465"/>
            </a:lvl2pPr>
            <a:lvl3pPr marL="1371600" lvl="2" indent="-228600" algn="l">
              <a:lnSpc>
                <a:spcPct val="100000"/>
              </a:lnSpc>
              <a:spcBef>
                <a:spcPts val="375"/>
              </a:spcBef>
              <a:spcAft>
                <a:spcPts val="0"/>
              </a:spcAft>
              <a:buClr>
                <a:schemeClr val="dk1"/>
              </a:buClr>
              <a:buSzPts val="1465"/>
              <a:buNone/>
              <a:defRPr sz="1465"/>
            </a:lvl3pPr>
            <a:lvl4pPr marL="1828800" lvl="3" indent="-228600" algn="l">
              <a:lnSpc>
                <a:spcPct val="100000"/>
              </a:lnSpc>
              <a:spcBef>
                <a:spcPts val="375"/>
              </a:spcBef>
              <a:spcAft>
                <a:spcPts val="0"/>
              </a:spcAft>
              <a:buClr>
                <a:schemeClr val="dk1"/>
              </a:buClr>
              <a:buSzPts val="1465"/>
              <a:buNone/>
              <a:defRPr sz="1465"/>
            </a:lvl4pPr>
            <a:lvl5pPr marL="2286000" lvl="4" indent="-228600" algn="l">
              <a:lnSpc>
                <a:spcPct val="100000"/>
              </a:lnSpc>
              <a:spcBef>
                <a:spcPts val="375"/>
              </a:spcBef>
              <a:spcAft>
                <a:spcPts val="0"/>
              </a:spcAft>
              <a:buClr>
                <a:schemeClr val="dk1"/>
              </a:buClr>
              <a:buSzPts val="1465"/>
              <a:buNone/>
              <a:defRPr sz="1465"/>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2" name="Google Shape;12;p2"/>
          <p:cNvPicPr preferRelativeResize="0"/>
          <p:nvPr/>
        </p:nvPicPr>
        <p:blipFill rotWithShape="1">
          <a:blip r:embed="rId2">
            <a:alphaModFix/>
          </a:blip>
          <a:srcRect l="206" t="7102" r="1" b="14555"/>
          <a:stretch/>
        </p:blipFill>
        <p:spPr>
          <a:xfrm>
            <a:off x="-1" y="3248879"/>
            <a:ext cx="9144058" cy="1896438"/>
          </a:xfrm>
          <a:prstGeom prst="rect">
            <a:avLst/>
          </a:prstGeom>
          <a:noFill/>
          <a:ln>
            <a:noFill/>
          </a:ln>
        </p:spPr>
      </p:pic>
      <p:pic>
        <p:nvPicPr>
          <p:cNvPr id="13" name="Google Shape;13;p2"/>
          <p:cNvPicPr preferRelativeResize="0"/>
          <p:nvPr/>
        </p:nvPicPr>
        <p:blipFill rotWithShape="1">
          <a:blip r:embed="rId3">
            <a:alphaModFix/>
          </a:blip>
          <a:srcRect/>
          <a:stretch/>
        </p:blipFill>
        <p:spPr>
          <a:xfrm>
            <a:off x="3262141" y="4465217"/>
            <a:ext cx="2624950" cy="57998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7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75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75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75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75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fade">
                                      <p:cBhvr>
                                        <p:cTn id="32" dur="75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6" end="6"/>
                                            </p:txEl>
                                          </p:spTgt>
                                        </p:tgtEl>
                                        <p:attrNameLst>
                                          <p:attrName>style.visibility</p:attrName>
                                        </p:attrNameLst>
                                      </p:cBhvr>
                                      <p:to>
                                        <p:strVal val="visible"/>
                                      </p:to>
                                    </p:set>
                                    <p:animEffect transition="in" filter="fade">
                                      <p:cBhvr>
                                        <p:cTn id="37" dur="750"/>
                                        <p:tgtEl>
                                          <p:spTgt spid="10">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7" end="7"/>
                                            </p:txEl>
                                          </p:spTgt>
                                        </p:tgtEl>
                                        <p:attrNameLst>
                                          <p:attrName>style.visibility</p:attrName>
                                        </p:attrNameLst>
                                      </p:cBhvr>
                                      <p:to>
                                        <p:strVal val="visible"/>
                                      </p:to>
                                    </p:set>
                                    <p:animEffect transition="in" filter="fade">
                                      <p:cBhvr>
                                        <p:cTn id="42" dur="750"/>
                                        <p:tgtEl>
                                          <p:spTgt spid="10">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8" end="8"/>
                                            </p:txEl>
                                          </p:spTgt>
                                        </p:tgtEl>
                                        <p:attrNameLst>
                                          <p:attrName>style.visibility</p:attrName>
                                        </p:attrNameLst>
                                      </p:cBhvr>
                                      <p:to>
                                        <p:strVal val="visible"/>
                                      </p:to>
                                    </p:set>
                                    <p:animEffect transition="in" filter="fade">
                                      <p:cBhvr>
                                        <p:cTn id="47" dur="750"/>
                                        <p:tgtEl>
                                          <p:spTgt spid="10">
                                            <p:txEl>
                                              <p:pRg st="8" end="8"/>
                                            </p:txEl>
                                          </p:spTgt>
                                        </p:tgtEl>
                                      </p:cBhvr>
                                    </p:animEffect>
                                  </p:childTnLst>
                                </p:cTn>
                              </p:par>
                            </p:childTnLst>
                          </p:cTn>
                        </p:par>
                        <p:par>
                          <p:cTn id="48" fill="hold">
                            <p:stCondLst>
                              <p:cond delay="750"/>
                            </p:stCondLst>
                            <p:childTnLst>
                              <p:par>
                                <p:cTn id="49" presetID="10" presetClass="entr" presetSubtype="0" fill="hold" nodeType="afterEffect">
                                  <p:stCondLst>
                                    <p:cond delay="0"/>
                                  </p:stCondLst>
                                  <p:childTnLst>
                                    <p:set>
                                      <p:cBhvr>
                                        <p:cTn id="50" dur="1" fill="hold">
                                          <p:stCondLst>
                                            <p:cond delay="0"/>
                                          </p:stCondLst>
                                        </p:cTn>
                                        <p:tgtEl>
                                          <p:spTgt spid="11">
                                            <p:txEl>
                                              <p:pRg st="0" end="0"/>
                                            </p:txEl>
                                          </p:spTgt>
                                        </p:tgtEl>
                                        <p:attrNameLst>
                                          <p:attrName>style.visibility</p:attrName>
                                        </p:attrNameLst>
                                      </p:cBhvr>
                                      <p:to>
                                        <p:strVal val="visible"/>
                                      </p:to>
                                    </p:set>
                                    <p:animEffect transition="in" filter="fade">
                                      <p:cBhvr>
                                        <p:cTn id="51" dur="750"/>
                                        <p:tgtEl>
                                          <p:spTgt spid="11">
                                            <p:txEl>
                                              <p:pRg st="0" end="0"/>
                                            </p:txEl>
                                          </p:spTgt>
                                        </p:tgtEl>
                                      </p:cBhvr>
                                    </p:animEffect>
                                  </p:childTnLst>
                                </p:cTn>
                              </p:par>
                            </p:childTnLst>
                          </p:cTn>
                        </p:par>
                        <p:par>
                          <p:cTn id="52" fill="hold">
                            <p:stCondLst>
                              <p:cond delay="1500"/>
                            </p:stCondLst>
                            <p:childTnLst>
                              <p:par>
                                <p:cTn id="53" presetID="10" presetClass="entr" presetSubtype="0" fill="hold" nodeType="after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Effect transition="in" filter="fade">
                                      <p:cBhvr>
                                        <p:cTn id="55" dur="750"/>
                                        <p:tgtEl>
                                          <p:spTgt spid="11">
                                            <p:txEl>
                                              <p:pRg st="1" end="1"/>
                                            </p:txEl>
                                          </p:spTgt>
                                        </p:tgtEl>
                                      </p:cBhvr>
                                    </p:animEffect>
                                  </p:childTnLst>
                                </p:cTn>
                              </p:par>
                            </p:childTnLst>
                          </p:cTn>
                        </p:par>
                        <p:par>
                          <p:cTn id="56" fill="hold">
                            <p:stCondLst>
                              <p:cond delay="2250"/>
                            </p:stCondLst>
                            <p:childTnLst>
                              <p:par>
                                <p:cTn id="57" presetID="10" presetClass="entr" presetSubtype="0" fill="hold" nodeType="afterEffect">
                                  <p:stCondLst>
                                    <p:cond delay="0"/>
                                  </p:stCondLst>
                                  <p:childTnLst>
                                    <p:set>
                                      <p:cBhvr>
                                        <p:cTn id="58" dur="1" fill="hold">
                                          <p:stCondLst>
                                            <p:cond delay="0"/>
                                          </p:stCondLst>
                                        </p:cTn>
                                        <p:tgtEl>
                                          <p:spTgt spid="11">
                                            <p:txEl>
                                              <p:pRg st="2" end="2"/>
                                            </p:txEl>
                                          </p:spTgt>
                                        </p:tgtEl>
                                        <p:attrNameLst>
                                          <p:attrName>style.visibility</p:attrName>
                                        </p:attrNameLst>
                                      </p:cBhvr>
                                      <p:to>
                                        <p:strVal val="visible"/>
                                      </p:to>
                                    </p:set>
                                    <p:animEffect transition="in" filter="fade">
                                      <p:cBhvr>
                                        <p:cTn id="59" dur="750"/>
                                        <p:tgtEl>
                                          <p:spTgt spid="11">
                                            <p:txEl>
                                              <p:pRg st="2" end="2"/>
                                            </p:txEl>
                                          </p:spTgt>
                                        </p:tgtEl>
                                      </p:cBhvr>
                                    </p:animEffect>
                                  </p:childTnLst>
                                </p:cTn>
                              </p:par>
                            </p:childTnLst>
                          </p:cTn>
                        </p:par>
                        <p:par>
                          <p:cTn id="60" fill="hold">
                            <p:stCondLst>
                              <p:cond delay="3000"/>
                            </p:stCondLst>
                            <p:childTnLst>
                              <p:par>
                                <p:cTn id="61" presetID="10" presetClass="entr" presetSubtype="0" fill="hold" nodeType="afterEffect">
                                  <p:stCondLst>
                                    <p:cond delay="0"/>
                                  </p:stCondLst>
                                  <p:childTnLst>
                                    <p:set>
                                      <p:cBhvr>
                                        <p:cTn id="62" dur="1" fill="hold">
                                          <p:stCondLst>
                                            <p:cond delay="0"/>
                                          </p:stCondLst>
                                        </p:cTn>
                                        <p:tgtEl>
                                          <p:spTgt spid="11">
                                            <p:txEl>
                                              <p:pRg st="3" end="3"/>
                                            </p:txEl>
                                          </p:spTgt>
                                        </p:tgtEl>
                                        <p:attrNameLst>
                                          <p:attrName>style.visibility</p:attrName>
                                        </p:attrNameLst>
                                      </p:cBhvr>
                                      <p:to>
                                        <p:strVal val="visible"/>
                                      </p:to>
                                    </p:set>
                                    <p:animEffect transition="in" filter="fade">
                                      <p:cBhvr>
                                        <p:cTn id="63" dur="750"/>
                                        <p:tgtEl>
                                          <p:spTgt spid="11">
                                            <p:txEl>
                                              <p:pRg st="3" end="3"/>
                                            </p:txEl>
                                          </p:spTgt>
                                        </p:tgtEl>
                                      </p:cBhvr>
                                    </p:animEffect>
                                  </p:childTnLst>
                                </p:cTn>
                              </p:par>
                            </p:childTnLst>
                          </p:cTn>
                        </p:par>
                        <p:par>
                          <p:cTn id="64" fill="hold">
                            <p:stCondLst>
                              <p:cond delay="3750"/>
                            </p:stCondLst>
                            <p:childTnLst>
                              <p:par>
                                <p:cTn id="65" presetID="10" presetClass="entr" presetSubtype="0" fill="hold" nodeType="afterEffect">
                                  <p:stCondLst>
                                    <p:cond delay="0"/>
                                  </p:stCondLst>
                                  <p:childTnLst>
                                    <p:set>
                                      <p:cBhvr>
                                        <p:cTn id="66" dur="1" fill="hold">
                                          <p:stCondLst>
                                            <p:cond delay="0"/>
                                          </p:stCondLst>
                                        </p:cTn>
                                        <p:tgtEl>
                                          <p:spTgt spid="11">
                                            <p:txEl>
                                              <p:pRg st="4" end="4"/>
                                            </p:txEl>
                                          </p:spTgt>
                                        </p:tgtEl>
                                        <p:attrNameLst>
                                          <p:attrName>style.visibility</p:attrName>
                                        </p:attrNameLst>
                                      </p:cBhvr>
                                      <p:to>
                                        <p:strVal val="visible"/>
                                      </p:to>
                                    </p:set>
                                    <p:animEffect transition="in" filter="fade">
                                      <p:cBhvr>
                                        <p:cTn id="67" dur="750"/>
                                        <p:tgtEl>
                                          <p:spTgt spid="11">
                                            <p:txEl>
                                              <p:pRg st="4" end="4"/>
                                            </p:txEl>
                                          </p:spTgt>
                                        </p:tgtEl>
                                      </p:cBhvr>
                                    </p:animEffect>
                                  </p:childTnLst>
                                </p:cTn>
                              </p:par>
                            </p:childTnLst>
                          </p:cTn>
                        </p:par>
                        <p:par>
                          <p:cTn id="68" fill="hold">
                            <p:stCondLst>
                              <p:cond delay="4500"/>
                            </p:stCondLst>
                            <p:childTnLst>
                              <p:par>
                                <p:cTn id="69" presetID="10" presetClass="entr" presetSubtype="0" fill="hold" nodeType="afterEffect">
                                  <p:stCondLst>
                                    <p:cond delay="0"/>
                                  </p:stCondLst>
                                  <p:childTnLst>
                                    <p:set>
                                      <p:cBhvr>
                                        <p:cTn id="70" dur="1" fill="hold">
                                          <p:stCondLst>
                                            <p:cond delay="0"/>
                                          </p:stCondLst>
                                        </p:cTn>
                                        <p:tgtEl>
                                          <p:spTgt spid="11">
                                            <p:txEl>
                                              <p:pRg st="5" end="5"/>
                                            </p:txEl>
                                          </p:spTgt>
                                        </p:tgtEl>
                                        <p:attrNameLst>
                                          <p:attrName>style.visibility</p:attrName>
                                        </p:attrNameLst>
                                      </p:cBhvr>
                                      <p:to>
                                        <p:strVal val="visible"/>
                                      </p:to>
                                    </p:set>
                                    <p:animEffect transition="in" filter="fade">
                                      <p:cBhvr>
                                        <p:cTn id="71" dur="750"/>
                                        <p:tgtEl>
                                          <p:spTgt spid="11">
                                            <p:txEl>
                                              <p:pRg st="5" end="5"/>
                                            </p:txEl>
                                          </p:spTgt>
                                        </p:tgtEl>
                                      </p:cBhvr>
                                    </p:animEffect>
                                  </p:childTnLst>
                                </p:cTn>
                              </p:par>
                            </p:childTnLst>
                          </p:cTn>
                        </p:par>
                        <p:par>
                          <p:cTn id="72" fill="hold">
                            <p:stCondLst>
                              <p:cond delay="5250"/>
                            </p:stCondLst>
                            <p:childTnLst>
                              <p:par>
                                <p:cTn id="73" presetID="10" presetClass="entr" presetSubtype="0" fill="hold" nodeType="afterEffect">
                                  <p:stCondLst>
                                    <p:cond delay="0"/>
                                  </p:stCondLst>
                                  <p:childTnLst>
                                    <p:set>
                                      <p:cBhvr>
                                        <p:cTn id="74" dur="1" fill="hold">
                                          <p:stCondLst>
                                            <p:cond delay="0"/>
                                          </p:stCondLst>
                                        </p:cTn>
                                        <p:tgtEl>
                                          <p:spTgt spid="11">
                                            <p:txEl>
                                              <p:pRg st="6" end="6"/>
                                            </p:txEl>
                                          </p:spTgt>
                                        </p:tgtEl>
                                        <p:attrNameLst>
                                          <p:attrName>style.visibility</p:attrName>
                                        </p:attrNameLst>
                                      </p:cBhvr>
                                      <p:to>
                                        <p:strVal val="visible"/>
                                      </p:to>
                                    </p:set>
                                    <p:animEffect transition="in" filter="fade">
                                      <p:cBhvr>
                                        <p:cTn id="75" dur="750"/>
                                        <p:tgtEl>
                                          <p:spTgt spid="11">
                                            <p:txEl>
                                              <p:pRg st="6" end="6"/>
                                            </p:txEl>
                                          </p:spTgt>
                                        </p:tgtEl>
                                      </p:cBhvr>
                                    </p:animEffect>
                                  </p:childTnLst>
                                </p:cTn>
                              </p:par>
                            </p:childTnLst>
                          </p:cTn>
                        </p:par>
                        <p:par>
                          <p:cTn id="76" fill="hold">
                            <p:stCondLst>
                              <p:cond delay="6000"/>
                            </p:stCondLst>
                            <p:childTnLst>
                              <p:par>
                                <p:cTn id="77" presetID="10" presetClass="entr" presetSubtype="0" fill="hold" nodeType="afterEffect">
                                  <p:stCondLst>
                                    <p:cond delay="0"/>
                                  </p:stCondLst>
                                  <p:childTnLst>
                                    <p:set>
                                      <p:cBhvr>
                                        <p:cTn id="78" dur="1" fill="hold">
                                          <p:stCondLst>
                                            <p:cond delay="0"/>
                                          </p:stCondLst>
                                        </p:cTn>
                                        <p:tgtEl>
                                          <p:spTgt spid="11">
                                            <p:txEl>
                                              <p:pRg st="7" end="7"/>
                                            </p:txEl>
                                          </p:spTgt>
                                        </p:tgtEl>
                                        <p:attrNameLst>
                                          <p:attrName>style.visibility</p:attrName>
                                        </p:attrNameLst>
                                      </p:cBhvr>
                                      <p:to>
                                        <p:strVal val="visible"/>
                                      </p:to>
                                    </p:set>
                                    <p:animEffect transition="in" filter="fade">
                                      <p:cBhvr>
                                        <p:cTn id="79" dur="750"/>
                                        <p:tgtEl>
                                          <p:spTgt spid="11">
                                            <p:txEl>
                                              <p:pRg st="7" end="7"/>
                                            </p:txEl>
                                          </p:spTgt>
                                        </p:tgtEl>
                                      </p:cBhvr>
                                    </p:animEffect>
                                  </p:childTnLst>
                                </p:cTn>
                              </p:par>
                            </p:childTnLst>
                          </p:cTn>
                        </p:par>
                        <p:par>
                          <p:cTn id="80" fill="hold">
                            <p:stCondLst>
                              <p:cond delay="6750"/>
                            </p:stCondLst>
                            <p:childTnLst>
                              <p:par>
                                <p:cTn id="81" presetID="10" presetClass="entr" presetSubtype="0" fill="hold" nodeType="afterEffect">
                                  <p:stCondLst>
                                    <p:cond delay="0"/>
                                  </p:stCondLst>
                                  <p:childTnLst>
                                    <p:set>
                                      <p:cBhvr>
                                        <p:cTn id="82" dur="1" fill="hold">
                                          <p:stCondLst>
                                            <p:cond delay="0"/>
                                          </p:stCondLst>
                                        </p:cTn>
                                        <p:tgtEl>
                                          <p:spTgt spid="11">
                                            <p:txEl>
                                              <p:pRg st="8" end="8"/>
                                            </p:txEl>
                                          </p:spTgt>
                                        </p:tgtEl>
                                        <p:attrNameLst>
                                          <p:attrName>style.visibility</p:attrName>
                                        </p:attrNameLst>
                                      </p:cBhvr>
                                      <p:to>
                                        <p:strVal val="visible"/>
                                      </p:to>
                                    </p:set>
                                    <p:animEffect transition="in" filter="fade">
                                      <p:cBhvr>
                                        <p:cTn id="83" dur="750"/>
                                        <p:tgtEl>
                                          <p:spTgt spid="1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1620">
          <p15:clr>
            <a:srgbClr val="FBAE40"/>
          </p15:clr>
        </p15:guide>
        <p15:guide id="2" pos="300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
        <p:nvSpPr>
          <p:cNvPr id="16" name="Google Shape;16;p3"/>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17" name="Google Shape;17;p3"/>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8" name="Google Shape;18;p3"/>
          <p:cNvSpPr txBox="1">
            <a:spLocks noGrp="1"/>
          </p:cNvSpPr>
          <p:nvPr>
            <p:ph type="body" idx="2"/>
          </p:nvPr>
        </p:nvSpPr>
        <p:spPr>
          <a:xfrm>
            <a:off x="2052028" y="1197429"/>
            <a:ext cx="5046877" cy="2512779"/>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1758"/>
              <a:buNone/>
              <a:defRPr sz="1758"/>
            </a:lvl2pPr>
            <a:lvl3pPr marL="1371600" lvl="2" indent="-228600" algn="l">
              <a:lnSpc>
                <a:spcPct val="90000"/>
              </a:lnSpc>
              <a:spcBef>
                <a:spcPts val="375"/>
              </a:spcBef>
              <a:spcAft>
                <a:spcPts val="0"/>
              </a:spcAft>
              <a:buClr>
                <a:schemeClr val="dk1"/>
              </a:buClr>
              <a:buSzPts val="1758"/>
              <a:buNone/>
              <a:defRPr sz="1758"/>
            </a:lvl3pPr>
            <a:lvl4pPr marL="1828800" lvl="3" indent="-228600" algn="l">
              <a:lnSpc>
                <a:spcPct val="90000"/>
              </a:lnSpc>
              <a:spcBef>
                <a:spcPts val="375"/>
              </a:spcBef>
              <a:spcAft>
                <a:spcPts val="0"/>
              </a:spcAft>
              <a:buClr>
                <a:schemeClr val="dk1"/>
              </a:buClr>
              <a:buSzPts val="1758"/>
              <a:buNone/>
              <a:defRPr sz="1758"/>
            </a:lvl4pPr>
            <a:lvl5pPr marL="2286000" lvl="4" indent="-228600" algn="l">
              <a:lnSpc>
                <a:spcPct val="90000"/>
              </a:lnSpc>
              <a:spcBef>
                <a:spcPts val="375"/>
              </a:spcBef>
              <a:spcAft>
                <a:spcPts val="0"/>
              </a:spcAft>
              <a:buClr>
                <a:schemeClr val="dk1"/>
              </a:buClr>
              <a:buSzPts val="1758"/>
              <a:buNone/>
              <a:defRPr sz="1758"/>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19" name="Google Shape;19;p3"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xt with image">
  <p:cSld name="Text with image">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l="13" t="7102" b="33200"/>
          <a:stretch/>
        </p:blipFill>
        <p:spPr>
          <a:xfrm>
            <a:off x="-10372" y="3700846"/>
            <a:ext cx="9161687" cy="1445102"/>
          </a:xfrm>
          <a:prstGeom prst="rect">
            <a:avLst/>
          </a:prstGeom>
          <a:noFill/>
          <a:ln>
            <a:noFill/>
          </a:ln>
        </p:spPr>
      </p:pic>
      <p:sp>
        <p:nvSpPr>
          <p:cNvPr id="22" name="Google Shape;22;p4"/>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3" name="Google Shape;23;p4"/>
          <p:cNvSpPr txBox="1">
            <a:spLocks noGrp="1"/>
          </p:cNvSpPr>
          <p:nvPr>
            <p:ph type="body" idx="2"/>
          </p:nvPr>
        </p:nvSpPr>
        <p:spPr>
          <a:xfrm>
            <a:off x="942822" y="1277258"/>
            <a:ext cx="3993459" cy="2329521"/>
          </a:xfrm>
          <a:prstGeom prst="rect">
            <a:avLst/>
          </a:prstGeom>
          <a:noFill/>
          <a:ln>
            <a:noFill/>
          </a:ln>
        </p:spPr>
        <p:txBody>
          <a:bodyPr spcFirstLastPara="1" wrap="square" lIns="91425" tIns="45700" rIns="91425" bIns="45700" anchor="t" anchorCtr="0">
            <a:noAutofit/>
          </a:bodyPr>
          <a:lstStyle>
            <a:lvl1pPr marL="457200" lvl="0" indent="-381000" algn="l">
              <a:lnSpc>
                <a:spcPct val="150000"/>
              </a:lnSpc>
              <a:spcBef>
                <a:spcPts val="0"/>
              </a:spcBef>
              <a:spcAft>
                <a:spcPts val="0"/>
              </a:spcAft>
              <a:buClr>
                <a:schemeClr val="dk1"/>
              </a:buClr>
              <a:buSzPts val="2400"/>
              <a:buFont typeface="Arial"/>
              <a:buChar char="•"/>
              <a:defRPr sz="2400" b="1"/>
            </a:lvl1pPr>
            <a:lvl2pPr marL="914400" lvl="1" indent="-228600" algn="l">
              <a:lnSpc>
                <a:spcPct val="150000"/>
              </a:lnSpc>
              <a:spcBef>
                <a:spcPts val="439"/>
              </a:spcBef>
              <a:spcAft>
                <a:spcPts val="0"/>
              </a:spcAft>
              <a:buClr>
                <a:schemeClr val="dk1"/>
              </a:buClr>
              <a:buSzPts val="2400"/>
              <a:buNone/>
              <a:defRPr/>
            </a:lvl2pPr>
            <a:lvl3pPr marL="1371600" lvl="2" indent="-228600" algn="l">
              <a:lnSpc>
                <a:spcPct val="150000"/>
              </a:lnSpc>
              <a:spcBef>
                <a:spcPts val="375"/>
              </a:spcBef>
              <a:spcAft>
                <a:spcPts val="0"/>
              </a:spcAft>
              <a:buClr>
                <a:schemeClr val="dk1"/>
              </a:buClr>
              <a:buSzPts val="1500"/>
              <a:buNone/>
              <a:defRPr/>
            </a:lvl3pPr>
            <a:lvl4pPr marL="1828800" lvl="3" indent="-228600" algn="l">
              <a:lnSpc>
                <a:spcPct val="150000"/>
              </a:lnSpc>
              <a:spcBef>
                <a:spcPts val="375"/>
              </a:spcBef>
              <a:spcAft>
                <a:spcPts val="0"/>
              </a:spcAft>
              <a:buClr>
                <a:schemeClr val="dk1"/>
              </a:buClr>
              <a:buSzPts val="1350"/>
              <a:buNone/>
              <a:defRPr/>
            </a:lvl4pPr>
            <a:lvl5pPr marL="2286000" lvl="4" indent="-228600" algn="l">
              <a:lnSpc>
                <a:spcPct val="150000"/>
              </a:lnSpc>
              <a:spcBef>
                <a:spcPts val="375"/>
              </a:spcBef>
              <a:spcAft>
                <a:spcPts val="0"/>
              </a:spcAft>
              <a:buClr>
                <a:schemeClr val="dk1"/>
              </a:buClr>
              <a:buSzPts val="1350"/>
              <a:buNone/>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4"/>
          <p:cNvSpPr>
            <a:spLocks noGrp="1"/>
          </p:cNvSpPr>
          <p:nvPr>
            <p:ph type="pic" idx="3"/>
          </p:nvPr>
        </p:nvSpPr>
        <p:spPr>
          <a:xfrm>
            <a:off x="5262429" y="1291773"/>
            <a:ext cx="3420446" cy="309060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lt2"/>
              </a:buClr>
              <a:buSzPts val="2400"/>
              <a:buFont typeface="Arial"/>
              <a:buNone/>
              <a:defRPr sz="2400" b="1" i="0" u="none" strike="noStrike" cap="none">
                <a:solidFill>
                  <a:schemeClr val="lt2"/>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25" name="Google Shape;25;p4"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o only">
  <p:cSld name="Video only">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l="109" t="7102" b="33564"/>
          <a:stretch/>
        </p:blipFill>
        <p:spPr>
          <a:xfrm>
            <a:off x="-8814" y="3710690"/>
            <a:ext cx="9152873" cy="1436291"/>
          </a:xfrm>
          <a:prstGeom prst="rect">
            <a:avLst/>
          </a:prstGeom>
          <a:noFill/>
          <a:ln>
            <a:noFill/>
          </a:ln>
        </p:spPr>
      </p:pic>
      <p:sp>
        <p:nvSpPr>
          <p:cNvPr id="28" name="Google Shape;28;p5"/>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29" name="Google Shape;29;p5"/>
          <p:cNvSpPr txBox="1">
            <a:spLocks noGrp="1"/>
          </p:cNvSpPr>
          <p:nvPr>
            <p:ph type="body" idx="1"/>
          </p:nvPr>
        </p:nvSpPr>
        <p:spPr>
          <a:xfrm>
            <a:off x="0" y="0"/>
            <a:ext cx="9144000" cy="921657"/>
          </a:xfrm>
          <a:prstGeom prst="rect">
            <a:avLst/>
          </a:prstGeom>
          <a:noFill/>
          <a:ln>
            <a:noFill/>
          </a:ln>
        </p:spPr>
        <p:txBody>
          <a:bodyPr spcFirstLastPara="1" wrap="square" lIns="91425" tIns="45700" rIns="91425" bIns="45700" anchor="ctr" anchorCtr="0">
            <a:noAutofit/>
          </a:bodyPr>
          <a:lstStyle>
            <a:lvl1pPr marL="457200" lvl="0" indent="-228600" algn="ctr">
              <a:lnSpc>
                <a:spcPct val="100000"/>
              </a:lnSpc>
              <a:spcBef>
                <a:spcPts val="0"/>
              </a:spcBef>
              <a:spcAft>
                <a:spcPts val="0"/>
              </a:spcAft>
              <a:buClr>
                <a:schemeClr val="lt1"/>
              </a:buClr>
              <a:buSzPts val="3600"/>
              <a:buNone/>
              <a:defRPr sz="3600">
                <a:solidFill>
                  <a:schemeClr val="lt1"/>
                </a:solidFill>
                <a:latin typeface="Lato Black"/>
                <a:ea typeface="Lato Black"/>
                <a:cs typeface="Lato Black"/>
                <a:sym typeface="Lato Black"/>
              </a:defRPr>
            </a:lvl1pPr>
            <a:lvl2pPr marL="914400" lvl="1" indent="-228600" algn="l">
              <a:lnSpc>
                <a:spcPct val="150000"/>
              </a:lnSpc>
              <a:spcBef>
                <a:spcPts val="3000"/>
              </a:spcBef>
              <a:spcAft>
                <a:spcPts val="0"/>
              </a:spcAft>
              <a:buClr>
                <a:schemeClr val="dk1"/>
              </a:buClr>
              <a:buSzPts val="1800"/>
              <a:buNone/>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30" name="Google Shape;30;p5" descr="circle-logo-word-cover-color.png"/>
          <p:cNvPicPr preferRelativeResize="0"/>
          <p:nvPr/>
        </p:nvPicPr>
        <p:blipFill rotWithShape="1">
          <a:blip r:embed="rId3">
            <a:alphaModFix/>
          </a:blip>
          <a:srcRect/>
          <a:stretch/>
        </p:blipFill>
        <p:spPr>
          <a:xfrm>
            <a:off x="8389122" y="4458624"/>
            <a:ext cx="594043" cy="601574"/>
          </a:xfrm>
          <a:prstGeom prst="rect">
            <a:avLst/>
          </a:prstGeom>
          <a:noFill/>
          <a:ln>
            <a:noFill/>
          </a:ln>
        </p:spPr>
      </p:pic>
      <p:sp>
        <p:nvSpPr>
          <p:cNvPr id="31" name="Google Shape;31;p5"/>
          <p:cNvSpPr>
            <a:spLocks noGrp="1"/>
          </p:cNvSpPr>
          <p:nvPr>
            <p:ph type="media" idx="2"/>
          </p:nvPr>
        </p:nvSpPr>
        <p:spPr>
          <a:xfrm>
            <a:off x="2042012" y="1304873"/>
            <a:ext cx="5045075" cy="253047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R="0" lvl="1"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1">
  <p:cSld name="TITLE_AND_BODY_1">
    <p:spTree>
      <p:nvGrpSpPr>
        <p:cNvPr id="1" name="Shape 32"/>
        <p:cNvGrpSpPr/>
        <p:nvPr/>
      </p:nvGrpSpPr>
      <p:grpSpPr>
        <a:xfrm>
          <a:off x="0" y="0"/>
          <a:ext cx="0" cy="0"/>
          <a:chOff x="0" y="0"/>
          <a:chExt cx="0" cy="0"/>
        </a:xfrm>
      </p:grpSpPr>
      <p:sp>
        <p:nvSpPr>
          <p:cNvPr id="33" name="Google Shape;33;p6"/>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Autofit/>
          </a:bodyPr>
          <a:lstStyle>
            <a:lvl1pPr marL="457200" lvl="0" indent="-381000" rtl="0">
              <a:spcBef>
                <a:spcPts val="0"/>
              </a:spcBef>
              <a:spcAft>
                <a:spcPts val="0"/>
              </a:spcAft>
              <a:buSzPts val="2400"/>
              <a:buFont typeface="Lato"/>
              <a:buChar char="•"/>
              <a:defRPr>
                <a:latin typeface="Lato"/>
                <a:ea typeface="Lato"/>
                <a:cs typeface="Lato"/>
                <a:sym typeface="Lato"/>
              </a:defRPr>
            </a:lvl1pPr>
            <a:lvl2pPr marL="914400" lvl="1" indent="-228600" rtl="0">
              <a:spcBef>
                <a:spcPts val="3000"/>
              </a:spcBef>
              <a:spcAft>
                <a:spcPts val="0"/>
              </a:spcAft>
              <a:buSzPts val="2400"/>
              <a:buFont typeface="Lato"/>
              <a:buNone/>
              <a:defRPr>
                <a:latin typeface="Lato"/>
                <a:ea typeface="Lato"/>
                <a:cs typeface="Lato"/>
                <a:sym typeface="Lato"/>
              </a:defRPr>
            </a:lvl2pPr>
            <a:lvl3pPr marL="1371600" lvl="2" indent="-323850" rtl="0">
              <a:spcBef>
                <a:spcPts val="375"/>
              </a:spcBef>
              <a:spcAft>
                <a:spcPts val="0"/>
              </a:spcAft>
              <a:buSzPts val="1500"/>
              <a:buFont typeface="Lato"/>
              <a:buChar char="•"/>
              <a:defRPr>
                <a:latin typeface="Lato"/>
                <a:ea typeface="Lato"/>
                <a:cs typeface="Lato"/>
                <a:sym typeface="Lato"/>
              </a:defRPr>
            </a:lvl3pPr>
            <a:lvl4pPr marL="1828800" lvl="3" indent="-314325" rtl="0">
              <a:spcBef>
                <a:spcPts val="375"/>
              </a:spcBef>
              <a:spcAft>
                <a:spcPts val="0"/>
              </a:spcAft>
              <a:buSzPts val="1350"/>
              <a:buFont typeface="Lato"/>
              <a:buChar char="•"/>
              <a:defRPr>
                <a:latin typeface="Lato"/>
                <a:ea typeface="Lato"/>
                <a:cs typeface="Lato"/>
                <a:sym typeface="Lato"/>
              </a:defRPr>
            </a:lvl4pPr>
            <a:lvl5pPr marL="2286000" lvl="4" indent="-314325" rtl="0">
              <a:spcBef>
                <a:spcPts val="375"/>
              </a:spcBef>
              <a:spcAft>
                <a:spcPts val="0"/>
              </a:spcAft>
              <a:buSzPts val="1350"/>
              <a:buFont typeface="Lato"/>
              <a:buChar char="•"/>
              <a:defRPr>
                <a:latin typeface="Lato"/>
                <a:ea typeface="Lato"/>
                <a:cs typeface="Lato"/>
                <a:sym typeface="Lato"/>
              </a:defRPr>
            </a:lvl5pPr>
            <a:lvl6pPr marL="2743200" lvl="5" indent="-314325" rtl="0">
              <a:spcBef>
                <a:spcPts val="375"/>
              </a:spcBef>
              <a:spcAft>
                <a:spcPts val="0"/>
              </a:spcAft>
              <a:buSzPts val="1350"/>
              <a:buFont typeface="Lato"/>
              <a:buChar char="•"/>
              <a:defRPr>
                <a:latin typeface="Lato"/>
                <a:ea typeface="Lato"/>
                <a:cs typeface="Lato"/>
                <a:sym typeface="Lato"/>
              </a:defRPr>
            </a:lvl6pPr>
            <a:lvl7pPr marL="3200400" lvl="6" indent="-314325" rtl="0">
              <a:spcBef>
                <a:spcPts val="375"/>
              </a:spcBef>
              <a:spcAft>
                <a:spcPts val="0"/>
              </a:spcAft>
              <a:buSzPts val="1350"/>
              <a:buFont typeface="Lato"/>
              <a:buChar char="•"/>
              <a:defRPr>
                <a:latin typeface="Lato"/>
                <a:ea typeface="Lato"/>
                <a:cs typeface="Lato"/>
                <a:sym typeface="Lato"/>
              </a:defRPr>
            </a:lvl7pPr>
            <a:lvl8pPr marL="3657600" lvl="7" indent="-314325" rtl="0">
              <a:spcBef>
                <a:spcPts val="375"/>
              </a:spcBef>
              <a:spcAft>
                <a:spcPts val="0"/>
              </a:spcAft>
              <a:buSzPts val="1350"/>
              <a:buFont typeface="Lato"/>
              <a:buChar char="•"/>
              <a:defRPr>
                <a:latin typeface="Lato"/>
                <a:ea typeface="Lato"/>
                <a:cs typeface="Lato"/>
                <a:sym typeface="Lato"/>
              </a:defRPr>
            </a:lvl8pPr>
            <a:lvl9pPr marL="4114800" lvl="8" indent="-314325" rtl="0">
              <a:spcBef>
                <a:spcPts val="375"/>
              </a:spcBef>
              <a:spcAft>
                <a:spcPts val="0"/>
              </a:spcAft>
              <a:buSzPts val="1350"/>
              <a:buFont typeface="Lato"/>
              <a:buChar char="•"/>
              <a:defRPr>
                <a:latin typeface="Lato"/>
                <a:ea typeface="Lato"/>
                <a:cs typeface="Lato"/>
                <a:sym typeface="Lato"/>
              </a:defRPr>
            </a:lvl9pPr>
          </a:lstStyle>
          <a:p>
            <a:endParaRPr/>
          </a:p>
        </p:txBody>
      </p:sp>
      <p:sp>
        <p:nvSpPr>
          <p:cNvPr id="34" name="Google Shape;34;p6"/>
          <p:cNvSpPr txBox="1">
            <a:spLocks noGrp="1"/>
          </p:cNvSpPr>
          <p:nvPr>
            <p:ph type="sldNum" idx="12"/>
          </p:nvPr>
        </p:nvSpPr>
        <p:spPr>
          <a:xfrm>
            <a:off x="66150" y="4418750"/>
            <a:ext cx="9213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
        <p:nvSpPr>
          <p:cNvPr id="35" name="Google Shape;35;p6"/>
          <p:cNvSpPr txBox="1">
            <a:spLocks noGrp="1"/>
          </p:cNvSpPr>
          <p:nvPr>
            <p:ph type="title"/>
          </p:nvPr>
        </p:nvSpPr>
        <p:spPr>
          <a:xfrm>
            <a:off x="0" y="285397"/>
            <a:ext cx="4722600" cy="629100"/>
          </a:xfrm>
          <a:prstGeom prst="rect">
            <a:avLst/>
          </a:prstGeom>
          <a:noFill/>
          <a:ln w="9525"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lvl1pPr marR="0" lvl="0" algn="ctr" rtl="0">
              <a:lnSpc>
                <a:spcPct val="100000"/>
              </a:lnSpc>
              <a:spcBef>
                <a:spcPts val="0"/>
              </a:spcBef>
              <a:spcAft>
                <a:spcPts val="0"/>
              </a:spcAft>
              <a:buSzPts val="3600"/>
              <a:buNone/>
              <a:defRPr sz="2800" b="1" i="0" u="none" strike="noStrike" cap="none">
                <a:solidFill>
                  <a:srgbClr val="333399"/>
                </a:solidFill>
                <a:latin typeface="Lato"/>
                <a:ea typeface="Lato"/>
                <a:cs typeface="Lato"/>
                <a:sym typeface="Lato"/>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265500" y="1233175"/>
            <a:ext cx="4045200" cy="1482300"/>
          </a:xfrm>
          <a:prstGeom prst="rect">
            <a:avLst/>
          </a:prstGeom>
        </p:spPr>
        <p:txBody>
          <a:bodyPr spcFirstLastPara="1" wrap="square" lIns="91425" tIns="45700" rIns="91425" bIns="45700" anchor="b" anchorCtr="0">
            <a:noAutofit/>
          </a:bodyPr>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9" name="Google Shape;39;p7"/>
          <p:cNvSpPr txBox="1">
            <a:spLocks noGrp="1"/>
          </p:cNvSpPr>
          <p:nvPr>
            <p:ph type="subTitle" idx="1"/>
          </p:nvPr>
        </p:nvSpPr>
        <p:spPr>
          <a:xfrm>
            <a:off x="265500" y="2803075"/>
            <a:ext cx="4045200" cy="1235100"/>
          </a:xfrm>
          <a:prstGeom prst="rect">
            <a:avLst/>
          </a:prstGeom>
        </p:spPr>
        <p:txBody>
          <a:bodyPr spcFirstLastPara="1" wrap="square" lIns="91425" tIns="45700" rIns="91425" bIns="45700"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375"/>
              </a:spcBef>
              <a:spcAft>
                <a:spcPts val="0"/>
              </a:spcAft>
              <a:buSzPts val="2100"/>
              <a:buNone/>
              <a:defRPr sz="2100"/>
            </a:lvl2pPr>
            <a:lvl3pPr lvl="2" algn="ctr" rtl="0">
              <a:lnSpc>
                <a:spcPct val="100000"/>
              </a:lnSpc>
              <a:spcBef>
                <a:spcPts val="375"/>
              </a:spcBef>
              <a:spcAft>
                <a:spcPts val="0"/>
              </a:spcAft>
              <a:buSzPts val="2100"/>
              <a:buNone/>
              <a:defRPr sz="2100"/>
            </a:lvl3pPr>
            <a:lvl4pPr lvl="3" algn="ctr" rtl="0">
              <a:lnSpc>
                <a:spcPct val="100000"/>
              </a:lnSpc>
              <a:spcBef>
                <a:spcPts val="375"/>
              </a:spcBef>
              <a:spcAft>
                <a:spcPts val="0"/>
              </a:spcAft>
              <a:buSzPts val="2100"/>
              <a:buNone/>
              <a:defRPr sz="2100"/>
            </a:lvl4pPr>
            <a:lvl5pPr lvl="4" algn="ctr" rtl="0">
              <a:lnSpc>
                <a:spcPct val="100000"/>
              </a:lnSpc>
              <a:spcBef>
                <a:spcPts val="375"/>
              </a:spcBef>
              <a:spcAft>
                <a:spcPts val="0"/>
              </a:spcAft>
              <a:buSzPts val="2100"/>
              <a:buNone/>
              <a:defRPr sz="2100"/>
            </a:lvl5pPr>
            <a:lvl6pPr lvl="5" algn="ctr" rtl="0">
              <a:lnSpc>
                <a:spcPct val="100000"/>
              </a:lnSpc>
              <a:spcBef>
                <a:spcPts val="375"/>
              </a:spcBef>
              <a:spcAft>
                <a:spcPts val="0"/>
              </a:spcAft>
              <a:buSzPts val="2100"/>
              <a:buNone/>
              <a:defRPr sz="2100"/>
            </a:lvl6pPr>
            <a:lvl7pPr lvl="6" algn="ctr" rtl="0">
              <a:lnSpc>
                <a:spcPct val="100000"/>
              </a:lnSpc>
              <a:spcBef>
                <a:spcPts val="375"/>
              </a:spcBef>
              <a:spcAft>
                <a:spcPts val="0"/>
              </a:spcAft>
              <a:buSzPts val="2100"/>
              <a:buNone/>
              <a:defRPr sz="2100"/>
            </a:lvl7pPr>
            <a:lvl8pPr lvl="7" algn="ctr" rtl="0">
              <a:lnSpc>
                <a:spcPct val="100000"/>
              </a:lnSpc>
              <a:spcBef>
                <a:spcPts val="375"/>
              </a:spcBef>
              <a:spcAft>
                <a:spcPts val="0"/>
              </a:spcAft>
              <a:buSzPts val="2100"/>
              <a:buNone/>
              <a:defRPr sz="2100"/>
            </a:lvl8pPr>
            <a:lvl9pPr lvl="8" algn="ctr" rtl="0">
              <a:lnSpc>
                <a:spcPct val="100000"/>
              </a:lnSpc>
              <a:spcBef>
                <a:spcPts val="375"/>
              </a:spcBef>
              <a:spcAft>
                <a:spcPts val="0"/>
              </a:spcAft>
              <a:buSzPts val="2100"/>
              <a:buNone/>
              <a:defRPr sz="2100"/>
            </a:lvl9pPr>
          </a:lstStyle>
          <a:p>
            <a:endParaRPr/>
          </a:p>
        </p:txBody>
      </p:sp>
      <p:sp>
        <p:nvSpPr>
          <p:cNvPr id="40" name="Google Shape;40;p7"/>
          <p:cNvSpPr txBox="1">
            <a:spLocks noGrp="1"/>
          </p:cNvSpPr>
          <p:nvPr>
            <p:ph type="body" idx="2"/>
          </p:nvPr>
        </p:nvSpPr>
        <p:spPr>
          <a:xfrm>
            <a:off x="4939500" y="724075"/>
            <a:ext cx="3837000" cy="3695100"/>
          </a:xfrm>
          <a:prstGeom prst="rect">
            <a:avLst/>
          </a:prstGeom>
        </p:spPr>
        <p:txBody>
          <a:bodyPr spcFirstLastPara="1" wrap="square" lIns="91425" tIns="45700" rIns="91425" bIns="45700" anchor="ctr" anchorCtr="0">
            <a:noAutofit/>
          </a:bodyPr>
          <a:lstStyle>
            <a:lvl1pPr marL="457200" lvl="0" indent="-381000" rtl="0">
              <a:spcBef>
                <a:spcPts val="0"/>
              </a:spcBef>
              <a:spcAft>
                <a:spcPts val="0"/>
              </a:spcAft>
              <a:buSzPts val="2400"/>
              <a:buChar char="•"/>
              <a:defRPr/>
            </a:lvl1pPr>
            <a:lvl2pPr marL="914400" lvl="1" indent="-228600" rtl="0">
              <a:spcBef>
                <a:spcPts val="3000"/>
              </a:spcBef>
              <a:spcAft>
                <a:spcPts val="0"/>
              </a:spcAft>
              <a:buSzPts val="2400"/>
              <a:buNone/>
              <a:defRPr/>
            </a:lvl2pPr>
            <a:lvl3pPr marL="1371600" lvl="2" indent="-323850" rtl="0">
              <a:spcBef>
                <a:spcPts val="375"/>
              </a:spcBef>
              <a:spcAft>
                <a:spcPts val="0"/>
              </a:spcAft>
              <a:buSzPts val="1500"/>
              <a:buChar char="•"/>
              <a:defRPr/>
            </a:lvl3pPr>
            <a:lvl4pPr marL="1828800" lvl="3" indent="-314325" rtl="0">
              <a:spcBef>
                <a:spcPts val="375"/>
              </a:spcBef>
              <a:spcAft>
                <a:spcPts val="0"/>
              </a:spcAft>
              <a:buSzPts val="1350"/>
              <a:buChar char="•"/>
              <a:defRPr/>
            </a:lvl4pPr>
            <a:lvl5pPr marL="2286000" lvl="4" indent="-314325" rtl="0">
              <a:spcBef>
                <a:spcPts val="375"/>
              </a:spcBef>
              <a:spcAft>
                <a:spcPts val="0"/>
              </a:spcAft>
              <a:buSzPts val="1350"/>
              <a:buChar char="•"/>
              <a:defRPr/>
            </a:lvl5pPr>
            <a:lvl6pPr marL="2743200" lvl="5" indent="-314325" rtl="0">
              <a:spcBef>
                <a:spcPts val="375"/>
              </a:spcBef>
              <a:spcAft>
                <a:spcPts val="0"/>
              </a:spcAft>
              <a:buSzPts val="1350"/>
              <a:buChar char="•"/>
              <a:defRPr/>
            </a:lvl6pPr>
            <a:lvl7pPr marL="3200400" lvl="6" indent="-314325" rtl="0">
              <a:spcBef>
                <a:spcPts val="375"/>
              </a:spcBef>
              <a:spcAft>
                <a:spcPts val="0"/>
              </a:spcAft>
              <a:buSzPts val="1350"/>
              <a:buChar char="•"/>
              <a:defRPr/>
            </a:lvl7pPr>
            <a:lvl8pPr marL="3657600" lvl="7" indent="-314325" rtl="0">
              <a:spcBef>
                <a:spcPts val="375"/>
              </a:spcBef>
              <a:spcAft>
                <a:spcPts val="0"/>
              </a:spcAft>
              <a:buSzPts val="1350"/>
              <a:buChar char="•"/>
              <a:defRPr/>
            </a:lvl8pPr>
            <a:lvl9pPr marL="4114800" lvl="8" indent="-314325" rtl="0">
              <a:spcBef>
                <a:spcPts val="375"/>
              </a:spcBef>
              <a:spcAft>
                <a:spcPts val="0"/>
              </a:spcAft>
              <a:buSzPts val="1350"/>
              <a:buChar char="•"/>
              <a:defRPr/>
            </a:lvl9pPr>
          </a:lstStyle>
          <a:p>
            <a:endParaRPr/>
          </a:p>
        </p:txBody>
      </p:sp>
      <p:sp>
        <p:nvSpPr>
          <p:cNvPr id="41" name="Google Shape;41;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184116" y="1364104"/>
            <a:ext cx="4762552" cy="2478963"/>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2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 name="Google Shape;7;p1"/>
          <p:cNvSpPr txBox="1"/>
          <p:nvPr/>
        </p:nvSpPr>
        <p:spPr>
          <a:xfrm>
            <a:off x="-6304" y="0"/>
            <a:ext cx="9150304" cy="921657"/>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Black"/>
              <a:ea typeface="Lato Black"/>
              <a:cs typeface="Lato Black"/>
              <a:sym typeface="Lato Black"/>
            </a:endParaRPr>
          </a:p>
        </p:txBody>
      </p:sp>
      <p:sp>
        <p:nvSpPr>
          <p:cNvPr id="8" name="Google Shape;8;p1"/>
          <p:cNvSpPr txBox="1">
            <a:spLocks noGrp="1"/>
          </p:cNvSpPr>
          <p:nvPr>
            <p:ph type="title"/>
          </p:nvPr>
        </p:nvSpPr>
        <p:spPr>
          <a:xfrm>
            <a:off x="616258" y="0"/>
            <a:ext cx="7886700" cy="9144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600"/>
              <a:buFont typeface="Lato Black"/>
              <a:buNone/>
              <a:defRPr sz="3600" b="0" i="0" u="none" strike="noStrike" cap="none">
                <a:solidFill>
                  <a:schemeClr val="lt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pi.wi.gov/sites/default/files/imce/cte/CPA/2020_02_28_Appendix_A_Career_Pathway_SSQ_2.pdf"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cte/perkins-technical-assistance/perkins-webinars"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pi.wi.gov/cte/carl-perkins/financ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dpi.wi.gov/sfs/finances/wufar/overview" TargetMode="External"/><Relationship Id="rId5" Type="http://schemas.openxmlformats.org/officeDocument/2006/relationships/hyperlink" Target="https://dpi.wi.gov/sites/default/files/imce/cte/CPA/2023_03_16_Perkins_V_Budgeting_with_Crosswalk.pdf" TargetMode="External"/><Relationship Id="rId4" Type="http://schemas.openxmlformats.org/officeDocument/2006/relationships/hyperlink" Target="https://dpi.wi.gov/sites/default/files/imce/cte/CPA/2020_02_13_allowable_costs_checklist_final_3-12-18.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dpi.wi.gov/sites/default/files/imce/cte/CPA/2020_02_21_Equipment_Purchases_Perkins.pd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dpi.wi.gov/cte/carl-perkins/grants/formula-gran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dpi.wi.gov/wisegrants/technical-assistanc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8"/>
          <p:cNvSpPr txBox="1">
            <a:spLocks noGrp="1"/>
          </p:cNvSpPr>
          <p:nvPr>
            <p:ph type="body" idx="1"/>
          </p:nvPr>
        </p:nvSpPr>
        <p:spPr>
          <a:xfrm>
            <a:off x="702050" y="1248925"/>
            <a:ext cx="7774500" cy="968100"/>
          </a:xfrm>
          <a:prstGeom prst="rect">
            <a:avLst/>
          </a:prstGeom>
        </p:spPr>
        <p:txBody>
          <a:bodyPr spcFirstLastPara="1" wrap="square" lIns="91425" tIns="45700" rIns="91425" bIns="45700" anchor="t" anchorCtr="0">
            <a:noAutofit/>
          </a:bodyPr>
          <a:lstStyle/>
          <a:p>
            <a:pPr marL="0" lvl="0" indent="0" algn="ctr" rtl="0">
              <a:lnSpc>
                <a:spcPct val="150000"/>
              </a:lnSpc>
              <a:spcBef>
                <a:spcPts val="0"/>
              </a:spcBef>
              <a:spcAft>
                <a:spcPts val="0"/>
              </a:spcAft>
              <a:buClr>
                <a:schemeClr val="dk1"/>
              </a:buClr>
              <a:buSzPts val="1100"/>
              <a:buFont typeface="Arial"/>
              <a:buNone/>
            </a:pPr>
            <a:r>
              <a:rPr lang="en-US" sz="3900" dirty="0">
                <a:solidFill>
                  <a:schemeClr val="dk1"/>
                </a:solidFill>
                <a:highlight>
                  <a:schemeClr val="lt1"/>
                </a:highlight>
                <a:latin typeface="Lato"/>
                <a:ea typeface="Lato"/>
                <a:cs typeface="Lato"/>
                <a:sym typeface="Lato"/>
              </a:rPr>
              <a:t>Putting the Pieces Together Part 2</a:t>
            </a:r>
            <a:endParaRPr sz="3900" dirty="0">
              <a:solidFill>
                <a:schemeClr val="dk1"/>
              </a:solidFill>
              <a:highlight>
                <a:schemeClr val="lt1"/>
              </a:highlight>
              <a:latin typeface="Lato"/>
              <a:ea typeface="Lato"/>
              <a:cs typeface="Lato"/>
              <a:sym typeface="Lato"/>
            </a:endParaRPr>
          </a:p>
          <a:p>
            <a:pPr marL="0" lvl="0" indent="0" algn="ctr" rtl="0">
              <a:lnSpc>
                <a:spcPct val="100000"/>
              </a:lnSpc>
              <a:spcBef>
                <a:spcPts val="0"/>
              </a:spcBef>
              <a:spcAft>
                <a:spcPts val="0"/>
              </a:spcAft>
              <a:buClr>
                <a:schemeClr val="dk1"/>
              </a:buClr>
              <a:buSzPts val="1100"/>
              <a:buFont typeface="Arial"/>
              <a:buNone/>
            </a:pPr>
            <a:r>
              <a:rPr lang="en-US" sz="3200" dirty="0">
                <a:solidFill>
                  <a:schemeClr val="dk1"/>
                </a:solidFill>
                <a:highlight>
                  <a:schemeClr val="lt1"/>
                </a:highlight>
                <a:latin typeface="Lato"/>
                <a:ea typeface="Lato"/>
                <a:cs typeface="Lato"/>
                <a:sym typeface="Lato"/>
              </a:rPr>
              <a:t>The CLNA Results and the </a:t>
            </a:r>
            <a:endParaRPr sz="3200" dirty="0">
              <a:solidFill>
                <a:schemeClr val="dk1"/>
              </a:solidFill>
              <a:highlight>
                <a:schemeClr val="lt1"/>
              </a:highlight>
              <a:latin typeface="Lato"/>
              <a:ea typeface="Lato"/>
              <a:cs typeface="Lato"/>
              <a:sym typeface="Lato"/>
            </a:endParaRPr>
          </a:p>
          <a:p>
            <a:pPr marL="0" lvl="0" indent="0" algn="ctr" rtl="0">
              <a:lnSpc>
                <a:spcPct val="100000"/>
              </a:lnSpc>
              <a:spcBef>
                <a:spcPts val="1000"/>
              </a:spcBef>
              <a:spcAft>
                <a:spcPts val="0"/>
              </a:spcAft>
              <a:buClr>
                <a:schemeClr val="dk1"/>
              </a:buClr>
              <a:buSzPts val="1100"/>
              <a:buFont typeface="Arial"/>
              <a:buNone/>
            </a:pPr>
            <a:r>
              <a:rPr lang="en-US" sz="3200" dirty="0">
                <a:solidFill>
                  <a:schemeClr val="dk1"/>
                </a:solidFill>
                <a:highlight>
                  <a:schemeClr val="lt1"/>
                </a:highlight>
                <a:latin typeface="Lato"/>
                <a:ea typeface="Lato"/>
                <a:cs typeface="Lato"/>
                <a:sym typeface="Lato"/>
              </a:rPr>
              <a:t>Perkins Application</a:t>
            </a:r>
            <a:endParaRPr sz="3200" dirty="0">
              <a:solidFill>
                <a:schemeClr val="dk1"/>
              </a:solidFill>
              <a:highlight>
                <a:schemeClr val="lt1"/>
              </a:highlight>
              <a:latin typeface="Lato"/>
              <a:ea typeface="Lato"/>
              <a:cs typeface="Lato"/>
              <a:sym typeface="Lato"/>
            </a:endParaRPr>
          </a:p>
          <a:p>
            <a:pPr marL="0" lvl="0" indent="0" algn="ctr" rtl="0">
              <a:lnSpc>
                <a:spcPct val="200000"/>
              </a:lnSpc>
              <a:spcBef>
                <a:spcPts val="1000"/>
              </a:spcBef>
              <a:spcAft>
                <a:spcPts val="0"/>
              </a:spcAft>
              <a:buClr>
                <a:schemeClr val="dk1"/>
              </a:buClr>
              <a:buSzPts val="1100"/>
              <a:buFont typeface="Arial"/>
              <a:buNone/>
            </a:pPr>
            <a:endParaRPr sz="2400" dirty="0">
              <a:solidFill>
                <a:schemeClr val="dk1"/>
              </a:solidFill>
              <a:highlight>
                <a:schemeClr val="lt1"/>
              </a:highlight>
              <a:latin typeface="Lato"/>
              <a:ea typeface="Lato"/>
              <a:cs typeface="Lato"/>
              <a:sym typeface="Lato"/>
            </a:endParaRPr>
          </a:p>
          <a:p>
            <a:pPr marL="0" lvl="0" indent="0" algn="ctr" rtl="0">
              <a:lnSpc>
                <a:spcPct val="100000"/>
              </a:lnSpc>
              <a:spcBef>
                <a:spcPts val="1000"/>
              </a:spcBef>
              <a:spcAft>
                <a:spcPts val="0"/>
              </a:spcAft>
              <a:buClr>
                <a:schemeClr val="dk1"/>
              </a:buClr>
              <a:buSzPts val="1100"/>
              <a:buFont typeface="Arial"/>
              <a:buNone/>
            </a:pPr>
            <a:endParaRPr sz="1800" dirty="0">
              <a:solidFill>
                <a:schemeClr val="dk1"/>
              </a:solidFill>
              <a:highlight>
                <a:schemeClr val="lt1"/>
              </a:highlight>
              <a:latin typeface="Lato"/>
              <a:ea typeface="Lato"/>
              <a:cs typeface="Lato"/>
              <a:sym typeface="Lato"/>
            </a:endParaRPr>
          </a:p>
          <a:p>
            <a:pPr marL="0" lvl="0" indent="0" algn="ctr" rtl="0">
              <a:spcBef>
                <a:spcPts val="0"/>
              </a:spcBef>
              <a:spcAft>
                <a:spcPts val="0"/>
              </a:spcAft>
              <a:buNone/>
            </a:pPr>
            <a:endParaRPr sz="1800" dirty="0"/>
          </a:p>
          <a:p>
            <a:pPr marL="0" lvl="0" indent="0" algn="ctr" rtl="0">
              <a:spcBef>
                <a:spcPts val="0"/>
              </a:spcBef>
              <a:spcAft>
                <a:spcPts val="3000"/>
              </a:spcAft>
              <a:buNone/>
            </a:pPr>
            <a:endParaRPr sz="1800" dirty="0"/>
          </a:p>
        </p:txBody>
      </p:sp>
      <p:sp>
        <p:nvSpPr>
          <p:cNvPr id="47" name="Google Shape;47;p8"/>
          <p:cNvSpPr txBox="1"/>
          <p:nvPr/>
        </p:nvSpPr>
        <p:spPr>
          <a:xfrm>
            <a:off x="6702800" y="3332925"/>
            <a:ext cx="2401800" cy="182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dirty="0">
                <a:solidFill>
                  <a:schemeClr val="dk1"/>
                </a:solidFill>
                <a:highlight>
                  <a:schemeClr val="lt1"/>
                </a:highlight>
                <a:latin typeface="Lato"/>
                <a:ea typeface="Lato"/>
                <a:cs typeface="Lato"/>
                <a:sym typeface="Lato"/>
              </a:rPr>
              <a:t>Christine Lenske </a:t>
            </a:r>
            <a:endParaRPr sz="1800" dirty="0">
              <a:solidFill>
                <a:schemeClr val="dk1"/>
              </a:solidFill>
              <a:highlight>
                <a:schemeClr val="lt1"/>
              </a:highlight>
              <a:latin typeface="Lato"/>
              <a:ea typeface="Lato"/>
              <a:cs typeface="Lato"/>
              <a:sym typeface="Lato"/>
            </a:endParaRPr>
          </a:p>
          <a:p>
            <a:pPr marL="0" lvl="0" indent="0" algn="l" rtl="0">
              <a:spcBef>
                <a:spcPts val="0"/>
              </a:spcBef>
              <a:spcAft>
                <a:spcPts val="0"/>
              </a:spcAft>
              <a:buNone/>
            </a:pPr>
            <a:r>
              <a:rPr lang="en-US" sz="1800" dirty="0">
                <a:solidFill>
                  <a:schemeClr val="dk1"/>
                </a:solidFill>
                <a:highlight>
                  <a:schemeClr val="lt1"/>
                </a:highlight>
                <a:latin typeface="Lato"/>
                <a:ea typeface="Lato"/>
                <a:cs typeface="Lato"/>
                <a:sym typeface="Lato"/>
              </a:rPr>
              <a:t>CTE Grant Specialist</a:t>
            </a:r>
            <a:endParaRPr sz="1800" dirty="0">
              <a:solidFill>
                <a:schemeClr val="dk1"/>
              </a:solidFill>
              <a:highlight>
                <a:schemeClr val="lt1"/>
              </a:highlight>
              <a:latin typeface="Lato"/>
              <a:ea typeface="Lato"/>
              <a:cs typeface="Lato"/>
              <a:sym typeface="Lato"/>
            </a:endParaRPr>
          </a:p>
          <a:p>
            <a:pPr marL="0" lvl="0" indent="0" algn="l" rtl="0">
              <a:lnSpc>
                <a:spcPct val="200000"/>
              </a:lnSpc>
              <a:spcBef>
                <a:spcPts val="1000"/>
              </a:spcBef>
              <a:spcAft>
                <a:spcPts val="0"/>
              </a:spcAft>
              <a:buNone/>
            </a:pPr>
            <a:r>
              <a:rPr lang="en-US" sz="1800" dirty="0">
                <a:solidFill>
                  <a:schemeClr val="dk1"/>
                </a:solidFill>
                <a:highlight>
                  <a:schemeClr val="lt1"/>
                </a:highlight>
                <a:latin typeface="Lato"/>
                <a:ea typeface="Lato"/>
                <a:cs typeface="Lato"/>
                <a:sym typeface="Lato"/>
              </a:rPr>
              <a:t>February 8, 2024</a:t>
            </a:r>
            <a:endParaRPr sz="1800" dirty="0">
              <a:solidFill>
                <a:schemeClr val="dk1"/>
              </a:solidFill>
              <a:highlight>
                <a:schemeClr val="lt1"/>
              </a:highlight>
              <a:latin typeface="Lato"/>
              <a:ea typeface="Lato"/>
              <a:cs typeface="Lato"/>
              <a:sym typeface="Lato"/>
            </a:endParaRPr>
          </a:p>
          <a:p>
            <a:pPr marL="0" lvl="0" indent="0" algn="ctr" rtl="0">
              <a:spcBef>
                <a:spcPts val="1000"/>
              </a:spcBef>
              <a:spcAft>
                <a:spcPts val="0"/>
              </a:spcAft>
              <a:buClr>
                <a:schemeClr val="dk1"/>
              </a:buClr>
              <a:buSzPts val="1100"/>
              <a:buFont typeface="Arial"/>
              <a:buNone/>
            </a:pPr>
            <a:endParaRPr sz="1800" b="1" dirty="0">
              <a:solidFill>
                <a:schemeClr val="dk1"/>
              </a:solidFill>
              <a:highlight>
                <a:schemeClr val="lt1"/>
              </a:highlight>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400"/>
              <a:t>Application Sections: CLNA Focus Areas</a:t>
            </a:r>
            <a:endParaRPr sz="3400"/>
          </a:p>
        </p:txBody>
      </p:sp>
      <p:sp>
        <p:nvSpPr>
          <p:cNvPr id="118" name="Google Shape;118;p17"/>
          <p:cNvSpPr txBox="1">
            <a:spLocks noGrp="1"/>
          </p:cNvSpPr>
          <p:nvPr>
            <p:ph type="body" idx="2"/>
          </p:nvPr>
        </p:nvSpPr>
        <p:spPr>
          <a:xfrm>
            <a:off x="543200" y="969200"/>
            <a:ext cx="8515200" cy="2741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800">
                <a:solidFill>
                  <a:srgbClr val="FF9900"/>
                </a:solidFill>
              </a:rPr>
              <a:t>Student Performance on Accountability Indicators</a:t>
            </a:r>
            <a:endParaRPr sz="1800">
              <a:solidFill>
                <a:srgbClr val="FF9900"/>
              </a:solidFill>
            </a:endParaRPr>
          </a:p>
          <a:p>
            <a:pPr marL="0" lvl="0" indent="0" algn="l" rtl="0">
              <a:lnSpc>
                <a:spcPct val="100000"/>
              </a:lnSpc>
              <a:spcBef>
                <a:spcPts val="439"/>
              </a:spcBef>
              <a:spcAft>
                <a:spcPts val="0"/>
              </a:spcAft>
              <a:buNone/>
            </a:pPr>
            <a:r>
              <a:rPr lang="en-US" sz="1700">
                <a:solidFill>
                  <a:srgbClr val="1155CC"/>
                </a:solidFill>
              </a:rPr>
              <a:t>Data:</a:t>
            </a:r>
            <a:r>
              <a:rPr lang="en-US" sz="1700" b="0">
                <a:solidFill>
                  <a:srgbClr val="1155CC"/>
                </a:solidFill>
              </a:rPr>
              <a:t> </a:t>
            </a:r>
            <a:r>
              <a:rPr lang="en-US" sz="1700" b="0">
                <a:solidFill>
                  <a:srgbClr val="666666"/>
                </a:solidFill>
              </a:rPr>
              <a:t>	</a:t>
            </a:r>
            <a:r>
              <a:rPr lang="en-US" sz="1600" b="0">
                <a:solidFill>
                  <a:srgbClr val="666666"/>
                </a:solidFill>
              </a:rPr>
              <a:t> </a:t>
            </a:r>
            <a:r>
              <a:rPr lang="en-US" sz="1600" b="0">
                <a:solidFill>
                  <a:srgbClr val="434343"/>
                </a:solidFill>
              </a:rPr>
              <a:t>Indicate the data-sets used for analysis.</a:t>
            </a:r>
            <a:endParaRPr sz="1600" b="0">
              <a:solidFill>
                <a:srgbClr val="434343"/>
              </a:solidFill>
            </a:endParaRPr>
          </a:p>
          <a:p>
            <a:pPr marL="1371600" lvl="0" indent="-323850" algn="l" rtl="0">
              <a:lnSpc>
                <a:spcPct val="100000"/>
              </a:lnSpc>
              <a:spcBef>
                <a:spcPts val="0"/>
              </a:spcBef>
              <a:spcAft>
                <a:spcPts val="0"/>
              </a:spcAft>
              <a:buSzPts val="1500"/>
              <a:buChar char="●"/>
            </a:pPr>
            <a:r>
              <a:rPr lang="en-US" sz="1500" b="0"/>
              <a:t>Example: WISEdata information for students who are concentrators vs. who participants. Who goes on to become a concentrator and who does not; demographic breakdown of ACT proficiency results;  demographic breakdown of WBL participation; etc.</a:t>
            </a:r>
            <a:endParaRPr sz="1500" b="0"/>
          </a:p>
          <a:p>
            <a:pPr marL="1371600" lvl="0" indent="-323850" algn="l" rtl="0">
              <a:lnSpc>
                <a:spcPct val="100000"/>
              </a:lnSpc>
              <a:spcBef>
                <a:spcPts val="0"/>
              </a:spcBef>
              <a:spcAft>
                <a:spcPts val="0"/>
              </a:spcAft>
              <a:buSzPts val="1500"/>
              <a:buChar char="●"/>
            </a:pPr>
            <a:r>
              <a:rPr lang="en-US" sz="1500" b="0"/>
              <a:t>What demographics did you break out and where do you see gaps.</a:t>
            </a:r>
            <a:endParaRPr sz="1500" b="0"/>
          </a:p>
          <a:p>
            <a:pPr marL="0" lvl="0" indent="0" algn="l" rtl="0">
              <a:lnSpc>
                <a:spcPct val="100000"/>
              </a:lnSpc>
              <a:spcBef>
                <a:spcPts val="500"/>
              </a:spcBef>
              <a:spcAft>
                <a:spcPts val="0"/>
              </a:spcAft>
              <a:buNone/>
            </a:pPr>
            <a:r>
              <a:rPr lang="en-US" sz="1700">
                <a:solidFill>
                  <a:srgbClr val="1155CC"/>
                </a:solidFill>
              </a:rPr>
              <a:t>Findings: </a:t>
            </a:r>
            <a:r>
              <a:rPr lang="en-US" sz="1600" b="0">
                <a:solidFill>
                  <a:srgbClr val="434343"/>
                </a:solidFill>
              </a:rPr>
              <a:t>Explain the data gaps (between groups of students) and the root cause of those data gaps and the needs based on stakeholder input.</a:t>
            </a:r>
            <a:endParaRPr sz="1600" b="0">
              <a:solidFill>
                <a:srgbClr val="434343"/>
              </a:solidFill>
            </a:endParaRPr>
          </a:p>
          <a:p>
            <a:pPr marL="0" lvl="0" indent="0" algn="l" rtl="0">
              <a:lnSpc>
                <a:spcPct val="100000"/>
              </a:lnSpc>
              <a:spcBef>
                <a:spcPts val="500"/>
              </a:spcBef>
              <a:spcAft>
                <a:spcPts val="0"/>
              </a:spcAft>
              <a:buNone/>
            </a:pPr>
            <a:r>
              <a:rPr lang="en-US" sz="1700">
                <a:solidFill>
                  <a:srgbClr val="1155CC"/>
                </a:solidFill>
              </a:rPr>
              <a:t>Goals with measurable outcomes: </a:t>
            </a:r>
            <a:r>
              <a:rPr lang="en-US" sz="1600" b="0">
                <a:solidFill>
                  <a:srgbClr val="434343"/>
                </a:solidFill>
              </a:rPr>
              <a:t>Tied to correcting gaps by addressing the root cause(s)</a:t>
            </a:r>
            <a:endParaRPr sz="1600" b="0">
              <a:solidFill>
                <a:srgbClr val="434343"/>
              </a:solidFill>
            </a:endParaRPr>
          </a:p>
          <a:p>
            <a:pPr marL="0" lvl="0" indent="0" algn="l" rtl="0">
              <a:lnSpc>
                <a:spcPct val="100000"/>
              </a:lnSpc>
              <a:spcBef>
                <a:spcPts val="500"/>
              </a:spcBef>
              <a:spcAft>
                <a:spcPts val="0"/>
              </a:spcAft>
              <a:buNone/>
            </a:pPr>
            <a:r>
              <a:rPr lang="en-US" sz="1700">
                <a:solidFill>
                  <a:srgbClr val="1155CC"/>
                </a:solidFill>
              </a:rPr>
              <a:t>Activities: </a:t>
            </a:r>
            <a:r>
              <a:rPr lang="en-US" sz="1600" b="0">
                <a:solidFill>
                  <a:srgbClr val="434343"/>
                </a:solidFill>
              </a:rPr>
              <a:t>Strategies, programs or activities that will accomplish the goal and ultimately close the data gap. Typically curriculum development or alignment activities.</a:t>
            </a:r>
            <a:endParaRPr sz="1600">
              <a:solidFill>
                <a:srgbClr val="434343"/>
              </a:solidFill>
            </a:endParaRPr>
          </a:p>
          <a:p>
            <a:pPr marL="0" lvl="0" indent="0" algn="l" rtl="0">
              <a:lnSpc>
                <a:spcPct val="90000"/>
              </a:lnSpc>
              <a:spcBef>
                <a:spcPts val="500"/>
              </a:spcBef>
              <a:spcAft>
                <a:spcPts val="0"/>
              </a:spcAft>
              <a:buNone/>
            </a:pPr>
            <a:endParaRPr sz="2000">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8"/>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CLNA Focus Areas</a:t>
            </a:r>
            <a:endParaRPr/>
          </a:p>
        </p:txBody>
      </p:sp>
      <p:sp>
        <p:nvSpPr>
          <p:cNvPr id="124" name="Google Shape;124;p18"/>
          <p:cNvSpPr txBox="1">
            <a:spLocks noGrp="1"/>
          </p:cNvSpPr>
          <p:nvPr>
            <p:ph type="body" idx="2"/>
          </p:nvPr>
        </p:nvSpPr>
        <p:spPr>
          <a:xfrm>
            <a:off x="1289350" y="984325"/>
            <a:ext cx="7799700" cy="3568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000" u="sng"/>
              <a:t>Accountability Indicators</a:t>
            </a:r>
            <a:endParaRPr sz="2000" u="sng"/>
          </a:p>
          <a:p>
            <a:pPr marL="914400" lvl="0" indent="-336550" algn="l" rtl="0">
              <a:lnSpc>
                <a:spcPct val="100000"/>
              </a:lnSpc>
              <a:spcBef>
                <a:spcPts val="439"/>
              </a:spcBef>
              <a:spcAft>
                <a:spcPts val="0"/>
              </a:spcAft>
              <a:buSzPts val="1700"/>
              <a:buAutoNum type="arabicPeriod"/>
            </a:pPr>
            <a:r>
              <a:rPr lang="en-US" sz="1700" b="1"/>
              <a:t>Four-</a:t>
            </a:r>
            <a:r>
              <a:rPr lang="en-US" sz="1700"/>
              <a:t>y</a:t>
            </a:r>
            <a:r>
              <a:rPr lang="en-US" sz="1700" b="1"/>
              <a:t>ear </a:t>
            </a:r>
            <a:r>
              <a:rPr lang="en-US" sz="1700"/>
              <a:t>g</a:t>
            </a:r>
            <a:r>
              <a:rPr lang="en-US" sz="1700" b="1"/>
              <a:t>raduation </a:t>
            </a:r>
            <a:r>
              <a:rPr lang="en-US" sz="1700"/>
              <a:t>r</a:t>
            </a:r>
            <a:r>
              <a:rPr lang="en-US" sz="1700" b="1"/>
              <a:t>ate</a:t>
            </a:r>
            <a:endParaRPr sz="1700" b="1"/>
          </a:p>
          <a:p>
            <a:pPr marL="914400" lvl="0" indent="-336550" algn="l" rtl="0">
              <a:lnSpc>
                <a:spcPct val="100000"/>
              </a:lnSpc>
              <a:spcBef>
                <a:spcPts val="0"/>
              </a:spcBef>
              <a:spcAft>
                <a:spcPts val="0"/>
              </a:spcAft>
              <a:buClr>
                <a:srgbClr val="000000"/>
              </a:buClr>
              <a:buSzPts val="1700"/>
              <a:buAutoNum type="arabicPeriod"/>
            </a:pPr>
            <a:r>
              <a:rPr lang="en-US" sz="1700" b="1">
                <a:solidFill>
                  <a:srgbClr val="000000"/>
                </a:solidFill>
              </a:rPr>
              <a:t>Extended-</a:t>
            </a:r>
            <a:r>
              <a:rPr lang="en-US" sz="1700">
                <a:solidFill>
                  <a:srgbClr val="000000"/>
                </a:solidFill>
              </a:rPr>
              <a:t>y</a:t>
            </a:r>
            <a:r>
              <a:rPr lang="en-US" sz="1700" b="1">
                <a:solidFill>
                  <a:srgbClr val="000000"/>
                </a:solidFill>
              </a:rPr>
              <a:t>ear </a:t>
            </a:r>
            <a:r>
              <a:rPr lang="en-US" sz="1700">
                <a:solidFill>
                  <a:srgbClr val="000000"/>
                </a:solidFill>
              </a:rPr>
              <a:t>g</a:t>
            </a:r>
            <a:r>
              <a:rPr lang="en-US" sz="1700" b="1">
                <a:solidFill>
                  <a:srgbClr val="000000"/>
                </a:solidFill>
              </a:rPr>
              <a:t>raduation </a:t>
            </a:r>
            <a:r>
              <a:rPr lang="en-US" sz="1700">
                <a:solidFill>
                  <a:srgbClr val="000000"/>
                </a:solidFill>
              </a:rPr>
              <a:t>r</a:t>
            </a:r>
            <a:r>
              <a:rPr lang="en-US" sz="1700" b="1">
                <a:solidFill>
                  <a:srgbClr val="000000"/>
                </a:solidFill>
              </a:rPr>
              <a:t>ate</a:t>
            </a:r>
            <a:endParaRPr sz="1700" b="1">
              <a:solidFill>
                <a:srgbClr val="000000"/>
              </a:solidFill>
            </a:endParaRPr>
          </a:p>
          <a:p>
            <a:pPr marL="914400" lvl="0" indent="-336550" algn="l" rtl="0">
              <a:lnSpc>
                <a:spcPct val="100000"/>
              </a:lnSpc>
              <a:spcBef>
                <a:spcPts val="439"/>
              </a:spcBef>
              <a:spcAft>
                <a:spcPts val="0"/>
              </a:spcAft>
              <a:buSzPts val="1700"/>
              <a:buAutoNum type="arabicPeriod"/>
            </a:pPr>
            <a:r>
              <a:rPr lang="en-US" sz="1700" b="1"/>
              <a:t>Academic </a:t>
            </a:r>
            <a:r>
              <a:rPr lang="en-US" sz="1700"/>
              <a:t>p</a:t>
            </a:r>
            <a:r>
              <a:rPr lang="en-US" sz="1700" b="1"/>
              <a:t>roficiency in </a:t>
            </a:r>
            <a:r>
              <a:rPr lang="en-US" sz="1700"/>
              <a:t>r</a:t>
            </a:r>
            <a:r>
              <a:rPr lang="en-US" sz="1700" b="1"/>
              <a:t>eading/</a:t>
            </a:r>
            <a:r>
              <a:rPr lang="en-US" sz="1700"/>
              <a:t>l</a:t>
            </a:r>
            <a:r>
              <a:rPr lang="en-US" sz="1700" b="1"/>
              <a:t>anguage </a:t>
            </a:r>
            <a:r>
              <a:rPr lang="en-US" sz="1700"/>
              <a:t>a</a:t>
            </a:r>
            <a:r>
              <a:rPr lang="en-US" sz="1700" b="1"/>
              <a:t>rts (</a:t>
            </a:r>
            <a:r>
              <a:rPr lang="en-US" sz="1700"/>
              <a:t>Jr. year ACT)</a:t>
            </a:r>
            <a:endParaRPr sz="1700" b="1"/>
          </a:p>
          <a:p>
            <a:pPr marL="914400" lvl="0" indent="-336550" algn="l" rtl="0">
              <a:lnSpc>
                <a:spcPct val="100000"/>
              </a:lnSpc>
              <a:spcBef>
                <a:spcPts val="439"/>
              </a:spcBef>
              <a:spcAft>
                <a:spcPts val="0"/>
              </a:spcAft>
              <a:buSzPts val="1700"/>
              <a:buAutoNum type="arabicPeriod"/>
            </a:pPr>
            <a:r>
              <a:rPr lang="en-US" sz="1700" b="1"/>
              <a:t>Academic </a:t>
            </a:r>
            <a:r>
              <a:rPr lang="en-US" sz="1700"/>
              <a:t>p</a:t>
            </a:r>
            <a:r>
              <a:rPr lang="en-US" sz="1700" b="1"/>
              <a:t>roficiency in </a:t>
            </a:r>
            <a:r>
              <a:rPr lang="en-US" sz="1700"/>
              <a:t>m</a:t>
            </a:r>
            <a:r>
              <a:rPr lang="en-US" sz="1700" b="1"/>
              <a:t>athematics (Jr. year ACT)</a:t>
            </a:r>
            <a:endParaRPr sz="1700" b="1"/>
          </a:p>
          <a:p>
            <a:pPr marL="914400" lvl="0" indent="-336550" algn="l" rtl="0">
              <a:lnSpc>
                <a:spcPct val="100000"/>
              </a:lnSpc>
              <a:spcBef>
                <a:spcPts val="439"/>
              </a:spcBef>
              <a:spcAft>
                <a:spcPts val="0"/>
              </a:spcAft>
              <a:buSzPts val="1700"/>
              <a:buAutoNum type="arabicPeriod"/>
            </a:pPr>
            <a:r>
              <a:rPr lang="en-US" sz="1700" b="1"/>
              <a:t>Academic </a:t>
            </a:r>
            <a:r>
              <a:rPr lang="en-US" sz="1700"/>
              <a:t>p</a:t>
            </a:r>
            <a:r>
              <a:rPr lang="en-US" sz="1700" b="1"/>
              <a:t>roficiency in </a:t>
            </a:r>
            <a:r>
              <a:rPr lang="en-US" sz="1700"/>
              <a:t>s</a:t>
            </a:r>
            <a:r>
              <a:rPr lang="en-US" sz="1700" b="1"/>
              <a:t>cience (</a:t>
            </a:r>
            <a:r>
              <a:rPr lang="en-US" sz="1700"/>
              <a:t>Jr. year ACT)</a:t>
            </a:r>
            <a:endParaRPr sz="1700" b="1"/>
          </a:p>
          <a:p>
            <a:pPr marL="914400" lvl="0" indent="-336550" algn="l" rtl="0">
              <a:lnSpc>
                <a:spcPct val="100000"/>
              </a:lnSpc>
              <a:spcBef>
                <a:spcPts val="439"/>
              </a:spcBef>
              <a:spcAft>
                <a:spcPts val="0"/>
              </a:spcAft>
              <a:buSzPts val="1700"/>
              <a:buAutoNum type="arabicPeriod"/>
            </a:pPr>
            <a:r>
              <a:rPr lang="en-US" sz="1700" b="1"/>
              <a:t>Post-</a:t>
            </a:r>
            <a:r>
              <a:rPr lang="en-US" sz="1700"/>
              <a:t>p</a:t>
            </a:r>
            <a:r>
              <a:rPr lang="en-US" sz="1700" b="1"/>
              <a:t>rogram </a:t>
            </a:r>
            <a:r>
              <a:rPr lang="en-US" sz="1700"/>
              <a:t>p</a:t>
            </a:r>
            <a:r>
              <a:rPr lang="en-US" sz="1700" b="1"/>
              <a:t>lacement </a:t>
            </a:r>
            <a:r>
              <a:rPr lang="en-US" sz="1700" b="0"/>
              <a:t>(postsecondary education, training, military, volunteer, employment.)</a:t>
            </a:r>
            <a:endParaRPr sz="1700" b="0"/>
          </a:p>
          <a:p>
            <a:pPr marL="914400" lvl="0" indent="-336550" algn="l" rtl="0">
              <a:lnSpc>
                <a:spcPct val="100000"/>
              </a:lnSpc>
              <a:spcBef>
                <a:spcPts val="439"/>
              </a:spcBef>
              <a:spcAft>
                <a:spcPts val="0"/>
              </a:spcAft>
              <a:buSzPts val="1700"/>
              <a:buAutoNum type="arabicPeriod"/>
            </a:pPr>
            <a:r>
              <a:rPr lang="en-US" sz="1700" b="1"/>
              <a:t>Non-traditional </a:t>
            </a:r>
            <a:r>
              <a:rPr lang="en-US" sz="1700"/>
              <a:t>p</a:t>
            </a:r>
            <a:r>
              <a:rPr lang="en-US" sz="1700" b="1"/>
              <a:t>rogram </a:t>
            </a:r>
            <a:r>
              <a:rPr lang="en-US" sz="1700"/>
              <a:t>c</a:t>
            </a:r>
            <a:r>
              <a:rPr lang="en-US" sz="1700" b="1"/>
              <a:t>oncentration</a:t>
            </a:r>
            <a:endParaRPr sz="1700" b="1"/>
          </a:p>
          <a:p>
            <a:pPr marL="914400" lvl="0" indent="-336550" algn="l" rtl="0">
              <a:lnSpc>
                <a:spcPct val="100000"/>
              </a:lnSpc>
              <a:spcBef>
                <a:spcPts val="439"/>
              </a:spcBef>
              <a:spcAft>
                <a:spcPts val="439"/>
              </a:spcAft>
              <a:buSzPts val="1700"/>
              <a:buAutoNum type="arabicPeriod"/>
            </a:pPr>
            <a:r>
              <a:rPr lang="en-US" sz="1700" b="1"/>
              <a:t>Program </a:t>
            </a:r>
            <a:r>
              <a:rPr lang="en-US" sz="1700"/>
              <a:t>q</a:t>
            </a:r>
            <a:r>
              <a:rPr lang="en-US" sz="1700" b="1"/>
              <a:t>uality – Participat</a:t>
            </a:r>
            <a:r>
              <a:rPr lang="en-US" sz="1700"/>
              <a:t>ion</a:t>
            </a:r>
            <a:r>
              <a:rPr lang="en-US" sz="1700" b="1"/>
              <a:t> in </a:t>
            </a:r>
            <a:r>
              <a:rPr lang="en-US" sz="1700"/>
              <a:t>w</a:t>
            </a:r>
            <a:r>
              <a:rPr lang="en-US" sz="1700" b="1"/>
              <a:t>ork-</a:t>
            </a:r>
            <a:r>
              <a:rPr lang="en-US" sz="1700"/>
              <a:t>b</a:t>
            </a:r>
            <a:r>
              <a:rPr lang="en-US" sz="1700" b="1"/>
              <a:t>ased </a:t>
            </a:r>
            <a:r>
              <a:rPr lang="en-US" sz="1700"/>
              <a:t>l</a:t>
            </a:r>
            <a:r>
              <a:rPr lang="en-US" sz="1700" b="1"/>
              <a:t>earning </a:t>
            </a:r>
            <a:r>
              <a:rPr lang="en-US" sz="1700" b="0"/>
              <a:t>(4yr look back)</a:t>
            </a:r>
            <a:endParaRPr sz="17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CLNA Focus Areas</a:t>
            </a:r>
            <a:endParaRPr/>
          </a:p>
        </p:txBody>
      </p:sp>
      <p:sp>
        <p:nvSpPr>
          <p:cNvPr id="130" name="Google Shape;130;p19"/>
          <p:cNvSpPr txBox="1">
            <a:spLocks noGrp="1"/>
          </p:cNvSpPr>
          <p:nvPr>
            <p:ph type="body" idx="2"/>
          </p:nvPr>
        </p:nvSpPr>
        <p:spPr>
          <a:xfrm>
            <a:off x="729925" y="921600"/>
            <a:ext cx="8351100" cy="2788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solidFill>
                  <a:srgbClr val="FF9900"/>
                </a:solidFill>
              </a:rPr>
              <a:t>Equity and Access</a:t>
            </a:r>
            <a:endParaRPr sz="2200">
              <a:solidFill>
                <a:srgbClr val="FF9900"/>
              </a:solidFill>
            </a:endParaRPr>
          </a:p>
          <a:p>
            <a:pPr marL="0" lvl="0" indent="0" algn="l" rtl="0">
              <a:lnSpc>
                <a:spcPct val="115000"/>
              </a:lnSpc>
              <a:spcBef>
                <a:spcPts val="439"/>
              </a:spcBef>
              <a:spcAft>
                <a:spcPts val="0"/>
              </a:spcAft>
              <a:buClr>
                <a:schemeClr val="dk1"/>
              </a:buClr>
              <a:buSzPts val="1100"/>
              <a:buFont typeface="Arial"/>
              <a:buNone/>
            </a:pPr>
            <a:r>
              <a:rPr lang="en-US" sz="1800">
                <a:solidFill>
                  <a:srgbClr val="1155CC"/>
                </a:solidFill>
              </a:rPr>
              <a:t>Data: </a:t>
            </a:r>
            <a:r>
              <a:rPr lang="en-US" sz="1800" b="0">
                <a:solidFill>
                  <a:srgbClr val="000000"/>
                </a:solidFill>
              </a:rPr>
              <a:t>	  Example: CTE engagement (participators vs. completers)</a:t>
            </a:r>
            <a:endParaRPr sz="1800" b="0">
              <a:solidFill>
                <a:srgbClr val="000000"/>
              </a:solidFill>
            </a:endParaRPr>
          </a:p>
          <a:p>
            <a:pPr marL="1828800" lvl="0" indent="-330200" algn="l" rtl="0">
              <a:lnSpc>
                <a:spcPct val="115000"/>
              </a:lnSpc>
              <a:spcBef>
                <a:spcPts val="500"/>
              </a:spcBef>
              <a:spcAft>
                <a:spcPts val="0"/>
              </a:spcAft>
              <a:buClr>
                <a:srgbClr val="000000"/>
              </a:buClr>
              <a:buSzPts val="1600"/>
              <a:buChar char="❏"/>
            </a:pPr>
            <a:r>
              <a:rPr lang="en-US" sz="1600" b="0">
                <a:solidFill>
                  <a:srgbClr val="000000"/>
                </a:solidFill>
              </a:rPr>
              <a:t>Disaggregated by special populations, gender, race, ethnicity. Proportionate or disproportionate?</a:t>
            </a:r>
            <a:endParaRPr sz="1600" b="0">
              <a:solidFill>
                <a:srgbClr val="000000"/>
              </a:solidFill>
            </a:endParaRPr>
          </a:p>
          <a:p>
            <a:pPr marL="1828800" lvl="0" indent="-330200" algn="l" rtl="0">
              <a:lnSpc>
                <a:spcPct val="115000"/>
              </a:lnSpc>
              <a:spcBef>
                <a:spcPts val="0"/>
              </a:spcBef>
              <a:spcAft>
                <a:spcPts val="0"/>
              </a:spcAft>
              <a:buClr>
                <a:srgbClr val="000000"/>
              </a:buClr>
              <a:buSzPts val="1600"/>
              <a:buChar char="❏"/>
            </a:pPr>
            <a:r>
              <a:rPr lang="en-US" sz="1600" b="0">
                <a:solidFill>
                  <a:srgbClr val="000000"/>
                </a:solidFill>
              </a:rPr>
              <a:t>Could include specific career pathway data-sets </a:t>
            </a:r>
            <a:endParaRPr sz="1600" b="0">
              <a:solidFill>
                <a:srgbClr val="000000"/>
              </a:solidFill>
            </a:endParaRPr>
          </a:p>
          <a:p>
            <a:pPr marL="0" lvl="0" indent="0" algn="l" rtl="0">
              <a:lnSpc>
                <a:spcPct val="110000"/>
              </a:lnSpc>
              <a:spcBef>
                <a:spcPts val="400"/>
              </a:spcBef>
              <a:spcAft>
                <a:spcPts val="0"/>
              </a:spcAft>
              <a:buClr>
                <a:schemeClr val="dk1"/>
              </a:buClr>
              <a:buSzPts val="1100"/>
              <a:buFont typeface="Arial"/>
              <a:buNone/>
            </a:pPr>
            <a:r>
              <a:rPr lang="en-US" sz="1800">
                <a:solidFill>
                  <a:srgbClr val="1155CC"/>
                </a:solidFill>
              </a:rPr>
              <a:t>Findings:    </a:t>
            </a:r>
            <a:r>
              <a:rPr lang="en-US" sz="1800" b="0">
                <a:solidFill>
                  <a:srgbClr val="333333"/>
                </a:solidFill>
              </a:rPr>
              <a:t>Data gaps, the root cause of those gaps and needs.</a:t>
            </a:r>
            <a:endParaRPr sz="1800" b="0">
              <a:solidFill>
                <a:srgbClr val="333333"/>
              </a:solidFill>
            </a:endParaRPr>
          </a:p>
          <a:p>
            <a:pPr marL="0" lvl="0" indent="0" algn="l" rtl="0">
              <a:lnSpc>
                <a:spcPct val="110000"/>
              </a:lnSpc>
              <a:spcBef>
                <a:spcPts val="400"/>
              </a:spcBef>
              <a:spcAft>
                <a:spcPts val="0"/>
              </a:spcAft>
              <a:buClr>
                <a:schemeClr val="dk1"/>
              </a:buClr>
              <a:buSzPts val="1100"/>
              <a:buFont typeface="Arial"/>
              <a:buNone/>
            </a:pPr>
            <a:r>
              <a:rPr lang="en-US" sz="1800">
                <a:solidFill>
                  <a:srgbClr val="1155CC"/>
                </a:solidFill>
              </a:rPr>
              <a:t>Goals:</a:t>
            </a:r>
            <a:r>
              <a:rPr lang="en-US" sz="1800">
                <a:solidFill>
                  <a:srgbClr val="000000"/>
                </a:solidFill>
              </a:rPr>
              <a:t> 	    </a:t>
            </a:r>
            <a:r>
              <a:rPr lang="en-US" sz="1800" b="0">
                <a:solidFill>
                  <a:srgbClr val="000000"/>
                </a:solidFill>
              </a:rPr>
              <a:t>Relate to gaps in participation or completion of demographic </a:t>
            </a:r>
            <a:endParaRPr sz="1800" b="0">
              <a:solidFill>
                <a:srgbClr val="000000"/>
              </a:solidFill>
            </a:endParaRPr>
          </a:p>
          <a:p>
            <a:pPr marL="0" lvl="0" indent="0" algn="l" rtl="0">
              <a:lnSpc>
                <a:spcPct val="110000"/>
              </a:lnSpc>
              <a:spcBef>
                <a:spcPts val="400"/>
              </a:spcBef>
              <a:spcAft>
                <a:spcPts val="0"/>
              </a:spcAft>
              <a:buClr>
                <a:schemeClr val="dk1"/>
              </a:buClr>
              <a:buSzPts val="1100"/>
              <a:buFont typeface="Arial"/>
              <a:buNone/>
            </a:pPr>
            <a:r>
              <a:rPr lang="en-US" sz="1800">
                <a:solidFill>
                  <a:srgbClr val="1155CC"/>
                </a:solidFill>
              </a:rPr>
              <a:t>Activity:     </a:t>
            </a:r>
            <a:r>
              <a:rPr lang="en-US" sz="1800" b="0">
                <a:solidFill>
                  <a:srgbClr val="000000"/>
                </a:solidFill>
              </a:rPr>
              <a:t>Relate to a strategy, activity, </a:t>
            </a:r>
            <a:r>
              <a:rPr lang="en-US" sz="1800" b="0" u="sng">
                <a:solidFill>
                  <a:srgbClr val="000000"/>
                </a:solidFill>
              </a:rPr>
              <a:t>and</a:t>
            </a:r>
            <a:r>
              <a:rPr lang="en-US" sz="1800" b="0">
                <a:solidFill>
                  <a:srgbClr val="000000"/>
                </a:solidFill>
              </a:rPr>
              <a:t> program that will close gaps.</a:t>
            </a:r>
            <a:endParaRPr sz="1800">
              <a:solidFill>
                <a:srgbClr val="000000"/>
              </a:solidFill>
            </a:endParaRPr>
          </a:p>
          <a:p>
            <a:pPr marL="0" lvl="0" indent="0" algn="l" rtl="0">
              <a:lnSpc>
                <a:spcPct val="110000"/>
              </a:lnSpc>
              <a:spcBef>
                <a:spcPts val="400"/>
              </a:spcBef>
              <a:spcAft>
                <a:spcPts val="0"/>
              </a:spcAft>
              <a:buClr>
                <a:schemeClr val="dk1"/>
              </a:buClr>
              <a:buSzPts val="1100"/>
              <a:buFont typeface="Arial"/>
              <a:buNone/>
            </a:pPr>
            <a:r>
              <a:rPr lang="en-US" sz="1800">
                <a:solidFill>
                  <a:srgbClr val="1155CC"/>
                </a:solidFill>
              </a:rPr>
              <a:t>Budget:  </a:t>
            </a:r>
            <a:r>
              <a:rPr lang="en-US" sz="1800">
                <a:solidFill>
                  <a:srgbClr val="000000"/>
                </a:solidFill>
              </a:rPr>
              <a:t>     </a:t>
            </a:r>
            <a:r>
              <a:rPr lang="en-US" sz="1800" b="0">
                <a:solidFill>
                  <a:srgbClr val="000000"/>
                </a:solidFill>
              </a:rPr>
              <a:t>Purchases for </a:t>
            </a:r>
            <a:r>
              <a:rPr lang="en-US" sz="1800">
                <a:solidFill>
                  <a:srgbClr val="000000"/>
                </a:solidFill>
              </a:rPr>
              <a:t>overarching</a:t>
            </a:r>
            <a:r>
              <a:rPr lang="en-US" sz="1800" b="0">
                <a:solidFill>
                  <a:srgbClr val="000000"/>
                </a:solidFill>
              </a:rPr>
              <a:t> activities to close gaps found </a:t>
            </a:r>
            <a:br>
              <a:rPr lang="en-US" sz="1800" b="0">
                <a:solidFill>
                  <a:srgbClr val="000000"/>
                </a:solidFill>
              </a:rPr>
            </a:br>
            <a:r>
              <a:rPr lang="en-US" sz="1800" b="0">
                <a:solidFill>
                  <a:srgbClr val="000000"/>
                </a:solidFill>
              </a:rPr>
              <a:t>		     participation and success rates of specific student groups.</a:t>
            </a:r>
            <a:endParaRPr sz="1800">
              <a:solidFill>
                <a:srgbClr val="000000"/>
              </a:solidFill>
            </a:endParaRPr>
          </a:p>
          <a:p>
            <a:pPr marL="0" lvl="0" indent="0" algn="l" rtl="0">
              <a:spcBef>
                <a:spcPts val="0"/>
              </a:spcBef>
              <a:spcAft>
                <a:spcPts val="439"/>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0"/>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CLNA Focus Areas</a:t>
            </a:r>
            <a:endParaRPr/>
          </a:p>
        </p:txBody>
      </p:sp>
      <p:sp>
        <p:nvSpPr>
          <p:cNvPr id="136" name="Google Shape;136;p20"/>
          <p:cNvSpPr txBox="1">
            <a:spLocks noGrp="1"/>
          </p:cNvSpPr>
          <p:nvPr>
            <p:ph type="body" idx="2"/>
          </p:nvPr>
        </p:nvSpPr>
        <p:spPr>
          <a:xfrm>
            <a:off x="1039800" y="921600"/>
            <a:ext cx="7971600" cy="4515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solidFill>
                  <a:srgbClr val="FF9900"/>
                </a:solidFill>
              </a:rPr>
              <a:t>Educator Recruitment, Retention, and Training</a:t>
            </a:r>
            <a:endParaRPr sz="2200">
              <a:solidFill>
                <a:srgbClr val="FF9900"/>
              </a:solidFill>
            </a:endParaRPr>
          </a:p>
          <a:p>
            <a:pPr marL="0" lvl="0" indent="0" algn="l" rtl="0">
              <a:lnSpc>
                <a:spcPct val="100000"/>
              </a:lnSpc>
              <a:spcBef>
                <a:spcPts val="0"/>
              </a:spcBef>
              <a:spcAft>
                <a:spcPts val="0"/>
              </a:spcAft>
              <a:buNone/>
            </a:pPr>
            <a:r>
              <a:rPr lang="en-US" sz="1800">
                <a:solidFill>
                  <a:srgbClr val="1155CC"/>
                </a:solidFill>
              </a:rPr>
              <a:t>Data:</a:t>
            </a:r>
            <a:r>
              <a:rPr lang="en-US" sz="1800" b="0">
                <a:solidFill>
                  <a:srgbClr val="1155CC"/>
                </a:solidFill>
              </a:rPr>
              <a:t> </a:t>
            </a:r>
            <a:r>
              <a:rPr lang="en-US" sz="2000" b="0"/>
              <a:t>	</a:t>
            </a:r>
            <a:r>
              <a:rPr lang="en-US" sz="1800" b="0"/>
              <a:t>Turnover, retention rates, demographics of teachers; available training opportunities provided; turnover rate (who);   </a:t>
            </a:r>
            <a:endParaRPr sz="1800" b="0"/>
          </a:p>
          <a:p>
            <a:pPr marL="0" lvl="0" indent="0" algn="l" rtl="0">
              <a:lnSpc>
                <a:spcPct val="90000"/>
              </a:lnSpc>
              <a:spcBef>
                <a:spcPts val="500"/>
              </a:spcBef>
              <a:spcAft>
                <a:spcPts val="0"/>
              </a:spcAft>
              <a:buClr>
                <a:schemeClr val="dk1"/>
              </a:buClr>
              <a:buSzPts val="1100"/>
              <a:buFont typeface="Arial"/>
              <a:buNone/>
            </a:pPr>
            <a:r>
              <a:rPr lang="en-US" sz="1800">
                <a:solidFill>
                  <a:srgbClr val="1155CC"/>
                </a:solidFill>
              </a:rPr>
              <a:t>Findings:</a:t>
            </a:r>
            <a:r>
              <a:rPr lang="en-US" sz="2000">
                <a:solidFill>
                  <a:srgbClr val="1155CC"/>
                </a:solidFill>
              </a:rPr>
              <a:t> </a:t>
            </a:r>
            <a:r>
              <a:rPr lang="en-US" sz="1800" b="0">
                <a:solidFill>
                  <a:srgbClr val="000000"/>
                </a:solidFill>
              </a:rPr>
              <a:t>Explain the gaps between what is and what should be and the root cause of those gaps? Example: How well do demographics of personnel align with student demographics?</a:t>
            </a:r>
            <a:endParaRPr sz="1800" b="0">
              <a:solidFill>
                <a:srgbClr val="000000"/>
              </a:solidFill>
            </a:endParaRPr>
          </a:p>
          <a:p>
            <a:pPr marL="0" lvl="0" indent="0" algn="l" rtl="0">
              <a:lnSpc>
                <a:spcPct val="90000"/>
              </a:lnSpc>
              <a:spcBef>
                <a:spcPts val="500"/>
              </a:spcBef>
              <a:spcAft>
                <a:spcPts val="0"/>
              </a:spcAft>
              <a:buClr>
                <a:schemeClr val="dk1"/>
              </a:buClr>
              <a:buSzPts val="1100"/>
              <a:buFont typeface="Arial"/>
              <a:buNone/>
            </a:pPr>
            <a:r>
              <a:rPr lang="en-US" sz="1800">
                <a:solidFill>
                  <a:srgbClr val="1155CC"/>
                </a:solidFill>
              </a:rPr>
              <a:t>Goals and measurable outcomes:</a:t>
            </a:r>
            <a:r>
              <a:rPr lang="en-US" sz="2000">
                <a:solidFill>
                  <a:srgbClr val="1155CC"/>
                </a:solidFill>
              </a:rPr>
              <a:t> </a:t>
            </a:r>
            <a:r>
              <a:rPr lang="en-US" sz="1800" b="0"/>
              <a:t>The goals and aligned outcomes that will reflect progress in mitigating data gaps.</a:t>
            </a:r>
            <a:endParaRPr sz="1800" b="0"/>
          </a:p>
          <a:p>
            <a:pPr marL="0" lvl="0" indent="0" algn="l" rtl="0">
              <a:lnSpc>
                <a:spcPct val="90000"/>
              </a:lnSpc>
              <a:spcBef>
                <a:spcPts val="500"/>
              </a:spcBef>
              <a:spcAft>
                <a:spcPts val="0"/>
              </a:spcAft>
              <a:buClr>
                <a:schemeClr val="dk1"/>
              </a:buClr>
              <a:buSzPts val="1100"/>
              <a:buFont typeface="Arial"/>
              <a:buNone/>
            </a:pPr>
            <a:r>
              <a:rPr lang="en-US" sz="1800">
                <a:solidFill>
                  <a:srgbClr val="1155CC"/>
                </a:solidFill>
              </a:rPr>
              <a:t>Activities: </a:t>
            </a:r>
            <a:r>
              <a:rPr lang="en-US" sz="1800" b="0"/>
              <a:t>Relate to activities that will impact gaps</a:t>
            </a:r>
            <a:r>
              <a:rPr lang="en-US" sz="1800"/>
              <a:t> and meet goals.</a:t>
            </a:r>
            <a:endParaRPr sz="1800"/>
          </a:p>
          <a:p>
            <a:pPr marL="0" lvl="0" indent="0" algn="l" rtl="0">
              <a:lnSpc>
                <a:spcPct val="90000"/>
              </a:lnSpc>
              <a:spcBef>
                <a:spcPts val="500"/>
              </a:spcBef>
              <a:spcAft>
                <a:spcPts val="0"/>
              </a:spcAft>
              <a:buNone/>
            </a:pPr>
            <a:r>
              <a:rPr lang="en-US" sz="1800">
                <a:solidFill>
                  <a:srgbClr val="1155CC"/>
                </a:solidFill>
              </a:rPr>
              <a:t>Budget:</a:t>
            </a:r>
            <a:r>
              <a:rPr lang="en-US" sz="2000"/>
              <a:t>   </a:t>
            </a:r>
            <a:r>
              <a:rPr lang="en-US" sz="1800" b="0"/>
              <a:t>Purchases for </a:t>
            </a:r>
            <a:r>
              <a:rPr lang="en-US" sz="1800"/>
              <a:t>overarching</a:t>
            </a:r>
            <a:r>
              <a:rPr lang="en-US" sz="1800" b="0"/>
              <a:t> activities aimed at teachers in order to close gaps.</a:t>
            </a:r>
            <a:endParaRPr sz="18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body" idx="1"/>
          </p:nvPr>
        </p:nvSpPr>
        <p:spPr>
          <a:xfrm>
            <a:off x="0" y="94950"/>
            <a:ext cx="9144000" cy="8268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Application Sections: Career Pathways </a:t>
            </a:r>
            <a:endParaRPr sz="3000"/>
          </a:p>
          <a:p>
            <a:pPr marL="0" lvl="0" indent="0" algn="ctr" rtl="0">
              <a:spcBef>
                <a:spcPts val="0"/>
              </a:spcBef>
              <a:spcAft>
                <a:spcPts val="0"/>
              </a:spcAft>
              <a:buClr>
                <a:schemeClr val="dk1"/>
              </a:buClr>
              <a:buSzPts val="1100"/>
              <a:buFont typeface="Arial"/>
              <a:buNone/>
            </a:pPr>
            <a:r>
              <a:rPr lang="en-US" sz="3000"/>
              <a:t>Evaluation of Progress</a:t>
            </a:r>
            <a:endParaRPr sz="3000"/>
          </a:p>
        </p:txBody>
      </p:sp>
      <p:sp>
        <p:nvSpPr>
          <p:cNvPr id="142" name="Google Shape;142;p21"/>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endParaRPr/>
          </a:p>
        </p:txBody>
      </p:sp>
      <p:pic>
        <p:nvPicPr>
          <p:cNvPr id="143" name="Google Shape;143;p21"/>
          <p:cNvPicPr preferRelativeResize="0"/>
          <p:nvPr/>
        </p:nvPicPr>
        <p:blipFill>
          <a:blip r:embed="rId3">
            <a:alphaModFix/>
          </a:blip>
          <a:stretch>
            <a:fillRect/>
          </a:stretch>
        </p:blipFill>
        <p:spPr>
          <a:xfrm>
            <a:off x="0" y="1073525"/>
            <a:ext cx="9143998" cy="32990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000"/>
              <a:t>Application Sections: Career Pathways </a:t>
            </a:r>
            <a:endParaRPr sz="3000"/>
          </a:p>
          <a:p>
            <a:pPr marL="0" lvl="0" indent="0" algn="ctr" rtl="0">
              <a:spcBef>
                <a:spcPts val="0"/>
              </a:spcBef>
              <a:spcAft>
                <a:spcPts val="0"/>
              </a:spcAft>
              <a:buClr>
                <a:schemeClr val="dk1"/>
              </a:buClr>
              <a:buSzPts val="1100"/>
              <a:buFont typeface="Arial"/>
              <a:buNone/>
            </a:pPr>
            <a:r>
              <a:rPr lang="en-US" sz="3000"/>
              <a:t>Evaluation of Progress</a:t>
            </a:r>
            <a:endParaRPr sz="3400"/>
          </a:p>
        </p:txBody>
      </p:sp>
      <p:sp>
        <p:nvSpPr>
          <p:cNvPr id="149" name="Google Shape;149;p22"/>
          <p:cNvSpPr txBox="1">
            <a:spLocks noGrp="1"/>
          </p:cNvSpPr>
          <p:nvPr>
            <p:ph type="body" idx="2"/>
          </p:nvPr>
        </p:nvSpPr>
        <p:spPr>
          <a:xfrm>
            <a:off x="972600" y="921600"/>
            <a:ext cx="8171400" cy="2821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200">
                <a:solidFill>
                  <a:srgbClr val="FF9900"/>
                </a:solidFill>
              </a:rPr>
              <a:t>Career Pathways Evaluation </a:t>
            </a:r>
            <a:endParaRPr sz="2200">
              <a:solidFill>
                <a:srgbClr val="FF9900"/>
              </a:solidFill>
            </a:endParaRPr>
          </a:p>
          <a:p>
            <a:pPr marL="457200" lvl="0" indent="-355600" algn="l" rtl="0">
              <a:lnSpc>
                <a:spcPct val="115000"/>
              </a:lnSpc>
              <a:spcBef>
                <a:spcPts val="439"/>
              </a:spcBef>
              <a:spcAft>
                <a:spcPts val="0"/>
              </a:spcAft>
              <a:buClr>
                <a:srgbClr val="434343"/>
              </a:buClr>
              <a:buSzPts val="2000"/>
              <a:buChar char="-"/>
            </a:pPr>
            <a:r>
              <a:rPr lang="en-US" sz="2000">
                <a:solidFill>
                  <a:srgbClr val="434343"/>
                </a:solidFill>
              </a:rPr>
              <a:t>Labor Market Information (LMI)</a:t>
            </a:r>
            <a:endParaRPr sz="2000">
              <a:solidFill>
                <a:srgbClr val="FF9900"/>
              </a:solidFill>
            </a:endParaRPr>
          </a:p>
          <a:p>
            <a:pPr marL="457200" lvl="0" indent="-355600" algn="l" rtl="0">
              <a:lnSpc>
                <a:spcPct val="115000"/>
              </a:lnSpc>
              <a:spcBef>
                <a:spcPts val="0"/>
              </a:spcBef>
              <a:spcAft>
                <a:spcPts val="0"/>
              </a:spcAft>
              <a:buClr>
                <a:srgbClr val="434343"/>
              </a:buClr>
              <a:buSzPts val="2000"/>
              <a:buChar char="-"/>
            </a:pPr>
            <a:r>
              <a:rPr lang="en-US" sz="2000">
                <a:solidFill>
                  <a:srgbClr val="434343"/>
                </a:solidFill>
              </a:rPr>
              <a:t>Sufficient</a:t>
            </a:r>
            <a:r>
              <a:rPr lang="en-US" sz="2000" b="0">
                <a:solidFill>
                  <a:srgbClr val="434343"/>
                </a:solidFill>
              </a:rPr>
              <a:t> </a:t>
            </a:r>
            <a:r>
              <a:rPr lang="en-US" sz="2000">
                <a:solidFill>
                  <a:srgbClr val="434343"/>
                </a:solidFill>
              </a:rPr>
              <a:t>Size, Scope, and Quality</a:t>
            </a:r>
            <a:r>
              <a:rPr lang="en-US" sz="2000" b="0">
                <a:solidFill>
                  <a:srgbClr val="434343"/>
                </a:solidFill>
              </a:rPr>
              <a:t> </a:t>
            </a:r>
            <a:r>
              <a:rPr lang="en-US" sz="2000">
                <a:solidFill>
                  <a:srgbClr val="434343"/>
                </a:solidFill>
              </a:rPr>
              <a:t>(SSQ)</a:t>
            </a:r>
            <a:endParaRPr sz="2000">
              <a:solidFill>
                <a:srgbClr val="434343"/>
              </a:solidFill>
            </a:endParaRPr>
          </a:p>
          <a:p>
            <a:pPr marL="914400" lvl="0" indent="0" algn="l" rtl="0">
              <a:lnSpc>
                <a:spcPct val="100000"/>
              </a:lnSpc>
              <a:spcBef>
                <a:spcPts val="439"/>
              </a:spcBef>
              <a:spcAft>
                <a:spcPts val="0"/>
              </a:spcAft>
              <a:buNone/>
            </a:pPr>
            <a:r>
              <a:rPr lang="en-US" sz="1800" b="0">
                <a:solidFill>
                  <a:srgbClr val="434343"/>
                </a:solidFill>
              </a:rPr>
              <a:t> Meets 3 out of the 5 quality components</a:t>
            </a:r>
            <a:r>
              <a:rPr lang="en-US" sz="1800">
                <a:solidFill>
                  <a:srgbClr val="434343"/>
                </a:solidFill>
              </a:rPr>
              <a:t> (</a:t>
            </a:r>
            <a:r>
              <a:rPr lang="en-US" sz="1800" u="sng">
                <a:solidFill>
                  <a:schemeClr val="hlink"/>
                </a:solidFill>
                <a:hlinkClick r:id="rId3"/>
              </a:rPr>
              <a:t>AppendixA</a:t>
            </a:r>
            <a:r>
              <a:rPr lang="en-US" sz="1800">
                <a:solidFill>
                  <a:srgbClr val="434343"/>
                </a:solidFill>
              </a:rPr>
              <a:t>)</a:t>
            </a:r>
            <a:endParaRPr sz="1800">
              <a:solidFill>
                <a:srgbClr val="434343"/>
              </a:solidFill>
            </a:endParaRPr>
          </a:p>
          <a:p>
            <a:pPr marL="457200" lvl="0" indent="-355600" algn="l" rtl="0">
              <a:lnSpc>
                <a:spcPct val="115000"/>
              </a:lnSpc>
              <a:spcBef>
                <a:spcPts val="1000"/>
              </a:spcBef>
              <a:spcAft>
                <a:spcPts val="0"/>
              </a:spcAft>
              <a:buClr>
                <a:srgbClr val="434343"/>
              </a:buClr>
              <a:buSzPts val="2000"/>
              <a:buChar char="-"/>
            </a:pPr>
            <a:r>
              <a:rPr lang="en-US" sz="2000">
                <a:solidFill>
                  <a:srgbClr val="434343"/>
                </a:solidFill>
              </a:rPr>
              <a:t>CLNA Results</a:t>
            </a:r>
            <a:endParaRPr sz="2000">
              <a:solidFill>
                <a:srgbClr val="434343"/>
              </a:solidFill>
            </a:endParaRPr>
          </a:p>
          <a:p>
            <a:pPr marL="914400" lvl="0" indent="-342900" algn="l" rtl="0">
              <a:lnSpc>
                <a:spcPct val="115000"/>
              </a:lnSpc>
              <a:spcBef>
                <a:spcPts val="0"/>
              </a:spcBef>
              <a:spcAft>
                <a:spcPts val="0"/>
              </a:spcAft>
              <a:buClr>
                <a:srgbClr val="434343"/>
              </a:buClr>
              <a:buSzPts val="1800"/>
              <a:buChar char="❏"/>
            </a:pPr>
            <a:r>
              <a:rPr lang="en-US" sz="1800">
                <a:solidFill>
                  <a:srgbClr val="434343"/>
                </a:solidFill>
              </a:rPr>
              <a:t>Data</a:t>
            </a:r>
            <a:endParaRPr sz="1800">
              <a:solidFill>
                <a:srgbClr val="434343"/>
              </a:solidFill>
            </a:endParaRPr>
          </a:p>
          <a:p>
            <a:pPr marL="914400" lvl="0" indent="-342900" algn="l" rtl="0">
              <a:lnSpc>
                <a:spcPct val="115000"/>
              </a:lnSpc>
              <a:spcBef>
                <a:spcPts val="0"/>
              </a:spcBef>
              <a:spcAft>
                <a:spcPts val="0"/>
              </a:spcAft>
              <a:buClr>
                <a:srgbClr val="434343"/>
              </a:buClr>
              <a:buSzPts val="1800"/>
              <a:buChar char="❏"/>
            </a:pPr>
            <a:r>
              <a:rPr lang="en-US" sz="1800">
                <a:solidFill>
                  <a:srgbClr val="434343"/>
                </a:solidFill>
              </a:rPr>
              <a:t>Findings</a:t>
            </a:r>
            <a:endParaRPr sz="1800">
              <a:solidFill>
                <a:srgbClr val="434343"/>
              </a:solidFill>
            </a:endParaRPr>
          </a:p>
          <a:p>
            <a:pPr marL="914400" lvl="0" indent="-342900" algn="l" rtl="0">
              <a:lnSpc>
                <a:spcPct val="115000"/>
              </a:lnSpc>
              <a:spcBef>
                <a:spcPts val="0"/>
              </a:spcBef>
              <a:spcAft>
                <a:spcPts val="0"/>
              </a:spcAft>
              <a:buClr>
                <a:srgbClr val="434343"/>
              </a:buClr>
              <a:buSzPts val="1800"/>
              <a:buChar char="❏"/>
            </a:pPr>
            <a:r>
              <a:rPr lang="en-US" sz="1800">
                <a:solidFill>
                  <a:srgbClr val="434343"/>
                </a:solidFill>
              </a:rPr>
              <a:t>Goals/Measures</a:t>
            </a:r>
            <a:endParaRPr sz="1800">
              <a:solidFill>
                <a:srgbClr val="434343"/>
              </a:solidFill>
            </a:endParaRPr>
          </a:p>
          <a:p>
            <a:pPr marL="914400" lvl="0" indent="-342900" algn="l" rtl="0">
              <a:lnSpc>
                <a:spcPct val="115000"/>
              </a:lnSpc>
              <a:spcBef>
                <a:spcPts val="0"/>
              </a:spcBef>
              <a:spcAft>
                <a:spcPts val="0"/>
              </a:spcAft>
              <a:buClr>
                <a:srgbClr val="434343"/>
              </a:buClr>
              <a:buSzPts val="1800"/>
              <a:buChar char="❏"/>
            </a:pPr>
            <a:r>
              <a:rPr lang="en-US" sz="1800">
                <a:solidFill>
                  <a:srgbClr val="434343"/>
                </a:solidFill>
              </a:rPr>
              <a:t>Activities</a:t>
            </a:r>
            <a:endParaRPr sz="1800">
              <a:solidFill>
                <a:srgbClr val="434343"/>
              </a:solidFill>
            </a:endParaRPr>
          </a:p>
          <a:p>
            <a:pPr marL="457200" lvl="0" indent="0" algn="l" rtl="0">
              <a:lnSpc>
                <a:spcPct val="115000"/>
              </a:lnSpc>
              <a:spcBef>
                <a:spcPts val="439"/>
              </a:spcBef>
              <a:spcAft>
                <a:spcPts val="0"/>
              </a:spcAft>
              <a:buNone/>
            </a:pPr>
            <a:endParaRPr>
              <a:solidFill>
                <a:srgbClr val="434343"/>
              </a:solidFill>
            </a:endParaRPr>
          </a:p>
          <a:p>
            <a:pPr marL="914400" lvl="0" indent="0" algn="l" rtl="0">
              <a:lnSpc>
                <a:spcPct val="100000"/>
              </a:lnSpc>
              <a:spcBef>
                <a:spcPts val="439"/>
              </a:spcBef>
              <a:spcAft>
                <a:spcPts val="0"/>
              </a:spcAft>
              <a:buNone/>
            </a:pPr>
            <a:endParaRPr>
              <a:solidFill>
                <a:srgbClr val="434343"/>
              </a:solidFill>
            </a:endParaRPr>
          </a:p>
          <a:p>
            <a:pPr marL="914400" lvl="0" indent="0" algn="l" rtl="0">
              <a:lnSpc>
                <a:spcPct val="115000"/>
              </a:lnSpc>
              <a:spcBef>
                <a:spcPts val="439"/>
              </a:spcBef>
              <a:spcAft>
                <a:spcPts val="439"/>
              </a:spcAft>
              <a:buNone/>
            </a:pPr>
            <a:r>
              <a:rPr lang="en-US">
                <a:solidFill>
                  <a:srgbClr val="434343"/>
                </a:solidFill>
              </a:rPr>
              <a:t> </a:t>
            </a:r>
            <a:endParaRPr>
              <a:solidFill>
                <a:srgbClr val="434343"/>
              </a:solidFill>
            </a:endParaRPr>
          </a:p>
        </p:txBody>
      </p:sp>
      <p:sp>
        <p:nvSpPr>
          <p:cNvPr id="150" name="Google Shape;150;p22"/>
          <p:cNvSpPr/>
          <p:nvPr/>
        </p:nvSpPr>
        <p:spPr>
          <a:xfrm flipH="1">
            <a:off x="1358200" y="2070975"/>
            <a:ext cx="627900" cy="373500"/>
          </a:xfrm>
          <a:prstGeom prst="leftUpArrow">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9900"/>
              </a:solidFill>
              <a:highlight>
                <a:srgbClr val="FF9900"/>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Which focus area is it?</a:t>
            </a:r>
            <a:endParaRPr/>
          </a:p>
        </p:txBody>
      </p:sp>
      <p:sp>
        <p:nvSpPr>
          <p:cNvPr id="156" name="Google Shape;156;p23"/>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endParaRPr/>
          </a:p>
        </p:txBody>
      </p:sp>
      <p:pic>
        <p:nvPicPr>
          <p:cNvPr id="157" name="Google Shape;157;p23"/>
          <p:cNvPicPr preferRelativeResize="0"/>
          <p:nvPr/>
        </p:nvPicPr>
        <p:blipFill>
          <a:blip r:embed="rId3">
            <a:alphaModFix/>
          </a:blip>
          <a:stretch>
            <a:fillRect/>
          </a:stretch>
        </p:blipFill>
        <p:spPr>
          <a:xfrm>
            <a:off x="0" y="636650"/>
            <a:ext cx="9144000" cy="4506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body" idx="1"/>
          </p:nvPr>
        </p:nvSpPr>
        <p:spPr>
          <a:xfrm>
            <a:off x="0" y="323300"/>
            <a:ext cx="9144000" cy="5982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Focus Area Budget Connection</a:t>
            </a:r>
            <a:endParaRPr/>
          </a:p>
        </p:txBody>
      </p:sp>
      <p:sp>
        <p:nvSpPr>
          <p:cNvPr id="163" name="Google Shape;163;p24"/>
          <p:cNvSpPr txBox="1">
            <a:spLocks noGrp="1"/>
          </p:cNvSpPr>
          <p:nvPr>
            <p:ph type="body" idx="2"/>
          </p:nvPr>
        </p:nvSpPr>
        <p:spPr>
          <a:xfrm>
            <a:off x="1206150" y="1012075"/>
            <a:ext cx="7860900" cy="33411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a:solidFill>
                  <a:srgbClr val="FF9900"/>
                </a:solidFill>
              </a:rPr>
              <a:t>“Select That Focus Area” challenge</a:t>
            </a:r>
            <a:endParaRPr>
              <a:solidFill>
                <a:srgbClr val="FF9900"/>
              </a:solidFill>
            </a:endParaRPr>
          </a:p>
          <a:p>
            <a:pPr marL="457200" lvl="0" indent="-355600" algn="l" rtl="0">
              <a:lnSpc>
                <a:spcPct val="100000"/>
              </a:lnSpc>
              <a:spcBef>
                <a:spcPts val="439"/>
              </a:spcBef>
              <a:spcAft>
                <a:spcPts val="0"/>
              </a:spcAft>
              <a:buSzPts val="2000"/>
              <a:buAutoNum type="arabicPeriod"/>
            </a:pPr>
            <a:r>
              <a:rPr lang="en-US" sz="2000"/>
              <a:t>Transportation to and from WBL site for economically disadvantaged students.</a:t>
            </a:r>
            <a:endParaRPr sz="2000"/>
          </a:p>
          <a:p>
            <a:pPr marL="914400" lvl="0" indent="0" algn="l" rtl="0">
              <a:lnSpc>
                <a:spcPct val="100000"/>
              </a:lnSpc>
              <a:spcBef>
                <a:spcPts val="0"/>
              </a:spcBef>
              <a:spcAft>
                <a:spcPts val="0"/>
              </a:spcAft>
              <a:buNone/>
            </a:pPr>
            <a:endParaRPr sz="800"/>
          </a:p>
          <a:p>
            <a:pPr marL="457200" lvl="0" indent="-355600" algn="l" rtl="0">
              <a:lnSpc>
                <a:spcPct val="100000"/>
              </a:lnSpc>
              <a:spcBef>
                <a:spcPts val="0"/>
              </a:spcBef>
              <a:spcAft>
                <a:spcPts val="0"/>
              </a:spcAft>
              <a:buSzPts val="2000"/>
              <a:buAutoNum type="arabicPeriod"/>
            </a:pPr>
            <a:r>
              <a:rPr lang="en-US" sz="2000"/>
              <a:t>Training for teachers to offer dual credit</a:t>
            </a:r>
            <a:endParaRPr sz="2000"/>
          </a:p>
          <a:p>
            <a:pPr marL="914400" lvl="0" indent="0" algn="l" rtl="0">
              <a:lnSpc>
                <a:spcPct val="100000"/>
              </a:lnSpc>
              <a:spcBef>
                <a:spcPts val="0"/>
              </a:spcBef>
              <a:spcAft>
                <a:spcPts val="0"/>
              </a:spcAft>
              <a:buNone/>
            </a:pPr>
            <a:endParaRPr sz="800"/>
          </a:p>
          <a:p>
            <a:pPr marL="457200" lvl="0" indent="-355600" algn="l" rtl="0">
              <a:lnSpc>
                <a:spcPct val="100000"/>
              </a:lnSpc>
              <a:spcBef>
                <a:spcPts val="0"/>
              </a:spcBef>
              <a:spcAft>
                <a:spcPts val="0"/>
              </a:spcAft>
              <a:buSzPts val="2000"/>
              <a:buAutoNum type="arabicPeriod"/>
            </a:pPr>
            <a:r>
              <a:rPr lang="en-US" sz="2000"/>
              <a:t>Equipment purchase (to upgrade lab to industry standards)</a:t>
            </a:r>
            <a:endParaRPr sz="2000"/>
          </a:p>
          <a:p>
            <a:pPr marL="914400" lvl="0" indent="0" algn="l" rtl="0">
              <a:lnSpc>
                <a:spcPct val="100000"/>
              </a:lnSpc>
              <a:spcBef>
                <a:spcPts val="0"/>
              </a:spcBef>
              <a:spcAft>
                <a:spcPts val="0"/>
              </a:spcAft>
              <a:buNone/>
            </a:pPr>
            <a:endParaRPr sz="800"/>
          </a:p>
          <a:p>
            <a:pPr marL="457200" lvl="0" indent="-355600" algn="l" rtl="0">
              <a:lnSpc>
                <a:spcPct val="100000"/>
              </a:lnSpc>
              <a:spcBef>
                <a:spcPts val="0"/>
              </a:spcBef>
              <a:spcAft>
                <a:spcPts val="0"/>
              </a:spcAft>
              <a:buSzPts val="2000"/>
              <a:buAutoNum type="arabicPeriod"/>
            </a:pPr>
            <a:r>
              <a:rPr lang="en-US" sz="2000"/>
              <a:t>Training for district personnel in equitable multi-level system of supports</a:t>
            </a:r>
            <a:endParaRPr sz="2000"/>
          </a:p>
          <a:p>
            <a:pPr marL="457200" lvl="0" indent="0" algn="l" rtl="0">
              <a:lnSpc>
                <a:spcPct val="100000"/>
              </a:lnSpc>
              <a:spcBef>
                <a:spcPts val="0"/>
              </a:spcBef>
              <a:spcAft>
                <a:spcPts val="0"/>
              </a:spcAft>
              <a:buNone/>
            </a:pPr>
            <a:endParaRPr sz="800"/>
          </a:p>
          <a:p>
            <a:pPr marL="457200" lvl="0" indent="-355600" algn="l" rtl="0">
              <a:lnSpc>
                <a:spcPct val="100000"/>
              </a:lnSpc>
              <a:spcBef>
                <a:spcPts val="0"/>
              </a:spcBef>
              <a:spcAft>
                <a:spcPts val="0"/>
              </a:spcAft>
              <a:buSzPts val="2000"/>
              <a:buAutoNum type="arabicPeriod"/>
            </a:pPr>
            <a:r>
              <a:rPr lang="en-US" sz="2000"/>
              <a:t>Teacher stipend to develop curriculum rigor (over the summer)</a:t>
            </a:r>
            <a:endParaRPr sz="2000"/>
          </a:p>
          <a:p>
            <a:pPr marL="0" lvl="0" indent="0" algn="l" rtl="0">
              <a:lnSpc>
                <a:spcPct val="100000"/>
              </a:lnSpc>
              <a:spcBef>
                <a:spcPts val="0"/>
              </a:spcBef>
              <a:spcAft>
                <a:spcPts val="0"/>
              </a:spcAft>
              <a:buClr>
                <a:schemeClr val="dk1"/>
              </a:buClr>
              <a:buSzPts val="1100"/>
              <a:buFont typeface="Arial"/>
              <a:buNone/>
            </a:pPr>
            <a:endParaRPr sz="2000" b="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169" name="Google Shape;169;p25"/>
          <p:cNvSpPr txBox="1">
            <a:spLocks noGrp="1"/>
          </p:cNvSpPr>
          <p:nvPr>
            <p:ph type="body" idx="2"/>
          </p:nvPr>
        </p:nvSpPr>
        <p:spPr>
          <a:xfrm>
            <a:off x="2052024" y="1197425"/>
            <a:ext cx="64557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Narrative Section Webcast</a:t>
            </a:r>
            <a:endParaRPr/>
          </a:p>
          <a:p>
            <a:pPr marL="0" lvl="0" indent="0" algn="l" rtl="0">
              <a:spcBef>
                <a:spcPts val="439"/>
              </a:spcBef>
              <a:spcAft>
                <a:spcPts val="439"/>
              </a:spcAft>
              <a:buNone/>
            </a:pPr>
            <a:r>
              <a:rPr lang="en-US" u="sng">
                <a:solidFill>
                  <a:schemeClr val="hlink"/>
                </a:solidFill>
                <a:hlinkClick r:id="rId3"/>
              </a:rPr>
              <a:t>https://dpi.wi.gov/cte/perkins-technical-assistance/perkins-webinars</a:t>
            </a:r>
            <a:r>
              <a:rPr lang="en-US"/>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6"/>
          <p:cNvSpPr txBox="1">
            <a:spLocks noGrp="1"/>
          </p:cNvSpPr>
          <p:nvPr>
            <p:ph type="body" idx="1"/>
          </p:nvPr>
        </p:nvSpPr>
        <p:spPr>
          <a:xfrm>
            <a:off x="-26975"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sz="3000">
              <a:solidFill>
                <a:srgbClr val="FFFFFF"/>
              </a:solidFill>
              <a:latin typeface="Lato"/>
              <a:ea typeface="Lato"/>
              <a:cs typeface="Lato"/>
              <a:sym typeface="Lato"/>
            </a:endParaRPr>
          </a:p>
        </p:txBody>
      </p:sp>
      <p:sp>
        <p:nvSpPr>
          <p:cNvPr id="175" name="Google Shape;175;p26"/>
          <p:cNvSpPr txBox="1">
            <a:spLocks noGrp="1"/>
          </p:cNvSpPr>
          <p:nvPr>
            <p:ph type="body" idx="2"/>
          </p:nvPr>
        </p:nvSpPr>
        <p:spPr>
          <a:xfrm>
            <a:off x="984575" y="1037100"/>
            <a:ext cx="7611000" cy="34596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2800"/>
              <a:t>Resources</a:t>
            </a:r>
            <a:endParaRPr sz="2800"/>
          </a:p>
          <a:p>
            <a:pPr marL="0" lvl="0" indent="0" algn="l" rtl="0">
              <a:spcBef>
                <a:spcPts val="0"/>
              </a:spcBef>
              <a:spcAft>
                <a:spcPts val="0"/>
              </a:spcAft>
              <a:buNone/>
            </a:pPr>
            <a:r>
              <a:rPr lang="en-US" sz="2000"/>
              <a:t>Perkins Finance Webpage </a:t>
            </a:r>
            <a:r>
              <a:rPr lang="en-US" sz="2000" b="0"/>
              <a:t> </a:t>
            </a:r>
            <a:r>
              <a:rPr lang="en-US" sz="1800" b="0" u="sng">
                <a:solidFill>
                  <a:schemeClr val="hlink"/>
                </a:solidFill>
                <a:hlinkClick r:id="rId3"/>
              </a:rPr>
              <a:t>https://dpi.wi.gov/cte/carl-perkins/finance</a:t>
            </a:r>
            <a:endParaRPr sz="1800" b="0"/>
          </a:p>
          <a:p>
            <a:pPr marL="457200" lvl="0" indent="-342900" algn="l" rtl="0">
              <a:spcBef>
                <a:spcPts val="0"/>
              </a:spcBef>
              <a:spcAft>
                <a:spcPts val="0"/>
              </a:spcAft>
              <a:buSzPts val="1800"/>
              <a:buChar char="•"/>
            </a:pPr>
            <a:r>
              <a:rPr lang="en-US" sz="1800" b="0" u="sng">
                <a:solidFill>
                  <a:schemeClr val="hlink"/>
                </a:solidFill>
                <a:hlinkClick r:id="rId4"/>
              </a:rPr>
              <a:t>Uniform Grant Checklist</a:t>
            </a:r>
            <a:endParaRPr/>
          </a:p>
          <a:p>
            <a:pPr marL="457200" lvl="0" indent="-342900" algn="l" rtl="0">
              <a:spcBef>
                <a:spcPts val="0"/>
              </a:spcBef>
              <a:spcAft>
                <a:spcPts val="0"/>
              </a:spcAft>
              <a:buSzPts val="1800"/>
              <a:buChar char="•"/>
            </a:pPr>
            <a:r>
              <a:rPr lang="en-US" sz="1800" b="0" u="sng">
                <a:solidFill>
                  <a:schemeClr val="hlink"/>
                </a:solidFill>
                <a:hlinkClick r:id="rId5"/>
              </a:rPr>
              <a:t>Perkins Budgeting with Crosswalk</a:t>
            </a:r>
            <a:endParaRPr sz="1800" b="0"/>
          </a:p>
          <a:p>
            <a:pPr marL="457200" lvl="0" indent="-342900" algn="l" rtl="0">
              <a:spcBef>
                <a:spcPts val="0"/>
              </a:spcBef>
              <a:spcAft>
                <a:spcPts val="0"/>
              </a:spcAft>
              <a:buSzPts val="1800"/>
              <a:buChar char="•"/>
            </a:pPr>
            <a:r>
              <a:rPr lang="en-US" sz="1800" b="0"/>
              <a:t>Perkins Finance Webpage: Supplanting, equipment, consortia, etc.</a:t>
            </a:r>
            <a:endParaRPr sz="1800" b="0"/>
          </a:p>
          <a:p>
            <a:pPr marL="0" lvl="0" indent="0" algn="l" rtl="0">
              <a:lnSpc>
                <a:spcPct val="100000"/>
              </a:lnSpc>
              <a:spcBef>
                <a:spcPts val="1000"/>
              </a:spcBef>
              <a:spcAft>
                <a:spcPts val="0"/>
              </a:spcAft>
              <a:buNone/>
            </a:pPr>
            <a:r>
              <a:rPr lang="en-US" sz="2000" u="sng">
                <a:solidFill>
                  <a:schemeClr val="hlink"/>
                </a:solidFill>
                <a:hlinkClick r:id="rId6"/>
              </a:rPr>
              <a:t>WUFAR</a:t>
            </a:r>
            <a:r>
              <a:rPr lang="en-US" sz="2000"/>
              <a:t> (</a:t>
            </a:r>
            <a:r>
              <a:rPr lang="en-US" sz="1900" b="0"/>
              <a:t>Wisconsin Uniform Financial Accounting Requirements)</a:t>
            </a:r>
            <a:endParaRPr sz="2000"/>
          </a:p>
          <a:p>
            <a:pPr marL="0" lvl="0" indent="0" algn="l" rtl="0">
              <a:spcBef>
                <a:spcPts val="0"/>
              </a:spcBef>
              <a:spcAft>
                <a:spcPts val="0"/>
              </a:spcAft>
              <a:buClr>
                <a:schemeClr val="dk1"/>
              </a:buClr>
              <a:buSzPts val="1100"/>
              <a:buFont typeface="Arial"/>
              <a:buNone/>
            </a:pPr>
            <a:endParaRPr sz="2200" b="0"/>
          </a:p>
          <a:p>
            <a:pPr marL="0" lvl="0" indent="0" algn="l" rtl="0">
              <a:spcBef>
                <a:spcPts val="1000"/>
              </a:spcBef>
              <a:spcAft>
                <a:spcPts val="439"/>
              </a:spcAft>
              <a:buNone/>
            </a:pP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9"/>
          <p:cNvSpPr txBox="1">
            <a:spLocks noGrp="1"/>
          </p:cNvSpPr>
          <p:nvPr>
            <p:ph type="body" idx="1"/>
          </p:nvPr>
        </p:nvSpPr>
        <p:spPr>
          <a:xfrm>
            <a:off x="0" y="257900"/>
            <a:ext cx="9144000" cy="663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Agenda</a:t>
            </a:r>
            <a:endParaRPr/>
          </a:p>
        </p:txBody>
      </p:sp>
      <p:sp>
        <p:nvSpPr>
          <p:cNvPr id="53" name="Google Shape;53;p9"/>
          <p:cNvSpPr txBox="1">
            <a:spLocks noGrp="1"/>
          </p:cNvSpPr>
          <p:nvPr>
            <p:ph type="body" idx="2"/>
          </p:nvPr>
        </p:nvSpPr>
        <p:spPr>
          <a:xfrm>
            <a:off x="2044000" y="1034600"/>
            <a:ext cx="6268200" cy="29277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endParaRPr sz="2400"/>
          </a:p>
          <a:p>
            <a:pPr marL="914400" lvl="1" indent="-381000" algn="l" rtl="0">
              <a:lnSpc>
                <a:spcPct val="115000"/>
              </a:lnSpc>
              <a:spcBef>
                <a:spcPts val="439"/>
              </a:spcBef>
              <a:spcAft>
                <a:spcPts val="0"/>
              </a:spcAft>
              <a:buSzPts val="2400"/>
              <a:buAutoNum type="alphaUcPeriod"/>
            </a:pPr>
            <a:r>
              <a:rPr lang="en-US" sz="2400"/>
              <a:t>Application timeline</a:t>
            </a:r>
            <a:endParaRPr sz="2400"/>
          </a:p>
          <a:p>
            <a:pPr marL="914400" lvl="1" indent="-381000" algn="l" rtl="0">
              <a:lnSpc>
                <a:spcPct val="115000"/>
              </a:lnSpc>
              <a:spcBef>
                <a:spcPts val="0"/>
              </a:spcBef>
              <a:spcAft>
                <a:spcPts val="0"/>
              </a:spcAft>
              <a:buSzPts val="2400"/>
              <a:buAutoNum type="alphaUcPeriod"/>
            </a:pPr>
            <a:r>
              <a:rPr lang="en-US" sz="2400"/>
              <a:t>WISEgrants</a:t>
            </a:r>
            <a:endParaRPr sz="2400"/>
          </a:p>
          <a:p>
            <a:pPr marL="914400" lvl="1" indent="-381000" algn="l" rtl="0">
              <a:lnSpc>
                <a:spcPct val="115000"/>
              </a:lnSpc>
              <a:spcBef>
                <a:spcPts val="0"/>
              </a:spcBef>
              <a:spcAft>
                <a:spcPts val="0"/>
              </a:spcAft>
              <a:buSzPts val="2400"/>
              <a:buAutoNum type="alphaUcPeriod"/>
            </a:pPr>
            <a:r>
              <a:rPr lang="en-US" sz="2400"/>
              <a:t>Application sections</a:t>
            </a:r>
            <a:endParaRPr sz="2400"/>
          </a:p>
          <a:p>
            <a:pPr marL="914400" lvl="1" indent="-381000" algn="l" rtl="0">
              <a:lnSpc>
                <a:spcPct val="115000"/>
              </a:lnSpc>
              <a:spcBef>
                <a:spcPts val="0"/>
              </a:spcBef>
              <a:spcAft>
                <a:spcPts val="0"/>
              </a:spcAft>
              <a:buSzPts val="2400"/>
              <a:buAutoNum type="alphaUcPeriod"/>
            </a:pPr>
            <a:r>
              <a:rPr lang="en-US" sz="2400"/>
              <a:t>Career Pathways section</a:t>
            </a:r>
            <a:endParaRPr sz="2400"/>
          </a:p>
          <a:p>
            <a:pPr marL="914400" lvl="1" indent="-381000" algn="l" rtl="0">
              <a:lnSpc>
                <a:spcPct val="115000"/>
              </a:lnSpc>
              <a:spcBef>
                <a:spcPts val="0"/>
              </a:spcBef>
              <a:spcAft>
                <a:spcPts val="0"/>
              </a:spcAft>
              <a:buSzPts val="2400"/>
              <a:buAutoNum type="alphaUcPeriod"/>
            </a:pPr>
            <a:r>
              <a:rPr lang="en-US" sz="2400"/>
              <a:t>Budget planning</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181" name="Google Shape;181;p27"/>
          <p:cNvSpPr txBox="1">
            <a:spLocks noGrp="1"/>
          </p:cNvSpPr>
          <p:nvPr>
            <p:ph type="body" idx="2"/>
          </p:nvPr>
        </p:nvSpPr>
        <p:spPr>
          <a:xfrm>
            <a:off x="690325" y="921600"/>
            <a:ext cx="8527200" cy="335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000">
                <a:solidFill>
                  <a:schemeClr val="accent2"/>
                </a:solidFill>
              </a:rPr>
              <a:t>Budget Crosswalk - Student Performance on Accountability Indicators</a:t>
            </a:r>
            <a:endParaRPr sz="2000">
              <a:solidFill>
                <a:schemeClr val="accent2"/>
              </a:solidFill>
            </a:endParaRPr>
          </a:p>
          <a:p>
            <a:pPr marL="0" lvl="0" indent="0" algn="l" rtl="0">
              <a:spcBef>
                <a:spcPts val="439"/>
              </a:spcBef>
              <a:spcAft>
                <a:spcPts val="439"/>
              </a:spcAft>
              <a:buNone/>
            </a:pPr>
            <a:endParaRPr/>
          </a:p>
        </p:txBody>
      </p:sp>
      <p:pic>
        <p:nvPicPr>
          <p:cNvPr id="182" name="Google Shape;182;p27"/>
          <p:cNvPicPr preferRelativeResize="0"/>
          <p:nvPr/>
        </p:nvPicPr>
        <p:blipFill>
          <a:blip r:embed="rId3">
            <a:alphaModFix/>
          </a:blip>
          <a:stretch>
            <a:fillRect/>
          </a:stretch>
        </p:blipFill>
        <p:spPr>
          <a:xfrm>
            <a:off x="1915450" y="1283450"/>
            <a:ext cx="5649100" cy="38600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body" idx="1"/>
          </p:nvPr>
        </p:nvSpPr>
        <p:spPr>
          <a:xfrm>
            <a:off x="0" y="152775"/>
            <a:ext cx="9144000" cy="7689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Budget</a:t>
            </a:r>
            <a:endParaRPr/>
          </a:p>
        </p:txBody>
      </p:sp>
      <p:sp>
        <p:nvSpPr>
          <p:cNvPr id="188" name="Google Shape;188;p28"/>
          <p:cNvSpPr txBox="1">
            <a:spLocks noGrp="1"/>
          </p:cNvSpPr>
          <p:nvPr>
            <p:ph type="body" idx="2"/>
          </p:nvPr>
        </p:nvSpPr>
        <p:spPr>
          <a:xfrm>
            <a:off x="1155525" y="1197425"/>
            <a:ext cx="7327500" cy="2512800"/>
          </a:xfrm>
          <a:prstGeom prst="rect">
            <a:avLst/>
          </a:prstGeom>
        </p:spPr>
        <p:txBody>
          <a:bodyPr spcFirstLastPara="1" wrap="square" lIns="91425" tIns="45700" rIns="91425" bIns="45700" anchor="t" anchorCtr="0">
            <a:noAutofit/>
          </a:bodyPr>
          <a:lstStyle/>
          <a:p>
            <a:pPr marL="457200" lvl="0" indent="0" algn="l" rtl="0">
              <a:lnSpc>
                <a:spcPct val="115000"/>
              </a:lnSpc>
              <a:spcBef>
                <a:spcPts val="1000"/>
              </a:spcBef>
              <a:spcAft>
                <a:spcPts val="0"/>
              </a:spcAft>
              <a:buClr>
                <a:schemeClr val="dk1"/>
              </a:buClr>
              <a:buSzPts val="1100"/>
              <a:buFont typeface="Arial"/>
              <a:buNone/>
            </a:pPr>
            <a:r>
              <a:rPr lang="en-US" sz="1800" b="0"/>
              <a:t>#1: That the WUFAR coding is correct for the purchase. </a:t>
            </a:r>
            <a:endParaRPr sz="1800" b="0"/>
          </a:p>
          <a:p>
            <a:pPr marL="457200" lvl="0" indent="0" algn="l" rtl="0">
              <a:lnSpc>
                <a:spcPct val="115000"/>
              </a:lnSpc>
              <a:spcBef>
                <a:spcPts val="1000"/>
              </a:spcBef>
              <a:spcAft>
                <a:spcPts val="0"/>
              </a:spcAft>
              <a:buClr>
                <a:schemeClr val="dk1"/>
              </a:buClr>
              <a:buSzPts val="1100"/>
              <a:buFont typeface="Arial"/>
              <a:buNone/>
            </a:pPr>
            <a:r>
              <a:rPr lang="en-US" sz="1800" b="0"/>
              <a:t>#2:  That the purchase clearly aligns with the results of your CLNA focus areas. </a:t>
            </a:r>
            <a:endParaRPr sz="1800" b="0"/>
          </a:p>
          <a:p>
            <a:pPr marL="457200" lvl="0" indent="0" algn="l" rtl="0">
              <a:lnSpc>
                <a:spcPct val="115000"/>
              </a:lnSpc>
              <a:spcBef>
                <a:spcPts val="1000"/>
              </a:spcBef>
              <a:spcAft>
                <a:spcPts val="1000"/>
              </a:spcAft>
              <a:buClr>
                <a:schemeClr val="dk1"/>
              </a:buClr>
              <a:buSzPts val="1100"/>
              <a:buFont typeface="Arial"/>
              <a:buNone/>
            </a:pPr>
            <a:r>
              <a:rPr lang="en-US" sz="1800" b="0"/>
              <a:t>#3:  That the purchase is allowable according to Uniform Grant Guidance and the Education Department General Administrative Regulations (EDGAR)</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194" name="Google Shape;194;p29"/>
          <p:cNvSpPr txBox="1">
            <a:spLocks noGrp="1"/>
          </p:cNvSpPr>
          <p:nvPr>
            <p:ph type="body" idx="2"/>
          </p:nvPr>
        </p:nvSpPr>
        <p:spPr>
          <a:xfrm>
            <a:off x="2074950" y="1087475"/>
            <a:ext cx="6721500" cy="3021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2600"/>
              <a:t>Budget Sections</a:t>
            </a:r>
            <a:endParaRPr sz="2600"/>
          </a:p>
          <a:p>
            <a:pPr marL="457200" lvl="0" indent="-355600" algn="l" rtl="0">
              <a:spcBef>
                <a:spcPts val="439"/>
              </a:spcBef>
              <a:spcAft>
                <a:spcPts val="0"/>
              </a:spcAft>
              <a:buSzPts val="2000"/>
              <a:buChar char="•"/>
            </a:pPr>
            <a:r>
              <a:rPr lang="en-US" sz="2000" b="0"/>
              <a:t>Personnel</a:t>
            </a:r>
            <a:endParaRPr sz="2000" b="0"/>
          </a:p>
          <a:p>
            <a:pPr marL="457200" lvl="0" indent="-355600" algn="l" rtl="0">
              <a:spcBef>
                <a:spcPts val="0"/>
              </a:spcBef>
              <a:spcAft>
                <a:spcPts val="0"/>
              </a:spcAft>
              <a:buSzPts val="2000"/>
              <a:buChar char="•"/>
            </a:pPr>
            <a:r>
              <a:rPr lang="en-US" sz="2000" b="0"/>
              <a:t>Purchase services</a:t>
            </a:r>
            <a:endParaRPr sz="2000" b="0"/>
          </a:p>
          <a:p>
            <a:pPr marL="457200" lvl="0" indent="-355600" algn="l" rtl="0">
              <a:spcBef>
                <a:spcPts val="0"/>
              </a:spcBef>
              <a:spcAft>
                <a:spcPts val="0"/>
              </a:spcAft>
              <a:buSzPts val="2000"/>
              <a:buChar char="•"/>
            </a:pPr>
            <a:r>
              <a:rPr lang="en-US" sz="2000" b="0"/>
              <a:t>Non-capital objects</a:t>
            </a:r>
            <a:endParaRPr sz="2000" b="0"/>
          </a:p>
          <a:p>
            <a:pPr marL="457200" lvl="0" indent="-355600" algn="l" rtl="0">
              <a:spcBef>
                <a:spcPts val="0"/>
              </a:spcBef>
              <a:spcAft>
                <a:spcPts val="0"/>
              </a:spcAft>
              <a:buSzPts val="2000"/>
              <a:buChar char="•"/>
            </a:pPr>
            <a:r>
              <a:rPr lang="en-US" sz="2000" b="0"/>
              <a:t>Capital objects</a:t>
            </a:r>
            <a:endParaRPr sz="2000" b="0"/>
          </a:p>
          <a:p>
            <a:pPr marL="457200" lvl="0" indent="-355600" algn="l" rtl="0">
              <a:spcBef>
                <a:spcPts val="0"/>
              </a:spcBef>
              <a:spcAft>
                <a:spcPts val="0"/>
              </a:spcAft>
              <a:buSzPts val="2000"/>
              <a:buChar char="•"/>
            </a:pPr>
            <a:r>
              <a:rPr lang="en-US" sz="2000" b="0"/>
              <a:t>Other objects</a:t>
            </a:r>
            <a:endParaRPr sz="2000" b="0"/>
          </a:p>
          <a:p>
            <a:pPr marL="0" lvl="0" indent="0" algn="l" rtl="0">
              <a:spcBef>
                <a:spcPts val="439"/>
              </a:spcBef>
              <a:spcAft>
                <a:spcPts val="439"/>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30"/>
          <p:cNvSpPr txBox="1">
            <a:spLocks noGrp="1"/>
          </p:cNvSpPr>
          <p:nvPr>
            <p:ph type="body" idx="1"/>
          </p:nvPr>
        </p:nvSpPr>
        <p:spPr>
          <a:xfrm>
            <a:off x="0" y="25250"/>
            <a:ext cx="9144000" cy="896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00" name="Google Shape;200;p30"/>
          <p:cNvSpPr txBox="1">
            <a:spLocks noGrp="1"/>
          </p:cNvSpPr>
          <p:nvPr>
            <p:ph type="body" idx="2"/>
          </p:nvPr>
        </p:nvSpPr>
        <p:spPr>
          <a:xfrm>
            <a:off x="1333500" y="1021775"/>
            <a:ext cx="7186800" cy="32400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600"/>
              <a:t>Type Code:</a:t>
            </a:r>
            <a:endParaRPr sz="2600"/>
          </a:p>
          <a:p>
            <a:pPr marL="0" lvl="0" indent="0" algn="l" rtl="0">
              <a:lnSpc>
                <a:spcPct val="115000"/>
              </a:lnSpc>
              <a:spcBef>
                <a:spcPts val="1000"/>
              </a:spcBef>
              <a:spcAft>
                <a:spcPts val="0"/>
              </a:spcAft>
              <a:buNone/>
            </a:pPr>
            <a:r>
              <a:rPr lang="en-US"/>
              <a:t>Administrative line items (direct or indirect)</a:t>
            </a:r>
            <a:endParaRPr/>
          </a:p>
          <a:p>
            <a:pPr marL="914400" lvl="0" indent="-368300" algn="l" rtl="0">
              <a:lnSpc>
                <a:spcPct val="115000"/>
              </a:lnSpc>
              <a:spcBef>
                <a:spcPts val="0"/>
              </a:spcBef>
              <a:spcAft>
                <a:spcPts val="0"/>
              </a:spcAft>
              <a:buSzPts val="2200"/>
              <a:buChar char="•"/>
            </a:pPr>
            <a:r>
              <a:rPr lang="en-US" sz="2200" b="0"/>
              <a:t>Applies to management of grant funds and reports</a:t>
            </a:r>
            <a:endParaRPr sz="2200" b="0"/>
          </a:p>
          <a:p>
            <a:pPr marL="914400" lvl="0" indent="-368300" algn="l" rtl="0">
              <a:lnSpc>
                <a:spcPct val="100000"/>
              </a:lnSpc>
              <a:spcBef>
                <a:spcPts val="0"/>
              </a:spcBef>
              <a:spcAft>
                <a:spcPts val="0"/>
              </a:spcAft>
              <a:buSzPts val="2200"/>
              <a:buChar char="•"/>
            </a:pPr>
            <a:r>
              <a:rPr lang="en-US" sz="2200" b="0"/>
              <a:t>Limited to 5% of grant</a:t>
            </a:r>
            <a:endParaRPr sz="2200" b="0"/>
          </a:p>
          <a:p>
            <a:pPr marL="914400" lvl="0" indent="0" algn="l" rtl="0">
              <a:lnSpc>
                <a:spcPct val="100000"/>
              </a:lnSpc>
              <a:spcBef>
                <a:spcPts val="0"/>
              </a:spcBef>
              <a:spcAft>
                <a:spcPts val="0"/>
              </a:spcAft>
              <a:buNone/>
            </a:pPr>
            <a:endParaRPr sz="2000"/>
          </a:p>
          <a:p>
            <a:pPr marL="0" lvl="0" indent="0" algn="l" rtl="0">
              <a:lnSpc>
                <a:spcPct val="115000"/>
              </a:lnSpc>
              <a:spcBef>
                <a:spcPts val="0"/>
              </a:spcBef>
              <a:spcAft>
                <a:spcPts val="0"/>
              </a:spcAft>
              <a:buNone/>
            </a:pPr>
            <a:r>
              <a:rPr lang="en-US"/>
              <a:t>CTE program line items</a:t>
            </a:r>
            <a:endParaRPr/>
          </a:p>
          <a:p>
            <a:pPr marL="914400" lvl="0" indent="-368300" algn="l" rtl="0">
              <a:lnSpc>
                <a:spcPct val="115000"/>
              </a:lnSpc>
              <a:spcBef>
                <a:spcPts val="0"/>
              </a:spcBef>
              <a:spcAft>
                <a:spcPts val="0"/>
              </a:spcAft>
              <a:buSzPts val="2200"/>
              <a:buChar char="•"/>
            </a:pPr>
            <a:r>
              <a:rPr lang="en-US" sz="2200" b="0"/>
              <a:t>CTE program oversight, communication, training, instruction-related purchases</a:t>
            </a:r>
            <a:endParaRPr sz="2200" b="0"/>
          </a:p>
          <a:p>
            <a:pPr marL="0" lvl="0" indent="0" algn="l" rtl="0">
              <a:lnSpc>
                <a:spcPct val="150000"/>
              </a:lnSpc>
              <a:spcBef>
                <a:spcPts val="0"/>
              </a:spcBef>
              <a:spcAft>
                <a:spcPts val="0"/>
              </a:spcAft>
              <a:buNone/>
            </a:pPr>
            <a:endParaRPr/>
          </a:p>
          <a:p>
            <a:pPr marL="0" lvl="0" indent="0" algn="l" rtl="0">
              <a:lnSpc>
                <a:spcPct val="100000"/>
              </a:lnSpc>
              <a:spcBef>
                <a:spcPts val="0"/>
              </a:spcBef>
              <a:spcAft>
                <a:spcPts val="0"/>
              </a:spcAft>
              <a:buClr>
                <a:schemeClr val="dk1"/>
              </a:buClr>
              <a:buSzPts val="1100"/>
              <a:buFont typeface="Arial"/>
              <a:buNone/>
            </a:pPr>
            <a:endParaRPr sz="2000" b="0"/>
          </a:p>
          <a:p>
            <a:pPr marL="0" lvl="0" indent="0" algn="l" rtl="0">
              <a:lnSpc>
                <a:spcPct val="100000"/>
              </a:lnSpc>
              <a:spcBef>
                <a:spcPts val="0"/>
              </a:spcBef>
              <a:spcAft>
                <a:spcPts val="0"/>
              </a:spcAft>
              <a:buNone/>
            </a:pPr>
            <a:endParaRPr sz="2000" b="0"/>
          </a:p>
          <a:p>
            <a:pPr marL="0" lvl="0" indent="0" algn="l" rtl="0">
              <a:lnSpc>
                <a:spcPct val="100000"/>
              </a:lnSpc>
              <a:spcBef>
                <a:spcPts val="0"/>
              </a:spcBef>
              <a:spcAft>
                <a:spcPts val="0"/>
              </a:spcAft>
              <a:buClr>
                <a:schemeClr val="dk1"/>
              </a:buClr>
              <a:buSzPts val="1100"/>
              <a:buFont typeface="Arial"/>
              <a:buNone/>
            </a:pPr>
            <a:endParaRPr sz="2000" b="0"/>
          </a:p>
          <a:p>
            <a:pPr marL="0" lvl="0" indent="0" algn="l" rtl="0">
              <a:lnSpc>
                <a:spcPct val="100000"/>
              </a:lnSpc>
              <a:spcBef>
                <a:spcPts val="0"/>
              </a:spcBef>
              <a:spcAft>
                <a:spcPts val="0"/>
              </a:spcAft>
              <a:buClr>
                <a:schemeClr val="dk1"/>
              </a:buClr>
              <a:buSzPts val="1100"/>
              <a:buFont typeface="Arial"/>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1"/>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06" name="Google Shape;206;p31"/>
          <p:cNvSpPr txBox="1">
            <a:spLocks noGrp="1"/>
          </p:cNvSpPr>
          <p:nvPr>
            <p:ph type="body" idx="2"/>
          </p:nvPr>
        </p:nvSpPr>
        <p:spPr>
          <a:xfrm>
            <a:off x="1311000" y="981125"/>
            <a:ext cx="7228500" cy="3571800"/>
          </a:xfrm>
          <a:prstGeom prst="rect">
            <a:avLst/>
          </a:prstGeom>
        </p:spPr>
        <p:txBody>
          <a:bodyPr spcFirstLastPara="1" wrap="square" lIns="91425" tIns="45700" rIns="91425" bIns="45700" anchor="t" anchorCtr="0">
            <a:normAutofit fontScale="77500" lnSpcReduction="20000"/>
          </a:bodyPr>
          <a:lstStyle/>
          <a:p>
            <a:pPr marL="0" lvl="0" indent="0" algn="ctr" rtl="0">
              <a:lnSpc>
                <a:spcPct val="115000"/>
              </a:lnSpc>
              <a:spcBef>
                <a:spcPts val="0"/>
              </a:spcBef>
              <a:spcAft>
                <a:spcPts val="0"/>
              </a:spcAft>
              <a:buNone/>
            </a:pPr>
            <a:r>
              <a:rPr lang="en-US" sz="3350"/>
              <a:t>Personnel </a:t>
            </a:r>
            <a:endParaRPr sz="3350"/>
          </a:p>
          <a:p>
            <a:pPr marL="0" lvl="0" indent="0" algn="l" rtl="0">
              <a:lnSpc>
                <a:spcPct val="115000"/>
              </a:lnSpc>
              <a:spcBef>
                <a:spcPts val="0"/>
              </a:spcBef>
              <a:spcAft>
                <a:spcPts val="0"/>
              </a:spcAft>
              <a:buNone/>
            </a:pPr>
            <a:r>
              <a:rPr lang="en-US" sz="3050" u="sng"/>
              <a:t>Salary and Fringe</a:t>
            </a:r>
            <a:r>
              <a:rPr lang="en-US" sz="3050"/>
              <a:t>: </a:t>
            </a:r>
            <a:endParaRPr sz="3050"/>
          </a:p>
          <a:p>
            <a:pPr marL="457200" lvl="0" indent="-354091" algn="l" rtl="0">
              <a:lnSpc>
                <a:spcPct val="115000"/>
              </a:lnSpc>
              <a:spcBef>
                <a:spcPts val="439"/>
              </a:spcBef>
              <a:spcAft>
                <a:spcPts val="0"/>
              </a:spcAft>
              <a:buSzPct val="100000"/>
              <a:buChar char="•"/>
            </a:pPr>
            <a:r>
              <a:rPr lang="en-US" sz="2550" b="0"/>
              <a:t>Admin or CTE program type</a:t>
            </a:r>
            <a:endParaRPr sz="2550" b="0"/>
          </a:p>
          <a:p>
            <a:pPr marL="457200" lvl="0" indent="-354091" algn="l" rtl="0">
              <a:lnSpc>
                <a:spcPct val="115000"/>
              </a:lnSpc>
              <a:spcBef>
                <a:spcPts val="1000"/>
              </a:spcBef>
              <a:spcAft>
                <a:spcPts val="0"/>
              </a:spcAft>
              <a:buSzPct val="100000"/>
              <a:buChar char="•"/>
            </a:pPr>
            <a:r>
              <a:rPr lang="en-US" sz="2550" b="0"/>
              <a:t> Part-time/full-time salary or stipend </a:t>
            </a:r>
            <a:endParaRPr sz="2550" b="0"/>
          </a:p>
          <a:p>
            <a:pPr marL="457200" lvl="0" indent="-354091" algn="l" rtl="0">
              <a:lnSpc>
                <a:spcPct val="115000"/>
              </a:lnSpc>
              <a:spcBef>
                <a:spcPts val="1000"/>
              </a:spcBef>
              <a:spcAft>
                <a:spcPts val="0"/>
              </a:spcAft>
              <a:buSzPct val="100000"/>
              <a:buChar char="•"/>
            </a:pPr>
            <a:r>
              <a:rPr lang="en-US" sz="2550" b="0"/>
              <a:t>Include: Title of person(s), purpose, duties, dollar amount, and percentage of time (FTE) allocated.</a:t>
            </a:r>
            <a:endParaRPr sz="2550" b="0"/>
          </a:p>
          <a:p>
            <a:pPr marL="457200" lvl="0" indent="-354091" algn="l" rtl="0">
              <a:lnSpc>
                <a:spcPct val="115000"/>
              </a:lnSpc>
              <a:spcBef>
                <a:spcPts val="1000"/>
              </a:spcBef>
              <a:spcAft>
                <a:spcPts val="0"/>
              </a:spcAft>
              <a:buSzPct val="100000"/>
              <a:buChar char="•"/>
            </a:pPr>
            <a:r>
              <a:rPr lang="en-US" sz="2550" b="0"/>
              <a:t>Stipends may be paid to CTE-licensed teachers for approved career pathways activities beyond contracted time.</a:t>
            </a:r>
            <a:endParaRPr sz="2550" b="0"/>
          </a:p>
          <a:p>
            <a:pPr marL="0" lvl="0" indent="0" algn="l" rtl="0">
              <a:lnSpc>
                <a:spcPct val="115000"/>
              </a:lnSpc>
              <a:spcBef>
                <a:spcPts val="439"/>
              </a:spcBef>
              <a:spcAft>
                <a:spcPts val="439"/>
              </a:spcAft>
              <a:buNone/>
            </a:pPr>
            <a:endParaRPr sz="285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12" name="Google Shape;212;p32"/>
          <p:cNvSpPr txBox="1">
            <a:spLocks noGrp="1"/>
          </p:cNvSpPr>
          <p:nvPr>
            <p:ph type="body" idx="2"/>
          </p:nvPr>
        </p:nvSpPr>
        <p:spPr>
          <a:xfrm>
            <a:off x="858600" y="976875"/>
            <a:ext cx="8025600" cy="34344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a:t>Purchased Services</a:t>
            </a:r>
            <a:endParaRPr/>
          </a:p>
          <a:p>
            <a:pPr marL="457200" lvl="0" indent="-342900" algn="l" rtl="0">
              <a:lnSpc>
                <a:spcPct val="115000"/>
              </a:lnSpc>
              <a:spcBef>
                <a:spcPts val="439"/>
              </a:spcBef>
              <a:spcAft>
                <a:spcPts val="0"/>
              </a:spcAft>
              <a:buSzPts val="1800"/>
              <a:buChar char="•"/>
            </a:pPr>
            <a:r>
              <a:rPr lang="en-US" sz="1800"/>
              <a:t>Travel: Field trips</a:t>
            </a:r>
            <a:r>
              <a:rPr lang="en-US" sz="1800" b="0"/>
              <a:t> (tied to curriculum for pathway that meets SSQ)</a:t>
            </a:r>
            <a:endParaRPr sz="1800" b="0"/>
          </a:p>
          <a:p>
            <a:pPr marL="457200" lvl="0" indent="-342900" algn="l" rtl="0">
              <a:lnSpc>
                <a:spcPct val="115000"/>
              </a:lnSpc>
              <a:spcBef>
                <a:spcPts val="1000"/>
              </a:spcBef>
              <a:spcAft>
                <a:spcPts val="0"/>
              </a:spcAft>
              <a:buSzPts val="1800"/>
              <a:buChar char="•"/>
            </a:pPr>
            <a:r>
              <a:rPr lang="en-US" sz="1800"/>
              <a:t>Travel </a:t>
            </a:r>
            <a:r>
              <a:rPr lang="en-US" sz="1800" b="0"/>
              <a:t>for professional development that is sustained, intensive, collaborative, job-embedded, data-driven, tied to curriculum</a:t>
            </a:r>
            <a:endParaRPr sz="1800" b="0"/>
          </a:p>
          <a:p>
            <a:pPr marL="457200" lvl="0" indent="-342900" algn="l" rtl="0">
              <a:lnSpc>
                <a:spcPct val="115000"/>
              </a:lnSpc>
              <a:spcBef>
                <a:spcPts val="1000"/>
              </a:spcBef>
              <a:spcAft>
                <a:spcPts val="0"/>
              </a:spcAft>
              <a:buSzPts val="1800"/>
              <a:buChar char="•"/>
            </a:pPr>
            <a:r>
              <a:rPr lang="en-US" sz="1800"/>
              <a:t>Registration</a:t>
            </a:r>
            <a:r>
              <a:rPr lang="en-US" sz="1800" b="0"/>
              <a:t> for conferences (registration is not travel)</a:t>
            </a:r>
            <a:endParaRPr sz="1800" b="0"/>
          </a:p>
          <a:p>
            <a:pPr marL="457200" lvl="0" indent="-342900" algn="l" rtl="0">
              <a:lnSpc>
                <a:spcPct val="115000"/>
              </a:lnSpc>
              <a:spcBef>
                <a:spcPts val="1000"/>
              </a:spcBef>
              <a:spcAft>
                <a:spcPts val="0"/>
              </a:spcAft>
              <a:buSzPts val="1800"/>
              <a:buChar char="•"/>
            </a:pPr>
            <a:r>
              <a:rPr lang="en-US" sz="1800"/>
              <a:t>Contracted </a:t>
            </a:r>
            <a:r>
              <a:rPr lang="en-US" sz="1800" b="0"/>
              <a:t>consultants or trainers to advance initiatives, or professional development to improve teaching strategies, and course integration. </a:t>
            </a:r>
            <a:endParaRPr sz="1800" b="0"/>
          </a:p>
          <a:p>
            <a:pPr marL="457200" lvl="0" indent="-342900" algn="l" rtl="0">
              <a:lnSpc>
                <a:spcPct val="115000"/>
              </a:lnSpc>
              <a:spcBef>
                <a:spcPts val="1000"/>
              </a:spcBef>
              <a:spcAft>
                <a:spcPts val="439"/>
              </a:spcAft>
              <a:buSzPts val="1800"/>
              <a:buChar char="•"/>
            </a:pPr>
            <a:r>
              <a:rPr lang="en-US" sz="1800"/>
              <a:t>Software licenses </a:t>
            </a:r>
            <a:r>
              <a:rPr lang="en-US" sz="1800" b="0"/>
              <a:t>(if includes service)</a:t>
            </a:r>
            <a:endParaRPr sz="1800" b="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18" name="Google Shape;218;p33"/>
          <p:cNvSpPr txBox="1">
            <a:spLocks noGrp="1"/>
          </p:cNvSpPr>
          <p:nvPr>
            <p:ph type="body" idx="2"/>
          </p:nvPr>
        </p:nvSpPr>
        <p:spPr>
          <a:xfrm>
            <a:off x="1049975" y="1025725"/>
            <a:ext cx="7845600" cy="3141300"/>
          </a:xfrm>
          <a:prstGeom prst="rect">
            <a:avLst/>
          </a:prstGeom>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a:t>Non-Capital Objects</a:t>
            </a:r>
            <a:endParaRPr/>
          </a:p>
          <a:p>
            <a:pPr marL="0" lvl="0" indent="0" algn="l" rtl="0">
              <a:lnSpc>
                <a:spcPct val="115000"/>
              </a:lnSpc>
              <a:spcBef>
                <a:spcPts val="0"/>
              </a:spcBef>
              <a:spcAft>
                <a:spcPts val="0"/>
              </a:spcAft>
              <a:buNone/>
            </a:pPr>
            <a:r>
              <a:rPr lang="en-US" sz="2000"/>
              <a:t>Supplies:</a:t>
            </a:r>
            <a:r>
              <a:rPr lang="en-US" sz="1800"/>
              <a:t> </a:t>
            </a:r>
            <a:r>
              <a:rPr lang="en-US" sz="1800" b="0"/>
              <a:t>Instructional materials, textbooks </a:t>
            </a:r>
            <a:endParaRPr sz="1800" b="0"/>
          </a:p>
          <a:p>
            <a:pPr marL="457200" lvl="0" indent="-342900" algn="l" rtl="0">
              <a:lnSpc>
                <a:spcPct val="115000"/>
              </a:lnSpc>
              <a:spcBef>
                <a:spcPts val="439"/>
              </a:spcBef>
              <a:spcAft>
                <a:spcPts val="0"/>
              </a:spcAft>
              <a:buSzPts val="1800"/>
              <a:buChar char="•"/>
            </a:pPr>
            <a:r>
              <a:rPr lang="en-US" sz="1800" b="0"/>
              <a:t>Lifespan of a year</a:t>
            </a:r>
            <a:endParaRPr sz="1800" b="0"/>
          </a:p>
          <a:p>
            <a:pPr marL="457200" lvl="0" indent="-342900" algn="l" rtl="0">
              <a:lnSpc>
                <a:spcPct val="115000"/>
              </a:lnSpc>
              <a:spcBef>
                <a:spcPts val="0"/>
              </a:spcBef>
              <a:spcAft>
                <a:spcPts val="0"/>
              </a:spcAft>
              <a:buSzPts val="1800"/>
              <a:buChar char="•"/>
            </a:pPr>
            <a:r>
              <a:rPr lang="en-US" sz="1800" b="0"/>
              <a:t>Include the unit cost and number to be purchased (sufficiently detailed)</a:t>
            </a:r>
            <a:endParaRPr sz="1800"/>
          </a:p>
          <a:p>
            <a:pPr marL="0" lvl="0" indent="0" algn="l" rtl="0">
              <a:lnSpc>
                <a:spcPct val="115000"/>
              </a:lnSpc>
              <a:spcBef>
                <a:spcPts val="1000"/>
              </a:spcBef>
              <a:spcAft>
                <a:spcPts val="0"/>
              </a:spcAft>
              <a:buNone/>
            </a:pPr>
            <a:r>
              <a:rPr lang="en-US" sz="2000"/>
              <a:t>Equipment or appliances:</a:t>
            </a:r>
            <a:r>
              <a:rPr lang="en-US" sz="1800"/>
              <a:t> </a:t>
            </a:r>
            <a:r>
              <a:rPr lang="en-US" sz="1800" b="0"/>
              <a:t>Items that are permanent or enduring with lifespan of more than one year</a:t>
            </a:r>
            <a:r>
              <a:rPr lang="en-US" sz="1800"/>
              <a:t> </a:t>
            </a:r>
            <a:endParaRPr sz="1800" b="0"/>
          </a:p>
          <a:p>
            <a:pPr marL="0" lvl="0" indent="0" algn="l" rtl="0">
              <a:spcBef>
                <a:spcPts val="1000"/>
              </a:spcBef>
              <a:spcAft>
                <a:spcPts val="439"/>
              </a:spcAft>
              <a:buNone/>
            </a:pPr>
            <a:r>
              <a:rPr lang="en-US" sz="2000"/>
              <a:t>Instructional software </a:t>
            </a:r>
            <a:r>
              <a:rPr lang="en-US" sz="2000" b="0"/>
              <a:t>(that is not a service)</a:t>
            </a:r>
            <a:endParaRPr sz="2000" b="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34"/>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24" name="Google Shape;224;p34"/>
          <p:cNvSpPr txBox="1">
            <a:spLocks noGrp="1"/>
          </p:cNvSpPr>
          <p:nvPr>
            <p:ph type="body" idx="2"/>
          </p:nvPr>
        </p:nvSpPr>
        <p:spPr>
          <a:xfrm>
            <a:off x="1664950" y="1197425"/>
            <a:ext cx="6155400" cy="2313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a:t>Capital Objects</a:t>
            </a:r>
            <a:endParaRPr/>
          </a:p>
          <a:p>
            <a:pPr marL="0" lvl="0" indent="0" algn="l" rtl="0">
              <a:lnSpc>
                <a:spcPct val="115000"/>
              </a:lnSpc>
              <a:spcBef>
                <a:spcPts val="0"/>
              </a:spcBef>
              <a:spcAft>
                <a:spcPts val="0"/>
              </a:spcAft>
              <a:buNone/>
            </a:pPr>
            <a:r>
              <a:rPr lang="en-US" sz="2200"/>
              <a:t>Equipment: </a:t>
            </a:r>
            <a:endParaRPr sz="2200"/>
          </a:p>
          <a:p>
            <a:pPr marL="457200" lvl="0" indent="-355600" algn="l" rtl="0">
              <a:spcBef>
                <a:spcPts val="439"/>
              </a:spcBef>
              <a:spcAft>
                <a:spcPts val="0"/>
              </a:spcAft>
              <a:buSzPts val="2000"/>
              <a:buChar char="•"/>
            </a:pPr>
            <a:r>
              <a:rPr lang="en-US" sz="2000" b="0"/>
              <a:t>Has an acquisition cost of $5,000 or more per unit</a:t>
            </a:r>
            <a:endParaRPr sz="2000" b="0"/>
          </a:p>
          <a:p>
            <a:pPr marL="457200" lvl="0" indent="-355600" algn="l" rtl="0">
              <a:spcBef>
                <a:spcPts val="0"/>
              </a:spcBef>
              <a:spcAft>
                <a:spcPts val="0"/>
              </a:spcAft>
              <a:buSzPts val="2000"/>
              <a:buChar char="•"/>
            </a:pPr>
            <a:r>
              <a:rPr lang="en-US" sz="2000" b="0"/>
              <a:t>Useful life of more than one year. </a:t>
            </a:r>
            <a:endParaRPr sz="2000" b="0"/>
          </a:p>
          <a:p>
            <a:pPr marL="0" lvl="0" indent="0" algn="ctr" rtl="0">
              <a:lnSpc>
                <a:spcPct val="100000"/>
              </a:lnSpc>
              <a:spcBef>
                <a:spcPts val="1000"/>
              </a:spcBef>
              <a:spcAft>
                <a:spcPts val="0"/>
              </a:spcAft>
              <a:buNone/>
            </a:pPr>
            <a:r>
              <a:rPr lang="en-US" sz="2000" b="0" u="sng">
                <a:solidFill>
                  <a:schemeClr val="hlink"/>
                </a:solidFill>
                <a:hlinkClick r:id="rId3"/>
              </a:rPr>
              <a:t>https://dpi.wi.gov/sites/default/files/imce/cte/CPA/2020_02_21_Equipment_Purchases_Perkins.pdf</a:t>
            </a:r>
            <a:endParaRPr sz="2000" b="0"/>
          </a:p>
          <a:p>
            <a:pPr marL="0" lvl="0" indent="0" algn="ctr" rtl="0">
              <a:spcBef>
                <a:spcPts val="439"/>
              </a:spcBef>
              <a:spcAft>
                <a:spcPts val="0"/>
              </a:spcAft>
              <a:buNone/>
            </a:pPr>
            <a:endParaRPr sz="1800" b="0"/>
          </a:p>
          <a:p>
            <a:pPr marL="0" lvl="0" indent="0" algn="l" rtl="0">
              <a:spcBef>
                <a:spcPts val="439"/>
              </a:spcBef>
              <a:spcAft>
                <a:spcPts val="0"/>
              </a:spcAft>
              <a:buNone/>
            </a:pPr>
            <a:endParaRPr sz="1800" b="0"/>
          </a:p>
          <a:p>
            <a:pPr marL="457200" lvl="0" indent="0" algn="l" rtl="0">
              <a:spcBef>
                <a:spcPts val="439"/>
              </a:spcBef>
              <a:spcAft>
                <a:spcPts val="439"/>
              </a:spcAft>
              <a:buNone/>
            </a:pPr>
            <a:endParaRPr sz="1800" b="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5"/>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US" sz="3400"/>
              <a:t>Application Sections: Budget</a:t>
            </a:r>
            <a:endParaRPr/>
          </a:p>
        </p:txBody>
      </p:sp>
      <p:sp>
        <p:nvSpPr>
          <p:cNvPr id="230" name="Google Shape;230;p35"/>
          <p:cNvSpPr txBox="1">
            <a:spLocks noGrp="1"/>
          </p:cNvSpPr>
          <p:nvPr>
            <p:ph type="body" idx="2"/>
          </p:nvPr>
        </p:nvSpPr>
        <p:spPr>
          <a:xfrm>
            <a:off x="1473650" y="1197425"/>
            <a:ext cx="6380400" cy="2512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000"/>
              <a:t>Other Objects</a:t>
            </a:r>
            <a:endParaRPr sz="3000"/>
          </a:p>
          <a:p>
            <a:pPr marL="457200" lvl="0" indent="-381000" algn="l" rtl="0">
              <a:lnSpc>
                <a:spcPct val="115000"/>
              </a:lnSpc>
              <a:spcBef>
                <a:spcPts val="439"/>
              </a:spcBef>
              <a:spcAft>
                <a:spcPts val="0"/>
              </a:spcAft>
              <a:buSzPts val="2400"/>
              <a:buChar char="•"/>
            </a:pPr>
            <a:r>
              <a:rPr lang="en-US" b="0"/>
              <a:t>Membership to professional organizations</a:t>
            </a:r>
            <a:endParaRPr b="0"/>
          </a:p>
          <a:p>
            <a:pPr marL="457200" lvl="0" indent="-381000" algn="l" rtl="0">
              <a:spcBef>
                <a:spcPts val="1000"/>
              </a:spcBef>
              <a:spcAft>
                <a:spcPts val="439"/>
              </a:spcAft>
              <a:buSzPts val="2400"/>
              <a:buChar char="•"/>
            </a:pPr>
            <a:r>
              <a:rPr lang="en-US" b="0"/>
              <a:t>Entrance fees for tours</a:t>
            </a:r>
            <a:endParaRPr b="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6"/>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236" name="Google Shape;236;p36"/>
          <p:cNvSpPr txBox="1">
            <a:spLocks noGrp="1"/>
          </p:cNvSpPr>
          <p:nvPr>
            <p:ph type="body" idx="2"/>
          </p:nvPr>
        </p:nvSpPr>
        <p:spPr>
          <a:xfrm>
            <a:off x="150" y="1189500"/>
            <a:ext cx="9144000" cy="5355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r>
              <a:rPr lang="en-US"/>
              <a:t>Purchase of instructional equipment</a:t>
            </a:r>
            <a:endParaRPr/>
          </a:p>
        </p:txBody>
      </p:sp>
      <p:graphicFrame>
        <p:nvGraphicFramePr>
          <p:cNvPr id="237" name="Google Shape;237;p36"/>
          <p:cNvGraphicFramePr/>
          <p:nvPr/>
        </p:nvGraphicFramePr>
        <p:xfrm>
          <a:off x="-30100" y="1725150"/>
          <a:ext cx="3000000" cy="3000000"/>
        </p:xfrm>
        <a:graphic>
          <a:graphicData uri="http://schemas.openxmlformats.org/drawingml/2006/table">
            <a:tbl>
              <a:tblPr>
                <a:noFill/>
                <a:tableStyleId>{A987689E-8C78-4D7A-9AA3-68D797F69091}</a:tableStyleId>
              </a:tblPr>
              <a:tblGrid>
                <a:gridCol w="704850">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704850">
                  <a:extLst>
                    <a:ext uri="{9D8B030D-6E8A-4147-A177-3AD203B41FA5}">
                      <a16:colId xmlns:a16="http://schemas.microsoft.com/office/drawing/2014/main" val="20002"/>
                    </a:ext>
                  </a:extLst>
                </a:gridCol>
                <a:gridCol w="327000">
                  <a:extLst>
                    <a:ext uri="{9D8B030D-6E8A-4147-A177-3AD203B41FA5}">
                      <a16:colId xmlns:a16="http://schemas.microsoft.com/office/drawing/2014/main" val="20003"/>
                    </a:ext>
                  </a:extLst>
                </a:gridCol>
                <a:gridCol w="714375">
                  <a:extLst>
                    <a:ext uri="{9D8B030D-6E8A-4147-A177-3AD203B41FA5}">
                      <a16:colId xmlns:a16="http://schemas.microsoft.com/office/drawing/2014/main" val="20004"/>
                    </a:ext>
                  </a:extLst>
                </a:gridCol>
                <a:gridCol w="1828875">
                  <a:extLst>
                    <a:ext uri="{9D8B030D-6E8A-4147-A177-3AD203B41FA5}">
                      <a16:colId xmlns:a16="http://schemas.microsoft.com/office/drawing/2014/main" val="20005"/>
                    </a:ext>
                  </a:extLst>
                </a:gridCol>
                <a:gridCol w="968750">
                  <a:extLst>
                    <a:ext uri="{9D8B030D-6E8A-4147-A177-3AD203B41FA5}">
                      <a16:colId xmlns:a16="http://schemas.microsoft.com/office/drawing/2014/main" val="20006"/>
                    </a:ext>
                  </a:extLst>
                </a:gridCol>
                <a:gridCol w="915650">
                  <a:extLst>
                    <a:ext uri="{9D8B030D-6E8A-4147-A177-3AD203B41FA5}">
                      <a16:colId xmlns:a16="http://schemas.microsoft.com/office/drawing/2014/main" val="20007"/>
                    </a:ext>
                  </a:extLst>
                </a:gridCol>
                <a:gridCol w="1517475">
                  <a:extLst>
                    <a:ext uri="{9D8B030D-6E8A-4147-A177-3AD203B41FA5}">
                      <a16:colId xmlns:a16="http://schemas.microsoft.com/office/drawing/2014/main" val="20008"/>
                    </a:ext>
                  </a:extLst>
                </a:gridCol>
                <a:gridCol w="712850">
                  <a:extLst>
                    <a:ext uri="{9D8B030D-6E8A-4147-A177-3AD203B41FA5}">
                      <a16:colId xmlns:a16="http://schemas.microsoft.com/office/drawing/2014/main" val="20009"/>
                    </a:ext>
                  </a:extLst>
                </a:gridCol>
              </a:tblGrid>
              <a:tr h="871675">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Capital Equipment</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CTE Instruction</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Lab Equipment</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b="1">
                          <a:solidFill>
                            <a:srgbClr val="333333"/>
                          </a:solidFill>
                          <a:latin typeface="Verdana"/>
                          <a:ea typeface="Verdana"/>
                          <a:cs typeface="Verdana"/>
                          <a:sym typeface="Verdana"/>
                        </a:rPr>
                        <a:t>1</a:t>
                      </a:r>
                      <a:endParaRPr sz="850" b="1">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Vocational Curriculum</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Haas Wireless Intuitive Probing System for Haas CNC Mini Mill </a:t>
                      </a:r>
                      <a:endParaRPr sz="850" strike="sngStrike">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Pathway Evaluation of Progress</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Manufacturing</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850">
                          <a:solidFill>
                            <a:srgbClr val="333333"/>
                          </a:solidFill>
                          <a:latin typeface="Verdana"/>
                          <a:ea typeface="Verdana"/>
                          <a:cs typeface="Verdana"/>
                          <a:sym typeface="Verdana"/>
                        </a:rPr>
                        <a:t>Update outdated equipment to match Industry &amp; dual credit standards.</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spcBef>
                          <a:spcPts val="0"/>
                        </a:spcBef>
                        <a:spcAft>
                          <a:spcPts val="0"/>
                        </a:spcAft>
                        <a:buNone/>
                      </a:pPr>
                      <a:r>
                        <a:rPr lang="en-US" sz="850">
                          <a:solidFill>
                            <a:srgbClr val="333333"/>
                          </a:solidFill>
                          <a:latin typeface="Verdana"/>
                          <a:ea typeface="Verdana"/>
                          <a:cs typeface="Verdana"/>
                          <a:sym typeface="Verdana"/>
                        </a:rPr>
                        <a:t>$5,000.00</a:t>
                      </a:r>
                      <a:endParaRPr sz="85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38" name="Google Shape;238;p36"/>
          <p:cNvGraphicFramePr/>
          <p:nvPr/>
        </p:nvGraphicFramePr>
        <p:xfrm>
          <a:off x="31250" y="3099550"/>
          <a:ext cx="3000000" cy="3000000"/>
        </p:xfrm>
        <a:graphic>
          <a:graphicData uri="http://schemas.openxmlformats.org/drawingml/2006/table">
            <a:tbl>
              <a:tblPr>
                <a:noFill/>
                <a:tableStyleId>{A987689E-8C78-4D7A-9AA3-68D797F69091}</a:tableStyleId>
              </a:tblPr>
              <a:tblGrid>
                <a:gridCol w="585775">
                  <a:extLst>
                    <a:ext uri="{9D8B030D-6E8A-4147-A177-3AD203B41FA5}">
                      <a16:colId xmlns:a16="http://schemas.microsoft.com/office/drawing/2014/main" val="20000"/>
                    </a:ext>
                  </a:extLst>
                </a:gridCol>
                <a:gridCol w="682025">
                  <a:extLst>
                    <a:ext uri="{9D8B030D-6E8A-4147-A177-3AD203B41FA5}">
                      <a16:colId xmlns:a16="http://schemas.microsoft.com/office/drawing/2014/main" val="20001"/>
                    </a:ext>
                  </a:extLst>
                </a:gridCol>
                <a:gridCol w="763350">
                  <a:extLst>
                    <a:ext uri="{9D8B030D-6E8A-4147-A177-3AD203B41FA5}">
                      <a16:colId xmlns:a16="http://schemas.microsoft.com/office/drawing/2014/main" val="20002"/>
                    </a:ext>
                  </a:extLst>
                </a:gridCol>
                <a:gridCol w="745650">
                  <a:extLst>
                    <a:ext uri="{9D8B030D-6E8A-4147-A177-3AD203B41FA5}">
                      <a16:colId xmlns:a16="http://schemas.microsoft.com/office/drawing/2014/main" val="20003"/>
                    </a:ext>
                  </a:extLst>
                </a:gridCol>
                <a:gridCol w="1793425">
                  <a:extLst>
                    <a:ext uri="{9D8B030D-6E8A-4147-A177-3AD203B41FA5}">
                      <a16:colId xmlns:a16="http://schemas.microsoft.com/office/drawing/2014/main" val="20004"/>
                    </a:ext>
                  </a:extLst>
                </a:gridCol>
                <a:gridCol w="1433600">
                  <a:extLst>
                    <a:ext uri="{9D8B030D-6E8A-4147-A177-3AD203B41FA5}">
                      <a16:colId xmlns:a16="http://schemas.microsoft.com/office/drawing/2014/main" val="20005"/>
                    </a:ext>
                  </a:extLst>
                </a:gridCol>
                <a:gridCol w="1176100">
                  <a:extLst>
                    <a:ext uri="{9D8B030D-6E8A-4147-A177-3AD203B41FA5}">
                      <a16:colId xmlns:a16="http://schemas.microsoft.com/office/drawing/2014/main" val="20006"/>
                    </a:ext>
                  </a:extLst>
                </a:gridCol>
                <a:gridCol w="1176100">
                  <a:extLst>
                    <a:ext uri="{9D8B030D-6E8A-4147-A177-3AD203B41FA5}">
                      <a16:colId xmlns:a16="http://schemas.microsoft.com/office/drawing/2014/main" val="20007"/>
                    </a:ext>
                  </a:extLst>
                </a:gridCol>
                <a:gridCol w="753025">
                  <a:extLst>
                    <a:ext uri="{9D8B030D-6E8A-4147-A177-3AD203B41FA5}">
                      <a16:colId xmlns:a16="http://schemas.microsoft.com/office/drawing/2014/main" val="20008"/>
                    </a:ext>
                  </a:extLst>
                </a:gridCol>
              </a:tblGrid>
              <a:tr h="747500">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Pupil Transportation</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Instructional Field Trip</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Pupil Transportation</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Field Trips - Contracted</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Visit to clinic and to FVTC to observe industry settings and postsecondary learning.</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Pathway Evaluation of Progress</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SERCP-Nursing</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l" rtl="0">
                        <a:spcBef>
                          <a:spcPts val="0"/>
                        </a:spcBef>
                        <a:spcAft>
                          <a:spcPts val="0"/>
                        </a:spcAft>
                        <a:buNone/>
                      </a:pPr>
                      <a:r>
                        <a:rPr lang="en-US" sz="900">
                          <a:solidFill>
                            <a:srgbClr val="333333"/>
                          </a:solidFill>
                          <a:latin typeface="Verdana"/>
                          <a:ea typeface="Verdana"/>
                          <a:cs typeface="Verdana"/>
                          <a:sym typeface="Verdana"/>
                        </a:rPr>
                        <a:t>Ensure hands on pathway exploration.</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lvl="0" indent="0" algn="r" rtl="0">
                        <a:spcBef>
                          <a:spcPts val="0"/>
                        </a:spcBef>
                        <a:spcAft>
                          <a:spcPts val="0"/>
                        </a:spcAft>
                        <a:buNone/>
                      </a:pPr>
                      <a:r>
                        <a:rPr lang="en-US" sz="900">
                          <a:solidFill>
                            <a:srgbClr val="333333"/>
                          </a:solidFill>
                          <a:latin typeface="Verdana"/>
                          <a:ea typeface="Verdana"/>
                          <a:cs typeface="Verdana"/>
                          <a:sym typeface="Verdana"/>
                        </a:rPr>
                        <a:t>$300.00</a:t>
                      </a:r>
                      <a:endParaRPr sz="900">
                        <a:solidFill>
                          <a:srgbClr val="333333"/>
                        </a:solidFill>
                        <a:latin typeface="Verdana"/>
                        <a:ea typeface="Verdana"/>
                        <a:cs typeface="Verdana"/>
                        <a:sym typeface="Verdana"/>
                      </a:endParaRPr>
                    </a:p>
                  </a:txBody>
                  <a:tcPr marL="63500" marR="63500" marT="38100" marB="38100" anchor="ctr">
                    <a:lnL w="9525" cap="flat" cmpd="sng">
                      <a:solidFill>
                        <a:srgbClr val="CCCCCC"/>
                      </a:solidFill>
                      <a:prstDash val="solid"/>
                      <a:round/>
                      <a:headEnd type="none" w="sm" len="sm"/>
                      <a:tailEnd type="none" w="sm" len="sm"/>
                    </a:lnL>
                    <a:lnR cap="flat" cmpd="sng">
                      <a:solidFill>
                        <a:srgbClr val="CCCCCC"/>
                      </a:solidFill>
                      <a:prstDash val="solid"/>
                      <a:round/>
                      <a:headEnd type="none" w="sm" len="sm"/>
                      <a:tailEnd type="none" w="sm" len="sm"/>
                    </a:lnR>
                    <a:lnT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39" name="Google Shape;239;p36"/>
          <p:cNvSpPr txBox="1"/>
          <p:nvPr/>
        </p:nvSpPr>
        <p:spPr>
          <a:xfrm>
            <a:off x="88075" y="2717000"/>
            <a:ext cx="4116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latin typeface="Lato"/>
                <a:ea typeface="Lato"/>
                <a:cs typeface="Lato"/>
                <a:sym typeface="Lato"/>
              </a:rPr>
              <a:t>Purchase of transportation</a:t>
            </a:r>
            <a:endParaRPr sz="1800" b="1">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0"/>
          <p:cNvSpPr txBox="1">
            <a:spLocks noGrp="1"/>
          </p:cNvSpPr>
          <p:nvPr>
            <p:ph type="body" idx="1"/>
          </p:nvPr>
        </p:nvSpPr>
        <p:spPr>
          <a:xfrm>
            <a:off x="0" y="100300"/>
            <a:ext cx="9144000" cy="8214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439"/>
              </a:spcAft>
              <a:buClr>
                <a:schemeClr val="dk1"/>
              </a:buClr>
              <a:buSzPts val="1100"/>
              <a:buFont typeface="Arial"/>
              <a:buNone/>
            </a:pPr>
            <a:r>
              <a:rPr lang="en-US" sz="3000">
                <a:solidFill>
                  <a:srgbClr val="FFFFFF"/>
                </a:solidFill>
                <a:latin typeface="Lato"/>
                <a:ea typeface="Lato"/>
                <a:cs typeface="Lato"/>
                <a:sym typeface="Lato"/>
              </a:rPr>
              <a:t>Timeline</a:t>
            </a:r>
            <a:endParaRPr sz="3000">
              <a:solidFill>
                <a:srgbClr val="FFFFFF"/>
              </a:solidFill>
            </a:endParaRPr>
          </a:p>
        </p:txBody>
      </p:sp>
      <p:graphicFrame>
        <p:nvGraphicFramePr>
          <p:cNvPr id="59" name="Google Shape;59;p10"/>
          <p:cNvGraphicFramePr/>
          <p:nvPr/>
        </p:nvGraphicFramePr>
        <p:xfrm>
          <a:off x="1775775" y="1249000"/>
          <a:ext cx="3000000" cy="3000000"/>
        </p:xfrm>
        <a:graphic>
          <a:graphicData uri="http://schemas.openxmlformats.org/drawingml/2006/table">
            <a:tbl>
              <a:tblPr>
                <a:noFill/>
                <a:tableStyleId>{1EA5265C-23B1-4920-AD5E-707934B6E483}</a:tableStyleId>
              </a:tblPr>
              <a:tblGrid>
                <a:gridCol w="3562875">
                  <a:extLst>
                    <a:ext uri="{9D8B030D-6E8A-4147-A177-3AD203B41FA5}">
                      <a16:colId xmlns:a16="http://schemas.microsoft.com/office/drawing/2014/main" val="20000"/>
                    </a:ext>
                  </a:extLst>
                </a:gridCol>
                <a:gridCol w="1940500">
                  <a:extLst>
                    <a:ext uri="{9D8B030D-6E8A-4147-A177-3AD203B41FA5}">
                      <a16:colId xmlns:a16="http://schemas.microsoft.com/office/drawing/2014/main" val="20001"/>
                    </a:ext>
                  </a:extLst>
                </a:gridCol>
              </a:tblGrid>
              <a:tr h="387150">
                <a:tc>
                  <a:txBody>
                    <a:bodyPr/>
                    <a:lstStyle/>
                    <a:p>
                      <a:pPr marL="0" lvl="0" indent="0" algn="l" rtl="0">
                        <a:spcBef>
                          <a:spcPts val="0"/>
                        </a:spcBef>
                        <a:spcAft>
                          <a:spcPts val="0"/>
                        </a:spcAft>
                        <a:buNone/>
                      </a:pPr>
                      <a:r>
                        <a:rPr lang="en-US" sz="1300"/>
                        <a:t>Complete fund management task and sign assurances.</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US" sz="1300"/>
                        <a:t>March 5th - 15th </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0"/>
                  </a:ext>
                </a:extLst>
              </a:tr>
              <a:tr h="594600">
                <a:tc>
                  <a:txBody>
                    <a:bodyPr/>
                    <a:lstStyle/>
                    <a:p>
                      <a:pPr marL="0" lvl="0" indent="0" algn="l" rtl="0">
                        <a:spcBef>
                          <a:spcPts val="0"/>
                        </a:spcBef>
                        <a:spcAft>
                          <a:spcPts val="0"/>
                        </a:spcAft>
                        <a:buNone/>
                      </a:pPr>
                      <a:r>
                        <a:rPr lang="en-US" sz="1300"/>
                        <a:t>Application sections available as soon as fund management and assurances are completed</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300"/>
                        <a:t>March 5th - 30th</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89225">
                <a:tc>
                  <a:txBody>
                    <a:bodyPr/>
                    <a:lstStyle/>
                    <a:p>
                      <a:pPr marL="0" lvl="0" indent="0" algn="l" rtl="0">
                        <a:spcBef>
                          <a:spcPts val="0"/>
                        </a:spcBef>
                        <a:spcAft>
                          <a:spcPts val="0"/>
                        </a:spcAft>
                        <a:buNone/>
                      </a:pPr>
                      <a:r>
                        <a:rPr lang="en-US" sz="1300"/>
                        <a:t>Application sections due (minus the budget)</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US" sz="1300"/>
                        <a:t>March 30th</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88600">
                <a:tc>
                  <a:txBody>
                    <a:bodyPr/>
                    <a:lstStyle/>
                    <a:p>
                      <a:pPr marL="0" lvl="0" indent="0" algn="l" rtl="0">
                        <a:spcBef>
                          <a:spcPts val="0"/>
                        </a:spcBef>
                        <a:spcAft>
                          <a:spcPts val="0"/>
                        </a:spcAft>
                        <a:buNone/>
                      </a:pPr>
                      <a:r>
                        <a:rPr lang="en-US" sz="1300"/>
                        <a:t>DPI Review of application sections</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300"/>
                        <a:t>March 15th - April 30th </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3"/>
                  </a:ext>
                </a:extLst>
              </a:tr>
              <a:tr h="376825">
                <a:tc>
                  <a:txBody>
                    <a:bodyPr/>
                    <a:lstStyle/>
                    <a:p>
                      <a:pPr marL="0" lvl="0" indent="0" algn="l" rtl="0">
                        <a:spcBef>
                          <a:spcPts val="0"/>
                        </a:spcBef>
                        <a:spcAft>
                          <a:spcPts val="0"/>
                        </a:spcAft>
                        <a:buNone/>
                      </a:pPr>
                      <a:r>
                        <a:rPr lang="en-US" sz="1300"/>
                        <a:t>Budget function available in WISEgrants </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tc>
                  <a:txBody>
                    <a:bodyPr/>
                    <a:lstStyle/>
                    <a:p>
                      <a:pPr marL="0" lvl="0" indent="0" algn="l" rtl="0">
                        <a:spcBef>
                          <a:spcPts val="0"/>
                        </a:spcBef>
                        <a:spcAft>
                          <a:spcPts val="0"/>
                        </a:spcAft>
                        <a:buNone/>
                      </a:pPr>
                      <a:r>
                        <a:rPr lang="en-US" sz="1300"/>
                        <a:t>March 15 - April 30th</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428150">
                <a:tc>
                  <a:txBody>
                    <a:bodyPr/>
                    <a:lstStyle/>
                    <a:p>
                      <a:pPr marL="0" lvl="0" indent="0" algn="l" rtl="0">
                        <a:spcBef>
                          <a:spcPts val="0"/>
                        </a:spcBef>
                        <a:spcAft>
                          <a:spcPts val="0"/>
                        </a:spcAft>
                        <a:buNone/>
                      </a:pPr>
                      <a:r>
                        <a:rPr lang="en-US" sz="1300"/>
                        <a:t>Budgets Due </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tc>
                  <a:txBody>
                    <a:bodyPr/>
                    <a:lstStyle/>
                    <a:p>
                      <a:pPr marL="0" lvl="0" indent="0" algn="l" rtl="0">
                        <a:spcBef>
                          <a:spcPts val="0"/>
                        </a:spcBef>
                        <a:spcAft>
                          <a:spcPts val="0"/>
                        </a:spcAft>
                        <a:buNone/>
                      </a:pPr>
                      <a:r>
                        <a:rPr lang="en-US" sz="1300"/>
                        <a:t>May 20th</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FFE599"/>
                    </a:solidFill>
                  </a:tcPr>
                </a:tc>
                <a:extLst>
                  <a:ext uri="{0D108BD9-81ED-4DB2-BD59-A6C34878D82A}">
                    <a16:rowId xmlns:a16="http://schemas.microsoft.com/office/drawing/2014/main" val="10005"/>
                  </a:ext>
                </a:extLst>
              </a:tr>
              <a:tr h="428150">
                <a:tc>
                  <a:txBody>
                    <a:bodyPr/>
                    <a:lstStyle/>
                    <a:p>
                      <a:pPr marL="0" lvl="0" indent="0" algn="l" rtl="0">
                        <a:spcBef>
                          <a:spcPts val="0"/>
                        </a:spcBef>
                        <a:spcAft>
                          <a:spcPts val="0"/>
                        </a:spcAft>
                        <a:buNone/>
                      </a:pPr>
                      <a:r>
                        <a:rPr lang="en-US" sz="1300"/>
                        <a:t>DPI Budget Review and approval</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tc>
                  <a:txBody>
                    <a:bodyPr/>
                    <a:lstStyle/>
                    <a:p>
                      <a:pPr marL="0" lvl="0" indent="0" algn="l" rtl="0">
                        <a:spcBef>
                          <a:spcPts val="0"/>
                        </a:spcBef>
                        <a:spcAft>
                          <a:spcPts val="0"/>
                        </a:spcAft>
                        <a:buNone/>
                      </a:pPr>
                      <a:r>
                        <a:rPr lang="en-US" sz="1300"/>
                        <a:t>May 20th - June 10th</a:t>
                      </a:r>
                      <a:endParaRPr sz="1300"/>
                    </a:p>
                  </a:txBody>
                  <a:tcPr marL="91425" marR="91425" marT="91425" marB="91425">
                    <a:lnL w="19050" cap="flat" cmpd="sng">
                      <a:solidFill>
                        <a:srgbClr val="9E9E9E"/>
                      </a:solidFill>
                      <a:prstDash val="solid"/>
                      <a:round/>
                      <a:headEnd type="none" w="sm" len="sm"/>
                      <a:tailEnd type="none" w="sm" len="sm"/>
                    </a:lnL>
                    <a:lnR w="19050" cap="flat" cmpd="sng">
                      <a:solidFill>
                        <a:srgbClr val="9E9E9E"/>
                      </a:solidFill>
                      <a:prstDash val="solid"/>
                      <a:round/>
                      <a:headEnd type="none" w="sm" len="sm"/>
                      <a:tailEnd type="none" w="sm" len="sm"/>
                    </a:lnR>
                    <a:lnT w="19050" cap="flat" cmpd="sng">
                      <a:solidFill>
                        <a:srgbClr val="9E9E9E"/>
                      </a:solidFill>
                      <a:prstDash val="solid"/>
                      <a:round/>
                      <a:headEnd type="none" w="sm" len="sm"/>
                      <a:tailEnd type="none" w="sm" len="sm"/>
                    </a:lnT>
                    <a:lnB w="19050" cap="flat" cmpd="sng">
                      <a:solidFill>
                        <a:srgbClr val="9E9E9E"/>
                      </a:solidFill>
                      <a:prstDash val="solid"/>
                      <a:round/>
                      <a:headEnd type="none" w="sm" len="sm"/>
                      <a:tailEnd type="none" w="sm" len="sm"/>
                    </a:lnB>
                    <a:solidFill>
                      <a:srgbClr val="B6D7A8"/>
                    </a:solidFill>
                  </a:tcPr>
                </a:tc>
                <a:extLst>
                  <a:ext uri="{0D108BD9-81ED-4DB2-BD59-A6C34878D82A}">
                    <a16:rowId xmlns:a16="http://schemas.microsoft.com/office/drawing/2014/main" val="10006"/>
                  </a:ext>
                </a:extLst>
              </a:tr>
            </a:tbl>
          </a:graphicData>
        </a:graphic>
      </p:graphicFrame>
      <p:sp>
        <p:nvSpPr>
          <p:cNvPr id="60" name="Google Shape;60;p10"/>
          <p:cNvSpPr txBox="1"/>
          <p:nvPr/>
        </p:nvSpPr>
        <p:spPr>
          <a:xfrm>
            <a:off x="6525450" y="921700"/>
            <a:ext cx="1818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chemeClr val="dk1"/>
                </a:solidFill>
                <a:latin typeface="Lato"/>
                <a:ea typeface="Lato"/>
                <a:cs typeface="Lato"/>
                <a:sym typeface="Lato"/>
              </a:rPr>
              <a:t>Due Date</a:t>
            </a:r>
            <a:endParaRPr sz="1800" b="1">
              <a:solidFill>
                <a:schemeClr val="dk1"/>
              </a:solidFill>
              <a:latin typeface="Lato"/>
              <a:ea typeface="Lato"/>
              <a:cs typeface="Lato"/>
              <a:sym typeface="Lato"/>
            </a:endParaRPr>
          </a:p>
        </p:txBody>
      </p:sp>
      <p:sp>
        <p:nvSpPr>
          <p:cNvPr id="61" name="Google Shape;61;p10"/>
          <p:cNvSpPr txBox="1"/>
          <p:nvPr/>
        </p:nvSpPr>
        <p:spPr>
          <a:xfrm>
            <a:off x="1130675" y="921700"/>
            <a:ext cx="2904300" cy="32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800">
                <a:solidFill>
                  <a:schemeClr val="dk1"/>
                </a:solidFill>
                <a:latin typeface="Lato"/>
                <a:ea typeface="Lato"/>
                <a:cs typeface="Lato"/>
                <a:sym typeface="Lato"/>
              </a:rPr>
              <a:t>                     </a:t>
            </a:r>
            <a:r>
              <a:rPr lang="en-US" sz="1800" b="1">
                <a:solidFill>
                  <a:schemeClr val="dk1"/>
                </a:solidFill>
                <a:latin typeface="Lato"/>
                <a:ea typeface="Lato"/>
                <a:cs typeface="Lato"/>
                <a:sym typeface="Lato"/>
              </a:rPr>
              <a:t>   Activity</a:t>
            </a:r>
            <a:endParaRPr sz="1800" b="1">
              <a:solidFill>
                <a:schemeClr val="dk1"/>
              </a:solidFill>
              <a:latin typeface="Lato"/>
              <a:ea typeface="Lato"/>
              <a:cs typeface="Lato"/>
              <a:sym typeface="Lato"/>
            </a:endParaRPr>
          </a:p>
        </p:txBody>
      </p:sp>
      <p:pic>
        <p:nvPicPr>
          <p:cNvPr id="62" name="Google Shape;62;p10"/>
          <p:cNvPicPr preferRelativeResize="0"/>
          <p:nvPr/>
        </p:nvPicPr>
        <p:blipFill>
          <a:blip r:embed="rId3">
            <a:alphaModFix/>
          </a:blip>
          <a:stretch>
            <a:fillRect/>
          </a:stretch>
        </p:blipFill>
        <p:spPr>
          <a:xfrm>
            <a:off x="1442775" y="0"/>
            <a:ext cx="6190225" cy="51434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7"/>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457200" algn="ctr" rtl="0">
              <a:spcBef>
                <a:spcPts val="0"/>
              </a:spcBef>
              <a:spcAft>
                <a:spcPts val="0"/>
              </a:spcAft>
              <a:buClr>
                <a:schemeClr val="dk1"/>
              </a:buClr>
              <a:buSzPts val="1100"/>
              <a:buFont typeface="Arial"/>
              <a:buNone/>
            </a:pPr>
            <a:endParaRPr>
              <a:solidFill>
                <a:srgbClr val="FFFFFF"/>
              </a:solidFill>
            </a:endParaRPr>
          </a:p>
        </p:txBody>
      </p:sp>
      <p:sp>
        <p:nvSpPr>
          <p:cNvPr id="245" name="Google Shape;245;p37"/>
          <p:cNvSpPr txBox="1">
            <a:spLocks noGrp="1"/>
          </p:cNvSpPr>
          <p:nvPr>
            <p:ph type="body" idx="2"/>
          </p:nvPr>
        </p:nvSpPr>
        <p:spPr>
          <a:xfrm>
            <a:off x="698675" y="921600"/>
            <a:ext cx="7953000" cy="2788800"/>
          </a:xfrm>
          <a:prstGeom prst="rect">
            <a:avLst/>
          </a:prstGeom>
        </p:spPr>
        <p:txBody>
          <a:bodyPr spcFirstLastPara="1" wrap="square" lIns="91425" tIns="45700" rIns="91425" bIns="45700" anchor="t" anchorCtr="0">
            <a:noAutofit/>
          </a:bodyPr>
          <a:lstStyle/>
          <a:p>
            <a:pPr marL="0" lvl="0" indent="457200" algn="l" rtl="0">
              <a:lnSpc>
                <a:spcPct val="100000"/>
              </a:lnSpc>
              <a:spcBef>
                <a:spcPts val="1000"/>
              </a:spcBef>
              <a:spcAft>
                <a:spcPts val="0"/>
              </a:spcAft>
              <a:buNone/>
            </a:pPr>
            <a:r>
              <a:rPr lang="en-US" sz="1800" u="sng">
                <a:solidFill>
                  <a:schemeClr val="hlink"/>
                </a:solidFill>
                <a:hlinkClick r:id="rId3"/>
              </a:rPr>
              <a:t>https://d</a:t>
            </a:r>
            <a:endParaRPr sz="1800"/>
          </a:p>
          <a:p>
            <a:pPr marL="0" lvl="0" indent="0" algn="l" rtl="0">
              <a:spcBef>
                <a:spcPts val="0"/>
              </a:spcBef>
              <a:spcAft>
                <a:spcPts val="439"/>
              </a:spcAft>
              <a:buNone/>
            </a:pPr>
            <a:r>
              <a:rPr lang="en-US"/>
              <a:t> </a:t>
            </a:r>
            <a:endParaRPr/>
          </a:p>
        </p:txBody>
      </p:sp>
      <p:pic>
        <p:nvPicPr>
          <p:cNvPr id="246" name="Google Shape;246;p37"/>
          <p:cNvPicPr preferRelativeResize="0"/>
          <p:nvPr/>
        </p:nvPicPr>
        <p:blipFill>
          <a:blip r:embed="rId4">
            <a:alphaModFix/>
          </a:blip>
          <a:stretch>
            <a:fillRect/>
          </a:stretch>
        </p:blipFill>
        <p:spPr>
          <a:xfrm>
            <a:off x="199595" y="0"/>
            <a:ext cx="4467059" cy="5143499"/>
          </a:xfrm>
          <a:prstGeom prst="rect">
            <a:avLst/>
          </a:prstGeom>
          <a:noFill/>
          <a:ln>
            <a:noFill/>
          </a:ln>
        </p:spPr>
      </p:pic>
      <p:pic>
        <p:nvPicPr>
          <p:cNvPr id="247" name="Google Shape;247;p37"/>
          <p:cNvPicPr preferRelativeResize="0"/>
          <p:nvPr/>
        </p:nvPicPr>
        <p:blipFill>
          <a:blip r:embed="rId5">
            <a:alphaModFix/>
          </a:blip>
          <a:stretch>
            <a:fillRect/>
          </a:stretch>
        </p:blipFill>
        <p:spPr>
          <a:xfrm>
            <a:off x="4796400" y="0"/>
            <a:ext cx="4228400"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8"/>
          <p:cNvSpPr txBox="1">
            <a:spLocks noGrp="1"/>
          </p:cNvSpPr>
          <p:nvPr>
            <p:ph type="body" idx="1"/>
          </p:nvPr>
        </p:nvSpPr>
        <p:spPr>
          <a:xfrm>
            <a:off x="0" y="272225"/>
            <a:ext cx="9144000" cy="6492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FY2024-2025 Grant Application</a:t>
            </a:r>
            <a:endParaRPr/>
          </a:p>
        </p:txBody>
      </p:sp>
      <p:sp>
        <p:nvSpPr>
          <p:cNvPr id="253" name="Google Shape;253;p38"/>
          <p:cNvSpPr txBox="1">
            <a:spLocks noGrp="1"/>
          </p:cNvSpPr>
          <p:nvPr>
            <p:ph type="body" idx="2"/>
          </p:nvPr>
        </p:nvSpPr>
        <p:spPr>
          <a:xfrm>
            <a:off x="1455875" y="1008125"/>
            <a:ext cx="7020600" cy="31383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200"/>
              <a:t>Sneak Peak</a:t>
            </a:r>
            <a:endParaRPr sz="2200"/>
          </a:p>
          <a:p>
            <a:pPr marL="0" lvl="0" indent="0" algn="ctr" rtl="0">
              <a:lnSpc>
                <a:spcPct val="100000"/>
              </a:lnSpc>
              <a:spcBef>
                <a:spcPts val="0"/>
              </a:spcBef>
              <a:spcAft>
                <a:spcPts val="0"/>
              </a:spcAft>
              <a:buNone/>
            </a:pPr>
            <a:r>
              <a:rPr lang="en-US" sz="2200">
                <a:solidFill>
                  <a:srgbClr val="FF0000"/>
                </a:solidFill>
              </a:rPr>
              <a:t>New </a:t>
            </a:r>
            <a:r>
              <a:rPr lang="en-US" sz="2200"/>
              <a:t>WISEgrants Functionality</a:t>
            </a:r>
            <a:endParaRPr sz="2200"/>
          </a:p>
          <a:p>
            <a:pPr marL="0" lvl="0" indent="0" algn="ctr" rtl="0">
              <a:lnSpc>
                <a:spcPct val="115000"/>
              </a:lnSpc>
              <a:spcBef>
                <a:spcPts val="0"/>
              </a:spcBef>
              <a:spcAft>
                <a:spcPts val="0"/>
              </a:spcAft>
              <a:buNone/>
            </a:pPr>
            <a:endParaRPr sz="2200"/>
          </a:p>
          <a:p>
            <a:pPr marL="457200" lvl="0" indent="-355600" algn="l" rtl="0">
              <a:lnSpc>
                <a:spcPct val="115000"/>
              </a:lnSpc>
              <a:spcBef>
                <a:spcPts val="0"/>
              </a:spcBef>
              <a:spcAft>
                <a:spcPts val="0"/>
              </a:spcAft>
              <a:buSzPts val="2000"/>
              <a:buChar char="•"/>
            </a:pPr>
            <a:r>
              <a:rPr lang="en-US" sz="2000" b="0"/>
              <a:t>Consortium Fund Management Monitoring</a:t>
            </a:r>
            <a:endParaRPr sz="2000" b="0"/>
          </a:p>
          <a:p>
            <a:pPr marL="457200" lvl="0" indent="-355600" algn="l" rtl="0">
              <a:lnSpc>
                <a:spcPct val="115000"/>
              </a:lnSpc>
              <a:spcBef>
                <a:spcPts val="0"/>
              </a:spcBef>
              <a:spcAft>
                <a:spcPts val="0"/>
              </a:spcAft>
              <a:buSzPts val="2000"/>
              <a:buChar char="•"/>
            </a:pPr>
            <a:r>
              <a:rPr lang="en-US" sz="2000" b="0"/>
              <a:t>Application drop-down menu</a:t>
            </a:r>
            <a:endParaRPr sz="2000" b="0"/>
          </a:p>
          <a:p>
            <a:pPr marL="457200" lvl="0" indent="-355600" algn="l" rtl="0">
              <a:lnSpc>
                <a:spcPct val="115000"/>
              </a:lnSpc>
              <a:spcBef>
                <a:spcPts val="0"/>
              </a:spcBef>
              <a:spcAft>
                <a:spcPts val="0"/>
              </a:spcAft>
              <a:buSzPts val="2000"/>
              <a:buChar char="•"/>
            </a:pPr>
            <a:r>
              <a:rPr lang="en-US" sz="2000" b="0"/>
              <a:t>Acceptance and approval process </a:t>
            </a:r>
            <a:endParaRPr sz="2000" b="0"/>
          </a:p>
          <a:p>
            <a:pPr marL="457200" lvl="0" indent="-355600" algn="l" rtl="0">
              <a:lnSpc>
                <a:spcPct val="115000"/>
              </a:lnSpc>
              <a:spcBef>
                <a:spcPts val="0"/>
              </a:spcBef>
              <a:spcAft>
                <a:spcPts val="0"/>
              </a:spcAft>
              <a:buSzPts val="2000"/>
              <a:buChar char="•"/>
            </a:pPr>
            <a:r>
              <a:rPr lang="en-US" sz="2000" b="0"/>
              <a:t>Narrative section Q1 upload function </a:t>
            </a:r>
            <a:endParaRPr sz="2000" b="0"/>
          </a:p>
          <a:p>
            <a:pPr marL="457200" lvl="0" indent="-355600" algn="l" rtl="0">
              <a:lnSpc>
                <a:spcPct val="115000"/>
              </a:lnSpc>
              <a:spcBef>
                <a:spcPts val="0"/>
              </a:spcBef>
              <a:spcAft>
                <a:spcPts val="0"/>
              </a:spcAft>
              <a:buSzPts val="2000"/>
              <a:buChar char="•"/>
            </a:pPr>
            <a:r>
              <a:rPr lang="en-US" sz="2000" b="0"/>
              <a:t>Budget submission</a:t>
            </a:r>
            <a:endParaRPr sz="2000" b="0"/>
          </a:p>
          <a:p>
            <a:pPr marL="457200" lvl="0" indent="0" algn="l" rtl="0">
              <a:lnSpc>
                <a:spcPct val="100000"/>
              </a:lnSpc>
              <a:spcBef>
                <a:spcPts val="0"/>
              </a:spcBef>
              <a:spcAft>
                <a:spcPts val="0"/>
              </a:spcAft>
              <a:buNone/>
            </a:pPr>
            <a:endParaRPr sz="2200" b="0"/>
          </a:p>
          <a:p>
            <a:pPr marL="0" lvl="0" indent="0" algn="l" rtl="0">
              <a:lnSpc>
                <a:spcPct val="100000"/>
              </a:lnSpc>
              <a:spcBef>
                <a:spcPts val="0"/>
              </a:spcBef>
              <a:spcAft>
                <a:spcPts val="0"/>
              </a:spcAft>
              <a:buClr>
                <a:schemeClr val="dk1"/>
              </a:buClr>
              <a:buSzPts val="1100"/>
              <a:buFont typeface="Arial"/>
              <a:buNone/>
            </a:pPr>
            <a:endParaRPr sz="2000" b="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9"/>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259" name="Google Shape;259;p39"/>
          <p:cNvSpPr txBox="1">
            <a:spLocks noGrp="1"/>
          </p:cNvSpPr>
          <p:nvPr>
            <p:ph type="body" idx="2"/>
          </p:nvPr>
        </p:nvSpPr>
        <p:spPr>
          <a:xfrm>
            <a:off x="2048550" y="1761226"/>
            <a:ext cx="5046900" cy="1982100"/>
          </a:xfrm>
          <a:prstGeom prst="rect">
            <a:avLst/>
          </a:prstGeom>
        </p:spPr>
        <p:txBody>
          <a:bodyPr spcFirstLastPara="1" wrap="square" lIns="91425" tIns="45700" rIns="91425" bIns="45700" anchor="t" anchorCtr="0">
            <a:noAutofit/>
          </a:bodyPr>
          <a:lstStyle/>
          <a:p>
            <a:pPr marL="0" lvl="0" indent="0" algn="ctr" rtl="0">
              <a:spcBef>
                <a:spcPts val="0"/>
              </a:spcBef>
              <a:spcAft>
                <a:spcPts val="439"/>
              </a:spcAft>
              <a:buNone/>
            </a:pPr>
            <a:r>
              <a:rPr lang="en-US" sz="4800" i="1">
                <a:latin typeface="Comic Sans MS"/>
                <a:ea typeface="Comic Sans MS"/>
                <a:cs typeface="Comic Sans MS"/>
                <a:sym typeface="Comic Sans MS"/>
              </a:rPr>
              <a:t>?? Questions ??</a:t>
            </a:r>
            <a:endParaRPr sz="4800" i="1">
              <a:latin typeface="Comic Sans MS"/>
              <a:ea typeface="Comic Sans MS"/>
              <a:cs typeface="Comic Sans MS"/>
              <a:sym typeface="Comic Sans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1"/>
          <p:cNvSpPr txBox="1">
            <a:spLocks noGrp="1"/>
          </p:cNvSpPr>
          <p:nvPr>
            <p:ph type="body" idx="1"/>
          </p:nvPr>
        </p:nvSpPr>
        <p:spPr>
          <a:xfrm>
            <a:off x="0" y="309175"/>
            <a:ext cx="9144000" cy="612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Application Sections </a:t>
            </a:r>
            <a:endParaRPr/>
          </a:p>
        </p:txBody>
      </p:sp>
      <p:sp>
        <p:nvSpPr>
          <p:cNvPr id="68" name="Google Shape;68;p11"/>
          <p:cNvSpPr txBox="1">
            <a:spLocks noGrp="1"/>
          </p:cNvSpPr>
          <p:nvPr>
            <p:ph type="body" idx="2"/>
          </p:nvPr>
        </p:nvSpPr>
        <p:spPr>
          <a:xfrm>
            <a:off x="1516175" y="921775"/>
            <a:ext cx="7201500" cy="3426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800"/>
              <a:t> </a:t>
            </a:r>
            <a:endParaRPr sz="2800" b="0"/>
          </a:p>
          <a:p>
            <a:pPr marL="914400" lvl="1" indent="-381000" algn="l" rtl="0">
              <a:lnSpc>
                <a:spcPct val="150000"/>
              </a:lnSpc>
              <a:spcBef>
                <a:spcPts val="375"/>
              </a:spcBef>
              <a:spcAft>
                <a:spcPts val="0"/>
              </a:spcAft>
              <a:buClr>
                <a:srgbClr val="434343"/>
              </a:buClr>
              <a:buSzPts val="2400"/>
              <a:buAutoNum type="alphaUcPeriod"/>
            </a:pPr>
            <a:r>
              <a:rPr lang="en-US" sz="2400" b="1">
                <a:solidFill>
                  <a:srgbClr val="434343"/>
                </a:solidFill>
                <a:highlight>
                  <a:srgbClr val="FFF2CC"/>
                </a:highlight>
              </a:rPr>
              <a:t>Stakeholders Engaged</a:t>
            </a:r>
            <a:endParaRPr sz="2400" b="1">
              <a:solidFill>
                <a:srgbClr val="434343"/>
              </a:solidFill>
              <a:highlight>
                <a:srgbClr val="FFF2CC"/>
              </a:highlight>
            </a:endParaRPr>
          </a:p>
          <a:p>
            <a:pPr marL="914400" lvl="1" indent="-381000" algn="l" rtl="0">
              <a:lnSpc>
                <a:spcPct val="150000"/>
              </a:lnSpc>
              <a:spcBef>
                <a:spcPts val="0"/>
              </a:spcBef>
              <a:spcAft>
                <a:spcPts val="0"/>
              </a:spcAft>
              <a:buClr>
                <a:srgbClr val="434343"/>
              </a:buClr>
              <a:buSzPts val="2400"/>
              <a:buAutoNum type="alphaUcPeriod"/>
            </a:pPr>
            <a:r>
              <a:rPr lang="en-US" sz="2400" b="1">
                <a:solidFill>
                  <a:srgbClr val="434343"/>
                </a:solidFill>
                <a:highlight>
                  <a:srgbClr val="FFF2CC"/>
                </a:highlight>
              </a:rPr>
              <a:t>CLNA results for Focus Areas</a:t>
            </a:r>
            <a:endParaRPr sz="2400">
              <a:solidFill>
                <a:srgbClr val="434343"/>
              </a:solidFill>
              <a:highlight>
                <a:srgbClr val="FFF2CC"/>
              </a:highlight>
            </a:endParaRPr>
          </a:p>
          <a:p>
            <a:pPr marL="914400" lvl="1" indent="-381000" algn="l" rtl="0">
              <a:lnSpc>
                <a:spcPct val="150000"/>
              </a:lnSpc>
              <a:spcBef>
                <a:spcPts val="0"/>
              </a:spcBef>
              <a:spcAft>
                <a:spcPts val="0"/>
              </a:spcAft>
              <a:buClr>
                <a:srgbClr val="434343"/>
              </a:buClr>
              <a:buSzPts val="2400"/>
              <a:buAutoNum type="alphaUcPeriod"/>
            </a:pPr>
            <a:r>
              <a:rPr lang="en-US" sz="2400" b="1">
                <a:solidFill>
                  <a:srgbClr val="434343"/>
                </a:solidFill>
                <a:highlight>
                  <a:srgbClr val="FFF2CC"/>
                </a:highlight>
              </a:rPr>
              <a:t>Career Pathways Evaluation of Progress</a:t>
            </a:r>
            <a:endParaRPr sz="2400" b="1">
              <a:solidFill>
                <a:srgbClr val="434343"/>
              </a:solidFill>
              <a:highlight>
                <a:srgbClr val="FFF2CC"/>
              </a:highlight>
            </a:endParaRPr>
          </a:p>
          <a:p>
            <a:pPr marL="914400" lvl="1" indent="-381000" algn="l" rtl="0">
              <a:lnSpc>
                <a:spcPct val="150000"/>
              </a:lnSpc>
              <a:spcBef>
                <a:spcPts val="0"/>
              </a:spcBef>
              <a:spcAft>
                <a:spcPts val="0"/>
              </a:spcAft>
              <a:buClr>
                <a:srgbClr val="434343"/>
              </a:buClr>
              <a:buSzPts val="2400"/>
              <a:buAutoNum type="alphaUcPeriod"/>
            </a:pPr>
            <a:r>
              <a:rPr lang="en-US" sz="2400" b="1">
                <a:solidFill>
                  <a:srgbClr val="434343"/>
                </a:solidFill>
                <a:highlight>
                  <a:srgbClr val="F4CCCC"/>
                </a:highlight>
              </a:rPr>
              <a:t>Narrative</a:t>
            </a:r>
            <a:endParaRPr sz="2400" b="1">
              <a:solidFill>
                <a:srgbClr val="434343"/>
              </a:solidFill>
              <a:highlight>
                <a:srgbClr val="F4CCCC"/>
              </a:highlight>
            </a:endParaRPr>
          </a:p>
          <a:p>
            <a:pPr marL="914400" lvl="1" indent="-381000" algn="l" rtl="0">
              <a:lnSpc>
                <a:spcPct val="150000"/>
              </a:lnSpc>
              <a:spcBef>
                <a:spcPts val="0"/>
              </a:spcBef>
              <a:spcAft>
                <a:spcPts val="0"/>
              </a:spcAft>
              <a:buClr>
                <a:srgbClr val="434343"/>
              </a:buClr>
              <a:buSzPts val="2400"/>
              <a:buAutoNum type="alphaUcPeriod"/>
            </a:pPr>
            <a:r>
              <a:rPr lang="en-US" sz="2400" b="1">
                <a:solidFill>
                  <a:srgbClr val="434343"/>
                </a:solidFill>
                <a:highlight>
                  <a:srgbClr val="C9DAF8"/>
                </a:highlight>
              </a:rPr>
              <a:t>Budget</a:t>
            </a:r>
            <a:endParaRPr sz="2400" b="1">
              <a:solidFill>
                <a:srgbClr val="434343"/>
              </a:solidFill>
              <a:highlight>
                <a:srgbClr val="C9DAF8"/>
              </a:highlight>
            </a:endParaRPr>
          </a:p>
          <a:p>
            <a:pPr marL="914400" lvl="0" indent="0" algn="l" rtl="0">
              <a:spcBef>
                <a:spcPts val="0"/>
              </a:spcBef>
              <a:spcAft>
                <a:spcPts val="0"/>
              </a:spcAft>
              <a:buNone/>
            </a:pPr>
            <a:endParaRPr sz="2400" b="1" strike="sngStrike">
              <a:solidFill>
                <a:srgbClr val="434343"/>
              </a:solidFill>
            </a:endParaRPr>
          </a:p>
          <a:p>
            <a:pPr marL="0" lvl="0" indent="0" algn="l" rtl="0">
              <a:lnSpc>
                <a:spcPct val="115000"/>
              </a:lnSpc>
              <a:spcBef>
                <a:spcPts val="439"/>
              </a:spcBef>
              <a:spcAft>
                <a:spcPts val="439"/>
              </a:spcAft>
              <a:buNone/>
            </a:pPr>
            <a:endParaRPr sz="2400" b="1" strike="sngStrike">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2"/>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74" name="Google Shape;74;p12"/>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endParaRPr/>
          </a:p>
        </p:txBody>
      </p:sp>
      <p:pic>
        <p:nvPicPr>
          <p:cNvPr id="75" name="Google Shape;75;p12"/>
          <p:cNvPicPr preferRelativeResize="0"/>
          <p:nvPr/>
        </p:nvPicPr>
        <p:blipFill>
          <a:blip r:embed="rId3">
            <a:alphaModFix/>
          </a:blip>
          <a:stretch>
            <a:fillRect/>
          </a:stretch>
        </p:blipFill>
        <p:spPr>
          <a:xfrm>
            <a:off x="212775" y="866775"/>
            <a:ext cx="8726000" cy="3847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3"/>
          <p:cNvSpPr txBox="1">
            <a:spLocks noGrp="1"/>
          </p:cNvSpPr>
          <p:nvPr>
            <p:ph type="body" idx="1"/>
          </p:nvPr>
        </p:nvSpPr>
        <p:spPr>
          <a:xfrm>
            <a:off x="0" y="0"/>
            <a:ext cx="9144000" cy="921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endParaRPr/>
          </a:p>
        </p:txBody>
      </p:sp>
      <p:sp>
        <p:nvSpPr>
          <p:cNvPr id="81" name="Google Shape;81;p13"/>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WISEgrants Technical Assistance</a:t>
            </a:r>
            <a:endParaRPr/>
          </a:p>
          <a:p>
            <a:pPr marL="0" lvl="0" indent="0" algn="l" rtl="0">
              <a:spcBef>
                <a:spcPts val="439"/>
              </a:spcBef>
              <a:spcAft>
                <a:spcPts val="439"/>
              </a:spcAft>
              <a:buNone/>
            </a:pPr>
            <a:r>
              <a:rPr lang="en-US" u="sng">
                <a:solidFill>
                  <a:schemeClr val="hlink"/>
                </a:solidFill>
                <a:hlinkClick r:id="rId3"/>
              </a:rPr>
              <a:t>https://dpi.wi.gov/wisegrants/technical-assistance</a:t>
            </a:r>
            <a:r>
              <a:rPr lang="en-US"/>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4"/>
          <p:cNvSpPr txBox="1">
            <a:spLocks noGrp="1"/>
          </p:cNvSpPr>
          <p:nvPr>
            <p:ph type="body" idx="1"/>
          </p:nvPr>
        </p:nvSpPr>
        <p:spPr>
          <a:xfrm>
            <a:off x="0" y="204100"/>
            <a:ext cx="9144000" cy="7176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Application Sections</a:t>
            </a:r>
            <a:endParaRPr/>
          </a:p>
        </p:txBody>
      </p:sp>
      <p:sp>
        <p:nvSpPr>
          <p:cNvPr id="87" name="Google Shape;87;p14"/>
          <p:cNvSpPr txBox="1">
            <a:spLocks noGrp="1"/>
          </p:cNvSpPr>
          <p:nvPr>
            <p:ph type="body" idx="2"/>
          </p:nvPr>
        </p:nvSpPr>
        <p:spPr>
          <a:xfrm>
            <a:off x="1319900" y="921700"/>
            <a:ext cx="5778900" cy="13371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r>
              <a:rPr lang="en-US" sz="2000"/>
              <a:t>Stakeholder Engagement</a:t>
            </a:r>
            <a:endParaRPr sz="2000"/>
          </a:p>
        </p:txBody>
      </p:sp>
      <p:pic>
        <p:nvPicPr>
          <p:cNvPr id="88" name="Google Shape;88;p14"/>
          <p:cNvPicPr preferRelativeResize="0"/>
          <p:nvPr/>
        </p:nvPicPr>
        <p:blipFill>
          <a:blip r:embed="rId3">
            <a:alphaModFix/>
          </a:blip>
          <a:stretch>
            <a:fillRect/>
          </a:stretch>
        </p:blipFill>
        <p:spPr>
          <a:xfrm>
            <a:off x="1319900" y="1349850"/>
            <a:ext cx="6687674" cy="3674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5"/>
          <p:cNvSpPr txBox="1">
            <a:spLocks noGrp="1"/>
          </p:cNvSpPr>
          <p:nvPr>
            <p:ph type="body" idx="1"/>
          </p:nvPr>
        </p:nvSpPr>
        <p:spPr>
          <a:xfrm>
            <a:off x="0" y="93350"/>
            <a:ext cx="9144000" cy="8280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US" sz="3000"/>
              <a:t>Application Sections: CLNA Focus Areas</a:t>
            </a:r>
            <a:endParaRPr sz="3000"/>
          </a:p>
          <a:p>
            <a:pPr marL="0" lvl="0" indent="0" algn="ctr" rtl="0">
              <a:spcBef>
                <a:spcPts val="0"/>
              </a:spcBef>
              <a:spcAft>
                <a:spcPts val="0"/>
              </a:spcAft>
              <a:buNone/>
            </a:pPr>
            <a:r>
              <a:rPr lang="en-US" sz="2800"/>
              <a:t>Year 1 of CLNA Application Cycle</a:t>
            </a:r>
            <a:endParaRPr sz="2800"/>
          </a:p>
        </p:txBody>
      </p:sp>
      <p:sp>
        <p:nvSpPr>
          <p:cNvPr id="94" name="Google Shape;94;p15"/>
          <p:cNvSpPr txBox="1">
            <a:spLocks noGrp="1"/>
          </p:cNvSpPr>
          <p:nvPr>
            <p:ph type="body" idx="2"/>
          </p:nvPr>
        </p:nvSpPr>
        <p:spPr>
          <a:xfrm>
            <a:off x="111700" y="1072238"/>
            <a:ext cx="9060900" cy="34113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2200" u="sng">
                <a:highlight>
                  <a:srgbClr val="E69138"/>
                </a:highlight>
              </a:rPr>
              <a:t>Application Fields</a:t>
            </a:r>
            <a:endParaRPr sz="2000" b="0">
              <a:solidFill>
                <a:srgbClr val="434343"/>
              </a:solidFill>
            </a:endParaRPr>
          </a:p>
          <a:p>
            <a:pPr marL="457200" lvl="0" indent="-355600" algn="l" rtl="0">
              <a:lnSpc>
                <a:spcPct val="115000"/>
              </a:lnSpc>
              <a:spcBef>
                <a:spcPts val="0"/>
              </a:spcBef>
              <a:spcAft>
                <a:spcPts val="0"/>
              </a:spcAft>
              <a:buClr>
                <a:srgbClr val="434343"/>
              </a:buClr>
              <a:buSzPts val="2000"/>
              <a:buChar char="●"/>
            </a:pPr>
            <a:r>
              <a:rPr lang="en-US" sz="2000" b="0">
                <a:solidFill>
                  <a:srgbClr val="434343"/>
                </a:solidFill>
              </a:rPr>
              <a:t>Student Performance on Accountability Indicators</a:t>
            </a:r>
            <a:endParaRPr sz="2000" b="0">
              <a:solidFill>
                <a:srgbClr val="434343"/>
              </a:solidFill>
            </a:endParaRPr>
          </a:p>
          <a:p>
            <a:pPr marL="457200" lvl="0" indent="-355600" algn="l" rtl="0">
              <a:lnSpc>
                <a:spcPct val="115000"/>
              </a:lnSpc>
              <a:spcBef>
                <a:spcPts val="0"/>
              </a:spcBef>
              <a:spcAft>
                <a:spcPts val="0"/>
              </a:spcAft>
              <a:buClr>
                <a:srgbClr val="434343"/>
              </a:buClr>
              <a:buSzPts val="2000"/>
              <a:buChar char="●"/>
            </a:pPr>
            <a:r>
              <a:rPr lang="en-US" sz="2000" b="0">
                <a:solidFill>
                  <a:srgbClr val="434343"/>
                </a:solidFill>
              </a:rPr>
              <a:t>Equity and Access</a:t>
            </a:r>
            <a:endParaRPr sz="2000" b="0">
              <a:solidFill>
                <a:srgbClr val="434343"/>
              </a:solidFill>
            </a:endParaRPr>
          </a:p>
          <a:p>
            <a:pPr marL="457200" lvl="0" indent="-355600" algn="l" rtl="0">
              <a:lnSpc>
                <a:spcPct val="100000"/>
              </a:lnSpc>
              <a:spcBef>
                <a:spcPts val="0"/>
              </a:spcBef>
              <a:spcAft>
                <a:spcPts val="0"/>
              </a:spcAft>
              <a:buClr>
                <a:srgbClr val="434343"/>
              </a:buClr>
              <a:buSzPts val="2000"/>
              <a:buChar char="●"/>
            </a:pPr>
            <a:r>
              <a:rPr lang="en-US" sz="2000" b="0">
                <a:solidFill>
                  <a:srgbClr val="434343"/>
                </a:solidFill>
              </a:rPr>
              <a:t>Educator Recruitment, Retention and Training</a:t>
            </a:r>
            <a:endParaRPr sz="2000" b="0">
              <a:solidFill>
                <a:srgbClr val="434343"/>
              </a:solidFill>
            </a:endParaRPr>
          </a:p>
          <a:p>
            <a:pPr marL="0" lvl="0" indent="0" algn="l" rtl="0">
              <a:lnSpc>
                <a:spcPct val="100000"/>
              </a:lnSpc>
              <a:spcBef>
                <a:spcPts val="439"/>
              </a:spcBef>
              <a:spcAft>
                <a:spcPts val="0"/>
              </a:spcAft>
              <a:buClr>
                <a:schemeClr val="dk1"/>
              </a:buClr>
              <a:buSzPts val="1100"/>
              <a:buFont typeface="Arial"/>
              <a:buNone/>
            </a:pPr>
            <a:endParaRPr sz="2200" u="sng">
              <a:solidFill>
                <a:srgbClr val="434343"/>
              </a:solidFill>
              <a:highlight>
                <a:srgbClr val="B6D7A8"/>
              </a:highlight>
            </a:endParaRPr>
          </a:p>
          <a:p>
            <a:pPr marL="0" lvl="0" indent="0" algn="l" rtl="0">
              <a:lnSpc>
                <a:spcPct val="100000"/>
              </a:lnSpc>
              <a:spcBef>
                <a:spcPts val="439"/>
              </a:spcBef>
              <a:spcAft>
                <a:spcPts val="0"/>
              </a:spcAft>
              <a:buClr>
                <a:schemeClr val="dk1"/>
              </a:buClr>
              <a:buSzPts val="1100"/>
              <a:buFont typeface="Arial"/>
              <a:buNone/>
            </a:pPr>
            <a:r>
              <a:rPr lang="en-US" sz="2200" u="sng">
                <a:solidFill>
                  <a:srgbClr val="434343"/>
                </a:solidFill>
                <a:highlight>
                  <a:srgbClr val="B6D7A8"/>
                </a:highlight>
              </a:rPr>
              <a:t>PROCESS:</a:t>
            </a:r>
            <a:endParaRPr sz="2200" u="sng">
              <a:solidFill>
                <a:srgbClr val="434343"/>
              </a:solidFill>
              <a:highlight>
                <a:srgbClr val="B6D7A8"/>
              </a:highlight>
            </a:endParaRPr>
          </a:p>
          <a:p>
            <a:pPr marL="0" lvl="0" indent="0" algn="l" rtl="0">
              <a:lnSpc>
                <a:spcPct val="100000"/>
              </a:lnSpc>
              <a:spcBef>
                <a:spcPts val="439"/>
              </a:spcBef>
              <a:spcAft>
                <a:spcPts val="0"/>
              </a:spcAft>
              <a:buClr>
                <a:schemeClr val="dk1"/>
              </a:buClr>
              <a:buSzPts val="1100"/>
              <a:buFont typeface="Arial"/>
              <a:buNone/>
            </a:pPr>
            <a:endParaRPr sz="2200" u="sng">
              <a:solidFill>
                <a:srgbClr val="434343"/>
              </a:solidFill>
              <a:highlight>
                <a:srgbClr val="B6D7A8"/>
              </a:highlight>
            </a:endParaRPr>
          </a:p>
          <a:p>
            <a:pPr marL="0" lvl="0" indent="0" algn="l" rtl="0">
              <a:lnSpc>
                <a:spcPct val="100000"/>
              </a:lnSpc>
              <a:spcBef>
                <a:spcPts val="439"/>
              </a:spcBef>
              <a:spcAft>
                <a:spcPts val="0"/>
              </a:spcAft>
              <a:buClr>
                <a:schemeClr val="dk1"/>
              </a:buClr>
              <a:buSzPts val="1100"/>
              <a:buFont typeface="Arial"/>
              <a:buNone/>
            </a:pPr>
            <a:endParaRPr sz="2200" u="sng">
              <a:solidFill>
                <a:srgbClr val="434343"/>
              </a:solidFill>
              <a:highlight>
                <a:srgbClr val="B6D7A8"/>
              </a:highlight>
            </a:endParaRPr>
          </a:p>
          <a:p>
            <a:pPr marL="0" lvl="0" indent="0" algn="l" rtl="0">
              <a:spcBef>
                <a:spcPts val="439"/>
              </a:spcBef>
              <a:spcAft>
                <a:spcPts val="439"/>
              </a:spcAft>
              <a:buClr>
                <a:schemeClr val="dk1"/>
              </a:buClr>
              <a:buSzPts val="1100"/>
              <a:buFont typeface="Arial"/>
              <a:buNone/>
            </a:pPr>
            <a:endParaRPr/>
          </a:p>
        </p:txBody>
      </p:sp>
      <p:sp>
        <p:nvSpPr>
          <p:cNvPr id="95" name="Google Shape;95;p15"/>
          <p:cNvSpPr txBox="1"/>
          <p:nvPr/>
        </p:nvSpPr>
        <p:spPr>
          <a:xfrm>
            <a:off x="1457350" y="3404625"/>
            <a:ext cx="951600" cy="7713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Data analysis</a:t>
            </a:r>
            <a:endParaRPr b="1">
              <a:latin typeface="Lato"/>
              <a:ea typeface="Lato"/>
              <a:cs typeface="Lato"/>
              <a:sym typeface="Lato"/>
            </a:endParaRPr>
          </a:p>
        </p:txBody>
      </p:sp>
      <p:sp>
        <p:nvSpPr>
          <p:cNvPr id="96" name="Google Shape;96;p15"/>
          <p:cNvSpPr txBox="1"/>
          <p:nvPr/>
        </p:nvSpPr>
        <p:spPr>
          <a:xfrm>
            <a:off x="3279625" y="3376275"/>
            <a:ext cx="1468500" cy="828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a:latin typeface="Lato"/>
                <a:ea typeface="Lato"/>
                <a:cs typeface="Lato"/>
                <a:sym typeface="Lato"/>
              </a:rPr>
              <a:t>I</a:t>
            </a:r>
            <a:r>
              <a:rPr lang="en-US" b="1">
                <a:latin typeface="Lato"/>
                <a:ea typeface="Lato"/>
                <a:cs typeface="Lato"/>
                <a:sym typeface="Lato"/>
              </a:rPr>
              <a:t>dentification of gaps/root cause/needs</a:t>
            </a:r>
            <a:endParaRPr b="1">
              <a:latin typeface="Lato"/>
              <a:ea typeface="Lato"/>
              <a:cs typeface="Lato"/>
              <a:sym typeface="Lato"/>
            </a:endParaRPr>
          </a:p>
        </p:txBody>
      </p:sp>
      <p:sp>
        <p:nvSpPr>
          <p:cNvPr id="97" name="Google Shape;97;p15"/>
          <p:cNvSpPr txBox="1"/>
          <p:nvPr/>
        </p:nvSpPr>
        <p:spPr>
          <a:xfrm>
            <a:off x="8171150" y="3298325"/>
            <a:ext cx="951600" cy="7713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solidFill>
                  <a:srgbClr val="CC0000"/>
                </a:solidFill>
                <a:latin typeface="Lato"/>
                <a:ea typeface="Lato"/>
                <a:cs typeface="Lato"/>
                <a:sym typeface="Lato"/>
              </a:rPr>
              <a:t>Budget planning</a:t>
            </a:r>
            <a:endParaRPr b="1">
              <a:solidFill>
                <a:srgbClr val="CC0000"/>
              </a:solidFill>
              <a:latin typeface="Lato"/>
              <a:ea typeface="Lato"/>
              <a:cs typeface="Lato"/>
              <a:sym typeface="Lato"/>
            </a:endParaRPr>
          </a:p>
          <a:p>
            <a:pPr marL="0" lvl="0" indent="0" algn="l" rtl="0">
              <a:spcBef>
                <a:spcPts val="0"/>
              </a:spcBef>
              <a:spcAft>
                <a:spcPts val="0"/>
              </a:spcAft>
              <a:buNone/>
            </a:pPr>
            <a:r>
              <a:rPr lang="en-US" b="1">
                <a:solidFill>
                  <a:srgbClr val="38761D"/>
                </a:solidFill>
                <a:latin typeface="Lato"/>
                <a:ea typeface="Lato"/>
                <a:cs typeface="Lato"/>
                <a:sym typeface="Lato"/>
              </a:rPr>
              <a:t>     $$$</a:t>
            </a:r>
            <a:endParaRPr b="1">
              <a:solidFill>
                <a:srgbClr val="38761D"/>
              </a:solidFill>
              <a:latin typeface="Lato"/>
              <a:ea typeface="Lato"/>
              <a:cs typeface="Lato"/>
              <a:sym typeface="Lato"/>
            </a:endParaRPr>
          </a:p>
        </p:txBody>
      </p:sp>
      <p:sp>
        <p:nvSpPr>
          <p:cNvPr id="98" name="Google Shape;98;p15"/>
          <p:cNvSpPr txBox="1"/>
          <p:nvPr/>
        </p:nvSpPr>
        <p:spPr>
          <a:xfrm>
            <a:off x="5618800" y="3376275"/>
            <a:ext cx="1668000" cy="828000"/>
          </a:xfrm>
          <a:prstGeom prst="rect">
            <a:avLst/>
          </a:prstGeom>
          <a:noFill/>
          <a:ln w="28575" cap="flat" cmpd="sng">
            <a:solidFill>
              <a:srgbClr val="0000FF"/>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a:latin typeface="Lato"/>
                <a:ea typeface="Lato"/>
                <a:cs typeface="Lato"/>
                <a:sym typeface="Lato"/>
              </a:rPr>
              <a:t>Goals/Outcome Measures/ Activities</a:t>
            </a:r>
            <a:endParaRPr b="1">
              <a:latin typeface="Lato"/>
              <a:ea typeface="Lato"/>
              <a:cs typeface="Lato"/>
              <a:sym typeface="Lato"/>
            </a:endParaRPr>
          </a:p>
          <a:p>
            <a:pPr marL="0" lvl="0" indent="0" algn="l" rtl="0">
              <a:spcBef>
                <a:spcPts val="0"/>
              </a:spcBef>
              <a:spcAft>
                <a:spcPts val="0"/>
              </a:spcAft>
              <a:buNone/>
            </a:pPr>
            <a:endParaRPr b="1">
              <a:solidFill>
                <a:srgbClr val="CC0000"/>
              </a:solidFill>
              <a:latin typeface="Lato"/>
              <a:ea typeface="Lato"/>
              <a:cs typeface="Lato"/>
              <a:sym typeface="Lato"/>
            </a:endParaRPr>
          </a:p>
        </p:txBody>
      </p:sp>
      <p:sp>
        <p:nvSpPr>
          <p:cNvPr id="99" name="Google Shape;99;p15"/>
          <p:cNvSpPr/>
          <p:nvPr/>
        </p:nvSpPr>
        <p:spPr>
          <a:xfrm>
            <a:off x="2434788" y="3367325"/>
            <a:ext cx="819000" cy="633300"/>
          </a:xfrm>
          <a:prstGeom prst="rightArrow">
            <a:avLst>
              <a:gd name="adj1" fmla="val 50000"/>
              <a:gd name="adj2" fmla="val 50000"/>
            </a:avLst>
          </a:prstGeom>
          <a:solidFill>
            <a:srgbClr val="FF990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a:t>drives</a:t>
            </a:r>
            <a:endParaRPr/>
          </a:p>
        </p:txBody>
      </p:sp>
      <p:sp>
        <p:nvSpPr>
          <p:cNvPr id="100" name="Google Shape;100;p15"/>
          <p:cNvSpPr/>
          <p:nvPr/>
        </p:nvSpPr>
        <p:spPr>
          <a:xfrm>
            <a:off x="4772500" y="3426675"/>
            <a:ext cx="864600" cy="633300"/>
          </a:xfrm>
          <a:prstGeom prst="rightArrow">
            <a:avLst>
              <a:gd name="adj1" fmla="val 50000"/>
              <a:gd name="adj2" fmla="val 50000"/>
            </a:avLst>
          </a:prstGeom>
          <a:solidFill>
            <a:srgbClr val="FF990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Lato"/>
              <a:ea typeface="Lato"/>
              <a:cs typeface="Lato"/>
              <a:sym typeface="Lato"/>
            </a:endParaRPr>
          </a:p>
          <a:p>
            <a:pPr marL="0" lvl="0" indent="0" algn="l" rtl="0">
              <a:spcBef>
                <a:spcPts val="0"/>
              </a:spcBef>
              <a:spcAft>
                <a:spcPts val="1000"/>
              </a:spcAft>
              <a:buClr>
                <a:schemeClr val="dk1"/>
              </a:buClr>
              <a:buSzPts val="1100"/>
              <a:buFont typeface="Arial"/>
              <a:buNone/>
            </a:pPr>
            <a:r>
              <a:rPr lang="en-US" sz="1500">
                <a:solidFill>
                  <a:schemeClr val="dk1"/>
                </a:solidFill>
                <a:latin typeface="Lato"/>
                <a:ea typeface="Lato"/>
                <a:cs typeface="Lato"/>
                <a:sym typeface="Lato"/>
              </a:rPr>
              <a:t>drives</a:t>
            </a:r>
            <a:endParaRPr sz="1500"/>
          </a:p>
        </p:txBody>
      </p:sp>
      <p:sp>
        <p:nvSpPr>
          <p:cNvPr id="101" name="Google Shape;101;p15"/>
          <p:cNvSpPr/>
          <p:nvPr/>
        </p:nvSpPr>
        <p:spPr>
          <a:xfrm>
            <a:off x="7306550" y="3473625"/>
            <a:ext cx="864600" cy="633300"/>
          </a:xfrm>
          <a:prstGeom prst="rightArrow">
            <a:avLst>
              <a:gd name="adj1" fmla="val 50000"/>
              <a:gd name="adj2" fmla="val 50000"/>
            </a:avLst>
          </a:prstGeom>
          <a:solidFill>
            <a:srgbClr val="FF9900"/>
          </a:solidFill>
          <a:ln w="19050"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1000"/>
              </a:spcBef>
              <a:spcAft>
                <a:spcPts val="0"/>
              </a:spcAft>
              <a:buClr>
                <a:schemeClr val="dk1"/>
              </a:buClr>
              <a:buSzPts val="1100"/>
              <a:buFont typeface="Arial"/>
              <a:buNone/>
            </a:pPr>
            <a:r>
              <a:rPr lang="en-US">
                <a:solidFill>
                  <a:schemeClr val="dk1"/>
                </a:solidFill>
                <a:latin typeface="Lato"/>
                <a:ea typeface="Lato"/>
                <a:cs typeface="Lato"/>
                <a:sym typeface="Lato"/>
              </a:rPr>
              <a:t>drives</a:t>
            </a:r>
            <a:endParaRPr/>
          </a:p>
        </p:txBody>
      </p:sp>
      <p:sp>
        <p:nvSpPr>
          <p:cNvPr id="102" name="Google Shape;102;p15"/>
          <p:cNvSpPr/>
          <p:nvPr/>
        </p:nvSpPr>
        <p:spPr>
          <a:xfrm>
            <a:off x="1112700" y="3718625"/>
            <a:ext cx="306600" cy="301500"/>
          </a:xfrm>
          <a:prstGeom prst="mathEqual">
            <a:avLst>
              <a:gd name="adj1" fmla="val 36745"/>
              <a:gd name="adj2" fmla="val 16551"/>
            </a:avLst>
          </a:prstGeom>
          <a:solidFill>
            <a:srgbClr val="FF99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5"/>
          <p:cNvSpPr/>
          <p:nvPr/>
        </p:nvSpPr>
        <p:spPr>
          <a:xfrm>
            <a:off x="0" y="3219225"/>
            <a:ext cx="1112700" cy="1142100"/>
          </a:xfrm>
          <a:prstGeom prst="star6">
            <a:avLst>
              <a:gd name="adj" fmla="val 28868"/>
              <a:gd name="hf" fmla="val 115470"/>
            </a:avLst>
          </a:prstGeom>
          <a:solidFill>
            <a:srgbClr val="FF9900"/>
          </a:solid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US" sz="1500" b="1">
                <a:latin typeface="Lato"/>
                <a:ea typeface="Lato"/>
                <a:cs typeface="Lato"/>
                <a:sym typeface="Lato"/>
              </a:rPr>
              <a:t>CLNA</a:t>
            </a:r>
            <a:endParaRPr sz="1500" b="1">
              <a:latin typeface="Lato"/>
              <a:ea typeface="Lato"/>
              <a:cs typeface="Lato"/>
              <a:sym typeface="Lato"/>
            </a:endParaRPr>
          </a:p>
        </p:txBody>
      </p:sp>
      <p:sp>
        <p:nvSpPr>
          <p:cNvPr id="104" name="Google Shape;104;p15"/>
          <p:cNvSpPr txBox="1"/>
          <p:nvPr/>
        </p:nvSpPr>
        <p:spPr>
          <a:xfrm>
            <a:off x="1962200" y="5032575"/>
            <a:ext cx="82437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solidFill>
                <a:schemeClr val="dk1"/>
              </a:solidFill>
              <a:latin typeface="Lato"/>
              <a:ea typeface="Lato"/>
              <a:cs typeface="Lato"/>
              <a:sym typeface="Lato"/>
            </a:endParaRPr>
          </a:p>
        </p:txBody>
      </p:sp>
      <p:sp>
        <p:nvSpPr>
          <p:cNvPr id="105" name="Google Shape;105;p15"/>
          <p:cNvSpPr txBox="1"/>
          <p:nvPr/>
        </p:nvSpPr>
        <p:spPr>
          <a:xfrm>
            <a:off x="3450" y="2422075"/>
            <a:ext cx="9060900" cy="554100"/>
          </a:xfrm>
          <a:prstGeom prst="rect">
            <a:avLst/>
          </a:prstGeom>
          <a:solidFill>
            <a:schemeClr val="lt1"/>
          </a:solid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sz="2000">
                <a:solidFill>
                  <a:schemeClr val="dk1"/>
                </a:solidFill>
                <a:latin typeface="Lato"/>
                <a:ea typeface="Lato"/>
                <a:cs typeface="Lato"/>
                <a:sym typeface="Lato"/>
              </a:rPr>
              <a:t>Data Reviewed </a:t>
            </a:r>
            <a:r>
              <a:rPr lang="en-US" sz="2400" b="1">
                <a:solidFill>
                  <a:srgbClr val="E69138"/>
                </a:solidFill>
                <a:latin typeface="Lato"/>
                <a:ea typeface="Lato"/>
                <a:cs typeface="Lato"/>
                <a:sym typeface="Lato"/>
              </a:rPr>
              <a:t>&gt;</a:t>
            </a:r>
            <a:r>
              <a:rPr lang="en-US" sz="2400">
                <a:solidFill>
                  <a:schemeClr val="dk1"/>
                </a:solidFill>
                <a:latin typeface="Lato"/>
                <a:ea typeface="Lato"/>
                <a:cs typeface="Lato"/>
                <a:sym typeface="Lato"/>
              </a:rPr>
              <a:t> </a:t>
            </a:r>
            <a:r>
              <a:rPr lang="en-US" sz="2000">
                <a:solidFill>
                  <a:schemeClr val="dk1"/>
                </a:solidFill>
                <a:latin typeface="Lato"/>
                <a:ea typeface="Lato"/>
                <a:cs typeface="Lato"/>
                <a:sym typeface="Lato"/>
              </a:rPr>
              <a:t>Findings</a:t>
            </a:r>
            <a:r>
              <a:rPr lang="en-US" sz="2400">
                <a:solidFill>
                  <a:schemeClr val="dk1"/>
                </a:solidFill>
                <a:latin typeface="Lato"/>
                <a:ea typeface="Lato"/>
                <a:cs typeface="Lato"/>
                <a:sym typeface="Lato"/>
              </a:rPr>
              <a:t> </a:t>
            </a:r>
            <a:r>
              <a:rPr lang="en-US" sz="2400" b="1">
                <a:solidFill>
                  <a:srgbClr val="E69138"/>
                </a:solidFill>
                <a:latin typeface="Lato"/>
                <a:ea typeface="Lato"/>
                <a:cs typeface="Lato"/>
                <a:sym typeface="Lato"/>
              </a:rPr>
              <a:t>&gt; </a:t>
            </a:r>
            <a:r>
              <a:rPr lang="en-US" sz="2000">
                <a:solidFill>
                  <a:schemeClr val="dk1"/>
                </a:solidFill>
                <a:latin typeface="Lato"/>
                <a:ea typeface="Lato"/>
                <a:cs typeface="Lato"/>
                <a:sym typeface="Lato"/>
              </a:rPr>
              <a:t>Goals/Measurable Outcomes</a:t>
            </a:r>
            <a:r>
              <a:rPr lang="en-US" sz="2400" b="1">
                <a:solidFill>
                  <a:schemeClr val="dk1"/>
                </a:solidFill>
                <a:latin typeface="Lato"/>
                <a:ea typeface="Lato"/>
                <a:cs typeface="Lato"/>
                <a:sym typeface="Lato"/>
              </a:rPr>
              <a:t> </a:t>
            </a:r>
            <a:r>
              <a:rPr lang="en-US" sz="2400" b="1">
                <a:solidFill>
                  <a:srgbClr val="E69138"/>
                </a:solidFill>
                <a:latin typeface="Lato"/>
                <a:ea typeface="Lato"/>
                <a:cs typeface="Lato"/>
                <a:sym typeface="Lato"/>
              </a:rPr>
              <a:t>&gt;</a:t>
            </a:r>
            <a:r>
              <a:rPr lang="en-US" sz="2400" b="1">
                <a:solidFill>
                  <a:schemeClr val="dk1"/>
                </a:solidFill>
                <a:latin typeface="Lato"/>
                <a:ea typeface="Lato"/>
                <a:cs typeface="Lato"/>
                <a:sym typeface="Lato"/>
              </a:rPr>
              <a:t> </a:t>
            </a:r>
            <a:r>
              <a:rPr lang="en-US" sz="2000">
                <a:solidFill>
                  <a:schemeClr val="dk1"/>
                </a:solidFill>
                <a:latin typeface="Lato"/>
                <a:ea typeface="Lato"/>
                <a:cs typeface="Lato"/>
                <a:sym typeface="Lato"/>
              </a:rPr>
              <a:t>Activities </a:t>
            </a:r>
            <a:r>
              <a:rPr lang="en-US" sz="2400" b="1">
                <a:solidFill>
                  <a:srgbClr val="E69138"/>
                </a:solidFill>
                <a:latin typeface="Lato"/>
                <a:ea typeface="Lato"/>
                <a:cs typeface="Lato"/>
                <a:sym typeface="Lato"/>
              </a:rPr>
              <a:t>&gt; </a:t>
            </a:r>
            <a:r>
              <a:rPr lang="en-US" sz="2000">
                <a:solidFill>
                  <a:schemeClr val="dk1"/>
                </a:solidFill>
                <a:latin typeface="Lato"/>
                <a:ea typeface="Lato"/>
                <a:cs typeface="Lato"/>
                <a:sym typeface="Lato"/>
              </a:rPr>
              <a:t>Budget</a:t>
            </a:r>
            <a:endParaRPr sz="2400">
              <a:solidFill>
                <a:schemeClr val="dk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6"/>
          <p:cNvSpPr txBox="1">
            <a:spLocks noGrp="1"/>
          </p:cNvSpPr>
          <p:nvPr>
            <p:ph type="body" idx="1"/>
          </p:nvPr>
        </p:nvSpPr>
        <p:spPr>
          <a:xfrm>
            <a:off x="0" y="149675"/>
            <a:ext cx="9144000" cy="771900"/>
          </a:xfrm>
          <a:prstGeom prst="rect">
            <a:avLst/>
          </a:prstGeom>
        </p:spPr>
        <p:txBody>
          <a:bodyPr spcFirstLastPara="1" wrap="square" lIns="91425" tIns="45700" rIns="91425" bIns="45700" anchor="ctr" anchorCtr="0">
            <a:noAutofit/>
          </a:bodyPr>
          <a:lstStyle/>
          <a:p>
            <a:pPr marL="0" lvl="0" indent="0" algn="ctr" rtl="0">
              <a:spcBef>
                <a:spcPts val="0"/>
              </a:spcBef>
              <a:spcAft>
                <a:spcPts val="3000"/>
              </a:spcAft>
              <a:buNone/>
            </a:pPr>
            <a:r>
              <a:rPr lang="en-US"/>
              <a:t>Application Sections</a:t>
            </a:r>
            <a:endParaRPr/>
          </a:p>
        </p:txBody>
      </p:sp>
      <p:sp>
        <p:nvSpPr>
          <p:cNvPr id="111" name="Google Shape;111;p16"/>
          <p:cNvSpPr txBox="1">
            <a:spLocks noGrp="1"/>
          </p:cNvSpPr>
          <p:nvPr>
            <p:ph type="body" idx="2"/>
          </p:nvPr>
        </p:nvSpPr>
        <p:spPr>
          <a:xfrm>
            <a:off x="2052028" y="1197429"/>
            <a:ext cx="5046900" cy="2512800"/>
          </a:xfrm>
          <a:prstGeom prst="rect">
            <a:avLst/>
          </a:prstGeom>
        </p:spPr>
        <p:txBody>
          <a:bodyPr spcFirstLastPara="1" wrap="square" lIns="91425" tIns="45700" rIns="91425" bIns="45700" anchor="t" anchorCtr="0">
            <a:noAutofit/>
          </a:bodyPr>
          <a:lstStyle/>
          <a:p>
            <a:pPr marL="0" lvl="0" indent="0" algn="l" rtl="0">
              <a:spcBef>
                <a:spcPts val="0"/>
              </a:spcBef>
              <a:spcAft>
                <a:spcPts val="439"/>
              </a:spcAft>
              <a:buNone/>
            </a:pPr>
            <a:endParaRPr/>
          </a:p>
        </p:txBody>
      </p:sp>
      <p:pic>
        <p:nvPicPr>
          <p:cNvPr id="112" name="Google Shape;112;p16"/>
          <p:cNvPicPr preferRelativeResize="0"/>
          <p:nvPr/>
        </p:nvPicPr>
        <p:blipFill>
          <a:blip r:embed="rId3">
            <a:alphaModFix/>
          </a:blip>
          <a:stretch>
            <a:fillRect/>
          </a:stretch>
        </p:blipFill>
        <p:spPr>
          <a:xfrm>
            <a:off x="0" y="1074975"/>
            <a:ext cx="9143999" cy="324247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6700</Words>
  <Application>Microsoft Office PowerPoint</Application>
  <PresentationFormat>On-screen Show (16:9)</PresentationFormat>
  <Paragraphs>585</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Calibri</vt:lpstr>
      <vt:lpstr>Lato Black</vt:lpstr>
      <vt:lpstr>Arial</vt:lpstr>
      <vt:lpstr>Comic Sans MS</vt:lpstr>
      <vt:lpstr>Verdana</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Hutchison, Carol S.   DPI</dc:creator>
  <cp:lastModifiedBy>Hutchison, Carol S.   DPI</cp:lastModifiedBy>
  <cp:revision>1</cp:revision>
  <dcterms:modified xsi:type="dcterms:W3CDTF">2024-02-09T19:35:46Z</dcterms:modified>
</cp:coreProperties>
</file>