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3.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4.xml" ContentType="application/vnd.openxmlformats-officedocument.presentationml.tags+xml"/>
  <Override PartName="/ppt/notesSlides/notesSlide56.xml" ContentType="application/vnd.openxmlformats-officedocument.presentationml.notesSlide+xml"/>
  <Override PartName="/ppt/tags/tag15.xml" ContentType="application/vnd.openxmlformats-officedocument.presentationml.tags+xml"/>
  <Override PartName="/ppt/notesSlides/notesSlide57.xml" ContentType="application/vnd.openxmlformats-officedocument.presentationml.notesSlide+xml"/>
  <Override PartName="/ppt/tags/tag16.xml" ContentType="application/vnd.openxmlformats-officedocument.presentationml.tags+xml"/>
  <Override PartName="/ppt/notesSlides/notesSlide58.xml" ContentType="application/vnd.openxmlformats-officedocument.presentationml.notesSlide+xml"/>
  <Override PartName="/ppt/tags/tag17.xml" ContentType="application/vnd.openxmlformats-officedocument.presentationml.tags+xml"/>
  <Override PartName="/ppt/notesSlides/notesSlide59.xml" ContentType="application/vnd.openxmlformats-officedocument.presentationml.notesSlide+xml"/>
  <Override PartName="/ppt/tags/tag18.xml" ContentType="application/vnd.openxmlformats-officedocument.presentationml.tags+xml"/>
  <Override PartName="/ppt/notesSlides/notesSlide6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1"/>
  </p:notesMasterIdLst>
  <p:handoutMasterIdLst>
    <p:handoutMasterId r:id="rId82"/>
  </p:handoutMasterIdLst>
  <p:sldIdLst>
    <p:sldId id="258" r:id="rId5"/>
    <p:sldId id="407" r:id="rId6"/>
    <p:sldId id="395" r:id="rId7"/>
    <p:sldId id="387" r:id="rId8"/>
    <p:sldId id="388" r:id="rId9"/>
    <p:sldId id="389" r:id="rId10"/>
    <p:sldId id="390" r:id="rId11"/>
    <p:sldId id="391" r:id="rId12"/>
    <p:sldId id="392" r:id="rId13"/>
    <p:sldId id="321" r:id="rId14"/>
    <p:sldId id="365" r:id="rId15"/>
    <p:sldId id="372" r:id="rId16"/>
    <p:sldId id="364" r:id="rId17"/>
    <p:sldId id="423" r:id="rId18"/>
    <p:sldId id="341" r:id="rId19"/>
    <p:sldId id="342" r:id="rId20"/>
    <p:sldId id="343" r:id="rId21"/>
    <p:sldId id="340" r:id="rId22"/>
    <p:sldId id="344" r:id="rId23"/>
    <p:sldId id="345" r:id="rId24"/>
    <p:sldId id="346" r:id="rId25"/>
    <p:sldId id="347" r:id="rId26"/>
    <p:sldId id="348" r:id="rId27"/>
    <p:sldId id="374" r:id="rId28"/>
    <p:sldId id="357" r:id="rId29"/>
    <p:sldId id="349" r:id="rId30"/>
    <p:sldId id="350" r:id="rId31"/>
    <p:sldId id="352" r:id="rId32"/>
    <p:sldId id="386" r:id="rId33"/>
    <p:sldId id="424" r:id="rId34"/>
    <p:sldId id="353" r:id="rId35"/>
    <p:sldId id="354" r:id="rId36"/>
    <p:sldId id="379" r:id="rId37"/>
    <p:sldId id="355" r:id="rId38"/>
    <p:sldId id="380" r:id="rId39"/>
    <p:sldId id="326" r:id="rId40"/>
    <p:sldId id="359" r:id="rId41"/>
    <p:sldId id="358" r:id="rId42"/>
    <p:sldId id="377" r:id="rId43"/>
    <p:sldId id="356" r:id="rId44"/>
    <p:sldId id="425" r:id="rId45"/>
    <p:sldId id="408" r:id="rId46"/>
    <p:sldId id="409" r:id="rId47"/>
    <p:sldId id="426" r:id="rId48"/>
    <p:sldId id="327" r:id="rId49"/>
    <p:sldId id="336" r:id="rId50"/>
    <p:sldId id="384" r:id="rId51"/>
    <p:sldId id="373" r:id="rId52"/>
    <p:sldId id="338" r:id="rId53"/>
    <p:sldId id="329" r:id="rId54"/>
    <p:sldId id="420" r:id="rId55"/>
    <p:sldId id="337" r:id="rId56"/>
    <p:sldId id="421" r:id="rId57"/>
    <p:sldId id="422" r:id="rId58"/>
    <p:sldId id="330" r:id="rId59"/>
    <p:sldId id="414" r:id="rId60"/>
    <p:sldId id="415" r:id="rId61"/>
    <p:sldId id="416" r:id="rId62"/>
    <p:sldId id="427" r:id="rId63"/>
    <p:sldId id="339" r:id="rId64"/>
    <p:sldId id="428" r:id="rId65"/>
    <p:sldId id="410" r:id="rId66"/>
    <p:sldId id="411" r:id="rId67"/>
    <p:sldId id="412" r:id="rId68"/>
    <p:sldId id="413" r:id="rId69"/>
    <p:sldId id="436" r:id="rId70"/>
    <p:sldId id="429" r:id="rId71"/>
    <p:sldId id="430" r:id="rId72"/>
    <p:sldId id="385" r:id="rId73"/>
    <p:sldId id="431" r:id="rId74"/>
    <p:sldId id="393" r:id="rId75"/>
    <p:sldId id="404" r:id="rId76"/>
    <p:sldId id="405" r:id="rId77"/>
    <p:sldId id="406" r:id="rId78"/>
    <p:sldId id="394" r:id="rId79"/>
    <p:sldId id="435" r:id="rId80"/>
  </p:sldIdLst>
  <p:sldSz cx="9144000" cy="6858000" type="screen4x3"/>
  <p:notesSz cx="6858000" cy="9296400"/>
  <p:custDataLst>
    <p:tags r:id="rId8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216">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F2264"/>
    <a:srgbClr val="0E0FC8"/>
    <a:srgbClr val="A3F145"/>
    <a:srgbClr val="D3EB43"/>
    <a:srgbClr val="05CDD7"/>
    <a:srgbClr val="5639D4"/>
    <a:srgbClr val="23C83F"/>
    <a:srgbClr val="119EDA"/>
    <a:srgbClr val="18806C"/>
    <a:srgbClr val="156A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88380" autoAdjust="0"/>
  </p:normalViewPr>
  <p:slideViewPr>
    <p:cSldViewPr snapToGrid="0">
      <p:cViewPr varScale="1">
        <p:scale>
          <a:sx n="105" d="100"/>
          <a:sy n="105" d="100"/>
        </p:scale>
        <p:origin x="1716" y="144"/>
      </p:cViewPr>
      <p:guideLst>
        <p:guide orient="horz" pos="2216"/>
        <p:guide pos="2880"/>
      </p:guideLst>
    </p:cSldViewPr>
  </p:slideViewPr>
  <p:notesTextViewPr>
    <p:cViewPr>
      <p:scale>
        <a:sx n="100" d="100"/>
        <a:sy n="100" d="100"/>
      </p:scale>
      <p:origin x="0" y="0"/>
    </p:cViewPr>
  </p:notesTextViewPr>
  <p:sorterViewPr>
    <p:cViewPr>
      <p:scale>
        <a:sx n="66" d="100"/>
        <a:sy n="66" d="100"/>
      </p:scale>
      <p:origin x="0" y="5082"/>
    </p:cViewPr>
  </p:sorterViewPr>
  <p:notesViewPr>
    <p:cSldViewPr>
      <p:cViewPr varScale="1">
        <p:scale>
          <a:sx n="46" d="100"/>
          <a:sy n="46" d="100"/>
        </p:scale>
        <p:origin x="-1830"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handoutMaster" Target="handoutMasters/handout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39DD7-DF48-4067-A85D-42CAB0CA57D9}"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521CFCF8-3F3D-4644-8F58-4F632AA0270C}">
      <dgm:prSet phldrT="[Text]"/>
      <dgm:spPr/>
      <dgm:t>
        <a:bodyPr/>
        <a:lstStyle/>
        <a:p>
          <a:r>
            <a:rPr lang="en-US" dirty="0"/>
            <a:t>Wisconsin Common Career Technical Standards</a:t>
          </a:r>
        </a:p>
      </dgm:t>
    </dgm:pt>
    <dgm:pt modelId="{0395B797-AB66-400F-A6CC-A4646E096327}" type="parTrans" cxnId="{EA509FEA-D751-4900-B28E-D4A1E6CDC517}">
      <dgm:prSet/>
      <dgm:spPr/>
      <dgm:t>
        <a:bodyPr/>
        <a:lstStyle/>
        <a:p>
          <a:endParaRPr lang="en-US"/>
        </a:p>
      </dgm:t>
    </dgm:pt>
    <dgm:pt modelId="{0F62D625-F00D-4E5F-95BF-D8813CA14F2B}" type="sibTrans" cxnId="{EA509FEA-D751-4900-B28E-D4A1E6CDC517}">
      <dgm:prSet/>
      <dgm:spPr/>
      <dgm:t>
        <a:bodyPr/>
        <a:lstStyle/>
        <a:p>
          <a:endParaRPr lang="en-US"/>
        </a:p>
      </dgm:t>
    </dgm:pt>
    <dgm:pt modelId="{A5AB8591-AA53-46FF-8C61-F5FF1BA581E4}">
      <dgm:prSet phldrT="[Text]" custT="1"/>
      <dgm:spPr/>
      <dgm:t>
        <a:bodyPr/>
        <a:lstStyle/>
        <a:p>
          <a:r>
            <a:rPr lang="en-US" sz="1100" dirty="0"/>
            <a:t>Agriculture, Food and Natural Resources</a:t>
          </a:r>
        </a:p>
      </dgm:t>
    </dgm:pt>
    <dgm:pt modelId="{FDE4CC08-B9E7-4C8D-964E-65CB96641E40}" type="parTrans" cxnId="{F9BE49B4-32D5-4B72-9B9C-A80F07245FC9}">
      <dgm:prSet/>
      <dgm:spPr/>
      <dgm:t>
        <a:bodyPr/>
        <a:lstStyle/>
        <a:p>
          <a:endParaRPr lang="en-US"/>
        </a:p>
      </dgm:t>
    </dgm:pt>
    <dgm:pt modelId="{5C063ED6-49F7-4D4A-B3A9-50FA55753A51}" type="sibTrans" cxnId="{F9BE49B4-32D5-4B72-9B9C-A80F07245FC9}">
      <dgm:prSet/>
      <dgm:spPr/>
      <dgm:t>
        <a:bodyPr/>
        <a:lstStyle/>
        <a:p>
          <a:endParaRPr lang="en-US"/>
        </a:p>
      </dgm:t>
    </dgm:pt>
    <dgm:pt modelId="{66C46F45-2E18-4589-8C97-E3935F86A40D}">
      <dgm:prSet phldrT="[Text]" custT="1"/>
      <dgm:spPr/>
      <dgm:t>
        <a:bodyPr/>
        <a:lstStyle/>
        <a:p>
          <a:r>
            <a:rPr lang="en-US" sz="1100" dirty="0"/>
            <a:t>Marketing, Management &amp; </a:t>
          </a:r>
          <a:r>
            <a:rPr lang="en-US" sz="800" dirty="0"/>
            <a:t>Entrepreneurship</a:t>
          </a:r>
          <a:endParaRPr lang="en-US" sz="1100" dirty="0"/>
        </a:p>
      </dgm:t>
    </dgm:pt>
    <dgm:pt modelId="{DFFE1C27-C09F-46A8-8369-7A974F27F2C0}" type="parTrans" cxnId="{14E6E2E5-E2CA-428B-9A9C-0F3479AE3283}">
      <dgm:prSet/>
      <dgm:spPr/>
      <dgm:t>
        <a:bodyPr/>
        <a:lstStyle/>
        <a:p>
          <a:endParaRPr lang="en-US"/>
        </a:p>
      </dgm:t>
    </dgm:pt>
    <dgm:pt modelId="{2FA9F489-7881-4CEC-BCA7-A53A2E6316CC}" type="sibTrans" cxnId="{14E6E2E5-E2CA-428B-9A9C-0F3479AE3283}">
      <dgm:prSet/>
      <dgm:spPr/>
      <dgm:t>
        <a:bodyPr/>
        <a:lstStyle/>
        <a:p>
          <a:endParaRPr lang="en-US"/>
        </a:p>
      </dgm:t>
    </dgm:pt>
    <dgm:pt modelId="{788CDEDB-F534-4F2F-AD65-716C38B54416}">
      <dgm:prSet phldrT="[Text]" custT="1"/>
      <dgm:spPr/>
      <dgm:t>
        <a:bodyPr/>
        <a:lstStyle/>
        <a:p>
          <a:r>
            <a:rPr lang="en-US" sz="1100" dirty="0"/>
            <a:t>Technology &amp; Engineering</a:t>
          </a:r>
        </a:p>
      </dgm:t>
    </dgm:pt>
    <dgm:pt modelId="{90B076E1-A2AC-46AF-93EF-1E7F87F31E72}" type="parTrans" cxnId="{56B0C628-AC61-40F1-AD43-82ED29C5F540}">
      <dgm:prSet/>
      <dgm:spPr/>
      <dgm:t>
        <a:bodyPr/>
        <a:lstStyle/>
        <a:p>
          <a:endParaRPr lang="en-US"/>
        </a:p>
      </dgm:t>
    </dgm:pt>
    <dgm:pt modelId="{43E8F719-4B71-4C5A-8515-D4375B0DA74C}" type="sibTrans" cxnId="{56B0C628-AC61-40F1-AD43-82ED29C5F540}">
      <dgm:prSet/>
      <dgm:spPr/>
      <dgm:t>
        <a:bodyPr/>
        <a:lstStyle/>
        <a:p>
          <a:endParaRPr lang="en-US"/>
        </a:p>
      </dgm:t>
    </dgm:pt>
    <dgm:pt modelId="{62B8CA09-D32F-49B4-9CFF-C91EC920B97E}">
      <dgm:prSet custT="1"/>
      <dgm:spPr/>
      <dgm:t>
        <a:bodyPr/>
        <a:lstStyle/>
        <a:p>
          <a:r>
            <a:rPr lang="en-US" sz="1100" dirty="0"/>
            <a:t>Family &amp; Consumer Sciences</a:t>
          </a:r>
        </a:p>
      </dgm:t>
    </dgm:pt>
    <dgm:pt modelId="{9601F25B-CD1F-49DA-87B2-60283194AC6D}" type="parTrans" cxnId="{5A2713C5-5B5E-4179-8AB0-24B36998FC20}">
      <dgm:prSet/>
      <dgm:spPr/>
      <dgm:t>
        <a:bodyPr/>
        <a:lstStyle/>
        <a:p>
          <a:endParaRPr lang="en-US"/>
        </a:p>
      </dgm:t>
    </dgm:pt>
    <dgm:pt modelId="{485527D5-5589-4A2E-B45E-6A05394AC50D}" type="sibTrans" cxnId="{5A2713C5-5B5E-4179-8AB0-24B36998FC20}">
      <dgm:prSet/>
      <dgm:spPr/>
      <dgm:t>
        <a:bodyPr/>
        <a:lstStyle/>
        <a:p>
          <a:endParaRPr lang="en-US"/>
        </a:p>
      </dgm:t>
    </dgm:pt>
    <dgm:pt modelId="{506A7E22-52A4-484B-9893-C1C3EA7F79CF}">
      <dgm:prSet custT="1"/>
      <dgm:spPr/>
      <dgm:t>
        <a:bodyPr/>
        <a:lstStyle/>
        <a:p>
          <a:r>
            <a:rPr lang="en-US" sz="1100" dirty="0"/>
            <a:t>Health Science</a:t>
          </a:r>
        </a:p>
      </dgm:t>
    </dgm:pt>
    <dgm:pt modelId="{1AE3B8D1-02D7-4ADF-8CD9-73C918541ECC}" type="parTrans" cxnId="{43EA9FCC-D92B-4F3A-9157-DD919E3AF7F0}">
      <dgm:prSet/>
      <dgm:spPr/>
      <dgm:t>
        <a:bodyPr/>
        <a:lstStyle/>
        <a:p>
          <a:endParaRPr lang="en-US"/>
        </a:p>
      </dgm:t>
    </dgm:pt>
    <dgm:pt modelId="{BB1D9754-CF85-4F84-BD75-01E2D5FBAB92}" type="sibTrans" cxnId="{43EA9FCC-D92B-4F3A-9157-DD919E3AF7F0}">
      <dgm:prSet/>
      <dgm:spPr/>
      <dgm:t>
        <a:bodyPr/>
        <a:lstStyle/>
        <a:p>
          <a:endParaRPr lang="en-US"/>
        </a:p>
      </dgm:t>
    </dgm:pt>
    <dgm:pt modelId="{A4134EAC-6710-4F30-B767-40C0C8A1DBEF}">
      <dgm:prSet phldrT="[Text]" custT="1"/>
      <dgm:spPr/>
      <dgm:t>
        <a:bodyPr/>
        <a:lstStyle/>
        <a:p>
          <a:r>
            <a:rPr lang="en-US" sz="1100" dirty="0"/>
            <a:t>Business &amp; Information Technology</a:t>
          </a:r>
        </a:p>
      </dgm:t>
    </dgm:pt>
    <dgm:pt modelId="{EBBD1CB4-CFD1-4687-949F-4EFB3AED8B93}" type="parTrans" cxnId="{9AFF2BE0-78B3-4C62-B57D-A9F1B4CAA5C1}">
      <dgm:prSet/>
      <dgm:spPr/>
      <dgm:t>
        <a:bodyPr/>
        <a:lstStyle/>
        <a:p>
          <a:endParaRPr lang="en-US"/>
        </a:p>
      </dgm:t>
    </dgm:pt>
    <dgm:pt modelId="{447FA446-B10F-4906-A594-EB94057DCB7E}" type="sibTrans" cxnId="{9AFF2BE0-78B3-4C62-B57D-A9F1B4CAA5C1}">
      <dgm:prSet/>
      <dgm:spPr/>
      <dgm:t>
        <a:bodyPr/>
        <a:lstStyle/>
        <a:p>
          <a:endParaRPr lang="en-US"/>
        </a:p>
      </dgm:t>
    </dgm:pt>
    <dgm:pt modelId="{11B8B20E-0B38-4C4C-86DD-7E4E0BBD957B}" type="pres">
      <dgm:prSet presAssocID="{D9639DD7-DF48-4067-A85D-42CAB0CA57D9}" presName="Name0" presStyleCnt="0">
        <dgm:presLayoutVars>
          <dgm:chMax val="1"/>
          <dgm:dir/>
          <dgm:animLvl val="ctr"/>
          <dgm:resizeHandles val="exact"/>
        </dgm:presLayoutVars>
      </dgm:prSet>
      <dgm:spPr/>
    </dgm:pt>
    <dgm:pt modelId="{36305A42-7ABF-4353-B20D-8039641E7C28}" type="pres">
      <dgm:prSet presAssocID="{521CFCF8-3F3D-4644-8F58-4F632AA0270C}" presName="centerShape" presStyleLbl="node0" presStyleIdx="0" presStyleCnt="1" custLinFactNeighborX="-899"/>
      <dgm:spPr/>
    </dgm:pt>
    <dgm:pt modelId="{11730D7B-4A11-4918-A290-4BE57EC8B4AF}" type="pres">
      <dgm:prSet presAssocID="{A5AB8591-AA53-46FF-8C61-F5FF1BA581E4}" presName="node" presStyleLbl="node1" presStyleIdx="0" presStyleCnt="6">
        <dgm:presLayoutVars>
          <dgm:bulletEnabled val="1"/>
        </dgm:presLayoutVars>
      </dgm:prSet>
      <dgm:spPr/>
    </dgm:pt>
    <dgm:pt modelId="{9A8435EA-80B8-41BC-8591-32B48B2F662B}" type="pres">
      <dgm:prSet presAssocID="{A5AB8591-AA53-46FF-8C61-F5FF1BA581E4}" presName="dummy" presStyleCnt="0"/>
      <dgm:spPr/>
    </dgm:pt>
    <dgm:pt modelId="{6C3075BB-69C4-4C66-BFBD-EBE70574489E}" type="pres">
      <dgm:prSet presAssocID="{5C063ED6-49F7-4D4A-B3A9-50FA55753A51}" presName="sibTrans" presStyleLbl="sibTrans2D1" presStyleIdx="0" presStyleCnt="6"/>
      <dgm:spPr/>
    </dgm:pt>
    <dgm:pt modelId="{B9A53540-5D13-4EDA-808B-FBE84E1E67F8}" type="pres">
      <dgm:prSet presAssocID="{A4134EAC-6710-4F30-B767-40C0C8A1DBEF}" presName="node" presStyleLbl="node1" presStyleIdx="1" presStyleCnt="6">
        <dgm:presLayoutVars>
          <dgm:bulletEnabled val="1"/>
        </dgm:presLayoutVars>
      </dgm:prSet>
      <dgm:spPr/>
    </dgm:pt>
    <dgm:pt modelId="{BD6B4C2B-64B7-4177-BAAC-0C12C939F299}" type="pres">
      <dgm:prSet presAssocID="{A4134EAC-6710-4F30-B767-40C0C8A1DBEF}" presName="dummy" presStyleCnt="0"/>
      <dgm:spPr/>
    </dgm:pt>
    <dgm:pt modelId="{6C13390B-A8A2-4104-A56F-77376C716DC0}" type="pres">
      <dgm:prSet presAssocID="{447FA446-B10F-4906-A594-EB94057DCB7E}" presName="sibTrans" presStyleLbl="sibTrans2D1" presStyleIdx="1" presStyleCnt="6"/>
      <dgm:spPr/>
    </dgm:pt>
    <dgm:pt modelId="{CABA76B6-6C08-4083-82D1-353E30FE60BC}" type="pres">
      <dgm:prSet presAssocID="{66C46F45-2E18-4589-8C97-E3935F86A40D}" presName="node" presStyleLbl="node1" presStyleIdx="2" presStyleCnt="6" custScaleX="103372">
        <dgm:presLayoutVars>
          <dgm:bulletEnabled val="1"/>
        </dgm:presLayoutVars>
      </dgm:prSet>
      <dgm:spPr/>
    </dgm:pt>
    <dgm:pt modelId="{1C95DB88-3687-4DD8-A87B-6F91972138D6}" type="pres">
      <dgm:prSet presAssocID="{66C46F45-2E18-4589-8C97-E3935F86A40D}" presName="dummy" presStyleCnt="0"/>
      <dgm:spPr/>
    </dgm:pt>
    <dgm:pt modelId="{9EAE493A-207E-4995-9660-4202C30D81F2}" type="pres">
      <dgm:prSet presAssocID="{2FA9F489-7881-4CEC-BCA7-A53A2E6316CC}" presName="sibTrans" presStyleLbl="sibTrans2D1" presStyleIdx="2" presStyleCnt="6"/>
      <dgm:spPr/>
    </dgm:pt>
    <dgm:pt modelId="{257D20E5-A6D9-494B-9BA8-B9E80BF2FCD2}" type="pres">
      <dgm:prSet presAssocID="{788CDEDB-F534-4F2F-AD65-716C38B54416}" presName="node" presStyleLbl="node1" presStyleIdx="3" presStyleCnt="6">
        <dgm:presLayoutVars>
          <dgm:bulletEnabled val="1"/>
        </dgm:presLayoutVars>
      </dgm:prSet>
      <dgm:spPr/>
    </dgm:pt>
    <dgm:pt modelId="{6F55F8BD-CF6D-4E9F-B56C-10C09608D533}" type="pres">
      <dgm:prSet presAssocID="{788CDEDB-F534-4F2F-AD65-716C38B54416}" presName="dummy" presStyleCnt="0"/>
      <dgm:spPr/>
    </dgm:pt>
    <dgm:pt modelId="{F6EFD189-AA73-4325-B63E-2C8F9A30C5BD}" type="pres">
      <dgm:prSet presAssocID="{43E8F719-4B71-4C5A-8515-D4375B0DA74C}" presName="sibTrans" presStyleLbl="sibTrans2D1" presStyleIdx="3" presStyleCnt="6"/>
      <dgm:spPr/>
    </dgm:pt>
    <dgm:pt modelId="{8E7F877C-CCFF-4311-98B6-D0F7EDE84AE2}" type="pres">
      <dgm:prSet presAssocID="{62B8CA09-D32F-49B4-9CFF-C91EC920B97E}" presName="node" presStyleLbl="node1" presStyleIdx="4" presStyleCnt="6">
        <dgm:presLayoutVars>
          <dgm:bulletEnabled val="1"/>
        </dgm:presLayoutVars>
      </dgm:prSet>
      <dgm:spPr/>
    </dgm:pt>
    <dgm:pt modelId="{98CEB265-656D-4B66-9A1A-D97B7187190A}" type="pres">
      <dgm:prSet presAssocID="{62B8CA09-D32F-49B4-9CFF-C91EC920B97E}" presName="dummy" presStyleCnt="0"/>
      <dgm:spPr/>
    </dgm:pt>
    <dgm:pt modelId="{FE4C8816-EC8E-4B4A-9998-04E41085E37E}" type="pres">
      <dgm:prSet presAssocID="{485527D5-5589-4A2E-B45E-6A05394AC50D}" presName="sibTrans" presStyleLbl="sibTrans2D1" presStyleIdx="4" presStyleCnt="6"/>
      <dgm:spPr/>
    </dgm:pt>
    <dgm:pt modelId="{B8115DCE-BB03-4A55-96D5-71A2D2475618}" type="pres">
      <dgm:prSet presAssocID="{506A7E22-52A4-484B-9893-C1C3EA7F79CF}" presName="node" presStyleLbl="node1" presStyleIdx="5" presStyleCnt="6">
        <dgm:presLayoutVars>
          <dgm:bulletEnabled val="1"/>
        </dgm:presLayoutVars>
      </dgm:prSet>
      <dgm:spPr/>
    </dgm:pt>
    <dgm:pt modelId="{DAD0E559-F154-4AB0-B3D4-A13B5BC5169C}" type="pres">
      <dgm:prSet presAssocID="{506A7E22-52A4-484B-9893-C1C3EA7F79CF}" presName="dummy" presStyleCnt="0"/>
      <dgm:spPr/>
    </dgm:pt>
    <dgm:pt modelId="{AB6DAC8D-81B4-4D77-9734-7F3354AB6B25}" type="pres">
      <dgm:prSet presAssocID="{BB1D9754-CF85-4F84-BD75-01E2D5FBAB92}" presName="sibTrans" presStyleLbl="sibTrans2D1" presStyleIdx="5" presStyleCnt="6"/>
      <dgm:spPr/>
    </dgm:pt>
  </dgm:ptLst>
  <dgm:cxnLst>
    <dgm:cxn modelId="{5DAEF61A-DC40-4DAC-B12F-194272FF5B44}" type="presOf" srcId="{447FA446-B10F-4906-A594-EB94057DCB7E}" destId="{6C13390B-A8A2-4104-A56F-77376C716DC0}" srcOrd="0" destOrd="0" presId="urn:microsoft.com/office/officeart/2005/8/layout/radial6"/>
    <dgm:cxn modelId="{B5496D23-BC65-4143-93EB-9557B89D6BDD}" type="presOf" srcId="{788CDEDB-F534-4F2F-AD65-716C38B54416}" destId="{257D20E5-A6D9-494B-9BA8-B9E80BF2FCD2}" srcOrd="0" destOrd="0" presId="urn:microsoft.com/office/officeart/2005/8/layout/radial6"/>
    <dgm:cxn modelId="{56B0C628-AC61-40F1-AD43-82ED29C5F540}" srcId="{521CFCF8-3F3D-4644-8F58-4F632AA0270C}" destId="{788CDEDB-F534-4F2F-AD65-716C38B54416}" srcOrd="3" destOrd="0" parTransId="{90B076E1-A2AC-46AF-93EF-1E7F87F31E72}" sibTransId="{43E8F719-4B71-4C5A-8515-D4375B0DA74C}"/>
    <dgm:cxn modelId="{01DD6543-E6E2-4518-9904-DE93E2F1100F}" type="presOf" srcId="{A5AB8591-AA53-46FF-8C61-F5FF1BA581E4}" destId="{11730D7B-4A11-4918-A290-4BE57EC8B4AF}" srcOrd="0" destOrd="0" presId="urn:microsoft.com/office/officeart/2005/8/layout/radial6"/>
    <dgm:cxn modelId="{BD5BB943-E5E6-42A7-86D3-A5D1BB45C530}" type="presOf" srcId="{506A7E22-52A4-484B-9893-C1C3EA7F79CF}" destId="{B8115DCE-BB03-4A55-96D5-71A2D2475618}" srcOrd="0" destOrd="0" presId="urn:microsoft.com/office/officeart/2005/8/layout/radial6"/>
    <dgm:cxn modelId="{D9446666-6136-4E5A-8631-A35E4F59DCB2}" type="presOf" srcId="{D9639DD7-DF48-4067-A85D-42CAB0CA57D9}" destId="{11B8B20E-0B38-4C4C-86DD-7E4E0BBD957B}" srcOrd="0" destOrd="0" presId="urn:microsoft.com/office/officeart/2005/8/layout/radial6"/>
    <dgm:cxn modelId="{4CB7A567-7857-4C1B-BE15-9D7860C97305}" type="presOf" srcId="{485527D5-5589-4A2E-B45E-6A05394AC50D}" destId="{FE4C8816-EC8E-4B4A-9998-04E41085E37E}" srcOrd="0" destOrd="0" presId="urn:microsoft.com/office/officeart/2005/8/layout/radial6"/>
    <dgm:cxn modelId="{8FE0F16E-5067-4B64-9245-D39AD19C5763}" type="presOf" srcId="{43E8F719-4B71-4C5A-8515-D4375B0DA74C}" destId="{F6EFD189-AA73-4325-B63E-2C8F9A30C5BD}" srcOrd="0" destOrd="0" presId="urn:microsoft.com/office/officeart/2005/8/layout/radial6"/>
    <dgm:cxn modelId="{5B372D58-0EEC-4190-8194-7550D44054DA}" type="presOf" srcId="{A4134EAC-6710-4F30-B767-40C0C8A1DBEF}" destId="{B9A53540-5D13-4EDA-808B-FBE84E1E67F8}" srcOrd="0" destOrd="0" presId="urn:microsoft.com/office/officeart/2005/8/layout/radial6"/>
    <dgm:cxn modelId="{45C84A7C-ADE0-4BEC-9785-66E6C2CEAC5E}" type="presOf" srcId="{5C063ED6-49F7-4D4A-B3A9-50FA55753A51}" destId="{6C3075BB-69C4-4C66-BFBD-EBE70574489E}" srcOrd="0" destOrd="0" presId="urn:microsoft.com/office/officeart/2005/8/layout/radial6"/>
    <dgm:cxn modelId="{C83B1CA6-81FD-463C-B0CC-8B78B0B775C9}" type="presOf" srcId="{66C46F45-2E18-4589-8C97-E3935F86A40D}" destId="{CABA76B6-6C08-4083-82D1-353E30FE60BC}" srcOrd="0" destOrd="0" presId="urn:microsoft.com/office/officeart/2005/8/layout/radial6"/>
    <dgm:cxn modelId="{F9BE49B4-32D5-4B72-9B9C-A80F07245FC9}" srcId="{521CFCF8-3F3D-4644-8F58-4F632AA0270C}" destId="{A5AB8591-AA53-46FF-8C61-F5FF1BA581E4}" srcOrd="0" destOrd="0" parTransId="{FDE4CC08-B9E7-4C8D-964E-65CB96641E40}" sibTransId="{5C063ED6-49F7-4D4A-B3A9-50FA55753A51}"/>
    <dgm:cxn modelId="{52F3A4B6-B4CF-4116-9A4F-7CFB8DCDDD09}" type="presOf" srcId="{BB1D9754-CF85-4F84-BD75-01E2D5FBAB92}" destId="{AB6DAC8D-81B4-4D77-9734-7F3354AB6B25}" srcOrd="0" destOrd="0" presId="urn:microsoft.com/office/officeart/2005/8/layout/radial6"/>
    <dgm:cxn modelId="{D0C86BBA-0280-4A83-BF83-8A0770796362}" type="presOf" srcId="{521CFCF8-3F3D-4644-8F58-4F632AA0270C}" destId="{36305A42-7ABF-4353-B20D-8039641E7C28}" srcOrd="0" destOrd="0" presId="urn:microsoft.com/office/officeart/2005/8/layout/radial6"/>
    <dgm:cxn modelId="{5A2713C5-5B5E-4179-8AB0-24B36998FC20}" srcId="{521CFCF8-3F3D-4644-8F58-4F632AA0270C}" destId="{62B8CA09-D32F-49B4-9CFF-C91EC920B97E}" srcOrd="4" destOrd="0" parTransId="{9601F25B-CD1F-49DA-87B2-60283194AC6D}" sibTransId="{485527D5-5589-4A2E-B45E-6A05394AC50D}"/>
    <dgm:cxn modelId="{43EA9FCC-D92B-4F3A-9157-DD919E3AF7F0}" srcId="{521CFCF8-3F3D-4644-8F58-4F632AA0270C}" destId="{506A7E22-52A4-484B-9893-C1C3EA7F79CF}" srcOrd="5" destOrd="0" parTransId="{1AE3B8D1-02D7-4ADF-8CD9-73C918541ECC}" sibTransId="{BB1D9754-CF85-4F84-BD75-01E2D5FBAB92}"/>
    <dgm:cxn modelId="{8FC8C3CC-7F1D-4F09-8485-397DDD622A17}" type="presOf" srcId="{62B8CA09-D32F-49B4-9CFF-C91EC920B97E}" destId="{8E7F877C-CCFF-4311-98B6-D0F7EDE84AE2}" srcOrd="0" destOrd="0" presId="urn:microsoft.com/office/officeart/2005/8/layout/radial6"/>
    <dgm:cxn modelId="{C85E2EDF-8245-4CD0-B1E1-352373843F38}" type="presOf" srcId="{2FA9F489-7881-4CEC-BCA7-A53A2E6316CC}" destId="{9EAE493A-207E-4995-9660-4202C30D81F2}" srcOrd="0" destOrd="0" presId="urn:microsoft.com/office/officeart/2005/8/layout/radial6"/>
    <dgm:cxn modelId="{9AFF2BE0-78B3-4C62-B57D-A9F1B4CAA5C1}" srcId="{521CFCF8-3F3D-4644-8F58-4F632AA0270C}" destId="{A4134EAC-6710-4F30-B767-40C0C8A1DBEF}" srcOrd="1" destOrd="0" parTransId="{EBBD1CB4-CFD1-4687-949F-4EFB3AED8B93}" sibTransId="{447FA446-B10F-4906-A594-EB94057DCB7E}"/>
    <dgm:cxn modelId="{14E6E2E5-E2CA-428B-9A9C-0F3479AE3283}" srcId="{521CFCF8-3F3D-4644-8F58-4F632AA0270C}" destId="{66C46F45-2E18-4589-8C97-E3935F86A40D}" srcOrd="2" destOrd="0" parTransId="{DFFE1C27-C09F-46A8-8369-7A974F27F2C0}" sibTransId="{2FA9F489-7881-4CEC-BCA7-A53A2E6316CC}"/>
    <dgm:cxn modelId="{EA509FEA-D751-4900-B28E-D4A1E6CDC517}" srcId="{D9639DD7-DF48-4067-A85D-42CAB0CA57D9}" destId="{521CFCF8-3F3D-4644-8F58-4F632AA0270C}" srcOrd="0" destOrd="0" parTransId="{0395B797-AB66-400F-A6CC-A4646E096327}" sibTransId="{0F62D625-F00D-4E5F-95BF-D8813CA14F2B}"/>
    <dgm:cxn modelId="{3693FD1C-3E53-41BE-8031-96657FC7AD8B}" type="presParOf" srcId="{11B8B20E-0B38-4C4C-86DD-7E4E0BBD957B}" destId="{36305A42-7ABF-4353-B20D-8039641E7C28}" srcOrd="0" destOrd="0" presId="urn:microsoft.com/office/officeart/2005/8/layout/radial6"/>
    <dgm:cxn modelId="{29EA58D6-1EDF-4286-B2A3-279D1AD6B682}" type="presParOf" srcId="{11B8B20E-0B38-4C4C-86DD-7E4E0BBD957B}" destId="{11730D7B-4A11-4918-A290-4BE57EC8B4AF}" srcOrd="1" destOrd="0" presId="urn:microsoft.com/office/officeart/2005/8/layout/radial6"/>
    <dgm:cxn modelId="{A3887635-0385-4485-A953-34C9A6FB68CA}" type="presParOf" srcId="{11B8B20E-0B38-4C4C-86DD-7E4E0BBD957B}" destId="{9A8435EA-80B8-41BC-8591-32B48B2F662B}" srcOrd="2" destOrd="0" presId="urn:microsoft.com/office/officeart/2005/8/layout/radial6"/>
    <dgm:cxn modelId="{E173DEF4-60B1-4620-9FD3-29535389F7D9}" type="presParOf" srcId="{11B8B20E-0B38-4C4C-86DD-7E4E0BBD957B}" destId="{6C3075BB-69C4-4C66-BFBD-EBE70574489E}" srcOrd="3" destOrd="0" presId="urn:microsoft.com/office/officeart/2005/8/layout/radial6"/>
    <dgm:cxn modelId="{E65EDA69-9578-4E73-9C94-D1A9F0270370}" type="presParOf" srcId="{11B8B20E-0B38-4C4C-86DD-7E4E0BBD957B}" destId="{B9A53540-5D13-4EDA-808B-FBE84E1E67F8}" srcOrd="4" destOrd="0" presId="urn:microsoft.com/office/officeart/2005/8/layout/radial6"/>
    <dgm:cxn modelId="{C5949395-6A88-4ADA-A1C3-176BB8D34944}" type="presParOf" srcId="{11B8B20E-0B38-4C4C-86DD-7E4E0BBD957B}" destId="{BD6B4C2B-64B7-4177-BAAC-0C12C939F299}" srcOrd="5" destOrd="0" presId="urn:microsoft.com/office/officeart/2005/8/layout/radial6"/>
    <dgm:cxn modelId="{5780A130-6359-446D-87A1-1E96ED9BA01A}" type="presParOf" srcId="{11B8B20E-0B38-4C4C-86DD-7E4E0BBD957B}" destId="{6C13390B-A8A2-4104-A56F-77376C716DC0}" srcOrd="6" destOrd="0" presId="urn:microsoft.com/office/officeart/2005/8/layout/radial6"/>
    <dgm:cxn modelId="{555E1776-E2FA-4F21-BE21-63C388C666F8}" type="presParOf" srcId="{11B8B20E-0B38-4C4C-86DD-7E4E0BBD957B}" destId="{CABA76B6-6C08-4083-82D1-353E30FE60BC}" srcOrd="7" destOrd="0" presId="urn:microsoft.com/office/officeart/2005/8/layout/radial6"/>
    <dgm:cxn modelId="{C4119916-50A4-490B-A4AB-8766EABE0D2B}" type="presParOf" srcId="{11B8B20E-0B38-4C4C-86DD-7E4E0BBD957B}" destId="{1C95DB88-3687-4DD8-A87B-6F91972138D6}" srcOrd="8" destOrd="0" presId="urn:microsoft.com/office/officeart/2005/8/layout/radial6"/>
    <dgm:cxn modelId="{F09E2D36-1036-4814-B8C1-F41F18F674A0}" type="presParOf" srcId="{11B8B20E-0B38-4C4C-86DD-7E4E0BBD957B}" destId="{9EAE493A-207E-4995-9660-4202C30D81F2}" srcOrd="9" destOrd="0" presId="urn:microsoft.com/office/officeart/2005/8/layout/radial6"/>
    <dgm:cxn modelId="{0EFEB62D-1221-4ACA-AC9E-FC5A80886506}" type="presParOf" srcId="{11B8B20E-0B38-4C4C-86DD-7E4E0BBD957B}" destId="{257D20E5-A6D9-494B-9BA8-B9E80BF2FCD2}" srcOrd="10" destOrd="0" presId="urn:microsoft.com/office/officeart/2005/8/layout/radial6"/>
    <dgm:cxn modelId="{39F7F2C9-25C4-428E-B3B2-80708FCC29EC}" type="presParOf" srcId="{11B8B20E-0B38-4C4C-86DD-7E4E0BBD957B}" destId="{6F55F8BD-CF6D-4E9F-B56C-10C09608D533}" srcOrd="11" destOrd="0" presId="urn:microsoft.com/office/officeart/2005/8/layout/radial6"/>
    <dgm:cxn modelId="{A7929D14-2305-4529-B318-89CD751D2945}" type="presParOf" srcId="{11B8B20E-0B38-4C4C-86DD-7E4E0BBD957B}" destId="{F6EFD189-AA73-4325-B63E-2C8F9A30C5BD}" srcOrd="12" destOrd="0" presId="urn:microsoft.com/office/officeart/2005/8/layout/radial6"/>
    <dgm:cxn modelId="{D897D46E-5474-4331-8520-599A9E73675B}" type="presParOf" srcId="{11B8B20E-0B38-4C4C-86DD-7E4E0BBD957B}" destId="{8E7F877C-CCFF-4311-98B6-D0F7EDE84AE2}" srcOrd="13" destOrd="0" presId="urn:microsoft.com/office/officeart/2005/8/layout/radial6"/>
    <dgm:cxn modelId="{41D72857-EC53-4562-BE60-E2FF37F8466D}" type="presParOf" srcId="{11B8B20E-0B38-4C4C-86DD-7E4E0BBD957B}" destId="{98CEB265-656D-4B66-9A1A-D97B7187190A}" srcOrd="14" destOrd="0" presId="urn:microsoft.com/office/officeart/2005/8/layout/radial6"/>
    <dgm:cxn modelId="{13E7BF8B-3317-4C3A-A0F7-5493A6186134}" type="presParOf" srcId="{11B8B20E-0B38-4C4C-86DD-7E4E0BBD957B}" destId="{FE4C8816-EC8E-4B4A-9998-04E41085E37E}" srcOrd="15" destOrd="0" presId="urn:microsoft.com/office/officeart/2005/8/layout/radial6"/>
    <dgm:cxn modelId="{D1B278A4-54BD-4A5F-96B1-7D80E36DDA91}" type="presParOf" srcId="{11B8B20E-0B38-4C4C-86DD-7E4E0BBD957B}" destId="{B8115DCE-BB03-4A55-96D5-71A2D2475618}" srcOrd="16" destOrd="0" presId="urn:microsoft.com/office/officeart/2005/8/layout/radial6"/>
    <dgm:cxn modelId="{6C0C4553-DD3A-4297-A78B-52E15E96424B}" type="presParOf" srcId="{11B8B20E-0B38-4C4C-86DD-7E4E0BBD957B}" destId="{DAD0E559-F154-4AB0-B3D4-A13B5BC5169C}" srcOrd="17" destOrd="0" presId="urn:microsoft.com/office/officeart/2005/8/layout/radial6"/>
    <dgm:cxn modelId="{187F08CD-4D01-409A-9E38-6624C28581D8}" type="presParOf" srcId="{11B8B20E-0B38-4C4C-86DD-7E4E0BBD957B}" destId="{AB6DAC8D-81B4-4D77-9734-7F3354AB6B25}"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278FA4-FE41-4192-B939-04A2DB933F22}" type="doc">
      <dgm:prSet loTypeId="urn:microsoft.com/office/officeart/2005/8/layout/equation1" loCatId="process" qsTypeId="urn:microsoft.com/office/officeart/2005/8/quickstyle/simple1" qsCatId="simple" csTypeId="urn:microsoft.com/office/officeart/2005/8/colors/accent0_1" csCatId="mainScheme" phldr="1"/>
      <dgm:spPr/>
    </dgm:pt>
    <dgm:pt modelId="{E24DBA40-314D-4A99-ABC4-9607FF1AB278}">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2800" dirty="0"/>
            <a:t>Literacy in All Subjects Standards</a:t>
          </a:r>
        </a:p>
      </dgm:t>
    </dgm:pt>
    <dgm:pt modelId="{776D6763-9619-4491-AD5D-F8DC1934ACF9}" type="parTrans" cxnId="{B490A2E8-4B53-4C47-A4AA-2E462FBCCE79}">
      <dgm:prSet/>
      <dgm:spPr/>
      <dgm:t>
        <a:bodyPr/>
        <a:lstStyle/>
        <a:p>
          <a:pPr algn="ctr"/>
          <a:endParaRPr lang="en-US"/>
        </a:p>
      </dgm:t>
    </dgm:pt>
    <dgm:pt modelId="{37112370-60E0-41E3-AA5B-9E7C73464216}" type="sibTrans" cxnId="{B490A2E8-4B53-4C47-A4AA-2E462FBCCE79}">
      <dgm:prSet/>
      <dgm:spPr/>
      <dgm:t>
        <a:bodyPr/>
        <a:lstStyle/>
        <a:p>
          <a:pPr algn="ctr"/>
          <a:endParaRPr lang="en-US"/>
        </a:p>
      </dgm:t>
    </dgm:pt>
    <dgm:pt modelId="{A4AE9D99-12C6-43D2-AEC0-96CCC03E022E}" type="pres">
      <dgm:prSet presAssocID="{0E278FA4-FE41-4192-B939-04A2DB933F22}" presName="linearFlow" presStyleCnt="0">
        <dgm:presLayoutVars>
          <dgm:dir/>
          <dgm:resizeHandles val="exact"/>
        </dgm:presLayoutVars>
      </dgm:prSet>
      <dgm:spPr/>
    </dgm:pt>
    <dgm:pt modelId="{B951753C-643C-47C3-8AFC-E46C5A84A2F9}" type="pres">
      <dgm:prSet presAssocID="{E24DBA40-314D-4A99-ABC4-9607FF1AB278}" presName="node" presStyleLbl="node1" presStyleIdx="0" presStyleCnt="1" custScaleX="152538" custScaleY="130185">
        <dgm:presLayoutVars>
          <dgm:bulletEnabled val="1"/>
        </dgm:presLayoutVars>
      </dgm:prSet>
      <dgm:spPr/>
    </dgm:pt>
  </dgm:ptLst>
  <dgm:cxnLst>
    <dgm:cxn modelId="{CD24322C-4F69-40EE-9825-900A87609E6E}" type="presOf" srcId="{E24DBA40-314D-4A99-ABC4-9607FF1AB278}" destId="{B951753C-643C-47C3-8AFC-E46C5A84A2F9}" srcOrd="0" destOrd="0" presId="urn:microsoft.com/office/officeart/2005/8/layout/equation1"/>
    <dgm:cxn modelId="{84444172-6DF8-4EB0-BB32-441413D100DA}" type="presOf" srcId="{0E278FA4-FE41-4192-B939-04A2DB933F22}" destId="{A4AE9D99-12C6-43D2-AEC0-96CCC03E022E}" srcOrd="0" destOrd="0" presId="urn:microsoft.com/office/officeart/2005/8/layout/equation1"/>
    <dgm:cxn modelId="{B490A2E8-4B53-4C47-A4AA-2E462FBCCE79}" srcId="{0E278FA4-FE41-4192-B939-04A2DB933F22}" destId="{E24DBA40-314D-4A99-ABC4-9607FF1AB278}" srcOrd="0" destOrd="0" parTransId="{776D6763-9619-4491-AD5D-F8DC1934ACF9}" sibTransId="{37112370-60E0-41E3-AA5B-9E7C73464216}"/>
    <dgm:cxn modelId="{A4F065FA-691C-4353-A71B-2B9AC6C80C97}" type="presParOf" srcId="{A4AE9D99-12C6-43D2-AEC0-96CCC03E022E}" destId="{B951753C-643C-47C3-8AFC-E46C5A84A2F9}" srcOrd="0"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278FA4-FE41-4192-B939-04A2DB933F22}" type="doc">
      <dgm:prSet loTypeId="urn:microsoft.com/office/officeart/2005/8/layout/equation1" loCatId="process" qsTypeId="urn:microsoft.com/office/officeart/2005/8/quickstyle/simple1" qsCatId="simple" csTypeId="urn:microsoft.com/office/officeart/2005/8/colors/accent0_1" csCatId="mainScheme" phldr="1"/>
      <dgm:spPr/>
    </dgm:pt>
    <dgm:pt modelId="{B56ED7CE-B87B-43CB-80B4-FF814896F885}">
      <dgm:prSet phldrT="[Text]" custT="1"/>
      <dgm:spPr/>
      <dgm:t>
        <a:bodyPr/>
        <a:lstStyle/>
        <a:p>
          <a:pPr algn="ctr"/>
          <a:r>
            <a:rPr lang="en-US" sz="1100" dirty="0"/>
            <a:t>CTE + Other Content Standards</a:t>
          </a:r>
        </a:p>
      </dgm:t>
    </dgm:pt>
    <dgm:pt modelId="{52420E4B-ED8D-4D5F-8EAD-9F566BDF6351}" type="parTrans" cxnId="{A7F4FCAF-FEF2-432D-90F5-D1DD6BEC2DC3}">
      <dgm:prSet/>
      <dgm:spPr/>
      <dgm:t>
        <a:bodyPr/>
        <a:lstStyle/>
        <a:p>
          <a:pPr algn="ctr"/>
          <a:endParaRPr lang="en-US"/>
        </a:p>
      </dgm:t>
    </dgm:pt>
    <dgm:pt modelId="{C2C433CD-3B87-4390-8C67-C8994FA168D0}" type="sibTrans" cxnId="{A7F4FCAF-FEF2-432D-90F5-D1DD6BEC2DC3}">
      <dgm:prSet/>
      <dgm:spPr/>
      <dgm:t>
        <a:bodyPr/>
        <a:lstStyle/>
        <a:p>
          <a:pPr algn="ctr"/>
          <a:endParaRPr lang="en-US"/>
        </a:p>
      </dgm:t>
    </dgm:pt>
    <dgm:pt modelId="{E24DBA40-314D-4A99-ABC4-9607FF1AB278}">
      <dgm:prSet phldrT="[Text]" custT="1"/>
      <dgm:spPr/>
      <dgm:t>
        <a:bodyPr/>
        <a:lstStyle/>
        <a:p>
          <a:pPr algn="ctr"/>
          <a:r>
            <a:rPr lang="en-US" sz="1050" dirty="0"/>
            <a:t>Literacy in All Subjects Standards</a:t>
          </a:r>
        </a:p>
      </dgm:t>
    </dgm:pt>
    <dgm:pt modelId="{776D6763-9619-4491-AD5D-F8DC1934ACF9}" type="parTrans" cxnId="{B490A2E8-4B53-4C47-A4AA-2E462FBCCE79}">
      <dgm:prSet/>
      <dgm:spPr/>
      <dgm:t>
        <a:bodyPr/>
        <a:lstStyle/>
        <a:p>
          <a:pPr algn="ctr"/>
          <a:endParaRPr lang="en-US"/>
        </a:p>
      </dgm:t>
    </dgm:pt>
    <dgm:pt modelId="{37112370-60E0-41E3-AA5B-9E7C73464216}" type="sibTrans" cxnId="{B490A2E8-4B53-4C47-A4AA-2E462FBCCE79}">
      <dgm:prSet/>
      <dgm:spPr/>
      <dgm:t>
        <a:bodyPr/>
        <a:lstStyle/>
        <a:p>
          <a:pPr algn="ctr"/>
          <a:endParaRPr lang="en-US"/>
        </a:p>
      </dgm:t>
    </dgm:pt>
    <dgm:pt modelId="{7135B72A-F486-445D-ABD6-0D8A7CD16593}">
      <dgm:prSet phldrT="[Text]" custT="1"/>
      <dgm:spPr/>
      <dgm:t>
        <a:bodyPr/>
        <a:lstStyle/>
        <a:p>
          <a:pPr algn="ctr"/>
          <a:r>
            <a:rPr lang="en-US" sz="1000" dirty="0"/>
            <a:t>College and Career Ready Students</a:t>
          </a:r>
        </a:p>
      </dgm:t>
    </dgm:pt>
    <dgm:pt modelId="{7009F4D6-DC00-4AD1-90F5-C6A5BF548C7D}" type="parTrans" cxnId="{CD14FC7F-DE0F-4467-B5AC-D2452EDFE2DE}">
      <dgm:prSet/>
      <dgm:spPr/>
      <dgm:t>
        <a:bodyPr/>
        <a:lstStyle/>
        <a:p>
          <a:pPr algn="ctr"/>
          <a:endParaRPr lang="en-US"/>
        </a:p>
      </dgm:t>
    </dgm:pt>
    <dgm:pt modelId="{73429AFF-6C77-4C43-8A3B-CFCA2390E58B}" type="sibTrans" cxnId="{CD14FC7F-DE0F-4467-B5AC-D2452EDFE2DE}">
      <dgm:prSet/>
      <dgm:spPr/>
      <dgm:t>
        <a:bodyPr/>
        <a:lstStyle/>
        <a:p>
          <a:pPr algn="ctr"/>
          <a:endParaRPr lang="en-US"/>
        </a:p>
      </dgm:t>
    </dgm:pt>
    <dgm:pt modelId="{0B440344-F5F6-4E1A-8C38-7EAFED3B18F9}">
      <dgm:prSet phldrT="[Text]" custT="1"/>
      <dgm:spPr/>
      <dgm:t>
        <a:bodyPr/>
        <a:lstStyle/>
        <a:p>
          <a:pPr algn="ctr"/>
          <a:r>
            <a:rPr lang="en-US" sz="1000" dirty="0"/>
            <a:t>Standards for Mathematical Practice</a:t>
          </a:r>
        </a:p>
      </dgm:t>
    </dgm:pt>
    <dgm:pt modelId="{FBCE33B5-DDD4-4882-8D17-4C5966C468F5}" type="parTrans" cxnId="{C2C14EB9-93A9-4AF1-9B9B-9629A9871FE9}">
      <dgm:prSet/>
      <dgm:spPr/>
      <dgm:t>
        <a:bodyPr/>
        <a:lstStyle/>
        <a:p>
          <a:pPr algn="ctr"/>
          <a:endParaRPr lang="en-US"/>
        </a:p>
      </dgm:t>
    </dgm:pt>
    <dgm:pt modelId="{33FA88AA-BA47-48E0-BCF2-D8DB7FEA4420}" type="sibTrans" cxnId="{C2C14EB9-93A9-4AF1-9B9B-9629A9871FE9}">
      <dgm:prSet/>
      <dgm:spPr/>
      <dgm:t>
        <a:bodyPr/>
        <a:lstStyle/>
        <a:p>
          <a:pPr algn="ctr"/>
          <a:endParaRPr lang="en-US"/>
        </a:p>
      </dgm:t>
    </dgm:pt>
    <dgm:pt modelId="{A4AE9D99-12C6-43D2-AEC0-96CCC03E022E}" type="pres">
      <dgm:prSet presAssocID="{0E278FA4-FE41-4192-B939-04A2DB933F22}" presName="linearFlow" presStyleCnt="0">
        <dgm:presLayoutVars>
          <dgm:dir/>
          <dgm:resizeHandles val="exact"/>
        </dgm:presLayoutVars>
      </dgm:prSet>
      <dgm:spPr/>
    </dgm:pt>
    <dgm:pt modelId="{9FFED494-D71B-4D9C-A0E9-9423CD812EEB}" type="pres">
      <dgm:prSet presAssocID="{B56ED7CE-B87B-43CB-80B4-FF814896F885}" presName="node" presStyleLbl="node1" presStyleIdx="0" presStyleCnt="4" custScaleX="130411">
        <dgm:presLayoutVars>
          <dgm:bulletEnabled val="1"/>
        </dgm:presLayoutVars>
      </dgm:prSet>
      <dgm:spPr/>
    </dgm:pt>
    <dgm:pt modelId="{0EC68692-85F0-46F5-A149-C0CC902F0303}" type="pres">
      <dgm:prSet presAssocID="{C2C433CD-3B87-4390-8C67-C8994FA168D0}" presName="spacerL" presStyleCnt="0"/>
      <dgm:spPr/>
    </dgm:pt>
    <dgm:pt modelId="{B4698E8E-D289-4499-B406-2AF72F98CA42}" type="pres">
      <dgm:prSet presAssocID="{C2C433CD-3B87-4390-8C67-C8994FA168D0}" presName="sibTrans" presStyleLbl="sibTrans2D1" presStyleIdx="0" presStyleCnt="3"/>
      <dgm:spPr/>
    </dgm:pt>
    <dgm:pt modelId="{EFABBBDB-B4CE-4D2D-BA54-974AE20844A6}" type="pres">
      <dgm:prSet presAssocID="{C2C433CD-3B87-4390-8C67-C8994FA168D0}" presName="spacerR" presStyleCnt="0"/>
      <dgm:spPr/>
    </dgm:pt>
    <dgm:pt modelId="{B951753C-643C-47C3-8AFC-E46C5A84A2F9}" type="pres">
      <dgm:prSet presAssocID="{E24DBA40-314D-4A99-ABC4-9607FF1AB278}" presName="node" presStyleLbl="node1" presStyleIdx="1" presStyleCnt="4" custScaleX="130356">
        <dgm:presLayoutVars>
          <dgm:bulletEnabled val="1"/>
        </dgm:presLayoutVars>
      </dgm:prSet>
      <dgm:spPr/>
    </dgm:pt>
    <dgm:pt modelId="{E4029ED8-24D1-4B89-82EC-C0FC846142C3}" type="pres">
      <dgm:prSet presAssocID="{37112370-60E0-41E3-AA5B-9E7C73464216}" presName="spacerL" presStyleCnt="0"/>
      <dgm:spPr/>
    </dgm:pt>
    <dgm:pt modelId="{44D3ECE7-A17E-46B6-B40C-1217450B2E94}" type="pres">
      <dgm:prSet presAssocID="{37112370-60E0-41E3-AA5B-9E7C73464216}" presName="sibTrans" presStyleLbl="sibTrans2D1" presStyleIdx="1" presStyleCnt="3"/>
      <dgm:spPr/>
    </dgm:pt>
    <dgm:pt modelId="{B248B263-921B-4A56-B5B1-85D1B909FA0A}" type="pres">
      <dgm:prSet presAssocID="{37112370-60E0-41E3-AA5B-9E7C73464216}" presName="spacerR" presStyleCnt="0"/>
      <dgm:spPr/>
    </dgm:pt>
    <dgm:pt modelId="{43584F09-4180-46AC-BF36-42E26FB77BDB}" type="pres">
      <dgm:prSet presAssocID="{0B440344-F5F6-4E1A-8C38-7EAFED3B18F9}" presName="node" presStyleLbl="node1" presStyleIdx="2" presStyleCnt="4" custScaleX="127834">
        <dgm:presLayoutVars>
          <dgm:bulletEnabled val="1"/>
        </dgm:presLayoutVars>
      </dgm:prSet>
      <dgm:spPr/>
    </dgm:pt>
    <dgm:pt modelId="{E0A50924-A681-4E95-B067-AA59D0E6B3C8}" type="pres">
      <dgm:prSet presAssocID="{33FA88AA-BA47-48E0-BCF2-D8DB7FEA4420}" presName="spacerL" presStyleCnt="0"/>
      <dgm:spPr/>
    </dgm:pt>
    <dgm:pt modelId="{65C9C7E0-348A-4425-BF7E-58B010E7848D}" type="pres">
      <dgm:prSet presAssocID="{33FA88AA-BA47-48E0-BCF2-D8DB7FEA4420}" presName="sibTrans" presStyleLbl="sibTrans2D1" presStyleIdx="2" presStyleCnt="3"/>
      <dgm:spPr/>
    </dgm:pt>
    <dgm:pt modelId="{3E089A38-9AF6-4CB2-956F-E73621872F90}" type="pres">
      <dgm:prSet presAssocID="{33FA88AA-BA47-48E0-BCF2-D8DB7FEA4420}" presName="spacerR" presStyleCnt="0"/>
      <dgm:spPr/>
    </dgm:pt>
    <dgm:pt modelId="{15D2173F-EF47-48E5-8DAC-3C31A09FA753}" type="pres">
      <dgm:prSet presAssocID="{7135B72A-F486-445D-ABD6-0D8A7CD16593}" presName="node" presStyleLbl="node1" presStyleIdx="3" presStyleCnt="4" custScaleX="142944">
        <dgm:presLayoutVars>
          <dgm:bulletEnabled val="1"/>
        </dgm:presLayoutVars>
      </dgm:prSet>
      <dgm:spPr/>
    </dgm:pt>
  </dgm:ptLst>
  <dgm:cxnLst>
    <dgm:cxn modelId="{BD012019-6875-41AC-8A98-96C8355994EF}" type="presOf" srcId="{0B440344-F5F6-4E1A-8C38-7EAFED3B18F9}" destId="{43584F09-4180-46AC-BF36-42E26FB77BDB}" srcOrd="0" destOrd="0" presId="urn:microsoft.com/office/officeart/2005/8/layout/equation1"/>
    <dgm:cxn modelId="{D4C92A36-C8AA-459C-BCA9-CDC3F8A661C5}" type="presOf" srcId="{7135B72A-F486-445D-ABD6-0D8A7CD16593}" destId="{15D2173F-EF47-48E5-8DAC-3C31A09FA753}" srcOrd="0" destOrd="0" presId="urn:microsoft.com/office/officeart/2005/8/layout/equation1"/>
    <dgm:cxn modelId="{56CA725C-D325-4648-AD13-21EAA00EC7DC}" type="presOf" srcId="{E24DBA40-314D-4A99-ABC4-9607FF1AB278}" destId="{B951753C-643C-47C3-8AFC-E46C5A84A2F9}" srcOrd="0" destOrd="0" presId="urn:microsoft.com/office/officeart/2005/8/layout/equation1"/>
    <dgm:cxn modelId="{EF420155-10E6-4C62-8CEA-5FDB922599F8}" type="presOf" srcId="{33FA88AA-BA47-48E0-BCF2-D8DB7FEA4420}" destId="{65C9C7E0-348A-4425-BF7E-58B010E7848D}" srcOrd="0" destOrd="0" presId="urn:microsoft.com/office/officeart/2005/8/layout/equation1"/>
    <dgm:cxn modelId="{396B5475-A7B6-4C59-BC31-9320C0E14B79}" type="presOf" srcId="{0E278FA4-FE41-4192-B939-04A2DB933F22}" destId="{A4AE9D99-12C6-43D2-AEC0-96CCC03E022E}" srcOrd="0" destOrd="0" presId="urn:microsoft.com/office/officeart/2005/8/layout/equation1"/>
    <dgm:cxn modelId="{011C9B75-DD06-4A87-8652-82245706E0BD}" type="presOf" srcId="{37112370-60E0-41E3-AA5B-9E7C73464216}" destId="{44D3ECE7-A17E-46B6-B40C-1217450B2E94}" srcOrd="0" destOrd="0" presId="urn:microsoft.com/office/officeart/2005/8/layout/equation1"/>
    <dgm:cxn modelId="{CD14FC7F-DE0F-4467-B5AC-D2452EDFE2DE}" srcId="{0E278FA4-FE41-4192-B939-04A2DB933F22}" destId="{7135B72A-F486-445D-ABD6-0D8A7CD16593}" srcOrd="3" destOrd="0" parTransId="{7009F4D6-DC00-4AD1-90F5-C6A5BF548C7D}" sibTransId="{73429AFF-6C77-4C43-8A3B-CFCA2390E58B}"/>
    <dgm:cxn modelId="{A7F4FCAF-FEF2-432D-90F5-D1DD6BEC2DC3}" srcId="{0E278FA4-FE41-4192-B939-04A2DB933F22}" destId="{B56ED7CE-B87B-43CB-80B4-FF814896F885}" srcOrd="0" destOrd="0" parTransId="{52420E4B-ED8D-4D5F-8EAD-9F566BDF6351}" sibTransId="{C2C433CD-3B87-4390-8C67-C8994FA168D0}"/>
    <dgm:cxn modelId="{C2C14EB9-93A9-4AF1-9B9B-9629A9871FE9}" srcId="{0E278FA4-FE41-4192-B939-04A2DB933F22}" destId="{0B440344-F5F6-4E1A-8C38-7EAFED3B18F9}" srcOrd="2" destOrd="0" parTransId="{FBCE33B5-DDD4-4882-8D17-4C5966C468F5}" sibTransId="{33FA88AA-BA47-48E0-BCF2-D8DB7FEA4420}"/>
    <dgm:cxn modelId="{25901BC0-D27D-45B2-90C4-C025902FC688}" type="presOf" srcId="{B56ED7CE-B87B-43CB-80B4-FF814896F885}" destId="{9FFED494-D71B-4D9C-A0E9-9423CD812EEB}" srcOrd="0" destOrd="0" presId="urn:microsoft.com/office/officeart/2005/8/layout/equation1"/>
    <dgm:cxn modelId="{100010C8-F68E-4863-8A2B-745EAA9AD65E}" type="presOf" srcId="{C2C433CD-3B87-4390-8C67-C8994FA168D0}" destId="{B4698E8E-D289-4499-B406-2AF72F98CA42}" srcOrd="0" destOrd="0" presId="urn:microsoft.com/office/officeart/2005/8/layout/equation1"/>
    <dgm:cxn modelId="{B490A2E8-4B53-4C47-A4AA-2E462FBCCE79}" srcId="{0E278FA4-FE41-4192-B939-04A2DB933F22}" destId="{E24DBA40-314D-4A99-ABC4-9607FF1AB278}" srcOrd="1" destOrd="0" parTransId="{776D6763-9619-4491-AD5D-F8DC1934ACF9}" sibTransId="{37112370-60E0-41E3-AA5B-9E7C73464216}"/>
    <dgm:cxn modelId="{95FF663C-EF3A-4B2B-899B-3418016D42D0}" type="presParOf" srcId="{A4AE9D99-12C6-43D2-AEC0-96CCC03E022E}" destId="{9FFED494-D71B-4D9C-A0E9-9423CD812EEB}" srcOrd="0" destOrd="0" presId="urn:microsoft.com/office/officeart/2005/8/layout/equation1"/>
    <dgm:cxn modelId="{C93503AE-B807-48FB-AEA7-30C4EE4FDA78}" type="presParOf" srcId="{A4AE9D99-12C6-43D2-AEC0-96CCC03E022E}" destId="{0EC68692-85F0-46F5-A149-C0CC902F0303}" srcOrd="1" destOrd="0" presId="urn:microsoft.com/office/officeart/2005/8/layout/equation1"/>
    <dgm:cxn modelId="{F575A3D9-DF22-42FE-A489-2784DCB3CDEE}" type="presParOf" srcId="{A4AE9D99-12C6-43D2-AEC0-96CCC03E022E}" destId="{B4698E8E-D289-4499-B406-2AF72F98CA42}" srcOrd="2" destOrd="0" presId="urn:microsoft.com/office/officeart/2005/8/layout/equation1"/>
    <dgm:cxn modelId="{0AD0B8C5-40E4-412C-825F-13F14BDC071D}" type="presParOf" srcId="{A4AE9D99-12C6-43D2-AEC0-96CCC03E022E}" destId="{EFABBBDB-B4CE-4D2D-BA54-974AE20844A6}" srcOrd="3" destOrd="0" presId="urn:microsoft.com/office/officeart/2005/8/layout/equation1"/>
    <dgm:cxn modelId="{F11E1EB2-5BB8-4896-BF13-3462B803DE08}" type="presParOf" srcId="{A4AE9D99-12C6-43D2-AEC0-96CCC03E022E}" destId="{B951753C-643C-47C3-8AFC-E46C5A84A2F9}" srcOrd="4" destOrd="0" presId="urn:microsoft.com/office/officeart/2005/8/layout/equation1"/>
    <dgm:cxn modelId="{C2F783A3-9A14-478D-9773-E435FED2D225}" type="presParOf" srcId="{A4AE9D99-12C6-43D2-AEC0-96CCC03E022E}" destId="{E4029ED8-24D1-4B89-82EC-C0FC846142C3}" srcOrd="5" destOrd="0" presId="urn:microsoft.com/office/officeart/2005/8/layout/equation1"/>
    <dgm:cxn modelId="{738BF930-D81A-40B4-932C-ABC51D51C789}" type="presParOf" srcId="{A4AE9D99-12C6-43D2-AEC0-96CCC03E022E}" destId="{44D3ECE7-A17E-46B6-B40C-1217450B2E94}" srcOrd="6" destOrd="0" presId="urn:microsoft.com/office/officeart/2005/8/layout/equation1"/>
    <dgm:cxn modelId="{EFA9B819-B46D-418E-845F-4912765D1F78}" type="presParOf" srcId="{A4AE9D99-12C6-43D2-AEC0-96CCC03E022E}" destId="{B248B263-921B-4A56-B5B1-85D1B909FA0A}" srcOrd="7" destOrd="0" presId="urn:microsoft.com/office/officeart/2005/8/layout/equation1"/>
    <dgm:cxn modelId="{99C88269-5DB9-400F-8821-3B4D2686AD9D}" type="presParOf" srcId="{A4AE9D99-12C6-43D2-AEC0-96CCC03E022E}" destId="{43584F09-4180-46AC-BF36-42E26FB77BDB}" srcOrd="8" destOrd="0" presId="urn:microsoft.com/office/officeart/2005/8/layout/equation1"/>
    <dgm:cxn modelId="{FF22AAC4-3E94-4FDC-976C-3D2CBDD9A7F8}" type="presParOf" srcId="{A4AE9D99-12C6-43D2-AEC0-96CCC03E022E}" destId="{E0A50924-A681-4E95-B067-AA59D0E6B3C8}" srcOrd="9" destOrd="0" presId="urn:microsoft.com/office/officeart/2005/8/layout/equation1"/>
    <dgm:cxn modelId="{BB53A018-BE8F-43C6-8919-FC2EC06DF8D9}" type="presParOf" srcId="{A4AE9D99-12C6-43D2-AEC0-96CCC03E022E}" destId="{65C9C7E0-348A-4425-BF7E-58B010E7848D}" srcOrd="10" destOrd="0" presId="urn:microsoft.com/office/officeart/2005/8/layout/equation1"/>
    <dgm:cxn modelId="{6C1E7DA2-EE2D-4CA8-ACC7-D90FB501F147}" type="presParOf" srcId="{A4AE9D99-12C6-43D2-AEC0-96CCC03E022E}" destId="{3E089A38-9AF6-4CB2-956F-E73621872F90}" srcOrd="11" destOrd="0" presId="urn:microsoft.com/office/officeart/2005/8/layout/equation1"/>
    <dgm:cxn modelId="{B4BA7BD2-C56E-4F76-9DDA-47B1F49E93E0}" type="presParOf" srcId="{A4AE9D99-12C6-43D2-AEC0-96CCC03E022E}" destId="{15D2173F-EF47-48E5-8DAC-3C31A09FA753}"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DAC8D-81B4-4D77-9734-7F3354AB6B25}">
      <dsp:nvSpPr>
        <dsp:cNvPr id="0" name=""/>
        <dsp:cNvSpPr/>
      </dsp:nvSpPr>
      <dsp:spPr>
        <a:xfrm>
          <a:off x="1923371" y="545923"/>
          <a:ext cx="3748166" cy="3748166"/>
        </a:xfrm>
        <a:prstGeom prst="blockArc">
          <a:avLst>
            <a:gd name="adj1" fmla="val 12600000"/>
            <a:gd name="adj2" fmla="val 16200000"/>
            <a:gd name="adj3" fmla="val 4520"/>
          </a:avLst>
        </a:prstGeom>
        <a:solidFill>
          <a:schemeClr val="accent5">
            <a:hueOff val="-2310"/>
            <a:satOff val="15889"/>
            <a:lumOff val="-321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4C8816-EC8E-4B4A-9998-04E41085E37E}">
      <dsp:nvSpPr>
        <dsp:cNvPr id="0" name=""/>
        <dsp:cNvSpPr/>
      </dsp:nvSpPr>
      <dsp:spPr>
        <a:xfrm>
          <a:off x="1923371" y="545923"/>
          <a:ext cx="3748166" cy="3748166"/>
        </a:xfrm>
        <a:prstGeom prst="blockArc">
          <a:avLst>
            <a:gd name="adj1" fmla="val 9000000"/>
            <a:gd name="adj2" fmla="val 12600000"/>
            <a:gd name="adj3" fmla="val 4520"/>
          </a:avLst>
        </a:prstGeom>
        <a:solidFill>
          <a:schemeClr val="accent5">
            <a:hueOff val="-1848"/>
            <a:satOff val="12711"/>
            <a:lumOff val="-2572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EFD189-AA73-4325-B63E-2C8F9A30C5BD}">
      <dsp:nvSpPr>
        <dsp:cNvPr id="0" name=""/>
        <dsp:cNvSpPr/>
      </dsp:nvSpPr>
      <dsp:spPr>
        <a:xfrm>
          <a:off x="1923371" y="545923"/>
          <a:ext cx="3748166" cy="3748166"/>
        </a:xfrm>
        <a:prstGeom prst="blockArc">
          <a:avLst>
            <a:gd name="adj1" fmla="val 5400000"/>
            <a:gd name="adj2" fmla="val 9000000"/>
            <a:gd name="adj3" fmla="val 4520"/>
          </a:avLst>
        </a:prstGeom>
        <a:solidFill>
          <a:schemeClr val="accent5">
            <a:hueOff val="-1386"/>
            <a:satOff val="9533"/>
            <a:lumOff val="-192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AE493A-207E-4995-9660-4202C30D81F2}">
      <dsp:nvSpPr>
        <dsp:cNvPr id="0" name=""/>
        <dsp:cNvSpPr/>
      </dsp:nvSpPr>
      <dsp:spPr>
        <a:xfrm>
          <a:off x="1923371" y="545923"/>
          <a:ext cx="3748166" cy="3748166"/>
        </a:xfrm>
        <a:prstGeom prst="blockArc">
          <a:avLst>
            <a:gd name="adj1" fmla="val 1800000"/>
            <a:gd name="adj2" fmla="val 5400000"/>
            <a:gd name="adj3" fmla="val 4520"/>
          </a:avLst>
        </a:prstGeom>
        <a:solidFill>
          <a:schemeClr val="accent5">
            <a:hueOff val="-924"/>
            <a:satOff val="6356"/>
            <a:lumOff val="-1286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13390B-A8A2-4104-A56F-77376C716DC0}">
      <dsp:nvSpPr>
        <dsp:cNvPr id="0" name=""/>
        <dsp:cNvSpPr/>
      </dsp:nvSpPr>
      <dsp:spPr>
        <a:xfrm>
          <a:off x="1923371" y="545923"/>
          <a:ext cx="3748166" cy="3748166"/>
        </a:xfrm>
        <a:prstGeom prst="blockArc">
          <a:avLst>
            <a:gd name="adj1" fmla="val 19800000"/>
            <a:gd name="adj2" fmla="val 1800000"/>
            <a:gd name="adj3" fmla="val 4520"/>
          </a:avLst>
        </a:prstGeom>
        <a:solidFill>
          <a:schemeClr val="accent5">
            <a:hueOff val="-462"/>
            <a:satOff val="3178"/>
            <a:lumOff val="-643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3075BB-69C4-4C66-BFBD-EBE70574489E}">
      <dsp:nvSpPr>
        <dsp:cNvPr id="0" name=""/>
        <dsp:cNvSpPr/>
      </dsp:nvSpPr>
      <dsp:spPr>
        <a:xfrm>
          <a:off x="1923371" y="545923"/>
          <a:ext cx="3748166" cy="3748166"/>
        </a:xfrm>
        <a:prstGeom prst="blockArc">
          <a:avLst>
            <a:gd name="adj1" fmla="val 16200000"/>
            <a:gd name="adj2" fmla="val 19800000"/>
            <a:gd name="adj3" fmla="val 452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305A42-7ABF-4353-B20D-8039641E7C28}">
      <dsp:nvSpPr>
        <dsp:cNvPr id="0" name=""/>
        <dsp:cNvSpPr/>
      </dsp:nvSpPr>
      <dsp:spPr>
        <a:xfrm>
          <a:off x="2924221" y="1579707"/>
          <a:ext cx="1680598" cy="168059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Wisconsin Common Career Technical Standards</a:t>
          </a:r>
        </a:p>
      </dsp:txBody>
      <dsp:txXfrm>
        <a:off x="3170339" y="1825825"/>
        <a:ext cx="1188362" cy="1188362"/>
      </dsp:txXfrm>
    </dsp:sp>
    <dsp:sp modelId="{11730D7B-4A11-4918-A290-4BE57EC8B4AF}">
      <dsp:nvSpPr>
        <dsp:cNvPr id="0" name=""/>
        <dsp:cNvSpPr/>
      </dsp:nvSpPr>
      <dsp:spPr>
        <a:xfrm>
          <a:off x="3209245" y="65"/>
          <a:ext cx="1176418" cy="117641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Agriculture, Food and Natural Resources</a:t>
          </a:r>
        </a:p>
      </dsp:txBody>
      <dsp:txXfrm>
        <a:off x="3381527" y="172347"/>
        <a:ext cx="831854" cy="831854"/>
      </dsp:txXfrm>
    </dsp:sp>
    <dsp:sp modelId="{B9A53540-5D13-4EDA-808B-FBE84E1E67F8}">
      <dsp:nvSpPr>
        <dsp:cNvPr id="0" name=""/>
        <dsp:cNvSpPr/>
      </dsp:nvSpPr>
      <dsp:spPr>
        <a:xfrm>
          <a:off x="4795572" y="915931"/>
          <a:ext cx="1176418" cy="1176418"/>
        </a:xfrm>
        <a:prstGeom prst="ellipse">
          <a:avLst/>
        </a:prstGeom>
        <a:solidFill>
          <a:schemeClr val="accent5">
            <a:hueOff val="-462"/>
            <a:satOff val="3178"/>
            <a:lumOff val="-6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Business &amp; Information Technology</a:t>
          </a:r>
        </a:p>
      </dsp:txBody>
      <dsp:txXfrm>
        <a:off x="4967854" y="1088213"/>
        <a:ext cx="831854" cy="831854"/>
      </dsp:txXfrm>
    </dsp:sp>
    <dsp:sp modelId="{CABA76B6-6C08-4083-82D1-353E30FE60BC}">
      <dsp:nvSpPr>
        <dsp:cNvPr id="0" name=""/>
        <dsp:cNvSpPr/>
      </dsp:nvSpPr>
      <dsp:spPr>
        <a:xfrm>
          <a:off x="4775738" y="2747663"/>
          <a:ext cx="1216087" cy="1176418"/>
        </a:xfrm>
        <a:prstGeom prst="ellipse">
          <a:avLst/>
        </a:prstGeom>
        <a:solidFill>
          <a:schemeClr val="accent5">
            <a:hueOff val="-924"/>
            <a:satOff val="6356"/>
            <a:lumOff val="-12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Marketing, Management &amp; </a:t>
          </a:r>
          <a:r>
            <a:rPr lang="en-US" sz="800" kern="1200" dirty="0"/>
            <a:t>Entrepreneurship</a:t>
          </a:r>
          <a:endParaRPr lang="en-US" sz="1100" kern="1200" dirty="0"/>
        </a:p>
      </dsp:txBody>
      <dsp:txXfrm>
        <a:off x="4953830" y="2919945"/>
        <a:ext cx="859903" cy="831854"/>
      </dsp:txXfrm>
    </dsp:sp>
    <dsp:sp modelId="{257D20E5-A6D9-494B-9BA8-B9E80BF2FCD2}">
      <dsp:nvSpPr>
        <dsp:cNvPr id="0" name=""/>
        <dsp:cNvSpPr/>
      </dsp:nvSpPr>
      <dsp:spPr>
        <a:xfrm>
          <a:off x="3209245" y="3663529"/>
          <a:ext cx="1176418" cy="1176418"/>
        </a:xfrm>
        <a:prstGeom prst="ellipse">
          <a:avLst/>
        </a:prstGeom>
        <a:solidFill>
          <a:schemeClr val="accent5">
            <a:hueOff val="-1386"/>
            <a:satOff val="9533"/>
            <a:lumOff val="-19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Technology &amp; Engineering</a:t>
          </a:r>
        </a:p>
      </dsp:txBody>
      <dsp:txXfrm>
        <a:off x="3381527" y="3835811"/>
        <a:ext cx="831854" cy="831854"/>
      </dsp:txXfrm>
    </dsp:sp>
    <dsp:sp modelId="{8E7F877C-CCFF-4311-98B6-D0F7EDE84AE2}">
      <dsp:nvSpPr>
        <dsp:cNvPr id="0" name=""/>
        <dsp:cNvSpPr/>
      </dsp:nvSpPr>
      <dsp:spPr>
        <a:xfrm>
          <a:off x="1622919" y="2747663"/>
          <a:ext cx="1176418" cy="1176418"/>
        </a:xfrm>
        <a:prstGeom prst="ellipse">
          <a:avLst/>
        </a:prstGeom>
        <a:solidFill>
          <a:schemeClr val="accent5">
            <a:hueOff val="-1848"/>
            <a:satOff val="12711"/>
            <a:lumOff val="-257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Family &amp; Consumer Sciences</a:t>
          </a:r>
        </a:p>
      </dsp:txBody>
      <dsp:txXfrm>
        <a:off x="1795201" y="2919945"/>
        <a:ext cx="831854" cy="831854"/>
      </dsp:txXfrm>
    </dsp:sp>
    <dsp:sp modelId="{B8115DCE-BB03-4A55-96D5-71A2D2475618}">
      <dsp:nvSpPr>
        <dsp:cNvPr id="0" name=""/>
        <dsp:cNvSpPr/>
      </dsp:nvSpPr>
      <dsp:spPr>
        <a:xfrm>
          <a:off x="1622919" y="915931"/>
          <a:ext cx="1176418" cy="1176418"/>
        </a:xfrm>
        <a:prstGeom prst="ellipse">
          <a:avLst/>
        </a:prstGeom>
        <a:solidFill>
          <a:schemeClr val="accent5">
            <a:hueOff val="-2310"/>
            <a:satOff val="15889"/>
            <a:lumOff val="-3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Health Science</a:t>
          </a:r>
        </a:p>
      </dsp:txBody>
      <dsp:txXfrm>
        <a:off x="1795201" y="1088213"/>
        <a:ext cx="831854" cy="831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1753C-643C-47C3-8AFC-E46C5A84A2F9}">
      <dsp:nvSpPr>
        <dsp:cNvPr id="0" name=""/>
        <dsp:cNvSpPr/>
      </dsp:nvSpPr>
      <dsp:spPr>
        <a:xfrm>
          <a:off x="695267" y="936"/>
          <a:ext cx="3859381" cy="3293825"/>
        </a:xfrm>
        <a:prstGeom prst="ellipse">
          <a:avLst/>
        </a:prstGeom>
        <a:solidFill>
          <a:schemeClr val="l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Literacy in All Subjects Standards</a:t>
          </a:r>
        </a:p>
      </dsp:txBody>
      <dsp:txXfrm>
        <a:off x="1260460" y="483306"/>
        <a:ext cx="2728995" cy="2329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ED494-D71B-4D9C-A0E9-9423CD812EEB}">
      <dsp:nvSpPr>
        <dsp:cNvPr id="0" name=""/>
        <dsp:cNvSpPr/>
      </dsp:nvSpPr>
      <dsp:spPr>
        <a:xfrm>
          <a:off x="326" y="404400"/>
          <a:ext cx="1357349" cy="104082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CTE + Other Content Standards</a:t>
          </a:r>
        </a:p>
      </dsp:txBody>
      <dsp:txXfrm>
        <a:off x="199105" y="556825"/>
        <a:ext cx="959791" cy="735974"/>
      </dsp:txXfrm>
    </dsp:sp>
    <dsp:sp modelId="{B4698E8E-D289-4499-B406-2AF72F98CA42}">
      <dsp:nvSpPr>
        <dsp:cNvPr id="0" name=""/>
        <dsp:cNvSpPr/>
      </dsp:nvSpPr>
      <dsp:spPr>
        <a:xfrm>
          <a:off x="1442191" y="622973"/>
          <a:ext cx="603678" cy="603678"/>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522209" y="853819"/>
        <a:ext cx="443642" cy="141986"/>
      </dsp:txXfrm>
    </dsp:sp>
    <dsp:sp modelId="{B951753C-643C-47C3-8AFC-E46C5A84A2F9}">
      <dsp:nvSpPr>
        <dsp:cNvPr id="0" name=""/>
        <dsp:cNvSpPr/>
      </dsp:nvSpPr>
      <dsp:spPr>
        <a:xfrm>
          <a:off x="2130384" y="404400"/>
          <a:ext cx="1356777" cy="104082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Literacy in All Subjects Standards</a:t>
          </a:r>
        </a:p>
      </dsp:txBody>
      <dsp:txXfrm>
        <a:off x="2329079" y="556825"/>
        <a:ext cx="959387" cy="735974"/>
      </dsp:txXfrm>
    </dsp:sp>
    <dsp:sp modelId="{44D3ECE7-A17E-46B6-B40C-1217450B2E94}">
      <dsp:nvSpPr>
        <dsp:cNvPr id="0" name=""/>
        <dsp:cNvSpPr/>
      </dsp:nvSpPr>
      <dsp:spPr>
        <a:xfrm>
          <a:off x="3571676" y="622973"/>
          <a:ext cx="603678" cy="603678"/>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651694" y="853819"/>
        <a:ext cx="443642" cy="141986"/>
      </dsp:txXfrm>
    </dsp:sp>
    <dsp:sp modelId="{43584F09-4180-46AC-BF36-42E26FB77BDB}">
      <dsp:nvSpPr>
        <dsp:cNvPr id="0" name=""/>
        <dsp:cNvSpPr/>
      </dsp:nvSpPr>
      <dsp:spPr>
        <a:xfrm>
          <a:off x="4259869" y="404400"/>
          <a:ext cx="1330527" cy="104082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Standards for Mathematical Practice</a:t>
          </a:r>
        </a:p>
      </dsp:txBody>
      <dsp:txXfrm>
        <a:off x="4454720" y="556825"/>
        <a:ext cx="940825" cy="735974"/>
      </dsp:txXfrm>
    </dsp:sp>
    <dsp:sp modelId="{65C9C7E0-348A-4425-BF7E-58B010E7848D}">
      <dsp:nvSpPr>
        <dsp:cNvPr id="0" name=""/>
        <dsp:cNvSpPr/>
      </dsp:nvSpPr>
      <dsp:spPr>
        <a:xfrm>
          <a:off x="5674911" y="622973"/>
          <a:ext cx="603678" cy="603678"/>
        </a:xfrm>
        <a:prstGeom prst="mathEqual">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754929" y="747331"/>
        <a:ext cx="443642" cy="354962"/>
      </dsp:txXfrm>
    </dsp:sp>
    <dsp:sp modelId="{15D2173F-EF47-48E5-8DAC-3C31A09FA753}">
      <dsp:nvSpPr>
        <dsp:cNvPr id="0" name=""/>
        <dsp:cNvSpPr/>
      </dsp:nvSpPr>
      <dsp:spPr>
        <a:xfrm>
          <a:off x="6363105" y="404400"/>
          <a:ext cx="1487796" cy="104082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College and Career Ready Students</a:t>
          </a:r>
        </a:p>
      </dsp:txBody>
      <dsp:txXfrm>
        <a:off x="6580988" y="556825"/>
        <a:ext cx="1052030" cy="73597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1603FFF7-31CA-4BDA-9060-F1DF67BE4E0A}" type="datetimeFigureOut">
              <a:rPr lang="en-US" smtClean="0"/>
              <a:pPr/>
              <a:t>11/11/2022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CAA93990-3479-4C9E-9370-7221DD25012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64" tIns="46582" rIns="93164" bIns="46582"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64" tIns="46582" rIns="93164" bIns="46582" rtlCol="0"/>
          <a:lstStyle>
            <a:lvl1pPr algn="r">
              <a:defRPr sz="1200"/>
            </a:lvl1pPr>
          </a:lstStyle>
          <a:p>
            <a:pPr>
              <a:defRPr/>
            </a:pPr>
            <a:fld id="{EFD94392-0EC6-487E-A323-3AAB8EFF1E88}" type="datetimeFigureOut">
              <a:rPr lang="en-US"/>
              <a:pPr>
                <a:defRPr/>
              </a:pPr>
              <a:t>11/11/2022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64" tIns="46582" rIns="93164" bIns="4658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64" tIns="46582" rIns="93164" bIns="4658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64" tIns="46582" rIns="93164" bIns="46582" rtlCol="0" anchor="b"/>
          <a:lstStyle>
            <a:lvl1pPr algn="r">
              <a:defRPr sz="1200"/>
            </a:lvl1pPr>
          </a:lstStyle>
          <a:p>
            <a:pPr>
              <a:defRPr/>
            </a:pPr>
            <a:fld id="{B8DB3C69-16F6-466A-B3B3-DB0E2089E12C}" type="slidenum">
              <a:rPr lang="en-US"/>
              <a:pPr>
                <a:defRPr/>
              </a:pPr>
              <a:t>‹#›</a:t>
            </a:fld>
            <a:endParaRPr lang="en-US"/>
          </a:p>
        </p:txBody>
      </p:sp>
    </p:spTree>
    <p:extLst>
      <p:ext uri="{BB962C8B-B14F-4D97-AF65-F5344CB8AC3E}">
        <p14:creationId xmlns:p14="http://schemas.microsoft.com/office/powerpoint/2010/main" val="26712911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careerreadynow.org/"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careerreadynow.org/"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achieve.org/ccss-cte-classroom-tasks"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a:t>
            </a:r>
          </a:p>
          <a:p>
            <a:r>
              <a:rPr lang="en-US" dirty="0"/>
              <a:t>Introductions</a:t>
            </a:r>
          </a:p>
          <a:p>
            <a:r>
              <a:rPr lang="en-US" dirty="0"/>
              <a:t>Purpose</a:t>
            </a:r>
            <a:r>
              <a:rPr lang="en-US" baseline="0" dirty="0"/>
              <a:t> of Presentation</a:t>
            </a:r>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Use CTE Standards</a:t>
            </a:r>
            <a:r>
              <a:rPr lang="en-US" baseline="0" dirty="0"/>
              <a:t> 101 document</a:t>
            </a:r>
          </a:p>
          <a:p>
            <a:r>
              <a:rPr lang="en-US" baseline="0" dirty="0"/>
              <a:t>Use activities/worksheets that team members have developed</a:t>
            </a:r>
          </a:p>
          <a:p>
            <a:endParaRPr lang="en-US" baseline="0" dirty="0"/>
          </a:p>
          <a:p>
            <a:r>
              <a:rPr lang="en-US" baseline="0" dirty="0"/>
              <a:t>These can be used on separate slides for ease in delivery.</a:t>
            </a:r>
          </a:p>
          <a:p>
            <a:r>
              <a:rPr lang="en-US" baseline="0" dirty="0"/>
              <a:t>From this point forward, content needs to be developed for your standards PD delivery and needs to be shared with your DPI colleagues, saved in a shared drive for future use.</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provides</a:t>
            </a:r>
            <a:r>
              <a:rPr lang="en-US" baseline="0" dirty="0"/>
              <a:t> an overview of  how Section II is organized.  </a:t>
            </a:r>
          </a:p>
          <a:p>
            <a:endParaRPr lang="en-US" baseline="0" dirty="0"/>
          </a:p>
          <a:p>
            <a:r>
              <a:rPr lang="en-US" baseline="0" dirty="0"/>
              <a:t>Wisconsin’s approach to CTE aligns with the National Vision of CTE</a:t>
            </a:r>
          </a:p>
          <a:p>
            <a:endParaRPr lang="en-US" baseline="0" dirty="0"/>
          </a:p>
          <a:p>
            <a:r>
              <a:rPr lang="en-US" baseline="0" dirty="0"/>
              <a:t>CTE in Wisconsin is very important!  We will look deeper at how CTE is Wisconsin is defined and organized.</a:t>
            </a:r>
          </a:p>
          <a:p>
            <a:endParaRPr lang="en-US" baseline="0" dirty="0"/>
          </a:p>
          <a:p>
            <a:r>
              <a:rPr lang="en-US" baseline="0" dirty="0"/>
              <a:t>We will also look at the components of a CTE program that are indicators of “quality.”</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A National Vision for CTE </a:t>
            </a:r>
          </a:p>
          <a:p>
            <a:r>
              <a:rPr lang="en-US" sz="1200" kern="1200" baseline="0" dirty="0">
                <a:solidFill>
                  <a:schemeClr val="tx1"/>
                </a:solidFill>
                <a:latin typeface="+mn-lt"/>
                <a:ea typeface="+mn-ea"/>
                <a:cs typeface="+mn-cs"/>
              </a:rPr>
              <a:t>The National Association of State Directors of Career and Technical Education Consortium (</a:t>
            </a:r>
            <a:r>
              <a:rPr lang="en-US" sz="1200" kern="1200" baseline="0" dirty="0" err="1">
                <a:solidFill>
                  <a:schemeClr val="tx1"/>
                </a:solidFill>
                <a:latin typeface="+mn-lt"/>
                <a:ea typeface="+mn-ea"/>
                <a:cs typeface="+mn-cs"/>
              </a:rPr>
              <a:t>NASDCTEc</a:t>
            </a:r>
            <a:r>
              <a:rPr lang="en-US" sz="1200" kern="1200" baseline="0" dirty="0">
                <a:solidFill>
                  <a:schemeClr val="tx1"/>
                </a:solidFill>
                <a:latin typeface="+mn-lt"/>
                <a:ea typeface="+mn-ea"/>
                <a:cs typeface="+mn-cs"/>
              </a:rPr>
              <a:t>) has identified five guiding principles that should drive the development of quality CTE programs.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Wisconsin supports these principles as spelled out in the </a:t>
            </a:r>
            <a:r>
              <a:rPr lang="en-US" sz="1200" kern="1200" baseline="0" dirty="0" err="1">
                <a:solidFill>
                  <a:schemeClr val="tx1"/>
                </a:solidFill>
                <a:latin typeface="+mn-lt"/>
                <a:ea typeface="+mn-ea"/>
                <a:cs typeface="+mn-cs"/>
              </a:rPr>
              <a:t>NASDCTEc’s</a:t>
            </a:r>
            <a:r>
              <a:rPr lang="en-US" sz="1200" kern="1200" baseline="0" dirty="0">
                <a:solidFill>
                  <a:schemeClr val="tx1"/>
                </a:solidFill>
                <a:latin typeface="+mn-lt"/>
                <a:ea typeface="+mn-ea"/>
                <a:cs typeface="+mn-cs"/>
              </a:rPr>
              <a:t> </a:t>
            </a:r>
            <a:r>
              <a:rPr lang="en-US" sz="1200" b="1" i="1" kern="1200" baseline="0" dirty="0">
                <a:solidFill>
                  <a:schemeClr val="tx1"/>
                </a:solidFill>
                <a:latin typeface="+mn-lt"/>
                <a:ea typeface="+mn-ea"/>
                <a:cs typeface="+mn-cs"/>
              </a:rPr>
              <a:t>Reflect, Transform, Lead: A New Vision for Career and Technical Education. These principles provide that Career and Technical Education is: </a:t>
            </a:r>
          </a:p>
          <a:p>
            <a:pPr lvl="1">
              <a:buFont typeface="Arial" pitchFamily="34" charset="0"/>
              <a:buChar char="•"/>
            </a:pPr>
            <a:r>
              <a:rPr lang="en-US" sz="1200" kern="1200" baseline="0" dirty="0">
                <a:solidFill>
                  <a:schemeClr val="tx1"/>
                </a:solidFill>
                <a:latin typeface="+mn-lt"/>
                <a:ea typeface="+mn-ea"/>
                <a:cs typeface="+mn-cs"/>
              </a:rPr>
              <a:t>  critical to ensuring that the United States leads in global competitiveness; </a:t>
            </a:r>
          </a:p>
          <a:p>
            <a:pPr lvl="1">
              <a:buFont typeface="Arial" pitchFamily="34" charset="0"/>
              <a:buChar char="•"/>
            </a:pPr>
            <a:r>
              <a:rPr lang="en-US" sz="1200" kern="1200" baseline="0" dirty="0">
                <a:solidFill>
                  <a:schemeClr val="tx1"/>
                </a:solidFill>
                <a:latin typeface="+mn-lt"/>
                <a:ea typeface="+mn-ea"/>
                <a:cs typeface="+mn-cs"/>
              </a:rPr>
              <a:t>  actively partnering with employers to design and provide high-quality, dynamic programs; </a:t>
            </a:r>
          </a:p>
          <a:p>
            <a:pPr lvl="1">
              <a:buFont typeface="Arial" pitchFamily="34" charset="0"/>
              <a:buChar char="•"/>
            </a:pPr>
            <a:r>
              <a:rPr lang="en-US" sz="1200" kern="1200" baseline="0" dirty="0">
                <a:solidFill>
                  <a:schemeClr val="tx1"/>
                </a:solidFill>
                <a:latin typeface="+mn-lt"/>
                <a:ea typeface="+mn-ea"/>
                <a:cs typeface="+mn-cs"/>
              </a:rPr>
              <a:t>  preparing students to succeed in further education and careers; </a:t>
            </a:r>
          </a:p>
          <a:p>
            <a:pPr lvl="1">
              <a:buFont typeface="Arial" pitchFamily="34" charset="0"/>
              <a:buChar char="•"/>
            </a:pPr>
            <a:r>
              <a:rPr lang="en-US" sz="1200" kern="1200" baseline="0" dirty="0">
                <a:solidFill>
                  <a:schemeClr val="tx1"/>
                </a:solidFill>
                <a:latin typeface="+mn-lt"/>
                <a:ea typeface="+mn-ea"/>
                <a:cs typeface="+mn-cs"/>
              </a:rPr>
              <a:t>  delivered through comprehensive programs of study aligned to The National Career Clusters framework; and </a:t>
            </a:r>
          </a:p>
          <a:p>
            <a:pPr lvl="1">
              <a:buFont typeface="Arial" pitchFamily="34" charset="0"/>
              <a:buChar char="•"/>
            </a:pPr>
            <a:r>
              <a:rPr lang="en-US" sz="1200" kern="1200" baseline="0" dirty="0">
                <a:solidFill>
                  <a:schemeClr val="tx1"/>
                </a:solidFill>
                <a:latin typeface="+mn-lt"/>
                <a:ea typeface="+mn-ea"/>
                <a:cs typeface="+mn-cs"/>
              </a:rPr>
              <a:t>  a results-driven system that demonstrates a positive return on investment. </a:t>
            </a:r>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CTE in Wisconsin </a:t>
            </a:r>
          </a:p>
          <a:p>
            <a:r>
              <a:rPr lang="en-US" sz="1200" kern="1200" baseline="0" dirty="0">
                <a:solidFill>
                  <a:schemeClr val="tx1"/>
                </a:solidFill>
                <a:latin typeface="+mn-lt"/>
                <a:ea typeface="+mn-ea"/>
                <a:cs typeface="+mn-cs"/>
              </a:rPr>
              <a:t>Career and Technical Education is both a collection of educational programs or content areas as well as a system of preparing students to be career and college ready. Contemporary CTE programs are delivered primarily through six specific content areas; these include: </a:t>
            </a:r>
          </a:p>
          <a:p>
            <a:pPr lvl="1">
              <a:buFont typeface="Arial" pitchFamily="34" charset="0"/>
              <a:buChar char="•"/>
            </a:pPr>
            <a:r>
              <a:rPr lang="en-US" sz="1200" kern="1200" baseline="0" dirty="0">
                <a:solidFill>
                  <a:schemeClr val="tx1"/>
                </a:solidFill>
                <a:latin typeface="+mn-lt"/>
                <a:ea typeface="+mn-ea"/>
                <a:cs typeface="+mn-cs"/>
              </a:rPr>
              <a:t>  Agriculture, Food and Natural Resources </a:t>
            </a:r>
          </a:p>
          <a:p>
            <a:pPr lvl="1">
              <a:buFont typeface="Arial" pitchFamily="34" charset="0"/>
              <a:buChar char="•"/>
            </a:pPr>
            <a:r>
              <a:rPr lang="en-US" sz="1200" kern="1200" baseline="0" dirty="0">
                <a:solidFill>
                  <a:schemeClr val="tx1"/>
                </a:solidFill>
                <a:latin typeface="+mn-lt"/>
                <a:ea typeface="+mn-ea"/>
                <a:cs typeface="+mn-cs"/>
              </a:rPr>
              <a:t>  Business and Information Technology </a:t>
            </a:r>
          </a:p>
          <a:p>
            <a:pPr lvl="1">
              <a:buFont typeface="Arial" pitchFamily="34" charset="0"/>
              <a:buChar char="•"/>
            </a:pPr>
            <a:r>
              <a:rPr lang="en-US" sz="1200" kern="1200" baseline="0" dirty="0">
                <a:solidFill>
                  <a:schemeClr val="tx1"/>
                </a:solidFill>
                <a:latin typeface="+mn-lt"/>
                <a:ea typeface="+mn-ea"/>
                <a:cs typeface="+mn-cs"/>
              </a:rPr>
              <a:t>  Family and Consumer Sciences </a:t>
            </a:r>
          </a:p>
          <a:p>
            <a:pPr lvl="1">
              <a:buFont typeface="Arial" pitchFamily="34" charset="0"/>
              <a:buChar char="•"/>
            </a:pPr>
            <a:r>
              <a:rPr lang="en-US" sz="1200" kern="1200" baseline="0" dirty="0">
                <a:solidFill>
                  <a:schemeClr val="tx1"/>
                </a:solidFill>
                <a:latin typeface="+mn-lt"/>
                <a:ea typeface="+mn-ea"/>
                <a:cs typeface="+mn-cs"/>
              </a:rPr>
              <a:t>  Health Science </a:t>
            </a:r>
          </a:p>
          <a:p>
            <a:pPr lvl="1">
              <a:buFont typeface="Arial" pitchFamily="34" charset="0"/>
              <a:buChar char="•"/>
            </a:pPr>
            <a:r>
              <a:rPr lang="en-US" sz="1200" kern="1200" baseline="0" dirty="0">
                <a:solidFill>
                  <a:schemeClr val="tx1"/>
                </a:solidFill>
                <a:latin typeface="+mn-lt"/>
                <a:ea typeface="+mn-ea"/>
                <a:cs typeface="+mn-cs"/>
              </a:rPr>
              <a:t>  Marketing, Management and Entrepreneurship </a:t>
            </a:r>
          </a:p>
          <a:p>
            <a:pPr lvl="1">
              <a:buFont typeface="Arial" pitchFamily="34" charset="0"/>
              <a:buChar char="•"/>
            </a:pPr>
            <a:r>
              <a:rPr lang="en-US" sz="1200" kern="1200" baseline="0" dirty="0">
                <a:solidFill>
                  <a:schemeClr val="tx1"/>
                </a:solidFill>
                <a:latin typeface="+mn-lt"/>
                <a:ea typeface="+mn-ea"/>
                <a:cs typeface="+mn-cs"/>
              </a:rPr>
              <a:t>  Technology and Engineering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 all Wisconsin school districts offer programs in all of these content areas, but all should be offering CTE through a systemic approach that prepares students to be college and career ready. </a:t>
            </a:r>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i="0" dirty="0"/>
              <a:t>This</a:t>
            </a:r>
            <a:r>
              <a:rPr lang="en-US" sz="1000" i="0" baseline="0" dirty="0"/>
              <a:t> slide introduces the 3 main components of Section II.  </a:t>
            </a:r>
          </a:p>
          <a:p>
            <a:endParaRPr lang="en-US" sz="1000" b="1" i="0" u="sng" baseline="0" dirty="0"/>
          </a:p>
          <a:p>
            <a:pPr lvl="0">
              <a:buFont typeface="Arial" pitchFamily="34" charset="0"/>
              <a:buChar char="•"/>
            </a:pPr>
            <a:r>
              <a:rPr lang="en-US" sz="1000" i="0" baseline="0" dirty="0"/>
              <a:t>  What is Contemporary CTE? </a:t>
            </a:r>
          </a:p>
          <a:p>
            <a:pPr lvl="1">
              <a:buFont typeface="Arial" pitchFamily="34" charset="0"/>
              <a:buChar char="•"/>
            </a:pPr>
            <a:r>
              <a:rPr lang="en-US" sz="1000" i="0" baseline="0" dirty="0"/>
              <a:t>  This section provides detailed narrative of the updated Quality Components of Career &amp; Technical Education</a:t>
            </a:r>
          </a:p>
          <a:p>
            <a:pPr lvl="2">
              <a:buFont typeface="Arial" pitchFamily="34" charset="0"/>
              <a:buChar char="•"/>
            </a:pPr>
            <a:r>
              <a:rPr lang="en-US" sz="1000" i="0" baseline="0" dirty="0"/>
              <a:t>  Rigorous Academics and Technical Skill Attainment</a:t>
            </a:r>
          </a:p>
          <a:p>
            <a:pPr lvl="2">
              <a:buFont typeface="Arial" pitchFamily="34" charset="0"/>
              <a:buChar char="•"/>
            </a:pPr>
            <a:r>
              <a:rPr lang="en-US" sz="1000" i="0" baseline="0" dirty="0"/>
              <a:t>  Work-Based Learning</a:t>
            </a:r>
          </a:p>
          <a:p>
            <a:pPr lvl="2">
              <a:buFont typeface="Arial" pitchFamily="34" charset="0"/>
              <a:buChar char="•"/>
            </a:pPr>
            <a:r>
              <a:rPr lang="en-US" sz="1000" i="0" baseline="0" dirty="0"/>
              <a:t>  Leadership and 21</a:t>
            </a:r>
            <a:r>
              <a:rPr lang="en-US" sz="1000" i="0" baseline="30000" dirty="0"/>
              <a:t>st</a:t>
            </a:r>
            <a:r>
              <a:rPr lang="en-US" sz="1000" i="0" baseline="0" dirty="0"/>
              <a:t> Century Skills through CTSOs</a:t>
            </a:r>
          </a:p>
          <a:p>
            <a:pPr lvl="0">
              <a:buFont typeface="Arial" pitchFamily="34" charset="0"/>
              <a:buChar char="•"/>
            </a:pPr>
            <a:r>
              <a:rPr lang="en-US" sz="1000" i="0" baseline="0" dirty="0"/>
              <a:t>  Delivering CTE through Career Clusters &amp; Pathways</a:t>
            </a:r>
          </a:p>
          <a:p>
            <a:pPr lvl="1">
              <a:buFont typeface="Arial" pitchFamily="34" charset="0"/>
              <a:buChar char="•"/>
            </a:pPr>
            <a:r>
              <a:rPr lang="en-US" sz="1000" i="0" baseline="0" dirty="0"/>
              <a:t>  This extremely important section provides the foundation and correlation between the new CTE standards and Career Clusters &amp; Pathways.  </a:t>
            </a:r>
          </a:p>
          <a:p>
            <a:pPr lvl="1">
              <a:buFont typeface="Arial" pitchFamily="34" charset="0"/>
              <a:buChar char="•"/>
            </a:pPr>
            <a:r>
              <a:rPr lang="en-US" sz="1000" i="0" baseline="0" dirty="0"/>
              <a:t>  In addition, there is an effective graphic that depicts the continuum or progression that students travel in their PK-12 career.  This graphic strategically illustrates how all of the different standards fit into a student’s PK-16 learning experience.</a:t>
            </a:r>
          </a:p>
          <a:p>
            <a:pPr lvl="1">
              <a:buFont typeface="Arial" pitchFamily="34" charset="0"/>
              <a:buChar char="•"/>
            </a:pPr>
            <a:r>
              <a:rPr lang="en-US" sz="1000" i="0" baseline="0" dirty="0"/>
              <a:t>  Finally, this section introduces the Wisconsin Common Career Technical Standards (WCCTS)</a:t>
            </a:r>
          </a:p>
          <a:p>
            <a:pPr lvl="2">
              <a:buFont typeface="Arial" pitchFamily="34" charset="0"/>
              <a:buChar char="•"/>
            </a:pPr>
            <a:r>
              <a:rPr lang="en-US" sz="1000" i="0" baseline="0" dirty="0"/>
              <a:t>  The WCCTS are introduced in this section; however, Section III will provide a detailed description and importance of the new WCCTS.</a:t>
            </a:r>
          </a:p>
          <a:p>
            <a:pPr lvl="0">
              <a:buFont typeface="Arial" pitchFamily="34" charset="0"/>
              <a:buChar char="•"/>
            </a:pPr>
            <a:r>
              <a:rPr lang="en-US" sz="1000" i="0" baseline="0" dirty="0"/>
              <a:t>  CTE Advocacy Resources </a:t>
            </a:r>
          </a:p>
          <a:p>
            <a:pPr lvl="1">
              <a:buFont typeface="Arial" pitchFamily="34" charset="0"/>
              <a:buChar char="•"/>
            </a:pPr>
            <a:r>
              <a:rPr lang="en-US" sz="1000" i="0" baseline="0" dirty="0"/>
              <a:t>  These 3 resources are unique in each of the 6 Wisconsin Standards for CTE.  The 3 different advocacy resources should be strategically distributed to internal and external CTE stakeholders.</a:t>
            </a:r>
          </a:p>
          <a:p>
            <a:pPr lvl="1">
              <a:buFont typeface="Arial" pitchFamily="34" charset="0"/>
              <a:buChar char="•"/>
            </a:pPr>
            <a:endParaRPr lang="en-US" i="0"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updated graphic illustrates the Quality Components of CTE in Wisconsin:</a:t>
            </a:r>
          </a:p>
          <a:p>
            <a:pPr lvl="1">
              <a:buFont typeface="Arial" pitchFamily="34" charset="0"/>
              <a:buChar char="•"/>
            </a:pPr>
            <a:r>
              <a:rPr lang="en-US" i="0" baseline="0" dirty="0"/>
              <a:t>  Rigorous Academics and Technical Skill Attainment </a:t>
            </a:r>
          </a:p>
          <a:p>
            <a:pPr lvl="1">
              <a:buFont typeface="Arial" pitchFamily="34" charset="0"/>
              <a:buChar char="•"/>
            </a:pPr>
            <a:r>
              <a:rPr lang="en-US" i="0" baseline="0" dirty="0"/>
              <a:t>  Work-Based Learning </a:t>
            </a:r>
          </a:p>
          <a:p>
            <a:pPr lvl="1">
              <a:buFont typeface="Arial" pitchFamily="34" charset="0"/>
              <a:buChar char="•"/>
            </a:pPr>
            <a:r>
              <a:rPr lang="en-US" i="0" baseline="0" dirty="0"/>
              <a:t>  Leadership and 21</a:t>
            </a:r>
            <a:r>
              <a:rPr lang="en-US" i="0" baseline="30000" dirty="0"/>
              <a:t>st</a:t>
            </a:r>
            <a:r>
              <a:rPr lang="en-US" i="0" baseline="0" dirty="0"/>
              <a:t> Century Skills through CTSOs </a:t>
            </a:r>
          </a:p>
          <a:p>
            <a:pPr lvl="0">
              <a:buFont typeface="Arial" pitchFamily="34" charset="0"/>
              <a:buNone/>
            </a:pPr>
            <a:endParaRPr lang="en-US" i="0" baseline="0" dirty="0"/>
          </a:p>
          <a:p>
            <a:pPr lvl="0">
              <a:buFont typeface="Arial" pitchFamily="34" charset="0"/>
              <a:buNone/>
            </a:pPr>
            <a:r>
              <a:rPr lang="en-US" i="0" baseline="0" dirty="0"/>
              <a:t>The first component we will review is the Rigorous Academics and Technical Skill section.</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ts val="0"/>
              </a:spcBef>
            </a:pPr>
            <a:r>
              <a:rPr lang="en-US" sz="1000" b="1" kern="1200" baseline="0" dirty="0">
                <a:solidFill>
                  <a:schemeClr val="tx1"/>
                </a:solidFill>
                <a:latin typeface="+mn-lt"/>
                <a:ea typeface="+mn-ea"/>
                <a:cs typeface="+mn-cs"/>
              </a:rPr>
              <a:t>Rigorous Academics and Technical Skill Attainment </a:t>
            </a:r>
          </a:p>
          <a:p>
            <a:pPr>
              <a:spcBef>
                <a:spcPts val="0"/>
              </a:spcBef>
            </a:pPr>
            <a:endParaRPr lang="en-US" sz="1000" kern="1200" baseline="0" dirty="0">
              <a:solidFill>
                <a:schemeClr val="tx1"/>
              </a:solidFill>
              <a:latin typeface="+mn-lt"/>
              <a:ea typeface="+mn-ea"/>
              <a:cs typeface="+mn-cs"/>
            </a:endParaRPr>
          </a:p>
          <a:p>
            <a:pPr>
              <a:spcBef>
                <a:spcPts val="0"/>
              </a:spcBef>
            </a:pPr>
            <a:r>
              <a:rPr lang="en-US" sz="1000" kern="1200" baseline="0" dirty="0">
                <a:solidFill>
                  <a:schemeClr val="tx1"/>
                </a:solidFill>
                <a:latin typeface="+mn-lt"/>
                <a:ea typeface="+mn-ea"/>
                <a:cs typeface="+mn-cs"/>
              </a:rPr>
              <a:t>CTE programs prepare students for high-skill, family-sustaining jobs that typically require high levels of core academic skills as well as various technical skills. </a:t>
            </a:r>
            <a:r>
              <a:rPr lang="en-US" sz="1000" b="1" kern="1200" baseline="0" dirty="0">
                <a:solidFill>
                  <a:schemeClr val="tx1"/>
                </a:solidFill>
                <a:latin typeface="+mn-lt"/>
                <a:ea typeface="+mn-ea"/>
                <a:cs typeface="+mn-cs"/>
              </a:rPr>
              <a:t>Consequently, CTE students must be held to high academic standards; often this includes course and performance expectations exceeding typical graduation requirements</a:t>
            </a:r>
            <a:r>
              <a:rPr lang="en-US" sz="1000" kern="1200" baseline="0" dirty="0">
                <a:solidFill>
                  <a:schemeClr val="tx1"/>
                </a:solidFill>
                <a:latin typeface="+mn-lt"/>
                <a:ea typeface="+mn-ea"/>
                <a:cs typeface="+mn-cs"/>
              </a:rPr>
              <a:t>. CTE students benefit from a source of relevance for their academic instruction. </a:t>
            </a:r>
            <a:r>
              <a:rPr lang="en-US" sz="1000" b="1" kern="1200" baseline="0" dirty="0">
                <a:solidFill>
                  <a:schemeClr val="tx1"/>
                </a:solidFill>
                <a:latin typeface="+mn-lt"/>
                <a:ea typeface="+mn-ea"/>
                <a:cs typeface="+mn-cs"/>
              </a:rPr>
              <a:t>They see the connection between their academic knowledge and skill instruction and their future occupational and career goals. </a:t>
            </a:r>
          </a:p>
          <a:p>
            <a:pPr>
              <a:spcBef>
                <a:spcPts val="0"/>
              </a:spcBef>
            </a:pPr>
            <a:endParaRPr lang="en-US" sz="1000" kern="1200" baseline="0" dirty="0">
              <a:solidFill>
                <a:schemeClr val="tx1"/>
              </a:solidFill>
              <a:latin typeface="+mn-lt"/>
              <a:ea typeface="+mn-ea"/>
              <a:cs typeface="+mn-cs"/>
            </a:endParaRPr>
          </a:p>
          <a:p>
            <a:pPr>
              <a:spcBef>
                <a:spcPts val="0"/>
              </a:spcBef>
            </a:pPr>
            <a:r>
              <a:rPr lang="en-US" sz="1000" kern="1200" baseline="0" dirty="0">
                <a:solidFill>
                  <a:schemeClr val="tx1"/>
                </a:solidFill>
                <a:latin typeface="+mn-lt"/>
                <a:ea typeface="+mn-ea"/>
                <a:cs typeface="+mn-cs"/>
              </a:rPr>
              <a:t>Of course, at the heart of CTE is the attainment of technical skills that are required for potential high-skill, high-wage jobs. Where circumstances and resources allow, CTE programs provide opportunities for high school students to attain the highest level of skills possible within their desired career pathway. </a:t>
            </a:r>
            <a:r>
              <a:rPr lang="en-US" sz="1000" b="1" kern="1200" baseline="0" dirty="0">
                <a:solidFill>
                  <a:schemeClr val="tx1"/>
                </a:solidFill>
                <a:latin typeface="+mn-lt"/>
                <a:ea typeface="+mn-ea"/>
                <a:cs typeface="+mn-cs"/>
              </a:rPr>
              <a:t>This is done through courses taught by high school CTE teachers and/or through partnerships with neighboring districts, employers, technical colleges and postsecondary institutions or other organizations. </a:t>
            </a:r>
          </a:p>
          <a:p>
            <a:pPr>
              <a:spcBef>
                <a:spcPts val="0"/>
              </a:spcBef>
            </a:pPr>
            <a:r>
              <a:rPr lang="en-US" sz="1000" kern="1200" baseline="0" dirty="0">
                <a:solidFill>
                  <a:schemeClr val="tx1"/>
                </a:solidFill>
                <a:latin typeface="+mn-lt"/>
                <a:ea typeface="+mn-ea"/>
                <a:cs typeface="+mn-cs"/>
              </a:rPr>
              <a:t>Some of the specific means of achieving rigorous academics and technical skill attainment include: </a:t>
            </a:r>
          </a:p>
          <a:p>
            <a:pPr>
              <a:spcBef>
                <a:spcPts val="0"/>
              </a:spcBef>
            </a:pPr>
            <a:endParaRPr lang="en-US" sz="1000" kern="1200" baseline="0" dirty="0">
              <a:solidFill>
                <a:schemeClr val="tx1"/>
              </a:solidFill>
              <a:latin typeface="+mn-lt"/>
              <a:ea typeface="+mn-ea"/>
              <a:cs typeface="+mn-cs"/>
            </a:endParaRPr>
          </a:p>
          <a:p>
            <a:pPr>
              <a:spcBef>
                <a:spcPts val="0"/>
              </a:spcBef>
              <a:buFont typeface="Arial" pitchFamily="34" charset="0"/>
              <a:buChar char="•"/>
            </a:pPr>
            <a:r>
              <a:rPr lang="en-US" sz="1000" i="1" kern="1200" baseline="0" dirty="0">
                <a:solidFill>
                  <a:schemeClr val="tx1"/>
                </a:solidFill>
                <a:latin typeface="+mn-lt"/>
                <a:ea typeface="+mn-ea"/>
                <a:cs typeface="+mn-cs"/>
              </a:rPr>
              <a:t>Partnerships/Advisory Committees – These typically include representatives of area businesses within the given program’s career area as well as representatives from related postsecondary training and education programs. They may also include parents, students and program alumni. </a:t>
            </a:r>
          </a:p>
          <a:p>
            <a:pPr>
              <a:spcBef>
                <a:spcPts val="0"/>
              </a:spcBef>
              <a:buFont typeface="Arial" pitchFamily="34" charset="0"/>
              <a:buNone/>
            </a:pPr>
            <a:r>
              <a:rPr lang="en-US" sz="1000" kern="1200" baseline="0" dirty="0">
                <a:solidFill>
                  <a:schemeClr val="tx1"/>
                </a:solidFill>
                <a:latin typeface="+mn-lt"/>
                <a:ea typeface="+mn-ea"/>
                <a:cs typeface="+mn-cs"/>
              </a:rPr>
              <a:t>They can provide recommendations on program changes and improvements, as well as serve as advocates for the program. </a:t>
            </a:r>
          </a:p>
          <a:p>
            <a:pPr>
              <a:spcBef>
                <a:spcPts val="0"/>
              </a:spcBef>
              <a:buFont typeface="Arial" pitchFamily="34" charset="0"/>
              <a:buChar char="•"/>
            </a:pPr>
            <a:endParaRPr lang="en-US" sz="1000" i="0" kern="1200" baseline="0" dirty="0">
              <a:solidFill>
                <a:schemeClr val="tx1"/>
              </a:solidFill>
              <a:latin typeface="+mn-lt"/>
              <a:ea typeface="+mn-ea"/>
              <a:cs typeface="+mn-cs"/>
            </a:endParaRPr>
          </a:p>
          <a:p>
            <a:pPr>
              <a:spcBef>
                <a:spcPts val="0"/>
              </a:spcBef>
              <a:buFont typeface="Arial" pitchFamily="34" charset="0"/>
              <a:buChar char="•"/>
            </a:pPr>
            <a:r>
              <a:rPr lang="en-US" sz="1000" i="1" kern="1200" baseline="0" dirty="0" err="1">
                <a:solidFill>
                  <a:schemeClr val="tx1"/>
                </a:solidFill>
                <a:latin typeface="+mn-lt"/>
                <a:ea typeface="+mn-ea"/>
                <a:cs typeface="+mn-cs"/>
              </a:rPr>
              <a:t>Transcripted</a:t>
            </a:r>
            <a:r>
              <a:rPr lang="en-US" sz="1000" i="1" kern="1200" baseline="0" dirty="0">
                <a:solidFill>
                  <a:schemeClr val="tx1"/>
                </a:solidFill>
                <a:latin typeface="+mn-lt"/>
                <a:ea typeface="+mn-ea"/>
                <a:cs typeface="+mn-cs"/>
              </a:rPr>
              <a:t> or Dual Enrollment Options – Opportunities such as these allow students to earn both high school and college credit concurrently. Various options are available for CTE students include advanced standing and </a:t>
            </a:r>
            <a:r>
              <a:rPr lang="en-US" sz="1000" i="1" kern="1200" baseline="0" dirty="0" err="1">
                <a:solidFill>
                  <a:schemeClr val="tx1"/>
                </a:solidFill>
                <a:latin typeface="+mn-lt"/>
                <a:ea typeface="+mn-ea"/>
                <a:cs typeface="+mn-cs"/>
              </a:rPr>
              <a:t>transcripted</a:t>
            </a:r>
            <a:r>
              <a:rPr lang="en-US" sz="1000" i="1" kern="1200" baseline="0" dirty="0">
                <a:solidFill>
                  <a:schemeClr val="tx1"/>
                </a:solidFill>
                <a:latin typeface="+mn-lt"/>
                <a:ea typeface="+mn-ea"/>
                <a:cs typeface="+mn-cs"/>
              </a:rPr>
              <a:t> coursework taught at the student’s high school, as well as Youth Options and Advanced Placement (AP) courses. </a:t>
            </a:r>
          </a:p>
          <a:p>
            <a:pPr>
              <a:spcBef>
                <a:spcPts val="0"/>
              </a:spcBef>
              <a:buFont typeface="Arial" pitchFamily="34" charset="0"/>
              <a:buChar char="•"/>
            </a:pPr>
            <a:endParaRPr lang="en-US" sz="1000" i="0" kern="1200" baseline="0" dirty="0">
              <a:solidFill>
                <a:schemeClr val="tx1"/>
              </a:solidFill>
              <a:latin typeface="+mn-lt"/>
              <a:ea typeface="+mn-ea"/>
              <a:cs typeface="+mn-cs"/>
            </a:endParaRPr>
          </a:p>
          <a:p>
            <a:pPr>
              <a:spcBef>
                <a:spcPts val="0"/>
              </a:spcBef>
              <a:buFont typeface="Arial" pitchFamily="34" charset="0"/>
              <a:buChar char="•"/>
            </a:pPr>
            <a:r>
              <a:rPr lang="en-US" sz="1000" i="1" kern="1200" baseline="0" dirty="0">
                <a:solidFill>
                  <a:schemeClr val="tx1"/>
                </a:solidFill>
                <a:latin typeface="+mn-lt"/>
                <a:ea typeface="+mn-ea"/>
                <a:cs typeface="+mn-cs"/>
              </a:rPr>
              <a:t>Equivalency Credit Options – These provide opportunities for students to earn credits required for high school graduation through CTE courses proven to have sufficient academic content and will be discussed later on in the presentation on slide 38.</a:t>
            </a:r>
          </a:p>
          <a:p>
            <a:pPr>
              <a:spcBef>
                <a:spcPts val="0"/>
              </a:spcBef>
            </a:pP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baseline="0" dirty="0">
                <a:solidFill>
                  <a:schemeClr val="tx1"/>
                </a:solidFill>
                <a:latin typeface="+mn-lt"/>
                <a:ea typeface="+mn-ea"/>
                <a:cs typeface="+mn-cs"/>
              </a:rPr>
              <a:t>Work-Based Learning </a:t>
            </a:r>
          </a:p>
          <a:p>
            <a:r>
              <a:rPr lang="en-US" sz="1200" kern="1200" baseline="0" dirty="0">
                <a:solidFill>
                  <a:schemeClr val="tx1"/>
                </a:solidFill>
                <a:latin typeface="+mn-lt"/>
                <a:ea typeface="+mn-ea"/>
                <a:cs typeface="+mn-cs"/>
              </a:rPr>
              <a:t>A vital part of comprehensive career and technical education programs is a structured work-based learning experience. One goal of education is preparing students to successfully enter the workforce. The best way to achieve this goal is for students to spend time in a work setting. Many factors will influence the work-based learning options that can be offered. </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Work Place Visits, Employer/Employee Dialogues and Job Shadowing – </a:t>
            </a:r>
            <a:r>
              <a:rPr lang="en-US" sz="1200" b="0" kern="1200" baseline="0" dirty="0">
                <a:solidFill>
                  <a:schemeClr val="tx1"/>
                </a:solidFill>
                <a:latin typeface="+mn-lt"/>
                <a:ea typeface="+mn-ea"/>
                <a:cs typeface="+mn-cs"/>
              </a:rPr>
              <a:t>At the very least, students should participate in work place visits and tours as well as hear presentations and have a dialogue with employers and employees to see how their school-based learning is relevant to the work place. Job shadowing – during which students spend several hours observing one or more employees at a work place – is an even better way to expose students to the work place.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Paid Work Experience – </a:t>
            </a:r>
            <a:r>
              <a:rPr lang="en-US" sz="1200" b="0" kern="1200" baseline="0" dirty="0">
                <a:solidFill>
                  <a:schemeClr val="tx1"/>
                </a:solidFill>
                <a:latin typeface="+mn-lt"/>
                <a:ea typeface="+mn-ea"/>
                <a:cs typeface="+mn-cs"/>
              </a:rPr>
              <a:t>Ideally, students will have opportunities for paid work experience in a job related to their program of study and connected with one or more courses in which the student is currently enrolled. Such experiences should include a training agreement that spells out the expectations for everyone involved including the student, employer, teacher and parents. One of the critical elements of the training agreement is a list of the skills and knowledge the student is expected to develop through their paid work experience. Examples of structured, existing work experience programs in Wisconsin are the Employability Skills Certificate, State Certified Skills Coop programs and Youth Apprenticeship. </a:t>
            </a:r>
          </a:p>
          <a:p>
            <a:endParaRPr lang="en-US" sz="1200" b="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Leadership Certificate – </a:t>
            </a:r>
            <a:r>
              <a:rPr lang="en-US" sz="1200" b="0" kern="1200" baseline="0" dirty="0">
                <a:solidFill>
                  <a:schemeClr val="tx1"/>
                </a:solidFill>
                <a:latin typeface="+mn-lt"/>
                <a:ea typeface="+mn-ea"/>
                <a:cs typeface="+mn-cs"/>
              </a:rPr>
              <a:t>An option for many students includes the Wisconsin Youth Leadership Certificate. This certificate is comprised of leadership skills and attitudes that are honed through community and school volunteer or service experiences, leadership positions and volunteer or unpaid workplace encounters. </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more time students spend in the workplace and the broader the experiences, the better prepared they will be. These students will also be better prepared to plan and make decisions about their futures. Work-based learning allows students to put into action the knowledge and skills learned at school. </a:t>
            </a:r>
            <a:endParaRPr lang="en-US" sz="12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Make a statement on the value and use of this brochure and who the audience(s)</a:t>
            </a:r>
            <a:r>
              <a:rPr lang="en-US" baseline="0" dirty="0"/>
              <a:t> might be.  Data on state certified skill standards, etc.</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baseline="0" dirty="0">
                <a:solidFill>
                  <a:schemeClr val="tx1"/>
                </a:solidFill>
                <a:latin typeface="+mn-lt"/>
                <a:ea typeface="+mn-ea"/>
                <a:cs typeface="+mn-cs"/>
              </a:rPr>
              <a:t>Career and Technical Student Organizations </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Career and Technical Student Organizations (CTSOs) are the third critical element found in the best contemporary CTE programs. Through CTSOs, students match their skill level against those of other students and established industry standards. In addition, CTSOs allow students to develop civic responsibility, leadership and 21st century skills. </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Wisconsin has six state and nationally recognized CTSOs that are intra-curricular in that they are connected directly to the classroom through curriculum, activities and community resources. </a:t>
            </a:r>
            <a:r>
              <a:rPr lang="en-US" sz="1200" kern="1200" baseline="0" dirty="0">
                <a:solidFill>
                  <a:schemeClr val="tx1"/>
                </a:solidFill>
                <a:latin typeface="+mn-lt"/>
                <a:ea typeface="+mn-ea"/>
                <a:cs typeface="+mn-cs"/>
              </a:rPr>
              <a:t>All CTSOs include leadership development elements and competitive events where students demonstrate technical and leadership skills. CTSOs prepare young people to become productive citizens and leaders in their communities and their careers. This is done through school activities as well as regional, state and national leadership conferences and competitions. Students grow and develop through these events and receive recognition for the work they have done and the skills they have developed. CTSOs provide an exceptional extension of CTE instruction. Wisconsin’s recognized CTSOs include: </a:t>
            </a:r>
          </a:p>
          <a:p>
            <a:endParaRPr lang="en-US" sz="1200" kern="1200" baseline="0" dirty="0">
              <a:solidFill>
                <a:schemeClr val="tx1"/>
              </a:solidFill>
              <a:latin typeface="+mn-lt"/>
              <a:ea typeface="+mn-ea"/>
              <a:cs typeface="+mn-cs"/>
            </a:endParaRPr>
          </a:p>
          <a:p>
            <a:pPr lvl="1">
              <a:buFont typeface="Arial" pitchFamily="34" charset="0"/>
              <a:buChar char="•"/>
            </a:pPr>
            <a:r>
              <a:rPr lang="en-US" sz="1200" b="1" kern="1200" baseline="0" dirty="0">
                <a:solidFill>
                  <a:schemeClr val="tx1"/>
                </a:solidFill>
                <a:latin typeface="+mn-lt"/>
                <a:ea typeface="+mn-ea"/>
                <a:cs typeface="+mn-cs"/>
              </a:rPr>
              <a:t>DECA	</a:t>
            </a:r>
            <a:r>
              <a:rPr lang="en-US" sz="1200" b="0" kern="1200" baseline="0" dirty="0">
                <a:solidFill>
                  <a:schemeClr val="tx1"/>
                </a:solidFill>
                <a:latin typeface="+mn-lt"/>
                <a:ea typeface="+mn-ea"/>
                <a:cs typeface="+mn-cs"/>
              </a:rPr>
              <a:t>An Association of Marketing Students</a:t>
            </a:r>
          </a:p>
          <a:p>
            <a:pPr lvl="1">
              <a:buFont typeface="Arial" pitchFamily="34" charset="0"/>
              <a:buChar char="•"/>
            </a:pPr>
            <a:r>
              <a:rPr lang="en-US" sz="1200" b="1" kern="1200" baseline="0" dirty="0">
                <a:solidFill>
                  <a:schemeClr val="tx1"/>
                </a:solidFill>
                <a:latin typeface="+mn-lt"/>
                <a:ea typeface="+mn-ea"/>
                <a:cs typeface="+mn-cs"/>
              </a:rPr>
              <a:t>SKILLS USA 	</a:t>
            </a:r>
            <a:r>
              <a:rPr lang="en-US" sz="1200" b="0" kern="1200" baseline="0" dirty="0">
                <a:solidFill>
                  <a:schemeClr val="tx1"/>
                </a:solidFill>
                <a:latin typeface="+mn-lt"/>
                <a:ea typeface="+mn-ea"/>
                <a:cs typeface="+mn-cs"/>
              </a:rPr>
              <a:t>An Association of Technology and Engineering Students</a:t>
            </a:r>
          </a:p>
          <a:p>
            <a:pPr lvl="1">
              <a:buFont typeface="Arial" pitchFamily="34" charset="0"/>
              <a:buChar char="•"/>
            </a:pPr>
            <a:r>
              <a:rPr lang="en-US" sz="1200" b="1" kern="1200" baseline="0" dirty="0">
                <a:solidFill>
                  <a:schemeClr val="tx1"/>
                </a:solidFill>
                <a:latin typeface="+mn-lt"/>
                <a:ea typeface="+mn-ea"/>
                <a:cs typeface="+mn-cs"/>
              </a:rPr>
              <a:t>FBLA	 	</a:t>
            </a:r>
            <a:r>
              <a:rPr lang="en-US" sz="1200" b="0" kern="1200" baseline="0" dirty="0">
                <a:solidFill>
                  <a:schemeClr val="tx1"/>
                </a:solidFill>
                <a:latin typeface="+mn-lt"/>
                <a:ea typeface="+mn-ea"/>
                <a:cs typeface="+mn-cs"/>
              </a:rPr>
              <a:t>An Association of Business Students</a:t>
            </a:r>
          </a:p>
          <a:p>
            <a:pPr lvl="1">
              <a:buFont typeface="Arial" pitchFamily="34" charset="0"/>
              <a:buChar char="•"/>
            </a:pPr>
            <a:r>
              <a:rPr lang="en-US" sz="1200" b="1" kern="1200" baseline="0" dirty="0">
                <a:solidFill>
                  <a:schemeClr val="tx1"/>
                </a:solidFill>
                <a:latin typeface="+mn-lt"/>
                <a:ea typeface="+mn-ea"/>
                <a:cs typeface="+mn-cs"/>
              </a:rPr>
              <a:t>HOSA	</a:t>
            </a:r>
            <a:r>
              <a:rPr lang="en-US" sz="1200" b="0" kern="1200" baseline="0" dirty="0">
                <a:solidFill>
                  <a:schemeClr val="tx1"/>
                </a:solidFill>
                <a:latin typeface="+mn-lt"/>
                <a:ea typeface="+mn-ea"/>
                <a:cs typeface="+mn-cs"/>
              </a:rPr>
              <a:t>An Association of Health Science Students</a:t>
            </a:r>
          </a:p>
          <a:p>
            <a:pPr lvl="1">
              <a:buFont typeface="Arial" pitchFamily="34" charset="0"/>
              <a:buChar char="•"/>
            </a:pPr>
            <a:r>
              <a:rPr lang="en-US" sz="1200" b="1" kern="1200" baseline="0" dirty="0">
                <a:solidFill>
                  <a:schemeClr val="tx1"/>
                </a:solidFill>
                <a:latin typeface="+mn-lt"/>
                <a:ea typeface="+mn-ea"/>
                <a:cs typeface="+mn-cs"/>
              </a:rPr>
              <a:t>FCCLA	</a:t>
            </a:r>
            <a:r>
              <a:rPr lang="en-US" sz="1200" b="0" kern="1200" baseline="0" dirty="0">
                <a:solidFill>
                  <a:schemeClr val="tx1"/>
                </a:solidFill>
                <a:latin typeface="+mn-lt"/>
                <a:ea typeface="+mn-ea"/>
                <a:cs typeface="+mn-cs"/>
              </a:rPr>
              <a:t>An Association of Family and Consumer Students </a:t>
            </a:r>
            <a:r>
              <a:rPr lang="en-US" sz="1200" b="1" kern="1200" baseline="0" dirty="0">
                <a:solidFill>
                  <a:schemeClr val="tx1"/>
                </a:solidFill>
                <a:latin typeface="+mn-lt"/>
                <a:ea typeface="+mn-ea"/>
                <a:cs typeface="+mn-cs"/>
              </a:rPr>
              <a:t>	</a:t>
            </a:r>
          </a:p>
          <a:p>
            <a:pPr lvl="1">
              <a:buFont typeface="Arial" pitchFamily="34" charset="0"/>
              <a:buChar char="•"/>
            </a:pPr>
            <a:r>
              <a:rPr lang="en-US" sz="1200" b="1" kern="1200" baseline="0" dirty="0">
                <a:solidFill>
                  <a:schemeClr val="tx1"/>
                </a:solidFill>
                <a:latin typeface="+mn-lt"/>
                <a:ea typeface="+mn-ea"/>
                <a:cs typeface="+mn-cs"/>
              </a:rPr>
              <a:t>FFA		</a:t>
            </a:r>
            <a:r>
              <a:rPr lang="en-US" sz="1200" b="0" kern="1200" baseline="0" dirty="0">
                <a:solidFill>
                  <a:schemeClr val="tx1"/>
                </a:solidFill>
                <a:latin typeface="+mn-lt"/>
                <a:ea typeface="+mn-ea"/>
                <a:cs typeface="+mn-cs"/>
              </a:rPr>
              <a:t>An Association of Agricultural Education Students </a:t>
            </a:r>
            <a:r>
              <a:rPr lang="en-US" sz="1200" b="1" kern="1200" baseline="0" dirty="0">
                <a:solidFill>
                  <a:schemeClr val="tx1"/>
                </a:solidFill>
                <a:latin typeface="+mn-lt"/>
                <a:ea typeface="+mn-ea"/>
                <a:cs typeface="+mn-cs"/>
              </a:rPr>
              <a:t>	</a:t>
            </a: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vision of these nested</a:t>
            </a:r>
            <a:r>
              <a:rPr lang="en-US" baseline="0" dirty="0"/>
              <a:t> circles illustrates how the various education initiatives in Wisconsin fit together to ensure every child a graduate, college and career ready.  </a:t>
            </a:r>
            <a:endParaRPr lang="en-US" dirty="0"/>
          </a:p>
          <a:p>
            <a:endParaRPr lang="en-US" dirty="0"/>
          </a:p>
        </p:txBody>
      </p:sp>
      <p:sp>
        <p:nvSpPr>
          <p:cNvPr id="4" name="Slide Number Placeholder 3"/>
          <p:cNvSpPr>
            <a:spLocks noGrp="1"/>
          </p:cNvSpPr>
          <p:nvPr>
            <p:ph type="sldNum" sz="quarter" idx="10"/>
          </p:nvPr>
        </p:nvSpPr>
        <p:spPr/>
        <p:txBody>
          <a:bodyPr/>
          <a:lstStyle/>
          <a:p>
            <a:fld id="{F498998A-C121-48DC-97B3-FC25AD76FBEC}"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Depending</a:t>
            </a:r>
            <a:r>
              <a:rPr lang="en-US" baseline="0" dirty="0"/>
              <a:t> on the number of attendees/district, the group can be divided by school or even program within a school district.  After discussing specific examples within small groups, if time permits, each group could share specific details reinforcing the quality components of CTE.</a:t>
            </a:r>
          </a:p>
          <a:p>
            <a:endParaRPr lang="en-US" baseline="0" dirty="0"/>
          </a:p>
          <a:p>
            <a:r>
              <a:rPr lang="en-US" baseline="0" dirty="0"/>
              <a:t>Quality Program Standards documents can be mentioned as another resource.  These can be found on the CTE DPI website.</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baseline="0" dirty="0">
                <a:solidFill>
                  <a:schemeClr val="tx1"/>
                </a:solidFill>
                <a:latin typeface="+mn-lt"/>
                <a:ea typeface="+mn-ea"/>
                <a:cs typeface="+mn-cs"/>
              </a:rPr>
              <a:t>Ask Meri to give us each CTSO graphic separately to make hyperlinks to each website.</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Elements of CTSOs </a:t>
            </a:r>
          </a:p>
          <a:p>
            <a:r>
              <a:rPr lang="en-US" sz="1200" kern="1200" baseline="0" dirty="0">
                <a:solidFill>
                  <a:schemeClr val="tx1"/>
                </a:solidFill>
                <a:latin typeface="+mn-lt"/>
                <a:ea typeface="+mn-ea"/>
                <a:cs typeface="+mn-cs"/>
              </a:rPr>
              <a:t>Wisconsin has six state and nationally recognized CTSOs that are intra-curricular (connected directly to the classroom through curriculum, activities, and community resources) in nature. All CTSOs include leadership development elements as well as competitive events in related technical skills and leadership.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CTSO Competitive Events </a:t>
            </a:r>
          </a:p>
          <a:p>
            <a:r>
              <a:rPr lang="en-US" sz="1200" kern="1200" baseline="0" dirty="0">
                <a:solidFill>
                  <a:schemeClr val="tx1"/>
                </a:solidFill>
                <a:latin typeface="+mn-lt"/>
                <a:ea typeface="+mn-ea"/>
                <a:cs typeface="+mn-cs"/>
              </a:rPr>
              <a:t>The competitive events program directly supports the student organization’s mission. CTSOs evaluation process involves students in both a written component such as an exam or report and an interactive component with an industry professional serving as a judge. The CTSOs competitive events directly contribute to every student being college and career ready when they graduate from high school.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Wisconsin CTSO members have the opportunity to experience the competitive events program at a variety of levels. </a:t>
            </a:r>
          </a:p>
          <a:p>
            <a:pPr lvl="1">
              <a:buFont typeface="Arial" pitchFamily="34" charset="0"/>
              <a:buChar char="•"/>
            </a:pPr>
            <a:r>
              <a:rPr lang="en-US" sz="1200" b="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District or regional </a:t>
            </a:r>
            <a:r>
              <a:rPr lang="en-US" sz="1200" b="0" kern="1200" baseline="0" dirty="0">
                <a:solidFill>
                  <a:schemeClr val="tx1"/>
                </a:solidFill>
                <a:latin typeface="+mn-lt"/>
                <a:ea typeface="+mn-ea"/>
                <a:cs typeface="+mn-cs"/>
              </a:rPr>
              <a:t>competitions range from </a:t>
            </a:r>
            <a:r>
              <a:rPr lang="en-US" sz="1200" b="1" kern="1200" baseline="0" dirty="0">
                <a:solidFill>
                  <a:schemeClr val="tx1"/>
                </a:solidFill>
                <a:latin typeface="+mn-lt"/>
                <a:ea typeface="+mn-ea"/>
                <a:cs typeface="+mn-cs"/>
              </a:rPr>
              <a:t>50 – 800 students</a:t>
            </a:r>
            <a:r>
              <a:rPr lang="en-US" sz="1200" b="0" kern="1200" baseline="0" dirty="0">
                <a:solidFill>
                  <a:schemeClr val="tx1"/>
                </a:solidFill>
                <a:latin typeface="+mn-lt"/>
                <a:ea typeface="+mn-ea"/>
                <a:cs typeface="+mn-cs"/>
              </a:rPr>
              <a:t> and are located throughout Wisconsin </a:t>
            </a:r>
          </a:p>
          <a:p>
            <a:pPr lvl="1">
              <a:buFont typeface="Arial" pitchFamily="34" charset="0"/>
              <a:buChar char="•"/>
            </a:pPr>
            <a:r>
              <a:rPr lang="en-US" sz="1200" b="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State Conference </a:t>
            </a:r>
            <a:r>
              <a:rPr lang="en-US" sz="1200" b="0" kern="1200" baseline="0" dirty="0">
                <a:solidFill>
                  <a:schemeClr val="tx1"/>
                </a:solidFill>
                <a:latin typeface="+mn-lt"/>
                <a:ea typeface="+mn-ea"/>
                <a:cs typeface="+mn-cs"/>
              </a:rPr>
              <a:t>range from </a:t>
            </a:r>
            <a:r>
              <a:rPr lang="en-US" sz="1200" b="1" kern="1200" baseline="0" dirty="0">
                <a:solidFill>
                  <a:schemeClr val="tx1"/>
                </a:solidFill>
                <a:latin typeface="+mn-lt"/>
                <a:ea typeface="+mn-ea"/>
                <a:cs typeface="+mn-cs"/>
              </a:rPr>
              <a:t>500-1,000+ members </a:t>
            </a:r>
            <a:r>
              <a:rPr lang="en-US" sz="1200" b="0" kern="1200" baseline="0" dirty="0">
                <a:solidFill>
                  <a:schemeClr val="tx1"/>
                </a:solidFill>
                <a:latin typeface="+mn-lt"/>
                <a:ea typeface="+mn-ea"/>
                <a:cs typeface="+mn-cs"/>
              </a:rPr>
              <a:t>have the opportunity to compete, network and broaden their professional interests </a:t>
            </a:r>
          </a:p>
          <a:p>
            <a:pPr lvl="1">
              <a:buFont typeface="Arial" pitchFamily="34" charset="0"/>
              <a:buChar char="•"/>
            </a:pPr>
            <a:r>
              <a:rPr lang="en-US" sz="1200" b="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National Conference </a:t>
            </a:r>
            <a:r>
              <a:rPr lang="en-US" sz="1200" b="0" kern="1200" baseline="0" dirty="0">
                <a:solidFill>
                  <a:schemeClr val="tx1"/>
                </a:solidFill>
                <a:latin typeface="+mn-lt"/>
                <a:ea typeface="+mn-ea"/>
                <a:cs typeface="+mn-cs"/>
              </a:rPr>
              <a:t>range from </a:t>
            </a:r>
            <a:r>
              <a:rPr lang="en-US" sz="1200" b="1" kern="1200" baseline="0" dirty="0">
                <a:solidFill>
                  <a:schemeClr val="tx1"/>
                </a:solidFill>
                <a:latin typeface="+mn-lt"/>
                <a:ea typeface="+mn-ea"/>
                <a:cs typeface="+mn-cs"/>
              </a:rPr>
              <a:t>5,000-15,000+</a:t>
            </a:r>
            <a:r>
              <a:rPr lang="en-US" sz="1200" b="0" kern="1200" baseline="0" dirty="0">
                <a:solidFill>
                  <a:schemeClr val="tx1"/>
                </a:solidFill>
                <a:latin typeface="+mn-lt"/>
                <a:ea typeface="+mn-ea"/>
                <a:cs typeface="+mn-cs"/>
              </a:rPr>
              <a:t> students, advisors, businesspersons and alumni gather for several days of competitions, leadership training and career academies </a:t>
            </a:r>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Beyond the technical knowledge and skills developed by CTE students, the overall outcomes of students who have enrolled in a CTE course – and in particular students who have taken a sequence of courses in a CTE program of study (called CTE concentrators) – are exceptionally positive. Approximately two-thirds of Wisconsin students have taken at least one CTE course. These students have a higher graduation rate (84.2%) than students who have not taken a CTE course (81.8%). CTE concentrators have an even higher graduation rate (95.7%). In addition, within a year after graduation, CTE concentrators report overwhelming positive outcomes with approximately 95% either working, attending postsecondary education or engaged in training programs.*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Students who select and pursue a program of study through CTE, based on identified career goals, will be in the best position for all job and career opportunities that arise in their future, including those they have never considered or those not yet in existence. </a:t>
            </a:r>
            <a:r>
              <a:rPr lang="en-US" sz="1200" b="1" i="1" kern="1200" baseline="0" dirty="0">
                <a:solidFill>
                  <a:schemeClr val="tx1"/>
                </a:solidFill>
                <a:latin typeface="+mn-lt"/>
                <a:ea typeface="+mn-ea"/>
                <a:cs typeface="+mn-cs"/>
              </a:rPr>
              <a:t>Quality CTE programs are at the forefront of preparing college and career ready graduates. </a:t>
            </a:r>
          </a:p>
          <a:p>
            <a:r>
              <a:rPr lang="en-US" sz="1200" kern="1200" baseline="0" dirty="0">
                <a:solidFill>
                  <a:schemeClr val="tx1"/>
                </a:solidFill>
                <a:latin typeface="+mn-lt"/>
                <a:ea typeface="+mn-ea"/>
                <a:cs typeface="+mn-cs"/>
              </a:rPr>
              <a:t>___________ </a:t>
            </a:r>
          </a:p>
          <a:p>
            <a:r>
              <a:rPr lang="en-US" sz="1200" kern="1200" baseline="0" dirty="0">
                <a:solidFill>
                  <a:schemeClr val="tx1"/>
                </a:solidFill>
                <a:latin typeface="+mn-lt"/>
                <a:ea typeface="+mn-ea"/>
                <a:cs typeface="+mn-cs"/>
              </a:rPr>
              <a:t>*Statistics from 2011 Wisconsin Career and Technical Education Enrollment Report (CTEERS) data.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Does this</a:t>
            </a:r>
            <a:r>
              <a:rPr lang="en-US" i="1" baseline="0" dirty="0"/>
              <a:t> slide contradict with the shift in our standards?  Do we truly use the CC framework to deliver CTE?  What does our standards book say?  There must be a relationship between clusters and pathways, specifically through Programs of Study.</a:t>
            </a:r>
            <a:endParaRPr lang="en-US" i="1" dirty="0"/>
          </a:p>
          <a:p>
            <a:endParaRPr lang="en-US" i="0" dirty="0"/>
          </a:p>
          <a:p>
            <a:r>
              <a:rPr lang="en-US" i="0" dirty="0"/>
              <a:t>This</a:t>
            </a:r>
            <a:r>
              <a:rPr lang="en-US" i="0" baseline="0" dirty="0"/>
              <a:t> slide introduces the 3 main components of Section II.  </a:t>
            </a:r>
          </a:p>
          <a:p>
            <a:endParaRPr lang="en-US" b="1" i="0" u="sng" baseline="0" dirty="0"/>
          </a:p>
          <a:p>
            <a:r>
              <a:rPr lang="en-US" i="0" baseline="0" dirty="0"/>
              <a:t>Delivering CTE through Career Clusters &amp; Pathways</a:t>
            </a:r>
          </a:p>
          <a:p>
            <a:pPr lvl="1">
              <a:buFont typeface="Arial" pitchFamily="34" charset="0"/>
              <a:buChar char="•"/>
            </a:pPr>
            <a:r>
              <a:rPr lang="en-US" i="0" baseline="0" dirty="0"/>
              <a:t>  This extremely important section provides the foundation and correlation between the new CTE standards and Career Clusters &amp; Pathways.  </a:t>
            </a:r>
          </a:p>
          <a:p>
            <a:pPr lvl="1">
              <a:buFont typeface="Arial" pitchFamily="34" charset="0"/>
              <a:buChar char="•"/>
            </a:pPr>
            <a:r>
              <a:rPr lang="en-US" i="0" baseline="0" dirty="0"/>
              <a:t>  In addition, there is an effective graphic that depicts the continuum or progression that students travel in their PK-12 career.  This graphic strategically illustrates how all of the different standards fit into a student’s PK-16 learning experience.</a:t>
            </a:r>
          </a:p>
          <a:p>
            <a:pPr lvl="1">
              <a:buFont typeface="Arial" pitchFamily="34" charset="0"/>
              <a:buChar char="•"/>
            </a:pPr>
            <a:r>
              <a:rPr lang="en-US" i="0" baseline="0" dirty="0"/>
              <a:t>  Finally, this section </a:t>
            </a:r>
            <a:r>
              <a:rPr lang="en-US" b="1" i="0" u="sng" baseline="0" dirty="0"/>
              <a:t>introduces</a:t>
            </a:r>
            <a:r>
              <a:rPr lang="en-US" i="0" baseline="0" dirty="0"/>
              <a:t> the Wisconsin Common Career Technical Standards (WCCTS)—p. 21</a:t>
            </a:r>
          </a:p>
          <a:p>
            <a:pPr lvl="2">
              <a:buFont typeface="Arial" pitchFamily="34" charset="0"/>
              <a:buChar char="•"/>
            </a:pPr>
            <a:r>
              <a:rPr lang="en-US" i="0" baseline="0" dirty="0"/>
              <a:t>  The WCCTS are introduced in this section; however, Section III will provide a detailed description and importance of the new WCCTS.</a:t>
            </a:r>
          </a:p>
          <a:p>
            <a:pPr lvl="1">
              <a:buFont typeface="Arial" pitchFamily="34" charset="0"/>
              <a:buChar char="•"/>
            </a:pPr>
            <a:endParaRPr lang="en-US" i="0"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Career Clusters Framework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One of the keys to improving student achievement is providing students with relevant contexts for studying and learning. Career Clusters do exactly this by linking school-based learning with the knowledge and skills required for success in the workplace. The National Career Clusters Framework was developed by the National Association of State Directors for Career and Technical Education Consortium (</a:t>
            </a:r>
            <a:r>
              <a:rPr lang="en-US" sz="1200" kern="1200" baseline="0" dirty="0" err="1">
                <a:solidFill>
                  <a:schemeClr val="tx1"/>
                </a:solidFill>
                <a:latin typeface="+mn-lt"/>
                <a:ea typeface="+mn-ea"/>
                <a:cs typeface="+mn-cs"/>
              </a:rPr>
              <a:t>NASDCTEc</a:t>
            </a:r>
            <a:r>
              <a:rPr lang="en-US" sz="1200" kern="1200" baseline="0" dirty="0">
                <a:solidFill>
                  <a:schemeClr val="tx1"/>
                </a:solidFill>
                <a:latin typeface="+mn-lt"/>
                <a:ea typeface="+mn-ea"/>
                <a:cs typeface="+mn-cs"/>
              </a:rPr>
              <a:t>). This framework is comprised of 16 Career Clusters and related 79 Career Pathways to help students of all ages explore different career options and better prepare for further education and career. Each Career Cluster represents a distinct grouping of occupations and industries based on the knowledge and skills they require. They provide an important organizing tool for schools to develop more effective programs of study (POS) and curriculum.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Link showcases:  </a:t>
            </a:r>
            <a:r>
              <a:rPr lang="en-US" dirty="0"/>
              <a:t>Implementing Programs of Study requires an understanding of the 10 components of the national framework.</a:t>
            </a:r>
            <a:br>
              <a:rPr lang="en-US" dirty="0"/>
            </a:b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mj-lt"/>
              <a:buNone/>
            </a:pPr>
            <a:r>
              <a:rPr lang="en-US" sz="1050" dirty="0"/>
              <a:t>Career</a:t>
            </a:r>
            <a:r>
              <a:rPr lang="en-US" sz="1050" baseline="0" dirty="0"/>
              <a:t> Clusters &amp; Pathways</a:t>
            </a:r>
          </a:p>
          <a:p>
            <a:pPr marL="742950" marR="0" lvl="1" indent="-285750" algn="l" defTabSz="914400" rtl="0" eaLnBrk="1" fontAlgn="auto" latinLnBrk="0" hangingPunct="1">
              <a:lnSpc>
                <a:spcPct val="100000"/>
              </a:lnSpc>
              <a:spcBef>
                <a:spcPts val="0"/>
              </a:spcBef>
              <a:spcAft>
                <a:spcPts val="0"/>
              </a:spcAft>
              <a:buClrTx/>
              <a:buSzTx/>
              <a:buFont typeface="+mj-lt"/>
              <a:buAutoNum type="alphaLcParenR"/>
              <a:tabLst/>
              <a:defRPr/>
            </a:pPr>
            <a:r>
              <a:rPr lang="en-US" sz="1050" baseline="0" dirty="0"/>
              <a:t>It’s for more than just Carl Perkins Grant funding--It’s a reflection of your program and how you guide students to college and career readiness.</a:t>
            </a:r>
          </a:p>
          <a:p>
            <a:pPr marL="742950" marR="0" lvl="1" indent="-285750" algn="l" defTabSz="914400" rtl="0" eaLnBrk="1" fontAlgn="auto" latinLnBrk="0" hangingPunct="1">
              <a:lnSpc>
                <a:spcPct val="100000"/>
              </a:lnSpc>
              <a:spcBef>
                <a:spcPts val="0"/>
              </a:spcBef>
              <a:spcAft>
                <a:spcPts val="0"/>
              </a:spcAft>
              <a:buClrTx/>
              <a:buSzTx/>
              <a:buFont typeface="+mj-lt"/>
              <a:buAutoNum type="alphaLcParenR"/>
              <a:tabLst/>
              <a:defRPr/>
            </a:pPr>
            <a:r>
              <a:rPr lang="en-US" sz="1050" baseline="0" dirty="0"/>
              <a:t>Complete a 10 minute POS Action Plan to plan goals for district (PK-12) and building (grade levels you are most closely associated).</a:t>
            </a:r>
          </a:p>
          <a:p>
            <a:pPr marL="285750" marR="0" lvl="0" indent="-285750" algn="l" defTabSz="914400" rtl="0" eaLnBrk="1" fontAlgn="auto" latinLnBrk="0" hangingPunct="1">
              <a:lnSpc>
                <a:spcPct val="100000"/>
              </a:lnSpc>
              <a:spcBef>
                <a:spcPts val="0"/>
              </a:spcBef>
              <a:spcAft>
                <a:spcPts val="0"/>
              </a:spcAft>
              <a:buClrTx/>
              <a:buSzTx/>
              <a:buFont typeface="+mj-lt"/>
              <a:buNone/>
              <a:tabLst/>
              <a:defRPr/>
            </a:pPr>
            <a:r>
              <a:rPr lang="en-US" sz="1050" baseline="0" dirty="0"/>
              <a:t>	</a:t>
            </a:r>
          </a:p>
          <a:p>
            <a:pPr marL="285750" marR="0" lvl="0" indent="-285750" algn="l" defTabSz="914400" rtl="0" eaLnBrk="1" fontAlgn="auto" latinLnBrk="0" hangingPunct="1">
              <a:lnSpc>
                <a:spcPct val="100000"/>
              </a:lnSpc>
              <a:spcBef>
                <a:spcPts val="0"/>
              </a:spcBef>
              <a:spcAft>
                <a:spcPts val="0"/>
              </a:spcAft>
              <a:buClrTx/>
              <a:buSzTx/>
              <a:buFont typeface="+mj-lt"/>
              <a:buNone/>
              <a:tabLst/>
              <a:defRPr/>
            </a:pPr>
            <a:r>
              <a:rPr lang="en-US" sz="1050" baseline="0" dirty="0"/>
              <a:t>	Quality Programs (Self Evaluation of your Department)</a:t>
            </a:r>
          </a:p>
          <a:p>
            <a:pPr marL="1200150" marR="0" lvl="2" indent="-285750" algn="l" defTabSz="914400" rtl="0" eaLnBrk="1" fontAlgn="auto" latinLnBrk="0" hangingPunct="1">
              <a:lnSpc>
                <a:spcPct val="100000"/>
              </a:lnSpc>
              <a:spcBef>
                <a:spcPts val="0"/>
              </a:spcBef>
              <a:spcAft>
                <a:spcPts val="0"/>
              </a:spcAft>
              <a:buClrTx/>
              <a:buSzTx/>
              <a:buFont typeface="+mj-lt"/>
              <a:buAutoNum type="alphaLcParenR"/>
              <a:tabLst/>
              <a:defRPr/>
            </a:pPr>
            <a:r>
              <a:rPr lang="en-US" sz="1050" baseline="0" dirty="0"/>
              <a:t>Showcase quality program standards self-evaluation process (add hyperlink)</a:t>
            </a:r>
          </a:p>
          <a:p>
            <a:pPr marL="285750" marR="0" lvl="0" indent="-285750" algn="l" defTabSz="914400" rtl="0" eaLnBrk="1" fontAlgn="auto" latinLnBrk="0" hangingPunct="1">
              <a:lnSpc>
                <a:spcPct val="100000"/>
              </a:lnSpc>
              <a:spcBef>
                <a:spcPts val="0"/>
              </a:spcBef>
              <a:spcAft>
                <a:spcPts val="0"/>
              </a:spcAft>
              <a:buClrTx/>
              <a:buSzTx/>
              <a:buFont typeface="+mj-lt"/>
              <a:buNone/>
              <a:tabLst/>
              <a:defRPr/>
            </a:pPr>
            <a:r>
              <a:rPr lang="en-US" sz="1050" baseline="0" dirty="0"/>
              <a:t>	</a:t>
            </a:r>
          </a:p>
          <a:p>
            <a:pPr marL="285750" marR="0" lvl="0" indent="-285750" algn="l" defTabSz="914400" rtl="0" eaLnBrk="1" fontAlgn="auto" latinLnBrk="0" hangingPunct="1">
              <a:lnSpc>
                <a:spcPct val="100000"/>
              </a:lnSpc>
              <a:spcBef>
                <a:spcPts val="0"/>
              </a:spcBef>
              <a:spcAft>
                <a:spcPts val="0"/>
              </a:spcAft>
              <a:buClrTx/>
              <a:buSzTx/>
              <a:buFont typeface="+mj-lt"/>
              <a:buNone/>
              <a:tabLst/>
              <a:defRPr/>
            </a:pPr>
            <a:r>
              <a:rPr lang="en-US" sz="1050" baseline="0" dirty="0"/>
              <a:t>	</a:t>
            </a:r>
            <a:r>
              <a:rPr lang="en-US" sz="1050" dirty="0"/>
              <a:t>Interdependence</a:t>
            </a:r>
            <a:r>
              <a:rPr lang="en-US" sz="1050" baseline="0" dirty="0"/>
              <a:t> of Standard Content Areas Within a Department-Emphasizes the need to collaborate both within a department and across CTE departments to identify alignment to standards to clarify areas of replication and potential gaps.  Example:  How a strong technology POS and improve your Business courses by bringing in </a:t>
            </a:r>
            <a:r>
              <a:rPr lang="en-US" sz="1050" baseline="0" dirty="0" err="1"/>
              <a:t>cybersecurity</a:t>
            </a:r>
            <a:r>
              <a:rPr lang="en-US" sz="1050" baseline="0" dirty="0"/>
              <a:t> issues into accounting and finance classroom conversations.</a:t>
            </a:r>
          </a:p>
          <a:p>
            <a:pPr marL="285750" marR="0" lvl="0" indent="-285750" algn="l" defTabSz="914400" rtl="0" eaLnBrk="1" fontAlgn="auto" latinLnBrk="0" hangingPunct="1">
              <a:lnSpc>
                <a:spcPct val="100000"/>
              </a:lnSpc>
              <a:spcBef>
                <a:spcPts val="0"/>
              </a:spcBef>
              <a:spcAft>
                <a:spcPts val="0"/>
              </a:spcAft>
              <a:buClrTx/>
              <a:buSzTx/>
              <a:buFont typeface="+mj-lt"/>
              <a:buNone/>
              <a:tabLst/>
              <a:defRPr/>
            </a:pPr>
            <a:endParaRPr lang="en-US" sz="1050" baseline="0" dirty="0"/>
          </a:p>
          <a:p>
            <a:pPr marL="285750" marR="0" lvl="0" indent="-285750" algn="l" defTabSz="914400" rtl="0" eaLnBrk="1" fontAlgn="auto" latinLnBrk="0" hangingPunct="1">
              <a:lnSpc>
                <a:spcPct val="100000"/>
              </a:lnSpc>
              <a:spcBef>
                <a:spcPts val="0"/>
              </a:spcBef>
              <a:spcAft>
                <a:spcPts val="0"/>
              </a:spcAft>
              <a:buClrTx/>
              <a:buSzTx/>
              <a:buFont typeface="+mj-lt"/>
              <a:buNone/>
              <a:tabLst/>
              <a:defRPr/>
            </a:pPr>
            <a:r>
              <a:rPr lang="en-US" sz="1050" baseline="0" dirty="0"/>
              <a:t>	Program Scope and Sequence:  Creating your best Poker Hand?  Worksheet with Poker Hands listed—what would each hand look like to illustrate your scope and sequence and the value that your program brings to your school.  When complete—compare it to our answer key.   This activity could be replicated to showcase the strength of aligning to standards, developing a quality content area program, or building a CTE program.</a:t>
            </a:r>
          </a:p>
          <a:p>
            <a:pPr marL="742950" lvl="1" indent="-285750">
              <a:buFont typeface="+mj-lt"/>
              <a:buNone/>
            </a:pPr>
            <a:endParaRPr lang="en-US" sz="1050" baseline="0" dirty="0"/>
          </a:p>
          <a:p>
            <a:pPr marL="742950" lvl="1" indent="-285750">
              <a:buFont typeface="+mj-lt"/>
              <a:buAutoNum type="alphaLcParenR"/>
            </a:pPr>
            <a:endParaRPr lang="en-US" sz="1050" dirty="0"/>
          </a:p>
          <a:p>
            <a:endParaRPr lang="en-US" sz="1050"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baseline="0" dirty="0">
                <a:solidFill>
                  <a:schemeClr val="tx1"/>
                </a:solidFill>
                <a:latin typeface="+mn-lt"/>
                <a:ea typeface="+mn-ea"/>
                <a:cs typeface="+mn-cs"/>
              </a:rPr>
              <a:t>As depicted in this graphic, there is a continuum or progression that students travel in their PK-16 career. </a:t>
            </a:r>
          </a:p>
          <a:p>
            <a:endParaRPr lang="en-US" sz="1200" i="1" kern="1200" baseline="0" dirty="0">
              <a:solidFill>
                <a:schemeClr val="tx1"/>
              </a:solidFill>
              <a:latin typeface="+mn-lt"/>
              <a:ea typeface="+mn-ea"/>
              <a:cs typeface="+mn-cs"/>
            </a:endParaRPr>
          </a:p>
          <a:p>
            <a:r>
              <a:rPr lang="en-US" sz="1200" i="1" kern="1200" baseline="0" dirty="0">
                <a:solidFill>
                  <a:schemeClr val="tx1"/>
                </a:solidFill>
                <a:latin typeface="+mn-lt"/>
                <a:ea typeface="+mn-ea"/>
                <a:cs typeface="+mn-cs"/>
              </a:rPr>
              <a:t>The path begins with learner-level standards such as the </a:t>
            </a:r>
            <a:r>
              <a:rPr lang="en-US" sz="1200" b="1" i="1" u="none" kern="1200" baseline="0" dirty="0">
                <a:solidFill>
                  <a:schemeClr val="tx1"/>
                </a:solidFill>
                <a:latin typeface="+mn-lt"/>
                <a:ea typeface="+mn-ea"/>
                <a:cs typeface="+mn-cs"/>
              </a:rPr>
              <a:t>Wisconsin Common Career Technical Standards </a:t>
            </a:r>
            <a:r>
              <a:rPr lang="en-US" sz="1200" b="0" i="1" kern="1200" baseline="0" dirty="0">
                <a:solidFill>
                  <a:schemeClr val="tx1"/>
                </a:solidFill>
                <a:latin typeface="+mn-lt"/>
                <a:ea typeface="+mn-ea"/>
                <a:cs typeface="+mn-cs"/>
              </a:rPr>
              <a:t>and the </a:t>
            </a:r>
            <a:r>
              <a:rPr lang="en-US" sz="1200" b="1" i="1" kern="1200" baseline="0" dirty="0">
                <a:solidFill>
                  <a:schemeClr val="tx1"/>
                </a:solidFill>
                <a:latin typeface="+mn-lt"/>
                <a:ea typeface="+mn-ea"/>
                <a:cs typeface="+mn-cs"/>
              </a:rPr>
              <a:t>Wisconsin Standards for CTE</a:t>
            </a:r>
            <a:r>
              <a:rPr lang="en-US" sz="1200" b="0" i="1" kern="1200" baseline="0" dirty="0">
                <a:solidFill>
                  <a:schemeClr val="tx1"/>
                </a:solidFill>
                <a:latin typeface="+mn-lt"/>
                <a:ea typeface="+mn-ea"/>
                <a:cs typeface="+mn-cs"/>
              </a:rPr>
              <a:t>. </a:t>
            </a:r>
          </a:p>
          <a:p>
            <a:endParaRPr lang="en-US" sz="1200" b="0" i="1" kern="1200" baseline="0" dirty="0">
              <a:solidFill>
                <a:schemeClr val="tx1"/>
              </a:solidFill>
              <a:latin typeface="+mn-lt"/>
              <a:ea typeface="+mn-ea"/>
              <a:cs typeface="+mn-cs"/>
            </a:endParaRPr>
          </a:p>
          <a:p>
            <a:r>
              <a:rPr lang="en-US" sz="1200" b="0" i="1" kern="1200" baseline="0" dirty="0">
                <a:solidFill>
                  <a:schemeClr val="tx1"/>
                </a:solidFill>
                <a:latin typeface="+mn-lt"/>
                <a:ea typeface="+mn-ea"/>
                <a:cs typeface="+mn-cs"/>
              </a:rPr>
              <a:t>As students graduate from high school and move seamlessly into postsecondary options, the focus moves to the end-of-pathway standards such as the </a:t>
            </a:r>
            <a:r>
              <a:rPr lang="en-US" sz="1200" b="1" i="1" kern="1200" baseline="0" dirty="0">
                <a:solidFill>
                  <a:schemeClr val="tx1"/>
                </a:solidFill>
                <a:latin typeface="+mn-lt"/>
                <a:ea typeface="+mn-ea"/>
                <a:cs typeface="+mn-cs"/>
              </a:rPr>
              <a:t>Common Career Technical Core (CCTC-national). </a:t>
            </a:r>
          </a:p>
          <a:p>
            <a:endParaRPr lang="en-US" sz="1200" b="0" i="1" kern="1200" baseline="0" dirty="0">
              <a:solidFill>
                <a:schemeClr val="tx1"/>
              </a:solidFill>
              <a:latin typeface="+mn-lt"/>
              <a:ea typeface="+mn-ea"/>
              <a:cs typeface="+mn-cs"/>
            </a:endParaRPr>
          </a:p>
          <a:p>
            <a:r>
              <a:rPr lang="en-US" sz="1200" b="0" i="1" kern="1200" baseline="0" dirty="0">
                <a:solidFill>
                  <a:schemeClr val="tx1"/>
                </a:solidFill>
                <a:latin typeface="+mn-lt"/>
                <a:ea typeface="+mn-ea"/>
                <a:cs typeface="+mn-cs"/>
              </a:rPr>
              <a:t>The </a:t>
            </a:r>
            <a:r>
              <a:rPr lang="en-US" sz="1200" b="1" i="1" kern="1200" baseline="0" dirty="0">
                <a:solidFill>
                  <a:schemeClr val="tx1"/>
                </a:solidFill>
                <a:latin typeface="+mn-lt"/>
                <a:ea typeface="+mn-ea"/>
                <a:cs typeface="+mn-cs"/>
              </a:rPr>
              <a:t>Career Ready Practices (CRP-national)</a:t>
            </a:r>
            <a:r>
              <a:rPr lang="en-US" sz="1200" b="0" i="1" kern="1200" baseline="0" dirty="0">
                <a:solidFill>
                  <a:schemeClr val="tx1"/>
                </a:solidFill>
                <a:latin typeface="+mn-lt"/>
                <a:ea typeface="+mn-ea"/>
                <a:cs typeface="+mn-cs"/>
              </a:rPr>
              <a:t> act as overarching concepts that students need to know and be able to do throughout their educational experiences. </a:t>
            </a:r>
            <a:endParaRPr lang="en-US" b="0"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Recognizing the need for more consistency in today’s global marketplace, in the spring of 2010, </a:t>
            </a:r>
            <a:r>
              <a:rPr lang="en-US" sz="1200" kern="1200" baseline="0" dirty="0" err="1">
                <a:solidFill>
                  <a:schemeClr val="tx1"/>
                </a:solidFill>
                <a:latin typeface="+mn-lt"/>
                <a:ea typeface="+mn-ea"/>
                <a:cs typeface="+mn-cs"/>
              </a:rPr>
              <a:t>NASDCTEc</a:t>
            </a:r>
            <a:r>
              <a:rPr lang="en-US" sz="1200" kern="1200" baseline="0" dirty="0">
                <a:solidFill>
                  <a:schemeClr val="tx1"/>
                </a:solidFill>
                <a:latin typeface="+mn-lt"/>
                <a:ea typeface="+mn-ea"/>
                <a:cs typeface="+mn-cs"/>
              </a:rPr>
              <a:t> united around a vision to develop a shared set of standards that meet a quality benchmark for students in CTE programs, regardless of where they live or which delivery system they use.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b="0" kern="1200" baseline="0" dirty="0">
                <a:solidFill>
                  <a:schemeClr val="tx1"/>
                </a:solidFill>
                <a:latin typeface="+mn-lt"/>
                <a:ea typeface="+mn-ea"/>
                <a:cs typeface="+mn-cs"/>
              </a:rPr>
              <a:t>Common Career Technical Core (CCTC) has been developed to align with other college and career ready standards efforts, such as the Common Core State Standards in English Language Arts and Mathematics, while also articulating industry expectations for each of the 16 Career Clusters. The CCTC begins with a set of overarching Career Ready Practices (CRP) that apply to all programs of study. The Career Ready Practices include 12 statements that address the knowledge, skills and dispositions that are important to becoming career ready.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Wisconsin adopted the Common Career Technical Core standards in/on NEED DATE HERE.</a:t>
            </a:r>
            <a:endParaRPr lang="en-US" b="0"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Each Career Ready Practice includes an overarching statement along with a more detailed description. Below are the 12</a:t>
            </a:r>
          </a:p>
          <a:p>
            <a:r>
              <a:rPr lang="en-US" sz="1200" kern="1200" baseline="0" dirty="0">
                <a:solidFill>
                  <a:schemeClr val="tx1"/>
                </a:solidFill>
                <a:latin typeface="+mn-lt"/>
                <a:ea typeface="+mn-ea"/>
                <a:cs typeface="+mn-cs"/>
              </a:rPr>
              <a:t>overarching statements:</a:t>
            </a:r>
          </a:p>
          <a:p>
            <a:r>
              <a:rPr lang="en-US" sz="1200" kern="1200" baseline="0" dirty="0">
                <a:solidFill>
                  <a:schemeClr val="tx1"/>
                </a:solidFill>
                <a:latin typeface="+mn-lt"/>
                <a:ea typeface="+mn-ea"/>
                <a:cs typeface="+mn-cs"/>
              </a:rPr>
              <a:t>• Act as a responsible and contributing citizen</a:t>
            </a:r>
          </a:p>
          <a:p>
            <a:r>
              <a:rPr lang="en-US" sz="1200" kern="1200" baseline="0" dirty="0">
                <a:solidFill>
                  <a:schemeClr val="tx1"/>
                </a:solidFill>
                <a:latin typeface="+mn-lt"/>
                <a:ea typeface="+mn-ea"/>
                <a:cs typeface="+mn-cs"/>
              </a:rPr>
              <a:t>and employee.</a:t>
            </a:r>
          </a:p>
          <a:p>
            <a:r>
              <a:rPr lang="en-US" sz="1200" kern="1200" baseline="0" dirty="0">
                <a:solidFill>
                  <a:schemeClr val="tx1"/>
                </a:solidFill>
                <a:latin typeface="+mn-lt"/>
                <a:ea typeface="+mn-ea"/>
                <a:cs typeface="+mn-cs"/>
              </a:rPr>
              <a:t>• Apply appropriate academic and technical skills.</a:t>
            </a:r>
          </a:p>
          <a:p>
            <a:r>
              <a:rPr lang="en-US" sz="1200" kern="1200" baseline="0" dirty="0">
                <a:solidFill>
                  <a:schemeClr val="tx1"/>
                </a:solidFill>
                <a:latin typeface="+mn-lt"/>
                <a:ea typeface="+mn-ea"/>
                <a:cs typeface="+mn-cs"/>
              </a:rPr>
              <a:t>• Attend to personal health and financial well-being.</a:t>
            </a:r>
          </a:p>
          <a:p>
            <a:r>
              <a:rPr lang="en-US" sz="1200" kern="1200" baseline="0" dirty="0">
                <a:solidFill>
                  <a:schemeClr val="tx1"/>
                </a:solidFill>
                <a:latin typeface="+mn-lt"/>
                <a:ea typeface="+mn-ea"/>
                <a:cs typeface="+mn-cs"/>
              </a:rPr>
              <a:t>• Communicate clearly and effectively and with reason.</a:t>
            </a:r>
          </a:p>
          <a:p>
            <a:r>
              <a:rPr lang="en-US" sz="1200" kern="1200" baseline="0" dirty="0">
                <a:solidFill>
                  <a:schemeClr val="tx1"/>
                </a:solidFill>
                <a:latin typeface="+mn-lt"/>
                <a:ea typeface="+mn-ea"/>
                <a:cs typeface="+mn-cs"/>
              </a:rPr>
              <a:t>• Consider the environmental, social and economic</a:t>
            </a:r>
          </a:p>
          <a:p>
            <a:r>
              <a:rPr lang="en-US" sz="1200" kern="1200" baseline="0" dirty="0">
                <a:solidFill>
                  <a:schemeClr val="tx1"/>
                </a:solidFill>
                <a:latin typeface="+mn-lt"/>
                <a:ea typeface="+mn-ea"/>
                <a:cs typeface="+mn-cs"/>
              </a:rPr>
              <a:t>impacts of decisions.</a:t>
            </a:r>
          </a:p>
          <a:p>
            <a:r>
              <a:rPr lang="en-US" sz="1200" kern="1200" baseline="0" dirty="0">
                <a:solidFill>
                  <a:schemeClr val="tx1"/>
                </a:solidFill>
                <a:latin typeface="+mn-lt"/>
                <a:ea typeface="+mn-ea"/>
                <a:cs typeface="+mn-cs"/>
              </a:rPr>
              <a:t>• Demonstrate creativity and innovation.</a:t>
            </a:r>
          </a:p>
          <a:p>
            <a:r>
              <a:rPr lang="en-US" sz="1200" kern="1200" baseline="0" dirty="0">
                <a:solidFill>
                  <a:schemeClr val="tx1"/>
                </a:solidFill>
                <a:latin typeface="+mn-lt"/>
                <a:ea typeface="+mn-ea"/>
                <a:cs typeface="+mn-cs"/>
              </a:rPr>
              <a:t>• Employ valid and reliable research strategies.</a:t>
            </a:r>
          </a:p>
          <a:p>
            <a:r>
              <a:rPr lang="en-US" sz="1200" kern="1200" baseline="0" dirty="0">
                <a:solidFill>
                  <a:schemeClr val="tx1"/>
                </a:solidFill>
                <a:latin typeface="+mn-lt"/>
                <a:ea typeface="+mn-ea"/>
                <a:cs typeface="+mn-cs"/>
              </a:rPr>
              <a:t>• Utilize critical thinking to make sense of problems</a:t>
            </a:r>
          </a:p>
          <a:p>
            <a:r>
              <a:rPr lang="en-US" sz="1200" kern="1200" baseline="0" dirty="0">
                <a:solidFill>
                  <a:schemeClr val="tx1"/>
                </a:solidFill>
                <a:latin typeface="+mn-lt"/>
                <a:ea typeface="+mn-ea"/>
                <a:cs typeface="+mn-cs"/>
              </a:rPr>
              <a:t>and persevere in solving them.</a:t>
            </a:r>
          </a:p>
          <a:p>
            <a:r>
              <a:rPr lang="en-US" sz="1200" kern="1200" baseline="0" dirty="0">
                <a:solidFill>
                  <a:schemeClr val="tx1"/>
                </a:solidFill>
                <a:latin typeface="+mn-lt"/>
                <a:ea typeface="+mn-ea"/>
                <a:cs typeface="+mn-cs"/>
              </a:rPr>
              <a:t>• Model integrity, ethical leadership and effective</a:t>
            </a:r>
          </a:p>
          <a:p>
            <a:r>
              <a:rPr lang="en-US" sz="1200" kern="1200" baseline="0" dirty="0">
                <a:solidFill>
                  <a:schemeClr val="tx1"/>
                </a:solidFill>
                <a:latin typeface="+mn-lt"/>
                <a:ea typeface="+mn-ea"/>
                <a:cs typeface="+mn-cs"/>
              </a:rPr>
              <a:t>management.</a:t>
            </a:r>
          </a:p>
          <a:p>
            <a:r>
              <a:rPr lang="en-US" sz="1200" kern="1200" baseline="0" dirty="0">
                <a:solidFill>
                  <a:schemeClr val="tx1"/>
                </a:solidFill>
                <a:latin typeface="+mn-lt"/>
                <a:ea typeface="+mn-ea"/>
                <a:cs typeface="+mn-cs"/>
              </a:rPr>
              <a:t>• Plan education and career paths aligned to</a:t>
            </a:r>
          </a:p>
          <a:p>
            <a:r>
              <a:rPr lang="en-US" sz="1200" kern="1200" baseline="0" dirty="0">
                <a:solidFill>
                  <a:schemeClr val="tx1"/>
                </a:solidFill>
                <a:latin typeface="+mn-lt"/>
                <a:ea typeface="+mn-ea"/>
                <a:cs typeface="+mn-cs"/>
              </a:rPr>
              <a:t>personal goals.</a:t>
            </a:r>
          </a:p>
          <a:p>
            <a:r>
              <a:rPr lang="en-US" sz="1200" kern="1200" baseline="0" dirty="0">
                <a:solidFill>
                  <a:schemeClr val="tx1"/>
                </a:solidFill>
                <a:latin typeface="+mn-lt"/>
                <a:ea typeface="+mn-ea"/>
                <a:cs typeface="+mn-cs"/>
              </a:rPr>
              <a:t>• Use technology to enhance productivity.</a:t>
            </a:r>
          </a:p>
          <a:p>
            <a:r>
              <a:rPr lang="en-US" sz="1200" kern="1200" baseline="0" dirty="0">
                <a:solidFill>
                  <a:schemeClr val="tx1"/>
                </a:solidFill>
                <a:latin typeface="+mn-lt"/>
                <a:ea typeface="+mn-ea"/>
                <a:cs typeface="+mn-cs"/>
              </a:rPr>
              <a:t>• Work productively in teams while using cultural</a:t>
            </a:r>
          </a:p>
          <a:p>
            <a:r>
              <a:rPr lang="en-US" sz="1200" kern="1200" baseline="0" dirty="0">
                <a:solidFill>
                  <a:schemeClr val="tx1"/>
                </a:solidFill>
                <a:latin typeface="+mn-lt"/>
                <a:ea typeface="+mn-ea"/>
                <a:cs typeface="+mn-cs"/>
              </a:rPr>
              <a:t>global competence.</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aseline="0" dirty="0"/>
              <a:t>Making a connection to CTE</a:t>
            </a:r>
          </a:p>
          <a:p>
            <a:r>
              <a:rPr lang="en-US" sz="1200" baseline="0" dirty="0"/>
              <a:t>1. </a:t>
            </a:r>
            <a:r>
              <a:rPr lang="en-US" sz="1200" kern="1200" baseline="0" dirty="0">
                <a:solidFill>
                  <a:schemeClr val="tx1"/>
                </a:solidFill>
                <a:latin typeface="+mn-lt"/>
                <a:ea typeface="+mn-ea"/>
                <a:cs typeface="+mn-cs"/>
              </a:rPr>
              <a:t>CTE, along with all of education has the</a:t>
            </a:r>
            <a:r>
              <a:rPr lang="en-US" sz="1200" kern="1200" dirty="0">
                <a:solidFill>
                  <a:schemeClr val="tx1"/>
                </a:solidFill>
                <a:latin typeface="+mn-lt"/>
                <a:ea typeface="+mn-ea"/>
                <a:cs typeface="+mn-cs"/>
              </a:rPr>
              <a:t> collective responsibility as a community to make certain each child receives a high-quality, challenging education.</a:t>
            </a:r>
          </a:p>
          <a:p>
            <a:r>
              <a:rPr lang="en-US" sz="1200" kern="1200" baseline="0" dirty="0">
                <a:solidFill>
                  <a:schemeClr val="tx1"/>
                </a:solidFill>
                <a:latin typeface="+mn-lt"/>
                <a:ea typeface="+mn-ea"/>
                <a:cs typeface="+mn-cs"/>
              </a:rPr>
              <a:t>2. </a:t>
            </a:r>
            <a:r>
              <a:rPr lang="en-US" sz="1200" kern="1200" dirty="0">
                <a:solidFill>
                  <a:schemeClr val="tx1"/>
                </a:solidFill>
                <a:latin typeface="+mn-lt"/>
                <a:ea typeface="+mn-ea"/>
                <a:cs typeface="+mn-cs"/>
              </a:rPr>
              <a:t>What students learn is fundamentally connected to how they learn, and successful instruction blends the content of a discipline with processes of an engaging learning environment that changes to meet the dynamic needs of all students. </a:t>
            </a:r>
          </a:p>
          <a:p>
            <a:r>
              <a:rPr lang="en-US" sz="1200" kern="1200" baseline="0" dirty="0">
                <a:solidFill>
                  <a:schemeClr val="tx1"/>
                </a:solidFill>
                <a:latin typeface="+mn-lt"/>
                <a:ea typeface="+mn-ea"/>
                <a:cs typeface="+mn-cs"/>
              </a:rPr>
              <a:t>3. </a:t>
            </a:r>
            <a:r>
              <a:rPr lang="en-US" sz="1200" kern="1200" dirty="0">
                <a:solidFill>
                  <a:schemeClr val="tx1"/>
                </a:solidFill>
                <a:latin typeface="+mn-lt"/>
                <a:ea typeface="+mn-ea"/>
                <a:cs typeface="+mn-cs"/>
              </a:rPr>
              <a:t>Purposeful assessment practices help teachers and students understand where they have been, where they are, and where they might go next.  No one assessment can provide sufficient information to plan teaching and learning.  Using different types of assessments as part of instruction results in useful information about student understanding and progress.</a:t>
            </a:r>
          </a:p>
          <a:p>
            <a:r>
              <a:rPr lang="en-US" sz="1200" kern="1200" baseline="0" dirty="0">
                <a:solidFill>
                  <a:schemeClr val="tx1"/>
                </a:solidFill>
                <a:latin typeface="+mn-lt"/>
                <a:ea typeface="+mn-ea"/>
                <a:cs typeface="+mn-cs"/>
              </a:rPr>
              <a:t>4. </a:t>
            </a:r>
            <a:r>
              <a:rPr lang="en-US" sz="1200" kern="1200" dirty="0">
                <a:solidFill>
                  <a:schemeClr val="tx1"/>
                </a:solidFill>
                <a:latin typeface="+mn-lt"/>
                <a:ea typeface="+mn-ea"/>
                <a:cs typeface="+mn-cs"/>
              </a:rPr>
              <a:t>Teaching and learning are both collaborative processes.  Collaboration benefits teaching and learning when it occurs on several levels: when students, teachers, family members, and the community collectively prioritize education and engage in activities that support local schools, educators, and students.</a:t>
            </a:r>
          </a:p>
          <a:p>
            <a:r>
              <a:rPr lang="en-US" sz="1200" kern="1200" baseline="0" dirty="0">
                <a:solidFill>
                  <a:schemeClr val="tx1"/>
                </a:solidFill>
                <a:latin typeface="+mn-lt"/>
                <a:ea typeface="+mn-ea"/>
                <a:cs typeface="+mn-cs"/>
              </a:rPr>
              <a:t>5. </a:t>
            </a:r>
            <a:r>
              <a:rPr lang="en-US" sz="1200" kern="1200" dirty="0">
                <a:solidFill>
                  <a:schemeClr val="tx1"/>
                </a:solidFill>
                <a:latin typeface="+mn-lt"/>
                <a:ea typeface="+mn-ea"/>
                <a:cs typeface="+mn-cs"/>
              </a:rPr>
              <a:t>Although no two students come to school with the same culture, learning strengths, background knowledge, or experiences, and no two students learn in exactly the same way, every student’s unique personal history enriches classrooms, schools, and the community.  This diversity is our greatest education asset. </a:t>
            </a:r>
          </a:p>
          <a:p>
            <a:r>
              <a:rPr lang="en-US" sz="1200" kern="1200" baseline="0" dirty="0">
                <a:solidFill>
                  <a:schemeClr val="tx1"/>
                </a:solidFill>
                <a:latin typeface="+mn-lt"/>
                <a:ea typeface="+mn-ea"/>
                <a:cs typeface="+mn-cs"/>
              </a:rPr>
              <a:t>6. </a:t>
            </a:r>
            <a:r>
              <a:rPr lang="en-US" sz="1200" kern="1200" dirty="0">
                <a:solidFill>
                  <a:schemeClr val="tx1"/>
                </a:solidFill>
                <a:latin typeface="+mn-lt"/>
                <a:ea typeface="+mn-ea"/>
                <a:cs typeface="+mn-cs"/>
              </a:rPr>
              <a:t>Meaningful learning happens in environments where creativity, awareness, inquiry, and critical thinking are part of instruction. </a:t>
            </a:r>
            <a:endParaRPr lang="en-US" sz="1200" baseline="0" dirty="0"/>
          </a:p>
          <a:p>
            <a:endParaRPr lang="en-US" sz="1200" baseline="0" dirty="0"/>
          </a:p>
          <a:p>
            <a:endParaRPr lang="en-US" sz="1200" baseline="0" dirty="0"/>
          </a:p>
          <a:p>
            <a:r>
              <a:rPr lang="en-US" sz="1200" baseline="0" dirty="0"/>
              <a:t>In section V, we’ll unpack and repack the standards.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baseline="0" dirty="0">
                <a:solidFill>
                  <a:schemeClr val="tx1"/>
                </a:solidFill>
                <a:latin typeface="+mn-lt"/>
                <a:ea typeface="+mn-ea"/>
                <a:cs typeface="+mn-cs"/>
              </a:rPr>
              <a:t>. </a:t>
            </a:r>
            <a:endParaRPr lang="en-US" b="0"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six content areas are depicted</a:t>
            </a:r>
            <a:r>
              <a:rPr lang="en-US" baseline="0" dirty="0"/>
              <a:t> here with the Wisconsin Common Career Technical Standards at the center.  The WCCTS ought to serve as a foundation to all good teaching within each content area.</a:t>
            </a:r>
          </a:p>
          <a:p>
            <a:endParaRPr lang="en-US" baseline="0" dirty="0"/>
          </a:p>
          <a:p>
            <a:r>
              <a:rPr lang="en-US" baseline="0" dirty="0"/>
              <a:t>Wrap up…WCCTS are part of all discipline specific standards…</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Common Career Technical Core (CCTC), mentioned in previous slides, was developed nationally to address what</a:t>
            </a:r>
            <a:r>
              <a:rPr lang="en-US" baseline="0" dirty="0"/>
              <a:t> students ought to know and do in each career cluster and it’s pathways.   </a:t>
            </a:r>
            <a:r>
              <a:rPr lang="en-US" dirty="0"/>
              <a:t> </a:t>
            </a:r>
          </a:p>
          <a:p>
            <a:endParaRPr lang="en-US" dirty="0"/>
          </a:p>
          <a:p>
            <a:r>
              <a:rPr lang="en-US" dirty="0"/>
              <a:t>At</a:t>
            </a:r>
            <a:r>
              <a:rPr lang="en-US" baseline="0" dirty="0"/>
              <a:t> the same time, work was being done on the development of Wisconsin standards for each area of Career and Technical Education.</a:t>
            </a:r>
          </a:p>
          <a:p>
            <a:pPr>
              <a:buFont typeface="Arial" pitchFamily="34" charset="0"/>
              <a:buNone/>
            </a:pPr>
            <a:r>
              <a:rPr lang="en-US" baseline="0" dirty="0"/>
              <a:t>	Agriculture, Food and Natural Resources</a:t>
            </a:r>
          </a:p>
          <a:p>
            <a:pPr>
              <a:buFont typeface="Arial" pitchFamily="34" charset="0"/>
              <a:buNone/>
            </a:pPr>
            <a:r>
              <a:rPr lang="en-US" baseline="0" dirty="0"/>
              <a:t>	Business and Information Technology</a:t>
            </a:r>
          </a:p>
          <a:p>
            <a:pPr>
              <a:buFont typeface="Arial" pitchFamily="34" charset="0"/>
              <a:buNone/>
            </a:pPr>
            <a:r>
              <a:rPr lang="en-US" baseline="0" dirty="0"/>
              <a:t>	Family and Consumer Sciences</a:t>
            </a:r>
          </a:p>
          <a:p>
            <a:pPr>
              <a:buFont typeface="Arial" pitchFamily="34" charset="0"/>
              <a:buNone/>
            </a:pPr>
            <a:r>
              <a:rPr lang="en-US" baseline="0" dirty="0"/>
              <a:t>	Health Science</a:t>
            </a:r>
          </a:p>
          <a:p>
            <a:pPr>
              <a:buFont typeface="Arial" pitchFamily="34" charset="0"/>
              <a:buNone/>
            </a:pPr>
            <a:r>
              <a:rPr lang="en-US" baseline="0" dirty="0"/>
              <a:t>	Marketing, Management and Entrepreneurship</a:t>
            </a:r>
          </a:p>
          <a:p>
            <a:pPr>
              <a:buFont typeface="Arial" pitchFamily="34" charset="0"/>
              <a:buNone/>
            </a:pPr>
            <a:r>
              <a:rPr lang="en-US" baseline="0" dirty="0"/>
              <a:t>	Technology and Engineering</a:t>
            </a:r>
          </a:p>
          <a:p>
            <a:pPr>
              <a:buFont typeface="Arial" pitchFamily="34" charset="0"/>
              <a:buNone/>
            </a:pPr>
            <a:endParaRPr lang="en-US" baseline="0" dirty="0"/>
          </a:p>
          <a:p>
            <a:pPr>
              <a:buFont typeface="Arial" pitchFamily="34" charset="0"/>
              <a:buNone/>
            </a:pPr>
            <a:r>
              <a:rPr lang="en-US" baseline="0" dirty="0"/>
              <a:t>It was evident that CTE program areas have many similarities and that certain concepts ought to be taught in all CTE classrooms.</a:t>
            </a:r>
            <a:endParaRPr lang="en-US" dirty="0"/>
          </a:p>
          <a:p>
            <a:r>
              <a:rPr lang="en-US" dirty="0"/>
              <a:t>A</a:t>
            </a:r>
            <a:r>
              <a:rPr lang="en-US" baseline="0" dirty="0"/>
              <a:t> committee was established to determine standards that are not pathway specific, but that are common to all CTE areas in Wisconsin. </a:t>
            </a:r>
          </a:p>
          <a:p>
            <a:endParaRPr lang="en-US" baseline="0" dirty="0"/>
          </a:p>
          <a:p>
            <a:r>
              <a:rPr lang="en-US" baseline="0" dirty="0"/>
              <a:t>They became known as Wisconsin Common Career Technical Standards (WCCTS).</a:t>
            </a:r>
          </a:p>
          <a:p>
            <a:endParaRPr lang="en-US" baseline="0" dirty="0"/>
          </a:p>
          <a:p>
            <a:r>
              <a:rPr lang="en-US" baseline="0" dirty="0"/>
              <a:t>While developing these standards, the committee explored many resources (listed on slide).  </a:t>
            </a: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While many of these standards would be of value outside of CTE, they were developed and are meant to be assessed through a workplace lens; though students may demonstrate the related skills in various settings, the students’ ability and proficiency should be considered in the context of the workplace</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latin typeface="+mn-lt"/>
                <a:ea typeface="+mn-ea"/>
                <a:cs typeface="+mn-cs"/>
              </a:rPr>
              <a:t>The intended outcome of the WCCTS revolves around creating a set of standards that transcend CTE across the state and across all CTE content areas. To read more about the WCCTS, see Wisconsin’s Approach to Common Career Technical Standards in Section III of this document. The WCCTS, along with the Wisconsin Standards for CTE form a strong foundation by which students move toward the completion of a program of study.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These standards that are shared by all Career and Technical Education content areas are: </a:t>
            </a:r>
          </a:p>
          <a:p>
            <a:pPr marL="685800" lvl="1" indent="-228600">
              <a:buFont typeface="+mj-lt"/>
              <a:buAutoNum type="arabicPeriod"/>
            </a:pPr>
            <a:r>
              <a:rPr lang="en-US" sz="1200" b="0" kern="1200" baseline="0" dirty="0">
                <a:solidFill>
                  <a:schemeClr val="tx1"/>
                </a:solidFill>
                <a:latin typeface="+mn-lt"/>
                <a:ea typeface="+mn-ea"/>
                <a:cs typeface="+mn-cs"/>
              </a:rPr>
              <a:t>Career Development; </a:t>
            </a:r>
          </a:p>
          <a:p>
            <a:pPr marL="685800" lvl="1" indent="-228600">
              <a:buFont typeface="+mj-lt"/>
              <a:buAutoNum type="arabicPeriod"/>
            </a:pPr>
            <a:r>
              <a:rPr lang="en-US" sz="1200" b="0" kern="1200" baseline="0" dirty="0">
                <a:solidFill>
                  <a:schemeClr val="tx1"/>
                </a:solidFill>
                <a:latin typeface="+mn-lt"/>
                <a:ea typeface="+mn-ea"/>
                <a:cs typeface="+mn-cs"/>
              </a:rPr>
              <a:t>Creativity, Critical Thinking, Communication and Collaboration; </a:t>
            </a:r>
          </a:p>
          <a:p>
            <a:pPr marL="685800" lvl="1" indent="-228600">
              <a:buFont typeface="+mj-lt"/>
              <a:buAutoNum type="arabicPeriod"/>
            </a:pPr>
            <a:r>
              <a:rPr lang="en-US" sz="1200" b="0" kern="1200" baseline="0" dirty="0">
                <a:solidFill>
                  <a:schemeClr val="tx1"/>
                </a:solidFill>
                <a:latin typeface="+mn-lt"/>
                <a:ea typeface="+mn-ea"/>
                <a:cs typeface="+mn-cs"/>
              </a:rPr>
              <a:t>Environment, Health and Safety; </a:t>
            </a:r>
          </a:p>
          <a:p>
            <a:pPr marL="685800" lvl="1" indent="-228600">
              <a:buFont typeface="+mj-lt"/>
              <a:buAutoNum type="arabicPeriod"/>
            </a:pPr>
            <a:r>
              <a:rPr lang="en-US" sz="1200" b="0" kern="1200" baseline="0" dirty="0">
                <a:solidFill>
                  <a:schemeClr val="tx1"/>
                </a:solidFill>
                <a:latin typeface="+mn-lt"/>
                <a:ea typeface="+mn-ea"/>
                <a:cs typeface="+mn-cs"/>
              </a:rPr>
              <a:t>Global and Cultural Awareness; </a:t>
            </a:r>
          </a:p>
          <a:p>
            <a:pPr marL="685800" lvl="1" indent="-228600">
              <a:buFont typeface="+mj-lt"/>
              <a:buAutoNum type="arabicPeriod"/>
            </a:pPr>
            <a:r>
              <a:rPr lang="en-US" sz="1200" b="0" kern="1200" baseline="0" dirty="0">
                <a:solidFill>
                  <a:schemeClr val="tx1"/>
                </a:solidFill>
                <a:latin typeface="+mn-lt"/>
                <a:ea typeface="+mn-ea"/>
                <a:cs typeface="+mn-cs"/>
              </a:rPr>
              <a:t>Information, Media and Technology; </a:t>
            </a:r>
          </a:p>
          <a:p>
            <a:pPr marL="685800" lvl="1" indent="-228600">
              <a:buFont typeface="+mj-lt"/>
              <a:buAutoNum type="arabicPeriod"/>
            </a:pPr>
            <a:r>
              <a:rPr lang="en-US" sz="1200" b="0" kern="1200" baseline="0" dirty="0">
                <a:solidFill>
                  <a:schemeClr val="tx1"/>
                </a:solidFill>
                <a:latin typeface="+mn-lt"/>
                <a:ea typeface="+mn-ea"/>
                <a:cs typeface="+mn-cs"/>
              </a:rPr>
              <a:t>Leadership</a:t>
            </a:r>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Transition between Section II and Section III…</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Wisconsin Common Career Technical Standards </a:t>
            </a:r>
          </a:p>
          <a:p>
            <a:endParaRPr lang="en-US" sz="120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Let’s take a closer look at the focus of each Wisconsin Common Career Technical Standard.  (refer to slide)</a:t>
            </a:r>
          </a:p>
          <a:p>
            <a:endParaRPr lang="en-US" sz="1200" b="0" kern="1200" baseline="0" dirty="0">
              <a:solidFill>
                <a:schemeClr val="tx1"/>
              </a:solidFill>
              <a:latin typeface="+mn-lt"/>
              <a:ea typeface="+mn-ea"/>
              <a:cs typeface="+mn-cs"/>
            </a:endParaRP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You will notice that the WCCTS and the Career Ready Practices in the CCTC, as mentioned earlier, correlate as shown on the slide.  (refer to slide)</a:t>
            </a:r>
          </a:p>
          <a:p>
            <a:endParaRPr lang="en-US" sz="1200" b="0" kern="1200" baseline="0" dirty="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42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 numbered the way they</a:t>
            </a:r>
            <a:r>
              <a:rPr lang="en-US" baseline="0" dirty="0"/>
              <a:t> are?</a:t>
            </a:r>
          </a:p>
          <a:p>
            <a:endParaRPr lang="en-US" baseline="0" dirty="0"/>
          </a:p>
          <a:p>
            <a:r>
              <a:rPr lang="en-US" baseline="0" dirty="0"/>
              <a:t>Building from K-5 6-8 9-12</a:t>
            </a:r>
          </a:p>
          <a:p>
            <a:endParaRPr lang="en-US" baseline="0" dirty="0"/>
          </a:p>
          <a:p>
            <a:r>
              <a:rPr lang="en-US" baseline="0" dirty="0"/>
              <a:t>Activity to introduce WCCTS</a:t>
            </a:r>
          </a:p>
          <a:p>
            <a:endParaRPr lang="en-US" baseline="0" dirty="0"/>
          </a:p>
          <a:p>
            <a:r>
              <a:rPr lang="en-US" baseline="0" dirty="0"/>
              <a:t>Looking at course and aligning which of the 6 big areas are addresses.</a:t>
            </a:r>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43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r>
              <a:rPr lang="en-US" dirty="0"/>
              <a:t>Connecting CTE and CCSS</a:t>
            </a:r>
          </a:p>
          <a:p>
            <a:pPr lvl="0"/>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mn-ea"/>
                <a:cs typeface="+mn-cs"/>
              </a:rPr>
              <a:t>You have your new academic standards that we will unpack and repack, but prior to that process we need to take some time to understand the relationship between vision, principles, process, and content.</a:t>
            </a:r>
          </a:p>
          <a:p>
            <a:pPr lvl="0"/>
            <a:endParaRPr lang="en-US" dirty="0"/>
          </a:p>
          <a:p>
            <a:pPr lvl="0">
              <a:buFont typeface="Arial" pitchFamily="34" charset="0"/>
              <a:buChar char="•"/>
            </a:pPr>
            <a:r>
              <a:rPr lang="en-US" dirty="0"/>
              <a:t>Agenda 2017 (video and handout)</a:t>
            </a:r>
          </a:p>
          <a:p>
            <a:pPr lvl="0">
              <a:buFont typeface="Arial" pitchFamily="34" charset="0"/>
              <a:buNone/>
            </a:pPr>
            <a:endParaRPr lang="en-US" dirty="0"/>
          </a:p>
          <a:p>
            <a:pPr lvl="0">
              <a:buFont typeface="Arial" pitchFamily="34" charset="0"/>
              <a:buChar char="•"/>
            </a:pPr>
            <a:r>
              <a:rPr lang="en-US" sz="1200" i="1" kern="1200" dirty="0">
                <a:solidFill>
                  <a:schemeClr val="tx1"/>
                </a:solidFill>
                <a:latin typeface="+mn-lt"/>
                <a:ea typeface="+mn-ea"/>
                <a:cs typeface="+mn-cs"/>
              </a:rPr>
              <a:t>The Guiding Principles for Teaching and Learning</a:t>
            </a:r>
            <a:r>
              <a:rPr lang="en-US" sz="1200" kern="1200" dirty="0">
                <a:solidFill>
                  <a:schemeClr val="tx1"/>
                </a:solidFill>
                <a:latin typeface="+mn-lt"/>
                <a:ea typeface="+mn-ea"/>
                <a:cs typeface="+mn-cs"/>
              </a:rPr>
              <a:t> emerge from research and provide the touchstone for practices that truly affect the vision of every child a graduate prepared for college and career.  When made transparent, these principles inform what happens in the classroom, the implementation and evaluation of programs, and most important, remind us of our own beliefs and expectations for students</a:t>
            </a:r>
          </a:p>
          <a:p>
            <a:pPr lvl="0">
              <a:buFont typeface="Arial" pitchFamily="34" charset="0"/>
              <a:buNone/>
            </a:pPr>
            <a:endParaRPr lang="en-US" dirty="0"/>
          </a:p>
          <a:p>
            <a:pPr lvl="0">
              <a:buFont typeface="Arial" pitchFamily="34" charset="0"/>
              <a:buChar char="•"/>
            </a:pPr>
            <a:r>
              <a:rPr lang="en-US" dirty="0"/>
              <a:t>Change in practice is about standards, instruction, and assessment which translates to…</a:t>
            </a:r>
          </a:p>
          <a:p>
            <a:pPr lvl="0">
              <a:buFont typeface="Arial" pitchFamily="34" charset="0"/>
              <a:buNone/>
            </a:pPr>
            <a:endParaRPr lang="en-US" dirty="0"/>
          </a:p>
          <a:p>
            <a:pPr lvl="0">
              <a:buFont typeface="Arial" pitchFamily="34" charset="0"/>
              <a:buChar char="•"/>
            </a:pPr>
            <a:r>
              <a:rPr lang="en-US" dirty="0"/>
              <a:t>Literacy has been a strong “push” in local schools to close achievement gaps and improve student outcomes over time.  Specifically, think about the data CTE teachers have at their fingertips through project rubrics, industry credentials and daily quiz scores and begin to think about how these items teach students your content area, but can also assist them in their reading, writing, speaking, listening and vocabulary.</a:t>
            </a:r>
          </a:p>
          <a:p>
            <a:pPr lvl="0">
              <a:buFont typeface="Arial" pitchFamily="34" charset="0"/>
              <a:buNone/>
            </a:pPr>
            <a:endParaRPr lang="en-US" dirty="0"/>
          </a:p>
          <a:p>
            <a:pPr lvl="0">
              <a:buFont typeface="Arial" pitchFamily="34" charset="0"/>
              <a:buChar char="•"/>
            </a:pPr>
            <a:r>
              <a:rPr lang="en-US" dirty="0"/>
              <a:t>Standards, Instruction, and Assessment—say something about this and the shift in how we teach, that the standards must be the basis for our curriculum and that assessment, no matter if tested or not, is important.</a:t>
            </a:r>
          </a:p>
          <a:p>
            <a:pPr lvl="0">
              <a:buFont typeface="Arial" pitchFamily="34" charset="0"/>
              <a:buChar char="•"/>
            </a:pPr>
            <a:endParaRPr lang="en-US" dirty="0"/>
          </a:p>
          <a:p>
            <a:pPr lvl="0">
              <a:buFont typeface="Arial" pitchFamily="34" charset="0"/>
              <a:buNone/>
            </a:pPr>
            <a:r>
              <a:rPr lang="en-US" dirty="0"/>
              <a:t>Professional</a:t>
            </a:r>
            <a:r>
              <a:rPr lang="en-US" baseline="0" dirty="0"/>
              <a:t> Learning &amp; Stakeholder Communication and Engagement are CRITICAL to the success of high quality teaching and learning.  Having a support network among colleagues allows an opportunity to grow professionally as an educator.  A professional learning community has to be a priority in our schools. Building relationships with people (school board members, administration, parents, school counselors, colleagues who teach other subjects, etc.) and organizations  (i.e., WTCS, Universities, Chambers of Commerce, Community-Based Organizations, CTSOs, AmeriCorps, industry, etc.) who can ensure students graduate college and career ready.</a:t>
            </a:r>
            <a:endParaRPr lang="en-US" dirty="0"/>
          </a:p>
          <a:p>
            <a:pPr lvl="0">
              <a:buFont typeface="Arial" pitchFamily="34" charset="0"/>
              <a:buChar char="•"/>
            </a:pPr>
            <a:endParaRPr lang="en-US" dirty="0"/>
          </a:p>
          <a:p>
            <a:pPr lvl="0">
              <a:buFont typeface="Arial" pitchFamily="34" charset="0"/>
              <a:buChar char="•"/>
            </a:pPr>
            <a:endParaRPr lang="en-US" dirty="0"/>
          </a:p>
          <a:p>
            <a:pPr lvl="1"/>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45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Put hyperlink</a:t>
            </a:r>
            <a:r>
              <a:rPr lang="en-US" baseline="0" dirty="0"/>
              <a:t> on slide.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Define</a:t>
            </a:r>
            <a:r>
              <a:rPr lang="en-US" baseline="0" dirty="0"/>
              <a:t> College and Career Ready:  </a:t>
            </a:r>
            <a:r>
              <a:rPr lang="en-US" sz="1200" dirty="0">
                <a:solidFill>
                  <a:schemeClr val="bg1"/>
                </a:solidFill>
              </a:rPr>
              <a:t>http://www.careerreadynow.org/docs/CRPC_4pager.pdf   A career-ready person effectively navigates pathways that connect education and employment to achieve a fulfilling, financially-secure and successful career. A career is more than just a job. Career readiness has no defined endpoint. To be career ready in our ever-changing global economy requires adaptability and a commitment to lifelong learning, along with mastery of key knowledge, skills and dispositions that vary from one career to another and change over time as a person progresses along a developmental continuum. Knowledge, skills and dispositions that are inter-dependent and mutually reinforcing.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bg1"/>
              </a:solidFill>
            </a:endParaRPr>
          </a:p>
          <a:p>
            <a:endParaRPr lang="en-US" dirty="0"/>
          </a:p>
          <a:p>
            <a:r>
              <a:rPr lang="en-US" dirty="0"/>
              <a:t>Show equation.</a:t>
            </a:r>
            <a:r>
              <a:rPr lang="en-US" baseline="0" dirty="0"/>
              <a:t>  Tell what each circle says and then…</a:t>
            </a:r>
          </a:p>
          <a:p>
            <a:endParaRPr lang="en-US" baseline="0" dirty="0"/>
          </a:p>
          <a:p>
            <a:r>
              <a:rPr lang="en-US" baseline="0" dirty="0"/>
              <a:t>Play with graphics.</a:t>
            </a:r>
          </a:p>
          <a:p>
            <a:endParaRPr lang="en-US" baseline="0" dirty="0"/>
          </a:p>
          <a:p>
            <a:r>
              <a:rPr lang="en-US" baseline="0" dirty="0"/>
              <a:t>Define college and career readiness. Use research.</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Wisconsin Response to Intervention (</a:t>
            </a:r>
            <a:r>
              <a:rPr lang="en-US" dirty="0" err="1"/>
              <a:t>RtI</a:t>
            </a:r>
            <a:r>
              <a:rPr lang="en-US" dirty="0"/>
              <a:t>) framework helps to organize the components of a system designed to support student learning. The three essential elements of high quality instruction, balanced assessment, and collaboration interact within a multi-level system of support to ensure each student receives what he or she needs to access higher levels of academic and behavioral success.  At the school or district level, programs, initiatives and practices related to high quality instruction, balanced assessment, and collaboration can be more powerful when organized or braided to function systemically to support all students. The focus must be on a comprehensive approach to student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kern="1200" dirty="0">
                <a:solidFill>
                  <a:schemeClr val="tx1"/>
                </a:solidFill>
                <a:latin typeface="+mn-lt"/>
                <a:ea typeface="+mn-ea"/>
                <a:cs typeface="+mn-cs"/>
              </a:rPr>
              <a:t>Connecting to Content: The Common Core State Standards</a:t>
            </a:r>
            <a:r>
              <a:rPr lang="en-US" sz="1200" dirty="0"/>
              <a:t> </a:t>
            </a:r>
          </a:p>
          <a:p>
            <a:endParaRPr lang="en-US" sz="1200" dirty="0"/>
          </a:p>
          <a:p>
            <a:pPr>
              <a:buFont typeface="Arial" pitchFamily="34" charset="0"/>
              <a:buChar char="•"/>
            </a:pPr>
            <a:r>
              <a:rPr lang="en-US" sz="1200" kern="1200" dirty="0">
                <a:solidFill>
                  <a:schemeClr val="tx1"/>
                </a:solidFill>
                <a:latin typeface="+mn-lt"/>
                <a:ea typeface="+mn-ea"/>
                <a:cs typeface="+mn-cs"/>
              </a:rPr>
              <a:t>Within this vision for increased student success, rigorous, internationally benchmarked academic standards provide the content for high quality curriculum and instruction, and for a balanced assessment system aligned to those standards. </a:t>
            </a:r>
          </a:p>
          <a:p>
            <a:pPr>
              <a:buFont typeface="Arial" pitchFamily="34" charset="0"/>
              <a:buChar char="•"/>
            </a:pPr>
            <a:r>
              <a:rPr lang="en-US" sz="1200" kern="1200" dirty="0">
                <a:solidFill>
                  <a:schemeClr val="tx1"/>
                </a:solidFill>
                <a:latin typeface="+mn-lt"/>
                <a:ea typeface="+mn-ea"/>
                <a:cs typeface="+mn-cs"/>
              </a:rPr>
              <a:t>The CCSS articulate what we teach so that educators can focus on how instruction can best meet the needs of each student. </a:t>
            </a:r>
          </a:p>
          <a:p>
            <a:pPr>
              <a:buFont typeface="Arial" pitchFamily="34" charset="0"/>
              <a:buChar char="•"/>
            </a:pPr>
            <a:r>
              <a:rPr lang="en-US" sz="1200" kern="1200" dirty="0">
                <a:solidFill>
                  <a:schemeClr val="tx1"/>
                </a:solidFill>
                <a:latin typeface="+mn-lt"/>
                <a:ea typeface="+mn-ea"/>
                <a:cs typeface="+mn-cs"/>
              </a:rPr>
              <a:t>When implemented within a multi-level system of support, the CCSS can help to ensure that every child will graduate prepared for college, work and a meaningful life.</a:t>
            </a:r>
          </a:p>
          <a:p>
            <a:pPr>
              <a:buFont typeface="Arial" pitchFamily="34" charset="0"/>
              <a:buChar char="•"/>
            </a:pPr>
            <a:endParaRPr lang="en-US" sz="1200" kern="1200" dirty="0">
              <a:solidFill>
                <a:schemeClr val="tx1"/>
              </a:solidFill>
              <a:latin typeface="+mn-lt"/>
              <a:ea typeface="+mn-ea"/>
              <a:cs typeface="+mn-cs"/>
            </a:endParaRPr>
          </a:p>
          <a:p>
            <a:pPr>
              <a:buFont typeface="Arial" pitchFamily="34" charset="0"/>
              <a:buChar char="•"/>
            </a:pPr>
            <a:r>
              <a:rPr lang="en-US" sz="1200" kern="1200" dirty="0">
                <a:solidFill>
                  <a:schemeClr val="tx1"/>
                </a:solidFill>
                <a:latin typeface="+mn-lt"/>
                <a:ea typeface="+mn-ea"/>
                <a:cs typeface="+mn-cs"/>
              </a:rPr>
              <a:t>CTE ought to be a th</a:t>
            </a:r>
            <a:r>
              <a:rPr lang="en-US" sz="1200" kern="1200" baseline="0" dirty="0">
                <a:solidFill>
                  <a:schemeClr val="tx1"/>
                </a:solidFill>
                <a:latin typeface="+mn-lt"/>
                <a:ea typeface="+mn-ea"/>
                <a:cs typeface="+mn-cs"/>
              </a:rPr>
              <a:t>e heart of these types of discussions.  It’s not as if we are separate to a K-12 comprehensive education.  </a:t>
            </a:r>
          </a:p>
          <a:p>
            <a:pPr>
              <a:buFont typeface="Arial" pitchFamily="34" charset="0"/>
              <a:buNone/>
            </a:pPr>
            <a:endParaRPr lang="en-US" sz="1200"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latin typeface="+mn-lt"/>
                <a:ea typeface="+mn-ea"/>
                <a:cs typeface="+mn-cs"/>
              </a:rPr>
              <a:t>To ensure that every child in Wisconsin graduates prepared for college and career, schools need to provide high quality instruction, balanced assessment and collaboration reflective of culturally responsive practices.  The Wisconsin Response to Intervention (</a:t>
            </a:r>
            <a:r>
              <a:rPr lang="en-US" sz="1200" kern="1200" dirty="0" err="1">
                <a:solidFill>
                  <a:schemeClr val="tx1"/>
                </a:solidFill>
                <a:latin typeface="+mn-lt"/>
                <a:ea typeface="+mn-ea"/>
                <a:cs typeface="+mn-cs"/>
              </a:rPr>
              <a:t>RtI</a:t>
            </a:r>
            <a:r>
              <a:rPr lang="en-US" sz="1200" kern="1200" dirty="0">
                <a:solidFill>
                  <a:schemeClr val="tx1"/>
                </a:solidFill>
                <a:latin typeface="+mn-lt"/>
                <a:ea typeface="+mn-ea"/>
                <a:cs typeface="+mn-cs"/>
              </a:rPr>
              <a:t>) framework helps to organize the components of a system designed to support student learning.  Below, the three essential elements of high quality instruction, balanced assessment and collaboration interact within a multi-level system of support to ensure each student receives what he or she needs to access higher levels of academic and behavioral success. </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kern="120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center point of the image, culturally responsive practices, needs to be a focus for our work in implementing standards.</a:t>
            </a:r>
            <a:endParaRPr lang="en-US" sz="1200" kern="1200" dirty="0">
              <a:solidFill>
                <a:schemeClr val="tx1"/>
              </a:solidFill>
              <a:latin typeface="+mn-lt"/>
              <a:ea typeface="+mn-ea"/>
              <a:cs typeface="+mn-cs"/>
            </a:endParaRPr>
          </a:p>
          <a:p>
            <a:pPr>
              <a:buFont typeface="Arial" pitchFamily="34" charset="0"/>
              <a:buChar char="•"/>
            </a:pPr>
            <a:endParaRPr lang="en-US" sz="1800" kern="1200" baseline="0" dirty="0">
              <a:solidFill>
                <a:schemeClr val="tx1"/>
              </a:solidFill>
              <a:latin typeface="+mn-lt"/>
              <a:ea typeface="+mn-ea"/>
              <a:cs typeface="+mn-cs"/>
            </a:endParaRPr>
          </a:p>
          <a:p>
            <a:pPr>
              <a:buFont typeface="Arial" pitchFamily="34" charset="0"/>
              <a:buChar char="•"/>
            </a:pPr>
            <a:endParaRPr lang="en-US" sz="1800" kern="1200" dirty="0">
              <a:solidFill>
                <a:schemeClr val="tx1"/>
              </a:solidFill>
              <a:latin typeface="+mn-lt"/>
              <a:ea typeface="+mn-ea"/>
              <a:cs typeface="+mn-cs"/>
            </a:endParaRP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498998A-C121-48DC-97B3-FC25AD76FBEC}" type="slidenum">
              <a:rPr lang="en-US" smtClean="0"/>
              <a:pPr/>
              <a:t>8</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are some key attributes of a career-ready person?  How do students demonstrate being</a:t>
            </a:r>
            <a:r>
              <a:rPr lang="en-US" baseline="0" dirty="0"/>
              <a:t> career-ready?</a:t>
            </a:r>
          </a:p>
          <a:p>
            <a:endParaRPr lang="en-US" baseline="0" dirty="0"/>
          </a:p>
          <a:p>
            <a:r>
              <a:rPr lang="en-US" baseline="0" dirty="0"/>
              <a:t>Use the Career Readiness Partner Council handout found at </a:t>
            </a:r>
            <a:r>
              <a:rPr lang="en-US" dirty="0">
                <a:hlinkClick r:id="rId3"/>
              </a:rPr>
              <a:t>http://www.careerreadynow.org/</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47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are some key attributes of a career-ready person?  How do students demonstrate being</a:t>
            </a:r>
            <a:r>
              <a:rPr lang="en-US" baseline="0" dirty="0"/>
              <a:t> career-ready?</a:t>
            </a:r>
          </a:p>
          <a:p>
            <a:endParaRPr lang="en-US" baseline="0" dirty="0"/>
          </a:p>
          <a:p>
            <a:r>
              <a:rPr lang="en-US" baseline="0" dirty="0"/>
              <a:t>Use the Career Readiness Partner Council handout found at </a:t>
            </a:r>
            <a:r>
              <a:rPr lang="en-US" dirty="0">
                <a:hlinkClick r:id="rId3"/>
              </a:rPr>
              <a:t>http://www.careerreadynow.org/</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48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List and discuss briefly</a:t>
            </a:r>
            <a:r>
              <a:rPr lang="en-US" baseline="0" dirty="0"/>
              <a:t> the six standards in the WI Common Career Technical Standards and their connection to YOUR content area standards.</a:t>
            </a:r>
          </a:p>
          <a:p>
            <a:endParaRPr lang="en-US" baseline="0" dirty="0"/>
          </a:p>
          <a:p>
            <a:r>
              <a:rPr lang="en-US" baseline="0" dirty="0"/>
              <a:t>The WCCTS is the core of each individual set of content standards and needs to be viewed as such.  For example, leadership standards were not included in some standards because they are in the WCCTS.  We want to be clear that both sets of standards, at a minimum, must be used when building curriculum.  When CTE content areas are asked to align to CCSS it must be done collaboratively.  First, all CTE teachers within a building and/or district must see themselves as part of a larger CTE community and be part of a bigger conversation about how the WCCTS is or can be incorporated into local curriculum.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49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a:t>Get better graphic? Or hyperlink.</a:t>
            </a:r>
          </a:p>
          <a:p>
            <a:pPr lvl="1"/>
            <a:endParaRPr lang="en-US" dirty="0"/>
          </a:p>
          <a:p>
            <a:pPr lvl="1"/>
            <a:r>
              <a:rPr lang="en-US" dirty="0"/>
              <a:t>Classroom connection between CTE and CCSS</a:t>
            </a:r>
          </a:p>
          <a:p>
            <a:pPr lvl="2"/>
            <a:r>
              <a:rPr lang="en-US" dirty="0"/>
              <a:t>Literacy in All Subjects—Reading in Science and Technical Subjects—be sure you are working with the science and technical subjects standards for grades 6-12.</a:t>
            </a:r>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50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Discuss the need to connect CTE</a:t>
            </a:r>
            <a:r>
              <a:rPr lang="en-US" baseline="0" dirty="0"/>
              <a:t> programs to student success.  The intent is not to convert everyone into a English or Math teacher—but rather support your local conversations regarding what you may already be doing to support student academic growth or improve your instructional practices to make your learning relevant to instruction in other aspects of a students learning day.  </a:t>
            </a:r>
          </a:p>
          <a:p>
            <a:endParaRPr lang="en-US" baseline="0" dirty="0"/>
          </a:p>
          <a:p>
            <a:r>
              <a:rPr lang="en-US" baseline="0" dirty="0"/>
              <a:t>Regardless of the political winds associated with the Common Core, instructors must support students to be college and career ready. </a:t>
            </a:r>
            <a:r>
              <a:rPr lang="en-US" sz="1200" kern="1200" baseline="0" dirty="0">
                <a:solidFill>
                  <a:schemeClr val="tx1"/>
                </a:solidFill>
                <a:latin typeface="+mn-lt"/>
                <a:ea typeface="+mn-ea"/>
                <a:cs typeface="+mn-cs"/>
              </a:rPr>
              <a:t>S</a:t>
            </a:r>
            <a:r>
              <a:rPr lang="en-US" sz="1200" kern="1200" dirty="0">
                <a:solidFill>
                  <a:schemeClr val="tx1"/>
                </a:solidFill>
                <a:latin typeface="+mn-lt"/>
                <a:ea typeface="+mn-ea"/>
                <a:cs typeface="+mn-cs"/>
              </a:rPr>
              <a:t>tudents must be proficient in basic academic knowledge and skills and CTE instruction</a:t>
            </a:r>
            <a:r>
              <a:rPr lang="en-US" sz="1200" kern="1200" baseline="0" dirty="0">
                <a:solidFill>
                  <a:schemeClr val="tx1"/>
                </a:solidFill>
                <a:latin typeface="+mn-lt"/>
                <a:ea typeface="+mn-ea"/>
                <a:cs typeface="+mn-cs"/>
              </a:rPr>
              <a:t> provides a critical educational environment to apply knowledge and skills toward career goals as part of a Program of Study.  Discuss and identify other standards that may be considered for alignment (national standards, industry standards, other educational standards) and the value that this may bring to a course/program/department.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Activity:  Have the group read and discuss the blog statement from Timothy Shanahan titled “Disciplinary Literacy is NOT the New Name for Content Area Reading” http://standards.dpi.wi.gov/files/cal/pdf/dl-not-reading.pdf.   It may also be helpful to have this handout available as they identify the differences between approaches to instruction http://standards.dpi.wi.gov/files/cal/pdf/literacy-discipline-day.pdf  </a:t>
            </a:r>
          </a:p>
          <a:p>
            <a:r>
              <a:rPr lang="en-US" sz="1200" kern="1200" baseline="0" dirty="0">
                <a:solidFill>
                  <a:schemeClr val="tx1"/>
                </a:solidFill>
                <a:latin typeface="+mn-lt"/>
                <a:ea typeface="+mn-ea"/>
                <a:cs typeface="+mn-cs"/>
              </a:rPr>
              <a:t>and </a:t>
            </a:r>
          </a:p>
          <a:p>
            <a:r>
              <a:rPr lang="en-US" sz="1200" kern="1200" baseline="0" dirty="0">
                <a:solidFill>
                  <a:schemeClr val="tx1"/>
                </a:solidFill>
                <a:latin typeface="+mn-lt"/>
                <a:ea typeface="+mn-ea"/>
                <a:cs typeface="+mn-cs"/>
              </a:rPr>
              <a:t>text types http://standards.dpi.wi.gov/files/cal/pdf/text-types.pdf to better understand how they may approach disciplinary literacy.</a:t>
            </a:r>
            <a:endParaRPr lang="en-US" dirty="0"/>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Review resources available to support teachers to learn more about the ELA and Mathematical Practices using the “Cheat Sheets” and “Quick Tips”.  Note: When using the “Cheat Sheet” ELA Standards by Grade Band be sure to reference the RST page versus the RH page (RST represents reading standards as applied to science and technical subjects versus reading standards as applied to History).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Challenge staff in attendance to determine methods that they may use to better understand the educational shift that is occurring in English and Math.  How can they developing a better understanding of how these standards are being implemented in their local communities.  For example, did you know that elementary students are instructed and assessed on their technical reading abilities?  (this emphasis was not present previously—the common core has created an applied learning atmosphere in English and Math classroom across the state)—the video link on slide 10 may reinforce their role in the educational shift.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If necessary (due to conversations challenging the CCSS), then clarifications of myths and facts may be useful. http://commoncore.dpi.wi.gov/news_common-core-team_0312. </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1D1D476-DB1F-4619-9A28-55888B7DB04F}" type="slidenum">
              <a:rPr lang="en-US" smtClean="0"/>
              <a:pPr/>
              <a:t>51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a:t>Standards for Mathematical Practices—have a conversation with Ken.</a:t>
            </a:r>
            <a:r>
              <a:rPr lang="en-US" baseline="0" dirty="0"/>
              <a:t>  Ask him, “how do you want CTE to incorporate math into their curriculum?” and “how do you want other content areas to talk about CCSS for Mathematics?”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52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Note:  Alignment to the Mathematical Practices level is a good place to start versus digging deeper into the finer details of the standards.  The math instructional field is still working to understand the significance of their academic standards.  Aligning to the base level within math is likely sufficient for the near future.</a:t>
            </a:r>
          </a:p>
          <a:p>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video introduces the concept, goals, and outcomes of a Common Core-CTE Task Alignment Workshop to state, district, or school leaders who want to replicate such an effort in their communities and want to learn more. More information can be found at </a:t>
            </a:r>
            <a:r>
              <a:rPr lang="en-US" dirty="0">
                <a:hlinkClick r:id="rId3"/>
              </a:rPr>
              <a:t>achieve.org/</a:t>
            </a:r>
            <a:r>
              <a:rPr lang="en-US" dirty="0" err="1">
                <a:hlinkClick r:id="rId3"/>
              </a:rPr>
              <a:t>ccss</a:t>
            </a:r>
            <a:r>
              <a:rPr lang="en-US" dirty="0">
                <a:hlinkClick r:id="rId3"/>
              </a:rPr>
              <a:t>-</a:t>
            </a:r>
            <a:r>
              <a:rPr lang="en-US" dirty="0" err="1">
                <a:hlinkClick r:id="rId3"/>
              </a:rPr>
              <a:t>cte</a:t>
            </a:r>
            <a:r>
              <a:rPr lang="en-US" dirty="0">
                <a:hlinkClick r:id="rId3"/>
              </a:rPr>
              <a:t>-classroom-tasks</a:t>
            </a:r>
            <a:endParaRPr lang="en-US" dirty="0"/>
          </a:p>
          <a:p>
            <a:endParaRPr lang="en-US" dirty="0"/>
          </a:p>
        </p:txBody>
      </p:sp>
      <p:sp>
        <p:nvSpPr>
          <p:cNvPr id="4" name="Slide Number Placeholder 3"/>
          <p:cNvSpPr>
            <a:spLocks noGrp="1"/>
          </p:cNvSpPr>
          <p:nvPr>
            <p:ph type="sldNum" sz="quarter" idx="10"/>
          </p:nvPr>
        </p:nvSpPr>
        <p:spPr/>
        <p:txBody>
          <a:bodyPr/>
          <a:lstStyle/>
          <a:p>
            <a:fld id="{01D1D476-DB1F-4619-9A28-55888B7DB04F}" type="slidenum">
              <a:rPr lang="en-US" smtClean="0"/>
              <a:pPr/>
              <a:t>53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Step</a:t>
            </a:r>
            <a:r>
              <a:rPr lang="en-US" baseline="0" dirty="0"/>
              <a:t> 1:  Each person reads and works the task as if they were students assigned to do so.  Reading and fully understanding the scope and nature of the task is key.  The first-hand experience is critical for the group to understand the skills and concepts used in solving the task – and which are not.  It opens a discussion about how well the task reflects a real-world scenario.</a:t>
            </a:r>
          </a:p>
          <a:p>
            <a:r>
              <a:rPr lang="en-US" baseline="0" dirty="0"/>
              <a:t> </a:t>
            </a:r>
          </a:p>
          <a:p>
            <a:r>
              <a:rPr lang="en-US" baseline="0" dirty="0"/>
              <a:t>Step 2:  The working group then compare their work and experience with others in the group.  This step helps ensure the accuracy and validity of the task itself.  And, the sharing process begins to generate ideas for alignment to Math, ELA, CTE and real-world examples.</a:t>
            </a:r>
          </a:p>
          <a:p>
            <a:endParaRPr lang="en-US" baseline="0" dirty="0"/>
          </a:p>
          <a:p>
            <a:r>
              <a:rPr lang="en-US" baseline="0" dirty="0"/>
              <a:t>Step 3:  With the task complete, groups turn attention to listing out the content (knowledge, concepts, etc) and performances (skills) required by students to complete the task.</a:t>
            </a:r>
          </a:p>
          <a:p>
            <a:endParaRPr lang="en-US" baseline="0" dirty="0"/>
          </a:p>
          <a:p>
            <a:r>
              <a:rPr lang="en-US" baseline="0" dirty="0"/>
              <a:t>Step 4:  Here, everyone in the group will use their professional </a:t>
            </a:r>
            <a:r>
              <a:rPr lang="en-US" baseline="0" dirty="0" err="1"/>
              <a:t>judgement</a:t>
            </a:r>
            <a:r>
              <a:rPr lang="en-US" baseline="0" dirty="0"/>
              <a:t> in rating the alignment of the task expectations to the CCSS standards for ELA and Mathematical Practice.  They need to come to consensus on a rating of 0 (no alignment) to 3 (excellent alignment) for each practice.  If there are few and/or weak alignments, it’s an indication that the task may need to be improved or not used.</a:t>
            </a:r>
          </a:p>
          <a:p>
            <a:endParaRPr lang="en-US" baseline="0" dirty="0"/>
          </a:p>
          <a:p>
            <a:r>
              <a:rPr lang="en-US" baseline="0" dirty="0"/>
              <a:t>Step 5:  The faculty will need to use their professional </a:t>
            </a:r>
            <a:r>
              <a:rPr lang="en-US" baseline="0" dirty="0" err="1"/>
              <a:t>judgement</a:t>
            </a:r>
            <a:r>
              <a:rPr lang="en-US" baseline="0" dirty="0"/>
              <a:t> in rating the alignment of the task expectations to the grade-level standards in the CCSS.  First, they will need to identify the CCSS most likely to align to the task.  Have the group consider both high school and middle school CCSS, as both may be appropriate.  This will not be an easy process the first time through.  Teachers aren’t asked to consider these questions often.</a:t>
            </a:r>
          </a:p>
          <a:p>
            <a:endParaRPr lang="en-US" baseline="0" dirty="0"/>
          </a:p>
          <a:p>
            <a:r>
              <a:rPr lang="en-US" baseline="0" dirty="0"/>
              <a:t>Step 6:  Now it’s time for the faculty to apply their professional judgment in rating the alignment of the task expectations to CTE standards.  Work with your CTE specialists to identify the standards used in Wisconsin and have these standards available to groups.  Again, their first step will be to identify the standards most likely to align to the task.  And, just as with the math practices and content standards, a rating is given for the strength of alignment to the task content and performances.</a:t>
            </a:r>
          </a:p>
          <a:p>
            <a:endParaRPr lang="en-US" baseline="0" dirty="0"/>
          </a:p>
          <a:p>
            <a:r>
              <a:rPr lang="en-US" baseline="0" dirty="0"/>
              <a:t>A 7</a:t>
            </a:r>
            <a:r>
              <a:rPr lang="en-US" baseline="30000" dirty="0"/>
              <a:t>th</a:t>
            </a:r>
            <a:r>
              <a:rPr lang="en-US" baseline="0" dirty="0"/>
              <a:t> step may be added if alignment to other content standards is desired such as in the case of equivalency agreements in science for numerous CTE content areas.</a:t>
            </a:r>
          </a:p>
          <a:p>
            <a:endParaRPr lang="en-US" baseline="0" dirty="0"/>
          </a:p>
          <a:p>
            <a:r>
              <a:rPr lang="en-US" baseline="0" dirty="0"/>
              <a:t>(step explanations taken from http://vivayicsolutions.com/Achieve/ModuleFinal/story_html5.html)</a:t>
            </a:r>
            <a:endParaRPr lang="en-US" dirty="0"/>
          </a:p>
        </p:txBody>
      </p:sp>
      <p:sp>
        <p:nvSpPr>
          <p:cNvPr id="4" name="Slide Number Placeholder 3"/>
          <p:cNvSpPr>
            <a:spLocks noGrp="1"/>
          </p:cNvSpPr>
          <p:nvPr>
            <p:ph type="sldNum" sz="quarter" idx="10"/>
          </p:nvPr>
        </p:nvSpPr>
        <p:spPr/>
        <p:txBody>
          <a:bodyPr/>
          <a:lstStyle/>
          <a:p>
            <a:fld id="{01D1D476-DB1F-4619-9A28-55888B7DB04F}" type="slidenum">
              <a:rPr lang="en-US" smtClean="0"/>
              <a:pPr/>
              <a:t>54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881390"/>
            <a:r>
              <a:rPr lang="en-US" dirty="0"/>
              <a:t>Science:</a:t>
            </a:r>
          </a:p>
          <a:p>
            <a:pPr marL="0" lvl="1" defTabSz="881390"/>
            <a:endParaRPr lang="en-US" dirty="0"/>
          </a:p>
          <a:p>
            <a:pPr marL="0" lvl="1" defTabSz="881390"/>
            <a:r>
              <a:rPr lang="en-US" dirty="0"/>
              <a:t>Health:</a:t>
            </a:r>
          </a:p>
          <a:p>
            <a:pPr marL="0" lvl="1" defTabSz="881390"/>
            <a:endParaRPr lang="en-US" dirty="0"/>
          </a:p>
          <a:p>
            <a:pPr marL="0" lvl="1" defTabSz="881390"/>
            <a:r>
              <a:rPr lang="en-US" dirty="0"/>
              <a:t>EE:</a:t>
            </a:r>
          </a:p>
          <a:p>
            <a:pPr marL="0" lvl="1" defTabSz="881390"/>
            <a:endParaRPr lang="en-US" dirty="0"/>
          </a:p>
          <a:p>
            <a:pPr marL="0" lvl="1" defTabSz="881390"/>
            <a:r>
              <a:rPr lang="en-US" dirty="0"/>
              <a:t>PFL:</a:t>
            </a:r>
          </a:p>
          <a:p>
            <a:pPr marL="0" lvl="1" defTabSz="881390"/>
            <a:endParaRPr lang="en-US" dirty="0"/>
          </a:p>
          <a:p>
            <a:pPr marL="0" lvl="1" defTabSz="881390"/>
            <a:r>
              <a:rPr lang="en-US" dirty="0"/>
              <a:t>Entre:</a:t>
            </a:r>
          </a:p>
          <a:p>
            <a:pPr marL="0" lvl="1" defTabSz="881390"/>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55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1"/>
            <a:r>
              <a:rPr lang="en-US" dirty="0"/>
              <a:t>Supplemental graphics</a:t>
            </a:r>
          </a:p>
          <a:p>
            <a:pPr lvl="2"/>
            <a:r>
              <a:rPr lang="en-US" dirty="0"/>
              <a:t>ELA cheat sheet </a:t>
            </a:r>
          </a:p>
          <a:p>
            <a:pPr lvl="2"/>
            <a:r>
              <a:rPr lang="en-US" dirty="0"/>
              <a:t>Standards map for Mathematical Practices</a:t>
            </a:r>
          </a:p>
          <a:p>
            <a:pPr lvl="2"/>
            <a:r>
              <a:rPr lang="en-US" dirty="0"/>
              <a:t>Definition of CCR from ACTE/Achieve/</a:t>
            </a:r>
            <a:r>
              <a:rPr lang="en-US" dirty="0" err="1"/>
              <a:t>NASDCTEc</a:t>
            </a:r>
            <a:r>
              <a:rPr lang="en-US" dirty="0"/>
              <a:t>—Career Readiness Partnership</a:t>
            </a:r>
          </a:p>
          <a:p>
            <a:pPr lvl="2"/>
            <a:r>
              <a:rPr lang="en-US" dirty="0"/>
              <a:t>Examples of how CTE is currently connected to CCSS</a:t>
            </a:r>
          </a:p>
          <a:p>
            <a:pPr lvl="3"/>
            <a:r>
              <a:rPr lang="en-US" dirty="0"/>
              <a:t>Math in CTE--NRCCTE</a:t>
            </a:r>
          </a:p>
          <a:p>
            <a:pPr lvl="3"/>
            <a:r>
              <a:rPr lang="en-US" dirty="0"/>
              <a:t>Literacy in CTE</a:t>
            </a:r>
          </a:p>
          <a:p>
            <a:pPr lvl="3"/>
            <a:r>
              <a:rPr lang="en-US" dirty="0"/>
              <a:t>Use RPOS summer institute (Math and Tech Ed)</a:t>
            </a:r>
          </a:p>
          <a:p>
            <a:endParaRPr lang="en-US" dirty="0"/>
          </a:p>
          <a:p>
            <a:endParaRPr lang="en-US" dirty="0"/>
          </a:p>
          <a:p>
            <a:r>
              <a:rPr lang="en-US" dirty="0"/>
              <a:t>Elements of a Performance Task</a:t>
            </a:r>
          </a:p>
          <a:p>
            <a:r>
              <a:rPr lang="en-US" dirty="0"/>
              <a:t>Sample</a:t>
            </a:r>
            <a:r>
              <a:rPr lang="en-US" baseline="0" dirty="0"/>
              <a:t> Performance Task</a:t>
            </a:r>
          </a:p>
          <a:p>
            <a:r>
              <a:rPr lang="en-US" baseline="0" dirty="0"/>
              <a:t>Connecting the standards using a cheat sheet</a:t>
            </a:r>
          </a:p>
          <a:p>
            <a:endParaRPr lang="en-US" baseline="0" dirty="0"/>
          </a:p>
          <a:p>
            <a:r>
              <a:rPr lang="en-US" baseline="0" dirty="0"/>
              <a:t>What’s different today?  Taking a serious look at all types of standards vs. just paying homage to them.  “we’ve past the point of being able to say we teach math standards in our Ag courses.”  We need to show it.  The performance task allows us to bring together multiple sets of standards in order to prove the connection.</a:t>
            </a:r>
          </a:p>
          <a:p>
            <a:endParaRPr lang="en-US" baseline="0" dirty="0"/>
          </a:p>
          <a:p>
            <a:r>
              <a:rPr lang="en-US" baseline="0" dirty="0"/>
              <a:t>You don’t need to create another “reading course” to improve student’s reading scores.  CTE must begin to realize our role in improving student’s reading scores which then align to the school and district goals.  We must see ourselves as contributors to how schools are being measured.  We have the ability to deliver math, science, English, and Social Studies in an engaging, relevant manner so student’s are able to imagine their future.</a:t>
            </a:r>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57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spcBef>
                <a:spcPts val="2355"/>
              </a:spcBef>
              <a:defRPr/>
            </a:pPr>
            <a:r>
              <a:rPr lang="en-US" dirty="0"/>
              <a:t>On June 2, 2010, Superintendent Evers formally adopted the Common Core State Standards for Mathematics and English Language Arts, including the Literacy in History/Social Studies, Science, and the Technical Subjects for Wisconsin.  Wisconsin led the nation</a:t>
            </a:r>
            <a:r>
              <a:rPr lang="en-US" baseline="0" dirty="0"/>
              <a:t> as it extended the adoption of the literacy standards to all content areas – music, art, math – and to all grade levels. </a:t>
            </a:r>
            <a:r>
              <a:rPr lang="en-US" dirty="0"/>
              <a:t> Adoption of the standards, however, is the easy task. Implementing them through engaging instruction coupled with rigorous learning activities and assessment is the hard work.   The Common Core State Standards was a collaborative initiative of the National Governor’s Association and the Council of Chief State School Officers intended to raise</a:t>
            </a:r>
            <a:r>
              <a:rPr lang="en-US" baseline="0" dirty="0"/>
              <a:t> student achievement</a:t>
            </a:r>
            <a:r>
              <a:rPr lang="en-US" dirty="0"/>
              <a:t>. </a:t>
            </a:r>
          </a:p>
          <a:p>
            <a:pPr defTabSz="914350">
              <a:spcBef>
                <a:spcPts val="2355"/>
              </a:spcBef>
              <a:defRPr/>
            </a:pPr>
            <a:endParaRPr lang="en-US" dirty="0"/>
          </a:p>
          <a:p>
            <a:pPr defTabSz="914350">
              <a:spcBef>
                <a:spcPts val="2355"/>
              </a:spcBef>
              <a:defRPr/>
            </a:pPr>
            <a:r>
              <a:rPr lang="en-US" dirty="0"/>
              <a:t>(Any of</a:t>
            </a:r>
            <a:r>
              <a:rPr lang="en-US" baseline="0" dirty="0"/>
              <a:t> the Wisconsin Standards can be inserted into this section.  Personalize as needed.)</a:t>
            </a:r>
            <a:endParaRPr lang="en-US" dirty="0"/>
          </a:p>
          <a:p>
            <a:endParaRPr lang="en-US" dirty="0"/>
          </a:p>
        </p:txBody>
      </p:sp>
      <p:sp>
        <p:nvSpPr>
          <p:cNvPr id="4" name="Slide Number Placeholder 3"/>
          <p:cNvSpPr>
            <a:spLocks noGrp="1"/>
          </p:cNvSpPr>
          <p:nvPr>
            <p:ph type="sldNum" sz="quarter" idx="10"/>
          </p:nvPr>
        </p:nvSpPr>
        <p:spPr/>
        <p:txBody>
          <a:bodyPr/>
          <a:lstStyle/>
          <a:p>
            <a:fld id="{F498998A-C121-48DC-97B3-FC25AD76FBEC}" type="slidenum">
              <a:rPr lang="en-US" smtClean="0"/>
              <a:pPr/>
              <a:t>9</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mn-ea"/>
                <a:cs typeface="+mn-cs"/>
              </a:rPr>
              <a:t>Again, this is an example.</a:t>
            </a:r>
            <a:r>
              <a:rPr lang="en-US" sz="1200" b="1" kern="1200" baseline="0" dirty="0">
                <a:solidFill>
                  <a:schemeClr val="tx1"/>
                </a:solidFill>
                <a:latin typeface="+mn-lt"/>
                <a:ea typeface="+mn-ea"/>
                <a:cs typeface="+mn-cs"/>
              </a:rPr>
              <a:t>  You can choose to use this example or take the one from your standards booklet.</a:t>
            </a:r>
          </a:p>
          <a:p>
            <a:pPr marL="0" marR="0" indent="0" algn="l" defTabSz="914400" rtl="0" eaLnBrk="0" fontAlgn="base" latinLnBrk="0" hangingPunct="0">
              <a:lnSpc>
                <a:spcPct val="100000"/>
              </a:lnSpc>
              <a:spcBef>
                <a:spcPct val="30000"/>
              </a:spcBef>
              <a:spcAft>
                <a:spcPct val="0"/>
              </a:spcAft>
              <a:buClrTx/>
              <a:buSzTx/>
              <a:buFontTx/>
              <a:buNone/>
              <a:tabLst/>
              <a:defRPr/>
            </a:pP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When district administrators and teachers alike ask for “an alignment of CTE to the CCSS” there is uncertainty about what that means or looks like.  It will take time for CTE and core teachers to review their standards before beginning to work collaboratively to see connections between sets of standards.  The reality is that there is no easy “one-to-one” match between CTE and CCSS and other content standards—it is about changing the role of the teacher to not only be experts in their content area, but to engage in deep conversations with colleagues across all content areas to make strong connections for students.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Business and Information Technology</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BC5.b.18.h:</a:t>
            </a:r>
            <a:r>
              <a:rPr lang="en-US" sz="1200" kern="1200" dirty="0">
                <a:solidFill>
                  <a:schemeClr val="tx1"/>
                </a:solidFill>
                <a:latin typeface="+mn-lt"/>
                <a:ea typeface="+mn-ea"/>
                <a:cs typeface="+mn-cs"/>
              </a:rPr>
              <a:t> Develop direct, indirect, and persuasive messages for appropriate situations.</a:t>
            </a:r>
          </a:p>
          <a:p>
            <a:r>
              <a:rPr lang="en-US" sz="1200" b="1" kern="1200" dirty="0">
                <a:solidFill>
                  <a:schemeClr val="tx1"/>
                </a:solidFill>
                <a:latin typeface="+mn-lt"/>
                <a:ea typeface="+mn-ea"/>
                <a:cs typeface="+mn-cs"/>
              </a:rPr>
              <a:t>BC5.b.23.h:</a:t>
            </a:r>
            <a:r>
              <a:rPr lang="en-US" sz="1200" kern="1200" dirty="0">
                <a:solidFill>
                  <a:schemeClr val="tx1"/>
                </a:solidFill>
                <a:latin typeface="+mn-lt"/>
                <a:ea typeface="+mn-ea"/>
                <a:cs typeface="+mn-cs"/>
              </a:rPr>
              <a:t> Compose a business letter.</a:t>
            </a:r>
          </a:p>
          <a:p>
            <a:r>
              <a:rPr lang="en-US" sz="1200" b="1" kern="1200" dirty="0">
                <a:solidFill>
                  <a:schemeClr val="tx1"/>
                </a:solidFill>
                <a:latin typeface="+mn-lt"/>
                <a:ea typeface="+mn-ea"/>
                <a:cs typeface="+mn-cs"/>
              </a:rPr>
              <a:t>AF2.b.9.h: </a:t>
            </a:r>
            <a:r>
              <a:rPr lang="en-US" sz="1200" kern="1200" dirty="0">
                <a:solidFill>
                  <a:schemeClr val="tx1"/>
                </a:solidFill>
                <a:latin typeface="+mn-lt"/>
                <a:ea typeface="+mn-ea"/>
                <a:cs typeface="+mn-cs"/>
              </a:rPr>
              <a:t>Forecast revenue and costs.</a:t>
            </a:r>
          </a:p>
          <a:p>
            <a:r>
              <a:rPr lang="en-US" sz="1200" b="1" kern="1200" dirty="0">
                <a:solidFill>
                  <a:schemeClr val="tx1"/>
                </a:solidFill>
                <a:latin typeface="+mn-lt"/>
                <a:ea typeface="+mn-ea"/>
                <a:cs typeface="+mn-cs"/>
              </a:rPr>
              <a:t>Literacy Standards</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Anchor Standard for Reading 2:  </a:t>
            </a:r>
            <a:r>
              <a:rPr lang="en-US" sz="1200" kern="1200" dirty="0">
                <a:solidFill>
                  <a:schemeClr val="tx1"/>
                </a:solidFill>
                <a:latin typeface="+mn-lt"/>
                <a:ea typeface="+mn-ea"/>
                <a:cs typeface="+mn-cs"/>
              </a:rPr>
              <a:t>Determine the central ideas or conclusions of a text; summarize complex concepts, processes, or information presented in a text by paraphrasing them in simpler but still accurate terms.</a:t>
            </a:r>
          </a:p>
          <a:p>
            <a:r>
              <a:rPr lang="en-US" sz="1200" b="1" kern="1200" dirty="0">
                <a:solidFill>
                  <a:schemeClr val="tx1"/>
                </a:solidFill>
                <a:latin typeface="+mn-lt"/>
                <a:ea typeface="+mn-ea"/>
                <a:cs typeface="+mn-cs"/>
              </a:rPr>
              <a:t>Anchor Standard for Writing 2:  </a:t>
            </a:r>
            <a:r>
              <a:rPr lang="en-US" sz="1200" kern="1200" dirty="0">
                <a:solidFill>
                  <a:schemeClr val="tx1"/>
                </a:solidFill>
                <a:latin typeface="+mn-lt"/>
                <a:ea typeface="+mn-ea"/>
                <a:cs typeface="+mn-cs"/>
              </a:rPr>
              <a:t>Write informative/explanatory texts, including the narration of historical events, scientific procedures/ experiments, or technical processes. </a:t>
            </a:r>
          </a:p>
          <a:p>
            <a:r>
              <a:rPr lang="en-US" sz="1200" b="1" kern="1200" dirty="0">
                <a:solidFill>
                  <a:schemeClr val="tx1"/>
                </a:solidFill>
                <a:latin typeface="+mn-lt"/>
                <a:ea typeface="+mn-ea"/>
                <a:cs typeface="+mn-cs"/>
              </a:rPr>
              <a:t>Anchor Standard for Writing 4:  </a:t>
            </a:r>
            <a:r>
              <a:rPr lang="en-US" sz="1200" kern="1200" dirty="0">
                <a:solidFill>
                  <a:schemeClr val="tx1"/>
                </a:solidFill>
                <a:latin typeface="+mn-lt"/>
                <a:ea typeface="+mn-ea"/>
                <a:cs typeface="+mn-cs"/>
              </a:rPr>
              <a:t>Produce clear and coherent writing in which the development, organization, and style are appropriate to task, purpose, and audience.</a:t>
            </a:r>
          </a:p>
          <a:p>
            <a:r>
              <a:rPr lang="en-US" sz="1200" b="1" kern="1200" dirty="0">
                <a:solidFill>
                  <a:schemeClr val="tx1"/>
                </a:solidFill>
                <a:latin typeface="+mn-lt"/>
                <a:ea typeface="+mn-ea"/>
                <a:cs typeface="+mn-cs"/>
              </a:rPr>
              <a:t>Mathematical Practices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Reason abstractly and quantitatively.	</a:t>
            </a:r>
          </a:p>
          <a:p>
            <a:r>
              <a:rPr lang="en-US" sz="1200" kern="1200" dirty="0">
                <a:solidFill>
                  <a:schemeClr val="tx1"/>
                </a:solidFill>
                <a:latin typeface="+mn-lt"/>
                <a:ea typeface="+mn-ea"/>
                <a:cs typeface="+mn-cs"/>
              </a:rPr>
              <a:t>Construct viable arguments and critique the reasoning of others.	</a:t>
            </a:r>
          </a:p>
          <a:p>
            <a:r>
              <a:rPr lang="en-US" sz="1200" kern="1200" dirty="0">
                <a:solidFill>
                  <a:schemeClr val="tx1"/>
                </a:solidFill>
                <a:latin typeface="+mn-lt"/>
                <a:ea typeface="+mn-ea"/>
                <a:cs typeface="+mn-cs"/>
              </a:rPr>
              <a:t>Use appropriate tools strategically.</a:t>
            </a:r>
          </a:p>
          <a:p>
            <a:r>
              <a:rPr lang="en-US" sz="1200" kern="1200" dirty="0">
                <a:solidFill>
                  <a:schemeClr val="tx1"/>
                </a:solidFill>
                <a:latin typeface="+mn-lt"/>
                <a:ea typeface="+mn-ea"/>
                <a:cs typeface="+mn-cs"/>
              </a:rPr>
              <a:t>Attend to precision.</a:t>
            </a:r>
          </a:p>
          <a:p>
            <a:r>
              <a:rPr lang="en-US" sz="1200" b="1" kern="1200" dirty="0">
                <a:solidFill>
                  <a:schemeClr val="tx1"/>
                </a:solidFill>
                <a:latin typeface="+mn-lt"/>
                <a:ea typeface="+mn-ea"/>
                <a:cs typeface="+mn-cs"/>
              </a:rPr>
              <a:t>Other Content Standards Alignment</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Mathematics</a:t>
            </a:r>
          </a:p>
          <a:p>
            <a:r>
              <a:rPr lang="en-US" sz="1200" kern="1200" dirty="0">
                <a:solidFill>
                  <a:schemeClr val="tx1"/>
                </a:solidFill>
                <a:latin typeface="+mn-lt"/>
                <a:ea typeface="+mn-ea"/>
                <a:cs typeface="+mn-cs"/>
              </a:rPr>
              <a:t>	English language arts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58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Equivalency credit is an option created by legislature and written into state statute (§ 118.33, Wis. Stats., and Chapter PI 18, Wis. Admin. Code) to expand opportunities for students to meet graduation requirements.</a:t>
            </a:r>
          </a:p>
          <a:p>
            <a:endParaRPr lang="en-US" dirty="0"/>
          </a:p>
          <a:p>
            <a:r>
              <a:rPr lang="en-US" dirty="0"/>
              <a:t>In conformity with the equivalency statute, </a:t>
            </a:r>
            <a:r>
              <a:rPr lang="en-US" b="1" dirty="0"/>
              <a:t>this is an option for career and technical education courses that prove to have sufficient academic content. These approved career and technical education courses have proven to contain the academic content and are taught in a technical and applied setting.</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Chapter PI 18.02, Wis. Admin. Code, defines "equivalent graduation policy" as "a board policy which meets the credit requirements specified (§ 118.33, Wis. Stats.) for each subject area, but which permits selected equivalent courses as long as such courses contain the time allotment and substantially the same objectives to develop the knowledge, concepts, and skills of the course for which an equivalency is proposed.“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60</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85750" indent="-285750">
              <a:buFont typeface="+mj-lt"/>
              <a:buNone/>
            </a:pPr>
            <a:r>
              <a:rPr lang="en-US" dirty="0"/>
              <a:t>	Career</a:t>
            </a:r>
            <a:r>
              <a:rPr lang="en-US" baseline="0" dirty="0"/>
              <a:t> Clusters &amp; Pathways</a:t>
            </a:r>
          </a:p>
          <a:p>
            <a:pPr marL="742950" marR="0" lvl="1" indent="-285750" algn="l" defTabSz="914400" rtl="0" eaLnBrk="1" fontAlgn="auto" latinLnBrk="0" hangingPunct="1">
              <a:lnSpc>
                <a:spcPct val="100000"/>
              </a:lnSpc>
              <a:spcBef>
                <a:spcPts val="0"/>
              </a:spcBef>
              <a:spcAft>
                <a:spcPts val="0"/>
              </a:spcAft>
              <a:buClrTx/>
              <a:buSzTx/>
              <a:buFont typeface="+mj-lt"/>
              <a:buAutoNum type="alphaLcParenR"/>
              <a:tabLst/>
              <a:defRPr/>
            </a:pPr>
            <a:r>
              <a:rPr lang="en-US" baseline="0" dirty="0"/>
              <a:t>It’s for more than just Carl Perkins Grant funding--It’s a reflection of your program and how you guide students to college and career readiness.</a:t>
            </a:r>
          </a:p>
          <a:p>
            <a:pPr marL="742950" marR="0" lvl="1" indent="-285750" algn="l" defTabSz="914400" rtl="0" eaLnBrk="1" fontAlgn="auto" latinLnBrk="0" hangingPunct="1">
              <a:lnSpc>
                <a:spcPct val="100000"/>
              </a:lnSpc>
              <a:spcBef>
                <a:spcPts val="0"/>
              </a:spcBef>
              <a:spcAft>
                <a:spcPts val="0"/>
              </a:spcAft>
              <a:buClrTx/>
              <a:buSzTx/>
              <a:buFont typeface="+mj-lt"/>
              <a:buAutoNum type="alphaLcParenR"/>
              <a:tabLst/>
              <a:defRPr/>
            </a:pPr>
            <a:r>
              <a:rPr lang="en-US" baseline="0" dirty="0"/>
              <a:t>Complete a 10 minute POS Action Plan to plan goals for district (PK-12) and building (grade levels you are most closely associated).</a:t>
            </a:r>
          </a:p>
          <a:p>
            <a:pPr marL="285750" marR="0" lvl="0" indent="-285750" algn="l" defTabSz="914400" rtl="0" eaLnBrk="1" fontAlgn="auto" latinLnBrk="0" hangingPunct="1">
              <a:lnSpc>
                <a:spcPct val="100000"/>
              </a:lnSpc>
              <a:spcBef>
                <a:spcPts val="0"/>
              </a:spcBef>
              <a:spcAft>
                <a:spcPts val="0"/>
              </a:spcAft>
              <a:buClrTx/>
              <a:buSzTx/>
              <a:buFont typeface="+mj-lt"/>
              <a:buNone/>
              <a:tabLst/>
              <a:defRPr/>
            </a:pPr>
            <a:r>
              <a:rPr lang="en-US" baseline="0" dirty="0"/>
              <a:t>	</a:t>
            </a:r>
          </a:p>
          <a:p>
            <a:pPr marL="285750" marR="0" lvl="0" indent="-285750" algn="l" defTabSz="914400" rtl="0" eaLnBrk="1" fontAlgn="auto" latinLnBrk="0" hangingPunct="1">
              <a:lnSpc>
                <a:spcPct val="100000"/>
              </a:lnSpc>
              <a:spcBef>
                <a:spcPts val="0"/>
              </a:spcBef>
              <a:spcAft>
                <a:spcPts val="0"/>
              </a:spcAft>
              <a:buClrTx/>
              <a:buSzTx/>
              <a:buFont typeface="+mj-lt"/>
              <a:buNone/>
              <a:tabLst/>
              <a:defRPr/>
            </a:pPr>
            <a:r>
              <a:rPr lang="en-US" baseline="0" dirty="0"/>
              <a:t>	Quality Programs (Self Evaluation of your Department)</a:t>
            </a:r>
          </a:p>
          <a:p>
            <a:pPr marL="1200150" marR="0" lvl="2" indent="-285750" algn="l" defTabSz="914400" rtl="0" eaLnBrk="1" fontAlgn="auto" latinLnBrk="0" hangingPunct="1">
              <a:lnSpc>
                <a:spcPct val="100000"/>
              </a:lnSpc>
              <a:spcBef>
                <a:spcPts val="0"/>
              </a:spcBef>
              <a:spcAft>
                <a:spcPts val="0"/>
              </a:spcAft>
              <a:buClrTx/>
              <a:buSzTx/>
              <a:buFont typeface="+mj-lt"/>
              <a:buAutoNum type="alphaLcParenR"/>
              <a:tabLst/>
              <a:defRPr/>
            </a:pPr>
            <a:r>
              <a:rPr lang="en-US" baseline="0" dirty="0"/>
              <a:t>Showcase quality program standards self-evaluation process (add hyperlink)</a:t>
            </a:r>
          </a:p>
          <a:p>
            <a:pPr marL="285750" marR="0" lvl="0" indent="-285750" algn="l" defTabSz="914400" rtl="0" eaLnBrk="1" fontAlgn="auto" latinLnBrk="0" hangingPunct="1">
              <a:lnSpc>
                <a:spcPct val="100000"/>
              </a:lnSpc>
              <a:spcBef>
                <a:spcPts val="0"/>
              </a:spcBef>
              <a:spcAft>
                <a:spcPts val="0"/>
              </a:spcAft>
              <a:buClrTx/>
              <a:buSzTx/>
              <a:buFont typeface="+mj-lt"/>
              <a:buNone/>
              <a:tabLst/>
              <a:defRPr/>
            </a:pPr>
            <a:r>
              <a:rPr lang="en-US" baseline="0" dirty="0"/>
              <a:t>	</a:t>
            </a:r>
          </a:p>
          <a:p>
            <a:pPr marL="285750" marR="0" lvl="0" indent="-285750" algn="l" defTabSz="914400" rtl="0" eaLnBrk="1" fontAlgn="auto" latinLnBrk="0" hangingPunct="1">
              <a:lnSpc>
                <a:spcPct val="100000"/>
              </a:lnSpc>
              <a:spcBef>
                <a:spcPts val="0"/>
              </a:spcBef>
              <a:spcAft>
                <a:spcPts val="0"/>
              </a:spcAft>
              <a:buClrTx/>
              <a:buSzTx/>
              <a:buFont typeface="+mj-lt"/>
              <a:buNone/>
              <a:tabLst/>
              <a:defRPr/>
            </a:pPr>
            <a:r>
              <a:rPr lang="en-US" baseline="0" dirty="0"/>
              <a:t>	</a:t>
            </a:r>
            <a:r>
              <a:rPr lang="en-US" dirty="0"/>
              <a:t>Interdependence</a:t>
            </a:r>
            <a:r>
              <a:rPr lang="en-US" baseline="0" dirty="0"/>
              <a:t> of Standard Content Areas Within a Department-Emphasizes the need to collaborate both within a department and across CTE departments to identify alignment to standards to clarify areas of replication and potential gaps.  Example:  How a strong technology POS and improve your Business courses by bringing in </a:t>
            </a:r>
            <a:r>
              <a:rPr lang="en-US" baseline="0" dirty="0" err="1"/>
              <a:t>cybersecurity</a:t>
            </a:r>
            <a:r>
              <a:rPr lang="en-US" baseline="0" dirty="0"/>
              <a:t> issues into accounting and finance classroom conversations.</a:t>
            </a:r>
          </a:p>
          <a:p>
            <a:pPr marL="285750" marR="0" lvl="0" indent="-285750" algn="l" defTabSz="914400" rtl="0" eaLnBrk="1" fontAlgn="auto" latinLnBrk="0" hangingPunct="1">
              <a:lnSpc>
                <a:spcPct val="100000"/>
              </a:lnSpc>
              <a:spcBef>
                <a:spcPts val="0"/>
              </a:spcBef>
              <a:spcAft>
                <a:spcPts val="0"/>
              </a:spcAft>
              <a:buClrTx/>
              <a:buSzTx/>
              <a:buFont typeface="+mj-lt"/>
              <a:buNone/>
              <a:tabLst/>
              <a:defRPr/>
            </a:pPr>
            <a:endParaRPr lang="en-US" baseline="0" dirty="0"/>
          </a:p>
          <a:p>
            <a:pPr marL="285750" marR="0" lvl="0" indent="-285750" algn="l" defTabSz="914400" rtl="0" eaLnBrk="1" fontAlgn="auto" latinLnBrk="0" hangingPunct="1">
              <a:lnSpc>
                <a:spcPct val="100000"/>
              </a:lnSpc>
              <a:spcBef>
                <a:spcPts val="0"/>
              </a:spcBef>
              <a:spcAft>
                <a:spcPts val="0"/>
              </a:spcAft>
              <a:buClrTx/>
              <a:buSzTx/>
              <a:buFont typeface="+mj-lt"/>
              <a:buNone/>
              <a:tabLst/>
              <a:defRPr/>
            </a:pPr>
            <a:r>
              <a:rPr lang="en-US" baseline="0" dirty="0"/>
              <a:t>	Program Scope and Sequence:  Creating your best Poker Hand?  Worksheet with Poker Hands listed—what would each hand look like to illustrate your scope and sequence and the value that your program brings to your school.  When complete—compare it to our answer key.   This activity could be replicated to showcase the strength of aligning to standards, developing a quality content area program, or building a CTE program.</a:t>
            </a:r>
          </a:p>
          <a:p>
            <a:pPr marL="742950" lvl="1" indent="-285750">
              <a:buFont typeface="+mj-lt"/>
              <a:buAutoNum type="alphaLcParenR"/>
            </a:pPr>
            <a:endParaRPr lang="en-US" baseline="0" dirty="0"/>
          </a:p>
          <a:p>
            <a:pPr marL="742950" lvl="1" indent="-285750">
              <a:buFont typeface="+mj-lt"/>
              <a:buAutoNum type="alphaLcParenR"/>
            </a:pPr>
            <a:endParaRPr lang="en-US" dirty="0"/>
          </a:p>
        </p:txBody>
      </p:sp>
      <p:sp>
        <p:nvSpPr>
          <p:cNvPr id="4" name="Slide Number Placeholder 3"/>
          <p:cNvSpPr>
            <a:spLocks noGrp="1"/>
          </p:cNvSpPr>
          <p:nvPr>
            <p:ph type="sldNum" sz="quarter" idx="10"/>
          </p:nvPr>
        </p:nvSpPr>
        <p:spPr/>
        <p:txBody>
          <a:bodyPr/>
          <a:lstStyle/>
          <a:p>
            <a:fld id="{01D1D476-DB1F-4619-9A28-55888B7DB04F}" type="slidenum">
              <a:rPr lang="en-US" smtClean="0"/>
              <a:pPr/>
              <a:t>62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63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 numbered the way they</a:t>
            </a:r>
            <a:r>
              <a:rPr lang="en-US" baseline="0" dirty="0"/>
              <a:t> are?</a:t>
            </a:r>
          </a:p>
          <a:p>
            <a:endParaRPr lang="en-US" baseline="0" dirty="0"/>
          </a:p>
          <a:p>
            <a:r>
              <a:rPr lang="en-US" baseline="0" dirty="0"/>
              <a:t>Building from K-5 6-8 9-12</a:t>
            </a:r>
          </a:p>
          <a:p>
            <a:endParaRPr lang="en-US" baseline="0" dirty="0"/>
          </a:p>
          <a:p>
            <a:r>
              <a:rPr lang="en-US" baseline="0" dirty="0"/>
              <a:t>Activity to introduce WCCTS</a:t>
            </a:r>
          </a:p>
          <a:p>
            <a:endParaRPr lang="en-US" baseline="0" dirty="0"/>
          </a:p>
          <a:p>
            <a:r>
              <a:rPr lang="en-US" baseline="0" dirty="0"/>
              <a:t>Looking at course and aligning which of the 6 big areas are addresses.</a:t>
            </a:r>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64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85750" indent="-285750">
              <a:buFont typeface="+mj-lt"/>
              <a:buNone/>
            </a:pPr>
            <a:r>
              <a:rPr lang="en-US" dirty="0"/>
              <a:t>	Career</a:t>
            </a:r>
            <a:r>
              <a:rPr lang="en-US" baseline="0" dirty="0"/>
              <a:t> Clusters &amp; Pathways</a:t>
            </a:r>
          </a:p>
          <a:p>
            <a:pPr marL="742950" marR="0" lvl="1" indent="-285750" algn="l" defTabSz="914400" rtl="0" eaLnBrk="1" fontAlgn="auto" latinLnBrk="0" hangingPunct="1">
              <a:lnSpc>
                <a:spcPct val="100000"/>
              </a:lnSpc>
              <a:spcBef>
                <a:spcPts val="0"/>
              </a:spcBef>
              <a:spcAft>
                <a:spcPts val="0"/>
              </a:spcAft>
              <a:buClrTx/>
              <a:buSzTx/>
              <a:buFont typeface="+mj-lt"/>
              <a:buAutoNum type="alphaLcParenR"/>
              <a:tabLst/>
              <a:defRPr/>
            </a:pPr>
            <a:r>
              <a:rPr lang="en-US" baseline="0" dirty="0"/>
              <a:t>It’s for more than just Carl Perkins Grant funding--It’s a reflection of your program and how you guide students to college and career readiness.</a:t>
            </a:r>
          </a:p>
          <a:p>
            <a:pPr marL="742950" marR="0" lvl="1" indent="-285750" algn="l" defTabSz="914400" rtl="0" eaLnBrk="1" fontAlgn="auto" latinLnBrk="0" hangingPunct="1">
              <a:lnSpc>
                <a:spcPct val="100000"/>
              </a:lnSpc>
              <a:spcBef>
                <a:spcPts val="0"/>
              </a:spcBef>
              <a:spcAft>
                <a:spcPts val="0"/>
              </a:spcAft>
              <a:buClrTx/>
              <a:buSzTx/>
              <a:buFont typeface="+mj-lt"/>
              <a:buAutoNum type="alphaLcParenR"/>
              <a:tabLst/>
              <a:defRPr/>
            </a:pPr>
            <a:r>
              <a:rPr lang="en-US" baseline="0" dirty="0"/>
              <a:t>Complete a 10 minute POS Action Plan to plan goals for district (PK-12) and building (grade levels you are most closely associated).</a:t>
            </a:r>
          </a:p>
          <a:p>
            <a:pPr marL="285750" marR="0" lvl="0" indent="-285750" algn="l" defTabSz="914400" rtl="0" eaLnBrk="1" fontAlgn="auto" latinLnBrk="0" hangingPunct="1">
              <a:lnSpc>
                <a:spcPct val="100000"/>
              </a:lnSpc>
              <a:spcBef>
                <a:spcPts val="0"/>
              </a:spcBef>
              <a:spcAft>
                <a:spcPts val="0"/>
              </a:spcAft>
              <a:buClrTx/>
              <a:buSzTx/>
              <a:buFont typeface="+mj-lt"/>
              <a:buNone/>
              <a:tabLst/>
              <a:defRPr/>
            </a:pPr>
            <a:r>
              <a:rPr lang="en-US" baseline="0" dirty="0"/>
              <a:t>	</a:t>
            </a:r>
          </a:p>
          <a:p>
            <a:pPr marL="285750" marR="0" lvl="0" indent="-285750" algn="l" defTabSz="914400" rtl="0" eaLnBrk="1" fontAlgn="auto" latinLnBrk="0" hangingPunct="1">
              <a:lnSpc>
                <a:spcPct val="100000"/>
              </a:lnSpc>
              <a:spcBef>
                <a:spcPts val="0"/>
              </a:spcBef>
              <a:spcAft>
                <a:spcPts val="0"/>
              </a:spcAft>
              <a:buClrTx/>
              <a:buSzTx/>
              <a:buFont typeface="+mj-lt"/>
              <a:buNone/>
              <a:tabLst/>
              <a:defRPr/>
            </a:pPr>
            <a:r>
              <a:rPr lang="en-US" baseline="0" dirty="0"/>
              <a:t>	Quality Programs (Self Evaluation of your Department)</a:t>
            </a:r>
          </a:p>
          <a:p>
            <a:pPr marL="1200150" marR="0" lvl="2" indent="-285750" algn="l" defTabSz="914400" rtl="0" eaLnBrk="1" fontAlgn="auto" latinLnBrk="0" hangingPunct="1">
              <a:lnSpc>
                <a:spcPct val="100000"/>
              </a:lnSpc>
              <a:spcBef>
                <a:spcPts val="0"/>
              </a:spcBef>
              <a:spcAft>
                <a:spcPts val="0"/>
              </a:spcAft>
              <a:buClrTx/>
              <a:buSzTx/>
              <a:buFont typeface="+mj-lt"/>
              <a:buAutoNum type="alphaLcParenR"/>
              <a:tabLst/>
              <a:defRPr/>
            </a:pPr>
            <a:r>
              <a:rPr lang="en-US" baseline="0" dirty="0"/>
              <a:t>Showcase quality program standards self-evaluation process (add hyperlink)</a:t>
            </a:r>
          </a:p>
          <a:p>
            <a:pPr marL="285750" marR="0" lvl="0" indent="-285750" algn="l" defTabSz="914400" rtl="0" eaLnBrk="1" fontAlgn="auto" latinLnBrk="0" hangingPunct="1">
              <a:lnSpc>
                <a:spcPct val="100000"/>
              </a:lnSpc>
              <a:spcBef>
                <a:spcPts val="0"/>
              </a:spcBef>
              <a:spcAft>
                <a:spcPts val="0"/>
              </a:spcAft>
              <a:buClrTx/>
              <a:buSzTx/>
              <a:buFont typeface="+mj-lt"/>
              <a:buNone/>
              <a:tabLst/>
              <a:defRPr/>
            </a:pPr>
            <a:r>
              <a:rPr lang="en-US" baseline="0" dirty="0"/>
              <a:t>	</a:t>
            </a:r>
          </a:p>
          <a:p>
            <a:pPr marL="285750" marR="0" lvl="0" indent="-285750" algn="l" defTabSz="914400" rtl="0" eaLnBrk="1" fontAlgn="auto" latinLnBrk="0" hangingPunct="1">
              <a:lnSpc>
                <a:spcPct val="100000"/>
              </a:lnSpc>
              <a:spcBef>
                <a:spcPts val="0"/>
              </a:spcBef>
              <a:spcAft>
                <a:spcPts val="0"/>
              </a:spcAft>
              <a:buClrTx/>
              <a:buSzTx/>
              <a:buFont typeface="+mj-lt"/>
              <a:buNone/>
              <a:tabLst/>
              <a:defRPr/>
            </a:pPr>
            <a:r>
              <a:rPr lang="en-US" baseline="0" dirty="0"/>
              <a:t>	</a:t>
            </a:r>
            <a:r>
              <a:rPr lang="en-US" dirty="0"/>
              <a:t>Interdependence</a:t>
            </a:r>
            <a:r>
              <a:rPr lang="en-US" baseline="0" dirty="0"/>
              <a:t> of Standard Content Areas Within a Department-Emphasizes the need to collaborate both within a department and across CTE departments to identify alignment to standards to clarify areas of replication and potential gaps.  Example:  How a strong technology POS and improve your Business courses by bringing in </a:t>
            </a:r>
            <a:r>
              <a:rPr lang="en-US" baseline="0" dirty="0" err="1"/>
              <a:t>cybersecurity</a:t>
            </a:r>
            <a:r>
              <a:rPr lang="en-US" baseline="0" dirty="0"/>
              <a:t> issues into accounting and finance classroom conversations.</a:t>
            </a:r>
          </a:p>
          <a:p>
            <a:pPr marL="285750" marR="0" lvl="0" indent="-285750" algn="l" defTabSz="914400" rtl="0" eaLnBrk="1" fontAlgn="auto" latinLnBrk="0" hangingPunct="1">
              <a:lnSpc>
                <a:spcPct val="100000"/>
              </a:lnSpc>
              <a:spcBef>
                <a:spcPts val="0"/>
              </a:spcBef>
              <a:spcAft>
                <a:spcPts val="0"/>
              </a:spcAft>
              <a:buClrTx/>
              <a:buSzTx/>
              <a:buFont typeface="+mj-lt"/>
              <a:buNone/>
              <a:tabLst/>
              <a:defRPr/>
            </a:pPr>
            <a:endParaRPr lang="en-US" baseline="0" dirty="0"/>
          </a:p>
          <a:p>
            <a:pPr marL="285750" marR="0" lvl="0" indent="-285750" algn="l" defTabSz="914400" rtl="0" eaLnBrk="1" fontAlgn="auto" latinLnBrk="0" hangingPunct="1">
              <a:lnSpc>
                <a:spcPct val="100000"/>
              </a:lnSpc>
              <a:spcBef>
                <a:spcPts val="0"/>
              </a:spcBef>
              <a:spcAft>
                <a:spcPts val="0"/>
              </a:spcAft>
              <a:buClrTx/>
              <a:buSzTx/>
              <a:buFont typeface="+mj-lt"/>
              <a:buNone/>
              <a:tabLst/>
              <a:defRPr/>
            </a:pPr>
            <a:r>
              <a:rPr lang="en-US" baseline="0" dirty="0"/>
              <a:t>	Program Scope and Sequence:  Creating your best Poker Hand?  Worksheet with Poker Hands listed—what would each hand look like to illustrate your scope and sequence and the value that your program brings to your school.  When complete—compare it to our answer key.   This activity could be replicated to showcase the strength of aligning to standards, developing a quality content area program, or building a CTE program.</a:t>
            </a:r>
          </a:p>
          <a:p>
            <a:pPr marL="742950" lvl="1" indent="-285750">
              <a:buFont typeface="+mj-lt"/>
              <a:buAutoNum type="alphaLcParenR"/>
            </a:pPr>
            <a:endParaRPr lang="en-US" baseline="0" dirty="0"/>
          </a:p>
          <a:p>
            <a:pPr marL="742950" lvl="1" indent="-285750">
              <a:buFont typeface="+mj-lt"/>
              <a:buAutoNum type="alphaLcParenR"/>
            </a:pPr>
            <a:endParaRPr lang="en-US" dirty="0"/>
          </a:p>
        </p:txBody>
      </p:sp>
      <p:sp>
        <p:nvSpPr>
          <p:cNvPr id="4" name="Slide Number Placeholder 3"/>
          <p:cNvSpPr>
            <a:spLocks noGrp="1"/>
          </p:cNvSpPr>
          <p:nvPr>
            <p:ph type="sldNum" sz="quarter" idx="10"/>
          </p:nvPr>
        </p:nvSpPr>
        <p:spPr/>
        <p:txBody>
          <a:bodyPr/>
          <a:lstStyle/>
          <a:p>
            <a:fld id="{01D1D476-DB1F-4619-9A28-55888B7DB04F}" type="slidenum">
              <a:rPr lang="en-US" smtClean="0"/>
              <a:pPr/>
              <a:t>65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Use CTE Standards</a:t>
            </a:r>
            <a:r>
              <a:rPr lang="en-US" baseline="0" dirty="0"/>
              <a:t> 101 document</a:t>
            </a:r>
          </a:p>
          <a:p>
            <a:r>
              <a:rPr lang="en-US" baseline="0" dirty="0"/>
              <a:t>Use activities/worksheets that team members have developed</a:t>
            </a:r>
          </a:p>
          <a:p>
            <a:endParaRPr lang="en-US" baseline="0" dirty="0"/>
          </a:p>
          <a:p>
            <a:r>
              <a:rPr lang="en-US" baseline="0" dirty="0"/>
              <a:t>These can be used on separate slides for ease in delivery.</a:t>
            </a:r>
          </a:p>
          <a:p>
            <a:r>
              <a:rPr lang="en-US" baseline="0" dirty="0"/>
              <a:t>From this point forward, content needs to be developed for your standards PD delivery and needs to be shared with your DPI colleagues, saved in a shared drive for future use.</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66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phase-by-phase roll out on the CTE standards web page.</a:t>
            </a:r>
          </a:p>
          <a:p>
            <a:endParaRPr lang="en-US" dirty="0"/>
          </a:p>
          <a:p>
            <a:r>
              <a:rPr lang="en-US" dirty="0"/>
              <a:t>Shows timeline and illustrates an understanding</a:t>
            </a:r>
            <a:r>
              <a:rPr lang="en-US" baseline="0" dirty="0"/>
              <a:t> of a multi-year process for understanding and implementing the standards.</a:t>
            </a:r>
            <a:endParaRPr lang="en-US" dirty="0"/>
          </a:p>
        </p:txBody>
      </p:sp>
      <p:sp>
        <p:nvSpPr>
          <p:cNvPr id="4" name="Slide Number Placeholder 3"/>
          <p:cNvSpPr>
            <a:spLocks noGrp="1"/>
          </p:cNvSpPr>
          <p:nvPr>
            <p:ph type="sldNum" sz="quarter" idx="10"/>
          </p:nvPr>
        </p:nvSpPr>
        <p:spPr/>
        <p:txBody>
          <a:bodyPr/>
          <a:lstStyle/>
          <a:p>
            <a:fld id="{01D1D476-DB1F-4619-9A28-55888B7DB04F}" type="slidenum">
              <a:rPr lang="en-US" smtClean="0"/>
              <a:pPr/>
              <a:t>69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i="0" baseline="0" dirty="0"/>
              <a:t>**  Picture illustrates MME; however, the picture can/should be adjusted to meet the needs of the audience.</a:t>
            </a:r>
          </a:p>
          <a:p>
            <a:pPr lvl="0">
              <a:buFont typeface="Arial" pitchFamily="34" charset="0"/>
              <a:buChar char="•"/>
            </a:pPr>
            <a:r>
              <a:rPr lang="en-US" i="0" baseline="0" dirty="0"/>
              <a:t> CTE Advocacy Resources</a:t>
            </a:r>
          </a:p>
          <a:p>
            <a:pPr lvl="1">
              <a:buFont typeface="Arial" pitchFamily="34" charset="0"/>
              <a:buChar char="•"/>
            </a:pPr>
            <a:r>
              <a:rPr lang="en-US" i="0" baseline="0" dirty="0"/>
              <a:t> The Importance of XYZ in Wisconsin is an outstanding resource that should be strategically distributed to internal and external CTE stakeholders.</a:t>
            </a:r>
          </a:p>
          <a:p>
            <a:pPr lvl="1">
              <a:buFont typeface="Arial" pitchFamily="34" charset="0"/>
              <a:buChar char="•"/>
            </a:pPr>
            <a:r>
              <a:rPr lang="en-US" i="0" baseline="0" dirty="0"/>
              <a:t> Each content standard includes specific data supporting their importance in the following areas:</a:t>
            </a:r>
          </a:p>
          <a:p>
            <a:pPr lvl="2">
              <a:buFont typeface="Arial" pitchFamily="34" charset="0"/>
              <a:buChar char="•"/>
            </a:pPr>
            <a:r>
              <a:rPr lang="en-US" i="0" baseline="0" dirty="0"/>
              <a:t>  CTE area is relevant and engaging</a:t>
            </a:r>
          </a:p>
          <a:p>
            <a:pPr lvl="2">
              <a:buFont typeface="Arial" pitchFamily="34" charset="0"/>
              <a:buChar char="•"/>
            </a:pPr>
            <a:r>
              <a:rPr lang="en-US" i="0" baseline="0" dirty="0"/>
              <a:t>  CTE area is important to the economy</a:t>
            </a:r>
          </a:p>
          <a:p>
            <a:pPr lvl="2">
              <a:buFont typeface="Arial" pitchFamily="34" charset="0"/>
              <a:buChar char="•"/>
            </a:pPr>
            <a:r>
              <a:rPr lang="en-US" i="0" baseline="0" dirty="0"/>
              <a:t>  CTE area prepares for college and careers</a:t>
            </a:r>
          </a:p>
          <a:p>
            <a:pPr lvl="2">
              <a:buFont typeface="Arial" pitchFamily="34" charset="0"/>
              <a:buChar char="•"/>
            </a:pPr>
            <a:r>
              <a:rPr lang="en-US" i="0" baseline="0" dirty="0"/>
              <a:t>  CTE area goes beyond the classroom</a:t>
            </a:r>
          </a:p>
          <a:p>
            <a:pPr lvl="2">
              <a:buFont typeface="Arial" pitchFamily="34" charset="0"/>
              <a:buChar char="•"/>
            </a:pPr>
            <a:r>
              <a:rPr lang="en-US" i="0" baseline="0" dirty="0"/>
              <a:t>  CTE area is interdisciplinary and collaborative</a:t>
            </a:r>
          </a:p>
          <a:p>
            <a:pPr lvl="2">
              <a:buFont typeface="Arial" pitchFamily="34" charset="0"/>
              <a:buChar char="•"/>
            </a:pPr>
            <a:r>
              <a:rPr lang="en-US" i="0" baseline="0" dirty="0"/>
              <a:t>  CTE area creates students who care</a:t>
            </a:r>
          </a:p>
          <a:p>
            <a:pPr lvl="0">
              <a:buFont typeface="Arial" pitchFamily="34" charset="0"/>
              <a:buChar char="•"/>
            </a:pPr>
            <a:endParaRPr lang="en-US" i="0" baseline="0" dirty="0"/>
          </a:p>
          <a:p>
            <a:pPr lvl="0">
              <a:buFont typeface="Arial" pitchFamily="34" charset="0"/>
              <a:buChar char="•"/>
            </a:pPr>
            <a:r>
              <a:rPr lang="en-US" i="0" baseline="0" dirty="0"/>
              <a:t>  Group Activity—Ask attendees to brainstorm and share ONE or more specific examples from their school districts that reinforces these 6 statements</a:t>
            </a:r>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72</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WBL section is almost identical in</a:t>
            </a:r>
            <a:r>
              <a:rPr lang="en-US" baseline="0" dirty="0"/>
              <a:t> each of the 6 content standards.  This section reinforces the different WBL options and how they specifically relate to the content area.  For example, MME has additional information reinforcing the School Based Enterprise component.</a:t>
            </a:r>
          </a:p>
          <a:p>
            <a:endParaRPr lang="en-US" baseline="0" dirty="0"/>
          </a:p>
          <a:p>
            <a:r>
              <a:rPr lang="en-US" baseline="0" dirty="0"/>
              <a:t>Activity:  Have attendees discuss current WBL trends within their districts.  Ask the question—what could be done to create a larger presence of WBL within their CTE departments and entire department.</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73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Reference section</a:t>
            </a:r>
            <a:r>
              <a:rPr lang="en-US" i="1" baseline="0" dirty="0"/>
              <a:t>  or pages in standards booklet.</a:t>
            </a:r>
          </a:p>
          <a:p>
            <a:endParaRPr lang="en-US" i="1" baseline="0" dirty="0"/>
          </a:p>
          <a:p>
            <a:r>
              <a:rPr lang="en-US" i="1" baseline="0" dirty="0"/>
              <a:t>CTE standards are part of the  Wisconsin’s academic standards and meet the same objectives as all other standards that come out of the Wisconsin Department of Public Instruction.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10</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CTSO resource is an outstanding document to educate</a:t>
            </a:r>
            <a:r>
              <a:rPr lang="en-US" baseline="0" dirty="0"/>
              <a:t> and reinforce the components of a CTSO.  Encourage attendees to share this resource with parents, administration, school counselors, school board, community partners, etc.</a:t>
            </a:r>
          </a:p>
          <a:p>
            <a:endParaRPr lang="en-US" baseline="0" dirty="0"/>
          </a:p>
          <a:p>
            <a:r>
              <a:rPr lang="en-US" baseline="0" dirty="0"/>
              <a:t>Activity—If the attendee has a CTSO, ask the question—”How might this resource be beneficial to their upcoming year?”  In addition, who would they select to share the resource.</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74</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a:t>
            </a:r>
          </a:p>
          <a:p>
            <a:r>
              <a:rPr lang="en-US" dirty="0"/>
              <a:t>Introductions</a:t>
            </a:r>
          </a:p>
          <a:p>
            <a:r>
              <a:rPr lang="en-US" dirty="0"/>
              <a:t>Purpose</a:t>
            </a:r>
            <a:r>
              <a:rPr lang="en-US" baseline="0" dirty="0"/>
              <a:t> of Presentation</a:t>
            </a:r>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76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ts val="0"/>
              </a:spcBef>
            </a:pPr>
            <a:r>
              <a:rPr lang="en-US" sz="1000" baseline="0" dirty="0"/>
              <a:t>All1998 standards were developed by DPI around this time, and were developed as the first set of state standards in Wisconsin.  You could say this was the start of the “standards movement.”</a:t>
            </a:r>
          </a:p>
          <a:p>
            <a:pPr>
              <a:spcBef>
                <a:spcPts val="0"/>
              </a:spcBef>
            </a:pPr>
            <a:endParaRPr lang="en-US" sz="1000" baseline="0" dirty="0"/>
          </a:p>
          <a:p>
            <a:pPr>
              <a:spcBef>
                <a:spcPts val="0"/>
              </a:spcBef>
            </a:pPr>
            <a:r>
              <a:rPr lang="en-US" sz="1000" baseline="0" dirty="0"/>
              <a:t>The standards were broad and global. There wasn’t a lot of depth with the standards, and is something the field emphasized in feedback to DPI.</a:t>
            </a:r>
          </a:p>
          <a:p>
            <a:pPr>
              <a:spcBef>
                <a:spcPts val="0"/>
              </a:spcBef>
            </a:pPr>
            <a:r>
              <a:rPr lang="en-US" sz="1000" baseline="0" dirty="0"/>
              <a:t>Grade bands for grades 4, 8, 12</a:t>
            </a:r>
          </a:p>
          <a:p>
            <a:pPr>
              <a:spcBef>
                <a:spcPts val="0"/>
              </a:spcBef>
            </a:pPr>
            <a:endParaRPr lang="en-US" sz="1000" baseline="0" dirty="0"/>
          </a:p>
          <a:p>
            <a:pPr>
              <a:spcBef>
                <a:spcPts val="0"/>
              </a:spcBef>
            </a:pPr>
            <a:r>
              <a:rPr lang="en-US" sz="1000" dirty="0"/>
              <a:t>1998 Standards…</a:t>
            </a:r>
          </a:p>
          <a:p>
            <a:pPr>
              <a:spcBef>
                <a:spcPts val="0"/>
              </a:spcBef>
            </a:pPr>
            <a:r>
              <a:rPr lang="en-US" sz="1000" dirty="0"/>
              <a:t> Broad and Global by Design</a:t>
            </a:r>
          </a:p>
          <a:p>
            <a:pPr lvl="1">
              <a:spcBef>
                <a:spcPts val="0"/>
              </a:spcBef>
            </a:pPr>
            <a:r>
              <a:rPr lang="en-US" sz="1000" dirty="0"/>
              <a:t>All DPI Model Academic Standards From This Time Period are Similar in form</a:t>
            </a:r>
          </a:p>
          <a:p>
            <a:pPr lvl="1">
              <a:spcBef>
                <a:spcPts val="0"/>
              </a:spcBef>
            </a:pPr>
            <a:r>
              <a:rPr lang="en-US" sz="1000" dirty="0"/>
              <a:t>Developed for grades 4, 8, 12</a:t>
            </a:r>
          </a:p>
          <a:p>
            <a:pPr lvl="1">
              <a:spcBef>
                <a:spcPts val="0"/>
              </a:spcBef>
            </a:pPr>
            <a:r>
              <a:rPr lang="en-US" sz="1000" i="1" dirty="0"/>
              <a:t>Content Area </a:t>
            </a:r>
            <a:r>
              <a:rPr lang="en-US" sz="1000" dirty="0"/>
              <a:t>and broad </a:t>
            </a:r>
            <a:r>
              <a:rPr lang="en-US" sz="1000" i="1" dirty="0"/>
              <a:t>Performance Standards</a:t>
            </a:r>
          </a:p>
          <a:p>
            <a:pPr>
              <a:spcBef>
                <a:spcPts val="0"/>
              </a:spcBef>
            </a:pPr>
            <a:endParaRPr lang="en-US" sz="1000" baseline="0" dirty="0"/>
          </a:p>
          <a:p>
            <a:pPr>
              <a:spcBef>
                <a:spcPts val="0"/>
              </a:spcBef>
            </a:pPr>
            <a:r>
              <a:rPr lang="en-US" sz="1000" dirty="0"/>
              <a:t>Revision</a:t>
            </a:r>
            <a:r>
              <a:rPr lang="en-US" sz="1000" baseline="0" dirty="0"/>
              <a:t> of Wisconsin Standards for CTE…</a:t>
            </a:r>
            <a:endParaRPr lang="en-US" sz="1000" dirty="0"/>
          </a:p>
          <a:p>
            <a:pPr>
              <a:spcBef>
                <a:spcPts val="0"/>
              </a:spcBef>
            </a:pPr>
            <a:r>
              <a:rPr lang="en-US" sz="1000" dirty="0"/>
              <a:t>Current movement towards national and more specific standards </a:t>
            </a:r>
          </a:p>
          <a:p>
            <a:pPr lvl="1">
              <a:spcBef>
                <a:spcPts val="0"/>
              </a:spcBef>
            </a:pPr>
            <a:r>
              <a:rPr lang="en-US" sz="1000" dirty="0"/>
              <a:t>ELA</a:t>
            </a:r>
          </a:p>
          <a:p>
            <a:pPr lvl="1">
              <a:spcBef>
                <a:spcPts val="0"/>
              </a:spcBef>
            </a:pPr>
            <a:r>
              <a:rPr lang="en-US" sz="1000" dirty="0"/>
              <a:t>Literacy</a:t>
            </a:r>
            <a:r>
              <a:rPr lang="en-US" sz="1000" baseline="0" dirty="0"/>
              <a:t> in All Subjects</a:t>
            </a:r>
            <a:endParaRPr lang="en-US" sz="1000" dirty="0"/>
          </a:p>
          <a:p>
            <a:pPr lvl="1">
              <a:spcBef>
                <a:spcPts val="0"/>
              </a:spcBef>
            </a:pPr>
            <a:r>
              <a:rPr lang="en-US" sz="1000" dirty="0"/>
              <a:t>Math Common Core</a:t>
            </a:r>
          </a:p>
          <a:p>
            <a:pPr lvl="1">
              <a:spcBef>
                <a:spcPts val="0"/>
              </a:spcBef>
            </a:pPr>
            <a:r>
              <a:rPr lang="en-US" sz="1000" dirty="0"/>
              <a:t>NGSS</a:t>
            </a:r>
          </a:p>
          <a:p>
            <a:pPr>
              <a:spcBef>
                <a:spcPts val="0"/>
              </a:spcBef>
              <a:buNone/>
            </a:pPr>
            <a:endParaRPr lang="en-US" sz="1000" dirty="0"/>
          </a:p>
          <a:p>
            <a:pPr>
              <a:spcBef>
                <a:spcPts val="0"/>
              </a:spcBef>
            </a:pPr>
            <a:r>
              <a:rPr lang="en-US" sz="1000" dirty="0"/>
              <a:t>The Design of the new standards provides programs the opportunity to develop course(s) for exploring a Career Pathway</a:t>
            </a:r>
          </a:p>
          <a:p>
            <a:pPr>
              <a:spcBef>
                <a:spcPts val="0"/>
              </a:spcBef>
            </a:pPr>
            <a:endParaRPr lang="en-US" sz="1000" dirty="0"/>
          </a:p>
          <a:p>
            <a:pPr lvl="1">
              <a:spcBef>
                <a:spcPts val="0"/>
              </a:spcBef>
            </a:pPr>
            <a:r>
              <a:rPr lang="en-US" sz="1000" dirty="0"/>
              <a:t>Shift from Model Academic Standards to Now</a:t>
            </a:r>
          </a:p>
          <a:p>
            <a:pPr lvl="2">
              <a:spcBef>
                <a:spcPts val="0"/>
              </a:spcBef>
            </a:pPr>
            <a:r>
              <a:rPr lang="en-US" sz="1000" dirty="0"/>
              <a:t>1998 standards highlight what every student should know and be able to do</a:t>
            </a:r>
          </a:p>
          <a:p>
            <a:pPr lvl="2">
              <a:spcBef>
                <a:spcPts val="0"/>
              </a:spcBef>
            </a:pPr>
            <a:r>
              <a:rPr lang="en-US" sz="1000" dirty="0"/>
              <a:t>New standards provide CTE programs an opportunity to develop a single course for exploring a career pathway</a:t>
            </a:r>
          </a:p>
          <a:p>
            <a:pPr lvl="3">
              <a:spcBef>
                <a:spcPts val="0"/>
              </a:spcBef>
            </a:pPr>
            <a:r>
              <a:rPr lang="en-US" sz="1000" dirty="0"/>
              <a:t>Chart to show side by side comparison-needs to be developed</a:t>
            </a:r>
          </a:p>
          <a:p>
            <a:pPr lvl="3">
              <a:spcBef>
                <a:spcPts val="0"/>
              </a:spcBef>
            </a:pPr>
            <a:r>
              <a:rPr lang="en-US" sz="1000" dirty="0"/>
              <a:t>Have hard copies or bring up online to show 1998 standards</a:t>
            </a:r>
          </a:p>
          <a:p>
            <a:pPr lvl="3">
              <a:spcBef>
                <a:spcPts val="0"/>
              </a:spcBef>
            </a:pPr>
            <a:r>
              <a:rPr lang="en-US" sz="1000" dirty="0"/>
              <a:t>Screen shot/image of cover</a:t>
            </a:r>
          </a:p>
          <a:p>
            <a:pPr>
              <a:spcBef>
                <a:spcPts val="0"/>
              </a:spcBef>
            </a:pPr>
            <a:endParaRPr lang="en-US" sz="1000" baseline="0" dirty="0"/>
          </a:p>
          <a:p>
            <a:pPr>
              <a:spcBef>
                <a:spcPts val="0"/>
              </a:spcBef>
            </a:pPr>
            <a:endParaRPr lang="en-US" sz="1000" baseline="0"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50" dirty="0"/>
              <a:t>Who was</a:t>
            </a:r>
            <a:r>
              <a:rPr lang="en-US" sz="1050" baseline="0" dirty="0"/>
              <a:t> involved?</a:t>
            </a:r>
          </a:p>
          <a:p>
            <a:endParaRPr lang="en-US" sz="1050" dirty="0"/>
          </a:p>
          <a:p>
            <a:r>
              <a:rPr lang="en-US" sz="1050" dirty="0"/>
              <a:t>As</a:t>
            </a:r>
            <a:r>
              <a:rPr lang="en-US" sz="1050" baseline="0" dirty="0"/>
              <a:t> the revision process began, we were purposeful in who we would ask for input.</a:t>
            </a:r>
          </a:p>
          <a:p>
            <a:endParaRPr lang="en-US" sz="1050" baseline="0" dirty="0"/>
          </a:p>
          <a:p>
            <a:r>
              <a:rPr lang="en-US" sz="1050" baseline="0" dirty="0"/>
              <a:t>The graphic illustrates the stakeholder groups involved along the way.  Everyone’s standards writing committee was made up of middle school, and high school teachers, professors from our teacher preparation programs, and others.  Elementary teachers were key in providing input into the K-5 grade band.</a:t>
            </a:r>
          </a:p>
          <a:p>
            <a:endParaRPr lang="en-US" sz="1050" kern="1200" baseline="0" dirty="0">
              <a:solidFill>
                <a:schemeClr val="tx1"/>
              </a:solidFill>
              <a:latin typeface="+mn-lt"/>
              <a:ea typeface="+mn-ea"/>
              <a:cs typeface="+mn-cs"/>
            </a:endParaRPr>
          </a:p>
          <a:p>
            <a:r>
              <a:rPr lang="en-US" sz="1050" kern="1200" dirty="0">
                <a:solidFill>
                  <a:schemeClr val="tx1"/>
                </a:solidFill>
                <a:latin typeface="+mn-lt"/>
                <a:ea typeface="+mn-ea"/>
                <a:cs typeface="+mn-cs"/>
              </a:rPr>
              <a:t>Vetting Questions we asked:</a:t>
            </a:r>
          </a:p>
          <a:p>
            <a:r>
              <a:rPr lang="en-US" sz="1050" kern="1200" dirty="0">
                <a:solidFill>
                  <a:schemeClr val="tx1"/>
                </a:solidFill>
                <a:latin typeface="+mn-lt"/>
                <a:ea typeface="+mn-ea"/>
                <a:cs typeface="+mn-cs"/>
              </a:rPr>
              <a:t> </a:t>
            </a:r>
          </a:p>
          <a:p>
            <a:pPr lvl="0"/>
            <a:r>
              <a:rPr lang="en-US" sz="1050" kern="1200" dirty="0">
                <a:solidFill>
                  <a:schemeClr val="tx1"/>
                </a:solidFill>
                <a:latin typeface="+mn-lt"/>
                <a:ea typeface="+mn-ea"/>
                <a:cs typeface="+mn-cs"/>
              </a:rPr>
              <a:t>Is this document easy to use?/Is the standards set up easy to understand?</a:t>
            </a:r>
          </a:p>
          <a:p>
            <a:pPr lvl="0"/>
            <a:r>
              <a:rPr lang="en-US" sz="1050" kern="1200" dirty="0">
                <a:solidFill>
                  <a:schemeClr val="tx1"/>
                </a:solidFill>
                <a:latin typeface="+mn-lt"/>
                <a:ea typeface="+mn-ea"/>
                <a:cs typeface="+mn-cs"/>
              </a:rPr>
              <a:t>Are the performance indicators realistic for the age group? </a:t>
            </a:r>
          </a:p>
          <a:p>
            <a:pPr lvl="0"/>
            <a:r>
              <a:rPr lang="en-US" sz="1050" kern="1200" dirty="0">
                <a:solidFill>
                  <a:schemeClr val="tx1"/>
                </a:solidFill>
                <a:latin typeface="+mn-lt"/>
                <a:ea typeface="+mn-ea"/>
                <a:cs typeface="+mn-cs"/>
              </a:rPr>
              <a:t>What would you add/remove?</a:t>
            </a:r>
          </a:p>
          <a:p>
            <a:pPr lvl="0"/>
            <a:r>
              <a:rPr lang="en-US" sz="1050" kern="1200" dirty="0">
                <a:solidFill>
                  <a:schemeClr val="tx1"/>
                </a:solidFill>
                <a:latin typeface="+mn-lt"/>
                <a:ea typeface="+mn-ea"/>
                <a:cs typeface="+mn-cs"/>
              </a:rPr>
              <a:t>Do our standards lead to post-secondary and industry (college and career ready)? </a:t>
            </a:r>
          </a:p>
          <a:p>
            <a:pPr lvl="0"/>
            <a:r>
              <a:rPr lang="en-US" sz="1050" kern="1200" dirty="0">
                <a:solidFill>
                  <a:schemeClr val="tx1"/>
                </a:solidFill>
                <a:latin typeface="+mn-lt"/>
                <a:ea typeface="+mn-ea"/>
                <a:cs typeface="+mn-cs"/>
              </a:rPr>
              <a:t>What standards do you currently use?</a:t>
            </a:r>
          </a:p>
          <a:p>
            <a:pPr lvl="1"/>
            <a:r>
              <a:rPr lang="en-US" sz="1050" kern="1200" dirty="0">
                <a:solidFill>
                  <a:schemeClr val="tx1"/>
                </a:solidFill>
                <a:latin typeface="+mn-lt"/>
                <a:ea typeface="+mn-ea"/>
                <a:cs typeface="+mn-cs"/>
              </a:rPr>
              <a:t>Would you use these standards?</a:t>
            </a:r>
          </a:p>
          <a:p>
            <a:pPr lvl="0"/>
            <a:r>
              <a:rPr lang="en-US" sz="1050" kern="1200" dirty="0">
                <a:solidFill>
                  <a:schemeClr val="tx1"/>
                </a:solidFill>
                <a:latin typeface="+mn-lt"/>
                <a:ea typeface="+mn-ea"/>
                <a:cs typeface="+mn-cs"/>
              </a:rPr>
              <a:t>Is the scope and sequence appropriate?</a:t>
            </a:r>
          </a:p>
          <a:p>
            <a:pPr lvl="0"/>
            <a:r>
              <a:rPr lang="en-US" sz="1050" kern="1200" dirty="0">
                <a:solidFill>
                  <a:schemeClr val="tx1"/>
                </a:solidFill>
                <a:latin typeface="+mn-lt"/>
                <a:ea typeface="+mn-ea"/>
                <a:cs typeface="+mn-cs"/>
              </a:rPr>
              <a:t>Are the standards representative of the skills and knowledge necessary to be college and career ready?</a:t>
            </a:r>
          </a:p>
          <a:p>
            <a:pPr lvl="0"/>
            <a:r>
              <a:rPr lang="en-US" sz="1050" kern="1200" dirty="0">
                <a:solidFill>
                  <a:schemeClr val="tx1"/>
                </a:solidFill>
                <a:latin typeface="+mn-lt"/>
                <a:ea typeface="+mn-ea"/>
                <a:cs typeface="+mn-cs"/>
              </a:rPr>
              <a:t>Do these standards strike a good balance between current practice and future trends?</a:t>
            </a:r>
          </a:p>
          <a:p>
            <a:r>
              <a:rPr lang="en-US" sz="1050" kern="1200" dirty="0">
                <a:solidFill>
                  <a:schemeClr val="tx1"/>
                </a:solidFill>
                <a:latin typeface="+mn-lt"/>
                <a:ea typeface="+mn-ea"/>
                <a:cs typeface="+mn-cs"/>
              </a:rPr>
              <a:t> </a:t>
            </a:r>
          </a:p>
          <a:p>
            <a:endParaRPr lang="en-US" sz="1050"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aim of this guide is to improve CTE for students and for communities.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a:t>
            </a:r>
            <a:r>
              <a:rPr lang="en-US" sz="1200" kern="1200" baseline="0" dirty="0">
                <a:solidFill>
                  <a:schemeClr val="tx1"/>
                </a:solidFill>
                <a:latin typeface="+mn-lt"/>
                <a:ea typeface="+mn-ea"/>
                <a:cs typeface="+mn-cs"/>
              </a:rPr>
              <a:t> document/book is targeted to help</a:t>
            </a:r>
            <a:r>
              <a:rPr lang="en-US" sz="1200" kern="1200" dirty="0">
                <a:solidFill>
                  <a:schemeClr val="tx1"/>
                </a:solidFill>
                <a:latin typeface="+mn-lt"/>
                <a:ea typeface="+mn-ea"/>
                <a:cs typeface="+mn-cs"/>
              </a:rPr>
              <a:t> Wisconsin educators and stakeholders in understanding and implementing the CTE content standards, the DPI has developed in the areas of; Ag</a:t>
            </a:r>
            <a:r>
              <a:rPr lang="en-US" sz="1200" kern="1200" baseline="0" dirty="0">
                <a:solidFill>
                  <a:schemeClr val="tx1"/>
                </a:solidFill>
                <a:latin typeface="+mn-lt"/>
                <a:ea typeface="+mn-ea"/>
                <a:cs typeface="+mn-cs"/>
              </a:rPr>
              <a:t> ed. B&amp;IT,</a:t>
            </a:r>
            <a:r>
              <a:rPr lang="en-US" sz="1200" kern="1200" dirty="0">
                <a:solidFill>
                  <a:schemeClr val="tx1"/>
                </a:solidFill>
                <a:latin typeface="+mn-lt"/>
                <a:ea typeface="+mn-ea"/>
                <a:cs typeface="+mn-cs"/>
              </a:rPr>
              <a:t> FACS, Health Science, Marketing, and TEE.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a:t>
            </a:r>
            <a:r>
              <a:rPr lang="en-US" sz="1200" kern="1200" baseline="0" dirty="0">
                <a:solidFill>
                  <a:schemeClr val="tx1"/>
                </a:solidFill>
                <a:latin typeface="+mn-lt"/>
                <a:ea typeface="+mn-ea"/>
                <a:cs typeface="+mn-cs"/>
              </a:rPr>
              <a:t> book is</a:t>
            </a:r>
            <a:r>
              <a:rPr lang="en-US" sz="1200" kern="1200" dirty="0">
                <a:solidFill>
                  <a:schemeClr val="tx1"/>
                </a:solidFill>
                <a:latin typeface="+mn-lt"/>
                <a:ea typeface="+mn-ea"/>
                <a:cs typeface="+mn-cs"/>
              </a:rPr>
              <a:t> intended to provide direction in the development of course offerings and curriculum in school districts across the</a:t>
            </a:r>
            <a:r>
              <a:rPr lang="en-US" sz="1200" kern="1200" baseline="0" dirty="0">
                <a:solidFill>
                  <a:schemeClr val="tx1"/>
                </a:solidFill>
                <a:latin typeface="+mn-lt"/>
                <a:ea typeface="+mn-ea"/>
                <a:cs typeface="+mn-cs"/>
              </a:rPr>
              <a:t> state</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9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BF557C1-5F6C-45FA-BF00-FA3393B52152}" type="datetimeFigureOut">
              <a:rPr lang="en-US"/>
              <a:pPr>
                <a:defRPr/>
              </a:pPr>
              <a:t>11/11/2022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A5A1AF-0FAF-4A43-BF78-FFD67272E01F}" type="slidenum">
              <a:rPr lang="en-US"/>
              <a:pPr>
                <a:defRPr/>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2524" y="274638"/>
            <a:ext cx="7534275"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669A7B3-B36C-45AF-A0D5-195A2ED8EEF1}" type="datetimeFigureOut">
              <a:rPr lang="en-US"/>
              <a:pPr>
                <a:defRPr/>
              </a:pPr>
              <a:t>11/11/2022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47F450-B010-44F3-A87C-A52A6F362B1F}" type="slidenum">
              <a:rPr lang="en-US"/>
              <a:pPr>
                <a:defRPr/>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EB72F6B-04C2-4D48-84CC-8B68B19FCD8F}" type="datetimeFigureOut">
              <a:rPr lang="en-US"/>
              <a:pPr>
                <a:defRPr/>
              </a:pPr>
              <a:t>11/11/2022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ECE99B-75FC-4C07-9182-8D8CEE233CDF}" type="slidenum">
              <a:rPr lang="en-US"/>
              <a:pPr>
                <a:defRPr/>
              </a:pPr>
              <a:t>‹#›</a:t>
            </a:fld>
            <a:endParaRPr lang="en-US"/>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713415E-5B39-4CD8-A8E4-32608CD6D61F}" type="datetimeFigureOut">
              <a:rPr lang="en-US"/>
              <a:pPr>
                <a:defRPr/>
              </a:pPr>
              <a:t>11/11/2022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491DD7-576A-4572-9584-7E1C727197DC}" type="slidenum">
              <a:rPr lang="en-US"/>
              <a:pPr>
                <a:defRPr/>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524" y="274638"/>
            <a:ext cx="7534275" cy="1143000"/>
          </a:xfrm>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20B72CD-9738-4307-983B-810B3FBFC3F3}" type="datetimeFigureOut">
              <a:rPr lang="en-US"/>
              <a:pPr>
                <a:defRPr/>
              </a:pPr>
              <a:t>11/11/2022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35A02BE-CE23-4449-BB2F-1CABC1927108}" type="slidenum">
              <a:rPr lang="en-US"/>
              <a:pPr>
                <a:defRPr/>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0F6D289-C583-4BF2-8E87-21AE747C48CC}" type="datetimeFigureOut">
              <a:rPr lang="en-US"/>
              <a:pPr>
                <a:defRPr/>
              </a:pPr>
              <a:t>11/11/2022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8101D5-1458-4871-B908-3E0241C4CDA6}" type="slidenum">
              <a:rPr lang="en-US"/>
              <a:pPr>
                <a:defRPr/>
              </a:pPr>
              <a:t>‹#›</a:t>
            </a:fld>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52524" y="274638"/>
            <a:ext cx="75342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B01E32-8237-40D5-A2A8-5E73551FA6B7}" type="slidenum">
              <a:rPr lang="en-US"/>
              <a:pPr>
                <a:defRPr/>
              </a:pPr>
              <a:t>‹#›</a:t>
            </a:fld>
            <a:endParaRPr lang="en-US"/>
          </a:p>
        </p:txBody>
      </p:sp>
      <p:pic>
        <p:nvPicPr>
          <p:cNvPr id="7" name="Picture 6" descr="11NASD-014_Wisconsin_Stack.png"/>
          <p:cNvPicPr>
            <a:picLocks noChangeAspect="1"/>
          </p:cNvPicPr>
          <p:nvPr userDrawn="1"/>
        </p:nvPicPr>
        <p:blipFill>
          <a:blip r:embed="rId9" cstate="print"/>
          <a:stretch>
            <a:fillRect/>
          </a:stretch>
        </p:blipFill>
        <p:spPr>
          <a:xfrm>
            <a:off x="119250" y="142085"/>
            <a:ext cx="845539" cy="658016"/>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ransition spd="slow">
    <p:fade thruBlk="1"/>
  </p:transition>
  <p:txStyles>
    <p:title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careertech.or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www.cte.dpi.wi.gov/"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pi.wi.gov/cte/standards/standards" TargetMode="Externa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te.dpi.wi.gov/files/cte/pdf/wblbrochure12.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cte.dpi.wi.gov/files/cte/pdf/govdayflyer2013.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3" Type="http://schemas.openxmlformats.org/officeDocument/2006/relationships/hyperlink" Target="http://www.wicareerpathways.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cte.dpi.wi.gov/cte_implementcc"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pi.wi.gov/cte/standards/standards" TargetMode="Externa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areertech.org/career-technical-education/cctc/info.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areertechorg.presencehost.net/file_download/6243e9e2-9e2f-4263-8238-41506e2fe7f1.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www.careerreadynow.org/"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www.careerreadynow.org/"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RmLElb7yHDU&amp;feature=relmf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eg"/><Relationship Id="rId7" Type="http://schemas.openxmlformats.org/officeDocument/2006/relationships/diagramColors" Target="../diagrams/colors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1.xml.rels><?xml version="1.0" encoding="UTF-8" standalone="yes"?>
<Relationships xmlns="http://schemas.openxmlformats.org/package/2006/relationships"><Relationship Id="rId3" Type="http://schemas.openxmlformats.org/officeDocument/2006/relationships/hyperlink" Target="http://standards.dpi.wi.gov/stn_dl-suitcas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tandards.dpi.wi.gov/files/cal/pdf/ccss-lit-chart-onehr.pdf" TargetMode="External"/><Relationship Id="rId5" Type="http://schemas.openxmlformats.org/officeDocument/2006/relationships/hyperlink" Target="http://standards.dpi.wi.gov/files/cal/pdf/ccss-anchor-stds-onehr.pdf" TargetMode="External"/><Relationship Id="rId4" Type="http://schemas.openxmlformats.org/officeDocument/2006/relationships/hyperlink" Target="http://standards.dpi.wi.gov/files/cal/pdf/dl-not-reading.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www.illustrativemathematics.org/" TargetMode="External"/><Relationship Id="rId3" Type="http://schemas.openxmlformats.org/officeDocument/2006/relationships/hyperlink" Target="http://vimeo.com/46704194" TargetMode="External"/><Relationship Id="rId7" Type="http://schemas.openxmlformats.org/officeDocument/2006/relationships/hyperlink" Target="http://standards.dpi.wi.gov/files/cal/pdf/principles-for-math.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achieve.org/ccss-cte-classroom-tasks" TargetMode="External"/><Relationship Id="rId5" Type="http://schemas.openxmlformats.org/officeDocument/2006/relationships/hyperlink" Target="http://standards.dpi.wi.gov/files/cal/pdf/mathprof.pdf" TargetMode="External"/><Relationship Id="rId4" Type="http://schemas.openxmlformats.org/officeDocument/2006/relationships/hyperlink" Target="http://www.mathsolutions.com/landing/CC_Quicktips.html?emp=e9GQG3&amp;mail_id=e9GQG3" TargetMode="External"/><Relationship Id="rId9" Type="http://schemas.openxmlformats.org/officeDocument/2006/relationships/hyperlink" Target="http://www.insidemathematics.org/"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5.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hyperlink" Target="http://www.nextgenscience.org/" TargetMode="External"/><Relationship Id="rId7"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31.jpeg"/></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ag.dpi.wi.gov/ag_asec" TargetMode="External"/><Relationship Id="rId7" Type="http://schemas.openxmlformats.org/officeDocument/2006/relationships/hyperlink" Target="http://bit.dpi.wi.gov/bit_equivalency"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te.dpi.wi.gov/te_tematheqresources" TargetMode="External"/><Relationship Id="rId5" Type="http://schemas.openxmlformats.org/officeDocument/2006/relationships/hyperlink" Target="http://te.dpi.wi.gov/te_terp" TargetMode="External"/><Relationship Id="rId4" Type="http://schemas.openxmlformats.org/officeDocument/2006/relationships/hyperlink" Target="http://fce.dpi.wi.gov/fce_fdsci"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wicareerpathways.or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docs.google.com/a/dpi.wi.gov/file/d/0B2m67Y_NM49LNVRBUGtwMWVycGM/edit?usp=sharin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35.gif"/><Relationship Id="rId4" Type="http://schemas.openxmlformats.org/officeDocument/2006/relationships/hyperlink" Target="http://cte.dpi.wi.gov/files/cte/pdf/rollout_image.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RmLElb7yHDU&amp;feature=relmf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8" Type="http://schemas.openxmlformats.org/officeDocument/2006/relationships/hyperlink" Target="https://www.facebook.com/pages/Wisconsin-Career-Technical-Education/446348712088347?fref=ts" TargetMode="External"/><Relationship Id="rId3" Type="http://schemas.openxmlformats.org/officeDocument/2006/relationships/hyperlink" Target="https://dpi.wi.gov/cte" TargetMode="External"/><Relationship Id="rId7" Type="http://schemas.openxmlformats.org/officeDocument/2006/relationships/hyperlink" Target="https://dpi.wi.gov/cte/promote" TargetMode="Externa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hyperlink" Target="https://dpi.wi.gov/cte/resources" TargetMode="External"/><Relationship Id="rId5" Type="http://schemas.openxmlformats.org/officeDocument/2006/relationships/hyperlink" Target="https://dpi.wi.gov/cte/events/upcoming" TargetMode="External"/><Relationship Id="rId4" Type="http://schemas.openxmlformats.org/officeDocument/2006/relationships/hyperlink" Target="https://dpi.wi.gov/cte/standards/standards"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7.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8.png"/></Relationships>
</file>

<file path=ppt/slides/_rels/slide7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7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6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hyperlink" Target="https://dpi.wi.gov/hs" TargetMode="External"/><Relationship Id="rId5" Type="http://schemas.openxmlformats.org/officeDocument/2006/relationships/hyperlink" Target="https://dpi.wi.gov/fcs"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RmLElb7yHDU&amp;feature=relmf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hyperlink" Target="http://www.youtube.com/watch?v=RmLElb7yHDU&amp;feature=relmf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7" name="Title 6"/>
          <p:cNvSpPr>
            <a:spLocks noGrp="1"/>
          </p:cNvSpPr>
          <p:nvPr>
            <p:ph type="ctrTitle"/>
          </p:nvPr>
        </p:nvSpPr>
        <p:spPr>
          <a:xfrm>
            <a:off x="0" y="0"/>
            <a:ext cx="9144000" cy="1470025"/>
          </a:xfrm>
        </p:spPr>
        <p:txBody>
          <a:bodyPr/>
          <a:lstStyle/>
          <a:p>
            <a:pPr eaLnBrk="1" hangingPunct="1">
              <a:spcAft>
                <a:spcPts val="0"/>
              </a:spcAft>
              <a:defRPr/>
            </a:pPr>
            <a:r>
              <a:rPr lang="en-US" b="1" dirty="0">
                <a:solidFill>
                  <a:schemeClr val="tx1"/>
                </a:solidFill>
                <a:effectLst>
                  <a:outerShdw blurRad="38100" dist="38100" dir="2700000" algn="tl">
                    <a:srgbClr val="000000">
                      <a:alpha val="43137"/>
                    </a:srgbClr>
                  </a:outerShdw>
                </a:effectLst>
                <a:latin typeface="Gadget"/>
                <a:cs typeface="Gadget"/>
              </a:rPr>
              <a:t>Career and Technical Education State Standards</a:t>
            </a:r>
          </a:p>
        </p:txBody>
      </p:sp>
      <p:pic>
        <p:nvPicPr>
          <p:cNvPr id="9" name="Picture 8" descr="el circle trans.psd"/>
          <p:cNvPicPr>
            <a:picLocks noChangeAspect="1"/>
          </p:cNvPicPr>
          <p:nvPr/>
        </p:nvPicPr>
        <p:blipFill>
          <a:blip r:embed="rId4" cstate="print"/>
          <a:stretch>
            <a:fillRect/>
          </a:stretch>
        </p:blipFill>
        <p:spPr>
          <a:xfrm>
            <a:off x="0" y="2790497"/>
            <a:ext cx="1872059" cy="1941212"/>
          </a:xfrm>
          <a:prstGeom prst="rect">
            <a:avLst/>
          </a:prstGeom>
          <a:noFill/>
          <a:ln>
            <a:noFill/>
          </a:ln>
        </p:spPr>
      </p:pic>
      <p:pic>
        <p:nvPicPr>
          <p:cNvPr id="5" name="Picture 4"/>
          <p:cNvPicPr/>
          <p:nvPr/>
        </p:nvPicPr>
        <p:blipFill>
          <a:blip r:embed="rId5" cstate="print"/>
          <a:srcRect l="5929" t="17600" r="63622" b="20400"/>
          <a:stretch>
            <a:fillRect/>
          </a:stretch>
        </p:blipFill>
        <p:spPr bwMode="auto">
          <a:xfrm>
            <a:off x="6914823" y="1918304"/>
            <a:ext cx="1809750" cy="147637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3"/>
          <p:cNvPicPr>
            <a:picLocks noChangeAspect="1" noChangeArrowheads="1"/>
          </p:cNvPicPr>
          <p:nvPr/>
        </p:nvPicPr>
        <p:blipFill>
          <a:blip r:embed="rId6" cstate="print"/>
          <a:srcRect l="5690" t="17295" r="63922" b="20797"/>
          <a:stretch>
            <a:fillRect/>
          </a:stretch>
        </p:blipFill>
        <p:spPr bwMode="auto">
          <a:xfrm>
            <a:off x="2067878" y="3925614"/>
            <a:ext cx="1818590" cy="1481957"/>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icture 7"/>
          <p:cNvPicPr/>
          <p:nvPr/>
        </p:nvPicPr>
        <p:blipFill>
          <a:blip r:embed="rId7" cstate="print"/>
          <a:srcRect l="5769" t="17200" r="63782" b="20800"/>
          <a:stretch>
            <a:fillRect/>
          </a:stretch>
        </p:blipFill>
        <p:spPr bwMode="auto">
          <a:xfrm>
            <a:off x="2074807" y="1902537"/>
            <a:ext cx="1809750" cy="147637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1" name="Picture 10"/>
          <p:cNvPicPr/>
          <p:nvPr/>
        </p:nvPicPr>
        <p:blipFill>
          <a:blip r:embed="rId8" cstate="print"/>
          <a:srcRect l="5929" t="17200" r="63622" b="20400"/>
          <a:stretch>
            <a:fillRect/>
          </a:stretch>
        </p:blipFill>
        <p:spPr bwMode="auto">
          <a:xfrm>
            <a:off x="6962119" y="3931526"/>
            <a:ext cx="1809750" cy="14859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Picture 11"/>
          <p:cNvPicPr/>
          <p:nvPr/>
        </p:nvPicPr>
        <p:blipFill>
          <a:blip r:embed="rId9" cstate="print"/>
          <a:srcRect l="5609" t="17200" r="63462" b="20000"/>
          <a:stretch>
            <a:fillRect/>
          </a:stretch>
        </p:blipFill>
        <p:spPr bwMode="auto">
          <a:xfrm>
            <a:off x="4393816" y="1893011"/>
            <a:ext cx="1838325" cy="149542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Picture 12"/>
          <p:cNvPicPr/>
          <p:nvPr/>
        </p:nvPicPr>
        <p:blipFill>
          <a:blip r:embed="rId10" cstate="print"/>
          <a:srcRect l="5769" t="16800" r="63622" b="20000"/>
          <a:stretch>
            <a:fillRect/>
          </a:stretch>
        </p:blipFill>
        <p:spPr bwMode="auto">
          <a:xfrm>
            <a:off x="4403340" y="3961415"/>
            <a:ext cx="1819275" cy="150495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ustDataLst>
      <p:tags r:id="rId1"/>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125" y="218364"/>
            <a:ext cx="7543800" cy="1004795"/>
          </a:xfrm>
        </p:spPr>
        <p:txBody>
          <a:bodyPr/>
          <a:lstStyle/>
          <a:p>
            <a:r>
              <a:rPr lang="en-US" sz="2800" dirty="0">
                <a:solidFill>
                  <a:schemeClr val="bg1">
                    <a:lumMod val="75000"/>
                    <a:lumOff val="25000"/>
                  </a:schemeClr>
                </a:solidFill>
              </a:rPr>
              <a:t>Wisconsin’s Approach to Academic Standards</a:t>
            </a:r>
            <a:br>
              <a:rPr lang="en-US" dirty="0">
                <a:solidFill>
                  <a:schemeClr val="bg1">
                    <a:lumMod val="75000"/>
                    <a:lumOff val="25000"/>
                  </a:schemeClr>
                </a:solidFill>
              </a:rPr>
            </a:br>
            <a:endParaRPr lang="en-US" dirty="0">
              <a:solidFill>
                <a:schemeClr val="bg1">
                  <a:lumMod val="75000"/>
                  <a:lumOff val="25000"/>
                </a:schemeClr>
              </a:solidFill>
            </a:endParaRPr>
          </a:p>
        </p:txBody>
      </p:sp>
      <p:sp>
        <p:nvSpPr>
          <p:cNvPr id="3" name="Rectangle 2"/>
          <p:cNvSpPr/>
          <p:nvPr/>
        </p:nvSpPr>
        <p:spPr>
          <a:xfrm>
            <a:off x="808134" y="1235131"/>
            <a:ext cx="8182305" cy="3970318"/>
          </a:xfrm>
          <a:prstGeom prst="rect">
            <a:avLst/>
          </a:prstGeom>
        </p:spPr>
        <p:txBody>
          <a:bodyPr wrap="square">
            <a:spAutoFit/>
          </a:bodyPr>
          <a:lstStyle/>
          <a:p>
            <a:pPr>
              <a:buFont typeface="Arial" pitchFamily="34" charset="0"/>
              <a:buChar char="•"/>
            </a:pPr>
            <a:r>
              <a:rPr lang="en-US" sz="2800" dirty="0">
                <a:solidFill>
                  <a:schemeClr val="bg1"/>
                </a:solidFill>
                <a:latin typeface="+mn-lt"/>
              </a:rPr>
              <a:t>Provides a vision for student success and guiding principles for teaching and learning. </a:t>
            </a:r>
          </a:p>
          <a:p>
            <a:pPr>
              <a:buFont typeface="Arial" pitchFamily="34" charset="0"/>
              <a:buChar char="•"/>
            </a:pPr>
            <a:endParaRPr lang="en-US" sz="2800" dirty="0">
              <a:solidFill>
                <a:schemeClr val="bg1"/>
              </a:solidFill>
              <a:latin typeface="+mn-lt"/>
            </a:endParaRPr>
          </a:p>
          <a:p>
            <a:pPr>
              <a:buFont typeface="Arial" pitchFamily="34" charset="0"/>
              <a:buChar char="•"/>
            </a:pPr>
            <a:r>
              <a:rPr lang="en-US" sz="2800" dirty="0">
                <a:solidFill>
                  <a:schemeClr val="bg1"/>
                </a:solidFill>
                <a:latin typeface="+mn-lt"/>
              </a:rPr>
              <a:t>Improves Career and Technical Education for students and for communities.  </a:t>
            </a:r>
          </a:p>
          <a:p>
            <a:pPr>
              <a:buFont typeface="Arial" pitchFamily="34" charset="0"/>
              <a:buChar char="•"/>
            </a:pPr>
            <a:endParaRPr lang="en-US" sz="2800" dirty="0">
              <a:solidFill>
                <a:schemeClr val="bg1"/>
              </a:solidFill>
              <a:latin typeface="+mn-lt"/>
            </a:endParaRPr>
          </a:p>
          <a:p>
            <a:pPr>
              <a:buFont typeface="Arial" pitchFamily="34" charset="0"/>
              <a:buChar char="•"/>
            </a:pPr>
            <a:r>
              <a:rPr lang="en-US" sz="2800" dirty="0">
                <a:solidFill>
                  <a:schemeClr val="bg1"/>
                </a:solidFill>
                <a:latin typeface="+mn-lt"/>
              </a:rPr>
              <a:t>Assists Wisconsin educators and stakeholders in understanding and implementing the CTE content standards.</a:t>
            </a:r>
          </a:p>
        </p:txBody>
      </p:sp>
    </p:spTree>
    <p:custDataLst>
      <p:tags r:id="rId1"/>
    </p:custDataLst>
    <p:extLst>
      <p:ext uri="{BB962C8B-B14F-4D97-AF65-F5344CB8AC3E}">
        <p14:creationId xmlns:p14="http://schemas.microsoft.com/office/powerpoint/2010/main" val="2403202482"/>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228" y="448058"/>
            <a:ext cx="7534275" cy="1143000"/>
          </a:xfrm>
        </p:spPr>
        <p:txBody>
          <a:bodyPr/>
          <a:lstStyle/>
          <a:p>
            <a:r>
              <a:rPr lang="en-US" dirty="0">
                <a:solidFill>
                  <a:schemeClr val="bg1"/>
                </a:solidFill>
              </a:rPr>
              <a:t>The Shift</a:t>
            </a:r>
            <a:br>
              <a:rPr lang="en-US" dirty="0">
                <a:solidFill>
                  <a:schemeClr val="bg1"/>
                </a:solidFill>
              </a:rPr>
            </a:br>
            <a:r>
              <a:rPr lang="en-US" sz="3200" b="1" i="1" dirty="0">
                <a:solidFill>
                  <a:schemeClr val="bg1">
                    <a:lumMod val="75000"/>
                    <a:lumOff val="25000"/>
                  </a:schemeClr>
                </a:solidFill>
              </a:rPr>
              <a:t>Model Academic Standards </a:t>
            </a:r>
            <a:r>
              <a:rPr lang="en-US" sz="3200" i="1" dirty="0">
                <a:solidFill>
                  <a:schemeClr val="bg1">
                    <a:lumMod val="75000"/>
                    <a:lumOff val="25000"/>
                  </a:schemeClr>
                </a:solidFill>
              </a:rPr>
              <a:t>to </a:t>
            </a:r>
            <a:r>
              <a:rPr lang="en-US" sz="3200" b="1" i="1" dirty="0">
                <a:solidFill>
                  <a:schemeClr val="bg1">
                    <a:lumMod val="75000"/>
                    <a:lumOff val="25000"/>
                  </a:schemeClr>
                </a:solidFill>
              </a:rPr>
              <a:t>Wisconsin Standards for CTE</a:t>
            </a:r>
          </a:p>
        </p:txBody>
      </p:sp>
      <p:graphicFrame>
        <p:nvGraphicFramePr>
          <p:cNvPr id="4" name="Content Placeholder 3"/>
          <p:cNvGraphicFramePr>
            <a:graphicFrameLocks noGrp="1"/>
          </p:cNvGraphicFramePr>
          <p:nvPr>
            <p:ph idx="1"/>
          </p:nvPr>
        </p:nvGraphicFramePr>
        <p:xfrm>
          <a:off x="1182413" y="2096321"/>
          <a:ext cx="7504386" cy="3479800"/>
        </p:xfrm>
        <a:graphic>
          <a:graphicData uri="http://schemas.openxmlformats.org/drawingml/2006/table">
            <a:tbl>
              <a:tblPr firstRow="1" bandRow="1">
                <a:tableStyleId>{69C7853C-536D-4A76-A0AE-DD22124D55A5}</a:tableStyleId>
              </a:tblPr>
              <a:tblGrid>
                <a:gridCol w="2501462">
                  <a:extLst>
                    <a:ext uri="{9D8B030D-6E8A-4147-A177-3AD203B41FA5}">
                      <a16:colId xmlns:a16="http://schemas.microsoft.com/office/drawing/2014/main" val="20000"/>
                    </a:ext>
                  </a:extLst>
                </a:gridCol>
                <a:gridCol w="2501462">
                  <a:extLst>
                    <a:ext uri="{9D8B030D-6E8A-4147-A177-3AD203B41FA5}">
                      <a16:colId xmlns:a16="http://schemas.microsoft.com/office/drawing/2014/main" val="20001"/>
                    </a:ext>
                  </a:extLst>
                </a:gridCol>
                <a:gridCol w="2501462">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Old 1998</a:t>
                      </a:r>
                    </a:p>
                  </a:txBody>
                  <a:tcPr/>
                </a:tc>
                <a:tc>
                  <a:txBody>
                    <a:bodyPr/>
                    <a:lstStyle/>
                    <a:p>
                      <a:r>
                        <a:rPr lang="en-US" dirty="0"/>
                        <a:t>New Revised</a:t>
                      </a:r>
                      <a:r>
                        <a:rPr lang="en-US" baseline="0" dirty="0"/>
                        <a:t> 2013</a:t>
                      </a:r>
                      <a:endParaRPr lang="en-US" dirty="0"/>
                    </a:p>
                  </a:txBody>
                  <a:tcPr/>
                </a:tc>
                <a:extLst>
                  <a:ext uri="{0D108BD9-81ED-4DB2-BD59-A6C34878D82A}">
                    <a16:rowId xmlns:a16="http://schemas.microsoft.com/office/drawing/2014/main" val="10000"/>
                  </a:ext>
                </a:extLst>
              </a:tr>
              <a:tr h="370840">
                <a:tc>
                  <a:txBody>
                    <a:bodyPr/>
                    <a:lstStyle/>
                    <a:p>
                      <a:r>
                        <a:rPr lang="en-US" b="1" dirty="0"/>
                        <a:t>Which students?</a:t>
                      </a:r>
                    </a:p>
                  </a:txBody>
                  <a:tcPr/>
                </a:tc>
                <a:tc>
                  <a:txBody>
                    <a:bodyPr/>
                    <a:lstStyle/>
                    <a:p>
                      <a:r>
                        <a:rPr lang="en-US" dirty="0"/>
                        <a:t>ALL</a:t>
                      </a:r>
                    </a:p>
                  </a:txBody>
                  <a:tcPr/>
                </a:tc>
                <a:tc>
                  <a:txBody>
                    <a:bodyPr/>
                    <a:lstStyle/>
                    <a:p>
                      <a:r>
                        <a:rPr lang="en-US" dirty="0"/>
                        <a:t>Students taking CTE courses</a:t>
                      </a:r>
                    </a:p>
                  </a:txBody>
                  <a:tcPr/>
                </a:tc>
                <a:extLst>
                  <a:ext uri="{0D108BD9-81ED-4DB2-BD59-A6C34878D82A}">
                    <a16:rowId xmlns:a16="http://schemas.microsoft.com/office/drawing/2014/main" val="10001"/>
                  </a:ext>
                </a:extLst>
              </a:tr>
              <a:tr h="370840">
                <a:tc>
                  <a:txBody>
                    <a:bodyPr/>
                    <a:lstStyle/>
                    <a:p>
                      <a:r>
                        <a:rPr lang="en-US" b="1" dirty="0"/>
                        <a:t>Specificity</a:t>
                      </a:r>
                      <a:r>
                        <a:rPr lang="en-US" b="1" baseline="0" dirty="0"/>
                        <a:t> &amp; Structure</a:t>
                      </a:r>
                      <a:endParaRPr lang="en-US" b="1" dirty="0"/>
                    </a:p>
                  </a:txBody>
                  <a:tcPr/>
                </a:tc>
                <a:tc>
                  <a:txBody>
                    <a:bodyPr/>
                    <a:lstStyle/>
                    <a:p>
                      <a:r>
                        <a:rPr lang="en-US" dirty="0"/>
                        <a:t>Broad</a:t>
                      </a:r>
                    </a:p>
                    <a:p>
                      <a:r>
                        <a:rPr lang="en-US" dirty="0"/>
                        <a:t>Grades 4, 8, and 12</a:t>
                      </a:r>
                    </a:p>
                  </a:txBody>
                  <a:tcPr/>
                </a:tc>
                <a:tc>
                  <a:txBody>
                    <a:bodyPr/>
                    <a:lstStyle/>
                    <a:p>
                      <a:r>
                        <a:rPr lang="en-US" dirty="0"/>
                        <a:t>Specific</a:t>
                      </a:r>
                    </a:p>
                    <a:p>
                      <a:r>
                        <a:rPr lang="en-US" dirty="0"/>
                        <a:t>By Grade band</a:t>
                      </a:r>
                    </a:p>
                  </a:txBody>
                  <a:tcPr/>
                </a:tc>
                <a:extLst>
                  <a:ext uri="{0D108BD9-81ED-4DB2-BD59-A6C34878D82A}">
                    <a16:rowId xmlns:a16="http://schemas.microsoft.com/office/drawing/2014/main" val="10002"/>
                  </a:ext>
                </a:extLst>
              </a:tr>
              <a:tr h="370840">
                <a:tc>
                  <a:txBody>
                    <a:bodyPr/>
                    <a:lstStyle/>
                    <a:p>
                      <a:r>
                        <a:rPr lang="en-US" b="1" dirty="0"/>
                        <a:t>How developed?</a:t>
                      </a:r>
                    </a:p>
                  </a:txBody>
                  <a:tcPr/>
                </a:tc>
                <a:tc>
                  <a:txBody>
                    <a:bodyPr/>
                    <a:lstStyle/>
                    <a:p>
                      <a:r>
                        <a:rPr lang="en-US" dirty="0"/>
                        <a:t>Focus groups</a:t>
                      </a:r>
                      <a:r>
                        <a:rPr lang="en-US" baseline="0" dirty="0"/>
                        <a:t> to develop first set of state standards</a:t>
                      </a:r>
                      <a:endParaRPr lang="en-US" dirty="0"/>
                    </a:p>
                  </a:txBody>
                  <a:tcPr/>
                </a:tc>
                <a:tc>
                  <a:txBody>
                    <a:bodyPr/>
                    <a:lstStyle/>
                    <a:p>
                      <a:r>
                        <a:rPr lang="en-US" dirty="0"/>
                        <a:t>Practitioners</a:t>
                      </a:r>
                      <a:r>
                        <a:rPr lang="en-US" baseline="0" dirty="0"/>
                        <a:t> using multiple resources</a:t>
                      </a:r>
                      <a:endParaRPr lang="en-US" dirty="0"/>
                    </a:p>
                  </a:txBody>
                  <a:tcPr/>
                </a:tc>
                <a:extLst>
                  <a:ext uri="{0D108BD9-81ED-4DB2-BD59-A6C34878D82A}">
                    <a16:rowId xmlns:a16="http://schemas.microsoft.com/office/drawing/2014/main" val="10003"/>
                  </a:ext>
                </a:extLst>
              </a:tr>
              <a:tr h="370840">
                <a:tc>
                  <a:txBody>
                    <a:bodyPr/>
                    <a:lstStyle/>
                    <a:p>
                      <a:r>
                        <a:rPr lang="en-US" b="1" dirty="0"/>
                        <a:t>Connection to other standards</a:t>
                      </a:r>
                    </a:p>
                  </a:txBody>
                  <a:tcPr/>
                </a:tc>
                <a:tc>
                  <a:txBody>
                    <a:bodyPr/>
                    <a:lstStyle/>
                    <a:p>
                      <a:r>
                        <a:rPr lang="en-US" dirty="0"/>
                        <a:t>Limited connection</a:t>
                      </a:r>
                    </a:p>
                  </a:txBody>
                  <a:tcPr/>
                </a:tc>
                <a:tc>
                  <a:txBody>
                    <a:bodyPr/>
                    <a:lstStyle/>
                    <a:p>
                      <a:r>
                        <a:rPr lang="en-US" dirty="0"/>
                        <a:t>Purposeful in connecting to multiple</a:t>
                      </a:r>
                      <a:r>
                        <a:rPr lang="en-US" baseline="0" dirty="0"/>
                        <a:t> standards &amp; initiatives</a:t>
                      </a:r>
                      <a:endParaRPr lang="en-US" dirty="0"/>
                    </a:p>
                  </a:txBody>
                  <a:tcPr/>
                </a:tc>
                <a:extLst>
                  <a:ext uri="{0D108BD9-81ED-4DB2-BD59-A6C34878D82A}">
                    <a16:rowId xmlns:a16="http://schemas.microsoft.com/office/drawing/2014/main" val="10004"/>
                  </a:ext>
                </a:extLst>
              </a:tr>
            </a:tbl>
          </a:graphicData>
        </a:graphic>
      </p:graphicFrame>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169995" y="986819"/>
            <a:ext cx="6045958" cy="5060253"/>
          </a:xfrm>
          <a:prstGeom prst="rect">
            <a:avLst/>
          </a:prstGeom>
          <a:noFill/>
          <a:ln w="9525">
            <a:noFill/>
            <a:miter lim="800000"/>
            <a:headEnd/>
            <a:tailEnd/>
          </a:ln>
          <a:effectLst/>
        </p:spPr>
      </p:pic>
      <p:sp>
        <p:nvSpPr>
          <p:cNvPr id="3" name="TextBox 2"/>
          <p:cNvSpPr txBox="1"/>
          <p:nvPr/>
        </p:nvSpPr>
        <p:spPr>
          <a:xfrm>
            <a:off x="1405719" y="286603"/>
            <a:ext cx="6960359" cy="707886"/>
          </a:xfrm>
          <a:prstGeom prst="rect">
            <a:avLst/>
          </a:prstGeom>
          <a:noFill/>
        </p:spPr>
        <p:txBody>
          <a:bodyPr wrap="square" rtlCol="0">
            <a:spAutoFit/>
          </a:bodyPr>
          <a:lstStyle/>
          <a:p>
            <a:pPr algn="ctr"/>
            <a:r>
              <a:rPr lang="en-US" sz="4000" dirty="0">
                <a:solidFill>
                  <a:schemeClr val="bg1">
                    <a:lumMod val="75000"/>
                    <a:lumOff val="25000"/>
                  </a:schemeClr>
                </a:solidFill>
                <a:latin typeface="Gadget"/>
              </a:rPr>
              <a:t>Who Was Involved?</a:t>
            </a: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228" y="290403"/>
            <a:ext cx="7534275" cy="1143000"/>
          </a:xfrm>
        </p:spPr>
        <p:txBody>
          <a:bodyPr/>
          <a:lstStyle/>
          <a:p>
            <a:r>
              <a:rPr lang="en-US" dirty="0">
                <a:solidFill>
                  <a:schemeClr val="bg1">
                    <a:lumMod val="75000"/>
                    <a:lumOff val="25000"/>
                  </a:schemeClr>
                </a:solidFill>
              </a:rPr>
              <a:t>Purpose of the Revised CTE Standards</a:t>
            </a:r>
          </a:p>
        </p:txBody>
      </p:sp>
      <p:sp>
        <p:nvSpPr>
          <p:cNvPr id="3" name="Content Placeholder 2"/>
          <p:cNvSpPr>
            <a:spLocks noGrp="1"/>
          </p:cNvSpPr>
          <p:nvPr>
            <p:ph idx="1"/>
          </p:nvPr>
        </p:nvSpPr>
        <p:spPr>
          <a:xfrm>
            <a:off x="630621" y="1460309"/>
            <a:ext cx="8229600" cy="4587027"/>
          </a:xfrm>
        </p:spPr>
        <p:txBody>
          <a:bodyPr/>
          <a:lstStyle/>
          <a:p>
            <a:pPr lvl="0" algn="ctr">
              <a:buNone/>
            </a:pPr>
            <a:r>
              <a:rPr lang="en-US" sz="2400" i="1" dirty="0"/>
              <a:t>Program leaders will find the Revised CTE Standards  valuable for making decisions about:</a:t>
            </a:r>
          </a:p>
          <a:p>
            <a:pPr lvl="0" algn="ctr">
              <a:buNone/>
            </a:pPr>
            <a:endParaRPr lang="en-US" sz="2000" dirty="0"/>
          </a:p>
          <a:p>
            <a:pPr lvl="0"/>
            <a:r>
              <a:rPr lang="en-US" sz="2200" dirty="0"/>
              <a:t>program </a:t>
            </a:r>
            <a:r>
              <a:rPr lang="en-US" sz="2200" b="1" dirty="0"/>
              <a:t>structure and integration</a:t>
            </a:r>
            <a:r>
              <a:rPr lang="en-US" sz="2200" dirty="0"/>
              <a:t>;</a:t>
            </a:r>
          </a:p>
          <a:p>
            <a:pPr lvl="0"/>
            <a:r>
              <a:rPr lang="en-US" sz="2200" dirty="0"/>
              <a:t>curriculum </a:t>
            </a:r>
            <a:r>
              <a:rPr lang="en-US" sz="2200" b="1" dirty="0"/>
              <a:t>redesign</a:t>
            </a:r>
            <a:r>
              <a:rPr lang="en-US" sz="2200" dirty="0"/>
              <a:t>;</a:t>
            </a:r>
          </a:p>
          <a:p>
            <a:pPr lvl="0"/>
            <a:r>
              <a:rPr lang="en-US" sz="2200" dirty="0"/>
              <a:t>staffing and </a:t>
            </a:r>
            <a:r>
              <a:rPr lang="en-US" sz="2200" b="1" dirty="0"/>
              <a:t>staff development</a:t>
            </a:r>
            <a:r>
              <a:rPr lang="en-US" sz="2200" dirty="0"/>
              <a:t>;</a:t>
            </a:r>
          </a:p>
          <a:p>
            <a:pPr lvl="0"/>
            <a:r>
              <a:rPr lang="en-US" sz="2200" b="1" dirty="0"/>
              <a:t>scheduling </a:t>
            </a:r>
            <a:r>
              <a:rPr lang="en-US" sz="2200" dirty="0"/>
              <a:t>and student grouping;</a:t>
            </a:r>
          </a:p>
          <a:p>
            <a:pPr lvl="0"/>
            <a:r>
              <a:rPr lang="en-US" sz="2200" b="1" dirty="0"/>
              <a:t>facility organization</a:t>
            </a:r>
            <a:r>
              <a:rPr lang="en-US" sz="2200" dirty="0"/>
              <a:t>;</a:t>
            </a:r>
          </a:p>
          <a:p>
            <a:pPr lvl="0"/>
            <a:r>
              <a:rPr lang="en-US" sz="2200" b="1" dirty="0"/>
              <a:t>learning spaces </a:t>
            </a:r>
            <a:r>
              <a:rPr lang="en-US" sz="2200" dirty="0"/>
              <a:t>and </a:t>
            </a:r>
            <a:r>
              <a:rPr lang="en-US" sz="2200" b="1" dirty="0"/>
              <a:t>materials development</a:t>
            </a:r>
            <a:r>
              <a:rPr lang="en-US" sz="2200" dirty="0"/>
              <a:t>;</a:t>
            </a:r>
          </a:p>
          <a:p>
            <a:pPr lvl="0"/>
            <a:r>
              <a:rPr lang="en-US" sz="2200" b="1" dirty="0"/>
              <a:t>resource allocation </a:t>
            </a:r>
            <a:r>
              <a:rPr lang="en-US" sz="2200" dirty="0"/>
              <a:t>and </a:t>
            </a:r>
            <a:r>
              <a:rPr lang="en-US" sz="2200" b="1" dirty="0"/>
              <a:t>accountability</a:t>
            </a:r>
            <a:r>
              <a:rPr lang="en-US" sz="2200" dirty="0"/>
              <a:t>; and</a:t>
            </a:r>
          </a:p>
          <a:p>
            <a:pPr lvl="0"/>
            <a:r>
              <a:rPr lang="en-US" sz="2200" b="1" dirty="0"/>
              <a:t>collaborative work</a:t>
            </a:r>
            <a:r>
              <a:rPr lang="en-US" sz="2200" dirty="0"/>
              <a:t> with other units of the school, district, and community.</a:t>
            </a:r>
          </a:p>
          <a:p>
            <a:endParaRPr lang="en-US" dirty="0"/>
          </a:p>
        </p:txBody>
      </p:sp>
    </p:spTree>
    <p:custDataLst>
      <p:tags r:id="rId1"/>
    </p:custData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E0FC8"/>
                </a:solidFill>
              </a:rPr>
              <a:t>CTE Standards 101</a:t>
            </a:r>
          </a:p>
        </p:txBody>
      </p:sp>
      <p:grpSp>
        <p:nvGrpSpPr>
          <p:cNvPr id="3" name="Group 3"/>
          <p:cNvGrpSpPr/>
          <p:nvPr/>
        </p:nvGrpSpPr>
        <p:grpSpPr>
          <a:xfrm>
            <a:off x="0" y="1238397"/>
            <a:ext cx="4107976" cy="904302"/>
            <a:chOff x="0" y="117063"/>
            <a:chExt cx="4539614" cy="860087"/>
          </a:xfrm>
          <a:solidFill>
            <a:schemeClr val="bg1">
              <a:lumMod val="75000"/>
              <a:lumOff val="25000"/>
            </a:schemeClr>
          </a:solidFill>
        </p:grpSpPr>
        <p:sp>
          <p:nvSpPr>
            <p:cNvPr id="5" name="Rounded Rectangle 4"/>
            <p:cNvSpPr/>
            <p:nvPr/>
          </p:nvSpPr>
          <p:spPr>
            <a:xfrm>
              <a:off x="0" y="117063"/>
              <a:ext cx="4539614" cy="86008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99813" y="199994"/>
              <a:ext cx="4326341" cy="6985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a:t>1. CTE Standards 101: Standards provide a scope of what students should know and be able to do within a discipline.</a:t>
              </a:r>
            </a:p>
          </p:txBody>
        </p:sp>
      </p:grpSp>
      <p:grpSp>
        <p:nvGrpSpPr>
          <p:cNvPr id="4" name="Group 6"/>
          <p:cNvGrpSpPr/>
          <p:nvPr/>
        </p:nvGrpSpPr>
        <p:grpSpPr>
          <a:xfrm>
            <a:off x="4899546" y="1282890"/>
            <a:ext cx="4039738" cy="914400"/>
            <a:chOff x="0" y="1424270"/>
            <a:chExt cx="4539614" cy="860087"/>
          </a:xfrm>
        </p:grpSpPr>
        <p:sp>
          <p:nvSpPr>
            <p:cNvPr id="8" name="Rounded Rectangle 7"/>
            <p:cNvSpPr/>
            <p:nvPr/>
          </p:nvSpPr>
          <p:spPr>
            <a:xfrm>
              <a:off x="0" y="1424270"/>
              <a:ext cx="4539614" cy="860087"/>
            </a:xfrm>
            <a:prstGeom prst="roundRect">
              <a:avLst/>
            </a:prstGeom>
            <a:solidFill>
              <a:schemeClr val="bg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7881" y="1502898"/>
              <a:ext cx="4271750" cy="776115"/>
            </a:xfrm>
            <a:prstGeom prst="rect">
              <a:avLst/>
            </a:prstGeom>
            <a:solidFill>
              <a:schemeClr val="bg1">
                <a:lumMod val="75000"/>
                <a:lumOff val="25000"/>
              </a:schemeClr>
            </a:solidFill>
            <a:ln>
              <a:solidFill>
                <a:schemeClr val="bg1">
                  <a:lumMod val="75000"/>
                  <a:lumOff val="2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a:t>2. Enduring Understandings:  Enduring Understandings frame the big ideas central to a discipline  and can be written as Essential Questions to generate inquiry.</a:t>
              </a:r>
            </a:p>
          </p:txBody>
        </p:sp>
      </p:grpSp>
      <p:grpSp>
        <p:nvGrpSpPr>
          <p:cNvPr id="7" name="Group 9"/>
          <p:cNvGrpSpPr/>
          <p:nvPr/>
        </p:nvGrpSpPr>
        <p:grpSpPr>
          <a:xfrm>
            <a:off x="4920288" y="2700981"/>
            <a:ext cx="4223712" cy="929323"/>
            <a:chOff x="0" y="2594857"/>
            <a:chExt cx="4539614" cy="860087"/>
          </a:xfrm>
        </p:grpSpPr>
        <p:sp>
          <p:nvSpPr>
            <p:cNvPr id="11" name="Rounded Rectangle 10"/>
            <p:cNvSpPr/>
            <p:nvPr/>
          </p:nvSpPr>
          <p:spPr>
            <a:xfrm>
              <a:off x="0" y="2594857"/>
              <a:ext cx="4539614" cy="860087"/>
            </a:xfrm>
            <a:prstGeom prst="roundRect">
              <a:avLst/>
            </a:prstGeom>
            <a:solidFill>
              <a:schemeClr val="bg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111186" y="2650491"/>
              <a:ext cx="4312692" cy="776115"/>
            </a:xfrm>
            <a:prstGeom prst="rect">
              <a:avLst/>
            </a:prstGeom>
            <a:solidFill>
              <a:schemeClr val="bg1">
                <a:lumMod val="75000"/>
                <a:lumOff val="25000"/>
              </a:schemeClr>
            </a:solidFill>
            <a:ln>
              <a:solidFill>
                <a:schemeClr val="bg1">
                  <a:lumMod val="75000"/>
                  <a:lumOff val="2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a:t>3. Performance Tasks:  Performance tasks present students with a robust, real-world challenge in which the scenario, role, process, and product allow students to apply their skills and knowledge to complete the task.</a:t>
              </a:r>
            </a:p>
          </p:txBody>
        </p:sp>
      </p:grpSp>
      <p:grpSp>
        <p:nvGrpSpPr>
          <p:cNvPr id="10" name="Group 12"/>
          <p:cNvGrpSpPr/>
          <p:nvPr/>
        </p:nvGrpSpPr>
        <p:grpSpPr>
          <a:xfrm>
            <a:off x="0" y="2821537"/>
            <a:ext cx="4230806" cy="917950"/>
            <a:chOff x="0" y="3902064"/>
            <a:chExt cx="4539614" cy="860087"/>
          </a:xfrm>
        </p:grpSpPr>
        <p:sp>
          <p:nvSpPr>
            <p:cNvPr id="14" name="Rounded Rectangle 13"/>
            <p:cNvSpPr/>
            <p:nvPr/>
          </p:nvSpPr>
          <p:spPr>
            <a:xfrm>
              <a:off x="0" y="3902064"/>
              <a:ext cx="4539614" cy="860087"/>
            </a:xfrm>
            <a:prstGeom prst="roundRect">
              <a:avLst/>
            </a:prstGeom>
            <a:solidFill>
              <a:schemeClr val="bg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p:nvPr/>
          </p:nvSpPr>
          <p:spPr>
            <a:xfrm>
              <a:off x="127107" y="3957698"/>
              <a:ext cx="4285398" cy="776115"/>
            </a:xfrm>
            <a:prstGeom prst="rect">
              <a:avLst/>
            </a:prstGeom>
            <a:solidFill>
              <a:schemeClr val="bg1">
                <a:lumMod val="75000"/>
                <a:lumOff val="25000"/>
              </a:schemeClr>
            </a:solidFill>
            <a:ln>
              <a:solidFill>
                <a:schemeClr val="bg1">
                  <a:lumMod val="75000"/>
                  <a:lumOff val="2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a:t>4. Course Development:  A course consists of a coherent series of units where concepts and/or skills advance and deepen over time.</a:t>
              </a:r>
            </a:p>
          </p:txBody>
        </p:sp>
      </p:grpSp>
      <p:grpSp>
        <p:nvGrpSpPr>
          <p:cNvPr id="13" name="Group 15"/>
          <p:cNvGrpSpPr/>
          <p:nvPr/>
        </p:nvGrpSpPr>
        <p:grpSpPr>
          <a:xfrm>
            <a:off x="0" y="4243712"/>
            <a:ext cx="4135272" cy="833255"/>
            <a:chOff x="0" y="77696"/>
            <a:chExt cx="4539614" cy="854465"/>
          </a:xfrm>
        </p:grpSpPr>
        <p:sp>
          <p:nvSpPr>
            <p:cNvPr id="17" name="Rounded Rectangle 16"/>
            <p:cNvSpPr/>
            <p:nvPr/>
          </p:nvSpPr>
          <p:spPr>
            <a:xfrm>
              <a:off x="0" y="77696"/>
              <a:ext cx="4539614" cy="854465"/>
            </a:xfrm>
            <a:prstGeom prst="roundRect">
              <a:avLst/>
            </a:prstGeom>
            <a:solidFill>
              <a:schemeClr val="bg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109952" y="119408"/>
              <a:ext cx="4275258" cy="771041"/>
            </a:xfrm>
            <a:prstGeom prst="rect">
              <a:avLst/>
            </a:prstGeom>
            <a:solidFill>
              <a:schemeClr val="bg1">
                <a:lumMod val="75000"/>
                <a:lumOff val="25000"/>
              </a:schemeClr>
            </a:solidFill>
            <a:ln>
              <a:solidFill>
                <a:schemeClr val="bg1">
                  <a:lumMod val="75000"/>
                  <a:lumOff val="2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a:t>5. Unit Plan Development:  A unit consists of a coherent series of lessons where concepts and/or skills  advance and deepen over time.</a:t>
              </a:r>
            </a:p>
          </p:txBody>
        </p:sp>
      </p:grpSp>
      <p:grpSp>
        <p:nvGrpSpPr>
          <p:cNvPr id="16" name="Group 18"/>
          <p:cNvGrpSpPr/>
          <p:nvPr/>
        </p:nvGrpSpPr>
        <p:grpSpPr>
          <a:xfrm>
            <a:off x="5034766" y="4176216"/>
            <a:ext cx="4109234" cy="887104"/>
            <a:chOff x="0" y="2174162"/>
            <a:chExt cx="4539614" cy="854465"/>
          </a:xfrm>
        </p:grpSpPr>
        <p:sp>
          <p:nvSpPr>
            <p:cNvPr id="20" name="Rounded Rectangle 19"/>
            <p:cNvSpPr/>
            <p:nvPr/>
          </p:nvSpPr>
          <p:spPr>
            <a:xfrm>
              <a:off x="0" y="2174162"/>
              <a:ext cx="4539614" cy="854465"/>
            </a:xfrm>
            <a:prstGeom prst="roundRect">
              <a:avLst/>
            </a:prstGeom>
            <a:solidFill>
              <a:schemeClr val="bg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p:nvPr/>
          </p:nvSpPr>
          <p:spPr>
            <a:xfrm>
              <a:off x="69008" y="2256817"/>
              <a:ext cx="4381101" cy="723303"/>
            </a:xfrm>
            <a:prstGeom prst="rect">
              <a:avLst/>
            </a:prstGeom>
            <a:solidFill>
              <a:schemeClr val="bg1">
                <a:lumMod val="75000"/>
                <a:lumOff val="25000"/>
              </a:schemeClr>
            </a:solidFill>
            <a:ln>
              <a:solidFill>
                <a:schemeClr val="bg1">
                  <a:lumMod val="75000"/>
                  <a:lumOff val="2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a:t>6. Universal Design for Learning:  Universal Design for Learning ensures access and engagement for all learners, reduces barriers in instruction and assessment, provides appropriate supports and  challenges, and maintains high expectations for all.</a:t>
              </a:r>
            </a:p>
          </p:txBody>
        </p:sp>
      </p:grpSp>
      <p:grpSp>
        <p:nvGrpSpPr>
          <p:cNvPr id="19" name="Group 21"/>
          <p:cNvGrpSpPr/>
          <p:nvPr/>
        </p:nvGrpSpPr>
        <p:grpSpPr>
          <a:xfrm>
            <a:off x="2429301" y="5397690"/>
            <a:ext cx="3725838" cy="1194178"/>
            <a:chOff x="0" y="3577177"/>
            <a:chExt cx="4539614" cy="854465"/>
          </a:xfrm>
        </p:grpSpPr>
        <p:sp>
          <p:nvSpPr>
            <p:cNvPr id="23" name="Rounded Rectangle 22"/>
            <p:cNvSpPr/>
            <p:nvPr/>
          </p:nvSpPr>
          <p:spPr>
            <a:xfrm>
              <a:off x="0" y="3577177"/>
              <a:ext cx="4539614" cy="854465"/>
            </a:xfrm>
            <a:prstGeom prst="roundRect">
              <a:avLst/>
            </a:prstGeom>
            <a:solidFill>
              <a:schemeClr val="bg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p:cNvSpPr/>
            <p:nvPr/>
          </p:nvSpPr>
          <p:spPr>
            <a:xfrm>
              <a:off x="69776" y="3618889"/>
              <a:ext cx="4265122" cy="771041"/>
            </a:xfrm>
            <a:prstGeom prst="rect">
              <a:avLst/>
            </a:prstGeom>
            <a:solidFill>
              <a:schemeClr val="bg1">
                <a:lumMod val="75000"/>
                <a:lumOff val="25000"/>
              </a:scheme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a:t>7. Lesson Plan Development:  A lesson articulates daily instruction,  can vary in length, is recursive in nature, and allows students several opportunities for practice.</a:t>
              </a:r>
            </a:p>
          </p:txBody>
        </p:sp>
      </p:grpSp>
      <p:sp>
        <p:nvSpPr>
          <p:cNvPr id="27" name="Right Arrow 26"/>
          <p:cNvSpPr/>
          <p:nvPr/>
        </p:nvSpPr>
        <p:spPr>
          <a:xfrm>
            <a:off x="4067033" y="1542197"/>
            <a:ext cx="805218" cy="477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6564573" y="2006222"/>
            <a:ext cx="375450" cy="5732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 Arrow 28"/>
          <p:cNvSpPr/>
          <p:nvPr/>
        </p:nvSpPr>
        <p:spPr>
          <a:xfrm>
            <a:off x="4244453" y="3125337"/>
            <a:ext cx="736979" cy="4230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1733266" y="3739487"/>
            <a:ext cx="484632" cy="491319"/>
          </a:xfrm>
          <a:prstGeom prst="downArrow">
            <a:avLst>
              <a:gd name="adj1" fmla="val 5563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4053385" y="4517409"/>
            <a:ext cx="87345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Up Arrow 31"/>
          <p:cNvSpPr/>
          <p:nvPr/>
        </p:nvSpPr>
        <p:spPr>
          <a:xfrm>
            <a:off x="6277970" y="5172502"/>
            <a:ext cx="850392" cy="8503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pitchFamily="34" charset="0"/>
              </a:rPr>
              <a:t>What is Contemporary CTE?</a:t>
            </a:r>
          </a:p>
        </p:txBody>
      </p:sp>
      <p:sp>
        <p:nvSpPr>
          <p:cNvPr id="4" name="Content Placeholder 3"/>
          <p:cNvSpPr>
            <a:spLocks noGrp="1"/>
          </p:cNvSpPr>
          <p:nvPr>
            <p:ph idx="1"/>
          </p:nvPr>
        </p:nvSpPr>
        <p:spPr/>
        <p:txBody>
          <a:bodyPr/>
          <a:lstStyle/>
          <a:p>
            <a:r>
              <a:rPr lang="en-US" dirty="0">
                <a:latin typeface="Calibri" pitchFamily="34" charset="0"/>
              </a:rPr>
              <a:t>National Vision of CTE</a:t>
            </a:r>
          </a:p>
          <a:p>
            <a:endParaRPr lang="en-US" dirty="0">
              <a:latin typeface="Calibri" pitchFamily="34" charset="0"/>
            </a:endParaRPr>
          </a:p>
          <a:p>
            <a:r>
              <a:rPr lang="en-US" dirty="0">
                <a:latin typeface="Calibri" pitchFamily="34" charset="0"/>
              </a:rPr>
              <a:t>CTE in Wisconsin</a:t>
            </a:r>
          </a:p>
          <a:p>
            <a:endParaRPr lang="en-US" dirty="0">
              <a:latin typeface="Calibri" pitchFamily="34" charset="0"/>
            </a:endParaRPr>
          </a:p>
          <a:p>
            <a:r>
              <a:rPr lang="en-US" dirty="0">
                <a:latin typeface="Calibri" pitchFamily="34" charset="0"/>
              </a:rPr>
              <a:t>Quality Components of CTE in Wisconsin</a:t>
            </a:r>
          </a:p>
        </p:txBody>
      </p:sp>
    </p:spTree>
    <p:extLst>
      <p:ext uri="{BB962C8B-B14F-4D97-AF65-F5344CB8AC3E}">
        <p14:creationId xmlns:p14="http://schemas.microsoft.com/office/powerpoint/2010/main" val="2403202482"/>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pitchFamily="34" charset="0"/>
              </a:rPr>
              <a:t>National Vision of CTE</a:t>
            </a:r>
          </a:p>
        </p:txBody>
      </p:sp>
      <p:sp>
        <p:nvSpPr>
          <p:cNvPr id="3" name="Content Placeholder 2"/>
          <p:cNvSpPr>
            <a:spLocks noGrp="1"/>
          </p:cNvSpPr>
          <p:nvPr>
            <p:ph idx="1"/>
          </p:nvPr>
        </p:nvSpPr>
        <p:spPr>
          <a:xfrm>
            <a:off x="252484" y="1340892"/>
            <a:ext cx="8229600" cy="4525963"/>
          </a:xfrm>
        </p:spPr>
        <p:txBody>
          <a:bodyPr/>
          <a:lstStyle/>
          <a:p>
            <a:pPr>
              <a:buNone/>
            </a:pPr>
            <a:r>
              <a:rPr lang="en-US" sz="2000" i="1" dirty="0">
                <a:latin typeface="Calibri" pitchFamily="34" charset="0"/>
              </a:rPr>
              <a:t>Career and Technical Education is: </a:t>
            </a:r>
          </a:p>
          <a:p>
            <a:pPr lvl="1">
              <a:buFont typeface="Arial" pitchFamily="34" charset="0"/>
              <a:buChar char="•"/>
            </a:pPr>
            <a:r>
              <a:rPr lang="en-US" sz="2000" dirty="0">
                <a:latin typeface="Calibri" pitchFamily="34" charset="0"/>
              </a:rPr>
              <a:t>critical to ensuring that the United States leads in global competitiveness; </a:t>
            </a:r>
          </a:p>
          <a:p>
            <a:pPr lvl="1">
              <a:buNone/>
            </a:pPr>
            <a:endParaRPr lang="en-US" sz="2000" dirty="0">
              <a:latin typeface="Calibri" pitchFamily="34" charset="0"/>
            </a:endParaRPr>
          </a:p>
          <a:p>
            <a:pPr lvl="1">
              <a:buFont typeface="Arial" pitchFamily="34" charset="0"/>
              <a:buChar char="•"/>
            </a:pPr>
            <a:r>
              <a:rPr lang="en-US" sz="2000" dirty="0">
                <a:latin typeface="Calibri" pitchFamily="34" charset="0"/>
              </a:rPr>
              <a:t>actively partnering with employers to design and provide high-quality, dynamic programs; </a:t>
            </a:r>
          </a:p>
          <a:p>
            <a:pPr lvl="1">
              <a:buNone/>
            </a:pPr>
            <a:endParaRPr lang="en-US" sz="2000" dirty="0">
              <a:latin typeface="Calibri" pitchFamily="34" charset="0"/>
            </a:endParaRPr>
          </a:p>
          <a:p>
            <a:pPr lvl="1">
              <a:buFont typeface="Arial" pitchFamily="34" charset="0"/>
              <a:buChar char="•"/>
            </a:pPr>
            <a:r>
              <a:rPr lang="en-US" sz="2000" dirty="0">
                <a:latin typeface="Calibri" pitchFamily="34" charset="0"/>
              </a:rPr>
              <a:t>preparing students to succeed in further education and careers; </a:t>
            </a:r>
          </a:p>
          <a:p>
            <a:pPr lvl="1">
              <a:buNone/>
            </a:pPr>
            <a:endParaRPr lang="en-US" sz="2000" dirty="0">
              <a:latin typeface="Calibri" pitchFamily="34" charset="0"/>
            </a:endParaRPr>
          </a:p>
          <a:p>
            <a:pPr lvl="1">
              <a:buFont typeface="Arial" pitchFamily="34" charset="0"/>
              <a:buChar char="•"/>
            </a:pPr>
            <a:r>
              <a:rPr lang="en-US" sz="2000" dirty="0">
                <a:latin typeface="Calibri" pitchFamily="34" charset="0"/>
              </a:rPr>
              <a:t>delivered through comprehensive programs of study aligned to The National Career Clusters framework; and </a:t>
            </a:r>
          </a:p>
          <a:p>
            <a:pPr lvl="1">
              <a:buNone/>
            </a:pPr>
            <a:endParaRPr lang="en-US" sz="2000" dirty="0">
              <a:latin typeface="Calibri" pitchFamily="34" charset="0"/>
            </a:endParaRPr>
          </a:p>
          <a:p>
            <a:pPr lvl="1">
              <a:buFont typeface="Arial" pitchFamily="34" charset="0"/>
              <a:buChar char="•"/>
            </a:pPr>
            <a:r>
              <a:rPr lang="en-US" sz="2000" dirty="0">
                <a:latin typeface="Calibri" pitchFamily="34" charset="0"/>
              </a:rPr>
              <a:t>a results-driven system that demonstrates a positive return on investment. </a:t>
            </a:r>
          </a:p>
        </p:txBody>
      </p:sp>
      <p:sp>
        <p:nvSpPr>
          <p:cNvPr id="4" name="TextBox 3"/>
          <p:cNvSpPr txBox="1"/>
          <p:nvPr/>
        </p:nvSpPr>
        <p:spPr>
          <a:xfrm>
            <a:off x="5285232" y="6305266"/>
            <a:ext cx="2514600" cy="369332"/>
          </a:xfrm>
          <a:prstGeom prst="rect">
            <a:avLst/>
          </a:prstGeom>
          <a:noFill/>
        </p:spPr>
        <p:txBody>
          <a:bodyPr wrap="square" rtlCol="0">
            <a:spAutoFit/>
          </a:bodyPr>
          <a:lstStyle/>
          <a:p>
            <a:r>
              <a:rPr lang="en-US" dirty="0">
                <a:hlinkClick r:id="rId4"/>
              </a:rPr>
              <a:t>https://careertech.org/</a:t>
            </a:r>
            <a:endParaRPr lang="en-US" dirty="0"/>
          </a:p>
        </p:txBody>
      </p:sp>
    </p:spTree>
    <p:custDataLst>
      <p:tags r:id="rId1"/>
    </p:custData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Wisconsin Vision of CTE</a:t>
            </a:r>
          </a:p>
        </p:txBody>
      </p:sp>
      <p:sp>
        <p:nvSpPr>
          <p:cNvPr id="3" name="Content Placeholder 2"/>
          <p:cNvSpPr>
            <a:spLocks noGrp="1"/>
          </p:cNvSpPr>
          <p:nvPr>
            <p:ph idx="1"/>
          </p:nvPr>
        </p:nvSpPr>
        <p:spPr/>
        <p:txBody>
          <a:bodyPr/>
          <a:lstStyle/>
          <a:p>
            <a:r>
              <a:rPr lang="en-US" dirty="0"/>
              <a:t>CTE is both a collection of educational programs or content areas as well as a system of preparing students to be career and college ready. </a:t>
            </a:r>
          </a:p>
          <a:p>
            <a:pPr>
              <a:buNone/>
            </a:pPr>
            <a:endParaRPr lang="en-US" dirty="0"/>
          </a:p>
          <a:p>
            <a:r>
              <a:rPr lang="en-US" dirty="0"/>
              <a:t>Contemporary CTE programs are delivered primarily through </a:t>
            </a:r>
            <a:r>
              <a:rPr lang="en-US" dirty="0">
                <a:solidFill>
                  <a:srgbClr val="FF0000"/>
                </a:solidFill>
                <a:hlinkClick r:id="rId4"/>
              </a:rPr>
              <a:t>six specific content areas.</a:t>
            </a:r>
            <a:endParaRPr lang="en-US" sz="3200" dirty="0">
              <a:solidFill>
                <a:srgbClr val="FF0000"/>
              </a:solidFill>
            </a:endParaRPr>
          </a:p>
        </p:txBody>
      </p:sp>
    </p:spTree>
    <p:custDataLst>
      <p:tags r:id="rId1"/>
    </p:custData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Wisconsin’s Approach to CTE</a:t>
            </a:r>
            <a:br>
              <a:rPr lang="en-US" dirty="0">
                <a:solidFill>
                  <a:schemeClr val="bg1"/>
                </a:solidFill>
              </a:rPr>
            </a:br>
            <a:endParaRPr lang="en-US" b="1" dirty="0">
              <a:solidFill>
                <a:schemeClr val="bg1"/>
              </a:solidFill>
            </a:endParaRPr>
          </a:p>
        </p:txBody>
      </p:sp>
      <p:sp>
        <p:nvSpPr>
          <p:cNvPr id="3" name="Content Placeholder 2"/>
          <p:cNvSpPr>
            <a:spLocks noGrp="1"/>
          </p:cNvSpPr>
          <p:nvPr>
            <p:ph idx="1"/>
          </p:nvPr>
        </p:nvSpPr>
        <p:spPr>
          <a:xfrm>
            <a:off x="457200" y="1190767"/>
            <a:ext cx="8229600" cy="4525963"/>
          </a:xfrm>
        </p:spPr>
        <p:txBody>
          <a:bodyPr/>
          <a:lstStyle/>
          <a:p>
            <a:r>
              <a:rPr lang="en-US" b="1" dirty="0"/>
              <a:t>What is Contemporary CTE?</a:t>
            </a:r>
          </a:p>
          <a:p>
            <a:pPr lvl="1"/>
            <a:r>
              <a:rPr lang="en-US" dirty="0"/>
              <a:t>Quality Components of CTE</a:t>
            </a:r>
            <a:endParaRPr lang="en-US" b="1" dirty="0">
              <a:solidFill>
                <a:schemeClr val="bg1">
                  <a:lumMod val="75000"/>
                  <a:lumOff val="25000"/>
                </a:schemeClr>
              </a:solidFill>
            </a:endParaRPr>
          </a:p>
          <a:p>
            <a:pPr lvl="1"/>
            <a:r>
              <a:rPr lang="en-US" dirty="0"/>
              <a:t>Delivering CTE through Career Clusters &amp; Pathways</a:t>
            </a:r>
          </a:p>
          <a:p>
            <a:pPr lvl="1"/>
            <a:r>
              <a:rPr lang="en-US" dirty="0"/>
              <a:t>CTE Advocacy Resources</a:t>
            </a:r>
          </a:p>
          <a:p>
            <a:pPr lvl="2"/>
            <a:r>
              <a:rPr lang="en-US" dirty="0"/>
              <a:t>Importance of CTE</a:t>
            </a:r>
          </a:p>
          <a:p>
            <a:pPr lvl="2"/>
            <a:r>
              <a:rPr lang="en-US" dirty="0"/>
              <a:t>Work-Based Learning</a:t>
            </a:r>
          </a:p>
          <a:p>
            <a:pPr lvl="2"/>
            <a:r>
              <a:rPr lang="en-US" dirty="0"/>
              <a:t>CTSO</a:t>
            </a:r>
          </a:p>
        </p:txBody>
      </p:sp>
    </p:spTree>
    <p:custDataLst>
      <p:tags r:id="rId1"/>
    </p:custDataLst>
    <p:extLst>
      <p:ext uri="{BB962C8B-B14F-4D97-AF65-F5344CB8AC3E}">
        <p14:creationId xmlns:p14="http://schemas.microsoft.com/office/powerpoint/2010/main" val="1215701567"/>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lumOff val="25000"/>
                  </a:schemeClr>
                </a:solidFill>
              </a:rPr>
              <a:t>Quality Components of CTE</a:t>
            </a:r>
          </a:p>
        </p:txBody>
      </p:sp>
      <p:pic>
        <p:nvPicPr>
          <p:cNvPr id="4" name="Content Placeholder 3" descr="venn.p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60331" y="1111768"/>
            <a:ext cx="4966138" cy="5038923"/>
          </a:xfrm>
          <a:prstGeom prst="rect">
            <a:avLst/>
          </a:prstGeom>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4" y="182880"/>
            <a:ext cx="7534275" cy="1656677"/>
          </a:xfrm>
        </p:spPr>
        <p:txBody>
          <a:bodyPr/>
          <a:lstStyle/>
          <a:p>
            <a:r>
              <a:rPr lang="en-US" sz="2400" b="1" dirty="0">
                <a:solidFill>
                  <a:schemeClr val="bg1"/>
                </a:solidFill>
              </a:rPr>
              <a:t>Family and Consumer Sciences/Health Science</a:t>
            </a:r>
            <a:br>
              <a:rPr lang="en-US" sz="2400" dirty="0">
                <a:solidFill>
                  <a:schemeClr val="bg1"/>
                </a:solidFill>
              </a:rPr>
            </a:br>
            <a:r>
              <a:rPr lang="en-US" sz="2400" b="1" dirty="0">
                <a:solidFill>
                  <a:schemeClr val="bg1"/>
                </a:solidFill>
              </a:rPr>
              <a:t>CTE Standards Development Workshop</a:t>
            </a:r>
            <a:r>
              <a:rPr lang="en-US" sz="2400" dirty="0">
                <a:solidFill>
                  <a:schemeClr val="bg1"/>
                </a:solidFill>
              </a:rPr>
              <a:t> </a:t>
            </a:r>
            <a:r>
              <a:rPr lang="en-US" sz="2400" b="1" dirty="0">
                <a:solidFill>
                  <a:schemeClr val="bg1"/>
                </a:solidFill>
              </a:rPr>
              <a:t>Agenda</a:t>
            </a:r>
            <a:br>
              <a:rPr lang="en-US" sz="1200" dirty="0">
                <a:solidFill>
                  <a:schemeClr val="bg1"/>
                </a:solidFill>
              </a:rPr>
            </a:br>
            <a:r>
              <a:rPr lang="en-US" sz="1200" b="1" dirty="0">
                <a:solidFill>
                  <a:schemeClr val="bg1"/>
                </a:solidFill>
              </a:rPr>
              <a:t> </a:t>
            </a:r>
            <a:br>
              <a:rPr lang="en-US" sz="1200" dirty="0">
                <a:solidFill>
                  <a:schemeClr val="bg1"/>
                </a:solidFill>
              </a:rPr>
            </a:br>
            <a:r>
              <a:rPr lang="en-US" sz="2800" b="1" u="sng" dirty="0">
                <a:solidFill>
                  <a:schemeClr val="bg1">
                    <a:lumMod val="50000"/>
                    <a:lumOff val="50000"/>
                  </a:schemeClr>
                </a:solidFill>
                <a:hlinkClick r:id="rId3"/>
              </a:rPr>
              <a:t>https://dpi.wi.gov/cte/standards/standards</a:t>
            </a:r>
            <a:endParaRPr lang="en-US" sz="2800" dirty="0">
              <a:solidFill>
                <a:schemeClr val="bg1">
                  <a:lumMod val="50000"/>
                  <a:lumOff val="50000"/>
                </a:schemeClr>
              </a:solidFill>
            </a:endParaRPr>
          </a:p>
        </p:txBody>
      </p:sp>
      <p:sp>
        <p:nvSpPr>
          <p:cNvPr id="3" name="Content Placeholder 2"/>
          <p:cNvSpPr>
            <a:spLocks noGrp="1"/>
          </p:cNvSpPr>
          <p:nvPr>
            <p:ph idx="1"/>
          </p:nvPr>
        </p:nvSpPr>
        <p:spPr>
          <a:xfrm>
            <a:off x="457200" y="2119256"/>
            <a:ext cx="8686800" cy="4006907"/>
          </a:xfrm>
        </p:spPr>
        <p:txBody>
          <a:bodyPr/>
          <a:lstStyle/>
          <a:p>
            <a:pPr marL="915988">
              <a:spcBef>
                <a:spcPts val="900"/>
              </a:spcBef>
              <a:buNone/>
              <a:tabLst>
                <a:tab pos="1433513" algn="l"/>
              </a:tabLst>
            </a:pPr>
            <a:r>
              <a:rPr lang="en-US" sz="2400" b="1" dirty="0">
                <a:solidFill>
                  <a:schemeClr val="bg1">
                    <a:lumMod val="90000"/>
                    <a:lumOff val="10000"/>
                  </a:schemeClr>
                </a:solidFill>
              </a:rPr>
              <a:t>Attendees should complete the Pre-Workshop Information Sheet</a:t>
            </a:r>
          </a:p>
          <a:p>
            <a:pPr marL="1030288" indent="-457200">
              <a:spcBef>
                <a:spcPts val="900"/>
              </a:spcBef>
              <a:buNone/>
              <a:tabLst>
                <a:tab pos="1433513" algn="l"/>
              </a:tabLst>
            </a:pPr>
            <a:r>
              <a:rPr lang="en-US" sz="2400" dirty="0"/>
              <a:t>Return to registration to receive standards book </a:t>
            </a:r>
          </a:p>
        </p:txBody>
      </p:sp>
    </p:spTree>
    <p:custDataLst>
      <p:tags r:id="rId1"/>
    </p:custData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lumOff val="25000"/>
                  </a:schemeClr>
                </a:solidFill>
              </a:rPr>
              <a:t>Quality Components of CTE:</a:t>
            </a:r>
            <a:r>
              <a:rPr lang="en-US" dirty="0">
                <a:solidFill>
                  <a:schemeClr val="bg1"/>
                </a:solidFill>
              </a:rPr>
              <a:t> </a:t>
            </a:r>
            <a:br>
              <a:rPr lang="en-US" dirty="0">
                <a:solidFill>
                  <a:schemeClr val="bg1"/>
                </a:solidFill>
              </a:rPr>
            </a:br>
            <a:r>
              <a:rPr lang="en-US" sz="3600" i="1" dirty="0">
                <a:solidFill>
                  <a:schemeClr val="bg1">
                    <a:lumMod val="75000"/>
                    <a:lumOff val="25000"/>
                  </a:schemeClr>
                </a:solidFill>
              </a:rPr>
              <a:t>Academic &amp; Technical Skills</a:t>
            </a:r>
            <a:endParaRPr lang="en-US" i="1" dirty="0">
              <a:solidFill>
                <a:schemeClr val="bg1">
                  <a:lumMod val="75000"/>
                  <a:lumOff val="25000"/>
                </a:schemeClr>
              </a:solidFill>
            </a:endParaRPr>
          </a:p>
        </p:txBody>
      </p:sp>
      <p:pic>
        <p:nvPicPr>
          <p:cNvPr id="4" name="Content Placeholder 3" descr="venn.p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60331" y="1237892"/>
            <a:ext cx="4966138" cy="5038923"/>
          </a:xfrm>
          <a:prstGeom prst="rect">
            <a:avLst/>
          </a:prstGeom>
        </p:spPr>
      </p:pic>
      <p:sp>
        <p:nvSpPr>
          <p:cNvPr id="6" name="Oval 5"/>
          <p:cNvSpPr/>
          <p:nvPr/>
        </p:nvSpPr>
        <p:spPr>
          <a:xfrm>
            <a:off x="2490952" y="3011214"/>
            <a:ext cx="2144110" cy="220717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35670" y="3053254"/>
            <a:ext cx="2149364" cy="218089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94353" y="3389585"/>
            <a:ext cx="2191407" cy="461665"/>
          </a:xfrm>
          <a:prstGeom prst="rect">
            <a:avLst/>
          </a:prstGeom>
          <a:noFill/>
        </p:spPr>
        <p:txBody>
          <a:bodyPr wrap="square" rtlCol="0">
            <a:spAutoFit/>
          </a:bodyPr>
          <a:lstStyle/>
          <a:p>
            <a:pPr algn="ctr"/>
            <a:r>
              <a:rPr lang="en-US" sz="1200" b="1" dirty="0">
                <a:solidFill>
                  <a:schemeClr val="bg1"/>
                </a:solidFill>
                <a:latin typeface="Arial Black" pitchFamily="34" charset="0"/>
              </a:rPr>
              <a:t>College and Career Readiness</a:t>
            </a: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lumOff val="25000"/>
                  </a:schemeClr>
                </a:solidFill>
              </a:rPr>
              <a:t>Quality Components of CTE: </a:t>
            </a:r>
            <a:br>
              <a:rPr lang="en-US" dirty="0">
                <a:solidFill>
                  <a:schemeClr val="bg1"/>
                </a:solidFill>
              </a:rPr>
            </a:br>
            <a:r>
              <a:rPr lang="en-US" sz="3600" i="1" dirty="0">
                <a:solidFill>
                  <a:schemeClr val="bg1">
                    <a:lumMod val="75000"/>
                    <a:lumOff val="25000"/>
                  </a:schemeClr>
                </a:solidFill>
              </a:rPr>
              <a:t>Work-Based Learning</a:t>
            </a:r>
          </a:p>
        </p:txBody>
      </p:sp>
      <p:pic>
        <p:nvPicPr>
          <p:cNvPr id="4" name="Content Placeholder 3" descr="venn.p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60331" y="1237892"/>
            <a:ext cx="4966138" cy="5038923"/>
          </a:xfrm>
          <a:prstGeom prst="rect">
            <a:avLst/>
          </a:prstGeom>
        </p:spPr>
      </p:pic>
      <p:sp>
        <p:nvSpPr>
          <p:cNvPr id="9" name="Oval 8"/>
          <p:cNvSpPr/>
          <p:nvPr/>
        </p:nvSpPr>
        <p:spPr>
          <a:xfrm>
            <a:off x="3337035" y="1828800"/>
            <a:ext cx="2180896" cy="2249214"/>
          </a:xfrm>
          <a:prstGeom prst="ellipse">
            <a:avLst/>
          </a:prstGeom>
          <a:solidFill>
            <a:srgbClr val="FEC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90952" y="3011214"/>
            <a:ext cx="2144110" cy="220717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83354" y="3357687"/>
            <a:ext cx="2191407" cy="461665"/>
          </a:xfrm>
          <a:prstGeom prst="rect">
            <a:avLst/>
          </a:prstGeom>
          <a:noFill/>
        </p:spPr>
        <p:txBody>
          <a:bodyPr wrap="square" rtlCol="0">
            <a:spAutoFit/>
          </a:bodyPr>
          <a:lstStyle/>
          <a:p>
            <a:pPr algn="ctr"/>
            <a:r>
              <a:rPr lang="en-US" sz="1200" b="1" dirty="0">
                <a:solidFill>
                  <a:schemeClr val="bg1"/>
                </a:solidFill>
                <a:latin typeface="Arial Black" pitchFamily="34" charset="0"/>
              </a:rPr>
              <a:t>College and Career Readiness</a:t>
            </a: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hlinkClick r:id="rId3"/>
              </a:rPr>
              <a:t>Work-Based Learning Brochure</a:t>
            </a:r>
            <a:endParaRPr lang="en-US" dirty="0">
              <a:solidFill>
                <a:schemeClr val="bg1"/>
              </a:solidFill>
            </a:endParaRPr>
          </a:p>
        </p:txBody>
      </p:sp>
      <p:pic>
        <p:nvPicPr>
          <p:cNvPr id="2050" name="Picture 2"/>
          <p:cNvPicPr>
            <a:picLocks noGrp="1" noChangeAspect="1" noChangeArrowheads="1"/>
          </p:cNvPicPr>
          <p:nvPr>
            <p:ph idx="1"/>
          </p:nvPr>
        </p:nvPicPr>
        <p:blipFill>
          <a:blip r:embed="rId4" cstate="print"/>
          <a:srcRect/>
          <a:stretch>
            <a:fillRect/>
          </a:stretch>
        </p:blipFill>
        <p:spPr bwMode="auto">
          <a:xfrm>
            <a:off x="1040524" y="1465014"/>
            <a:ext cx="7903445" cy="4352462"/>
          </a:xfrm>
          <a:prstGeom prst="rect">
            <a:avLst/>
          </a:prstGeom>
          <a:noFill/>
          <a:ln w="9525">
            <a:noFill/>
            <a:miter lim="800000"/>
            <a:headEnd/>
            <a:tailEnd/>
          </a:ln>
        </p:spPr>
      </p:pic>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E0FC8"/>
                </a:solidFill>
              </a:rPr>
              <a:t>Quality Components of CTE: </a:t>
            </a:r>
            <a:br>
              <a:rPr lang="en-US" dirty="0">
                <a:solidFill>
                  <a:srgbClr val="0E0FC8"/>
                </a:solidFill>
              </a:rPr>
            </a:br>
            <a:r>
              <a:rPr lang="en-US" dirty="0">
                <a:solidFill>
                  <a:schemeClr val="bg1"/>
                </a:solidFill>
                <a:hlinkClick r:id="rId3"/>
              </a:rPr>
              <a:t>CTSOs</a:t>
            </a:r>
            <a:endParaRPr lang="en-US" dirty="0">
              <a:solidFill>
                <a:schemeClr val="bg1"/>
              </a:solidFill>
            </a:endParaRPr>
          </a:p>
        </p:txBody>
      </p:sp>
      <p:pic>
        <p:nvPicPr>
          <p:cNvPr id="4" name="Content Placeholder 3" descr="venn.png"/>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459421" y="1334565"/>
            <a:ext cx="4824248" cy="4894953"/>
          </a:xfrm>
          <a:prstGeom prst="rect">
            <a:avLst/>
          </a:prstGeom>
        </p:spPr>
      </p:pic>
      <p:sp>
        <p:nvSpPr>
          <p:cNvPr id="9" name="Oval 8"/>
          <p:cNvSpPr/>
          <p:nvPr/>
        </p:nvSpPr>
        <p:spPr>
          <a:xfrm>
            <a:off x="3920359" y="1844566"/>
            <a:ext cx="2180896" cy="2249214"/>
          </a:xfrm>
          <a:prstGeom prst="ellipse">
            <a:avLst/>
          </a:prstGeom>
          <a:solidFill>
            <a:srgbClr val="FEC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787464" y="3116316"/>
            <a:ext cx="2149364" cy="218089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14247" y="3342289"/>
            <a:ext cx="2191407" cy="461665"/>
          </a:xfrm>
          <a:prstGeom prst="rect">
            <a:avLst/>
          </a:prstGeom>
          <a:noFill/>
        </p:spPr>
        <p:txBody>
          <a:bodyPr wrap="square" rtlCol="0">
            <a:spAutoFit/>
          </a:bodyPr>
          <a:lstStyle/>
          <a:p>
            <a:pPr algn="ctr"/>
            <a:r>
              <a:rPr lang="en-US" sz="1200" b="1" dirty="0">
                <a:solidFill>
                  <a:schemeClr val="bg1"/>
                </a:solidFill>
                <a:latin typeface="Arial Black" pitchFamily="34" charset="0"/>
              </a:rPr>
              <a:t>College and Career Readiness</a:t>
            </a: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E0FC8"/>
                </a:solidFill>
              </a:rPr>
              <a:t>Quality Components of CTE</a:t>
            </a:r>
            <a:br>
              <a:rPr lang="en-US" dirty="0">
                <a:solidFill>
                  <a:srgbClr val="0E0FC8"/>
                </a:solidFill>
              </a:rPr>
            </a:br>
            <a:r>
              <a:rPr lang="en-US" dirty="0">
                <a:solidFill>
                  <a:srgbClr val="0E0FC8"/>
                </a:solidFill>
              </a:rPr>
              <a:t>Activity</a:t>
            </a:r>
          </a:p>
        </p:txBody>
      </p:sp>
      <p:sp>
        <p:nvSpPr>
          <p:cNvPr id="5" name="Content Placeholder 4"/>
          <p:cNvSpPr>
            <a:spLocks noGrp="1"/>
          </p:cNvSpPr>
          <p:nvPr>
            <p:ph sz="half" idx="1"/>
          </p:nvPr>
        </p:nvSpPr>
        <p:spPr/>
        <p:txBody>
          <a:bodyPr/>
          <a:lstStyle/>
          <a:p>
            <a:r>
              <a:rPr lang="en-US" dirty="0"/>
              <a:t>With a partner, identify how a specific CTE course or department reinforces:</a:t>
            </a:r>
          </a:p>
          <a:p>
            <a:pPr lvl="1"/>
            <a:r>
              <a:rPr lang="en-US" dirty="0"/>
              <a:t>Academic &amp; Technical Skills</a:t>
            </a:r>
          </a:p>
          <a:p>
            <a:pPr lvl="1"/>
            <a:r>
              <a:rPr lang="en-US" dirty="0"/>
              <a:t>Work-Based Learning</a:t>
            </a:r>
          </a:p>
          <a:p>
            <a:pPr lvl="1"/>
            <a:r>
              <a:rPr lang="en-US" dirty="0"/>
              <a:t>Leadership &amp; 21</a:t>
            </a:r>
            <a:r>
              <a:rPr lang="en-US" baseline="30000" dirty="0"/>
              <a:t>st</a:t>
            </a:r>
            <a:r>
              <a:rPr lang="en-US" dirty="0"/>
              <a:t> Century Skills</a:t>
            </a:r>
          </a:p>
        </p:txBody>
      </p:sp>
      <p:pic>
        <p:nvPicPr>
          <p:cNvPr id="7" name="Content Placeholder 3" descr="venn.png"/>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47815" y="1505838"/>
            <a:ext cx="3686872" cy="3740908"/>
          </a:xfrm>
          <a:prstGeom prst="rect">
            <a:avLst/>
          </a:prstGeom>
        </p:spPr>
      </p:pic>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tso facts.jpg"/>
          <p:cNvPicPr>
            <a:picLocks noGrp="1" noChangeAspect="1"/>
          </p:cNvPicPr>
          <p:nvPr>
            <p:ph idx="1"/>
          </p:nvPr>
        </p:nvPicPr>
        <p:blipFill>
          <a:blip r:embed="rId3" cstate="print">
            <a:clrChange>
              <a:clrFrom>
                <a:srgbClr val="FFFFFF"/>
              </a:clrFrom>
              <a:clrTo>
                <a:srgbClr val="FFFFFF">
                  <a:alpha val="0"/>
                </a:srgbClr>
              </a:clrTo>
            </a:clrChange>
          </a:blip>
          <a:stretch>
            <a:fillRect/>
          </a:stretch>
        </p:blipFill>
        <p:spPr>
          <a:xfrm>
            <a:off x="614856" y="1466192"/>
            <a:ext cx="4610030" cy="4699487"/>
          </a:xfrm>
        </p:spPr>
      </p:pic>
      <p:pic>
        <p:nvPicPr>
          <p:cNvPr id="5" name="Picture 4" descr="ctso logos.jpg"/>
          <p:cNvPicPr>
            <a:picLocks noChangeAspect="1"/>
          </p:cNvPicPr>
          <p:nvPr/>
        </p:nvPicPr>
        <p:blipFill>
          <a:blip r:embed="rId4" cstate="print">
            <a:clrChange>
              <a:clrFrom>
                <a:srgbClr val="FFFFFF"/>
              </a:clrFrom>
              <a:clrTo>
                <a:srgbClr val="FFFFFF">
                  <a:alpha val="0"/>
                </a:srgbClr>
              </a:clrTo>
            </a:clrChange>
          </a:blip>
          <a:stretch>
            <a:fillRect/>
          </a:stretch>
        </p:blipFill>
        <p:spPr>
          <a:xfrm>
            <a:off x="4447830" y="189186"/>
            <a:ext cx="4506984" cy="2680138"/>
          </a:xfrm>
          <a:prstGeom prst="rect">
            <a:avLst/>
          </a:prstGeom>
        </p:spPr>
      </p:pic>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lumOff val="25000"/>
                  </a:schemeClr>
                </a:solidFill>
              </a:rPr>
              <a:t>The Powerful Outcomes of CTE</a:t>
            </a:r>
          </a:p>
        </p:txBody>
      </p:sp>
      <p:sp>
        <p:nvSpPr>
          <p:cNvPr id="3" name="Content Placeholder 2"/>
          <p:cNvSpPr>
            <a:spLocks noGrp="1"/>
          </p:cNvSpPr>
          <p:nvPr>
            <p:ph idx="1"/>
          </p:nvPr>
        </p:nvSpPr>
        <p:spPr/>
        <p:txBody>
          <a:bodyPr/>
          <a:lstStyle/>
          <a:p>
            <a:r>
              <a:rPr lang="en-US" b="1" dirty="0"/>
              <a:t>2/3</a:t>
            </a:r>
            <a:r>
              <a:rPr lang="en-US" dirty="0"/>
              <a:t> of Wisconsin Students take </a:t>
            </a:r>
            <a:r>
              <a:rPr lang="en-US" b="1" dirty="0"/>
              <a:t>1</a:t>
            </a:r>
            <a:r>
              <a:rPr lang="en-US" dirty="0"/>
              <a:t> or more CTE course</a:t>
            </a:r>
          </a:p>
          <a:p>
            <a:endParaRPr lang="en-US" dirty="0"/>
          </a:p>
          <a:p>
            <a:r>
              <a:rPr lang="en-US" dirty="0"/>
              <a:t>Higher Graduation Rates</a:t>
            </a:r>
          </a:p>
          <a:p>
            <a:endParaRPr lang="en-US" dirty="0"/>
          </a:p>
          <a:p>
            <a:r>
              <a:rPr lang="en-US" dirty="0"/>
              <a:t>CTE prepares College &amp; Career-Ready</a:t>
            </a:r>
          </a:p>
          <a:p>
            <a:pPr>
              <a:buNone/>
            </a:pPr>
            <a:endParaRPr lang="en-US" dirty="0"/>
          </a:p>
          <a:p>
            <a:pPr>
              <a:buNone/>
            </a:pPr>
            <a:endParaRPr lang="en-US" sz="1400" dirty="0"/>
          </a:p>
          <a:p>
            <a:pPr>
              <a:buNone/>
            </a:pPr>
            <a:endParaRPr lang="en-US" sz="1400" dirty="0"/>
          </a:p>
          <a:p>
            <a:pPr>
              <a:buNone/>
            </a:pPr>
            <a:endParaRPr lang="en-US" sz="1400" dirty="0"/>
          </a:p>
          <a:p>
            <a:pPr>
              <a:buNone/>
            </a:pPr>
            <a:r>
              <a:rPr lang="en-US" sz="1200" dirty="0">
                <a:solidFill>
                  <a:schemeClr val="tx1"/>
                </a:solidFill>
              </a:rPr>
              <a:t>*Statistics from 2011 Wisconsin Career and Technical Education Enrollment Report (CTEERS) data. </a:t>
            </a:r>
            <a:endParaRPr lang="en-US" sz="1200" dirty="0"/>
          </a:p>
          <a:p>
            <a:endParaRPr lang="en-US" dirty="0"/>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121" y="232011"/>
            <a:ext cx="7534275" cy="1760564"/>
          </a:xfrm>
        </p:spPr>
        <p:txBody>
          <a:bodyPr/>
          <a:lstStyle/>
          <a:p>
            <a:r>
              <a:rPr lang="en-US" dirty="0">
                <a:solidFill>
                  <a:schemeClr val="bg1"/>
                </a:solidFill>
              </a:rPr>
              <a:t>Delivering CTE through Career Clusters &amp; Pathways</a:t>
            </a:r>
          </a:p>
        </p:txBody>
      </p:sp>
      <p:sp>
        <p:nvSpPr>
          <p:cNvPr id="3" name="Content Placeholder 2"/>
          <p:cNvSpPr>
            <a:spLocks noGrp="1"/>
          </p:cNvSpPr>
          <p:nvPr>
            <p:ph idx="1"/>
          </p:nvPr>
        </p:nvSpPr>
        <p:spPr>
          <a:xfrm>
            <a:off x="575953" y="2415653"/>
            <a:ext cx="8229600" cy="3627383"/>
          </a:xfrm>
        </p:spPr>
        <p:txBody>
          <a:bodyPr/>
          <a:lstStyle/>
          <a:p>
            <a:pPr lvl="1"/>
            <a:r>
              <a:rPr lang="en-US" dirty="0"/>
              <a:t>Career Clusters Framework</a:t>
            </a:r>
          </a:p>
          <a:p>
            <a:pPr lvl="1"/>
            <a:r>
              <a:rPr lang="en-US" dirty="0"/>
              <a:t>Common Career Technical Core (CCTC)</a:t>
            </a:r>
          </a:p>
          <a:p>
            <a:pPr lvl="1"/>
            <a:r>
              <a:rPr lang="en-US" dirty="0"/>
              <a:t>Career Ready Practices (CRP)</a:t>
            </a:r>
          </a:p>
          <a:p>
            <a:pPr lvl="1"/>
            <a:r>
              <a:rPr lang="en-US" dirty="0"/>
              <a:t>Wisconsin Common Career Technical Standards (WCCTS)</a:t>
            </a:r>
          </a:p>
          <a:p>
            <a:pPr lvl="1"/>
            <a:r>
              <a:rPr lang="en-US" dirty="0"/>
              <a:t>Wisconsin Standards for CTE</a:t>
            </a:r>
          </a:p>
          <a:p>
            <a:endParaRPr lang="en-US" dirty="0"/>
          </a:p>
        </p:txBody>
      </p:sp>
    </p:spTree>
    <p:custDataLst>
      <p:tags r:id="rId1"/>
    </p:custDataLst>
    <p:extLst>
      <p:ext uri="{BB962C8B-B14F-4D97-AF65-F5344CB8AC3E}">
        <p14:creationId xmlns:p14="http://schemas.microsoft.com/office/powerpoint/2010/main" val="1215701567"/>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E0FC8"/>
                </a:solidFill>
              </a:rPr>
              <a:t>Career Clusters Framework</a:t>
            </a:r>
          </a:p>
        </p:txBody>
      </p:sp>
      <p:sp>
        <p:nvSpPr>
          <p:cNvPr id="3" name="Content Placeholder 2"/>
          <p:cNvSpPr>
            <a:spLocks noGrp="1"/>
          </p:cNvSpPr>
          <p:nvPr>
            <p:ph idx="1"/>
          </p:nvPr>
        </p:nvSpPr>
        <p:spPr/>
        <p:txBody>
          <a:bodyPr/>
          <a:lstStyle/>
          <a:p>
            <a:r>
              <a:rPr lang="en-US" dirty="0"/>
              <a:t>Links school-based learning with knowledge and skills in workplace.</a:t>
            </a:r>
          </a:p>
          <a:p>
            <a:r>
              <a:rPr lang="en-US" dirty="0"/>
              <a:t>Developed by </a:t>
            </a:r>
            <a:r>
              <a:rPr lang="en-US" dirty="0" err="1"/>
              <a:t>NASDCTEc</a:t>
            </a:r>
            <a:endParaRPr lang="en-US" dirty="0"/>
          </a:p>
          <a:p>
            <a:r>
              <a:rPr lang="en-US" dirty="0"/>
              <a:t>16 Career Clusters &amp; 79 Career Pathways</a:t>
            </a:r>
          </a:p>
          <a:p>
            <a:pPr>
              <a:buNone/>
            </a:pPr>
            <a:r>
              <a:rPr lang="en-US" dirty="0"/>
              <a:t>		</a:t>
            </a:r>
            <a:r>
              <a:rPr lang="en-US" dirty="0">
                <a:hlinkClick r:id="rId3"/>
              </a:rPr>
              <a:t>http://www.wicareerpathways.org</a:t>
            </a:r>
            <a:endParaRPr lang="en-US" dirty="0"/>
          </a:p>
          <a:p>
            <a:pPr>
              <a:buNone/>
            </a:pPr>
            <a:endParaRPr lang="en-US" dirty="0"/>
          </a:p>
          <a:p>
            <a:r>
              <a:rPr lang="en-US" dirty="0">
                <a:hlinkClick r:id="rId4"/>
              </a:rPr>
              <a:t>http://cte.dpi.wi.gov/cte_implementcc</a:t>
            </a:r>
            <a:endParaRPr lang="en-US" dirty="0"/>
          </a:p>
          <a:p>
            <a:pPr>
              <a:buNone/>
            </a:pPr>
            <a:endParaRPr lang="en-US" dirty="0"/>
          </a:p>
          <a:p>
            <a:endParaRPr lang="en-US" dirty="0">
              <a:solidFill>
                <a:srgbClr val="FFC000"/>
              </a:solidFill>
            </a:endParaRPr>
          </a:p>
          <a:p>
            <a:endParaRPr lang="en-US" dirty="0"/>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E0FC8"/>
                </a:solidFill>
                <a:latin typeface="Calibri" pitchFamily="34" charset="0"/>
              </a:rPr>
              <a:t>Career Clusters </a:t>
            </a:r>
            <a:br>
              <a:rPr lang="en-US" b="1" dirty="0">
                <a:solidFill>
                  <a:srgbClr val="0E0FC8"/>
                </a:solidFill>
                <a:latin typeface="Calibri" pitchFamily="34" charset="0"/>
              </a:rPr>
            </a:br>
            <a:r>
              <a:rPr lang="en-US" b="1" dirty="0">
                <a:solidFill>
                  <a:srgbClr val="0E0FC8"/>
                </a:solidFill>
                <a:latin typeface="Calibri" pitchFamily="34" charset="0"/>
              </a:rPr>
              <a:t>10 Components Framework</a:t>
            </a:r>
          </a:p>
        </p:txBody>
      </p:sp>
      <p:pic>
        <p:nvPicPr>
          <p:cNvPr id="2050" name="Picture 2" descr="10 Components"/>
          <p:cNvPicPr>
            <a:picLocks noChangeAspect="1" noChangeArrowheads="1"/>
          </p:cNvPicPr>
          <p:nvPr/>
        </p:nvPicPr>
        <p:blipFill>
          <a:blip r:embed="rId3" cstate="print"/>
          <a:srcRect/>
          <a:stretch>
            <a:fillRect/>
          </a:stretch>
        </p:blipFill>
        <p:spPr bwMode="auto">
          <a:xfrm>
            <a:off x="907787" y="1678673"/>
            <a:ext cx="8058792" cy="4059243"/>
          </a:xfrm>
          <a:prstGeom prst="rect">
            <a:avLst/>
          </a:prstGeom>
          <a:noFill/>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chemeClr val="bg1"/>
                </a:solidFill>
              </a:rPr>
              <a:t>Family and Consumer Sciences/Health Science</a:t>
            </a:r>
            <a:br>
              <a:rPr lang="en-US" sz="2400" dirty="0">
                <a:solidFill>
                  <a:schemeClr val="bg1"/>
                </a:solidFill>
              </a:rPr>
            </a:br>
            <a:r>
              <a:rPr lang="en-US" sz="2400" b="1" dirty="0">
                <a:solidFill>
                  <a:schemeClr val="bg1"/>
                </a:solidFill>
              </a:rPr>
              <a:t>CTE Standards Development Workshop</a:t>
            </a:r>
            <a:r>
              <a:rPr lang="en-US" sz="2400" dirty="0">
                <a:solidFill>
                  <a:schemeClr val="bg1"/>
                </a:solidFill>
              </a:rPr>
              <a:t> </a:t>
            </a:r>
            <a:r>
              <a:rPr lang="en-US" sz="2400" b="1" dirty="0">
                <a:solidFill>
                  <a:schemeClr val="bg1"/>
                </a:solidFill>
              </a:rPr>
              <a:t>Agenda</a:t>
            </a:r>
            <a:br>
              <a:rPr lang="en-US" sz="1200" dirty="0">
                <a:solidFill>
                  <a:schemeClr val="bg1"/>
                </a:solidFill>
              </a:rPr>
            </a:br>
            <a:r>
              <a:rPr lang="en-US" sz="1200" b="1" dirty="0">
                <a:solidFill>
                  <a:schemeClr val="bg1"/>
                </a:solidFill>
              </a:rPr>
              <a:t> </a:t>
            </a:r>
            <a:br>
              <a:rPr lang="en-US" sz="1200" dirty="0">
                <a:solidFill>
                  <a:schemeClr val="bg1"/>
                </a:solidFill>
              </a:rPr>
            </a:br>
            <a:r>
              <a:rPr lang="en-US" sz="2800" b="1" u="sng" dirty="0">
                <a:solidFill>
                  <a:schemeClr val="bg1"/>
                </a:solidFill>
                <a:hlinkClick r:id="rId3"/>
              </a:rPr>
              <a:t>https://dpi.wi.gov/cte/standards/standards</a:t>
            </a:r>
            <a:endParaRPr lang="en-US" sz="2800" dirty="0">
              <a:solidFill>
                <a:schemeClr val="bg1"/>
              </a:solidFill>
            </a:endParaRPr>
          </a:p>
        </p:txBody>
      </p:sp>
      <p:sp>
        <p:nvSpPr>
          <p:cNvPr id="3" name="Content Placeholder 2"/>
          <p:cNvSpPr>
            <a:spLocks noGrp="1"/>
          </p:cNvSpPr>
          <p:nvPr>
            <p:ph idx="1"/>
          </p:nvPr>
        </p:nvSpPr>
        <p:spPr>
          <a:xfrm>
            <a:off x="457200" y="1600200"/>
            <a:ext cx="8686800" cy="5037268"/>
          </a:xfrm>
        </p:spPr>
        <p:txBody>
          <a:bodyPr/>
          <a:lstStyle/>
          <a:p>
            <a:pPr marL="915988">
              <a:lnSpc>
                <a:spcPct val="150000"/>
              </a:lnSpc>
              <a:spcBef>
                <a:spcPts val="900"/>
              </a:spcBef>
              <a:buNone/>
              <a:tabLst>
                <a:tab pos="1433513" algn="l"/>
              </a:tabLst>
            </a:pPr>
            <a:r>
              <a:rPr lang="en-US" sz="1200" b="1" dirty="0"/>
              <a:t>8:30		Continental Breakfast and Registration</a:t>
            </a:r>
          </a:p>
          <a:p>
            <a:pPr marL="915988">
              <a:lnSpc>
                <a:spcPct val="150000"/>
              </a:lnSpc>
              <a:spcBef>
                <a:spcPts val="900"/>
              </a:spcBef>
              <a:buNone/>
              <a:tabLst>
                <a:tab pos="1433513" algn="l"/>
              </a:tabLst>
            </a:pPr>
            <a:r>
              <a:rPr lang="en-US" sz="1200" b="1" dirty="0"/>
              <a:t>9:00		Welcome and Introductions</a:t>
            </a:r>
          </a:p>
          <a:p>
            <a:pPr marL="915988">
              <a:lnSpc>
                <a:spcPct val="150000"/>
              </a:lnSpc>
              <a:spcBef>
                <a:spcPts val="900"/>
              </a:spcBef>
              <a:buNone/>
              <a:tabLst>
                <a:tab pos="1433513" algn="l"/>
              </a:tabLst>
            </a:pPr>
            <a:r>
              <a:rPr lang="en-US" sz="1200" b="1" dirty="0"/>
              <a:t>9:20		Review Wisconsin State Standards (Sections 1 &amp; 2)</a:t>
            </a:r>
          </a:p>
          <a:p>
            <a:pPr marL="915988">
              <a:lnSpc>
                <a:spcPct val="150000"/>
              </a:lnSpc>
              <a:spcBef>
                <a:spcPts val="900"/>
              </a:spcBef>
              <a:buNone/>
              <a:tabLst>
                <a:tab pos="1433513" algn="l"/>
              </a:tabLst>
            </a:pPr>
            <a:r>
              <a:rPr lang="en-US" sz="1200" b="1" dirty="0"/>
              <a:t>10:00        	Break</a:t>
            </a:r>
          </a:p>
          <a:p>
            <a:pPr marL="915988">
              <a:lnSpc>
                <a:spcPct val="150000"/>
              </a:lnSpc>
              <a:spcBef>
                <a:spcPts val="900"/>
              </a:spcBef>
              <a:buNone/>
              <a:tabLst>
                <a:tab pos="1433513" algn="l"/>
              </a:tabLst>
            </a:pPr>
            <a:r>
              <a:rPr lang="en-US" sz="1200" b="1" dirty="0"/>
              <a:t>10:15	Wisconsin Common Career Technical Standards (Section 3)</a:t>
            </a:r>
          </a:p>
          <a:p>
            <a:pPr marL="915988">
              <a:lnSpc>
                <a:spcPct val="150000"/>
              </a:lnSpc>
              <a:spcBef>
                <a:spcPts val="900"/>
              </a:spcBef>
              <a:buNone/>
              <a:tabLst>
                <a:tab pos="1433513" algn="l"/>
              </a:tabLst>
            </a:pPr>
            <a:r>
              <a:rPr lang="en-US" sz="1200" b="1" dirty="0"/>
              <a:t>11:00        	Connecting Career and Technical Education to the Common Core State Standards 	(Section 5)</a:t>
            </a:r>
          </a:p>
          <a:p>
            <a:pPr marL="915988">
              <a:lnSpc>
                <a:spcPct val="150000"/>
              </a:lnSpc>
              <a:spcBef>
                <a:spcPts val="900"/>
              </a:spcBef>
              <a:buNone/>
              <a:tabLst>
                <a:tab pos="1433513" algn="l"/>
              </a:tabLst>
            </a:pPr>
            <a:r>
              <a:rPr lang="en-US" sz="1200" b="1" dirty="0"/>
              <a:t>12:00	Lunch-Professional Organizations and CTSO’s </a:t>
            </a:r>
          </a:p>
          <a:p>
            <a:pPr marL="915988">
              <a:lnSpc>
                <a:spcPct val="150000"/>
              </a:lnSpc>
              <a:spcBef>
                <a:spcPts val="900"/>
              </a:spcBef>
              <a:buNone/>
              <a:tabLst>
                <a:tab pos="1433513" algn="l"/>
              </a:tabLst>
            </a:pPr>
            <a:r>
              <a:rPr lang="en-US" sz="1200" b="1" dirty="0"/>
              <a:t>12:45	Group Activity: Examining Content  Area Standards (Section 4)</a:t>
            </a:r>
          </a:p>
          <a:p>
            <a:pPr marL="915988">
              <a:lnSpc>
                <a:spcPct val="150000"/>
              </a:lnSpc>
              <a:spcBef>
                <a:spcPts val="900"/>
              </a:spcBef>
              <a:buNone/>
              <a:tabLst>
                <a:tab pos="1433513" algn="l"/>
              </a:tabLst>
            </a:pPr>
            <a:r>
              <a:rPr lang="en-US" sz="1200" b="1" dirty="0"/>
              <a:t>2:30		What’s Next:  Resources &amp; Advocacy</a:t>
            </a:r>
          </a:p>
          <a:p>
            <a:pPr marL="915988">
              <a:lnSpc>
                <a:spcPct val="150000"/>
              </a:lnSpc>
              <a:spcBef>
                <a:spcPts val="900"/>
              </a:spcBef>
              <a:buNone/>
              <a:tabLst>
                <a:tab pos="1433513" algn="l"/>
              </a:tabLst>
            </a:pPr>
            <a:r>
              <a:rPr lang="en-US" sz="1200" b="1" dirty="0"/>
              <a:t>2:40		Curriculum Update/Feedback Survey</a:t>
            </a:r>
          </a:p>
          <a:p>
            <a:pPr marL="915988">
              <a:lnSpc>
                <a:spcPct val="150000"/>
              </a:lnSpc>
              <a:spcBef>
                <a:spcPts val="900"/>
              </a:spcBef>
              <a:buNone/>
              <a:tabLst>
                <a:tab pos="1433513" algn="l"/>
              </a:tabLst>
            </a:pPr>
            <a:r>
              <a:rPr lang="en-US" sz="1200" b="1" dirty="0"/>
              <a:t>3:15		Departure	</a:t>
            </a:r>
          </a:p>
        </p:txBody>
      </p:sp>
    </p:spTree>
    <p:custDataLst>
      <p:tags r:id="rId1"/>
    </p:custDataLst>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66" y="1499927"/>
            <a:ext cx="7772400" cy="1362075"/>
          </a:xfrm>
        </p:spPr>
        <p:txBody>
          <a:bodyPr/>
          <a:lstStyle/>
          <a:p>
            <a:r>
              <a:rPr lang="en-US" dirty="0">
                <a:solidFill>
                  <a:schemeClr val="bg1"/>
                </a:solidFill>
              </a:rPr>
              <a:t>Break- 15 Minutes</a:t>
            </a:r>
          </a:p>
        </p:txBody>
      </p:sp>
      <p:sp>
        <p:nvSpPr>
          <p:cNvPr id="3" name="Text Placeholder 2"/>
          <p:cNvSpPr>
            <a:spLocks noGrp="1"/>
          </p:cNvSpPr>
          <p:nvPr>
            <p:ph type="body" idx="1"/>
          </p:nvPr>
        </p:nvSpPr>
        <p:spPr>
          <a:xfrm>
            <a:off x="722313" y="2906713"/>
            <a:ext cx="8135084" cy="2456857"/>
          </a:xfrm>
        </p:spPr>
        <p:txBody>
          <a:bodyPr/>
          <a:lstStyle/>
          <a:p>
            <a:r>
              <a:rPr lang="en-US" sz="2800" dirty="0">
                <a:solidFill>
                  <a:schemeClr val="bg1"/>
                </a:solidFill>
              </a:rPr>
              <a:t>Coming up :  </a:t>
            </a:r>
          </a:p>
          <a:p>
            <a:br>
              <a:rPr lang="en-US" sz="2800" dirty="0">
                <a:solidFill>
                  <a:schemeClr val="bg1"/>
                </a:solidFill>
              </a:rPr>
            </a:br>
            <a:r>
              <a:rPr lang="en-US" sz="2800" dirty="0">
                <a:solidFill>
                  <a:schemeClr val="bg1"/>
                </a:solidFill>
              </a:rPr>
              <a:t>PK-16 Learning Continuum &amp;</a:t>
            </a:r>
            <a:br>
              <a:rPr lang="en-US" sz="2800" dirty="0">
                <a:solidFill>
                  <a:schemeClr val="bg1"/>
                </a:solidFill>
              </a:rPr>
            </a:br>
            <a:r>
              <a:rPr lang="en-US" sz="2800" dirty="0">
                <a:solidFill>
                  <a:schemeClr val="bg1"/>
                </a:solidFill>
              </a:rPr>
              <a:t>Wisconsin Common Career Technical Standards</a:t>
            </a:r>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PK-16 Learning Continuum</a:t>
            </a:r>
          </a:p>
        </p:txBody>
      </p:sp>
      <p:pic>
        <p:nvPicPr>
          <p:cNvPr id="1026" name="Picture 2"/>
          <p:cNvPicPr>
            <a:picLocks noGrp="1" noChangeAspect="1" noChangeArrowheads="1"/>
          </p:cNvPicPr>
          <p:nvPr>
            <p:ph idx="1"/>
          </p:nvPr>
        </p:nvPicPr>
        <p:blipFill>
          <a:blip r:embed="rId3" cstate="print">
            <a:clrChange>
              <a:clrFrom>
                <a:srgbClr val="FFFFFF"/>
              </a:clrFrom>
              <a:clrTo>
                <a:srgbClr val="FFFFFF">
                  <a:alpha val="0"/>
                </a:srgbClr>
              </a:clrTo>
            </a:clrChange>
          </a:blip>
          <a:srcRect l="5376" r="1030"/>
          <a:stretch>
            <a:fillRect/>
          </a:stretch>
        </p:blipFill>
        <p:spPr bwMode="auto">
          <a:xfrm>
            <a:off x="236483" y="1087821"/>
            <a:ext cx="8639503" cy="4934607"/>
          </a:xfrm>
          <a:prstGeom prst="rect">
            <a:avLst/>
          </a:prstGeom>
          <a:noFill/>
          <a:ln w="9525">
            <a:noFill/>
            <a:miter lim="800000"/>
            <a:headEnd/>
            <a:tailEnd/>
          </a:ln>
        </p:spPr>
      </p:pic>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hlinkClick r:id="rId3"/>
              </a:rPr>
              <a:t>Common Career Technical Core (CCTC)</a:t>
            </a:r>
            <a:endParaRPr lang="en-US" dirty="0">
              <a:solidFill>
                <a:schemeClr val="bg1"/>
              </a:solidFill>
            </a:endParaRPr>
          </a:p>
        </p:txBody>
      </p:sp>
      <p:sp>
        <p:nvSpPr>
          <p:cNvPr id="3" name="Content Placeholder 2"/>
          <p:cNvSpPr>
            <a:spLocks noGrp="1"/>
          </p:cNvSpPr>
          <p:nvPr>
            <p:ph idx="1"/>
          </p:nvPr>
        </p:nvSpPr>
        <p:spPr/>
        <p:txBody>
          <a:bodyPr/>
          <a:lstStyle/>
          <a:p>
            <a:r>
              <a:rPr lang="en-US" sz="2000" dirty="0"/>
              <a:t>The Common Career Technical Core (CCTC) is a state-led initiative to establish a set of rigorous, high-quality standards for Career Technical Education (CTE) that states can adopt voluntarily. </a:t>
            </a:r>
          </a:p>
          <a:p>
            <a:pPr>
              <a:buNone/>
            </a:pPr>
            <a:endParaRPr lang="en-US" sz="2000" dirty="0"/>
          </a:p>
          <a:p>
            <a:r>
              <a:rPr lang="en-US" sz="2000" dirty="0"/>
              <a:t>The standards have been informed by state and industry standards and developed by a diverse group of teachers, business and industry experts, administrators and researchers.</a:t>
            </a:r>
          </a:p>
          <a:p>
            <a:endParaRPr lang="en-US" sz="2000" dirty="0"/>
          </a:p>
          <a:p>
            <a:r>
              <a:rPr lang="en-US" sz="2000" dirty="0"/>
              <a:t>The CCTC includes a set of standards for each of the 16 Career Clusters™ and their corresponding Career Pathways that define what students should know and be able to do after completing instruction in a program of study. </a:t>
            </a:r>
          </a:p>
          <a:p>
            <a:endParaRPr lang="en-US" sz="1600" dirty="0"/>
          </a:p>
          <a:p>
            <a:endParaRPr lang="en-US" dirty="0"/>
          </a:p>
        </p:txBody>
      </p:sp>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PK-16 Learning Continuum</a:t>
            </a:r>
          </a:p>
        </p:txBody>
      </p:sp>
      <p:pic>
        <p:nvPicPr>
          <p:cNvPr id="1026" name="Picture 2"/>
          <p:cNvPicPr>
            <a:picLocks noGrp="1" noChangeAspect="1" noChangeArrowheads="1"/>
          </p:cNvPicPr>
          <p:nvPr>
            <p:ph idx="1"/>
          </p:nvPr>
        </p:nvPicPr>
        <p:blipFill>
          <a:blip r:embed="rId3" cstate="print">
            <a:clrChange>
              <a:clrFrom>
                <a:srgbClr val="FFFFFF"/>
              </a:clrFrom>
              <a:clrTo>
                <a:srgbClr val="FFFFFF">
                  <a:alpha val="0"/>
                </a:srgbClr>
              </a:clrTo>
            </a:clrChange>
          </a:blip>
          <a:srcRect l="5376" r="1030"/>
          <a:stretch>
            <a:fillRect/>
          </a:stretch>
        </p:blipFill>
        <p:spPr bwMode="auto">
          <a:xfrm>
            <a:off x="236483" y="1087821"/>
            <a:ext cx="8639503" cy="4934607"/>
          </a:xfrm>
          <a:prstGeom prst="rect">
            <a:avLst/>
          </a:prstGeom>
          <a:noFill/>
          <a:ln w="9525">
            <a:noFill/>
            <a:miter lim="800000"/>
            <a:headEnd/>
            <a:tailEnd/>
          </a:ln>
        </p:spPr>
      </p:pic>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Career Ready Practices</a:t>
            </a:r>
            <a:r>
              <a:rPr lang="en-US" dirty="0"/>
              <a:t> </a:t>
            </a:r>
            <a:r>
              <a:rPr lang="en-US" dirty="0">
                <a:solidFill>
                  <a:schemeClr val="bg1"/>
                </a:solidFill>
              </a:rPr>
              <a:t>(CRP)</a:t>
            </a:r>
          </a:p>
        </p:txBody>
      </p:sp>
      <p:sp>
        <p:nvSpPr>
          <p:cNvPr id="3" name="Content Placeholder 2"/>
          <p:cNvSpPr>
            <a:spLocks noGrp="1"/>
          </p:cNvSpPr>
          <p:nvPr>
            <p:ph idx="1"/>
          </p:nvPr>
        </p:nvSpPr>
        <p:spPr/>
        <p:txBody>
          <a:bodyPr/>
          <a:lstStyle/>
          <a:p>
            <a:r>
              <a:rPr lang="en-US" sz="2400" dirty="0"/>
              <a:t>The Career Ready Practices (CRP) component of the CCTC provides a framework for the developmental experiences necessary to becoming career ready; experiences that can be “practiced” using many different approaches in a variety of settings. </a:t>
            </a:r>
          </a:p>
          <a:p>
            <a:pPr>
              <a:buNone/>
            </a:pPr>
            <a:endParaRPr lang="en-US" sz="2400" dirty="0"/>
          </a:p>
          <a:p>
            <a:r>
              <a:rPr lang="en-US" sz="2400" dirty="0"/>
              <a:t>A student refines these practices throughout their full continuum of learning: through their journey in school, college, the workforce and when they return to advance their education.</a:t>
            </a:r>
          </a:p>
        </p:txBody>
      </p:sp>
    </p:spTree>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PK-16 Learning Continuum</a:t>
            </a:r>
          </a:p>
        </p:txBody>
      </p:sp>
      <p:pic>
        <p:nvPicPr>
          <p:cNvPr id="1026" name="Picture 2"/>
          <p:cNvPicPr>
            <a:picLocks noGrp="1" noChangeAspect="1" noChangeArrowheads="1"/>
          </p:cNvPicPr>
          <p:nvPr>
            <p:ph idx="1"/>
          </p:nvPr>
        </p:nvPicPr>
        <p:blipFill>
          <a:blip r:embed="rId3" cstate="print">
            <a:clrChange>
              <a:clrFrom>
                <a:srgbClr val="FFFFFF"/>
              </a:clrFrom>
              <a:clrTo>
                <a:srgbClr val="FFFFFF">
                  <a:alpha val="0"/>
                </a:srgbClr>
              </a:clrTo>
            </a:clrChange>
          </a:blip>
          <a:srcRect l="5376" r="1030"/>
          <a:stretch>
            <a:fillRect/>
          </a:stretch>
        </p:blipFill>
        <p:spPr bwMode="auto">
          <a:xfrm>
            <a:off x="236483" y="1087821"/>
            <a:ext cx="8639503" cy="4934607"/>
          </a:xfrm>
          <a:prstGeom prst="rect">
            <a:avLst/>
          </a:prstGeom>
          <a:noFill/>
          <a:ln w="9525">
            <a:noFill/>
            <a:miter lim="800000"/>
            <a:headEnd/>
            <a:tailEnd/>
          </a:ln>
        </p:spPr>
      </p:pic>
    </p:spTree>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301914"/>
          </a:xfrm>
        </p:spPr>
        <p:txBody>
          <a:bodyPr/>
          <a:lstStyle/>
          <a:p>
            <a:r>
              <a:rPr lang="en-US" b="1" dirty="0">
                <a:solidFill>
                  <a:schemeClr val="bg1"/>
                </a:solidFill>
              </a:rPr>
              <a:t>Wisconsin Standards for CTE</a:t>
            </a:r>
            <a:br>
              <a:rPr lang="en-US" dirty="0">
                <a:solidFill>
                  <a:schemeClr val="bg1"/>
                </a:solidFill>
              </a:rPr>
            </a:br>
            <a:endParaRPr lang="en-US" dirty="0">
              <a:solidFill>
                <a:schemeClr val="bg1"/>
              </a:solidFill>
            </a:endParaRPr>
          </a:p>
        </p:txBody>
      </p:sp>
      <p:graphicFrame>
        <p:nvGraphicFramePr>
          <p:cNvPr id="5" name="Diagram 4"/>
          <p:cNvGraphicFramePr/>
          <p:nvPr/>
        </p:nvGraphicFramePr>
        <p:xfrm>
          <a:off x="1008993" y="1213945"/>
          <a:ext cx="7614745" cy="4840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4935619"/>
      </p:ext>
    </p:extLst>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bg1"/>
                </a:solidFill>
              </a:rPr>
              <a:t>Wisconsin’s Common Career Technical Standards (WCCTS)</a:t>
            </a:r>
          </a:p>
        </p:txBody>
      </p:sp>
      <p:sp>
        <p:nvSpPr>
          <p:cNvPr id="4" name="Content Placeholder 3"/>
          <p:cNvSpPr>
            <a:spLocks noGrp="1"/>
          </p:cNvSpPr>
          <p:nvPr>
            <p:ph idx="1"/>
          </p:nvPr>
        </p:nvSpPr>
        <p:spPr/>
        <p:txBody>
          <a:bodyPr/>
          <a:lstStyle/>
          <a:p>
            <a:r>
              <a:rPr lang="en-US" dirty="0"/>
              <a:t>Development began with variety of national standards and </a:t>
            </a:r>
            <a:r>
              <a:rPr lang="en-US"/>
              <a:t>related documents</a:t>
            </a:r>
            <a:endParaRPr lang="en-US" dirty="0"/>
          </a:p>
          <a:p>
            <a:pPr>
              <a:buNone/>
            </a:pPr>
            <a:endParaRPr lang="en-US" sz="1600" dirty="0"/>
          </a:p>
          <a:p>
            <a:pPr lvl="1"/>
            <a:r>
              <a:rPr lang="en-US" sz="2400" dirty="0"/>
              <a:t>Partnership for 21</a:t>
            </a:r>
            <a:r>
              <a:rPr lang="en-US" sz="2400" baseline="30000" dirty="0"/>
              <a:t>st</a:t>
            </a:r>
            <a:r>
              <a:rPr lang="en-US" sz="2400" dirty="0"/>
              <a:t> Century Skills (P21)</a:t>
            </a:r>
          </a:p>
          <a:p>
            <a:pPr lvl="1"/>
            <a:r>
              <a:rPr lang="en-US" sz="2400" dirty="0"/>
              <a:t>States' Career Cluster Initiative Essential Knowledge and Skill Statements</a:t>
            </a:r>
          </a:p>
          <a:p>
            <a:pPr lvl="1"/>
            <a:r>
              <a:rPr lang="en-US" sz="2400" dirty="0"/>
              <a:t> Career Readiness Partner Council Elements of Career Readiness</a:t>
            </a:r>
          </a:p>
          <a:p>
            <a:pPr lvl="1"/>
            <a:r>
              <a:rPr lang="en-US" sz="2400" dirty="0" err="1"/>
              <a:t>NASDCTEc</a:t>
            </a:r>
            <a:r>
              <a:rPr lang="en-US" sz="2400" dirty="0"/>
              <a:t> Common Career Technical Core</a:t>
            </a:r>
          </a:p>
          <a:p>
            <a:pPr lvl="1"/>
            <a:r>
              <a:rPr lang="en-US" sz="2400" dirty="0"/>
              <a:t>Others</a:t>
            </a:r>
          </a:p>
        </p:txBody>
      </p:sp>
    </p:spTree>
    <p:extLst>
      <p:ext uri="{BB962C8B-B14F-4D97-AF65-F5344CB8AC3E}">
        <p14:creationId xmlns:p14="http://schemas.microsoft.com/office/powerpoint/2010/main" val="4044935619"/>
      </p:ext>
    </p:extLst>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bg1"/>
                </a:solidFill>
              </a:rPr>
              <a:t>Common Career Technical Standards (WCCTS</a:t>
            </a:r>
            <a:r>
              <a:rPr lang="en-US" sz="3200" b="1" dirty="0">
                <a:solidFill>
                  <a:schemeClr val="bg1">
                    <a:lumMod val="75000"/>
                    <a:lumOff val="25000"/>
                  </a:schemeClr>
                </a:solidFill>
              </a:rPr>
              <a:t>)</a:t>
            </a:r>
          </a:p>
        </p:txBody>
      </p:sp>
      <p:sp>
        <p:nvSpPr>
          <p:cNvPr id="4" name="Content Placeholder 3"/>
          <p:cNvSpPr>
            <a:spLocks noGrp="1"/>
          </p:cNvSpPr>
          <p:nvPr>
            <p:ph idx="1"/>
          </p:nvPr>
        </p:nvSpPr>
        <p:spPr/>
        <p:txBody>
          <a:bodyPr/>
          <a:lstStyle/>
          <a:p>
            <a:r>
              <a:rPr lang="en-US" dirty="0"/>
              <a:t>Set of six standards that transcend CTE state-wide and across all CTE content areas</a:t>
            </a:r>
          </a:p>
          <a:p>
            <a:r>
              <a:rPr lang="en-US" dirty="0"/>
              <a:t>Provide a strong foundation for students to complete a POS</a:t>
            </a:r>
          </a:p>
          <a:p>
            <a:r>
              <a:rPr lang="en-US" dirty="0"/>
              <a:t>Vetted by workgroups from all CTE content areas and various other stakeholder groups</a:t>
            </a:r>
          </a:p>
        </p:txBody>
      </p:sp>
    </p:spTree>
    <p:extLst>
      <p:ext uri="{BB962C8B-B14F-4D97-AF65-F5344CB8AC3E}">
        <p14:creationId xmlns:p14="http://schemas.microsoft.com/office/powerpoint/2010/main" val="4044935619"/>
      </p:ext>
    </p:extLst>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bg1"/>
                </a:solidFill>
              </a:rPr>
              <a:t>Wisconsin Common Career Technical Standards (WCCTS)</a:t>
            </a:r>
          </a:p>
        </p:txBody>
      </p:sp>
      <p:sp>
        <p:nvSpPr>
          <p:cNvPr id="3" name="Content Placeholder 2"/>
          <p:cNvSpPr>
            <a:spLocks noGrp="1"/>
          </p:cNvSpPr>
          <p:nvPr>
            <p:ph idx="1"/>
          </p:nvPr>
        </p:nvSpPr>
        <p:spPr/>
        <p:txBody>
          <a:bodyPr/>
          <a:lstStyle/>
          <a:p>
            <a:r>
              <a:rPr lang="en-US" dirty="0"/>
              <a:t>Career Development</a:t>
            </a:r>
          </a:p>
          <a:p>
            <a:r>
              <a:rPr lang="en-US" dirty="0"/>
              <a:t>Creativity, Critical Thinking, Communication, and Collaboration</a:t>
            </a:r>
          </a:p>
          <a:p>
            <a:r>
              <a:rPr lang="en-US" dirty="0"/>
              <a:t>Environment, Health and Safety</a:t>
            </a:r>
          </a:p>
          <a:p>
            <a:r>
              <a:rPr lang="en-US" dirty="0"/>
              <a:t>Global and Cultural Awareness</a:t>
            </a:r>
          </a:p>
          <a:p>
            <a:r>
              <a:rPr lang="en-US" dirty="0"/>
              <a:t>Information, Media and Technology</a:t>
            </a:r>
          </a:p>
          <a:p>
            <a:r>
              <a:rPr lang="en-US" dirty="0"/>
              <a:t>Leadership</a:t>
            </a: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ular Callout 12"/>
          <p:cNvSpPr/>
          <p:nvPr/>
        </p:nvSpPr>
        <p:spPr>
          <a:xfrm flipV="1">
            <a:off x="7483475" y="4027487"/>
            <a:ext cx="1647825" cy="620713"/>
          </a:xfrm>
          <a:prstGeom prst="wedgeRectCallout">
            <a:avLst>
              <a:gd name="adj1" fmla="val 20694"/>
              <a:gd name="adj2" fmla="val 95331"/>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50" dirty="0"/>
          </a:p>
        </p:txBody>
      </p:sp>
      <p:sp>
        <p:nvSpPr>
          <p:cNvPr id="12" name="Rectangular Callout 11"/>
          <p:cNvSpPr/>
          <p:nvPr/>
        </p:nvSpPr>
        <p:spPr>
          <a:xfrm flipV="1">
            <a:off x="5106987" y="4078288"/>
            <a:ext cx="1897063" cy="2187575"/>
          </a:xfrm>
          <a:prstGeom prst="wedgeRectCallout">
            <a:avLst>
              <a:gd name="adj1" fmla="val -21459"/>
              <a:gd name="adj2" fmla="val 6788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50" dirty="0"/>
          </a:p>
        </p:txBody>
      </p:sp>
      <p:sp>
        <p:nvSpPr>
          <p:cNvPr id="11" name="Rectangular Callout 10"/>
          <p:cNvSpPr/>
          <p:nvPr/>
        </p:nvSpPr>
        <p:spPr>
          <a:xfrm flipV="1">
            <a:off x="1552575" y="4025900"/>
            <a:ext cx="2232025" cy="2709863"/>
          </a:xfrm>
          <a:prstGeom prst="wedgeRectCallout">
            <a:avLst>
              <a:gd name="adj1" fmla="val 20681"/>
              <a:gd name="adj2" fmla="val 62814"/>
            </a:avLst>
          </a:prstGeom>
          <a:solidFill>
            <a:srgbClr val="0B8F8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50" dirty="0"/>
          </a:p>
        </p:txBody>
      </p:sp>
      <p:sp>
        <p:nvSpPr>
          <p:cNvPr id="2" name="Title 1"/>
          <p:cNvSpPr>
            <a:spLocks noGrp="1"/>
          </p:cNvSpPr>
          <p:nvPr>
            <p:ph type="title"/>
          </p:nvPr>
        </p:nvSpPr>
        <p:spPr/>
        <p:txBody>
          <a:bodyPr/>
          <a:lstStyle/>
          <a:p>
            <a:r>
              <a:rPr lang="en-US" dirty="0">
                <a:solidFill>
                  <a:schemeClr val="bg1"/>
                </a:solidFill>
              </a:rPr>
              <a:t>Timeline</a:t>
            </a:r>
          </a:p>
        </p:txBody>
      </p:sp>
      <p:sp>
        <p:nvSpPr>
          <p:cNvPr id="4" name="Rectangular Callout 3"/>
          <p:cNvSpPr/>
          <p:nvPr/>
        </p:nvSpPr>
        <p:spPr>
          <a:xfrm>
            <a:off x="666750" y="1096803"/>
            <a:ext cx="2236787" cy="1952625"/>
          </a:xfrm>
          <a:prstGeom prst="wedgeRectCallout">
            <a:avLst/>
          </a:prstGeom>
          <a:solidFill>
            <a:srgbClr val="049B53"/>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t">
              <a:spcAft>
                <a:spcPts val="600"/>
              </a:spcAft>
              <a:defRPr/>
            </a:pPr>
            <a:r>
              <a:rPr lang="en-US" sz="1050" dirty="0"/>
              <a:t>New accountability system begins &amp; AYP ends (ESEA waiver)</a:t>
            </a:r>
          </a:p>
          <a:p>
            <a:pPr fontAlgn="t">
              <a:spcAft>
                <a:spcPts val="600"/>
              </a:spcAft>
              <a:defRPr/>
            </a:pPr>
            <a:r>
              <a:rPr lang="en-US" sz="1050" dirty="0"/>
              <a:t>New proficiency benchmarks for WKCE reading &amp; mathematics established</a:t>
            </a:r>
          </a:p>
          <a:p>
            <a:pPr fontAlgn="t">
              <a:spcAft>
                <a:spcPts val="600"/>
              </a:spcAft>
              <a:defRPr/>
            </a:pPr>
            <a:r>
              <a:rPr lang="en-US" sz="1050" dirty="0"/>
              <a:t>Title I Priority &amp; Focus schools identified</a:t>
            </a:r>
          </a:p>
          <a:p>
            <a:pPr fontAlgn="t">
              <a:spcAft>
                <a:spcPts val="600"/>
              </a:spcAft>
              <a:defRPr/>
            </a:pPr>
            <a:r>
              <a:rPr lang="en-US" sz="1050" dirty="0"/>
              <a:t>Educator Effectiveness system design continues; Act 166 passed</a:t>
            </a:r>
          </a:p>
        </p:txBody>
      </p:sp>
      <p:graphicFrame>
        <p:nvGraphicFramePr>
          <p:cNvPr id="5" name="Table 4"/>
          <p:cNvGraphicFramePr>
            <a:graphicFrameLocks noGrp="1"/>
          </p:cNvGraphicFramePr>
          <p:nvPr/>
        </p:nvGraphicFramePr>
        <p:xfrm>
          <a:off x="801687" y="3387566"/>
          <a:ext cx="8305800" cy="344094"/>
        </p:xfrm>
        <a:graphic>
          <a:graphicData uri="http://schemas.openxmlformats.org/drawingml/2006/table">
            <a:tbl>
              <a:tblPr firstRow="1" bandRow="1">
                <a:effectLst/>
                <a:tableStyleId>{5C22544A-7EE6-4342-B048-85BDC9FD1C3A}</a:tableStyleId>
              </a:tblPr>
              <a:tblGrid>
                <a:gridCol w="1384300">
                  <a:extLst>
                    <a:ext uri="{9D8B030D-6E8A-4147-A177-3AD203B41FA5}">
                      <a16:colId xmlns:a16="http://schemas.microsoft.com/office/drawing/2014/main" val="20000"/>
                    </a:ext>
                  </a:extLst>
                </a:gridCol>
                <a:gridCol w="1384300">
                  <a:extLst>
                    <a:ext uri="{9D8B030D-6E8A-4147-A177-3AD203B41FA5}">
                      <a16:colId xmlns:a16="http://schemas.microsoft.com/office/drawing/2014/main" val="20001"/>
                    </a:ext>
                  </a:extLst>
                </a:gridCol>
                <a:gridCol w="1384300">
                  <a:extLst>
                    <a:ext uri="{9D8B030D-6E8A-4147-A177-3AD203B41FA5}">
                      <a16:colId xmlns:a16="http://schemas.microsoft.com/office/drawing/2014/main" val="20002"/>
                    </a:ext>
                  </a:extLst>
                </a:gridCol>
                <a:gridCol w="1384300">
                  <a:extLst>
                    <a:ext uri="{9D8B030D-6E8A-4147-A177-3AD203B41FA5}">
                      <a16:colId xmlns:a16="http://schemas.microsoft.com/office/drawing/2014/main" val="20003"/>
                    </a:ext>
                  </a:extLst>
                </a:gridCol>
                <a:gridCol w="1384300">
                  <a:extLst>
                    <a:ext uri="{9D8B030D-6E8A-4147-A177-3AD203B41FA5}">
                      <a16:colId xmlns:a16="http://schemas.microsoft.com/office/drawing/2014/main" val="20004"/>
                    </a:ext>
                  </a:extLst>
                </a:gridCol>
                <a:gridCol w="1384300">
                  <a:extLst>
                    <a:ext uri="{9D8B030D-6E8A-4147-A177-3AD203B41FA5}">
                      <a16:colId xmlns:a16="http://schemas.microsoft.com/office/drawing/2014/main" val="20005"/>
                    </a:ext>
                  </a:extLst>
                </a:gridCol>
              </a:tblGrid>
              <a:tr h="344094">
                <a:tc>
                  <a:txBody>
                    <a:bodyPr/>
                    <a:lstStyle/>
                    <a:p>
                      <a:pPr algn="r"/>
                      <a:r>
                        <a:rPr lang="en-US" sz="1300" dirty="0"/>
                        <a:t>2011-12</a:t>
                      </a:r>
                    </a:p>
                  </a:txBody>
                  <a:tcPr marL="95257" marR="95257" marT="35785" marB="35785">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49B53"/>
                    </a:solidFill>
                  </a:tcPr>
                </a:tc>
                <a:tc>
                  <a:txBody>
                    <a:bodyPr/>
                    <a:lstStyle/>
                    <a:p>
                      <a:pPr algn="r"/>
                      <a:r>
                        <a:rPr lang="en-US" sz="1300" dirty="0"/>
                        <a:t>2012-13</a:t>
                      </a:r>
                    </a:p>
                  </a:txBody>
                  <a:tcPr marL="95257" marR="95257" marT="35785" marB="35785">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B8F82"/>
                    </a:solidFill>
                  </a:tcPr>
                </a:tc>
                <a:tc>
                  <a:txBody>
                    <a:bodyPr/>
                    <a:lstStyle/>
                    <a:p>
                      <a:pPr algn="r"/>
                      <a:r>
                        <a:rPr lang="en-US" sz="1300" dirty="0"/>
                        <a:t>2013-14</a:t>
                      </a:r>
                    </a:p>
                  </a:txBody>
                  <a:tcPr marL="95257" marR="95257" marT="35785" marB="35785">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C85B7"/>
                    </a:solidFill>
                  </a:tcPr>
                </a:tc>
                <a:tc>
                  <a:txBody>
                    <a:bodyPr/>
                    <a:lstStyle/>
                    <a:p>
                      <a:pPr algn="r"/>
                      <a:r>
                        <a:rPr lang="en-US" sz="1300" dirty="0"/>
                        <a:t>2014-15</a:t>
                      </a:r>
                    </a:p>
                  </a:txBody>
                  <a:tcPr marL="95257" marR="95257" marT="35785" marB="35785">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algn="r"/>
                      <a:r>
                        <a:rPr lang="en-US" sz="1300" dirty="0"/>
                        <a:t>2015-16</a:t>
                      </a:r>
                    </a:p>
                  </a:txBody>
                  <a:tcPr marL="95257" marR="95257" marT="35785" marB="35785">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E0FC8"/>
                    </a:solidFill>
                  </a:tcPr>
                </a:tc>
                <a:tc>
                  <a:txBody>
                    <a:bodyPr/>
                    <a:lstStyle/>
                    <a:p>
                      <a:pPr algn="r"/>
                      <a:r>
                        <a:rPr lang="en-US" sz="1300" dirty="0"/>
                        <a:t>2016-17</a:t>
                      </a:r>
                    </a:p>
                  </a:txBody>
                  <a:tcPr marL="95257" marR="95257" marT="35785" marB="35785">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90"/>
                    </a:solidFill>
                  </a:tcPr>
                </a:tc>
                <a:extLst>
                  <a:ext uri="{0D108BD9-81ED-4DB2-BD59-A6C34878D82A}">
                    <a16:rowId xmlns:a16="http://schemas.microsoft.com/office/drawing/2014/main" val="10000"/>
                  </a:ext>
                </a:extLst>
              </a:tr>
            </a:tbl>
          </a:graphicData>
        </a:graphic>
      </p:graphicFrame>
      <p:sp>
        <p:nvSpPr>
          <p:cNvPr id="6" name="TextBox 5"/>
          <p:cNvSpPr txBox="1">
            <a:spLocks noChangeArrowheads="1"/>
          </p:cNvSpPr>
          <p:nvPr/>
        </p:nvSpPr>
        <p:spPr bwMode="auto">
          <a:xfrm>
            <a:off x="1587500" y="4149566"/>
            <a:ext cx="2217737" cy="2862322"/>
          </a:xfrm>
          <a:prstGeom prst="rect">
            <a:avLst/>
          </a:prstGeom>
          <a:noFill/>
          <a:ln w="9525">
            <a:noFill/>
            <a:miter lim="800000"/>
            <a:headEnd/>
            <a:tailEnd/>
          </a:ln>
        </p:spPr>
        <p:txBody>
          <a:bodyPr>
            <a:spAutoFit/>
          </a:bodyPr>
          <a:lstStyle/>
          <a:p>
            <a:pPr fontAlgn="t">
              <a:spcAft>
                <a:spcPts val="600"/>
              </a:spcAft>
            </a:pPr>
            <a:r>
              <a:rPr lang="en-US" sz="1000" dirty="0"/>
              <a:t>New school report cards first issued </a:t>
            </a:r>
            <a:br>
              <a:rPr lang="en-US" sz="1000" dirty="0"/>
            </a:br>
            <a:r>
              <a:rPr lang="en-US" sz="1000" dirty="0"/>
              <a:t>(2011-12 accountability reports) </a:t>
            </a:r>
          </a:p>
          <a:p>
            <a:pPr fontAlgn="t">
              <a:spcAft>
                <a:spcPts val="600"/>
              </a:spcAft>
            </a:pPr>
            <a:r>
              <a:rPr lang="en-US" sz="1000" dirty="0"/>
              <a:t>New system of support for Title I </a:t>
            </a:r>
            <a:br>
              <a:rPr lang="en-US" sz="1000" dirty="0"/>
            </a:br>
            <a:r>
              <a:rPr lang="en-US" sz="1000" dirty="0"/>
              <a:t>Priority &amp; Focus schools begins</a:t>
            </a:r>
          </a:p>
          <a:p>
            <a:pPr fontAlgn="t">
              <a:spcAft>
                <a:spcPts val="600"/>
              </a:spcAft>
            </a:pPr>
            <a:r>
              <a:rPr lang="en-US" sz="1000" dirty="0"/>
              <a:t>New kindergarten literacy screener</a:t>
            </a:r>
            <a:br>
              <a:rPr lang="en-US" sz="1000" dirty="0"/>
            </a:br>
            <a:r>
              <a:rPr lang="en-US" sz="1000" dirty="0"/>
              <a:t>administered statewide</a:t>
            </a:r>
          </a:p>
          <a:p>
            <a:pPr fontAlgn="t">
              <a:spcAft>
                <a:spcPts val="600"/>
              </a:spcAft>
            </a:pPr>
            <a:r>
              <a:rPr lang="en-US" sz="1000" dirty="0"/>
              <a:t>DPI provides curricular resources </a:t>
            </a:r>
            <a:br>
              <a:rPr lang="en-US" sz="1000" dirty="0"/>
            </a:br>
            <a:r>
              <a:rPr lang="en-US" sz="1000" dirty="0"/>
              <a:t>for Common Core State Standards implementation</a:t>
            </a:r>
          </a:p>
          <a:p>
            <a:pPr fontAlgn="t">
              <a:spcAft>
                <a:spcPts val="600"/>
              </a:spcAft>
            </a:pPr>
            <a:r>
              <a:rPr lang="en-US" sz="1000" dirty="0"/>
              <a:t>First districts using State Student Information System (SSIS)</a:t>
            </a:r>
          </a:p>
          <a:p>
            <a:pPr fontAlgn="t">
              <a:spcAft>
                <a:spcPts val="600"/>
              </a:spcAft>
            </a:pPr>
            <a:r>
              <a:rPr lang="en-US" sz="1000" dirty="0"/>
              <a:t>First districts begin developmental </a:t>
            </a:r>
            <a:br>
              <a:rPr lang="en-US" sz="1000" dirty="0"/>
            </a:br>
            <a:r>
              <a:rPr lang="en-US" sz="1000" dirty="0"/>
              <a:t>pilot of Educator  Effectiveness system</a:t>
            </a:r>
          </a:p>
          <a:p>
            <a:endParaRPr lang="en-US" sz="1000" dirty="0"/>
          </a:p>
        </p:txBody>
      </p:sp>
      <p:sp>
        <p:nvSpPr>
          <p:cNvPr id="7" name="Rectangular Callout 6"/>
          <p:cNvSpPr/>
          <p:nvPr/>
        </p:nvSpPr>
        <p:spPr>
          <a:xfrm>
            <a:off x="3657600" y="1981200"/>
            <a:ext cx="1647825" cy="1231106"/>
          </a:xfrm>
          <a:prstGeom prst="wedgeRectCallout">
            <a:avLst/>
          </a:prstGeom>
          <a:solidFill>
            <a:srgbClr val="0C85B7"/>
          </a:solidFill>
          <a:ln>
            <a:noFill/>
          </a:ln>
        </p:spPr>
        <p:style>
          <a:lnRef idx="1">
            <a:schemeClr val="accent1"/>
          </a:lnRef>
          <a:fillRef idx="3">
            <a:schemeClr val="accent1"/>
          </a:fillRef>
          <a:effectRef idx="2">
            <a:schemeClr val="accent1"/>
          </a:effectRef>
          <a:fontRef idx="minor">
            <a:schemeClr val="lt1"/>
          </a:fontRef>
        </p:style>
        <p:txBody>
          <a:bodyPr tIns="91440" anchor="ctr">
            <a:spAutoFit/>
          </a:bodyPr>
          <a:lstStyle/>
          <a:p>
            <a:pPr fontAlgn="t">
              <a:spcAft>
                <a:spcPts val="600"/>
              </a:spcAft>
              <a:defRPr/>
            </a:pPr>
            <a:r>
              <a:rPr lang="en-US" sz="1000" dirty="0"/>
              <a:t>SMARTER Balanced </a:t>
            </a:r>
            <a:br>
              <a:rPr lang="en-US" sz="1000" dirty="0"/>
            </a:br>
            <a:r>
              <a:rPr lang="en-US" sz="1000" dirty="0"/>
              <a:t>assessment field testing</a:t>
            </a:r>
          </a:p>
          <a:p>
            <a:pPr fontAlgn="auto">
              <a:spcAft>
                <a:spcPts val="600"/>
              </a:spcAft>
              <a:defRPr/>
            </a:pPr>
            <a:r>
              <a:rPr lang="en-US" sz="1000" dirty="0"/>
              <a:t>Educator Effectiveness  statewide system pilot</a:t>
            </a:r>
          </a:p>
          <a:p>
            <a:pPr fontAlgn="auto">
              <a:spcAft>
                <a:spcPts val="600"/>
              </a:spcAft>
              <a:defRPr/>
            </a:pPr>
            <a:r>
              <a:rPr lang="en-US" sz="1050" b="1" dirty="0"/>
              <a:t>Roll out of Revised CTE State Standards</a:t>
            </a:r>
          </a:p>
        </p:txBody>
      </p:sp>
      <p:sp>
        <p:nvSpPr>
          <p:cNvPr id="8" name="TextBox 7"/>
          <p:cNvSpPr txBox="1">
            <a:spLocks noChangeArrowheads="1"/>
          </p:cNvSpPr>
          <p:nvPr/>
        </p:nvSpPr>
        <p:spPr bwMode="auto">
          <a:xfrm>
            <a:off x="5140325" y="4257516"/>
            <a:ext cx="1789112" cy="2323713"/>
          </a:xfrm>
          <a:prstGeom prst="rect">
            <a:avLst/>
          </a:prstGeom>
          <a:noFill/>
          <a:ln w="9525">
            <a:noFill/>
            <a:miter lim="800000"/>
            <a:headEnd/>
            <a:tailEnd/>
          </a:ln>
        </p:spPr>
        <p:txBody>
          <a:bodyPr>
            <a:spAutoFit/>
          </a:bodyPr>
          <a:lstStyle/>
          <a:p>
            <a:pPr fontAlgn="t">
              <a:spcAft>
                <a:spcPts val="600"/>
              </a:spcAft>
            </a:pPr>
            <a:r>
              <a:rPr lang="en-US" sz="1000" dirty="0"/>
              <a:t>Common Core State Standards fully incorporated into school/district curricula</a:t>
            </a:r>
          </a:p>
          <a:p>
            <a:pPr fontAlgn="t">
              <a:spcAft>
                <a:spcPts val="600"/>
              </a:spcAft>
            </a:pPr>
            <a:r>
              <a:rPr lang="en-US" sz="1000" dirty="0"/>
              <a:t>Smarter Balanced &amp; Dynamic Learning Maps replace WKCE &amp; WAA-</a:t>
            </a:r>
            <a:r>
              <a:rPr lang="en-US" sz="1000" dirty="0" err="1"/>
              <a:t>SwD</a:t>
            </a:r>
            <a:r>
              <a:rPr lang="en-US" sz="1000" dirty="0"/>
              <a:t> in mathematics and English/Language Arts, including reading and writing</a:t>
            </a:r>
          </a:p>
          <a:p>
            <a:pPr fontAlgn="t">
              <a:spcAft>
                <a:spcPts val="600"/>
              </a:spcAft>
            </a:pPr>
            <a:r>
              <a:rPr lang="en-US" sz="1000" dirty="0"/>
              <a:t>Educator Effectiveness system implemented statewide</a:t>
            </a:r>
          </a:p>
          <a:p>
            <a:pPr>
              <a:spcAft>
                <a:spcPts val="600"/>
              </a:spcAft>
            </a:pPr>
            <a:endParaRPr lang="en-US" sz="1000" dirty="0"/>
          </a:p>
        </p:txBody>
      </p:sp>
      <p:sp>
        <p:nvSpPr>
          <p:cNvPr id="9" name="Rectangular Callout 8"/>
          <p:cNvSpPr/>
          <p:nvPr/>
        </p:nvSpPr>
        <p:spPr>
          <a:xfrm>
            <a:off x="6507162" y="2449353"/>
            <a:ext cx="1346200" cy="723900"/>
          </a:xfrm>
          <a:prstGeom prst="wedgeRectCallout">
            <a:avLst/>
          </a:prstGeom>
          <a:solidFill>
            <a:srgbClr val="0E0FC8"/>
          </a:solidFill>
          <a:ln>
            <a:noFill/>
          </a:ln>
        </p:spPr>
        <p:style>
          <a:lnRef idx="1">
            <a:schemeClr val="accent1"/>
          </a:lnRef>
          <a:fillRef idx="3">
            <a:schemeClr val="accent1"/>
          </a:fillRef>
          <a:effectRef idx="2">
            <a:schemeClr val="accent1"/>
          </a:effectRef>
          <a:fontRef idx="minor">
            <a:schemeClr val="lt1"/>
          </a:fontRef>
        </p:style>
        <p:txBody>
          <a:bodyPr tIns="91440" bIns="91440" anchor="ctr">
            <a:spAutoFit/>
          </a:bodyPr>
          <a:lstStyle/>
          <a:p>
            <a:pPr>
              <a:spcAft>
                <a:spcPts val="600"/>
              </a:spcAft>
              <a:defRPr/>
            </a:pPr>
            <a:r>
              <a:rPr lang="en-US" sz="1000" dirty="0">
                <a:solidFill>
                  <a:schemeClr val="tx1"/>
                </a:solidFill>
              </a:rPr>
              <a:t>ASSETS for ELL assessment in use</a:t>
            </a:r>
          </a:p>
          <a:p>
            <a:pPr>
              <a:spcAft>
                <a:spcPts val="600"/>
              </a:spcAft>
              <a:defRPr/>
            </a:pPr>
            <a:r>
              <a:rPr lang="en-US" sz="1000" dirty="0">
                <a:solidFill>
                  <a:schemeClr val="tx1"/>
                </a:solidFill>
              </a:rPr>
              <a:t>All districts on SSIS</a:t>
            </a:r>
          </a:p>
        </p:txBody>
      </p:sp>
      <p:sp>
        <p:nvSpPr>
          <p:cNvPr id="10" name="TextBox 9"/>
          <p:cNvSpPr txBox="1">
            <a:spLocks noChangeArrowheads="1"/>
          </p:cNvSpPr>
          <p:nvPr/>
        </p:nvSpPr>
        <p:spPr bwMode="auto">
          <a:xfrm>
            <a:off x="7543800" y="4092575"/>
            <a:ext cx="1563688" cy="784225"/>
          </a:xfrm>
          <a:prstGeom prst="rect">
            <a:avLst/>
          </a:prstGeom>
          <a:noFill/>
          <a:ln w="9525">
            <a:noFill/>
            <a:miter lim="800000"/>
            <a:headEnd/>
            <a:tailEnd/>
          </a:ln>
        </p:spPr>
        <p:txBody>
          <a:bodyPr>
            <a:spAutoFit/>
          </a:bodyPr>
          <a:lstStyle/>
          <a:p>
            <a:pPr fontAlgn="t">
              <a:spcAft>
                <a:spcPts val="600"/>
              </a:spcAft>
            </a:pPr>
            <a:r>
              <a:rPr lang="en-US" sz="1000" dirty="0"/>
              <a:t>Higher graduation requirements (targeted –needs legislation)</a:t>
            </a:r>
          </a:p>
          <a:p>
            <a:pPr>
              <a:spcAft>
                <a:spcPts val="600"/>
              </a:spcAft>
            </a:pPr>
            <a:endParaRPr lang="en-US" sz="1000" dirty="0">
              <a:solidFill>
                <a:schemeClr val="bg1"/>
              </a:solidFill>
            </a:endParaRPr>
          </a:p>
        </p:txBody>
      </p:sp>
      <p:cxnSp>
        <p:nvCxnSpPr>
          <p:cNvPr id="15" name="Straight Arrow Connector 14"/>
          <p:cNvCxnSpPr/>
          <p:nvPr/>
        </p:nvCxnSpPr>
        <p:spPr>
          <a:xfrm>
            <a:off x="3048000" y="2362200"/>
            <a:ext cx="609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ppt_x"/>
                                          </p:val>
                                        </p:tav>
                                        <p:tav tm="100000">
                                          <p:val>
                                            <p:strVal val="#ppt_x"/>
                                          </p:val>
                                        </p:tav>
                                      </p:tavLst>
                                    </p:anim>
                                    <p:anim calcmode="lin" valueType="num">
                                      <p:cBhvr additive="base">
                                        <p:cTn id="8"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bg1">
                    <a:lumMod val="75000"/>
                    <a:lumOff val="25000"/>
                  </a:schemeClr>
                </a:solidFill>
              </a:rPr>
              <a:t>Wisconsin Common Career Technical Standards (WCCTS)</a:t>
            </a:r>
          </a:p>
        </p:txBody>
      </p:sp>
      <p:pic>
        <p:nvPicPr>
          <p:cNvPr id="2050" name="Picture 2"/>
          <p:cNvPicPr>
            <a:picLocks noGrp="1" noChangeAspect="1" noChangeArrowheads="1"/>
          </p:cNvPicPr>
          <p:nvPr>
            <p:ph idx="1"/>
          </p:nvPr>
        </p:nvPicPr>
        <p:blipFill>
          <a:blip r:embed="rId3" cstate="print"/>
          <a:srcRect/>
          <a:stretch>
            <a:fillRect/>
          </a:stretch>
        </p:blipFill>
        <p:spPr bwMode="auto">
          <a:xfrm>
            <a:off x="362606" y="1686910"/>
            <a:ext cx="8529145" cy="4044720"/>
          </a:xfrm>
          <a:prstGeom prst="rect">
            <a:avLst/>
          </a:prstGeom>
          <a:noFill/>
          <a:ln w="9525">
            <a:noFill/>
            <a:miter lim="800000"/>
            <a:headEnd/>
            <a:tailEnd/>
          </a:ln>
        </p:spPr>
      </p:pic>
    </p:spTree>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WCCTS</a:t>
            </a:r>
          </a:p>
        </p:txBody>
      </p:sp>
      <p:sp>
        <p:nvSpPr>
          <p:cNvPr id="3" name="Content Placeholder 2"/>
          <p:cNvSpPr>
            <a:spLocks noGrp="1"/>
          </p:cNvSpPr>
          <p:nvPr>
            <p:ph idx="1"/>
          </p:nvPr>
        </p:nvSpPr>
        <p:spPr/>
        <p:txBody>
          <a:bodyPr/>
          <a:lstStyle/>
          <a:p>
            <a:pPr algn="ctr">
              <a:buNone/>
            </a:pPr>
            <a:r>
              <a:rPr lang="en-US" dirty="0"/>
              <a:t>Sample Activity</a:t>
            </a:r>
          </a:p>
          <a:p>
            <a:endParaRPr lang="en-US" dirty="0"/>
          </a:p>
          <a:p>
            <a:r>
              <a:rPr lang="en-US" dirty="0"/>
              <a:t>Connection with Skills Standards-General Employability </a:t>
            </a:r>
          </a:p>
          <a:p>
            <a:r>
              <a:rPr lang="en-US" dirty="0"/>
              <a:t>Connection with FCS/HS</a:t>
            </a:r>
          </a:p>
          <a:p>
            <a:r>
              <a:rPr lang="en-US" dirty="0"/>
              <a:t>The broad connection to the six standard titles and content areas</a:t>
            </a:r>
          </a:p>
        </p:txBody>
      </p:sp>
    </p:spTree>
  </p:cSld>
  <p:clrMapOvr>
    <a:masterClrMapping/>
  </p:clrMapOvr>
  <p:transition spd="slow">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print">
            <a:clrChange>
              <a:clrFrom>
                <a:srgbClr val="FFFFFF"/>
              </a:clrFrom>
              <a:clrTo>
                <a:srgbClr val="FFFFFF">
                  <a:alpha val="0"/>
                </a:srgbClr>
              </a:clrTo>
            </a:clrChange>
          </a:blip>
          <a:srcRect l="35945" t="61958" r="23184" b="10615"/>
          <a:stretch>
            <a:fillRect/>
          </a:stretch>
        </p:blipFill>
        <p:spPr bwMode="auto">
          <a:xfrm>
            <a:off x="969289" y="1310185"/>
            <a:ext cx="8174711" cy="4021147"/>
          </a:xfrm>
          <a:prstGeom prst="rect">
            <a:avLst/>
          </a:prstGeom>
          <a:noFill/>
          <a:ln w="9525">
            <a:noFill/>
            <a:miter lim="800000"/>
            <a:headEnd/>
            <a:tailEnd/>
          </a:ln>
        </p:spPr>
      </p:pic>
      <p:sp>
        <p:nvSpPr>
          <p:cNvPr id="4" name="Title 1"/>
          <p:cNvSpPr>
            <a:spLocks noGrp="1"/>
          </p:cNvSpPr>
          <p:nvPr>
            <p:ph type="title"/>
          </p:nvPr>
        </p:nvSpPr>
        <p:spPr>
          <a:xfrm>
            <a:off x="1152524" y="274638"/>
            <a:ext cx="7534275" cy="1143000"/>
          </a:xfrm>
        </p:spPr>
        <p:txBody>
          <a:bodyPr/>
          <a:lstStyle/>
          <a:p>
            <a:r>
              <a:rPr lang="en-US" dirty="0">
                <a:solidFill>
                  <a:schemeClr val="bg1"/>
                </a:solidFill>
              </a:rPr>
              <a:t>Standards Formatting</a:t>
            </a:r>
          </a:p>
        </p:txBody>
      </p:sp>
    </p:spTree>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Standards Formatting</a:t>
            </a:r>
          </a:p>
        </p:txBody>
      </p:sp>
      <p:pic>
        <p:nvPicPr>
          <p:cNvPr id="4" name="Content Placeholder 3"/>
          <p:cNvPicPr>
            <a:picLocks noGrp="1"/>
          </p:cNvPicPr>
          <p:nvPr>
            <p:ph idx="1"/>
          </p:nvPr>
        </p:nvPicPr>
        <p:blipFill>
          <a:blip r:embed="rId3" cstate="print"/>
          <a:srcRect l="4274" t="28137" r="1880" b="25665"/>
          <a:stretch>
            <a:fillRect/>
          </a:stretch>
        </p:blipFill>
        <p:spPr bwMode="auto">
          <a:xfrm>
            <a:off x="218363" y="1514902"/>
            <a:ext cx="8625385" cy="3234519"/>
          </a:xfrm>
          <a:prstGeom prst="rect">
            <a:avLst/>
          </a:prstGeom>
          <a:noFill/>
          <a:ln w="9525">
            <a:noFill/>
            <a:miter lim="800000"/>
            <a:headEnd/>
            <a:tailEnd/>
          </a:ln>
        </p:spPr>
      </p:pic>
    </p:spTree>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WCCTS</a:t>
            </a:r>
          </a:p>
        </p:txBody>
      </p:sp>
      <p:sp>
        <p:nvSpPr>
          <p:cNvPr id="3" name="Content Placeholder 2"/>
          <p:cNvSpPr>
            <a:spLocks noGrp="1"/>
          </p:cNvSpPr>
          <p:nvPr>
            <p:ph idx="1"/>
          </p:nvPr>
        </p:nvSpPr>
        <p:spPr>
          <a:xfrm>
            <a:off x="457199" y="1600200"/>
            <a:ext cx="8495731" cy="4525963"/>
          </a:xfrm>
        </p:spPr>
        <p:txBody>
          <a:bodyPr/>
          <a:lstStyle/>
          <a:p>
            <a:pPr algn="ctr">
              <a:buNone/>
            </a:pPr>
            <a:r>
              <a:rPr lang="en-US" dirty="0">
                <a:latin typeface="Calibri" pitchFamily="34" charset="0"/>
              </a:rPr>
              <a:t>Course or Unit Activity</a:t>
            </a:r>
          </a:p>
          <a:p>
            <a:pPr>
              <a:buNone/>
            </a:pPr>
            <a:endParaRPr lang="en-US" sz="2000" dirty="0">
              <a:latin typeface="Calibri" pitchFamily="34" charset="0"/>
            </a:endParaRPr>
          </a:p>
          <a:p>
            <a:r>
              <a:rPr lang="en-US" dirty="0">
                <a:latin typeface="Calibri" pitchFamily="34" charset="0"/>
              </a:rPr>
              <a:t>Using the Matrix, identify the standard that applies based upon your review of the WCCTS Content Area Standard, Learning Priority and Performance Indicators with a course or unit.</a:t>
            </a:r>
          </a:p>
          <a:p>
            <a:r>
              <a:rPr lang="en-US" dirty="0">
                <a:latin typeface="Calibri" pitchFamily="34" charset="0"/>
              </a:rPr>
              <a:t>Pair &amp; Share Your Alignment to the WCCTS</a:t>
            </a:r>
          </a:p>
        </p:txBody>
      </p:sp>
    </p:spTree>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lumOff val="25000"/>
                  </a:schemeClr>
                </a:solidFill>
              </a:rPr>
              <a:t>Connecting CTE and CCSS</a:t>
            </a:r>
          </a:p>
        </p:txBody>
      </p:sp>
      <p:sp>
        <p:nvSpPr>
          <p:cNvPr id="3" name="Content Placeholder 2"/>
          <p:cNvSpPr>
            <a:spLocks noGrp="1"/>
          </p:cNvSpPr>
          <p:nvPr>
            <p:ph sz="half" idx="1"/>
          </p:nvPr>
        </p:nvSpPr>
        <p:spPr>
          <a:xfrm>
            <a:off x="457199" y="1600200"/>
            <a:ext cx="4346813" cy="4201510"/>
          </a:xfrm>
        </p:spPr>
        <p:txBody>
          <a:bodyPr/>
          <a:lstStyle/>
          <a:p>
            <a:pPr>
              <a:spcBef>
                <a:spcPts val="0"/>
              </a:spcBef>
              <a:spcAft>
                <a:spcPts val="1400"/>
              </a:spcAft>
            </a:pPr>
            <a:r>
              <a:rPr lang="en-US" dirty="0"/>
              <a:t>A Vision for Every Child A Graduate</a:t>
            </a:r>
          </a:p>
          <a:p>
            <a:pPr>
              <a:spcBef>
                <a:spcPts val="0"/>
              </a:spcBef>
              <a:spcAft>
                <a:spcPts val="1400"/>
              </a:spcAft>
            </a:pPr>
            <a:r>
              <a:rPr lang="en-US" dirty="0"/>
              <a:t>Guided by Principles</a:t>
            </a:r>
          </a:p>
          <a:p>
            <a:pPr>
              <a:spcBef>
                <a:spcPts val="0"/>
              </a:spcBef>
              <a:spcAft>
                <a:spcPts val="1400"/>
              </a:spcAft>
            </a:pPr>
            <a:r>
              <a:rPr lang="en-US" dirty="0"/>
              <a:t>Ensuring a Process for Student Success</a:t>
            </a:r>
          </a:p>
          <a:p>
            <a:pPr>
              <a:spcBef>
                <a:spcPts val="0"/>
              </a:spcBef>
              <a:spcAft>
                <a:spcPts val="1400"/>
              </a:spcAft>
            </a:pPr>
            <a:r>
              <a:rPr lang="en-US" dirty="0"/>
              <a:t>Connecting to Content:  The CCSS</a:t>
            </a:r>
          </a:p>
          <a:p>
            <a:pPr>
              <a:buNone/>
            </a:pPr>
            <a:endParaRPr lang="en-US" dirty="0"/>
          </a:p>
        </p:txBody>
      </p:sp>
      <p:pic>
        <p:nvPicPr>
          <p:cNvPr id="1028" name="Picture 4" descr="http://standards.dpi.wi.gov/files/cal/Relationship%20Between%20Vision%2C%20Principles%2C%20Process%2C%20Content.jpg"/>
          <p:cNvPicPr>
            <a:picLocks noChangeAspect="1" noChangeArrowheads="1"/>
          </p:cNvPicPr>
          <p:nvPr/>
        </p:nvPicPr>
        <p:blipFill>
          <a:blip r:embed="rId3" cstate="print"/>
          <a:srcRect/>
          <a:stretch>
            <a:fillRect/>
          </a:stretch>
        </p:blipFill>
        <p:spPr bwMode="auto">
          <a:xfrm>
            <a:off x="4864957" y="1495465"/>
            <a:ext cx="4080680" cy="3788552"/>
          </a:xfrm>
          <a:prstGeom prst="rect">
            <a:avLst/>
          </a:prstGeom>
          <a:noFill/>
        </p:spPr>
      </p:pic>
    </p:spTree>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lumOff val="25000"/>
                  </a:schemeClr>
                </a:solidFill>
              </a:rPr>
              <a:t>Connecting CTE and CCSS</a:t>
            </a:r>
          </a:p>
        </p:txBody>
      </p:sp>
      <p:grpSp>
        <p:nvGrpSpPr>
          <p:cNvPr id="12" name="Group 5"/>
          <p:cNvGrpSpPr/>
          <p:nvPr/>
        </p:nvGrpSpPr>
        <p:grpSpPr>
          <a:xfrm>
            <a:off x="394138" y="1923392"/>
            <a:ext cx="3042744" cy="3137339"/>
            <a:chOff x="6866815" y="1071456"/>
            <a:chExt cx="1199474" cy="839122"/>
          </a:xfrm>
          <a:scene3d>
            <a:camera prst="orthographicFront">
              <a:rot lat="0" lon="0" rev="0"/>
            </a:camera>
            <a:lightRig rig="soft" dir="t">
              <a:rot lat="0" lon="0" rev="0"/>
            </a:lightRig>
          </a:scene3d>
        </p:grpSpPr>
        <p:sp>
          <p:nvSpPr>
            <p:cNvPr id="13" name="Oval 12"/>
            <p:cNvSpPr/>
            <p:nvPr/>
          </p:nvSpPr>
          <p:spPr>
            <a:xfrm>
              <a:off x="6866815" y="1071456"/>
              <a:ext cx="1199474" cy="839122"/>
            </a:xfrm>
            <a:prstGeom prst="ellipse">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Oval 4"/>
            <p:cNvSpPr/>
            <p:nvPr/>
          </p:nvSpPr>
          <p:spPr>
            <a:xfrm>
              <a:off x="7042474" y="1194342"/>
              <a:ext cx="848156" cy="593350"/>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2400" kern="1200" dirty="0"/>
                <a:t>College and Career Ready Students</a:t>
              </a:r>
            </a:p>
          </p:txBody>
        </p:sp>
      </p:grpSp>
      <p:sp>
        <p:nvSpPr>
          <p:cNvPr id="15" name="Freeform 14"/>
          <p:cNvSpPr/>
          <p:nvPr/>
        </p:nvSpPr>
        <p:spPr>
          <a:xfrm>
            <a:off x="6324600" y="1676400"/>
            <a:ext cx="1412838" cy="1083373"/>
          </a:xfrm>
          <a:custGeom>
            <a:avLst/>
            <a:gdLst>
              <a:gd name="connsiteX0" fmla="*/ 0 w 1412838"/>
              <a:gd name="connsiteY0" fmla="*/ 541687 h 1083373"/>
              <a:gd name="connsiteX1" fmla="*/ 276563 w 1412838"/>
              <a:gd name="connsiteY1" fmla="*/ 111830 h 1083373"/>
              <a:gd name="connsiteX2" fmla="*/ 706420 w 1412838"/>
              <a:gd name="connsiteY2" fmla="*/ 1 h 1083373"/>
              <a:gd name="connsiteX3" fmla="*/ 1136277 w 1412838"/>
              <a:gd name="connsiteY3" fmla="*/ 111831 h 1083373"/>
              <a:gd name="connsiteX4" fmla="*/ 1412838 w 1412838"/>
              <a:gd name="connsiteY4" fmla="*/ 541689 h 1083373"/>
              <a:gd name="connsiteX5" fmla="*/ 1136276 w 1412838"/>
              <a:gd name="connsiteY5" fmla="*/ 971546 h 1083373"/>
              <a:gd name="connsiteX6" fmla="*/ 706419 w 1412838"/>
              <a:gd name="connsiteY6" fmla="*/ 1083376 h 1083373"/>
              <a:gd name="connsiteX7" fmla="*/ 276562 w 1412838"/>
              <a:gd name="connsiteY7" fmla="*/ 971546 h 1083373"/>
              <a:gd name="connsiteX8" fmla="*/ 1 w 1412838"/>
              <a:gd name="connsiteY8" fmla="*/ 541688 h 1083373"/>
              <a:gd name="connsiteX9" fmla="*/ 0 w 1412838"/>
              <a:gd name="connsiteY9" fmla="*/ 541687 h 108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2838" h="1083373">
                <a:moveTo>
                  <a:pt x="0" y="541687"/>
                </a:moveTo>
                <a:cubicBezTo>
                  <a:pt x="0" y="373220"/>
                  <a:pt x="102219" y="214343"/>
                  <a:pt x="276563" y="111830"/>
                </a:cubicBezTo>
                <a:cubicBezTo>
                  <a:pt x="399903" y="39307"/>
                  <a:pt x="550992" y="0"/>
                  <a:pt x="706420" y="1"/>
                </a:cubicBezTo>
                <a:cubicBezTo>
                  <a:pt x="861848" y="1"/>
                  <a:pt x="1012937" y="39308"/>
                  <a:pt x="1136277" y="111831"/>
                </a:cubicBezTo>
                <a:cubicBezTo>
                  <a:pt x="1310620" y="214344"/>
                  <a:pt x="1412839" y="373221"/>
                  <a:pt x="1412838" y="541689"/>
                </a:cubicBezTo>
                <a:cubicBezTo>
                  <a:pt x="1412838" y="710156"/>
                  <a:pt x="1310619" y="869034"/>
                  <a:pt x="1136276" y="971546"/>
                </a:cubicBezTo>
                <a:cubicBezTo>
                  <a:pt x="1012936" y="1044069"/>
                  <a:pt x="861847" y="1083376"/>
                  <a:pt x="706419" y="1083376"/>
                </a:cubicBezTo>
                <a:cubicBezTo>
                  <a:pt x="550991" y="1083376"/>
                  <a:pt x="399902" y="1044069"/>
                  <a:pt x="276562" y="971546"/>
                </a:cubicBezTo>
                <a:cubicBezTo>
                  <a:pt x="102219" y="869033"/>
                  <a:pt x="0" y="710156"/>
                  <a:pt x="1" y="541688"/>
                </a:cubicBezTo>
                <a:lnTo>
                  <a:pt x="0" y="541687"/>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20875" tIns="172626" rIns="220875" bIns="172626" numCol="1" spcCol="1270" anchor="ctr" anchorCtr="0">
            <a:noAutofit/>
          </a:bodyPr>
          <a:lstStyle/>
          <a:p>
            <a:pPr lvl="0" algn="ctr" defTabSz="488950">
              <a:lnSpc>
                <a:spcPct val="90000"/>
              </a:lnSpc>
              <a:spcBef>
                <a:spcPct val="0"/>
              </a:spcBef>
              <a:spcAft>
                <a:spcPct val="35000"/>
              </a:spcAft>
            </a:pPr>
            <a:r>
              <a:rPr lang="en-US" sz="1100" kern="1200" dirty="0"/>
              <a:t>WCCTS + CTE [Insert Content]</a:t>
            </a:r>
          </a:p>
        </p:txBody>
      </p:sp>
      <p:sp>
        <p:nvSpPr>
          <p:cNvPr id="16" name="Freeform 15"/>
          <p:cNvSpPr/>
          <p:nvPr/>
        </p:nvSpPr>
        <p:spPr>
          <a:xfrm>
            <a:off x="5257800" y="2971800"/>
            <a:ext cx="1435979" cy="1058077"/>
          </a:xfrm>
          <a:custGeom>
            <a:avLst/>
            <a:gdLst>
              <a:gd name="connsiteX0" fmla="*/ 0 w 1435979"/>
              <a:gd name="connsiteY0" fmla="*/ 529039 h 1058077"/>
              <a:gd name="connsiteX1" fmla="*/ 292083 w 1435979"/>
              <a:gd name="connsiteY1" fmla="*/ 103132 h 1058077"/>
              <a:gd name="connsiteX2" fmla="*/ 717991 w 1435979"/>
              <a:gd name="connsiteY2" fmla="*/ 1 h 1058077"/>
              <a:gd name="connsiteX3" fmla="*/ 1143899 w 1435979"/>
              <a:gd name="connsiteY3" fmla="*/ 103133 h 1058077"/>
              <a:gd name="connsiteX4" fmla="*/ 1435980 w 1435979"/>
              <a:gd name="connsiteY4" fmla="*/ 529042 h 1058077"/>
              <a:gd name="connsiteX5" fmla="*/ 1143898 w 1435979"/>
              <a:gd name="connsiteY5" fmla="*/ 954950 h 1058077"/>
              <a:gd name="connsiteX6" fmla="*/ 717990 w 1435979"/>
              <a:gd name="connsiteY6" fmla="*/ 1058081 h 1058077"/>
              <a:gd name="connsiteX7" fmla="*/ 292082 w 1435979"/>
              <a:gd name="connsiteY7" fmla="*/ 954949 h 1058077"/>
              <a:gd name="connsiteX8" fmla="*/ 0 w 1435979"/>
              <a:gd name="connsiteY8" fmla="*/ 529041 h 1058077"/>
              <a:gd name="connsiteX9" fmla="*/ 0 w 1435979"/>
              <a:gd name="connsiteY9" fmla="*/ 529039 h 105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5979" h="1058077">
                <a:moveTo>
                  <a:pt x="0" y="529039"/>
                </a:moveTo>
                <a:cubicBezTo>
                  <a:pt x="0" y="360941"/>
                  <a:pt x="108420" y="202847"/>
                  <a:pt x="292083" y="103132"/>
                </a:cubicBezTo>
                <a:cubicBezTo>
                  <a:pt x="415474" y="36140"/>
                  <a:pt x="564721" y="1"/>
                  <a:pt x="717991" y="1"/>
                </a:cubicBezTo>
                <a:cubicBezTo>
                  <a:pt x="871261" y="1"/>
                  <a:pt x="1020508" y="36141"/>
                  <a:pt x="1143899" y="103133"/>
                </a:cubicBezTo>
                <a:cubicBezTo>
                  <a:pt x="1327562" y="202848"/>
                  <a:pt x="1435981" y="360943"/>
                  <a:pt x="1435980" y="529042"/>
                </a:cubicBezTo>
                <a:cubicBezTo>
                  <a:pt x="1435980" y="697140"/>
                  <a:pt x="1327561" y="855235"/>
                  <a:pt x="1143898" y="954950"/>
                </a:cubicBezTo>
                <a:cubicBezTo>
                  <a:pt x="1020507" y="1021942"/>
                  <a:pt x="871260" y="1058081"/>
                  <a:pt x="717990" y="1058081"/>
                </a:cubicBezTo>
                <a:cubicBezTo>
                  <a:pt x="564721" y="1058081"/>
                  <a:pt x="415473" y="1021941"/>
                  <a:pt x="292082" y="954949"/>
                </a:cubicBezTo>
                <a:cubicBezTo>
                  <a:pt x="108419" y="855234"/>
                  <a:pt x="0" y="697139"/>
                  <a:pt x="0" y="529041"/>
                </a:cubicBezTo>
                <a:lnTo>
                  <a:pt x="0" y="529039"/>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24264" tIns="168922" rIns="224264" bIns="168922" numCol="1" spcCol="1270" anchor="ctr" anchorCtr="0">
            <a:noAutofit/>
          </a:bodyPr>
          <a:lstStyle/>
          <a:p>
            <a:pPr lvl="0" algn="ctr" defTabSz="488950">
              <a:lnSpc>
                <a:spcPct val="90000"/>
              </a:lnSpc>
              <a:spcBef>
                <a:spcPct val="0"/>
              </a:spcBef>
              <a:spcAft>
                <a:spcPct val="35000"/>
              </a:spcAft>
            </a:pPr>
            <a:r>
              <a:rPr lang="en-US" sz="1100" kern="1200" dirty="0"/>
              <a:t>Other Content Standards</a:t>
            </a:r>
          </a:p>
        </p:txBody>
      </p:sp>
      <p:sp>
        <p:nvSpPr>
          <p:cNvPr id="17" name="Freeform 16"/>
          <p:cNvSpPr/>
          <p:nvPr/>
        </p:nvSpPr>
        <p:spPr>
          <a:xfrm>
            <a:off x="6400800" y="4114800"/>
            <a:ext cx="1412242" cy="1083373"/>
          </a:xfrm>
          <a:custGeom>
            <a:avLst/>
            <a:gdLst>
              <a:gd name="connsiteX0" fmla="*/ 0 w 1412242"/>
              <a:gd name="connsiteY0" fmla="*/ 541687 h 1083373"/>
              <a:gd name="connsiteX1" fmla="*/ 276332 w 1412242"/>
              <a:gd name="connsiteY1" fmla="*/ 111897 h 1083373"/>
              <a:gd name="connsiteX2" fmla="*/ 706122 w 1412242"/>
              <a:gd name="connsiteY2" fmla="*/ 0 h 1083373"/>
              <a:gd name="connsiteX3" fmla="*/ 1135912 w 1412242"/>
              <a:gd name="connsiteY3" fmla="*/ 111898 h 1083373"/>
              <a:gd name="connsiteX4" fmla="*/ 1412242 w 1412242"/>
              <a:gd name="connsiteY4" fmla="*/ 541689 h 1083373"/>
              <a:gd name="connsiteX5" fmla="*/ 1135911 w 1412242"/>
              <a:gd name="connsiteY5" fmla="*/ 971479 h 1083373"/>
              <a:gd name="connsiteX6" fmla="*/ 706121 w 1412242"/>
              <a:gd name="connsiteY6" fmla="*/ 1083376 h 1083373"/>
              <a:gd name="connsiteX7" fmla="*/ 276331 w 1412242"/>
              <a:gd name="connsiteY7" fmla="*/ 971479 h 1083373"/>
              <a:gd name="connsiteX8" fmla="*/ 0 w 1412242"/>
              <a:gd name="connsiteY8" fmla="*/ 541688 h 1083373"/>
              <a:gd name="connsiteX9" fmla="*/ 0 w 1412242"/>
              <a:gd name="connsiteY9" fmla="*/ 541687 h 108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2242" h="1083373">
                <a:moveTo>
                  <a:pt x="0" y="541687"/>
                </a:moveTo>
                <a:cubicBezTo>
                  <a:pt x="0" y="373259"/>
                  <a:pt x="102129" y="214413"/>
                  <a:pt x="276332" y="111897"/>
                </a:cubicBezTo>
                <a:cubicBezTo>
                  <a:pt x="399640" y="39332"/>
                  <a:pt x="550711" y="0"/>
                  <a:pt x="706122" y="0"/>
                </a:cubicBezTo>
                <a:cubicBezTo>
                  <a:pt x="861534" y="0"/>
                  <a:pt x="1012604" y="39332"/>
                  <a:pt x="1135912" y="111898"/>
                </a:cubicBezTo>
                <a:cubicBezTo>
                  <a:pt x="1310114" y="214415"/>
                  <a:pt x="1412243" y="373260"/>
                  <a:pt x="1412242" y="541689"/>
                </a:cubicBezTo>
                <a:cubicBezTo>
                  <a:pt x="1412242" y="710118"/>
                  <a:pt x="1310113" y="868963"/>
                  <a:pt x="1135911" y="971479"/>
                </a:cubicBezTo>
                <a:cubicBezTo>
                  <a:pt x="1012603" y="1044044"/>
                  <a:pt x="861532" y="1083376"/>
                  <a:pt x="706121" y="1083376"/>
                </a:cubicBezTo>
                <a:cubicBezTo>
                  <a:pt x="550709" y="1083376"/>
                  <a:pt x="399639" y="1044044"/>
                  <a:pt x="276331" y="971479"/>
                </a:cubicBezTo>
                <a:cubicBezTo>
                  <a:pt x="102129" y="868963"/>
                  <a:pt x="0" y="710117"/>
                  <a:pt x="0" y="541688"/>
                </a:cubicBezTo>
                <a:lnTo>
                  <a:pt x="0" y="541687"/>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20788" tIns="172626" rIns="220788" bIns="172626" numCol="1" spcCol="1270" anchor="ctr" anchorCtr="0">
            <a:noAutofit/>
          </a:bodyPr>
          <a:lstStyle/>
          <a:p>
            <a:pPr lvl="0" algn="ctr" defTabSz="466725">
              <a:lnSpc>
                <a:spcPct val="90000"/>
              </a:lnSpc>
              <a:spcBef>
                <a:spcPct val="0"/>
              </a:spcBef>
              <a:spcAft>
                <a:spcPct val="35000"/>
              </a:spcAft>
            </a:pPr>
            <a:r>
              <a:rPr lang="en-US" sz="1050" kern="1200" dirty="0"/>
              <a:t>Literacy in All Subjects Standards</a:t>
            </a:r>
          </a:p>
        </p:txBody>
      </p:sp>
      <p:sp>
        <p:nvSpPr>
          <p:cNvPr id="22" name="Freeform 21"/>
          <p:cNvSpPr/>
          <p:nvPr/>
        </p:nvSpPr>
        <p:spPr>
          <a:xfrm>
            <a:off x="7467600" y="2971800"/>
            <a:ext cx="1384920" cy="1083373"/>
          </a:xfrm>
          <a:custGeom>
            <a:avLst/>
            <a:gdLst>
              <a:gd name="connsiteX0" fmla="*/ 0 w 1384920"/>
              <a:gd name="connsiteY0" fmla="*/ 541687 h 1083373"/>
              <a:gd name="connsiteX1" fmla="*/ 265808 w 1384920"/>
              <a:gd name="connsiteY1" fmla="*/ 115035 h 1083373"/>
              <a:gd name="connsiteX2" fmla="*/ 692461 w 1384920"/>
              <a:gd name="connsiteY2" fmla="*/ 1 h 1083373"/>
              <a:gd name="connsiteX3" fmla="*/ 1119114 w 1384920"/>
              <a:gd name="connsiteY3" fmla="*/ 115036 h 1083373"/>
              <a:gd name="connsiteX4" fmla="*/ 1384921 w 1384920"/>
              <a:gd name="connsiteY4" fmla="*/ 541689 h 1083373"/>
              <a:gd name="connsiteX5" fmla="*/ 1119113 w 1384920"/>
              <a:gd name="connsiteY5" fmla="*/ 968342 h 1083373"/>
              <a:gd name="connsiteX6" fmla="*/ 692460 w 1384920"/>
              <a:gd name="connsiteY6" fmla="*/ 1083376 h 1083373"/>
              <a:gd name="connsiteX7" fmla="*/ 265807 w 1384920"/>
              <a:gd name="connsiteY7" fmla="*/ 968341 h 1083373"/>
              <a:gd name="connsiteX8" fmla="*/ 0 w 1384920"/>
              <a:gd name="connsiteY8" fmla="*/ 541688 h 1083373"/>
              <a:gd name="connsiteX9" fmla="*/ 0 w 1384920"/>
              <a:gd name="connsiteY9" fmla="*/ 541687 h 108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4920" h="1083373">
                <a:moveTo>
                  <a:pt x="0" y="541687"/>
                </a:moveTo>
                <a:cubicBezTo>
                  <a:pt x="0" y="375058"/>
                  <a:pt x="98035" y="217701"/>
                  <a:pt x="265808" y="115035"/>
                </a:cubicBezTo>
                <a:cubicBezTo>
                  <a:pt x="387615" y="40497"/>
                  <a:pt x="537812" y="1"/>
                  <a:pt x="692461" y="1"/>
                </a:cubicBezTo>
                <a:cubicBezTo>
                  <a:pt x="847109" y="1"/>
                  <a:pt x="997307" y="40498"/>
                  <a:pt x="1119114" y="115036"/>
                </a:cubicBezTo>
                <a:cubicBezTo>
                  <a:pt x="1286887" y="217703"/>
                  <a:pt x="1384921" y="375060"/>
                  <a:pt x="1384921" y="541689"/>
                </a:cubicBezTo>
                <a:cubicBezTo>
                  <a:pt x="1384921" y="708318"/>
                  <a:pt x="1286886" y="865675"/>
                  <a:pt x="1119113" y="968342"/>
                </a:cubicBezTo>
                <a:cubicBezTo>
                  <a:pt x="997306" y="1042880"/>
                  <a:pt x="847109" y="1083377"/>
                  <a:pt x="692460" y="1083376"/>
                </a:cubicBezTo>
                <a:cubicBezTo>
                  <a:pt x="537812" y="1083376"/>
                  <a:pt x="387614" y="1042879"/>
                  <a:pt x="265807" y="968341"/>
                </a:cubicBezTo>
                <a:cubicBezTo>
                  <a:pt x="98034" y="865674"/>
                  <a:pt x="0" y="708317"/>
                  <a:pt x="0" y="541688"/>
                </a:cubicBezTo>
                <a:lnTo>
                  <a:pt x="0" y="541687"/>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5517" tIns="171356" rIns="215517" bIns="171356" numCol="1" spcCol="1270" anchor="ctr" anchorCtr="0">
            <a:noAutofit/>
          </a:bodyPr>
          <a:lstStyle/>
          <a:p>
            <a:pPr lvl="0" algn="ctr" defTabSz="444500">
              <a:lnSpc>
                <a:spcPct val="90000"/>
              </a:lnSpc>
              <a:spcBef>
                <a:spcPct val="0"/>
              </a:spcBef>
              <a:spcAft>
                <a:spcPct val="35000"/>
              </a:spcAft>
            </a:pPr>
            <a:r>
              <a:rPr lang="en-US" sz="1000" kern="1200" dirty="0"/>
              <a:t>Standards for Mathematical Practice</a:t>
            </a:r>
          </a:p>
        </p:txBody>
      </p:sp>
      <p:sp>
        <p:nvSpPr>
          <p:cNvPr id="23" name="Left-Right Arrow 22"/>
          <p:cNvSpPr/>
          <p:nvPr/>
        </p:nvSpPr>
        <p:spPr>
          <a:xfrm>
            <a:off x="3657600" y="3200400"/>
            <a:ext cx="1371600" cy="609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Up Arrow 23"/>
          <p:cNvSpPr/>
          <p:nvPr/>
        </p:nvSpPr>
        <p:spPr>
          <a:xfrm rot="10800000">
            <a:off x="5638800" y="2286000"/>
            <a:ext cx="609600" cy="5334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Up Arrow 24"/>
          <p:cNvSpPr/>
          <p:nvPr/>
        </p:nvSpPr>
        <p:spPr>
          <a:xfrm rot="16200000">
            <a:off x="7810500" y="2247900"/>
            <a:ext cx="609600" cy="5334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Up Arrow 25"/>
          <p:cNvSpPr/>
          <p:nvPr/>
        </p:nvSpPr>
        <p:spPr>
          <a:xfrm>
            <a:off x="7848600" y="4191000"/>
            <a:ext cx="609600" cy="5334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Up Arrow 26"/>
          <p:cNvSpPr/>
          <p:nvPr/>
        </p:nvSpPr>
        <p:spPr>
          <a:xfrm rot="5400000">
            <a:off x="5676900" y="4229100"/>
            <a:ext cx="609600" cy="5334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Career-Ready Person</a:t>
            </a:r>
          </a:p>
        </p:txBody>
      </p:sp>
      <p:sp>
        <p:nvSpPr>
          <p:cNvPr id="5" name="TextBox 4"/>
          <p:cNvSpPr txBox="1"/>
          <p:nvPr/>
        </p:nvSpPr>
        <p:spPr>
          <a:xfrm>
            <a:off x="1187355" y="1296539"/>
            <a:ext cx="7956645" cy="738664"/>
          </a:xfrm>
          <a:prstGeom prst="rect">
            <a:avLst/>
          </a:prstGeom>
          <a:noFill/>
        </p:spPr>
        <p:txBody>
          <a:bodyPr wrap="square" rtlCol="0">
            <a:spAutoFit/>
          </a:bodyPr>
          <a:lstStyle/>
          <a:p>
            <a:r>
              <a:rPr lang="en-US" sz="2400" dirty="0">
                <a:solidFill>
                  <a:schemeClr val="bg1"/>
                </a:solidFill>
              </a:rPr>
              <a:t>How do you define “career-ready?”</a:t>
            </a:r>
          </a:p>
          <a:p>
            <a:endParaRPr lang="en-US" dirty="0">
              <a:solidFill>
                <a:schemeClr val="bg1"/>
              </a:solidFill>
            </a:endParaRPr>
          </a:p>
        </p:txBody>
      </p:sp>
      <p:sp>
        <p:nvSpPr>
          <p:cNvPr id="4" name="Rectangle 3"/>
          <p:cNvSpPr/>
          <p:nvPr/>
        </p:nvSpPr>
        <p:spPr>
          <a:xfrm>
            <a:off x="436729" y="6393132"/>
            <a:ext cx="7574508" cy="369332"/>
          </a:xfrm>
          <a:prstGeom prst="rect">
            <a:avLst/>
          </a:prstGeom>
        </p:spPr>
        <p:txBody>
          <a:bodyPr wrap="square">
            <a:spAutoFit/>
          </a:bodyPr>
          <a:lstStyle/>
          <a:p>
            <a:r>
              <a:rPr lang="en-US" dirty="0"/>
              <a:t>Career Readiness Partner Council </a:t>
            </a:r>
            <a:r>
              <a:rPr lang="en-US" dirty="0">
                <a:hlinkClick r:id="rId3"/>
              </a:rPr>
              <a:t>http://www.careerreadynow.org/</a:t>
            </a:r>
            <a:endParaRPr lang="en-US" dirty="0"/>
          </a:p>
        </p:txBody>
      </p:sp>
    </p:spTree>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E0FC8"/>
                </a:solidFill>
              </a:rPr>
              <a:t>Career-Ready Person</a:t>
            </a:r>
          </a:p>
        </p:txBody>
      </p:sp>
      <p:sp>
        <p:nvSpPr>
          <p:cNvPr id="5" name="TextBox 4"/>
          <p:cNvSpPr txBox="1"/>
          <p:nvPr/>
        </p:nvSpPr>
        <p:spPr>
          <a:xfrm>
            <a:off x="1187355" y="1296539"/>
            <a:ext cx="7956645" cy="4770537"/>
          </a:xfrm>
          <a:prstGeom prst="rect">
            <a:avLst/>
          </a:prstGeom>
          <a:noFill/>
        </p:spPr>
        <p:txBody>
          <a:bodyPr wrap="square" rtlCol="0">
            <a:spAutoFit/>
          </a:bodyPr>
          <a:lstStyle/>
          <a:p>
            <a:r>
              <a:rPr lang="en-US" sz="2400" dirty="0">
                <a:solidFill>
                  <a:schemeClr val="bg1"/>
                </a:solidFill>
              </a:rPr>
              <a:t>A </a:t>
            </a:r>
            <a:r>
              <a:rPr lang="en-US" sz="2400" b="1" dirty="0">
                <a:solidFill>
                  <a:schemeClr val="bg1"/>
                </a:solidFill>
              </a:rPr>
              <a:t>career-ready person effectively navigates pathways </a:t>
            </a:r>
            <a:r>
              <a:rPr lang="en-US" sz="2400" dirty="0">
                <a:solidFill>
                  <a:schemeClr val="bg1"/>
                </a:solidFill>
              </a:rPr>
              <a:t>that </a:t>
            </a:r>
            <a:r>
              <a:rPr lang="en-US" sz="2400" b="1" dirty="0">
                <a:solidFill>
                  <a:schemeClr val="bg1"/>
                </a:solidFill>
              </a:rPr>
              <a:t>connect education and employment</a:t>
            </a:r>
            <a:r>
              <a:rPr lang="en-US" sz="2400" dirty="0">
                <a:solidFill>
                  <a:schemeClr val="bg1"/>
                </a:solidFill>
              </a:rPr>
              <a:t> to achieve a fulfilling, financially-secure and successful career. </a:t>
            </a:r>
            <a:r>
              <a:rPr lang="en-US" sz="2400" b="1" dirty="0">
                <a:solidFill>
                  <a:schemeClr val="bg1"/>
                </a:solidFill>
              </a:rPr>
              <a:t>A career is more than just a job</a:t>
            </a:r>
            <a:r>
              <a:rPr lang="en-US" sz="2400" dirty="0">
                <a:solidFill>
                  <a:schemeClr val="bg1"/>
                </a:solidFill>
              </a:rPr>
              <a:t>. </a:t>
            </a:r>
            <a:r>
              <a:rPr lang="en-US" sz="2400" b="1" dirty="0">
                <a:solidFill>
                  <a:schemeClr val="bg1"/>
                </a:solidFill>
              </a:rPr>
              <a:t>Career readiness has no defined endpoint.</a:t>
            </a:r>
            <a:r>
              <a:rPr lang="en-US" sz="2400" dirty="0">
                <a:solidFill>
                  <a:schemeClr val="bg1"/>
                </a:solidFill>
              </a:rPr>
              <a:t> To be career ready in our ever-changing global economy </a:t>
            </a:r>
            <a:r>
              <a:rPr lang="en-US" sz="2400" b="1" dirty="0">
                <a:solidFill>
                  <a:schemeClr val="bg1"/>
                </a:solidFill>
              </a:rPr>
              <a:t>requires adaptability and a commitment to lifelong learning, along with mastery of key knowledge, skills and dispositions that vary from one career to another and change over time as a person progresses along a developmental continuum.</a:t>
            </a:r>
            <a:r>
              <a:rPr lang="en-US" sz="2400" dirty="0">
                <a:solidFill>
                  <a:schemeClr val="bg1"/>
                </a:solidFill>
              </a:rPr>
              <a:t> Knowledge, skills and dispositions that are inter-dependent and mutually reinforcing.</a:t>
            </a:r>
          </a:p>
          <a:p>
            <a:endParaRPr lang="en-US" dirty="0">
              <a:solidFill>
                <a:schemeClr val="bg1"/>
              </a:solidFill>
            </a:endParaRPr>
          </a:p>
        </p:txBody>
      </p:sp>
      <p:sp>
        <p:nvSpPr>
          <p:cNvPr id="4" name="Rectangle 3"/>
          <p:cNvSpPr/>
          <p:nvPr/>
        </p:nvSpPr>
        <p:spPr>
          <a:xfrm>
            <a:off x="436729" y="6393132"/>
            <a:ext cx="7574508" cy="369332"/>
          </a:xfrm>
          <a:prstGeom prst="rect">
            <a:avLst/>
          </a:prstGeom>
        </p:spPr>
        <p:txBody>
          <a:bodyPr wrap="square">
            <a:spAutoFit/>
          </a:bodyPr>
          <a:lstStyle/>
          <a:p>
            <a:r>
              <a:rPr lang="en-US" dirty="0"/>
              <a:t>Career Readiness Partner Council </a:t>
            </a:r>
            <a:r>
              <a:rPr lang="en-US" dirty="0">
                <a:hlinkClick r:id="rId3"/>
              </a:rPr>
              <a:t>http://www.careerreadynow.org/</a:t>
            </a:r>
            <a:endParaRPr lang="en-US" dirty="0"/>
          </a:p>
        </p:txBody>
      </p:sp>
    </p:spTree>
  </p:cSld>
  <p:clrMapOvr>
    <a:masterClrMapping/>
  </p:clrMapOvr>
  <p:transition spd="slow">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lumOff val="25000"/>
                  </a:schemeClr>
                </a:solidFill>
              </a:rPr>
              <a:t>Classroom Connection </a:t>
            </a:r>
            <a:br>
              <a:rPr lang="en-US" dirty="0">
                <a:solidFill>
                  <a:schemeClr val="bg1">
                    <a:lumMod val="75000"/>
                    <a:lumOff val="25000"/>
                  </a:schemeClr>
                </a:solidFill>
              </a:rPr>
            </a:br>
            <a:r>
              <a:rPr lang="en-US" dirty="0">
                <a:solidFill>
                  <a:schemeClr val="bg1">
                    <a:lumMod val="75000"/>
                    <a:lumOff val="25000"/>
                  </a:schemeClr>
                </a:solidFill>
              </a:rPr>
              <a:t>CTE &amp; CCSS</a:t>
            </a:r>
          </a:p>
        </p:txBody>
      </p:sp>
      <p:sp>
        <p:nvSpPr>
          <p:cNvPr id="4" name="Content Placeholder 3"/>
          <p:cNvSpPr>
            <a:spLocks noGrp="1"/>
          </p:cNvSpPr>
          <p:nvPr>
            <p:ph sz="half" idx="2"/>
          </p:nvPr>
        </p:nvSpPr>
        <p:spPr/>
        <p:txBody>
          <a:bodyPr/>
          <a:lstStyle/>
          <a:p>
            <a:r>
              <a:rPr lang="en-US" dirty="0"/>
              <a:t>Be part of a CTE community </a:t>
            </a:r>
          </a:p>
          <a:p>
            <a:pPr>
              <a:buNone/>
            </a:pPr>
            <a:endParaRPr lang="en-US" dirty="0"/>
          </a:p>
          <a:p>
            <a:r>
              <a:rPr lang="en-US" dirty="0"/>
              <a:t>Be part of a bigger conversation</a:t>
            </a:r>
          </a:p>
          <a:p>
            <a:endParaRPr lang="en-US" dirty="0"/>
          </a:p>
          <a:p>
            <a:r>
              <a:rPr lang="en-US" dirty="0"/>
              <a:t>Know who’s teaching what </a:t>
            </a:r>
          </a:p>
          <a:p>
            <a:endParaRPr lang="en-US" dirty="0"/>
          </a:p>
        </p:txBody>
      </p:sp>
      <p:grpSp>
        <p:nvGrpSpPr>
          <p:cNvPr id="5" name="Group 4"/>
          <p:cNvGrpSpPr/>
          <p:nvPr/>
        </p:nvGrpSpPr>
        <p:grpSpPr>
          <a:xfrm>
            <a:off x="772510" y="1888638"/>
            <a:ext cx="3988676" cy="3361280"/>
            <a:chOff x="1825" y="986826"/>
            <a:chExt cx="1056966" cy="810489"/>
          </a:xfrm>
          <a:scene3d>
            <a:camera prst="orthographicFront">
              <a:rot lat="0" lon="0" rev="0"/>
            </a:camera>
            <a:lightRig rig="balanced" dir="t">
              <a:rot lat="0" lon="0" rev="8700000"/>
            </a:lightRig>
          </a:scene3d>
        </p:grpSpPr>
        <p:sp>
          <p:nvSpPr>
            <p:cNvPr id="6" name="Oval 5"/>
            <p:cNvSpPr/>
            <p:nvPr/>
          </p:nvSpPr>
          <p:spPr>
            <a:xfrm>
              <a:off x="1825" y="986826"/>
              <a:ext cx="1056966" cy="810489"/>
            </a:xfrm>
            <a:prstGeom prst="ellipse">
              <a:avLst/>
            </a:prstGeom>
            <a:ln>
              <a:noFill/>
            </a:ln>
            <a:effectLst>
              <a:outerShdw blurRad="149987" dist="250190" dir="8460000" algn="ctr">
                <a:srgbClr val="000000">
                  <a:alpha val="28000"/>
                </a:srgbClr>
              </a:outerShdw>
            </a:effectLst>
            <a:sp3d prstMaterial="metal">
              <a:bevelT w="88900" h="88900" prst="artDeco"/>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Oval 4"/>
            <p:cNvSpPr/>
            <p:nvPr/>
          </p:nvSpPr>
          <p:spPr>
            <a:xfrm>
              <a:off x="156614" y="1105519"/>
              <a:ext cx="747388" cy="57310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3200" kern="1200" dirty="0"/>
                <a:t>WCCTS +</a:t>
              </a:r>
            </a:p>
            <a:p>
              <a:pPr lvl="0" algn="ctr" defTabSz="488950">
                <a:lnSpc>
                  <a:spcPct val="90000"/>
                </a:lnSpc>
                <a:spcBef>
                  <a:spcPct val="0"/>
                </a:spcBef>
                <a:spcAft>
                  <a:spcPct val="35000"/>
                </a:spcAft>
              </a:pPr>
              <a:r>
                <a:rPr lang="en-US" sz="3200" kern="1200" dirty="0"/>
                <a:t>[CTE Content Area Standards]</a:t>
              </a:r>
            </a:p>
          </p:txBody>
        </p:sp>
      </p:gr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91200" y="1951630"/>
            <a:ext cx="3200400" cy="4296769"/>
          </a:xfrm>
          <a:prstGeom prst="rect">
            <a:avLst/>
          </a:prstGeom>
          <a:noFill/>
          <a:ln w="9525">
            <a:noFill/>
            <a:miter lim="800000"/>
            <a:headEnd/>
            <a:tailEnd/>
          </a:ln>
        </p:spPr>
        <p:txBody>
          <a:bodyPr vert="horz" wrap="square" lIns="64291" tIns="32146" rIns="64291" bIns="32146" numCol="1" anchor="t" anchorCtr="0" compatLnSpc="1">
            <a:prstTxWarp prst="textNoShape">
              <a:avLst/>
            </a:prstTxWarp>
            <a:normAutofit/>
          </a:bodyPr>
          <a:lstStyle/>
          <a:p>
            <a:pPr marL="342900" marR="0" lvl="0" indent="-342900" algn="l" defTabSz="914400" rtl="0" eaLnBrk="1" fontAlgn="base" latinLnBrk="0" hangingPunct="1">
              <a:lnSpc>
                <a:spcPct val="100000"/>
              </a:lnSpc>
              <a:spcBef>
                <a:spcPct val="20000"/>
              </a:spcBef>
              <a:spcAft>
                <a:spcPct val="0"/>
              </a:spcAft>
              <a:buClrTx/>
              <a:buSzTx/>
              <a:buFont typeface="Hoefler Text" charset="0"/>
              <a:buNone/>
              <a:tabLst/>
              <a:defRPr/>
            </a:pPr>
            <a:r>
              <a:rPr kumimoji="0" lang="en-US" b="0" i="0" u="none" strike="noStrike" kern="1200" cap="none" spc="0" normalizeH="0" baseline="0" noProof="0" dirty="0">
                <a:ln>
                  <a:noFill/>
                </a:ln>
                <a:solidFill>
                  <a:schemeClr val="bg1"/>
                </a:solidFill>
                <a:effectLst/>
                <a:uLnTx/>
                <a:uFillTx/>
                <a:latin typeface="Gadget"/>
                <a:cs typeface="Helvetica" charset="0"/>
                <a:sym typeface="Helvetica" charset="0"/>
              </a:rPr>
              <a:t> </a:t>
            </a:r>
            <a:r>
              <a:rPr kumimoji="0" lang="en-US" i="1" u="none" strike="noStrike" kern="1200" cap="none" spc="0" normalizeH="0" baseline="0" noProof="0" dirty="0">
                <a:ln>
                  <a:noFill/>
                </a:ln>
                <a:solidFill>
                  <a:schemeClr val="bg1"/>
                </a:solidFill>
                <a:effectLst/>
                <a:uLnTx/>
                <a:uFillTx/>
                <a:latin typeface="Gadget"/>
              </a:rPr>
              <a:t>“Every child must graduate</a:t>
            </a:r>
            <a:endParaRPr lang="en-US" i="1" dirty="0">
              <a:solidFill>
                <a:schemeClr val="bg1"/>
              </a:solidFill>
              <a:latin typeface="Gadget"/>
            </a:endParaRPr>
          </a:p>
          <a:p>
            <a:pPr marL="342900" marR="0" lvl="0" indent="-342900" algn="l" defTabSz="914400" rtl="0" eaLnBrk="1" fontAlgn="base" latinLnBrk="0" hangingPunct="1">
              <a:lnSpc>
                <a:spcPct val="100000"/>
              </a:lnSpc>
              <a:spcBef>
                <a:spcPct val="20000"/>
              </a:spcBef>
              <a:spcAft>
                <a:spcPct val="0"/>
              </a:spcAft>
              <a:buClrTx/>
              <a:buSzTx/>
              <a:buFont typeface="Hoefler Text" charset="0"/>
              <a:buNone/>
              <a:tabLst/>
              <a:defRPr/>
            </a:pPr>
            <a:r>
              <a:rPr kumimoji="0" lang="en-US" i="1" u="none" strike="noStrike" kern="1200" cap="none" spc="0" normalizeH="0" noProof="0" dirty="0">
                <a:ln>
                  <a:noFill/>
                </a:ln>
                <a:solidFill>
                  <a:schemeClr val="bg1"/>
                </a:solidFill>
                <a:effectLst/>
                <a:uLnTx/>
                <a:uFillTx/>
                <a:latin typeface="Gadget"/>
              </a:rPr>
              <a:t>  </a:t>
            </a:r>
            <a:r>
              <a:rPr kumimoji="0" lang="en-US" i="1" u="none" strike="noStrike" kern="1200" cap="none" spc="0" normalizeH="0" baseline="0" noProof="0" dirty="0">
                <a:ln>
                  <a:noFill/>
                </a:ln>
                <a:solidFill>
                  <a:schemeClr val="bg1"/>
                </a:solidFill>
                <a:effectLst/>
                <a:uLnTx/>
                <a:uFillTx/>
                <a:latin typeface="Gadget"/>
              </a:rPr>
              <a:t>ready for future education</a:t>
            </a:r>
          </a:p>
          <a:p>
            <a:pPr marL="342900" marR="0" lvl="0" indent="-342900" algn="l" defTabSz="914400" rtl="0" eaLnBrk="1" fontAlgn="base" latinLnBrk="0" hangingPunct="1">
              <a:lnSpc>
                <a:spcPct val="100000"/>
              </a:lnSpc>
              <a:spcBef>
                <a:spcPct val="20000"/>
              </a:spcBef>
              <a:spcAft>
                <a:spcPct val="0"/>
              </a:spcAft>
              <a:buClrTx/>
              <a:buSzTx/>
              <a:buFont typeface="Hoefler Text" charset="0"/>
              <a:buNone/>
              <a:tabLst/>
              <a:defRPr/>
            </a:pPr>
            <a:r>
              <a:rPr lang="en-US" i="1" dirty="0">
                <a:solidFill>
                  <a:schemeClr val="bg1"/>
                </a:solidFill>
                <a:latin typeface="Gadget"/>
              </a:rPr>
              <a:t>  </a:t>
            </a:r>
            <a:r>
              <a:rPr kumimoji="0" lang="en-US" i="1" u="none" strike="noStrike" kern="1200" cap="none" spc="0" normalizeH="0" baseline="0" noProof="0" dirty="0">
                <a:ln>
                  <a:noFill/>
                </a:ln>
                <a:solidFill>
                  <a:schemeClr val="bg1"/>
                </a:solidFill>
                <a:effectLst/>
                <a:uLnTx/>
                <a:uFillTx/>
                <a:latin typeface="Gadget"/>
              </a:rPr>
              <a:t>and the workforce. We must </a:t>
            </a:r>
          </a:p>
          <a:p>
            <a:pPr marL="342900" marR="0" lvl="0" indent="-342900" algn="l" defTabSz="914400" rtl="0" eaLnBrk="1" fontAlgn="base" latinLnBrk="0" hangingPunct="1">
              <a:lnSpc>
                <a:spcPct val="100000"/>
              </a:lnSpc>
              <a:spcBef>
                <a:spcPct val="20000"/>
              </a:spcBef>
              <a:spcAft>
                <a:spcPct val="0"/>
              </a:spcAft>
              <a:buClrTx/>
              <a:buSzTx/>
              <a:buFont typeface="Hoefler Text" charset="0"/>
              <a:buNone/>
              <a:tabLst/>
              <a:defRPr/>
            </a:pPr>
            <a:r>
              <a:rPr lang="en-US" i="1" dirty="0">
                <a:solidFill>
                  <a:schemeClr val="bg1"/>
                </a:solidFill>
                <a:latin typeface="Gadget"/>
              </a:rPr>
              <a:t>   </a:t>
            </a:r>
            <a:r>
              <a:rPr kumimoji="0" lang="en-US" i="1" u="none" strike="noStrike" kern="1200" cap="none" spc="0" normalizeH="0" baseline="0" noProof="0" dirty="0">
                <a:ln>
                  <a:noFill/>
                </a:ln>
                <a:solidFill>
                  <a:schemeClr val="bg1"/>
                </a:solidFill>
                <a:effectLst/>
                <a:uLnTx/>
                <a:uFillTx/>
                <a:latin typeface="Gadget"/>
              </a:rPr>
              <a:t>align our efforts so all our</a:t>
            </a:r>
          </a:p>
          <a:p>
            <a:pPr marL="342900" marR="0" lvl="0" indent="-342900" algn="l" defTabSz="914400" rtl="0" eaLnBrk="1" fontAlgn="base" latinLnBrk="0" hangingPunct="1">
              <a:lnSpc>
                <a:spcPct val="100000"/>
              </a:lnSpc>
              <a:spcBef>
                <a:spcPct val="20000"/>
              </a:spcBef>
              <a:spcAft>
                <a:spcPct val="0"/>
              </a:spcAft>
              <a:buClrTx/>
              <a:buSzTx/>
              <a:buFont typeface="Hoefler Text" charset="0"/>
              <a:buNone/>
              <a:tabLst/>
              <a:defRPr/>
            </a:pPr>
            <a:r>
              <a:rPr lang="en-US" i="1" dirty="0">
                <a:solidFill>
                  <a:schemeClr val="bg1"/>
                </a:solidFill>
                <a:latin typeface="Gadget"/>
              </a:rPr>
              <a:t>  </a:t>
            </a:r>
            <a:r>
              <a:rPr kumimoji="0" lang="en-US" i="1" u="none" strike="noStrike" kern="1200" cap="none" spc="0" normalizeH="0" baseline="0" noProof="0" dirty="0">
                <a:ln>
                  <a:noFill/>
                </a:ln>
                <a:solidFill>
                  <a:schemeClr val="bg1"/>
                </a:solidFill>
                <a:effectLst/>
                <a:uLnTx/>
                <a:uFillTx/>
                <a:latin typeface="Gadget"/>
              </a:rPr>
              <a:t> students are prepared to</a:t>
            </a:r>
          </a:p>
          <a:p>
            <a:pPr marL="342900" marR="0" lvl="0" indent="-342900" algn="l" defTabSz="914400" rtl="0" eaLnBrk="1" fontAlgn="base" latinLnBrk="0" hangingPunct="1">
              <a:lnSpc>
                <a:spcPct val="100000"/>
              </a:lnSpc>
              <a:spcBef>
                <a:spcPct val="20000"/>
              </a:spcBef>
              <a:spcAft>
                <a:spcPct val="0"/>
              </a:spcAft>
              <a:buClrTx/>
              <a:buSzTx/>
              <a:buFont typeface="Hoefler Text" charset="0"/>
              <a:buNone/>
              <a:tabLst/>
              <a:defRPr/>
            </a:pPr>
            <a:r>
              <a:rPr lang="en-US" i="1" dirty="0">
                <a:solidFill>
                  <a:schemeClr val="bg1"/>
                </a:solidFill>
                <a:latin typeface="Gadget"/>
              </a:rPr>
              <a:t>   </a:t>
            </a:r>
            <a:r>
              <a:rPr kumimoji="0" lang="en-US" i="1" u="none" strike="noStrike" kern="1200" cap="none" spc="0" normalizeH="0" baseline="0" noProof="0" dirty="0">
                <a:ln>
                  <a:noFill/>
                </a:ln>
                <a:solidFill>
                  <a:schemeClr val="bg1"/>
                </a:solidFill>
                <a:effectLst/>
                <a:uLnTx/>
                <a:uFillTx/>
                <a:latin typeface="Gadget"/>
              </a:rPr>
              <a:t>succeed in college or a</a:t>
            </a:r>
          </a:p>
          <a:p>
            <a:pPr marL="342900" marR="0" lvl="0" indent="-342900" algn="l" defTabSz="914400" rtl="0" eaLnBrk="1" fontAlgn="base" latinLnBrk="0" hangingPunct="1">
              <a:lnSpc>
                <a:spcPct val="100000"/>
              </a:lnSpc>
              <a:spcBef>
                <a:spcPct val="20000"/>
              </a:spcBef>
              <a:spcAft>
                <a:spcPct val="0"/>
              </a:spcAft>
              <a:buClrTx/>
              <a:buSzTx/>
              <a:buFont typeface="Hoefler Text" charset="0"/>
              <a:buNone/>
              <a:tabLst/>
              <a:defRPr/>
            </a:pPr>
            <a:r>
              <a:rPr lang="en-US" i="1" dirty="0">
                <a:solidFill>
                  <a:schemeClr val="bg1"/>
                </a:solidFill>
                <a:latin typeface="Gadget"/>
              </a:rPr>
              <a:t>   </a:t>
            </a:r>
            <a:r>
              <a:rPr kumimoji="0" lang="en-US" i="1" u="none" strike="noStrike" kern="1200" cap="none" spc="0" normalizeH="0" baseline="0" noProof="0" dirty="0">
                <a:ln>
                  <a:noFill/>
                </a:ln>
                <a:solidFill>
                  <a:schemeClr val="bg1"/>
                </a:solidFill>
                <a:effectLst/>
                <a:uLnTx/>
                <a:uFillTx/>
                <a:latin typeface="Gadget"/>
              </a:rPr>
              <a:t> career.”</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i="0" u="none" strike="noStrike" kern="1200" cap="none" spc="0" normalizeH="0" baseline="0" noProof="0" dirty="0">
                <a:ln>
                  <a:noFill/>
                </a:ln>
                <a:solidFill>
                  <a:schemeClr val="bg1"/>
                </a:solidFill>
                <a:effectLst/>
                <a:uLnTx/>
                <a:uFillTx/>
                <a:latin typeface="Gadget"/>
              </a:rPr>
              <a:t>- </a:t>
            </a:r>
            <a:r>
              <a:rPr kumimoji="0" lang="en-US" sz="2000" i="0" u="none" strike="noStrike" kern="1200" cap="none" spc="0" normalizeH="0" baseline="0" noProof="0" dirty="0">
                <a:ln>
                  <a:noFill/>
                </a:ln>
                <a:solidFill>
                  <a:schemeClr val="bg1"/>
                </a:solidFill>
                <a:effectLst/>
                <a:uLnTx/>
                <a:uFillTx/>
                <a:latin typeface="Gadget"/>
              </a:rPr>
              <a:t>State Superintendent Tony Evers</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a:ln>
                <a:noFill/>
              </a:ln>
              <a:solidFill>
                <a:srgbClr val="001F67"/>
              </a:solidFill>
              <a:effectLst/>
              <a:uLnTx/>
              <a:uFillTx/>
              <a:latin typeface="Helvetica" charset="0"/>
              <a:ea typeface="ヒラギノ角ゴ ProN W3" charset="0"/>
              <a:cs typeface="ヒラギノ角ゴ ProN W3" charset="0"/>
              <a:sym typeface="Helvetica" charset="0"/>
            </a:endParaRPr>
          </a:p>
        </p:txBody>
      </p:sp>
      <p:sp>
        <p:nvSpPr>
          <p:cNvPr id="5" name="Subtitle 2"/>
          <p:cNvSpPr txBox="1">
            <a:spLocks/>
          </p:cNvSpPr>
          <p:nvPr/>
        </p:nvSpPr>
        <p:spPr>
          <a:xfrm>
            <a:off x="1752600" y="76200"/>
            <a:ext cx="6934200" cy="762000"/>
          </a:xfrm>
          <a:prstGeom prst="rect">
            <a:avLst/>
          </a:prstGeom>
        </p:spPr>
        <p:txBody>
          <a:bodyPr tIns="0">
            <a:noAutofit/>
          </a:bodyPr>
          <a:lstStyle/>
          <a:p>
            <a:pPr marL="27432" lvl="0" algn="ctr">
              <a:spcBef>
                <a:spcPts val="600"/>
              </a:spcBef>
              <a:buClr>
                <a:schemeClr val="accent1"/>
              </a:buClr>
              <a:buSzPct val="80000"/>
              <a:defRPr/>
            </a:pPr>
            <a:r>
              <a:rPr lang="en-US" sz="4000" dirty="0">
                <a:solidFill>
                  <a:schemeClr val="bg1"/>
                </a:solidFill>
                <a:latin typeface="Gadget"/>
              </a:rPr>
              <a:t>Wisconsin’s Vision </a:t>
            </a:r>
          </a:p>
          <a:p>
            <a:pPr marL="27432" lvl="0" algn="ctr">
              <a:spcBef>
                <a:spcPts val="600"/>
              </a:spcBef>
              <a:buClr>
                <a:schemeClr val="accent1"/>
              </a:buClr>
              <a:buSzPct val="80000"/>
              <a:defRPr/>
            </a:pPr>
            <a:r>
              <a:rPr lang="en-US" sz="4000" dirty="0">
                <a:solidFill>
                  <a:schemeClr val="bg1"/>
                </a:solidFill>
                <a:latin typeface="Gadget"/>
              </a:rPr>
              <a:t>for </a:t>
            </a:r>
            <a:r>
              <a:rPr lang="en-US" sz="4000" i="1" dirty="0">
                <a:solidFill>
                  <a:schemeClr val="bg1"/>
                </a:solidFill>
                <a:latin typeface="Gadget"/>
              </a:rPr>
              <a:t>ALL</a:t>
            </a:r>
            <a:r>
              <a:rPr lang="en-US" sz="4000" dirty="0">
                <a:solidFill>
                  <a:schemeClr val="bg1"/>
                </a:solidFill>
                <a:latin typeface="Gadget"/>
              </a:rPr>
              <a:t> Learners</a:t>
            </a:r>
            <a:endParaRPr kumimoji="0" lang="en-US" sz="4000" i="0" u="none" strike="noStrike" kern="1200" cap="none" spc="0" normalizeH="0" baseline="0" noProof="0" dirty="0">
              <a:ln>
                <a:noFill/>
              </a:ln>
              <a:solidFill>
                <a:schemeClr val="bg1"/>
              </a:solidFill>
              <a:effectLst/>
              <a:uLnTx/>
              <a:uFillTx/>
              <a:latin typeface="Gadget"/>
            </a:endParaRPr>
          </a:p>
        </p:txBody>
      </p:sp>
      <p:pic>
        <p:nvPicPr>
          <p:cNvPr id="6" name="Content Placeholder 3" descr="circlegraphic.jpg">
            <a:hlinkClick r:id="rId3"/>
          </p:cNvPr>
          <p:cNvPicPr>
            <a:picLocks noChangeAspect="1"/>
          </p:cNvPicPr>
          <p:nvPr/>
        </p:nvPicPr>
        <p:blipFill>
          <a:blip r:embed="rId4" cstate="print"/>
          <a:stretch>
            <a:fillRect/>
          </a:stretch>
        </p:blipFill>
        <p:spPr bwMode="auto">
          <a:xfrm>
            <a:off x="943971" y="1605888"/>
            <a:ext cx="4342356" cy="3962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Down Arrow 6"/>
          <p:cNvSpPr/>
          <p:nvPr/>
        </p:nvSpPr>
        <p:spPr>
          <a:xfrm rot="19038048">
            <a:off x="1857532" y="4177883"/>
            <a:ext cx="777738" cy="838200"/>
          </a:xfrm>
          <a:prstGeom prst="downArrow">
            <a:avLst>
              <a:gd name="adj1" fmla="val 50000"/>
              <a:gd name="adj2" fmla="val 55322"/>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spd="slow">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bg1">
                    <a:lumMod val="75000"/>
                    <a:lumOff val="25000"/>
                  </a:schemeClr>
                </a:solidFill>
              </a:rPr>
              <a:t>Classroom Connection</a:t>
            </a:r>
            <a:br>
              <a:rPr lang="en-US" dirty="0">
                <a:solidFill>
                  <a:schemeClr val="bg1">
                    <a:lumMod val="75000"/>
                    <a:lumOff val="25000"/>
                  </a:schemeClr>
                </a:solidFill>
              </a:rPr>
            </a:br>
            <a:r>
              <a:rPr lang="en-US" dirty="0">
                <a:solidFill>
                  <a:schemeClr val="bg1">
                    <a:lumMod val="75000"/>
                    <a:lumOff val="25000"/>
                  </a:schemeClr>
                </a:solidFill>
              </a:rPr>
              <a:t>CTE &amp; CCSS</a:t>
            </a:r>
          </a:p>
        </p:txBody>
      </p:sp>
      <p:pic>
        <p:nvPicPr>
          <p:cNvPr id="23554" name="Picture 2" descr="http://standards.dpi.wi.gov/files/cal/images/elamap2.jpg"/>
          <p:cNvPicPr>
            <a:picLocks noChangeAspect="1" noChangeArrowheads="1"/>
          </p:cNvPicPr>
          <p:nvPr/>
        </p:nvPicPr>
        <p:blipFill>
          <a:blip r:embed="rId3" cstate="print"/>
          <a:srcRect/>
          <a:stretch>
            <a:fillRect/>
          </a:stretch>
        </p:blipFill>
        <p:spPr bwMode="auto">
          <a:xfrm>
            <a:off x="4862016" y="1678293"/>
            <a:ext cx="3761722" cy="3678130"/>
          </a:xfrm>
          <a:prstGeom prst="rect">
            <a:avLst/>
          </a:prstGeom>
          <a:noFill/>
        </p:spPr>
      </p:pic>
      <p:graphicFrame>
        <p:nvGraphicFramePr>
          <p:cNvPr id="10" name="Content Placeholder 9"/>
          <p:cNvGraphicFramePr>
            <a:graphicFrameLocks noGrp="1"/>
          </p:cNvGraphicFramePr>
          <p:nvPr>
            <p:ph idx="1"/>
          </p:nvPr>
        </p:nvGraphicFramePr>
        <p:xfrm>
          <a:off x="299544" y="1749972"/>
          <a:ext cx="5249917" cy="32956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Essential Questions</a:t>
            </a:r>
          </a:p>
        </p:txBody>
      </p:sp>
      <p:sp>
        <p:nvSpPr>
          <p:cNvPr id="5" name="Content Placeholder 4"/>
          <p:cNvSpPr>
            <a:spLocks noGrp="1"/>
          </p:cNvSpPr>
          <p:nvPr>
            <p:ph idx="1"/>
          </p:nvPr>
        </p:nvSpPr>
        <p:spPr>
          <a:xfrm>
            <a:off x="457200" y="1112837"/>
            <a:ext cx="8229600" cy="5059363"/>
          </a:xfrm>
        </p:spPr>
        <p:txBody>
          <a:bodyPr/>
          <a:lstStyle/>
          <a:p>
            <a:r>
              <a:rPr lang="en-US" dirty="0">
                <a:hlinkClick r:id="rId3"/>
              </a:rPr>
              <a:t>Disciplinary Literacy Suitcase</a:t>
            </a:r>
            <a:endParaRPr lang="en-US" dirty="0"/>
          </a:p>
          <a:p>
            <a:pPr lvl="1"/>
            <a:r>
              <a:rPr lang="en-US" dirty="0">
                <a:hlinkClick r:id="rId4"/>
              </a:rPr>
              <a:t>Disciplinary Literacy is NOT the New Name for Content Area Reading </a:t>
            </a:r>
            <a:endParaRPr lang="en-US" dirty="0"/>
          </a:p>
          <a:p>
            <a:pPr lvl="1"/>
            <a:r>
              <a:rPr lang="en-US" dirty="0">
                <a:hlinkClick r:id="rId5"/>
              </a:rPr>
              <a:t>“Cheat Sheet” Literacy Anchor Standards</a:t>
            </a:r>
            <a:endParaRPr lang="en-US" dirty="0"/>
          </a:p>
          <a:p>
            <a:pPr lvl="1"/>
            <a:r>
              <a:rPr lang="en-US" dirty="0">
                <a:hlinkClick r:id="rId6"/>
              </a:rPr>
              <a:t>“Cheat Sheet” English Language Arts Standards by Grade Band </a:t>
            </a:r>
            <a:endParaRPr lang="en-US" dirty="0"/>
          </a:p>
          <a:p>
            <a:pPr lvl="2"/>
            <a:r>
              <a:rPr lang="en-US" sz="2000" dirty="0"/>
              <a:t>Note:  Reading Standards specific to Technical Subjects</a:t>
            </a:r>
          </a:p>
        </p:txBody>
      </p:sp>
    </p:spTree>
  </p:cSld>
  <p:clrMapOvr>
    <a:masterClrMapping/>
  </p:clrMapOvr>
  <p:transition spd="slow">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117" y="306169"/>
            <a:ext cx="7534275" cy="1143000"/>
          </a:xfrm>
        </p:spPr>
        <p:txBody>
          <a:bodyPr/>
          <a:lstStyle/>
          <a:p>
            <a:r>
              <a:rPr lang="en-US" dirty="0">
                <a:solidFill>
                  <a:schemeClr val="bg1">
                    <a:lumMod val="75000"/>
                    <a:lumOff val="25000"/>
                  </a:schemeClr>
                </a:solidFill>
              </a:rPr>
              <a:t>Classroom Connection</a:t>
            </a:r>
            <a:br>
              <a:rPr lang="en-US" dirty="0">
                <a:solidFill>
                  <a:schemeClr val="bg1">
                    <a:lumMod val="75000"/>
                    <a:lumOff val="25000"/>
                  </a:schemeClr>
                </a:solidFill>
              </a:rPr>
            </a:br>
            <a:r>
              <a:rPr lang="en-US" dirty="0">
                <a:solidFill>
                  <a:schemeClr val="bg1">
                    <a:lumMod val="75000"/>
                    <a:lumOff val="25000"/>
                  </a:schemeClr>
                </a:solidFill>
              </a:rPr>
              <a:t>CTE &amp; CCSS</a:t>
            </a:r>
          </a:p>
        </p:txBody>
      </p:sp>
      <p:pic>
        <p:nvPicPr>
          <p:cNvPr id="4" name="Picture 3"/>
          <p:cNvPicPr/>
          <p:nvPr/>
        </p:nvPicPr>
        <p:blipFill>
          <a:blip r:embed="rId3" cstate="print">
            <a:grayscl/>
          </a:blip>
          <a:srcRect l="4197" t="3121" r="3963" b="3125"/>
          <a:stretch>
            <a:fillRect/>
          </a:stretch>
        </p:blipFill>
        <p:spPr bwMode="auto">
          <a:xfrm>
            <a:off x="5121551" y="1765738"/>
            <a:ext cx="3407594" cy="34053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6" name="Group 5"/>
          <p:cNvGrpSpPr/>
          <p:nvPr/>
        </p:nvGrpSpPr>
        <p:grpSpPr>
          <a:xfrm>
            <a:off x="900857" y="1831824"/>
            <a:ext cx="3860330" cy="3019801"/>
            <a:chOff x="4994713" y="986826"/>
            <a:chExt cx="1036080" cy="810489"/>
          </a:xfrm>
          <a:scene3d>
            <a:camera prst="orthographicFront">
              <a:rot lat="0" lon="0" rev="0"/>
            </a:camera>
            <a:lightRig rig="balanced" dir="t">
              <a:rot lat="0" lon="0" rev="8700000"/>
            </a:lightRig>
          </a:scene3d>
        </p:grpSpPr>
        <p:sp>
          <p:nvSpPr>
            <p:cNvPr id="7" name="Oval 6"/>
            <p:cNvSpPr/>
            <p:nvPr/>
          </p:nvSpPr>
          <p:spPr>
            <a:xfrm>
              <a:off x="4994713" y="986826"/>
              <a:ext cx="1036080" cy="810489"/>
            </a:xfrm>
            <a:prstGeom prst="ellipse">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Oval 4"/>
            <p:cNvSpPr/>
            <p:nvPr/>
          </p:nvSpPr>
          <p:spPr>
            <a:xfrm>
              <a:off x="5146444" y="1105519"/>
              <a:ext cx="732618" cy="57310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3200" kern="1200" dirty="0"/>
                <a:t>Standards for Mathematical Practice</a:t>
              </a:r>
            </a:p>
          </p:txBody>
        </p:sp>
      </p:grpSp>
    </p:spTree>
  </p:cSld>
  <p:clrMapOvr>
    <a:masterClrMapping/>
  </p:clrMapOvr>
  <p:transition spd="slow">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Essential Questions</a:t>
            </a:r>
          </a:p>
        </p:txBody>
      </p:sp>
      <p:sp>
        <p:nvSpPr>
          <p:cNvPr id="3" name="Content Placeholder 2"/>
          <p:cNvSpPr>
            <a:spLocks noGrp="1"/>
          </p:cNvSpPr>
          <p:nvPr>
            <p:ph idx="1"/>
          </p:nvPr>
        </p:nvSpPr>
        <p:spPr>
          <a:xfrm>
            <a:off x="457200" y="1600200"/>
            <a:ext cx="8686800" cy="4525963"/>
          </a:xfrm>
        </p:spPr>
        <p:txBody>
          <a:bodyPr/>
          <a:lstStyle/>
          <a:p>
            <a:r>
              <a:rPr lang="en-US" dirty="0"/>
              <a:t>Mathematical Practices </a:t>
            </a:r>
            <a:r>
              <a:rPr lang="en-US" sz="2400" dirty="0">
                <a:hlinkClick r:id="rId3"/>
              </a:rPr>
              <a:t>(7 ½  minute video intro)</a:t>
            </a:r>
            <a:endParaRPr lang="en-US" sz="2400" dirty="0">
              <a:hlinkClick r:id="rId4"/>
            </a:endParaRPr>
          </a:p>
          <a:p>
            <a:pPr lvl="1"/>
            <a:r>
              <a:rPr lang="en-US" sz="2400" dirty="0">
                <a:hlinkClick r:id="rId5"/>
              </a:rPr>
              <a:t>Characteristics of Mathematical Proficient Students</a:t>
            </a:r>
            <a:endParaRPr lang="en-US" sz="2400" dirty="0">
              <a:hlinkClick r:id="rId4"/>
            </a:endParaRPr>
          </a:p>
          <a:p>
            <a:pPr lvl="1"/>
            <a:r>
              <a:rPr lang="en-US" sz="2400" dirty="0">
                <a:hlinkClick r:id="rId4"/>
              </a:rPr>
              <a:t>“Quick Tips”</a:t>
            </a:r>
            <a:endParaRPr lang="en-US" sz="2400" dirty="0"/>
          </a:p>
          <a:p>
            <a:pPr lvl="1"/>
            <a:r>
              <a:rPr lang="en-US" sz="2400" dirty="0">
                <a:hlinkClick r:id="rId6"/>
              </a:rPr>
              <a:t>CCSS-CTE Classroom Tasks</a:t>
            </a:r>
            <a:r>
              <a:rPr lang="en-US" sz="2400" dirty="0"/>
              <a:t> (Achieve)</a:t>
            </a:r>
          </a:p>
          <a:p>
            <a:pPr lvl="1"/>
            <a:r>
              <a:rPr lang="en-US" dirty="0"/>
              <a:t>Additional Resources</a:t>
            </a:r>
          </a:p>
          <a:p>
            <a:pPr lvl="2"/>
            <a:r>
              <a:rPr lang="en-US" dirty="0">
                <a:hlinkClick r:id="rId7"/>
              </a:rPr>
              <a:t>Wisconsin Guiding Principles for Teaching &amp; Learning:  What do they look like in Mathematics</a:t>
            </a:r>
            <a:endParaRPr lang="en-US" dirty="0"/>
          </a:p>
          <a:p>
            <a:pPr lvl="2"/>
            <a:r>
              <a:rPr lang="en-US" dirty="0">
                <a:hlinkClick r:id="rId8"/>
              </a:rPr>
              <a:t>The Illustrative Mathematics Project</a:t>
            </a:r>
            <a:endParaRPr lang="en-US" dirty="0"/>
          </a:p>
          <a:p>
            <a:pPr lvl="2"/>
            <a:r>
              <a:rPr lang="en-US" dirty="0">
                <a:hlinkClick r:id="rId9"/>
              </a:rPr>
              <a:t>Inside Mathematics</a:t>
            </a:r>
            <a:endParaRPr lang="en-US" dirty="0"/>
          </a:p>
        </p:txBody>
      </p:sp>
    </p:spTree>
  </p:cSld>
  <p:clrMapOvr>
    <a:masterClrMapping/>
  </p:clrMapOvr>
  <p:transition spd="slow">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305800" cy="1143000"/>
          </a:xfrm>
        </p:spPr>
        <p:txBody>
          <a:bodyPr/>
          <a:lstStyle/>
          <a:p>
            <a:br>
              <a:rPr lang="en-US" dirty="0">
                <a:solidFill>
                  <a:schemeClr val="bg1"/>
                </a:solidFill>
              </a:rPr>
            </a:br>
            <a:r>
              <a:rPr lang="en-US" dirty="0">
                <a:solidFill>
                  <a:schemeClr val="bg1"/>
                </a:solidFill>
              </a:rPr>
              <a:t>Creating Performance Tasks Connecting Content to ELA/Math</a:t>
            </a:r>
            <a:br>
              <a:rPr lang="en-US" sz="2800" dirty="0">
                <a:solidFill>
                  <a:schemeClr val="bg1"/>
                </a:solidFill>
              </a:rPr>
            </a:br>
            <a:r>
              <a:rPr lang="en-US" sz="2800" dirty="0">
                <a:solidFill>
                  <a:schemeClr val="bg1"/>
                </a:solidFill>
              </a:rPr>
              <a:t>(6 Step Process)</a:t>
            </a:r>
          </a:p>
        </p:txBody>
      </p:sp>
      <p:sp>
        <p:nvSpPr>
          <p:cNvPr id="5" name="Content Placeholder 4"/>
          <p:cNvSpPr>
            <a:spLocks noGrp="1"/>
          </p:cNvSpPr>
          <p:nvPr>
            <p:ph idx="1"/>
          </p:nvPr>
        </p:nvSpPr>
        <p:spPr>
          <a:xfrm>
            <a:off x="1143000" y="1951037"/>
            <a:ext cx="7543800" cy="4525963"/>
          </a:xfrm>
        </p:spPr>
        <p:txBody>
          <a:bodyPr/>
          <a:lstStyle/>
          <a:p>
            <a:pPr marL="514350" indent="-514350">
              <a:buFont typeface="+mj-lt"/>
              <a:buAutoNum type="arabicPeriod"/>
            </a:pPr>
            <a:r>
              <a:rPr lang="en-US" sz="2800" dirty="0"/>
              <a:t>Work the Task Thoroughly</a:t>
            </a:r>
          </a:p>
          <a:p>
            <a:pPr marL="514350" indent="-514350">
              <a:buFont typeface="+mj-lt"/>
              <a:buAutoNum type="arabicPeriod"/>
            </a:pPr>
            <a:r>
              <a:rPr lang="en-US" sz="2800" dirty="0"/>
              <a:t>Compare Your Work</a:t>
            </a:r>
          </a:p>
          <a:p>
            <a:pPr marL="514350" indent="-514350">
              <a:buFont typeface="+mj-lt"/>
              <a:buAutoNum type="arabicPeriod"/>
            </a:pPr>
            <a:r>
              <a:rPr lang="en-US" sz="2800" dirty="0"/>
              <a:t>Identify Content and Performances</a:t>
            </a:r>
          </a:p>
          <a:p>
            <a:pPr marL="514350" indent="-514350">
              <a:buFont typeface="+mj-lt"/>
              <a:buAutoNum type="arabicPeriod"/>
            </a:pPr>
            <a:r>
              <a:rPr lang="en-US" sz="2800" dirty="0"/>
              <a:t>Compare Task Performances to CCSS for ELA Anchor Standards &amp; Math Practices</a:t>
            </a:r>
          </a:p>
          <a:p>
            <a:pPr marL="514350" indent="-514350">
              <a:buFont typeface="+mj-lt"/>
              <a:buAutoNum type="arabicPeriod"/>
            </a:pPr>
            <a:r>
              <a:rPr lang="en-US" sz="2800" dirty="0"/>
              <a:t>Compare content &amp; performances to grade-level CCSS</a:t>
            </a:r>
          </a:p>
          <a:p>
            <a:pPr marL="514350" indent="-514350">
              <a:buFont typeface="+mj-lt"/>
              <a:buAutoNum type="arabicPeriod"/>
            </a:pPr>
            <a:r>
              <a:rPr lang="en-US" sz="2800" dirty="0"/>
              <a:t>Compare content &amp; performances to content standards.</a:t>
            </a:r>
          </a:p>
        </p:txBody>
      </p:sp>
    </p:spTree>
    <p:custDataLst>
      <p:tags r:id="rId1"/>
    </p:custDataLst>
  </p:cSld>
  <p:clrMapOvr>
    <a:masterClrMapping/>
  </p:clrMapOvr>
  <p:transition spd="slow">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lumOff val="25000"/>
                  </a:schemeClr>
                </a:solidFill>
              </a:rPr>
              <a:t>Classroom Connection </a:t>
            </a:r>
            <a:br>
              <a:rPr lang="en-US" dirty="0">
                <a:solidFill>
                  <a:schemeClr val="bg1">
                    <a:lumMod val="75000"/>
                    <a:lumOff val="25000"/>
                  </a:schemeClr>
                </a:solidFill>
              </a:rPr>
            </a:br>
            <a:r>
              <a:rPr lang="en-US" dirty="0">
                <a:solidFill>
                  <a:schemeClr val="bg1">
                    <a:lumMod val="75000"/>
                    <a:lumOff val="25000"/>
                  </a:schemeClr>
                </a:solidFill>
              </a:rPr>
              <a:t>CTE &amp; CCSS</a:t>
            </a:r>
          </a:p>
        </p:txBody>
      </p:sp>
      <p:grpSp>
        <p:nvGrpSpPr>
          <p:cNvPr id="4" name="Group 3"/>
          <p:cNvGrpSpPr/>
          <p:nvPr/>
        </p:nvGrpSpPr>
        <p:grpSpPr>
          <a:xfrm>
            <a:off x="3458446" y="1793960"/>
            <a:ext cx="2831996" cy="2461140"/>
            <a:chOff x="1660499" y="996289"/>
            <a:chExt cx="1074279" cy="791564"/>
          </a:xfrm>
          <a:scene3d>
            <a:camera prst="orthographicFront">
              <a:rot lat="0" lon="0" rev="0"/>
            </a:camera>
            <a:lightRig rig="balanced" dir="t">
              <a:rot lat="0" lon="0" rev="8700000"/>
            </a:lightRig>
          </a:scene3d>
        </p:grpSpPr>
        <p:sp>
          <p:nvSpPr>
            <p:cNvPr id="5" name="Oval 4"/>
            <p:cNvSpPr/>
            <p:nvPr/>
          </p:nvSpPr>
          <p:spPr>
            <a:xfrm>
              <a:off x="1660499" y="996289"/>
              <a:ext cx="1074279" cy="791564"/>
            </a:xfrm>
            <a:prstGeom prst="ellipse">
              <a:avLst/>
            </a:prstGeom>
            <a:ln>
              <a:noFill/>
            </a:ln>
            <a:effectLst>
              <a:outerShdw blurRad="44450" dist="27940" dir="5400000" algn="ctr">
                <a:srgbClr val="000000">
                  <a:alpha val="32000"/>
                </a:srgbClr>
              </a:outerShdw>
            </a:effectLst>
            <a:sp3d>
              <a:bevelT w="190500" h="38100"/>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Oval 4"/>
            <p:cNvSpPr/>
            <p:nvPr/>
          </p:nvSpPr>
          <p:spPr>
            <a:xfrm>
              <a:off x="1817824" y="1112211"/>
              <a:ext cx="759629" cy="55972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3200" kern="1200" dirty="0"/>
                <a:t>Other Content Standards</a:t>
              </a:r>
            </a:p>
          </p:txBody>
        </p:sp>
      </p:grpSp>
      <p:pic>
        <p:nvPicPr>
          <p:cNvPr id="17410" name="Picture 2" descr="http://www.nextgenscience.org/sites/all/themes/science/logo.png">
            <a:hlinkClick r:id="rId3"/>
          </p:cNvPr>
          <p:cNvPicPr>
            <a:picLocks noChangeAspect="1" noChangeArrowheads="1"/>
          </p:cNvPicPr>
          <p:nvPr/>
        </p:nvPicPr>
        <p:blipFill>
          <a:blip r:embed="rId4" cstate="print"/>
          <a:srcRect/>
          <a:stretch>
            <a:fillRect/>
          </a:stretch>
        </p:blipFill>
        <p:spPr bwMode="auto">
          <a:xfrm>
            <a:off x="-1984302" y="1839801"/>
            <a:ext cx="1590675" cy="723900"/>
          </a:xfrm>
          <a:prstGeom prst="rect">
            <a:avLst/>
          </a:prstGeom>
          <a:noFill/>
        </p:spPr>
      </p:pic>
      <p:pic>
        <p:nvPicPr>
          <p:cNvPr id="20482" name="Picture 2" descr="personal financial literacy standards cover pix"/>
          <p:cNvPicPr>
            <a:picLocks noChangeAspect="1" noChangeArrowheads="1"/>
          </p:cNvPicPr>
          <p:nvPr/>
        </p:nvPicPr>
        <p:blipFill>
          <a:blip r:embed="rId5" cstate="print"/>
          <a:srcRect/>
          <a:stretch>
            <a:fillRect/>
          </a:stretch>
        </p:blipFill>
        <p:spPr bwMode="auto">
          <a:xfrm>
            <a:off x="6777091" y="3697124"/>
            <a:ext cx="1095375" cy="1409700"/>
          </a:xfrm>
          <a:prstGeom prst="rect">
            <a:avLst/>
          </a:prstGeom>
          <a:noFill/>
        </p:spPr>
      </p:pic>
      <p:pic>
        <p:nvPicPr>
          <p:cNvPr id="20484" name="Picture 4" descr="social studies standards cover pix"/>
          <p:cNvPicPr>
            <a:picLocks noChangeAspect="1" noChangeArrowheads="1"/>
          </p:cNvPicPr>
          <p:nvPr/>
        </p:nvPicPr>
        <p:blipFill>
          <a:blip r:embed="rId6" cstate="print"/>
          <a:srcRect/>
          <a:stretch>
            <a:fillRect/>
          </a:stretch>
        </p:blipFill>
        <p:spPr bwMode="auto">
          <a:xfrm>
            <a:off x="1913934" y="3644819"/>
            <a:ext cx="1241822" cy="1554978"/>
          </a:xfrm>
          <a:prstGeom prst="rect">
            <a:avLst/>
          </a:prstGeom>
          <a:noFill/>
        </p:spPr>
      </p:pic>
      <p:pic>
        <p:nvPicPr>
          <p:cNvPr id="20486" name="Picture 6" descr="health education standards cover pix"/>
          <p:cNvPicPr>
            <a:picLocks noChangeAspect="1" noChangeArrowheads="1"/>
          </p:cNvPicPr>
          <p:nvPr/>
        </p:nvPicPr>
        <p:blipFill>
          <a:blip r:embed="rId7" cstate="print"/>
          <a:srcRect/>
          <a:stretch>
            <a:fillRect/>
          </a:stretch>
        </p:blipFill>
        <p:spPr bwMode="auto">
          <a:xfrm>
            <a:off x="4338852" y="4493173"/>
            <a:ext cx="1136300" cy="1466194"/>
          </a:xfrm>
          <a:prstGeom prst="rect">
            <a:avLst/>
          </a:prstGeom>
          <a:noFill/>
        </p:spPr>
      </p:pic>
      <p:pic>
        <p:nvPicPr>
          <p:cNvPr id="20488" name="Picture 8" descr="environmental education standards cover pix"/>
          <p:cNvPicPr>
            <a:picLocks noChangeAspect="1" noChangeArrowheads="1"/>
          </p:cNvPicPr>
          <p:nvPr/>
        </p:nvPicPr>
        <p:blipFill>
          <a:blip r:embed="rId8" cstate="print"/>
          <a:srcRect/>
          <a:stretch>
            <a:fillRect/>
          </a:stretch>
        </p:blipFill>
        <p:spPr bwMode="auto">
          <a:xfrm>
            <a:off x="1433015" y="1442356"/>
            <a:ext cx="1336385" cy="1696629"/>
          </a:xfrm>
          <a:prstGeom prst="rect">
            <a:avLst/>
          </a:prstGeom>
          <a:noFill/>
        </p:spPr>
      </p:pic>
      <p:pic>
        <p:nvPicPr>
          <p:cNvPr id="20490" name="Picture 10" descr="standards"/>
          <p:cNvPicPr>
            <a:picLocks noChangeAspect="1" noChangeArrowheads="1"/>
          </p:cNvPicPr>
          <p:nvPr/>
        </p:nvPicPr>
        <p:blipFill>
          <a:blip r:embed="rId9" cstate="print"/>
          <a:srcRect/>
          <a:stretch>
            <a:fillRect/>
          </a:stretch>
        </p:blipFill>
        <p:spPr bwMode="auto">
          <a:xfrm>
            <a:off x="6936828" y="1481959"/>
            <a:ext cx="1197238" cy="1549996"/>
          </a:xfrm>
          <a:prstGeom prst="rect">
            <a:avLst/>
          </a:prstGeom>
          <a:noFill/>
        </p:spPr>
      </p:pic>
    </p:spTree>
  </p:cSld>
  <p:clrMapOvr>
    <a:masterClrMapping/>
  </p:clrMapOvr>
  <p:transition spd="slow">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Performance Task Reminders</a:t>
            </a:r>
          </a:p>
        </p:txBody>
      </p:sp>
      <p:pic>
        <p:nvPicPr>
          <p:cNvPr id="1026" name="Picture 2"/>
          <p:cNvPicPr>
            <a:picLocks noGrp="1" noChangeAspect="1" noChangeArrowheads="1"/>
          </p:cNvPicPr>
          <p:nvPr>
            <p:ph idx="1"/>
          </p:nvPr>
        </p:nvPicPr>
        <p:blipFill>
          <a:blip r:embed="rId2" cstate="print"/>
          <a:srcRect l="37695" t="38565" r="28630" b="19386"/>
          <a:stretch>
            <a:fillRect/>
          </a:stretch>
        </p:blipFill>
        <p:spPr bwMode="auto">
          <a:xfrm>
            <a:off x="1524000" y="1367367"/>
            <a:ext cx="6193032" cy="4347633"/>
          </a:xfrm>
          <a:prstGeom prst="rect">
            <a:avLst/>
          </a:prstGeom>
          <a:noFill/>
          <a:ln w="9525">
            <a:noFill/>
            <a:miter lim="800000"/>
            <a:headEnd/>
            <a:tailEnd/>
          </a:ln>
        </p:spPr>
      </p:pic>
    </p:spTree>
  </p:cSld>
  <p:clrMapOvr>
    <a:masterClrMapping/>
  </p:clrMapOvr>
  <p:transition spd="slow">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lumOff val="25000"/>
                  </a:schemeClr>
                </a:solidFill>
              </a:rPr>
              <a:t>Alignment of CTE &amp; CCSS</a:t>
            </a:r>
          </a:p>
        </p:txBody>
      </p:sp>
      <p:sp>
        <p:nvSpPr>
          <p:cNvPr id="3" name="Content Placeholder 2"/>
          <p:cNvSpPr>
            <a:spLocks noGrp="1"/>
          </p:cNvSpPr>
          <p:nvPr>
            <p:ph idx="1"/>
          </p:nvPr>
        </p:nvSpPr>
        <p:spPr/>
        <p:txBody>
          <a:bodyPr/>
          <a:lstStyle/>
          <a:p>
            <a:r>
              <a:rPr lang="en-US" dirty="0"/>
              <a:t>Elements of a Performance Task</a:t>
            </a:r>
          </a:p>
          <a:p>
            <a:r>
              <a:rPr lang="en-US" dirty="0"/>
              <a:t>Performance Task Sample (See Handout)</a:t>
            </a:r>
          </a:p>
          <a:p>
            <a:endParaRPr lang="en-US" dirty="0"/>
          </a:p>
          <a:p>
            <a:endParaRPr lang="en-US" dirty="0"/>
          </a:p>
          <a:p>
            <a:endParaRPr lang="en-US" dirty="0"/>
          </a:p>
          <a:p>
            <a:r>
              <a:rPr lang="en-US" dirty="0"/>
              <a:t>Connection of ALL standards</a:t>
            </a:r>
          </a:p>
          <a:p>
            <a:r>
              <a:rPr lang="en-US" dirty="0"/>
              <a:t>Value of Alignment</a:t>
            </a:r>
          </a:p>
        </p:txBody>
      </p:sp>
      <p:pic>
        <p:nvPicPr>
          <p:cNvPr id="6" name="Picture 5"/>
          <p:cNvPicPr/>
          <p:nvPr/>
        </p:nvPicPr>
        <p:blipFill>
          <a:blip r:embed="rId3" cstate="print"/>
          <a:srcRect l="9349" t="59176" r="53465" b="24410"/>
          <a:stretch>
            <a:fillRect/>
          </a:stretch>
        </p:blipFill>
        <p:spPr bwMode="auto">
          <a:xfrm>
            <a:off x="888825" y="3094297"/>
            <a:ext cx="7589375" cy="1160060"/>
          </a:xfrm>
          <a:prstGeom prst="rect">
            <a:avLst/>
          </a:prstGeom>
          <a:noFill/>
          <a:ln w="9525">
            <a:noFill/>
            <a:miter lim="800000"/>
            <a:headEnd/>
            <a:tailEnd/>
          </a:ln>
        </p:spPr>
      </p:pic>
    </p:spTree>
  </p:cSld>
  <p:clrMapOvr>
    <a:masterClrMapping/>
  </p:clrMapOvr>
  <p:transition spd="slow">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a:t>
            </a:r>
          </a:p>
        </p:txBody>
      </p:sp>
      <p:sp>
        <p:nvSpPr>
          <p:cNvPr id="3" name="Content Placeholder 2"/>
          <p:cNvSpPr>
            <a:spLocks noGrp="1"/>
          </p:cNvSpPr>
          <p:nvPr>
            <p:ph idx="1"/>
          </p:nvPr>
        </p:nvSpPr>
        <p:spPr/>
        <p:txBody>
          <a:bodyPr/>
          <a:lstStyle/>
          <a:p>
            <a:r>
              <a:rPr lang="en-US" dirty="0"/>
              <a:t>CTE &amp; CCSS</a:t>
            </a:r>
          </a:p>
        </p:txBody>
      </p:sp>
      <p:sp>
        <p:nvSpPr>
          <p:cNvPr id="4" name="Title 1"/>
          <p:cNvSpPr txBox="1">
            <a:spLocks/>
          </p:cNvSpPr>
          <p:nvPr/>
        </p:nvSpPr>
        <p:spPr bwMode="auto">
          <a:xfrm>
            <a:off x="1226096" y="237851"/>
            <a:ext cx="75342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chemeClr val="bg1">
                    <a:lumMod val="75000"/>
                    <a:lumOff val="25000"/>
                  </a:schemeClr>
                </a:solidFill>
                <a:effectLst/>
                <a:uLnTx/>
                <a:uFillTx/>
                <a:latin typeface="Gadget"/>
                <a:ea typeface="+mj-ea"/>
                <a:cs typeface="Gadget"/>
              </a:rPr>
              <a:t>Process of Alignment</a:t>
            </a:r>
          </a:p>
        </p:txBody>
      </p:sp>
      <p:graphicFrame>
        <p:nvGraphicFramePr>
          <p:cNvPr id="5" name="Diagram 4"/>
          <p:cNvGraphicFramePr/>
          <p:nvPr/>
        </p:nvGraphicFramePr>
        <p:xfrm>
          <a:off x="835573" y="2207172"/>
          <a:ext cx="7851228" cy="1849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46386" y="3862551"/>
            <a:ext cx="1497724" cy="923330"/>
          </a:xfrm>
          <a:prstGeom prst="rect">
            <a:avLst/>
          </a:prstGeom>
          <a:noFill/>
          <a:ln>
            <a:solidFill>
              <a:srgbClr val="D3EB43"/>
            </a:solidFill>
          </a:ln>
        </p:spPr>
        <p:txBody>
          <a:bodyPr wrap="square" rtlCol="0">
            <a:spAutoFit/>
          </a:bodyPr>
          <a:lstStyle/>
          <a:p>
            <a:r>
              <a:rPr lang="en-US" b="1" dirty="0">
                <a:solidFill>
                  <a:schemeClr val="bg1"/>
                </a:solidFill>
              </a:rPr>
              <a:t>BC5.b.18.h;</a:t>
            </a:r>
            <a:endParaRPr lang="en-US" dirty="0">
              <a:solidFill>
                <a:schemeClr val="bg1"/>
              </a:solidFill>
            </a:endParaRPr>
          </a:p>
          <a:p>
            <a:r>
              <a:rPr lang="en-US" b="1" dirty="0">
                <a:solidFill>
                  <a:schemeClr val="bg1"/>
                </a:solidFill>
              </a:rPr>
              <a:t>BC5.b.23.h;</a:t>
            </a:r>
            <a:endParaRPr lang="en-US" dirty="0">
              <a:solidFill>
                <a:schemeClr val="bg1"/>
              </a:solidFill>
            </a:endParaRPr>
          </a:p>
          <a:p>
            <a:r>
              <a:rPr lang="en-US" b="1" dirty="0">
                <a:solidFill>
                  <a:schemeClr val="bg1"/>
                </a:solidFill>
              </a:rPr>
              <a:t>AF2.b.9.h</a:t>
            </a:r>
            <a:endParaRPr lang="en-US" dirty="0">
              <a:solidFill>
                <a:schemeClr val="bg1"/>
              </a:solidFill>
            </a:endParaRPr>
          </a:p>
        </p:txBody>
      </p:sp>
      <p:sp>
        <p:nvSpPr>
          <p:cNvPr id="8" name="TextBox 7"/>
          <p:cNvSpPr txBox="1"/>
          <p:nvPr/>
        </p:nvSpPr>
        <p:spPr>
          <a:xfrm>
            <a:off x="2456598" y="4004441"/>
            <a:ext cx="2320118" cy="923330"/>
          </a:xfrm>
          <a:prstGeom prst="rect">
            <a:avLst/>
          </a:prstGeom>
          <a:noFill/>
          <a:ln>
            <a:solidFill>
              <a:srgbClr val="D3EB43"/>
            </a:solidFill>
          </a:ln>
        </p:spPr>
        <p:txBody>
          <a:bodyPr wrap="square" rtlCol="0">
            <a:spAutoFit/>
          </a:bodyPr>
          <a:lstStyle/>
          <a:p>
            <a:r>
              <a:rPr lang="en-US" b="1" dirty="0">
                <a:solidFill>
                  <a:schemeClr val="bg1"/>
                </a:solidFill>
              </a:rPr>
              <a:t>Anchor Standard for Reading 2; Writing 2; Writing 4</a:t>
            </a:r>
            <a:endParaRPr lang="en-US" dirty="0">
              <a:solidFill>
                <a:schemeClr val="bg1"/>
              </a:solidFill>
            </a:endParaRPr>
          </a:p>
        </p:txBody>
      </p:sp>
      <p:sp>
        <p:nvSpPr>
          <p:cNvPr id="9" name="TextBox 8"/>
          <p:cNvSpPr txBox="1"/>
          <p:nvPr/>
        </p:nvSpPr>
        <p:spPr>
          <a:xfrm>
            <a:off x="5044965" y="4004441"/>
            <a:ext cx="1642437" cy="923330"/>
          </a:xfrm>
          <a:prstGeom prst="rect">
            <a:avLst/>
          </a:prstGeom>
          <a:noFill/>
          <a:ln>
            <a:solidFill>
              <a:srgbClr val="D3EB43"/>
            </a:solidFill>
          </a:ln>
        </p:spPr>
        <p:txBody>
          <a:bodyPr wrap="square" rtlCol="0">
            <a:spAutoFit/>
          </a:bodyPr>
          <a:lstStyle/>
          <a:p>
            <a:r>
              <a:rPr lang="en-US" b="1" dirty="0">
                <a:solidFill>
                  <a:schemeClr val="bg1"/>
                </a:solidFill>
              </a:rPr>
              <a:t>Mathematical Practices, </a:t>
            </a:r>
            <a:br>
              <a:rPr lang="en-US" b="1" dirty="0">
                <a:solidFill>
                  <a:schemeClr val="bg1"/>
                </a:solidFill>
              </a:rPr>
            </a:br>
            <a:r>
              <a:rPr lang="en-US" b="1" dirty="0">
                <a:solidFill>
                  <a:schemeClr val="bg1"/>
                </a:solidFill>
              </a:rPr>
              <a:t>2, 3, 5, and 6</a:t>
            </a:r>
          </a:p>
        </p:txBody>
      </p:sp>
      <p:sp>
        <p:nvSpPr>
          <p:cNvPr id="10" name="TextBox 9"/>
          <p:cNvSpPr txBox="1"/>
          <p:nvPr/>
        </p:nvSpPr>
        <p:spPr>
          <a:xfrm>
            <a:off x="7015655" y="3815256"/>
            <a:ext cx="1860331" cy="2031325"/>
          </a:xfrm>
          <a:prstGeom prst="rect">
            <a:avLst/>
          </a:prstGeom>
          <a:noFill/>
          <a:ln>
            <a:solidFill>
              <a:srgbClr val="D3EB43"/>
            </a:solidFill>
          </a:ln>
        </p:spPr>
        <p:txBody>
          <a:bodyPr wrap="square" rtlCol="0">
            <a:spAutoFit/>
          </a:bodyPr>
          <a:lstStyle/>
          <a:p>
            <a:r>
              <a:rPr lang="en-US" dirty="0">
                <a:solidFill>
                  <a:schemeClr val="bg1"/>
                </a:solidFill>
              </a:rPr>
              <a:t>A performance task: complex, real-world challenge that is an authentic demonstration of K&amp;S</a:t>
            </a:r>
          </a:p>
        </p:txBody>
      </p:sp>
    </p:spTree>
  </p:cSld>
  <p:clrMapOvr>
    <a:masterClrMapping/>
  </p:clrMapOvr>
  <p:transition spd="slow">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Performance Task Template</a:t>
            </a:r>
          </a:p>
        </p:txBody>
      </p:sp>
      <p:sp>
        <p:nvSpPr>
          <p:cNvPr id="3" name="Content Placeholder 2"/>
          <p:cNvSpPr>
            <a:spLocks noGrp="1"/>
          </p:cNvSpPr>
          <p:nvPr>
            <p:ph idx="1"/>
          </p:nvPr>
        </p:nvSpPr>
        <p:spPr/>
        <p:txBody>
          <a:bodyPr/>
          <a:lstStyle/>
          <a:p>
            <a:r>
              <a:rPr lang="en-US" dirty="0"/>
              <a:t>Consider a classroom activity.</a:t>
            </a:r>
          </a:p>
          <a:p>
            <a:r>
              <a:rPr lang="en-US" dirty="0"/>
              <a:t>Complete performance task sentence frame template. </a:t>
            </a:r>
          </a:p>
          <a:p>
            <a:r>
              <a:rPr lang="en-US" dirty="0"/>
              <a:t>Align your performance task to standards. </a:t>
            </a:r>
          </a:p>
          <a:p>
            <a:pPr>
              <a:buNone/>
            </a:pPr>
            <a:endParaRPr lang="en-US" dirty="0"/>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066800" y="1371600"/>
            <a:ext cx="4678363" cy="476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200" b="1" i="0" u="none" strike="noStrike" kern="1200" cap="none" spc="0" normalizeH="0" baseline="0" noProof="0" dirty="0">
                <a:ln>
                  <a:noFill/>
                </a:ln>
                <a:solidFill>
                  <a:schemeClr val="bg1"/>
                </a:solidFill>
                <a:effectLst/>
                <a:uLnTx/>
                <a:uFillTx/>
                <a:latin typeface="+mn-lt"/>
                <a:ea typeface="+mn-ea"/>
                <a:cs typeface="+mn-cs"/>
              </a:rPr>
              <a:t>Standards &amp; Instruction</a:t>
            </a:r>
          </a:p>
          <a:p>
            <a:pPr marL="674370" marR="0" lvl="1" indent="-274320" algn="l" defTabSz="914400" rtl="0" eaLnBrk="1" fontAlgn="base" latinLnBrk="0" hangingPunct="1">
              <a:lnSpc>
                <a:spcPct val="100000"/>
              </a:lnSpc>
              <a:spcBef>
                <a:spcPct val="20000"/>
              </a:spcBef>
              <a:spcAft>
                <a:spcPts val="1200"/>
              </a:spcAft>
              <a:buClrTx/>
              <a:buSzTx/>
              <a:buFont typeface="Arial" charset="0"/>
              <a:buChar char="–"/>
              <a:tabLst/>
              <a:defRPr/>
            </a:pPr>
            <a:r>
              <a:rPr kumimoji="0" lang="en-US" sz="2200" b="0" i="1" u="none" strike="noStrike" kern="1200" cap="none" spc="0" normalizeH="0" baseline="0" noProof="0" dirty="0">
                <a:ln>
                  <a:noFill/>
                </a:ln>
                <a:solidFill>
                  <a:schemeClr val="accent1"/>
                </a:solidFill>
                <a:effectLst/>
                <a:uLnTx/>
                <a:uFillTx/>
                <a:latin typeface="+mn-lt"/>
                <a:ea typeface="+mn-ea"/>
                <a:cs typeface="+mn-cs"/>
              </a:rPr>
              <a:t>What and how should kids learn?</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200" b="1" i="0" u="none" strike="noStrike" kern="1200" cap="none" spc="0" normalizeH="0" baseline="0" noProof="0" dirty="0">
                <a:ln>
                  <a:noFill/>
                </a:ln>
                <a:solidFill>
                  <a:schemeClr val="bg1"/>
                </a:solidFill>
                <a:effectLst/>
                <a:uLnTx/>
                <a:uFillTx/>
                <a:latin typeface="+mn-lt"/>
                <a:ea typeface="+mn-ea"/>
                <a:cs typeface="+mn-cs"/>
              </a:rPr>
              <a:t>Assessments and Data Systems</a:t>
            </a:r>
          </a:p>
          <a:p>
            <a:pPr marL="674370" marR="0" lvl="1" indent="-274320" algn="l" defTabSz="914400" rtl="0" eaLnBrk="1" fontAlgn="base" latinLnBrk="0" hangingPunct="1">
              <a:lnSpc>
                <a:spcPct val="100000"/>
              </a:lnSpc>
              <a:spcBef>
                <a:spcPct val="20000"/>
              </a:spcBef>
              <a:spcAft>
                <a:spcPts val="1200"/>
              </a:spcAft>
              <a:buClrTx/>
              <a:buSzTx/>
              <a:buFont typeface="Arial" charset="0"/>
              <a:buChar char="–"/>
              <a:tabLst/>
              <a:defRPr/>
            </a:pPr>
            <a:r>
              <a:rPr kumimoji="0" lang="en-US" sz="2200" b="0" i="1" u="none" strike="noStrike" kern="1200" cap="none" spc="0" normalizeH="0" baseline="0" noProof="0" dirty="0">
                <a:ln>
                  <a:noFill/>
                </a:ln>
                <a:solidFill>
                  <a:schemeClr val="accent1"/>
                </a:solidFill>
                <a:effectLst/>
                <a:uLnTx/>
                <a:uFillTx/>
                <a:latin typeface="+mn-lt"/>
                <a:ea typeface="+mn-ea"/>
                <a:cs typeface="+mn-cs"/>
              </a:rPr>
              <a:t>How do we know if they learned it?</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200" b="1" i="0" u="none" strike="noStrike" kern="1200" cap="none" spc="0" normalizeH="0" baseline="0" noProof="0" dirty="0">
                <a:ln>
                  <a:noFill/>
                </a:ln>
                <a:solidFill>
                  <a:schemeClr val="bg1"/>
                </a:solidFill>
                <a:effectLst/>
                <a:uLnTx/>
                <a:uFillTx/>
                <a:latin typeface="+mn-lt"/>
                <a:ea typeface="+mn-ea"/>
                <a:cs typeface="+mn-cs"/>
              </a:rPr>
              <a:t>School and Educator Effectiveness</a:t>
            </a:r>
          </a:p>
          <a:p>
            <a:pPr marL="674370" marR="0" lvl="1" indent="-274320" algn="l" defTabSz="914400" rtl="0" eaLnBrk="1" fontAlgn="base" latinLnBrk="0" hangingPunct="1">
              <a:lnSpc>
                <a:spcPct val="100000"/>
              </a:lnSpc>
              <a:spcBef>
                <a:spcPct val="20000"/>
              </a:spcBef>
              <a:spcAft>
                <a:spcPts val="1200"/>
              </a:spcAft>
              <a:buClrTx/>
              <a:buSzTx/>
              <a:buFont typeface="Arial" charset="0"/>
              <a:buChar char="–"/>
              <a:tabLst/>
              <a:defRPr/>
            </a:pPr>
            <a:r>
              <a:rPr kumimoji="0" lang="en-US" sz="2200" b="0" i="1" u="none" strike="noStrike" kern="1200" cap="none" spc="0" normalizeH="0" baseline="0" noProof="0" dirty="0">
                <a:ln>
                  <a:noFill/>
                </a:ln>
                <a:solidFill>
                  <a:schemeClr val="accent1"/>
                </a:solidFill>
                <a:effectLst/>
                <a:uLnTx/>
                <a:uFillTx/>
                <a:latin typeface="+mn-lt"/>
                <a:ea typeface="+mn-ea"/>
                <a:cs typeface="+mn-cs"/>
              </a:rPr>
              <a:t>How do we ensure that students have highly effective teachers and schools?</a:t>
            </a:r>
          </a:p>
          <a:p>
            <a:pPr marL="274320" marR="0" lvl="0" indent="-27432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200" b="0" i="1" u="none" strike="noStrike" kern="1200" cap="none" spc="0" normalizeH="0" baseline="0" noProof="0" dirty="0">
              <a:ln>
                <a:noFill/>
              </a:ln>
              <a:solidFill>
                <a:schemeClr val="accent1"/>
              </a:solidFill>
              <a:effectLst/>
              <a:uLnTx/>
              <a:uFillTx/>
              <a:latin typeface="+mn-lt"/>
              <a:ea typeface="+mn-ea"/>
              <a:cs typeface="+mn-cs"/>
            </a:endParaRPr>
          </a:p>
          <a:p>
            <a:pPr marL="274320" marR="0" lvl="0" indent="-274320" algn="l" defTabSz="914400" rtl="0" eaLnBrk="1" fontAlgn="base" latinLnBrk="0" hangingPunct="1">
              <a:lnSpc>
                <a:spcPct val="100000"/>
              </a:lnSpc>
              <a:spcBef>
                <a:spcPct val="20000"/>
              </a:spcBef>
              <a:spcAft>
                <a:spcPts val="1200"/>
              </a:spcAft>
              <a:buClrTx/>
              <a:buSzTx/>
              <a:buFont typeface="Arial" charset="0"/>
              <a:buChar char="•"/>
              <a:tabLst/>
              <a:defRPr/>
            </a:pPr>
            <a:endParaRPr kumimoji="0" lang="en-US" sz="2600" b="0" i="1" u="none" strike="noStrike" kern="1200" cap="none" spc="0" normalizeH="0" baseline="0" noProof="0" dirty="0">
              <a:ln>
                <a:noFill/>
              </a:ln>
              <a:solidFill>
                <a:schemeClr val="accent1"/>
              </a:solidFill>
              <a:effectLst/>
              <a:uLnTx/>
              <a:uFillTx/>
              <a:latin typeface="+mn-lt"/>
              <a:ea typeface="+mn-ea"/>
              <a:cs typeface="+mn-cs"/>
            </a:endParaRPr>
          </a:p>
          <a:p>
            <a:pPr marL="274320" marR="0" lvl="0" indent="-27432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1800" b="0" i="1" u="none" strike="noStrike" kern="1200" cap="none" spc="0" normalizeH="0" baseline="0" noProof="0" dirty="0">
              <a:ln>
                <a:solidFill>
                  <a:srgbClr val="0C631B"/>
                </a:solidFill>
              </a:ln>
              <a:solidFill>
                <a:srgbClr val="156A5A"/>
              </a:solidFill>
              <a:effectLst/>
              <a:uLnTx/>
              <a:uFillTx/>
              <a:latin typeface="+mn-lt"/>
              <a:ea typeface="+mn-ea"/>
              <a:cs typeface="+mn-cs"/>
            </a:endParaRPr>
          </a:p>
          <a:p>
            <a:pPr marL="274320" marR="0" lvl="0" indent="-27432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1800" b="0" i="1" u="none" strike="noStrike" kern="1200" cap="none" spc="0" normalizeH="0" baseline="0" noProof="0" dirty="0">
              <a:ln>
                <a:solidFill>
                  <a:srgbClr val="0C631B"/>
                </a:solidFill>
              </a:ln>
              <a:solidFill>
                <a:srgbClr val="156A5A"/>
              </a:solidFill>
              <a:effectLst/>
              <a:uLnTx/>
              <a:uFillTx/>
              <a:latin typeface="+mn-lt"/>
              <a:ea typeface="+mn-ea"/>
              <a:cs typeface="+mn-cs"/>
            </a:endParaRPr>
          </a:p>
          <a:p>
            <a:pPr marL="274320" marR="0" lvl="0" indent="-27432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400" b="1" i="0" u="none" strike="noStrike" kern="1200" cap="none" spc="0" normalizeH="0" baseline="0" noProof="0" dirty="0">
              <a:ln>
                <a:noFill/>
              </a:ln>
              <a:solidFill>
                <a:schemeClr val="bg1"/>
              </a:solidFill>
              <a:effectLst/>
              <a:uLnTx/>
              <a:uFillTx/>
              <a:latin typeface="+mn-lt"/>
              <a:ea typeface="+mn-ea"/>
              <a:cs typeface="+mn-cs"/>
            </a:endParaRPr>
          </a:p>
          <a:p>
            <a:pPr marL="274320" marR="0" lvl="0" indent="-27432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200" b="0" i="1" u="none" strike="noStrike" kern="1200" cap="none" spc="0" normalizeH="0" baseline="0" noProof="0" dirty="0">
              <a:ln>
                <a:noFill/>
              </a:ln>
              <a:solidFill>
                <a:schemeClr val="accent1"/>
              </a:solidFill>
              <a:effectLst/>
              <a:uLnTx/>
              <a:uFillTx/>
              <a:latin typeface="+mn-lt"/>
              <a:ea typeface="+mn-ea"/>
              <a:cs typeface="+mn-cs"/>
            </a:endParaRPr>
          </a:p>
          <a:p>
            <a:pPr marL="674370" marR="0" lvl="1" indent="-27432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200" b="0" i="1" u="none" strike="noStrike" kern="1200" cap="none" spc="0" normalizeH="0" baseline="0" noProof="0" dirty="0">
              <a:ln>
                <a:noFill/>
              </a:ln>
              <a:solidFill>
                <a:schemeClr val="accent1"/>
              </a:solidFill>
              <a:effectLst/>
              <a:uLnTx/>
              <a:uFillTx/>
              <a:latin typeface="+mn-lt"/>
              <a:ea typeface="+mn-ea"/>
              <a:cs typeface="+mn-cs"/>
            </a:endParaRPr>
          </a:p>
          <a:p>
            <a:pPr marL="674370" marR="0" lvl="1" indent="-27432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200" b="0" i="0" u="none" strike="noStrike" kern="1200" cap="none" spc="0" normalizeH="0" baseline="0" noProof="0" dirty="0">
              <a:ln>
                <a:noFill/>
              </a:ln>
              <a:solidFill>
                <a:schemeClr val="accent1"/>
              </a:solidFill>
              <a:effectLst/>
              <a:uLnTx/>
              <a:uFillTx/>
              <a:latin typeface="+mn-lt"/>
              <a:ea typeface="+mn-ea"/>
              <a:cs typeface="+mn-cs"/>
            </a:endParaRPr>
          </a:p>
        </p:txBody>
      </p:sp>
      <p:sp>
        <p:nvSpPr>
          <p:cNvPr id="5" name="Title 1"/>
          <p:cNvSpPr txBox="1">
            <a:spLocks/>
          </p:cNvSpPr>
          <p:nvPr/>
        </p:nvSpPr>
        <p:spPr bwMode="auto">
          <a:xfrm>
            <a:off x="914400" y="1905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Gadget"/>
                <a:ea typeface="+mj-ea"/>
                <a:cs typeface="Gadget"/>
              </a:rPr>
              <a:t>Agenda 2017</a:t>
            </a:r>
          </a:p>
        </p:txBody>
      </p:sp>
      <p:pic>
        <p:nvPicPr>
          <p:cNvPr id="6" name="Picture 5" descr="mid boy at locker.tif"/>
          <p:cNvPicPr>
            <a:picLocks noChangeAspect="1"/>
          </p:cNvPicPr>
          <p:nvPr/>
        </p:nvPicPr>
        <p:blipFill>
          <a:blip r:embed="rId2" cstate="print"/>
          <a:stretch>
            <a:fillRect/>
          </a:stretch>
        </p:blipFill>
        <p:spPr>
          <a:xfrm>
            <a:off x="6172200" y="1676400"/>
            <a:ext cx="2291662" cy="34268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lumOff val="25000"/>
                  </a:schemeClr>
                </a:solidFill>
              </a:rPr>
              <a:t>CTE Equivalency Credit</a:t>
            </a:r>
          </a:p>
        </p:txBody>
      </p:sp>
      <p:sp>
        <p:nvSpPr>
          <p:cNvPr id="3" name="Content Placeholder 2"/>
          <p:cNvSpPr>
            <a:spLocks noGrp="1"/>
          </p:cNvSpPr>
          <p:nvPr>
            <p:ph idx="1"/>
          </p:nvPr>
        </p:nvSpPr>
        <p:spPr/>
        <p:txBody>
          <a:bodyPr/>
          <a:lstStyle/>
          <a:p>
            <a:r>
              <a:rPr lang="en-US" sz="1600" dirty="0">
                <a:hlinkClick r:id="rId3"/>
              </a:rPr>
              <a:t>Agriculture Science Equivalency</a:t>
            </a:r>
            <a:r>
              <a:rPr lang="en-US" sz="1600" dirty="0"/>
              <a:t> - resources for applying for agriculture science equivalency credit</a:t>
            </a:r>
            <a:br>
              <a:rPr lang="en-US" sz="1600" dirty="0"/>
            </a:br>
            <a:r>
              <a:rPr lang="en-US" sz="1600" dirty="0"/>
              <a:t> </a:t>
            </a:r>
          </a:p>
          <a:p>
            <a:r>
              <a:rPr lang="en-US" sz="1600" dirty="0">
                <a:hlinkClick r:id="rId4"/>
              </a:rPr>
              <a:t>Family and Consumer Sciences Science Equivalency </a:t>
            </a:r>
            <a:r>
              <a:rPr lang="en-US" sz="1600" dirty="0"/>
              <a:t>- resources for applying for family and consumer sciences science equivalency credit</a:t>
            </a:r>
            <a:br>
              <a:rPr lang="en-US" sz="1600" dirty="0"/>
            </a:br>
            <a:r>
              <a:rPr lang="en-US" sz="1600" dirty="0"/>
              <a:t> </a:t>
            </a:r>
          </a:p>
          <a:p>
            <a:r>
              <a:rPr lang="en-US" sz="1600" dirty="0">
                <a:hlinkClick r:id="rId5"/>
              </a:rPr>
              <a:t>Technology and Engineering Science Equivalency</a:t>
            </a:r>
            <a:r>
              <a:rPr lang="en-US" sz="1600" dirty="0"/>
              <a:t> - resources for applying for technology and engineering science equivalency credit</a:t>
            </a:r>
            <a:br>
              <a:rPr lang="en-US" sz="1600" dirty="0"/>
            </a:br>
            <a:r>
              <a:rPr lang="en-US" sz="1600" dirty="0"/>
              <a:t> </a:t>
            </a:r>
          </a:p>
          <a:p>
            <a:r>
              <a:rPr lang="en-US" sz="1600" dirty="0">
                <a:hlinkClick r:id="rId6"/>
              </a:rPr>
              <a:t>Technology and Engineering Mathematics Equivalency</a:t>
            </a:r>
            <a:r>
              <a:rPr lang="en-US" sz="1600" dirty="0"/>
              <a:t> - resources for applying for technology and engineering math equivalency credit</a:t>
            </a:r>
            <a:br>
              <a:rPr lang="en-US" sz="1600" dirty="0"/>
            </a:br>
            <a:r>
              <a:rPr lang="en-US" sz="1600" dirty="0"/>
              <a:t> </a:t>
            </a:r>
          </a:p>
          <a:p>
            <a:r>
              <a:rPr lang="en-US" sz="1600" dirty="0">
                <a:hlinkClick r:id="rId7"/>
              </a:rPr>
              <a:t>Business &amp; Information Technology Equivalency Options</a:t>
            </a:r>
            <a:r>
              <a:rPr lang="en-US" sz="1600" dirty="0"/>
              <a:t> - resources for applying for English/language arts and social studies</a:t>
            </a:r>
          </a:p>
          <a:p>
            <a:endParaRPr lang="en-US" sz="1600" dirty="0"/>
          </a:p>
        </p:txBody>
      </p:sp>
    </p:spTree>
  </p:cSld>
  <p:clrMapOvr>
    <a:masterClrMapping/>
  </p:clrMapOvr>
  <p:transition spd="slow">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Lunch</a:t>
            </a:r>
          </a:p>
        </p:txBody>
      </p:sp>
      <p:sp>
        <p:nvSpPr>
          <p:cNvPr id="3" name="Content Placeholder 2"/>
          <p:cNvSpPr>
            <a:spLocks noGrp="1"/>
          </p:cNvSpPr>
          <p:nvPr>
            <p:ph idx="1"/>
          </p:nvPr>
        </p:nvSpPr>
        <p:spPr/>
        <p:txBody>
          <a:bodyPr/>
          <a:lstStyle/>
          <a:p>
            <a:r>
              <a:rPr lang="en-US" dirty="0"/>
              <a:t>Curriculum Share</a:t>
            </a:r>
          </a:p>
          <a:p>
            <a:pPr lvl="1"/>
            <a:r>
              <a:rPr lang="en-US" dirty="0"/>
              <a:t>Share Activity</a:t>
            </a:r>
          </a:p>
          <a:p>
            <a:pPr lvl="1"/>
            <a:r>
              <a:rPr lang="en-US" dirty="0"/>
              <a:t>Share Performance Tasks</a:t>
            </a:r>
          </a:p>
          <a:p>
            <a:pPr lvl="1"/>
            <a:r>
              <a:rPr lang="en-US" dirty="0"/>
              <a:t>If time permits, begin to align your performance task to Wisconsin Common Career Technical Standards at the Content Area Standard Level.  </a:t>
            </a:r>
          </a:p>
          <a:p>
            <a:pPr lvl="1"/>
            <a:endParaRPr lang="en-US" dirty="0"/>
          </a:p>
        </p:txBody>
      </p:sp>
    </p:spTree>
  </p:cSld>
  <p:clrMapOvr>
    <a:masterClrMapping/>
  </p:clrMapOvr>
  <p:transition spd="slow">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153400" cy="1143000"/>
          </a:xfrm>
        </p:spPr>
        <p:txBody>
          <a:bodyPr/>
          <a:lstStyle/>
          <a:p>
            <a:r>
              <a:rPr lang="en-US" dirty="0">
                <a:solidFill>
                  <a:schemeClr val="bg1"/>
                </a:solidFill>
              </a:rPr>
              <a:t>Structure </a:t>
            </a:r>
            <a:r>
              <a:rPr lang="en-US">
                <a:solidFill>
                  <a:schemeClr val="bg1"/>
                </a:solidFill>
              </a:rPr>
              <a:t>of FCS/HS </a:t>
            </a:r>
            <a:br>
              <a:rPr lang="en-US" dirty="0">
                <a:solidFill>
                  <a:schemeClr val="bg1"/>
                </a:solidFill>
              </a:rPr>
            </a:br>
            <a:r>
              <a:rPr lang="en-US" dirty="0">
                <a:solidFill>
                  <a:schemeClr val="bg1"/>
                </a:solidFill>
              </a:rPr>
              <a:t>Programs &amp; Standards</a:t>
            </a:r>
          </a:p>
        </p:txBody>
      </p:sp>
      <p:sp>
        <p:nvSpPr>
          <p:cNvPr id="3" name="Content Placeholder 2"/>
          <p:cNvSpPr>
            <a:spLocks noGrp="1"/>
          </p:cNvSpPr>
          <p:nvPr>
            <p:ph idx="1"/>
          </p:nvPr>
        </p:nvSpPr>
        <p:spPr/>
        <p:txBody>
          <a:bodyPr/>
          <a:lstStyle/>
          <a:p>
            <a:endParaRPr lang="en-US">
              <a:hlinkClick r:id="rId3"/>
            </a:endParaRPr>
          </a:p>
          <a:p>
            <a:endParaRPr lang="en-US">
              <a:hlinkClick r:id="rId3"/>
            </a:endParaRPr>
          </a:p>
          <a:p>
            <a:pPr lvl="1">
              <a:buNone/>
            </a:pPr>
            <a:endParaRPr lang="en-US" dirty="0">
              <a:hlinkClick r:id="rId4"/>
            </a:endParaRPr>
          </a:p>
        </p:txBody>
      </p:sp>
      <p:sp>
        <p:nvSpPr>
          <p:cNvPr id="8" name="TextBox 7"/>
          <p:cNvSpPr txBox="1"/>
          <p:nvPr/>
        </p:nvSpPr>
        <p:spPr>
          <a:xfrm>
            <a:off x="1078173" y="1624084"/>
            <a:ext cx="7519917" cy="2246769"/>
          </a:xfrm>
          <a:prstGeom prst="rect">
            <a:avLst/>
          </a:prstGeom>
          <a:noFill/>
        </p:spPr>
        <p:txBody>
          <a:bodyPr wrap="square" rtlCol="0">
            <a:spAutoFit/>
          </a:bodyPr>
          <a:lstStyle/>
          <a:p>
            <a:r>
              <a:rPr lang="en-US" sz="2800" dirty="0">
                <a:solidFill>
                  <a:schemeClr val="bg1"/>
                </a:solidFill>
              </a:rPr>
              <a:t>Let’s Take a Closer Look:</a:t>
            </a:r>
          </a:p>
          <a:p>
            <a:endParaRPr lang="en-US" sz="2800" dirty="0">
              <a:solidFill>
                <a:schemeClr val="bg1"/>
              </a:solidFill>
            </a:endParaRPr>
          </a:p>
          <a:p>
            <a:pPr marL="463550" indent="-463550">
              <a:buFont typeface="Arial" pitchFamily="34" charset="0"/>
              <a:buChar char="•"/>
            </a:pPr>
            <a:r>
              <a:rPr lang="en-US" sz="2800" dirty="0">
                <a:solidFill>
                  <a:schemeClr val="bg1"/>
                </a:solidFill>
              </a:rPr>
              <a:t>Family and Consumer Sciences </a:t>
            </a:r>
          </a:p>
          <a:p>
            <a:pPr marL="463550" indent="-463550"/>
            <a:endParaRPr lang="en-US" sz="2800" dirty="0">
              <a:solidFill>
                <a:schemeClr val="bg1"/>
              </a:solidFill>
            </a:endParaRPr>
          </a:p>
          <a:p>
            <a:pPr marL="463550" indent="-463550">
              <a:buFont typeface="Arial" pitchFamily="34" charset="0"/>
              <a:buChar char="•"/>
            </a:pPr>
            <a:r>
              <a:rPr lang="en-US" sz="2800" dirty="0">
                <a:solidFill>
                  <a:schemeClr val="bg1"/>
                </a:solidFill>
              </a:rPr>
              <a:t>Health Science</a:t>
            </a:r>
          </a:p>
        </p:txBody>
      </p:sp>
    </p:spTree>
  </p:cSld>
  <p:clrMapOvr>
    <a:masterClrMapping/>
  </p:clrMapOvr>
  <p:transition spd="slow">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print">
            <a:clrChange>
              <a:clrFrom>
                <a:srgbClr val="FFFFFF"/>
              </a:clrFrom>
              <a:clrTo>
                <a:srgbClr val="FFFFFF">
                  <a:alpha val="0"/>
                </a:srgbClr>
              </a:clrTo>
            </a:clrChange>
          </a:blip>
          <a:srcRect l="35945" t="61958" r="23184" b="10615"/>
          <a:stretch>
            <a:fillRect/>
          </a:stretch>
        </p:blipFill>
        <p:spPr bwMode="auto">
          <a:xfrm>
            <a:off x="969289" y="1310185"/>
            <a:ext cx="8174711" cy="4021147"/>
          </a:xfrm>
          <a:prstGeom prst="rect">
            <a:avLst/>
          </a:prstGeom>
          <a:noFill/>
          <a:ln w="9525">
            <a:noFill/>
            <a:miter lim="800000"/>
            <a:headEnd/>
            <a:tailEnd/>
          </a:ln>
        </p:spPr>
      </p:pic>
      <p:sp>
        <p:nvSpPr>
          <p:cNvPr id="4" name="Title 1"/>
          <p:cNvSpPr>
            <a:spLocks noGrp="1"/>
          </p:cNvSpPr>
          <p:nvPr>
            <p:ph type="title"/>
          </p:nvPr>
        </p:nvSpPr>
        <p:spPr>
          <a:xfrm>
            <a:off x="1152524" y="274638"/>
            <a:ext cx="7534275" cy="1143000"/>
          </a:xfrm>
        </p:spPr>
        <p:txBody>
          <a:bodyPr/>
          <a:lstStyle/>
          <a:p>
            <a:r>
              <a:rPr lang="en-US" dirty="0">
                <a:solidFill>
                  <a:schemeClr val="bg1"/>
                </a:solidFill>
              </a:rPr>
              <a:t>Standards Formatting</a:t>
            </a:r>
          </a:p>
        </p:txBody>
      </p:sp>
    </p:spTree>
  </p:cSld>
  <p:clrMapOvr>
    <a:masterClrMapping/>
  </p:clrMapOvr>
  <p:transition spd="slow">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Standards Formatting</a:t>
            </a:r>
          </a:p>
        </p:txBody>
      </p:sp>
      <p:pic>
        <p:nvPicPr>
          <p:cNvPr id="4" name="Content Placeholder 3"/>
          <p:cNvPicPr>
            <a:picLocks noGrp="1"/>
          </p:cNvPicPr>
          <p:nvPr>
            <p:ph idx="1"/>
          </p:nvPr>
        </p:nvPicPr>
        <p:blipFill>
          <a:blip r:embed="rId3" cstate="print"/>
          <a:srcRect l="4274" t="28137" r="1880" b="25665"/>
          <a:stretch>
            <a:fillRect/>
          </a:stretch>
        </p:blipFill>
        <p:spPr bwMode="auto">
          <a:xfrm>
            <a:off x="218363" y="1514902"/>
            <a:ext cx="8625385" cy="3234519"/>
          </a:xfrm>
          <a:prstGeom prst="rect">
            <a:avLst/>
          </a:prstGeom>
          <a:noFill/>
          <a:ln w="9525">
            <a:noFill/>
            <a:miter lim="800000"/>
            <a:headEnd/>
            <a:tailEnd/>
          </a:ln>
        </p:spPr>
      </p:pic>
    </p:spTree>
  </p:cSld>
  <p:clrMapOvr>
    <a:masterClrMapping/>
  </p:clrMapOvr>
  <p:transition spd="slow">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153400" cy="1143000"/>
          </a:xfrm>
        </p:spPr>
        <p:txBody>
          <a:bodyPr/>
          <a:lstStyle/>
          <a:p>
            <a:r>
              <a:rPr lang="en-US" dirty="0">
                <a:solidFill>
                  <a:schemeClr val="bg1"/>
                </a:solidFill>
              </a:rPr>
              <a:t>Structure of</a:t>
            </a:r>
            <a:br>
              <a:rPr lang="en-US" dirty="0">
                <a:solidFill>
                  <a:schemeClr val="bg1"/>
                </a:solidFill>
              </a:rPr>
            </a:br>
            <a:r>
              <a:rPr lang="en-US" dirty="0">
                <a:solidFill>
                  <a:schemeClr val="bg1"/>
                </a:solidFill>
              </a:rPr>
              <a:t>Programs &amp; Standards</a:t>
            </a:r>
          </a:p>
        </p:txBody>
      </p:sp>
      <p:pic>
        <p:nvPicPr>
          <p:cNvPr id="5" name="Content Placeholder 4"/>
          <p:cNvPicPr>
            <a:picLocks noGrp="1"/>
          </p:cNvPicPr>
          <p:nvPr>
            <p:ph idx="1"/>
          </p:nvPr>
        </p:nvPicPr>
        <p:blipFill>
          <a:blip r:embed="rId3" cstate="print"/>
          <a:srcRect l="3140" t="35120" r="58664" b="11209"/>
          <a:stretch>
            <a:fillRect/>
          </a:stretch>
        </p:blipFill>
        <p:spPr bwMode="auto">
          <a:xfrm>
            <a:off x="457200" y="1855577"/>
            <a:ext cx="8106937" cy="3898452"/>
          </a:xfrm>
          <a:prstGeom prst="rect">
            <a:avLst/>
          </a:prstGeom>
          <a:noFill/>
          <a:ln w="9525">
            <a:noFill/>
            <a:miter lim="800000"/>
            <a:headEnd/>
            <a:tailEnd/>
          </a:ln>
        </p:spPr>
      </p:pic>
    </p:spTree>
  </p:cSld>
  <p:clrMapOvr>
    <a:masterClrMapping/>
  </p:clrMapOvr>
  <p:transition spd="slow">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E0FC8"/>
                </a:solidFill>
              </a:rPr>
              <a:t>CTE Standards 101</a:t>
            </a:r>
          </a:p>
        </p:txBody>
      </p:sp>
      <p:grpSp>
        <p:nvGrpSpPr>
          <p:cNvPr id="3" name="Group 3"/>
          <p:cNvGrpSpPr/>
          <p:nvPr/>
        </p:nvGrpSpPr>
        <p:grpSpPr>
          <a:xfrm>
            <a:off x="0" y="1238397"/>
            <a:ext cx="4107976" cy="904302"/>
            <a:chOff x="0" y="117063"/>
            <a:chExt cx="4539614" cy="860087"/>
          </a:xfrm>
          <a:solidFill>
            <a:schemeClr val="bg1">
              <a:lumMod val="75000"/>
              <a:lumOff val="25000"/>
            </a:schemeClr>
          </a:solidFill>
        </p:grpSpPr>
        <p:sp>
          <p:nvSpPr>
            <p:cNvPr id="5" name="Rounded Rectangle 4"/>
            <p:cNvSpPr/>
            <p:nvPr/>
          </p:nvSpPr>
          <p:spPr>
            <a:xfrm>
              <a:off x="0" y="117063"/>
              <a:ext cx="4539614" cy="86008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99813" y="199994"/>
              <a:ext cx="4326341" cy="6985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a:t>1. CTE Standards 101: Standards provide a scope of what students should know and be able to do within a discipline.</a:t>
              </a:r>
            </a:p>
          </p:txBody>
        </p:sp>
      </p:grpSp>
      <p:grpSp>
        <p:nvGrpSpPr>
          <p:cNvPr id="4" name="Group 6"/>
          <p:cNvGrpSpPr/>
          <p:nvPr/>
        </p:nvGrpSpPr>
        <p:grpSpPr>
          <a:xfrm>
            <a:off x="4899546" y="1282890"/>
            <a:ext cx="4039738" cy="914400"/>
            <a:chOff x="0" y="1424270"/>
            <a:chExt cx="4539614" cy="860087"/>
          </a:xfrm>
        </p:grpSpPr>
        <p:sp>
          <p:nvSpPr>
            <p:cNvPr id="8" name="Rounded Rectangle 7"/>
            <p:cNvSpPr/>
            <p:nvPr/>
          </p:nvSpPr>
          <p:spPr>
            <a:xfrm>
              <a:off x="0" y="1424270"/>
              <a:ext cx="4539614" cy="860087"/>
            </a:xfrm>
            <a:prstGeom prst="roundRect">
              <a:avLst/>
            </a:prstGeom>
            <a:solidFill>
              <a:schemeClr val="bg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7881" y="1502898"/>
              <a:ext cx="4271750" cy="776115"/>
            </a:xfrm>
            <a:prstGeom prst="rect">
              <a:avLst/>
            </a:prstGeom>
            <a:solidFill>
              <a:schemeClr val="bg1">
                <a:lumMod val="75000"/>
                <a:lumOff val="25000"/>
              </a:schemeClr>
            </a:solidFill>
            <a:ln>
              <a:solidFill>
                <a:schemeClr val="bg1">
                  <a:lumMod val="75000"/>
                  <a:lumOff val="2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a:t>2. Enduring Understandings:  Enduring Understandings frame the big ideas central to a discipline  and can be written as Essential Questions to generate inquiry.</a:t>
              </a:r>
            </a:p>
          </p:txBody>
        </p:sp>
      </p:grpSp>
      <p:grpSp>
        <p:nvGrpSpPr>
          <p:cNvPr id="7" name="Group 9"/>
          <p:cNvGrpSpPr/>
          <p:nvPr/>
        </p:nvGrpSpPr>
        <p:grpSpPr>
          <a:xfrm>
            <a:off x="4920288" y="2700981"/>
            <a:ext cx="4223712" cy="929323"/>
            <a:chOff x="0" y="2594857"/>
            <a:chExt cx="4539614" cy="860087"/>
          </a:xfrm>
        </p:grpSpPr>
        <p:sp>
          <p:nvSpPr>
            <p:cNvPr id="11" name="Rounded Rectangle 10"/>
            <p:cNvSpPr/>
            <p:nvPr/>
          </p:nvSpPr>
          <p:spPr>
            <a:xfrm>
              <a:off x="0" y="2594857"/>
              <a:ext cx="4539614" cy="860087"/>
            </a:xfrm>
            <a:prstGeom prst="roundRect">
              <a:avLst/>
            </a:prstGeom>
            <a:solidFill>
              <a:schemeClr val="bg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111186" y="2650491"/>
              <a:ext cx="4312692" cy="776115"/>
            </a:xfrm>
            <a:prstGeom prst="rect">
              <a:avLst/>
            </a:prstGeom>
            <a:solidFill>
              <a:schemeClr val="bg1">
                <a:lumMod val="75000"/>
                <a:lumOff val="25000"/>
              </a:schemeClr>
            </a:solidFill>
            <a:ln>
              <a:solidFill>
                <a:schemeClr val="bg1">
                  <a:lumMod val="75000"/>
                  <a:lumOff val="2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a:t>3. Performance Tasks:  Performance tasks present students with a robust, real-world challenge in which the scenario, role, process, and product allow students to apply their skills and knowledge to complete the task.</a:t>
              </a:r>
            </a:p>
          </p:txBody>
        </p:sp>
      </p:grpSp>
      <p:grpSp>
        <p:nvGrpSpPr>
          <p:cNvPr id="10" name="Group 12"/>
          <p:cNvGrpSpPr/>
          <p:nvPr/>
        </p:nvGrpSpPr>
        <p:grpSpPr>
          <a:xfrm>
            <a:off x="0" y="2821537"/>
            <a:ext cx="4230806" cy="917950"/>
            <a:chOff x="0" y="3902064"/>
            <a:chExt cx="4539614" cy="860087"/>
          </a:xfrm>
        </p:grpSpPr>
        <p:sp>
          <p:nvSpPr>
            <p:cNvPr id="14" name="Rounded Rectangle 13"/>
            <p:cNvSpPr/>
            <p:nvPr/>
          </p:nvSpPr>
          <p:spPr>
            <a:xfrm>
              <a:off x="0" y="3902064"/>
              <a:ext cx="4539614" cy="860087"/>
            </a:xfrm>
            <a:prstGeom prst="roundRect">
              <a:avLst/>
            </a:prstGeom>
            <a:solidFill>
              <a:schemeClr val="bg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p:nvPr/>
          </p:nvSpPr>
          <p:spPr>
            <a:xfrm>
              <a:off x="127107" y="3957698"/>
              <a:ext cx="4285398" cy="776115"/>
            </a:xfrm>
            <a:prstGeom prst="rect">
              <a:avLst/>
            </a:prstGeom>
            <a:solidFill>
              <a:schemeClr val="bg1">
                <a:lumMod val="75000"/>
                <a:lumOff val="25000"/>
              </a:schemeClr>
            </a:solidFill>
            <a:ln>
              <a:solidFill>
                <a:schemeClr val="bg1">
                  <a:lumMod val="75000"/>
                  <a:lumOff val="2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a:t>4. Course Development:  A course consists of a coherent series of units where concepts and/or skills advance and deepen over time.</a:t>
              </a:r>
            </a:p>
          </p:txBody>
        </p:sp>
      </p:grpSp>
      <p:grpSp>
        <p:nvGrpSpPr>
          <p:cNvPr id="13" name="Group 15"/>
          <p:cNvGrpSpPr/>
          <p:nvPr/>
        </p:nvGrpSpPr>
        <p:grpSpPr>
          <a:xfrm>
            <a:off x="0" y="4243712"/>
            <a:ext cx="4135272" cy="833255"/>
            <a:chOff x="0" y="77696"/>
            <a:chExt cx="4539614" cy="854465"/>
          </a:xfrm>
        </p:grpSpPr>
        <p:sp>
          <p:nvSpPr>
            <p:cNvPr id="17" name="Rounded Rectangle 16"/>
            <p:cNvSpPr/>
            <p:nvPr/>
          </p:nvSpPr>
          <p:spPr>
            <a:xfrm>
              <a:off x="0" y="77696"/>
              <a:ext cx="4539614" cy="854465"/>
            </a:xfrm>
            <a:prstGeom prst="roundRect">
              <a:avLst/>
            </a:prstGeom>
            <a:solidFill>
              <a:schemeClr val="bg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109952" y="119408"/>
              <a:ext cx="4275258" cy="771041"/>
            </a:xfrm>
            <a:prstGeom prst="rect">
              <a:avLst/>
            </a:prstGeom>
            <a:solidFill>
              <a:schemeClr val="bg1">
                <a:lumMod val="75000"/>
                <a:lumOff val="25000"/>
              </a:schemeClr>
            </a:solidFill>
            <a:ln>
              <a:solidFill>
                <a:schemeClr val="bg1">
                  <a:lumMod val="75000"/>
                  <a:lumOff val="2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a:t>5. Unit Plan Development:  A unit consists of a coherent series of lessons where concepts and/or skills  advance and deepen over time.</a:t>
              </a:r>
            </a:p>
          </p:txBody>
        </p:sp>
      </p:grpSp>
      <p:grpSp>
        <p:nvGrpSpPr>
          <p:cNvPr id="16" name="Group 18"/>
          <p:cNvGrpSpPr/>
          <p:nvPr/>
        </p:nvGrpSpPr>
        <p:grpSpPr>
          <a:xfrm>
            <a:off x="5034766" y="4176216"/>
            <a:ext cx="4109234" cy="887104"/>
            <a:chOff x="0" y="2174162"/>
            <a:chExt cx="4539614" cy="854465"/>
          </a:xfrm>
        </p:grpSpPr>
        <p:sp>
          <p:nvSpPr>
            <p:cNvPr id="20" name="Rounded Rectangle 19"/>
            <p:cNvSpPr/>
            <p:nvPr/>
          </p:nvSpPr>
          <p:spPr>
            <a:xfrm>
              <a:off x="0" y="2174162"/>
              <a:ext cx="4539614" cy="854465"/>
            </a:xfrm>
            <a:prstGeom prst="roundRect">
              <a:avLst/>
            </a:prstGeom>
            <a:solidFill>
              <a:schemeClr val="bg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p:nvPr/>
          </p:nvSpPr>
          <p:spPr>
            <a:xfrm>
              <a:off x="69008" y="2256817"/>
              <a:ext cx="4381101" cy="723303"/>
            </a:xfrm>
            <a:prstGeom prst="rect">
              <a:avLst/>
            </a:prstGeom>
            <a:solidFill>
              <a:schemeClr val="bg1">
                <a:lumMod val="75000"/>
                <a:lumOff val="25000"/>
              </a:schemeClr>
            </a:solidFill>
            <a:ln>
              <a:solidFill>
                <a:schemeClr val="bg1">
                  <a:lumMod val="75000"/>
                  <a:lumOff val="2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a:t>6. Universal Design for Learning:  Universal Design for Learning ensures access and engagement for all learners, reduces barriers in instruction and assessment, provides appropriate supports and  challenges, and maintains high expectations for all.</a:t>
              </a:r>
            </a:p>
          </p:txBody>
        </p:sp>
      </p:grpSp>
      <p:grpSp>
        <p:nvGrpSpPr>
          <p:cNvPr id="19" name="Group 21"/>
          <p:cNvGrpSpPr/>
          <p:nvPr/>
        </p:nvGrpSpPr>
        <p:grpSpPr>
          <a:xfrm>
            <a:off x="2429301" y="5397690"/>
            <a:ext cx="3725838" cy="1194178"/>
            <a:chOff x="0" y="3577177"/>
            <a:chExt cx="4539614" cy="854465"/>
          </a:xfrm>
        </p:grpSpPr>
        <p:sp>
          <p:nvSpPr>
            <p:cNvPr id="23" name="Rounded Rectangle 22"/>
            <p:cNvSpPr/>
            <p:nvPr/>
          </p:nvSpPr>
          <p:spPr>
            <a:xfrm>
              <a:off x="0" y="3577177"/>
              <a:ext cx="4539614" cy="854465"/>
            </a:xfrm>
            <a:prstGeom prst="roundRect">
              <a:avLst/>
            </a:prstGeom>
            <a:solidFill>
              <a:schemeClr val="bg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p:cNvSpPr/>
            <p:nvPr/>
          </p:nvSpPr>
          <p:spPr>
            <a:xfrm>
              <a:off x="69776" y="3618889"/>
              <a:ext cx="4265122" cy="771041"/>
            </a:xfrm>
            <a:prstGeom prst="rect">
              <a:avLst/>
            </a:prstGeom>
            <a:solidFill>
              <a:schemeClr val="bg1">
                <a:lumMod val="75000"/>
                <a:lumOff val="25000"/>
              </a:scheme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a:t>7. Lesson Plan Development:  A lesson articulates daily instruction,  can vary in length, is recursive in nature, and allows students several opportunities for practice.</a:t>
              </a:r>
            </a:p>
          </p:txBody>
        </p:sp>
      </p:grpSp>
      <p:sp>
        <p:nvSpPr>
          <p:cNvPr id="27" name="Right Arrow 26"/>
          <p:cNvSpPr/>
          <p:nvPr/>
        </p:nvSpPr>
        <p:spPr>
          <a:xfrm>
            <a:off x="4067033" y="1542197"/>
            <a:ext cx="805218" cy="477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6564573" y="2006222"/>
            <a:ext cx="375450" cy="5732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 Arrow 28"/>
          <p:cNvSpPr/>
          <p:nvPr/>
        </p:nvSpPr>
        <p:spPr>
          <a:xfrm>
            <a:off x="4244453" y="3125337"/>
            <a:ext cx="736979" cy="4230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1733266" y="3739487"/>
            <a:ext cx="484632" cy="491319"/>
          </a:xfrm>
          <a:prstGeom prst="downArrow">
            <a:avLst>
              <a:gd name="adj1" fmla="val 5563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4053385" y="4517409"/>
            <a:ext cx="87345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Up Arrow 31"/>
          <p:cNvSpPr/>
          <p:nvPr/>
        </p:nvSpPr>
        <p:spPr>
          <a:xfrm>
            <a:off x="6277970" y="5172502"/>
            <a:ext cx="850392" cy="8503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spd="slow">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1"/>
                </a:solidFill>
              </a:rPr>
              <a:t>Align Performance Tasks </a:t>
            </a:r>
            <a:br>
              <a:rPr lang="en-US" sz="3600" dirty="0">
                <a:solidFill>
                  <a:schemeClr val="bg1"/>
                </a:solidFill>
              </a:rPr>
            </a:br>
            <a:r>
              <a:rPr lang="en-US" sz="3600" dirty="0">
                <a:solidFill>
                  <a:schemeClr val="bg1"/>
                </a:solidFill>
              </a:rPr>
              <a:t>to Standards</a:t>
            </a:r>
          </a:p>
        </p:txBody>
      </p:sp>
      <p:sp>
        <p:nvSpPr>
          <p:cNvPr id="3" name="Content Placeholder 2"/>
          <p:cNvSpPr>
            <a:spLocks noGrp="1"/>
          </p:cNvSpPr>
          <p:nvPr>
            <p:ph idx="1"/>
          </p:nvPr>
        </p:nvSpPr>
        <p:spPr/>
        <p:txBody>
          <a:bodyPr/>
          <a:lstStyle/>
          <a:p>
            <a:pPr marL="514350" indent="-514350">
              <a:buFont typeface="+mj-lt"/>
              <a:buAutoNum type="arabicPeriod"/>
            </a:pPr>
            <a:r>
              <a:rPr lang="en-US" sz="2800" dirty="0"/>
              <a:t>Complete alignments to the Wisconsin Common Career Technical Standards at the Content Area Standard Level. </a:t>
            </a:r>
          </a:p>
          <a:p>
            <a:pPr marL="514350" indent="-514350">
              <a:buFont typeface="+mj-lt"/>
              <a:buAutoNum type="arabicPeriod"/>
            </a:pPr>
            <a:r>
              <a:rPr lang="en-US" sz="2800" dirty="0"/>
              <a:t>Begin alignment to the FCS/HS Standards at the Content Area Standard Level  </a:t>
            </a:r>
          </a:p>
          <a:p>
            <a:pPr marL="514350" indent="-514350">
              <a:buFont typeface="+mj-lt"/>
              <a:buAutoNum type="arabicPeriod"/>
            </a:pPr>
            <a:r>
              <a:rPr lang="en-US" sz="2800" dirty="0"/>
              <a:t>Explore and attempt ELA and Math standards.</a:t>
            </a:r>
          </a:p>
          <a:p>
            <a:pPr marL="514350" indent="-514350">
              <a:buFont typeface="+mj-lt"/>
              <a:buAutoNum type="arabicPeriod"/>
            </a:pPr>
            <a:r>
              <a:rPr lang="en-US" sz="2800" dirty="0"/>
              <a:t>If time permits, extend to Learning Priority and Performance Indicator.</a:t>
            </a:r>
          </a:p>
        </p:txBody>
      </p:sp>
    </p:spTree>
  </p:cSld>
  <p:clrMapOvr>
    <a:masterClrMapping/>
  </p:clrMapOvr>
  <p:transition spd="slow">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Align Performance Tasks </a:t>
            </a:r>
            <a:br>
              <a:rPr lang="en-US" dirty="0">
                <a:solidFill>
                  <a:schemeClr val="bg1"/>
                </a:solidFill>
              </a:rPr>
            </a:br>
            <a:r>
              <a:rPr lang="en-US" dirty="0">
                <a:solidFill>
                  <a:schemeClr val="bg1"/>
                </a:solidFill>
              </a:rPr>
              <a:t>to Standards</a:t>
            </a:r>
            <a:endParaRPr lang="en-US" dirty="0"/>
          </a:p>
        </p:txBody>
      </p:sp>
      <p:sp>
        <p:nvSpPr>
          <p:cNvPr id="3" name="Content Placeholder 2"/>
          <p:cNvSpPr>
            <a:spLocks noGrp="1"/>
          </p:cNvSpPr>
          <p:nvPr>
            <p:ph idx="1"/>
          </p:nvPr>
        </p:nvSpPr>
        <p:spPr/>
        <p:txBody>
          <a:bodyPr/>
          <a:lstStyle/>
          <a:p>
            <a:pPr>
              <a:buNone/>
            </a:pPr>
            <a:r>
              <a:rPr lang="en-US" dirty="0"/>
              <a:t>Sample Spreadsheet that may be used at the Unit or Course Level</a:t>
            </a:r>
          </a:p>
          <a:p>
            <a:pPr>
              <a:buNone/>
            </a:pPr>
            <a:endParaRPr lang="en-US" dirty="0"/>
          </a:p>
        </p:txBody>
      </p:sp>
    </p:spTree>
  </p:cSld>
  <p:clrMapOvr>
    <a:masterClrMapping/>
  </p:clrMapOvr>
  <p:transition spd="slow">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6973" y="6257498"/>
            <a:ext cx="4954137" cy="600502"/>
          </a:xfrm>
        </p:spPr>
        <p:txBody>
          <a:bodyPr/>
          <a:lstStyle/>
          <a:p>
            <a:pPr>
              <a:buNone/>
            </a:pPr>
            <a:r>
              <a:rPr lang="en-US" sz="1800" dirty="0">
                <a:latin typeface="Calibri" pitchFamily="34" charset="0"/>
                <a:hlinkClick r:id="rId4"/>
              </a:rPr>
              <a:t>The dynamic world of the revised CTE Standards…</a:t>
            </a:r>
            <a:endParaRPr lang="en-US" sz="1800" dirty="0">
              <a:latin typeface="Calibri" pitchFamily="34" charset="0"/>
            </a:endParaRPr>
          </a:p>
        </p:txBody>
      </p:sp>
      <p:pic>
        <p:nvPicPr>
          <p:cNvPr id="4" name="Picture 3" descr="Rollout image (2).gif"/>
          <p:cNvPicPr>
            <a:picLocks noChangeAspect="1"/>
          </p:cNvPicPr>
          <p:nvPr/>
        </p:nvPicPr>
        <p:blipFill>
          <a:blip r:embed="rId5" cstate="print">
            <a:clrChange>
              <a:clrFrom>
                <a:srgbClr val="FFFFFF"/>
              </a:clrFrom>
              <a:clrTo>
                <a:srgbClr val="FFFFFF">
                  <a:alpha val="0"/>
                </a:srgbClr>
              </a:clrTo>
            </a:clrChange>
          </a:blip>
          <a:stretch>
            <a:fillRect/>
          </a:stretch>
        </p:blipFill>
        <p:spPr>
          <a:xfrm>
            <a:off x="1209533" y="-175715"/>
            <a:ext cx="7543800" cy="6172200"/>
          </a:xfrm>
          <a:prstGeom prst="rect">
            <a:avLst/>
          </a:prstGeom>
        </p:spPr>
      </p:pic>
    </p:spTree>
    <p:custDataLst>
      <p:tags r:id="rId1"/>
    </p:custData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bwMode="auto">
          <a:xfrm>
            <a:off x="5336275" y="1378424"/>
            <a:ext cx="3807725" cy="48699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182880" marR="0" lvl="0" indent="-342900" algn="l" defTabSz="914400" rtl="0" eaLnBrk="1" fontAlgn="base" latinLnBrk="0" hangingPunct="1">
              <a:lnSpc>
                <a:spcPct val="110000"/>
              </a:lnSpc>
              <a:spcAft>
                <a:spcPct val="0"/>
              </a:spcAft>
              <a:buClrTx/>
              <a:buSzTx/>
              <a:buFont typeface="Arial" pitchFamily="34" charset="0"/>
              <a:buChar char="•"/>
              <a:tabLst/>
              <a:defRPr/>
            </a:pPr>
            <a:r>
              <a:rPr kumimoji="0" lang="en-US" sz="1600" b="0" i="1" u="none" strike="noStrike" kern="1200" cap="none" spc="0" normalizeH="0" baseline="0" noProof="0" dirty="0">
                <a:ln>
                  <a:noFill/>
                </a:ln>
                <a:solidFill>
                  <a:schemeClr val="bg1"/>
                </a:solidFill>
                <a:effectLst/>
                <a:uLnTx/>
                <a:uFillTx/>
                <a:latin typeface="Calibri" pitchFamily="34" charset="0"/>
              </a:rPr>
              <a:t>Every</a:t>
            </a:r>
            <a:r>
              <a:rPr kumimoji="0" lang="en-US" sz="1600" b="0" i="0" u="none" strike="noStrike" kern="1200" cap="none" spc="0" normalizeH="0" baseline="0" noProof="0" dirty="0">
                <a:ln>
                  <a:noFill/>
                </a:ln>
                <a:solidFill>
                  <a:schemeClr val="bg1"/>
                </a:solidFill>
                <a:effectLst/>
                <a:uLnTx/>
                <a:uFillTx/>
                <a:latin typeface="Calibri" pitchFamily="34" charset="0"/>
              </a:rPr>
              <a:t> student has the right to  learn.</a:t>
            </a:r>
          </a:p>
          <a:p>
            <a:pPr marL="182880" marR="0" lvl="0" indent="-342900" algn="l" defTabSz="914400" rtl="0" eaLnBrk="1" fontAlgn="base" latinLnBrk="0" hangingPunct="1">
              <a:lnSpc>
                <a:spcPct val="110000"/>
              </a:lnSpc>
              <a:spcAft>
                <a:spcPct val="0"/>
              </a:spcAft>
              <a:buClrTx/>
              <a:buSzTx/>
              <a:buFont typeface="Arial" charset="0"/>
              <a:buChar char="•"/>
              <a:tabLst/>
              <a:defRPr/>
            </a:pPr>
            <a:endParaRPr kumimoji="0" lang="en-US" sz="1600" b="0" i="0" u="none" strike="noStrike" kern="1200" cap="none" spc="0" normalizeH="0" baseline="0" noProof="0" dirty="0">
              <a:ln>
                <a:noFill/>
              </a:ln>
              <a:solidFill>
                <a:schemeClr val="bg1"/>
              </a:solidFill>
              <a:effectLst/>
              <a:uLnTx/>
              <a:uFillTx/>
              <a:latin typeface="Calibri" pitchFamily="34" charset="0"/>
            </a:endParaRPr>
          </a:p>
          <a:p>
            <a:pPr marL="182880" marR="0" lvl="0" indent="-342900" algn="l" defTabSz="914400" rtl="0" eaLnBrk="1" fontAlgn="base" latinLnBrk="0" hangingPunct="1">
              <a:lnSpc>
                <a:spcPct val="110000"/>
              </a:lnSpc>
              <a:spcAft>
                <a:spcPct val="0"/>
              </a:spcAft>
              <a:buClrTx/>
              <a:buSzTx/>
              <a:buFont typeface="Arial" pitchFamily="34" charset="0"/>
              <a:buChar char="•"/>
              <a:tabLst/>
              <a:defRPr/>
            </a:pPr>
            <a:r>
              <a:rPr kumimoji="0" lang="en-US" sz="1600" b="0" i="0" u="none" strike="noStrike" kern="1200" cap="none" spc="0" normalizeH="0" baseline="0" noProof="0" dirty="0">
                <a:ln>
                  <a:noFill/>
                </a:ln>
                <a:solidFill>
                  <a:schemeClr val="bg1"/>
                </a:solidFill>
                <a:effectLst/>
                <a:uLnTx/>
                <a:uFillTx/>
                <a:latin typeface="Calibri" pitchFamily="34" charset="0"/>
              </a:rPr>
              <a:t>Instruction must be rigorous and  relevant</a:t>
            </a:r>
            <a:endParaRPr lang="en-US" sz="1600" dirty="0">
              <a:solidFill>
                <a:schemeClr val="bg1"/>
              </a:solidFill>
              <a:latin typeface="Calibri" pitchFamily="34" charset="0"/>
            </a:endParaRPr>
          </a:p>
          <a:p>
            <a:pPr marL="182880" marR="0" lvl="0" indent="-342900" algn="l" defTabSz="914400" rtl="0" eaLnBrk="1" fontAlgn="base" latinLnBrk="0" hangingPunct="1">
              <a:lnSpc>
                <a:spcPct val="110000"/>
              </a:lnSpc>
              <a:spcAft>
                <a:spcPct val="0"/>
              </a:spcAft>
              <a:buClrTx/>
              <a:buSzTx/>
              <a:buFont typeface="Arial" pitchFamily="34" charset="0"/>
              <a:buChar char="•"/>
              <a:tabLst/>
              <a:defRPr/>
            </a:pPr>
            <a:endParaRPr kumimoji="0" lang="en-US" sz="1600" b="0" i="0" u="none" strike="noStrike" kern="1200" cap="none" spc="0" normalizeH="0" baseline="0" noProof="0" dirty="0">
              <a:ln>
                <a:noFill/>
              </a:ln>
              <a:solidFill>
                <a:schemeClr val="bg1"/>
              </a:solidFill>
              <a:effectLst/>
              <a:uLnTx/>
              <a:uFillTx/>
              <a:latin typeface="Calibri" pitchFamily="34" charset="0"/>
            </a:endParaRPr>
          </a:p>
          <a:p>
            <a:pPr marL="182880" marR="0" lvl="0" indent="-342900" algn="l" defTabSz="914400" rtl="0" eaLnBrk="1" fontAlgn="base" latinLnBrk="0" hangingPunct="1">
              <a:lnSpc>
                <a:spcPct val="110000"/>
              </a:lnSpc>
              <a:spcAft>
                <a:spcPct val="0"/>
              </a:spcAft>
              <a:buClrTx/>
              <a:buSzTx/>
              <a:buFont typeface="Arial" pitchFamily="34" charset="0"/>
              <a:buChar char="•"/>
              <a:tabLst/>
              <a:defRPr/>
            </a:pPr>
            <a:r>
              <a:rPr kumimoji="0" lang="en-US" sz="1600" b="0" i="0" u="none" strike="noStrike" kern="1200" cap="none" spc="0" normalizeH="0" baseline="0" noProof="0" dirty="0">
                <a:ln>
                  <a:noFill/>
                </a:ln>
                <a:solidFill>
                  <a:schemeClr val="bg1"/>
                </a:solidFill>
                <a:effectLst/>
                <a:uLnTx/>
                <a:uFillTx/>
                <a:latin typeface="Calibri" pitchFamily="34" charset="0"/>
              </a:rPr>
              <a:t>Purposeful assessment drives instruction and affects learning.</a:t>
            </a:r>
          </a:p>
          <a:p>
            <a:pPr marL="182880" marR="0" lvl="0" indent="-342900" algn="l" defTabSz="914400" rtl="0" eaLnBrk="1" fontAlgn="base" latinLnBrk="0" hangingPunct="1">
              <a:lnSpc>
                <a:spcPct val="110000"/>
              </a:lnSpc>
              <a:spcAft>
                <a:spcPct val="0"/>
              </a:spcAft>
              <a:buClrTx/>
              <a:buSzTx/>
              <a:buFont typeface="Arial" charset="0"/>
              <a:buChar char="•"/>
              <a:tabLst/>
              <a:defRPr/>
            </a:pPr>
            <a:endParaRPr kumimoji="0" lang="en-US" sz="1600" b="0" i="0" u="none" strike="noStrike" kern="1200" cap="none" spc="0" normalizeH="0" baseline="0" noProof="0" dirty="0">
              <a:ln>
                <a:noFill/>
              </a:ln>
              <a:solidFill>
                <a:schemeClr val="bg1"/>
              </a:solidFill>
              <a:effectLst/>
              <a:uLnTx/>
              <a:uFillTx/>
              <a:latin typeface="Calibri" pitchFamily="34" charset="0"/>
            </a:endParaRPr>
          </a:p>
          <a:p>
            <a:pPr marL="182880" marR="0" lvl="0" indent="-342900" algn="l" defTabSz="914400" rtl="0" eaLnBrk="1" fontAlgn="base" latinLnBrk="0" hangingPunct="1">
              <a:lnSpc>
                <a:spcPct val="110000"/>
              </a:lnSpc>
              <a:spcAft>
                <a:spcPct val="0"/>
              </a:spcAft>
              <a:buClrTx/>
              <a:buSzTx/>
              <a:buFont typeface="Arial" charset="0"/>
              <a:buChar char="•"/>
              <a:tabLst/>
              <a:defRPr/>
            </a:pPr>
            <a:r>
              <a:rPr kumimoji="0" lang="en-US" sz="1600" b="0" i="0" u="none" strike="noStrike" kern="1200" cap="none" spc="0" normalizeH="0" baseline="0" noProof="0" dirty="0">
                <a:ln>
                  <a:noFill/>
                </a:ln>
                <a:solidFill>
                  <a:schemeClr val="bg1"/>
                </a:solidFill>
                <a:effectLst/>
                <a:uLnTx/>
                <a:uFillTx/>
                <a:latin typeface="Calibri" pitchFamily="34" charset="0"/>
              </a:rPr>
              <a:t>Responsive environments engage learners.</a:t>
            </a:r>
          </a:p>
          <a:p>
            <a:pPr marL="182880" marR="0" lvl="0" indent="-342900" algn="l" defTabSz="914400" rtl="0" eaLnBrk="1" fontAlgn="base" latinLnBrk="0" hangingPunct="1">
              <a:lnSpc>
                <a:spcPct val="110000"/>
              </a:lnSpc>
              <a:spcAft>
                <a:spcPct val="0"/>
              </a:spcAft>
              <a:buClrTx/>
              <a:buSzTx/>
              <a:buFont typeface="Arial" charset="0"/>
              <a:buChar char="•"/>
              <a:tabLst/>
              <a:defRPr/>
            </a:pPr>
            <a:endParaRPr kumimoji="0" lang="en-US" sz="1600" b="0" i="0" u="none" strike="noStrike" kern="1200" cap="none" spc="0" normalizeH="0" baseline="0" noProof="0" dirty="0">
              <a:ln>
                <a:noFill/>
              </a:ln>
              <a:solidFill>
                <a:schemeClr val="bg1"/>
              </a:solidFill>
              <a:effectLst/>
              <a:uLnTx/>
              <a:uFillTx/>
              <a:latin typeface="Calibri" pitchFamily="34" charset="0"/>
            </a:endParaRPr>
          </a:p>
          <a:p>
            <a:pPr marL="182880" marR="0" lvl="0" indent="-342900" algn="l" defTabSz="914400" rtl="0" eaLnBrk="1" fontAlgn="base" latinLnBrk="0" hangingPunct="1">
              <a:lnSpc>
                <a:spcPct val="110000"/>
              </a:lnSpc>
              <a:spcAft>
                <a:spcPct val="0"/>
              </a:spcAft>
              <a:buClrTx/>
              <a:buSzTx/>
              <a:buFont typeface="Arial" charset="0"/>
              <a:buChar char="•"/>
              <a:tabLst/>
              <a:defRPr/>
            </a:pPr>
            <a:r>
              <a:rPr kumimoji="0" lang="en-US" sz="1600" b="0" i="0" u="none" strike="noStrike" kern="1200" cap="none" spc="0" normalizeH="0" baseline="0" noProof="0" dirty="0">
                <a:ln>
                  <a:noFill/>
                </a:ln>
                <a:solidFill>
                  <a:schemeClr val="bg1"/>
                </a:solidFill>
                <a:effectLst/>
                <a:uLnTx/>
                <a:uFillTx/>
                <a:latin typeface="Calibri" pitchFamily="34" charset="0"/>
              </a:rPr>
              <a:t>Learning is a collaborative responsibility.</a:t>
            </a:r>
          </a:p>
        </p:txBody>
      </p:sp>
      <p:sp>
        <p:nvSpPr>
          <p:cNvPr id="5" name="Subtitle 2"/>
          <p:cNvSpPr txBox="1">
            <a:spLocks/>
          </p:cNvSpPr>
          <p:nvPr/>
        </p:nvSpPr>
        <p:spPr>
          <a:xfrm>
            <a:off x="1447800" y="78828"/>
            <a:ext cx="7315200" cy="762000"/>
          </a:xfrm>
          <a:prstGeom prst="rect">
            <a:avLst/>
          </a:prstGeom>
        </p:spPr>
        <p:txBody>
          <a:bodyPr tIns="0">
            <a:noAutofit/>
          </a:bodyPr>
          <a:lstStyle/>
          <a:p>
            <a:pPr marL="27432" lvl="0" algn="ctr">
              <a:spcBef>
                <a:spcPts val="600"/>
              </a:spcBef>
              <a:buClr>
                <a:schemeClr val="accent1"/>
              </a:buClr>
              <a:buSzPct val="80000"/>
              <a:defRPr/>
            </a:pPr>
            <a:r>
              <a:rPr lang="en-US" sz="4000" dirty="0">
                <a:solidFill>
                  <a:schemeClr val="bg1"/>
                </a:solidFill>
                <a:latin typeface="Gadget"/>
              </a:rPr>
              <a:t>Guiding Principles of </a:t>
            </a:r>
          </a:p>
          <a:p>
            <a:pPr marL="27432" lvl="0" algn="ctr">
              <a:spcBef>
                <a:spcPts val="600"/>
              </a:spcBef>
              <a:buClr>
                <a:schemeClr val="accent1"/>
              </a:buClr>
              <a:buSzPct val="80000"/>
              <a:defRPr/>
            </a:pPr>
            <a:r>
              <a:rPr lang="en-US" sz="4000" dirty="0">
                <a:solidFill>
                  <a:schemeClr val="bg1"/>
                </a:solidFill>
                <a:latin typeface="Gadget"/>
              </a:rPr>
              <a:t>Teaching and Learning</a:t>
            </a:r>
            <a:endParaRPr kumimoji="0" lang="en-US" sz="4000" i="0" u="none" strike="noStrike" kern="1200" cap="none" spc="0" normalizeH="0" baseline="0" noProof="0" dirty="0">
              <a:ln>
                <a:noFill/>
              </a:ln>
              <a:solidFill>
                <a:schemeClr val="bg1"/>
              </a:solidFill>
              <a:effectLst/>
              <a:uLnTx/>
              <a:uFillTx/>
              <a:latin typeface="Gadget"/>
            </a:endParaRPr>
          </a:p>
        </p:txBody>
      </p:sp>
      <p:pic>
        <p:nvPicPr>
          <p:cNvPr id="6" name="Content Placeholder 3" descr="circlegraphic.jpg">
            <a:hlinkClick r:id="rId3"/>
          </p:cNvPr>
          <p:cNvPicPr>
            <a:picLocks noChangeAspect="1"/>
          </p:cNvPicPr>
          <p:nvPr/>
        </p:nvPicPr>
        <p:blipFill>
          <a:blip r:embed="rId4" cstate="print"/>
          <a:stretch>
            <a:fillRect/>
          </a:stretch>
        </p:blipFill>
        <p:spPr bwMode="auto">
          <a:xfrm>
            <a:off x="990600" y="1600200"/>
            <a:ext cx="4258849" cy="3886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Down Arrow 6"/>
          <p:cNvSpPr/>
          <p:nvPr/>
        </p:nvSpPr>
        <p:spPr>
          <a:xfrm rot="19038048">
            <a:off x="1781331" y="3505417"/>
            <a:ext cx="777738" cy="838200"/>
          </a:xfrm>
          <a:prstGeom prst="downArrow">
            <a:avLst>
              <a:gd name="adj1" fmla="val 50000"/>
              <a:gd name="adj2" fmla="val 55322"/>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spd="slow">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66" y="1499927"/>
            <a:ext cx="7772400" cy="1362075"/>
          </a:xfrm>
        </p:spPr>
        <p:txBody>
          <a:bodyPr/>
          <a:lstStyle/>
          <a:p>
            <a:r>
              <a:rPr lang="en-US" dirty="0">
                <a:solidFill>
                  <a:schemeClr val="bg1"/>
                </a:solidFill>
              </a:rPr>
              <a:t>Break- 15 Minutes</a:t>
            </a:r>
          </a:p>
        </p:txBody>
      </p:sp>
      <p:sp>
        <p:nvSpPr>
          <p:cNvPr id="3" name="Text Placeholder 2"/>
          <p:cNvSpPr>
            <a:spLocks noGrp="1"/>
          </p:cNvSpPr>
          <p:nvPr>
            <p:ph type="body" idx="1"/>
          </p:nvPr>
        </p:nvSpPr>
        <p:spPr>
          <a:xfrm>
            <a:off x="722313" y="2906713"/>
            <a:ext cx="8135084" cy="2456857"/>
          </a:xfrm>
        </p:spPr>
        <p:txBody>
          <a:bodyPr/>
          <a:lstStyle/>
          <a:p>
            <a:r>
              <a:rPr lang="en-US" sz="2800" dirty="0">
                <a:solidFill>
                  <a:schemeClr val="bg1"/>
                </a:solidFill>
              </a:rPr>
              <a:t>Coming up:  </a:t>
            </a:r>
          </a:p>
          <a:p>
            <a:br>
              <a:rPr lang="en-US" sz="2800" dirty="0">
                <a:solidFill>
                  <a:schemeClr val="bg1"/>
                </a:solidFill>
              </a:rPr>
            </a:br>
            <a:r>
              <a:rPr lang="en-US" sz="2800" dirty="0">
                <a:solidFill>
                  <a:schemeClr val="bg1"/>
                </a:solidFill>
              </a:rPr>
              <a:t>Resources &amp; Advocacy</a:t>
            </a:r>
          </a:p>
          <a:p>
            <a:r>
              <a:rPr lang="en-US" sz="2800" dirty="0">
                <a:solidFill>
                  <a:schemeClr val="bg1"/>
                </a:solidFill>
              </a:rPr>
              <a:t>Curriculum Update</a:t>
            </a:r>
          </a:p>
          <a:p>
            <a:r>
              <a:rPr lang="en-US" sz="2800" dirty="0">
                <a:solidFill>
                  <a:schemeClr val="bg1"/>
                </a:solidFill>
              </a:rPr>
              <a:t>Feedback Survey</a:t>
            </a:r>
          </a:p>
          <a:p>
            <a:r>
              <a:rPr lang="en-US" sz="2800" dirty="0">
                <a:solidFill>
                  <a:schemeClr val="bg1"/>
                </a:solidFill>
              </a:rPr>
              <a:t>Conclusion</a:t>
            </a:r>
          </a:p>
        </p:txBody>
      </p:sp>
    </p:spTree>
  </p:cSld>
  <p:clrMapOvr>
    <a:masterClrMapping/>
  </p:clrMapOvr>
  <p:transition spd="slow">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543800" cy="846161"/>
          </a:xfrm>
        </p:spPr>
        <p:txBody>
          <a:bodyPr/>
          <a:lstStyle/>
          <a:p>
            <a:r>
              <a:rPr lang="en-US" dirty="0">
                <a:solidFill>
                  <a:schemeClr val="bg1"/>
                </a:solidFill>
              </a:rPr>
              <a:t>Stay Connected to WI CTE</a:t>
            </a:r>
          </a:p>
        </p:txBody>
      </p:sp>
      <p:sp>
        <p:nvSpPr>
          <p:cNvPr id="4" name="Content Placeholder 3"/>
          <p:cNvSpPr>
            <a:spLocks noGrp="1"/>
          </p:cNvSpPr>
          <p:nvPr>
            <p:ph sz="half" idx="2"/>
          </p:nvPr>
        </p:nvSpPr>
        <p:spPr>
          <a:xfrm>
            <a:off x="1499191" y="735147"/>
            <a:ext cx="7208874" cy="4928191"/>
          </a:xfrm>
        </p:spPr>
        <p:txBody>
          <a:bodyPr/>
          <a:lstStyle/>
          <a:p>
            <a:r>
              <a:rPr lang="en-US" sz="2400" dirty="0">
                <a:latin typeface="Calibri" pitchFamily="34" charset="0"/>
              </a:rPr>
              <a:t>CTE Homepage (bookmark it!)</a:t>
            </a:r>
            <a:br>
              <a:rPr lang="en-US" sz="2400" dirty="0">
                <a:latin typeface="Calibri" pitchFamily="34" charset="0"/>
              </a:rPr>
            </a:br>
            <a:r>
              <a:rPr lang="en-US" sz="2400" dirty="0">
                <a:latin typeface="Calibri" pitchFamily="34" charset="0"/>
                <a:hlinkClick r:id="rId3"/>
              </a:rPr>
              <a:t>https://dpi.wi.gov/cte</a:t>
            </a:r>
            <a:endParaRPr lang="en-US" sz="2400" dirty="0">
              <a:latin typeface="Calibri" pitchFamily="34" charset="0"/>
            </a:endParaRPr>
          </a:p>
          <a:p>
            <a:r>
              <a:rPr lang="en-US" sz="2400" dirty="0">
                <a:latin typeface="Calibri" pitchFamily="34" charset="0"/>
              </a:rPr>
              <a:t>CTE Standards</a:t>
            </a:r>
            <a:br>
              <a:rPr lang="en-US" sz="2400" dirty="0">
                <a:latin typeface="Calibri" pitchFamily="34" charset="0"/>
              </a:rPr>
            </a:br>
            <a:r>
              <a:rPr lang="en-US" sz="2400" dirty="0">
                <a:latin typeface="Calibri" pitchFamily="34" charset="0"/>
                <a:hlinkClick r:id="rId4"/>
              </a:rPr>
              <a:t>https://dpi.wi.gov/cte/standards/standards</a:t>
            </a:r>
            <a:r>
              <a:rPr lang="en-US" sz="2400" dirty="0">
                <a:latin typeface="Calibri" pitchFamily="34" charset="0"/>
              </a:rPr>
              <a:t>  </a:t>
            </a:r>
          </a:p>
          <a:p>
            <a:r>
              <a:rPr lang="en-US" sz="2400" dirty="0">
                <a:latin typeface="Calibri" pitchFamily="34" charset="0"/>
              </a:rPr>
              <a:t>CTE Calendar</a:t>
            </a:r>
            <a:br>
              <a:rPr lang="en-US" sz="2400" dirty="0">
                <a:latin typeface="Calibri" pitchFamily="34" charset="0"/>
              </a:rPr>
            </a:br>
            <a:r>
              <a:rPr lang="en-US" sz="2400" dirty="0">
                <a:latin typeface="Calibri" pitchFamily="34" charset="0"/>
                <a:hlinkClick r:id="rId5"/>
              </a:rPr>
              <a:t>https://dpi.wi.gov/cte/events/upcoming</a:t>
            </a:r>
            <a:endParaRPr lang="en-US" sz="2400" dirty="0">
              <a:latin typeface="Calibri" pitchFamily="34" charset="0"/>
            </a:endParaRPr>
          </a:p>
          <a:p>
            <a:r>
              <a:rPr lang="en-US" sz="2400" dirty="0">
                <a:latin typeface="Calibri" pitchFamily="34" charset="0"/>
              </a:rPr>
              <a:t>CTE Data Resources</a:t>
            </a:r>
            <a:br>
              <a:rPr lang="en-US" sz="2400" dirty="0">
                <a:latin typeface="Calibri" pitchFamily="34" charset="0"/>
              </a:rPr>
            </a:br>
            <a:r>
              <a:rPr lang="en-US" sz="2400" dirty="0">
                <a:latin typeface="Calibri" pitchFamily="34" charset="0"/>
                <a:hlinkClick r:id="rId6"/>
              </a:rPr>
              <a:t>https://dpi.wi.gov/cte/resources</a:t>
            </a:r>
            <a:endParaRPr lang="en-US" sz="2400" dirty="0">
              <a:latin typeface="Calibri" pitchFamily="34" charset="0"/>
            </a:endParaRPr>
          </a:p>
          <a:p>
            <a:r>
              <a:rPr lang="en-US" sz="2400" dirty="0">
                <a:latin typeface="Calibri" pitchFamily="34" charset="0"/>
              </a:rPr>
              <a:t>CTE Branding</a:t>
            </a:r>
            <a:br>
              <a:rPr lang="en-US" sz="2400" dirty="0">
                <a:latin typeface="Calibri" pitchFamily="34" charset="0"/>
              </a:rPr>
            </a:br>
            <a:r>
              <a:rPr lang="en-US" sz="2400" dirty="0">
                <a:latin typeface="Calibri" pitchFamily="34" charset="0"/>
                <a:hlinkClick r:id="rId7"/>
              </a:rPr>
              <a:t>https://dpi.wi.gov/cte/promote</a:t>
            </a:r>
            <a:endParaRPr lang="en-US" sz="2400" dirty="0">
              <a:latin typeface="Calibri" pitchFamily="34" charset="0"/>
            </a:endParaRPr>
          </a:p>
          <a:p>
            <a:r>
              <a:rPr lang="en-US" sz="2400" dirty="0">
                <a:latin typeface="Calibri" pitchFamily="34" charset="0"/>
              </a:rPr>
              <a:t>Like Wisconsin Career &amp; Technical Education</a:t>
            </a:r>
            <a:br>
              <a:rPr lang="en-US" sz="2400" dirty="0">
                <a:latin typeface="Calibri" pitchFamily="34" charset="0"/>
              </a:rPr>
            </a:br>
            <a:r>
              <a:rPr lang="en-US" sz="2400" dirty="0" err="1">
                <a:latin typeface="Calibri" pitchFamily="34" charset="0"/>
                <a:hlinkClick r:id="rId8"/>
              </a:rPr>
              <a:t>Facebook</a:t>
            </a:r>
            <a:endParaRPr lang="en-US" sz="2400" dirty="0">
              <a:latin typeface="Calibri" pitchFamily="34" charset="0"/>
            </a:endParaRPr>
          </a:p>
        </p:txBody>
      </p:sp>
    </p:spTree>
    <p:custDataLst>
      <p:tags r:id="rId1"/>
    </p:custDataLst>
  </p:cSld>
  <p:clrMapOvr>
    <a:masterClrMapping/>
  </p:clrMapOvr>
  <p:transition spd="slow">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lumOff val="25000"/>
                  </a:schemeClr>
                </a:solidFill>
              </a:rPr>
              <a:t>CTE Advocacy Resources:</a:t>
            </a:r>
            <a:br>
              <a:rPr lang="en-US" dirty="0">
                <a:solidFill>
                  <a:schemeClr val="bg1">
                    <a:lumMod val="75000"/>
                    <a:lumOff val="25000"/>
                  </a:schemeClr>
                </a:solidFill>
              </a:rPr>
            </a:br>
            <a:r>
              <a:rPr lang="en-US" dirty="0">
                <a:solidFill>
                  <a:schemeClr val="bg1">
                    <a:lumMod val="75000"/>
                    <a:lumOff val="25000"/>
                  </a:schemeClr>
                </a:solidFill>
              </a:rPr>
              <a:t>Importance of CTE in Wisconsin</a:t>
            </a:r>
            <a:endParaRPr lang="en-US" dirty="0"/>
          </a:p>
        </p:txBody>
      </p:sp>
      <p:pic>
        <p:nvPicPr>
          <p:cNvPr id="9" name="Content Placeholder 8"/>
          <p:cNvPicPr>
            <a:picLocks noGrp="1"/>
          </p:cNvPicPr>
          <p:nvPr>
            <p:ph idx="1"/>
          </p:nvPr>
        </p:nvPicPr>
        <p:blipFill>
          <a:blip r:embed="rId3" cstate="print"/>
          <a:srcRect l="11644" t="24503" r="56374" b="7285"/>
          <a:stretch>
            <a:fillRect/>
          </a:stretch>
        </p:blipFill>
        <p:spPr bwMode="auto">
          <a:xfrm>
            <a:off x="1572162" y="1600200"/>
            <a:ext cx="5999676" cy="4265341"/>
          </a:xfrm>
          <a:prstGeom prst="rect">
            <a:avLst/>
          </a:prstGeom>
          <a:noFill/>
          <a:ln w="9525">
            <a:noFill/>
            <a:miter lim="800000"/>
            <a:headEnd/>
            <a:tailEnd/>
          </a:ln>
        </p:spPr>
      </p:pic>
    </p:spTree>
  </p:cSld>
  <p:clrMapOvr>
    <a:masterClrMapping/>
  </p:clrMapOvr>
  <p:transition spd="slow">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lumOff val="25000"/>
                  </a:schemeClr>
                </a:solidFill>
              </a:rPr>
              <a:t>CTE Advocacy Resources:</a:t>
            </a:r>
            <a:br>
              <a:rPr lang="en-US" dirty="0">
                <a:solidFill>
                  <a:schemeClr val="bg1">
                    <a:lumMod val="75000"/>
                    <a:lumOff val="25000"/>
                  </a:schemeClr>
                </a:solidFill>
              </a:rPr>
            </a:br>
            <a:r>
              <a:rPr lang="en-US" dirty="0">
                <a:solidFill>
                  <a:schemeClr val="bg1">
                    <a:lumMod val="75000"/>
                    <a:lumOff val="25000"/>
                  </a:schemeClr>
                </a:solidFill>
              </a:rPr>
              <a:t>Work-Based Learning</a:t>
            </a:r>
          </a:p>
        </p:txBody>
      </p:sp>
      <p:pic>
        <p:nvPicPr>
          <p:cNvPr id="5" name="Content Placeholder 4"/>
          <p:cNvPicPr>
            <a:picLocks noGrp="1"/>
          </p:cNvPicPr>
          <p:nvPr>
            <p:ph idx="1"/>
          </p:nvPr>
        </p:nvPicPr>
        <p:blipFill>
          <a:blip r:embed="rId4" cstate="print"/>
          <a:srcRect l="11821" t="25287" r="56078" b="7991"/>
          <a:stretch>
            <a:fillRect/>
          </a:stretch>
        </p:blipFill>
        <p:spPr bwMode="auto">
          <a:xfrm>
            <a:off x="1610289" y="1600201"/>
            <a:ext cx="5923422" cy="4176131"/>
          </a:xfrm>
          <a:prstGeom prst="rect">
            <a:avLst/>
          </a:prstGeom>
          <a:noFill/>
          <a:ln w="9525">
            <a:noFill/>
            <a:miter lim="800000"/>
            <a:headEnd/>
            <a:tailEnd/>
          </a:ln>
        </p:spPr>
      </p:pic>
    </p:spTree>
    <p:custDataLst>
      <p:tags r:id="rId1"/>
    </p:custDataLst>
  </p:cSld>
  <p:clrMapOvr>
    <a:masterClrMapping/>
  </p:clrMapOvr>
  <p:transition spd="slow">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lumOff val="25000"/>
                  </a:schemeClr>
                </a:solidFill>
              </a:rPr>
              <a:t>CTE Advocacy Resources:</a:t>
            </a:r>
            <a:br>
              <a:rPr lang="en-US" dirty="0">
                <a:solidFill>
                  <a:schemeClr val="bg1">
                    <a:lumMod val="75000"/>
                    <a:lumOff val="25000"/>
                  </a:schemeClr>
                </a:solidFill>
              </a:rPr>
            </a:br>
            <a:r>
              <a:rPr lang="en-US" sz="2800" dirty="0">
                <a:solidFill>
                  <a:schemeClr val="bg1">
                    <a:lumMod val="75000"/>
                    <a:lumOff val="25000"/>
                  </a:schemeClr>
                </a:solidFill>
              </a:rPr>
              <a:t>Career and Technical Student Organizations (CTSOs)</a:t>
            </a:r>
            <a:endParaRPr lang="en-US" sz="2800" dirty="0"/>
          </a:p>
        </p:txBody>
      </p:sp>
      <p:pic>
        <p:nvPicPr>
          <p:cNvPr id="6" name="Content Placeholder 5"/>
          <p:cNvPicPr>
            <a:picLocks noGrp="1"/>
          </p:cNvPicPr>
          <p:nvPr>
            <p:ph idx="1"/>
          </p:nvPr>
        </p:nvPicPr>
        <p:blipFill>
          <a:blip r:embed="rId4" cstate="print"/>
          <a:srcRect l="11645" t="24149" r="56126" b="8003"/>
          <a:stretch>
            <a:fillRect/>
          </a:stretch>
        </p:blipFill>
        <p:spPr bwMode="auto">
          <a:xfrm>
            <a:off x="1674766" y="1600200"/>
            <a:ext cx="5794468" cy="4243039"/>
          </a:xfrm>
          <a:prstGeom prst="rect">
            <a:avLst/>
          </a:prstGeom>
          <a:noFill/>
          <a:ln w="9525">
            <a:noFill/>
            <a:miter lim="800000"/>
            <a:headEnd/>
            <a:tailEnd/>
          </a:ln>
        </p:spPr>
      </p:pic>
    </p:spTree>
    <p:custDataLst>
      <p:tags r:id="rId1"/>
    </p:custDataLst>
  </p:cSld>
  <p:clrMapOvr>
    <a:masterClrMapping/>
  </p:clrMapOvr>
  <p:transition spd="slow">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1">
                    <a:lumMod val="75000"/>
                    <a:lumOff val="25000"/>
                  </a:schemeClr>
                </a:solidFill>
              </a:rPr>
              <a:t>What’s Next?  Questions?</a:t>
            </a:r>
          </a:p>
        </p:txBody>
      </p:sp>
      <p:pic>
        <p:nvPicPr>
          <p:cNvPr id="4" name="Picture 5" descr="C:\Documents and Settings\curtigc\Local Settings\Temporary Internet Files\Content.IE5\GS65DHHQ\MC900442072[1].wmf"/>
          <p:cNvPicPr>
            <a:picLocks noGrp="1" noChangeAspect="1" noChangeArrowheads="1"/>
          </p:cNvPicPr>
          <p:nvPr>
            <p:ph idx="1"/>
          </p:nvPr>
        </p:nvPicPr>
        <p:blipFill>
          <a:blip r:embed="rId3" cstate="print"/>
          <a:srcRect/>
          <a:stretch>
            <a:fillRect/>
          </a:stretch>
        </p:blipFill>
        <p:spPr bwMode="auto">
          <a:xfrm>
            <a:off x="2971800" y="2057400"/>
            <a:ext cx="3977558" cy="2839243"/>
          </a:xfrm>
          <a:prstGeom prst="rect">
            <a:avLst/>
          </a:prstGeom>
          <a:noFill/>
        </p:spPr>
      </p:pic>
    </p:spTree>
    <p:custDataLst>
      <p:tags r:id="rId1"/>
    </p:custDataLst>
  </p:cSld>
  <p:clrMapOvr>
    <a:masterClrMapping/>
  </p:clrMapOvr>
  <p:transition spd="slow">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7" name="Title 6"/>
          <p:cNvSpPr>
            <a:spLocks noGrp="1"/>
          </p:cNvSpPr>
          <p:nvPr>
            <p:ph type="ctrTitle"/>
          </p:nvPr>
        </p:nvSpPr>
        <p:spPr>
          <a:xfrm>
            <a:off x="0" y="0"/>
            <a:ext cx="9144000" cy="1470025"/>
          </a:xfrm>
        </p:spPr>
        <p:txBody>
          <a:bodyPr/>
          <a:lstStyle/>
          <a:p>
            <a:pPr eaLnBrk="1" hangingPunct="1">
              <a:spcAft>
                <a:spcPts val="0"/>
              </a:spcAft>
              <a:defRPr/>
            </a:pPr>
            <a:r>
              <a:rPr lang="en-US" b="1" dirty="0">
                <a:solidFill>
                  <a:schemeClr val="tx1"/>
                </a:solidFill>
                <a:effectLst>
                  <a:outerShdw blurRad="38100" dist="38100" dir="2700000" algn="tl">
                    <a:srgbClr val="000000">
                      <a:alpha val="43137"/>
                    </a:srgbClr>
                  </a:outerShdw>
                </a:effectLst>
                <a:latin typeface="Gadget"/>
                <a:cs typeface="Gadget"/>
              </a:rPr>
              <a:t>Career and Technical Education State Standards</a:t>
            </a:r>
          </a:p>
        </p:txBody>
      </p:sp>
      <p:pic>
        <p:nvPicPr>
          <p:cNvPr id="9" name="Picture 8" descr="el circle trans.psd"/>
          <p:cNvPicPr>
            <a:picLocks noChangeAspect="1"/>
          </p:cNvPicPr>
          <p:nvPr/>
        </p:nvPicPr>
        <p:blipFill>
          <a:blip r:embed="rId4" cstate="print"/>
          <a:stretch>
            <a:fillRect/>
          </a:stretch>
        </p:blipFill>
        <p:spPr>
          <a:xfrm>
            <a:off x="4080685" y="3527495"/>
            <a:ext cx="1872059" cy="1941212"/>
          </a:xfrm>
          <a:prstGeom prst="rect">
            <a:avLst/>
          </a:prstGeom>
          <a:noFill/>
          <a:ln>
            <a:noFill/>
          </a:ln>
        </p:spPr>
      </p:pic>
      <p:sp>
        <p:nvSpPr>
          <p:cNvPr id="14" name="TextBox 13"/>
          <p:cNvSpPr txBox="1"/>
          <p:nvPr/>
        </p:nvSpPr>
        <p:spPr>
          <a:xfrm>
            <a:off x="928048" y="1419367"/>
            <a:ext cx="8024883" cy="1569660"/>
          </a:xfrm>
          <a:prstGeom prst="rect">
            <a:avLst/>
          </a:prstGeom>
          <a:noFill/>
        </p:spPr>
        <p:txBody>
          <a:bodyPr wrap="square" rtlCol="0">
            <a:spAutoFit/>
          </a:bodyPr>
          <a:lstStyle/>
          <a:p>
            <a:r>
              <a:rPr lang="en-US" sz="2400" dirty="0">
                <a:solidFill>
                  <a:schemeClr val="bg1"/>
                </a:solidFill>
              </a:rPr>
              <a:t>Congratulations on taking a big step today to gain a better understanding of the revised  CTE standards.  Look for additional professional development opportunities online at </a:t>
            </a:r>
            <a:r>
              <a:rPr lang="en-US" sz="2400" dirty="0">
                <a:hlinkClick r:id="rId5"/>
              </a:rPr>
              <a:t>https://dpi.wi.gov/fcs</a:t>
            </a:r>
            <a:r>
              <a:rPr lang="en-US" sz="2400" dirty="0"/>
              <a:t> </a:t>
            </a:r>
            <a:r>
              <a:rPr lang="en-US" sz="2400" dirty="0">
                <a:solidFill>
                  <a:schemeClr val="bg1"/>
                </a:solidFill>
              </a:rPr>
              <a:t>and</a:t>
            </a:r>
            <a:r>
              <a:rPr lang="en-US" sz="2400" dirty="0"/>
              <a:t> </a:t>
            </a:r>
            <a:r>
              <a:rPr lang="en-US" sz="2400" dirty="0">
                <a:hlinkClick r:id="rId6"/>
              </a:rPr>
              <a:t>https://dpi.wi.gov/hs</a:t>
            </a:r>
            <a:r>
              <a:rPr lang="en-US" sz="2400" dirty="0"/>
              <a:t> .</a:t>
            </a:r>
            <a:endParaRPr lang="en-US" sz="2400" dirty="0">
              <a:solidFill>
                <a:schemeClr val="bg1"/>
              </a:solidFill>
            </a:endParaRPr>
          </a:p>
        </p:txBody>
      </p:sp>
      <p:pic>
        <p:nvPicPr>
          <p:cNvPr id="8" name="Picture 3"/>
          <p:cNvPicPr>
            <a:picLocks noChangeAspect="1" noChangeArrowheads="1"/>
          </p:cNvPicPr>
          <p:nvPr/>
        </p:nvPicPr>
        <p:blipFill>
          <a:blip r:embed="rId7" cstate="print"/>
          <a:srcRect l="5690" t="17295" r="63922" b="20797"/>
          <a:stretch>
            <a:fillRect/>
          </a:stretch>
        </p:blipFill>
        <p:spPr bwMode="auto">
          <a:xfrm>
            <a:off x="6002205" y="3207223"/>
            <a:ext cx="2800601" cy="2251882"/>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1" name="Picture 10"/>
          <p:cNvPicPr/>
          <p:nvPr/>
        </p:nvPicPr>
        <p:blipFill>
          <a:blip r:embed="rId8" cstate="print"/>
          <a:srcRect l="5929" t="17600" r="63622" b="20400"/>
          <a:stretch>
            <a:fillRect/>
          </a:stretch>
        </p:blipFill>
        <p:spPr bwMode="auto">
          <a:xfrm>
            <a:off x="1040536" y="3214841"/>
            <a:ext cx="2784490" cy="227155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ustDataLst>
      <p:tags r:id="rId1"/>
    </p:custData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00200" y="228600"/>
            <a:ext cx="7467600" cy="762000"/>
          </a:xfrm>
          <a:prstGeom prst="rect">
            <a:avLst/>
          </a:prstGeom>
        </p:spPr>
        <p:txBody>
          <a:bodyPr tIns="0">
            <a:noAutofit/>
          </a:bodyPr>
          <a:lstStyle/>
          <a:p>
            <a:pPr marL="27432" lvl="0" algn="ctr">
              <a:spcBef>
                <a:spcPts val="600"/>
              </a:spcBef>
              <a:buClr>
                <a:schemeClr val="accent1"/>
              </a:buClr>
              <a:buSzPct val="80000"/>
              <a:defRPr/>
            </a:pPr>
            <a:r>
              <a:rPr lang="en-US" sz="4000" dirty="0">
                <a:solidFill>
                  <a:schemeClr val="bg1"/>
                </a:solidFill>
                <a:latin typeface="Gadget"/>
              </a:rPr>
              <a:t>Response to Intervention</a:t>
            </a:r>
            <a:endParaRPr kumimoji="0" lang="en-US" sz="4000" i="0" u="none" strike="noStrike" kern="1200" cap="none" spc="0" normalizeH="0" baseline="0" noProof="0" dirty="0">
              <a:ln>
                <a:noFill/>
              </a:ln>
              <a:solidFill>
                <a:schemeClr val="bg1"/>
              </a:solidFill>
              <a:effectLst/>
              <a:uLnTx/>
              <a:uFillTx/>
              <a:latin typeface="Gadget"/>
            </a:endParaRPr>
          </a:p>
        </p:txBody>
      </p:sp>
      <p:pic>
        <p:nvPicPr>
          <p:cNvPr id="5" name="Content Placeholder 3" descr="circlegraphic.jpg">
            <a:hlinkClick r:id="rId3"/>
          </p:cNvPr>
          <p:cNvPicPr>
            <a:picLocks noChangeAspect="1"/>
          </p:cNvPicPr>
          <p:nvPr/>
        </p:nvPicPr>
        <p:blipFill>
          <a:blip r:embed="rId4" cstate="print"/>
          <a:stretch>
            <a:fillRect/>
          </a:stretch>
        </p:blipFill>
        <p:spPr bwMode="auto">
          <a:xfrm>
            <a:off x="914400" y="1143000"/>
            <a:ext cx="4578263" cy="41776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Down Arrow 5"/>
          <p:cNvSpPr/>
          <p:nvPr/>
        </p:nvSpPr>
        <p:spPr>
          <a:xfrm rot="19038048">
            <a:off x="1933734" y="2514818"/>
            <a:ext cx="777738" cy="838200"/>
          </a:xfrm>
          <a:prstGeom prst="downArrow">
            <a:avLst>
              <a:gd name="adj1" fmla="val 50000"/>
              <a:gd name="adj2" fmla="val 55322"/>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4" descr="http://dpi.wi.gov/images/system/rti-vision.jpg"/>
          <p:cNvPicPr>
            <a:picLocks noChangeAspect="1" noChangeArrowheads="1"/>
          </p:cNvPicPr>
          <p:nvPr/>
        </p:nvPicPr>
        <p:blipFill>
          <a:blip r:embed="rId5" cstate="print"/>
          <a:srcRect/>
          <a:stretch>
            <a:fillRect/>
          </a:stretch>
        </p:blipFill>
        <p:spPr bwMode="auto">
          <a:xfrm>
            <a:off x="5334000" y="4038600"/>
            <a:ext cx="3549235" cy="2563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rclegraphic.jpg">
            <a:hlinkClick r:id="rId4"/>
          </p:cNvPr>
          <p:cNvPicPr>
            <a:picLocks noChangeAspect="1"/>
          </p:cNvPicPr>
          <p:nvPr/>
        </p:nvPicPr>
        <p:blipFill>
          <a:blip r:embed="rId5" cstate="print"/>
          <a:stretch>
            <a:fillRect/>
          </a:stretch>
        </p:blipFill>
        <p:spPr bwMode="auto">
          <a:xfrm>
            <a:off x="711958" y="1339940"/>
            <a:ext cx="4343400" cy="39633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ubtitle 2"/>
          <p:cNvSpPr txBox="1">
            <a:spLocks/>
          </p:cNvSpPr>
          <p:nvPr/>
        </p:nvSpPr>
        <p:spPr>
          <a:xfrm>
            <a:off x="1676400" y="152400"/>
            <a:ext cx="7239000" cy="762000"/>
          </a:xfrm>
          <a:prstGeom prst="rect">
            <a:avLst/>
          </a:prstGeom>
        </p:spPr>
        <p:txBody>
          <a:bodyPr tIns="0">
            <a:noAutofit/>
          </a:bodyPr>
          <a:lstStyle/>
          <a:p>
            <a:pPr marL="27432" lvl="0" algn="ctr">
              <a:spcBef>
                <a:spcPts val="600"/>
              </a:spcBef>
              <a:buClr>
                <a:schemeClr val="accent1"/>
              </a:buClr>
              <a:buSzPct val="80000"/>
              <a:defRPr/>
            </a:pPr>
            <a:r>
              <a:rPr lang="en-US" sz="4000" dirty="0">
                <a:solidFill>
                  <a:schemeClr val="bg1"/>
                </a:solidFill>
                <a:latin typeface="Gadget"/>
              </a:rPr>
              <a:t>Wisconsin CTE Standards </a:t>
            </a:r>
            <a:endParaRPr kumimoji="0" lang="en-US" sz="4000" i="0" u="none" strike="noStrike" kern="1200" cap="none" spc="0" normalizeH="0" baseline="0" noProof="0" dirty="0">
              <a:ln>
                <a:noFill/>
              </a:ln>
              <a:solidFill>
                <a:schemeClr val="bg1"/>
              </a:solidFill>
              <a:effectLst/>
              <a:uLnTx/>
              <a:uFillTx/>
              <a:latin typeface="Gadget"/>
            </a:endParaRPr>
          </a:p>
        </p:txBody>
      </p:sp>
      <p:sp>
        <p:nvSpPr>
          <p:cNvPr id="6" name="Down Arrow 5"/>
          <p:cNvSpPr/>
          <p:nvPr/>
        </p:nvSpPr>
        <p:spPr>
          <a:xfrm rot="19038048">
            <a:off x="1643717" y="1765326"/>
            <a:ext cx="777738" cy="838200"/>
          </a:xfrm>
          <a:prstGeom prst="downArrow">
            <a:avLst>
              <a:gd name="adj1" fmla="val 50000"/>
              <a:gd name="adj2" fmla="val 55322"/>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p:nvPr/>
        </p:nvPicPr>
        <p:blipFill>
          <a:blip r:embed="rId6" cstate="print"/>
          <a:srcRect l="5929" t="17600" r="63622" b="20400"/>
          <a:stretch>
            <a:fillRect/>
          </a:stretch>
        </p:blipFill>
        <p:spPr bwMode="auto">
          <a:xfrm>
            <a:off x="5500046" y="1222267"/>
            <a:ext cx="2756849" cy="199860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 name="Picture 3"/>
          <p:cNvPicPr>
            <a:picLocks noChangeAspect="1" noChangeArrowheads="1"/>
          </p:cNvPicPr>
          <p:nvPr/>
        </p:nvPicPr>
        <p:blipFill>
          <a:blip r:embed="rId7" cstate="print"/>
          <a:srcRect l="5690" t="17295" r="63922" b="20797"/>
          <a:stretch>
            <a:fillRect/>
          </a:stretch>
        </p:blipFill>
        <p:spPr bwMode="auto">
          <a:xfrm>
            <a:off x="5472752" y="3339255"/>
            <a:ext cx="2770496" cy="202871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ustDataLst>
      <p:tags r:id="rId1"/>
    </p:custData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S030002245">
  <a:themeElements>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B44A275-7C7D-41A0-94DF-093C6988DB74}">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9C5B8C6D-0134-492D-96D6-F86F5BB3078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7208A54-2497-4F91-A889-8B71D4E10B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6765</TotalTime>
  <Words>11170</Words>
  <Application>Microsoft Office PowerPoint</Application>
  <PresentationFormat>On-screen Show (4:3)</PresentationFormat>
  <Paragraphs>918</Paragraphs>
  <Slides>76</Slides>
  <Notes>61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Arial</vt:lpstr>
      <vt:lpstr>Arial Black</vt:lpstr>
      <vt:lpstr>Calibri</vt:lpstr>
      <vt:lpstr>Futura Bk</vt:lpstr>
      <vt:lpstr>Gadget</vt:lpstr>
      <vt:lpstr>Garamond</vt:lpstr>
      <vt:lpstr>Helvetica</vt:lpstr>
      <vt:lpstr>Hoefler Text</vt:lpstr>
      <vt:lpstr>TS030002245</vt:lpstr>
      <vt:lpstr>Career and Technical Education State Standards</vt:lpstr>
      <vt:lpstr>Family and Consumer Sciences/Health Science CTE Standards Development Workshop Agenda   https://dpi.wi.gov/cte/standards/standards</vt:lpstr>
      <vt:lpstr>Family and Consumer Sciences/Health Science CTE Standards Development Workshop Agenda   https://dpi.wi.gov/cte/standards/standards</vt:lpstr>
      <vt:lpstr>Timeline</vt:lpstr>
      <vt:lpstr>PowerPoint Presentation</vt:lpstr>
      <vt:lpstr>PowerPoint Presentation</vt:lpstr>
      <vt:lpstr>PowerPoint Presentation</vt:lpstr>
      <vt:lpstr>PowerPoint Presentation</vt:lpstr>
      <vt:lpstr>PowerPoint Presentation</vt:lpstr>
      <vt:lpstr>Wisconsin’s Approach to Academic Standards </vt:lpstr>
      <vt:lpstr>The Shift Model Academic Standards to Wisconsin Standards for CTE</vt:lpstr>
      <vt:lpstr>PowerPoint Presentation</vt:lpstr>
      <vt:lpstr>Purpose of the Revised CTE Standards</vt:lpstr>
      <vt:lpstr>CTE Standards 101</vt:lpstr>
      <vt:lpstr>What is Contemporary CTE?</vt:lpstr>
      <vt:lpstr>National Vision of CTE</vt:lpstr>
      <vt:lpstr>Wisconsin Vision of CTE</vt:lpstr>
      <vt:lpstr>Wisconsin’s Approach to CTE </vt:lpstr>
      <vt:lpstr>Quality Components of CTE</vt:lpstr>
      <vt:lpstr>Quality Components of CTE:  Academic &amp; Technical Skills</vt:lpstr>
      <vt:lpstr>Quality Components of CTE:  Work-Based Learning</vt:lpstr>
      <vt:lpstr>Work-Based Learning Brochure</vt:lpstr>
      <vt:lpstr>Quality Components of CTE:  CTSOs</vt:lpstr>
      <vt:lpstr>Quality Components of CTE Activity</vt:lpstr>
      <vt:lpstr>PowerPoint Presentation</vt:lpstr>
      <vt:lpstr>The Powerful Outcomes of CTE</vt:lpstr>
      <vt:lpstr>Delivering CTE through Career Clusters &amp; Pathways</vt:lpstr>
      <vt:lpstr>Career Clusters Framework</vt:lpstr>
      <vt:lpstr>Career Clusters  10 Components Framework</vt:lpstr>
      <vt:lpstr>Break- 15 Minutes</vt:lpstr>
      <vt:lpstr>PK-16 Learning Continuum</vt:lpstr>
      <vt:lpstr>Common Career Technical Core (CCTC)</vt:lpstr>
      <vt:lpstr>PK-16 Learning Continuum</vt:lpstr>
      <vt:lpstr>Career Ready Practices (CRP)</vt:lpstr>
      <vt:lpstr>PK-16 Learning Continuum</vt:lpstr>
      <vt:lpstr>Wisconsin Standards for CTE </vt:lpstr>
      <vt:lpstr>Wisconsin’s Common Career Technical Standards (WCCTS)</vt:lpstr>
      <vt:lpstr>Common Career Technical Standards (WCCTS)</vt:lpstr>
      <vt:lpstr>Wisconsin Common Career Technical Standards (WCCTS)</vt:lpstr>
      <vt:lpstr>Wisconsin Common Career Technical Standards (WCCTS)</vt:lpstr>
      <vt:lpstr>WCCTS</vt:lpstr>
      <vt:lpstr>Standards Formatting</vt:lpstr>
      <vt:lpstr>Standards Formatting</vt:lpstr>
      <vt:lpstr>WCCTS</vt:lpstr>
      <vt:lpstr>Connecting CTE and CCSS</vt:lpstr>
      <vt:lpstr>Connecting CTE and CCSS</vt:lpstr>
      <vt:lpstr>Career-Ready Person</vt:lpstr>
      <vt:lpstr>Career-Ready Person</vt:lpstr>
      <vt:lpstr>Classroom Connection  CTE &amp; CCSS</vt:lpstr>
      <vt:lpstr>Classroom Connection CTE &amp; CCSS</vt:lpstr>
      <vt:lpstr>Essential Questions</vt:lpstr>
      <vt:lpstr>Classroom Connection CTE &amp; CCSS</vt:lpstr>
      <vt:lpstr>Essential Questions</vt:lpstr>
      <vt:lpstr> Creating Performance Tasks Connecting Content to ELA/Math (6 Step Process)</vt:lpstr>
      <vt:lpstr>Classroom Connection  CTE &amp; CCSS</vt:lpstr>
      <vt:lpstr>Performance Task Reminders</vt:lpstr>
      <vt:lpstr>Alignment of CTE &amp; CCSS</vt:lpstr>
      <vt:lpstr> </vt:lpstr>
      <vt:lpstr>Performance Task Template</vt:lpstr>
      <vt:lpstr>CTE Equivalency Credit</vt:lpstr>
      <vt:lpstr>Lunch</vt:lpstr>
      <vt:lpstr>Structure of FCS/HS  Programs &amp; Standards</vt:lpstr>
      <vt:lpstr>Standards Formatting</vt:lpstr>
      <vt:lpstr>Standards Formatting</vt:lpstr>
      <vt:lpstr>Structure of Programs &amp; Standards</vt:lpstr>
      <vt:lpstr>CTE Standards 101</vt:lpstr>
      <vt:lpstr>Align Performance Tasks  to Standards</vt:lpstr>
      <vt:lpstr>Align Performance Tasks  to Standards</vt:lpstr>
      <vt:lpstr>PowerPoint Presentation</vt:lpstr>
      <vt:lpstr>Break- 15 Minutes</vt:lpstr>
      <vt:lpstr>Stay Connected to WI CTE</vt:lpstr>
      <vt:lpstr>CTE Advocacy Resources: Importance of CTE in Wisconsin</vt:lpstr>
      <vt:lpstr>CTE Advocacy Resources: Work-Based Learning</vt:lpstr>
      <vt:lpstr>CTE Advocacy Resources: Career and Technical Student Organizations (CTSOs)</vt:lpstr>
      <vt:lpstr>What’s Next?  Questions?</vt:lpstr>
      <vt:lpstr>Career and Technical Education State Standards</vt:lpstr>
    </vt:vector>
  </TitlesOfParts>
  <Company>State of Wisconsin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and Technical Education State Standards</dc:title>
  <dc:creator>Jeff Pertl</dc:creator>
  <cp:keywords>CTE, cte, Education, education, Standards, standards, Career and Technical Education, career and technical education, Career &amp; Technical Education, career &amp; technical education</cp:keywords>
  <cp:lastModifiedBy>Coulton, Shiela   DPI</cp:lastModifiedBy>
  <cp:revision>402</cp:revision>
  <cp:lastPrinted>2010-11-08T23:29:36Z</cp:lastPrinted>
  <dcterms:created xsi:type="dcterms:W3CDTF">2011-08-03T18:08:34Z</dcterms:created>
  <dcterms:modified xsi:type="dcterms:W3CDTF">2022-11-11T13:56:30Z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TC300022459990</vt:lpwstr>
  </property>
  <property fmtid="{D5CDD505-2E9C-101B-9397-08002B2CF9AE}" pid="3" name="_AdHocReviewCycleID">
    <vt:i4>67970328</vt:i4>
  </property>
  <property fmtid="{D5CDD505-2E9C-101B-9397-08002B2CF9AE}" pid="4" name="_NewReviewCycle">
    <vt:lpwstr/>
  </property>
  <property fmtid="{D5CDD505-2E9C-101B-9397-08002B2CF9AE}" pid="5" name="_EmailSubject">
    <vt:lpwstr>powerpoint</vt:lpwstr>
  </property>
  <property fmtid="{D5CDD505-2E9C-101B-9397-08002B2CF9AE}" pid="6" name="_AuthorEmail">
    <vt:lpwstr>Jeff.Pertl@dpi.wi.gov</vt:lpwstr>
  </property>
  <property fmtid="{D5CDD505-2E9C-101B-9397-08002B2CF9AE}" pid="7" name="_AuthorEmailDisplayName">
    <vt:lpwstr>Pertl, Jeff    DPI</vt:lpwstr>
  </property>
  <property fmtid="{D5CDD505-2E9C-101B-9397-08002B2CF9AE}" pid="8" name="ArticulateGUID">
    <vt:lpwstr>08FA40ED-9F26-47E4-AB85-3E3EF6F7EB79</vt:lpwstr>
  </property>
  <property fmtid="{D5CDD505-2E9C-101B-9397-08002B2CF9AE}" pid="9" name="ArticulatePath">
    <vt:lpwstr>fcshsstandardspresentation</vt:lpwstr>
  </property>
</Properties>
</file>