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Lst>
  <p:notesMasterIdLst>
    <p:notesMasterId r:id="rId126"/>
  </p:notesMasterIdLst>
  <p:sldIdLst>
    <p:sldId id="376" r:id="rId6"/>
    <p:sldId id="377" r:id="rId7"/>
    <p:sldId id="494" r:id="rId8"/>
    <p:sldId id="378" r:id="rId9"/>
    <p:sldId id="451" r:id="rId10"/>
    <p:sldId id="486" r:id="rId11"/>
    <p:sldId id="452" r:id="rId12"/>
    <p:sldId id="487" r:id="rId13"/>
    <p:sldId id="485" r:id="rId14"/>
    <p:sldId id="455"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2" r:id="rId28"/>
    <p:sldId id="363" r:id="rId29"/>
    <p:sldId id="364" r:id="rId30"/>
    <p:sldId id="365" r:id="rId31"/>
    <p:sldId id="367" r:id="rId32"/>
    <p:sldId id="368" r:id="rId33"/>
    <p:sldId id="369" r:id="rId34"/>
    <p:sldId id="370" r:id="rId35"/>
    <p:sldId id="371" r:id="rId36"/>
    <p:sldId id="372" r:id="rId37"/>
    <p:sldId id="373" r:id="rId38"/>
    <p:sldId id="374" r:id="rId39"/>
    <p:sldId id="375" r:id="rId40"/>
    <p:sldId id="457" r:id="rId41"/>
    <p:sldId id="303" r:id="rId42"/>
    <p:sldId id="332" r:id="rId43"/>
    <p:sldId id="304" r:id="rId44"/>
    <p:sldId id="331" r:id="rId45"/>
    <p:sldId id="313" r:id="rId46"/>
    <p:sldId id="348" r:id="rId47"/>
    <p:sldId id="340" r:id="rId48"/>
    <p:sldId id="341" r:id="rId49"/>
    <p:sldId id="426" r:id="rId50"/>
    <p:sldId id="425" r:id="rId51"/>
    <p:sldId id="438" r:id="rId52"/>
    <p:sldId id="402" r:id="rId53"/>
    <p:sldId id="416" r:id="rId54"/>
    <p:sldId id="417" r:id="rId55"/>
    <p:sldId id="459" r:id="rId56"/>
    <p:sldId id="460" r:id="rId57"/>
    <p:sldId id="458" r:id="rId58"/>
    <p:sldId id="379" r:id="rId59"/>
    <p:sldId id="488" r:id="rId60"/>
    <p:sldId id="493" r:id="rId61"/>
    <p:sldId id="489" r:id="rId62"/>
    <p:sldId id="490" r:id="rId63"/>
    <p:sldId id="491" r:id="rId64"/>
    <p:sldId id="461" r:id="rId65"/>
    <p:sldId id="462" r:id="rId66"/>
    <p:sldId id="381" r:id="rId67"/>
    <p:sldId id="382" r:id="rId68"/>
    <p:sldId id="383" r:id="rId69"/>
    <p:sldId id="384" r:id="rId70"/>
    <p:sldId id="484" r:id="rId71"/>
    <p:sldId id="343" r:id="rId72"/>
    <p:sldId id="346" r:id="rId73"/>
    <p:sldId id="495" r:id="rId74"/>
    <p:sldId id="421" r:id="rId75"/>
    <p:sldId id="418" r:id="rId76"/>
    <p:sldId id="419" r:id="rId77"/>
    <p:sldId id="420" r:id="rId78"/>
    <p:sldId id="437" r:id="rId79"/>
    <p:sldId id="430" r:id="rId80"/>
    <p:sldId id="431" r:id="rId81"/>
    <p:sldId id="432" r:id="rId82"/>
    <p:sldId id="464" r:id="rId83"/>
    <p:sldId id="465" r:id="rId84"/>
    <p:sldId id="466" r:id="rId85"/>
    <p:sldId id="386" r:id="rId86"/>
    <p:sldId id="387" r:id="rId87"/>
    <p:sldId id="347" r:id="rId88"/>
    <p:sldId id="396" r:id="rId89"/>
    <p:sldId id="467" r:id="rId90"/>
    <p:sldId id="436" r:id="rId91"/>
    <p:sldId id="447" r:id="rId92"/>
    <p:sldId id="443" r:id="rId93"/>
    <p:sldId id="449" r:id="rId94"/>
    <p:sldId id="446" r:id="rId95"/>
    <p:sldId id="397" r:id="rId96"/>
    <p:sldId id="444" r:id="rId97"/>
    <p:sldId id="448" r:id="rId98"/>
    <p:sldId id="440" r:id="rId99"/>
    <p:sldId id="445" r:id="rId100"/>
    <p:sldId id="450" r:id="rId101"/>
    <p:sldId id="439" r:id="rId102"/>
    <p:sldId id="404" r:id="rId103"/>
    <p:sldId id="405" r:id="rId104"/>
    <p:sldId id="441" r:id="rId105"/>
    <p:sldId id="336" r:id="rId106"/>
    <p:sldId id="406" r:id="rId107"/>
    <p:sldId id="407" r:id="rId108"/>
    <p:sldId id="409" r:id="rId109"/>
    <p:sldId id="408" r:id="rId110"/>
    <p:sldId id="442" r:id="rId111"/>
    <p:sldId id="411" r:id="rId112"/>
    <p:sldId id="388" r:id="rId113"/>
    <p:sldId id="389" r:id="rId114"/>
    <p:sldId id="390" r:id="rId115"/>
    <p:sldId id="456" r:id="rId116"/>
    <p:sldId id="391" r:id="rId117"/>
    <p:sldId id="393" r:id="rId118"/>
    <p:sldId id="395" r:id="rId119"/>
    <p:sldId id="394" r:id="rId120"/>
    <p:sldId id="468" r:id="rId121"/>
    <p:sldId id="469" r:id="rId122"/>
    <p:sldId id="470" r:id="rId123"/>
    <p:sldId id="335" r:id="rId124"/>
    <p:sldId id="392"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5496B"/>
    <a:srgbClr val="502871"/>
    <a:srgbClr val="404362"/>
    <a:srgbClr val="045C2E"/>
    <a:srgbClr val="068744"/>
    <a:srgbClr val="6FF9B1"/>
    <a:srgbClr val="095A6D"/>
    <a:srgbClr val="0D809D"/>
    <a:srgbClr val="83DFF5"/>
    <a:srgbClr val="8AFAB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4229" autoAdjust="0"/>
  </p:normalViewPr>
  <p:slideViewPr>
    <p:cSldViewPr>
      <p:cViewPr varScale="1">
        <p:scale>
          <a:sx n="92" d="100"/>
          <a:sy n="92" d="100"/>
        </p:scale>
        <p:origin x="-15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31534-19A2-4F57-8899-011FD3FBF9D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84F1C87-683A-4899-A1F8-3FCCCA5EEC27}">
      <dgm:prSet phldrT="[Text]" custT="1"/>
      <dgm:spPr>
        <a:solidFill>
          <a:schemeClr val="accent5"/>
        </a:solidFill>
      </dgm:spPr>
      <dgm:t>
        <a:bodyPr/>
        <a:lstStyle/>
        <a:p>
          <a:r>
            <a:rPr lang="en-US" sz="1400" dirty="0" smtClean="0"/>
            <a:t>RTTT-ELC Leadership Team</a:t>
          </a:r>
        </a:p>
        <a:p>
          <a:r>
            <a:rPr lang="en-US" sz="1400" dirty="0" smtClean="0"/>
            <a:t>(DCF-Judy Norman-Nunnery, </a:t>
          </a:r>
        </a:p>
        <a:p>
          <a:r>
            <a:rPr lang="en-US" sz="1400" dirty="0" smtClean="0"/>
            <a:t>DPI-Sheila Briggs, </a:t>
          </a:r>
        </a:p>
        <a:p>
          <a:r>
            <a:rPr lang="en-US" sz="1400" dirty="0" smtClean="0"/>
            <a:t>DHS-Karen McKeown)</a:t>
          </a:r>
          <a:endParaRPr lang="en-US" sz="1400" dirty="0"/>
        </a:p>
      </dgm:t>
    </dgm:pt>
    <dgm:pt modelId="{5A77C597-C0EB-4F0F-AE49-BA15A4D0AD67}" type="parTrans" cxnId="{52B4EDC0-55D7-4574-BCCB-7445E2E60258}">
      <dgm:prSet/>
      <dgm:spPr/>
      <dgm:t>
        <a:bodyPr/>
        <a:lstStyle/>
        <a:p>
          <a:endParaRPr lang="en-US"/>
        </a:p>
      </dgm:t>
    </dgm:pt>
    <dgm:pt modelId="{B57A0420-D43C-4C25-95A5-0497ED37F627}" type="sibTrans" cxnId="{52B4EDC0-55D7-4574-BCCB-7445E2E60258}">
      <dgm:prSet/>
      <dgm:spPr/>
      <dgm:t>
        <a:bodyPr/>
        <a:lstStyle/>
        <a:p>
          <a:endParaRPr lang="en-US"/>
        </a:p>
      </dgm:t>
    </dgm:pt>
    <dgm:pt modelId="{FE4D036A-4DAD-4BC1-9789-ED0FE0ABAD3F}">
      <dgm:prSet/>
      <dgm:spPr>
        <a:solidFill>
          <a:schemeClr val="accent5"/>
        </a:solidFill>
      </dgm:spPr>
      <dgm:t>
        <a:bodyPr/>
        <a:lstStyle/>
        <a:p>
          <a:r>
            <a:rPr lang="en-US" dirty="0" smtClean="0"/>
            <a:t>RTTT-ELC Grant Manager</a:t>
          </a:r>
        </a:p>
        <a:p>
          <a:r>
            <a:rPr lang="en-US" dirty="0" smtClean="0"/>
            <a:t>(DCF-Andrew Turner)</a:t>
          </a:r>
        </a:p>
        <a:p>
          <a:endParaRPr lang="en-US" dirty="0"/>
        </a:p>
      </dgm:t>
    </dgm:pt>
    <dgm:pt modelId="{611069EE-0DC4-4257-BADE-F70DA2F5480C}" type="parTrans" cxnId="{EE7E54A5-58D5-47A5-B533-FF5223C88DA1}">
      <dgm:prSet/>
      <dgm:spPr/>
      <dgm:t>
        <a:bodyPr/>
        <a:lstStyle/>
        <a:p>
          <a:endParaRPr lang="en-US"/>
        </a:p>
      </dgm:t>
    </dgm:pt>
    <dgm:pt modelId="{9E5E1786-47F6-4EE0-BF84-5404D98A7CD4}" type="sibTrans" cxnId="{EE7E54A5-58D5-47A5-B533-FF5223C88DA1}">
      <dgm:prSet/>
      <dgm:spPr/>
      <dgm:t>
        <a:bodyPr/>
        <a:lstStyle/>
        <a:p>
          <a:endParaRPr lang="en-US"/>
        </a:p>
      </dgm:t>
    </dgm:pt>
    <dgm:pt modelId="{6D7CC6D1-9442-404C-9D4C-C416ADE49A9D}">
      <dgm:prSet/>
      <dgm:spPr>
        <a:solidFill>
          <a:schemeClr val="accent5"/>
        </a:solidFill>
      </dgm:spPr>
      <dgm:t>
        <a:bodyPr/>
        <a:lstStyle/>
        <a:p>
          <a:r>
            <a:rPr lang="en-US" dirty="0" smtClean="0"/>
            <a:t>RTTT-ELC Project Management Team</a:t>
          </a:r>
        </a:p>
        <a:p>
          <a:r>
            <a:rPr lang="en-US" dirty="0" smtClean="0"/>
            <a:t>EC LDS State Lead</a:t>
          </a:r>
        </a:p>
        <a:p>
          <a:r>
            <a:rPr lang="en-US" dirty="0" smtClean="0"/>
            <a:t>(DPI-June Fox)</a:t>
          </a:r>
          <a:endParaRPr lang="en-US" dirty="0"/>
        </a:p>
      </dgm:t>
    </dgm:pt>
    <dgm:pt modelId="{D236EEBC-4A86-434D-903E-44B7488444D5}" type="parTrans" cxnId="{DC4A0095-34F9-474A-BE8A-C99C82FFBE9F}">
      <dgm:prSet/>
      <dgm:spPr/>
      <dgm:t>
        <a:bodyPr/>
        <a:lstStyle/>
        <a:p>
          <a:endParaRPr lang="en-US"/>
        </a:p>
      </dgm:t>
    </dgm:pt>
    <dgm:pt modelId="{3815989E-C2C9-48F7-90A7-7C0A3B7E5EFE}" type="sibTrans" cxnId="{DC4A0095-34F9-474A-BE8A-C99C82FFBE9F}">
      <dgm:prSet/>
      <dgm:spPr/>
      <dgm:t>
        <a:bodyPr/>
        <a:lstStyle/>
        <a:p>
          <a:endParaRPr lang="en-US"/>
        </a:p>
      </dgm:t>
    </dgm:pt>
    <dgm:pt modelId="{5893909E-1CF8-4C03-B75A-1B6C8CF44D3F}">
      <dgm:prSet/>
      <dgm:spPr>
        <a:solidFill>
          <a:schemeClr val="accent5"/>
        </a:solidFill>
      </dgm:spPr>
      <dgm:t>
        <a:bodyPr/>
        <a:lstStyle/>
        <a:p>
          <a:r>
            <a:rPr lang="en-US" dirty="0" smtClean="0"/>
            <a:t>DCF EC LDS </a:t>
          </a:r>
        </a:p>
        <a:p>
          <a:r>
            <a:rPr lang="en-US" dirty="0" smtClean="0"/>
            <a:t>Projects</a:t>
          </a:r>
        </a:p>
        <a:p>
          <a:r>
            <a:rPr lang="en-US" dirty="0" smtClean="0"/>
            <a:t>EC LDS DCF Lead</a:t>
          </a:r>
        </a:p>
        <a:p>
          <a:r>
            <a:rPr lang="en-US" dirty="0" smtClean="0"/>
            <a:t>(Hilary Shager)</a:t>
          </a:r>
          <a:endParaRPr lang="en-US" dirty="0"/>
        </a:p>
      </dgm:t>
    </dgm:pt>
    <dgm:pt modelId="{705FAEF5-E29A-451A-A6E4-0F36495F34A1}" type="parTrans" cxnId="{7128E840-FC94-44B3-8396-17514F6C02AF}">
      <dgm:prSet/>
      <dgm:spPr/>
      <dgm:t>
        <a:bodyPr/>
        <a:lstStyle/>
        <a:p>
          <a:endParaRPr lang="en-US"/>
        </a:p>
      </dgm:t>
    </dgm:pt>
    <dgm:pt modelId="{97458A24-15A4-4454-934A-221D60070683}" type="sibTrans" cxnId="{7128E840-FC94-44B3-8396-17514F6C02AF}">
      <dgm:prSet/>
      <dgm:spPr/>
      <dgm:t>
        <a:bodyPr/>
        <a:lstStyle/>
        <a:p>
          <a:endParaRPr lang="en-US"/>
        </a:p>
      </dgm:t>
    </dgm:pt>
    <dgm:pt modelId="{FC8A3D1A-5D52-4C2F-8488-175CA9FFFBCB}">
      <dgm:prSet/>
      <dgm:spPr>
        <a:solidFill>
          <a:schemeClr val="accent5"/>
        </a:solidFill>
      </dgm:spPr>
      <dgm:t>
        <a:bodyPr/>
        <a:lstStyle/>
        <a:p>
          <a:r>
            <a:rPr lang="en-US" dirty="0" smtClean="0"/>
            <a:t>DPI EC LDS </a:t>
          </a:r>
        </a:p>
        <a:p>
          <a:r>
            <a:rPr lang="en-US" dirty="0" smtClean="0"/>
            <a:t>Projects</a:t>
          </a:r>
        </a:p>
        <a:p>
          <a:r>
            <a:rPr lang="en-US" dirty="0" smtClean="0"/>
            <a:t>EC LDS DPI Lead</a:t>
          </a:r>
        </a:p>
        <a:p>
          <a:r>
            <a:rPr lang="en-US" dirty="0" smtClean="0"/>
            <a:t>(Melissa Straw)</a:t>
          </a:r>
          <a:endParaRPr lang="en-US" dirty="0"/>
        </a:p>
      </dgm:t>
    </dgm:pt>
    <dgm:pt modelId="{89A9E881-9199-4200-B1C5-4206891B872A}" type="parTrans" cxnId="{7B4D557E-174B-4407-9181-5181DD994FE2}">
      <dgm:prSet/>
      <dgm:spPr/>
      <dgm:t>
        <a:bodyPr/>
        <a:lstStyle/>
        <a:p>
          <a:endParaRPr lang="en-US"/>
        </a:p>
      </dgm:t>
    </dgm:pt>
    <dgm:pt modelId="{73D1588D-2FB8-4E27-A7EE-3BA82117160C}" type="sibTrans" cxnId="{7B4D557E-174B-4407-9181-5181DD994FE2}">
      <dgm:prSet/>
      <dgm:spPr/>
      <dgm:t>
        <a:bodyPr/>
        <a:lstStyle/>
        <a:p>
          <a:endParaRPr lang="en-US"/>
        </a:p>
      </dgm:t>
    </dgm:pt>
    <dgm:pt modelId="{C93D9C4D-AF51-4292-B72B-37C093C68151}">
      <dgm:prSet/>
      <dgm:spPr>
        <a:solidFill>
          <a:schemeClr val="accent5"/>
        </a:solidFill>
      </dgm:spPr>
      <dgm:t>
        <a:bodyPr/>
        <a:lstStyle/>
        <a:p>
          <a:r>
            <a:rPr lang="en-US" dirty="0" smtClean="0"/>
            <a:t>DHS EC LDS </a:t>
          </a:r>
        </a:p>
        <a:p>
          <a:r>
            <a:rPr lang="en-US" dirty="0" smtClean="0"/>
            <a:t>Projects</a:t>
          </a:r>
        </a:p>
        <a:p>
          <a:r>
            <a:rPr lang="en-US" dirty="0" smtClean="0"/>
            <a:t>EC LDS DHS Lead</a:t>
          </a:r>
        </a:p>
        <a:p>
          <a:r>
            <a:rPr lang="en-US" dirty="0" smtClean="0"/>
            <a:t>(Oskar Anderson)</a:t>
          </a:r>
          <a:endParaRPr lang="en-US" dirty="0"/>
        </a:p>
      </dgm:t>
    </dgm:pt>
    <dgm:pt modelId="{D1AC24AB-EF1A-4337-8A39-5BBFB48E1536}" type="parTrans" cxnId="{5FB434B7-6684-47AB-947A-BF3BA6399342}">
      <dgm:prSet/>
      <dgm:spPr/>
      <dgm:t>
        <a:bodyPr/>
        <a:lstStyle/>
        <a:p>
          <a:endParaRPr lang="en-US"/>
        </a:p>
      </dgm:t>
    </dgm:pt>
    <dgm:pt modelId="{D2D8F5D8-3858-44A4-A2CE-5A02BB5CE18E}" type="sibTrans" cxnId="{5FB434B7-6684-47AB-947A-BF3BA6399342}">
      <dgm:prSet/>
      <dgm:spPr/>
      <dgm:t>
        <a:bodyPr/>
        <a:lstStyle/>
        <a:p>
          <a:endParaRPr lang="en-US"/>
        </a:p>
      </dgm:t>
    </dgm:pt>
    <dgm:pt modelId="{8465AEB5-3978-4C49-ADD4-75CD023E9A79}" type="pres">
      <dgm:prSet presAssocID="{A5631534-19A2-4F57-8899-011FD3FBF9D8}" presName="hierChild1" presStyleCnt="0">
        <dgm:presLayoutVars>
          <dgm:orgChart val="1"/>
          <dgm:chPref val="1"/>
          <dgm:dir/>
          <dgm:animOne val="branch"/>
          <dgm:animLvl val="lvl"/>
          <dgm:resizeHandles/>
        </dgm:presLayoutVars>
      </dgm:prSet>
      <dgm:spPr/>
      <dgm:t>
        <a:bodyPr/>
        <a:lstStyle/>
        <a:p>
          <a:endParaRPr lang="en-US"/>
        </a:p>
      </dgm:t>
    </dgm:pt>
    <dgm:pt modelId="{56619372-BA56-436E-9F2E-B85CC800D7D2}" type="pres">
      <dgm:prSet presAssocID="{E84F1C87-683A-4899-A1F8-3FCCCA5EEC27}" presName="hierRoot1" presStyleCnt="0">
        <dgm:presLayoutVars>
          <dgm:hierBranch val="init"/>
        </dgm:presLayoutVars>
      </dgm:prSet>
      <dgm:spPr/>
    </dgm:pt>
    <dgm:pt modelId="{312AE83D-A01D-4B7A-B837-27E09D441190}" type="pres">
      <dgm:prSet presAssocID="{E84F1C87-683A-4899-A1F8-3FCCCA5EEC27}" presName="rootComposite1" presStyleCnt="0"/>
      <dgm:spPr/>
    </dgm:pt>
    <dgm:pt modelId="{F7516379-0B52-4CB9-AECD-BA5777C89811}" type="pres">
      <dgm:prSet presAssocID="{E84F1C87-683A-4899-A1F8-3FCCCA5EEC27}" presName="rootText1" presStyleLbl="node0" presStyleIdx="0" presStyleCnt="1" custScaleX="160681" custScaleY="147987" custLinFactNeighborX="22156" custLinFactNeighborY="7708">
        <dgm:presLayoutVars>
          <dgm:chPref val="3"/>
        </dgm:presLayoutVars>
      </dgm:prSet>
      <dgm:spPr/>
      <dgm:t>
        <a:bodyPr/>
        <a:lstStyle/>
        <a:p>
          <a:endParaRPr lang="en-US"/>
        </a:p>
      </dgm:t>
    </dgm:pt>
    <dgm:pt modelId="{CFF0E815-A650-480B-BEC3-B798B8934A89}" type="pres">
      <dgm:prSet presAssocID="{E84F1C87-683A-4899-A1F8-3FCCCA5EEC27}" presName="rootConnector1" presStyleLbl="node1" presStyleIdx="0" presStyleCnt="0"/>
      <dgm:spPr/>
      <dgm:t>
        <a:bodyPr/>
        <a:lstStyle/>
        <a:p>
          <a:endParaRPr lang="en-US"/>
        </a:p>
      </dgm:t>
    </dgm:pt>
    <dgm:pt modelId="{90E84628-AAE8-4B8B-94C2-743A673E3E65}" type="pres">
      <dgm:prSet presAssocID="{E84F1C87-683A-4899-A1F8-3FCCCA5EEC27}" presName="hierChild2" presStyleCnt="0"/>
      <dgm:spPr/>
    </dgm:pt>
    <dgm:pt modelId="{8D2085EB-7A8E-40A3-9BED-48E92D1D08EA}" type="pres">
      <dgm:prSet presAssocID="{611069EE-0DC4-4257-BADE-F70DA2F5480C}" presName="Name37" presStyleLbl="parChTrans1D2" presStyleIdx="0" presStyleCnt="1"/>
      <dgm:spPr/>
      <dgm:t>
        <a:bodyPr/>
        <a:lstStyle/>
        <a:p>
          <a:endParaRPr lang="en-US"/>
        </a:p>
      </dgm:t>
    </dgm:pt>
    <dgm:pt modelId="{13000650-D1D6-43C1-BB0C-B73676A270C9}" type="pres">
      <dgm:prSet presAssocID="{FE4D036A-4DAD-4BC1-9789-ED0FE0ABAD3F}" presName="hierRoot2" presStyleCnt="0">
        <dgm:presLayoutVars>
          <dgm:hierBranch val="init"/>
        </dgm:presLayoutVars>
      </dgm:prSet>
      <dgm:spPr/>
    </dgm:pt>
    <dgm:pt modelId="{E737CEC5-2A30-4FB3-A943-0D5F11435EA2}" type="pres">
      <dgm:prSet presAssocID="{FE4D036A-4DAD-4BC1-9789-ED0FE0ABAD3F}" presName="rootComposite" presStyleCnt="0"/>
      <dgm:spPr/>
    </dgm:pt>
    <dgm:pt modelId="{D57EA1AA-EFBF-403D-98EB-FC7FA7E98C0F}" type="pres">
      <dgm:prSet presAssocID="{FE4D036A-4DAD-4BC1-9789-ED0FE0ABAD3F}" presName="rootText" presStyleLbl="node2" presStyleIdx="0" presStyleCnt="1" custAng="0" custLinFactNeighborX="23274" custLinFactNeighborY="8217">
        <dgm:presLayoutVars>
          <dgm:chPref val="3"/>
        </dgm:presLayoutVars>
      </dgm:prSet>
      <dgm:spPr/>
      <dgm:t>
        <a:bodyPr/>
        <a:lstStyle/>
        <a:p>
          <a:endParaRPr lang="en-US"/>
        </a:p>
      </dgm:t>
    </dgm:pt>
    <dgm:pt modelId="{B4239F76-368C-4C8D-9AA7-F0CE48C6880A}" type="pres">
      <dgm:prSet presAssocID="{FE4D036A-4DAD-4BC1-9789-ED0FE0ABAD3F}" presName="rootConnector" presStyleLbl="node2" presStyleIdx="0" presStyleCnt="1"/>
      <dgm:spPr/>
      <dgm:t>
        <a:bodyPr/>
        <a:lstStyle/>
        <a:p>
          <a:endParaRPr lang="en-US"/>
        </a:p>
      </dgm:t>
    </dgm:pt>
    <dgm:pt modelId="{1EF86207-FE75-416E-807B-E0351F076C6E}" type="pres">
      <dgm:prSet presAssocID="{FE4D036A-4DAD-4BC1-9789-ED0FE0ABAD3F}" presName="hierChild4" presStyleCnt="0"/>
      <dgm:spPr/>
    </dgm:pt>
    <dgm:pt modelId="{EE2F3532-48FC-4201-972D-3613202D9CD9}" type="pres">
      <dgm:prSet presAssocID="{D236EEBC-4A86-434D-903E-44B7488444D5}" presName="Name37" presStyleLbl="parChTrans1D3" presStyleIdx="0" presStyleCnt="1"/>
      <dgm:spPr/>
      <dgm:t>
        <a:bodyPr/>
        <a:lstStyle/>
        <a:p>
          <a:endParaRPr lang="en-US"/>
        </a:p>
      </dgm:t>
    </dgm:pt>
    <dgm:pt modelId="{F57D47CC-04C6-4D35-ADE1-1298D00D3DAF}" type="pres">
      <dgm:prSet presAssocID="{6D7CC6D1-9442-404C-9D4C-C416ADE49A9D}" presName="hierRoot2" presStyleCnt="0">
        <dgm:presLayoutVars>
          <dgm:hierBranch/>
        </dgm:presLayoutVars>
      </dgm:prSet>
      <dgm:spPr/>
    </dgm:pt>
    <dgm:pt modelId="{BC3469B0-487A-43D5-AA3F-34EE9A2DC152}" type="pres">
      <dgm:prSet presAssocID="{6D7CC6D1-9442-404C-9D4C-C416ADE49A9D}" presName="rootComposite" presStyleCnt="0"/>
      <dgm:spPr/>
    </dgm:pt>
    <dgm:pt modelId="{4286CE4E-DDE8-4B6B-8A0E-5DD232D8D566}" type="pres">
      <dgm:prSet presAssocID="{6D7CC6D1-9442-404C-9D4C-C416ADE49A9D}" presName="rootText" presStyleLbl="node3" presStyleIdx="0" presStyleCnt="1" custLinFactNeighborX="23274" custLinFactNeighborY="1554">
        <dgm:presLayoutVars>
          <dgm:chPref val="3"/>
        </dgm:presLayoutVars>
      </dgm:prSet>
      <dgm:spPr/>
      <dgm:t>
        <a:bodyPr/>
        <a:lstStyle/>
        <a:p>
          <a:endParaRPr lang="en-US"/>
        </a:p>
      </dgm:t>
    </dgm:pt>
    <dgm:pt modelId="{AA869041-3BE7-4AFE-8F66-DEB29264B9AF}" type="pres">
      <dgm:prSet presAssocID="{6D7CC6D1-9442-404C-9D4C-C416ADE49A9D}" presName="rootConnector" presStyleLbl="node3" presStyleIdx="0" presStyleCnt="1"/>
      <dgm:spPr/>
      <dgm:t>
        <a:bodyPr/>
        <a:lstStyle/>
        <a:p>
          <a:endParaRPr lang="en-US"/>
        </a:p>
      </dgm:t>
    </dgm:pt>
    <dgm:pt modelId="{933EC294-6F88-496A-B899-2EA122EEB934}" type="pres">
      <dgm:prSet presAssocID="{6D7CC6D1-9442-404C-9D4C-C416ADE49A9D}" presName="hierChild4" presStyleCnt="0"/>
      <dgm:spPr/>
    </dgm:pt>
    <dgm:pt modelId="{D560BDC2-59C4-4012-99FD-03692F7E5F02}" type="pres">
      <dgm:prSet presAssocID="{705FAEF5-E29A-451A-A6E4-0F36495F34A1}" presName="Name35" presStyleLbl="parChTrans1D4" presStyleIdx="0" presStyleCnt="3"/>
      <dgm:spPr/>
      <dgm:t>
        <a:bodyPr/>
        <a:lstStyle/>
        <a:p>
          <a:endParaRPr lang="en-US"/>
        </a:p>
      </dgm:t>
    </dgm:pt>
    <dgm:pt modelId="{6E2BD24B-B758-47C0-AF8E-AE8E4BB09316}" type="pres">
      <dgm:prSet presAssocID="{5893909E-1CF8-4C03-B75A-1B6C8CF44D3F}" presName="hierRoot2" presStyleCnt="0">
        <dgm:presLayoutVars>
          <dgm:hierBranch val="init"/>
        </dgm:presLayoutVars>
      </dgm:prSet>
      <dgm:spPr/>
    </dgm:pt>
    <dgm:pt modelId="{BBC9B9F3-21A7-47BC-A56B-E9662C4F4B50}" type="pres">
      <dgm:prSet presAssocID="{5893909E-1CF8-4C03-B75A-1B6C8CF44D3F}" presName="rootComposite" presStyleCnt="0"/>
      <dgm:spPr/>
    </dgm:pt>
    <dgm:pt modelId="{3BD31474-3A5D-4F4C-A9D4-50B4B193DD39}" type="pres">
      <dgm:prSet presAssocID="{5893909E-1CF8-4C03-B75A-1B6C8CF44D3F}" presName="rootText" presStyleLbl="node4" presStyleIdx="0" presStyleCnt="3" custLinFactNeighborX="39115" custLinFactNeighborY="-803">
        <dgm:presLayoutVars>
          <dgm:chPref val="3"/>
        </dgm:presLayoutVars>
      </dgm:prSet>
      <dgm:spPr/>
      <dgm:t>
        <a:bodyPr/>
        <a:lstStyle/>
        <a:p>
          <a:endParaRPr lang="en-US"/>
        </a:p>
      </dgm:t>
    </dgm:pt>
    <dgm:pt modelId="{F3AF66B6-0C6F-4902-9365-3D2806A00F92}" type="pres">
      <dgm:prSet presAssocID="{5893909E-1CF8-4C03-B75A-1B6C8CF44D3F}" presName="rootConnector" presStyleLbl="node4" presStyleIdx="0" presStyleCnt="3"/>
      <dgm:spPr/>
      <dgm:t>
        <a:bodyPr/>
        <a:lstStyle/>
        <a:p>
          <a:endParaRPr lang="en-US"/>
        </a:p>
      </dgm:t>
    </dgm:pt>
    <dgm:pt modelId="{3DC54CB1-0C29-45D1-8BF5-2593BDFBD87B}" type="pres">
      <dgm:prSet presAssocID="{5893909E-1CF8-4C03-B75A-1B6C8CF44D3F}" presName="hierChild4" presStyleCnt="0"/>
      <dgm:spPr/>
    </dgm:pt>
    <dgm:pt modelId="{17373ED8-11D2-4DD9-8357-7F87FC3EB5F5}" type="pres">
      <dgm:prSet presAssocID="{5893909E-1CF8-4C03-B75A-1B6C8CF44D3F}" presName="hierChild5" presStyleCnt="0"/>
      <dgm:spPr/>
    </dgm:pt>
    <dgm:pt modelId="{E5F25EB1-4964-43AE-810F-EC1A4FCCE867}" type="pres">
      <dgm:prSet presAssocID="{89A9E881-9199-4200-B1C5-4206891B872A}" presName="Name35" presStyleLbl="parChTrans1D4" presStyleIdx="1" presStyleCnt="3"/>
      <dgm:spPr/>
      <dgm:t>
        <a:bodyPr/>
        <a:lstStyle/>
        <a:p>
          <a:endParaRPr lang="en-US"/>
        </a:p>
      </dgm:t>
    </dgm:pt>
    <dgm:pt modelId="{F287D10C-E55D-48B5-8AD1-94C5DFD66608}" type="pres">
      <dgm:prSet presAssocID="{FC8A3D1A-5D52-4C2F-8488-175CA9FFFBCB}" presName="hierRoot2" presStyleCnt="0">
        <dgm:presLayoutVars>
          <dgm:hierBranch val="init"/>
        </dgm:presLayoutVars>
      </dgm:prSet>
      <dgm:spPr/>
    </dgm:pt>
    <dgm:pt modelId="{44B29D54-8381-4214-853B-0CA473A79CF9}" type="pres">
      <dgm:prSet presAssocID="{FC8A3D1A-5D52-4C2F-8488-175CA9FFFBCB}" presName="rootComposite" presStyleCnt="0"/>
      <dgm:spPr/>
    </dgm:pt>
    <dgm:pt modelId="{EA9DF2E0-6895-4B91-9115-EFB11C7D3287}" type="pres">
      <dgm:prSet presAssocID="{FC8A3D1A-5D52-4C2F-8488-175CA9FFFBCB}" presName="rootText" presStyleLbl="node4" presStyleIdx="1" presStyleCnt="3" custLinFactNeighborX="23274" custLinFactNeighborY="-803">
        <dgm:presLayoutVars>
          <dgm:chPref val="3"/>
        </dgm:presLayoutVars>
      </dgm:prSet>
      <dgm:spPr/>
      <dgm:t>
        <a:bodyPr/>
        <a:lstStyle/>
        <a:p>
          <a:endParaRPr lang="en-US"/>
        </a:p>
      </dgm:t>
    </dgm:pt>
    <dgm:pt modelId="{B1A01DE1-B7FE-4F35-BF58-1279E3572D08}" type="pres">
      <dgm:prSet presAssocID="{FC8A3D1A-5D52-4C2F-8488-175CA9FFFBCB}" presName="rootConnector" presStyleLbl="node4" presStyleIdx="1" presStyleCnt="3"/>
      <dgm:spPr/>
      <dgm:t>
        <a:bodyPr/>
        <a:lstStyle/>
        <a:p>
          <a:endParaRPr lang="en-US"/>
        </a:p>
      </dgm:t>
    </dgm:pt>
    <dgm:pt modelId="{E73CC1F7-0E2D-43A5-A949-15ED183D9B03}" type="pres">
      <dgm:prSet presAssocID="{FC8A3D1A-5D52-4C2F-8488-175CA9FFFBCB}" presName="hierChild4" presStyleCnt="0"/>
      <dgm:spPr/>
    </dgm:pt>
    <dgm:pt modelId="{BB5E8644-407D-415D-92FE-B948A064AECF}" type="pres">
      <dgm:prSet presAssocID="{FC8A3D1A-5D52-4C2F-8488-175CA9FFFBCB}" presName="hierChild5" presStyleCnt="0"/>
      <dgm:spPr/>
    </dgm:pt>
    <dgm:pt modelId="{9858754C-3F34-4626-A5AF-5DE8E64B9A9D}" type="pres">
      <dgm:prSet presAssocID="{D1AC24AB-EF1A-4337-8A39-5BBFB48E1536}" presName="Name35" presStyleLbl="parChTrans1D4" presStyleIdx="2" presStyleCnt="3"/>
      <dgm:spPr/>
      <dgm:t>
        <a:bodyPr/>
        <a:lstStyle/>
        <a:p>
          <a:endParaRPr lang="en-US"/>
        </a:p>
      </dgm:t>
    </dgm:pt>
    <dgm:pt modelId="{5CE25CDD-0D15-4008-9D08-D7B905641B77}" type="pres">
      <dgm:prSet presAssocID="{C93D9C4D-AF51-4292-B72B-37C093C68151}" presName="hierRoot2" presStyleCnt="0">
        <dgm:presLayoutVars>
          <dgm:hierBranch/>
        </dgm:presLayoutVars>
      </dgm:prSet>
      <dgm:spPr/>
    </dgm:pt>
    <dgm:pt modelId="{99C11DDA-959A-49AE-84FC-921F37C0C86D}" type="pres">
      <dgm:prSet presAssocID="{C93D9C4D-AF51-4292-B72B-37C093C68151}" presName="rootComposite" presStyleCnt="0"/>
      <dgm:spPr/>
    </dgm:pt>
    <dgm:pt modelId="{299C0B5F-6F12-4283-8611-8557BE230FB2}" type="pres">
      <dgm:prSet presAssocID="{C93D9C4D-AF51-4292-B72B-37C093C68151}" presName="rootText" presStyleLbl="node4" presStyleIdx="2" presStyleCnt="3" custLinFactNeighborX="6579" custLinFactNeighborY="-803">
        <dgm:presLayoutVars>
          <dgm:chPref val="3"/>
        </dgm:presLayoutVars>
      </dgm:prSet>
      <dgm:spPr/>
      <dgm:t>
        <a:bodyPr/>
        <a:lstStyle/>
        <a:p>
          <a:endParaRPr lang="en-US"/>
        </a:p>
      </dgm:t>
    </dgm:pt>
    <dgm:pt modelId="{2A3FAEA9-133C-41E9-BB82-D9486F871176}" type="pres">
      <dgm:prSet presAssocID="{C93D9C4D-AF51-4292-B72B-37C093C68151}" presName="rootConnector" presStyleLbl="node4" presStyleIdx="2" presStyleCnt="3"/>
      <dgm:spPr/>
      <dgm:t>
        <a:bodyPr/>
        <a:lstStyle/>
        <a:p>
          <a:endParaRPr lang="en-US"/>
        </a:p>
      </dgm:t>
    </dgm:pt>
    <dgm:pt modelId="{DFC9FC41-6E42-4969-9739-0D20A9E90030}" type="pres">
      <dgm:prSet presAssocID="{C93D9C4D-AF51-4292-B72B-37C093C68151}" presName="hierChild4" presStyleCnt="0"/>
      <dgm:spPr/>
    </dgm:pt>
    <dgm:pt modelId="{68F218F4-33DA-4A58-8AFA-BF242A17D197}" type="pres">
      <dgm:prSet presAssocID="{C93D9C4D-AF51-4292-B72B-37C093C68151}" presName="hierChild5" presStyleCnt="0"/>
      <dgm:spPr/>
    </dgm:pt>
    <dgm:pt modelId="{0906F2F2-0847-4011-8158-E8508E290ECF}" type="pres">
      <dgm:prSet presAssocID="{6D7CC6D1-9442-404C-9D4C-C416ADE49A9D}" presName="hierChild5" presStyleCnt="0"/>
      <dgm:spPr/>
    </dgm:pt>
    <dgm:pt modelId="{01BF352C-127A-41DE-990A-124B9868711E}" type="pres">
      <dgm:prSet presAssocID="{FE4D036A-4DAD-4BC1-9789-ED0FE0ABAD3F}" presName="hierChild5" presStyleCnt="0"/>
      <dgm:spPr/>
    </dgm:pt>
    <dgm:pt modelId="{E499D975-E2A6-42A7-9543-A4D6D10E5C96}" type="pres">
      <dgm:prSet presAssocID="{E84F1C87-683A-4899-A1F8-3FCCCA5EEC27}" presName="hierChild3" presStyleCnt="0"/>
      <dgm:spPr/>
    </dgm:pt>
  </dgm:ptLst>
  <dgm:cxnLst>
    <dgm:cxn modelId="{0C0AF7A1-E0C8-4B0F-87AF-1B32E39AD4D7}" type="presOf" srcId="{5893909E-1CF8-4C03-B75A-1B6C8CF44D3F}" destId="{3BD31474-3A5D-4F4C-A9D4-50B4B193DD39}" srcOrd="0" destOrd="0" presId="urn:microsoft.com/office/officeart/2005/8/layout/orgChart1"/>
    <dgm:cxn modelId="{DC4A0095-34F9-474A-BE8A-C99C82FFBE9F}" srcId="{FE4D036A-4DAD-4BC1-9789-ED0FE0ABAD3F}" destId="{6D7CC6D1-9442-404C-9D4C-C416ADE49A9D}" srcOrd="0" destOrd="0" parTransId="{D236EEBC-4A86-434D-903E-44B7488444D5}" sibTransId="{3815989E-C2C9-48F7-90A7-7C0A3B7E5EFE}"/>
    <dgm:cxn modelId="{90B39E32-13C6-4B73-B3D6-BDA5AAC72C17}" type="presOf" srcId="{5893909E-1CF8-4C03-B75A-1B6C8CF44D3F}" destId="{F3AF66B6-0C6F-4902-9365-3D2806A00F92}" srcOrd="1" destOrd="0" presId="urn:microsoft.com/office/officeart/2005/8/layout/orgChart1"/>
    <dgm:cxn modelId="{A22DBBFD-5A7B-41AE-B1BF-7ABE10347EFE}" type="presOf" srcId="{FE4D036A-4DAD-4BC1-9789-ED0FE0ABAD3F}" destId="{B4239F76-368C-4C8D-9AA7-F0CE48C6880A}" srcOrd="1" destOrd="0" presId="urn:microsoft.com/office/officeart/2005/8/layout/orgChart1"/>
    <dgm:cxn modelId="{7B4D557E-174B-4407-9181-5181DD994FE2}" srcId="{6D7CC6D1-9442-404C-9D4C-C416ADE49A9D}" destId="{FC8A3D1A-5D52-4C2F-8488-175CA9FFFBCB}" srcOrd="1" destOrd="0" parTransId="{89A9E881-9199-4200-B1C5-4206891B872A}" sibTransId="{73D1588D-2FB8-4E27-A7EE-3BA82117160C}"/>
    <dgm:cxn modelId="{BCA2EEEF-00C1-4F54-8AE4-5F46AEAB55FA}" type="presOf" srcId="{6D7CC6D1-9442-404C-9D4C-C416ADE49A9D}" destId="{AA869041-3BE7-4AFE-8F66-DEB29264B9AF}" srcOrd="1" destOrd="0" presId="urn:microsoft.com/office/officeart/2005/8/layout/orgChart1"/>
    <dgm:cxn modelId="{73531B45-6C79-4A5E-8648-B01D3A0758EB}" type="presOf" srcId="{FC8A3D1A-5D52-4C2F-8488-175CA9FFFBCB}" destId="{EA9DF2E0-6895-4B91-9115-EFB11C7D3287}" srcOrd="0" destOrd="0" presId="urn:microsoft.com/office/officeart/2005/8/layout/orgChart1"/>
    <dgm:cxn modelId="{F4304443-F1C7-4A90-B9BC-96CD0BB2E864}" type="presOf" srcId="{FE4D036A-4DAD-4BC1-9789-ED0FE0ABAD3F}" destId="{D57EA1AA-EFBF-403D-98EB-FC7FA7E98C0F}" srcOrd="0" destOrd="0" presId="urn:microsoft.com/office/officeart/2005/8/layout/orgChart1"/>
    <dgm:cxn modelId="{1B9C25B9-D350-4596-95C0-25462323C602}" type="presOf" srcId="{611069EE-0DC4-4257-BADE-F70DA2F5480C}" destId="{8D2085EB-7A8E-40A3-9BED-48E92D1D08EA}" srcOrd="0" destOrd="0" presId="urn:microsoft.com/office/officeart/2005/8/layout/orgChart1"/>
    <dgm:cxn modelId="{7128E840-FC94-44B3-8396-17514F6C02AF}" srcId="{6D7CC6D1-9442-404C-9D4C-C416ADE49A9D}" destId="{5893909E-1CF8-4C03-B75A-1B6C8CF44D3F}" srcOrd="0" destOrd="0" parTransId="{705FAEF5-E29A-451A-A6E4-0F36495F34A1}" sibTransId="{97458A24-15A4-4454-934A-221D60070683}"/>
    <dgm:cxn modelId="{2790A931-E1AF-421A-A294-720F4AE399AB}" type="presOf" srcId="{A5631534-19A2-4F57-8899-011FD3FBF9D8}" destId="{8465AEB5-3978-4C49-ADD4-75CD023E9A79}" srcOrd="0" destOrd="0" presId="urn:microsoft.com/office/officeart/2005/8/layout/orgChart1"/>
    <dgm:cxn modelId="{52B4EDC0-55D7-4574-BCCB-7445E2E60258}" srcId="{A5631534-19A2-4F57-8899-011FD3FBF9D8}" destId="{E84F1C87-683A-4899-A1F8-3FCCCA5EEC27}" srcOrd="0" destOrd="0" parTransId="{5A77C597-C0EB-4F0F-AE49-BA15A4D0AD67}" sibTransId="{B57A0420-D43C-4C25-95A5-0497ED37F627}"/>
    <dgm:cxn modelId="{605591FD-91AF-48C4-87E7-54E2EFD5CE15}" type="presOf" srcId="{E84F1C87-683A-4899-A1F8-3FCCCA5EEC27}" destId="{CFF0E815-A650-480B-BEC3-B798B8934A89}" srcOrd="1" destOrd="0" presId="urn:microsoft.com/office/officeart/2005/8/layout/orgChart1"/>
    <dgm:cxn modelId="{5FB434B7-6684-47AB-947A-BF3BA6399342}" srcId="{6D7CC6D1-9442-404C-9D4C-C416ADE49A9D}" destId="{C93D9C4D-AF51-4292-B72B-37C093C68151}" srcOrd="2" destOrd="0" parTransId="{D1AC24AB-EF1A-4337-8A39-5BBFB48E1536}" sibTransId="{D2D8F5D8-3858-44A4-A2CE-5A02BB5CE18E}"/>
    <dgm:cxn modelId="{2FB46EE2-ABDA-465A-BE4E-1272E1BD0E90}" type="presOf" srcId="{D236EEBC-4A86-434D-903E-44B7488444D5}" destId="{EE2F3532-48FC-4201-972D-3613202D9CD9}" srcOrd="0" destOrd="0" presId="urn:microsoft.com/office/officeart/2005/8/layout/orgChart1"/>
    <dgm:cxn modelId="{E0936601-E5CC-4163-9BC4-BC685B78295C}" type="presOf" srcId="{89A9E881-9199-4200-B1C5-4206891B872A}" destId="{E5F25EB1-4964-43AE-810F-EC1A4FCCE867}" srcOrd="0" destOrd="0" presId="urn:microsoft.com/office/officeart/2005/8/layout/orgChart1"/>
    <dgm:cxn modelId="{B779AAAE-B44A-4F22-B128-EAB587CA744D}" type="presOf" srcId="{D1AC24AB-EF1A-4337-8A39-5BBFB48E1536}" destId="{9858754C-3F34-4626-A5AF-5DE8E64B9A9D}" srcOrd="0" destOrd="0" presId="urn:microsoft.com/office/officeart/2005/8/layout/orgChart1"/>
    <dgm:cxn modelId="{3CF0039B-2504-477D-8B9B-773E82ECADCA}" type="presOf" srcId="{E84F1C87-683A-4899-A1F8-3FCCCA5EEC27}" destId="{F7516379-0B52-4CB9-AECD-BA5777C89811}" srcOrd="0" destOrd="0" presId="urn:microsoft.com/office/officeart/2005/8/layout/orgChart1"/>
    <dgm:cxn modelId="{09F394BF-550E-47CD-B82A-343515B151CC}" type="presOf" srcId="{705FAEF5-E29A-451A-A6E4-0F36495F34A1}" destId="{D560BDC2-59C4-4012-99FD-03692F7E5F02}" srcOrd="0" destOrd="0" presId="urn:microsoft.com/office/officeart/2005/8/layout/orgChart1"/>
    <dgm:cxn modelId="{631CF7A3-1BB2-49BA-BCB8-922D13411D98}" type="presOf" srcId="{C93D9C4D-AF51-4292-B72B-37C093C68151}" destId="{2A3FAEA9-133C-41E9-BB82-D9486F871176}" srcOrd="1" destOrd="0" presId="urn:microsoft.com/office/officeart/2005/8/layout/orgChart1"/>
    <dgm:cxn modelId="{1271529C-3B56-4B64-AE3E-50EAABAC6D71}" type="presOf" srcId="{C93D9C4D-AF51-4292-B72B-37C093C68151}" destId="{299C0B5F-6F12-4283-8611-8557BE230FB2}" srcOrd="0" destOrd="0" presId="urn:microsoft.com/office/officeart/2005/8/layout/orgChart1"/>
    <dgm:cxn modelId="{EE7E54A5-58D5-47A5-B533-FF5223C88DA1}" srcId="{E84F1C87-683A-4899-A1F8-3FCCCA5EEC27}" destId="{FE4D036A-4DAD-4BC1-9789-ED0FE0ABAD3F}" srcOrd="0" destOrd="0" parTransId="{611069EE-0DC4-4257-BADE-F70DA2F5480C}" sibTransId="{9E5E1786-47F6-4EE0-BF84-5404D98A7CD4}"/>
    <dgm:cxn modelId="{5C52B3C1-E854-4702-A836-30CFD3090C2B}" type="presOf" srcId="{FC8A3D1A-5D52-4C2F-8488-175CA9FFFBCB}" destId="{B1A01DE1-B7FE-4F35-BF58-1279E3572D08}" srcOrd="1" destOrd="0" presId="urn:microsoft.com/office/officeart/2005/8/layout/orgChart1"/>
    <dgm:cxn modelId="{B8E7290A-2D4B-4169-8324-E6D3C214F9A7}" type="presOf" srcId="{6D7CC6D1-9442-404C-9D4C-C416ADE49A9D}" destId="{4286CE4E-DDE8-4B6B-8A0E-5DD232D8D566}" srcOrd="0" destOrd="0" presId="urn:microsoft.com/office/officeart/2005/8/layout/orgChart1"/>
    <dgm:cxn modelId="{B93E742C-6232-423E-AA8D-9478E047096B}" type="presParOf" srcId="{8465AEB5-3978-4C49-ADD4-75CD023E9A79}" destId="{56619372-BA56-436E-9F2E-B85CC800D7D2}" srcOrd="0" destOrd="0" presId="urn:microsoft.com/office/officeart/2005/8/layout/orgChart1"/>
    <dgm:cxn modelId="{170136C2-4FB6-4EF0-AA9F-138D98BCBAF8}" type="presParOf" srcId="{56619372-BA56-436E-9F2E-B85CC800D7D2}" destId="{312AE83D-A01D-4B7A-B837-27E09D441190}" srcOrd="0" destOrd="0" presId="urn:microsoft.com/office/officeart/2005/8/layout/orgChart1"/>
    <dgm:cxn modelId="{D4EDE833-1466-406B-A913-15B1257068EB}" type="presParOf" srcId="{312AE83D-A01D-4B7A-B837-27E09D441190}" destId="{F7516379-0B52-4CB9-AECD-BA5777C89811}" srcOrd="0" destOrd="0" presId="urn:microsoft.com/office/officeart/2005/8/layout/orgChart1"/>
    <dgm:cxn modelId="{87012F4F-5517-4B7C-B819-0E1B32D0238C}" type="presParOf" srcId="{312AE83D-A01D-4B7A-B837-27E09D441190}" destId="{CFF0E815-A650-480B-BEC3-B798B8934A89}" srcOrd="1" destOrd="0" presId="urn:microsoft.com/office/officeart/2005/8/layout/orgChart1"/>
    <dgm:cxn modelId="{AA9F3586-1F37-4D68-900C-039247710BD9}" type="presParOf" srcId="{56619372-BA56-436E-9F2E-B85CC800D7D2}" destId="{90E84628-AAE8-4B8B-94C2-743A673E3E65}" srcOrd="1" destOrd="0" presId="urn:microsoft.com/office/officeart/2005/8/layout/orgChart1"/>
    <dgm:cxn modelId="{05DD24F7-B34F-402B-A9BD-FC5936309203}" type="presParOf" srcId="{90E84628-AAE8-4B8B-94C2-743A673E3E65}" destId="{8D2085EB-7A8E-40A3-9BED-48E92D1D08EA}" srcOrd="0" destOrd="0" presId="urn:microsoft.com/office/officeart/2005/8/layout/orgChart1"/>
    <dgm:cxn modelId="{C75A4B4E-BBD0-4CFE-BF3C-9DCE5151BFA7}" type="presParOf" srcId="{90E84628-AAE8-4B8B-94C2-743A673E3E65}" destId="{13000650-D1D6-43C1-BB0C-B73676A270C9}" srcOrd="1" destOrd="0" presId="urn:microsoft.com/office/officeart/2005/8/layout/orgChart1"/>
    <dgm:cxn modelId="{ECB8AD6F-7AE0-443C-B09E-32257F844FDB}" type="presParOf" srcId="{13000650-D1D6-43C1-BB0C-B73676A270C9}" destId="{E737CEC5-2A30-4FB3-A943-0D5F11435EA2}" srcOrd="0" destOrd="0" presId="urn:microsoft.com/office/officeart/2005/8/layout/orgChart1"/>
    <dgm:cxn modelId="{7872C1EB-553B-4A17-9B5B-2A967631EBE2}" type="presParOf" srcId="{E737CEC5-2A30-4FB3-A943-0D5F11435EA2}" destId="{D57EA1AA-EFBF-403D-98EB-FC7FA7E98C0F}" srcOrd="0" destOrd="0" presId="urn:microsoft.com/office/officeart/2005/8/layout/orgChart1"/>
    <dgm:cxn modelId="{37D75C23-840B-4E28-84F2-3BD1C9B98903}" type="presParOf" srcId="{E737CEC5-2A30-4FB3-A943-0D5F11435EA2}" destId="{B4239F76-368C-4C8D-9AA7-F0CE48C6880A}" srcOrd="1" destOrd="0" presId="urn:microsoft.com/office/officeart/2005/8/layout/orgChart1"/>
    <dgm:cxn modelId="{48C962EC-32B6-41B6-B599-E2C8FF8156F1}" type="presParOf" srcId="{13000650-D1D6-43C1-BB0C-B73676A270C9}" destId="{1EF86207-FE75-416E-807B-E0351F076C6E}" srcOrd="1" destOrd="0" presId="urn:microsoft.com/office/officeart/2005/8/layout/orgChart1"/>
    <dgm:cxn modelId="{E696F86F-37F7-460C-B1A8-27047F1B1DF5}" type="presParOf" srcId="{1EF86207-FE75-416E-807B-E0351F076C6E}" destId="{EE2F3532-48FC-4201-972D-3613202D9CD9}" srcOrd="0" destOrd="0" presId="urn:microsoft.com/office/officeart/2005/8/layout/orgChart1"/>
    <dgm:cxn modelId="{54B344C3-E854-4EED-A53A-E34452AA42BC}" type="presParOf" srcId="{1EF86207-FE75-416E-807B-E0351F076C6E}" destId="{F57D47CC-04C6-4D35-ADE1-1298D00D3DAF}" srcOrd="1" destOrd="0" presId="urn:microsoft.com/office/officeart/2005/8/layout/orgChart1"/>
    <dgm:cxn modelId="{51E163AD-8ACA-4957-81BD-598EF6F4A700}" type="presParOf" srcId="{F57D47CC-04C6-4D35-ADE1-1298D00D3DAF}" destId="{BC3469B0-487A-43D5-AA3F-34EE9A2DC152}" srcOrd="0" destOrd="0" presId="urn:microsoft.com/office/officeart/2005/8/layout/orgChart1"/>
    <dgm:cxn modelId="{20F06699-3B13-4F0A-A4D7-BF2D6B07BACD}" type="presParOf" srcId="{BC3469B0-487A-43D5-AA3F-34EE9A2DC152}" destId="{4286CE4E-DDE8-4B6B-8A0E-5DD232D8D566}" srcOrd="0" destOrd="0" presId="urn:microsoft.com/office/officeart/2005/8/layout/orgChart1"/>
    <dgm:cxn modelId="{7DAA21C5-7077-49AC-A6C9-64923003B958}" type="presParOf" srcId="{BC3469B0-487A-43D5-AA3F-34EE9A2DC152}" destId="{AA869041-3BE7-4AFE-8F66-DEB29264B9AF}" srcOrd="1" destOrd="0" presId="urn:microsoft.com/office/officeart/2005/8/layout/orgChart1"/>
    <dgm:cxn modelId="{1685237D-3381-4D00-A7AF-F73034703D43}" type="presParOf" srcId="{F57D47CC-04C6-4D35-ADE1-1298D00D3DAF}" destId="{933EC294-6F88-496A-B899-2EA122EEB934}" srcOrd="1" destOrd="0" presId="urn:microsoft.com/office/officeart/2005/8/layout/orgChart1"/>
    <dgm:cxn modelId="{16CC821D-4949-4C2C-A690-1795530AC30C}" type="presParOf" srcId="{933EC294-6F88-496A-B899-2EA122EEB934}" destId="{D560BDC2-59C4-4012-99FD-03692F7E5F02}" srcOrd="0" destOrd="0" presId="urn:microsoft.com/office/officeart/2005/8/layout/orgChart1"/>
    <dgm:cxn modelId="{94C7BC8C-103F-4593-BF7E-CEAF08974719}" type="presParOf" srcId="{933EC294-6F88-496A-B899-2EA122EEB934}" destId="{6E2BD24B-B758-47C0-AF8E-AE8E4BB09316}" srcOrd="1" destOrd="0" presId="urn:microsoft.com/office/officeart/2005/8/layout/orgChart1"/>
    <dgm:cxn modelId="{1CD34130-99B1-4FED-B215-C35ED27358FB}" type="presParOf" srcId="{6E2BD24B-B758-47C0-AF8E-AE8E4BB09316}" destId="{BBC9B9F3-21A7-47BC-A56B-E9662C4F4B50}" srcOrd="0" destOrd="0" presId="urn:microsoft.com/office/officeart/2005/8/layout/orgChart1"/>
    <dgm:cxn modelId="{C608C0A1-2C60-4EA5-9BC0-8F057BE81C72}" type="presParOf" srcId="{BBC9B9F3-21A7-47BC-A56B-E9662C4F4B50}" destId="{3BD31474-3A5D-4F4C-A9D4-50B4B193DD39}" srcOrd="0" destOrd="0" presId="urn:microsoft.com/office/officeart/2005/8/layout/orgChart1"/>
    <dgm:cxn modelId="{07FFDF71-BB72-4697-9F8B-D515377709C1}" type="presParOf" srcId="{BBC9B9F3-21A7-47BC-A56B-E9662C4F4B50}" destId="{F3AF66B6-0C6F-4902-9365-3D2806A00F92}" srcOrd="1" destOrd="0" presId="urn:microsoft.com/office/officeart/2005/8/layout/orgChart1"/>
    <dgm:cxn modelId="{C9FFE8D7-0D91-4E66-9911-0D75460776BF}" type="presParOf" srcId="{6E2BD24B-B758-47C0-AF8E-AE8E4BB09316}" destId="{3DC54CB1-0C29-45D1-8BF5-2593BDFBD87B}" srcOrd="1" destOrd="0" presId="urn:microsoft.com/office/officeart/2005/8/layout/orgChart1"/>
    <dgm:cxn modelId="{1FFB739D-2532-41F6-A96F-20EEC66F8E4D}" type="presParOf" srcId="{6E2BD24B-B758-47C0-AF8E-AE8E4BB09316}" destId="{17373ED8-11D2-4DD9-8357-7F87FC3EB5F5}" srcOrd="2" destOrd="0" presId="urn:microsoft.com/office/officeart/2005/8/layout/orgChart1"/>
    <dgm:cxn modelId="{3ADCEADB-913A-48CF-ADE6-FEBED58C3943}" type="presParOf" srcId="{933EC294-6F88-496A-B899-2EA122EEB934}" destId="{E5F25EB1-4964-43AE-810F-EC1A4FCCE867}" srcOrd="2" destOrd="0" presId="urn:microsoft.com/office/officeart/2005/8/layout/orgChart1"/>
    <dgm:cxn modelId="{429B1C2C-35F8-4179-B61F-C790F1354E13}" type="presParOf" srcId="{933EC294-6F88-496A-B899-2EA122EEB934}" destId="{F287D10C-E55D-48B5-8AD1-94C5DFD66608}" srcOrd="3" destOrd="0" presId="urn:microsoft.com/office/officeart/2005/8/layout/orgChart1"/>
    <dgm:cxn modelId="{79652B43-636F-4D9E-8292-ECC8116F7102}" type="presParOf" srcId="{F287D10C-E55D-48B5-8AD1-94C5DFD66608}" destId="{44B29D54-8381-4214-853B-0CA473A79CF9}" srcOrd="0" destOrd="0" presId="urn:microsoft.com/office/officeart/2005/8/layout/orgChart1"/>
    <dgm:cxn modelId="{5F00DD13-8117-4805-A190-0A4F006438C8}" type="presParOf" srcId="{44B29D54-8381-4214-853B-0CA473A79CF9}" destId="{EA9DF2E0-6895-4B91-9115-EFB11C7D3287}" srcOrd="0" destOrd="0" presId="urn:microsoft.com/office/officeart/2005/8/layout/orgChart1"/>
    <dgm:cxn modelId="{12F83563-0383-41DF-83A6-30515FE9876B}" type="presParOf" srcId="{44B29D54-8381-4214-853B-0CA473A79CF9}" destId="{B1A01DE1-B7FE-4F35-BF58-1279E3572D08}" srcOrd="1" destOrd="0" presId="urn:microsoft.com/office/officeart/2005/8/layout/orgChart1"/>
    <dgm:cxn modelId="{6D555049-36B9-4803-9422-B39B05137461}" type="presParOf" srcId="{F287D10C-E55D-48B5-8AD1-94C5DFD66608}" destId="{E73CC1F7-0E2D-43A5-A949-15ED183D9B03}" srcOrd="1" destOrd="0" presId="urn:microsoft.com/office/officeart/2005/8/layout/orgChart1"/>
    <dgm:cxn modelId="{EFAE328D-5E7A-4782-BFD0-FC0C289193DA}" type="presParOf" srcId="{F287D10C-E55D-48B5-8AD1-94C5DFD66608}" destId="{BB5E8644-407D-415D-92FE-B948A064AECF}" srcOrd="2" destOrd="0" presId="urn:microsoft.com/office/officeart/2005/8/layout/orgChart1"/>
    <dgm:cxn modelId="{7EF6F372-951A-4407-831F-17A3010196CA}" type="presParOf" srcId="{933EC294-6F88-496A-B899-2EA122EEB934}" destId="{9858754C-3F34-4626-A5AF-5DE8E64B9A9D}" srcOrd="4" destOrd="0" presId="urn:microsoft.com/office/officeart/2005/8/layout/orgChart1"/>
    <dgm:cxn modelId="{549F608F-F250-413D-9D5F-12DFAF09BDE4}" type="presParOf" srcId="{933EC294-6F88-496A-B899-2EA122EEB934}" destId="{5CE25CDD-0D15-4008-9D08-D7B905641B77}" srcOrd="5" destOrd="0" presId="urn:microsoft.com/office/officeart/2005/8/layout/orgChart1"/>
    <dgm:cxn modelId="{884427C6-8820-42A3-8DCF-19137EF2033D}" type="presParOf" srcId="{5CE25CDD-0D15-4008-9D08-D7B905641B77}" destId="{99C11DDA-959A-49AE-84FC-921F37C0C86D}" srcOrd="0" destOrd="0" presId="urn:microsoft.com/office/officeart/2005/8/layout/orgChart1"/>
    <dgm:cxn modelId="{7922A935-C333-4E12-A298-6C3B89BA39EB}" type="presParOf" srcId="{99C11DDA-959A-49AE-84FC-921F37C0C86D}" destId="{299C0B5F-6F12-4283-8611-8557BE230FB2}" srcOrd="0" destOrd="0" presId="urn:microsoft.com/office/officeart/2005/8/layout/orgChart1"/>
    <dgm:cxn modelId="{2E9518D8-04F1-4AAE-B3E2-64F45544333A}" type="presParOf" srcId="{99C11DDA-959A-49AE-84FC-921F37C0C86D}" destId="{2A3FAEA9-133C-41E9-BB82-D9486F871176}" srcOrd="1" destOrd="0" presId="urn:microsoft.com/office/officeart/2005/8/layout/orgChart1"/>
    <dgm:cxn modelId="{D701080B-31D1-478F-884A-A555624A95A5}" type="presParOf" srcId="{5CE25CDD-0D15-4008-9D08-D7B905641B77}" destId="{DFC9FC41-6E42-4969-9739-0D20A9E90030}" srcOrd="1" destOrd="0" presId="urn:microsoft.com/office/officeart/2005/8/layout/orgChart1"/>
    <dgm:cxn modelId="{B27D6F4E-EAA3-4E52-9E61-261C99CB3028}" type="presParOf" srcId="{5CE25CDD-0D15-4008-9D08-D7B905641B77}" destId="{68F218F4-33DA-4A58-8AFA-BF242A17D197}" srcOrd="2" destOrd="0" presId="urn:microsoft.com/office/officeart/2005/8/layout/orgChart1"/>
    <dgm:cxn modelId="{1D6B7B93-EE93-49D8-8889-AEA8BDF6E192}" type="presParOf" srcId="{F57D47CC-04C6-4D35-ADE1-1298D00D3DAF}" destId="{0906F2F2-0847-4011-8158-E8508E290ECF}" srcOrd="2" destOrd="0" presId="urn:microsoft.com/office/officeart/2005/8/layout/orgChart1"/>
    <dgm:cxn modelId="{9AAF375E-72BB-4A4E-9EC8-BE872F66A24A}" type="presParOf" srcId="{13000650-D1D6-43C1-BB0C-B73676A270C9}" destId="{01BF352C-127A-41DE-990A-124B9868711E}" srcOrd="2" destOrd="0" presId="urn:microsoft.com/office/officeart/2005/8/layout/orgChart1"/>
    <dgm:cxn modelId="{4FAFF876-C300-43DF-A933-F8792BDD1F20}" type="presParOf" srcId="{56619372-BA56-436E-9F2E-B85CC800D7D2}" destId="{E499D975-E2A6-42A7-9543-A4D6D10E5C96}"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7341D6-E349-49E3-A314-5A027C59CA35}" type="doc">
      <dgm:prSet loTypeId="urn:microsoft.com/office/officeart/2005/8/layout/pyramid1" loCatId="pyramid" qsTypeId="urn:microsoft.com/office/officeart/2005/8/quickstyle/simple1" qsCatId="simple" csTypeId="urn:microsoft.com/office/officeart/2005/8/colors/accent1_5" csCatId="accent1" phldr="1"/>
      <dgm:spPr/>
    </dgm:pt>
    <dgm:pt modelId="{903563FC-152C-4BC2-90B7-6624446F2A27}">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endParaRPr lang="en-US" sz="1800" dirty="0" smtClean="0">
            <a:solidFill>
              <a:schemeClr val="bg1"/>
            </a:solidFill>
            <a:latin typeface="Tahoma" pitchFamily="34" charset="0"/>
            <a:ea typeface="Tahoma" pitchFamily="34" charset="0"/>
            <a:cs typeface="Tahoma" pitchFamily="34" charset="0"/>
          </a:endParaRPr>
        </a:p>
        <a:p>
          <a:endParaRPr lang="en-US" sz="1800" dirty="0" smtClean="0">
            <a:solidFill>
              <a:schemeClr val="bg1"/>
            </a:solidFill>
            <a:latin typeface="Tahoma" pitchFamily="34" charset="0"/>
            <a:ea typeface="Tahoma" pitchFamily="34" charset="0"/>
            <a:cs typeface="Tahoma" pitchFamily="34" charset="0"/>
          </a:endParaRPr>
        </a:p>
        <a:p>
          <a:r>
            <a:rPr lang="en-US" sz="1800" dirty="0" smtClean="0">
              <a:solidFill>
                <a:schemeClr val="bg1"/>
              </a:solidFill>
              <a:latin typeface="Tahoma" pitchFamily="34" charset="0"/>
              <a:ea typeface="Tahoma" pitchFamily="34" charset="0"/>
              <a:cs typeface="Tahoma" pitchFamily="34" charset="0"/>
            </a:rPr>
            <a:t>Data            Policy Committee</a:t>
          </a:r>
        </a:p>
        <a:p>
          <a:endParaRPr lang="en-US" sz="1800" dirty="0">
            <a:solidFill>
              <a:schemeClr val="bg1"/>
            </a:solidFill>
            <a:latin typeface="Tahoma" pitchFamily="34" charset="0"/>
            <a:ea typeface="Tahoma" pitchFamily="34" charset="0"/>
            <a:cs typeface="Tahoma" pitchFamily="34" charset="0"/>
          </a:endParaRPr>
        </a:p>
      </dgm:t>
    </dgm:pt>
    <dgm:pt modelId="{8A712A52-01EC-4EC4-8911-8000CC85CEE9}" type="parTrans" cxnId="{9248A388-02D6-4C60-B892-70A43855C489}">
      <dgm:prSet/>
      <dgm:spPr/>
      <dgm:t>
        <a:bodyPr/>
        <a:lstStyle/>
        <a:p>
          <a:endParaRPr lang="en-US"/>
        </a:p>
      </dgm:t>
    </dgm:pt>
    <dgm:pt modelId="{14B01CA6-4D6B-4045-A2C1-E9CAEB2F3A3D}" type="sibTrans" cxnId="{9248A388-02D6-4C60-B892-70A43855C489}">
      <dgm:prSet/>
      <dgm:spPr/>
      <dgm:t>
        <a:bodyPr/>
        <a:lstStyle/>
        <a:p>
          <a:endParaRPr lang="en-US"/>
        </a:p>
      </dgm:t>
    </dgm:pt>
    <dgm:pt modelId="{9C7094AE-5C95-4B4B-BC84-8A47B23104F2}">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000" dirty="0" smtClean="0">
              <a:solidFill>
                <a:schemeClr val="bg1"/>
              </a:solidFill>
              <a:latin typeface="Tahoma" pitchFamily="34" charset="0"/>
              <a:ea typeface="Tahoma" pitchFamily="34" charset="0"/>
              <a:cs typeface="Tahoma" pitchFamily="34" charset="0"/>
            </a:rPr>
            <a:t>Data Management</a:t>
          </a:r>
        </a:p>
        <a:p>
          <a:r>
            <a:rPr lang="en-US" sz="2000" dirty="0" smtClean="0">
              <a:solidFill>
                <a:schemeClr val="bg1"/>
              </a:solidFill>
              <a:latin typeface="Tahoma" pitchFamily="34" charset="0"/>
              <a:ea typeface="Tahoma" pitchFamily="34" charset="0"/>
              <a:cs typeface="Tahoma" pitchFamily="34" charset="0"/>
            </a:rPr>
            <a:t>Committee</a:t>
          </a:r>
          <a:endParaRPr lang="en-US" sz="2000" dirty="0">
            <a:solidFill>
              <a:schemeClr val="bg1"/>
            </a:solidFill>
            <a:latin typeface="Tahoma" pitchFamily="34" charset="0"/>
            <a:ea typeface="Tahoma" pitchFamily="34" charset="0"/>
            <a:cs typeface="Tahoma" pitchFamily="34" charset="0"/>
          </a:endParaRPr>
        </a:p>
      </dgm:t>
    </dgm:pt>
    <dgm:pt modelId="{5E0C300B-B4F8-40D7-94AC-7368FB93CD15}" type="parTrans" cxnId="{8BC81D21-72DB-46F8-9CEF-9B5DAE477AE2}">
      <dgm:prSet/>
      <dgm:spPr/>
      <dgm:t>
        <a:bodyPr/>
        <a:lstStyle/>
        <a:p>
          <a:endParaRPr lang="en-US"/>
        </a:p>
      </dgm:t>
    </dgm:pt>
    <dgm:pt modelId="{681309F6-95FF-4BFD-8D39-0740120B0FB9}" type="sibTrans" cxnId="{8BC81D21-72DB-46F8-9CEF-9B5DAE477AE2}">
      <dgm:prSet/>
      <dgm:spPr/>
      <dgm:t>
        <a:bodyPr/>
        <a:lstStyle/>
        <a:p>
          <a:endParaRPr lang="en-US"/>
        </a:p>
      </dgm:t>
    </dgm:pt>
    <dgm:pt modelId="{9A4787F5-6BBD-4BA7-84F2-903462FC458E}">
      <dgm:prSet phldrT="[Text]" custT="1">
        <dgm:style>
          <a:lnRef idx="0">
            <a:schemeClr val="accent6"/>
          </a:lnRef>
          <a:fillRef idx="3">
            <a:schemeClr val="accent6"/>
          </a:fillRef>
          <a:effectRef idx="3">
            <a:schemeClr val="accent6"/>
          </a:effectRef>
          <a:fontRef idx="minor">
            <a:schemeClr val="lt1"/>
          </a:fontRef>
        </dgm:style>
      </dgm:prSet>
      <dgm:spPr>
        <a:ln/>
      </dgm:spPr>
      <dgm:t>
        <a:bodyPr/>
        <a:lstStyle/>
        <a:p>
          <a:r>
            <a:rPr lang="en-US" sz="2400" dirty="0" smtClean="0">
              <a:solidFill>
                <a:schemeClr val="bg1"/>
              </a:solidFill>
              <a:latin typeface="Tahoma" pitchFamily="34" charset="0"/>
              <a:ea typeface="Tahoma" pitchFamily="34" charset="0"/>
              <a:cs typeface="Tahoma" pitchFamily="34" charset="0"/>
            </a:rPr>
            <a:t>Information Technology</a:t>
          </a:r>
          <a:endParaRPr lang="en-US" sz="2400" dirty="0">
            <a:solidFill>
              <a:schemeClr val="bg1"/>
            </a:solidFill>
            <a:latin typeface="Tahoma" pitchFamily="34" charset="0"/>
            <a:ea typeface="Tahoma" pitchFamily="34" charset="0"/>
            <a:cs typeface="Tahoma" pitchFamily="34" charset="0"/>
          </a:endParaRPr>
        </a:p>
      </dgm:t>
    </dgm:pt>
    <dgm:pt modelId="{EECEEE21-30A7-498D-A931-ACD527CBEAC6}" type="parTrans" cxnId="{34CD7B27-DA8A-4920-85E8-72409E2BBBC3}">
      <dgm:prSet/>
      <dgm:spPr/>
      <dgm:t>
        <a:bodyPr/>
        <a:lstStyle/>
        <a:p>
          <a:endParaRPr lang="en-US"/>
        </a:p>
      </dgm:t>
    </dgm:pt>
    <dgm:pt modelId="{0A0B9928-FF97-4CCC-AF0F-9944F433F795}" type="sibTrans" cxnId="{34CD7B27-DA8A-4920-85E8-72409E2BBBC3}">
      <dgm:prSet/>
      <dgm:spPr/>
      <dgm:t>
        <a:bodyPr/>
        <a:lstStyle/>
        <a:p>
          <a:endParaRPr lang="en-US"/>
        </a:p>
      </dgm:t>
    </dgm:pt>
    <dgm:pt modelId="{1BB9B78B-EA0F-426C-BF57-40DE2BBE2C9A}">
      <dgm:prSe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400" dirty="0" smtClean="0">
              <a:solidFill>
                <a:schemeClr val="bg1"/>
              </a:solidFill>
              <a:latin typeface="Tahoma" pitchFamily="34" charset="0"/>
              <a:ea typeface="Tahoma" pitchFamily="34" charset="0"/>
              <a:cs typeface="Tahoma" pitchFamily="34" charset="0"/>
            </a:rPr>
            <a:t>Data Stewards</a:t>
          </a:r>
          <a:endParaRPr lang="en-US" sz="2400" dirty="0">
            <a:solidFill>
              <a:schemeClr val="bg1"/>
            </a:solidFill>
            <a:latin typeface="Tahoma" pitchFamily="34" charset="0"/>
            <a:ea typeface="Tahoma" pitchFamily="34" charset="0"/>
            <a:cs typeface="Tahoma" pitchFamily="34" charset="0"/>
          </a:endParaRPr>
        </a:p>
      </dgm:t>
    </dgm:pt>
    <dgm:pt modelId="{71DD18F9-A0DC-4C7A-BC17-06DDB12C69DB}" type="parTrans" cxnId="{AFF0A563-A994-46A1-A2CE-768D3EBBCF7B}">
      <dgm:prSet/>
      <dgm:spPr/>
      <dgm:t>
        <a:bodyPr/>
        <a:lstStyle/>
        <a:p>
          <a:endParaRPr lang="en-US"/>
        </a:p>
      </dgm:t>
    </dgm:pt>
    <dgm:pt modelId="{CA49E35C-43B2-4699-AD09-5BBF037A5EC6}" type="sibTrans" cxnId="{AFF0A563-A994-46A1-A2CE-768D3EBBCF7B}">
      <dgm:prSet/>
      <dgm:spPr/>
      <dgm:t>
        <a:bodyPr/>
        <a:lstStyle/>
        <a:p>
          <a:endParaRPr lang="en-US"/>
        </a:p>
      </dgm:t>
    </dgm:pt>
    <dgm:pt modelId="{6032C172-191C-46E8-A824-7774C9089ACA}" type="pres">
      <dgm:prSet presAssocID="{927341D6-E349-49E3-A314-5A027C59CA35}" presName="Name0" presStyleCnt="0">
        <dgm:presLayoutVars>
          <dgm:dir/>
          <dgm:animLvl val="lvl"/>
          <dgm:resizeHandles val="exact"/>
        </dgm:presLayoutVars>
      </dgm:prSet>
      <dgm:spPr/>
    </dgm:pt>
    <dgm:pt modelId="{D3F4B5F3-87A2-4D93-9805-938882E9B7F5}" type="pres">
      <dgm:prSet presAssocID="{903563FC-152C-4BC2-90B7-6624446F2A27}" presName="Name8" presStyleCnt="0"/>
      <dgm:spPr/>
    </dgm:pt>
    <dgm:pt modelId="{F501B133-B57A-48CD-A98D-3D99210D8A53}" type="pres">
      <dgm:prSet presAssocID="{903563FC-152C-4BC2-90B7-6624446F2A27}" presName="level" presStyleLbl="node1" presStyleIdx="0" presStyleCnt="4" custLinFactNeighborY="241">
        <dgm:presLayoutVars>
          <dgm:chMax val="1"/>
          <dgm:bulletEnabled val="1"/>
        </dgm:presLayoutVars>
      </dgm:prSet>
      <dgm:spPr/>
      <dgm:t>
        <a:bodyPr/>
        <a:lstStyle/>
        <a:p>
          <a:endParaRPr lang="en-US"/>
        </a:p>
      </dgm:t>
    </dgm:pt>
    <dgm:pt modelId="{474B3527-ACB0-4935-A00B-47137EA83745}" type="pres">
      <dgm:prSet presAssocID="{903563FC-152C-4BC2-90B7-6624446F2A27}" presName="levelTx" presStyleLbl="revTx" presStyleIdx="0" presStyleCnt="0">
        <dgm:presLayoutVars>
          <dgm:chMax val="1"/>
          <dgm:bulletEnabled val="1"/>
        </dgm:presLayoutVars>
      </dgm:prSet>
      <dgm:spPr/>
      <dgm:t>
        <a:bodyPr/>
        <a:lstStyle/>
        <a:p>
          <a:endParaRPr lang="en-US"/>
        </a:p>
      </dgm:t>
    </dgm:pt>
    <dgm:pt modelId="{624B31C0-D285-4A0F-80C1-6BDBF1617DFB}" type="pres">
      <dgm:prSet presAssocID="{9C7094AE-5C95-4B4B-BC84-8A47B23104F2}" presName="Name8" presStyleCnt="0"/>
      <dgm:spPr/>
    </dgm:pt>
    <dgm:pt modelId="{D8643053-D5A8-4198-8DA0-F6150C5D10FE}" type="pres">
      <dgm:prSet presAssocID="{9C7094AE-5C95-4B4B-BC84-8A47B23104F2}" presName="level" presStyleLbl="node1" presStyleIdx="1" presStyleCnt="4" custLinFactNeighborX="0">
        <dgm:presLayoutVars>
          <dgm:chMax val="1"/>
          <dgm:bulletEnabled val="1"/>
        </dgm:presLayoutVars>
      </dgm:prSet>
      <dgm:spPr/>
      <dgm:t>
        <a:bodyPr/>
        <a:lstStyle/>
        <a:p>
          <a:endParaRPr lang="en-US"/>
        </a:p>
      </dgm:t>
    </dgm:pt>
    <dgm:pt modelId="{12301040-1FCF-4896-9A10-1DFF02E89AAD}" type="pres">
      <dgm:prSet presAssocID="{9C7094AE-5C95-4B4B-BC84-8A47B23104F2}" presName="levelTx" presStyleLbl="revTx" presStyleIdx="0" presStyleCnt="0">
        <dgm:presLayoutVars>
          <dgm:chMax val="1"/>
          <dgm:bulletEnabled val="1"/>
        </dgm:presLayoutVars>
      </dgm:prSet>
      <dgm:spPr/>
      <dgm:t>
        <a:bodyPr/>
        <a:lstStyle/>
        <a:p>
          <a:endParaRPr lang="en-US"/>
        </a:p>
      </dgm:t>
    </dgm:pt>
    <dgm:pt modelId="{6938F739-140E-42E9-A792-325FBE087AA6}" type="pres">
      <dgm:prSet presAssocID="{1BB9B78B-EA0F-426C-BF57-40DE2BBE2C9A}" presName="Name8" presStyleCnt="0"/>
      <dgm:spPr/>
    </dgm:pt>
    <dgm:pt modelId="{18872DD1-9DA9-4FE9-974F-9BB3075E337B}" type="pres">
      <dgm:prSet presAssocID="{1BB9B78B-EA0F-426C-BF57-40DE2BBE2C9A}" presName="level" presStyleLbl="node1" presStyleIdx="2" presStyleCnt="4" custLinFactNeighborX="0">
        <dgm:presLayoutVars>
          <dgm:chMax val="1"/>
          <dgm:bulletEnabled val="1"/>
        </dgm:presLayoutVars>
      </dgm:prSet>
      <dgm:spPr/>
      <dgm:t>
        <a:bodyPr/>
        <a:lstStyle/>
        <a:p>
          <a:endParaRPr lang="en-US"/>
        </a:p>
      </dgm:t>
    </dgm:pt>
    <dgm:pt modelId="{D9DAE736-7EBA-442A-A298-8355942A33A9}" type="pres">
      <dgm:prSet presAssocID="{1BB9B78B-EA0F-426C-BF57-40DE2BBE2C9A}" presName="levelTx" presStyleLbl="revTx" presStyleIdx="0" presStyleCnt="0">
        <dgm:presLayoutVars>
          <dgm:chMax val="1"/>
          <dgm:bulletEnabled val="1"/>
        </dgm:presLayoutVars>
      </dgm:prSet>
      <dgm:spPr/>
      <dgm:t>
        <a:bodyPr/>
        <a:lstStyle/>
        <a:p>
          <a:endParaRPr lang="en-US"/>
        </a:p>
      </dgm:t>
    </dgm:pt>
    <dgm:pt modelId="{ED80283C-68AE-4FBD-8342-498EED097C09}" type="pres">
      <dgm:prSet presAssocID="{9A4787F5-6BBD-4BA7-84F2-903462FC458E}" presName="Name8" presStyleCnt="0"/>
      <dgm:spPr/>
    </dgm:pt>
    <dgm:pt modelId="{49D7FB54-E788-4D85-8607-BA7CCB47C016}" type="pres">
      <dgm:prSet presAssocID="{9A4787F5-6BBD-4BA7-84F2-903462FC458E}" presName="level" presStyleLbl="node1" presStyleIdx="3" presStyleCnt="4" custLinFactNeighborX="1023" custLinFactNeighborY="-2019">
        <dgm:presLayoutVars>
          <dgm:chMax val="1"/>
          <dgm:bulletEnabled val="1"/>
        </dgm:presLayoutVars>
      </dgm:prSet>
      <dgm:spPr/>
      <dgm:t>
        <a:bodyPr/>
        <a:lstStyle/>
        <a:p>
          <a:endParaRPr lang="en-US"/>
        </a:p>
      </dgm:t>
    </dgm:pt>
    <dgm:pt modelId="{1B62EE2E-C2D8-49EB-A469-45192B281643}" type="pres">
      <dgm:prSet presAssocID="{9A4787F5-6BBD-4BA7-84F2-903462FC458E}" presName="levelTx" presStyleLbl="revTx" presStyleIdx="0" presStyleCnt="0">
        <dgm:presLayoutVars>
          <dgm:chMax val="1"/>
          <dgm:bulletEnabled val="1"/>
        </dgm:presLayoutVars>
      </dgm:prSet>
      <dgm:spPr/>
      <dgm:t>
        <a:bodyPr/>
        <a:lstStyle/>
        <a:p>
          <a:endParaRPr lang="en-US"/>
        </a:p>
      </dgm:t>
    </dgm:pt>
  </dgm:ptLst>
  <dgm:cxnLst>
    <dgm:cxn modelId="{B0411077-5A87-48BC-8D33-DE112C258195}" type="presOf" srcId="{9C7094AE-5C95-4B4B-BC84-8A47B23104F2}" destId="{D8643053-D5A8-4198-8DA0-F6150C5D10FE}" srcOrd="0" destOrd="0" presId="urn:microsoft.com/office/officeart/2005/8/layout/pyramid1"/>
    <dgm:cxn modelId="{FAAF2BAF-B7FA-4F82-B63D-08C513848FEB}" type="presOf" srcId="{9A4787F5-6BBD-4BA7-84F2-903462FC458E}" destId="{49D7FB54-E788-4D85-8607-BA7CCB47C016}" srcOrd="0" destOrd="0" presId="urn:microsoft.com/office/officeart/2005/8/layout/pyramid1"/>
    <dgm:cxn modelId="{E972F847-A75E-40DD-8915-752DCB01687C}" type="presOf" srcId="{903563FC-152C-4BC2-90B7-6624446F2A27}" destId="{F501B133-B57A-48CD-A98D-3D99210D8A53}" srcOrd="0" destOrd="0" presId="urn:microsoft.com/office/officeart/2005/8/layout/pyramid1"/>
    <dgm:cxn modelId="{965BF57B-123A-4030-9A51-4A68861F1699}" type="presOf" srcId="{1BB9B78B-EA0F-426C-BF57-40DE2BBE2C9A}" destId="{D9DAE736-7EBA-442A-A298-8355942A33A9}" srcOrd="1" destOrd="0" presId="urn:microsoft.com/office/officeart/2005/8/layout/pyramid1"/>
    <dgm:cxn modelId="{34CD7B27-DA8A-4920-85E8-72409E2BBBC3}" srcId="{927341D6-E349-49E3-A314-5A027C59CA35}" destId="{9A4787F5-6BBD-4BA7-84F2-903462FC458E}" srcOrd="3" destOrd="0" parTransId="{EECEEE21-30A7-498D-A931-ACD527CBEAC6}" sibTransId="{0A0B9928-FF97-4CCC-AF0F-9944F433F795}"/>
    <dgm:cxn modelId="{AFF0A563-A994-46A1-A2CE-768D3EBBCF7B}" srcId="{927341D6-E349-49E3-A314-5A027C59CA35}" destId="{1BB9B78B-EA0F-426C-BF57-40DE2BBE2C9A}" srcOrd="2" destOrd="0" parTransId="{71DD18F9-A0DC-4C7A-BC17-06DDB12C69DB}" sibTransId="{CA49E35C-43B2-4699-AD09-5BBF037A5EC6}"/>
    <dgm:cxn modelId="{3CE5ECC5-EDE8-476E-B28E-5C059A16E0F3}" type="presOf" srcId="{9C7094AE-5C95-4B4B-BC84-8A47B23104F2}" destId="{12301040-1FCF-4896-9A10-1DFF02E89AAD}" srcOrd="1" destOrd="0" presId="urn:microsoft.com/office/officeart/2005/8/layout/pyramid1"/>
    <dgm:cxn modelId="{42C466F2-CAC3-47EE-9482-406B8CB9927E}" type="presOf" srcId="{927341D6-E349-49E3-A314-5A027C59CA35}" destId="{6032C172-191C-46E8-A824-7774C9089ACA}" srcOrd="0" destOrd="0" presId="urn:microsoft.com/office/officeart/2005/8/layout/pyramid1"/>
    <dgm:cxn modelId="{5A85562F-96CB-4F63-9486-66608CD96205}" type="presOf" srcId="{1BB9B78B-EA0F-426C-BF57-40DE2BBE2C9A}" destId="{18872DD1-9DA9-4FE9-974F-9BB3075E337B}" srcOrd="0" destOrd="0" presId="urn:microsoft.com/office/officeart/2005/8/layout/pyramid1"/>
    <dgm:cxn modelId="{9248A388-02D6-4C60-B892-70A43855C489}" srcId="{927341D6-E349-49E3-A314-5A027C59CA35}" destId="{903563FC-152C-4BC2-90B7-6624446F2A27}" srcOrd="0" destOrd="0" parTransId="{8A712A52-01EC-4EC4-8911-8000CC85CEE9}" sibTransId="{14B01CA6-4D6B-4045-A2C1-E9CAEB2F3A3D}"/>
    <dgm:cxn modelId="{4A395654-29B9-41D6-AFC7-33A45709D7A3}" type="presOf" srcId="{903563FC-152C-4BC2-90B7-6624446F2A27}" destId="{474B3527-ACB0-4935-A00B-47137EA83745}" srcOrd="1" destOrd="0" presId="urn:microsoft.com/office/officeart/2005/8/layout/pyramid1"/>
    <dgm:cxn modelId="{8BC81D21-72DB-46F8-9CEF-9B5DAE477AE2}" srcId="{927341D6-E349-49E3-A314-5A027C59CA35}" destId="{9C7094AE-5C95-4B4B-BC84-8A47B23104F2}" srcOrd="1" destOrd="0" parTransId="{5E0C300B-B4F8-40D7-94AC-7368FB93CD15}" sibTransId="{681309F6-95FF-4BFD-8D39-0740120B0FB9}"/>
    <dgm:cxn modelId="{8B366092-054B-4E4C-A97A-68083FECE140}" type="presOf" srcId="{9A4787F5-6BBD-4BA7-84F2-903462FC458E}" destId="{1B62EE2E-C2D8-49EB-A469-45192B281643}" srcOrd="1" destOrd="0" presId="urn:microsoft.com/office/officeart/2005/8/layout/pyramid1"/>
    <dgm:cxn modelId="{89A3A163-6033-4B76-A2BB-28321797A642}" type="presParOf" srcId="{6032C172-191C-46E8-A824-7774C9089ACA}" destId="{D3F4B5F3-87A2-4D93-9805-938882E9B7F5}" srcOrd="0" destOrd="0" presId="urn:microsoft.com/office/officeart/2005/8/layout/pyramid1"/>
    <dgm:cxn modelId="{5872A3B6-1970-4059-8E7D-8C594788335F}" type="presParOf" srcId="{D3F4B5F3-87A2-4D93-9805-938882E9B7F5}" destId="{F501B133-B57A-48CD-A98D-3D99210D8A53}" srcOrd="0" destOrd="0" presId="urn:microsoft.com/office/officeart/2005/8/layout/pyramid1"/>
    <dgm:cxn modelId="{9D584FFE-27D6-4DC4-A07C-5E3C904CDDFA}" type="presParOf" srcId="{D3F4B5F3-87A2-4D93-9805-938882E9B7F5}" destId="{474B3527-ACB0-4935-A00B-47137EA83745}" srcOrd="1" destOrd="0" presId="urn:microsoft.com/office/officeart/2005/8/layout/pyramid1"/>
    <dgm:cxn modelId="{64D47902-977A-4F39-A869-4BDA92C1FD54}" type="presParOf" srcId="{6032C172-191C-46E8-A824-7774C9089ACA}" destId="{624B31C0-D285-4A0F-80C1-6BDBF1617DFB}" srcOrd="1" destOrd="0" presId="urn:microsoft.com/office/officeart/2005/8/layout/pyramid1"/>
    <dgm:cxn modelId="{CC6933CB-04D9-4862-BAEA-A2DEC0A0BB8A}" type="presParOf" srcId="{624B31C0-D285-4A0F-80C1-6BDBF1617DFB}" destId="{D8643053-D5A8-4198-8DA0-F6150C5D10FE}" srcOrd="0" destOrd="0" presId="urn:microsoft.com/office/officeart/2005/8/layout/pyramid1"/>
    <dgm:cxn modelId="{3B12D5D6-CA47-4226-AC9E-52D5052E6803}" type="presParOf" srcId="{624B31C0-D285-4A0F-80C1-6BDBF1617DFB}" destId="{12301040-1FCF-4896-9A10-1DFF02E89AAD}" srcOrd="1" destOrd="0" presId="urn:microsoft.com/office/officeart/2005/8/layout/pyramid1"/>
    <dgm:cxn modelId="{9A916A31-85B8-4F15-B2FE-1D0FB8C0D94E}" type="presParOf" srcId="{6032C172-191C-46E8-A824-7774C9089ACA}" destId="{6938F739-140E-42E9-A792-325FBE087AA6}" srcOrd="2" destOrd="0" presId="urn:microsoft.com/office/officeart/2005/8/layout/pyramid1"/>
    <dgm:cxn modelId="{324319EB-C260-4989-9B03-D3C48113947C}" type="presParOf" srcId="{6938F739-140E-42E9-A792-325FBE087AA6}" destId="{18872DD1-9DA9-4FE9-974F-9BB3075E337B}" srcOrd="0" destOrd="0" presId="urn:microsoft.com/office/officeart/2005/8/layout/pyramid1"/>
    <dgm:cxn modelId="{4FAB7BA7-7529-4AA4-8BF4-30DA7B54C8D7}" type="presParOf" srcId="{6938F739-140E-42E9-A792-325FBE087AA6}" destId="{D9DAE736-7EBA-442A-A298-8355942A33A9}" srcOrd="1" destOrd="0" presId="urn:microsoft.com/office/officeart/2005/8/layout/pyramid1"/>
    <dgm:cxn modelId="{3E560F3E-3BC9-4236-9755-13C47450DC0B}" type="presParOf" srcId="{6032C172-191C-46E8-A824-7774C9089ACA}" destId="{ED80283C-68AE-4FBD-8342-498EED097C09}" srcOrd="3" destOrd="0" presId="urn:microsoft.com/office/officeart/2005/8/layout/pyramid1"/>
    <dgm:cxn modelId="{A0BF4696-DA6D-4242-A693-E07DD11A3F87}" type="presParOf" srcId="{ED80283C-68AE-4FBD-8342-498EED097C09}" destId="{49D7FB54-E788-4D85-8607-BA7CCB47C016}" srcOrd="0" destOrd="0" presId="urn:microsoft.com/office/officeart/2005/8/layout/pyramid1"/>
    <dgm:cxn modelId="{1FCEE7A6-EF66-4977-8D58-0F492117F18F}" type="presParOf" srcId="{ED80283C-68AE-4FBD-8342-498EED097C09}" destId="{1B62EE2E-C2D8-49EB-A469-45192B281643}" srcOrd="1" destOrd="0" presId="urn:microsoft.com/office/officeart/2005/8/layout/pyramid1"/>
  </dgm:cxnLst>
  <dgm:bg>
    <a:effectLst>
      <a:innerShdw blurRad="114300">
        <a:prstClr val="black"/>
      </a:inn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7341D6-E349-49E3-A314-5A027C59CA35}" type="doc">
      <dgm:prSet loTypeId="urn:microsoft.com/office/officeart/2005/8/layout/pyramid1" loCatId="pyramid" qsTypeId="urn:microsoft.com/office/officeart/2005/8/quickstyle/simple1" qsCatId="simple" csTypeId="urn:microsoft.com/office/officeart/2005/8/colors/accent1_5" csCatId="accent1" phldr="1"/>
      <dgm:spPr/>
    </dgm:pt>
    <dgm:pt modelId="{903563FC-152C-4BC2-90B7-6624446F2A27}">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endParaRPr lang="en-US" sz="1800" dirty="0" smtClean="0">
            <a:solidFill>
              <a:schemeClr val="bg1"/>
            </a:solidFill>
            <a:latin typeface="Tahoma" pitchFamily="34" charset="0"/>
            <a:ea typeface="Tahoma" pitchFamily="34" charset="0"/>
            <a:cs typeface="Tahoma" pitchFamily="34" charset="0"/>
          </a:endParaRPr>
        </a:p>
        <a:p>
          <a:endParaRPr lang="en-US" sz="1800" dirty="0" smtClean="0">
            <a:solidFill>
              <a:schemeClr val="bg1"/>
            </a:solidFill>
            <a:latin typeface="Tahoma" pitchFamily="34" charset="0"/>
            <a:ea typeface="Tahoma" pitchFamily="34" charset="0"/>
            <a:cs typeface="Tahoma" pitchFamily="34" charset="0"/>
          </a:endParaRPr>
        </a:p>
        <a:p>
          <a:r>
            <a:rPr lang="en-US" sz="1800" dirty="0" smtClean="0">
              <a:solidFill>
                <a:schemeClr val="bg1"/>
              </a:solidFill>
              <a:latin typeface="Tahoma" pitchFamily="34" charset="0"/>
              <a:ea typeface="Tahoma" pitchFamily="34" charset="0"/>
              <a:cs typeface="Tahoma" pitchFamily="34" charset="0"/>
            </a:rPr>
            <a:t>Data            Policy Committee</a:t>
          </a:r>
        </a:p>
        <a:p>
          <a:endParaRPr lang="en-US" sz="1800" dirty="0">
            <a:solidFill>
              <a:schemeClr val="bg1"/>
            </a:solidFill>
            <a:latin typeface="Tahoma" pitchFamily="34" charset="0"/>
            <a:ea typeface="Tahoma" pitchFamily="34" charset="0"/>
            <a:cs typeface="Tahoma" pitchFamily="34" charset="0"/>
          </a:endParaRPr>
        </a:p>
      </dgm:t>
    </dgm:pt>
    <dgm:pt modelId="{8A712A52-01EC-4EC4-8911-8000CC85CEE9}" type="parTrans" cxnId="{9248A388-02D6-4C60-B892-70A43855C489}">
      <dgm:prSet/>
      <dgm:spPr/>
      <dgm:t>
        <a:bodyPr/>
        <a:lstStyle/>
        <a:p>
          <a:endParaRPr lang="en-US"/>
        </a:p>
      </dgm:t>
    </dgm:pt>
    <dgm:pt modelId="{14B01CA6-4D6B-4045-A2C1-E9CAEB2F3A3D}" type="sibTrans" cxnId="{9248A388-02D6-4C60-B892-70A43855C489}">
      <dgm:prSet/>
      <dgm:spPr/>
      <dgm:t>
        <a:bodyPr/>
        <a:lstStyle/>
        <a:p>
          <a:endParaRPr lang="en-US"/>
        </a:p>
      </dgm:t>
    </dgm:pt>
    <dgm:pt modelId="{9C7094AE-5C95-4B4B-BC84-8A47B23104F2}">
      <dgm:prSet phldrT="[Tex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000" dirty="0" smtClean="0">
              <a:solidFill>
                <a:schemeClr val="bg1"/>
              </a:solidFill>
              <a:latin typeface="Tahoma" pitchFamily="34" charset="0"/>
              <a:ea typeface="Tahoma" pitchFamily="34" charset="0"/>
              <a:cs typeface="Tahoma" pitchFamily="34" charset="0"/>
            </a:rPr>
            <a:t>Data Management</a:t>
          </a:r>
        </a:p>
        <a:p>
          <a:r>
            <a:rPr lang="en-US" sz="2000" dirty="0" smtClean="0">
              <a:solidFill>
                <a:schemeClr val="bg1"/>
              </a:solidFill>
              <a:latin typeface="Tahoma" pitchFamily="34" charset="0"/>
              <a:ea typeface="Tahoma" pitchFamily="34" charset="0"/>
              <a:cs typeface="Tahoma" pitchFamily="34" charset="0"/>
            </a:rPr>
            <a:t>Committee</a:t>
          </a:r>
          <a:endParaRPr lang="en-US" sz="2000" dirty="0">
            <a:solidFill>
              <a:schemeClr val="bg1"/>
            </a:solidFill>
            <a:latin typeface="Tahoma" pitchFamily="34" charset="0"/>
            <a:ea typeface="Tahoma" pitchFamily="34" charset="0"/>
            <a:cs typeface="Tahoma" pitchFamily="34" charset="0"/>
          </a:endParaRPr>
        </a:p>
      </dgm:t>
    </dgm:pt>
    <dgm:pt modelId="{5E0C300B-B4F8-40D7-94AC-7368FB93CD15}" type="parTrans" cxnId="{8BC81D21-72DB-46F8-9CEF-9B5DAE477AE2}">
      <dgm:prSet/>
      <dgm:spPr/>
      <dgm:t>
        <a:bodyPr/>
        <a:lstStyle/>
        <a:p>
          <a:endParaRPr lang="en-US"/>
        </a:p>
      </dgm:t>
    </dgm:pt>
    <dgm:pt modelId="{681309F6-95FF-4BFD-8D39-0740120B0FB9}" type="sibTrans" cxnId="{8BC81D21-72DB-46F8-9CEF-9B5DAE477AE2}">
      <dgm:prSet/>
      <dgm:spPr/>
      <dgm:t>
        <a:bodyPr/>
        <a:lstStyle/>
        <a:p>
          <a:endParaRPr lang="en-US"/>
        </a:p>
      </dgm:t>
    </dgm:pt>
    <dgm:pt modelId="{9A4787F5-6BBD-4BA7-84F2-903462FC458E}">
      <dgm:prSet phldrT="[Text]" custT="1">
        <dgm:style>
          <a:lnRef idx="0">
            <a:schemeClr val="accent6"/>
          </a:lnRef>
          <a:fillRef idx="3">
            <a:schemeClr val="accent6"/>
          </a:fillRef>
          <a:effectRef idx="3">
            <a:schemeClr val="accent6"/>
          </a:effectRef>
          <a:fontRef idx="minor">
            <a:schemeClr val="lt1"/>
          </a:fontRef>
        </dgm:style>
      </dgm:prSet>
      <dgm:spPr>
        <a:ln/>
      </dgm:spPr>
      <dgm:t>
        <a:bodyPr/>
        <a:lstStyle/>
        <a:p>
          <a:r>
            <a:rPr lang="en-US" sz="2400" dirty="0" smtClean="0">
              <a:solidFill>
                <a:schemeClr val="bg1"/>
              </a:solidFill>
              <a:latin typeface="Tahoma" pitchFamily="34" charset="0"/>
              <a:ea typeface="Tahoma" pitchFamily="34" charset="0"/>
              <a:cs typeface="Tahoma" pitchFamily="34" charset="0"/>
            </a:rPr>
            <a:t>Information Technology</a:t>
          </a:r>
          <a:endParaRPr lang="en-US" sz="2400" dirty="0">
            <a:solidFill>
              <a:schemeClr val="bg1"/>
            </a:solidFill>
            <a:latin typeface="Tahoma" pitchFamily="34" charset="0"/>
            <a:ea typeface="Tahoma" pitchFamily="34" charset="0"/>
            <a:cs typeface="Tahoma" pitchFamily="34" charset="0"/>
          </a:endParaRPr>
        </a:p>
      </dgm:t>
    </dgm:pt>
    <dgm:pt modelId="{EECEEE21-30A7-498D-A931-ACD527CBEAC6}" type="parTrans" cxnId="{34CD7B27-DA8A-4920-85E8-72409E2BBBC3}">
      <dgm:prSet/>
      <dgm:spPr/>
      <dgm:t>
        <a:bodyPr/>
        <a:lstStyle/>
        <a:p>
          <a:endParaRPr lang="en-US"/>
        </a:p>
      </dgm:t>
    </dgm:pt>
    <dgm:pt modelId="{0A0B9928-FF97-4CCC-AF0F-9944F433F795}" type="sibTrans" cxnId="{34CD7B27-DA8A-4920-85E8-72409E2BBBC3}">
      <dgm:prSet/>
      <dgm:spPr/>
      <dgm:t>
        <a:bodyPr/>
        <a:lstStyle/>
        <a:p>
          <a:endParaRPr lang="en-US"/>
        </a:p>
      </dgm:t>
    </dgm:pt>
    <dgm:pt modelId="{1BB9B78B-EA0F-426C-BF57-40DE2BBE2C9A}">
      <dgm:prSet custT="1">
        <dgm:style>
          <a:lnRef idx="1">
            <a:schemeClr val="accent6"/>
          </a:lnRef>
          <a:fillRef idx="3">
            <a:schemeClr val="accent6"/>
          </a:fillRef>
          <a:effectRef idx="2">
            <a:schemeClr val="accent6"/>
          </a:effectRef>
          <a:fontRef idx="minor">
            <a:schemeClr val="lt1"/>
          </a:fontRef>
        </dgm:style>
      </dgm:prSet>
      <dgm:spPr>
        <a:ln/>
      </dgm:spPr>
      <dgm:t>
        <a:bodyPr/>
        <a:lstStyle/>
        <a:p>
          <a:r>
            <a:rPr lang="en-US" sz="2400" dirty="0" smtClean="0">
              <a:solidFill>
                <a:schemeClr val="bg1"/>
              </a:solidFill>
              <a:latin typeface="Tahoma" pitchFamily="34" charset="0"/>
              <a:ea typeface="Tahoma" pitchFamily="34" charset="0"/>
              <a:cs typeface="Tahoma" pitchFamily="34" charset="0"/>
            </a:rPr>
            <a:t>Data Stewards</a:t>
          </a:r>
          <a:endParaRPr lang="en-US" sz="2400" dirty="0">
            <a:solidFill>
              <a:schemeClr val="bg1"/>
            </a:solidFill>
            <a:latin typeface="Tahoma" pitchFamily="34" charset="0"/>
            <a:ea typeface="Tahoma" pitchFamily="34" charset="0"/>
            <a:cs typeface="Tahoma" pitchFamily="34" charset="0"/>
          </a:endParaRPr>
        </a:p>
      </dgm:t>
    </dgm:pt>
    <dgm:pt modelId="{71DD18F9-A0DC-4C7A-BC17-06DDB12C69DB}" type="parTrans" cxnId="{AFF0A563-A994-46A1-A2CE-768D3EBBCF7B}">
      <dgm:prSet/>
      <dgm:spPr/>
      <dgm:t>
        <a:bodyPr/>
        <a:lstStyle/>
        <a:p>
          <a:endParaRPr lang="en-US"/>
        </a:p>
      </dgm:t>
    </dgm:pt>
    <dgm:pt modelId="{CA49E35C-43B2-4699-AD09-5BBF037A5EC6}" type="sibTrans" cxnId="{AFF0A563-A994-46A1-A2CE-768D3EBBCF7B}">
      <dgm:prSet/>
      <dgm:spPr/>
      <dgm:t>
        <a:bodyPr/>
        <a:lstStyle/>
        <a:p>
          <a:endParaRPr lang="en-US"/>
        </a:p>
      </dgm:t>
    </dgm:pt>
    <dgm:pt modelId="{6032C172-191C-46E8-A824-7774C9089ACA}" type="pres">
      <dgm:prSet presAssocID="{927341D6-E349-49E3-A314-5A027C59CA35}" presName="Name0" presStyleCnt="0">
        <dgm:presLayoutVars>
          <dgm:dir/>
          <dgm:animLvl val="lvl"/>
          <dgm:resizeHandles val="exact"/>
        </dgm:presLayoutVars>
      </dgm:prSet>
      <dgm:spPr/>
    </dgm:pt>
    <dgm:pt modelId="{D3F4B5F3-87A2-4D93-9805-938882E9B7F5}" type="pres">
      <dgm:prSet presAssocID="{903563FC-152C-4BC2-90B7-6624446F2A27}" presName="Name8" presStyleCnt="0"/>
      <dgm:spPr/>
    </dgm:pt>
    <dgm:pt modelId="{F501B133-B57A-48CD-A98D-3D99210D8A53}" type="pres">
      <dgm:prSet presAssocID="{903563FC-152C-4BC2-90B7-6624446F2A27}" presName="level" presStyleLbl="node1" presStyleIdx="0" presStyleCnt="4" custLinFactNeighborY="241">
        <dgm:presLayoutVars>
          <dgm:chMax val="1"/>
          <dgm:bulletEnabled val="1"/>
        </dgm:presLayoutVars>
      </dgm:prSet>
      <dgm:spPr/>
      <dgm:t>
        <a:bodyPr/>
        <a:lstStyle/>
        <a:p>
          <a:endParaRPr lang="en-US"/>
        </a:p>
      </dgm:t>
    </dgm:pt>
    <dgm:pt modelId="{474B3527-ACB0-4935-A00B-47137EA83745}" type="pres">
      <dgm:prSet presAssocID="{903563FC-152C-4BC2-90B7-6624446F2A27}" presName="levelTx" presStyleLbl="revTx" presStyleIdx="0" presStyleCnt="0">
        <dgm:presLayoutVars>
          <dgm:chMax val="1"/>
          <dgm:bulletEnabled val="1"/>
        </dgm:presLayoutVars>
      </dgm:prSet>
      <dgm:spPr/>
      <dgm:t>
        <a:bodyPr/>
        <a:lstStyle/>
        <a:p>
          <a:endParaRPr lang="en-US"/>
        </a:p>
      </dgm:t>
    </dgm:pt>
    <dgm:pt modelId="{624B31C0-D285-4A0F-80C1-6BDBF1617DFB}" type="pres">
      <dgm:prSet presAssocID="{9C7094AE-5C95-4B4B-BC84-8A47B23104F2}" presName="Name8" presStyleCnt="0"/>
      <dgm:spPr/>
    </dgm:pt>
    <dgm:pt modelId="{D8643053-D5A8-4198-8DA0-F6150C5D10FE}" type="pres">
      <dgm:prSet presAssocID="{9C7094AE-5C95-4B4B-BC84-8A47B23104F2}" presName="level" presStyleLbl="node1" presStyleIdx="1" presStyleCnt="4" custLinFactNeighborX="0">
        <dgm:presLayoutVars>
          <dgm:chMax val="1"/>
          <dgm:bulletEnabled val="1"/>
        </dgm:presLayoutVars>
      </dgm:prSet>
      <dgm:spPr/>
      <dgm:t>
        <a:bodyPr/>
        <a:lstStyle/>
        <a:p>
          <a:endParaRPr lang="en-US"/>
        </a:p>
      </dgm:t>
    </dgm:pt>
    <dgm:pt modelId="{12301040-1FCF-4896-9A10-1DFF02E89AAD}" type="pres">
      <dgm:prSet presAssocID="{9C7094AE-5C95-4B4B-BC84-8A47B23104F2}" presName="levelTx" presStyleLbl="revTx" presStyleIdx="0" presStyleCnt="0">
        <dgm:presLayoutVars>
          <dgm:chMax val="1"/>
          <dgm:bulletEnabled val="1"/>
        </dgm:presLayoutVars>
      </dgm:prSet>
      <dgm:spPr/>
      <dgm:t>
        <a:bodyPr/>
        <a:lstStyle/>
        <a:p>
          <a:endParaRPr lang="en-US"/>
        </a:p>
      </dgm:t>
    </dgm:pt>
    <dgm:pt modelId="{6938F739-140E-42E9-A792-325FBE087AA6}" type="pres">
      <dgm:prSet presAssocID="{1BB9B78B-EA0F-426C-BF57-40DE2BBE2C9A}" presName="Name8" presStyleCnt="0"/>
      <dgm:spPr/>
    </dgm:pt>
    <dgm:pt modelId="{18872DD1-9DA9-4FE9-974F-9BB3075E337B}" type="pres">
      <dgm:prSet presAssocID="{1BB9B78B-EA0F-426C-BF57-40DE2BBE2C9A}" presName="level" presStyleLbl="node1" presStyleIdx="2" presStyleCnt="4" custLinFactNeighborX="0">
        <dgm:presLayoutVars>
          <dgm:chMax val="1"/>
          <dgm:bulletEnabled val="1"/>
        </dgm:presLayoutVars>
      </dgm:prSet>
      <dgm:spPr/>
      <dgm:t>
        <a:bodyPr/>
        <a:lstStyle/>
        <a:p>
          <a:endParaRPr lang="en-US"/>
        </a:p>
      </dgm:t>
    </dgm:pt>
    <dgm:pt modelId="{D9DAE736-7EBA-442A-A298-8355942A33A9}" type="pres">
      <dgm:prSet presAssocID="{1BB9B78B-EA0F-426C-BF57-40DE2BBE2C9A}" presName="levelTx" presStyleLbl="revTx" presStyleIdx="0" presStyleCnt="0">
        <dgm:presLayoutVars>
          <dgm:chMax val="1"/>
          <dgm:bulletEnabled val="1"/>
        </dgm:presLayoutVars>
      </dgm:prSet>
      <dgm:spPr/>
      <dgm:t>
        <a:bodyPr/>
        <a:lstStyle/>
        <a:p>
          <a:endParaRPr lang="en-US"/>
        </a:p>
      </dgm:t>
    </dgm:pt>
    <dgm:pt modelId="{ED80283C-68AE-4FBD-8342-498EED097C09}" type="pres">
      <dgm:prSet presAssocID="{9A4787F5-6BBD-4BA7-84F2-903462FC458E}" presName="Name8" presStyleCnt="0"/>
      <dgm:spPr/>
    </dgm:pt>
    <dgm:pt modelId="{49D7FB54-E788-4D85-8607-BA7CCB47C016}" type="pres">
      <dgm:prSet presAssocID="{9A4787F5-6BBD-4BA7-84F2-903462FC458E}" presName="level" presStyleLbl="node1" presStyleIdx="3" presStyleCnt="4" custLinFactNeighborX="1023" custLinFactNeighborY="-2019">
        <dgm:presLayoutVars>
          <dgm:chMax val="1"/>
          <dgm:bulletEnabled val="1"/>
        </dgm:presLayoutVars>
      </dgm:prSet>
      <dgm:spPr/>
      <dgm:t>
        <a:bodyPr/>
        <a:lstStyle/>
        <a:p>
          <a:endParaRPr lang="en-US"/>
        </a:p>
      </dgm:t>
    </dgm:pt>
    <dgm:pt modelId="{1B62EE2E-C2D8-49EB-A469-45192B281643}" type="pres">
      <dgm:prSet presAssocID="{9A4787F5-6BBD-4BA7-84F2-903462FC458E}" presName="levelTx" presStyleLbl="revTx" presStyleIdx="0" presStyleCnt="0">
        <dgm:presLayoutVars>
          <dgm:chMax val="1"/>
          <dgm:bulletEnabled val="1"/>
        </dgm:presLayoutVars>
      </dgm:prSet>
      <dgm:spPr/>
      <dgm:t>
        <a:bodyPr/>
        <a:lstStyle/>
        <a:p>
          <a:endParaRPr lang="en-US"/>
        </a:p>
      </dgm:t>
    </dgm:pt>
  </dgm:ptLst>
  <dgm:cxnLst>
    <dgm:cxn modelId="{B3F38F48-F068-45BE-B616-AED7B70313EC}" type="presOf" srcId="{9C7094AE-5C95-4B4B-BC84-8A47B23104F2}" destId="{D8643053-D5A8-4198-8DA0-F6150C5D10FE}" srcOrd="0" destOrd="0" presId="urn:microsoft.com/office/officeart/2005/8/layout/pyramid1"/>
    <dgm:cxn modelId="{34CD7B27-DA8A-4920-85E8-72409E2BBBC3}" srcId="{927341D6-E349-49E3-A314-5A027C59CA35}" destId="{9A4787F5-6BBD-4BA7-84F2-903462FC458E}" srcOrd="3" destOrd="0" parTransId="{EECEEE21-30A7-498D-A931-ACD527CBEAC6}" sibTransId="{0A0B9928-FF97-4CCC-AF0F-9944F433F795}"/>
    <dgm:cxn modelId="{AFF0A563-A994-46A1-A2CE-768D3EBBCF7B}" srcId="{927341D6-E349-49E3-A314-5A027C59CA35}" destId="{1BB9B78B-EA0F-426C-BF57-40DE2BBE2C9A}" srcOrd="2" destOrd="0" parTransId="{71DD18F9-A0DC-4C7A-BC17-06DDB12C69DB}" sibTransId="{CA49E35C-43B2-4699-AD09-5BBF037A5EC6}"/>
    <dgm:cxn modelId="{DB8390BA-BFCA-4A37-8A59-73BF30CA15F6}" type="presOf" srcId="{903563FC-152C-4BC2-90B7-6624446F2A27}" destId="{474B3527-ACB0-4935-A00B-47137EA83745}" srcOrd="1" destOrd="0" presId="urn:microsoft.com/office/officeart/2005/8/layout/pyramid1"/>
    <dgm:cxn modelId="{9B5299D5-A2BE-428A-83F1-03D0DFE70454}" type="presOf" srcId="{9A4787F5-6BBD-4BA7-84F2-903462FC458E}" destId="{49D7FB54-E788-4D85-8607-BA7CCB47C016}" srcOrd="0" destOrd="0" presId="urn:microsoft.com/office/officeart/2005/8/layout/pyramid1"/>
    <dgm:cxn modelId="{ED6FF2FF-372D-4284-885D-A3B7E63DC0F4}" type="presOf" srcId="{1BB9B78B-EA0F-426C-BF57-40DE2BBE2C9A}" destId="{18872DD1-9DA9-4FE9-974F-9BB3075E337B}" srcOrd="0" destOrd="0" presId="urn:microsoft.com/office/officeart/2005/8/layout/pyramid1"/>
    <dgm:cxn modelId="{7865D2DD-977E-4E60-ABBA-0AC3A90A7F95}" type="presOf" srcId="{903563FC-152C-4BC2-90B7-6624446F2A27}" destId="{F501B133-B57A-48CD-A98D-3D99210D8A53}" srcOrd="0" destOrd="0" presId="urn:microsoft.com/office/officeart/2005/8/layout/pyramid1"/>
    <dgm:cxn modelId="{8BC81D21-72DB-46F8-9CEF-9B5DAE477AE2}" srcId="{927341D6-E349-49E3-A314-5A027C59CA35}" destId="{9C7094AE-5C95-4B4B-BC84-8A47B23104F2}" srcOrd="1" destOrd="0" parTransId="{5E0C300B-B4F8-40D7-94AC-7368FB93CD15}" sibTransId="{681309F6-95FF-4BFD-8D39-0740120B0FB9}"/>
    <dgm:cxn modelId="{D7DE76FF-77E7-436C-AF86-C3EB1F4F43BC}" type="presOf" srcId="{9A4787F5-6BBD-4BA7-84F2-903462FC458E}" destId="{1B62EE2E-C2D8-49EB-A469-45192B281643}" srcOrd="1" destOrd="0" presId="urn:microsoft.com/office/officeart/2005/8/layout/pyramid1"/>
    <dgm:cxn modelId="{9248A388-02D6-4C60-B892-70A43855C489}" srcId="{927341D6-E349-49E3-A314-5A027C59CA35}" destId="{903563FC-152C-4BC2-90B7-6624446F2A27}" srcOrd="0" destOrd="0" parTransId="{8A712A52-01EC-4EC4-8911-8000CC85CEE9}" sibTransId="{14B01CA6-4D6B-4045-A2C1-E9CAEB2F3A3D}"/>
    <dgm:cxn modelId="{AE6D3A1D-3DCC-442D-B3EC-ABDBB4E4283F}" type="presOf" srcId="{1BB9B78B-EA0F-426C-BF57-40DE2BBE2C9A}" destId="{D9DAE736-7EBA-442A-A298-8355942A33A9}" srcOrd="1" destOrd="0" presId="urn:microsoft.com/office/officeart/2005/8/layout/pyramid1"/>
    <dgm:cxn modelId="{58F39969-839A-4C5A-9658-0FEDAE54980E}" type="presOf" srcId="{9C7094AE-5C95-4B4B-BC84-8A47B23104F2}" destId="{12301040-1FCF-4896-9A10-1DFF02E89AAD}" srcOrd="1" destOrd="0" presId="urn:microsoft.com/office/officeart/2005/8/layout/pyramid1"/>
    <dgm:cxn modelId="{FE22DFEF-6285-4A7C-A348-9B08E07A9184}" type="presOf" srcId="{927341D6-E349-49E3-A314-5A027C59CA35}" destId="{6032C172-191C-46E8-A824-7774C9089ACA}" srcOrd="0" destOrd="0" presId="urn:microsoft.com/office/officeart/2005/8/layout/pyramid1"/>
    <dgm:cxn modelId="{E8774C09-A92C-479C-A8B5-7496E635774C}" type="presParOf" srcId="{6032C172-191C-46E8-A824-7774C9089ACA}" destId="{D3F4B5F3-87A2-4D93-9805-938882E9B7F5}" srcOrd="0" destOrd="0" presId="urn:microsoft.com/office/officeart/2005/8/layout/pyramid1"/>
    <dgm:cxn modelId="{3591159C-C619-41CE-A3F5-F3DCB6E74FDC}" type="presParOf" srcId="{D3F4B5F3-87A2-4D93-9805-938882E9B7F5}" destId="{F501B133-B57A-48CD-A98D-3D99210D8A53}" srcOrd="0" destOrd="0" presId="urn:microsoft.com/office/officeart/2005/8/layout/pyramid1"/>
    <dgm:cxn modelId="{21CE5984-277B-4F08-BB08-6E82A42DB8C2}" type="presParOf" srcId="{D3F4B5F3-87A2-4D93-9805-938882E9B7F5}" destId="{474B3527-ACB0-4935-A00B-47137EA83745}" srcOrd="1" destOrd="0" presId="urn:microsoft.com/office/officeart/2005/8/layout/pyramid1"/>
    <dgm:cxn modelId="{C656FE10-9795-4610-A805-84606E8DFF52}" type="presParOf" srcId="{6032C172-191C-46E8-A824-7774C9089ACA}" destId="{624B31C0-D285-4A0F-80C1-6BDBF1617DFB}" srcOrd="1" destOrd="0" presId="urn:microsoft.com/office/officeart/2005/8/layout/pyramid1"/>
    <dgm:cxn modelId="{1903CC95-EA53-48FC-8799-A3A5F1A6D9FF}" type="presParOf" srcId="{624B31C0-D285-4A0F-80C1-6BDBF1617DFB}" destId="{D8643053-D5A8-4198-8DA0-F6150C5D10FE}" srcOrd="0" destOrd="0" presId="urn:microsoft.com/office/officeart/2005/8/layout/pyramid1"/>
    <dgm:cxn modelId="{10AA83C7-1D87-418B-A32E-96DA5E2313A2}" type="presParOf" srcId="{624B31C0-D285-4A0F-80C1-6BDBF1617DFB}" destId="{12301040-1FCF-4896-9A10-1DFF02E89AAD}" srcOrd="1" destOrd="0" presId="urn:microsoft.com/office/officeart/2005/8/layout/pyramid1"/>
    <dgm:cxn modelId="{3B1F69EB-B2C2-4CD7-A309-258C9FCA6277}" type="presParOf" srcId="{6032C172-191C-46E8-A824-7774C9089ACA}" destId="{6938F739-140E-42E9-A792-325FBE087AA6}" srcOrd="2" destOrd="0" presId="urn:microsoft.com/office/officeart/2005/8/layout/pyramid1"/>
    <dgm:cxn modelId="{5C0303E5-1123-4853-833F-92F1BE093D99}" type="presParOf" srcId="{6938F739-140E-42E9-A792-325FBE087AA6}" destId="{18872DD1-9DA9-4FE9-974F-9BB3075E337B}" srcOrd="0" destOrd="0" presId="urn:microsoft.com/office/officeart/2005/8/layout/pyramid1"/>
    <dgm:cxn modelId="{2F444196-57E5-43AC-8C17-A2C05192995A}" type="presParOf" srcId="{6938F739-140E-42E9-A792-325FBE087AA6}" destId="{D9DAE736-7EBA-442A-A298-8355942A33A9}" srcOrd="1" destOrd="0" presId="urn:microsoft.com/office/officeart/2005/8/layout/pyramid1"/>
    <dgm:cxn modelId="{5D34CA00-71D6-4A04-8766-A9E544EE6119}" type="presParOf" srcId="{6032C172-191C-46E8-A824-7774C9089ACA}" destId="{ED80283C-68AE-4FBD-8342-498EED097C09}" srcOrd="3" destOrd="0" presId="urn:microsoft.com/office/officeart/2005/8/layout/pyramid1"/>
    <dgm:cxn modelId="{0EF6BC30-7329-4BAA-90E7-18C44140BCCE}" type="presParOf" srcId="{ED80283C-68AE-4FBD-8342-498EED097C09}" destId="{49D7FB54-E788-4D85-8607-BA7CCB47C016}" srcOrd="0" destOrd="0" presId="urn:microsoft.com/office/officeart/2005/8/layout/pyramid1"/>
    <dgm:cxn modelId="{ED0D237E-4A78-4E37-8956-F75895C8DFA9}" type="presParOf" srcId="{ED80283C-68AE-4FBD-8342-498EED097C09}" destId="{1B62EE2E-C2D8-49EB-A469-45192B281643}" srcOrd="1" destOrd="0" presId="urn:microsoft.com/office/officeart/2005/8/layout/pyramid1"/>
  </dgm:cxnLst>
  <dgm:bg>
    <a:effectLst>
      <a:innerShdw blurRad="114300">
        <a:prstClr val="black"/>
      </a:inn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58754C-3F34-4626-A5AF-5DE8E64B9A9D}">
      <dsp:nvSpPr>
        <dsp:cNvPr id="0" name=""/>
        <dsp:cNvSpPr/>
      </dsp:nvSpPr>
      <dsp:spPr>
        <a:xfrm>
          <a:off x="4299073" y="4201105"/>
          <a:ext cx="2021089" cy="384075"/>
        </a:xfrm>
        <a:custGeom>
          <a:avLst/>
          <a:gdLst/>
          <a:ahLst/>
          <a:cxnLst/>
          <a:rect l="0" t="0" r="0" b="0"/>
          <a:pathLst>
            <a:path>
              <a:moveTo>
                <a:pt x="0" y="0"/>
              </a:moveTo>
              <a:lnTo>
                <a:pt x="0" y="180620"/>
              </a:lnTo>
              <a:lnTo>
                <a:pt x="2021089" y="180620"/>
              </a:lnTo>
              <a:lnTo>
                <a:pt x="2021089" y="38407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F25EB1-4964-43AE-810F-EC1A4FCCE867}">
      <dsp:nvSpPr>
        <dsp:cNvPr id="0" name=""/>
        <dsp:cNvSpPr/>
      </dsp:nvSpPr>
      <dsp:spPr>
        <a:xfrm>
          <a:off x="4253353" y="4201105"/>
          <a:ext cx="91440" cy="384075"/>
        </a:xfrm>
        <a:custGeom>
          <a:avLst/>
          <a:gdLst/>
          <a:ahLst/>
          <a:cxnLst/>
          <a:rect l="0" t="0" r="0" b="0"/>
          <a:pathLst>
            <a:path>
              <a:moveTo>
                <a:pt x="45720" y="0"/>
              </a:moveTo>
              <a:lnTo>
                <a:pt x="45720" y="38407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60BDC2-59C4-4012-99FD-03692F7E5F02}">
      <dsp:nvSpPr>
        <dsp:cNvPr id="0" name=""/>
        <dsp:cNvSpPr/>
      </dsp:nvSpPr>
      <dsp:spPr>
        <a:xfrm>
          <a:off x="2261436" y="4201105"/>
          <a:ext cx="2037636" cy="384075"/>
        </a:xfrm>
        <a:custGeom>
          <a:avLst/>
          <a:gdLst/>
          <a:ahLst/>
          <a:cxnLst/>
          <a:rect l="0" t="0" r="0" b="0"/>
          <a:pathLst>
            <a:path>
              <a:moveTo>
                <a:pt x="2037636" y="0"/>
              </a:moveTo>
              <a:lnTo>
                <a:pt x="2037636" y="180620"/>
              </a:lnTo>
              <a:lnTo>
                <a:pt x="0" y="180620"/>
              </a:lnTo>
              <a:lnTo>
                <a:pt x="0" y="384075"/>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F3532-48FC-4201-972D-3613202D9CD9}">
      <dsp:nvSpPr>
        <dsp:cNvPr id="0" name=""/>
        <dsp:cNvSpPr/>
      </dsp:nvSpPr>
      <dsp:spPr>
        <a:xfrm>
          <a:off x="4253353" y="2889911"/>
          <a:ext cx="91440" cy="342357"/>
        </a:xfrm>
        <a:custGeom>
          <a:avLst/>
          <a:gdLst/>
          <a:ahLst/>
          <a:cxnLst/>
          <a:rect l="0" t="0" r="0" b="0"/>
          <a:pathLst>
            <a:path>
              <a:moveTo>
                <a:pt x="45720" y="0"/>
              </a:moveTo>
              <a:lnTo>
                <a:pt x="45720" y="342357"/>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085EB-7A8E-40A3-9BED-48E92D1D08EA}">
      <dsp:nvSpPr>
        <dsp:cNvPr id="0" name=""/>
        <dsp:cNvSpPr/>
      </dsp:nvSpPr>
      <dsp:spPr>
        <a:xfrm>
          <a:off x="4231690" y="1509232"/>
          <a:ext cx="91440" cy="411842"/>
        </a:xfrm>
        <a:custGeom>
          <a:avLst/>
          <a:gdLst/>
          <a:ahLst/>
          <a:cxnLst/>
          <a:rect l="0" t="0" r="0" b="0"/>
          <a:pathLst>
            <a:path>
              <a:moveTo>
                <a:pt x="45720" y="0"/>
              </a:moveTo>
              <a:lnTo>
                <a:pt x="45720" y="208386"/>
              </a:lnTo>
              <a:lnTo>
                <a:pt x="67383" y="208386"/>
              </a:lnTo>
              <a:lnTo>
                <a:pt x="67383" y="4118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516379-0B52-4CB9-AECD-BA5777C89811}">
      <dsp:nvSpPr>
        <dsp:cNvPr id="0" name=""/>
        <dsp:cNvSpPr/>
      </dsp:nvSpPr>
      <dsp:spPr>
        <a:xfrm>
          <a:off x="2720674" y="75480"/>
          <a:ext cx="3113471" cy="1433751"/>
        </a:xfrm>
        <a:prstGeom prst="rect">
          <a:avLst/>
        </a:prstGeom>
        <a:solidFill>
          <a:schemeClr val="accent5"/>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RTTT-ELC Leadership Team</a:t>
          </a:r>
        </a:p>
        <a:p>
          <a:pPr lvl="0" algn="ctr" defTabSz="622300">
            <a:lnSpc>
              <a:spcPct val="90000"/>
            </a:lnSpc>
            <a:spcBef>
              <a:spcPct val="0"/>
            </a:spcBef>
            <a:spcAft>
              <a:spcPct val="35000"/>
            </a:spcAft>
          </a:pPr>
          <a:r>
            <a:rPr lang="en-US" sz="1400" kern="1200" dirty="0" smtClean="0"/>
            <a:t>(DCF-Judy Norman-Nunnery, </a:t>
          </a:r>
        </a:p>
        <a:p>
          <a:pPr lvl="0" algn="ctr" defTabSz="622300">
            <a:lnSpc>
              <a:spcPct val="90000"/>
            </a:lnSpc>
            <a:spcBef>
              <a:spcPct val="0"/>
            </a:spcBef>
            <a:spcAft>
              <a:spcPct val="35000"/>
            </a:spcAft>
          </a:pPr>
          <a:r>
            <a:rPr lang="en-US" sz="1400" kern="1200" dirty="0" smtClean="0"/>
            <a:t>DPI-Sheila Briggs, </a:t>
          </a:r>
        </a:p>
        <a:p>
          <a:pPr lvl="0" algn="ctr" defTabSz="622300">
            <a:lnSpc>
              <a:spcPct val="90000"/>
            </a:lnSpc>
            <a:spcBef>
              <a:spcPct val="0"/>
            </a:spcBef>
            <a:spcAft>
              <a:spcPct val="35000"/>
            </a:spcAft>
          </a:pPr>
          <a:r>
            <a:rPr lang="en-US" sz="1400" kern="1200" dirty="0" smtClean="0"/>
            <a:t>DHS-Karen McKeown)</a:t>
          </a:r>
          <a:endParaRPr lang="en-US" sz="1400" kern="1200" dirty="0"/>
        </a:p>
      </dsp:txBody>
      <dsp:txXfrm>
        <a:off x="2720674" y="75480"/>
        <a:ext cx="3113471" cy="1433751"/>
      </dsp:txXfrm>
    </dsp:sp>
    <dsp:sp modelId="{D57EA1AA-EFBF-403D-98EB-FC7FA7E98C0F}">
      <dsp:nvSpPr>
        <dsp:cNvPr id="0" name=""/>
        <dsp:cNvSpPr/>
      </dsp:nvSpPr>
      <dsp:spPr>
        <a:xfrm>
          <a:off x="3330237" y="1921075"/>
          <a:ext cx="1937672" cy="968836"/>
        </a:xfrm>
        <a:prstGeom prst="rect">
          <a:avLst/>
        </a:prstGeom>
        <a:solidFill>
          <a:schemeClr val="accent5"/>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RTTT-ELC Grant Manager</a:t>
          </a:r>
        </a:p>
        <a:p>
          <a:pPr lvl="0" algn="ctr" defTabSz="444500">
            <a:lnSpc>
              <a:spcPct val="90000"/>
            </a:lnSpc>
            <a:spcBef>
              <a:spcPct val="0"/>
            </a:spcBef>
            <a:spcAft>
              <a:spcPct val="35000"/>
            </a:spcAft>
          </a:pPr>
          <a:r>
            <a:rPr lang="en-US" sz="1000" kern="1200" dirty="0" smtClean="0"/>
            <a:t>(DCF-Andrew Turner)</a:t>
          </a:r>
        </a:p>
        <a:p>
          <a:pPr lvl="0" algn="ctr" defTabSz="444500">
            <a:lnSpc>
              <a:spcPct val="90000"/>
            </a:lnSpc>
            <a:spcBef>
              <a:spcPct val="0"/>
            </a:spcBef>
            <a:spcAft>
              <a:spcPct val="35000"/>
            </a:spcAft>
          </a:pPr>
          <a:endParaRPr lang="en-US" sz="1000" kern="1200" dirty="0"/>
        </a:p>
      </dsp:txBody>
      <dsp:txXfrm>
        <a:off x="3330237" y="1921075"/>
        <a:ext cx="1937672" cy="968836"/>
      </dsp:txXfrm>
    </dsp:sp>
    <dsp:sp modelId="{4286CE4E-DDE8-4B6B-8A0E-5DD232D8D566}">
      <dsp:nvSpPr>
        <dsp:cNvPr id="0" name=""/>
        <dsp:cNvSpPr/>
      </dsp:nvSpPr>
      <dsp:spPr>
        <a:xfrm>
          <a:off x="3330237" y="3232269"/>
          <a:ext cx="1937672" cy="968836"/>
        </a:xfrm>
        <a:prstGeom prst="rect">
          <a:avLst/>
        </a:prstGeom>
        <a:solidFill>
          <a:schemeClr val="accent5"/>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RTTT-ELC Project Management Team</a:t>
          </a:r>
        </a:p>
        <a:p>
          <a:pPr lvl="0" algn="ctr" defTabSz="444500">
            <a:lnSpc>
              <a:spcPct val="90000"/>
            </a:lnSpc>
            <a:spcBef>
              <a:spcPct val="0"/>
            </a:spcBef>
            <a:spcAft>
              <a:spcPct val="35000"/>
            </a:spcAft>
          </a:pPr>
          <a:r>
            <a:rPr lang="en-US" sz="1000" kern="1200" dirty="0" smtClean="0"/>
            <a:t>EC LDS State Lead</a:t>
          </a:r>
        </a:p>
        <a:p>
          <a:pPr lvl="0" algn="ctr" defTabSz="444500">
            <a:lnSpc>
              <a:spcPct val="90000"/>
            </a:lnSpc>
            <a:spcBef>
              <a:spcPct val="0"/>
            </a:spcBef>
            <a:spcAft>
              <a:spcPct val="35000"/>
            </a:spcAft>
          </a:pPr>
          <a:r>
            <a:rPr lang="en-US" sz="1000" kern="1200" dirty="0" smtClean="0"/>
            <a:t>(DPI-June Fox)</a:t>
          </a:r>
          <a:endParaRPr lang="en-US" sz="1000" kern="1200" dirty="0"/>
        </a:p>
      </dsp:txBody>
      <dsp:txXfrm>
        <a:off x="3330237" y="3232269"/>
        <a:ext cx="1937672" cy="968836"/>
      </dsp:txXfrm>
    </dsp:sp>
    <dsp:sp modelId="{3BD31474-3A5D-4F4C-A9D4-50B4B193DD39}">
      <dsp:nvSpPr>
        <dsp:cNvPr id="0" name=""/>
        <dsp:cNvSpPr/>
      </dsp:nvSpPr>
      <dsp:spPr>
        <a:xfrm>
          <a:off x="1292600" y="4585180"/>
          <a:ext cx="1937672" cy="968836"/>
        </a:xfrm>
        <a:prstGeom prst="rect">
          <a:avLst/>
        </a:prstGeom>
        <a:solidFill>
          <a:schemeClr val="accent5"/>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DCF EC LDS </a:t>
          </a:r>
        </a:p>
        <a:p>
          <a:pPr lvl="0" algn="ctr" defTabSz="444500">
            <a:lnSpc>
              <a:spcPct val="90000"/>
            </a:lnSpc>
            <a:spcBef>
              <a:spcPct val="0"/>
            </a:spcBef>
            <a:spcAft>
              <a:spcPct val="35000"/>
            </a:spcAft>
          </a:pPr>
          <a:r>
            <a:rPr lang="en-US" sz="1000" kern="1200" dirty="0" smtClean="0"/>
            <a:t>Projects</a:t>
          </a:r>
        </a:p>
        <a:p>
          <a:pPr lvl="0" algn="ctr" defTabSz="444500">
            <a:lnSpc>
              <a:spcPct val="90000"/>
            </a:lnSpc>
            <a:spcBef>
              <a:spcPct val="0"/>
            </a:spcBef>
            <a:spcAft>
              <a:spcPct val="35000"/>
            </a:spcAft>
          </a:pPr>
          <a:r>
            <a:rPr lang="en-US" sz="1000" kern="1200" dirty="0" smtClean="0"/>
            <a:t>EC LDS DCF Lead</a:t>
          </a:r>
        </a:p>
        <a:p>
          <a:pPr lvl="0" algn="ctr" defTabSz="444500">
            <a:lnSpc>
              <a:spcPct val="90000"/>
            </a:lnSpc>
            <a:spcBef>
              <a:spcPct val="0"/>
            </a:spcBef>
            <a:spcAft>
              <a:spcPct val="35000"/>
            </a:spcAft>
          </a:pPr>
          <a:r>
            <a:rPr lang="en-US" sz="1000" kern="1200" dirty="0" smtClean="0"/>
            <a:t>(Hilary Shager)</a:t>
          </a:r>
          <a:endParaRPr lang="en-US" sz="1000" kern="1200" dirty="0"/>
        </a:p>
      </dsp:txBody>
      <dsp:txXfrm>
        <a:off x="1292600" y="4585180"/>
        <a:ext cx="1937672" cy="968836"/>
      </dsp:txXfrm>
    </dsp:sp>
    <dsp:sp modelId="{EA9DF2E0-6895-4B91-9115-EFB11C7D3287}">
      <dsp:nvSpPr>
        <dsp:cNvPr id="0" name=""/>
        <dsp:cNvSpPr/>
      </dsp:nvSpPr>
      <dsp:spPr>
        <a:xfrm>
          <a:off x="3330237" y="4585180"/>
          <a:ext cx="1937672" cy="968836"/>
        </a:xfrm>
        <a:prstGeom prst="rect">
          <a:avLst/>
        </a:prstGeom>
        <a:solidFill>
          <a:schemeClr val="accent5"/>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DPI EC LDS </a:t>
          </a:r>
        </a:p>
        <a:p>
          <a:pPr lvl="0" algn="ctr" defTabSz="444500">
            <a:lnSpc>
              <a:spcPct val="90000"/>
            </a:lnSpc>
            <a:spcBef>
              <a:spcPct val="0"/>
            </a:spcBef>
            <a:spcAft>
              <a:spcPct val="35000"/>
            </a:spcAft>
          </a:pPr>
          <a:r>
            <a:rPr lang="en-US" sz="1000" kern="1200" dirty="0" smtClean="0"/>
            <a:t>Projects</a:t>
          </a:r>
        </a:p>
        <a:p>
          <a:pPr lvl="0" algn="ctr" defTabSz="444500">
            <a:lnSpc>
              <a:spcPct val="90000"/>
            </a:lnSpc>
            <a:spcBef>
              <a:spcPct val="0"/>
            </a:spcBef>
            <a:spcAft>
              <a:spcPct val="35000"/>
            </a:spcAft>
          </a:pPr>
          <a:r>
            <a:rPr lang="en-US" sz="1000" kern="1200" dirty="0" smtClean="0"/>
            <a:t>EC LDS DPI Lead</a:t>
          </a:r>
        </a:p>
        <a:p>
          <a:pPr lvl="0" algn="ctr" defTabSz="444500">
            <a:lnSpc>
              <a:spcPct val="90000"/>
            </a:lnSpc>
            <a:spcBef>
              <a:spcPct val="0"/>
            </a:spcBef>
            <a:spcAft>
              <a:spcPct val="35000"/>
            </a:spcAft>
          </a:pPr>
          <a:r>
            <a:rPr lang="en-US" sz="1000" kern="1200" dirty="0" smtClean="0"/>
            <a:t>(Melissa Straw)</a:t>
          </a:r>
          <a:endParaRPr lang="en-US" sz="1000" kern="1200" dirty="0"/>
        </a:p>
      </dsp:txBody>
      <dsp:txXfrm>
        <a:off x="3330237" y="4585180"/>
        <a:ext cx="1937672" cy="968836"/>
      </dsp:txXfrm>
    </dsp:sp>
    <dsp:sp modelId="{299C0B5F-6F12-4283-8611-8557BE230FB2}">
      <dsp:nvSpPr>
        <dsp:cNvPr id="0" name=""/>
        <dsp:cNvSpPr/>
      </dsp:nvSpPr>
      <dsp:spPr>
        <a:xfrm>
          <a:off x="5351326" y="4585180"/>
          <a:ext cx="1937672" cy="968836"/>
        </a:xfrm>
        <a:prstGeom prst="rect">
          <a:avLst/>
        </a:prstGeom>
        <a:solidFill>
          <a:schemeClr val="accent5"/>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DHS EC LDS </a:t>
          </a:r>
        </a:p>
        <a:p>
          <a:pPr lvl="0" algn="ctr" defTabSz="444500">
            <a:lnSpc>
              <a:spcPct val="90000"/>
            </a:lnSpc>
            <a:spcBef>
              <a:spcPct val="0"/>
            </a:spcBef>
            <a:spcAft>
              <a:spcPct val="35000"/>
            </a:spcAft>
          </a:pPr>
          <a:r>
            <a:rPr lang="en-US" sz="1000" kern="1200" dirty="0" smtClean="0"/>
            <a:t>Projects</a:t>
          </a:r>
        </a:p>
        <a:p>
          <a:pPr lvl="0" algn="ctr" defTabSz="444500">
            <a:lnSpc>
              <a:spcPct val="90000"/>
            </a:lnSpc>
            <a:spcBef>
              <a:spcPct val="0"/>
            </a:spcBef>
            <a:spcAft>
              <a:spcPct val="35000"/>
            </a:spcAft>
          </a:pPr>
          <a:r>
            <a:rPr lang="en-US" sz="1000" kern="1200" dirty="0" smtClean="0"/>
            <a:t>EC LDS DHS Lead</a:t>
          </a:r>
        </a:p>
        <a:p>
          <a:pPr lvl="0" algn="ctr" defTabSz="444500">
            <a:lnSpc>
              <a:spcPct val="90000"/>
            </a:lnSpc>
            <a:spcBef>
              <a:spcPct val="0"/>
            </a:spcBef>
            <a:spcAft>
              <a:spcPct val="35000"/>
            </a:spcAft>
          </a:pPr>
          <a:r>
            <a:rPr lang="en-US" sz="1000" kern="1200" dirty="0" smtClean="0"/>
            <a:t>(Oskar Anderson)</a:t>
          </a:r>
          <a:endParaRPr lang="en-US" sz="1000" kern="1200" dirty="0"/>
        </a:p>
      </dsp:txBody>
      <dsp:txXfrm>
        <a:off x="5351326" y="4585180"/>
        <a:ext cx="1937672" cy="9688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01B133-B57A-48CD-A98D-3D99210D8A53}">
      <dsp:nvSpPr>
        <dsp:cNvPr id="0" name=""/>
        <dsp:cNvSpPr/>
      </dsp:nvSpPr>
      <dsp:spPr>
        <a:xfrm>
          <a:off x="2286000" y="3305"/>
          <a:ext cx="1524000" cy="1371600"/>
        </a:xfrm>
        <a:prstGeom prst="trapezoid">
          <a:avLst>
            <a:gd name="adj" fmla="val 55556"/>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smtClean="0">
            <a:solidFill>
              <a:schemeClr val="bg1"/>
            </a:solidFill>
            <a:latin typeface="Tahoma" pitchFamily="34" charset="0"/>
            <a:ea typeface="Tahoma" pitchFamily="34" charset="0"/>
            <a:cs typeface="Tahoma" pitchFamily="34" charset="0"/>
          </a:endParaRPr>
        </a:p>
        <a:p>
          <a:pPr lvl="0" algn="ctr" defTabSz="800100">
            <a:lnSpc>
              <a:spcPct val="90000"/>
            </a:lnSpc>
            <a:spcBef>
              <a:spcPct val="0"/>
            </a:spcBef>
            <a:spcAft>
              <a:spcPct val="35000"/>
            </a:spcAft>
          </a:pPr>
          <a:endParaRPr lang="en-US" sz="1800" kern="1200" dirty="0" smtClean="0">
            <a:solidFill>
              <a:schemeClr val="bg1"/>
            </a:solidFill>
            <a:latin typeface="Tahoma" pitchFamily="34" charset="0"/>
            <a:ea typeface="Tahoma" pitchFamily="34" charset="0"/>
            <a:cs typeface="Tahoma" pitchFamily="34" charset="0"/>
          </a:endParaRPr>
        </a:p>
        <a:p>
          <a:pPr lvl="0" algn="ctr" defTabSz="800100">
            <a:lnSpc>
              <a:spcPct val="90000"/>
            </a:lnSpc>
            <a:spcBef>
              <a:spcPct val="0"/>
            </a:spcBef>
            <a:spcAft>
              <a:spcPct val="35000"/>
            </a:spcAft>
          </a:pPr>
          <a:r>
            <a:rPr lang="en-US" sz="1800" kern="1200" dirty="0" smtClean="0">
              <a:solidFill>
                <a:schemeClr val="bg1"/>
              </a:solidFill>
              <a:latin typeface="Tahoma" pitchFamily="34" charset="0"/>
              <a:ea typeface="Tahoma" pitchFamily="34" charset="0"/>
              <a:cs typeface="Tahoma" pitchFamily="34" charset="0"/>
            </a:rPr>
            <a:t>Data            Policy Committee</a:t>
          </a:r>
        </a:p>
        <a:p>
          <a:pPr lvl="0" algn="ctr" defTabSz="800100">
            <a:lnSpc>
              <a:spcPct val="90000"/>
            </a:lnSpc>
            <a:spcBef>
              <a:spcPct val="0"/>
            </a:spcBef>
            <a:spcAft>
              <a:spcPct val="35000"/>
            </a:spcAft>
          </a:pPr>
          <a:endParaRPr lang="en-US" sz="1800" kern="1200" dirty="0">
            <a:solidFill>
              <a:schemeClr val="bg1"/>
            </a:solidFill>
            <a:latin typeface="Tahoma" pitchFamily="34" charset="0"/>
            <a:ea typeface="Tahoma" pitchFamily="34" charset="0"/>
            <a:cs typeface="Tahoma" pitchFamily="34" charset="0"/>
          </a:endParaRPr>
        </a:p>
      </dsp:txBody>
      <dsp:txXfrm>
        <a:off x="2286000" y="3305"/>
        <a:ext cx="1524000" cy="1371600"/>
      </dsp:txXfrm>
    </dsp:sp>
    <dsp:sp modelId="{D8643053-D5A8-4198-8DA0-F6150C5D10FE}">
      <dsp:nvSpPr>
        <dsp:cNvPr id="0" name=""/>
        <dsp:cNvSpPr/>
      </dsp:nvSpPr>
      <dsp:spPr>
        <a:xfrm>
          <a:off x="1524000" y="1371600"/>
          <a:ext cx="3048000" cy="1371600"/>
        </a:xfrm>
        <a:prstGeom prst="trapezoid">
          <a:avLst>
            <a:gd name="adj" fmla="val 55556"/>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Tahoma" pitchFamily="34" charset="0"/>
              <a:ea typeface="Tahoma" pitchFamily="34" charset="0"/>
              <a:cs typeface="Tahoma" pitchFamily="34" charset="0"/>
            </a:rPr>
            <a:t>Data Management</a:t>
          </a:r>
        </a:p>
        <a:p>
          <a:pPr lvl="0" algn="ctr" defTabSz="889000">
            <a:lnSpc>
              <a:spcPct val="90000"/>
            </a:lnSpc>
            <a:spcBef>
              <a:spcPct val="0"/>
            </a:spcBef>
            <a:spcAft>
              <a:spcPct val="35000"/>
            </a:spcAft>
          </a:pPr>
          <a:r>
            <a:rPr lang="en-US" sz="2000" kern="1200" dirty="0" smtClean="0">
              <a:solidFill>
                <a:schemeClr val="bg1"/>
              </a:solidFill>
              <a:latin typeface="Tahoma" pitchFamily="34" charset="0"/>
              <a:ea typeface="Tahoma" pitchFamily="34" charset="0"/>
              <a:cs typeface="Tahoma" pitchFamily="34" charset="0"/>
            </a:rPr>
            <a:t>Committee</a:t>
          </a:r>
          <a:endParaRPr lang="en-US" sz="2000" kern="1200" dirty="0">
            <a:solidFill>
              <a:schemeClr val="bg1"/>
            </a:solidFill>
            <a:latin typeface="Tahoma" pitchFamily="34" charset="0"/>
            <a:ea typeface="Tahoma" pitchFamily="34" charset="0"/>
            <a:cs typeface="Tahoma" pitchFamily="34" charset="0"/>
          </a:endParaRPr>
        </a:p>
      </dsp:txBody>
      <dsp:txXfrm>
        <a:off x="2057400" y="1371600"/>
        <a:ext cx="1981200" cy="1371600"/>
      </dsp:txXfrm>
    </dsp:sp>
    <dsp:sp modelId="{18872DD1-9DA9-4FE9-974F-9BB3075E337B}">
      <dsp:nvSpPr>
        <dsp:cNvPr id="0" name=""/>
        <dsp:cNvSpPr/>
      </dsp:nvSpPr>
      <dsp:spPr>
        <a:xfrm>
          <a:off x="761999" y="2743200"/>
          <a:ext cx="4572000" cy="1371600"/>
        </a:xfrm>
        <a:prstGeom prst="trapezoid">
          <a:avLst>
            <a:gd name="adj" fmla="val 55556"/>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Tahoma" pitchFamily="34" charset="0"/>
              <a:ea typeface="Tahoma" pitchFamily="34" charset="0"/>
              <a:cs typeface="Tahoma" pitchFamily="34" charset="0"/>
            </a:rPr>
            <a:t>Data Stewards</a:t>
          </a:r>
          <a:endParaRPr lang="en-US" sz="2400" kern="1200" dirty="0">
            <a:solidFill>
              <a:schemeClr val="bg1"/>
            </a:solidFill>
            <a:latin typeface="Tahoma" pitchFamily="34" charset="0"/>
            <a:ea typeface="Tahoma" pitchFamily="34" charset="0"/>
            <a:cs typeface="Tahoma" pitchFamily="34" charset="0"/>
          </a:endParaRPr>
        </a:p>
      </dsp:txBody>
      <dsp:txXfrm>
        <a:off x="1562099" y="2743200"/>
        <a:ext cx="2971800" cy="1371600"/>
      </dsp:txXfrm>
    </dsp:sp>
    <dsp:sp modelId="{49D7FB54-E788-4D85-8607-BA7CCB47C016}">
      <dsp:nvSpPr>
        <dsp:cNvPr id="0" name=""/>
        <dsp:cNvSpPr/>
      </dsp:nvSpPr>
      <dsp:spPr>
        <a:xfrm>
          <a:off x="0" y="4087107"/>
          <a:ext cx="6096000" cy="1371600"/>
        </a:xfrm>
        <a:prstGeom prst="trapezoid">
          <a:avLst>
            <a:gd name="adj" fmla="val 55556"/>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Tahoma" pitchFamily="34" charset="0"/>
              <a:ea typeface="Tahoma" pitchFamily="34" charset="0"/>
              <a:cs typeface="Tahoma" pitchFamily="34" charset="0"/>
            </a:rPr>
            <a:t>Information Technology</a:t>
          </a:r>
          <a:endParaRPr lang="en-US" sz="2400" kern="1200" dirty="0">
            <a:solidFill>
              <a:schemeClr val="bg1"/>
            </a:solidFill>
            <a:latin typeface="Tahoma" pitchFamily="34" charset="0"/>
            <a:ea typeface="Tahoma" pitchFamily="34" charset="0"/>
            <a:cs typeface="Tahoma" pitchFamily="34" charset="0"/>
          </a:endParaRPr>
        </a:p>
      </dsp:txBody>
      <dsp:txXfrm>
        <a:off x="1066799" y="4087107"/>
        <a:ext cx="3962400" cy="1371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01B133-B57A-48CD-A98D-3D99210D8A53}">
      <dsp:nvSpPr>
        <dsp:cNvPr id="0" name=""/>
        <dsp:cNvSpPr/>
      </dsp:nvSpPr>
      <dsp:spPr>
        <a:xfrm>
          <a:off x="2286000" y="3305"/>
          <a:ext cx="1524000" cy="1371600"/>
        </a:xfrm>
        <a:prstGeom prst="trapezoid">
          <a:avLst>
            <a:gd name="adj" fmla="val 55556"/>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smtClean="0">
            <a:solidFill>
              <a:schemeClr val="bg1"/>
            </a:solidFill>
            <a:latin typeface="Tahoma" pitchFamily="34" charset="0"/>
            <a:ea typeface="Tahoma" pitchFamily="34" charset="0"/>
            <a:cs typeface="Tahoma" pitchFamily="34" charset="0"/>
          </a:endParaRPr>
        </a:p>
        <a:p>
          <a:pPr lvl="0" algn="ctr" defTabSz="800100">
            <a:lnSpc>
              <a:spcPct val="90000"/>
            </a:lnSpc>
            <a:spcBef>
              <a:spcPct val="0"/>
            </a:spcBef>
            <a:spcAft>
              <a:spcPct val="35000"/>
            </a:spcAft>
          </a:pPr>
          <a:endParaRPr lang="en-US" sz="1800" kern="1200" dirty="0" smtClean="0">
            <a:solidFill>
              <a:schemeClr val="bg1"/>
            </a:solidFill>
            <a:latin typeface="Tahoma" pitchFamily="34" charset="0"/>
            <a:ea typeface="Tahoma" pitchFamily="34" charset="0"/>
            <a:cs typeface="Tahoma" pitchFamily="34" charset="0"/>
          </a:endParaRPr>
        </a:p>
        <a:p>
          <a:pPr lvl="0" algn="ctr" defTabSz="800100">
            <a:lnSpc>
              <a:spcPct val="90000"/>
            </a:lnSpc>
            <a:spcBef>
              <a:spcPct val="0"/>
            </a:spcBef>
            <a:spcAft>
              <a:spcPct val="35000"/>
            </a:spcAft>
          </a:pPr>
          <a:r>
            <a:rPr lang="en-US" sz="1800" kern="1200" dirty="0" smtClean="0">
              <a:solidFill>
                <a:schemeClr val="bg1"/>
              </a:solidFill>
              <a:latin typeface="Tahoma" pitchFamily="34" charset="0"/>
              <a:ea typeface="Tahoma" pitchFamily="34" charset="0"/>
              <a:cs typeface="Tahoma" pitchFamily="34" charset="0"/>
            </a:rPr>
            <a:t>Data            Policy Committee</a:t>
          </a:r>
        </a:p>
        <a:p>
          <a:pPr lvl="0" algn="ctr" defTabSz="800100">
            <a:lnSpc>
              <a:spcPct val="90000"/>
            </a:lnSpc>
            <a:spcBef>
              <a:spcPct val="0"/>
            </a:spcBef>
            <a:spcAft>
              <a:spcPct val="35000"/>
            </a:spcAft>
          </a:pPr>
          <a:endParaRPr lang="en-US" sz="1800" kern="1200" dirty="0">
            <a:solidFill>
              <a:schemeClr val="bg1"/>
            </a:solidFill>
            <a:latin typeface="Tahoma" pitchFamily="34" charset="0"/>
            <a:ea typeface="Tahoma" pitchFamily="34" charset="0"/>
            <a:cs typeface="Tahoma" pitchFamily="34" charset="0"/>
          </a:endParaRPr>
        </a:p>
      </dsp:txBody>
      <dsp:txXfrm>
        <a:off x="2286000" y="3305"/>
        <a:ext cx="1524000" cy="1371600"/>
      </dsp:txXfrm>
    </dsp:sp>
    <dsp:sp modelId="{D8643053-D5A8-4198-8DA0-F6150C5D10FE}">
      <dsp:nvSpPr>
        <dsp:cNvPr id="0" name=""/>
        <dsp:cNvSpPr/>
      </dsp:nvSpPr>
      <dsp:spPr>
        <a:xfrm>
          <a:off x="1524000" y="1371600"/>
          <a:ext cx="3048000" cy="1371600"/>
        </a:xfrm>
        <a:prstGeom prst="trapezoid">
          <a:avLst>
            <a:gd name="adj" fmla="val 55556"/>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Tahoma" pitchFamily="34" charset="0"/>
              <a:ea typeface="Tahoma" pitchFamily="34" charset="0"/>
              <a:cs typeface="Tahoma" pitchFamily="34" charset="0"/>
            </a:rPr>
            <a:t>Data Management</a:t>
          </a:r>
        </a:p>
        <a:p>
          <a:pPr lvl="0" algn="ctr" defTabSz="889000">
            <a:lnSpc>
              <a:spcPct val="90000"/>
            </a:lnSpc>
            <a:spcBef>
              <a:spcPct val="0"/>
            </a:spcBef>
            <a:spcAft>
              <a:spcPct val="35000"/>
            </a:spcAft>
          </a:pPr>
          <a:r>
            <a:rPr lang="en-US" sz="2000" kern="1200" dirty="0" smtClean="0">
              <a:solidFill>
                <a:schemeClr val="bg1"/>
              </a:solidFill>
              <a:latin typeface="Tahoma" pitchFamily="34" charset="0"/>
              <a:ea typeface="Tahoma" pitchFamily="34" charset="0"/>
              <a:cs typeface="Tahoma" pitchFamily="34" charset="0"/>
            </a:rPr>
            <a:t>Committee</a:t>
          </a:r>
          <a:endParaRPr lang="en-US" sz="2000" kern="1200" dirty="0">
            <a:solidFill>
              <a:schemeClr val="bg1"/>
            </a:solidFill>
            <a:latin typeface="Tahoma" pitchFamily="34" charset="0"/>
            <a:ea typeface="Tahoma" pitchFamily="34" charset="0"/>
            <a:cs typeface="Tahoma" pitchFamily="34" charset="0"/>
          </a:endParaRPr>
        </a:p>
      </dsp:txBody>
      <dsp:txXfrm>
        <a:off x="2057400" y="1371600"/>
        <a:ext cx="1981200" cy="1371600"/>
      </dsp:txXfrm>
    </dsp:sp>
    <dsp:sp modelId="{18872DD1-9DA9-4FE9-974F-9BB3075E337B}">
      <dsp:nvSpPr>
        <dsp:cNvPr id="0" name=""/>
        <dsp:cNvSpPr/>
      </dsp:nvSpPr>
      <dsp:spPr>
        <a:xfrm>
          <a:off x="761999" y="2743200"/>
          <a:ext cx="4572000" cy="1371600"/>
        </a:xfrm>
        <a:prstGeom prst="trapezoid">
          <a:avLst>
            <a:gd name="adj" fmla="val 55556"/>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Tahoma" pitchFamily="34" charset="0"/>
              <a:ea typeface="Tahoma" pitchFamily="34" charset="0"/>
              <a:cs typeface="Tahoma" pitchFamily="34" charset="0"/>
            </a:rPr>
            <a:t>Data Stewards</a:t>
          </a:r>
          <a:endParaRPr lang="en-US" sz="2400" kern="1200" dirty="0">
            <a:solidFill>
              <a:schemeClr val="bg1"/>
            </a:solidFill>
            <a:latin typeface="Tahoma" pitchFamily="34" charset="0"/>
            <a:ea typeface="Tahoma" pitchFamily="34" charset="0"/>
            <a:cs typeface="Tahoma" pitchFamily="34" charset="0"/>
          </a:endParaRPr>
        </a:p>
      </dsp:txBody>
      <dsp:txXfrm>
        <a:off x="1562099" y="2743200"/>
        <a:ext cx="2971800" cy="1371600"/>
      </dsp:txXfrm>
    </dsp:sp>
    <dsp:sp modelId="{49D7FB54-E788-4D85-8607-BA7CCB47C016}">
      <dsp:nvSpPr>
        <dsp:cNvPr id="0" name=""/>
        <dsp:cNvSpPr/>
      </dsp:nvSpPr>
      <dsp:spPr>
        <a:xfrm>
          <a:off x="0" y="4087107"/>
          <a:ext cx="6096000" cy="1371600"/>
        </a:xfrm>
        <a:prstGeom prst="trapezoid">
          <a:avLst>
            <a:gd name="adj" fmla="val 55556"/>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Tahoma" pitchFamily="34" charset="0"/>
              <a:ea typeface="Tahoma" pitchFamily="34" charset="0"/>
              <a:cs typeface="Tahoma" pitchFamily="34" charset="0"/>
            </a:rPr>
            <a:t>Information Technology</a:t>
          </a:r>
          <a:endParaRPr lang="en-US" sz="2400" kern="1200" dirty="0">
            <a:solidFill>
              <a:schemeClr val="bg1"/>
            </a:solidFill>
            <a:latin typeface="Tahoma" pitchFamily="34" charset="0"/>
            <a:ea typeface="Tahoma" pitchFamily="34" charset="0"/>
            <a:cs typeface="Tahoma" pitchFamily="34" charset="0"/>
          </a:endParaRPr>
        </a:p>
      </dsp:txBody>
      <dsp:txXfrm>
        <a:off x="1066799" y="4087107"/>
        <a:ext cx="3962400" cy="13716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1A7DB7-73B3-4AE0-A842-AAAEEC7C0C42}" type="datetimeFigureOut">
              <a:rPr lang="en-US" smtClean="0"/>
              <a:pPr/>
              <a:t>6/28/2013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dirty="0"/>
          </a:p>
        </p:txBody>
      </p:sp>
    </p:spTree>
    <p:extLst>
      <p:ext uri="{BB962C8B-B14F-4D97-AF65-F5344CB8AC3E}">
        <p14:creationId xmlns="" xmlns:p14="http://schemas.microsoft.com/office/powerpoint/2010/main" val="159134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9D426EB-C3C3-4DEE-8827-3A2C0E82A95A}" type="slidenum">
              <a:rPr lang="en-US" smtClean="0">
                <a:solidFill>
                  <a:prstClr val="black"/>
                </a:solidFill>
              </a:rPr>
              <a:pPr>
                <a:defRPr/>
              </a:pPr>
              <a:t>11</a:t>
            </a:fld>
            <a:endParaRPr lang="en-US" dirty="0" smtClean="0">
              <a:solidFill>
                <a:prstClr val="black"/>
              </a:solidFill>
            </a:endParaRPr>
          </a:p>
        </p:txBody>
      </p:sp>
    </p:spTree>
    <p:extLst>
      <p:ext uri="{BB962C8B-B14F-4D97-AF65-F5344CB8AC3E}">
        <p14:creationId xmlns="" xmlns:p14="http://schemas.microsoft.com/office/powerpoint/2010/main" val="411725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CD8798D-89F5-45C3-8382-2FA2124A1E25}"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 xmlns:p14="http://schemas.microsoft.com/office/powerpoint/2010/main" val="210845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3166" tIns="46584" rIns="93166" bIns="46584"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48132" name="Slide Number Placeholder 3"/>
          <p:cNvSpPr txBox="1">
            <a:spLocks noGrp="1"/>
          </p:cNvSpPr>
          <p:nvPr/>
        </p:nvSpPr>
        <p:spPr bwMode="auto">
          <a:xfrm>
            <a:off x="3882218" y="8684315"/>
            <a:ext cx="2974611" cy="457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66" tIns="46584" rIns="93166" bIns="46584" anchor="b"/>
          <a:lstStyle>
            <a:lvl1pPr defTabSz="928688" eaLnBrk="0" hangingPunct="0">
              <a:defRPr>
                <a:solidFill>
                  <a:schemeClr val="tx1"/>
                </a:solidFill>
                <a:latin typeface="Arial" charset="0"/>
              </a:defRPr>
            </a:lvl1pPr>
            <a:lvl2pPr marL="742950" indent="-285750" defTabSz="928688" eaLnBrk="0" hangingPunct="0">
              <a:defRPr>
                <a:solidFill>
                  <a:schemeClr val="tx1"/>
                </a:solidFill>
                <a:latin typeface="Arial" charset="0"/>
              </a:defRPr>
            </a:lvl2pPr>
            <a:lvl3pPr marL="1143000" indent="-228600" defTabSz="928688" eaLnBrk="0" hangingPunct="0">
              <a:defRPr>
                <a:solidFill>
                  <a:schemeClr val="tx1"/>
                </a:solidFill>
                <a:latin typeface="Arial" charset="0"/>
              </a:defRPr>
            </a:lvl3pPr>
            <a:lvl4pPr marL="1600200" indent="-228600" defTabSz="928688" eaLnBrk="0" hangingPunct="0">
              <a:defRPr>
                <a:solidFill>
                  <a:schemeClr val="tx1"/>
                </a:solidFill>
                <a:latin typeface="Arial" charset="0"/>
              </a:defRPr>
            </a:lvl4pPr>
            <a:lvl5pPr marL="2057400" indent="-228600" defTabSz="928688" eaLnBrk="0" hangingPunct="0">
              <a:defRPr>
                <a:solidFill>
                  <a:schemeClr val="tx1"/>
                </a:solidFill>
                <a:latin typeface="Arial" charset="0"/>
              </a:defRPr>
            </a:lvl5pPr>
            <a:lvl6pPr marL="2514600" indent="-228600" defTabSz="928688" eaLnBrk="0" fontAlgn="base" hangingPunct="0">
              <a:spcBef>
                <a:spcPct val="0"/>
              </a:spcBef>
              <a:spcAft>
                <a:spcPct val="0"/>
              </a:spcAft>
              <a:defRPr>
                <a:solidFill>
                  <a:schemeClr val="tx1"/>
                </a:solidFill>
                <a:latin typeface="Arial" charset="0"/>
              </a:defRPr>
            </a:lvl6pPr>
            <a:lvl7pPr marL="2971800" indent="-228600" defTabSz="928688" eaLnBrk="0" fontAlgn="base" hangingPunct="0">
              <a:spcBef>
                <a:spcPct val="0"/>
              </a:spcBef>
              <a:spcAft>
                <a:spcPct val="0"/>
              </a:spcAft>
              <a:defRPr>
                <a:solidFill>
                  <a:schemeClr val="tx1"/>
                </a:solidFill>
                <a:latin typeface="Arial" charset="0"/>
              </a:defRPr>
            </a:lvl7pPr>
            <a:lvl8pPr marL="3429000" indent="-228600" defTabSz="928688" eaLnBrk="0" fontAlgn="base" hangingPunct="0">
              <a:spcBef>
                <a:spcPct val="0"/>
              </a:spcBef>
              <a:spcAft>
                <a:spcPct val="0"/>
              </a:spcAft>
              <a:defRPr>
                <a:solidFill>
                  <a:schemeClr val="tx1"/>
                </a:solidFill>
                <a:latin typeface="Arial" charset="0"/>
              </a:defRPr>
            </a:lvl8pPr>
            <a:lvl9pPr marL="3886200" indent="-228600" defTabSz="928688"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94BA5FFA-F49C-43CF-A1A9-0981A50774EB}" type="slidenum">
              <a:rPr lang="en-US" sz="1200">
                <a:solidFill>
                  <a:srgbClr val="000000"/>
                </a:solidFill>
                <a:latin typeface="Calibri" pitchFamily="34" charset="0"/>
              </a:rPr>
              <a:pPr algn="r" eaLnBrk="1" fontAlgn="base" hangingPunct="1">
                <a:spcBef>
                  <a:spcPct val="0"/>
                </a:spcBef>
                <a:spcAft>
                  <a:spcPct val="0"/>
                </a:spcAft>
              </a:pPr>
              <a:t>22</a:t>
            </a:fld>
            <a:endParaRPr lang="en-US" sz="1200">
              <a:solidFill>
                <a:srgbClr val="000000"/>
              </a:solidFill>
              <a:latin typeface="Calibri" pitchFamily="34" charset="0"/>
            </a:endParaRPr>
          </a:p>
        </p:txBody>
      </p:sp>
    </p:spTree>
    <p:extLst>
      <p:ext uri="{BB962C8B-B14F-4D97-AF65-F5344CB8AC3E}">
        <p14:creationId xmlns="" xmlns:p14="http://schemas.microsoft.com/office/powerpoint/2010/main" val="68860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7206571-D258-427C-9F96-BF6D4035990C}"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 xmlns:p14="http://schemas.microsoft.com/office/powerpoint/2010/main" val="2470011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4CC9A9E-4A56-4518-9762-85E8E8E971EB}"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 xmlns:p14="http://schemas.microsoft.com/office/powerpoint/2010/main" val="696308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C508EEC-80EC-4B4A-A075-E3DC08134E01}"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 xmlns:p14="http://schemas.microsoft.com/office/powerpoint/2010/main" val="2667733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99A9AF-09CB-4B7F-BB80-0EFAA0B979ED}"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 xmlns:p14="http://schemas.microsoft.com/office/powerpoint/2010/main" val="3712007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9278D14-F0A7-414A-8EE3-72576B06E75B}"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 xmlns:p14="http://schemas.microsoft.com/office/powerpoint/2010/main" val="1210301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8D0E1CB-3C46-4E1E-A622-ED3B2F345C84}"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 xmlns:p14="http://schemas.microsoft.com/office/powerpoint/2010/main" val="281951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51B119F-2C26-4029-913B-83CDBE8F7F7C}"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 xmlns:p14="http://schemas.microsoft.com/office/powerpoint/2010/main" val="2082677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6A71C23-D4E7-4C36-A08E-5D4A63C13366}"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 xmlns:p14="http://schemas.microsoft.com/office/powerpoint/2010/main" val="228503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key question we really care about…..how do we answer it?</a:t>
            </a:r>
          </a:p>
        </p:txBody>
      </p:sp>
      <p:sp>
        <p:nvSpPr>
          <p:cNvPr id="4" name="Slide Number Placeholder 3"/>
          <p:cNvSpPr>
            <a:spLocks noGrp="1"/>
          </p:cNvSpPr>
          <p:nvPr>
            <p:ph type="sldNum" sz="quarter" idx="5"/>
          </p:nvPr>
        </p:nvSpPr>
        <p:spPr/>
        <p:txBody>
          <a:bodyPr/>
          <a:lstStyle/>
          <a:p>
            <a:pPr>
              <a:defRPr/>
            </a:pPr>
            <a:fld id="{682ABC0C-09E5-4EE8-BFF5-B4F1F6B8A2A3}"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 xmlns:p14="http://schemas.microsoft.com/office/powerpoint/2010/main" val="144777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79A9505-E5BA-4C16-845D-B5D8A9CBD51A}"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 xmlns:p14="http://schemas.microsoft.com/office/powerpoint/2010/main" val="972491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8EF89B2-7993-48FD-B0F6-B64195224EBF}"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 xmlns:p14="http://schemas.microsoft.com/office/powerpoint/2010/main" val="2988362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38</a:t>
            </a:fld>
            <a:endParaRPr lang="en-US" dirty="0"/>
          </a:p>
        </p:txBody>
      </p:sp>
    </p:spTree>
    <p:extLst>
      <p:ext uri="{BB962C8B-B14F-4D97-AF65-F5344CB8AC3E}">
        <p14:creationId xmlns="" xmlns:p14="http://schemas.microsoft.com/office/powerpoint/2010/main" val="338740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39</a:t>
            </a:fld>
            <a:endParaRPr lang="en-US" dirty="0"/>
          </a:p>
        </p:txBody>
      </p:sp>
    </p:spTree>
    <p:extLst>
      <p:ext uri="{BB962C8B-B14F-4D97-AF65-F5344CB8AC3E}">
        <p14:creationId xmlns="" xmlns:p14="http://schemas.microsoft.com/office/powerpoint/2010/main" val="1968486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40</a:t>
            </a:fld>
            <a:endParaRPr lang="en-US" dirty="0"/>
          </a:p>
        </p:txBody>
      </p:sp>
    </p:spTree>
    <p:extLst>
      <p:ext uri="{BB962C8B-B14F-4D97-AF65-F5344CB8AC3E}">
        <p14:creationId xmlns="" xmlns:p14="http://schemas.microsoft.com/office/powerpoint/2010/main" val="2656134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41</a:t>
            </a:fld>
            <a:endParaRPr lang="en-US" dirty="0"/>
          </a:p>
        </p:txBody>
      </p:sp>
    </p:spTree>
    <p:extLst>
      <p:ext uri="{BB962C8B-B14F-4D97-AF65-F5344CB8AC3E}">
        <p14:creationId xmlns="" xmlns:p14="http://schemas.microsoft.com/office/powerpoint/2010/main" val="3790956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DE0D4F7-26AB-442C-BA9E-771F60F5B695}"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 xmlns:p14="http://schemas.microsoft.com/office/powerpoint/2010/main" val="1810342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a:t>
            </a:r>
            <a:r>
              <a:rPr lang="en-US" baseline="0" dirty="0" smtClean="0"/>
              <a:t> serve as an introduction for the afternoon session.</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43</a:t>
            </a:fld>
            <a:endParaRPr lang="en-US" dirty="0"/>
          </a:p>
        </p:txBody>
      </p:sp>
    </p:spTree>
    <p:extLst>
      <p:ext uri="{BB962C8B-B14F-4D97-AF65-F5344CB8AC3E}">
        <p14:creationId xmlns="" xmlns:p14="http://schemas.microsoft.com/office/powerpoint/2010/main" val="1128173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building</a:t>
            </a:r>
            <a:r>
              <a:rPr lang="en-US" baseline="0" dirty="0" smtClean="0"/>
              <a:t> their triangle but these are the related bodies involved and some of their responsibilities- entity relationships</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46</a:t>
            </a:fld>
            <a:endParaRPr lang="en-US" dirty="0"/>
          </a:p>
        </p:txBody>
      </p:sp>
    </p:spTree>
    <p:extLst>
      <p:ext uri="{BB962C8B-B14F-4D97-AF65-F5344CB8AC3E}">
        <p14:creationId xmlns="" xmlns:p14="http://schemas.microsoft.com/office/powerpoint/2010/main" val="1260186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55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EF09B8-E940-42FE-9C0D-E50988FD3487}" type="slidenum">
              <a:rPr lang="en-US" smtClean="0">
                <a:solidFill>
                  <a:prstClr val="black"/>
                </a:solidFill>
              </a:rPr>
              <a:pPr>
                <a:defRPr/>
              </a:pPr>
              <a:t>14</a:t>
            </a:fld>
            <a:endParaRPr lang="en-US" dirty="0" smtClean="0">
              <a:solidFill>
                <a:prstClr val="black"/>
              </a:solidFill>
            </a:endParaRPr>
          </a:p>
        </p:txBody>
      </p:sp>
    </p:spTree>
    <p:extLst>
      <p:ext uri="{BB962C8B-B14F-4D97-AF65-F5344CB8AC3E}">
        <p14:creationId xmlns="" xmlns:p14="http://schemas.microsoft.com/office/powerpoint/2010/main" val="2348478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56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57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58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59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group will self-select)</a:t>
            </a:r>
          </a:p>
          <a:p>
            <a:endParaRPr lang="en-US" dirty="0" smtClean="0"/>
          </a:p>
          <a:p>
            <a:r>
              <a:rPr lang="en-US" dirty="0" smtClean="0"/>
              <a:t>Speaker: June and Rich will provide the overview. </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84</a:t>
            </a:fld>
            <a:endParaRPr lang="en-US" dirty="0"/>
          </a:p>
        </p:txBody>
      </p:sp>
    </p:spTree>
    <p:extLst>
      <p:ext uri="{BB962C8B-B14F-4D97-AF65-F5344CB8AC3E}">
        <p14:creationId xmlns="" xmlns:p14="http://schemas.microsoft.com/office/powerpoint/2010/main" val="3692744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DE0D4F7-26AB-442C-BA9E-771F60F5B695}" type="slidenum">
              <a:rPr lang="en-US" smtClean="0">
                <a:solidFill>
                  <a:prstClr val="black"/>
                </a:solidFill>
              </a:rPr>
              <a:pPr>
                <a:defRPr/>
              </a:pPr>
              <a:t>100</a:t>
            </a:fld>
            <a:endParaRPr lang="en-US" dirty="0">
              <a:solidFill>
                <a:prstClr val="black"/>
              </a:solidFill>
            </a:endParaRPr>
          </a:p>
        </p:txBody>
      </p:sp>
    </p:spTree>
    <p:extLst>
      <p:ext uri="{BB962C8B-B14F-4D97-AF65-F5344CB8AC3E}">
        <p14:creationId xmlns="" xmlns:p14="http://schemas.microsoft.com/office/powerpoint/2010/main" val="1810342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101</a:t>
            </a:fld>
            <a:endParaRPr lang="en-US"/>
          </a:p>
        </p:txBody>
      </p:sp>
    </p:spTree>
    <p:extLst>
      <p:ext uri="{BB962C8B-B14F-4D97-AF65-F5344CB8AC3E}">
        <p14:creationId xmlns="" xmlns:p14="http://schemas.microsoft.com/office/powerpoint/2010/main" val="1467593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Options: a single</a:t>
            </a:r>
            <a:r>
              <a:rPr lang="en-US" baseline="0" dirty="0" smtClean="0"/>
              <a:t> </a:t>
            </a:r>
            <a:r>
              <a:rPr lang="en-US" baseline="0" dirty="0" err="1" smtClean="0"/>
              <a:t>gov.</a:t>
            </a:r>
            <a:r>
              <a:rPr lang="en-US" baseline="0" dirty="0" smtClean="0"/>
              <a:t> </a:t>
            </a:r>
            <a:r>
              <a:rPr lang="en-US" baseline="0" dirty="0" err="1" smtClean="0"/>
              <a:t>coord</a:t>
            </a:r>
            <a:r>
              <a:rPr lang="en-US" baseline="0" dirty="0" smtClean="0"/>
              <a:t>. across agencies; </a:t>
            </a:r>
          </a:p>
          <a:p>
            <a:r>
              <a:rPr lang="en-US" baseline="0" dirty="0" smtClean="0"/>
              <a:t>a few coordinator – one from each agency which is = the data management group subset (consensus model)</a:t>
            </a:r>
          </a:p>
          <a:p>
            <a:r>
              <a:rPr lang="en-US" baseline="0" dirty="0" smtClean="0"/>
              <a:t>A designee or a chair from the data management committee with specific </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102</a:t>
            </a:fld>
            <a:endParaRPr lang="en-US" dirty="0"/>
          </a:p>
        </p:txBody>
      </p:sp>
    </p:spTree>
    <p:extLst>
      <p:ext uri="{BB962C8B-B14F-4D97-AF65-F5344CB8AC3E}">
        <p14:creationId xmlns="" xmlns:p14="http://schemas.microsoft.com/office/powerpoint/2010/main" val="3146524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many options for charter</a:t>
            </a:r>
            <a:r>
              <a:rPr lang="en-US" baseline="0" dirty="0" smtClean="0"/>
              <a:t> they are simple summaries. </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103</a:t>
            </a:fld>
            <a:endParaRPr lang="en-US" dirty="0"/>
          </a:p>
        </p:txBody>
      </p:sp>
    </p:spTree>
    <p:extLst>
      <p:ext uri="{BB962C8B-B14F-4D97-AF65-F5344CB8AC3E}">
        <p14:creationId xmlns="" xmlns:p14="http://schemas.microsoft.com/office/powerpoint/2010/main" val="645489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Consensus</a:t>
            </a:r>
          </a:p>
          <a:p>
            <a:r>
              <a:rPr lang="en-US" dirty="0" smtClean="0"/>
              <a:t>Democratic</a:t>
            </a:r>
            <a:r>
              <a:rPr lang="en-US" baseline="0" dirty="0" smtClean="0"/>
              <a:t> – everyone has one vote</a:t>
            </a:r>
          </a:p>
          <a:p>
            <a:r>
              <a:rPr lang="en-US" baseline="0" dirty="0" smtClean="0"/>
              <a:t>VA- Consensus Bottom Line Approach- I can live with it (discuss it and people raise it. If </a:t>
            </a:r>
            <a:r>
              <a:rPr lang="en-US" baseline="0" dirty="0" err="1" smtClean="0"/>
              <a:t>tehre</a:t>
            </a:r>
            <a:r>
              <a:rPr lang="en-US" baseline="0" dirty="0" smtClean="0"/>
              <a:t> is no resolution then they ask “can you live with it?” and then if it is no they say way and they don’t move forward</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104</a:t>
            </a:fld>
            <a:endParaRPr lang="en-US" dirty="0"/>
          </a:p>
        </p:txBody>
      </p:sp>
    </p:spTree>
    <p:extLst>
      <p:ext uri="{BB962C8B-B14F-4D97-AF65-F5344CB8AC3E}">
        <p14:creationId xmlns="" xmlns:p14="http://schemas.microsoft.com/office/powerpoint/2010/main" val="14923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4B34A00-1883-48E1-99A1-C8896F2A5817}"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 xmlns:p14="http://schemas.microsoft.com/office/powerpoint/2010/main" val="4276106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a:t>
            </a:r>
            <a:r>
              <a:rPr lang="en-US" baseline="0" dirty="0" smtClean="0"/>
              <a:t> a role on the governance group that put it together or the approve it (or both) so it includes all agency development</a:t>
            </a:r>
          </a:p>
          <a:p>
            <a:endParaRPr lang="en-US" baseline="0" dirty="0" smtClean="0"/>
          </a:p>
          <a:p>
            <a:r>
              <a:rPr lang="en-US" baseline="0" dirty="0" smtClean="0"/>
              <a:t>Share examples from the data sharing work group lessons learned and examples that are recent and related to early learning</a:t>
            </a:r>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105</a:t>
            </a:fld>
            <a:endParaRPr lang="en-US" dirty="0"/>
          </a:p>
        </p:txBody>
      </p:sp>
    </p:spTree>
    <p:extLst>
      <p:ext uri="{BB962C8B-B14F-4D97-AF65-F5344CB8AC3E}">
        <p14:creationId xmlns="" xmlns:p14="http://schemas.microsoft.com/office/powerpoint/2010/main" val="4273961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9C58CA-12E4-4F31-9B48-6F56F73F44E1}" type="slidenum">
              <a:rPr lang="en-US" smtClean="0"/>
              <a:pPr/>
              <a:t>108</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119</a:t>
            </a:fld>
            <a:endParaRPr lang="en-US"/>
          </a:p>
        </p:txBody>
      </p:sp>
    </p:spTree>
    <p:extLst>
      <p:ext uri="{BB962C8B-B14F-4D97-AF65-F5344CB8AC3E}">
        <p14:creationId xmlns="" xmlns:p14="http://schemas.microsoft.com/office/powerpoint/2010/main" val="336386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5A335C-373D-48C4-B891-28297C0654C2}" type="slidenum">
              <a:rPr lang="en-US" smtClean="0">
                <a:solidFill>
                  <a:prstClr val="black"/>
                </a:solidFill>
              </a:rPr>
              <a:pPr>
                <a:defRPr/>
              </a:pPr>
              <a:t>16</a:t>
            </a:fld>
            <a:endParaRPr lang="en-US" dirty="0" smtClean="0">
              <a:solidFill>
                <a:prstClr val="black"/>
              </a:solidFill>
            </a:endParaRPr>
          </a:p>
        </p:txBody>
      </p:sp>
    </p:spTree>
    <p:extLst>
      <p:ext uri="{BB962C8B-B14F-4D97-AF65-F5344CB8AC3E}">
        <p14:creationId xmlns="" xmlns:p14="http://schemas.microsoft.com/office/powerpoint/2010/main" val="362751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6C30A86-830B-4668-9A3E-4C81FC3FFD97}"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 xmlns:p14="http://schemas.microsoft.com/office/powerpoint/2010/main" val="23202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4486149D-A1A6-4B29-8BDC-A017E9FE7672}"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 xmlns:p14="http://schemas.microsoft.com/office/powerpoint/2010/main" val="382630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63BC6B2-E22A-4F10-9582-21B67C42BB95}"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 xmlns:p14="http://schemas.microsoft.com/office/powerpoint/2010/main" val="363299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1A85A85-93CF-439E-9635-D3728A02EEEB}" type="slidenum">
              <a:rPr lang="en-US" smtClean="0">
                <a:solidFill>
                  <a:prstClr val="black"/>
                </a:solidFill>
              </a:rPr>
              <a:pPr>
                <a:defRPr/>
              </a:pPr>
              <a:t>20</a:t>
            </a:fld>
            <a:endParaRPr lang="en-US" dirty="0" smtClean="0">
              <a:solidFill>
                <a:prstClr val="black"/>
              </a:solidFill>
            </a:endParaRPr>
          </a:p>
        </p:txBody>
      </p:sp>
    </p:spTree>
    <p:extLst>
      <p:ext uri="{BB962C8B-B14F-4D97-AF65-F5344CB8AC3E}">
        <p14:creationId xmlns="" xmlns:p14="http://schemas.microsoft.com/office/powerpoint/2010/main" val="3009295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mn-lt"/>
            </a:endParaRPr>
          </a:p>
        </p:txBody>
      </p:sp>
      <p:sp>
        <p:nvSpPr>
          <p:cNvPr id="9" name="Rectangle 8"/>
          <p:cNvSpPr/>
          <p:nvPr userDrawn="1"/>
        </p:nvSpPr>
        <p:spPr>
          <a:xfrm>
            <a:off x="1981200" y="3200400"/>
            <a:ext cx="6705600" cy="3124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15" name="Picture 14" descr="edustack.final2.jpg"/>
          <p:cNvPicPr>
            <a:picLocks noChangeAspect="1"/>
          </p:cNvPicPr>
          <p:nvPr userDrawn="1"/>
        </p:nvPicPr>
        <p:blipFill>
          <a:blip r:embed="rId2" cstate="print"/>
          <a:srcRect l="34186" t="3067" r="10274"/>
          <a:stretch>
            <a:fillRect/>
          </a:stretch>
        </p:blipFill>
        <p:spPr>
          <a:xfrm>
            <a:off x="157318" y="174905"/>
            <a:ext cx="1626010" cy="6454495"/>
          </a:xfrm>
          <a:prstGeom prst="roundRect">
            <a:avLst>
              <a:gd name="adj" fmla="val 11721"/>
            </a:avLst>
          </a:prstGeom>
        </p:spPr>
      </p:pic>
      <p:sp>
        <p:nvSpPr>
          <p:cNvPr id="12"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8" name="Picture 17" descr="SST_logo.jpg"/>
          <p:cNvPicPr>
            <a:picLocks noChangeAspect="1"/>
          </p:cNvPicPr>
          <p:nvPr userDrawn="1"/>
        </p:nvPicPr>
        <p:blipFill>
          <a:blip r:embed="rId3" cstate="print"/>
          <a:stretch>
            <a:fillRect/>
          </a:stretch>
        </p:blipFill>
        <p:spPr>
          <a:xfrm>
            <a:off x="2590800" y="304800"/>
            <a:ext cx="5486400" cy="2743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7D3281C3-6F34-445A-A5E7-6764B61041B4}" type="slidenum">
              <a:rPr lang="en-US">
                <a:solidFill>
                  <a:prstClr val="white"/>
                </a:solidFill>
              </a:rPr>
              <a:pPr>
                <a:defRPr/>
              </a:pPr>
              <a:t>‹#›</a:t>
            </a:fld>
            <a:endParaRPr lang="en-US" dirty="0">
              <a:solidFill>
                <a:prstClr val="white"/>
              </a:solidFill>
            </a:endParaRPr>
          </a:p>
        </p:txBody>
      </p:sp>
    </p:spTree>
    <p:extLst>
      <p:ext uri="{BB962C8B-B14F-4D97-AF65-F5344CB8AC3E}">
        <p14:creationId xmlns="" xmlns:p14="http://schemas.microsoft.com/office/powerpoint/2010/main" val="394948108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9DFC05DD-4AD9-4ECE-B6F9-7B3410A19995}"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26473376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A87E1C56-6FBA-4516-9B3F-5CB74C64F75B}" type="slidenum">
              <a:rPr lang="en-US">
                <a:solidFill>
                  <a:prstClr val="white"/>
                </a:solidFill>
              </a:rPr>
              <a:pPr>
                <a:defRPr/>
              </a:pPr>
              <a:t>‹#›</a:t>
            </a:fld>
            <a:endParaRPr lang="en-US" dirty="0">
              <a:solidFill>
                <a:prstClr val="white"/>
              </a:solidFill>
            </a:endParaRPr>
          </a:p>
        </p:txBody>
      </p:sp>
    </p:spTree>
    <p:extLst>
      <p:ext uri="{BB962C8B-B14F-4D97-AF65-F5344CB8AC3E}">
        <p14:creationId xmlns="" xmlns:p14="http://schemas.microsoft.com/office/powerpoint/2010/main" val="37147985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E94589C7-C5B4-42BD-BD6E-2AF85AF48E63}"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384286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6864628C-B479-49FB-A8A2-35E036892103}"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157423456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white"/>
              </a:solidFill>
              <a:latin typeface="Arial"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white"/>
              </a:solidFill>
              <a:latin typeface="Arial"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7B12D68F-839E-4D8B-9BCD-F8932A910827}" type="slidenum">
              <a:rPr lang="en-US">
                <a:solidFill>
                  <a:prstClr val="white"/>
                </a:solidFill>
              </a:rPr>
              <a:pPr>
                <a:defRPr/>
              </a:pPr>
              <a:t>‹#›</a:t>
            </a:fld>
            <a:endParaRPr lang="en-US" dirty="0">
              <a:solidFill>
                <a:prstClr val="white"/>
              </a:solidFill>
            </a:endParaRPr>
          </a:p>
        </p:txBody>
      </p:sp>
    </p:spTree>
    <p:extLst>
      <p:ext uri="{BB962C8B-B14F-4D97-AF65-F5344CB8AC3E}">
        <p14:creationId xmlns="" xmlns:p14="http://schemas.microsoft.com/office/powerpoint/2010/main" val="92213666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B0F6BB31-0C3B-46C8-AF84-0D1F32E93962}"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3124580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F772711-75F2-4B4B-9D84-419560E2B909}"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301111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dirty="0">
              <a:ln>
                <a:noFill/>
              </a:ln>
              <a:solidFill>
                <a:srgbClr val="7980A3"/>
              </a:solidFill>
              <a:effectLst/>
              <a:uLnTx/>
              <a:uFillTx/>
              <a:latin typeface="+mj-lt"/>
              <a:ea typeface="+mj-ea"/>
              <a:cs typeface="+mj-cs"/>
            </a:endParaRPr>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9" name="Content Placeholder 8"/>
          <p:cNvSpPr>
            <a:spLocks noGrp="1"/>
          </p:cNvSpPr>
          <p:nvPr>
            <p:ph sz="quarter" idx="13"/>
          </p:nvPr>
        </p:nvSpPr>
        <p:spPr>
          <a:xfrm>
            <a:off x="762000" y="1600200"/>
            <a:ext cx="762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a:xfrm>
            <a:off x="6727825" y="6408738"/>
            <a:ext cx="1919288" cy="365125"/>
          </a:xfrm>
          <a:prstGeom prst="rect">
            <a:avLst/>
          </a:prstGeom>
        </p:spPr>
        <p:txBody>
          <a:bodyPr/>
          <a:lstStyle>
            <a:lvl1pPr>
              <a:defRPr/>
            </a:lvl1pPr>
          </a:lstStyle>
          <a:p>
            <a:pPr>
              <a:defRPr/>
            </a:pPr>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5E3AB0B5-F6F8-4BEC-803A-6CAA34CD315A}"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354616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09D4C-6933-479E-9C1D-A5B5B0B201E6}" type="slidenum">
              <a:rPr lang="en-US" smtClean="0"/>
              <a:pPr/>
              <a:t>‹#›</a:t>
            </a:fld>
            <a:endParaRPr lang="en-US"/>
          </a:p>
        </p:txBody>
      </p:sp>
    </p:spTree>
    <p:extLst>
      <p:ext uri="{BB962C8B-B14F-4D97-AF65-F5344CB8AC3E}">
        <p14:creationId xmlns="" xmlns:p14="http://schemas.microsoft.com/office/powerpoint/2010/main" val="96108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black"/>
                </a:solidFill>
                <a:latin typeface="Arial"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black"/>
                </a:solidFill>
                <a:latin typeface="Arial"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99A80CD-7DB4-4205-9EAD-0F39ADF0164E}" type="slidenum">
              <a:rPr lang="en-US"/>
              <a:pPr>
                <a:defRPr/>
              </a:pPr>
              <a:t>‹#›</a:t>
            </a:fld>
            <a:endParaRPr lang="en-US" dirty="0"/>
          </a:p>
        </p:txBody>
      </p:sp>
    </p:spTree>
    <p:extLst>
      <p:ext uri="{BB962C8B-B14F-4D97-AF65-F5344CB8AC3E}">
        <p14:creationId xmlns="" xmlns:p14="http://schemas.microsoft.com/office/powerpoint/2010/main" val="23421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dirty="0">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5E3AB0B5-F6F8-4BEC-803A-6CAA34CD315A}" type="slidenum">
              <a:rPr lang="en-US">
                <a:solidFill>
                  <a:prstClr val="black"/>
                </a:solidFill>
              </a:rPr>
              <a:pPr>
                <a:defRPr/>
              </a:pPr>
              <a:t>‹#›</a:t>
            </a:fld>
            <a:endParaRPr lang="en-US" dirty="0">
              <a:solidFill>
                <a:prstClr val="black"/>
              </a:solidFill>
            </a:endParaRPr>
          </a:p>
        </p:txBody>
      </p:sp>
    </p:spTree>
    <p:extLst>
      <p:ext uri="{BB962C8B-B14F-4D97-AF65-F5344CB8AC3E}">
        <p14:creationId xmlns="" xmlns:p14="http://schemas.microsoft.com/office/powerpoint/2010/main" val="28028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dirty="0">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C7CF5F87-5780-4264-84AC-895695C5F05F}" type="slidenum">
              <a:rPr lang="en-US">
                <a:solidFill>
                  <a:prstClr val="white"/>
                </a:solidFill>
              </a:rPr>
              <a:pPr>
                <a:defRPr/>
              </a:pPr>
              <a:t>‹#›</a:t>
            </a:fld>
            <a:endParaRPr lang="en-US" dirty="0">
              <a:solidFill>
                <a:prstClr val="white"/>
              </a:solidFill>
            </a:endParaRPr>
          </a:p>
        </p:txBody>
      </p:sp>
    </p:spTree>
    <p:extLst>
      <p:ext uri="{BB962C8B-B14F-4D97-AF65-F5344CB8AC3E}">
        <p14:creationId xmlns="" xmlns:p14="http://schemas.microsoft.com/office/powerpoint/2010/main" val="306014329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85499-22F0-4E30-BA6A-ED84175C6F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6" r:id="rId5"/>
    <p:sldLayoutId id="2147483667"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black"/>
              </a:solidFill>
              <a:latin typeface="Arial"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base">
              <a:spcBef>
                <a:spcPct val="0"/>
              </a:spcBef>
              <a:spcAft>
                <a:spcPct val="0"/>
              </a:spcAft>
              <a:defRPr/>
            </a:pPr>
            <a:endParaRPr lang="en-US" dirty="0">
              <a:solidFill>
                <a:prstClr val="black"/>
              </a:solidFill>
              <a:latin typeface="Arial" charset="0"/>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fontAlgn="base">
              <a:spcBef>
                <a:spcPct val="0"/>
              </a:spcBef>
              <a:spcAft>
                <a:spcPct val="0"/>
              </a:spcAft>
              <a:defRPr/>
            </a:pPr>
            <a:endParaRPr lang="en-US" dirty="0">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fontAlgn="base">
              <a:spcBef>
                <a:spcPct val="0"/>
              </a:spcBef>
              <a:spcAft>
                <a:spcPct val="0"/>
              </a:spcAft>
              <a:defRPr/>
            </a:pPr>
            <a:endParaRPr lang="en-US" dirty="0">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defRPr>
            </a:lvl1pPr>
            <a:extLst/>
          </a:lstStyle>
          <a:p>
            <a:pPr fontAlgn="base">
              <a:spcBef>
                <a:spcPct val="0"/>
              </a:spcBef>
              <a:spcAft>
                <a:spcPct val="0"/>
              </a:spcAft>
              <a:defRPr/>
            </a:pPr>
            <a:fld id="{C625E195-4E6B-44E4-AE45-A0B5E78D01E7}"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 xmlns:p14="http://schemas.microsoft.com/office/powerpoint/2010/main" val="2757710687"/>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3" Type="http://schemas.openxmlformats.org/officeDocument/2006/relationships/hyperlink" Target="mailto:june.fox@dpi.wi.gov" TargetMode="External"/><Relationship Id="rId7" Type="http://schemas.openxmlformats.org/officeDocument/2006/relationships/hyperlink" Target="http://nces.ed.gov/programs/slds/techassistance.asp"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mailto:Jeff.Sellers@sst-slds.org" TargetMode="External"/><Relationship Id="rId5" Type="http://schemas.openxmlformats.org/officeDocument/2006/relationships/hyperlink" Target="mailto:missy.cochenour@sst-slds.org" TargetMode="External"/><Relationship Id="rId4" Type="http://schemas.openxmlformats.org/officeDocument/2006/relationships/hyperlink" Target="mailto:richard.jorgensen@dpi.wi.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1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11.pn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mailto:June.Fox@dpi.wi.gov"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99239"/>
            <a:ext cx="7772400" cy="1829761"/>
          </a:xfrm>
        </p:spPr>
        <p:txBody>
          <a:bodyPr>
            <a:normAutofit fontScale="90000"/>
          </a:bodyPr>
          <a:lstStyle/>
          <a:p>
            <a:r>
              <a:rPr lang="en-US" dirty="0" smtClean="0"/>
              <a:t>WI Early Childhood Longitudinal Data System (EC LDS) </a:t>
            </a:r>
            <a:endParaRPr lang="en-US" dirty="0"/>
          </a:p>
        </p:txBody>
      </p:sp>
      <p:sp>
        <p:nvSpPr>
          <p:cNvPr id="7" name="Subtitle 6"/>
          <p:cNvSpPr>
            <a:spLocks noGrp="1"/>
          </p:cNvSpPr>
          <p:nvPr>
            <p:ph type="subTitle" idx="1"/>
          </p:nvPr>
        </p:nvSpPr>
        <p:spPr/>
        <p:txBody>
          <a:bodyPr/>
          <a:lstStyle/>
          <a:p>
            <a:r>
              <a:rPr lang="en-US" dirty="0" smtClean="0"/>
              <a:t>Data Governance Orientation Workshop</a:t>
            </a:r>
          </a:p>
          <a:p>
            <a:r>
              <a:rPr lang="en-US" dirty="0" smtClean="0"/>
              <a:t>June 27, 2013</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 xmlns:p14="http://schemas.microsoft.com/office/powerpoint/2010/main" val="3674470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are you most hoping to get out of this workshop today?</a:t>
            </a:r>
            <a:endParaRPr lang="en-US" dirty="0"/>
          </a:p>
        </p:txBody>
      </p:sp>
      <p:sp>
        <p:nvSpPr>
          <p:cNvPr id="5" name="Text Placeholder 4"/>
          <p:cNvSpPr>
            <a:spLocks noGrp="1"/>
          </p:cNvSpPr>
          <p:nvPr>
            <p:ph type="body" idx="1"/>
          </p:nvPr>
        </p:nvSpPr>
        <p:spPr/>
        <p:txBody>
          <a:bodyPr/>
          <a:lstStyle/>
          <a:p>
            <a:r>
              <a:rPr lang="en-US" dirty="0" smtClean="0"/>
              <a:t>1. General Data Governance Info</a:t>
            </a:r>
          </a:p>
          <a:p>
            <a:r>
              <a:rPr lang="en-US" dirty="0" smtClean="0"/>
              <a:t>2.  Specific Information for EC LDS Data Governance Work</a:t>
            </a:r>
          </a:p>
          <a:p>
            <a:r>
              <a:rPr lang="en-US" dirty="0" smtClean="0"/>
              <a:t>3.  Chance to discuss Data Governance with Colleagues</a:t>
            </a:r>
          </a:p>
          <a:p>
            <a:r>
              <a:rPr lang="en-US" dirty="0" smtClean="0"/>
              <a:t>4.  Something entirely different from the above</a:t>
            </a:r>
          </a:p>
        </p:txBody>
      </p:sp>
      <p:sp>
        <p:nvSpPr>
          <p:cNvPr id="3" name="Slide Number Placeholder 2"/>
          <p:cNvSpPr>
            <a:spLocks noGrp="1"/>
          </p:cNvSpPr>
          <p:nvPr>
            <p:ph type="sldNum" sz="quarter" idx="12"/>
          </p:nvPr>
        </p:nvSpPr>
        <p:spPr/>
        <p:txBody>
          <a:bodyPr/>
          <a:lstStyle/>
          <a:p>
            <a:pPr>
              <a:defRPr/>
            </a:pPr>
            <a:fld id="{E94589C7-C5B4-42BD-BD6E-2AF85AF48E63}"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 xmlns:p14="http://schemas.microsoft.com/office/powerpoint/2010/main" val="6353177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640513" y="6356350"/>
            <a:ext cx="2133600" cy="365125"/>
          </a:xfrm>
          <a:prstGeom prst="rect">
            <a:avLst/>
          </a:prstGeom>
        </p:spPr>
        <p:txBody>
          <a:bodyPr/>
          <a:lstStyle/>
          <a:p>
            <a:pPr>
              <a:defRPr/>
            </a:pPr>
            <a:fld id="{AAAC1652-D7DD-4F31-8647-C959B43B8491}" type="slidenum">
              <a:rPr lang="en-US"/>
              <a:pPr>
                <a:defRPr/>
              </a:pPr>
              <a:t>100</a:t>
            </a:fld>
            <a:endParaRPr lang="en-US" dirty="0"/>
          </a:p>
        </p:txBody>
      </p:sp>
      <p:graphicFrame>
        <p:nvGraphicFramePr>
          <p:cNvPr id="4" name="Diagram 3"/>
          <p:cNvGraphicFramePr/>
          <p:nvPr/>
        </p:nvGraphicFramePr>
        <p:xfrm>
          <a:off x="457200" y="964314"/>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reeform 8"/>
          <p:cNvSpPr/>
          <p:nvPr/>
        </p:nvSpPr>
        <p:spPr>
          <a:xfrm>
            <a:off x="3962400" y="838200"/>
            <a:ext cx="4876800" cy="1447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719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1563" y="10000"/>
                </a:lnTo>
                <a:lnTo>
                  <a:pt x="0" y="0"/>
                </a:lnTo>
                <a:close/>
              </a:path>
            </a:pathLst>
          </a:custGeom>
          <a:ln/>
        </p:spPr>
        <p:style>
          <a:lnRef idx="2">
            <a:schemeClr val="accent6"/>
          </a:lnRef>
          <a:fillRef idx="1">
            <a:schemeClr val="lt1"/>
          </a:fillRef>
          <a:effectRef idx="0">
            <a:schemeClr val="accent6"/>
          </a:effectRef>
          <a:fontRef idx="minor">
            <a:schemeClr val="dk1"/>
          </a:fontRef>
        </p:style>
        <p:txBody>
          <a:bodyPr/>
          <a:lstStyle/>
          <a:p>
            <a:pPr marL="573088" algn="r" fontAlgn="auto">
              <a:spcBef>
                <a:spcPts val="0"/>
              </a:spcBef>
              <a:spcAft>
                <a:spcPts val="0"/>
              </a:spcAft>
              <a:defRPr/>
            </a:pPr>
            <a:r>
              <a:rPr lang="en-US" sz="2400" dirty="0">
                <a:solidFill>
                  <a:schemeClr val="accent5">
                    <a:lumMod val="50000"/>
                  </a:schemeClr>
                </a:solidFill>
              </a:rPr>
              <a:t>Department and EC Program Executive Leadership</a:t>
            </a:r>
          </a:p>
        </p:txBody>
      </p:sp>
      <p:sp>
        <p:nvSpPr>
          <p:cNvPr id="10" name="Freeform 9"/>
          <p:cNvSpPr/>
          <p:nvPr/>
        </p:nvSpPr>
        <p:spPr>
          <a:xfrm>
            <a:off x="4724400" y="2286000"/>
            <a:ext cx="4114800" cy="13716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719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852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1852" y="10000"/>
                </a:lnTo>
                <a:lnTo>
                  <a:pt x="0" y="0"/>
                </a:lnTo>
                <a:close/>
              </a:path>
            </a:pathLst>
          </a:custGeom>
          <a:ln/>
        </p:spPr>
        <p:style>
          <a:lnRef idx="2">
            <a:schemeClr val="accent6"/>
          </a:lnRef>
          <a:fillRef idx="1">
            <a:schemeClr val="lt1"/>
          </a:fillRef>
          <a:effectRef idx="0">
            <a:schemeClr val="accent6"/>
          </a:effectRef>
          <a:fontRef idx="minor">
            <a:schemeClr val="dk1"/>
          </a:fontRef>
        </p:style>
        <p:txBody>
          <a:bodyPr rIns="45720"/>
          <a:lstStyle/>
          <a:p>
            <a:pPr marL="627063" fontAlgn="auto">
              <a:spcBef>
                <a:spcPts val="0"/>
              </a:spcBef>
              <a:spcAft>
                <a:spcPts val="0"/>
              </a:spcAft>
              <a:defRPr/>
            </a:pPr>
            <a:r>
              <a:rPr lang="en-US" sz="2400" dirty="0">
                <a:solidFill>
                  <a:schemeClr val="accent5">
                    <a:lumMod val="50000"/>
                  </a:schemeClr>
                </a:solidFill>
              </a:rPr>
              <a:t>Divisions, Program(s), IT, Researchers </a:t>
            </a:r>
            <a:endParaRPr lang="en-US" sz="1400" dirty="0">
              <a:solidFill>
                <a:schemeClr val="accent5">
                  <a:lumMod val="50000"/>
                </a:schemeClr>
              </a:solidFill>
            </a:endParaRPr>
          </a:p>
        </p:txBody>
      </p:sp>
      <p:sp>
        <p:nvSpPr>
          <p:cNvPr id="11" name="Freeform 10"/>
          <p:cNvSpPr/>
          <p:nvPr/>
        </p:nvSpPr>
        <p:spPr>
          <a:xfrm>
            <a:off x="5486400" y="3657600"/>
            <a:ext cx="3352800" cy="13716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719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85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227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2273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2273" y="10000"/>
                </a:lnTo>
                <a:lnTo>
                  <a:pt x="0" y="0"/>
                </a:lnTo>
                <a:close/>
              </a:path>
            </a:pathLst>
          </a:custGeom>
          <a:ln/>
        </p:spPr>
        <p:style>
          <a:lnRef idx="2">
            <a:schemeClr val="accent6"/>
          </a:lnRef>
          <a:fillRef idx="1">
            <a:schemeClr val="lt1"/>
          </a:fillRef>
          <a:effectRef idx="0">
            <a:schemeClr val="accent6"/>
          </a:effectRef>
          <a:fontRef idx="minor">
            <a:schemeClr val="dk1"/>
          </a:fontRef>
        </p:style>
        <p:txBody>
          <a:bodyPr lIns="0"/>
          <a:lstStyle/>
          <a:p>
            <a:pPr marL="627063" fontAlgn="auto">
              <a:spcBef>
                <a:spcPts val="0"/>
              </a:spcBef>
              <a:spcAft>
                <a:spcPts val="0"/>
              </a:spcAft>
              <a:defRPr/>
            </a:pPr>
            <a:endParaRPr lang="en-US" sz="3000" dirty="0">
              <a:solidFill>
                <a:srgbClr val="404362"/>
              </a:solidFill>
            </a:endParaRPr>
          </a:p>
          <a:p>
            <a:pPr marL="627063" fontAlgn="auto">
              <a:spcBef>
                <a:spcPts val="0"/>
              </a:spcBef>
              <a:spcAft>
                <a:spcPts val="0"/>
              </a:spcAft>
              <a:defRPr/>
            </a:pPr>
            <a:r>
              <a:rPr lang="en-US" sz="2400" dirty="0">
                <a:solidFill>
                  <a:schemeClr val="accent5">
                    <a:lumMod val="50000"/>
                  </a:schemeClr>
                </a:solidFill>
              </a:rPr>
              <a:t>EC Program Staff</a:t>
            </a:r>
          </a:p>
        </p:txBody>
      </p:sp>
      <p:sp>
        <p:nvSpPr>
          <p:cNvPr id="13" name="Freeform 12"/>
          <p:cNvSpPr/>
          <p:nvPr/>
        </p:nvSpPr>
        <p:spPr>
          <a:xfrm>
            <a:off x="6238875" y="5051425"/>
            <a:ext cx="2590800" cy="13716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719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85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227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227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2647 w 10000"/>
              <a:gd name="connsiteY3" fmla="*/ 944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2941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2941" y="10000"/>
                </a:lnTo>
                <a:lnTo>
                  <a:pt x="0" y="0"/>
                </a:lnTo>
                <a:close/>
              </a:path>
            </a:pathLst>
          </a:custGeom>
          <a:ln/>
        </p:spPr>
        <p:style>
          <a:lnRef idx="2">
            <a:schemeClr val="accent6"/>
          </a:lnRef>
          <a:fillRef idx="1">
            <a:schemeClr val="lt1"/>
          </a:fillRef>
          <a:effectRef idx="0">
            <a:schemeClr val="accent6"/>
          </a:effectRef>
          <a:fontRef idx="minor">
            <a:schemeClr val="dk1"/>
          </a:fontRef>
        </p:style>
        <p:txBody>
          <a:bodyPr lIns="0" rIns="45720"/>
          <a:lstStyle/>
          <a:p>
            <a:pPr marL="177800" algn="r" fontAlgn="auto">
              <a:spcBef>
                <a:spcPts val="0"/>
              </a:spcBef>
              <a:spcAft>
                <a:spcPts val="0"/>
              </a:spcAft>
              <a:defRPr/>
            </a:pPr>
            <a:endParaRPr lang="en-US" sz="700" dirty="0">
              <a:solidFill>
                <a:prstClr val="black"/>
              </a:solidFill>
            </a:endParaRPr>
          </a:p>
          <a:p>
            <a:pPr marL="177800" algn="r" fontAlgn="auto">
              <a:spcBef>
                <a:spcPts val="0"/>
              </a:spcBef>
              <a:spcAft>
                <a:spcPts val="0"/>
              </a:spcAft>
              <a:defRPr/>
            </a:pPr>
            <a:r>
              <a:rPr lang="en-US" dirty="0">
                <a:solidFill>
                  <a:schemeClr val="accent5">
                    <a:lumMod val="50000"/>
                  </a:schemeClr>
                </a:solidFill>
              </a:rPr>
              <a:t>Responsible for infra-structure that collects, stores &amp; reports data</a:t>
            </a:r>
          </a:p>
        </p:txBody>
      </p:sp>
      <p:sp>
        <p:nvSpPr>
          <p:cNvPr id="35848" name="Content Placeholder 2"/>
          <p:cNvSpPr txBox="1">
            <a:spLocks/>
          </p:cNvSpPr>
          <p:nvPr/>
        </p:nvSpPr>
        <p:spPr bwMode="auto">
          <a:xfrm>
            <a:off x="196850" y="60325"/>
            <a:ext cx="7924800" cy="1104900"/>
          </a:xfrm>
          <a:prstGeom prst="rect">
            <a:avLst/>
          </a:prstGeom>
          <a:noFill/>
          <a:ln w="9525">
            <a:noFill/>
            <a:miter lim="800000"/>
            <a:headEnd/>
            <a:tailEnd/>
          </a:ln>
        </p:spPr>
        <p:txBody>
          <a:bodyPr/>
          <a:lstStyle/>
          <a:p>
            <a:pPr marL="9525" indent="-9525">
              <a:buClr>
                <a:srgbClr val="45496B"/>
              </a:buClr>
              <a:buSzPct val="130000"/>
            </a:pPr>
            <a:r>
              <a:rPr lang="en-US" sz="4400" b="1">
                <a:latin typeface="Calibri" pitchFamily="34" charset="0"/>
              </a:rPr>
              <a:t>Proposed WI EC LDS</a:t>
            </a:r>
          </a:p>
          <a:p>
            <a:pPr marL="9525" indent="-9525">
              <a:buClr>
                <a:srgbClr val="45496B"/>
              </a:buClr>
              <a:buSzPct val="130000"/>
            </a:pPr>
            <a:r>
              <a:rPr lang="en-US" sz="4400" b="1">
                <a:latin typeface="Calibri" pitchFamily="34" charset="0"/>
              </a:rPr>
              <a:t>Governance</a:t>
            </a:r>
          </a:p>
        </p:txBody>
      </p:sp>
      <p:cxnSp>
        <p:nvCxnSpPr>
          <p:cNvPr id="5" name="Straight Arrow Connector 4"/>
          <p:cNvCxnSpPr/>
          <p:nvPr/>
        </p:nvCxnSpPr>
        <p:spPr>
          <a:xfrm flipV="1">
            <a:off x="457200" y="838200"/>
            <a:ext cx="2895600" cy="51816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7" name="Straight Arrow Connector 6"/>
          <p:cNvCxnSpPr/>
          <p:nvPr/>
        </p:nvCxnSpPr>
        <p:spPr>
          <a:xfrm>
            <a:off x="3700463" y="879475"/>
            <a:ext cx="2976562" cy="540385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35851" name="TextBox 7"/>
          <p:cNvSpPr txBox="1">
            <a:spLocks noChangeArrowheads="1"/>
          </p:cNvSpPr>
          <p:nvPr/>
        </p:nvSpPr>
        <p:spPr bwMode="auto">
          <a:xfrm rot="-3675795">
            <a:off x="1219200" y="3016250"/>
            <a:ext cx="1371600" cy="368300"/>
          </a:xfrm>
          <a:prstGeom prst="rect">
            <a:avLst/>
          </a:prstGeom>
          <a:noFill/>
          <a:ln w="9525">
            <a:noFill/>
            <a:miter lim="800000"/>
            <a:headEnd/>
            <a:tailEnd/>
          </a:ln>
        </p:spPr>
        <p:txBody>
          <a:bodyPr>
            <a:spAutoFit/>
          </a:bodyPr>
          <a:lstStyle/>
          <a:p>
            <a:r>
              <a:rPr lang="en-US">
                <a:solidFill>
                  <a:srgbClr val="000000"/>
                </a:solidFill>
                <a:latin typeface="Calibri" pitchFamily="34" charset="0"/>
              </a:rPr>
              <a:t>Escalation</a:t>
            </a:r>
          </a:p>
        </p:txBody>
      </p:sp>
      <p:sp>
        <p:nvSpPr>
          <p:cNvPr id="35852" name="TextBox 11"/>
          <p:cNvSpPr txBox="1">
            <a:spLocks noChangeArrowheads="1"/>
          </p:cNvSpPr>
          <p:nvPr/>
        </p:nvSpPr>
        <p:spPr bwMode="auto">
          <a:xfrm rot="3724541">
            <a:off x="4331494" y="3115469"/>
            <a:ext cx="1709738" cy="368300"/>
          </a:xfrm>
          <a:prstGeom prst="rect">
            <a:avLst/>
          </a:prstGeom>
          <a:noFill/>
          <a:ln w="9525">
            <a:noFill/>
            <a:miter lim="800000"/>
            <a:headEnd/>
            <a:tailEnd/>
          </a:ln>
        </p:spPr>
        <p:txBody>
          <a:bodyPr>
            <a:spAutoFit/>
          </a:bodyPr>
          <a:lstStyle/>
          <a:p>
            <a:r>
              <a:rPr lang="en-US">
                <a:solidFill>
                  <a:srgbClr val="000000"/>
                </a:solidFill>
                <a:latin typeface="Calibri" pitchFamily="34" charset="0"/>
              </a:rPr>
              <a:t>Implementation</a:t>
            </a:r>
          </a:p>
        </p:txBody>
      </p:sp>
      <p:sp>
        <p:nvSpPr>
          <p:cNvPr id="35853" name="TextBox 2"/>
          <p:cNvSpPr txBox="1">
            <a:spLocks noChangeArrowheads="1"/>
          </p:cNvSpPr>
          <p:nvPr/>
        </p:nvSpPr>
        <p:spPr bwMode="auto">
          <a:xfrm>
            <a:off x="606425" y="6392863"/>
            <a:ext cx="6127750" cy="369887"/>
          </a:xfrm>
          <a:prstGeom prst="rect">
            <a:avLst/>
          </a:prstGeom>
          <a:noFill/>
          <a:ln w="9525">
            <a:noFill/>
            <a:miter lim="800000"/>
            <a:headEnd/>
            <a:tailEnd/>
          </a:ln>
        </p:spPr>
        <p:txBody>
          <a:bodyPr>
            <a:spAutoFit/>
          </a:bodyPr>
          <a:lstStyle/>
          <a:p>
            <a:r>
              <a:rPr lang="en-US"/>
              <a:t>DPI		            DCF	              	DHS</a:t>
            </a:r>
          </a:p>
        </p:txBody>
      </p:sp>
    </p:spTree>
    <p:extLst>
      <p:ext uri="{BB962C8B-B14F-4D97-AF65-F5344CB8AC3E}">
        <p14:creationId xmlns="" xmlns:p14="http://schemas.microsoft.com/office/powerpoint/2010/main" val="6682307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101</a:t>
            </a:fld>
            <a:endParaRPr lang="en-US" dirty="0"/>
          </a:p>
        </p:txBody>
      </p:sp>
      <p:sp>
        <p:nvSpPr>
          <p:cNvPr id="8" name="Title 1"/>
          <p:cNvSpPr txBox="1">
            <a:spLocks/>
          </p:cNvSpPr>
          <p:nvPr/>
        </p:nvSpPr>
        <p:spPr>
          <a:xfrm>
            <a:off x="369125"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The Who to the How-</a:t>
            </a:r>
          </a:p>
          <a:p>
            <a:pPr lvl="0">
              <a:spcBef>
                <a:spcPct val="0"/>
              </a:spcBef>
              <a:defRPr/>
            </a:pPr>
            <a:r>
              <a:rPr lang="en-US" sz="3400" b="1" dirty="0" smtClean="0">
                <a:solidFill>
                  <a:srgbClr val="45496B"/>
                </a:solidFill>
              </a:rPr>
              <a:t>Establishing EC DG Committees</a:t>
            </a:r>
            <a:endParaRPr lang="en-US" sz="3400" b="1" dirty="0">
              <a:solidFill>
                <a:srgbClr val="45496B"/>
              </a:solidFill>
            </a:endParaRPr>
          </a:p>
        </p:txBody>
      </p:sp>
      <p:sp>
        <p:nvSpPr>
          <p:cNvPr id="7" name="Content Placeholder 2"/>
          <p:cNvSpPr>
            <a:spLocks noGrp="1"/>
          </p:cNvSpPr>
          <p:nvPr>
            <p:ph idx="1"/>
          </p:nvPr>
        </p:nvSpPr>
        <p:spPr>
          <a:xfrm>
            <a:off x="609600" y="1447800"/>
            <a:ext cx="7924800" cy="4800600"/>
          </a:xfrm>
        </p:spPr>
        <p:txBody>
          <a:bodyPr>
            <a:normAutofit/>
          </a:bodyPr>
          <a:lstStyle/>
          <a:p>
            <a:pPr marL="0" lvl="1" indent="3175">
              <a:spcBef>
                <a:spcPts val="0"/>
              </a:spcBef>
              <a:spcAft>
                <a:spcPts val="600"/>
              </a:spcAft>
              <a:buSzPct val="130000"/>
              <a:buNone/>
            </a:pPr>
            <a:r>
              <a:rPr lang="en-US" sz="1600" b="0" dirty="0" smtClean="0">
                <a:latin typeface="+mj-lt"/>
              </a:rPr>
              <a:t> </a:t>
            </a:r>
            <a:r>
              <a:rPr lang="en-US" b="0" dirty="0" smtClean="0">
                <a:solidFill>
                  <a:srgbClr val="502871"/>
                </a:solidFill>
                <a:latin typeface="+mj-lt"/>
              </a:rPr>
              <a:t>Questions Each Group Should Answer and Document:</a:t>
            </a:r>
            <a:endParaRPr lang="en-US" sz="1600" b="0" dirty="0" smtClean="0">
              <a:solidFill>
                <a:srgbClr val="502871"/>
              </a:solidFill>
              <a:latin typeface="+mj-lt"/>
            </a:endParaRPr>
          </a:p>
          <a:p>
            <a:pPr marL="914400" lvl="1" indent="-514350">
              <a:spcBef>
                <a:spcPts val="0"/>
              </a:spcBef>
              <a:spcAft>
                <a:spcPts val="600"/>
              </a:spcAft>
              <a:buSzPct val="130000"/>
              <a:buFont typeface="Wingdings" pitchFamily="2" charset="2"/>
              <a:buChar char="ü"/>
            </a:pPr>
            <a:r>
              <a:rPr lang="en-US" sz="2000" b="0" dirty="0" smtClean="0">
                <a:latin typeface="+mj-lt"/>
              </a:rPr>
              <a:t>What is the </a:t>
            </a:r>
            <a:r>
              <a:rPr lang="en-US" sz="2000" b="1" dirty="0" smtClean="0">
                <a:latin typeface="+mj-lt"/>
              </a:rPr>
              <a:t>mission</a:t>
            </a:r>
            <a:r>
              <a:rPr lang="en-US" sz="2000" b="0" dirty="0" smtClean="0">
                <a:latin typeface="+mj-lt"/>
              </a:rPr>
              <a:t> of this group?</a:t>
            </a:r>
          </a:p>
          <a:p>
            <a:pPr marL="914400" lvl="1" indent="-514350">
              <a:spcBef>
                <a:spcPts val="0"/>
              </a:spcBef>
              <a:spcAft>
                <a:spcPts val="600"/>
              </a:spcAft>
              <a:buSzPct val="130000"/>
              <a:buFont typeface="Wingdings" pitchFamily="2" charset="2"/>
              <a:buChar char="ü"/>
            </a:pPr>
            <a:r>
              <a:rPr lang="en-US" sz="2000" dirty="0"/>
              <a:t>What are the </a:t>
            </a:r>
            <a:r>
              <a:rPr lang="en-US" sz="2000" b="1" dirty="0"/>
              <a:t>goals and objectives </a:t>
            </a:r>
            <a:r>
              <a:rPr lang="en-US" sz="2000" dirty="0"/>
              <a:t>of this </a:t>
            </a:r>
            <a:r>
              <a:rPr lang="en-US" sz="2000" dirty="0" smtClean="0"/>
              <a:t>group?</a:t>
            </a:r>
            <a:endParaRPr lang="en-US" sz="2000" b="0" dirty="0" smtClean="0">
              <a:latin typeface="+mj-lt"/>
            </a:endParaRPr>
          </a:p>
          <a:p>
            <a:pPr marL="914400" lvl="1" indent="-514350">
              <a:spcBef>
                <a:spcPts val="0"/>
              </a:spcBef>
              <a:spcAft>
                <a:spcPts val="600"/>
              </a:spcAft>
              <a:buSzPct val="130000"/>
              <a:buFont typeface="Wingdings" pitchFamily="2" charset="2"/>
              <a:buChar char="ü"/>
            </a:pPr>
            <a:r>
              <a:rPr lang="en-US" sz="2000" dirty="0" smtClean="0">
                <a:latin typeface="+mj-lt"/>
              </a:rPr>
              <a:t>What is the </a:t>
            </a:r>
            <a:r>
              <a:rPr lang="en-US" sz="2000" b="1" dirty="0" smtClean="0">
                <a:latin typeface="+mj-lt"/>
              </a:rPr>
              <a:t>membership</a:t>
            </a:r>
            <a:r>
              <a:rPr lang="en-US" sz="2000" dirty="0" smtClean="0">
                <a:latin typeface="+mj-lt"/>
              </a:rPr>
              <a:t> of this group?</a:t>
            </a:r>
          </a:p>
          <a:p>
            <a:pPr marL="914400" lvl="1" indent="-514350">
              <a:spcBef>
                <a:spcPts val="0"/>
              </a:spcBef>
              <a:spcAft>
                <a:spcPts val="600"/>
              </a:spcAft>
              <a:buSzPct val="130000"/>
              <a:buFont typeface="Wingdings" pitchFamily="2" charset="2"/>
              <a:buChar char="ü"/>
            </a:pPr>
            <a:r>
              <a:rPr lang="en-US" sz="2000" b="0" dirty="0" smtClean="0">
                <a:latin typeface="+mj-lt"/>
              </a:rPr>
              <a:t>What are the </a:t>
            </a:r>
            <a:r>
              <a:rPr lang="en-US" sz="2000" b="1" dirty="0" smtClean="0">
                <a:latin typeface="+mj-lt"/>
              </a:rPr>
              <a:t>expectations</a:t>
            </a:r>
            <a:r>
              <a:rPr lang="en-US" sz="2000" b="0" dirty="0" smtClean="0">
                <a:latin typeface="+mj-lt"/>
              </a:rPr>
              <a:t> of the member?</a:t>
            </a:r>
          </a:p>
          <a:p>
            <a:pPr marL="914400" lvl="1" indent="-514350">
              <a:spcBef>
                <a:spcPts val="0"/>
              </a:spcBef>
              <a:spcAft>
                <a:spcPts val="600"/>
              </a:spcAft>
              <a:buSzPct val="130000"/>
              <a:buFont typeface="Wingdings" pitchFamily="2" charset="2"/>
              <a:buChar char="ü"/>
            </a:pPr>
            <a:r>
              <a:rPr lang="en-US" sz="2000" b="0" dirty="0" smtClean="0">
                <a:latin typeface="+mj-lt"/>
              </a:rPr>
              <a:t>What is the </a:t>
            </a:r>
            <a:r>
              <a:rPr lang="en-US" sz="2000" b="1" dirty="0" smtClean="0">
                <a:latin typeface="+mj-lt"/>
              </a:rPr>
              <a:t>decision making process </a:t>
            </a:r>
            <a:r>
              <a:rPr lang="en-US" sz="2000" b="0" dirty="0" smtClean="0">
                <a:latin typeface="+mj-lt"/>
              </a:rPr>
              <a:t>for this group? </a:t>
            </a:r>
            <a:endParaRPr lang="en-US" sz="2000" b="1" dirty="0" smtClean="0">
              <a:latin typeface="+mj-lt"/>
            </a:endParaRPr>
          </a:p>
          <a:p>
            <a:pPr marL="0" indent="0">
              <a:spcBef>
                <a:spcPts val="0"/>
              </a:spcBef>
              <a:spcAft>
                <a:spcPts val="600"/>
              </a:spcAft>
              <a:buNone/>
            </a:pPr>
            <a:endParaRPr lang="en-US" sz="1000" i="1" dirty="0" smtClean="0">
              <a:solidFill>
                <a:schemeClr val="tx1">
                  <a:lumMod val="85000"/>
                  <a:lumOff val="15000"/>
                </a:schemeClr>
              </a:solidFill>
              <a:latin typeface="+mj-lt"/>
            </a:endParaRPr>
          </a:p>
        </p:txBody>
      </p:sp>
    </p:spTree>
    <p:extLst>
      <p:ext uri="{BB962C8B-B14F-4D97-AF65-F5344CB8AC3E}">
        <p14:creationId xmlns="" xmlns:p14="http://schemas.microsoft.com/office/powerpoint/2010/main" val="18222219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14300" indent="0"/>
            <a:r>
              <a:rPr lang="en-US" dirty="0" smtClean="0"/>
              <a:t>What does it mean to coordinate data governance?</a:t>
            </a:r>
          </a:p>
          <a:p>
            <a:pPr marL="114300" indent="0"/>
            <a:endParaRPr lang="en-US" dirty="0"/>
          </a:p>
          <a:p>
            <a:pPr marL="114300" indent="0"/>
            <a:r>
              <a:rPr lang="en-US" dirty="0" smtClean="0"/>
              <a:t>Why does WI need a data governance coordinator or a self-directed group?</a:t>
            </a:r>
          </a:p>
          <a:p>
            <a:pPr marL="114300" indent="0"/>
            <a:endParaRPr lang="en-US" dirty="0"/>
          </a:p>
          <a:p>
            <a:pPr marL="114300" indent="0"/>
            <a:r>
              <a:rPr lang="en-US" dirty="0" smtClean="0"/>
              <a:t>What are the options regarding data governance coordinators or a self-directed group?</a:t>
            </a:r>
          </a:p>
          <a:p>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102</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400" b="1" dirty="0" smtClean="0">
                <a:solidFill>
                  <a:srgbClr val="45496B"/>
                </a:solidFill>
              </a:rPr>
              <a:t>The Who-</a:t>
            </a:r>
          </a:p>
          <a:p>
            <a:pPr lvl="0">
              <a:spcBef>
                <a:spcPct val="0"/>
              </a:spcBef>
              <a:defRPr/>
            </a:pPr>
            <a:r>
              <a:rPr lang="en-US" sz="2400" b="1" dirty="0" smtClean="0">
                <a:solidFill>
                  <a:srgbClr val="45496B"/>
                </a:solidFill>
              </a:rPr>
              <a:t>Options for a data governance </a:t>
            </a:r>
          </a:p>
          <a:p>
            <a:pPr lvl="0">
              <a:spcBef>
                <a:spcPct val="0"/>
              </a:spcBef>
              <a:defRPr/>
            </a:pPr>
            <a:r>
              <a:rPr lang="en-US" sz="2400" b="1" dirty="0" smtClean="0">
                <a:solidFill>
                  <a:srgbClr val="45496B"/>
                </a:solidFill>
              </a:rPr>
              <a:t>coordinator</a:t>
            </a:r>
            <a:endParaRPr lang="en-US" sz="2400" b="1" dirty="0">
              <a:solidFill>
                <a:srgbClr val="45496B"/>
              </a:solidFill>
            </a:endParaRPr>
          </a:p>
        </p:txBody>
      </p:sp>
    </p:spTree>
    <p:extLst>
      <p:ext uri="{BB962C8B-B14F-4D97-AF65-F5344CB8AC3E}">
        <p14:creationId xmlns="" xmlns:p14="http://schemas.microsoft.com/office/powerpoint/2010/main" val="10419739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14300" indent="0"/>
            <a:r>
              <a:rPr lang="en-US" dirty="0" smtClean="0"/>
              <a:t>What is a data governance charter?</a:t>
            </a:r>
          </a:p>
          <a:p>
            <a:pPr marL="114300" indent="0"/>
            <a:endParaRPr lang="en-US" dirty="0"/>
          </a:p>
          <a:p>
            <a:pPr marL="114300" indent="0"/>
            <a:r>
              <a:rPr lang="en-US" dirty="0" smtClean="0"/>
              <a:t>Why do we need a data governance charter?</a:t>
            </a:r>
          </a:p>
          <a:p>
            <a:pPr marL="114300" indent="0"/>
            <a:endParaRPr lang="en-US" dirty="0"/>
          </a:p>
          <a:p>
            <a:pPr marL="114300" indent="0"/>
            <a:r>
              <a:rPr lang="en-US" dirty="0" smtClean="0"/>
              <a:t>How does a charter differ from the data governance manual?</a:t>
            </a:r>
          </a:p>
          <a:p>
            <a:pPr marL="114300" indent="0"/>
            <a:endParaRPr lang="en-US" dirty="0"/>
          </a:p>
          <a:p>
            <a:pPr marL="114300" indent="0"/>
            <a:r>
              <a:rPr lang="en-US" dirty="0" smtClean="0"/>
              <a:t>What are other states doing regarding charters?</a:t>
            </a:r>
          </a:p>
          <a:p>
            <a:pPr marL="114300" indent="0"/>
            <a:endParaRPr lang="en-US" dirty="0"/>
          </a:p>
          <a:p>
            <a:pPr marL="114300" indent="0"/>
            <a:r>
              <a:rPr lang="en-US" dirty="0" smtClean="0"/>
              <a:t>What are our options for developing a charter?</a:t>
            </a:r>
          </a:p>
          <a:p>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103</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The How-</a:t>
            </a:r>
          </a:p>
          <a:p>
            <a:pPr lvl="0">
              <a:spcBef>
                <a:spcPct val="0"/>
              </a:spcBef>
              <a:defRPr/>
            </a:pPr>
            <a:r>
              <a:rPr lang="en-US" sz="3400" b="1" dirty="0" smtClean="0">
                <a:solidFill>
                  <a:srgbClr val="45496B"/>
                </a:solidFill>
              </a:rPr>
              <a:t>Options for charter models</a:t>
            </a:r>
            <a:endParaRPr lang="en-US" sz="3400" b="1" dirty="0">
              <a:solidFill>
                <a:srgbClr val="45496B"/>
              </a:solidFill>
            </a:endParaRPr>
          </a:p>
        </p:txBody>
      </p:sp>
    </p:spTree>
    <p:extLst>
      <p:ext uri="{BB962C8B-B14F-4D97-AF65-F5344CB8AC3E}">
        <p14:creationId xmlns="" xmlns:p14="http://schemas.microsoft.com/office/powerpoint/2010/main" val="104197397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14300" indent="0"/>
            <a:r>
              <a:rPr lang="en-US" dirty="0" smtClean="0"/>
              <a:t>What are the various decision making models?</a:t>
            </a:r>
          </a:p>
          <a:p>
            <a:pPr marL="114300" indent="0"/>
            <a:endParaRPr lang="en-US" dirty="0"/>
          </a:p>
          <a:p>
            <a:pPr marL="114300" indent="0"/>
            <a:r>
              <a:rPr lang="en-US" dirty="0" smtClean="0"/>
              <a:t>Why do we need a decision making model?</a:t>
            </a:r>
          </a:p>
          <a:p>
            <a:pPr marL="114300" indent="0"/>
            <a:endParaRPr lang="en-US" dirty="0"/>
          </a:p>
          <a:p>
            <a:pPr marL="114300" indent="0"/>
            <a:r>
              <a:rPr lang="en-US" dirty="0" smtClean="0"/>
              <a:t>Examples of what sorts of  decisions a data governance body might make.</a:t>
            </a:r>
          </a:p>
          <a:p>
            <a:pPr marL="114300" indent="0"/>
            <a:endParaRPr lang="en-US" dirty="0"/>
          </a:p>
          <a:p>
            <a:pPr marL="114300" indent="0"/>
            <a:r>
              <a:rPr lang="en-US" dirty="0" smtClean="0"/>
              <a:t>What are the pro/cons of these decision making models?</a:t>
            </a:r>
          </a:p>
        </p:txBody>
      </p:sp>
      <p:sp>
        <p:nvSpPr>
          <p:cNvPr id="3" name="Slide Number Placeholder 2"/>
          <p:cNvSpPr>
            <a:spLocks noGrp="1"/>
          </p:cNvSpPr>
          <p:nvPr>
            <p:ph type="sldNum" sz="quarter" idx="12"/>
          </p:nvPr>
        </p:nvSpPr>
        <p:spPr/>
        <p:txBody>
          <a:bodyPr/>
          <a:lstStyle/>
          <a:p>
            <a:fld id="{78085499-22F0-4E30-BA6A-ED84175C6FDF}" type="slidenum">
              <a:rPr lang="en-US" smtClean="0"/>
              <a:pPr/>
              <a:t>104</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The What-</a:t>
            </a:r>
          </a:p>
          <a:p>
            <a:pPr lvl="0">
              <a:spcBef>
                <a:spcPct val="0"/>
              </a:spcBef>
              <a:defRPr/>
            </a:pPr>
            <a:r>
              <a:rPr lang="en-US" sz="3400" b="1" dirty="0" smtClean="0">
                <a:solidFill>
                  <a:srgbClr val="45496B"/>
                </a:solidFill>
              </a:rPr>
              <a:t>Options for decision making models</a:t>
            </a:r>
            <a:endParaRPr lang="en-US" sz="3400" b="1" dirty="0">
              <a:solidFill>
                <a:srgbClr val="45496B"/>
              </a:solidFill>
            </a:endParaRPr>
          </a:p>
        </p:txBody>
      </p:sp>
    </p:spTree>
    <p:extLst>
      <p:ext uri="{BB962C8B-B14F-4D97-AF65-F5344CB8AC3E}">
        <p14:creationId xmlns="" xmlns:p14="http://schemas.microsoft.com/office/powerpoint/2010/main" val="104197397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14300" indent="0"/>
            <a:r>
              <a:rPr lang="en-US" dirty="0" smtClean="0"/>
              <a:t>What is an MOU?</a:t>
            </a:r>
          </a:p>
          <a:p>
            <a:pPr marL="114300" indent="0"/>
            <a:endParaRPr lang="en-US" dirty="0" smtClean="0"/>
          </a:p>
          <a:p>
            <a:pPr marL="114300" indent="0"/>
            <a:r>
              <a:rPr lang="en-US" dirty="0" smtClean="0"/>
              <a:t>Why do we need an MOU?</a:t>
            </a:r>
          </a:p>
          <a:p>
            <a:pPr marL="114300" indent="0"/>
            <a:endParaRPr lang="en-US" dirty="0" smtClean="0"/>
          </a:p>
          <a:p>
            <a:pPr marL="114300" indent="0"/>
            <a:r>
              <a:rPr lang="en-US" dirty="0" smtClean="0"/>
              <a:t>What are the next steps for WI in MOU development?</a:t>
            </a:r>
          </a:p>
          <a:p>
            <a:pPr marL="114300" indent="0"/>
            <a:endParaRPr lang="en-US" dirty="0"/>
          </a:p>
          <a:p>
            <a:pPr marL="114300" indent="0"/>
            <a:r>
              <a:rPr lang="en-US" dirty="0" smtClean="0"/>
              <a:t>What will the role of governance play in MOU development and management?</a:t>
            </a:r>
          </a:p>
          <a:p>
            <a:pPr marL="114300" indent="0"/>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105</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The What-</a:t>
            </a:r>
          </a:p>
          <a:p>
            <a:pPr lvl="0">
              <a:spcBef>
                <a:spcPct val="0"/>
              </a:spcBef>
              <a:defRPr/>
            </a:pPr>
            <a:r>
              <a:rPr lang="en-US" sz="3400" b="1" dirty="0" smtClean="0">
                <a:solidFill>
                  <a:srgbClr val="45496B"/>
                </a:solidFill>
              </a:rPr>
              <a:t>Creating MOUs</a:t>
            </a:r>
            <a:endParaRPr lang="en-US" sz="3400" b="1" dirty="0">
              <a:solidFill>
                <a:srgbClr val="45496B"/>
              </a:solidFill>
            </a:endParaRPr>
          </a:p>
        </p:txBody>
      </p:sp>
    </p:spTree>
    <p:extLst>
      <p:ext uri="{BB962C8B-B14F-4D97-AF65-F5344CB8AC3E}">
        <p14:creationId xmlns="" xmlns:p14="http://schemas.microsoft.com/office/powerpoint/2010/main" val="10419739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(Look at the committee worksheet)</a:t>
            </a:r>
          </a:p>
          <a:p>
            <a:endParaRPr lang="en-US" dirty="0"/>
          </a:p>
          <a:p>
            <a:r>
              <a:rPr lang="en-US" dirty="0" smtClean="0"/>
              <a:t>Share ideas of how other have use the worksheet.</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106</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The How-</a:t>
            </a:r>
          </a:p>
          <a:p>
            <a:pPr lvl="0">
              <a:spcBef>
                <a:spcPct val="0"/>
              </a:spcBef>
              <a:defRPr/>
            </a:pPr>
            <a:r>
              <a:rPr lang="en-US" sz="3400" b="1" dirty="0" smtClean="0">
                <a:solidFill>
                  <a:srgbClr val="45496B"/>
                </a:solidFill>
              </a:rPr>
              <a:t>Options for governance manual</a:t>
            </a:r>
            <a:endParaRPr lang="en-US" sz="3400" b="1" dirty="0">
              <a:solidFill>
                <a:srgbClr val="45496B"/>
              </a:solidFill>
            </a:endParaRPr>
          </a:p>
        </p:txBody>
      </p:sp>
    </p:spTree>
    <p:extLst>
      <p:ext uri="{BB962C8B-B14F-4D97-AF65-F5344CB8AC3E}">
        <p14:creationId xmlns="" xmlns:p14="http://schemas.microsoft.com/office/powerpoint/2010/main" val="6892350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14300" indent="0"/>
            <a:r>
              <a:rPr lang="en-US" dirty="0" smtClean="0"/>
              <a:t>Who needs to represent your agency/programs?</a:t>
            </a:r>
          </a:p>
          <a:p>
            <a:pPr marL="114300" indent="0"/>
            <a:endParaRPr lang="en-US" dirty="0" smtClean="0"/>
          </a:p>
          <a:p>
            <a:pPr marL="114300" indent="0"/>
            <a:r>
              <a:rPr lang="en-US" dirty="0" smtClean="0"/>
              <a:t>Kick off data governance as we move the process to creating an early childhood integrated data system, linked with P-20W SLDS.</a:t>
            </a:r>
          </a:p>
          <a:p>
            <a:pPr marL="114300" indent="0"/>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107</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The What-</a:t>
            </a:r>
          </a:p>
          <a:p>
            <a:pPr lvl="0">
              <a:spcBef>
                <a:spcPct val="0"/>
              </a:spcBef>
              <a:defRPr/>
            </a:pPr>
            <a:r>
              <a:rPr lang="en-US" sz="3400" b="1" dirty="0" smtClean="0">
                <a:solidFill>
                  <a:srgbClr val="45496B"/>
                </a:solidFill>
              </a:rPr>
              <a:t>So what do you want me to do?</a:t>
            </a:r>
            <a:endParaRPr lang="en-US" sz="3400" b="1" dirty="0">
              <a:solidFill>
                <a:srgbClr val="45496B"/>
              </a:solidFill>
            </a:endParaRPr>
          </a:p>
        </p:txBody>
      </p:sp>
    </p:spTree>
    <p:extLst>
      <p:ext uri="{BB962C8B-B14F-4D97-AF65-F5344CB8AC3E}">
        <p14:creationId xmlns="" xmlns:p14="http://schemas.microsoft.com/office/powerpoint/2010/main" val="250569988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Workshop Wrap Up</a:t>
            </a:r>
            <a:endParaRPr lang="en-US" dirty="0"/>
          </a:p>
        </p:txBody>
      </p:sp>
      <p:sp>
        <p:nvSpPr>
          <p:cNvPr id="5" name="Subtitle 4"/>
          <p:cNvSpPr>
            <a:spLocks noGrp="1"/>
          </p:cNvSpPr>
          <p:nvPr>
            <p:ph type="subTitle" idx="1"/>
          </p:nvPr>
        </p:nvSpPr>
        <p:spPr/>
        <p:txBody>
          <a:bodyPr/>
          <a:lstStyle/>
          <a:p>
            <a:r>
              <a:rPr lang="en-US" dirty="0" smtClean="0"/>
              <a:t>Jeff Sellers and Missy Cochenour</a:t>
            </a:r>
            <a:endParaRPr lang="en-US" dirty="0"/>
          </a:p>
        </p:txBody>
      </p:sp>
      <p:sp>
        <p:nvSpPr>
          <p:cNvPr id="6" name="Slide Number Placeholder 5"/>
          <p:cNvSpPr>
            <a:spLocks noGrp="1"/>
          </p:cNvSpPr>
          <p:nvPr>
            <p:ph type="sldNum" sz="quarter" idx="12"/>
          </p:nvPr>
        </p:nvSpPr>
        <p:spPr>
          <a:xfrm>
            <a:off x="8382000" y="6408738"/>
            <a:ext cx="631825" cy="365125"/>
          </a:xfrm>
        </p:spPr>
        <p:txBody>
          <a:bodyPr/>
          <a:lstStyle/>
          <a:p>
            <a:pPr>
              <a:defRPr/>
            </a:pPr>
            <a:fld id="{099A80CD-7DB4-4205-9EAD-0F39ADF0164E}" type="slidenum">
              <a:rPr lang="en-US" smtClean="0"/>
              <a:pPr>
                <a:defRPr/>
              </a:pPr>
              <a:t>108</a:t>
            </a:fld>
            <a:endParaRPr lang="en-US" dirty="0"/>
          </a:p>
        </p:txBody>
      </p:sp>
    </p:spTree>
    <p:extLst>
      <p:ext uri="{BB962C8B-B14F-4D97-AF65-F5344CB8AC3E}">
        <p14:creationId xmlns="" xmlns:p14="http://schemas.microsoft.com/office/powerpoint/2010/main" val="268099963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Summary</a:t>
            </a:r>
            <a:endParaRPr lang="en-US" dirty="0" smtClean="0"/>
          </a:p>
          <a:p>
            <a:endParaRPr lang="en-US" dirty="0"/>
          </a:p>
        </p:txBody>
      </p:sp>
      <p:sp>
        <p:nvSpPr>
          <p:cNvPr id="3" name="Title 2"/>
          <p:cNvSpPr>
            <a:spLocks noGrp="1"/>
          </p:cNvSpPr>
          <p:nvPr>
            <p:ph type="title"/>
          </p:nvPr>
        </p:nvSpPr>
        <p:spPr/>
        <p:txBody>
          <a:bodyPr/>
          <a:lstStyle/>
          <a:p>
            <a:r>
              <a:rPr lang="en-US" dirty="0" smtClean="0"/>
              <a:t>Wrap Up</a:t>
            </a:r>
            <a:endParaRPr lang="en-US" dirty="0"/>
          </a:p>
        </p:txBody>
      </p:sp>
      <p:sp>
        <p:nvSpPr>
          <p:cNvPr id="5" name="Slide Number Placeholder 4"/>
          <p:cNvSpPr>
            <a:spLocks noGrp="1"/>
          </p:cNvSpPr>
          <p:nvPr>
            <p:ph type="sldNum" sz="quarter" idx="12"/>
          </p:nvPr>
        </p:nvSpPr>
        <p:spPr>
          <a:xfrm>
            <a:off x="8001000" y="6408738"/>
            <a:ext cx="1012825" cy="365125"/>
          </a:xfrm>
        </p:spPr>
        <p:txBody>
          <a:bodyPr/>
          <a:lstStyle/>
          <a:p>
            <a:pPr>
              <a:defRPr/>
            </a:pPr>
            <a:fld id="{5E3AB0B5-F6F8-4BEC-803A-6CAA34CD315A}" type="slidenum">
              <a:rPr lang="en-US" smtClean="0">
                <a:solidFill>
                  <a:prstClr val="black"/>
                </a:solidFill>
              </a:rPr>
              <a:pPr>
                <a:defRPr/>
              </a:pPr>
              <a:t>109</a:t>
            </a:fld>
            <a:endParaRPr lang="en-US" dirty="0">
              <a:solidFill>
                <a:prstClr val="black"/>
              </a:solidFill>
            </a:endParaRPr>
          </a:p>
        </p:txBody>
      </p:sp>
    </p:spTree>
    <p:extLst>
      <p:ext uri="{BB962C8B-B14F-4D97-AF65-F5344CB8AC3E}">
        <p14:creationId xmlns="" xmlns:p14="http://schemas.microsoft.com/office/powerpoint/2010/main" val="204604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4495800"/>
          </a:xfrm>
        </p:spPr>
        <p:txBody>
          <a:bodyPr rtlCol="0">
            <a:noAutofit/>
          </a:bodyPr>
          <a:lstStyle/>
          <a:p>
            <a:pPr algn="ctr" eaLnBrk="1" fontAlgn="auto" hangingPunct="1">
              <a:spcAft>
                <a:spcPts val="0"/>
              </a:spcAft>
              <a:defRPr/>
            </a:pPr>
            <a:r>
              <a:rPr lang="en-US" sz="3200" dirty="0" smtClean="0"/>
              <a:t/>
            </a:r>
            <a:br>
              <a:rPr lang="en-US" sz="3200" dirty="0" smtClean="0"/>
            </a:br>
            <a:r>
              <a:rPr lang="en-US" sz="3200" dirty="0" smtClean="0"/>
              <a:t/>
            </a:r>
            <a:br>
              <a:rPr lang="en-US" sz="3200" dirty="0" smtClean="0"/>
            </a:br>
            <a:r>
              <a:rPr lang="en-US" sz="3200" dirty="0" smtClean="0"/>
              <a:t>   </a:t>
            </a:r>
            <a:br>
              <a:rPr lang="en-US" sz="3200" dirty="0" smtClean="0"/>
            </a:br>
            <a:r>
              <a:rPr lang="en-US" sz="3200" dirty="0" smtClean="0"/>
              <a:t/>
            </a:r>
            <a:br>
              <a:rPr lang="en-US" sz="3200" dirty="0" smtClean="0"/>
            </a:br>
            <a:r>
              <a:rPr lang="en-US" sz="2800" dirty="0" smtClean="0">
                <a:solidFill>
                  <a:schemeClr val="tx1"/>
                </a:solidFill>
              </a:rPr>
              <a:t>WISCONSIN EARLY CHILDHOOD LONGITUDINAL DATA SYSTEM </a:t>
            </a:r>
            <a:br>
              <a:rPr lang="en-US" sz="2800" dirty="0" smtClean="0">
                <a:solidFill>
                  <a:schemeClr val="tx1"/>
                </a:solidFill>
              </a:rPr>
            </a:br>
            <a:r>
              <a:rPr lang="en-US" sz="2800" dirty="0" smtClean="0">
                <a:solidFill>
                  <a:schemeClr val="tx1"/>
                </a:solidFill>
              </a:rPr>
              <a:t>(WI EC LDS)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Project Overview</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000" i="1" dirty="0" smtClean="0">
                <a:solidFill>
                  <a:schemeClr val="tx1"/>
                </a:solidFill>
              </a:rPr>
              <a:t>Presented at:</a:t>
            </a:r>
            <a:br>
              <a:rPr lang="en-US" sz="2000" i="1" dirty="0" smtClean="0">
                <a:solidFill>
                  <a:schemeClr val="tx1"/>
                </a:solidFill>
              </a:rPr>
            </a:br>
            <a:r>
              <a:rPr lang="en-US" sz="2000" i="1" dirty="0" smtClean="0">
                <a:solidFill>
                  <a:schemeClr val="tx1"/>
                </a:solidFill>
              </a:rPr>
              <a:t>The EC LDS Data Governance Orientation Workshop</a:t>
            </a:r>
            <a:br>
              <a:rPr lang="en-US" sz="2000" i="1" dirty="0" smtClean="0">
                <a:solidFill>
                  <a:schemeClr val="tx1"/>
                </a:solidFill>
              </a:rPr>
            </a:br>
            <a:r>
              <a:rPr lang="en-US" sz="2000" i="1" dirty="0" smtClean="0">
                <a:solidFill>
                  <a:schemeClr val="tx1"/>
                </a:solidFill>
              </a:rPr>
              <a:t>The Madison Concourse Hotel</a:t>
            </a:r>
            <a:r>
              <a:rPr lang="en-US" sz="3200" dirty="0" smtClean="0">
                <a:solidFill>
                  <a:schemeClr val="tx1"/>
                </a:solidFill>
              </a:rPr>
              <a:t/>
            </a:r>
            <a:br>
              <a:rPr lang="en-US" sz="3200" dirty="0" smtClean="0">
                <a:solidFill>
                  <a:schemeClr val="tx1"/>
                </a:solidFill>
              </a:rPr>
            </a:br>
            <a:r>
              <a:rPr lang="en-US" sz="2000" i="1" dirty="0" smtClean="0">
                <a:solidFill>
                  <a:schemeClr val="tx1"/>
                </a:solidFill>
              </a:rPr>
              <a:t>June 27, 2013</a:t>
            </a:r>
            <a:br>
              <a:rPr lang="en-US" sz="2000" i="1" dirty="0" smtClean="0">
                <a:solidFill>
                  <a:schemeClr val="tx1"/>
                </a:solidFill>
              </a:rPr>
            </a:br>
            <a:r>
              <a:rPr lang="en-US" sz="2800" i="1" dirty="0" smtClean="0"/>
              <a:t/>
            </a:r>
            <a:br>
              <a:rPr lang="en-US" sz="2800" i="1" dirty="0" smtClean="0"/>
            </a:br>
            <a:r>
              <a:rPr lang="en-US" sz="2000" i="1" dirty="0" smtClean="0">
                <a:solidFill>
                  <a:schemeClr val="tx1"/>
                </a:solidFill>
              </a:rPr>
              <a:t>by June Fox, PMP</a:t>
            </a:r>
            <a:endParaRPr sz="2000" dirty="0">
              <a:solidFill>
                <a:schemeClr val="tx1"/>
              </a:solidFill>
            </a:endParaRPr>
          </a:p>
        </p:txBody>
      </p:sp>
      <p:pic>
        <p:nvPicPr>
          <p:cNvPr id="9219" name="Picture 4" descr="Picture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4953000"/>
            <a:ext cx="272415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0" name="Picture 5" descr="Emmitt hat and tie.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5800" y="4953000"/>
            <a:ext cx="1828800" cy="156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1" name="Picture 6" descr="girlsreading.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2400" y="4953000"/>
            <a:ext cx="235902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22" name="Picture 2" descr="C:\Documents and Settings\hagluja\Local Settings\Temporary Internet Files\Content.IE5\FEW2H0PA\MP900386392[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362200" y="4953000"/>
            <a:ext cx="1752600" cy="156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099A80CD-7DB4-4205-9EAD-0F39ADF0164E}" type="slidenum">
              <a:rPr lang="en-US" smtClean="0"/>
              <a:pPr>
                <a:defRPr/>
              </a:pPr>
              <a:t>11</a:t>
            </a:fld>
            <a:endParaRPr lang="en-US" dirty="0"/>
          </a:p>
        </p:txBody>
      </p:sp>
    </p:spTree>
    <p:extLst>
      <p:ext uri="{BB962C8B-B14F-4D97-AF65-F5344CB8AC3E}">
        <p14:creationId xmlns="" xmlns:p14="http://schemas.microsoft.com/office/powerpoint/2010/main" val="84392015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Next Steps</a:t>
            </a:r>
            <a:endParaRPr lang="en-US" dirty="0"/>
          </a:p>
        </p:txBody>
      </p:sp>
      <p:sp>
        <p:nvSpPr>
          <p:cNvPr id="7" name="Subtitle 6"/>
          <p:cNvSpPr>
            <a:spLocks noGrp="1"/>
          </p:cNvSpPr>
          <p:nvPr>
            <p:ph type="subTitle" idx="1"/>
          </p:nvPr>
        </p:nvSpPr>
        <p:spPr/>
        <p:txBody>
          <a:bodyPr/>
          <a:lstStyle/>
          <a:p>
            <a:r>
              <a:rPr lang="en-US" dirty="0" smtClean="0"/>
              <a:t>June Fox and Rich Jorgenson</a:t>
            </a:r>
            <a:endParaRPr lang="en-US" dirty="0"/>
          </a:p>
        </p:txBody>
      </p:sp>
      <p:sp>
        <p:nvSpPr>
          <p:cNvPr id="5" name="Slide Number Placeholder 4"/>
          <p:cNvSpPr>
            <a:spLocks noGrp="1"/>
          </p:cNvSpPr>
          <p:nvPr>
            <p:ph type="sldNum" sz="quarter" idx="12"/>
          </p:nvPr>
        </p:nvSpPr>
        <p:spPr>
          <a:xfrm>
            <a:off x="8077200" y="6408738"/>
            <a:ext cx="936625" cy="365125"/>
          </a:xfrm>
        </p:spPr>
        <p:txBody>
          <a:bodyPr/>
          <a:lstStyle/>
          <a:p>
            <a:pPr>
              <a:defRPr/>
            </a:pPr>
            <a:fld id="{5E3AB0B5-F6F8-4BEC-803A-6CAA34CD315A}" type="slidenum">
              <a:rPr lang="en-US" smtClean="0">
                <a:solidFill>
                  <a:prstClr val="black"/>
                </a:solidFill>
              </a:rPr>
              <a:pPr>
                <a:defRPr/>
              </a:pPr>
              <a:t>110</a:t>
            </a:fld>
            <a:endParaRPr lang="en-US" dirty="0">
              <a:solidFill>
                <a:prstClr val="black"/>
              </a:solidFill>
            </a:endParaRPr>
          </a:p>
        </p:txBody>
      </p:sp>
    </p:spTree>
    <p:extLst>
      <p:ext uri="{BB962C8B-B14F-4D97-AF65-F5344CB8AC3E}">
        <p14:creationId xmlns="" xmlns:p14="http://schemas.microsoft.com/office/powerpoint/2010/main" val="338362618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1481138"/>
            <a:ext cx="8229600" cy="4691062"/>
          </a:xfrm>
        </p:spPr>
        <p:txBody>
          <a:bodyPr/>
          <a:lstStyle/>
          <a:p>
            <a:r>
              <a:rPr lang="en-US" sz="2400" b="1" smtClean="0"/>
              <a:t>Enhancements to DCF Enterprise Warehouse:</a:t>
            </a:r>
          </a:p>
          <a:p>
            <a:pPr lvl="1"/>
            <a:r>
              <a:rPr lang="en-US" sz="1800" smtClean="0"/>
              <a:t>YoungStar (Wisconsin’s TQRIS)</a:t>
            </a:r>
          </a:p>
          <a:p>
            <a:pPr lvl="1"/>
            <a:r>
              <a:rPr lang="en-US" sz="1800" smtClean="0"/>
              <a:t>Wisconsin Shares (Wisconsin’s childcare subsidy program)</a:t>
            </a:r>
          </a:p>
          <a:p>
            <a:pPr lvl="1"/>
            <a:r>
              <a:rPr lang="en-US" sz="1800" smtClean="0"/>
              <a:t>Infrastructure for including other programs </a:t>
            </a:r>
          </a:p>
          <a:p>
            <a:pPr lvl="2"/>
            <a:r>
              <a:rPr lang="en-US" sz="1600" smtClean="0"/>
              <a:t>(examples:  Child Welfare, W-2, Child Support)</a:t>
            </a:r>
          </a:p>
          <a:p>
            <a:r>
              <a:rPr lang="en-US" sz="2400" b="1" smtClean="0"/>
              <a:t>DHS Division of Public Health Customer Hub:</a:t>
            </a:r>
          </a:p>
          <a:p>
            <a:pPr lvl="1"/>
            <a:r>
              <a:rPr lang="en-US" sz="1800" smtClean="0"/>
              <a:t>Vital Records</a:t>
            </a:r>
          </a:p>
          <a:p>
            <a:pPr lvl="1"/>
            <a:r>
              <a:rPr lang="en-US" sz="1800" smtClean="0"/>
              <a:t>Immunization Registry</a:t>
            </a:r>
          </a:p>
          <a:p>
            <a:pPr lvl="1"/>
            <a:r>
              <a:rPr lang="en-US" sz="1800" smtClean="0"/>
              <a:t>Public Health (e.g. Home Visiting)</a:t>
            </a:r>
          </a:p>
          <a:p>
            <a:r>
              <a:rPr lang="en-US" sz="2400" b="1" smtClean="0"/>
              <a:t>Entity Resolution Tool (ERT) Project:</a:t>
            </a:r>
          </a:p>
          <a:p>
            <a:pPr lvl="1"/>
            <a:r>
              <a:rPr lang="en-US" sz="1800" smtClean="0"/>
              <a:t>Testing of tool requires matching of ID’s across agencies to find unduplicated counts of the children involved in multiple programs</a:t>
            </a:r>
          </a:p>
          <a:p>
            <a:pPr lvl="1"/>
            <a:r>
              <a:rPr lang="en-US" sz="1800" smtClean="0"/>
              <a:t>Programs involved in ERT testing are: Vital Records, YoungStar, WI Shares, 4K-12 and IDEA Part B (Special Education)</a:t>
            </a:r>
          </a:p>
        </p:txBody>
      </p:sp>
      <p:sp>
        <p:nvSpPr>
          <p:cNvPr id="3" name="Title 2"/>
          <p:cNvSpPr>
            <a:spLocks noGrp="1"/>
          </p:cNvSpPr>
          <p:nvPr>
            <p:ph type="title"/>
          </p:nvPr>
        </p:nvSpPr>
        <p:spPr/>
        <p:txBody>
          <a:bodyPr>
            <a:normAutofit fontScale="90000"/>
          </a:bodyPr>
          <a:lstStyle/>
          <a:p>
            <a:pPr>
              <a:defRPr/>
            </a:pPr>
            <a:r>
              <a:rPr lang="en-US" dirty="0" smtClean="0">
                <a:solidFill>
                  <a:schemeClr val="tx1"/>
                </a:solidFill>
              </a:rPr>
              <a:t>Programs and Data Involved In First Year EC LDS Projects</a:t>
            </a:r>
            <a:endParaRPr lang="en-US" dirty="0">
              <a:solidFill>
                <a:schemeClr val="tx1"/>
              </a:solidFill>
            </a:endParaRPr>
          </a:p>
        </p:txBody>
      </p:sp>
      <p:sp>
        <p:nvSpPr>
          <p:cNvPr id="30725" name="Slide Number Placeholder 4"/>
          <p:cNvSpPr>
            <a:spLocks noGrp="1"/>
          </p:cNvSpPr>
          <p:nvPr>
            <p:ph type="sldNum" sz="quarter" idx="12"/>
          </p:nvPr>
        </p:nvSpPr>
        <p:spPr bwMode="auto">
          <a:xfrm>
            <a:off x="7543800" y="6408738"/>
            <a:ext cx="1470025"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421145-479F-4613-B272-1B10C0579CBB}" type="slidenum">
              <a:rPr lang="en-US" smtClean="0">
                <a:solidFill>
                  <a:prstClr val="black"/>
                </a:solidFill>
              </a:rPr>
              <a:pPr eaLnBrk="1" hangingPunct="1"/>
              <a:t>111</a:t>
            </a:fld>
            <a:endParaRPr lang="en-US" dirty="0" smtClean="0">
              <a:solidFill>
                <a:prstClr val="black"/>
              </a:solidFill>
            </a:endParaRPr>
          </a:p>
        </p:txBody>
      </p:sp>
    </p:spTree>
    <p:extLst>
      <p:ext uri="{BB962C8B-B14F-4D97-AF65-F5344CB8AC3E}">
        <p14:creationId xmlns="" xmlns:p14="http://schemas.microsoft.com/office/powerpoint/2010/main" val="357914837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From a Project Perspective</a:t>
            </a:r>
            <a:endParaRPr lang="en-US" dirty="0"/>
          </a:p>
        </p:txBody>
      </p:sp>
      <p:sp>
        <p:nvSpPr>
          <p:cNvPr id="5" name="Slide Number Placeholder 4"/>
          <p:cNvSpPr>
            <a:spLocks noGrp="1"/>
          </p:cNvSpPr>
          <p:nvPr>
            <p:ph type="sldNum" sz="quarter" idx="12"/>
          </p:nvPr>
        </p:nvSpPr>
        <p:spPr>
          <a:xfrm>
            <a:off x="8458200" y="6408738"/>
            <a:ext cx="555625" cy="365125"/>
          </a:xfrm>
        </p:spPr>
        <p:txBody>
          <a:bodyPr/>
          <a:lstStyle/>
          <a:p>
            <a:pPr>
              <a:defRPr/>
            </a:pPr>
            <a:fld id="{5E3AB0B5-F6F8-4BEC-803A-6CAA34CD315A}" type="slidenum">
              <a:rPr lang="en-US" smtClean="0">
                <a:solidFill>
                  <a:prstClr val="black"/>
                </a:solidFill>
              </a:rPr>
              <a:pPr>
                <a:defRPr/>
              </a:pPr>
              <a:t>112</a:t>
            </a:fld>
            <a:endParaRPr lang="en-US" dirty="0">
              <a:solidFill>
                <a:prstClr val="black"/>
              </a:solidFill>
            </a:endParaRPr>
          </a:p>
        </p:txBody>
      </p:sp>
      <p:graphicFrame>
        <p:nvGraphicFramePr>
          <p:cNvPr id="8" name="Content Placeholder 7"/>
          <p:cNvGraphicFramePr>
            <a:graphicFrameLocks noGrp="1"/>
          </p:cNvGraphicFramePr>
          <p:nvPr>
            <p:ph idx="1"/>
          </p:nvPr>
        </p:nvGraphicFramePr>
        <p:xfrm>
          <a:off x="381000" y="1481138"/>
          <a:ext cx="8305801" cy="3252787"/>
        </p:xfrm>
        <a:graphic>
          <a:graphicData uri="http://schemas.openxmlformats.org/drawingml/2006/table">
            <a:tbl>
              <a:tblPr firstRow="1" bandRow="1">
                <a:tableStyleId>{5C22544A-7EE6-4342-B048-85BDC9FD1C3A}</a:tableStyleId>
              </a:tblPr>
              <a:tblGrid>
                <a:gridCol w="1447801"/>
                <a:gridCol w="1371600"/>
                <a:gridCol w="1371600"/>
                <a:gridCol w="1371600"/>
                <a:gridCol w="1371600"/>
                <a:gridCol w="1371600"/>
              </a:tblGrid>
              <a:tr h="370840">
                <a:tc>
                  <a:txBody>
                    <a:bodyPr/>
                    <a:lstStyle/>
                    <a:p>
                      <a:pPr algn="ctr" fontAlgn="ctr"/>
                      <a:r>
                        <a:rPr lang="en-US" sz="1100" b="1" i="0" u="none" strike="noStrike" dirty="0">
                          <a:solidFill>
                            <a:srgbClr val="000000"/>
                          </a:solidFill>
                          <a:latin typeface="Arial Black" pitchFamily="34" charset="0"/>
                        </a:rPr>
                        <a:t>Activities, Tasks and Milestones</a:t>
                      </a:r>
                    </a:p>
                  </a:txBody>
                  <a:tcPr marL="9525" marR="9525" marT="9525" marB="0" anchor="ctr"/>
                </a:tc>
                <a:tc>
                  <a:txBody>
                    <a:bodyPr/>
                    <a:lstStyle/>
                    <a:p>
                      <a:pPr algn="l" fontAlgn="ctr"/>
                      <a:r>
                        <a:rPr lang="en-US" sz="1100" b="1" i="0" u="none" strike="noStrike" dirty="0">
                          <a:solidFill>
                            <a:srgbClr val="000000"/>
                          </a:solidFill>
                          <a:latin typeface="Arial Black" pitchFamily="34" charset="0"/>
                        </a:rPr>
                        <a:t>Start Date</a:t>
                      </a:r>
                    </a:p>
                  </a:txBody>
                  <a:tcPr marL="9525" marR="9525" marT="9525" marB="0" anchor="ctr"/>
                </a:tc>
                <a:tc>
                  <a:txBody>
                    <a:bodyPr/>
                    <a:lstStyle/>
                    <a:p>
                      <a:pPr algn="l" fontAlgn="ctr"/>
                      <a:r>
                        <a:rPr lang="en-US" sz="1100" b="1" i="0" u="none" strike="noStrike" dirty="0">
                          <a:solidFill>
                            <a:srgbClr val="000000"/>
                          </a:solidFill>
                          <a:latin typeface="Arial Black" pitchFamily="34" charset="0"/>
                        </a:rPr>
                        <a:t>End Date</a:t>
                      </a:r>
                    </a:p>
                  </a:txBody>
                  <a:tcPr marL="9525" marR="9525" marT="9525" marB="0" anchor="ctr"/>
                </a:tc>
                <a:tc>
                  <a:txBody>
                    <a:bodyPr/>
                    <a:lstStyle/>
                    <a:p>
                      <a:pPr algn="ctr" fontAlgn="ctr"/>
                      <a:r>
                        <a:rPr lang="en-US" sz="1100" b="1" i="0" u="none" strike="noStrike" dirty="0">
                          <a:solidFill>
                            <a:srgbClr val="000000"/>
                          </a:solidFill>
                          <a:latin typeface="Arial Black" pitchFamily="34" charset="0"/>
                        </a:rPr>
                        <a:t>Deliverable </a:t>
                      </a:r>
                    </a:p>
                  </a:txBody>
                  <a:tcPr marL="9525" marR="9525" marT="9525" marB="0" anchor="ctr"/>
                </a:tc>
                <a:tc>
                  <a:txBody>
                    <a:bodyPr/>
                    <a:lstStyle/>
                    <a:p>
                      <a:pPr algn="ctr" fontAlgn="ctr"/>
                      <a:r>
                        <a:rPr lang="en-US" sz="1100" b="1" i="0" u="none" strike="noStrike" dirty="0">
                          <a:solidFill>
                            <a:srgbClr val="000000"/>
                          </a:solidFill>
                          <a:latin typeface="Arial Black" pitchFamily="34" charset="0"/>
                        </a:rPr>
                        <a:t>Responsible Agency/ Office</a:t>
                      </a:r>
                    </a:p>
                  </a:txBody>
                  <a:tcPr marL="9525" marR="9525" marT="9525" marB="0" anchor="ctr"/>
                </a:tc>
                <a:tc>
                  <a:txBody>
                    <a:bodyPr/>
                    <a:lstStyle/>
                    <a:p>
                      <a:pPr algn="ctr" fontAlgn="ctr"/>
                      <a:r>
                        <a:rPr lang="en-US" sz="1100" b="1" i="0" u="none" strike="noStrike" dirty="0">
                          <a:solidFill>
                            <a:srgbClr val="000000"/>
                          </a:solidFill>
                          <a:latin typeface="Arial Black" pitchFamily="34" charset="0"/>
                        </a:rPr>
                        <a:t>Responsible Individual</a:t>
                      </a:r>
                    </a:p>
                  </a:txBody>
                  <a:tcPr marL="9525" marR="9525" marT="9525" marB="0" anchor="ctr"/>
                </a:tc>
              </a:tr>
              <a:tr h="815022">
                <a:tc>
                  <a:txBody>
                    <a:bodyPr/>
                    <a:lstStyle/>
                    <a:p>
                      <a:pPr algn="l" fontAlgn="ctr"/>
                      <a:r>
                        <a:rPr lang="en-US" sz="1100" b="0" i="0" u="none" strike="noStrike" dirty="0">
                          <a:solidFill>
                            <a:srgbClr val="000000"/>
                          </a:solidFill>
                          <a:latin typeface="Arial Black" pitchFamily="34" charset="0"/>
                        </a:rPr>
                        <a:t>Establish regular Data Governance Committee Meeting schedule</a:t>
                      </a:r>
                    </a:p>
                  </a:txBody>
                  <a:tcPr marL="9525" marR="9525" marT="9525" marB="0" anchor="ctr"/>
                </a:tc>
                <a:tc>
                  <a:txBody>
                    <a:bodyPr/>
                    <a:lstStyle/>
                    <a:p>
                      <a:pPr algn="ctr" fontAlgn="ctr"/>
                      <a:r>
                        <a:rPr lang="en-US" sz="1100" b="0" i="0" u="none" strike="noStrike" dirty="0">
                          <a:solidFill>
                            <a:srgbClr val="000000"/>
                          </a:solidFill>
                          <a:latin typeface="Arial Black" pitchFamily="34" charset="0"/>
                        </a:rPr>
                        <a:t>6/28/13</a:t>
                      </a:r>
                    </a:p>
                  </a:txBody>
                  <a:tcPr marL="9525" marR="9525" marT="9525" marB="0" anchor="ctr"/>
                </a:tc>
                <a:tc>
                  <a:txBody>
                    <a:bodyPr/>
                    <a:lstStyle/>
                    <a:p>
                      <a:pPr algn="ctr" fontAlgn="ctr"/>
                      <a:r>
                        <a:rPr lang="en-US" sz="1100" b="0" i="0" u="none" strike="noStrike" dirty="0">
                          <a:solidFill>
                            <a:srgbClr val="000000"/>
                          </a:solidFill>
                          <a:latin typeface="Arial Black" pitchFamily="34" charset="0"/>
                        </a:rPr>
                        <a:t>8/1/13</a:t>
                      </a:r>
                    </a:p>
                  </a:txBody>
                  <a:tcPr marL="9525" marR="9525" marT="9525" marB="0" anchor="ctr"/>
                </a:tc>
                <a:tc>
                  <a:txBody>
                    <a:bodyPr/>
                    <a:lstStyle/>
                    <a:p>
                      <a:pPr algn="ctr" fontAlgn="ctr"/>
                      <a:r>
                        <a:rPr lang="en-US" sz="1100" b="0" i="0" u="none" strike="noStrike" dirty="0">
                          <a:solidFill>
                            <a:srgbClr val="000000"/>
                          </a:solidFill>
                          <a:latin typeface="Arial Black" pitchFamily="34" charset="0"/>
                        </a:rPr>
                        <a:t>Meetings scheduled for 2013</a:t>
                      </a:r>
                    </a:p>
                  </a:txBody>
                  <a:tcPr marL="9525" marR="9525" marT="9525" marB="0" anchor="ctr"/>
                </a:tc>
                <a:tc>
                  <a:txBody>
                    <a:bodyPr/>
                    <a:lstStyle/>
                    <a:p>
                      <a:pPr algn="l" fontAlgn="ctr"/>
                      <a:r>
                        <a:rPr lang="en-US" sz="1100" b="0" i="0" u="none" strike="noStrike">
                          <a:solidFill>
                            <a:srgbClr val="000000"/>
                          </a:solidFill>
                          <a:latin typeface="Arial Black" pitchFamily="34" charset="0"/>
                        </a:rPr>
                        <a:t>DPI, DCF, DHS</a:t>
                      </a:r>
                    </a:p>
                  </a:txBody>
                  <a:tcPr marL="9525" marR="9525" marT="9525" marB="0" anchor="ctr"/>
                </a:tc>
                <a:tc>
                  <a:txBody>
                    <a:bodyPr/>
                    <a:lstStyle/>
                    <a:p>
                      <a:pPr algn="l" fontAlgn="ctr"/>
                      <a:r>
                        <a:rPr lang="en-US" sz="1100" b="0" i="0" u="none" strike="noStrike">
                          <a:solidFill>
                            <a:srgbClr val="000000"/>
                          </a:solidFill>
                          <a:latin typeface="Arial Black" pitchFamily="34" charset="0"/>
                        </a:rPr>
                        <a:t>Data Governance Specialist</a:t>
                      </a:r>
                    </a:p>
                  </a:txBody>
                  <a:tcPr marL="9525" marR="9525" marT="9525" marB="0" anchor="ctr"/>
                </a:tc>
              </a:tr>
              <a:tr h="1219200">
                <a:tc>
                  <a:txBody>
                    <a:bodyPr/>
                    <a:lstStyle/>
                    <a:p>
                      <a:pPr algn="l" fontAlgn="ctr"/>
                      <a:r>
                        <a:rPr lang="en-US" sz="1100" b="0" i="0" u="none" strike="noStrike" dirty="0">
                          <a:solidFill>
                            <a:srgbClr val="000000"/>
                          </a:solidFill>
                          <a:latin typeface="Arial Black" pitchFamily="34" charset="0"/>
                        </a:rPr>
                        <a:t>Finalize EC LDS Data Governance committee structure, roles &amp; responsibilities and members</a:t>
                      </a:r>
                    </a:p>
                  </a:txBody>
                  <a:tcPr marL="9525" marR="9525" marT="9525" marB="0" anchor="ctr"/>
                </a:tc>
                <a:tc>
                  <a:txBody>
                    <a:bodyPr/>
                    <a:lstStyle/>
                    <a:p>
                      <a:pPr algn="ctr" fontAlgn="ctr"/>
                      <a:r>
                        <a:rPr lang="en-US" sz="1100" b="0" i="0" u="none" strike="noStrike">
                          <a:solidFill>
                            <a:srgbClr val="000000"/>
                          </a:solidFill>
                          <a:latin typeface="Arial Black" pitchFamily="34" charset="0"/>
                        </a:rPr>
                        <a:t>8/2/13</a:t>
                      </a:r>
                    </a:p>
                  </a:txBody>
                  <a:tcPr marL="9525" marR="9525" marT="9525" marB="0" anchor="ctr"/>
                </a:tc>
                <a:tc>
                  <a:txBody>
                    <a:bodyPr/>
                    <a:lstStyle/>
                    <a:p>
                      <a:pPr algn="ctr" fontAlgn="ctr"/>
                      <a:r>
                        <a:rPr lang="en-US" sz="1100" b="0" i="0" u="none" strike="noStrike">
                          <a:solidFill>
                            <a:srgbClr val="000000"/>
                          </a:solidFill>
                          <a:latin typeface="Arial Black" pitchFamily="34" charset="0"/>
                        </a:rPr>
                        <a:t>10/1/13</a:t>
                      </a:r>
                    </a:p>
                  </a:txBody>
                  <a:tcPr marL="9525" marR="9525" marT="9525" marB="0" anchor="ctr"/>
                </a:tc>
                <a:tc>
                  <a:txBody>
                    <a:bodyPr/>
                    <a:lstStyle/>
                    <a:p>
                      <a:pPr algn="ctr" fontAlgn="ctr"/>
                      <a:r>
                        <a:rPr lang="en-US" sz="1100" b="0" i="0" u="none" strike="noStrike" dirty="0">
                          <a:solidFill>
                            <a:srgbClr val="000000"/>
                          </a:solidFill>
                          <a:latin typeface="Arial Black" pitchFamily="34" charset="0"/>
                        </a:rPr>
                        <a:t>Structure and members in place</a:t>
                      </a:r>
                    </a:p>
                  </a:txBody>
                  <a:tcPr marL="9525" marR="9525" marT="9525" marB="0" anchor="ctr"/>
                </a:tc>
                <a:tc>
                  <a:txBody>
                    <a:bodyPr/>
                    <a:lstStyle/>
                    <a:p>
                      <a:pPr algn="l" fontAlgn="ctr"/>
                      <a:r>
                        <a:rPr lang="en-US" sz="1100" b="0" i="0" u="none" strike="noStrike" dirty="0">
                          <a:solidFill>
                            <a:srgbClr val="000000"/>
                          </a:solidFill>
                          <a:latin typeface="Arial Black" pitchFamily="34" charset="0"/>
                        </a:rPr>
                        <a:t>DPI, DCF, DHS</a:t>
                      </a:r>
                    </a:p>
                  </a:txBody>
                  <a:tcPr marL="9525" marR="9525" marT="9525" marB="0" anchor="ctr"/>
                </a:tc>
                <a:tc>
                  <a:txBody>
                    <a:bodyPr/>
                    <a:lstStyle/>
                    <a:p>
                      <a:pPr algn="l" fontAlgn="ctr"/>
                      <a:r>
                        <a:rPr lang="en-US" sz="1100" b="0" i="0" u="none" strike="noStrike" dirty="0">
                          <a:solidFill>
                            <a:srgbClr val="000000"/>
                          </a:solidFill>
                          <a:latin typeface="Arial Black" pitchFamily="34" charset="0"/>
                        </a:rPr>
                        <a:t>Data Governance Specialist</a:t>
                      </a:r>
                    </a:p>
                  </a:txBody>
                  <a:tcPr marL="9525" marR="9525" marT="9525" marB="0" anchor="ctr"/>
                </a:tc>
              </a:tr>
              <a:tr h="370840">
                <a:tc>
                  <a:txBody>
                    <a:bodyPr/>
                    <a:lstStyle/>
                    <a:p>
                      <a:pPr algn="l" fontAlgn="ctr"/>
                      <a:r>
                        <a:rPr lang="en-US" sz="1100" b="0" i="0" u="none" strike="noStrike">
                          <a:solidFill>
                            <a:srgbClr val="000000"/>
                          </a:solidFill>
                          <a:latin typeface="Arial Black" pitchFamily="34" charset="0"/>
                        </a:rPr>
                        <a:t>Get separate testing MOU in place for Testing of Entity Resolution Tool</a:t>
                      </a:r>
                    </a:p>
                  </a:txBody>
                  <a:tcPr marL="9525" marR="9525" marT="9525" marB="0" anchor="ctr"/>
                </a:tc>
                <a:tc>
                  <a:txBody>
                    <a:bodyPr/>
                    <a:lstStyle/>
                    <a:p>
                      <a:pPr algn="ctr" fontAlgn="ctr"/>
                      <a:r>
                        <a:rPr lang="en-US" sz="1100" b="0" i="0" u="none" strike="noStrike">
                          <a:solidFill>
                            <a:srgbClr val="000000"/>
                          </a:solidFill>
                          <a:latin typeface="Arial Black" pitchFamily="34" charset="0"/>
                        </a:rPr>
                        <a:t>10/2/13</a:t>
                      </a:r>
                    </a:p>
                  </a:txBody>
                  <a:tcPr marL="9525" marR="9525" marT="9525" marB="0" anchor="ctr"/>
                </a:tc>
                <a:tc>
                  <a:txBody>
                    <a:bodyPr/>
                    <a:lstStyle/>
                    <a:p>
                      <a:pPr algn="ctr" fontAlgn="ctr"/>
                      <a:r>
                        <a:rPr lang="en-US" sz="1100" b="0" i="0" u="none" strike="noStrike">
                          <a:solidFill>
                            <a:srgbClr val="000000"/>
                          </a:solidFill>
                          <a:latin typeface="Arial Black" pitchFamily="34" charset="0"/>
                        </a:rPr>
                        <a:t>1/31/14</a:t>
                      </a:r>
                    </a:p>
                  </a:txBody>
                  <a:tcPr marL="9525" marR="9525" marT="9525" marB="0" anchor="ctr"/>
                </a:tc>
                <a:tc>
                  <a:txBody>
                    <a:bodyPr/>
                    <a:lstStyle/>
                    <a:p>
                      <a:pPr algn="ctr" fontAlgn="ctr"/>
                      <a:r>
                        <a:rPr lang="en-US" sz="1100" b="0" i="0" u="none" strike="noStrike" dirty="0">
                          <a:solidFill>
                            <a:srgbClr val="000000"/>
                          </a:solidFill>
                          <a:latin typeface="Arial Black" pitchFamily="34" charset="0"/>
                        </a:rPr>
                        <a:t>document vetted with agency lawyers and signed off</a:t>
                      </a:r>
                    </a:p>
                  </a:txBody>
                  <a:tcPr marL="9525" marR="9525" marT="9525" marB="0" anchor="ctr"/>
                </a:tc>
                <a:tc>
                  <a:txBody>
                    <a:bodyPr/>
                    <a:lstStyle/>
                    <a:p>
                      <a:pPr algn="l" fontAlgn="ctr"/>
                      <a:r>
                        <a:rPr lang="en-US" sz="1100" b="0" i="0" u="none" strike="noStrike">
                          <a:solidFill>
                            <a:srgbClr val="000000"/>
                          </a:solidFill>
                          <a:latin typeface="Arial Black" pitchFamily="34" charset="0"/>
                        </a:rPr>
                        <a:t>DPI, DCF, DHS</a:t>
                      </a:r>
                    </a:p>
                  </a:txBody>
                  <a:tcPr marL="9525" marR="9525" marT="9525" marB="0" anchor="ctr"/>
                </a:tc>
                <a:tc>
                  <a:txBody>
                    <a:bodyPr/>
                    <a:lstStyle/>
                    <a:p>
                      <a:pPr algn="l" fontAlgn="ctr"/>
                      <a:r>
                        <a:rPr lang="en-US" sz="1100" b="0" i="0" u="none" strike="noStrike" dirty="0">
                          <a:solidFill>
                            <a:srgbClr val="000000"/>
                          </a:solidFill>
                          <a:latin typeface="Arial Black" pitchFamily="34" charset="0"/>
                        </a:rPr>
                        <a:t>Data Governance Specialist</a:t>
                      </a:r>
                    </a:p>
                  </a:txBody>
                  <a:tcPr marL="9525" marR="9525" marT="9525" marB="0" anchor="ctr"/>
                </a:tc>
              </a:tr>
            </a:tbl>
          </a:graphicData>
        </a:graphic>
      </p:graphicFrame>
    </p:spTree>
    <p:extLst>
      <p:ext uri="{BB962C8B-B14F-4D97-AF65-F5344CB8AC3E}">
        <p14:creationId xmlns="" xmlns:p14="http://schemas.microsoft.com/office/powerpoint/2010/main" val="39245443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219200"/>
          <a:ext cx="8229600" cy="3352800"/>
        </p:xfrm>
        <a:graphic>
          <a:graphicData uri="http://schemas.openxmlformats.org/drawingml/2006/table">
            <a:tbl>
              <a:tblPr firstRow="1" bandRow="1">
                <a:tableStyleId>{5C22544A-7EE6-4342-B048-85BDC9FD1C3A}</a:tableStyleId>
              </a:tblPr>
              <a:tblGrid>
                <a:gridCol w="2286000"/>
                <a:gridCol w="838200"/>
                <a:gridCol w="990600"/>
                <a:gridCol w="1371600"/>
                <a:gridCol w="1371600"/>
                <a:gridCol w="1371600"/>
              </a:tblGrid>
              <a:tr h="370840">
                <a:tc>
                  <a:txBody>
                    <a:bodyPr/>
                    <a:lstStyle/>
                    <a:p>
                      <a:pPr algn="ctr" fontAlgn="ctr"/>
                      <a:r>
                        <a:rPr lang="en-US" sz="1100" b="1" i="0" u="none" strike="noStrike" dirty="0">
                          <a:solidFill>
                            <a:srgbClr val="000000"/>
                          </a:solidFill>
                          <a:latin typeface="Arial Black" pitchFamily="34" charset="0"/>
                        </a:rPr>
                        <a:t>Activities, Tasks and Milestones</a:t>
                      </a:r>
                    </a:p>
                  </a:txBody>
                  <a:tcPr marL="9525" marR="9525" marT="9525" marB="0" anchor="ctr"/>
                </a:tc>
                <a:tc>
                  <a:txBody>
                    <a:bodyPr/>
                    <a:lstStyle/>
                    <a:p>
                      <a:pPr algn="l" fontAlgn="ctr"/>
                      <a:r>
                        <a:rPr lang="en-US" sz="1100" b="1" i="0" u="none" strike="noStrike" dirty="0">
                          <a:solidFill>
                            <a:srgbClr val="000000"/>
                          </a:solidFill>
                          <a:latin typeface="Arial Black" pitchFamily="34" charset="0"/>
                        </a:rPr>
                        <a:t>Start Date</a:t>
                      </a:r>
                    </a:p>
                  </a:txBody>
                  <a:tcPr marL="9525" marR="9525" marT="9525" marB="0" anchor="ctr"/>
                </a:tc>
                <a:tc>
                  <a:txBody>
                    <a:bodyPr/>
                    <a:lstStyle/>
                    <a:p>
                      <a:pPr algn="l" fontAlgn="ctr"/>
                      <a:r>
                        <a:rPr lang="en-US" sz="1100" b="1" i="0" u="none" strike="noStrike" dirty="0">
                          <a:solidFill>
                            <a:srgbClr val="000000"/>
                          </a:solidFill>
                          <a:latin typeface="Arial Black" pitchFamily="34" charset="0"/>
                        </a:rPr>
                        <a:t>End Date</a:t>
                      </a:r>
                    </a:p>
                  </a:txBody>
                  <a:tcPr marL="9525" marR="9525" marT="9525" marB="0" anchor="ctr"/>
                </a:tc>
                <a:tc>
                  <a:txBody>
                    <a:bodyPr/>
                    <a:lstStyle/>
                    <a:p>
                      <a:pPr algn="ctr" fontAlgn="ctr"/>
                      <a:r>
                        <a:rPr lang="en-US" sz="1100" b="1" i="0" u="none" strike="noStrike" dirty="0">
                          <a:solidFill>
                            <a:srgbClr val="000000"/>
                          </a:solidFill>
                          <a:latin typeface="Arial Black" pitchFamily="34" charset="0"/>
                        </a:rPr>
                        <a:t>Deliverable </a:t>
                      </a:r>
                    </a:p>
                  </a:txBody>
                  <a:tcPr marL="9525" marR="9525" marT="9525" marB="0" anchor="ctr"/>
                </a:tc>
                <a:tc>
                  <a:txBody>
                    <a:bodyPr/>
                    <a:lstStyle/>
                    <a:p>
                      <a:pPr algn="ctr" fontAlgn="ctr"/>
                      <a:r>
                        <a:rPr lang="en-US" sz="1100" b="1" i="0" u="none" strike="noStrike" dirty="0">
                          <a:solidFill>
                            <a:srgbClr val="000000"/>
                          </a:solidFill>
                          <a:latin typeface="Arial Black" pitchFamily="34" charset="0"/>
                        </a:rPr>
                        <a:t>Responsible Agency/ Office</a:t>
                      </a:r>
                    </a:p>
                  </a:txBody>
                  <a:tcPr marL="9525" marR="9525" marT="9525" marB="0" anchor="ctr"/>
                </a:tc>
                <a:tc>
                  <a:txBody>
                    <a:bodyPr/>
                    <a:lstStyle/>
                    <a:p>
                      <a:pPr algn="ctr" fontAlgn="ctr"/>
                      <a:r>
                        <a:rPr lang="en-US" sz="1100" b="1" i="0" u="none" strike="noStrike" dirty="0">
                          <a:solidFill>
                            <a:srgbClr val="000000"/>
                          </a:solidFill>
                          <a:latin typeface="Arial Black" pitchFamily="34" charset="0"/>
                        </a:rPr>
                        <a:t>Responsible Individual</a:t>
                      </a:r>
                    </a:p>
                  </a:txBody>
                  <a:tcPr marL="9525" marR="9525" marT="9525" marB="0" anchor="ctr"/>
                </a:tc>
              </a:tr>
              <a:tr h="1610360">
                <a:tc>
                  <a:txBody>
                    <a:bodyPr/>
                    <a:lstStyle/>
                    <a:p>
                      <a:pPr algn="l" fontAlgn="ctr"/>
                      <a:r>
                        <a:rPr lang="en-US" sz="1100" b="0" i="0" u="none" strike="noStrike" dirty="0">
                          <a:solidFill>
                            <a:srgbClr val="000000"/>
                          </a:solidFill>
                          <a:latin typeface="Arial Black" pitchFamily="34" charset="0"/>
                        </a:rPr>
                        <a:t>Determine common Data Governance collaboration tools and infrastructure to be agreed to and used across DPI, DCF and DHS</a:t>
                      </a:r>
                    </a:p>
                  </a:txBody>
                  <a:tcPr marL="9525" marR="9525" marT="9525" marB="0" anchor="ctr"/>
                </a:tc>
                <a:tc>
                  <a:txBody>
                    <a:bodyPr/>
                    <a:lstStyle/>
                    <a:p>
                      <a:pPr algn="ctr" fontAlgn="ctr"/>
                      <a:r>
                        <a:rPr lang="en-US" sz="1100" b="0" i="0" u="none" strike="noStrike">
                          <a:solidFill>
                            <a:srgbClr val="000000"/>
                          </a:solidFill>
                          <a:latin typeface="Arial Black" pitchFamily="34" charset="0"/>
                        </a:rPr>
                        <a:t>10/2/13</a:t>
                      </a:r>
                    </a:p>
                  </a:txBody>
                  <a:tcPr marL="9525" marR="9525" marT="9525" marB="0" anchor="ctr"/>
                </a:tc>
                <a:tc>
                  <a:txBody>
                    <a:bodyPr/>
                    <a:lstStyle/>
                    <a:p>
                      <a:pPr algn="ctr" fontAlgn="ctr"/>
                      <a:r>
                        <a:rPr lang="en-US" sz="1100" b="0" i="0" u="none" strike="noStrike">
                          <a:solidFill>
                            <a:srgbClr val="000000"/>
                          </a:solidFill>
                          <a:latin typeface="Arial Black" pitchFamily="34" charset="0"/>
                        </a:rPr>
                        <a:t>12/1/13</a:t>
                      </a:r>
                    </a:p>
                  </a:txBody>
                  <a:tcPr marL="9525" marR="9525" marT="9525" marB="0" anchor="ctr"/>
                </a:tc>
                <a:tc>
                  <a:txBody>
                    <a:bodyPr/>
                    <a:lstStyle/>
                    <a:p>
                      <a:pPr algn="ctr" fontAlgn="ctr"/>
                      <a:r>
                        <a:rPr lang="en-US" sz="1100" b="0" i="0" u="none" strike="noStrike" dirty="0">
                          <a:solidFill>
                            <a:srgbClr val="000000"/>
                          </a:solidFill>
                          <a:latin typeface="Arial Black" pitchFamily="34" charset="0"/>
                        </a:rPr>
                        <a:t>tool(s) selected </a:t>
                      </a:r>
                    </a:p>
                  </a:txBody>
                  <a:tcPr marL="9525" marR="9525" marT="9525" marB="0" anchor="ctr"/>
                </a:tc>
                <a:tc>
                  <a:txBody>
                    <a:bodyPr/>
                    <a:lstStyle/>
                    <a:p>
                      <a:pPr algn="l" fontAlgn="ctr"/>
                      <a:r>
                        <a:rPr lang="en-US" sz="1100" b="0" i="0" u="none" strike="noStrike" dirty="0">
                          <a:solidFill>
                            <a:srgbClr val="000000"/>
                          </a:solidFill>
                          <a:latin typeface="Arial Black" pitchFamily="34" charset="0"/>
                        </a:rPr>
                        <a:t>DPI, DCF, DHS</a:t>
                      </a:r>
                    </a:p>
                  </a:txBody>
                  <a:tcPr marL="9525" marR="9525" marT="9525" marB="0" anchor="ctr"/>
                </a:tc>
                <a:tc>
                  <a:txBody>
                    <a:bodyPr/>
                    <a:lstStyle/>
                    <a:p>
                      <a:pPr algn="l" fontAlgn="ctr"/>
                      <a:r>
                        <a:rPr lang="en-US" sz="1100" b="0" i="0" u="none" strike="noStrike" dirty="0">
                          <a:solidFill>
                            <a:srgbClr val="000000"/>
                          </a:solidFill>
                          <a:latin typeface="Arial Black" pitchFamily="34" charset="0"/>
                        </a:rPr>
                        <a:t>Data Governance Specialist</a:t>
                      </a:r>
                    </a:p>
                  </a:txBody>
                  <a:tcPr marL="9525" marR="9525" marT="9525" marB="0" anchor="ctr"/>
                </a:tc>
              </a:tr>
              <a:tr h="1371600">
                <a:tc>
                  <a:txBody>
                    <a:bodyPr/>
                    <a:lstStyle/>
                    <a:p>
                      <a:pPr algn="l" fontAlgn="ctr"/>
                      <a:r>
                        <a:rPr lang="en-US" sz="1100" b="0" i="0" u="none" strike="noStrike">
                          <a:solidFill>
                            <a:srgbClr val="000000"/>
                          </a:solidFill>
                          <a:latin typeface="Arial Black" pitchFamily="34" charset="0"/>
                        </a:rPr>
                        <a:t>Establish collaboration tool/infrastructure  and provide training for Data Governance Committee members in collaboration tool</a:t>
                      </a:r>
                    </a:p>
                  </a:txBody>
                  <a:tcPr marL="9525" marR="9525" marT="9525" marB="0" anchor="ctr"/>
                </a:tc>
                <a:tc>
                  <a:txBody>
                    <a:bodyPr/>
                    <a:lstStyle/>
                    <a:p>
                      <a:pPr algn="ctr" fontAlgn="ctr"/>
                      <a:r>
                        <a:rPr lang="en-US" sz="1100" b="0" i="0" u="none" strike="noStrike" dirty="0">
                          <a:solidFill>
                            <a:srgbClr val="000000"/>
                          </a:solidFill>
                          <a:latin typeface="Arial Black" pitchFamily="34" charset="0"/>
                        </a:rPr>
                        <a:t>12/2/13</a:t>
                      </a:r>
                    </a:p>
                  </a:txBody>
                  <a:tcPr marL="9525" marR="9525" marT="9525" marB="0" anchor="ctr"/>
                </a:tc>
                <a:tc>
                  <a:txBody>
                    <a:bodyPr/>
                    <a:lstStyle/>
                    <a:p>
                      <a:pPr algn="ctr" fontAlgn="ctr"/>
                      <a:r>
                        <a:rPr lang="en-US" sz="1100" b="0" i="0" u="none" strike="noStrike">
                          <a:solidFill>
                            <a:srgbClr val="000000"/>
                          </a:solidFill>
                          <a:latin typeface="Arial Black" pitchFamily="34" charset="0"/>
                        </a:rPr>
                        <a:t>12/31/14</a:t>
                      </a:r>
                    </a:p>
                  </a:txBody>
                  <a:tcPr marL="9525" marR="9525" marT="9525" marB="0" anchor="ctr"/>
                </a:tc>
                <a:tc>
                  <a:txBody>
                    <a:bodyPr/>
                    <a:lstStyle/>
                    <a:p>
                      <a:pPr algn="ctr" fontAlgn="ctr"/>
                      <a:r>
                        <a:rPr lang="en-US" sz="1100" b="0" i="0" u="none" strike="noStrike" dirty="0">
                          <a:solidFill>
                            <a:srgbClr val="000000"/>
                          </a:solidFill>
                          <a:latin typeface="Arial Black" pitchFamily="34" charset="0"/>
                        </a:rPr>
                        <a:t>members trained and collaborating</a:t>
                      </a:r>
                    </a:p>
                  </a:txBody>
                  <a:tcPr marL="9525" marR="9525" marT="9525" marB="0" anchor="ctr"/>
                </a:tc>
                <a:tc>
                  <a:txBody>
                    <a:bodyPr/>
                    <a:lstStyle/>
                    <a:p>
                      <a:pPr algn="l" fontAlgn="ctr"/>
                      <a:r>
                        <a:rPr lang="en-US" sz="1100" b="0" i="0" u="none" strike="noStrike">
                          <a:solidFill>
                            <a:srgbClr val="000000"/>
                          </a:solidFill>
                          <a:latin typeface="Arial Black" pitchFamily="34" charset="0"/>
                        </a:rPr>
                        <a:t>DPI, DCF, DHS</a:t>
                      </a:r>
                    </a:p>
                  </a:txBody>
                  <a:tcPr marL="9525" marR="9525" marT="9525" marB="0" anchor="ctr"/>
                </a:tc>
                <a:tc>
                  <a:txBody>
                    <a:bodyPr/>
                    <a:lstStyle/>
                    <a:p>
                      <a:pPr algn="l" fontAlgn="ctr"/>
                      <a:r>
                        <a:rPr lang="en-US" sz="1100" b="0" i="0" u="none" strike="noStrike" dirty="0">
                          <a:solidFill>
                            <a:srgbClr val="000000"/>
                          </a:solidFill>
                          <a:latin typeface="Arial Black" pitchFamily="34" charset="0"/>
                        </a:rPr>
                        <a:t>Data Governance Specialist</a:t>
                      </a:r>
                    </a:p>
                  </a:txBody>
                  <a:tcPr marL="9525" marR="9525" marT="9525" marB="0" anchor="ctr"/>
                </a:tc>
              </a:tr>
            </a:tbl>
          </a:graphicData>
        </a:graphic>
      </p:graphicFrame>
      <p:sp>
        <p:nvSpPr>
          <p:cNvPr id="3" name="Title 2"/>
          <p:cNvSpPr>
            <a:spLocks noGrp="1"/>
          </p:cNvSpPr>
          <p:nvPr>
            <p:ph type="title"/>
          </p:nvPr>
        </p:nvSpPr>
        <p:spPr/>
        <p:txBody>
          <a:bodyPr>
            <a:normAutofit fontScale="90000"/>
          </a:bodyPr>
          <a:lstStyle/>
          <a:p>
            <a:r>
              <a:rPr lang="en-US" dirty="0" smtClean="0"/>
              <a:t>From a Project Perspective (cont.)</a:t>
            </a:r>
            <a:endParaRPr lang="en-US" dirty="0"/>
          </a:p>
        </p:txBody>
      </p:sp>
      <p:sp>
        <p:nvSpPr>
          <p:cNvPr id="5" name="Slide Number Placeholder 4"/>
          <p:cNvSpPr>
            <a:spLocks noGrp="1"/>
          </p:cNvSpPr>
          <p:nvPr>
            <p:ph type="sldNum" sz="quarter" idx="12"/>
          </p:nvPr>
        </p:nvSpPr>
        <p:spPr>
          <a:xfrm>
            <a:off x="8229600" y="6408738"/>
            <a:ext cx="784225" cy="365125"/>
          </a:xfrm>
        </p:spPr>
        <p:txBody>
          <a:bodyPr/>
          <a:lstStyle/>
          <a:p>
            <a:pPr>
              <a:defRPr/>
            </a:pPr>
            <a:fld id="{5E3AB0B5-F6F8-4BEC-803A-6CAA34CD315A}" type="slidenum">
              <a:rPr lang="en-US" smtClean="0">
                <a:solidFill>
                  <a:prstClr val="black"/>
                </a:solidFill>
              </a:rPr>
              <a:pPr>
                <a:defRPr/>
              </a:pPr>
              <a:t>113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138"/>
          <a:ext cx="8229600" cy="3929062"/>
        </p:xfrm>
        <a:graphic>
          <a:graphicData uri="http://schemas.openxmlformats.org/drawingml/2006/table">
            <a:tbl>
              <a:tblPr firstRow="1" bandRow="1">
                <a:tableStyleId>{5C22544A-7EE6-4342-B048-85BDC9FD1C3A}</a:tableStyleId>
              </a:tblPr>
              <a:tblGrid>
                <a:gridCol w="2438400"/>
                <a:gridCol w="914400"/>
                <a:gridCol w="762000"/>
                <a:gridCol w="1371600"/>
                <a:gridCol w="1371600"/>
                <a:gridCol w="1371600"/>
              </a:tblGrid>
              <a:tr h="370840">
                <a:tc>
                  <a:txBody>
                    <a:bodyPr/>
                    <a:lstStyle/>
                    <a:p>
                      <a:pPr algn="ctr" fontAlgn="ctr"/>
                      <a:r>
                        <a:rPr lang="en-US" sz="1100" b="1" i="0" u="none" strike="noStrike" dirty="0">
                          <a:solidFill>
                            <a:srgbClr val="000000"/>
                          </a:solidFill>
                          <a:latin typeface="Arial Black" pitchFamily="34" charset="0"/>
                        </a:rPr>
                        <a:t>Activities, Tasks and Milestones</a:t>
                      </a:r>
                    </a:p>
                  </a:txBody>
                  <a:tcPr marL="9525" marR="9525" marT="9525" marB="0" anchor="ctr"/>
                </a:tc>
                <a:tc>
                  <a:txBody>
                    <a:bodyPr/>
                    <a:lstStyle/>
                    <a:p>
                      <a:pPr algn="l" fontAlgn="ctr"/>
                      <a:r>
                        <a:rPr lang="en-US" sz="1100" b="1" i="0" u="none" strike="noStrike" dirty="0">
                          <a:solidFill>
                            <a:srgbClr val="000000"/>
                          </a:solidFill>
                          <a:latin typeface="Arial Black" pitchFamily="34" charset="0"/>
                        </a:rPr>
                        <a:t>Start Date</a:t>
                      </a:r>
                    </a:p>
                  </a:txBody>
                  <a:tcPr marL="9525" marR="9525" marT="9525" marB="0" anchor="ctr"/>
                </a:tc>
                <a:tc>
                  <a:txBody>
                    <a:bodyPr/>
                    <a:lstStyle/>
                    <a:p>
                      <a:pPr algn="l" fontAlgn="ctr"/>
                      <a:r>
                        <a:rPr lang="en-US" sz="1100" b="1" i="0" u="none" strike="noStrike" dirty="0">
                          <a:solidFill>
                            <a:srgbClr val="000000"/>
                          </a:solidFill>
                          <a:latin typeface="Arial Black" pitchFamily="34" charset="0"/>
                        </a:rPr>
                        <a:t>End Date</a:t>
                      </a:r>
                    </a:p>
                  </a:txBody>
                  <a:tcPr marL="9525" marR="9525" marT="9525" marB="0" anchor="ctr"/>
                </a:tc>
                <a:tc>
                  <a:txBody>
                    <a:bodyPr/>
                    <a:lstStyle/>
                    <a:p>
                      <a:pPr algn="ctr" fontAlgn="ctr"/>
                      <a:r>
                        <a:rPr lang="en-US" sz="1100" b="1" i="0" u="none" strike="noStrike" dirty="0">
                          <a:solidFill>
                            <a:srgbClr val="000000"/>
                          </a:solidFill>
                          <a:latin typeface="Arial Black" pitchFamily="34" charset="0"/>
                        </a:rPr>
                        <a:t>Deliverable </a:t>
                      </a:r>
                    </a:p>
                  </a:txBody>
                  <a:tcPr marL="9525" marR="9525" marT="9525" marB="0" anchor="ctr"/>
                </a:tc>
                <a:tc>
                  <a:txBody>
                    <a:bodyPr/>
                    <a:lstStyle/>
                    <a:p>
                      <a:pPr algn="ctr" fontAlgn="ctr"/>
                      <a:r>
                        <a:rPr lang="en-US" sz="1100" b="1" i="0" u="none" strike="noStrike" dirty="0">
                          <a:solidFill>
                            <a:srgbClr val="000000"/>
                          </a:solidFill>
                          <a:latin typeface="Arial Black" pitchFamily="34" charset="0"/>
                        </a:rPr>
                        <a:t>Responsible Agency/ Office</a:t>
                      </a:r>
                    </a:p>
                  </a:txBody>
                  <a:tcPr marL="9525" marR="9525" marT="9525" marB="0" anchor="ctr"/>
                </a:tc>
                <a:tc>
                  <a:txBody>
                    <a:bodyPr/>
                    <a:lstStyle/>
                    <a:p>
                      <a:pPr algn="ctr" fontAlgn="ctr"/>
                      <a:r>
                        <a:rPr lang="en-US" sz="1100" b="1" i="0" u="none" strike="noStrike" dirty="0">
                          <a:solidFill>
                            <a:srgbClr val="000000"/>
                          </a:solidFill>
                          <a:latin typeface="Arial Black" pitchFamily="34" charset="0"/>
                        </a:rPr>
                        <a:t>Responsible Individual</a:t>
                      </a:r>
                    </a:p>
                  </a:txBody>
                  <a:tcPr marL="9525" marR="9525" marT="9525" marB="0" anchor="ctr"/>
                </a:tc>
              </a:tr>
              <a:tr h="1196022">
                <a:tc>
                  <a:txBody>
                    <a:bodyPr/>
                    <a:lstStyle/>
                    <a:p>
                      <a:pPr algn="l" fontAlgn="ctr"/>
                      <a:r>
                        <a:rPr lang="en-US" sz="1100" b="0" i="0" u="none" strike="noStrike" dirty="0">
                          <a:solidFill>
                            <a:srgbClr val="000000"/>
                          </a:solidFill>
                          <a:latin typeface="Arial Black" pitchFamily="34" charset="0"/>
                        </a:rPr>
                        <a:t>Complete Universal Interagency Agreement (Universal MOU), Technical Service Agreement, Service Level Agreements</a:t>
                      </a:r>
                    </a:p>
                  </a:txBody>
                  <a:tcPr marL="9525" marR="9525" marT="9525" marB="0" anchor="ctr"/>
                </a:tc>
                <a:tc>
                  <a:txBody>
                    <a:bodyPr/>
                    <a:lstStyle/>
                    <a:p>
                      <a:pPr algn="ctr" fontAlgn="ctr"/>
                      <a:r>
                        <a:rPr lang="en-US" sz="1100" b="0" i="0" u="none" strike="noStrike" dirty="0">
                          <a:solidFill>
                            <a:srgbClr val="000000"/>
                          </a:solidFill>
                          <a:latin typeface="Arial Black" pitchFamily="34" charset="0"/>
                        </a:rPr>
                        <a:t>2/1/14</a:t>
                      </a:r>
                    </a:p>
                  </a:txBody>
                  <a:tcPr marL="9525" marR="9525" marT="9525" marB="0" anchor="ctr"/>
                </a:tc>
                <a:tc>
                  <a:txBody>
                    <a:bodyPr/>
                    <a:lstStyle/>
                    <a:p>
                      <a:pPr algn="ctr" fontAlgn="ctr"/>
                      <a:r>
                        <a:rPr lang="en-US" sz="1100" b="0" i="0" u="none" strike="noStrike">
                          <a:solidFill>
                            <a:srgbClr val="000000"/>
                          </a:solidFill>
                          <a:latin typeface="Arial Black" pitchFamily="34" charset="0"/>
                        </a:rPr>
                        <a:t>6/1/14</a:t>
                      </a:r>
                    </a:p>
                  </a:txBody>
                  <a:tcPr marL="9525" marR="9525" marT="9525" marB="0" anchor="ctr"/>
                </a:tc>
                <a:tc>
                  <a:txBody>
                    <a:bodyPr/>
                    <a:lstStyle/>
                    <a:p>
                      <a:pPr algn="ctr" fontAlgn="ctr"/>
                      <a:r>
                        <a:rPr lang="en-US" sz="1100" b="0" i="0" u="none" strike="noStrike" dirty="0">
                          <a:solidFill>
                            <a:srgbClr val="000000"/>
                          </a:solidFill>
                          <a:latin typeface="Arial Black" pitchFamily="34" charset="0"/>
                        </a:rPr>
                        <a:t>document vetted with agency lawyers and signed off</a:t>
                      </a:r>
                    </a:p>
                  </a:txBody>
                  <a:tcPr marL="9525" marR="9525" marT="9525" marB="0" anchor="ctr"/>
                </a:tc>
                <a:tc>
                  <a:txBody>
                    <a:bodyPr/>
                    <a:lstStyle/>
                    <a:p>
                      <a:pPr algn="l" fontAlgn="ctr"/>
                      <a:r>
                        <a:rPr lang="en-US" sz="1100" b="0" i="0" u="none" strike="noStrike">
                          <a:solidFill>
                            <a:srgbClr val="000000"/>
                          </a:solidFill>
                          <a:latin typeface="Arial Black" pitchFamily="34" charset="0"/>
                        </a:rPr>
                        <a:t>DPI, DCF, DHS</a:t>
                      </a:r>
                    </a:p>
                  </a:txBody>
                  <a:tcPr marL="9525" marR="9525" marT="9525" marB="0" anchor="ctr"/>
                </a:tc>
                <a:tc>
                  <a:txBody>
                    <a:bodyPr/>
                    <a:lstStyle/>
                    <a:p>
                      <a:pPr algn="l" fontAlgn="ctr"/>
                      <a:r>
                        <a:rPr lang="en-US" sz="1100" b="0" i="0" u="none" strike="noStrike" dirty="0">
                          <a:solidFill>
                            <a:srgbClr val="000000"/>
                          </a:solidFill>
                          <a:latin typeface="Arial Black" pitchFamily="34" charset="0"/>
                        </a:rPr>
                        <a:t>Data Governance Coordinator(s)</a:t>
                      </a:r>
                    </a:p>
                  </a:txBody>
                  <a:tcPr marL="9525" marR="9525" marT="9525" marB="0" anchor="ctr"/>
                </a:tc>
              </a:tr>
              <a:tr h="990600">
                <a:tc>
                  <a:txBody>
                    <a:bodyPr/>
                    <a:lstStyle/>
                    <a:p>
                      <a:pPr algn="l" fontAlgn="ctr"/>
                      <a:r>
                        <a:rPr lang="en-US" sz="1100" b="0" i="0" u="none" strike="noStrike">
                          <a:solidFill>
                            <a:srgbClr val="000000"/>
                          </a:solidFill>
                          <a:latin typeface="Arial Black" pitchFamily="34" charset="0"/>
                        </a:rPr>
                        <a:t>Create and adopt Data Governance Charter</a:t>
                      </a:r>
                    </a:p>
                  </a:txBody>
                  <a:tcPr marL="9525" marR="9525" marT="9525" marB="0" anchor="ctr"/>
                </a:tc>
                <a:tc>
                  <a:txBody>
                    <a:bodyPr/>
                    <a:lstStyle/>
                    <a:p>
                      <a:pPr algn="ctr" fontAlgn="ctr"/>
                      <a:r>
                        <a:rPr lang="en-US" sz="1100" b="0" i="0" u="none" strike="noStrike">
                          <a:solidFill>
                            <a:srgbClr val="000000"/>
                          </a:solidFill>
                          <a:latin typeface="Arial Black" pitchFamily="34" charset="0"/>
                        </a:rPr>
                        <a:t>2/1/14</a:t>
                      </a:r>
                    </a:p>
                  </a:txBody>
                  <a:tcPr marL="9525" marR="9525" marT="9525" marB="0" anchor="ctr"/>
                </a:tc>
                <a:tc>
                  <a:txBody>
                    <a:bodyPr/>
                    <a:lstStyle/>
                    <a:p>
                      <a:pPr algn="ctr" fontAlgn="ctr"/>
                      <a:r>
                        <a:rPr lang="en-US" sz="1100" b="0" i="0" u="none" strike="noStrike">
                          <a:solidFill>
                            <a:srgbClr val="000000"/>
                          </a:solidFill>
                          <a:latin typeface="Arial Black" pitchFamily="34" charset="0"/>
                        </a:rPr>
                        <a:t>6/1/14</a:t>
                      </a:r>
                    </a:p>
                  </a:txBody>
                  <a:tcPr marL="9525" marR="9525" marT="9525" marB="0" anchor="ctr"/>
                </a:tc>
                <a:tc>
                  <a:txBody>
                    <a:bodyPr/>
                    <a:lstStyle/>
                    <a:p>
                      <a:pPr algn="ctr" fontAlgn="ctr"/>
                      <a:r>
                        <a:rPr lang="en-US" sz="1100" b="0" i="0" u="none" strike="noStrike">
                          <a:solidFill>
                            <a:srgbClr val="000000"/>
                          </a:solidFill>
                          <a:latin typeface="Arial Black" pitchFamily="34" charset="0"/>
                        </a:rPr>
                        <a:t>document signed off</a:t>
                      </a:r>
                    </a:p>
                  </a:txBody>
                  <a:tcPr marL="9525" marR="9525" marT="9525" marB="0" anchor="ctr"/>
                </a:tc>
                <a:tc>
                  <a:txBody>
                    <a:bodyPr/>
                    <a:lstStyle/>
                    <a:p>
                      <a:pPr algn="l" fontAlgn="ctr"/>
                      <a:r>
                        <a:rPr lang="en-US" sz="1100" b="0" i="0" u="none" strike="noStrike">
                          <a:solidFill>
                            <a:srgbClr val="000000"/>
                          </a:solidFill>
                          <a:latin typeface="Arial Black" pitchFamily="34" charset="0"/>
                        </a:rPr>
                        <a:t>DPI, DCF, DHS</a:t>
                      </a:r>
                    </a:p>
                  </a:txBody>
                  <a:tcPr marL="9525" marR="9525" marT="9525" marB="0" anchor="ctr"/>
                </a:tc>
                <a:tc>
                  <a:txBody>
                    <a:bodyPr/>
                    <a:lstStyle/>
                    <a:p>
                      <a:pPr algn="l" fontAlgn="ctr"/>
                      <a:r>
                        <a:rPr lang="en-US" sz="1100" b="0" i="0" u="none" strike="noStrike" dirty="0">
                          <a:solidFill>
                            <a:srgbClr val="000000"/>
                          </a:solidFill>
                          <a:latin typeface="Arial Black" pitchFamily="34" charset="0"/>
                        </a:rPr>
                        <a:t>Data Governance Coordinator(s)</a:t>
                      </a:r>
                    </a:p>
                  </a:txBody>
                  <a:tcPr marL="9525" marR="9525" marT="9525" marB="0" anchor="ctr"/>
                </a:tc>
              </a:tr>
              <a:tr h="1371600">
                <a:tc>
                  <a:txBody>
                    <a:bodyPr/>
                    <a:lstStyle/>
                    <a:p>
                      <a:pPr algn="l" fontAlgn="ctr"/>
                      <a:r>
                        <a:rPr lang="en-US" sz="1100" b="0" i="0" u="none" strike="noStrike">
                          <a:solidFill>
                            <a:srgbClr val="000000"/>
                          </a:solidFill>
                          <a:latin typeface="Arial Black" pitchFamily="34" charset="0"/>
                        </a:rPr>
                        <a:t>Set Initial Data Governance Policies</a:t>
                      </a:r>
                    </a:p>
                  </a:txBody>
                  <a:tcPr marL="9525" marR="9525" marT="9525" marB="0" anchor="ctr"/>
                </a:tc>
                <a:tc>
                  <a:txBody>
                    <a:bodyPr/>
                    <a:lstStyle/>
                    <a:p>
                      <a:pPr algn="ctr" fontAlgn="ctr"/>
                      <a:r>
                        <a:rPr lang="en-US" sz="1100" b="0" i="0" u="none" strike="noStrike">
                          <a:solidFill>
                            <a:srgbClr val="000000"/>
                          </a:solidFill>
                          <a:latin typeface="Arial Black" pitchFamily="34" charset="0"/>
                        </a:rPr>
                        <a:t>2/1/14</a:t>
                      </a:r>
                    </a:p>
                  </a:txBody>
                  <a:tcPr marL="9525" marR="9525" marT="9525" marB="0" anchor="ctr"/>
                </a:tc>
                <a:tc>
                  <a:txBody>
                    <a:bodyPr/>
                    <a:lstStyle/>
                    <a:p>
                      <a:pPr algn="ctr" fontAlgn="ctr"/>
                      <a:r>
                        <a:rPr lang="en-US" sz="1100" b="0" i="0" u="none" strike="noStrike">
                          <a:solidFill>
                            <a:srgbClr val="000000"/>
                          </a:solidFill>
                          <a:latin typeface="Arial Black" pitchFamily="34" charset="0"/>
                        </a:rPr>
                        <a:t>6/1/14</a:t>
                      </a:r>
                    </a:p>
                  </a:txBody>
                  <a:tcPr marL="9525" marR="9525" marT="9525" marB="0" anchor="ctr"/>
                </a:tc>
                <a:tc>
                  <a:txBody>
                    <a:bodyPr/>
                    <a:lstStyle/>
                    <a:p>
                      <a:pPr algn="ctr" fontAlgn="ctr"/>
                      <a:r>
                        <a:rPr lang="en-US" sz="1100" b="0" i="0" u="none" strike="noStrike">
                          <a:solidFill>
                            <a:srgbClr val="000000"/>
                          </a:solidFill>
                          <a:latin typeface="Arial Black" pitchFamily="34" charset="0"/>
                        </a:rPr>
                        <a:t>initial policies signed off</a:t>
                      </a:r>
                    </a:p>
                  </a:txBody>
                  <a:tcPr marL="9525" marR="9525" marT="9525" marB="0" anchor="ctr"/>
                </a:tc>
                <a:tc>
                  <a:txBody>
                    <a:bodyPr/>
                    <a:lstStyle/>
                    <a:p>
                      <a:pPr algn="l" fontAlgn="ctr"/>
                      <a:r>
                        <a:rPr lang="en-US" sz="1100" b="0" i="0" u="none" strike="noStrike" dirty="0">
                          <a:solidFill>
                            <a:srgbClr val="000000"/>
                          </a:solidFill>
                          <a:latin typeface="Arial Black" pitchFamily="34" charset="0"/>
                        </a:rPr>
                        <a:t>DPI, DCF, DHS</a:t>
                      </a:r>
                    </a:p>
                  </a:txBody>
                  <a:tcPr marL="9525" marR="9525" marT="9525" marB="0" anchor="ctr"/>
                </a:tc>
                <a:tc>
                  <a:txBody>
                    <a:bodyPr/>
                    <a:lstStyle/>
                    <a:p>
                      <a:pPr algn="l" fontAlgn="ctr"/>
                      <a:r>
                        <a:rPr lang="en-US" sz="1100" b="0" i="0" u="none" strike="noStrike" dirty="0">
                          <a:solidFill>
                            <a:srgbClr val="000000"/>
                          </a:solidFill>
                          <a:latin typeface="Arial Black" pitchFamily="34" charset="0"/>
                        </a:rPr>
                        <a:t>Data Governance Coordinator(s)</a:t>
                      </a:r>
                    </a:p>
                  </a:txBody>
                  <a:tcPr marL="9525" marR="9525" marT="9525" marB="0" anchor="ctr"/>
                </a:tc>
              </a:tr>
            </a:tbl>
          </a:graphicData>
        </a:graphic>
      </p:graphicFrame>
      <p:sp>
        <p:nvSpPr>
          <p:cNvPr id="3" name="Title 2"/>
          <p:cNvSpPr>
            <a:spLocks noGrp="1"/>
          </p:cNvSpPr>
          <p:nvPr>
            <p:ph type="title"/>
          </p:nvPr>
        </p:nvSpPr>
        <p:spPr/>
        <p:txBody>
          <a:bodyPr>
            <a:normAutofit fontScale="90000"/>
          </a:bodyPr>
          <a:lstStyle/>
          <a:p>
            <a:r>
              <a:rPr lang="en-US" dirty="0" smtClean="0"/>
              <a:t>From a Project Perspective (cont.)</a:t>
            </a:r>
            <a:endParaRPr lang="en-US" dirty="0"/>
          </a:p>
        </p:txBody>
      </p:sp>
      <p:sp>
        <p:nvSpPr>
          <p:cNvPr id="5" name="Slide Number Placeholder 4"/>
          <p:cNvSpPr>
            <a:spLocks noGrp="1"/>
          </p:cNvSpPr>
          <p:nvPr>
            <p:ph type="sldNum" sz="quarter" idx="12"/>
          </p:nvPr>
        </p:nvSpPr>
        <p:spPr>
          <a:xfrm>
            <a:off x="8305800" y="6408738"/>
            <a:ext cx="708025" cy="365125"/>
          </a:xfrm>
        </p:spPr>
        <p:txBody>
          <a:bodyPr/>
          <a:lstStyle/>
          <a:p>
            <a:pPr>
              <a:defRPr/>
            </a:pPr>
            <a:fld id="{5E3AB0B5-F6F8-4BEC-803A-6CAA34CD315A}" type="slidenum">
              <a:rPr lang="en-US" smtClean="0">
                <a:solidFill>
                  <a:prstClr val="black"/>
                </a:solidFill>
              </a:rPr>
              <a:pPr>
                <a:defRPr/>
              </a:pPr>
              <a:t>114</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With the basic structures, policies and agreements in place…</a:t>
            </a:r>
            <a:endParaRPr lang="en-US" dirty="0"/>
          </a:p>
        </p:txBody>
      </p:sp>
      <p:sp>
        <p:nvSpPr>
          <p:cNvPr id="5" name="Slide Number Placeholder 4"/>
          <p:cNvSpPr>
            <a:spLocks noGrp="1"/>
          </p:cNvSpPr>
          <p:nvPr>
            <p:ph type="sldNum" sz="quarter" idx="12"/>
          </p:nvPr>
        </p:nvSpPr>
        <p:spPr>
          <a:xfrm>
            <a:off x="8077200" y="6408738"/>
            <a:ext cx="936625" cy="365125"/>
          </a:xfrm>
        </p:spPr>
        <p:txBody>
          <a:bodyPr/>
          <a:lstStyle/>
          <a:p>
            <a:pPr>
              <a:defRPr/>
            </a:pPr>
            <a:fld id="{5E3AB0B5-F6F8-4BEC-803A-6CAA34CD315A}" type="slidenum">
              <a:rPr lang="en-US" smtClean="0">
                <a:solidFill>
                  <a:prstClr val="black"/>
                </a:solidFill>
              </a:rPr>
              <a:pPr>
                <a:defRPr/>
              </a:pPr>
              <a:t>115</a:t>
            </a:fld>
            <a:endParaRPr lang="en-US" dirty="0">
              <a:solidFill>
                <a:prstClr val="black"/>
              </a:solidFill>
            </a:endParaRPr>
          </a:p>
        </p:txBody>
      </p:sp>
      <p:sp>
        <p:nvSpPr>
          <p:cNvPr id="7" name="Content Placeholder 6"/>
          <p:cNvSpPr>
            <a:spLocks noGrp="1"/>
          </p:cNvSpPr>
          <p:nvPr>
            <p:ph idx="1"/>
          </p:nvPr>
        </p:nvSpPr>
        <p:spPr/>
        <p:txBody>
          <a:bodyPr/>
          <a:lstStyle/>
          <a:p>
            <a:r>
              <a:rPr lang="en-US" dirty="0" smtClean="0"/>
              <a:t>The EC LDS Data Governance Committees will be ready to</a:t>
            </a:r>
          </a:p>
          <a:p>
            <a:pPr>
              <a:buNone/>
            </a:pPr>
            <a:r>
              <a:rPr lang="en-US" dirty="0" smtClean="0"/>
              <a:t> </a:t>
            </a:r>
          </a:p>
          <a:p>
            <a:pPr lvl="1"/>
            <a:r>
              <a:rPr lang="en-US" dirty="0" smtClean="0"/>
              <a:t>Consider questions the EC LDS should answer</a:t>
            </a:r>
          </a:p>
          <a:p>
            <a:pPr lvl="1"/>
            <a:endParaRPr lang="en-US" dirty="0" smtClean="0"/>
          </a:p>
          <a:p>
            <a:pPr lvl="1"/>
            <a:r>
              <a:rPr lang="en-US" dirty="0" smtClean="0"/>
              <a:t>Where the data is to answer those questions</a:t>
            </a:r>
          </a:p>
          <a:p>
            <a:pPr lvl="1"/>
            <a:endParaRPr lang="en-US" dirty="0" smtClean="0"/>
          </a:p>
          <a:p>
            <a:pPr lvl="1"/>
            <a:r>
              <a:rPr lang="en-US" dirty="0" smtClean="0"/>
              <a:t>Create an MOU Addendum, if necessary</a:t>
            </a:r>
          </a:p>
          <a:p>
            <a:pPr lvl="1"/>
            <a:endParaRPr lang="en-US" dirty="0" smtClean="0"/>
          </a:p>
          <a:p>
            <a:pPr lvl="1"/>
            <a:r>
              <a:rPr lang="en-US" dirty="0" smtClean="0"/>
              <a:t>Begin work on a Research Agenda</a:t>
            </a:r>
          </a:p>
          <a:p>
            <a:pPr lvl="1"/>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Do you feel you have enough knowledge to go back to your organization and participate in creating a EC LDS data governance body?</a:t>
            </a:r>
            <a:endParaRPr lang="en-US" sz="3600" dirty="0"/>
          </a:p>
        </p:txBody>
      </p:sp>
      <p:sp>
        <p:nvSpPr>
          <p:cNvPr id="7" name="Text Placeholder 6"/>
          <p:cNvSpPr>
            <a:spLocks noGrp="1"/>
          </p:cNvSpPr>
          <p:nvPr>
            <p:ph type="body" idx="1"/>
          </p:nvPr>
        </p:nvSpPr>
        <p:spPr/>
        <p:txBody>
          <a:bodyPr/>
          <a:lstStyle/>
          <a:p>
            <a:r>
              <a:rPr lang="en-US" dirty="0" smtClean="0"/>
              <a:t>Yes</a:t>
            </a:r>
          </a:p>
          <a:p>
            <a:r>
              <a:rPr lang="en-US" dirty="0" smtClean="0"/>
              <a:t>No</a:t>
            </a:r>
            <a:endParaRPr lang="en-US" dirty="0"/>
          </a:p>
        </p:txBody>
      </p:sp>
      <p:sp>
        <p:nvSpPr>
          <p:cNvPr id="5" name="Slide Number Placeholder 4"/>
          <p:cNvSpPr>
            <a:spLocks noGrp="1"/>
          </p:cNvSpPr>
          <p:nvPr>
            <p:ph type="sldNum" sz="quarter" idx="12"/>
          </p:nvPr>
        </p:nvSpPr>
        <p:spPr>
          <a:xfrm>
            <a:off x="8001000" y="6408738"/>
            <a:ext cx="1012825" cy="365125"/>
          </a:xfrm>
        </p:spPr>
        <p:txBody>
          <a:bodyPr/>
          <a:lstStyle/>
          <a:p>
            <a:pPr>
              <a:defRPr/>
            </a:pPr>
            <a:fld id="{5E3AB0B5-F6F8-4BEC-803A-6CAA34CD315A}" type="slidenum">
              <a:rPr lang="en-US" smtClean="0">
                <a:solidFill>
                  <a:prstClr val="black"/>
                </a:solidFill>
              </a:rPr>
              <a:pPr>
                <a:defRPr/>
              </a:pPr>
              <a:t>116</a:t>
            </a:fld>
            <a:endParaRPr lang="en-US" dirty="0">
              <a:solidFill>
                <a:prstClr val="black"/>
              </a:solidFill>
            </a:endParaRPr>
          </a:p>
        </p:txBody>
      </p:sp>
    </p:spTree>
    <p:extLst>
      <p:ext uri="{BB962C8B-B14F-4D97-AF65-F5344CB8AC3E}">
        <p14:creationId xmlns="" xmlns:p14="http://schemas.microsoft.com/office/powerpoint/2010/main" val="26743199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feel you have the right individuals involved in your agency to create the EC LDS data governance body?</a:t>
            </a:r>
            <a:endParaRPr lang="en-US" dirty="0"/>
          </a:p>
        </p:txBody>
      </p:sp>
      <p:sp>
        <p:nvSpPr>
          <p:cNvPr id="3" name="Text Placeholder 2"/>
          <p:cNvSpPr>
            <a:spLocks noGrp="1"/>
          </p:cNvSpPr>
          <p:nvPr>
            <p:ph type="body" idx="1"/>
          </p:nvPr>
        </p:nvSpPr>
        <p:spPr/>
        <p:txBody>
          <a:bodyPr/>
          <a:lstStyle/>
          <a:p>
            <a:r>
              <a:rPr lang="en-US" dirty="0" smtClean="0"/>
              <a:t>Yes</a:t>
            </a:r>
          </a:p>
          <a:p>
            <a:r>
              <a:rPr lang="en-US" dirty="0" smtClean="0"/>
              <a:t>No</a:t>
            </a:r>
            <a:endParaRPr lang="en-US" dirty="0"/>
          </a:p>
        </p:txBody>
      </p:sp>
      <p:sp>
        <p:nvSpPr>
          <p:cNvPr id="5" name="Slide Number Placeholder 4"/>
          <p:cNvSpPr>
            <a:spLocks noGrp="1"/>
          </p:cNvSpPr>
          <p:nvPr>
            <p:ph type="sldNum" sz="quarter" idx="12"/>
          </p:nvPr>
        </p:nvSpPr>
        <p:spPr>
          <a:xfrm>
            <a:off x="8229600" y="6408738"/>
            <a:ext cx="784225" cy="365125"/>
          </a:xfrm>
        </p:spPr>
        <p:txBody>
          <a:bodyPr/>
          <a:lstStyle/>
          <a:p>
            <a:pPr>
              <a:defRPr/>
            </a:pPr>
            <a:fld id="{C7CF5F87-5780-4264-84AC-895695C5F05F}" type="slidenum">
              <a:rPr lang="en-US" smtClean="0">
                <a:solidFill>
                  <a:prstClr val="white"/>
                </a:solidFill>
              </a:rPr>
              <a:pPr>
                <a:defRPr/>
              </a:pPr>
              <a:t>117</a:t>
            </a:fld>
            <a:endParaRPr lang="en-US" dirty="0">
              <a:solidFill>
                <a:prstClr val="white"/>
              </a:solidFill>
            </a:endParaRPr>
          </a:p>
        </p:txBody>
      </p:sp>
    </p:spTree>
    <p:extLst>
      <p:ext uri="{BB962C8B-B14F-4D97-AF65-F5344CB8AC3E}">
        <p14:creationId xmlns="" xmlns:p14="http://schemas.microsoft.com/office/powerpoint/2010/main" val="302900129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think today’s data governance workshop was beneficial?</a:t>
            </a:r>
            <a:endParaRPr lang="en-US" dirty="0"/>
          </a:p>
        </p:txBody>
      </p:sp>
      <p:sp>
        <p:nvSpPr>
          <p:cNvPr id="3" name="Text Placeholder 2"/>
          <p:cNvSpPr>
            <a:spLocks noGrp="1"/>
          </p:cNvSpPr>
          <p:nvPr>
            <p:ph type="body" idx="1"/>
          </p:nvPr>
        </p:nvSpPr>
        <p:spPr/>
        <p:txBody>
          <a:bodyPr/>
          <a:lstStyle/>
          <a:p>
            <a:r>
              <a:rPr lang="en-US" dirty="0" smtClean="0"/>
              <a:t>Yes</a:t>
            </a:r>
          </a:p>
          <a:p>
            <a:r>
              <a:rPr lang="en-US" dirty="0" smtClean="0"/>
              <a:t>No</a:t>
            </a:r>
            <a:endParaRPr lang="en-US" dirty="0"/>
          </a:p>
        </p:txBody>
      </p:sp>
      <p:sp>
        <p:nvSpPr>
          <p:cNvPr id="5" name="Slide Number Placeholder 4"/>
          <p:cNvSpPr>
            <a:spLocks noGrp="1"/>
          </p:cNvSpPr>
          <p:nvPr>
            <p:ph type="sldNum" sz="quarter" idx="12"/>
          </p:nvPr>
        </p:nvSpPr>
        <p:spPr>
          <a:xfrm>
            <a:off x="8077200" y="6408738"/>
            <a:ext cx="936625" cy="365125"/>
          </a:xfrm>
        </p:spPr>
        <p:txBody>
          <a:bodyPr/>
          <a:lstStyle/>
          <a:p>
            <a:pPr>
              <a:defRPr/>
            </a:pPr>
            <a:fld id="{C7CF5F87-5780-4264-84AC-895695C5F05F}" type="slidenum">
              <a:rPr lang="en-US" smtClean="0">
                <a:solidFill>
                  <a:prstClr val="white"/>
                </a:solidFill>
              </a:rPr>
              <a:pPr>
                <a:defRPr/>
              </a:pPr>
              <a:t>118</a:t>
            </a:fld>
            <a:endParaRPr lang="en-US" dirty="0">
              <a:solidFill>
                <a:prstClr val="white"/>
              </a:solidFill>
            </a:endParaRPr>
          </a:p>
        </p:txBody>
      </p:sp>
    </p:spTree>
    <p:extLst>
      <p:ext uri="{BB962C8B-B14F-4D97-AF65-F5344CB8AC3E}">
        <p14:creationId xmlns="" xmlns:p14="http://schemas.microsoft.com/office/powerpoint/2010/main" val="332793376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119</a:t>
            </a:fld>
            <a:endParaRPr lang="en-US" dirty="0"/>
          </a:p>
        </p:txBody>
      </p:sp>
      <p:sp>
        <p:nvSpPr>
          <p:cNvPr id="8" name="Title 1"/>
          <p:cNvSpPr txBox="1">
            <a:spLocks/>
          </p:cNvSpPr>
          <p:nvPr/>
        </p:nvSpPr>
        <p:spPr>
          <a:xfrm>
            <a:off x="369125"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600" b="1" dirty="0" smtClean="0">
                <a:solidFill>
                  <a:srgbClr val="45496B"/>
                </a:solidFill>
              </a:rPr>
              <a:t>State Support Team</a:t>
            </a:r>
            <a:endParaRPr lang="en-US" sz="3600" b="1" dirty="0">
              <a:solidFill>
                <a:srgbClr val="45496B"/>
              </a:solidFill>
            </a:endParaRPr>
          </a:p>
        </p:txBody>
      </p:sp>
      <p:sp>
        <p:nvSpPr>
          <p:cNvPr id="7" name="Content Placeholder 2"/>
          <p:cNvSpPr>
            <a:spLocks noGrp="1"/>
          </p:cNvSpPr>
          <p:nvPr>
            <p:ph idx="1"/>
          </p:nvPr>
        </p:nvSpPr>
        <p:spPr>
          <a:xfrm>
            <a:off x="609600" y="1447800"/>
            <a:ext cx="7924800" cy="4800600"/>
          </a:xfrm>
        </p:spPr>
        <p:txBody>
          <a:bodyPr>
            <a:noAutofit/>
          </a:bodyPr>
          <a:lstStyle/>
          <a:p>
            <a:pPr>
              <a:lnSpc>
                <a:spcPct val="120000"/>
              </a:lnSpc>
              <a:spcBef>
                <a:spcPts val="0"/>
              </a:spcBef>
              <a:spcAft>
                <a:spcPts val="600"/>
              </a:spcAft>
              <a:defRPr/>
            </a:pPr>
            <a:r>
              <a:rPr lang="en-US" sz="2800" dirty="0" smtClean="0">
                <a:latin typeface="Garamond" pitchFamily="18" charset="0"/>
                <a:ea typeface="Calibri"/>
                <a:cs typeface="Calibri"/>
              </a:rPr>
              <a:t>Contact Info:</a:t>
            </a:r>
          </a:p>
          <a:p>
            <a:pPr marL="627063" indent="1588">
              <a:spcBef>
                <a:spcPts val="0"/>
              </a:spcBef>
              <a:spcAft>
                <a:spcPts val="300"/>
              </a:spcAft>
              <a:defRPr/>
            </a:pPr>
            <a:r>
              <a:rPr lang="en-US" sz="1800" b="0" dirty="0" smtClean="0">
                <a:solidFill>
                  <a:schemeClr val="tx1">
                    <a:lumMod val="85000"/>
                    <a:lumOff val="15000"/>
                  </a:schemeClr>
                </a:solidFill>
                <a:ea typeface="Calibri"/>
                <a:cs typeface="Calibri"/>
              </a:rPr>
              <a:t>June Fox, (608) 267-9154, </a:t>
            </a:r>
            <a:r>
              <a:rPr lang="en-US" sz="1800" b="0" dirty="0" smtClean="0">
                <a:solidFill>
                  <a:schemeClr val="tx1">
                    <a:lumMod val="85000"/>
                    <a:lumOff val="15000"/>
                  </a:schemeClr>
                </a:solidFill>
                <a:ea typeface="Calibri"/>
                <a:cs typeface="Calibri"/>
                <a:hlinkClick r:id="rId3"/>
              </a:rPr>
              <a:t>june.fox@dpi.wi.gov</a:t>
            </a:r>
            <a:endParaRPr lang="en-US" sz="1800" b="0" dirty="0" smtClean="0">
              <a:solidFill>
                <a:schemeClr val="tx1">
                  <a:lumMod val="85000"/>
                  <a:lumOff val="15000"/>
                </a:schemeClr>
              </a:solidFill>
              <a:ea typeface="Calibri"/>
              <a:cs typeface="Calibri"/>
            </a:endParaRPr>
          </a:p>
          <a:p>
            <a:pPr marL="627063" indent="1588">
              <a:spcBef>
                <a:spcPts val="0"/>
              </a:spcBef>
              <a:spcAft>
                <a:spcPts val="300"/>
              </a:spcAft>
              <a:defRPr/>
            </a:pPr>
            <a:endParaRPr lang="en-US" sz="1800" b="0" dirty="0" smtClean="0">
              <a:solidFill>
                <a:schemeClr val="tx1">
                  <a:lumMod val="85000"/>
                  <a:lumOff val="15000"/>
                </a:schemeClr>
              </a:solidFill>
              <a:ea typeface="Calibri"/>
              <a:cs typeface="Calibri"/>
            </a:endParaRPr>
          </a:p>
          <a:p>
            <a:pPr marL="627063" indent="1588">
              <a:spcBef>
                <a:spcPts val="0"/>
              </a:spcBef>
              <a:spcAft>
                <a:spcPts val="300"/>
              </a:spcAft>
              <a:defRPr/>
            </a:pPr>
            <a:r>
              <a:rPr lang="en-US" sz="1800" b="0" dirty="0" smtClean="0">
                <a:solidFill>
                  <a:schemeClr val="tx1">
                    <a:lumMod val="85000"/>
                    <a:lumOff val="15000"/>
                  </a:schemeClr>
                </a:solidFill>
                <a:ea typeface="Calibri"/>
                <a:cs typeface="Calibri"/>
              </a:rPr>
              <a:t>Richard Jorgensen, (608) 266-3108, </a:t>
            </a:r>
            <a:r>
              <a:rPr lang="en-US" sz="1800" b="0" dirty="0" smtClean="0">
                <a:solidFill>
                  <a:schemeClr val="tx1">
                    <a:lumMod val="85000"/>
                    <a:lumOff val="15000"/>
                  </a:schemeClr>
                </a:solidFill>
                <a:ea typeface="Calibri"/>
                <a:cs typeface="Calibri"/>
                <a:hlinkClick r:id="rId4"/>
              </a:rPr>
              <a:t>richard.jorgensen@dpi.wi.gov</a:t>
            </a:r>
            <a:endParaRPr lang="en-US" sz="1800" b="0" dirty="0" smtClean="0">
              <a:solidFill>
                <a:schemeClr val="tx1">
                  <a:lumMod val="85000"/>
                  <a:lumOff val="15000"/>
                </a:schemeClr>
              </a:solidFill>
              <a:ea typeface="Calibri"/>
              <a:cs typeface="Calibri"/>
            </a:endParaRPr>
          </a:p>
          <a:p>
            <a:pPr marL="627063" indent="1588">
              <a:spcBef>
                <a:spcPts val="0"/>
              </a:spcBef>
              <a:spcAft>
                <a:spcPts val="300"/>
              </a:spcAft>
              <a:defRPr/>
            </a:pPr>
            <a:endParaRPr lang="en-US" sz="1800" b="0" dirty="0" smtClean="0">
              <a:solidFill>
                <a:schemeClr val="tx1">
                  <a:lumMod val="85000"/>
                  <a:lumOff val="15000"/>
                </a:schemeClr>
              </a:solidFill>
              <a:latin typeface="+mj-lt"/>
              <a:ea typeface="Calibri"/>
              <a:cs typeface="Calibri"/>
            </a:endParaRPr>
          </a:p>
          <a:p>
            <a:pPr marL="627063" indent="1588">
              <a:spcBef>
                <a:spcPts val="0"/>
              </a:spcBef>
              <a:spcAft>
                <a:spcPts val="300"/>
              </a:spcAft>
              <a:defRPr/>
            </a:pPr>
            <a:r>
              <a:rPr lang="en-US" sz="1800" b="0" dirty="0" smtClean="0">
                <a:solidFill>
                  <a:schemeClr val="tx1">
                    <a:lumMod val="85000"/>
                    <a:lumOff val="15000"/>
                  </a:schemeClr>
                </a:solidFill>
                <a:latin typeface="+mj-lt"/>
                <a:ea typeface="Calibri"/>
                <a:cs typeface="Calibri"/>
              </a:rPr>
              <a:t>Missy Cochenour, (909) 214-4264, </a:t>
            </a:r>
            <a:r>
              <a:rPr lang="en-US" sz="1800" b="0" dirty="0" smtClean="0">
                <a:solidFill>
                  <a:schemeClr val="tx1">
                    <a:lumMod val="85000"/>
                    <a:lumOff val="15000"/>
                  </a:schemeClr>
                </a:solidFill>
                <a:latin typeface="+mj-lt"/>
                <a:ea typeface="Calibri"/>
                <a:cs typeface="Calibri"/>
                <a:hlinkClick r:id="rId5"/>
              </a:rPr>
              <a:t>missy.cochenour@sst-slds.org</a:t>
            </a:r>
            <a:endParaRPr lang="en-US" sz="1800" b="0" dirty="0" smtClean="0">
              <a:solidFill>
                <a:schemeClr val="tx1">
                  <a:lumMod val="85000"/>
                  <a:lumOff val="15000"/>
                </a:schemeClr>
              </a:solidFill>
              <a:latin typeface="+mj-lt"/>
              <a:ea typeface="Calibri"/>
              <a:cs typeface="Calibri"/>
            </a:endParaRPr>
          </a:p>
          <a:p>
            <a:pPr marL="627063" indent="1588">
              <a:spcBef>
                <a:spcPts val="0"/>
              </a:spcBef>
              <a:spcAft>
                <a:spcPts val="300"/>
              </a:spcAft>
              <a:defRPr/>
            </a:pPr>
            <a:endParaRPr lang="en-US" sz="1800" b="0" dirty="0" smtClean="0">
              <a:solidFill>
                <a:schemeClr val="tx1">
                  <a:lumMod val="85000"/>
                  <a:lumOff val="15000"/>
                </a:schemeClr>
              </a:solidFill>
              <a:latin typeface="+mj-lt"/>
              <a:ea typeface="Calibri"/>
              <a:cs typeface="Calibri"/>
            </a:endParaRPr>
          </a:p>
          <a:p>
            <a:pPr marL="627063" indent="1588">
              <a:spcBef>
                <a:spcPts val="0"/>
              </a:spcBef>
              <a:spcAft>
                <a:spcPts val="300"/>
              </a:spcAft>
              <a:defRPr/>
            </a:pPr>
            <a:r>
              <a:rPr lang="en-US" sz="1800" b="0" dirty="0" smtClean="0">
                <a:solidFill>
                  <a:schemeClr val="tx1">
                    <a:lumMod val="85000"/>
                    <a:lumOff val="15000"/>
                  </a:schemeClr>
                </a:solidFill>
                <a:latin typeface="+mj-lt"/>
                <a:ea typeface="Calibri"/>
                <a:cs typeface="Calibri"/>
              </a:rPr>
              <a:t>Jeff Sellers, (850) 544-4191,  </a:t>
            </a:r>
            <a:r>
              <a:rPr lang="en-US" sz="1800" b="0" dirty="0" smtClean="0">
                <a:solidFill>
                  <a:srgbClr val="000000"/>
                </a:solidFill>
                <a:latin typeface="+mj-lt"/>
                <a:ea typeface="Calibri"/>
                <a:cs typeface="Calibri"/>
                <a:hlinkClick r:id="rId6"/>
              </a:rPr>
              <a:t>Jeff.Sellers@sst-slds.org</a:t>
            </a:r>
            <a:endParaRPr lang="en-US" sz="1800" dirty="0">
              <a:latin typeface="+mj-lt"/>
              <a:ea typeface="Calibri"/>
              <a:cs typeface="Calibri"/>
            </a:endParaRPr>
          </a:p>
          <a:p>
            <a:pPr>
              <a:lnSpc>
                <a:spcPct val="120000"/>
              </a:lnSpc>
              <a:spcBef>
                <a:spcPts val="0"/>
              </a:spcBef>
              <a:spcAft>
                <a:spcPts val="300"/>
              </a:spcAft>
              <a:defRPr/>
            </a:pPr>
            <a:r>
              <a:rPr lang="en-US" sz="2800" dirty="0" smtClean="0">
                <a:latin typeface="Garamond" pitchFamily="18" charset="0"/>
                <a:ea typeface="Calibri"/>
                <a:cs typeface="Calibri"/>
              </a:rPr>
              <a:t>State Support Team Resources:</a:t>
            </a:r>
          </a:p>
          <a:p>
            <a:pPr indent="7938">
              <a:lnSpc>
                <a:spcPct val="120000"/>
              </a:lnSpc>
              <a:spcBef>
                <a:spcPts val="0"/>
              </a:spcBef>
              <a:spcAft>
                <a:spcPts val="600"/>
              </a:spcAft>
              <a:defRPr/>
            </a:pPr>
            <a:r>
              <a:rPr lang="en-US" sz="2800" dirty="0" smtClean="0">
                <a:latin typeface="Garamond" pitchFamily="18" charset="0"/>
                <a:ea typeface="Calibri"/>
                <a:cs typeface="Calibri"/>
              </a:rPr>
              <a:t>	</a:t>
            </a:r>
            <a:r>
              <a:rPr lang="en-US" sz="1800" b="0" dirty="0" smtClean="0">
                <a:ea typeface="Calibri"/>
                <a:cs typeface="Calibri"/>
                <a:hlinkClick r:id="rId7"/>
              </a:rPr>
              <a:t>http://nces.ed.gov/programs/slds/techassistance.asp</a:t>
            </a:r>
            <a:endParaRPr lang="en-US" sz="1800" b="0" dirty="0" smtClean="0">
              <a:ea typeface="Calibri"/>
              <a:cs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1600200"/>
            <a:ext cx="8229600" cy="4525963"/>
          </a:xfrm>
        </p:spPr>
        <p:txBody>
          <a:bodyPr/>
          <a:lstStyle/>
          <a:p>
            <a:r>
              <a:rPr lang="en-US" dirty="0" smtClean="0"/>
              <a:t>History of the EC LDS effort</a:t>
            </a:r>
          </a:p>
          <a:p>
            <a:r>
              <a:rPr lang="en-US" dirty="0" smtClean="0"/>
              <a:t>2011-2012 Accomplishments</a:t>
            </a:r>
          </a:p>
          <a:p>
            <a:r>
              <a:rPr lang="en-US" dirty="0" smtClean="0"/>
              <a:t>Current Project:  EC LDS Build (2013-2016)</a:t>
            </a:r>
          </a:p>
          <a:p>
            <a:pPr lvl="1"/>
            <a:r>
              <a:rPr lang="en-US" dirty="0" smtClean="0"/>
              <a:t> Status and Plans</a:t>
            </a:r>
          </a:p>
          <a:p>
            <a:r>
              <a:rPr lang="en-US" dirty="0" smtClean="0"/>
              <a:t>How is Data Governance important to the success of the EC LDS?</a:t>
            </a:r>
          </a:p>
          <a:p>
            <a:endParaRPr lang="en-US" dirty="0" smtClean="0"/>
          </a:p>
          <a:p>
            <a:endParaRPr lang="en-US" dirty="0" smtClean="0"/>
          </a:p>
        </p:txBody>
      </p:sp>
      <p:sp>
        <p:nvSpPr>
          <p:cNvPr id="3" name="Title 2"/>
          <p:cNvSpPr>
            <a:spLocks noGrp="1"/>
          </p:cNvSpPr>
          <p:nvPr>
            <p:ph type="title"/>
          </p:nvPr>
        </p:nvSpPr>
        <p:spPr/>
        <p:txBody>
          <a:bodyPr/>
          <a:lstStyle/>
          <a:p>
            <a:pPr>
              <a:defRPr/>
            </a:pPr>
            <a:r>
              <a:rPr lang="en-US" dirty="0" smtClean="0">
                <a:solidFill>
                  <a:schemeClr val="tx1"/>
                </a:solidFill>
              </a:rPr>
              <a:t>Presentation Overview</a:t>
            </a:r>
            <a:endParaRPr lang="en-US" dirty="0">
              <a:solidFill>
                <a:schemeClr val="tx1"/>
              </a:solidFill>
            </a:endParaRPr>
          </a:p>
        </p:txBody>
      </p:sp>
      <p:sp>
        <p:nvSpPr>
          <p:cNvPr id="1024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54B271-F759-4E06-8303-C5472C5F0961}" type="slidenum">
              <a:rPr lang="en-US" smtClean="0">
                <a:solidFill>
                  <a:prstClr val="black"/>
                </a:solidFill>
              </a:rPr>
              <a:pPr eaLnBrk="1" hangingPunct="1"/>
              <a:t>12</a:t>
            </a:fld>
            <a:endParaRPr lang="en-US" dirty="0" smtClean="0">
              <a:solidFill>
                <a:prstClr val="black"/>
              </a:solidFill>
            </a:endParaRPr>
          </a:p>
        </p:txBody>
      </p:sp>
      <p:pic>
        <p:nvPicPr>
          <p:cNvPr id="10246" name="Picture 5" descr="Emmitt hat and tie.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4953000"/>
            <a:ext cx="1828800" cy="156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7" name="Picture 2" descr="C:\Documents and Settings\hagluja\Local Settings\Temporary Internet Files\Content.IE5\FEW2H0PA\MP900386392[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62200" y="4953000"/>
            <a:ext cx="1752600" cy="156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8" name="Picture 6" descr="girlsreading.pn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114800" y="4953000"/>
            <a:ext cx="19812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9" name="Picture 4" descr="Picture1.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96000" y="4953000"/>
            <a:ext cx="24384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3429034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 for joining us today!</a:t>
            </a:r>
            <a:endParaRPr lang="en-US" dirty="0"/>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a:xfrm>
            <a:off x="8077200" y="6408738"/>
            <a:ext cx="936625" cy="365125"/>
          </a:xfrm>
        </p:spPr>
        <p:txBody>
          <a:bodyPr/>
          <a:lstStyle/>
          <a:p>
            <a:pPr>
              <a:defRPr/>
            </a:pPr>
            <a:fld id="{5E3AB0B5-F6F8-4BEC-803A-6CAA34CD315A}" type="slidenum">
              <a:rPr lang="en-US" smtClean="0">
                <a:solidFill>
                  <a:prstClr val="black"/>
                </a:solidFill>
              </a:rPr>
              <a:pPr>
                <a:defRPr/>
              </a:pPr>
              <a:t>120</a:t>
            </a:fld>
            <a:endParaRPr lang="en-US" dirty="0">
              <a:solidFill>
                <a:prstClr val="black"/>
              </a:solidFill>
            </a:endParaRPr>
          </a:p>
        </p:txBody>
      </p:sp>
    </p:spTree>
    <p:extLst>
      <p:ext uri="{BB962C8B-B14F-4D97-AF65-F5344CB8AC3E}">
        <p14:creationId xmlns="" xmlns:p14="http://schemas.microsoft.com/office/powerpoint/2010/main" val="3368996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eichicn\Local Settings\Temporary Internet Files\Content.IE5\5FG9JQHK\MP900422847[1].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4038600" y="3086100"/>
            <a:ext cx="1066800" cy="1316038"/>
          </a:xfrm>
          <a:noFill/>
        </p:spPr>
      </p:pic>
      <p:sp>
        <p:nvSpPr>
          <p:cNvPr id="11268" name="Slide Number Placeholder 1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D33538-9059-4661-BF08-66C97481120B}" type="slidenum">
              <a:rPr lang="en-US" smtClean="0">
                <a:solidFill>
                  <a:prstClr val="black"/>
                </a:solidFill>
              </a:rPr>
              <a:pPr eaLnBrk="1" hangingPunct="1"/>
              <a:t>13</a:t>
            </a:fld>
            <a:endParaRPr lang="en-US" dirty="0" smtClean="0">
              <a:solidFill>
                <a:prstClr val="black"/>
              </a:solidFill>
            </a:endParaRPr>
          </a:p>
        </p:txBody>
      </p:sp>
      <p:sp>
        <p:nvSpPr>
          <p:cNvPr id="3" name="Title 2"/>
          <p:cNvSpPr>
            <a:spLocks noGrp="1"/>
          </p:cNvSpPr>
          <p:nvPr>
            <p:ph type="title"/>
          </p:nvPr>
        </p:nvSpPr>
        <p:spPr/>
        <p:txBody>
          <a:bodyPr/>
          <a:lstStyle/>
          <a:p>
            <a:pPr eaLnBrk="1" fontAlgn="auto" hangingPunct="1">
              <a:spcAft>
                <a:spcPts val="0"/>
              </a:spcAft>
              <a:defRPr/>
            </a:pPr>
            <a:r>
              <a:rPr lang="en-US" sz="2800" dirty="0" smtClean="0"/>
              <a:t>How are the youngest children of Wisconsin doing?</a:t>
            </a:r>
            <a:endParaRPr lang="en-US" sz="2800" dirty="0"/>
          </a:p>
        </p:txBody>
      </p:sp>
      <p:pic>
        <p:nvPicPr>
          <p:cNvPr id="11270" name="Picture 4" descr="C:\Documents and Settings\eichicn\Local Settings\Temporary Internet Files\Content.IE5\5FG9JQHK\MP900402101[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81200" y="3048000"/>
            <a:ext cx="1728788"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1" name="Picture 6" descr="C:\Documents and Settings\eichicn\Local Settings\Temporary Internet Files\Content.IE5\TJDPQ4Y8\MP900439336[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57400" y="4572000"/>
            <a:ext cx="1752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2" name="Picture 8" descr="C:\Documents and Settings\eichicn\Local Settings\Temporary Internet Files\Content.IE5\BRD7XKNQ\MP900439324[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1447800"/>
            <a:ext cx="2006600" cy="302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3" name="Picture 10" descr="C:\Documents and Settings\eichicn\Local Settings\Temporary Internet Files\Content.IE5\BRD7XKNQ\MP900439246[1].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62400" y="3048000"/>
            <a:ext cx="1371600" cy="111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4" name="Picture 17" descr="C:\Documents and Settings\eichicn\Local Settings\Temporary Internet Files\Content.IE5\TJDPQ4Y8\MP900402056[1].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486400" y="2438400"/>
            <a:ext cx="3322638" cy="229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5" name="Picture 4" descr="MPj04089260000[1]"/>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743200" y="838200"/>
            <a:ext cx="2486025" cy="215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6" name="Picture 3" descr="MPj04071440000[1]"/>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867400" y="762000"/>
            <a:ext cx="264795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7" name="Picture 2" descr="C:\Users\Owner\AppData\Local\Microsoft\Windows\Temporary Internet Files\Content.IE5\NT9LLHDO\MP900414093[1].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28600" y="4495800"/>
            <a:ext cx="1762125" cy="113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8" name="Picture 1" descr="C:\Users\Owner\AppData\Local\Microsoft\Windows\Temporary Internet Files\Content.IE5\VXXK65R2\MP900399986[1].jp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886200" y="4114800"/>
            <a:ext cx="2409825"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23210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endParaRPr lang="en-US" dirty="0" smtClean="0"/>
          </a:p>
          <a:p>
            <a:pPr eaLnBrk="1" hangingPunct="1">
              <a:buFont typeface="Wingdings 3" pitchFamily="18" charset="2"/>
              <a:buNone/>
            </a:pPr>
            <a:r>
              <a:rPr lang="en-US" dirty="0" smtClean="0"/>
              <a:t>The 2010 Wisconsin Early Childhood System Assessment Report (Dr. Katherine Magnuson):</a:t>
            </a:r>
          </a:p>
          <a:p>
            <a:endParaRPr lang="en-US" dirty="0" smtClean="0"/>
          </a:p>
          <a:p>
            <a:pPr>
              <a:buFont typeface="Wingdings 3" pitchFamily="18" charset="2"/>
              <a:buNone/>
            </a:pPr>
            <a:r>
              <a:rPr lang="en-US" dirty="0" smtClean="0"/>
              <a:t> </a:t>
            </a:r>
          </a:p>
          <a:p>
            <a:pPr lvl="1" eaLnBrk="1" hangingPunct="1">
              <a:buFont typeface="Verdana" pitchFamily="34" charset="0"/>
              <a:buNone/>
            </a:pPr>
            <a:r>
              <a:rPr lang="en-US" dirty="0" smtClean="0"/>
              <a:t>“While the state collects many types of data related to early childhood, we don’t have the capacity to connect it, track children’s progress, or use it to assess the system.”</a:t>
            </a:r>
          </a:p>
          <a:p>
            <a:pPr eaLnBrk="1" hangingPunct="1">
              <a:buFont typeface="Arial" charset="0"/>
              <a:buNone/>
            </a:pPr>
            <a:r>
              <a:rPr lang="en-US" dirty="0" smtClean="0"/>
              <a:t>  </a:t>
            </a:r>
          </a:p>
          <a:p>
            <a:pPr eaLnBrk="1" hangingPunct="1"/>
            <a:endParaRPr lang="en-US" dirty="0" smtClean="0"/>
          </a:p>
        </p:txBody>
      </p:sp>
      <p:sp>
        <p:nvSpPr>
          <p:cNvPr id="12292"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9503AB-11DA-42E4-A001-B501D51F0BD3}" type="slidenum">
              <a:rPr lang="en-US" smtClean="0">
                <a:solidFill>
                  <a:prstClr val="black"/>
                </a:solidFill>
              </a:rPr>
              <a:pPr eaLnBrk="1" hangingPunct="1"/>
              <a:t>14</a:t>
            </a:fld>
            <a:endParaRPr lang="en-US" dirty="0" smtClean="0">
              <a:solidFill>
                <a:prstClr val="black"/>
              </a:solidFill>
            </a:endParaRPr>
          </a:p>
        </p:txBody>
      </p:sp>
      <p:sp>
        <p:nvSpPr>
          <p:cNvPr id="2" name="Title 1"/>
          <p:cNvSpPr>
            <a:spLocks noGrp="1"/>
          </p:cNvSpPr>
          <p:nvPr>
            <p:ph type="title"/>
          </p:nvPr>
        </p:nvSpPr>
        <p:spPr>
          <a:xfrm>
            <a:off x="457200" y="228600"/>
            <a:ext cx="8229600" cy="1143000"/>
          </a:xfrm>
        </p:spPr>
        <p:txBody>
          <a:bodyPr>
            <a:normAutofit fontScale="90000"/>
          </a:bodyPr>
          <a:lstStyle/>
          <a:p>
            <a:pPr eaLnBrk="1" fontAlgn="auto" hangingPunct="1">
              <a:spcAft>
                <a:spcPts val="0"/>
              </a:spcAft>
              <a:defRPr/>
            </a:pPr>
            <a:r>
              <a:rPr lang="en-US" dirty="0" smtClean="0"/>
              <a:t/>
            </a:r>
            <a:br>
              <a:rPr lang="en-US" dirty="0" smtClean="0"/>
            </a:br>
            <a:r>
              <a:rPr lang="en-US" dirty="0" smtClean="0">
                <a:solidFill>
                  <a:schemeClr val="tx1"/>
                </a:solidFill>
              </a:rPr>
              <a:t>EC DATA:   Where We Were </a:t>
            </a:r>
            <a:br>
              <a:rPr lang="en-US" dirty="0" smtClean="0">
                <a:solidFill>
                  <a:schemeClr val="tx1"/>
                </a:solidFill>
              </a:rPr>
            </a:br>
            <a:endParaRPr lang="en-US" dirty="0">
              <a:solidFill>
                <a:schemeClr val="tx1"/>
              </a:solidFill>
            </a:endParaRPr>
          </a:p>
        </p:txBody>
      </p:sp>
      <p:pic>
        <p:nvPicPr>
          <p:cNvPr id="12294" name="Picture 10" descr="C:\Documents and Settings\foxjj\Local Settings\Temporary Internet Files\Content.IE5\WFWV2ZA5\MC900441984[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7600" y="5562600"/>
            <a:ext cx="1911350"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42404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pPr marL="365125" lvl="1" indent="-255588" eaLnBrk="1" hangingPunct="1">
              <a:spcBef>
                <a:spcPts val="400"/>
              </a:spcBef>
              <a:buSzPct val="68000"/>
              <a:buFont typeface="Wingdings" pitchFamily="2" charset="2"/>
              <a:buChar char="Ø"/>
            </a:pPr>
            <a:r>
              <a:rPr lang="en-US" dirty="0" smtClean="0"/>
              <a:t>A unified data system would </a:t>
            </a:r>
          </a:p>
          <a:p>
            <a:pPr marL="603250" lvl="2" indent="-255588" eaLnBrk="1" hangingPunct="1">
              <a:spcBef>
                <a:spcPts val="400"/>
              </a:spcBef>
              <a:buSzPct val="68000"/>
              <a:buFont typeface="Wingdings" pitchFamily="2" charset="2"/>
              <a:buChar char="Ø"/>
            </a:pPr>
            <a:r>
              <a:rPr lang="en-US" dirty="0" smtClean="0"/>
              <a:t>collect information about children, personnel, and programs, with an individual identifier for each.</a:t>
            </a:r>
          </a:p>
          <a:p>
            <a:pPr marL="603250" lvl="2" indent="-255588" eaLnBrk="1" hangingPunct="1">
              <a:spcBef>
                <a:spcPts val="400"/>
              </a:spcBef>
              <a:buSzPct val="68000"/>
              <a:buFont typeface="Wingdings" pitchFamily="2" charset="2"/>
              <a:buChar char="Ø"/>
            </a:pPr>
            <a:r>
              <a:rPr lang="en-US" dirty="0" smtClean="0"/>
              <a:t>allow information about children, personnel, and programs to be linked through those individual identifiers.    </a:t>
            </a:r>
          </a:p>
          <a:p>
            <a:pPr marL="603250" lvl="2" indent="-255588" eaLnBrk="1" hangingPunct="1">
              <a:spcBef>
                <a:spcPts val="400"/>
              </a:spcBef>
              <a:buSzPct val="68000"/>
              <a:buFont typeface="Wingdings" pitchFamily="2" charset="2"/>
              <a:buChar char="Ø"/>
            </a:pPr>
            <a:r>
              <a:rPr lang="en-US" dirty="0" smtClean="0"/>
              <a:t>include mechanisms for reporting and analysis that make its data accessible to those who need it while respecting important privacy considerations.</a:t>
            </a:r>
          </a:p>
          <a:p>
            <a:pPr marL="603250" lvl="2" indent="-255588" eaLnBrk="1" hangingPunct="1">
              <a:spcBef>
                <a:spcPts val="400"/>
              </a:spcBef>
              <a:buSzPct val="68000"/>
              <a:buFont typeface="Wingdings" pitchFamily="2" charset="2"/>
              <a:buChar char="Ø"/>
            </a:pPr>
            <a:r>
              <a:rPr lang="en-US" dirty="0" smtClean="0"/>
              <a:t>Allow for future vision of “cradle to career” LDS data concept (EC &amp; K12 &amp; post-secondary &amp; workforce)</a:t>
            </a:r>
          </a:p>
          <a:p>
            <a:pPr eaLnBrk="1" hangingPunct="1"/>
            <a:endParaRPr lang="en-US" dirty="0" smtClean="0"/>
          </a:p>
          <a:p>
            <a:pPr eaLnBrk="1" hangingPunct="1"/>
            <a:endParaRPr lang="en-US" dirty="0" smtClean="0"/>
          </a:p>
        </p:txBody>
      </p:sp>
      <p:sp>
        <p:nvSpPr>
          <p:cNvPr id="13316"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6B4B8A-E9F8-477F-87E5-659F2533E267}" type="slidenum">
              <a:rPr lang="en-US" smtClean="0">
                <a:solidFill>
                  <a:prstClr val="black"/>
                </a:solidFill>
              </a:rPr>
              <a:pPr eaLnBrk="1" hangingPunct="1"/>
              <a:t>15</a:t>
            </a:fld>
            <a:endParaRPr lang="en-US" dirty="0" smtClean="0">
              <a:solidFill>
                <a:prstClr val="black"/>
              </a:solidFill>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solidFill>
                  <a:schemeClr val="tx1"/>
                </a:solidFill>
              </a:rPr>
              <a:t>EC DATA:  Where We Are Going</a:t>
            </a:r>
            <a:endParaRPr lang="en-US" dirty="0">
              <a:solidFill>
                <a:schemeClr val="tx1"/>
              </a:solidFill>
            </a:endParaRPr>
          </a:p>
        </p:txBody>
      </p:sp>
      <p:pic>
        <p:nvPicPr>
          <p:cNvPr id="13318" name="Picture 7" descr="C:\Documents and Settings\foxjj\Local Settings\Temporary Internet Files\Content.IE5\WFWV2ZA5\MC900441982[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7600" y="5334000"/>
            <a:ext cx="18923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386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1166813"/>
            <a:ext cx="8229600" cy="4524375"/>
          </a:xfrm>
        </p:spPr>
        <p:txBody>
          <a:bodyPr/>
          <a:lstStyle/>
          <a:p>
            <a:pPr marL="365125" lvl="1" indent="-255588" algn="ctr" eaLnBrk="1" hangingPunct="1">
              <a:spcBef>
                <a:spcPts val="400"/>
              </a:spcBef>
              <a:buSzPct val="68000"/>
              <a:buFont typeface="Verdana" pitchFamily="34" charset="0"/>
              <a:buNone/>
            </a:pPr>
            <a:r>
              <a:rPr lang="en-US" sz="2800" dirty="0" smtClean="0"/>
              <a:t>  </a:t>
            </a:r>
          </a:p>
          <a:p>
            <a:pPr marL="365125" lvl="1" indent="-255588" eaLnBrk="1" hangingPunct="1">
              <a:spcBef>
                <a:spcPts val="400"/>
              </a:spcBef>
              <a:buSzPct val="68000"/>
              <a:buFont typeface="Wingdings" pitchFamily="2" charset="2"/>
              <a:buChar char="Ø"/>
            </a:pPr>
            <a:r>
              <a:rPr lang="en-US" sz="2800" dirty="0" smtClean="0"/>
              <a:t>American Recovery and Reinvestment Act (ARRA) Grant</a:t>
            </a:r>
          </a:p>
          <a:p>
            <a:pPr marL="365125" lvl="1" indent="-255588" eaLnBrk="1" hangingPunct="1">
              <a:spcBef>
                <a:spcPts val="400"/>
              </a:spcBef>
              <a:buSzPct val="68000"/>
              <a:buFont typeface="Wingdings" pitchFamily="2" charset="2"/>
              <a:buChar char="Ø"/>
            </a:pPr>
            <a:r>
              <a:rPr lang="en-US" sz="2800" dirty="0" smtClean="0"/>
              <a:t>Support from the Governor’s Early Childhood Advisory Council (ECAC)</a:t>
            </a:r>
          </a:p>
          <a:p>
            <a:pPr marL="603250" lvl="2" indent="-255588" eaLnBrk="1" hangingPunct="1">
              <a:spcBef>
                <a:spcPts val="400"/>
              </a:spcBef>
              <a:buSzPct val="68000"/>
              <a:buFont typeface="Wingdings" pitchFamily="2" charset="2"/>
              <a:buChar char="Ø"/>
            </a:pPr>
            <a:endParaRPr lang="en-US" dirty="0" smtClean="0"/>
          </a:p>
          <a:p>
            <a:pPr marL="603250" lvl="2" indent="-255588" eaLnBrk="1" hangingPunct="1">
              <a:spcBef>
                <a:spcPts val="400"/>
              </a:spcBef>
              <a:buSzPct val="68000"/>
              <a:buFont typeface="Wingdings" pitchFamily="2" charset="2"/>
              <a:buChar char="Ø"/>
            </a:pPr>
            <a:r>
              <a:rPr lang="en-US" dirty="0" smtClean="0"/>
              <a:t>Conduct research and a feasibility study of early childhood data in relation to the LDS </a:t>
            </a:r>
          </a:p>
          <a:p>
            <a:pPr algn="ctr" eaLnBrk="1" hangingPunct="1">
              <a:buFont typeface="Wingdings 3" pitchFamily="18" charset="2"/>
              <a:buNone/>
            </a:pPr>
            <a:endParaRPr lang="en-US" sz="3600" dirty="0" smtClean="0"/>
          </a:p>
        </p:txBody>
      </p:sp>
      <p:sp>
        <p:nvSpPr>
          <p:cNvPr id="14340"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0F5BA7-18CD-4F84-80F5-39DC6357E97E}" type="slidenum">
              <a:rPr lang="en-US" smtClean="0">
                <a:solidFill>
                  <a:prstClr val="black"/>
                </a:solidFill>
              </a:rPr>
              <a:pPr eaLnBrk="1" hangingPunct="1"/>
              <a:t>16</a:t>
            </a:fld>
            <a:endParaRPr lang="en-US" dirty="0" smtClean="0">
              <a:solidFill>
                <a:prstClr val="black"/>
              </a:solidFill>
            </a:endParaRPr>
          </a:p>
        </p:txBody>
      </p:sp>
      <p:sp>
        <p:nvSpPr>
          <p:cNvPr id="70658" name="Title 1"/>
          <p:cNvSpPr>
            <a:spLocks noGrp="1"/>
          </p:cNvSpPr>
          <p:nvPr>
            <p:ph type="title"/>
          </p:nvPr>
        </p:nvSpPr>
        <p:spPr>
          <a:xfrm>
            <a:off x="685800" y="274638"/>
            <a:ext cx="8001000" cy="1143000"/>
          </a:xfrm>
        </p:spPr>
        <p:txBody>
          <a:bodyPr/>
          <a:lstStyle/>
          <a:p>
            <a:pPr eaLnBrk="1" fontAlgn="auto" hangingPunct="1">
              <a:spcAft>
                <a:spcPts val="0"/>
              </a:spcAft>
              <a:defRPr/>
            </a:pPr>
            <a:r>
              <a:rPr lang="en-US" dirty="0" smtClean="0">
                <a:solidFill>
                  <a:schemeClr val="tx1"/>
                </a:solidFill>
              </a:rPr>
              <a:t>2011- 2012 Feasibility Study</a:t>
            </a:r>
          </a:p>
        </p:txBody>
      </p:sp>
      <p:pic>
        <p:nvPicPr>
          <p:cNvPr id="14342" name="Picture 3" descr="Picture1.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4953000"/>
            <a:ext cx="272415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3" name="Picture 4" descr="Emmitt hat and tie.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4953000"/>
            <a:ext cx="18288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4" name="Picture 5" descr="girlsreading.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2400" y="4953000"/>
            <a:ext cx="2359025"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5" name="Picture 2" descr="C:\Documents and Settings\hagluja\Local Settings\Temporary Internet Files\Content.IE5\FEW2H0PA\MP900386392[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362200" y="4953000"/>
            <a:ext cx="17526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34731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eaLnBrk="1" hangingPunct="1">
              <a:buFont typeface="Wingdings" pitchFamily="2" charset="2"/>
              <a:buChar char="Ø"/>
            </a:pPr>
            <a:r>
              <a:rPr lang="en-US" dirty="0" smtClean="0"/>
              <a:t>Outcome #1: Analyze the current early childhood data environment</a:t>
            </a:r>
          </a:p>
          <a:p>
            <a:pPr eaLnBrk="1" hangingPunct="1">
              <a:buFont typeface="Wingdings" pitchFamily="2" charset="2"/>
              <a:buChar char="Ø"/>
            </a:pPr>
            <a:endParaRPr lang="en-US" dirty="0" smtClean="0"/>
          </a:p>
          <a:p>
            <a:pPr eaLnBrk="1" hangingPunct="1">
              <a:buFont typeface="Wingdings" pitchFamily="2" charset="2"/>
              <a:buChar char="Ø"/>
            </a:pPr>
            <a:r>
              <a:rPr lang="en-US" dirty="0" smtClean="0"/>
              <a:t>Outcome #2: Make best practice recommendations on data-sharing methodologies</a:t>
            </a:r>
          </a:p>
          <a:p>
            <a:pPr eaLnBrk="1" hangingPunct="1">
              <a:buFont typeface="Wingdings" pitchFamily="2" charset="2"/>
              <a:buChar char="Ø"/>
            </a:pPr>
            <a:endParaRPr lang="en-US" dirty="0" smtClean="0"/>
          </a:p>
          <a:p>
            <a:pPr eaLnBrk="1" hangingPunct="1">
              <a:buFont typeface="Wingdings" pitchFamily="2" charset="2"/>
              <a:buChar char="Ø"/>
            </a:pPr>
            <a:r>
              <a:rPr lang="en-US" dirty="0" smtClean="0"/>
              <a:t>Outcome #3: Develop a work plan to realize data sharing process</a:t>
            </a:r>
          </a:p>
        </p:txBody>
      </p:sp>
      <p:sp>
        <p:nvSpPr>
          <p:cNvPr id="15364"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EBF800-BE92-4B21-8120-F9E68BA2B2C6}" type="slidenum">
              <a:rPr lang="en-US" smtClean="0">
                <a:solidFill>
                  <a:prstClr val="black"/>
                </a:solidFill>
              </a:rPr>
              <a:pPr eaLnBrk="1" hangingPunct="1"/>
              <a:t>17</a:t>
            </a:fld>
            <a:endParaRPr lang="en-US" dirty="0" smtClean="0">
              <a:solidFill>
                <a:prstClr val="black"/>
              </a:solidFill>
            </a:endParaRP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1"/>
                </a:solidFill>
              </a:rPr>
              <a:t>Early Childhood Feasibility Study – 2011-2012</a:t>
            </a:r>
            <a:endParaRPr lang="en-US" dirty="0">
              <a:solidFill>
                <a:schemeClr val="tx1"/>
              </a:solidFill>
            </a:endParaRPr>
          </a:p>
        </p:txBody>
      </p:sp>
    </p:spTree>
    <p:extLst>
      <p:ext uri="{BB962C8B-B14F-4D97-AF65-F5344CB8AC3E}">
        <p14:creationId xmlns="" xmlns:p14="http://schemas.microsoft.com/office/powerpoint/2010/main" val="3973854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pPr eaLnBrk="1" hangingPunct="1">
              <a:buFont typeface="Wingdings" pitchFamily="2" charset="2"/>
              <a:buChar char="Ø"/>
            </a:pPr>
            <a:r>
              <a:rPr lang="en-US" sz="2000" dirty="0" smtClean="0"/>
              <a:t>Collaborative Effort between the Department of Public Instruction (DPI), the Department of Children and Families (DCF) and the Department of Health Services (DHS), with input from the Department of Workforce Development and the WI Council On Children and Families</a:t>
            </a:r>
          </a:p>
          <a:p>
            <a:pPr eaLnBrk="1" hangingPunct="1">
              <a:buFont typeface="Wingdings" pitchFamily="2" charset="2"/>
              <a:buChar char="Ø"/>
            </a:pPr>
            <a:endParaRPr lang="en-US" sz="2000" dirty="0" smtClean="0"/>
          </a:p>
          <a:p>
            <a:pPr eaLnBrk="1" hangingPunct="1">
              <a:buFont typeface="Wingdings" pitchFamily="2" charset="2"/>
              <a:buChar char="Ø"/>
            </a:pPr>
            <a:r>
              <a:rPr lang="en-US" sz="2000" dirty="0" smtClean="0"/>
              <a:t>A Project Charter was created and signed in September, 2011.</a:t>
            </a:r>
          </a:p>
          <a:p>
            <a:pPr eaLnBrk="1" hangingPunct="1">
              <a:buFont typeface="Wingdings" pitchFamily="2" charset="2"/>
              <a:buChar char="Ø"/>
            </a:pPr>
            <a:endParaRPr lang="en-US" sz="2000" dirty="0" smtClean="0"/>
          </a:p>
          <a:p>
            <a:pPr eaLnBrk="1" hangingPunct="1">
              <a:buFont typeface="Wingdings" pitchFamily="2" charset="2"/>
              <a:buChar char="Ø"/>
            </a:pPr>
            <a:r>
              <a:rPr lang="en-US" sz="2000" dirty="0" smtClean="0"/>
              <a:t>The Charter was signed by Secretary Dennis Smith from DHS, Secretary Eloise Anderson from DCF, and Dr. Tony Evers, State Superintendent for DPI.</a:t>
            </a:r>
          </a:p>
          <a:p>
            <a:pPr eaLnBrk="1" hangingPunct="1"/>
            <a:endParaRPr lang="en-US" dirty="0" smtClean="0"/>
          </a:p>
        </p:txBody>
      </p:sp>
      <p:sp>
        <p:nvSpPr>
          <p:cNvPr id="16388"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85162A-4961-4F26-994D-824D7177009B}" type="slidenum">
              <a:rPr lang="en-US" smtClean="0">
                <a:solidFill>
                  <a:prstClr val="black"/>
                </a:solidFill>
              </a:rPr>
              <a:pPr eaLnBrk="1" hangingPunct="1"/>
              <a:t>18</a:t>
            </a:fld>
            <a:endParaRPr lang="en-US" dirty="0" smtClean="0">
              <a:solidFill>
                <a:prstClr val="black"/>
              </a:solidFill>
            </a:endParaRP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EC LDS Feasibility Study Highlights</a:t>
            </a:r>
            <a:endParaRPr lang="en-US" dirty="0"/>
          </a:p>
        </p:txBody>
      </p:sp>
    </p:spTree>
    <p:extLst>
      <p:ext uri="{BB962C8B-B14F-4D97-AF65-F5344CB8AC3E}">
        <p14:creationId xmlns="" xmlns:p14="http://schemas.microsoft.com/office/powerpoint/2010/main" val="2232786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pPr eaLnBrk="1" hangingPunct="1">
              <a:buFont typeface="Wingdings" pitchFamily="2" charset="2"/>
              <a:buChar char="Ø"/>
            </a:pPr>
            <a:r>
              <a:rPr lang="en-US" dirty="0" smtClean="0"/>
              <a:t>Our Charter directed the Project Team To:</a:t>
            </a:r>
          </a:p>
          <a:p>
            <a:pPr eaLnBrk="1" hangingPunct="1">
              <a:buFont typeface="Wingdings" pitchFamily="2" charset="2"/>
              <a:buChar char="Ø"/>
            </a:pPr>
            <a:endParaRPr lang="en-US" dirty="0" smtClean="0"/>
          </a:p>
          <a:p>
            <a:pPr lvl="2" eaLnBrk="1" hangingPunct="1">
              <a:buFont typeface="Wingdings" pitchFamily="2" charset="2"/>
              <a:buChar char="Ø"/>
            </a:pPr>
            <a:r>
              <a:rPr lang="en-US" dirty="0" smtClean="0"/>
              <a:t>Identify key questions an EC LDS should answer</a:t>
            </a:r>
            <a:endParaRPr lang="en-US" b="1" dirty="0" smtClean="0"/>
          </a:p>
          <a:p>
            <a:pPr lvl="2" eaLnBrk="1" hangingPunct="1">
              <a:buFont typeface="Wingdings" pitchFamily="2" charset="2"/>
              <a:buChar char="Ø"/>
            </a:pPr>
            <a:r>
              <a:rPr lang="en-US" dirty="0" smtClean="0"/>
              <a:t>Identify the programs and data elements to answer those questions</a:t>
            </a:r>
            <a:endParaRPr lang="en-US" b="1" dirty="0" smtClean="0"/>
          </a:p>
          <a:p>
            <a:pPr lvl="2" eaLnBrk="1" hangingPunct="1">
              <a:buFont typeface="Wingdings" pitchFamily="2" charset="2"/>
              <a:buChar char="Ø"/>
            </a:pPr>
            <a:r>
              <a:rPr lang="en-US" dirty="0" smtClean="0"/>
              <a:t>Identify where (if anywhere) those elements are tracked</a:t>
            </a:r>
            <a:endParaRPr lang="en-US" b="1" dirty="0" smtClean="0"/>
          </a:p>
          <a:p>
            <a:pPr lvl="2" eaLnBrk="1" hangingPunct="1">
              <a:buFont typeface="Wingdings" pitchFamily="2" charset="2"/>
              <a:buChar char="Ø"/>
            </a:pPr>
            <a:r>
              <a:rPr lang="en-US" dirty="0" smtClean="0"/>
              <a:t>Identify how to add and link data to answer the key questions needed</a:t>
            </a:r>
            <a:endParaRPr lang="en-US" b="1" dirty="0" smtClean="0"/>
          </a:p>
          <a:p>
            <a:pPr lvl="2" eaLnBrk="1" hangingPunct="1">
              <a:buFont typeface="Wingdings" pitchFamily="2" charset="2"/>
              <a:buChar char="Ø"/>
            </a:pPr>
            <a:r>
              <a:rPr lang="en-US" dirty="0" smtClean="0"/>
              <a:t>Make Best Practice Recommendations </a:t>
            </a:r>
          </a:p>
        </p:txBody>
      </p:sp>
      <p:sp>
        <p:nvSpPr>
          <p:cNvPr id="17412"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C5E79C-045D-4415-B079-B847CADC978F}" type="slidenum">
              <a:rPr lang="en-US" smtClean="0">
                <a:solidFill>
                  <a:prstClr val="black"/>
                </a:solidFill>
              </a:rPr>
              <a:pPr eaLnBrk="1" hangingPunct="1"/>
              <a:t>19</a:t>
            </a:fld>
            <a:endParaRPr lang="en-US" dirty="0" smtClean="0">
              <a:solidFill>
                <a:prstClr val="black"/>
              </a:solidFill>
            </a:endParaRP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EC LDS Feasibility Study Highlights (continued)</a:t>
            </a:r>
            <a:endParaRPr lang="en-US" dirty="0"/>
          </a:p>
        </p:txBody>
      </p:sp>
    </p:spTree>
    <p:extLst>
      <p:ext uri="{BB962C8B-B14F-4D97-AF65-F5344CB8AC3E}">
        <p14:creationId xmlns="" xmlns:p14="http://schemas.microsoft.com/office/powerpoint/2010/main" val="3747508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Missy Cochenour – State Support Team</a:t>
            </a:r>
          </a:p>
          <a:p>
            <a:endParaRPr lang="en-US" sz="2400" dirty="0" smtClean="0"/>
          </a:p>
          <a:p>
            <a:r>
              <a:rPr lang="en-US" sz="2400" dirty="0" smtClean="0"/>
              <a:t>Jeff Sellers – State Support Team</a:t>
            </a:r>
          </a:p>
          <a:p>
            <a:endParaRPr lang="en-US" sz="2400" dirty="0" smtClean="0"/>
          </a:p>
          <a:p>
            <a:r>
              <a:rPr lang="en-US" sz="2400" dirty="0" smtClean="0"/>
              <a:t>June Fox – Portfolio Manager for EC LDS Projects</a:t>
            </a:r>
          </a:p>
          <a:p>
            <a:endParaRPr lang="en-US" sz="2400" dirty="0" smtClean="0"/>
          </a:p>
          <a:p>
            <a:r>
              <a:rPr lang="en-US" sz="2400" dirty="0" smtClean="0"/>
              <a:t>Rich Jorgensen – Data Governance Specialist</a:t>
            </a:r>
          </a:p>
          <a:p>
            <a:endParaRPr lang="en-US" sz="2400" dirty="0" smtClean="0"/>
          </a:p>
          <a:p>
            <a:r>
              <a:rPr lang="en-US" sz="2400" dirty="0" smtClean="0"/>
              <a:t>Workshop Participants:  DCF, DHS, DPI, DWD and Post-Secondary Partners – common ground = Statewide LDS  </a:t>
            </a:r>
            <a:endParaRPr lang="en-US" sz="2400" dirty="0"/>
          </a:p>
        </p:txBody>
      </p:sp>
      <p:sp>
        <p:nvSpPr>
          <p:cNvPr id="3" name="Title 2"/>
          <p:cNvSpPr>
            <a:spLocks noGrp="1"/>
          </p:cNvSpPr>
          <p:nvPr>
            <p:ph type="title"/>
          </p:nvPr>
        </p:nvSpPr>
        <p:spPr/>
        <p:txBody>
          <a:bodyPr/>
          <a:lstStyle/>
          <a:p>
            <a:r>
              <a:rPr lang="en-US" dirty="0" smtClean="0"/>
              <a:t>Welcome &amp; Introductions</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 xmlns:p14="http://schemas.microsoft.com/office/powerpoint/2010/main" val="727214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533400" y="1143000"/>
            <a:ext cx="8229600" cy="5715000"/>
          </a:xfrm>
        </p:spPr>
        <p:txBody>
          <a:bodyPr/>
          <a:lstStyle/>
          <a:p>
            <a:pPr eaLnBrk="1" hangingPunct="1">
              <a:buFont typeface="Wingdings" pitchFamily="2" charset="2"/>
              <a:buChar char="Ø"/>
            </a:pPr>
            <a:r>
              <a:rPr lang="en-US" sz="2800" dirty="0" smtClean="0"/>
              <a:t>Are children, birth to 5, on track to succeed when they enter school and beyond?</a:t>
            </a:r>
          </a:p>
          <a:p>
            <a:pPr eaLnBrk="1" hangingPunct="1">
              <a:buFont typeface="Wingdings" pitchFamily="2" charset="2"/>
              <a:buChar char="Ø"/>
            </a:pPr>
            <a:r>
              <a:rPr lang="en-US" sz="2800" dirty="0" smtClean="0"/>
              <a:t>Which children and families are and are not being served by which programs/services?</a:t>
            </a:r>
          </a:p>
          <a:p>
            <a:pPr eaLnBrk="1" hangingPunct="1">
              <a:buFont typeface="Wingdings" pitchFamily="2" charset="2"/>
              <a:buChar char="Ø"/>
            </a:pPr>
            <a:r>
              <a:rPr lang="en-US" sz="2800" dirty="0" smtClean="0"/>
              <a:t>Which children have access to high-quality early childhood programs and services?</a:t>
            </a:r>
          </a:p>
          <a:p>
            <a:pPr eaLnBrk="1" hangingPunct="1">
              <a:buFont typeface="Wingdings" pitchFamily="2" charset="2"/>
              <a:buChar char="Ø"/>
            </a:pPr>
            <a:r>
              <a:rPr lang="en-US" sz="2800" dirty="0" smtClean="0"/>
              <a:t>What characteristics of programs are associated with positive child outcomes for which children?</a:t>
            </a:r>
          </a:p>
          <a:p>
            <a:pPr eaLnBrk="1" hangingPunct="1">
              <a:buFont typeface="Wingdings" pitchFamily="2" charset="2"/>
              <a:buChar char="Ø"/>
            </a:pPr>
            <a:r>
              <a:rPr lang="en-US" sz="2800" dirty="0" smtClean="0"/>
              <a:t>What are the educational and economic returns on early childhood investments?</a:t>
            </a:r>
          </a:p>
        </p:txBody>
      </p:sp>
      <p:sp>
        <p:nvSpPr>
          <p:cNvPr id="18436"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6FFC67-8C39-43A9-BA65-290A424E64B4}" type="slidenum">
              <a:rPr lang="en-US" smtClean="0">
                <a:solidFill>
                  <a:prstClr val="black"/>
                </a:solidFill>
              </a:rPr>
              <a:pPr eaLnBrk="1" hangingPunct="1"/>
              <a:t>20</a:t>
            </a:fld>
            <a:endParaRPr lang="en-US" dirty="0" smtClean="0">
              <a:solidFill>
                <a:prstClr val="black"/>
              </a:solidFill>
            </a:endParaRPr>
          </a:p>
        </p:txBody>
      </p:sp>
      <p:sp>
        <p:nvSpPr>
          <p:cNvPr id="82946" name="Title 1"/>
          <p:cNvSpPr>
            <a:spLocks noGrp="1"/>
          </p:cNvSpPr>
          <p:nvPr>
            <p:ph type="title"/>
          </p:nvPr>
        </p:nvSpPr>
        <p:spPr>
          <a:xfrm>
            <a:off x="457200" y="304800"/>
            <a:ext cx="8229600" cy="1143000"/>
          </a:xfrm>
        </p:spPr>
        <p:txBody>
          <a:bodyPr/>
          <a:lstStyle/>
          <a:p>
            <a:pPr eaLnBrk="1" fontAlgn="auto" hangingPunct="1">
              <a:spcAft>
                <a:spcPts val="0"/>
              </a:spcAft>
              <a:defRPr/>
            </a:pPr>
            <a:r>
              <a:rPr lang="en-US" sz="3200" dirty="0" smtClean="0">
                <a:solidFill>
                  <a:schemeClr val="tx1"/>
                </a:solidFill>
              </a:rPr>
              <a:t>The “BIG” Questions We Want to Answer*</a:t>
            </a:r>
          </a:p>
        </p:txBody>
      </p:sp>
    </p:spTree>
    <p:extLst>
      <p:ext uri="{BB962C8B-B14F-4D97-AF65-F5344CB8AC3E}">
        <p14:creationId xmlns="" xmlns:p14="http://schemas.microsoft.com/office/powerpoint/2010/main" val="433626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457200" y="1481138"/>
            <a:ext cx="8305800" cy="4525962"/>
          </a:xfrm>
        </p:spPr>
        <p:txBody>
          <a:bodyPr/>
          <a:lstStyle/>
          <a:p>
            <a:pPr eaLnBrk="1" hangingPunct="1">
              <a:buFont typeface="Wingdings" pitchFamily="2" charset="2"/>
              <a:buChar char="Ø"/>
            </a:pPr>
            <a:r>
              <a:rPr lang="en-US" dirty="0" smtClean="0"/>
              <a:t>A Data Roundtable - diverse group of stakeholders </a:t>
            </a:r>
          </a:p>
          <a:p>
            <a:pPr lvl="2" eaLnBrk="1" hangingPunct="1">
              <a:buFont typeface="Wingdings" pitchFamily="2" charset="2"/>
              <a:buChar char="Ø"/>
            </a:pPr>
            <a:r>
              <a:rPr lang="en-US" dirty="0" smtClean="0"/>
              <a:t>To identify the numerous questions underlying the “big five” questions---what are all the questions we must answer to really know how children are doing?</a:t>
            </a:r>
          </a:p>
          <a:p>
            <a:pPr lvl="2" eaLnBrk="1" hangingPunct="1">
              <a:buFont typeface="Wingdings" pitchFamily="2" charset="2"/>
              <a:buChar char="Ø"/>
            </a:pPr>
            <a:r>
              <a:rPr lang="en-US" dirty="0" smtClean="0"/>
              <a:t>To include key partners in these processes to ensure cross system collaboration and create consensus.</a:t>
            </a:r>
          </a:p>
          <a:p>
            <a:pPr eaLnBrk="1" hangingPunct="1">
              <a:buFont typeface="Wingdings" pitchFamily="2" charset="2"/>
              <a:buChar char="Ø"/>
            </a:pPr>
            <a:r>
              <a:rPr lang="en-US" dirty="0" smtClean="0"/>
              <a:t>WI Data Roundtable Report  </a:t>
            </a:r>
          </a:p>
          <a:p>
            <a:pPr lvl="1" eaLnBrk="1" hangingPunct="1"/>
            <a:endParaRPr lang="en-US" dirty="0" smtClean="0"/>
          </a:p>
        </p:txBody>
      </p:sp>
      <p:sp>
        <p:nvSpPr>
          <p:cNvPr id="19460"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96A707-2A82-46AB-8ACE-4A071CB31BF7}" type="slidenum">
              <a:rPr lang="en-US" smtClean="0">
                <a:solidFill>
                  <a:prstClr val="black"/>
                </a:solidFill>
              </a:rPr>
              <a:pPr eaLnBrk="1" hangingPunct="1"/>
              <a:t>21</a:t>
            </a:fld>
            <a:endParaRPr lang="en-US" dirty="0" smtClean="0">
              <a:solidFill>
                <a:prstClr val="black"/>
              </a:solidFill>
            </a:endParaRPr>
          </a:p>
        </p:txBody>
      </p:sp>
      <p:sp>
        <p:nvSpPr>
          <p:cNvPr id="3" name="Title 2"/>
          <p:cNvSpPr>
            <a:spLocks noGrp="1"/>
          </p:cNvSpPr>
          <p:nvPr>
            <p:ph type="title"/>
          </p:nvPr>
        </p:nvSpPr>
        <p:spPr/>
        <p:txBody>
          <a:bodyPr/>
          <a:lstStyle/>
          <a:p>
            <a:pPr eaLnBrk="1" fontAlgn="auto" hangingPunct="1">
              <a:spcAft>
                <a:spcPts val="0"/>
              </a:spcAft>
              <a:defRPr/>
            </a:pPr>
            <a:r>
              <a:rPr lang="en-US" dirty="0" smtClean="0"/>
              <a:t>Data </a:t>
            </a:r>
            <a:r>
              <a:rPr lang="en-US" sz="4000" dirty="0" smtClean="0"/>
              <a:t>Roundtable</a:t>
            </a:r>
            <a:r>
              <a:rPr lang="en-US" dirty="0" smtClean="0"/>
              <a:t> – 2/22/2012</a:t>
            </a:r>
            <a:endParaRPr lang="en-US" dirty="0"/>
          </a:p>
        </p:txBody>
      </p:sp>
    </p:spTree>
    <p:extLst>
      <p:ext uri="{BB962C8B-B14F-4D97-AF65-F5344CB8AC3E}">
        <p14:creationId xmlns="" xmlns:p14="http://schemas.microsoft.com/office/powerpoint/2010/main" val="1037405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52400" y="1219200"/>
            <a:ext cx="8686800" cy="5334000"/>
          </a:xfrm>
        </p:spPr>
        <p:txBody>
          <a:bodyPr/>
          <a:lstStyle/>
          <a:p>
            <a:pPr lvl="1" eaLnBrk="1" hangingPunct="1">
              <a:buFont typeface="Wingdings" pitchFamily="2" charset="2"/>
              <a:buChar char="Ø"/>
            </a:pPr>
            <a:r>
              <a:rPr lang="en-US" sz="2000" dirty="0" smtClean="0">
                <a:ea typeface="MS PGothic" pitchFamily="34" charset="-128"/>
              </a:rPr>
              <a:t>Subsidized Child Care (WI Shares, YoungStar)</a:t>
            </a:r>
          </a:p>
          <a:p>
            <a:pPr lvl="1" eaLnBrk="1" hangingPunct="1">
              <a:buFont typeface="Wingdings" pitchFamily="2" charset="2"/>
              <a:buChar char="Ø"/>
            </a:pPr>
            <a:r>
              <a:rPr lang="en-US" sz="2000" dirty="0" smtClean="0">
                <a:ea typeface="MS PGothic" pitchFamily="34" charset="-128"/>
              </a:rPr>
              <a:t>Licensed Child Care</a:t>
            </a:r>
          </a:p>
          <a:p>
            <a:pPr lvl="1" eaLnBrk="1" hangingPunct="1">
              <a:buFont typeface="Wingdings" pitchFamily="2" charset="2"/>
              <a:buChar char="Ø"/>
            </a:pPr>
            <a:r>
              <a:rPr lang="en-US" sz="2000" dirty="0" smtClean="0">
                <a:ea typeface="MS PGothic" pitchFamily="34" charset="-128"/>
              </a:rPr>
              <a:t>Individuals with Disability Education Act: (IDEA) Part B and </a:t>
            </a:r>
          </a:p>
          <a:p>
            <a:pPr lvl="1" eaLnBrk="1" hangingPunct="1">
              <a:buFont typeface="Verdana" pitchFamily="34" charset="0"/>
              <a:buNone/>
            </a:pPr>
            <a:r>
              <a:rPr lang="en-US" sz="2000" dirty="0" smtClean="0">
                <a:ea typeface="MS PGothic" pitchFamily="34" charset="-128"/>
              </a:rPr>
              <a:t>   Part C</a:t>
            </a:r>
          </a:p>
          <a:p>
            <a:pPr lvl="1">
              <a:buFont typeface="Wingdings" pitchFamily="2" charset="2"/>
              <a:buChar char="Ø"/>
            </a:pPr>
            <a:r>
              <a:rPr lang="en-US" sz="2000" dirty="0" smtClean="0"/>
              <a:t>Wisconsin </a:t>
            </a:r>
            <a:r>
              <a:rPr lang="en-US" sz="2000" dirty="0" smtClean="0"/>
              <a:t>Student Number Locator System </a:t>
            </a:r>
            <a:r>
              <a:rPr lang="en-US" sz="2000" dirty="0" smtClean="0"/>
              <a:t>(WSLS)</a:t>
            </a:r>
          </a:p>
          <a:p>
            <a:pPr lvl="1">
              <a:buFont typeface="Wingdings" pitchFamily="2" charset="2"/>
              <a:buChar char="Ø"/>
            </a:pPr>
            <a:r>
              <a:rPr lang="en-US" sz="2000" dirty="0" smtClean="0"/>
              <a:t>Individual </a:t>
            </a:r>
            <a:r>
              <a:rPr lang="en-US" sz="2000" dirty="0" smtClean="0"/>
              <a:t>Student Enrollment </a:t>
            </a:r>
            <a:r>
              <a:rPr lang="en-US" sz="2000" dirty="0" smtClean="0"/>
              <a:t>System (ISES)</a:t>
            </a:r>
          </a:p>
          <a:p>
            <a:pPr lvl="1" eaLnBrk="1" hangingPunct="1">
              <a:buFont typeface="Wingdings" pitchFamily="2" charset="2"/>
              <a:buChar char="Ø"/>
            </a:pPr>
            <a:r>
              <a:rPr lang="en-US" sz="2000" dirty="0" smtClean="0">
                <a:ea typeface="MS PGothic" pitchFamily="34" charset="-128"/>
              </a:rPr>
              <a:t>Head </a:t>
            </a:r>
            <a:r>
              <a:rPr lang="en-US" sz="2000" dirty="0" smtClean="0">
                <a:ea typeface="MS PGothic" pitchFamily="34" charset="-128"/>
              </a:rPr>
              <a:t>Start/Early Head Start</a:t>
            </a:r>
          </a:p>
          <a:p>
            <a:pPr lvl="1" eaLnBrk="1" hangingPunct="1">
              <a:buFont typeface="Wingdings" pitchFamily="2" charset="2"/>
              <a:buChar char="Ø"/>
            </a:pPr>
            <a:r>
              <a:rPr lang="en-US" sz="2000" dirty="0" smtClean="0"/>
              <a:t>Home Visiting</a:t>
            </a:r>
          </a:p>
          <a:p>
            <a:pPr lvl="1" eaLnBrk="1" hangingPunct="1">
              <a:buFont typeface="Wingdings" pitchFamily="2" charset="2"/>
              <a:buChar char="Ø"/>
            </a:pPr>
            <a:r>
              <a:rPr lang="en-US" sz="2000" dirty="0" smtClean="0"/>
              <a:t>Health (immunization, Vital Records, etc)</a:t>
            </a:r>
          </a:p>
          <a:p>
            <a:pPr lvl="1" eaLnBrk="1" hangingPunct="1">
              <a:buFont typeface="Wingdings" pitchFamily="2" charset="2"/>
              <a:buChar char="Ø"/>
            </a:pPr>
            <a:r>
              <a:rPr lang="en-US" sz="2000" dirty="0" smtClean="0"/>
              <a:t>Tribal Health Data Collection</a:t>
            </a:r>
          </a:p>
          <a:p>
            <a:pPr lvl="1" eaLnBrk="1" hangingPunct="1">
              <a:buFont typeface="Wingdings" pitchFamily="2" charset="2"/>
              <a:buChar char="Ø"/>
            </a:pPr>
            <a:r>
              <a:rPr lang="en-US" sz="2000" dirty="0" smtClean="0"/>
              <a:t>AFCD/TANF (CARES)</a:t>
            </a:r>
          </a:p>
          <a:p>
            <a:pPr lvl="1" eaLnBrk="1" hangingPunct="1">
              <a:buFont typeface="Wingdings" pitchFamily="2" charset="2"/>
              <a:buChar char="Ø"/>
            </a:pPr>
            <a:r>
              <a:rPr lang="en-US" sz="2000" dirty="0" smtClean="0"/>
              <a:t>Child Support (KIDS)</a:t>
            </a:r>
          </a:p>
          <a:p>
            <a:pPr lvl="1" eaLnBrk="1" hangingPunct="1">
              <a:buFont typeface="Wingdings" pitchFamily="2" charset="2"/>
              <a:buChar char="Ø"/>
            </a:pPr>
            <a:r>
              <a:rPr lang="en-US" sz="2000" dirty="0" smtClean="0"/>
              <a:t>SNAP/Food Stamps (CARES)</a:t>
            </a:r>
          </a:p>
          <a:p>
            <a:pPr lvl="1" eaLnBrk="1" hangingPunct="1">
              <a:buFont typeface="Wingdings" pitchFamily="2" charset="2"/>
              <a:buChar char="Ø"/>
            </a:pPr>
            <a:r>
              <a:rPr lang="en-US" sz="2000" dirty="0" smtClean="0"/>
              <a:t>Child Protective Services (WiSACWIS)</a:t>
            </a:r>
          </a:p>
          <a:p>
            <a:pPr lvl="1" eaLnBrk="1" hangingPunct="1">
              <a:buFont typeface="Wingdings" pitchFamily="2" charset="2"/>
              <a:buChar char="Ø"/>
            </a:pPr>
            <a:r>
              <a:rPr lang="en-US" sz="2000" dirty="0" smtClean="0"/>
              <a:t>Medicaid/</a:t>
            </a:r>
            <a:r>
              <a:rPr lang="en-US" sz="2000" dirty="0" err="1" smtClean="0"/>
              <a:t>Badgercare</a:t>
            </a:r>
            <a:r>
              <a:rPr lang="en-US" sz="2000" dirty="0" smtClean="0"/>
              <a:t> (CARES)</a:t>
            </a:r>
          </a:p>
          <a:p>
            <a:pPr lvl="1" eaLnBrk="1" hangingPunct="1"/>
            <a:endParaRPr lang="en-US" sz="2800" dirty="0" smtClean="0"/>
          </a:p>
          <a:p>
            <a:pPr lvl="1" eaLnBrk="1" hangingPunct="1"/>
            <a:endParaRPr lang="en-US" sz="2400" dirty="0" smtClean="0">
              <a:ea typeface="MS PGothic" pitchFamily="34" charset="-128"/>
            </a:endParaRPr>
          </a:p>
          <a:p>
            <a:pPr lvl="1" eaLnBrk="1" hangingPunct="1"/>
            <a:endParaRPr lang="en-US" sz="2400" dirty="0" smtClean="0">
              <a:ea typeface="MS PGothic" pitchFamily="34" charset="-128"/>
            </a:endParaRPr>
          </a:p>
        </p:txBody>
      </p:sp>
      <p:sp>
        <p:nvSpPr>
          <p:cNvPr id="20484"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187486-E515-4781-BC60-1927DFFCC410}" type="slidenum">
              <a:rPr lang="en-US" smtClean="0">
                <a:solidFill>
                  <a:prstClr val="black"/>
                </a:solidFill>
              </a:rPr>
              <a:pPr eaLnBrk="1" hangingPunct="1"/>
              <a:t>22</a:t>
            </a:fld>
            <a:endParaRPr lang="en-US" smtClean="0">
              <a:solidFill>
                <a:prstClr val="black"/>
              </a:solidFill>
            </a:endParaRPr>
          </a:p>
        </p:txBody>
      </p:sp>
      <p:sp>
        <p:nvSpPr>
          <p:cNvPr id="80898" name="Title 1"/>
          <p:cNvSpPr>
            <a:spLocks noGrp="1"/>
          </p:cNvSpPr>
          <p:nvPr>
            <p:ph type="title"/>
          </p:nvPr>
        </p:nvSpPr>
        <p:spPr>
          <a:xfrm>
            <a:off x="460375" y="6350"/>
            <a:ext cx="8229600" cy="1143000"/>
          </a:xfrm>
        </p:spPr>
        <p:txBody>
          <a:bodyPr>
            <a:normAutofit fontScale="90000"/>
          </a:bodyPr>
          <a:lstStyle/>
          <a:p>
            <a:pPr eaLnBrk="1" fontAlgn="auto" hangingPunct="1">
              <a:spcAft>
                <a:spcPts val="0"/>
              </a:spcAft>
              <a:defRPr/>
            </a:pPr>
            <a:r>
              <a:rPr lang="en-US" sz="2400" dirty="0" smtClean="0">
                <a:ea typeface="MS PGothic" pitchFamily="34" charset="-128"/>
              </a:rPr>
              <a:t>Data: Identifying Existing Sources:  37 programs in our WI Data Survey Summary Report – (small sample below)</a:t>
            </a:r>
          </a:p>
        </p:txBody>
      </p:sp>
    </p:spTree>
    <p:extLst>
      <p:ext uri="{BB962C8B-B14F-4D97-AF65-F5344CB8AC3E}">
        <p14:creationId xmlns="" xmlns:p14="http://schemas.microsoft.com/office/powerpoint/2010/main" val="3168939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457200" y="1481138"/>
            <a:ext cx="8382000" cy="4995862"/>
          </a:xfrm>
        </p:spPr>
        <p:txBody>
          <a:bodyPr/>
          <a:lstStyle/>
          <a:p>
            <a:pPr eaLnBrk="1" hangingPunct="1">
              <a:buFont typeface="Wingdings" pitchFamily="2" charset="2"/>
              <a:buChar char="Ø"/>
            </a:pPr>
            <a:r>
              <a:rPr lang="en-US" sz="2800" smtClean="0"/>
              <a:t>Identifying Capacity </a:t>
            </a:r>
          </a:p>
          <a:p>
            <a:pPr lvl="2" eaLnBrk="1" hangingPunct="1">
              <a:buFont typeface="Wingdings" pitchFamily="2" charset="2"/>
              <a:buChar char="Ø"/>
            </a:pPr>
            <a:r>
              <a:rPr lang="en-US" sz="1200" smtClean="0"/>
              <a:t>What is the capacity of our current data to answer important underlying questions?</a:t>
            </a:r>
          </a:p>
          <a:p>
            <a:pPr eaLnBrk="1" hangingPunct="1">
              <a:buFont typeface="Wingdings" pitchFamily="2" charset="2"/>
              <a:buChar char="Ø"/>
            </a:pPr>
            <a:r>
              <a:rPr lang="en-US" sz="2200" smtClean="0"/>
              <a:t> </a:t>
            </a:r>
            <a:r>
              <a:rPr lang="en-US" sz="2800" smtClean="0"/>
              <a:t>Unique Identifiers</a:t>
            </a:r>
          </a:p>
          <a:p>
            <a:pPr lvl="2" eaLnBrk="1" hangingPunct="1">
              <a:buFont typeface="Wingdings" pitchFamily="2" charset="2"/>
              <a:buChar char="Ø"/>
            </a:pPr>
            <a:r>
              <a:rPr lang="en-US" sz="1200" smtClean="0"/>
              <a:t>What are the options for uniquely identifying children, workforce providers and programs across agency systems/programs and providing linkages?</a:t>
            </a:r>
          </a:p>
          <a:p>
            <a:pPr eaLnBrk="1" hangingPunct="1">
              <a:buFont typeface="Wingdings" pitchFamily="2" charset="2"/>
              <a:buChar char="Ø"/>
            </a:pPr>
            <a:r>
              <a:rPr lang="en-US" sz="2800" b="1" smtClean="0"/>
              <a:t>Data Governance</a:t>
            </a:r>
          </a:p>
          <a:p>
            <a:pPr lvl="2" eaLnBrk="1" hangingPunct="1">
              <a:buFont typeface="Wingdings" pitchFamily="2" charset="2"/>
              <a:buChar char="Ø"/>
            </a:pPr>
            <a:r>
              <a:rPr lang="en-US" sz="1200" b="1" smtClean="0"/>
              <a:t>Compliance with federal, state and local privacy laws</a:t>
            </a:r>
          </a:p>
          <a:p>
            <a:pPr lvl="2" eaLnBrk="1" hangingPunct="1">
              <a:buFont typeface="Wingdings" pitchFamily="2" charset="2"/>
              <a:buChar char="Ø"/>
            </a:pPr>
            <a:r>
              <a:rPr lang="en-US" sz="1200" b="1" smtClean="0"/>
              <a:t>Data governance policy and committee structure</a:t>
            </a:r>
          </a:p>
          <a:p>
            <a:pPr lvl="2" eaLnBrk="1" hangingPunct="1">
              <a:buFont typeface="Wingdings" pitchFamily="2" charset="2"/>
              <a:buChar char="Ø"/>
            </a:pPr>
            <a:r>
              <a:rPr lang="en-US" sz="1200" b="1" smtClean="0"/>
              <a:t>Restricted access and authorized users</a:t>
            </a:r>
          </a:p>
          <a:p>
            <a:pPr lvl="2" eaLnBrk="1" hangingPunct="1">
              <a:buFont typeface="Wingdings" pitchFamily="2" charset="2"/>
              <a:buChar char="Ø"/>
            </a:pPr>
            <a:r>
              <a:rPr lang="en-US" sz="1200" b="1" smtClean="0"/>
              <a:t>Transparency policy to inform public</a:t>
            </a:r>
          </a:p>
          <a:p>
            <a:pPr eaLnBrk="1" hangingPunct="1">
              <a:buFont typeface="Wingdings" pitchFamily="2" charset="2"/>
              <a:buChar char="Ø"/>
            </a:pPr>
            <a:r>
              <a:rPr lang="en-US" sz="2800" smtClean="0"/>
              <a:t>Potential System Architecture </a:t>
            </a:r>
          </a:p>
          <a:p>
            <a:pPr eaLnBrk="1" hangingPunct="1">
              <a:buFont typeface="Wingdings" pitchFamily="2" charset="2"/>
              <a:buChar char="Ø"/>
            </a:pPr>
            <a:r>
              <a:rPr lang="en-US" sz="2800" smtClean="0"/>
              <a:t>Stakeholder Involvement </a:t>
            </a:r>
          </a:p>
          <a:p>
            <a:pPr eaLnBrk="1" hangingPunct="1">
              <a:buFont typeface="Wingdings" pitchFamily="2" charset="2"/>
              <a:buChar char="Ø"/>
            </a:pPr>
            <a:r>
              <a:rPr lang="en-US" sz="2800" smtClean="0"/>
              <a:t>Sustainability</a:t>
            </a:r>
          </a:p>
          <a:p>
            <a:pPr lvl="1" eaLnBrk="1" hangingPunct="1"/>
            <a:endParaRPr lang="en-US" sz="1800" smtClean="0"/>
          </a:p>
          <a:p>
            <a:pPr lvl="1" eaLnBrk="1" hangingPunct="1"/>
            <a:endParaRPr lang="en-US" sz="1800" smtClean="0"/>
          </a:p>
        </p:txBody>
      </p:sp>
      <p:sp>
        <p:nvSpPr>
          <p:cNvPr id="22532"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6E2C9A-7582-4852-B765-6348EFC1F286}" type="slidenum">
              <a:rPr lang="en-US" smtClean="0">
                <a:solidFill>
                  <a:prstClr val="black"/>
                </a:solidFill>
              </a:rPr>
              <a:pPr eaLnBrk="1" hangingPunct="1"/>
              <a:t>23</a:t>
            </a:fld>
            <a:endParaRPr lang="en-US" smtClean="0">
              <a:solidFill>
                <a:prstClr val="black"/>
              </a:solidFill>
            </a:endParaRPr>
          </a:p>
        </p:txBody>
      </p:sp>
      <p:sp>
        <p:nvSpPr>
          <p:cNvPr id="3" name="Title 2"/>
          <p:cNvSpPr>
            <a:spLocks noGrp="1"/>
          </p:cNvSpPr>
          <p:nvPr>
            <p:ph type="title"/>
          </p:nvPr>
        </p:nvSpPr>
        <p:spPr/>
        <p:txBody>
          <a:bodyPr/>
          <a:lstStyle/>
          <a:p>
            <a:pPr eaLnBrk="1" fontAlgn="auto" hangingPunct="1">
              <a:spcAft>
                <a:spcPts val="0"/>
              </a:spcAft>
              <a:defRPr/>
            </a:pPr>
            <a:r>
              <a:rPr lang="en-US" sz="3600" dirty="0" smtClean="0"/>
              <a:t>Recommendation</a:t>
            </a:r>
            <a:r>
              <a:rPr lang="en-US" dirty="0" smtClean="0"/>
              <a:t>  Papers:</a:t>
            </a:r>
            <a:endParaRPr lang="en-US" dirty="0"/>
          </a:p>
        </p:txBody>
      </p:sp>
    </p:spTree>
    <p:extLst>
      <p:ext uri="{BB962C8B-B14F-4D97-AF65-F5344CB8AC3E}">
        <p14:creationId xmlns="" xmlns:p14="http://schemas.microsoft.com/office/powerpoint/2010/main" val="2507246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p:txBody>
          <a:bodyPr/>
          <a:lstStyle/>
          <a:p>
            <a:pPr eaLnBrk="1" hangingPunct="1">
              <a:buFont typeface="Wingdings" pitchFamily="2" charset="2"/>
              <a:buChar char="Ø"/>
            </a:pPr>
            <a:r>
              <a:rPr lang="en-US" smtClean="0"/>
              <a:t>Last deliverable for Feasibility Study was </a:t>
            </a:r>
          </a:p>
          <a:p>
            <a:pPr eaLnBrk="1" hangingPunct="1">
              <a:buFont typeface="Wingdings" pitchFamily="2" charset="2"/>
              <a:buChar char="Ø"/>
            </a:pPr>
            <a:endParaRPr lang="en-US" smtClean="0"/>
          </a:p>
          <a:p>
            <a:pPr lvl="2" eaLnBrk="1" hangingPunct="1">
              <a:buFont typeface="Wingdings" pitchFamily="2" charset="2"/>
              <a:buChar char="Ø"/>
            </a:pPr>
            <a:r>
              <a:rPr lang="en-US" smtClean="0"/>
              <a:t>a work plan which would suggest the steps to build an EC LDS</a:t>
            </a:r>
          </a:p>
          <a:p>
            <a:pPr lvl="1" eaLnBrk="1" hangingPunct="1">
              <a:buFont typeface="Wingdings" pitchFamily="2" charset="2"/>
              <a:buChar char="Ø"/>
            </a:pPr>
            <a:endParaRPr lang="en-US" smtClean="0"/>
          </a:p>
          <a:p>
            <a:pPr lvl="2" eaLnBrk="1" hangingPunct="1">
              <a:buFont typeface="Wingdings" pitchFamily="2" charset="2"/>
              <a:buChar char="Ø"/>
            </a:pPr>
            <a:r>
              <a:rPr lang="en-US" smtClean="0"/>
              <a:t>Suggestions for funding this EC LDS build</a:t>
            </a:r>
          </a:p>
          <a:p>
            <a:pPr lvl="1" eaLnBrk="1" hangingPunct="1">
              <a:buFont typeface="Wingdings" pitchFamily="2" charset="2"/>
              <a:buChar char="Ø"/>
            </a:pPr>
            <a:endParaRPr lang="en-US" smtClean="0"/>
          </a:p>
          <a:p>
            <a:pPr eaLnBrk="1" hangingPunct="1">
              <a:buFont typeface="Wingdings" pitchFamily="2" charset="2"/>
              <a:buChar char="Ø"/>
            </a:pPr>
            <a:endParaRPr lang="en-US" smtClean="0"/>
          </a:p>
          <a:p>
            <a:pPr eaLnBrk="1" hangingPunct="1">
              <a:buFont typeface="Wingdings" pitchFamily="2" charset="2"/>
              <a:buChar char="Ø"/>
            </a:pPr>
            <a:r>
              <a:rPr lang="en-US" sz="3600" b="1" smtClean="0"/>
              <a:t>Serendipity!  </a:t>
            </a:r>
            <a:r>
              <a:rPr lang="en-US" sz="2800" smtClean="0"/>
              <a:t>(see next slide)</a:t>
            </a:r>
          </a:p>
        </p:txBody>
      </p:sp>
      <p:sp>
        <p:nvSpPr>
          <p:cNvPr id="23556"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CCCF98-6190-4AF3-94E9-04BB86F0C289}" type="slidenum">
              <a:rPr lang="en-US" smtClean="0">
                <a:solidFill>
                  <a:prstClr val="black"/>
                </a:solidFill>
              </a:rPr>
              <a:pPr eaLnBrk="1" hangingPunct="1"/>
              <a:t>24</a:t>
            </a:fld>
            <a:endParaRPr lang="en-US" smtClean="0">
              <a:solidFill>
                <a:prstClr val="black"/>
              </a:solidFill>
            </a:endParaRP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t>End of 2012 Focus</a:t>
            </a:r>
            <a:endParaRPr lang="en-US" dirty="0"/>
          </a:p>
        </p:txBody>
      </p:sp>
    </p:spTree>
    <p:extLst>
      <p:ext uri="{BB962C8B-B14F-4D97-AF65-F5344CB8AC3E}">
        <p14:creationId xmlns="" xmlns:p14="http://schemas.microsoft.com/office/powerpoint/2010/main" val="103674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533400" y="1905000"/>
            <a:ext cx="8229600" cy="4525963"/>
          </a:xfrm>
        </p:spPr>
        <p:txBody>
          <a:bodyPr/>
          <a:lstStyle/>
          <a:p>
            <a:pPr eaLnBrk="1" hangingPunct="1">
              <a:buFont typeface="Wingdings" pitchFamily="2" charset="2"/>
              <a:buChar char="Ø"/>
            </a:pPr>
            <a:r>
              <a:rPr lang="en-US" sz="2000" smtClean="0"/>
              <a:t>Although WI did not receive the 1st award, we are one of 4 other states that qualified for round 2 applications.</a:t>
            </a:r>
          </a:p>
          <a:p>
            <a:pPr eaLnBrk="1" hangingPunct="1">
              <a:buFont typeface="Wingdings" pitchFamily="2" charset="2"/>
              <a:buChar char="Ø"/>
            </a:pPr>
            <a:r>
              <a:rPr lang="en-US" sz="2000" smtClean="0"/>
              <a:t>WI invited to submit a Round 2 application in the fall of 2012</a:t>
            </a:r>
          </a:p>
          <a:p>
            <a:pPr eaLnBrk="1" hangingPunct="1">
              <a:buFont typeface="Wingdings" pitchFamily="2" charset="2"/>
              <a:buChar char="Ø"/>
            </a:pPr>
            <a:r>
              <a:rPr lang="en-US" sz="2000" smtClean="0"/>
              <a:t>Application was submitted and grant was awarded – </a:t>
            </a:r>
          </a:p>
          <a:p>
            <a:pPr lvl="1" eaLnBrk="1" hangingPunct="1"/>
            <a:r>
              <a:rPr lang="en-US" sz="1600" smtClean="0"/>
              <a:t>   $22.7 million – total grant</a:t>
            </a:r>
          </a:p>
          <a:p>
            <a:pPr lvl="1" eaLnBrk="1" hangingPunct="1"/>
            <a:r>
              <a:rPr lang="en-US" sz="1600" smtClean="0"/>
              <a:t>   approx. $9 million is allocated to EC LDS – 4 year grant</a:t>
            </a:r>
          </a:p>
          <a:p>
            <a:pPr eaLnBrk="1" hangingPunct="1">
              <a:buFont typeface="Wingdings" pitchFamily="2" charset="2"/>
              <a:buChar char="Ø"/>
            </a:pPr>
            <a:r>
              <a:rPr lang="en-US" sz="2000" smtClean="0"/>
              <a:t>WI is ready to build the EC LDS</a:t>
            </a:r>
          </a:p>
          <a:p>
            <a:pPr eaLnBrk="1" hangingPunct="1"/>
            <a:endParaRPr lang="en-US" smtClean="0"/>
          </a:p>
        </p:txBody>
      </p:sp>
      <p:sp>
        <p:nvSpPr>
          <p:cNvPr id="24580"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9D7C60-BE2A-4D5C-B230-9DA728EADD93}" type="slidenum">
              <a:rPr lang="en-US" smtClean="0">
                <a:solidFill>
                  <a:prstClr val="black"/>
                </a:solidFill>
              </a:rPr>
              <a:pPr eaLnBrk="1" hangingPunct="1"/>
              <a:t>25</a:t>
            </a:fld>
            <a:endParaRPr lang="en-US" smtClean="0">
              <a:solidFill>
                <a:prstClr val="black"/>
              </a:solidFill>
            </a:endParaRPr>
          </a:p>
        </p:txBody>
      </p:sp>
      <p:sp>
        <p:nvSpPr>
          <p:cNvPr id="3" name="Title 2"/>
          <p:cNvSpPr>
            <a:spLocks noGrp="1"/>
          </p:cNvSpPr>
          <p:nvPr>
            <p:ph type="title"/>
          </p:nvPr>
        </p:nvSpPr>
        <p:spPr>
          <a:xfrm>
            <a:off x="457200" y="274638"/>
            <a:ext cx="8229600" cy="1401762"/>
          </a:xfrm>
        </p:spPr>
        <p:txBody>
          <a:bodyPr>
            <a:normAutofit fontScale="90000"/>
          </a:bodyPr>
          <a:lstStyle/>
          <a:p>
            <a:pPr eaLnBrk="1" fontAlgn="auto" hangingPunct="1">
              <a:spcAft>
                <a:spcPts val="0"/>
              </a:spcAft>
              <a:defRPr/>
            </a:pPr>
            <a:r>
              <a:rPr lang="en-US" dirty="0" smtClean="0">
                <a:solidFill>
                  <a:schemeClr val="tx1"/>
                </a:solidFill>
              </a:rPr>
              <a:t>Race To The Top – Early Learning Challenge Grant Awarded! </a:t>
            </a:r>
            <a:endParaRPr lang="en-US" dirty="0">
              <a:solidFill>
                <a:schemeClr val="tx1"/>
              </a:solidFill>
            </a:endParaRPr>
          </a:p>
        </p:txBody>
      </p:sp>
      <p:pic>
        <p:nvPicPr>
          <p:cNvPr id="24582" name="Picture 4" descr="Emmitt hat and tie.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4495800"/>
            <a:ext cx="18288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Picture 2" descr="C:\Documents and Settings\hagluja\Local Settings\Temporary Internet Files\Content.IE5\FEW2H0PA\MP900386392[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62200" y="4495800"/>
            <a:ext cx="17526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4" name="Picture 6" descr="girlsreading.pn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14800" y="4495800"/>
            <a:ext cx="2359025"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5" name="Picture 4" descr="Picture1.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19850" y="4495800"/>
            <a:ext cx="249555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90825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487362"/>
          </a:xfrm>
        </p:spPr>
        <p:txBody>
          <a:bodyPr>
            <a:noAutofit/>
          </a:bodyPr>
          <a:lstStyle/>
          <a:p>
            <a:pPr eaLnBrk="1" fontAlgn="auto" hangingPunct="1">
              <a:spcAft>
                <a:spcPts val="0"/>
              </a:spcAft>
              <a:defRPr/>
            </a:pPr>
            <a:r>
              <a:rPr lang="en-US" sz="3200" dirty="0" smtClean="0"/>
              <a:t>Overall Project Structure (RTTT-ELC)</a:t>
            </a:r>
            <a:endParaRPr lang="en-US" sz="3200" dirty="0"/>
          </a:p>
        </p:txBody>
      </p:sp>
      <p:sp>
        <p:nvSpPr>
          <p:cNvPr id="25604" name="Slide Number Placeholder 3"/>
          <p:cNvSpPr>
            <a:spLocks noGrp="1"/>
          </p:cNvSpPr>
          <p:nvPr>
            <p:ph type="sldNum" sz="quarter" idx="12"/>
          </p:nvPr>
        </p:nvSpPr>
        <p:spPr bwMode="auto">
          <a:xfrm>
            <a:off x="6629400" y="6324600"/>
            <a:ext cx="2351088"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2437EC-7D19-41C1-8899-6F011D09D7AF}" type="slidenum">
              <a:rPr lang="en-US" smtClean="0">
                <a:solidFill>
                  <a:prstClr val="black"/>
                </a:solidFill>
              </a:rPr>
              <a:pPr eaLnBrk="1" hangingPunct="1"/>
              <a:t>26</a:t>
            </a:fld>
            <a:endParaRPr lang="en-US" smtClean="0">
              <a:solidFill>
                <a:prstClr val="black"/>
              </a:solidFill>
            </a:endParaRPr>
          </a:p>
        </p:txBody>
      </p:sp>
      <p:graphicFrame>
        <p:nvGraphicFramePr>
          <p:cNvPr id="5" name="Content Placeholder 2"/>
          <p:cNvGraphicFramePr>
            <a:graphicFrameLocks noGrp="1"/>
          </p:cNvGraphicFramePr>
          <p:nvPr/>
        </p:nvGraphicFramePr>
        <p:xfrm>
          <a:off x="609600" y="838200"/>
          <a:ext cx="7696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idx="1"/>
          </p:nvPr>
        </p:nvSpPr>
        <p:spPr>
          <a:xfrm>
            <a:off x="1143000" y="882650"/>
            <a:ext cx="7696200" cy="5092700"/>
          </a:xfrm>
        </p:spPr>
        <p:txBody>
          <a:bodyPr/>
          <a:lstStyle/>
          <a:p>
            <a:endParaRPr lang="en-US" dirty="0"/>
          </a:p>
        </p:txBody>
      </p:sp>
    </p:spTree>
    <p:extLst>
      <p:ext uri="{BB962C8B-B14F-4D97-AF65-F5344CB8AC3E}">
        <p14:creationId xmlns="" xmlns:p14="http://schemas.microsoft.com/office/powerpoint/2010/main" val="570161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609600" y="1447800"/>
            <a:ext cx="8229600" cy="5257800"/>
          </a:xfrm>
        </p:spPr>
        <p:txBody>
          <a:bodyPr/>
          <a:lstStyle/>
          <a:p>
            <a:pPr eaLnBrk="1" hangingPunct="1"/>
            <a:r>
              <a:rPr lang="en-US" sz="1600" smtClean="0"/>
              <a:t>Year 1 Highlights: </a:t>
            </a:r>
          </a:p>
          <a:p>
            <a:pPr lvl="1" eaLnBrk="1" hangingPunct="1"/>
            <a:r>
              <a:rPr lang="en-US" sz="1400" smtClean="0"/>
              <a:t>Enhance DHS and DCF Data Environments </a:t>
            </a:r>
          </a:p>
          <a:p>
            <a:pPr lvl="1" eaLnBrk="1" hangingPunct="1"/>
            <a:r>
              <a:rPr lang="en-US" sz="1400" b="1" smtClean="0"/>
              <a:t>Establish Sustainable Data Governance </a:t>
            </a:r>
          </a:p>
          <a:p>
            <a:pPr lvl="1" eaLnBrk="1" hangingPunct="1"/>
            <a:r>
              <a:rPr lang="en-US" sz="1400" b="1" smtClean="0"/>
              <a:t>Select and Implement Entity Resolution Software (Matching Tool)</a:t>
            </a:r>
          </a:p>
          <a:p>
            <a:pPr eaLnBrk="1" hangingPunct="1"/>
            <a:endParaRPr lang="en-US" sz="1600" smtClean="0"/>
          </a:p>
          <a:p>
            <a:pPr eaLnBrk="1" hangingPunct="1"/>
            <a:r>
              <a:rPr lang="en-US" sz="1600" smtClean="0"/>
              <a:t>Year 2 Highlights:</a:t>
            </a:r>
            <a:r>
              <a:rPr lang="en-US" sz="1800" smtClean="0"/>
              <a:t> </a:t>
            </a:r>
          </a:p>
          <a:p>
            <a:pPr lvl="1" eaLnBrk="1" hangingPunct="1"/>
            <a:r>
              <a:rPr lang="en-US" sz="1400" b="1" smtClean="0"/>
              <a:t>Build and Implement Presentation Layer</a:t>
            </a:r>
            <a:r>
              <a:rPr lang="en-US" sz="1400" smtClean="0"/>
              <a:t> (Analysis Tools, Dashboards and Reports) For First Set of Data Selected to Answer Key Questions</a:t>
            </a:r>
          </a:p>
          <a:p>
            <a:pPr lvl="1" eaLnBrk="1" hangingPunct="1"/>
            <a:r>
              <a:rPr lang="en-US" sz="1400" b="1" smtClean="0"/>
              <a:t>Hire Research Analysts at DPI, DCF and DHS to collaborate on EC LDS</a:t>
            </a:r>
          </a:p>
          <a:p>
            <a:pPr eaLnBrk="1" hangingPunct="1"/>
            <a:endParaRPr lang="en-US" sz="1600" smtClean="0"/>
          </a:p>
          <a:p>
            <a:pPr eaLnBrk="1" hangingPunct="1"/>
            <a:r>
              <a:rPr lang="en-US" sz="1600" smtClean="0"/>
              <a:t>Year 3 Highlights:  </a:t>
            </a:r>
          </a:p>
          <a:p>
            <a:pPr lvl="1" eaLnBrk="1" hangingPunct="1"/>
            <a:r>
              <a:rPr lang="en-US" sz="1400" b="1" smtClean="0"/>
              <a:t>Enhance Presentation Layer </a:t>
            </a:r>
            <a:r>
              <a:rPr lang="en-US" sz="1400" smtClean="0"/>
              <a:t>With Next Set of Data Selected to Answer Key Questions</a:t>
            </a:r>
          </a:p>
          <a:p>
            <a:pPr lvl="1" eaLnBrk="1" hangingPunct="1"/>
            <a:r>
              <a:rPr lang="en-US" sz="1400" smtClean="0"/>
              <a:t>Presentation Layer Training of Agency Staff</a:t>
            </a:r>
          </a:p>
          <a:p>
            <a:pPr eaLnBrk="1" hangingPunct="1"/>
            <a:endParaRPr lang="en-US" sz="1600" smtClean="0"/>
          </a:p>
          <a:p>
            <a:pPr eaLnBrk="1" hangingPunct="1"/>
            <a:r>
              <a:rPr lang="en-US" sz="1600" smtClean="0"/>
              <a:t>Year 4 Highlights: </a:t>
            </a:r>
          </a:p>
          <a:p>
            <a:pPr lvl="1" eaLnBrk="1" hangingPunct="1"/>
            <a:r>
              <a:rPr lang="en-US" sz="1400" b="1" smtClean="0"/>
              <a:t>Enhance Presentation Layer </a:t>
            </a:r>
            <a:r>
              <a:rPr lang="en-US" sz="1400" smtClean="0"/>
              <a:t>With Next Set of Data Selected to Answer Key Questions</a:t>
            </a:r>
          </a:p>
          <a:p>
            <a:pPr lvl="1" eaLnBrk="1" hangingPunct="1"/>
            <a:r>
              <a:rPr lang="en-US" sz="1400" smtClean="0"/>
              <a:t>Presentation Layer Training of  Districts, County Partners, Others</a:t>
            </a:r>
          </a:p>
          <a:p>
            <a:pPr eaLnBrk="1" hangingPunct="1"/>
            <a:endParaRPr lang="en-US" sz="1800" smtClean="0"/>
          </a:p>
          <a:p>
            <a:pPr eaLnBrk="1" hangingPunct="1"/>
            <a:endParaRPr lang="en-US" sz="1800" smtClean="0"/>
          </a:p>
        </p:txBody>
      </p:sp>
      <p:sp>
        <p:nvSpPr>
          <p:cNvPr id="27652"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6DC9F2-8C6C-44C0-9DD4-64F7C73A15BB}" type="slidenum">
              <a:rPr lang="en-US" smtClean="0">
                <a:solidFill>
                  <a:prstClr val="black"/>
                </a:solidFill>
              </a:rPr>
              <a:pPr eaLnBrk="1" hangingPunct="1"/>
              <a:t>27</a:t>
            </a:fld>
            <a:endParaRPr lang="en-US" smtClean="0">
              <a:solidFill>
                <a:prstClr val="black"/>
              </a:solidFill>
            </a:endParaRPr>
          </a:p>
        </p:txBody>
      </p:sp>
      <p:sp>
        <p:nvSpPr>
          <p:cNvPr id="3" name="Title 2"/>
          <p:cNvSpPr>
            <a:spLocks noGrp="1"/>
          </p:cNvSpPr>
          <p:nvPr>
            <p:ph type="title"/>
          </p:nvPr>
        </p:nvSpPr>
        <p:spPr>
          <a:xfrm>
            <a:off x="457200" y="304800"/>
            <a:ext cx="8229600" cy="1066800"/>
          </a:xfrm>
        </p:spPr>
        <p:txBody>
          <a:bodyPr>
            <a:normAutofit fontScale="90000"/>
          </a:bodyPr>
          <a:lstStyle/>
          <a:p>
            <a:pPr eaLnBrk="1" fontAlgn="auto" hangingPunct="1">
              <a:spcAft>
                <a:spcPts val="0"/>
              </a:spcAft>
              <a:defRPr/>
            </a:pPr>
            <a:r>
              <a:rPr lang="en-US" sz="3600" dirty="0" smtClean="0">
                <a:solidFill>
                  <a:schemeClr val="tx1"/>
                </a:solidFill>
              </a:rPr>
              <a:t>2013 – 2016 Build and Implementation Phase</a:t>
            </a:r>
            <a:endParaRPr lang="en-US" sz="3600" dirty="0">
              <a:solidFill>
                <a:schemeClr val="tx1"/>
              </a:solidFill>
            </a:endParaRPr>
          </a:p>
        </p:txBody>
      </p:sp>
    </p:spTree>
    <p:extLst>
      <p:ext uri="{BB962C8B-B14F-4D97-AF65-F5344CB8AC3E}">
        <p14:creationId xmlns="" xmlns:p14="http://schemas.microsoft.com/office/powerpoint/2010/main" val="4004368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457200" y="304800"/>
            <a:ext cx="8229600" cy="1143000"/>
          </a:xfrm>
        </p:spPr>
        <p:txBody>
          <a:bodyPr>
            <a:normAutofit fontScale="90000"/>
          </a:bodyPr>
          <a:lstStyle/>
          <a:p>
            <a:pPr eaLnBrk="1" fontAlgn="auto" hangingPunct="1">
              <a:spcAft>
                <a:spcPts val="0"/>
              </a:spcAft>
              <a:defRPr/>
            </a:pPr>
            <a:r>
              <a:rPr lang="en-US" sz="4000" dirty="0" smtClean="0">
                <a:solidFill>
                  <a:schemeClr val="tx1"/>
                </a:solidFill>
              </a:rPr>
              <a:t>RTTT - ELC EC LDS Portfolio </a:t>
            </a:r>
            <a:br>
              <a:rPr lang="en-US" sz="4000" dirty="0" smtClean="0">
                <a:solidFill>
                  <a:schemeClr val="tx1"/>
                </a:solidFill>
              </a:rPr>
            </a:br>
            <a:r>
              <a:rPr lang="en-US" sz="4000" dirty="0" smtClean="0">
                <a:solidFill>
                  <a:schemeClr val="tx1"/>
                </a:solidFill>
              </a:rPr>
              <a:t>of Nine Projects</a:t>
            </a:r>
          </a:p>
        </p:txBody>
      </p:sp>
      <p:sp>
        <p:nvSpPr>
          <p:cNvPr id="47107" name="Content Placeholder 1"/>
          <p:cNvSpPr>
            <a:spLocks noGrp="1"/>
          </p:cNvSpPr>
          <p:nvPr>
            <p:ph sz="quarter" idx="1"/>
          </p:nvPr>
        </p:nvSpPr>
        <p:spPr>
          <a:xfrm>
            <a:off x="457200" y="1524000"/>
            <a:ext cx="7467600" cy="4873625"/>
          </a:xfrm>
        </p:spPr>
        <p:txBody>
          <a:bodyPr>
            <a:normAutofit fontScale="92500" lnSpcReduction="10000"/>
          </a:bodyPr>
          <a:lstStyle/>
          <a:p>
            <a:pPr marL="514350" indent="-514350" eaLnBrk="1" fontAlgn="auto" hangingPunct="1">
              <a:spcAft>
                <a:spcPts val="0"/>
              </a:spcAft>
              <a:buFont typeface="+mj-lt"/>
              <a:buAutoNum type="arabicPeriod"/>
              <a:defRPr/>
            </a:pPr>
            <a:r>
              <a:rPr lang="en-US" sz="2600" b="1" dirty="0" smtClean="0"/>
              <a:t>Sustainable </a:t>
            </a:r>
            <a:r>
              <a:rPr lang="en-US" sz="2600" b="1" dirty="0"/>
              <a:t>WI EC LDS Data Governance Structure</a:t>
            </a:r>
          </a:p>
          <a:p>
            <a:pPr marL="640080" lvl="1" indent="-274320" eaLnBrk="1" fontAlgn="auto" hangingPunct="1">
              <a:spcAft>
                <a:spcPts val="0"/>
              </a:spcAft>
              <a:buFont typeface="Wingdings 2"/>
              <a:buChar char=""/>
              <a:defRPr/>
            </a:pPr>
            <a:r>
              <a:rPr lang="en-US" sz="2100" dirty="0"/>
              <a:t>Data Governance Orientation Workshop during year one</a:t>
            </a:r>
          </a:p>
          <a:p>
            <a:pPr marL="640080" lvl="1" indent="-274320" eaLnBrk="1" fontAlgn="auto" hangingPunct="1">
              <a:spcAft>
                <a:spcPts val="0"/>
              </a:spcAft>
              <a:buFont typeface="Wingdings 2"/>
              <a:buChar char=""/>
              <a:defRPr/>
            </a:pPr>
            <a:r>
              <a:rPr lang="en-US" sz="2100" dirty="0"/>
              <a:t>Structures and policies to identify and implement first crucial essential data elements and linkages</a:t>
            </a:r>
          </a:p>
          <a:p>
            <a:pPr marL="640080" lvl="1" indent="-274320" eaLnBrk="1" fontAlgn="auto" hangingPunct="1">
              <a:spcAft>
                <a:spcPts val="0"/>
              </a:spcAft>
              <a:buFont typeface="Wingdings 2"/>
              <a:buChar char=""/>
              <a:defRPr/>
            </a:pPr>
            <a:r>
              <a:rPr lang="en-US" sz="2100" dirty="0"/>
              <a:t>Data Governance Charter, structures and policies to identify and implement </a:t>
            </a:r>
            <a:r>
              <a:rPr lang="en-US" sz="2100" dirty="0" smtClean="0"/>
              <a:t>data </a:t>
            </a:r>
            <a:r>
              <a:rPr lang="en-US" sz="2100" dirty="0"/>
              <a:t>system oversight requirements</a:t>
            </a:r>
          </a:p>
          <a:p>
            <a:pPr marL="640080" lvl="1" indent="-274320" eaLnBrk="1" fontAlgn="auto" hangingPunct="1">
              <a:spcAft>
                <a:spcPts val="0"/>
              </a:spcAft>
              <a:buFont typeface="Wingdings 2"/>
              <a:buChar char=""/>
              <a:defRPr/>
            </a:pPr>
            <a:r>
              <a:rPr lang="en-US" sz="1900" dirty="0"/>
              <a:t>MOUs between DPI, DCF, and DHS re: data sharing, data governance, and data quality </a:t>
            </a:r>
            <a:r>
              <a:rPr lang="en-US" sz="1900" dirty="0" smtClean="0"/>
              <a:t>assurance</a:t>
            </a:r>
          </a:p>
          <a:p>
            <a:pPr marL="514350" indent="-514350" eaLnBrk="1" fontAlgn="auto" hangingPunct="1">
              <a:spcAft>
                <a:spcPts val="0"/>
              </a:spcAft>
              <a:buFont typeface="+mj-lt"/>
              <a:buAutoNum type="arabicPeriod"/>
              <a:defRPr/>
            </a:pPr>
            <a:r>
              <a:rPr lang="en-US" sz="2200" b="1" dirty="0" smtClean="0"/>
              <a:t>Enhanced DCF Enterprise Warehouse</a:t>
            </a:r>
          </a:p>
          <a:p>
            <a:pPr marL="514350" indent="-514350" eaLnBrk="1" fontAlgn="auto" hangingPunct="1">
              <a:spcAft>
                <a:spcPts val="0"/>
              </a:spcAft>
              <a:buFont typeface="+mj-lt"/>
              <a:buAutoNum type="arabicPeriod"/>
              <a:defRPr/>
            </a:pPr>
            <a:r>
              <a:rPr lang="en-US" sz="2200" b="1" dirty="0" smtClean="0"/>
              <a:t>DHS Department of Public Health (DPH) Customer Hub</a:t>
            </a:r>
          </a:p>
          <a:p>
            <a:pPr marL="514350" indent="-514350" eaLnBrk="1" fontAlgn="auto" hangingPunct="1">
              <a:spcAft>
                <a:spcPts val="0"/>
              </a:spcAft>
              <a:buFont typeface="+mj-lt"/>
              <a:buAutoNum type="arabicPeriod"/>
              <a:defRPr/>
            </a:pPr>
            <a:r>
              <a:rPr lang="en-US" sz="2200" b="1" dirty="0" smtClean="0"/>
              <a:t>Entity </a:t>
            </a:r>
            <a:r>
              <a:rPr lang="en-US" sz="2200" b="1" dirty="0"/>
              <a:t>Resolution Solution (Matching Tool)</a:t>
            </a:r>
          </a:p>
          <a:p>
            <a:pPr marL="514350" indent="-514350" eaLnBrk="1" fontAlgn="auto" hangingPunct="1">
              <a:spcAft>
                <a:spcPts val="0"/>
              </a:spcAft>
              <a:buFont typeface="+mj-lt"/>
              <a:buAutoNum type="arabicPeriod"/>
              <a:defRPr/>
            </a:pPr>
            <a:r>
              <a:rPr lang="en-US" sz="2200" b="1" dirty="0" smtClean="0"/>
              <a:t>Programming </a:t>
            </a:r>
            <a:r>
              <a:rPr lang="en-US" sz="2200" b="1" dirty="0"/>
              <a:t>and infrastructure upgrades </a:t>
            </a:r>
            <a:r>
              <a:rPr lang="en-US" sz="2200" b="1" dirty="0" smtClean="0"/>
              <a:t>as needed across three agencies</a:t>
            </a:r>
            <a:endParaRPr lang="en-US" sz="2200" b="1" dirty="0"/>
          </a:p>
        </p:txBody>
      </p:sp>
      <p:sp>
        <p:nvSpPr>
          <p:cNvPr id="28676" name="Slide Number Placeholder 1"/>
          <p:cNvSpPr>
            <a:spLocks noGrp="1"/>
          </p:cNvSpPr>
          <p:nvPr>
            <p:ph type="sldNum" sz="quarter" idx="12"/>
          </p:nvPr>
        </p:nvSpPr>
        <p:spPr bwMode="auto">
          <a:xfrm>
            <a:off x="6477000" y="6324600"/>
            <a:ext cx="2351088"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48E7DB-D985-407E-B32C-EFF87728A53D}" type="slidenum">
              <a:rPr lang="en-US" smtClean="0">
                <a:solidFill>
                  <a:prstClr val="black"/>
                </a:solidFill>
              </a:rPr>
              <a:pPr eaLnBrk="1" hangingPunct="1"/>
              <a:t>28</a:t>
            </a:fld>
            <a:endParaRPr lang="en-US" smtClean="0">
              <a:solidFill>
                <a:prstClr val="black"/>
              </a:solidFill>
            </a:endParaRPr>
          </a:p>
        </p:txBody>
      </p:sp>
    </p:spTree>
    <p:extLst>
      <p:ext uri="{BB962C8B-B14F-4D97-AF65-F5344CB8AC3E}">
        <p14:creationId xmlns="" xmlns:p14="http://schemas.microsoft.com/office/powerpoint/2010/main" val="276063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792162"/>
          </a:xfrm>
        </p:spPr>
        <p:txBody>
          <a:bodyPr>
            <a:noAutofit/>
          </a:bodyPr>
          <a:lstStyle/>
          <a:p>
            <a:pPr eaLnBrk="1" fontAlgn="auto" hangingPunct="1">
              <a:spcAft>
                <a:spcPts val="0"/>
              </a:spcAft>
              <a:defRPr/>
            </a:pPr>
            <a:r>
              <a:rPr lang="en-US" sz="3600" dirty="0" smtClean="0">
                <a:solidFill>
                  <a:schemeClr val="tx1"/>
                </a:solidFill>
              </a:rPr>
              <a:t>RTTT - ELC EC LDS Portfolio </a:t>
            </a:r>
            <a:br>
              <a:rPr lang="en-US" sz="3600" dirty="0" smtClean="0">
                <a:solidFill>
                  <a:schemeClr val="tx1"/>
                </a:solidFill>
              </a:rPr>
            </a:br>
            <a:r>
              <a:rPr lang="en-US" sz="3600" dirty="0" smtClean="0">
                <a:solidFill>
                  <a:schemeClr val="tx1"/>
                </a:solidFill>
              </a:rPr>
              <a:t>of Nine Projects (cont.)</a:t>
            </a:r>
            <a:endParaRPr lang="en-US" sz="3600" dirty="0">
              <a:solidFill>
                <a:schemeClr val="tx1"/>
              </a:solidFill>
            </a:endParaRPr>
          </a:p>
        </p:txBody>
      </p:sp>
      <p:sp>
        <p:nvSpPr>
          <p:cNvPr id="32771" name="Content Placeholder 2"/>
          <p:cNvSpPr>
            <a:spLocks noGrp="1"/>
          </p:cNvSpPr>
          <p:nvPr>
            <p:ph sz="quarter" idx="1"/>
          </p:nvPr>
        </p:nvSpPr>
        <p:spPr>
          <a:xfrm>
            <a:off x="457200" y="1600200"/>
            <a:ext cx="7924800" cy="4873625"/>
          </a:xfrm>
        </p:spPr>
        <p:txBody>
          <a:bodyPr/>
          <a:lstStyle/>
          <a:p>
            <a:pPr marL="623887" indent="-514350" eaLnBrk="1" hangingPunct="1">
              <a:buFont typeface="+mj-lt"/>
              <a:buAutoNum type="arabicPeriod" startAt="6"/>
              <a:defRPr/>
            </a:pPr>
            <a:r>
              <a:rPr lang="en-US" sz="2000" b="1" dirty="0" smtClean="0"/>
              <a:t>Early childhood data added to presentation layer</a:t>
            </a:r>
          </a:p>
          <a:p>
            <a:pPr marL="623887" indent="-514350" eaLnBrk="1" hangingPunct="1">
              <a:buFont typeface="+mj-lt"/>
              <a:buAutoNum type="arabicPeriod" startAt="6"/>
              <a:defRPr/>
            </a:pPr>
            <a:r>
              <a:rPr lang="en-US" sz="2000" b="1" dirty="0" smtClean="0"/>
              <a:t>Research agenda, reporting processes and analytical capacity, to answer key policy questions</a:t>
            </a:r>
          </a:p>
          <a:p>
            <a:pPr lvl="1" eaLnBrk="1" hangingPunct="1">
              <a:buFont typeface="Arial" pitchFamily="34" charset="0"/>
              <a:buChar char="•"/>
              <a:defRPr/>
            </a:pPr>
            <a:r>
              <a:rPr lang="en-US" sz="1800" dirty="0" smtClean="0"/>
              <a:t>Intra- and inter-departmental</a:t>
            </a:r>
          </a:p>
          <a:p>
            <a:pPr marL="623887" indent="-514350" eaLnBrk="1" hangingPunct="1">
              <a:buFont typeface="+mj-lt"/>
              <a:buAutoNum type="arabicPeriod" startAt="6"/>
              <a:defRPr/>
            </a:pPr>
            <a:r>
              <a:rPr lang="en-US" sz="2000" b="1" dirty="0" smtClean="0"/>
              <a:t>Training for system users (secured data)</a:t>
            </a:r>
          </a:p>
          <a:p>
            <a:pPr lvl="1" eaLnBrk="1" hangingPunct="1">
              <a:buFont typeface="Arial" pitchFamily="34" charset="0"/>
              <a:buChar char="•"/>
              <a:defRPr/>
            </a:pPr>
            <a:r>
              <a:rPr lang="en-US" sz="1800" dirty="0" smtClean="0"/>
              <a:t>State employees (DCF, DHS, DPI) </a:t>
            </a:r>
          </a:p>
          <a:p>
            <a:pPr lvl="1" eaLnBrk="1" hangingPunct="1">
              <a:buFont typeface="Arial" pitchFamily="34" charset="0"/>
              <a:buChar char="•"/>
              <a:defRPr/>
            </a:pPr>
            <a:r>
              <a:rPr lang="en-US" sz="1800" dirty="0" smtClean="0"/>
              <a:t>External stakeholders ( ex: school district, other partners )</a:t>
            </a:r>
          </a:p>
          <a:p>
            <a:pPr marL="623887" indent="-514350" eaLnBrk="1" hangingPunct="1">
              <a:buFont typeface="+mj-lt"/>
              <a:buAutoNum type="arabicPeriod" startAt="6"/>
              <a:defRPr/>
            </a:pPr>
            <a:r>
              <a:rPr lang="en-US" sz="2000" b="1" dirty="0" smtClean="0"/>
              <a:t>Access to some data at general public level</a:t>
            </a:r>
          </a:p>
          <a:p>
            <a:pPr eaLnBrk="1" hangingPunct="1">
              <a:defRPr/>
            </a:pPr>
            <a:endParaRPr lang="en-US" dirty="0" smtClean="0"/>
          </a:p>
        </p:txBody>
      </p:sp>
      <p:sp>
        <p:nvSpPr>
          <p:cNvPr id="29700" name="Slide Number Placeholder 3"/>
          <p:cNvSpPr>
            <a:spLocks noGrp="1"/>
          </p:cNvSpPr>
          <p:nvPr>
            <p:ph type="sldNum" sz="quarter" idx="12"/>
          </p:nvPr>
        </p:nvSpPr>
        <p:spPr bwMode="auto">
          <a:xfrm>
            <a:off x="6553200" y="6324600"/>
            <a:ext cx="2351088"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C02295-5056-4244-BB3E-8027ADDE1FE4}" type="slidenum">
              <a:rPr lang="en-US" smtClean="0">
                <a:solidFill>
                  <a:prstClr val="black"/>
                </a:solidFill>
              </a:rPr>
              <a:pPr eaLnBrk="1" hangingPunct="1"/>
              <a:t>29</a:t>
            </a:fld>
            <a:endParaRPr lang="en-US" smtClean="0">
              <a:solidFill>
                <a:prstClr val="black"/>
              </a:solidFill>
            </a:endParaRPr>
          </a:p>
        </p:txBody>
      </p:sp>
    </p:spTree>
    <p:extLst>
      <p:ext uri="{BB962C8B-B14F-4D97-AF65-F5344CB8AC3E}">
        <p14:creationId xmlns="" xmlns:p14="http://schemas.microsoft.com/office/powerpoint/2010/main" val="2462415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Workshop Objectives:</a:t>
            </a:r>
          </a:p>
          <a:p>
            <a:pPr lvl="1"/>
            <a:r>
              <a:rPr lang="en-US" sz="2000" dirty="0" smtClean="0"/>
              <a:t>Why is Data Governance important to the EC LDS Projects?</a:t>
            </a:r>
          </a:p>
          <a:p>
            <a:pPr lvl="1"/>
            <a:r>
              <a:rPr lang="en-US" sz="2000" dirty="0" smtClean="0"/>
              <a:t>What is involved with Data Governance?</a:t>
            </a:r>
          </a:p>
          <a:p>
            <a:pPr lvl="1"/>
            <a:r>
              <a:rPr lang="en-US" sz="2000" dirty="0" smtClean="0"/>
              <a:t>Let’s brainstorm!!</a:t>
            </a:r>
          </a:p>
          <a:p>
            <a:pPr lvl="1"/>
            <a:r>
              <a:rPr lang="en-US" sz="2000" dirty="0" smtClean="0"/>
              <a:t>What does Data Governance look like once up and going?</a:t>
            </a:r>
          </a:p>
          <a:p>
            <a:pPr lvl="1"/>
            <a:r>
              <a:rPr lang="en-US" sz="2000" dirty="0" smtClean="0"/>
              <a:t>Let’s eat!!</a:t>
            </a:r>
          </a:p>
          <a:p>
            <a:pPr lvl="1"/>
            <a:r>
              <a:rPr lang="en-US" sz="2000" dirty="0" smtClean="0"/>
              <a:t>Let’s discuss Data Governance!!</a:t>
            </a:r>
          </a:p>
          <a:p>
            <a:pPr lvl="1"/>
            <a:r>
              <a:rPr lang="en-US" sz="2000" dirty="0" smtClean="0"/>
              <a:t>What to do next with our EC LDS Data Governance?</a:t>
            </a:r>
          </a:p>
          <a:p>
            <a:pPr lvl="1"/>
            <a:endParaRPr lang="en-US" sz="2000" dirty="0" smtClean="0"/>
          </a:p>
          <a:p>
            <a:pPr lvl="1"/>
            <a:endParaRPr lang="en-US" dirty="0"/>
          </a:p>
        </p:txBody>
      </p:sp>
      <p:sp>
        <p:nvSpPr>
          <p:cNvPr id="3" name="Title 2"/>
          <p:cNvSpPr>
            <a:spLocks noGrp="1"/>
          </p:cNvSpPr>
          <p:nvPr>
            <p:ph type="title"/>
          </p:nvPr>
        </p:nvSpPr>
        <p:spPr/>
        <p:txBody>
          <a:bodyPr/>
          <a:lstStyle/>
          <a:p>
            <a:r>
              <a:rPr lang="en-US" dirty="0" smtClean="0"/>
              <a:t>Objectives for the Day</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 xmlns:p14="http://schemas.microsoft.com/office/powerpoint/2010/main" val="430286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1481138"/>
            <a:ext cx="8229600" cy="4691062"/>
          </a:xfrm>
        </p:spPr>
        <p:txBody>
          <a:bodyPr/>
          <a:lstStyle/>
          <a:p>
            <a:r>
              <a:rPr lang="en-US" sz="2400" b="1" smtClean="0"/>
              <a:t>Enhancements to DCF Enterprise Warehouse:</a:t>
            </a:r>
          </a:p>
          <a:p>
            <a:pPr lvl="1"/>
            <a:r>
              <a:rPr lang="en-US" sz="1800" smtClean="0"/>
              <a:t>YoungStar (Wisconsin’s TQRIS)</a:t>
            </a:r>
          </a:p>
          <a:p>
            <a:pPr lvl="1"/>
            <a:r>
              <a:rPr lang="en-US" sz="1800" smtClean="0"/>
              <a:t>Wisconsin Shares (Wisconsin’s childcare subsidy program)</a:t>
            </a:r>
          </a:p>
          <a:p>
            <a:pPr lvl="1"/>
            <a:r>
              <a:rPr lang="en-US" sz="1800" smtClean="0"/>
              <a:t>Infrastructure for including other programs </a:t>
            </a:r>
          </a:p>
          <a:p>
            <a:pPr lvl="2"/>
            <a:r>
              <a:rPr lang="en-US" sz="1600" smtClean="0"/>
              <a:t>(examples:  Child Welfare, W-2, Child Support)</a:t>
            </a:r>
          </a:p>
          <a:p>
            <a:r>
              <a:rPr lang="en-US" sz="2400" b="1" smtClean="0"/>
              <a:t>DHS Division of Public Health Customer Hub:</a:t>
            </a:r>
          </a:p>
          <a:p>
            <a:pPr lvl="1"/>
            <a:r>
              <a:rPr lang="en-US" sz="1800" smtClean="0"/>
              <a:t>Vital Records</a:t>
            </a:r>
          </a:p>
          <a:p>
            <a:pPr lvl="1"/>
            <a:r>
              <a:rPr lang="en-US" sz="1800" smtClean="0"/>
              <a:t>Immunization Registry</a:t>
            </a:r>
          </a:p>
          <a:p>
            <a:pPr lvl="1"/>
            <a:r>
              <a:rPr lang="en-US" sz="1800" smtClean="0"/>
              <a:t>Public Health (e.g. Home Visiting)</a:t>
            </a:r>
          </a:p>
          <a:p>
            <a:r>
              <a:rPr lang="en-US" sz="2400" b="1" smtClean="0"/>
              <a:t>Entity Resolution Tool (ERT) Project:</a:t>
            </a:r>
          </a:p>
          <a:p>
            <a:pPr lvl="1"/>
            <a:r>
              <a:rPr lang="en-US" sz="1800" smtClean="0"/>
              <a:t>Testing of tool requires matching of ID’s across agencies to find unduplicated counts of the children involved in multiple programs</a:t>
            </a:r>
          </a:p>
          <a:p>
            <a:pPr lvl="1"/>
            <a:r>
              <a:rPr lang="en-US" sz="1800" smtClean="0"/>
              <a:t>Programs involved in ERT testing are: Vital Records, YoungStar, WI Shares, 4K-12 and IDEA Part B (Special Education)</a:t>
            </a:r>
          </a:p>
        </p:txBody>
      </p:sp>
      <p:sp>
        <p:nvSpPr>
          <p:cNvPr id="3" name="Title 2"/>
          <p:cNvSpPr>
            <a:spLocks noGrp="1"/>
          </p:cNvSpPr>
          <p:nvPr>
            <p:ph type="title"/>
          </p:nvPr>
        </p:nvSpPr>
        <p:spPr/>
        <p:txBody>
          <a:bodyPr>
            <a:normAutofit fontScale="90000"/>
          </a:bodyPr>
          <a:lstStyle/>
          <a:p>
            <a:pPr>
              <a:defRPr/>
            </a:pPr>
            <a:r>
              <a:rPr lang="en-US" dirty="0" smtClean="0">
                <a:solidFill>
                  <a:schemeClr val="tx1"/>
                </a:solidFill>
              </a:rPr>
              <a:t>Programs and Data Involved In First Year EC LDS Projects</a:t>
            </a:r>
            <a:endParaRPr lang="en-US" dirty="0">
              <a:solidFill>
                <a:schemeClr val="tx1"/>
              </a:solidFill>
            </a:endParaRPr>
          </a:p>
        </p:txBody>
      </p:sp>
      <p:sp>
        <p:nvSpPr>
          <p:cNvPr id="3072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421145-479F-4613-B272-1B10C0579CBB}" type="slidenum">
              <a:rPr lang="en-US" smtClean="0">
                <a:solidFill>
                  <a:prstClr val="black"/>
                </a:solidFill>
              </a:rPr>
              <a:pPr eaLnBrk="1" hangingPunct="1"/>
              <a:t>30</a:t>
            </a:fld>
            <a:endParaRPr lang="en-US" smtClean="0">
              <a:solidFill>
                <a:prstClr val="black"/>
              </a:solidFill>
            </a:endParaRPr>
          </a:p>
        </p:txBody>
      </p:sp>
    </p:spTree>
    <p:extLst>
      <p:ext uri="{BB962C8B-B14F-4D97-AF65-F5344CB8AC3E}">
        <p14:creationId xmlns="" xmlns:p14="http://schemas.microsoft.com/office/powerpoint/2010/main" val="124774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endParaRPr lang="en-US" smtClean="0"/>
          </a:p>
          <a:p>
            <a:r>
              <a:rPr lang="en-US" smtClean="0"/>
              <a:t>The foundation for all of the work of the EC LDS</a:t>
            </a:r>
          </a:p>
          <a:p>
            <a:pPr lvl="1"/>
            <a:endParaRPr lang="en-US" smtClean="0"/>
          </a:p>
          <a:p>
            <a:pPr lvl="1"/>
            <a:r>
              <a:rPr lang="en-US" sz="2400" smtClean="0"/>
              <a:t>Best Practice:  Establish Data Governance structure and processes up front</a:t>
            </a:r>
          </a:p>
          <a:p>
            <a:pPr lvl="1"/>
            <a:endParaRPr lang="en-US" sz="2400" smtClean="0"/>
          </a:p>
          <a:p>
            <a:pPr lvl="1"/>
            <a:r>
              <a:rPr lang="en-US" sz="2400" smtClean="0"/>
              <a:t>Focus:</a:t>
            </a:r>
          </a:p>
          <a:p>
            <a:pPr lvl="2"/>
            <a:r>
              <a:rPr lang="en-US" sz="2400" smtClean="0"/>
              <a:t>EC LDS as an ENTITY</a:t>
            </a:r>
          </a:p>
          <a:p>
            <a:pPr lvl="2"/>
            <a:r>
              <a:rPr lang="en-US" sz="2400" b="1" smtClean="0"/>
              <a:t>NOT </a:t>
            </a:r>
            <a:r>
              <a:rPr lang="en-US" sz="2400" smtClean="0"/>
              <a:t>EC LDS as a PROJECT</a:t>
            </a:r>
          </a:p>
          <a:p>
            <a:endParaRPr lang="en-US" smtClean="0"/>
          </a:p>
        </p:txBody>
      </p:sp>
      <p:sp>
        <p:nvSpPr>
          <p:cNvPr id="3" name="Title 2"/>
          <p:cNvSpPr>
            <a:spLocks noGrp="1"/>
          </p:cNvSpPr>
          <p:nvPr>
            <p:ph type="title"/>
          </p:nvPr>
        </p:nvSpPr>
        <p:spPr/>
        <p:txBody>
          <a:bodyPr>
            <a:normAutofit fontScale="90000"/>
          </a:bodyPr>
          <a:lstStyle/>
          <a:p>
            <a:pPr>
              <a:defRPr/>
            </a:pPr>
            <a:r>
              <a:rPr lang="en-US" dirty="0" smtClean="0">
                <a:solidFill>
                  <a:schemeClr val="tx1"/>
                </a:solidFill>
              </a:rPr>
              <a:t>Why Is Data Governance Important to the Success of the EC LDS?</a:t>
            </a:r>
            <a:endParaRPr lang="en-US" dirty="0">
              <a:solidFill>
                <a:schemeClr val="tx1"/>
              </a:solidFill>
            </a:endParaRPr>
          </a:p>
        </p:txBody>
      </p:sp>
      <p:sp>
        <p:nvSpPr>
          <p:cNvPr id="31749"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005638-997F-49A7-A503-513E1FEFED31}" type="slidenum">
              <a:rPr lang="en-US" smtClean="0">
                <a:solidFill>
                  <a:prstClr val="black"/>
                </a:solidFill>
              </a:rPr>
              <a:pPr eaLnBrk="1" hangingPunct="1"/>
              <a:t>31</a:t>
            </a:fld>
            <a:endParaRPr lang="en-US" smtClean="0">
              <a:solidFill>
                <a:prstClr val="black"/>
              </a:solidFill>
            </a:endParaRPr>
          </a:p>
        </p:txBody>
      </p:sp>
    </p:spTree>
    <p:extLst>
      <p:ext uri="{BB962C8B-B14F-4D97-AF65-F5344CB8AC3E}">
        <p14:creationId xmlns="" xmlns:p14="http://schemas.microsoft.com/office/powerpoint/2010/main" val="4126091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457200" y="1481138"/>
            <a:ext cx="8229600" cy="4843462"/>
          </a:xfrm>
        </p:spPr>
        <p:txBody>
          <a:bodyPr/>
          <a:lstStyle/>
          <a:p>
            <a:endParaRPr lang="en-US" dirty="0" smtClean="0"/>
          </a:p>
          <a:p>
            <a:r>
              <a:rPr lang="en-US" dirty="0" smtClean="0"/>
              <a:t>Benefits of Data Governance</a:t>
            </a:r>
          </a:p>
          <a:p>
            <a:endParaRPr lang="en-US" dirty="0" smtClean="0"/>
          </a:p>
          <a:p>
            <a:pPr lvl="1"/>
            <a:r>
              <a:rPr lang="en-US" sz="2400" dirty="0" smtClean="0"/>
              <a:t>Allows each agency control of their own data</a:t>
            </a:r>
          </a:p>
          <a:p>
            <a:pPr lvl="1"/>
            <a:endParaRPr lang="en-US" sz="2400" dirty="0" smtClean="0"/>
          </a:p>
          <a:p>
            <a:pPr lvl="1"/>
            <a:r>
              <a:rPr lang="en-US" sz="2400" dirty="0" smtClean="0"/>
              <a:t>Increased communication/collaboration across program areas and between program areas and IT</a:t>
            </a:r>
          </a:p>
          <a:p>
            <a:pPr lvl="1"/>
            <a:endParaRPr lang="en-US" sz="2400" dirty="0" smtClean="0"/>
          </a:p>
          <a:p>
            <a:pPr lvl="1"/>
            <a:r>
              <a:rPr lang="en-US" sz="2400" dirty="0" smtClean="0"/>
              <a:t>EC LDS built according to program area needs – not just an IT project – Focus:  How do we best answer policy and research questions?</a:t>
            </a:r>
          </a:p>
        </p:txBody>
      </p:sp>
      <p:sp>
        <p:nvSpPr>
          <p:cNvPr id="3" name="Title 2"/>
          <p:cNvSpPr>
            <a:spLocks noGrp="1"/>
          </p:cNvSpPr>
          <p:nvPr>
            <p:ph type="title"/>
          </p:nvPr>
        </p:nvSpPr>
        <p:spPr/>
        <p:txBody>
          <a:bodyPr>
            <a:normAutofit fontScale="90000"/>
          </a:bodyPr>
          <a:lstStyle/>
          <a:p>
            <a:pPr>
              <a:defRPr/>
            </a:pPr>
            <a:r>
              <a:rPr lang="en-US" dirty="0" smtClean="0">
                <a:solidFill>
                  <a:schemeClr val="tx1"/>
                </a:solidFill>
              </a:rPr>
              <a:t>Why Is Data Governance Important to the Success of the EC LDS?</a:t>
            </a:r>
            <a:endParaRPr lang="en-US" dirty="0">
              <a:solidFill>
                <a:schemeClr val="tx1"/>
              </a:solidFill>
            </a:endParaRPr>
          </a:p>
        </p:txBody>
      </p:sp>
      <p:sp>
        <p:nvSpPr>
          <p:cNvPr id="32773"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F0A0F-F69B-4870-8106-C393A649B912}" type="slidenum">
              <a:rPr lang="en-US" smtClean="0">
                <a:solidFill>
                  <a:prstClr val="black"/>
                </a:solidFill>
              </a:rPr>
              <a:pPr eaLnBrk="1" hangingPunct="1"/>
              <a:t>32</a:t>
            </a:fld>
            <a:endParaRPr lang="en-US" smtClean="0">
              <a:solidFill>
                <a:prstClr val="black"/>
              </a:solidFill>
            </a:endParaRPr>
          </a:p>
        </p:txBody>
      </p:sp>
    </p:spTree>
    <p:extLst>
      <p:ext uri="{BB962C8B-B14F-4D97-AF65-F5344CB8AC3E}">
        <p14:creationId xmlns="" xmlns:p14="http://schemas.microsoft.com/office/powerpoint/2010/main" val="31600307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609600" y="1524000"/>
            <a:ext cx="8229600" cy="4525963"/>
          </a:xfrm>
        </p:spPr>
        <p:txBody>
          <a:bodyPr/>
          <a:lstStyle/>
          <a:p>
            <a:pPr eaLnBrk="1" hangingPunct="1"/>
            <a:endParaRPr lang="en-US" dirty="0" smtClean="0"/>
          </a:p>
          <a:p>
            <a:pPr eaLnBrk="1" hangingPunct="1">
              <a:buFont typeface="Wingdings" pitchFamily="2" charset="2"/>
              <a:buChar char="Ø"/>
            </a:pPr>
            <a:r>
              <a:rPr lang="en-US" dirty="0" smtClean="0"/>
              <a:t>June Fox, EC LDS Portfolio Manager</a:t>
            </a:r>
          </a:p>
          <a:p>
            <a:pPr lvl="1" eaLnBrk="1" hangingPunct="1">
              <a:buFont typeface="Verdana" pitchFamily="34" charset="0"/>
              <a:buNone/>
            </a:pPr>
            <a:r>
              <a:rPr lang="en-US" dirty="0" smtClean="0">
                <a:hlinkClick r:id="rId3"/>
              </a:rPr>
              <a:t>June.Fox@dpi.wi.gov</a:t>
            </a:r>
            <a:endParaRPr lang="en-US" dirty="0" smtClean="0"/>
          </a:p>
          <a:p>
            <a:pPr lvl="1" eaLnBrk="1" hangingPunct="1">
              <a:buFont typeface="Wingdings" pitchFamily="2" charset="2"/>
              <a:buChar char="Ø"/>
            </a:pPr>
            <a:endParaRPr lang="en-US" dirty="0" smtClean="0"/>
          </a:p>
          <a:p>
            <a:pPr eaLnBrk="1" hangingPunct="1">
              <a:buFont typeface="Wingdings" pitchFamily="2" charset="2"/>
              <a:buChar char="Ø"/>
            </a:pPr>
            <a:r>
              <a:rPr lang="en-US" dirty="0" smtClean="0"/>
              <a:t>Check our website for all reports mentioned here and for progress and updates:</a:t>
            </a:r>
          </a:p>
          <a:p>
            <a:pPr eaLnBrk="1" hangingPunct="1"/>
            <a:endParaRPr lang="en-US" dirty="0" smtClean="0"/>
          </a:p>
          <a:p>
            <a:pPr algn="ctr" eaLnBrk="1" hangingPunct="1">
              <a:buFont typeface="Wingdings 3" pitchFamily="18" charset="2"/>
              <a:buNone/>
            </a:pPr>
            <a:r>
              <a:rPr lang="en-US" sz="3200" b="1" dirty="0" smtClean="0"/>
              <a:t>http://wise.dpi.wi.gov/wise_p20ec</a:t>
            </a:r>
          </a:p>
          <a:p>
            <a:pPr lvl="1" eaLnBrk="1" hangingPunct="1">
              <a:buFont typeface="Verdana" pitchFamily="34" charset="0"/>
              <a:buNone/>
            </a:pPr>
            <a:r>
              <a:rPr lang="en-US" dirty="0" smtClean="0"/>
              <a:t> </a:t>
            </a:r>
          </a:p>
          <a:p>
            <a:pPr eaLnBrk="1" hangingPunct="1"/>
            <a:endParaRPr lang="en-US" dirty="0" smtClean="0"/>
          </a:p>
          <a:p>
            <a:pPr lvl="1" eaLnBrk="1" hangingPunct="1">
              <a:buFont typeface="Verdana" pitchFamily="34" charset="0"/>
              <a:buNone/>
            </a:pPr>
            <a:endParaRPr lang="en-US" dirty="0" smtClean="0"/>
          </a:p>
          <a:p>
            <a:pPr eaLnBrk="1" hangingPunct="1">
              <a:buFont typeface="Wingdings 3" pitchFamily="18" charset="2"/>
              <a:buNone/>
            </a:pPr>
            <a:endParaRPr lang="en-US" dirty="0" smtClean="0"/>
          </a:p>
        </p:txBody>
      </p:sp>
      <p:sp>
        <p:nvSpPr>
          <p:cNvPr id="33796"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E7CB5A-3804-429C-9D73-963FF90A9457}" type="slidenum">
              <a:rPr lang="en-US" smtClean="0">
                <a:solidFill>
                  <a:prstClr val="black"/>
                </a:solidFill>
              </a:rPr>
              <a:pPr eaLnBrk="1" hangingPunct="1"/>
              <a:t>33</a:t>
            </a:fld>
            <a:endParaRPr lang="en-US" smtClean="0">
              <a:solidFill>
                <a:prstClr val="black"/>
              </a:solidFill>
            </a:endParaRPr>
          </a:p>
        </p:txBody>
      </p:sp>
      <p:sp>
        <p:nvSpPr>
          <p:cNvPr id="3" name="Title 2"/>
          <p:cNvSpPr>
            <a:spLocks noGrp="1"/>
          </p:cNvSpPr>
          <p:nvPr>
            <p:ph type="title"/>
          </p:nvPr>
        </p:nvSpPr>
        <p:spPr>
          <a:xfrm>
            <a:off x="533400" y="990600"/>
            <a:ext cx="8229600" cy="731838"/>
          </a:xfrm>
        </p:spPr>
        <p:txBody>
          <a:bodyPr>
            <a:noAutofit/>
          </a:bodyPr>
          <a:lstStyle/>
          <a:p>
            <a:pPr eaLnBrk="1" fontAlgn="auto" hangingPunct="1">
              <a:spcAft>
                <a:spcPts val="0"/>
              </a:spcAft>
              <a:defRPr/>
            </a:pPr>
            <a:r>
              <a:rPr lang="en-US" sz="3600" dirty="0" smtClean="0"/>
              <a:t>Contact Information and Website:</a:t>
            </a:r>
            <a:br>
              <a:rPr lang="en-US" sz="3600" dirty="0" smtClean="0"/>
            </a:br>
            <a:endParaRPr lang="en-US" sz="3600" dirty="0"/>
          </a:p>
        </p:txBody>
      </p:sp>
    </p:spTree>
    <p:extLst>
      <p:ext uri="{BB962C8B-B14F-4D97-AF65-F5344CB8AC3E}">
        <p14:creationId xmlns="" xmlns:p14="http://schemas.microsoft.com/office/powerpoint/2010/main" val="3168745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44473D-3749-44E2-81ED-FDEC9E860163}" type="slidenum">
              <a:rPr lang="en-US" smtClean="0">
                <a:solidFill>
                  <a:prstClr val="black"/>
                </a:solidFill>
              </a:rPr>
              <a:pPr eaLnBrk="1" hangingPunct="1"/>
              <a:t>34</a:t>
            </a:fld>
            <a:endParaRPr lang="en-US" smtClean="0">
              <a:solidFill>
                <a:prstClr val="black"/>
              </a:solidFill>
            </a:endParaRPr>
          </a:p>
        </p:txBody>
      </p:sp>
      <p:sp>
        <p:nvSpPr>
          <p:cNvPr id="34819" name="Rectangle 3"/>
          <p:cNvSpPr>
            <a:spLocks noGrp="1"/>
          </p:cNvSpPr>
          <p:nvPr>
            <p:ph type="body" idx="4294967295"/>
          </p:nvPr>
        </p:nvSpPr>
        <p:spPr>
          <a:xfrm>
            <a:off x="838200" y="990600"/>
            <a:ext cx="7391400" cy="4525963"/>
          </a:xfrm>
        </p:spPr>
        <p:txBody>
          <a:bodyPr/>
          <a:lstStyle/>
          <a:p>
            <a:pPr eaLnBrk="1" hangingPunct="1">
              <a:buFont typeface="Arial" charset="0"/>
              <a:buNone/>
            </a:pPr>
            <a:r>
              <a:rPr lang="en-US" sz="4000" smtClean="0"/>
              <a:t>“The simple act of describing something can galvanize action.  What gets counted gets noticed.  What gets noticed, gets done.”</a:t>
            </a:r>
            <a:r>
              <a:rPr lang="en-US" smtClean="0"/>
              <a:t>  </a:t>
            </a:r>
          </a:p>
          <a:p>
            <a:pPr eaLnBrk="1" hangingPunct="1">
              <a:buFont typeface="Arial" charset="0"/>
              <a:buNone/>
            </a:pPr>
            <a:r>
              <a:rPr lang="en-US" smtClean="0"/>
              <a:t>          --</a:t>
            </a:r>
            <a:r>
              <a:rPr lang="en-US" i="1" smtClean="0"/>
              <a:t>Glenn Fujiura, University of Illinois</a:t>
            </a:r>
          </a:p>
          <a:p>
            <a:pPr eaLnBrk="1" hangingPunct="1">
              <a:buFont typeface="Arial" charset="0"/>
              <a:buNone/>
            </a:pPr>
            <a:endParaRPr lang="en-US" i="1" smtClean="0">
              <a:latin typeface="Arial" charset="0"/>
            </a:endParaRPr>
          </a:p>
          <a:p>
            <a:pPr eaLnBrk="1" hangingPunct="1">
              <a:buFont typeface="Arial" charset="0"/>
              <a:buNone/>
            </a:pPr>
            <a:endParaRPr lang="en-US" i="1" smtClean="0">
              <a:latin typeface="Arial" charset="0"/>
            </a:endParaRPr>
          </a:p>
          <a:p>
            <a:pPr eaLnBrk="1" hangingPunct="1"/>
            <a:endParaRPr lang="en-US" smtClean="0">
              <a:latin typeface="Arial" charset="0"/>
            </a:endParaRPr>
          </a:p>
        </p:txBody>
      </p:sp>
    </p:spTree>
    <p:extLst>
      <p:ext uri="{BB962C8B-B14F-4D97-AF65-F5344CB8AC3E}">
        <p14:creationId xmlns="" xmlns:p14="http://schemas.microsoft.com/office/powerpoint/2010/main" val="295266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E5F95B-F01F-4C8F-A33E-8267C826ACB4}" type="slidenum">
              <a:rPr lang="en-US" smtClean="0">
                <a:solidFill>
                  <a:prstClr val="black"/>
                </a:solidFill>
              </a:rPr>
              <a:pPr eaLnBrk="1" hangingPunct="1"/>
              <a:t>35</a:t>
            </a:fld>
            <a:endParaRPr lang="en-US" smtClean="0">
              <a:solidFill>
                <a:prstClr val="black"/>
              </a:solidFill>
            </a:endParaRPr>
          </a:p>
        </p:txBody>
      </p:sp>
      <p:sp>
        <p:nvSpPr>
          <p:cNvPr id="35843" name="Rectangle 3"/>
          <p:cNvSpPr>
            <a:spLocks noGrp="1"/>
          </p:cNvSpPr>
          <p:nvPr>
            <p:ph type="body" idx="4294967295"/>
          </p:nvPr>
        </p:nvSpPr>
        <p:spPr>
          <a:xfrm>
            <a:off x="838200" y="990600"/>
            <a:ext cx="7391400" cy="4525963"/>
          </a:xfrm>
        </p:spPr>
        <p:txBody>
          <a:bodyPr/>
          <a:lstStyle/>
          <a:p>
            <a:pPr eaLnBrk="1" hangingPunct="1">
              <a:buFont typeface="Arial" charset="0"/>
              <a:buNone/>
            </a:pPr>
            <a:r>
              <a:rPr lang="en-US" sz="4000" smtClean="0"/>
              <a:t>“Governance happens, whether you want it to or not”.</a:t>
            </a:r>
          </a:p>
          <a:p>
            <a:pPr eaLnBrk="1" hangingPunct="1">
              <a:buFont typeface="Arial" charset="0"/>
              <a:buNone/>
            </a:pPr>
            <a:r>
              <a:rPr lang="en-US" sz="4000" smtClean="0"/>
              <a:t>“So, let’s do it right:</a:t>
            </a:r>
          </a:p>
          <a:p>
            <a:pPr eaLnBrk="1" hangingPunct="1">
              <a:buFont typeface="Arial" charset="0"/>
              <a:buNone/>
            </a:pPr>
            <a:r>
              <a:rPr lang="en-US" sz="4000" smtClean="0"/>
              <a:t>  up front!”</a:t>
            </a:r>
          </a:p>
          <a:p>
            <a:pPr eaLnBrk="1" hangingPunct="1">
              <a:buFont typeface="Arial" charset="0"/>
              <a:buNone/>
            </a:pPr>
            <a:r>
              <a:rPr lang="en-US" smtClean="0"/>
              <a:t>  </a:t>
            </a:r>
          </a:p>
          <a:p>
            <a:pPr eaLnBrk="1" hangingPunct="1">
              <a:buFont typeface="Arial" charset="0"/>
              <a:buNone/>
            </a:pPr>
            <a:r>
              <a:rPr lang="en-US" smtClean="0"/>
              <a:t>          --</a:t>
            </a:r>
            <a:r>
              <a:rPr lang="en-US" i="1" smtClean="0"/>
              <a:t>Richard V. Jorgensen, EC LDS Data Governance Specialist</a:t>
            </a:r>
          </a:p>
          <a:p>
            <a:pPr eaLnBrk="1" hangingPunct="1">
              <a:buFont typeface="Arial" charset="0"/>
              <a:buNone/>
            </a:pPr>
            <a:endParaRPr lang="en-US" i="1" smtClean="0">
              <a:latin typeface="Arial" charset="0"/>
            </a:endParaRPr>
          </a:p>
          <a:p>
            <a:pPr eaLnBrk="1" hangingPunct="1">
              <a:buFont typeface="Arial" charset="0"/>
              <a:buNone/>
            </a:pPr>
            <a:endParaRPr lang="en-US" i="1" smtClean="0">
              <a:latin typeface="Arial" charset="0"/>
            </a:endParaRPr>
          </a:p>
          <a:p>
            <a:pPr eaLnBrk="1" hangingPunct="1"/>
            <a:endParaRPr lang="en-US" smtClean="0">
              <a:latin typeface="Arial" charset="0"/>
            </a:endParaRPr>
          </a:p>
        </p:txBody>
      </p:sp>
    </p:spTree>
    <p:extLst>
      <p:ext uri="{BB962C8B-B14F-4D97-AF65-F5344CB8AC3E}">
        <p14:creationId xmlns="" xmlns:p14="http://schemas.microsoft.com/office/powerpoint/2010/main" val="1950273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other information would you like related to RTTT-ELC EC LDS? </a:t>
            </a:r>
            <a:endParaRPr lang="en-US" dirty="0"/>
          </a:p>
        </p:txBody>
      </p:sp>
      <p:sp>
        <p:nvSpPr>
          <p:cNvPr id="5" name="Text Placeholder 4"/>
          <p:cNvSpPr>
            <a:spLocks noGrp="1"/>
          </p:cNvSpPr>
          <p:nvPr>
            <p:ph type="body" idx="1"/>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E94589C7-C5B4-42BD-BD6E-2AF85AF48E63}"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 xmlns:p14="http://schemas.microsoft.com/office/powerpoint/2010/main" val="3811407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37</a:t>
            </a:fld>
            <a:endParaRPr lang="en-US" dirty="0"/>
          </a:p>
        </p:txBody>
      </p:sp>
      <p:sp>
        <p:nvSpPr>
          <p:cNvPr id="5" name="Rectangle 3"/>
          <p:cNvSpPr txBox="1">
            <a:spLocks noChangeArrowheads="1"/>
          </p:cNvSpPr>
          <p:nvPr/>
        </p:nvSpPr>
        <p:spPr>
          <a:xfrm>
            <a:off x="2133600" y="3505200"/>
            <a:ext cx="6400800" cy="2667000"/>
          </a:xfrm>
          <a:prstGeom prst="rect">
            <a:avLst/>
          </a:prstGeom>
        </p:spPr>
        <p:txBody>
          <a:bodyPr>
            <a:normAutofit/>
          </a:bodyPr>
          <a:lstStyle/>
          <a:p>
            <a:pPr marL="0" marR="0" lvl="0" indent="0" algn="ctr" defTabSz="914400" rtl="0" eaLnBrk="1" fontAlgn="auto" latinLnBrk="0" hangingPunct="1">
              <a:lnSpc>
                <a:spcPct val="80000"/>
              </a:lnSpc>
              <a:spcBef>
                <a:spcPct val="20000"/>
              </a:spcBef>
              <a:spcAft>
                <a:spcPts val="0"/>
              </a:spcAft>
              <a:buClrTx/>
              <a:buSzTx/>
              <a:buFontTx/>
              <a:buNone/>
              <a:tabLst/>
              <a:defRPr/>
            </a:pPr>
            <a:r>
              <a:rPr lang="en-US" sz="3200" b="1" dirty="0" smtClean="0">
                <a:solidFill>
                  <a:srgbClr val="45496B"/>
                </a:solidFill>
                <a:latin typeface="Garamond" pitchFamily="18" charset="0"/>
              </a:rPr>
              <a:t>Wisconsin</a:t>
            </a:r>
          </a:p>
          <a:p>
            <a:pPr marL="0" marR="0" lvl="0" indent="0" algn="ctr" defTabSz="914400" rtl="0" eaLnBrk="1" fontAlgn="auto" latinLnBrk="0" hangingPunct="1">
              <a:lnSpc>
                <a:spcPct val="80000"/>
              </a:lnSpc>
              <a:spcBef>
                <a:spcPct val="20000"/>
              </a:spcBef>
              <a:spcAft>
                <a:spcPts val="0"/>
              </a:spcAft>
              <a:buClrTx/>
              <a:buSzTx/>
              <a:buFontTx/>
              <a:buNone/>
              <a:tabLst/>
              <a:defRPr/>
            </a:pPr>
            <a:r>
              <a:rPr lang="en-US" sz="3200" b="1" dirty="0" smtClean="0">
                <a:solidFill>
                  <a:srgbClr val="45496B"/>
                </a:solidFill>
                <a:latin typeface="Garamond" pitchFamily="18" charset="0"/>
              </a:rPr>
              <a:t>Early Childhood</a:t>
            </a: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sz="3200" b="1" u="none" strike="noStrike" kern="1200" cap="none" spc="0" normalizeH="0" baseline="0" noProof="0" dirty="0" smtClean="0">
                <a:ln>
                  <a:noFill/>
                </a:ln>
                <a:solidFill>
                  <a:srgbClr val="45496B"/>
                </a:solidFill>
                <a:effectLst/>
                <a:uLnTx/>
                <a:uFillTx/>
                <a:latin typeface="Garamond" pitchFamily="18" charset="0"/>
              </a:rPr>
              <a:t>Data Governance</a:t>
            </a:r>
            <a:endParaRPr kumimoji="0" lang="en-US" sz="3200" b="1" u="none" strike="noStrike" kern="1200" cap="none" spc="0" normalizeH="0" noProof="0" dirty="0" smtClean="0">
              <a:ln>
                <a:noFill/>
              </a:ln>
              <a:solidFill>
                <a:srgbClr val="45496B"/>
              </a:solidFill>
              <a:effectLst/>
              <a:uLnTx/>
              <a:uFillTx/>
              <a:latin typeface="Garamond" pitchFamily="18" charset="0"/>
            </a:endParaRPr>
          </a:p>
          <a:p>
            <a:pPr marL="0" marR="0" lvl="0" indent="0" algn="ctr" defTabSz="914400" rtl="0" eaLnBrk="1" fontAlgn="auto" latinLnBrk="0" hangingPunct="1">
              <a:lnSpc>
                <a:spcPct val="80000"/>
              </a:lnSpc>
              <a:spcBef>
                <a:spcPct val="20000"/>
              </a:spcBef>
              <a:spcAft>
                <a:spcPts val="0"/>
              </a:spcAft>
              <a:buClrTx/>
              <a:buSzTx/>
              <a:buFontTx/>
              <a:buNone/>
              <a:tabLst/>
              <a:defRPr/>
            </a:pPr>
            <a:endParaRPr kumimoji="0" lang="en-US" sz="2400" b="1"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38</a:t>
            </a:fld>
            <a:endParaRPr lang="en-US" dirty="0"/>
          </a:p>
        </p:txBody>
      </p:sp>
      <p:sp>
        <p:nvSpPr>
          <p:cNvPr id="8" name="Title 1"/>
          <p:cNvSpPr txBox="1">
            <a:spLocks/>
          </p:cNvSpPr>
          <p:nvPr/>
        </p:nvSpPr>
        <p:spPr>
          <a:xfrm>
            <a:off x="369125"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600" b="1" dirty="0" smtClean="0">
                <a:solidFill>
                  <a:srgbClr val="45496B"/>
                </a:solidFill>
              </a:rPr>
              <a:t>Overview of Presentation</a:t>
            </a:r>
            <a:endParaRPr lang="en-US" sz="3600" b="1" dirty="0">
              <a:solidFill>
                <a:srgbClr val="45496B"/>
              </a:solidFill>
            </a:endParaRPr>
          </a:p>
        </p:txBody>
      </p:sp>
      <p:sp>
        <p:nvSpPr>
          <p:cNvPr id="7" name="Content Placeholder 2"/>
          <p:cNvSpPr>
            <a:spLocks noGrp="1"/>
          </p:cNvSpPr>
          <p:nvPr>
            <p:ph idx="1"/>
          </p:nvPr>
        </p:nvSpPr>
        <p:spPr>
          <a:xfrm>
            <a:off x="609600" y="1447800"/>
            <a:ext cx="7924800" cy="4800600"/>
          </a:xfrm>
        </p:spPr>
        <p:txBody>
          <a:bodyPr>
            <a:normAutofit/>
          </a:bodyPr>
          <a:lstStyle/>
          <a:p>
            <a:pPr marL="463550" indent="-354013">
              <a:spcBef>
                <a:spcPts val="0"/>
              </a:spcBef>
              <a:spcAft>
                <a:spcPts val="600"/>
              </a:spcAft>
              <a:buFont typeface="Arial" pitchFamily="34" charset="0"/>
              <a:buChar char="•"/>
            </a:pPr>
            <a:r>
              <a:rPr lang="en-US" b="0" dirty="0" smtClean="0">
                <a:solidFill>
                  <a:schemeClr val="tx1"/>
                </a:solidFill>
                <a:latin typeface="+mj-lt"/>
              </a:rPr>
              <a:t>Definition of data governance</a:t>
            </a:r>
          </a:p>
          <a:p>
            <a:pPr marL="463550" indent="-354013">
              <a:spcBef>
                <a:spcPts val="0"/>
              </a:spcBef>
              <a:spcAft>
                <a:spcPts val="600"/>
              </a:spcAft>
              <a:buFont typeface="Arial" pitchFamily="34" charset="0"/>
              <a:buChar char="•"/>
            </a:pPr>
            <a:r>
              <a:rPr lang="en-US" b="0" dirty="0" smtClean="0">
                <a:solidFill>
                  <a:schemeClr val="tx1"/>
                </a:solidFill>
                <a:latin typeface="+mj-lt"/>
              </a:rPr>
              <a:t>Intended outcomes</a:t>
            </a:r>
          </a:p>
          <a:p>
            <a:pPr marL="463550" indent="-354013">
              <a:spcBef>
                <a:spcPts val="0"/>
              </a:spcBef>
              <a:spcAft>
                <a:spcPts val="600"/>
              </a:spcAft>
              <a:buFont typeface="Arial" pitchFamily="34" charset="0"/>
              <a:buChar char="•"/>
            </a:pPr>
            <a:r>
              <a:rPr lang="en-US" b="0" dirty="0" smtClean="0">
                <a:solidFill>
                  <a:schemeClr val="tx1"/>
                </a:solidFill>
                <a:latin typeface="+mj-lt"/>
              </a:rPr>
              <a:t>Roles and responsibilities</a:t>
            </a:r>
          </a:p>
          <a:p>
            <a:pPr marL="463550" indent="-354013">
              <a:spcBef>
                <a:spcPts val="0"/>
              </a:spcBef>
              <a:spcAft>
                <a:spcPts val="600"/>
              </a:spcAft>
              <a:buFont typeface="Arial" pitchFamily="34" charset="0"/>
              <a:buChar char="•"/>
            </a:pPr>
            <a:r>
              <a:rPr lang="en-US" b="0" dirty="0" smtClean="0">
                <a:solidFill>
                  <a:schemeClr val="tx1"/>
                </a:solidFill>
                <a:latin typeface="+mj-lt"/>
              </a:rPr>
              <a:t>Initial steps to establish data governance</a:t>
            </a:r>
            <a:endParaRPr lang="en-US" b="0" dirty="0">
              <a:solidFill>
                <a:schemeClr val="tx1"/>
              </a:solidFill>
              <a:latin typeface="+mj-lt"/>
            </a:endParaRPr>
          </a:p>
          <a:p>
            <a:pPr marL="463550" indent="-354013">
              <a:spcBef>
                <a:spcPts val="0"/>
              </a:spcBef>
              <a:spcAft>
                <a:spcPts val="600"/>
              </a:spcAft>
              <a:buFont typeface="Arial" pitchFamily="34" charset="0"/>
              <a:buChar char="•"/>
            </a:pPr>
            <a:r>
              <a:rPr lang="en-US" b="0" dirty="0" smtClean="0">
                <a:solidFill>
                  <a:schemeClr val="tx1"/>
                </a:solidFill>
                <a:latin typeface="+mj-lt"/>
              </a:rPr>
              <a:t>Share examples from other states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39</a:t>
            </a:fld>
            <a:endParaRPr lang="en-US" dirty="0"/>
          </a:p>
        </p:txBody>
      </p:sp>
      <p:sp>
        <p:nvSpPr>
          <p:cNvPr id="8" name="Title 1"/>
          <p:cNvSpPr txBox="1">
            <a:spLocks/>
          </p:cNvSpPr>
          <p:nvPr/>
        </p:nvSpPr>
        <p:spPr>
          <a:xfrm>
            <a:off x="369125"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600" b="1" dirty="0" smtClean="0">
                <a:solidFill>
                  <a:srgbClr val="45496B"/>
                </a:solidFill>
              </a:rPr>
              <a:t>What is EC Data Governance?</a:t>
            </a:r>
            <a:endParaRPr lang="en-US" sz="3600" b="1" dirty="0">
              <a:solidFill>
                <a:srgbClr val="45496B"/>
              </a:solidFill>
            </a:endParaRPr>
          </a:p>
        </p:txBody>
      </p:sp>
      <p:sp>
        <p:nvSpPr>
          <p:cNvPr id="7" name="Content Placeholder 2"/>
          <p:cNvSpPr>
            <a:spLocks noGrp="1"/>
          </p:cNvSpPr>
          <p:nvPr>
            <p:ph idx="1"/>
          </p:nvPr>
        </p:nvSpPr>
        <p:spPr>
          <a:xfrm>
            <a:off x="609600" y="1447800"/>
            <a:ext cx="7924800" cy="4876800"/>
          </a:xfrm>
        </p:spPr>
        <p:txBody>
          <a:bodyPr>
            <a:normAutofit fontScale="92500" lnSpcReduction="10000"/>
          </a:bodyPr>
          <a:lstStyle/>
          <a:p>
            <a:pPr marL="0" indent="0">
              <a:spcAft>
                <a:spcPts val="1200"/>
              </a:spcAft>
            </a:pPr>
            <a:r>
              <a:rPr lang="en-US" b="0" dirty="0" smtClean="0">
                <a:solidFill>
                  <a:schemeClr val="tx1"/>
                </a:solidFill>
                <a:latin typeface="+mj-lt"/>
              </a:rPr>
              <a:t>Data governance is both an organizational </a:t>
            </a:r>
            <a:r>
              <a:rPr lang="en-US" b="0" i="1" dirty="0" smtClean="0">
                <a:solidFill>
                  <a:schemeClr val="tx1"/>
                </a:solidFill>
                <a:latin typeface="+mj-lt"/>
              </a:rPr>
              <a:t>process</a:t>
            </a:r>
            <a:r>
              <a:rPr lang="en-US" b="0" dirty="0" smtClean="0">
                <a:solidFill>
                  <a:schemeClr val="tx1"/>
                </a:solidFill>
                <a:latin typeface="+mj-lt"/>
              </a:rPr>
              <a:t> and a </a:t>
            </a:r>
            <a:r>
              <a:rPr lang="en-US" b="0" i="1" dirty="0" smtClean="0">
                <a:solidFill>
                  <a:schemeClr val="tx1"/>
                </a:solidFill>
                <a:latin typeface="+mj-lt"/>
              </a:rPr>
              <a:t>structure</a:t>
            </a:r>
            <a:r>
              <a:rPr lang="en-US" b="0" dirty="0" smtClean="0">
                <a:solidFill>
                  <a:schemeClr val="tx1"/>
                </a:solidFill>
                <a:latin typeface="+mj-lt"/>
              </a:rPr>
              <a:t>.  </a:t>
            </a:r>
          </a:p>
          <a:p>
            <a:pPr marL="0" indent="0">
              <a:spcBef>
                <a:spcPts val="1200"/>
              </a:spcBef>
              <a:spcAft>
                <a:spcPts val="1200"/>
              </a:spcAft>
            </a:pPr>
            <a:r>
              <a:rPr lang="en-US" b="0" dirty="0" smtClean="0">
                <a:solidFill>
                  <a:schemeClr val="tx1"/>
                </a:solidFill>
                <a:latin typeface="+mj-lt"/>
              </a:rPr>
              <a:t>It establishes </a:t>
            </a:r>
            <a:r>
              <a:rPr lang="en-US" b="0" u="sng" dirty="0" smtClean="0">
                <a:solidFill>
                  <a:schemeClr val="tx1"/>
                </a:solidFill>
                <a:latin typeface="+mj-lt"/>
              </a:rPr>
              <a:t>responsibility</a:t>
            </a:r>
            <a:r>
              <a:rPr lang="en-US" b="0" dirty="0" smtClean="0">
                <a:solidFill>
                  <a:schemeClr val="tx1"/>
                </a:solidFill>
                <a:latin typeface="+mj-lt"/>
              </a:rPr>
              <a:t> for data, organizing program area staff to collaboratively and continuously improve data quality through the systematic creation and enforcement of policies, roles, responsibilities, and procedures.</a:t>
            </a:r>
          </a:p>
          <a:p>
            <a:pPr marL="0" indent="0">
              <a:spcBef>
                <a:spcPts val="1200"/>
              </a:spcBef>
              <a:spcAft>
                <a:spcPts val="1200"/>
              </a:spcAft>
            </a:pPr>
            <a:r>
              <a:rPr lang="en-US" b="0" dirty="0" smtClean="0">
                <a:solidFill>
                  <a:schemeClr val="tx1"/>
                </a:solidFill>
              </a:rPr>
              <a:t>DG can be structured to support one sector (e.g., EC) or span across sectors (e.g., P-20W) – but there are key differences between the two.</a:t>
            </a:r>
            <a:endParaRPr lang="en-US" sz="1600" i="1" dirty="0" smtClean="0">
              <a:solidFill>
                <a:srgbClr val="5F668B"/>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r>
              <a:rPr lang="en-US" dirty="0" smtClean="0"/>
              <a:t>Why is data governance important?</a:t>
            </a:r>
          </a:p>
          <a:p>
            <a:pPr lvl="1"/>
            <a:r>
              <a:rPr lang="en-US" sz="2000" b="1" dirty="0" smtClean="0"/>
              <a:t>Balance</a:t>
            </a:r>
            <a:r>
              <a:rPr lang="en-US" sz="2000" dirty="0" smtClean="0"/>
              <a:t> the need to </a:t>
            </a:r>
            <a:r>
              <a:rPr lang="en-US" sz="2000" b="1" dirty="0" smtClean="0"/>
              <a:t>share</a:t>
            </a:r>
            <a:r>
              <a:rPr lang="en-US" sz="2000" dirty="0" smtClean="0"/>
              <a:t>  quality data to answer important policy and research questions, while </a:t>
            </a:r>
            <a:r>
              <a:rPr lang="en-US" sz="2000" b="1" dirty="0" smtClean="0"/>
              <a:t>protecting personal identity</a:t>
            </a:r>
            <a:endParaRPr lang="en-US" sz="2000" dirty="0" smtClean="0"/>
          </a:p>
          <a:p>
            <a:r>
              <a:rPr lang="en-US" dirty="0" smtClean="0"/>
              <a:t>What is data governance?</a:t>
            </a:r>
          </a:p>
          <a:p>
            <a:pPr lvl="1"/>
            <a:r>
              <a:rPr lang="en-US" sz="2000" dirty="0" smtClean="0"/>
              <a:t>Treating your data as an asset and making data decisions to support your interests.</a:t>
            </a:r>
            <a:endParaRPr lang="en-US" sz="2000" dirty="0"/>
          </a:p>
        </p:txBody>
      </p:sp>
      <p:sp>
        <p:nvSpPr>
          <p:cNvPr id="3" name="Title 2"/>
          <p:cNvSpPr>
            <a:spLocks noGrp="1"/>
          </p:cNvSpPr>
          <p:nvPr>
            <p:ph type="title"/>
          </p:nvPr>
        </p:nvSpPr>
        <p:spPr/>
        <p:txBody>
          <a:bodyPr>
            <a:normAutofit/>
          </a:bodyPr>
          <a:lstStyle/>
          <a:p>
            <a:r>
              <a:rPr lang="en-US" dirty="0" smtClean="0"/>
              <a:t>Data Governance</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 xmlns:p14="http://schemas.microsoft.com/office/powerpoint/2010/main" val="14759979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40</a:t>
            </a:fld>
            <a:endParaRPr lang="en-US" dirty="0"/>
          </a:p>
        </p:txBody>
      </p:sp>
      <p:sp>
        <p:nvSpPr>
          <p:cNvPr id="8" name="Title 1"/>
          <p:cNvSpPr txBox="1">
            <a:spLocks/>
          </p:cNvSpPr>
          <p:nvPr/>
        </p:nvSpPr>
        <p:spPr>
          <a:xfrm>
            <a:off x="369125"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600" b="1" dirty="0" smtClean="0">
                <a:solidFill>
                  <a:srgbClr val="45496B"/>
                </a:solidFill>
              </a:rPr>
              <a:t>Central Principles for EC</a:t>
            </a:r>
            <a:endParaRPr lang="en-US" sz="3600" b="1" dirty="0">
              <a:solidFill>
                <a:srgbClr val="45496B"/>
              </a:solidFill>
            </a:endParaRPr>
          </a:p>
        </p:txBody>
      </p:sp>
      <p:sp>
        <p:nvSpPr>
          <p:cNvPr id="7" name="Content Placeholder 2"/>
          <p:cNvSpPr>
            <a:spLocks noGrp="1"/>
          </p:cNvSpPr>
          <p:nvPr>
            <p:ph idx="1"/>
          </p:nvPr>
        </p:nvSpPr>
        <p:spPr>
          <a:xfrm>
            <a:off x="521525" y="1278062"/>
            <a:ext cx="7924800" cy="4894138"/>
          </a:xfrm>
        </p:spPr>
        <p:txBody>
          <a:bodyPr>
            <a:noAutofit/>
          </a:bodyPr>
          <a:lstStyle/>
          <a:p>
            <a:pPr marL="346075" indent="-236538">
              <a:spcBef>
                <a:spcPts val="0"/>
              </a:spcBef>
              <a:spcAft>
                <a:spcPts val="1000"/>
              </a:spcAft>
              <a:buClr>
                <a:schemeClr val="tx1"/>
              </a:buClr>
              <a:buSzPct val="100000"/>
              <a:buFont typeface="Arial" pitchFamily="34" charset="0"/>
              <a:buChar char="•"/>
            </a:pPr>
            <a:r>
              <a:rPr lang="en-US" sz="2400" b="0" dirty="0" smtClean="0">
                <a:solidFill>
                  <a:schemeClr val="tx1"/>
                </a:solidFill>
              </a:rPr>
              <a:t>Inter-agency/program approach to managing information, from collection through use</a:t>
            </a:r>
            <a:endParaRPr lang="en-US" sz="2400" b="0" u="sng" dirty="0" smtClean="0">
              <a:solidFill>
                <a:schemeClr val="tx1"/>
              </a:solidFill>
            </a:endParaRPr>
          </a:p>
          <a:p>
            <a:pPr marL="346075" indent="-236538">
              <a:spcBef>
                <a:spcPts val="0"/>
              </a:spcBef>
              <a:spcAft>
                <a:spcPts val="1000"/>
              </a:spcAft>
              <a:buClr>
                <a:schemeClr val="tx1"/>
              </a:buClr>
              <a:buSzPct val="100000"/>
              <a:buFont typeface="Arial" pitchFamily="34" charset="0"/>
              <a:buChar char="•"/>
            </a:pPr>
            <a:r>
              <a:rPr lang="en-US" sz="2400" b="0" dirty="0" smtClean="0">
                <a:solidFill>
                  <a:schemeClr val="tx1"/>
                </a:solidFill>
              </a:rPr>
              <a:t>Clear, distinct roles for and relationships among program areas, IT, and leadership</a:t>
            </a:r>
          </a:p>
          <a:p>
            <a:pPr marL="346075" indent="-236538">
              <a:spcBef>
                <a:spcPts val="0"/>
              </a:spcBef>
              <a:spcAft>
                <a:spcPts val="1000"/>
              </a:spcAft>
              <a:buClr>
                <a:schemeClr val="tx1"/>
              </a:buClr>
              <a:buSzPct val="100000"/>
              <a:buFont typeface="Arial" pitchFamily="34" charset="0"/>
              <a:buChar char="•"/>
            </a:pPr>
            <a:r>
              <a:rPr lang="en-US" sz="2400" b="0" dirty="0" smtClean="0">
                <a:solidFill>
                  <a:schemeClr val="tx1"/>
                </a:solidFill>
              </a:rPr>
              <a:t>All programs and/or  agencies contributing data to the effort are represented</a:t>
            </a:r>
          </a:p>
          <a:p>
            <a:pPr marL="346075" indent="-236538">
              <a:spcBef>
                <a:spcPts val="0"/>
              </a:spcBef>
              <a:buClr>
                <a:schemeClr val="tx1"/>
              </a:buClr>
              <a:buSzPct val="100000"/>
              <a:buFont typeface="Arial" pitchFamily="34" charset="0"/>
              <a:buChar char="•"/>
            </a:pPr>
            <a:r>
              <a:rPr lang="en-US" sz="2400" b="0" dirty="0" smtClean="0">
                <a:solidFill>
                  <a:schemeClr val="tx1"/>
                </a:solidFill>
              </a:rPr>
              <a:t>Program area ownership of information –</a:t>
            </a:r>
          </a:p>
          <a:p>
            <a:pPr marL="346075" indent="-236538">
              <a:spcBef>
                <a:spcPts val="0"/>
              </a:spcBef>
              <a:spcAft>
                <a:spcPts val="1000"/>
              </a:spcAft>
              <a:buClr>
                <a:schemeClr val="tx1"/>
              </a:buClr>
              <a:buSzPct val="100000"/>
            </a:pPr>
            <a:r>
              <a:rPr lang="en-US" sz="2400" b="0" i="1" dirty="0" smtClean="0">
                <a:solidFill>
                  <a:schemeClr val="tx1"/>
                </a:solidFill>
              </a:rPr>
              <a:t>	it’s </a:t>
            </a:r>
            <a:r>
              <a:rPr lang="en-US" sz="2400" i="1" dirty="0" smtClean="0">
                <a:solidFill>
                  <a:srgbClr val="502871"/>
                </a:solidFill>
              </a:rPr>
              <a:t>NOT</a:t>
            </a:r>
            <a:r>
              <a:rPr lang="en-US" sz="2400" b="0" i="1" dirty="0" smtClean="0">
                <a:solidFill>
                  <a:srgbClr val="5F668B"/>
                </a:solidFill>
              </a:rPr>
              <a:t> </a:t>
            </a:r>
            <a:r>
              <a:rPr lang="en-US" sz="2400" b="0" i="1" dirty="0" smtClean="0">
                <a:solidFill>
                  <a:schemeClr val="tx1"/>
                </a:solidFill>
              </a:rPr>
              <a:t>an IT initiative</a:t>
            </a:r>
            <a:endParaRPr lang="en-US" sz="2400" b="0" dirty="0" smtClean="0">
              <a:solidFill>
                <a:schemeClr val="tx1"/>
              </a:solidFill>
            </a:endParaRPr>
          </a:p>
          <a:p>
            <a:pPr marL="346075" indent="-236538">
              <a:spcBef>
                <a:spcPts val="0"/>
              </a:spcBef>
              <a:spcAft>
                <a:spcPts val="1000"/>
              </a:spcAft>
              <a:buClr>
                <a:schemeClr val="tx1"/>
              </a:buClr>
              <a:buSzPct val="100000"/>
              <a:buFont typeface="Arial" pitchFamily="34" charset="0"/>
              <a:buChar char="•"/>
            </a:pPr>
            <a:r>
              <a:rPr lang="en-US" sz="2400" b="0" dirty="0">
                <a:solidFill>
                  <a:schemeClr val="tx1"/>
                </a:solidFill>
              </a:rPr>
              <a:t>Common definitions across programs and/or </a:t>
            </a:r>
            <a:r>
              <a:rPr lang="en-US" sz="2400" b="0" dirty="0" smtClean="0">
                <a:solidFill>
                  <a:schemeClr val="tx1"/>
                </a:solidFill>
              </a:rPr>
              <a:t>agencies</a:t>
            </a:r>
          </a:p>
          <a:p>
            <a:pPr marL="346075" indent="-236538">
              <a:spcBef>
                <a:spcPts val="0"/>
              </a:spcBef>
              <a:spcAft>
                <a:spcPts val="1000"/>
              </a:spcAft>
              <a:buClr>
                <a:schemeClr val="tx1"/>
              </a:buClr>
              <a:buSzPct val="100000"/>
              <a:buFont typeface="Arial" pitchFamily="34" charset="0"/>
              <a:buChar char="•"/>
            </a:pPr>
            <a:r>
              <a:rPr lang="en-US" sz="2400" b="0" dirty="0" smtClean="0">
                <a:solidFill>
                  <a:srgbClr val="FF0000"/>
                </a:solidFill>
              </a:rPr>
              <a:t> </a:t>
            </a:r>
            <a:r>
              <a:rPr lang="en-US" sz="2400" b="0" dirty="0" smtClean="0">
                <a:solidFill>
                  <a:schemeClr val="tx1"/>
                </a:solidFill>
              </a:rPr>
              <a:t>Inter-agency/program  data governance coordinator</a:t>
            </a:r>
            <a:endParaRPr lang="en-US" sz="2800" b="0" dirty="0" smtClean="0">
              <a:solidFill>
                <a:srgbClr val="5F668B"/>
              </a:solidFill>
            </a:endParaRPr>
          </a:p>
          <a:p>
            <a:pPr marL="0" indent="0">
              <a:spcBef>
                <a:spcPts val="0"/>
              </a:spcBef>
              <a:spcAft>
                <a:spcPts val="600"/>
              </a:spcAft>
              <a:buNone/>
            </a:pPr>
            <a:endParaRPr lang="en-US" sz="1600" i="1" dirty="0" smtClean="0">
              <a:solidFill>
                <a:srgbClr val="5F668B"/>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41</a:t>
            </a:fld>
            <a:endParaRPr lang="en-US" dirty="0"/>
          </a:p>
        </p:txBody>
      </p:sp>
      <p:sp>
        <p:nvSpPr>
          <p:cNvPr id="8" name="Title 1"/>
          <p:cNvSpPr txBox="1">
            <a:spLocks/>
          </p:cNvSpPr>
          <p:nvPr/>
        </p:nvSpPr>
        <p:spPr>
          <a:xfrm>
            <a:off x="369125" y="304800"/>
            <a:ext cx="8229600" cy="9732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800" b="1" dirty="0" smtClean="0">
                <a:solidFill>
                  <a:srgbClr val="45496B"/>
                </a:solidFill>
              </a:rPr>
              <a:t>Intended Outcomes of Data Governance </a:t>
            </a:r>
          </a:p>
          <a:p>
            <a:pPr lvl="0">
              <a:spcBef>
                <a:spcPct val="0"/>
              </a:spcBef>
              <a:defRPr/>
            </a:pPr>
            <a:r>
              <a:rPr lang="en-US" sz="2800" b="1" dirty="0" smtClean="0">
                <a:solidFill>
                  <a:srgbClr val="45496B"/>
                </a:solidFill>
              </a:rPr>
              <a:t>for EC Sector</a:t>
            </a:r>
            <a:endParaRPr lang="en-US" sz="2800" b="1" dirty="0">
              <a:solidFill>
                <a:srgbClr val="45496B"/>
              </a:solidFill>
            </a:endParaRPr>
          </a:p>
        </p:txBody>
      </p:sp>
      <p:sp>
        <p:nvSpPr>
          <p:cNvPr id="7" name="Content Placeholder 2"/>
          <p:cNvSpPr>
            <a:spLocks noGrp="1"/>
          </p:cNvSpPr>
          <p:nvPr>
            <p:ph idx="1"/>
          </p:nvPr>
        </p:nvSpPr>
        <p:spPr>
          <a:xfrm>
            <a:off x="609600" y="1447800"/>
            <a:ext cx="7924800" cy="4800600"/>
          </a:xfrm>
        </p:spPr>
        <p:txBody>
          <a:bodyPr>
            <a:noAutofit/>
          </a:bodyPr>
          <a:lstStyle/>
          <a:p>
            <a:pPr algn="just">
              <a:spcAft>
                <a:spcPts val="600"/>
              </a:spcAft>
            </a:pPr>
            <a:endParaRPr lang="en-US" sz="100" dirty="0" smtClean="0">
              <a:latin typeface="Garamond" pitchFamily="18" charset="0"/>
            </a:endParaRPr>
          </a:p>
          <a:p>
            <a:pPr marL="346075" indent="-236538">
              <a:spcBef>
                <a:spcPts val="600"/>
              </a:spcBef>
              <a:spcAft>
                <a:spcPts val="600"/>
              </a:spcAft>
              <a:buSzPct val="100000"/>
              <a:buFont typeface="Arial" pitchFamily="34" charset="0"/>
              <a:buChar char="•"/>
            </a:pPr>
            <a:r>
              <a:rPr lang="en-US" sz="2200" b="0" dirty="0" smtClean="0">
                <a:solidFill>
                  <a:schemeClr val="tx1"/>
                </a:solidFill>
              </a:rPr>
              <a:t>Defined key policy and program questions about early childhood</a:t>
            </a:r>
          </a:p>
          <a:p>
            <a:pPr marL="346075" indent="-236538">
              <a:spcBef>
                <a:spcPts val="600"/>
              </a:spcBef>
              <a:spcAft>
                <a:spcPts val="600"/>
              </a:spcAft>
              <a:buSzPct val="100000"/>
              <a:buFont typeface="Arial" pitchFamily="34" charset="0"/>
              <a:buChar char="•"/>
            </a:pPr>
            <a:r>
              <a:rPr lang="en-US" sz="2200" b="0" dirty="0" smtClean="0">
                <a:solidFill>
                  <a:schemeClr val="tx1"/>
                </a:solidFill>
              </a:rPr>
              <a:t>Coordination between state agencies and programs administering early childhood services  and collecting data</a:t>
            </a:r>
          </a:p>
          <a:p>
            <a:pPr marL="346075" indent="-236538">
              <a:spcBef>
                <a:spcPts val="600"/>
              </a:spcBef>
              <a:spcAft>
                <a:spcPts val="600"/>
              </a:spcAft>
              <a:buSzPct val="100000"/>
              <a:buFont typeface="Arial" pitchFamily="34" charset="0"/>
              <a:buChar char="•"/>
            </a:pPr>
            <a:r>
              <a:rPr lang="en-US" sz="2200" b="0" dirty="0" smtClean="0">
                <a:solidFill>
                  <a:schemeClr val="tx1"/>
                </a:solidFill>
              </a:rPr>
              <a:t>Improved  understanding and quality of data collected, reported, and used by multiple agencies and early childhood programs</a:t>
            </a:r>
            <a:endParaRPr lang="en-US" sz="2200" dirty="0" smtClean="0">
              <a:solidFill>
                <a:schemeClr val="tx1"/>
              </a:solidFill>
            </a:endParaRPr>
          </a:p>
          <a:p>
            <a:pPr marL="346075" indent="-236538">
              <a:spcBef>
                <a:spcPts val="600"/>
              </a:spcBef>
              <a:spcAft>
                <a:spcPts val="600"/>
              </a:spcAft>
              <a:buSzPct val="100000"/>
              <a:buFont typeface="Arial" pitchFamily="34" charset="0"/>
              <a:buChar char="•"/>
            </a:pPr>
            <a:r>
              <a:rPr lang="en-US" sz="2200" b="0" dirty="0" smtClean="0">
                <a:solidFill>
                  <a:schemeClr val="tx1"/>
                </a:solidFill>
              </a:rPr>
              <a:t>Reduced agency and program staff burden </a:t>
            </a:r>
          </a:p>
          <a:p>
            <a:pPr marL="346075" indent="-236538">
              <a:spcBef>
                <a:spcPts val="600"/>
              </a:spcBef>
              <a:spcAft>
                <a:spcPts val="600"/>
              </a:spcAft>
              <a:buSzPct val="100000"/>
              <a:buFont typeface="Arial" pitchFamily="34" charset="0"/>
              <a:buChar char="•"/>
            </a:pPr>
            <a:r>
              <a:rPr lang="en-US" sz="2200" b="0" dirty="0" smtClean="0">
                <a:solidFill>
                  <a:schemeClr val="tx1"/>
                </a:solidFill>
              </a:rPr>
              <a:t>Improved communication, collaboration, and relationships between:</a:t>
            </a:r>
          </a:p>
          <a:p>
            <a:pPr marL="346075" indent="4763">
              <a:spcBef>
                <a:spcPts val="600"/>
              </a:spcBef>
              <a:spcAft>
                <a:spcPts val="600"/>
              </a:spcAft>
              <a:buClr>
                <a:srgbClr val="45496B"/>
              </a:buClr>
              <a:buSzPct val="130000"/>
            </a:pPr>
            <a:r>
              <a:rPr lang="en-US" sz="2200" b="0" dirty="0" smtClean="0">
                <a:solidFill>
                  <a:schemeClr val="tx1"/>
                </a:solidFill>
              </a:rPr>
              <a:t>	Programs/agencies </a:t>
            </a:r>
            <a:r>
              <a:rPr lang="en-US" sz="2200" dirty="0" smtClean="0">
                <a:solidFill>
                  <a:schemeClr val="tx1"/>
                </a:solidFill>
              </a:rPr>
              <a:t>↔</a:t>
            </a:r>
            <a:r>
              <a:rPr lang="en-US" sz="2200" b="0" dirty="0" smtClean="0">
                <a:solidFill>
                  <a:schemeClr val="tx1"/>
                </a:solidFill>
              </a:rPr>
              <a:t> IT </a:t>
            </a:r>
          </a:p>
          <a:p>
            <a:pPr marL="346075" indent="4763">
              <a:spcBef>
                <a:spcPts val="600"/>
              </a:spcBef>
              <a:spcAft>
                <a:spcPts val="600"/>
              </a:spcAft>
              <a:buClr>
                <a:srgbClr val="45496B"/>
              </a:buClr>
              <a:buSzPct val="130000"/>
            </a:pPr>
            <a:r>
              <a:rPr lang="en-US" sz="2200" b="0" dirty="0" smtClean="0">
                <a:solidFill>
                  <a:schemeClr val="tx1"/>
                </a:solidFill>
              </a:rPr>
              <a:t>	Agencies </a:t>
            </a:r>
            <a:r>
              <a:rPr lang="en-US" sz="2200" dirty="0" smtClean="0">
                <a:solidFill>
                  <a:schemeClr val="tx1"/>
                </a:solidFill>
              </a:rPr>
              <a:t>↔</a:t>
            </a:r>
            <a:r>
              <a:rPr lang="en-US" sz="2200" b="0" dirty="0" smtClean="0">
                <a:solidFill>
                  <a:schemeClr val="tx1"/>
                </a:solidFill>
              </a:rPr>
              <a:t> Programs</a:t>
            </a:r>
          </a:p>
          <a:p>
            <a:pPr marL="0" indent="0">
              <a:spcBef>
                <a:spcPts val="0"/>
              </a:spcBef>
              <a:spcAft>
                <a:spcPts val="600"/>
              </a:spcAft>
              <a:buNone/>
            </a:pPr>
            <a:endParaRPr lang="en-US" sz="1000" i="1" dirty="0" smtClean="0">
              <a:solidFill>
                <a:schemeClr val="tx1">
                  <a:lumMod val="85000"/>
                  <a:lumOff val="15000"/>
                </a:schemeClr>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640513" y="6356350"/>
            <a:ext cx="2133600" cy="365125"/>
          </a:xfrm>
          <a:prstGeom prst="rect">
            <a:avLst/>
          </a:prstGeom>
        </p:spPr>
        <p:txBody>
          <a:bodyPr/>
          <a:lstStyle/>
          <a:p>
            <a:pPr>
              <a:defRPr/>
            </a:pPr>
            <a:fld id="{AAAC1652-D7DD-4F31-8647-C959B43B8491}" type="slidenum">
              <a:rPr lang="en-US"/>
              <a:pPr>
                <a:defRPr/>
              </a:pPr>
              <a:t>42</a:t>
            </a:fld>
            <a:endParaRPr lang="en-US" dirty="0"/>
          </a:p>
        </p:txBody>
      </p:sp>
      <p:graphicFrame>
        <p:nvGraphicFramePr>
          <p:cNvPr id="4" name="Diagram 3"/>
          <p:cNvGraphicFramePr/>
          <p:nvPr/>
        </p:nvGraphicFramePr>
        <p:xfrm>
          <a:off x="457200" y="964314"/>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reeform 8"/>
          <p:cNvSpPr/>
          <p:nvPr/>
        </p:nvSpPr>
        <p:spPr>
          <a:xfrm>
            <a:off x="3962400" y="838200"/>
            <a:ext cx="4876800" cy="1447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719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1563" y="10000"/>
                </a:lnTo>
                <a:lnTo>
                  <a:pt x="0" y="0"/>
                </a:lnTo>
                <a:close/>
              </a:path>
            </a:pathLst>
          </a:custGeom>
          <a:ln/>
        </p:spPr>
        <p:style>
          <a:lnRef idx="2">
            <a:schemeClr val="accent6"/>
          </a:lnRef>
          <a:fillRef idx="1">
            <a:schemeClr val="lt1"/>
          </a:fillRef>
          <a:effectRef idx="0">
            <a:schemeClr val="accent6"/>
          </a:effectRef>
          <a:fontRef idx="minor">
            <a:schemeClr val="dk1"/>
          </a:fontRef>
        </p:style>
        <p:txBody>
          <a:bodyPr/>
          <a:lstStyle/>
          <a:p>
            <a:pPr marL="573088" algn="r" fontAlgn="auto">
              <a:spcBef>
                <a:spcPts val="0"/>
              </a:spcBef>
              <a:spcAft>
                <a:spcPts val="0"/>
              </a:spcAft>
              <a:defRPr/>
            </a:pPr>
            <a:r>
              <a:rPr lang="en-US" sz="2400" dirty="0">
                <a:solidFill>
                  <a:schemeClr val="accent5">
                    <a:lumMod val="50000"/>
                  </a:schemeClr>
                </a:solidFill>
              </a:rPr>
              <a:t>Department and EC Program Executive Leadership</a:t>
            </a:r>
          </a:p>
        </p:txBody>
      </p:sp>
      <p:sp>
        <p:nvSpPr>
          <p:cNvPr id="10" name="Freeform 9"/>
          <p:cNvSpPr/>
          <p:nvPr/>
        </p:nvSpPr>
        <p:spPr>
          <a:xfrm>
            <a:off x="4724400" y="2286000"/>
            <a:ext cx="4114800" cy="13716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719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852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1852" y="10000"/>
                </a:lnTo>
                <a:lnTo>
                  <a:pt x="0" y="0"/>
                </a:lnTo>
                <a:close/>
              </a:path>
            </a:pathLst>
          </a:custGeom>
          <a:ln/>
        </p:spPr>
        <p:style>
          <a:lnRef idx="2">
            <a:schemeClr val="accent6"/>
          </a:lnRef>
          <a:fillRef idx="1">
            <a:schemeClr val="lt1"/>
          </a:fillRef>
          <a:effectRef idx="0">
            <a:schemeClr val="accent6"/>
          </a:effectRef>
          <a:fontRef idx="minor">
            <a:schemeClr val="dk1"/>
          </a:fontRef>
        </p:style>
        <p:txBody>
          <a:bodyPr rIns="45720"/>
          <a:lstStyle/>
          <a:p>
            <a:pPr marL="627063" fontAlgn="auto">
              <a:spcBef>
                <a:spcPts val="0"/>
              </a:spcBef>
              <a:spcAft>
                <a:spcPts val="0"/>
              </a:spcAft>
              <a:defRPr/>
            </a:pPr>
            <a:r>
              <a:rPr lang="en-US" sz="2400" dirty="0">
                <a:solidFill>
                  <a:schemeClr val="accent5">
                    <a:lumMod val="50000"/>
                  </a:schemeClr>
                </a:solidFill>
              </a:rPr>
              <a:t>Divisions, Program(s), IT, Researchers </a:t>
            </a:r>
            <a:endParaRPr lang="en-US" sz="1400" dirty="0">
              <a:solidFill>
                <a:schemeClr val="accent5">
                  <a:lumMod val="50000"/>
                </a:schemeClr>
              </a:solidFill>
            </a:endParaRPr>
          </a:p>
        </p:txBody>
      </p:sp>
      <p:sp>
        <p:nvSpPr>
          <p:cNvPr id="11" name="Freeform 10"/>
          <p:cNvSpPr/>
          <p:nvPr/>
        </p:nvSpPr>
        <p:spPr>
          <a:xfrm>
            <a:off x="5486400" y="3657600"/>
            <a:ext cx="3352800" cy="13716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719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85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227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2273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2273" y="10000"/>
                </a:lnTo>
                <a:lnTo>
                  <a:pt x="0" y="0"/>
                </a:lnTo>
                <a:close/>
              </a:path>
            </a:pathLst>
          </a:custGeom>
          <a:ln/>
        </p:spPr>
        <p:style>
          <a:lnRef idx="2">
            <a:schemeClr val="accent6"/>
          </a:lnRef>
          <a:fillRef idx="1">
            <a:schemeClr val="lt1"/>
          </a:fillRef>
          <a:effectRef idx="0">
            <a:schemeClr val="accent6"/>
          </a:effectRef>
          <a:fontRef idx="minor">
            <a:schemeClr val="dk1"/>
          </a:fontRef>
        </p:style>
        <p:txBody>
          <a:bodyPr lIns="0"/>
          <a:lstStyle/>
          <a:p>
            <a:pPr marL="627063" fontAlgn="auto">
              <a:spcBef>
                <a:spcPts val="0"/>
              </a:spcBef>
              <a:spcAft>
                <a:spcPts val="0"/>
              </a:spcAft>
              <a:defRPr/>
            </a:pPr>
            <a:endParaRPr lang="en-US" sz="3000" dirty="0">
              <a:solidFill>
                <a:srgbClr val="404362"/>
              </a:solidFill>
            </a:endParaRPr>
          </a:p>
          <a:p>
            <a:pPr marL="627063" fontAlgn="auto">
              <a:spcBef>
                <a:spcPts val="0"/>
              </a:spcBef>
              <a:spcAft>
                <a:spcPts val="0"/>
              </a:spcAft>
              <a:defRPr/>
            </a:pPr>
            <a:r>
              <a:rPr lang="en-US" sz="2400" dirty="0">
                <a:solidFill>
                  <a:schemeClr val="accent5">
                    <a:lumMod val="50000"/>
                  </a:schemeClr>
                </a:solidFill>
              </a:rPr>
              <a:t>EC Program Staff</a:t>
            </a:r>
          </a:p>
        </p:txBody>
      </p:sp>
      <p:sp>
        <p:nvSpPr>
          <p:cNvPr id="13" name="Freeform 12"/>
          <p:cNvSpPr/>
          <p:nvPr/>
        </p:nvSpPr>
        <p:spPr>
          <a:xfrm>
            <a:off x="6238875" y="5051425"/>
            <a:ext cx="2590800" cy="13716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947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719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56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1852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227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2273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2647 w 10000"/>
              <a:gd name="connsiteY3" fmla="*/ 9444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2941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2941" y="10000"/>
                </a:lnTo>
                <a:lnTo>
                  <a:pt x="0" y="0"/>
                </a:lnTo>
                <a:close/>
              </a:path>
            </a:pathLst>
          </a:custGeom>
          <a:ln/>
        </p:spPr>
        <p:style>
          <a:lnRef idx="2">
            <a:schemeClr val="accent6"/>
          </a:lnRef>
          <a:fillRef idx="1">
            <a:schemeClr val="lt1"/>
          </a:fillRef>
          <a:effectRef idx="0">
            <a:schemeClr val="accent6"/>
          </a:effectRef>
          <a:fontRef idx="minor">
            <a:schemeClr val="dk1"/>
          </a:fontRef>
        </p:style>
        <p:txBody>
          <a:bodyPr lIns="0" rIns="45720"/>
          <a:lstStyle/>
          <a:p>
            <a:pPr marL="177800" algn="r" fontAlgn="auto">
              <a:spcBef>
                <a:spcPts val="0"/>
              </a:spcBef>
              <a:spcAft>
                <a:spcPts val="0"/>
              </a:spcAft>
              <a:defRPr/>
            </a:pPr>
            <a:endParaRPr lang="en-US" sz="700" dirty="0">
              <a:solidFill>
                <a:prstClr val="black"/>
              </a:solidFill>
            </a:endParaRPr>
          </a:p>
          <a:p>
            <a:pPr marL="177800" algn="r" fontAlgn="auto">
              <a:spcBef>
                <a:spcPts val="0"/>
              </a:spcBef>
              <a:spcAft>
                <a:spcPts val="0"/>
              </a:spcAft>
              <a:defRPr/>
            </a:pPr>
            <a:r>
              <a:rPr lang="en-US" dirty="0">
                <a:solidFill>
                  <a:schemeClr val="accent5">
                    <a:lumMod val="50000"/>
                  </a:schemeClr>
                </a:solidFill>
              </a:rPr>
              <a:t>Responsible for infra-structure that collects, stores &amp; reports data</a:t>
            </a:r>
          </a:p>
        </p:txBody>
      </p:sp>
      <p:sp>
        <p:nvSpPr>
          <p:cNvPr id="35848" name="Content Placeholder 2"/>
          <p:cNvSpPr txBox="1">
            <a:spLocks/>
          </p:cNvSpPr>
          <p:nvPr/>
        </p:nvSpPr>
        <p:spPr bwMode="auto">
          <a:xfrm>
            <a:off x="196850" y="60325"/>
            <a:ext cx="7924800" cy="1104900"/>
          </a:xfrm>
          <a:prstGeom prst="rect">
            <a:avLst/>
          </a:prstGeom>
          <a:noFill/>
          <a:ln w="9525">
            <a:noFill/>
            <a:miter lim="800000"/>
            <a:headEnd/>
            <a:tailEnd/>
          </a:ln>
        </p:spPr>
        <p:txBody>
          <a:bodyPr/>
          <a:lstStyle/>
          <a:p>
            <a:pPr marL="9525" indent="-9525">
              <a:buClr>
                <a:srgbClr val="45496B"/>
              </a:buClr>
              <a:buSzPct val="130000"/>
            </a:pPr>
            <a:r>
              <a:rPr lang="en-US" sz="4400" b="1" dirty="0">
                <a:latin typeface="Calibri" pitchFamily="34" charset="0"/>
              </a:rPr>
              <a:t>Proposed WI EC LDS</a:t>
            </a:r>
          </a:p>
          <a:p>
            <a:pPr marL="9525" indent="-9525">
              <a:buClr>
                <a:srgbClr val="45496B"/>
              </a:buClr>
              <a:buSzPct val="130000"/>
            </a:pPr>
            <a:r>
              <a:rPr lang="en-US" sz="4400" b="1" dirty="0">
                <a:latin typeface="Calibri" pitchFamily="34" charset="0"/>
              </a:rPr>
              <a:t>Governance</a:t>
            </a:r>
          </a:p>
        </p:txBody>
      </p:sp>
      <p:cxnSp>
        <p:nvCxnSpPr>
          <p:cNvPr id="5" name="Straight Arrow Connector 4"/>
          <p:cNvCxnSpPr/>
          <p:nvPr/>
        </p:nvCxnSpPr>
        <p:spPr>
          <a:xfrm flipV="1">
            <a:off x="457200" y="838200"/>
            <a:ext cx="2895600" cy="518160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7" name="Straight Arrow Connector 6"/>
          <p:cNvCxnSpPr/>
          <p:nvPr/>
        </p:nvCxnSpPr>
        <p:spPr>
          <a:xfrm>
            <a:off x="3700463" y="879475"/>
            <a:ext cx="2976562" cy="540385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35851" name="TextBox 7"/>
          <p:cNvSpPr txBox="1">
            <a:spLocks noChangeArrowheads="1"/>
          </p:cNvSpPr>
          <p:nvPr/>
        </p:nvSpPr>
        <p:spPr bwMode="auto">
          <a:xfrm rot="-3675795">
            <a:off x="1219200" y="3016250"/>
            <a:ext cx="1371600" cy="368300"/>
          </a:xfrm>
          <a:prstGeom prst="rect">
            <a:avLst/>
          </a:prstGeom>
          <a:noFill/>
          <a:ln w="9525">
            <a:noFill/>
            <a:miter lim="800000"/>
            <a:headEnd/>
            <a:tailEnd/>
          </a:ln>
        </p:spPr>
        <p:txBody>
          <a:bodyPr>
            <a:spAutoFit/>
          </a:bodyPr>
          <a:lstStyle/>
          <a:p>
            <a:r>
              <a:rPr lang="en-US" dirty="0">
                <a:solidFill>
                  <a:srgbClr val="000000"/>
                </a:solidFill>
                <a:latin typeface="Calibri" pitchFamily="34" charset="0"/>
              </a:rPr>
              <a:t>Escalation</a:t>
            </a:r>
          </a:p>
        </p:txBody>
      </p:sp>
      <p:sp>
        <p:nvSpPr>
          <p:cNvPr id="35852" name="TextBox 11"/>
          <p:cNvSpPr txBox="1">
            <a:spLocks noChangeArrowheads="1"/>
          </p:cNvSpPr>
          <p:nvPr/>
        </p:nvSpPr>
        <p:spPr bwMode="auto">
          <a:xfrm rot="3724541">
            <a:off x="4331494" y="3115469"/>
            <a:ext cx="1709738" cy="368300"/>
          </a:xfrm>
          <a:prstGeom prst="rect">
            <a:avLst/>
          </a:prstGeom>
          <a:noFill/>
          <a:ln w="9525">
            <a:noFill/>
            <a:miter lim="800000"/>
            <a:headEnd/>
            <a:tailEnd/>
          </a:ln>
        </p:spPr>
        <p:txBody>
          <a:bodyPr>
            <a:spAutoFit/>
          </a:bodyPr>
          <a:lstStyle/>
          <a:p>
            <a:r>
              <a:rPr lang="en-US" dirty="0">
                <a:solidFill>
                  <a:srgbClr val="000000"/>
                </a:solidFill>
                <a:latin typeface="Calibri" pitchFamily="34" charset="0"/>
              </a:rPr>
              <a:t>Implementation</a:t>
            </a:r>
          </a:p>
        </p:txBody>
      </p:sp>
      <p:sp>
        <p:nvSpPr>
          <p:cNvPr id="35853" name="TextBox 2"/>
          <p:cNvSpPr txBox="1">
            <a:spLocks noChangeArrowheads="1"/>
          </p:cNvSpPr>
          <p:nvPr/>
        </p:nvSpPr>
        <p:spPr bwMode="auto">
          <a:xfrm>
            <a:off x="606425" y="6392863"/>
            <a:ext cx="6127750" cy="369887"/>
          </a:xfrm>
          <a:prstGeom prst="rect">
            <a:avLst/>
          </a:prstGeom>
          <a:noFill/>
          <a:ln w="9525">
            <a:noFill/>
            <a:miter lim="800000"/>
            <a:headEnd/>
            <a:tailEnd/>
          </a:ln>
        </p:spPr>
        <p:txBody>
          <a:bodyPr>
            <a:spAutoFit/>
          </a:bodyPr>
          <a:lstStyle/>
          <a:p>
            <a:r>
              <a:rPr lang="en-US" dirty="0"/>
              <a:t>DPI		            DCF	              	DHS</a:t>
            </a:r>
          </a:p>
        </p:txBody>
      </p:sp>
    </p:spTree>
    <p:extLst>
      <p:ext uri="{BB962C8B-B14F-4D97-AF65-F5344CB8AC3E}">
        <p14:creationId xmlns="" xmlns:p14="http://schemas.microsoft.com/office/powerpoint/2010/main" val="11232181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341313" indent="-231775">
              <a:spcBef>
                <a:spcPts val="0"/>
              </a:spcBef>
              <a:spcAft>
                <a:spcPts val="600"/>
              </a:spcAft>
              <a:buSzPct val="100000"/>
              <a:buFont typeface="Arial" pitchFamily="34" charset="0"/>
              <a:buChar char="•"/>
            </a:pPr>
            <a:r>
              <a:rPr lang="en-US" b="0" dirty="0" smtClean="0">
                <a:solidFill>
                  <a:schemeClr val="tx1"/>
                </a:solidFill>
              </a:rPr>
              <a:t>Identify participating agencies/programs</a:t>
            </a:r>
          </a:p>
          <a:p>
            <a:pPr marL="341313" indent="-231775">
              <a:spcBef>
                <a:spcPts val="0"/>
              </a:spcBef>
              <a:spcAft>
                <a:spcPts val="600"/>
              </a:spcAft>
              <a:buSzPct val="100000"/>
            </a:pPr>
            <a:endParaRPr lang="en-US" sz="1500" b="0" dirty="0" smtClean="0">
              <a:solidFill>
                <a:schemeClr val="tx1"/>
              </a:solidFill>
            </a:endParaRPr>
          </a:p>
          <a:p>
            <a:pPr marL="341313" indent="-231775">
              <a:spcBef>
                <a:spcPts val="0"/>
              </a:spcBef>
              <a:spcAft>
                <a:spcPts val="600"/>
              </a:spcAft>
              <a:buSzPct val="100000"/>
              <a:buFont typeface="Arial" pitchFamily="34" charset="0"/>
              <a:buChar char="•"/>
            </a:pPr>
            <a:r>
              <a:rPr lang="en-US" b="0" dirty="0" smtClean="0">
                <a:solidFill>
                  <a:schemeClr val="tx1"/>
                </a:solidFill>
              </a:rPr>
              <a:t>Establish executive sponsors and data policy committee</a:t>
            </a:r>
          </a:p>
          <a:p>
            <a:pPr marL="341313" indent="-231775">
              <a:spcBef>
                <a:spcPts val="0"/>
              </a:spcBef>
              <a:spcAft>
                <a:spcPts val="600"/>
              </a:spcAft>
              <a:buSzPct val="100000"/>
            </a:pPr>
            <a:endParaRPr lang="en-US" sz="1500" b="0" dirty="0" smtClean="0">
              <a:solidFill>
                <a:schemeClr val="tx1"/>
              </a:solidFill>
            </a:endParaRPr>
          </a:p>
          <a:p>
            <a:pPr marL="341313" indent="-231775">
              <a:spcBef>
                <a:spcPts val="0"/>
              </a:spcBef>
              <a:spcAft>
                <a:spcPts val="600"/>
              </a:spcAft>
              <a:buSzPct val="100000"/>
              <a:buFont typeface="Arial" pitchFamily="34" charset="0"/>
              <a:buChar char="•"/>
            </a:pPr>
            <a:r>
              <a:rPr lang="en-US" b="0" dirty="0" smtClean="0">
                <a:solidFill>
                  <a:schemeClr val="tx1"/>
                </a:solidFill>
              </a:rPr>
              <a:t>Develop and enact data governance policy</a:t>
            </a:r>
          </a:p>
          <a:p>
            <a:pPr marL="341313" indent="-231775">
              <a:spcBef>
                <a:spcPts val="0"/>
              </a:spcBef>
              <a:spcAft>
                <a:spcPts val="600"/>
              </a:spcAft>
              <a:buSzPct val="100000"/>
            </a:pPr>
            <a:endParaRPr lang="en-US" sz="1400" b="0" dirty="0" smtClean="0">
              <a:solidFill>
                <a:schemeClr val="tx1"/>
              </a:solidFill>
            </a:endParaRPr>
          </a:p>
          <a:p>
            <a:pPr marL="341313" indent="-231775">
              <a:spcBef>
                <a:spcPts val="0"/>
              </a:spcBef>
              <a:spcAft>
                <a:spcPts val="600"/>
              </a:spcAft>
              <a:buSzPct val="100000"/>
              <a:buFont typeface="Arial" pitchFamily="34" charset="0"/>
              <a:buChar char="•"/>
            </a:pPr>
            <a:r>
              <a:rPr lang="en-US" b="0" dirty="0" smtClean="0">
                <a:solidFill>
                  <a:schemeClr val="tx1"/>
                </a:solidFill>
              </a:rPr>
              <a:t>Identify data governance coordinator</a:t>
            </a:r>
          </a:p>
          <a:p>
            <a:pPr marL="341313" indent="-231775">
              <a:spcBef>
                <a:spcPts val="0"/>
              </a:spcBef>
              <a:spcAft>
                <a:spcPts val="600"/>
              </a:spcAft>
              <a:buSzPct val="100000"/>
            </a:pPr>
            <a:endParaRPr lang="en-US" sz="1400" b="0" dirty="0" smtClean="0">
              <a:solidFill>
                <a:schemeClr val="tx1"/>
              </a:solidFill>
            </a:endParaRPr>
          </a:p>
          <a:p>
            <a:pPr marL="341313" indent="-231775">
              <a:spcBef>
                <a:spcPts val="0"/>
              </a:spcBef>
              <a:spcAft>
                <a:spcPts val="600"/>
              </a:spcAft>
              <a:buSzPct val="100000"/>
              <a:buFont typeface="Arial" pitchFamily="34" charset="0"/>
              <a:buChar char="•"/>
            </a:pPr>
            <a:r>
              <a:rPr lang="en-US" b="0" dirty="0" smtClean="0">
                <a:solidFill>
                  <a:schemeClr val="tx1"/>
                </a:solidFill>
              </a:rPr>
              <a:t>Identify data stewards/managers for each agency or program</a:t>
            </a:r>
          </a:p>
          <a:p>
            <a:pPr marL="341313" indent="-231775">
              <a:spcBef>
                <a:spcPts val="0"/>
              </a:spcBef>
              <a:spcAft>
                <a:spcPts val="600"/>
              </a:spcAft>
              <a:buSzPct val="100000"/>
            </a:pPr>
            <a:endParaRPr lang="en-US" sz="1400" b="0" dirty="0" smtClean="0">
              <a:solidFill>
                <a:schemeClr val="tx1"/>
              </a:solidFill>
            </a:endParaRPr>
          </a:p>
          <a:p>
            <a:pPr marL="341313" indent="-231775">
              <a:spcBef>
                <a:spcPts val="0"/>
              </a:spcBef>
              <a:spcAft>
                <a:spcPts val="600"/>
              </a:spcAft>
              <a:buSzPct val="100000"/>
              <a:buFont typeface="Arial" pitchFamily="34" charset="0"/>
              <a:buChar char="•"/>
            </a:pPr>
            <a:r>
              <a:rPr lang="en-US" b="0" dirty="0" smtClean="0">
                <a:solidFill>
                  <a:schemeClr val="tx1"/>
                </a:solidFill>
              </a:rPr>
              <a:t>Identify other members of data management committee (e.g., IT representation)</a:t>
            </a:r>
          </a:p>
        </p:txBody>
      </p:sp>
      <p:sp>
        <p:nvSpPr>
          <p:cNvPr id="3" name="Slide Number Placeholder 2"/>
          <p:cNvSpPr>
            <a:spLocks noGrp="1"/>
          </p:cNvSpPr>
          <p:nvPr>
            <p:ph type="sldNum" sz="quarter" idx="12"/>
          </p:nvPr>
        </p:nvSpPr>
        <p:spPr/>
        <p:txBody>
          <a:bodyPr/>
          <a:lstStyle/>
          <a:p>
            <a:fld id="{78085499-22F0-4E30-BA6A-ED84175C6FDF}" type="slidenum">
              <a:rPr lang="en-US" smtClean="0"/>
              <a:pPr/>
              <a:t>43</a:t>
            </a:fld>
            <a:endParaRPr lang="en-US" dirty="0"/>
          </a:p>
        </p:txBody>
      </p:sp>
      <p:sp>
        <p:nvSpPr>
          <p:cNvPr id="4" name="Title 1"/>
          <p:cNvSpPr txBox="1">
            <a:spLocks/>
          </p:cNvSpPr>
          <p:nvPr/>
        </p:nvSpPr>
        <p:spPr>
          <a:xfrm>
            <a:off x="369125"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Initial Steps to Establish </a:t>
            </a:r>
          </a:p>
          <a:p>
            <a:pPr lvl="0">
              <a:spcBef>
                <a:spcPct val="0"/>
              </a:spcBef>
              <a:defRPr/>
            </a:pPr>
            <a:r>
              <a:rPr lang="en-US" sz="3400" b="1" dirty="0" smtClean="0">
                <a:solidFill>
                  <a:srgbClr val="45496B"/>
                </a:solidFill>
              </a:rPr>
              <a:t>EC Data Governance</a:t>
            </a:r>
            <a:endParaRPr lang="en-US" sz="3400" b="1" dirty="0">
              <a:solidFill>
                <a:srgbClr val="45496B"/>
              </a:solidFill>
            </a:endParaRPr>
          </a:p>
        </p:txBody>
      </p:sp>
    </p:spTree>
    <p:extLst>
      <p:ext uri="{BB962C8B-B14F-4D97-AF65-F5344CB8AC3E}">
        <p14:creationId xmlns="" xmlns:p14="http://schemas.microsoft.com/office/powerpoint/2010/main" val="3206669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slide will present the common characteristics of the other states</a:t>
            </a:r>
          </a:p>
          <a:p>
            <a:r>
              <a:rPr lang="en-US" dirty="0" smtClean="0"/>
              <a:t>The other states approach</a:t>
            </a:r>
          </a:p>
          <a:p>
            <a:r>
              <a:rPr lang="en-US" dirty="0" smtClean="0"/>
              <a:t>The lessons learned</a:t>
            </a:r>
          </a:p>
          <a:p>
            <a:r>
              <a:rPr lang="en-US" dirty="0" smtClean="0"/>
              <a:t>(will have 3-4 state examples- likely one per slide)</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44</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Other state examples</a:t>
            </a:r>
            <a:endParaRPr lang="en-US" sz="3400" b="1" dirty="0">
              <a:solidFill>
                <a:srgbClr val="45496B"/>
              </a:solidFill>
            </a:endParaRPr>
          </a:p>
        </p:txBody>
      </p:sp>
    </p:spTree>
    <p:extLst>
      <p:ext uri="{BB962C8B-B14F-4D97-AF65-F5344CB8AC3E}">
        <p14:creationId xmlns="" xmlns:p14="http://schemas.microsoft.com/office/powerpoint/2010/main" val="33379107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Common characteristics:</a:t>
            </a:r>
          </a:p>
          <a:p>
            <a:pPr marL="457200" indent="-457200">
              <a:buFont typeface="Arial" pitchFamily="34" charset="0"/>
              <a:buChar char="•"/>
            </a:pPr>
            <a:r>
              <a:rPr lang="en-US" b="0" dirty="0" smtClean="0"/>
              <a:t>Another RTT-ELC state</a:t>
            </a:r>
          </a:p>
          <a:p>
            <a:pPr marL="457200" indent="-457200">
              <a:buFont typeface="Arial" pitchFamily="34" charset="0"/>
              <a:buChar char="•"/>
            </a:pPr>
            <a:r>
              <a:rPr lang="en-US" b="0" dirty="0" smtClean="0"/>
              <a:t>Multiple agencies providing services to children</a:t>
            </a:r>
          </a:p>
          <a:p>
            <a:pPr marL="0" indent="0"/>
            <a:endParaRPr lang="en-US" dirty="0" smtClean="0"/>
          </a:p>
          <a:p>
            <a:pPr marL="0" indent="0"/>
            <a:r>
              <a:rPr lang="en-US" dirty="0" smtClean="0"/>
              <a:t>Lessons learned:</a:t>
            </a:r>
          </a:p>
          <a:p>
            <a:pPr marL="457200" indent="-457200">
              <a:buFont typeface="Arial" pitchFamily="34" charset="0"/>
              <a:buChar char="•"/>
            </a:pPr>
            <a:r>
              <a:rPr lang="en-US" dirty="0" smtClean="0"/>
              <a:t>Too early to tell </a:t>
            </a:r>
            <a:r>
              <a:rPr lang="en-US" dirty="0" smtClean="0">
                <a:sym typeface="Wingdings" pitchFamily="2" charset="2"/>
              </a:rPr>
              <a:t></a:t>
            </a:r>
            <a:endParaRPr lang="en-US" dirty="0"/>
          </a:p>
          <a:p>
            <a:pPr marL="457200" indent="-457200">
              <a:buFont typeface="Arial" pitchFamily="34" charset="0"/>
              <a:buChar char="•"/>
            </a:pP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45</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Other state examples- </a:t>
            </a:r>
          </a:p>
          <a:p>
            <a:pPr lvl="0">
              <a:spcBef>
                <a:spcPct val="0"/>
              </a:spcBef>
              <a:defRPr/>
            </a:pPr>
            <a:r>
              <a:rPr lang="en-US" sz="3400" b="1" dirty="0" smtClean="0">
                <a:solidFill>
                  <a:srgbClr val="45496B"/>
                </a:solidFill>
              </a:rPr>
              <a:t>Minnesota</a:t>
            </a:r>
            <a:endParaRPr lang="en-US" sz="3400" b="1" dirty="0">
              <a:solidFill>
                <a:srgbClr val="45496B"/>
              </a:solidFill>
            </a:endParaRPr>
          </a:p>
        </p:txBody>
      </p:sp>
    </p:spTree>
    <p:extLst>
      <p:ext uri="{BB962C8B-B14F-4D97-AF65-F5344CB8AC3E}">
        <p14:creationId xmlns="" xmlns:p14="http://schemas.microsoft.com/office/powerpoint/2010/main" val="988885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46</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Other state examples- </a:t>
            </a:r>
          </a:p>
          <a:p>
            <a:pPr lvl="0">
              <a:spcBef>
                <a:spcPct val="0"/>
              </a:spcBef>
              <a:defRPr/>
            </a:pPr>
            <a:r>
              <a:rPr lang="en-US" sz="3400" b="1" dirty="0" smtClean="0">
                <a:solidFill>
                  <a:srgbClr val="45496B"/>
                </a:solidFill>
              </a:rPr>
              <a:t>Minnesota Approach</a:t>
            </a:r>
            <a:endParaRPr lang="en-US" sz="3400" b="1" dirty="0">
              <a:solidFill>
                <a:srgbClr val="45496B"/>
              </a:solidFill>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1" y="1278062"/>
            <a:ext cx="8378482" cy="50716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61551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47</a:t>
            </a:fld>
            <a:endParaRPr lang="en-US" dirty="0"/>
          </a:p>
        </p:txBody>
      </p:sp>
      <p:sp>
        <p:nvSpPr>
          <p:cNvPr id="4" name="TextBox 3"/>
          <p:cNvSpPr txBox="1"/>
          <p:nvPr/>
        </p:nvSpPr>
        <p:spPr>
          <a:xfrm>
            <a:off x="4953000" y="1009471"/>
            <a:ext cx="3429000" cy="1276529"/>
          </a:xfrm>
          <a:prstGeom prst="roundRect">
            <a:avLst>
              <a:gd name="adj" fmla="val 5363"/>
            </a:avLst>
          </a:prstGeom>
          <a:solidFill>
            <a:srgbClr val="45496B"/>
          </a:solidFill>
        </p:spPr>
        <p:txBody>
          <a:bodyPr wrap="square" rtlCol="0">
            <a:spAutoFit/>
          </a:bodyPr>
          <a:lstStyle/>
          <a:p>
            <a:pPr marL="285750" indent="-285750">
              <a:buFont typeface="Arial" pitchFamily="34" charset="0"/>
              <a:buChar char="•"/>
            </a:pPr>
            <a:r>
              <a:rPr lang="en-US" dirty="0" smtClean="0">
                <a:solidFill>
                  <a:schemeClr val="bg1"/>
                </a:solidFill>
              </a:rPr>
              <a:t>Statewide perspective</a:t>
            </a:r>
          </a:p>
          <a:p>
            <a:pPr marL="285750" indent="-285750">
              <a:buFont typeface="Arial" pitchFamily="34" charset="0"/>
              <a:buChar char="•"/>
            </a:pPr>
            <a:r>
              <a:rPr lang="en-US" dirty="0" smtClean="0">
                <a:solidFill>
                  <a:schemeClr val="bg1"/>
                </a:solidFill>
              </a:rPr>
              <a:t>Determine integration and data element authority</a:t>
            </a:r>
          </a:p>
          <a:p>
            <a:pPr marL="285750" indent="-285750" algn="just">
              <a:buFont typeface="Arial" pitchFamily="34" charset="0"/>
              <a:buChar char="•"/>
            </a:pPr>
            <a:r>
              <a:rPr lang="en-US" dirty="0" smtClean="0">
                <a:solidFill>
                  <a:schemeClr val="bg1"/>
                </a:solidFill>
              </a:rPr>
              <a:t>Driven by state policy</a:t>
            </a:r>
            <a:endParaRPr lang="en-US" dirty="0">
              <a:solidFill>
                <a:schemeClr val="bg1"/>
              </a:solidFill>
            </a:endParaRPr>
          </a:p>
        </p:txBody>
      </p:sp>
      <p:sp>
        <p:nvSpPr>
          <p:cNvPr id="5" name="TextBox 4"/>
          <p:cNvSpPr txBox="1"/>
          <p:nvPr/>
        </p:nvSpPr>
        <p:spPr>
          <a:xfrm>
            <a:off x="4953000" y="5097440"/>
            <a:ext cx="3962400" cy="1246763"/>
          </a:xfrm>
          <a:prstGeom prst="roundRect">
            <a:avLst>
              <a:gd name="adj" fmla="val 6586"/>
            </a:avLst>
          </a:prstGeom>
          <a:solidFill>
            <a:srgbClr val="45496B"/>
          </a:solidFill>
        </p:spPr>
        <p:txBody>
          <a:bodyPr wrap="square" rtlCol="0">
            <a:spAutoFit/>
          </a:bodyPr>
          <a:lstStyle/>
          <a:p>
            <a:pPr marL="285750" indent="-285750">
              <a:buFont typeface="Arial" pitchFamily="34" charset="0"/>
              <a:buChar char="•"/>
            </a:pPr>
            <a:r>
              <a:rPr lang="en-US" dirty="0" smtClean="0">
                <a:solidFill>
                  <a:schemeClr val="bg1"/>
                </a:solidFill>
              </a:rPr>
              <a:t>Sector centric</a:t>
            </a:r>
          </a:p>
          <a:p>
            <a:pPr marL="285750" indent="-285750">
              <a:buFont typeface="Arial" pitchFamily="34" charset="0"/>
              <a:buChar char="•"/>
            </a:pPr>
            <a:r>
              <a:rPr lang="en-US" dirty="0" smtClean="0">
                <a:solidFill>
                  <a:schemeClr val="bg1"/>
                </a:solidFill>
              </a:rPr>
              <a:t>Determine data elements, definitions, collections</a:t>
            </a:r>
          </a:p>
          <a:p>
            <a:pPr marL="285750" indent="-285750">
              <a:buFont typeface="Arial" pitchFamily="34" charset="0"/>
              <a:buChar char="•"/>
            </a:pPr>
            <a:r>
              <a:rPr lang="en-US" dirty="0" smtClean="0">
                <a:solidFill>
                  <a:schemeClr val="bg1"/>
                </a:solidFill>
              </a:rPr>
              <a:t>Driven by sector essential questions</a:t>
            </a:r>
          </a:p>
        </p:txBody>
      </p:sp>
      <p:sp>
        <p:nvSpPr>
          <p:cNvPr id="6" name="Left Brace 5"/>
          <p:cNvSpPr/>
          <p:nvPr/>
        </p:nvSpPr>
        <p:spPr>
          <a:xfrm rot="16200000">
            <a:off x="2711290" y="2406490"/>
            <a:ext cx="521018" cy="5029201"/>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 name="Elbow Connector 6"/>
          <p:cNvCxnSpPr>
            <a:endCxn id="6" idx="1"/>
          </p:cNvCxnSpPr>
          <p:nvPr/>
        </p:nvCxnSpPr>
        <p:spPr>
          <a:xfrm rot="10800000">
            <a:off x="2971800" y="5181601"/>
            <a:ext cx="1981200" cy="635317"/>
          </a:xfrm>
          <a:prstGeom prst="bentConnector4">
            <a:avLst>
              <a:gd name="adj1" fmla="val 27"/>
              <a:gd name="adj2" fmla="val -775"/>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rot="18820961">
            <a:off x="4357199" y="280339"/>
            <a:ext cx="457200" cy="3529196"/>
          </a:xfrm>
          <a:prstGeom prst="rightBrace">
            <a:avLst>
              <a:gd name="adj1" fmla="val 3983"/>
              <a:gd name="adj2" fmla="val 503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Elbow Connector 14"/>
          <p:cNvCxnSpPr>
            <a:stCxn id="8" idx="1"/>
          </p:cNvCxnSpPr>
          <p:nvPr/>
        </p:nvCxnSpPr>
        <p:spPr>
          <a:xfrm rot="5400000" flipH="1" flipV="1">
            <a:off x="4745463" y="1680126"/>
            <a:ext cx="214179" cy="200893"/>
          </a:xfrm>
          <a:prstGeom prst="straightConnector1">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15210" y="943929"/>
            <a:ext cx="5475990" cy="3780471"/>
            <a:chOff x="304800" y="990600"/>
            <a:chExt cx="8534400" cy="5562600"/>
          </a:xfrm>
        </p:grpSpPr>
        <p:sp>
          <p:nvSpPr>
            <p:cNvPr id="11" name="Rectangle 10"/>
            <p:cNvSpPr/>
            <p:nvPr/>
          </p:nvSpPr>
          <p:spPr>
            <a:xfrm>
              <a:off x="7086600" y="4724400"/>
              <a:ext cx="1737360" cy="1828800"/>
            </a:xfrm>
            <a:prstGeom prst="rect">
              <a:avLst/>
            </a:prstGeom>
            <a:ln>
              <a:noFill/>
            </a:ln>
            <a:scene3d>
              <a:camera prst="orthographicFront"/>
              <a:lightRig rig="threePt" dir="t"/>
            </a:scene3d>
            <a:sp3d>
              <a:bevelT w="63500" h="25400"/>
            </a:sp3d>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Other Outcomes Data</a:t>
              </a:r>
              <a:endParaRPr lang="en-US" sz="1200" dirty="0"/>
            </a:p>
          </p:txBody>
        </p:sp>
        <p:sp>
          <p:nvSpPr>
            <p:cNvPr id="12" name="Isosceles Triangle 11"/>
            <p:cNvSpPr/>
            <p:nvPr/>
          </p:nvSpPr>
          <p:spPr>
            <a:xfrm>
              <a:off x="304800" y="990600"/>
              <a:ext cx="8534400" cy="37338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dirty="0" smtClean="0"/>
                <a:t>P20+ Data Governance</a:t>
              </a:r>
              <a:endParaRPr lang="en-US" sz="3200" dirty="0"/>
            </a:p>
          </p:txBody>
        </p:sp>
        <p:sp>
          <p:nvSpPr>
            <p:cNvPr id="13" name="Rectangle 12"/>
            <p:cNvSpPr/>
            <p:nvPr/>
          </p:nvSpPr>
          <p:spPr>
            <a:xfrm>
              <a:off x="5334000" y="4724400"/>
              <a:ext cx="1737360" cy="1828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00" dirty="0" smtClean="0"/>
                <a:t>Workforce</a:t>
              </a:r>
            </a:p>
            <a:p>
              <a:pPr algn="ctr"/>
              <a:r>
                <a:rPr lang="en-US" sz="1200" dirty="0" smtClean="0"/>
                <a:t>Data Governance</a:t>
              </a:r>
              <a:endParaRPr lang="en-US" sz="1200" dirty="0"/>
            </a:p>
          </p:txBody>
        </p:sp>
        <p:sp>
          <p:nvSpPr>
            <p:cNvPr id="14" name="Rectangle 13"/>
            <p:cNvSpPr/>
            <p:nvPr/>
          </p:nvSpPr>
          <p:spPr>
            <a:xfrm>
              <a:off x="3657601" y="4724400"/>
              <a:ext cx="1737360" cy="1828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t>Postsecondary</a:t>
              </a:r>
            </a:p>
            <a:p>
              <a:pPr algn="ctr"/>
              <a:r>
                <a:rPr lang="en-US" sz="1200" dirty="0" smtClean="0"/>
                <a:t>Data Governance</a:t>
              </a:r>
              <a:endParaRPr lang="en-US" sz="1200" dirty="0"/>
            </a:p>
          </p:txBody>
        </p:sp>
        <p:sp>
          <p:nvSpPr>
            <p:cNvPr id="15" name="Rectangle 14"/>
            <p:cNvSpPr/>
            <p:nvPr/>
          </p:nvSpPr>
          <p:spPr>
            <a:xfrm>
              <a:off x="1950721" y="4724400"/>
              <a:ext cx="1706879" cy="18288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t>K-12 Data Governance</a:t>
              </a:r>
              <a:endParaRPr lang="en-US" sz="1200" dirty="0"/>
            </a:p>
          </p:txBody>
        </p:sp>
        <p:sp>
          <p:nvSpPr>
            <p:cNvPr id="16" name="Rectangle 15"/>
            <p:cNvSpPr/>
            <p:nvPr/>
          </p:nvSpPr>
          <p:spPr>
            <a:xfrm>
              <a:off x="304800" y="4724400"/>
              <a:ext cx="1645921" cy="1828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t>Early Childhood</a:t>
              </a:r>
            </a:p>
            <a:p>
              <a:pPr algn="ctr"/>
              <a:r>
                <a:rPr lang="en-US" sz="1200" dirty="0" smtClean="0"/>
                <a:t>Data Governance</a:t>
              </a:r>
              <a:endParaRPr lang="en-US" sz="1200" dirty="0"/>
            </a:p>
          </p:txBody>
        </p:sp>
      </p:grpSp>
      <p:sp>
        <p:nvSpPr>
          <p:cNvPr id="19" name="TextBox 18"/>
          <p:cNvSpPr txBox="1"/>
          <p:nvPr/>
        </p:nvSpPr>
        <p:spPr>
          <a:xfrm>
            <a:off x="228600" y="218182"/>
            <a:ext cx="8686800" cy="523220"/>
          </a:xfrm>
          <a:prstGeom prst="rect">
            <a:avLst/>
          </a:prstGeom>
          <a:noFill/>
        </p:spPr>
        <p:txBody>
          <a:bodyPr wrap="square" rtlCol="0">
            <a:spAutoFit/>
          </a:bodyPr>
          <a:lstStyle/>
          <a:p>
            <a:pPr algn="ctr"/>
            <a:r>
              <a:rPr lang="en-US" sz="2800" b="1" dirty="0" smtClean="0">
                <a:solidFill>
                  <a:srgbClr val="45496B"/>
                </a:solidFill>
              </a:rPr>
              <a:t>The Roles of Within Sector &amp; Cross Sector Governance</a:t>
            </a:r>
            <a:endParaRPr lang="en-US" sz="2800" b="1" dirty="0">
              <a:solidFill>
                <a:srgbClr val="45496B"/>
              </a:solidFill>
            </a:endParaRPr>
          </a:p>
        </p:txBody>
      </p:sp>
    </p:spTree>
    <p:extLst>
      <p:ext uri="{BB962C8B-B14F-4D97-AF65-F5344CB8AC3E}">
        <p14:creationId xmlns="" xmlns:p14="http://schemas.microsoft.com/office/powerpoint/2010/main" val="41568788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tretch>
            <a:fillRect/>
          </a:stretch>
        </p:blipFill>
        <p:spPr>
          <a:xfrm>
            <a:off x="2057399" y="1371600"/>
            <a:ext cx="5020739" cy="4911939"/>
          </a:xfrm>
          <a:prstGeom prst="rect">
            <a:avLst/>
          </a:prstGeom>
        </p:spPr>
      </p:pic>
      <p:sp>
        <p:nvSpPr>
          <p:cNvPr id="3" name="Slide Number Placeholder 2"/>
          <p:cNvSpPr>
            <a:spLocks noGrp="1"/>
          </p:cNvSpPr>
          <p:nvPr>
            <p:ph type="sldNum" sz="quarter" idx="12"/>
          </p:nvPr>
        </p:nvSpPr>
        <p:spPr/>
        <p:txBody>
          <a:bodyPr/>
          <a:lstStyle/>
          <a:p>
            <a:fld id="{78085499-22F0-4E30-BA6A-ED84175C6FDF}" type="slidenum">
              <a:rPr lang="en-US" smtClean="0"/>
              <a:pPr/>
              <a:t>48</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Mississippi – P-20W Example</a:t>
            </a:r>
            <a:endParaRPr lang="en-US" sz="3400" b="1" dirty="0">
              <a:solidFill>
                <a:srgbClr val="45496B"/>
              </a:solidFill>
            </a:endParaRPr>
          </a:p>
        </p:txBody>
      </p:sp>
    </p:spTree>
    <p:extLst>
      <p:ext uri="{BB962C8B-B14F-4D97-AF65-F5344CB8AC3E}">
        <p14:creationId xmlns="" xmlns:p14="http://schemas.microsoft.com/office/powerpoint/2010/main" val="2324017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571500" indent="-571500">
              <a:buFont typeface="Arial" panose="020B0604020202020204" pitchFamily="34" charset="0"/>
              <a:buChar char="•"/>
            </a:pPr>
            <a:r>
              <a:rPr lang="en-US" sz="3600" b="1" dirty="0"/>
              <a:t>Organized consensus-based approach to data governance </a:t>
            </a:r>
          </a:p>
          <a:p>
            <a:pPr marL="571500" indent="-571500">
              <a:buFont typeface="Arial" panose="020B0604020202020204" pitchFamily="34" charset="0"/>
              <a:buChar char="•"/>
            </a:pPr>
            <a:r>
              <a:rPr lang="en-US" sz="3600" b="1" dirty="0"/>
              <a:t>Recognition that de-identified data is sufficient for most purposes</a:t>
            </a:r>
          </a:p>
          <a:p>
            <a:pPr marL="571500" indent="-571500">
              <a:buFont typeface="Arial" panose="020B0604020202020204" pitchFamily="34" charset="0"/>
              <a:buChar char="•"/>
            </a:pPr>
            <a:r>
              <a:rPr lang="en-US" sz="3600" b="1" dirty="0"/>
              <a:t>Master data-sharing agreement template covering release of de-identified data</a:t>
            </a:r>
          </a:p>
          <a:p>
            <a:pPr marL="571500" indent="-571500">
              <a:buFont typeface="Arial" panose="020B0604020202020204" pitchFamily="34" charset="0"/>
              <a:buChar char="•"/>
            </a:pPr>
            <a:r>
              <a:rPr lang="en-US" sz="3600" b="1" dirty="0"/>
              <a:t>Standard request process that applies to all </a:t>
            </a:r>
          </a:p>
          <a:p>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49</a:t>
            </a:fld>
            <a:endParaRPr lang="en-US" dirty="0"/>
          </a:p>
        </p:txBody>
      </p:sp>
      <p:sp>
        <p:nvSpPr>
          <p:cNvPr id="5"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Washington – P-20W Example</a:t>
            </a:r>
            <a:endParaRPr lang="en-US" sz="3400" b="1" dirty="0">
              <a:solidFill>
                <a:srgbClr val="45496B"/>
              </a:solidFill>
            </a:endParaRPr>
          </a:p>
        </p:txBody>
      </p:sp>
    </p:spTree>
    <p:extLst>
      <p:ext uri="{BB962C8B-B14F-4D97-AF65-F5344CB8AC3E}">
        <p14:creationId xmlns="" xmlns:p14="http://schemas.microsoft.com/office/powerpoint/2010/main" val="152858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u="sng" dirty="0" smtClean="0"/>
          </a:p>
          <a:p>
            <a:r>
              <a:rPr lang="en-US" u="sng" dirty="0" smtClean="0"/>
              <a:t>Step one</a:t>
            </a:r>
            <a:r>
              <a:rPr lang="en-US" dirty="0" smtClean="0"/>
              <a:t>: Select your method of sending your polling answers.</a:t>
            </a:r>
          </a:p>
          <a:p>
            <a:pPr lvl="1"/>
            <a:r>
              <a:rPr lang="en-US" dirty="0" smtClean="0"/>
              <a:t>SMS TXT from your phone (your carrier rates for texting will apply)</a:t>
            </a:r>
          </a:p>
          <a:p>
            <a:pPr lvl="1"/>
            <a:r>
              <a:rPr lang="en-US" dirty="0" smtClean="0"/>
              <a:t>Web based from a web browser (you must have internet access)  </a:t>
            </a:r>
          </a:p>
          <a:p>
            <a:r>
              <a:rPr lang="en-US" u="sng" dirty="0" smtClean="0"/>
              <a:t>Step two</a:t>
            </a:r>
            <a:r>
              <a:rPr lang="en-US" dirty="0" smtClean="0"/>
              <a:t>: Read the polling question in the presentation</a:t>
            </a:r>
          </a:p>
          <a:p>
            <a:r>
              <a:rPr lang="en-US" u="sng" dirty="0" smtClean="0"/>
              <a:t>Step three</a:t>
            </a:r>
            <a:r>
              <a:rPr lang="en-US" dirty="0" smtClean="0"/>
              <a:t>: Answer the poll with the corresponding code</a:t>
            </a:r>
          </a:p>
          <a:p>
            <a:endParaRPr lang="en-US" dirty="0"/>
          </a:p>
        </p:txBody>
      </p:sp>
      <p:sp>
        <p:nvSpPr>
          <p:cNvPr id="3" name="Title 2"/>
          <p:cNvSpPr>
            <a:spLocks noGrp="1"/>
          </p:cNvSpPr>
          <p:nvPr>
            <p:ph type="title"/>
          </p:nvPr>
        </p:nvSpPr>
        <p:spPr/>
        <p:txBody>
          <a:bodyPr>
            <a:normAutofit fontScale="90000"/>
          </a:bodyPr>
          <a:lstStyle/>
          <a:p>
            <a:r>
              <a:rPr lang="en-US" dirty="0" smtClean="0"/>
              <a:t>Instructions on how to use polling software</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 xmlns:p14="http://schemas.microsoft.com/office/powerpoint/2010/main" val="2003042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8077200" cy="4754563"/>
          </a:xfrm>
        </p:spPr>
        <p:txBody>
          <a:bodyPr>
            <a:noAutofit/>
          </a:bodyPr>
          <a:lstStyle/>
          <a:p>
            <a:pPr marL="0" indent="0">
              <a:lnSpc>
                <a:spcPct val="110000"/>
              </a:lnSpc>
              <a:spcBef>
                <a:spcPts val="0"/>
              </a:spcBef>
              <a:defRPr/>
            </a:pPr>
            <a:r>
              <a:rPr lang="en-US" sz="2000" u="sng" dirty="0"/>
              <a:t>Legal Authority</a:t>
            </a:r>
            <a:endParaRPr lang="en-US" sz="2000" dirty="0"/>
          </a:p>
          <a:p>
            <a:pPr marL="457200" indent="-457200">
              <a:lnSpc>
                <a:spcPct val="110000"/>
              </a:lnSpc>
              <a:spcBef>
                <a:spcPts val="0"/>
              </a:spcBef>
              <a:buFont typeface="Arial" pitchFamily="34" charset="0"/>
              <a:buChar char="•"/>
              <a:defRPr/>
            </a:pPr>
            <a:r>
              <a:rPr lang="en-US" sz="2000" dirty="0"/>
              <a:t>Collaborative established through an MOA in 2009 for agencies participating in the grant.</a:t>
            </a:r>
          </a:p>
          <a:p>
            <a:pPr marL="457200" indent="-457200">
              <a:lnSpc>
                <a:spcPct val="110000"/>
              </a:lnSpc>
              <a:spcBef>
                <a:spcPts val="0"/>
              </a:spcBef>
              <a:buFont typeface="Arial" pitchFamily="34" charset="0"/>
              <a:buChar char="•"/>
              <a:defRPr/>
            </a:pPr>
            <a:r>
              <a:rPr lang="en-US" sz="2000" dirty="0"/>
              <a:t>P-20 Shared Repository established in 2010 by an Executive Order with authority to match data across collaborative and other agencies.</a:t>
            </a:r>
          </a:p>
          <a:p>
            <a:pPr marL="0" indent="0">
              <a:lnSpc>
                <a:spcPct val="110000"/>
              </a:lnSpc>
              <a:spcBef>
                <a:spcPts val="0"/>
              </a:spcBef>
              <a:defRPr/>
            </a:pPr>
            <a:endParaRPr lang="en-US" sz="2000" u="sng" dirty="0"/>
          </a:p>
          <a:p>
            <a:pPr marL="0" indent="0">
              <a:lnSpc>
                <a:spcPct val="110000"/>
              </a:lnSpc>
              <a:spcBef>
                <a:spcPts val="0"/>
              </a:spcBef>
              <a:defRPr/>
            </a:pPr>
            <a:r>
              <a:rPr lang="en-US" sz="2000" u="sng" dirty="0"/>
              <a:t>Fiscal Authority</a:t>
            </a:r>
            <a:endParaRPr lang="en-US" sz="2000" dirty="0"/>
          </a:p>
          <a:p>
            <a:pPr marL="457200" indent="-457200">
              <a:lnSpc>
                <a:spcPct val="110000"/>
              </a:lnSpc>
              <a:spcBef>
                <a:spcPts val="0"/>
              </a:spcBef>
              <a:buFont typeface="Arial" pitchFamily="34" charset="0"/>
              <a:buChar char="•"/>
              <a:defRPr/>
            </a:pPr>
            <a:r>
              <a:rPr lang="en-US" sz="2000" dirty="0"/>
              <a:t>Kentucky’s 2010/11-2011/12 budget allocated an ongoing budget for the project to the Education and Workforce Development Secretary’s Office – which is where the project is housed for administrative purposes.</a:t>
            </a:r>
          </a:p>
          <a:p>
            <a:pPr marL="0" indent="0">
              <a:lnSpc>
                <a:spcPct val="110000"/>
              </a:lnSpc>
              <a:spcBef>
                <a:spcPts val="0"/>
              </a:spcBef>
              <a:defRPr/>
            </a:pPr>
            <a:endParaRPr lang="en-US" sz="2000" dirty="0"/>
          </a:p>
          <a:p>
            <a:pPr marL="0" indent="0">
              <a:lnSpc>
                <a:spcPct val="110000"/>
              </a:lnSpc>
              <a:spcBef>
                <a:spcPts val="0"/>
              </a:spcBef>
              <a:defRPr/>
            </a:pPr>
            <a:r>
              <a:rPr lang="en-US" sz="2000" u="sng" dirty="0"/>
              <a:t>Data Ownership</a:t>
            </a:r>
            <a:endParaRPr lang="en-US" sz="2000" dirty="0"/>
          </a:p>
          <a:p>
            <a:pPr marL="457200" indent="-457200">
              <a:lnSpc>
                <a:spcPct val="110000"/>
              </a:lnSpc>
              <a:spcBef>
                <a:spcPts val="0"/>
              </a:spcBef>
              <a:buFont typeface="Arial" pitchFamily="34" charset="0"/>
              <a:buChar char="•"/>
              <a:defRPr/>
            </a:pPr>
            <a:r>
              <a:rPr lang="en-US" sz="2000" dirty="0"/>
              <a:t>Each participating agency is a </a:t>
            </a:r>
            <a:r>
              <a:rPr lang="en-US" sz="2000" i="1" dirty="0"/>
              <a:t>member</a:t>
            </a:r>
            <a:r>
              <a:rPr lang="en-US" sz="2000" dirty="0"/>
              <a:t>. Each  </a:t>
            </a:r>
            <a:r>
              <a:rPr lang="en-US" sz="2000" i="1" dirty="0"/>
              <a:t>member</a:t>
            </a:r>
            <a:r>
              <a:rPr lang="en-US" sz="2000" dirty="0"/>
              <a:t> owns and maintains control of its own data within the central warehouse. </a:t>
            </a:r>
          </a:p>
        </p:txBody>
      </p:sp>
      <p:sp>
        <p:nvSpPr>
          <p:cNvPr id="3" name="Slide Number Placeholder 2"/>
          <p:cNvSpPr>
            <a:spLocks noGrp="1"/>
          </p:cNvSpPr>
          <p:nvPr>
            <p:ph type="sldNum" sz="quarter" idx="12"/>
          </p:nvPr>
        </p:nvSpPr>
        <p:spPr/>
        <p:txBody>
          <a:bodyPr/>
          <a:lstStyle/>
          <a:p>
            <a:fld id="{78085499-22F0-4E30-BA6A-ED84175C6FDF}" type="slidenum">
              <a:rPr lang="en-US" smtClean="0"/>
              <a:pPr/>
              <a:t>50</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Kentucky – P-20W Example</a:t>
            </a:r>
            <a:endParaRPr lang="en-US" sz="3400" b="1" dirty="0">
              <a:solidFill>
                <a:srgbClr val="45496B"/>
              </a:solidFill>
            </a:endParaRPr>
          </a:p>
        </p:txBody>
      </p:sp>
    </p:spTree>
    <p:extLst>
      <p:ext uri="{BB962C8B-B14F-4D97-AF65-F5344CB8AC3E}">
        <p14:creationId xmlns="" xmlns:p14="http://schemas.microsoft.com/office/powerpoint/2010/main" val="1408891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Are you involved in data governance in your current role?</a:t>
            </a:r>
            <a:endParaRPr lang="en-US" dirty="0"/>
          </a:p>
        </p:txBody>
      </p:sp>
      <p:sp>
        <p:nvSpPr>
          <p:cNvPr id="5" name="Text Placeholder 4"/>
          <p:cNvSpPr>
            <a:spLocks noGrp="1"/>
          </p:cNvSpPr>
          <p:nvPr>
            <p:ph type="body" idx="1"/>
          </p:nvPr>
        </p:nvSpPr>
        <p:spPr/>
        <p:txBody>
          <a:bodyPr/>
          <a:lstStyle/>
          <a:p>
            <a:r>
              <a:rPr lang="en-US" dirty="0" smtClean="0"/>
              <a:t>Yes </a:t>
            </a:r>
          </a:p>
          <a:p>
            <a:r>
              <a:rPr lang="en-US" dirty="0" smtClean="0"/>
              <a:t>No </a:t>
            </a:r>
          </a:p>
          <a:p>
            <a:r>
              <a:rPr lang="en-US" dirty="0" smtClean="0"/>
              <a:t>I don’t know</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51</a:t>
            </a:fld>
            <a:endParaRPr lang="en-US" dirty="0"/>
          </a:p>
        </p:txBody>
      </p:sp>
    </p:spTree>
    <p:extLst>
      <p:ext uri="{BB962C8B-B14F-4D97-AF65-F5344CB8AC3E}">
        <p14:creationId xmlns="" xmlns:p14="http://schemas.microsoft.com/office/powerpoint/2010/main" val="2401115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the content just presented align to your current understanding of data governance?</a:t>
            </a:r>
            <a:endParaRPr lang="en-US" dirty="0"/>
          </a:p>
        </p:txBody>
      </p:sp>
      <p:sp>
        <p:nvSpPr>
          <p:cNvPr id="3" name="Text Placeholder 2"/>
          <p:cNvSpPr>
            <a:spLocks noGrp="1"/>
          </p:cNvSpPr>
          <p:nvPr>
            <p:ph type="body" idx="1"/>
          </p:nvPr>
        </p:nvSpPr>
        <p:spPr>
          <a:xfrm>
            <a:off x="3886200" y="2931712"/>
            <a:ext cx="5257800" cy="1454888"/>
          </a:xfrm>
        </p:spPr>
        <p:txBody>
          <a:bodyPr/>
          <a:lstStyle/>
          <a:p>
            <a:r>
              <a:rPr lang="en-US" dirty="0" smtClean="0"/>
              <a:t>Yes </a:t>
            </a:r>
          </a:p>
          <a:p>
            <a:r>
              <a:rPr lang="en-US" dirty="0" smtClean="0"/>
              <a:t>No </a:t>
            </a:r>
          </a:p>
          <a:p>
            <a:r>
              <a:rPr lang="en-US" dirty="0" smtClean="0"/>
              <a:t>This is a new topic for me</a:t>
            </a:r>
            <a:endParaRPr lang="en-US" dirty="0"/>
          </a:p>
        </p:txBody>
      </p:sp>
      <p:sp>
        <p:nvSpPr>
          <p:cNvPr id="5" name="Slide Number Placeholder 4"/>
          <p:cNvSpPr>
            <a:spLocks noGrp="1"/>
          </p:cNvSpPr>
          <p:nvPr>
            <p:ph type="sldNum" sz="quarter" idx="12"/>
          </p:nvPr>
        </p:nvSpPr>
        <p:spPr/>
        <p:txBody>
          <a:bodyPr/>
          <a:lstStyle/>
          <a:p>
            <a:pPr>
              <a:defRPr/>
            </a:pPr>
            <a:fld id="{C7CF5F87-5780-4264-84AC-895695C5F05F}" type="slidenum">
              <a:rPr lang="en-US" smtClean="0">
                <a:solidFill>
                  <a:prstClr val="white"/>
                </a:solidFill>
              </a:rPr>
              <a:pPr>
                <a:defRPr/>
              </a:pPr>
              <a:t>52</a:t>
            </a:fld>
            <a:endParaRPr lang="en-US" dirty="0">
              <a:solidFill>
                <a:prstClr val="white"/>
              </a:solidFill>
            </a:endParaRPr>
          </a:p>
        </p:txBody>
      </p:sp>
    </p:spTree>
    <p:extLst>
      <p:ext uri="{BB962C8B-B14F-4D97-AF65-F5344CB8AC3E}">
        <p14:creationId xmlns="" xmlns:p14="http://schemas.microsoft.com/office/powerpoint/2010/main" val="12960713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How comfortable do you feel with the data governance overview just presented?</a:t>
            </a:r>
            <a:endParaRPr lang="en-US" dirty="0"/>
          </a:p>
        </p:txBody>
      </p:sp>
      <p:sp>
        <p:nvSpPr>
          <p:cNvPr id="6" name="Text Placeholder 5"/>
          <p:cNvSpPr>
            <a:spLocks noGrp="1"/>
          </p:cNvSpPr>
          <p:nvPr>
            <p:ph type="body" idx="1"/>
          </p:nvPr>
        </p:nvSpPr>
        <p:spPr/>
        <p:txBody>
          <a:bodyPr/>
          <a:lstStyle/>
          <a:p>
            <a:r>
              <a:rPr lang="en-US" dirty="0" smtClean="0"/>
              <a:t>Extremely comfortable</a:t>
            </a:r>
          </a:p>
          <a:p>
            <a:r>
              <a:rPr lang="en-US" dirty="0" smtClean="0"/>
              <a:t>Comfortable</a:t>
            </a:r>
          </a:p>
          <a:p>
            <a:r>
              <a:rPr lang="en-US" dirty="0" smtClean="0"/>
              <a:t>Uncomfortable</a:t>
            </a:r>
          </a:p>
          <a:p>
            <a:r>
              <a:rPr lang="en-US" dirty="0" smtClean="0"/>
              <a:t>Unknown</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53</a:t>
            </a:fld>
            <a:endParaRPr lang="en-US" dirty="0"/>
          </a:p>
        </p:txBody>
      </p:sp>
    </p:spTree>
    <p:extLst>
      <p:ext uri="{BB962C8B-B14F-4D97-AF65-F5344CB8AC3E}">
        <p14:creationId xmlns="" xmlns:p14="http://schemas.microsoft.com/office/powerpoint/2010/main" val="18253666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WI  Governance Deliverables</a:t>
            </a:r>
            <a:endParaRPr lang="en-US" dirty="0"/>
          </a:p>
        </p:txBody>
      </p:sp>
      <p:sp>
        <p:nvSpPr>
          <p:cNvPr id="5" name="Subtitle 4"/>
          <p:cNvSpPr>
            <a:spLocks noGrp="1"/>
          </p:cNvSpPr>
          <p:nvPr>
            <p:ph type="subTitle" idx="1"/>
          </p:nvPr>
        </p:nvSpPr>
        <p:spPr/>
        <p:txBody>
          <a:bodyPr/>
          <a:lstStyle/>
          <a:p>
            <a:r>
              <a:rPr lang="en-US" dirty="0" smtClean="0"/>
              <a:t>Rich Jorgensen</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54</a:t>
            </a:fld>
            <a:endParaRPr lang="en-US" dirty="0"/>
          </a:p>
        </p:txBody>
      </p:sp>
    </p:spTree>
    <p:extLst>
      <p:ext uri="{BB962C8B-B14F-4D97-AF65-F5344CB8AC3E}">
        <p14:creationId xmlns="" xmlns:p14="http://schemas.microsoft.com/office/powerpoint/2010/main" val="37521120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pPr>
              <a:buNone/>
            </a:pPr>
            <a:endParaRPr lang="en-US" dirty="0" smtClean="0"/>
          </a:p>
          <a:p>
            <a:r>
              <a:rPr lang="en-US" dirty="0" smtClean="0"/>
              <a:t>Data Governance Program Charter</a:t>
            </a:r>
          </a:p>
          <a:p>
            <a:endParaRPr lang="en-US" dirty="0" smtClean="0"/>
          </a:p>
          <a:p>
            <a:r>
              <a:rPr lang="en-US" dirty="0" smtClean="0"/>
              <a:t>Memo of Understanding</a:t>
            </a:r>
          </a:p>
          <a:p>
            <a:endParaRPr lang="en-US" dirty="0" smtClean="0"/>
          </a:p>
          <a:p>
            <a:r>
              <a:rPr lang="en-US" dirty="0" smtClean="0"/>
              <a:t>Data Governance Policy</a:t>
            </a:r>
          </a:p>
          <a:p>
            <a:endParaRPr lang="en-US" dirty="0" smtClean="0"/>
          </a:p>
          <a:p>
            <a:r>
              <a:rPr lang="en-US" dirty="0" smtClean="0"/>
              <a:t>Data Governance Manual</a:t>
            </a:r>
          </a:p>
          <a:p>
            <a:endParaRPr lang="en-US" dirty="0" smtClean="0"/>
          </a:p>
          <a:p>
            <a:r>
              <a:rPr lang="en-US" dirty="0" smtClean="0"/>
              <a:t>Research Agenda</a:t>
            </a:r>
          </a:p>
          <a:p>
            <a:endParaRPr lang="en-US" dirty="0"/>
          </a:p>
        </p:txBody>
      </p:sp>
      <p:sp>
        <p:nvSpPr>
          <p:cNvPr id="3" name="Title 2"/>
          <p:cNvSpPr>
            <a:spLocks noGrp="1"/>
          </p:cNvSpPr>
          <p:nvPr>
            <p:ph type="title"/>
          </p:nvPr>
        </p:nvSpPr>
        <p:spPr/>
        <p:txBody>
          <a:bodyPr/>
          <a:lstStyle/>
          <a:p>
            <a:r>
              <a:rPr lang="en-US" dirty="0" smtClean="0"/>
              <a:t>Data Governance Deliverables</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 xmlns:p14="http://schemas.microsoft.com/office/powerpoint/2010/main" val="42232582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r>
              <a:rPr lang="en-US" dirty="0" smtClean="0"/>
              <a:t> Data Governance Program Charter</a:t>
            </a:r>
          </a:p>
          <a:p>
            <a:pPr lvl="1"/>
            <a:r>
              <a:rPr lang="en-US" dirty="0" smtClean="0"/>
              <a:t> Summary of problem statement, objectives and expected results. </a:t>
            </a:r>
          </a:p>
          <a:p>
            <a:pPr lvl="1"/>
            <a:endParaRPr lang="en-US" dirty="0" smtClean="0"/>
          </a:p>
          <a:p>
            <a:r>
              <a:rPr lang="en-US" dirty="0" smtClean="0"/>
              <a:t>Memo of Understanding</a:t>
            </a:r>
          </a:p>
          <a:p>
            <a:pPr lvl="1"/>
            <a:r>
              <a:rPr lang="en-US" dirty="0" smtClean="0"/>
              <a:t>Establishes the common purpose between the participating agencies</a:t>
            </a:r>
          </a:p>
          <a:p>
            <a:pPr lvl="1"/>
            <a:r>
              <a:rPr lang="en-US" dirty="0" smtClean="0"/>
              <a:t>Establishes the ground rules for engagement</a:t>
            </a:r>
          </a:p>
          <a:p>
            <a:pPr lvl="1"/>
            <a:r>
              <a:rPr lang="en-US" dirty="0" smtClean="0"/>
              <a:t>Set of technical/operational and financial capabilities required</a:t>
            </a:r>
          </a:p>
          <a:p>
            <a:pPr lvl="1"/>
            <a:r>
              <a:rPr lang="en-US" dirty="0" smtClean="0"/>
              <a:t>Law, Privacy and Confidentiality Protections</a:t>
            </a:r>
          </a:p>
          <a:p>
            <a:pPr lvl="1"/>
            <a:r>
              <a:rPr lang="en-US" dirty="0" smtClean="0"/>
              <a:t>Timeframes agreement is active</a:t>
            </a:r>
          </a:p>
          <a:p>
            <a:pPr lvl="1"/>
            <a:r>
              <a:rPr lang="en-US" dirty="0" smtClean="0"/>
              <a:t> How to amend the agreement   </a:t>
            </a:r>
          </a:p>
          <a:p>
            <a:endParaRPr lang="en-US" dirty="0"/>
          </a:p>
        </p:txBody>
      </p:sp>
      <p:sp>
        <p:nvSpPr>
          <p:cNvPr id="3" name="Title 2"/>
          <p:cNvSpPr>
            <a:spLocks noGrp="1"/>
          </p:cNvSpPr>
          <p:nvPr>
            <p:ph type="title"/>
          </p:nvPr>
        </p:nvSpPr>
        <p:spPr/>
        <p:txBody>
          <a:bodyPr/>
          <a:lstStyle/>
          <a:p>
            <a:r>
              <a:rPr lang="en-US" dirty="0" smtClean="0"/>
              <a:t>Data Governance Deliverables</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 xmlns:p14="http://schemas.microsoft.com/office/powerpoint/2010/main" val="42232582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r>
              <a:rPr lang="en-US" dirty="0" smtClean="0"/>
              <a:t> Data Governance Policy </a:t>
            </a:r>
          </a:p>
          <a:p>
            <a:pPr lvl="1"/>
            <a:r>
              <a:rPr lang="en-US" sz="2400" dirty="0" smtClean="0"/>
              <a:t>Strategic high level document establishing priority</a:t>
            </a:r>
          </a:p>
          <a:p>
            <a:pPr lvl="1"/>
            <a:r>
              <a:rPr lang="en-US" sz="2400" dirty="0" smtClean="0"/>
              <a:t>Assigns stewardship responsibilities</a:t>
            </a:r>
            <a:endParaRPr lang="en-US" sz="2800" dirty="0" smtClean="0"/>
          </a:p>
          <a:p>
            <a:pPr lvl="1"/>
            <a:r>
              <a:rPr lang="en-US" sz="2400" dirty="0" smtClean="0"/>
              <a:t>Establishes overarching standards for the management of the data</a:t>
            </a:r>
            <a:endParaRPr lang="en-US" sz="5600" dirty="0" smtClean="0"/>
          </a:p>
          <a:p>
            <a:pPr lvl="1"/>
            <a:r>
              <a:rPr lang="en-US" sz="2400" dirty="0" smtClean="0"/>
              <a:t>Empowers the data governance committee to establish detailed interagency standards and processes</a:t>
            </a:r>
          </a:p>
          <a:p>
            <a:pPr lvl="1"/>
            <a:r>
              <a:rPr lang="en-US" sz="2400" dirty="0" smtClean="0"/>
              <a:t>Establishes the role of early childhood data governance within the scope of LDS data</a:t>
            </a:r>
            <a:r>
              <a:rPr lang="en-US" dirty="0" smtClean="0"/>
              <a:t>. </a:t>
            </a:r>
          </a:p>
        </p:txBody>
      </p:sp>
      <p:sp>
        <p:nvSpPr>
          <p:cNvPr id="3" name="Title 2"/>
          <p:cNvSpPr>
            <a:spLocks noGrp="1"/>
          </p:cNvSpPr>
          <p:nvPr>
            <p:ph type="title"/>
          </p:nvPr>
        </p:nvSpPr>
        <p:spPr/>
        <p:txBody>
          <a:bodyPr/>
          <a:lstStyle/>
          <a:p>
            <a:r>
              <a:rPr lang="en-US" dirty="0" smtClean="0"/>
              <a:t>Data Governance Deliverables</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 xmlns:p14="http://schemas.microsoft.com/office/powerpoint/2010/main" val="42232582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r>
              <a:rPr lang="en-US" dirty="0" smtClean="0"/>
              <a:t> Data Governance Manual </a:t>
            </a:r>
          </a:p>
          <a:p>
            <a:pPr lvl="1"/>
            <a:r>
              <a:rPr lang="en-US" dirty="0" smtClean="0"/>
              <a:t>Defines the scope, vision, decision making authority, membership, and expectations for the individuals involved in Data Governance.</a:t>
            </a:r>
          </a:p>
          <a:p>
            <a:pPr lvl="1"/>
            <a:r>
              <a:rPr lang="en-US" dirty="0" smtClean="0"/>
              <a:t>Details each level of the Data Governance structure</a:t>
            </a:r>
          </a:p>
          <a:p>
            <a:pPr lvl="2"/>
            <a:r>
              <a:rPr lang="en-US" dirty="0" smtClean="0"/>
              <a:t>Executive Committee</a:t>
            </a:r>
          </a:p>
          <a:p>
            <a:pPr lvl="2"/>
            <a:r>
              <a:rPr lang="en-US" dirty="0" smtClean="0"/>
              <a:t>Data Governance Committee</a:t>
            </a:r>
          </a:p>
          <a:p>
            <a:pPr lvl="2"/>
            <a:r>
              <a:rPr lang="en-US" dirty="0" smtClean="0"/>
              <a:t>Data Steward Workgroup</a:t>
            </a:r>
          </a:p>
        </p:txBody>
      </p:sp>
      <p:sp>
        <p:nvSpPr>
          <p:cNvPr id="3" name="Title 2"/>
          <p:cNvSpPr>
            <a:spLocks noGrp="1"/>
          </p:cNvSpPr>
          <p:nvPr>
            <p:ph type="title"/>
          </p:nvPr>
        </p:nvSpPr>
        <p:spPr/>
        <p:txBody>
          <a:bodyPr/>
          <a:lstStyle/>
          <a:p>
            <a:r>
              <a:rPr lang="en-US" dirty="0" smtClean="0"/>
              <a:t>Data Governance Deliverables</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 xmlns:p14="http://schemas.microsoft.com/office/powerpoint/2010/main" val="42232582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r>
              <a:rPr lang="en-US" sz="2800" b="1" dirty="0" smtClean="0"/>
              <a:t>Research Agenda</a:t>
            </a:r>
            <a:endParaRPr lang="en-US" sz="2400" dirty="0" smtClean="0"/>
          </a:p>
          <a:p>
            <a:pPr lvl="1"/>
            <a:r>
              <a:rPr lang="en-US" sz="2400" dirty="0" smtClean="0"/>
              <a:t>Statement of prioritized research topics and activities guided by strategic goals.</a:t>
            </a:r>
          </a:p>
          <a:p>
            <a:pPr lvl="1"/>
            <a:r>
              <a:rPr lang="en-US" sz="2400" dirty="0" smtClean="0"/>
              <a:t>May include different kinds of knowledge-building activities, including basic and applied research questions, program evaluation needs, and opportunities to develop and test new interventions and strategies.</a:t>
            </a:r>
          </a:p>
          <a:p>
            <a:pPr lvl="1"/>
            <a:r>
              <a:rPr lang="en-US" sz="2400" dirty="0" smtClean="0"/>
              <a:t>Helps map out questions of interest, data and methodology needed to answer these questions, research roles and responsibilities, and timelines.</a:t>
            </a:r>
          </a:p>
        </p:txBody>
      </p:sp>
      <p:sp>
        <p:nvSpPr>
          <p:cNvPr id="3" name="Title 2"/>
          <p:cNvSpPr>
            <a:spLocks noGrp="1"/>
          </p:cNvSpPr>
          <p:nvPr>
            <p:ph type="title"/>
          </p:nvPr>
        </p:nvSpPr>
        <p:spPr/>
        <p:txBody>
          <a:bodyPr/>
          <a:lstStyle/>
          <a:p>
            <a:r>
              <a:rPr lang="en-US" dirty="0" smtClean="0"/>
              <a:t>Data Governance Deliverables</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 xmlns:p14="http://schemas.microsoft.com/office/powerpoint/2010/main" val="4223258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Instructions to use Polling Software – Answer Multiple Choice</a:t>
            </a:r>
            <a:endParaRPr lang="en-US" dirty="0"/>
          </a:p>
        </p:txBody>
      </p:sp>
      <p:sp>
        <p:nvSpPr>
          <p:cNvPr id="6" name="Text Placeholder 5"/>
          <p:cNvSpPr>
            <a:spLocks noGrp="1"/>
          </p:cNvSpPr>
          <p:nvPr>
            <p:ph type="body" idx="1"/>
          </p:nvPr>
        </p:nvSpPr>
        <p:spPr/>
        <p:txBody>
          <a:bodyPr/>
          <a:lstStyle/>
          <a:p>
            <a:r>
              <a:rPr lang="en-US" dirty="0" smtClean="0"/>
              <a:t>SMS TXT from Phone</a:t>
            </a:r>
            <a:endParaRPr lang="en-US" dirty="0"/>
          </a:p>
        </p:txBody>
      </p:sp>
      <p:sp>
        <p:nvSpPr>
          <p:cNvPr id="8" name="Text Placeholder 7"/>
          <p:cNvSpPr>
            <a:spLocks noGrp="1"/>
          </p:cNvSpPr>
          <p:nvPr>
            <p:ph type="body" sz="half" idx="3"/>
          </p:nvPr>
        </p:nvSpPr>
        <p:spPr/>
        <p:txBody>
          <a:bodyPr/>
          <a:lstStyle/>
          <a:p>
            <a:r>
              <a:rPr lang="en-US" dirty="0" smtClean="0"/>
              <a:t>Web Browser</a:t>
            </a:r>
            <a:endParaRPr lang="en-US" dirty="0"/>
          </a:p>
        </p:txBody>
      </p:sp>
      <p:sp>
        <p:nvSpPr>
          <p:cNvPr id="4" name="Slide Number Placeholder 3"/>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6</a:t>
            </a:fld>
            <a:endParaRPr lang="en-US" dirty="0">
              <a:solidFill>
                <a:prstClr val="black"/>
              </a:solidFill>
            </a:endParaRPr>
          </a:p>
        </p:txBody>
      </p:sp>
      <p:pic>
        <p:nvPicPr>
          <p:cNvPr id="2" name="Picture 2"/>
          <p:cNvPicPr>
            <a:picLocks noGrp="1" noChangeAspect="1" noChangeArrowheads="1"/>
          </p:cNvPicPr>
          <p:nvPr>
            <p:ph sz="quarter" idx="2"/>
          </p:nvPr>
        </p:nvPicPr>
        <p:blipFill>
          <a:blip r:embed="rId2" cstate="print"/>
          <a:srcRect/>
          <a:stretch>
            <a:fillRect/>
          </a:stretch>
        </p:blipFill>
        <p:spPr bwMode="auto">
          <a:xfrm>
            <a:off x="457200" y="1447800"/>
            <a:ext cx="4040188" cy="3810000"/>
          </a:xfrm>
          <a:prstGeom prst="rect">
            <a:avLst/>
          </a:prstGeom>
          <a:noFill/>
          <a:ln w="9525">
            <a:noFill/>
            <a:miter lim="800000"/>
            <a:headEnd/>
            <a:tailEnd/>
          </a:ln>
          <a:effectLst/>
        </p:spPr>
      </p:pic>
      <p:pic>
        <p:nvPicPr>
          <p:cNvPr id="1027" name="Picture 3"/>
          <p:cNvPicPr>
            <a:picLocks noGrp="1" noChangeAspect="1" noChangeArrowheads="1"/>
          </p:cNvPicPr>
          <p:nvPr>
            <p:ph sz="quarter" idx="4"/>
          </p:nvPr>
        </p:nvPicPr>
        <p:blipFill>
          <a:blip r:embed="rId3" cstate="print"/>
          <a:srcRect/>
          <a:stretch>
            <a:fillRect/>
          </a:stretch>
        </p:blipFill>
        <p:spPr bwMode="auto">
          <a:xfrm>
            <a:off x="4645025" y="1447801"/>
            <a:ext cx="4041775"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Do  you feel you have the right people in your agency available to support and participate in EC LDS data governance?</a:t>
            </a:r>
            <a:endParaRPr lang="en-US" sz="3600" dirty="0"/>
          </a:p>
        </p:txBody>
      </p:sp>
      <p:sp>
        <p:nvSpPr>
          <p:cNvPr id="7" name="Text Placeholder 6"/>
          <p:cNvSpPr>
            <a:spLocks noGrp="1"/>
          </p:cNvSpPr>
          <p:nvPr>
            <p:ph type="body" idx="1"/>
          </p:nvPr>
        </p:nvSpPr>
        <p:spPr/>
        <p:txBody>
          <a:bodyPr/>
          <a:lstStyle/>
          <a:p>
            <a:r>
              <a:rPr lang="en-US" dirty="0" smtClean="0"/>
              <a:t>Yes </a:t>
            </a:r>
          </a:p>
          <a:p>
            <a:r>
              <a:rPr lang="en-US" dirty="0" smtClean="0"/>
              <a:t>No</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 xmlns:p14="http://schemas.microsoft.com/office/powerpoint/2010/main" val="8730252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think that it is reasonable for these deliverables to be completed by June 2014?</a:t>
            </a:r>
            <a:endParaRPr lang="en-US" dirty="0"/>
          </a:p>
        </p:txBody>
      </p:sp>
      <p:sp>
        <p:nvSpPr>
          <p:cNvPr id="3" name="Text Placeholder 2"/>
          <p:cNvSpPr>
            <a:spLocks noGrp="1"/>
          </p:cNvSpPr>
          <p:nvPr>
            <p:ph type="body" idx="1"/>
          </p:nvPr>
        </p:nvSpPr>
        <p:spPr/>
        <p:txBody>
          <a:bodyPr/>
          <a:lstStyle/>
          <a:p>
            <a:r>
              <a:rPr lang="en-US" dirty="0" smtClean="0"/>
              <a:t>Yes</a:t>
            </a:r>
          </a:p>
          <a:p>
            <a:r>
              <a:rPr lang="en-US" dirty="0" smtClean="0"/>
              <a:t>No</a:t>
            </a:r>
          </a:p>
          <a:p>
            <a:r>
              <a:rPr lang="en-US" dirty="0" smtClean="0"/>
              <a:t>Uncertain</a:t>
            </a:r>
            <a:endParaRPr lang="en-US" dirty="0"/>
          </a:p>
        </p:txBody>
      </p:sp>
      <p:sp>
        <p:nvSpPr>
          <p:cNvPr id="5" name="Slide Number Placeholder 4"/>
          <p:cNvSpPr>
            <a:spLocks noGrp="1"/>
          </p:cNvSpPr>
          <p:nvPr>
            <p:ph type="sldNum" sz="quarter" idx="12"/>
          </p:nvPr>
        </p:nvSpPr>
        <p:spPr/>
        <p:txBody>
          <a:bodyPr/>
          <a:lstStyle/>
          <a:p>
            <a:pPr>
              <a:defRPr/>
            </a:pPr>
            <a:fld id="{C7CF5F87-5780-4264-84AC-895695C5F05F}" type="slidenum">
              <a:rPr lang="en-US" smtClean="0">
                <a:solidFill>
                  <a:prstClr val="white"/>
                </a:solidFill>
              </a:rPr>
              <a:pPr>
                <a:defRPr/>
              </a:pPr>
              <a:t>61</a:t>
            </a:fld>
            <a:endParaRPr lang="en-US" dirty="0">
              <a:solidFill>
                <a:prstClr val="white"/>
              </a:solidFill>
            </a:endParaRPr>
          </a:p>
        </p:txBody>
      </p:sp>
    </p:spTree>
    <p:extLst>
      <p:ext uri="{BB962C8B-B14F-4D97-AF65-F5344CB8AC3E}">
        <p14:creationId xmlns="" xmlns:p14="http://schemas.microsoft.com/office/powerpoint/2010/main" val="27315409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Table Talk Activity</a:t>
            </a:r>
            <a:endParaRPr lang="en-US" dirty="0"/>
          </a:p>
        </p:txBody>
      </p:sp>
      <p:sp>
        <p:nvSpPr>
          <p:cNvPr id="7" name="Subtitle 6"/>
          <p:cNvSpPr>
            <a:spLocks noGrp="1"/>
          </p:cNvSpPr>
          <p:nvPr>
            <p:ph type="subTitle" idx="1"/>
          </p:nvPr>
        </p:nvSpPr>
        <p:spPr/>
        <p:txBody>
          <a:bodyPr/>
          <a:lstStyle/>
          <a:p>
            <a:r>
              <a:rPr lang="en-US" dirty="0" smtClean="0"/>
              <a:t>Missy Cochenour &amp; Jeff Sellers</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62</a:t>
            </a:fld>
            <a:endParaRPr lang="en-US" dirty="0">
              <a:solidFill>
                <a:prstClr val="black"/>
              </a:solidFill>
            </a:endParaRPr>
          </a:p>
        </p:txBody>
      </p:sp>
    </p:spTree>
    <p:extLst>
      <p:ext uri="{BB962C8B-B14F-4D97-AF65-F5344CB8AC3E}">
        <p14:creationId xmlns="" xmlns:p14="http://schemas.microsoft.com/office/powerpoint/2010/main" val="9242824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lvl="0" indent="0">
              <a:buNone/>
            </a:pPr>
            <a:r>
              <a:rPr lang="en-US" dirty="0" smtClean="0"/>
              <a:t>On your four by four piece of paper please address the following questions:</a:t>
            </a:r>
          </a:p>
          <a:p>
            <a:pPr marL="109537" lvl="0" indent="0">
              <a:buNone/>
            </a:pPr>
            <a:endParaRPr lang="en-US" dirty="0" smtClean="0"/>
          </a:p>
          <a:p>
            <a:r>
              <a:rPr lang="en-US" dirty="0"/>
              <a:t> </a:t>
            </a:r>
          </a:p>
        </p:txBody>
      </p:sp>
      <p:sp>
        <p:nvSpPr>
          <p:cNvPr id="3" name="Title 2"/>
          <p:cNvSpPr>
            <a:spLocks noGrp="1"/>
          </p:cNvSpPr>
          <p:nvPr>
            <p:ph type="title"/>
          </p:nvPr>
        </p:nvSpPr>
        <p:spPr/>
        <p:txBody>
          <a:bodyPr>
            <a:normAutofit fontScale="90000"/>
          </a:bodyPr>
          <a:lstStyle/>
          <a:p>
            <a:r>
              <a:rPr lang="en-US" dirty="0" smtClean="0"/>
              <a:t>Table Talk- Discussion Questions</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63</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 xmlns:p14="http://schemas.microsoft.com/office/powerpoint/2010/main" val="3500670540"/>
              </p:ext>
            </p:extLst>
          </p:nvPr>
        </p:nvGraphicFramePr>
        <p:xfrm>
          <a:off x="838200" y="2514600"/>
          <a:ext cx="7467600" cy="3749040"/>
        </p:xfrm>
        <a:graphic>
          <a:graphicData uri="http://schemas.openxmlformats.org/drawingml/2006/table">
            <a:tbl>
              <a:tblPr firstRow="1" bandRow="1">
                <a:tableStyleId>{5940675A-B579-460E-94D1-54222C63F5DA}</a:tableStyleId>
              </a:tblPr>
              <a:tblGrid>
                <a:gridCol w="3733800"/>
                <a:gridCol w="37338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Discuss initial </a:t>
                      </a:r>
                      <a:r>
                        <a:rPr lang="en-US" b="1" dirty="0" smtClean="0"/>
                        <a:t>concerns</a:t>
                      </a:r>
                      <a:r>
                        <a:rPr lang="en-US" dirty="0" smtClean="0"/>
                        <a:t> and </a:t>
                      </a:r>
                      <a:r>
                        <a:rPr lang="en-US" b="1" dirty="0" smtClean="0"/>
                        <a:t>opportunities</a:t>
                      </a:r>
                      <a:r>
                        <a:rPr lang="en-US" dirty="0" smtClean="0"/>
                        <a:t> regarding Wisconsin EC</a:t>
                      </a:r>
                      <a:r>
                        <a:rPr lang="en-US" baseline="0" dirty="0" smtClean="0"/>
                        <a:t> LDS Data Governance</a:t>
                      </a:r>
                      <a:r>
                        <a:rPr lang="en-US" dirty="0" smtClean="0"/>
                        <a:t>.  </a:t>
                      </a:r>
                    </a:p>
                    <a:p>
                      <a:endParaRPr lang="en-US" dirty="0"/>
                    </a:p>
                  </a:txBody>
                  <a:tcPr/>
                </a:tc>
                <a:tc>
                  <a:txBody>
                    <a:bodyPr/>
                    <a:lstStyle/>
                    <a:p>
                      <a:pPr lvl="0"/>
                      <a:r>
                        <a:rPr lang="en-US" dirty="0" smtClean="0"/>
                        <a:t>How will the Data Governance structure presented this morning </a:t>
                      </a:r>
                      <a:r>
                        <a:rPr lang="en-US" b="0" dirty="0" smtClean="0"/>
                        <a:t>help make data decisions better </a:t>
                      </a:r>
                      <a:r>
                        <a:rPr lang="en-US" dirty="0" smtClean="0"/>
                        <a:t>for the three Wisconsin agencies?</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do you see agency </a:t>
                      </a:r>
                      <a:r>
                        <a:rPr lang="en-US" b="0" dirty="0" smtClean="0"/>
                        <a:t>program area </a:t>
                      </a:r>
                      <a:r>
                        <a:rPr lang="en-US" dirty="0" smtClean="0"/>
                        <a:t>personnel </a:t>
                      </a:r>
                      <a:r>
                        <a:rPr lang="en-US" b="1" dirty="0" smtClean="0"/>
                        <a:t>interacting</a:t>
                      </a:r>
                      <a:r>
                        <a:rPr lang="en-US" dirty="0" smtClean="0"/>
                        <a:t> with their Data Governance team representatives?</a:t>
                      </a:r>
                    </a:p>
                    <a:p>
                      <a:endParaRPr lang="en-US" dirty="0"/>
                    </a:p>
                  </a:txBody>
                  <a:tcPr/>
                </a:tc>
                <a:tc>
                  <a:txBody>
                    <a:bodyPr/>
                    <a:lstStyle/>
                    <a:p>
                      <a:pPr lvl="0"/>
                      <a:r>
                        <a:rPr lang="en-US" dirty="0" smtClean="0"/>
                        <a:t>What </a:t>
                      </a:r>
                      <a:r>
                        <a:rPr lang="en-US" b="0" dirty="0" smtClean="0"/>
                        <a:t>critical agency topics (e.g. data restrictions, data requirements, HIPAA, FERPA, capacity, agency regulations, state statutes, etc.)</a:t>
                      </a:r>
                      <a:r>
                        <a:rPr lang="en-US" b="0" baseline="0" dirty="0" smtClean="0"/>
                        <a:t> </a:t>
                      </a:r>
                      <a:r>
                        <a:rPr lang="en-US" dirty="0" smtClean="0"/>
                        <a:t>do we need to consider while </a:t>
                      </a:r>
                      <a:r>
                        <a:rPr lang="en-US" b="0" dirty="0" smtClean="0"/>
                        <a:t>creating a sustainable </a:t>
                      </a:r>
                      <a:r>
                        <a:rPr lang="en-US" dirty="0" smtClean="0"/>
                        <a:t>Wisconsin Data Governance structure?  </a:t>
                      </a:r>
                      <a:endParaRPr lang="en-US" dirty="0"/>
                    </a:p>
                  </a:txBody>
                  <a:tcPr/>
                </a:tc>
              </a:tr>
            </a:tbl>
          </a:graphicData>
        </a:graphic>
      </p:graphicFrame>
    </p:spTree>
    <p:extLst>
      <p:ext uri="{BB962C8B-B14F-4D97-AF65-F5344CB8AC3E}">
        <p14:creationId xmlns="" xmlns:p14="http://schemas.microsoft.com/office/powerpoint/2010/main" val="8507212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Break</a:t>
            </a:r>
            <a:endParaRPr lang="en-US" dirty="0"/>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64</a:t>
            </a:fld>
            <a:endParaRPr lang="en-US" dirty="0">
              <a:solidFill>
                <a:prstClr val="black"/>
              </a:solidFill>
            </a:endParaRPr>
          </a:p>
        </p:txBody>
      </p:sp>
    </p:spTree>
    <p:extLst>
      <p:ext uri="{BB962C8B-B14F-4D97-AF65-F5344CB8AC3E}">
        <p14:creationId xmlns="" xmlns:p14="http://schemas.microsoft.com/office/powerpoint/2010/main" val="16270100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Table Talk Activity Report Out</a:t>
            </a:r>
            <a:endParaRPr lang="en-US" dirty="0"/>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 xmlns:p14="http://schemas.microsoft.com/office/powerpoint/2010/main" val="24908926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lvl="0" indent="0">
              <a:buNone/>
            </a:pPr>
            <a:r>
              <a:rPr lang="en-US" dirty="0" smtClean="0"/>
              <a:t>On your four by four piece of paper please address the following questions:</a:t>
            </a:r>
          </a:p>
          <a:p>
            <a:pPr marL="109537" lvl="0" indent="0">
              <a:buNone/>
            </a:pPr>
            <a:endParaRPr lang="en-US" dirty="0" smtClean="0"/>
          </a:p>
          <a:p>
            <a:r>
              <a:rPr lang="en-US" dirty="0"/>
              <a:t> </a:t>
            </a:r>
          </a:p>
        </p:txBody>
      </p:sp>
      <p:sp>
        <p:nvSpPr>
          <p:cNvPr id="3" name="Title 2"/>
          <p:cNvSpPr>
            <a:spLocks noGrp="1"/>
          </p:cNvSpPr>
          <p:nvPr>
            <p:ph type="title"/>
          </p:nvPr>
        </p:nvSpPr>
        <p:spPr/>
        <p:txBody>
          <a:bodyPr>
            <a:normAutofit fontScale="90000"/>
          </a:bodyPr>
          <a:lstStyle/>
          <a:p>
            <a:r>
              <a:rPr lang="en-US" dirty="0" smtClean="0"/>
              <a:t>Table Talk- Discussion Questions</a:t>
            </a:r>
            <a:endParaRPr lang="en-US" dirty="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66</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 xmlns:p14="http://schemas.microsoft.com/office/powerpoint/2010/main" val="3500670540"/>
              </p:ext>
            </p:extLst>
          </p:nvPr>
        </p:nvGraphicFramePr>
        <p:xfrm>
          <a:off x="838200" y="2514600"/>
          <a:ext cx="7467600" cy="3749040"/>
        </p:xfrm>
        <a:graphic>
          <a:graphicData uri="http://schemas.openxmlformats.org/drawingml/2006/table">
            <a:tbl>
              <a:tblPr firstRow="1" bandRow="1">
                <a:tableStyleId>{5940675A-B579-460E-94D1-54222C63F5DA}</a:tableStyleId>
              </a:tblPr>
              <a:tblGrid>
                <a:gridCol w="3733800"/>
                <a:gridCol w="37338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Discuss initial </a:t>
                      </a:r>
                      <a:r>
                        <a:rPr lang="en-US" b="1" dirty="0" smtClean="0"/>
                        <a:t>concerns</a:t>
                      </a:r>
                      <a:r>
                        <a:rPr lang="en-US" dirty="0" smtClean="0"/>
                        <a:t> and </a:t>
                      </a:r>
                      <a:r>
                        <a:rPr lang="en-US" b="1" dirty="0" smtClean="0"/>
                        <a:t>opportunities</a:t>
                      </a:r>
                      <a:r>
                        <a:rPr lang="en-US" dirty="0" smtClean="0"/>
                        <a:t> regarding Wisconsin EC</a:t>
                      </a:r>
                      <a:r>
                        <a:rPr lang="en-US" baseline="0" dirty="0" smtClean="0"/>
                        <a:t> LDS Data Governance</a:t>
                      </a:r>
                      <a:r>
                        <a:rPr lang="en-US" dirty="0" smtClean="0"/>
                        <a:t>.  </a:t>
                      </a:r>
                    </a:p>
                    <a:p>
                      <a:endParaRPr lang="en-US" dirty="0"/>
                    </a:p>
                  </a:txBody>
                  <a:tcPr/>
                </a:tc>
                <a:tc>
                  <a:txBody>
                    <a:bodyPr/>
                    <a:lstStyle/>
                    <a:p>
                      <a:pPr lvl="0"/>
                      <a:r>
                        <a:rPr lang="en-US" dirty="0" smtClean="0"/>
                        <a:t>How will the Data Governance structure presented this morning </a:t>
                      </a:r>
                      <a:r>
                        <a:rPr lang="en-US" b="0" dirty="0" smtClean="0"/>
                        <a:t>help make data decisions better </a:t>
                      </a:r>
                      <a:r>
                        <a:rPr lang="en-US" dirty="0" smtClean="0"/>
                        <a:t>for the three Wisconsin agencies?</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 do you see agency </a:t>
                      </a:r>
                      <a:r>
                        <a:rPr lang="en-US" b="0" dirty="0" smtClean="0"/>
                        <a:t>program area </a:t>
                      </a:r>
                      <a:r>
                        <a:rPr lang="en-US" dirty="0" smtClean="0"/>
                        <a:t>personnel </a:t>
                      </a:r>
                      <a:r>
                        <a:rPr lang="en-US" b="1" dirty="0" smtClean="0"/>
                        <a:t>interacting</a:t>
                      </a:r>
                      <a:r>
                        <a:rPr lang="en-US" dirty="0" smtClean="0"/>
                        <a:t> with their Data Governance team representatives?</a:t>
                      </a:r>
                    </a:p>
                    <a:p>
                      <a:endParaRPr lang="en-US" dirty="0"/>
                    </a:p>
                  </a:txBody>
                  <a:tcPr/>
                </a:tc>
                <a:tc>
                  <a:txBody>
                    <a:bodyPr/>
                    <a:lstStyle/>
                    <a:p>
                      <a:pPr lvl="0"/>
                      <a:r>
                        <a:rPr lang="en-US" dirty="0" smtClean="0"/>
                        <a:t>What </a:t>
                      </a:r>
                      <a:r>
                        <a:rPr lang="en-US" b="0" dirty="0" smtClean="0"/>
                        <a:t>critical agency topics (e.g. data restrictions, data requirements, HIPAA, FERPA, capacity, agency regulations, state statutes, etc.)</a:t>
                      </a:r>
                      <a:r>
                        <a:rPr lang="en-US" b="0" baseline="0" dirty="0" smtClean="0"/>
                        <a:t> </a:t>
                      </a:r>
                      <a:r>
                        <a:rPr lang="en-US" dirty="0" smtClean="0"/>
                        <a:t>do we need to consider while </a:t>
                      </a:r>
                      <a:r>
                        <a:rPr lang="en-US" b="0" dirty="0" smtClean="0"/>
                        <a:t>creating a sustainable </a:t>
                      </a:r>
                      <a:r>
                        <a:rPr lang="en-US" dirty="0" smtClean="0"/>
                        <a:t>Wisconsin Data Governance structure?  </a:t>
                      </a:r>
                      <a:endParaRPr lang="en-US" dirty="0"/>
                    </a:p>
                  </a:txBody>
                  <a:tcPr/>
                </a:tc>
              </a:tr>
            </a:tbl>
          </a:graphicData>
        </a:graphic>
      </p:graphicFrame>
    </p:spTree>
    <p:extLst>
      <p:ext uri="{BB962C8B-B14F-4D97-AF65-F5344CB8AC3E}">
        <p14:creationId xmlns="" xmlns:p14="http://schemas.microsoft.com/office/powerpoint/2010/main" val="8507212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67</a:t>
            </a:fld>
            <a:endParaRPr lang="en-US" dirty="0"/>
          </a:p>
        </p:txBody>
      </p:sp>
      <p:sp>
        <p:nvSpPr>
          <p:cNvPr id="5" name="Rectangle 3"/>
          <p:cNvSpPr txBox="1">
            <a:spLocks noChangeArrowheads="1"/>
          </p:cNvSpPr>
          <p:nvPr/>
        </p:nvSpPr>
        <p:spPr>
          <a:xfrm>
            <a:off x="2133600" y="3505200"/>
            <a:ext cx="6400800" cy="2667000"/>
          </a:xfrm>
          <a:prstGeom prst="rect">
            <a:avLst/>
          </a:prstGeom>
        </p:spPr>
        <p:txBody>
          <a:bodyPr>
            <a:normAutofit/>
          </a:bodyPr>
          <a:lstStyle/>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sz="3200" b="1" u="none" strike="noStrike" kern="1200" cap="none" spc="0" normalizeH="0" baseline="0" noProof="0" dirty="0" smtClean="0">
                <a:ln>
                  <a:noFill/>
                </a:ln>
                <a:solidFill>
                  <a:srgbClr val="45496B"/>
                </a:solidFill>
                <a:effectLst/>
                <a:uLnTx/>
                <a:uFillTx/>
                <a:latin typeface="Garamond" pitchFamily="18" charset="0"/>
              </a:rPr>
              <a:t>Governance in Action!</a:t>
            </a:r>
            <a:endParaRPr kumimoji="0" lang="en-US" sz="3200" b="1" u="none" strike="noStrike" kern="1200" cap="none" spc="0" normalizeH="0" noProof="0" dirty="0" smtClean="0">
              <a:ln>
                <a:noFill/>
              </a:ln>
              <a:solidFill>
                <a:srgbClr val="45496B"/>
              </a:solidFill>
              <a:effectLst/>
              <a:uLnTx/>
              <a:uFillTx/>
              <a:latin typeface="Garamond" pitchFamily="18" charset="0"/>
            </a:endParaRPr>
          </a:p>
          <a:p>
            <a:pPr marL="0" marR="0" lvl="0" indent="0" algn="ctr" defTabSz="914400" rtl="0" eaLnBrk="1" fontAlgn="auto" latinLnBrk="0" hangingPunct="1">
              <a:lnSpc>
                <a:spcPct val="80000"/>
              </a:lnSpc>
              <a:spcBef>
                <a:spcPct val="20000"/>
              </a:spcBef>
              <a:spcAft>
                <a:spcPts val="0"/>
              </a:spcAft>
              <a:buClrTx/>
              <a:buSzTx/>
              <a:buFontTx/>
              <a:buNone/>
              <a:tabLst/>
              <a:defRPr/>
            </a:pPr>
            <a:endParaRPr kumimoji="0" lang="en-US" sz="2400" b="1"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Tree>
    <p:extLst>
      <p:ext uri="{BB962C8B-B14F-4D97-AF65-F5344CB8AC3E}">
        <p14:creationId xmlns="" xmlns:p14="http://schemas.microsoft.com/office/powerpoint/2010/main" val="9259192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Organizational structure – including leadership, functional committee and data stewardship</a:t>
            </a:r>
          </a:p>
          <a:p>
            <a:r>
              <a:rPr lang="en-US" dirty="0" smtClean="0"/>
              <a:t>Operational plan – including decision-making process, and definition of roles and responsibilities</a:t>
            </a:r>
          </a:p>
          <a:p>
            <a:r>
              <a:rPr lang="en-US" dirty="0" smtClean="0"/>
              <a:t>Documented policies – authority, data access, privacy, sustainability, data definitions, data integration business rules</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68</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Data Governance – </a:t>
            </a:r>
          </a:p>
          <a:p>
            <a:pPr lvl="0">
              <a:spcBef>
                <a:spcPct val="0"/>
              </a:spcBef>
              <a:defRPr/>
            </a:pPr>
            <a:r>
              <a:rPr lang="en-US" sz="3400" b="1" dirty="0" smtClean="0">
                <a:solidFill>
                  <a:srgbClr val="45496B"/>
                </a:solidFill>
              </a:rPr>
              <a:t>Common Indicators</a:t>
            </a:r>
            <a:endParaRPr lang="en-US" sz="3400" b="1" dirty="0">
              <a:solidFill>
                <a:srgbClr val="45496B"/>
              </a:solidFill>
            </a:endParaRPr>
          </a:p>
        </p:txBody>
      </p:sp>
    </p:spTree>
    <p:extLst>
      <p:ext uri="{BB962C8B-B14F-4D97-AF65-F5344CB8AC3E}">
        <p14:creationId xmlns="" xmlns:p14="http://schemas.microsoft.com/office/powerpoint/2010/main" val="16782398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101"/>
          <p:cNvSpPr>
            <a:spLocks noChangeArrowheads="1"/>
          </p:cNvSpPr>
          <p:nvPr/>
        </p:nvSpPr>
        <p:spPr bwMode="auto">
          <a:xfrm>
            <a:off x="3581400" y="33908"/>
            <a:ext cx="1619864" cy="270892"/>
          </a:xfrm>
          <a:prstGeom prst="rect">
            <a:avLst/>
          </a:prstGeom>
          <a:solidFill>
            <a:schemeClr val="accent5">
              <a:lumMod val="40000"/>
              <a:lumOff val="60000"/>
            </a:schemeClr>
          </a:solidFill>
          <a:ln w="12700">
            <a:solidFill>
              <a:schemeClr val="accent5">
                <a:lumMod val="7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r>
              <a:rPr lang="da-DK" kern="0" dirty="0" smtClean="0">
                <a:solidFill>
                  <a:sysClr val="window" lastClr="FFFFFF"/>
                </a:solidFill>
                <a:latin typeface="Calibri"/>
                <a:ea typeface="ＭＳ Ｐゴシック" pitchFamily="-97" charset="-128"/>
                <a:cs typeface="ＭＳ Ｐゴシック" charset="-128"/>
              </a:rPr>
              <a:t>Data Request</a:t>
            </a:r>
            <a:endParaRPr lang="da-DK" kern="0" dirty="0">
              <a:solidFill>
                <a:sysClr val="window" lastClr="FFFFFF"/>
              </a:solidFill>
              <a:latin typeface="Calibri"/>
              <a:ea typeface="ＭＳ Ｐゴシック" pitchFamily="-97" charset="-128"/>
              <a:cs typeface="ＭＳ Ｐゴシック" charset="-128"/>
            </a:endParaRPr>
          </a:p>
        </p:txBody>
      </p:sp>
      <p:sp>
        <p:nvSpPr>
          <p:cNvPr id="5" name="Right Arrow 4"/>
          <p:cNvSpPr>
            <a:spLocks noChangeArrowheads="1"/>
          </p:cNvSpPr>
          <p:nvPr/>
        </p:nvSpPr>
        <p:spPr bwMode="auto">
          <a:xfrm rot="5400000">
            <a:off x="4245774" y="362280"/>
            <a:ext cx="235258" cy="183224"/>
          </a:xfrm>
          <a:prstGeom prst="rightArrow">
            <a:avLst>
              <a:gd name="adj1" fmla="val 25046"/>
              <a:gd name="adj2" fmla="val 45835"/>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6" name="Rektangel 101"/>
          <p:cNvSpPr>
            <a:spLocks noChangeArrowheads="1"/>
          </p:cNvSpPr>
          <p:nvPr/>
        </p:nvSpPr>
        <p:spPr bwMode="auto">
          <a:xfrm>
            <a:off x="2577173" y="625326"/>
            <a:ext cx="3657600" cy="468321"/>
          </a:xfrm>
          <a:prstGeom prst="rect">
            <a:avLst/>
          </a:prstGeom>
          <a:solidFill>
            <a:schemeClr val="bg1">
              <a:lumMod val="75000"/>
            </a:schemeClr>
          </a:soli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r>
              <a:rPr lang="da-DK" kern="0" dirty="0" smtClean="0">
                <a:solidFill>
                  <a:sysClr val="window" lastClr="FFFFFF"/>
                </a:solidFill>
                <a:latin typeface="Calibri"/>
                <a:ea typeface="ＭＳ Ｐゴシック" pitchFamily="-97" charset="-128"/>
                <a:cs typeface="ＭＳ Ｐゴシック" charset="-128"/>
              </a:rPr>
              <a:t>Initial screen of data request by independent researcher</a:t>
            </a:r>
            <a:endParaRPr lang="da-DK" kern="0" dirty="0">
              <a:solidFill>
                <a:sysClr val="window" lastClr="FFFFFF"/>
              </a:solidFill>
              <a:latin typeface="Calibri"/>
              <a:ea typeface="ＭＳ Ｐゴシック" pitchFamily="-97" charset="-128"/>
              <a:cs typeface="ＭＳ Ｐゴシック" charset="-128"/>
            </a:endParaRPr>
          </a:p>
        </p:txBody>
      </p:sp>
      <p:sp>
        <p:nvSpPr>
          <p:cNvPr id="7" name="Rektangel 101"/>
          <p:cNvSpPr>
            <a:spLocks noChangeArrowheads="1"/>
          </p:cNvSpPr>
          <p:nvPr/>
        </p:nvSpPr>
        <p:spPr bwMode="auto">
          <a:xfrm>
            <a:off x="2958173" y="1597917"/>
            <a:ext cx="2895600" cy="511033"/>
          </a:xfrm>
          <a:prstGeom prst="rect">
            <a:avLst/>
          </a:prstGeom>
          <a:solidFill>
            <a:schemeClr val="accent5">
              <a:lumMod val="60000"/>
              <a:lumOff val="40000"/>
            </a:schemeClr>
          </a:solidFill>
          <a:ln w="12700">
            <a:solidFill>
              <a:schemeClr val="accent5">
                <a:lumMod val="7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r>
              <a:rPr lang="da-DK" kern="0" dirty="0" smtClean="0">
                <a:solidFill>
                  <a:sysClr val="window" lastClr="FFFFFF"/>
                </a:solidFill>
                <a:latin typeface="Calibri"/>
                <a:ea typeface="ＭＳ Ｐゴシック" pitchFamily="-97" charset="-128"/>
                <a:cs typeface="ＭＳ Ｐゴシック" charset="-128"/>
              </a:rPr>
              <a:t>Review of data request by Data Research Committee</a:t>
            </a:r>
            <a:endParaRPr lang="da-DK" kern="0" dirty="0">
              <a:solidFill>
                <a:sysClr val="window" lastClr="FFFFFF"/>
              </a:solidFill>
              <a:latin typeface="Calibri"/>
              <a:ea typeface="ＭＳ Ｐゴシック" pitchFamily="-97" charset="-128"/>
              <a:cs typeface="ＭＳ Ｐゴシック" charset="-128"/>
            </a:endParaRPr>
          </a:p>
        </p:txBody>
      </p:sp>
      <p:sp>
        <p:nvSpPr>
          <p:cNvPr id="8" name="Right Arrow 7"/>
          <p:cNvSpPr>
            <a:spLocks noChangeArrowheads="1"/>
          </p:cNvSpPr>
          <p:nvPr/>
        </p:nvSpPr>
        <p:spPr bwMode="auto">
          <a:xfrm rot="5400000">
            <a:off x="4189163" y="1248922"/>
            <a:ext cx="339298" cy="176360"/>
          </a:xfrm>
          <a:prstGeom prst="rightArrow">
            <a:avLst>
              <a:gd name="adj1" fmla="val 25046"/>
              <a:gd name="adj2" fmla="val 45835"/>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1" name="Rektangel 101"/>
          <p:cNvSpPr>
            <a:spLocks noChangeArrowheads="1"/>
          </p:cNvSpPr>
          <p:nvPr/>
        </p:nvSpPr>
        <p:spPr bwMode="auto">
          <a:xfrm>
            <a:off x="79469" y="1578496"/>
            <a:ext cx="1619864" cy="499492"/>
          </a:xfrm>
          <a:prstGeom prst="rect">
            <a:avLst/>
          </a:prstGeom>
          <a:solidFill>
            <a:schemeClr val="accent5">
              <a:lumMod val="60000"/>
              <a:lumOff val="40000"/>
            </a:schemeClr>
          </a:solidFill>
          <a:ln w="12700">
            <a:solidFill>
              <a:schemeClr val="accent5">
                <a:lumMod val="7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r>
              <a:rPr lang="da-DK" kern="0" dirty="0" smtClean="0">
                <a:solidFill>
                  <a:sysClr val="window" lastClr="FFFFFF"/>
                </a:solidFill>
                <a:latin typeface="Calibri"/>
                <a:ea typeface="ＭＳ Ｐゴシック" pitchFamily="-97" charset="-128"/>
                <a:cs typeface="ＭＳ Ｐゴシック" charset="-128"/>
              </a:rPr>
              <a:t>Data Request Approved</a:t>
            </a:r>
            <a:endParaRPr lang="da-DK" kern="0" dirty="0">
              <a:solidFill>
                <a:sysClr val="window" lastClr="FFFFFF"/>
              </a:solidFill>
              <a:latin typeface="Calibri"/>
              <a:ea typeface="ＭＳ Ｐゴシック" pitchFamily="-97" charset="-128"/>
              <a:cs typeface="ＭＳ Ｐゴシック" charset="-128"/>
            </a:endParaRPr>
          </a:p>
        </p:txBody>
      </p:sp>
      <p:sp>
        <p:nvSpPr>
          <p:cNvPr id="12" name="Rektangel 101"/>
          <p:cNvSpPr>
            <a:spLocks noChangeArrowheads="1"/>
          </p:cNvSpPr>
          <p:nvPr/>
        </p:nvSpPr>
        <p:spPr bwMode="auto">
          <a:xfrm>
            <a:off x="7432304" y="1597917"/>
            <a:ext cx="1619864" cy="499492"/>
          </a:xfrm>
          <a:prstGeom prst="rect">
            <a:avLst/>
          </a:prstGeom>
          <a:solidFill>
            <a:schemeClr val="accent5">
              <a:lumMod val="60000"/>
              <a:lumOff val="40000"/>
            </a:schemeClr>
          </a:solidFill>
          <a:ln w="12700">
            <a:solidFill>
              <a:schemeClr val="accent5">
                <a:lumMod val="7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fontAlgn="auto">
              <a:spcBef>
                <a:spcPts val="0"/>
              </a:spcBef>
              <a:spcAft>
                <a:spcPts val="0"/>
              </a:spcAft>
              <a:defRPr/>
            </a:pPr>
            <a:r>
              <a:rPr lang="da-DK" kern="0" dirty="0" smtClean="0">
                <a:solidFill>
                  <a:sysClr val="window" lastClr="FFFFFF"/>
                </a:solidFill>
                <a:latin typeface="Calibri"/>
                <a:ea typeface="ＭＳ Ｐゴシック" pitchFamily="-97" charset="-128"/>
                <a:cs typeface="ＭＳ Ｐゴシック" charset="-128"/>
              </a:rPr>
              <a:t>Data Request Denied</a:t>
            </a:r>
            <a:endParaRPr lang="da-DK" kern="0" dirty="0">
              <a:solidFill>
                <a:sysClr val="window" lastClr="FFFFFF"/>
              </a:solidFill>
              <a:latin typeface="Calibri"/>
              <a:ea typeface="ＭＳ Ｐゴシック" pitchFamily="-97" charset="-128"/>
              <a:cs typeface="ＭＳ Ｐゴシック" charset="-128"/>
            </a:endParaRPr>
          </a:p>
        </p:txBody>
      </p:sp>
      <p:sp>
        <p:nvSpPr>
          <p:cNvPr id="13" name="Bent-Up Arrow 8"/>
          <p:cNvSpPr>
            <a:spLocks noChangeArrowheads="1"/>
          </p:cNvSpPr>
          <p:nvPr/>
        </p:nvSpPr>
        <p:spPr bwMode="auto">
          <a:xfrm rot="-5400000">
            <a:off x="6044945" y="-710942"/>
            <a:ext cx="1578498" cy="3000375"/>
          </a:xfrm>
          <a:custGeom>
            <a:avLst/>
            <a:gdLst>
              <a:gd name="T0" fmla="*/ 775708 w 869950"/>
              <a:gd name="T1" fmla="*/ 0 h 1323975"/>
              <a:gd name="T2" fmla="*/ 681467 w 869950"/>
              <a:gd name="T3" fmla="*/ 90892 h 1323975"/>
              <a:gd name="T4" fmla="*/ 0 w 869950"/>
              <a:gd name="T5" fmla="*/ 1300552 h 1323975"/>
              <a:gd name="T6" fmla="*/ 399566 w 869950"/>
              <a:gd name="T7" fmla="*/ 1323975 h 1323975"/>
              <a:gd name="T8" fmla="*/ 799132 w 869950"/>
              <a:gd name="T9" fmla="*/ 707434 h 1323975"/>
              <a:gd name="T10" fmla="*/ 869950 w 869950"/>
              <a:gd name="T11" fmla="*/ 90892 h 1323975"/>
              <a:gd name="T12" fmla="*/ 3 60000 65536"/>
              <a:gd name="T13" fmla="*/ 2 60000 65536"/>
              <a:gd name="T14" fmla="*/ 2 60000 65536"/>
              <a:gd name="T15" fmla="*/ 1 60000 65536"/>
              <a:gd name="T16" fmla="*/ 0 60000 65536"/>
              <a:gd name="T17" fmla="*/ 0 60000 65536"/>
              <a:gd name="T18" fmla="*/ 0 w 869950"/>
              <a:gd name="T19" fmla="*/ 1277128 h 1323975"/>
              <a:gd name="T20" fmla="*/ 799132 w 869950"/>
              <a:gd name="T21" fmla="*/ 1323975 h 1323975"/>
            </a:gdLst>
            <a:ahLst/>
            <a:cxnLst>
              <a:cxn ang="T12">
                <a:pos x="T0" y="T1"/>
              </a:cxn>
              <a:cxn ang="T13">
                <a:pos x="T2" y="T3"/>
              </a:cxn>
              <a:cxn ang="T14">
                <a:pos x="T4" y="T5"/>
              </a:cxn>
              <a:cxn ang="T15">
                <a:pos x="T6" y="T7"/>
              </a:cxn>
              <a:cxn ang="T16">
                <a:pos x="T8" y="T9"/>
              </a:cxn>
              <a:cxn ang="T17">
                <a:pos x="T10" y="T11"/>
              </a:cxn>
            </a:cxnLst>
            <a:rect l="T18" t="T19" r="T20" b="T21"/>
            <a:pathLst>
              <a:path w="869950" h="1323975">
                <a:moveTo>
                  <a:pt x="0" y="1277128"/>
                </a:moveTo>
                <a:lnTo>
                  <a:pt x="752285" y="1277128"/>
                </a:lnTo>
                <a:lnTo>
                  <a:pt x="752285" y="90892"/>
                </a:lnTo>
                <a:lnTo>
                  <a:pt x="681467" y="90892"/>
                </a:lnTo>
                <a:lnTo>
                  <a:pt x="775708" y="0"/>
                </a:lnTo>
                <a:lnTo>
                  <a:pt x="869950" y="90892"/>
                </a:lnTo>
                <a:lnTo>
                  <a:pt x="799132" y="90892"/>
                </a:lnTo>
                <a:lnTo>
                  <a:pt x="799132" y="1323975"/>
                </a:lnTo>
                <a:lnTo>
                  <a:pt x="0" y="1323975"/>
                </a:lnTo>
                <a:close/>
              </a:path>
            </a:pathLst>
          </a:custGeom>
          <a:gradFill rotWithShape="1">
            <a:gsLst>
              <a:gs pos="0">
                <a:srgbClr val="595959"/>
              </a:gs>
              <a:gs pos="100000">
                <a:srgbClr val="D9D9D9"/>
              </a:gs>
            </a:gsLst>
            <a:lin ang="2034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4" name="Bent-Up Arrow 8"/>
          <p:cNvSpPr>
            <a:spLocks noChangeArrowheads="1"/>
          </p:cNvSpPr>
          <p:nvPr/>
        </p:nvSpPr>
        <p:spPr bwMode="auto">
          <a:xfrm rot="16200000" flipH="1" flipV="1">
            <a:off x="1696476" y="1162785"/>
            <a:ext cx="257186" cy="2164426"/>
          </a:xfrm>
          <a:custGeom>
            <a:avLst/>
            <a:gdLst>
              <a:gd name="T0" fmla="*/ 775708 w 869950"/>
              <a:gd name="T1" fmla="*/ 0 h 1323975"/>
              <a:gd name="T2" fmla="*/ 681467 w 869950"/>
              <a:gd name="T3" fmla="*/ 90892 h 1323975"/>
              <a:gd name="T4" fmla="*/ 0 w 869950"/>
              <a:gd name="T5" fmla="*/ 1300552 h 1323975"/>
              <a:gd name="T6" fmla="*/ 399566 w 869950"/>
              <a:gd name="T7" fmla="*/ 1323975 h 1323975"/>
              <a:gd name="T8" fmla="*/ 799132 w 869950"/>
              <a:gd name="T9" fmla="*/ 707434 h 1323975"/>
              <a:gd name="T10" fmla="*/ 869950 w 869950"/>
              <a:gd name="T11" fmla="*/ 90892 h 1323975"/>
              <a:gd name="T12" fmla="*/ 3 60000 65536"/>
              <a:gd name="T13" fmla="*/ 2 60000 65536"/>
              <a:gd name="T14" fmla="*/ 2 60000 65536"/>
              <a:gd name="T15" fmla="*/ 1 60000 65536"/>
              <a:gd name="T16" fmla="*/ 0 60000 65536"/>
              <a:gd name="T17" fmla="*/ 0 60000 65536"/>
              <a:gd name="T18" fmla="*/ 0 w 869950"/>
              <a:gd name="T19" fmla="*/ 1277128 h 1323975"/>
              <a:gd name="T20" fmla="*/ 799132 w 869950"/>
              <a:gd name="T21" fmla="*/ 1323975 h 1323975"/>
            </a:gdLst>
            <a:ahLst/>
            <a:cxnLst>
              <a:cxn ang="T12">
                <a:pos x="T0" y="T1"/>
              </a:cxn>
              <a:cxn ang="T13">
                <a:pos x="T2" y="T3"/>
              </a:cxn>
              <a:cxn ang="T14">
                <a:pos x="T4" y="T5"/>
              </a:cxn>
              <a:cxn ang="T15">
                <a:pos x="T6" y="T7"/>
              </a:cxn>
              <a:cxn ang="T16">
                <a:pos x="T8" y="T9"/>
              </a:cxn>
              <a:cxn ang="T17">
                <a:pos x="T10" y="T11"/>
              </a:cxn>
            </a:cxnLst>
            <a:rect l="T18" t="T19" r="T20" b="T21"/>
            <a:pathLst>
              <a:path w="869950" h="1323975">
                <a:moveTo>
                  <a:pt x="0" y="1277128"/>
                </a:moveTo>
                <a:lnTo>
                  <a:pt x="752285" y="1277128"/>
                </a:lnTo>
                <a:lnTo>
                  <a:pt x="752285" y="90892"/>
                </a:lnTo>
                <a:lnTo>
                  <a:pt x="681467" y="90892"/>
                </a:lnTo>
                <a:lnTo>
                  <a:pt x="775708" y="0"/>
                </a:lnTo>
                <a:lnTo>
                  <a:pt x="869950" y="90892"/>
                </a:lnTo>
                <a:lnTo>
                  <a:pt x="799132" y="90892"/>
                </a:lnTo>
                <a:lnTo>
                  <a:pt x="799132" y="1323975"/>
                </a:lnTo>
                <a:lnTo>
                  <a:pt x="0" y="1323975"/>
                </a:lnTo>
                <a:close/>
              </a:path>
            </a:pathLst>
          </a:custGeom>
          <a:gradFill rotWithShape="1">
            <a:gsLst>
              <a:gs pos="0">
                <a:srgbClr val="595959"/>
              </a:gs>
              <a:gs pos="100000">
                <a:srgbClr val="D9D9D9"/>
              </a:gs>
            </a:gsLst>
            <a:lin ang="2034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5" name="Right Arrow 14"/>
          <p:cNvSpPr>
            <a:spLocks noChangeArrowheads="1"/>
          </p:cNvSpPr>
          <p:nvPr/>
        </p:nvSpPr>
        <p:spPr bwMode="auto">
          <a:xfrm>
            <a:off x="5936470" y="1664937"/>
            <a:ext cx="1425037" cy="301906"/>
          </a:xfrm>
          <a:prstGeom prst="rightArrow">
            <a:avLst>
              <a:gd name="adj1" fmla="val 25046"/>
              <a:gd name="adj2" fmla="val 4582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6" name="Right Arrow 15"/>
          <p:cNvSpPr>
            <a:spLocks noChangeArrowheads="1"/>
          </p:cNvSpPr>
          <p:nvPr/>
        </p:nvSpPr>
        <p:spPr bwMode="auto">
          <a:xfrm rot="10800000">
            <a:off x="1767283" y="1728560"/>
            <a:ext cx="1142999" cy="249745"/>
          </a:xfrm>
          <a:prstGeom prst="rightArrow">
            <a:avLst>
              <a:gd name="adj1" fmla="val 25046"/>
              <a:gd name="adj2" fmla="val 4582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7" name="Oval 16"/>
          <p:cNvSpPr>
            <a:spLocks noChangeArrowheads="1"/>
          </p:cNvSpPr>
          <p:nvPr/>
        </p:nvSpPr>
        <p:spPr bwMode="auto">
          <a:xfrm>
            <a:off x="7642063" y="281179"/>
            <a:ext cx="1384638" cy="1156614"/>
          </a:xfrm>
          <a:prstGeom prst="ellipse">
            <a:avLst/>
          </a:prstGeom>
          <a:solidFill>
            <a:schemeClr val="accent5"/>
          </a:solidFill>
          <a:ln w="9525">
            <a:solidFill>
              <a:srgbClr val="2856BF"/>
            </a:solidFill>
            <a:round/>
            <a:headEnd/>
            <a:tailEnd/>
          </a:ln>
          <a:effectLst>
            <a:outerShdw dist="23000" dir="5400000" rotWithShape="0">
              <a:srgbClr val="808080">
                <a:alpha val="34999"/>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noProof="0" dirty="0" smtClean="0">
                <a:solidFill>
                  <a:sysClr val="window" lastClr="FFFFFF"/>
                </a:solidFill>
                <a:latin typeface="Calibri"/>
              </a:rPr>
              <a:t>May re-submit with changes</a:t>
            </a:r>
            <a:endParaRPr kumimoji="0" lang="en-US" sz="1800" b="0" i="0" u="none" strike="noStrike" kern="0" cap="none" spc="0" normalizeH="0" baseline="0" noProof="0" dirty="0">
              <a:ln>
                <a:noFill/>
              </a:ln>
              <a:solidFill>
                <a:sysClr val="window" lastClr="FFFFFF"/>
              </a:solidFill>
              <a:effectLst/>
              <a:uLnTx/>
              <a:uFillTx/>
              <a:latin typeface="Calibri"/>
              <a:ea typeface="+mn-ea"/>
            </a:endParaRPr>
          </a:p>
        </p:txBody>
      </p:sp>
      <p:sp>
        <p:nvSpPr>
          <p:cNvPr id="18" name="Right Arrow 17"/>
          <p:cNvSpPr>
            <a:spLocks noChangeArrowheads="1"/>
          </p:cNvSpPr>
          <p:nvPr/>
        </p:nvSpPr>
        <p:spPr bwMode="auto">
          <a:xfrm rot="5400000" flipV="1">
            <a:off x="670000" y="3107174"/>
            <a:ext cx="292632" cy="174285"/>
          </a:xfrm>
          <a:prstGeom prst="rightArrow">
            <a:avLst>
              <a:gd name="adj1" fmla="val 25046"/>
              <a:gd name="adj2" fmla="val 45835"/>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0" name="Rectangle 19"/>
          <p:cNvSpPr/>
          <p:nvPr/>
        </p:nvSpPr>
        <p:spPr>
          <a:xfrm>
            <a:off x="2978439" y="2240334"/>
            <a:ext cx="2895600" cy="609600"/>
          </a:xfrm>
          <a:prstGeom prst="rect">
            <a:avLst/>
          </a:prstGeom>
          <a:solidFill>
            <a:schemeClr val="accent4">
              <a:lumMod val="60000"/>
              <a:lumOff val="40000"/>
            </a:schemeClr>
          </a:solidFill>
          <a:ln w="12700">
            <a:solidFill>
              <a:schemeClr val="accent4">
                <a:lumMod val="50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a:r>
              <a:rPr lang="en-US" kern="0" dirty="0">
                <a:solidFill>
                  <a:sysClr val="window" lastClr="FFFFFF"/>
                </a:solidFill>
                <a:latin typeface="Calibri"/>
                <a:ea typeface="ＭＳ Ｐゴシック" pitchFamily="-97" charset="-128"/>
                <a:cs typeface="ＭＳ Ｐゴシック" charset="-128"/>
              </a:rPr>
              <a:t>Review of data request by UDOH IRB</a:t>
            </a:r>
          </a:p>
        </p:txBody>
      </p:sp>
      <p:sp>
        <p:nvSpPr>
          <p:cNvPr id="19" name="Rektangel 101"/>
          <p:cNvSpPr>
            <a:spLocks noChangeArrowheads="1"/>
          </p:cNvSpPr>
          <p:nvPr/>
        </p:nvSpPr>
        <p:spPr bwMode="auto">
          <a:xfrm>
            <a:off x="7444940" y="2347927"/>
            <a:ext cx="1619864" cy="499492"/>
          </a:xfrm>
          <a:prstGeom prst="rect">
            <a:avLst/>
          </a:prstGeom>
          <a:solidFill>
            <a:schemeClr val="accent4">
              <a:lumMod val="60000"/>
              <a:lumOff val="40000"/>
            </a:schemeClr>
          </a:solidFill>
          <a:ln w="12700">
            <a:solidFill>
              <a:schemeClr val="accent4">
                <a:lumMod val="50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a:r>
              <a:rPr lang="da-DK" kern="0" dirty="0">
                <a:solidFill>
                  <a:sysClr val="window" lastClr="FFFFFF"/>
                </a:solidFill>
                <a:latin typeface="Calibri"/>
                <a:ea typeface="ＭＳ Ｐゴシック" pitchFamily="-97" charset="-128"/>
                <a:cs typeface="ＭＳ Ｐゴシック" charset="-128"/>
              </a:rPr>
              <a:t>Data Request Denied</a:t>
            </a:r>
          </a:p>
        </p:txBody>
      </p:sp>
      <p:sp>
        <p:nvSpPr>
          <p:cNvPr id="21" name="Right Arrow 20"/>
          <p:cNvSpPr>
            <a:spLocks noChangeArrowheads="1"/>
          </p:cNvSpPr>
          <p:nvPr/>
        </p:nvSpPr>
        <p:spPr bwMode="auto">
          <a:xfrm rot="10800000">
            <a:off x="1733366" y="2597673"/>
            <a:ext cx="1190932" cy="232976"/>
          </a:xfrm>
          <a:prstGeom prst="rightArrow">
            <a:avLst>
              <a:gd name="adj1" fmla="val 25046"/>
              <a:gd name="adj2" fmla="val 4582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2" name="Right Arrow 21"/>
          <p:cNvSpPr>
            <a:spLocks noChangeArrowheads="1"/>
          </p:cNvSpPr>
          <p:nvPr/>
        </p:nvSpPr>
        <p:spPr bwMode="auto">
          <a:xfrm>
            <a:off x="1740424" y="3427384"/>
            <a:ext cx="657223" cy="232977"/>
          </a:xfrm>
          <a:prstGeom prst="rightArrow">
            <a:avLst>
              <a:gd name="adj1" fmla="val 25046"/>
              <a:gd name="adj2" fmla="val 4582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3" name="Rectangle 2"/>
          <p:cNvSpPr/>
          <p:nvPr/>
        </p:nvSpPr>
        <p:spPr>
          <a:xfrm>
            <a:off x="86035" y="3384806"/>
            <a:ext cx="1619864" cy="515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is collected</a:t>
            </a:r>
            <a:endParaRPr lang="en-US" dirty="0"/>
          </a:p>
        </p:txBody>
      </p:sp>
      <p:sp>
        <p:nvSpPr>
          <p:cNvPr id="9" name="Rectangle 8"/>
          <p:cNvSpPr/>
          <p:nvPr/>
        </p:nvSpPr>
        <p:spPr>
          <a:xfrm>
            <a:off x="86035" y="2422327"/>
            <a:ext cx="1600196" cy="583667"/>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Request Approved</a:t>
            </a:r>
            <a:endParaRPr lang="en-US" dirty="0"/>
          </a:p>
        </p:txBody>
      </p:sp>
      <p:sp>
        <p:nvSpPr>
          <p:cNvPr id="10" name="Rectangle 9"/>
          <p:cNvSpPr/>
          <p:nvPr/>
        </p:nvSpPr>
        <p:spPr>
          <a:xfrm>
            <a:off x="2451540" y="2961945"/>
            <a:ext cx="4037125" cy="845722"/>
          </a:xfrm>
          <a:prstGeom prst="rect">
            <a:avLst/>
          </a:prstGeom>
          <a:solidFill>
            <a:schemeClr val="bg1">
              <a:lumMod val="75000"/>
            </a:schemeClr>
          </a:solidFill>
          <a:ln w="12700">
            <a:solidFill>
              <a:schemeClr val="tx1">
                <a:lumMod val="75000"/>
                <a:lumOff val="25000"/>
              </a:scheme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txBody>
          <a:bodyPr anchor="ctr"/>
          <a:lstStyle/>
          <a:p>
            <a:pPr algn="ctr"/>
            <a:r>
              <a:rPr lang="en-US" kern="0" dirty="0" smtClean="0">
                <a:solidFill>
                  <a:sysClr val="window" lastClr="FFFFFF"/>
                </a:solidFill>
                <a:latin typeface="Calibri"/>
                <a:ea typeface="ＭＳ Ｐゴシック" pitchFamily="-97" charset="-128"/>
                <a:cs typeface="ＭＳ Ｐゴシック" charset="-128"/>
              </a:rPr>
              <a:t>Data for all Non Education and External recipients </a:t>
            </a:r>
            <a:r>
              <a:rPr lang="en-US" kern="0" dirty="0">
                <a:solidFill>
                  <a:sysClr val="window" lastClr="FFFFFF"/>
                </a:solidFill>
                <a:latin typeface="Calibri"/>
                <a:ea typeface="ＭＳ Ｐゴシック" pitchFamily="-97" charset="-128"/>
                <a:cs typeface="ＭＳ Ｐゴシック" charset="-128"/>
              </a:rPr>
              <a:t>reviewed by independent researcher to protect PII</a:t>
            </a:r>
          </a:p>
        </p:txBody>
      </p:sp>
      <p:sp>
        <p:nvSpPr>
          <p:cNvPr id="25" name="Right Arrow 24"/>
          <p:cNvSpPr>
            <a:spLocks noChangeArrowheads="1"/>
          </p:cNvSpPr>
          <p:nvPr/>
        </p:nvSpPr>
        <p:spPr bwMode="auto">
          <a:xfrm>
            <a:off x="5915722" y="2476527"/>
            <a:ext cx="1445785" cy="232977"/>
          </a:xfrm>
          <a:prstGeom prst="rightArrow">
            <a:avLst>
              <a:gd name="adj1" fmla="val 25046"/>
              <a:gd name="adj2" fmla="val 45823"/>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6200000">
            <a:off x="6608450" y="3193090"/>
            <a:ext cx="268078" cy="383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6934200" y="3214446"/>
            <a:ext cx="1696064" cy="340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is released</a:t>
            </a:r>
            <a:endParaRPr lang="en-US" dirty="0"/>
          </a:p>
        </p:txBody>
      </p:sp>
      <p:sp>
        <p:nvSpPr>
          <p:cNvPr id="24" name="Rectangle 23"/>
          <p:cNvSpPr/>
          <p:nvPr/>
        </p:nvSpPr>
        <p:spPr>
          <a:xfrm>
            <a:off x="6588301" y="3900307"/>
            <a:ext cx="243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results are reported to DPC &amp; DRC</a:t>
            </a:r>
            <a:endParaRPr lang="en-US" dirty="0"/>
          </a:p>
        </p:txBody>
      </p:sp>
      <p:pic>
        <p:nvPicPr>
          <p:cNvPr id="29"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78250" y="3595507"/>
            <a:ext cx="2079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6559545" y="4788966"/>
            <a:ext cx="2438400" cy="533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Results made public or published?</a:t>
            </a:r>
            <a:endParaRPr lang="en-US" dirty="0"/>
          </a:p>
        </p:txBody>
      </p:sp>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74764" y="4467150"/>
            <a:ext cx="20796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0" name="Left Arrow 29"/>
          <p:cNvSpPr/>
          <p:nvPr/>
        </p:nvSpPr>
        <p:spPr>
          <a:xfrm>
            <a:off x="5740893" y="4788966"/>
            <a:ext cx="747772" cy="4736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a:t>
            </a:r>
            <a:endParaRPr lang="en-US" dirty="0"/>
          </a:p>
        </p:txBody>
      </p:sp>
      <p:sp>
        <p:nvSpPr>
          <p:cNvPr id="31" name="Down Arrow 30"/>
          <p:cNvSpPr/>
          <p:nvPr/>
        </p:nvSpPr>
        <p:spPr>
          <a:xfrm>
            <a:off x="7277127" y="5410200"/>
            <a:ext cx="1003235"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024" name="Rectangle 1023"/>
          <p:cNvSpPr/>
          <p:nvPr/>
        </p:nvSpPr>
        <p:spPr>
          <a:xfrm>
            <a:off x="6934200" y="6096000"/>
            <a:ext cx="1696064"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further action required</a:t>
            </a:r>
            <a:endParaRPr lang="en-US" dirty="0"/>
          </a:p>
        </p:txBody>
      </p:sp>
      <p:sp>
        <p:nvSpPr>
          <p:cNvPr id="1025" name="Rectangle 1024"/>
          <p:cNvSpPr/>
          <p:nvPr/>
        </p:nvSpPr>
        <p:spPr>
          <a:xfrm>
            <a:off x="2794598" y="4467150"/>
            <a:ext cx="2844201" cy="914400"/>
          </a:xfrm>
          <a:prstGeom prst="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Policy Committee review of publication proposal</a:t>
            </a:r>
            <a:endParaRPr lang="en-US" dirty="0"/>
          </a:p>
        </p:txBody>
      </p:sp>
      <p:sp>
        <p:nvSpPr>
          <p:cNvPr id="38" name="Left Arrow 37"/>
          <p:cNvSpPr/>
          <p:nvPr/>
        </p:nvSpPr>
        <p:spPr>
          <a:xfrm>
            <a:off x="2040454" y="4749953"/>
            <a:ext cx="62654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a:t>
            </a:r>
            <a:endParaRPr lang="en-US" dirty="0"/>
          </a:p>
        </p:txBody>
      </p:sp>
      <p:sp>
        <p:nvSpPr>
          <p:cNvPr id="39" name="Down Arrow 38"/>
          <p:cNvSpPr/>
          <p:nvPr/>
        </p:nvSpPr>
        <p:spPr>
          <a:xfrm>
            <a:off x="2794598" y="5499549"/>
            <a:ext cx="1003235" cy="430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sp>
        <p:nvSpPr>
          <p:cNvPr id="1030" name="Rectangle 1029"/>
          <p:cNvSpPr/>
          <p:nvPr/>
        </p:nvSpPr>
        <p:spPr>
          <a:xfrm>
            <a:off x="79469" y="4467150"/>
            <a:ext cx="1825531" cy="119273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Results are published or made public</a:t>
            </a:r>
            <a:endParaRPr lang="en-US" dirty="0"/>
          </a:p>
        </p:txBody>
      </p:sp>
      <p:sp>
        <p:nvSpPr>
          <p:cNvPr id="42" name="Right Arrow 41"/>
          <p:cNvSpPr>
            <a:spLocks noChangeArrowheads="1"/>
          </p:cNvSpPr>
          <p:nvPr/>
        </p:nvSpPr>
        <p:spPr bwMode="auto">
          <a:xfrm rot="16200000">
            <a:off x="8161377" y="2133874"/>
            <a:ext cx="169649" cy="176360"/>
          </a:xfrm>
          <a:prstGeom prst="rightArrow">
            <a:avLst>
              <a:gd name="adj1" fmla="val 25046"/>
              <a:gd name="adj2" fmla="val 45835"/>
            </a:avLst>
          </a:prstGeom>
          <a:gradFill rotWithShape="1">
            <a:gsLst>
              <a:gs pos="0">
                <a:srgbClr val="BFBFBF"/>
              </a:gs>
              <a:gs pos="100000">
                <a:srgbClr val="7F7F7F"/>
              </a:gs>
            </a:gsLst>
            <a:lin ang="5400000"/>
          </a:gradFill>
          <a:ln w="9525">
            <a:solidFill>
              <a:srgbClr val="595959"/>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1031" name="Rectangle 1030"/>
          <p:cNvSpPr/>
          <p:nvPr/>
        </p:nvSpPr>
        <p:spPr>
          <a:xfrm>
            <a:off x="1905896" y="6002784"/>
            <a:ext cx="2310802"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Publication proposal may be re-submitted with changes</a:t>
            </a:r>
            <a:endParaRPr lang="en-US" dirty="0"/>
          </a:p>
        </p:txBody>
      </p:sp>
      <p:sp>
        <p:nvSpPr>
          <p:cNvPr id="2" name="Bent-Up Arrow 1"/>
          <p:cNvSpPr/>
          <p:nvPr/>
        </p:nvSpPr>
        <p:spPr>
          <a:xfrm>
            <a:off x="4216698" y="5410200"/>
            <a:ext cx="886256" cy="1188720"/>
          </a:xfrm>
          <a:prstGeom prst="bentUpArrow">
            <a:avLst>
              <a:gd name="adj1" fmla="val 25000"/>
              <a:gd name="adj2" fmla="val 2803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lide Number Placeholder 39"/>
          <p:cNvSpPr>
            <a:spLocks noGrp="1"/>
          </p:cNvSpPr>
          <p:nvPr>
            <p:ph type="sldNum" sz="quarter" idx="12"/>
          </p:nvPr>
        </p:nvSpPr>
        <p:spPr/>
        <p:txBody>
          <a:bodyPr/>
          <a:lstStyle/>
          <a:p>
            <a:fld id="{34A09D4C-6933-479E-9C1D-A5B5B0B201E6}" type="slidenum">
              <a:rPr lang="en-US" smtClean="0"/>
              <a:pPr/>
              <a:t>69</a:t>
            </a:fld>
            <a:endParaRPr lang="en-US" dirty="0"/>
          </a:p>
        </p:txBody>
      </p:sp>
    </p:spTree>
    <p:extLst>
      <p:ext uri="{BB962C8B-B14F-4D97-AF65-F5344CB8AC3E}">
        <p14:creationId xmlns="" xmlns:p14="http://schemas.microsoft.com/office/powerpoint/2010/main" val="106432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your favorite season?</a:t>
            </a:r>
            <a:endParaRPr lang="en-US" dirty="0"/>
          </a:p>
        </p:txBody>
      </p:sp>
      <p:sp>
        <p:nvSpPr>
          <p:cNvPr id="7" name="Text Placeholder 6"/>
          <p:cNvSpPr>
            <a:spLocks noGrp="1"/>
          </p:cNvSpPr>
          <p:nvPr>
            <p:ph type="body" idx="1"/>
          </p:nvPr>
        </p:nvSpPr>
        <p:spPr/>
        <p:txBody>
          <a:bodyPr/>
          <a:lstStyle/>
          <a:p>
            <a:r>
              <a:rPr lang="en-US" dirty="0" smtClean="0"/>
              <a:t>Winter</a:t>
            </a:r>
          </a:p>
          <a:p>
            <a:r>
              <a:rPr lang="en-US" dirty="0" smtClean="0"/>
              <a:t>Spring</a:t>
            </a:r>
          </a:p>
          <a:p>
            <a:r>
              <a:rPr lang="en-US" dirty="0" smtClean="0"/>
              <a:t>Summer</a:t>
            </a:r>
          </a:p>
          <a:p>
            <a:r>
              <a:rPr lang="en-US" dirty="0" smtClean="0"/>
              <a:t>Fall</a:t>
            </a:r>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 xmlns:p14="http://schemas.microsoft.com/office/powerpoint/2010/main" val="1185095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70</a:t>
            </a:fld>
            <a:endParaRPr lang="en-US" dirty="0"/>
          </a:p>
        </p:txBody>
      </p:sp>
      <p:grpSp>
        <p:nvGrpSpPr>
          <p:cNvPr id="56" name="Group 55"/>
          <p:cNvGrpSpPr/>
          <p:nvPr/>
        </p:nvGrpSpPr>
        <p:grpSpPr>
          <a:xfrm>
            <a:off x="304800" y="1296352"/>
            <a:ext cx="8534400" cy="5257800"/>
            <a:chOff x="228600" y="1447800"/>
            <a:chExt cx="8534400" cy="5257800"/>
          </a:xfrm>
        </p:grpSpPr>
        <p:pic>
          <p:nvPicPr>
            <p:cNvPr id="6" name="Picture 4" descr="BS01597_"/>
            <p:cNvPicPr>
              <a:picLocks noChangeAspect="1" noChangeArrowheads="1"/>
            </p:cNvPicPr>
            <p:nvPr/>
          </p:nvPicPr>
          <p:blipFill>
            <a:blip r:embed="rId2" cstate="print"/>
            <a:srcRect/>
            <a:stretch>
              <a:fillRect/>
            </a:stretch>
          </p:blipFill>
          <p:spPr bwMode="auto">
            <a:xfrm>
              <a:off x="457200" y="3733800"/>
              <a:ext cx="877888" cy="995363"/>
            </a:xfrm>
            <a:prstGeom prst="rect">
              <a:avLst/>
            </a:prstGeom>
            <a:noFill/>
            <a:ln w="9525">
              <a:noFill/>
              <a:miter lim="800000"/>
              <a:headEnd/>
              <a:tailEnd/>
            </a:ln>
          </p:spPr>
        </p:pic>
        <p:pic>
          <p:nvPicPr>
            <p:cNvPr id="7" name="Picture 5" descr="PE01914_"/>
            <p:cNvPicPr>
              <a:picLocks noChangeAspect="1" noChangeArrowheads="1"/>
            </p:cNvPicPr>
            <p:nvPr/>
          </p:nvPicPr>
          <p:blipFill>
            <a:blip r:embed="rId3" cstate="print"/>
            <a:srcRect/>
            <a:stretch>
              <a:fillRect/>
            </a:stretch>
          </p:blipFill>
          <p:spPr bwMode="auto">
            <a:xfrm>
              <a:off x="5791200" y="5029200"/>
              <a:ext cx="1509713" cy="1087438"/>
            </a:xfrm>
            <a:prstGeom prst="rect">
              <a:avLst/>
            </a:prstGeom>
            <a:noFill/>
            <a:ln w="9525">
              <a:noFill/>
              <a:miter lim="800000"/>
              <a:headEnd/>
              <a:tailEnd/>
            </a:ln>
          </p:spPr>
        </p:pic>
        <p:sp>
          <p:nvSpPr>
            <p:cNvPr id="8" name="Text Box 6"/>
            <p:cNvSpPr txBox="1">
              <a:spLocks noChangeArrowheads="1"/>
            </p:cNvSpPr>
            <p:nvPr/>
          </p:nvSpPr>
          <p:spPr bwMode="auto">
            <a:xfrm>
              <a:off x="309563" y="1662113"/>
              <a:ext cx="1123950" cy="215900"/>
            </a:xfrm>
            <a:prstGeom prst="rect">
              <a:avLst/>
            </a:prstGeom>
            <a:noFill/>
            <a:ln w="9525">
              <a:noFill/>
              <a:miter lim="800000"/>
              <a:headEnd/>
              <a:tailEnd/>
            </a:ln>
          </p:spPr>
          <p:txBody>
            <a:bodyPr lIns="51206" tIns="25603" rIns="51206" bIns="25603"/>
            <a:lstStyle/>
            <a:p>
              <a:pPr algn="ctr"/>
              <a:r>
                <a:rPr lang="en-US" sz="1200" b="1" dirty="0">
                  <a:solidFill>
                    <a:srgbClr val="000000"/>
                  </a:solidFill>
                  <a:latin typeface="Trebuchet MS" pitchFamily="34" charset="0"/>
                  <a:cs typeface="Arial" pitchFamily="34" charset="0"/>
                </a:rPr>
                <a:t>Data User</a:t>
              </a:r>
              <a:endParaRPr lang="en-US" sz="1200" dirty="0">
                <a:latin typeface="Trebuchet MS" pitchFamily="34" charset="0"/>
                <a:cs typeface="Arial" pitchFamily="34" charset="0"/>
              </a:endParaRPr>
            </a:p>
          </p:txBody>
        </p:sp>
        <p:sp>
          <p:nvSpPr>
            <p:cNvPr id="9" name="Text Box 7"/>
            <p:cNvSpPr txBox="1">
              <a:spLocks noChangeArrowheads="1"/>
            </p:cNvSpPr>
            <p:nvPr/>
          </p:nvSpPr>
          <p:spPr bwMode="auto">
            <a:xfrm>
              <a:off x="309563" y="2814638"/>
              <a:ext cx="1054100" cy="442912"/>
            </a:xfrm>
            <a:prstGeom prst="rect">
              <a:avLst/>
            </a:prstGeom>
            <a:noFill/>
            <a:ln w="9525">
              <a:noFill/>
              <a:miter lim="800000"/>
              <a:headEnd/>
              <a:tailEnd/>
            </a:ln>
          </p:spPr>
          <p:txBody>
            <a:bodyPr lIns="51206" tIns="25603" rIns="51206" bIns="25603"/>
            <a:lstStyle/>
            <a:p>
              <a:pPr algn="ctr"/>
              <a:r>
                <a:rPr lang="en-US" sz="1000" dirty="0">
                  <a:solidFill>
                    <a:srgbClr val="000000"/>
                  </a:solidFill>
                  <a:latin typeface="Trebuchet MS" pitchFamily="34" charset="0"/>
                  <a:cs typeface="Arial" pitchFamily="34" charset="0"/>
                </a:rPr>
                <a:t>Identifies</a:t>
              </a:r>
            </a:p>
            <a:p>
              <a:pPr algn="ctr"/>
              <a:r>
                <a:rPr lang="en-US" sz="1000" dirty="0">
                  <a:solidFill>
                    <a:srgbClr val="000000"/>
                  </a:solidFill>
                  <a:latin typeface="Trebuchet MS" pitchFamily="34" charset="0"/>
                  <a:cs typeface="Arial" pitchFamily="34" charset="0"/>
                </a:rPr>
                <a:t>Data</a:t>
              </a:r>
              <a:r>
                <a:rPr lang="en-US" sz="800" dirty="0">
                  <a:solidFill>
                    <a:srgbClr val="000000"/>
                  </a:solidFill>
                  <a:latin typeface="Trebuchet MS" pitchFamily="34" charset="0"/>
                  <a:cs typeface="Arial" pitchFamily="34" charset="0"/>
                </a:rPr>
                <a:t> </a:t>
              </a:r>
              <a:r>
                <a:rPr lang="en-US" sz="1000" dirty="0">
                  <a:solidFill>
                    <a:srgbClr val="000000"/>
                  </a:solidFill>
                  <a:latin typeface="Trebuchet MS" pitchFamily="34" charset="0"/>
                  <a:cs typeface="Arial" pitchFamily="34" charset="0"/>
                </a:rPr>
                <a:t>Issue</a:t>
              </a:r>
              <a:endParaRPr lang="en-US" sz="1000" dirty="0">
                <a:latin typeface="Trebuchet MS" pitchFamily="34" charset="0"/>
                <a:cs typeface="Arial" pitchFamily="34" charset="0"/>
              </a:endParaRPr>
            </a:p>
          </p:txBody>
        </p:sp>
        <p:sp>
          <p:nvSpPr>
            <p:cNvPr id="10" name="Text Box 8"/>
            <p:cNvSpPr txBox="1">
              <a:spLocks noChangeArrowheads="1"/>
            </p:cNvSpPr>
            <p:nvPr/>
          </p:nvSpPr>
          <p:spPr bwMode="auto">
            <a:xfrm>
              <a:off x="228600" y="4800600"/>
              <a:ext cx="1333500" cy="690563"/>
            </a:xfrm>
            <a:prstGeom prst="rect">
              <a:avLst/>
            </a:prstGeom>
            <a:noFill/>
            <a:ln w="9525">
              <a:noFill/>
              <a:miter lim="800000"/>
              <a:headEnd/>
              <a:tailEnd/>
            </a:ln>
          </p:spPr>
          <p:txBody>
            <a:bodyPr lIns="51206" tIns="25603" rIns="51206" bIns="25603"/>
            <a:lstStyle/>
            <a:p>
              <a:pPr algn="ctr"/>
              <a:r>
                <a:rPr lang="en-US" sz="1200" b="1" dirty="0">
                  <a:solidFill>
                    <a:srgbClr val="000000"/>
                  </a:solidFill>
                  <a:latin typeface="Trebuchet MS" pitchFamily="34" charset="0"/>
                  <a:cs typeface="Arial" pitchFamily="34" charset="0"/>
                </a:rPr>
                <a:t>Data Quality Director</a:t>
              </a:r>
              <a:endParaRPr lang="en-US" sz="1200" dirty="0">
                <a:latin typeface="Trebuchet MS" pitchFamily="34" charset="0"/>
                <a:cs typeface="Arial" pitchFamily="34" charset="0"/>
              </a:endParaRPr>
            </a:p>
          </p:txBody>
        </p:sp>
        <p:sp>
          <p:nvSpPr>
            <p:cNvPr id="11" name="Line 9"/>
            <p:cNvSpPr>
              <a:spLocks noChangeShapeType="1"/>
            </p:cNvSpPr>
            <p:nvPr/>
          </p:nvSpPr>
          <p:spPr bwMode="auto">
            <a:xfrm>
              <a:off x="914400" y="3276600"/>
              <a:ext cx="0" cy="381000"/>
            </a:xfrm>
            <a:prstGeom prst="line">
              <a:avLst/>
            </a:prstGeom>
            <a:noFill/>
            <a:ln w="9525">
              <a:solidFill>
                <a:srgbClr val="000000"/>
              </a:solidFill>
              <a:round/>
              <a:headEnd/>
              <a:tailEnd type="triangle" w="med" len="med"/>
            </a:ln>
          </p:spPr>
          <p:txBody>
            <a:bodyPr/>
            <a:lstStyle/>
            <a:p>
              <a:endParaRPr lang="en-US" dirty="0"/>
            </a:p>
          </p:txBody>
        </p:sp>
        <p:sp>
          <p:nvSpPr>
            <p:cNvPr id="12" name="Text Box 10"/>
            <p:cNvSpPr txBox="1">
              <a:spLocks noChangeArrowheads="1"/>
            </p:cNvSpPr>
            <p:nvPr/>
          </p:nvSpPr>
          <p:spPr bwMode="auto">
            <a:xfrm>
              <a:off x="2081213" y="2598738"/>
              <a:ext cx="1066800" cy="346075"/>
            </a:xfrm>
            <a:prstGeom prst="rect">
              <a:avLst/>
            </a:prstGeom>
            <a:noFill/>
            <a:ln w="9525">
              <a:noFill/>
              <a:miter lim="800000"/>
              <a:headEnd/>
              <a:tailEnd/>
            </a:ln>
          </p:spPr>
          <p:txBody>
            <a:bodyPr lIns="51206" tIns="25603" rIns="51206" bIns="25603"/>
            <a:lstStyle/>
            <a:p>
              <a:pPr algn="ctr"/>
              <a:r>
                <a:rPr lang="en-US" sz="1200" b="1" dirty="0">
                  <a:solidFill>
                    <a:srgbClr val="000000"/>
                  </a:solidFill>
                  <a:latin typeface="Trebuchet MS" pitchFamily="34" charset="0"/>
                  <a:cs typeface="Arial" pitchFamily="34" charset="0"/>
                </a:rPr>
                <a:t>Data Steward</a:t>
              </a:r>
              <a:endParaRPr lang="en-US" sz="1200" dirty="0">
                <a:latin typeface="Trebuchet MS" pitchFamily="34" charset="0"/>
                <a:cs typeface="Arial" pitchFamily="34" charset="0"/>
              </a:endParaRPr>
            </a:p>
          </p:txBody>
        </p:sp>
        <p:sp>
          <p:nvSpPr>
            <p:cNvPr id="13" name="Text Box 12"/>
            <p:cNvSpPr txBox="1">
              <a:spLocks noChangeArrowheads="1"/>
            </p:cNvSpPr>
            <p:nvPr/>
          </p:nvSpPr>
          <p:spPr bwMode="auto">
            <a:xfrm>
              <a:off x="7772400" y="1447800"/>
              <a:ext cx="781050" cy="207963"/>
            </a:xfrm>
            <a:prstGeom prst="rect">
              <a:avLst/>
            </a:prstGeom>
            <a:noFill/>
            <a:ln w="9525">
              <a:noFill/>
              <a:miter lim="800000"/>
              <a:headEnd/>
              <a:tailEnd/>
            </a:ln>
          </p:spPr>
          <p:txBody>
            <a:bodyPr lIns="51206" tIns="25603" rIns="51206" bIns="25603"/>
            <a:lstStyle/>
            <a:p>
              <a:pPr algn="ctr"/>
              <a:r>
                <a:rPr lang="en-US" sz="1000" b="1" dirty="0">
                  <a:solidFill>
                    <a:srgbClr val="000000"/>
                  </a:solidFill>
                  <a:latin typeface="Trebuchet MS" pitchFamily="34" charset="0"/>
                  <a:cs typeface="Arial" pitchFamily="34" charset="0"/>
                </a:rPr>
                <a:t>Issue Corrected</a:t>
              </a:r>
              <a:endParaRPr lang="en-US" sz="1000" b="1" dirty="0">
                <a:latin typeface="Trebuchet MS" pitchFamily="34" charset="0"/>
                <a:cs typeface="Arial" pitchFamily="34" charset="0"/>
              </a:endParaRPr>
            </a:p>
          </p:txBody>
        </p:sp>
        <p:sp>
          <p:nvSpPr>
            <p:cNvPr id="14" name="AutoShape 13"/>
            <p:cNvSpPr>
              <a:spLocks noChangeArrowheads="1"/>
            </p:cNvSpPr>
            <p:nvPr/>
          </p:nvSpPr>
          <p:spPr bwMode="auto">
            <a:xfrm>
              <a:off x="2057400" y="3429000"/>
              <a:ext cx="1131888" cy="1154113"/>
            </a:xfrm>
            <a:prstGeom prst="flowChartDecision">
              <a:avLst/>
            </a:prstGeom>
            <a:solidFill>
              <a:srgbClr val="00CC99"/>
            </a:solidFill>
            <a:ln w="9525">
              <a:solidFill>
                <a:srgbClr val="000000"/>
              </a:solidFill>
              <a:miter lim="800000"/>
              <a:headEnd/>
              <a:tailEnd/>
            </a:ln>
          </p:spPr>
          <p:txBody>
            <a:bodyPr lIns="51206" tIns="25603" rIns="51206" bIns="25603" anchor="ctr"/>
            <a:lstStyle/>
            <a:p>
              <a:pPr algn="ctr"/>
              <a:r>
                <a:rPr lang="en-US" sz="1000" b="1" dirty="0">
                  <a:solidFill>
                    <a:srgbClr val="000000"/>
                  </a:solidFill>
                  <a:latin typeface="Trebuchet MS" pitchFamily="34" charset="0"/>
                  <a:cs typeface="Arial" pitchFamily="34" charset="0"/>
                </a:rPr>
                <a:t>What type</a:t>
              </a:r>
            </a:p>
            <a:p>
              <a:pPr algn="ctr"/>
              <a:r>
                <a:rPr lang="en-US" sz="1000" b="1" dirty="0">
                  <a:solidFill>
                    <a:srgbClr val="000000"/>
                  </a:solidFill>
                  <a:latin typeface="Trebuchet MS" pitchFamily="34" charset="0"/>
                  <a:cs typeface="Arial" pitchFamily="34" charset="0"/>
                </a:rPr>
                <a:t>of issue?</a:t>
              </a:r>
              <a:endParaRPr lang="en-US" sz="1000" b="1" dirty="0">
                <a:latin typeface="Trebuchet MS" pitchFamily="34" charset="0"/>
                <a:cs typeface="Arial" pitchFamily="34" charset="0"/>
              </a:endParaRPr>
            </a:p>
          </p:txBody>
        </p:sp>
        <p:sp>
          <p:nvSpPr>
            <p:cNvPr id="15" name="Line 14"/>
            <p:cNvSpPr>
              <a:spLocks noChangeShapeType="1"/>
            </p:cNvSpPr>
            <p:nvPr/>
          </p:nvSpPr>
          <p:spPr bwMode="auto">
            <a:xfrm>
              <a:off x="1371600" y="4038600"/>
              <a:ext cx="576263" cy="0"/>
            </a:xfrm>
            <a:prstGeom prst="line">
              <a:avLst/>
            </a:prstGeom>
            <a:noFill/>
            <a:ln w="9525">
              <a:solidFill>
                <a:srgbClr val="000000"/>
              </a:solidFill>
              <a:round/>
              <a:headEnd/>
              <a:tailEnd type="triangle" w="med" len="med"/>
            </a:ln>
          </p:spPr>
          <p:txBody>
            <a:bodyPr/>
            <a:lstStyle/>
            <a:p>
              <a:endParaRPr lang="en-US" dirty="0"/>
            </a:p>
          </p:txBody>
        </p:sp>
        <p:sp>
          <p:nvSpPr>
            <p:cNvPr id="16" name="Text Box 15"/>
            <p:cNvSpPr txBox="1">
              <a:spLocks noChangeArrowheads="1"/>
            </p:cNvSpPr>
            <p:nvPr/>
          </p:nvSpPr>
          <p:spPr bwMode="auto">
            <a:xfrm>
              <a:off x="3048000" y="2743200"/>
              <a:ext cx="762000" cy="228600"/>
            </a:xfrm>
            <a:prstGeom prst="rect">
              <a:avLst/>
            </a:prstGeom>
            <a:noFill/>
            <a:ln w="9525">
              <a:noFill/>
              <a:miter lim="800000"/>
              <a:headEnd/>
              <a:tailEnd/>
            </a:ln>
          </p:spPr>
          <p:txBody>
            <a:bodyPr lIns="51206" tIns="25603" rIns="51206" bIns="25603"/>
            <a:lstStyle/>
            <a:p>
              <a:pPr algn="ctr"/>
              <a:r>
                <a:rPr lang="en-US" sz="1400" b="1" dirty="0">
                  <a:solidFill>
                    <a:schemeClr val="accent2"/>
                  </a:solidFill>
                  <a:latin typeface="Trebuchet MS" pitchFamily="34" charset="0"/>
                  <a:cs typeface="Arial" pitchFamily="34" charset="0"/>
                </a:rPr>
                <a:t>Tier 1</a:t>
              </a:r>
            </a:p>
          </p:txBody>
        </p:sp>
        <p:sp>
          <p:nvSpPr>
            <p:cNvPr id="17" name="AutoShape 16"/>
            <p:cNvSpPr>
              <a:spLocks noChangeArrowheads="1"/>
            </p:cNvSpPr>
            <p:nvPr/>
          </p:nvSpPr>
          <p:spPr bwMode="auto">
            <a:xfrm>
              <a:off x="4038600" y="1600200"/>
              <a:ext cx="1190625" cy="1066800"/>
            </a:xfrm>
            <a:prstGeom prst="flowChartDecision">
              <a:avLst/>
            </a:prstGeom>
            <a:solidFill>
              <a:srgbClr val="00CC99"/>
            </a:solidFill>
            <a:ln w="9525">
              <a:solidFill>
                <a:srgbClr val="000000"/>
              </a:solidFill>
              <a:miter lim="800000"/>
              <a:headEnd/>
              <a:tailEnd/>
            </a:ln>
          </p:spPr>
          <p:txBody>
            <a:bodyPr lIns="51206" tIns="25603" rIns="51206" bIns="25603" anchor="ctr"/>
            <a:lstStyle/>
            <a:p>
              <a:pPr algn="ctr"/>
              <a:r>
                <a:rPr lang="en-US" sz="1000" b="1" dirty="0">
                  <a:solidFill>
                    <a:srgbClr val="000000"/>
                  </a:solidFill>
                  <a:latin typeface="Trebuchet MS" pitchFamily="34" charset="0"/>
                  <a:cs typeface="Arial" pitchFamily="34" charset="0"/>
                </a:rPr>
                <a:t>Can solve</a:t>
              </a:r>
            </a:p>
            <a:p>
              <a:pPr algn="ctr"/>
              <a:r>
                <a:rPr lang="en-US" sz="1000" b="1" dirty="0">
                  <a:solidFill>
                    <a:srgbClr val="000000"/>
                  </a:solidFill>
                  <a:latin typeface="Trebuchet MS" pitchFamily="34" charset="0"/>
                  <a:cs typeface="Arial" pitchFamily="34" charset="0"/>
                </a:rPr>
                <a:t>issue?</a:t>
              </a:r>
              <a:endParaRPr lang="en-US" sz="1000" b="1" dirty="0">
                <a:latin typeface="Trebuchet MS" pitchFamily="34" charset="0"/>
                <a:cs typeface="Arial" pitchFamily="34" charset="0"/>
              </a:endParaRPr>
            </a:p>
          </p:txBody>
        </p:sp>
        <p:sp>
          <p:nvSpPr>
            <p:cNvPr id="18" name="Line 17"/>
            <p:cNvSpPr>
              <a:spLocks noChangeShapeType="1"/>
            </p:cNvSpPr>
            <p:nvPr/>
          </p:nvSpPr>
          <p:spPr bwMode="auto">
            <a:xfrm>
              <a:off x="3386138" y="2138363"/>
              <a:ext cx="471487" cy="0"/>
            </a:xfrm>
            <a:prstGeom prst="line">
              <a:avLst/>
            </a:prstGeom>
            <a:noFill/>
            <a:ln w="9525">
              <a:solidFill>
                <a:srgbClr val="000000"/>
              </a:solidFill>
              <a:round/>
              <a:headEnd/>
              <a:tailEnd type="triangle" w="med" len="med"/>
            </a:ln>
          </p:spPr>
          <p:txBody>
            <a:bodyPr/>
            <a:lstStyle/>
            <a:p>
              <a:endParaRPr lang="en-US" dirty="0"/>
            </a:p>
          </p:txBody>
        </p:sp>
        <p:sp>
          <p:nvSpPr>
            <p:cNvPr id="19" name="Line 18"/>
            <p:cNvSpPr>
              <a:spLocks noChangeShapeType="1"/>
            </p:cNvSpPr>
            <p:nvPr/>
          </p:nvSpPr>
          <p:spPr bwMode="auto">
            <a:xfrm flipV="1">
              <a:off x="5461000" y="2133600"/>
              <a:ext cx="2082800" cy="4763"/>
            </a:xfrm>
            <a:prstGeom prst="line">
              <a:avLst/>
            </a:prstGeom>
            <a:noFill/>
            <a:ln w="9525">
              <a:solidFill>
                <a:srgbClr val="000000"/>
              </a:solidFill>
              <a:round/>
              <a:headEnd/>
              <a:tailEnd type="triangle" w="med" len="med"/>
            </a:ln>
          </p:spPr>
          <p:txBody>
            <a:bodyPr/>
            <a:lstStyle/>
            <a:p>
              <a:endParaRPr lang="en-US" dirty="0"/>
            </a:p>
          </p:txBody>
        </p:sp>
        <p:sp>
          <p:nvSpPr>
            <p:cNvPr id="20" name="Text Box 19"/>
            <p:cNvSpPr txBox="1">
              <a:spLocks noChangeArrowheads="1"/>
            </p:cNvSpPr>
            <p:nvPr/>
          </p:nvSpPr>
          <p:spPr bwMode="auto">
            <a:xfrm>
              <a:off x="5334000" y="1905000"/>
              <a:ext cx="660400" cy="222250"/>
            </a:xfrm>
            <a:prstGeom prst="rect">
              <a:avLst/>
            </a:prstGeom>
            <a:noFill/>
            <a:ln w="9525">
              <a:noFill/>
              <a:miter lim="800000"/>
              <a:headEnd/>
              <a:tailEnd/>
            </a:ln>
          </p:spPr>
          <p:txBody>
            <a:bodyPr lIns="51206" tIns="25603" rIns="51206" bIns="25603"/>
            <a:lstStyle/>
            <a:p>
              <a:pPr algn="ctr"/>
              <a:r>
                <a:rPr lang="en-US" sz="1000" b="1" dirty="0">
                  <a:solidFill>
                    <a:srgbClr val="000000"/>
                  </a:solidFill>
                  <a:latin typeface="Trebuchet MS" pitchFamily="34" charset="0"/>
                  <a:cs typeface="Arial" pitchFamily="34" charset="0"/>
                </a:rPr>
                <a:t>Yes</a:t>
              </a:r>
              <a:endParaRPr lang="en-US" sz="1000" b="1" dirty="0">
                <a:latin typeface="Trebuchet MS" pitchFamily="34" charset="0"/>
                <a:cs typeface="Arial" pitchFamily="34" charset="0"/>
              </a:endParaRPr>
            </a:p>
          </p:txBody>
        </p:sp>
        <p:sp>
          <p:nvSpPr>
            <p:cNvPr id="21" name="Text Box 20"/>
            <p:cNvSpPr txBox="1">
              <a:spLocks noChangeArrowheads="1"/>
            </p:cNvSpPr>
            <p:nvPr/>
          </p:nvSpPr>
          <p:spPr bwMode="auto">
            <a:xfrm>
              <a:off x="4648200" y="2743200"/>
              <a:ext cx="387350" cy="266700"/>
            </a:xfrm>
            <a:prstGeom prst="rect">
              <a:avLst/>
            </a:prstGeom>
            <a:noFill/>
            <a:ln w="9525">
              <a:noFill/>
              <a:miter lim="800000"/>
              <a:headEnd/>
              <a:tailEnd/>
            </a:ln>
          </p:spPr>
          <p:txBody>
            <a:bodyPr lIns="51206" tIns="25603" rIns="51206" bIns="25603"/>
            <a:lstStyle/>
            <a:p>
              <a:pPr algn="ctr"/>
              <a:r>
                <a:rPr lang="en-US" sz="1000" b="1" dirty="0">
                  <a:solidFill>
                    <a:srgbClr val="000000"/>
                  </a:solidFill>
                  <a:latin typeface="Trebuchet MS" pitchFamily="34" charset="0"/>
                  <a:cs typeface="Arial" pitchFamily="34" charset="0"/>
                </a:rPr>
                <a:t>No</a:t>
              </a:r>
              <a:endParaRPr lang="en-US" sz="1000" b="1" dirty="0">
                <a:latin typeface="Trebuchet MS" pitchFamily="34" charset="0"/>
                <a:cs typeface="Arial" pitchFamily="34" charset="0"/>
              </a:endParaRPr>
            </a:p>
          </p:txBody>
        </p:sp>
        <p:sp>
          <p:nvSpPr>
            <p:cNvPr id="22" name="Text Box 21"/>
            <p:cNvSpPr txBox="1">
              <a:spLocks noChangeArrowheads="1"/>
            </p:cNvSpPr>
            <p:nvPr/>
          </p:nvSpPr>
          <p:spPr bwMode="auto">
            <a:xfrm>
              <a:off x="4876800" y="4648200"/>
              <a:ext cx="938213" cy="207963"/>
            </a:xfrm>
            <a:prstGeom prst="rect">
              <a:avLst/>
            </a:prstGeom>
            <a:noFill/>
            <a:ln w="9525">
              <a:noFill/>
              <a:miter lim="800000"/>
              <a:headEnd/>
              <a:tailEnd/>
            </a:ln>
          </p:spPr>
          <p:txBody>
            <a:bodyPr lIns="51206" tIns="25603" rIns="51206" bIns="25603"/>
            <a:lstStyle/>
            <a:p>
              <a:pPr algn="ctr"/>
              <a:r>
                <a:rPr lang="en-US" sz="1400" b="1" dirty="0">
                  <a:solidFill>
                    <a:schemeClr val="accent2"/>
                  </a:solidFill>
                  <a:latin typeface="Trebuchet MS" pitchFamily="34" charset="0"/>
                  <a:cs typeface="Arial" pitchFamily="34" charset="0"/>
                </a:rPr>
                <a:t>Tier 2</a:t>
              </a:r>
            </a:p>
          </p:txBody>
        </p:sp>
        <p:sp>
          <p:nvSpPr>
            <p:cNvPr id="23" name="Text Box 22"/>
            <p:cNvSpPr txBox="1">
              <a:spLocks noChangeArrowheads="1"/>
            </p:cNvSpPr>
            <p:nvPr/>
          </p:nvSpPr>
          <p:spPr bwMode="auto">
            <a:xfrm>
              <a:off x="3886200" y="4267200"/>
              <a:ext cx="1905000" cy="625475"/>
            </a:xfrm>
            <a:prstGeom prst="rect">
              <a:avLst/>
            </a:prstGeom>
            <a:noFill/>
            <a:ln w="9525">
              <a:noFill/>
              <a:miter lim="800000"/>
              <a:headEnd/>
              <a:tailEnd/>
            </a:ln>
          </p:spPr>
          <p:txBody>
            <a:bodyPr lIns="51206" tIns="25603" rIns="51206" bIns="25603"/>
            <a:lstStyle/>
            <a:p>
              <a:pPr algn="ctr"/>
              <a:r>
                <a:rPr lang="en-US" sz="1200" b="1" dirty="0">
                  <a:solidFill>
                    <a:srgbClr val="000000"/>
                  </a:solidFill>
                  <a:cs typeface="Arial" pitchFamily="34" charset="0"/>
                </a:rPr>
                <a:t>Data Management Working Group</a:t>
              </a:r>
              <a:endParaRPr lang="en-US" sz="1200" dirty="0">
                <a:cs typeface="Arial" pitchFamily="34" charset="0"/>
              </a:endParaRPr>
            </a:p>
          </p:txBody>
        </p:sp>
        <p:sp>
          <p:nvSpPr>
            <p:cNvPr id="24" name="Text Box 23"/>
            <p:cNvSpPr txBox="1">
              <a:spLocks noChangeArrowheads="1"/>
            </p:cNvSpPr>
            <p:nvPr/>
          </p:nvSpPr>
          <p:spPr bwMode="auto">
            <a:xfrm>
              <a:off x="7696200" y="6248400"/>
              <a:ext cx="685800" cy="228600"/>
            </a:xfrm>
            <a:prstGeom prst="rect">
              <a:avLst/>
            </a:prstGeom>
            <a:noFill/>
            <a:ln w="9525">
              <a:noFill/>
              <a:miter lim="800000"/>
              <a:headEnd/>
              <a:tailEnd/>
            </a:ln>
          </p:spPr>
          <p:txBody>
            <a:bodyPr lIns="51206" tIns="25603" rIns="51206" bIns="25603"/>
            <a:lstStyle/>
            <a:p>
              <a:pPr algn="ctr"/>
              <a:r>
                <a:rPr lang="en-US" sz="1400" b="1" dirty="0">
                  <a:solidFill>
                    <a:schemeClr val="accent2"/>
                  </a:solidFill>
                  <a:latin typeface="Trebuchet MS" pitchFamily="34" charset="0"/>
                  <a:cs typeface="Arial" pitchFamily="34" charset="0"/>
                </a:rPr>
                <a:t>Tier 3</a:t>
              </a:r>
            </a:p>
          </p:txBody>
        </p:sp>
        <p:sp>
          <p:nvSpPr>
            <p:cNvPr id="25" name="Text Box 24"/>
            <p:cNvSpPr txBox="1">
              <a:spLocks noChangeArrowheads="1"/>
            </p:cNvSpPr>
            <p:nvPr/>
          </p:nvSpPr>
          <p:spPr bwMode="auto">
            <a:xfrm>
              <a:off x="6934200" y="5638800"/>
              <a:ext cx="1503363" cy="588963"/>
            </a:xfrm>
            <a:prstGeom prst="rect">
              <a:avLst/>
            </a:prstGeom>
            <a:noFill/>
            <a:ln w="9525">
              <a:noFill/>
              <a:miter lim="800000"/>
              <a:headEnd/>
              <a:tailEnd/>
            </a:ln>
          </p:spPr>
          <p:txBody>
            <a:bodyPr lIns="51206" tIns="25603" rIns="51206" bIns="25603"/>
            <a:lstStyle/>
            <a:p>
              <a:pPr algn="ctr"/>
              <a:r>
                <a:rPr lang="en-US" sz="1200" b="1" dirty="0">
                  <a:solidFill>
                    <a:srgbClr val="000000"/>
                  </a:solidFill>
                  <a:cs typeface="Arial" pitchFamily="34" charset="0"/>
                </a:rPr>
                <a:t>Data Policy Committee</a:t>
              </a:r>
            </a:p>
            <a:p>
              <a:pPr algn="ctr"/>
              <a:r>
                <a:rPr lang="en-US" sz="1200" b="1" dirty="0">
                  <a:solidFill>
                    <a:srgbClr val="000000"/>
                  </a:solidFill>
                  <a:cs typeface="Arial" pitchFamily="34" charset="0"/>
                </a:rPr>
                <a:t>(Leadership Team)</a:t>
              </a:r>
              <a:endParaRPr lang="en-US" sz="1200" dirty="0">
                <a:cs typeface="Arial" pitchFamily="34" charset="0"/>
              </a:endParaRPr>
            </a:p>
          </p:txBody>
        </p:sp>
        <p:sp>
          <p:nvSpPr>
            <p:cNvPr id="26" name="Line 25"/>
            <p:cNvSpPr>
              <a:spLocks noChangeShapeType="1"/>
            </p:cNvSpPr>
            <p:nvPr/>
          </p:nvSpPr>
          <p:spPr bwMode="auto">
            <a:xfrm flipV="1">
              <a:off x="8077200" y="2895600"/>
              <a:ext cx="0" cy="2590800"/>
            </a:xfrm>
            <a:prstGeom prst="line">
              <a:avLst/>
            </a:prstGeom>
            <a:noFill/>
            <a:ln w="9525">
              <a:solidFill>
                <a:srgbClr val="000000"/>
              </a:solidFill>
              <a:round/>
              <a:headEnd/>
              <a:tailEnd type="triangle" w="med" len="med"/>
            </a:ln>
          </p:spPr>
          <p:txBody>
            <a:bodyPr/>
            <a:lstStyle/>
            <a:p>
              <a:endParaRPr lang="en-US" dirty="0"/>
            </a:p>
          </p:txBody>
        </p:sp>
        <p:pic>
          <p:nvPicPr>
            <p:cNvPr id="27" name="Picture 27" descr="j0397412[1]"/>
            <p:cNvPicPr>
              <a:picLocks noChangeAspect="1" noChangeArrowheads="1"/>
            </p:cNvPicPr>
            <p:nvPr/>
          </p:nvPicPr>
          <p:blipFill>
            <a:blip r:embed="rId4" cstate="print"/>
            <a:srcRect/>
            <a:stretch>
              <a:fillRect/>
            </a:stretch>
          </p:blipFill>
          <p:spPr bwMode="auto">
            <a:xfrm>
              <a:off x="309563" y="1930400"/>
              <a:ext cx="1036637" cy="838200"/>
            </a:xfrm>
            <a:prstGeom prst="rect">
              <a:avLst/>
            </a:prstGeom>
            <a:noFill/>
            <a:ln w="9525">
              <a:solidFill>
                <a:schemeClr val="tx1"/>
              </a:solidFill>
              <a:miter lim="800000"/>
              <a:headEnd/>
              <a:tailEnd/>
            </a:ln>
          </p:spPr>
        </p:pic>
        <p:pic>
          <p:nvPicPr>
            <p:cNvPr id="28" name="Picture 28" descr="bd20209_[1]"/>
            <p:cNvPicPr>
              <a:picLocks noChangeAspect="1" noChangeArrowheads="1"/>
            </p:cNvPicPr>
            <p:nvPr/>
          </p:nvPicPr>
          <p:blipFill>
            <a:blip r:embed="rId5" cstate="print"/>
            <a:srcRect/>
            <a:stretch>
              <a:fillRect/>
            </a:stretch>
          </p:blipFill>
          <p:spPr bwMode="auto">
            <a:xfrm>
              <a:off x="4189413" y="3276600"/>
              <a:ext cx="1222375" cy="917575"/>
            </a:xfrm>
            <a:prstGeom prst="rect">
              <a:avLst/>
            </a:prstGeom>
            <a:noFill/>
            <a:ln w="9525">
              <a:solidFill>
                <a:schemeClr val="tx1"/>
              </a:solidFill>
              <a:miter lim="800000"/>
              <a:headEnd/>
              <a:tailEnd/>
            </a:ln>
          </p:spPr>
        </p:pic>
        <p:pic>
          <p:nvPicPr>
            <p:cNvPr id="29" name="Picture 29" descr="j0240633[1]"/>
            <p:cNvPicPr>
              <a:picLocks noChangeAspect="1" noChangeArrowheads="1"/>
            </p:cNvPicPr>
            <p:nvPr/>
          </p:nvPicPr>
          <p:blipFill>
            <a:blip r:embed="rId6" cstate="print"/>
            <a:srcRect/>
            <a:stretch>
              <a:fillRect/>
            </a:stretch>
          </p:blipFill>
          <p:spPr bwMode="auto">
            <a:xfrm>
              <a:off x="2081213" y="1792288"/>
              <a:ext cx="1065212" cy="744537"/>
            </a:xfrm>
            <a:prstGeom prst="rect">
              <a:avLst/>
            </a:prstGeom>
            <a:noFill/>
            <a:ln w="9525">
              <a:solidFill>
                <a:schemeClr val="tx1"/>
              </a:solidFill>
              <a:miter lim="800000"/>
              <a:headEnd/>
              <a:tailEnd/>
            </a:ln>
          </p:spPr>
        </p:pic>
        <p:pic>
          <p:nvPicPr>
            <p:cNvPr id="30" name="Picture 30" descr="j0378845[1]"/>
            <p:cNvPicPr>
              <a:picLocks noChangeAspect="1" noChangeArrowheads="1"/>
            </p:cNvPicPr>
            <p:nvPr/>
          </p:nvPicPr>
          <p:blipFill>
            <a:blip r:embed="rId7" cstate="print"/>
            <a:srcRect/>
            <a:stretch>
              <a:fillRect/>
            </a:stretch>
          </p:blipFill>
          <p:spPr bwMode="auto">
            <a:xfrm>
              <a:off x="7696200" y="1828800"/>
              <a:ext cx="1030288" cy="969963"/>
            </a:xfrm>
            <a:prstGeom prst="rect">
              <a:avLst/>
            </a:prstGeom>
            <a:noFill/>
            <a:ln w="9525">
              <a:noFill/>
              <a:miter lim="800000"/>
              <a:headEnd/>
              <a:tailEnd/>
            </a:ln>
          </p:spPr>
        </p:pic>
        <p:sp>
          <p:nvSpPr>
            <p:cNvPr id="31" name="Line 33"/>
            <p:cNvSpPr>
              <a:spLocks noChangeShapeType="1"/>
            </p:cNvSpPr>
            <p:nvPr/>
          </p:nvSpPr>
          <p:spPr bwMode="auto">
            <a:xfrm>
              <a:off x="3276600" y="4038600"/>
              <a:ext cx="757238" cy="4763"/>
            </a:xfrm>
            <a:prstGeom prst="line">
              <a:avLst/>
            </a:prstGeom>
            <a:noFill/>
            <a:ln w="9525">
              <a:solidFill>
                <a:schemeClr val="tx1"/>
              </a:solidFill>
              <a:round/>
              <a:headEnd/>
              <a:tailEnd type="triangle" w="med" len="med"/>
            </a:ln>
          </p:spPr>
          <p:txBody>
            <a:bodyPr/>
            <a:lstStyle/>
            <a:p>
              <a:endParaRPr lang="en-US" dirty="0"/>
            </a:p>
          </p:txBody>
        </p:sp>
        <p:sp>
          <p:nvSpPr>
            <p:cNvPr id="32" name="Line 34"/>
            <p:cNvSpPr>
              <a:spLocks noChangeShapeType="1"/>
            </p:cNvSpPr>
            <p:nvPr/>
          </p:nvSpPr>
          <p:spPr bwMode="auto">
            <a:xfrm>
              <a:off x="4646613" y="2779713"/>
              <a:ext cx="0" cy="420687"/>
            </a:xfrm>
            <a:prstGeom prst="line">
              <a:avLst/>
            </a:prstGeom>
            <a:noFill/>
            <a:ln w="9525">
              <a:solidFill>
                <a:schemeClr val="tx1"/>
              </a:solidFill>
              <a:round/>
              <a:headEnd/>
              <a:tailEnd type="triangle" w="med" len="med"/>
            </a:ln>
          </p:spPr>
          <p:txBody>
            <a:bodyPr/>
            <a:lstStyle/>
            <a:p>
              <a:endParaRPr lang="en-US" dirty="0"/>
            </a:p>
          </p:txBody>
        </p:sp>
        <p:sp>
          <p:nvSpPr>
            <p:cNvPr id="33" name="AutoShape 35"/>
            <p:cNvSpPr>
              <a:spLocks noChangeArrowheads="1"/>
            </p:cNvSpPr>
            <p:nvPr/>
          </p:nvSpPr>
          <p:spPr bwMode="auto">
            <a:xfrm>
              <a:off x="6019800" y="3200400"/>
              <a:ext cx="1047750" cy="1000125"/>
            </a:xfrm>
            <a:prstGeom prst="flowChartDecision">
              <a:avLst/>
            </a:prstGeom>
            <a:solidFill>
              <a:srgbClr val="00CC99"/>
            </a:solidFill>
            <a:ln w="9525">
              <a:solidFill>
                <a:srgbClr val="000000"/>
              </a:solidFill>
              <a:miter lim="800000"/>
              <a:headEnd/>
              <a:tailEnd/>
            </a:ln>
          </p:spPr>
          <p:txBody>
            <a:bodyPr lIns="51206" tIns="25603" rIns="51206" bIns="25603" anchor="ctr"/>
            <a:lstStyle/>
            <a:p>
              <a:pPr algn="ctr"/>
              <a:r>
                <a:rPr lang="en-US" sz="1000" b="1" dirty="0">
                  <a:solidFill>
                    <a:srgbClr val="000000"/>
                  </a:solidFill>
                  <a:latin typeface="Trebuchet MS" pitchFamily="34" charset="0"/>
                  <a:cs typeface="Arial" pitchFamily="34" charset="0"/>
                </a:rPr>
                <a:t>Can solve</a:t>
              </a:r>
            </a:p>
            <a:p>
              <a:pPr algn="ctr"/>
              <a:r>
                <a:rPr lang="en-US" sz="1000" b="1" dirty="0">
                  <a:solidFill>
                    <a:srgbClr val="000000"/>
                  </a:solidFill>
                  <a:latin typeface="Trebuchet MS" pitchFamily="34" charset="0"/>
                  <a:cs typeface="Arial" pitchFamily="34" charset="0"/>
                </a:rPr>
                <a:t>issue?</a:t>
              </a:r>
              <a:endParaRPr lang="en-US" sz="1000" b="1" dirty="0">
                <a:latin typeface="Trebuchet MS" pitchFamily="34" charset="0"/>
                <a:cs typeface="Arial" pitchFamily="34" charset="0"/>
              </a:endParaRPr>
            </a:p>
          </p:txBody>
        </p:sp>
        <p:sp>
          <p:nvSpPr>
            <p:cNvPr id="34" name="Line 36"/>
            <p:cNvSpPr>
              <a:spLocks noChangeShapeType="1"/>
            </p:cNvSpPr>
            <p:nvPr/>
          </p:nvSpPr>
          <p:spPr bwMode="auto">
            <a:xfrm>
              <a:off x="5486400" y="3733800"/>
              <a:ext cx="457200" cy="0"/>
            </a:xfrm>
            <a:prstGeom prst="line">
              <a:avLst/>
            </a:prstGeom>
            <a:noFill/>
            <a:ln w="9525">
              <a:solidFill>
                <a:schemeClr val="tx1"/>
              </a:solidFill>
              <a:round/>
              <a:headEnd/>
              <a:tailEnd type="triangle" w="med" len="med"/>
            </a:ln>
          </p:spPr>
          <p:txBody>
            <a:bodyPr/>
            <a:lstStyle/>
            <a:p>
              <a:endParaRPr lang="en-US" dirty="0"/>
            </a:p>
          </p:txBody>
        </p:sp>
        <p:sp>
          <p:nvSpPr>
            <p:cNvPr id="35" name="Line 37"/>
            <p:cNvSpPr>
              <a:spLocks noChangeShapeType="1"/>
            </p:cNvSpPr>
            <p:nvPr/>
          </p:nvSpPr>
          <p:spPr bwMode="auto">
            <a:xfrm>
              <a:off x="6553200" y="4267200"/>
              <a:ext cx="0" cy="685800"/>
            </a:xfrm>
            <a:prstGeom prst="line">
              <a:avLst/>
            </a:prstGeom>
            <a:noFill/>
            <a:ln w="9525">
              <a:solidFill>
                <a:schemeClr val="tx1"/>
              </a:solidFill>
              <a:round/>
              <a:headEnd/>
              <a:tailEnd type="triangle" w="med" len="med"/>
            </a:ln>
          </p:spPr>
          <p:txBody>
            <a:bodyPr/>
            <a:lstStyle/>
            <a:p>
              <a:endParaRPr lang="en-US" dirty="0"/>
            </a:p>
          </p:txBody>
        </p:sp>
        <p:sp>
          <p:nvSpPr>
            <p:cNvPr id="36" name="Text Box 38"/>
            <p:cNvSpPr txBox="1">
              <a:spLocks noChangeArrowheads="1"/>
            </p:cNvSpPr>
            <p:nvPr/>
          </p:nvSpPr>
          <p:spPr bwMode="auto">
            <a:xfrm>
              <a:off x="6477000" y="4419600"/>
              <a:ext cx="500063" cy="268288"/>
            </a:xfrm>
            <a:prstGeom prst="rect">
              <a:avLst/>
            </a:prstGeom>
            <a:noFill/>
            <a:ln w="9525">
              <a:noFill/>
              <a:miter lim="800000"/>
              <a:headEnd/>
              <a:tailEnd/>
            </a:ln>
          </p:spPr>
          <p:txBody>
            <a:bodyPr lIns="51206" tIns="25603" rIns="51206" bIns="25603"/>
            <a:lstStyle/>
            <a:p>
              <a:pPr algn="ctr"/>
              <a:r>
                <a:rPr lang="en-US" sz="1000" b="1" dirty="0">
                  <a:solidFill>
                    <a:srgbClr val="000000"/>
                  </a:solidFill>
                  <a:latin typeface="Trebuchet MS" pitchFamily="34" charset="0"/>
                  <a:cs typeface="Arial" pitchFamily="34" charset="0"/>
                </a:rPr>
                <a:t>No</a:t>
              </a:r>
              <a:endParaRPr lang="en-US" sz="1000" b="1" dirty="0">
                <a:latin typeface="Trebuchet MS" pitchFamily="34" charset="0"/>
                <a:cs typeface="Arial" pitchFamily="34" charset="0"/>
              </a:endParaRPr>
            </a:p>
          </p:txBody>
        </p:sp>
        <p:sp>
          <p:nvSpPr>
            <p:cNvPr id="37" name="Line 39"/>
            <p:cNvSpPr>
              <a:spLocks noChangeShapeType="1"/>
            </p:cNvSpPr>
            <p:nvPr/>
          </p:nvSpPr>
          <p:spPr bwMode="auto">
            <a:xfrm flipH="1">
              <a:off x="7315200" y="5486400"/>
              <a:ext cx="762000" cy="0"/>
            </a:xfrm>
            <a:prstGeom prst="line">
              <a:avLst/>
            </a:prstGeom>
            <a:noFill/>
            <a:ln w="9525">
              <a:solidFill>
                <a:schemeClr val="tx1"/>
              </a:solidFill>
              <a:round/>
              <a:headEnd/>
              <a:tailEnd/>
            </a:ln>
          </p:spPr>
          <p:txBody>
            <a:bodyPr/>
            <a:lstStyle/>
            <a:p>
              <a:endParaRPr lang="en-US" dirty="0"/>
            </a:p>
          </p:txBody>
        </p:sp>
        <p:sp>
          <p:nvSpPr>
            <p:cNvPr id="38" name="Line 40"/>
            <p:cNvSpPr>
              <a:spLocks noChangeShapeType="1"/>
            </p:cNvSpPr>
            <p:nvPr/>
          </p:nvSpPr>
          <p:spPr bwMode="auto">
            <a:xfrm>
              <a:off x="7143750" y="3738563"/>
              <a:ext cx="647700" cy="0"/>
            </a:xfrm>
            <a:prstGeom prst="line">
              <a:avLst/>
            </a:prstGeom>
            <a:noFill/>
            <a:ln w="9525">
              <a:solidFill>
                <a:schemeClr val="tx1"/>
              </a:solidFill>
              <a:round/>
              <a:headEnd/>
              <a:tailEnd/>
            </a:ln>
          </p:spPr>
          <p:txBody>
            <a:bodyPr/>
            <a:lstStyle/>
            <a:p>
              <a:endParaRPr lang="en-US" dirty="0"/>
            </a:p>
          </p:txBody>
        </p:sp>
        <p:sp>
          <p:nvSpPr>
            <p:cNvPr id="39" name="Line 41"/>
            <p:cNvSpPr>
              <a:spLocks noChangeShapeType="1"/>
            </p:cNvSpPr>
            <p:nvPr/>
          </p:nvSpPr>
          <p:spPr bwMode="auto">
            <a:xfrm flipV="1">
              <a:off x="7772400" y="2667000"/>
              <a:ext cx="0" cy="1066800"/>
            </a:xfrm>
            <a:prstGeom prst="line">
              <a:avLst/>
            </a:prstGeom>
            <a:noFill/>
            <a:ln w="9525">
              <a:solidFill>
                <a:schemeClr val="tx1"/>
              </a:solidFill>
              <a:round/>
              <a:headEnd/>
              <a:tailEnd type="triangle" w="med" len="med"/>
            </a:ln>
          </p:spPr>
          <p:txBody>
            <a:bodyPr/>
            <a:lstStyle/>
            <a:p>
              <a:endParaRPr lang="en-US" dirty="0"/>
            </a:p>
          </p:txBody>
        </p:sp>
        <p:sp>
          <p:nvSpPr>
            <p:cNvPr id="40" name="Text Box 42"/>
            <p:cNvSpPr txBox="1">
              <a:spLocks noChangeArrowheads="1"/>
            </p:cNvSpPr>
            <p:nvPr/>
          </p:nvSpPr>
          <p:spPr bwMode="auto">
            <a:xfrm>
              <a:off x="7010400" y="3733800"/>
              <a:ext cx="593725" cy="195263"/>
            </a:xfrm>
            <a:prstGeom prst="rect">
              <a:avLst/>
            </a:prstGeom>
            <a:noFill/>
            <a:ln w="9525">
              <a:noFill/>
              <a:miter lim="800000"/>
              <a:headEnd/>
              <a:tailEnd/>
            </a:ln>
          </p:spPr>
          <p:txBody>
            <a:bodyPr lIns="51206" tIns="25603" rIns="51206" bIns="25603"/>
            <a:lstStyle/>
            <a:p>
              <a:pPr algn="ctr"/>
              <a:r>
                <a:rPr lang="en-US" sz="1000" b="1" dirty="0">
                  <a:solidFill>
                    <a:srgbClr val="000000"/>
                  </a:solidFill>
                  <a:latin typeface="Trebuchet MS" pitchFamily="34" charset="0"/>
                  <a:cs typeface="Arial" pitchFamily="34" charset="0"/>
                </a:rPr>
                <a:t>Yes</a:t>
              </a:r>
              <a:endParaRPr lang="en-US" sz="1000" b="1" dirty="0">
                <a:latin typeface="Trebuchet MS" pitchFamily="34" charset="0"/>
                <a:cs typeface="Arial" pitchFamily="34" charset="0"/>
              </a:endParaRPr>
            </a:p>
          </p:txBody>
        </p:sp>
        <p:sp>
          <p:nvSpPr>
            <p:cNvPr id="41" name="Line 40"/>
            <p:cNvSpPr>
              <a:spLocks noChangeShapeType="1"/>
            </p:cNvSpPr>
            <p:nvPr/>
          </p:nvSpPr>
          <p:spPr bwMode="auto">
            <a:xfrm flipV="1">
              <a:off x="2590800" y="2895600"/>
              <a:ext cx="0" cy="460375"/>
            </a:xfrm>
            <a:prstGeom prst="line">
              <a:avLst/>
            </a:prstGeom>
            <a:noFill/>
            <a:ln w="9525">
              <a:solidFill>
                <a:schemeClr val="tx1"/>
              </a:solidFill>
              <a:round/>
              <a:headEnd/>
              <a:tailEnd type="triangle" w="med" len="med"/>
            </a:ln>
          </p:spPr>
          <p:txBody>
            <a:bodyPr/>
            <a:lstStyle/>
            <a:p>
              <a:endParaRPr lang="en-US" dirty="0"/>
            </a:p>
          </p:txBody>
        </p:sp>
        <p:pic>
          <p:nvPicPr>
            <p:cNvPr id="42" name="Picture 29" descr="j0240633[1]"/>
            <p:cNvPicPr>
              <a:picLocks noChangeAspect="1" noChangeArrowheads="1"/>
            </p:cNvPicPr>
            <p:nvPr/>
          </p:nvPicPr>
          <p:blipFill>
            <a:blip r:embed="rId6" cstate="print"/>
            <a:srcRect/>
            <a:stretch>
              <a:fillRect/>
            </a:stretch>
          </p:blipFill>
          <p:spPr bwMode="auto">
            <a:xfrm>
              <a:off x="2286000" y="5486400"/>
              <a:ext cx="1065213" cy="744538"/>
            </a:xfrm>
            <a:prstGeom prst="rect">
              <a:avLst/>
            </a:prstGeom>
            <a:noFill/>
            <a:ln w="9525">
              <a:solidFill>
                <a:schemeClr val="tx1"/>
              </a:solidFill>
              <a:miter lim="800000"/>
              <a:headEnd/>
              <a:tailEnd/>
            </a:ln>
          </p:spPr>
        </p:pic>
        <p:sp>
          <p:nvSpPr>
            <p:cNvPr id="43" name="Text Box 42"/>
            <p:cNvSpPr txBox="1">
              <a:spLocks noChangeArrowheads="1"/>
            </p:cNvSpPr>
            <p:nvPr/>
          </p:nvSpPr>
          <p:spPr bwMode="auto">
            <a:xfrm>
              <a:off x="1981200" y="6324600"/>
              <a:ext cx="1693863" cy="276225"/>
            </a:xfrm>
            <a:prstGeom prst="rect">
              <a:avLst/>
            </a:prstGeom>
            <a:noFill/>
            <a:ln w="9525">
              <a:noFill/>
              <a:miter lim="800000"/>
              <a:headEnd/>
              <a:tailEnd/>
            </a:ln>
          </p:spPr>
          <p:txBody>
            <a:bodyPr wrap="none">
              <a:spAutoFit/>
            </a:bodyPr>
            <a:lstStyle/>
            <a:p>
              <a:r>
                <a:rPr lang="en-US" sz="1200" b="1" dirty="0">
                  <a:cs typeface="Arial" pitchFamily="34" charset="0"/>
                </a:rPr>
                <a:t>Application Sponsor</a:t>
              </a:r>
            </a:p>
          </p:txBody>
        </p:sp>
        <p:sp>
          <p:nvSpPr>
            <p:cNvPr id="44" name="Line 43"/>
            <p:cNvSpPr>
              <a:spLocks noChangeShapeType="1"/>
            </p:cNvSpPr>
            <p:nvPr/>
          </p:nvSpPr>
          <p:spPr bwMode="auto">
            <a:xfrm flipH="1">
              <a:off x="2667000" y="4724400"/>
              <a:ext cx="0" cy="685800"/>
            </a:xfrm>
            <a:prstGeom prst="line">
              <a:avLst/>
            </a:prstGeom>
            <a:noFill/>
            <a:ln w="9525">
              <a:solidFill>
                <a:schemeClr val="tx1"/>
              </a:solidFill>
              <a:round/>
              <a:headEnd/>
              <a:tailEnd type="triangle" w="med" len="med"/>
            </a:ln>
          </p:spPr>
          <p:txBody>
            <a:bodyPr/>
            <a:lstStyle/>
            <a:p>
              <a:endParaRPr lang="en-US" dirty="0"/>
            </a:p>
          </p:txBody>
        </p:sp>
        <p:sp>
          <p:nvSpPr>
            <p:cNvPr id="45" name="AutoShape 16"/>
            <p:cNvSpPr>
              <a:spLocks noChangeArrowheads="1"/>
            </p:cNvSpPr>
            <p:nvPr/>
          </p:nvSpPr>
          <p:spPr bwMode="auto">
            <a:xfrm>
              <a:off x="4038600" y="5410200"/>
              <a:ext cx="1190625" cy="1066800"/>
            </a:xfrm>
            <a:prstGeom prst="flowChartDecision">
              <a:avLst/>
            </a:prstGeom>
            <a:solidFill>
              <a:srgbClr val="00CC99"/>
            </a:solidFill>
            <a:ln w="9525">
              <a:solidFill>
                <a:srgbClr val="000000"/>
              </a:solidFill>
              <a:miter lim="800000"/>
              <a:headEnd/>
              <a:tailEnd/>
            </a:ln>
          </p:spPr>
          <p:txBody>
            <a:bodyPr lIns="51206" tIns="25603" rIns="51206" bIns="25603" anchor="ctr"/>
            <a:lstStyle/>
            <a:p>
              <a:pPr algn="ctr"/>
              <a:r>
                <a:rPr lang="en-US" sz="1000" b="1" dirty="0">
                  <a:solidFill>
                    <a:srgbClr val="000000"/>
                  </a:solidFill>
                  <a:latin typeface="Trebuchet MS" pitchFamily="34" charset="0"/>
                  <a:cs typeface="Arial" pitchFamily="34" charset="0"/>
                </a:rPr>
                <a:t>Can solve</a:t>
              </a:r>
            </a:p>
            <a:p>
              <a:pPr algn="ctr"/>
              <a:r>
                <a:rPr lang="en-US" sz="1000" b="1" dirty="0">
                  <a:solidFill>
                    <a:srgbClr val="000000"/>
                  </a:solidFill>
                  <a:latin typeface="Trebuchet MS" pitchFamily="34" charset="0"/>
                  <a:cs typeface="Arial" pitchFamily="34" charset="0"/>
                </a:rPr>
                <a:t>issue?</a:t>
              </a:r>
              <a:endParaRPr lang="en-US" sz="1000" b="1" dirty="0">
                <a:latin typeface="Trebuchet MS" pitchFamily="34" charset="0"/>
                <a:cs typeface="Arial" pitchFamily="34" charset="0"/>
              </a:endParaRPr>
            </a:p>
          </p:txBody>
        </p:sp>
        <p:sp>
          <p:nvSpPr>
            <p:cNvPr id="46" name="Line 17"/>
            <p:cNvSpPr>
              <a:spLocks noChangeShapeType="1"/>
            </p:cNvSpPr>
            <p:nvPr/>
          </p:nvSpPr>
          <p:spPr bwMode="auto">
            <a:xfrm>
              <a:off x="3429000" y="5943600"/>
              <a:ext cx="471488" cy="0"/>
            </a:xfrm>
            <a:prstGeom prst="line">
              <a:avLst/>
            </a:prstGeom>
            <a:noFill/>
            <a:ln w="9525">
              <a:solidFill>
                <a:srgbClr val="000000"/>
              </a:solidFill>
              <a:round/>
              <a:headEnd/>
              <a:tailEnd type="triangle" w="med" len="med"/>
            </a:ln>
          </p:spPr>
          <p:txBody>
            <a:bodyPr/>
            <a:lstStyle/>
            <a:p>
              <a:endParaRPr lang="en-US" dirty="0"/>
            </a:p>
          </p:txBody>
        </p:sp>
        <p:sp>
          <p:nvSpPr>
            <p:cNvPr id="47" name="Line 34"/>
            <p:cNvSpPr>
              <a:spLocks noChangeShapeType="1"/>
            </p:cNvSpPr>
            <p:nvPr/>
          </p:nvSpPr>
          <p:spPr bwMode="auto">
            <a:xfrm flipV="1">
              <a:off x="4648200" y="4648200"/>
              <a:ext cx="0" cy="685800"/>
            </a:xfrm>
            <a:prstGeom prst="line">
              <a:avLst/>
            </a:prstGeom>
            <a:noFill/>
            <a:ln w="9525">
              <a:solidFill>
                <a:schemeClr val="tx1"/>
              </a:solidFill>
              <a:round/>
              <a:headEnd/>
              <a:tailEnd type="triangle" w="med" len="med"/>
            </a:ln>
          </p:spPr>
          <p:txBody>
            <a:bodyPr/>
            <a:lstStyle/>
            <a:p>
              <a:endParaRPr lang="en-US" dirty="0"/>
            </a:p>
          </p:txBody>
        </p:sp>
        <p:sp>
          <p:nvSpPr>
            <p:cNvPr id="48" name="Text Box 20"/>
            <p:cNvSpPr txBox="1">
              <a:spLocks noChangeArrowheads="1"/>
            </p:cNvSpPr>
            <p:nvPr/>
          </p:nvSpPr>
          <p:spPr bwMode="auto">
            <a:xfrm>
              <a:off x="4724400" y="4953000"/>
              <a:ext cx="387350" cy="266700"/>
            </a:xfrm>
            <a:prstGeom prst="rect">
              <a:avLst/>
            </a:prstGeom>
            <a:noFill/>
            <a:ln w="9525">
              <a:noFill/>
              <a:miter lim="800000"/>
              <a:headEnd/>
              <a:tailEnd/>
            </a:ln>
          </p:spPr>
          <p:txBody>
            <a:bodyPr lIns="51206" tIns="25603" rIns="51206" bIns="25603"/>
            <a:lstStyle/>
            <a:p>
              <a:pPr algn="ctr"/>
              <a:r>
                <a:rPr lang="en-US" sz="1000" b="1" dirty="0">
                  <a:solidFill>
                    <a:srgbClr val="000000"/>
                  </a:solidFill>
                  <a:latin typeface="Trebuchet MS" pitchFamily="34" charset="0"/>
                  <a:cs typeface="Arial" pitchFamily="34" charset="0"/>
                </a:rPr>
                <a:t>No</a:t>
              </a:r>
              <a:endParaRPr lang="en-US" sz="1000" b="1" dirty="0">
                <a:latin typeface="Trebuchet MS" pitchFamily="34" charset="0"/>
                <a:cs typeface="Arial" pitchFamily="34" charset="0"/>
              </a:endParaRPr>
            </a:p>
          </p:txBody>
        </p:sp>
        <p:sp>
          <p:nvSpPr>
            <p:cNvPr id="49" name="Text Box 20"/>
            <p:cNvSpPr txBox="1">
              <a:spLocks noChangeArrowheads="1"/>
            </p:cNvSpPr>
            <p:nvPr/>
          </p:nvSpPr>
          <p:spPr bwMode="auto">
            <a:xfrm>
              <a:off x="2590800" y="2971800"/>
              <a:ext cx="685800" cy="381000"/>
            </a:xfrm>
            <a:prstGeom prst="rect">
              <a:avLst/>
            </a:prstGeom>
            <a:noFill/>
            <a:ln w="9525">
              <a:noFill/>
              <a:miter lim="800000"/>
              <a:headEnd/>
              <a:tailEnd/>
            </a:ln>
          </p:spPr>
          <p:txBody>
            <a:bodyPr lIns="51206" tIns="25603" rIns="51206" bIns="25603"/>
            <a:lstStyle/>
            <a:p>
              <a:pPr algn="ctr"/>
              <a:r>
                <a:rPr lang="en-US" sz="1000" b="1" dirty="0">
                  <a:solidFill>
                    <a:srgbClr val="000000"/>
                  </a:solidFill>
                  <a:latin typeface="Trebuchet MS" pitchFamily="34" charset="0"/>
                  <a:cs typeface="Arial" pitchFamily="34" charset="0"/>
                </a:rPr>
                <a:t>Single</a:t>
              </a:r>
            </a:p>
            <a:p>
              <a:pPr algn="ctr"/>
              <a:r>
                <a:rPr lang="en-US" sz="1000" b="1" dirty="0">
                  <a:solidFill>
                    <a:srgbClr val="000000"/>
                  </a:solidFill>
                  <a:latin typeface="Trebuchet MS" pitchFamily="34" charset="0"/>
                  <a:cs typeface="Arial" pitchFamily="34" charset="0"/>
                </a:rPr>
                <a:t>Category</a:t>
              </a:r>
              <a:endParaRPr lang="en-US" sz="1000" b="1" dirty="0">
                <a:latin typeface="Trebuchet MS" pitchFamily="34" charset="0"/>
                <a:cs typeface="Arial" pitchFamily="34" charset="0"/>
              </a:endParaRPr>
            </a:p>
          </p:txBody>
        </p:sp>
        <p:sp>
          <p:nvSpPr>
            <p:cNvPr id="50" name="Text Box 20"/>
            <p:cNvSpPr txBox="1">
              <a:spLocks noChangeArrowheads="1"/>
            </p:cNvSpPr>
            <p:nvPr/>
          </p:nvSpPr>
          <p:spPr bwMode="auto">
            <a:xfrm>
              <a:off x="3200400" y="3657600"/>
              <a:ext cx="685800" cy="342900"/>
            </a:xfrm>
            <a:prstGeom prst="rect">
              <a:avLst/>
            </a:prstGeom>
            <a:noFill/>
            <a:ln w="9525">
              <a:noFill/>
              <a:miter lim="800000"/>
              <a:headEnd/>
              <a:tailEnd/>
            </a:ln>
          </p:spPr>
          <p:txBody>
            <a:bodyPr lIns="51206" tIns="25603" rIns="51206" bIns="25603"/>
            <a:lstStyle/>
            <a:p>
              <a:pPr algn="ctr"/>
              <a:r>
                <a:rPr lang="en-US" sz="1000" b="1" dirty="0">
                  <a:solidFill>
                    <a:srgbClr val="000000"/>
                  </a:solidFill>
                  <a:latin typeface="Trebuchet MS" pitchFamily="34" charset="0"/>
                  <a:cs typeface="Arial" pitchFamily="34" charset="0"/>
                </a:rPr>
                <a:t>Multiple</a:t>
              </a:r>
            </a:p>
            <a:p>
              <a:pPr algn="ctr"/>
              <a:r>
                <a:rPr lang="en-US" sz="1000" b="1" dirty="0">
                  <a:solidFill>
                    <a:srgbClr val="000000"/>
                  </a:solidFill>
                  <a:latin typeface="Trebuchet MS" pitchFamily="34" charset="0"/>
                  <a:cs typeface="Arial" pitchFamily="34" charset="0"/>
                </a:rPr>
                <a:t>Category</a:t>
              </a:r>
              <a:endParaRPr lang="en-US" sz="1000" b="1" dirty="0">
                <a:latin typeface="Trebuchet MS" pitchFamily="34" charset="0"/>
                <a:cs typeface="Arial" pitchFamily="34" charset="0"/>
              </a:endParaRPr>
            </a:p>
          </p:txBody>
        </p:sp>
        <p:sp>
          <p:nvSpPr>
            <p:cNvPr id="51" name="Text Box 20"/>
            <p:cNvSpPr txBox="1">
              <a:spLocks noChangeArrowheads="1"/>
            </p:cNvSpPr>
            <p:nvPr/>
          </p:nvSpPr>
          <p:spPr bwMode="auto">
            <a:xfrm>
              <a:off x="2667000" y="4876800"/>
              <a:ext cx="838200" cy="342900"/>
            </a:xfrm>
            <a:prstGeom prst="rect">
              <a:avLst/>
            </a:prstGeom>
            <a:noFill/>
            <a:ln w="9525">
              <a:noFill/>
              <a:miter lim="800000"/>
              <a:headEnd/>
              <a:tailEnd/>
            </a:ln>
          </p:spPr>
          <p:txBody>
            <a:bodyPr lIns="51206" tIns="25603" rIns="51206" bIns="25603"/>
            <a:lstStyle/>
            <a:p>
              <a:pPr algn="ctr"/>
              <a:r>
                <a:rPr lang="en-US" sz="1000" b="1" dirty="0">
                  <a:solidFill>
                    <a:srgbClr val="000000"/>
                  </a:solidFill>
                  <a:latin typeface="Trebuchet MS" pitchFamily="34" charset="0"/>
                  <a:cs typeface="Arial" pitchFamily="34" charset="0"/>
                </a:rPr>
                <a:t>Application</a:t>
              </a:r>
            </a:p>
            <a:p>
              <a:pPr algn="ctr"/>
              <a:r>
                <a:rPr lang="en-US" sz="1000" b="1" dirty="0">
                  <a:solidFill>
                    <a:srgbClr val="000000"/>
                  </a:solidFill>
                  <a:latin typeface="Trebuchet MS" pitchFamily="34" charset="0"/>
                  <a:cs typeface="Arial" pitchFamily="34" charset="0"/>
                </a:rPr>
                <a:t>Issue</a:t>
              </a:r>
              <a:endParaRPr lang="en-US" sz="1000" b="1" dirty="0">
                <a:latin typeface="Trebuchet MS" pitchFamily="34" charset="0"/>
                <a:cs typeface="Arial" pitchFamily="34" charset="0"/>
              </a:endParaRPr>
            </a:p>
          </p:txBody>
        </p:sp>
        <p:sp>
          <p:nvSpPr>
            <p:cNvPr id="52" name="Line 51"/>
            <p:cNvSpPr>
              <a:spLocks noChangeShapeType="1"/>
            </p:cNvSpPr>
            <p:nvPr/>
          </p:nvSpPr>
          <p:spPr bwMode="auto">
            <a:xfrm>
              <a:off x="4648200" y="6553200"/>
              <a:ext cx="0" cy="152400"/>
            </a:xfrm>
            <a:prstGeom prst="line">
              <a:avLst/>
            </a:prstGeom>
            <a:noFill/>
            <a:ln w="9525">
              <a:solidFill>
                <a:schemeClr val="tx1"/>
              </a:solidFill>
              <a:round/>
              <a:headEnd/>
              <a:tailEnd/>
            </a:ln>
          </p:spPr>
          <p:txBody>
            <a:bodyPr/>
            <a:lstStyle/>
            <a:p>
              <a:endParaRPr lang="en-US" dirty="0"/>
            </a:p>
          </p:txBody>
        </p:sp>
        <p:sp>
          <p:nvSpPr>
            <p:cNvPr id="53" name="Line 52"/>
            <p:cNvSpPr>
              <a:spLocks noChangeShapeType="1"/>
            </p:cNvSpPr>
            <p:nvPr/>
          </p:nvSpPr>
          <p:spPr bwMode="auto">
            <a:xfrm>
              <a:off x="4648200" y="6705600"/>
              <a:ext cx="4114800" cy="0"/>
            </a:xfrm>
            <a:prstGeom prst="line">
              <a:avLst/>
            </a:prstGeom>
            <a:noFill/>
            <a:ln w="9525">
              <a:solidFill>
                <a:schemeClr val="tx1"/>
              </a:solidFill>
              <a:round/>
              <a:headEnd/>
              <a:tailEnd/>
            </a:ln>
          </p:spPr>
          <p:txBody>
            <a:bodyPr/>
            <a:lstStyle/>
            <a:p>
              <a:endParaRPr lang="en-US" dirty="0"/>
            </a:p>
          </p:txBody>
        </p:sp>
        <p:sp>
          <p:nvSpPr>
            <p:cNvPr id="54" name="Line 53"/>
            <p:cNvSpPr>
              <a:spLocks noChangeShapeType="1"/>
            </p:cNvSpPr>
            <p:nvPr/>
          </p:nvSpPr>
          <p:spPr bwMode="auto">
            <a:xfrm flipV="1">
              <a:off x="8763000" y="3048000"/>
              <a:ext cx="0" cy="3657600"/>
            </a:xfrm>
            <a:prstGeom prst="line">
              <a:avLst/>
            </a:prstGeom>
            <a:noFill/>
            <a:ln w="9525">
              <a:solidFill>
                <a:schemeClr val="tx1"/>
              </a:solidFill>
              <a:round/>
              <a:headEnd/>
              <a:tailEnd type="triangle" w="med" len="med"/>
            </a:ln>
          </p:spPr>
          <p:txBody>
            <a:bodyPr/>
            <a:lstStyle/>
            <a:p>
              <a:endParaRPr lang="en-US" dirty="0"/>
            </a:p>
          </p:txBody>
        </p:sp>
        <p:sp>
          <p:nvSpPr>
            <p:cNvPr id="55" name="Text Box 42"/>
            <p:cNvSpPr txBox="1">
              <a:spLocks noChangeArrowheads="1"/>
            </p:cNvSpPr>
            <p:nvPr/>
          </p:nvSpPr>
          <p:spPr bwMode="auto">
            <a:xfrm>
              <a:off x="4724400" y="6477000"/>
              <a:ext cx="593725" cy="195263"/>
            </a:xfrm>
            <a:prstGeom prst="rect">
              <a:avLst/>
            </a:prstGeom>
            <a:noFill/>
            <a:ln w="9525">
              <a:noFill/>
              <a:miter lim="800000"/>
              <a:headEnd/>
              <a:tailEnd/>
            </a:ln>
          </p:spPr>
          <p:txBody>
            <a:bodyPr lIns="51206" tIns="25603" rIns="51206" bIns="25603"/>
            <a:lstStyle/>
            <a:p>
              <a:pPr algn="ctr"/>
              <a:r>
                <a:rPr lang="en-US" sz="1000" b="1" dirty="0">
                  <a:solidFill>
                    <a:srgbClr val="000000"/>
                  </a:solidFill>
                  <a:latin typeface="Trebuchet MS" pitchFamily="34" charset="0"/>
                  <a:cs typeface="Arial" pitchFamily="34" charset="0"/>
                </a:rPr>
                <a:t>Yes</a:t>
              </a:r>
              <a:endParaRPr lang="en-US" sz="1000" b="1" dirty="0">
                <a:latin typeface="Trebuchet MS" pitchFamily="34" charset="0"/>
                <a:cs typeface="Arial" pitchFamily="34" charset="0"/>
              </a:endParaRPr>
            </a:p>
          </p:txBody>
        </p:sp>
      </p:grpSp>
      <p:sp>
        <p:nvSpPr>
          <p:cNvPr id="57"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Data Resolution Process</a:t>
            </a:r>
          </a:p>
        </p:txBody>
      </p:sp>
    </p:spTree>
    <p:extLst>
      <p:ext uri="{BB962C8B-B14F-4D97-AF65-F5344CB8AC3E}">
        <p14:creationId xmlns="" xmlns:p14="http://schemas.microsoft.com/office/powerpoint/2010/main" val="35821881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713347897"/>
              </p:ext>
            </p:extLst>
          </p:nvPr>
        </p:nvGraphicFramePr>
        <p:xfrm>
          <a:off x="216725" y="1295400"/>
          <a:ext cx="8774875" cy="5257800"/>
        </p:xfrm>
        <a:graphic>
          <a:graphicData uri="http://schemas.openxmlformats.org/drawingml/2006/table">
            <a:tbl>
              <a:tblPr firstRow="1" firstCol="1" bandRow="1">
                <a:tableStyleId>{5C22544A-7EE6-4342-B048-85BDC9FD1C3A}</a:tableStyleId>
              </a:tblPr>
              <a:tblGrid>
                <a:gridCol w="2273490"/>
                <a:gridCol w="6501385"/>
              </a:tblGrid>
              <a:tr h="701040">
                <a:tc>
                  <a:txBody>
                    <a:bodyPr/>
                    <a:lstStyle/>
                    <a:p>
                      <a:pPr algn="ctr">
                        <a:spcAft>
                          <a:spcPts val="0"/>
                        </a:spcAft>
                      </a:pPr>
                      <a:r>
                        <a:rPr lang="en-US" sz="1800" dirty="0">
                          <a:effectLst/>
                        </a:rPr>
                        <a:t>Governance Structure</a:t>
                      </a:r>
                      <a:endParaRPr lang="en-US" sz="1600" dirty="0">
                        <a:effectLst/>
                        <a:latin typeface="Calibri" panose="020F0502020204030204" pitchFamily="34" charset="0"/>
                      </a:endParaRPr>
                    </a:p>
                  </a:txBody>
                  <a:tcPr marL="68580" marR="68580" marT="0" marB="0"/>
                </a:tc>
                <a:tc>
                  <a:txBody>
                    <a:bodyPr/>
                    <a:lstStyle/>
                    <a:p>
                      <a:pPr algn="ctr">
                        <a:spcAft>
                          <a:spcPts val="0"/>
                        </a:spcAft>
                      </a:pPr>
                      <a:r>
                        <a:rPr lang="en-US" sz="2000" dirty="0">
                          <a:effectLst/>
                        </a:rPr>
                        <a:t>Roles &amp; Responsibilities</a:t>
                      </a:r>
                      <a:endParaRPr lang="en-US" sz="1800" dirty="0">
                        <a:effectLst/>
                        <a:latin typeface="Calibri" panose="020F0502020204030204" pitchFamily="34" charset="0"/>
                      </a:endParaRPr>
                    </a:p>
                  </a:txBody>
                  <a:tcPr marL="68580" marR="68580" marT="0" marB="0"/>
                </a:tc>
              </a:tr>
              <a:tr h="1402080">
                <a:tc>
                  <a:txBody>
                    <a:bodyPr/>
                    <a:lstStyle/>
                    <a:p>
                      <a:pPr>
                        <a:spcAft>
                          <a:spcPts val="0"/>
                        </a:spcAft>
                      </a:pPr>
                      <a:r>
                        <a:rPr lang="en-US" sz="1800" dirty="0">
                          <a:effectLst/>
                        </a:rPr>
                        <a:t>Executive Board</a:t>
                      </a:r>
                      <a:endParaRPr lang="en-US" sz="1600" dirty="0">
                        <a:effectLst/>
                        <a:latin typeface="Calibri" panose="020F0502020204030204" pitchFamily="34" charset="0"/>
                      </a:endParaRPr>
                    </a:p>
                  </a:txBody>
                  <a:tcPr marL="68580" marR="68580" marT="0" marB="0"/>
                </a:tc>
                <a:tc>
                  <a:txBody>
                    <a:bodyPr/>
                    <a:lstStyle/>
                    <a:p>
                      <a:pPr>
                        <a:spcAft>
                          <a:spcPts val="0"/>
                        </a:spcAft>
                      </a:pPr>
                      <a:r>
                        <a:rPr lang="en-US" sz="1800" dirty="0">
                          <a:effectLst/>
                        </a:rPr>
                        <a:t>Responsible for ensuring continued commitment of resources, providing vision and direction for the Governance Council, and serves as the authority for escalation of issues</a:t>
                      </a:r>
                      <a:endParaRPr lang="en-US" sz="1600" dirty="0">
                        <a:effectLst/>
                        <a:latin typeface="Calibri" panose="020F0502020204030204" pitchFamily="34" charset="0"/>
                      </a:endParaRPr>
                    </a:p>
                  </a:txBody>
                  <a:tcPr marL="68580" marR="68580" marT="0" marB="0"/>
                </a:tc>
              </a:tr>
              <a:tr h="1051560">
                <a:tc>
                  <a:txBody>
                    <a:bodyPr/>
                    <a:lstStyle/>
                    <a:p>
                      <a:pPr>
                        <a:spcAft>
                          <a:spcPts val="0"/>
                        </a:spcAft>
                      </a:pPr>
                      <a:r>
                        <a:rPr lang="en-US" sz="1800" dirty="0">
                          <a:effectLst/>
                        </a:rPr>
                        <a:t>Governance Council</a:t>
                      </a:r>
                      <a:endParaRPr lang="en-US" sz="1600" dirty="0">
                        <a:effectLst/>
                        <a:latin typeface="Calibri" panose="020F0502020204030204" pitchFamily="34" charset="0"/>
                      </a:endParaRPr>
                    </a:p>
                  </a:txBody>
                  <a:tcPr marL="68580" marR="68580" marT="0" marB="0"/>
                </a:tc>
                <a:tc>
                  <a:txBody>
                    <a:bodyPr/>
                    <a:lstStyle/>
                    <a:p>
                      <a:pPr>
                        <a:spcAft>
                          <a:spcPts val="0"/>
                        </a:spcAft>
                      </a:pPr>
                      <a:r>
                        <a:rPr lang="en-US" sz="1800" dirty="0">
                          <a:effectLst/>
                        </a:rPr>
                        <a:t>Establishes general policy for the data system; identifies appropriate policy questions and sets the research agenda for the data system</a:t>
                      </a:r>
                      <a:endParaRPr lang="en-US" sz="1600" dirty="0">
                        <a:effectLst/>
                        <a:latin typeface="Calibri" panose="020F0502020204030204" pitchFamily="34" charset="0"/>
                      </a:endParaRPr>
                    </a:p>
                  </a:txBody>
                  <a:tcPr marL="68580" marR="68580" marT="0" marB="0"/>
                </a:tc>
              </a:tr>
              <a:tr h="1051560">
                <a:tc>
                  <a:txBody>
                    <a:bodyPr/>
                    <a:lstStyle/>
                    <a:p>
                      <a:pPr>
                        <a:spcAft>
                          <a:spcPts val="0"/>
                        </a:spcAft>
                      </a:pPr>
                      <a:r>
                        <a:rPr lang="en-US" sz="1800" dirty="0">
                          <a:effectLst/>
                        </a:rPr>
                        <a:t>Data Steward Workgroup</a:t>
                      </a:r>
                      <a:endParaRPr lang="en-US" sz="1600" dirty="0">
                        <a:effectLst/>
                        <a:latin typeface="Calibri" panose="020F0502020204030204" pitchFamily="34" charset="0"/>
                      </a:endParaRPr>
                    </a:p>
                  </a:txBody>
                  <a:tcPr marL="68580" marR="68580" marT="0" marB="0"/>
                </a:tc>
                <a:tc>
                  <a:txBody>
                    <a:bodyPr/>
                    <a:lstStyle/>
                    <a:p>
                      <a:pPr>
                        <a:spcAft>
                          <a:spcPts val="0"/>
                        </a:spcAft>
                      </a:pPr>
                      <a:r>
                        <a:rPr lang="en-US" sz="1800" dirty="0">
                          <a:effectLst/>
                        </a:rPr>
                        <a:t>Responsible for monitoring the quality of data going into the federated system; relays information to and from respective agencies</a:t>
                      </a:r>
                      <a:endParaRPr lang="en-US" sz="1600" dirty="0">
                        <a:effectLst/>
                        <a:latin typeface="Calibri" panose="020F0502020204030204" pitchFamily="34" charset="0"/>
                      </a:endParaRPr>
                    </a:p>
                  </a:txBody>
                  <a:tcPr marL="68580" marR="68580" marT="0" marB="0"/>
                </a:tc>
              </a:tr>
              <a:tr h="1051560">
                <a:tc>
                  <a:txBody>
                    <a:bodyPr/>
                    <a:lstStyle/>
                    <a:p>
                      <a:pPr>
                        <a:spcAft>
                          <a:spcPts val="0"/>
                        </a:spcAft>
                      </a:pPr>
                      <a:r>
                        <a:rPr lang="en-US" sz="1800" dirty="0">
                          <a:effectLst/>
                        </a:rPr>
                        <a:t>Individual Partner Agencies</a:t>
                      </a:r>
                      <a:endParaRPr lang="en-US" sz="1600" dirty="0">
                        <a:effectLst/>
                        <a:latin typeface="Calibri" panose="020F0502020204030204" pitchFamily="34" charset="0"/>
                      </a:endParaRPr>
                    </a:p>
                  </a:txBody>
                  <a:tcPr marL="68580" marR="68580" marT="0" marB="0"/>
                </a:tc>
                <a:tc>
                  <a:txBody>
                    <a:bodyPr/>
                    <a:lstStyle/>
                    <a:p>
                      <a:pPr>
                        <a:spcAft>
                          <a:spcPts val="0"/>
                        </a:spcAft>
                      </a:pPr>
                      <a:r>
                        <a:rPr lang="en-US" sz="1800" dirty="0">
                          <a:effectLst/>
                        </a:rPr>
                        <a:t>Provides input to the Data Steward Workgroup related to respective agency data governance policies, requirements, and priorities</a:t>
                      </a:r>
                      <a:endParaRPr lang="en-US" sz="1600" dirty="0">
                        <a:effectLst/>
                        <a:latin typeface="Calibri" panose="020F0502020204030204" pitchFamily="34" charset="0"/>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fld id="{78085499-22F0-4E30-BA6A-ED84175C6FDF}" type="slidenum">
              <a:rPr lang="en-US" smtClean="0"/>
              <a:pPr/>
              <a:t>71</a:t>
            </a:fld>
            <a:endParaRPr lang="en-US" dirty="0"/>
          </a:p>
        </p:txBody>
      </p:sp>
      <p:sp>
        <p:nvSpPr>
          <p:cNvPr id="5"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Virginia</a:t>
            </a:r>
          </a:p>
        </p:txBody>
      </p:sp>
    </p:spTree>
    <p:extLst>
      <p:ext uri="{BB962C8B-B14F-4D97-AF65-F5344CB8AC3E}">
        <p14:creationId xmlns="" xmlns:p14="http://schemas.microsoft.com/office/powerpoint/2010/main" val="2419963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Office of Financial Management</a:t>
            </a:r>
          </a:p>
          <a:p>
            <a:pPr marL="457200" indent="-457200">
              <a:buFont typeface="Arial" panose="020B0604020202020204" pitchFamily="34" charset="0"/>
              <a:buChar char="•"/>
            </a:pPr>
            <a:r>
              <a:rPr lang="en-US" dirty="0" smtClean="0"/>
              <a:t>Education Research and Data Center</a:t>
            </a:r>
          </a:p>
          <a:p>
            <a:pPr marL="1257300" lvl="2" indent="-457200"/>
            <a:r>
              <a:rPr lang="en-US" dirty="0" smtClean="0"/>
              <a:t>ERDC Guidance Committee</a:t>
            </a:r>
          </a:p>
          <a:p>
            <a:pPr marL="857250" lvl="1" indent="-457200"/>
            <a:r>
              <a:rPr lang="en-US" dirty="0" smtClean="0"/>
              <a:t>Data Steward Committee</a:t>
            </a:r>
          </a:p>
          <a:p>
            <a:pPr marL="857250" lvl="1" indent="-457200"/>
            <a:r>
              <a:rPr lang="en-US" dirty="0" smtClean="0"/>
              <a:t>Data Custodian Committee</a:t>
            </a:r>
          </a:p>
          <a:p>
            <a:pPr marL="857250" lvl="1" indent="-457200"/>
            <a:r>
              <a:rPr lang="en-US" dirty="0" smtClean="0"/>
              <a:t>Research Coordination Committee</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72</a:t>
            </a:fld>
            <a:endParaRPr lang="en-US" dirty="0"/>
          </a:p>
        </p:txBody>
      </p:sp>
      <p:sp>
        <p:nvSpPr>
          <p:cNvPr id="7"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Washington</a:t>
            </a:r>
          </a:p>
        </p:txBody>
      </p:sp>
    </p:spTree>
    <p:extLst>
      <p:ext uri="{BB962C8B-B14F-4D97-AF65-F5344CB8AC3E}">
        <p14:creationId xmlns="" xmlns:p14="http://schemas.microsoft.com/office/powerpoint/2010/main" val="31701823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73</a:t>
            </a:fld>
            <a:endParaRPr lang="en-US" dirty="0"/>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1371599"/>
            <a:ext cx="6477000" cy="48678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South Carolina</a:t>
            </a:r>
          </a:p>
        </p:txBody>
      </p:sp>
    </p:spTree>
    <p:extLst>
      <p:ext uri="{BB962C8B-B14F-4D97-AF65-F5344CB8AC3E}">
        <p14:creationId xmlns="" xmlns:p14="http://schemas.microsoft.com/office/powerpoint/2010/main" val="6192060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Transition to activity</a:t>
            </a:r>
          </a:p>
          <a:p>
            <a:endParaRPr lang="en-US" dirty="0"/>
          </a:p>
          <a:p>
            <a:r>
              <a:rPr lang="en-US" dirty="0" smtClean="0"/>
              <a:t>Different Scenarios for each table-</a:t>
            </a:r>
          </a:p>
          <a:p>
            <a:endParaRPr lang="en-US" dirty="0" smtClean="0"/>
          </a:p>
          <a:p>
            <a:r>
              <a:rPr lang="en-US" dirty="0" smtClean="0"/>
              <a:t>For each scenario determine what the role of each of the following groups:</a:t>
            </a:r>
          </a:p>
          <a:p>
            <a:pPr marL="514350" indent="-514350">
              <a:buAutoNum type="arabicPeriod"/>
            </a:pPr>
            <a:r>
              <a:rPr lang="en-US" dirty="0" smtClean="0"/>
              <a:t>Data policy </a:t>
            </a:r>
            <a:r>
              <a:rPr lang="en-US" dirty="0"/>
              <a:t>c</a:t>
            </a:r>
            <a:r>
              <a:rPr lang="en-US" dirty="0" smtClean="0"/>
              <a:t>ommittee</a:t>
            </a:r>
          </a:p>
          <a:p>
            <a:pPr marL="514350" indent="-514350">
              <a:buAutoNum type="arabicPeriod"/>
            </a:pPr>
            <a:r>
              <a:rPr lang="en-US" dirty="0" smtClean="0"/>
              <a:t>Data management committee</a:t>
            </a:r>
          </a:p>
          <a:p>
            <a:pPr marL="514350" indent="-514350">
              <a:buAutoNum type="arabicPeriod"/>
            </a:pPr>
            <a:r>
              <a:rPr lang="en-US" dirty="0" smtClean="0"/>
              <a:t>Data stewards</a:t>
            </a:r>
          </a:p>
          <a:p>
            <a:pPr marL="514350" indent="-514350">
              <a:buAutoNum type="arabicPeriod"/>
            </a:pPr>
            <a:r>
              <a:rPr lang="en-US" dirty="0" smtClean="0"/>
              <a:t>Information technology</a:t>
            </a:r>
          </a:p>
          <a:p>
            <a:pPr marL="514350" indent="-514350">
              <a:buAutoNum type="arabicPeriod"/>
            </a:pP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74</a:t>
            </a:fld>
            <a:endParaRPr lang="en-US" dirty="0"/>
          </a:p>
        </p:txBody>
      </p:sp>
    </p:spTree>
    <p:extLst>
      <p:ext uri="{BB962C8B-B14F-4D97-AF65-F5344CB8AC3E}">
        <p14:creationId xmlns="" xmlns:p14="http://schemas.microsoft.com/office/powerpoint/2010/main" val="25677334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smtClean="0"/>
              <a:t>Situation 1- Data request for legislative purposes: Governor asks for a new report on the number of children enrolled in programs in the state of WI.</a:t>
            </a:r>
            <a:endParaRPr lang="en-US" dirty="0"/>
          </a:p>
          <a:p>
            <a:r>
              <a:rPr lang="en-US" dirty="0" smtClean="0"/>
              <a:t> </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75</a:t>
            </a:fld>
            <a:endParaRPr lang="en-US" dirty="0"/>
          </a:p>
        </p:txBody>
      </p:sp>
    </p:spTree>
    <p:extLst>
      <p:ext uri="{BB962C8B-B14F-4D97-AF65-F5344CB8AC3E}">
        <p14:creationId xmlns="" xmlns:p14="http://schemas.microsoft.com/office/powerpoint/2010/main" val="10966889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smtClean="0"/>
              <a:t>Situation 2- Data request process for external purposes: External researcher makes a request for child-level data for research purposes.</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76</a:t>
            </a:fld>
            <a:endParaRPr lang="en-US" dirty="0"/>
          </a:p>
        </p:txBody>
      </p:sp>
    </p:spTree>
    <p:extLst>
      <p:ext uri="{BB962C8B-B14F-4D97-AF65-F5344CB8AC3E}">
        <p14:creationId xmlns="" xmlns:p14="http://schemas.microsoft.com/office/powerpoint/2010/main" val="22653505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smtClean="0"/>
              <a:t>Situation 3- Accommodating new data from state leadership: One program asks to add a new data element in based on new program or policy question.</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77</a:t>
            </a:fld>
            <a:endParaRPr lang="en-US" dirty="0"/>
          </a:p>
        </p:txBody>
      </p:sp>
    </p:spTree>
    <p:extLst>
      <p:ext uri="{BB962C8B-B14F-4D97-AF65-F5344CB8AC3E}">
        <p14:creationId xmlns="" xmlns:p14="http://schemas.microsoft.com/office/powerpoint/2010/main" val="32926654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Would you be interested in discussing the data governance process flow further?</a:t>
            </a:r>
            <a:endParaRPr lang="en-US" dirty="0"/>
          </a:p>
        </p:txBody>
      </p:sp>
      <p:sp>
        <p:nvSpPr>
          <p:cNvPr id="5" name="Text Placeholder 4"/>
          <p:cNvSpPr>
            <a:spLocks noGrp="1"/>
          </p:cNvSpPr>
          <p:nvPr>
            <p:ph type="body" idx="1"/>
          </p:nvPr>
        </p:nvSpPr>
        <p:spPr/>
        <p:txBody>
          <a:bodyPr/>
          <a:lstStyle/>
          <a:p>
            <a:r>
              <a:rPr lang="en-US" dirty="0" smtClean="0"/>
              <a:t>Yes</a:t>
            </a:r>
          </a:p>
          <a:p>
            <a:r>
              <a:rPr lang="en-US" dirty="0" smtClean="0"/>
              <a:t>No</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78</a:t>
            </a:fld>
            <a:endParaRPr lang="en-US" dirty="0"/>
          </a:p>
        </p:txBody>
      </p:sp>
    </p:spTree>
    <p:extLst>
      <p:ext uri="{BB962C8B-B14F-4D97-AF65-F5344CB8AC3E}">
        <p14:creationId xmlns="" xmlns:p14="http://schemas.microsoft.com/office/powerpoint/2010/main" val="35400684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Would you be interested in discussing the data governance roles and responsibilities further?</a:t>
            </a:r>
            <a:endParaRPr lang="en-US" dirty="0"/>
          </a:p>
        </p:txBody>
      </p:sp>
      <p:sp>
        <p:nvSpPr>
          <p:cNvPr id="3" name="Text Placeholder 2"/>
          <p:cNvSpPr>
            <a:spLocks noGrp="1"/>
          </p:cNvSpPr>
          <p:nvPr>
            <p:ph type="body" idx="1"/>
          </p:nvPr>
        </p:nvSpPr>
        <p:spPr/>
        <p:txBody>
          <a:bodyPr/>
          <a:lstStyle/>
          <a:p>
            <a:r>
              <a:rPr lang="en-US" dirty="0" smtClean="0"/>
              <a:t>Yes</a:t>
            </a:r>
          </a:p>
          <a:p>
            <a:r>
              <a:rPr lang="en-US" dirty="0" smtClean="0"/>
              <a:t>No</a:t>
            </a:r>
            <a:endParaRPr lang="en-US" dirty="0"/>
          </a:p>
        </p:txBody>
      </p:sp>
      <p:sp>
        <p:nvSpPr>
          <p:cNvPr id="5" name="Slide Number Placeholder 4"/>
          <p:cNvSpPr>
            <a:spLocks noGrp="1"/>
          </p:cNvSpPr>
          <p:nvPr>
            <p:ph type="sldNum" sz="quarter" idx="12"/>
          </p:nvPr>
        </p:nvSpPr>
        <p:spPr/>
        <p:txBody>
          <a:bodyPr/>
          <a:lstStyle/>
          <a:p>
            <a:pPr>
              <a:defRPr/>
            </a:pPr>
            <a:fld id="{C7CF5F87-5780-4264-84AC-895695C5F05F}" type="slidenum">
              <a:rPr lang="en-US" smtClean="0">
                <a:solidFill>
                  <a:prstClr val="white"/>
                </a:solidFill>
              </a:rPr>
              <a:pPr>
                <a:defRPr/>
              </a:pPr>
              <a:t>79</a:t>
            </a:fld>
            <a:endParaRPr lang="en-US" dirty="0">
              <a:solidFill>
                <a:prstClr val="white"/>
              </a:solidFill>
            </a:endParaRPr>
          </a:p>
        </p:txBody>
      </p:sp>
    </p:spTree>
    <p:extLst>
      <p:ext uri="{BB962C8B-B14F-4D97-AF65-F5344CB8AC3E}">
        <p14:creationId xmlns="" xmlns:p14="http://schemas.microsoft.com/office/powerpoint/2010/main" val="1059322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Instructions to use Polling Software – Answer Free Form Text</a:t>
            </a:r>
            <a:endParaRPr lang="en-US" dirty="0"/>
          </a:p>
        </p:txBody>
      </p:sp>
      <p:sp>
        <p:nvSpPr>
          <p:cNvPr id="6" name="Text Placeholder 5"/>
          <p:cNvSpPr>
            <a:spLocks noGrp="1"/>
          </p:cNvSpPr>
          <p:nvPr>
            <p:ph type="body" idx="1"/>
          </p:nvPr>
        </p:nvSpPr>
        <p:spPr/>
        <p:txBody>
          <a:bodyPr/>
          <a:lstStyle/>
          <a:p>
            <a:r>
              <a:rPr lang="en-US" dirty="0" smtClean="0"/>
              <a:t>SMS TXT from Phone</a:t>
            </a:r>
            <a:endParaRPr lang="en-US" dirty="0"/>
          </a:p>
        </p:txBody>
      </p:sp>
      <p:sp>
        <p:nvSpPr>
          <p:cNvPr id="8" name="Text Placeholder 7"/>
          <p:cNvSpPr>
            <a:spLocks noGrp="1"/>
          </p:cNvSpPr>
          <p:nvPr>
            <p:ph type="body" sz="half" idx="3"/>
          </p:nvPr>
        </p:nvSpPr>
        <p:spPr/>
        <p:txBody>
          <a:bodyPr/>
          <a:lstStyle/>
          <a:p>
            <a:r>
              <a:rPr lang="en-US" dirty="0" smtClean="0"/>
              <a:t>Web Browser http://PollEv.com/</a:t>
            </a:r>
            <a:endParaRPr lang="en-US" dirty="0"/>
          </a:p>
        </p:txBody>
      </p:sp>
      <p:sp>
        <p:nvSpPr>
          <p:cNvPr id="4" name="Slide Number Placeholder 3"/>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8</a:t>
            </a:fld>
            <a:endParaRPr lang="en-US" dirty="0">
              <a:solidFill>
                <a:prstClr val="black"/>
              </a:solidFill>
            </a:endParaRPr>
          </a:p>
        </p:txBody>
      </p:sp>
      <p:pic>
        <p:nvPicPr>
          <p:cNvPr id="2050" name="Picture 2"/>
          <p:cNvPicPr>
            <a:picLocks noGrp="1" noChangeAspect="1" noChangeArrowheads="1"/>
          </p:cNvPicPr>
          <p:nvPr>
            <p:ph sz="quarter" idx="4"/>
          </p:nvPr>
        </p:nvPicPr>
        <p:blipFill>
          <a:blip r:embed="rId2" cstate="print"/>
          <a:srcRect/>
          <a:stretch>
            <a:fillRect/>
          </a:stretch>
        </p:blipFill>
        <p:spPr bwMode="auto">
          <a:xfrm>
            <a:off x="4645025" y="1447800"/>
            <a:ext cx="4041775" cy="3810000"/>
          </a:xfrm>
          <a:prstGeom prst="rect">
            <a:avLst/>
          </a:prstGeom>
          <a:noFill/>
          <a:ln w="9525">
            <a:noFill/>
            <a:miter lim="800000"/>
            <a:headEnd/>
            <a:tailEnd/>
          </a:ln>
          <a:effectLst/>
        </p:spPr>
      </p:pic>
      <p:pic>
        <p:nvPicPr>
          <p:cNvPr id="2051" name="Picture 3"/>
          <p:cNvPicPr>
            <a:picLocks noGrp="1" noChangeAspect="1" noChangeArrowheads="1"/>
          </p:cNvPicPr>
          <p:nvPr>
            <p:ph sz="quarter" idx="2"/>
          </p:nvPr>
        </p:nvPicPr>
        <p:blipFill>
          <a:blip r:embed="rId3" cstate="print"/>
          <a:srcRect/>
          <a:stretch>
            <a:fillRect/>
          </a:stretch>
        </p:blipFill>
        <p:spPr bwMode="auto">
          <a:xfrm>
            <a:off x="457200" y="1447801"/>
            <a:ext cx="4040188"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hungry?</a:t>
            </a:r>
            <a:endParaRPr lang="en-US" dirty="0"/>
          </a:p>
        </p:txBody>
      </p:sp>
      <p:sp>
        <p:nvSpPr>
          <p:cNvPr id="3" name="Text Placeholder 2"/>
          <p:cNvSpPr>
            <a:spLocks noGrp="1"/>
          </p:cNvSpPr>
          <p:nvPr>
            <p:ph type="body" idx="1"/>
          </p:nvPr>
        </p:nvSpPr>
        <p:spPr/>
        <p:txBody>
          <a:bodyPr/>
          <a:lstStyle/>
          <a:p>
            <a:r>
              <a:rPr lang="en-US" dirty="0" smtClean="0"/>
              <a:t>Yes, if the food is good </a:t>
            </a:r>
          </a:p>
          <a:p>
            <a:r>
              <a:rPr lang="en-US" dirty="0" smtClean="0"/>
              <a:t>Yes</a:t>
            </a:r>
          </a:p>
          <a:p>
            <a:r>
              <a:rPr lang="en-US" dirty="0" smtClean="0"/>
              <a:t>No, I want to keep talking about data governance!</a:t>
            </a:r>
            <a:endParaRPr lang="en-US" dirty="0"/>
          </a:p>
        </p:txBody>
      </p:sp>
      <p:sp>
        <p:nvSpPr>
          <p:cNvPr id="5" name="Slide Number Placeholder 4"/>
          <p:cNvSpPr>
            <a:spLocks noGrp="1"/>
          </p:cNvSpPr>
          <p:nvPr>
            <p:ph type="sldNum" sz="quarter" idx="12"/>
          </p:nvPr>
        </p:nvSpPr>
        <p:spPr/>
        <p:txBody>
          <a:bodyPr/>
          <a:lstStyle/>
          <a:p>
            <a:pPr>
              <a:defRPr/>
            </a:pPr>
            <a:fld id="{C7CF5F87-5780-4264-84AC-895695C5F05F}" type="slidenum">
              <a:rPr lang="en-US" smtClean="0">
                <a:solidFill>
                  <a:prstClr val="white"/>
                </a:solidFill>
              </a:rPr>
              <a:pPr>
                <a:defRPr/>
              </a:pPr>
              <a:t>80</a:t>
            </a:fld>
            <a:endParaRPr lang="en-US" dirty="0">
              <a:solidFill>
                <a:prstClr val="white"/>
              </a:solidFill>
            </a:endParaRPr>
          </a:p>
        </p:txBody>
      </p:sp>
    </p:spTree>
    <p:extLst>
      <p:ext uri="{BB962C8B-B14F-4D97-AF65-F5344CB8AC3E}">
        <p14:creationId xmlns="" xmlns:p14="http://schemas.microsoft.com/office/powerpoint/2010/main" val="42717396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Lunch</a:t>
            </a:r>
            <a:endParaRPr lang="en-US" dirty="0"/>
          </a:p>
        </p:txBody>
      </p:sp>
      <p:sp>
        <p:nvSpPr>
          <p:cNvPr id="5" name="Subtitle 4"/>
          <p:cNvSpPr>
            <a:spLocks noGrp="1"/>
          </p:cNvSpPr>
          <p:nvPr>
            <p:ph type="subTitle" idx="1"/>
          </p:nvPr>
        </p:nvSpPr>
        <p:spPr/>
        <p:txBody>
          <a:bodyPr/>
          <a:lstStyle/>
          <a:p>
            <a:endParaRPr lang="en-US" dirty="0">
              <a:solidFill>
                <a:srgbClr val="FF0000"/>
              </a:solidFill>
            </a:endParaRPr>
          </a:p>
        </p:txBody>
      </p:sp>
      <p:sp>
        <p:nvSpPr>
          <p:cNvPr id="3" name="Slide Number Placeholder 2"/>
          <p:cNvSpPr>
            <a:spLocks noGrp="1"/>
          </p:cNvSpPr>
          <p:nvPr>
            <p:ph type="sldNum" sz="quarter" idx="12"/>
          </p:nvPr>
        </p:nvSpPr>
        <p:spPr/>
        <p:txBody>
          <a:bodyPr/>
          <a:lstStyle/>
          <a:p>
            <a:fld id="{78085499-22F0-4E30-BA6A-ED84175C6FDF}" type="slidenum">
              <a:rPr lang="en-US" smtClean="0"/>
              <a:pPr/>
              <a:t>81</a:t>
            </a:fld>
            <a:endParaRPr lang="en-US" dirty="0"/>
          </a:p>
        </p:txBody>
      </p:sp>
    </p:spTree>
    <p:extLst>
      <p:ext uri="{BB962C8B-B14F-4D97-AF65-F5344CB8AC3E}">
        <p14:creationId xmlns="" xmlns:p14="http://schemas.microsoft.com/office/powerpoint/2010/main" val="1036978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Break Out Sessions </a:t>
            </a:r>
          </a:p>
          <a:p>
            <a:endParaRPr lang="en-US" dirty="0"/>
          </a:p>
          <a:p>
            <a:endParaRPr lang="en-US" dirty="0" smtClean="0"/>
          </a:p>
        </p:txBody>
      </p:sp>
      <p:sp>
        <p:nvSpPr>
          <p:cNvPr id="4" name="Title 3"/>
          <p:cNvSpPr>
            <a:spLocks noGrp="1"/>
          </p:cNvSpPr>
          <p:nvPr>
            <p:ph type="title"/>
          </p:nvPr>
        </p:nvSpPr>
        <p:spPr/>
        <p:txBody>
          <a:bodyPr/>
          <a:lstStyle/>
          <a:p>
            <a:r>
              <a:rPr lang="en-US" dirty="0" smtClean="0"/>
              <a:t>This afternoon…</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82</a:t>
            </a:fld>
            <a:endParaRPr lang="en-US" dirty="0"/>
          </a:p>
        </p:txBody>
      </p:sp>
    </p:spTree>
    <p:extLst>
      <p:ext uri="{BB962C8B-B14F-4D97-AF65-F5344CB8AC3E}">
        <p14:creationId xmlns="" xmlns:p14="http://schemas.microsoft.com/office/powerpoint/2010/main" val="37623240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83</a:t>
            </a:fld>
            <a:endParaRPr lang="en-US" dirty="0"/>
          </a:p>
        </p:txBody>
      </p:sp>
      <p:sp>
        <p:nvSpPr>
          <p:cNvPr id="5" name="Rectangle 3"/>
          <p:cNvSpPr txBox="1">
            <a:spLocks noChangeArrowheads="1"/>
          </p:cNvSpPr>
          <p:nvPr/>
        </p:nvSpPr>
        <p:spPr>
          <a:xfrm>
            <a:off x="2133600" y="3505200"/>
            <a:ext cx="6400800" cy="2667000"/>
          </a:xfrm>
          <a:prstGeom prst="rect">
            <a:avLst/>
          </a:prstGeom>
        </p:spPr>
        <p:txBody>
          <a:bodyPr>
            <a:normAutofit/>
          </a:bodyPr>
          <a:lstStyle/>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sz="3200" b="1" u="none" strike="noStrike" kern="1200" cap="none" spc="0" normalizeH="0" baseline="0" noProof="0" dirty="0" smtClean="0">
                <a:ln>
                  <a:noFill/>
                </a:ln>
                <a:solidFill>
                  <a:srgbClr val="45496B"/>
                </a:solidFill>
                <a:effectLst/>
                <a:uLnTx/>
                <a:uFillTx/>
                <a:latin typeface="Garamond" pitchFamily="18" charset="0"/>
              </a:rPr>
              <a:t>Breakout sessions</a:t>
            </a:r>
          </a:p>
          <a:p>
            <a:pPr marL="0" marR="0" lvl="0" indent="0" algn="ctr" defTabSz="914400" rtl="0" eaLnBrk="1" fontAlgn="auto" latinLnBrk="0" hangingPunct="1">
              <a:lnSpc>
                <a:spcPct val="80000"/>
              </a:lnSpc>
              <a:spcBef>
                <a:spcPct val="20000"/>
              </a:spcBef>
              <a:spcAft>
                <a:spcPts val="0"/>
              </a:spcAft>
              <a:buClrTx/>
              <a:buSzTx/>
              <a:buFontTx/>
              <a:buNone/>
              <a:tabLst/>
              <a:defRPr/>
            </a:pPr>
            <a:endParaRPr kumimoji="0" lang="en-US" sz="2400" b="1"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Tree>
    <p:extLst>
      <p:ext uri="{BB962C8B-B14F-4D97-AF65-F5344CB8AC3E}">
        <p14:creationId xmlns="" xmlns:p14="http://schemas.microsoft.com/office/powerpoint/2010/main" val="26310215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457200" lvl="0" indent="-457200">
              <a:buFont typeface="Arial" pitchFamily="34" charset="0"/>
              <a:buChar char="•"/>
            </a:pPr>
            <a:r>
              <a:rPr lang="en-US" dirty="0" smtClean="0"/>
              <a:t>For those broadly interested in data governance and what it means for your work </a:t>
            </a:r>
            <a:r>
              <a:rPr lang="en-US" dirty="0"/>
              <a:t>(Missy Cochenour &amp; </a:t>
            </a:r>
            <a:r>
              <a:rPr lang="en-US" dirty="0" smtClean="0"/>
              <a:t>June Fox)</a:t>
            </a:r>
          </a:p>
          <a:p>
            <a:pPr marL="857250" lvl="1" indent="-457200"/>
            <a:r>
              <a:rPr lang="en-US" b="1" dirty="0" smtClean="0"/>
              <a:t>Session 1- Going </a:t>
            </a:r>
            <a:r>
              <a:rPr lang="en-US" b="1" dirty="0"/>
              <a:t>deeper- </a:t>
            </a:r>
            <a:r>
              <a:rPr lang="en-US" dirty="0"/>
              <a:t>what does </a:t>
            </a:r>
            <a:r>
              <a:rPr lang="en-US" dirty="0" smtClean="0"/>
              <a:t>data governance </a:t>
            </a:r>
            <a:r>
              <a:rPr lang="en-US" dirty="0"/>
              <a:t>mean </a:t>
            </a:r>
            <a:r>
              <a:rPr lang="en-US" dirty="0" smtClean="0"/>
              <a:t>for me </a:t>
            </a:r>
            <a:r>
              <a:rPr lang="en-US" dirty="0"/>
              <a:t>and how can I interact </a:t>
            </a:r>
            <a:r>
              <a:rPr lang="en-US" dirty="0" smtClean="0"/>
              <a:t>with </a:t>
            </a:r>
            <a:r>
              <a:rPr lang="en-US" dirty="0"/>
              <a:t>the data governance </a:t>
            </a:r>
            <a:r>
              <a:rPr lang="en-US" dirty="0" smtClean="0"/>
              <a:t>group to help inform data decisions in Wisconsin</a:t>
            </a:r>
          </a:p>
          <a:p>
            <a:pPr lvl="0"/>
            <a:endParaRPr lang="en-US" dirty="0"/>
          </a:p>
          <a:p>
            <a:pPr marL="457200" lvl="0" indent="-457200">
              <a:buFont typeface="Arial" pitchFamily="34" charset="0"/>
              <a:buChar char="•"/>
            </a:pPr>
            <a:r>
              <a:rPr lang="en-US" dirty="0" smtClean="0"/>
              <a:t>For those that will either be on the data governance body or be working with your agency to determine the appropriate person to assign </a:t>
            </a:r>
            <a:r>
              <a:rPr lang="en-US" dirty="0"/>
              <a:t>(Jeff Sellers </a:t>
            </a:r>
            <a:r>
              <a:rPr lang="en-US" dirty="0" smtClean="0"/>
              <a:t>&amp; Rich Jorgensen)</a:t>
            </a:r>
          </a:p>
          <a:p>
            <a:pPr marL="857250" lvl="1" indent="-457200"/>
            <a:r>
              <a:rPr lang="en-US" b="1" dirty="0" smtClean="0"/>
              <a:t>Session 2- Data </a:t>
            </a:r>
            <a:r>
              <a:rPr lang="en-US" b="1" dirty="0"/>
              <a:t>Governance Group: Jumping into Action! </a:t>
            </a:r>
            <a:r>
              <a:rPr lang="en-US" dirty="0"/>
              <a:t>(again </a:t>
            </a:r>
            <a:r>
              <a:rPr lang="en-US" dirty="0" smtClean="0"/>
              <a:t>	we </a:t>
            </a:r>
            <a:r>
              <a:rPr lang="en-US" dirty="0"/>
              <a:t>will look at examples and discuss what is important to </a:t>
            </a:r>
            <a:r>
              <a:rPr lang="en-US" dirty="0" smtClean="0"/>
              <a:t>	Wisconsin</a:t>
            </a:r>
            <a:r>
              <a:rPr lang="en-US" dirty="0"/>
              <a:t>)</a:t>
            </a:r>
          </a:p>
          <a:p>
            <a:pPr lvl="2"/>
            <a:r>
              <a:rPr lang="en-US" dirty="0"/>
              <a:t>Options for the structure</a:t>
            </a:r>
          </a:p>
          <a:p>
            <a:pPr lvl="2"/>
            <a:r>
              <a:rPr lang="en-US" dirty="0"/>
              <a:t>Options for data coordinator</a:t>
            </a:r>
          </a:p>
          <a:p>
            <a:pPr lvl="2"/>
            <a:r>
              <a:rPr lang="en-US" dirty="0"/>
              <a:t>Options for charter models</a:t>
            </a:r>
          </a:p>
          <a:p>
            <a:pPr lvl="2"/>
            <a:r>
              <a:rPr lang="en-US" dirty="0"/>
              <a:t>Creating MOUs</a:t>
            </a:r>
          </a:p>
          <a:p>
            <a:pPr lvl="2"/>
            <a:r>
              <a:rPr lang="en-US" dirty="0"/>
              <a:t>Options for decision making models</a:t>
            </a:r>
          </a:p>
        </p:txBody>
      </p:sp>
      <p:sp>
        <p:nvSpPr>
          <p:cNvPr id="3" name="Slide Number Placeholder 2"/>
          <p:cNvSpPr>
            <a:spLocks noGrp="1"/>
          </p:cNvSpPr>
          <p:nvPr>
            <p:ph type="sldNum" sz="quarter" idx="12"/>
          </p:nvPr>
        </p:nvSpPr>
        <p:spPr/>
        <p:txBody>
          <a:bodyPr/>
          <a:lstStyle/>
          <a:p>
            <a:fld id="{78085499-22F0-4E30-BA6A-ED84175C6FDF}" type="slidenum">
              <a:rPr lang="en-US" smtClean="0"/>
              <a:pPr/>
              <a:t>84</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Breakout Session Descriptions</a:t>
            </a:r>
            <a:endParaRPr lang="en-US" sz="3400" b="1" dirty="0">
              <a:solidFill>
                <a:srgbClr val="45496B"/>
              </a:solidFill>
            </a:endParaRPr>
          </a:p>
        </p:txBody>
      </p:sp>
    </p:spTree>
    <p:extLst>
      <p:ext uri="{BB962C8B-B14F-4D97-AF65-F5344CB8AC3E}">
        <p14:creationId xmlns="" xmlns:p14="http://schemas.microsoft.com/office/powerpoint/2010/main" val="24833107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r>
              <a:rPr lang="en-US" sz="2400" b="1" dirty="0" smtClean="0"/>
              <a:t>Enhancements to DCF Enterprise Warehouse:</a:t>
            </a:r>
          </a:p>
          <a:p>
            <a:pPr lvl="1"/>
            <a:r>
              <a:rPr lang="en-US" sz="1800" dirty="0" err="1" smtClean="0"/>
              <a:t>YoungStar</a:t>
            </a:r>
            <a:r>
              <a:rPr lang="en-US" sz="1800" dirty="0" smtClean="0"/>
              <a:t> (Wisconsin’s TQRIS)</a:t>
            </a:r>
          </a:p>
          <a:p>
            <a:pPr lvl="1"/>
            <a:r>
              <a:rPr lang="en-US" sz="1800" dirty="0" smtClean="0"/>
              <a:t>Wisconsin Shares (Wisconsin’s childcare subsidy program)</a:t>
            </a:r>
          </a:p>
          <a:p>
            <a:pPr lvl="1"/>
            <a:r>
              <a:rPr lang="en-US" sz="1800" dirty="0" smtClean="0"/>
              <a:t>Infrastructure for including other programs </a:t>
            </a:r>
          </a:p>
          <a:p>
            <a:pPr lvl="2"/>
            <a:r>
              <a:rPr lang="en-US" sz="1600" dirty="0" smtClean="0"/>
              <a:t>(examples:  Child Welfare, W-2, Child Support)</a:t>
            </a:r>
          </a:p>
          <a:p>
            <a:r>
              <a:rPr lang="en-US" sz="2400" b="1" dirty="0" smtClean="0"/>
              <a:t>DHS Division of Public Health Customer Hub:</a:t>
            </a:r>
          </a:p>
          <a:p>
            <a:pPr lvl="1"/>
            <a:r>
              <a:rPr lang="en-US" sz="1800" dirty="0" smtClean="0"/>
              <a:t>Vital Records</a:t>
            </a:r>
          </a:p>
          <a:p>
            <a:pPr lvl="1"/>
            <a:r>
              <a:rPr lang="en-US" sz="1800" dirty="0" smtClean="0"/>
              <a:t>Immunization Registry</a:t>
            </a:r>
          </a:p>
          <a:p>
            <a:pPr lvl="1"/>
            <a:r>
              <a:rPr lang="en-US" sz="1800" dirty="0" smtClean="0"/>
              <a:t>Public Health (e.g. Home Visiting)</a:t>
            </a:r>
          </a:p>
          <a:p>
            <a:r>
              <a:rPr lang="en-US" sz="2400" b="1" dirty="0" smtClean="0"/>
              <a:t>Entity Resolution Tool (ERT) Project:</a:t>
            </a:r>
          </a:p>
          <a:p>
            <a:pPr lvl="1"/>
            <a:r>
              <a:rPr lang="en-US" sz="1800" dirty="0" smtClean="0"/>
              <a:t>Testing of tool requires matching of ID’s across agencies to find unduplicated counts of the children involved in multiple programs</a:t>
            </a:r>
          </a:p>
          <a:p>
            <a:pPr lvl="1"/>
            <a:r>
              <a:rPr lang="en-US" sz="1800" dirty="0" smtClean="0"/>
              <a:t>Programs involved in ERT testing are: Vital Records, </a:t>
            </a:r>
            <a:r>
              <a:rPr lang="en-US" sz="1800" dirty="0" err="1" smtClean="0"/>
              <a:t>YoungStar</a:t>
            </a:r>
            <a:r>
              <a:rPr lang="en-US" sz="1800" dirty="0" smtClean="0"/>
              <a:t>, WI Shares, 4K-12 and IDEA Part B (Special Education)</a:t>
            </a:r>
          </a:p>
        </p:txBody>
      </p:sp>
      <p:sp>
        <p:nvSpPr>
          <p:cNvPr id="3" name="Title 2"/>
          <p:cNvSpPr>
            <a:spLocks noGrp="1"/>
          </p:cNvSpPr>
          <p:nvPr>
            <p:ph type="title"/>
          </p:nvPr>
        </p:nvSpPr>
        <p:spPr/>
        <p:txBody>
          <a:bodyPr>
            <a:normAutofit fontScale="90000"/>
          </a:bodyPr>
          <a:lstStyle/>
          <a:p>
            <a:pPr>
              <a:defRPr/>
            </a:pPr>
            <a:r>
              <a:rPr lang="en-US" dirty="0" smtClean="0">
                <a:solidFill>
                  <a:schemeClr val="tx1"/>
                </a:solidFill>
              </a:rPr>
              <a:t>Programs and Data Involved In First Year EC LDS Projects</a:t>
            </a:r>
            <a:endParaRPr lang="en-US" dirty="0">
              <a:solidFill>
                <a:schemeClr val="tx1"/>
              </a:solidFill>
            </a:endParaRPr>
          </a:p>
        </p:txBody>
      </p:sp>
      <p:sp>
        <p:nvSpPr>
          <p:cNvPr id="30725"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421145-479F-4613-B272-1B10C0579CBB}" type="slidenum">
              <a:rPr lang="en-US" smtClean="0">
                <a:solidFill>
                  <a:prstClr val="black"/>
                </a:solidFill>
              </a:rPr>
              <a:pPr eaLnBrk="1" hangingPunct="1"/>
              <a:t>85</a:t>
            </a:fld>
            <a:endParaRPr lang="en-US" smtClean="0">
              <a:solidFill>
                <a:prstClr val="black"/>
              </a:solidFill>
            </a:endParaRPr>
          </a:p>
        </p:txBody>
      </p:sp>
    </p:spTree>
    <p:extLst>
      <p:ext uri="{BB962C8B-B14F-4D97-AF65-F5344CB8AC3E}">
        <p14:creationId xmlns="" xmlns:p14="http://schemas.microsoft.com/office/powerpoint/2010/main" val="31624393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86</a:t>
            </a:fld>
            <a:endParaRPr lang="en-US" dirty="0"/>
          </a:p>
        </p:txBody>
      </p:sp>
      <p:sp>
        <p:nvSpPr>
          <p:cNvPr id="2" name="Content Placeholder 1"/>
          <p:cNvSpPr>
            <a:spLocks noGrp="1"/>
          </p:cNvSpPr>
          <p:nvPr>
            <p:ph idx="4294967295"/>
          </p:nvPr>
        </p:nvSpPr>
        <p:spPr>
          <a:xfrm>
            <a:off x="2209800" y="3429000"/>
            <a:ext cx="5943600" cy="2697163"/>
          </a:xfrm>
        </p:spPr>
        <p:txBody>
          <a:bodyPr>
            <a:normAutofit/>
          </a:bodyPr>
          <a:lstStyle/>
          <a:p>
            <a:pPr marL="0" indent="0" algn="ctr">
              <a:buNone/>
            </a:pPr>
            <a:r>
              <a:rPr lang="en-US" dirty="0" smtClean="0"/>
              <a:t>Session </a:t>
            </a:r>
            <a:r>
              <a:rPr lang="en-US" dirty="0"/>
              <a:t>1- Going </a:t>
            </a:r>
            <a:r>
              <a:rPr lang="en-US" dirty="0" smtClean="0"/>
              <a:t>deeper for a broad audience </a:t>
            </a:r>
          </a:p>
          <a:p>
            <a:pPr marL="0" indent="0" algn="ctr">
              <a:buNone/>
            </a:pPr>
            <a:endParaRPr lang="en-US" dirty="0"/>
          </a:p>
          <a:p>
            <a:pPr marL="0" indent="0" algn="ctr">
              <a:buNone/>
            </a:pPr>
            <a:r>
              <a:rPr lang="en-US" dirty="0" smtClean="0"/>
              <a:t>“An application for all”</a:t>
            </a:r>
          </a:p>
        </p:txBody>
      </p:sp>
    </p:spTree>
    <p:extLst>
      <p:ext uri="{BB962C8B-B14F-4D97-AF65-F5344CB8AC3E}">
        <p14:creationId xmlns="" xmlns:p14="http://schemas.microsoft.com/office/powerpoint/2010/main" val="35204406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Objective: better understand how you as a ‘governance user’ fit into the work and to share ideas with those on the governance group.</a:t>
            </a:r>
          </a:p>
          <a:p>
            <a:endParaRPr lang="en-US" dirty="0"/>
          </a:p>
          <a:p>
            <a:r>
              <a:rPr lang="en-US" dirty="0" smtClean="0"/>
              <a:t>Product: compilation of ideas to share with the governance group.</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87</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Session Objective</a:t>
            </a:r>
            <a:endParaRPr lang="en-US" sz="3400" b="1" dirty="0">
              <a:solidFill>
                <a:srgbClr val="45496B"/>
              </a:solidFill>
            </a:endParaRPr>
          </a:p>
        </p:txBody>
      </p:sp>
    </p:spTree>
    <p:extLst>
      <p:ext uri="{BB962C8B-B14F-4D97-AF65-F5344CB8AC3E}">
        <p14:creationId xmlns="" xmlns:p14="http://schemas.microsoft.com/office/powerpoint/2010/main" val="17388997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who? </a:t>
            </a:r>
          </a:p>
          <a:p>
            <a:endParaRPr lang="en-US" dirty="0"/>
          </a:p>
          <a:p>
            <a:r>
              <a:rPr lang="en-US" dirty="0" smtClean="0"/>
              <a:t>Who are governance users? </a:t>
            </a:r>
          </a:p>
          <a:p>
            <a:endParaRPr lang="en-US" dirty="0"/>
          </a:p>
          <a:p>
            <a:r>
              <a:rPr lang="en-US" dirty="0" smtClean="0"/>
              <a:t>What is the difference between a governance user and a governance representative?</a:t>
            </a:r>
          </a:p>
          <a:p>
            <a:endParaRPr lang="en-US" dirty="0"/>
          </a:p>
          <a:p>
            <a:endParaRPr lang="en-US" dirty="0"/>
          </a:p>
          <a:p>
            <a:r>
              <a:rPr lang="en-US" dirty="0" smtClean="0"/>
              <a:t>	</a:t>
            </a:r>
            <a:endParaRPr lang="en-US" dirty="0"/>
          </a:p>
          <a:p>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88</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Governance Users</a:t>
            </a:r>
            <a:endParaRPr lang="en-US" sz="3400" b="1" dirty="0">
              <a:solidFill>
                <a:srgbClr val="45496B"/>
              </a:solidFill>
            </a:endParaRPr>
          </a:p>
        </p:txBody>
      </p:sp>
    </p:spTree>
    <p:extLst>
      <p:ext uri="{BB962C8B-B14F-4D97-AF65-F5344CB8AC3E}">
        <p14:creationId xmlns="" xmlns:p14="http://schemas.microsoft.com/office/powerpoint/2010/main" val="40048367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dirty="0" smtClean="0"/>
              <a:t>Receive and respond to communications</a:t>
            </a:r>
          </a:p>
          <a:p>
            <a:pPr marL="1257300" lvl="2" indent="-457200"/>
            <a:r>
              <a:rPr lang="en-US" dirty="0"/>
              <a:t>Will include communication frequency</a:t>
            </a:r>
          </a:p>
          <a:p>
            <a:pPr marL="457200" indent="-457200">
              <a:buFont typeface="Arial" panose="020B0604020202020204" pitchFamily="34" charset="0"/>
              <a:buChar char="•"/>
            </a:pPr>
            <a:r>
              <a:rPr lang="en-US" dirty="0" smtClean="0"/>
              <a:t>Become involved at appropriate time</a:t>
            </a:r>
          </a:p>
          <a:p>
            <a:pPr marL="1257300" lvl="2" indent="-457200"/>
            <a:r>
              <a:rPr lang="en-US" dirty="0" smtClean="0"/>
              <a:t>When decisions are needed with your data</a:t>
            </a:r>
          </a:p>
          <a:p>
            <a:pPr marL="1257300" lvl="2" indent="-457200"/>
            <a:r>
              <a:rPr lang="en-US" dirty="0" smtClean="0"/>
              <a:t>When changes are made in the system</a:t>
            </a:r>
          </a:p>
          <a:p>
            <a:pPr marL="1257300" lvl="2" indent="-457200"/>
            <a:r>
              <a:rPr lang="en-US" dirty="0" smtClean="0"/>
              <a:t>When the data you use change</a:t>
            </a:r>
          </a:p>
          <a:p>
            <a:pPr marL="457200" indent="-457200">
              <a:buFont typeface="Arial" pitchFamily="34" charset="0"/>
              <a:buChar char="•"/>
            </a:pPr>
            <a:r>
              <a:rPr lang="en-US" dirty="0" smtClean="0"/>
              <a:t>Ensure you advocate data governance</a:t>
            </a:r>
          </a:p>
        </p:txBody>
      </p:sp>
      <p:sp>
        <p:nvSpPr>
          <p:cNvPr id="3" name="Slide Number Placeholder 2"/>
          <p:cNvSpPr>
            <a:spLocks noGrp="1"/>
          </p:cNvSpPr>
          <p:nvPr>
            <p:ph type="sldNum" sz="quarter" idx="12"/>
          </p:nvPr>
        </p:nvSpPr>
        <p:spPr/>
        <p:txBody>
          <a:bodyPr/>
          <a:lstStyle/>
          <a:p>
            <a:fld id="{78085499-22F0-4E30-BA6A-ED84175C6FDF}" type="slidenum">
              <a:rPr lang="en-US" smtClean="0"/>
              <a:pPr/>
              <a:t>89</a:t>
            </a:fld>
            <a:endParaRPr lang="en-US" dirty="0"/>
          </a:p>
        </p:txBody>
      </p:sp>
      <p:sp>
        <p:nvSpPr>
          <p:cNvPr id="4" name="Title 1"/>
          <p:cNvSpPr txBox="1">
            <a:spLocks/>
          </p:cNvSpPr>
          <p:nvPr/>
        </p:nvSpPr>
        <p:spPr>
          <a:xfrm>
            <a:off x="457200" y="228600"/>
            <a:ext cx="60198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Governance Users</a:t>
            </a:r>
            <a:endParaRPr lang="en-US" sz="3400" b="1" dirty="0">
              <a:solidFill>
                <a:srgbClr val="45496B"/>
              </a:solidFill>
            </a:endParaRPr>
          </a:p>
        </p:txBody>
      </p:sp>
    </p:spTree>
    <p:extLst>
      <p:ext uri="{BB962C8B-B14F-4D97-AF65-F5344CB8AC3E}">
        <p14:creationId xmlns="" xmlns:p14="http://schemas.microsoft.com/office/powerpoint/2010/main" val="4209859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Enter your name</a:t>
            </a:r>
            <a:endParaRPr lang="en-US" dirty="0"/>
          </a:p>
        </p:txBody>
      </p:sp>
      <p:sp>
        <p:nvSpPr>
          <p:cNvPr id="7" name="Text Placeholder 6"/>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2"/>
          </p:nvPr>
        </p:nvSpPr>
        <p:spPr/>
        <p:txBody>
          <a:bodyPr/>
          <a:lstStyle/>
          <a:p>
            <a:pPr>
              <a:defRPr/>
            </a:pPr>
            <a:fld id="{5E3AB0B5-F6F8-4BEC-803A-6CAA34CD315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 xmlns:p14="http://schemas.microsoft.com/office/powerpoint/2010/main" val="1185095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your specific role?</a:t>
            </a:r>
          </a:p>
          <a:p>
            <a:r>
              <a:rPr lang="en-US" dirty="0" smtClean="0"/>
              <a:t>Are there other roles needed for governance users?</a:t>
            </a:r>
          </a:p>
          <a:p>
            <a:r>
              <a:rPr lang="en-US" dirty="0" smtClean="0"/>
              <a:t>How would you suggest you play a </a:t>
            </a:r>
            <a:r>
              <a:rPr lang="en-US" dirty="0"/>
              <a:t>role in WI regarding </a:t>
            </a:r>
            <a:r>
              <a:rPr lang="en-US" dirty="0" smtClean="0"/>
              <a:t>data governance? </a:t>
            </a:r>
          </a:p>
          <a:p>
            <a:r>
              <a:rPr lang="en-US" dirty="0" smtClean="0"/>
              <a:t>What do you suggest as the governance user’s responsibility?</a:t>
            </a:r>
            <a:endParaRPr lang="en-US" dirty="0"/>
          </a:p>
          <a:p>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90</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Governance Users</a:t>
            </a:r>
            <a:endParaRPr lang="en-US" sz="3400" b="1" dirty="0">
              <a:solidFill>
                <a:srgbClr val="45496B"/>
              </a:solidFill>
            </a:endParaRPr>
          </a:p>
        </p:txBody>
      </p:sp>
    </p:spTree>
    <p:extLst>
      <p:ext uri="{BB962C8B-B14F-4D97-AF65-F5344CB8AC3E}">
        <p14:creationId xmlns="" xmlns:p14="http://schemas.microsoft.com/office/powerpoint/2010/main" val="26757721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r>
              <a:rPr lang="en-US" dirty="0" smtClean="0"/>
              <a:t>What do you want data governance to be able to help you do?</a:t>
            </a:r>
          </a:p>
          <a:p>
            <a:pPr marL="457200" indent="-457200">
              <a:buFont typeface="Arial" panose="020B0604020202020204" pitchFamily="34" charset="0"/>
              <a:buChar char="•"/>
            </a:pPr>
            <a:r>
              <a:rPr lang="en-US" dirty="0" smtClean="0"/>
              <a:t>Enable better decision-making</a:t>
            </a:r>
          </a:p>
          <a:p>
            <a:pPr marL="457200" indent="-457200">
              <a:buFont typeface="Arial" panose="020B0604020202020204" pitchFamily="34" charset="0"/>
              <a:buChar char="•"/>
            </a:pPr>
            <a:r>
              <a:rPr lang="en-US" dirty="0" smtClean="0"/>
              <a:t>Reduce </a:t>
            </a:r>
            <a:r>
              <a:rPr lang="en-US" dirty="0"/>
              <a:t>operational friction</a:t>
            </a:r>
          </a:p>
          <a:p>
            <a:pPr marL="457200" indent="-457200">
              <a:buFont typeface="Arial" panose="020B0604020202020204" pitchFamily="34" charset="0"/>
              <a:buChar char="•"/>
            </a:pPr>
            <a:r>
              <a:rPr lang="en-US" dirty="0" smtClean="0"/>
              <a:t>Protect </a:t>
            </a:r>
            <a:r>
              <a:rPr lang="en-US" dirty="0"/>
              <a:t>the needs of data stakeholders</a:t>
            </a:r>
          </a:p>
          <a:p>
            <a:pPr marL="457200" indent="-457200">
              <a:buFont typeface="Arial" panose="020B0604020202020204" pitchFamily="34" charset="0"/>
              <a:buChar char="•"/>
            </a:pPr>
            <a:r>
              <a:rPr lang="en-US" dirty="0" smtClean="0"/>
              <a:t>Build </a:t>
            </a:r>
            <a:r>
              <a:rPr lang="en-US" dirty="0"/>
              <a:t>standard, repeatable processes</a:t>
            </a:r>
          </a:p>
          <a:p>
            <a:pPr marL="457200" indent="-457200">
              <a:buFont typeface="Arial" panose="020B0604020202020204" pitchFamily="34" charset="0"/>
              <a:buChar char="•"/>
            </a:pPr>
            <a:r>
              <a:rPr lang="en-US" dirty="0" smtClean="0"/>
              <a:t>Reduce </a:t>
            </a:r>
            <a:r>
              <a:rPr lang="en-US" dirty="0"/>
              <a:t>costs and increase effectiveness </a:t>
            </a:r>
            <a:r>
              <a:rPr lang="en-US" dirty="0" smtClean="0"/>
              <a:t>through coordination </a:t>
            </a:r>
            <a:r>
              <a:rPr lang="en-US" dirty="0"/>
              <a:t>of efforts</a:t>
            </a:r>
          </a:p>
          <a:p>
            <a:pPr marL="457200" indent="-457200">
              <a:buFont typeface="Arial" panose="020B0604020202020204" pitchFamily="34" charset="0"/>
              <a:buChar char="•"/>
            </a:pPr>
            <a:r>
              <a:rPr lang="en-US" dirty="0" smtClean="0"/>
              <a:t>Ensure </a:t>
            </a:r>
            <a:r>
              <a:rPr lang="en-US" dirty="0"/>
              <a:t>transparency of processes</a:t>
            </a:r>
          </a:p>
        </p:txBody>
      </p:sp>
      <p:sp>
        <p:nvSpPr>
          <p:cNvPr id="3" name="Slide Number Placeholder 2"/>
          <p:cNvSpPr>
            <a:spLocks noGrp="1"/>
          </p:cNvSpPr>
          <p:nvPr>
            <p:ph type="sldNum" sz="quarter" idx="12"/>
          </p:nvPr>
        </p:nvSpPr>
        <p:spPr/>
        <p:txBody>
          <a:bodyPr/>
          <a:lstStyle/>
          <a:p>
            <a:fld id="{78085499-22F0-4E30-BA6A-ED84175C6FDF}" type="slidenum">
              <a:rPr lang="en-US" smtClean="0"/>
              <a:pPr/>
              <a:t>91</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Governance Users</a:t>
            </a:r>
            <a:endParaRPr lang="en-US" sz="3400" b="1" dirty="0">
              <a:solidFill>
                <a:srgbClr val="45496B"/>
              </a:solidFill>
            </a:endParaRPr>
          </a:p>
        </p:txBody>
      </p:sp>
    </p:spTree>
    <p:extLst>
      <p:ext uri="{BB962C8B-B14F-4D97-AF65-F5344CB8AC3E}">
        <p14:creationId xmlns="" xmlns:p14="http://schemas.microsoft.com/office/powerpoint/2010/main" val="39745384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else would you like to see data governance help you?</a:t>
            </a:r>
          </a:p>
          <a:p>
            <a:endParaRPr lang="en-US" dirty="0" smtClean="0"/>
          </a:p>
          <a:p>
            <a:r>
              <a:rPr lang="en-US" dirty="0" smtClean="0"/>
              <a:t>How </a:t>
            </a:r>
            <a:r>
              <a:rPr lang="en-US" dirty="0"/>
              <a:t>does it apply to your work everyday? (their data is used appropriately; they get the data they need; communication planning; revisiting the plan)</a:t>
            </a:r>
          </a:p>
          <a:p>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92</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Governance Users</a:t>
            </a:r>
            <a:endParaRPr lang="en-US" sz="3400" b="1" dirty="0">
              <a:solidFill>
                <a:srgbClr val="45496B"/>
              </a:solidFill>
            </a:endParaRPr>
          </a:p>
        </p:txBody>
      </p:sp>
    </p:spTree>
    <p:extLst>
      <p:ext uri="{BB962C8B-B14F-4D97-AF65-F5344CB8AC3E}">
        <p14:creationId xmlns="" xmlns:p14="http://schemas.microsoft.com/office/powerpoint/2010/main" val="12769359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US" sz="3600" dirty="0" smtClean="0"/>
              <a:t>As a governance user, what do you need?</a:t>
            </a:r>
          </a:p>
          <a:p>
            <a:pPr marL="457200" indent="-457200">
              <a:buFont typeface="Arial" panose="020B0604020202020204" pitchFamily="34" charset="0"/>
              <a:buChar char="•"/>
            </a:pPr>
            <a:r>
              <a:rPr lang="en-US" sz="3600" dirty="0" smtClean="0"/>
              <a:t>Assurance of data accuracy</a:t>
            </a:r>
          </a:p>
          <a:p>
            <a:pPr marL="457200" indent="-457200">
              <a:buFont typeface="Arial" panose="020B0604020202020204" pitchFamily="34" charset="0"/>
              <a:buChar char="•"/>
            </a:pPr>
            <a:r>
              <a:rPr lang="en-US" sz="3600" dirty="0" smtClean="0"/>
              <a:t>Consistency in data definitions</a:t>
            </a:r>
          </a:p>
          <a:p>
            <a:pPr marL="457200" indent="-457200">
              <a:buFont typeface="Arial" panose="020B0604020202020204" pitchFamily="34" charset="0"/>
              <a:buChar char="•"/>
            </a:pPr>
            <a:r>
              <a:rPr lang="en-US" sz="3600" dirty="0" smtClean="0"/>
              <a:t>Confidence in data linkages</a:t>
            </a:r>
          </a:p>
          <a:p>
            <a:pPr marL="457200" indent="-457200">
              <a:buFont typeface="Arial" panose="020B0604020202020204" pitchFamily="34" charset="0"/>
              <a:buChar char="•"/>
            </a:pPr>
            <a:r>
              <a:rPr lang="en-US" sz="3600" dirty="0" smtClean="0"/>
              <a:t>Timeliness in reporting/access</a:t>
            </a:r>
          </a:p>
          <a:p>
            <a:pPr marL="457200" indent="-457200">
              <a:buFont typeface="Arial" panose="020B0604020202020204" pitchFamily="34" charset="0"/>
              <a:buChar char="•"/>
            </a:pPr>
            <a:r>
              <a:rPr lang="en-US" sz="3600" dirty="0" smtClean="0"/>
              <a:t>Responsiveness to concerns/issues</a:t>
            </a:r>
          </a:p>
          <a:p>
            <a:pPr marL="457200" indent="-45720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93</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Governance User</a:t>
            </a:r>
            <a:endParaRPr lang="en-US" sz="3400" b="1" dirty="0">
              <a:solidFill>
                <a:srgbClr val="45496B"/>
              </a:solidFill>
            </a:endParaRPr>
          </a:p>
        </p:txBody>
      </p:sp>
    </p:spTree>
    <p:extLst>
      <p:ext uri="{BB962C8B-B14F-4D97-AF65-F5344CB8AC3E}">
        <p14:creationId xmlns="" xmlns:p14="http://schemas.microsoft.com/office/powerpoint/2010/main" val="37992459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Prioritize the following items in the most to least important.</a:t>
            </a:r>
            <a:r>
              <a:rPr lang="en-US" sz="1800" dirty="0"/>
              <a:t> </a:t>
            </a:r>
            <a:endParaRPr lang="en-US" sz="3600" dirty="0"/>
          </a:p>
          <a:p>
            <a:pPr lvl="1"/>
            <a:r>
              <a:rPr lang="en-US" b="1" dirty="0"/>
              <a:t>Having an efficient process to retrieve inter-agency data for research requests.</a:t>
            </a:r>
            <a:endParaRPr lang="en-US" sz="3200" dirty="0"/>
          </a:p>
          <a:p>
            <a:pPr lvl="1"/>
            <a:r>
              <a:rPr lang="en-US" b="1" dirty="0"/>
              <a:t>Ensure matched data between the three agencies are accurate.</a:t>
            </a:r>
            <a:endParaRPr lang="en-US" sz="3200" dirty="0"/>
          </a:p>
          <a:p>
            <a:pPr lvl="1"/>
            <a:r>
              <a:rPr lang="en-US" b="1" dirty="0"/>
              <a:t>Data privacy and confidentiality laws are practiced.</a:t>
            </a:r>
            <a:endParaRPr lang="en-US" sz="3200" dirty="0"/>
          </a:p>
          <a:p>
            <a:pPr lvl="1"/>
            <a:r>
              <a:rPr lang="en-US" b="1" dirty="0"/>
              <a:t>An inter-agency technical infrastructure setup to accommodate data sharing.</a:t>
            </a:r>
            <a:endParaRPr lang="en-US" sz="3200" dirty="0"/>
          </a:p>
          <a:p>
            <a:pPr lvl="1"/>
            <a:r>
              <a:rPr lang="en-US" b="1" dirty="0"/>
              <a:t>A decision making structure to look out for your agency’s best interest.</a:t>
            </a:r>
            <a:endParaRPr lang="en-US" sz="3200" dirty="0"/>
          </a:p>
          <a:p>
            <a:pPr lvl="1"/>
            <a:r>
              <a:rPr lang="en-US" b="1" dirty="0"/>
              <a:t>A joint research agenda.</a:t>
            </a:r>
            <a:endParaRPr lang="en-US" sz="3200" dirty="0"/>
          </a:p>
          <a:p>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94</a:t>
            </a:fld>
            <a:endParaRPr lang="en-US" dirty="0"/>
          </a:p>
        </p:txBody>
      </p:sp>
      <p:sp>
        <p:nvSpPr>
          <p:cNvPr id="4" name="Title 1"/>
          <p:cNvSpPr txBox="1">
            <a:spLocks/>
          </p:cNvSpPr>
          <p:nvPr/>
        </p:nvSpPr>
        <p:spPr>
          <a:xfrm>
            <a:off x="457200" y="228600"/>
            <a:ext cx="60198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Governance Users</a:t>
            </a:r>
            <a:endParaRPr lang="en-US" sz="3400" b="1" dirty="0">
              <a:solidFill>
                <a:srgbClr val="45496B"/>
              </a:solidFill>
            </a:endParaRPr>
          </a:p>
        </p:txBody>
      </p:sp>
    </p:spTree>
    <p:extLst>
      <p:ext uri="{BB962C8B-B14F-4D97-AF65-F5344CB8AC3E}">
        <p14:creationId xmlns="" xmlns:p14="http://schemas.microsoft.com/office/powerpoint/2010/main" val="358260693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Recommendations: What </a:t>
            </a:r>
            <a:r>
              <a:rPr lang="en-US" dirty="0"/>
              <a:t>would you like to see from the WI EC LDS Governance? </a:t>
            </a:r>
          </a:p>
          <a:p>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95</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Governance Users</a:t>
            </a:r>
            <a:endParaRPr lang="en-US" sz="3400" b="1" dirty="0">
              <a:solidFill>
                <a:srgbClr val="45496B"/>
              </a:solidFill>
            </a:endParaRPr>
          </a:p>
        </p:txBody>
      </p:sp>
    </p:spTree>
    <p:extLst>
      <p:ext uri="{BB962C8B-B14F-4D97-AF65-F5344CB8AC3E}">
        <p14:creationId xmlns="" xmlns:p14="http://schemas.microsoft.com/office/powerpoint/2010/main" val="38753400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gn="ctr"/>
            <a:endParaRPr lang="en-US" dirty="0" smtClean="0"/>
          </a:p>
          <a:p>
            <a:pPr algn="ctr"/>
            <a:endParaRPr lang="en-US" dirty="0"/>
          </a:p>
          <a:p>
            <a:pPr algn="ctr"/>
            <a:r>
              <a:rPr lang="en-US" dirty="0" smtClean="0"/>
              <a:t>Thank you for joining this session!</a:t>
            </a:r>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96</a:t>
            </a:fld>
            <a:endParaRPr lang="en-US" dirty="0"/>
          </a:p>
        </p:txBody>
      </p:sp>
    </p:spTree>
    <p:extLst>
      <p:ext uri="{BB962C8B-B14F-4D97-AF65-F5344CB8AC3E}">
        <p14:creationId xmlns="" xmlns:p14="http://schemas.microsoft.com/office/powerpoint/2010/main" val="12128295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97</a:t>
            </a:fld>
            <a:endParaRPr lang="en-US" dirty="0"/>
          </a:p>
        </p:txBody>
      </p:sp>
      <p:sp>
        <p:nvSpPr>
          <p:cNvPr id="2" name="Content Placeholder 1"/>
          <p:cNvSpPr>
            <a:spLocks noGrp="1"/>
          </p:cNvSpPr>
          <p:nvPr>
            <p:ph idx="4294967295"/>
          </p:nvPr>
        </p:nvSpPr>
        <p:spPr>
          <a:xfrm>
            <a:off x="2209800" y="3429000"/>
            <a:ext cx="5943600" cy="2697163"/>
          </a:xfrm>
        </p:spPr>
        <p:txBody>
          <a:bodyPr/>
          <a:lstStyle/>
          <a:p>
            <a:pPr marL="0" indent="0" algn="ctr">
              <a:buNone/>
            </a:pPr>
            <a:r>
              <a:rPr lang="en-US" dirty="0" smtClean="0"/>
              <a:t>Session 2- Jumping into action</a:t>
            </a:r>
            <a:endParaRPr lang="en-US" dirty="0"/>
          </a:p>
        </p:txBody>
      </p:sp>
    </p:spTree>
    <p:extLst>
      <p:ext uri="{BB962C8B-B14F-4D97-AF65-F5344CB8AC3E}">
        <p14:creationId xmlns="" xmlns:p14="http://schemas.microsoft.com/office/powerpoint/2010/main" val="4793420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14300" indent="0"/>
            <a:r>
              <a:rPr lang="en-US" dirty="0" smtClean="0"/>
              <a:t>The objective for this session is for participants to walk away with enough information to decide who should participate and the basic information need to begin to make data governance happen in WI, including: </a:t>
            </a:r>
          </a:p>
          <a:p>
            <a:pPr lvl="1"/>
            <a:r>
              <a:rPr lang="en-US" dirty="0" smtClean="0"/>
              <a:t>Options </a:t>
            </a:r>
            <a:r>
              <a:rPr lang="en-US" dirty="0"/>
              <a:t>for the structure</a:t>
            </a:r>
          </a:p>
          <a:p>
            <a:pPr lvl="1"/>
            <a:r>
              <a:rPr lang="en-US" dirty="0"/>
              <a:t>Options for data coordinator</a:t>
            </a:r>
          </a:p>
          <a:p>
            <a:pPr lvl="1"/>
            <a:r>
              <a:rPr lang="en-US" dirty="0"/>
              <a:t>Options for charter models</a:t>
            </a:r>
          </a:p>
          <a:p>
            <a:pPr lvl="1"/>
            <a:r>
              <a:rPr lang="en-US" dirty="0"/>
              <a:t>Creating MOUs</a:t>
            </a:r>
          </a:p>
          <a:p>
            <a:pPr lvl="1"/>
            <a:r>
              <a:rPr lang="en-US" dirty="0"/>
              <a:t>Options for decision making </a:t>
            </a:r>
            <a:r>
              <a:rPr lang="en-US" dirty="0" smtClean="0"/>
              <a:t>models</a:t>
            </a:r>
          </a:p>
          <a:p>
            <a:pPr lvl="1"/>
            <a:r>
              <a:rPr lang="en-US" dirty="0" smtClean="0"/>
              <a:t>How to include broader stakeholders in governance</a:t>
            </a:r>
            <a:endParaRPr lang="en-US" dirty="0"/>
          </a:p>
          <a:p>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98</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Jumping Into Action Objectives</a:t>
            </a:r>
            <a:endParaRPr lang="en-US" sz="3400" b="1" dirty="0">
              <a:solidFill>
                <a:srgbClr val="45496B"/>
              </a:solidFill>
            </a:endParaRPr>
          </a:p>
        </p:txBody>
      </p:sp>
    </p:spTree>
    <p:extLst>
      <p:ext uri="{BB962C8B-B14F-4D97-AF65-F5344CB8AC3E}">
        <p14:creationId xmlns="" xmlns:p14="http://schemas.microsoft.com/office/powerpoint/2010/main" val="3764058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14300" indent="0"/>
            <a:r>
              <a:rPr lang="en-US" dirty="0" smtClean="0"/>
              <a:t>What is a “data governance structure?”</a:t>
            </a:r>
          </a:p>
          <a:p>
            <a:pPr marL="114300" indent="0"/>
            <a:endParaRPr lang="en-US" dirty="0"/>
          </a:p>
          <a:p>
            <a:pPr marL="114300" indent="0"/>
            <a:r>
              <a:rPr lang="en-US" dirty="0" smtClean="0"/>
              <a:t>Why do we need any more “structures?”</a:t>
            </a:r>
          </a:p>
          <a:p>
            <a:pPr marL="114300" indent="0"/>
            <a:endParaRPr lang="en-US" dirty="0"/>
          </a:p>
          <a:p>
            <a:pPr marL="114300" indent="0"/>
            <a:r>
              <a:rPr lang="en-US" dirty="0" smtClean="0"/>
              <a:t>What are our options for “structures?”</a:t>
            </a:r>
          </a:p>
          <a:p>
            <a:endParaRPr lang="en-US" dirty="0"/>
          </a:p>
        </p:txBody>
      </p:sp>
      <p:sp>
        <p:nvSpPr>
          <p:cNvPr id="3" name="Slide Number Placeholder 2"/>
          <p:cNvSpPr>
            <a:spLocks noGrp="1"/>
          </p:cNvSpPr>
          <p:nvPr>
            <p:ph type="sldNum" sz="quarter" idx="12"/>
          </p:nvPr>
        </p:nvSpPr>
        <p:spPr/>
        <p:txBody>
          <a:bodyPr/>
          <a:lstStyle/>
          <a:p>
            <a:fld id="{78085499-22F0-4E30-BA6A-ED84175C6FDF}" type="slidenum">
              <a:rPr lang="en-US" smtClean="0"/>
              <a:pPr/>
              <a:t>99</a:t>
            </a:fld>
            <a:endParaRPr lang="en-US" dirty="0"/>
          </a:p>
        </p:txBody>
      </p:sp>
      <p:sp>
        <p:nvSpPr>
          <p:cNvPr id="4" name="Title 1"/>
          <p:cNvSpPr txBox="1">
            <a:spLocks/>
          </p:cNvSpPr>
          <p:nvPr/>
        </p:nvSpPr>
        <p:spPr>
          <a:xfrm>
            <a:off x="457200" y="228600"/>
            <a:ext cx="8229600" cy="10494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3400" b="1" dirty="0" smtClean="0">
                <a:solidFill>
                  <a:srgbClr val="45496B"/>
                </a:solidFill>
              </a:rPr>
              <a:t>The Who-</a:t>
            </a:r>
          </a:p>
          <a:p>
            <a:pPr lvl="0">
              <a:spcBef>
                <a:spcPct val="0"/>
              </a:spcBef>
              <a:defRPr/>
            </a:pPr>
            <a:r>
              <a:rPr lang="en-US" sz="3400" b="1" dirty="0" smtClean="0">
                <a:solidFill>
                  <a:srgbClr val="45496B"/>
                </a:solidFill>
              </a:rPr>
              <a:t>Options for structure</a:t>
            </a:r>
            <a:endParaRPr lang="en-US" sz="3400" b="1" dirty="0">
              <a:solidFill>
                <a:srgbClr val="45496B"/>
              </a:solidFill>
            </a:endParaRPr>
          </a:p>
        </p:txBody>
      </p:sp>
    </p:spTree>
    <p:extLst>
      <p:ext uri="{BB962C8B-B14F-4D97-AF65-F5344CB8AC3E}">
        <p14:creationId xmlns="" xmlns:p14="http://schemas.microsoft.com/office/powerpoint/2010/main" val="104197397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0" ma:contentTypeDescription="Create a new document." ma:contentTypeScope="" ma:versionID="9513391bdf75b2756513c6f6f2bc73a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70858F-30F3-4761-B7C8-C86BC5D15BFC}">
  <ds:schemaRefs>
    <ds:schemaRef ds:uri="http://schemas.microsoft.com/sharepoint/v3/contenttype/forms"/>
  </ds:schemaRefs>
</ds:datastoreItem>
</file>

<file path=customXml/itemProps2.xml><?xml version="1.0" encoding="utf-8"?>
<ds:datastoreItem xmlns:ds="http://schemas.openxmlformats.org/officeDocument/2006/customXml" ds:itemID="{66F6ADCC-3571-4543-BC76-78B8F52725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DD15C2F-6521-4460-A5ED-6271ED0086F8}">
  <ds:schemaRefs>
    <ds:schemaRef ds:uri="http://purl.org/dc/dcmitype/"/>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43318</TotalTime>
  <Words>5490</Words>
  <Application>Microsoft Office PowerPoint</Application>
  <PresentationFormat>On-screen Show (4:3)</PresentationFormat>
  <Paragraphs>1036</Paragraphs>
  <Slides>120</Slides>
  <Notes>42</Notes>
  <HiddenSlides>0</HiddenSlides>
  <MMClips>0</MMClips>
  <ScaleCrop>false</ScaleCrop>
  <HeadingPairs>
    <vt:vector size="4" baseType="variant">
      <vt:variant>
        <vt:lpstr>Theme</vt:lpstr>
      </vt:variant>
      <vt:variant>
        <vt:i4>2</vt:i4>
      </vt:variant>
      <vt:variant>
        <vt:lpstr>Slide Titles</vt:lpstr>
      </vt:variant>
      <vt:variant>
        <vt:i4>120</vt:i4>
      </vt:variant>
    </vt:vector>
  </HeadingPairs>
  <TitlesOfParts>
    <vt:vector size="122" baseType="lpstr">
      <vt:lpstr>Office Theme</vt:lpstr>
      <vt:lpstr>Concourse</vt:lpstr>
      <vt:lpstr>WI Early Childhood Longitudinal Data System (EC LDS) </vt:lpstr>
      <vt:lpstr>Welcome &amp; Introductions</vt:lpstr>
      <vt:lpstr>Objectives for the Day</vt:lpstr>
      <vt:lpstr>Data Governance</vt:lpstr>
      <vt:lpstr>Instructions on how to use polling software</vt:lpstr>
      <vt:lpstr>Instructions to use Polling Software – Answer Multiple Choice</vt:lpstr>
      <vt:lpstr>What is your favorite season?</vt:lpstr>
      <vt:lpstr>Instructions to use Polling Software – Answer Free Form Text</vt:lpstr>
      <vt:lpstr>Enter your name</vt:lpstr>
      <vt:lpstr>What are you most hoping to get out of this workshop today?</vt:lpstr>
      <vt:lpstr>       WISCONSIN EARLY CHILDHOOD LONGITUDINAL DATA SYSTEM  (WI EC LDS)   Project Overview  Presented at: The EC LDS Data Governance Orientation Workshop The Madison Concourse Hotel June 27, 2013  by June Fox, PMP</vt:lpstr>
      <vt:lpstr>Presentation Overview</vt:lpstr>
      <vt:lpstr>How are the youngest children of Wisconsin doing?</vt:lpstr>
      <vt:lpstr> EC DATA:   Where We Were  </vt:lpstr>
      <vt:lpstr>EC DATA:  Where We Are Going</vt:lpstr>
      <vt:lpstr>2011- 2012 Feasibility Study</vt:lpstr>
      <vt:lpstr>Early Childhood Feasibility Study – 2011-2012</vt:lpstr>
      <vt:lpstr>EC LDS Feasibility Study Highlights</vt:lpstr>
      <vt:lpstr>EC LDS Feasibility Study Highlights (continued)</vt:lpstr>
      <vt:lpstr>The “BIG” Questions We Want to Answer*</vt:lpstr>
      <vt:lpstr>Data Roundtable – 2/22/2012</vt:lpstr>
      <vt:lpstr>Data: Identifying Existing Sources:  37 programs in our WI Data Survey Summary Report – (small sample below)</vt:lpstr>
      <vt:lpstr>Recommendation  Papers:</vt:lpstr>
      <vt:lpstr>End of 2012 Focus</vt:lpstr>
      <vt:lpstr>Race To The Top – Early Learning Challenge Grant Awarded! </vt:lpstr>
      <vt:lpstr>Overall Project Structure (RTTT-ELC)</vt:lpstr>
      <vt:lpstr>2013 – 2016 Build and Implementation Phase</vt:lpstr>
      <vt:lpstr>RTTT - ELC EC LDS Portfolio  of Nine Projects</vt:lpstr>
      <vt:lpstr>RTTT - ELC EC LDS Portfolio  of Nine Projects (cont.)</vt:lpstr>
      <vt:lpstr>Programs and Data Involved In First Year EC LDS Projects</vt:lpstr>
      <vt:lpstr>Why Is Data Governance Important to the Success of the EC LDS?</vt:lpstr>
      <vt:lpstr>Why Is Data Governance Important to the Success of the EC LDS?</vt:lpstr>
      <vt:lpstr>Contact Information and Website: </vt:lpstr>
      <vt:lpstr>Slide 34</vt:lpstr>
      <vt:lpstr>Slide 35</vt:lpstr>
      <vt:lpstr>What other information would you like related to RTTT-ELC EC LDS? </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Are you involved in data governance in your current role?</vt:lpstr>
      <vt:lpstr>Does the content just presented align to your current understanding of data governance?</vt:lpstr>
      <vt:lpstr>How comfortable do you feel with the data governance overview just presented?</vt:lpstr>
      <vt:lpstr>WI  Governance Deliverables</vt:lpstr>
      <vt:lpstr>Data Governance Deliverables</vt:lpstr>
      <vt:lpstr>Data Governance Deliverables</vt:lpstr>
      <vt:lpstr>Data Governance Deliverables</vt:lpstr>
      <vt:lpstr>Data Governance Deliverables</vt:lpstr>
      <vt:lpstr>Data Governance Deliverables</vt:lpstr>
      <vt:lpstr>Do  you feel you have the right people in your agency available to support and participate in EC LDS data governance?</vt:lpstr>
      <vt:lpstr>Do you think that it is reasonable for these deliverables to be completed by June 2014?</vt:lpstr>
      <vt:lpstr>Table Talk Activity</vt:lpstr>
      <vt:lpstr>Table Talk- Discussion Questions</vt:lpstr>
      <vt:lpstr>Break</vt:lpstr>
      <vt:lpstr>Table Talk Activity Report Out</vt:lpstr>
      <vt:lpstr>Table Talk- Discussion Questions</vt:lpstr>
      <vt:lpstr>Slide 67</vt:lpstr>
      <vt:lpstr>Slide 68</vt:lpstr>
      <vt:lpstr>Slide 69</vt:lpstr>
      <vt:lpstr>Slide 70</vt:lpstr>
      <vt:lpstr>Slide 71</vt:lpstr>
      <vt:lpstr>Slide 72</vt:lpstr>
      <vt:lpstr>Slide 73</vt:lpstr>
      <vt:lpstr>Slide 74</vt:lpstr>
      <vt:lpstr>Slide 75</vt:lpstr>
      <vt:lpstr>Slide 76</vt:lpstr>
      <vt:lpstr>Slide 77</vt:lpstr>
      <vt:lpstr>Would you be interested in discussing the data governance process flow further?</vt:lpstr>
      <vt:lpstr>Would you be interested in discussing the data governance roles and responsibilities further?</vt:lpstr>
      <vt:lpstr>Are you hungry?</vt:lpstr>
      <vt:lpstr>Lunch</vt:lpstr>
      <vt:lpstr>This afternoon…</vt:lpstr>
      <vt:lpstr>Slide 83</vt:lpstr>
      <vt:lpstr>Slide 84</vt:lpstr>
      <vt:lpstr>Programs and Data Involved In First Year EC LDS Projects</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Workshop Wrap Up</vt:lpstr>
      <vt:lpstr>Wrap Up</vt:lpstr>
      <vt:lpstr>Next Steps</vt:lpstr>
      <vt:lpstr>Programs and Data Involved In First Year EC LDS Projects</vt:lpstr>
      <vt:lpstr>From a Project Perspective</vt:lpstr>
      <vt:lpstr>From a Project Perspective (cont.)</vt:lpstr>
      <vt:lpstr>From a Project Perspective (cont.)</vt:lpstr>
      <vt:lpstr>With the basic structures, policies and agreements in place…</vt:lpstr>
      <vt:lpstr>Do you feel you have enough knowledge to go back to your organization and participate in creating a EC LDS data governance body?</vt:lpstr>
      <vt:lpstr>Do you feel you have the right individuals involved in your agency to create the EC LDS data governance body?</vt:lpstr>
      <vt:lpstr>Do you think today’s data governance workshop was beneficial?</vt:lpstr>
      <vt:lpstr>Slide 119</vt:lpstr>
      <vt:lpstr>Thank you for joining us today!</vt:lpstr>
    </vt:vector>
  </TitlesOfParts>
  <Company>Chatis Consulting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June J. Fox</cp:lastModifiedBy>
  <cp:revision>974</cp:revision>
  <dcterms:created xsi:type="dcterms:W3CDTF">2011-05-10T18:26:10Z</dcterms:created>
  <dcterms:modified xsi:type="dcterms:W3CDTF">2013-06-28T19:57:59Z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y fmtid="{D5CDD505-2E9C-101B-9397-08002B2CF9AE}" pid="3" name="_NewReviewCycle">
    <vt:lpwstr/>
  </property>
</Properties>
</file>