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omments/comment2.xml" ContentType="application/vnd.openxmlformats-officedocument.presentationml.comment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omments/comment3.xml" ContentType="application/vnd.openxmlformats-officedocument.presentationml.comment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omments/comment4.xml" ContentType="application/vnd.openxmlformats-officedocument.presentationml.comment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omments/comment5.xml" ContentType="application/vnd.openxmlformats-officedocument.presentationml.comment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omments/comment6.xml" ContentType="application/vnd.openxmlformats-officedocument.presentationml.comments+xml"/>
  <Override PartName="/ppt/notesSlides/notesSlide84.xml" ContentType="application/vnd.openxmlformats-officedocument.presentationml.notesSlide+xml"/>
  <Override PartName="/ppt/comments/comment7.xml" ContentType="application/vnd.openxmlformats-officedocument.presentationml.comment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Lst>
  <p:sldSz cx="9144000" cy="6858000" type="screen4x3"/>
  <p:notesSz cx="7010400" cy="9296400"/>
  <p:embeddedFontLst>
    <p:embeddedFont>
      <p:font typeface="Lato" panose="020F0502020204030203" pitchFamily="34" charset="0"/>
      <p:regular r:id="rId90"/>
      <p:bold r:id="rId91"/>
      <p:italic r:id="rId92"/>
      <p:boldItalic r:id="rId93"/>
    </p:embeddedFont>
    <p:embeddedFont>
      <p:font typeface="Cambria" panose="02040503050406030204" pitchFamily="18" charset="0"/>
      <p:regular r:id="rId94"/>
      <p:bold r:id="rId95"/>
      <p:italic r:id="rId96"/>
      <p:boldItalic r:id="rId97"/>
    </p:embeddedFont>
    <p:embeddedFont>
      <p:font typeface="Calibri" panose="020F0502020204030204" pitchFamily="34" charset="0"/>
      <p:regular r:id="rId98"/>
      <p:bold r:id="rId99"/>
      <p:italic r:id="rId100"/>
      <p:boldItalic r:id="rId101"/>
    </p:embeddedFont>
    <p:embeddedFont>
      <p:font typeface="Verdana" panose="020B0604030504040204" pitchFamily="34"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 Novak" initials="" lastIdx="8" clrIdx="0"/>
  <p:cmAuthor id="1" name="Claire Parrish"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B237BA-4039-4BF5-B48A-16C48F59D831}">
  <a:tblStyle styleId="{B5B237BA-4039-4BF5-B48A-16C48F59D83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3E425FEC-63C2-4E37-A5B8-4791634DB5CE}"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9AB304D9-91B0-434D-9342-72F902C54691}" styleName="Table_2">
    <a:wholeTbl>
      <a:tcTxStyle b="off" i="off">
        <a:font>
          <a:latin typeface="Calibri"/>
          <a:ea typeface="Calibri"/>
          <a:cs typeface="Calibri"/>
        </a:font>
        <a:schemeClr val="dk1"/>
      </a:tcTxStyle>
      <a:tcStyle>
        <a:tcBdr>
          <a:left>
            <a:ln w="9525" cap="flat" cmpd="sng">
              <a:solidFill>
                <a:schemeClr val="accent3"/>
              </a:solidFill>
              <a:prstDash val="solid"/>
              <a:round/>
              <a:headEnd type="none" w="med" len="med"/>
              <a:tailEnd type="none" w="med" len="med"/>
            </a:ln>
          </a:left>
          <a:right>
            <a:ln w="9525" cap="flat" cmpd="sng">
              <a:solidFill>
                <a:schemeClr val="accent3"/>
              </a:solidFill>
              <a:prstDash val="solid"/>
              <a:round/>
              <a:headEnd type="none" w="med" len="med"/>
              <a:tailEnd type="none" w="med" len="med"/>
            </a:ln>
          </a:right>
          <a:top>
            <a:ln w="9525" cap="flat" cmpd="sng">
              <a:solidFill>
                <a:schemeClr val="accent3"/>
              </a:solidFill>
              <a:prstDash val="solid"/>
              <a:round/>
              <a:headEnd type="none" w="med" len="med"/>
              <a:tailEnd type="none" w="med" len="med"/>
            </a:ln>
          </a:top>
          <a:bottom>
            <a:ln w="9525" cap="flat" cmpd="sng">
              <a:solidFill>
                <a:schemeClr val="accent3"/>
              </a:solidFill>
              <a:prstDash val="solid"/>
              <a:round/>
              <a:headEnd type="none" w="med" len="med"/>
              <a:tailEnd type="none" w="med" len="med"/>
            </a:ln>
          </a:bottom>
          <a:insideH>
            <a:ln w="9525" cap="flat" cmpd="sng">
              <a:solidFill>
                <a:schemeClr val="accent3"/>
              </a:solidFill>
              <a:prstDash val="solid"/>
              <a:round/>
              <a:headEnd type="none" w="med" len="med"/>
              <a:tailEnd type="none" w="med" len="med"/>
            </a:ln>
          </a:insideH>
          <a:insideV>
            <a:ln w="9525" cap="flat" cmpd="sng">
              <a:solidFill>
                <a:schemeClr val="accent3"/>
              </a:solidFill>
              <a:prstDash val="solid"/>
              <a:round/>
              <a:headEnd type="none" w="med" len="med"/>
              <a:tailEnd type="none" w="med" len="med"/>
            </a:ln>
          </a:insideV>
        </a:tcBdr>
        <a:fill>
          <a:solidFill>
            <a:srgbClr val="FFFFFF">
              <a:alpha val="0"/>
            </a:srgbClr>
          </a:solidFill>
        </a:fill>
      </a:tcStyle>
    </a:wholeTbl>
    <a:band1H>
      <a:tcStyle>
        <a:tcBdr/>
        <a:fill>
          <a:solidFill>
            <a:schemeClr val="accent3">
              <a:alpha val="40000"/>
            </a:schemeClr>
          </a:solidFill>
        </a:fill>
      </a:tcStyle>
    </a:band1H>
    <a:band1V>
      <a:tcStyle>
        <a:tcBdr>
          <a:top>
            <a:ln w="9525" cap="flat" cmpd="sng">
              <a:solidFill>
                <a:schemeClr val="accent3"/>
              </a:solidFill>
              <a:prstDash val="solid"/>
              <a:round/>
              <a:headEnd type="none" w="med" len="med"/>
              <a:tailEnd type="none" w="med" len="med"/>
            </a:ln>
          </a:top>
          <a:bottom>
            <a:ln w="9525" cap="flat" cmpd="sng">
              <a:solidFill>
                <a:schemeClr val="accent3"/>
              </a:solidFill>
              <a:prstDash val="solid"/>
              <a:round/>
              <a:headEnd type="none" w="med" len="med"/>
              <a:tailEnd type="none" w="med" len="med"/>
            </a:ln>
          </a:bottom>
        </a:tcBdr>
        <a:fill>
          <a:solidFill>
            <a:schemeClr val="accent3">
              <a:alpha val="40000"/>
            </a:schemeClr>
          </a:solidFill>
        </a:fill>
      </a:tcStyle>
    </a:band1V>
    <a:lastCol>
      <a:tcTxStyle b="on" i="off"/>
      <a:tcStyle>
        <a:tcBdr>
          <a:left>
            <a:ln w="9525" cap="flat" cmpd="sng">
              <a:solidFill>
                <a:schemeClr val="accent3"/>
              </a:solidFill>
              <a:prstDash val="solid"/>
              <a:round/>
              <a:headEnd type="none" w="med" len="med"/>
              <a:tailEnd type="none" w="med" len="med"/>
            </a:ln>
          </a:left>
          <a:right>
            <a:ln w="9525" cap="flat" cmpd="sng">
              <a:solidFill>
                <a:schemeClr val="accent3"/>
              </a:solidFill>
              <a:prstDash val="solid"/>
              <a:round/>
              <a:headEnd type="none" w="med" len="med"/>
              <a:tailEnd type="none" w="med" len="med"/>
            </a:ln>
          </a:right>
          <a:top>
            <a:ln w="9525" cap="flat" cmpd="sng">
              <a:solidFill>
                <a:schemeClr val="accent3"/>
              </a:solidFill>
              <a:prstDash val="solid"/>
              <a:round/>
              <a:headEnd type="none" w="med" len="med"/>
              <a:tailEnd type="none" w="med" len="med"/>
            </a:ln>
          </a:top>
          <a:bottom>
            <a:ln w="9525" cap="flat" cmpd="sng">
              <a:solidFill>
                <a:schemeClr val="accent3"/>
              </a:solidFill>
              <a:prstDash val="solid"/>
              <a:round/>
              <a:headEnd type="none" w="med" len="med"/>
              <a:tailEnd type="none" w="med" len="med"/>
            </a:ln>
          </a:bottom>
          <a:insideH>
            <a:ln w="9525" cap="flat" cmpd="sng">
              <a:solidFill>
                <a:schemeClr val="accent3"/>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tcStyle>
    </a:lastCol>
    <a:firstCol>
      <a:tcTxStyle b="on" i="off"/>
      <a:tcStyle>
        <a:tcBdr>
          <a:left>
            <a:ln w="9525" cap="flat" cmpd="sng">
              <a:solidFill>
                <a:schemeClr val="accent3"/>
              </a:solidFill>
              <a:prstDash val="solid"/>
              <a:round/>
              <a:headEnd type="none" w="med" len="med"/>
              <a:tailEnd type="none" w="med" len="med"/>
            </a:ln>
          </a:left>
          <a:right>
            <a:ln w="9525" cap="flat" cmpd="sng">
              <a:solidFill>
                <a:schemeClr val="accent3"/>
              </a:solidFill>
              <a:prstDash val="solid"/>
              <a:round/>
              <a:headEnd type="none" w="med" len="med"/>
              <a:tailEnd type="none" w="med" len="med"/>
            </a:ln>
          </a:right>
          <a:top>
            <a:ln w="9525" cap="flat" cmpd="sng">
              <a:solidFill>
                <a:schemeClr val="accent3"/>
              </a:solidFill>
              <a:prstDash val="solid"/>
              <a:round/>
              <a:headEnd type="none" w="med" len="med"/>
              <a:tailEnd type="none" w="med" len="med"/>
            </a:ln>
          </a:top>
          <a:bottom>
            <a:ln w="9525" cap="flat" cmpd="sng">
              <a:solidFill>
                <a:schemeClr val="accent3"/>
              </a:solidFill>
              <a:prstDash val="solid"/>
              <a:round/>
              <a:headEnd type="none" w="med" len="med"/>
              <a:tailEnd type="none" w="med" len="med"/>
            </a:ln>
          </a:bottom>
          <a:insideH>
            <a:ln w="9525" cap="flat" cmpd="sng">
              <a:solidFill>
                <a:schemeClr val="accent3"/>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tcStyle>
    </a:firstCol>
    <a:lastRow>
      <a:tcTxStyle b="on" i="off"/>
      <a:tcStyle>
        <a:tcBdr>
          <a:left>
            <a:ln w="9525" cap="flat" cmpd="sng">
              <a:solidFill>
                <a:schemeClr val="accent3"/>
              </a:solidFill>
              <a:prstDash val="solid"/>
              <a:round/>
              <a:headEnd type="none" w="med" len="med"/>
              <a:tailEnd type="none" w="med" len="med"/>
            </a:ln>
          </a:left>
          <a:right>
            <a:ln w="9525" cap="flat" cmpd="sng">
              <a:solidFill>
                <a:schemeClr val="accent3"/>
              </a:solidFill>
              <a:prstDash val="solid"/>
              <a:round/>
              <a:headEnd type="none" w="med" len="med"/>
              <a:tailEnd type="none" w="med" len="med"/>
            </a:ln>
          </a:right>
          <a:top>
            <a:ln w="9525" cap="flat" cmpd="sng">
              <a:solidFill>
                <a:schemeClr val="accent3"/>
              </a:solidFill>
              <a:prstDash val="solid"/>
              <a:round/>
              <a:headEnd type="none" w="med" len="med"/>
              <a:tailEnd type="none" w="med" len="med"/>
            </a:ln>
          </a:top>
          <a:bottom>
            <a:ln w="9525" cap="flat" cmpd="sng">
              <a:solidFill>
                <a:schemeClr val="accent3"/>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lastRow>
    <a:firstRow>
      <a:tcTxStyle b="on" i="off">
        <a:font>
          <a:latin typeface="Calibri"/>
          <a:ea typeface="Calibri"/>
          <a:cs typeface="Calibri"/>
        </a:font>
        <a:schemeClr val="lt1"/>
      </a:tcTxStyle>
      <a:tcStyle>
        <a:tcBdr>
          <a:left>
            <a:ln w="9525" cap="flat" cmpd="sng">
              <a:solidFill>
                <a:schemeClr val="accent3"/>
              </a:solidFill>
              <a:prstDash val="solid"/>
              <a:round/>
              <a:headEnd type="none" w="med" len="med"/>
              <a:tailEnd type="none" w="med" len="med"/>
            </a:ln>
          </a:left>
          <a:right>
            <a:ln w="9525" cap="flat" cmpd="sng">
              <a:solidFill>
                <a:schemeClr val="accent3"/>
              </a:solidFill>
              <a:prstDash val="solid"/>
              <a:round/>
              <a:headEnd type="none" w="med" len="med"/>
              <a:tailEnd type="none" w="med" len="med"/>
            </a:ln>
          </a:right>
          <a:top>
            <a:ln w="9525" cap="flat" cmpd="sng">
              <a:solidFill>
                <a:schemeClr val="accent3"/>
              </a:solidFill>
              <a:prstDash val="solid"/>
              <a:round/>
              <a:headEnd type="none" w="med" len="med"/>
              <a:tailEnd type="none" w="med" len="med"/>
            </a:ln>
          </a:top>
          <a:bottom>
            <a:ln w="9525" cap="flat" cmpd="sng">
              <a:solidFill>
                <a:schemeClr val="l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1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3.fntdata"/><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1.fntdata"/><Relationship Id="rId95"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1.fntdata"/><Relationship Id="rId105"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4.fntdata"/><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 Id="rId104"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7-26T08:17:22.973" idx="1">
    <p:pos x="6000" y="0"/>
    <p:text>Add link to bibliography (mentioned in the comments)</p:text>
  </p:cm>
  <p:cm authorId="1" dt="2016-07-26T08:17:22.973" idx="1">
    <p:pos x="6000" y="100"/>
    <p:text>Where is it located?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6-28T12:05:55.589" idx="2">
    <p:pos x="6000" y="0"/>
    <p:text>Ask Jill - this slide seems to be about the post-CCSS WMELS update. This is incorporated in the most current version and is no longer an update, right? If so, do we need to include this slide?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6-28T12:07:18.026" idx="3">
    <p:pos x="6000" y="0"/>
    <p:text>Do we still need Item 4 or is it already part of the standards? (At the original time of the trianing it was a separate handout)</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08-01T12:48:14.017" idx="4">
    <p:pos x="6000" y="0"/>
    <p:text>Check page # - this would apply on many slides.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6-06-28T12:15:49.630" idx="5">
    <p:pos x="6000" y="0"/>
    <p:text>Jill - Slide only currently links to DPI strategic assessment. What should be included from Collaborating Partners?</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6-08-01T12:50:49.986" idx="7">
    <p:pos x="6000" y="100"/>
    <p:text>Beth, Amy, Julie - please add speaker notes here.
Also, we can post this template in Google (although I only have it as  PDF right now) for facilitators or districts to use (with a link on the slide or the speaker notes).</p:text>
  </p:cm>
  <p:cm authorId="0" dt="2016-08-01T12:52:17.999" idx="6">
    <p:pos x="6000" y="0"/>
    <p:text>Beth, Amy, and Julie -
Add speaker notes to explain how this was used.
And, we can share the template via Google Docs by linking the slide or speaker notes.</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6-08-01T12:52:28.865" idx="8">
    <p:pos x="6000" y="0"/>
    <p:text>Beth, Amy, and Julie -
Add speaker notes to explain how this was used.
And, we can share the template via Google Docs by linking the slide or speaker notes.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51482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rive.google.com/open?id=0BwUwy7Tzr4bTaFJYb3FFUld6UD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lincs.ed.gov/publications/pdf/NELPReport09.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pi.wi.gov/standards/guiding-principl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rive.google.com/open?id=0BwUwy7Tzr4bTaFJYb3FFUld6UD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rive.google.com/open?id=0BwUwy7Tzr4bTaFJYb3FFUld6UD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rive.google.com/open?id=0BwUwy7Tzr4bTc0E5ODVoRmZCRU0"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dpi.wi.gov/sites/default/files/imce/standards/pdf/ela-stds-app-a-revision.pdf" TargetMode="External"/><Relationship Id="rId4" Type="http://schemas.openxmlformats.org/officeDocument/2006/relationships/hyperlink" Target="http://www.collaboratingpartners.com/wmels-documents.ph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drive.google.com/open?id=0BwUwy7Tzr4bTc0E5ODVoRmZCRU0"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drive.google.com/open?id=0BwUwy7Tzr4bTQlphVDVmeElWZW8"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drive.google.com/open?id=0BwUwy7Tzr4bTQlphVDVmeElWZW8"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drive.google.com/open?id=0BwUwy7Tzr4bTMENteGR6NF9IYTA"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drive.google.com/open?id=0BwUwy7Tzr4bTMENteGR6NF9IYTA"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(Introduce self as necessary) Welcome to today’s professional learning opportunity: Planning for Early Literacy Success: Intersections Between Wisconsin  Model Early Learning Standards and </a:t>
            </a:r>
            <a:r>
              <a:rPr lang="en-US"/>
              <a:t>Wisconsin</a:t>
            </a:r>
            <a:r>
              <a:rPr lang="en-US" sz="1200" b="0" i="0" u="none" strike="noStrike" cap="none">
                <a:solidFill>
                  <a:schemeClr val="dk1"/>
                </a:solidFill>
                <a:latin typeface="Calibri"/>
                <a:ea typeface="Calibri"/>
                <a:cs typeface="Calibri"/>
                <a:sym typeface="Calibri"/>
              </a:rPr>
              <a:t> Standards for English Language Arts.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are here today to improve the transition of our students from 4K to 5K by providing time and space for 4K and 5K educators to collaborate, gain a better understanding of the work that educators at each level engage in, and to collaboratively begin the process of making local decisions about learning expectations for each level.</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3" name="Shape 6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0671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Say: Academic standards are the heart of our work today – both </a:t>
            </a:r>
            <a:r>
              <a:rPr lang="en-US"/>
              <a:t>Wisconsin Standards for</a:t>
            </a:r>
            <a:r>
              <a:rPr lang="en-US" sz="1200" b="0" i="0" u="none" strike="noStrike" cap="none">
                <a:solidFill>
                  <a:schemeClr val="dk1"/>
                </a:solidFill>
                <a:latin typeface="Calibri"/>
                <a:ea typeface="Calibri"/>
                <a:cs typeface="Calibri"/>
                <a:sym typeface="Calibri"/>
              </a:rPr>
              <a:t> ELA and WMELS.</a:t>
            </a:r>
          </a:p>
          <a:p>
            <a:pPr marL="0" marR="0" lvl="0" indent="0" algn="l" rtl="0">
              <a:spcBef>
                <a:spcPts val="240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2400"/>
              </a:spcBef>
              <a:spcAft>
                <a:spcPts val="0"/>
              </a:spcAft>
              <a:buSzPct val="25000"/>
              <a:buNone/>
            </a:pPr>
            <a:r>
              <a:rPr lang="en-US" sz="1200" b="0" i="0" u="none" strike="noStrike" cap="none">
                <a:solidFill>
                  <a:schemeClr val="dk1"/>
                </a:solidFill>
                <a:latin typeface="Calibri"/>
                <a:ea typeface="Calibri"/>
                <a:cs typeface="Calibri"/>
                <a:sym typeface="Calibri"/>
              </a:rPr>
              <a:t>On June 2, 2010, Superintendent Evers formally adopted the Common Core State Standards for Mathematics and English Language Arts, including the Literacy in History/Social Studies, Science, and the Technical Subjects for Wisconsin.  Wisconsin led the nation as it extended the adoption of the literacy standards to all content areas – music, art, math – and to all grade levels.  Adoption of the standards, however, is the easy task. Implementing them through engaging instruction coupled with rigorous learning activities and assessment is the hard work. The standards tell us what we are aiming for, but not how to get there.  The Common Core State Standards was a collaborative initiative of the National Governor’s Association and the Council of Chief State School Officers intended to raise student achievement. </a:t>
            </a:r>
          </a:p>
          <a:p>
            <a:pPr marL="0" marR="0" lvl="0" indent="0" algn="l" rtl="0">
              <a:spcBef>
                <a:spcPts val="2400"/>
              </a:spcBef>
              <a:buSzPct val="25000"/>
              <a:buNone/>
            </a:pPr>
            <a:endParaRPr sz="1200" b="1" i="0" u="none" strike="noStrike" cap="none">
              <a:solidFill>
                <a:srgbClr val="007400"/>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5427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a:solidFill>
                <a:srgbClr val="000000"/>
              </a:solidFill>
            </a:endParaRPr>
          </a:p>
          <a:p>
            <a:pPr lvl="0" rtl="0">
              <a:spcBef>
                <a:spcPts val="0"/>
              </a:spcBef>
              <a:buSzPct val="25000"/>
              <a:buNone/>
            </a:pPr>
            <a:r>
              <a:rPr lang="en-US" i="1">
                <a:solidFill>
                  <a:srgbClr val="000000"/>
                </a:solidFill>
              </a:rPr>
              <a:t>Create a room at http://todaysmeet.com/, and keep it available for one month, so people can access resources from the presentation.  Monitor success with accessing Today’s Meet. Model how to post a comment with a welcome.  Remind people that questions can be posted on Today’s Meet throughout the presentation to be answered by the facilitator as the presentation progresses. </a:t>
            </a:r>
          </a:p>
          <a:p>
            <a:pPr lvl="0" rtl="0">
              <a:spcBef>
                <a:spcPts val="0"/>
              </a:spcBef>
              <a:buSzPct val="25000"/>
              <a:buNone/>
            </a:pPr>
            <a:endParaRPr i="1">
              <a:solidFill>
                <a:srgbClr val="000000"/>
              </a:solidFill>
            </a:endParaRP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Say: Throughout our time together, we are going to use back channeling to:</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record our thinking</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ask and answer questions</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share resources</a:t>
            </a:r>
          </a:p>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We are using Todays Meet.  </a:t>
            </a:r>
          </a:p>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buSzPct val="25000"/>
              <a:buNone/>
            </a:pPr>
            <a:endParaRPr sz="1200" b="0" i="1" u="none" strike="noStrike" cap="none">
              <a:solidFill>
                <a:srgbClr val="000000"/>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6400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Now that we have provided some background and set a context for today’s work we will transition to examining beliefs and research. Before we transition to the next portion of the module, let’s revisit the goal and agenda.</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This module aims to:</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Engage participants in a process to examine learning expectations for 4K and 5K based on beliefs and research, standards, and local literacy data</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That process includes: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Considering how this work connects with other education initiatives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Examining beliefs and research</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Understanding standards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Analyzing local literacy data</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Planning next steps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first portion of our module focuses on beliefs and research that impact our early literacy practices.</a:t>
            </a:r>
          </a:p>
          <a:p>
            <a:pPr lvl="0" rtl="0">
              <a:spcBef>
                <a:spcPts val="0"/>
              </a:spcBef>
              <a:buClr>
                <a:schemeClr val="dk1"/>
              </a:buClr>
              <a:buSzPct val="25000"/>
              <a:buFont typeface="Arial"/>
              <a:buNone/>
            </a:pPr>
            <a:r>
              <a:rPr lang="en-US" u="sng">
                <a:solidFill>
                  <a:schemeClr val="hlink"/>
                </a:solidFill>
                <a:hlinkClick r:id="rId3"/>
              </a:rPr>
              <a:t>https://drive.google.com/open?id=0BwUwy7Tzr4bTaFJYb3FFUld6UDQ</a:t>
            </a:r>
            <a:r>
              <a:rPr lang="en-US"/>
              <a:t>  </a:t>
            </a:r>
          </a:p>
        </p:txBody>
      </p:sp>
      <p:sp>
        <p:nvSpPr>
          <p:cNvPr id="195" name="Shape 19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458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Beliefs and research shape our implementation of standards and selection of resources and assessments, so it is important to reflect on and consider the beliefs and research we adhere to when making education decisions for 4K and 5K students.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will examine beliefs and research including:</a:t>
            </a:r>
          </a:p>
          <a:p>
            <a:pPr marL="0" marR="0" lvl="0" indent="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National beliefs and research</a:t>
            </a:r>
          </a:p>
          <a:p>
            <a:pPr marL="0" marR="0" lvl="0" indent="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Guiding principles from your Department of Public Instruction</a:t>
            </a:r>
          </a:p>
          <a:p>
            <a:pPr marL="0" marR="0" lvl="0" indent="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Local beliefs and research (including philosophy statements and research selected by your district)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Supplies: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Optional resource: Dr. Kathy Hirsh-Pasek powerpoint presentation: Playful Literacy Learning (See resource tab)</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Wisconsin Guiding Principles for Teaching and Learning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WMELS Guiding Principles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 Foundations for ELA</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Beliefs and Research Thinksheet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5" name="Shape 21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6470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90000"/>
              </a:lnSpc>
              <a:spcBef>
                <a:spcPts val="0"/>
              </a:spcBef>
              <a:buSzPct val="25000"/>
              <a:buNone/>
            </a:pPr>
            <a:r>
              <a:rPr lang="en-US" sz="925" b="0" i="0" u="none" strike="noStrike" cap="none">
                <a:solidFill>
                  <a:schemeClr val="dk1"/>
                </a:solidFill>
                <a:latin typeface="Calibri"/>
                <a:ea typeface="Calibri"/>
                <a:cs typeface="Calibri"/>
                <a:sym typeface="Calibri"/>
              </a:rPr>
              <a:t>Say: An increased emphasis on education from birth through age 8 has resulted in numerous resources about early literacy published at the national level. This list of national level resources is not intended to be exhaustive. It is simply a sampling of what has been offered recently by professional organizations and publishers. What resources does your district value?</a:t>
            </a:r>
          </a:p>
          <a:p>
            <a:pPr marL="0" marR="0" lvl="0" indent="0" algn="l" rtl="0">
              <a:lnSpc>
                <a:spcPct val="90000"/>
              </a:lnSpc>
              <a:spcBef>
                <a:spcPts val="0"/>
              </a:spcBef>
              <a:buSzPct val="25000"/>
              <a:buNone/>
            </a:pPr>
            <a:endParaRPr sz="925"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925" b="0" i="0" u="none" strike="noStrike" cap="none">
                <a:solidFill>
                  <a:schemeClr val="dk1"/>
                </a:solidFill>
                <a:latin typeface="Calibri"/>
                <a:ea typeface="Calibri"/>
                <a:cs typeface="Calibri"/>
                <a:sym typeface="Calibri"/>
              </a:rPr>
              <a:t>The National Early Literacy Panel released its report, “Developing Early Literacy,” in 2008. This report or its summary can be downloaded in its entirety at </a:t>
            </a:r>
            <a:r>
              <a:rPr lang="en-US" sz="925" b="0" i="0" u="sng" strike="noStrike" cap="none">
                <a:solidFill>
                  <a:schemeClr val="hlink"/>
                </a:solidFill>
                <a:latin typeface="Calibri"/>
                <a:ea typeface="Calibri"/>
                <a:cs typeface="Calibri"/>
                <a:sym typeface="Calibri"/>
                <a:hlinkClick r:id="rId3"/>
              </a:rPr>
              <a:t>http://lincs.ed.gov/publications/pdf/NELPReport09.pdf</a:t>
            </a:r>
            <a:r>
              <a:rPr lang="en-US" sz="925" b="0" i="0" u="none" strike="noStrike" cap="none">
                <a:solidFill>
                  <a:schemeClr val="dk1"/>
                </a:solidFill>
                <a:latin typeface="Calibri"/>
                <a:ea typeface="Calibri"/>
                <a:cs typeface="Calibri"/>
                <a:sym typeface="Calibri"/>
              </a:rPr>
              <a:t>. This link is also included in the bibliography provided your resources.</a:t>
            </a:r>
          </a:p>
          <a:p>
            <a:pPr marL="0" marR="0" lvl="0" indent="0" algn="l" rtl="0">
              <a:lnSpc>
                <a:spcPct val="90000"/>
              </a:lnSpc>
              <a:spcBef>
                <a:spcPts val="0"/>
              </a:spcBef>
              <a:buSzPct val="25000"/>
              <a:buNone/>
            </a:pPr>
            <a:endParaRPr sz="925"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925" b="0" i="0" u="none" strike="noStrike" cap="none">
                <a:solidFill>
                  <a:schemeClr val="dk1"/>
                </a:solidFill>
                <a:latin typeface="Calibri"/>
                <a:ea typeface="Calibri"/>
                <a:cs typeface="Calibri"/>
                <a:sym typeface="Calibri"/>
              </a:rPr>
              <a:t>Also in 2008, </a:t>
            </a:r>
            <a:r>
              <a:rPr lang="en-US" sz="925" b="0" i="1" u="none" strike="noStrike" cap="none">
                <a:solidFill>
                  <a:schemeClr val="dk1"/>
                </a:solidFill>
                <a:latin typeface="Calibri"/>
                <a:ea typeface="Calibri"/>
                <a:cs typeface="Calibri"/>
                <a:sym typeface="Calibri"/>
              </a:rPr>
              <a:t>A Mandate for Playful Learning in Preschool</a:t>
            </a:r>
            <a:r>
              <a:rPr lang="en-US" sz="925" b="0" i="0" u="none" strike="noStrike" cap="none">
                <a:solidFill>
                  <a:schemeClr val="dk1"/>
                </a:solidFill>
                <a:latin typeface="Calibri"/>
                <a:ea typeface="Calibri"/>
                <a:cs typeface="Calibri"/>
                <a:sym typeface="Calibri"/>
              </a:rPr>
              <a:t>  which purports that children need unstructured free play and playful learning under the gentle guidance of adults, both social and academic development need to be addressed, and that learning and play are not incompatible.</a:t>
            </a:r>
          </a:p>
          <a:p>
            <a:pPr marL="0" marR="0" lvl="0" indent="0" algn="l" rtl="0">
              <a:lnSpc>
                <a:spcPct val="90000"/>
              </a:lnSpc>
              <a:spcBef>
                <a:spcPts val="0"/>
              </a:spcBef>
              <a:buSzPct val="25000"/>
              <a:buNone/>
            </a:pPr>
            <a:r>
              <a:rPr lang="en-US" sz="925" b="0" i="0" u="none" strike="noStrike" cap="none">
                <a:solidFill>
                  <a:schemeClr val="dk1"/>
                </a:solidFill>
                <a:latin typeface="Calibri"/>
                <a:ea typeface="Calibri"/>
                <a:cs typeface="Calibri"/>
                <a:sym typeface="Calibri"/>
              </a:rPr>
              <a:t/>
            </a:r>
            <a:br>
              <a:rPr lang="en-US" sz="925" b="0" i="0" u="none" strike="noStrike" cap="none">
                <a:solidFill>
                  <a:schemeClr val="dk1"/>
                </a:solidFill>
                <a:latin typeface="Calibri"/>
                <a:ea typeface="Calibri"/>
                <a:cs typeface="Calibri"/>
                <a:sym typeface="Calibri"/>
              </a:rPr>
            </a:br>
            <a:r>
              <a:rPr lang="en-US" sz="925" b="0" i="0" u="none" strike="noStrike" cap="none">
                <a:solidFill>
                  <a:schemeClr val="dk1"/>
                </a:solidFill>
                <a:latin typeface="Calibri"/>
                <a:ea typeface="Calibri"/>
                <a:cs typeface="Calibri"/>
                <a:sym typeface="Calibri"/>
              </a:rPr>
              <a:t>In 2009, the International Reading Association published </a:t>
            </a:r>
            <a:r>
              <a:rPr lang="en-US" sz="925" b="0" i="1" u="none" strike="noStrike" cap="none">
                <a:solidFill>
                  <a:schemeClr val="dk1"/>
                </a:solidFill>
                <a:latin typeface="Calibri"/>
                <a:ea typeface="Calibri"/>
                <a:cs typeface="Calibri"/>
                <a:sym typeface="Calibri"/>
              </a:rPr>
              <a:t>Building a Foundation for Preschool Literacy</a:t>
            </a:r>
            <a:r>
              <a:rPr lang="en-US" sz="925" b="0" i="0" u="none" strike="noStrike" cap="none">
                <a:solidFill>
                  <a:schemeClr val="dk1"/>
                </a:solidFill>
                <a:latin typeface="Calibri"/>
                <a:ea typeface="Calibri"/>
                <a:cs typeface="Calibri"/>
                <a:sym typeface="Calibri"/>
              </a:rPr>
              <a:t> which emphasizes the process of learning to read and write, environments for literacy, building a daily schedule, reading aloud, and the role of parents.</a:t>
            </a:r>
          </a:p>
          <a:p>
            <a:pPr marL="0" marR="0" lvl="0" indent="0" algn="l" rtl="0">
              <a:lnSpc>
                <a:spcPct val="90000"/>
              </a:lnSpc>
              <a:spcBef>
                <a:spcPts val="0"/>
              </a:spcBef>
              <a:buSzPct val="25000"/>
              <a:buNone/>
            </a:pPr>
            <a:endParaRPr sz="925"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925" b="0" i="0" u="none" strike="noStrike" cap="none">
                <a:solidFill>
                  <a:schemeClr val="dk1"/>
                </a:solidFill>
                <a:latin typeface="Calibri"/>
                <a:ea typeface="Calibri"/>
                <a:cs typeface="Calibri"/>
                <a:sym typeface="Calibri"/>
              </a:rPr>
              <a:t>In 2010, Justice and Sofka published </a:t>
            </a:r>
            <a:r>
              <a:rPr lang="en-US" sz="925" b="0" i="1" u="none" strike="noStrike" cap="none">
                <a:solidFill>
                  <a:schemeClr val="dk1"/>
                </a:solidFill>
                <a:latin typeface="Calibri"/>
                <a:ea typeface="Calibri"/>
                <a:cs typeface="Calibri"/>
                <a:sym typeface="Calibri"/>
              </a:rPr>
              <a:t>Engaging Children with Print</a:t>
            </a:r>
            <a:r>
              <a:rPr lang="en-US" sz="925" b="0" i="0" u="none" strike="noStrike" cap="none">
                <a:solidFill>
                  <a:schemeClr val="dk1"/>
                </a:solidFill>
                <a:latin typeface="Calibri"/>
                <a:ea typeface="Calibri"/>
                <a:cs typeface="Calibri"/>
                <a:sym typeface="Calibri"/>
              </a:rPr>
              <a:t> which includes information about scaffolding young learners.</a:t>
            </a:r>
          </a:p>
          <a:p>
            <a:pPr marL="0" marR="0" lvl="0" indent="0" algn="l" rtl="0">
              <a:lnSpc>
                <a:spcPct val="90000"/>
              </a:lnSpc>
              <a:spcBef>
                <a:spcPts val="0"/>
              </a:spcBef>
              <a:buSzPct val="25000"/>
              <a:buNone/>
            </a:pPr>
            <a:endParaRPr sz="925"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925" b="0" i="0" u="none" strike="noStrike" cap="none">
                <a:solidFill>
                  <a:schemeClr val="dk1"/>
                </a:solidFill>
                <a:latin typeface="Calibri"/>
                <a:ea typeface="Calibri"/>
                <a:cs typeface="Calibri"/>
                <a:sym typeface="Calibri"/>
              </a:rPr>
              <a:t>In 2012, Tim Shanahan and Chris Lonigan edited a collection of responses to the Early Literacy Panel Report, </a:t>
            </a:r>
            <a:r>
              <a:rPr lang="en-US" sz="925" b="0" i="1" u="none" strike="noStrike" cap="none">
                <a:solidFill>
                  <a:schemeClr val="dk1"/>
                </a:solidFill>
                <a:latin typeface="Calibri"/>
                <a:ea typeface="Calibri"/>
                <a:cs typeface="Calibri"/>
                <a:sym typeface="Calibri"/>
              </a:rPr>
              <a:t>Early Childhood Literacy</a:t>
            </a:r>
            <a:r>
              <a:rPr lang="en-US" sz="925" b="0" i="0" u="none" strike="noStrike" cap="none">
                <a:solidFill>
                  <a:schemeClr val="dk1"/>
                </a:solidFill>
                <a:latin typeface="Calibri"/>
                <a:ea typeface="Calibri"/>
                <a:cs typeface="Calibri"/>
                <a:sym typeface="Calibri"/>
              </a:rPr>
              <a:t>.</a:t>
            </a:r>
          </a:p>
          <a:p>
            <a:pPr marL="0" marR="0" lvl="0" indent="0" algn="l" rtl="0">
              <a:lnSpc>
                <a:spcPct val="90000"/>
              </a:lnSpc>
              <a:spcBef>
                <a:spcPts val="0"/>
              </a:spcBef>
              <a:buSzPct val="25000"/>
              <a:buNone/>
            </a:pPr>
            <a:endParaRPr sz="925"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925" b="0" i="0" u="none" strike="noStrike" cap="none">
                <a:solidFill>
                  <a:schemeClr val="dk1"/>
                </a:solidFill>
                <a:latin typeface="Calibri"/>
                <a:ea typeface="Calibri"/>
                <a:cs typeface="Calibri"/>
                <a:sym typeface="Calibri"/>
              </a:rPr>
              <a:t>In 2012, Corwin Press published </a:t>
            </a:r>
            <a:r>
              <a:rPr lang="en-US" sz="925" b="0" i="1" u="none" strike="noStrike" cap="none">
                <a:solidFill>
                  <a:schemeClr val="dk1"/>
                </a:solidFill>
                <a:latin typeface="Calibri"/>
                <a:ea typeface="Calibri"/>
                <a:cs typeface="Calibri"/>
                <a:sym typeface="Calibri"/>
              </a:rPr>
              <a:t>Early Literacy Materials Selector (ELMS)</a:t>
            </a:r>
            <a:r>
              <a:rPr lang="en-US" sz="925" b="0" i="0" u="none" strike="noStrike" cap="none">
                <a:solidFill>
                  <a:schemeClr val="dk1"/>
                </a:solidFill>
                <a:latin typeface="Calibri"/>
                <a:ea typeface="Calibri"/>
                <a:cs typeface="Calibri"/>
                <a:sym typeface="Calibri"/>
              </a:rPr>
              <a:t>. This provides a guide for sorting through the proliferation of curriculum, assessments, and materials available for preschool and kindergarten.</a:t>
            </a:r>
          </a:p>
          <a:p>
            <a:pPr marL="0" marR="0" lvl="0" indent="0" algn="l" rtl="0">
              <a:lnSpc>
                <a:spcPct val="90000"/>
              </a:lnSpc>
              <a:spcBef>
                <a:spcPts val="0"/>
              </a:spcBef>
              <a:buSzPct val="25000"/>
              <a:buNone/>
            </a:pPr>
            <a:endParaRPr sz="925"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925" b="0" i="0" u="none" strike="noStrike" cap="none">
                <a:solidFill>
                  <a:schemeClr val="dk1"/>
                </a:solidFill>
                <a:latin typeface="Calibri"/>
                <a:ea typeface="Calibri"/>
                <a:cs typeface="Calibri"/>
                <a:sym typeface="Calibri"/>
              </a:rPr>
              <a:t>Recently, a proliferation of materials about the Common Core State Standards for English Language Arts have been published. </a:t>
            </a:r>
            <a:r>
              <a:rPr lang="en-US" sz="925" b="0" i="1" u="none" strike="noStrike" cap="none">
                <a:solidFill>
                  <a:schemeClr val="dk1"/>
                </a:solidFill>
                <a:latin typeface="Calibri"/>
                <a:ea typeface="Calibri"/>
                <a:cs typeface="Calibri"/>
                <a:sym typeface="Calibri"/>
              </a:rPr>
              <a:t>Teaching with the Common Core State Standards for English Language Arts: PreK – 2</a:t>
            </a:r>
            <a:r>
              <a:rPr lang="en-US" sz="925" b="0" i="0" u="none" strike="noStrike" cap="none">
                <a:solidFill>
                  <a:schemeClr val="dk1"/>
                </a:solidFill>
                <a:latin typeface="Calibri"/>
                <a:ea typeface="Calibri"/>
                <a:cs typeface="Calibri"/>
                <a:sym typeface="Calibri"/>
              </a:rPr>
              <a:t> (by Lesley Morrow, Tim Shanahan, and Karen Wixson, 2012) is an example of one such title.</a:t>
            </a:r>
          </a:p>
          <a:p>
            <a:pPr marL="0" marR="0" lvl="0" indent="0" algn="l" rtl="0">
              <a:lnSpc>
                <a:spcPct val="90000"/>
              </a:lnSpc>
              <a:spcBef>
                <a:spcPts val="0"/>
              </a:spcBef>
              <a:buSzPct val="25000"/>
              <a:buNone/>
            </a:pPr>
            <a:endParaRPr sz="925"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925" b="0" i="0" u="none" strike="noStrike" cap="none">
                <a:solidFill>
                  <a:schemeClr val="dk1"/>
                </a:solidFill>
                <a:latin typeface="Calibri"/>
                <a:ea typeface="Calibri"/>
                <a:cs typeface="Calibri"/>
                <a:sym typeface="Calibri"/>
              </a:rPr>
              <a:t>In 2013, NAEYC (National Association for the Education of Young Children) published </a:t>
            </a:r>
            <a:r>
              <a:rPr lang="en-US" sz="925" b="0" i="1" u="none" strike="noStrike" cap="none">
                <a:solidFill>
                  <a:schemeClr val="dk1"/>
                </a:solidFill>
                <a:latin typeface="Calibri"/>
                <a:ea typeface="Calibri"/>
                <a:cs typeface="Calibri"/>
                <a:sym typeface="Calibri"/>
              </a:rPr>
              <a:t>So Much More than the ABCs</a:t>
            </a:r>
            <a:r>
              <a:rPr lang="en-US" sz="925" b="0" i="0" u="none" strike="noStrike" cap="none">
                <a:solidFill>
                  <a:schemeClr val="dk1"/>
                </a:solidFill>
                <a:latin typeface="Calibri"/>
                <a:ea typeface="Calibri"/>
                <a:cs typeface="Calibri"/>
                <a:sym typeface="Calibri"/>
              </a:rPr>
              <a:t>. This recent publication discusses the process of learning to read and write, including the reading informational text with young children and instructional suggestions.</a:t>
            </a:r>
          </a:p>
          <a:p>
            <a:pPr marL="0" marR="0" lvl="0" indent="0" algn="l" rtl="0">
              <a:lnSpc>
                <a:spcPct val="90000"/>
              </a:lnSpc>
              <a:spcBef>
                <a:spcPts val="0"/>
              </a:spcBef>
              <a:buSzPct val="25000"/>
              <a:buNone/>
            </a:pPr>
            <a:endParaRPr sz="925"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925" b="0" i="0" u="none" strike="noStrike" cap="none">
                <a:solidFill>
                  <a:schemeClr val="dk1"/>
                </a:solidFill>
                <a:latin typeface="Calibri"/>
                <a:ea typeface="Calibri"/>
                <a:cs typeface="Calibri"/>
                <a:sym typeface="Calibri"/>
              </a:rPr>
              <a:t>For more information, consult the bibliography and resources included with this module.</a:t>
            </a: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1302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Besides considering national beliefs and research, your Department of Public Instruction has several sets of guiding principles that are relevant to this module. We will look at these principles in depth.</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1" u="none" strike="noStrike" cap="none">
                <a:solidFill>
                  <a:schemeClr val="dk1"/>
                </a:solidFill>
                <a:latin typeface="Calibri"/>
                <a:ea typeface="Calibri"/>
                <a:cs typeface="Calibri"/>
                <a:sym typeface="Calibri"/>
              </a:rPr>
              <a:t>(Guide participants to where they can find these 3 sets of guiding principles – either virtually, or in printed hand-outs you have copied.)</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DPI’s Guiding Principles for Teaching and Learning were established by Wisconsin educators shortly after Wisconsin’s adoptio</a:t>
            </a:r>
            <a:r>
              <a:rPr lang="en-US"/>
              <a:t>n of ELA </a:t>
            </a:r>
            <a:r>
              <a:rPr lang="en-US" sz="1200" b="0" i="0" u="none" strike="noStrike" cap="none">
                <a:solidFill>
                  <a:schemeClr val="dk1"/>
                </a:solidFill>
                <a:latin typeface="Calibri"/>
                <a:ea typeface="Calibri"/>
                <a:cs typeface="Calibri"/>
                <a:sym typeface="Calibri"/>
              </a:rPr>
              <a:t>Standards in 2010. These Guiding Principles for Teaching and Learning apply to all students in all Wisconsin classrooms. These evidence-based principles are intended to guide our implementation of </a:t>
            </a:r>
            <a:r>
              <a:rPr lang="en-US"/>
              <a:t>ELA Standards</a:t>
            </a:r>
            <a:r>
              <a:rPr lang="en-US" sz="1200" b="0" i="0" u="none" strike="noStrike" cap="none">
                <a:solidFill>
                  <a:schemeClr val="dk1"/>
                </a:solidFill>
                <a:latin typeface="Calibri"/>
                <a:ea typeface="Calibri"/>
                <a:cs typeface="Calibri"/>
                <a:sym typeface="Calibri"/>
              </a:rPr>
              <a:t> and other education initiatives.  They can be downloaded at:</a:t>
            </a:r>
            <a:r>
              <a:rPr lang="en-US" u="sng">
                <a:solidFill>
                  <a:schemeClr val="hlink"/>
                </a:solidFill>
                <a:hlinkClick r:id="rId3"/>
              </a:rPr>
              <a:t>http://dpi.wi.gov/standards/guiding-principles</a:t>
            </a:r>
            <a:r>
              <a:rPr lang="en-US"/>
              <a:t>.</a:t>
            </a:r>
            <a:r>
              <a:rPr lang="en-US" sz="1200" b="0" i="0" u="none" strike="noStrike" cap="none">
                <a:solidFill>
                  <a:schemeClr val="dk1"/>
                </a:solidFill>
                <a:latin typeface="Calibri"/>
                <a:ea typeface="Calibri"/>
                <a:cs typeface="Calibri"/>
                <a:sym typeface="Calibri"/>
              </a:rPr>
              <a:t> A one-page summary document is available; however, a research brief is also provided for each principle.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Other principles and foundations exist related to specific subgroups and/or disciplines. These are all consistent with the Guiding Principles for Teaching and Learning.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Wisconsin Model Early Learning Standards were created based on a set of guiding principles specific to children aged birth through five years.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And, the Foundations for English Language Arts make specific statements about reading, writing, speaking and listening, and language instruction in Wisconsin.</a:t>
            </a:r>
          </a:p>
        </p:txBody>
      </p:sp>
      <p:sp>
        <p:nvSpPr>
          <p:cNvPr id="240" name="Shape 24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244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Locate this thinksheet in the materials for this module.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Guide participants to this handout. Directions are on the following slide.</a:t>
            </a:r>
          </a:p>
          <a:p>
            <a:pPr marL="0" marR="0" lvl="0" indent="0" algn="l" rtl="0">
              <a:spcBef>
                <a:spcPts val="0"/>
              </a:spcBef>
              <a:buSzPct val="25000"/>
              <a:buNone/>
            </a:pPr>
            <a:endParaRPr/>
          </a:p>
          <a:p>
            <a:pPr marL="0" marR="0" lvl="0" indent="0" algn="l" rtl="0">
              <a:spcBef>
                <a:spcPts val="0"/>
              </a:spcBef>
              <a:buSzPct val="25000"/>
              <a:buNone/>
            </a:pPr>
            <a:r>
              <a:rPr lang="en-US" u="sng">
                <a:solidFill>
                  <a:schemeClr val="hlink"/>
                </a:solidFill>
                <a:hlinkClick r:id="rId3"/>
              </a:rPr>
              <a:t>https://drive.google.com/open?id=0BwUwy7Tzr4bTaFJYb3FFUld6UDQ</a:t>
            </a:r>
            <a:r>
              <a:rPr lang="en-US"/>
              <a:t> </a:t>
            </a:r>
          </a:p>
        </p:txBody>
      </p:sp>
      <p:sp>
        <p:nvSpPr>
          <p:cNvPr id="257" name="Shape 25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4128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This thinksheet engages participants in a process of examining Wisconsin’s beliefs – based on research – and beliefs and research that are important at the school/district level.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(Locate the guiding principles from the module materials and follow the directions on the thinksheet. Allow small groups to engage in the activity, consider a larger share-out or share-out by table at the conclusion of the activity.)</a:t>
            </a:r>
          </a:p>
          <a:p>
            <a:pPr marL="0" marR="0" lvl="0" indent="0" algn="l" rtl="0">
              <a:spcBef>
                <a:spcPts val="0"/>
              </a:spcBef>
              <a:buSzPct val="25000"/>
              <a:buNone/>
            </a:pPr>
            <a:endParaRPr/>
          </a:p>
          <a:p>
            <a:pPr marL="0" marR="0" lvl="0" indent="0" algn="l" rtl="0">
              <a:spcBef>
                <a:spcPts val="0"/>
              </a:spcBef>
              <a:buSzPct val="25000"/>
              <a:buNone/>
            </a:pPr>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Supplies: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Wisconsin Guiding Principles for Teaching and Learning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WMELS Guiding Principles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 Foundations for ELA</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Beliefs and Research Thinksheet: </a:t>
            </a:r>
            <a:r>
              <a:rPr lang="en-US" u="sng">
                <a:solidFill>
                  <a:schemeClr val="hlink"/>
                </a:solidFill>
                <a:hlinkClick r:id="rId3"/>
              </a:rPr>
              <a:t>https://drive.google.com/open?id=0BwUwy7Tzr4bTaFJYb3FFUld6UDQ</a:t>
            </a:r>
            <a:r>
              <a:rPr lang="en-US"/>
              <a:t> </a:t>
            </a:r>
          </a:p>
        </p:txBody>
      </p:sp>
      <p:sp>
        <p:nvSpPr>
          <p:cNvPr id="266" name="Shape 26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680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Before continuing in the learning of this module, let’s take a minute to review our process for today.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Learning expectations for 4K and 5K are influenced by based on beliefs and research, standards, and local literacy data.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These learning expectations inform assessments and resources.</a:t>
            </a:r>
          </a:p>
        </p:txBody>
      </p:sp>
      <p:sp>
        <p:nvSpPr>
          <p:cNvPr id="275" name="Shape 27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690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discussed beliefs and research that serve as the foundations for our educational decisions. The next influencing factor we will discuss are standards.</a:t>
            </a:r>
          </a:p>
          <a:p>
            <a:pPr marL="0" marR="0" lvl="0" indent="0" algn="l" rtl="0">
              <a:spcBef>
                <a:spcPts val="0"/>
              </a:spcBef>
              <a:buSzPct val="25000"/>
              <a:buNone/>
            </a:pPr>
            <a:endParaRPr/>
          </a:p>
          <a:p>
            <a:pPr marL="0" marR="0" lvl="0" indent="0" algn="l" rtl="0">
              <a:spcBef>
                <a:spcPts val="0"/>
              </a:spcBef>
              <a:buSzPct val="25000"/>
              <a:buNone/>
            </a:pPr>
            <a:r>
              <a:rPr lang="en-US" u="sng">
                <a:solidFill>
                  <a:schemeClr val="hlink"/>
                </a:solidFill>
                <a:hlinkClick r:id="rId3"/>
              </a:rPr>
              <a:t>https://drive.google.com/open?id=0BwUwy7Tzr4bTc0E5ODVoRmZCRU0</a:t>
            </a:r>
            <a:r>
              <a:rPr lang="en-US"/>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Supplies:</a:t>
            </a:r>
          </a:p>
          <a:p>
            <a:pPr marL="457200" marR="0" lvl="0" indent="-304800" algn="l" rtl="0">
              <a:spcBef>
                <a:spcPts val="0"/>
              </a:spcBef>
              <a:buSzPct val="100000"/>
              <a:buFont typeface="Calibri"/>
              <a:buChar char="●"/>
            </a:pPr>
            <a:r>
              <a:rPr lang="en-US" sz="1200" b="0" i="0" u="none" strike="noStrike" cap="none">
                <a:solidFill>
                  <a:schemeClr val="dk1"/>
                </a:solidFill>
                <a:latin typeface="Calibri"/>
                <a:ea typeface="Calibri"/>
                <a:cs typeface="Calibri"/>
                <a:sym typeface="Calibri"/>
              </a:rPr>
              <a:t>Copy of/Access to </a:t>
            </a:r>
            <a:r>
              <a:rPr lang="en-US" sz="1200" b="0" i="0" u="sng" strike="noStrike" cap="none">
                <a:solidFill>
                  <a:schemeClr val="hlink"/>
                </a:solidFill>
                <a:latin typeface="Calibri"/>
                <a:ea typeface="Calibri"/>
                <a:cs typeface="Calibri"/>
                <a:sym typeface="Calibri"/>
                <a:hlinkClick r:id="rId4"/>
              </a:rPr>
              <a:t>Wisconsin Model Early Learning Standards (WMELS)</a:t>
            </a:r>
          </a:p>
          <a:p>
            <a:pPr marL="457200" marR="0" lvl="0" indent="-304800" algn="l" rtl="0">
              <a:spcBef>
                <a:spcPts val="0"/>
              </a:spcBef>
              <a:buSzPct val="100000"/>
              <a:buFont typeface="Calibri"/>
              <a:buChar char="●"/>
            </a:pPr>
            <a:r>
              <a:rPr lang="en-US" sz="1200" b="0" i="0" u="none" strike="noStrike" cap="none">
                <a:solidFill>
                  <a:schemeClr val="dk1"/>
                </a:solidFill>
                <a:latin typeface="Calibri"/>
                <a:ea typeface="Calibri"/>
                <a:cs typeface="Calibri"/>
                <a:sym typeface="Calibri"/>
              </a:rPr>
              <a:t>Copy of/Access to</a:t>
            </a:r>
            <a:r>
              <a:rPr lang="en-US"/>
              <a:t> </a:t>
            </a:r>
            <a:r>
              <a:rPr lang="en-US" u="sng">
                <a:solidFill>
                  <a:schemeClr val="hlink"/>
                </a:solidFill>
                <a:hlinkClick r:id="rId5"/>
              </a:rPr>
              <a:t>Wisconsin</a:t>
            </a:r>
            <a:r>
              <a:rPr lang="en-US" sz="1200" b="0" i="0" u="sng" strike="noStrike" cap="none">
                <a:solidFill>
                  <a:schemeClr val="hlink"/>
                </a:solidFill>
                <a:latin typeface="Calibri"/>
                <a:ea typeface="Calibri"/>
                <a:cs typeface="Calibri"/>
                <a:sym typeface="Calibri"/>
                <a:hlinkClick r:id="rId5"/>
              </a:rPr>
              <a:t> Standards for English </a:t>
            </a:r>
            <a:r>
              <a:rPr lang="en-US" u="sng">
                <a:solidFill>
                  <a:schemeClr val="hlink"/>
                </a:solidFill>
                <a:hlinkClick r:id="rId5"/>
              </a:rPr>
              <a:t>L</a:t>
            </a:r>
            <a:r>
              <a:rPr lang="en-US" sz="1200" b="0" i="0" u="sng" strike="noStrike" cap="none">
                <a:solidFill>
                  <a:schemeClr val="hlink"/>
                </a:solidFill>
                <a:latin typeface="Calibri"/>
                <a:ea typeface="Calibri"/>
                <a:cs typeface="Calibri"/>
                <a:sym typeface="Calibri"/>
                <a:hlinkClick r:id="rId5"/>
              </a:rPr>
              <a:t>anguage </a:t>
            </a:r>
            <a:r>
              <a:rPr lang="en-US" u="sng">
                <a:solidFill>
                  <a:schemeClr val="hlink"/>
                </a:solidFill>
                <a:hlinkClick r:id="rId5"/>
              </a:rPr>
              <a:t>A</a:t>
            </a:r>
            <a:r>
              <a:rPr lang="en-US" sz="1200" b="0" i="0" u="sng" strike="noStrike" cap="none">
                <a:solidFill>
                  <a:schemeClr val="hlink"/>
                </a:solidFill>
                <a:latin typeface="Calibri"/>
                <a:ea typeface="Calibri"/>
                <a:cs typeface="Calibri"/>
                <a:sym typeface="Calibri"/>
                <a:hlinkClick r:id="rId5"/>
              </a:rPr>
              <a:t>rts (</a:t>
            </a:r>
            <a:r>
              <a:rPr lang="en-US" u="sng">
                <a:solidFill>
                  <a:schemeClr val="hlink"/>
                </a:solidFill>
                <a:hlinkClick r:id="rId5"/>
              </a:rPr>
              <a:t>WI</a:t>
            </a:r>
            <a:r>
              <a:rPr lang="en-US" sz="1200" b="0" i="0" u="sng" strike="noStrike" cap="none">
                <a:solidFill>
                  <a:schemeClr val="hlink"/>
                </a:solidFill>
                <a:latin typeface="Calibri"/>
                <a:ea typeface="Calibri"/>
                <a:cs typeface="Calibri"/>
                <a:sym typeface="Calibri"/>
                <a:hlinkClick r:id="rId5"/>
              </a:rPr>
              <a:t> ELA)</a:t>
            </a:r>
          </a:p>
          <a:p>
            <a:pPr marL="457200" marR="0" lvl="0" indent="-304800" algn="l" rtl="0">
              <a:spcBef>
                <a:spcPts val="0"/>
              </a:spcBef>
              <a:buSzPct val="100000"/>
              <a:buFont typeface="Calibri"/>
              <a:buChar char="●"/>
            </a:pPr>
            <a:r>
              <a:rPr lang="en-US" sz="1200" b="0" i="0" u="none" strike="noStrike" cap="none">
                <a:solidFill>
                  <a:schemeClr val="dk1"/>
                </a:solidFill>
                <a:latin typeface="Calibri"/>
                <a:ea typeface="Calibri"/>
                <a:cs typeface="Calibri"/>
                <a:sym typeface="Calibri"/>
              </a:rPr>
              <a:t>Copies of “Guidance for Reading Correlation Charts” handout for participants</a:t>
            </a:r>
          </a:p>
          <a:p>
            <a:pPr marL="457200" marR="0" lvl="0" indent="-304800" algn="l" rtl="0">
              <a:spcBef>
                <a:spcPts val="0"/>
              </a:spcBef>
              <a:buSzPct val="100000"/>
              <a:buFont typeface="Calibri"/>
              <a:buChar char="●"/>
            </a:pPr>
            <a:r>
              <a:rPr lang="en-US" sz="1200" b="0" i="0" u="none" strike="noStrike" cap="none">
                <a:solidFill>
                  <a:schemeClr val="dk1"/>
                </a:solidFill>
                <a:latin typeface="Calibri"/>
                <a:ea typeface="Calibri"/>
                <a:cs typeface="Calibri"/>
                <a:sym typeface="Calibri"/>
              </a:rPr>
              <a:t>Copies of “Implications of Standards” thinksheet for participants</a:t>
            </a:r>
          </a:p>
          <a:p>
            <a:pPr marL="457200" marR="0" lvl="0" indent="-304800" algn="l" rtl="0">
              <a:spcBef>
                <a:spcPts val="0"/>
              </a:spcBef>
              <a:buSzPct val="100000"/>
              <a:buFont typeface="Calibri"/>
              <a:buChar char="●"/>
            </a:pPr>
            <a:r>
              <a:rPr lang="en-US" sz="1200" b="0" i="0" u="none" strike="noStrike" cap="none">
                <a:solidFill>
                  <a:schemeClr val="dk1"/>
                </a:solidFill>
                <a:latin typeface="Calibri"/>
                <a:ea typeface="Calibri"/>
                <a:cs typeface="Calibri"/>
                <a:sym typeface="Calibri"/>
              </a:rPr>
              <a:t>Copies of all 4 correlations charts for participants (Language, Reading, Speaking &amp; Listening, and Writing)</a:t>
            </a:r>
          </a:p>
          <a:p>
            <a:pPr marL="457200" marR="0" lvl="0" indent="-304800" algn="l" rtl="0">
              <a:spcBef>
                <a:spcPts val="0"/>
              </a:spcBef>
              <a:buSzPct val="100000"/>
              <a:buFont typeface="Calibri"/>
              <a:buChar char="●"/>
            </a:pPr>
            <a:r>
              <a:rPr lang="en-US" sz="1200" b="0" i="0" u="none" strike="noStrike" cap="none">
                <a:solidFill>
                  <a:schemeClr val="dk1"/>
                </a:solidFill>
                <a:latin typeface="Calibri"/>
                <a:ea typeface="Calibri"/>
                <a:cs typeface="Calibri"/>
                <a:sym typeface="Calibri"/>
              </a:rPr>
              <a:t>Copies of “Local Literacy Data Sources” thinksheet for participants</a:t>
            </a:r>
          </a:p>
          <a:p>
            <a:pPr marL="457200" marR="0" lvl="0" indent="-304800" algn="l" rtl="0">
              <a:spcBef>
                <a:spcPts val="0"/>
              </a:spcBef>
              <a:buSzPct val="100000"/>
              <a:buFont typeface="Calibri"/>
              <a:buChar char="●"/>
            </a:pPr>
            <a:r>
              <a:rPr lang="en-US" sz="1200" b="0" i="0" u="none" strike="noStrike" cap="none">
                <a:solidFill>
                  <a:schemeClr val="dk1"/>
                </a:solidFill>
                <a:latin typeface="Calibri"/>
                <a:ea typeface="Calibri"/>
                <a:cs typeface="Calibri"/>
                <a:sym typeface="Calibri"/>
              </a:rPr>
              <a:t>Copies of “Summary and Next Steps” thinksheet for participants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7" name="Shape 29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666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Say: This professional learning opportunity is intended to engage participants in a process of examining learning expectations for 4K and 5K based on beliefs and research, standards, and local literacy data.</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It is important to realize at the outset that participants will get a taste of each part of this process, but will need more time and space in order to establish complete literacy learning expectations for 4K and 5K.</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2" name="Shape 7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8636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Our work with standards is divided into two portions.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First, the module includes an overview of WMELS and </a:t>
            </a:r>
            <a:r>
              <a:rPr lang="en-US"/>
              <a:t>WI ELA</a:t>
            </a:r>
            <a:r>
              <a:rPr lang="en-US" sz="1200" b="0" i="0" u="none" strike="noStrike" cap="none">
                <a:solidFill>
                  <a:schemeClr val="dk1"/>
                </a:solidFill>
                <a:latin typeface="Calibri"/>
                <a:ea typeface="Calibri"/>
                <a:cs typeface="Calibri"/>
                <a:sym typeface="Calibri"/>
              </a:rPr>
              <a:t>, including who is involved, purpose, content and organization, and connections.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Next, a large portion of time will be spent on considering the intersections between the WMELS and </a:t>
            </a:r>
            <a:r>
              <a:rPr lang="en-US"/>
              <a:t>WI</a:t>
            </a:r>
            <a:r>
              <a:rPr lang="en-US" sz="1200" b="0" i="0" u="none" strike="noStrike" cap="none">
                <a:solidFill>
                  <a:schemeClr val="dk1"/>
                </a:solidFill>
                <a:latin typeface="Calibri"/>
                <a:ea typeface="Calibri"/>
                <a:cs typeface="Calibri"/>
                <a:sym typeface="Calibri"/>
              </a:rPr>
              <a:t> ELA.</a:t>
            </a:r>
          </a:p>
        </p:txBody>
      </p:sp>
      <p:sp>
        <p:nvSpPr>
          <p:cNvPr id="317" name="Shape 31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2610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Say: Wisconsin teachers work from many different sets of standards.</a:t>
            </a:r>
          </a:p>
          <a:p>
            <a:pPr marL="0" marR="0" lvl="0" indent="0" algn="l" rtl="0">
              <a:spcBef>
                <a:spcPts val="0"/>
              </a:spcBef>
              <a:buSzPct val="25000"/>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Three sets of standards are pertinent for today’s work:</a:t>
            </a:r>
          </a:p>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WI Model Early Learning Standards (WMELS)</a:t>
            </a:r>
          </a:p>
          <a:p>
            <a:pPr marL="0" marR="0" lvl="0" indent="0" algn="l" rtl="0">
              <a:spcBef>
                <a:spcPts val="0"/>
              </a:spcBef>
              <a:buSzPct val="25000"/>
              <a:buNone/>
            </a:pPr>
            <a:r>
              <a:rPr lang="en-US" sz="1600"/>
              <a:t>Wisconsin</a:t>
            </a:r>
            <a:r>
              <a:rPr lang="en-US" sz="1600" b="0" i="0" u="none" strike="noStrike" cap="none">
                <a:solidFill>
                  <a:schemeClr val="dk1"/>
                </a:solidFill>
                <a:latin typeface="Calibri"/>
                <a:ea typeface="Calibri"/>
                <a:cs typeface="Calibri"/>
                <a:sym typeface="Calibri"/>
              </a:rPr>
              <a:t> Standards for ELA and Literacy in Al</a:t>
            </a:r>
            <a:r>
              <a:rPr lang="en-US" sz="1600"/>
              <a:t>l Subjects</a:t>
            </a:r>
          </a:p>
        </p:txBody>
      </p:sp>
      <p:sp>
        <p:nvSpPr>
          <p:cNvPr id="325" name="Shape 32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622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work in this module focuses on the overlap between two particular sets of standards.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Wisconsin Model Early Learning Standards (WMELS) describe expectations for children from birth through entrance to first grade. </a:t>
            </a:r>
            <a:r>
              <a:rPr lang="en-US"/>
              <a:t>Wisconsin Standards</a:t>
            </a:r>
            <a:r>
              <a:rPr lang="en-US" sz="1200" b="0" i="0" u="none" strike="noStrike" cap="none">
                <a:solidFill>
                  <a:schemeClr val="dk1"/>
                </a:solidFill>
                <a:latin typeface="Calibri"/>
                <a:ea typeface="Calibri"/>
                <a:cs typeface="Calibri"/>
                <a:sym typeface="Calibri"/>
              </a:rPr>
              <a:t> for English language arts (</a:t>
            </a:r>
            <a:r>
              <a:rPr lang="en-US"/>
              <a:t>WI</a:t>
            </a:r>
            <a:r>
              <a:rPr lang="en-US" sz="1200" b="0" i="0" u="none" strike="noStrike" cap="none">
                <a:solidFill>
                  <a:schemeClr val="dk1"/>
                </a:solidFill>
                <a:latin typeface="Calibri"/>
                <a:ea typeface="Calibri"/>
                <a:cs typeface="Calibri"/>
                <a:sym typeface="Calibri"/>
              </a:rPr>
              <a:t> ELA) describe expectations from 5K through grade 12.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Obviously there is an overlap between these sets of standards. Examining this overlap is an important focus of our work today.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needs to occur prior to 4K, in 4K, and in 5K to ensure that all standards are being addressed through instruction and assessment practices that match our beliefs and research? These are local decisions that we will do some work on today.</a:t>
            </a:r>
          </a:p>
        </p:txBody>
      </p:sp>
      <p:sp>
        <p:nvSpPr>
          <p:cNvPr id="335" name="Shape 33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8697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
        <p:nvSpPr>
          <p:cNvPr id="342" name="Shape 34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3" name="Shape 34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Say:  The Wisconsin Model Early Learning Standards are supported by the following state departments: </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Department of Public Instruction</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Department of Children and Families</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Department of Health Services</a:t>
            </a: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4708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
        <p:nvSpPr>
          <p:cNvPr id="359" name="Shape 35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0" name="Shape 36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Say: The Wisconsin Model Early Learning Standards reflect the shared values, beliefs and commitments of the citizens of Wisconsin to prepare young children for success in school.  They reflect attention to all the domains of a child</a:t>
            </a:r>
            <a:r>
              <a:rPr lang="en-US" sz="1200" b="0" i="0" u="none" strike="noStrike" cap="none">
                <a:solidFill>
                  <a:schemeClr val="dk1"/>
                </a:solidFill>
                <a:latin typeface="Arial"/>
                <a:ea typeface="Arial"/>
                <a:cs typeface="Arial"/>
                <a:sym typeface="Arial"/>
              </a:rPr>
              <a:t>’</a:t>
            </a:r>
            <a:r>
              <a:rPr lang="en-US" sz="1200" b="0" i="0" u="none" strike="noStrike" cap="none">
                <a:solidFill>
                  <a:schemeClr val="dk1"/>
                </a:solidFill>
                <a:latin typeface="Calibri"/>
                <a:ea typeface="Calibri"/>
                <a:cs typeface="Calibri"/>
                <a:sym typeface="Calibri"/>
              </a:rPr>
              <a:t>s early learning and recognize that these domains are interrelated and interdependent.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Wisconsin has experienced tremendous progress in efforts to best meet the needs of young child and their families.  We are continuing to strengthen Wisconsin</a:t>
            </a:r>
            <a:r>
              <a:rPr lang="en-US" sz="1200" b="0" i="0" u="none" strike="noStrike" cap="none">
                <a:solidFill>
                  <a:schemeClr val="dk1"/>
                </a:solidFill>
                <a:latin typeface="Arial"/>
                <a:ea typeface="Arial"/>
                <a:cs typeface="Arial"/>
                <a:sym typeface="Arial"/>
              </a:rPr>
              <a:t>’</a:t>
            </a:r>
            <a:r>
              <a:rPr lang="en-US" sz="1200" b="0" i="0" u="none" strike="noStrike" cap="none">
                <a:solidFill>
                  <a:schemeClr val="dk1"/>
                </a:solidFill>
                <a:latin typeface="Calibri"/>
                <a:ea typeface="Calibri"/>
                <a:cs typeface="Calibri"/>
                <a:sym typeface="Calibri"/>
              </a:rPr>
              <a:t>s system of early childhood services, care and education.  The Wisconsin Model Early Learning Standards serve as a core foundation of our efforts to help children learn and and to grow up healthy in Wisconsin.</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State support has grown through:</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 expansion of four-year-old kindergarten;</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 establishment of the Wisconsin Department of Children and Families;</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 establishment of YoungStar the quality childcare rating system;</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 expansion of  access to health care through BadgerCare Plus;</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 creation of the Governor</a:t>
            </a:r>
            <a:r>
              <a:rPr lang="en-US" sz="1200" b="0" i="0" u="none" strike="noStrike" cap="none">
                <a:solidFill>
                  <a:schemeClr val="dk1"/>
                </a:solidFill>
                <a:latin typeface="Arial"/>
                <a:ea typeface="Arial"/>
                <a:cs typeface="Arial"/>
                <a:sym typeface="Arial"/>
              </a:rPr>
              <a:t>’</a:t>
            </a:r>
            <a:r>
              <a:rPr lang="en-US" sz="1200" b="0" i="0" u="none" strike="noStrike" cap="none">
                <a:solidFill>
                  <a:schemeClr val="dk1"/>
                </a:solidFill>
                <a:latin typeface="Calibri"/>
                <a:ea typeface="Calibri"/>
                <a:cs typeface="Calibri"/>
                <a:sym typeface="Calibri"/>
              </a:rPr>
              <a:t>s Early Childhood Advisory Council (ECAC)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 establishment of the Office of Early Learning at the Department of Public Instruction</a:t>
            </a:r>
          </a:p>
        </p:txBody>
      </p:sp>
    </p:spTree>
    <p:extLst>
      <p:ext uri="{BB962C8B-B14F-4D97-AF65-F5344CB8AC3E}">
        <p14:creationId xmlns:p14="http://schemas.microsoft.com/office/powerpoint/2010/main" val="1302210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Say: </a:t>
            </a:r>
          </a:p>
          <a:p>
            <a:pPr marL="0" marR="0" lvl="0" indent="0" algn="l" rtl="0">
              <a:lnSpc>
                <a:spcPct val="100000"/>
              </a:lnSpc>
              <a:spcBef>
                <a:spcPts val="0"/>
              </a:spcBef>
              <a:spcAft>
                <a:spcPts val="0"/>
              </a:spcAft>
              <a:buClr>
                <a:schemeClr val="dk1"/>
              </a:buClr>
              <a:buSzPct val="25000"/>
              <a:buFont typeface="Calibri"/>
              <a:buNone/>
            </a:pPr>
            <a:r>
              <a:rPr lang="en-US"/>
              <a:t>Wisconsin adopted Model Academic Standards for English Language Arts in 1998. These standards were written at grades 4, 8, and 12. Districts had to do the work of creating their own standards for the other grade levels in between.</a:t>
            </a:r>
          </a:p>
          <a:p>
            <a:pPr marL="0" marR="0" lvl="0" indent="0" algn="l" rtl="0">
              <a:lnSpc>
                <a:spcPct val="100000"/>
              </a:lnSpc>
              <a:spcBef>
                <a:spcPts val="0"/>
              </a:spcBef>
              <a:spcAft>
                <a:spcPts val="0"/>
              </a:spcAft>
              <a:buClr>
                <a:schemeClr val="dk1"/>
              </a:buClr>
              <a:buSzPct val="25000"/>
              <a:buFont typeface="Calibri"/>
              <a:buNone/>
            </a:pPr>
            <a:endParaRPr/>
          </a:p>
          <a:p>
            <a:pPr marL="0" marR="0" lvl="0" indent="0" algn="l" rtl="0">
              <a:lnSpc>
                <a:spcPct val="100000"/>
              </a:lnSpc>
              <a:spcBef>
                <a:spcPts val="0"/>
              </a:spcBef>
              <a:spcAft>
                <a:spcPts val="0"/>
              </a:spcAft>
              <a:buClr>
                <a:schemeClr val="dk1"/>
              </a:buClr>
              <a:buSzPct val="25000"/>
              <a:buFont typeface="Calibri"/>
              <a:buNone/>
            </a:pPr>
            <a:r>
              <a:rPr lang="en-US"/>
              <a:t>Wisconsin adopted our current Wisconsin Standards for English Language Arts in 2010. These include standards at each grade-level (with bands in grades 9-10 and 11-12). These standards include Wisconsin Standards for Literacy in All Subject Areas, which apply reading, writing, speaking, listening, and language as ways to acquire information and communicate in each discipline.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9" name="Shape 369"/>
          <p:cNvSpPr txBox="1">
            <a:spLocks noGrp="1"/>
          </p:cNvSpPr>
          <p:nvPr>
            <p:ph type="dt" idx="10"/>
          </p:nvPr>
        </p:nvSpPr>
        <p:spPr>
          <a:xfrm>
            <a:off x="3970937" y="0"/>
            <a:ext cx="3037839" cy="464819"/>
          </a:xfrm>
          <a:prstGeom prst="rect">
            <a:avLst/>
          </a:prstGeom>
          <a:noFill/>
          <a:ln>
            <a:noFill/>
          </a:ln>
        </p:spPr>
        <p:txBody>
          <a:bodyPr lIns="93175" tIns="46575" rIns="93175" bIns="46575" anchor="t" anchorCtr="0">
            <a:noAutofit/>
          </a:bodyPr>
          <a:lstStyle/>
          <a:p>
            <a:pPr marL="0" marR="0" lvl="0" indent="0" algn="r" rtl="0">
              <a:spcBef>
                <a:spcPts val="0"/>
              </a:spcBef>
              <a:buSzPct val="25000"/>
              <a:buNone/>
            </a:pPr>
            <a:r>
              <a:rPr lang="en-US" sz="1200">
                <a:solidFill>
                  <a:schemeClr val="dk1"/>
                </a:solidFill>
                <a:latin typeface="Calibri"/>
                <a:ea typeface="Calibri"/>
                <a:cs typeface="Calibri"/>
                <a:sym typeface="Calibri"/>
              </a:rPr>
              <a:t>10/30/12</a:t>
            </a:r>
          </a:p>
        </p:txBody>
      </p:sp>
      <p:sp>
        <p:nvSpPr>
          <p:cNvPr id="370" name="Shape 37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2128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Wisconsin Model Early Learning Standards (WMELS) share a common language and responsibility for care and education of children birth to first grade.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WMELS reflect attention to developmental expectations in all the domains of a child’s learning and development including: Health and Physical Development; Social and Emotional Development; Language Development and Communication; Approaches to Learning; Cognition and General Knowledge.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79" name="Shape 37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3182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Say: Everyone in in Wisconsin who is interested in providing quality care and education for ALL children will have a common understanding and find common uses for the Wisconsin Model Early Learning Standards.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Parents, grandparents and other key people in a child’s life</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Community: Family Support Organizations, Family Resource Centers, Libraries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Family and Group Child Care Centers and Preschool</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Head Start and Early Head Start</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4 and 5-year Old Kindergarten</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Birth to 3 Early Intervention</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3 through 5-year Old Special Education</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Higher Education</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Medical Community</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Advocates, Policymakers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9" name="Shape 38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402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7" name="Shape 39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a:t>
            </a:r>
            <a:r>
              <a:rPr lang="en-US"/>
              <a:t>WI ELA</a:t>
            </a:r>
            <a:r>
              <a:rPr lang="en-US" sz="1200" b="0" i="0" u="none" strike="noStrike" cap="none">
                <a:solidFill>
                  <a:schemeClr val="dk1"/>
                </a:solidFill>
                <a:latin typeface="Calibri"/>
                <a:ea typeface="Calibri"/>
                <a:cs typeface="Calibri"/>
                <a:sym typeface="Calibri"/>
              </a:rPr>
              <a:t> tell us what students should know and be able to do by the end of each grade level but doesn’t tell us how to achieve those standards. </a:t>
            </a:r>
            <a:r>
              <a:rPr lang="en-US"/>
              <a:t>WI ELA</a:t>
            </a:r>
            <a:r>
              <a:rPr lang="en-US" sz="1200" b="0" i="0" u="none" strike="noStrike" cap="none">
                <a:solidFill>
                  <a:schemeClr val="dk1"/>
                </a:solidFill>
                <a:latin typeface="Calibri"/>
                <a:ea typeface="Calibri"/>
                <a:cs typeface="Calibri"/>
                <a:sym typeface="Calibri"/>
              </a:rPr>
              <a:t> exists to provide consistency in education between school districts and between those states that have chosen to adopt them.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 also aims to move students toward college and career readiness, share responsibility for literacy development between disciplines, and leave room for local decisions about how the goals (standards) should be addressed.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CCSS are for 98-99% of all students, including those with IEPs. The Common Core Essential Elements are standards for the 1-2% of students most cognitively disabled.</a:t>
            </a:r>
          </a:p>
        </p:txBody>
      </p:sp>
      <p:sp>
        <p:nvSpPr>
          <p:cNvPr id="398" name="Shape 39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0462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6" name="Shape 40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Wisconsin Model Early Learning Standards contain Performance Standards in each of the Developmental Domains.  Each of the Performance Standards has a Developmental Continuum.  The Developmental Continuum is NOT age referenced.   it is a general guide to help early care and education professionals and parents to observe a continuum of development that recognizes children are unique and develop at individual rates.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Wisconsin Model Early Learning Standards can be used as a guide for ALL children birth to the entrance of First Grade.</a:t>
            </a:r>
          </a:p>
        </p:txBody>
      </p:sp>
      <p:sp>
        <p:nvSpPr>
          <p:cNvPr id="407" name="Shape 40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727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Say: Learning expectations inform assessments and resources. Three distinct sets of information lead to the setting of literacy learning expectations:</a:t>
            </a:r>
          </a:p>
          <a:p>
            <a:pPr marL="0" marR="0" lvl="0" indent="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Beliefs and research</a:t>
            </a:r>
          </a:p>
          <a:p>
            <a:pPr marL="0" marR="0" lvl="0" indent="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Standards</a:t>
            </a:r>
          </a:p>
          <a:p>
            <a:pPr marL="0" marR="0" lvl="0" indent="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Local literacy data</a:t>
            </a:r>
          </a:p>
        </p:txBody>
      </p:sp>
      <p:sp>
        <p:nvSpPr>
          <p:cNvPr id="81" name="Shape 8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877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Turn to page 3 in your Wisconsin Model Early Learning Standards Book.  The Framework you see on page 3 is the same Framework used throughout the book for each of the WMELS Domains.  Each of the Developmental Domains have Developmental Sub-domains, Developmental Expectations, Performance Standards, Program Standards, a Developmental Continuum, Sample Behaviors of Children and Sample Strategies for Adults.  Note that there is a “broken-line box” that says “Benchmarks, Curriculum, Assessment.”  Benchmarks, curriculum and assessment are local decisions.  The Wisconsin Model Early Learning Standards are intended to be a guide to determining local benchmarks, learning targets or learning expectations that guide local curriculum and assessment decisions.</a:t>
            </a:r>
          </a:p>
        </p:txBody>
      </p:sp>
      <p:sp>
        <p:nvSpPr>
          <p:cNvPr id="416" name="Shape 41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5103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4" name="Shape 42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Turn to page 12.  The first WMELS Domain is Health and Physical Development.  A description of the Health and Physical Development Domain is at the top of the page along with a “Rationale.”   Notice the three Sub-domains of Physical Health and Development, Motor Development and Sensory Development.  Under each of the Sub-Domains are Performance Standards and a Program Standard.  Note at the bottom of page 13 is a box of “Important Reminders” with statements about young children’s development and the developmental continuums and sample behaviors.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Turn to page 14.  At the top of page 14 you will see the first Performance Standard in the Domain of Physical Health and Development.  On page 14 you will notice boxes containing a Developmental Continuum, Sample Behaviors of Children and Sample Strategies for Adults. The first box in the continuum is light blue indicating that this is an early stage of development in “Demonstrates Behaviors to Meet Self-Help and Physical Needs.”  Note that the last box on page 14 is a darker blue which indicates that this stage in development is a later stage that may happen about age 5.  </a:t>
            </a:r>
          </a:p>
        </p:txBody>
      </p:sp>
      <p:sp>
        <p:nvSpPr>
          <p:cNvPr id="425" name="Shape 42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8156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domain of Social Emotional Development begins on page 26.  You will notice that the format of each of the WMELS Domains is the same with the description and rationale at the top of the page.  The Sub-Domains, Performance Standards and Program Standards are on pages 26 and 27.  Pages 28 and 29 are the Developmental Continuum for the first Performance Standard e.g. AEL.1 Expresses a Wide Range of Emotions.  Again, you will notice the lighter blue designating early stages of development on page 28 and the darker blue on page 29 designating later stages of development.  In addition to the developmental continuum, are sample behaviors of children and sample strategies for adults.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35" name="Shape 43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6498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a:solidFill>
                  <a:srgbClr val="FF0000"/>
                </a:solidFill>
              </a:rPr>
              <a:t>***Remove Common Core?</a:t>
            </a:r>
          </a:p>
          <a:p>
            <a:pPr marL="0" marR="0" lvl="0" indent="0" algn="l" rtl="0">
              <a:spcBef>
                <a:spcPts val="0"/>
              </a:spcBef>
              <a:buSzPct val="25000"/>
              <a:buNone/>
            </a:pPr>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You will find the Language Development and Communication Domain on pages 42 and 43.  The sub-domain C. Early Literacy was reviewed in the fall of 2011 when the Common Core State Standards was adopted by the Wisconsin Department of Public Instruction.  You will notice that there is an insert in your book entitled “2011 Edition Early Literacy Update” (Early Literacy Section Only).  Today we will be focusing on Domain III of Language Development and Communication. </a:t>
            </a:r>
          </a:p>
        </p:txBody>
      </p:sp>
      <p:sp>
        <p:nvSpPr>
          <p:cNvPr id="445" name="Shape 44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6768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Domain of Approaches to Learning is the fourth domain and can be found starting on pages 68 and 69.  This domain focuses on how we learn as well as what we learn.  Curiosity, Engagement, and Persistence; Creativity and Imagination; and Diversity in Learning are sub-domains of Approaches to Learning.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55" name="Shape 45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4383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4" name="Shape 46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fifth and last domain of the Wisconsin Model Early Learning Standards is Cognition and General Knowledge which begins on pages 80 and 81.  This domain focuses on the ability to acquire, organize and use information in increasingly complex ways.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As we have looked at each of the five domains of the Wisconsin Model Early Learning Standards you have noticed that the format of each of the domains is the same.  Each has a description, rationale, sub-domains, performance standards with a developmental continuum, sample behaviors of children, sample strategies for adults, and program standards.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Wisconsin Model Early Learning Standards reflect attention to ALL domains of a a child’s learning and development including Physical Health and Development, Social and Emotional Development, Language Development and Communication, Approaches to Learning, Cognition and General Knowledge.</a:t>
            </a:r>
          </a:p>
        </p:txBody>
      </p:sp>
      <p:sp>
        <p:nvSpPr>
          <p:cNvPr id="465" name="Shape 46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0809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4" name="Shape 47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Let’s talk about how the</a:t>
            </a:r>
            <a:r>
              <a:rPr lang="en-US"/>
              <a:t> WI</a:t>
            </a:r>
            <a:r>
              <a:rPr lang="en-US" sz="1200" b="0" i="0" u="none" strike="noStrike" cap="none">
                <a:solidFill>
                  <a:schemeClr val="dk1"/>
                </a:solidFill>
                <a:latin typeface="Calibri"/>
                <a:ea typeface="Calibri"/>
                <a:cs typeface="Calibri"/>
                <a:sym typeface="Calibri"/>
              </a:rPr>
              <a:t> ELA are organized. As we saw in Wisconsin’s Foundations for English language arts, we believe that literacy is an integrated discipline. The </a:t>
            </a:r>
            <a:r>
              <a:rPr lang="en-US"/>
              <a:t>WI</a:t>
            </a:r>
            <a:r>
              <a:rPr lang="en-US" sz="1200" b="0" i="0" u="none" strike="noStrike" cap="none">
                <a:solidFill>
                  <a:schemeClr val="dk1"/>
                </a:solidFill>
                <a:latin typeface="Calibri"/>
                <a:ea typeface="Calibri"/>
                <a:cs typeface="Calibri"/>
                <a:sym typeface="Calibri"/>
              </a:rPr>
              <a:t> ELA reflects that belief by including four strands: Reading, Writing, Speaking &amp; Listening, and Language.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reading strand is applied to both informational text and literature. Reading also includes Reading Foundational Skills (K – 5).</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These strands are designed to be taught in an integrated manner. Students develop as readers while they develop as writers. They talk and listen to learn and practice information they will later be able to write about.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Technology is infused in all four strands.</a:t>
            </a:r>
          </a:p>
        </p:txBody>
      </p:sp>
      <p:sp>
        <p:nvSpPr>
          <p:cNvPr id="475" name="Shape 47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019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5" name="Shape 50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standards begin with a the large concept of college and career readiness in the area of ELA.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goal is reached through proficiencies in four strands - reading, writing, speaking and listening, and language.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Each strand contains clusters, or groups, of related standards. The reading strand contains four clusters.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Key Ideas and Details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Craft and Structure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Integration of Knowledge and Ideas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Range of Reading and Text Complexity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Clusters include anchor standards. The anchor standards articulate what college and career readiness looks like.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Each anchor standard includes a staircase of grade-level standards. These standards articulate what college and career readiness looks like at each particular grade-level K, 1, 2, 3, 4, 5, 6, 7, and 8 and grade band at 9 – 10 and 11 – 12.</a:t>
            </a:r>
          </a:p>
        </p:txBody>
      </p:sp>
      <p:sp>
        <p:nvSpPr>
          <p:cNvPr id="506" name="Shape 50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9532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6" name="Shape 53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This is a screen shot from the </a:t>
            </a:r>
            <a:r>
              <a:rPr lang="en-US"/>
              <a:t>Wisconsin</a:t>
            </a:r>
            <a:r>
              <a:rPr lang="en-US" sz="1200" b="0" i="0" u="none" strike="noStrike" cap="none">
                <a:solidFill>
                  <a:schemeClr val="dk1"/>
                </a:solidFill>
                <a:latin typeface="Calibri"/>
                <a:ea typeface="Calibri"/>
                <a:cs typeface="Calibri"/>
                <a:sym typeface="Calibri"/>
              </a:rPr>
              <a:t> Standards showing the clusters for reading.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There are four clusters: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Key Ideas and Details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Craft and Structure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Integration of Knowledge and Ideas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Range of Reading and Level of Text Complexity</a:t>
            </a:r>
          </a:p>
        </p:txBody>
      </p:sp>
      <p:sp>
        <p:nvSpPr>
          <p:cNvPr id="537" name="Shape 53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3167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2" name="Shape 55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This is a screen shot from the </a:t>
            </a:r>
            <a:r>
              <a:rPr lang="en-US"/>
              <a:t>Wisconsin </a:t>
            </a:r>
            <a:r>
              <a:rPr lang="en-US" sz="1200" b="0" i="0" u="none" strike="noStrike" cap="none">
                <a:solidFill>
                  <a:schemeClr val="dk1"/>
                </a:solidFill>
                <a:latin typeface="Calibri"/>
                <a:ea typeface="Calibri"/>
                <a:cs typeface="Calibri"/>
                <a:sym typeface="Calibri"/>
              </a:rPr>
              <a:t>Standards showing the clusters for reading.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There are four clusters: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Key Ideas and Details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Craft and Structure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Integration of Knowledge and Ideas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Range of Reading and Level of Text Complexity</a:t>
            </a:r>
          </a:p>
        </p:txBody>
      </p:sp>
      <p:sp>
        <p:nvSpPr>
          <p:cNvPr id="553" name="Shape 55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455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This graphic provides a map for today’s professional learning.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materials and process for this module were a joint effort between DPI’s </a:t>
            </a:r>
            <a:r>
              <a:rPr lang="en-US"/>
              <a:t>Wisconsin </a:t>
            </a:r>
            <a:r>
              <a:rPr lang="en-US" sz="1200" b="0" i="0" u="none" strike="noStrike" cap="none">
                <a:solidFill>
                  <a:schemeClr val="dk1"/>
                </a:solidFill>
                <a:latin typeface="Calibri"/>
                <a:ea typeface="Calibri"/>
                <a:cs typeface="Calibri"/>
                <a:sym typeface="Calibri"/>
              </a:rPr>
              <a:t>Standards Implementation Team and the Office of Early Learning. In addition, the materials were experimented with and reviewed by a pilot group of practicing early literacy experts. This group was a critical part of helping to ensure that these materials are practical, easy to use, and relevant.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will start by providing some background and a context by connecting today’s work to other Wisconsin education initiatives. Then we will examine beliefs and research, which form the foundation of our work educating young children. Next, we will review both Wisconsin’s Model Early Learning Standards and the </a:t>
            </a:r>
            <a:r>
              <a:rPr lang="en-US"/>
              <a:t>Wisconsin</a:t>
            </a:r>
            <a:r>
              <a:rPr lang="en-US" sz="1200" b="0" i="0" u="none" strike="noStrike" cap="none">
                <a:solidFill>
                  <a:schemeClr val="dk1"/>
                </a:solidFill>
                <a:latin typeface="Calibri"/>
                <a:ea typeface="Calibri"/>
                <a:cs typeface="Calibri"/>
                <a:sym typeface="Calibri"/>
              </a:rPr>
              <a:t> Standards for English language arts. After reviewing both sets of standards, we will examine where these standards intersect in order to guide our decisions on learning expectations for 4K and 5K. After engaging in this process to guide decisions on learning expectations, we will identify local data we have to inform our instructional decisions. Finally, we will identify next steps for continuing the work of planning for early literacy success.</a:t>
            </a:r>
          </a:p>
        </p:txBody>
      </p:sp>
      <p:sp>
        <p:nvSpPr>
          <p:cNvPr id="103" name="Shape 10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8843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2" name="Shape 56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This is a screen shot of a page from our standards illustrating grade-level standards. The grade-level appears across the top. The grade-level equivalent of each standard read down the column.</a:t>
            </a:r>
          </a:p>
        </p:txBody>
      </p:sp>
      <p:sp>
        <p:nvSpPr>
          <p:cNvPr id="563" name="Shape 56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5654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5" name="Shape 57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grade-level standards provide a staircase. They build upon each other to ensure that students reach the level of college and career readiness by the end of grade 12.</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slide provides an example of what one anchor standard (SL 5) looks like in kindergarten, grade 1, and grade 2. The portions of the standard that appear in orange indicate how the standard changes between grades.</a:t>
            </a:r>
          </a:p>
        </p:txBody>
      </p:sp>
      <p:sp>
        <p:nvSpPr>
          <p:cNvPr id="576" name="Shape 57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9798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6" name="Shape 58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One purpose of the </a:t>
            </a:r>
            <a:r>
              <a:rPr lang="en-US"/>
              <a:t>WI</a:t>
            </a:r>
            <a:r>
              <a:rPr lang="en-US" sz="1200" b="0" i="0" u="none" strike="noStrike" cap="none">
                <a:solidFill>
                  <a:schemeClr val="dk1"/>
                </a:solidFill>
                <a:latin typeface="Calibri"/>
                <a:ea typeface="Calibri"/>
                <a:cs typeface="Calibri"/>
                <a:sym typeface="Calibri"/>
              </a:rPr>
              <a:t> ELA is to share responsibility for literacy development between all disciplines.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Mathematics, science, social studies, art, physical education, health, and other subjects are all responsible for teaching reading, writing, speaking and listening, and language in the ways that are authentic to their disciplines.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87" name="Shape 58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746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7" name="Shape 59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Say: Earlier, we reviewed Wisconsin’s foundations for English language arts.</a:t>
            </a: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These are Wisconsin’s foundations for disciplinary literacy. Wisconsin’s approach to disciplinary literacy applies the</a:t>
            </a:r>
            <a:r>
              <a:rPr lang="en-US"/>
              <a:t> Wisconsin Standards for</a:t>
            </a:r>
            <a:r>
              <a:rPr lang="en-US" sz="1200" b="0" i="0" u="none" strike="noStrike" cap="none">
                <a:solidFill>
                  <a:schemeClr val="dk1"/>
                </a:solidFill>
                <a:latin typeface="Calibri"/>
                <a:ea typeface="Calibri"/>
                <a:cs typeface="Calibri"/>
                <a:sym typeface="Calibri"/>
              </a:rPr>
              <a:t> ELA to all subject areas at all grade-levels.</a:t>
            </a: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Academic learning begins in early childhood and develops across all disciplines.</a:t>
            </a:r>
          </a:p>
          <a:p>
            <a:pPr marL="0" marR="0" lvl="0" indent="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Content knowledge is strengthened when educators integrate discipline-specific literacy into teaching and learning.</a:t>
            </a:r>
          </a:p>
          <a:p>
            <a:pPr marL="0" marR="0" lvl="0" indent="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literacy skills of reading, writing, listening, speaking and critical thinking improve when content-rich learning experiences motivate and engage students.</a:t>
            </a:r>
          </a:p>
          <a:p>
            <a:pPr marL="0" marR="0" lvl="0" indent="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Students demonstrate their content knowledge through reading, writing, listening, and speaking as part of a content-literate community.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98" name="Shape 59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9359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8" name="Shape 60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90000"/>
              </a:lnSpc>
              <a:spcBef>
                <a:spcPts val="0"/>
              </a:spcBef>
              <a:buSzPct val="25000"/>
              <a:buNone/>
            </a:pPr>
            <a:r>
              <a:rPr lang="en-US" sz="1110" b="0" i="0" u="none" strike="noStrike" cap="none">
                <a:solidFill>
                  <a:schemeClr val="dk1"/>
                </a:solidFill>
                <a:latin typeface="Calibri"/>
                <a:ea typeface="Calibri"/>
                <a:cs typeface="Calibri"/>
                <a:sym typeface="Calibri"/>
              </a:rPr>
              <a:t>Say: When considering </a:t>
            </a:r>
            <a:r>
              <a:rPr lang="en-US" sz="1110"/>
              <a:t>WI</a:t>
            </a:r>
            <a:r>
              <a:rPr lang="en-US" sz="1110" b="0" i="0" u="none" strike="noStrike" cap="none">
                <a:solidFill>
                  <a:schemeClr val="dk1"/>
                </a:solidFill>
                <a:latin typeface="Calibri"/>
                <a:ea typeface="Calibri"/>
                <a:cs typeface="Calibri"/>
                <a:sym typeface="Calibri"/>
              </a:rPr>
              <a:t> ELA it is also important to remember that these standards promote a very robust definition of “text.”</a:t>
            </a: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110" b="0" i="0" u="none" strike="noStrike" cap="none">
                <a:solidFill>
                  <a:schemeClr val="dk1"/>
                </a:solidFill>
                <a:latin typeface="Calibri"/>
                <a:ea typeface="Calibri"/>
                <a:cs typeface="Calibri"/>
                <a:sym typeface="Calibri"/>
              </a:rPr>
              <a:t>A text is any medium that communicates a message. That could be visual, audio, or word-based.</a:t>
            </a:r>
          </a:p>
        </p:txBody>
      </p:sp>
      <p:sp>
        <p:nvSpPr>
          <p:cNvPr id="609" name="Shape 60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6531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2" name="Shape 62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This chart, taken from the 2009 NAEP Framework and included in the </a:t>
            </a:r>
            <a:r>
              <a:rPr lang="en-US"/>
              <a:t>WI Standards</a:t>
            </a:r>
            <a:r>
              <a:rPr lang="en-US" sz="1200" b="0" i="0" u="none" strike="noStrike" cap="none">
                <a:solidFill>
                  <a:schemeClr val="dk1"/>
                </a:solidFill>
                <a:latin typeface="Calibri"/>
                <a:ea typeface="Calibri"/>
                <a:cs typeface="Calibri"/>
                <a:sym typeface="Calibri"/>
              </a:rPr>
              <a:t> for ELA, shows recommended time spent studying literature and informational text. It is important to realize that these ratios should be spread </a:t>
            </a:r>
            <a:r>
              <a:rPr lang="en-US" sz="1200" b="1" i="0" u="none" strike="noStrike" cap="none">
                <a:solidFill>
                  <a:schemeClr val="dk1"/>
                </a:solidFill>
                <a:latin typeface="Calibri"/>
                <a:ea typeface="Calibri"/>
                <a:cs typeface="Calibri"/>
                <a:sym typeface="Calibri"/>
              </a:rPr>
              <a:t>throughout a student’s day</a:t>
            </a: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 example, about 70% of the reading a high school student does across his/her day should involve informational text. This is across the student’s day – not just in his/her English class.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Also, this framework pushes toward an even blend of literature and informational text by the time a student reaches the end of fourth grade. Literature has a very prominent place in our early grades. The equal blend of literature and informational text does not need to be achieved until the end of fourth grade.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23" name="Shape 62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67339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5" name="Shape 63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a:t>
            </a:r>
            <a:r>
              <a:rPr lang="en-US"/>
              <a:t>WI</a:t>
            </a:r>
            <a:r>
              <a:rPr lang="en-US" sz="1200" b="0" i="0" u="none" strike="noStrike" cap="none">
                <a:solidFill>
                  <a:schemeClr val="dk1"/>
                </a:solidFill>
                <a:latin typeface="Calibri"/>
                <a:ea typeface="Calibri"/>
                <a:cs typeface="Calibri"/>
                <a:sym typeface="Calibri"/>
              </a:rPr>
              <a:t> ELA uses literary text and informational text to refer to the types of texts students interact with.</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Literary texts are – generally - fiction. (Some poetry may be non-fiction.) They can be in the format of a story, drama, or poetry. Literary text includes many genres, such as adventure stories, historical fiction, mysteries, mythology, science fiction, or realistic fiction. Literary text can include allegory, parody, satire, and/or graphic novels.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Informational text is non-fiction. It includes literary non-fiction and historical, scientific, and technical texts. Literary non-fiction refers to non-fiction writing that is composed with an emphasis on beauty of language and other aesthetics valued in the discipline of English language arts. Memoir is often a good example of literary non-fiction. Informational text also includes historical, scientific, and technical text that may take the form of speeches, opinion pieces, essays, biographies, or journalism written for a specific and highly-knowledgeable audience.</a:t>
            </a:r>
          </a:p>
        </p:txBody>
      </p:sp>
      <p:sp>
        <p:nvSpPr>
          <p:cNvPr id="636" name="Shape 63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3025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9" name="Shape 64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a:t>
            </a:r>
            <a:r>
              <a:rPr lang="en-US"/>
              <a:t>WI</a:t>
            </a:r>
            <a:r>
              <a:rPr lang="en-US" sz="1200" b="0" i="0" u="none" strike="noStrike" cap="none">
                <a:solidFill>
                  <a:schemeClr val="dk1"/>
                </a:solidFill>
                <a:latin typeface="Calibri"/>
                <a:ea typeface="Calibri"/>
                <a:cs typeface="Calibri"/>
                <a:sym typeface="Calibri"/>
              </a:rPr>
              <a:t> ELA explicitly includes three types of writing: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Argument (opinion through grade 5)</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Informative / Explanatory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Narrative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engaging in any of these types of writing, it is important that students consider audience and purpose. In addition, </a:t>
            </a:r>
            <a:r>
              <a:rPr lang="en-US"/>
              <a:t>WI</a:t>
            </a:r>
            <a:r>
              <a:rPr lang="en-US" sz="1200" b="0" i="0" u="none" strike="noStrike" cap="none">
                <a:solidFill>
                  <a:schemeClr val="dk1"/>
                </a:solidFill>
                <a:latin typeface="Calibri"/>
                <a:ea typeface="Calibri"/>
                <a:cs typeface="Calibri"/>
                <a:sym typeface="Calibri"/>
              </a:rPr>
              <a:t> ELA emphasizes incorporating source material into writing. Therefore, the writing standards include a cluster of standards (Research to Build and Present Knowledge) that focus on the research process. These standards, like all </a:t>
            </a:r>
            <a:r>
              <a:rPr lang="en-US"/>
              <a:t>WI ELA</a:t>
            </a:r>
            <a:r>
              <a:rPr lang="en-US" sz="1200" b="0" i="0" u="none" strike="noStrike" cap="none">
                <a:solidFill>
                  <a:schemeClr val="dk1"/>
                </a:solidFill>
                <a:latin typeface="Calibri"/>
                <a:ea typeface="Calibri"/>
                <a:cs typeface="Calibri"/>
                <a:sym typeface="Calibri"/>
              </a:rPr>
              <a:t>, begin in kindergarten.</a:t>
            </a:r>
          </a:p>
        </p:txBody>
      </p:sp>
      <p:sp>
        <p:nvSpPr>
          <p:cNvPr id="650" name="Shape 65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0326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0" name="Shape 66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Wisconsin Model Early Learning Standards apply to ALL children birth to 1</a:t>
            </a:r>
            <a:r>
              <a:rPr lang="en-US" sz="1200" b="0" i="0" u="none" strike="noStrike" cap="none" baseline="30000">
                <a:solidFill>
                  <a:schemeClr val="dk1"/>
                </a:solidFill>
                <a:latin typeface="Calibri"/>
                <a:ea typeface="Calibri"/>
                <a:cs typeface="Calibri"/>
                <a:sym typeface="Calibri"/>
              </a:rPr>
              <a:t>st</a:t>
            </a:r>
            <a:r>
              <a:rPr lang="en-US" sz="1200" b="0" i="0" u="none" strike="noStrike" cap="none">
                <a:solidFill>
                  <a:schemeClr val="dk1"/>
                </a:solidFill>
                <a:latin typeface="Calibri"/>
                <a:ea typeface="Calibri"/>
                <a:cs typeface="Calibri"/>
                <a:sym typeface="Calibri"/>
              </a:rPr>
              <a:t> grade and therefore apply to ALL children who attend childcare.  The YoungStar Quality Rating Improvement System has increased the attendance of childcare providers at WMELS Trainings held within the state.  Child Care providers throughout the state are using the Wisconsin Model Early Learning Standards as a guide to determine expectations for children, as a guide for selection of curriculum and assessment and to inform instruction. </a:t>
            </a:r>
          </a:p>
        </p:txBody>
      </p:sp>
      <p:sp>
        <p:nvSpPr>
          <p:cNvPr id="661" name="Shape 66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2033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9" name="Shape 66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Wisconsin Model Early Learning Standards and the Head Start Early Child Development and Early Learning Framework are aligned.</a:t>
            </a:r>
          </a:p>
        </p:txBody>
      </p:sp>
      <p:sp>
        <p:nvSpPr>
          <p:cNvPr id="670" name="Shape 67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10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This module is not intended to be prescriptive about teaching or standards. It is intended to provide a process for districts to engage in to make well-informed local decisions.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(Read through what this module will and will not do.)</a:t>
            </a:r>
          </a:p>
        </p:txBody>
      </p:sp>
      <p:sp>
        <p:nvSpPr>
          <p:cNvPr id="122" name="Shape 12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36753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78" name="Shape 67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On this slide you will see the Five Domains of the Wisconsin Model Early Learning Standards in the boxes across the top of the chart.  You will notice the Head Start Early Child Development and Early Learning Framework in the boxes below the Domains closely align with the Wisconsin Model Early Learning Domains and Performance Standards.  </a:t>
            </a:r>
          </a:p>
        </p:txBody>
      </p:sp>
      <p:sp>
        <p:nvSpPr>
          <p:cNvPr id="679" name="Shape 67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61704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a:spLocks noGrp="1" noRot="1" noChangeAspect="1"/>
          </p:cNvSpPr>
          <p:nvPr>
            <p:ph type="sldImg" idx="2"/>
          </p:nvPr>
        </p:nvSpPr>
        <p:spPr>
          <a:xfrm>
            <a:off x="1181100" y="696912"/>
            <a:ext cx="4648200" cy="3486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86" name="Shape 686"/>
          <p:cNvSpPr txBox="1">
            <a:spLocks noGrp="1"/>
          </p:cNvSpPr>
          <p:nvPr>
            <p:ph type="body" idx="1"/>
          </p:nvPr>
        </p:nvSpPr>
        <p:spPr>
          <a:xfrm>
            <a:off x="701039" y="4415789"/>
            <a:ext cx="5608200" cy="41835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a:t>***</a:t>
            </a:r>
            <a:r>
              <a:rPr lang="en-US">
                <a:solidFill>
                  <a:srgbClr val="FF0000"/>
                </a:solidFill>
              </a:rPr>
              <a:t>WHAT NEEDS TO BE CHANGED?</a:t>
            </a:r>
          </a:p>
          <a:p>
            <a:pPr marL="0" marR="0" lvl="0" indent="0" algn="l" rtl="0">
              <a:spcBef>
                <a:spcPts val="0"/>
              </a:spcBef>
              <a:buSzPct val="25000"/>
              <a:buNone/>
            </a:pPr>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On December 20, 2012, an updated alignment of the Wisconsin Model Early Learning Standards, Common Core State Standards and Common Core Essential Elements was inserted on page 109 of the Wisconsin Model Early Learning Standards Third Edition.  The insert provides overviews of the Wisconsin Model Early Learning Standards, Common Core State Standards and the Common Core Essential Elements.  The document also contains comparison tables of the Wisconsin Model Early Learning Standards with the Mathematics and English Language Arts Strands of the Wisconsin Common Core State Standards. </a:t>
            </a:r>
          </a:p>
        </p:txBody>
      </p:sp>
      <p:sp>
        <p:nvSpPr>
          <p:cNvPr id="687" name="Shape 687"/>
          <p:cNvSpPr txBox="1">
            <a:spLocks noGrp="1"/>
          </p:cNvSpPr>
          <p:nvPr>
            <p:ph type="sldNum" idx="12"/>
          </p:nvPr>
        </p:nvSpPr>
        <p:spPr>
          <a:xfrm>
            <a:off x="3970937" y="8829967"/>
            <a:ext cx="3037800" cy="464700"/>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3505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96" name="Shape 69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There are 95 Wisconsin Model Early Learning Standards Approved Trainers who provide 15 to 18 hour trainings across the state of Wisconsin.  The WMELS Training is offered in both non-credit and for-credit delivery options.  Many University, Private and Technical Colleges are utilizing the current WMELS Training Materials in early care and education coursework.  1,567 childcare providers, 4K and 5K teachers, Head Start teachers, Early Childhood Special Education Teachers  and administrators attended WMELS Trainings in 2012.</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 more information about WMELS Approved Trainers and Trainings visit the Wisconsin Early Childhood Collaborating Partners Website. </a:t>
            </a:r>
          </a:p>
        </p:txBody>
      </p:sp>
      <p:sp>
        <p:nvSpPr>
          <p:cNvPr id="697" name="Shape 69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06454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05" name="Shape 70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Additional information that can be found on the Wisconsin Early Childhood Collaborating Partners include: Ordering WMELS Books; Stories (how the WMELS are being used in practice); FAQs; Curriculum and Assessment, Resources, Alignment with Standards, Training Descriptions and Opportunities, Find a trainer, Training Reports, Trainer Login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06" name="Shape 70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77068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4" name="Shape 71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For more information about the </a:t>
            </a:r>
            <a:r>
              <a:rPr lang="en-US"/>
              <a:t>WI</a:t>
            </a:r>
            <a:r>
              <a:rPr lang="en-US" sz="1200" b="0" i="0" u="none" strike="noStrike" cap="none">
                <a:solidFill>
                  <a:schemeClr val="dk1"/>
                </a:solidFill>
                <a:latin typeface="Calibri"/>
                <a:ea typeface="Calibri"/>
                <a:cs typeface="Calibri"/>
                <a:sym typeface="Calibri"/>
              </a:rPr>
              <a:t> ELA, visit the website of the </a:t>
            </a:r>
            <a:r>
              <a:rPr lang="en-US"/>
              <a:t>Wisconsin</a:t>
            </a:r>
            <a:r>
              <a:rPr lang="en-US" sz="1200" b="0" i="0" u="none" strike="noStrike" cap="none">
                <a:solidFill>
                  <a:schemeClr val="dk1"/>
                </a:solidFill>
                <a:latin typeface="Calibri"/>
                <a:ea typeface="Calibri"/>
                <a:cs typeface="Calibri"/>
                <a:sym typeface="Calibri"/>
              </a:rPr>
              <a:t> State Standards Implementation Team. The site includes specific information about mathematics, English language arts, and reading.</a:t>
            </a:r>
          </a:p>
        </p:txBody>
      </p:sp>
      <p:sp>
        <p:nvSpPr>
          <p:cNvPr id="715" name="Shape 71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57611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6" name="Shape 72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next portion of this module gives participants an opportunity to examine the overlap and intersections between WMELS and </a:t>
            </a:r>
            <a:r>
              <a:rPr lang="en-US"/>
              <a:t>WI</a:t>
            </a:r>
            <a:r>
              <a:rPr lang="en-US" sz="1200" b="0" i="0" u="none" strike="noStrike" cap="none">
                <a:solidFill>
                  <a:schemeClr val="dk1"/>
                </a:solidFill>
                <a:latin typeface="Calibri"/>
                <a:ea typeface="Calibri"/>
                <a:cs typeface="Calibri"/>
                <a:sym typeface="Calibri"/>
              </a:rPr>
              <a:t> ELA. Understanding the overlap and intersections between WMELS and </a:t>
            </a:r>
            <a:r>
              <a:rPr lang="en-US"/>
              <a:t>WI</a:t>
            </a:r>
            <a:r>
              <a:rPr lang="en-US" sz="1200" b="0" i="0" u="none" strike="noStrike" cap="none">
                <a:solidFill>
                  <a:schemeClr val="dk1"/>
                </a:solidFill>
                <a:latin typeface="Calibri"/>
                <a:ea typeface="Calibri"/>
                <a:cs typeface="Calibri"/>
                <a:sym typeface="Calibri"/>
              </a:rPr>
              <a:t> ELA is necessary to have a collaborative conversation about learning expectations at 4K and 5K.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Neither set of standards sets learning expectations for 4K. Neither set of standards provides information on how to meet the standards. At the local level, you need to make decisions about learning expectations, assessments, and resources. These decisions should be based on standards, local data, and research. The first part of our day will be spent reviewing what the standards require students know and are able to do.</a:t>
            </a:r>
          </a:p>
        </p:txBody>
      </p:sp>
      <p:sp>
        <p:nvSpPr>
          <p:cNvPr id="727" name="Shape 72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22464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6" name="Shape 73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Locate the materials listed on the slide from the module materials, and guide participants to these supplies.</a:t>
            </a:r>
          </a:p>
        </p:txBody>
      </p:sp>
      <p:sp>
        <p:nvSpPr>
          <p:cNvPr id="737" name="Shape 73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23096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5" name="Shape 74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In order to understand the intersections between the two sets of standards, there are correlation charts to guide participants through the process of examining the overlaps and gaps between the WMELS and </a:t>
            </a:r>
            <a:r>
              <a:rPr lang="en-US"/>
              <a:t>WI</a:t>
            </a:r>
            <a:r>
              <a:rPr lang="en-US" sz="1200" b="0" i="0" u="none" strike="noStrike" cap="none">
                <a:solidFill>
                  <a:schemeClr val="dk1"/>
                </a:solidFill>
                <a:latin typeface="Calibri"/>
                <a:ea typeface="Calibri"/>
                <a:cs typeface="Calibri"/>
                <a:sym typeface="Calibri"/>
              </a:rPr>
              <a:t> ELA. The charts have been organized according to the </a:t>
            </a:r>
            <a:r>
              <a:rPr lang="en-US"/>
              <a:t>WI</a:t>
            </a:r>
            <a:r>
              <a:rPr lang="en-US" sz="1200" b="0" i="0" u="none" strike="noStrike" cap="none">
                <a:solidFill>
                  <a:schemeClr val="dk1"/>
                </a:solidFill>
                <a:latin typeface="Calibri"/>
                <a:ea typeface="Calibri"/>
                <a:cs typeface="Calibri"/>
                <a:sym typeface="Calibri"/>
              </a:rPr>
              <a:t> ELA, and include both the 5K and grade 1 </a:t>
            </a:r>
            <a:r>
              <a:rPr lang="en-US"/>
              <a:t>WI</a:t>
            </a:r>
            <a:r>
              <a:rPr lang="en-US" sz="1200" b="0" i="0" u="none" strike="noStrike" cap="none">
                <a:solidFill>
                  <a:schemeClr val="dk1"/>
                </a:solidFill>
                <a:latin typeface="Calibri"/>
                <a:ea typeface="Calibri"/>
                <a:cs typeface="Calibri"/>
                <a:sym typeface="Calibri"/>
              </a:rPr>
              <a:t> ELA standards, as well as the birth through age 5 WMELS.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Reading</a:t>
            </a:r>
            <a:r>
              <a:rPr lang="en-US" sz="1200" b="0" i="0" u="none" strike="noStrike" cap="none">
                <a:solidFill>
                  <a:schemeClr val="dk1"/>
                </a:solidFill>
                <a:latin typeface="Calibri"/>
                <a:ea typeface="Calibri"/>
                <a:cs typeface="Calibri"/>
                <a:sym typeface="Calibri"/>
              </a:rPr>
              <a:t> – these standards encompass Phonological awareness, phonics, and comprehension</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Writing</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Speaking and Listening </a:t>
            </a:r>
            <a:r>
              <a:rPr lang="en-US" sz="1200" b="0" i="0" u="none" strike="noStrike" cap="none">
                <a:solidFill>
                  <a:schemeClr val="dk1"/>
                </a:solidFill>
                <a:latin typeface="Calibri"/>
                <a:ea typeface="Calibri"/>
                <a:cs typeface="Calibri"/>
                <a:sym typeface="Calibri"/>
              </a:rPr>
              <a:t>– these standards encompass deriving meaning through listening, listen and respond, follows directions, uses gestures and movement, syntax, semantics, pragmatics</a:t>
            </a:r>
          </a:p>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Language</a:t>
            </a:r>
            <a:r>
              <a:rPr lang="en-US" sz="1200" b="0" i="0" u="none" strike="noStrike" cap="none">
                <a:solidFill>
                  <a:schemeClr val="dk1"/>
                </a:solidFill>
                <a:latin typeface="Calibri"/>
                <a:ea typeface="Calibri"/>
                <a:cs typeface="Calibri"/>
                <a:sym typeface="Calibri"/>
              </a:rPr>
              <a:t> – these standards encompass using gestures and movement, syntax, semantics, pragmatics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No area of ELA is developed in isolation. As a result, there is some overlap between charts particularly between the speaking and listening and language charts.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46" name="Shape 74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05319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Shape 75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4" name="Shape 75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Let’s take a closer look at these charts so we better understand how to read them.</a:t>
            </a:r>
          </a:p>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Title: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first part of the title is the </a:t>
            </a:r>
            <a:r>
              <a:rPr lang="en-US"/>
              <a:t>WI</a:t>
            </a:r>
            <a:r>
              <a:rPr lang="en-US" sz="1200" b="0" i="0" u="none" strike="noStrike" cap="none">
                <a:solidFill>
                  <a:schemeClr val="dk1"/>
                </a:solidFill>
                <a:latin typeface="Calibri"/>
                <a:ea typeface="Calibri"/>
                <a:cs typeface="Calibri"/>
                <a:sym typeface="Calibri"/>
              </a:rPr>
              <a:t> ELA strand, such as “Reading.”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second part of the title indicates the specific area of the strand that is being focused on. This part of the title is a hybrid of information from the WMELS and </a:t>
            </a:r>
            <a:r>
              <a:rPr lang="en-US"/>
              <a:t>WI ELA</a:t>
            </a:r>
            <a:r>
              <a:rPr lang="en-US" sz="1200" b="0" i="0" u="none" strike="noStrike" cap="none">
                <a:solidFill>
                  <a:schemeClr val="dk1"/>
                </a:solidFill>
                <a:latin typeface="Calibri"/>
                <a:ea typeface="Calibri"/>
                <a:cs typeface="Calibri"/>
                <a:sym typeface="Calibri"/>
              </a:rPr>
              <a:t>. An example is “Reading Foundational Skills (RF) – Including phonological awareness.”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Footer: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footer may also be helpful in navigating and talking about today’s paperwork. It reminds you which </a:t>
            </a:r>
            <a:r>
              <a:rPr lang="en-US"/>
              <a:t>WI</a:t>
            </a:r>
            <a:r>
              <a:rPr lang="en-US" sz="1200" b="0" i="0" u="none" strike="noStrike" cap="none">
                <a:solidFill>
                  <a:schemeClr val="dk1"/>
                </a:solidFill>
                <a:latin typeface="Calibri"/>
                <a:ea typeface="Calibri"/>
                <a:cs typeface="Calibri"/>
                <a:sym typeface="Calibri"/>
              </a:rPr>
              <a:t> ELA strand you are looking at and includes a page number.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WMELS Domain, Sub-Domain, and Standard</a:t>
            </a:r>
            <a:r>
              <a:rPr lang="en-US" sz="12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domain, sub-domain, and standard from the WMELS are listed in the left columns of the correlation chart. Most charts are more than one page long. Looking at the domain, sub-domain, and standard in the left column help you be sure the pages you are looking at fit together.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Our work today is only about the Language domain of the WMELS. Other domains definitely impact a young child’s language development. Other domains are developed in conjunction with language. However, language is the focus of our work today.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WMELS Developmental Continuum:</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Each WMELS standard includes a developmental continuum. This continuum contains the stages that a typically developing child will follow from birth through 5K. The steps are not labeled with ages or numbered as individual standards, benchmarks, or learning targets.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 is expected that children move through the developmental continuum from birth THRU 5K. As such, there are areas of overlap between the developmental continuum and the 5K </a:t>
            </a:r>
            <a:r>
              <a:rPr lang="en-US"/>
              <a:t>WI</a:t>
            </a:r>
            <a:r>
              <a:rPr lang="en-US" sz="1200" b="0" i="0" u="none" strike="noStrike" cap="none">
                <a:solidFill>
                  <a:schemeClr val="dk1"/>
                </a:solidFill>
                <a:latin typeface="Calibri"/>
                <a:ea typeface="Calibri"/>
                <a:cs typeface="Calibri"/>
                <a:sym typeface="Calibri"/>
              </a:rPr>
              <a:t> ELA. </a:t>
            </a:r>
            <a:r>
              <a:rPr lang="en-US" sz="1200" b="0" i="1" u="none" strike="noStrike" cap="none">
                <a:solidFill>
                  <a:schemeClr val="dk1"/>
                </a:solidFill>
                <a:latin typeface="Calibri"/>
                <a:ea typeface="Calibri"/>
                <a:cs typeface="Calibri"/>
                <a:sym typeface="Calibri"/>
              </a:rPr>
              <a:t>This column does NOT reflect 4K standards. </a:t>
            </a:r>
            <a:r>
              <a:rPr lang="en-US" sz="1200" b="0" i="0" u="none" strike="noStrike" cap="none">
                <a:solidFill>
                  <a:schemeClr val="dk1"/>
                </a:solidFill>
                <a:latin typeface="Calibri"/>
                <a:ea typeface="Calibri"/>
                <a:cs typeface="Calibri"/>
                <a:sym typeface="Calibri"/>
              </a:rPr>
              <a:t>It reflects stages of development that students are likely to move through between birth and age 5. As a school/district you make decisions about what this continuum implies for local learning expectations.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4K: </a:t>
            </a:r>
            <a:r>
              <a:rPr lang="en-US" sz="1200" b="0" i="0" u="none" strike="noStrike" cap="none">
                <a:solidFill>
                  <a:schemeClr val="dk1"/>
                </a:solidFill>
                <a:latin typeface="Calibri"/>
                <a:ea typeface="Calibri"/>
                <a:cs typeface="Calibri"/>
                <a:sym typeface="Calibri"/>
              </a:rPr>
              <a:t>Learning expectations for the end of 4K are developed locally based on beliefs and research, standards (WMELS and </a:t>
            </a:r>
            <a:r>
              <a:rPr lang="en-US"/>
              <a:t>WI</a:t>
            </a:r>
            <a:r>
              <a:rPr lang="en-US" sz="1200" b="0" i="0" u="none" strike="noStrike" cap="none">
                <a:solidFill>
                  <a:schemeClr val="dk1"/>
                </a:solidFill>
                <a:latin typeface="Calibri"/>
                <a:ea typeface="Calibri"/>
                <a:cs typeface="Calibri"/>
                <a:sym typeface="Calibri"/>
              </a:rPr>
              <a:t> ELA), and literacy data. As a result, the correlation charts do not include learning expectations for 4K.</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b="1"/>
              <a:t>WI</a:t>
            </a:r>
            <a:r>
              <a:rPr lang="en-US" sz="1200" b="1" i="0" u="none" strike="noStrike" cap="none">
                <a:solidFill>
                  <a:schemeClr val="dk1"/>
                </a:solidFill>
                <a:latin typeface="Calibri"/>
                <a:ea typeface="Calibri"/>
                <a:cs typeface="Calibri"/>
                <a:sym typeface="Calibri"/>
              </a:rPr>
              <a:t> ELA 5K and </a:t>
            </a:r>
            <a:r>
              <a:rPr lang="en-US" b="1"/>
              <a:t>WI</a:t>
            </a:r>
            <a:r>
              <a:rPr lang="en-US" sz="1200" b="1" i="0" u="none" strike="noStrike" cap="none">
                <a:solidFill>
                  <a:schemeClr val="dk1"/>
                </a:solidFill>
                <a:latin typeface="Calibri"/>
                <a:ea typeface="Calibri"/>
                <a:cs typeface="Calibri"/>
                <a:sym typeface="Calibri"/>
              </a:rPr>
              <a:t> ELA Grade 1:</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These columns contain 5K and grade 1 </a:t>
            </a:r>
            <a:r>
              <a:rPr lang="en-US"/>
              <a:t>WI</a:t>
            </a:r>
            <a:r>
              <a:rPr lang="en-US" sz="1200" b="0" i="0" u="none" strike="noStrike" cap="none">
                <a:solidFill>
                  <a:schemeClr val="dk1"/>
                </a:solidFill>
                <a:latin typeface="Calibri"/>
                <a:ea typeface="Calibri"/>
                <a:cs typeface="Calibri"/>
                <a:sym typeface="Calibri"/>
              </a:rPr>
              <a:t> ELA standards. Each standard appears next to a corresponding step in the developmental continuum. These are end of grade expectations.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Although most of our work today focuses on 4K and 5K, the grade 1 standards are included on the correlation charts. The grade 1 standards are helpful in understanding how much depth and, in many cases, independence needs to be achieved with a particular standard in 5K.</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55" name="Shape 75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61978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8" name="Shape 76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Before we start considering how to read and use the correlation charts, it’s important to remember what we know about child development.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Each child develops at his/her own rate. As educators, we use formal and informal assessment to understand where a child is in a developmental continuum and individualize our instruction to help that child continue moving forward. In preparing the correlation charts, we made some generalizations about steps in the WMELS developmental continuum that are most likely completed prior to 4K. Some children may not have moved through these stages prior to 4K. That’s okay.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addition, it cannot be emphasized enough that the stages in the WMELS developmental continuum are NOT intended as 4K standards. The continuum includes development through age 5. Therefore, some of the stages may be part of expectations for prior to 4K, some may be part of expectations for 4K, and others may be part of expectations for 5K.</a:t>
            </a:r>
          </a:p>
        </p:txBody>
      </p:sp>
      <p:sp>
        <p:nvSpPr>
          <p:cNvPr id="769" name="Shape 76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876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This module is also connected to Wisconsin’s vision for </a:t>
            </a:r>
            <a:r>
              <a:rPr lang="en-US" sz="1200" b="0" i="1" u="none" strike="noStrike" cap="none">
                <a:solidFill>
                  <a:schemeClr val="dk1"/>
                </a:solidFill>
                <a:latin typeface="Calibri"/>
                <a:ea typeface="Calibri"/>
                <a:cs typeface="Calibri"/>
                <a:sym typeface="Calibri"/>
              </a:rPr>
              <a:t>ALL</a:t>
            </a:r>
            <a:r>
              <a:rPr lang="en-US" sz="1200" b="0" i="0" u="none" strike="noStrike" cap="none">
                <a:solidFill>
                  <a:schemeClr val="dk1"/>
                </a:solidFill>
                <a:latin typeface="Calibri"/>
                <a:ea typeface="Calibri"/>
                <a:cs typeface="Calibri"/>
                <a:sym typeface="Calibri"/>
              </a:rPr>
              <a:t> learners.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vision of these nested circles illustrates how the various education initiatives in Wisconsin fit together to ensure State Superintendent Evers’s vision of every child a graduate, with the skills and dispositions necessary to be college and career ready.  </a:t>
            </a:r>
          </a:p>
        </p:txBody>
      </p:sp>
      <p:sp>
        <p:nvSpPr>
          <p:cNvPr id="132" name="Shape 13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331350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7" name="Shape 77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Scenario 1: “Most likely occurs prior to 4K.” This wording appears in the </a:t>
            </a:r>
            <a:r>
              <a:rPr lang="en-US"/>
              <a:t>WI</a:t>
            </a:r>
            <a:r>
              <a:rPr lang="en-US" sz="1200" b="0" i="0" u="none" strike="noStrike" cap="none">
                <a:solidFill>
                  <a:schemeClr val="dk1"/>
                </a:solidFill>
                <a:latin typeface="Calibri"/>
                <a:ea typeface="Calibri"/>
                <a:cs typeface="Calibri"/>
                <a:sym typeface="Calibri"/>
              </a:rPr>
              <a:t> ELA 5K and </a:t>
            </a:r>
            <a:r>
              <a:rPr lang="en-US"/>
              <a:t>WI</a:t>
            </a:r>
            <a:r>
              <a:rPr lang="en-US" sz="1200" b="0" i="0" u="none" strike="noStrike" cap="none">
                <a:solidFill>
                  <a:schemeClr val="dk1"/>
                </a:solidFill>
                <a:latin typeface="Calibri"/>
                <a:ea typeface="Calibri"/>
                <a:cs typeface="Calibri"/>
                <a:sym typeface="Calibri"/>
              </a:rPr>
              <a:t> ELA grade 1 columns. See a sample in the Reading chart on pages 1 or 3.</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 indicates that the step in the developmental continuum most likely occurs prior to 4K.  Note that it says, “Most likely.”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Remember, children develop at unique rates. Some children may enter your 4K classroom with these skills. Other children may not have developed these skills yet.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With your small group and/or on your thinksheet, you would consider what these steps in the developmental continuum imply for students at the end of 4K.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this example, one step in the continuum says, “Imitates sounds.” Based on what is listed in WMELS as sample behaviors of children and strategies for adults, this is indicated as “Most likely occurs prior to 4K.” You might indicate this skill in the “WMELS only” column of your thinksheet by simply writing, “Imitates sounds – prior to 4K.” You might also write some notes about how your school/district determine whether students already exhibit this ability.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78" name="Shape 77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65907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7" name="Shape 78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To better understand a step in the WMELS developmental continuum indicated as “Most likely occurs prior to 4K,” refer to the standards for more information.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standards include “Sample Behaviors of Children” and “Sample Strategies for Adults.” These samples were consulted in making the decision about what to indicate as, “Most likely occurs prior to 4K.”</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You can look back at this portion of the WMELS to get more information about any step in the continuum.</a:t>
            </a:r>
          </a:p>
        </p:txBody>
      </p:sp>
      <p:sp>
        <p:nvSpPr>
          <p:cNvPr id="788" name="Shape 78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00603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7" name="Shape 79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Scenario 2: “No corresponding </a:t>
            </a:r>
            <a:r>
              <a:rPr lang="en-US"/>
              <a:t>WI</a:t>
            </a:r>
            <a:r>
              <a:rPr lang="en-US" sz="1200" b="0" i="0" u="none" strike="noStrike" cap="none">
                <a:solidFill>
                  <a:schemeClr val="dk1"/>
                </a:solidFill>
                <a:latin typeface="Calibri"/>
                <a:ea typeface="Calibri"/>
                <a:cs typeface="Calibri"/>
                <a:sym typeface="Calibri"/>
              </a:rPr>
              <a:t> 5K,” or “No corresponding </a:t>
            </a:r>
            <a:r>
              <a:rPr lang="en-US"/>
              <a:t>WI</a:t>
            </a:r>
            <a:r>
              <a:rPr lang="en-US" sz="1200" b="0" i="0" u="none" strike="noStrike" cap="none">
                <a:solidFill>
                  <a:schemeClr val="dk1"/>
                </a:solidFill>
                <a:latin typeface="Calibri"/>
                <a:ea typeface="Calibri"/>
                <a:cs typeface="Calibri"/>
                <a:sym typeface="Calibri"/>
              </a:rPr>
              <a:t> grade 1.” See a sample in the Reading chart on pages 1 or 3.</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step in the WMELS developmental continuum is not a clear match for any standard (or portion of a standard) in 5K or grade 1.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With your small group and/or on your thinksheet, you would consider what these steps in the developmental continuum imply for students at the end of 4K and/or 5K.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are the implications of a step in the developmental continuum that does not correspond with a </a:t>
            </a:r>
            <a:r>
              <a:rPr lang="en-US"/>
              <a:t>WI</a:t>
            </a:r>
            <a:r>
              <a:rPr lang="en-US" sz="1200" b="0" i="0" u="none" strike="noStrike" cap="none">
                <a:solidFill>
                  <a:schemeClr val="dk1"/>
                </a:solidFill>
                <a:latin typeface="Calibri"/>
                <a:ea typeface="Calibri"/>
                <a:cs typeface="Calibri"/>
                <a:sym typeface="Calibri"/>
              </a:rPr>
              <a:t> ELA standard? Answering this question involves local decisions. Maybe this is step that is expected to be complete by the end of 4K. If so, it should be addressed through universal instruction in 4K. Maybe this is a step in the developmental continuum that is continued in 5K and/or grade 1 through local standards, benchmarks, or learning targets.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In this example, one step in the continuum says, “Requests and joins in saying favorite rhymes and songs that repeat sounds and words.” Review the sample behaviors of children and strategies for adults in the WMELS. You might indicate this skill in the “WMELS only” column of your thinksheet by simply writing, “Requests and joins in rhymes.” You might also write some notes about how your school/district already addresses this stage through instruction, resources, or assessment.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98" name="Shape 79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0681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7" name="Shape 80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Scenario 3: A direct match happens with a </a:t>
            </a:r>
            <a:r>
              <a:rPr lang="en-US"/>
              <a:t>WI</a:t>
            </a:r>
            <a:r>
              <a:rPr lang="en-US" sz="1200" b="0" i="0" u="none" strike="noStrike" cap="none">
                <a:solidFill>
                  <a:schemeClr val="dk1"/>
                </a:solidFill>
                <a:latin typeface="Calibri"/>
                <a:ea typeface="Calibri"/>
                <a:cs typeface="Calibri"/>
                <a:sym typeface="Calibri"/>
              </a:rPr>
              <a:t> ELA 5K and/or grade 1 standard appears directly beside a step in the developmental continuum. See a sample on the Reading chart pages 2 or 3.</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With your small group and/or on your thinksheet, you would consider what these steps in the developmental continuum imply for students at the end of 4K and/or 5K.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What are the implications of a step in the developmental continuum that corresponds directly with a </a:t>
            </a:r>
            <a:r>
              <a:rPr lang="en-US"/>
              <a:t>WI</a:t>
            </a:r>
            <a:r>
              <a:rPr lang="en-US" sz="1200" b="0" i="0" u="none" strike="noStrike" cap="none">
                <a:solidFill>
                  <a:schemeClr val="dk1"/>
                </a:solidFill>
                <a:latin typeface="Calibri"/>
                <a:ea typeface="Calibri"/>
                <a:cs typeface="Calibri"/>
                <a:sym typeface="Calibri"/>
              </a:rPr>
              <a:t> ELA standard? This step in the developmental continuum needs to be complete to the extent indicated by the </a:t>
            </a:r>
            <a:r>
              <a:rPr lang="en-US"/>
              <a:t>WI</a:t>
            </a:r>
            <a:r>
              <a:rPr lang="en-US" sz="1200" b="0" i="0" u="none" strike="noStrike" cap="none">
                <a:solidFill>
                  <a:schemeClr val="dk1"/>
                </a:solidFill>
                <a:latin typeface="Calibri"/>
                <a:ea typeface="Calibri"/>
                <a:cs typeface="Calibri"/>
                <a:sym typeface="Calibri"/>
              </a:rPr>
              <a:t> ELA 5K by the end of 5K and the extent of </a:t>
            </a:r>
            <a:r>
              <a:rPr lang="en-US"/>
              <a:t>WI</a:t>
            </a:r>
            <a:r>
              <a:rPr lang="en-US" sz="1200" b="0" i="0" u="none" strike="noStrike" cap="none">
                <a:solidFill>
                  <a:schemeClr val="dk1"/>
                </a:solidFill>
                <a:latin typeface="Calibri"/>
                <a:ea typeface="Calibri"/>
                <a:cs typeface="Calibri"/>
                <a:sym typeface="Calibri"/>
              </a:rPr>
              <a:t> ELA grade 1 by the end of grade 1. What steps, if any, will be taken in 4K to prepare students for meeting the end of 5K expectations?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Answering this question involves local decisions. In this example, the developmental continuum says, “Discriminates separate syllables in spoken words and begins to blend and segment syllables.” Maybe your school/district’s work in 4K includes singing songs or reciting poetry with motions, dances, or activities to emphasize syllables and rhythm in language.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 your thinksheet, you can record your thinking about this stage in the WMELS and </a:t>
            </a:r>
            <a:r>
              <a:rPr lang="en-US"/>
              <a:t>WI</a:t>
            </a:r>
            <a:r>
              <a:rPr lang="en-US" sz="1200" b="0" i="0" u="none" strike="noStrike" cap="none">
                <a:solidFill>
                  <a:schemeClr val="dk1"/>
                </a:solidFill>
                <a:latin typeface="Calibri"/>
                <a:ea typeface="Calibri"/>
                <a:cs typeface="Calibri"/>
                <a:sym typeface="Calibri"/>
              </a:rPr>
              <a:t> ELA column. You might write, “Understands spoken words, syllables, and sounds” in the “WMELS and </a:t>
            </a:r>
            <a:r>
              <a:rPr lang="en-US"/>
              <a:t>WI</a:t>
            </a:r>
            <a:r>
              <a:rPr lang="en-US" sz="1200" b="0" i="0" u="none" strike="noStrike" cap="none">
                <a:solidFill>
                  <a:schemeClr val="dk1"/>
                </a:solidFill>
                <a:latin typeface="Calibri"/>
                <a:ea typeface="Calibri"/>
                <a:cs typeface="Calibri"/>
                <a:sym typeface="Calibri"/>
              </a:rPr>
              <a:t> ELA” column.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08" name="Shape 80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85180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7" name="Shape 81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Scenario 4: “No corresponding step in the developmental continuum” indicates that a particular CCSS ELA standard doesn’t fit clearly with any particular step in the WMELS continuum. See a sample in the Reading chart on pages 7 or 12.</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With your small group and/or on your thinksheet, you would consider what these steps in the developmental continuum imply for students at the end of 4K and/or 5K.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What are the implications of CCSS ELA standards that do not directly correspond to a step in the developmental continuum? These standards need to be completed to the extent indicated by the CCSS ELA 5K by the end of 5K and the extent of CCSS ELA grade 1 by the end of grade 1. What steps, if any, will be taken in 4K to prepare students for meeting the end of 5K expectations?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Answering this question involves local decisions. In this example (Correlation for Reading – page 12), the Reading Informational standards for kindergarten and grade 1 are about describing the connection between two individuals, events, ideas, or pieces of information in a text. Maybe your school/district chooses not to include this specific idea in 4K learning expectations or assessments but does deliberately incorporate some informational texts into read alouds and shared reading. As a regular practice, teachers engage students in interactive activities involving sequencing events or noticing relationships between ideas (such as cause and effect).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 your thinksheet, you can record your thinking about this stage in the WMELS and CCSS ELA column. You might write, “Informational text – describes connections (individuals, events, ideas, information)” in the “CCSS ELA only” column.</a:t>
            </a:r>
          </a:p>
        </p:txBody>
      </p:sp>
      <p:sp>
        <p:nvSpPr>
          <p:cNvPr id="818" name="Shape 81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03189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7" name="Shape 82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Say: To guide your work in understanding the overlap and intersections of the two sets of standards, locate the “Implications from Standards” worksheet from your materials. This sheet is a place to record your school/district conversations from today. Remember, this stage in the process is NOT about making decisions regarding learning expectations, which eventually go into your local decisions about learning expectations. It is about noticing details of the standards. Decisions regarding learning expectations are made based on beliefs and research, standards, and local literacy data.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There are two parts. Page 1 is a place to record what you noticed from the correlation charts.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Page 2 is a place to consider implications for your work. </a:t>
            </a:r>
          </a:p>
          <a:p>
            <a:pPr marL="0" marR="0" lvl="0" indent="0" algn="l" rtl="0">
              <a:spcBef>
                <a:spcPts val="0"/>
              </a:spcBef>
              <a:buSzPct val="25000"/>
              <a:buNone/>
            </a:pPr>
            <a:endParaRPr/>
          </a:p>
          <a:p>
            <a:pPr marL="0" marR="0" lvl="0" indent="0" algn="l" rtl="0">
              <a:spcBef>
                <a:spcPts val="0"/>
              </a:spcBef>
              <a:buSzPct val="25000"/>
              <a:buNone/>
            </a:pPr>
            <a:r>
              <a:rPr lang="en-US" u="sng">
                <a:solidFill>
                  <a:schemeClr val="hlink"/>
                </a:solidFill>
                <a:hlinkClick r:id="rId3"/>
              </a:rPr>
              <a:t>https://drive.google.com/open?id=0BwUwy7Tzr4bTc0E5ODVoRmZCRU0</a:t>
            </a:r>
            <a:r>
              <a:rPr lang="en-US"/>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28" name="Shape 82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1442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Shape 83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5" name="Shape 83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Use the thinksheet, “Implications from Standards,” to guide your group’s discussion of the intersections of WMELS and </a:t>
            </a:r>
            <a:r>
              <a:rPr lang="en-US"/>
              <a:t>WI</a:t>
            </a:r>
            <a:r>
              <a:rPr lang="en-US" sz="1200" b="0" i="0" u="none" strike="noStrike" cap="none">
                <a:solidFill>
                  <a:schemeClr val="dk1"/>
                </a:solidFill>
                <a:latin typeface="Calibri"/>
                <a:ea typeface="Calibri"/>
                <a:cs typeface="Calibri"/>
                <a:sym typeface="Calibri"/>
              </a:rPr>
              <a:t> ELA.</a:t>
            </a:r>
          </a:p>
        </p:txBody>
      </p:sp>
      <p:sp>
        <p:nvSpPr>
          <p:cNvPr id="836" name="Shape 83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40824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4" name="Shape 84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Say: Before we begin the next portion of this module, let’s review our goal and progress so far.</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Our goal is, “Engage in a process to examine learning expectations for 4K and 5K based on beliefs and research, standards, and local literacy data.”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 far, we have discussed beliefs and research and standards. The next portion of our learning is about local literacy data. Together these factors influence local decisions about learning expectations, assessments, and resources.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Supplies: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“Local Literacy Data” thinksheet (see Local Literacy Data sub-tab)</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 optional activity: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Chart paper, markers, tape, wall space</a:t>
            </a:r>
          </a:p>
        </p:txBody>
      </p:sp>
      <p:sp>
        <p:nvSpPr>
          <p:cNvPr id="845" name="Shape 84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41190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Shape 86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6" name="Shape 86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Say: Next, we will consider local literacy data sources. We will not be reviewing actual data. Instead, we will discuss what data sources you want and what standards your current data sources measures.</a:t>
            </a:r>
          </a:p>
          <a:p>
            <a:pPr marL="0" marR="0" lvl="0" indent="0" algn="l" rtl="0">
              <a:spcBef>
                <a:spcPts val="0"/>
              </a:spcBef>
              <a:buSzPct val="25000"/>
              <a:buNone/>
            </a:pPr>
            <a:endParaRPr/>
          </a:p>
          <a:p>
            <a:pPr marL="0" marR="0" lvl="0" indent="0" algn="l" rtl="0">
              <a:spcBef>
                <a:spcPts val="0"/>
              </a:spcBef>
              <a:buSzPct val="25000"/>
              <a:buNone/>
            </a:pPr>
            <a:r>
              <a:rPr lang="en-US" u="sng">
                <a:solidFill>
                  <a:schemeClr val="hlink"/>
                </a:solidFill>
                <a:hlinkClick r:id="rId3"/>
              </a:rPr>
              <a:t>https://drive.google.com/open?id=0BwUwy7Tzr4bTQlphVDVmeElWZW8</a:t>
            </a:r>
            <a:r>
              <a:rPr lang="en-US"/>
              <a:t> </a:t>
            </a:r>
          </a:p>
        </p:txBody>
      </p:sp>
      <p:sp>
        <p:nvSpPr>
          <p:cNvPr id="867" name="Shape 86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60480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Shape 88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6" name="Shape 88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purpose of identifying and examining local literacy data is to consider local trends in who your children are, and to meet your learners where they are in order to move them forward.</a:t>
            </a:r>
          </a:p>
        </p:txBody>
      </p:sp>
      <p:sp>
        <p:nvSpPr>
          <p:cNvPr id="887" name="Shape 88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59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State Superintendent Tony Evers established Agenda 2017: Every Child a Graduate. Agenda 2017 serves as a vision for our work with Wisconsin’s Students.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Agenda 2017 becomes a reality through work in four areas of concentration: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 Standards and Instruction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2. Assessments and Data Systems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 School and Educator Effectiveness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4. School Finance Reform</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work in this module focuses heavily on standards and instruction.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01674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Shape 89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4" name="Shape 89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Why is it important that we examine local literacy data when making decisions about learning expectations, assessments, and resources for 4K and 5K?</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Local literacy data tells us where students actually are in their development as literate individuals. As a system, we take students where they are and move them forward toward (and hopefully beyond) proficiency in standards. Trends in local literacy data help us understand where students generally or typically are at points throughout our PK – 12 system.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Our universal instruction, intervention, and challenges need to address students’ actual point of development and/or understanding. For example, the 5K </a:t>
            </a:r>
            <a:r>
              <a:rPr lang="en-US"/>
              <a:t>WI ELA</a:t>
            </a:r>
            <a:r>
              <a:rPr lang="en-US" sz="1200" b="0" i="0" u="none" strike="noStrike" cap="none">
                <a:solidFill>
                  <a:schemeClr val="dk1"/>
                </a:solidFill>
                <a:latin typeface="Calibri"/>
                <a:ea typeface="Calibri"/>
                <a:cs typeface="Calibri"/>
                <a:sym typeface="Calibri"/>
              </a:rPr>
              <a:t> indicate that students should be able to recognize and name all upper- and lowercase letters of the alphabet by the end of 5K. If local literacy data suggests that students are generally able to do this upon entering 5K, it may be appropriate to make this 5K standard a 4K expectation, and to set more rigorous 5K learning expectations informed by grade 1 standards. When making such choices, also consider beliefs and research about early literacy learning.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addition, local literacy data can also influence how we engage parents and other community partners. For example, if local literacy data suggests that students generally struggle with concepts of print, including handling books, upon entering 4K, a school and/or district could develop a partnership with a public library to find ways to emphasize this idea during library story times.</a:t>
            </a:r>
          </a:p>
        </p:txBody>
      </p:sp>
      <p:sp>
        <p:nvSpPr>
          <p:cNvPr id="895" name="Shape 89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14728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Shape 90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7" name="Shape 90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It is important to remember that we are talking very broadly about assessment.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balanced assessment system includes: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Screening/formative data</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Formative/On-going Data</a:t>
            </a:r>
          </a:p>
          <a:p>
            <a:pPr marL="0" marR="0" lvl="0" indent="0" algn="l" rtl="0">
              <a:spcBef>
                <a:spcPts val="0"/>
              </a:spcBef>
              <a:buSzPct val="25000"/>
              <a:buNone/>
            </a:pPr>
            <a:r>
              <a:rPr lang="en-US"/>
              <a:t>Interim</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Summative Data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These data sources can take a variety of formats. Both quantitative and qualitative data are valuable parts of a balanced assessment system.</a:t>
            </a:r>
          </a:p>
        </p:txBody>
      </p:sp>
      <p:sp>
        <p:nvSpPr>
          <p:cNvPr id="908" name="Shape 90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93421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Shape 91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5" name="Shape 91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Some data sources, such as </a:t>
            </a:r>
            <a:r>
              <a:rPr lang="en-US"/>
              <a:t>the Forward Exam (beginning grade 3) and a district-selected measure of reading readiness</a:t>
            </a:r>
            <a:r>
              <a:rPr lang="en-US" sz="1200" b="0" i="0" u="none" strike="noStrike" cap="none">
                <a:solidFill>
                  <a:schemeClr val="dk1"/>
                </a:solidFill>
                <a:latin typeface="Calibri"/>
                <a:ea typeface="Calibri"/>
                <a:cs typeface="Calibri"/>
                <a:sym typeface="Calibri"/>
              </a:rPr>
              <a:t> are mandatory assessments. Which WMELS and </a:t>
            </a:r>
            <a:r>
              <a:rPr lang="en-US"/>
              <a:t>WI ELA</a:t>
            </a:r>
            <a:r>
              <a:rPr lang="en-US" sz="1200" b="0" i="0" u="none" strike="noStrike" cap="none">
                <a:solidFill>
                  <a:schemeClr val="dk1"/>
                </a:solidFill>
                <a:latin typeface="Calibri"/>
                <a:ea typeface="Calibri"/>
                <a:cs typeface="Calibri"/>
                <a:sym typeface="Calibri"/>
              </a:rPr>
              <a:t> do these assessments measure?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Other data sources are local decisions. Which WMELS and </a:t>
            </a:r>
            <a:r>
              <a:rPr lang="en-US"/>
              <a:t>WI ELA</a:t>
            </a:r>
            <a:r>
              <a:rPr lang="en-US" sz="1200" b="0" i="0" u="none" strike="noStrike" cap="none">
                <a:solidFill>
                  <a:schemeClr val="dk1"/>
                </a:solidFill>
                <a:latin typeface="Calibri"/>
                <a:ea typeface="Calibri"/>
                <a:cs typeface="Calibri"/>
                <a:sym typeface="Calibri"/>
              </a:rPr>
              <a:t> do these assessments measure?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data sources does your district use and value? Which WMELS and </a:t>
            </a:r>
            <a:r>
              <a:rPr lang="en-US"/>
              <a:t>WI ELA</a:t>
            </a:r>
            <a:r>
              <a:rPr lang="en-US" sz="1200" b="0" i="0" u="none" strike="noStrike" cap="none">
                <a:solidFill>
                  <a:schemeClr val="dk1"/>
                </a:solidFill>
                <a:latin typeface="Calibri"/>
                <a:ea typeface="Calibri"/>
                <a:cs typeface="Calibri"/>
                <a:sym typeface="Calibri"/>
              </a:rPr>
              <a:t> do these assessments measure?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Your discussion of data doesn’t have to be limited to data collected only in 4K and 5K. Consider including data sources about older students as a reflection of learning in 4K and 5K.</a:t>
            </a:r>
          </a:p>
        </p:txBody>
      </p:sp>
      <p:sp>
        <p:nvSpPr>
          <p:cNvPr id="916" name="Shape 91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57412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Shape 92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4" name="Shape 92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“Local Literacy Data Sources” thinksheet will guide your group’s discussion about local literacy data sources. Locate it in your materials for today.</a:t>
            </a:r>
          </a:p>
          <a:p>
            <a:pPr marL="0" marR="0" lvl="0" indent="0" algn="l" rtl="0">
              <a:spcBef>
                <a:spcPts val="0"/>
              </a:spcBef>
              <a:buSzPct val="25000"/>
              <a:buNone/>
            </a:pPr>
            <a:endParaRPr/>
          </a:p>
          <a:p>
            <a:pPr marL="0" marR="0" lvl="0" indent="0" algn="l" rtl="0">
              <a:spcBef>
                <a:spcPts val="0"/>
              </a:spcBef>
              <a:buSzPct val="25000"/>
              <a:buNone/>
            </a:pPr>
            <a:r>
              <a:rPr lang="en-US" u="sng">
                <a:solidFill>
                  <a:schemeClr val="hlink"/>
                </a:solidFill>
                <a:hlinkClick r:id="rId3"/>
              </a:rPr>
              <a:t>https://drive.google.com/open?id=0BwUwy7Tzr4bTQlphVDVmeElWZW8</a:t>
            </a:r>
          </a:p>
          <a:p>
            <a:pPr marL="0" marR="0" lvl="0" indent="0" algn="l" rtl="0">
              <a:spcBef>
                <a:spcPts val="0"/>
              </a:spcBef>
              <a:buSzPct val="25000"/>
              <a:buNone/>
            </a:pPr>
            <a:endParaRPr/>
          </a:p>
        </p:txBody>
      </p:sp>
      <p:sp>
        <p:nvSpPr>
          <p:cNvPr id="925" name="Shape 92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61016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Shape 93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2" name="Shape 93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This thinksheet has two parts.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the first part, your team brainstorms all of the things you </a:t>
            </a:r>
            <a:r>
              <a:rPr lang="en-US" sz="1200" b="1" i="0" u="none" strike="noStrike" cap="none">
                <a:solidFill>
                  <a:schemeClr val="dk1"/>
                </a:solidFill>
                <a:latin typeface="Calibri"/>
                <a:ea typeface="Calibri"/>
                <a:cs typeface="Calibri"/>
                <a:sym typeface="Calibri"/>
              </a:rPr>
              <a:t>want</a:t>
            </a:r>
            <a:r>
              <a:rPr lang="en-US" sz="1200" b="0" i="0" u="none" strike="noStrike" cap="none">
                <a:solidFill>
                  <a:schemeClr val="dk1"/>
                </a:solidFill>
                <a:latin typeface="Calibri"/>
                <a:ea typeface="Calibri"/>
                <a:cs typeface="Calibri"/>
                <a:sym typeface="Calibri"/>
              </a:rPr>
              <a:t> to know about your students as early literacy learners. What data do you want to collect. Next, your team lists all of the assessment data you already collect about students. In this step, it is important to think about how each of these data sources relates to WMELS and </a:t>
            </a:r>
            <a:r>
              <a:rPr lang="en-US"/>
              <a:t>WI ELA</a:t>
            </a:r>
            <a:r>
              <a:rPr lang="en-US" sz="1200" b="0" i="0" u="none" strike="noStrike" cap="none">
                <a:solidFill>
                  <a:schemeClr val="dk1"/>
                </a:solidFill>
                <a:latin typeface="Calibri"/>
                <a:ea typeface="Calibri"/>
                <a:cs typeface="Calibri"/>
                <a:sym typeface="Calibri"/>
              </a:rPr>
              <a:t>, and to tie each data source to what you want to know about your students.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Notice what differences exist between what you want to know and what you actually collect? What redundancies and/or gaps exist in standards that are assessed? Take notes on your conversation to inform your next steps and/or action planning.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Optional activity: Summarize this step – listing current data sources and which standards they measure – on a chart paper. Post it in the room to share with other teams. Visit other team’s charts before moving on to Part 2 to “steal” ideas for use in your school/district. What differences exist between what you want to know and what you actually collect? What redundancies and/or gaps exist in standards that are assessed? Take notes on your conversation to inform your next steps and/or action planning.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Part 2, engage in a thoughtful discussion about your local literacy data sources.</a:t>
            </a:r>
          </a:p>
        </p:txBody>
      </p:sp>
      <p:sp>
        <p:nvSpPr>
          <p:cNvPr id="933" name="Shape 93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03065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Shape 94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1" name="Shape 94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Optional activity: As you finish Part 1 of your discussion (page 1 of Local Literacy Data Sources thinksheet), summarize your thinking on chart paper similar to what is on the slide.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Post it in the room.</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Visit the other teams’ charts to learn more about assessment.</a:t>
            </a:r>
          </a:p>
        </p:txBody>
      </p:sp>
      <p:sp>
        <p:nvSpPr>
          <p:cNvPr id="942" name="Shape 94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36504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Shape 94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9" name="Shape 94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Say: As we enter the last portion of our learning, let’s review our goal and progress so far.</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Our goal is, “Engage in a process to examine learning expectations for 4K and 5K based on beliefs and research, standards, and local literacy data.”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 far, we have discussed beliefs and research, standards, and local literacy data. The final portion of our learning asks us to summarize our thinking so far and develop a process for establishing and/or refining learning expectations, assessments, and resources.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Supplies needed: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“Summary and Next Steps” thinksheet (see Summary and Next Steps sub-tab)</a:t>
            </a:r>
          </a:p>
        </p:txBody>
      </p:sp>
      <p:sp>
        <p:nvSpPr>
          <p:cNvPr id="950" name="Shape 95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92041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1" name="Shape 97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Your next small group discussion asks you to summarize your thinking from each thinksheet: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-Beliefs and Research</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-Implications from Standards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-Local Literacy Data Sources</a:t>
            </a:r>
          </a:p>
          <a:p>
            <a:pPr marL="0" marR="0" lvl="0" indent="0" algn="l" rtl="0">
              <a:spcBef>
                <a:spcPts val="0"/>
              </a:spcBef>
              <a:buSzPct val="25000"/>
              <a:buNone/>
            </a:pPr>
            <a:endParaRPr/>
          </a:p>
          <a:p>
            <a:pPr marL="0" marR="0" lvl="0" indent="0" algn="l" rtl="0">
              <a:spcBef>
                <a:spcPts val="0"/>
              </a:spcBef>
              <a:buSzPct val="25000"/>
              <a:buNone/>
            </a:pPr>
            <a:r>
              <a:rPr lang="en-US" u="sng">
                <a:solidFill>
                  <a:schemeClr val="hlink"/>
                </a:solidFill>
                <a:hlinkClick r:id="rId3"/>
              </a:rPr>
              <a:t>https://drive.google.com/open?id=0BwUwy7Tzr4bTMENteGR6NF9IYTA</a:t>
            </a:r>
            <a:r>
              <a:rPr lang="en-US"/>
              <a:t> </a:t>
            </a:r>
          </a:p>
        </p:txBody>
      </p:sp>
      <p:sp>
        <p:nvSpPr>
          <p:cNvPr id="972" name="Shape 97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62313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Shape 99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1" name="Shape 99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These three components intersect and interact to inform our decisions about learning expectations, resources, and assessments for 4K and 5K. All three components need to be considered when making decisions.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Standards by themselves set rigorous expectations for student achievement. When standards are considered without beliefs and research, implementation of standards can easily become an experience that is not developmentally appropriate for our youngest learners.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standards are considered without local literacy data, instruction may not be a match for what students already know and are able to do. In some cases, instructing to only the standards without considering local literacy data may lead us to actually limit student’s progress by teaching skills they are already secure in.</a:t>
            </a:r>
          </a:p>
        </p:txBody>
      </p:sp>
      <p:sp>
        <p:nvSpPr>
          <p:cNvPr id="992" name="Shape 99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95562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Shape 100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4" name="Shape 100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This work is about facilitating local decisions about standards, assessments, and resources.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As you review your thinksheets, you might consider having discussions about some of the ideas included on this slide. These are definitely not requirements; they are simply examples.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As you review your beliefs and research, maybe you realize your staff has never investigated DPI’s principles of teaching and learning. You might decide to refine your district’s philosophy statement about early literacy learning with these guiding principles in mind.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As you review your standards thinksheet, maybe it becomes clear that your staff needs to develop a better understanding of both WMELS and </a:t>
            </a:r>
            <a:r>
              <a:rPr lang="en-US"/>
              <a:t>WI</a:t>
            </a:r>
            <a:r>
              <a:rPr lang="en-US" sz="1200" b="0" i="0" u="none" strike="noStrike" cap="none">
                <a:solidFill>
                  <a:schemeClr val="dk1"/>
                </a:solidFill>
                <a:latin typeface="Calibri"/>
                <a:ea typeface="Calibri"/>
                <a:cs typeface="Calibri"/>
                <a:sym typeface="Calibri"/>
              </a:rPr>
              <a:t> ELA, including 4K teachers working in community sites.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Maybe looking at your local literacy data helped you see that you have many assessments that measure the same cluster of standards in a very similar manner (i.e. they all collect qualitative data). You might decide to revise your assessment calendar to collect data throughout the year.</a:t>
            </a:r>
          </a:p>
        </p:txBody>
      </p:sp>
      <p:sp>
        <p:nvSpPr>
          <p:cNvPr id="1005" name="Shape 100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7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All educational initiatives are guided and impacted by important and often unstated attitudes or principles for teaching and learning. </a:t>
            </a:r>
            <a:r>
              <a:rPr lang="en-US" sz="1200" b="0" i="1" u="none" strike="noStrike" cap="none">
                <a:solidFill>
                  <a:schemeClr val="dk1"/>
                </a:solidFill>
                <a:latin typeface="Calibri"/>
                <a:ea typeface="Calibri"/>
                <a:cs typeface="Calibri"/>
                <a:sym typeface="Calibri"/>
              </a:rPr>
              <a:t>The Guiding Principles for Teaching and Learning emerge from research and provide the touchstone </a:t>
            </a:r>
            <a:r>
              <a:rPr lang="en-US" sz="1200" b="0" i="0" u="none" strike="noStrike" cap="none">
                <a:solidFill>
                  <a:schemeClr val="dk1"/>
                </a:solidFill>
                <a:latin typeface="Calibri"/>
                <a:ea typeface="Calibri"/>
                <a:cs typeface="Calibri"/>
                <a:sym typeface="Calibri"/>
              </a:rPr>
              <a:t>for practices that truly affect the vision of every child a graduate prepared for college and career. When made transparent, these principles inform what happens in the classroom, the implementation and evaluation of programs, and most important, remind us of our own beliefs and expectations for students. These guiding principles are the underpinnings of effective teaching and learning for every Wisconsin teacher and every Wisconsin student. They are larger than any one initiative, process, or set of standards. Rather, they are the lens we look through as we identify teaching and learning standards, design assessments, and determine what good instruction looks like. These principles recognize that every student has the right to learn.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module includes an in-depth at these principles.</a:t>
            </a:r>
          </a:p>
        </p:txBody>
      </p:sp>
      <p:sp>
        <p:nvSpPr>
          <p:cNvPr id="152" name="Shape 15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509365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2" name="Shape 101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As you consider next steps, remember everything you already do that works for students and their families. Make your existing work stronger by connecting it to today’s new learning. Make that work even strong by continually connecting it with other initiatives, such as RtI, implementation of the SLD rule, </a:t>
            </a:r>
            <a:r>
              <a:rPr lang="en-US"/>
              <a:t>WI ELA</a:t>
            </a:r>
            <a:r>
              <a:rPr lang="en-US" sz="1200" b="0" i="0" u="none" strike="noStrike" cap="none">
                <a:solidFill>
                  <a:schemeClr val="dk1"/>
                </a:solidFill>
                <a:latin typeface="Calibri"/>
                <a:ea typeface="Calibri"/>
                <a:cs typeface="Calibri"/>
                <a:sym typeface="Calibri"/>
              </a:rPr>
              <a:t> implementation, and Educator Effectiveness.</a:t>
            </a:r>
          </a:p>
        </p:txBody>
      </p:sp>
      <p:sp>
        <p:nvSpPr>
          <p:cNvPr id="1013" name="Shape 101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065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Shape 102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1" name="Shape 102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Locate the “Summary and Next Steps” document in your materials. This will guide your group discussion.</a:t>
            </a:r>
          </a:p>
          <a:p>
            <a:pPr marL="0" marR="0" lvl="0" indent="0" algn="l" rtl="0">
              <a:spcBef>
                <a:spcPts val="0"/>
              </a:spcBef>
              <a:buSzPct val="25000"/>
              <a:buNone/>
            </a:pPr>
            <a:endParaRPr/>
          </a:p>
          <a:p>
            <a:pPr marL="0" marR="0" lvl="0" indent="0" algn="l" rtl="0">
              <a:spcBef>
                <a:spcPts val="0"/>
              </a:spcBef>
              <a:buSzPct val="25000"/>
              <a:buNone/>
            </a:pPr>
            <a:r>
              <a:rPr lang="en-US" u="sng">
                <a:solidFill>
                  <a:schemeClr val="hlink"/>
                </a:solidFill>
                <a:hlinkClick r:id="rId3"/>
              </a:rPr>
              <a:t>https://drive.google.com/open?id=0BwUwy7Tzr4bTMENteGR6NF9IYTA</a:t>
            </a:r>
            <a:r>
              <a:rPr lang="en-US"/>
              <a:t> </a:t>
            </a:r>
          </a:p>
        </p:txBody>
      </p:sp>
      <p:sp>
        <p:nvSpPr>
          <p:cNvPr id="1022" name="Shape 102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48650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Shape 102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9" name="Shape 102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This thinksheet engages participants in a process of reviewing your work today around research and beliefs, correlation charts, and local literacy data.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Supplies: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Beliefs and Research Thinksheet (completed)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Correlation Chart Thinksheet (completed)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Local Literacy Data Thinksheet (completed)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Summary and Next Steps Thinksheet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30" name="Shape 103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81071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Shape 1037"/>
          <p:cNvSpPr>
            <a:spLocks noGrp="1" noRot="1" noChangeAspect="1"/>
          </p:cNvSpPr>
          <p:nvPr>
            <p:ph type="sldImg" idx="2"/>
          </p:nvPr>
        </p:nvSpPr>
        <p:spPr>
          <a:xfrm>
            <a:off x="1181100" y="696912"/>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8" name="Shape 1038"/>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1039" name="Shape 1039"/>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83</a:t>
            </a:fld>
            <a:endParaRPr lang="en-US"/>
          </a:p>
        </p:txBody>
      </p:sp>
    </p:spTree>
    <p:extLst>
      <p:ext uri="{BB962C8B-B14F-4D97-AF65-F5344CB8AC3E}">
        <p14:creationId xmlns:p14="http://schemas.microsoft.com/office/powerpoint/2010/main" val="24983812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Shape 1044"/>
          <p:cNvSpPr>
            <a:spLocks noGrp="1" noRot="1" noChangeAspect="1"/>
          </p:cNvSpPr>
          <p:nvPr>
            <p:ph type="sldImg" idx="2"/>
          </p:nvPr>
        </p:nvSpPr>
        <p:spPr>
          <a:xfrm>
            <a:off x="1181100" y="696912"/>
            <a:ext cx="4648200" cy="3486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5" name="Shape 1045"/>
          <p:cNvSpPr txBox="1">
            <a:spLocks noGrp="1"/>
          </p:cNvSpPr>
          <p:nvPr>
            <p:ph type="body" idx="1"/>
          </p:nvPr>
        </p:nvSpPr>
        <p:spPr>
          <a:xfrm>
            <a:off x="701039" y="4415789"/>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1046" name="Shape 1046"/>
          <p:cNvSpPr txBox="1">
            <a:spLocks noGrp="1"/>
          </p:cNvSpPr>
          <p:nvPr>
            <p:ph type="sldNum" idx="12"/>
          </p:nvPr>
        </p:nvSpPr>
        <p:spPr>
          <a:xfrm>
            <a:off x="3970937" y="8829967"/>
            <a:ext cx="30378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84</a:t>
            </a:fld>
            <a:endParaRPr lang="en-US"/>
          </a:p>
        </p:txBody>
      </p:sp>
    </p:spTree>
    <p:extLst>
      <p:ext uri="{BB962C8B-B14F-4D97-AF65-F5344CB8AC3E}">
        <p14:creationId xmlns:p14="http://schemas.microsoft.com/office/powerpoint/2010/main" val="25002633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Shape 105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2" name="Shape 105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goal for our learning was to engage in a process to examine learning expectations for 4K and 5K based on beliefs and research, standards, and local literacy data. We looked at each component individually and then started to consider how these components work together to influence local learning expectations, resources, and assessments.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haven’t fully reached this goal. It is our hope that your teams continue this process in your school and/or district in a way that makes sense for where you need to go next.</a:t>
            </a:r>
          </a:p>
        </p:txBody>
      </p:sp>
      <p:sp>
        <p:nvSpPr>
          <p:cNvPr id="1053" name="Shape 105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52068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Shape 106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1" name="Shape 106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a:solidFill>
                  <a:srgbClr val="FF0000"/>
                </a:solidFill>
              </a:rPr>
              <a:t>***Update Screenshot--steps?</a:t>
            </a:r>
          </a:p>
          <a:p>
            <a:pPr marL="0" marR="0" lvl="0" indent="0" algn="l" rtl="0">
              <a:spcBef>
                <a:spcPts val="0"/>
              </a:spcBef>
              <a:buSzPct val="25000"/>
              <a:buNone/>
            </a:pPr>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It is our hope that your teams continue this process in your school and/or district in a way that makes sense for where you need to go next. The materials for this module can be accessed using the directions on this slide. You can also find them at http://bit.ly/earlyliteracy The materials in the LiveBinder can be used by anyone in non-profit settings. Share freely and widely.</a:t>
            </a:r>
          </a:p>
        </p:txBody>
      </p:sp>
      <p:sp>
        <p:nvSpPr>
          <p:cNvPr id="1062" name="Shape 106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12509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Shape 106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0" name="Shape 107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Any individuals on this slide can be contacted for more information about these materials.</a:t>
            </a:r>
          </a:p>
          <a:p>
            <a:pPr marL="0" marR="0" lvl="0" indent="0" algn="l" rtl="0">
              <a:spcBef>
                <a:spcPts val="0"/>
              </a:spcBef>
              <a:buSzPct val="25000"/>
              <a:buNone/>
            </a:pPr>
            <a:endParaRPr/>
          </a:p>
          <a:p>
            <a:pPr marL="0" marR="0" lvl="0" indent="0" algn="l" rtl="0">
              <a:spcBef>
                <a:spcPts val="0"/>
              </a:spcBef>
              <a:buSzPct val="25000"/>
              <a:buNone/>
            </a:pPr>
            <a:r>
              <a:rPr lang="en-US" sz="1000">
                <a:highlight>
                  <a:srgbClr val="FFFFFF"/>
                </a:highlight>
                <a:latin typeface="Verdana"/>
                <a:ea typeface="Verdana"/>
                <a:cs typeface="Verdana"/>
                <a:sym typeface="Verdana"/>
              </a:rPr>
              <a:t>For more information contact Mary Peters, WMELS Statewide Coordinator:mpeters6@wisc.edu</a:t>
            </a:r>
          </a:p>
        </p:txBody>
      </p:sp>
      <p:sp>
        <p:nvSpPr>
          <p:cNvPr id="1071" name="Shape 107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175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Say: The work in this module also connects to Response to Intervention (RtI), the process for ensuring student success.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Wisconsin Response to Intervention (RtI) framework helps to organize the components of a system designed to support student learning. The three essential elements of high quality instruction, balanced assessment, and collaboration interact within a multi-level system of support to ensure each student receives what he or she needs to access higher levels of academic and behavioral success.  At the school or district level, programs, initiatives and practices related to high quality instruction, balanced assessment, and collaboration can be more powerful when organized or braided to function systemically to support all students. The focus must be on a comprehensive approach to student learning.</a:t>
            </a:r>
          </a:p>
        </p:txBody>
      </p:sp>
      <p:sp>
        <p:nvSpPr>
          <p:cNvPr id="162" name="Shape 16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6040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11123"/>
            <a:ext cx="7772400" cy="1546499"/>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ubTitle" idx="1"/>
          </p:nvPr>
        </p:nvSpPr>
        <p:spPr>
          <a:xfrm>
            <a:off x="685800" y="3786738"/>
            <a:ext cx="7772400" cy="1046400"/>
          </a:xfrm>
          <a:prstGeom prst="rect">
            <a:avLst/>
          </a:prstGeom>
        </p:spPr>
        <p:txBody>
          <a:bodyPr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
        <p:nvSpPr>
          <p:cNvPr id="17" name="Shape 17"/>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600200" y="274637"/>
            <a:ext cx="7086600" cy="1143000"/>
          </a:xfrm>
          <a:prstGeom prst="rect">
            <a:avLst/>
          </a:prstGeom>
          <a:noFill/>
          <a:ln>
            <a:noFill/>
          </a:ln>
        </p:spPr>
        <p:txBody>
          <a:bodyPr lIns="91425" tIns="91425" rIns="91425" bIns="91425" anchor="t" anchorCtr="0"/>
          <a:lstStyle>
            <a:lvl1pPr marL="0" marR="0" lvl="0" indent="0" algn="l" rtl="0">
              <a:spcBef>
                <a:spcPts val="0"/>
              </a:spcBef>
              <a:buClr>
                <a:srgbClr val="002060"/>
              </a:buClr>
              <a:buFont typeface="Cambria"/>
              <a:buNone/>
              <a:defRPr sz="4000" b="0" i="0" u="none" strike="noStrike" cap="none">
                <a:solidFill>
                  <a:srgbClr val="002060"/>
                </a:solidFill>
                <a:latin typeface="Cambria"/>
                <a:ea typeface="Cambria"/>
                <a:cs typeface="Cambria"/>
                <a:sym typeface="Cambri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0" name="Shape 50"/>
          <p:cNvSpPr txBox="1">
            <a:spLocks noGrp="1"/>
          </p:cNvSpPr>
          <p:nvPr>
            <p:ph type="body" idx="1"/>
          </p:nvPr>
        </p:nvSpPr>
        <p:spPr>
          <a:xfrm>
            <a:off x="1752600" y="1524000"/>
            <a:ext cx="3200400" cy="6399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1752600" y="2209800"/>
            <a:ext cx="32004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5105400" y="1535112"/>
            <a:ext cx="35814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5105400" y="2174875"/>
            <a:ext cx="35814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0" y="6324600"/>
            <a:ext cx="2133600" cy="365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676400" y="274637"/>
            <a:ext cx="7010400" cy="1143000"/>
          </a:xfrm>
          <a:prstGeom prst="rect">
            <a:avLst/>
          </a:prstGeom>
          <a:noFill/>
          <a:ln>
            <a:noFill/>
          </a:ln>
        </p:spPr>
        <p:txBody>
          <a:bodyPr lIns="91425" tIns="91425" rIns="91425" bIns="91425" anchor="t" anchorCtr="0"/>
          <a:lstStyle>
            <a:lvl1pPr marL="0" marR="0" lvl="0" indent="0" algn="l" rtl="0">
              <a:spcBef>
                <a:spcPts val="0"/>
              </a:spcBef>
              <a:buClr>
                <a:srgbClr val="002060"/>
              </a:buClr>
              <a:buFont typeface="Cambria"/>
              <a:buNone/>
              <a:defRPr sz="4000" b="0" i="0" u="none" strike="noStrike" cap="none">
                <a:solidFill>
                  <a:srgbClr val="002060"/>
                </a:solidFill>
                <a:latin typeface="Cambria"/>
                <a:ea typeface="Cambria"/>
                <a:cs typeface="Cambria"/>
                <a:sym typeface="Cambri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7" name="Shape 57"/>
          <p:cNvSpPr txBox="1">
            <a:spLocks noGrp="1"/>
          </p:cNvSpPr>
          <p:nvPr>
            <p:ph type="body" idx="1"/>
          </p:nvPr>
        </p:nvSpPr>
        <p:spPr>
          <a:xfrm>
            <a:off x="1676400" y="1600200"/>
            <a:ext cx="3276600" cy="4526100"/>
          </a:xfrm>
          <a:prstGeom prst="rect">
            <a:avLst/>
          </a:prstGeom>
          <a:noFill/>
          <a:ln>
            <a:noFill/>
          </a:ln>
        </p:spPr>
        <p:txBody>
          <a:bodyPr lIns="91425" tIns="91425" rIns="91425" bIns="91425" anchor="t" anchorCtr="0"/>
          <a:lstStyle>
            <a:lvl1pPr marL="342900" marR="0" lvl="0" indent="-165100" algn="l" rtl="0">
              <a:spcBef>
                <a:spcPts val="560"/>
              </a:spcBef>
              <a:buClr>
                <a:srgbClr val="002060"/>
              </a:buClr>
              <a:buSzPct val="100000"/>
              <a:buFont typeface="Arial"/>
              <a:buChar char="•"/>
              <a:defRPr sz="2800" b="0" i="0" u="none" strike="noStrike" cap="none">
                <a:solidFill>
                  <a:srgbClr val="002060"/>
                </a:solidFill>
                <a:latin typeface="Calibri"/>
                <a:ea typeface="Calibri"/>
                <a:cs typeface="Calibri"/>
                <a:sym typeface="Calibri"/>
              </a:defRPr>
            </a:lvl1pPr>
            <a:lvl2pPr marL="742950" marR="0" lvl="1" indent="-133350" algn="l" rtl="0">
              <a:spcBef>
                <a:spcPts val="480"/>
              </a:spcBef>
              <a:buClr>
                <a:srgbClr val="002060"/>
              </a:buClr>
              <a:buSzPct val="100000"/>
              <a:buFont typeface="Arial"/>
              <a:buChar char="–"/>
              <a:defRPr sz="2400" b="0" i="0" u="none" strike="noStrike" cap="none">
                <a:solidFill>
                  <a:srgbClr val="002060"/>
                </a:solidFill>
                <a:latin typeface="Calibri"/>
                <a:ea typeface="Calibri"/>
                <a:cs typeface="Calibri"/>
                <a:sym typeface="Calibri"/>
              </a:defRPr>
            </a:lvl2pPr>
            <a:lvl3pPr marL="1143000" marR="0" lvl="2" indent="-101600" algn="l" rtl="0">
              <a:spcBef>
                <a:spcPts val="400"/>
              </a:spcBef>
              <a:buClr>
                <a:srgbClr val="002060"/>
              </a:buClr>
              <a:buSzPct val="100000"/>
              <a:buFont typeface="Arial"/>
              <a:buChar char="•"/>
              <a:defRPr sz="2000" b="0" i="0" u="none" strike="noStrike" cap="none">
                <a:solidFill>
                  <a:srgbClr val="002060"/>
                </a:solidFill>
                <a:latin typeface="Calibri"/>
                <a:ea typeface="Calibri"/>
                <a:cs typeface="Calibri"/>
                <a:sym typeface="Calibri"/>
              </a:defRPr>
            </a:lvl3pPr>
            <a:lvl4pPr marL="1600200" marR="0" lvl="3" indent="-114300" algn="l" rtl="0">
              <a:spcBef>
                <a:spcPts val="360"/>
              </a:spcBef>
              <a:buClr>
                <a:srgbClr val="002060"/>
              </a:buClr>
              <a:buSzPct val="100000"/>
              <a:buFont typeface="Arial"/>
              <a:buChar char="–"/>
              <a:defRPr sz="1800" b="0" i="0" u="none" strike="noStrike" cap="none">
                <a:solidFill>
                  <a:srgbClr val="002060"/>
                </a:solidFill>
                <a:latin typeface="Calibri"/>
                <a:ea typeface="Calibri"/>
                <a:cs typeface="Calibri"/>
                <a:sym typeface="Calibri"/>
              </a:defRPr>
            </a:lvl4pPr>
            <a:lvl5pPr marL="2057400" marR="0" lvl="4" indent="-114300" algn="l" rtl="0">
              <a:spcBef>
                <a:spcPts val="360"/>
              </a:spcBef>
              <a:buClr>
                <a:srgbClr val="002060"/>
              </a:buClr>
              <a:buSzPct val="100000"/>
              <a:buFont typeface="Arial"/>
              <a:buChar char="»"/>
              <a:defRPr sz="1800" b="0" i="0" u="none" strike="noStrike" cap="none">
                <a:solidFill>
                  <a:srgbClr val="002060"/>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5181600" y="1600200"/>
            <a:ext cx="3505200" cy="4526100"/>
          </a:xfrm>
          <a:prstGeom prst="rect">
            <a:avLst/>
          </a:prstGeom>
          <a:noFill/>
          <a:ln>
            <a:noFill/>
          </a:ln>
        </p:spPr>
        <p:txBody>
          <a:bodyPr lIns="91425" tIns="91425" rIns="91425" bIns="91425" anchor="t" anchorCtr="0"/>
          <a:lstStyle>
            <a:lvl1pPr marL="342900" marR="0" lvl="0" indent="-165100" algn="l" rtl="0">
              <a:spcBef>
                <a:spcPts val="560"/>
              </a:spcBef>
              <a:buClr>
                <a:srgbClr val="002060"/>
              </a:buClr>
              <a:buSzPct val="100000"/>
              <a:buFont typeface="Arial"/>
              <a:buChar char="•"/>
              <a:defRPr sz="2800" b="0" i="0" u="none" strike="noStrike" cap="none">
                <a:solidFill>
                  <a:srgbClr val="002060"/>
                </a:solidFill>
                <a:latin typeface="Calibri"/>
                <a:ea typeface="Calibri"/>
                <a:cs typeface="Calibri"/>
                <a:sym typeface="Calibri"/>
              </a:defRPr>
            </a:lvl1pPr>
            <a:lvl2pPr marL="742950" marR="0" lvl="1" indent="-133350" algn="l" rtl="0">
              <a:spcBef>
                <a:spcPts val="480"/>
              </a:spcBef>
              <a:buClr>
                <a:srgbClr val="002060"/>
              </a:buClr>
              <a:buSzPct val="100000"/>
              <a:buFont typeface="Arial"/>
              <a:buChar char="–"/>
              <a:defRPr sz="2400" b="0" i="0" u="none" strike="noStrike" cap="none">
                <a:solidFill>
                  <a:srgbClr val="002060"/>
                </a:solidFill>
                <a:latin typeface="Calibri"/>
                <a:ea typeface="Calibri"/>
                <a:cs typeface="Calibri"/>
                <a:sym typeface="Calibri"/>
              </a:defRPr>
            </a:lvl2pPr>
            <a:lvl3pPr marL="1143000" marR="0" lvl="2" indent="-101600" algn="l" rtl="0">
              <a:spcBef>
                <a:spcPts val="400"/>
              </a:spcBef>
              <a:buClr>
                <a:srgbClr val="002060"/>
              </a:buClr>
              <a:buSzPct val="100000"/>
              <a:buFont typeface="Arial"/>
              <a:buChar char="•"/>
              <a:defRPr sz="2000" b="0" i="0" u="none" strike="noStrike" cap="none">
                <a:solidFill>
                  <a:srgbClr val="002060"/>
                </a:solidFill>
                <a:latin typeface="Calibri"/>
                <a:ea typeface="Calibri"/>
                <a:cs typeface="Calibri"/>
                <a:sym typeface="Calibri"/>
              </a:defRPr>
            </a:lvl3pPr>
            <a:lvl4pPr marL="1600200" marR="0" lvl="3" indent="-114300" algn="l" rtl="0">
              <a:spcBef>
                <a:spcPts val="360"/>
              </a:spcBef>
              <a:buClr>
                <a:srgbClr val="002060"/>
              </a:buClr>
              <a:buSzPct val="100000"/>
              <a:buFont typeface="Arial"/>
              <a:buChar char="–"/>
              <a:defRPr sz="1800" b="0" i="0" u="none" strike="noStrike" cap="none">
                <a:solidFill>
                  <a:srgbClr val="002060"/>
                </a:solidFill>
                <a:latin typeface="Calibri"/>
                <a:ea typeface="Calibri"/>
                <a:cs typeface="Calibri"/>
                <a:sym typeface="Calibri"/>
              </a:defRPr>
            </a:lvl4pPr>
            <a:lvl5pPr marL="2057400" marR="0" lvl="4" indent="-114300" algn="l" rtl="0">
              <a:spcBef>
                <a:spcPts val="360"/>
              </a:spcBef>
              <a:buClr>
                <a:srgbClr val="002060"/>
              </a:buClr>
              <a:buSzPct val="100000"/>
              <a:buFont typeface="Arial"/>
              <a:buChar char="»"/>
              <a:defRPr sz="1800" b="0" i="0" u="none" strike="noStrike" cap="none">
                <a:solidFill>
                  <a:srgbClr val="002060"/>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0" y="6324600"/>
            <a:ext cx="2133600" cy="365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5875079"/>
            <a:ext cx="8229600" cy="692700"/>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32" name="Shape 32"/>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
        <p:nvSpPr>
          <p:cNvPr id="34" name="Shape 34"/>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200400" y="3438525"/>
            <a:ext cx="5486400" cy="1362000"/>
          </a:xfrm>
          <a:prstGeom prst="rect">
            <a:avLst/>
          </a:prstGeom>
          <a:noFill/>
          <a:ln>
            <a:noFill/>
          </a:ln>
        </p:spPr>
        <p:txBody>
          <a:bodyPr lIns="91425" tIns="91425" rIns="91425" bIns="91425" anchor="t" anchorCtr="0"/>
          <a:lstStyle>
            <a:lvl1pPr marL="0" marR="0" lvl="0" indent="0" algn="l" rtl="0">
              <a:spcBef>
                <a:spcPts val="0"/>
              </a:spcBef>
              <a:buClr>
                <a:srgbClr val="002060"/>
              </a:buClr>
              <a:buFont typeface="Cambria"/>
              <a:buNone/>
              <a:defRPr sz="4000" b="1" i="0" u="none" strike="noStrike" cap="none">
                <a:solidFill>
                  <a:srgbClr val="002060"/>
                </a:solidFill>
                <a:latin typeface="Cambria"/>
                <a:ea typeface="Cambria"/>
                <a:cs typeface="Cambria"/>
                <a:sym typeface="Cambri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7" name="Shape 37"/>
          <p:cNvSpPr txBox="1">
            <a:spLocks noGrp="1"/>
          </p:cNvSpPr>
          <p:nvPr>
            <p:ph type="body" idx="1"/>
          </p:nvPr>
        </p:nvSpPr>
        <p:spPr>
          <a:xfrm>
            <a:off x="3200400" y="5129212"/>
            <a:ext cx="4611600" cy="1500300"/>
          </a:xfrm>
          <a:prstGeom prst="rect">
            <a:avLst/>
          </a:prstGeom>
          <a:noFill/>
          <a:ln>
            <a:noFill/>
          </a:ln>
        </p:spPr>
        <p:txBody>
          <a:bodyPr lIns="91425" tIns="91425" rIns="91425" bIns="91425" anchor="t" anchorCtr="0"/>
          <a:lstStyle>
            <a:lvl1pPr marL="0" marR="0" lvl="0" indent="0" algn="l" rtl="0">
              <a:spcBef>
                <a:spcPts val="0"/>
              </a:spcBef>
              <a:buClr>
                <a:srgbClr val="0070C0"/>
              </a:buClr>
              <a:buFont typeface="Arial"/>
              <a:buNone/>
              <a:defRPr sz="2800" b="0" i="0" u="none" strike="noStrike" cap="none">
                <a:solidFill>
                  <a:srgbClr val="0070C0"/>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556783" y="6333134"/>
            <a:ext cx="548700" cy="525000"/>
          </a:xfrm>
          <a:prstGeom prst="rect">
            <a:avLst/>
          </a:prstGeom>
        </p:spPr>
        <p:txBody>
          <a:bodyPr lIns="91425" tIns="91425" rIns="91425" bIns="91425" anchor="t" anchorCtr="0">
            <a:noAutofit/>
          </a:bodyPr>
          <a:lstStyle/>
          <a:p>
            <a:pPr lvl="0">
              <a:spcBef>
                <a:spcPts val="0"/>
              </a:spcBef>
              <a:buNone/>
            </a:pPr>
            <a:fld id="{00000000-1234-1234-1234-123412341234}" type="slidenum">
              <a:rPr lang="en-US">
                <a:solidFill>
                  <a:srgbClr val="0070C0"/>
                </a:solidFill>
                <a:latin typeface="Calibri"/>
                <a:ea typeface="Calibri"/>
                <a:cs typeface="Calibri"/>
                <a:sym typeface="Calibri"/>
              </a:rPr>
              <a:t>‹#›</a:t>
            </a:fld>
            <a:endParaRPr lang="en-US">
              <a:solidFill>
                <a:srgbClr val="0070C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buClr>
                <a:srgbClr val="002060"/>
              </a:buClr>
              <a:buFont typeface="Cambria"/>
              <a:buNone/>
              <a:defRPr sz="2400" b="1" i="0" u="none" strike="noStrike" cap="none">
                <a:solidFill>
                  <a:srgbClr val="002060"/>
                </a:solidFill>
                <a:latin typeface="Cambria"/>
                <a:ea typeface="Cambria"/>
                <a:cs typeface="Cambria"/>
                <a:sym typeface="Cambri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1" name="Shape 41"/>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0" y="6324600"/>
            <a:ext cx="2133600" cy="365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676400" y="228600"/>
            <a:ext cx="7010400" cy="1143000"/>
          </a:xfrm>
          <a:prstGeom prst="rect">
            <a:avLst/>
          </a:prstGeom>
          <a:noFill/>
          <a:ln>
            <a:noFill/>
          </a:ln>
        </p:spPr>
        <p:txBody>
          <a:bodyPr lIns="91425" tIns="91425" rIns="91425" bIns="91425" anchor="t" anchorCtr="0"/>
          <a:lstStyle>
            <a:lvl1pPr marL="0" marR="0" lvl="0" indent="0" algn="l" rtl="0">
              <a:spcBef>
                <a:spcPts val="0"/>
              </a:spcBef>
              <a:buClr>
                <a:srgbClr val="002060"/>
              </a:buClr>
              <a:buFont typeface="Cambria"/>
              <a:buNone/>
              <a:defRPr sz="4000" b="0" i="0" u="none" strike="noStrike" cap="none">
                <a:solidFill>
                  <a:srgbClr val="002060"/>
                </a:solidFill>
                <a:latin typeface="Cambria"/>
                <a:ea typeface="Cambria"/>
                <a:cs typeface="Cambria"/>
                <a:sym typeface="Cambri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6" name="Shape 46"/>
          <p:cNvSpPr txBox="1">
            <a:spLocks noGrp="1"/>
          </p:cNvSpPr>
          <p:nvPr>
            <p:ph type="body" idx="1"/>
          </p:nvPr>
        </p:nvSpPr>
        <p:spPr>
          <a:xfrm>
            <a:off x="1752600" y="1600200"/>
            <a:ext cx="6934200" cy="4526100"/>
          </a:xfrm>
          <a:prstGeom prst="rect">
            <a:avLst/>
          </a:prstGeom>
          <a:noFill/>
          <a:ln>
            <a:noFill/>
          </a:ln>
        </p:spPr>
        <p:txBody>
          <a:bodyPr lIns="91425" tIns="91425" rIns="91425" bIns="91425" anchor="t" anchorCtr="0"/>
          <a:lstStyle>
            <a:lvl1pPr marL="342900" marR="0" lvl="0" indent="-139700" algn="l" rtl="0">
              <a:spcBef>
                <a:spcPts val="640"/>
              </a:spcBef>
              <a:buClr>
                <a:srgbClr val="92D050"/>
              </a:buClr>
              <a:buSzPct val="100000"/>
              <a:buFont typeface="Arial"/>
              <a:buChar char="•"/>
              <a:defRPr sz="3200" b="0" i="0" u="none" strike="noStrike" cap="none">
                <a:solidFill>
                  <a:srgbClr val="002060"/>
                </a:solidFill>
                <a:latin typeface="Calibri"/>
                <a:ea typeface="Calibri"/>
                <a:cs typeface="Calibri"/>
                <a:sym typeface="Calibri"/>
              </a:defRPr>
            </a:lvl1pPr>
            <a:lvl2pPr marL="742950" marR="0" lvl="1" indent="-107950" algn="l" rtl="0">
              <a:spcBef>
                <a:spcPts val="560"/>
              </a:spcBef>
              <a:buClr>
                <a:srgbClr val="92D050"/>
              </a:buClr>
              <a:buSzPct val="100000"/>
              <a:buFont typeface="Arial"/>
              <a:buChar char="–"/>
              <a:defRPr sz="2800" b="0" i="0" u="none" strike="noStrike" cap="none">
                <a:solidFill>
                  <a:srgbClr val="002060"/>
                </a:solidFill>
                <a:latin typeface="Calibri"/>
                <a:ea typeface="Calibri"/>
                <a:cs typeface="Calibri"/>
                <a:sym typeface="Calibri"/>
              </a:defRPr>
            </a:lvl2pPr>
            <a:lvl3pPr marL="1143000" marR="0" lvl="2" indent="-76200" algn="l" rtl="0">
              <a:spcBef>
                <a:spcPts val="480"/>
              </a:spcBef>
              <a:buClr>
                <a:srgbClr val="92D050"/>
              </a:buClr>
              <a:buSzPct val="100000"/>
              <a:buFont typeface="Arial"/>
              <a:buChar char="•"/>
              <a:defRPr sz="2400" b="0" i="0" u="none" strike="noStrike" cap="none">
                <a:solidFill>
                  <a:srgbClr val="002060"/>
                </a:solidFill>
                <a:latin typeface="Calibri"/>
                <a:ea typeface="Calibri"/>
                <a:cs typeface="Calibri"/>
                <a:sym typeface="Calibri"/>
              </a:defRPr>
            </a:lvl3pPr>
            <a:lvl4pPr marL="1600200" marR="0" lvl="3" indent="-101600" algn="l" rtl="0">
              <a:spcBef>
                <a:spcPts val="400"/>
              </a:spcBef>
              <a:buClr>
                <a:srgbClr val="92D050"/>
              </a:buClr>
              <a:buSzPct val="100000"/>
              <a:buFont typeface="Arial"/>
              <a:buChar char="–"/>
              <a:defRPr sz="2000" b="0" i="0" u="none" strike="noStrike" cap="none">
                <a:solidFill>
                  <a:srgbClr val="002060"/>
                </a:solidFill>
                <a:latin typeface="Calibri"/>
                <a:ea typeface="Calibri"/>
                <a:cs typeface="Calibri"/>
                <a:sym typeface="Calibri"/>
              </a:defRPr>
            </a:lvl4pPr>
            <a:lvl5pPr marL="2057400" marR="0" lvl="4" indent="-101600" algn="l" rtl="0">
              <a:spcBef>
                <a:spcPts val="400"/>
              </a:spcBef>
              <a:buClr>
                <a:srgbClr val="92D050"/>
              </a:buClr>
              <a:buSzPct val="100000"/>
              <a:buFont typeface="Arial"/>
              <a:buChar char="»"/>
              <a:defRPr sz="2000" b="0" i="0" u="none" strike="noStrike" cap="none">
                <a:solidFill>
                  <a:srgbClr val="002060"/>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0" y="6416675"/>
            <a:ext cx="2133600" cy="365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300"/>
          </a:xfrm>
          <a:prstGeom prst="rect">
            <a:avLst/>
          </a:prstGeom>
          <a:noFill/>
          <a:ln>
            <a:noFill/>
          </a:ln>
        </p:spPr>
        <p:txBody>
          <a:bodyPr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11" name="Shape 11"/>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a:endParaRPr/>
          </a:p>
        </p:txBody>
      </p:sp>
      <p:sp>
        <p:nvSpPr>
          <p:cNvPr id="12" name="Shape 12"/>
          <p:cNvSpPr txBox="1">
            <a:spLocks noGrp="1"/>
          </p:cNvSpPr>
          <p:nvPr>
            <p:ph type="sldNum" idx="12"/>
          </p:nvPr>
        </p:nvSpPr>
        <p:spPr>
          <a:xfrm>
            <a:off x="8556791" y="6333134"/>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300">
                <a:solidFill>
                  <a:schemeClr val="dk1"/>
                </a:solidFill>
              </a:rPr>
              <a:t>‹#›</a:t>
            </a:fld>
            <a:endParaRPr lang="en-US" sz="1300">
              <a:solidFill>
                <a:schemeClr val="dk1"/>
              </a:solidFill>
            </a:endParaRPr>
          </a:p>
        </p:txBody>
      </p:sp>
      <p:pic>
        <p:nvPicPr>
          <p:cNvPr id="13" name="Shape 13" descr="dpi-google-blog-bkgrd.jpg"/>
          <p:cNvPicPr preferRelativeResize="0"/>
          <p:nvPr/>
        </p:nvPicPr>
        <p:blipFill>
          <a:blip r:embed="rId13">
            <a:alphaModFix/>
          </a:blip>
          <a:stretch>
            <a:fill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open?id=0BwUwy7Tzr4bTaFJYb3FFUld6UDQ"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6.jpg"/><Relationship Id="rId11" Type="http://schemas.openxmlformats.org/officeDocument/2006/relationships/comments" Target="../comments/comment1.xml"/><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s://drive.google.com/open?id=0BwUwy7Tzr4bTaFJYb3FFUld6UDQ"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open?id=0BwUwy7Tzr4bTaFJYb3FFUld6UDQ"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open?id=0BwUwy7Tzr4bTc0E5ODVoRmZCRU0"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1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comments" Target="../comments/comment2.xml"/></Relationships>
</file>

<file path=ppt/slides/_rels/slide52.xml.rels><?xml version="1.0" encoding="UTF-8" standalone="yes"?>
<Relationships xmlns="http://schemas.openxmlformats.org/package/2006/relationships"><Relationship Id="rId3" Type="http://schemas.openxmlformats.org/officeDocument/2006/relationships/hyperlink" Target="www.collaboratingpartners.com"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53.xml.rels><?xml version="1.0" encoding="UTF-8" standalone="yes"?>
<Relationships xmlns="http://schemas.openxmlformats.org/package/2006/relationships"><Relationship Id="rId3" Type="http://schemas.openxmlformats.org/officeDocument/2006/relationships/hyperlink" Target="http://www.collaboratingpartners.com/wmels-about.php" TargetMode="External"/><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54.xml.rels><?xml version="1.0" encoding="UTF-8" standalone="yes"?>
<Relationships xmlns="http://schemas.openxmlformats.org/package/2006/relationships"><Relationship Id="rId3" Type="http://schemas.openxmlformats.org/officeDocument/2006/relationships/hyperlink" Target="http://dpi.wi.gov/ela/standards" TargetMode="External"/><Relationship Id="rId7"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hyperlink" Target="http://dpi.wi.gov/my-wi-standards" TargetMode="External"/><Relationship Id="rId4" Type="http://schemas.openxmlformats.org/officeDocument/2006/relationships/hyperlink" Target="http://dpi.wi.gov/ela"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5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6.xml"/><Relationship Id="rId1" Type="http://schemas.openxmlformats.org/officeDocument/2006/relationships/slideLayout" Target="../slideLayouts/slideLayout11.xml"/><Relationship Id="rId4" Type="http://schemas.openxmlformats.org/officeDocument/2006/relationships/comments" Target="../comments/comment3.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hyperlink" Target="https://drive.google.com/open?id=0BwUwy7Tzr4bTY1d6ZEQxanJvT2c"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9.xml"/><Relationship Id="rId4" Type="http://schemas.openxmlformats.org/officeDocument/2006/relationships/hyperlink" Target="https://drive.google.com/open?id=0BwUwy7Tzr4bTc0E5ODVoRmZCRU0"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hyperlink" Target="http://dpi.wi.gov/strategic-assessment" TargetMode="External"/><Relationship Id="rId2" Type="http://schemas.openxmlformats.org/officeDocument/2006/relationships/notesSlide" Target="../notesSlides/notesSlide71.xml"/><Relationship Id="rId1" Type="http://schemas.openxmlformats.org/officeDocument/2006/relationships/slideLayout" Target="../slideLayouts/slideLayout9.xml"/><Relationship Id="rId4" Type="http://schemas.openxmlformats.org/officeDocument/2006/relationships/comments" Target="../comments/comment5.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9.xml"/><Relationship Id="rId4" Type="http://schemas.openxmlformats.org/officeDocument/2006/relationships/hyperlink" Target="https://drive.google.com/open?id=0BwUwy7Tzr4bTQlphVDVmeElWZW8"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80.xml"/><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1.xml"/><Relationship Id="rId1" Type="http://schemas.openxmlformats.org/officeDocument/2006/relationships/slideLayout" Target="../slideLayouts/slideLayout9.xml"/><Relationship Id="rId4" Type="http://schemas.openxmlformats.org/officeDocument/2006/relationships/hyperlink" Target="https://drive.google.com/open?id=0BwUwy7Tzr4bTMENteGR6NF9IYTA"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3.xml"/><Relationship Id="rId1" Type="http://schemas.openxmlformats.org/officeDocument/2006/relationships/slideLayout" Target="../slideLayouts/slideLayout9.xml"/><Relationship Id="rId4" Type="http://schemas.openxmlformats.org/officeDocument/2006/relationships/comments" Target="../comments/comment6.xml"/></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4.xml"/><Relationship Id="rId1" Type="http://schemas.openxmlformats.org/officeDocument/2006/relationships/slideLayout" Target="../slideLayouts/slideLayout9.xml"/><Relationship Id="rId4" Type="http://schemas.openxmlformats.org/officeDocument/2006/relationships/comments" Target="../comments/comment7.xml"/></Relationships>
</file>

<file path=ppt/slides/_rels/slide8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hyperlink" Target="http://dpi.wi.gov/ela" TargetMode="External"/><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hyperlink" Target="mailto:jill.haglund@dpi.wi.gov" TargetMode="External"/><Relationship Id="rId2" Type="http://schemas.openxmlformats.org/officeDocument/2006/relationships/notesSlide" Target="../notesSlides/notesSlide87.xml"/><Relationship Id="rId1" Type="http://schemas.openxmlformats.org/officeDocument/2006/relationships/slideLayout" Target="../slideLayouts/slideLayout9.xml"/><Relationship Id="rId5" Type="http://schemas.openxmlformats.org/officeDocument/2006/relationships/hyperlink" Target="mailto:barbara.novak@dpi.wi.gov" TargetMode="External"/><Relationship Id="rId4" Type="http://schemas.openxmlformats.org/officeDocument/2006/relationships/hyperlink" Target="mailto:mpeters6@wisc.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556050" y="1753700"/>
            <a:ext cx="8212500" cy="1668300"/>
          </a:xfrm>
          <a:prstGeom prst="rect">
            <a:avLst/>
          </a:prstGeom>
          <a:noFill/>
          <a:ln>
            <a:noFill/>
          </a:ln>
        </p:spPr>
        <p:txBody>
          <a:bodyPr lIns="91425" tIns="45700" rIns="91425" bIns="45700" anchor="t" anchorCtr="0">
            <a:noAutofit/>
          </a:bodyPr>
          <a:lstStyle/>
          <a:p>
            <a:pPr marL="0" marR="0" lvl="0" indent="0" algn="ctr" rtl="0">
              <a:spcBef>
                <a:spcPts val="0"/>
              </a:spcBef>
              <a:buClr>
                <a:srgbClr val="002060"/>
              </a:buClr>
              <a:buSzPct val="25000"/>
              <a:buFont typeface="Cambria"/>
              <a:buNone/>
            </a:pPr>
            <a:r>
              <a:rPr lang="en-US" sz="4000" b="1" i="0" u="none" strike="noStrike" cap="none">
                <a:solidFill>
                  <a:srgbClr val="333399"/>
                </a:solidFill>
                <a:latin typeface="Lato"/>
                <a:ea typeface="Lato"/>
                <a:cs typeface="Lato"/>
                <a:sym typeface="Lato"/>
              </a:rPr>
              <a:t>PLANNING FOR EARLY </a:t>
            </a:r>
          </a:p>
          <a:p>
            <a:pPr marL="0" marR="0" lvl="0" indent="0" algn="ctr" rtl="0">
              <a:spcBef>
                <a:spcPts val="0"/>
              </a:spcBef>
              <a:buClr>
                <a:srgbClr val="002060"/>
              </a:buClr>
              <a:buSzPct val="25000"/>
              <a:buFont typeface="Cambria"/>
              <a:buNone/>
            </a:pPr>
            <a:r>
              <a:rPr lang="en-US" sz="4000" b="1" i="0" u="none" strike="noStrike" cap="none">
                <a:solidFill>
                  <a:srgbClr val="333399"/>
                </a:solidFill>
                <a:latin typeface="Lato"/>
                <a:ea typeface="Lato"/>
                <a:cs typeface="Lato"/>
                <a:sym typeface="Lato"/>
              </a:rPr>
              <a:t>LITERACY SUCCESS:</a:t>
            </a:r>
          </a:p>
        </p:txBody>
      </p:sp>
      <p:sp>
        <p:nvSpPr>
          <p:cNvPr id="66" name="Shape 66"/>
          <p:cNvSpPr txBox="1">
            <a:spLocks noGrp="1"/>
          </p:cNvSpPr>
          <p:nvPr>
            <p:ph type="body" idx="1"/>
          </p:nvPr>
        </p:nvSpPr>
        <p:spPr>
          <a:xfrm>
            <a:off x="783950" y="3492925"/>
            <a:ext cx="7597800" cy="15003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Arial"/>
              <a:buNone/>
            </a:pPr>
            <a:r>
              <a:rPr lang="en-US" sz="3600" b="0" i="0" u="none" strike="noStrike" cap="none">
                <a:solidFill>
                  <a:srgbClr val="0070C0"/>
                </a:solidFill>
                <a:latin typeface="Lato"/>
                <a:ea typeface="Lato"/>
                <a:cs typeface="Lato"/>
                <a:sym typeface="Lato"/>
              </a:rPr>
              <a:t>Intersections Between </a:t>
            </a:r>
          </a:p>
          <a:p>
            <a:pPr marL="0" marR="0" lvl="0" indent="0" algn="ctr" rtl="0">
              <a:spcBef>
                <a:spcPts val="0"/>
              </a:spcBef>
              <a:buClr>
                <a:srgbClr val="0070C0"/>
              </a:buClr>
              <a:buSzPct val="25000"/>
              <a:buFont typeface="Arial"/>
              <a:buNone/>
            </a:pPr>
            <a:r>
              <a:rPr lang="en-US" sz="3600" b="0" i="0" u="none" strike="noStrike" cap="none">
                <a:solidFill>
                  <a:srgbClr val="0070C0"/>
                </a:solidFill>
                <a:latin typeface="Lato"/>
                <a:ea typeface="Lato"/>
                <a:cs typeface="Lato"/>
                <a:sym typeface="Lato"/>
              </a:rPr>
              <a:t>WI Model Early Learning Standards </a:t>
            </a:r>
          </a:p>
          <a:p>
            <a:pPr marL="0" marR="0" lvl="0" indent="0" algn="ctr" rtl="0">
              <a:spcBef>
                <a:spcPts val="0"/>
              </a:spcBef>
              <a:buClr>
                <a:srgbClr val="0070C0"/>
              </a:buClr>
              <a:buSzPct val="25000"/>
              <a:buFont typeface="Arial"/>
              <a:buNone/>
            </a:pPr>
            <a:r>
              <a:rPr lang="en-US" sz="3600" b="0" i="0" u="none" strike="noStrike" cap="none">
                <a:solidFill>
                  <a:srgbClr val="0070C0"/>
                </a:solidFill>
                <a:latin typeface="Lato"/>
                <a:ea typeface="Lato"/>
                <a:cs typeface="Lato"/>
                <a:sym typeface="Lato"/>
              </a:rPr>
              <a:t>and </a:t>
            </a:r>
            <a:r>
              <a:rPr lang="en-US" sz="3600">
                <a:latin typeface="Lato"/>
                <a:ea typeface="Lato"/>
                <a:cs typeface="Lato"/>
                <a:sym typeface="Lato"/>
              </a:rPr>
              <a:t>Wisconsin Standards for </a:t>
            </a:r>
            <a:r>
              <a:rPr lang="en-US" sz="3600" b="0" i="0" u="none" strike="noStrike" cap="none">
                <a:solidFill>
                  <a:srgbClr val="0070C0"/>
                </a:solidFill>
                <a:latin typeface="Lato"/>
                <a:ea typeface="Lato"/>
                <a:cs typeface="Lato"/>
                <a:sym typeface="Lato"/>
              </a:rPr>
              <a:t>ELA</a:t>
            </a:r>
          </a:p>
        </p:txBody>
      </p:sp>
      <p:pic>
        <p:nvPicPr>
          <p:cNvPr id="67" name="Shape 67" descr="dpilogo2.png"/>
          <p:cNvPicPr preferRelativeResize="0"/>
          <p:nvPr/>
        </p:nvPicPr>
        <p:blipFill>
          <a:blip r:embed="rId3">
            <a:alphaModFix/>
          </a:blip>
          <a:stretch>
            <a:fillRect/>
          </a:stretch>
        </p:blipFill>
        <p:spPr>
          <a:xfrm>
            <a:off x="6502425" y="5520175"/>
            <a:ext cx="2478050" cy="1239025"/>
          </a:xfrm>
          <a:prstGeom prst="rect">
            <a:avLst/>
          </a:prstGeom>
          <a:noFill/>
          <a:ln>
            <a:noFill/>
          </a:ln>
        </p:spPr>
      </p:pic>
      <p:sp>
        <p:nvSpPr>
          <p:cNvPr id="68" name="Shape 68"/>
          <p:cNvSpPr txBox="1">
            <a:spLocks noGrp="1"/>
          </p:cNvSpPr>
          <p:nvPr>
            <p:ph type="sldNum" idx="12"/>
          </p:nvPr>
        </p:nvSpPr>
        <p:spPr>
          <a:xfrm>
            <a:off x="8556783" y="6333134"/>
            <a:ext cx="548700" cy="525000"/>
          </a:xfrm>
          <a:prstGeom prst="rect">
            <a:avLst/>
          </a:prstGeom>
        </p:spPr>
        <p:txBody>
          <a:bodyPr lIns="91425" tIns="91425" rIns="91425" bIns="91425" anchor="t" anchorCtr="0">
            <a:noAutofit/>
          </a:bodyPr>
          <a:lstStyle/>
          <a:p>
            <a:pPr lvl="0">
              <a:spcBef>
                <a:spcPts val="0"/>
              </a:spcBef>
              <a:buNone/>
            </a:pPr>
            <a:fld id="{00000000-1234-1234-1234-123412341234}" type="slidenum">
              <a:rPr lang="en-US"/>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sldNum" idx="12"/>
          </p:nvPr>
        </p:nvSpPr>
        <p:spPr>
          <a:xfrm>
            <a:off x="0" y="6492875"/>
            <a:ext cx="381000" cy="365125"/>
          </a:xfrm>
          <a:prstGeom prst="rect">
            <a:avLst/>
          </a:prstGeom>
          <a:noFill/>
          <a:ln>
            <a:noFill/>
          </a:ln>
        </p:spPr>
        <p:txBody>
          <a:bodyPr lIns="64275" tIns="32125" rIns="64275" bIns="32125" anchor="t" anchorCtr="0">
            <a:noAutofit/>
          </a:bodyPr>
          <a:lstStyle/>
          <a:p>
            <a:pPr lvl="0" algn="r" rtl="0">
              <a:spcBef>
                <a:spcPts val="0"/>
              </a:spcBef>
              <a:buNone/>
            </a:pPr>
            <a:fld id="{00000000-1234-1234-1234-123412341234}" type="slidenum">
              <a:rPr lang="en-US" sz="1800">
                <a:latin typeface="Calibri"/>
                <a:ea typeface="Calibri"/>
                <a:cs typeface="Calibri"/>
                <a:sym typeface="Calibri"/>
              </a:rPr>
              <a:t>10</a:t>
            </a:fld>
            <a:endParaRPr lang="en-US" sz="1800">
              <a:latin typeface="Calibri"/>
              <a:ea typeface="Calibri"/>
              <a:cs typeface="Calibri"/>
              <a:sym typeface="Calibri"/>
            </a:endParaRPr>
          </a:p>
        </p:txBody>
      </p:sp>
      <p:sp>
        <p:nvSpPr>
          <p:cNvPr id="175" name="Shape 175"/>
          <p:cNvSpPr txBox="1"/>
          <p:nvPr/>
        </p:nvSpPr>
        <p:spPr>
          <a:xfrm>
            <a:off x="952499" y="152400"/>
            <a:ext cx="7239000" cy="762000"/>
          </a:xfrm>
          <a:prstGeom prst="rect">
            <a:avLst/>
          </a:prstGeom>
          <a:noFill/>
          <a:ln>
            <a:noFill/>
          </a:ln>
        </p:spPr>
        <p:txBody>
          <a:bodyPr lIns="91425" tIns="0" rIns="91425" bIns="45700" anchor="t" anchorCtr="0">
            <a:noAutofit/>
          </a:bodyPr>
          <a:lstStyle/>
          <a:p>
            <a:pPr marL="27432" marR="0" lvl="0" indent="-2032" algn="ctr" rtl="0">
              <a:spcBef>
                <a:spcPts val="0"/>
              </a:spcBef>
              <a:spcAft>
                <a:spcPts val="0"/>
              </a:spcAft>
              <a:buSzPct val="25000"/>
              <a:buNone/>
            </a:pPr>
            <a:r>
              <a:rPr lang="en-US" sz="4000">
                <a:solidFill>
                  <a:srgbClr val="333399"/>
                </a:solidFill>
                <a:latin typeface="Lato"/>
                <a:ea typeface="Lato"/>
                <a:cs typeface="Lato"/>
                <a:sym typeface="Lato"/>
              </a:rPr>
              <a:t>Wisconsin Academic Standards</a:t>
            </a:r>
          </a:p>
        </p:txBody>
      </p:sp>
      <p:pic>
        <p:nvPicPr>
          <p:cNvPr id="176" name="Shape 176" descr="math standards cover.jpg"/>
          <p:cNvPicPr preferRelativeResize="0"/>
          <p:nvPr/>
        </p:nvPicPr>
        <p:blipFill rotWithShape="1">
          <a:blip r:embed="rId3">
            <a:alphaModFix/>
          </a:blip>
          <a:srcRect/>
          <a:stretch/>
        </p:blipFill>
        <p:spPr>
          <a:xfrm>
            <a:off x="7623000" y="2010775"/>
            <a:ext cx="1355700" cy="1807800"/>
          </a:xfrm>
          <a:prstGeom prst="rect">
            <a:avLst/>
          </a:prstGeom>
          <a:noFill/>
          <a:ln>
            <a:noFill/>
          </a:ln>
        </p:spPr>
      </p:pic>
      <p:pic>
        <p:nvPicPr>
          <p:cNvPr id="177" name="Shape 177" descr="NestedCircles2.0.jpg"/>
          <p:cNvPicPr preferRelativeResize="0"/>
          <p:nvPr/>
        </p:nvPicPr>
        <p:blipFill>
          <a:blip r:embed="rId4">
            <a:alphaModFix/>
          </a:blip>
          <a:stretch>
            <a:fillRect/>
          </a:stretch>
        </p:blipFill>
        <p:spPr>
          <a:xfrm>
            <a:off x="146374" y="1945362"/>
            <a:ext cx="5416222" cy="4186473"/>
          </a:xfrm>
          <a:prstGeom prst="rect">
            <a:avLst/>
          </a:prstGeom>
          <a:noFill/>
          <a:ln>
            <a:noFill/>
          </a:ln>
        </p:spPr>
      </p:pic>
      <p:sp>
        <p:nvSpPr>
          <p:cNvPr id="178" name="Shape 178"/>
          <p:cNvSpPr/>
          <p:nvPr/>
        </p:nvSpPr>
        <p:spPr>
          <a:xfrm rot="-2562114">
            <a:off x="2213765" y="2495587"/>
            <a:ext cx="777665" cy="838167"/>
          </a:xfrm>
          <a:prstGeom prst="downArrow">
            <a:avLst>
              <a:gd name="adj1" fmla="val 50000"/>
              <a:gd name="adj2" fmla="val 55322"/>
            </a:avLst>
          </a:prstGeom>
          <a:solidFill>
            <a:srgbClr val="0066CC"/>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pic>
        <p:nvPicPr>
          <p:cNvPr id="179" name="Shape 179" descr="Standards ELA 11.19.15.JPG"/>
          <p:cNvPicPr preferRelativeResize="0"/>
          <p:nvPr/>
        </p:nvPicPr>
        <p:blipFill>
          <a:blip r:embed="rId5">
            <a:alphaModFix/>
          </a:blip>
          <a:stretch>
            <a:fillRect/>
          </a:stretch>
        </p:blipFill>
        <p:spPr>
          <a:xfrm>
            <a:off x="5745125" y="2627200"/>
            <a:ext cx="1466750" cy="1138961"/>
          </a:xfrm>
          <a:prstGeom prst="rect">
            <a:avLst/>
          </a:prstGeom>
          <a:noFill/>
          <a:ln>
            <a:noFill/>
          </a:ln>
        </p:spPr>
      </p:pic>
      <p:pic>
        <p:nvPicPr>
          <p:cNvPr id="180" name="Shape 180" descr="Standards Lit Subjects 11.19.15.JPG"/>
          <p:cNvPicPr preferRelativeResize="0"/>
          <p:nvPr/>
        </p:nvPicPr>
        <p:blipFill>
          <a:blip r:embed="rId6">
            <a:alphaModFix/>
          </a:blip>
          <a:stretch>
            <a:fillRect/>
          </a:stretch>
        </p:blipFill>
        <p:spPr>
          <a:xfrm>
            <a:off x="5745114" y="4480902"/>
            <a:ext cx="1466770" cy="1143300"/>
          </a:xfrm>
          <a:prstGeom prst="rect">
            <a:avLst/>
          </a:prstGeom>
          <a:noFill/>
          <a:ln>
            <a:noFill/>
          </a:ln>
        </p:spPr>
      </p:pic>
      <p:pic>
        <p:nvPicPr>
          <p:cNvPr id="181" name="Shape 181" descr="ELS Logo 2015.jpg"/>
          <p:cNvPicPr preferRelativeResize="0"/>
          <p:nvPr/>
        </p:nvPicPr>
        <p:blipFill>
          <a:blip r:embed="rId7">
            <a:alphaModFix/>
          </a:blip>
          <a:stretch>
            <a:fillRect/>
          </a:stretch>
        </p:blipFill>
        <p:spPr>
          <a:xfrm rot="-5400000">
            <a:off x="7699550" y="4230987"/>
            <a:ext cx="1032824" cy="1643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p:nvPr/>
        </p:nvSpPr>
        <p:spPr>
          <a:xfrm>
            <a:off x="1815650" y="1477425"/>
            <a:ext cx="5532000" cy="3507300"/>
          </a:xfrm>
          <a:prstGeom prst="rect">
            <a:avLst/>
          </a:prstGeom>
          <a:solidFill>
            <a:srgbClr val="0066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8" name="Shape 188"/>
          <p:cNvSpPr txBox="1">
            <a:spLocks noGrp="1"/>
          </p:cNvSpPr>
          <p:nvPr>
            <p:ph type="title" idx="4294967295"/>
          </p:nvPr>
        </p:nvSpPr>
        <p:spPr>
          <a:xfrm>
            <a:off x="1066799" y="228600"/>
            <a:ext cx="70104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1" i="0" u="none" strike="noStrike" cap="none">
                <a:solidFill>
                  <a:srgbClr val="333399"/>
                </a:solidFill>
                <a:latin typeface="Lato"/>
                <a:ea typeface="Lato"/>
                <a:cs typeface="Lato"/>
                <a:sym typeface="Lato"/>
              </a:rPr>
              <a:t>Back Channeling</a:t>
            </a:r>
          </a:p>
        </p:txBody>
      </p:sp>
      <p:sp>
        <p:nvSpPr>
          <p:cNvPr id="189" name="Shape 189"/>
          <p:cNvSpPr txBox="1">
            <a:spLocks noGrp="1"/>
          </p:cNvSpPr>
          <p:nvPr>
            <p:ph type="body" idx="4294967295"/>
          </p:nvPr>
        </p:nvSpPr>
        <p:spPr>
          <a:xfrm>
            <a:off x="1671325" y="4678237"/>
            <a:ext cx="6934200" cy="20114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25000"/>
              <a:buFont typeface="Arial"/>
              <a:buNone/>
            </a:pPr>
            <a:endParaRPr sz="2800">
              <a:solidFill>
                <a:schemeClr val="dk1"/>
              </a:solidFill>
              <a:latin typeface="Lato"/>
              <a:ea typeface="Lato"/>
              <a:cs typeface="Lato"/>
              <a:sym typeface="Lato"/>
            </a:endParaRPr>
          </a:p>
          <a:p>
            <a:pPr marL="342900" marR="0" lvl="0" indent="-342900" algn="l" rtl="0">
              <a:lnSpc>
                <a:spcPct val="90000"/>
              </a:lnSpc>
              <a:spcBef>
                <a:spcPts val="640"/>
              </a:spcBef>
              <a:spcAft>
                <a:spcPts val="0"/>
              </a:spcAft>
              <a:buClr>
                <a:schemeClr val="dk1"/>
              </a:buClr>
              <a:buSzPct val="25000"/>
              <a:buFont typeface="Arial"/>
              <a:buNone/>
            </a:pPr>
            <a:r>
              <a:rPr lang="en-US" sz="3200">
                <a:solidFill>
                  <a:srgbClr val="333399"/>
                </a:solidFill>
                <a:latin typeface="Lato"/>
                <a:ea typeface="Lato"/>
                <a:cs typeface="Lato"/>
                <a:sym typeface="Lato"/>
              </a:rPr>
              <a:t>Participate in discussion</a:t>
            </a:r>
          </a:p>
          <a:p>
            <a:pPr marL="742950" marR="0" lvl="1" indent="-285750" algn="l" rtl="0">
              <a:lnSpc>
                <a:spcPct val="90000"/>
              </a:lnSpc>
              <a:spcBef>
                <a:spcPts val="560"/>
              </a:spcBef>
              <a:spcAft>
                <a:spcPts val="0"/>
              </a:spcAft>
              <a:buClr>
                <a:srgbClr val="333399"/>
              </a:buClr>
              <a:buSzPct val="100000"/>
              <a:buFont typeface="Lato"/>
              <a:buChar char="–"/>
            </a:pPr>
            <a:r>
              <a:rPr lang="en-US" sz="2800" b="0" i="0" u="none" strike="noStrike" cap="none">
                <a:solidFill>
                  <a:srgbClr val="333399"/>
                </a:solidFill>
                <a:latin typeface="Lato"/>
                <a:ea typeface="Lato"/>
                <a:cs typeface="Lato"/>
                <a:sym typeface="Lato"/>
              </a:rPr>
              <a:t>Ask / Respond to questions</a:t>
            </a:r>
          </a:p>
          <a:p>
            <a:pPr marL="742950" marR="0" lvl="1" indent="-285750" algn="l" rtl="0">
              <a:lnSpc>
                <a:spcPct val="90000"/>
              </a:lnSpc>
              <a:spcBef>
                <a:spcPts val="560"/>
              </a:spcBef>
              <a:spcAft>
                <a:spcPts val="0"/>
              </a:spcAft>
              <a:buClr>
                <a:srgbClr val="333399"/>
              </a:buClr>
              <a:buSzPct val="100000"/>
              <a:buFont typeface="Lato"/>
              <a:buChar char="–"/>
            </a:pPr>
            <a:r>
              <a:rPr lang="en-US" sz="2800" b="0" i="0" u="none" strike="noStrike" cap="none">
                <a:solidFill>
                  <a:srgbClr val="333399"/>
                </a:solidFill>
                <a:latin typeface="Lato"/>
                <a:ea typeface="Lato"/>
                <a:cs typeface="Lato"/>
                <a:sym typeface="Lato"/>
              </a:rPr>
              <a:t>Post resources and comments</a:t>
            </a:r>
          </a:p>
          <a:p>
            <a:pPr marL="742950" marR="0" lvl="1" indent="-285750" algn="l" rtl="0">
              <a:lnSpc>
                <a:spcPct val="90000"/>
              </a:lnSpc>
              <a:spcBef>
                <a:spcPts val="560"/>
              </a:spcBef>
              <a:buClr>
                <a:schemeClr val="dk1"/>
              </a:buClr>
              <a:buSzPct val="25000"/>
              <a:buFont typeface="Arial"/>
              <a:buNone/>
            </a:pPr>
            <a:endParaRPr sz="2800" b="0" i="0" u="none" strike="noStrike" cap="none">
              <a:solidFill>
                <a:schemeClr val="dk1"/>
              </a:solidFill>
              <a:latin typeface="Lato"/>
              <a:ea typeface="Lato"/>
              <a:cs typeface="Lato"/>
              <a:sym typeface="Lato"/>
            </a:endParaRPr>
          </a:p>
        </p:txBody>
      </p:sp>
      <p:sp>
        <p:nvSpPr>
          <p:cNvPr id="190" name="Shape 190"/>
          <p:cNvSpPr txBox="1"/>
          <p:nvPr/>
        </p:nvSpPr>
        <p:spPr>
          <a:xfrm>
            <a:off x="0" y="6324600"/>
            <a:ext cx="4572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11</a:t>
            </a:fld>
            <a:endParaRPr lang="en-US" sz="1800">
              <a:solidFill>
                <a:schemeClr val="dk1"/>
              </a:solidFill>
              <a:latin typeface="Calibri"/>
              <a:ea typeface="Calibri"/>
              <a:cs typeface="Calibri"/>
              <a:sym typeface="Calibri"/>
            </a:endParaRPr>
          </a:p>
        </p:txBody>
      </p:sp>
      <p:pic>
        <p:nvPicPr>
          <p:cNvPr id="191" name="Shape 191"/>
          <p:cNvPicPr preferRelativeResize="0"/>
          <p:nvPr/>
        </p:nvPicPr>
        <p:blipFill rotWithShape="1">
          <a:blip r:embed="rId3">
            <a:alphaModFix/>
          </a:blip>
          <a:srcRect l="6683" t="12504" r="50549" b="4099"/>
          <a:stretch/>
        </p:blipFill>
        <p:spPr>
          <a:xfrm>
            <a:off x="2133600" y="1790700"/>
            <a:ext cx="4876800" cy="2971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12</a:t>
            </a:fld>
            <a:endParaRPr lang="en-US"/>
          </a:p>
        </p:txBody>
      </p:sp>
      <p:sp>
        <p:nvSpPr>
          <p:cNvPr id="198" name="Shape 198"/>
          <p:cNvSpPr/>
          <p:nvPr/>
        </p:nvSpPr>
        <p:spPr>
          <a:xfrm>
            <a:off x="1676399" y="4648200"/>
            <a:ext cx="5791200" cy="1981200"/>
          </a:xfrm>
          <a:prstGeom prst="roundRect">
            <a:avLst>
              <a:gd name="adj" fmla="val 16667"/>
            </a:avLst>
          </a:prstGeom>
          <a:solidFill>
            <a:schemeClr val="l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800" b="1">
                <a:solidFill>
                  <a:schemeClr val="dk1"/>
                </a:solidFill>
                <a:latin typeface="Lato"/>
                <a:ea typeface="Lato"/>
                <a:cs typeface="Lato"/>
                <a:sym typeface="Lato"/>
              </a:rPr>
              <a:t>Next Steps:</a:t>
            </a:r>
          </a:p>
          <a:p>
            <a:pPr marL="0" marR="0" lvl="0" indent="0" algn="l" rtl="0">
              <a:spcBef>
                <a:spcPts val="0"/>
              </a:spcBef>
              <a:buSzPct val="25000"/>
              <a:buNone/>
            </a:pPr>
            <a:r>
              <a:rPr lang="en-US" sz="1800">
                <a:solidFill>
                  <a:schemeClr val="dk1"/>
                </a:solidFill>
                <a:latin typeface="Lato"/>
                <a:ea typeface="Lato"/>
                <a:cs typeface="Lato"/>
                <a:sym typeface="Lato"/>
              </a:rPr>
              <a:t>Possibilities: </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Professional learning about standards</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Locating additional local literacy data sources</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Articulating vision for early literacy learning</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4K learning expectations</a:t>
            </a:r>
          </a:p>
        </p:txBody>
      </p:sp>
      <p:sp>
        <p:nvSpPr>
          <p:cNvPr id="199" name="Shape 199"/>
          <p:cNvSpPr/>
          <p:nvPr/>
        </p:nvSpPr>
        <p:spPr>
          <a:xfrm>
            <a:off x="1485900" y="117900"/>
            <a:ext cx="6172200" cy="1329900"/>
          </a:xfrm>
          <a:prstGeom prst="roundRect">
            <a:avLst>
              <a:gd name="adj" fmla="val 16667"/>
            </a:avLst>
          </a:prstGeom>
          <a:solidFill>
            <a:schemeClr val="l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800" b="1">
                <a:solidFill>
                  <a:schemeClr val="dk1"/>
                </a:solidFill>
                <a:latin typeface="Lato"/>
                <a:ea typeface="Lato"/>
                <a:cs typeface="Lato"/>
                <a:sym typeface="Lato"/>
              </a:rPr>
              <a:t>Background:</a:t>
            </a:r>
          </a:p>
          <a:p>
            <a:pPr marL="0" marR="0" lvl="0" indent="0" algn="l" rtl="0">
              <a:spcBef>
                <a:spcPts val="0"/>
              </a:spcBef>
              <a:buSzPct val="25000"/>
              <a:buNone/>
            </a:pPr>
            <a:r>
              <a:rPr lang="en-US" sz="1800">
                <a:solidFill>
                  <a:schemeClr val="dk1"/>
                </a:solidFill>
                <a:latin typeface="Lato"/>
                <a:ea typeface="Lato"/>
                <a:cs typeface="Lato"/>
                <a:sym typeface="Lato"/>
              </a:rPr>
              <a:t>How does this work connect with other education initiatives?</a:t>
            </a:r>
          </a:p>
          <a:p>
            <a:pPr lvl="0" rtl="0">
              <a:spcBef>
                <a:spcPts val="0"/>
              </a:spcBef>
              <a:buClr>
                <a:schemeClr val="dk1"/>
              </a:buClr>
              <a:buSzPct val="25000"/>
              <a:buFont typeface="Arial"/>
              <a:buNone/>
            </a:pPr>
            <a:r>
              <a:rPr lang="en-US" sz="1200" u="sng">
                <a:solidFill>
                  <a:schemeClr val="hlink"/>
                </a:solidFill>
                <a:latin typeface="Calibri"/>
                <a:ea typeface="Calibri"/>
                <a:cs typeface="Calibri"/>
                <a:sym typeface="Calibri"/>
                <a:hlinkClick r:id="rId3"/>
              </a:rPr>
              <a:t>https://drive.google.com/open?id=0BwUwy7Tzr4bTaFJYb3FFUld6UDQ</a:t>
            </a:r>
            <a:r>
              <a:rPr lang="en-US" sz="1200">
                <a:solidFill>
                  <a:schemeClr val="dk1"/>
                </a:solidFill>
                <a:latin typeface="Calibri"/>
                <a:ea typeface="Calibri"/>
                <a:cs typeface="Calibri"/>
                <a:sym typeface="Calibri"/>
              </a:rPr>
              <a:t> </a:t>
            </a:r>
          </a:p>
        </p:txBody>
      </p:sp>
      <p:grpSp>
        <p:nvGrpSpPr>
          <p:cNvPr id="200" name="Shape 200"/>
          <p:cNvGrpSpPr/>
          <p:nvPr/>
        </p:nvGrpSpPr>
        <p:grpSpPr>
          <a:xfrm>
            <a:off x="931281" y="1579376"/>
            <a:ext cx="7281473" cy="2937299"/>
            <a:chOff x="4994" y="131576"/>
            <a:chExt cx="7281473" cy="2937300"/>
          </a:xfrm>
        </p:grpSpPr>
        <p:sp>
          <p:nvSpPr>
            <p:cNvPr id="201" name="Shape 201"/>
            <p:cNvSpPr/>
            <p:nvPr/>
          </p:nvSpPr>
          <p:spPr>
            <a:xfrm>
              <a:off x="4994" y="131576"/>
              <a:ext cx="2292900" cy="2937300"/>
            </a:xfrm>
            <a:prstGeom prst="roundRect">
              <a:avLst>
                <a:gd name="adj" fmla="val 10000"/>
              </a:avLst>
            </a:prstGeom>
            <a:solidFill>
              <a:srgbClr val="00206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2" name="Shape 202"/>
            <p:cNvSpPr txBox="1"/>
            <p:nvPr/>
          </p:nvSpPr>
          <p:spPr>
            <a:xfrm>
              <a:off x="4994" y="131576"/>
              <a:ext cx="2292900" cy="2937300"/>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Beliefs and Research</a:t>
              </a:r>
            </a:p>
            <a:p>
              <a:pPr marL="171450" marR="0" lvl="1" indent="-171450" algn="l" rtl="0">
                <a:lnSpc>
                  <a:spcPct val="90000"/>
                </a:lnSpc>
                <a:spcBef>
                  <a:spcPts val="980"/>
                </a:spcBef>
                <a:spcAft>
                  <a:spcPts val="0"/>
                </a:spcAft>
                <a:buClr>
                  <a:srgbClr val="FFFFFF"/>
                </a:buClr>
                <a:buSzPct val="100000"/>
                <a:buFont typeface="Lato"/>
                <a:buChar char="•"/>
              </a:pPr>
              <a:r>
                <a:rPr lang="en-US" sz="1800" b="0" i="0" u="none" strike="noStrike" cap="none">
                  <a:solidFill>
                    <a:srgbClr val="FFFFFF"/>
                  </a:solidFill>
                  <a:latin typeface="Lato"/>
                  <a:ea typeface="Lato"/>
                  <a:cs typeface="Lato"/>
                  <a:sym typeface="Lato"/>
                </a:rPr>
                <a:t>Guiding Principles</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Developmental continuums</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Research</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Philosophy statements</a:t>
              </a:r>
            </a:p>
          </p:txBody>
        </p:sp>
        <p:sp>
          <p:nvSpPr>
            <p:cNvPr id="203" name="Shape 203"/>
            <p:cNvSpPr/>
            <p:nvPr/>
          </p:nvSpPr>
          <p:spPr>
            <a:xfrm>
              <a:off x="2428171" y="1425611"/>
              <a:ext cx="276600" cy="349200"/>
            </a:xfrm>
            <a:prstGeom prst="rightArrow">
              <a:avLst>
                <a:gd name="adj1" fmla="val 60000"/>
                <a:gd name="adj2" fmla="val 50000"/>
              </a:avLst>
            </a:prstGeom>
            <a:solidFill>
              <a:srgbClr val="B1C0D7"/>
            </a:solidFill>
            <a:ln>
              <a:noFill/>
            </a:ln>
          </p:spPr>
          <p:txBody>
            <a:bodyPr lIns="91425" tIns="91425" rIns="91425" bIns="91425" anchor="ctr" anchorCtr="0">
              <a:noAutofit/>
            </a:bodyPr>
            <a:lstStyle/>
            <a:p>
              <a:pPr lvl="0">
                <a:spcBef>
                  <a:spcPts val="0"/>
                </a:spcBef>
                <a:buNone/>
              </a:pPr>
              <a:endParaRPr/>
            </a:p>
          </p:txBody>
        </p:sp>
        <p:sp>
          <p:nvSpPr>
            <p:cNvPr id="204" name="Shape 204"/>
            <p:cNvSpPr txBox="1"/>
            <p:nvPr/>
          </p:nvSpPr>
          <p:spPr>
            <a:xfrm>
              <a:off x="2428171" y="1425611"/>
              <a:ext cx="276600" cy="3492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205" name="Shape 205"/>
            <p:cNvSpPr/>
            <p:nvPr/>
          </p:nvSpPr>
          <p:spPr>
            <a:xfrm>
              <a:off x="2819402" y="131576"/>
              <a:ext cx="2030999" cy="2937300"/>
            </a:xfrm>
            <a:prstGeom prst="roundRect">
              <a:avLst>
                <a:gd name="adj" fmla="val 10000"/>
              </a:avLst>
            </a:prstGeom>
            <a:solidFill>
              <a:srgbClr val="92D0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txBox="1"/>
            <p:nvPr/>
          </p:nvSpPr>
          <p:spPr>
            <a:xfrm>
              <a:off x="2819402" y="131576"/>
              <a:ext cx="2030999" cy="2937300"/>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Standards</a:t>
              </a:r>
            </a:p>
            <a:p>
              <a:pPr marL="171450" marR="0" lvl="1" indent="-171450" algn="l" rtl="0">
                <a:lnSpc>
                  <a:spcPct val="90000"/>
                </a:lnSpc>
                <a:spcBef>
                  <a:spcPts val="98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WMELS</a:t>
              </a:r>
            </a:p>
            <a:p>
              <a:pPr marL="171450" marR="0" lvl="1" indent="-171450" algn="l" rtl="0">
                <a:lnSpc>
                  <a:spcPct val="90000"/>
                </a:lnSpc>
                <a:spcBef>
                  <a:spcPts val="270"/>
                </a:spcBef>
                <a:spcAft>
                  <a:spcPts val="0"/>
                </a:spcAft>
                <a:buClr>
                  <a:schemeClr val="lt1"/>
                </a:buClr>
                <a:buSzPct val="100000"/>
                <a:buFont typeface="Lato"/>
                <a:buChar char="•"/>
              </a:pPr>
              <a:r>
                <a:rPr lang="en-US" sz="1800">
                  <a:solidFill>
                    <a:schemeClr val="lt1"/>
                  </a:solidFill>
                  <a:latin typeface="Lato"/>
                  <a:ea typeface="Lato"/>
                  <a:cs typeface="Lato"/>
                  <a:sym typeface="Lato"/>
                </a:rPr>
                <a:t>WI</a:t>
              </a:r>
              <a:r>
                <a:rPr lang="en-US" sz="1800" b="0" i="0" u="none" strike="noStrike" cap="none">
                  <a:solidFill>
                    <a:schemeClr val="lt1"/>
                  </a:solidFill>
                  <a:latin typeface="Lato"/>
                  <a:ea typeface="Lato"/>
                  <a:cs typeface="Lato"/>
                  <a:sym typeface="Lato"/>
                </a:rPr>
                <a:t> ELA (including Essential Elements)</a:t>
              </a:r>
            </a:p>
          </p:txBody>
        </p:sp>
        <p:sp>
          <p:nvSpPr>
            <p:cNvPr id="207" name="Shape 207"/>
            <p:cNvSpPr/>
            <p:nvPr/>
          </p:nvSpPr>
          <p:spPr>
            <a:xfrm>
              <a:off x="4976503" y="1425611"/>
              <a:ext cx="267600" cy="349200"/>
            </a:xfrm>
            <a:prstGeom prst="rightArrow">
              <a:avLst>
                <a:gd name="adj1" fmla="val 60000"/>
                <a:gd name="adj2" fmla="val 50000"/>
              </a:avLst>
            </a:prstGeom>
            <a:solidFill>
              <a:srgbClr val="B1C0D7"/>
            </a:solidFill>
            <a:ln>
              <a:noFill/>
            </a:ln>
          </p:spPr>
          <p:txBody>
            <a:bodyPr lIns="91425" tIns="91425" rIns="91425" bIns="91425" anchor="ctr" anchorCtr="0">
              <a:noAutofit/>
            </a:bodyPr>
            <a:lstStyle/>
            <a:p>
              <a:pPr lvl="0">
                <a:spcBef>
                  <a:spcPts val="0"/>
                </a:spcBef>
                <a:buNone/>
              </a:pPr>
              <a:endParaRPr/>
            </a:p>
          </p:txBody>
        </p:sp>
        <p:sp>
          <p:nvSpPr>
            <p:cNvPr id="208" name="Shape 208"/>
            <p:cNvSpPr txBox="1"/>
            <p:nvPr/>
          </p:nvSpPr>
          <p:spPr>
            <a:xfrm>
              <a:off x="4976503" y="1425611"/>
              <a:ext cx="267600" cy="3492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209" name="Shape 209"/>
            <p:cNvSpPr/>
            <p:nvPr/>
          </p:nvSpPr>
          <p:spPr>
            <a:xfrm>
              <a:off x="5355067" y="131576"/>
              <a:ext cx="1931400" cy="2937300"/>
            </a:xfrm>
            <a:prstGeom prst="roundRect">
              <a:avLst>
                <a:gd name="adj" fmla="val 10000"/>
              </a:avLst>
            </a:prstGeom>
            <a:solidFill>
              <a:srgbClr val="538CD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0" name="Shape 210"/>
            <p:cNvSpPr txBox="1"/>
            <p:nvPr/>
          </p:nvSpPr>
          <p:spPr>
            <a:xfrm>
              <a:off x="5355067" y="131576"/>
              <a:ext cx="1931400" cy="2937300"/>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Local Data</a:t>
              </a:r>
            </a:p>
            <a:p>
              <a:pPr marL="171450" marR="0" lvl="1" indent="-171450" algn="l" rtl="0">
                <a:lnSpc>
                  <a:spcPct val="90000"/>
                </a:lnSpc>
                <a:spcBef>
                  <a:spcPts val="98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Quantitative</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Qualitative</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Provided by families</a:t>
              </a:r>
            </a:p>
          </p:txBody>
        </p:sp>
      </p:grpSp>
      <p:sp>
        <p:nvSpPr>
          <p:cNvPr id="211" name="Shape 211"/>
          <p:cNvSpPr/>
          <p:nvPr/>
        </p:nvSpPr>
        <p:spPr>
          <a:xfrm>
            <a:off x="773125" y="1447800"/>
            <a:ext cx="2319600" cy="1329900"/>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pic>
        <p:nvPicPr>
          <p:cNvPr id="218" name="Shape 218" descr="C:\Documents and Settings\novakbe\Local Settings\Temporary Internet Files\Content.IE5\4B0OYVFH\MP900422748[2].jpg"/>
          <p:cNvPicPr preferRelativeResize="0"/>
          <p:nvPr/>
        </p:nvPicPr>
        <p:blipFill rotWithShape="1">
          <a:blip r:embed="rId3">
            <a:alphaModFix/>
          </a:blip>
          <a:srcRect/>
          <a:stretch/>
        </p:blipFill>
        <p:spPr>
          <a:xfrm>
            <a:off x="1066799" y="228600"/>
            <a:ext cx="7010400" cy="4191000"/>
          </a:xfrm>
          <a:prstGeom prst="rect">
            <a:avLst/>
          </a:prstGeom>
          <a:noFill/>
          <a:ln>
            <a:noFill/>
          </a:ln>
        </p:spPr>
      </p:pic>
      <p:sp>
        <p:nvSpPr>
          <p:cNvPr id="219" name="Shape 219"/>
          <p:cNvSpPr txBox="1">
            <a:spLocks noGrp="1"/>
          </p:cNvSpPr>
          <p:nvPr>
            <p:ph type="body" idx="1"/>
          </p:nvPr>
        </p:nvSpPr>
        <p:spPr>
          <a:xfrm>
            <a:off x="1104900" y="4541837"/>
            <a:ext cx="6934200" cy="1630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92D050"/>
              </a:buClr>
              <a:buSzPct val="25000"/>
              <a:buFont typeface="Arial"/>
              <a:buNone/>
            </a:pPr>
            <a:r>
              <a:rPr lang="en-US" sz="3200" b="1">
                <a:solidFill>
                  <a:srgbClr val="333399"/>
                </a:solidFill>
                <a:latin typeface="Lato"/>
                <a:ea typeface="Lato"/>
                <a:cs typeface="Lato"/>
                <a:sym typeface="Lato"/>
              </a:rPr>
              <a:t>PURPOSE: Beliefs and Research</a:t>
            </a:r>
          </a:p>
          <a:p>
            <a:pPr marL="0" marR="0" lvl="0" indent="0" algn="l" rtl="0">
              <a:spcBef>
                <a:spcPts val="560"/>
              </a:spcBef>
              <a:buNone/>
            </a:pPr>
            <a:r>
              <a:rPr lang="en-US" sz="2800">
                <a:solidFill>
                  <a:srgbClr val="333399"/>
                </a:solidFill>
                <a:latin typeface="Lato"/>
                <a:ea typeface="Lato"/>
                <a:cs typeface="Lato"/>
                <a:sym typeface="Lato"/>
              </a:rPr>
              <a:t>Consider your beliefs and what research says when making decisions about learning expectations, resources, and assessment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1066799" y="228600"/>
            <a:ext cx="70104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National Beliefs and Research</a:t>
            </a:r>
          </a:p>
        </p:txBody>
      </p:sp>
      <p:grpSp>
        <p:nvGrpSpPr>
          <p:cNvPr id="226" name="Shape 226"/>
          <p:cNvGrpSpPr/>
          <p:nvPr/>
        </p:nvGrpSpPr>
        <p:grpSpPr>
          <a:xfrm>
            <a:off x="1027305" y="1219200"/>
            <a:ext cx="7089388" cy="4724400"/>
            <a:chOff x="1749811" y="1143000"/>
            <a:chExt cx="7089388" cy="4724400"/>
          </a:xfrm>
        </p:grpSpPr>
        <p:pic>
          <p:nvPicPr>
            <p:cNvPr id="227" name="Shape 227" descr="http://www.naeyc.org/files/naeyc/ABCs%20cover.jpg"/>
            <p:cNvPicPr preferRelativeResize="0"/>
            <p:nvPr/>
          </p:nvPicPr>
          <p:blipFill rotWithShape="1">
            <a:blip r:embed="rId3">
              <a:alphaModFix/>
            </a:blip>
            <a:srcRect/>
            <a:stretch/>
          </p:blipFill>
          <p:spPr>
            <a:xfrm>
              <a:off x="1749811" y="3429000"/>
              <a:ext cx="1602988" cy="2362200"/>
            </a:xfrm>
            <a:prstGeom prst="rect">
              <a:avLst/>
            </a:prstGeom>
            <a:noFill/>
            <a:ln>
              <a:noFill/>
            </a:ln>
          </p:spPr>
        </p:pic>
        <p:grpSp>
          <p:nvGrpSpPr>
            <p:cNvPr id="228" name="Shape 228"/>
            <p:cNvGrpSpPr/>
            <p:nvPr/>
          </p:nvGrpSpPr>
          <p:grpSpPr>
            <a:xfrm>
              <a:off x="1752600" y="1143000"/>
              <a:ext cx="7086600" cy="2362200"/>
              <a:chOff x="225812" y="2057399"/>
              <a:chExt cx="7086600" cy="2362200"/>
            </a:xfrm>
          </p:grpSpPr>
          <p:pic>
            <p:nvPicPr>
              <p:cNvPr id="229" name="Shape 229" descr="http://images.51eng.com/p/97808/720/770/9780872077003.jpg"/>
              <p:cNvPicPr preferRelativeResize="0"/>
              <p:nvPr/>
            </p:nvPicPr>
            <p:blipFill rotWithShape="1">
              <a:blip r:embed="rId4">
                <a:alphaModFix/>
              </a:blip>
              <a:srcRect/>
              <a:stretch/>
            </p:blipFill>
            <p:spPr>
              <a:xfrm>
                <a:off x="1768861" y="2057399"/>
                <a:ext cx="1885950" cy="2362200"/>
              </a:xfrm>
              <a:prstGeom prst="rect">
                <a:avLst/>
              </a:prstGeom>
              <a:noFill/>
              <a:ln>
                <a:noFill/>
              </a:ln>
            </p:spPr>
          </p:pic>
          <p:pic>
            <p:nvPicPr>
              <p:cNvPr id="230" name="Shape 230" descr="http://img1.imagesbn.com/p/2940012452146_p0_v1_s260x420.JPG"/>
              <p:cNvPicPr preferRelativeResize="0"/>
              <p:nvPr/>
            </p:nvPicPr>
            <p:blipFill rotWithShape="1">
              <a:blip r:embed="rId5">
                <a:alphaModFix/>
              </a:blip>
              <a:srcRect/>
              <a:stretch/>
            </p:blipFill>
            <p:spPr>
              <a:xfrm>
                <a:off x="3675283" y="2057400"/>
                <a:ext cx="1960728" cy="2362200"/>
              </a:xfrm>
              <a:prstGeom prst="rect">
                <a:avLst/>
              </a:prstGeom>
              <a:noFill/>
              <a:ln>
                <a:noFill/>
              </a:ln>
            </p:spPr>
          </p:pic>
          <p:pic>
            <p:nvPicPr>
              <p:cNvPr id="231" name="Shape 231" descr="http://www.corwin.com/upm-data/medium/48336_Roskos_ELMS_72ppiRGB_150pixw.jpg"/>
              <p:cNvPicPr preferRelativeResize="0"/>
              <p:nvPr/>
            </p:nvPicPr>
            <p:blipFill rotWithShape="1">
              <a:blip r:embed="rId6">
                <a:alphaModFix/>
              </a:blip>
              <a:srcRect/>
              <a:stretch/>
            </p:blipFill>
            <p:spPr>
              <a:xfrm>
                <a:off x="225812" y="2057400"/>
                <a:ext cx="1600199" cy="2362200"/>
              </a:xfrm>
              <a:prstGeom prst="rect">
                <a:avLst/>
              </a:prstGeom>
              <a:noFill/>
              <a:ln>
                <a:noFill/>
              </a:ln>
            </p:spPr>
          </p:pic>
          <p:pic>
            <p:nvPicPr>
              <p:cNvPr id="232" name="Shape 232"/>
              <p:cNvPicPr preferRelativeResize="0"/>
              <p:nvPr/>
            </p:nvPicPr>
            <p:blipFill rotWithShape="1">
              <a:blip r:embed="rId7">
                <a:alphaModFix/>
              </a:blip>
              <a:srcRect/>
              <a:stretch/>
            </p:blipFill>
            <p:spPr>
              <a:xfrm>
                <a:off x="5636012" y="2057399"/>
                <a:ext cx="1676399" cy="2362200"/>
              </a:xfrm>
              <a:prstGeom prst="rect">
                <a:avLst/>
              </a:prstGeom>
              <a:noFill/>
              <a:ln>
                <a:noFill/>
              </a:ln>
            </p:spPr>
          </p:pic>
        </p:grpSp>
        <p:pic>
          <p:nvPicPr>
            <p:cNvPr id="233" name="Shape 233"/>
            <p:cNvPicPr preferRelativeResize="0"/>
            <p:nvPr/>
          </p:nvPicPr>
          <p:blipFill rotWithShape="1">
            <a:blip r:embed="rId8">
              <a:alphaModFix/>
            </a:blip>
            <a:srcRect/>
            <a:stretch/>
          </p:blipFill>
          <p:spPr>
            <a:xfrm>
              <a:off x="5181600" y="3505200"/>
              <a:ext cx="2057400" cy="2362200"/>
            </a:xfrm>
            <a:prstGeom prst="rect">
              <a:avLst/>
            </a:prstGeom>
            <a:noFill/>
            <a:ln>
              <a:noFill/>
            </a:ln>
          </p:spPr>
        </p:pic>
        <p:pic>
          <p:nvPicPr>
            <p:cNvPr id="234" name="Shape 234"/>
            <p:cNvPicPr preferRelativeResize="0"/>
            <p:nvPr/>
          </p:nvPicPr>
          <p:blipFill rotWithShape="1">
            <a:blip r:embed="rId9">
              <a:alphaModFix/>
            </a:blip>
            <a:srcRect l="15544" r="18395" b="5302"/>
            <a:stretch/>
          </p:blipFill>
          <p:spPr>
            <a:xfrm>
              <a:off x="3352800" y="3505200"/>
              <a:ext cx="1828800" cy="2286000"/>
            </a:xfrm>
            <a:prstGeom prst="rect">
              <a:avLst/>
            </a:prstGeom>
            <a:noFill/>
            <a:ln>
              <a:noFill/>
            </a:ln>
          </p:spPr>
        </p:pic>
        <p:pic>
          <p:nvPicPr>
            <p:cNvPr id="235" name="Shape 235"/>
            <p:cNvPicPr preferRelativeResize="0"/>
            <p:nvPr/>
          </p:nvPicPr>
          <p:blipFill rotWithShape="1">
            <a:blip r:embed="rId10">
              <a:alphaModFix/>
            </a:blip>
            <a:srcRect r="4347" b="6452"/>
            <a:stretch/>
          </p:blipFill>
          <p:spPr>
            <a:xfrm>
              <a:off x="7162800" y="3505200"/>
              <a:ext cx="1676399" cy="2286000"/>
            </a:xfrm>
            <a:prstGeom prst="rect">
              <a:avLst/>
            </a:prstGeom>
            <a:noFill/>
            <a:ln>
              <a:noFill/>
            </a:ln>
          </p:spPr>
        </p:pic>
      </p:grpSp>
      <p:sp>
        <p:nvSpPr>
          <p:cNvPr id="236" name="Shape 236"/>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952499" y="228600"/>
            <a:ext cx="72390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Wisconsin Beliefs and Research</a:t>
            </a:r>
          </a:p>
        </p:txBody>
      </p:sp>
      <p:grpSp>
        <p:nvGrpSpPr>
          <p:cNvPr id="243" name="Shape 243"/>
          <p:cNvGrpSpPr/>
          <p:nvPr/>
        </p:nvGrpSpPr>
        <p:grpSpPr>
          <a:xfrm>
            <a:off x="1864051" y="771873"/>
            <a:ext cx="5415897" cy="5712963"/>
            <a:chOff x="1203141" y="-218726"/>
            <a:chExt cx="5415897" cy="5712963"/>
          </a:xfrm>
        </p:grpSpPr>
        <p:sp>
          <p:nvSpPr>
            <p:cNvPr id="244" name="Shape 244"/>
            <p:cNvSpPr/>
            <p:nvPr/>
          </p:nvSpPr>
          <p:spPr>
            <a:xfrm>
              <a:off x="3210321" y="2311002"/>
              <a:ext cx="2824559" cy="2824559"/>
            </a:xfrm>
            <a:custGeom>
              <a:avLst/>
              <a:gdLst/>
              <a:ahLst/>
              <a:cxnLst/>
              <a:rect l="0" t="0" r="0" b="0"/>
              <a:pathLst>
                <a:path w="120000" h="120000" extrusionOk="0">
                  <a:moveTo>
                    <a:pt x="85176" y="19132"/>
                  </a:moveTo>
                  <a:lnTo>
                    <a:pt x="94510" y="11299"/>
                  </a:lnTo>
                  <a:lnTo>
                    <a:pt x="101967" y="17557"/>
                  </a:lnTo>
                  <a:lnTo>
                    <a:pt x="95874" y="28109"/>
                  </a:lnTo>
                  <a:lnTo>
                    <a:pt x="95874" y="28109"/>
                  </a:lnTo>
                  <a:cubicBezTo>
                    <a:pt x="100207" y="32983"/>
                    <a:pt x="103500" y="38688"/>
                    <a:pt x="105555" y="44876"/>
                  </a:cubicBezTo>
                  <a:lnTo>
                    <a:pt x="117740" y="44876"/>
                  </a:lnTo>
                  <a:lnTo>
                    <a:pt x="119430" y="54462"/>
                  </a:lnTo>
                  <a:lnTo>
                    <a:pt x="107980" y="58630"/>
                  </a:lnTo>
                  <a:lnTo>
                    <a:pt x="107980" y="58630"/>
                  </a:lnTo>
                  <a:cubicBezTo>
                    <a:pt x="108166" y="65148"/>
                    <a:pt x="107022" y="71636"/>
                    <a:pt x="104618" y="77697"/>
                  </a:cubicBezTo>
                  <a:lnTo>
                    <a:pt x="113952" y="85529"/>
                  </a:lnTo>
                  <a:lnTo>
                    <a:pt x="109085" y="93959"/>
                  </a:lnTo>
                  <a:lnTo>
                    <a:pt x="97635" y="89791"/>
                  </a:lnTo>
                  <a:cubicBezTo>
                    <a:pt x="93588" y="94904"/>
                    <a:pt x="88541" y="99139"/>
                    <a:pt x="82803" y="102237"/>
                  </a:cubicBezTo>
                  <a:lnTo>
                    <a:pt x="84920" y="114237"/>
                  </a:lnTo>
                  <a:lnTo>
                    <a:pt x="75772" y="117566"/>
                  </a:lnTo>
                  <a:lnTo>
                    <a:pt x="69680" y="107013"/>
                  </a:lnTo>
                  <a:lnTo>
                    <a:pt x="69680" y="107013"/>
                  </a:lnTo>
                  <a:cubicBezTo>
                    <a:pt x="63293" y="108328"/>
                    <a:pt x="56706" y="108328"/>
                    <a:pt x="50319" y="107013"/>
                  </a:cubicBezTo>
                  <a:lnTo>
                    <a:pt x="44227" y="117566"/>
                  </a:lnTo>
                  <a:lnTo>
                    <a:pt x="35079" y="114237"/>
                  </a:lnTo>
                  <a:lnTo>
                    <a:pt x="37196" y="102237"/>
                  </a:lnTo>
                  <a:lnTo>
                    <a:pt x="37196" y="102237"/>
                  </a:lnTo>
                  <a:cubicBezTo>
                    <a:pt x="31458" y="99139"/>
                    <a:pt x="26411" y="94904"/>
                    <a:pt x="22364" y="89791"/>
                  </a:cubicBezTo>
                  <a:lnTo>
                    <a:pt x="10914" y="93959"/>
                  </a:lnTo>
                  <a:lnTo>
                    <a:pt x="6047" y="85529"/>
                  </a:lnTo>
                  <a:lnTo>
                    <a:pt x="15381" y="77697"/>
                  </a:lnTo>
                  <a:lnTo>
                    <a:pt x="15381" y="77697"/>
                  </a:lnTo>
                  <a:cubicBezTo>
                    <a:pt x="12977" y="71636"/>
                    <a:pt x="11833" y="65148"/>
                    <a:pt x="12019" y="58630"/>
                  </a:cubicBezTo>
                  <a:lnTo>
                    <a:pt x="569" y="54462"/>
                  </a:lnTo>
                  <a:lnTo>
                    <a:pt x="2259" y="44876"/>
                  </a:lnTo>
                  <a:lnTo>
                    <a:pt x="14444" y="44876"/>
                  </a:lnTo>
                  <a:lnTo>
                    <a:pt x="14444" y="44876"/>
                  </a:lnTo>
                  <a:cubicBezTo>
                    <a:pt x="16499" y="38688"/>
                    <a:pt x="19792" y="32983"/>
                    <a:pt x="24125" y="28109"/>
                  </a:cubicBezTo>
                  <a:lnTo>
                    <a:pt x="18032" y="17557"/>
                  </a:lnTo>
                  <a:lnTo>
                    <a:pt x="25489" y="11299"/>
                  </a:lnTo>
                  <a:lnTo>
                    <a:pt x="34823" y="19132"/>
                  </a:lnTo>
                  <a:lnTo>
                    <a:pt x="34823" y="19132"/>
                  </a:lnTo>
                  <a:cubicBezTo>
                    <a:pt x="40375" y="15712"/>
                    <a:pt x="46565" y="13459"/>
                    <a:pt x="53017" y="12510"/>
                  </a:cubicBezTo>
                  <a:lnTo>
                    <a:pt x="55132" y="510"/>
                  </a:lnTo>
                  <a:lnTo>
                    <a:pt x="64867" y="510"/>
                  </a:lnTo>
                  <a:lnTo>
                    <a:pt x="66982" y="12510"/>
                  </a:lnTo>
                  <a:lnTo>
                    <a:pt x="66982" y="12510"/>
                  </a:lnTo>
                  <a:cubicBezTo>
                    <a:pt x="73434" y="13459"/>
                    <a:pt x="79624" y="15712"/>
                    <a:pt x="85176" y="19132"/>
                  </a:cubicBezTo>
                  <a:close/>
                </a:path>
              </a:pathLst>
            </a:custGeom>
            <a:gradFill>
              <a:gsLst>
                <a:gs pos="0">
                  <a:srgbClr val="2D5C97"/>
                </a:gs>
                <a:gs pos="80000">
                  <a:srgbClr val="3C7AC5"/>
                </a:gs>
                <a:gs pos="100000">
                  <a:srgbClr val="397BC9"/>
                </a:gs>
              </a:gsLst>
              <a:lin ang="16200000" scaled="0"/>
            </a:gradFill>
            <a:ln>
              <a:noFill/>
            </a:ln>
          </p:spPr>
          <p:txBody>
            <a:bodyPr lIns="91425" tIns="91425" rIns="91425" bIns="91425" anchor="ctr" anchorCtr="0">
              <a:noAutofit/>
            </a:bodyPr>
            <a:lstStyle/>
            <a:p>
              <a:pPr lvl="0">
                <a:spcBef>
                  <a:spcPts val="0"/>
                </a:spcBef>
                <a:buNone/>
              </a:pPr>
              <a:endParaRPr/>
            </a:p>
          </p:txBody>
        </p:sp>
        <p:sp>
          <p:nvSpPr>
            <p:cNvPr id="245" name="Shape 245"/>
            <p:cNvSpPr txBox="1"/>
            <p:nvPr/>
          </p:nvSpPr>
          <p:spPr>
            <a:xfrm>
              <a:off x="3210321" y="2311002"/>
              <a:ext cx="2824559" cy="2824559"/>
            </a:xfrm>
            <a:prstGeom prst="rect">
              <a:avLst/>
            </a:prstGeom>
            <a:noFill/>
            <a:ln>
              <a:noFill/>
            </a:ln>
          </p:spPr>
          <p:txBody>
            <a:bodyPr lIns="21575" tIns="21575" rIns="21575" bIns="21575" anchor="ctr" anchorCtr="0">
              <a:noAutofit/>
            </a:bodyPr>
            <a:lstStyle/>
            <a:p>
              <a:pPr marL="0" marR="0" lvl="0" indent="0" algn="ctr" rtl="0">
                <a:lnSpc>
                  <a:spcPct val="90000"/>
                </a:lnSpc>
                <a:spcBef>
                  <a:spcPts val="0"/>
                </a:spcBef>
                <a:spcAft>
                  <a:spcPts val="0"/>
                </a:spcAft>
                <a:buSzPct val="25000"/>
                <a:buNone/>
              </a:pPr>
              <a:r>
                <a:rPr lang="en-US" sz="1700">
                  <a:solidFill>
                    <a:schemeClr val="lt1"/>
                  </a:solidFill>
                  <a:latin typeface="Lato"/>
                  <a:ea typeface="Lato"/>
                  <a:cs typeface="Lato"/>
                  <a:sym typeface="Lato"/>
                </a:rPr>
                <a:t>Guiding Principles for Teaching and Learning</a:t>
              </a:r>
            </a:p>
          </p:txBody>
        </p:sp>
        <p:sp>
          <p:nvSpPr>
            <p:cNvPr id="246" name="Shape 246"/>
            <p:cNvSpPr/>
            <p:nvPr/>
          </p:nvSpPr>
          <p:spPr>
            <a:xfrm>
              <a:off x="1566941" y="1643380"/>
              <a:ext cx="2054225" cy="2054225"/>
            </a:xfrm>
            <a:custGeom>
              <a:avLst/>
              <a:gdLst/>
              <a:ahLst/>
              <a:cxnLst/>
              <a:rect l="0" t="0" r="0" b="0"/>
              <a:pathLst>
                <a:path w="120000" h="120000" extrusionOk="0">
                  <a:moveTo>
                    <a:pt x="89789" y="30392"/>
                  </a:moveTo>
                  <a:lnTo>
                    <a:pt x="107493" y="25057"/>
                  </a:lnTo>
                  <a:lnTo>
                    <a:pt x="114008" y="36340"/>
                  </a:lnTo>
                  <a:lnTo>
                    <a:pt x="100535" y="49004"/>
                  </a:lnTo>
                  <a:cubicBezTo>
                    <a:pt x="102488" y="56204"/>
                    <a:pt x="102488" y="63795"/>
                    <a:pt x="100535" y="70995"/>
                  </a:cubicBezTo>
                  <a:lnTo>
                    <a:pt x="114008" y="83659"/>
                  </a:lnTo>
                  <a:lnTo>
                    <a:pt x="107493" y="94942"/>
                  </a:lnTo>
                  <a:lnTo>
                    <a:pt x="89789" y="89607"/>
                  </a:lnTo>
                  <a:lnTo>
                    <a:pt x="89789" y="89607"/>
                  </a:lnTo>
                  <a:cubicBezTo>
                    <a:pt x="84530" y="94898"/>
                    <a:pt x="77957" y="98693"/>
                    <a:pt x="70745" y="100602"/>
                  </a:cubicBezTo>
                  <a:lnTo>
                    <a:pt x="66514" y="118602"/>
                  </a:lnTo>
                  <a:lnTo>
                    <a:pt x="53485" y="118602"/>
                  </a:lnTo>
                  <a:lnTo>
                    <a:pt x="49254" y="100602"/>
                  </a:lnTo>
                  <a:lnTo>
                    <a:pt x="49254" y="100602"/>
                  </a:lnTo>
                  <a:cubicBezTo>
                    <a:pt x="42042" y="98693"/>
                    <a:pt x="35469" y="94898"/>
                    <a:pt x="30210" y="89607"/>
                  </a:cubicBezTo>
                  <a:lnTo>
                    <a:pt x="12506" y="94942"/>
                  </a:lnTo>
                  <a:lnTo>
                    <a:pt x="5991" y="83659"/>
                  </a:lnTo>
                  <a:lnTo>
                    <a:pt x="19464" y="70995"/>
                  </a:lnTo>
                  <a:lnTo>
                    <a:pt x="19464" y="70995"/>
                  </a:lnTo>
                  <a:cubicBezTo>
                    <a:pt x="17511" y="63795"/>
                    <a:pt x="17511" y="56204"/>
                    <a:pt x="19464" y="49004"/>
                  </a:cubicBezTo>
                  <a:lnTo>
                    <a:pt x="5991" y="36340"/>
                  </a:lnTo>
                  <a:lnTo>
                    <a:pt x="12506" y="25057"/>
                  </a:lnTo>
                  <a:lnTo>
                    <a:pt x="30210" y="30392"/>
                  </a:lnTo>
                  <a:lnTo>
                    <a:pt x="30210" y="30392"/>
                  </a:lnTo>
                  <a:cubicBezTo>
                    <a:pt x="35469" y="25101"/>
                    <a:pt x="42042" y="21306"/>
                    <a:pt x="49254" y="19397"/>
                  </a:cubicBezTo>
                  <a:lnTo>
                    <a:pt x="53485" y="1397"/>
                  </a:lnTo>
                  <a:lnTo>
                    <a:pt x="66514" y="1397"/>
                  </a:lnTo>
                  <a:lnTo>
                    <a:pt x="70745" y="19397"/>
                  </a:lnTo>
                  <a:lnTo>
                    <a:pt x="70745" y="19397"/>
                  </a:lnTo>
                  <a:cubicBezTo>
                    <a:pt x="77957" y="21306"/>
                    <a:pt x="84530" y="25101"/>
                    <a:pt x="89789" y="30392"/>
                  </a:cubicBezTo>
                  <a:close/>
                </a:path>
              </a:pathLst>
            </a:custGeom>
            <a:gradFill>
              <a:gsLst>
                <a:gs pos="0">
                  <a:srgbClr val="2D5C97"/>
                </a:gs>
                <a:gs pos="80000">
                  <a:srgbClr val="3C7AC5"/>
                </a:gs>
                <a:gs pos="100000">
                  <a:srgbClr val="397BC9"/>
                </a:gs>
              </a:gsLst>
              <a:lin ang="16200000" scaled="0"/>
            </a:gradFill>
            <a:ln>
              <a:noFill/>
            </a:ln>
          </p:spPr>
          <p:txBody>
            <a:bodyPr lIns="91425" tIns="91425" rIns="91425" bIns="91425" anchor="ctr" anchorCtr="0">
              <a:noAutofit/>
            </a:bodyPr>
            <a:lstStyle/>
            <a:p>
              <a:pPr lvl="0">
                <a:spcBef>
                  <a:spcPts val="0"/>
                </a:spcBef>
                <a:buNone/>
              </a:pPr>
              <a:endParaRPr/>
            </a:p>
          </p:txBody>
        </p:sp>
        <p:sp>
          <p:nvSpPr>
            <p:cNvPr id="247" name="Shape 247"/>
            <p:cNvSpPr txBox="1"/>
            <p:nvPr/>
          </p:nvSpPr>
          <p:spPr>
            <a:xfrm>
              <a:off x="1749412" y="1761187"/>
              <a:ext cx="1689300" cy="1818600"/>
            </a:xfrm>
            <a:prstGeom prst="rect">
              <a:avLst/>
            </a:prstGeom>
            <a:noFill/>
            <a:ln>
              <a:noFill/>
            </a:ln>
          </p:spPr>
          <p:txBody>
            <a:bodyPr lIns="21575" tIns="21575" rIns="21575" bIns="21575" anchor="ctr" anchorCtr="0">
              <a:noAutofit/>
            </a:bodyPr>
            <a:lstStyle/>
            <a:p>
              <a:pPr marL="0" marR="0" lvl="0" indent="0" algn="ctr" rtl="0">
                <a:lnSpc>
                  <a:spcPct val="90000"/>
                </a:lnSpc>
                <a:spcBef>
                  <a:spcPts val="0"/>
                </a:spcBef>
                <a:spcAft>
                  <a:spcPts val="0"/>
                </a:spcAft>
                <a:buSzPct val="25000"/>
                <a:buNone/>
              </a:pPr>
              <a:r>
                <a:rPr lang="en-US" sz="1700">
                  <a:solidFill>
                    <a:schemeClr val="lt1"/>
                  </a:solidFill>
                  <a:latin typeface="Lato"/>
                  <a:ea typeface="Lato"/>
                  <a:cs typeface="Lato"/>
                  <a:sym typeface="Lato"/>
                </a:rPr>
                <a:t>WMELS </a:t>
              </a:r>
            </a:p>
            <a:p>
              <a:pPr marL="0" marR="0" lvl="0" indent="0" algn="ctr" rtl="0">
                <a:lnSpc>
                  <a:spcPct val="90000"/>
                </a:lnSpc>
                <a:spcBef>
                  <a:spcPts val="0"/>
                </a:spcBef>
                <a:spcAft>
                  <a:spcPts val="0"/>
                </a:spcAft>
                <a:buSzPct val="25000"/>
                <a:buNone/>
              </a:pPr>
              <a:r>
                <a:rPr lang="en-US" sz="1700">
                  <a:solidFill>
                    <a:schemeClr val="lt1"/>
                  </a:solidFill>
                  <a:latin typeface="Lato"/>
                  <a:ea typeface="Lato"/>
                  <a:cs typeface="Lato"/>
                  <a:sym typeface="Lato"/>
                </a:rPr>
                <a:t>Guiding Principles</a:t>
              </a:r>
            </a:p>
          </p:txBody>
        </p:sp>
        <p:sp>
          <p:nvSpPr>
            <p:cNvPr id="248" name="Shape 248"/>
            <p:cNvSpPr/>
            <p:nvPr/>
          </p:nvSpPr>
          <p:spPr>
            <a:xfrm rot="-900000">
              <a:off x="2717516" y="226173"/>
              <a:ext cx="2012720" cy="2012720"/>
            </a:xfrm>
            <a:custGeom>
              <a:avLst/>
              <a:gdLst/>
              <a:ahLst/>
              <a:cxnLst/>
              <a:rect l="0" t="0" r="0" b="0"/>
              <a:pathLst>
                <a:path w="120000" h="120000" extrusionOk="0">
                  <a:moveTo>
                    <a:pt x="89789" y="30392"/>
                  </a:moveTo>
                  <a:lnTo>
                    <a:pt x="107493" y="25057"/>
                  </a:lnTo>
                  <a:lnTo>
                    <a:pt x="114008" y="36340"/>
                  </a:lnTo>
                  <a:lnTo>
                    <a:pt x="100535" y="49004"/>
                  </a:lnTo>
                  <a:cubicBezTo>
                    <a:pt x="102488" y="56204"/>
                    <a:pt x="102488" y="63795"/>
                    <a:pt x="100535" y="70995"/>
                  </a:cubicBezTo>
                  <a:lnTo>
                    <a:pt x="114008" y="83659"/>
                  </a:lnTo>
                  <a:lnTo>
                    <a:pt x="107493" y="94942"/>
                  </a:lnTo>
                  <a:lnTo>
                    <a:pt x="89789" y="89607"/>
                  </a:lnTo>
                  <a:lnTo>
                    <a:pt x="89789" y="89607"/>
                  </a:lnTo>
                  <a:cubicBezTo>
                    <a:pt x="84530" y="94898"/>
                    <a:pt x="77957" y="98693"/>
                    <a:pt x="70745" y="100602"/>
                  </a:cubicBezTo>
                  <a:lnTo>
                    <a:pt x="66514" y="118602"/>
                  </a:lnTo>
                  <a:lnTo>
                    <a:pt x="53485" y="118602"/>
                  </a:lnTo>
                  <a:lnTo>
                    <a:pt x="49254" y="100602"/>
                  </a:lnTo>
                  <a:lnTo>
                    <a:pt x="49254" y="100602"/>
                  </a:lnTo>
                  <a:cubicBezTo>
                    <a:pt x="42042" y="98693"/>
                    <a:pt x="35469" y="94898"/>
                    <a:pt x="30210" y="89607"/>
                  </a:cubicBezTo>
                  <a:lnTo>
                    <a:pt x="12506" y="94942"/>
                  </a:lnTo>
                  <a:lnTo>
                    <a:pt x="5991" y="83659"/>
                  </a:lnTo>
                  <a:lnTo>
                    <a:pt x="19464" y="70995"/>
                  </a:lnTo>
                  <a:lnTo>
                    <a:pt x="19464" y="70995"/>
                  </a:lnTo>
                  <a:cubicBezTo>
                    <a:pt x="17511" y="63795"/>
                    <a:pt x="17511" y="56204"/>
                    <a:pt x="19464" y="49004"/>
                  </a:cubicBezTo>
                  <a:lnTo>
                    <a:pt x="5991" y="36340"/>
                  </a:lnTo>
                  <a:lnTo>
                    <a:pt x="12506" y="25057"/>
                  </a:lnTo>
                  <a:lnTo>
                    <a:pt x="30210" y="30392"/>
                  </a:lnTo>
                  <a:lnTo>
                    <a:pt x="30210" y="30392"/>
                  </a:lnTo>
                  <a:cubicBezTo>
                    <a:pt x="35469" y="25101"/>
                    <a:pt x="42042" y="21306"/>
                    <a:pt x="49254" y="19397"/>
                  </a:cubicBezTo>
                  <a:lnTo>
                    <a:pt x="53485" y="1397"/>
                  </a:lnTo>
                  <a:lnTo>
                    <a:pt x="66514" y="1397"/>
                  </a:lnTo>
                  <a:lnTo>
                    <a:pt x="70745" y="19397"/>
                  </a:lnTo>
                  <a:lnTo>
                    <a:pt x="70745" y="19397"/>
                  </a:lnTo>
                  <a:cubicBezTo>
                    <a:pt x="77957" y="21306"/>
                    <a:pt x="84530" y="25101"/>
                    <a:pt x="89789" y="30392"/>
                  </a:cubicBezTo>
                  <a:close/>
                </a:path>
              </a:pathLst>
            </a:custGeom>
            <a:gradFill>
              <a:gsLst>
                <a:gs pos="0">
                  <a:srgbClr val="2D5C97"/>
                </a:gs>
                <a:gs pos="80000">
                  <a:srgbClr val="3C7AC5"/>
                </a:gs>
                <a:gs pos="100000">
                  <a:srgbClr val="397BC9"/>
                </a:gs>
              </a:gsLst>
              <a:lin ang="16200000" scaled="0"/>
            </a:gradFill>
            <a:ln>
              <a:noFill/>
            </a:ln>
          </p:spPr>
          <p:txBody>
            <a:bodyPr lIns="91425" tIns="91425" rIns="91425" bIns="91425" anchor="ctr" anchorCtr="0">
              <a:noAutofit/>
            </a:bodyPr>
            <a:lstStyle/>
            <a:p>
              <a:pPr lvl="0">
                <a:spcBef>
                  <a:spcPts val="0"/>
                </a:spcBef>
                <a:buNone/>
              </a:pPr>
              <a:endParaRPr/>
            </a:p>
          </p:txBody>
        </p:sp>
        <p:sp>
          <p:nvSpPr>
            <p:cNvPr id="249" name="Shape 249"/>
            <p:cNvSpPr txBox="1"/>
            <p:nvPr/>
          </p:nvSpPr>
          <p:spPr>
            <a:xfrm rot="-900287">
              <a:off x="3097571" y="801380"/>
              <a:ext cx="1252608" cy="1089237"/>
            </a:xfrm>
            <a:prstGeom prst="rect">
              <a:avLst/>
            </a:prstGeom>
            <a:noFill/>
            <a:ln>
              <a:noFill/>
            </a:ln>
          </p:spPr>
          <p:txBody>
            <a:bodyPr lIns="21575" tIns="21575" rIns="21575" bIns="21575" anchor="ctr" anchorCtr="0">
              <a:noAutofit/>
            </a:bodyPr>
            <a:lstStyle/>
            <a:p>
              <a:pPr marL="0" marR="0" lvl="0" indent="0" algn="ctr" rtl="0">
                <a:lnSpc>
                  <a:spcPct val="90000"/>
                </a:lnSpc>
                <a:spcBef>
                  <a:spcPts val="0"/>
                </a:spcBef>
                <a:spcAft>
                  <a:spcPts val="0"/>
                </a:spcAft>
                <a:buSzPct val="25000"/>
                <a:buNone/>
              </a:pPr>
              <a:r>
                <a:rPr lang="en-US" sz="1700">
                  <a:solidFill>
                    <a:schemeClr val="lt1"/>
                  </a:solidFill>
                  <a:latin typeface="Lato"/>
                  <a:ea typeface="Lato"/>
                  <a:cs typeface="Lato"/>
                  <a:sym typeface="Lato"/>
                </a:rPr>
                <a:t>Foundations for ELA</a:t>
              </a:r>
            </a:p>
          </p:txBody>
        </p:sp>
        <p:sp>
          <p:nvSpPr>
            <p:cNvPr id="250" name="Shape 250"/>
            <p:cNvSpPr/>
            <p:nvPr/>
          </p:nvSpPr>
          <p:spPr>
            <a:xfrm>
              <a:off x="3003602" y="1878800"/>
              <a:ext cx="3615436" cy="3615436"/>
            </a:xfrm>
            <a:custGeom>
              <a:avLst/>
              <a:gdLst/>
              <a:ahLst/>
              <a:cxnLst/>
              <a:rect l="0" t="0" r="0" b="0"/>
              <a:pathLst>
                <a:path w="120000" h="120000" extrusionOk="0">
                  <a:moveTo>
                    <a:pt x="53821" y="4090"/>
                  </a:moveTo>
                  <a:lnTo>
                    <a:pt x="53821" y="4090"/>
                  </a:lnTo>
                  <a:cubicBezTo>
                    <a:pt x="77111" y="1517"/>
                    <a:pt x="99557" y="13650"/>
                    <a:pt x="110161" y="34546"/>
                  </a:cubicBezTo>
                  <a:cubicBezTo>
                    <a:pt x="120764" y="55442"/>
                    <a:pt x="117302" y="80722"/>
                    <a:pt x="101473" y="97999"/>
                  </a:cubicBezTo>
                  <a:lnTo>
                    <a:pt x="104013" y="100745"/>
                  </a:lnTo>
                  <a:lnTo>
                    <a:pt x="96286" y="99228"/>
                  </a:lnTo>
                  <a:lnTo>
                    <a:pt x="95100" y="91109"/>
                  </a:lnTo>
                  <a:lnTo>
                    <a:pt x="97639" y="93854"/>
                  </a:lnTo>
                  <a:cubicBezTo>
                    <a:pt x="111685" y="78238"/>
                    <a:pt x="114629" y="55570"/>
                    <a:pt x="105039" y="36884"/>
                  </a:cubicBezTo>
                  <a:cubicBezTo>
                    <a:pt x="95449" y="18197"/>
                    <a:pt x="75315" y="7374"/>
                    <a:pt x="54439" y="9681"/>
                  </a:cubicBezTo>
                  <a:close/>
                </a:path>
              </a:pathLst>
            </a:custGeom>
            <a:gradFill>
              <a:gsLst>
                <a:gs pos="0">
                  <a:srgbClr val="7D8CA2"/>
                </a:gs>
                <a:gs pos="80000">
                  <a:srgbClr val="A5B7D5"/>
                </a:gs>
                <a:gs pos="100000">
                  <a:srgbClr val="A5B8D7"/>
                </a:gs>
              </a:gsLst>
              <a:lin ang="16200000" scaled="0"/>
            </a:gradFill>
            <a:ln>
              <a:noFill/>
            </a:ln>
          </p:spPr>
          <p:txBody>
            <a:bodyPr lIns="91425" tIns="91425" rIns="91425" bIns="91425" anchor="ctr" anchorCtr="0">
              <a:noAutofit/>
            </a:bodyPr>
            <a:lstStyle/>
            <a:p>
              <a:pPr lvl="0">
                <a:spcBef>
                  <a:spcPts val="0"/>
                </a:spcBef>
                <a:buNone/>
              </a:pPr>
              <a:endParaRPr/>
            </a:p>
          </p:txBody>
        </p:sp>
        <p:sp>
          <p:nvSpPr>
            <p:cNvPr id="251" name="Shape 251"/>
            <p:cNvSpPr/>
            <p:nvPr/>
          </p:nvSpPr>
          <p:spPr>
            <a:xfrm>
              <a:off x="1203141" y="1184817"/>
              <a:ext cx="2626839" cy="2626839"/>
            </a:xfrm>
            <a:custGeom>
              <a:avLst/>
              <a:gdLst/>
              <a:ahLst/>
              <a:cxnLst/>
              <a:rect l="0" t="0" r="0" b="0"/>
              <a:pathLst>
                <a:path w="120000" h="120000" extrusionOk="0">
                  <a:moveTo>
                    <a:pt x="38834" y="9410"/>
                  </a:moveTo>
                  <a:lnTo>
                    <a:pt x="41822" y="16552"/>
                  </a:lnTo>
                  <a:lnTo>
                    <a:pt x="41822" y="16552"/>
                  </a:lnTo>
                  <a:cubicBezTo>
                    <a:pt x="23032" y="24414"/>
                    <a:pt x="11425" y="43464"/>
                    <a:pt x="13054" y="63767"/>
                  </a:cubicBezTo>
                  <a:lnTo>
                    <a:pt x="18064" y="62671"/>
                  </a:lnTo>
                  <a:lnTo>
                    <a:pt x="10211" y="70899"/>
                  </a:lnTo>
                  <a:lnTo>
                    <a:pt x="417" y="66534"/>
                  </a:lnTo>
                  <a:lnTo>
                    <a:pt x="5431" y="65436"/>
                  </a:lnTo>
                  <a:lnTo>
                    <a:pt x="5431" y="65436"/>
                  </a:lnTo>
                  <a:cubicBezTo>
                    <a:pt x="3041" y="41449"/>
                    <a:pt x="16596" y="18714"/>
                    <a:pt x="38834" y="9410"/>
                  </a:cubicBezTo>
                  <a:close/>
                </a:path>
              </a:pathLst>
            </a:custGeom>
            <a:gradFill>
              <a:gsLst>
                <a:gs pos="0">
                  <a:srgbClr val="7D8CA2"/>
                </a:gs>
                <a:gs pos="80000">
                  <a:srgbClr val="A5B7D5"/>
                </a:gs>
                <a:gs pos="100000">
                  <a:srgbClr val="A5B8D7"/>
                </a:gs>
              </a:gsLst>
              <a:lin ang="16200000" scaled="0"/>
            </a:gradFill>
            <a:ln>
              <a:noFill/>
            </a:ln>
          </p:spPr>
          <p:txBody>
            <a:bodyPr lIns="91425" tIns="91425" rIns="91425" bIns="91425" anchor="ctr" anchorCtr="0">
              <a:noAutofit/>
            </a:bodyPr>
            <a:lstStyle/>
            <a:p>
              <a:pPr lvl="0">
                <a:spcBef>
                  <a:spcPts val="0"/>
                </a:spcBef>
                <a:buNone/>
              </a:pPr>
              <a:endParaRPr/>
            </a:p>
          </p:txBody>
        </p:sp>
        <p:sp>
          <p:nvSpPr>
            <p:cNvPr id="252" name="Shape 252"/>
            <p:cNvSpPr/>
            <p:nvPr/>
          </p:nvSpPr>
          <p:spPr>
            <a:xfrm>
              <a:off x="2251953" y="-218726"/>
              <a:ext cx="2832261" cy="2832261"/>
            </a:xfrm>
            <a:custGeom>
              <a:avLst/>
              <a:gdLst/>
              <a:ahLst/>
              <a:cxnLst/>
              <a:rect l="0" t="0" r="0" b="0"/>
              <a:pathLst>
                <a:path w="120000" h="120000" extrusionOk="0">
                  <a:moveTo>
                    <a:pt x="4985" y="64680"/>
                  </a:moveTo>
                  <a:lnTo>
                    <a:pt x="4985" y="64680"/>
                  </a:lnTo>
                  <a:cubicBezTo>
                    <a:pt x="3682" y="49360"/>
                    <a:pt x="8826" y="34190"/>
                    <a:pt x="19179" y="22822"/>
                  </a:cubicBezTo>
                  <a:lnTo>
                    <a:pt x="16020" y="19255"/>
                  </a:lnTo>
                  <a:lnTo>
                    <a:pt x="25770" y="21357"/>
                  </a:lnTo>
                  <a:lnTo>
                    <a:pt x="27129" y="31797"/>
                  </a:lnTo>
                  <a:lnTo>
                    <a:pt x="23972" y="28233"/>
                  </a:lnTo>
                  <a:lnTo>
                    <a:pt x="23972" y="28233"/>
                  </a:lnTo>
                  <a:cubicBezTo>
                    <a:pt x="15303" y="38064"/>
                    <a:pt x="11029" y="51011"/>
                    <a:pt x="12140" y="64071"/>
                  </a:cubicBezTo>
                  <a:close/>
                </a:path>
              </a:pathLst>
            </a:custGeom>
            <a:gradFill>
              <a:gsLst>
                <a:gs pos="0">
                  <a:srgbClr val="7D8CA2"/>
                </a:gs>
                <a:gs pos="80000">
                  <a:srgbClr val="A5B7D5"/>
                </a:gs>
                <a:gs pos="100000">
                  <a:srgbClr val="A5B8D7"/>
                </a:gs>
              </a:gsLst>
              <a:lin ang="16200000" scaled="0"/>
            </a:gradFill>
            <a:ln>
              <a:noFill/>
            </a:ln>
          </p:spPr>
          <p:txBody>
            <a:bodyPr lIns="91425" tIns="91425" rIns="91425" bIns="91425" anchor="ctr" anchorCtr="0">
              <a:noAutofit/>
            </a:bodyPr>
            <a:lstStyle/>
            <a:p>
              <a:pPr lvl="0">
                <a:spcBef>
                  <a:spcPts val="0"/>
                </a:spcBef>
                <a:buNone/>
              </a:pPr>
              <a:endParaRPr/>
            </a:p>
          </p:txBody>
        </p:sp>
      </p:grpSp>
      <p:sp>
        <p:nvSpPr>
          <p:cNvPr id="253" name="Shape 253"/>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p:nvPr/>
        </p:nvSpPr>
        <p:spPr>
          <a:xfrm>
            <a:off x="348475" y="1407850"/>
            <a:ext cx="8433000" cy="4167900"/>
          </a:xfrm>
          <a:prstGeom prst="rect">
            <a:avLst/>
          </a:prstGeom>
          <a:solidFill>
            <a:srgbClr val="0022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333399"/>
              </a:solidFill>
            </a:endParaRPr>
          </a:p>
        </p:txBody>
      </p:sp>
      <p:sp>
        <p:nvSpPr>
          <p:cNvPr id="260" name="Shape 260"/>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pic>
        <p:nvPicPr>
          <p:cNvPr id="261" name="Shape 261" descr="worksheet1.png"/>
          <p:cNvPicPr preferRelativeResize="0"/>
          <p:nvPr/>
        </p:nvPicPr>
        <p:blipFill>
          <a:blip r:embed="rId3">
            <a:alphaModFix/>
          </a:blip>
          <a:stretch>
            <a:fillRect/>
          </a:stretch>
        </p:blipFill>
        <p:spPr>
          <a:xfrm>
            <a:off x="498099" y="1547225"/>
            <a:ext cx="8147800" cy="3889000"/>
          </a:xfrm>
          <a:prstGeom prst="rect">
            <a:avLst/>
          </a:prstGeom>
          <a:noFill/>
          <a:ln>
            <a:noFill/>
          </a:ln>
        </p:spPr>
      </p:pic>
      <p:sp>
        <p:nvSpPr>
          <p:cNvPr id="262" name="Shape 262"/>
          <p:cNvSpPr txBox="1"/>
          <p:nvPr/>
        </p:nvSpPr>
        <p:spPr>
          <a:xfrm>
            <a:off x="348325" y="4833400"/>
            <a:ext cx="8433000" cy="3000000"/>
          </a:xfrm>
          <a:prstGeom prst="rect">
            <a:avLst/>
          </a:prstGeom>
          <a:noFill/>
          <a:ln>
            <a:noFill/>
          </a:ln>
        </p:spPr>
        <p:txBody>
          <a:bodyPr lIns="91425" tIns="91425" rIns="91425" bIns="91425" anchor="ctr" anchorCtr="0">
            <a:noAutofit/>
          </a:bodyPr>
          <a:lstStyle/>
          <a:p>
            <a:pPr lvl="0" rtl="0">
              <a:spcBef>
                <a:spcPts val="0"/>
              </a:spcBef>
              <a:buNone/>
            </a:pPr>
            <a:r>
              <a:rPr lang="en-US" u="sng">
                <a:solidFill>
                  <a:schemeClr val="hlink"/>
                </a:solidFill>
                <a:hlinkClick r:id="rId4"/>
              </a:rPr>
              <a:t>https://drive.google.com/open?id=0BwUwy7Tzr4bTaFJYb3FFUld6UDQ</a:t>
            </a:r>
            <a:r>
              <a:rPr lang="en-US"/>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056200" y="350850"/>
            <a:ext cx="48768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Task: </a:t>
            </a:r>
            <a:br>
              <a:rPr lang="en-US" sz="4000" b="0" i="0" u="none" strike="noStrike" cap="none">
                <a:solidFill>
                  <a:srgbClr val="333399"/>
                </a:solidFill>
                <a:latin typeface="Lato"/>
                <a:ea typeface="Lato"/>
                <a:cs typeface="Lato"/>
                <a:sym typeface="Lato"/>
              </a:rPr>
            </a:br>
            <a:r>
              <a:rPr lang="en-US" sz="4000" b="0" i="0" u="none" strike="noStrike" cap="none">
                <a:solidFill>
                  <a:srgbClr val="333399"/>
                </a:solidFill>
                <a:latin typeface="Lato"/>
                <a:ea typeface="Lato"/>
                <a:cs typeface="Lato"/>
                <a:sym typeface="Lato"/>
              </a:rPr>
              <a:t>Beliefs and Research</a:t>
            </a:r>
          </a:p>
        </p:txBody>
      </p:sp>
      <p:sp>
        <p:nvSpPr>
          <p:cNvPr id="269" name="Shape 269"/>
          <p:cNvSpPr txBox="1">
            <a:spLocks noGrp="1"/>
          </p:cNvSpPr>
          <p:nvPr>
            <p:ph type="body" idx="1"/>
          </p:nvPr>
        </p:nvSpPr>
        <p:spPr>
          <a:xfrm>
            <a:off x="369500" y="1722425"/>
            <a:ext cx="8409900" cy="4526100"/>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92D050"/>
              </a:buClr>
              <a:buSzPct val="25000"/>
              <a:buFont typeface="Arial"/>
              <a:buNone/>
            </a:pPr>
            <a:r>
              <a:rPr lang="en-US" sz="3200" b="1">
                <a:solidFill>
                  <a:srgbClr val="00AB4E"/>
                </a:solidFill>
                <a:latin typeface="Lato"/>
                <a:ea typeface="Lato"/>
                <a:cs typeface="Lato"/>
                <a:sym typeface="Lato"/>
              </a:rPr>
              <a:t>Supplies:</a:t>
            </a:r>
          </a:p>
          <a:p>
            <a:pPr marL="514350" marR="0" lvl="0" indent="-514350" algn="l" rtl="0">
              <a:spcBef>
                <a:spcPts val="560"/>
              </a:spcBef>
              <a:spcAft>
                <a:spcPts val="0"/>
              </a:spcAft>
              <a:buClr>
                <a:srgbClr val="92D050"/>
              </a:buClr>
              <a:buSzPct val="25000"/>
              <a:buFont typeface="Arial"/>
              <a:buNone/>
            </a:pPr>
            <a:r>
              <a:rPr lang="en-US" sz="2800">
                <a:solidFill>
                  <a:srgbClr val="333399"/>
                </a:solidFill>
                <a:latin typeface="Lato"/>
                <a:ea typeface="Lato"/>
                <a:cs typeface="Lato"/>
                <a:sym typeface="Lato"/>
              </a:rPr>
              <a:t>“Considering Research &amp; Beliefs” (Think Sheet)</a:t>
            </a:r>
          </a:p>
          <a:p>
            <a:pPr marL="514350" marR="0" lvl="0" indent="-514350" algn="l" rtl="0">
              <a:spcBef>
                <a:spcPts val="560"/>
              </a:spcBef>
              <a:spcAft>
                <a:spcPts val="0"/>
              </a:spcAft>
              <a:buClr>
                <a:srgbClr val="92D050"/>
              </a:buClr>
              <a:buSzPct val="25000"/>
              <a:buFont typeface="Arial"/>
              <a:buNone/>
            </a:pPr>
            <a:r>
              <a:rPr lang="en-US" sz="2800">
                <a:solidFill>
                  <a:srgbClr val="333399"/>
                </a:solidFill>
                <a:latin typeface="Lato"/>
                <a:ea typeface="Lato"/>
                <a:cs typeface="Lato"/>
                <a:sym typeface="Lato"/>
              </a:rPr>
              <a:t>Packet of Guiding Principles</a:t>
            </a:r>
          </a:p>
          <a:p>
            <a:pPr marL="514350" marR="0" lvl="0" indent="-514350" algn="l" rtl="0">
              <a:spcBef>
                <a:spcPts val="560"/>
              </a:spcBef>
              <a:spcAft>
                <a:spcPts val="0"/>
              </a:spcAft>
              <a:buClr>
                <a:srgbClr val="92D050"/>
              </a:buClr>
              <a:buSzPct val="25000"/>
              <a:buFont typeface="Arial"/>
              <a:buNone/>
            </a:pPr>
            <a:r>
              <a:rPr lang="en-US" sz="1400">
                <a:solidFill>
                  <a:srgbClr val="333399"/>
                </a:solidFill>
                <a:latin typeface="Lato"/>
                <a:ea typeface="Lato"/>
                <a:cs typeface="Lato"/>
                <a:sym typeface="Lato"/>
              </a:rPr>
              <a:t>(</a:t>
            </a:r>
            <a:r>
              <a:rPr lang="en-US" sz="1400" u="sng">
                <a:solidFill>
                  <a:schemeClr val="hlink"/>
                </a:solidFill>
                <a:latin typeface="Lato"/>
                <a:ea typeface="Lato"/>
                <a:cs typeface="Lato"/>
                <a:sym typeface="Lato"/>
                <a:hlinkClick r:id="rId3"/>
              </a:rPr>
              <a:t>https://drive.google.com/open?id=0BwUwy7Tzr4bTaFJYb3FFUld6UDQ</a:t>
            </a:r>
            <a:r>
              <a:rPr lang="en-US" sz="1400">
                <a:solidFill>
                  <a:srgbClr val="333399"/>
                </a:solidFill>
                <a:latin typeface="Lato"/>
                <a:ea typeface="Lato"/>
                <a:cs typeface="Lato"/>
                <a:sym typeface="Lato"/>
              </a:rPr>
              <a:t>) </a:t>
            </a:r>
          </a:p>
          <a:p>
            <a:pPr marL="514350" marR="0" lvl="0" indent="-514350" algn="l" rtl="0">
              <a:spcBef>
                <a:spcPts val="160"/>
              </a:spcBef>
              <a:spcAft>
                <a:spcPts val="0"/>
              </a:spcAft>
              <a:buClr>
                <a:srgbClr val="92D050"/>
              </a:buClr>
              <a:buSzPct val="25000"/>
              <a:buFont typeface="Arial"/>
              <a:buNone/>
            </a:pPr>
            <a:endParaRPr sz="800">
              <a:solidFill>
                <a:srgbClr val="002060"/>
              </a:solidFill>
              <a:latin typeface="Lato"/>
              <a:ea typeface="Lato"/>
              <a:cs typeface="Lato"/>
              <a:sym typeface="Lato"/>
            </a:endParaRPr>
          </a:p>
          <a:p>
            <a:pPr marL="514350" marR="0" lvl="0" indent="-514350" algn="l" rtl="0">
              <a:spcBef>
                <a:spcPts val="640"/>
              </a:spcBef>
              <a:spcAft>
                <a:spcPts val="0"/>
              </a:spcAft>
              <a:buClr>
                <a:srgbClr val="0066CC"/>
              </a:buClr>
              <a:buSzPct val="100000"/>
              <a:buFont typeface="Lato"/>
              <a:buAutoNum type="arabicPeriod"/>
            </a:pPr>
            <a:r>
              <a:rPr lang="en-US" sz="3200">
                <a:solidFill>
                  <a:srgbClr val="333399"/>
                </a:solidFill>
                <a:latin typeface="Lato"/>
                <a:ea typeface="Lato"/>
                <a:cs typeface="Lato"/>
                <a:sym typeface="Lato"/>
              </a:rPr>
              <a:t>Consider Wisconsin Beliefs &amp; Research</a:t>
            </a:r>
          </a:p>
          <a:p>
            <a:pPr marL="914400" marR="0" lvl="1" indent="-520700" algn="l" rtl="0">
              <a:spcBef>
                <a:spcPts val="560"/>
              </a:spcBef>
              <a:spcAft>
                <a:spcPts val="0"/>
              </a:spcAft>
              <a:buClr>
                <a:srgbClr val="333399"/>
              </a:buClr>
              <a:buSzPct val="100000"/>
              <a:buFont typeface="Lato"/>
              <a:buChar char="–"/>
            </a:pPr>
            <a:r>
              <a:rPr lang="en-US" sz="2800" b="0" i="0" u="none" strike="noStrike" cap="none">
                <a:solidFill>
                  <a:srgbClr val="333399"/>
                </a:solidFill>
                <a:latin typeface="Lato"/>
                <a:ea typeface="Lato"/>
                <a:cs typeface="Lato"/>
                <a:sym typeface="Lato"/>
              </a:rPr>
              <a:t>Guiding Principles for Teaching and Learning</a:t>
            </a:r>
          </a:p>
          <a:p>
            <a:pPr marL="914400" marR="0" lvl="1" indent="-520700" algn="l" rtl="0">
              <a:spcBef>
                <a:spcPts val="560"/>
              </a:spcBef>
              <a:spcAft>
                <a:spcPts val="0"/>
              </a:spcAft>
              <a:buClr>
                <a:srgbClr val="333399"/>
              </a:buClr>
              <a:buSzPct val="100000"/>
              <a:buFont typeface="Lato"/>
              <a:buChar char="–"/>
            </a:pPr>
            <a:r>
              <a:rPr lang="en-US" sz="2800" b="0" i="0" u="none" strike="noStrike" cap="none">
                <a:solidFill>
                  <a:srgbClr val="333399"/>
                </a:solidFill>
                <a:latin typeface="Lato"/>
                <a:ea typeface="Lato"/>
                <a:cs typeface="Lato"/>
                <a:sym typeface="Lato"/>
              </a:rPr>
              <a:t>WMELS Guiding Principles</a:t>
            </a:r>
          </a:p>
          <a:p>
            <a:pPr marL="914400" marR="0" lvl="1" indent="-520700" algn="l" rtl="0">
              <a:spcBef>
                <a:spcPts val="560"/>
              </a:spcBef>
              <a:spcAft>
                <a:spcPts val="0"/>
              </a:spcAft>
              <a:buClr>
                <a:srgbClr val="333399"/>
              </a:buClr>
              <a:buSzPct val="100000"/>
              <a:buFont typeface="Lato"/>
              <a:buChar char="–"/>
            </a:pPr>
            <a:r>
              <a:rPr lang="en-US" sz="2800" b="0" i="0" u="none" strike="noStrike" cap="none">
                <a:solidFill>
                  <a:srgbClr val="333399"/>
                </a:solidFill>
                <a:latin typeface="Lato"/>
                <a:ea typeface="Lato"/>
                <a:cs typeface="Lato"/>
                <a:sym typeface="Lato"/>
              </a:rPr>
              <a:t>Foundations for ELA</a:t>
            </a:r>
          </a:p>
          <a:p>
            <a:pPr marL="514350" marR="0" lvl="0" indent="-514350" algn="l" rtl="0">
              <a:spcBef>
                <a:spcPts val="640"/>
              </a:spcBef>
              <a:spcAft>
                <a:spcPts val="0"/>
              </a:spcAft>
              <a:buClr>
                <a:srgbClr val="0066CC"/>
              </a:buClr>
              <a:buSzPct val="100000"/>
              <a:buFont typeface="Lato"/>
              <a:buAutoNum type="arabicPeriod"/>
            </a:pPr>
            <a:r>
              <a:rPr lang="en-US" sz="3200">
                <a:solidFill>
                  <a:srgbClr val="333399"/>
                </a:solidFill>
                <a:latin typeface="Lato"/>
                <a:ea typeface="Lato"/>
                <a:cs typeface="Lato"/>
                <a:sym typeface="Lato"/>
              </a:rPr>
              <a:t>List local beliefs and research</a:t>
            </a:r>
          </a:p>
          <a:p>
            <a:pPr marL="514350" marR="0" lvl="0" indent="-514350" algn="l" rtl="0">
              <a:spcBef>
                <a:spcPts val="640"/>
              </a:spcBef>
              <a:buClr>
                <a:srgbClr val="92D050"/>
              </a:buClr>
              <a:buSzPct val="25000"/>
              <a:buFont typeface="Arial"/>
              <a:buNone/>
            </a:pPr>
            <a:endParaRPr sz="3200">
              <a:solidFill>
                <a:srgbClr val="002060"/>
              </a:solidFill>
              <a:latin typeface="Lato"/>
              <a:ea typeface="Lato"/>
              <a:cs typeface="Lato"/>
              <a:sym typeface="Lato"/>
            </a:endParaRPr>
          </a:p>
        </p:txBody>
      </p:sp>
      <p:sp>
        <p:nvSpPr>
          <p:cNvPr id="270" name="Shape 270"/>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pic>
        <p:nvPicPr>
          <p:cNvPr id="271" name="Shape 271" descr="C:\Documents and Settings\novakbe\Local Settings\Temporary Internet Files\Content.IE5\3NWVPRHV\MP900446467[1].jpg"/>
          <p:cNvPicPr preferRelativeResize="0"/>
          <p:nvPr/>
        </p:nvPicPr>
        <p:blipFill rotWithShape="1">
          <a:blip r:embed="rId4">
            <a:alphaModFix/>
          </a:blip>
          <a:srcRect/>
          <a:stretch/>
        </p:blipFill>
        <p:spPr>
          <a:xfrm>
            <a:off x="609600" y="381000"/>
            <a:ext cx="1981200" cy="1082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18</a:t>
            </a:fld>
            <a:endParaRPr lang="en-US"/>
          </a:p>
        </p:txBody>
      </p:sp>
      <p:sp>
        <p:nvSpPr>
          <p:cNvPr id="278" name="Shape 278"/>
          <p:cNvSpPr/>
          <p:nvPr/>
        </p:nvSpPr>
        <p:spPr>
          <a:xfrm>
            <a:off x="1585050" y="370700"/>
            <a:ext cx="5943000" cy="48333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79" name="Shape 279"/>
          <p:cNvGrpSpPr/>
          <p:nvPr/>
        </p:nvGrpSpPr>
        <p:grpSpPr>
          <a:xfrm>
            <a:off x="1802891" y="613790"/>
            <a:ext cx="5323499" cy="5684110"/>
            <a:chOff x="812291" y="308990"/>
            <a:chExt cx="5323500" cy="5684110"/>
          </a:xfrm>
        </p:grpSpPr>
        <p:sp>
          <p:nvSpPr>
            <p:cNvPr id="280" name="Shape 280"/>
            <p:cNvSpPr/>
            <p:nvPr/>
          </p:nvSpPr>
          <p:spPr>
            <a:xfrm>
              <a:off x="1223886" y="499681"/>
              <a:ext cx="4472700" cy="1553400"/>
            </a:xfrm>
            <a:prstGeom prst="ellipse">
              <a:avLst/>
            </a:prstGeom>
            <a:solidFill>
              <a:srgbClr val="C0CCE1">
                <a:alpha val="40000"/>
              </a:srgbClr>
            </a:solidFill>
            <a:ln>
              <a:noFill/>
            </a:ln>
          </p:spPr>
          <p:txBody>
            <a:bodyPr lIns="91425" tIns="91425" rIns="91425" bIns="91425" anchor="ctr" anchorCtr="0">
              <a:noAutofit/>
            </a:bodyPr>
            <a:lstStyle/>
            <a:p>
              <a:pPr lvl="0">
                <a:spcBef>
                  <a:spcPts val="0"/>
                </a:spcBef>
                <a:buNone/>
              </a:pPr>
              <a:endParaRPr/>
            </a:p>
          </p:txBody>
        </p:sp>
        <p:sp>
          <p:nvSpPr>
            <p:cNvPr id="281" name="Shape 281"/>
            <p:cNvSpPr/>
            <p:nvPr/>
          </p:nvSpPr>
          <p:spPr>
            <a:xfrm>
              <a:off x="3033711" y="4303089"/>
              <a:ext cx="866700" cy="554700"/>
            </a:xfrm>
            <a:prstGeom prst="downArrow">
              <a:avLst>
                <a:gd name="adj1" fmla="val 50000"/>
                <a:gd name="adj2" fmla="val 50000"/>
              </a:avLst>
            </a:prstGeom>
            <a:solidFill>
              <a:srgbClr val="00206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812291" y="4953001"/>
              <a:ext cx="5323500" cy="10401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3" name="Shape 283"/>
            <p:cNvSpPr txBox="1"/>
            <p:nvPr/>
          </p:nvSpPr>
          <p:spPr>
            <a:xfrm>
              <a:off x="812291" y="4953001"/>
              <a:ext cx="5323500" cy="1040100"/>
            </a:xfrm>
            <a:prstGeom prst="rect">
              <a:avLst/>
            </a:prstGeom>
            <a:noFill/>
            <a:ln>
              <a:noFill/>
            </a:ln>
          </p:spPr>
          <p:txBody>
            <a:bodyPr lIns="199125" tIns="199125" rIns="199125" bIns="199125" anchor="ctr" anchorCtr="0">
              <a:noAutofit/>
            </a:bodyPr>
            <a:lstStyle/>
            <a:p>
              <a:pPr marL="0" marR="0" lvl="0" indent="0" algn="ctr" rtl="0">
                <a:lnSpc>
                  <a:spcPct val="90000"/>
                </a:lnSpc>
                <a:spcBef>
                  <a:spcPts val="0"/>
                </a:spcBef>
                <a:spcAft>
                  <a:spcPts val="0"/>
                </a:spcAft>
                <a:buSzPct val="25000"/>
                <a:buNone/>
              </a:pPr>
              <a:r>
                <a:rPr lang="en-US" sz="2800" b="1" i="0" u="none" strike="noStrike" cap="none">
                  <a:solidFill>
                    <a:schemeClr val="dk1"/>
                  </a:solidFill>
                  <a:latin typeface="Calibri"/>
                  <a:ea typeface="Calibri"/>
                  <a:cs typeface="Calibri"/>
                  <a:sym typeface="Calibri"/>
                </a:rPr>
                <a:t>Learning Expectations, Assessments,                     Resources</a:t>
              </a:r>
            </a:p>
          </p:txBody>
        </p:sp>
        <p:sp>
          <p:nvSpPr>
            <p:cNvPr id="284" name="Shape 284"/>
            <p:cNvSpPr/>
            <p:nvPr/>
          </p:nvSpPr>
          <p:spPr>
            <a:xfrm>
              <a:off x="2849956" y="2172902"/>
              <a:ext cx="1560299" cy="1560299"/>
            </a:xfrm>
            <a:prstGeom prst="ellipse">
              <a:avLst/>
            </a:prstGeom>
            <a:solidFill>
              <a:schemeClr val="lt1"/>
            </a:solidFill>
            <a:ln w="25400" cap="flat" cmpd="sng">
              <a:solidFill>
                <a:srgbClr val="4674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txBox="1"/>
            <p:nvPr/>
          </p:nvSpPr>
          <p:spPr>
            <a:xfrm>
              <a:off x="2849956" y="2172902"/>
              <a:ext cx="1560299" cy="1560299"/>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n-US" sz="1900" b="1" i="0" u="none" strike="noStrike" cap="none">
                  <a:solidFill>
                    <a:schemeClr val="lt1"/>
                  </a:solidFill>
                  <a:latin typeface="Calibri"/>
                  <a:ea typeface="Calibri"/>
                  <a:cs typeface="Calibri"/>
                  <a:sym typeface="Calibri"/>
                </a:rPr>
                <a:t>Local Literacy Data</a:t>
              </a:r>
            </a:p>
          </p:txBody>
        </p:sp>
        <p:sp>
          <p:nvSpPr>
            <p:cNvPr id="286" name="Shape 286"/>
            <p:cNvSpPr/>
            <p:nvPr/>
          </p:nvSpPr>
          <p:spPr>
            <a:xfrm>
              <a:off x="1733549" y="1002411"/>
              <a:ext cx="1560300" cy="1560300"/>
            </a:xfrm>
            <a:prstGeom prst="ellipse">
              <a:avLst/>
            </a:prstGeom>
            <a:solidFill>
              <a:schemeClr val="lt1"/>
            </a:solidFill>
            <a:ln w="25400" cap="flat" cmpd="sng">
              <a:solidFill>
                <a:srgbClr val="4674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txBox="1"/>
            <p:nvPr/>
          </p:nvSpPr>
          <p:spPr>
            <a:xfrm>
              <a:off x="1733549" y="1002411"/>
              <a:ext cx="1560300" cy="1560300"/>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n-US" sz="1900" b="1" i="0" u="none" strike="noStrike" cap="none">
                  <a:solidFill>
                    <a:schemeClr val="lt1"/>
                  </a:solidFill>
                  <a:latin typeface="Calibri"/>
                  <a:ea typeface="Calibri"/>
                  <a:cs typeface="Calibri"/>
                  <a:sym typeface="Calibri"/>
                </a:rPr>
                <a:t>Standards</a:t>
              </a:r>
            </a:p>
          </p:txBody>
        </p:sp>
        <p:sp>
          <p:nvSpPr>
            <p:cNvPr id="288" name="Shape 288"/>
            <p:cNvSpPr/>
            <p:nvPr/>
          </p:nvSpPr>
          <p:spPr>
            <a:xfrm>
              <a:off x="3328416" y="625189"/>
              <a:ext cx="1560300" cy="1560300"/>
            </a:xfrm>
            <a:prstGeom prst="ellipse">
              <a:avLst/>
            </a:prstGeom>
            <a:solidFill>
              <a:schemeClr val="lt1"/>
            </a:solidFill>
            <a:ln w="25400" cap="flat" cmpd="sng">
              <a:solidFill>
                <a:srgbClr val="4674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9" name="Shape 289"/>
            <p:cNvSpPr txBox="1"/>
            <p:nvPr/>
          </p:nvSpPr>
          <p:spPr>
            <a:xfrm>
              <a:off x="3328416" y="625189"/>
              <a:ext cx="1560300" cy="1560300"/>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n-US" sz="1900" b="1" i="0" u="none" strike="noStrike" cap="none">
                  <a:solidFill>
                    <a:schemeClr val="lt1"/>
                  </a:solidFill>
                  <a:latin typeface="Calibri"/>
                  <a:ea typeface="Calibri"/>
                  <a:cs typeface="Calibri"/>
                  <a:sym typeface="Calibri"/>
                </a:rPr>
                <a:t>Beliefs and Research</a:t>
              </a:r>
            </a:p>
          </p:txBody>
        </p:sp>
        <p:sp>
          <p:nvSpPr>
            <p:cNvPr id="290" name="Shape 290"/>
            <p:cNvSpPr/>
            <p:nvPr/>
          </p:nvSpPr>
          <p:spPr>
            <a:xfrm>
              <a:off x="1040129" y="308990"/>
              <a:ext cx="4854000" cy="3883200"/>
            </a:xfrm>
            <a:custGeom>
              <a:avLst/>
              <a:gdLst/>
              <a:ahLst/>
              <a:cxnLst/>
              <a:rect l="0" t="0" r="0" b="0"/>
              <a:pathLst>
                <a:path w="120000" h="120000" extrusionOk="0">
                  <a:moveTo>
                    <a:pt x="583" y="34175"/>
                  </a:moveTo>
                  <a:lnTo>
                    <a:pt x="583" y="34175"/>
                  </a:ln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59999" y="120000"/>
                  </a:cubicBezTo>
                  <a:cubicBezTo>
                    <a:pt x="52522" y="120000"/>
                    <a:pt x="46186" y="117246"/>
                    <a:pt x="45145" y="113543"/>
                  </a:cubicBezTo>
                  <a:close/>
                  <a:moveTo>
                    <a:pt x="4800" y="30000"/>
                  </a:moveTo>
                  <a:lnTo>
                    <a:pt x="4800" y="30000"/>
                  </a:lnTo>
                  <a:cubicBezTo>
                    <a:pt x="4800" y="43254"/>
                    <a:pt x="29513" y="54000"/>
                    <a:pt x="60000" y="53999"/>
                  </a:cubicBezTo>
                  <a:cubicBezTo>
                    <a:pt x="90486" y="53999"/>
                    <a:pt x="115200" y="43254"/>
                    <a:pt x="115200" y="29999"/>
                  </a:cubicBezTo>
                  <a:cubicBezTo>
                    <a:pt x="115200" y="16745"/>
                    <a:pt x="90486" y="5999"/>
                    <a:pt x="60000" y="5999"/>
                  </a:cubicBezTo>
                  <a:cubicBezTo>
                    <a:pt x="29513" y="5999"/>
                    <a:pt x="4800" y="16745"/>
                    <a:pt x="4800" y="29999"/>
                  </a:cubicBezTo>
                  <a:close/>
                </a:path>
              </a:pathLst>
            </a:custGeom>
            <a:solidFill>
              <a:srgbClr val="92D050">
                <a:alpha val="40000"/>
              </a:srgb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91" name="Shape 291"/>
          <p:cNvSpPr txBox="1"/>
          <p:nvPr/>
        </p:nvSpPr>
        <p:spPr>
          <a:xfrm>
            <a:off x="2899225" y="1606225"/>
            <a:ext cx="1368600" cy="8556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800" b="1">
                <a:solidFill>
                  <a:schemeClr val="dk1"/>
                </a:solidFill>
                <a:latin typeface="Lato"/>
                <a:ea typeface="Lato"/>
                <a:cs typeface="Lato"/>
                <a:sym typeface="Lato"/>
              </a:rPr>
              <a:t>Standards</a:t>
            </a:r>
            <a:r>
              <a:rPr lang="en-US" sz="1100" b="1">
                <a:solidFill>
                  <a:schemeClr val="dk1"/>
                </a:solidFill>
                <a:latin typeface="Calibri"/>
                <a:ea typeface="Calibri"/>
                <a:cs typeface="Calibri"/>
                <a:sym typeface="Calibri"/>
              </a:rPr>
              <a:t/>
            </a:r>
            <a:br>
              <a:rPr lang="en-US" sz="1100" b="1">
                <a:solidFill>
                  <a:schemeClr val="dk1"/>
                </a:solidFill>
                <a:latin typeface="Calibri"/>
                <a:ea typeface="Calibri"/>
                <a:cs typeface="Calibri"/>
                <a:sym typeface="Calibri"/>
              </a:rPr>
            </a:br>
            <a:endParaRPr lang="en-US" sz="1100" b="1">
              <a:solidFill>
                <a:schemeClr val="dk1"/>
              </a:solidFill>
              <a:latin typeface="Calibri"/>
              <a:ea typeface="Calibri"/>
              <a:cs typeface="Calibri"/>
              <a:sym typeface="Calibri"/>
            </a:endParaRPr>
          </a:p>
        </p:txBody>
      </p:sp>
      <p:sp>
        <p:nvSpPr>
          <p:cNvPr id="292" name="Shape 292"/>
          <p:cNvSpPr txBox="1"/>
          <p:nvPr/>
        </p:nvSpPr>
        <p:spPr>
          <a:xfrm>
            <a:off x="4500525" y="1035925"/>
            <a:ext cx="1212000" cy="14259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sz="1800" b="1">
                <a:solidFill>
                  <a:schemeClr val="dk1"/>
                </a:solidFill>
                <a:latin typeface="Lato"/>
                <a:ea typeface="Lato"/>
                <a:cs typeface="Lato"/>
                <a:sym typeface="Lato"/>
              </a:rPr>
              <a:t>Beliefs </a:t>
            </a:r>
          </a:p>
          <a:p>
            <a:pPr lvl="0" algn="ctr" rtl="0">
              <a:lnSpc>
                <a:spcPct val="115000"/>
              </a:lnSpc>
              <a:spcBef>
                <a:spcPts val="0"/>
              </a:spcBef>
              <a:buNone/>
            </a:pPr>
            <a:r>
              <a:rPr lang="en-US" sz="1800" b="1">
                <a:solidFill>
                  <a:schemeClr val="dk1"/>
                </a:solidFill>
                <a:latin typeface="Lato"/>
                <a:ea typeface="Lato"/>
                <a:cs typeface="Lato"/>
                <a:sym typeface="Lato"/>
              </a:rPr>
              <a:t>and Research</a:t>
            </a:r>
          </a:p>
        </p:txBody>
      </p:sp>
      <p:sp>
        <p:nvSpPr>
          <p:cNvPr id="293" name="Shape 293"/>
          <p:cNvSpPr txBox="1"/>
          <p:nvPr/>
        </p:nvSpPr>
        <p:spPr>
          <a:xfrm>
            <a:off x="3948925" y="2566550"/>
            <a:ext cx="1368600" cy="1497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sz="1800" b="1">
                <a:solidFill>
                  <a:schemeClr val="dk1"/>
                </a:solidFill>
                <a:latin typeface="Lato"/>
                <a:ea typeface="Lato"/>
                <a:cs typeface="Lato"/>
                <a:sym typeface="Lato"/>
              </a:rPr>
              <a:t>Local </a:t>
            </a:r>
          </a:p>
          <a:p>
            <a:pPr lvl="0" algn="ctr" rtl="0">
              <a:lnSpc>
                <a:spcPct val="115000"/>
              </a:lnSpc>
              <a:spcBef>
                <a:spcPts val="0"/>
              </a:spcBef>
              <a:buNone/>
            </a:pPr>
            <a:r>
              <a:rPr lang="en-US" sz="1800" b="1">
                <a:solidFill>
                  <a:schemeClr val="dk1"/>
                </a:solidFill>
                <a:latin typeface="Lato"/>
                <a:ea typeface="Lato"/>
                <a:cs typeface="Lato"/>
                <a:sym typeface="Lato"/>
              </a:rPr>
              <a:t>Literacy </a:t>
            </a:r>
          </a:p>
          <a:p>
            <a:pPr lvl="0" algn="ctr" rtl="0">
              <a:lnSpc>
                <a:spcPct val="115000"/>
              </a:lnSpc>
              <a:spcBef>
                <a:spcPts val="0"/>
              </a:spcBef>
              <a:buNone/>
            </a:pPr>
            <a:r>
              <a:rPr lang="en-US" sz="1800" b="1">
                <a:solidFill>
                  <a:schemeClr val="dk1"/>
                </a:solidFill>
                <a:latin typeface="Lato"/>
                <a:ea typeface="Lato"/>
                <a:cs typeface="Lato"/>
                <a:sym typeface="Lato"/>
              </a:rPr>
              <a:t>Data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19</a:t>
            </a:fld>
            <a:endParaRPr lang="en-US"/>
          </a:p>
        </p:txBody>
      </p:sp>
      <p:sp>
        <p:nvSpPr>
          <p:cNvPr id="300" name="Shape 300"/>
          <p:cNvSpPr/>
          <p:nvPr/>
        </p:nvSpPr>
        <p:spPr>
          <a:xfrm>
            <a:off x="1752600" y="4648200"/>
            <a:ext cx="5791200" cy="1981199"/>
          </a:xfrm>
          <a:prstGeom prst="roundRect">
            <a:avLst>
              <a:gd name="adj" fmla="val 16667"/>
            </a:avLst>
          </a:prstGeom>
          <a:solidFill>
            <a:schemeClr val="l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800" b="1">
                <a:solidFill>
                  <a:schemeClr val="dk1"/>
                </a:solidFill>
                <a:latin typeface="Lato"/>
                <a:ea typeface="Lato"/>
                <a:cs typeface="Lato"/>
                <a:sym typeface="Lato"/>
              </a:rPr>
              <a:t>Next Steps:</a:t>
            </a:r>
          </a:p>
          <a:p>
            <a:pPr marL="0" marR="0" lvl="0" indent="0" algn="l" rtl="0">
              <a:spcBef>
                <a:spcPts val="0"/>
              </a:spcBef>
              <a:buSzPct val="25000"/>
              <a:buNone/>
            </a:pPr>
            <a:r>
              <a:rPr lang="en-US" sz="1800">
                <a:solidFill>
                  <a:schemeClr val="dk1"/>
                </a:solidFill>
                <a:latin typeface="Lato"/>
                <a:ea typeface="Lato"/>
                <a:cs typeface="Lato"/>
                <a:sym typeface="Lato"/>
              </a:rPr>
              <a:t>Possibilities: </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Professional learning about standards</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Locating additional local literacy data sources</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Articulating vision for early literacy learning</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4K learning expectations</a:t>
            </a:r>
          </a:p>
        </p:txBody>
      </p:sp>
      <p:sp>
        <p:nvSpPr>
          <p:cNvPr id="301" name="Shape 301"/>
          <p:cNvSpPr/>
          <p:nvPr/>
        </p:nvSpPr>
        <p:spPr>
          <a:xfrm>
            <a:off x="1676400" y="71300"/>
            <a:ext cx="6172200" cy="1376400"/>
          </a:xfrm>
          <a:prstGeom prst="roundRect">
            <a:avLst>
              <a:gd name="adj" fmla="val 16667"/>
            </a:avLst>
          </a:prstGeom>
          <a:solidFill>
            <a:schemeClr val="l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800" b="1">
                <a:solidFill>
                  <a:schemeClr val="dk1"/>
                </a:solidFill>
                <a:latin typeface="Lato"/>
                <a:ea typeface="Lato"/>
                <a:cs typeface="Lato"/>
                <a:sym typeface="Lato"/>
              </a:rPr>
              <a:t>Background:</a:t>
            </a:r>
          </a:p>
          <a:p>
            <a:pPr marL="0" marR="0" lvl="0" indent="0" algn="l" rtl="0">
              <a:spcBef>
                <a:spcPts val="0"/>
              </a:spcBef>
              <a:buSzPct val="25000"/>
              <a:buNone/>
            </a:pPr>
            <a:r>
              <a:rPr lang="en-US" sz="1700">
                <a:solidFill>
                  <a:schemeClr val="dk1"/>
                </a:solidFill>
                <a:latin typeface="Lato"/>
                <a:ea typeface="Lato"/>
                <a:cs typeface="Lato"/>
                <a:sym typeface="Lato"/>
              </a:rPr>
              <a:t>How does this work connect with other education initiatives?</a:t>
            </a:r>
          </a:p>
          <a:p>
            <a:pPr marL="0" marR="0" lvl="0" indent="0" algn="l" rtl="0">
              <a:spcBef>
                <a:spcPts val="0"/>
              </a:spcBef>
              <a:buNone/>
            </a:pPr>
            <a:endParaRPr sz="1700">
              <a:solidFill>
                <a:schemeClr val="dk1"/>
              </a:solidFill>
              <a:latin typeface="Lato"/>
              <a:ea typeface="Lato"/>
              <a:cs typeface="Lato"/>
              <a:sym typeface="Lato"/>
            </a:endParaRPr>
          </a:p>
          <a:p>
            <a:pPr marL="0" marR="0" lvl="0" indent="0" algn="l" rtl="0">
              <a:spcBef>
                <a:spcPts val="0"/>
              </a:spcBef>
              <a:buSzPct val="25000"/>
              <a:buNone/>
            </a:pPr>
            <a:r>
              <a:rPr lang="en-US" sz="1100" u="sng">
                <a:solidFill>
                  <a:schemeClr val="hlink"/>
                </a:solidFill>
                <a:latin typeface="Lato"/>
                <a:ea typeface="Lato"/>
                <a:cs typeface="Lato"/>
                <a:sym typeface="Lato"/>
                <a:hlinkClick r:id="rId3"/>
              </a:rPr>
              <a:t>https://drive.google.com/open?id=0BwUwy7Tzr4bTc0E5ODVoRmZCRU0</a:t>
            </a:r>
            <a:r>
              <a:rPr lang="en-US" sz="1100">
                <a:solidFill>
                  <a:srgbClr val="0066CC"/>
                </a:solidFill>
                <a:latin typeface="Lato"/>
                <a:ea typeface="Lato"/>
                <a:cs typeface="Lato"/>
                <a:sym typeface="Lato"/>
              </a:rPr>
              <a:t> </a:t>
            </a:r>
          </a:p>
        </p:txBody>
      </p:sp>
      <p:grpSp>
        <p:nvGrpSpPr>
          <p:cNvPr id="302" name="Shape 302"/>
          <p:cNvGrpSpPr/>
          <p:nvPr/>
        </p:nvGrpSpPr>
        <p:grpSpPr>
          <a:xfrm>
            <a:off x="931281" y="1579376"/>
            <a:ext cx="7281473" cy="2937299"/>
            <a:chOff x="4994" y="131576"/>
            <a:chExt cx="7281473" cy="2937300"/>
          </a:xfrm>
        </p:grpSpPr>
        <p:sp>
          <p:nvSpPr>
            <p:cNvPr id="303" name="Shape 303"/>
            <p:cNvSpPr/>
            <p:nvPr/>
          </p:nvSpPr>
          <p:spPr>
            <a:xfrm>
              <a:off x="4994" y="131576"/>
              <a:ext cx="2292900" cy="2937300"/>
            </a:xfrm>
            <a:prstGeom prst="roundRect">
              <a:avLst>
                <a:gd name="adj" fmla="val 10000"/>
              </a:avLst>
            </a:prstGeom>
            <a:solidFill>
              <a:srgbClr val="00206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4" name="Shape 304"/>
            <p:cNvSpPr txBox="1"/>
            <p:nvPr/>
          </p:nvSpPr>
          <p:spPr>
            <a:xfrm>
              <a:off x="4994" y="131576"/>
              <a:ext cx="2292900" cy="2937300"/>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Beliefs and Research</a:t>
              </a:r>
            </a:p>
            <a:p>
              <a:pPr marL="171450" marR="0" lvl="1" indent="-171450" algn="l" rtl="0">
                <a:lnSpc>
                  <a:spcPct val="90000"/>
                </a:lnSpc>
                <a:spcBef>
                  <a:spcPts val="980"/>
                </a:spcBef>
                <a:spcAft>
                  <a:spcPts val="0"/>
                </a:spcAft>
                <a:buClr>
                  <a:srgbClr val="FFFFFF"/>
                </a:buClr>
                <a:buSzPct val="100000"/>
                <a:buFont typeface="Lato"/>
                <a:buChar char="•"/>
              </a:pPr>
              <a:r>
                <a:rPr lang="en-US" sz="1800" b="0" i="0" u="none" strike="noStrike" cap="none">
                  <a:solidFill>
                    <a:srgbClr val="FFFFFF"/>
                  </a:solidFill>
                  <a:latin typeface="Lato"/>
                  <a:ea typeface="Lato"/>
                  <a:cs typeface="Lato"/>
                  <a:sym typeface="Lato"/>
                </a:rPr>
                <a:t>Guiding Principles</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Developmental continuums</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Research</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Philosophy statements</a:t>
              </a:r>
            </a:p>
          </p:txBody>
        </p:sp>
        <p:sp>
          <p:nvSpPr>
            <p:cNvPr id="305" name="Shape 305"/>
            <p:cNvSpPr/>
            <p:nvPr/>
          </p:nvSpPr>
          <p:spPr>
            <a:xfrm>
              <a:off x="2428171" y="1425611"/>
              <a:ext cx="276600" cy="349200"/>
            </a:xfrm>
            <a:prstGeom prst="rightArrow">
              <a:avLst>
                <a:gd name="adj1" fmla="val 60000"/>
                <a:gd name="adj2" fmla="val 50000"/>
              </a:avLst>
            </a:prstGeom>
            <a:solidFill>
              <a:srgbClr val="B1C0D7"/>
            </a:solidFill>
            <a:ln>
              <a:noFill/>
            </a:ln>
          </p:spPr>
          <p:txBody>
            <a:bodyPr lIns="91425" tIns="91425" rIns="91425" bIns="91425" anchor="ctr" anchorCtr="0">
              <a:noAutofit/>
            </a:bodyPr>
            <a:lstStyle/>
            <a:p>
              <a:pPr lvl="0">
                <a:spcBef>
                  <a:spcPts val="0"/>
                </a:spcBef>
                <a:buNone/>
              </a:pPr>
              <a:endParaRPr/>
            </a:p>
          </p:txBody>
        </p:sp>
        <p:sp>
          <p:nvSpPr>
            <p:cNvPr id="306" name="Shape 306"/>
            <p:cNvSpPr txBox="1"/>
            <p:nvPr/>
          </p:nvSpPr>
          <p:spPr>
            <a:xfrm>
              <a:off x="2428171" y="1425611"/>
              <a:ext cx="276600" cy="3492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307" name="Shape 307"/>
            <p:cNvSpPr/>
            <p:nvPr/>
          </p:nvSpPr>
          <p:spPr>
            <a:xfrm>
              <a:off x="2819402" y="131576"/>
              <a:ext cx="2030999" cy="2937300"/>
            </a:xfrm>
            <a:prstGeom prst="roundRect">
              <a:avLst>
                <a:gd name="adj" fmla="val 10000"/>
              </a:avLst>
            </a:prstGeom>
            <a:solidFill>
              <a:srgbClr val="92D0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8" name="Shape 308"/>
            <p:cNvSpPr txBox="1"/>
            <p:nvPr/>
          </p:nvSpPr>
          <p:spPr>
            <a:xfrm>
              <a:off x="2819402" y="131576"/>
              <a:ext cx="2030999" cy="2937300"/>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Standards</a:t>
              </a:r>
            </a:p>
            <a:p>
              <a:pPr marL="171450" marR="0" lvl="1" indent="-171450" algn="l" rtl="0">
                <a:lnSpc>
                  <a:spcPct val="90000"/>
                </a:lnSpc>
                <a:spcBef>
                  <a:spcPts val="98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WMELS</a:t>
              </a:r>
            </a:p>
            <a:p>
              <a:pPr marL="171450" marR="0" lvl="1" indent="-171450" algn="l" rtl="0">
                <a:lnSpc>
                  <a:spcPct val="90000"/>
                </a:lnSpc>
                <a:spcBef>
                  <a:spcPts val="270"/>
                </a:spcBef>
                <a:spcAft>
                  <a:spcPts val="0"/>
                </a:spcAft>
                <a:buClr>
                  <a:schemeClr val="lt1"/>
                </a:buClr>
                <a:buSzPct val="100000"/>
                <a:buFont typeface="Lato"/>
                <a:buChar char="•"/>
              </a:pPr>
              <a:r>
                <a:rPr lang="en-US" sz="1800">
                  <a:solidFill>
                    <a:schemeClr val="lt1"/>
                  </a:solidFill>
                  <a:latin typeface="Lato"/>
                  <a:ea typeface="Lato"/>
                  <a:cs typeface="Lato"/>
                  <a:sym typeface="Lato"/>
                </a:rPr>
                <a:t>WI</a:t>
              </a:r>
              <a:r>
                <a:rPr lang="en-US" sz="1800" b="0" i="0" u="none" strike="noStrike" cap="none">
                  <a:solidFill>
                    <a:schemeClr val="lt1"/>
                  </a:solidFill>
                  <a:latin typeface="Lato"/>
                  <a:ea typeface="Lato"/>
                  <a:cs typeface="Lato"/>
                  <a:sym typeface="Lato"/>
                </a:rPr>
                <a:t> ELA (including Essential Elements)</a:t>
              </a:r>
            </a:p>
          </p:txBody>
        </p:sp>
        <p:sp>
          <p:nvSpPr>
            <p:cNvPr id="309" name="Shape 309"/>
            <p:cNvSpPr/>
            <p:nvPr/>
          </p:nvSpPr>
          <p:spPr>
            <a:xfrm>
              <a:off x="4976503" y="1425611"/>
              <a:ext cx="267600" cy="349200"/>
            </a:xfrm>
            <a:prstGeom prst="rightArrow">
              <a:avLst>
                <a:gd name="adj1" fmla="val 60000"/>
                <a:gd name="adj2" fmla="val 50000"/>
              </a:avLst>
            </a:prstGeom>
            <a:solidFill>
              <a:srgbClr val="B1C0D7"/>
            </a:solidFill>
            <a:ln>
              <a:noFill/>
            </a:ln>
          </p:spPr>
          <p:txBody>
            <a:bodyPr lIns="91425" tIns="91425" rIns="91425" bIns="91425" anchor="ctr" anchorCtr="0">
              <a:noAutofit/>
            </a:bodyPr>
            <a:lstStyle/>
            <a:p>
              <a:pPr lvl="0">
                <a:spcBef>
                  <a:spcPts val="0"/>
                </a:spcBef>
                <a:buNone/>
              </a:pPr>
              <a:endParaRPr/>
            </a:p>
          </p:txBody>
        </p:sp>
        <p:sp>
          <p:nvSpPr>
            <p:cNvPr id="310" name="Shape 310"/>
            <p:cNvSpPr txBox="1"/>
            <p:nvPr/>
          </p:nvSpPr>
          <p:spPr>
            <a:xfrm>
              <a:off x="4976503" y="1425611"/>
              <a:ext cx="267600" cy="3492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311" name="Shape 311"/>
            <p:cNvSpPr/>
            <p:nvPr/>
          </p:nvSpPr>
          <p:spPr>
            <a:xfrm>
              <a:off x="5355067" y="131576"/>
              <a:ext cx="1931400" cy="2937300"/>
            </a:xfrm>
            <a:prstGeom prst="roundRect">
              <a:avLst>
                <a:gd name="adj" fmla="val 10000"/>
              </a:avLst>
            </a:prstGeom>
            <a:solidFill>
              <a:srgbClr val="538CD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2" name="Shape 312"/>
            <p:cNvSpPr txBox="1"/>
            <p:nvPr/>
          </p:nvSpPr>
          <p:spPr>
            <a:xfrm>
              <a:off x="5355067" y="131576"/>
              <a:ext cx="1931400" cy="2937300"/>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Local Data</a:t>
              </a:r>
            </a:p>
            <a:p>
              <a:pPr marL="171450" marR="0" lvl="1" indent="-171450" algn="l" rtl="0">
                <a:lnSpc>
                  <a:spcPct val="90000"/>
                </a:lnSpc>
                <a:spcBef>
                  <a:spcPts val="98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Quantitative</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Qualitative</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Provided by families</a:t>
              </a:r>
            </a:p>
          </p:txBody>
        </p:sp>
      </p:grpSp>
      <p:sp>
        <p:nvSpPr>
          <p:cNvPr id="313" name="Shape 313"/>
          <p:cNvSpPr/>
          <p:nvPr/>
        </p:nvSpPr>
        <p:spPr>
          <a:xfrm>
            <a:off x="3619500" y="1579375"/>
            <a:ext cx="2209800" cy="645000"/>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52399" y="4419600"/>
            <a:ext cx="8715900" cy="566700"/>
          </a:xfrm>
          <a:prstGeom prst="rect">
            <a:avLst/>
          </a:prstGeom>
          <a:noFill/>
          <a:ln>
            <a:noFill/>
          </a:ln>
        </p:spPr>
        <p:txBody>
          <a:bodyPr lIns="91425" tIns="45700" rIns="91425" bIns="45700" anchor="b" anchorCtr="0">
            <a:noAutofit/>
          </a:bodyPr>
          <a:lstStyle/>
          <a:p>
            <a:pPr marL="0" marR="0" lvl="0" indent="0" algn="l" rtl="0">
              <a:spcBef>
                <a:spcPts val="0"/>
              </a:spcBef>
              <a:buClr>
                <a:srgbClr val="002060"/>
              </a:buClr>
              <a:buSzPct val="25000"/>
              <a:buFont typeface="Cambria"/>
              <a:buNone/>
            </a:pPr>
            <a:r>
              <a:rPr lang="en-US" sz="3600" b="1" i="0" u="none" strike="noStrike" cap="none">
                <a:solidFill>
                  <a:srgbClr val="333399"/>
                </a:solidFill>
                <a:latin typeface="Lato"/>
                <a:ea typeface="Lato"/>
                <a:cs typeface="Lato"/>
                <a:sym typeface="Lato"/>
              </a:rPr>
              <a:t>GOAL</a:t>
            </a:r>
          </a:p>
        </p:txBody>
      </p:sp>
      <p:sp>
        <p:nvSpPr>
          <p:cNvPr id="75" name="Shape 75"/>
          <p:cNvSpPr txBox="1">
            <a:spLocks noGrp="1"/>
          </p:cNvSpPr>
          <p:nvPr>
            <p:ph type="body" idx="1"/>
          </p:nvPr>
        </p:nvSpPr>
        <p:spPr>
          <a:xfrm>
            <a:off x="685800" y="4986300"/>
            <a:ext cx="7391400" cy="16056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800" b="0" i="0" u="none" strike="noStrike" cap="none">
                <a:solidFill>
                  <a:schemeClr val="dk1"/>
                </a:solidFill>
                <a:latin typeface="Lato"/>
                <a:ea typeface="Lato"/>
                <a:cs typeface="Lato"/>
                <a:sym typeface="Lato"/>
              </a:rPr>
              <a:t>Engage in a process to examine learning expectations for 4K and 5K based on beliefs and research, standards, and local literacy data</a:t>
            </a:r>
          </a:p>
        </p:txBody>
      </p:sp>
      <p:pic>
        <p:nvPicPr>
          <p:cNvPr id="76" name="Shape 76" descr="arrows,business metaphors,businesses,charts,downward trends,failures,finances,financial markets,gaining,graphs,growing,growths,improvements,improving,investments,losing,losses,metaphors,papers,performances,persons,profits,riding,stock exchanges,stock markets,stocks,successes,symbols,trends,upward trends"/>
          <p:cNvPicPr preferRelativeResize="0">
            <a:picLocks noGrp="1"/>
          </p:cNvPicPr>
          <p:nvPr>
            <p:ph type="pic" idx="2"/>
          </p:nvPr>
        </p:nvPicPr>
        <p:blipFill rotWithShape="1">
          <a:blip r:embed="rId3">
            <a:alphaModFix/>
          </a:blip>
          <a:srcRect l="14554" t="12500" r="14612" b="12500"/>
          <a:stretch/>
        </p:blipFill>
        <p:spPr>
          <a:xfrm>
            <a:off x="1066800" y="247748"/>
            <a:ext cx="7010400" cy="3946200"/>
          </a:xfrm>
          <a:prstGeom prst="rect">
            <a:avLst/>
          </a:prstGeom>
          <a:noFill/>
          <a:ln>
            <a:noFill/>
          </a:ln>
        </p:spPr>
      </p:pic>
      <p:sp>
        <p:nvSpPr>
          <p:cNvPr id="77" name="Shape 77"/>
          <p:cNvSpPr txBox="1">
            <a:spLocks noGrp="1"/>
          </p:cNvSpPr>
          <p:nvPr>
            <p:ph type="sldNum" idx="12"/>
          </p:nvPr>
        </p:nvSpPr>
        <p:spPr>
          <a:xfrm>
            <a:off x="0" y="6324600"/>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066799" y="228600"/>
            <a:ext cx="70104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Standards</a:t>
            </a:r>
          </a:p>
        </p:txBody>
      </p:sp>
      <p:sp>
        <p:nvSpPr>
          <p:cNvPr id="320" name="Shape 320"/>
          <p:cNvSpPr txBox="1">
            <a:spLocks noGrp="1"/>
          </p:cNvSpPr>
          <p:nvPr>
            <p:ph type="body" idx="1"/>
          </p:nvPr>
        </p:nvSpPr>
        <p:spPr>
          <a:xfrm>
            <a:off x="1104900" y="1600200"/>
            <a:ext cx="6934200" cy="4526100"/>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00AB4E"/>
              </a:buClr>
              <a:buSzPct val="100000"/>
              <a:buFont typeface="Lato"/>
              <a:buAutoNum type="arabicPeriod"/>
            </a:pPr>
            <a:r>
              <a:rPr lang="en-US" sz="3200">
                <a:solidFill>
                  <a:srgbClr val="002060"/>
                </a:solidFill>
                <a:latin typeface="Lato"/>
                <a:ea typeface="Lato"/>
                <a:cs typeface="Lato"/>
                <a:sym typeface="Lato"/>
              </a:rPr>
              <a:t>Standards Overview</a:t>
            </a:r>
          </a:p>
          <a:p>
            <a:pPr marL="742950" marR="0" lvl="1" indent="-285750" algn="l" rtl="0">
              <a:spcBef>
                <a:spcPts val="560"/>
              </a:spcBef>
              <a:spcAft>
                <a:spcPts val="0"/>
              </a:spcAft>
              <a:buClr>
                <a:srgbClr val="00AB4E"/>
              </a:buClr>
              <a:buSzPct val="100000"/>
              <a:buFont typeface="Lato"/>
              <a:buChar char="–"/>
            </a:pPr>
            <a:r>
              <a:rPr lang="en-US" sz="2800" b="0" i="0" u="none" strike="noStrike" cap="none">
                <a:solidFill>
                  <a:srgbClr val="002060"/>
                </a:solidFill>
                <a:latin typeface="Lato"/>
                <a:ea typeface="Lato"/>
                <a:cs typeface="Lato"/>
                <a:sym typeface="Lato"/>
              </a:rPr>
              <a:t>Who is involved</a:t>
            </a:r>
          </a:p>
          <a:p>
            <a:pPr marL="742950" marR="0" lvl="1" indent="-285750" algn="l" rtl="0">
              <a:spcBef>
                <a:spcPts val="560"/>
              </a:spcBef>
              <a:spcAft>
                <a:spcPts val="0"/>
              </a:spcAft>
              <a:buClr>
                <a:srgbClr val="00AB4E"/>
              </a:buClr>
              <a:buSzPct val="100000"/>
              <a:buFont typeface="Lato"/>
              <a:buChar char="–"/>
            </a:pPr>
            <a:r>
              <a:rPr lang="en-US" sz="2800" b="0" i="0" u="none" strike="noStrike" cap="none">
                <a:solidFill>
                  <a:srgbClr val="002060"/>
                </a:solidFill>
                <a:latin typeface="Lato"/>
                <a:ea typeface="Lato"/>
                <a:cs typeface="Lato"/>
                <a:sym typeface="Lato"/>
              </a:rPr>
              <a:t>Purpose</a:t>
            </a:r>
          </a:p>
          <a:p>
            <a:pPr marL="742950" marR="0" lvl="1" indent="-285750" algn="l" rtl="0">
              <a:spcBef>
                <a:spcPts val="560"/>
              </a:spcBef>
              <a:spcAft>
                <a:spcPts val="0"/>
              </a:spcAft>
              <a:buClr>
                <a:srgbClr val="00AB4E"/>
              </a:buClr>
              <a:buSzPct val="100000"/>
              <a:buFont typeface="Lato"/>
              <a:buChar char="–"/>
            </a:pPr>
            <a:r>
              <a:rPr lang="en-US" sz="2800" b="0" i="0" u="none" strike="noStrike" cap="none">
                <a:solidFill>
                  <a:srgbClr val="002060"/>
                </a:solidFill>
                <a:latin typeface="Lato"/>
                <a:ea typeface="Lato"/>
                <a:cs typeface="Lato"/>
                <a:sym typeface="Lato"/>
              </a:rPr>
              <a:t>Content and Organization</a:t>
            </a:r>
          </a:p>
          <a:p>
            <a:pPr marL="742950" marR="0" lvl="1" indent="-285750" algn="l" rtl="0">
              <a:spcBef>
                <a:spcPts val="560"/>
              </a:spcBef>
              <a:spcAft>
                <a:spcPts val="0"/>
              </a:spcAft>
              <a:buClr>
                <a:srgbClr val="00AB4E"/>
              </a:buClr>
              <a:buSzPct val="100000"/>
              <a:buFont typeface="Lato"/>
              <a:buChar char="–"/>
            </a:pPr>
            <a:r>
              <a:rPr lang="en-US" sz="2800" b="0" i="0" u="none" strike="noStrike" cap="none">
                <a:solidFill>
                  <a:srgbClr val="002060"/>
                </a:solidFill>
                <a:latin typeface="Lato"/>
                <a:ea typeface="Lato"/>
                <a:cs typeface="Lato"/>
                <a:sym typeface="Lato"/>
              </a:rPr>
              <a:t>Connections</a:t>
            </a:r>
          </a:p>
          <a:p>
            <a:pPr marL="514350" marR="0" lvl="0" indent="-514350" algn="l" rtl="0">
              <a:spcBef>
                <a:spcPts val="640"/>
              </a:spcBef>
              <a:buClr>
                <a:srgbClr val="00AB4E"/>
              </a:buClr>
              <a:buSzPct val="100000"/>
              <a:buFont typeface="Lato"/>
              <a:buAutoNum type="arabicPeriod"/>
            </a:pPr>
            <a:r>
              <a:rPr lang="en-US" sz="3200">
                <a:solidFill>
                  <a:srgbClr val="002060"/>
                </a:solidFill>
                <a:latin typeface="Lato"/>
                <a:ea typeface="Lato"/>
                <a:cs typeface="Lato"/>
                <a:sym typeface="Lato"/>
              </a:rPr>
              <a:t>Intersections: WMELS and </a:t>
            </a:r>
            <a:r>
              <a:rPr lang="en-US">
                <a:latin typeface="Lato"/>
                <a:ea typeface="Lato"/>
                <a:cs typeface="Lato"/>
                <a:sym typeface="Lato"/>
              </a:rPr>
              <a:t>WI </a:t>
            </a:r>
            <a:r>
              <a:rPr lang="en-US" sz="3200">
                <a:solidFill>
                  <a:srgbClr val="002060"/>
                </a:solidFill>
                <a:latin typeface="Lato"/>
                <a:ea typeface="Lato"/>
                <a:cs typeface="Lato"/>
                <a:sym typeface="Lato"/>
              </a:rPr>
              <a:t>ELA</a:t>
            </a:r>
          </a:p>
        </p:txBody>
      </p:sp>
      <p:sp>
        <p:nvSpPr>
          <p:cNvPr id="321" name="Shape 321"/>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066799" y="228600"/>
            <a:ext cx="7010400" cy="1143000"/>
          </a:xfrm>
          <a:prstGeom prst="rect">
            <a:avLst/>
          </a:prstGeom>
          <a:noFill/>
          <a:ln>
            <a:noFill/>
          </a:ln>
        </p:spPr>
        <p:txBody>
          <a:bodyPr lIns="91425" tIns="45700" rIns="91425" bIns="45700" anchor="t" anchorCtr="0">
            <a:noAutofit/>
          </a:bodyPr>
          <a:lstStyle/>
          <a:p>
            <a:pPr marL="0" marR="0" lvl="0" indent="0" algn="ctr" rtl="0">
              <a:spcBef>
                <a:spcPts val="0"/>
              </a:spcBef>
              <a:buClr>
                <a:srgbClr val="002060"/>
              </a:buClr>
              <a:buSzPct val="25000"/>
              <a:buFont typeface="Cambria"/>
              <a:buNone/>
            </a:pPr>
            <a:r>
              <a:rPr lang="en-US" sz="4000" b="0" i="0" u="none" strike="noStrike" cap="none">
                <a:solidFill>
                  <a:srgbClr val="333399"/>
                </a:solidFill>
                <a:latin typeface="Cambria"/>
                <a:ea typeface="Cambria"/>
                <a:cs typeface="Cambria"/>
                <a:sym typeface="Cambria"/>
              </a:rPr>
              <a:t>Wisconsin Standards</a:t>
            </a:r>
          </a:p>
        </p:txBody>
      </p:sp>
      <p:sp>
        <p:nvSpPr>
          <p:cNvPr id="328" name="Shape 328"/>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21</a:t>
            </a:fld>
            <a:endParaRPr lang="en-US"/>
          </a:p>
        </p:txBody>
      </p:sp>
      <p:pic>
        <p:nvPicPr>
          <p:cNvPr id="329" name="Shape 329" descr="Standards ELA 11.19.15.JPG"/>
          <p:cNvPicPr preferRelativeResize="0"/>
          <p:nvPr/>
        </p:nvPicPr>
        <p:blipFill>
          <a:blip r:embed="rId3">
            <a:alphaModFix/>
          </a:blip>
          <a:stretch>
            <a:fillRect/>
          </a:stretch>
        </p:blipFill>
        <p:spPr>
          <a:xfrm>
            <a:off x="5257799" y="1324848"/>
            <a:ext cx="3200400" cy="2485162"/>
          </a:xfrm>
          <a:prstGeom prst="rect">
            <a:avLst/>
          </a:prstGeom>
          <a:noFill/>
          <a:ln>
            <a:noFill/>
          </a:ln>
        </p:spPr>
      </p:pic>
      <p:pic>
        <p:nvPicPr>
          <p:cNvPr id="330" name="Shape 330" descr="Standards Lit Subjects 11.19.15.JPG"/>
          <p:cNvPicPr preferRelativeResize="0"/>
          <p:nvPr/>
        </p:nvPicPr>
        <p:blipFill>
          <a:blip r:embed="rId4">
            <a:alphaModFix/>
          </a:blip>
          <a:stretch>
            <a:fillRect/>
          </a:stretch>
        </p:blipFill>
        <p:spPr>
          <a:xfrm>
            <a:off x="2971792" y="4049322"/>
            <a:ext cx="3200400" cy="2494609"/>
          </a:xfrm>
          <a:prstGeom prst="rect">
            <a:avLst/>
          </a:prstGeom>
          <a:noFill/>
          <a:ln>
            <a:noFill/>
          </a:ln>
        </p:spPr>
      </p:pic>
      <p:pic>
        <p:nvPicPr>
          <p:cNvPr id="331" name="Shape 331" descr="ELS Logo 2015.jpg"/>
          <p:cNvPicPr preferRelativeResize="0"/>
          <p:nvPr/>
        </p:nvPicPr>
        <p:blipFill>
          <a:blip r:embed="rId5">
            <a:alphaModFix/>
          </a:blip>
          <a:stretch>
            <a:fillRect/>
          </a:stretch>
        </p:blipFill>
        <p:spPr>
          <a:xfrm rot="-5400000">
            <a:off x="2065248" y="756562"/>
            <a:ext cx="2276550" cy="3621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1066799" y="228600"/>
            <a:ext cx="70104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Who are the standards for?</a:t>
            </a:r>
          </a:p>
        </p:txBody>
      </p:sp>
      <p:graphicFrame>
        <p:nvGraphicFramePr>
          <p:cNvPr id="338" name="Shape 338"/>
          <p:cNvGraphicFramePr/>
          <p:nvPr/>
        </p:nvGraphicFramePr>
        <p:xfrm>
          <a:off x="1028687" y="1983459"/>
          <a:ext cx="3000000" cy="3000000"/>
        </p:xfrm>
        <a:graphic>
          <a:graphicData uri="http://schemas.openxmlformats.org/drawingml/2006/table">
            <a:tbl>
              <a:tblPr firstRow="1" bandRow="1">
                <a:noFill/>
                <a:tableStyleId>{B5B237BA-4039-4BF5-B48A-16C48F59D831}</a:tableStyleId>
              </a:tblPr>
              <a:tblGrid>
                <a:gridCol w="1143000"/>
                <a:gridCol w="881750"/>
                <a:gridCol w="1012375"/>
                <a:gridCol w="1012375"/>
                <a:gridCol w="1012375"/>
                <a:gridCol w="1012375"/>
                <a:gridCol w="1012375"/>
              </a:tblGrid>
              <a:tr h="635000">
                <a:tc>
                  <a:txBody>
                    <a:bodyPr/>
                    <a:lstStyle/>
                    <a:p>
                      <a:pPr marL="0" marR="0" lvl="0" indent="0" algn="ctr" rtl="0">
                        <a:spcBef>
                          <a:spcPts val="0"/>
                        </a:spcBef>
                        <a:buSzPct val="25000"/>
                        <a:buNone/>
                      </a:pPr>
                      <a:r>
                        <a:rPr lang="en-US" sz="1800" b="1" u="none" strike="noStrike" cap="none">
                          <a:latin typeface="Lato"/>
                          <a:ea typeface="Lato"/>
                          <a:cs typeface="Lato"/>
                          <a:sym typeface="Lato"/>
                        </a:rPr>
                        <a:t>Birth thru Age 3</a:t>
                      </a:r>
                    </a:p>
                  </a:txBody>
                  <a:tcPr marL="91450" marR="91450" marT="45725" marB="45725">
                    <a:solidFill>
                      <a:srgbClr val="00B0F0"/>
                    </a:solidFill>
                  </a:tcPr>
                </a:tc>
                <a:tc>
                  <a:txBody>
                    <a:bodyPr/>
                    <a:lstStyle/>
                    <a:p>
                      <a:pPr marL="0" marR="0" lvl="0" indent="0" algn="ctr" rtl="0">
                        <a:spcBef>
                          <a:spcPts val="0"/>
                        </a:spcBef>
                        <a:buSzPct val="25000"/>
                        <a:buNone/>
                      </a:pPr>
                      <a:r>
                        <a:rPr lang="en-US" sz="1800" b="1" u="none" strike="noStrike" cap="none">
                          <a:latin typeface="Lato"/>
                          <a:ea typeface="Lato"/>
                          <a:cs typeface="Lato"/>
                          <a:sym typeface="Lato"/>
                        </a:rPr>
                        <a:t>4K</a:t>
                      </a:r>
                    </a:p>
                  </a:txBody>
                  <a:tcPr marL="91450" marR="91450" marT="45725" marB="45725">
                    <a:solidFill>
                      <a:srgbClr val="00B0F0"/>
                    </a:solidFill>
                  </a:tcPr>
                </a:tc>
                <a:tc>
                  <a:txBody>
                    <a:bodyPr/>
                    <a:lstStyle/>
                    <a:p>
                      <a:pPr marL="0" marR="0" lvl="0" indent="0" algn="ctr" rtl="0">
                        <a:spcBef>
                          <a:spcPts val="0"/>
                        </a:spcBef>
                        <a:buSzPct val="25000"/>
                        <a:buNone/>
                      </a:pPr>
                      <a:r>
                        <a:rPr lang="en-US" sz="1800" b="1" u="none" strike="noStrike" cap="none">
                          <a:latin typeface="Lato"/>
                          <a:ea typeface="Lato"/>
                          <a:cs typeface="Lato"/>
                          <a:sym typeface="Lato"/>
                        </a:rPr>
                        <a:t>5K</a:t>
                      </a:r>
                    </a:p>
                  </a:txBody>
                  <a:tcPr marL="91450" marR="91450" marT="45725" marB="45725">
                    <a:solidFill>
                      <a:srgbClr val="00B0F0"/>
                    </a:solidFill>
                  </a:tcPr>
                </a:tc>
                <a:tc>
                  <a:txBody>
                    <a:bodyPr/>
                    <a:lstStyle/>
                    <a:p>
                      <a:pPr marL="0" marR="0" lvl="0" indent="0" algn="ctr" rtl="0">
                        <a:spcBef>
                          <a:spcPts val="0"/>
                        </a:spcBef>
                        <a:buSzPct val="25000"/>
                        <a:buNone/>
                      </a:pPr>
                      <a:r>
                        <a:rPr lang="en-US" sz="1800" b="1" u="none" strike="noStrike" cap="none">
                          <a:latin typeface="Lato"/>
                          <a:ea typeface="Lato"/>
                          <a:cs typeface="Lato"/>
                          <a:sym typeface="Lato"/>
                        </a:rPr>
                        <a:t>1</a:t>
                      </a:r>
                    </a:p>
                  </a:txBody>
                  <a:tcPr marL="91450" marR="91450" marT="45725" marB="45725">
                    <a:solidFill>
                      <a:srgbClr val="00B0F0"/>
                    </a:solidFill>
                  </a:tcPr>
                </a:tc>
                <a:tc>
                  <a:txBody>
                    <a:bodyPr/>
                    <a:lstStyle/>
                    <a:p>
                      <a:pPr marL="0" marR="0" lvl="0" indent="0" algn="ctr" rtl="0">
                        <a:spcBef>
                          <a:spcPts val="0"/>
                        </a:spcBef>
                        <a:buSzPct val="25000"/>
                        <a:buNone/>
                      </a:pPr>
                      <a:r>
                        <a:rPr lang="en-US" sz="1800" b="1" u="none" strike="noStrike" cap="none">
                          <a:latin typeface="Lato"/>
                          <a:ea typeface="Lato"/>
                          <a:cs typeface="Lato"/>
                          <a:sym typeface="Lato"/>
                        </a:rPr>
                        <a:t>2</a:t>
                      </a:r>
                    </a:p>
                  </a:txBody>
                  <a:tcPr marL="91450" marR="91450" marT="45725" marB="45725">
                    <a:solidFill>
                      <a:srgbClr val="00B0F0"/>
                    </a:solidFill>
                  </a:tcPr>
                </a:tc>
                <a:tc>
                  <a:txBody>
                    <a:bodyPr/>
                    <a:lstStyle/>
                    <a:p>
                      <a:pPr marL="0" marR="0" lvl="0" indent="0" algn="ctr" rtl="0">
                        <a:spcBef>
                          <a:spcPts val="0"/>
                        </a:spcBef>
                        <a:buSzPct val="25000"/>
                        <a:buNone/>
                      </a:pPr>
                      <a:r>
                        <a:rPr lang="en-US" sz="1800" b="1" u="none" strike="noStrike" cap="none">
                          <a:latin typeface="Lato"/>
                          <a:ea typeface="Lato"/>
                          <a:cs typeface="Lato"/>
                          <a:sym typeface="Lato"/>
                        </a:rPr>
                        <a:t>3</a:t>
                      </a:r>
                    </a:p>
                  </a:txBody>
                  <a:tcPr marL="91450" marR="91450" marT="45725" marB="45725">
                    <a:solidFill>
                      <a:srgbClr val="00B0F0"/>
                    </a:solidFill>
                  </a:tcPr>
                </a:tc>
                <a:tc>
                  <a:txBody>
                    <a:bodyPr/>
                    <a:lstStyle/>
                    <a:p>
                      <a:pPr marL="0" marR="0" lvl="0" indent="0" algn="ctr" rtl="0">
                        <a:spcBef>
                          <a:spcPts val="0"/>
                        </a:spcBef>
                        <a:buSzPct val="25000"/>
                        <a:buNone/>
                      </a:pPr>
                      <a:r>
                        <a:rPr lang="en-US" sz="1800" b="1" u="none" strike="noStrike" cap="none">
                          <a:latin typeface="Lato"/>
                          <a:ea typeface="Lato"/>
                          <a:cs typeface="Lato"/>
                          <a:sym typeface="Lato"/>
                        </a:rPr>
                        <a:t>4 - 12</a:t>
                      </a:r>
                    </a:p>
                  </a:txBody>
                  <a:tcPr marL="91450" marR="91450" marT="45725" marB="45725">
                    <a:solidFill>
                      <a:srgbClr val="00B0F0"/>
                    </a:solidFill>
                  </a:tcPr>
                </a:tc>
              </a:tr>
              <a:tr h="635000">
                <a:tc gridSpan="3">
                  <a:txBody>
                    <a:bodyPr/>
                    <a:lstStyle/>
                    <a:p>
                      <a:pPr marL="0" marR="0" lvl="0" indent="0" algn="ctr" rtl="0">
                        <a:spcBef>
                          <a:spcPts val="0"/>
                        </a:spcBef>
                        <a:buSzPct val="25000"/>
                        <a:buNone/>
                      </a:pPr>
                      <a:r>
                        <a:rPr lang="en-US" sz="1800" b="1" u="none" strike="noStrike" cap="none">
                          <a:latin typeface="Lato"/>
                          <a:ea typeface="Lato"/>
                          <a:cs typeface="Lato"/>
                          <a:sym typeface="Lato"/>
                        </a:rPr>
                        <a:t>Wisconsin Model Early Learning Standards </a:t>
                      </a:r>
                      <a:r>
                        <a:rPr lang="en-US" sz="1800" u="none" strike="noStrike" cap="none">
                          <a:latin typeface="Lato"/>
                          <a:ea typeface="Lato"/>
                          <a:cs typeface="Lato"/>
                          <a:sym typeface="Lato"/>
                        </a:rPr>
                        <a:t>(WMELS)</a:t>
                      </a:r>
                    </a:p>
                  </a:txBody>
                  <a:tcPr marL="91450" marR="91450" marT="45725" marB="45725">
                    <a:solidFill>
                      <a:srgbClr val="00B050"/>
                    </a:solidFill>
                  </a:tcPr>
                </a:tc>
                <a:tc hMerge="1">
                  <a:txBody>
                    <a:bodyPr/>
                    <a:lstStyle/>
                    <a:p>
                      <a:endParaRPr lang="en-US"/>
                    </a:p>
                  </a:txBody>
                  <a:tcPr/>
                </a:tc>
                <a:tc hMerge="1">
                  <a:txBody>
                    <a:bodyPr/>
                    <a:lstStyle/>
                    <a:p>
                      <a:endParaRPr lang="en-US"/>
                    </a:p>
                  </a:txBody>
                  <a:tcPr/>
                </a:tc>
                <a:tc gridSpan="4">
                  <a:txBody>
                    <a:bodyPr/>
                    <a:lstStyle/>
                    <a:p>
                      <a:pPr marL="0" marR="0" lvl="0" indent="0" algn="l" rtl="0">
                        <a:spcBef>
                          <a:spcPts val="0"/>
                        </a:spcBef>
                        <a:buSzPct val="25000"/>
                        <a:buNone/>
                      </a:pPr>
                      <a:endParaRPr sz="1800">
                        <a:latin typeface="Lato"/>
                        <a:ea typeface="Lato"/>
                        <a:cs typeface="Lato"/>
                        <a:sym typeface="Lato"/>
                      </a:endParaRPr>
                    </a:p>
                  </a:txBody>
                  <a:tcPr marL="91450" marR="91450" marT="45725" marB="45725">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35000">
                <a:tc gridSpan="2">
                  <a:txBody>
                    <a:bodyPr/>
                    <a:lstStyle/>
                    <a:p>
                      <a:pPr marL="0" marR="0" lvl="0" indent="0" algn="l" rtl="0">
                        <a:spcBef>
                          <a:spcPts val="0"/>
                        </a:spcBef>
                        <a:buSzPct val="25000"/>
                        <a:buNone/>
                      </a:pPr>
                      <a:endParaRPr sz="1800">
                        <a:latin typeface="Lato"/>
                        <a:ea typeface="Lato"/>
                        <a:cs typeface="Lato"/>
                        <a:sym typeface="Lato"/>
                      </a:endParaRPr>
                    </a:p>
                  </a:txBody>
                  <a:tcPr marL="91450" marR="91450" marT="45725" marB="45725">
                    <a:solidFill>
                      <a:srgbClr val="BFBFBF"/>
                    </a:solidFill>
                  </a:tcPr>
                </a:tc>
                <a:tc hMerge="1">
                  <a:txBody>
                    <a:bodyPr/>
                    <a:lstStyle/>
                    <a:p>
                      <a:endParaRPr lang="en-US"/>
                    </a:p>
                  </a:txBody>
                  <a:tcPr/>
                </a:tc>
                <a:tc gridSpan="5">
                  <a:txBody>
                    <a:bodyPr/>
                    <a:lstStyle/>
                    <a:p>
                      <a:pPr marL="0" marR="0" lvl="0" indent="0" algn="ctr" rtl="0">
                        <a:spcBef>
                          <a:spcPts val="0"/>
                        </a:spcBef>
                        <a:buSzPct val="25000"/>
                        <a:buNone/>
                      </a:pPr>
                      <a:r>
                        <a:rPr lang="en-US" sz="1800" b="1">
                          <a:latin typeface="Lato"/>
                          <a:ea typeface="Lato"/>
                          <a:cs typeface="Lato"/>
                          <a:sym typeface="Lato"/>
                        </a:rPr>
                        <a:t>Wisconsin Standards </a:t>
                      </a:r>
                    </a:p>
                    <a:p>
                      <a:pPr marL="0" marR="0" lvl="0" indent="0" algn="ctr" rtl="0">
                        <a:spcBef>
                          <a:spcPts val="0"/>
                        </a:spcBef>
                        <a:buSzPct val="25000"/>
                        <a:buNone/>
                      </a:pPr>
                      <a:r>
                        <a:rPr lang="en-US" sz="1800" b="1">
                          <a:latin typeface="Lato"/>
                          <a:ea typeface="Lato"/>
                          <a:cs typeface="Lato"/>
                          <a:sym typeface="Lato"/>
                        </a:rPr>
                        <a:t>for English Language Arts</a:t>
                      </a:r>
                      <a:r>
                        <a:rPr lang="en-US" sz="1800">
                          <a:latin typeface="Lato"/>
                          <a:ea typeface="Lato"/>
                          <a:cs typeface="Lato"/>
                          <a:sym typeface="Lato"/>
                        </a:rPr>
                        <a:t> (WI ELA)</a:t>
                      </a:r>
                    </a:p>
                  </a:txBody>
                  <a:tcPr marL="91450" marR="91450" marT="45725" marB="45725">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39" name="Shape 339"/>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ctrTitle"/>
          </p:nvPr>
        </p:nvSpPr>
        <p:spPr>
          <a:xfrm>
            <a:off x="1333500" y="228600"/>
            <a:ext cx="6477000" cy="2667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5400" b="1" i="0" u="none" strike="noStrike" cap="none">
                <a:solidFill>
                  <a:srgbClr val="333399"/>
                </a:solidFill>
                <a:latin typeface="Lato"/>
                <a:ea typeface="Lato"/>
                <a:cs typeface="Lato"/>
                <a:sym typeface="Lato"/>
              </a:rPr>
              <a:t>Wisconsin Model</a:t>
            </a:r>
            <a:br>
              <a:rPr lang="en-US" sz="5400" b="1" i="0" u="none" strike="noStrike" cap="none">
                <a:solidFill>
                  <a:srgbClr val="333399"/>
                </a:solidFill>
                <a:latin typeface="Lato"/>
                <a:ea typeface="Lato"/>
                <a:cs typeface="Lato"/>
                <a:sym typeface="Lato"/>
              </a:rPr>
            </a:br>
            <a:r>
              <a:rPr lang="en-US" sz="5400" b="1" i="0" u="none" strike="noStrike" cap="none">
                <a:solidFill>
                  <a:srgbClr val="333399"/>
                </a:solidFill>
                <a:latin typeface="Lato"/>
                <a:ea typeface="Lato"/>
                <a:cs typeface="Lato"/>
                <a:sym typeface="Lato"/>
              </a:rPr>
              <a:t>Early Learning Standards (WMELS)</a:t>
            </a:r>
          </a:p>
        </p:txBody>
      </p:sp>
      <p:sp>
        <p:nvSpPr>
          <p:cNvPr id="346" name="Shape 346"/>
          <p:cNvSpPr txBox="1"/>
          <p:nvPr/>
        </p:nvSpPr>
        <p:spPr>
          <a:xfrm>
            <a:off x="2222500" y="2576513"/>
            <a:ext cx="1489075" cy="590550"/>
          </a:xfrm>
          <a:prstGeom prst="rect">
            <a:avLst/>
          </a:prstGeom>
          <a:no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47" name="Shape 347"/>
          <p:cNvSpPr txBox="1"/>
          <p:nvPr/>
        </p:nvSpPr>
        <p:spPr>
          <a:xfrm>
            <a:off x="3657600" y="6096000"/>
            <a:ext cx="1485900" cy="304800"/>
          </a:xfrm>
          <a:prstGeom prst="rect">
            <a:avLst/>
          </a:prstGeom>
          <a:noFill/>
          <a:ln>
            <a:noFill/>
          </a:ln>
        </p:spPr>
        <p:txBody>
          <a:bodyPr lIns="0" tIns="0" rIns="0" bIns="0" anchor="t" anchorCtr="0">
            <a:noAutofit/>
          </a:bodyPr>
          <a:lstStyle/>
          <a:p>
            <a:pPr marL="0" marR="0" lvl="0" indent="0" algn="l" rtl="0">
              <a:spcBef>
                <a:spcPts val="0"/>
              </a:spcBef>
              <a:buSzPct val="25000"/>
              <a:buNone/>
            </a:pPr>
            <a:r>
              <a:rPr lang="en-US" sz="900" b="1">
                <a:solidFill>
                  <a:schemeClr val="dk1"/>
                </a:solidFill>
                <a:latin typeface="Calibri"/>
                <a:ea typeface="Calibri"/>
                <a:cs typeface="Calibri"/>
                <a:sym typeface="Calibri"/>
              </a:rPr>
              <a:t>Wi</a:t>
            </a:r>
            <a:r>
              <a:rPr lang="en-US" sz="900" b="1">
                <a:solidFill>
                  <a:schemeClr val="dk1"/>
                </a:solidFill>
                <a:latin typeface="Lato"/>
                <a:ea typeface="Lato"/>
                <a:cs typeface="Lato"/>
                <a:sym typeface="Lato"/>
              </a:rPr>
              <a:t>sconsin Department of </a:t>
            </a:r>
            <a:br>
              <a:rPr lang="en-US" sz="900" b="1">
                <a:solidFill>
                  <a:schemeClr val="dk1"/>
                </a:solidFill>
                <a:latin typeface="Lato"/>
                <a:ea typeface="Lato"/>
                <a:cs typeface="Lato"/>
                <a:sym typeface="Lato"/>
              </a:rPr>
            </a:br>
            <a:r>
              <a:rPr lang="en-US" sz="900" b="1">
                <a:solidFill>
                  <a:schemeClr val="dk1"/>
                </a:solidFill>
                <a:latin typeface="Lato"/>
                <a:ea typeface="Lato"/>
                <a:cs typeface="Lato"/>
                <a:sym typeface="Lato"/>
              </a:rPr>
              <a:t>Children and Families</a:t>
            </a:r>
          </a:p>
        </p:txBody>
      </p:sp>
      <p:sp>
        <p:nvSpPr>
          <p:cNvPr id="348" name="Shape 348"/>
          <p:cNvSpPr txBox="1"/>
          <p:nvPr/>
        </p:nvSpPr>
        <p:spPr>
          <a:xfrm>
            <a:off x="1828800" y="4114800"/>
            <a:ext cx="1485899" cy="228600"/>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sz="900" b="1">
                <a:solidFill>
                  <a:schemeClr val="dk1"/>
                </a:solidFill>
                <a:latin typeface="Lato"/>
                <a:ea typeface="Lato"/>
                <a:cs typeface="Lato"/>
                <a:sym typeface="Lato"/>
              </a:rPr>
              <a:t>Wisconsin Department of</a:t>
            </a:r>
            <a:br>
              <a:rPr lang="en-US" sz="900" b="1">
                <a:solidFill>
                  <a:schemeClr val="dk1"/>
                </a:solidFill>
                <a:latin typeface="Lato"/>
                <a:ea typeface="Lato"/>
                <a:cs typeface="Lato"/>
                <a:sym typeface="Lato"/>
              </a:rPr>
            </a:br>
            <a:r>
              <a:rPr lang="en-US" sz="900" b="1">
                <a:solidFill>
                  <a:schemeClr val="dk1"/>
                </a:solidFill>
                <a:latin typeface="Lato"/>
                <a:ea typeface="Lato"/>
                <a:cs typeface="Lato"/>
                <a:sym typeface="Lato"/>
              </a:rPr>
              <a:t>Public Instruction</a:t>
            </a:r>
          </a:p>
        </p:txBody>
      </p:sp>
      <p:sp>
        <p:nvSpPr>
          <p:cNvPr id="349" name="Shape 349"/>
          <p:cNvSpPr txBox="1"/>
          <p:nvPr/>
        </p:nvSpPr>
        <p:spPr>
          <a:xfrm>
            <a:off x="4737100" y="2233613"/>
            <a:ext cx="911224" cy="911224"/>
          </a:xfrm>
          <a:prstGeom prst="rect">
            <a:avLst/>
          </a:prstGeom>
          <a:no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50" name="Shape 350"/>
          <p:cNvSpPr txBox="1"/>
          <p:nvPr/>
        </p:nvSpPr>
        <p:spPr>
          <a:xfrm>
            <a:off x="5486400" y="4343400"/>
            <a:ext cx="2286000" cy="304800"/>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sz="900" b="1">
                <a:solidFill>
                  <a:schemeClr val="dk1"/>
                </a:solidFill>
                <a:latin typeface="Lato"/>
                <a:ea typeface="Lato"/>
                <a:cs typeface="Lato"/>
                <a:sym typeface="Lato"/>
              </a:rPr>
              <a:t>Wisconsin Department of Health </a:t>
            </a:r>
          </a:p>
        </p:txBody>
      </p:sp>
      <p:sp>
        <p:nvSpPr>
          <p:cNvPr id="351" name="Shape 351"/>
          <p:cNvSpPr txBox="1"/>
          <p:nvPr/>
        </p:nvSpPr>
        <p:spPr>
          <a:xfrm>
            <a:off x="165100" y="2279650"/>
            <a:ext cx="1054100" cy="1025525"/>
          </a:xfrm>
          <a:prstGeom prst="rect">
            <a:avLst/>
          </a:prstGeom>
          <a:no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52" name="Shape 352"/>
          <p:cNvSpPr/>
          <p:nvPr/>
        </p:nvSpPr>
        <p:spPr>
          <a:xfrm>
            <a:off x="0" y="2162175"/>
            <a:ext cx="9144000" cy="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pic>
        <p:nvPicPr>
          <p:cNvPr id="353" name="Shape 353" descr="dhsweblogo"/>
          <p:cNvPicPr preferRelativeResize="0"/>
          <p:nvPr/>
        </p:nvPicPr>
        <p:blipFill rotWithShape="1">
          <a:blip r:embed="rId3">
            <a:alphaModFix/>
          </a:blip>
          <a:srcRect/>
          <a:stretch/>
        </p:blipFill>
        <p:spPr>
          <a:xfrm>
            <a:off x="5867400" y="3048000"/>
            <a:ext cx="1524000" cy="1114500"/>
          </a:xfrm>
          <a:prstGeom prst="rect">
            <a:avLst/>
          </a:prstGeom>
          <a:noFill/>
          <a:ln>
            <a:noFill/>
          </a:ln>
        </p:spPr>
      </p:pic>
      <p:pic>
        <p:nvPicPr>
          <p:cNvPr id="354" name="Shape 354" descr="dcf_logo"/>
          <p:cNvPicPr preferRelativeResize="0"/>
          <p:nvPr/>
        </p:nvPicPr>
        <p:blipFill rotWithShape="1">
          <a:blip r:embed="rId4">
            <a:alphaModFix/>
          </a:blip>
          <a:srcRect/>
          <a:stretch/>
        </p:blipFill>
        <p:spPr>
          <a:xfrm>
            <a:off x="2895600" y="4800600"/>
            <a:ext cx="2743200" cy="1181100"/>
          </a:xfrm>
          <a:prstGeom prst="rect">
            <a:avLst/>
          </a:prstGeom>
          <a:noFill/>
          <a:ln>
            <a:noFill/>
          </a:ln>
        </p:spPr>
      </p:pic>
      <p:pic>
        <p:nvPicPr>
          <p:cNvPr id="355" name="Shape 355" descr="dpilogo2.png"/>
          <p:cNvPicPr preferRelativeResize="0"/>
          <p:nvPr/>
        </p:nvPicPr>
        <p:blipFill>
          <a:blip r:embed="rId5">
            <a:alphaModFix/>
          </a:blip>
          <a:stretch>
            <a:fillRect/>
          </a:stretch>
        </p:blipFill>
        <p:spPr>
          <a:xfrm>
            <a:off x="1482575" y="2924137"/>
            <a:ext cx="2229000" cy="1114500"/>
          </a:xfrm>
          <a:prstGeom prst="rect">
            <a:avLst/>
          </a:prstGeom>
          <a:noFill/>
          <a:ln>
            <a:noFill/>
          </a:ln>
        </p:spPr>
      </p:pic>
      <p:sp>
        <p:nvSpPr>
          <p:cNvPr id="356" name="Shape 356"/>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2612525" y="161425"/>
            <a:ext cx="4876800" cy="12975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State Support for WMELS</a:t>
            </a:r>
          </a:p>
        </p:txBody>
      </p:sp>
      <p:sp>
        <p:nvSpPr>
          <p:cNvPr id="363" name="Shape 363"/>
          <p:cNvSpPr txBox="1">
            <a:spLocks noGrp="1"/>
          </p:cNvSpPr>
          <p:nvPr>
            <p:ph type="body" idx="1"/>
          </p:nvPr>
        </p:nvSpPr>
        <p:spPr>
          <a:xfrm>
            <a:off x="1600200" y="1828800"/>
            <a:ext cx="7162799" cy="4572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333399"/>
              </a:buClr>
              <a:buSzPct val="100000"/>
              <a:buFont typeface="Lato"/>
              <a:buChar char="•"/>
            </a:pPr>
            <a:r>
              <a:rPr lang="en-US" sz="3200" b="1">
                <a:solidFill>
                  <a:srgbClr val="333399"/>
                </a:solidFill>
                <a:latin typeface="Lato"/>
                <a:ea typeface="Lato"/>
                <a:cs typeface="Lato"/>
                <a:sym typeface="Lato"/>
              </a:rPr>
              <a:t>Believe</a:t>
            </a:r>
            <a:r>
              <a:rPr lang="en-US" sz="3200">
                <a:solidFill>
                  <a:srgbClr val="333399"/>
                </a:solidFill>
                <a:latin typeface="Lato"/>
                <a:ea typeface="Lato"/>
                <a:cs typeface="Lato"/>
                <a:sym typeface="Lato"/>
              </a:rPr>
              <a:t> that the Wisconsin Model Early Learning Standards are a foundation for successful education, employment and life experiences</a:t>
            </a:r>
          </a:p>
          <a:p>
            <a:pPr marL="342900" marR="0" lvl="0" indent="-342900" algn="l" rtl="0">
              <a:spcBef>
                <a:spcPts val="640"/>
              </a:spcBef>
              <a:spcAft>
                <a:spcPts val="0"/>
              </a:spcAft>
              <a:buClr>
                <a:srgbClr val="333399"/>
              </a:buClr>
              <a:buSzPct val="100000"/>
              <a:buFont typeface="Lato"/>
              <a:buChar char="•"/>
            </a:pPr>
            <a:r>
              <a:rPr lang="en-US" sz="3200" b="1">
                <a:solidFill>
                  <a:srgbClr val="333399"/>
                </a:solidFill>
                <a:latin typeface="Lato"/>
                <a:ea typeface="Lato"/>
                <a:cs typeface="Lato"/>
                <a:sym typeface="Lato"/>
              </a:rPr>
              <a:t>Committed</a:t>
            </a:r>
            <a:r>
              <a:rPr lang="en-US" sz="3200">
                <a:solidFill>
                  <a:srgbClr val="333399"/>
                </a:solidFill>
                <a:latin typeface="Lato"/>
                <a:ea typeface="Lato"/>
                <a:cs typeface="Lato"/>
                <a:sym typeface="Lato"/>
              </a:rPr>
              <a:t> to quality early childhood education and care</a:t>
            </a:r>
          </a:p>
          <a:p>
            <a:pPr marL="342900" marR="0" lvl="0" indent="-342900" algn="l" rtl="0">
              <a:spcBef>
                <a:spcPts val="640"/>
              </a:spcBef>
              <a:spcAft>
                <a:spcPts val="0"/>
              </a:spcAft>
              <a:buClr>
                <a:srgbClr val="333399"/>
              </a:buClr>
              <a:buSzPct val="100000"/>
              <a:buFont typeface="Lato"/>
              <a:buChar char="•"/>
            </a:pPr>
            <a:r>
              <a:rPr lang="en-US" sz="3200" b="1">
                <a:solidFill>
                  <a:srgbClr val="333399"/>
                </a:solidFill>
                <a:latin typeface="Lato"/>
                <a:ea typeface="Lato"/>
                <a:cs typeface="Lato"/>
                <a:sym typeface="Lato"/>
              </a:rPr>
              <a:t>Endorse</a:t>
            </a:r>
            <a:r>
              <a:rPr lang="en-US" sz="3200">
                <a:solidFill>
                  <a:srgbClr val="333399"/>
                </a:solidFill>
                <a:latin typeface="Lato"/>
                <a:ea typeface="Lato"/>
                <a:cs typeface="Lato"/>
                <a:sym typeface="Lato"/>
              </a:rPr>
              <a:t> collaborative work to create blended system of services</a:t>
            </a:r>
          </a:p>
          <a:p>
            <a:pPr marL="342900" marR="0" lvl="0" indent="-342900" algn="l" rtl="0">
              <a:spcBef>
                <a:spcPts val="240"/>
              </a:spcBef>
              <a:buClr>
                <a:srgbClr val="92D050"/>
              </a:buClr>
              <a:buSzPct val="25000"/>
              <a:buFont typeface="Arial"/>
              <a:buNone/>
            </a:pPr>
            <a:endParaRPr sz="1200">
              <a:solidFill>
                <a:srgbClr val="002060"/>
              </a:solidFill>
              <a:latin typeface="Calibri"/>
              <a:ea typeface="Calibri"/>
              <a:cs typeface="Calibri"/>
              <a:sym typeface="Calibri"/>
            </a:endParaRPr>
          </a:p>
        </p:txBody>
      </p:sp>
      <p:pic>
        <p:nvPicPr>
          <p:cNvPr id="364" name="Shape 364" descr="ELS Logo 2015.jpg"/>
          <p:cNvPicPr preferRelativeResize="0"/>
          <p:nvPr/>
        </p:nvPicPr>
        <p:blipFill>
          <a:blip r:embed="rId3">
            <a:alphaModFix/>
          </a:blip>
          <a:stretch>
            <a:fillRect/>
          </a:stretch>
        </p:blipFill>
        <p:spPr>
          <a:xfrm rot="-5400000">
            <a:off x="775926" y="-150524"/>
            <a:ext cx="1207749" cy="1921399"/>
          </a:xfrm>
          <a:prstGeom prst="rect">
            <a:avLst/>
          </a:prstGeom>
          <a:noFill/>
          <a:ln>
            <a:noFill/>
          </a:ln>
        </p:spPr>
      </p:pic>
      <p:sp>
        <p:nvSpPr>
          <p:cNvPr id="365" name="Shape 365"/>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transition>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2562325" y="274650"/>
            <a:ext cx="6124500" cy="11433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a:solidFill>
                  <a:srgbClr val="333399"/>
                </a:solidFill>
                <a:latin typeface="Lato"/>
                <a:ea typeface="Lato"/>
                <a:cs typeface="Lato"/>
                <a:sym typeface="Lato"/>
              </a:rPr>
              <a:t>WI Standards for </a:t>
            </a:r>
          </a:p>
          <a:p>
            <a:pPr marL="0" marR="0" lvl="0" indent="0" algn="l" rtl="0">
              <a:spcBef>
                <a:spcPts val="0"/>
              </a:spcBef>
              <a:buClr>
                <a:srgbClr val="002060"/>
              </a:buClr>
              <a:buSzPct val="25000"/>
              <a:buFont typeface="Cambria"/>
              <a:buNone/>
            </a:pPr>
            <a:r>
              <a:rPr lang="en-US">
                <a:solidFill>
                  <a:srgbClr val="333399"/>
                </a:solidFill>
                <a:latin typeface="Lato"/>
                <a:ea typeface="Lato"/>
                <a:cs typeface="Lato"/>
                <a:sym typeface="Lato"/>
              </a:rPr>
              <a:t>English Language Arts</a:t>
            </a:r>
          </a:p>
        </p:txBody>
      </p:sp>
      <p:pic>
        <p:nvPicPr>
          <p:cNvPr id="373" name="Shape 373" descr="ELA cover.jpg"/>
          <p:cNvPicPr preferRelativeResize="0"/>
          <p:nvPr/>
        </p:nvPicPr>
        <p:blipFill rotWithShape="1">
          <a:blip r:embed="rId3">
            <a:alphaModFix/>
          </a:blip>
          <a:srcRect/>
          <a:stretch/>
        </p:blipFill>
        <p:spPr>
          <a:xfrm>
            <a:off x="513300" y="274800"/>
            <a:ext cx="1752600" cy="1143000"/>
          </a:xfrm>
          <a:prstGeom prst="rect">
            <a:avLst/>
          </a:prstGeom>
          <a:noFill/>
          <a:ln>
            <a:noFill/>
          </a:ln>
        </p:spPr>
      </p:pic>
      <p:sp>
        <p:nvSpPr>
          <p:cNvPr id="374" name="Shape 374"/>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25</a:t>
            </a:fld>
            <a:endParaRPr lang="en-US"/>
          </a:p>
        </p:txBody>
      </p:sp>
      <p:graphicFrame>
        <p:nvGraphicFramePr>
          <p:cNvPr id="375" name="Shape 375"/>
          <p:cNvGraphicFramePr/>
          <p:nvPr/>
        </p:nvGraphicFramePr>
        <p:xfrm>
          <a:off x="201400" y="1714100"/>
          <a:ext cx="3000000" cy="3000000"/>
        </p:xfrm>
        <a:graphic>
          <a:graphicData uri="http://schemas.openxmlformats.org/drawingml/2006/table">
            <a:tbl>
              <a:tblPr>
                <a:noFill/>
                <a:tableStyleId>{3E425FEC-63C2-4E37-A5B8-4791634DB5CE}</a:tableStyleId>
              </a:tblPr>
              <a:tblGrid>
                <a:gridCol w="4403275"/>
                <a:gridCol w="4403275"/>
              </a:tblGrid>
              <a:tr h="758500">
                <a:tc>
                  <a:txBody>
                    <a:bodyPr/>
                    <a:lstStyle/>
                    <a:p>
                      <a:pPr lvl="0" algn="ctr">
                        <a:spcBef>
                          <a:spcPts val="0"/>
                        </a:spcBef>
                        <a:buNone/>
                      </a:pPr>
                      <a:r>
                        <a:rPr lang="en-US" sz="3600">
                          <a:latin typeface="Lato"/>
                          <a:ea typeface="Lato"/>
                          <a:cs typeface="Lato"/>
                          <a:sym typeface="Lato"/>
                        </a:rPr>
                        <a:t>1998</a:t>
                      </a:r>
                    </a:p>
                  </a:txBody>
                  <a:tcPr marL="91425" marR="91425" marT="91425" marB="91425">
                    <a:solidFill>
                      <a:srgbClr val="00AB4E"/>
                    </a:solidFill>
                  </a:tcPr>
                </a:tc>
                <a:tc>
                  <a:txBody>
                    <a:bodyPr/>
                    <a:lstStyle/>
                    <a:p>
                      <a:pPr lvl="0" algn="ctr">
                        <a:spcBef>
                          <a:spcPts val="0"/>
                        </a:spcBef>
                        <a:buNone/>
                      </a:pPr>
                      <a:r>
                        <a:rPr lang="en-US" sz="3600">
                          <a:latin typeface="Lato"/>
                          <a:ea typeface="Lato"/>
                          <a:cs typeface="Lato"/>
                          <a:sym typeface="Lato"/>
                        </a:rPr>
                        <a:t>2010</a:t>
                      </a:r>
                    </a:p>
                  </a:txBody>
                  <a:tcPr marL="91425" marR="91425" marT="91425" marB="91425">
                    <a:solidFill>
                      <a:srgbClr val="00AB4E"/>
                    </a:solidFill>
                  </a:tcPr>
                </a:tc>
              </a:tr>
              <a:tr h="4295675">
                <a:tc>
                  <a:txBody>
                    <a:bodyPr/>
                    <a:lstStyle/>
                    <a:p>
                      <a:pPr marL="457200" lvl="0" indent="-381000" rtl="0">
                        <a:spcBef>
                          <a:spcPts val="0"/>
                        </a:spcBef>
                        <a:buSzPct val="100000"/>
                        <a:buFont typeface="Lato"/>
                        <a:buChar char="●"/>
                      </a:pPr>
                      <a:r>
                        <a:rPr lang="en-US" sz="2400">
                          <a:latin typeface="Lato"/>
                          <a:ea typeface="Lato"/>
                          <a:cs typeface="Lato"/>
                          <a:sym typeface="Lato"/>
                        </a:rPr>
                        <a:t>Wisconsin Model Academic Standards</a:t>
                      </a:r>
                    </a:p>
                    <a:p>
                      <a:pPr marL="457200" lvl="0" indent="-381000" rtl="0">
                        <a:spcBef>
                          <a:spcPts val="0"/>
                        </a:spcBef>
                        <a:buSzPct val="100000"/>
                        <a:buFont typeface="Lato"/>
                        <a:buChar char="●"/>
                      </a:pPr>
                      <a:r>
                        <a:rPr lang="en-US" sz="2400">
                          <a:latin typeface="Lato"/>
                          <a:ea typeface="Lato"/>
                          <a:cs typeface="Lato"/>
                          <a:sym typeface="Lato"/>
                        </a:rPr>
                        <a:t>Written at grades 4, 8, and 12</a:t>
                      </a:r>
                    </a:p>
                    <a:p>
                      <a:pPr marL="457200" lvl="0" indent="-381000" rtl="0">
                        <a:spcBef>
                          <a:spcPts val="0"/>
                        </a:spcBef>
                        <a:buSzPct val="100000"/>
                        <a:buFont typeface="Lato"/>
                        <a:buChar char="●"/>
                      </a:pPr>
                      <a:r>
                        <a:rPr lang="en-US" sz="2400">
                          <a:latin typeface="Lato"/>
                          <a:ea typeface="Lato"/>
                          <a:cs typeface="Lato"/>
                          <a:sym typeface="Lato"/>
                        </a:rPr>
                        <a:t>Included:</a:t>
                      </a:r>
                    </a:p>
                    <a:p>
                      <a:pPr marL="914400" lvl="1" indent="-381000" rtl="0">
                        <a:spcBef>
                          <a:spcPts val="0"/>
                        </a:spcBef>
                        <a:buSzPct val="100000"/>
                        <a:buFont typeface="Lato"/>
                        <a:buChar char="○"/>
                      </a:pPr>
                      <a:r>
                        <a:rPr lang="en-US" sz="2400">
                          <a:latin typeface="Lato"/>
                          <a:ea typeface="Lato"/>
                          <a:cs typeface="Lato"/>
                          <a:sym typeface="Lato"/>
                        </a:rPr>
                        <a:t>Reading/Literature</a:t>
                      </a:r>
                    </a:p>
                    <a:p>
                      <a:pPr marL="914400" lvl="1" indent="-381000" rtl="0">
                        <a:spcBef>
                          <a:spcPts val="0"/>
                        </a:spcBef>
                        <a:buSzPct val="100000"/>
                        <a:buFont typeface="Lato"/>
                        <a:buChar char="○"/>
                      </a:pPr>
                      <a:r>
                        <a:rPr lang="en-US" sz="2400">
                          <a:latin typeface="Lato"/>
                          <a:ea typeface="Lato"/>
                          <a:cs typeface="Lato"/>
                          <a:sym typeface="Lato"/>
                        </a:rPr>
                        <a:t>Writing</a:t>
                      </a:r>
                    </a:p>
                    <a:p>
                      <a:pPr marL="914400" lvl="1" indent="-381000" rtl="0">
                        <a:spcBef>
                          <a:spcPts val="0"/>
                        </a:spcBef>
                        <a:buSzPct val="100000"/>
                        <a:buFont typeface="Lato"/>
                        <a:buChar char="○"/>
                      </a:pPr>
                      <a:r>
                        <a:rPr lang="en-US" sz="2400">
                          <a:latin typeface="Lato"/>
                          <a:ea typeface="Lato"/>
                          <a:cs typeface="Lato"/>
                          <a:sym typeface="Lato"/>
                        </a:rPr>
                        <a:t>Oral Language</a:t>
                      </a:r>
                    </a:p>
                    <a:p>
                      <a:pPr marL="914400" lvl="1" indent="-381000" rtl="0">
                        <a:spcBef>
                          <a:spcPts val="0"/>
                        </a:spcBef>
                        <a:buSzPct val="100000"/>
                        <a:buFont typeface="Lato"/>
                        <a:buChar char="○"/>
                      </a:pPr>
                      <a:r>
                        <a:rPr lang="en-US" sz="2400">
                          <a:latin typeface="Lato"/>
                          <a:ea typeface="Lato"/>
                          <a:cs typeface="Lato"/>
                          <a:sym typeface="Lato"/>
                        </a:rPr>
                        <a:t>Language</a:t>
                      </a:r>
                    </a:p>
                    <a:p>
                      <a:pPr marL="914400" lvl="1" indent="-381000" rtl="0">
                        <a:spcBef>
                          <a:spcPts val="0"/>
                        </a:spcBef>
                        <a:buSzPct val="100000"/>
                        <a:buFont typeface="Lato"/>
                        <a:buChar char="○"/>
                      </a:pPr>
                      <a:r>
                        <a:rPr lang="en-US" sz="2400">
                          <a:latin typeface="Lato"/>
                          <a:ea typeface="Lato"/>
                          <a:cs typeface="Lato"/>
                          <a:sym typeface="Lato"/>
                        </a:rPr>
                        <a:t>Media &amp; Technology</a:t>
                      </a:r>
                    </a:p>
                    <a:p>
                      <a:pPr marL="914400" lvl="1" indent="-381000">
                        <a:spcBef>
                          <a:spcPts val="0"/>
                        </a:spcBef>
                        <a:buSzPct val="100000"/>
                        <a:buFont typeface="Lato"/>
                        <a:buChar char="○"/>
                      </a:pPr>
                      <a:r>
                        <a:rPr lang="en-US" sz="2400">
                          <a:latin typeface="Lato"/>
                          <a:ea typeface="Lato"/>
                          <a:cs typeface="Lato"/>
                          <a:sym typeface="Lato"/>
                        </a:rPr>
                        <a:t>Research &amp; Inquiry</a:t>
                      </a:r>
                    </a:p>
                  </a:txBody>
                  <a:tcPr marL="91425" marR="91425" marT="91425" marB="91425">
                    <a:solidFill>
                      <a:srgbClr val="333399"/>
                    </a:solidFill>
                  </a:tcPr>
                </a:tc>
                <a:tc>
                  <a:txBody>
                    <a:bodyPr/>
                    <a:lstStyle/>
                    <a:p>
                      <a:pPr marL="457200" lvl="0" indent="-381000" rtl="0">
                        <a:spcBef>
                          <a:spcPts val="0"/>
                        </a:spcBef>
                        <a:buSzPct val="100000"/>
                        <a:buFont typeface="Lato"/>
                        <a:buChar char="●"/>
                      </a:pPr>
                      <a:r>
                        <a:rPr lang="en-US" sz="2400">
                          <a:latin typeface="Lato"/>
                          <a:ea typeface="Lato"/>
                          <a:cs typeface="Lato"/>
                          <a:sym typeface="Lato"/>
                        </a:rPr>
                        <a:t>WI Standards for English Language Arts </a:t>
                      </a:r>
                    </a:p>
                    <a:p>
                      <a:pPr marL="457200" lvl="0" indent="-381000" rtl="0">
                        <a:spcBef>
                          <a:spcPts val="0"/>
                        </a:spcBef>
                        <a:buSzPct val="100000"/>
                        <a:buFont typeface="Lato"/>
                        <a:buChar char="●"/>
                      </a:pPr>
                      <a:r>
                        <a:rPr lang="en-US" sz="2400">
                          <a:latin typeface="Lato"/>
                          <a:ea typeface="Lato"/>
                          <a:cs typeface="Lato"/>
                          <a:sym typeface="Lato"/>
                        </a:rPr>
                        <a:t>WI Standards for Literacy in All Subject Areas</a:t>
                      </a:r>
                    </a:p>
                    <a:p>
                      <a:pPr marL="457200" lvl="0" indent="-381000" rtl="0">
                        <a:spcBef>
                          <a:spcPts val="0"/>
                        </a:spcBef>
                        <a:buSzPct val="100000"/>
                        <a:buFont typeface="Lato"/>
                        <a:buChar char="●"/>
                      </a:pPr>
                      <a:r>
                        <a:rPr lang="en-US" sz="2400">
                          <a:latin typeface="Lato"/>
                          <a:ea typeface="Lato"/>
                          <a:cs typeface="Lato"/>
                          <a:sym typeface="Lato"/>
                        </a:rPr>
                        <a:t>Written at each grade-level</a:t>
                      </a:r>
                    </a:p>
                    <a:p>
                      <a:pPr marL="457200" lvl="0" indent="-381000" rtl="0">
                        <a:spcBef>
                          <a:spcPts val="0"/>
                        </a:spcBef>
                        <a:buSzPct val="100000"/>
                        <a:buFont typeface="Lato"/>
                        <a:buChar char="●"/>
                      </a:pPr>
                      <a:r>
                        <a:rPr lang="en-US" sz="2400">
                          <a:latin typeface="Lato"/>
                          <a:ea typeface="Lato"/>
                          <a:cs typeface="Lato"/>
                          <a:sym typeface="Lato"/>
                        </a:rPr>
                        <a:t>Includes:</a:t>
                      </a:r>
                    </a:p>
                    <a:p>
                      <a:pPr marL="914400" lvl="1" indent="-381000" rtl="0">
                        <a:spcBef>
                          <a:spcPts val="0"/>
                        </a:spcBef>
                        <a:buSzPct val="100000"/>
                        <a:buFont typeface="Lato"/>
                        <a:buChar char="○"/>
                      </a:pPr>
                      <a:r>
                        <a:rPr lang="en-US" sz="2400">
                          <a:latin typeface="Lato"/>
                          <a:ea typeface="Lato"/>
                          <a:cs typeface="Lato"/>
                          <a:sym typeface="Lato"/>
                        </a:rPr>
                        <a:t>Reading</a:t>
                      </a:r>
                    </a:p>
                    <a:p>
                      <a:pPr marL="914400" lvl="1" indent="-381000" rtl="0">
                        <a:spcBef>
                          <a:spcPts val="0"/>
                        </a:spcBef>
                        <a:buSzPct val="100000"/>
                        <a:buFont typeface="Lato"/>
                        <a:buChar char="○"/>
                      </a:pPr>
                      <a:r>
                        <a:rPr lang="en-US" sz="2400">
                          <a:latin typeface="Lato"/>
                          <a:ea typeface="Lato"/>
                          <a:cs typeface="Lato"/>
                          <a:sym typeface="Lato"/>
                        </a:rPr>
                        <a:t>Writing</a:t>
                      </a:r>
                    </a:p>
                    <a:p>
                      <a:pPr marL="914400" lvl="1" indent="-381000" rtl="0">
                        <a:spcBef>
                          <a:spcPts val="0"/>
                        </a:spcBef>
                        <a:buSzPct val="100000"/>
                        <a:buFont typeface="Lato"/>
                        <a:buChar char="○"/>
                      </a:pPr>
                      <a:r>
                        <a:rPr lang="en-US" sz="2400">
                          <a:latin typeface="Lato"/>
                          <a:ea typeface="Lato"/>
                          <a:cs typeface="Lato"/>
                          <a:sym typeface="Lato"/>
                        </a:rPr>
                        <a:t>Speaking &amp; Listening</a:t>
                      </a:r>
                    </a:p>
                    <a:p>
                      <a:pPr marL="914400" lvl="1" indent="-381000">
                        <a:spcBef>
                          <a:spcPts val="0"/>
                        </a:spcBef>
                        <a:buSzPct val="100000"/>
                        <a:buFont typeface="Lato"/>
                        <a:buChar char="○"/>
                      </a:pPr>
                      <a:r>
                        <a:rPr lang="en-US" sz="2400">
                          <a:latin typeface="Lato"/>
                          <a:ea typeface="Lato"/>
                          <a:cs typeface="Lato"/>
                          <a:sym typeface="Lato"/>
                        </a:rPr>
                        <a:t>Language</a:t>
                      </a:r>
                    </a:p>
                  </a:txBody>
                  <a:tcPr marL="91425" marR="91425" marT="91425" marB="91425">
                    <a:solidFill>
                      <a:srgbClr val="333399"/>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2974725" y="274637"/>
            <a:ext cx="4572000" cy="944700"/>
          </a:xfrm>
          <a:prstGeom prst="rect">
            <a:avLst/>
          </a:prstGeom>
          <a:noFill/>
          <a:ln>
            <a:noFill/>
          </a:ln>
        </p:spPr>
        <p:txBody>
          <a:bodyPr lIns="91425" tIns="45700" rIns="81275" bIns="45700" anchor="t" anchorCtr="0">
            <a:noAutofit/>
          </a:bodyPr>
          <a:lstStyle/>
          <a:p>
            <a:pPr marL="0" marR="0" lvl="0" indent="0" algn="l" rtl="0">
              <a:spcBef>
                <a:spcPts val="0"/>
              </a:spcBef>
              <a:spcAft>
                <a:spcPts val="0"/>
              </a:spcAft>
              <a:buClr>
                <a:srgbClr val="002060"/>
              </a:buClr>
              <a:buSzPct val="25000"/>
              <a:buFont typeface="Cambria"/>
              <a:buNone/>
            </a:pPr>
            <a:r>
              <a:rPr lang="en-US" sz="4000" b="0" i="0" u="none" strike="noStrike" cap="none">
                <a:solidFill>
                  <a:srgbClr val="333399"/>
                </a:solidFill>
                <a:latin typeface="Lato"/>
                <a:ea typeface="Lato"/>
                <a:cs typeface="Lato"/>
                <a:sym typeface="Lato"/>
              </a:rPr>
              <a:t>Purpose of WMELS</a:t>
            </a:r>
          </a:p>
        </p:txBody>
      </p:sp>
      <p:sp>
        <p:nvSpPr>
          <p:cNvPr id="382" name="Shape 382"/>
          <p:cNvSpPr txBox="1">
            <a:spLocks noGrp="1"/>
          </p:cNvSpPr>
          <p:nvPr>
            <p:ph type="body" idx="1"/>
          </p:nvPr>
        </p:nvSpPr>
        <p:spPr>
          <a:xfrm>
            <a:off x="3589200" y="1638300"/>
            <a:ext cx="4572000" cy="4800600"/>
          </a:xfrm>
          <a:prstGeom prst="rect">
            <a:avLst/>
          </a:prstGeom>
          <a:noFill/>
          <a:ln>
            <a:noFill/>
          </a:ln>
        </p:spPr>
        <p:txBody>
          <a:bodyPr lIns="91425" tIns="45700" rIns="81275" bIns="45700" anchor="t" anchorCtr="0">
            <a:noAutofit/>
          </a:bodyPr>
          <a:lstStyle/>
          <a:p>
            <a:pPr marL="0" marR="0" lvl="0" indent="0" algn="l" rtl="0">
              <a:spcBef>
                <a:spcPts val="0"/>
              </a:spcBef>
              <a:spcAft>
                <a:spcPts val="0"/>
              </a:spcAft>
              <a:buClr>
                <a:srgbClr val="92D050"/>
              </a:buClr>
              <a:buSzPct val="25000"/>
              <a:buFont typeface="Arial"/>
              <a:buNone/>
            </a:pPr>
            <a:r>
              <a:rPr lang="en-US" sz="2800">
                <a:solidFill>
                  <a:srgbClr val="333399"/>
                </a:solidFill>
                <a:latin typeface="Lato"/>
                <a:ea typeface="Lato"/>
                <a:cs typeface="Lato"/>
                <a:sym typeface="Lato"/>
              </a:rPr>
              <a:t>Educate and provide guidance for educators/caregivers, administrators , policymakers,  and families regarding</a:t>
            </a:r>
          </a:p>
          <a:p>
            <a:pPr marL="0" marR="0" lvl="0" indent="0" algn="l" rtl="0">
              <a:spcBef>
                <a:spcPts val="560"/>
              </a:spcBef>
              <a:buClr>
                <a:srgbClr val="92D050"/>
              </a:buClr>
              <a:buSzPct val="25000"/>
              <a:buFont typeface="Arial"/>
              <a:buNone/>
            </a:pPr>
            <a:r>
              <a:rPr lang="en-US" sz="2800">
                <a:solidFill>
                  <a:srgbClr val="333399"/>
                </a:solidFill>
                <a:latin typeface="Lato"/>
                <a:ea typeface="Lato"/>
                <a:cs typeface="Lato"/>
                <a:sym typeface="Lato"/>
              </a:rPr>
              <a:t>….. developmental expectations for children in their early childhood years birth to first grade.</a:t>
            </a:r>
          </a:p>
        </p:txBody>
      </p:sp>
      <p:pic>
        <p:nvPicPr>
          <p:cNvPr id="383" name="Shape 383" descr="Reading.JPG"/>
          <p:cNvPicPr preferRelativeResize="0"/>
          <p:nvPr/>
        </p:nvPicPr>
        <p:blipFill rotWithShape="1">
          <a:blip r:embed="rId3">
            <a:alphaModFix/>
          </a:blip>
          <a:srcRect l="17435" r="17021"/>
          <a:stretch/>
        </p:blipFill>
        <p:spPr>
          <a:xfrm>
            <a:off x="536325" y="1638300"/>
            <a:ext cx="2438400" cy="3581400"/>
          </a:xfrm>
          <a:prstGeom prst="rect">
            <a:avLst/>
          </a:prstGeom>
          <a:noFill/>
          <a:ln>
            <a:noFill/>
          </a:ln>
        </p:spPr>
      </p:pic>
      <p:pic>
        <p:nvPicPr>
          <p:cNvPr id="384" name="Shape 384" descr="ELS Logo 2015.jpg"/>
          <p:cNvPicPr preferRelativeResize="0"/>
          <p:nvPr/>
        </p:nvPicPr>
        <p:blipFill>
          <a:blip r:embed="rId4">
            <a:alphaModFix/>
          </a:blip>
          <a:stretch>
            <a:fillRect/>
          </a:stretch>
        </p:blipFill>
        <p:spPr>
          <a:xfrm rot="-5400000">
            <a:off x="1080726" y="-150524"/>
            <a:ext cx="1207749" cy="1921399"/>
          </a:xfrm>
          <a:prstGeom prst="rect">
            <a:avLst/>
          </a:prstGeom>
          <a:noFill/>
          <a:ln>
            <a:noFill/>
          </a:ln>
        </p:spPr>
      </p:pic>
      <p:sp>
        <p:nvSpPr>
          <p:cNvPr id="385" name="Shape 385"/>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3289850" y="261625"/>
            <a:ext cx="4724400" cy="1143000"/>
          </a:xfrm>
          <a:prstGeom prst="rect">
            <a:avLst/>
          </a:prstGeom>
          <a:noFill/>
          <a:ln>
            <a:noFill/>
          </a:ln>
        </p:spPr>
        <p:txBody>
          <a:bodyPr lIns="91425" tIns="45700" rIns="81275" bIns="45700" anchor="t" anchorCtr="0">
            <a:noAutofit/>
          </a:bodyPr>
          <a:lstStyle/>
          <a:p>
            <a:pPr marL="0" marR="0" lvl="0" indent="0" algn="l" rtl="0">
              <a:spcBef>
                <a:spcPts val="0"/>
              </a:spcBef>
              <a:spcAft>
                <a:spcPts val="0"/>
              </a:spcAft>
              <a:buClr>
                <a:srgbClr val="002060"/>
              </a:buClr>
              <a:buSzPct val="25000"/>
              <a:buFont typeface="Cambria"/>
              <a:buNone/>
            </a:pPr>
            <a:r>
              <a:rPr lang="en-US" sz="4000" b="0" i="0" u="none" strike="noStrike" cap="none">
                <a:solidFill>
                  <a:srgbClr val="333399"/>
                </a:solidFill>
                <a:latin typeface="Lato"/>
                <a:ea typeface="Lato"/>
                <a:cs typeface="Lato"/>
                <a:sym typeface="Lato"/>
              </a:rPr>
              <a:t>Purpose of WMELS</a:t>
            </a:r>
          </a:p>
        </p:txBody>
      </p:sp>
      <p:sp>
        <p:nvSpPr>
          <p:cNvPr id="392" name="Shape 392"/>
          <p:cNvSpPr txBox="1">
            <a:spLocks noGrp="1"/>
          </p:cNvSpPr>
          <p:nvPr>
            <p:ph type="body" idx="1"/>
          </p:nvPr>
        </p:nvSpPr>
        <p:spPr>
          <a:xfrm>
            <a:off x="1104900" y="1600200"/>
            <a:ext cx="6934200" cy="4526100"/>
          </a:xfrm>
          <a:prstGeom prst="rect">
            <a:avLst/>
          </a:prstGeom>
          <a:noFill/>
          <a:ln>
            <a:noFill/>
          </a:ln>
        </p:spPr>
        <p:txBody>
          <a:bodyPr lIns="91425" tIns="45700" rIns="81275" bIns="45700" anchor="t" anchorCtr="0">
            <a:noAutofit/>
          </a:bodyPr>
          <a:lstStyle/>
          <a:p>
            <a:pPr marL="0" marR="0" lvl="0" indent="0" algn="l" rtl="0">
              <a:lnSpc>
                <a:spcPct val="90000"/>
              </a:lnSpc>
              <a:spcBef>
                <a:spcPts val="0"/>
              </a:spcBef>
              <a:spcAft>
                <a:spcPts val="0"/>
              </a:spcAft>
              <a:buClr>
                <a:srgbClr val="92D050"/>
              </a:buClr>
              <a:buSzPct val="25000"/>
              <a:buFont typeface="Arial"/>
              <a:buNone/>
            </a:pPr>
            <a:r>
              <a:rPr lang="en-US" sz="3200">
                <a:solidFill>
                  <a:srgbClr val="333399"/>
                </a:solidFill>
                <a:latin typeface="Lato"/>
                <a:ea typeface="Lato"/>
                <a:cs typeface="Lato"/>
                <a:sym typeface="Lato"/>
              </a:rPr>
              <a:t>Inform the development of program standards across early learning environments</a:t>
            </a:r>
          </a:p>
          <a:p>
            <a:pPr marL="0" marR="0" lvl="0" indent="0" algn="l" rtl="0">
              <a:lnSpc>
                <a:spcPct val="90000"/>
              </a:lnSpc>
              <a:spcBef>
                <a:spcPts val="360"/>
              </a:spcBef>
              <a:spcAft>
                <a:spcPts val="0"/>
              </a:spcAft>
              <a:buClr>
                <a:srgbClr val="92D050"/>
              </a:buClr>
              <a:buSzPct val="25000"/>
              <a:buFont typeface="Arial"/>
              <a:buNone/>
            </a:pPr>
            <a:endParaRPr sz="1800">
              <a:solidFill>
                <a:srgbClr val="333399"/>
              </a:solidFill>
              <a:latin typeface="Lato"/>
              <a:ea typeface="Lato"/>
              <a:cs typeface="Lato"/>
              <a:sym typeface="Lato"/>
            </a:endParaRPr>
          </a:p>
          <a:p>
            <a:pPr marL="0" marR="0" lvl="0" indent="0" algn="l" rtl="0">
              <a:lnSpc>
                <a:spcPct val="90000"/>
              </a:lnSpc>
              <a:spcBef>
                <a:spcPts val="640"/>
              </a:spcBef>
              <a:buClr>
                <a:srgbClr val="92D050"/>
              </a:buClr>
              <a:buSzPct val="25000"/>
              <a:buFont typeface="Arial"/>
              <a:buNone/>
            </a:pPr>
            <a:r>
              <a:rPr lang="en-US" sz="3200">
                <a:solidFill>
                  <a:srgbClr val="333399"/>
                </a:solidFill>
                <a:latin typeface="Lato"/>
                <a:ea typeface="Lato"/>
                <a:cs typeface="Lato"/>
                <a:sym typeface="Lato"/>
              </a:rPr>
              <a:t>…. so that teachers, parents and caregivers can demonstrate that they provide the opportunities and experiences children need to meet developmental expectations</a:t>
            </a:r>
          </a:p>
        </p:txBody>
      </p:sp>
      <p:pic>
        <p:nvPicPr>
          <p:cNvPr id="393" name="Shape 393" descr="ELS Logo 2015.jpg"/>
          <p:cNvPicPr preferRelativeResize="0"/>
          <p:nvPr/>
        </p:nvPicPr>
        <p:blipFill>
          <a:blip r:embed="rId3">
            <a:alphaModFix/>
          </a:blip>
          <a:stretch>
            <a:fillRect/>
          </a:stretch>
        </p:blipFill>
        <p:spPr>
          <a:xfrm rot="-5400000">
            <a:off x="1385526" y="-74324"/>
            <a:ext cx="1207749" cy="1921399"/>
          </a:xfrm>
          <a:prstGeom prst="rect">
            <a:avLst/>
          </a:prstGeom>
          <a:noFill/>
          <a:ln>
            <a:noFill/>
          </a:ln>
        </p:spPr>
      </p:pic>
      <p:sp>
        <p:nvSpPr>
          <p:cNvPr id="394" name="Shape 394"/>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3086099" y="381000"/>
            <a:ext cx="49530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Purpose of </a:t>
            </a:r>
            <a:r>
              <a:rPr lang="en-US">
                <a:solidFill>
                  <a:srgbClr val="333399"/>
                </a:solidFill>
                <a:latin typeface="Lato"/>
                <a:ea typeface="Lato"/>
                <a:cs typeface="Lato"/>
                <a:sym typeface="Lato"/>
              </a:rPr>
              <a:t>WI</a:t>
            </a:r>
            <a:r>
              <a:rPr lang="en-US" sz="4000" b="0" i="0" u="none" strike="noStrike" cap="none">
                <a:solidFill>
                  <a:srgbClr val="333399"/>
                </a:solidFill>
                <a:latin typeface="Lato"/>
                <a:ea typeface="Lato"/>
                <a:cs typeface="Lato"/>
                <a:sym typeface="Lato"/>
              </a:rPr>
              <a:t> ELA</a:t>
            </a:r>
          </a:p>
        </p:txBody>
      </p:sp>
      <p:sp>
        <p:nvSpPr>
          <p:cNvPr id="401" name="Shape 401"/>
          <p:cNvSpPr txBox="1">
            <a:spLocks noGrp="1"/>
          </p:cNvSpPr>
          <p:nvPr>
            <p:ph type="body" idx="1"/>
          </p:nvPr>
        </p:nvSpPr>
        <p:spPr>
          <a:xfrm>
            <a:off x="990600" y="1646236"/>
            <a:ext cx="7162800" cy="49833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AB4E"/>
              </a:buClr>
              <a:buSzPct val="100000"/>
              <a:buFont typeface="Lato"/>
              <a:buChar char="•"/>
            </a:pPr>
            <a:r>
              <a:rPr lang="en-US" sz="2800">
                <a:solidFill>
                  <a:srgbClr val="333399"/>
                </a:solidFill>
                <a:latin typeface="Lato"/>
                <a:ea typeface="Lato"/>
                <a:cs typeface="Lato"/>
                <a:sym typeface="Lato"/>
              </a:rPr>
              <a:t>Develop College and Career Readiness (CCR) </a:t>
            </a:r>
          </a:p>
          <a:p>
            <a:pPr marL="342900" marR="0" lvl="0" indent="-342900" algn="l" rtl="0">
              <a:spcBef>
                <a:spcPts val="560"/>
              </a:spcBef>
              <a:spcAft>
                <a:spcPts val="0"/>
              </a:spcAft>
              <a:buClr>
                <a:srgbClr val="92D050"/>
              </a:buClr>
              <a:buSzPct val="25000"/>
              <a:buFont typeface="Arial"/>
              <a:buNone/>
            </a:pPr>
            <a:endParaRPr sz="2800">
              <a:solidFill>
                <a:srgbClr val="333399"/>
              </a:solidFill>
              <a:latin typeface="Lato"/>
              <a:ea typeface="Lato"/>
              <a:cs typeface="Lato"/>
              <a:sym typeface="Lato"/>
            </a:endParaRPr>
          </a:p>
          <a:p>
            <a:pPr marL="342900" marR="0" lvl="0" indent="-342900" algn="l" rtl="0">
              <a:spcBef>
                <a:spcPts val="560"/>
              </a:spcBef>
              <a:spcAft>
                <a:spcPts val="0"/>
              </a:spcAft>
              <a:buClr>
                <a:srgbClr val="00AB4E"/>
              </a:buClr>
              <a:buSzPct val="100000"/>
              <a:buFont typeface="Lato"/>
              <a:buChar char="•"/>
            </a:pPr>
            <a:r>
              <a:rPr lang="en-US" sz="2800">
                <a:solidFill>
                  <a:srgbClr val="333399"/>
                </a:solidFill>
                <a:latin typeface="Lato"/>
                <a:ea typeface="Lato"/>
                <a:cs typeface="Lato"/>
                <a:sym typeface="Lato"/>
              </a:rPr>
              <a:t>Shared responsibility for literacy development (disciplinary literacy)</a:t>
            </a:r>
          </a:p>
          <a:p>
            <a:pPr marL="342900" marR="0" lvl="0" indent="-342900" algn="l" rtl="0">
              <a:spcBef>
                <a:spcPts val="560"/>
              </a:spcBef>
              <a:spcAft>
                <a:spcPts val="0"/>
              </a:spcAft>
              <a:buClr>
                <a:srgbClr val="92D050"/>
              </a:buClr>
              <a:buSzPct val="25000"/>
              <a:buFont typeface="Arial"/>
              <a:buNone/>
            </a:pPr>
            <a:endParaRPr sz="2800">
              <a:solidFill>
                <a:srgbClr val="333399"/>
              </a:solidFill>
              <a:latin typeface="Lato"/>
              <a:ea typeface="Lato"/>
              <a:cs typeface="Lato"/>
              <a:sym typeface="Lato"/>
            </a:endParaRPr>
          </a:p>
          <a:p>
            <a:pPr marL="342900" marR="0" lvl="0" indent="-342900" algn="l" rtl="0">
              <a:spcBef>
                <a:spcPts val="560"/>
              </a:spcBef>
              <a:buClr>
                <a:srgbClr val="00AB4E"/>
              </a:buClr>
              <a:buSzPct val="100000"/>
              <a:buFont typeface="Lato"/>
              <a:buChar char="•"/>
            </a:pPr>
            <a:r>
              <a:rPr lang="en-US" sz="2800">
                <a:solidFill>
                  <a:srgbClr val="333399"/>
                </a:solidFill>
                <a:latin typeface="Lato"/>
                <a:ea typeface="Lato"/>
                <a:cs typeface="Lato"/>
                <a:sym typeface="Lato"/>
              </a:rPr>
              <a:t>Leave  for local decisions about “how [those] goals should be reached and what additional topics should be addressed”</a:t>
            </a:r>
          </a:p>
        </p:txBody>
      </p:sp>
      <p:sp>
        <p:nvSpPr>
          <p:cNvPr id="402" name="Shape 402"/>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28</a:t>
            </a:fld>
            <a:endParaRPr lang="en-US"/>
          </a:p>
        </p:txBody>
      </p:sp>
      <p:pic>
        <p:nvPicPr>
          <p:cNvPr id="403" name="Shape 403" descr="ELA cover.jpg"/>
          <p:cNvPicPr preferRelativeResize="0"/>
          <p:nvPr/>
        </p:nvPicPr>
        <p:blipFill rotWithShape="1">
          <a:blip r:embed="rId3">
            <a:alphaModFix/>
          </a:blip>
          <a:srcRect/>
          <a:stretch/>
        </p:blipFill>
        <p:spPr>
          <a:xfrm>
            <a:off x="1104899" y="228600"/>
            <a:ext cx="1752600" cy="1143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3200400" y="304800"/>
            <a:ext cx="5181600" cy="1371600"/>
          </a:xfrm>
          <a:prstGeom prst="rect">
            <a:avLst/>
          </a:prstGeom>
          <a:noFill/>
          <a:ln>
            <a:noFill/>
          </a:ln>
        </p:spPr>
        <p:txBody>
          <a:bodyPr lIns="91425" tIns="45700" rIns="81275" bIns="45700" anchor="t" anchorCtr="0">
            <a:noAutofit/>
          </a:bodyPr>
          <a:lstStyle/>
          <a:p>
            <a:pPr marL="0" marR="0" lvl="0" indent="0" algn="l" rtl="0">
              <a:spcBef>
                <a:spcPts val="0"/>
              </a:spcBef>
              <a:buClr>
                <a:srgbClr val="002060"/>
              </a:buClr>
              <a:buSzPct val="25000"/>
              <a:buFont typeface="Cambria"/>
              <a:buNone/>
            </a:pPr>
            <a:r>
              <a:rPr lang="en-US" sz="3200" b="0" i="0" u="none" strike="noStrike" cap="none">
                <a:solidFill>
                  <a:srgbClr val="333399"/>
                </a:solidFill>
                <a:latin typeface="Lato"/>
                <a:ea typeface="Lato"/>
                <a:cs typeface="Lato"/>
                <a:sym typeface="Lato"/>
              </a:rPr>
              <a:t>WMELS:</a:t>
            </a:r>
            <a:br>
              <a:rPr lang="en-US" sz="3200" b="0" i="0" u="none" strike="noStrike" cap="none">
                <a:solidFill>
                  <a:srgbClr val="333399"/>
                </a:solidFill>
                <a:latin typeface="Lato"/>
                <a:ea typeface="Lato"/>
                <a:cs typeface="Lato"/>
                <a:sym typeface="Lato"/>
              </a:rPr>
            </a:br>
            <a:r>
              <a:rPr lang="en-US" sz="2800" b="0" i="0" u="none" strike="noStrike" cap="none">
                <a:solidFill>
                  <a:srgbClr val="333399"/>
                </a:solidFill>
                <a:latin typeface="Lato"/>
                <a:ea typeface="Lato"/>
                <a:cs typeface="Lato"/>
                <a:sym typeface="Lato"/>
              </a:rPr>
              <a:t>Appropriate for ALL </a:t>
            </a:r>
            <a:r>
              <a:rPr lang="en-US" sz="3200" b="0" i="0" u="none" strike="noStrike" cap="none">
                <a:solidFill>
                  <a:srgbClr val="333399"/>
                </a:solidFill>
                <a:latin typeface="Lato"/>
                <a:ea typeface="Lato"/>
                <a:cs typeface="Lato"/>
                <a:sym typeface="Lato"/>
              </a:rPr>
              <a:t>children</a:t>
            </a:r>
          </a:p>
        </p:txBody>
      </p:sp>
      <p:sp>
        <p:nvSpPr>
          <p:cNvPr id="410" name="Shape 410"/>
          <p:cNvSpPr txBox="1">
            <a:spLocks noGrp="1"/>
          </p:cNvSpPr>
          <p:nvPr>
            <p:ph type="body" idx="1"/>
          </p:nvPr>
        </p:nvSpPr>
        <p:spPr>
          <a:xfrm>
            <a:off x="1104900" y="1981200"/>
            <a:ext cx="6934200" cy="3352800"/>
          </a:xfrm>
          <a:prstGeom prst="rect">
            <a:avLst/>
          </a:prstGeom>
          <a:noFill/>
          <a:ln>
            <a:noFill/>
          </a:ln>
        </p:spPr>
        <p:txBody>
          <a:bodyPr lIns="91425" tIns="45700" rIns="81275" bIns="45700" anchor="t" anchorCtr="0">
            <a:noAutofit/>
          </a:bodyPr>
          <a:lstStyle/>
          <a:p>
            <a:pPr marL="342900" marR="0" lvl="0" indent="-342900" algn="l" rtl="0">
              <a:lnSpc>
                <a:spcPct val="90000"/>
              </a:lnSpc>
              <a:spcBef>
                <a:spcPts val="0"/>
              </a:spcBef>
              <a:spcAft>
                <a:spcPts val="0"/>
              </a:spcAft>
              <a:buClr>
                <a:srgbClr val="00AB4E"/>
              </a:buClr>
              <a:buSzPct val="100000"/>
              <a:buFont typeface="Lato"/>
              <a:buChar char="•"/>
            </a:pPr>
            <a:r>
              <a:rPr lang="en-US" sz="3200">
                <a:solidFill>
                  <a:srgbClr val="333399"/>
                </a:solidFill>
                <a:latin typeface="Lato"/>
                <a:ea typeface="Lato"/>
                <a:cs typeface="Lato"/>
                <a:sym typeface="Lato"/>
              </a:rPr>
              <a:t>Recognize that children are individuals who develop at individual rates.</a:t>
            </a:r>
          </a:p>
          <a:p>
            <a:pPr marL="342900" marR="0" lvl="0" indent="-342900" algn="l" rtl="0">
              <a:lnSpc>
                <a:spcPct val="90000"/>
              </a:lnSpc>
              <a:spcBef>
                <a:spcPts val="240"/>
              </a:spcBef>
              <a:spcAft>
                <a:spcPts val="0"/>
              </a:spcAft>
              <a:buClr>
                <a:srgbClr val="92D050"/>
              </a:buClr>
              <a:buSzPct val="100000"/>
              <a:buFont typeface="Arial"/>
              <a:buNone/>
            </a:pPr>
            <a:endParaRPr sz="1200">
              <a:solidFill>
                <a:srgbClr val="333399"/>
              </a:solidFill>
              <a:latin typeface="Lato"/>
              <a:ea typeface="Lato"/>
              <a:cs typeface="Lato"/>
              <a:sym typeface="Lato"/>
            </a:endParaRPr>
          </a:p>
          <a:p>
            <a:pPr marL="342900" marR="0" lvl="0" indent="-342900" algn="l" rtl="0">
              <a:lnSpc>
                <a:spcPct val="90000"/>
              </a:lnSpc>
              <a:spcBef>
                <a:spcPts val="640"/>
              </a:spcBef>
              <a:buClr>
                <a:srgbClr val="00AB4E"/>
              </a:buClr>
              <a:buSzPct val="100000"/>
              <a:buFont typeface="Lato"/>
              <a:buChar char="•"/>
            </a:pPr>
            <a:r>
              <a:rPr lang="en-US" sz="3200">
                <a:solidFill>
                  <a:srgbClr val="333399"/>
                </a:solidFill>
                <a:latin typeface="Lato"/>
                <a:ea typeface="Lato"/>
                <a:cs typeface="Lato"/>
                <a:sym typeface="Lato"/>
              </a:rPr>
              <a:t>Support the development of optimal learning experiences that can be adapted in response to the individual developmental patterns of children.</a:t>
            </a:r>
          </a:p>
        </p:txBody>
      </p:sp>
      <p:pic>
        <p:nvPicPr>
          <p:cNvPr id="411" name="Shape 411" descr="ELS Logo 2015.jpg"/>
          <p:cNvPicPr preferRelativeResize="0"/>
          <p:nvPr/>
        </p:nvPicPr>
        <p:blipFill>
          <a:blip r:embed="rId3">
            <a:alphaModFix/>
          </a:blip>
          <a:stretch>
            <a:fillRect/>
          </a:stretch>
        </p:blipFill>
        <p:spPr>
          <a:xfrm rot="-5400000">
            <a:off x="1385526" y="-74324"/>
            <a:ext cx="1207749" cy="1921399"/>
          </a:xfrm>
          <a:prstGeom prst="rect">
            <a:avLst/>
          </a:prstGeom>
          <a:noFill/>
          <a:ln>
            <a:noFill/>
          </a:ln>
        </p:spPr>
      </p:pic>
      <p:sp>
        <p:nvSpPr>
          <p:cNvPr id="412" name="Shape 412"/>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p:nvPr/>
        </p:nvSpPr>
        <p:spPr>
          <a:xfrm>
            <a:off x="1585050" y="370700"/>
            <a:ext cx="5943000" cy="48333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84" name="Shape 84"/>
          <p:cNvGrpSpPr/>
          <p:nvPr/>
        </p:nvGrpSpPr>
        <p:grpSpPr>
          <a:xfrm>
            <a:off x="1802891" y="613790"/>
            <a:ext cx="5323593" cy="5684140"/>
            <a:chOff x="812291" y="308990"/>
            <a:chExt cx="5323593" cy="5684140"/>
          </a:xfrm>
        </p:grpSpPr>
        <p:sp>
          <p:nvSpPr>
            <p:cNvPr id="85" name="Shape 85"/>
            <p:cNvSpPr/>
            <p:nvPr/>
          </p:nvSpPr>
          <p:spPr>
            <a:xfrm>
              <a:off x="1223886" y="499681"/>
              <a:ext cx="4472558" cy="1553260"/>
            </a:xfrm>
            <a:prstGeom prst="ellipse">
              <a:avLst/>
            </a:prstGeom>
            <a:solidFill>
              <a:srgbClr val="C0CCE1">
                <a:alpha val="40000"/>
              </a:srgbClr>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3033711" y="4303089"/>
              <a:ext cx="866774" cy="554735"/>
            </a:xfrm>
            <a:prstGeom prst="downArrow">
              <a:avLst>
                <a:gd name="adj1" fmla="val 50000"/>
                <a:gd name="adj2" fmla="val 50000"/>
              </a:avLst>
            </a:prstGeom>
            <a:solidFill>
              <a:srgbClr val="00206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812291" y="4953001"/>
              <a:ext cx="5323593" cy="104012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txBox="1"/>
            <p:nvPr/>
          </p:nvSpPr>
          <p:spPr>
            <a:xfrm>
              <a:off x="812291" y="4953001"/>
              <a:ext cx="5323593" cy="1040129"/>
            </a:xfrm>
            <a:prstGeom prst="rect">
              <a:avLst/>
            </a:prstGeom>
            <a:noFill/>
            <a:ln>
              <a:noFill/>
            </a:ln>
          </p:spPr>
          <p:txBody>
            <a:bodyPr lIns="199125" tIns="199125" rIns="199125" bIns="199125" anchor="ctr" anchorCtr="0">
              <a:noAutofit/>
            </a:bodyPr>
            <a:lstStyle/>
            <a:p>
              <a:pPr marL="0" marR="0" lvl="0" indent="0" algn="ctr" rtl="0">
                <a:lnSpc>
                  <a:spcPct val="90000"/>
                </a:lnSpc>
                <a:spcBef>
                  <a:spcPts val="0"/>
                </a:spcBef>
                <a:spcAft>
                  <a:spcPts val="0"/>
                </a:spcAft>
                <a:buSzPct val="25000"/>
                <a:buNone/>
              </a:pPr>
              <a:r>
                <a:rPr lang="en-US" sz="2800" b="1" i="0" u="none" strike="noStrike" cap="none">
                  <a:solidFill>
                    <a:schemeClr val="dk1"/>
                  </a:solidFill>
                  <a:latin typeface="Calibri"/>
                  <a:ea typeface="Calibri"/>
                  <a:cs typeface="Calibri"/>
                  <a:sym typeface="Calibri"/>
                </a:rPr>
                <a:t>Learning Expectations, Assessments,                     Resources</a:t>
              </a:r>
            </a:p>
          </p:txBody>
        </p:sp>
        <p:sp>
          <p:nvSpPr>
            <p:cNvPr id="89" name="Shape 89"/>
            <p:cNvSpPr/>
            <p:nvPr/>
          </p:nvSpPr>
          <p:spPr>
            <a:xfrm>
              <a:off x="2849956" y="2172902"/>
              <a:ext cx="1560195" cy="1560195"/>
            </a:xfrm>
            <a:prstGeom prst="ellipse">
              <a:avLst/>
            </a:prstGeom>
            <a:solidFill>
              <a:schemeClr val="lt1"/>
            </a:solidFill>
            <a:ln w="25400" cap="flat" cmpd="sng">
              <a:solidFill>
                <a:srgbClr val="4674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txBox="1"/>
            <p:nvPr/>
          </p:nvSpPr>
          <p:spPr>
            <a:xfrm>
              <a:off x="2849956" y="2172902"/>
              <a:ext cx="1560195" cy="1560195"/>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n-US" sz="1900" b="1" i="0" u="none" strike="noStrike" cap="none">
                  <a:solidFill>
                    <a:schemeClr val="lt1"/>
                  </a:solidFill>
                  <a:latin typeface="Calibri"/>
                  <a:ea typeface="Calibri"/>
                  <a:cs typeface="Calibri"/>
                  <a:sym typeface="Calibri"/>
                </a:rPr>
                <a:t>Local Literacy Data</a:t>
              </a:r>
            </a:p>
          </p:txBody>
        </p:sp>
        <p:sp>
          <p:nvSpPr>
            <p:cNvPr id="91" name="Shape 91"/>
            <p:cNvSpPr/>
            <p:nvPr/>
          </p:nvSpPr>
          <p:spPr>
            <a:xfrm>
              <a:off x="1733549" y="1002411"/>
              <a:ext cx="1560195" cy="1560195"/>
            </a:xfrm>
            <a:prstGeom prst="ellipse">
              <a:avLst/>
            </a:prstGeom>
            <a:solidFill>
              <a:schemeClr val="lt1"/>
            </a:solidFill>
            <a:ln w="25400" cap="flat" cmpd="sng">
              <a:solidFill>
                <a:srgbClr val="4674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txBox="1"/>
            <p:nvPr/>
          </p:nvSpPr>
          <p:spPr>
            <a:xfrm>
              <a:off x="1733549" y="1002411"/>
              <a:ext cx="1560195" cy="1560195"/>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n-US" sz="1900" b="1" i="0" u="none" strike="noStrike" cap="none">
                  <a:solidFill>
                    <a:schemeClr val="lt1"/>
                  </a:solidFill>
                  <a:latin typeface="Calibri"/>
                  <a:ea typeface="Calibri"/>
                  <a:cs typeface="Calibri"/>
                  <a:sym typeface="Calibri"/>
                </a:rPr>
                <a:t>Standards</a:t>
              </a:r>
            </a:p>
          </p:txBody>
        </p:sp>
        <p:sp>
          <p:nvSpPr>
            <p:cNvPr id="93" name="Shape 93"/>
            <p:cNvSpPr/>
            <p:nvPr/>
          </p:nvSpPr>
          <p:spPr>
            <a:xfrm>
              <a:off x="3328416" y="625189"/>
              <a:ext cx="1560195" cy="1560195"/>
            </a:xfrm>
            <a:prstGeom prst="ellipse">
              <a:avLst/>
            </a:prstGeom>
            <a:solidFill>
              <a:schemeClr val="lt1"/>
            </a:solidFill>
            <a:ln w="25400" cap="flat" cmpd="sng">
              <a:solidFill>
                <a:srgbClr val="4674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txBox="1"/>
            <p:nvPr/>
          </p:nvSpPr>
          <p:spPr>
            <a:xfrm>
              <a:off x="3328416" y="625189"/>
              <a:ext cx="1560195" cy="1560195"/>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n-US" sz="1900" b="1" i="0" u="none" strike="noStrike" cap="none">
                  <a:solidFill>
                    <a:schemeClr val="lt1"/>
                  </a:solidFill>
                  <a:latin typeface="Calibri"/>
                  <a:ea typeface="Calibri"/>
                  <a:cs typeface="Calibri"/>
                  <a:sym typeface="Calibri"/>
                </a:rPr>
                <a:t>Beliefs and Research</a:t>
              </a:r>
            </a:p>
          </p:txBody>
        </p:sp>
        <p:sp>
          <p:nvSpPr>
            <p:cNvPr id="95" name="Shape 95"/>
            <p:cNvSpPr/>
            <p:nvPr/>
          </p:nvSpPr>
          <p:spPr>
            <a:xfrm>
              <a:off x="1040129" y="308990"/>
              <a:ext cx="4853940" cy="3883152"/>
            </a:xfrm>
            <a:custGeom>
              <a:avLst/>
              <a:gdLst/>
              <a:ahLst/>
              <a:cxnLst/>
              <a:rect l="0" t="0" r="0" b="0"/>
              <a:pathLst>
                <a:path w="120000" h="120000" extrusionOk="0">
                  <a:moveTo>
                    <a:pt x="583" y="34175"/>
                  </a:moveTo>
                  <a:lnTo>
                    <a:pt x="583" y="34175"/>
                  </a:ln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59999" y="120000"/>
                  </a:cubicBezTo>
                  <a:cubicBezTo>
                    <a:pt x="52522" y="120000"/>
                    <a:pt x="46186" y="117246"/>
                    <a:pt x="45145" y="113543"/>
                  </a:cubicBezTo>
                  <a:close/>
                  <a:moveTo>
                    <a:pt x="4800" y="30000"/>
                  </a:moveTo>
                  <a:lnTo>
                    <a:pt x="4800" y="30000"/>
                  </a:lnTo>
                  <a:cubicBezTo>
                    <a:pt x="4800" y="43254"/>
                    <a:pt x="29513" y="54000"/>
                    <a:pt x="60000" y="53999"/>
                  </a:cubicBezTo>
                  <a:cubicBezTo>
                    <a:pt x="90486" y="53999"/>
                    <a:pt x="115200" y="43254"/>
                    <a:pt x="115200" y="29999"/>
                  </a:cubicBezTo>
                  <a:cubicBezTo>
                    <a:pt x="115200" y="16745"/>
                    <a:pt x="90486" y="5999"/>
                    <a:pt x="60000" y="5999"/>
                  </a:cubicBezTo>
                  <a:cubicBezTo>
                    <a:pt x="29513" y="5999"/>
                    <a:pt x="4800" y="16745"/>
                    <a:pt x="4800" y="29999"/>
                  </a:cubicBezTo>
                  <a:close/>
                </a:path>
              </a:pathLst>
            </a:custGeom>
            <a:solidFill>
              <a:srgbClr val="92D050">
                <a:alpha val="40000"/>
              </a:srgb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96" name="Shape 96"/>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dk1"/>
                </a:solidFill>
                <a:latin typeface="Calibri"/>
                <a:ea typeface="Calibri"/>
                <a:cs typeface="Calibri"/>
                <a:sym typeface="Calibri"/>
              </a:rPr>
              <a:t>3</a:t>
            </a:fld>
            <a:endParaRPr lang="en-US" sz="1800" b="0" i="0" u="none" strike="noStrike" cap="none">
              <a:solidFill>
                <a:schemeClr val="dk1"/>
              </a:solidFill>
              <a:latin typeface="Calibri"/>
              <a:ea typeface="Calibri"/>
              <a:cs typeface="Calibri"/>
              <a:sym typeface="Calibri"/>
            </a:endParaRPr>
          </a:p>
        </p:txBody>
      </p:sp>
      <p:sp>
        <p:nvSpPr>
          <p:cNvPr id="97" name="Shape 97"/>
          <p:cNvSpPr txBox="1"/>
          <p:nvPr/>
        </p:nvSpPr>
        <p:spPr>
          <a:xfrm>
            <a:off x="2899225" y="1606225"/>
            <a:ext cx="1368600" cy="8556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800" b="1">
                <a:solidFill>
                  <a:schemeClr val="dk1"/>
                </a:solidFill>
                <a:latin typeface="Lato"/>
                <a:ea typeface="Lato"/>
                <a:cs typeface="Lato"/>
                <a:sym typeface="Lato"/>
              </a:rPr>
              <a:t>Standards</a:t>
            </a:r>
            <a:r>
              <a:rPr lang="en-US" sz="1100" b="1">
                <a:solidFill>
                  <a:schemeClr val="dk1"/>
                </a:solidFill>
                <a:latin typeface="Calibri"/>
                <a:ea typeface="Calibri"/>
                <a:cs typeface="Calibri"/>
                <a:sym typeface="Calibri"/>
              </a:rPr>
              <a:t/>
            </a:r>
            <a:br>
              <a:rPr lang="en-US" sz="1100" b="1">
                <a:solidFill>
                  <a:schemeClr val="dk1"/>
                </a:solidFill>
                <a:latin typeface="Calibri"/>
                <a:ea typeface="Calibri"/>
                <a:cs typeface="Calibri"/>
                <a:sym typeface="Calibri"/>
              </a:rPr>
            </a:br>
            <a:endParaRPr lang="en-US" sz="1100" b="1">
              <a:solidFill>
                <a:schemeClr val="dk1"/>
              </a:solidFill>
              <a:latin typeface="Calibri"/>
              <a:ea typeface="Calibri"/>
              <a:cs typeface="Calibri"/>
              <a:sym typeface="Calibri"/>
            </a:endParaRPr>
          </a:p>
        </p:txBody>
      </p:sp>
      <p:sp>
        <p:nvSpPr>
          <p:cNvPr id="98" name="Shape 98"/>
          <p:cNvSpPr txBox="1"/>
          <p:nvPr/>
        </p:nvSpPr>
        <p:spPr>
          <a:xfrm>
            <a:off x="4500525" y="1035925"/>
            <a:ext cx="1212000" cy="14259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sz="1800" b="1">
                <a:solidFill>
                  <a:schemeClr val="dk1"/>
                </a:solidFill>
                <a:latin typeface="Lato"/>
                <a:ea typeface="Lato"/>
                <a:cs typeface="Lato"/>
                <a:sym typeface="Lato"/>
              </a:rPr>
              <a:t>Beliefs </a:t>
            </a:r>
          </a:p>
          <a:p>
            <a:pPr lvl="0" algn="ctr" rtl="0">
              <a:lnSpc>
                <a:spcPct val="115000"/>
              </a:lnSpc>
              <a:spcBef>
                <a:spcPts val="0"/>
              </a:spcBef>
              <a:buNone/>
            </a:pPr>
            <a:r>
              <a:rPr lang="en-US" sz="1800" b="1">
                <a:solidFill>
                  <a:schemeClr val="dk1"/>
                </a:solidFill>
                <a:latin typeface="Lato"/>
                <a:ea typeface="Lato"/>
                <a:cs typeface="Lato"/>
                <a:sym typeface="Lato"/>
              </a:rPr>
              <a:t>and Research</a:t>
            </a:r>
          </a:p>
        </p:txBody>
      </p:sp>
      <p:sp>
        <p:nvSpPr>
          <p:cNvPr id="99" name="Shape 99"/>
          <p:cNvSpPr txBox="1"/>
          <p:nvPr/>
        </p:nvSpPr>
        <p:spPr>
          <a:xfrm>
            <a:off x="3948925" y="2566550"/>
            <a:ext cx="1368600" cy="1497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sz="1800" b="1">
                <a:solidFill>
                  <a:schemeClr val="dk1"/>
                </a:solidFill>
                <a:latin typeface="Lato"/>
                <a:ea typeface="Lato"/>
                <a:cs typeface="Lato"/>
                <a:sym typeface="Lato"/>
              </a:rPr>
              <a:t>Local </a:t>
            </a:r>
          </a:p>
          <a:p>
            <a:pPr lvl="0" algn="ctr" rtl="0">
              <a:lnSpc>
                <a:spcPct val="115000"/>
              </a:lnSpc>
              <a:spcBef>
                <a:spcPts val="0"/>
              </a:spcBef>
              <a:buNone/>
            </a:pPr>
            <a:r>
              <a:rPr lang="en-US" sz="1800" b="1">
                <a:solidFill>
                  <a:schemeClr val="dk1"/>
                </a:solidFill>
                <a:latin typeface="Lato"/>
                <a:ea typeface="Lato"/>
                <a:cs typeface="Lato"/>
                <a:sym typeface="Lato"/>
              </a:rPr>
              <a:t>Literacy </a:t>
            </a:r>
          </a:p>
          <a:p>
            <a:pPr lvl="0" algn="ctr" rtl="0">
              <a:lnSpc>
                <a:spcPct val="115000"/>
              </a:lnSpc>
              <a:spcBef>
                <a:spcPts val="0"/>
              </a:spcBef>
              <a:buNone/>
            </a:pPr>
            <a:r>
              <a:rPr lang="en-US" sz="1800" b="1">
                <a:solidFill>
                  <a:schemeClr val="dk1"/>
                </a:solidFill>
                <a:latin typeface="Lato"/>
                <a:ea typeface="Lato"/>
                <a:cs typeface="Lato"/>
                <a:sym typeface="Lato"/>
              </a:rPr>
              <a:t>Data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3200400" y="228600"/>
            <a:ext cx="5029200" cy="1143000"/>
          </a:xfrm>
          <a:prstGeom prst="rect">
            <a:avLst/>
          </a:prstGeom>
          <a:noFill/>
          <a:ln>
            <a:noFill/>
          </a:ln>
        </p:spPr>
        <p:txBody>
          <a:bodyPr lIns="91425" tIns="45700" rIns="81275" bIns="45700" anchor="t" anchorCtr="0">
            <a:noAutofit/>
          </a:bodyPr>
          <a:lstStyle/>
          <a:p>
            <a:pPr marL="0" marR="0" lvl="0" indent="0" algn="l" rtl="0">
              <a:spcBef>
                <a:spcPts val="0"/>
              </a:spcBef>
              <a:spcAft>
                <a:spcPts val="0"/>
              </a:spcAft>
              <a:buClr>
                <a:srgbClr val="002060"/>
              </a:buClr>
              <a:buSzPct val="25000"/>
              <a:buFont typeface="Cambria"/>
              <a:buNone/>
            </a:pPr>
            <a:r>
              <a:rPr lang="en-US" sz="3600" b="0" i="0" u="none" strike="noStrike" cap="none">
                <a:solidFill>
                  <a:srgbClr val="333399"/>
                </a:solidFill>
                <a:latin typeface="Cambria"/>
                <a:ea typeface="Cambria"/>
                <a:cs typeface="Cambria"/>
                <a:sym typeface="Cambria"/>
              </a:rPr>
              <a:t>Wisconsin Model Early Learning Standards</a:t>
            </a:r>
          </a:p>
        </p:txBody>
      </p:sp>
      <p:sp>
        <p:nvSpPr>
          <p:cNvPr id="419" name="Shape 419"/>
          <p:cNvSpPr txBox="1">
            <a:spLocks noGrp="1"/>
          </p:cNvSpPr>
          <p:nvPr>
            <p:ph type="body" idx="1"/>
          </p:nvPr>
        </p:nvSpPr>
        <p:spPr>
          <a:xfrm>
            <a:off x="1752600" y="1600200"/>
            <a:ext cx="6934199" cy="4525963"/>
          </a:xfrm>
          <a:prstGeom prst="rect">
            <a:avLst/>
          </a:prstGeom>
          <a:noFill/>
          <a:ln>
            <a:noFill/>
          </a:ln>
        </p:spPr>
        <p:txBody>
          <a:bodyPr lIns="91425" tIns="45700" rIns="81275" bIns="45700" anchor="t" anchorCtr="0">
            <a:noAutofit/>
          </a:bodyPr>
          <a:lstStyle/>
          <a:p>
            <a:pPr marL="496888" marR="0" lvl="0" indent="-458788" algn="l" rtl="0">
              <a:spcBef>
                <a:spcPts val="0"/>
              </a:spcBef>
              <a:spcAft>
                <a:spcPts val="0"/>
              </a:spcAft>
              <a:buClr>
                <a:srgbClr val="00AB4E"/>
              </a:buClr>
              <a:buSzPct val="100000"/>
              <a:buFont typeface="Noto Sans Symbols"/>
            </a:pPr>
            <a:r>
              <a:rPr lang="en-US" sz="3200">
                <a:solidFill>
                  <a:srgbClr val="333399"/>
                </a:solidFill>
                <a:latin typeface="Lato"/>
                <a:ea typeface="Lato"/>
                <a:cs typeface="Lato"/>
                <a:sym typeface="Lato"/>
              </a:rPr>
              <a:t>	Developmental Domains</a:t>
            </a:r>
          </a:p>
          <a:p>
            <a:pPr marL="496888" marR="0" lvl="0" indent="-458788" algn="l" rtl="0">
              <a:spcBef>
                <a:spcPts val="640"/>
              </a:spcBef>
              <a:spcAft>
                <a:spcPts val="0"/>
              </a:spcAft>
              <a:buClr>
                <a:srgbClr val="00AB4E"/>
              </a:buClr>
              <a:buSzPct val="100000"/>
              <a:buFont typeface="Noto Sans Symbols"/>
            </a:pPr>
            <a:r>
              <a:rPr lang="en-US" sz="3200">
                <a:solidFill>
                  <a:srgbClr val="333399"/>
                </a:solidFill>
                <a:latin typeface="Lato"/>
                <a:ea typeface="Lato"/>
                <a:cs typeface="Lato"/>
                <a:sym typeface="Lato"/>
              </a:rPr>
              <a:t>	Developmental Sub-domains</a:t>
            </a:r>
          </a:p>
          <a:p>
            <a:pPr marL="496888" marR="0" lvl="0" indent="-458788" algn="l" rtl="0">
              <a:spcBef>
                <a:spcPts val="640"/>
              </a:spcBef>
              <a:spcAft>
                <a:spcPts val="0"/>
              </a:spcAft>
              <a:buClr>
                <a:srgbClr val="00AB4E"/>
              </a:buClr>
              <a:buSzPct val="100000"/>
              <a:buFont typeface="Noto Sans Symbols"/>
            </a:pPr>
            <a:r>
              <a:rPr lang="en-US" sz="3200">
                <a:solidFill>
                  <a:srgbClr val="333399"/>
                </a:solidFill>
                <a:latin typeface="Lato"/>
                <a:ea typeface="Lato"/>
                <a:cs typeface="Lato"/>
                <a:sym typeface="Lato"/>
              </a:rPr>
              <a:t>	Developmental Expectations</a:t>
            </a:r>
          </a:p>
          <a:p>
            <a:pPr marL="496888" marR="0" lvl="0" indent="-458788" algn="l" rtl="0">
              <a:spcBef>
                <a:spcPts val="640"/>
              </a:spcBef>
              <a:spcAft>
                <a:spcPts val="0"/>
              </a:spcAft>
              <a:buClr>
                <a:srgbClr val="00AB4E"/>
              </a:buClr>
              <a:buSzPct val="100000"/>
              <a:buFont typeface="Noto Sans Symbols"/>
            </a:pPr>
            <a:r>
              <a:rPr lang="en-US" sz="3200">
                <a:solidFill>
                  <a:srgbClr val="333399"/>
                </a:solidFill>
                <a:latin typeface="Lato"/>
                <a:ea typeface="Lato"/>
                <a:cs typeface="Lato"/>
                <a:sym typeface="Lato"/>
              </a:rPr>
              <a:t>	Performance Standards </a:t>
            </a:r>
          </a:p>
          <a:p>
            <a:pPr marL="496888" marR="0" lvl="0" indent="-458788" algn="l" rtl="0">
              <a:spcBef>
                <a:spcPts val="640"/>
              </a:spcBef>
              <a:spcAft>
                <a:spcPts val="0"/>
              </a:spcAft>
              <a:buClr>
                <a:srgbClr val="00AB4E"/>
              </a:buClr>
              <a:buSzPct val="100000"/>
              <a:buFont typeface="Lato"/>
            </a:pPr>
            <a:r>
              <a:rPr lang="en-US" sz="3200">
                <a:solidFill>
                  <a:srgbClr val="333399"/>
                </a:solidFill>
                <a:latin typeface="Lato"/>
                <a:ea typeface="Lato"/>
                <a:cs typeface="Lato"/>
                <a:sym typeface="Lato"/>
              </a:rPr>
              <a:t>     Program Standards</a:t>
            </a:r>
          </a:p>
          <a:p>
            <a:pPr marL="496888" marR="0" lvl="0" indent="-458788" algn="l" rtl="0">
              <a:spcBef>
                <a:spcPts val="640"/>
              </a:spcBef>
              <a:spcAft>
                <a:spcPts val="0"/>
              </a:spcAft>
              <a:buClr>
                <a:srgbClr val="00AB4E"/>
              </a:buClr>
              <a:buSzPct val="100000"/>
              <a:buFont typeface="Noto Sans Symbols"/>
            </a:pPr>
            <a:r>
              <a:rPr lang="en-US" sz="3200">
                <a:solidFill>
                  <a:srgbClr val="333399"/>
                </a:solidFill>
                <a:latin typeface="Lato"/>
                <a:ea typeface="Lato"/>
                <a:cs typeface="Lato"/>
                <a:sym typeface="Lato"/>
              </a:rPr>
              <a:t>	Developmental Continuum 	</a:t>
            </a:r>
          </a:p>
          <a:p>
            <a:pPr marL="496888" marR="0" lvl="0" indent="-458788" algn="l" rtl="0">
              <a:spcBef>
                <a:spcPts val="640"/>
              </a:spcBef>
              <a:buClr>
                <a:srgbClr val="00AB4E"/>
              </a:buClr>
              <a:buSzPct val="100000"/>
              <a:buFont typeface="Noto Sans Symbols"/>
            </a:pPr>
            <a:r>
              <a:rPr lang="en-US" sz="3200">
                <a:solidFill>
                  <a:srgbClr val="333399"/>
                </a:solidFill>
                <a:latin typeface="Lato"/>
                <a:ea typeface="Lato"/>
                <a:cs typeface="Lato"/>
                <a:sym typeface="Lato"/>
              </a:rPr>
              <a:t>    Child Samples &amp; Adult Samples</a:t>
            </a:r>
          </a:p>
        </p:txBody>
      </p:sp>
      <p:pic>
        <p:nvPicPr>
          <p:cNvPr id="420" name="Shape 420" descr="ELS Logo 2015.jpg"/>
          <p:cNvPicPr preferRelativeResize="0"/>
          <p:nvPr/>
        </p:nvPicPr>
        <p:blipFill>
          <a:blip r:embed="rId3">
            <a:alphaModFix/>
          </a:blip>
          <a:stretch>
            <a:fillRect/>
          </a:stretch>
        </p:blipFill>
        <p:spPr>
          <a:xfrm rot="-5400000">
            <a:off x="1461726" y="-150524"/>
            <a:ext cx="1207749" cy="1921399"/>
          </a:xfrm>
          <a:prstGeom prst="rect">
            <a:avLst/>
          </a:prstGeom>
          <a:noFill/>
          <a:ln>
            <a:noFill/>
          </a:ln>
        </p:spPr>
      </p:pic>
      <p:sp>
        <p:nvSpPr>
          <p:cNvPr id="421" name="Shape 421"/>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3270125" y="261625"/>
            <a:ext cx="5544600" cy="1143000"/>
          </a:xfrm>
          <a:prstGeom prst="rect">
            <a:avLst/>
          </a:prstGeom>
          <a:noFill/>
          <a:ln>
            <a:noFill/>
          </a:ln>
        </p:spPr>
        <p:txBody>
          <a:bodyPr lIns="91425" tIns="45700" rIns="81275" bIns="45700" anchor="t" anchorCtr="0">
            <a:noAutofit/>
          </a:bodyPr>
          <a:lstStyle/>
          <a:p>
            <a:pPr marL="0" marR="0" lvl="0" indent="0" algn="l" rtl="0">
              <a:spcBef>
                <a:spcPts val="0"/>
              </a:spcBef>
              <a:buClr>
                <a:srgbClr val="002060"/>
              </a:buClr>
              <a:buSzPct val="25000"/>
              <a:buFont typeface="Cambria"/>
              <a:buNone/>
            </a:pPr>
            <a:r>
              <a:rPr lang="en-US" sz="3200" b="0" i="0" u="none" strike="noStrike" cap="none">
                <a:solidFill>
                  <a:srgbClr val="333399"/>
                </a:solidFill>
                <a:latin typeface="Lato"/>
                <a:ea typeface="Lato"/>
                <a:cs typeface="Lato"/>
                <a:sym typeface="Lato"/>
              </a:rPr>
              <a:t>Domain:</a:t>
            </a:r>
            <a:br>
              <a:rPr lang="en-US" sz="3200" b="0" i="0" u="none" strike="noStrike" cap="none">
                <a:solidFill>
                  <a:srgbClr val="333399"/>
                </a:solidFill>
                <a:latin typeface="Lato"/>
                <a:ea typeface="Lato"/>
                <a:cs typeface="Lato"/>
                <a:sym typeface="Lato"/>
              </a:rPr>
            </a:br>
            <a:r>
              <a:rPr lang="en-US" sz="2800" b="0" i="0" u="none" strike="noStrike" cap="none">
                <a:solidFill>
                  <a:srgbClr val="333399"/>
                </a:solidFill>
                <a:latin typeface="Lato"/>
                <a:ea typeface="Lato"/>
                <a:cs typeface="Lato"/>
                <a:sym typeface="Lato"/>
              </a:rPr>
              <a:t>Health &amp; Physical Development</a:t>
            </a:r>
          </a:p>
        </p:txBody>
      </p:sp>
      <p:sp>
        <p:nvSpPr>
          <p:cNvPr id="428" name="Shape 428"/>
          <p:cNvSpPr txBox="1">
            <a:spLocks noGrp="1"/>
          </p:cNvSpPr>
          <p:nvPr>
            <p:ph type="body" idx="2"/>
          </p:nvPr>
        </p:nvSpPr>
        <p:spPr>
          <a:xfrm>
            <a:off x="4343400" y="1752600"/>
            <a:ext cx="3810000" cy="3951300"/>
          </a:xfrm>
          <a:prstGeom prst="rect">
            <a:avLst/>
          </a:prstGeom>
          <a:noFill/>
          <a:ln>
            <a:noFill/>
          </a:ln>
        </p:spPr>
        <p:txBody>
          <a:bodyPr lIns="91425" tIns="45700" rIns="81275" bIns="45700" anchor="t" anchorCtr="0">
            <a:noAutofit/>
          </a:bodyPr>
          <a:lstStyle/>
          <a:p>
            <a:pPr marL="514350" marR="0" lvl="0" indent="-514350" algn="l" rtl="0">
              <a:spcBef>
                <a:spcPts val="0"/>
              </a:spcBef>
              <a:spcAft>
                <a:spcPts val="0"/>
              </a:spcAft>
              <a:buClr>
                <a:srgbClr val="00AB4E"/>
              </a:buClr>
              <a:buSzPct val="100000"/>
              <a:buFont typeface="Lato"/>
              <a:buAutoNum type="alphaUcPeriod"/>
            </a:pPr>
            <a:r>
              <a:rPr lang="en-US" sz="2800">
                <a:solidFill>
                  <a:srgbClr val="333399"/>
                </a:solidFill>
                <a:latin typeface="Lato"/>
                <a:ea typeface="Lato"/>
                <a:cs typeface="Lato"/>
                <a:sym typeface="Lato"/>
              </a:rPr>
              <a:t>Physical Health and Development</a:t>
            </a:r>
          </a:p>
          <a:p>
            <a:pPr marL="514350" marR="0" lvl="0" indent="-514350" algn="l" rtl="0">
              <a:spcBef>
                <a:spcPts val="560"/>
              </a:spcBef>
              <a:spcAft>
                <a:spcPts val="0"/>
              </a:spcAft>
              <a:buClr>
                <a:srgbClr val="92D050"/>
              </a:buClr>
              <a:buSzPct val="100000"/>
              <a:buFont typeface="Calibri"/>
              <a:buNone/>
            </a:pPr>
            <a:endParaRPr sz="2800">
              <a:solidFill>
                <a:srgbClr val="333399"/>
              </a:solidFill>
              <a:latin typeface="Lato"/>
              <a:ea typeface="Lato"/>
              <a:cs typeface="Lato"/>
              <a:sym typeface="Lato"/>
            </a:endParaRPr>
          </a:p>
          <a:p>
            <a:pPr marL="514350" marR="0" lvl="0" indent="-514350" algn="l" rtl="0">
              <a:spcBef>
                <a:spcPts val="560"/>
              </a:spcBef>
              <a:spcAft>
                <a:spcPts val="0"/>
              </a:spcAft>
              <a:buClr>
                <a:srgbClr val="00AB4E"/>
              </a:buClr>
              <a:buSzPct val="100000"/>
              <a:buFont typeface="Lato"/>
              <a:buAutoNum type="alphaUcPeriod"/>
            </a:pPr>
            <a:r>
              <a:rPr lang="en-US" sz="2800">
                <a:solidFill>
                  <a:srgbClr val="333399"/>
                </a:solidFill>
                <a:latin typeface="Lato"/>
                <a:ea typeface="Lato"/>
                <a:cs typeface="Lato"/>
                <a:sym typeface="Lato"/>
              </a:rPr>
              <a:t>Motor Development</a:t>
            </a:r>
          </a:p>
          <a:p>
            <a:pPr marL="514350" marR="0" lvl="0" indent="-514350" algn="l" rtl="0">
              <a:spcBef>
                <a:spcPts val="560"/>
              </a:spcBef>
              <a:spcAft>
                <a:spcPts val="0"/>
              </a:spcAft>
              <a:buClr>
                <a:srgbClr val="92D050"/>
              </a:buClr>
              <a:buSzPct val="100000"/>
              <a:buFont typeface="Calibri"/>
              <a:buNone/>
            </a:pPr>
            <a:endParaRPr sz="2800">
              <a:solidFill>
                <a:srgbClr val="333399"/>
              </a:solidFill>
              <a:latin typeface="Lato"/>
              <a:ea typeface="Lato"/>
              <a:cs typeface="Lato"/>
              <a:sym typeface="Lato"/>
            </a:endParaRPr>
          </a:p>
          <a:p>
            <a:pPr marL="514350" marR="0" lvl="0" indent="-514350" algn="l" rtl="0">
              <a:spcBef>
                <a:spcPts val="560"/>
              </a:spcBef>
              <a:buClr>
                <a:srgbClr val="00AB4E"/>
              </a:buClr>
              <a:buSzPct val="100000"/>
              <a:buFont typeface="Lato"/>
              <a:buAutoNum type="alphaUcPeriod"/>
            </a:pPr>
            <a:r>
              <a:rPr lang="en-US" sz="2800">
                <a:solidFill>
                  <a:srgbClr val="333399"/>
                </a:solidFill>
                <a:latin typeface="Lato"/>
                <a:ea typeface="Lato"/>
                <a:cs typeface="Lato"/>
                <a:sym typeface="Lato"/>
              </a:rPr>
              <a:t>Sensory Development</a:t>
            </a:r>
          </a:p>
        </p:txBody>
      </p:sp>
      <p:pic>
        <p:nvPicPr>
          <p:cNvPr id="429" name="Shape 429" descr="Physical.JPG"/>
          <p:cNvPicPr preferRelativeResize="0"/>
          <p:nvPr/>
        </p:nvPicPr>
        <p:blipFill rotWithShape="1">
          <a:blip r:embed="rId3">
            <a:alphaModFix/>
          </a:blip>
          <a:srcRect l="18819" r="18138"/>
          <a:stretch/>
        </p:blipFill>
        <p:spPr>
          <a:xfrm>
            <a:off x="774475" y="1658325"/>
            <a:ext cx="2895600" cy="4594200"/>
          </a:xfrm>
          <a:prstGeom prst="rect">
            <a:avLst/>
          </a:prstGeom>
          <a:noFill/>
          <a:ln>
            <a:noFill/>
          </a:ln>
        </p:spPr>
      </p:pic>
      <p:pic>
        <p:nvPicPr>
          <p:cNvPr id="430" name="Shape 430" descr="ELS Logo 2015.jpg"/>
          <p:cNvPicPr preferRelativeResize="0"/>
          <p:nvPr/>
        </p:nvPicPr>
        <p:blipFill>
          <a:blip r:embed="rId4">
            <a:alphaModFix/>
          </a:blip>
          <a:stretch>
            <a:fillRect/>
          </a:stretch>
        </p:blipFill>
        <p:spPr>
          <a:xfrm rot="-5400000">
            <a:off x="1385526" y="-74324"/>
            <a:ext cx="1207749" cy="1921399"/>
          </a:xfrm>
          <a:prstGeom prst="rect">
            <a:avLst/>
          </a:prstGeom>
          <a:noFill/>
          <a:ln>
            <a:noFill/>
          </a:ln>
        </p:spPr>
      </p:pic>
      <p:sp>
        <p:nvSpPr>
          <p:cNvPr id="431" name="Shape 431"/>
          <p:cNvSpPr txBox="1">
            <a:spLocks noGrp="1"/>
          </p:cNvSpPr>
          <p:nvPr>
            <p:ph type="sldNum" idx="12"/>
          </p:nvPr>
        </p:nvSpPr>
        <p:spPr>
          <a:xfrm>
            <a:off x="0" y="6324600"/>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3308900" y="261612"/>
            <a:ext cx="5334000" cy="1143000"/>
          </a:xfrm>
          <a:prstGeom prst="rect">
            <a:avLst/>
          </a:prstGeom>
          <a:noFill/>
          <a:ln>
            <a:noFill/>
          </a:ln>
        </p:spPr>
        <p:txBody>
          <a:bodyPr lIns="91425" tIns="45700" rIns="81275" bIns="45700" anchor="t" anchorCtr="0">
            <a:noAutofit/>
          </a:bodyPr>
          <a:lstStyle/>
          <a:p>
            <a:pPr marL="0" marR="0" lvl="0" indent="0" algn="l" rtl="0">
              <a:spcBef>
                <a:spcPts val="0"/>
              </a:spcBef>
              <a:buClr>
                <a:srgbClr val="002060"/>
              </a:buClr>
              <a:buSzPct val="25000"/>
              <a:buFont typeface="Cambria"/>
              <a:buNone/>
            </a:pPr>
            <a:r>
              <a:rPr lang="en-US" sz="3600" b="0" i="0" u="none" strike="noStrike" cap="none">
                <a:solidFill>
                  <a:srgbClr val="333399"/>
                </a:solidFill>
                <a:latin typeface="Lato"/>
                <a:ea typeface="Lato"/>
                <a:cs typeface="Lato"/>
                <a:sym typeface="Lato"/>
              </a:rPr>
              <a:t>Domain:</a:t>
            </a:r>
            <a:br>
              <a:rPr lang="en-US" sz="3600" b="0" i="0" u="none" strike="noStrike" cap="none">
                <a:solidFill>
                  <a:srgbClr val="333399"/>
                </a:solidFill>
                <a:latin typeface="Lato"/>
                <a:ea typeface="Lato"/>
                <a:cs typeface="Lato"/>
                <a:sym typeface="Lato"/>
              </a:rPr>
            </a:br>
            <a:r>
              <a:rPr lang="en-US" sz="2790" b="0" i="0" u="none" strike="noStrike" cap="none">
                <a:solidFill>
                  <a:srgbClr val="333399"/>
                </a:solidFill>
                <a:latin typeface="Lato"/>
                <a:ea typeface="Lato"/>
                <a:cs typeface="Lato"/>
                <a:sym typeface="Lato"/>
              </a:rPr>
              <a:t>Social &amp; Emotional Development</a:t>
            </a:r>
          </a:p>
        </p:txBody>
      </p:sp>
      <p:sp>
        <p:nvSpPr>
          <p:cNvPr id="438" name="Shape 438"/>
          <p:cNvSpPr txBox="1">
            <a:spLocks noGrp="1"/>
          </p:cNvSpPr>
          <p:nvPr>
            <p:ph type="body" idx="2"/>
          </p:nvPr>
        </p:nvSpPr>
        <p:spPr>
          <a:xfrm>
            <a:off x="1028699" y="1676400"/>
            <a:ext cx="7086600" cy="1828800"/>
          </a:xfrm>
          <a:prstGeom prst="rect">
            <a:avLst/>
          </a:prstGeom>
          <a:noFill/>
          <a:ln>
            <a:noFill/>
          </a:ln>
        </p:spPr>
        <p:txBody>
          <a:bodyPr lIns="91425" tIns="45700" rIns="81275" bIns="45700" anchor="t" anchorCtr="0">
            <a:noAutofit/>
          </a:bodyPr>
          <a:lstStyle/>
          <a:p>
            <a:pPr marL="457200" marR="0" lvl="0" indent="-457200" algn="l" rtl="0">
              <a:spcBef>
                <a:spcPts val="0"/>
              </a:spcBef>
              <a:spcAft>
                <a:spcPts val="0"/>
              </a:spcAft>
              <a:buClr>
                <a:srgbClr val="00AB4E"/>
              </a:buClr>
              <a:buSzPct val="100000"/>
              <a:buFont typeface="Lato"/>
              <a:buAutoNum type="alphaUcPeriod"/>
            </a:pPr>
            <a:r>
              <a:rPr lang="en-US" sz="2800">
                <a:solidFill>
                  <a:srgbClr val="333399"/>
                </a:solidFill>
                <a:latin typeface="Lato"/>
                <a:ea typeface="Lato"/>
                <a:cs typeface="Lato"/>
                <a:sym typeface="Lato"/>
              </a:rPr>
              <a:t>Emotional Development</a:t>
            </a:r>
          </a:p>
          <a:p>
            <a:pPr marL="457200" marR="0" lvl="0" indent="-457200" algn="l" rtl="0">
              <a:spcBef>
                <a:spcPts val="560"/>
              </a:spcBef>
              <a:spcAft>
                <a:spcPts val="0"/>
              </a:spcAft>
              <a:buClr>
                <a:srgbClr val="00AB4E"/>
              </a:buClr>
              <a:buSzPct val="100000"/>
              <a:buFont typeface="Lato"/>
              <a:buAutoNum type="alphaUcPeriod"/>
            </a:pPr>
            <a:r>
              <a:rPr lang="en-US" sz="2800">
                <a:solidFill>
                  <a:srgbClr val="333399"/>
                </a:solidFill>
                <a:latin typeface="Lato"/>
                <a:ea typeface="Lato"/>
                <a:cs typeface="Lato"/>
                <a:sym typeface="Lato"/>
              </a:rPr>
              <a:t>Self-Concept</a:t>
            </a:r>
          </a:p>
          <a:p>
            <a:pPr marL="457200" marR="0" lvl="0" indent="-457200" algn="l" rtl="0">
              <a:spcBef>
                <a:spcPts val="560"/>
              </a:spcBef>
              <a:buClr>
                <a:srgbClr val="00AB4E"/>
              </a:buClr>
              <a:buSzPct val="100000"/>
              <a:buFont typeface="Lato"/>
              <a:buAutoNum type="alphaUcPeriod"/>
            </a:pPr>
            <a:r>
              <a:rPr lang="en-US" sz="2800">
                <a:solidFill>
                  <a:srgbClr val="333399"/>
                </a:solidFill>
                <a:latin typeface="Lato"/>
                <a:ea typeface="Lato"/>
                <a:cs typeface="Lato"/>
                <a:sym typeface="Lato"/>
              </a:rPr>
              <a:t>Social Competence</a:t>
            </a:r>
          </a:p>
        </p:txBody>
      </p:sp>
      <p:pic>
        <p:nvPicPr>
          <p:cNvPr id="439" name="Shape 439" descr="Social.JPG"/>
          <p:cNvPicPr preferRelativeResize="0"/>
          <p:nvPr/>
        </p:nvPicPr>
        <p:blipFill rotWithShape="1">
          <a:blip r:embed="rId3">
            <a:alphaModFix/>
          </a:blip>
          <a:srcRect t="17043" b="16908"/>
          <a:stretch/>
        </p:blipFill>
        <p:spPr>
          <a:xfrm>
            <a:off x="952499" y="3505200"/>
            <a:ext cx="7239000" cy="3200400"/>
          </a:xfrm>
          <a:prstGeom prst="rect">
            <a:avLst/>
          </a:prstGeom>
          <a:noFill/>
          <a:ln>
            <a:noFill/>
          </a:ln>
        </p:spPr>
      </p:pic>
      <p:pic>
        <p:nvPicPr>
          <p:cNvPr id="440" name="Shape 440" descr="ELS Logo 2015.jpg"/>
          <p:cNvPicPr preferRelativeResize="0"/>
          <p:nvPr/>
        </p:nvPicPr>
        <p:blipFill>
          <a:blip r:embed="rId4">
            <a:alphaModFix/>
          </a:blip>
          <a:stretch>
            <a:fillRect/>
          </a:stretch>
        </p:blipFill>
        <p:spPr>
          <a:xfrm rot="-5400000">
            <a:off x="1385526" y="1875"/>
            <a:ext cx="1207749" cy="1921399"/>
          </a:xfrm>
          <a:prstGeom prst="rect">
            <a:avLst/>
          </a:prstGeom>
          <a:noFill/>
          <a:ln>
            <a:noFill/>
          </a:ln>
        </p:spPr>
      </p:pic>
      <p:sp>
        <p:nvSpPr>
          <p:cNvPr id="441" name="Shape 441"/>
          <p:cNvSpPr txBox="1">
            <a:spLocks noGrp="1"/>
          </p:cNvSpPr>
          <p:nvPr>
            <p:ph type="sldNum" idx="12"/>
          </p:nvPr>
        </p:nvSpPr>
        <p:spPr>
          <a:xfrm>
            <a:off x="0" y="6324600"/>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3266250" y="261625"/>
            <a:ext cx="5029200" cy="1143000"/>
          </a:xfrm>
          <a:prstGeom prst="rect">
            <a:avLst/>
          </a:prstGeom>
          <a:noFill/>
          <a:ln>
            <a:noFill/>
          </a:ln>
        </p:spPr>
        <p:txBody>
          <a:bodyPr lIns="91425" tIns="45700" rIns="81275" bIns="45700" anchor="t" anchorCtr="0">
            <a:noAutofit/>
          </a:bodyPr>
          <a:lstStyle/>
          <a:p>
            <a:pPr marL="0" marR="0" lvl="0" indent="0" algn="l" rtl="0">
              <a:spcBef>
                <a:spcPts val="0"/>
              </a:spcBef>
              <a:spcAft>
                <a:spcPts val="0"/>
              </a:spcAft>
              <a:buClr>
                <a:srgbClr val="002060"/>
              </a:buClr>
              <a:buSzPct val="25000"/>
              <a:buFont typeface="Cambria"/>
              <a:buNone/>
            </a:pPr>
            <a:r>
              <a:rPr lang="en-US" sz="3600" b="0" i="0" u="none" strike="noStrike" cap="none">
                <a:solidFill>
                  <a:srgbClr val="333399"/>
                </a:solidFill>
                <a:latin typeface="Lato"/>
                <a:ea typeface="Lato"/>
                <a:cs typeface="Lato"/>
                <a:sym typeface="Lato"/>
              </a:rPr>
              <a:t>Domain:</a:t>
            </a:r>
            <a:br>
              <a:rPr lang="en-US" sz="3600" b="0" i="0" u="none" strike="noStrike" cap="none">
                <a:solidFill>
                  <a:srgbClr val="333399"/>
                </a:solidFill>
                <a:latin typeface="Lato"/>
                <a:ea typeface="Lato"/>
                <a:cs typeface="Lato"/>
                <a:sym typeface="Lato"/>
              </a:rPr>
            </a:br>
            <a:r>
              <a:rPr lang="en-US" sz="2790" b="0" i="0" u="none" strike="noStrike" cap="none">
                <a:solidFill>
                  <a:srgbClr val="333399"/>
                </a:solidFill>
                <a:latin typeface="Lato"/>
                <a:ea typeface="Lato"/>
                <a:cs typeface="Lato"/>
                <a:sym typeface="Lato"/>
              </a:rPr>
              <a:t>Language Development and Communication </a:t>
            </a:r>
          </a:p>
        </p:txBody>
      </p:sp>
      <p:sp>
        <p:nvSpPr>
          <p:cNvPr id="448" name="Shape 448"/>
          <p:cNvSpPr txBox="1">
            <a:spLocks noGrp="1"/>
          </p:cNvSpPr>
          <p:nvPr>
            <p:ph type="body" idx="1"/>
          </p:nvPr>
        </p:nvSpPr>
        <p:spPr>
          <a:xfrm>
            <a:off x="1028699" y="1828800"/>
            <a:ext cx="7086600" cy="1676400"/>
          </a:xfrm>
          <a:prstGeom prst="rect">
            <a:avLst/>
          </a:prstGeom>
          <a:noFill/>
          <a:ln>
            <a:noFill/>
          </a:ln>
        </p:spPr>
        <p:txBody>
          <a:bodyPr lIns="91425" tIns="45700" rIns="81275" bIns="45700" anchor="t" anchorCtr="0">
            <a:noAutofit/>
          </a:bodyPr>
          <a:lstStyle/>
          <a:p>
            <a:pPr marL="457200" marR="0" lvl="0" indent="-457200" algn="l" rtl="0">
              <a:spcBef>
                <a:spcPts val="0"/>
              </a:spcBef>
              <a:spcAft>
                <a:spcPts val="0"/>
              </a:spcAft>
              <a:buClr>
                <a:srgbClr val="00AB4E"/>
              </a:buClr>
              <a:buSzPct val="100000"/>
              <a:buFont typeface="Lato"/>
              <a:buAutoNum type="alphaUcPeriod"/>
            </a:pPr>
            <a:r>
              <a:rPr lang="en-US" sz="2800">
                <a:solidFill>
                  <a:srgbClr val="333399"/>
                </a:solidFill>
                <a:latin typeface="Lato"/>
                <a:ea typeface="Lato"/>
                <a:cs typeface="Lato"/>
                <a:sym typeface="Lato"/>
              </a:rPr>
              <a:t>Listening and Understanding</a:t>
            </a:r>
          </a:p>
          <a:p>
            <a:pPr marL="457200" marR="0" lvl="0" indent="-457200" algn="l" rtl="0">
              <a:spcBef>
                <a:spcPts val="560"/>
              </a:spcBef>
              <a:spcAft>
                <a:spcPts val="0"/>
              </a:spcAft>
              <a:buClr>
                <a:srgbClr val="00AB4E"/>
              </a:buClr>
              <a:buSzPct val="100000"/>
              <a:buFont typeface="Lato"/>
              <a:buAutoNum type="alphaUcPeriod"/>
            </a:pPr>
            <a:r>
              <a:rPr lang="en-US" sz="2800">
                <a:solidFill>
                  <a:srgbClr val="333399"/>
                </a:solidFill>
                <a:latin typeface="Lato"/>
                <a:ea typeface="Lato"/>
                <a:cs typeface="Lato"/>
                <a:sym typeface="Lato"/>
              </a:rPr>
              <a:t>Speaking and Communicating</a:t>
            </a:r>
          </a:p>
          <a:p>
            <a:pPr marL="457200" marR="0" lvl="0" indent="-457200" algn="l" rtl="0">
              <a:spcBef>
                <a:spcPts val="560"/>
              </a:spcBef>
              <a:buClr>
                <a:srgbClr val="00AB4E"/>
              </a:buClr>
              <a:buSzPct val="100000"/>
              <a:buFont typeface="Lato"/>
              <a:buAutoNum type="alphaUcPeriod"/>
            </a:pPr>
            <a:r>
              <a:rPr lang="en-US" sz="2800">
                <a:solidFill>
                  <a:srgbClr val="333399"/>
                </a:solidFill>
                <a:latin typeface="Lato"/>
                <a:ea typeface="Lato"/>
                <a:cs typeface="Lato"/>
                <a:sym typeface="Lato"/>
              </a:rPr>
              <a:t>Early Literacy</a:t>
            </a:r>
          </a:p>
        </p:txBody>
      </p:sp>
      <p:pic>
        <p:nvPicPr>
          <p:cNvPr id="449" name="Shape 449" descr="Reading 2.JPG"/>
          <p:cNvPicPr preferRelativeResize="0"/>
          <p:nvPr/>
        </p:nvPicPr>
        <p:blipFill rotWithShape="1">
          <a:blip r:embed="rId3">
            <a:alphaModFix/>
          </a:blip>
          <a:srcRect t="17020" b="16932"/>
          <a:stretch/>
        </p:blipFill>
        <p:spPr>
          <a:xfrm>
            <a:off x="1028699" y="3581400"/>
            <a:ext cx="7086600" cy="3035400"/>
          </a:xfrm>
          <a:prstGeom prst="rect">
            <a:avLst/>
          </a:prstGeom>
          <a:noFill/>
          <a:ln>
            <a:noFill/>
          </a:ln>
        </p:spPr>
      </p:pic>
      <p:pic>
        <p:nvPicPr>
          <p:cNvPr id="450" name="Shape 450" descr="ELS Logo 2015.jpg"/>
          <p:cNvPicPr preferRelativeResize="0"/>
          <p:nvPr/>
        </p:nvPicPr>
        <p:blipFill>
          <a:blip r:embed="rId4">
            <a:alphaModFix/>
          </a:blip>
          <a:stretch>
            <a:fillRect/>
          </a:stretch>
        </p:blipFill>
        <p:spPr>
          <a:xfrm rot="-5400000">
            <a:off x="1385526" y="1875"/>
            <a:ext cx="1207749" cy="1921399"/>
          </a:xfrm>
          <a:prstGeom prst="rect">
            <a:avLst/>
          </a:prstGeom>
          <a:noFill/>
          <a:ln>
            <a:noFill/>
          </a:ln>
        </p:spPr>
      </p:pic>
      <p:sp>
        <p:nvSpPr>
          <p:cNvPr id="451" name="Shape 451"/>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3289525" y="223512"/>
            <a:ext cx="5029200" cy="1478099"/>
          </a:xfrm>
          <a:prstGeom prst="rect">
            <a:avLst/>
          </a:prstGeom>
          <a:noFill/>
          <a:ln>
            <a:noFill/>
          </a:ln>
        </p:spPr>
        <p:txBody>
          <a:bodyPr lIns="91425" tIns="45700" rIns="8127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Domain:</a:t>
            </a:r>
            <a:br>
              <a:rPr lang="en-US" sz="4000" b="0" i="0" u="none" strike="noStrike" cap="none">
                <a:solidFill>
                  <a:srgbClr val="333399"/>
                </a:solidFill>
                <a:latin typeface="Lato"/>
                <a:ea typeface="Lato"/>
                <a:cs typeface="Lato"/>
                <a:sym typeface="Lato"/>
              </a:rPr>
            </a:br>
            <a:r>
              <a:rPr lang="en-US" sz="3600" b="0" i="0" u="none" strike="noStrike" cap="none">
                <a:solidFill>
                  <a:srgbClr val="333399"/>
                </a:solidFill>
                <a:latin typeface="Lato"/>
                <a:ea typeface="Lato"/>
                <a:cs typeface="Lato"/>
                <a:sym typeface="Lato"/>
              </a:rPr>
              <a:t>Approaches to Learning</a:t>
            </a:r>
            <a:r>
              <a:rPr lang="en-US" sz="4000" b="0" i="0" u="none" strike="noStrike" cap="none">
                <a:solidFill>
                  <a:srgbClr val="333399"/>
                </a:solidFill>
                <a:latin typeface="Lato"/>
                <a:ea typeface="Lato"/>
                <a:cs typeface="Lato"/>
                <a:sym typeface="Lato"/>
              </a:rPr>
              <a:t/>
            </a:r>
            <a:br>
              <a:rPr lang="en-US" sz="4000" b="0" i="0" u="none" strike="noStrike" cap="none">
                <a:solidFill>
                  <a:srgbClr val="333399"/>
                </a:solidFill>
                <a:latin typeface="Lato"/>
                <a:ea typeface="Lato"/>
                <a:cs typeface="Lato"/>
                <a:sym typeface="Lato"/>
              </a:rPr>
            </a:br>
            <a:endParaRPr lang="en-US" sz="4000" b="0" i="0" u="none" strike="noStrike" cap="none">
              <a:solidFill>
                <a:srgbClr val="333399"/>
              </a:solidFill>
              <a:latin typeface="Lato"/>
              <a:ea typeface="Lato"/>
              <a:cs typeface="Lato"/>
              <a:sym typeface="Lato"/>
            </a:endParaRPr>
          </a:p>
        </p:txBody>
      </p:sp>
      <p:sp>
        <p:nvSpPr>
          <p:cNvPr id="458" name="Shape 458"/>
          <p:cNvSpPr txBox="1">
            <a:spLocks noGrp="1"/>
          </p:cNvSpPr>
          <p:nvPr>
            <p:ph type="body" idx="1"/>
          </p:nvPr>
        </p:nvSpPr>
        <p:spPr>
          <a:xfrm>
            <a:off x="4737325" y="1752600"/>
            <a:ext cx="3581400" cy="4495800"/>
          </a:xfrm>
          <a:prstGeom prst="rect">
            <a:avLst/>
          </a:prstGeom>
          <a:noFill/>
          <a:ln>
            <a:noFill/>
          </a:ln>
        </p:spPr>
        <p:txBody>
          <a:bodyPr lIns="91425" tIns="45700" rIns="81275" bIns="45700" anchor="t" anchorCtr="0">
            <a:noAutofit/>
          </a:bodyPr>
          <a:lstStyle/>
          <a:p>
            <a:pPr marL="457200" marR="0" lvl="0" indent="-457200" algn="l" rtl="0">
              <a:spcBef>
                <a:spcPts val="0"/>
              </a:spcBef>
              <a:spcAft>
                <a:spcPts val="0"/>
              </a:spcAft>
              <a:buClr>
                <a:srgbClr val="00AB4E"/>
              </a:buClr>
              <a:buSzPct val="100000"/>
              <a:buFont typeface="Lato"/>
              <a:buAutoNum type="alphaUcPeriod"/>
            </a:pPr>
            <a:r>
              <a:rPr lang="en-US" sz="2800">
                <a:solidFill>
                  <a:srgbClr val="333399"/>
                </a:solidFill>
                <a:latin typeface="Lato"/>
                <a:ea typeface="Lato"/>
                <a:cs typeface="Lato"/>
                <a:sym typeface="Lato"/>
              </a:rPr>
              <a:t>Curiosity, Engagement, and Persistence</a:t>
            </a:r>
          </a:p>
          <a:p>
            <a:pPr marL="457200" marR="0" lvl="0" indent="-457200" algn="l" rtl="0">
              <a:spcBef>
                <a:spcPts val="560"/>
              </a:spcBef>
              <a:spcAft>
                <a:spcPts val="0"/>
              </a:spcAft>
              <a:buClr>
                <a:srgbClr val="92D050"/>
              </a:buClr>
              <a:buSzPct val="100000"/>
              <a:buFont typeface="Calibri"/>
              <a:buNone/>
            </a:pPr>
            <a:endParaRPr sz="2800">
              <a:solidFill>
                <a:srgbClr val="333399"/>
              </a:solidFill>
              <a:latin typeface="Lato"/>
              <a:ea typeface="Lato"/>
              <a:cs typeface="Lato"/>
              <a:sym typeface="Lato"/>
            </a:endParaRPr>
          </a:p>
          <a:p>
            <a:pPr marL="457200" marR="0" lvl="0" indent="-457200" algn="l" rtl="0">
              <a:spcBef>
                <a:spcPts val="560"/>
              </a:spcBef>
              <a:spcAft>
                <a:spcPts val="0"/>
              </a:spcAft>
              <a:buClr>
                <a:srgbClr val="00AB4E"/>
              </a:buClr>
              <a:buSzPct val="100000"/>
              <a:buFont typeface="Lato"/>
              <a:buAutoNum type="alphaUcPeriod"/>
            </a:pPr>
            <a:r>
              <a:rPr lang="en-US" sz="2800">
                <a:solidFill>
                  <a:srgbClr val="333399"/>
                </a:solidFill>
                <a:latin typeface="Lato"/>
                <a:ea typeface="Lato"/>
                <a:cs typeface="Lato"/>
                <a:sym typeface="Lato"/>
              </a:rPr>
              <a:t>Creativity and Imagination</a:t>
            </a:r>
          </a:p>
          <a:p>
            <a:pPr marL="457200" marR="0" lvl="0" indent="-457200" algn="l" rtl="0">
              <a:spcBef>
                <a:spcPts val="560"/>
              </a:spcBef>
              <a:spcAft>
                <a:spcPts val="0"/>
              </a:spcAft>
              <a:buClr>
                <a:srgbClr val="92D050"/>
              </a:buClr>
              <a:buSzPct val="100000"/>
              <a:buFont typeface="Calibri"/>
              <a:buNone/>
            </a:pPr>
            <a:endParaRPr sz="2800">
              <a:solidFill>
                <a:srgbClr val="333399"/>
              </a:solidFill>
              <a:latin typeface="Lato"/>
              <a:ea typeface="Lato"/>
              <a:cs typeface="Lato"/>
              <a:sym typeface="Lato"/>
            </a:endParaRPr>
          </a:p>
          <a:p>
            <a:pPr marL="457200" marR="0" lvl="0" indent="-457200" algn="l" rtl="0">
              <a:spcBef>
                <a:spcPts val="560"/>
              </a:spcBef>
              <a:buClr>
                <a:srgbClr val="00AB4E"/>
              </a:buClr>
              <a:buSzPct val="100000"/>
              <a:buFont typeface="Lato"/>
              <a:buAutoNum type="alphaUcPeriod"/>
            </a:pPr>
            <a:r>
              <a:rPr lang="en-US" sz="2800">
                <a:solidFill>
                  <a:srgbClr val="333399"/>
                </a:solidFill>
                <a:latin typeface="Lato"/>
                <a:ea typeface="Lato"/>
                <a:cs typeface="Lato"/>
                <a:sym typeface="Lato"/>
              </a:rPr>
              <a:t>Diversity in Learning</a:t>
            </a:r>
          </a:p>
        </p:txBody>
      </p:sp>
      <p:pic>
        <p:nvPicPr>
          <p:cNvPr id="459" name="Shape 459" descr="Creative.JPG"/>
          <p:cNvPicPr preferRelativeResize="0"/>
          <p:nvPr/>
        </p:nvPicPr>
        <p:blipFill rotWithShape="1">
          <a:blip r:embed="rId3">
            <a:alphaModFix/>
          </a:blip>
          <a:srcRect l="13196" r="13255"/>
          <a:stretch/>
        </p:blipFill>
        <p:spPr>
          <a:xfrm>
            <a:off x="1003072" y="1790700"/>
            <a:ext cx="3250199" cy="4419600"/>
          </a:xfrm>
          <a:prstGeom prst="rect">
            <a:avLst/>
          </a:prstGeom>
          <a:noFill/>
          <a:ln>
            <a:noFill/>
          </a:ln>
        </p:spPr>
      </p:pic>
      <p:pic>
        <p:nvPicPr>
          <p:cNvPr id="460" name="Shape 460" descr="ELS Logo 2015.jpg"/>
          <p:cNvPicPr preferRelativeResize="0"/>
          <p:nvPr/>
        </p:nvPicPr>
        <p:blipFill>
          <a:blip r:embed="rId4">
            <a:alphaModFix/>
          </a:blip>
          <a:stretch>
            <a:fillRect/>
          </a:stretch>
        </p:blipFill>
        <p:spPr>
          <a:xfrm rot="-5400000">
            <a:off x="1385526" y="1875"/>
            <a:ext cx="1207749" cy="1921399"/>
          </a:xfrm>
          <a:prstGeom prst="rect">
            <a:avLst/>
          </a:prstGeom>
          <a:noFill/>
          <a:ln>
            <a:noFill/>
          </a:ln>
        </p:spPr>
      </p:pic>
      <p:sp>
        <p:nvSpPr>
          <p:cNvPr id="461" name="Shape 461"/>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3364425" y="223512"/>
            <a:ext cx="4876800" cy="1478099"/>
          </a:xfrm>
          <a:prstGeom prst="rect">
            <a:avLst/>
          </a:prstGeom>
          <a:noFill/>
          <a:ln>
            <a:noFill/>
          </a:ln>
        </p:spPr>
        <p:txBody>
          <a:bodyPr lIns="91425" tIns="45700" rIns="81275" bIns="45700" anchor="t" anchorCtr="0">
            <a:noAutofit/>
          </a:bodyPr>
          <a:lstStyle/>
          <a:p>
            <a:pPr marL="0" marR="0" lvl="0" indent="0" algn="l" rtl="0">
              <a:spcBef>
                <a:spcPts val="0"/>
              </a:spcBef>
              <a:buClr>
                <a:srgbClr val="002060"/>
              </a:buClr>
              <a:buSzPct val="25000"/>
              <a:buFont typeface="Cambria"/>
              <a:buNone/>
            </a:pPr>
            <a:r>
              <a:rPr lang="en-US" sz="3600" b="0" i="0" u="none" strike="noStrike" cap="none">
                <a:solidFill>
                  <a:srgbClr val="333399"/>
                </a:solidFill>
                <a:latin typeface="Lato"/>
                <a:ea typeface="Lato"/>
                <a:cs typeface="Lato"/>
                <a:sym typeface="Lato"/>
              </a:rPr>
              <a:t>Domain:</a:t>
            </a:r>
            <a:br>
              <a:rPr lang="en-US" sz="3600" b="0" i="0" u="none" strike="noStrike" cap="none">
                <a:solidFill>
                  <a:srgbClr val="333399"/>
                </a:solidFill>
                <a:latin typeface="Lato"/>
                <a:ea typeface="Lato"/>
                <a:cs typeface="Lato"/>
                <a:sym typeface="Lato"/>
              </a:rPr>
            </a:br>
            <a:r>
              <a:rPr lang="en-US" sz="3200" b="0" i="0" u="none" strike="noStrike" cap="none">
                <a:solidFill>
                  <a:srgbClr val="333399"/>
                </a:solidFill>
                <a:latin typeface="Lato"/>
                <a:ea typeface="Lato"/>
                <a:cs typeface="Lato"/>
                <a:sym typeface="Lato"/>
              </a:rPr>
              <a:t>Cognition and General Knowledge </a:t>
            </a:r>
          </a:p>
        </p:txBody>
      </p:sp>
      <p:sp>
        <p:nvSpPr>
          <p:cNvPr id="468" name="Shape 468"/>
          <p:cNvSpPr txBox="1">
            <a:spLocks noGrp="1"/>
          </p:cNvSpPr>
          <p:nvPr>
            <p:ph type="body" idx="1"/>
          </p:nvPr>
        </p:nvSpPr>
        <p:spPr>
          <a:xfrm>
            <a:off x="1066799" y="1841412"/>
            <a:ext cx="7010400" cy="1981200"/>
          </a:xfrm>
          <a:prstGeom prst="rect">
            <a:avLst/>
          </a:prstGeom>
          <a:noFill/>
          <a:ln>
            <a:noFill/>
          </a:ln>
        </p:spPr>
        <p:txBody>
          <a:bodyPr lIns="91425" tIns="45700" rIns="81275" bIns="45700" anchor="t" anchorCtr="0">
            <a:noAutofit/>
          </a:bodyPr>
          <a:lstStyle/>
          <a:p>
            <a:pPr marL="457200" marR="0" lvl="0" indent="-457200" algn="l" rtl="0">
              <a:spcBef>
                <a:spcPts val="0"/>
              </a:spcBef>
              <a:spcAft>
                <a:spcPts val="0"/>
              </a:spcAft>
              <a:buClr>
                <a:srgbClr val="00AB4E"/>
              </a:buClr>
              <a:buSzPct val="100000"/>
              <a:buFont typeface="Lato"/>
              <a:buAutoNum type="alphaUcPeriod"/>
            </a:pPr>
            <a:r>
              <a:rPr lang="en-US" sz="2800">
                <a:solidFill>
                  <a:srgbClr val="333399"/>
                </a:solidFill>
                <a:latin typeface="Lato"/>
                <a:ea typeface="Lato"/>
                <a:cs typeface="Lato"/>
                <a:sym typeface="Lato"/>
              </a:rPr>
              <a:t>Exploration, Discovery &amp; Problem Solving</a:t>
            </a:r>
          </a:p>
          <a:p>
            <a:pPr marL="457200" marR="0" lvl="0" indent="-457200" algn="l" rtl="0">
              <a:spcBef>
                <a:spcPts val="560"/>
              </a:spcBef>
              <a:spcAft>
                <a:spcPts val="0"/>
              </a:spcAft>
              <a:buClr>
                <a:srgbClr val="00AB4E"/>
              </a:buClr>
              <a:buSzPct val="100000"/>
              <a:buFont typeface="Lato"/>
              <a:buAutoNum type="alphaUcPeriod"/>
            </a:pPr>
            <a:r>
              <a:rPr lang="en-US" sz="2800">
                <a:solidFill>
                  <a:srgbClr val="333399"/>
                </a:solidFill>
                <a:latin typeface="Lato"/>
                <a:ea typeface="Lato"/>
                <a:cs typeface="Lato"/>
                <a:sym typeface="Lato"/>
              </a:rPr>
              <a:t>Mathematical Thinking</a:t>
            </a:r>
          </a:p>
          <a:p>
            <a:pPr marL="457200" marR="0" lvl="0" indent="-457200" algn="l" rtl="0">
              <a:spcBef>
                <a:spcPts val="560"/>
              </a:spcBef>
              <a:buClr>
                <a:srgbClr val="00AB4E"/>
              </a:buClr>
              <a:buSzPct val="100000"/>
              <a:buFont typeface="Lato"/>
              <a:buAutoNum type="alphaUcPeriod"/>
            </a:pPr>
            <a:r>
              <a:rPr lang="en-US" sz="2800">
                <a:solidFill>
                  <a:srgbClr val="333399"/>
                </a:solidFill>
                <a:latin typeface="Lato"/>
                <a:ea typeface="Lato"/>
                <a:cs typeface="Lato"/>
                <a:sym typeface="Lato"/>
              </a:rPr>
              <a:t>Scientific Thinking</a:t>
            </a:r>
          </a:p>
        </p:txBody>
      </p:sp>
      <p:pic>
        <p:nvPicPr>
          <p:cNvPr id="469" name="Shape 469" descr="ae_pkf_0332_03413.jpg"/>
          <p:cNvPicPr preferRelativeResize="0"/>
          <p:nvPr/>
        </p:nvPicPr>
        <p:blipFill rotWithShape="1">
          <a:blip r:embed="rId3">
            <a:alphaModFix/>
          </a:blip>
          <a:srcRect/>
          <a:stretch/>
        </p:blipFill>
        <p:spPr>
          <a:xfrm>
            <a:off x="1028700" y="3810000"/>
            <a:ext cx="7086600" cy="2895600"/>
          </a:xfrm>
          <a:prstGeom prst="rect">
            <a:avLst/>
          </a:prstGeom>
          <a:noFill/>
          <a:ln>
            <a:noFill/>
          </a:ln>
        </p:spPr>
      </p:pic>
      <p:pic>
        <p:nvPicPr>
          <p:cNvPr id="470" name="Shape 470" descr="ELS Logo 2015.jpg"/>
          <p:cNvPicPr preferRelativeResize="0"/>
          <p:nvPr/>
        </p:nvPicPr>
        <p:blipFill>
          <a:blip r:embed="rId4">
            <a:alphaModFix/>
          </a:blip>
          <a:stretch>
            <a:fillRect/>
          </a:stretch>
        </p:blipFill>
        <p:spPr>
          <a:xfrm rot="-5400000">
            <a:off x="1385526" y="1875"/>
            <a:ext cx="1207749" cy="1921399"/>
          </a:xfrm>
          <a:prstGeom prst="rect">
            <a:avLst/>
          </a:prstGeom>
          <a:noFill/>
          <a:ln>
            <a:noFill/>
          </a:ln>
        </p:spPr>
      </p:pic>
      <p:sp>
        <p:nvSpPr>
          <p:cNvPr id="471" name="Shape 471"/>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grpSp>
        <p:nvGrpSpPr>
          <p:cNvPr id="477" name="Shape 477"/>
          <p:cNvGrpSpPr/>
          <p:nvPr/>
        </p:nvGrpSpPr>
        <p:grpSpPr>
          <a:xfrm>
            <a:off x="1963315" y="1639913"/>
            <a:ext cx="5293566" cy="5102171"/>
            <a:chOff x="1010816" y="-112686"/>
            <a:chExt cx="5293566" cy="5102171"/>
          </a:xfrm>
        </p:grpSpPr>
        <p:sp>
          <p:nvSpPr>
            <p:cNvPr id="478" name="Shape 478"/>
            <p:cNvSpPr/>
            <p:nvPr/>
          </p:nvSpPr>
          <p:spPr>
            <a:xfrm>
              <a:off x="1871286" y="552697"/>
              <a:ext cx="3750513" cy="3750513"/>
            </a:xfrm>
            <a:prstGeom prst="blockArc">
              <a:avLst>
                <a:gd name="adj1" fmla="val 10800000"/>
                <a:gd name="adj2" fmla="val 16200000"/>
                <a:gd name="adj3" fmla="val 4642"/>
              </a:avLst>
            </a:prstGeom>
            <a:solidFill>
              <a:srgbClr val="A8A8A8"/>
            </a:solidFill>
            <a:ln>
              <a:noFill/>
            </a:ln>
          </p:spPr>
          <p:txBody>
            <a:bodyPr lIns="91425" tIns="91425" rIns="91425" bIns="91425" anchor="ctr" anchorCtr="0">
              <a:noAutofit/>
            </a:bodyPr>
            <a:lstStyle/>
            <a:p>
              <a:pPr lvl="0">
                <a:spcBef>
                  <a:spcPts val="0"/>
                </a:spcBef>
                <a:buNone/>
              </a:pPr>
              <a:endParaRPr/>
            </a:p>
          </p:txBody>
        </p:sp>
        <p:sp>
          <p:nvSpPr>
            <p:cNvPr id="479" name="Shape 479"/>
            <p:cNvSpPr/>
            <p:nvPr/>
          </p:nvSpPr>
          <p:spPr>
            <a:xfrm>
              <a:off x="1871286" y="552697"/>
              <a:ext cx="3750513" cy="3750513"/>
            </a:xfrm>
            <a:prstGeom prst="blockArc">
              <a:avLst>
                <a:gd name="adj1" fmla="val 5400000"/>
                <a:gd name="adj2" fmla="val 10800000"/>
                <a:gd name="adj3" fmla="val 4642"/>
              </a:avLst>
            </a:prstGeom>
            <a:solidFill>
              <a:srgbClr val="A8A8A8"/>
            </a:solidFill>
            <a:ln>
              <a:noFill/>
            </a:ln>
          </p:spPr>
          <p:txBody>
            <a:bodyPr lIns="91425" tIns="91425" rIns="91425" bIns="91425" anchor="ctr" anchorCtr="0">
              <a:noAutofit/>
            </a:bodyPr>
            <a:lstStyle/>
            <a:p>
              <a:pPr lvl="0">
                <a:spcBef>
                  <a:spcPts val="0"/>
                </a:spcBef>
                <a:buNone/>
              </a:pPr>
              <a:endParaRPr/>
            </a:p>
          </p:txBody>
        </p:sp>
        <p:sp>
          <p:nvSpPr>
            <p:cNvPr id="480" name="Shape 480"/>
            <p:cNvSpPr/>
            <p:nvPr/>
          </p:nvSpPr>
          <p:spPr>
            <a:xfrm>
              <a:off x="1871286" y="552697"/>
              <a:ext cx="3750513" cy="3750513"/>
            </a:xfrm>
            <a:prstGeom prst="blockArc">
              <a:avLst>
                <a:gd name="adj1" fmla="val 0"/>
                <a:gd name="adj2" fmla="val 5400000"/>
                <a:gd name="adj3" fmla="val 4642"/>
              </a:avLst>
            </a:prstGeom>
            <a:solidFill>
              <a:srgbClr val="A8A8A8"/>
            </a:solidFill>
            <a:ln>
              <a:noFill/>
            </a:ln>
          </p:spPr>
          <p:txBody>
            <a:bodyPr lIns="91425" tIns="91425" rIns="91425" bIns="91425" anchor="ctr" anchorCtr="0">
              <a:noAutofit/>
            </a:bodyPr>
            <a:lstStyle/>
            <a:p>
              <a:pPr lvl="0">
                <a:spcBef>
                  <a:spcPts val="0"/>
                </a:spcBef>
                <a:buNone/>
              </a:pPr>
              <a:endParaRPr/>
            </a:p>
          </p:txBody>
        </p:sp>
        <p:sp>
          <p:nvSpPr>
            <p:cNvPr id="481" name="Shape 481"/>
            <p:cNvSpPr/>
            <p:nvPr/>
          </p:nvSpPr>
          <p:spPr>
            <a:xfrm>
              <a:off x="1871286" y="552697"/>
              <a:ext cx="3750513" cy="3750513"/>
            </a:xfrm>
            <a:prstGeom prst="blockArc">
              <a:avLst>
                <a:gd name="adj1" fmla="val 16200000"/>
                <a:gd name="adj2" fmla="val 0"/>
                <a:gd name="adj3" fmla="val 4642"/>
              </a:avLst>
            </a:prstGeom>
            <a:solidFill>
              <a:srgbClr val="A8A8A8"/>
            </a:solidFill>
            <a:ln>
              <a:noFill/>
            </a:ln>
          </p:spPr>
          <p:txBody>
            <a:bodyPr lIns="91425" tIns="91425" rIns="91425" bIns="91425" anchor="ctr" anchorCtr="0">
              <a:noAutofit/>
            </a:bodyPr>
            <a:lstStyle/>
            <a:p>
              <a:pPr lvl="0">
                <a:spcBef>
                  <a:spcPts val="0"/>
                </a:spcBef>
                <a:buNone/>
              </a:pPr>
              <a:endParaRPr/>
            </a:p>
          </p:txBody>
        </p:sp>
        <p:sp>
          <p:nvSpPr>
            <p:cNvPr id="482" name="Shape 482"/>
            <p:cNvSpPr/>
            <p:nvPr/>
          </p:nvSpPr>
          <p:spPr>
            <a:xfrm>
              <a:off x="2961734" y="1548737"/>
              <a:ext cx="1727001" cy="1727001"/>
            </a:xfrm>
            <a:prstGeom prst="ellipse">
              <a:avLst/>
            </a:prstGeom>
            <a:solidFill>
              <a:srgbClr val="FF0000"/>
            </a:solidFill>
            <a:ln w="254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3" name="Shape 483"/>
            <p:cNvSpPr txBox="1"/>
            <p:nvPr/>
          </p:nvSpPr>
          <p:spPr>
            <a:xfrm>
              <a:off x="2961734" y="1548737"/>
              <a:ext cx="1727001" cy="1727001"/>
            </a:xfrm>
            <a:prstGeom prst="rect">
              <a:avLst/>
            </a:prstGeom>
            <a:noFill/>
            <a:ln>
              <a:noFill/>
            </a:ln>
          </p:spPr>
          <p:txBody>
            <a:bodyPr lIns="71100" tIns="71100" rIns="71100" bIns="71100" anchor="ctr" anchorCtr="0">
              <a:noAutofit/>
            </a:bodyPr>
            <a:lstStyle/>
            <a:p>
              <a:pPr marL="0" marR="0" lvl="0" indent="0" algn="ctr" rtl="0">
                <a:lnSpc>
                  <a:spcPct val="90000"/>
                </a:lnSpc>
                <a:spcBef>
                  <a:spcPts val="0"/>
                </a:spcBef>
                <a:spcAft>
                  <a:spcPts val="0"/>
                </a:spcAft>
                <a:buSzPct val="25000"/>
                <a:buNone/>
              </a:pPr>
              <a:r>
                <a:rPr lang="en-US" sz="5600">
                  <a:solidFill>
                    <a:schemeClr val="lt1"/>
                  </a:solidFill>
                  <a:latin typeface="Calibri"/>
                  <a:ea typeface="Calibri"/>
                  <a:cs typeface="Calibri"/>
                  <a:sym typeface="Calibri"/>
                </a:rPr>
                <a:t>ELA</a:t>
              </a:r>
            </a:p>
          </p:txBody>
        </p:sp>
        <p:sp>
          <p:nvSpPr>
            <p:cNvPr id="484" name="Shape 484"/>
            <p:cNvSpPr/>
            <p:nvPr/>
          </p:nvSpPr>
          <p:spPr>
            <a:xfrm>
              <a:off x="2962051" y="-112686"/>
              <a:ext cx="1568983" cy="1417811"/>
            </a:xfrm>
            <a:prstGeom prst="ellipse">
              <a:avLst/>
            </a:prstGeom>
            <a:solidFill>
              <a:srgbClr val="FFFF99"/>
            </a:solidFill>
            <a:ln w="254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5" name="Shape 485"/>
            <p:cNvSpPr txBox="1"/>
            <p:nvPr/>
          </p:nvSpPr>
          <p:spPr>
            <a:xfrm>
              <a:off x="2962051" y="-112686"/>
              <a:ext cx="1568983" cy="1417811"/>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b="1">
                  <a:solidFill>
                    <a:schemeClr val="dk1"/>
                  </a:solidFill>
                  <a:latin typeface="Calibri"/>
                  <a:ea typeface="Calibri"/>
                  <a:cs typeface="Calibri"/>
                  <a:sym typeface="Calibri"/>
                </a:rPr>
                <a:t>Reading</a:t>
              </a:r>
            </a:p>
          </p:txBody>
        </p:sp>
        <p:sp>
          <p:nvSpPr>
            <p:cNvPr id="486" name="Shape 486"/>
            <p:cNvSpPr/>
            <p:nvPr/>
          </p:nvSpPr>
          <p:spPr>
            <a:xfrm>
              <a:off x="4852178" y="1707981"/>
              <a:ext cx="1452204" cy="1439945"/>
            </a:xfrm>
            <a:prstGeom prst="ellipse">
              <a:avLst/>
            </a:prstGeom>
            <a:solidFill>
              <a:srgbClr val="D6E3BC"/>
            </a:solidFill>
            <a:ln w="254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7" name="Shape 487"/>
            <p:cNvSpPr txBox="1"/>
            <p:nvPr/>
          </p:nvSpPr>
          <p:spPr>
            <a:xfrm>
              <a:off x="4852178" y="1707981"/>
              <a:ext cx="1452204" cy="1439945"/>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b="1">
                  <a:solidFill>
                    <a:schemeClr val="lt1"/>
                  </a:solidFill>
                  <a:latin typeface="Calibri"/>
                  <a:ea typeface="Calibri"/>
                  <a:cs typeface="Calibri"/>
                  <a:sym typeface="Calibri"/>
                </a:rPr>
                <a:t>Writing</a:t>
              </a:r>
            </a:p>
          </p:txBody>
        </p:sp>
        <p:sp>
          <p:nvSpPr>
            <p:cNvPr id="488" name="Shape 488"/>
            <p:cNvSpPr/>
            <p:nvPr/>
          </p:nvSpPr>
          <p:spPr>
            <a:xfrm>
              <a:off x="2962051" y="3529894"/>
              <a:ext cx="1568983" cy="1459590"/>
            </a:xfrm>
            <a:prstGeom prst="ellipse">
              <a:avLst/>
            </a:prstGeom>
            <a:solidFill>
              <a:srgbClr val="FFCCCC"/>
            </a:solidFill>
            <a:ln w="254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9" name="Shape 489"/>
            <p:cNvSpPr txBox="1"/>
            <p:nvPr/>
          </p:nvSpPr>
          <p:spPr>
            <a:xfrm>
              <a:off x="2962051" y="3529894"/>
              <a:ext cx="1568983" cy="1459590"/>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SzPct val="25000"/>
                <a:buNone/>
              </a:pPr>
              <a:r>
                <a:rPr lang="en-US" sz="2000" b="1">
                  <a:solidFill>
                    <a:schemeClr val="lt1"/>
                  </a:solidFill>
                  <a:latin typeface="Calibri"/>
                  <a:ea typeface="Calibri"/>
                  <a:cs typeface="Calibri"/>
                  <a:sym typeface="Calibri"/>
                </a:rPr>
                <a:t>Speaking &amp; Listening</a:t>
              </a:r>
            </a:p>
          </p:txBody>
        </p:sp>
        <p:sp>
          <p:nvSpPr>
            <p:cNvPr id="490" name="Shape 490"/>
            <p:cNvSpPr/>
            <p:nvPr/>
          </p:nvSpPr>
          <p:spPr>
            <a:xfrm>
              <a:off x="1010816" y="1655756"/>
              <a:ext cx="1807983" cy="1544395"/>
            </a:xfrm>
            <a:prstGeom prst="ellipse">
              <a:avLst/>
            </a:prstGeom>
            <a:solidFill>
              <a:srgbClr val="ABDB77"/>
            </a:solidFill>
            <a:ln w="254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1" name="Shape 491"/>
            <p:cNvSpPr txBox="1"/>
            <p:nvPr/>
          </p:nvSpPr>
          <p:spPr>
            <a:xfrm>
              <a:off x="1010816" y="1655756"/>
              <a:ext cx="1807983" cy="1544395"/>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b="1">
                  <a:solidFill>
                    <a:schemeClr val="dk1"/>
                  </a:solidFill>
                  <a:latin typeface="Calibri"/>
                  <a:ea typeface="Calibri"/>
                  <a:cs typeface="Calibri"/>
                  <a:sym typeface="Calibri"/>
                </a:rPr>
                <a:t>Language</a:t>
              </a:r>
            </a:p>
          </p:txBody>
        </p:sp>
      </p:grpSp>
      <p:grpSp>
        <p:nvGrpSpPr>
          <p:cNvPr id="492" name="Shape 492"/>
          <p:cNvGrpSpPr/>
          <p:nvPr/>
        </p:nvGrpSpPr>
        <p:grpSpPr>
          <a:xfrm>
            <a:off x="1409699" y="914400"/>
            <a:ext cx="6324600" cy="1447799"/>
            <a:chOff x="1524000" y="457200"/>
            <a:chExt cx="6324600" cy="1447799"/>
          </a:xfrm>
        </p:grpSpPr>
        <p:sp>
          <p:nvSpPr>
            <p:cNvPr id="493" name="Shape 493"/>
            <p:cNvSpPr/>
            <p:nvPr/>
          </p:nvSpPr>
          <p:spPr>
            <a:xfrm>
              <a:off x="1524000" y="1066800"/>
              <a:ext cx="2057400" cy="838199"/>
            </a:xfrm>
            <a:prstGeom prst="ellipse">
              <a:avLst/>
            </a:prstGeom>
            <a:solidFill>
              <a:srgbClr val="FFFFB3"/>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Informational Text (RI)</a:t>
              </a:r>
            </a:p>
          </p:txBody>
        </p:sp>
        <p:sp>
          <p:nvSpPr>
            <p:cNvPr id="494" name="Shape 494"/>
            <p:cNvSpPr/>
            <p:nvPr/>
          </p:nvSpPr>
          <p:spPr>
            <a:xfrm>
              <a:off x="5791200" y="457200"/>
              <a:ext cx="2057400" cy="838199"/>
            </a:xfrm>
            <a:prstGeom prst="ellipse">
              <a:avLst/>
            </a:prstGeom>
            <a:solidFill>
              <a:srgbClr val="FFFFB3"/>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Literature (RL)</a:t>
              </a:r>
            </a:p>
          </p:txBody>
        </p:sp>
        <p:cxnSp>
          <p:nvCxnSpPr>
            <p:cNvPr id="495" name="Shape 495"/>
            <p:cNvCxnSpPr>
              <a:endCxn id="494" idx="3"/>
            </p:cNvCxnSpPr>
            <p:nvPr/>
          </p:nvCxnSpPr>
          <p:spPr>
            <a:xfrm rot="10800000" flipH="1">
              <a:off x="5562699" y="1172648"/>
              <a:ext cx="529800" cy="427500"/>
            </a:xfrm>
            <a:prstGeom prst="straightConnector1">
              <a:avLst/>
            </a:prstGeom>
            <a:noFill/>
            <a:ln w="9525" cap="flat" cmpd="sng">
              <a:solidFill>
                <a:srgbClr val="4A7DBA"/>
              </a:solidFill>
              <a:prstDash val="solid"/>
              <a:round/>
              <a:headEnd type="none" w="med" len="med"/>
              <a:tailEnd type="none" w="med" len="med"/>
            </a:ln>
          </p:spPr>
        </p:cxnSp>
        <p:cxnSp>
          <p:nvCxnSpPr>
            <p:cNvPr id="496" name="Shape 496"/>
            <p:cNvCxnSpPr>
              <a:endCxn id="493" idx="6"/>
            </p:cNvCxnSpPr>
            <p:nvPr/>
          </p:nvCxnSpPr>
          <p:spPr>
            <a:xfrm flipH="1">
              <a:off x="3581400" y="1447799"/>
              <a:ext cx="609600" cy="38100"/>
            </a:xfrm>
            <a:prstGeom prst="straightConnector1">
              <a:avLst/>
            </a:prstGeom>
            <a:noFill/>
            <a:ln w="9525" cap="flat" cmpd="sng">
              <a:solidFill>
                <a:srgbClr val="4A7DBA"/>
              </a:solidFill>
              <a:prstDash val="solid"/>
              <a:round/>
              <a:headEnd type="none" w="med" len="med"/>
              <a:tailEnd type="none" w="med" len="med"/>
            </a:ln>
          </p:spPr>
        </p:cxnSp>
      </p:grpSp>
      <p:sp>
        <p:nvSpPr>
          <p:cNvPr id="497" name="Shape 497"/>
          <p:cNvSpPr/>
          <p:nvPr/>
        </p:nvSpPr>
        <p:spPr>
          <a:xfrm>
            <a:off x="3390899" y="304800"/>
            <a:ext cx="2057400" cy="838200"/>
          </a:xfrm>
          <a:prstGeom prst="ellipse">
            <a:avLst/>
          </a:prstGeom>
          <a:solidFill>
            <a:srgbClr val="FFFFB3"/>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Reading Foundational (RF)</a:t>
            </a:r>
          </a:p>
        </p:txBody>
      </p:sp>
      <p:cxnSp>
        <p:nvCxnSpPr>
          <p:cNvPr id="498" name="Shape 498"/>
          <p:cNvCxnSpPr>
            <a:stCxn id="485" idx="0"/>
          </p:cNvCxnSpPr>
          <p:nvPr/>
        </p:nvCxnSpPr>
        <p:spPr>
          <a:xfrm rot="10800000">
            <a:off x="4495943" y="1143113"/>
            <a:ext cx="203100" cy="496800"/>
          </a:xfrm>
          <a:prstGeom prst="straightConnector1">
            <a:avLst/>
          </a:prstGeom>
          <a:noFill/>
          <a:ln w="9525" cap="flat" cmpd="sng">
            <a:solidFill>
              <a:srgbClr val="4A7DBA"/>
            </a:solidFill>
            <a:prstDash val="solid"/>
            <a:round/>
            <a:headEnd type="none" w="med" len="med"/>
            <a:tailEnd type="none" w="med" len="med"/>
          </a:ln>
        </p:spPr>
      </p:cxnSp>
      <p:grpSp>
        <p:nvGrpSpPr>
          <p:cNvPr id="499" name="Shape 499"/>
          <p:cNvGrpSpPr/>
          <p:nvPr/>
        </p:nvGrpSpPr>
        <p:grpSpPr>
          <a:xfrm>
            <a:off x="6961775" y="5071100"/>
            <a:ext cx="2057400" cy="1705200"/>
            <a:chOff x="77500" y="5036950"/>
            <a:chExt cx="2057400" cy="1705200"/>
          </a:xfrm>
        </p:grpSpPr>
        <p:sp>
          <p:nvSpPr>
            <p:cNvPr id="500" name="Shape 500"/>
            <p:cNvSpPr/>
            <p:nvPr/>
          </p:nvSpPr>
          <p:spPr>
            <a:xfrm>
              <a:off x="77500" y="5036950"/>
              <a:ext cx="2057400" cy="17052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01" name="Shape 501" descr="Standards ELA 11.19.15.JPG"/>
            <p:cNvPicPr preferRelativeResize="0"/>
            <p:nvPr/>
          </p:nvPicPr>
          <p:blipFill>
            <a:blip r:embed="rId3">
              <a:alphaModFix/>
            </a:blip>
            <a:stretch>
              <a:fillRect/>
            </a:stretch>
          </p:blipFill>
          <p:spPr>
            <a:xfrm>
              <a:off x="160800" y="5178040"/>
              <a:ext cx="1864484" cy="1447800"/>
            </a:xfrm>
            <a:prstGeom prst="rect">
              <a:avLst/>
            </a:prstGeom>
            <a:noFill/>
            <a:ln>
              <a:noFill/>
            </a:ln>
          </p:spPr>
        </p:pic>
      </p:grpSp>
      <p:sp>
        <p:nvSpPr>
          <p:cNvPr id="502" name="Shape 502"/>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5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pSp>
        <p:nvGrpSpPr>
          <p:cNvPr id="508" name="Shape 508"/>
          <p:cNvGrpSpPr/>
          <p:nvPr/>
        </p:nvGrpSpPr>
        <p:grpSpPr>
          <a:xfrm>
            <a:off x="1221446" y="1696242"/>
            <a:ext cx="6934200" cy="4364417"/>
            <a:chOff x="154646" y="96042"/>
            <a:chExt cx="6934200" cy="4364417"/>
          </a:xfrm>
        </p:grpSpPr>
        <p:sp>
          <p:nvSpPr>
            <p:cNvPr id="509" name="Shape 509"/>
            <p:cNvSpPr/>
            <p:nvPr/>
          </p:nvSpPr>
          <p:spPr>
            <a:xfrm>
              <a:off x="154646" y="96042"/>
              <a:ext cx="6934199" cy="4333875"/>
            </a:xfrm>
            <a:custGeom>
              <a:avLst/>
              <a:gdLst/>
              <a:ahLst/>
              <a:cxnLst/>
              <a:rect l="0" t="0" r="0" b="0"/>
              <a:pathLst>
                <a:path w="120000" h="120000" extrusionOk="0">
                  <a:moveTo>
                    <a:pt x="0" y="120000"/>
                  </a:moveTo>
                  <a:quadBezTo>
                    <a:pt x="20000" y="40000"/>
                    <a:pt x="101249" y="15000"/>
                  </a:quadBezTo>
                  <a:lnTo>
                    <a:pt x="100193" y="0"/>
                  </a:lnTo>
                  <a:lnTo>
                    <a:pt x="120000" y="24000"/>
                  </a:lnTo>
                  <a:lnTo>
                    <a:pt x="104418" y="60000"/>
                  </a:lnTo>
                  <a:lnTo>
                    <a:pt x="103362" y="45000"/>
                  </a:lnTo>
                  <a:quadBezTo>
                    <a:pt x="30000" y="55000"/>
                    <a:pt x="0" y="120000"/>
                  </a:quadBezTo>
                  <a:close/>
                </a:path>
              </a:pathLst>
            </a:custGeom>
            <a:solidFill>
              <a:srgbClr val="CFD7E7"/>
            </a:solidFill>
            <a:ln>
              <a:noFill/>
            </a:ln>
          </p:spPr>
          <p:txBody>
            <a:bodyPr lIns="91425" tIns="91425" rIns="91425" bIns="91425" anchor="ctr" anchorCtr="0">
              <a:noAutofit/>
            </a:bodyPr>
            <a:lstStyle/>
            <a:p>
              <a:pPr lvl="0">
                <a:spcBef>
                  <a:spcPts val="0"/>
                </a:spcBef>
                <a:buNone/>
              </a:pPr>
              <a:endParaRPr/>
            </a:p>
          </p:txBody>
        </p:sp>
        <p:sp>
          <p:nvSpPr>
            <p:cNvPr id="510" name="Shape 510"/>
            <p:cNvSpPr/>
            <p:nvPr/>
          </p:nvSpPr>
          <p:spPr>
            <a:xfrm>
              <a:off x="837666" y="3318712"/>
              <a:ext cx="159486" cy="159486"/>
            </a:xfrm>
            <a:prstGeom prst="ellipse">
              <a:avLst/>
            </a:prstGeom>
            <a:gradFill>
              <a:gsLst>
                <a:gs pos="0">
                  <a:srgbClr val="2D5C97"/>
                </a:gs>
                <a:gs pos="80000">
                  <a:srgbClr val="3C7AC5"/>
                </a:gs>
                <a:gs pos="100000">
                  <a:srgbClr val="397BC9"/>
                </a:gs>
              </a:gsLst>
              <a:lin ang="16200000" scaled="0"/>
            </a:gradFill>
            <a:ln>
              <a:noFill/>
            </a:ln>
          </p:spPr>
          <p:txBody>
            <a:bodyPr lIns="91425" tIns="91425" rIns="91425" bIns="91425" anchor="ctr" anchorCtr="0">
              <a:noAutofit/>
            </a:bodyPr>
            <a:lstStyle/>
            <a:p>
              <a:pPr lvl="0">
                <a:spcBef>
                  <a:spcPts val="0"/>
                </a:spcBef>
                <a:buNone/>
              </a:pPr>
              <a:endParaRPr/>
            </a:p>
          </p:txBody>
        </p:sp>
        <p:sp>
          <p:nvSpPr>
            <p:cNvPr id="511" name="Shape 511"/>
            <p:cNvSpPr/>
            <p:nvPr/>
          </p:nvSpPr>
          <p:spPr>
            <a:xfrm>
              <a:off x="1066796" y="3428998"/>
              <a:ext cx="3052492" cy="1031461"/>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2" name="Shape 512"/>
            <p:cNvSpPr txBox="1"/>
            <p:nvPr/>
          </p:nvSpPr>
          <p:spPr>
            <a:xfrm>
              <a:off x="1066796" y="3428998"/>
              <a:ext cx="3052492" cy="1031461"/>
            </a:xfrm>
            <a:prstGeom prst="rect">
              <a:avLst/>
            </a:prstGeom>
            <a:noFill/>
            <a:ln>
              <a:noFill/>
            </a:ln>
          </p:spPr>
          <p:txBody>
            <a:bodyPr lIns="84500" tIns="0" rIns="0" bIns="0" anchor="t" anchorCtr="0">
              <a:noAutofit/>
            </a:bodyPr>
            <a:lstStyle/>
            <a:p>
              <a:pPr marL="0" marR="0" lvl="0" indent="0" algn="l" rtl="0">
                <a:lnSpc>
                  <a:spcPct val="90000"/>
                </a:lnSpc>
                <a:spcBef>
                  <a:spcPts val="0"/>
                </a:spcBef>
                <a:spcAft>
                  <a:spcPts val="0"/>
                </a:spcAft>
                <a:buSzPct val="25000"/>
                <a:buNone/>
              </a:pPr>
              <a:r>
                <a:rPr lang="en-US" sz="2400" b="1">
                  <a:solidFill>
                    <a:schemeClr val="dk1"/>
                  </a:solidFill>
                  <a:latin typeface="Calibri"/>
                  <a:ea typeface="Calibri"/>
                  <a:cs typeface="Calibri"/>
                  <a:sym typeface="Calibri"/>
                </a:rPr>
                <a:t>Grade-level Standard</a:t>
              </a:r>
            </a:p>
          </p:txBody>
        </p:sp>
        <p:sp>
          <p:nvSpPr>
            <p:cNvPr id="513" name="Shape 513"/>
            <p:cNvSpPr/>
            <p:nvPr/>
          </p:nvSpPr>
          <p:spPr>
            <a:xfrm>
              <a:off x="1700973" y="2489208"/>
              <a:ext cx="249631" cy="249631"/>
            </a:xfrm>
            <a:prstGeom prst="ellipse">
              <a:avLst/>
            </a:prstGeom>
            <a:gradFill>
              <a:gsLst>
                <a:gs pos="0">
                  <a:srgbClr val="2D5C97"/>
                </a:gs>
                <a:gs pos="80000">
                  <a:srgbClr val="3C7AC5"/>
                </a:gs>
                <a:gs pos="100000">
                  <a:srgbClr val="397BC9"/>
                </a:gs>
              </a:gsLst>
              <a:lin ang="16200000" scaled="0"/>
            </a:gradFill>
            <a:ln>
              <a:noFill/>
            </a:ln>
          </p:spPr>
          <p:txBody>
            <a:bodyPr lIns="91425" tIns="91425" rIns="91425" bIns="91425" anchor="ctr" anchorCtr="0">
              <a:noAutofit/>
            </a:bodyPr>
            <a:lstStyle/>
            <a:p>
              <a:pPr lvl="0">
                <a:spcBef>
                  <a:spcPts val="0"/>
                </a:spcBef>
                <a:buNone/>
              </a:pPr>
              <a:endParaRPr/>
            </a:p>
          </p:txBody>
        </p:sp>
        <p:sp>
          <p:nvSpPr>
            <p:cNvPr id="514" name="Shape 514"/>
            <p:cNvSpPr/>
            <p:nvPr/>
          </p:nvSpPr>
          <p:spPr>
            <a:xfrm>
              <a:off x="1825789" y="2614025"/>
              <a:ext cx="1151076" cy="1815893"/>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5" name="Shape 515"/>
            <p:cNvSpPr txBox="1"/>
            <p:nvPr/>
          </p:nvSpPr>
          <p:spPr>
            <a:xfrm>
              <a:off x="1825789" y="2614025"/>
              <a:ext cx="1151076" cy="1815893"/>
            </a:xfrm>
            <a:prstGeom prst="rect">
              <a:avLst/>
            </a:prstGeom>
            <a:noFill/>
            <a:ln>
              <a:noFill/>
            </a:ln>
          </p:spPr>
          <p:txBody>
            <a:bodyPr lIns="132250" tIns="0" rIns="0" bIns="0" anchor="t" anchorCtr="0">
              <a:noAutofit/>
            </a:bodyPr>
            <a:lstStyle/>
            <a:p>
              <a:pPr marL="0" marR="0" lvl="0" indent="0" algn="l" rtl="0">
                <a:lnSpc>
                  <a:spcPct val="90000"/>
                </a:lnSpc>
                <a:spcBef>
                  <a:spcPts val="0"/>
                </a:spcBef>
                <a:spcAft>
                  <a:spcPts val="0"/>
                </a:spcAft>
                <a:buSzPct val="25000"/>
                <a:buNone/>
              </a:pPr>
              <a:r>
                <a:rPr lang="en-US" sz="3100" b="1">
                  <a:solidFill>
                    <a:schemeClr val="dk1"/>
                  </a:solidFill>
                  <a:latin typeface="Calibri"/>
                  <a:ea typeface="Calibri"/>
                  <a:cs typeface="Calibri"/>
                  <a:sym typeface="Calibri"/>
                </a:rPr>
                <a:t>CCR</a:t>
              </a:r>
            </a:p>
          </p:txBody>
        </p:sp>
        <p:sp>
          <p:nvSpPr>
            <p:cNvPr id="516" name="Shape 516"/>
            <p:cNvSpPr/>
            <p:nvPr/>
          </p:nvSpPr>
          <p:spPr>
            <a:xfrm>
              <a:off x="2810444" y="1827859"/>
              <a:ext cx="332840" cy="332840"/>
            </a:xfrm>
            <a:prstGeom prst="ellipse">
              <a:avLst/>
            </a:prstGeom>
            <a:gradFill>
              <a:gsLst>
                <a:gs pos="0">
                  <a:srgbClr val="2D5C97"/>
                </a:gs>
                <a:gs pos="80000">
                  <a:srgbClr val="3C7AC5"/>
                </a:gs>
                <a:gs pos="100000">
                  <a:srgbClr val="397BC9"/>
                </a:gs>
              </a:gsLst>
              <a:lin ang="16200000" scaled="0"/>
            </a:gradFill>
            <a:ln>
              <a:noFill/>
            </a:ln>
          </p:spPr>
          <p:txBody>
            <a:bodyPr lIns="91425" tIns="91425" rIns="91425" bIns="91425" anchor="ctr" anchorCtr="0">
              <a:noAutofit/>
            </a:bodyPr>
            <a:lstStyle/>
            <a:p>
              <a:pPr lvl="0">
                <a:spcBef>
                  <a:spcPts val="0"/>
                </a:spcBef>
                <a:buNone/>
              </a:pPr>
              <a:endParaRPr/>
            </a:p>
          </p:txBody>
        </p:sp>
        <p:sp>
          <p:nvSpPr>
            <p:cNvPr id="517" name="Shape 517"/>
            <p:cNvSpPr/>
            <p:nvPr/>
          </p:nvSpPr>
          <p:spPr>
            <a:xfrm>
              <a:off x="2976866" y="1994281"/>
              <a:ext cx="1338299" cy="2435636"/>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8" name="Shape 518"/>
            <p:cNvSpPr txBox="1"/>
            <p:nvPr/>
          </p:nvSpPr>
          <p:spPr>
            <a:xfrm>
              <a:off x="2976866" y="1994281"/>
              <a:ext cx="1338299" cy="2435636"/>
            </a:xfrm>
            <a:prstGeom prst="rect">
              <a:avLst/>
            </a:prstGeom>
            <a:noFill/>
            <a:ln>
              <a:noFill/>
            </a:ln>
          </p:spPr>
          <p:txBody>
            <a:bodyPr lIns="176350" tIns="0" rIns="0" bIns="0" anchor="t" anchorCtr="0">
              <a:noAutofit/>
            </a:bodyPr>
            <a:lstStyle/>
            <a:p>
              <a:pPr marL="0" marR="0" lvl="0" indent="0" algn="l" rtl="0">
                <a:lnSpc>
                  <a:spcPct val="90000"/>
                </a:lnSpc>
                <a:spcBef>
                  <a:spcPts val="0"/>
                </a:spcBef>
                <a:spcAft>
                  <a:spcPts val="0"/>
                </a:spcAft>
                <a:buSzPct val="25000"/>
                <a:buNone/>
              </a:pPr>
              <a:r>
                <a:rPr lang="en-US" sz="3100" b="1">
                  <a:solidFill>
                    <a:schemeClr val="dk1"/>
                  </a:solidFill>
                  <a:latin typeface="Calibri"/>
                  <a:ea typeface="Calibri"/>
                  <a:cs typeface="Calibri"/>
                  <a:sym typeface="Calibri"/>
                </a:rPr>
                <a:t>Cluster</a:t>
              </a:r>
            </a:p>
          </p:txBody>
        </p:sp>
        <p:sp>
          <p:nvSpPr>
            <p:cNvPr id="519" name="Shape 519"/>
            <p:cNvSpPr/>
            <p:nvPr/>
          </p:nvSpPr>
          <p:spPr>
            <a:xfrm>
              <a:off x="4100207" y="1311262"/>
              <a:ext cx="429920" cy="429920"/>
            </a:xfrm>
            <a:prstGeom prst="ellipse">
              <a:avLst/>
            </a:prstGeom>
            <a:gradFill>
              <a:gsLst>
                <a:gs pos="0">
                  <a:srgbClr val="2D5C97"/>
                </a:gs>
                <a:gs pos="80000">
                  <a:srgbClr val="3C7AC5"/>
                </a:gs>
                <a:gs pos="100000">
                  <a:srgbClr val="397BC9"/>
                </a:gs>
              </a:gsLst>
              <a:lin ang="16200000" scaled="0"/>
            </a:gradFill>
            <a:ln>
              <a:noFill/>
            </a:ln>
          </p:spPr>
          <p:txBody>
            <a:bodyPr lIns="91425" tIns="91425" rIns="91425" bIns="91425" anchor="ctr" anchorCtr="0">
              <a:noAutofit/>
            </a:bodyPr>
            <a:lstStyle/>
            <a:p>
              <a:pPr lvl="0">
                <a:spcBef>
                  <a:spcPts val="0"/>
                </a:spcBef>
                <a:buNone/>
              </a:pPr>
              <a:endParaRPr/>
            </a:p>
          </p:txBody>
        </p:sp>
        <p:sp>
          <p:nvSpPr>
            <p:cNvPr id="520" name="Shape 520"/>
            <p:cNvSpPr/>
            <p:nvPr/>
          </p:nvSpPr>
          <p:spPr>
            <a:xfrm>
              <a:off x="4315167" y="1526221"/>
              <a:ext cx="1386840" cy="2903696"/>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1" name="Shape 521"/>
            <p:cNvSpPr txBox="1"/>
            <p:nvPr/>
          </p:nvSpPr>
          <p:spPr>
            <a:xfrm>
              <a:off x="4315167" y="1526221"/>
              <a:ext cx="1386840" cy="2903696"/>
            </a:xfrm>
            <a:prstGeom prst="rect">
              <a:avLst/>
            </a:prstGeom>
            <a:noFill/>
            <a:ln>
              <a:noFill/>
            </a:ln>
          </p:spPr>
          <p:txBody>
            <a:bodyPr lIns="227800" tIns="0" rIns="0" bIns="0" anchor="t" anchorCtr="0">
              <a:noAutofit/>
            </a:bodyPr>
            <a:lstStyle/>
            <a:p>
              <a:pPr marL="0" marR="0" lvl="0" indent="0" algn="l" rtl="0">
                <a:lnSpc>
                  <a:spcPct val="90000"/>
                </a:lnSpc>
                <a:spcBef>
                  <a:spcPts val="0"/>
                </a:spcBef>
                <a:spcAft>
                  <a:spcPts val="0"/>
                </a:spcAft>
                <a:buSzPct val="25000"/>
                <a:buNone/>
              </a:pPr>
              <a:r>
                <a:rPr lang="en-US" sz="3100" b="1">
                  <a:solidFill>
                    <a:schemeClr val="dk1"/>
                  </a:solidFill>
                  <a:latin typeface="Calibri"/>
                  <a:ea typeface="Calibri"/>
                  <a:cs typeface="Calibri"/>
                  <a:sym typeface="Calibri"/>
                </a:rPr>
                <a:t>Strand</a:t>
              </a:r>
            </a:p>
          </p:txBody>
        </p:sp>
        <p:sp>
          <p:nvSpPr>
            <p:cNvPr id="522" name="Shape 522"/>
            <p:cNvSpPr/>
            <p:nvPr/>
          </p:nvSpPr>
          <p:spPr>
            <a:xfrm>
              <a:off x="5428105" y="966286"/>
              <a:ext cx="547801" cy="547801"/>
            </a:xfrm>
            <a:prstGeom prst="ellipse">
              <a:avLst/>
            </a:prstGeom>
            <a:gradFill>
              <a:gsLst>
                <a:gs pos="0">
                  <a:srgbClr val="2D5C97"/>
                </a:gs>
                <a:gs pos="80000">
                  <a:srgbClr val="3C7AC5"/>
                </a:gs>
                <a:gs pos="100000">
                  <a:srgbClr val="397BC9"/>
                </a:gs>
              </a:gsLst>
              <a:lin ang="16200000" scaled="0"/>
            </a:gradFill>
            <a:ln>
              <a:noFill/>
            </a:ln>
          </p:spPr>
          <p:txBody>
            <a:bodyPr lIns="91425" tIns="91425" rIns="91425" bIns="91425" anchor="ctr" anchorCtr="0">
              <a:noAutofit/>
            </a:bodyPr>
            <a:lstStyle/>
            <a:p>
              <a:pPr lvl="0">
                <a:spcBef>
                  <a:spcPts val="0"/>
                </a:spcBef>
                <a:buNone/>
              </a:pPr>
              <a:endParaRPr/>
            </a:p>
          </p:txBody>
        </p:sp>
        <p:sp>
          <p:nvSpPr>
            <p:cNvPr id="523" name="Shape 523"/>
            <p:cNvSpPr/>
            <p:nvPr/>
          </p:nvSpPr>
          <p:spPr>
            <a:xfrm>
              <a:off x="5702007" y="1240186"/>
              <a:ext cx="1386840" cy="3189731"/>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4" name="Shape 524"/>
            <p:cNvSpPr txBox="1"/>
            <p:nvPr/>
          </p:nvSpPr>
          <p:spPr>
            <a:xfrm>
              <a:off x="5702007" y="1240186"/>
              <a:ext cx="1386840" cy="3189731"/>
            </a:xfrm>
            <a:prstGeom prst="rect">
              <a:avLst/>
            </a:prstGeom>
            <a:noFill/>
            <a:ln>
              <a:noFill/>
            </a:ln>
          </p:spPr>
          <p:txBody>
            <a:bodyPr lIns="290250" tIns="0" rIns="0" bIns="0" anchor="t" anchorCtr="0">
              <a:noAutofit/>
            </a:bodyPr>
            <a:lstStyle/>
            <a:p>
              <a:pPr marL="0" marR="0" lvl="0" indent="0" algn="l" rtl="0">
                <a:lnSpc>
                  <a:spcPct val="90000"/>
                </a:lnSpc>
                <a:spcBef>
                  <a:spcPts val="0"/>
                </a:spcBef>
                <a:spcAft>
                  <a:spcPts val="0"/>
                </a:spcAft>
                <a:buSzPct val="25000"/>
                <a:buNone/>
              </a:pPr>
              <a:r>
                <a:rPr lang="en-US" sz="3100" b="1">
                  <a:solidFill>
                    <a:schemeClr val="dk1"/>
                  </a:solidFill>
                  <a:latin typeface="Calibri"/>
                  <a:ea typeface="Calibri"/>
                  <a:cs typeface="Calibri"/>
                  <a:sym typeface="Calibri"/>
                </a:rPr>
                <a:t>ELA</a:t>
              </a:r>
            </a:p>
          </p:txBody>
        </p:sp>
      </p:grpSp>
      <p:sp>
        <p:nvSpPr>
          <p:cNvPr id="525" name="Shape 525"/>
          <p:cNvSpPr txBox="1"/>
          <p:nvPr/>
        </p:nvSpPr>
        <p:spPr>
          <a:xfrm>
            <a:off x="3810000" y="2133600"/>
            <a:ext cx="2895600" cy="3693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1">
                <a:solidFill>
                  <a:srgbClr val="00B050"/>
                </a:solidFill>
                <a:latin typeface="Calibri"/>
                <a:ea typeface="Calibri"/>
                <a:cs typeface="Calibri"/>
                <a:sym typeface="Calibri"/>
              </a:rPr>
              <a:t>College and Career Ready </a:t>
            </a:r>
          </a:p>
        </p:txBody>
      </p:sp>
      <p:sp>
        <p:nvSpPr>
          <p:cNvPr id="526" name="Shape 526"/>
          <p:cNvSpPr txBox="1"/>
          <p:nvPr/>
        </p:nvSpPr>
        <p:spPr>
          <a:xfrm>
            <a:off x="2895600" y="2667000"/>
            <a:ext cx="2057400" cy="3693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1">
                <a:solidFill>
                  <a:srgbClr val="00B050"/>
                </a:solidFill>
                <a:latin typeface="Calibri"/>
                <a:ea typeface="Calibri"/>
                <a:cs typeface="Calibri"/>
                <a:sym typeface="Calibri"/>
              </a:rPr>
              <a:t>Reading: Literature</a:t>
            </a:r>
          </a:p>
        </p:txBody>
      </p:sp>
      <p:sp>
        <p:nvSpPr>
          <p:cNvPr id="527" name="Shape 527"/>
          <p:cNvSpPr txBox="1"/>
          <p:nvPr/>
        </p:nvSpPr>
        <p:spPr>
          <a:xfrm>
            <a:off x="1371600" y="3276600"/>
            <a:ext cx="2362200" cy="3693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1">
                <a:solidFill>
                  <a:srgbClr val="00B050"/>
                </a:solidFill>
                <a:latin typeface="Calibri"/>
                <a:ea typeface="Calibri"/>
                <a:cs typeface="Calibri"/>
                <a:sym typeface="Calibri"/>
              </a:rPr>
              <a:t>Key Ideas and Details</a:t>
            </a:r>
          </a:p>
        </p:txBody>
      </p:sp>
      <p:sp>
        <p:nvSpPr>
          <p:cNvPr id="528" name="Shape 528"/>
          <p:cNvSpPr txBox="1"/>
          <p:nvPr/>
        </p:nvSpPr>
        <p:spPr>
          <a:xfrm>
            <a:off x="1905000" y="3886200"/>
            <a:ext cx="685800" cy="3693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1">
                <a:solidFill>
                  <a:srgbClr val="00B050"/>
                </a:solidFill>
                <a:latin typeface="Calibri"/>
                <a:ea typeface="Calibri"/>
                <a:cs typeface="Calibri"/>
                <a:sym typeface="Calibri"/>
              </a:rPr>
              <a:t>RL 2</a:t>
            </a:r>
          </a:p>
        </p:txBody>
      </p:sp>
      <p:sp>
        <p:nvSpPr>
          <p:cNvPr id="529" name="Shape 529"/>
          <p:cNvSpPr txBox="1"/>
          <p:nvPr/>
        </p:nvSpPr>
        <p:spPr>
          <a:xfrm>
            <a:off x="914400" y="4724400"/>
            <a:ext cx="914400" cy="369300"/>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1">
                <a:solidFill>
                  <a:srgbClr val="00B050"/>
                </a:solidFill>
                <a:latin typeface="Calibri"/>
                <a:ea typeface="Calibri"/>
                <a:cs typeface="Calibri"/>
                <a:sym typeface="Calibri"/>
              </a:rPr>
              <a:t>RL K.2</a:t>
            </a:r>
          </a:p>
        </p:txBody>
      </p:sp>
      <p:grpSp>
        <p:nvGrpSpPr>
          <p:cNvPr id="530" name="Shape 530"/>
          <p:cNvGrpSpPr/>
          <p:nvPr/>
        </p:nvGrpSpPr>
        <p:grpSpPr>
          <a:xfrm>
            <a:off x="299275" y="277300"/>
            <a:ext cx="2057400" cy="1705200"/>
            <a:chOff x="77500" y="5036950"/>
            <a:chExt cx="2057400" cy="1705200"/>
          </a:xfrm>
        </p:grpSpPr>
        <p:sp>
          <p:nvSpPr>
            <p:cNvPr id="531" name="Shape 531"/>
            <p:cNvSpPr/>
            <p:nvPr/>
          </p:nvSpPr>
          <p:spPr>
            <a:xfrm>
              <a:off x="77500" y="5036950"/>
              <a:ext cx="2057400" cy="17052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32" name="Shape 532" descr="Standards ELA 11.19.15.JPG"/>
            <p:cNvPicPr preferRelativeResize="0"/>
            <p:nvPr/>
          </p:nvPicPr>
          <p:blipFill>
            <a:blip r:embed="rId3">
              <a:alphaModFix/>
            </a:blip>
            <a:stretch>
              <a:fillRect/>
            </a:stretch>
          </p:blipFill>
          <p:spPr>
            <a:xfrm>
              <a:off x="160800" y="5178040"/>
              <a:ext cx="1864484" cy="1447800"/>
            </a:xfrm>
            <a:prstGeom prst="rect">
              <a:avLst/>
            </a:prstGeom>
            <a:noFill/>
            <a:ln>
              <a:noFill/>
            </a:ln>
          </p:spPr>
        </p:pic>
      </p:grpSp>
      <p:sp>
        <p:nvSpPr>
          <p:cNvPr id="533" name="Shape 533"/>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500"/>
                                        <p:tgtEl>
                                          <p:spTgt spid="5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6"/>
                                        </p:tgtEl>
                                        <p:attrNameLst>
                                          <p:attrName>style.visibility</p:attrName>
                                        </p:attrNameLst>
                                      </p:cBhvr>
                                      <p:to>
                                        <p:strVal val="visible"/>
                                      </p:to>
                                    </p:set>
                                    <p:animEffect transition="in" filter="fade">
                                      <p:cBhvr>
                                        <p:cTn id="12" dur="500"/>
                                        <p:tgtEl>
                                          <p:spTgt spid="5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7"/>
                                        </p:tgtEl>
                                        <p:attrNameLst>
                                          <p:attrName>style.visibility</p:attrName>
                                        </p:attrNameLst>
                                      </p:cBhvr>
                                      <p:to>
                                        <p:strVal val="visible"/>
                                      </p:to>
                                    </p:set>
                                    <p:animEffect transition="in" filter="fade">
                                      <p:cBhvr>
                                        <p:cTn id="17" dur="500"/>
                                        <p:tgtEl>
                                          <p:spTgt spid="5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8"/>
                                        </p:tgtEl>
                                        <p:attrNameLst>
                                          <p:attrName>style.visibility</p:attrName>
                                        </p:attrNameLst>
                                      </p:cBhvr>
                                      <p:to>
                                        <p:strVal val="visible"/>
                                      </p:to>
                                    </p:set>
                                    <p:animEffect transition="in" filter="fade">
                                      <p:cBhvr>
                                        <p:cTn id="22" dur="500"/>
                                        <p:tgtEl>
                                          <p:spTgt spid="5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9"/>
                                        </p:tgtEl>
                                        <p:attrNameLst>
                                          <p:attrName>style.visibility</p:attrName>
                                        </p:attrNameLst>
                                      </p:cBhvr>
                                      <p:to>
                                        <p:strVal val="visible"/>
                                      </p:to>
                                    </p:set>
                                    <p:animEffect transition="in" filter="fade">
                                      <p:cBhvr>
                                        <p:cTn id="27" dur="500"/>
                                        <p:tgtEl>
                                          <p:spTgt spid="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Shape 539"/>
          <p:cNvPicPr preferRelativeResize="0"/>
          <p:nvPr/>
        </p:nvPicPr>
        <p:blipFill>
          <a:blip r:embed="rId3">
            <a:alphaModFix/>
          </a:blip>
          <a:stretch>
            <a:fillRect/>
          </a:stretch>
        </p:blipFill>
        <p:spPr>
          <a:xfrm>
            <a:off x="381000" y="208575"/>
            <a:ext cx="8382000" cy="5791200"/>
          </a:xfrm>
          <a:prstGeom prst="rect">
            <a:avLst/>
          </a:prstGeom>
          <a:noFill/>
          <a:ln>
            <a:noFill/>
          </a:ln>
        </p:spPr>
      </p:pic>
      <p:sp>
        <p:nvSpPr>
          <p:cNvPr id="540" name="Shape 540"/>
          <p:cNvSpPr txBox="1"/>
          <p:nvPr/>
        </p:nvSpPr>
        <p:spPr>
          <a:xfrm>
            <a:off x="304800" y="6172200"/>
            <a:ext cx="8381999" cy="38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rgbClr val="333399"/>
                </a:solidFill>
                <a:latin typeface="Lato"/>
                <a:ea typeface="Lato"/>
                <a:cs typeface="Lato"/>
                <a:sym typeface="Lato"/>
              </a:rPr>
              <a:t>Sample: Pages 10 or 35 in WI Standards for ELA document</a:t>
            </a:r>
          </a:p>
        </p:txBody>
      </p:sp>
      <p:grpSp>
        <p:nvGrpSpPr>
          <p:cNvPr id="541" name="Shape 541"/>
          <p:cNvGrpSpPr/>
          <p:nvPr/>
        </p:nvGrpSpPr>
        <p:grpSpPr>
          <a:xfrm>
            <a:off x="838200" y="1828800"/>
            <a:ext cx="2895600" cy="3962400"/>
            <a:chOff x="838200" y="1828800"/>
            <a:chExt cx="2895600" cy="3962400"/>
          </a:xfrm>
        </p:grpSpPr>
        <p:sp>
          <p:nvSpPr>
            <p:cNvPr id="542" name="Shape 542"/>
            <p:cNvSpPr/>
            <p:nvPr/>
          </p:nvSpPr>
          <p:spPr>
            <a:xfrm>
              <a:off x="914400" y="1828800"/>
              <a:ext cx="1600199" cy="381000"/>
            </a:xfrm>
            <a:prstGeom prst="ellipse">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43" name="Shape 543"/>
            <p:cNvSpPr/>
            <p:nvPr/>
          </p:nvSpPr>
          <p:spPr>
            <a:xfrm>
              <a:off x="838200" y="2971800"/>
              <a:ext cx="1600199" cy="381000"/>
            </a:xfrm>
            <a:prstGeom prst="ellipse">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44" name="Shape 544"/>
            <p:cNvSpPr/>
            <p:nvPr/>
          </p:nvSpPr>
          <p:spPr>
            <a:xfrm>
              <a:off x="914400" y="4114800"/>
              <a:ext cx="2209799" cy="381000"/>
            </a:xfrm>
            <a:prstGeom prst="ellipse">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45" name="Shape 545"/>
            <p:cNvSpPr/>
            <p:nvPr/>
          </p:nvSpPr>
          <p:spPr>
            <a:xfrm>
              <a:off x="914400" y="5334000"/>
              <a:ext cx="2819400" cy="457200"/>
            </a:xfrm>
            <a:prstGeom prst="ellipse">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
        <p:nvSpPr>
          <p:cNvPr id="546" name="Shape 546"/>
          <p:cNvSpPr/>
          <p:nvPr/>
        </p:nvSpPr>
        <p:spPr>
          <a:xfrm>
            <a:off x="5105400" y="762000"/>
            <a:ext cx="1219199" cy="533399"/>
          </a:xfrm>
          <a:prstGeom prst="ellipse">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47" name="Shape 547"/>
          <p:cNvSpPr txBox="1"/>
          <p:nvPr/>
        </p:nvSpPr>
        <p:spPr>
          <a:xfrm>
            <a:off x="4724400" y="1447800"/>
            <a:ext cx="1524000" cy="461664"/>
          </a:xfrm>
          <a:prstGeom prst="rect">
            <a:avLst/>
          </a:prstGeom>
          <a:solidFill>
            <a:schemeClr val="lt1"/>
          </a:solidFill>
          <a:ln w="762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400" b="1">
                <a:solidFill>
                  <a:srgbClr val="FF0000"/>
                </a:solidFill>
                <a:latin typeface="Calibri"/>
                <a:ea typeface="Calibri"/>
                <a:cs typeface="Calibri"/>
                <a:sym typeface="Calibri"/>
              </a:rPr>
              <a:t>Strand</a:t>
            </a:r>
          </a:p>
        </p:txBody>
      </p:sp>
      <p:sp>
        <p:nvSpPr>
          <p:cNvPr id="548" name="Shape 548"/>
          <p:cNvSpPr txBox="1"/>
          <p:nvPr/>
        </p:nvSpPr>
        <p:spPr>
          <a:xfrm>
            <a:off x="2514600" y="2286000"/>
            <a:ext cx="1524000" cy="461664"/>
          </a:xfrm>
          <a:prstGeom prst="rect">
            <a:avLst/>
          </a:prstGeom>
          <a:solidFill>
            <a:schemeClr val="lt1"/>
          </a:solidFill>
          <a:ln w="762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400" b="1">
                <a:solidFill>
                  <a:srgbClr val="FF0000"/>
                </a:solidFill>
                <a:latin typeface="Calibri"/>
                <a:ea typeface="Calibri"/>
                <a:cs typeface="Calibri"/>
                <a:sym typeface="Calibri"/>
              </a:rPr>
              <a:t>Cluster</a:t>
            </a:r>
          </a:p>
        </p:txBody>
      </p:sp>
      <p:sp>
        <p:nvSpPr>
          <p:cNvPr id="549" name="Shape 549"/>
          <p:cNvSpPr txBox="1">
            <a:spLocks noGrp="1"/>
          </p:cNvSpPr>
          <p:nvPr>
            <p:ph type="sldNum" idx="12"/>
          </p:nvPr>
        </p:nvSpPr>
        <p:spPr>
          <a:xfrm>
            <a:off x="-158908" y="6333309"/>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sz="1800">
                <a:latin typeface="Calibri"/>
                <a:ea typeface="Calibri"/>
                <a:cs typeface="Calibri"/>
                <a:sym typeface="Calibri"/>
              </a:rPr>
              <a:t>38</a:t>
            </a:fld>
            <a:endParaRPr lang="en-US" sz="18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Effect transition="in" filter="fade">
                                      <p:cBhvr>
                                        <p:cTn id="7" dur="500"/>
                                        <p:tgtEl>
                                          <p:spTgt spid="5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6"/>
                                        </p:tgtEl>
                                        <p:attrNameLst>
                                          <p:attrName>style.visibility</p:attrName>
                                        </p:attrNameLst>
                                      </p:cBhvr>
                                      <p:to>
                                        <p:strVal val="visible"/>
                                      </p:to>
                                    </p:set>
                                    <p:animEffect transition="in" filter="fade">
                                      <p:cBhvr>
                                        <p:cTn id="12" dur="500"/>
                                        <p:tgtEl>
                                          <p:spTgt spid="5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7"/>
                                        </p:tgtEl>
                                        <p:attrNameLst>
                                          <p:attrName>style.visibility</p:attrName>
                                        </p:attrNameLst>
                                      </p:cBhvr>
                                      <p:to>
                                        <p:strVal val="visible"/>
                                      </p:to>
                                    </p:set>
                                    <p:animEffect transition="in" filter="fade">
                                      <p:cBhvr>
                                        <p:cTn id="17" dur="500"/>
                                        <p:tgtEl>
                                          <p:spTgt spid="5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8"/>
                                        </p:tgtEl>
                                        <p:attrNameLst>
                                          <p:attrName>style.visibility</p:attrName>
                                        </p:attrNameLst>
                                      </p:cBhvr>
                                      <p:to>
                                        <p:strVal val="visible"/>
                                      </p:to>
                                    </p:set>
                                    <p:animEffect transition="in" filter="fade">
                                      <p:cBhvr>
                                        <p:cTn id="22"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Shape 555"/>
          <p:cNvPicPr preferRelativeResize="0"/>
          <p:nvPr/>
        </p:nvPicPr>
        <p:blipFill>
          <a:blip r:embed="rId3">
            <a:alphaModFix/>
          </a:blip>
          <a:stretch>
            <a:fillRect/>
          </a:stretch>
        </p:blipFill>
        <p:spPr>
          <a:xfrm>
            <a:off x="457200" y="228600"/>
            <a:ext cx="8382000" cy="5791200"/>
          </a:xfrm>
          <a:prstGeom prst="rect">
            <a:avLst/>
          </a:prstGeom>
          <a:noFill/>
          <a:ln>
            <a:noFill/>
          </a:ln>
        </p:spPr>
      </p:pic>
      <p:sp>
        <p:nvSpPr>
          <p:cNvPr id="556" name="Shape 556"/>
          <p:cNvSpPr txBox="1"/>
          <p:nvPr/>
        </p:nvSpPr>
        <p:spPr>
          <a:xfrm>
            <a:off x="304800" y="6172200"/>
            <a:ext cx="8381999" cy="38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rgbClr val="333399"/>
                </a:solidFill>
                <a:latin typeface="Lato"/>
                <a:ea typeface="Lato"/>
                <a:cs typeface="Lato"/>
                <a:sym typeface="Lato"/>
              </a:rPr>
              <a:t>Sample: Pages 10 or 35 in WI Standards for ELA document</a:t>
            </a:r>
          </a:p>
        </p:txBody>
      </p:sp>
      <p:sp>
        <p:nvSpPr>
          <p:cNvPr id="557" name="Shape 557"/>
          <p:cNvSpPr/>
          <p:nvPr/>
        </p:nvSpPr>
        <p:spPr>
          <a:xfrm>
            <a:off x="1066800" y="2362200"/>
            <a:ext cx="381000" cy="381000"/>
          </a:xfrm>
          <a:prstGeom prst="ellipse">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58" name="Shape 558"/>
          <p:cNvSpPr txBox="1"/>
          <p:nvPr/>
        </p:nvSpPr>
        <p:spPr>
          <a:xfrm>
            <a:off x="609600" y="2895600"/>
            <a:ext cx="2590800" cy="461664"/>
          </a:xfrm>
          <a:prstGeom prst="rect">
            <a:avLst/>
          </a:prstGeom>
          <a:solidFill>
            <a:schemeClr val="lt1"/>
          </a:solidFill>
          <a:ln w="762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400" b="1">
                <a:solidFill>
                  <a:srgbClr val="FF0000"/>
                </a:solidFill>
                <a:latin typeface="Calibri"/>
                <a:ea typeface="Calibri"/>
                <a:cs typeface="Calibri"/>
                <a:sym typeface="Calibri"/>
              </a:rPr>
              <a:t>Anchor Standard</a:t>
            </a:r>
          </a:p>
        </p:txBody>
      </p:sp>
      <p:sp>
        <p:nvSpPr>
          <p:cNvPr id="559" name="Shape 559"/>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7"/>
                                        </p:tgtEl>
                                        <p:attrNameLst>
                                          <p:attrName>style.visibility</p:attrName>
                                        </p:attrNameLst>
                                      </p:cBhvr>
                                      <p:to>
                                        <p:strVal val="visible"/>
                                      </p:to>
                                    </p:set>
                                    <p:animEffect transition="in" filter="fade">
                                      <p:cBhvr>
                                        <p:cTn id="7" dur="500"/>
                                        <p:tgtEl>
                                          <p:spTgt spid="5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8"/>
                                        </p:tgtEl>
                                        <p:attrNameLst>
                                          <p:attrName>style.visibility</p:attrName>
                                        </p:attrNameLst>
                                      </p:cBhvr>
                                      <p:to>
                                        <p:strVal val="visible"/>
                                      </p:to>
                                    </p:set>
                                    <p:animEffect transition="in" filter="fade">
                                      <p:cBhvr>
                                        <p:cTn id="12" dur="5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Shape 105"/>
          <p:cNvGrpSpPr/>
          <p:nvPr/>
        </p:nvGrpSpPr>
        <p:grpSpPr>
          <a:xfrm>
            <a:off x="931281" y="1579376"/>
            <a:ext cx="7281427" cy="2937245"/>
            <a:chOff x="4993" y="131576"/>
            <a:chExt cx="7281427" cy="2937245"/>
          </a:xfrm>
        </p:grpSpPr>
        <p:sp>
          <p:nvSpPr>
            <p:cNvPr id="106" name="Shape 106"/>
            <p:cNvSpPr/>
            <p:nvPr/>
          </p:nvSpPr>
          <p:spPr>
            <a:xfrm>
              <a:off x="4993" y="131576"/>
              <a:ext cx="2292766" cy="2937245"/>
            </a:xfrm>
            <a:prstGeom prst="roundRect">
              <a:avLst>
                <a:gd name="adj" fmla="val 10000"/>
              </a:avLst>
            </a:prstGeom>
            <a:solidFill>
              <a:srgbClr val="00206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txBox="1"/>
            <p:nvPr/>
          </p:nvSpPr>
          <p:spPr>
            <a:xfrm>
              <a:off x="4993" y="131576"/>
              <a:ext cx="2292766" cy="2937245"/>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Beliefs and Research</a:t>
              </a:r>
            </a:p>
            <a:p>
              <a:pPr marL="171450" marR="0" lvl="1" indent="-171450" algn="l" rtl="0">
                <a:lnSpc>
                  <a:spcPct val="90000"/>
                </a:lnSpc>
                <a:spcBef>
                  <a:spcPts val="980"/>
                </a:spcBef>
                <a:spcAft>
                  <a:spcPts val="0"/>
                </a:spcAft>
                <a:buClr>
                  <a:srgbClr val="FFFFFF"/>
                </a:buClr>
                <a:buSzPct val="100000"/>
                <a:buFont typeface="Lato"/>
                <a:buChar char="•"/>
              </a:pPr>
              <a:r>
                <a:rPr lang="en-US" sz="1800" b="0" i="0" u="none" strike="noStrike" cap="none">
                  <a:solidFill>
                    <a:srgbClr val="FFFFFF"/>
                  </a:solidFill>
                  <a:latin typeface="Lato"/>
                  <a:ea typeface="Lato"/>
                  <a:cs typeface="Lato"/>
                  <a:sym typeface="Lato"/>
                </a:rPr>
                <a:t>Guiding Principles</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Developmental continuums</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Research</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Philosophy statements</a:t>
              </a:r>
            </a:p>
          </p:txBody>
        </p:sp>
        <p:sp>
          <p:nvSpPr>
            <p:cNvPr id="108" name="Shape 108"/>
            <p:cNvSpPr/>
            <p:nvPr/>
          </p:nvSpPr>
          <p:spPr>
            <a:xfrm>
              <a:off x="2428171" y="1425611"/>
              <a:ext cx="276469" cy="349176"/>
            </a:xfrm>
            <a:prstGeom prst="rightArrow">
              <a:avLst>
                <a:gd name="adj1" fmla="val 60000"/>
                <a:gd name="adj2" fmla="val 50000"/>
              </a:avLst>
            </a:prstGeom>
            <a:solidFill>
              <a:srgbClr val="B1C0D7"/>
            </a:solidFill>
            <a:ln>
              <a:noFill/>
            </a:ln>
          </p:spPr>
          <p:txBody>
            <a:bodyPr lIns="91425" tIns="91425" rIns="91425" bIns="91425" anchor="ctr" anchorCtr="0">
              <a:noAutofit/>
            </a:bodyPr>
            <a:lstStyle/>
            <a:p>
              <a:pPr lvl="0">
                <a:spcBef>
                  <a:spcPts val="0"/>
                </a:spcBef>
                <a:buNone/>
              </a:pPr>
              <a:endParaRPr/>
            </a:p>
          </p:txBody>
        </p:sp>
        <p:sp>
          <p:nvSpPr>
            <p:cNvPr id="109" name="Shape 109"/>
            <p:cNvSpPr txBox="1"/>
            <p:nvPr/>
          </p:nvSpPr>
          <p:spPr>
            <a:xfrm>
              <a:off x="2428171" y="1425611"/>
              <a:ext cx="276469" cy="349176"/>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110" name="Shape 110"/>
            <p:cNvSpPr/>
            <p:nvPr/>
          </p:nvSpPr>
          <p:spPr>
            <a:xfrm>
              <a:off x="2819402" y="131576"/>
              <a:ext cx="2030911" cy="2937245"/>
            </a:xfrm>
            <a:prstGeom prst="roundRect">
              <a:avLst>
                <a:gd name="adj" fmla="val 10000"/>
              </a:avLst>
            </a:prstGeom>
            <a:solidFill>
              <a:srgbClr val="92D0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txBox="1"/>
            <p:nvPr/>
          </p:nvSpPr>
          <p:spPr>
            <a:xfrm>
              <a:off x="2819402" y="131576"/>
              <a:ext cx="2030911" cy="2937245"/>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Standards</a:t>
              </a:r>
            </a:p>
            <a:p>
              <a:pPr marL="171450" marR="0" lvl="1" indent="-171450" algn="l" rtl="0">
                <a:lnSpc>
                  <a:spcPct val="90000"/>
                </a:lnSpc>
                <a:spcBef>
                  <a:spcPts val="98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WMELS</a:t>
              </a:r>
            </a:p>
            <a:p>
              <a:pPr marL="171450" marR="0" lvl="1" indent="-171450" algn="l" rtl="0">
                <a:lnSpc>
                  <a:spcPct val="90000"/>
                </a:lnSpc>
                <a:spcBef>
                  <a:spcPts val="270"/>
                </a:spcBef>
                <a:spcAft>
                  <a:spcPts val="0"/>
                </a:spcAft>
                <a:buClr>
                  <a:schemeClr val="lt1"/>
                </a:buClr>
                <a:buSzPct val="100000"/>
                <a:buFont typeface="Lato"/>
                <a:buChar char="•"/>
              </a:pPr>
              <a:r>
                <a:rPr lang="en-US" sz="1800">
                  <a:solidFill>
                    <a:schemeClr val="lt1"/>
                  </a:solidFill>
                  <a:latin typeface="Lato"/>
                  <a:ea typeface="Lato"/>
                  <a:cs typeface="Lato"/>
                  <a:sym typeface="Lato"/>
                </a:rPr>
                <a:t>WI</a:t>
              </a:r>
              <a:r>
                <a:rPr lang="en-US" sz="1800" b="0" i="0" u="none" strike="noStrike" cap="none">
                  <a:solidFill>
                    <a:schemeClr val="lt1"/>
                  </a:solidFill>
                  <a:latin typeface="Lato"/>
                  <a:ea typeface="Lato"/>
                  <a:cs typeface="Lato"/>
                  <a:sym typeface="Lato"/>
                </a:rPr>
                <a:t> ELA (including Essential Elements)</a:t>
              </a:r>
            </a:p>
          </p:txBody>
        </p:sp>
        <p:sp>
          <p:nvSpPr>
            <p:cNvPr id="112" name="Shape 112"/>
            <p:cNvSpPr/>
            <p:nvPr/>
          </p:nvSpPr>
          <p:spPr>
            <a:xfrm>
              <a:off x="4976503" y="1425611"/>
              <a:ext cx="267518" cy="349176"/>
            </a:xfrm>
            <a:prstGeom prst="rightArrow">
              <a:avLst>
                <a:gd name="adj1" fmla="val 60000"/>
                <a:gd name="adj2" fmla="val 50000"/>
              </a:avLst>
            </a:prstGeom>
            <a:solidFill>
              <a:srgbClr val="B1C0D7"/>
            </a:solidFill>
            <a:ln>
              <a:noFill/>
            </a:ln>
          </p:spPr>
          <p:txBody>
            <a:bodyPr lIns="91425" tIns="91425" rIns="91425" bIns="91425" anchor="ctr" anchorCtr="0">
              <a:noAutofit/>
            </a:bodyPr>
            <a:lstStyle/>
            <a:p>
              <a:pPr lvl="0">
                <a:spcBef>
                  <a:spcPts val="0"/>
                </a:spcBef>
                <a:buNone/>
              </a:pPr>
              <a:endParaRPr/>
            </a:p>
          </p:txBody>
        </p:sp>
        <p:sp>
          <p:nvSpPr>
            <p:cNvPr id="113" name="Shape 113"/>
            <p:cNvSpPr txBox="1"/>
            <p:nvPr/>
          </p:nvSpPr>
          <p:spPr>
            <a:xfrm>
              <a:off x="4976503" y="1425611"/>
              <a:ext cx="267518" cy="349176"/>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114" name="Shape 114"/>
            <p:cNvSpPr/>
            <p:nvPr/>
          </p:nvSpPr>
          <p:spPr>
            <a:xfrm>
              <a:off x="5355067" y="131576"/>
              <a:ext cx="1931353" cy="2937245"/>
            </a:xfrm>
            <a:prstGeom prst="roundRect">
              <a:avLst>
                <a:gd name="adj" fmla="val 10000"/>
              </a:avLst>
            </a:prstGeom>
            <a:solidFill>
              <a:srgbClr val="538CD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txBox="1"/>
            <p:nvPr/>
          </p:nvSpPr>
          <p:spPr>
            <a:xfrm>
              <a:off x="5355067" y="131576"/>
              <a:ext cx="1931353" cy="2937245"/>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Local Data</a:t>
              </a:r>
            </a:p>
            <a:p>
              <a:pPr marL="171450" marR="0" lvl="1" indent="-171450" algn="l" rtl="0">
                <a:lnSpc>
                  <a:spcPct val="90000"/>
                </a:lnSpc>
                <a:spcBef>
                  <a:spcPts val="98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Quantitative</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Qualitative</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Provided by families</a:t>
              </a:r>
            </a:p>
          </p:txBody>
        </p:sp>
      </p:grpSp>
      <p:sp>
        <p:nvSpPr>
          <p:cNvPr id="116" name="Shape 116"/>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4</a:t>
            </a:fld>
            <a:endParaRPr lang="en-US"/>
          </a:p>
        </p:txBody>
      </p:sp>
      <p:sp>
        <p:nvSpPr>
          <p:cNvPr id="117" name="Shape 117"/>
          <p:cNvSpPr/>
          <p:nvPr/>
        </p:nvSpPr>
        <p:spPr>
          <a:xfrm>
            <a:off x="1562100" y="4648200"/>
            <a:ext cx="5791199" cy="1981200"/>
          </a:xfrm>
          <a:prstGeom prst="roundRect">
            <a:avLst>
              <a:gd name="adj" fmla="val 16667"/>
            </a:avLst>
          </a:prstGeom>
          <a:solidFill>
            <a:schemeClr val="l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800" b="1" i="0" u="none" strike="noStrike" cap="none">
                <a:solidFill>
                  <a:schemeClr val="dk1"/>
                </a:solidFill>
                <a:latin typeface="Lato"/>
                <a:ea typeface="Lato"/>
                <a:cs typeface="Lato"/>
                <a:sym typeface="Lato"/>
              </a:rPr>
              <a:t>Next Steps:</a:t>
            </a:r>
          </a:p>
          <a:p>
            <a:pPr marL="0" marR="0" lvl="0" indent="0" algn="l" rtl="0">
              <a:spcBef>
                <a:spcPts val="0"/>
              </a:spcBef>
              <a:buSzPct val="25000"/>
              <a:buNone/>
            </a:pPr>
            <a:r>
              <a:rPr lang="en-US" sz="1800">
                <a:solidFill>
                  <a:schemeClr val="dk1"/>
                </a:solidFill>
                <a:latin typeface="Lato"/>
                <a:ea typeface="Lato"/>
                <a:cs typeface="Lato"/>
                <a:sym typeface="Lato"/>
              </a:rPr>
              <a:t>Possibilities: </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Professional learning about standards</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Locating additional local literacy data sources</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Articulating vision for early literacy learning</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4K learning expectations</a:t>
            </a:r>
          </a:p>
        </p:txBody>
      </p:sp>
      <p:sp>
        <p:nvSpPr>
          <p:cNvPr id="118" name="Shape 118"/>
          <p:cNvSpPr/>
          <p:nvPr/>
        </p:nvSpPr>
        <p:spPr>
          <a:xfrm>
            <a:off x="1485900" y="228600"/>
            <a:ext cx="6172199" cy="1219200"/>
          </a:xfrm>
          <a:prstGeom prst="roundRect">
            <a:avLst>
              <a:gd name="adj" fmla="val 16667"/>
            </a:avLst>
          </a:prstGeom>
          <a:solidFill>
            <a:schemeClr val="l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800" b="1">
                <a:solidFill>
                  <a:schemeClr val="dk1"/>
                </a:solidFill>
                <a:latin typeface="Lato"/>
                <a:ea typeface="Lato"/>
                <a:cs typeface="Lato"/>
                <a:sym typeface="Lato"/>
              </a:rPr>
              <a:t>Background:</a:t>
            </a:r>
          </a:p>
          <a:p>
            <a:pPr marL="0" marR="0" lvl="0" indent="0" algn="l" rtl="0">
              <a:spcBef>
                <a:spcPts val="0"/>
              </a:spcBef>
              <a:buSzPct val="25000"/>
              <a:buNone/>
            </a:pPr>
            <a:r>
              <a:rPr lang="en-US" sz="1800">
                <a:solidFill>
                  <a:schemeClr val="dk1"/>
                </a:solidFill>
                <a:latin typeface="Lato"/>
                <a:ea typeface="Lato"/>
                <a:cs typeface="Lato"/>
                <a:sym typeface="Lato"/>
              </a:rPr>
              <a:t>How does this work connect with other education initiatives?</a:t>
            </a:r>
          </a:p>
          <a:p>
            <a:pPr marL="0" marR="0" lvl="0" indent="0" algn="l" rtl="0">
              <a:spcBef>
                <a:spcPts val="0"/>
              </a:spcBef>
              <a:buNone/>
            </a:pPr>
            <a:endParaRPr sz="1800">
              <a:solidFill>
                <a:srgbClr val="8CB3E3"/>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Shape 565"/>
          <p:cNvPicPr preferRelativeResize="0"/>
          <p:nvPr/>
        </p:nvPicPr>
        <p:blipFill rotWithShape="1">
          <a:blip r:embed="rId3">
            <a:alphaModFix/>
          </a:blip>
          <a:srcRect l="4688" t="8000" r="56562" b="6999"/>
          <a:stretch/>
        </p:blipFill>
        <p:spPr>
          <a:xfrm>
            <a:off x="76200" y="104468"/>
            <a:ext cx="8962913" cy="6143932"/>
          </a:xfrm>
          <a:prstGeom prst="rect">
            <a:avLst/>
          </a:prstGeom>
          <a:noFill/>
          <a:ln>
            <a:noFill/>
          </a:ln>
        </p:spPr>
      </p:pic>
      <p:sp>
        <p:nvSpPr>
          <p:cNvPr id="566" name="Shape 566"/>
          <p:cNvSpPr txBox="1"/>
          <p:nvPr/>
        </p:nvSpPr>
        <p:spPr>
          <a:xfrm>
            <a:off x="304800" y="6248400"/>
            <a:ext cx="5666100" cy="38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rgbClr val="333399"/>
                </a:solidFill>
                <a:latin typeface="Lato"/>
                <a:ea typeface="Lato"/>
                <a:cs typeface="Lato"/>
                <a:sym typeface="Lato"/>
              </a:rPr>
              <a:t>Sample: Pages 11 in WI Standards for ELA document</a:t>
            </a:r>
          </a:p>
        </p:txBody>
      </p:sp>
      <p:sp>
        <p:nvSpPr>
          <p:cNvPr id="567" name="Shape 567"/>
          <p:cNvSpPr/>
          <p:nvPr/>
        </p:nvSpPr>
        <p:spPr>
          <a:xfrm>
            <a:off x="1219200" y="1066800"/>
            <a:ext cx="1600199" cy="533399"/>
          </a:xfrm>
          <a:prstGeom prst="ellipse">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68" name="Shape 568"/>
          <p:cNvSpPr txBox="1"/>
          <p:nvPr/>
        </p:nvSpPr>
        <p:spPr>
          <a:xfrm>
            <a:off x="914400" y="2362200"/>
            <a:ext cx="3733800" cy="461664"/>
          </a:xfrm>
          <a:prstGeom prst="rect">
            <a:avLst/>
          </a:prstGeom>
          <a:solidFill>
            <a:schemeClr val="lt1"/>
          </a:solidFill>
          <a:ln w="762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400" b="1">
                <a:solidFill>
                  <a:srgbClr val="FF0000"/>
                </a:solidFill>
                <a:latin typeface="Calibri"/>
                <a:ea typeface="Calibri"/>
                <a:cs typeface="Calibri"/>
                <a:sym typeface="Calibri"/>
              </a:rPr>
              <a:t>Grade-level Standards</a:t>
            </a:r>
          </a:p>
        </p:txBody>
      </p:sp>
      <p:sp>
        <p:nvSpPr>
          <p:cNvPr id="569" name="Shape 569"/>
          <p:cNvSpPr/>
          <p:nvPr/>
        </p:nvSpPr>
        <p:spPr>
          <a:xfrm>
            <a:off x="685800" y="1828800"/>
            <a:ext cx="381000" cy="381000"/>
          </a:xfrm>
          <a:prstGeom prst="ellipse">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70" name="Shape 570"/>
          <p:cNvSpPr/>
          <p:nvPr/>
        </p:nvSpPr>
        <p:spPr>
          <a:xfrm>
            <a:off x="3276600" y="1828800"/>
            <a:ext cx="381000" cy="381000"/>
          </a:xfrm>
          <a:prstGeom prst="ellipse">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71" name="Shape 571"/>
          <p:cNvSpPr/>
          <p:nvPr/>
        </p:nvSpPr>
        <p:spPr>
          <a:xfrm>
            <a:off x="5867400" y="1828800"/>
            <a:ext cx="381000" cy="381000"/>
          </a:xfrm>
          <a:prstGeom prst="ellipse">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72" name="Shape 572"/>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500"/>
                                        <p:tgtEl>
                                          <p:spTgt spid="5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7"/>
                                        </p:tgtEl>
                                        <p:attrNameLst>
                                          <p:attrName>style.visibility</p:attrName>
                                        </p:attrNameLst>
                                      </p:cBhvr>
                                      <p:to>
                                        <p:strVal val="visible"/>
                                      </p:to>
                                    </p:set>
                                    <p:animEffect transition="in" filter="fade">
                                      <p:cBhvr>
                                        <p:cTn id="12" dur="500"/>
                                        <p:tgtEl>
                                          <p:spTgt spid="5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9"/>
                                        </p:tgtEl>
                                        <p:attrNameLst>
                                          <p:attrName>style.visibility</p:attrName>
                                        </p:attrNameLst>
                                      </p:cBhvr>
                                      <p:to>
                                        <p:strVal val="visible"/>
                                      </p:to>
                                    </p:set>
                                    <p:animEffect transition="in" filter="fade">
                                      <p:cBhvr>
                                        <p:cTn id="17" dur="500"/>
                                        <p:tgtEl>
                                          <p:spTgt spid="5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0"/>
                                        </p:tgtEl>
                                        <p:attrNameLst>
                                          <p:attrName>style.visibility</p:attrName>
                                        </p:attrNameLst>
                                      </p:cBhvr>
                                      <p:to>
                                        <p:strVal val="visible"/>
                                      </p:to>
                                    </p:set>
                                    <p:animEffect transition="in" filter="fade">
                                      <p:cBhvr>
                                        <p:cTn id="22" dur="500"/>
                                        <p:tgtEl>
                                          <p:spTgt spid="5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1"/>
                                        </p:tgtEl>
                                        <p:attrNameLst>
                                          <p:attrName>style.visibility</p:attrName>
                                        </p:attrNameLst>
                                      </p:cBhvr>
                                      <p:to>
                                        <p:strVal val="visible"/>
                                      </p:to>
                                    </p:set>
                                    <p:animEffect transition="in" filter="fade">
                                      <p:cBhvr>
                                        <p:cTn id="27" dur="500"/>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aphicFrame>
        <p:nvGraphicFramePr>
          <p:cNvPr id="578" name="Shape 578"/>
          <p:cNvGraphicFramePr/>
          <p:nvPr/>
        </p:nvGraphicFramePr>
        <p:xfrm>
          <a:off x="1676400" y="1441003"/>
          <a:ext cx="3000000" cy="3000000"/>
        </p:xfrm>
        <a:graphic>
          <a:graphicData uri="http://schemas.openxmlformats.org/drawingml/2006/table">
            <a:tbl>
              <a:tblPr firstRow="1" bandRow="1">
                <a:noFill/>
                <a:tableStyleId>{B5B237BA-4039-4BF5-B48A-16C48F59D831}</a:tableStyleId>
              </a:tblPr>
              <a:tblGrid>
                <a:gridCol w="7162800"/>
              </a:tblGrid>
              <a:tr h="2404050">
                <a:tc>
                  <a:txBody>
                    <a:bodyPr/>
                    <a:lstStyle/>
                    <a:p>
                      <a:pPr marL="0" marR="0" lvl="0" indent="0" algn="l" rtl="0">
                        <a:spcBef>
                          <a:spcPts val="0"/>
                        </a:spcBef>
                        <a:spcAft>
                          <a:spcPts val="0"/>
                        </a:spcAft>
                        <a:buSzPct val="25000"/>
                        <a:buNone/>
                      </a:pPr>
                      <a:r>
                        <a:rPr lang="en-US" sz="2400" b="1">
                          <a:solidFill>
                            <a:srgbClr val="FFFFFF"/>
                          </a:solidFill>
                          <a:latin typeface="Calibri"/>
                          <a:ea typeface="Calibri"/>
                          <a:cs typeface="Calibri"/>
                          <a:sym typeface="Calibri"/>
                        </a:rPr>
                        <a:t>Strand: Speaking and Listening</a:t>
                      </a:r>
                    </a:p>
                    <a:p>
                      <a:pPr marL="0" marR="0" lvl="0" indent="0" algn="l" rtl="0">
                        <a:spcBef>
                          <a:spcPts val="0"/>
                        </a:spcBef>
                        <a:spcAft>
                          <a:spcPts val="0"/>
                        </a:spcAft>
                        <a:buSzPct val="25000"/>
                        <a:buNone/>
                      </a:pPr>
                      <a:r>
                        <a:rPr lang="en-US" sz="2400" b="1">
                          <a:solidFill>
                            <a:srgbClr val="FFFFFF"/>
                          </a:solidFill>
                          <a:latin typeface="Calibri"/>
                          <a:ea typeface="Calibri"/>
                          <a:cs typeface="Calibri"/>
                          <a:sym typeface="Calibri"/>
                        </a:rPr>
                        <a:t>Cluster: Presentation of Knowledge and Ideas</a:t>
                      </a:r>
                    </a:p>
                    <a:p>
                      <a:pPr marL="0" marR="0" lvl="0" indent="0" algn="l" rtl="0">
                        <a:spcBef>
                          <a:spcPts val="0"/>
                        </a:spcBef>
                        <a:spcAft>
                          <a:spcPts val="0"/>
                        </a:spcAft>
                        <a:buSzPct val="25000"/>
                        <a:buNone/>
                      </a:pPr>
                      <a:endParaRPr sz="2400">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sz="2400" b="1">
                          <a:solidFill>
                            <a:srgbClr val="FFFFFF"/>
                          </a:solidFill>
                          <a:latin typeface="Calibri"/>
                          <a:ea typeface="Calibri"/>
                          <a:cs typeface="Calibri"/>
                          <a:sym typeface="Calibri"/>
                        </a:rPr>
                        <a:t>SL 5: Make strategic use of digital media and visual displays of data to express information and enhance understanding of presentations.</a:t>
                      </a:r>
                    </a:p>
                    <a:p>
                      <a:pPr marL="0" marR="0" lvl="0" indent="0" algn="l" rtl="0">
                        <a:spcBef>
                          <a:spcPts val="0"/>
                        </a:spcBef>
                        <a:spcAft>
                          <a:spcPts val="0"/>
                        </a:spcAft>
                        <a:buSzPct val="25000"/>
                        <a:buNone/>
                      </a:pPr>
                      <a:endParaRPr sz="2400">
                        <a:latin typeface="Times New Roman"/>
                        <a:ea typeface="Times New Roman"/>
                        <a:cs typeface="Times New Roman"/>
                        <a:sym typeface="Times New Roman"/>
                      </a:endParaRPr>
                    </a:p>
                  </a:txBody>
                  <a:tcPr marL="68575" marR="68575" marT="0" marB="0"/>
                </a:tc>
              </a:tr>
              <a:tr h="651100">
                <a:tc>
                  <a:txBody>
                    <a:bodyPr/>
                    <a:lstStyle/>
                    <a:p>
                      <a:pPr marL="0" marR="0" lvl="0" indent="0" algn="l" rtl="0">
                        <a:spcBef>
                          <a:spcPts val="0"/>
                        </a:spcBef>
                        <a:spcAft>
                          <a:spcPts val="0"/>
                        </a:spcAft>
                        <a:buSzPct val="25000"/>
                        <a:buNone/>
                      </a:pPr>
                      <a:r>
                        <a:rPr lang="en-US" sz="2000">
                          <a:solidFill>
                            <a:schemeClr val="dk1"/>
                          </a:solidFill>
                          <a:latin typeface="Calibri"/>
                          <a:ea typeface="Calibri"/>
                          <a:cs typeface="Calibri"/>
                          <a:sym typeface="Calibri"/>
                        </a:rPr>
                        <a:t>Add drawings or other visual displays to descriptions as desired to provide additional detail (SL K.5)</a:t>
                      </a:r>
                    </a:p>
                  </a:txBody>
                  <a:tcPr marL="68575" marR="68575" marT="0" marB="0"/>
                </a:tc>
              </a:tr>
              <a:tr h="750975">
                <a:tc>
                  <a:txBody>
                    <a:bodyPr/>
                    <a:lstStyle/>
                    <a:p>
                      <a:pPr marL="0" marR="0" lvl="0" indent="0" algn="l" rtl="0">
                        <a:spcBef>
                          <a:spcPts val="0"/>
                        </a:spcBef>
                        <a:spcAft>
                          <a:spcPts val="0"/>
                        </a:spcAft>
                        <a:buSzPct val="25000"/>
                        <a:buNone/>
                      </a:pPr>
                      <a:r>
                        <a:rPr lang="en-US" sz="2000">
                          <a:solidFill>
                            <a:schemeClr val="dk1"/>
                          </a:solidFill>
                          <a:latin typeface="Calibri"/>
                          <a:ea typeface="Calibri"/>
                          <a:cs typeface="Calibri"/>
                          <a:sym typeface="Calibri"/>
                        </a:rPr>
                        <a:t>Add drawings or other visual displays to descriptions </a:t>
                      </a:r>
                      <a:r>
                        <a:rPr lang="en-US" sz="2000">
                          <a:solidFill>
                            <a:srgbClr val="E36C09"/>
                          </a:solidFill>
                          <a:latin typeface="Calibri"/>
                          <a:ea typeface="Calibri"/>
                          <a:cs typeface="Calibri"/>
                          <a:sym typeface="Calibri"/>
                        </a:rPr>
                        <a:t>when appropriate to clarify ideas, thoughts, and feelings.</a:t>
                      </a:r>
                      <a:r>
                        <a:rPr lang="en-US" sz="2000">
                          <a:solidFill>
                            <a:schemeClr val="dk1"/>
                          </a:solidFill>
                          <a:latin typeface="Calibri"/>
                          <a:ea typeface="Calibri"/>
                          <a:cs typeface="Calibri"/>
                          <a:sym typeface="Calibri"/>
                        </a:rPr>
                        <a:t> (SL 1.5)</a:t>
                      </a:r>
                    </a:p>
                  </a:txBody>
                  <a:tcPr marL="68575" marR="68575" marT="0" marB="0"/>
                </a:tc>
              </a:tr>
              <a:tr h="1302200">
                <a:tc>
                  <a:txBody>
                    <a:bodyPr/>
                    <a:lstStyle/>
                    <a:p>
                      <a:pPr marL="0" marR="0" lvl="0" indent="0" algn="l" rtl="0">
                        <a:spcBef>
                          <a:spcPts val="0"/>
                        </a:spcBef>
                        <a:spcAft>
                          <a:spcPts val="0"/>
                        </a:spcAft>
                        <a:buSzPct val="25000"/>
                        <a:buNone/>
                      </a:pPr>
                      <a:r>
                        <a:rPr lang="en-US" sz="2000">
                          <a:solidFill>
                            <a:srgbClr val="E36C09"/>
                          </a:solidFill>
                          <a:latin typeface="Calibri"/>
                          <a:ea typeface="Calibri"/>
                          <a:cs typeface="Calibri"/>
                          <a:sym typeface="Calibri"/>
                        </a:rPr>
                        <a:t>Create audio recordings of stories or poems</a:t>
                      </a:r>
                      <a:r>
                        <a:rPr lang="en-US" sz="2000">
                          <a:solidFill>
                            <a:schemeClr val="dk1"/>
                          </a:solidFill>
                          <a:latin typeface="Calibri"/>
                          <a:ea typeface="Calibri"/>
                          <a:cs typeface="Calibri"/>
                          <a:sym typeface="Calibri"/>
                        </a:rPr>
                        <a:t>; add drawings or other visual displays to </a:t>
                      </a:r>
                      <a:r>
                        <a:rPr lang="en-US" sz="2000">
                          <a:solidFill>
                            <a:srgbClr val="E36C09"/>
                          </a:solidFill>
                          <a:latin typeface="Calibri"/>
                          <a:ea typeface="Calibri"/>
                          <a:cs typeface="Calibri"/>
                          <a:sym typeface="Calibri"/>
                        </a:rPr>
                        <a:t>stories or recounts of experiences</a:t>
                      </a:r>
                      <a:r>
                        <a:rPr lang="en-US" sz="2000">
                          <a:solidFill>
                            <a:schemeClr val="dk1"/>
                          </a:solidFill>
                          <a:latin typeface="Calibri"/>
                          <a:ea typeface="Calibri"/>
                          <a:cs typeface="Calibri"/>
                          <a:sym typeface="Calibri"/>
                        </a:rPr>
                        <a:t> when appropriate to clarify ideas, thoughts, and feelings. (SL 2.5)</a:t>
                      </a:r>
                    </a:p>
                  </a:txBody>
                  <a:tcPr marL="68575" marR="68575" marT="0" marB="0"/>
                </a:tc>
              </a:tr>
            </a:tbl>
          </a:graphicData>
        </a:graphic>
      </p:graphicFrame>
      <p:sp>
        <p:nvSpPr>
          <p:cNvPr id="579" name="Shape 579"/>
          <p:cNvSpPr txBox="1"/>
          <p:nvPr/>
        </p:nvSpPr>
        <p:spPr>
          <a:xfrm>
            <a:off x="1828800" y="228600"/>
            <a:ext cx="60870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mbria"/>
              <a:buNone/>
            </a:pPr>
            <a:r>
              <a:rPr lang="en-US" sz="4400" b="0" i="0" u="none" strike="noStrike" cap="none">
                <a:solidFill>
                  <a:srgbClr val="333399"/>
                </a:solidFill>
                <a:latin typeface="Lato"/>
                <a:ea typeface="Lato"/>
                <a:cs typeface="Lato"/>
                <a:sym typeface="Lato"/>
              </a:rPr>
              <a:t>Vertical Articulation</a:t>
            </a:r>
          </a:p>
        </p:txBody>
      </p:sp>
      <p:grpSp>
        <p:nvGrpSpPr>
          <p:cNvPr id="580" name="Shape 580"/>
          <p:cNvGrpSpPr/>
          <p:nvPr/>
        </p:nvGrpSpPr>
        <p:grpSpPr>
          <a:xfrm>
            <a:off x="145073" y="89512"/>
            <a:ext cx="1458490" cy="1395706"/>
            <a:chOff x="77500" y="5036950"/>
            <a:chExt cx="2057400" cy="1705200"/>
          </a:xfrm>
        </p:grpSpPr>
        <p:sp>
          <p:nvSpPr>
            <p:cNvPr id="581" name="Shape 581"/>
            <p:cNvSpPr/>
            <p:nvPr/>
          </p:nvSpPr>
          <p:spPr>
            <a:xfrm>
              <a:off x="77500" y="5036950"/>
              <a:ext cx="2057400" cy="17052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82" name="Shape 582" descr="Standards ELA 11.19.15.JPG"/>
            <p:cNvPicPr preferRelativeResize="0"/>
            <p:nvPr/>
          </p:nvPicPr>
          <p:blipFill>
            <a:blip r:embed="rId3">
              <a:alphaModFix/>
            </a:blip>
            <a:stretch>
              <a:fillRect/>
            </a:stretch>
          </p:blipFill>
          <p:spPr>
            <a:xfrm>
              <a:off x="160800" y="5178040"/>
              <a:ext cx="1864484" cy="1447800"/>
            </a:xfrm>
            <a:prstGeom prst="rect">
              <a:avLst/>
            </a:prstGeom>
            <a:noFill/>
            <a:ln>
              <a:noFill/>
            </a:ln>
          </p:spPr>
        </p:pic>
      </p:grpSp>
      <p:sp>
        <p:nvSpPr>
          <p:cNvPr id="583" name="Shape 583"/>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2209799" y="304800"/>
            <a:ext cx="56388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3600" b="0" i="0" u="none" strike="noStrike" cap="none">
                <a:solidFill>
                  <a:srgbClr val="333399"/>
                </a:solidFill>
                <a:latin typeface="Lato"/>
                <a:ea typeface="Lato"/>
                <a:cs typeface="Lato"/>
                <a:sym typeface="Lato"/>
              </a:rPr>
              <a:t>Literacy in All Subject Areas</a:t>
            </a:r>
          </a:p>
        </p:txBody>
      </p:sp>
      <p:sp>
        <p:nvSpPr>
          <p:cNvPr id="590" name="Shape 590"/>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42</a:t>
            </a:fld>
            <a:endParaRPr lang="en-US"/>
          </a:p>
        </p:txBody>
      </p:sp>
      <p:pic>
        <p:nvPicPr>
          <p:cNvPr id="591" name="Shape 591" descr="Standards Lit Subjects 11.19.15.JPG"/>
          <p:cNvPicPr preferRelativeResize="0"/>
          <p:nvPr/>
        </p:nvPicPr>
        <p:blipFill>
          <a:blip r:embed="rId3">
            <a:alphaModFix/>
          </a:blip>
          <a:stretch>
            <a:fillRect/>
          </a:stretch>
        </p:blipFill>
        <p:spPr>
          <a:xfrm>
            <a:off x="2184331" y="1639200"/>
            <a:ext cx="6299336" cy="4910124"/>
          </a:xfrm>
          <a:prstGeom prst="rect">
            <a:avLst/>
          </a:prstGeom>
          <a:noFill/>
          <a:ln>
            <a:noFill/>
          </a:ln>
        </p:spPr>
      </p:pic>
      <p:grpSp>
        <p:nvGrpSpPr>
          <p:cNvPr id="592" name="Shape 592"/>
          <p:cNvGrpSpPr/>
          <p:nvPr/>
        </p:nvGrpSpPr>
        <p:grpSpPr>
          <a:xfrm>
            <a:off x="154975" y="160150"/>
            <a:ext cx="1821000" cy="1530300"/>
            <a:chOff x="154975" y="1607950"/>
            <a:chExt cx="1821000" cy="1530300"/>
          </a:xfrm>
        </p:grpSpPr>
        <p:sp>
          <p:nvSpPr>
            <p:cNvPr id="593" name="Shape 593"/>
            <p:cNvSpPr/>
            <p:nvPr/>
          </p:nvSpPr>
          <p:spPr>
            <a:xfrm>
              <a:off x="154975" y="1607950"/>
              <a:ext cx="1821000" cy="15303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94" name="Shape 594" descr="Standards ELA 11.19.15.JPG"/>
            <p:cNvPicPr preferRelativeResize="0"/>
            <p:nvPr/>
          </p:nvPicPr>
          <p:blipFill>
            <a:blip r:embed="rId4">
              <a:alphaModFix/>
            </a:blip>
            <a:stretch>
              <a:fillRect/>
            </a:stretch>
          </p:blipFill>
          <p:spPr>
            <a:xfrm>
              <a:off x="255750" y="1743648"/>
              <a:ext cx="1622099" cy="1259599"/>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2057400" y="457200"/>
            <a:ext cx="51816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Disciplinary Literacy</a:t>
            </a:r>
          </a:p>
        </p:txBody>
      </p:sp>
      <p:sp>
        <p:nvSpPr>
          <p:cNvPr id="601" name="Shape 601"/>
          <p:cNvSpPr txBox="1">
            <a:spLocks noGrp="1"/>
          </p:cNvSpPr>
          <p:nvPr>
            <p:ph type="body" idx="1"/>
          </p:nvPr>
        </p:nvSpPr>
        <p:spPr>
          <a:xfrm>
            <a:off x="1104900" y="1676400"/>
            <a:ext cx="6934200" cy="49167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AB4E"/>
              </a:buClr>
              <a:buSzPct val="100000"/>
              <a:buFont typeface="Lato"/>
              <a:buChar char="•"/>
            </a:pPr>
            <a:r>
              <a:rPr lang="en-US" sz="3200">
                <a:solidFill>
                  <a:srgbClr val="333399"/>
                </a:solidFill>
                <a:latin typeface="Lato"/>
                <a:ea typeface="Lato"/>
                <a:cs typeface="Lato"/>
                <a:sym typeface="Lato"/>
              </a:rPr>
              <a:t> Learning begins in early childhood</a:t>
            </a:r>
          </a:p>
          <a:p>
            <a:pPr marL="342900" marR="0" lvl="0" indent="-342900" algn="l" rtl="0">
              <a:lnSpc>
                <a:spcPct val="90000"/>
              </a:lnSpc>
              <a:spcBef>
                <a:spcPts val="640"/>
              </a:spcBef>
              <a:spcAft>
                <a:spcPts val="0"/>
              </a:spcAft>
              <a:buClr>
                <a:srgbClr val="00AB4E"/>
              </a:buClr>
              <a:buSzPct val="100000"/>
              <a:buFont typeface="Lato"/>
              <a:buChar char="•"/>
            </a:pPr>
            <a:r>
              <a:rPr lang="en-US" sz="3200">
                <a:solidFill>
                  <a:srgbClr val="333399"/>
                </a:solidFill>
                <a:latin typeface="Lato"/>
                <a:ea typeface="Lato"/>
                <a:cs typeface="Lato"/>
                <a:sym typeface="Lato"/>
              </a:rPr>
              <a:t>Content knowledge is strengthened through discipline-specific literacy</a:t>
            </a:r>
          </a:p>
          <a:p>
            <a:pPr marL="342900" marR="0" lvl="0" indent="-342900" algn="l" rtl="0">
              <a:lnSpc>
                <a:spcPct val="90000"/>
              </a:lnSpc>
              <a:spcBef>
                <a:spcPts val="640"/>
              </a:spcBef>
              <a:spcAft>
                <a:spcPts val="0"/>
              </a:spcAft>
              <a:buClr>
                <a:srgbClr val="00AB4E"/>
              </a:buClr>
              <a:buSzPct val="100000"/>
              <a:buFont typeface="Lato"/>
              <a:buChar char="•"/>
            </a:pPr>
            <a:r>
              <a:rPr lang="en-US" sz="3200">
                <a:solidFill>
                  <a:srgbClr val="333399"/>
                </a:solidFill>
                <a:latin typeface="Lato"/>
                <a:ea typeface="Lato"/>
                <a:cs typeface="Lato"/>
                <a:sym typeface="Lato"/>
              </a:rPr>
              <a:t>Content-rich experiences motivate students to practice literacy skills</a:t>
            </a:r>
          </a:p>
          <a:p>
            <a:pPr marL="342900" marR="0" lvl="0" indent="-342900" algn="l" rtl="0">
              <a:lnSpc>
                <a:spcPct val="90000"/>
              </a:lnSpc>
              <a:spcBef>
                <a:spcPts val="640"/>
              </a:spcBef>
              <a:spcAft>
                <a:spcPts val="0"/>
              </a:spcAft>
              <a:buClr>
                <a:srgbClr val="00AB4E"/>
              </a:buClr>
              <a:buSzPct val="100000"/>
              <a:buFont typeface="Lato"/>
              <a:buChar char="•"/>
            </a:pPr>
            <a:r>
              <a:rPr lang="en-US" sz="3200">
                <a:solidFill>
                  <a:srgbClr val="333399"/>
                </a:solidFill>
                <a:latin typeface="Lato"/>
                <a:ea typeface="Lato"/>
                <a:cs typeface="Lato"/>
                <a:sym typeface="Lato"/>
              </a:rPr>
              <a:t>Content knowledge is demonstrated through literacy</a:t>
            </a:r>
          </a:p>
          <a:p>
            <a:pPr marL="342900" marR="0" lvl="0" indent="-342900" algn="l" rtl="0">
              <a:lnSpc>
                <a:spcPct val="90000"/>
              </a:lnSpc>
              <a:spcBef>
                <a:spcPts val="640"/>
              </a:spcBef>
              <a:spcAft>
                <a:spcPts val="0"/>
              </a:spcAft>
              <a:buClr>
                <a:srgbClr val="92D050"/>
              </a:buClr>
              <a:buSzPct val="25000"/>
              <a:buFont typeface="Arial"/>
              <a:buNone/>
            </a:pPr>
            <a:endParaRPr sz="3200">
              <a:solidFill>
                <a:srgbClr val="333399"/>
              </a:solidFill>
              <a:latin typeface="Lato"/>
              <a:ea typeface="Lato"/>
              <a:cs typeface="Lato"/>
              <a:sym typeface="Lato"/>
            </a:endParaRPr>
          </a:p>
          <a:p>
            <a:pPr marL="342900" marR="0" lvl="0" indent="-342900" algn="l" rtl="0">
              <a:lnSpc>
                <a:spcPct val="90000"/>
              </a:lnSpc>
              <a:spcBef>
                <a:spcPts val="480"/>
              </a:spcBef>
              <a:buClr>
                <a:srgbClr val="92D050"/>
              </a:buClr>
              <a:buSzPct val="25000"/>
              <a:buFont typeface="Arial"/>
              <a:buNone/>
            </a:pPr>
            <a:r>
              <a:rPr lang="en-US" sz="2400">
                <a:solidFill>
                  <a:srgbClr val="333399"/>
                </a:solidFill>
                <a:latin typeface="Lato"/>
                <a:ea typeface="Lato"/>
                <a:cs typeface="Lato"/>
                <a:sym typeface="Lato"/>
              </a:rPr>
              <a:t>http://dpi.wi.gov/standards</a:t>
            </a:r>
          </a:p>
        </p:txBody>
      </p:sp>
      <p:grpSp>
        <p:nvGrpSpPr>
          <p:cNvPr id="602" name="Shape 602"/>
          <p:cNvGrpSpPr/>
          <p:nvPr/>
        </p:nvGrpSpPr>
        <p:grpSpPr>
          <a:xfrm>
            <a:off x="179873" y="157594"/>
            <a:ext cx="1850219" cy="1428616"/>
            <a:chOff x="77500" y="5036950"/>
            <a:chExt cx="2057400" cy="1705200"/>
          </a:xfrm>
        </p:grpSpPr>
        <p:sp>
          <p:nvSpPr>
            <p:cNvPr id="603" name="Shape 603"/>
            <p:cNvSpPr/>
            <p:nvPr/>
          </p:nvSpPr>
          <p:spPr>
            <a:xfrm>
              <a:off x="77500" y="5036950"/>
              <a:ext cx="2057400" cy="17052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04" name="Shape 604" descr="Standards ELA 11.19.15.JPG"/>
            <p:cNvPicPr preferRelativeResize="0"/>
            <p:nvPr/>
          </p:nvPicPr>
          <p:blipFill>
            <a:blip r:embed="rId3">
              <a:alphaModFix/>
            </a:blip>
            <a:stretch>
              <a:fillRect/>
            </a:stretch>
          </p:blipFill>
          <p:spPr>
            <a:xfrm>
              <a:off x="160800" y="5178040"/>
              <a:ext cx="1864484" cy="1447800"/>
            </a:xfrm>
            <a:prstGeom prst="rect">
              <a:avLst/>
            </a:prstGeom>
            <a:noFill/>
            <a:ln>
              <a:noFill/>
            </a:ln>
          </p:spPr>
        </p:pic>
      </p:grpSp>
      <p:sp>
        <p:nvSpPr>
          <p:cNvPr id="605" name="Shape 605"/>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xfrm>
            <a:off x="1219200" y="228600"/>
            <a:ext cx="6705600" cy="6096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mbria"/>
              <a:buNone/>
            </a:pPr>
            <a:r>
              <a:rPr lang="en-US" sz="4000" b="0" i="0" u="none" strike="noStrike" cap="none">
                <a:solidFill>
                  <a:srgbClr val="333399"/>
                </a:solidFill>
                <a:latin typeface="Lato"/>
                <a:ea typeface="Lato"/>
                <a:cs typeface="Lato"/>
                <a:sym typeface="Lato"/>
              </a:rPr>
              <a:t>Text</a:t>
            </a:r>
          </a:p>
        </p:txBody>
      </p:sp>
      <p:sp>
        <p:nvSpPr>
          <p:cNvPr id="612" name="Shape 612"/>
          <p:cNvSpPr txBox="1"/>
          <p:nvPr/>
        </p:nvSpPr>
        <p:spPr>
          <a:xfrm>
            <a:off x="2581275" y="1793239"/>
            <a:ext cx="5943599" cy="807085"/>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dk1"/>
              </a:buClr>
              <a:buFont typeface="Arial"/>
              <a:buNone/>
            </a:pPr>
            <a:endParaRPr sz="1400" b="1" i="0" u="none" strike="noStrike" cap="none">
              <a:solidFill>
                <a:srgbClr val="000000"/>
              </a:solidFill>
              <a:latin typeface="Calibri"/>
              <a:ea typeface="Calibri"/>
              <a:cs typeface="Calibri"/>
              <a:sym typeface="Calibri"/>
            </a:endParaRPr>
          </a:p>
        </p:txBody>
      </p:sp>
      <p:pic>
        <p:nvPicPr>
          <p:cNvPr id="613" name="Shape 613"/>
          <p:cNvPicPr preferRelativeResize="0">
            <a:picLocks noGrp="1"/>
          </p:cNvPicPr>
          <p:nvPr>
            <p:ph type="pic" idx="2"/>
          </p:nvPr>
        </p:nvPicPr>
        <p:blipFill rotWithShape="1">
          <a:blip r:embed="rId3">
            <a:alphaModFix/>
          </a:blip>
          <a:srcRect/>
          <a:stretch/>
        </p:blipFill>
        <p:spPr>
          <a:xfrm>
            <a:off x="1463366" y="4038600"/>
            <a:ext cx="3276600" cy="2209800"/>
          </a:xfrm>
          <a:prstGeom prst="rect">
            <a:avLst/>
          </a:prstGeom>
          <a:noFill/>
          <a:ln>
            <a:noFill/>
          </a:ln>
        </p:spPr>
      </p:pic>
      <p:pic>
        <p:nvPicPr>
          <p:cNvPr id="614" name="Shape 614"/>
          <p:cNvPicPr preferRelativeResize="0"/>
          <p:nvPr/>
        </p:nvPicPr>
        <p:blipFill rotWithShape="1">
          <a:blip r:embed="rId4">
            <a:alphaModFix/>
          </a:blip>
          <a:srcRect/>
          <a:stretch/>
        </p:blipFill>
        <p:spPr>
          <a:xfrm>
            <a:off x="1477317" y="1828800"/>
            <a:ext cx="3306900" cy="2209800"/>
          </a:xfrm>
          <a:prstGeom prst="rect">
            <a:avLst/>
          </a:prstGeom>
          <a:noFill/>
          <a:ln>
            <a:noFill/>
          </a:ln>
        </p:spPr>
      </p:pic>
      <p:sp>
        <p:nvSpPr>
          <p:cNvPr id="615" name="Shape 615"/>
          <p:cNvSpPr txBox="1">
            <a:spLocks noGrp="1"/>
          </p:cNvSpPr>
          <p:nvPr>
            <p:ph type="sldNum" idx="12"/>
          </p:nvPr>
        </p:nvSpPr>
        <p:spPr>
          <a:xfrm>
            <a:off x="0" y="6324600"/>
            <a:ext cx="457200"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44</a:t>
            </a:fld>
            <a:endParaRPr lang="en-US"/>
          </a:p>
        </p:txBody>
      </p:sp>
      <p:pic>
        <p:nvPicPr>
          <p:cNvPr id="616" name="Shape 616"/>
          <p:cNvPicPr preferRelativeResize="0"/>
          <p:nvPr/>
        </p:nvPicPr>
        <p:blipFill rotWithShape="1">
          <a:blip r:embed="rId5">
            <a:alphaModFix/>
          </a:blip>
          <a:srcRect/>
          <a:stretch/>
        </p:blipFill>
        <p:spPr>
          <a:xfrm>
            <a:off x="4739966" y="1828800"/>
            <a:ext cx="2940600" cy="4419600"/>
          </a:xfrm>
          <a:prstGeom prst="rect">
            <a:avLst/>
          </a:prstGeom>
          <a:noFill/>
          <a:ln>
            <a:noFill/>
          </a:ln>
        </p:spPr>
      </p:pic>
      <p:grpSp>
        <p:nvGrpSpPr>
          <p:cNvPr id="617" name="Shape 617"/>
          <p:cNvGrpSpPr/>
          <p:nvPr/>
        </p:nvGrpSpPr>
        <p:grpSpPr>
          <a:xfrm>
            <a:off x="179873" y="157594"/>
            <a:ext cx="1850219" cy="1428616"/>
            <a:chOff x="77500" y="5036950"/>
            <a:chExt cx="2057400" cy="1705200"/>
          </a:xfrm>
        </p:grpSpPr>
        <p:sp>
          <p:nvSpPr>
            <p:cNvPr id="618" name="Shape 618"/>
            <p:cNvSpPr/>
            <p:nvPr/>
          </p:nvSpPr>
          <p:spPr>
            <a:xfrm>
              <a:off x="77500" y="5036950"/>
              <a:ext cx="2057400" cy="17052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19" name="Shape 619" descr="Standards ELA 11.19.15.JPG"/>
            <p:cNvPicPr preferRelativeResize="0"/>
            <p:nvPr/>
          </p:nvPicPr>
          <p:blipFill>
            <a:blip r:embed="rId6">
              <a:alphaModFix/>
            </a:blip>
            <a:stretch>
              <a:fillRect/>
            </a:stretch>
          </p:blipFill>
          <p:spPr>
            <a:xfrm>
              <a:off x="160800" y="5178040"/>
              <a:ext cx="1864484" cy="1447800"/>
            </a:xfrm>
            <a:prstGeom prst="rect">
              <a:avLst/>
            </a:prstGeom>
            <a:noFill/>
            <a:ln>
              <a:noFill/>
            </a:ln>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2438400" y="152400"/>
            <a:ext cx="6637200" cy="12813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Domine"/>
              <a:buNone/>
            </a:pPr>
            <a:r>
              <a:rPr lang="en-US" sz="2800" b="0" i="0" u="none" strike="noStrike" cap="none">
                <a:solidFill>
                  <a:srgbClr val="333399"/>
                </a:solidFill>
                <a:latin typeface="Lato"/>
                <a:ea typeface="Lato"/>
                <a:cs typeface="Lato"/>
                <a:sym typeface="Lato"/>
              </a:rPr>
              <a:t>Balance:</a:t>
            </a:r>
            <a:br>
              <a:rPr lang="en-US" sz="2800" b="0" i="0" u="none" strike="noStrike" cap="none">
                <a:solidFill>
                  <a:srgbClr val="333399"/>
                </a:solidFill>
                <a:latin typeface="Lato"/>
                <a:ea typeface="Lato"/>
                <a:cs typeface="Lato"/>
                <a:sym typeface="Lato"/>
              </a:rPr>
            </a:br>
            <a:r>
              <a:rPr lang="en-US" sz="2800" b="0" i="0" u="none" strike="noStrike" cap="none">
                <a:solidFill>
                  <a:srgbClr val="333399"/>
                </a:solidFill>
                <a:latin typeface="Lato"/>
                <a:ea typeface="Lato"/>
                <a:cs typeface="Lato"/>
                <a:sym typeface="Lato"/>
              </a:rPr>
              <a:t>Literature and Informational Text</a:t>
            </a:r>
          </a:p>
        </p:txBody>
      </p:sp>
      <p:sp>
        <p:nvSpPr>
          <p:cNvPr id="626" name="Shape 626"/>
          <p:cNvSpPr txBox="1"/>
          <p:nvPr/>
        </p:nvSpPr>
        <p:spPr>
          <a:xfrm>
            <a:off x="2581275" y="1793239"/>
            <a:ext cx="5943599" cy="807085"/>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dk1"/>
              </a:buClr>
              <a:buFont typeface="Arial"/>
              <a:buNone/>
            </a:pPr>
            <a:endParaRPr sz="1400" b="1" i="0" u="none" strike="noStrike" cap="none">
              <a:solidFill>
                <a:srgbClr val="000000"/>
              </a:solidFill>
              <a:latin typeface="Calibri"/>
              <a:ea typeface="Calibri"/>
              <a:cs typeface="Calibri"/>
              <a:sym typeface="Calibri"/>
            </a:endParaRPr>
          </a:p>
        </p:txBody>
      </p:sp>
      <p:graphicFrame>
        <p:nvGraphicFramePr>
          <p:cNvPr id="627" name="Shape 627"/>
          <p:cNvGraphicFramePr/>
          <p:nvPr/>
        </p:nvGraphicFramePr>
        <p:xfrm>
          <a:off x="1655925" y="2087865"/>
          <a:ext cx="3000000" cy="3000000"/>
        </p:xfrm>
        <a:graphic>
          <a:graphicData uri="http://schemas.openxmlformats.org/drawingml/2006/table">
            <a:tbl>
              <a:tblPr firstRow="1" bandRow="1">
                <a:noFill/>
                <a:tableStyleId>{B5B237BA-4039-4BF5-B48A-16C48F59D831}</a:tableStyleId>
              </a:tblPr>
              <a:tblGrid>
                <a:gridCol w="1677550"/>
                <a:gridCol w="2132450"/>
                <a:gridCol w="2286000"/>
              </a:tblGrid>
              <a:tr h="62230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ctr" rtl="0">
                        <a:spcBef>
                          <a:spcPts val="0"/>
                        </a:spcBef>
                        <a:buSzPct val="25000"/>
                        <a:buNone/>
                      </a:pPr>
                      <a:r>
                        <a:rPr lang="en-US" sz="2400">
                          <a:latin typeface="Lato"/>
                          <a:ea typeface="Lato"/>
                          <a:cs typeface="Lato"/>
                          <a:sym typeface="Lato"/>
                        </a:rPr>
                        <a:t>Literature</a:t>
                      </a:r>
                    </a:p>
                  </a:txBody>
                  <a:tcPr marL="91450" marR="91450" marT="45725" marB="45725"/>
                </a:tc>
                <a:tc>
                  <a:txBody>
                    <a:bodyPr/>
                    <a:lstStyle/>
                    <a:p>
                      <a:pPr marL="0" marR="0" lvl="0" indent="0" algn="ctr" rtl="0">
                        <a:spcBef>
                          <a:spcPts val="0"/>
                        </a:spcBef>
                        <a:buSzPct val="25000"/>
                        <a:buNone/>
                      </a:pPr>
                      <a:r>
                        <a:rPr lang="en-US" sz="2400">
                          <a:latin typeface="Lato"/>
                          <a:ea typeface="Lato"/>
                          <a:cs typeface="Lato"/>
                          <a:sym typeface="Lato"/>
                        </a:rPr>
                        <a:t>Informational Text</a:t>
                      </a:r>
                    </a:p>
                  </a:txBody>
                  <a:tcPr marL="91450" marR="91450" marT="45725" marB="45725"/>
                </a:tc>
              </a:tr>
              <a:tr h="622300">
                <a:tc>
                  <a:txBody>
                    <a:bodyPr/>
                    <a:lstStyle/>
                    <a:p>
                      <a:pPr marL="0" marR="0" lvl="0" indent="0" algn="l" rtl="0">
                        <a:spcBef>
                          <a:spcPts val="0"/>
                        </a:spcBef>
                        <a:buSzPct val="25000"/>
                        <a:buNone/>
                      </a:pPr>
                      <a:r>
                        <a:rPr lang="en-US" sz="2800">
                          <a:latin typeface="Lato"/>
                          <a:ea typeface="Lato"/>
                          <a:cs typeface="Lato"/>
                          <a:sym typeface="Lato"/>
                        </a:rPr>
                        <a:t>Grade 4</a:t>
                      </a:r>
                    </a:p>
                  </a:txBody>
                  <a:tcPr marL="91450" marR="91450" marT="45725" marB="45725"/>
                </a:tc>
                <a:tc>
                  <a:txBody>
                    <a:bodyPr/>
                    <a:lstStyle/>
                    <a:p>
                      <a:pPr marL="0" marR="0" lvl="0" indent="0" algn="ctr" rtl="0">
                        <a:spcBef>
                          <a:spcPts val="0"/>
                        </a:spcBef>
                        <a:buSzPct val="25000"/>
                        <a:buNone/>
                      </a:pPr>
                      <a:r>
                        <a:rPr lang="en-US" sz="2800">
                          <a:latin typeface="Lato"/>
                          <a:ea typeface="Lato"/>
                          <a:cs typeface="Lato"/>
                          <a:sym typeface="Lato"/>
                        </a:rPr>
                        <a:t>50%</a:t>
                      </a:r>
                    </a:p>
                  </a:txBody>
                  <a:tcPr marL="91450" marR="91450" marT="45725" marB="45725"/>
                </a:tc>
                <a:tc>
                  <a:txBody>
                    <a:bodyPr/>
                    <a:lstStyle/>
                    <a:p>
                      <a:pPr marL="0" marR="0" lvl="0" indent="0" algn="ctr" rtl="0">
                        <a:spcBef>
                          <a:spcPts val="0"/>
                        </a:spcBef>
                        <a:buSzPct val="25000"/>
                        <a:buNone/>
                      </a:pPr>
                      <a:r>
                        <a:rPr lang="en-US" sz="2800">
                          <a:latin typeface="Lato"/>
                          <a:ea typeface="Lato"/>
                          <a:cs typeface="Lato"/>
                          <a:sym typeface="Lato"/>
                        </a:rPr>
                        <a:t>50%</a:t>
                      </a:r>
                    </a:p>
                  </a:txBody>
                  <a:tcPr marL="91450" marR="91450" marT="45725" marB="45725"/>
                </a:tc>
              </a:tr>
              <a:tr h="622300">
                <a:tc>
                  <a:txBody>
                    <a:bodyPr/>
                    <a:lstStyle/>
                    <a:p>
                      <a:pPr marL="0" marR="0" lvl="0" indent="0" algn="l" rtl="0">
                        <a:spcBef>
                          <a:spcPts val="0"/>
                        </a:spcBef>
                        <a:buSzPct val="25000"/>
                        <a:buNone/>
                      </a:pPr>
                      <a:r>
                        <a:rPr lang="en-US" sz="2800">
                          <a:latin typeface="Lato"/>
                          <a:ea typeface="Lato"/>
                          <a:cs typeface="Lato"/>
                          <a:sym typeface="Lato"/>
                        </a:rPr>
                        <a:t>Grade 8</a:t>
                      </a:r>
                    </a:p>
                  </a:txBody>
                  <a:tcPr marL="91450" marR="91450" marT="45725" marB="45725"/>
                </a:tc>
                <a:tc>
                  <a:txBody>
                    <a:bodyPr/>
                    <a:lstStyle/>
                    <a:p>
                      <a:pPr marL="0" marR="0" lvl="0" indent="0" algn="ctr" rtl="0">
                        <a:spcBef>
                          <a:spcPts val="0"/>
                        </a:spcBef>
                        <a:buSzPct val="25000"/>
                        <a:buNone/>
                      </a:pPr>
                      <a:r>
                        <a:rPr lang="en-US" sz="2800">
                          <a:latin typeface="Lato"/>
                          <a:ea typeface="Lato"/>
                          <a:cs typeface="Lato"/>
                          <a:sym typeface="Lato"/>
                        </a:rPr>
                        <a:t>45%</a:t>
                      </a:r>
                    </a:p>
                  </a:txBody>
                  <a:tcPr marL="91450" marR="91450" marT="45725" marB="45725"/>
                </a:tc>
                <a:tc>
                  <a:txBody>
                    <a:bodyPr/>
                    <a:lstStyle/>
                    <a:p>
                      <a:pPr marL="0" marR="0" lvl="0" indent="0" algn="ctr" rtl="0">
                        <a:spcBef>
                          <a:spcPts val="0"/>
                        </a:spcBef>
                        <a:buSzPct val="25000"/>
                        <a:buNone/>
                      </a:pPr>
                      <a:r>
                        <a:rPr lang="en-US" sz="2800">
                          <a:latin typeface="Lato"/>
                          <a:ea typeface="Lato"/>
                          <a:cs typeface="Lato"/>
                          <a:sym typeface="Lato"/>
                        </a:rPr>
                        <a:t>55%</a:t>
                      </a:r>
                    </a:p>
                  </a:txBody>
                  <a:tcPr marL="91450" marR="91450" marT="45725" marB="45725"/>
                </a:tc>
              </a:tr>
              <a:tr h="622300">
                <a:tc>
                  <a:txBody>
                    <a:bodyPr/>
                    <a:lstStyle/>
                    <a:p>
                      <a:pPr marL="0" marR="0" lvl="0" indent="0" algn="l" rtl="0">
                        <a:spcBef>
                          <a:spcPts val="0"/>
                        </a:spcBef>
                        <a:buSzPct val="25000"/>
                        <a:buNone/>
                      </a:pPr>
                      <a:r>
                        <a:rPr lang="en-US" sz="2800">
                          <a:latin typeface="Lato"/>
                          <a:ea typeface="Lato"/>
                          <a:cs typeface="Lato"/>
                          <a:sym typeface="Lato"/>
                        </a:rPr>
                        <a:t>Grade 12</a:t>
                      </a:r>
                    </a:p>
                  </a:txBody>
                  <a:tcPr marL="91450" marR="91450" marT="45725" marB="45725"/>
                </a:tc>
                <a:tc>
                  <a:txBody>
                    <a:bodyPr/>
                    <a:lstStyle/>
                    <a:p>
                      <a:pPr marL="0" marR="0" lvl="0" indent="0" algn="ctr" rtl="0">
                        <a:spcBef>
                          <a:spcPts val="0"/>
                        </a:spcBef>
                        <a:buSzPct val="25000"/>
                        <a:buNone/>
                      </a:pPr>
                      <a:r>
                        <a:rPr lang="en-US" sz="2800">
                          <a:latin typeface="Lato"/>
                          <a:ea typeface="Lato"/>
                          <a:cs typeface="Lato"/>
                          <a:sym typeface="Lato"/>
                        </a:rPr>
                        <a:t>30%</a:t>
                      </a:r>
                    </a:p>
                  </a:txBody>
                  <a:tcPr marL="91450" marR="91450" marT="45725" marB="45725"/>
                </a:tc>
                <a:tc>
                  <a:txBody>
                    <a:bodyPr/>
                    <a:lstStyle/>
                    <a:p>
                      <a:pPr marL="0" marR="0" lvl="0" indent="0" algn="ctr" rtl="0">
                        <a:spcBef>
                          <a:spcPts val="0"/>
                        </a:spcBef>
                        <a:buSzPct val="25000"/>
                        <a:buNone/>
                      </a:pPr>
                      <a:r>
                        <a:rPr lang="en-US" sz="2800">
                          <a:latin typeface="Lato"/>
                          <a:ea typeface="Lato"/>
                          <a:cs typeface="Lato"/>
                          <a:sym typeface="Lato"/>
                        </a:rPr>
                        <a:t>70%</a:t>
                      </a:r>
                    </a:p>
                  </a:txBody>
                  <a:tcPr marL="91450" marR="91450" marT="45725" marB="45725"/>
                </a:tc>
              </a:tr>
            </a:tbl>
          </a:graphicData>
        </a:graphic>
      </p:graphicFrame>
      <p:sp>
        <p:nvSpPr>
          <p:cNvPr id="628" name="Shape 628"/>
          <p:cNvSpPr/>
          <p:nvPr/>
        </p:nvSpPr>
        <p:spPr>
          <a:xfrm>
            <a:off x="1752600" y="5647492"/>
            <a:ext cx="7010400" cy="677108"/>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libri"/>
              <a:buNone/>
            </a:pPr>
            <a:r>
              <a:rPr lang="en-US" sz="2000">
                <a:solidFill>
                  <a:srgbClr val="333399"/>
                </a:solidFill>
                <a:latin typeface="Lato"/>
                <a:ea typeface="Lato"/>
                <a:cs typeface="Lato"/>
                <a:sym typeface="Lato"/>
              </a:rPr>
              <a:t>Wisconsin Standards for ELA, p. 5</a:t>
            </a:r>
          </a:p>
        </p:txBody>
      </p:sp>
      <p:grpSp>
        <p:nvGrpSpPr>
          <p:cNvPr id="629" name="Shape 629"/>
          <p:cNvGrpSpPr/>
          <p:nvPr/>
        </p:nvGrpSpPr>
        <p:grpSpPr>
          <a:xfrm>
            <a:off x="179873" y="157594"/>
            <a:ext cx="1850219" cy="1428616"/>
            <a:chOff x="77500" y="5036950"/>
            <a:chExt cx="2057400" cy="1705200"/>
          </a:xfrm>
        </p:grpSpPr>
        <p:sp>
          <p:nvSpPr>
            <p:cNvPr id="630" name="Shape 630"/>
            <p:cNvSpPr/>
            <p:nvPr/>
          </p:nvSpPr>
          <p:spPr>
            <a:xfrm>
              <a:off x="77500" y="5036950"/>
              <a:ext cx="2057400" cy="17052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31" name="Shape 631" descr="Standards ELA 11.19.15.JPG"/>
            <p:cNvPicPr preferRelativeResize="0"/>
            <p:nvPr/>
          </p:nvPicPr>
          <p:blipFill>
            <a:blip r:embed="rId3">
              <a:alphaModFix/>
            </a:blip>
            <a:stretch>
              <a:fillRect/>
            </a:stretch>
          </p:blipFill>
          <p:spPr>
            <a:xfrm>
              <a:off x="160800" y="5178040"/>
              <a:ext cx="1864484" cy="1447800"/>
            </a:xfrm>
            <a:prstGeom prst="rect">
              <a:avLst/>
            </a:prstGeom>
            <a:noFill/>
            <a:ln>
              <a:noFill/>
            </a:ln>
          </p:spPr>
        </p:pic>
      </p:grpSp>
      <p:sp>
        <p:nvSpPr>
          <p:cNvPr id="632" name="Shape 632"/>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1752600" y="304800"/>
            <a:ext cx="7010400" cy="566737"/>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mbria"/>
              <a:buNone/>
            </a:pPr>
            <a:r>
              <a:rPr lang="en-US" sz="4000" b="0" i="0" u="none" strike="noStrike" cap="none">
                <a:solidFill>
                  <a:srgbClr val="333399"/>
                </a:solidFill>
                <a:latin typeface="Lato"/>
                <a:ea typeface="Lato"/>
                <a:cs typeface="Lato"/>
                <a:sym typeface="Lato"/>
              </a:rPr>
              <a:t>Types of Texts</a:t>
            </a:r>
          </a:p>
        </p:txBody>
      </p:sp>
      <p:sp>
        <p:nvSpPr>
          <p:cNvPr id="639" name="Shape 639"/>
          <p:cNvSpPr txBox="1"/>
          <p:nvPr/>
        </p:nvSpPr>
        <p:spPr>
          <a:xfrm>
            <a:off x="2581275" y="1793239"/>
            <a:ext cx="5943599" cy="807085"/>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dk1"/>
              </a:buClr>
              <a:buFont typeface="Arial"/>
              <a:buNone/>
            </a:pPr>
            <a:endParaRPr sz="1400" b="1" i="0" u="none" strike="noStrike" cap="none">
              <a:solidFill>
                <a:srgbClr val="000000"/>
              </a:solidFill>
              <a:latin typeface="Calibri"/>
              <a:ea typeface="Calibri"/>
              <a:cs typeface="Calibri"/>
              <a:sym typeface="Calibri"/>
            </a:endParaRPr>
          </a:p>
        </p:txBody>
      </p:sp>
      <p:pic>
        <p:nvPicPr>
          <p:cNvPr id="640" name="Shape 640"/>
          <p:cNvPicPr preferRelativeResize="0"/>
          <p:nvPr/>
        </p:nvPicPr>
        <p:blipFill rotWithShape="1">
          <a:blip r:embed="rId3">
            <a:alphaModFix/>
          </a:blip>
          <a:srcRect/>
          <a:stretch/>
        </p:blipFill>
        <p:spPr>
          <a:xfrm>
            <a:off x="1790835" y="1447800"/>
            <a:ext cx="7086600" cy="5181600"/>
          </a:xfrm>
          <a:prstGeom prst="rect">
            <a:avLst/>
          </a:prstGeom>
          <a:noFill/>
          <a:ln>
            <a:noFill/>
          </a:ln>
        </p:spPr>
      </p:pic>
      <p:sp>
        <p:nvSpPr>
          <p:cNvPr id="641" name="Shape 641"/>
          <p:cNvSpPr/>
          <p:nvPr/>
        </p:nvSpPr>
        <p:spPr>
          <a:xfrm rot="-1914272">
            <a:off x="1895883" y="3129868"/>
            <a:ext cx="3857086" cy="144655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800">
                <a:solidFill>
                  <a:srgbClr val="FFFFFF"/>
                </a:solidFill>
                <a:latin typeface="Lato"/>
                <a:ea typeface="Lato"/>
                <a:cs typeface="Lato"/>
                <a:sym typeface="Lato"/>
              </a:rPr>
              <a:t>Fiction</a:t>
            </a:r>
          </a:p>
        </p:txBody>
      </p:sp>
      <p:sp>
        <p:nvSpPr>
          <p:cNvPr id="642" name="Shape 642"/>
          <p:cNvSpPr/>
          <p:nvPr/>
        </p:nvSpPr>
        <p:spPr>
          <a:xfrm rot="-2016237">
            <a:off x="3582724" y="3259822"/>
            <a:ext cx="5646050" cy="144660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800">
                <a:solidFill>
                  <a:srgbClr val="FFFFFF"/>
                </a:solidFill>
                <a:latin typeface="Lato"/>
                <a:ea typeface="Lato"/>
                <a:cs typeface="Lato"/>
                <a:sym typeface="Lato"/>
              </a:rPr>
              <a:t>Nonfiction</a:t>
            </a:r>
          </a:p>
        </p:txBody>
      </p:sp>
      <p:sp>
        <p:nvSpPr>
          <p:cNvPr id="643" name="Shape 643"/>
          <p:cNvSpPr txBox="1">
            <a:spLocks noGrp="1"/>
          </p:cNvSpPr>
          <p:nvPr>
            <p:ph type="sldNum" idx="12"/>
          </p:nvPr>
        </p:nvSpPr>
        <p:spPr>
          <a:xfrm>
            <a:off x="0" y="6324600"/>
            <a:ext cx="457200" cy="381000"/>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latin typeface="Lato"/>
                <a:ea typeface="Lato"/>
                <a:cs typeface="Lato"/>
                <a:sym typeface="Lato"/>
              </a:rPr>
              <a:t>46</a:t>
            </a:fld>
            <a:endParaRPr lang="en-US">
              <a:latin typeface="Lato"/>
              <a:ea typeface="Lato"/>
              <a:cs typeface="Lato"/>
              <a:sym typeface="Lato"/>
            </a:endParaRPr>
          </a:p>
        </p:txBody>
      </p:sp>
      <p:grpSp>
        <p:nvGrpSpPr>
          <p:cNvPr id="644" name="Shape 644"/>
          <p:cNvGrpSpPr/>
          <p:nvPr/>
        </p:nvGrpSpPr>
        <p:grpSpPr>
          <a:xfrm>
            <a:off x="251441" y="209478"/>
            <a:ext cx="1553542" cy="1238316"/>
            <a:chOff x="77500" y="5036950"/>
            <a:chExt cx="2057400" cy="1705200"/>
          </a:xfrm>
        </p:grpSpPr>
        <p:sp>
          <p:nvSpPr>
            <p:cNvPr id="645" name="Shape 645"/>
            <p:cNvSpPr/>
            <p:nvPr/>
          </p:nvSpPr>
          <p:spPr>
            <a:xfrm>
              <a:off x="77500" y="5036950"/>
              <a:ext cx="2057400" cy="17052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46" name="Shape 646" descr="Standards ELA 11.19.15.JPG"/>
            <p:cNvPicPr preferRelativeResize="0"/>
            <p:nvPr/>
          </p:nvPicPr>
          <p:blipFill>
            <a:blip r:embed="rId4">
              <a:alphaModFix/>
            </a:blip>
            <a:stretch>
              <a:fillRect/>
            </a:stretch>
          </p:blipFill>
          <p:spPr>
            <a:xfrm>
              <a:off x="160800" y="5178040"/>
              <a:ext cx="1864484" cy="1447800"/>
            </a:xfrm>
            <a:prstGeom prst="rect">
              <a:avLst/>
            </a:prstGeom>
            <a:noFill/>
            <a:ln>
              <a:noFill/>
            </a:ln>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2438400" y="304800"/>
            <a:ext cx="42672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Writing</a:t>
            </a:r>
          </a:p>
        </p:txBody>
      </p:sp>
      <p:sp>
        <p:nvSpPr>
          <p:cNvPr id="653" name="Shape 653"/>
          <p:cNvSpPr txBox="1">
            <a:spLocks noGrp="1"/>
          </p:cNvSpPr>
          <p:nvPr>
            <p:ph type="body" idx="1"/>
          </p:nvPr>
        </p:nvSpPr>
        <p:spPr>
          <a:xfrm>
            <a:off x="1104900" y="1989037"/>
            <a:ext cx="6934200" cy="34557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AB4E"/>
              </a:buClr>
              <a:buSzPct val="100000"/>
              <a:buFont typeface="Lato"/>
              <a:buChar char="•"/>
            </a:pPr>
            <a:r>
              <a:rPr lang="en-US" sz="3200">
                <a:solidFill>
                  <a:srgbClr val="333399"/>
                </a:solidFill>
                <a:latin typeface="Lato"/>
                <a:ea typeface="Lato"/>
                <a:cs typeface="Lato"/>
                <a:sym typeface="Lato"/>
              </a:rPr>
              <a:t>Three types of writing:</a:t>
            </a:r>
          </a:p>
          <a:p>
            <a:pPr marL="742950" marR="0" lvl="1" indent="-285750" algn="l" rtl="0">
              <a:spcBef>
                <a:spcPts val="560"/>
              </a:spcBef>
              <a:spcAft>
                <a:spcPts val="0"/>
              </a:spcAft>
              <a:buClr>
                <a:srgbClr val="00AB4E"/>
              </a:buClr>
              <a:buSzPct val="100000"/>
              <a:buFont typeface="Lato"/>
              <a:buChar char="–"/>
            </a:pPr>
            <a:r>
              <a:rPr lang="en-US" sz="2800" b="0" i="0" u="none" strike="noStrike" cap="none">
                <a:solidFill>
                  <a:srgbClr val="333399"/>
                </a:solidFill>
                <a:latin typeface="Lato"/>
                <a:ea typeface="Lato"/>
                <a:cs typeface="Lato"/>
                <a:sym typeface="Lato"/>
              </a:rPr>
              <a:t>Argument (opinion through grade 5)</a:t>
            </a:r>
          </a:p>
          <a:p>
            <a:pPr marL="742950" marR="0" lvl="1" indent="-285750" algn="l" rtl="0">
              <a:spcBef>
                <a:spcPts val="560"/>
              </a:spcBef>
              <a:spcAft>
                <a:spcPts val="0"/>
              </a:spcAft>
              <a:buClr>
                <a:srgbClr val="00AB4E"/>
              </a:buClr>
              <a:buSzPct val="100000"/>
              <a:buFont typeface="Lato"/>
              <a:buChar char="–"/>
            </a:pPr>
            <a:r>
              <a:rPr lang="en-US" sz="2800" b="0" i="0" u="none" strike="noStrike" cap="none">
                <a:solidFill>
                  <a:srgbClr val="333399"/>
                </a:solidFill>
                <a:latin typeface="Lato"/>
                <a:ea typeface="Lato"/>
                <a:cs typeface="Lato"/>
                <a:sym typeface="Lato"/>
              </a:rPr>
              <a:t>Informative/Explanatory</a:t>
            </a:r>
          </a:p>
          <a:p>
            <a:pPr marL="742950" marR="0" lvl="1" indent="-285750" algn="l" rtl="0">
              <a:spcBef>
                <a:spcPts val="560"/>
              </a:spcBef>
              <a:spcAft>
                <a:spcPts val="0"/>
              </a:spcAft>
              <a:buClr>
                <a:srgbClr val="00AB4E"/>
              </a:buClr>
              <a:buSzPct val="100000"/>
              <a:buFont typeface="Lato"/>
              <a:buChar char="–"/>
            </a:pPr>
            <a:r>
              <a:rPr lang="en-US" sz="2800" b="0" i="0" u="none" strike="noStrike" cap="none">
                <a:solidFill>
                  <a:srgbClr val="333399"/>
                </a:solidFill>
                <a:latin typeface="Lato"/>
                <a:ea typeface="Lato"/>
                <a:cs typeface="Lato"/>
                <a:sym typeface="Lato"/>
              </a:rPr>
              <a:t>Narrative</a:t>
            </a:r>
          </a:p>
          <a:p>
            <a:pPr marL="342900" marR="0" lvl="0" indent="-342900" algn="l" rtl="0">
              <a:spcBef>
                <a:spcPts val="640"/>
              </a:spcBef>
              <a:spcAft>
                <a:spcPts val="0"/>
              </a:spcAft>
              <a:buClr>
                <a:srgbClr val="00AB4E"/>
              </a:buClr>
              <a:buSzPct val="100000"/>
              <a:buFont typeface="Lato"/>
              <a:buChar char="•"/>
            </a:pPr>
            <a:r>
              <a:rPr lang="en-US" sz="3200">
                <a:solidFill>
                  <a:srgbClr val="333399"/>
                </a:solidFill>
                <a:latin typeface="Lato"/>
                <a:ea typeface="Lato"/>
                <a:cs typeface="Lato"/>
                <a:sym typeface="Lato"/>
              </a:rPr>
              <a:t>Incorporating source material</a:t>
            </a:r>
          </a:p>
          <a:p>
            <a:pPr marL="342900" marR="0" lvl="0" indent="-342900" algn="l" rtl="0">
              <a:spcBef>
                <a:spcPts val="640"/>
              </a:spcBef>
              <a:buClr>
                <a:srgbClr val="00AB4E"/>
              </a:buClr>
              <a:buSzPct val="100000"/>
              <a:buFont typeface="Lato"/>
              <a:buChar char="•"/>
            </a:pPr>
            <a:r>
              <a:rPr lang="en-US" sz="3200">
                <a:solidFill>
                  <a:srgbClr val="333399"/>
                </a:solidFill>
                <a:latin typeface="Lato"/>
                <a:ea typeface="Lato"/>
                <a:cs typeface="Lato"/>
                <a:sym typeface="Lato"/>
              </a:rPr>
              <a:t>Adjusting for audience and purpose</a:t>
            </a:r>
          </a:p>
        </p:txBody>
      </p:sp>
      <p:sp>
        <p:nvSpPr>
          <p:cNvPr id="654" name="Shape 654"/>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latin typeface="Lato"/>
                <a:ea typeface="Lato"/>
                <a:cs typeface="Lato"/>
                <a:sym typeface="Lato"/>
              </a:rPr>
              <a:t>47</a:t>
            </a:fld>
            <a:endParaRPr lang="en-US">
              <a:latin typeface="Lato"/>
              <a:ea typeface="Lato"/>
              <a:cs typeface="Lato"/>
              <a:sym typeface="Lato"/>
            </a:endParaRPr>
          </a:p>
        </p:txBody>
      </p:sp>
      <p:grpSp>
        <p:nvGrpSpPr>
          <p:cNvPr id="655" name="Shape 655"/>
          <p:cNvGrpSpPr/>
          <p:nvPr/>
        </p:nvGrpSpPr>
        <p:grpSpPr>
          <a:xfrm>
            <a:off x="179873" y="157594"/>
            <a:ext cx="1850219" cy="1428616"/>
            <a:chOff x="77500" y="5036950"/>
            <a:chExt cx="2057400" cy="1705200"/>
          </a:xfrm>
        </p:grpSpPr>
        <p:sp>
          <p:nvSpPr>
            <p:cNvPr id="656" name="Shape 656"/>
            <p:cNvSpPr/>
            <p:nvPr/>
          </p:nvSpPr>
          <p:spPr>
            <a:xfrm>
              <a:off x="77500" y="5036950"/>
              <a:ext cx="2057400" cy="17052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57" name="Shape 657" descr="Standards ELA 11.19.15.JPG"/>
            <p:cNvPicPr preferRelativeResize="0"/>
            <p:nvPr/>
          </p:nvPicPr>
          <p:blipFill>
            <a:blip r:embed="rId3">
              <a:alphaModFix/>
            </a:blip>
            <a:stretch>
              <a:fillRect/>
            </a:stretch>
          </p:blipFill>
          <p:spPr>
            <a:xfrm>
              <a:off x="160800" y="5178040"/>
              <a:ext cx="1864484" cy="1447800"/>
            </a:xfrm>
            <a:prstGeom prst="rect">
              <a:avLst/>
            </a:prstGeom>
            <a:noFill/>
            <a:ln>
              <a:noFill/>
            </a:ln>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2537800" y="313975"/>
            <a:ext cx="50292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3600" b="0" i="0" u="none" strike="noStrike" cap="none">
                <a:solidFill>
                  <a:srgbClr val="333399"/>
                </a:solidFill>
                <a:latin typeface="Lato"/>
                <a:ea typeface="Lato"/>
                <a:cs typeface="Lato"/>
                <a:sym typeface="Lato"/>
              </a:rPr>
              <a:t>WMELS and Child Care</a:t>
            </a:r>
          </a:p>
        </p:txBody>
      </p:sp>
      <p:sp>
        <p:nvSpPr>
          <p:cNvPr id="664" name="Shape 664"/>
          <p:cNvSpPr txBox="1">
            <a:spLocks noGrp="1"/>
          </p:cNvSpPr>
          <p:nvPr>
            <p:ph type="body" idx="1"/>
          </p:nvPr>
        </p:nvSpPr>
        <p:spPr>
          <a:xfrm>
            <a:off x="1104900" y="1890575"/>
            <a:ext cx="69342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AB4E"/>
              </a:buClr>
              <a:buSzPct val="100000"/>
              <a:buFont typeface="Lato"/>
              <a:buChar char="•"/>
            </a:pPr>
            <a:r>
              <a:rPr lang="en-US" sz="3200">
                <a:solidFill>
                  <a:srgbClr val="333399"/>
                </a:solidFill>
                <a:latin typeface="Lato"/>
                <a:ea typeface="Lato"/>
                <a:cs typeface="Lato"/>
                <a:sym typeface="Lato"/>
              </a:rPr>
              <a:t>WMELS apply birth to first grade</a:t>
            </a:r>
          </a:p>
          <a:p>
            <a:pPr marL="342900" marR="0" lvl="0" indent="-342900" algn="l" rtl="0">
              <a:spcBef>
                <a:spcPts val="640"/>
              </a:spcBef>
              <a:spcAft>
                <a:spcPts val="0"/>
              </a:spcAft>
              <a:buClr>
                <a:srgbClr val="00AB4E"/>
              </a:buClr>
              <a:buSzPct val="100000"/>
              <a:buFont typeface="Lato"/>
              <a:buChar char="•"/>
            </a:pPr>
            <a:r>
              <a:rPr lang="en-US" sz="3200">
                <a:solidFill>
                  <a:srgbClr val="333399"/>
                </a:solidFill>
                <a:latin typeface="Lato"/>
                <a:ea typeface="Lato"/>
                <a:cs typeface="Lato"/>
                <a:sym typeface="Lato"/>
              </a:rPr>
              <a:t>Early Learning Standards apply to  child care </a:t>
            </a:r>
          </a:p>
          <a:p>
            <a:pPr marL="342900" marR="0" lvl="0" indent="-342900" algn="l" rtl="0">
              <a:spcBef>
                <a:spcPts val="640"/>
              </a:spcBef>
              <a:spcAft>
                <a:spcPts val="0"/>
              </a:spcAft>
              <a:buClr>
                <a:srgbClr val="00AB4E"/>
              </a:buClr>
              <a:buSzPct val="100000"/>
              <a:buFont typeface="Lato"/>
              <a:buChar char="•"/>
            </a:pPr>
            <a:r>
              <a:rPr lang="en-US" sz="3200">
                <a:solidFill>
                  <a:srgbClr val="333399"/>
                </a:solidFill>
                <a:latin typeface="Lato"/>
                <a:ea typeface="Lato"/>
                <a:cs typeface="Lato"/>
                <a:sym typeface="Lato"/>
              </a:rPr>
              <a:t>YoungStar Quality Rating Improvement System (QRIS)</a:t>
            </a:r>
          </a:p>
          <a:p>
            <a:pPr marL="742950" marR="0" lvl="1" indent="-285750" algn="l" rtl="0">
              <a:spcBef>
                <a:spcPts val="560"/>
              </a:spcBef>
              <a:spcAft>
                <a:spcPts val="0"/>
              </a:spcAft>
              <a:buClr>
                <a:srgbClr val="00AB4E"/>
              </a:buClr>
              <a:buSzPct val="100000"/>
              <a:buFont typeface="Lato"/>
              <a:buChar char="–"/>
            </a:pPr>
            <a:r>
              <a:rPr lang="en-US" sz="2800" b="0" i="0" u="none" strike="noStrike" cap="none">
                <a:solidFill>
                  <a:srgbClr val="333399"/>
                </a:solidFill>
                <a:latin typeface="Lato"/>
                <a:ea typeface="Lato"/>
                <a:cs typeface="Lato"/>
                <a:sym typeface="Lato"/>
              </a:rPr>
              <a:t>Increased interest in learning about application of Early Learning Standards</a:t>
            </a:r>
          </a:p>
          <a:p>
            <a:pPr marL="342900" marR="0" lvl="0" indent="-342900" algn="l" rtl="0">
              <a:spcBef>
                <a:spcPts val="640"/>
              </a:spcBef>
              <a:buClr>
                <a:srgbClr val="92D050"/>
              </a:buClr>
              <a:buSzPct val="100000"/>
              <a:buFont typeface="Arial"/>
              <a:buNone/>
            </a:pPr>
            <a:endParaRPr sz="3200">
              <a:solidFill>
                <a:srgbClr val="333399"/>
              </a:solidFill>
              <a:latin typeface="Lato"/>
              <a:ea typeface="Lato"/>
              <a:cs typeface="Lato"/>
              <a:sym typeface="Lato"/>
            </a:endParaRPr>
          </a:p>
        </p:txBody>
      </p:sp>
      <p:sp>
        <p:nvSpPr>
          <p:cNvPr id="665" name="Shape 665"/>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48</a:t>
            </a:fld>
            <a:endParaRPr lang="en-US"/>
          </a:p>
        </p:txBody>
      </p:sp>
      <p:pic>
        <p:nvPicPr>
          <p:cNvPr id="666" name="Shape 666" descr="ELS Logo 2015.jpg"/>
          <p:cNvPicPr preferRelativeResize="0"/>
          <p:nvPr/>
        </p:nvPicPr>
        <p:blipFill>
          <a:blip r:embed="rId3">
            <a:alphaModFix/>
          </a:blip>
          <a:stretch>
            <a:fillRect/>
          </a:stretch>
        </p:blipFill>
        <p:spPr>
          <a:xfrm rot="-5400000">
            <a:off x="756051" y="-107599"/>
            <a:ext cx="1207749" cy="19213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1507450" y="318050"/>
            <a:ext cx="4953000" cy="5638800"/>
          </a:xfrm>
          <a:prstGeom prst="rect">
            <a:avLst/>
          </a:prstGeom>
          <a:noFill/>
          <a:ln>
            <a:noFill/>
          </a:ln>
        </p:spPr>
        <p:txBody>
          <a:bodyPr lIns="91425" tIns="45700" rIns="81275" bIns="45700" anchor="t" anchorCtr="0">
            <a:noAutofit/>
          </a:bodyPr>
          <a:lstStyle/>
          <a:p>
            <a:pPr marL="0" marR="0" lvl="0" indent="0" algn="ctr" rtl="0">
              <a:spcBef>
                <a:spcPts val="0"/>
              </a:spcBef>
              <a:spcAft>
                <a:spcPts val="0"/>
              </a:spcAft>
              <a:buClr>
                <a:srgbClr val="92D050"/>
              </a:buClr>
              <a:buSzPct val="25000"/>
              <a:buFont typeface="Arial"/>
              <a:buNone/>
            </a:pPr>
            <a:r>
              <a:rPr lang="en-US" sz="4000">
                <a:solidFill>
                  <a:srgbClr val="333399"/>
                </a:solidFill>
                <a:latin typeface="Lato"/>
                <a:ea typeface="Lato"/>
                <a:cs typeface="Lato"/>
                <a:sym typeface="Lato"/>
              </a:rPr>
              <a:t>Alignment of the Wisconsin Model Early Learning Standards</a:t>
            </a:r>
          </a:p>
          <a:p>
            <a:pPr marL="0" marR="0" lvl="0" indent="0" algn="ctr" rtl="0">
              <a:spcBef>
                <a:spcPts val="400"/>
              </a:spcBef>
              <a:spcAft>
                <a:spcPts val="0"/>
              </a:spcAft>
              <a:buClr>
                <a:srgbClr val="92D050"/>
              </a:buClr>
              <a:buSzPct val="25000"/>
              <a:buFont typeface="Arial"/>
              <a:buNone/>
            </a:pPr>
            <a:endParaRPr sz="2000">
              <a:solidFill>
                <a:srgbClr val="333399"/>
              </a:solidFill>
              <a:latin typeface="Lato"/>
              <a:ea typeface="Lato"/>
              <a:cs typeface="Lato"/>
              <a:sym typeface="Lato"/>
            </a:endParaRPr>
          </a:p>
          <a:p>
            <a:pPr marL="0" marR="0" lvl="0" indent="0" algn="ctr" rtl="0">
              <a:spcBef>
                <a:spcPts val="800"/>
              </a:spcBef>
              <a:spcAft>
                <a:spcPts val="0"/>
              </a:spcAft>
              <a:buClr>
                <a:srgbClr val="92D050"/>
              </a:buClr>
              <a:buSzPct val="25000"/>
              <a:buFont typeface="Arial"/>
              <a:buNone/>
            </a:pPr>
            <a:r>
              <a:rPr lang="en-US" sz="4000">
                <a:solidFill>
                  <a:srgbClr val="333399"/>
                </a:solidFill>
                <a:latin typeface="Lato"/>
                <a:ea typeface="Lato"/>
                <a:cs typeface="Lato"/>
                <a:sym typeface="Lato"/>
              </a:rPr>
              <a:t>and</a:t>
            </a:r>
          </a:p>
          <a:p>
            <a:pPr marL="0" marR="0" lvl="0" indent="0" algn="ctr" rtl="0">
              <a:spcBef>
                <a:spcPts val="400"/>
              </a:spcBef>
              <a:spcAft>
                <a:spcPts val="0"/>
              </a:spcAft>
              <a:buClr>
                <a:srgbClr val="92D050"/>
              </a:buClr>
              <a:buSzPct val="25000"/>
              <a:buFont typeface="Arial"/>
              <a:buNone/>
            </a:pPr>
            <a:endParaRPr sz="2000">
              <a:solidFill>
                <a:srgbClr val="333399"/>
              </a:solidFill>
              <a:latin typeface="Lato"/>
              <a:ea typeface="Lato"/>
              <a:cs typeface="Lato"/>
              <a:sym typeface="Lato"/>
            </a:endParaRPr>
          </a:p>
          <a:p>
            <a:pPr marL="0" marR="0" lvl="0" indent="0" algn="ctr" rtl="0">
              <a:spcBef>
                <a:spcPts val="800"/>
              </a:spcBef>
              <a:buClr>
                <a:srgbClr val="92D050"/>
              </a:buClr>
              <a:buSzPct val="25000"/>
              <a:buFont typeface="Arial"/>
              <a:buNone/>
            </a:pPr>
            <a:r>
              <a:rPr lang="en-US" sz="4000">
                <a:solidFill>
                  <a:srgbClr val="333399"/>
                </a:solidFill>
                <a:latin typeface="Lato"/>
                <a:ea typeface="Lato"/>
                <a:cs typeface="Lato"/>
                <a:sym typeface="Lato"/>
              </a:rPr>
              <a:t>Head Start Early Child Development and Early Learning Framework</a:t>
            </a:r>
          </a:p>
        </p:txBody>
      </p:sp>
      <p:pic>
        <p:nvPicPr>
          <p:cNvPr id="673" name="Shape 673" descr="Picture2.jpg"/>
          <p:cNvPicPr preferRelativeResize="0"/>
          <p:nvPr/>
        </p:nvPicPr>
        <p:blipFill rotWithShape="1">
          <a:blip r:embed="rId3">
            <a:alphaModFix/>
          </a:blip>
          <a:srcRect/>
          <a:stretch/>
        </p:blipFill>
        <p:spPr>
          <a:xfrm>
            <a:off x="6781800" y="4267200"/>
            <a:ext cx="1828800" cy="2213100"/>
          </a:xfrm>
          <a:prstGeom prst="rect">
            <a:avLst/>
          </a:prstGeom>
          <a:noFill/>
          <a:ln>
            <a:noFill/>
          </a:ln>
        </p:spPr>
      </p:pic>
      <p:pic>
        <p:nvPicPr>
          <p:cNvPr id="674" name="Shape 674" descr="ELS Logo 2015.jpg"/>
          <p:cNvPicPr preferRelativeResize="0"/>
          <p:nvPr/>
        </p:nvPicPr>
        <p:blipFill>
          <a:blip r:embed="rId4">
            <a:alphaModFix/>
          </a:blip>
          <a:stretch>
            <a:fillRect/>
          </a:stretch>
        </p:blipFill>
        <p:spPr>
          <a:xfrm rot="-5400000">
            <a:off x="7000912" y="517712"/>
            <a:ext cx="1390574" cy="2212249"/>
          </a:xfrm>
          <a:prstGeom prst="rect">
            <a:avLst/>
          </a:prstGeom>
          <a:noFill/>
          <a:ln>
            <a:noFill/>
          </a:ln>
        </p:spPr>
      </p:pic>
      <p:sp>
        <p:nvSpPr>
          <p:cNvPr id="675" name="Shape 675"/>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1028699" y="503237"/>
            <a:ext cx="4876800" cy="639899"/>
          </a:xfrm>
          <a:prstGeom prst="rect">
            <a:avLst/>
          </a:prstGeom>
          <a:noFill/>
          <a:ln>
            <a:noFill/>
          </a:ln>
        </p:spPr>
        <p:txBody>
          <a:bodyPr lIns="91425" tIns="45700" rIns="91425" bIns="45700" anchor="b" anchorCtr="0">
            <a:noAutofit/>
          </a:bodyPr>
          <a:lstStyle/>
          <a:p>
            <a:pPr marL="0" marR="0" lvl="0" indent="0" algn="l" rtl="0">
              <a:spcBef>
                <a:spcPts val="0"/>
              </a:spcBef>
              <a:buClr>
                <a:srgbClr val="0070C0"/>
              </a:buClr>
              <a:buSzPct val="25000"/>
              <a:buFont typeface="Arial"/>
              <a:buNone/>
            </a:pPr>
            <a:r>
              <a:rPr lang="en-US" sz="3600" b="1" i="0" u="none" strike="noStrike" cap="none">
                <a:solidFill>
                  <a:srgbClr val="0066CC"/>
                </a:solidFill>
                <a:latin typeface="Lato"/>
                <a:ea typeface="Lato"/>
                <a:cs typeface="Lato"/>
                <a:sym typeface="Lato"/>
              </a:rPr>
              <a:t>This module  WILL. . . </a:t>
            </a:r>
            <a:r>
              <a:rPr lang="en-US" sz="2400" b="1" i="0" u="none" strike="noStrike" cap="none">
                <a:solidFill>
                  <a:srgbClr val="0066CC"/>
                </a:solidFill>
                <a:latin typeface="Lato"/>
                <a:ea typeface="Lato"/>
                <a:cs typeface="Lato"/>
                <a:sym typeface="Lato"/>
              </a:rPr>
              <a:t>	</a:t>
            </a:r>
          </a:p>
        </p:txBody>
      </p:sp>
      <p:sp>
        <p:nvSpPr>
          <p:cNvPr id="125" name="Shape 125"/>
          <p:cNvSpPr txBox="1">
            <a:spLocks noGrp="1"/>
          </p:cNvSpPr>
          <p:nvPr>
            <p:ph type="body" idx="2"/>
          </p:nvPr>
        </p:nvSpPr>
        <p:spPr>
          <a:xfrm>
            <a:off x="1104899" y="1219200"/>
            <a:ext cx="6934200" cy="2514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Lato"/>
              <a:buChar char="•"/>
            </a:pPr>
            <a:r>
              <a:rPr lang="en-US" sz="2400" b="0" i="0" u="none" strike="noStrike" cap="none">
                <a:solidFill>
                  <a:schemeClr val="dk1"/>
                </a:solidFill>
                <a:latin typeface="Lato"/>
                <a:ea typeface="Lato"/>
                <a:cs typeface="Lato"/>
                <a:sym typeface="Lato"/>
              </a:rPr>
              <a:t>Encourage you to build on existing great work</a:t>
            </a:r>
          </a:p>
          <a:p>
            <a:pPr marL="342900" marR="0" lvl="0" indent="-342900" algn="l" rtl="0">
              <a:spcBef>
                <a:spcPts val="480"/>
              </a:spcBef>
              <a:spcAft>
                <a:spcPts val="0"/>
              </a:spcAft>
              <a:buClr>
                <a:schemeClr val="dk1"/>
              </a:buClr>
              <a:buSzPct val="100000"/>
              <a:buFont typeface="Lato"/>
              <a:buChar char="•"/>
            </a:pPr>
            <a:r>
              <a:rPr lang="en-US" sz="2400" b="0" i="0" u="none" strike="noStrike" cap="none">
                <a:solidFill>
                  <a:schemeClr val="dk1"/>
                </a:solidFill>
                <a:latin typeface="Lato"/>
                <a:ea typeface="Lato"/>
                <a:cs typeface="Lato"/>
                <a:sym typeface="Lato"/>
              </a:rPr>
              <a:t>Engage in process to help you consider: learning expectations, assessments, resources</a:t>
            </a:r>
          </a:p>
          <a:p>
            <a:pPr marL="342900" marR="0" lvl="0" indent="-342900" algn="l" rtl="0">
              <a:spcBef>
                <a:spcPts val="480"/>
              </a:spcBef>
              <a:spcAft>
                <a:spcPts val="0"/>
              </a:spcAft>
              <a:buClr>
                <a:schemeClr val="dk1"/>
              </a:buClr>
              <a:buSzPct val="100000"/>
              <a:buFont typeface="Lato"/>
              <a:buChar char="•"/>
            </a:pPr>
            <a:r>
              <a:rPr lang="en-US" sz="2400" b="0" i="0" u="none" strike="noStrike" cap="none">
                <a:solidFill>
                  <a:schemeClr val="dk1"/>
                </a:solidFill>
                <a:latin typeface="Lato"/>
                <a:ea typeface="Lato"/>
                <a:cs typeface="Lato"/>
                <a:sym typeface="Lato"/>
              </a:rPr>
              <a:t>Review: beliefs and research, standards, and local literacy dat</a:t>
            </a:r>
            <a:r>
              <a:rPr lang="en-US">
                <a:latin typeface="Lato"/>
                <a:ea typeface="Lato"/>
                <a:cs typeface="Lato"/>
                <a:sym typeface="Lato"/>
              </a:rPr>
              <a:t>a</a:t>
            </a:r>
          </a:p>
          <a:p>
            <a:pPr marL="742950" marR="0" lvl="1" indent="-285750" algn="l" rtl="0">
              <a:spcBef>
                <a:spcPts val="400"/>
              </a:spcBef>
              <a:buClr>
                <a:schemeClr val="dk1"/>
              </a:buClr>
              <a:buSzPct val="25000"/>
              <a:buFont typeface="Arial"/>
              <a:buNone/>
            </a:pPr>
            <a:endParaRPr sz="2000" b="0" i="0" u="none" strike="noStrike" cap="none">
              <a:solidFill>
                <a:schemeClr val="dk1"/>
              </a:solidFill>
              <a:latin typeface="Lato"/>
              <a:ea typeface="Lato"/>
              <a:cs typeface="Lato"/>
              <a:sym typeface="Lato"/>
            </a:endParaRPr>
          </a:p>
        </p:txBody>
      </p:sp>
      <p:sp>
        <p:nvSpPr>
          <p:cNvPr id="126" name="Shape 126"/>
          <p:cNvSpPr txBox="1">
            <a:spLocks noGrp="1"/>
          </p:cNvSpPr>
          <p:nvPr>
            <p:ph type="body" idx="3"/>
          </p:nvPr>
        </p:nvSpPr>
        <p:spPr>
          <a:xfrm>
            <a:off x="1028699" y="3856037"/>
            <a:ext cx="5638800" cy="639900"/>
          </a:xfrm>
          <a:prstGeom prst="rect">
            <a:avLst/>
          </a:prstGeom>
          <a:noFill/>
          <a:ln>
            <a:noFill/>
          </a:ln>
        </p:spPr>
        <p:txBody>
          <a:bodyPr lIns="91425" tIns="45700" rIns="91425" bIns="45700" anchor="b" anchorCtr="0">
            <a:noAutofit/>
          </a:bodyPr>
          <a:lstStyle/>
          <a:p>
            <a:pPr marL="0" marR="0" lvl="0" indent="0" algn="l" rtl="0">
              <a:spcBef>
                <a:spcPts val="0"/>
              </a:spcBef>
              <a:buClr>
                <a:srgbClr val="0070C0"/>
              </a:buClr>
              <a:buSzPct val="25000"/>
              <a:buFont typeface="Arial"/>
              <a:buNone/>
            </a:pPr>
            <a:r>
              <a:rPr lang="en-US" sz="3600" b="1" i="0" u="none" strike="noStrike" cap="none">
                <a:solidFill>
                  <a:srgbClr val="0066CC"/>
                </a:solidFill>
                <a:latin typeface="Lato"/>
                <a:ea typeface="Lato"/>
                <a:cs typeface="Lato"/>
                <a:sym typeface="Lato"/>
              </a:rPr>
              <a:t>This module  WILL NOT. . . </a:t>
            </a:r>
          </a:p>
        </p:txBody>
      </p:sp>
      <p:sp>
        <p:nvSpPr>
          <p:cNvPr id="127" name="Shape 127"/>
          <p:cNvSpPr txBox="1">
            <a:spLocks noGrp="1"/>
          </p:cNvSpPr>
          <p:nvPr>
            <p:ph type="body" idx="4"/>
          </p:nvPr>
        </p:nvSpPr>
        <p:spPr>
          <a:xfrm>
            <a:off x="1104899" y="4495800"/>
            <a:ext cx="7010400" cy="1905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Lato"/>
              <a:buChar char="•"/>
            </a:pPr>
            <a:r>
              <a:rPr lang="en-US" sz="2400" b="0" i="0" u="none" strike="noStrike" cap="none">
                <a:solidFill>
                  <a:schemeClr val="dk1"/>
                </a:solidFill>
                <a:latin typeface="Lato"/>
                <a:ea typeface="Lato"/>
                <a:cs typeface="Lato"/>
                <a:sym typeface="Lato"/>
              </a:rPr>
              <a:t>Tell you how to teach</a:t>
            </a:r>
          </a:p>
          <a:p>
            <a:pPr marL="342900" marR="0" lvl="0" indent="-342900" algn="l" rtl="0">
              <a:spcBef>
                <a:spcPts val="480"/>
              </a:spcBef>
              <a:spcAft>
                <a:spcPts val="0"/>
              </a:spcAft>
              <a:buClr>
                <a:schemeClr val="dk1"/>
              </a:buClr>
              <a:buSzPct val="100000"/>
              <a:buFont typeface="Lato"/>
              <a:buChar char="•"/>
            </a:pPr>
            <a:r>
              <a:rPr lang="en-US" sz="2400" b="0" i="0" u="none" strike="noStrike" cap="none">
                <a:solidFill>
                  <a:schemeClr val="dk1"/>
                </a:solidFill>
                <a:latin typeface="Lato"/>
                <a:ea typeface="Lato"/>
                <a:cs typeface="Lato"/>
                <a:sym typeface="Lato"/>
              </a:rPr>
              <a:t>Make decisions for your local school/district</a:t>
            </a:r>
          </a:p>
          <a:p>
            <a:pPr marL="342900" marR="0" lvl="0" indent="-342900" algn="l" rtl="0">
              <a:spcBef>
                <a:spcPts val="480"/>
              </a:spcBef>
              <a:buClr>
                <a:schemeClr val="dk1"/>
              </a:buClr>
              <a:buSzPct val="100000"/>
              <a:buFont typeface="Lato"/>
              <a:buChar char="•"/>
            </a:pPr>
            <a:r>
              <a:rPr lang="en-US" sz="2400" b="0" i="0" u="none" strike="noStrike" cap="none">
                <a:solidFill>
                  <a:schemeClr val="dk1"/>
                </a:solidFill>
                <a:latin typeface="Lato"/>
                <a:ea typeface="Lato"/>
                <a:cs typeface="Lato"/>
                <a:sym typeface="Lato"/>
              </a:rPr>
              <a:t>Write standards for 4K</a:t>
            </a:r>
          </a:p>
        </p:txBody>
      </p:sp>
      <p:sp>
        <p:nvSpPr>
          <p:cNvPr id="128" name="Shape 128"/>
          <p:cNvSpPr txBox="1">
            <a:spLocks noGrp="1"/>
          </p:cNvSpPr>
          <p:nvPr>
            <p:ph type="sldNum" idx="12"/>
          </p:nvPr>
        </p:nvSpPr>
        <p:spPr>
          <a:xfrm>
            <a:off x="0" y="632460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Lato"/>
                <a:ea typeface="Lato"/>
                <a:cs typeface="Lato"/>
                <a:sym typeface="Lato"/>
              </a:rPr>
              <a:t>5</a:t>
            </a:fld>
            <a:endParaRPr lang="en-US" sz="1800">
              <a:solidFill>
                <a:schemeClr val="dk1"/>
              </a:solidFill>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idx="4294967295"/>
          </p:nvPr>
        </p:nvSpPr>
        <p:spPr>
          <a:xfrm>
            <a:off x="381000" y="228600"/>
            <a:ext cx="8229600" cy="117316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Calibri"/>
              <a:buNone/>
            </a:pPr>
            <a:r>
              <a:rPr lang="en-US" sz="2800" b="0" i="0" u="none" strike="noStrike" cap="none">
                <a:solidFill>
                  <a:srgbClr val="0066CC"/>
                </a:solidFill>
                <a:latin typeface="Lato"/>
                <a:ea typeface="Lato"/>
                <a:cs typeface="Lato"/>
                <a:sym typeface="Lato"/>
              </a:rPr>
              <a:t>Head Start Early Child Development and Early Learning Framework Aligned with WMELS Domains</a:t>
            </a:r>
          </a:p>
        </p:txBody>
      </p:sp>
      <p:pic>
        <p:nvPicPr>
          <p:cNvPr id="682" name="Shape 682"/>
          <p:cNvPicPr preferRelativeResize="0"/>
          <p:nvPr/>
        </p:nvPicPr>
        <p:blipFill>
          <a:blip r:embed="rId3">
            <a:alphaModFix/>
          </a:blip>
          <a:stretch>
            <a:fillRect/>
          </a:stretch>
        </p:blipFill>
        <p:spPr>
          <a:xfrm>
            <a:off x="457200" y="1568937"/>
            <a:ext cx="8229600" cy="4886325"/>
          </a:xfrm>
          <a:prstGeom prst="rect">
            <a:avLst/>
          </a:prstGeom>
          <a:noFill/>
          <a:ln>
            <a:noFill/>
          </a:ln>
        </p:spPr>
      </p:pic>
      <p:sp>
        <p:nvSpPr>
          <p:cNvPr id="683" name="Shape 683"/>
          <p:cNvSpPr txBox="1">
            <a:spLocks noGrp="1"/>
          </p:cNvSpPr>
          <p:nvPr>
            <p:ph type="sldNum" idx="12"/>
          </p:nvPr>
        </p:nvSpPr>
        <p:spPr>
          <a:xfrm>
            <a:off x="8556791" y="63331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body" idx="1"/>
          </p:nvPr>
        </p:nvSpPr>
        <p:spPr>
          <a:xfrm>
            <a:off x="1752600" y="1600200"/>
            <a:ext cx="6934200" cy="4526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92D050"/>
              </a:buClr>
              <a:buSzPct val="25000"/>
              <a:buFont typeface="Arial"/>
              <a:buNone/>
            </a:pPr>
            <a:r>
              <a:rPr lang="en-US" sz="4000">
                <a:solidFill>
                  <a:srgbClr val="002060"/>
                </a:solidFill>
                <a:latin typeface="Calibri"/>
                <a:ea typeface="Calibri"/>
                <a:cs typeface="Calibri"/>
                <a:sym typeface="Calibri"/>
              </a:rPr>
              <a:t>Alignment:</a:t>
            </a:r>
          </a:p>
          <a:p>
            <a:pPr marL="0" marR="0" lvl="0" indent="0" algn="l" rtl="0">
              <a:spcBef>
                <a:spcPts val="800"/>
              </a:spcBef>
              <a:spcAft>
                <a:spcPts val="0"/>
              </a:spcAft>
              <a:buClr>
                <a:srgbClr val="92D050"/>
              </a:buClr>
              <a:buSzPct val="25000"/>
              <a:buFont typeface="Arial"/>
              <a:buNone/>
            </a:pPr>
            <a:r>
              <a:rPr lang="en-US" sz="4000">
                <a:solidFill>
                  <a:srgbClr val="002060"/>
                </a:solidFill>
                <a:latin typeface="Calibri"/>
                <a:ea typeface="Calibri"/>
                <a:cs typeface="Calibri"/>
                <a:sym typeface="Calibri"/>
              </a:rPr>
              <a:t>Wisconsin Model Early Learning Standards (WMELS) </a:t>
            </a:r>
          </a:p>
          <a:p>
            <a:pPr marL="0" marR="0" lvl="0" indent="0" algn="l" rtl="0">
              <a:spcBef>
                <a:spcPts val="800"/>
              </a:spcBef>
              <a:spcAft>
                <a:spcPts val="0"/>
              </a:spcAft>
              <a:buClr>
                <a:srgbClr val="92D050"/>
              </a:buClr>
              <a:buSzPct val="25000"/>
              <a:buFont typeface="Arial"/>
              <a:buNone/>
            </a:pPr>
            <a:r>
              <a:rPr lang="en-US" sz="4000">
                <a:solidFill>
                  <a:srgbClr val="002060"/>
                </a:solidFill>
                <a:latin typeface="Calibri"/>
                <a:ea typeface="Calibri"/>
                <a:cs typeface="Calibri"/>
                <a:sym typeface="Calibri"/>
              </a:rPr>
              <a:t>Common Core State </a:t>
            </a:r>
          </a:p>
          <a:p>
            <a:pPr marL="0" marR="0" lvl="0" indent="0" algn="l" rtl="0">
              <a:spcBef>
                <a:spcPts val="800"/>
              </a:spcBef>
              <a:spcAft>
                <a:spcPts val="0"/>
              </a:spcAft>
              <a:buClr>
                <a:srgbClr val="92D050"/>
              </a:buClr>
              <a:buSzPct val="25000"/>
              <a:buFont typeface="Arial"/>
              <a:buNone/>
            </a:pPr>
            <a:r>
              <a:rPr lang="en-US" sz="4000">
                <a:solidFill>
                  <a:srgbClr val="002060"/>
                </a:solidFill>
                <a:latin typeface="Calibri"/>
                <a:ea typeface="Calibri"/>
                <a:cs typeface="Calibri"/>
                <a:sym typeface="Calibri"/>
              </a:rPr>
              <a:t>Standards (CCSS) and Common Core Essential Elements (CCEE)</a:t>
            </a:r>
          </a:p>
          <a:p>
            <a:pPr marL="342900" marR="0" lvl="0" indent="-342900" algn="l" rtl="0">
              <a:spcBef>
                <a:spcPts val="640"/>
              </a:spcBef>
              <a:spcAft>
                <a:spcPts val="0"/>
              </a:spcAft>
              <a:buClr>
                <a:srgbClr val="92D050"/>
              </a:buClr>
              <a:buSzPct val="100000"/>
              <a:buFont typeface="Arial"/>
              <a:buNone/>
            </a:pPr>
            <a:endParaRPr sz="3200">
              <a:solidFill>
                <a:srgbClr val="002060"/>
              </a:solidFill>
              <a:latin typeface="Calibri"/>
              <a:ea typeface="Calibri"/>
              <a:cs typeface="Calibri"/>
              <a:sym typeface="Calibri"/>
            </a:endParaRPr>
          </a:p>
        </p:txBody>
      </p:sp>
      <p:sp>
        <p:nvSpPr>
          <p:cNvPr id="690" name="Shape 690"/>
          <p:cNvSpPr txBox="1">
            <a:spLocks noGrp="1"/>
          </p:cNvSpPr>
          <p:nvPr>
            <p:ph type="sldNum" idx="12"/>
          </p:nvPr>
        </p:nvSpPr>
        <p:spPr>
          <a:xfrm>
            <a:off x="0" y="6416675"/>
            <a:ext cx="2133600" cy="365100"/>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51</a:t>
            </a:fld>
            <a:endParaRPr lang="en-US"/>
          </a:p>
        </p:txBody>
      </p:sp>
      <p:pic>
        <p:nvPicPr>
          <p:cNvPr id="691" name="Shape 691" descr="ELA cover.jpg"/>
          <p:cNvPicPr preferRelativeResize="0"/>
          <p:nvPr/>
        </p:nvPicPr>
        <p:blipFill rotWithShape="1">
          <a:blip r:embed="rId3">
            <a:alphaModFix/>
          </a:blip>
          <a:srcRect/>
          <a:stretch/>
        </p:blipFill>
        <p:spPr>
          <a:xfrm>
            <a:off x="3657600" y="228600"/>
            <a:ext cx="1752600" cy="1219200"/>
          </a:xfrm>
          <a:prstGeom prst="rect">
            <a:avLst/>
          </a:prstGeom>
          <a:noFill/>
          <a:ln>
            <a:noFill/>
          </a:ln>
        </p:spPr>
      </p:pic>
      <p:pic>
        <p:nvPicPr>
          <p:cNvPr id="692" name="Shape 692"/>
          <p:cNvPicPr preferRelativeResize="0"/>
          <p:nvPr/>
        </p:nvPicPr>
        <p:blipFill/>
        <p:spPr>
          <a:xfrm>
            <a:off x="1676400" y="228600"/>
            <a:ext cx="1981200" cy="1219200"/>
          </a:xfrm>
          <a:prstGeom prst="rect">
            <a:avLst/>
          </a:prstGeom>
          <a:solidFill>
            <a:srgbClr val="FFFFFF"/>
          </a:solidFill>
          <a:ln>
            <a:noFill/>
          </a:ln>
        </p:spPr>
      </p:pic>
      <p:sp>
        <p:nvSpPr>
          <p:cNvPr id="693" name="Shape 693"/>
          <p:cNvSpPr txBox="1"/>
          <p:nvPr/>
        </p:nvSpPr>
        <p:spPr>
          <a:xfrm>
            <a:off x="2650450" y="2484800"/>
            <a:ext cx="3263400" cy="2186700"/>
          </a:xfrm>
          <a:prstGeom prst="rect">
            <a:avLst/>
          </a:prstGeom>
          <a:noFill/>
          <a:ln>
            <a:noFill/>
          </a:ln>
        </p:spPr>
        <p:txBody>
          <a:bodyPr lIns="91425" tIns="91425" rIns="91425" bIns="91425" anchor="t" anchorCtr="0">
            <a:noAutofit/>
          </a:bodyPr>
          <a:lstStyle/>
          <a:p>
            <a:pPr lvl="0" rtl="0">
              <a:spcBef>
                <a:spcPts val="0"/>
              </a:spcBef>
              <a:buNone/>
            </a:pPr>
            <a:r>
              <a:rPr lang="en-US" sz="960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2514599" y="228600"/>
            <a:ext cx="4572000" cy="1143000"/>
          </a:xfrm>
          <a:prstGeom prst="rect">
            <a:avLst/>
          </a:prstGeom>
          <a:noFill/>
          <a:ln>
            <a:noFill/>
          </a:ln>
        </p:spPr>
        <p:txBody>
          <a:bodyPr lIns="91425" tIns="45700" rIns="8127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WMELS Training in Wisconsin</a:t>
            </a:r>
          </a:p>
        </p:txBody>
      </p:sp>
      <p:sp>
        <p:nvSpPr>
          <p:cNvPr id="700" name="Shape 700"/>
          <p:cNvSpPr txBox="1">
            <a:spLocks noGrp="1"/>
          </p:cNvSpPr>
          <p:nvPr>
            <p:ph type="body" idx="1"/>
          </p:nvPr>
        </p:nvSpPr>
        <p:spPr>
          <a:xfrm>
            <a:off x="1142999" y="2209800"/>
            <a:ext cx="6858000" cy="3352800"/>
          </a:xfrm>
          <a:prstGeom prst="rect">
            <a:avLst/>
          </a:prstGeom>
          <a:noFill/>
          <a:ln>
            <a:noFill/>
          </a:ln>
        </p:spPr>
        <p:txBody>
          <a:bodyPr lIns="91425" tIns="45700" rIns="81275" bIns="45700" anchor="t" anchorCtr="0">
            <a:noAutofit/>
          </a:bodyPr>
          <a:lstStyle/>
          <a:p>
            <a:pPr marL="342900" marR="0" lvl="0" indent="-342900" algn="l" rtl="0">
              <a:spcBef>
                <a:spcPts val="0"/>
              </a:spcBef>
              <a:spcAft>
                <a:spcPts val="0"/>
              </a:spcAft>
              <a:buClr>
                <a:srgbClr val="00AB4E"/>
              </a:buClr>
              <a:buSzPct val="100000"/>
              <a:buFont typeface="Arial"/>
              <a:buChar char="•"/>
            </a:pPr>
            <a:r>
              <a:rPr lang="en-US" sz="3200">
                <a:solidFill>
                  <a:srgbClr val="333399"/>
                </a:solidFill>
                <a:latin typeface="Calibri"/>
                <a:ea typeface="Calibri"/>
                <a:cs typeface="Calibri"/>
                <a:sym typeface="Calibri"/>
              </a:rPr>
              <a:t>WMELS Approved Trainers</a:t>
            </a:r>
          </a:p>
          <a:p>
            <a:pPr marL="342900" marR="0" lvl="0" indent="-342900" algn="l" rtl="0">
              <a:spcBef>
                <a:spcPts val="640"/>
              </a:spcBef>
              <a:spcAft>
                <a:spcPts val="0"/>
              </a:spcAft>
              <a:buClr>
                <a:srgbClr val="00AB4E"/>
              </a:buClr>
              <a:buSzPct val="100000"/>
              <a:buFont typeface="Arial"/>
              <a:buChar char="•"/>
            </a:pPr>
            <a:r>
              <a:rPr lang="en-US" sz="3200">
                <a:solidFill>
                  <a:srgbClr val="333399"/>
                </a:solidFill>
                <a:latin typeface="Calibri"/>
                <a:ea typeface="Calibri"/>
                <a:cs typeface="Calibri"/>
                <a:sym typeface="Calibri"/>
              </a:rPr>
              <a:t>WMELS Trainings </a:t>
            </a:r>
          </a:p>
          <a:p>
            <a:pPr marL="0" marR="0" lvl="0" indent="0" algn="l" rtl="0">
              <a:spcBef>
                <a:spcPts val="640"/>
              </a:spcBef>
              <a:spcAft>
                <a:spcPts val="0"/>
              </a:spcAft>
              <a:buClr>
                <a:srgbClr val="92D050"/>
              </a:buClr>
              <a:buSzPct val="25000"/>
              <a:buFont typeface="Arial"/>
              <a:buNone/>
            </a:pPr>
            <a:r>
              <a:rPr lang="en-US" sz="3200">
                <a:solidFill>
                  <a:srgbClr val="333399"/>
                </a:solidFill>
                <a:latin typeface="Calibri"/>
                <a:ea typeface="Calibri"/>
                <a:cs typeface="Calibri"/>
                <a:sym typeface="Calibri"/>
              </a:rPr>
              <a:t> </a:t>
            </a:r>
          </a:p>
          <a:p>
            <a:pPr marL="0" marR="0" lvl="0" indent="0" algn="ctr" rtl="0">
              <a:spcBef>
                <a:spcPts val="640"/>
              </a:spcBef>
              <a:spcAft>
                <a:spcPts val="0"/>
              </a:spcAft>
              <a:buClr>
                <a:srgbClr val="92D050"/>
              </a:buClr>
              <a:buSzPct val="25000"/>
              <a:buFont typeface="Arial"/>
              <a:buNone/>
            </a:pPr>
            <a:r>
              <a:rPr lang="en-US" sz="3200">
                <a:solidFill>
                  <a:srgbClr val="333399"/>
                </a:solidFill>
                <a:latin typeface="Calibri"/>
                <a:ea typeface="Calibri"/>
                <a:cs typeface="Calibri"/>
                <a:sym typeface="Calibri"/>
              </a:rPr>
              <a:t>For more information about WMELS Trainings go to </a:t>
            </a:r>
            <a:r>
              <a:rPr lang="en-US" sz="3200" u="sng">
                <a:solidFill>
                  <a:schemeClr val="hlink"/>
                </a:solidFill>
                <a:latin typeface="Calibri"/>
                <a:ea typeface="Calibri"/>
                <a:cs typeface="Calibri"/>
                <a:sym typeface="Calibri"/>
                <a:hlinkClick r:id="rId3"/>
              </a:rPr>
              <a:t>www.collaboratingpartners.com</a:t>
            </a:r>
          </a:p>
        </p:txBody>
      </p:sp>
      <p:pic>
        <p:nvPicPr>
          <p:cNvPr id="701" name="Shape 701" descr="ELS Logo 2015.jpg"/>
          <p:cNvPicPr preferRelativeResize="0"/>
          <p:nvPr/>
        </p:nvPicPr>
        <p:blipFill>
          <a:blip r:embed="rId4">
            <a:alphaModFix/>
          </a:blip>
          <a:stretch>
            <a:fillRect/>
          </a:stretch>
        </p:blipFill>
        <p:spPr>
          <a:xfrm rot="-5400000">
            <a:off x="718525" y="-33337"/>
            <a:ext cx="1047750" cy="1666875"/>
          </a:xfrm>
          <a:prstGeom prst="rect">
            <a:avLst/>
          </a:prstGeom>
          <a:noFill/>
          <a:ln>
            <a:noFill/>
          </a:ln>
        </p:spPr>
      </p:pic>
      <p:sp>
        <p:nvSpPr>
          <p:cNvPr id="702" name="Shape 702"/>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2594125" y="276225"/>
            <a:ext cx="4800600" cy="1143000"/>
          </a:xfrm>
          <a:prstGeom prst="rect">
            <a:avLst/>
          </a:prstGeom>
          <a:noFill/>
          <a:ln>
            <a:noFill/>
          </a:ln>
        </p:spPr>
        <p:txBody>
          <a:bodyPr lIns="91425" tIns="45700" rIns="8127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WMELS Information</a:t>
            </a:r>
          </a:p>
        </p:txBody>
      </p:sp>
      <p:sp>
        <p:nvSpPr>
          <p:cNvPr id="709" name="Shape 709"/>
          <p:cNvSpPr txBox="1">
            <a:spLocks noGrp="1"/>
          </p:cNvSpPr>
          <p:nvPr>
            <p:ph type="body" idx="1"/>
          </p:nvPr>
        </p:nvSpPr>
        <p:spPr>
          <a:xfrm>
            <a:off x="1104900" y="1874836"/>
            <a:ext cx="6934200" cy="3154500"/>
          </a:xfrm>
          <a:prstGeom prst="rect">
            <a:avLst/>
          </a:prstGeom>
          <a:noFill/>
          <a:ln>
            <a:noFill/>
          </a:ln>
        </p:spPr>
        <p:txBody>
          <a:bodyPr lIns="91425" tIns="45700" rIns="81275" bIns="45700" anchor="t" anchorCtr="0">
            <a:noAutofit/>
          </a:bodyPr>
          <a:lstStyle/>
          <a:p>
            <a:pPr marL="0" marR="0" lvl="0" indent="0" algn="ctr" rtl="0">
              <a:spcBef>
                <a:spcPts val="0"/>
              </a:spcBef>
              <a:spcAft>
                <a:spcPts val="0"/>
              </a:spcAft>
              <a:buClr>
                <a:srgbClr val="92D050"/>
              </a:buClr>
              <a:buSzPct val="25000"/>
              <a:buFont typeface="Arial"/>
              <a:buNone/>
            </a:pPr>
            <a:r>
              <a:rPr lang="en-US" sz="3200">
                <a:solidFill>
                  <a:srgbClr val="333399"/>
                </a:solidFill>
                <a:latin typeface="Lato"/>
                <a:ea typeface="Lato"/>
                <a:cs typeface="Lato"/>
                <a:sym typeface="Lato"/>
              </a:rPr>
              <a:t>For more information about the </a:t>
            </a:r>
          </a:p>
          <a:p>
            <a:pPr marL="0" marR="0" lvl="0" indent="0" algn="ctr" rtl="0">
              <a:spcBef>
                <a:spcPts val="640"/>
              </a:spcBef>
              <a:spcAft>
                <a:spcPts val="0"/>
              </a:spcAft>
              <a:buClr>
                <a:srgbClr val="92D050"/>
              </a:buClr>
              <a:buSzPct val="25000"/>
              <a:buFont typeface="Arial"/>
              <a:buNone/>
            </a:pPr>
            <a:r>
              <a:rPr lang="en-US" sz="3200">
                <a:solidFill>
                  <a:srgbClr val="333399"/>
                </a:solidFill>
                <a:latin typeface="Lato"/>
                <a:ea typeface="Lato"/>
                <a:cs typeface="Lato"/>
                <a:sym typeface="Lato"/>
              </a:rPr>
              <a:t>Wisconsin Model Early </a:t>
            </a:r>
          </a:p>
          <a:p>
            <a:pPr marL="0" marR="0" lvl="0" indent="0" algn="ctr" rtl="0">
              <a:spcBef>
                <a:spcPts val="640"/>
              </a:spcBef>
              <a:spcAft>
                <a:spcPts val="0"/>
              </a:spcAft>
              <a:buClr>
                <a:srgbClr val="92D050"/>
              </a:buClr>
              <a:buSzPct val="25000"/>
              <a:buFont typeface="Arial"/>
              <a:buNone/>
            </a:pPr>
            <a:r>
              <a:rPr lang="en-US" sz="3200">
                <a:solidFill>
                  <a:srgbClr val="333399"/>
                </a:solidFill>
                <a:latin typeface="Lato"/>
                <a:ea typeface="Lato"/>
                <a:cs typeface="Lato"/>
                <a:sym typeface="Lato"/>
              </a:rPr>
              <a:t>Learning Standards</a:t>
            </a:r>
          </a:p>
          <a:p>
            <a:pPr marL="0" marR="0" lvl="0" indent="0" algn="ctr" rtl="0">
              <a:spcBef>
                <a:spcPts val="640"/>
              </a:spcBef>
              <a:buClr>
                <a:srgbClr val="92D050"/>
              </a:buClr>
              <a:buSzPct val="25000"/>
              <a:buFont typeface="Arial"/>
              <a:buNone/>
            </a:pPr>
            <a:r>
              <a:rPr lang="en-US" sz="3200" u="sng">
                <a:solidFill>
                  <a:schemeClr val="hlink"/>
                </a:solidFill>
                <a:latin typeface="Lato"/>
                <a:ea typeface="Lato"/>
                <a:cs typeface="Lato"/>
                <a:sym typeface="Lato"/>
                <a:hlinkClick r:id="rId3"/>
              </a:rPr>
              <a:t>http://www.collaboratingpartners.com/wmels-about.php</a:t>
            </a:r>
          </a:p>
        </p:txBody>
      </p:sp>
      <p:pic>
        <p:nvPicPr>
          <p:cNvPr id="710" name="Shape 710" descr="ELS Logo 2015.jpg"/>
          <p:cNvPicPr preferRelativeResize="0"/>
          <p:nvPr/>
        </p:nvPicPr>
        <p:blipFill>
          <a:blip r:embed="rId4">
            <a:alphaModFix/>
          </a:blip>
          <a:stretch>
            <a:fillRect/>
          </a:stretch>
        </p:blipFill>
        <p:spPr>
          <a:xfrm rot="-5400000">
            <a:off x="718525" y="-33337"/>
            <a:ext cx="1047750" cy="1666875"/>
          </a:xfrm>
          <a:prstGeom prst="rect">
            <a:avLst/>
          </a:prstGeom>
          <a:noFill/>
          <a:ln>
            <a:noFill/>
          </a:ln>
        </p:spPr>
      </p:pic>
      <p:sp>
        <p:nvSpPr>
          <p:cNvPr id="711" name="Shape 711"/>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Shape 717"/>
          <p:cNvSpPr txBox="1">
            <a:spLocks noGrp="1"/>
          </p:cNvSpPr>
          <p:nvPr>
            <p:ph type="title"/>
          </p:nvPr>
        </p:nvSpPr>
        <p:spPr>
          <a:xfrm>
            <a:off x="2324100" y="228600"/>
            <a:ext cx="52578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a:solidFill>
                  <a:srgbClr val="333399"/>
                </a:solidFill>
                <a:latin typeface="Lato"/>
                <a:ea typeface="Lato"/>
                <a:cs typeface="Lato"/>
                <a:sym typeface="Lato"/>
              </a:rPr>
              <a:t>WI ELA</a:t>
            </a:r>
            <a:r>
              <a:rPr lang="en-US" sz="4000" b="0" i="0" u="none" strike="noStrike" cap="none">
                <a:solidFill>
                  <a:srgbClr val="333399"/>
                </a:solidFill>
                <a:latin typeface="Lato"/>
                <a:ea typeface="Lato"/>
                <a:cs typeface="Lato"/>
                <a:sym typeface="Lato"/>
              </a:rPr>
              <a:t> Information</a:t>
            </a:r>
          </a:p>
        </p:txBody>
      </p:sp>
      <p:sp>
        <p:nvSpPr>
          <p:cNvPr id="718" name="Shape 718"/>
          <p:cNvSpPr txBox="1">
            <a:spLocks noGrp="1"/>
          </p:cNvSpPr>
          <p:nvPr>
            <p:ph type="body" idx="1"/>
          </p:nvPr>
        </p:nvSpPr>
        <p:spPr>
          <a:xfrm>
            <a:off x="1752600" y="4999037"/>
            <a:ext cx="6934199" cy="13255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AB4E"/>
              </a:buClr>
              <a:buSzPct val="100000"/>
              <a:buFont typeface="Lato"/>
              <a:buChar char="•"/>
            </a:pPr>
            <a:r>
              <a:rPr lang="en-US" sz="2800" u="sng">
                <a:solidFill>
                  <a:schemeClr val="hlink"/>
                </a:solidFill>
                <a:latin typeface="Lato"/>
                <a:ea typeface="Lato"/>
                <a:cs typeface="Lato"/>
                <a:sym typeface="Lato"/>
                <a:hlinkClick r:id="rId3"/>
              </a:rPr>
              <a:t>http://dpi.wi.gov/ela/standards</a:t>
            </a:r>
            <a:r>
              <a:rPr lang="en-US" sz="2800">
                <a:latin typeface="Lato"/>
                <a:ea typeface="Lato"/>
                <a:cs typeface="Lato"/>
                <a:sym typeface="Lato"/>
              </a:rPr>
              <a:t> </a:t>
            </a:r>
          </a:p>
          <a:p>
            <a:pPr marL="342900" marR="0" lvl="0" indent="-342900" algn="l" rtl="0">
              <a:spcBef>
                <a:spcPts val="560"/>
              </a:spcBef>
              <a:spcAft>
                <a:spcPts val="0"/>
              </a:spcAft>
              <a:buClr>
                <a:srgbClr val="00AB4E"/>
              </a:buClr>
              <a:buSzPct val="100000"/>
              <a:buFont typeface="Lato"/>
              <a:buChar char="•"/>
            </a:pPr>
            <a:r>
              <a:rPr lang="en-US" sz="2800" u="sng">
                <a:solidFill>
                  <a:schemeClr val="hlink"/>
                </a:solidFill>
                <a:latin typeface="Lato"/>
                <a:ea typeface="Lato"/>
                <a:cs typeface="Lato"/>
                <a:sym typeface="Lato"/>
                <a:hlinkClick r:id="rId4"/>
              </a:rPr>
              <a:t>http://dpi.wi.gov/ela</a:t>
            </a:r>
          </a:p>
          <a:p>
            <a:pPr marL="342900" marR="0" lvl="0" indent="-342900" algn="l" rtl="0">
              <a:spcBef>
                <a:spcPts val="560"/>
              </a:spcBef>
              <a:spcAft>
                <a:spcPts val="0"/>
              </a:spcAft>
              <a:buClr>
                <a:srgbClr val="00AB4E"/>
              </a:buClr>
              <a:buSzPct val="100000"/>
              <a:buFont typeface="Lato"/>
              <a:buChar char="•"/>
            </a:pPr>
            <a:r>
              <a:rPr lang="en-US" sz="2800" u="sng">
                <a:solidFill>
                  <a:schemeClr val="hlink"/>
                </a:solidFill>
                <a:latin typeface="Lato"/>
                <a:ea typeface="Lato"/>
                <a:cs typeface="Lato"/>
                <a:sym typeface="Lato"/>
                <a:hlinkClick r:id="rId5"/>
              </a:rPr>
              <a:t>http://dpi.wi.gov/my-wi-standards</a:t>
            </a:r>
            <a:r>
              <a:rPr lang="en-US" sz="2800">
                <a:latin typeface="Lato"/>
                <a:ea typeface="Lato"/>
                <a:cs typeface="Lato"/>
                <a:sym typeface="Lato"/>
              </a:rPr>
              <a:t> </a:t>
            </a:r>
          </a:p>
          <a:p>
            <a:pPr marL="0" marR="0" lvl="0" indent="0" algn="l" rtl="0">
              <a:spcBef>
                <a:spcPts val="560"/>
              </a:spcBef>
              <a:buNone/>
            </a:pPr>
            <a:endParaRPr sz="2800">
              <a:solidFill>
                <a:srgbClr val="002060"/>
              </a:solidFill>
              <a:latin typeface="Lato"/>
              <a:ea typeface="Lato"/>
              <a:cs typeface="Lato"/>
              <a:sym typeface="Lato"/>
            </a:endParaRPr>
          </a:p>
        </p:txBody>
      </p:sp>
      <p:sp>
        <p:nvSpPr>
          <p:cNvPr id="719" name="Shape 719"/>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54</a:t>
            </a:fld>
            <a:endParaRPr lang="en-US"/>
          </a:p>
        </p:txBody>
      </p:sp>
      <p:grpSp>
        <p:nvGrpSpPr>
          <p:cNvPr id="720" name="Shape 720"/>
          <p:cNvGrpSpPr/>
          <p:nvPr/>
        </p:nvGrpSpPr>
        <p:grpSpPr>
          <a:xfrm>
            <a:off x="179873" y="157594"/>
            <a:ext cx="1850219" cy="1428616"/>
            <a:chOff x="77500" y="5036950"/>
            <a:chExt cx="2057400" cy="1705200"/>
          </a:xfrm>
        </p:grpSpPr>
        <p:sp>
          <p:nvSpPr>
            <p:cNvPr id="721" name="Shape 721"/>
            <p:cNvSpPr/>
            <p:nvPr/>
          </p:nvSpPr>
          <p:spPr>
            <a:xfrm>
              <a:off x="77500" y="5036950"/>
              <a:ext cx="2057400" cy="17052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722" name="Shape 722" descr="Standards ELA 11.19.15.JPG"/>
            <p:cNvPicPr preferRelativeResize="0"/>
            <p:nvPr/>
          </p:nvPicPr>
          <p:blipFill>
            <a:blip r:embed="rId6">
              <a:alphaModFix/>
            </a:blip>
            <a:stretch>
              <a:fillRect/>
            </a:stretch>
          </p:blipFill>
          <p:spPr>
            <a:xfrm>
              <a:off x="160800" y="5178040"/>
              <a:ext cx="1864484" cy="1447800"/>
            </a:xfrm>
            <a:prstGeom prst="rect">
              <a:avLst/>
            </a:prstGeom>
            <a:noFill/>
            <a:ln>
              <a:noFill/>
            </a:ln>
          </p:spPr>
        </p:pic>
      </p:grpSp>
      <p:pic>
        <p:nvPicPr>
          <p:cNvPr id="723" name="Shape 723" descr="ELA_in_WI.png"/>
          <p:cNvPicPr preferRelativeResize="0"/>
          <p:nvPr/>
        </p:nvPicPr>
        <p:blipFill rotWithShape="1">
          <a:blip r:embed="rId7">
            <a:alphaModFix/>
          </a:blip>
          <a:srcRect l="13513" r="14909"/>
          <a:stretch/>
        </p:blipFill>
        <p:spPr>
          <a:xfrm>
            <a:off x="2241275" y="1032124"/>
            <a:ext cx="5014299" cy="39669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1676400" y="228600"/>
            <a:ext cx="70104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PURPOSE: Standards</a:t>
            </a:r>
          </a:p>
        </p:txBody>
      </p:sp>
      <p:sp>
        <p:nvSpPr>
          <p:cNvPr id="730" name="Shape 730"/>
          <p:cNvSpPr txBox="1">
            <a:spLocks noGrp="1"/>
          </p:cNvSpPr>
          <p:nvPr>
            <p:ph type="body" idx="1"/>
          </p:nvPr>
        </p:nvSpPr>
        <p:spPr>
          <a:xfrm>
            <a:off x="1104900" y="3932237"/>
            <a:ext cx="6934200" cy="2392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AB4E"/>
              </a:buClr>
              <a:buSzPct val="100000"/>
              <a:buFont typeface="Lato"/>
              <a:buChar char="•"/>
            </a:pPr>
            <a:r>
              <a:rPr lang="en-US" sz="3200">
                <a:solidFill>
                  <a:srgbClr val="333399"/>
                </a:solidFill>
                <a:latin typeface="Lato"/>
                <a:ea typeface="Lato"/>
                <a:cs typeface="Lato"/>
                <a:sym typeface="Lato"/>
              </a:rPr>
              <a:t>Understand content of WMELS</a:t>
            </a:r>
          </a:p>
          <a:p>
            <a:pPr marL="342900" marR="0" lvl="0" indent="-342900" algn="l" rtl="0">
              <a:spcBef>
                <a:spcPts val="640"/>
              </a:spcBef>
              <a:spcAft>
                <a:spcPts val="0"/>
              </a:spcAft>
              <a:buClr>
                <a:srgbClr val="00AB4E"/>
              </a:buClr>
              <a:buSzPct val="100000"/>
              <a:buFont typeface="Lato"/>
              <a:buChar char="•"/>
            </a:pPr>
            <a:r>
              <a:rPr lang="en-US" sz="3200">
                <a:solidFill>
                  <a:srgbClr val="333399"/>
                </a:solidFill>
                <a:latin typeface="Lato"/>
                <a:ea typeface="Lato"/>
                <a:cs typeface="Lato"/>
                <a:sym typeface="Lato"/>
              </a:rPr>
              <a:t>Understand content of </a:t>
            </a:r>
            <a:r>
              <a:rPr lang="en-US">
                <a:solidFill>
                  <a:srgbClr val="333399"/>
                </a:solidFill>
                <a:latin typeface="Lato"/>
                <a:ea typeface="Lato"/>
                <a:cs typeface="Lato"/>
                <a:sym typeface="Lato"/>
              </a:rPr>
              <a:t>WI</a:t>
            </a:r>
            <a:r>
              <a:rPr lang="en-US" sz="3200">
                <a:solidFill>
                  <a:srgbClr val="333399"/>
                </a:solidFill>
                <a:latin typeface="Lato"/>
                <a:ea typeface="Lato"/>
                <a:cs typeface="Lato"/>
                <a:sym typeface="Lato"/>
              </a:rPr>
              <a:t> ELA</a:t>
            </a:r>
          </a:p>
          <a:p>
            <a:pPr marL="342900" marR="0" lvl="0" indent="-342900" algn="l" rtl="0">
              <a:spcBef>
                <a:spcPts val="640"/>
              </a:spcBef>
              <a:buClr>
                <a:srgbClr val="00AB4E"/>
              </a:buClr>
              <a:buSzPct val="100000"/>
              <a:buFont typeface="Lato"/>
              <a:buChar char="•"/>
            </a:pPr>
            <a:r>
              <a:rPr lang="en-US" sz="3200">
                <a:solidFill>
                  <a:srgbClr val="333399"/>
                </a:solidFill>
                <a:latin typeface="Lato"/>
                <a:ea typeface="Lato"/>
                <a:cs typeface="Lato"/>
                <a:sym typeface="Lato"/>
              </a:rPr>
              <a:t>Consider implications for learning expectations, assessment, and resources</a:t>
            </a:r>
          </a:p>
        </p:txBody>
      </p:sp>
      <p:sp>
        <p:nvSpPr>
          <p:cNvPr id="731" name="Shape 731"/>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55</a:t>
            </a:fld>
            <a:endParaRPr lang="en-US"/>
          </a:p>
        </p:txBody>
      </p:sp>
      <p:pic>
        <p:nvPicPr>
          <p:cNvPr id="732" name="Shape 732" descr="Standards ELA 11.19.15.JPG"/>
          <p:cNvPicPr preferRelativeResize="0"/>
          <p:nvPr/>
        </p:nvPicPr>
        <p:blipFill>
          <a:blip r:embed="rId3">
            <a:alphaModFix/>
          </a:blip>
          <a:stretch>
            <a:fillRect/>
          </a:stretch>
        </p:blipFill>
        <p:spPr>
          <a:xfrm>
            <a:off x="1542621" y="1192793"/>
            <a:ext cx="3409249" cy="2647350"/>
          </a:xfrm>
          <a:prstGeom prst="rect">
            <a:avLst/>
          </a:prstGeom>
          <a:noFill/>
          <a:ln>
            <a:noFill/>
          </a:ln>
        </p:spPr>
      </p:pic>
      <p:pic>
        <p:nvPicPr>
          <p:cNvPr id="733" name="Shape 733" descr="ELS Logo 2015.jpg"/>
          <p:cNvPicPr preferRelativeResize="0"/>
          <p:nvPr/>
        </p:nvPicPr>
        <p:blipFill>
          <a:blip r:embed="rId4">
            <a:alphaModFix/>
          </a:blip>
          <a:stretch>
            <a:fillRect/>
          </a:stretch>
        </p:blipFill>
        <p:spPr>
          <a:xfrm rot="-5400000">
            <a:off x="5443916" y="1687944"/>
            <a:ext cx="1665425" cy="2649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447249" y="274650"/>
            <a:ext cx="8239500" cy="1143000"/>
          </a:xfrm>
          <a:prstGeom prst="rect">
            <a:avLst/>
          </a:prstGeom>
          <a:noFill/>
          <a:ln>
            <a:noFill/>
          </a:ln>
        </p:spPr>
        <p:txBody>
          <a:bodyPr lIns="91425" tIns="45700" rIns="91425" bIns="45700" anchor="t" anchorCtr="0">
            <a:noAutofit/>
          </a:bodyPr>
          <a:lstStyle/>
          <a:p>
            <a:pPr marL="0" marR="0" lvl="0" indent="0" algn="ctr"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Supplies</a:t>
            </a:r>
          </a:p>
        </p:txBody>
      </p:sp>
      <p:sp>
        <p:nvSpPr>
          <p:cNvPr id="740" name="Shape 740"/>
          <p:cNvSpPr txBox="1">
            <a:spLocks noGrp="1"/>
          </p:cNvSpPr>
          <p:nvPr>
            <p:ph type="body" idx="1"/>
          </p:nvPr>
        </p:nvSpPr>
        <p:spPr>
          <a:xfrm>
            <a:off x="879600" y="1378225"/>
            <a:ext cx="3957600" cy="4446000"/>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00AB4E"/>
              </a:buClr>
              <a:buSzPct val="100000"/>
              <a:buFont typeface="Lato"/>
              <a:buAutoNum type="arabicPeriod"/>
            </a:pPr>
            <a:r>
              <a:rPr lang="en-US" sz="2800">
                <a:solidFill>
                  <a:srgbClr val="333399"/>
                </a:solidFill>
                <a:latin typeface="Lato"/>
                <a:ea typeface="Lato"/>
                <a:cs typeface="Lato"/>
                <a:sym typeface="Lato"/>
              </a:rPr>
              <a:t>Guidance for Correlation Charts</a:t>
            </a:r>
          </a:p>
          <a:p>
            <a:pPr marL="514350" marR="0" lvl="0" indent="-514350" algn="l" rtl="0">
              <a:spcBef>
                <a:spcPts val="560"/>
              </a:spcBef>
              <a:spcAft>
                <a:spcPts val="0"/>
              </a:spcAft>
              <a:buClr>
                <a:srgbClr val="00AB4E"/>
              </a:buClr>
              <a:buSzPct val="100000"/>
              <a:buFont typeface="Lato"/>
              <a:buAutoNum type="arabicPeriod"/>
            </a:pPr>
            <a:r>
              <a:rPr lang="en-US" sz="2800">
                <a:solidFill>
                  <a:srgbClr val="333399"/>
                </a:solidFill>
                <a:latin typeface="Lato"/>
                <a:ea typeface="Lato"/>
                <a:cs typeface="Lato"/>
                <a:sym typeface="Lato"/>
              </a:rPr>
              <a:t>Correlation chart (start with reading)</a:t>
            </a:r>
          </a:p>
          <a:p>
            <a:pPr marL="514350" marR="0" lvl="0" indent="-514350" algn="l" rtl="0">
              <a:spcBef>
                <a:spcPts val="560"/>
              </a:spcBef>
              <a:spcAft>
                <a:spcPts val="0"/>
              </a:spcAft>
              <a:buClr>
                <a:srgbClr val="00AB4E"/>
              </a:buClr>
              <a:buSzPct val="100000"/>
              <a:buFont typeface="Lato"/>
              <a:buAutoNum type="arabicPeriod"/>
            </a:pPr>
            <a:r>
              <a:rPr lang="en-US" sz="2800">
                <a:solidFill>
                  <a:srgbClr val="333399"/>
                </a:solidFill>
                <a:latin typeface="Lato"/>
                <a:ea typeface="Lato"/>
                <a:cs typeface="Lato"/>
                <a:sym typeface="Lato"/>
              </a:rPr>
              <a:t>Thinksheet: Implications from Standards</a:t>
            </a:r>
          </a:p>
          <a:p>
            <a:pPr marL="514350" marR="0" lvl="0" indent="-514350" algn="l" rtl="0">
              <a:spcBef>
                <a:spcPts val="560"/>
              </a:spcBef>
              <a:buClr>
                <a:srgbClr val="00AB4E"/>
              </a:buClr>
              <a:buSzPct val="100000"/>
              <a:buFont typeface="Lato"/>
              <a:buAutoNum type="arabicPeriod"/>
            </a:pPr>
            <a:r>
              <a:rPr lang="en-US" sz="2800">
                <a:solidFill>
                  <a:srgbClr val="333399"/>
                </a:solidFill>
                <a:latin typeface="Lato"/>
                <a:ea typeface="Lato"/>
                <a:cs typeface="Lato"/>
                <a:sym typeface="Lato"/>
              </a:rPr>
              <a:t>WMELS and Early Literacy Update</a:t>
            </a:r>
          </a:p>
        </p:txBody>
      </p:sp>
      <p:sp>
        <p:nvSpPr>
          <p:cNvPr id="741" name="Shape 741"/>
          <p:cNvSpPr txBox="1">
            <a:spLocks noGrp="1"/>
          </p:cNvSpPr>
          <p:nvPr>
            <p:ph type="sldNum" idx="12"/>
          </p:nvPr>
        </p:nvSpPr>
        <p:spPr>
          <a:xfrm>
            <a:off x="0" y="6324600"/>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56</a:t>
            </a:fld>
            <a:endParaRPr lang="en-US"/>
          </a:p>
        </p:txBody>
      </p:sp>
      <p:pic>
        <p:nvPicPr>
          <p:cNvPr id="742" name="Shape 742" descr="C:\Documents and Settings\novakbe\Local Settings\Temporary Internet Files\Content.IE5\7BT02DGF\MP900401136[1].jpg"/>
          <p:cNvPicPr preferRelativeResize="0">
            <a:picLocks noGrp="1"/>
          </p:cNvPicPr>
          <p:nvPr>
            <p:ph type="body" idx="2"/>
          </p:nvPr>
        </p:nvPicPr>
        <p:blipFill rotWithShape="1">
          <a:blip r:embed="rId3">
            <a:alphaModFix/>
          </a:blip>
          <a:srcRect/>
          <a:stretch/>
        </p:blipFill>
        <p:spPr>
          <a:xfrm>
            <a:off x="5105400" y="1219200"/>
            <a:ext cx="3638743" cy="487679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a:spLocks noGrp="1"/>
          </p:cNvSpPr>
          <p:nvPr>
            <p:ph type="title"/>
          </p:nvPr>
        </p:nvSpPr>
        <p:spPr>
          <a:xfrm>
            <a:off x="512374" y="228600"/>
            <a:ext cx="8174400" cy="1143000"/>
          </a:xfrm>
          <a:prstGeom prst="rect">
            <a:avLst/>
          </a:prstGeom>
          <a:noFill/>
          <a:ln>
            <a:noFill/>
          </a:ln>
        </p:spPr>
        <p:txBody>
          <a:bodyPr lIns="91425" tIns="45700" rIns="91425" bIns="45700" anchor="t" anchorCtr="0">
            <a:noAutofit/>
          </a:bodyPr>
          <a:lstStyle/>
          <a:p>
            <a:pPr marL="0" marR="0" lvl="0" indent="0" algn="ctr"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Correlation Charts</a:t>
            </a:r>
          </a:p>
        </p:txBody>
      </p:sp>
      <p:sp>
        <p:nvSpPr>
          <p:cNvPr id="749" name="Shape 749"/>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57</a:t>
            </a:fld>
            <a:endParaRPr lang="en-US"/>
          </a:p>
        </p:txBody>
      </p:sp>
      <p:pic>
        <p:nvPicPr>
          <p:cNvPr id="750" name="Shape 750" descr="reading_chart.png"/>
          <p:cNvPicPr preferRelativeResize="0"/>
          <p:nvPr/>
        </p:nvPicPr>
        <p:blipFill rotWithShape="1">
          <a:blip r:embed="rId3">
            <a:alphaModFix/>
          </a:blip>
          <a:srcRect l="20409" t="8508" r="20397"/>
          <a:stretch/>
        </p:blipFill>
        <p:spPr>
          <a:xfrm>
            <a:off x="1323624" y="1142999"/>
            <a:ext cx="6496750" cy="4902875"/>
          </a:xfrm>
          <a:prstGeom prst="rect">
            <a:avLst/>
          </a:prstGeom>
          <a:noFill/>
          <a:ln>
            <a:noFill/>
          </a:ln>
        </p:spPr>
      </p:pic>
      <p:sp>
        <p:nvSpPr>
          <p:cNvPr id="751" name="Shape 751"/>
          <p:cNvSpPr txBox="1"/>
          <p:nvPr/>
        </p:nvSpPr>
        <p:spPr>
          <a:xfrm>
            <a:off x="1323600" y="6045875"/>
            <a:ext cx="6496800" cy="899700"/>
          </a:xfrm>
          <a:prstGeom prst="rect">
            <a:avLst/>
          </a:prstGeom>
          <a:noFill/>
          <a:ln>
            <a:noFill/>
          </a:ln>
        </p:spPr>
        <p:txBody>
          <a:bodyPr lIns="91425" tIns="91425" rIns="91425" bIns="91425" anchor="ctr" anchorCtr="0">
            <a:noAutofit/>
          </a:bodyPr>
          <a:lstStyle/>
          <a:p>
            <a:pPr lvl="0" rtl="0">
              <a:spcBef>
                <a:spcPts val="0"/>
              </a:spcBef>
              <a:buNone/>
            </a:pPr>
            <a:r>
              <a:rPr lang="en-US" u="sng">
                <a:solidFill>
                  <a:schemeClr val="hlink"/>
                </a:solidFill>
                <a:hlinkClick r:id="rId4"/>
              </a:rPr>
              <a:t>https://drive.google.com/open?id=0BwUwy7Tzr4bTY1d6ZEQxanJvT2c</a:t>
            </a:r>
            <a:r>
              <a:rPr lang="en-US"/>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Shape 757"/>
          <p:cNvSpPr txBox="1">
            <a:spLocks noGrp="1"/>
          </p:cNvSpPr>
          <p:nvPr>
            <p:ph type="title"/>
          </p:nvPr>
        </p:nvSpPr>
        <p:spPr>
          <a:xfrm>
            <a:off x="1676400" y="228600"/>
            <a:ext cx="70104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Features of the charts</a:t>
            </a:r>
          </a:p>
        </p:txBody>
      </p:sp>
      <p:sp>
        <p:nvSpPr>
          <p:cNvPr id="758" name="Shape 758"/>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58</a:t>
            </a:fld>
            <a:endParaRPr lang="en-US"/>
          </a:p>
        </p:txBody>
      </p:sp>
      <p:pic>
        <p:nvPicPr>
          <p:cNvPr id="759" name="Shape 759" descr="reading_chart.png"/>
          <p:cNvPicPr preferRelativeResize="0"/>
          <p:nvPr/>
        </p:nvPicPr>
        <p:blipFill rotWithShape="1">
          <a:blip r:embed="rId3">
            <a:alphaModFix/>
          </a:blip>
          <a:srcRect l="20409" t="8508" r="20397"/>
          <a:stretch/>
        </p:blipFill>
        <p:spPr>
          <a:xfrm>
            <a:off x="1323624" y="1142999"/>
            <a:ext cx="6496750" cy="4902875"/>
          </a:xfrm>
          <a:prstGeom prst="rect">
            <a:avLst/>
          </a:prstGeom>
          <a:noFill/>
          <a:ln>
            <a:noFill/>
          </a:ln>
        </p:spPr>
      </p:pic>
      <p:sp>
        <p:nvSpPr>
          <p:cNvPr id="760" name="Shape 760"/>
          <p:cNvSpPr/>
          <p:nvPr/>
        </p:nvSpPr>
        <p:spPr>
          <a:xfrm>
            <a:off x="1832025" y="3591874"/>
            <a:ext cx="924300" cy="612000"/>
          </a:xfrm>
          <a:prstGeom prst="leftArrow">
            <a:avLst>
              <a:gd name="adj1" fmla="val 50000"/>
              <a:gd name="adj2" fmla="val 50000"/>
            </a:avLst>
          </a:prstGeom>
          <a:solidFill>
            <a:srgbClr val="333399"/>
          </a:solidFill>
          <a:ln>
            <a:noFill/>
          </a:ln>
        </p:spPr>
        <p:txBody>
          <a:bodyPr lIns="91425" tIns="91425" rIns="91425" bIns="91425" anchor="ctr" anchorCtr="0">
            <a:noAutofit/>
          </a:bodyPr>
          <a:lstStyle/>
          <a:p>
            <a:pPr lvl="0">
              <a:spcBef>
                <a:spcPts val="0"/>
              </a:spcBef>
              <a:buNone/>
            </a:pPr>
            <a:endParaRPr>
              <a:solidFill>
                <a:srgbClr val="333399"/>
              </a:solidFill>
            </a:endParaRPr>
          </a:p>
        </p:txBody>
      </p:sp>
      <p:sp>
        <p:nvSpPr>
          <p:cNvPr id="761" name="Shape 761"/>
          <p:cNvSpPr/>
          <p:nvPr/>
        </p:nvSpPr>
        <p:spPr>
          <a:xfrm>
            <a:off x="5356675" y="1263724"/>
            <a:ext cx="924300" cy="612000"/>
          </a:xfrm>
          <a:prstGeom prst="leftArrow">
            <a:avLst>
              <a:gd name="adj1" fmla="val 50000"/>
              <a:gd name="adj2" fmla="val 50000"/>
            </a:avLst>
          </a:prstGeom>
          <a:solidFill>
            <a:srgbClr val="333399"/>
          </a:solidFill>
          <a:ln>
            <a:noFill/>
          </a:ln>
        </p:spPr>
        <p:txBody>
          <a:bodyPr lIns="91425" tIns="91425" rIns="91425" bIns="91425" anchor="ctr" anchorCtr="0">
            <a:noAutofit/>
          </a:bodyPr>
          <a:lstStyle/>
          <a:p>
            <a:pPr lvl="0" rtl="0">
              <a:spcBef>
                <a:spcPts val="0"/>
              </a:spcBef>
              <a:buNone/>
            </a:pPr>
            <a:endParaRPr>
              <a:solidFill>
                <a:srgbClr val="333399"/>
              </a:solidFill>
            </a:endParaRPr>
          </a:p>
        </p:txBody>
      </p:sp>
      <p:sp>
        <p:nvSpPr>
          <p:cNvPr id="762" name="Shape 762"/>
          <p:cNvSpPr/>
          <p:nvPr/>
        </p:nvSpPr>
        <p:spPr>
          <a:xfrm rot="5400000">
            <a:off x="2572125" y="2433175"/>
            <a:ext cx="864000" cy="495600"/>
          </a:xfrm>
          <a:prstGeom prst="leftArrow">
            <a:avLst>
              <a:gd name="adj1" fmla="val 50000"/>
              <a:gd name="adj2" fmla="val 50000"/>
            </a:avLst>
          </a:prstGeom>
          <a:solidFill>
            <a:srgbClr val="333399"/>
          </a:solidFill>
          <a:ln>
            <a:noFill/>
          </a:ln>
        </p:spPr>
        <p:txBody>
          <a:bodyPr lIns="91425" tIns="91425" rIns="91425" bIns="91425" anchor="ctr" anchorCtr="0">
            <a:noAutofit/>
          </a:bodyPr>
          <a:lstStyle/>
          <a:p>
            <a:pPr lvl="0" rtl="0">
              <a:spcBef>
                <a:spcPts val="0"/>
              </a:spcBef>
              <a:buNone/>
            </a:pPr>
            <a:endParaRPr>
              <a:solidFill>
                <a:srgbClr val="333399"/>
              </a:solidFill>
            </a:endParaRPr>
          </a:p>
        </p:txBody>
      </p:sp>
      <p:sp>
        <p:nvSpPr>
          <p:cNvPr id="763" name="Shape 763"/>
          <p:cNvSpPr/>
          <p:nvPr/>
        </p:nvSpPr>
        <p:spPr>
          <a:xfrm rot="5400000">
            <a:off x="3632450" y="2433175"/>
            <a:ext cx="864000" cy="495600"/>
          </a:xfrm>
          <a:prstGeom prst="leftArrow">
            <a:avLst>
              <a:gd name="adj1" fmla="val 50000"/>
              <a:gd name="adj2" fmla="val 50000"/>
            </a:avLst>
          </a:prstGeom>
          <a:solidFill>
            <a:srgbClr val="333399"/>
          </a:solidFill>
          <a:ln>
            <a:noFill/>
          </a:ln>
        </p:spPr>
        <p:txBody>
          <a:bodyPr lIns="91425" tIns="91425" rIns="91425" bIns="91425" anchor="ctr" anchorCtr="0">
            <a:noAutofit/>
          </a:bodyPr>
          <a:lstStyle/>
          <a:p>
            <a:pPr lvl="0" rtl="0">
              <a:spcBef>
                <a:spcPts val="0"/>
              </a:spcBef>
              <a:buNone/>
            </a:pPr>
            <a:endParaRPr>
              <a:solidFill>
                <a:srgbClr val="333399"/>
              </a:solidFill>
            </a:endParaRPr>
          </a:p>
        </p:txBody>
      </p:sp>
      <p:sp>
        <p:nvSpPr>
          <p:cNvPr id="764" name="Shape 764"/>
          <p:cNvSpPr/>
          <p:nvPr/>
        </p:nvSpPr>
        <p:spPr>
          <a:xfrm rot="5400000">
            <a:off x="4692775" y="2433175"/>
            <a:ext cx="864000" cy="495600"/>
          </a:xfrm>
          <a:prstGeom prst="leftArrow">
            <a:avLst>
              <a:gd name="adj1" fmla="val 50000"/>
              <a:gd name="adj2" fmla="val 50000"/>
            </a:avLst>
          </a:prstGeom>
          <a:solidFill>
            <a:srgbClr val="333399"/>
          </a:solidFill>
          <a:ln>
            <a:noFill/>
          </a:ln>
        </p:spPr>
        <p:txBody>
          <a:bodyPr lIns="91425" tIns="91425" rIns="91425" bIns="91425" anchor="ctr" anchorCtr="0">
            <a:noAutofit/>
          </a:bodyPr>
          <a:lstStyle/>
          <a:p>
            <a:pPr lvl="0" rtl="0">
              <a:spcBef>
                <a:spcPts val="0"/>
              </a:spcBef>
              <a:buNone/>
            </a:pPr>
            <a:endParaRPr>
              <a:solidFill>
                <a:srgbClr val="333399"/>
              </a:solidFill>
            </a:endParaRPr>
          </a:p>
        </p:txBody>
      </p:sp>
      <p:sp>
        <p:nvSpPr>
          <p:cNvPr id="765" name="Shape 765"/>
          <p:cNvSpPr/>
          <p:nvPr/>
        </p:nvSpPr>
        <p:spPr>
          <a:xfrm rot="5400000">
            <a:off x="6434000" y="2433175"/>
            <a:ext cx="864000" cy="495600"/>
          </a:xfrm>
          <a:prstGeom prst="leftArrow">
            <a:avLst>
              <a:gd name="adj1" fmla="val 50000"/>
              <a:gd name="adj2" fmla="val 50000"/>
            </a:avLst>
          </a:prstGeom>
          <a:solidFill>
            <a:srgbClr val="333399"/>
          </a:solidFill>
          <a:ln>
            <a:noFill/>
          </a:ln>
        </p:spPr>
        <p:txBody>
          <a:bodyPr lIns="91425" tIns="91425" rIns="91425" bIns="91425" anchor="ctr" anchorCtr="0">
            <a:noAutofit/>
          </a:bodyPr>
          <a:lstStyle/>
          <a:p>
            <a:pPr lvl="0" rtl="0">
              <a:spcBef>
                <a:spcPts val="0"/>
              </a:spcBef>
              <a:buNone/>
            </a:pPr>
            <a:endParaRPr>
              <a:solidFill>
                <a:srgbClr val="33339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397574" y="228600"/>
            <a:ext cx="8289300" cy="1143000"/>
          </a:xfrm>
          <a:prstGeom prst="rect">
            <a:avLst/>
          </a:prstGeom>
          <a:noFill/>
          <a:ln>
            <a:noFill/>
          </a:ln>
        </p:spPr>
        <p:txBody>
          <a:bodyPr lIns="91425" tIns="45700" rIns="91425" bIns="45700" anchor="t" anchorCtr="0">
            <a:noAutofit/>
          </a:bodyPr>
          <a:lstStyle/>
          <a:p>
            <a:pPr marL="0" marR="0" lvl="0" indent="0" algn="ctr"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Cautions</a:t>
            </a:r>
          </a:p>
        </p:txBody>
      </p:sp>
      <p:sp>
        <p:nvSpPr>
          <p:cNvPr id="772" name="Shape 772"/>
          <p:cNvSpPr txBox="1">
            <a:spLocks noGrp="1"/>
          </p:cNvSpPr>
          <p:nvPr>
            <p:ph type="body" idx="1"/>
          </p:nvPr>
        </p:nvSpPr>
        <p:spPr>
          <a:xfrm>
            <a:off x="4343400" y="1295400"/>
            <a:ext cx="41910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AB4E"/>
              </a:buClr>
              <a:buSzPct val="100000"/>
              <a:buFont typeface="Lato"/>
              <a:buChar char="•"/>
            </a:pPr>
            <a:r>
              <a:rPr lang="en-US" sz="2800">
                <a:solidFill>
                  <a:srgbClr val="333399"/>
                </a:solidFill>
                <a:latin typeface="Lato"/>
                <a:ea typeface="Lato"/>
                <a:cs typeface="Lato"/>
                <a:sym typeface="Lato"/>
              </a:rPr>
              <a:t>Child development</a:t>
            </a:r>
          </a:p>
          <a:p>
            <a:pPr marL="742950" marR="0" lvl="1" indent="-285750" algn="l" rtl="0">
              <a:spcBef>
                <a:spcPts val="480"/>
              </a:spcBef>
              <a:spcAft>
                <a:spcPts val="0"/>
              </a:spcAft>
              <a:buClr>
                <a:srgbClr val="00AB4E"/>
              </a:buClr>
              <a:buSzPct val="100000"/>
              <a:buFont typeface="Lato"/>
              <a:buChar char="–"/>
            </a:pPr>
            <a:r>
              <a:rPr lang="en-US" sz="2400" b="0" i="0" u="none" strike="noStrike" cap="none">
                <a:solidFill>
                  <a:srgbClr val="333399"/>
                </a:solidFill>
                <a:latin typeface="Lato"/>
                <a:ea typeface="Lato"/>
                <a:cs typeface="Lato"/>
                <a:sym typeface="Lato"/>
              </a:rPr>
              <a:t>Determine where students are in development and individualize instruction</a:t>
            </a:r>
          </a:p>
          <a:p>
            <a:pPr marL="342900" marR="0" lvl="0" indent="-342900" algn="l" rtl="0">
              <a:spcBef>
                <a:spcPts val="560"/>
              </a:spcBef>
              <a:spcAft>
                <a:spcPts val="0"/>
              </a:spcAft>
              <a:buClr>
                <a:srgbClr val="00AB4E"/>
              </a:buClr>
              <a:buSzPct val="100000"/>
              <a:buFont typeface="Lato"/>
              <a:buChar char="•"/>
            </a:pPr>
            <a:r>
              <a:rPr lang="en-US" sz="2800">
                <a:solidFill>
                  <a:srgbClr val="333399"/>
                </a:solidFill>
                <a:latin typeface="Lato"/>
                <a:ea typeface="Lato"/>
                <a:cs typeface="Lato"/>
                <a:sym typeface="Lato"/>
              </a:rPr>
              <a:t>WMELS</a:t>
            </a:r>
          </a:p>
          <a:p>
            <a:pPr marL="742950" marR="0" lvl="1" indent="-285750" algn="l" rtl="0">
              <a:spcBef>
                <a:spcPts val="480"/>
              </a:spcBef>
              <a:spcAft>
                <a:spcPts val="0"/>
              </a:spcAft>
              <a:buClr>
                <a:srgbClr val="00AB4E"/>
              </a:buClr>
              <a:buSzPct val="100000"/>
              <a:buFont typeface="Lato"/>
              <a:buChar char="–"/>
            </a:pPr>
            <a:r>
              <a:rPr lang="en-US" sz="2400" b="0" i="0" u="none" strike="noStrike" cap="none">
                <a:solidFill>
                  <a:srgbClr val="333399"/>
                </a:solidFill>
                <a:latin typeface="Lato"/>
                <a:ea typeface="Lato"/>
                <a:cs typeface="Lato"/>
                <a:sym typeface="Lato"/>
              </a:rPr>
              <a:t>ARE Developmental continuum</a:t>
            </a:r>
          </a:p>
          <a:p>
            <a:pPr marL="742950" marR="0" lvl="1" indent="-285750" algn="l" rtl="0">
              <a:spcBef>
                <a:spcPts val="480"/>
              </a:spcBef>
              <a:buClr>
                <a:srgbClr val="00AB4E"/>
              </a:buClr>
              <a:buSzPct val="100000"/>
              <a:buFont typeface="Lato"/>
              <a:buChar char="–"/>
            </a:pPr>
            <a:r>
              <a:rPr lang="en-US" sz="2400" b="0" i="0" u="none" strike="noStrike" cap="none">
                <a:solidFill>
                  <a:srgbClr val="333399"/>
                </a:solidFill>
                <a:latin typeface="Lato"/>
                <a:ea typeface="Lato"/>
                <a:cs typeface="Lato"/>
                <a:sym typeface="Lato"/>
              </a:rPr>
              <a:t>ARE NOT standards for 4K</a:t>
            </a:r>
          </a:p>
        </p:txBody>
      </p:sp>
      <p:sp>
        <p:nvSpPr>
          <p:cNvPr id="773" name="Shape 773"/>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59</a:t>
            </a:fld>
            <a:endParaRPr lang="en-US"/>
          </a:p>
        </p:txBody>
      </p:sp>
      <p:pic>
        <p:nvPicPr>
          <p:cNvPr id="774" name="Shape 774" descr="C:\Documents and Settings\novakbe\Local Settings\Temporary Internet Files\Content.IE5\JKGWPCC1\MP900385962[1].jpg"/>
          <p:cNvPicPr preferRelativeResize="0"/>
          <p:nvPr/>
        </p:nvPicPr>
        <p:blipFill rotWithShape="1">
          <a:blip r:embed="rId3">
            <a:alphaModFix/>
          </a:blip>
          <a:srcRect/>
          <a:stretch/>
        </p:blipFill>
        <p:spPr>
          <a:xfrm>
            <a:off x="990600" y="1295400"/>
            <a:ext cx="2743200" cy="457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sldNum" idx="12"/>
          </p:nvPr>
        </p:nvSpPr>
        <p:spPr>
          <a:xfrm>
            <a:off x="76200" y="6477000"/>
            <a:ext cx="228600" cy="365125"/>
          </a:xfrm>
          <a:prstGeom prst="rect">
            <a:avLst/>
          </a:prstGeom>
          <a:noFill/>
          <a:ln>
            <a:noFill/>
          </a:ln>
        </p:spPr>
        <p:txBody>
          <a:bodyPr lIns="64275" tIns="32125" rIns="64275" bIns="32125" anchor="t" anchorCtr="0">
            <a:noAutofit/>
          </a:bodyPr>
          <a:lstStyle/>
          <a:p>
            <a:pPr lvl="0" algn="r" rtl="0">
              <a:spcBef>
                <a:spcPts val="0"/>
              </a:spcBef>
              <a:buNone/>
            </a:pPr>
            <a:fld id="{00000000-1234-1234-1234-123412341234}" type="slidenum">
              <a:rPr lang="en-US" sz="1800">
                <a:latin typeface="Calibri"/>
                <a:ea typeface="Calibri"/>
                <a:cs typeface="Calibri"/>
                <a:sym typeface="Calibri"/>
              </a:rPr>
              <a:t>6</a:t>
            </a:fld>
            <a:endParaRPr lang="en-US" sz="1800">
              <a:latin typeface="Calibri"/>
              <a:ea typeface="Calibri"/>
              <a:cs typeface="Calibri"/>
              <a:sym typeface="Calibri"/>
            </a:endParaRPr>
          </a:p>
        </p:txBody>
      </p:sp>
      <p:sp>
        <p:nvSpPr>
          <p:cNvPr id="135" name="Shape 135"/>
          <p:cNvSpPr txBox="1">
            <a:spLocks noGrp="1"/>
          </p:cNvSpPr>
          <p:nvPr>
            <p:ph type="body" idx="4294967295"/>
          </p:nvPr>
        </p:nvSpPr>
        <p:spPr>
          <a:xfrm>
            <a:off x="5715000" y="1828800"/>
            <a:ext cx="3200400" cy="4419600"/>
          </a:xfrm>
          <a:prstGeom prst="rect">
            <a:avLst/>
          </a:prstGeom>
          <a:noFill/>
          <a:ln>
            <a:noFill/>
          </a:ln>
        </p:spPr>
        <p:txBody>
          <a:bodyPr lIns="64275" tIns="32125" rIns="64275" bIns="32125" anchor="t" anchorCtr="0">
            <a:noAutofit/>
          </a:bodyPr>
          <a:lstStyle/>
          <a:p>
            <a:pPr marL="342900" marR="0" lvl="0" indent="-342900" algn="l" rtl="0">
              <a:spcBef>
                <a:spcPts val="0"/>
              </a:spcBef>
              <a:spcAft>
                <a:spcPts val="0"/>
              </a:spcAft>
              <a:buClr>
                <a:srgbClr val="001F67"/>
              </a:buClr>
              <a:buSzPct val="25000"/>
              <a:buFont typeface="Arial"/>
              <a:buNone/>
            </a:pPr>
            <a:r>
              <a:rPr lang="en-US" sz="2000" b="1" i="0" u="none" strike="noStrike" cap="none">
                <a:solidFill>
                  <a:srgbClr val="000000"/>
                </a:solidFill>
                <a:latin typeface="Lato"/>
                <a:ea typeface="Lato"/>
                <a:cs typeface="Lato"/>
                <a:sym typeface="Lato"/>
              </a:rPr>
              <a:t> </a:t>
            </a:r>
            <a:r>
              <a:rPr lang="en-US" sz="2400" b="0" i="1" u="none" strike="noStrike" cap="none">
                <a:solidFill>
                  <a:srgbClr val="000000"/>
                </a:solidFill>
                <a:latin typeface="Lato"/>
                <a:ea typeface="Lato"/>
                <a:cs typeface="Lato"/>
                <a:sym typeface="Lato"/>
              </a:rPr>
              <a:t>“Every child must graduate ready for future education and the workforce. We must align our efforts so all our students are prepared to succeed in college or a career.”</a:t>
            </a:r>
          </a:p>
          <a:p>
            <a:pPr marL="342900" marR="0" lvl="0" indent="-342900" algn="l" rtl="0">
              <a:spcBef>
                <a:spcPts val="480"/>
              </a:spcBef>
              <a:spcAft>
                <a:spcPts val="0"/>
              </a:spcAft>
              <a:buClr>
                <a:schemeClr val="dk2"/>
              </a:buClr>
              <a:buSzPct val="25000"/>
              <a:buFont typeface="Arial"/>
              <a:buNone/>
            </a:pPr>
            <a:r>
              <a:rPr lang="en-US" sz="2400" b="0" i="0" u="none" strike="noStrike" cap="none">
                <a:solidFill>
                  <a:srgbClr val="000000"/>
                </a:solidFill>
                <a:latin typeface="Lato"/>
                <a:ea typeface="Lato"/>
                <a:cs typeface="Lato"/>
                <a:sym typeface="Lato"/>
              </a:rPr>
              <a:t>- State Superintendent Tony Evers</a:t>
            </a:r>
          </a:p>
          <a:p>
            <a:pPr marL="342900" marR="0" lvl="0" indent="-342900" algn="l" rtl="0">
              <a:spcBef>
                <a:spcPts val="400"/>
              </a:spcBef>
              <a:buClr>
                <a:schemeClr val="dk1"/>
              </a:buClr>
              <a:buSzPct val="25000"/>
              <a:buFont typeface="Arial"/>
              <a:buNone/>
            </a:pPr>
            <a:endParaRPr sz="2000" b="0" i="0" u="none" strike="noStrike" cap="none">
              <a:solidFill>
                <a:srgbClr val="03819B"/>
              </a:solidFill>
              <a:latin typeface="Lato"/>
              <a:ea typeface="Lato"/>
              <a:cs typeface="Lato"/>
              <a:sym typeface="Lato"/>
            </a:endParaRPr>
          </a:p>
        </p:txBody>
      </p:sp>
      <p:sp>
        <p:nvSpPr>
          <p:cNvPr id="136" name="Shape 136"/>
          <p:cNvSpPr txBox="1"/>
          <p:nvPr/>
        </p:nvSpPr>
        <p:spPr>
          <a:xfrm>
            <a:off x="1104900" y="76200"/>
            <a:ext cx="6934200" cy="762000"/>
          </a:xfrm>
          <a:prstGeom prst="rect">
            <a:avLst/>
          </a:prstGeom>
          <a:noFill/>
          <a:ln>
            <a:noFill/>
          </a:ln>
        </p:spPr>
        <p:txBody>
          <a:bodyPr lIns="91425" tIns="0" rIns="91425" bIns="45700" anchor="t" anchorCtr="0">
            <a:noAutofit/>
          </a:bodyPr>
          <a:lstStyle/>
          <a:p>
            <a:pPr marL="27432" marR="0" lvl="0" indent="-2032" algn="ctr" rtl="0">
              <a:spcBef>
                <a:spcPts val="0"/>
              </a:spcBef>
              <a:spcAft>
                <a:spcPts val="0"/>
              </a:spcAft>
              <a:buSzPct val="25000"/>
              <a:buNone/>
            </a:pPr>
            <a:r>
              <a:rPr lang="en-US" sz="4000">
                <a:solidFill>
                  <a:srgbClr val="333399"/>
                </a:solidFill>
                <a:latin typeface="Lato"/>
                <a:ea typeface="Lato"/>
                <a:cs typeface="Lato"/>
                <a:sym typeface="Lato"/>
              </a:rPr>
              <a:t>Wisconsin’s Vision </a:t>
            </a:r>
          </a:p>
          <a:p>
            <a:pPr marL="27432" marR="0" lvl="0" indent="-2032" algn="ctr" rtl="0">
              <a:spcBef>
                <a:spcPts val="600"/>
              </a:spcBef>
              <a:buSzPct val="25000"/>
              <a:buNone/>
            </a:pPr>
            <a:r>
              <a:rPr lang="en-US" sz="4000">
                <a:solidFill>
                  <a:srgbClr val="333399"/>
                </a:solidFill>
                <a:latin typeface="Lato"/>
                <a:ea typeface="Lato"/>
                <a:cs typeface="Lato"/>
                <a:sym typeface="Lato"/>
              </a:rPr>
              <a:t>for </a:t>
            </a:r>
            <a:r>
              <a:rPr lang="en-US" sz="4000" i="1">
                <a:solidFill>
                  <a:srgbClr val="333399"/>
                </a:solidFill>
                <a:latin typeface="Lato"/>
                <a:ea typeface="Lato"/>
                <a:cs typeface="Lato"/>
                <a:sym typeface="Lato"/>
              </a:rPr>
              <a:t>ALL</a:t>
            </a:r>
            <a:r>
              <a:rPr lang="en-US" sz="4000">
                <a:solidFill>
                  <a:srgbClr val="333399"/>
                </a:solidFill>
                <a:latin typeface="Lato"/>
                <a:ea typeface="Lato"/>
                <a:cs typeface="Lato"/>
                <a:sym typeface="Lato"/>
              </a:rPr>
              <a:t> Learners</a:t>
            </a:r>
          </a:p>
        </p:txBody>
      </p:sp>
      <p:sp>
        <p:nvSpPr>
          <p:cNvPr id="137" name="Shape 137"/>
          <p:cNvSpPr/>
          <p:nvPr/>
        </p:nvSpPr>
        <p:spPr>
          <a:xfrm rot="-2561952">
            <a:off x="1857532" y="4177882"/>
            <a:ext cx="777738" cy="838199"/>
          </a:xfrm>
          <a:prstGeom prst="downArrow">
            <a:avLst>
              <a:gd name="adj1" fmla="val 50000"/>
              <a:gd name="adj2" fmla="val 55322"/>
            </a:avLst>
          </a:prstGeom>
          <a:solidFill>
            <a:schemeClr val="accen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pic>
        <p:nvPicPr>
          <p:cNvPr id="138" name="Shape 138" descr="NestedCircles2.0.jpg"/>
          <p:cNvPicPr preferRelativeResize="0"/>
          <p:nvPr/>
        </p:nvPicPr>
        <p:blipFill>
          <a:blip r:embed="rId3">
            <a:alphaModFix/>
          </a:blip>
          <a:stretch>
            <a:fillRect/>
          </a:stretch>
        </p:blipFill>
        <p:spPr>
          <a:xfrm>
            <a:off x="320722" y="1828799"/>
            <a:ext cx="5126333" cy="3962399"/>
          </a:xfrm>
          <a:prstGeom prst="rect">
            <a:avLst/>
          </a:prstGeom>
          <a:noFill/>
          <a:ln>
            <a:noFill/>
          </a:ln>
        </p:spPr>
      </p:pic>
      <p:sp>
        <p:nvSpPr>
          <p:cNvPr id="139" name="Shape 139"/>
          <p:cNvSpPr/>
          <p:nvPr/>
        </p:nvSpPr>
        <p:spPr>
          <a:xfrm rot="-2562114">
            <a:off x="1286065" y="4344837"/>
            <a:ext cx="777665" cy="838167"/>
          </a:xfrm>
          <a:prstGeom prst="downArrow">
            <a:avLst>
              <a:gd name="adj1" fmla="val 50000"/>
              <a:gd name="adj2" fmla="val 55322"/>
            </a:avLst>
          </a:prstGeom>
          <a:solidFill>
            <a:srgbClr val="0066CC"/>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Shape 780"/>
          <p:cNvSpPr txBox="1">
            <a:spLocks noGrp="1"/>
          </p:cNvSpPr>
          <p:nvPr>
            <p:ph type="title"/>
          </p:nvPr>
        </p:nvSpPr>
        <p:spPr>
          <a:xfrm>
            <a:off x="453949" y="228600"/>
            <a:ext cx="82329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Scenario 1: </a:t>
            </a:r>
            <a:br>
              <a:rPr lang="en-US" sz="4000" b="0" i="0" u="none" strike="noStrike" cap="none">
                <a:solidFill>
                  <a:srgbClr val="333399"/>
                </a:solidFill>
                <a:latin typeface="Lato"/>
                <a:ea typeface="Lato"/>
                <a:cs typeface="Lato"/>
                <a:sym typeface="Lato"/>
              </a:rPr>
            </a:br>
            <a:r>
              <a:rPr lang="en-US" sz="4000" b="0" i="0" u="none" strike="noStrike" cap="none">
                <a:solidFill>
                  <a:srgbClr val="333399"/>
                </a:solidFill>
                <a:latin typeface="Lato"/>
                <a:ea typeface="Lato"/>
                <a:cs typeface="Lato"/>
                <a:sym typeface="Lato"/>
              </a:rPr>
              <a:t>Most likely occurs prior to 4K.</a:t>
            </a:r>
          </a:p>
        </p:txBody>
      </p:sp>
      <p:sp>
        <p:nvSpPr>
          <p:cNvPr id="781" name="Shape 781"/>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60</a:t>
            </a:fld>
            <a:endParaRPr lang="en-US"/>
          </a:p>
        </p:txBody>
      </p:sp>
      <p:sp>
        <p:nvSpPr>
          <p:cNvPr id="782" name="Shape 782"/>
          <p:cNvSpPr txBox="1"/>
          <p:nvPr/>
        </p:nvSpPr>
        <p:spPr>
          <a:xfrm>
            <a:off x="453949" y="6172200"/>
            <a:ext cx="80043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rgbClr val="333399"/>
                </a:solidFill>
                <a:latin typeface="Lato"/>
                <a:ea typeface="Lato"/>
                <a:cs typeface="Lato"/>
                <a:sym typeface="Lato"/>
              </a:rPr>
              <a:t>Sample: </a:t>
            </a:r>
            <a:r>
              <a:rPr lang="en-US" sz="2400">
                <a:solidFill>
                  <a:srgbClr val="333399"/>
                </a:solidFill>
                <a:latin typeface="Lato"/>
                <a:ea typeface="Lato"/>
                <a:cs typeface="Lato"/>
                <a:sym typeface="Lato"/>
              </a:rPr>
              <a:t>Correlation for Reading – pages 1 or 3</a:t>
            </a:r>
          </a:p>
        </p:txBody>
      </p:sp>
      <p:pic>
        <p:nvPicPr>
          <p:cNvPr id="783" name="Shape 783" descr="reading_chart.png"/>
          <p:cNvPicPr preferRelativeResize="0"/>
          <p:nvPr/>
        </p:nvPicPr>
        <p:blipFill rotWithShape="1">
          <a:blip r:embed="rId3">
            <a:alphaModFix/>
          </a:blip>
          <a:srcRect l="20409" t="8507" r="20397" b="23270"/>
          <a:stretch/>
        </p:blipFill>
        <p:spPr>
          <a:xfrm>
            <a:off x="954862" y="1858638"/>
            <a:ext cx="7234274" cy="4070999"/>
          </a:xfrm>
          <a:prstGeom prst="rect">
            <a:avLst/>
          </a:prstGeom>
          <a:noFill/>
          <a:ln>
            <a:noFill/>
          </a:ln>
        </p:spPr>
      </p:pic>
      <p:sp>
        <p:nvSpPr>
          <p:cNvPr id="784" name="Shape 784"/>
          <p:cNvSpPr/>
          <p:nvPr/>
        </p:nvSpPr>
        <p:spPr>
          <a:xfrm>
            <a:off x="3505200" y="2286000"/>
            <a:ext cx="5105400" cy="2590800"/>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Shape 790"/>
          <p:cNvSpPr txBox="1">
            <a:spLocks noGrp="1"/>
          </p:cNvSpPr>
          <p:nvPr>
            <p:ph type="sldNum" idx="12"/>
          </p:nvPr>
        </p:nvSpPr>
        <p:spPr>
          <a:xfrm>
            <a:off x="8556791" y="6333134"/>
            <a:ext cx="548700" cy="5247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sz="1300">
                <a:solidFill>
                  <a:schemeClr val="dk1"/>
                </a:solidFill>
                <a:latin typeface="Arial"/>
                <a:ea typeface="Arial"/>
                <a:cs typeface="Arial"/>
                <a:sym typeface="Arial"/>
              </a:rPr>
              <a:t>61</a:t>
            </a:fld>
            <a:endParaRPr lang="en-US" sz="1300">
              <a:solidFill>
                <a:schemeClr val="dk1"/>
              </a:solidFill>
              <a:latin typeface="Arial"/>
              <a:ea typeface="Arial"/>
              <a:cs typeface="Arial"/>
              <a:sym typeface="Arial"/>
            </a:endParaRPr>
          </a:p>
        </p:txBody>
      </p:sp>
      <p:pic>
        <p:nvPicPr>
          <p:cNvPr id="791" name="Shape 791"/>
          <p:cNvPicPr preferRelativeResize="0"/>
          <p:nvPr/>
        </p:nvPicPr>
        <p:blipFill rotWithShape="1">
          <a:blip r:embed="rId3">
            <a:alphaModFix/>
          </a:blip>
          <a:srcRect l="11250" t="18000" r="62500" b="31000"/>
          <a:stretch/>
        </p:blipFill>
        <p:spPr>
          <a:xfrm>
            <a:off x="533400" y="612322"/>
            <a:ext cx="8153399" cy="4950278"/>
          </a:xfrm>
          <a:prstGeom prst="rect">
            <a:avLst/>
          </a:prstGeom>
          <a:noFill/>
          <a:ln>
            <a:noFill/>
          </a:ln>
        </p:spPr>
      </p:pic>
      <p:sp>
        <p:nvSpPr>
          <p:cNvPr id="792" name="Shape 792"/>
          <p:cNvSpPr/>
          <p:nvPr/>
        </p:nvSpPr>
        <p:spPr>
          <a:xfrm>
            <a:off x="2667000" y="1524000"/>
            <a:ext cx="2057400" cy="609599"/>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93" name="Shape 793"/>
          <p:cNvSpPr/>
          <p:nvPr/>
        </p:nvSpPr>
        <p:spPr>
          <a:xfrm>
            <a:off x="5410200" y="1524000"/>
            <a:ext cx="2057400" cy="609599"/>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94" name="Shape 794"/>
          <p:cNvSpPr txBox="1"/>
          <p:nvPr/>
        </p:nvSpPr>
        <p:spPr>
          <a:xfrm>
            <a:off x="609600" y="5786735"/>
            <a:ext cx="80771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rgbClr val="333399"/>
                </a:solidFill>
                <a:latin typeface="Lato"/>
                <a:ea typeface="Lato"/>
                <a:cs typeface="Lato"/>
                <a:sym typeface="Lato"/>
              </a:rPr>
              <a:t>Sample: </a:t>
            </a:r>
            <a:r>
              <a:rPr lang="en-US" sz="2400">
                <a:solidFill>
                  <a:srgbClr val="333399"/>
                </a:solidFill>
                <a:latin typeface="Lato"/>
                <a:ea typeface="Lato"/>
                <a:cs typeface="Lato"/>
                <a:sym typeface="Lato"/>
              </a:rPr>
              <a:t>Early Literacy Section – page 57</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a:spLocks noGrp="1"/>
          </p:cNvSpPr>
          <p:nvPr>
            <p:ph type="title"/>
          </p:nvPr>
        </p:nvSpPr>
        <p:spPr>
          <a:xfrm>
            <a:off x="546649" y="228600"/>
            <a:ext cx="81402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Scenario 2:</a:t>
            </a:r>
            <a:br>
              <a:rPr lang="en-US" sz="4000" b="0" i="0" u="none" strike="noStrike" cap="none">
                <a:solidFill>
                  <a:srgbClr val="333399"/>
                </a:solidFill>
                <a:latin typeface="Lato"/>
                <a:ea typeface="Lato"/>
                <a:cs typeface="Lato"/>
                <a:sym typeface="Lato"/>
              </a:rPr>
            </a:br>
            <a:r>
              <a:rPr lang="en-US" sz="4000" b="0" i="0" u="none" strike="noStrike" cap="none">
                <a:solidFill>
                  <a:srgbClr val="333399"/>
                </a:solidFill>
                <a:latin typeface="Lato"/>
                <a:ea typeface="Lato"/>
                <a:cs typeface="Lato"/>
                <a:sym typeface="Lato"/>
              </a:rPr>
              <a:t>No corresponding 5K / grade 1</a:t>
            </a:r>
          </a:p>
        </p:txBody>
      </p:sp>
      <p:sp>
        <p:nvSpPr>
          <p:cNvPr id="801" name="Shape 801"/>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62</a:t>
            </a:fld>
            <a:endParaRPr lang="en-US"/>
          </a:p>
        </p:txBody>
      </p:sp>
      <p:sp>
        <p:nvSpPr>
          <p:cNvPr id="802" name="Shape 802"/>
          <p:cNvSpPr txBox="1"/>
          <p:nvPr/>
        </p:nvSpPr>
        <p:spPr>
          <a:xfrm>
            <a:off x="546649" y="6172200"/>
            <a:ext cx="79116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rgbClr val="333399"/>
                </a:solidFill>
                <a:latin typeface="Lato"/>
                <a:ea typeface="Lato"/>
                <a:cs typeface="Lato"/>
                <a:sym typeface="Lato"/>
              </a:rPr>
              <a:t>Sample: </a:t>
            </a:r>
            <a:r>
              <a:rPr lang="en-US" sz="2400">
                <a:solidFill>
                  <a:srgbClr val="333399"/>
                </a:solidFill>
                <a:latin typeface="Lato"/>
                <a:ea typeface="Lato"/>
                <a:cs typeface="Lato"/>
                <a:sym typeface="Lato"/>
              </a:rPr>
              <a:t>Correlation for Reading – pages 1 or 3</a:t>
            </a:r>
          </a:p>
        </p:txBody>
      </p:sp>
      <p:pic>
        <p:nvPicPr>
          <p:cNvPr id="803" name="Shape 803" descr="reading_chart.png"/>
          <p:cNvPicPr preferRelativeResize="0"/>
          <p:nvPr/>
        </p:nvPicPr>
        <p:blipFill rotWithShape="1">
          <a:blip r:embed="rId3">
            <a:alphaModFix/>
          </a:blip>
          <a:srcRect l="20409" t="8507" r="20397" b="23270"/>
          <a:stretch/>
        </p:blipFill>
        <p:spPr>
          <a:xfrm>
            <a:off x="954862" y="1858638"/>
            <a:ext cx="7234274" cy="4070999"/>
          </a:xfrm>
          <a:prstGeom prst="rect">
            <a:avLst/>
          </a:prstGeom>
          <a:noFill/>
          <a:ln>
            <a:noFill/>
          </a:ln>
        </p:spPr>
      </p:pic>
      <p:sp>
        <p:nvSpPr>
          <p:cNvPr id="804" name="Shape 804"/>
          <p:cNvSpPr/>
          <p:nvPr/>
        </p:nvSpPr>
        <p:spPr>
          <a:xfrm>
            <a:off x="4038600" y="3886200"/>
            <a:ext cx="3962400" cy="1066800"/>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Shape 810"/>
          <p:cNvSpPr txBox="1">
            <a:spLocks noGrp="1"/>
          </p:cNvSpPr>
          <p:nvPr>
            <p:ph type="title"/>
          </p:nvPr>
        </p:nvSpPr>
        <p:spPr>
          <a:xfrm>
            <a:off x="405324" y="228600"/>
            <a:ext cx="82815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Scenario 3:</a:t>
            </a:r>
            <a:br>
              <a:rPr lang="en-US" sz="4000" b="0" i="0" u="none" strike="noStrike" cap="none">
                <a:solidFill>
                  <a:srgbClr val="333399"/>
                </a:solidFill>
                <a:latin typeface="Lato"/>
                <a:ea typeface="Lato"/>
                <a:cs typeface="Lato"/>
                <a:sym typeface="Lato"/>
              </a:rPr>
            </a:br>
            <a:r>
              <a:rPr lang="en-US" sz="4000" b="0" i="0" u="none" strike="noStrike" cap="none">
                <a:solidFill>
                  <a:srgbClr val="333399"/>
                </a:solidFill>
                <a:latin typeface="Lato"/>
                <a:ea typeface="Lato"/>
                <a:cs typeface="Lato"/>
                <a:sym typeface="Lato"/>
              </a:rPr>
              <a:t>Direct match</a:t>
            </a:r>
          </a:p>
        </p:txBody>
      </p:sp>
      <p:sp>
        <p:nvSpPr>
          <p:cNvPr id="811" name="Shape 811"/>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63</a:t>
            </a:fld>
            <a:endParaRPr lang="en-US"/>
          </a:p>
        </p:txBody>
      </p:sp>
      <p:sp>
        <p:nvSpPr>
          <p:cNvPr id="812" name="Shape 812"/>
          <p:cNvSpPr txBox="1"/>
          <p:nvPr/>
        </p:nvSpPr>
        <p:spPr>
          <a:xfrm>
            <a:off x="599874" y="6172200"/>
            <a:ext cx="78582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rgbClr val="333399"/>
                </a:solidFill>
                <a:latin typeface="Lato"/>
                <a:ea typeface="Lato"/>
                <a:cs typeface="Lato"/>
                <a:sym typeface="Lato"/>
              </a:rPr>
              <a:t>Sample: </a:t>
            </a:r>
            <a:r>
              <a:rPr lang="en-US" sz="2400">
                <a:solidFill>
                  <a:srgbClr val="333399"/>
                </a:solidFill>
                <a:latin typeface="Lato"/>
                <a:ea typeface="Lato"/>
                <a:cs typeface="Lato"/>
                <a:sym typeface="Lato"/>
              </a:rPr>
              <a:t>Correlation for Reading – pages 2 or 3</a:t>
            </a:r>
          </a:p>
        </p:txBody>
      </p:sp>
      <p:pic>
        <p:nvPicPr>
          <p:cNvPr id="813" name="Shape 813" descr="reading2.png"/>
          <p:cNvPicPr preferRelativeResize="0"/>
          <p:nvPr/>
        </p:nvPicPr>
        <p:blipFill rotWithShape="1">
          <a:blip r:embed="rId3">
            <a:alphaModFix/>
          </a:blip>
          <a:srcRect l="19997" t="10241" r="19859"/>
          <a:stretch/>
        </p:blipFill>
        <p:spPr>
          <a:xfrm>
            <a:off x="1127957" y="1559175"/>
            <a:ext cx="6329917" cy="4613025"/>
          </a:xfrm>
          <a:prstGeom prst="rect">
            <a:avLst/>
          </a:prstGeom>
          <a:noFill/>
          <a:ln>
            <a:noFill/>
          </a:ln>
        </p:spPr>
      </p:pic>
      <p:sp>
        <p:nvSpPr>
          <p:cNvPr id="814" name="Shape 814"/>
          <p:cNvSpPr/>
          <p:nvPr/>
        </p:nvSpPr>
        <p:spPr>
          <a:xfrm>
            <a:off x="2895600" y="1600200"/>
            <a:ext cx="5105400" cy="2590800"/>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820" name="Shape 820" descr="reading3.png"/>
          <p:cNvPicPr preferRelativeResize="0"/>
          <p:nvPr/>
        </p:nvPicPr>
        <p:blipFill rotWithShape="1">
          <a:blip r:embed="rId3">
            <a:alphaModFix/>
          </a:blip>
          <a:srcRect l="19998" t="14254" r="20214" b="21129"/>
          <a:stretch/>
        </p:blipFill>
        <p:spPr>
          <a:xfrm>
            <a:off x="1101212" y="1940275"/>
            <a:ext cx="6941574" cy="3663250"/>
          </a:xfrm>
          <a:prstGeom prst="rect">
            <a:avLst/>
          </a:prstGeom>
          <a:noFill/>
          <a:ln>
            <a:noFill/>
          </a:ln>
        </p:spPr>
      </p:pic>
      <p:sp>
        <p:nvSpPr>
          <p:cNvPr id="821" name="Shape 821"/>
          <p:cNvSpPr txBox="1">
            <a:spLocks noGrp="1"/>
          </p:cNvSpPr>
          <p:nvPr>
            <p:ph type="title"/>
          </p:nvPr>
        </p:nvSpPr>
        <p:spPr>
          <a:xfrm>
            <a:off x="470174" y="228600"/>
            <a:ext cx="82167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Scenario 4:</a:t>
            </a:r>
            <a:br>
              <a:rPr lang="en-US" sz="4000" b="0" i="0" u="none" strike="noStrike" cap="none">
                <a:solidFill>
                  <a:srgbClr val="333399"/>
                </a:solidFill>
                <a:latin typeface="Lato"/>
                <a:ea typeface="Lato"/>
                <a:cs typeface="Lato"/>
                <a:sym typeface="Lato"/>
              </a:rPr>
            </a:br>
            <a:r>
              <a:rPr lang="en-US" sz="4000" b="0" i="0" u="none" strike="noStrike" cap="none">
                <a:solidFill>
                  <a:srgbClr val="333399"/>
                </a:solidFill>
                <a:latin typeface="Lato"/>
                <a:ea typeface="Lato"/>
                <a:cs typeface="Lato"/>
                <a:sym typeface="Lato"/>
              </a:rPr>
              <a:t>No step in the continuum.</a:t>
            </a:r>
          </a:p>
        </p:txBody>
      </p:sp>
      <p:sp>
        <p:nvSpPr>
          <p:cNvPr id="822" name="Shape 822"/>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64</a:t>
            </a:fld>
            <a:endParaRPr lang="en-US"/>
          </a:p>
        </p:txBody>
      </p:sp>
      <p:sp>
        <p:nvSpPr>
          <p:cNvPr id="823" name="Shape 823"/>
          <p:cNvSpPr txBox="1"/>
          <p:nvPr/>
        </p:nvSpPr>
        <p:spPr>
          <a:xfrm>
            <a:off x="470174" y="6172200"/>
            <a:ext cx="79881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rgbClr val="333399"/>
                </a:solidFill>
                <a:latin typeface="Lato"/>
                <a:ea typeface="Lato"/>
                <a:cs typeface="Lato"/>
                <a:sym typeface="Lato"/>
              </a:rPr>
              <a:t>Sample: </a:t>
            </a:r>
            <a:r>
              <a:rPr lang="en-US" sz="2400">
                <a:solidFill>
                  <a:srgbClr val="333399"/>
                </a:solidFill>
                <a:latin typeface="Lato"/>
                <a:ea typeface="Lato"/>
                <a:cs typeface="Lato"/>
                <a:sym typeface="Lato"/>
              </a:rPr>
              <a:t>Correlation for Reading – pages 7 or 12</a:t>
            </a:r>
          </a:p>
        </p:txBody>
      </p:sp>
      <p:sp>
        <p:nvSpPr>
          <p:cNvPr id="824" name="Shape 824"/>
          <p:cNvSpPr/>
          <p:nvPr/>
        </p:nvSpPr>
        <p:spPr>
          <a:xfrm>
            <a:off x="1222450" y="2171700"/>
            <a:ext cx="2895600" cy="3200400"/>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Shape 830"/>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65</a:t>
            </a:fld>
            <a:endParaRPr lang="en-US"/>
          </a:p>
        </p:txBody>
      </p:sp>
      <p:pic>
        <p:nvPicPr>
          <p:cNvPr id="831" name="Shape 831" descr="standards.png"/>
          <p:cNvPicPr preferRelativeResize="0"/>
          <p:nvPr/>
        </p:nvPicPr>
        <p:blipFill>
          <a:blip r:embed="rId3">
            <a:alphaModFix/>
          </a:blip>
          <a:stretch>
            <a:fillRect/>
          </a:stretch>
        </p:blipFill>
        <p:spPr>
          <a:xfrm>
            <a:off x="241175" y="1475350"/>
            <a:ext cx="8665074" cy="4135900"/>
          </a:xfrm>
          <a:prstGeom prst="rect">
            <a:avLst/>
          </a:prstGeom>
          <a:noFill/>
          <a:ln>
            <a:noFill/>
          </a:ln>
        </p:spPr>
      </p:pic>
      <p:sp>
        <p:nvSpPr>
          <p:cNvPr id="832" name="Shape 832"/>
          <p:cNvSpPr txBox="1"/>
          <p:nvPr/>
        </p:nvSpPr>
        <p:spPr>
          <a:xfrm>
            <a:off x="241112" y="5702112"/>
            <a:ext cx="8665200" cy="623700"/>
          </a:xfrm>
          <a:prstGeom prst="rect">
            <a:avLst/>
          </a:prstGeom>
          <a:noFill/>
          <a:ln>
            <a:noFill/>
          </a:ln>
        </p:spPr>
        <p:txBody>
          <a:bodyPr lIns="91425" tIns="91425" rIns="91425" bIns="91425" anchor="ctr" anchorCtr="0">
            <a:noAutofit/>
          </a:bodyPr>
          <a:lstStyle/>
          <a:p>
            <a:pPr lvl="0" rtl="0">
              <a:spcBef>
                <a:spcPts val="0"/>
              </a:spcBef>
              <a:buNone/>
            </a:pPr>
            <a:r>
              <a:rPr lang="en-US" u="sng">
                <a:solidFill>
                  <a:schemeClr val="hlink"/>
                </a:solidFill>
                <a:hlinkClick r:id="rId4"/>
              </a:rPr>
              <a:t>https://drive.google.com/open?id=0BwUwy7Tzr4bTc0E5ODVoRmZCRU0</a:t>
            </a:r>
            <a:r>
              <a:rPr lang="en-US"/>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Shape 838"/>
          <p:cNvSpPr txBox="1">
            <a:spLocks noGrp="1"/>
          </p:cNvSpPr>
          <p:nvPr>
            <p:ph type="title"/>
          </p:nvPr>
        </p:nvSpPr>
        <p:spPr>
          <a:xfrm>
            <a:off x="3756987" y="457200"/>
            <a:ext cx="4572000" cy="1143000"/>
          </a:xfrm>
          <a:prstGeom prst="rect">
            <a:avLst/>
          </a:prstGeom>
          <a:noFill/>
          <a:ln>
            <a:noFill/>
          </a:ln>
        </p:spPr>
        <p:txBody>
          <a:bodyPr lIns="91425" tIns="45700" rIns="91425" bIns="45700" anchor="b" anchorCtr="0">
            <a:noAutofit/>
          </a:bodyPr>
          <a:lstStyle/>
          <a:p>
            <a:pPr marL="0" marR="0" lvl="0" indent="0" algn="l" rtl="0">
              <a:spcBef>
                <a:spcPts val="0"/>
              </a:spcBef>
              <a:buClr>
                <a:srgbClr val="002060"/>
              </a:buClr>
              <a:buSzPct val="25000"/>
              <a:buFont typeface="Cambria"/>
              <a:buNone/>
            </a:pPr>
            <a:r>
              <a:rPr lang="en-US" sz="4000" b="1" i="0" u="none" strike="noStrike" cap="none">
                <a:solidFill>
                  <a:srgbClr val="333399"/>
                </a:solidFill>
                <a:latin typeface="Lato"/>
                <a:ea typeface="Lato"/>
                <a:cs typeface="Lato"/>
                <a:sym typeface="Lato"/>
              </a:rPr>
              <a:t>Task:</a:t>
            </a:r>
            <a:r>
              <a:rPr lang="en-US" sz="3200" b="1" i="0" u="none" strike="noStrike" cap="none">
                <a:solidFill>
                  <a:srgbClr val="333399"/>
                </a:solidFill>
                <a:latin typeface="Lato"/>
                <a:ea typeface="Lato"/>
                <a:cs typeface="Lato"/>
                <a:sym typeface="Lato"/>
              </a:rPr>
              <a:t/>
            </a:r>
            <a:br>
              <a:rPr lang="en-US" sz="3200" b="1" i="0" u="none" strike="noStrike" cap="none">
                <a:solidFill>
                  <a:srgbClr val="333399"/>
                </a:solidFill>
                <a:latin typeface="Lato"/>
                <a:ea typeface="Lato"/>
                <a:cs typeface="Lato"/>
                <a:sym typeface="Lato"/>
              </a:rPr>
            </a:br>
            <a:r>
              <a:rPr lang="en-US" sz="2400" b="1" i="0" u="none" strike="noStrike" cap="none">
                <a:solidFill>
                  <a:srgbClr val="333399"/>
                </a:solidFill>
                <a:latin typeface="Lato"/>
                <a:ea typeface="Lato"/>
                <a:cs typeface="Lato"/>
                <a:sym typeface="Lato"/>
              </a:rPr>
              <a:t>Implications from Standards</a:t>
            </a:r>
          </a:p>
        </p:txBody>
      </p:sp>
      <p:sp>
        <p:nvSpPr>
          <p:cNvPr id="839" name="Shape 839"/>
          <p:cNvSpPr txBox="1">
            <a:spLocks noGrp="1"/>
          </p:cNvSpPr>
          <p:nvPr>
            <p:ph type="sldNum" idx="12"/>
          </p:nvPr>
        </p:nvSpPr>
        <p:spPr>
          <a:xfrm>
            <a:off x="0" y="6324600"/>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66</a:t>
            </a:fld>
            <a:endParaRPr lang="en-US"/>
          </a:p>
        </p:txBody>
      </p:sp>
      <p:pic>
        <p:nvPicPr>
          <p:cNvPr id="840" name="Shape 840" descr="C:\Documents and Settings\novakbe\Local Settings\Temporary Internet Files\Content.IE5\3NWVPRHV\MP900446467[1].jpg"/>
          <p:cNvPicPr preferRelativeResize="0"/>
          <p:nvPr/>
        </p:nvPicPr>
        <p:blipFill rotWithShape="1">
          <a:blip r:embed="rId3">
            <a:alphaModFix/>
          </a:blip>
          <a:srcRect/>
          <a:stretch/>
        </p:blipFill>
        <p:spPr>
          <a:xfrm>
            <a:off x="815012" y="423050"/>
            <a:ext cx="2649600" cy="1447800"/>
          </a:xfrm>
          <a:prstGeom prst="rect">
            <a:avLst/>
          </a:prstGeom>
          <a:noFill/>
          <a:ln>
            <a:noFill/>
          </a:ln>
        </p:spPr>
      </p:pic>
      <p:sp>
        <p:nvSpPr>
          <p:cNvPr id="841" name="Shape 841"/>
          <p:cNvSpPr txBox="1"/>
          <p:nvPr/>
        </p:nvSpPr>
        <p:spPr>
          <a:xfrm>
            <a:off x="1089987" y="1870841"/>
            <a:ext cx="6934200" cy="4526100"/>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rgbClr val="00AB4E"/>
              </a:buClr>
              <a:buSzPct val="100000"/>
              <a:buFont typeface="Lato"/>
              <a:buAutoNum type="arabicPeriod"/>
            </a:pPr>
            <a:r>
              <a:rPr lang="en-US" sz="3200" b="0" i="0" u="none" strike="noStrike" cap="none">
                <a:solidFill>
                  <a:srgbClr val="333399"/>
                </a:solidFill>
                <a:latin typeface="Lato"/>
                <a:ea typeface="Lato"/>
                <a:cs typeface="Lato"/>
                <a:sym typeface="Lato"/>
              </a:rPr>
              <a:t>Actively read. Notice content and terminology, specifically:</a:t>
            </a:r>
          </a:p>
          <a:p>
            <a:pPr marL="971550" marR="0" lvl="1" indent="-514350" algn="l" rtl="0">
              <a:spcBef>
                <a:spcPts val="480"/>
              </a:spcBef>
              <a:spcAft>
                <a:spcPts val="0"/>
              </a:spcAft>
              <a:buClr>
                <a:srgbClr val="00AB4E"/>
              </a:buClr>
              <a:buSzPct val="100000"/>
              <a:buFont typeface="Lato"/>
              <a:buChar char="•"/>
            </a:pPr>
            <a:r>
              <a:rPr lang="en-US" sz="2400" b="0" i="0" u="none" strike="noStrike" cap="none">
                <a:solidFill>
                  <a:srgbClr val="333399"/>
                </a:solidFill>
                <a:latin typeface="Lato"/>
                <a:ea typeface="Lato"/>
                <a:cs typeface="Lato"/>
                <a:sym typeface="Lato"/>
              </a:rPr>
              <a:t>WMELS only</a:t>
            </a:r>
          </a:p>
          <a:p>
            <a:pPr marL="971550" marR="0" lvl="1" indent="-514350" algn="l" rtl="0">
              <a:spcBef>
                <a:spcPts val="480"/>
              </a:spcBef>
              <a:spcAft>
                <a:spcPts val="0"/>
              </a:spcAft>
              <a:buClr>
                <a:srgbClr val="00AB4E"/>
              </a:buClr>
              <a:buSzPct val="100000"/>
              <a:buFont typeface="Lato"/>
              <a:buChar char="•"/>
            </a:pPr>
            <a:r>
              <a:rPr lang="en-US" sz="2400" b="0" i="0" u="none" strike="noStrike" cap="none">
                <a:solidFill>
                  <a:srgbClr val="333399"/>
                </a:solidFill>
                <a:latin typeface="Lato"/>
                <a:ea typeface="Lato"/>
                <a:cs typeface="Lato"/>
                <a:sym typeface="Lato"/>
              </a:rPr>
              <a:t>WMELS and </a:t>
            </a:r>
            <a:r>
              <a:rPr lang="en-US" sz="2400">
                <a:solidFill>
                  <a:srgbClr val="333399"/>
                </a:solidFill>
                <a:latin typeface="Lato"/>
                <a:ea typeface="Lato"/>
                <a:cs typeface="Lato"/>
                <a:sym typeface="Lato"/>
              </a:rPr>
              <a:t>WI</a:t>
            </a:r>
            <a:r>
              <a:rPr lang="en-US" sz="2400" b="0" i="0" u="none" strike="noStrike" cap="none">
                <a:solidFill>
                  <a:srgbClr val="333399"/>
                </a:solidFill>
                <a:latin typeface="Lato"/>
                <a:ea typeface="Lato"/>
                <a:cs typeface="Lato"/>
                <a:sym typeface="Lato"/>
              </a:rPr>
              <a:t> ELA</a:t>
            </a:r>
          </a:p>
          <a:p>
            <a:pPr marL="971550" marR="0" lvl="1" indent="-514350" algn="l" rtl="0">
              <a:spcBef>
                <a:spcPts val="480"/>
              </a:spcBef>
              <a:spcAft>
                <a:spcPts val="0"/>
              </a:spcAft>
              <a:buClr>
                <a:srgbClr val="00AB4E"/>
              </a:buClr>
              <a:buSzPct val="100000"/>
              <a:buFont typeface="Lato"/>
              <a:buChar char="•"/>
            </a:pPr>
            <a:r>
              <a:rPr lang="en-US" sz="2400">
                <a:solidFill>
                  <a:srgbClr val="333399"/>
                </a:solidFill>
                <a:latin typeface="Lato"/>
                <a:ea typeface="Lato"/>
                <a:cs typeface="Lato"/>
                <a:sym typeface="Lato"/>
              </a:rPr>
              <a:t>WI</a:t>
            </a:r>
            <a:r>
              <a:rPr lang="en-US" sz="2400" b="0" i="0" u="none" strike="noStrike" cap="none">
                <a:solidFill>
                  <a:srgbClr val="333399"/>
                </a:solidFill>
                <a:latin typeface="Lato"/>
                <a:ea typeface="Lato"/>
                <a:cs typeface="Lato"/>
                <a:sym typeface="Lato"/>
              </a:rPr>
              <a:t> ELA only</a:t>
            </a:r>
          </a:p>
          <a:p>
            <a:pPr marL="514350" marR="0" lvl="0" indent="-514350" algn="l" rtl="0">
              <a:spcBef>
                <a:spcPts val="640"/>
              </a:spcBef>
              <a:spcAft>
                <a:spcPts val="0"/>
              </a:spcAft>
              <a:buClr>
                <a:srgbClr val="00AB4E"/>
              </a:buClr>
              <a:buSzPct val="100000"/>
              <a:buFont typeface="Lato"/>
              <a:buAutoNum type="arabicPeriod"/>
            </a:pPr>
            <a:r>
              <a:rPr lang="en-US" sz="3200" b="0" i="0" u="none" strike="noStrike" cap="none">
                <a:solidFill>
                  <a:srgbClr val="333399"/>
                </a:solidFill>
                <a:latin typeface="Lato"/>
                <a:ea typeface="Lato"/>
                <a:cs typeface="Lato"/>
                <a:sym typeface="Lato"/>
              </a:rPr>
              <a:t>Summarize implications:</a:t>
            </a:r>
          </a:p>
          <a:p>
            <a:pPr marL="971550" marR="0" lvl="1" indent="-514350" algn="l" rtl="0">
              <a:spcBef>
                <a:spcPts val="480"/>
              </a:spcBef>
              <a:spcAft>
                <a:spcPts val="0"/>
              </a:spcAft>
              <a:buClr>
                <a:srgbClr val="00AB4E"/>
              </a:buClr>
              <a:buSzPct val="100000"/>
              <a:buFont typeface="Lato"/>
              <a:buChar char="•"/>
            </a:pPr>
            <a:r>
              <a:rPr lang="en-US" sz="2400" b="0" i="0" u="none" strike="noStrike" cap="none">
                <a:solidFill>
                  <a:srgbClr val="333399"/>
                </a:solidFill>
                <a:latin typeface="Lato"/>
                <a:ea typeface="Lato"/>
                <a:cs typeface="Lato"/>
                <a:sym typeface="Lato"/>
              </a:rPr>
              <a:t>Learning expectations</a:t>
            </a:r>
          </a:p>
          <a:p>
            <a:pPr marL="971550" marR="0" lvl="1" indent="-514350" algn="l" rtl="0">
              <a:spcBef>
                <a:spcPts val="480"/>
              </a:spcBef>
              <a:spcAft>
                <a:spcPts val="0"/>
              </a:spcAft>
              <a:buClr>
                <a:srgbClr val="00AB4E"/>
              </a:buClr>
              <a:buSzPct val="100000"/>
              <a:buFont typeface="Lato"/>
              <a:buChar char="•"/>
            </a:pPr>
            <a:r>
              <a:rPr lang="en-US" sz="2400" b="0" i="0" u="none" strike="noStrike" cap="none">
                <a:solidFill>
                  <a:srgbClr val="333399"/>
                </a:solidFill>
                <a:latin typeface="Lato"/>
                <a:ea typeface="Lato"/>
                <a:cs typeface="Lato"/>
                <a:sym typeface="Lato"/>
              </a:rPr>
              <a:t>Assessment</a:t>
            </a:r>
          </a:p>
          <a:p>
            <a:pPr marL="971550" marR="0" lvl="1" indent="-514350" algn="l" rtl="0">
              <a:spcBef>
                <a:spcPts val="480"/>
              </a:spcBef>
              <a:spcAft>
                <a:spcPts val="0"/>
              </a:spcAft>
              <a:buClr>
                <a:srgbClr val="00AB4E"/>
              </a:buClr>
              <a:buSzPct val="100000"/>
              <a:buFont typeface="Lato"/>
              <a:buChar char="•"/>
            </a:pPr>
            <a:r>
              <a:rPr lang="en-US" sz="2400" b="0" i="0" u="none" strike="noStrike" cap="none">
                <a:solidFill>
                  <a:srgbClr val="333399"/>
                </a:solidFill>
                <a:latin typeface="Lato"/>
                <a:ea typeface="Lato"/>
                <a:cs typeface="Lato"/>
                <a:sym typeface="Lato"/>
              </a:rPr>
              <a:t>Resources</a:t>
            </a:r>
          </a:p>
          <a:p>
            <a:pPr marL="971550" marR="0" lvl="1" indent="-514350" algn="l" rtl="0">
              <a:spcBef>
                <a:spcPts val="480"/>
              </a:spcBef>
              <a:spcAft>
                <a:spcPts val="0"/>
              </a:spcAft>
              <a:buClr>
                <a:srgbClr val="00AB4E"/>
              </a:buClr>
              <a:buSzPct val="100000"/>
              <a:buFont typeface="Lato"/>
              <a:buChar char="•"/>
            </a:pPr>
            <a:r>
              <a:rPr lang="en-US" sz="2400" b="0" i="0" u="none" strike="noStrike" cap="none">
                <a:solidFill>
                  <a:srgbClr val="333399"/>
                </a:solidFill>
                <a:latin typeface="Lato"/>
                <a:ea typeface="Lato"/>
                <a:cs typeface="Lato"/>
                <a:sym typeface="Lato"/>
              </a:rPr>
              <a:t>Terminology</a:t>
            </a:r>
          </a:p>
          <a:p>
            <a:pPr marL="514350" marR="0" lvl="0" indent="-514350" algn="l" rtl="0">
              <a:lnSpc>
                <a:spcPct val="100000"/>
              </a:lnSpc>
              <a:spcBef>
                <a:spcPts val="640"/>
              </a:spcBef>
              <a:spcAft>
                <a:spcPts val="0"/>
              </a:spcAft>
              <a:buClr>
                <a:schemeClr val="dk1"/>
              </a:buClr>
              <a:buFont typeface="Arial"/>
              <a:buNone/>
            </a:pPr>
            <a:endParaRPr sz="3200" b="0" i="0" u="none" strike="noStrike" cap="none">
              <a:solidFill>
                <a:srgbClr val="333399"/>
              </a:solidFill>
              <a:latin typeface="Lato"/>
              <a:ea typeface="Lato"/>
              <a:cs typeface="Lato"/>
              <a:sym typeface="La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Shape 847"/>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67</a:t>
            </a:fld>
            <a:endParaRPr lang="en-US"/>
          </a:p>
        </p:txBody>
      </p:sp>
      <p:sp>
        <p:nvSpPr>
          <p:cNvPr id="848" name="Shape 848"/>
          <p:cNvSpPr/>
          <p:nvPr/>
        </p:nvSpPr>
        <p:spPr>
          <a:xfrm>
            <a:off x="1585050" y="370700"/>
            <a:ext cx="5943000" cy="48333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849" name="Shape 849"/>
          <p:cNvGrpSpPr/>
          <p:nvPr/>
        </p:nvGrpSpPr>
        <p:grpSpPr>
          <a:xfrm>
            <a:off x="1802891" y="613790"/>
            <a:ext cx="5323499" cy="5684110"/>
            <a:chOff x="812291" y="308990"/>
            <a:chExt cx="5323500" cy="5684110"/>
          </a:xfrm>
        </p:grpSpPr>
        <p:sp>
          <p:nvSpPr>
            <p:cNvPr id="850" name="Shape 850"/>
            <p:cNvSpPr/>
            <p:nvPr/>
          </p:nvSpPr>
          <p:spPr>
            <a:xfrm>
              <a:off x="1223886" y="499681"/>
              <a:ext cx="4472700" cy="1553400"/>
            </a:xfrm>
            <a:prstGeom prst="ellipse">
              <a:avLst/>
            </a:prstGeom>
            <a:solidFill>
              <a:srgbClr val="C0CCE1">
                <a:alpha val="40000"/>
              </a:srgbClr>
            </a:solidFill>
            <a:ln>
              <a:noFill/>
            </a:ln>
          </p:spPr>
          <p:txBody>
            <a:bodyPr lIns="91425" tIns="91425" rIns="91425" bIns="91425" anchor="ctr" anchorCtr="0">
              <a:noAutofit/>
            </a:bodyPr>
            <a:lstStyle/>
            <a:p>
              <a:pPr lvl="0">
                <a:spcBef>
                  <a:spcPts val="0"/>
                </a:spcBef>
                <a:buNone/>
              </a:pPr>
              <a:endParaRPr/>
            </a:p>
          </p:txBody>
        </p:sp>
        <p:sp>
          <p:nvSpPr>
            <p:cNvPr id="851" name="Shape 851"/>
            <p:cNvSpPr/>
            <p:nvPr/>
          </p:nvSpPr>
          <p:spPr>
            <a:xfrm>
              <a:off x="3033711" y="4303089"/>
              <a:ext cx="866700" cy="554700"/>
            </a:xfrm>
            <a:prstGeom prst="downArrow">
              <a:avLst>
                <a:gd name="adj1" fmla="val 50000"/>
                <a:gd name="adj2" fmla="val 50000"/>
              </a:avLst>
            </a:prstGeom>
            <a:solidFill>
              <a:srgbClr val="00206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2" name="Shape 852"/>
            <p:cNvSpPr/>
            <p:nvPr/>
          </p:nvSpPr>
          <p:spPr>
            <a:xfrm>
              <a:off x="812291" y="4953001"/>
              <a:ext cx="5323500" cy="10401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53" name="Shape 853"/>
            <p:cNvSpPr txBox="1"/>
            <p:nvPr/>
          </p:nvSpPr>
          <p:spPr>
            <a:xfrm>
              <a:off x="812291" y="4953001"/>
              <a:ext cx="5323500" cy="1040100"/>
            </a:xfrm>
            <a:prstGeom prst="rect">
              <a:avLst/>
            </a:prstGeom>
            <a:noFill/>
            <a:ln>
              <a:noFill/>
            </a:ln>
          </p:spPr>
          <p:txBody>
            <a:bodyPr lIns="199125" tIns="199125" rIns="199125" bIns="199125" anchor="ctr" anchorCtr="0">
              <a:noAutofit/>
            </a:bodyPr>
            <a:lstStyle/>
            <a:p>
              <a:pPr marL="0" marR="0" lvl="0" indent="0" algn="ctr" rtl="0">
                <a:lnSpc>
                  <a:spcPct val="90000"/>
                </a:lnSpc>
                <a:spcBef>
                  <a:spcPts val="0"/>
                </a:spcBef>
                <a:spcAft>
                  <a:spcPts val="0"/>
                </a:spcAft>
                <a:buNone/>
              </a:pPr>
              <a:endParaRPr sz="2800" b="1">
                <a:solidFill>
                  <a:schemeClr val="dk1"/>
                </a:solidFill>
                <a:latin typeface="Lato"/>
                <a:ea typeface="Lato"/>
                <a:cs typeface="Lato"/>
                <a:sym typeface="Lato"/>
              </a:endParaRPr>
            </a:p>
            <a:p>
              <a:pPr marL="0" marR="0" lvl="0" indent="0" algn="ctr" rtl="0">
                <a:lnSpc>
                  <a:spcPct val="90000"/>
                </a:lnSpc>
                <a:spcBef>
                  <a:spcPts val="0"/>
                </a:spcBef>
                <a:spcAft>
                  <a:spcPts val="0"/>
                </a:spcAft>
                <a:buSzPct val="25000"/>
                <a:buNone/>
              </a:pPr>
              <a:r>
                <a:rPr lang="en-US" sz="2800" b="1" i="0" u="none" strike="noStrike" cap="none">
                  <a:solidFill>
                    <a:schemeClr val="dk1"/>
                  </a:solidFill>
                  <a:latin typeface="Lato"/>
                  <a:ea typeface="Lato"/>
                  <a:cs typeface="Lato"/>
                  <a:sym typeface="Lato"/>
                </a:rPr>
                <a:t>Learning Expectations, Assessments,                     Resources</a:t>
              </a:r>
            </a:p>
          </p:txBody>
        </p:sp>
        <p:sp>
          <p:nvSpPr>
            <p:cNvPr id="854" name="Shape 854"/>
            <p:cNvSpPr/>
            <p:nvPr/>
          </p:nvSpPr>
          <p:spPr>
            <a:xfrm>
              <a:off x="2849956" y="2172902"/>
              <a:ext cx="1560299" cy="1560299"/>
            </a:xfrm>
            <a:prstGeom prst="ellipse">
              <a:avLst/>
            </a:prstGeom>
            <a:solidFill>
              <a:schemeClr val="lt1"/>
            </a:solidFill>
            <a:ln w="25400" cap="flat" cmpd="sng">
              <a:solidFill>
                <a:srgbClr val="4674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5" name="Shape 855"/>
            <p:cNvSpPr txBox="1"/>
            <p:nvPr/>
          </p:nvSpPr>
          <p:spPr>
            <a:xfrm>
              <a:off x="2849956" y="2172902"/>
              <a:ext cx="1560299" cy="1560299"/>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n-US" sz="1900" b="1" i="0" u="none" strike="noStrike" cap="none">
                  <a:solidFill>
                    <a:schemeClr val="lt1"/>
                  </a:solidFill>
                  <a:latin typeface="Calibri"/>
                  <a:ea typeface="Calibri"/>
                  <a:cs typeface="Calibri"/>
                  <a:sym typeface="Calibri"/>
                </a:rPr>
                <a:t>Local Literacy Data</a:t>
              </a:r>
            </a:p>
          </p:txBody>
        </p:sp>
        <p:sp>
          <p:nvSpPr>
            <p:cNvPr id="856" name="Shape 856"/>
            <p:cNvSpPr/>
            <p:nvPr/>
          </p:nvSpPr>
          <p:spPr>
            <a:xfrm>
              <a:off x="1733549" y="1002411"/>
              <a:ext cx="1560300" cy="1560300"/>
            </a:xfrm>
            <a:prstGeom prst="ellipse">
              <a:avLst/>
            </a:prstGeom>
            <a:solidFill>
              <a:schemeClr val="lt1"/>
            </a:solidFill>
            <a:ln w="25400" cap="flat" cmpd="sng">
              <a:solidFill>
                <a:srgbClr val="4674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7" name="Shape 857"/>
            <p:cNvSpPr txBox="1"/>
            <p:nvPr/>
          </p:nvSpPr>
          <p:spPr>
            <a:xfrm>
              <a:off x="1733549" y="1002411"/>
              <a:ext cx="1560300" cy="1560300"/>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n-US" sz="1900" b="1" i="0" u="none" strike="noStrike" cap="none">
                  <a:solidFill>
                    <a:schemeClr val="lt1"/>
                  </a:solidFill>
                  <a:latin typeface="Calibri"/>
                  <a:ea typeface="Calibri"/>
                  <a:cs typeface="Calibri"/>
                  <a:sym typeface="Calibri"/>
                </a:rPr>
                <a:t>Standards</a:t>
              </a:r>
            </a:p>
          </p:txBody>
        </p:sp>
        <p:sp>
          <p:nvSpPr>
            <p:cNvPr id="858" name="Shape 858"/>
            <p:cNvSpPr/>
            <p:nvPr/>
          </p:nvSpPr>
          <p:spPr>
            <a:xfrm>
              <a:off x="3328416" y="625189"/>
              <a:ext cx="1560300" cy="1560300"/>
            </a:xfrm>
            <a:prstGeom prst="ellipse">
              <a:avLst/>
            </a:prstGeom>
            <a:solidFill>
              <a:schemeClr val="lt1"/>
            </a:solidFill>
            <a:ln w="25400" cap="flat" cmpd="sng">
              <a:solidFill>
                <a:srgbClr val="4674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9" name="Shape 859"/>
            <p:cNvSpPr txBox="1"/>
            <p:nvPr/>
          </p:nvSpPr>
          <p:spPr>
            <a:xfrm>
              <a:off x="3328416" y="625189"/>
              <a:ext cx="1560300" cy="1560300"/>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n-US" sz="1900" b="1" i="0" u="none" strike="noStrike" cap="none">
                  <a:solidFill>
                    <a:schemeClr val="lt1"/>
                  </a:solidFill>
                  <a:latin typeface="Calibri"/>
                  <a:ea typeface="Calibri"/>
                  <a:cs typeface="Calibri"/>
                  <a:sym typeface="Calibri"/>
                </a:rPr>
                <a:t>Beliefs and Research</a:t>
              </a:r>
            </a:p>
          </p:txBody>
        </p:sp>
        <p:sp>
          <p:nvSpPr>
            <p:cNvPr id="860" name="Shape 860"/>
            <p:cNvSpPr/>
            <p:nvPr/>
          </p:nvSpPr>
          <p:spPr>
            <a:xfrm>
              <a:off x="1040129" y="308990"/>
              <a:ext cx="4854000" cy="3883200"/>
            </a:xfrm>
            <a:custGeom>
              <a:avLst/>
              <a:gdLst/>
              <a:ahLst/>
              <a:cxnLst/>
              <a:rect l="0" t="0" r="0" b="0"/>
              <a:pathLst>
                <a:path w="120000" h="120000" extrusionOk="0">
                  <a:moveTo>
                    <a:pt x="583" y="34175"/>
                  </a:moveTo>
                  <a:lnTo>
                    <a:pt x="583" y="34175"/>
                  </a:ln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59999" y="120000"/>
                  </a:cubicBezTo>
                  <a:cubicBezTo>
                    <a:pt x="52522" y="120000"/>
                    <a:pt x="46186" y="117246"/>
                    <a:pt x="45145" y="113543"/>
                  </a:cubicBezTo>
                  <a:close/>
                  <a:moveTo>
                    <a:pt x="4800" y="30000"/>
                  </a:moveTo>
                  <a:lnTo>
                    <a:pt x="4800" y="30000"/>
                  </a:lnTo>
                  <a:cubicBezTo>
                    <a:pt x="4800" y="43254"/>
                    <a:pt x="29513" y="54000"/>
                    <a:pt x="60000" y="53999"/>
                  </a:cubicBezTo>
                  <a:cubicBezTo>
                    <a:pt x="90486" y="53999"/>
                    <a:pt x="115200" y="43254"/>
                    <a:pt x="115200" y="29999"/>
                  </a:cubicBezTo>
                  <a:cubicBezTo>
                    <a:pt x="115200" y="16745"/>
                    <a:pt x="90486" y="5999"/>
                    <a:pt x="60000" y="5999"/>
                  </a:cubicBezTo>
                  <a:cubicBezTo>
                    <a:pt x="29513" y="5999"/>
                    <a:pt x="4800" y="16745"/>
                    <a:pt x="4800" y="29999"/>
                  </a:cubicBezTo>
                  <a:close/>
                </a:path>
              </a:pathLst>
            </a:custGeom>
            <a:solidFill>
              <a:srgbClr val="92D050">
                <a:alpha val="40000"/>
              </a:srgb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861" name="Shape 861"/>
          <p:cNvSpPr txBox="1"/>
          <p:nvPr/>
        </p:nvSpPr>
        <p:spPr>
          <a:xfrm>
            <a:off x="2899225" y="1606225"/>
            <a:ext cx="1368600" cy="8556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800" b="1">
                <a:solidFill>
                  <a:schemeClr val="dk1"/>
                </a:solidFill>
                <a:latin typeface="Lato"/>
                <a:ea typeface="Lato"/>
                <a:cs typeface="Lato"/>
                <a:sym typeface="Lato"/>
              </a:rPr>
              <a:t>Standards</a:t>
            </a:r>
            <a:r>
              <a:rPr lang="en-US" sz="1100" b="1">
                <a:solidFill>
                  <a:schemeClr val="dk1"/>
                </a:solidFill>
                <a:latin typeface="Calibri"/>
                <a:ea typeface="Calibri"/>
                <a:cs typeface="Calibri"/>
                <a:sym typeface="Calibri"/>
              </a:rPr>
              <a:t/>
            </a:r>
            <a:br>
              <a:rPr lang="en-US" sz="1100" b="1">
                <a:solidFill>
                  <a:schemeClr val="dk1"/>
                </a:solidFill>
                <a:latin typeface="Calibri"/>
                <a:ea typeface="Calibri"/>
                <a:cs typeface="Calibri"/>
                <a:sym typeface="Calibri"/>
              </a:rPr>
            </a:br>
            <a:endParaRPr lang="en-US" sz="1100" b="1">
              <a:solidFill>
                <a:schemeClr val="dk1"/>
              </a:solidFill>
              <a:latin typeface="Calibri"/>
              <a:ea typeface="Calibri"/>
              <a:cs typeface="Calibri"/>
              <a:sym typeface="Calibri"/>
            </a:endParaRPr>
          </a:p>
        </p:txBody>
      </p:sp>
      <p:sp>
        <p:nvSpPr>
          <p:cNvPr id="862" name="Shape 862"/>
          <p:cNvSpPr txBox="1"/>
          <p:nvPr/>
        </p:nvSpPr>
        <p:spPr>
          <a:xfrm>
            <a:off x="4500525" y="1035925"/>
            <a:ext cx="1212000" cy="14259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sz="1800" b="1">
                <a:solidFill>
                  <a:schemeClr val="dk1"/>
                </a:solidFill>
                <a:latin typeface="Lato"/>
                <a:ea typeface="Lato"/>
                <a:cs typeface="Lato"/>
                <a:sym typeface="Lato"/>
              </a:rPr>
              <a:t>Beliefs </a:t>
            </a:r>
          </a:p>
          <a:p>
            <a:pPr lvl="0" algn="ctr" rtl="0">
              <a:lnSpc>
                <a:spcPct val="115000"/>
              </a:lnSpc>
              <a:spcBef>
                <a:spcPts val="0"/>
              </a:spcBef>
              <a:buNone/>
            </a:pPr>
            <a:r>
              <a:rPr lang="en-US" sz="1800" b="1">
                <a:solidFill>
                  <a:schemeClr val="dk1"/>
                </a:solidFill>
                <a:latin typeface="Lato"/>
                <a:ea typeface="Lato"/>
                <a:cs typeface="Lato"/>
                <a:sym typeface="Lato"/>
              </a:rPr>
              <a:t>and Research</a:t>
            </a:r>
          </a:p>
        </p:txBody>
      </p:sp>
      <p:sp>
        <p:nvSpPr>
          <p:cNvPr id="863" name="Shape 863"/>
          <p:cNvSpPr txBox="1"/>
          <p:nvPr/>
        </p:nvSpPr>
        <p:spPr>
          <a:xfrm>
            <a:off x="3948925" y="2566550"/>
            <a:ext cx="1368600" cy="1497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sz="1800" b="1">
                <a:solidFill>
                  <a:schemeClr val="dk1"/>
                </a:solidFill>
                <a:latin typeface="Lato"/>
                <a:ea typeface="Lato"/>
                <a:cs typeface="Lato"/>
                <a:sym typeface="Lato"/>
              </a:rPr>
              <a:t>Local </a:t>
            </a:r>
          </a:p>
          <a:p>
            <a:pPr lvl="0" algn="ctr" rtl="0">
              <a:lnSpc>
                <a:spcPct val="115000"/>
              </a:lnSpc>
              <a:spcBef>
                <a:spcPts val="0"/>
              </a:spcBef>
              <a:buNone/>
            </a:pPr>
            <a:r>
              <a:rPr lang="en-US" sz="1800" b="1">
                <a:solidFill>
                  <a:schemeClr val="dk1"/>
                </a:solidFill>
                <a:latin typeface="Lato"/>
                <a:ea typeface="Lato"/>
                <a:cs typeface="Lato"/>
                <a:sym typeface="Lato"/>
              </a:rPr>
              <a:t>Literacy </a:t>
            </a:r>
          </a:p>
          <a:p>
            <a:pPr lvl="0" algn="ctr" rtl="0">
              <a:lnSpc>
                <a:spcPct val="115000"/>
              </a:lnSpc>
              <a:spcBef>
                <a:spcPts val="0"/>
              </a:spcBef>
              <a:buNone/>
            </a:pPr>
            <a:r>
              <a:rPr lang="en-US" sz="1800" b="1">
                <a:solidFill>
                  <a:schemeClr val="dk1"/>
                </a:solidFill>
                <a:latin typeface="Lato"/>
                <a:ea typeface="Lato"/>
                <a:cs typeface="Lato"/>
                <a:sym typeface="Lato"/>
              </a:rPr>
              <a:t>Data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Shape 869"/>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68</a:t>
            </a:fld>
            <a:endParaRPr lang="en-US"/>
          </a:p>
        </p:txBody>
      </p:sp>
      <p:sp>
        <p:nvSpPr>
          <p:cNvPr id="870" name="Shape 870"/>
          <p:cNvSpPr/>
          <p:nvPr/>
        </p:nvSpPr>
        <p:spPr>
          <a:xfrm>
            <a:off x="1752600" y="4648200"/>
            <a:ext cx="5791200" cy="1981200"/>
          </a:xfrm>
          <a:prstGeom prst="roundRect">
            <a:avLst>
              <a:gd name="adj" fmla="val 16667"/>
            </a:avLst>
          </a:prstGeom>
          <a:solidFill>
            <a:schemeClr val="l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800" b="1">
                <a:solidFill>
                  <a:schemeClr val="dk1"/>
                </a:solidFill>
                <a:latin typeface="Lato"/>
                <a:ea typeface="Lato"/>
                <a:cs typeface="Lato"/>
                <a:sym typeface="Lato"/>
              </a:rPr>
              <a:t>Next Steps:</a:t>
            </a:r>
          </a:p>
          <a:p>
            <a:pPr marL="0" marR="0" lvl="0" indent="0" algn="l" rtl="0">
              <a:spcBef>
                <a:spcPts val="0"/>
              </a:spcBef>
              <a:buSzPct val="25000"/>
              <a:buNone/>
            </a:pPr>
            <a:r>
              <a:rPr lang="en-US" sz="1800">
                <a:solidFill>
                  <a:schemeClr val="dk1"/>
                </a:solidFill>
                <a:latin typeface="Lato"/>
                <a:ea typeface="Lato"/>
                <a:cs typeface="Lato"/>
                <a:sym typeface="Lato"/>
              </a:rPr>
              <a:t>Possibilities: </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Professional learning about standards</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Locating additional local literacy data sources</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Articulating vision for early literacy learning</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4K learning expectations</a:t>
            </a:r>
          </a:p>
        </p:txBody>
      </p:sp>
      <p:sp>
        <p:nvSpPr>
          <p:cNvPr id="871" name="Shape 871"/>
          <p:cNvSpPr/>
          <p:nvPr/>
        </p:nvSpPr>
        <p:spPr>
          <a:xfrm>
            <a:off x="1676400" y="71300"/>
            <a:ext cx="6172200" cy="1376400"/>
          </a:xfrm>
          <a:prstGeom prst="roundRect">
            <a:avLst>
              <a:gd name="adj" fmla="val 16667"/>
            </a:avLst>
          </a:prstGeom>
          <a:solidFill>
            <a:schemeClr val="l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800" b="1">
                <a:solidFill>
                  <a:schemeClr val="dk1"/>
                </a:solidFill>
                <a:latin typeface="Lato"/>
                <a:ea typeface="Lato"/>
                <a:cs typeface="Lato"/>
                <a:sym typeface="Lato"/>
              </a:rPr>
              <a:t>Background:</a:t>
            </a:r>
          </a:p>
          <a:p>
            <a:pPr marL="0" marR="0" lvl="0" indent="0" algn="l" rtl="0">
              <a:spcBef>
                <a:spcPts val="0"/>
              </a:spcBef>
              <a:buSzPct val="25000"/>
              <a:buNone/>
            </a:pPr>
            <a:r>
              <a:rPr lang="en-US" sz="1700">
                <a:solidFill>
                  <a:schemeClr val="dk1"/>
                </a:solidFill>
                <a:latin typeface="Lato"/>
                <a:ea typeface="Lato"/>
                <a:cs typeface="Lato"/>
                <a:sym typeface="Lato"/>
              </a:rPr>
              <a:t>How does this work connect with other education initiatives?</a:t>
            </a:r>
          </a:p>
          <a:p>
            <a:pPr marL="0" marR="0" lvl="0" indent="0" algn="l" rtl="0">
              <a:spcBef>
                <a:spcPts val="0"/>
              </a:spcBef>
              <a:buNone/>
            </a:pPr>
            <a:endParaRPr sz="1700">
              <a:solidFill>
                <a:schemeClr val="dk1"/>
              </a:solidFill>
              <a:latin typeface="Lato"/>
              <a:ea typeface="Lato"/>
              <a:cs typeface="Lato"/>
              <a:sym typeface="Lato"/>
            </a:endParaRPr>
          </a:p>
          <a:p>
            <a:pPr marL="0" marR="0" lvl="0" indent="0" algn="l" rtl="0">
              <a:spcBef>
                <a:spcPts val="0"/>
              </a:spcBef>
              <a:buSzPct val="25000"/>
              <a:buNone/>
            </a:pPr>
            <a:r>
              <a:rPr lang="en-US" sz="1100">
                <a:solidFill>
                  <a:srgbClr val="0066CC"/>
                </a:solidFill>
                <a:latin typeface="Lato"/>
                <a:ea typeface="Lato"/>
                <a:cs typeface="Lato"/>
                <a:sym typeface="Lato"/>
              </a:rPr>
              <a:t>https://drive.google.com/open?id=0BwUwy7Tzr4bTQlphVDVmeElWZW8</a:t>
            </a:r>
          </a:p>
        </p:txBody>
      </p:sp>
      <p:grpSp>
        <p:nvGrpSpPr>
          <p:cNvPr id="872" name="Shape 872"/>
          <p:cNvGrpSpPr/>
          <p:nvPr/>
        </p:nvGrpSpPr>
        <p:grpSpPr>
          <a:xfrm>
            <a:off x="931281" y="1579376"/>
            <a:ext cx="7281473" cy="2937299"/>
            <a:chOff x="4994" y="131576"/>
            <a:chExt cx="7281473" cy="2937300"/>
          </a:xfrm>
        </p:grpSpPr>
        <p:sp>
          <p:nvSpPr>
            <p:cNvPr id="873" name="Shape 873"/>
            <p:cNvSpPr/>
            <p:nvPr/>
          </p:nvSpPr>
          <p:spPr>
            <a:xfrm>
              <a:off x="4994" y="131576"/>
              <a:ext cx="2292900" cy="2937300"/>
            </a:xfrm>
            <a:prstGeom prst="roundRect">
              <a:avLst>
                <a:gd name="adj" fmla="val 10000"/>
              </a:avLst>
            </a:prstGeom>
            <a:solidFill>
              <a:srgbClr val="00206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4" name="Shape 874"/>
            <p:cNvSpPr txBox="1"/>
            <p:nvPr/>
          </p:nvSpPr>
          <p:spPr>
            <a:xfrm>
              <a:off x="4994" y="131576"/>
              <a:ext cx="2292900" cy="2937300"/>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Beliefs and Research</a:t>
              </a:r>
            </a:p>
            <a:p>
              <a:pPr marL="171450" marR="0" lvl="1" indent="-171450" algn="l" rtl="0">
                <a:lnSpc>
                  <a:spcPct val="90000"/>
                </a:lnSpc>
                <a:spcBef>
                  <a:spcPts val="980"/>
                </a:spcBef>
                <a:spcAft>
                  <a:spcPts val="0"/>
                </a:spcAft>
                <a:buClr>
                  <a:srgbClr val="FFFFFF"/>
                </a:buClr>
                <a:buSzPct val="100000"/>
                <a:buFont typeface="Lato"/>
                <a:buChar char="•"/>
              </a:pPr>
              <a:r>
                <a:rPr lang="en-US" sz="1800" b="0" i="0" u="none" strike="noStrike" cap="none">
                  <a:solidFill>
                    <a:srgbClr val="FFFFFF"/>
                  </a:solidFill>
                  <a:latin typeface="Lato"/>
                  <a:ea typeface="Lato"/>
                  <a:cs typeface="Lato"/>
                  <a:sym typeface="Lato"/>
                </a:rPr>
                <a:t>Guiding Principles</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Developmental continuums</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Research</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Philosophy statements</a:t>
              </a:r>
            </a:p>
          </p:txBody>
        </p:sp>
        <p:sp>
          <p:nvSpPr>
            <p:cNvPr id="875" name="Shape 875"/>
            <p:cNvSpPr/>
            <p:nvPr/>
          </p:nvSpPr>
          <p:spPr>
            <a:xfrm>
              <a:off x="2428171" y="1425611"/>
              <a:ext cx="276600" cy="349200"/>
            </a:xfrm>
            <a:prstGeom prst="rightArrow">
              <a:avLst>
                <a:gd name="adj1" fmla="val 60000"/>
                <a:gd name="adj2" fmla="val 50000"/>
              </a:avLst>
            </a:prstGeom>
            <a:solidFill>
              <a:srgbClr val="B1C0D7"/>
            </a:solidFill>
            <a:ln>
              <a:noFill/>
            </a:ln>
          </p:spPr>
          <p:txBody>
            <a:bodyPr lIns="91425" tIns="91425" rIns="91425" bIns="91425" anchor="ctr" anchorCtr="0">
              <a:noAutofit/>
            </a:bodyPr>
            <a:lstStyle/>
            <a:p>
              <a:pPr lvl="0">
                <a:spcBef>
                  <a:spcPts val="0"/>
                </a:spcBef>
                <a:buNone/>
              </a:pPr>
              <a:endParaRPr/>
            </a:p>
          </p:txBody>
        </p:sp>
        <p:sp>
          <p:nvSpPr>
            <p:cNvPr id="876" name="Shape 876"/>
            <p:cNvSpPr txBox="1"/>
            <p:nvPr/>
          </p:nvSpPr>
          <p:spPr>
            <a:xfrm>
              <a:off x="2428171" y="1425611"/>
              <a:ext cx="276600" cy="3492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877" name="Shape 877"/>
            <p:cNvSpPr/>
            <p:nvPr/>
          </p:nvSpPr>
          <p:spPr>
            <a:xfrm>
              <a:off x="2819402" y="131576"/>
              <a:ext cx="2030999" cy="2937300"/>
            </a:xfrm>
            <a:prstGeom prst="roundRect">
              <a:avLst>
                <a:gd name="adj" fmla="val 10000"/>
              </a:avLst>
            </a:prstGeom>
            <a:solidFill>
              <a:srgbClr val="92D0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8" name="Shape 878"/>
            <p:cNvSpPr txBox="1"/>
            <p:nvPr/>
          </p:nvSpPr>
          <p:spPr>
            <a:xfrm>
              <a:off x="2819402" y="131576"/>
              <a:ext cx="2030999" cy="2937300"/>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Standards</a:t>
              </a:r>
            </a:p>
            <a:p>
              <a:pPr marL="171450" marR="0" lvl="1" indent="-171450" algn="l" rtl="0">
                <a:lnSpc>
                  <a:spcPct val="90000"/>
                </a:lnSpc>
                <a:spcBef>
                  <a:spcPts val="98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WMELS</a:t>
              </a:r>
            </a:p>
            <a:p>
              <a:pPr marL="171450" marR="0" lvl="1" indent="-171450" algn="l" rtl="0">
                <a:lnSpc>
                  <a:spcPct val="90000"/>
                </a:lnSpc>
                <a:spcBef>
                  <a:spcPts val="270"/>
                </a:spcBef>
                <a:spcAft>
                  <a:spcPts val="0"/>
                </a:spcAft>
                <a:buClr>
                  <a:schemeClr val="lt1"/>
                </a:buClr>
                <a:buSzPct val="100000"/>
                <a:buFont typeface="Lato"/>
                <a:buChar char="•"/>
              </a:pPr>
              <a:r>
                <a:rPr lang="en-US" sz="1800">
                  <a:solidFill>
                    <a:schemeClr val="lt1"/>
                  </a:solidFill>
                  <a:latin typeface="Lato"/>
                  <a:ea typeface="Lato"/>
                  <a:cs typeface="Lato"/>
                  <a:sym typeface="Lato"/>
                </a:rPr>
                <a:t>WI</a:t>
              </a:r>
              <a:r>
                <a:rPr lang="en-US" sz="1800" b="0" i="0" u="none" strike="noStrike" cap="none">
                  <a:solidFill>
                    <a:schemeClr val="lt1"/>
                  </a:solidFill>
                  <a:latin typeface="Lato"/>
                  <a:ea typeface="Lato"/>
                  <a:cs typeface="Lato"/>
                  <a:sym typeface="Lato"/>
                </a:rPr>
                <a:t> ELA (including Essential Elements)</a:t>
              </a:r>
            </a:p>
          </p:txBody>
        </p:sp>
        <p:sp>
          <p:nvSpPr>
            <p:cNvPr id="879" name="Shape 879"/>
            <p:cNvSpPr/>
            <p:nvPr/>
          </p:nvSpPr>
          <p:spPr>
            <a:xfrm>
              <a:off x="4976503" y="1425611"/>
              <a:ext cx="267600" cy="349200"/>
            </a:xfrm>
            <a:prstGeom prst="rightArrow">
              <a:avLst>
                <a:gd name="adj1" fmla="val 60000"/>
                <a:gd name="adj2" fmla="val 50000"/>
              </a:avLst>
            </a:prstGeom>
            <a:solidFill>
              <a:srgbClr val="B1C0D7"/>
            </a:solidFill>
            <a:ln>
              <a:noFill/>
            </a:ln>
          </p:spPr>
          <p:txBody>
            <a:bodyPr lIns="91425" tIns="91425" rIns="91425" bIns="91425" anchor="ctr" anchorCtr="0">
              <a:noAutofit/>
            </a:bodyPr>
            <a:lstStyle/>
            <a:p>
              <a:pPr lvl="0">
                <a:spcBef>
                  <a:spcPts val="0"/>
                </a:spcBef>
                <a:buNone/>
              </a:pPr>
              <a:endParaRPr/>
            </a:p>
          </p:txBody>
        </p:sp>
        <p:sp>
          <p:nvSpPr>
            <p:cNvPr id="880" name="Shape 880"/>
            <p:cNvSpPr txBox="1"/>
            <p:nvPr/>
          </p:nvSpPr>
          <p:spPr>
            <a:xfrm>
              <a:off x="4976503" y="1425611"/>
              <a:ext cx="267600" cy="3492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881" name="Shape 881"/>
            <p:cNvSpPr/>
            <p:nvPr/>
          </p:nvSpPr>
          <p:spPr>
            <a:xfrm>
              <a:off x="5355067" y="131576"/>
              <a:ext cx="1931400" cy="2937300"/>
            </a:xfrm>
            <a:prstGeom prst="roundRect">
              <a:avLst>
                <a:gd name="adj" fmla="val 10000"/>
              </a:avLst>
            </a:prstGeom>
            <a:solidFill>
              <a:srgbClr val="538CD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2" name="Shape 882"/>
            <p:cNvSpPr txBox="1"/>
            <p:nvPr/>
          </p:nvSpPr>
          <p:spPr>
            <a:xfrm>
              <a:off x="5355067" y="131576"/>
              <a:ext cx="1931400" cy="2937300"/>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Local Data</a:t>
              </a:r>
            </a:p>
            <a:p>
              <a:pPr marL="171450" marR="0" lvl="1" indent="-171450" algn="l" rtl="0">
                <a:lnSpc>
                  <a:spcPct val="90000"/>
                </a:lnSpc>
                <a:spcBef>
                  <a:spcPts val="98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Quantitative</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Qualitative</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Provided by families</a:t>
              </a:r>
            </a:p>
          </p:txBody>
        </p:sp>
      </p:grpSp>
      <p:sp>
        <p:nvSpPr>
          <p:cNvPr id="883" name="Shape 883"/>
          <p:cNvSpPr/>
          <p:nvPr/>
        </p:nvSpPr>
        <p:spPr>
          <a:xfrm>
            <a:off x="6102625" y="1579375"/>
            <a:ext cx="2229600" cy="613800"/>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Shape 889"/>
          <p:cNvSpPr txBox="1">
            <a:spLocks noGrp="1"/>
          </p:cNvSpPr>
          <p:nvPr>
            <p:ph type="body" idx="1"/>
          </p:nvPr>
        </p:nvSpPr>
        <p:spPr>
          <a:xfrm>
            <a:off x="990600" y="5105400"/>
            <a:ext cx="7457700" cy="1584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70C0"/>
              </a:buClr>
              <a:buSzPct val="25000"/>
              <a:buFont typeface="Arial"/>
              <a:buNone/>
            </a:pPr>
            <a:r>
              <a:rPr lang="en-US" sz="3200" b="1">
                <a:solidFill>
                  <a:srgbClr val="333399"/>
                </a:solidFill>
                <a:latin typeface="Lato"/>
                <a:ea typeface="Lato"/>
                <a:cs typeface="Lato"/>
                <a:sym typeface="Lato"/>
              </a:rPr>
              <a:t>PURPOSE</a:t>
            </a:r>
          </a:p>
          <a:p>
            <a:pPr marL="0" marR="0" lvl="0" indent="0" algn="l" rtl="0">
              <a:spcBef>
                <a:spcPts val="480"/>
              </a:spcBef>
              <a:spcAft>
                <a:spcPts val="0"/>
              </a:spcAft>
              <a:buClr>
                <a:schemeClr val="dk1"/>
              </a:buClr>
              <a:buSzPct val="25000"/>
              <a:buFont typeface="Arial"/>
              <a:buNone/>
            </a:pPr>
            <a:r>
              <a:rPr lang="en-US" sz="2400">
                <a:solidFill>
                  <a:srgbClr val="333399"/>
                </a:solidFill>
                <a:latin typeface="Lato"/>
                <a:ea typeface="Lato"/>
                <a:cs typeface="Lato"/>
                <a:sym typeface="Lato"/>
              </a:rPr>
              <a:t>Consider trends in who your children are.</a:t>
            </a:r>
          </a:p>
          <a:p>
            <a:pPr marL="0" marR="0" lvl="0" indent="0" algn="l" rtl="0">
              <a:spcBef>
                <a:spcPts val="480"/>
              </a:spcBef>
              <a:buClr>
                <a:schemeClr val="dk1"/>
              </a:buClr>
              <a:buSzPct val="25000"/>
              <a:buFont typeface="Arial"/>
              <a:buNone/>
            </a:pPr>
            <a:r>
              <a:rPr lang="en-US" sz="2400">
                <a:solidFill>
                  <a:srgbClr val="333399"/>
                </a:solidFill>
                <a:latin typeface="Lato"/>
                <a:ea typeface="Lato"/>
                <a:cs typeface="Lato"/>
                <a:sym typeface="Lato"/>
              </a:rPr>
              <a:t>Meet learners where they are to move them forward.</a:t>
            </a:r>
          </a:p>
        </p:txBody>
      </p:sp>
      <p:sp>
        <p:nvSpPr>
          <p:cNvPr id="890" name="Shape 890"/>
          <p:cNvSpPr txBox="1">
            <a:spLocks noGrp="1"/>
          </p:cNvSpPr>
          <p:nvPr>
            <p:ph type="sldNum" idx="12"/>
          </p:nvPr>
        </p:nvSpPr>
        <p:spPr>
          <a:xfrm>
            <a:off x="0" y="6324600"/>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69</a:t>
            </a:fld>
            <a:endParaRPr lang="en-US"/>
          </a:p>
        </p:txBody>
      </p:sp>
      <p:pic>
        <p:nvPicPr>
          <p:cNvPr id="891" name="Shape 891" descr="C:\Documents and Settings\novakbe\Local Settings\Temporary Internet Files\Content.IE5\GNCIBIGP\MP900442227[1].jpg"/>
          <p:cNvPicPr preferRelativeResize="0"/>
          <p:nvPr/>
        </p:nvPicPr>
        <p:blipFill rotWithShape="1">
          <a:blip r:embed="rId3">
            <a:alphaModFix/>
          </a:blip>
          <a:srcRect/>
          <a:stretch/>
        </p:blipFill>
        <p:spPr>
          <a:xfrm>
            <a:off x="944948" y="228600"/>
            <a:ext cx="7254000" cy="474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576697" y="1728559"/>
            <a:ext cx="4678500" cy="47643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US" sz="2200" b="1" i="0" u="none" strike="noStrike" cap="none">
                <a:solidFill>
                  <a:schemeClr val="dk1"/>
                </a:solidFill>
                <a:latin typeface="Calibri"/>
                <a:ea typeface="Calibri"/>
                <a:cs typeface="Calibri"/>
                <a:sym typeface="Calibri"/>
              </a:rPr>
              <a:t>Standards &amp; Instruction</a:t>
            </a:r>
          </a:p>
          <a:p>
            <a:pPr marL="674370" marR="0" lvl="1" indent="-280669" algn="l" rtl="0">
              <a:spcBef>
                <a:spcPts val="440"/>
              </a:spcBef>
              <a:spcAft>
                <a:spcPts val="0"/>
              </a:spcAft>
              <a:buClr>
                <a:srgbClr val="0066CC"/>
              </a:buClr>
              <a:buSzPct val="100000"/>
              <a:buFont typeface="Arial"/>
              <a:buChar char="–"/>
            </a:pPr>
            <a:r>
              <a:rPr lang="en-US" sz="2200" b="0" i="1" u="none" strike="noStrike" cap="none">
                <a:solidFill>
                  <a:srgbClr val="0066CC"/>
                </a:solidFill>
                <a:latin typeface="Calibri"/>
                <a:ea typeface="Calibri"/>
                <a:cs typeface="Calibri"/>
                <a:sym typeface="Calibri"/>
              </a:rPr>
              <a:t>What and how should kids learn?</a:t>
            </a:r>
          </a:p>
          <a:p>
            <a:pPr marL="342900" marR="0" lvl="0" indent="-342900" algn="l" rtl="0">
              <a:spcBef>
                <a:spcPts val="1640"/>
              </a:spcBef>
              <a:spcAft>
                <a:spcPts val="0"/>
              </a:spcAft>
              <a:buClr>
                <a:schemeClr val="dk1"/>
              </a:buClr>
              <a:buSzPct val="25000"/>
              <a:buFont typeface="Arial"/>
              <a:buNone/>
            </a:pPr>
            <a:r>
              <a:rPr lang="en-US" sz="2200" b="1" i="0" u="none" strike="noStrike" cap="none">
                <a:solidFill>
                  <a:schemeClr val="dk1"/>
                </a:solidFill>
                <a:latin typeface="Calibri"/>
                <a:ea typeface="Calibri"/>
                <a:cs typeface="Calibri"/>
                <a:sym typeface="Calibri"/>
              </a:rPr>
              <a:t>Assessments and Data Systems</a:t>
            </a:r>
          </a:p>
          <a:p>
            <a:pPr marL="674370" marR="0" lvl="1" indent="-280669" algn="l" rtl="0">
              <a:spcBef>
                <a:spcPts val="440"/>
              </a:spcBef>
              <a:spcAft>
                <a:spcPts val="0"/>
              </a:spcAft>
              <a:buClr>
                <a:srgbClr val="0066CC"/>
              </a:buClr>
              <a:buSzPct val="100000"/>
              <a:buFont typeface="Arial"/>
              <a:buChar char="–"/>
            </a:pPr>
            <a:r>
              <a:rPr lang="en-US" sz="2200" b="0" i="1" u="none" strike="noStrike" cap="none">
                <a:solidFill>
                  <a:srgbClr val="0066CC"/>
                </a:solidFill>
                <a:latin typeface="Calibri"/>
                <a:ea typeface="Calibri"/>
                <a:cs typeface="Calibri"/>
                <a:sym typeface="Calibri"/>
              </a:rPr>
              <a:t>How do we know if they learned it?</a:t>
            </a:r>
          </a:p>
          <a:p>
            <a:pPr marL="342900" marR="0" lvl="0" indent="-342900" algn="l" rtl="0">
              <a:spcBef>
                <a:spcPts val="1640"/>
              </a:spcBef>
              <a:spcAft>
                <a:spcPts val="0"/>
              </a:spcAft>
              <a:buClr>
                <a:schemeClr val="dk1"/>
              </a:buClr>
              <a:buSzPct val="25000"/>
              <a:buFont typeface="Arial"/>
              <a:buNone/>
            </a:pPr>
            <a:r>
              <a:rPr lang="en-US" sz="2200" b="1" i="0" u="none" strike="noStrike" cap="none">
                <a:solidFill>
                  <a:schemeClr val="dk1"/>
                </a:solidFill>
                <a:latin typeface="Calibri"/>
                <a:ea typeface="Calibri"/>
                <a:cs typeface="Calibri"/>
                <a:sym typeface="Calibri"/>
              </a:rPr>
              <a:t>School and Educator Effectiveness</a:t>
            </a:r>
          </a:p>
          <a:p>
            <a:pPr marL="674370" marR="0" lvl="1" indent="-280669" algn="l" rtl="0">
              <a:spcBef>
                <a:spcPts val="440"/>
              </a:spcBef>
              <a:spcAft>
                <a:spcPts val="0"/>
              </a:spcAft>
              <a:buClr>
                <a:srgbClr val="0066CC"/>
              </a:buClr>
              <a:buSzPct val="100000"/>
              <a:buFont typeface="Arial"/>
              <a:buChar char="–"/>
            </a:pPr>
            <a:r>
              <a:rPr lang="en-US" sz="2200" b="0" i="1" u="none" strike="noStrike" cap="none">
                <a:solidFill>
                  <a:srgbClr val="0066CC"/>
                </a:solidFill>
                <a:latin typeface="Calibri"/>
                <a:ea typeface="Calibri"/>
                <a:cs typeface="Calibri"/>
                <a:sym typeface="Calibri"/>
              </a:rPr>
              <a:t>How do we ensure that students have highly effective teachers and schools?</a:t>
            </a:r>
          </a:p>
          <a:p>
            <a:pPr marL="274320" marR="0" lvl="0" indent="-274320" algn="l" rtl="0">
              <a:spcBef>
                <a:spcPts val="1640"/>
              </a:spcBef>
              <a:spcAft>
                <a:spcPts val="0"/>
              </a:spcAft>
              <a:buClr>
                <a:schemeClr val="dk1"/>
              </a:buClr>
              <a:buSzPct val="25000"/>
              <a:buFont typeface="Arial"/>
              <a:buNone/>
            </a:pPr>
            <a:r>
              <a:rPr lang="en-US" sz="2200" b="1" i="0" u="none" strike="noStrike" cap="none">
                <a:solidFill>
                  <a:schemeClr val="dk1"/>
                </a:solidFill>
                <a:latin typeface="Calibri"/>
                <a:ea typeface="Calibri"/>
                <a:cs typeface="Calibri"/>
                <a:sym typeface="Calibri"/>
              </a:rPr>
              <a:t>School Finance Reform</a:t>
            </a:r>
          </a:p>
          <a:p>
            <a:pPr marL="674370" marR="0" lvl="1" indent="-280669" algn="l" rtl="0">
              <a:spcBef>
                <a:spcPts val="440"/>
              </a:spcBef>
              <a:spcAft>
                <a:spcPts val="0"/>
              </a:spcAft>
              <a:buClr>
                <a:srgbClr val="0066CC"/>
              </a:buClr>
              <a:buSzPct val="100000"/>
              <a:buFont typeface="Arial"/>
              <a:buChar char="–"/>
            </a:pPr>
            <a:r>
              <a:rPr lang="en-US" sz="2200" b="0" i="1" u="none" strike="noStrike" cap="none">
                <a:solidFill>
                  <a:srgbClr val="0066CC"/>
                </a:solidFill>
                <a:latin typeface="Calibri"/>
                <a:ea typeface="Calibri"/>
                <a:cs typeface="Calibri"/>
                <a:sym typeface="Calibri"/>
              </a:rPr>
              <a:t>How should we pay for schools?</a:t>
            </a:r>
          </a:p>
          <a:p>
            <a:pPr marL="274320" marR="0" lvl="0" indent="-274320" algn="l" rtl="0">
              <a:spcBef>
                <a:spcPts val="520"/>
              </a:spcBef>
              <a:spcAft>
                <a:spcPts val="0"/>
              </a:spcAft>
              <a:buClr>
                <a:srgbClr val="002060"/>
              </a:buClr>
              <a:buSzPct val="100000"/>
              <a:buFont typeface="Arial"/>
              <a:buNone/>
            </a:pPr>
            <a:endParaRPr sz="2600" b="0" i="1" u="none" strike="noStrike" cap="none">
              <a:solidFill>
                <a:schemeClr val="accent1"/>
              </a:solidFill>
              <a:latin typeface="Calibri"/>
              <a:ea typeface="Calibri"/>
              <a:cs typeface="Calibri"/>
              <a:sym typeface="Calibri"/>
            </a:endParaRPr>
          </a:p>
          <a:p>
            <a:pPr marL="274320" marR="0" lvl="0" indent="-274320" algn="l" rtl="0">
              <a:spcBef>
                <a:spcPts val="1560"/>
              </a:spcBef>
              <a:spcAft>
                <a:spcPts val="0"/>
              </a:spcAft>
              <a:buClr>
                <a:srgbClr val="002060"/>
              </a:buClr>
              <a:buSzPct val="25000"/>
              <a:buFont typeface="Arial"/>
              <a:buNone/>
            </a:pPr>
            <a:endParaRPr sz="1800" b="0" i="1" u="none" strike="noStrike" cap="none">
              <a:solidFill>
                <a:srgbClr val="156A5A"/>
              </a:solidFill>
              <a:latin typeface="Calibri"/>
              <a:ea typeface="Calibri"/>
              <a:cs typeface="Calibri"/>
              <a:sym typeface="Calibri"/>
            </a:endParaRPr>
          </a:p>
          <a:p>
            <a:pPr marL="274320" marR="0" lvl="0" indent="-274320" algn="l" rtl="0">
              <a:spcBef>
                <a:spcPts val="360"/>
              </a:spcBef>
              <a:spcAft>
                <a:spcPts val="0"/>
              </a:spcAft>
              <a:buClr>
                <a:srgbClr val="002060"/>
              </a:buClr>
              <a:buSzPct val="25000"/>
              <a:buFont typeface="Arial"/>
              <a:buNone/>
            </a:pPr>
            <a:endParaRPr sz="1800" b="0" i="1" u="none" strike="noStrike" cap="none">
              <a:solidFill>
                <a:srgbClr val="156A5A"/>
              </a:solidFill>
              <a:latin typeface="Calibri"/>
              <a:ea typeface="Calibri"/>
              <a:cs typeface="Calibri"/>
              <a:sym typeface="Calibri"/>
            </a:endParaRPr>
          </a:p>
          <a:p>
            <a:pPr marL="274320" marR="0" lvl="0" indent="-274320" algn="l" rtl="0">
              <a:spcBef>
                <a:spcPts val="480"/>
              </a:spcBef>
              <a:spcAft>
                <a:spcPts val="0"/>
              </a:spcAft>
              <a:buClr>
                <a:srgbClr val="002060"/>
              </a:buClr>
              <a:buSzPct val="25000"/>
              <a:buFont typeface="Arial"/>
              <a:buNone/>
            </a:pPr>
            <a:endParaRPr sz="2400" b="1" i="0" u="none" strike="noStrike" cap="none">
              <a:solidFill>
                <a:srgbClr val="002060"/>
              </a:solidFill>
              <a:latin typeface="Calibri"/>
              <a:ea typeface="Calibri"/>
              <a:cs typeface="Calibri"/>
              <a:sym typeface="Calibri"/>
            </a:endParaRPr>
          </a:p>
          <a:p>
            <a:pPr marL="274320" marR="0" lvl="0" indent="-274320" algn="l" rtl="0">
              <a:spcBef>
                <a:spcPts val="440"/>
              </a:spcBef>
              <a:spcAft>
                <a:spcPts val="0"/>
              </a:spcAft>
              <a:buClr>
                <a:srgbClr val="002060"/>
              </a:buClr>
              <a:buSzPct val="100000"/>
              <a:buFont typeface="Arial"/>
              <a:buNone/>
            </a:pPr>
            <a:endParaRPr sz="2200" b="0" i="1" u="none" strike="noStrike" cap="none">
              <a:solidFill>
                <a:schemeClr val="accent1"/>
              </a:solidFill>
              <a:latin typeface="Calibri"/>
              <a:ea typeface="Calibri"/>
              <a:cs typeface="Calibri"/>
              <a:sym typeface="Calibri"/>
            </a:endParaRPr>
          </a:p>
          <a:p>
            <a:pPr marL="674370" marR="0" lvl="1" indent="-280669" algn="l" rtl="0">
              <a:spcBef>
                <a:spcPts val="440"/>
              </a:spcBef>
              <a:spcAft>
                <a:spcPts val="0"/>
              </a:spcAft>
              <a:buClr>
                <a:srgbClr val="002060"/>
              </a:buClr>
              <a:buSzPct val="100000"/>
              <a:buFont typeface="Arial"/>
              <a:buNone/>
            </a:pPr>
            <a:endParaRPr sz="2200" b="0" i="1" u="none" strike="noStrike" cap="none">
              <a:solidFill>
                <a:schemeClr val="accent1"/>
              </a:solidFill>
              <a:latin typeface="Calibri"/>
              <a:ea typeface="Calibri"/>
              <a:cs typeface="Calibri"/>
              <a:sym typeface="Calibri"/>
            </a:endParaRPr>
          </a:p>
          <a:p>
            <a:pPr marL="674370" marR="0" lvl="1" indent="-280669" algn="l" rtl="0">
              <a:spcBef>
                <a:spcPts val="440"/>
              </a:spcBef>
              <a:buClr>
                <a:srgbClr val="002060"/>
              </a:buClr>
              <a:buSzPct val="100000"/>
              <a:buFont typeface="Arial"/>
              <a:buNone/>
            </a:pPr>
            <a:endParaRPr sz="2200" b="0" i="0" u="none" strike="noStrike" cap="none">
              <a:solidFill>
                <a:schemeClr val="accent1"/>
              </a:solidFill>
              <a:latin typeface="Calibri"/>
              <a:ea typeface="Calibri"/>
              <a:cs typeface="Calibri"/>
              <a:sym typeface="Calibri"/>
            </a:endParaRPr>
          </a:p>
        </p:txBody>
      </p:sp>
      <p:pic>
        <p:nvPicPr>
          <p:cNvPr id="146" name="Shape 146" descr="mid boy at locker.tif"/>
          <p:cNvPicPr preferRelativeResize="0"/>
          <p:nvPr/>
        </p:nvPicPr>
        <p:blipFill rotWithShape="1">
          <a:blip r:embed="rId3">
            <a:alphaModFix/>
          </a:blip>
          <a:srcRect/>
          <a:stretch/>
        </p:blipFill>
        <p:spPr>
          <a:xfrm>
            <a:off x="6009825" y="2010641"/>
            <a:ext cx="2291700" cy="3426900"/>
          </a:xfrm>
          <a:prstGeom prst="rect">
            <a:avLst/>
          </a:prstGeom>
          <a:noFill/>
          <a:ln>
            <a:noFill/>
          </a:ln>
        </p:spPr>
      </p:pic>
      <p:sp>
        <p:nvSpPr>
          <p:cNvPr id="147" name="Shape 147"/>
          <p:cNvSpPr txBox="1">
            <a:spLocks noGrp="1"/>
          </p:cNvSpPr>
          <p:nvPr>
            <p:ph type="sldNum" idx="12"/>
          </p:nvPr>
        </p:nvSpPr>
        <p:spPr>
          <a:xfrm>
            <a:off x="0" y="6492875"/>
            <a:ext cx="3047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7</a:t>
            </a:fld>
            <a:endParaRPr lang="en-US" sz="1800">
              <a:solidFill>
                <a:schemeClr val="dk1"/>
              </a:solidFill>
              <a:latin typeface="Calibri"/>
              <a:ea typeface="Calibri"/>
              <a:cs typeface="Calibri"/>
              <a:sym typeface="Calibri"/>
            </a:endParaRPr>
          </a:p>
        </p:txBody>
      </p:sp>
      <p:sp>
        <p:nvSpPr>
          <p:cNvPr id="148" name="Shape 148"/>
          <p:cNvSpPr txBox="1"/>
          <p:nvPr/>
        </p:nvSpPr>
        <p:spPr>
          <a:xfrm>
            <a:off x="1257299" y="228600"/>
            <a:ext cx="6629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Font typeface="Calibri"/>
              <a:buNone/>
            </a:pPr>
            <a:endParaRPr sz="4600" b="1" cap="none">
              <a:solidFill>
                <a:schemeClr val="dk2"/>
              </a:solidFill>
              <a:latin typeface="Lato"/>
              <a:ea typeface="Lato"/>
              <a:cs typeface="Lato"/>
              <a:sym typeface="Lato"/>
            </a:endParaRPr>
          </a:p>
          <a:p>
            <a:pPr marL="0" marR="0" lvl="0" indent="0" algn="l" rtl="0">
              <a:spcBef>
                <a:spcPts val="0"/>
              </a:spcBef>
              <a:spcAft>
                <a:spcPts val="0"/>
              </a:spcAft>
              <a:buClr>
                <a:srgbClr val="1F2264"/>
              </a:buClr>
              <a:buSzPct val="25000"/>
              <a:buFont typeface="Cambria"/>
              <a:buNone/>
            </a:pPr>
            <a:r>
              <a:rPr lang="en-US" sz="2400" b="1" cap="none">
                <a:solidFill>
                  <a:srgbClr val="333399"/>
                </a:solidFill>
                <a:latin typeface="Lato"/>
                <a:ea typeface="Lato"/>
                <a:cs typeface="Lato"/>
                <a:sym typeface="Lato"/>
              </a:rPr>
              <a:t>Wisconsin State Superintendent Tony Evers:</a:t>
            </a:r>
          </a:p>
          <a:p>
            <a:pPr marL="0" marR="0" lvl="0" indent="0" algn="l" rtl="0">
              <a:spcBef>
                <a:spcPts val="0"/>
              </a:spcBef>
              <a:spcAft>
                <a:spcPts val="0"/>
              </a:spcAft>
              <a:buClr>
                <a:srgbClr val="92D050"/>
              </a:buClr>
              <a:buSzPct val="25000"/>
              <a:buFont typeface="Cambria"/>
              <a:buNone/>
            </a:pPr>
            <a:r>
              <a:rPr lang="en-US" sz="4800" b="1" cap="none">
                <a:solidFill>
                  <a:srgbClr val="00AB4E"/>
                </a:solidFill>
                <a:latin typeface="Lato"/>
                <a:ea typeface="Lato"/>
                <a:cs typeface="Lato"/>
                <a:sym typeface="Lato"/>
              </a:rPr>
              <a:t>Agenda 2017</a:t>
            </a:r>
          </a:p>
          <a:p>
            <a:pPr marL="0" marR="0" lvl="0" indent="0" algn="l" rtl="0">
              <a:spcBef>
                <a:spcPts val="0"/>
              </a:spcBef>
              <a:buClr>
                <a:schemeClr val="dk2"/>
              </a:buClr>
              <a:buFont typeface="Calibri"/>
              <a:buNone/>
            </a:pPr>
            <a:endParaRPr sz="4600" b="1" cap="none">
              <a:solidFill>
                <a:schemeClr val="dk2"/>
              </a:solidFill>
              <a:latin typeface="Lato"/>
              <a:ea typeface="Lato"/>
              <a:cs typeface="Lato"/>
              <a:sym typeface="Lato"/>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Shape 897"/>
          <p:cNvSpPr txBox="1">
            <a:spLocks noGrp="1"/>
          </p:cNvSpPr>
          <p:nvPr>
            <p:ph type="title"/>
          </p:nvPr>
        </p:nvSpPr>
        <p:spPr>
          <a:xfrm>
            <a:off x="513525" y="274650"/>
            <a:ext cx="81486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Data &amp; Learning Expectations</a:t>
            </a:r>
          </a:p>
        </p:txBody>
      </p:sp>
      <p:grpSp>
        <p:nvGrpSpPr>
          <p:cNvPr id="898" name="Shape 898"/>
          <p:cNvGrpSpPr/>
          <p:nvPr/>
        </p:nvGrpSpPr>
        <p:grpSpPr>
          <a:xfrm rot="10800000">
            <a:off x="1981910" y="1219199"/>
            <a:ext cx="5180178" cy="2360785"/>
            <a:chOff x="838201" y="0"/>
            <a:chExt cx="5180178" cy="2360785"/>
          </a:xfrm>
        </p:grpSpPr>
        <p:sp>
          <p:nvSpPr>
            <p:cNvPr id="899" name="Shape 899"/>
            <p:cNvSpPr/>
            <p:nvPr/>
          </p:nvSpPr>
          <p:spPr>
            <a:xfrm rot="-5400000">
              <a:off x="838201" y="0"/>
              <a:ext cx="2360785" cy="2360785"/>
            </a:xfrm>
            <a:prstGeom prst="downArrow">
              <a:avLst>
                <a:gd name="adj1" fmla="val 50000"/>
                <a:gd name="adj2" fmla="val 35000"/>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0" name="Shape 900"/>
            <p:cNvSpPr txBox="1"/>
            <p:nvPr/>
          </p:nvSpPr>
          <p:spPr>
            <a:xfrm rot="10800000">
              <a:off x="838202" y="0"/>
              <a:ext cx="2360785" cy="2360785"/>
            </a:xfrm>
            <a:prstGeom prst="rect">
              <a:avLst/>
            </a:prstGeom>
            <a:noFill/>
            <a:ln>
              <a:noFill/>
            </a:ln>
          </p:spPr>
          <p:txBody>
            <a:bodyPr lIns="170675" tIns="170675" rIns="170675" bIns="170675" anchor="ctr" anchorCtr="0">
              <a:noAutofit/>
            </a:bodyPr>
            <a:lstStyle/>
            <a:p>
              <a:pPr marL="0" marR="0" lvl="0" indent="0" algn="ctr" rtl="0">
                <a:lnSpc>
                  <a:spcPct val="90000"/>
                </a:lnSpc>
                <a:spcBef>
                  <a:spcPts val="0"/>
                </a:spcBef>
                <a:spcAft>
                  <a:spcPts val="0"/>
                </a:spcAft>
                <a:buSzPct val="25000"/>
                <a:buNone/>
              </a:pPr>
              <a:r>
                <a:rPr lang="en-US" sz="2400">
                  <a:solidFill>
                    <a:schemeClr val="lt1"/>
                  </a:solidFill>
                  <a:latin typeface="Lato"/>
                  <a:ea typeface="Lato"/>
                  <a:cs typeface="Lato"/>
                  <a:sym typeface="Lato"/>
                </a:rPr>
                <a:t>Local Literacy Data</a:t>
              </a:r>
            </a:p>
          </p:txBody>
        </p:sp>
        <p:sp>
          <p:nvSpPr>
            <p:cNvPr id="901" name="Shape 901"/>
            <p:cNvSpPr/>
            <p:nvPr/>
          </p:nvSpPr>
          <p:spPr>
            <a:xfrm rot="5400000">
              <a:off x="3657594" y="0"/>
              <a:ext cx="2360785" cy="2360785"/>
            </a:xfrm>
            <a:prstGeom prst="downArrow">
              <a:avLst>
                <a:gd name="adj1" fmla="val 50000"/>
                <a:gd name="adj2" fmla="val 35000"/>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2" name="Shape 902"/>
            <p:cNvSpPr txBox="1"/>
            <p:nvPr/>
          </p:nvSpPr>
          <p:spPr>
            <a:xfrm rot="10800000">
              <a:off x="3657594" y="0"/>
              <a:ext cx="2360785" cy="2360785"/>
            </a:xfrm>
            <a:prstGeom prst="rect">
              <a:avLst/>
            </a:prstGeom>
            <a:noFill/>
            <a:ln>
              <a:noFill/>
            </a:ln>
          </p:spPr>
          <p:txBody>
            <a:bodyPr lIns="170675" tIns="170675" rIns="170675" bIns="170675" anchor="ctr" anchorCtr="0">
              <a:noAutofit/>
            </a:bodyPr>
            <a:lstStyle/>
            <a:p>
              <a:pPr marL="0" marR="0" lvl="0" indent="0" algn="ctr" rtl="0">
                <a:lnSpc>
                  <a:spcPct val="90000"/>
                </a:lnSpc>
                <a:spcBef>
                  <a:spcPts val="0"/>
                </a:spcBef>
                <a:spcAft>
                  <a:spcPts val="0"/>
                </a:spcAft>
                <a:buSzPct val="25000"/>
                <a:buNone/>
              </a:pPr>
              <a:r>
                <a:rPr lang="en-US" sz="2400">
                  <a:solidFill>
                    <a:schemeClr val="lt1"/>
                  </a:solidFill>
                  <a:latin typeface="Lato"/>
                  <a:ea typeface="Lato"/>
                  <a:cs typeface="Lato"/>
                  <a:sym typeface="Lato"/>
                </a:rPr>
                <a:t>Standards</a:t>
              </a:r>
            </a:p>
          </p:txBody>
        </p:sp>
      </p:grpSp>
      <p:sp>
        <p:nvSpPr>
          <p:cNvPr id="903" name="Shape 903"/>
          <p:cNvSpPr txBox="1">
            <a:spLocks noGrp="1"/>
          </p:cNvSpPr>
          <p:nvPr>
            <p:ph type="body" idx="2"/>
          </p:nvPr>
        </p:nvSpPr>
        <p:spPr>
          <a:xfrm>
            <a:off x="513525" y="3657611"/>
            <a:ext cx="8325600" cy="30020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AB4E"/>
              </a:buClr>
              <a:buSzPct val="100000"/>
              <a:buFont typeface="Lato"/>
              <a:buChar char="•"/>
            </a:pPr>
            <a:r>
              <a:rPr lang="en-US" sz="2400">
                <a:solidFill>
                  <a:srgbClr val="333399"/>
                </a:solidFill>
                <a:latin typeface="Lato"/>
                <a:ea typeface="Lato"/>
                <a:cs typeface="Lato"/>
                <a:sym typeface="Lato"/>
              </a:rPr>
              <a:t>Local literacy data has implications for universal instruction, intervention, and enrichments</a:t>
            </a:r>
          </a:p>
          <a:p>
            <a:pPr marL="342900" marR="0" lvl="0" indent="-342900" algn="l" rtl="0">
              <a:spcBef>
                <a:spcPts val="480"/>
              </a:spcBef>
              <a:spcAft>
                <a:spcPts val="0"/>
              </a:spcAft>
              <a:buClr>
                <a:srgbClr val="00AB4E"/>
              </a:buClr>
              <a:buSzPct val="100000"/>
              <a:buFont typeface="Lato"/>
              <a:buChar char="•"/>
            </a:pPr>
            <a:r>
              <a:rPr lang="en-US" sz="2400">
                <a:solidFill>
                  <a:srgbClr val="333399"/>
                </a:solidFill>
                <a:latin typeface="Lato"/>
                <a:ea typeface="Lato"/>
                <a:cs typeface="Lato"/>
                <a:sym typeface="Lato"/>
              </a:rPr>
              <a:t>Work to move students toward proficiency begins where students actually are</a:t>
            </a:r>
          </a:p>
          <a:p>
            <a:pPr marL="342900" marR="0" lvl="0" indent="-342900" algn="l" rtl="0">
              <a:spcBef>
                <a:spcPts val="480"/>
              </a:spcBef>
              <a:spcAft>
                <a:spcPts val="0"/>
              </a:spcAft>
              <a:buClr>
                <a:srgbClr val="00AB4E"/>
              </a:buClr>
              <a:buSzPct val="100000"/>
              <a:buFont typeface="Lato"/>
              <a:buChar char="•"/>
            </a:pPr>
            <a:r>
              <a:rPr lang="en-US" sz="2400">
                <a:solidFill>
                  <a:srgbClr val="333399"/>
                </a:solidFill>
                <a:latin typeface="Lato"/>
                <a:ea typeface="Lato"/>
                <a:cs typeface="Lato"/>
                <a:sym typeface="Lato"/>
              </a:rPr>
              <a:t>Trends in local data demonstrate where students are relative to standards throughout PK – 12 system</a:t>
            </a:r>
          </a:p>
          <a:p>
            <a:pPr marL="342900" marR="0" lvl="0" indent="-342900" algn="l" rtl="0">
              <a:spcBef>
                <a:spcPts val="480"/>
              </a:spcBef>
              <a:buClr>
                <a:srgbClr val="00AB4E"/>
              </a:buClr>
              <a:buSzPct val="100000"/>
              <a:buFont typeface="Lato"/>
              <a:buChar char="•"/>
            </a:pPr>
            <a:r>
              <a:rPr lang="en-US" sz="2400">
                <a:solidFill>
                  <a:srgbClr val="333399"/>
                </a:solidFill>
                <a:latin typeface="Lato"/>
                <a:ea typeface="Lato"/>
                <a:cs typeface="Lato"/>
                <a:sym typeface="Lato"/>
              </a:rPr>
              <a:t>Development is impacted by community resources</a:t>
            </a:r>
          </a:p>
        </p:txBody>
      </p:sp>
      <p:sp>
        <p:nvSpPr>
          <p:cNvPr id="904" name="Shape 904"/>
          <p:cNvSpPr txBox="1">
            <a:spLocks noGrp="1"/>
          </p:cNvSpPr>
          <p:nvPr>
            <p:ph type="sldNum" idx="12"/>
          </p:nvPr>
        </p:nvSpPr>
        <p:spPr>
          <a:xfrm>
            <a:off x="0" y="6324600"/>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Shape 910"/>
          <p:cNvSpPr txBox="1">
            <a:spLocks noGrp="1"/>
          </p:cNvSpPr>
          <p:nvPr>
            <p:ph type="title"/>
          </p:nvPr>
        </p:nvSpPr>
        <p:spPr>
          <a:xfrm>
            <a:off x="1066799" y="152400"/>
            <a:ext cx="70104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u="sng">
                <a:solidFill>
                  <a:schemeClr val="hlink"/>
                </a:solidFill>
                <a:latin typeface="Lato"/>
                <a:ea typeface="Lato"/>
                <a:cs typeface="Lato"/>
                <a:sym typeface="Lato"/>
                <a:hlinkClick r:id="rId3"/>
              </a:rPr>
              <a:t>Strategic</a:t>
            </a:r>
            <a:r>
              <a:rPr lang="en-US" sz="4000" b="0" i="0" u="sng" strike="noStrike" cap="none">
                <a:solidFill>
                  <a:schemeClr val="hlink"/>
                </a:solidFill>
                <a:latin typeface="Lato"/>
                <a:ea typeface="Lato"/>
                <a:cs typeface="Lato"/>
                <a:sym typeface="Lato"/>
                <a:hlinkClick r:id="rId3"/>
              </a:rPr>
              <a:t> Assessment System</a:t>
            </a:r>
          </a:p>
        </p:txBody>
      </p:sp>
      <p:sp>
        <p:nvSpPr>
          <p:cNvPr id="911" name="Shape 911"/>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71</a:t>
            </a:fld>
            <a:endParaRPr lang="en-US"/>
          </a:p>
        </p:txBody>
      </p:sp>
      <p:graphicFrame>
        <p:nvGraphicFramePr>
          <p:cNvPr id="912" name="Shape 912"/>
          <p:cNvGraphicFramePr/>
          <p:nvPr/>
        </p:nvGraphicFramePr>
        <p:xfrm>
          <a:off x="1219200" y="990600"/>
          <a:ext cx="3000000" cy="3000000"/>
        </p:xfrm>
        <a:graphic>
          <a:graphicData uri="http://schemas.openxmlformats.org/drawingml/2006/table">
            <a:tbl>
              <a:tblPr firstRow="1" bandRow="1">
                <a:gradFill>
                  <a:gsLst>
                    <a:gs pos="0">
                      <a:srgbClr val="DAFEA4"/>
                    </a:gs>
                    <a:gs pos="35000">
                      <a:srgbClr val="E3FEBF"/>
                    </a:gs>
                    <a:gs pos="100000">
                      <a:srgbClr val="F4FEE6"/>
                    </a:gs>
                  </a:gsLst>
                  <a:lin ang="16200000" scaled="0"/>
                </a:gradFill>
                <a:tableStyleId>{9AB304D9-91B0-434D-9342-72F902C54691}</a:tableStyleId>
              </a:tblPr>
              <a:tblGrid>
                <a:gridCol w="3352800"/>
                <a:gridCol w="3352800"/>
              </a:tblGrid>
              <a:tr h="370850">
                <a:tc>
                  <a:txBody>
                    <a:bodyPr/>
                    <a:lstStyle/>
                    <a:p>
                      <a:pPr marL="0" marR="0" lvl="0" indent="0" algn="ctr" rtl="0">
                        <a:lnSpc>
                          <a:spcPct val="100000"/>
                        </a:lnSpc>
                        <a:spcBef>
                          <a:spcPts val="0"/>
                        </a:spcBef>
                        <a:spcAft>
                          <a:spcPts val="0"/>
                        </a:spcAft>
                        <a:buClr>
                          <a:schemeClr val="dk1"/>
                        </a:buClr>
                        <a:buSzPct val="25000"/>
                        <a:buFont typeface="Calibri"/>
                        <a:buNone/>
                      </a:pPr>
                      <a:r>
                        <a:rPr lang="en-US" sz="3200">
                          <a:latin typeface="Lato"/>
                          <a:ea typeface="Lato"/>
                          <a:cs typeface="Lato"/>
                          <a:sym typeface="Lato"/>
                        </a:rPr>
                        <a:t>Collection Practice</a:t>
                      </a:r>
                    </a:p>
                  </a:txBody>
                  <a:tcPr marL="91450" marR="91450" marT="45725" marB="45725"/>
                </a:tc>
                <a:tc>
                  <a:txBody>
                    <a:bodyPr/>
                    <a:lstStyle/>
                    <a:p>
                      <a:pPr marL="0" marR="0" lvl="0" indent="0" algn="ctr" rtl="0">
                        <a:lnSpc>
                          <a:spcPct val="100000"/>
                        </a:lnSpc>
                        <a:spcBef>
                          <a:spcPts val="0"/>
                        </a:spcBef>
                        <a:spcAft>
                          <a:spcPts val="0"/>
                        </a:spcAft>
                        <a:buClr>
                          <a:schemeClr val="dk1"/>
                        </a:buClr>
                        <a:buSzPct val="25000"/>
                        <a:buFont typeface="Calibri"/>
                        <a:buNone/>
                      </a:pPr>
                      <a:r>
                        <a:rPr lang="en-US" sz="3200">
                          <a:latin typeface="Lato"/>
                          <a:ea typeface="Lato"/>
                          <a:cs typeface="Lato"/>
                          <a:sym typeface="Lato"/>
                        </a:rPr>
                        <a:t>Purpose</a:t>
                      </a:r>
                    </a:p>
                  </a:txBody>
                  <a:tcPr marL="91450" marR="91450" marT="45725" marB="45725"/>
                </a:tc>
              </a:tr>
              <a:tr h="370850">
                <a:tc>
                  <a:txBody>
                    <a:bodyPr/>
                    <a:lstStyle/>
                    <a:p>
                      <a:pPr marL="0" marR="0" lvl="0" indent="0" algn="l" rtl="0">
                        <a:spcBef>
                          <a:spcPts val="0"/>
                        </a:spcBef>
                        <a:buSzPct val="25000"/>
                        <a:buNone/>
                      </a:pPr>
                      <a:r>
                        <a:rPr lang="en-US" sz="2400" b="1">
                          <a:latin typeface="Lato"/>
                          <a:ea typeface="Lato"/>
                          <a:cs typeface="Lato"/>
                          <a:sym typeface="Lato"/>
                        </a:rPr>
                        <a:t>Screening/ </a:t>
                      </a:r>
                    </a:p>
                    <a:p>
                      <a:pPr marL="0" marR="0" lvl="0" indent="0" algn="l" rtl="0">
                        <a:spcBef>
                          <a:spcPts val="0"/>
                        </a:spcBef>
                        <a:buSzPct val="25000"/>
                        <a:buNone/>
                      </a:pPr>
                      <a:r>
                        <a:rPr lang="en-US" sz="2400" b="1">
                          <a:latin typeface="Lato"/>
                          <a:ea typeface="Lato"/>
                          <a:cs typeface="Lato"/>
                          <a:sym typeface="Lato"/>
                        </a:rPr>
                        <a:t>Formative Data</a:t>
                      </a:r>
                    </a:p>
                  </a:txBody>
                  <a:tcPr marL="91450" marR="91450" marT="45725" marB="45725"/>
                </a:tc>
                <a:tc>
                  <a:txBody>
                    <a:bodyPr/>
                    <a:lstStyle/>
                    <a:p>
                      <a:pPr marL="0" marR="0" lvl="0" indent="0" algn="l" rtl="0">
                        <a:spcBef>
                          <a:spcPts val="0"/>
                        </a:spcBef>
                        <a:buSzPct val="25000"/>
                        <a:buNone/>
                      </a:pPr>
                      <a:r>
                        <a:rPr lang="en-US" sz="1600">
                          <a:solidFill>
                            <a:schemeClr val="dk1"/>
                          </a:solidFill>
                          <a:latin typeface="Lato"/>
                          <a:ea typeface="Lato"/>
                          <a:cs typeface="Lato"/>
                          <a:sym typeface="Lato"/>
                        </a:rPr>
                        <a:t>Determine whether referral for further evaluation is necessary; sometimes also used for planning instruction</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Calibri"/>
                        <a:buNone/>
                      </a:pPr>
                      <a:r>
                        <a:rPr lang="en-US" sz="2400" b="1">
                          <a:latin typeface="Lato"/>
                          <a:ea typeface="Lato"/>
                          <a:cs typeface="Lato"/>
                          <a:sym typeface="Lato"/>
                        </a:rPr>
                        <a:t>Formative/</a:t>
                      </a:r>
                    </a:p>
                    <a:p>
                      <a:pPr marL="0" marR="0" lvl="0" indent="0" algn="l" rtl="0">
                        <a:lnSpc>
                          <a:spcPct val="100000"/>
                        </a:lnSpc>
                        <a:spcBef>
                          <a:spcPts val="0"/>
                        </a:spcBef>
                        <a:spcAft>
                          <a:spcPts val="0"/>
                        </a:spcAft>
                        <a:buClr>
                          <a:schemeClr val="dk1"/>
                        </a:buClr>
                        <a:buSzPct val="25000"/>
                        <a:buFont typeface="Calibri"/>
                        <a:buNone/>
                      </a:pPr>
                      <a:r>
                        <a:rPr lang="en-US" sz="2400" b="1">
                          <a:latin typeface="Lato"/>
                          <a:ea typeface="Lato"/>
                          <a:cs typeface="Lato"/>
                          <a:sym typeface="Lato"/>
                        </a:rPr>
                        <a:t>On-going Data</a:t>
                      </a:r>
                    </a:p>
                  </a:txBody>
                  <a:tcPr marL="91450" marR="91450" marT="45725" marB="45725"/>
                </a:tc>
                <a:tc>
                  <a:txBody>
                    <a:bodyPr/>
                    <a:lstStyle/>
                    <a:p>
                      <a:pPr marL="0" marR="0" lvl="0" indent="0" algn="l" rtl="0">
                        <a:spcBef>
                          <a:spcPts val="0"/>
                        </a:spcBef>
                        <a:buSzPct val="25000"/>
                        <a:buNone/>
                      </a:pPr>
                      <a:r>
                        <a:rPr lang="en-US" sz="1600">
                          <a:solidFill>
                            <a:schemeClr val="dk1"/>
                          </a:solidFill>
                          <a:latin typeface="Lato"/>
                          <a:ea typeface="Lato"/>
                          <a:cs typeface="Lato"/>
                          <a:sym typeface="Lato"/>
                        </a:rPr>
                        <a:t>Ongoing observation and documentation used to make adjustments in teaching relative to what has been learned</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Calibri"/>
                        <a:buNone/>
                      </a:pPr>
                      <a:r>
                        <a:rPr lang="en-US" sz="2400" b="1">
                          <a:latin typeface="Lato"/>
                          <a:ea typeface="Lato"/>
                          <a:cs typeface="Lato"/>
                          <a:sym typeface="Lato"/>
                        </a:rPr>
                        <a:t>Interim</a:t>
                      </a:r>
                    </a:p>
                    <a:p>
                      <a:pPr marL="0" marR="0" lvl="0" indent="0" algn="l" rtl="0">
                        <a:spcBef>
                          <a:spcPts val="0"/>
                        </a:spcBef>
                        <a:buSzPct val="25000"/>
                        <a:buNone/>
                      </a:pPr>
                      <a:endParaRPr sz="2800" b="1">
                        <a:latin typeface="Lato"/>
                        <a:ea typeface="Lato"/>
                        <a:cs typeface="Lato"/>
                        <a:sym typeface="Lato"/>
                      </a:endParaRPr>
                    </a:p>
                  </a:txBody>
                  <a:tcPr marL="91450" marR="91450" marT="45725" marB="45725"/>
                </a:tc>
                <a:tc>
                  <a:txBody>
                    <a:bodyPr/>
                    <a:lstStyle/>
                    <a:p>
                      <a:pPr marL="0" marR="0" lvl="0" indent="0" algn="l" rtl="0">
                        <a:spcBef>
                          <a:spcPts val="0"/>
                        </a:spcBef>
                        <a:buSzPct val="25000"/>
                        <a:buNone/>
                      </a:pPr>
                      <a:r>
                        <a:rPr lang="en-US" sz="1600">
                          <a:solidFill>
                            <a:schemeClr val="dk1"/>
                          </a:solidFill>
                          <a:latin typeface="Lato"/>
                          <a:ea typeface="Lato"/>
                          <a:cs typeface="Lato"/>
                          <a:sym typeface="Lato"/>
                        </a:rPr>
                        <a:t>Periodic rating based on ongoing data collection;  provides information about child and group relative to expectations</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Calibri"/>
                        <a:buNone/>
                      </a:pPr>
                      <a:r>
                        <a:rPr lang="en-US" sz="2400" b="1">
                          <a:latin typeface="Lato"/>
                          <a:ea typeface="Lato"/>
                          <a:cs typeface="Lato"/>
                          <a:sym typeface="Lato"/>
                        </a:rPr>
                        <a:t>Summative Data</a:t>
                      </a:r>
                    </a:p>
                    <a:p>
                      <a:pPr marL="0" marR="0" lvl="0" indent="0" algn="l" rtl="0">
                        <a:spcBef>
                          <a:spcPts val="0"/>
                        </a:spcBef>
                        <a:buSzPct val="25000"/>
                        <a:buNone/>
                      </a:pPr>
                      <a:endParaRPr sz="2800" b="1">
                        <a:latin typeface="Lato"/>
                        <a:ea typeface="Lato"/>
                        <a:cs typeface="Lato"/>
                        <a:sym typeface="Lato"/>
                      </a:endParaRPr>
                    </a:p>
                  </a:txBody>
                  <a:tcPr marL="91450" marR="91450" marT="45725" marB="45725"/>
                </a:tc>
                <a:tc>
                  <a:txBody>
                    <a:bodyPr/>
                    <a:lstStyle/>
                    <a:p>
                      <a:pPr marL="0" marR="0" lvl="0" indent="0" algn="l" rtl="0">
                        <a:spcBef>
                          <a:spcPts val="0"/>
                        </a:spcBef>
                        <a:buSzPct val="25000"/>
                        <a:buNone/>
                      </a:pPr>
                      <a:r>
                        <a:rPr lang="en-US" sz="1600">
                          <a:solidFill>
                            <a:schemeClr val="dk1"/>
                          </a:solidFill>
                          <a:latin typeface="Lato"/>
                          <a:ea typeface="Lato"/>
                          <a:cs typeface="Lato"/>
                          <a:sym typeface="Lato"/>
                        </a:rPr>
                        <a:t>Comparison of child and group progress across periodic ratings to summarize child progress and for program/treatment evaluation/ effectiveness </a:t>
                      </a:r>
                    </a:p>
                  </a:txBody>
                  <a:tcPr marL="91450" marR="91450" marT="45725" marB="45725"/>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Shape 918"/>
          <p:cNvSpPr txBox="1">
            <a:spLocks noGrp="1"/>
          </p:cNvSpPr>
          <p:nvPr>
            <p:ph type="title"/>
          </p:nvPr>
        </p:nvSpPr>
        <p:spPr>
          <a:xfrm>
            <a:off x="347874" y="228600"/>
            <a:ext cx="8338800" cy="1143000"/>
          </a:xfrm>
          <a:prstGeom prst="rect">
            <a:avLst/>
          </a:prstGeom>
          <a:noFill/>
          <a:ln>
            <a:noFill/>
          </a:ln>
        </p:spPr>
        <p:txBody>
          <a:bodyPr lIns="91425" tIns="45700" rIns="91425" bIns="45700" anchor="t" anchorCtr="0">
            <a:noAutofit/>
          </a:bodyPr>
          <a:lstStyle/>
          <a:p>
            <a:pPr marL="0" marR="0" lvl="0" indent="0" algn="ctr"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Possible Sources</a:t>
            </a:r>
          </a:p>
        </p:txBody>
      </p:sp>
      <p:sp>
        <p:nvSpPr>
          <p:cNvPr id="919" name="Shape 919"/>
          <p:cNvSpPr txBox="1">
            <a:spLocks noGrp="1"/>
          </p:cNvSpPr>
          <p:nvPr>
            <p:ph type="body" idx="1"/>
          </p:nvPr>
        </p:nvSpPr>
        <p:spPr>
          <a:xfrm>
            <a:off x="4495800" y="1341437"/>
            <a:ext cx="4191000" cy="5059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AB4E"/>
              </a:buClr>
              <a:buSzPct val="100000"/>
              <a:buFont typeface="Lato"/>
              <a:buChar char="•"/>
            </a:pPr>
            <a:r>
              <a:rPr lang="en-US" sz="2800">
                <a:solidFill>
                  <a:srgbClr val="333399"/>
                </a:solidFill>
                <a:latin typeface="Lato"/>
                <a:ea typeface="Lato"/>
                <a:cs typeface="Lato"/>
                <a:sym typeface="Lato"/>
              </a:rPr>
              <a:t>District-created and/or purchased assessments</a:t>
            </a:r>
          </a:p>
          <a:p>
            <a:pPr marL="342900" marR="0" lvl="0" indent="-342900" algn="l" rtl="0">
              <a:spcBef>
                <a:spcPts val="560"/>
              </a:spcBef>
              <a:spcAft>
                <a:spcPts val="0"/>
              </a:spcAft>
              <a:buClr>
                <a:srgbClr val="00AB4E"/>
              </a:buClr>
              <a:buSzPct val="100000"/>
              <a:buFont typeface="Lato"/>
              <a:buChar char="•"/>
            </a:pPr>
            <a:r>
              <a:rPr lang="en-US" sz="2800">
                <a:solidFill>
                  <a:srgbClr val="333399"/>
                </a:solidFill>
                <a:latin typeface="Lato"/>
                <a:ea typeface="Lato"/>
                <a:cs typeface="Lato"/>
                <a:sym typeface="Lato"/>
              </a:rPr>
              <a:t>Observations</a:t>
            </a:r>
          </a:p>
          <a:p>
            <a:pPr marL="342900" marR="0" lvl="0" indent="-342900" algn="l" rtl="0">
              <a:spcBef>
                <a:spcPts val="560"/>
              </a:spcBef>
              <a:spcAft>
                <a:spcPts val="0"/>
              </a:spcAft>
              <a:buClr>
                <a:srgbClr val="00AB4E"/>
              </a:buClr>
              <a:buSzPct val="100000"/>
              <a:buFont typeface="Lato"/>
              <a:buChar char="•"/>
            </a:pPr>
            <a:r>
              <a:rPr lang="en-US" sz="2800">
                <a:solidFill>
                  <a:srgbClr val="333399"/>
                </a:solidFill>
                <a:latin typeface="Lato"/>
                <a:ea typeface="Lato"/>
                <a:cs typeface="Lato"/>
                <a:sym typeface="Lato"/>
              </a:rPr>
              <a:t>Work samples</a:t>
            </a:r>
          </a:p>
          <a:p>
            <a:pPr marL="342900" marR="0" lvl="0" indent="-342900" algn="l" rtl="0">
              <a:spcBef>
                <a:spcPts val="560"/>
              </a:spcBef>
              <a:spcAft>
                <a:spcPts val="0"/>
              </a:spcAft>
              <a:buClr>
                <a:srgbClr val="00AB4E"/>
              </a:buClr>
              <a:buSzPct val="100000"/>
              <a:buFont typeface="Lato"/>
              <a:buChar char="•"/>
            </a:pPr>
            <a:r>
              <a:rPr lang="en-US" sz="2800">
                <a:solidFill>
                  <a:srgbClr val="333399"/>
                </a:solidFill>
                <a:latin typeface="Lato"/>
                <a:ea typeface="Lato"/>
                <a:cs typeface="Lato"/>
                <a:sym typeface="Lato"/>
              </a:rPr>
              <a:t>Data collected from parents</a:t>
            </a:r>
          </a:p>
          <a:p>
            <a:pPr marL="342900" marR="0" lvl="0" indent="-342900" algn="l" rtl="0">
              <a:spcBef>
                <a:spcPts val="560"/>
              </a:spcBef>
              <a:spcAft>
                <a:spcPts val="0"/>
              </a:spcAft>
              <a:buClr>
                <a:srgbClr val="00AB4E"/>
              </a:buClr>
              <a:buSzPct val="100000"/>
              <a:buFont typeface="Lato"/>
              <a:buChar char="•"/>
            </a:pPr>
            <a:r>
              <a:rPr lang="en-US" sz="2800">
                <a:solidFill>
                  <a:srgbClr val="333399"/>
                </a:solidFill>
                <a:latin typeface="Lato"/>
                <a:ea typeface="Lato"/>
                <a:cs typeface="Lato"/>
                <a:sym typeface="Lato"/>
              </a:rPr>
              <a:t>ASQ (Ages and Stages Questionnaire)</a:t>
            </a:r>
          </a:p>
          <a:p>
            <a:pPr marL="342900" marR="0" lvl="0" indent="-342900" algn="l" rtl="0">
              <a:spcBef>
                <a:spcPts val="560"/>
              </a:spcBef>
              <a:buClr>
                <a:srgbClr val="00AB4E"/>
              </a:buClr>
              <a:buSzPct val="100000"/>
              <a:buFont typeface="Lato"/>
              <a:buChar char="•"/>
            </a:pPr>
            <a:r>
              <a:rPr lang="en-US" sz="2800">
                <a:solidFill>
                  <a:srgbClr val="333399"/>
                </a:solidFill>
                <a:latin typeface="Lato"/>
                <a:ea typeface="Lato"/>
                <a:cs typeface="Lato"/>
                <a:sym typeface="Lato"/>
              </a:rPr>
              <a:t>Reading Readiness Screener</a:t>
            </a:r>
          </a:p>
        </p:txBody>
      </p:sp>
      <p:sp>
        <p:nvSpPr>
          <p:cNvPr id="920" name="Shape 920"/>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72</a:t>
            </a:fld>
            <a:endParaRPr lang="en-US"/>
          </a:p>
        </p:txBody>
      </p:sp>
      <p:pic>
        <p:nvPicPr>
          <p:cNvPr id="921" name="Shape 921" descr="C:\Documents and Settings\novakbe\Local Settings\Temporary Internet Files\Content.IE5\7BT02DGF\MP900448474[1].jpg"/>
          <p:cNvPicPr preferRelativeResize="0"/>
          <p:nvPr/>
        </p:nvPicPr>
        <p:blipFill rotWithShape="1">
          <a:blip r:embed="rId3">
            <a:alphaModFix/>
          </a:blip>
          <a:srcRect l="23332" r="24167"/>
          <a:stretch/>
        </p:blipFill>
        <p:spPr>
          <a:xfrm>
            <a:off x="838200" y="1219200"/>
            <a:ext cx="3048000" cy="50292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73</a:t>
            </a:fld>
            <a:endParaRPr lang="en-US"/>
          </a:p>
        </p:txBody>
      </p:sp>
      <p:pic>
        <p:nvPicPr>
          <p:cNvPr id="928" name="Shape 928" descr="Localdata.png"/>
          <p:cNvPicPr preferRelativeResize="0"/>
          <p:nvPr/>
        </p:nvPicPr>
        <p:blipFill>
          <a:blip r:embed="rId3">
            <a:alphaModFix/>
          </a:blip>
          <a:stretch>
            <a:fillRect/>
          </a:stretch>
        </p:blipFill>
        <p:spPr>
          <a:xfrm>
            <a:off x="207200" y="1246749"/>
            <a:ext cx="8800926" cy="4200749"/>
          </a:xfrm>
          <a:prstGeom prst="rect">
            <a:avLst/>
          </a:prstGeom>
          <a:noFill/>
          <a:ln>
            <a:noFill/>
          </a:ln>
        </p:spPr>
      </p:pic>
      <p:sp>
        <p:nvSpPr>
          <p:cNvPr id="929" name="Shape 929"/>
          <p:cNvSpPr txBox="1"/>
          <p:nvPr/>
        </p:nvSpPr>
        <p:spPr>
          <a:xfrm>
            <a:off x="207262" y="5834675"/>
            <a:ext cx="8800800" cy="582000"/>
          </a:xfrm>
          <a:prstGeom prst="rect">
            <a:avLst/>
          </a:prstGeom>
          <a:noFill/>
          <a:ln>
            <a:noFill/>
          </a:ln>
        </p:spPr>
        <p:txBody>
          <a:bodyPr lIns="91425" tIns="91425" rIns="91425" bIns="91425" anchor="ctr" anchorCtr="0">
            <a:noAutofit/>
          </a:bodyPr>
          <a:lstStyle/>
          <a:p>
            <a:pPr lvl="0" rtl="0">
              <a:spcBef>
                <a:spcPts val="0"/>
              </a:spcBef>
              <a:buNone/>
            </a:pPr>
            <a:r>
              <a:rPr lang="en-US" u="sng">
                <a:solidFill>
                  <a:schemeClr val="hlink"/>
                </a:solidFill>
                <a:hlinkClick r:id="rId4"/>
              </a:rPr>
              <a:t>https://drive.google.com/open?id=0BwUwy7Tzr4bTQlphVDVmeElWZW8</a:t>
            </a:r>
            <a:r>
              <a:rPr lang="en-US"/>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Shape 935"/>
          <p:cNvSpPr txBox="1">
            <a:spLocks noGrp="1"/>
          </p:cNvSpPr>
          <p:nvPr>
            <p:ph type="title"/>
          </p:nvPr>
        </p:nvSpPr>
        <p:spPr>
          <a:xfrm>
            <a:off x="2978425" y="471500"/>
            <a:ext cx="48006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Task: </a:t>
            </a:r>
            <a:br>
              <a:rPr lang="en-US" sz="4000" b="0" i="0" u="none" strike="noStrike" cap="none">
                <a:solidFill>
                  <a:srgbClr val="333399"/>
                </a:solidFill>
                <a:latin typeface="Lato"/>
                <a:ea typeface="Lato"/>
                <a:cs typeface="Lato"/>
                <a:sym typeface="Lato"/>
              </a:rPr>
            </a:br>
            <a:r>
              <a:rPr lang="en-US" sz="4000" b="0" i="0" u="none" strike="noStrike" cap="none">
                <a:solidFill>
                  <a:srgbClr val="333399"/>
                </a:solidFill>
                <a:latin typeface="Lato"/>
                <a:ea typeface="Lato"/>
                <a:cs typeface="Lato"/>
                <a:sym typeface="Lato"/>
              </a:rPr>
              <a:t>Local Literacy Data</a:t>
            </a:r>
          </a:p>
        </p:txBody>
      </p:sp>
      <p:sp>
        <p:nvSpPr>
          <p:cNvPr id="936" name="Shape 936"/>
          <p:cNvSpPr txBox="1">
            <a:spLocks noGrp="1"/>
          </p:cNvSpPr>
          <p:nvPr>
            <p:ph type="body" idx="1"/>
          </p:nvPr>
        </p:nvSpPr>
        <p:spPr>
          <a:xfrm>
            <a:off x="579775" y="1905000"/>
            <a:ext cx="8030700" cy="4526100"/>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92D050"/>
              </a:buClr>
              <a:buSzPct val="25000"/>
              <a:buFont typeface="Arial"/>
              <a:buNone/>
            </a:pPr>
            <a:r>
              <a:rPr lang="en-US" sz="3200" b="1">
                <a:solidFill>
                  <a:srgbClr val="333399"/>
                </a:solidFill>
                <a:latin typeface="Lato"/>
                <a:ea typeface="Lato"/>
                <a:cs typeface="Lato"/>
                <a:sym typeface="Lato"/>
              </a:rPr>
              <a:t>PART 1:</a:t>
            </a:r>
          </a:p>
          <a:p>
            <a:pPr marL="514350" marR="0" lvl="0" indent="-514350" algn="l" rtl="0">
              <a:spcBef>
                <a:spcPts val="640"/>
              </a:spcBef>
              <a:spcAft>
                <a:spcPts val="0"/>
              </a:spcAft>
              <a:buClr>
                <a:srgbClr val="00AB4E"/>
              </a:buClr>
              <a:buSzPct val="100000"/>
              <a:buFont typeface="Lato"/>
              <a:buAutoNum type="arabicPeriod"/>
            </a:pPr>
            <a:r>
              <a:rPr lang="en-US" sz="3200">
                <a:solidFill>
                  <a:srgbClr val="333399"/>
                </a:solidFill>
                <a:latin typeface="Lato"/>
                <a:ea typeface="Lato"/>
                <a:cs typeface="Lato"/>
                <a:sym typeface="Lato"/>
              </a:rPr>
              <a:t>What do you want data to tell you?</a:t>
            </a:r>
          </a:p>
          <a:p>
            <a:pPr marL="514350" marR="0" lvl="0" indent="-514350" algn="l" rtl="0">
              <a:spcBef>
                <a:spcPts val="640"/>
              </a:spcBef>
              <a:spcAft>
                <a:spcPts val="0"/>
              </a:spcAft>
              <a:buClr>
                <a:srgbClr val="00AB4E"/>
              </a:buClr>
              <a:buSzPct val="100000"/>
              <a:buFont typeface="Lato"/>
              <a:buAutoNum type="arabicPeriod"/>
            </a:pPr>
            <a:r>
              <a:rPr lang="en-US" sz="3200">
                <a:solidFill>
                  <a:srgbClr val="333399"/>
                </a:solidFill>
                <a:latin typeface="Lato"/>
                <a:ea typeface="Lato"/>
                <a:cs typeface="Lato"/>
                <a:sym typeface="Lato"/>
              </a:rPr>
              <a:t>What data do you currently collect?</a:t>
            </a:r>
          </a:p>
          <a:p>
            <a:pPr marL="514350" marR="0" lvl="0" indent="-514350" algn="l" rtl="0">
              <a:spcBef>
                <a:spcPts val="220"/>
              </a:spcBef>
              <a:spcAft>
                <a:spcPts val="0"/>
              </a:spcAft>
              <a:buClr>
                <a:srgbClr val="92D050"/>
              </a:buClr>
              <a:buSzPct val="25000"/>
              <a:buFont typeface="Arial"/>
              <a:buNone/>
            </a:pPr>
            <a:endParaRPr sz="1100">
              <a:solidFill>
                <a:srgbClr val="333399"/>
              </a:solidFill>
              <a:latin typeface="Lato"/>
              <a:ea typeface="Lato"/>
              <a:cs typeface="Lato"/>
              <a:sym typeface="Lato"/>
            </a:endParaRPr>
          </a:p>
          <a:p>
            <a:pPr marL="514350" marR="0" lvl="0" indent="-514350" algn="l" rtl="0">
              <a:spcBef>
                <a:spcPts val="640"/>
              </a:spcBef>
              <a:spcAft>
                <a:spcPts val="0"/>
              </a:spcAft>
              <a:buClr>
                <a:srgbClr val="92D050"/>
              </a:buClr>
              <a:buSzPct val="25000"/>
              <a:buFont typeface="Arial"/>
              <a:buNone/>
            </a:pPr>
            <a:r>
              <a:rPr lang="en-US" sz="3200" b="1" u="sng">
                <a:solidFill>
                  <a:srgbClr val="03819B"/>
                </a:solidFill>
                <a:latin typeface="Lato"/>
                <a:ea typeface="Lato"/>
                <a:cs typeface="Lato"/>
                <a:sym typeface="Lato"/>
              </a:rPr>
              <a:t>Gallery Walk</a:t>
            </a:r>
          </a:p>
          <a:p>
            <a:pPr marL="514350" marR="0" lvl="0" indent="-514350" algn="l" rtl="0">
              <a:spcBef>
                <a:spcPts val="220"/>
              </a:spcBef>
              <a:spcAft>
                <a:spcPts val="0"/>
              </a:spcAft>
              <a:buClr>
                <a:srgbClr val="92D050"/>
              </a:buClr>
              <a:buSzPct val="25000"/>
              <a:buFont typeface="Arial"/>
              <a:buNone/>
            </a:pPr>
            <a:endParaRPr sz="1100" b="1">
              <a:solidFill>
                <a:srgbClr val="333399"/>
              </a:solidFill>
              <a:latin typeface="Lato"/>
              <a:ea typeface="Lato"/>
              <a:cs typeface="Lato"/>
              <a:sym typeface="Lato"/>
            </a:endParaRPr>
          </a:p>
          <a:p>
            <a:pPr marL="514350" marR="0" lvl="0" indent="-514350" algn="l" rtl="0">
              <a:spcBef>
                <a:spcPts val="640"/>
              </a:spcBef>
              <a:spcAft>
                <a:spcPts val="0"/>
              </a:spcAft>
              <a:buClr>
                <a:srgbClr val="92D050"/>
              </a:buClr>
              <a:buSzPct val="25000"/>
              <a:buFont typeface="Arial"/>
              <a:buNone/>
            </a:pPr>
            <a:r>
              <a:rPr lang="en-US" sz="3200" b="1">
                <a:solidFill>
                  <a:srgbClr val="333399"/>
                </a:solidFill>
                <a:latin typeface="Lato"/>
                <a:ea typeface="Lato"/>
                <a:cs typeface="Lato"/>
                <a:sym typeface="Lato"/>
              </a:rPr>
              <a:t>PART 2:</a:t>
            </a:r>
          </a:p>
          <a:p>
            <a:pPr marL="514350" marR="0" lvl="0" indent="-514350" algn="l" rtl="0">
              <a:spcBef>
                <a:spcPts val="640"/>
              </a:spcBef>
              <a:spcAft>
                <a:spcPts val="0"/>
              </a:spcAft>
              <a:buClr>
                <a:srgbClr val="00AB4E"/>
              </a:buClr>
              <a:buSzPct val="100000"/>
              <a:buFont typeface="Lato"/>
              <a:buAutoNum type="arabicPeriod" startAt="3"/>
            </a:pPr>
            <a:r>
              <a:rPr lang="en-US" sz="3200">
                <a:solidFill>
                  <a:srgbClr val="333399"/>
                </a:solidFill>
                <a:latin typeface="Lato"/>
                <a:ea typeface="Lato"/>
                <a:cs typeface="Lato"/>
                <a:sym typeface="Lato"/>
              </a:rPr>
              <a:t>Discuss data as a team using side 2 of thinksheet</a:t>
            </a:r>
          </a:p>
          <a:p>
            <a:pPr marL="514350" marR="0" lvl="0" indent="-514350" algn="l" rtl="0">
              <a:spcBef>
                <a:spcPts val="640"/>
              </a:spcBef>
              <a:buClr>
                <a:srgbClr val="92D050"/>
              </a:buClr>
              <a:buSzPct val="25000"/>
              <a:buFont typeface="Arial"/>
              <a:buNone/>
            </a:pPr>
            <a:endParaRPr sz="3200">
              <a:solidFill>
                <a:srgbClr val="333399"/>
              </a:solidFill>
              <a:latin typeface="Lato"/>
              <a:ea typeface="Lato"/>
              <a:cs typeface="Lato"/>
              <a:sym typeface="Lato"/>
            </a:endParaRPr>
          </a:p>
        </p:txBody>
      </p:sp>
      <p:sp>
        <p:nvSpPr>
          <p:cNvPr id="937" name="Shape 937"/>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74</a:t>
            </a:fld>
            <a:endParaRPr lang="en-US"/>
          </a:p>
        </p:txBody>
      </p:sp>
      <p:pic>
        <p:nvPicPr>
          <p:cNvPr id="938" name="Shape 938" descr="C:\Documents and Settings\novakbe\Local Settings\Temporary Internet Files\Content.IE5\3NWVPRHV\MP900446467[1].jpg"/>
          <p:cNvPicPr preferRelativeResize="0"/>
          <p:nvPr/>
        </p:nvPicPr>
        <p:blipFill rotWithShape="1">
          <a:blip r:embed="rId3">
            <a:alphaModFix/>
          </a:blip>
          <a:srcRect/>
          <a:stretch/>
        </p:blipFill>
        <p:spPr>
          <a:xfrm>
            <a:off x="417450" y="319100"/>
            <a:ext cx="2119500" cy="14478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Shape 944"/>
          <p:cNvSpPr txBox="1">
            <a:spLocks noGrp="1"/>
          </p:cNvSpPr>
          <p:nvPr>
            <p:ph type="title"/>
          </p:nvPr>
        </p:nvSpPr>
        <p:spPr>
          <a:xfrm>
            <a:off x="1028700" y="228600"/>
            <a:ext cx="70104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Gallery Walk</a:t>
            </a:r>
          </a:p>
        </p:txBody>
      </p:sp>
      <p:graphicFrame>
        <p:nvGraphicFramePr>
          <p:cNvPr id="945" name="Shape 945"/>
          <p:cNvGraphicFramePr/>
          <p:nvPr/>
        </p:nvGraphicFramePr>
        <p:xfrm>
          <a:off x="1181100" y="1066800"/>
          <a:ext cx="3000000" cy="3000000"/>
        </p:xfrm>
        <a:graphic>
          <a:graphicData uri="http://schemas.openxmlformats.org/drawingml/2006/table">
            <a:tbl>
              <a:tblPr firstRow="1" bandRow="1">
                <a:noFill/>
                <a:tableStyleId>{B5B237BA-4039-4BF5-B48A-16C48F59D831}</a:tableStyleId>
              </a:tblPr>
              <a:tblGrid>
                <a:gridCol w="2819400"/>
                <a:gridCol w="4114800"/>
              </a:tblGrid>
              <a:tr h="2057400">
                <a:tc>
                  <a:txBody>
                    <a:bodyPr/>
                    <a:lstStyle/>
                    <a:p>
                      <a:pPr marL="0" marR="0" lvl="0" indent="0" algn="ctr" rtl="0">
                        <a:spcBef>
                          <a:spcPts val="0"/>
                        </a:spcBef>
                        <a:buSzPct val="25000"/>
                        <a:buNone/>
                      </a:pPr>
                      <a:r>
                        <a:rPr lang="en-US" sz="2800">
                          <a:latin typeface="Lato"/>
                          <a:ea typeface="Lato"/>
                          <a:cs typeface="Lato"/>
                          <a:sym typeface="Lato"/>
                        </a:rPr>
                        <a:t>What data do you collect?</a:t>
                      </a:r>
                    </a:p>
                  </a:txBody>
                  <a:tcPr marL="91450" marR="91450" marT="45725" marB="45725" anchor="ctr"/>
                </a:tc>
                <a:tc>
                  <a:txBody>
                    <a:bodyPr/>
                    <a:lstStyle/>
                    <a:p>
                      <a:pPr marL="0" marR="0" lvl="0" indent="0" algn="ctr" rtl="0">
                        <a:spcBef>
                          <a:spcPts val="0"/>
                        </a:spcBef>
                        <a:buSzPct val="25000"/>
                        <a:buNone/>
                      </a:pPr>
                      <a:r>
                        <a:rPr lang="en-US" sz="2800">
                          <a:latin typeface="Lato"/>
                          <a:ea typeface="Lato"/>
                          <a:cs typeface="Lato"/>
                          <a:sym typeface="Lato"/>
                        </a:rPr>
                        <a:t>What does it tell you about what students know related to standards?</a:t>
                      </a:r>
                    </a:p>
                  </a:txBody>
                  <a:tcPr marL="91450" marR="91450" marT="45725" marB="45725" anchor="ctr"/>
                </a:tc>
              </a:tr>
              <a:tr h="115595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r>
              <a:tr h="115595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r h="115595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bl>
          </a:graphicData>
        </a:graphic>
      </p:graphicFrame>
      <p:sp>
        <p:nvSpPr>
          <p:cNvPr id="946" name="Shape 946"/>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Shape 952"/>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76</a:t>
            </a:fld>
            <a:endParaRPr lang="en-US"/>
          </a:p>
        </p:txBody>
      </p:sp>
      <p:sp>
        <p:nvSpPr>
          <p:cNvPr id="953" name="Shape 953"/>
          <p:cNvSpPr/>
          <p:nvPr/>
        </p:nvSpPr>
        <p:spPr>
          <a:xfrm>
            <a:off x="1585050" y="370700"/>
            <a:ext cx="5943000" cy="48333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954" name="Shape 954"/>
          <p:cNvGrpSpPr/>
          <p:nvPr/>
        </p:nvGrpSpPr>
        <p:grpSpPr>
          <a:xfrm>
            <a:off x="1802891" y="613790"/>
            <a:ext cx="5323499" cy="5684110"/>
            <a:chOff x="812291" y="308990"/>
            <a:chExt cx="5323500" cy="5684110"/>
          </a:xfrm>
        </p:grpSpPr>
        <p:sp>
          <p:nvSpPr>
            <p:cNvPr id="955" name="Shape 955"/>
            <p:cNvSpPr/>
            <p:nvPr/>
          </p:nvSpPr>
          <p:spPr>
            <a:xfrm>
              <a:off x="1223886" y="499681"/>
              <a:ext cx="4472700" cy="1553400"/>
            </a:xfrm>
            <a:prstGeom prst="ellipse">
              <a:avLst/>
            </a:prstGeom>
            <a:solidFill>
              <a:srgbClr val="C0CCE1">
                <a:alpha val="40000"/>
              </a:srgbClr>
            </a:solidFill>
            <a:ln>
              <a:noFill/>
            </a:ln>
          </p:spPr>
          <p:txBody>
            <a:bodyPr lIns="91425" tIns="91425" rIns="91425" bIns="91425" anchor="ctr" anchorCtr="0">
              <a:noAutofit/>
            </a:bodyPr>
            <a:lstStyle/>
            <a:p>
              <a:pPr lvl="0">
                <a:spcBef>
                  <a:spcPts val="0"/>
                </a:spcBef>
                <a:buNone/>
              </a:pPr>
              <a:endParaRPr/>
            </a:p>
          </p:txBody>
        </p:sp>
        <p:sp>
          <p:nvSpPr>
            <p:cNvPr id="956" name="Shape 956"/>
            <p:cNvSpPr/>
            <p:nvPr/>
          </p:nvSpPr>
          <p:spPr>
            <a:xfrm>
              <a:off x="3033711" y="4303089"/>
              <a:ext cx="866700" cy="554700"/>
            </a:xfrm>
            <a:prstGeom prst="downArrow">
              <a:avLst>
                <a:gd name="adj1" fmla="val 50000"/>
                <a:gd name="adj2" fmla="val 50000"/>
              </a:avLst>
            </a:prstGeom>
            <a:solidFill>
              <a:srgbClr val="00206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7" name="Shape 957"/>
            <p:cNvSpPr/>
            <p:nvPr/>
          </p:nvSpPr>
          <p:spPr>
            <a:xfrm>
              <a:off x="812291" y="4953001"/>
              <a:ext cx="5323500" cy="10401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58" name="Shape 958"/>
            <p:cNvSpPr txBox="1"/>
            <p:nvPr/>
          </p:nvSpPr>
          <p:spPr>
            <a:xfrm>
              <a:off x="812291" y="4953001"/>
              <a:ext cx="5323500" cy="1040100"/>
            </a:xfrm>
            <a:prstGeom prst="rect">
              <a:avLst/>
            </a:prstGeom>
            <a:noFill/>
            <a:ln>
              <a:noFill/>
            </a:ln>
          </p:spPr>
          <p:txBody>
            <a:bodyPr lIns="199125" tIns="199125" rIns="199125" bIns="199125" anchor="ctr" anchorCtr="0">
              <a:noAutofit/>
            </a:bodyPr>
            <a:lstStyle/>
            <a:p>
              <a:pPr marL="0" marR="0" lvl="0" indent="0" algn="ctr" rtl="0">
                <a:lnSpc>
                  <a:spcPct val="90000"/>
                </a:lnSpc>
                <a:spcBef>
                  <a:spcPts val="0"/>
                </a:spcBef>
                <a:spcAft>
                  <a:spcPts val="0"/>
                </a:spcAft>
                <a:buNone/>
              </a:pPr>
              <a:endParaRPr sz="2800" b="1">
                <a:solidFill>
                  <a:schemeClr val="dk1"/>
                </a:solidFill>
                <a:latin typeface="Lato"/>
                <a:ea typeface="Lato"/>
                <a:cs typeface="Lato"/>
                <a:sym typeface="Lato"/>
              </a:endParaRPr>
            </a:p>
            <a:p>
              <a:pPr marL="0" marR="0" lvl="0" indent="0" algn="ctr" rtl="0">
                <a:lnSpc>
                  <a:spcPct val="90000"/>
                </a:lnSpc>
                <a:spcBef>
                  <a:spcPts val="0"/>
                </a:spcBef>
                <a:spcAft>
                  <a:spcPts val="0"/>
                </a:spcAft>
                <a:buSzPct val="25000"/>
                <a:buNone/>
              </a:pPr>
              <a:r>
                <a:rPr lang="en-US" sz="2800" b="1" i="0" u="none" strike="noStrike" cap="none">
                  <a:solidFill>
                    <a:schemeClr val="dk1"/>
                  </a:solidFill>
                  <a:latin typeface="Lato"/>
                  <a:ea typeface="Lato"/>
                  <a:cs typeface="Lato"/>
                  <a:sym typeface="Lato"/>
                </a:rPr>
                <a:t>Learning Expectations, Assessments,                     Resources</a:t>
              </a:r>
            </a:p>
          </p:txBody>
        </p:sp>
        <p:sp>
          <p:nvSpPr>
            <p:cNvPr id="959" name="Shape 959"/>
            <p:cNvSpPr/>
            <p:nvPr/>
          </p:nvSpPr>
          <p:spPr>
            <a:xfrm>
              <a:off x="2849956" y="2172902"/>
              <a:ext cx="1560299" cy="1560299"/>
            </a:xfrm>
            <a:prstGeom prst="ellipse">
              <a:avLst/>
            </a:prstGeom>
            <a:solidFill>
              <a:schemeClr val="lt1"/>
            </a:solidFill>
            <a:ln w="25400" cap="flat" cmpd="sng">
              <a:solidFill>
                <a:srgbClr val="4674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0" name="Shape 960"/>
            <p:cNvSpPr txBox="1"/>
            <p:nvPr/>
          </p:nvSpPr>
          <p:spPr>
            <a:xfrm>
              <a:off x="2849956" y="2172902"/>
              <a:ext cx="1560299" cy="1560299"/>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n-US" sz="1900" b="1" i="0" u="none" strike="noStrike" cap="none">
                  <a:solidFill>
                    <a:schemeClr val="lt1"/>
                  </a:solidFill>
                  <a:latin typeface="Calibri"/>
                  <a:ea typeface="Calibri"/>
                  <a:cs typeface="Calibri"/>
                  <a:sym typeface="Calibri"/>
                </a:rPr>
                <a:t>Local Literacy Data</a:t>
              </a:r>
            </a:p>
          </p:txBody>
        </p:sp>
        <p:sp>
          <p:nvSpPr>
            <p:cNvPr id="961" name="Shape 961"/>
            <p:cNvSpPr/>
            <p:nvPr/>
          </p:nvSpPr>
          <p:spPr>
            <a:xfrm>
              <a:off x="1733549" y="1002411"/>
              <a:ext cx="1560300" cy="1560300"/>
            </a:xfrm>
            <a:prstGeom prst="ellipse">
              <a:avLst/>
            </a:prstGeom>
            <a:solidFill>
              <a:schemeClr val="lt1"/>
            </a:solidFill>
            <a:ln w="25400" cap="flat" cmpd="sng">
              <a:solidFill>
                <a:srgbClr val="4674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2" name="Shape 962"/>
            <p:cNvSpPr txBox="1"/>
            <p:nvPr/>
          </p:nvSpPr>
          <p:spPr>
            <a:xfrm>
              <a:off x="1733549" y="1002411"/>
              <a:ext cx="1560300" cy="1560300"/>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n-US" sz="1900" b="1" i="0" u="none" strike="noStrike" cap="none">
                  <a:solidFill>
                    <a:schemeClr val="lt1"/>
                  </a:solidFill>
                  <a:latin typeface="Calibri"/>
                  <a:ea typeface="Calibri"/>
                  <a:cs typeface="Calibri"/>
                  <a:sym typeface="Calibri"/>
                </a:rPr>
                <a:t>Standards</a:t>
              </a:r>
            </a:p>
          </p:txBody>
        </p:sp>
        <p:sp>
          <p:nvSpPr>
            <p:cNvPr id="963" name="Shape 963"/>
            <p:cNvSpPr/>
            <p:nvPr/>
          </p:nvSpPr>
          <p:spPr>
            <a:xfrm>
              <a:off x="3328416" y="625189"/>
              <a:ext cx="1560300" cy="1560300"/>
            </a:xfrm>
            <a:prstGeom prst="ellipse">
              <a:avLst/>
            </a:prstGeom>
            <a:solidFill>
              <a:schemeClr val="lt1"/>
            </a:solidFill>
            <a:ln w="25400" cap="flat" cmpd="sng">
              <a:solidFill>
                <a:srgbClr val="4674A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4" name="Shape 964"/>
            <p:cNvSpPr txBox="1"/>
            <p:nvPr/>
          </p:nvSpPr>
          <p:spPr>
            <a:xfrm>
              <a:off x="3328416" y="625189"/>
              <a:ext cx="1560300" cy="1560300"/>
            </a:xfrm>
            <a:prstGeom prst="rect">
              <a:avLst/>
            </a:prstGeom>
            <a:noFill/>
            <a:ln>
              <a:noFill/>
            </a:ln>
          </p:spPr>
          <p:txBody>
            <a:bodyPr lIns="24125" tIns="24125" rIns="24125" bIns="24125" anchor="ctr" anchorCtr="0">
              <a:noAutofit/>
            </a:bodyPr>
            <a:lstStyle/>
            <a:p>
              <a:pPr marL="0" marR="0" lvl="0" indent="0" algn="ctr" rtl="0">
                <a:lnSpc>
                  <a:spcPct val="90000"/>
                </a:lnSpc>
                <a:spcBef>
                  <a:spcPts val="0"/>
                </a:spcBef>
                <a:spcAft>
                  <a:spcPts val="0"/>
                </a:spcAft>
                <a:buSzPct val="25000"/>
                <a:buNone/>
              </a:pPr>
              <a:r>
                <a:rPr lang="en-US" sz="1900" b="1" i="0" u="none" strike="noStrike" cap="none">
                  <a:solidFill>
                    <a:schemeClr val="lt1"/>
                  </a:solidFill>
                  <a:latin typeface="Calibri"/>
                  <a:ea typeface="Calibri"/>
                  <a:cs typeface="Calibri"/>
                  <a:sym typeface="Calibri"/>
                </a:rPr>
                <a:t>Beliefs and Research</a:t>
              </a:r>
            </a:p>
          </p:txBody>
        </p:sp>
        <p:sp>
          <p:nvSpPr>
            <p:cNvPr id="965" name="Shape 965"/>
            <p:cNvSpPr/>
            <p:nvPr/>
          </p:nvSpPr>
          <p:spPr>
            <a:xfrm>
              <a:off x="1040129" y="308990"/>
              <a:ext cx="4854000" cy="3883200"/>
            </a:xfrm>
            <a:custGeom>
              <a:avLst/>
              <a:gdLst/>
              <a:ahLst/>
              <a:cxnLst/>
              <a:rect l="0" t="0" r="0" b="0"/>
              <a:pathLst>
                <a:path w="120000" h="120000" extrusionOk="0">
                  <a:moveTo>
                    <a:pt x="583" y="34175"/>
                  </a:moveTo>
                  <a:lnTo>
                    <a:pt x="583" y="34175"/>
                  </a:ln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59999" y="120000"/>
                  </a:cubicBezTo>
                  <a:cubicBezTo>
                    <a:pt x="52522" y="120000"/>
                    <a:pt x="46186" y="117246"/>
                    <a:pt x="45145" y="113543"/>
                  </a:cubicBezTo>
                  <a:close/>
                  <a:moveTo>
                    <a:pt x="4800" y="30000"/>
                  </a:moveTo>
                  <a:lnTo>
                    <a:pt x="4800" y="30000"/>
                  </a:lnTo>
                  <a:cubicBezTo>
                    <a:pt x="4800" y="43254"/>
                    <a:pt x="29513" y="54000"/>
                    <a:pt x="60000" y="53999"/>
                  </a:cubicBezTo>
                  <a:cubicBezTo>
                    <a:pt x="90486" y="53999"/>
                    <a:pt x="115200" y="43254"/>
                    <a:pt x="115200" y="29999"/>
                  </a:cubicBezTo>
                  <a:cubicBezTo>
                    <a:pt x="115200" y="16745"/>
                    <a:pt x="90486" y="5999"/>
                    <a:pt x="60000" y="5999"/>
                  </a:cubicBezTo>
                  <a:cubicBezTo>
                    <a:pt x="29513" y="5999"/>
                    <a:pt x="4800" y="16745"/>
                    <a:pt x="4800" y="29999"/>
                  </a:cubicBezTo>
                  <a:close/>
                </a:path>
              </a:pathLst>
            </a:custGeom>
            <a:solidFill>
              <a:srgbClr val="92D050">
                <a:alpha val="40000"/>
              </a:srgb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966" name="Shape 966"/>
          <p:cNvSpPr txBox="1"/>
          <p:nvPr/>
        </p:nvSpPr>
        <p:spPr>
          <a:xfrm>
            <a:off x="2899225" y="1606225"/>
            <a:ext cx="1368600" cy="8556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800" b="1">
                <a:solidFill>
                  <a:schemeClr val="dk1"/>
                </a:solidFill>
                <a:latin typeface="Lato"/>
                <a:ea typeface="Lato"/>
                <a:cs typeface="Lato"/>
                <a:sym typeface="Lato"/>
              </a:rPr>
              <a:t>Standards</a:t>
            </a:r>
            <a:r>
              <a:rPr lang="en-US" sz="1100" b="1">
                <a:solidFill>
                  <a:schemeClr val="dk1"/>
                </a:solidFill>
                <a:latin typeface="Calibri"/>
                <a:ea typeface="Calibri"/>
                <a:cs typeface="Calibri"/>
                <a:sym typeface="Calibri"/>
              </a:rPr>
              <a:t/>
            </a:r>
            <a:br>
              <a:rPr lang="en-US" sz="1100" b="1">
                <a:solidFill>
                  <a:schemeClr val="dk1"/>
                </a:solidFill>
                <a:latin typeface="Calibri"/>
                <a:ea typeface="Calibri"/>
                <a:cs typeface="Calibri"/>
                <a:sym typeface="Calibri"/>
              </a:rPr>
            </a:br>
            <a:endParaRPr lang="en-US" sz="1100" b="1">
              <a:solidFill>
                <a:schemeClr val="dk1"/>
              </a:solidFill>
              <a:latin typeface="Calibri"/>
              <a:ea typeface="Calibri"/>
              <a:cs typeface="Calibri"/>
              <a:sym typeface="Calibri"/>
            </a:endParaRPr>
          </a:p>
        </p:txBody>
      </p:sp>
      <p:sp>
        <p:nvSpPr>
          <p:cNvPr id="967" name="Shape 967"/>
          <p:cNvSpPr txBox="1"/>
          <p:nvPr/>
        </p:nvSpPr>
        <p:spPr>
          <a:xfrm>
            <a:off x="4500525" y="1035925"/>
            <a:ext cx="1212000" cy="14259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sz="1800" b="1">
                <a:solidFill>
                  <a:schemeClr val="dk1"/>
                </a:solidFill>
                <a:latin typeface="Lato"/>
                <a:ea typeface="Lato"/>
                <a:cs typeface="Lato"/>
                <a:sym typeface="Lato"/>
              </a:rPr>
              <a:t>Beliefs </a:t>
            </a:r>
          </a:p>
          <a:p>
            <a:pPr lvl="0" algn="ctr" rtl="0">
              <a:lnSpc>
                <a:spcPct val="115000"/>
              </a:lnSpc>
              <a:spcBef>
                <a:spcPts val="0"/>
              </a:spcBef>
              <a:buNone/>
            </a:pPr>
            <a:r>
              <a:rPr lang="en-US" sz="1800" b="1">
                <a:solidFill>
                  <a:schemeClr val="dk1"/>
                </a:solidFill>
                <a:latin typeface="Lato"/>
                <a:ea typeface="Lato"/>
                <a:cs typeface="Lato"/>
                <a:sym typeface="Lato"/>
              </a:rPr>
              <a:t>and Research</a:t>
            </a:r>
          </a:p>
        </p:txBody>
      </p:sp>
      <p:sp>
        <p:nvSpPr>
          <p:cNvPr id="968" name="Shape 968"/>
          <p:cNvSpPr txBox="1"/>
          <p:nvPr/>
        </p:nvSpPr>
        <p:spPr>
          <a:xfrm>
            <a:off x="3948925" y="2566550"/>
            <a:ext cx="1368600" cy="1497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sz="1800" b="1">
                <a:solidFill>
                  <a:schemeClr val="dk1"/>
                </a:solidFill>
                <a:latin typeface="Lato"/>
                <a:ea typeface="Lato"/>
                <a:cs typeface="Lato"/>
                <a:sym typeface="Lato"/>
              </a:rPr>
              <a:t>Local </a:t>
            </a:r>
          </a:p>
          <a:p>
            <a:pPr lvl="0" algn="ctr" rtl="0">
              <a:lnSpc>
                <a:spcPct val="115000"/>
              </a:lnSpc>
              <a:spcBef>
                <a:spcPts val="0"/>
              </a:spcBef>
              <a:buNone/>
            </a:pPr>
            <a:r>
              <a:rPr lang="en-US" sz="1800" b="1">
                <a:solidFill>
                  <a:schemeClr val="dk1"/>
                </a:solidFill>
                <a:latin typeface="Lato"/>
                <a:ea typeface="Lato"/>
                <a:cs typeface="Lato"/>
                <a:sym typeface="Lato"/>
              </a:rPr>
              <a:t>Literacy </a:t>
            </a:r>
          </a:p>
          <a:p>
            <a:pPr lvl="0" algn="ctr" rtl="0">
              <a:lnSpc>
                <a:spcPct val="115000"/>
              </a:lnSpc>
              <a:spcBef>
                <a:spcPts val="0"/>
              </a:spcBef>
              <a:buNone/>
            </a:pPr>
            <a:r>
              <a:rPr lang="en-US" sz="1800" b="1">
                <a:solidFill>
                  <a:schemeClr val="dk1"/>
                </a:solidFill>
                <a:latin typeface="Lato"/>
                <a:ea typeface="Lato"/>
                <a:cs typeface="Lato"/>
                <a:sym typeface="Lato"/>
              </a:rPr>
              <a:t>Data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Shape 974"/>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77</a:t>
            </a:fld>
            <a:endParaRPr lang="en-US"/>
          </a:p>
        </p:txBody>
      </p:sp>
      <p:sp>
        <p:nvSpPr>
          <p:cNvPr id="975" name="Shape 975"/>
          <p:cNvSpPr/>
          <p:nvPr/>
        </p:nvSpPr>
        <p:spPr>
          <a:xfrm>
            <a:off x="1752600" y="4648200"/>
            <a:ext cx="5791200" cy="1981200"/>
          </a:xfrm>
          <a:prstGeom prst="roundRect">
            <a:avLst>
              <a:gd name="adj" fmla="val 16667"/>
            </a:avLst>
          </a:prstGeom>
          <a:solidFill>
            <a:schemeClr val="l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800" b="1">
                <a:solidFill>
                  <a:schemeClr val="dk1"/>
                </a:solidFill>
                <a:latin typeface="Lato"/>
                <a:ea typeface="Lato"/>
                <a:cs typeface="Lato"/>
                <a:sym typeface="Lato"/>
              </a:rPr>
              <a:t>Next Steps:</a:t>
            </a:r>
          </a:p>
          <a:p>
            <a:pPr marL="0" marR="0" lvl="0" indent="0" algn="l" rtl="0">
              <a:spcBef>
                <a:spcPts val="0"/>
              </a:spcBef>
              <a:buSzPct val="25000"/>
              <a:buNone/>
            </a:pPr>
            <a:r>
              <a:rPr lang="en-US" sz="1800">
                <a:solidFill>
                  <a:schemeClr val="dk1"/>
                </a:solidFill>
                <a:latin typeface="Lato"/>
                <a:ea typeface="Lato"/>
                <a:cs typeface="Lato"/>
                <a:sym typeface="Lato"/>
              </a:rPr>
              <a:t>Possibilities: </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Professional learning about standards</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Locating additional local literacy data sources</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Articulating vision for early literacy learning</a:t>
            </a:r>
          </a:p>
          <a:p>
            <a:pPr marL="0" marR="0" lvl="0" indent="0" algn="l" rtl="0">
              <a:spcBef>
                <a:spcPts val="0"/>
              </a:spcBef>
              <a:buClr>
                <a:schemeClr val="dk1"/>
              </a:buClr>
              <a:buSzPct val="100000"/>
              <a:buFont typeface="Lato"/>
              <a:buChar char="•"/>
            </a:pPr>
            <a:r>
              <a:rPr lang="en-US" sz="1800">
                <a:solidFill>
                  <a:schemeClr val="dk1"/>
                </a:solidFill>
                <a:latin typeface="Lato"/>
                <a:ea typeface="Lato"/>
                <a:cs typeface="Lato"/>
                <a:sym typeface="Lato"/>
              </a:rPr>
              <a:t>4K learning expectations</a:t>
            </a:r>
          </a:p>
        </p:txBody>
      </p:sp>
      <p:sp>
        <p:nvSpPr>
          <p:cNvPr id="976" name="Shape 976"/>
          <p:cNvSpPr/>
          <p:nvPr/>
        </p:nvSpPr>
        <p:spPr>
          <a:xfrm>
            <a:off x="1676400" y="71300"/>
            <a:ext cx="6172200" cy="1376400"/>
          </a:xfrm>
          <a:prstGeom prst="roundRect">
            <a:avLst>
              <a:gd name="adj" fmla="val 16667"/>
            </a:avLst>
          </a:prstGeom>
          <a:solidFill>
            <a:schemeClr val="l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2800" b="1">
                <a:solidFill>
                  <a:schemeClr val="dk1"/>
                </a:solidFill>
                <a:latin typeface="Lato"/>
                <a:ea typeface="Lato"/>
                <a:cs typeface="Lato"/>
                <a:sym typeface="Lato"/>
              </a:rPr>
              <a:t>Background:</a:t>
            </a:r>
          </a:p>
          <a:p>
            <a:pPr marL="0" marR="0" lvl="0" indent="0" algn="l" rtl="0">
              <a:spcBef>
                <a:spcPts val="0"/>
              </a:spcBef>
              <a:buSzPct val="25000"/>
              <a:buNone/>
            </a:pPr>
            <a:r>
              <a:rPr lang="en-US" sz="1700">
                <a:solidFill>
                  <a:schemeClr val="dk1"/>
                </a:solidFill>
                <a:latin typeface="Lato"/>
                <a:ea typeface="Lato"/>
                <a:cs typeface="Lato"/>
                <a:sym typeface="Lato"/>
              </a:rPr>
              <a:t>How does this work connect with other education initiatives?</a:t>
            </a:r>
          </a:p>
          <a:p>
            <a:pPr marL="0" marR="0" lvl="0" indent="0" algn="l" rtl="0">
              <a:spcBef>
                <a:spcPts val="0"/>
              </a:spcBef>
              <a:buNone/>
            </a:pPr>
            <a:endParaRPr sz="1700">
              <a:solidFill>
                <a:schemeClr val="dk1"/>
              </a:solidFill>
              <a:latin typeface="Lato"/>
              <a:ea typeface="Lato"/>
              <a:cs typeface="Lato"/>
              <a:sym typeface="Lato"/>
            </a:endParaRPr>
          </a:p>
          <a:p>
            <a:pPr marL="0" marR="0" lvl="0" indent="0" algn="l" rtl="0">
              <a:spcBef>
                <a:spcPts val="0"/>
              </a:spcBef>
              <a:buSzPct val="25000"/>
              <a:buNone/>
            </a:pPr>
            <a:r>
              <a:rPr lang="en-US" sz="1100">
                <a:solidFill>
                  <a:srgbClr val="0066CC"/>
                </a:solidFill>
                <a:latin typeface="Lato"/>
                <a:ea typeface="Lato"/>
                <a:cs typeface="Lato"/>
                <a:sym typeface="Lato"/>
              </a:rPr>
              <a:t>https://drive.google.com/open?id=0BwUwy7Tzr4bTMENteGR6NF9IYTA</a:t>
            </a:r>
          </a:p>
        </p:txBody>
      </p:sp>
      <p:grpSp>
        <p:nvGrpSpPr>
          <p:cNvPr id="977" name="Shape 977"/>
          <p:cNvGrpSpPr/>
          <p:nvPr/>
        </p:nvGrpSpPr>
        <p:grpSpPr>
          <a:xfrm>
            <a:off x="931281" y="1579376"/>
            <a:ext cx="7281473" cy="2937299"/>
            <a:chOff x="4994" y="131576"/>
            <a:chExt cx="7281473" cy="2937300"/>
          </a:xfrm>
        </p:grpSpPr>
        <p:sp>
          <p:nvSpPr>
            <p:cNvPr id="978" name="Shape 978"/>
            <p:cNvSpPr/>
            <p:nvPr/>
          </p:nvSpPr>
          <p:spPr>
            <a:xfrm>
              <a:off x="4994" y="131576"/>
              <a:ext cx="2292900" cy="2937300"/>
            </a:xfrm>
            <a:prstGeom prst="roundRect">
              <a:avLst>
                <a:gd name="adj" fmla="val 10000"/>
              </a:avLst>
            </a:prstGeom>
            <a:solidFill>
              <a:srgbClr val="00206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9" name="Shape 979"/>
            <p:cNvSpPr txBox="1"/>
            <p:nvPr/>
          </p:nvSpPr>
          <p:spPr>
            <a:xfrm>
              <a:off x="4994" y="131576"/>
              <a:ext cx="2292900" cy="2937300"/>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Beliefs and Research</a:t>
              </a:r>
            </a:p>
            <a:p>
              <a:pPr marL="171450" marR="0" lvl="1" indent="-171450" algn="l" rtl="0">
                <a:lnSpc>
                  <a:spcPct val="90000"/>
                </a:lnSpc>
                <a:spcBef>
                  <a:spcPts val="980"/>
                </a:spcBef>
                <a:spcAft>
                  <a:spcPts val="0"/>
                </a:spcAft>
                <a:buClr>
                  <a:srgbClr val="FFFFFF"/>
                </a:buClr>
                <a:buSzPct val="100000"/>
                <a:buFont typeface="Lato"/>
                <a:buChar char="•"/>
              </a:pPr>
              <a:r>
                <a:rPr lang="en-US" sz="1800" b="0" i="0" u="none" strike="noStrike" cap="none">
                  <a:solidFill>
                    <a:srgbClr val="FFFFFF"/>
                  </a:solidFill>
                  <a:latin typeface="Lato"/>
                  <a:ea typeface="Lato"/>
                  <a:cs typeface="Lato"/>
                  <a:sym typeface="Lato"/>
                </a:rPr>
                <a:t>Guiding Principles</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Developmental continuums</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Research</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Philosophy statements</a:t>
              </a:r>
            </a:p>
          </p:txBody>
        </p:sp>
        <p:sp>
          <p:nvSpPr>
            <p:cNvPr id="980" name="Shape 980"/>
            <p:cNvSpPr/>
            <p:nvPr/>
          </p:nvSpPr>
          <p:spPr>
            <a:xfrm>
              <a:off x="2428171" y="1425611"/>
              <a:ext cx="276600" cy="349200"/>
            </a:xfrm>
            <a:prstGeom prst="rightArrow">
              <a:avLst>
                <a:gd name="adj1" fmla="val 60000"/>
                <a:gd name="adj2" fmla="val 50000"/>
              </a:avLst>
            </a:prstGeom>
            <a:solidFill>
              <a:srgbClr val="B1C0D7"/>
            </a:solidFill>
            <a:ln>
              <a:noFill/>
            </a:ln>
          </p:spPr>
          <p:txBody>
            <a:bodyPr lIns="91425" tIns="91425" rIns="91425" bIns="91425" anchor="ctr" anchorCtr="0">
              <a:noAutofit/>
            </a:bodyPr>
            <a:lstStyle/>
            <a:p>
              <a:pPr lvl="0">
                <a:spcBef>
                  <a:spcPts val="0"/>
                </a:spcBef>
                <a:buNone/>
              </a:pPr>
              <a:endParaRPr/>
            </a:p>
          </p:txBody>
        </p:sp>
        <p:sp>
          <p:nvSpPr>
            <p:cNvPr id="981" name="Shape 981"/>
            <p:cNvSpPr txBox="1"/>
            <p:nvPr/>
          </p:nvSpPr>
          <p:spPr>
            <a:xfrm>
              <a:off x="2428171" y="1425611"/>
              <a:ext cx="276600" cy="3492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982" name="Shape 982"/>
            <p:cNvSpPr/>
            <p:nvPr/>
          </p:nvSpPr>
          <p:spPr>
            <a:xfrm>
              <a:off x="2819402" y="131576"/>
              <a:ext cx="2030999" cy="2937300"/>
            </a:xfrm>
            <a:prstGeom prst="roundRect">
              <a:avLst>
                <a:gd name="adj" fmla="val 10000"/>
              </a:avLst>
            </a:prstGeom>
            <a:solidFill>
              <a:srgbClr val="92D0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3" name="Shape 983"/>
            <p:cNvSpPr txBox="1"/>
            <p:nvPr/>
          </p:nvSpPr>
          <p:spPr>
            <a:xfrm>
              <a:off x="2819402" y="131576"/>
              <a:ext cx="2030999" cy="2937300"/>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Standards</a:t>
              </a:r>
            </a:p>
            <a:p>
              <a:pPr marL="171450" marR="0" lvl="1" indent="-171450" algn="l" rtl="0">
                <a:lnSpc>
                  <a:spcPct val="90000"/>
                </a:lnSpc>
                <a:spcBef>
                  <a:spcPts val="98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WMELS</a:t>
              </a:r>
            </a:p>
            <a:p>
              <a:pPr marL="171450" marR="0" lvl="1" indent="-171450" algn="l" rtl="0">
                <a:lnSpc>
                  <a:spcPct val="90000"/>
                </a:lnSpc>
                <a:spcBef>
                  <a:spcPts val="270"/>
                </a:spcBef>
                <a:spcAft>
                  <a:spcPts val="0"/>
                </a:spcAft>
                <a:buClr>
                  <a:schemeClr val="lt1"/>
                </a:buClr>
                <a:buSzPct val="100000"/>
                <a:buFont typeface="Lato"/>
                <a:buChar char="•"/>
              </a:pPr>
              <a:r>
                <a:rPr lang="en-US" sz="1800">
                  <a:solidFill>
                    <a:schemeClr val="lt1"/>
                  </a:solidFill>
                  <a:latin typeface="Lato"/>
                  <a:ea typeface="Lato"/>
                  <a:cs typeface="Lato"/>
                  <a:sym typeface="Lato"/>
                </a:rPr>
                <a:t>WI</a:t>
              </a:r>
              <a:r>
                <a:rPr lang="en-US" sz="1800" b="0" i="0" u="none" strike="noStrike" cap="none">
                  <a:solidFill>
                    <a:schemeClr val="lt1"/>
                  </a:solidFill>
                  <a:latin typeface="Lato"/>
                  <a:ea typeface="Lato"/>
                  <a:cs typeface="Lato"/>
                  <a:sym typeface="Lato"/>
                </a:rPr>
                <a:t> ELA (including Essential Elements)</a:t>
              </a:r>
            </a:p>
          </p:txBody>
        </p:sp>
        <p:sp>
          <p:nvSpPr>
            <p:cNvPr id="984" name="Shape 984"/>
            <p:cNvSpPr/>
            <p:nvPr/>
          </p:nvSpPr>
          <p:spPr>
            <a:xfrm>
              <a:off x="4976503" y="1425611"/>
              <a:ext cx="267600" cy="349200"/>
            </a:xfrm>
            <a:prstGeom prst="rightArrow">
              <a:avLst>
                <a:gd name="adj1" fmla="val 60000"/>
                <a:gd name="adj2" fmla="val 50000"/>
              </a:avLst>
            </a:prstGeom>
            <a:solidFill>
              <a:srgbClr val="B1C0D7"/>
            </a:solidFill>
            <a:ln>
              <a:noFill/>
            </a:ln>
          </p:spPr>
          <p:txBody>
            <a:bodyPr lIns="91425" tIns="91425" rIns="91425" bIns="91425" anchor="ctr" anchorCtr="0">
              <a:noAutofit/>
            </a:bodyPr>
            <a:lstStyle/>
            <a:p>
              <a:pPr lvl="0">
                <a:spcBef>
                  <a:spcPts val="0"/>
                </a:spcBef>
                <a:buNone/>
              </a:pPr>
              <a:endParaRPr/>
            </a:p>
          </p:txBody>
        </p:sp>
        <p:sp>
          <p:nvSpPr>
            <p:cNvPr id="985" name="Shape 985"/>
            <p:cNvSpPr txBox="1"/>
            <p:nvPr/>
          </p:nvSpPr>
          <p:spPr>
            <a:xfrm>
              <a:off x="4976503" y="1425611"/>
              <a:ext cx="267600" cy="3492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986" name="Shape 986"/>
            <p:cNvSpPr/>
            <p:nvPr/>
          </p:nvSpPr>
          <p:spPr>
            <a:xfrm>
              <a:off x="5355067" y="131576"/>
              <a:ext cx="1931400" cy="2937300"/>
            </a:xfrm>
            <a:prstGeom prst="roundRect">
              <a:avLst>
                <a:gd name="adj" fmla="val 10000"/>
              </a:avLst>
            </a:prstGeom>
            <a:solidFill>
              <a:srgbClr val="538CD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7" name="Shape 987"/>
            <p:cNvSpPr txBox="1"/>
            <p:nvPr/>
          </p:nvSpPr>
          <p:spPr>
            <a:xfrm>
              <a:off x="5355067" y="131576"/>
              <a:ext cx="1931400" cy="2937300"/>
            </a:xfrm>
            <a:prstGeom prst="rect">
              <a:avLst/>
            </a:prstGeom>
            <a:noFill/>
            <a:ln>
              <a:noFill/>
            </a:ln>
          </p:spPr>
          <p:txBody>
            <a:bodyPr lIns="106675" tIns="106675" rIns="106675" bIns="106675" anchor="t" anchorCtr="0">
              <a:noAutofit/>
            </a:bodyPr>
            <a:lstStyle/>
            <a:p>
              <a:pPr marL="0" marR="0" lvl="0" indent="0" algn="l" rtl="0">
                <a:lnSpc>
                  <a:spcPct val="90000"/>
                </a:lnSpc>
                <a:spcBef>
                  <a:spcPts val="0"/>
                </a:spcBef>
                <a:spcAft>
                  <a:spcPts val="0"/>
                </a:spcAft>
                <a:buSzPct val="25000"/>
                <a:buNone/>
              </a:pPr>
              <a:r>
                <a:rPr lang="en-US" sz="2800" b="1" i="0" u="none" strike="noStrike" cap="none">
                  <a:solidFill>
                    <a:schemeClr val="lt1"/>
                  </a:solidFill>
                  <a:latin typeface="Lato"/>
                  <a:ea typeface="Lato"/>
                  <a:cs typeface="Lato"/>
                  <a:sym typeface="Lato"/>
                </a:rPr>
                <a:t>Local Data</a:t>
              </a:r>
            </a:p>
            <a:p>
              <a:pPr marL="171450" marR="0" lvl="1" indent="-171450" algn="l" rtl="0">
                <a:lnSpc>
                  <a:spcPct val="90000"/>
                </a:lnSpc>
                <a:spcBef>
                  <a:spcPts val="98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Quantitative</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Qualitative</a:t>
              </a:r>
            </a:p>
            <a:p>
              <a:pPr marL="171450" marR="0" lvl="1" indent="-171450" algn="l" rtl="0">
                <a:lnSpc>
                  <a:spcPct val="90000"/>
                </a:lnSpc>
                <a:spcBef>
                  <a:spcPts val="270"/>
                </a:spcBef>
                <a:spcAft>
                  <a:spcPts val="0"/>
                </a:spcAft>
                <a:buClr>
                  <a:schemeClr val="lt1"/>
                </a:buClr>
                <a:buSzPct val="100000"/>
                <a:buFont typeface="Lato"/>
                <a:buChar char="•"/>
              </a:pPr>
              <a:r>
                <a:rPr lang="en-US" sz="1800" b="0" i="0" u="none" strike="noStrike" cap="none">
                  <a:solidFill>
                    <a:schemeClr val="lt1"/>
                  </a:solidFill>
                  <a:latin typeface="Lato"/>
                  <a:ea typeface="Lato"/>
                  <a:cs typeface="Lato"/>
                  <a:sym typeface="Lato"/>
                </a:rPr>
                <a:t>Provided by families</a:t>
              </a:r>
            </a:p>
          </p:txBody>
        </p:sp>
      </p:grpSp>
      <p:sp>
        <p:nvSpPr>
          <p:cNvPr id="988" name="Shape 988"/>
          <p:cNvSpPr/>
          <p:nvPr/>
        </p:nvSpPr>
        <p:spPr>
          <a:xfrm>
            <a:off x="1676400" y="4572000"/>
            <a:ext cx="2282700" cy="685800"/>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grpSp>
        <p:nvGrpSpPr>
          <p:cNvPr id="994" name="Shape 994"/>
          <p:cNvGrpSpPr/>
          <p:nvPr/>
        </p:nvGrpSpPr>
        <p:grpSpPr>
          <a:xfrm>
            <a:off x="1762053" y="753803"/>
            <a:ext cx="5619893" cy="5304352"/>
            <a:chOff x="733352" y="68003"/>
            <a:chExt cx="5619893" cy="5304352"/>
          </a:xfrm>
        </p:grpSpPr>
        <p:sp>
          <p:nvSpPr>
            <p:cNvPr id="995" name="Shape 995"/>
            <p:cNvSpPr/>
            <p:nvPr/>
          </p:nvSpPr>
          <p:spPr>
            <a:xfrm>
              <a:off x="1911191" y="68003"/>
              <a:ext cx="3264216" cy="3264216"/>
            </a:xfrm>
            <a:prstGeom prst="ellipse">
              <a:avLst/>
            </a:prstGeom>
            <a:solidFill>
              <a:srgbClr val="BF504D">
                <a:alpha val="49803"/>
              </a:srgbClr>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333399"/>
                </a:solidFill>
                <a:latin typeface="Lato"/>
                <a:ea typeface="Lato"/>
                <a:cs typeface="Lato"/>
                <a:sym typeface="Lato"/>
              </a:endParaRPr>
            </a:p>
          </p:txBody>
        </p:sp>
        <p:sp>
          <p:nvSpPr>
            <p:cNvPr id="996" name="Shape 996"/>
            <p:cNvSpPr txBox="1"/>
            <p:nvPr/>
          </p:nvSpPr>
          <p:spPr>
            <a:xfrm>
              <a:off x="2346419" y="639241"/>
              <a:ext cx="2393759" cy="1468897"/>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4100">
                  <a:solidFill>
                    <a:srgbClr val="333399"/>
                  </a:solidFill>
                  <a:latin typeface="Lato"/>
                  <a:ea typeface="Lato"/>
                  <a:cs typeface="Lato"/>
                  <a:sym typeface="Lato"/>
                </a:rPr>
                <a:t>Standards</a:t>
              </a:r>
            </a:p>
          </p:txBody>
        </p:sp>
        <p:sp>
          <p:nvSpPr>
            <p:cNvPr id="997" name="Shape 997"/>
            <p:cNvSpPr/>
            <p:nvPr/>
          </p:nvSpPr>
          <p:spPr>
            <a:xfrm>
              <a:off x="3089028" y="2108140"/>
              <a:ext cx="3264216" cy="3264216"/>
            </a:xfrm>
            <a:prstGeom prst="ellipse">
              <a:avLst/>
            </a:prstGeom>
            <a:solidFill>
              <a:schemeClr val="accent3">
                <a:alpha val="49803"/>
              </a:schemeClr>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333399"/>
                </a:solidFill>
                <a:latin typeface="Lato"/>
                <a:ea typeface="Lato"/>
                <a:cs typeface="Lato"/>
                <a:sym typeface="Lato"/>
              </a:endParaRPr>
            </a:p>
          </p:txBody>
        </p:sp>
        <p:sp>
          <p:nvSpPr>
            <p:cNvPr id="998" name="Shape 998"/>
            <p:cNvSpPr txBox="1"/>
            <p:nvPr/>
          </p:nvSpPr>
          <p:spPr>
            <a:xfrm>
              <a:off x="4087335" y="2951396"/>
              <a:ext cx="1958530" cy="179531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4100">
                  <a:solidFill>
                    <a:srgbClr val="333399"/>
                  </a:solidFill>
                  <a:latin typeface="Lato"/>
                  <a:ea typeface="Lato"/>
                  <a:cs typeface="Lato"/>
                  <a:sym typeface="Lato"/>
                </a:rPr>
                <a:t>Local Data</a:t>
              </a:r>
            </a:p>
          </p:txBody>
        </p:sp>
        <p:sp>
          <p:nvSpPr>
            <p:cNvPr id="999" name="Shape 999"/>
            <p:cNvSpPr/>
            <p:nvPr/>
          </p:nvSpPr>
          <p:spPr>
            <a:xfrm>
              <a:off x="733352" y="2108140"/>
              <a:ext cx="3264216" cy="3264216"/>
            </a:xfrm>
            <a:prstGeom prst="ellipse">
              <a:avLst/>
            </a:prstGeom>
            <a:solidFill>
              <a:schemeClr val="accent4">
                <a:alpha val="49803"/>
              </a:schemeClr>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333399"/>
                </a:solidFill>
                <a:latin typeface="Lato"/>
                <a:ea typeface="Lato"/>
                <a:cs typeface="Lato"/>
                <a:sym typeface="Lato"/>
              </a:endParaRPr>
            </a:p>
          </p:txBody>
        </p:sp>
        <p:sp>
          <p:nvSpPr>
            <p:cNvPr id="1000" name="Shape 1000"/>
            <p:cNvSpPr txBox="1"/>
            <p:nvPr/>
          </p:nvSpPr>
          <p:spPr>
            <a:xfrm>
              <a:off x="1040722" y="2951399"/>
              <a:ext cx="2237400" cy="179519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4100">
                  <a:solidFill>
                    <a:srgbClr val="333399"/>
                  </a:solidFill>
                  <a:latin typeface="Lato"/>
                  <a:ea typeface="Lato"/>
                  <a:cs typeface="Lato"/>
                  <a:sym typeface="Lato"/>
                </a:rPr>
                <a:t>Beliefs and Research</a:t>
              </a:r>
            </a:p>
          </p:txBody>
        </p:sp>
      </p:grpSp>
      <p:sp>
        <p:nvSpPr>
          <p:cNvPr id="1001" name="Shape 1001"/>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Shape 1007"/>
          <p:cNvSpPr txBox="1">
            <a:spLocks noGrp="1"/>
          </p:cNvSpPr>
          <p:nvPr>
            <p:ph type="title"/>
          </p:nvPr>
        </p:nvSpPr>
        <p:spPr>
          <a:xfrm>
            <a:off x="1066799" y="228600"/>
            <a:ext cx="70104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Possible Priorities</a:t>
            </a:r>
          </a:p>
        </p:txBody>
      </p:sp>
      <p:sp>
        <p:nvSpPr>
          <p:cNvPr id="1008" name="Shape 1008"/>
          <p:cNvSpPr txBox="1">
            <a:spLocks noGrp="1"/>
          </p:cNvSpPr>
          <p:nvPr>
            <p:ph type="body" idx="1"/>
          </p:nvPr>
        </p:nvSpPr>
        <p:spPr>
          <a:xfrm>
            <a:off x="1142999" y="1219200"/>
            <a:ext cx="69342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ABDB77"/>
              </a:buClr>
              <a:buSzPct val="100000"/>
              <a:buFont typeface="Lato"/>
              <a:buChar char="•"/>
            </a:pPr>
            <a:r>
              <a:rPr lang="en-US" sz="3200">
                <a:solidFill>
                  <a:srgbClr val="333399"/>
                </a:solidFill>
                <a:latin typeface="Lato"/>
                <a:ea typeface="Lato"/>
                <a:cs typeface="Lato"/>
                <a:sym typeface="Lato"/>
              </a:rPr>
              <a:t>Beliefs and Research</a:t>
            </a:r>
          </a:p>
          <a:p>
            <a:pPr marL="742950" marR="0" lvl="1" indent="-285750" algn="l" rtl="0">
              <a:spcBef>
                <a:spcPts val="560"/>
              </a:spcBef>
              <a:spcAft>
                <a:spcPts val="0"/>
              </a:spcAft>
              <a:buClr>
                <a:srgbClr val="00AB4E"/>
              </a:buClr>
              <a:buSzPct val="100000"/>
              <a:buFont typeface="Lato"/>
              <a:buChar char="–"/>
            </a:pPr>
            <a:r>
              <a:rPr lang="en-US" sz="2800" b="0" i="0" u="none" strike="noStrike" cap="none">
                <a:solidFill>
                  <a:srgbClr val="333399"/>
                </a:solidFill>
                <a:latin typeface="Lato"/>
                <a:ea typeface="Lato"/>
                <a:cs typeface="Lato"/>
                <a:sym typeface="Lato"/>
              </a:rPr>
              <a:t>Develop local philosophy statement</a:t>
            </a:r>
          </a:p>
          <a:p>
            <a:pPr marL="342900" marR="0" lvl="0" indent="-342900" algn="l" rtl="0">
              <a:spcBef>
                <a:spcPts val="640"/>
              </a:spcBef>
              <a:spcAft>
                <a:spcPts val="0"/>
              </a:spcAft>
              <a:buClr>
                <a:srgbClr val="ABDB77"/>
              </a:buClr>
              <a:buSzPct val="100000"/>
              <a:buFont typeface="Lato"/>
              <a:buChar char="•"/>
            </a:pPr>
            <a:r>
              <a:rPr lang="en-US" sz="3200">
                <a:solidFill>
                  <a:srgbClr val="333399"/>
                </a:solidFill>
                <a:latin typeface="Lato"/>
                <a:ea typeface="Lato"/>
                <a:cs typeface="Lato"/>
                <a:sym typeface="Lato"/>
              </a:rPr>
              <a:t>Standards</a:t>
            </a:r>
          </a:p>
          <a:p>
            <a:pPr marL="742950" marR="0" lvl="1" indent="-285750" algn="l" rtl="0">
              <a:spcBef>
                <a:spcPts val="560"/>
              </a:spcBef>
              <a:spcAft>
                <a:spcPts val="0"/>
              </a:spcAft>
              <a:buClr>
                <a:srgbClr val="00AB4E"/>
              </a:buClr>
              <a:buSzPct val="100000"/>
              <a:buFont typeface="Lato"/>
              <a:buChar char="–"/>
            </a:pPr>
            <a:r>
              <a:rPr lang="en-US" sz="2800" b="0" i="0" u="none" strike="noStrike" cap="none">
                <a:solidFill>
                  <a:srgbClr val="333399"/>
                </a:solidFill>
                <a:latin typeface="Lato"/>
                <a:ea typeface="Lato"/>
                <a:cs typeface="Lato"/>
                <a:sym typeface="Lato"/>
              </a:rPr>
              <a:t>Develop better understanding</a:t>
            </a:r>
          </a:p>
          <a:p>
            <a:pPr marL="742950" marR="0" lvl="1" indent="-285750" algn="l" rtl="0">
              <a:spcBef>
                <a:spcPts val="560"/>
              </a:spcBef>
              <a:spcAft>
                <a:spcPts val="0"/>
              </a:spcAft>
              <a:buClr>
                <a:srgbClr val="00AB4E"/>
              </a:buClr>
              <a:buSzPct val="100000"/>
              <a:buFont typeface="Lato"/>
              <a:buChar char="–"/>
            </a:pPr>
            <a:r>
              <a:rPr lang="en-US" sz="2800" b="0" i="0" u="none" strike="noStrike" cap="none">
                <a:solidFill>
                  <a:srgbClr val="333399"/>
                </a:solidFill>
                <a:latin typeface="Lato"/>
                <a:ea typeface="Lato"/>
                <a:cs typeface="Lato"/>
                <a:sym typeface="Lato"/>
              </a:rPr>
              <a:t>Revise/write 4K learning expectations</a:t>
            </a:r>
          </a:p>
          <a:p>
            <a:pPr marL="342900" marR="0" lvl="0" indent="-342900" algn="l" rtl="0">
              <a:spcBef>
                <a:spcPts val="640"/>
              </a:spcBef>
              <a:spcAft>
                <a:spcPts val="0"/>
              </a:spcAft>
              <a:buClr>
                <a:srgbClr val="ABDB77"/>
              </a:buClr>
              <a:buSzPct val="100000"/>
              <a:buFont typeface="Lato"/>
              <a:buChar char="•"/>
            </a:pPr>
            <a:r>
              <a:rPr lang="en-US" sz="3200">
                <a:solidFill>
                  <a:srgbClr val="333399"/>
                </a:solidFill>
                <a:latin typeface="Lato"/>
                <a:ea typeface="Lato"/>
                <a:cs typeface="Lato"/>
                <a:sym typeface="Lato"/>
              </a:rPr>
              <a:t>Local Literacy Data</a:t>
            </a:r>
          </a:p>
          <a:p>
            <a:pPr marL="742950" marR="0" lvl="1" indent="-285750" algn="l" rtl="0">
              <a:spcBef>
                <a:spcPts val="560"/>
              </a:spcBef>
              <a:buClr>
                <a:srgbClr val="00AB4E"/>
              </a:buClr>
              <a:buSzPct val="100000"/>
              <a:buFont typeface="Lato"/>
              <a:buChar char="–"/>
            </a:pPr>
            <a:r>
              <a:rPr lang="en-US" sz="2800" b="0" i="0" u="none" strike="noStrike" cap="none">
                <a:solidFill>
                  <a:srgbClr val="333399"/>
                </a:solidFill>
                <a:latin typeface="Lato"/>
                <a:ea typeface="Lato"/>
                <a:cs typeface="Lato"/>
                <a:sym typeface="Lato"/>
              </a:rPr>
              <a:t>Collect local data related to specific standards</a:t>
            </a:r>
          </a:p>
          <a:p>
            <a:pPr marR="0" lvl="0" algn="l" rtl="0">
              <a:spcBef>
                <a:spcPts val="560"/>
              </a:spcBef>
              <a:buClr>
                <a:srgbClr val="ABDB77"/>
              </a:buClr>
              <a:buSzPct val="100000"/>
              <a:buFont typeface="Lato"/>
              <a:buChar char="•"/>
            </a:pPr>
            <a:r>
              <a:rPr lang="en-US">
                <a:solidFill>
                  <a:srgbClr val="333399"/>
                </a:solidFill>
                <a:latin typeface="Lato"/>
                <a:ea typeface="Lato"/>
                <a:cs typeface="Lato"/>
                <a:sym typeface="Lato"/>
              </a:rPr>
              <a:t>Family Engagement</a:t>
            </a:r>
          </a:p>
          <a:p>
            <a:pPr marR="0" lvl="1" algn="l" rtl="0">
              <a:spcBef>
                <a:spcPts val="560"/>
              </a:spcBef>
              <a:buClr>
                <a:srgbClr val="333399"/>
              </a:buClr>
              <a:buSzPct val="100000"/>
              <a:buFont typeface="Lato"/>
              <a:buChar char="–"/>
            </a:pPr>
            <a:r>
              <a:rPr lang="en-US">
                <a:solidFill>
                  <a:srgbClr val="333399"/>
                </a:solidFill>
                <a:latin typeface="Lato"/>
                <a:ea typeface="Lato"/>
                <a:cs typeface="Lato"/>
                <a:sym typeface="Lato"/>
              </a:rPr>
              <a:t>Communication about expectations</a:t>
            </a:r>
          </a:p>
        </p:txBody>
      </p:sp>
      <p:sp>
        <p:nvSpPr>
          <p:cNvPr id="1009" name="Shape 1009"/>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descr="NestedCircles2.0.jpg"/>
          <p:cNvPicPr preferRelativeResize="0"/>
          <p:nvPr/>
        </p:nvPicPr>
        <p:blipFill>
          <a:blip r:embed="rId3">
            <a:alphaModFix/>
          </a:blip>
          <a:stretch>
            <a:fillRect/>
          </a:stretch>
        </p:blipFill>
        <p:spPr>
          <a:xfrm>
            <a:off x="222574" y="1945362"/>
            <a:ext cx="5416222" cy="4186473"/>
          </a:xfrm>
          <a:prstGeom prst="rect">
            <a:avLst/>
          </a:prstGeom>
          <a:noFill/>
          <a:ln>
            <a:noFill/>
          </a:ln>
        </p:spPr>
      </p:pic>
      <p:sp>
        <p:nvSpPr>
          <p:cNvPr id="155" name="Shape 155"/>
          <p:cNvSpPr txBox="1">
            <a:spLocks noGrp="1"/>
          </p:cNvSpPr>
          <p:nvPr>
            <p:ph type="sldNum" idx="12"/>
          </p:nvPr>
        </p:nvSpPr>
        <p:spPr>
          <a:xfrm>
            <a:off x="76200" y="6492875"/>
            <a:ext cx="228600" cy="365125"/>
          </a:xfrm>
          <a:prstGeom prst="rect">
            <a:avLst/>
          </a:prstGeom>
          <a:noFill/>
          <a:ln>
            <a:noFill/>
          </a:ln>
        </p:spPr>
        <p:txBody>
          <a:bodyPr lIns="64275" tIns="32125" rIns="64275" bIns="32125" anchor="t" anchorCtr="0">
            <a:noAutofit/>
          </a:bodyPr>
          <a:lstStyle/>
          <a:p>
            <a:pPr lvl="0" algn="r" rtl="0">
              <a:spcBef>
                <a:spcPts val="0"/>
              </a:spcBef>
              <a:buNone/>
            </a:pPr>
            <a:fld id="{00000000-1234-1234-1234-123412341234}" type="slidenum">
              <a:rPr lang="en-US" sz="1800">
                <a:latin typeface="Calibri"/>
                <a:ea typeface="Calibri"/>
                <a:cs typeface="Calibri"/>
                <a:sym typeface="Calibri"/>
              </a:rPr>
              <a:t>8</a:t>
            </a:fld>
            <a:endParaRPr lang="en-US" sz="1800">
              <a:latin typeface="Calibri"/>
              <a:ea typeface="Calibri"/>
              <a:cs typeface="Calibri"/>
              <a:sym typeface="Calibri"/>
            </a:endParaRPr>
          </a:p>
        </p:txBody>
      </p:sp>
      <p:sp>
        <p:nvSpPr>
          <p:cNvPr id="156" name="Shape 156"/>
          <p:cNvSpPr txBox="1">
            <a:spLocks noGrp="1"/>
          </p:cNvSpPr>
          <p:nvPr>
            <p:ph type="body" idx="4294967295"/>
          </p:nvPr>
        </p:nvSpPr>
        <p:spPr>
          <a:xfrm>
            <a:off x="5867400" y="1235075"/>
            <a:ext cx="3276600" cy="5181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AB4E"/>
              </a:buClr>
              <a:buSzPct val="100000"/>
              <a:buFont typeface="Lato"/>
              <a:buChar char="•"/>
            </a:pPr>
            <a:r>
              <a:rPr lang="en-US" sz="2000" i="1">
                <a:solidFill>
                  <a:srgbClr val="333399"/>
                </a:solidFill>
                <a:latin typeface="Lato"/>
                <a:ea typeface="Lato"/>
                <a:cs typeface="Lato"/>
                <a:sym typeface="Lato"/>
              </a:rPr>
              <a:t>Every</a:t>
            </a:r>
            <a:r>
              <a:rPr lang="en-US" sz="2000">
                <a:solidFill>
                  <a:srgbClr val="333399"/>
                </a:solidFill>
                <a:latin typeface="Lato"/>
                <a:ea typeface="Lato"/>
                <a:cs typeface="Lato"/>
                <a:sym typeface="Lato"/>
              </a:rPr>
              <a:t> student has the right to learn.</a:t>
            </a:r>
          </a:p>
          <a:p>
            <a:pPr marL="342900" marR="0" lvl="0" indent="-342900" algn="l" rtl="0">
              <a:spcBef>
                <a:spcPts val="400"/>
              </a:spcBef>
              <a:spcAft>
                <a:spcPts val="0"/>
              </a:spcAft>
              <a:buClr>
                <a:schemeClr val="dk1"/>
              </a:buClr>
              <a:buSzPct val="100000"/>
              <a:buFont typeface="Arial"/>
              <a:buNone/>
            </a:pPr>
            <a:endParaRPr sz="2000">
              <a:solidFill>
                <a:srgbClr val="333399"/>
              </a:solidFill>
              <a:latin typeface="Lato"/>
              <a:ea typeface="Lato"/>
              <a:cs typeface="Lato"/>
              <a:sym typeface="Lato"/>
            </a:endParaRPr>
          </a:p>
          <a:p>
            <a:pPr marL="342900" marR="0" lvl="0" indent="-342900" algn="l" rtl="0">
              <a:spcBef>
                <a:spcPts val="400"/>
              </a:spcBef>
              <a:spcAft>
                <a:spcPts val="0"/>
              </a:spcAft>
              <a:buClr>
                <a:srgbClr val="00AB4E"/>
              </a:buClr>
              <a:buSzPct val="100000"/>
              <a:buFont typeface="Lato"/>
              <a:buChar char="•"/>
            </a:pPr>
            <a:r>
              <a:rPr lang="en-US" sz="2000">
                <a:solidFill>
                  <a:srgbClr val="333399"/>
                </a:solidFill>
                <a:latin typeface="Lato"/>
                <a:ea typeface="Lato"/>
                <a:cs typeface="Lato"/>
                <a:sym typeface="Lato"/>
              </a:rPr>
              <a:t>Instruction must be rigorous and relevant.</a:t>
            </a:r>
          </a:p>
          <a:p>
            <a:pPr marL="342900" marR="0" lvl="0" indent="-342900" algn="l" rtl="0">
              <a:spcBef>
                <a:spcPts val="400"/>
              </a:spcBef>
              <a:spcAft>
                <a:spcPts val="0"/>
              </a:spcAft>
              <a:buClr>
                <a:schemeClr val="dk1"/>
              </a:buClr>
              <a:buSzPct val="100000"/>
              <a:buFont typeface="Arial"/>
              <a:buNone/>
            </a:pPr>
            <a:endParaRPr sz="2000">
              <a:solidFill>
                <a:srgbClr val="333399"/>
              </a:solidFill>
              <a:latin typeface="Lato"/>
              <a:ea typeface="Lato"/>
              <a:cs typeface="Lato"/>
              <a:sym typeface="Lato"/>
            </a:endParaRPr>
          </a:p>
          <a:p>
            <a:pPr marL="342900" marR="0" lvl="0" indent="-342900" algn="l" rtl="0">
              <a:spcBef>
                <a:spcPts val="400"/>
              </a:spcBef>
              <a:spcAft>
                <a:spcPts val="0"/>
              </a:spcAft>
              <a:buClr>
                <a:srgbClr val="00AB4E"/>
              </a:buClr>
              <a:buSzPct val="100000"/>
              <a:buFont typeface="Lato"/>
              <a:buChar char="•"/>
            </a:pPr>
            <a:r>
              <a:rPr lang="en-US" sz="2000">
                <a:solidFill>
                  <a:srgbClr val="333399"/>
                </a:solidFill>
                <a:latin typeface="Lato"/>
                <a:ea typeface="Lato"/>
                <a:cs typeface="Lato"/>
                <a:sym typeface="Lato"/>
              </a:rPr>
              <a:t>Purposeful assessment drives instruction and affects learning.</a:t>
            </a:r>
          </a:p>
          <a:p>
            <a:pPr marL="342900" marR="0" lvl="0" indent="-342900" algn="l" rtl="0">
              <a:spcBef>
                <a:spcPts val="400"/>
              </a:spcBef>
              <a:spcAft>
                <a:spcPts val="0"/>
              </a:spcAft>
              <a:buClr>
                <a:schemeClr val="dk1"/>
              </a:buClr>
              <a:buSzPct val="100000"/>
              <a:buFont typeface="Arial"/>
              <a:buNone/>
            </a:pPr>
            <a:endParaRPr sz="2000">
              <a:solidFill>
                <a:srgbClr val="333399"/>
              </a:solidFill>
              <a:latin typeface="Lato"/>
              <a:ea typeface="Lato"/>
              <a:cs typeface="Lato"/>
              <a:sym typeface="Lato"/>
            </a:endParaRPr>
          </a:p>
          <a:p>
            <a:pPr marL="342900" marR="0" lvl="0" indent="-342900" algn="l" rtl="0">
              <a:spcBef>
                <a:spcPts val="400"/>
              </a:spcBef>
              <a:spcAft>
                <a:spcPts val="0"/>
              </a:spcAft>
              <a:buClr>
                <a:srgbClr val="00AB4E"/>
              </a:buClr>
              <a:buSzPct val="100000"/>
              <a:buFont typeface="Lato"/>
              <a:buChar char="•"/>
            </a:pPr>
            <a:r>
              <a:rPr lang="en-US" sz="2000">
                <a:solidFill>
                  <a:srgbClr val="333399"/>
                </a:solidFill>
                <a:latin typeface="Lato"/>
                <a:ea typeface="Lato"/>
                <a:cs typeface="Lato"/>
                <a:sym typeface="Lato"/>
              </a:rPr>
              <a:t>Responsive environments engage learners.</a:t>
            </a:r>
          </a:p>
          <a:p>
            <a:pPr marL="342900" marR="0" lvl="0" indent="-342900" algn="l" rtl="0">
              <a:spcBef>
                <a:spcPts val="400"/>
              </a:spcBef>
              <a:spcAft>
                <a:spcPts val="0"/>
              </a:spcAft>
              <a:buClr>
                <a:schemeClr val="dk1"/>
              </a:buClr>
              <a:buSzPct val="100000"/>
              <a:buFont typeface="Arial"/>
              <a:buNone/>
            </a:pPr>
            <a:endParaRPr sz="2000">
              <a:solidFill>
                <a:srgbClr val="333399"/>
              </a:solidFill>
              <a:latin typeface="Lato"/>
              <a:ea typeface="Lato"/>
              <a:cs typeface="Lato"/>
              <a:sym typeface="Lato"/>
            </a:endParaRPr>
          </a:p>
          <a:p>
            <a:pPr marL="342900" marR="0" lvl="0" indent="-342900" algn="l" rtl="0">
              <a:spcBef>
                <a:spcPts val="400"/>
              </a:spcBef>
              <a:buClr>
                <a:srgbClr val="00AB4E"/>
              </a:buClr>
              <a:buSzPct val="100000"/>
              <a:buFont typeface="Lato"/>
              <a:buChar char="•"/>
            </a:pPr>
            <a:r>
              <a:rPr lang="en-US" sz="2000">
                <a:solidFill>
                  <a:srgbClr val="333399"/>
                </a:solidFill>
                <a:latin typeface="Lato"/>
                <a:ea typeface="Lato"/>
                <a:cs typeface="Lato"/>
                <a:sym typeface="Lato"/>
              </a:rPr>
              <a:t>Learning is a collaborative responsibility.</a:t>
            </a:r>
          </a:p>
        </p:txBody>
      </p:sp>
      <p:sp>
        <p:nvSpPr>
          <p:cNvPr id="157" name="Shape 157"/>
          <p:cNvSpPr txBox="1"/>
          <p:nvPr/>
        </p:nvSpPr>
        <p:spPr>
          <a:xfrm>
            <a:off x="914400" y="0"/>
            <a:ext cx="7315200" cy="1471200"/>
          </a:xfrm>
          <a:prstGeom prst="rect">
            <a:avLst/>
          </a:prstGeom>
          <a:noFill/>
          <a:ln>
            <a:noFill/>
          </a:ln>
        </p:spPr>
        <p:txBody>
          <a:bodyPr lIns="91425" tIns="0" rIns="91425" bIns="45700" anchor="t" anchorCtr="0">
            <a:noAutofit/>
          </a:bodyPr>
          <a:lstStyle/>
          <a:p>
            <a:pPr marL="27432" marR="0" lvl="0" indent="-2032" algn="ctr" rtl="0">
              <a:spcBef>
                <a:spcPts val="0"/>
              </a:spcBef>
              <a:spcAft>
                <a:spcPts val="0"/>
              </a:spcAft>
              <a:buSzPct val="25000"/>
              <a:buNone/>
            </a:pPr>
            <a:r>
              <a:rPr lang="en-US" sz="4000">
                <a:solidFill>
                  <a:srgbClr val="333399"/>
                </a:solidFill>
                <a:latin typeface="Lato"/>
                <a:ea typeface="Lato"/>
                <a:cs typeface="Lato"/>
                <a:sym typeface="Lato"/>
              </a:rPr>
              <a:t>Guiding Principles of </a:t>
            </a:r>
          </a:p>
          <a:p>
            <a:pPr marL="27432" marR="0" lvl="0" indent="-2032" algn="ctr" rtl="0">
              <a:spcBef>
                <a:spcPts val="600"/>
              </a:spcBef>
              <a:buSzPct val="25000"/>
              <a:buNone/>
            </a:pPr>
            <a:r>
              <a:rPr lang="en-US" sz="4000">
                <a:solidFill>
                  <a:srgbClr val="333399"/>
                </a:solidFill>
                <a:latin typeface="Lato"/>
                <a:ea typeface="Lato"/>
                <a:cs typeface="Lato"/>
                <a:sym typeface="Lato"/>
              </a:rPr>
              <a:t>Teaching and Learning</a:t>
            </a:r>
          </a:p>
        </p:txBody>
      </p:sp>
      <p:sp>
        <p:nvSpPr>
          <p:cNvPr id="158" name="Shape 158"/>
          <p:cNvSpPr/>
          <p:nvPr/>
        </p:nvSpPr>
        <p:spPr>
          <a:xfrm rot="-2562114">
            <a:off x="1451765" y="3790987"/>
            <a:ext cx="777665" cy="838167"/>
          </a:xfrm>
          <a:prstGeom prst="downArrow">
            <a:avLst>
              <a:gd name="adj1" fmla="val 50000"/>
              <a:gd name="adj2" fmla="val 55322"/>
            </a:avLst>
          </a:prstGeom>
          <a:solidFill>
            <a:srgbClr val="0066CC"/>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Shape 1015"/>
          <p:cNvSpPr txBox="1">
            <a:spLocks noGrp="1"/>
          </p:cNvSpPr>
          <p:nvPr>
            <p:ph type="title"/>
          </p:nvPr>
        </p:nvSpPr>
        <p:spPr>
          <a:xfrm>
            <a:off x="1676400" y="274637"/>
            <a:ext cx="70104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Build on existing greatness</a:t>
            </a:r>
          </a:p>
        </p:txBody>
      </p:sp>
      <p:sp>
        <p:nvSpPr>
          <p:cNvPr id="1016" name="Shape 1016"/>
          <p:cNvSpPr txBox="1">
            <a:spLocks noGrp="1"/>
          </p:cNvSpPr>
          <p:nvPr>
            <p:ph type="sldNum" idx="12"/>
          </p:nvPr>
        </p:nvSpPr>
        <p:spPr>
          <a:xfrm>
            <a:off x="0" y="6324600"/>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80</a:t>
            </a:fld>
            <a:endParaRPr lang="en-US"/>
          </a:p>
        </p:txBody>
      </p:sp>
      <p:pic>
        <p:nvPicPr>
          <p:cNvPr id="1017" name="Shape 1017" descr="C:\Documents and Settings\novakbe\Local Settings\Temporary Internet Files\Content.IE5\HEP6H3RD\MP900303009[1].jpg"/>
          <p:cNvPicPr preferRelativeResize="0"/>
          <p:nvPr/>
        </p:nvPicPr>
        <p:blipFill rotWithShape="1">
          <a:blip r:embed="rId3">
            <a:alphaModFix/>
          </a:blip>
          <a:srcRect/>
          <a:stretch/>
        </p:blipFill>
        <p:spPr>
          <a:xfrm>
            <a:off x="5029200" y="1752600"/>
            <a:ext cx="3809999" cy="3657600"/>
          </a:xfrm>
          <a:prstGeom prst="rect">
            <a:avLst/>
          </a:prstGeom>
          <a:noFill/>
          <a:ln>
            <a:noFill/>
          </a:ln>
        </p:spPr>
      </p:pic>
      <p:pic>
        <p:nvPicPr>
          <p:cNvPr id="1018" name="Shape 1018"/>
          <p:cNvPicPr preferRelativeResize="0"/>
          <p:nvPr/>
        </p:nvPicPr>
        <p:blipFill>
          <a:blip r:embed="rId4">
            <a:alphaModFix/>
          </a:blip>
          <a:stretch>
            <a:fillRect/>
          </a:stretch>
        </p:blipFill>
        <p:spPr>
          <a:xfrm>
            <a:off x="881700" y="1752600"/>
            <a:ext cx="2609850" cy="36576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Shape 1024"/>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81</a:t>
            </a:fld>
            <a:endParaRPr lang="en-US"/>
          </a:p>
        </p:txBody>
      </p:sp>
      <p:pic>
        <p:nvPicPr>
          <p:cNvPr id="1025" name="Shape 1025" descr="Summary.png"/>
          <p:cNvPicPr preferRelativeResize="0"/>
          <p:nvPr/>
        </p:nvPicPr>
        <p:blipFill>
          <a:blip r:embed="rId3">
            <a:alphaModFix/>
          </a:blip>
          <a:stretch>
            <a:fillRect/>
          </a:stretch>
        </p:blipFill>
        <p:spPr>
          <a:xfrm>
            <a:off x="97050" y="1246750"/>
            <a:ext cx="8902826" cy="4249375"/>
          </a:xfrm>
          <a:prstGeom prst="rect">
            <a:avLst/>
          </a:prstGeom>
          <a:noFill/>
          <a:ln>
            <a:noFill/>
          </a:ln>
        </p:spPr>
      </p:pic>
      <p:sp>
        <p:nvSpPr>
          <p:cNvPr id="1026" name="Shape 1026"/>
          <p:cNvSpPr txBox="1"/>
          <p:nvPr/>
        </p:nvSpPr>
        <p:spPr>
          <a:xfrm>
            <a:off x="97062" y="5675900"/>
            <a:ext cx="8902800" cy="561000"/>
          </a:xfrm>
          <a:prstGeom prst="rect">
            <a:avLst/>
          </a:prstGeom>
          <a:noFill/>
          <a:ln>
            <a:noFill/>
          </a:ln>
        </p:spPr>
        <p:txBody>
          <a:bodyPr lIns="91425" tIns="91425" rIns="91425" bIns="91425" anchor="ctr" anchorCtr="0">
            <a:noAutofit/>
          </a:bodyPr>
          <a:lstStyle/>
          <a:p>
            <a:pPr lvl="0" rtl="0">
              <a:spcBef>
                <a:spcPts val="0"/>
              </a:spcBef>
              <a:buNone/>
            </a:pPr>
            <a:r>
              <a:rPr lang="en-US" u="sng">
                <a:solidFill>
                  <a:schemeClr val="hlink"/>
                </a:solidFill>
                <a:hlinkClick r:id="rId4"/>
              </a:rPr>
              <a:t>https://drive.google.com/open?id=0BwUwy7Tzr4bTMENteGR6NF9IYTA</a:t>
            </a:r>
            <a:r>
              <a:rPr lang="en-US"/>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Shape 1032"/>
          <p:cNvSpPr txBox="1">
            <a:spLocks noGrp="1"/>
          </p:cNvSpPr>
          <p:nvPr>
            <p:ph type="title"/>
          </p:nvPr>
        </p:nvSpPr>
        <p:spPr>
          <a:xfrm>
            <a:off x="3057950" y="319100"/>
            <a:ext cx="51054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Task:</a:t>
            </a:r>
            <a:br>
              <a:rPr lang="en-US" sz="4000" b="0" i="0" u="none" strike="noStrike" cap="none">
                <a:solidFill>
                  <a:srgbClr val="333399"/>
                </a:solidFill>
                <a:latin typeface="Lato"/>
                <a:ea typeface="Lato"/>
                <a:cs typeface="Lato"/>
                <a:sym typeface="Lato"/>
              </a:rPr>
            </a:br>
            <a:r>
              <a:rPr lang="en-US" sz="3600" b="0" i="0" u="none" strike="noStrike" cap="none">
                <a:solidFill>
                  <a:srgbClr val="333399"/>
                </a:solidFill>
                <a:latin typeface="Lato"/>
                <a:ea typeface="Lato"/>
                <a:cs typeface="Lato"/>
                <a:sym typeface="Lato"/>
              </a:rPr>
              <a:t>Summary &amp; Next Steps </a:t>
            </a:r>
            <a:r>
              <a:rPr lang="en-US" sz="4000" b="0" i="0" u="none" strike="noStrike" cap="none">
                <a:solidFill>
                  <a:srgbClr val="333399"/>
                </a:solidFill>
                <a:latin typeface="Lato"/>
                <a:ea typeface="Lato"/>
                <a:cs typeface="Lato"/>
                <a:sym typeface="Lato"/>
              </a:rPr>
              <a:t/>
            </a:r>
            <a:br>
              <a:rPr lang="en-US" sz="4000" b="0" i="0" u="none" strike="noStrike" cap="none">
                <a:solidFill>
                  <a:srgbClr val="333399"/>
                </a:solidFill>
                <a:latin typeface="Lato"/>
                <a:ea typeface="Lato"/>
                <a:cs typeface="Lato"/>
                <a:sym typeface="Lato"/>
              </a:rPr>
            </a:br>
            <a:endParaRPr lang="en-US" sz="4000" b="0" i="0" u="none" strike="noStrike" cap="none">
              <a:solidFill>
                <a:srgbClr val="333399"/>
              </a:solidFill>
              <a:latin typeface="Lato"/>
              <a:ea typeface="Lato"/>
              <a:cs typeface="Lato"/>
              <a:sym typeface="Lato"/>
            </a:endParaRPr>
          </a:p>
        </p:txBody>
      </p:sp>
      <p:sp>
        <p:nvSpPr>
          <p:cNvPr id="1033" name="Shape 1033"/>
          <p:cNvSpPr txBox="1">
            <a:spLocks noGrp="1"/>
          </p:cNvSpPr>
          <p:nvPr>
            <p:ph type="body" idx="1"/>
          </p:nvPr>
        </p:nvSpPr>
        <p:spPr>
          <a:xfrm>
            <a:off x="1311950" y="2011025"/>
            <a:ext cx="6934200" cy="4526100"/>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92D050"/>
              </a:buClr>
              <a:buSzPct val="25000"/>
              <a:buFont typeface="Arial"/>
              <a:buNone/>
            </a:pPr>
            <a:r>
              <a:rPr lang="en-US" sz="3200" b="1">
                <a:solidFill>
                  <a:srgbClr val="333399"/>
                </a:solidFill>
                <a:latin typeface="Lato"/>
                <a:ea typeface="Lato"/>
                <a:cs typeface="Lato"/>
                <a:sym typeface="Lato"/>
              </a:rPr>
              <a:t>PART 1:</a:t>
            </a:r>
          </a:p>
          <a:p>
            <a:pPr marL="514350" marR="0" lvl="0" indent="-514350" algn="l" rtl="0">
              <a:spcBef>
                <a:spcPts val="560"/>
              </a:spcBef>
              <a:spcAft>
                <a:spcPts val="0"/>
              </a:spcAft>
              <a:buClr>
                <a:srgbClr val="00AB4E"/>
              </a:buClr>
              <a:buSzPct val="100000"/>
              <a:buFont typeface="Lato"/>
              <a:buAutoNum type="arabicPeriod"/>
            </a:pPr>
            <a:r>
              <a:rPr lang="en-US" sz="2800">
                <a:solidFill>
                  <a:srgbClr val="333399"/>
                </a:solidFill>
                <a:latin typeface="Lato"/>
                <a:ea typeface="Lato"/>
                <a:cs typeface="Lato"/>
                <a:sym typeface="Lato"/>
              </a:rPr>
              <a:t>Review each thinksheet.</a:t>
            </a:r>
          </a:p>
          <a:p>
            <a:pPr marL="914400" marR="0" lvl="1" indent="-520700" algn="l" rtl="0">
              <a:spcBef>
                <a:spcPts val="480"/>
              </a:spcBef>
              <a:spcAft>
                <a:spcPts val="0"/>
              </a:spcAft>
              <a:buClr>
                <a:srgbClr val="00AB4E"/>
              </a:buClr>
              <a:buSzPct val="100000"/>
              <a:buFont typeface="Lato"/>
              <a:buChar char="–"/>
            </a:pPr>
            <a:r>
              <a:rPr lang="en-US" sz="2400" b="0" i="0" u="none" strike="noStrike" cap="none">
                <a:solidFill>
                  <a:srgbClr val="333399"/>
                </a:solidFill>
                <a:latin typeface="Lato"/>
                <a:ea typeface="Lato"/>
                <a:cs typeface="Lato"/>
                <a:sym typeface="Lato"/>
              </a:rPr>
              <a:t>Beliefs and Research</a:t>
            </a:r>
          </a:p>
          <a:p>
            <a:pPr marL="914400" marR="0" lvl="1" indent="-520700" algn="l" rtl="0">
              <a:spcBef>
                <a:spcPts val="480"/>
              </a:spcBef>
              <a:spcAft>
                <a:spcPts val="0"/>
              </a:spcAft>
              <a:buClr>
                <a:srgbClr val="00AB4E"/>
              </a:buClr>
              <a:buSzPct val="100000"/>
              <a:buFont typeface="Lato"/>
              <a:buChar char="–"/>
            </a:pPr>
            <a:r>
              <a:rPr lang="en-US" sz="2400" b="0" i="0" u="none" strike="noStrike" cap="none">
                <a:solidFill>
                  <a:srgbClr val="333399"/>
                </a:solidFill>
                <a:latin typeface="Lato"/>
                <a:ea typeface="Lato"/>
                <a:cs typeface="Lato"/>
                <a:sym typeface="Lato"/>
              </a:rPr>
              <a:t>Implications from Standards</a:t>
            </a:r>
          </a:p>
          <a:p>
            <a:pPr marL="914400" marR="0" lvl="1" indent="-520700" algn="l" rtl="0">
              <a:spcBef>
                <a:spcPts val="480"/>
              </a:spcBef>
              <a:spcAft>
                <a:spcPts val="0"/>
              </a:spcAft>
              <a:buClr>
                <a:srgbClr val="00AB4E"/>
              </a:buClr>
              <a:buSzPct val="100000"/>
              <a:buFont typeface="Lato"/>
              <a:buChar char="–"/>
            </a:pPr>
            <a:r>
              <a:rPr lang="en-US" sz="2400" b="0" i="0" u="none" strike="noStrike" cap="none">
                <a:solidFill>
                  <a:srgbClr val="333399"/>
                </a:solidFill>
                <a:latin typeface="Lato"/>
                <a:ea typeface="Lato"/>
                <a:cs typeface="Lato"/>
                <a:sym typeface="Lato"/>
              </a:rPr>
              <a:t>Local Literacy Data</a:t>
            </a:r>
          </a:p>
          <a:p>
            <a:pPr marL="514350" marR="0" lvl="0" indent="-514350" algn="l" rtl="0">
              <a:spcBef>
                <a:spcPts val="560"/>
              </a:spcBef>
              <a:spcAft>
                <a:spcPts val="0"/>
              </a:spcAft>
              <a:buClr>
                <a:srgbClr val="00AB4E"/>
              </a:buClr>
              <a:buSzPct val="100000"/>
              <a:buFont typeface="Lato"/>
              <a:buAutoNum type="arabicPeriod"/>
            </a:pPr>
            <a:r>
              <a:rPr lang="en-US" sz="2800">
                <a:solidFill>
                  <a:srgbClr val="333399"/>
                </a:solidFill>
                <a:latin typeface="Lato"/>
                <a:ea typeface="Lato"/>
                <a:cs typeface="Lato"/>
                <a:sym typeface="Lato"/>
              </a:rPr>
              <a:t>Consider: Strengths, Questions, Areas of Improvement</a:t>
            </a:r>
          </a:p>
          <a:p>
            <a:pPr marL="514350" marR="0" lvl="0" indent="-514350" algn="l" rtl="0">
              <a:spcBef>
                <a:spcPts val="220"/>
              </a:spcBef>
              <a:spcAft>
                <a:spcPts val="0"/>
              </a:spcAft>
              <a:buClr>
                <a:srgbClr val="92D050"/>
              </a:buClr>
              <a:buSzPct val="25000"/>
              <a:buFont typeface="Arial"/>
              <a:buNone/>
            </a:pPr>
            <a:endParaRPr sz="1100">
              <a:solidFill>
                <a:srgbClr val="333399"/>
              </a:solidFill>
              <a:latin typeface="Lato"/>
              <a:ea typeface="Lato"/>
              <a:cs typeface="Lato"/>
              <a:sym typeface="Lato"/>
            </a:endParaRPr>
          </a:p>
          <a:p>
            <a:pPr marL="514350" marR="0" lvl="0" indent="-514350" algn="l" rtl="0">
              <a:spcBef>
                <a:spcPts val="640"/>
              </a:spcBef>
              <a:spcAft>
                <a:spcPts val="0"/>
              </a:spcAft>
              <a:buClr>
                <a:srgbClr val="92D050"/>
              </a:buClr>
              <a:buSzPct val="25000"/>
              <a:buFont typeface="Arial"/>
              <a:buNone/>
            </a:pPr>
            <a:r>
              <a:rPr lang="en-US" sz="3200" b="1">
                <a:solidFill>
                  <a:srgbClr val="333399"/>
                </a:solidFill>
                <a:latin typeface="Lato"/>
                <a:ea typeface="Lato"/>
                <a:cs typeface="Lato"/>
                <a:sym typeface="Lato"/>
              </a:rPr>
              <a:t>PART 2:</a:t>
            </a:r>
          </a:p>
          <a:p>
            <a:pPr marL="514350" marR="0" lvl="0" indent="-514350" algn="l" rtl="0">
              <a:spcBef>
                <a:spcPts val="640"/>
              </a:spcBef>
              <a:spcAft>
                <a:spcPts val="0"/>
              </a:spcAft>
              <a:buClr>
                <a:srgbClr val="00B050"/>
              </a:buClr>
              <a:buSzPct val="100000"/>
              <a:buFont typeface="Lato"/>
              <a:buAutoNum type="arabicPeriod" startAt="3"/>
            </a:pPr>
            <a:r>
              <a:rPr lang="en-US" sz="3200">
                <a:solidFill>
                  <a:srgbClr val="333399"/>
                </a:solidFill>
                <a:latin typeface="Lato"/>
                <a:ea typeface="Lato"/>
                <a:cs typeface="Lato"/>
                <a:sym typeface="Lato"/>
              </a:rPr>
              <a:t>Plan for next steps</a:t>
            </a:r>
          </a:p>
          <a:p>
            <a:pPr marL="514350" marR="0" lvl="0" indent="-514350" algn="l" rtl="0">
              <a:spcBef>
                <a:spcPts val="640"/>
              </a:spcBef>
              <a:buClr>
                <a:srgbClr val="92D050"/>
              </a:buClr>
              <a:buSzPct val="25000"/>
              <a:buFont typeface="Arial"/>
              <a:buNone/>
            </a:pPr>
            <a:endParaRPr sz="3200">
              <a:solidFill>
                <a:srgbClr val="333399"/>
              </a:solidFill>
              <a:latin typeface="Lato"/>
              <a:ea typeface="Lato"/>
              <a:cs typeface="Lato"/>
              <a:sym typeface="Lato"/>
            </a:endParaRPr>
          </a:p>
        </p:txBody>
      </p:sp>
      <p:sp>
        <p:nvSpPr>
          <p:cNvPr id="1034" name="Shape 1034"/>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82</a:t>
            </a:fld>
            <a:endParaRPr lang="en-US"/>
          </a:p>
        </p:txBody>
      </p:sp>
      <p:pic>
        <p:nvPicPr>
          <p:cNvPr id="1035" name="Shape 1035" descr="C:\Documents and Settings\novakbe\Local Settings\Temporary Internet Files\Content.IE5\3NWVPRHV\MP900446467[1].jpg"/>
          <p:cNvPicPr preferRelativeResize="0"/>
          <p:nvPr/>
        </p:nvPicPr>
        <p:blipFill rotWithShape="1">
          <a:blip r:embed="rId3">
            <a:alphaModFix/>
          </a:blip>
          <a:srcRect/>
          <a:stretch/>
        </p:blipFill>
        <p:spPr>
          <a:xfrm>
            <a:off x="434000" y="319100"/>
            <a:ext cx="2119500" cy="14478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Shape 1041"/>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83</a:t>
            </a:fld>
            <a:endParaRPr lang="en-US"/>
          </a:p>
        </p:txBody>
      </p:sp>
      <p:pic>
        <p:nvPicPr>
          <p:cNvPr id="1042" name="Shape 1042"/>
          <p:cNvPicPr preferRelativeResize="0"/>
          <p:nvPr/>
        </p:nvPicPr>
        <p:blipFill>
          <a:blip r:embed="rId3">
            <a:alphaModFix/>
          </a:blip>
          <a:stretch>
            <a:fillRect/>
          </a:stretch>
        </p:blipFill>
        <p:spPr>
          <a:xfrm>
            <a:off x="471487" y="923925"/>
            <a:ext cx="8201025" cy="50101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Shape 1048"/>
          <p:cNvSpPr txBox="1">
            <a:spLocks noGrp="1"/>
          </p:cNvSpPr>
          <p:nvPr>
            <p:ph type="sldNum" idx="12"/>
          </p:nvPr>
        </p:nvSpPr>
        <p:spPr>
          <a:xfrm>
            <a:off x="0" y="6416675"/>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84</a:t>
            </a:fld>
            <a:endParaRPr lang="en-US"/>
          </a:p>
        </p:txBody>
      </p:sp>
      <p:pic>
        <p:nvPicPr>
          <p:cNvPr id="1049" name="Shape 1049"/>
          <p:cNvPicPr preferRelativeResize="0"/>
          <p:nvPr/>
        </p:nvPicPr>
        <p:blipFill>
          <a:blip r:embed="rId3">
            <a:alphaModFix/>
          </a:blip>
          <a:stretch>
            <a:fillRect/>
          </a:stretch>
        </p:blipFill>
        <p:spPr>
          <a:xfrm>
            <a:off x="552450" y="1000125"/>
            <a:ext cx="8039100" cy="48577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Shape 1055"/>
          <p:cNvSpPr txBox="1">
            <a:spLocks noGrp="1"/>
          </p:cNvSpPr>
          <p:nvPr>
            <p:ph type="title"/>
          </p:nvPr>
        </p:nvSpPr>
        <p:spPr>
          <a:xfrm>
            <a:off x="838200" y="4419600"/>
            <a:ext cx="5486400" cy="566700"/>
          </a:xfrm>
          <a:prstGeom prst="rect">
            <a:avLst/>
          </a:prstGeom>
          <a:noFill/>
          <a:ln>
            <a:noFill/>
          </a:ln>
        </p:spPr>
        <p:txBody>
          <a:bodyPr lIns="91425" tIns="45700" rIns="91425" bIns="45700" anchor="b" anchorCtr="0">
            <a:noAutofit/>
          </a:bodyPr>
          <a:lstStyle/>
          <a:p>
            <a:pPr marL="0" marR="0" lvl="0" indent="0" algn="l" rtl="0">
              <a:spcBef>
                <a:spcPts val="0"/>
              </a:spcBef>
              <a:buClr>
                <a:srgbClr val="002060"/>
              </a:buClr>
              <a:buSzPct val="25000"/>
              <a:buFont typeface="Cambria"/>
              <a:buNone/>
            </a:pPr>
            <a:r>
              <a:rPr lang="en-US" sz="3600" b="1" i="0" u="none" strike="noStrike" cap="none">
                <a:solidFill>
                  <a:srgbClr val="333399"/>
                </a:solidFill>
                <a:latin typeface="Lato"/>
                <a:ea typeface="Lato"/>
                <a:cs typeface="Lato"/>
                <a:sym typeface="Lato"/>
              </a:rPr>
              <a:t>GOAL</a:t>
            </a:r>
          </a:p>
        </p:txBody>
      </p:sp>
      <p:sp>
        <p:nvSpPr>
          <p:cNvPr id="1056" name="Shape 1056"/>
          <p:cNvSpPr txBox="1">
            <a:spLocks noGrp="1"/>
          </p:cNvSpPr>
          <p:nvPr>
            <p:ph type="body" idx="1"/>
          </p:nvPr>
        </p:nvSpPr>
        <p:spPr>
          <a:xfrm>
            <a:off x="914400" y="4953000"/>
            <a:ext cx="7391400" cy="14577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800">
                <a:solidFill>
                  <a:srgbClr val="0066CC"/>
                </a:solidFill>
                <a:latin typeface="Lato"/>
                <a:ea typeface="Lato"/>
                <a:cs typeface="Lato"/>
                <a:sym typeface="Lato"/>
              </a:rPr>
              <a:t>Engage in a process to examine learning expectations for 4K and 5K based on beliefs and research, standards, and local literacy data</a:t>
            </a:r>
          </a:p>
        </p:txBody>
      </p:sp>
      <p:pic>
        <p:nvPicPr>
          <p:cNvPr id="1057" name="Shape 1057" descr="arrows,business metaphors,businesses,charts,downward trends,failures,finances,financial markets,gaining,graphs,growing,growths,improvements,improving,investments,losing,losses,metaphors,papers,performances,persons,profits,riding,stock exchanges,stock markets,stocks,successes,symbols,trends,upward trends"/>
          <p:cNvPicPr preferRelativeResize="0">
            <a:picLocks noGrp="1"/>
          </p:cNvPicPr>
          <p:nvPr>
            <p:ph type="pic" idx="2"/>
          </p:nvPr>
        </p:nvPicPr>
        <p:blipFill rotWithShape="1">
          <a:blip r:embed="rId3">
            <a:alphaModFix/>
          </a:blip>
          <a:srcRect l="14554" t="12500" r="14612" b="12500"/>
          <a:stretch/>
        </p:blipFill>
        <p:spPr>
          <a:xfrm>
            <a:off x="914400" y="304798"/>
            <a:ext cx="7010400" cy="3946200"/>
          </a:xfrm>
          <a:prstGeom prst="rect">
            <a:avLst/>
          </a:prstGeom>
          <a:noFill/>
          <a:ln>
            <a:noFill/>
          </a:ln>
        </p:spPr>
      </p:pic>
      <p:sp>
        <p:nvSpPr>
          <p:cNvPr id="1058" name="Shape 1058"/>
          <p:cNvSpPr txBox="1">
            <a:spLocks noGrp="1"/>
          </p:cNvSpPr>
          <p:nvPr>
            <p:ph type="sldNum" idx="12"/>
          </p:nvPr>
        </p:nvSpPr>
        <p:spPr>
          <a:xfrm>
            <a:off x="0" y="6324600"/>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Shape 1064"/>
          <p:cNvSpPr txBox="1">
            <a:spLocks noGrp="1"/>
          </p:cNvSpPr>
          <p:nvPr>
            <p:ph type="title"/>
          </p:nvPr>
        </p:nvSpPr>
        <p:spPr>
          <a:xfrm>
            <a:off x="331299" y="228600"/>
            <a:ext cx="8355600" cy="1143000"/>
          </a:xfrm>
          <a:prstGeom prst="rect">
            <a:avLst/>
          </a:prstGeom>
          <a:noFill/>
          <a:ln>
            <a:noFill/>
          </a:ln>
        </p:spPr>
        <p:txBody>
          <a:bodyPr lIns="91425" tIns="45700" rIns="91425" bIns="45700" anchor="t" anchorCtr="0">
            <a:noAutofit/>
          </a:bodyPr>
          <a:lstStyle/>
          <a:p>
            <a:pPr marL="0" marR="0" lvl="0" indent="0" algn="ctr"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Continuing  Learning</a:t>
            </a:r>
          </a:p>
        </p:txBody>
      </p:sp>
      <p:sp>
        <p:nvSpPr>
          <p:cNvPr id="1065" name="Shape 1065"/>
          <p:cNvSpPr txBox="1">
            <a:spLocks noGrp="1"/>
          </p:cNvSpPr>
          <p:nvPr>
            <p:ph type="body" idx="1"/>
          </p:nvPr>
        </p:nvSpPr>
        <p:spPr>
          <a:xfrm>
            <a:off x="952499" y="3733800"/>
            <a:ext cx="7239000" cy="2316300"/>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00AB4E"/>
              </a:buClr>
              <a:buSzPct val="100000"/>
              <a:buFont typeface="Lato"/>
              <a:buAutoNum type="arabicPeriod"/>
            </a:pPr>
            <a:r>
              <a:rPr lang="en-US" sz="2400">
                <a:solidFill>
                  <a:srgbClr val="333399"/>
                </a:solidFill>
                <a:latin typeface="Lato"/>
                <a:ea typeface="Lato"/>
                <a:cs typeface="Lato"/>
                <a:sym typeface="Lato"/>
              </a:rPr>
              <a:t>Visit WI ELA website at DPI: </a:t>
            </a:r>
            <a:r>
              <a:rPr lang="en-US" sz="2000" u="sng">
                <a:solidFill>
                  <a:srgbClr val="333399"/>
                </a:solidFill>
                <a:latin typeface="Lato"/>
                <a:ea typeface="Lato"/>
                <a:cs typeface="Lato"/>
                <a:sym typeface="Lato"/>
                <a:hlinkClick r:id="rId3"/>
              </a:rPr>
              <a:t>http://dpi.wi.gov/ela</a:t>
            </a:r>
            <a:r>
              <a:rPr lang="en-US" sz="2000">
                <a:solidFill>
                  <a:srgbClr val="333399"/>
                </a:solidFill>
                <a:latin typeface="Lato"/>
                <a:ea typeface="Lato"/>
                <a:cs typeface="Lato"/>
                <a:sym typeface="Lato"/>
              </a:rPr>
              <a:t> </a:t>
            </a:r>
          </a:p>
          <a:p>
            <a:pPr marL="514350" marR="0" lvl="0" indent="-514350" algn="l" rtl="0">
              <a:spcBef>
                <a:spcPts val="480"/>
              </a:spcBef>
              <a:spcAft>
                <a:spcPts val="0"/>
              </a:spcAft>
              <a:buClr>
                <a:srgbClr val="00AB4E"/>
              </a:buClr>
              <a:buSzPct val="100000"/>
              <a:buFont typeface="Lato"/>
              <a:buAutoNum type="arabicPeriod"/>
            </a:pPr>
            <a:r>
              <a:rPr lang="en-US" sz="2400">
                <a:solidFill>
                  <a:srgbClr val="333399"/>
                </a:solidFill>
                <a:latin typeface="Lato"/>
                <a:ea typeface="Lato"/>
                <a:cs typeface="Lato"/>
                <a:sym typeface="Lato"/>
              </a:rPr>
              <a:t>Select “Professional Learning On Demand” (from buttons in right column)</a:t>
            </a:r>
          </a:p>
          <a:p>
            <a:pPr marL="514350" marR="0" lvl="0" indent="-514350" algn="l" rtl="0">
              <a:spcBef>
                <a:spcPts val="480"/>
              </a:spcBef>
              <a:spcAft>
                <a:spcPts val="0"/>
              </a:spcAft>
              <a:buClr>
                <a:srgbClr val="00AB4E"/>
              </a:buClr>
              <a:buSzPct val="100000"/>
              <a:buFont typeface="Lato"/>
              <a:buAutoNum type="arabicPeriod"/>
            </a:pPr>
            <a:r>
              <a:rPr lang="en-US" sz="2400">
                <a:solidFill>
                  <a:srgbClr val="333399"/>
                </a:solidFill>
                <a:latin typeface="Lato"/>
                <a:ea typeface="Lato"/>
                <a:cs typeface="Lato"/>
                <a:sym typeface="Lato"/>
              </a:rPr>
              <a:t>Choose the “Planning for Early Literacy Success” Livebinder</a:t>
            </a:r>
          </a:p>
          <a:p>
            <a:pPr marL="514350" marR="0" lvl="0" indent="-514350" algn="l" rtl="0">
              <a:spcBef>
                <a:spcPts val="320"/>
              </a:spcBef>
              <a:spcAft>
                <a:spcPts val="0"/>
              </a:spcAft>
              <a:buClr>
                <a:srgbClr val="92D050"/>
              </a:buClr>
              <a:buSzPct val="25000"/>
              <a:buFont typeface="Arial"/>
              <a:buNone/>
            </a:pPr>
            <a:endParaRPr sz="1600">
              <a:solidFill>
                <a:srgbClr val="002060"/>
              </a:solidFill>
              <a:latin typeface="Lato"/>
              <a:ea typeface="Lato"/>
              <a:cs typeface="Lato"/>
              <a:sym typeface="Lato"/>
            </a:endParaRPr>
          </a:p>
          <a:p>
            <a:pPr marL="514350" marR="0" lvl="0" indent="-514350" algn="ctr" rtl="0">
              <a:spcBef>
                <a:spcPts val="720"/>
              </a:spcBef>
              <a:buClr>
                <a:srgbClr val="92D050"/>
              </a:buClr>
              <a:buSzPct val="25000"/>
              <a:buFont typeface="Arial"/>
              <a:buNone/>
            </a:pPr>
            <a:r>
              <a:rPr lang="en-US" sz="3600">
                <a:solidFill>
                  <a:srgbClr val="FF0000"/>
                </a:solidFill>
                <a:latin typeface="Lato"/>
                <a:ea typeface="Lato"/>
                <a:cs typeface="Lato"/>
                <a:sym typeface="Lato"/>
              </a:rPr>
              <a:t>http://bit.ly/earlyliteracy</a:t>
            </a:r>
          </a:p>
        </p:txBody>
      </p:sp>
      <p:sp>
        <p:nvSpPr>
          <p:cNvPr id="1066" name="Shape 1066"/>
          <p:cNvSpPr txBox="1">
            <a:spLocks noGrp="1"/>
          </p:cNvSpPr>
          <p:nvPr>
            <p:ph type="sldNum" idx="12"/>
          </p:nvPr>
        </p:nvSpPr>
        <p:spPr>
          <a:xfrm>
            <a:off x="0" y="6416675"/>
            <a:ext cx="2133599" cy="365125"/>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86</a:t>
            </a:fld>
            <a:endParaRPr lang="en-US"/>
          </a:p>
        </p:txBody>
      </p:sp>
      <p:sp>
        <p:nvSpPr>
          <p:cNvPr id="1067" name="Shape 1067"/>
          <p:cNvSpPr/>
          <p:nvPr/>
        </p:nvSpPr>
        <p:spPr>
          <a:xfrm>
            <a:off x="6858000" y="2895600"/>
            <a:ext cx="1676399" cy="457200"/>
          </a:xfrm>
          <a:prstGeom prst="ellipse">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Shape 1073"/>
          <p:cNvSpPr txBox="1">
            <a:spLocks noGrp="1"/>
          </p:cNvSpPr>
          <p:nvPr>
            <p:ph type="title"/>
          </p:nvPr>
        </p:nvSpPr>
        <p:spPr>
          <a:xfrm>
            <a:off x="876299" y="228600"/>
            <a:ext cx="7010400" cy="1143000"/>
          </a:xfrm>
          <a:prstGeom prst="rect">
            <a:avLst/>
          </a:prstGeom>
          <a:noFill/>
          <a:ln>
            <a:noFill/>
          </a:ln>
        </p:spPr>
        <p:txBody>
          <a:bodyPr lIns="91425" tIns="45700" rIns="91425" bIns="45700" anchor="t" anchorCtr="0">
            <a:noAutofit/>
          </a:bodyPr>
          <a:lstStyle/>
          <a:p>
            <a:pPr marL="0" marR="0" lvl="0" indent="0" algn="l" rtl="0">
              <a:spcBef>
                <a:spcPts val="0"/>
              </a:spcBef>
              <a:buClr>
                <a:srgbClr val="002060"/>
              </a:buClr>
              <a:buSzPct val="25000"/>
              <a:buFont typeface="Cambria"/>
              <a:buNone/>
            </a:pPr>
            <a:r>
              <a:rPr lang="en-US" sz="4000" b="0" i="0" u="none" strike="noStrike" cap="none">
                <a:solidFill>
                  <a:srgbClr val="333399"/>
                </a:solidFill>
                <a:latin typeface="Lato"/>
                <a:ea typeface="Lato"/>
                <a:cs typeface="Lato"/>
                <a:sym typeface="Lato"/>
              </a:rPr>
              <a:t>Contact Information</a:t>
            </a:r>
          </a:p>
        </p:txBody>
      </p:sp>
      <p:sp>
        <p:nvSpPr>
          <p:cNvPr id="1074" name="Shape 1074"/>
          <p:cNvSpPr txBox="1">
            <a:spLocks noGrp="1"/>
          </p:cNvSpPr>
          <p:nvPr>
            <p:ph type="body" idx="1"/>
          </p:nvPr>
        </p:nvSpPr>
        <p:spPr>
          <a:xfrm>
            <a:off x="157650" y="1066800"/>
            <a:ext cx="8802300" cy="5715000"/>
          </a:xfrm>
          <a:prstGeom prst="rect">
            <a:avLst/>
          </a:prstGeom>
          <a:noFill/>
          <a:ln>
            <a:noFill/>
          </a:ln>
        </p:spPr>
        <p:txBody>
          <a:bodyPr lIns="91425" tIns="45700" rIns="91425" bIns="45700" anchor="t" anchorCtr="0">
            <a:noAutofit/>
          </a:bodyPr>
          <a:lstStyle/>
          <a:p>
            <a:pPr marL="0" marR="0" lvl="0" indent="0" algn="l" rtl="0">
              <a:spcBef>
                <a:spcPts val="640"/>
              </a:spcBef>
              <a:spcAft>
                <a:spcPts val="0"/>
              </a:spcAft>
              <a:buClr>
                <a:srgbClr val="92D050"/>
              </a:buClr>
              <a:buSzPct val="25000"/>
              <a:buFont typeface="Arial"/>
              <a:buNone/>
            </a:pPr>
            <a:endParaRPr sz="3200">
              <a:solidFill>
                <a:srgbClr val="0066CC"/>
              </a:solidFill>
              <a:latin typeface="Lato"/>
              <a:ea typeface="Lato"/>
              <a:cs typeface="Lato"/>
              <a:sym typeface="Lato"/>
            </a:endParaRPr>
          </a:p>
          <a:p>
            <a:pPr marL="342900" marR="0" lvl="0" indent="-342900" algn="l" rtl="0">
              <a:spcBef>
                <a:spcPts val="640"/>
              </a:spcBef>
              <a:spcAft>
                <a:spcPts val="0"/>
              </a:spcAft>
              <a:buClr>
                <a:srgbClr val="00AB4E"/>
              </a:buClr>
              <a:buSzPct val="100000"/>
              <a:buFont typeface="Lato"/>
              <a:buChar char="•"/>
            </a:pPr>
            <a:r>
              <a:rPr lang="en-US">
                <a:solidFill>
                  <a:srgbClr val="333399"/>
                </a:solidFill>
                <a:latin typeface="Lato"/>
                <a:ea typeface="Lato"/>
                <a:cs typeface="Lato"/>
                <a:sym typeface="Lato"/>
              </a:rPr>
              <a:t>Jill Haglund, </a:t>
            </a:r>
            <a:r>
              <a:rPr lang="en-US" sz="2800">
                <a:solidFill>
                  <a:srgbClr val="333399"/>
                </a:solidFill>
                <a:latin typeface="Lato"/>
                <a:ea typeface="Lato"/>
                <a:cs typeface="Lato"/>
                <a:sym typeface="Lato"/>
              </a:rPr>
              <a:t>Office of Early Learning</a:t>
            </a:r>
          </a:p>
          <a:p>
            <a:pPr marL="342900" marR="0" lvl="0" indent="-342900" algn="l" rtl="0">
              <a:spcBef>
                <a:spcPts val="640"/>
              </a:spcBef>
              <a:spcAft>
                <a:spcPts val="0"/>
              </a:spcAft>
              <a:buClr>
                <a:srgbClr val="92D050"/>
              </a:buClr>
              <a:buSzPct val="25000"/>
              <a:buFont typeface="Arial"/>
              <a:buNone/>
            </a:pPr>
            <a:r>
              <a:rPr lang="en-US" sz="3200">
                <a:solidFill>
                  <a:srgbClr val="333399"/>
                </a:solidFill>
                <a:latin typeface="Lato"/>
                <a:ea typeface="Lato"/>
                <a:cs typeface="Lato"/>
                <a:sym typeface="Lato"/>
              </a:rPr>
              <a:t>	</a:t>
            </a:r>
            <a:r>
              <a:rPr lang="en-US" u="sng">
                <a:solidFill>
                  <a:schemeClr val="hlink"/>
                </a:solidFill>
                <a:latin typeface="Lato"/>
                <a:ea typeface="Lato"/>
                <a:cs typeface="Lato"/>
                <a:sym typeface="Lato"/>
                <a:hlinkClick r:id="rId3"/>
              </a:rPr>
              <a:t>jill.haglund@dpi.wi.gov</a:t>
            </a:r>
            <a:r>
              <a:rPr lang="en-US">
                <a:solidFill>
                  <a:srgbClr val="333399"/>
                </a:solidFill>
                <a:latin typeface="Lato"/>
                <a:ea typeface="Lato"/>
                <a:cs typeface="Lato"/>
                <a:sym typeface="Lato"/>
              </a:rPr>
              <a:t> </a:t>
            </a:r>
            <a:r>
              <a:rPr lang="en-US" sz="3200">
                <a:solidFill>
                  <a:srgbClr val="333399"/>
                </a:solidFill>
                <a:latin typeface="Lato"/>
                <a:ea typeface="Lato"/>
                <a:cs typeface="Lato"/>
                <a:sym typeface="Lato"/>
              </a:rPr>
              <a:t> </a:t>
            </a:r>
          </a:p>
          <a:p>
            <a:pPr marL="342900" marR="0" lvl="0" indent="-342900" algn="l" rtl="0">
              <a:spcBef>
                <a:spcPts val="640"/>
              </a:spcBef>
              <a:spcAft>
                <a:spcPts val="0"/>
              </a:spcAft>
              <a:buClr>
                <a:srgbClr val="00AB4E"/>
              </a:buClr>
              <a:buSzPct val="100000"/>
              <a:buFont typeface="Lato"/>
              <a:buChar char="•"/>
            </a:pPr>
            <a:r>
              <a:rPr lang="en-US">
                <a:solidFill>
                  <a:srgbClr val="333399"/>
                </a:solidFill>
                <a:latin typeface="Lato"/>
                <a:ea typeface="Lato"/>
                <a:cs typeface="Lato"/>
                <a:sym typeface="Lato"/>
              </a:rPr>
              <a:t>Mary Peters</a:t>
            </a:r>
            <a:r>
              <a:rPr lang="en-US" sz="3200">
                <a:solidFill>
                  <a:srgbClr val="333399"/>
                </a:solidFill>
                <a:latin typeface="Lato"/>
                <a:ea typeface="Lato"/>
                <a:cs typeface="Lato"/>
                <a:sym typeface="Lato"/>
              </a:rPr>
              <a:t>, </a:t>
            </a:r>
            <a:r>
              <a:rPr lang="en-US" sz="2800">
                <a:solidFill>
                  <a:srgbClr val="333399"/>
                </a:solidFill>
                <a:latin typeface="Lato"/>
                <a:ea typeface="Lato"/>
                <a:cs typeface="Lato"/>
                <a:sym typeface="Lato"/>
              </a:rPr>
              <a:t>WMELS Statewide Coordinator</a:t>
            </a:r>
          </a:p>
          <a:p>
            <a:pPr marL="342900" marR="0" lvl="0" indent="-342900" algn="l" rtl="0">
              <a:spcBef>
                <a:spcPts val="640"/>
              </a:spcBef>
              <a:spcAft>
                <a:spcPts val="0"/>
              </a:spcAft>
              <a:buClr>
                <a:srgbClr val="92D050"/>
              </a:buClr>
              <a:buSzPct val="25000"/>
              <a:buFont typeface="Arial"/>
              <a:buNone/>
            </a:pPr>
            <a:r>
              <a:rPr lang="en-US" sz="2800">
                <a:solidFill>
                  <a:srgbClr val="333399"/>
                </a:solidFill>
                <a:latin typeface="Lato"/>
                <a:ea typeface="Lato"/>
                <a:cs typeface="Lato"/>
                <a:sym typeface="Lato"/>
              </a:rPr>
              <a:t>	</a:t>
            </a:r>
            <a:r>
              <a:rPr lang="en-US" u="sng">
                <a:solidFill>
                  <a:schemeClr val="hlink"/>
                </a:solidFill>
                <a:latin typeface="Lato"/>
                <a:ea typeface="Lato"/>
                <a:cs typeface="Lato"/>
                <a:sym typeface="Lato"/>
                <a:hlinkClick r:id="rId4"/>
              </a:rPr>
              <a:t>mpeters6@wisc.edu</a:t>
            </a:r>
            <a:r>
              <a:rPr lang="en-US">
                <a:solidFill>
                  <a:srgbClr val="333399"/>
                </a:solidFill>
                <a:latin typeface="Lato"/>
                <a:ea typeface="Lato"/>
                <a:cs typeface="Lato"/>
                <a:sym typeface="Lato"/>
              </a:rPr>
              <a:t> </a:t>
            </a:r>
          </a:p>
          <a:p>
            <a:pPr lvl="0" rtl="0">
              <a:spcBef>
                <a:spcPts val="0"/>
              </a:spcBef>
              <a:buClr>
                <a:srgbClr val="00AB4E"/>
              </a:buClr>
              <a:buSzPct val="100000"/>
              <a:buFont typeface="Lato"/>
              <a:buChar char="•"/>
            </a:pPr>
            <a:r>
              <a:rPr lang="en-US">
                <a:solidFill>
                  <a:srgbClr val="333399"/>
                </a:solidFill>
                <a:latin typeface="Lato"/>
                <a:ea typeface="Lato"/>
                <a:cs typeface="Lato"/>
                <a:sym typeface="Lato"/>
              </a:rPr>
              <a:t>Barb Novak, </a:t>
            </a:r>
            <a:r>
              <a:rPr lang="en-US" sz="2800">
                <a:solidFill>
                  <a:srgbClr val="333399"/>
                </a:solidFill>
                <a:latin typeface="Lato"/>
                <a:ea typeface="Lato"/>
                <a:cs typeface="Lato"/>
                <a:sym typeface="Lato"/>
              </a:rPr>
              <a:t>Literacy Consultant</a:t>
            </a:r>
          </a:p>
          <a:p>
            <a:pPr lvl="0" indent="0" rtl="0">
              <a:spcBef>
                <a:spcPts val="0"/>
              </a:spcBef>
              <a:buClr>
                <a:srgbClr val="92D050"/>
              </a:buClr>
              <a:buSzPct val="25000"/>
              <a:buFont typeface="Arial"/>
              <a:buNone/>
            </a:pPr>
            <a:r>
              <a:rPr lang="en-US">
                <a:solidFill>
                  <a:srgbClr val="333399"/>
                </a:solidFill>
                <a:latin typeface="Lato"/>
                <a:ea typeface="Lato"/>
                <a:cs typeface="Lato"/>
                <a:sym typeface="Lato"/>
              </a:rPr>
              <a:t>	</a:t>
            </a:r>
            <a:r>
              <a:rPr lang="en-US" u="sng">
                <a:solidFill>
                  <a:srgbClr val="0066CC"/>
                </a:solidFill>
                <a:latin typeface="Lato"/>
                <a:ea typeface="Lato"/>
                <a:cs typeface="Lato"/>
                <a:sym typeface="Lato"/>
                <a:hlinkClick r:id="rId5"/>
              </a:rPr>
              <a:t>barbara.novak@dpi.wi.gov</a:t>
            </a:r>
          </a:p>
          <a:p>
            <a:pPr marL="342900" marR="0" lvl="0" indent="-342900" algn="l" rtl="0">
              <a:spcBef>
                <a:spcPts val="560"/>
              </a:spcBef>
              <a:spcAft>
                <a:spcPts val="0"/>
              </a:spcAft>
              <a:buClr>
                <a:srgbClr val="92D050"/>
              </a:buClr>
              <a:buSzPct val="25000"/>
              <a:buFont typeface="Arial"/>
              <a:buNone/>
            </a:pPr>
            <a:r>
              <a:rPr lang="en-US" sz="2800">
                <a:solidFill>
                  <a:srgbClr val="333399"/>
                </a:solidFill>
                <a:latin typeface="Lato"/>
                <a:ea typeface="Lato"/>
                <a:cs typeface="Lato"/>
                <a:sym typeface="Lato"/>
              </a:rPr>
              <a:t>	</a:t>
            </a:r>
          </a:p>
          <a:p>
            <a:pPr marL="342900" marR="0" lvl="0" indent="-342900" algn="l" rtl="0">
              <a:spcBef>
                <a:spcPts val="640"/>
              </a:spcBef>
              <a:buClr>
                <a:srgbClr val="92D050"/>
              </a:buClr>
              <a:buSzPct val="25000"/>
              <a:buFont typeface="Arial"/>
              <a:buNone/>
            </a:pPr>
            <a:endParaRPr sz="3200">
              <a:solidFill>
                <a:srgbClr val="333399"/>
              </a:solidFill>
              <a:latin typeface="Lato"/>
              <a:ea typeface="Lato"/>
              <a:cs typeface="Lato"/>
              <a:sym typeface="Lato"/>
            </a:endParaRPr>
          </a:p>
        </p:txBody>
      </p:sp>
      <p:sp>
        <p:nvSpPr>
          <p:cNvPr id="1075" name="Shape 1075"/>
          <p:cNvSpPr txBox="1">
            <a:spLocks noGrp="1"/>
          </p:cNvSpPr>
          <p:nvPr>
            <p:ph type="sldNum" idx="12"/>
          </p:nvPr>
        </p:nvSpPr>
        <p:spPr>
          <a:xfrm>
            <a:off x="0" y="6477000"/>
            <a:ext cx="457200" cy="457200"/>
          </a:xfrm>
          <a:prstGeom prst="rect">
            <a:avLst/>
          </a:prstGeom>
          <a:noFill/>
          <a:ln>
            <a:noFill/>
          </a:ln>
        </p:spPr>
        <p:txBody>
          <a:bodyPr lIns="91425" tIns="45700" rIns="91425" bIns="45700" anchor="t" anchorCtr="0">
            <a:noAutofit/>
          </a:bodyPr>
          <a:lstStyle/>
          <a:p>
            <a:pPr lvl="0" rtl="0">
              <a:spcBef>
                <a:spcPts val="0"/>
              </a:spcBef>
              <a:buClr>
                <a:srgbClr val="000000"/>
              </a:buClr>
              <a:buSzPct val="25000"/>
              <a:buFont typeface="Arial"/>
              <a:buNone/>
            </a:pPr>
            <a:fld id="{00000000-1234-1234-1234-123412341234}" type="slidenum">
              <a:rPr lang="en-US"/>
              <a:t>87</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sldNum" idx="12"/>
          </p:nvPr>
        </p:nvSpPr>
        <p:spPr>
          <a:xfrm>
            <a:off x="76200" y="6492875"/>
            <a:ext cx="381000" cy="365125"/>
          </a:xfrm>
          <a:prstGeom prst="rect">
            <a:avLst/>
          </a:prstGeom>
          <a:noFill/>
          <a:ln>
            <a:noFill/>
          </a:ln>
        </p:spPr>
        <p:txBody>
          <a:bodyPr lIns="64275" tIns="32125" rIns="64275" bIns="32125" anchor="t" anchorCtr="0">
            <a:noAutofit/>
          </a:bodyPr>
          <a:lstStyle/>
          <a:p>
            <a:pPr lvl="0" algn="r" rtl="0">
              <a:spcBef>
                <a:spcPts val="0"/>
              </a:spcBef>
              <a:buNone/>
            </a:pPr>
            <a:fld id="{00000000-1234-1234-1234-123412341234}" type="slidenum">
              <a:rPr lang="en-US" sz="1800">
                <a:latin typeface="Calibri"/>
                <a:ea typeface="Calibri"/>
                <a:cs typeface="Calibri"/>
                <a:sym typeface="Calibri"/>
              </a:rPr>
              <a:t>9</a:t>
            </a:fld>
            <a:endParaRPr lang="en-US" sz="1800">
              <a:latin typeface="Calibri"/>
              <a:ea typeface="Calibri"/>
              <a:cs typeface="Calibri"/>
              <a:sym typeface="Calibri"/>
            </a:endParaRPr>
          </a:p>
        </p:txBody>
      </p:sp>
      <p:sp>
        <p:nvSpPr>
          <p:cNvPr id="165" name="Shape 165"/>
          <p:cNvSpPr txBox="1"/>
          <p:nvPr/>
        </p:nvSpPr>
        <p:spPr>
          <a:xfrm>
            <a:off x="838199" y="228600"/>
            <a:ext cx="7467600" cy="762000"/>
          </a:xfrm>
          <a:prstGeom prst="rect">
            <a:avLst/>
          </a:prstGeom>
          <a:noFill/>
          <a:ln>
            <a:noFill/>
          </a:ln>
        </p:spPr>
        <p:txBody>
          <a:bodyPr lIns="91425" tIns="0" rIns="91425" bIns="45700" anchor="t" anchorCtr="0">
            <a:noAutofit/>
          </a:bodyPr>
          <a:lstStyle/>
          <a:p>
            <a:pPr marL="27432" marR="0" lvl="0" indent="-2032" algn="ctr" rtl="0">
              <a:spcBef>
                <a:spcPts val="0"/>
              </a:spcBef>
              <a:buSzPct val="25000"/>
              <a:buNone/>
            </a:pPr>
            <a:r>
              <a:rPr lang="en-US" sz="4000">
                <a:solidFill>
                  <a:srgbClr val="333399"/>
                </a:solidFill>
                <a:latin typeface="Lato"/>
                <a:ea typeface="Lato"/>
                <a:cs typeface="Lato"/>
                <a:sym typeface="Lato"/>
              </a:rPr>
              <a:t>Response to Intervention</a:t>
            </a:r>
          </a:p>
        </p:txBody>
      </p:sp>
      <p:pic>
        <p:nvPicPr>
          <p:cNvPr id="166" name="Shape 166" descr="http://dpi.wi.gov/images/system/rti-vision.jpg"/>
          <p:cNvPicPr preferRelativeResize="0"/>
          <p:nvPr/>
        </p:nvPicPr>
        <p:blipFill rotWithShape="1">
          <a:blip r:embed="rId3">
            <a:alphaModFix/>
          </a:blip>
          <a:srcRect/>
          <a:stretch/>
        </p:blipFill>
        <p:spPr>
          <a:xfrm>
            <a:off x="5334000" y="4038600"/>
            <a:ext cx="3549234" cy="2563800"/>
          </a:xfrm>
          <a:prstGeom prst="round2DiagRect">
            <a:avLst>
              <a:gd name="adj1" fmla="val 16667"/>
              <a:gd name="adj2" fmla="val 0"/>
            </a:avLst>
          </a:prstGeom>
          <a:noFill/>
          <a:ln w="88900" cap="sq" cmpd="sng">
            <a:solidFill>
              <a:srgbClr val="FFFFFF"/>
            </a:solidFill>
            <a:prstDash val="solid"/>
            <a:miter/>
            <a:headEnd type="none" w="med" len="med"/>
            <a:tailEnd type="none" w="med" len="med"/>
          </a:ln>
        </p:spPr>
      </p:pic>
      <p:pic>
        <p:nvPicPr>
          <p:cNvPr id="167" name="Shape 167" descr="NestedCircles2.0.jpg"/>
          <p:cNvPicPr preferRelativeResize="0"/>
          <p:nvPr/>
        </p:nvPicPr>
        <p:blipFill>
          <a:blip r:embed="rId4">
            <a:alphaModFix/>
          </a:blip>
          <a:stretch>
            <a:fillRect/>
          </a:stretch>
        </p:blipFill>
        <p:spPr>
          <a:xfrm>
            <a:off x="206299" y="1115100"/>
            <a:ext cx="5416222" cy="4186473"/>
          </a:xfrm>
          <a:prstGeom prst="rect">
            <a:avLst/>
          </a:prstGeom>
          <a:noFill/>
          <a:ln>
            <a:noFill/>
          </a:ln>
        </p:spPr>
      </p:pic>
      <p:sp>
        <p:nvSpPr>
          <p:cNvPr id="168" name="Shape 168"/>
          <p:cNvSpPr/>
          <p:nvPr/>
        </p:nvSpPr>
        <p:spPr>
          <a:xfrm rot="-2562114">
            <a:off x="1664090" y="2046325"/>
            <a:ext cx="777665" cy="838167"/>
          </a:xfrm>
          <a:prstGeom prst="downArrow">
            <a:avLst>
              <a:gd name="adj1" fmla="val 50000"/>
              <a:gd name="adj2" fmla="val 55322"/>
            </a:avLst>
          </a:prstGeom>
          <a:solidFill>
            <a:srgbClr val="0066CC"/>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11543</Words>
  <Application>Microsoft Office PowerPoint</Application>
  <PresentationFormat>On-screen Show (4:3)</PresentationFormat>
  <Paragraphs>1207</Paragraphs>
  <Slides>87</Slides>
  <Notes>87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87</vt:i4>
      </vt:variant>
    </vt:vector>
  </HeadingPairs>
  <TitlesOfParts>
    <vt:vector size="96" baseType="lpstr">
      <vt:lpstr>Lato</vt:lpstr>
      <vt:lpstr>Arial</vt:lpstr>
      <vt:lpstr>Cambria</vt:lpstr>
      <vt:lpstr>Noto Sans Symbols</vt:lpstr>
      <vt:lpstr>Calibri</vt:lpstr>
      <vt:lpstr>Times New Roman</vt:lpstr>
      <vt:lpstr>Verdana</vt:lpstr>
      <vt:lpstr>Domine</vt:lpstr>
      <vt:lpstr>simple-light</vt:lpstr>
      <vt:lpstr>PLANNING FOR EARLY  LITERACY SUCCESS:</vt:lpstr>
      <vt:lpstr>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Channeling</vt:lpstr>
      <vt:lpstr>PowerPoint Presentation</vt:lpstr>
      <vt:lpstr>PowerPoint Presentation</vt:lpstr>
      <vt:lpstr>National Beliefs and Research</vt:lpstr>
      <vt:lpstr>Wisconsin Beliefs and Research</vt:lpstr>
      <vt:lpstr>PowerPoint Presentation</vt:lpstr>
      <vt:lpstr>Task:  Beliefs and Research</vt:lpstr>
      <vt:lpstr>PowerPoint Presentation</vt:lpstr>
      <vt:lpstr>PowerPoint Presentation</vt:lpstr>
      <vt:lpstr>Standards</vt:lpstr>
      <vt:lpstr>Wisconsin Standards</vt:lpstr>
      <vt:lpstr>Who are the standards for?</vt:lpstr>
      <vt:lpstr>Wisconsin Model Early Learning Standards (WMELS)</vt:lpstr>
      <vt:lpstr>State Support for WMELS</vt:lpstr>
      <vt:lpstr>WI Standards for  English Language Arts</vt:lpstr>
      <vt:lpstr>Purpose of WMELS</vt:lpstr>
      <vt:lpstr>Purpose of WMELS</vt:lpstr>
      <vt:lpstr>Purpose of WI ELA</vt:lpstr>
      <vt:lpstr>WMELS: Appropriate for ALL children</vt:lpstr>
      <vt:lpstr>Wisconsin Model Early Learning Standards</vt:lpstr>
      <vt:lpstr>Domain: Health &amp; Physical Development</vt:lpstr>
      <vt:lpstr>Domain: Social &amp; Emotional Development</vt:lpstr>
      <vt:lpstr>Domain: Language Development and Communication </vt:lpstr>
      <vt:lpstr>Domain: Approaches to Learning </vt:lpstr>
      <vt:lpstr>Domain: Cognition and General Knowledge </vt:lpstr>
      <vt:lpstr>PowerPoint Presentation</vt:lpstr>
      <vt:lpstr>PowerPoint Presentation</vt:lpstr>
      <vt:lpstr>PowerPoint Presentation</vt:lpstr>
      <vt:lpstr>PowerPoint Presentation</vt:lpstr>
      <vt:lpstr>PowerPoint Presentation</vt:lpstr>
      <vt:lpstr>PowerPoint Presentation</vt:lpstr>
      <vt:lpstr>Literacy in All Subject Areas</vt:lpstr>
      <vt:lpstr>Disciplinary Literacy</vt:lpstr>
      <vt:lpstr>Text</vt:lpstr>
      <vt:lpstr>Balance: Literature and Informational Text</vt:lpstr>
      <vt:lpstr>Types of Texts</vt:lpstr>
      <vt:lpstr>Writing</vt:lpstr>
      <vt:lpstr>WMELS and Child Care</vt:lpstr>
      <vt:lpstr>PowerPoint Presentation</vt:lpstr>
      <vt:lpstr>Head Start Early Child Development and Early Learning Framework Aligned with WMELS Domains</vt:lpstr>
      <vt:lpstr>PowerPoint Presentation</vt:lpstr>
      <vt:lpstr>WMELS Training in Wisconsin</vt:lpstr>
      <vt:lpstr>WMELS Information</vt:lpstr>
      <vt:lpstr>WI ELA Information</vt:lpstr>
      <vt:lpstr>PURPOSE: Standards</vt:lpstr>
      <vt:lpstr>Supplies</vt:lpstr>
      <vt:lpstr>Correlation Charts</vt:lpstr>
      <vt:lpstr>Features of the charts</vt:lpstr>
      <vt:lpstr>Cautions</vt:lpstr>
      <vt:lpstr>Scenario 1:  Most likely occurs prior to 4K.</vt:lpstr>
      <vt:lpstr>PowerPoint Presentation</vt:lpstr>
      <vt:lpstr>Scenario 2: No corresponding 5K / grade 1</vt:lpstr>
      <vt:lpstr>Scenario 3: Direct match</vt:lpstr>
      <vt:lpstr>Scenario 4: No step in the continuum.</vt:lpstr>
      <vt:lpstr>PowerPoint Presentation</vt:lpstr>
      <vt:lpstr>Task: Implications from Standards</vt:lpstr>
      <vt:lpstr>PowerPoint Presentation</vt:lpstr>
      <vt:lpstr>PowerPoint Presentation</vt:lpstr>
      <vt:lpstr>PowerPoint Presentation</vt:lpstr>
      <vt:lpstr>Data &amp; Learning Expectations</vt:lpstr>
      <vt:lpstr>Strategic Assessment System</vt:lpstr>
      <vt:lpstr>Possible Sources</vt:lpstr>
      <vt:lpstr>PowerPoint Presentation</vt:lpstr>
      <vt:lpstr>Task:  Local Literacy Data</vt:lpstr>
      <vt:lpstr>Gallery Walk</vt:lpstr>
      <vt:lpstr>PowerPoint Presentation</vt:lpstr>
      <vt:lpstr>PowerPoint Presentation</vt:lpstr>
      <vt:lpstr>PowerPoint Presentation</vt:lpstr>
      <vt:lpstr>Possible Priorities</vt:lpstr>
      <vt:lpstr>Build on existing greatness</vt:lpstr>
      <vt:lpstr>PowerPoint Presentation</vt:lpstr>
      <vt:lpstr>Task: Summary &amp; Next Steps  </vt:lpstr>
      <vt:lpstr>PowerPoint Presentation</vt:lpstr>
      <vt:lpstr>PowerPoint Presentation</vt:lpstr>
      <vt:lpstr>GOAL</vt:lpstr>
      <vt:lpstr>Continuing  Learning</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EARLY  LITERACY SUCCESS:</dc:title>
  <dc:creator>Haglund, Jill A.   DPI</dc:creator>
  <cp:lastModifiedBy>Kretzmann, Stephen   DPI</cp:lastModifiedBy>
  <cp:revision>1</cp:revision>
  <dcterms:modified xsi:type="dcterms:W3CDTF">2017-01-06T15:34:35Z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-70950787</vt:i4>
  </property>
  <property fmtid="{D5CDD505-2E9C-101B-9397-08002B2CF9AE}" pid="3" name="_NewReviewCycle">
    <vt:lpwstr/>
  </property>
  <property fmtid="{D5CDD505-2E9C-101B-9397-08002B2CF9AE}" pid="4" name="_EmailSubject">
    <vt:lpwstr/>
  </property>
  <property fmtid="{D5CDD505-2E9C-101B-9397-08002B2CF9AE}" pid="5" name="_AuthorEmail">
    <vt:lpwstr>Jill.Haglund@dpi.wi.gov</vt:lpwstr>
  </property>
  <property fmtid="{D5CDD505-2E9C-101B-9397-08002B2CF9AE}" pid="6" name="_AuthorEmailDisplayName">
    <vt:lpwstr>Haglund, Jill A.   DPI</vt:lpwstr>
  </property>
</Properties>
</file>