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523" r:id="rId5"/>
    <p:sldId id="832" r:id="rId6"/>
    <p:sldId id="833" r:id="rId7"/>
    <p:sldId id="834" r:id="rId8"/>
    <p:sldId id="837" r:id="rId9"/>
    <p:sldId id="838" r:id="rId10"/>
    <p:sldId id="839" r:id="rId11"/>
    <p:sldId id="840" r:id="rId12"/>
    <p:sldId id="841" r:id="rId13"/>
    <p:sldId id="847" r:id="rId14"/>
    <p:sldId id="803" r:id="rId15"/>
    <p:sldId id="761" r:id="rId16"/>
    <p:sldId id="763" r:id="rId17"/>
    <p:sldId id="764" r:id="rId18"/>
    <p:sldId id="781" r:id="rId19"/>
    <p:sldId id="802" r:id="rId20"/>
    <p:sldId id="793" r:id="rId21"/>
    <p:sldId id="815" r:id="rId22"/>
    <p:sldId id="796" r:id="rId23"/>
    <p:sldId id="812" r:id="rId24"/>
    <p:sldId id="843" r:id="rId25"/>
    <p:sldId id="813" r:id="rId26"/>
    <p:sldId id="823" r:id="rId27"/>
    <p:sldId id="818" r:id="rId28"/>
    <p:sldId id="844" r:id="rId29"/>
    <p:sldId id="845" r:id="rId30"/>
    <p:sldId id="842" r:id="rId31"/>
    <p:sldId id="846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D7D"/>
    <a:srgbClr val="000000"/>
    <a:srgbClr val="0E0FC8"/>
    <a:srgbClr val="23C83F"/>
    <a:srgbClr val="1C277A"/>
    <a:srgbClr val="255295"/>
    <a:srgbClr val="18806C"/>
    <a:srgbClr val="05CDD7"/>
    <a:srgbClr val="5639D4"/>
    <a:srgbClr val="119E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8" autoAdjust="0"/>
    <p:restoredTop sz="88264" autoAdjust="0"/>
  </p:normalViewPr>
  <p:slideViewPr>
    <p:cSldViewPr snapToGrid="0"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3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FS1\Shared\OEA\TSH\Accountability%20Index\Summary%20Files\State%20Racial%20Makeup%20by%20Index%20Rating%2010-10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rtljj\Desktop\2013-14%20PCP\2013-14%20All%20Student%20Counts%20all%20Program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FS1\Users\PERTLJJ\State\2013-15%20State%20Budget\PerPupil%20Increase%20Histo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035478488686182"/>
          <c:y val="0.12926474316358089"/>
          <c:w val="0.86973691130138864"/>
          <c:h val="0.59473056608663288"/>
        </c:manualLayout>
      </c:layout>
      <c:barChart>
        <c:barDir val="col"/>
        <c:grouping val="percentStacked"/>
        <c:ser>
          <c:idx val="0"/>
          <c:order val="0"/>
          <c:tx>
            <c:strRef>
              <c:f>'INDEX CATS'!$A$2</c:f>
              <c:strCache>
                <c:ptCount val="1"/>
                <c:pt idx="0">
                  <c:v>% Amer. Ind.</c:v>
                </c:pt>
              </c:strCache>
            </c:strRef>
          </c:tx>
          <c:cat>
            <c:strRef>
              <c:f>'INDEX CATS'!$B$1:$F$1</c:f>
              <c:strCache>
                <c:ptCount val="5"/>
                <c:pt idx="0">
                  <c:v>Fails to Meet Expectations</c:v>
                </c:pt>
                <c:pt idx="1">
                  <c:v>Meets Few Expectations</c:v>
                </c:pt>
                <c:pt idx="2">
                  <c:v>Meets Expectations</c:v>
                </c:pt>
                <c:pt idx="3">
                  <c:v>Exceeds Expectations</c:v>
                </c:pt>
                <c:pt idx="4">
                  <c:v>Significantly Exceeds Expectations</c:v>
                </c:pt>
              </c:strCache>
            </c:strRef>
          </c:cat>
          <c:val>
            <c:numRef>
              <c:f>'INDEX CATS'!$B$2:$F$2</c:f>
              <c:numCache>
                <c:formatCode>General</c:formatCode>
                <c:ptCount val="5"/>
                <c:pt idx="0">
                  <c:v>1.7999999999999999E-2</c:v>
                </c:pt>
                <c:pt idx="1">
                  <c:v>2.7000000000000256E-2</c:v>
                </c:pt>
                <c:pt idx="2">
                  <c:v>1.9000000000000426E-2</c:v>
                </c:pt>
                <c:pt idx="3">
                  <c:v>1.0000000000000005E-2</c:v>
                </c:pt>
                <c:pt idx="4">
                  <c:v>6.0000000000000114E-3</c:v>
                </c:pt>
              </c:numCache>
            </c:numRef>
          </c:val>
        </c:ser>
        <c:ser>
          <c:idx val="1"/>
          <c:order val="1"/>
          <c:tx>
            <c:strRef>
              <c:f>'INDEX CATS'!$A$3</c:f>
              <c:strCache>
                <c:ptCount val="1"/>
                <c:pt idx="0">
                  <c:v>% Asian</c:v>
                </c:pt>
              </c:strCache>
            </c:strRef>
          </c:tx>
          <c:cat>
            <c:strRef>
              <c:f>'INDEX CATS'!$B$1:$F$1</c:f>
              <c:strCache>
                <c:ptCount val="5"/>
                <c:pt idx="0">
                  <c:v>Fails to Meet Expectations</c:v>
                </c:pt>
                <c:pt idx="1">
                  <c:v>Meets Few Expectations</c:v>
                </c:pt>
                <c:pt idx="2">
                  <c:v>Meets Expectations</c:v>
                </c:pt>
                <c:pt idx="3">
                  <c:v>Exceeds Expectations</c:v>
                </c:pt>
                <c:pt idx="4">
                  <c:v>Significantly Exceeds Expectations</c:v>
                </c:pt>
              </c:strCache>
            </c:strRef>
          </c:cat>
          <c:val>
            <c:numRef>
              <c:f>'INDEX CATS'!$B$3:$F$3</c:f>
              <c:numCache>
                <c:formatCode>General</c:formatCode>
                <c:ptCount val="5"/>
                <c:pt idx="0">
                  <c:v>3.4000000000000002E-2</c:v>
                </c:pt>
                <c:pt idx="1">
                  <c:v>4.3999999999999997E-2</c:v>
                </c:pt>
                <c:pt idx="2">
                  <c:v>3.9000000000000014E-2</c:v>
                </c:pt>
                <c:pt idx="3">
                  <c:v>4.1000000000000002E-2</c:v>
                </c:pt>
                <c:pt idx="4">
                  <c:v>6.7000000000000004E-2</c:v>
                </c:pt>
              </c:numCache>
            </c:numRef>
          </c:val>
        </c:ser>
        <c:ser>
          <c:idx val="2"/>
          <c:order val="2"/>
          <c:tx>
            <c:strRef>
              <c:f>'INDEX CATS'!$A$4</c:f>
              <c:strCache>
                <c:ptCount val="1"/>
                <c:pt idx="0">
                  <c:v>% Black</c:v>
                </c:pt>
              </c:strCache>
            </c:strRef>
          </c:tx>
          <c:cat>
            <c:strRef>
              <c:f>'INDEX CATS'!$B$1:$F$1</c:f>
              <c:strCache>
                <c:ptCount val="5"/>
                <c:pt idx="0">
                  <c:v>Fails to Meet Expectations</c:v>
                </c:pt>
                <c:pt idx="1">
                  <c:v>Meets Few Expectations</c:v>
                </c:pt>
                <c:pt idx="2">
                  <c:v>Meets Expectations</c:v>
                </c:pt>
                <c:pt idx="3">
                  <c:v>Exceeds Expectations</c:v>
                </c:pt>
                <c:pt idx="4">
                  <c:v>Significantly Exceeds Expectations</c:v>
                </c:pt>
              </c:strCache>
            </c:strRef>
          </c:cat>
          <c:val>
            <c:numRef>
              <c:f>'INDEX CATS'!$B$4:$F$4</c:f>
              <c:numCache>
                <c:formatCode>General</c:formatCode>
                <c:ptCount val="5"/>
                <c:pt idx="0">
                  <c:v>0.58099999999999996</c:v>
                </c:pt>
                <c:pt idx="1">
                  <c:v>0.255</c:v>
                </c:pt>
                <c:pt idx="2">
                  <c:v>5.7000000000000023E-2</c:v>
                </c:pt>
                <c:pt idx="3">
                  <c:v>4.5999999999999999E-2</c:v>
                </c:pt>
                <c:pt idx="4">
                  <c:v>5.7000000000000023E-2</c:v>
                </c:pt>
              </c:numCache>
            </c:numRef>
          </c:val>
        </c:ser>
        <c:ser>
          <c:idx val="3"/>
          <c:order val="3"/>
          <c:tx>
            <c:strRef>
              <c:f>'INDEX CATS'!$A$5</c:f>
              <c:strCache>
                <c:ptCount val="1"/>
                <c:pt idx="0">
                  <c:v>% Hispanic</c:v>
                </c:pt>
              </c:strCache>
            </c:strRef>
          </c:tx>
          <c:cat>
            <c:strRef>
              <c:f>'INDEX CATS'!$B$1:$F$1</c:f>
              <c:strCache>
                <c:ptCount val="5"/>
                <c:pt idx="0">
                  <c:v>Fails to Meet Expectations</c:v>
                </c:pt>
                <c:pt idx="1">
                  <c:v>Meets Few Expectations</c:v>
                </c:pt>
                <c:pt idx="2">
                  <c:v>Meets Expectations</c:v>
                </c:pt>
                <c:pt idx="3">
                  <c:v>Exceeds Expectations</c:v>
                </c:pt>
                <c:pt idx="4">
                  <c:v>Significantly Exceeds Expectations</c:v>
                </c:pt>
              </c:strCache>
            </c:strRef>
          </c:cat>
          <c:val>
            <c:numRef>
              <c:f>'INDEX CATS'!$B$5:$F$5</c:f>
              <c:numCache>
                <c:formatCode>General</c:formatCode>
                <c:ptCount val="5"/>
                <c:pt idx="0">
                  <c:v>0.19</c:v>
                </c:pt>
                <c:pt idx="1">
                  <c:v>0.22800000000000001</c:v>
                </c:pt>
                <c:pt idx="2">
                  <c:v>8.7000000000000022E-2</c:v>
                </c:pt>
                <c:pt idx="3">
                  <c:v>5.5000000000000014E-2</c:v>
                </c:pt>
                <c:pt idx="4">
                  <c:v>4.8000000000000001E-2</c:v>
                </c:pt>
              </c:numCache>
            </c:numRef>
          </c:val>
        </c:ser>
        <c:ser>
          <c:idx val="4"/>
          <c:order val="4"/>
          <c:tx>
            <c:strRef>
              <c:f>'INDEX CATS'!$A$6</c:f>
              <c:strCache>
                <c:ptCount val="1"/>
                <c:pt idx="0">
                  <c:v>% White</c:v>
                </c:pt>
              </c:strCache>
            </c:strRef>
          </c:tx>
          <c:cat>
            <c:strRef>
              <c:f>'INDEX CATS'!$B$1:$F$1</c:f>
              <c:strCache>
                <c:ptCount val="5"/>
                <c:pt idx="0">
                  <c:v>Fails to Meet Expectations</c:v>
                </c:pt>
                <c:pt idx="1">
                  <c:v>Meets Few Expectations</c:v>
                </c:pt>
                <c:pt idx="2">
                  <c:v>Meets Expectations</c:v>
                </c:pt>
                <c:pt idx="3">
                  <c:v>Exceeds Expectations</c:v>
                </c:pt>
                <c:pt idx="4">
                  <c:v>Significantly Exceeds Expectations</c:v>
                </c:pt>
              </c:strCache>
            </c:strRef>
          </c:cat>
          <c:val>
            <c:numRef>
              <c:f>'INDEX CATS'!$B$6:$F$6</c:f>
              <c:numCache>
                <c:formatCode>General</c:formatCode>
                <c:ptCount val="5"/>
                <c:pt idx="0">
                  <c:v>0.17700000000000021</c:v>
                </c:pt>
                <c:pt idx="1">
                  <c:v>0.44700000000000001</c:v>
                </c:pt>
                <c:pt idx="2">
                  <c:v>0.79800000000000004</c:v>
                </c:pt>
                <c:pt idx="3">
                  <c:v>0.84800000000000064</c:v>
                </c:pt>
                <c:pt idx="4">
                  <c:v>0.82299999999999995</c:v>
                </c:pt>
              </c:numCache>
            </c:numRef>
          </c:val>
        </c:ser>
        <c:gapWidth val="75"/>
        <c:overlap val="100"/>
        <c:axId val="48319872"/>
        <c:axId val="52161152"/>
      </c:barChart>
      <c:catAx>
        <c:axId val="48319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52161152"/>
        <c:crosses val="autoZero"/>
        <c:auto val="1"/>
        <c:lblAlgn val="ctr"/>
        <c:lblOffset val="100"/>
      </c:catAx>
      <c:valAx>
        <c:axId val="521611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831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20031649049924"/>
          <c:y val="0.86234353116927664"/>
          <c:w val="0.7195991757860869"/>
          <c:h val="0.13765646883072424"/>
        </c:manualLayout>
      </c:layout>
      <c:txPr>
        <a:bodyPr/>
        <a:lstStyle/>
        <a:p>
          <a:pPr>
            <a:defRPr sz="1600">
              <a:solidFill>
                <a:schemeClr val="bg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  <a:lumOff val="2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829,320</a:t>
                    </a:r>
                  </a:p>
                  <a:p>
                    <a:r>
                      <a:rPr lang="en-US" smtClean="0"/>
                      <a:t>(Traditional</a:t>
                    </a:r>
                  </a:p>
                  <a:p>
                    <a:r>
                      <a:rPr lang="en-US" smtClean="0"/>
                      <a:t>Public)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 </a:t>
                    </a:r>
                    <a:r>
                      <a:rPr lang="en-US" smtClean="0"/>
                      <a:t>93,500 </a:t>
                    </a:r>
                    <a:br>
                      <a:rPr lang="en-US" smtClean="0"/>
                    </a:br>
                    <a:r>
                      <a:rPr lang="en-US" smtClean="0"/>
                      <a:t>(private pay)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/>
                      <a:t>29,298 </a:t>
                    </a:r>
                    <a:r>
                      <a:rPr lang="en-US" smtClean="0"/>
                      <a:t> (district)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Public (83%)</c:v>
                </c:pt>
                <c:pt idx="1">
                  <c:v>Private (12%)</c:v>
                </c:pt>
                <c:pt idx="2">
                  <c:v>Charter (4%)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829320</c:v>
                </c:pt>
                <c:pt idx="1">
                  <c:v>93500</c:v>
                </c:pt>
                <c:pt idx="2">
                  <c:v>29298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Independent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</c:dPt>
          <c:dLbls>
            <c:dLbl>
              <c:idx val="1"/>
              <c:layout>
                <c:manualLayout>
                  <c:x val="-3.1760913844019697E-3"/>
                  <c:y val="-4.209048991341751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/>
                        </a:solidFill>
                      </a:defRPr>
                    </a:pPr>
                    <a:r>
                      <a:rPr lang="en-US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accent3"/>
                        </a:solidFill>
                      </a:rPr>
                      <a:t>26,509 (voucher) 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"/>
                  <c:y val="-5.331462055699546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8,412 </a:t>
                    </a:r>
                    <a:r>
                      <a:rPr lang="en-US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(independent)</a:t>
                    </a:r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Public (83%)</c:v>
                </c:pt>
                <c:pt idx="1">
                  <c:v>Private (12%)</c:v>
                </c:pt>
                <c:pt idx="2">
                  <c:v>Charter (4%)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1">
                  <c:v>26509</c:v>
                </c:pt>
                <c:pt idx="2">
                  <c:v>8412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Virtual</c:v>
                </c:pt>
              </c:strCache>
            </c:strRef>
          </c:tx>
          <c:dLbls>
            <c:dLbl>
              <c:idx val="2"/>
              <c:layout>
                <c:manualLayout>
                  <c:x val="-1.5880456922009825E-3"/>
                  <c:y val="-0.1010173967396550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6,964 (virtual) </a:t>
                    </a:r>
                    <a:endParaRPr lang="en-US" sz="12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Public (83%)</c:v>
                </c:pt>
                <c:pt idx="1">
                  <c:v>Private (12%)</c:v>
                </c:pt>
                <c:pt idx="2">
                  <c:v>Charter (4%)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_(* #,##0_);_(* \(#,##0\);_(* &quot;-&quot;??_);_(@_)">
                  <c:v>6964</c:v>
                </c:pt>
              </c:numCache>
            </c:numRef>
          </c:val>
        </c:ser>
        <c:dLbls>
          <c:showVal val="1"/>
        </c:dLbls>
        <c:gapWidth val="10"/>
        <c:overlap val="100"/>
        <c:axId val="49356160"/>
        <c:axId val="49578368"/>
      </c:barChart>
      <c:catAx>
        <c:axId val="49356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49578368"/>
        <c:crosses val="autoZero"/>
        <c:auto val="1"/>
        <c:lblAlgn val="ctr"/>
        <c:lblOffset val="100"/>
      </c:catAx>
      <c:valAx>
        <c:axId val="49578368"/>
        <c:scaling>
          <c:orientation val="minMax"/>
          <c:max val="840000"/>
          <c:min val="0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i="1">
                <a:solidFill>
                  <a:schemeClr val="bg1"/>
                </a:solidFill>
              </a:defRPr>
            </a:pPr>
            <a:endParaRPr lang="en-US"/>
          </a:p>
        </c:txPr>
        <c:crossAx val="49356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layout/>
    </c:title>
    <c:plotArea>
      <c:layout>
        <c:manualLayout>
          <c:layoutTarget val="inner"/>
          <c:xMode val="edge"/>
          <c:yMode val="edge"/>
          <c:x val="0.13431588412559664"/>
          <c:y val="0.15360748226811841"/>
          <c:w val="0.84870880723243525"/>
          <c:h val="0.48802736652957635"/>
        </c:manualLayout>
      </c:layout>
      <c:area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 341 </c:v>
                </c:pt>
              </c:strCache>
            </c:strRef>
          </c:tx>
          <c:cat>
            <c:strRef>
              <c:f>Sheet1!$A$4:$A$27</c:f>
              <c:strCache>
                <c:ptCount val="24"/>
                <c:pt idx="0">
                  <c:v>1991-92</c:v>
                </c:pt>
                <c:pt idx="1">
                  <c:v>1992-93</c:v>
                </c:pt>
                <c:pt idx="2">
                  <c:v>1993-94</c:v>
                </c:pt>
                <c:pt idx="3">
                  <c:v>1994-95</c:v>
                </c:pt>
                <c:pt idx="4">
                  <c:v>1995-96</c:v>
                </c:pt>
                <c:pt idx="5">
                  <c:v>1996-97</c:v>
                </c:pt>
                <c:pt idx="6">
                  <c:v>1997-98</c:v>
                </c:pt>
                <c:pt idx="7">
                  <c:v>1998-99</c:v>
                </c:pt>
                <c:pt idx="8">
                  <c:v>1999-00</c:v>
                </c:pt>
                <c:pt idx="9">
                  <c:v>2000-01</c:v>
                </c:pt>
                <c:pt idx="10">
                  <c:v>2001-02</c:v>
                </c:pt>
                <c:pt idx="11">
                  <c:v>2002-03</c:v>
                </c:pt>
                <c:pt idx="12">
                  <c:v>2003-04</c:v>
                </c:pt>
                <c:pt idx="13">
                  <c:v>2004-05</c:v>
                </c:pt>
                <c:pt idx="14">
                  <c:v>2005-06</c:v>
                </c:pt>
                <c:pt idx="15">
                  <c:v>2006-07</c:v>
                </c:pt>
                <c:pt idx="16">
                  <c:v>2007-08</c:v>
                </c:pt>
                <c:pt idx="17">
                  <c:v>2008-09</c:v>
                </c:pt>
                <c:pt idx="18">
                  <c:v>2009-10</c:v>
                </c:pt>
                <c:pt idx="19">
                  <c:v>2010-11</c:v>
                </c:pt>
                <c:pt idx="20">
                  <c:v>2011-12</c:v>
                </c:pt>
                <c:pt idx="21">
                  <c:v>2012-13</c:v>
                </c:pt>
                <c:pt idx="22">
                  <c:v>2013-14</c:v>
                </c:pt>
                <c:pt idx="23">
                  <c:v>2014-15 (Est.)</c:v>
                </c:pt>
              </c:strCache>
            </c:strRef>
          </c:cat>
          <c:val>
            <c:numRef>
              <c:f>Sheet1!$B$4:$B$27</c:f>
              <c:numCache>
                <c:formatCode>_(* #,##0_);_(* \(#,##0\);_(* "-"??_);_(@_)</c:formatCode>
                <c:ptCount val="24"/>
                <c:pt idx="0">
                  <c:v>521</c:v>
                </c:pt>
                <c:pt idx="1">
                  <c:v>608</c:v>
                </c:pt>
                <c:pt idx="2">
                  <c:v>733</c:v>
                </c:pt>
                <c:pt idx="3">
                  <c:v>802</c:v>
                </c:pt>
                <c:pt idx="4">
                  <c:v>1454</c:v>
                </c:pt>
                <c:pt idx="5">
                  <c:v>1657</c:v>
                </c:pt>
                <c:pt idx="6">
                  <c:v>1545</c:v>
                </c:pt>
                <c:pt idx="7">
                  <c:v>6085</c:v>
                </c:pt>
                <c:pt idx="8">
                  <c:v>8007</c:v>
                </c:pt>
                <c:pt idx="9">
                  <c:v>9619</c:v>
                </c:pt>
                <c:pt idx="10">
                  <c:v>10882</c:v>
                </c:pt>
                <c:pt idx="11">
                  <c:v>11670</c:v>
                </c:pt>
                <c:pt idx="12">
                  <c:v>13268</c:v>
                </c:pt>
                <c:pt idx="13">
                  <c:v>15035</c:v>
                </c:pt>
                <c:pt idx="14">
                  <c:v>15887</c:v>
                </c:pt>
                <c:pt idx="15">
                  <c:v>17795</c:v>
                </c:pt>
                <c:pt idx="16">
                  <c:v>19233</c:v>
                </c:pt>
                <c:pt idx="17">
                  <c:v>20113</c:v>
                </c:pt>
                <c:pt idx="18">
                  <c:v>20765</c:v>
                </c:pt>
                <c:pt idx="19">
                  <c:v>20996</c:v>
                </c:pt>
                <c:pt idx="20">
                  <c:v>23198</c:v>
                </c:pt>
                <c:pt idx="21">
                  <c:v>25441</c:v>
                </c:pt>
                <c:pt idx="22">
                  <c:v>26700</c:v>
                </c:pt>
                <c:pt idx="23">
                  <c:v>29000</c:v>
                </c:pt>
              </c:numCache>
            </c:numRef>
          </c:val>
        </c:ser>
        <c:axId val="49757568"/>
        <c:axId val="49772032"/>
      </c:areaChart>
      <c:catAx>
        <c:axId val="497575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9772032"/>
        <c:crosses val="autoZero"/>
        <c:auto val="1"/>
        <c:lblAlgn val="ctr"/>
        <c:lblOffset val="100"/>
      </c:catAx>
      <c:valAx>
        <c:axId val="49772032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_(* #,##0_);_(* \(#,##0\);_(* &quot;-&quot;??_);_(@_)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975756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2013-14 %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Voucher Enrollment in Choice Schools </a:t>
            </a:r>
            <a:b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(September Pupil</a:t>
            </a:r>
            <a:r>
              <a:rPr lang="en-US" sz="1200" baseline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Count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v>MPCP</c:v>
          </c:tx>
          <c:val>
            <c:numRef>
              <c:f>'Master Graph (PCP Sort)'!$H$2:$H$111</c:f>
              <c:numCache>
                <c:formatCode>0%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0.99768518518518523</c:v>
                </c:pt>
                <c:pt idx="20">
                  <c:v>0.99657534246575341</c:v>
                </c:pt>
                <c:pt idx="21">
                  <c:v>0.99615384615384661</c:v>
                </c:pt>
                <c:pt idx="22">
                  <c:v>0.99603960396039604</c:v>
                </c:pt>
                <c:pt idx="23">
                  <c:v>0.99566473988439308</c:v>
                </c:pt>
                <c:pt idx="24">
                  <c:v>0.99541284403669394</c:v>
                </c:pt>
                <c:pt idx="25">
                  <c:v>0.99514563106796117</c:v>
                </c:pt>
                <c:pt idx="26">
                  <c:v>0.99188311688311692</c:v>
                </c:pt>
                <c:pt idx="27">
                  <c:v>0.99148936170212232</c:v>
                </c:pt>
                <c:pt idx="28">
                  <c:v>0.99111111111111116</c:v>
                </c:pt>
                <c:pt idx="29">
                  <c:v>0.99111111111111116</c:v>
                </c:pt>
                <c:pt idx="30">
                  <c:v>0.99023437499999956</c:v>
                </c:pt>
                <c:pt idx="31">
                  <c:v>0.98920086393088569</c:v>
                </c:pt>
                <c:pt idx="32">
                  <c:v>0.98888888888888893</c:v>
                </c:pt>
                <c:pt idx="33">
                  <c:v>0.98888888888888893</c:v>
                </c:pt>
                <c:pt idx="34">
                  <c:v>0.98828125</c:v>
                </c:pt>
                <c:pt idx="35">
                  <c:v>0.98666666666666658</c:v>
                </c:pt>
                <c:pt idx="36">
                  <c:v>0.98666666666666658</c:v>
                </c:pt>
                <c:pt idx="37">
                  <c:v>0.98577235772357763</c:v>
                </c:pt>
                <c:pt idx="38">
                  <c:v>0.98529411764705888</c:v>
                </c:pt>
                <c:pt idx="39">
                  <c:v>0.98490566037735849</c:v>
                </c:pt>
                <c:pt idx="40">
                  <c:v>0.98341836734693411</c:v>
                </c:pt>
                <c:pt idx="41">
                  <c:v>0.98148148148148151</c:v>
                </c:pt>
                <c:pt idx="42">
                  <c:v>0.9812206572769957</c:v>
                </c:pt>
                <c:pt idx="43">
                  <c:v>0.98039215686274206</c:v>
                </c:pt>
                <c:pt idx="44">
                  <c:v>0.98015873015873012</c:v>
                </c:pt>
                <c:pt idx="45">
                  <c:v>0.97991967871485963</c:v>
                </c:pt>
                <c:pt idx="46">
                  <c:v>0.979539641943734</c:v>
                </c:pt>
                <c:pt idx="47">
                  <c:v>0.97883597883597884</c:v>
                </c:pt>
                <c:pt idx="48">
                  <c:v>0.97872340425532178</c:v>
                </c:pt>
                <c:pt idx="49">
                  <c:v>0.97863247863248148</c:v>
                </c:pt>
                <c:pt idx="50">
                  <c:v>0.97692307692308211</c:v>
                </c:pt>
                <c:pt idx="51">
                  <c:v>0.97690531177829165</c:v>
                </c:pt>
                <c:pt idx="52">
                  <c:v>0.96136962247585844</c:v>
                </c:pt>
                <c:pt idx="53">
                  <c:v>0.95899053627760511</c:v>
                </c:pt>
                <c:pt idx="54">
                  <c:v>0.95495495495495497</c:v>
                </c:pt>
                <c:pt idx="55">
                  <c:v>0.95128939828080261</c:v>
                </c:pt>
                <c:pt idx="56">
                  <c:v>0.95121951219512446</c:v>
                </c:pt>
                <c:pt idx="57">
                  <c:v>0.94941634241244877</c:v>
                </c:pt>
                <c:pt idx="58">
                  <c:v>0.94676806083650189</c:v>
                </c:pt>
                <c:pt idx="59">
                  <c:v>0.94405594405594406</c:v>
                </c:pt>
                <c:pt idx="60">
                  <c:v>0.94117647058823561</c:v>
                </c:pt>
                <c:pt idx="61">
                  <c:v>0.937037037037037</c:v>
                </c:pt>
                <c:pt idx="62">
                  <c:v>0.93333333333333335</c:v>
                </c:pt>
                <c:pt idx="63">
                  <c:v>0.93181818181818177</c:v>
                </c:pt>
                <c:pt idx="64">
                  <c:v>0.93046357615894038</c:v>
                </c:pt>
                <c:pt idx="65">
                  <c:v>0.92934782608695654</c:v>
                </c:pt>
                <c:pt idx="66">
                  <c:v>0.8989898989899</c:v>
                </c:pt>
                <c:pt idx="67">
                  <c:v>0.8958333333333337</c:v>
                </c:pt>
                <c:pt idx="68">
                  <c:v>0.88461538461538469</c:v>
                </c:pt>
                <c:pt idx="69">
                  <c:v>0.8789473684210527</c:v>
                </c:pt>
                <c:pt idx="70">
                  <c:v>0.86541737649063033</c:v>
                </c:pt>
                <c:pt idx="71">
                  <c:v>0.85714285714285765</c:v>
                </c:pt>
                <c:pt idx="72">
                  <c:v>0.83620689655172464</c:v>
                </c:pt>
                <c:pt idx="73">
                  <c:v>0.83311081441922563</c:v>
                </c:pt>
                <c:pt idx="74">
                  <c:v>0.82251082251082264</c:v>
                </c:pt>
                <c:pt idx="75">
                  <c:v>0.81395348837209303</c:v>
                </c:pt>
                <c:pt idx="76">
                  <c:v>0.77358490566037763</c:v>
                </c:pt>
                <c:pt idx="77">
                  <c:v>0.77083333333333648</c:v>
                </c:pt>
                <c:pt idx="78">
                  <c:v>0.76512455516014466</c:v>
                </c:pt>
                <c:pt idx="79">
                  <c:v>0.7578125</c:v>
                </c:pt>
                <c:pt idx="80">
                  <c:v>0.75000000000000244</c:v>
                </c:pt>
                <c:pt idx="81">
                  <c:v>0.74468085106383386</c:v>
                </c:pt>
                <c:pt idx="82">
                  <c:v>0.70252100840336162</c:v>
                </c:pt>
                <c:pt idx="83">
                  <c:v>0.68152866242038479</c:v>
                </c:pt>
                <c:pt idx="84">
                  <c:v>0.67326732673267331</c:v>
                </c:pt>
                <c:pt idx="85">
                  <c:v>0.63917525773195871</c:v>
                </c:pt>
                <c:pt idx="86">
                  <c:v>0.60714285714285765</c:v>
                </c:pt>
                <c:pt idx="87">
                  <c:v>0.57083333333333364</c:v>
                </c:pt>
                <c:pt idx="88">
                  <c:v>0.56559766763848762</c:v>
                </c:pt>
                <c:pt idx="89">
                  <c:v>0.52493438320209951</c:v>
                </c:pt>
                <c:pt idx="90">
                  <c:v>0.51388888888888884</c:v>
                </c:pt>
                <c:pt idx="91">
                  <c:v>0.43216080402010082</c:v>
                </c:pt>
                <c:pt idx="92">
                  <c:v>0.43000000000000038</c:v>
                </c:pt>
                <c:pt idx="93">
                  <c:v>0.40196078431372684</c:v>
                </c:pt>
                <c:pt idx="94">
                  <c:v>0.40163934426229503</c:v>
                </c:pt>
                <c:pt idx="95">
                  <c:v>0.37500000000000117</c:v>
                </c:pt>
                <c:pt idx="96">
                  <c:v>0.36842105263157893</c:v>
                </c:pt>
                <c:pt idx="97">
                  <c:v>0.36363636363636381</c:v>
                </c:pt>
                <c:pt idx="98">
                  <c:v>0.30000000000000032</c:v>
                </c:pt>
                <c:pt idx="99">
                  <c:v>0.29292929292929504</c:v>
                </c:pt>
                <c:pt idx="100">
                  <c:v>0.23376623376623507</c:v>
                </c:pt>
                <c:pt idx="101">
                  <c:v>0.17021276595744694</c:v>
                </c:pt>
                <c:pt idx="102">
                  <c:v>0.16151202749140894</c:v>
                </c:pt>
                <c:pt idx="103">
                  <c:v>0.15573770491803279</c:v>
                </c:pt>
                <c:pt idx="104">
                  <c:v>0.14545454545454545</c:v>
                </c:pt>
                <c:pt idx="105">
                  <c:v>9.0225563909774764E-2</c:v>
                </c:pt>
                <c:pt idx="106">
                  <c:v>7.3863636363636839E-2</c:v>
                </c:pt>
                <c:pt idx="107">
                  <c:v>5.7142857142857141E-2</c:v>
                </c:pt>
                <c:pt idx="108">
                  <c:v>2.5862068965517241E-2</c:v>
                </c:pt>
                <c:pt idx="109">
                  <c:v>0</c:v>
                </c:pt>
              </c:numCache>
            </c:numRef>
          </c:val>
        </c:ser>
        <c:ser>
          <c:idx val="1"/>
          <c:order val="1"/>
          <c:tx>
            <c:v>RPCP</c:v>
          </c:tx>
          <c:val>
            <c:numRef>
              <c:f>'Master Graph (PCP Sort)'!$H$112:$H$124</c:f>
              <c:numCache>
                <c:formatCode>0%</c:formatCode>
                <c:ptCount val="13"/>
                <c:pt idx="0">
                  <c:v>0.97902097902097962</c:v>
                </c:pt>
                <c:pt idx="1">
                  <c:v>0.9375</c:v>
                </c:pt>
                <c:pt idx="2">
                  <c:v>0.69189189189189493</c:v>
                </c:pt>
                <c:pt idx="3">
                  <c:v>0.49162011173184589</c:v>
                </c:pt>
                <c:pt idx="4">
                  <c:v>0.47457627118644335</c:v>
                </c:pt>
                <c:pt idx="5">
                  <c:v>0.46610169491525438</c:v>
                </c:pt>
                <c:pt idx="6">
                  <c:v>0.38805970149253732</c:v>
                </c:pt>
                <c:pt idx="7">
                  <c:v>0.31904761904762052</c:v>
                </c:pt>
                <c:pt idx="8">
                  <c:v>0.31818181818181951</c:v>
                </c:pt>
                <c:pt idx="9">
                  <c:v>0.30386740331491979</c:v>
                </c:pt>
                <c:pt idx="10">
                  <c:v>0.30145530145530147</c:v>
                </c:pt>
                <c:pt idx="11">
                  <c:v>0.21103896103896141</c:v>
                </c:pt>
                <c:pt idx="12">
                  <c:v>5.9523809523809521E-3</c:v>
                </c:pt>
              </c:numCache>
            </c:numRef>
          </c:val>
        </c:ser>
        <c:ser>
          <c:idx val="2"/>
          <c:order val="2"/>
          <c:tx>
            <c:v>WPCP</c:v>
          </c:tx>
          <c:val>
            <c:numRef>
              <c:f>'Master Graph (PCP Sort)'!$H$125:$H$149</c:f>
              <c:numCache>
                <c:formatCode>0%</c:formatCode>
                <c:ptCount val="25"/>
                <c:pt idx="0">
                  <c:v>0.25641025641025639</c:v>
                </c:pt>
                <c:pt idx="1">
                  <c:v>0.19444444444444564</c:v>
                </c:pt>
                <c:pt idx="2">
                  <c:v>0.16129032258064521</c:v>
                </c:pt>
                <c:pt idx="3">
                  <c:v>0.12318840579710146</c:v>
                </c:pt>
                <c:pt idx="4">
                  <c:v>9.7560975609756226E-2</c:v>
                </c:pt>
                <c:pt idx="5">
                  <c:v>8.8495575221239561E-2</c:v>
                </c:pt>
                <c:pt idx="6">
                  <c:v>7.0866141732283491E-2</c:v>
                </c:pt>
                <c:pt idx="7">
                  <c:v>6.8817204301075324E-2</c:v>
                </c:pt>
                <c:pt idx="8">
                  <c:v>5.9866962305987009E-2</c:v>
                </c:pt>
                <c:pt idx="9">
                  <c:v>5.8479532163742687E-2</c:v>
                </c:pt>
                <c:pt idx="10">
                  <c:v>5.6962025316455694E-2</c:v>
                </c:pt>
                <c:pt idx="11">
                  <c:v>5.6306306306306432E-2</c:v>
                </c:pt>
                <c:pt idx="12">
                  <c:v>4.4684129429892125E-2</c:v>
                </c:pt>
                <c:pt idx="13">
                  <c:v>4.3890865954922913E-2</c:v>
                </c:pt>
                <c:pt idx="14">
                  <c:v>3.5121328224776552E-2</c:v>
                </c:pt>
                <c:pt idx="15">
                  <c:v>3.4321372854914364E-2</c:v>
                </c:pt>
                <c:pt idx="16">
                  <c:v>3.1884057971014658E-2</c:v>
                </c:pt>
                <c:pt idx="17">
                  <c:v>2.9411764705882353E-2</c:v>
                </c:pt>
                <c:pt idx="18">
                  <c:v>2.9027576197387477E-2</c:v>
                </c:pt>
                <c:pt idx="19">
                  <c:v>2.3049645390070952E-2</c:v>
                </c:pt>
                <c:pt idx="20">
                  <c:v>2.1538461538461541E-2</c:v>
                </c:pt>
                <c:pt idx="21">
                  <c:v>1.9417475728155446E-2</c:v>
                </c:pt>
                <c:pt idx="22">
                  <c:v>1.8018018018018021E-2</c:v>
                </c:pt>
                <c:pt idx="23">
                  <c:v>1.282051282051282E-2</c:v>
                </c:pt>
                <c:pt idx="24">
                  <c:v>1.2345679012345723E-2</c:v>
                </c:pt>
              </c:numCache>
            </c:numRef>
          </c:val>
        </c:ser>
        <c:axId val="110578304"/>
        <c:axId val="110625152"/>
      </c:areaChart>
      <c:catAx>
        <c:axId val="11057830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110625152"/>
        <c:crosses val="autoZero"/>
        <c:auto val="1"/>
        <c:lblAlgn val="ctr"/>
        <c:lblOffset val="100"/>
      </c:catAx>
      <c:valAx>
        <c:axId val="11062515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0578304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3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Change in Per-Pupil Revenue Over Time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'Per Pupil Increase History'!$C$3</c:f>
              <c:strCache>
                <c:ptCount val="1"/>
                <c:pt idx="0">
                  <c:v>Pep-Pupil Aid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diamond"/>
            <c:size val="1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'Per Pupil Increase History'!$C$4:$C$25</c:f>
              <c:numCache>
                <c:formatCode>_("$"* #,##0.00_);_("$"* \(#,##0.00\);_("$"* "-"??_);_(@_)</c:formatCode>
                <c:ptCount val="22"/>
                <c:pt idx="0">
                  <c:v>190</c:v>
                </c:pt>
                <c:pt idx="1">
                  <c:v>194.37</c:v>
                </c:pt>
                <c:pt idx="2">
                  <c:v>200</c:v>
                </c:pt>
                <c:pt idx="3">
                  <c:v>206</c:v>
                </c:pt>
                <c:pt idx="4">
                  <c:v>206</c:v>
                </c:pt>
                <c:pt idx="5">
                  <c:v>208.88000000000059</c:v>
                </c:pt>
                <c:pt idx="6">
                  <c:v>212.43</c:v>
                </c:pt>
                <c:pt idx="7">
                  <c:v>220.29</c:v>
                </c:pt>
                <c:pt idx="8">
                  <c:v>226.68</c:v>
                </c:pt>
                <c:pt idx="9">
                  <c:v>230.08</c:v>
                </c:pt>
                <c:pt idx="10">
                  <c:v>236.98000000000027</c:v>
                </c:pt>
                <c:pt idx="11">
                  <c:v>241.01</c:v>
                </c:pt>
                <c:pt idx="12">
                  <c:v>248.48000000000027</c:v>
                </c:pt>
                <c:pt idx="13">
                  <c:v>256.92999999999893</c:v>
                </c:pt>
                <c:pt idx="14">
                  <c:v>264.12</c:v>
                </c:pt>
                <c:pt idx="15">
                  <c:v>274.68</c:v>
                </c:pt>
                <c:pt idx="16">
                  <c:v>200</c:v>
                </c:pt>
                <c:pt idx="17">
                  <c:v>200</c:v>
                </c:pt>
                <c:pt idx="18">
                  <c:v>-554</c:v>
                </c:pt>
                <c:pt idx="19">
                  <c:v>50</c:v>
                </c:pt>
                <c:pt idx="20">
                  <c:v>150</c:v>
                </c:pt>
                <c:pt idx="21">
                  <c:v>150</c:v>
                </c:pt>
              </c:numCache>
            </c:numRef>
          </c:val>
        </c:ser>
        <c:ser>
          <c:idx val="0"/>
          <c:order val="1"/>
          <c:tx>
            <c:strRef>
              <c:f>'Per Pupil Increase History'!$B$3</c:f>
              <c:strCache>
                <c:ptCount val="1"/>
                <c:pt idx="0">
                  <c:v>Revenue Limit Change</c:v>
                </c:pt>
              </c:strCache>
            </c:strRef>
          </c:tx>
          <c:marker>
            <c:symbol val="diamond"/>
            <c:size val="15"/>
            <c:spPr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18"/>
            <c:spPr>
              <a:ln w="50800"/>
            </c:spPr>
          </c:dPt>
          <c:cat>
            <c:strRef>
              <c:f>'Per Pupil Increase History'!$A$4:$A$25</c:f>
              <c:strCache>
                <c:ptCount val="22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2011-12*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</c:strCache>
            </c:strRef>
          </c:cat>
          <c:val>
            <c:numRef>
              <c:f>'Per Pupil Increase History'!$B$4:$B$25</c:f>
              <c:numCache>
                <c:formatCode>_("$"* #,##0.00_);_("$"* \(#,##0.00\);_("$"* "-"??_);_(@_)</c:formatCode>
                <c:ptCount val="22"/>
                <c:pt idx="0">
                  <c:v>190</c:v>
                </c:pt>
                <c:pt idx="1">
                  <c:v>194.37</c:v>
                </c:pt>
                <c:pt idx="2">
                  <c:v>200</c:v>
                </c:pt>
                <c:pt idx="3">
                  <c:v>206</c:v>
                </c:pt>
                <c:pt idx="4">
                  <c:v>206</c:v>
                </c:pt>
                <c:pt idx="5">
                  <c:v>208.88000000000059</c:v>
                </c:pt>
                <c:pt idx="6">
                  <c:v>212.43</c:v>
                </c:pt>
                <c:pt idx="7">
                  <c:v>220.29</c:v>
                </c:pt>
                <c:pt idx="8">
                  <c:v>226.68</c:v>
                </c:pt>
                <c:pt idx="9">
                  <c:v>230.08</c:v>
                </c:pt>
                <c:pt idx="10">
                  <c:v>236.98000000000027</c:v>
                </c:pt>
                <c:pt idx="11">
                  <c:v>241.01</c:v>
                </c:pt>
                <c:pt idx="12">
                  <c:v>248.48000000000027</c:v>
                </c:pt>
                <c:pt idx="13">
                  <c:v>256.92999999999893</c:v>
                </c:pt>
                <c:pt idx="14">
                  <c:v>264.12</c:v>
                </c:pt>
                <c:pt idx="15">
                  <c:v>274.68</c:v>
                </c:pt>
                <c:pt idx="16">
                  <c:v>200</c:v>
                </c:pt>
                <c:pt idx="17">
                  <c:v>200</c:v>
                </c:pt>
                <c:pt idx="18">
                  <c:v>-554</c:v>
                </c:pt>
                <c:pt idx="19">
                  <c:v>50</c:v>
                </c:pt>
                <c:pt idx="20">
                  <c:v>75</c:v>
                </c:pt>
                <c:pt idx="21">
                  <c:v>75</c:v>
                </c:pt>
              </c:numCache>
            </c:numRef>
          </c:val>
        </c:ser>
        <c:marker val="1"/>
        <c:axId val="111418752"/>
        <c:axId val="111441024"/>
      </c:lineChart>
      <c:catAx>
        <c:axId val="111418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 i="1">
                <a:solidFill>
                  <a:schemeClr val="accent1"/>
                </a:solidFill>
              </a:defRPr>
            </a:pPr>
            <a:endParaRPr lang="en-US"/>
          </a:p>
        </c:txPr>
        <c:crossAx val="111441024"/>
        <c:crosses val="autoZero"/>
        <c:auto val="1"/>
        <c:lblAlgn val="ctr"/>
        <c:lblOffset val="100"/>
      </c:catAx>
      <c:valAx>
        <c:axId val="111441024"/>
        <c:scaling>
          <c:orientation val="minMax"/>
        </c:scaling>
        <c:axPos val="l"/>
        <c:majorGridlines/>
        <c:numFmt formatCode="_(&quot;$&quot;* #,##0_);_(&quot;$&quot;* \(#,##0\);_(&quot;$&quot;* &quot;-&quot;_);_(@_)" sourceLinked="0"/>
        <c:tickLblPos val="nextTo"/>
        <c:txPr>
          <a:bodyPr/>
          <a:lstStyle/>
          <a:p>
            <a:pPr>
              <a:defRPr sz="1200" b="1" i="0">
                <a:solidFill>
                  <a:schemeClr val="bg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11418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2009-10</c:v>
                </c:pt>
              </c:strCache>
            </c:strRef>
          </c:tx>
          <c:dLbls>
            <c:dLbl>
              <c:idx val="3"/>
              <c:layout>
                <c:manualLayout>
                  <c:x val="1.6975308641975603E-2"/>
                  <c:y val="-1.68361959653669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Teachers</c:v>
                </c:pt>
                <c:pt idx="1">
                  <c:v>Aides</c:v>
                </c:pt>
                <c:pt idx="2">
                  <c:v>Administrators</c:v>
                </c:pt>
                <c:pt idx="3">
                  <c:v>Support Staff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-599</c:v>
                </c:pt>
                <c:pt idx="1">
                  <c:v>-355</c:v>
                </c:pt>
                <c:pt idx="2">
                  <c:v>26</c:v>
                </c:pt>
                <c:pt idx="3">
                  <c:v>215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2010-11</c:v>
                </c:pt>
              </c:strCache>
            </c:strRef>
          </c:tx>
          <c:dLbls>
            <c:dLbl>
              <c:idx val="1"/>
              <c:layout>
                <c:manualLayout>
                  <c:x val="7.7160493827162476E-3"/>
                  <c:y val="4.4189490717604903E-7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-43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-130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Teachers</c:v>
                </c:pt>
                <c:pt idx="1">
                  <c:v>Aides</c:v>
                </c:pt>
                <c:pt idx="2">
                  <c:v>Administrators</c:v>
                </c:pt>
                <c:pt idx="3">
                  <c:v>Support Staff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-690</c:v>
                </c:pt>
                <c:pt idx="1">
                  <c:v>-153</c:v>
                </c:pt>
                <c:pt idx="2">
                  <c:v>-43</c:v>
                </c:pt>
                <c:pt idx="3">
                  <c:v>-130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2011-12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-1,676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-175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-785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Teachers</c:v>
                </c:pt>
                <c:pt idx="1">
                  <c:v>Aides</c:v>
                </c:pt>
                <c:pt idx="2">
                  <c:v>Administrators</c:v>
                </c:pt>
                <c:pt idx="3">
                  <c:v>Support Staff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-1676</c:v>
                </c:pt>
                <c:pt idx="1">
                  <c:v>-812</c:v>
                </c:pt>
                <c:pt idx="2">
                  <c:v>-175</c:v>
                </c:pt>
                <c:pt idx="3">
                  <c:v>-763</c:v>
                </c:pt>
              </c:numCache>
            </c:numRef>
          </c:val>
        </c:ser>
        <c:dLbls>
          <c:showVal val="1"/>
        </c:dLbls>
        <c:gapWidth val="50"/>
        <c:shape val="box"/>
        <c:axId val="103479936"/>
        <c:axId val="103502208"/>
        <c:axId val="0"/>
      </c:bar3DChart>
      <c:catAx>
        <c:axId val="103479936"/>
        <c:scaling>
          <c:orientation val="minMax"/>
        </c:scaling>
        <c:axPos val="b"/>
        <c:tickLblPos val="high"/>
        <c:txPr>
          <a:bodyPr/>
          <a:lstStyle/>
          <a:p>
            <a:pPr>
              <a:defRPr sz="1400" b="1">
                <a:solidFill>
                  <a:schemeClr val="bg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3502208"/>
        <c:crosses val="autoZero"/>
        <c:auto val="1"/>
        <c:lblAlgn val="ctr"/>
        <c:lblOffset val="100"/>
      </c:catAx>
      <c:valAx>
        <c:axId val="103502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34799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bg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General School</a:t>
            </a:r>
            <a:r>
              <a:rPr lang="en-US" baseline="0" dirty="0" smtClean="0">
                <a:solidFill>
                  <a:schemeClr val="bg1"/>
                </a:solidFill>
              </a:rPr>
              <a:t> Aids </a:t>
            </a:r>
            <a:br>
              <a:rPr lang="en-US" baseline="0" dirty="0" smtClean="0">
                <a:solidFill>
                  <a:schemeClr val="bg1"/>
                </a:solidFill>
              </a:rPr>
            </a:br>
            <a:r>
              <a:rPr lang="en-US" sz="1200" baseline="0" dirty="0" smtClean="0">
                <a:solidFill>
                  <a:schemeClr val="bg1"/>
                </a:solidFill>
              </a:rPr>
              <a:t>(in billions $)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 $4.80 </c:v>
                </c:pt>
              </c:strCache>
            </c:strRef>
          </c:tx>
          <c:dPt>
            <c:idx val="6"/>
            <c:bubble3D val="1"/>
            <c:spPr>
              <a:solidFill>
                <a:schemeClr val="accent3"/>
              </a:solidFill>
            </c:spPr>
          </c:dPt>
          <c:dPt>
            <c:idx val="7"/>
            <c:bubble3D val="1"/>
            <c:spPr>
              <a:solidFill>
                <a:srgbClr val="78AC35"/>
              </a:solidFill>
            </c:spPr>
          </c:dPt>
          <c:dLbls>
            <c:txPr>
              <a:bodyPr rot="-5400000"/>
              <a:lstStyle/>
              <a:p>
                <a:pPr>
                  <a:defRPr sz="1000" b="1"/>
                </a:pPr>
                <a:endParaRPr lang="en-US"/>
              </a:p>
            </c:txPr>
            <c:dLblPos val="inEnd"/>
            <c:showVal val="1"/>
          </c:dLbls>
          <c:cat>
            <c:strRef>
              <c:f>Sheet1!$A$3:$A$10</c:f>
              <c:strCache>
                <c:ptCount val="8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</c:strCache>
            </c:strRef>
          </c:cat>
          <c:val>
            <c:numRef>
              <c:f>Sheet1!$B$3:$B$10</c:f>
              <c:numCache>
                <c:formatCode>_("$"* #,##0.00_);_("$"* \(#,##0.00\);_("$"* "-"??_);_(@_)</c:formatCode>
                <c:ptCount val="8"/>
                <c:pt idx="0">
                  <c:v>4.6524999999999945</c:v>
                </c:pt>
                <c:pt idx="1">
                  <c:v>4.6524999999999945</c:v>
                </c:pt>
                <c:pt idx="2">
                  <c:v>4.2619539999999985</c:v>
                </c:pt>
                <c:pt idx="3">
                  <c:v>4.2936579999999998</c:v>
                </c:pt>
                <c:pt idx="4">
                  <c:v>4.3815945999999855</c:v>
                </c:pt>
                <c:pt idx="5">
                  <c:v>4.4759605000000002</c:v>
                </c:pt>
                <c:pt idx="6">
                  <c:v>4.4759605000000002</c:v>
                </c:pt>
                <c:pt idx="7">
                  <c:v>4.584098</c:v>
                </c:pt>
              </c:numCache>
            </c:numRef>
          </c:val>
          <c:bubble3D val="1"/>
        </c:ser>
        <c:gapWidth val="50"/>
        <c:axId val="80018816"/>
        <c:axId val="80350592"/>
      </c:barChart>
      <c:catAx>
        <c:axId val="80018816"/>
        <c:scaling>
          <c:orientation val="minMax"/>
        </c:scaling>
        <c:axPos val="b"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 sz="1200" i="1">
                <a:solidFill>
                  <a:schemeClr val="bg1"/>
                </a:solidFill>
              </a:defRPr>
            </a:pPr>
            <a:endParaRPr lang="en-US"/>
          </a:p>
        </c:txPr>
        <c:crossAx val="80350592"/>
        <c:crosses val="autoZero"/>
        <c:auto val="1"/>
        <c:lblAlgn val="ctr"/>
        <c:lblOffset val="100"/>
      </c:catAx>
      <c:valAx>
        <c:axId val="80350592"/>
        <c:scaling>
          <c:orientation val="minMax"/>
        </c:scaling>
        <c:axPos val="l"/>
        <c:majorGridlines/>
        <c:numFmt formatCode="_(&quot;$&quot;* #,##0.00_);_(&quot;$&quot;* \(#,##0.00\);_(&quot;$&quot;* &quot;-&quot;??_);_(@_)" sourceLinked="1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80018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SWD</c:v>
                </c:pt>
              </c:strCache>
            </c:strRef>
          </c:tx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0.35790000000000038</c:v>
                </c:pt>
                <c:pt idx="1">
                  <c:v>0.33660000000000045</c:v>
                </c:pt>
                <c:pt idx="2">
                  <c:v>0.31870000000000032</c:v>
                </c:pt>
                <c:pt idx="3">
                  <c:v>0.30450000000000038</c:v>
                </c:pt>
                <c:pt idx="4">
                  <c:v>0.29950000000000032</c:v>
                </c:pt>
                <c:pt idx="5">
                  <c:v>0.28840000000000032</c:v>
                </c:pt>
                <c:pt idx="6">
                  <c:v>0.28700000000000031</c:v>
                </c:pt>
                <c:pt idx="7">
                  <c:v>0.28820000000000001</c:v>
                </c:pt>
                <c:pt idx="8">
                  <c:v>0.28670000000000001</c:v>
                </c:pt>
                <c:pt idx="9">
                  <c:v>0.27850000000000008</c:v>
                </c:pt>
                <c:pt idx="10">
                  <c:v>0.28080000000000038</c:v>
                </c:pt>
                <c:pt idx="11">
                  <c:v>0.26590000000000008</c:v>
                </c:pt>
                <c:pt idx="12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BLBC</c:v>
                </c:pt>
              </c:strCache>
            </c:strRef>
          </c:tx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0.17950000000000019</c:v>
                </c:pt>
                <c:pt idx="1">
                  <c:v>0.16500000000000001</c:v>
                </c:pt>
                <c:pt idx="2">
                  <c:v>0.128</c:v>
                </c:pt>
                <c:pt idx="3">
                  <c:v>0.12740000000000001</c:v>
                </c:pt>
                <c:pt idx="4">
                  <c:v>0.11410000000000002</c:v>
                </c:pt>
                <c:pt idx="5">
                  <c:v>0.1149</c:v>
                </c:pt>
                <c:pt idx="6">
                  <c:v>0.1159</c:v>
                </c:pt>
                <c:pt idx="7">
                  <c:v>0.11259999999999998</c:v>
                </c:pt>
                <c:pt idx="8">
                  <c:v>0.10790000000000002</c:v>
                </c:pt>
                <c:pt idx="9">
                  <c:v>9.6800000000000025E-2</c:v>
                </c:pt>
                <c:pt idx="10">
                  <c:v>9.4400000000000026E-2</c:v>
                </c:pt>
                <c:pt idx="11">
                  <c:v>8.0000000000000043E-2</c:v>
                </c:pt>
                <c:pt idx="12">
                  <c:v>8.0000000000000043E-2</c:v>
                </c:pt>
              </c:numCache>
            </c:numRef>
          </c:val>
        </c:ser>
        <c:marker val="1"/>
        <c:axId val="113586944"/>
        <c:axId val="113588480"/>
      </c:lineChart>
      <c:catAx>
        <c:axId val="113586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3588480"/>
        <c:crosses val="autoZero"/>
        <c:auto val="1"/>
        <c:lblAlgn val="ctr"/>
        <c:lblOffset val="100"/>
      </c:catAx>
      <c:valAx>
        <c:axId val="11358848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135869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5B70D-F5AD-43DE-9108-B46C7295E505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996F4D06-B5A0-4557-B56E-928052487ADE}">
      <dgm:prSet phldrT="[Text]"/>
      <dgm:spPr/>
      <dgm:t>
        <a:bodyPr/>
        <a:lstStyle/>
        <a:p>
          <a:r>
            <a:rPr lang="en-US" dirty="0" smtClean="0"/>
            <a:t>Property Tax Levy</a:t>
          </a:r>
          <a:endParaRPr lang="en-US" dirty="0"/>
        </a:p>
      </dgm:t>
    </dgm:pt>
    <dgm:pt modelId="{BDF9C9EF-D81F-4CB6-A847-B4A5D32353B6}" type="parTrans" cxnId="{520501CD-5F80-4FA1-96DB-D7CD017A4823}">
      <dgm:prSet/>
      <dgm:spPr/>
      <dgm:t>
        <a:bodyPr/>
        <a:lstStyle/>
        <a:p>
          <a:endParaRPr lang="en-US"/>
        </a:p>
      </dgm:t>
    </dgm:pt>
    <dgm:pt modelId="{3C4731CB-3A96-4216-9439-E5AC31A4B032}" type="sibTrans" cxnId="{520501CD-5F80-4FA1-96DB-D7CD017A4823}">
      <dgm:prSet/>
      <dgm:spPr/>
      <dgm:t>
        <a:bodyPr/>
        <a:lstStyle/>
        <a:p>
          <a:endParaRPr lang="en-US"/>
        </a:p>
      </dgm:t>
    </dgm:pt>
    <dgm:pt modelId="{9FBE4747-895F-4B45-B538-1DB7BADF332C}">
      <dgm:prSet phldrT="[Text]"/>
      <dgm:spPr/>
      <dgm:t>
        <a:bodyPr/>
        <a:lstStyle/>
        <a:p>
          <a:r>
            <a:rPr lang="en-US" dirty="0" smtClean="0"/>
            <a:t>State  Equalization Aid</a:t>
          </a:r>
          <a:endParaRPr lang="en-US" dirty="0"/>
        </a:p>
      </dgm:t>
    </dgm:pt>
    <dgm:pt modelId="{5D5969D0-EFAF-4BA9-845A-EDEEF81BD953}" type="parTrans" cxnId="{E22AE5A2-F944-43E8-9FDA-50299C6DD4CA}">
      <dgm:prSet/>
      <dgm:spPr/>
      <dgm:t>
        <a:bodyPr/>
        <a:lstStyle/>
        <a:p>
          <a:endParaRPr lang="en-US"/>
        </a:p>
      </dgm:t>
    </dgm:pt>
    <dgm:pt modelId="{72DD57D5-7AC8-4454-AE45-B6DD381836BA}" type="sibTrans" cxnId="{E22AE5A2-F944-43E8-9FDA-50299C6DD4CA}">
      <dgm:prSet/>
      <dgm:spPr/>
      <dgm:t>
        <a:bodyPr/>
        <a:lstStyle/>
        <a:p>
          <a:endParaRPr lang="en-US"/>
        </a:p>
      </dgm:t>
    </dgm:pt>
    <dgm:pt modelId="{FF7C36F8-7A74-45F5-82E6-42B6C95C6E92}">
      <dgm:prSet phldrT="[Text]"/>
      <dgm:spPr/>
      <dgm:t>
        <a:bodyPr/>
        <a:lstStyle/>
        <a:p>
          <a:r>
            <a:rPr lang="en-US" dirty="0" smtClean="0"/>
            <a:t>Revenue Limit</a:t>
          </a:r>
          <a:endParaRPr lang="en-US" dirty="0"/>
        </a:p>
      </dgm:t>
    </dgm:pt>
    <dgm:pt modelId="{77127AC5-14BA-4A69-98E1-A25CBCD2EE82}" type="parTrans" cxnId="{10D31180-D3FC-4522-AC37-E1239E008F4A}">
      <dgm:prSet/>
      <dgm:spPr/>
      <dgm:t>
        <a:bodyPr/>
        <a:lstStyle/>
        <a:p>
          <a:endParaRPr lang="en-US"/>
        </a:p>
      </dgm:t>
    </dgm:pt>
    <dgm:pt modelId="{FB2F9258-1C3C-482C-B2CB-BB81B5F6C1C5}" type="sibTrans" cxnId="{10D31180-D3FC-4522-AC37-E1239E008F4A}">
      <dgm:prSet/>
      <dgm:spPr/>
      <dgm:t>
        <a:bodyPr/>
        <a:lstStyle/>
        <a:p>
          <a:endParaRPr lang="en-US"/>
        </a:p>
      </dgm:t>
    </dgm:pt>
    <dgm:pt modelId="{AC59EEA4-69CE-4FB1-BE53-707AFE948A19}" type="pres">
      <dgm:prSet presAssocID="{DBF5B70D-F5AD-43DE-9108-B46C7295E505}" presName="Name0" presStyleCnt="0">
        <dgm:presLayoutVars>
          <dgm:dir val="rev"/>
          <dgm:resizeHandles val="exact"/>
        </dgm:presLayoutVars>
      </dgm:prSet>
      <dgm:spPr/>
    </dgm:pt>
    <dgm:pt modelId="{384EB8B2-796A-4E5C-8DDD-A2F5A312D986}" type="pres">
      <dgm:prSet presAssocID="{996F4D06-B5A0-4557-B56E-928052487ADE}" presName="node" presStyleLbl="node1" presStyleIdx="0" presStyleCnt="3" custLinFactNeighborX="-2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5913-8133-49A2-8F55-4086EA77B96D}" type="pres">
      <dgm:prSet presAssocID="{3C4731CB-3A96-4216-9439-E5AC31A4B032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AB5B21E7-52F5-4FF3-A1B7-44982B8A3E83}" type="pres">
      <dgm:prSet presAssocID="{3C4731CB-3A96-4216-9439-E5AC31A4B03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0BBDF21-2F4D-4136-BF17-92D0D959191F}" type="pres">
      <dgm:prSet presAssocID="{9FBE4747-895F-4B45-B538-1DB7BADF332C}" presName="node" presStyleLbl="node1" presStyleIdx="1" presStyleCnt="3" custLinFactNeighborY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F3526-8A6C-4F9B-8D69-326C283A7F15}" type="pres">
      <dgm:prSet presAssocID="{72DD57D5-7AC8-4454-AE45-B6DD381836BA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63F1ECF7-C52F-4395-8031-1379B633F00C}" type="pres">
      <dgm:prSet presAssocID="{72DD57D5-7AC8-4454-AE45-B6DD381836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14C538D-A163-4586-9B2B-D3A15B7B9472}" type="pres">
      <dgm:prSet presAssocID="{FF7C36F8-7A74-45F5-82E6-42B6C95C6E92}" presName="node" presStyleLbl="node1" presStyleIdx="2" presStyleCnt="3" custLinFactNeighborX="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5F8D2-C711-4DEE-B3B0-4003AA1B76DF}" type="presOf" srcId="{FF7C36F8-7A74-45F5-82E6-42B6C95C6E92}" destId="{B14C538D-A163-4586-9B2B-D3A15B7B9472}" srcOrd="0" destOrd="0" presId="urn:microsoft.com/office/officeart/2005/8/layout/process1"/>
    <dgm:cxn modelId="{10D31180-D3FC-4522-AC37-E1239E008F4A}" srcId="{DBF5B70D-F5AD-43DE-9108-B46C7295E505}" destId="{FF7C36F8-7A74-45F5-82E6-42B6C95C6E92}" srcOrd="2" destOrd="0" parTransId="{77127AC5-14BA-4A69-98E1-A25CBCD2EE82}" sibTransId="{FB2F9258-1C3C-482C-B2CB-BB81B5F6C1C5}"/>
    <dgm:cxn modelId="{520501CD-5F80-4FA1-96DB-D7CD017A4823}" srcId="{DBF5B70D-F5AD-43DE-9108-B46C7295E505}" destId="{996F4D06-B5A0-4557-B56E-928052487ADE}" srcOrd="0" destOrd="0" parTransId="{BDF9C9EF-D81F-4CB6-A847-B4A5D32353B6}" sibTransId="{3C4731CB-3A96-4216-9439-E5AC31A4B032}"/>
    <dgm:cxn modelId="{E22AE5A2-F944-43E8-9FDA-50299C6DD4CA}" srcId="{DBF5B70D-F5AD-43DE-9108-B46C7295E505}" destId="{9FBE4747-895F-4B45-B538-1DB7BADF332C}" srcOrd="1" destOrd="0" parTransId="{5D5969D0-EFAF-4BA9-845A-EDEEF81BD953}" sibTransId="{72DD57D5-7AC8-4454-AE45-B6DD381836BA}"/>
    <dgm:cxn modelId="{EBAB42BE-0057-496D-B704-FA9C49AC6F26}" type="presOf" srcId="{996F4D06-B5A0-4557-B56E-928052487ADE}" destId="{384EB8B2-796A-4E5C-8DDD-A2F5A312D986}" srcOrd="0" destOrd="0" presId="urn:microsoft.com/office/officeart/2005/8/layout/process1"/>
    <dgm:cxn modelId="{A9C84713-E954-4306-9801-0D34B3843C28}" type="presOf" srcId="{9FBE4747-895F-4B45-B538-1DB7BADF332C}" destId="{00BBDF21-2F4D-4136-BF17-92D0D959191F}" srcOrd="0" destOrd="0" presId="urn:microsoft.com/office/officeart/2005/8/layout/process1"/>
    <dgm:cxn modelId="{AE364074-001D-4362-870F-A711D625F938}" type="presOf" srcId="{3C4731CB-3A96-4216-9439-E5AC31A4B032}" destId="{71535913-8133-49A2-8F55-4086EA77B96D}" srcOrd="0" destOrd="0" presId="urn:microsoft.com/office/officeart/2005/8/layout/process1"/>
    <dgm:cxn modelId="{3F6700F3-0208-421C-8739-7EC3CB28347F}" type="presOf" srcId="{72DD57D5-7AC8-4454-AE45-B6DD381836BA}" destId="{A72F3526-8A6C-4F9B-8D69-326C283A7F15}" srcOrd="0" destOrd="0" presId="urn:microsoft.com/office/officeart/2005/8/layout/process1"/>
    <dgm:cxn modelId="{AC7F1876-CF0D-41E1-BCDC-8DDA4C067285}" type="presOf" srcId="{3C4731CB-3A96-4216-9439-E5AC31A4B032}" destId="{AB5B21E7-52F5-4FF3-A1B7-44982B8A3E83}" srcOrd="1" destOrd="0" presId="urn:microsoft.com/office/officeart/2005/8/layout/process1"/>
    <dgm:cxn modelId="{4AA34C1E-DD13-4226-AFA1-6A2A09FF5E27}" type="presOf" srcId="{72DD57D5-7AC8-4454-AE45-B6DD381836BA}" destId="{63F1ECF7-C52F-4395-8031-1379B633F00C}" srcOrd="1" destOrd="0" presId="urn:microsoft.com/office/officeart/2005/8/layout/process1"/>
    <dgm:cxn modelId="{CBBE1DAC-BE0F-455E-AACC-7000C2AFC57C}" type="presOf" srcId="{DBF5B70D-F5AD-43DE-9108-B46C7295E505}" destId="{AC59EEA4-69CE-4FB1-BE53-707AFE948A19}" srcOrd="0" destOrd="0" presId="urn:microsoft.com/office/officeart/2005/8/layout/process1"/>
    <dgm:cxn modelId="{A1D66620-056D-40A1-8E1F-93C395702570}" type="presParOf" srcId="{AC59EEA4-69CE-4FB1-BE53-707AFE948A19}" destId="{384EB8B2-796A-4E5C-8DDD-A2F5A312D986}" srcOrd="0" destOrd="0" presId="urn:microsoft.com/office/officeart/2005/8/layout/process1"/>
    <dgm:cxn modelId="{214CB4C3-2579-4931-B2AD-35EE62FACB94}" type="presParOf" srcId="{AC59EEA4-69CE-4FB1-BE53-707AFE948A19}" destId="{71535913-8133-49A2-8F55-4086EA77B96D}" srcOrd="1" destOrd="0" presId="urn:microsoft.com/office/officeart/2005/8/layout/process1"/>
    <dgm:cxn modelId="{738AED9E-B459-4A48-BD49-B05FC2B86D3A}" type="presParOf" srcId="{71535913-8133-49A2-8F55-4086EA77B96D}" destId="{AB5B21E7-52F5-4FF3-A1B7-44982B8A3E83}" srcOrd="0" destOrd="0" presId="urn:microsoft.com/office/officeart/2005/8/layout/process1"/>
    <dgm:cxn modelId="{01AB8D94-ECA2-45DC-A222-E74B01C2D6BC}" type="presParOf" srcId="{AC59EEA4-69CE-4FB1-BE53-707AFE948A19}" destId="{00BBDF21-2F4D-4136-BF17-92D0D959191F}" srcOrd="2" destOrd="0" presId="urn:microsoft.com/office/officeart/2005/8/layout/process1"/>
    <dgm:cxn modelId="{9C19ED8E-11B8-4F5F-B1E7-2C99BA6D2760}" type="presParOf" srcId="{AC59EEA4-69CE-4FB1-BE53-707AFE948A19}" destId="{A72F3526-8A6C-4F9B-8D69-326C283A7F15}" srcOrd="3" destOrd="0" presId="urn:microsoft.com/office/officeart/2005/8/layout/process1"/>
    <dgm:cxn modelId="{A4DD7993-65A0-43A0-84E2-A668C430624C}" type="presParOf" srcId="{A72F3526-8A6C-4F9B-8D69-326C283A7F15}" destId="{63F1ECF7-C52F-4395-8031-1379B633F00C}" srcOrd="0" destOrd="0" presId="urn:microsoft.com/office/officeart/2005/8/layout/process1"/>
    <dgm:cxn modelId="{304F9C70-0117-498F-9461-4FBEBF61A445}" type="presParOf" srcId="{AC59EEA4-69CE-4FB1-BE53-707AFE948A19}" destId="{B14C538D-A163-4586-9B2B-D3A15B7B9472}" srcOrd="4" destOrd="0" presId="urn:microsoft.com/office/officeart/2005/8/layout/process1"/>
  </dgm:cxnLst>
  <dgm:bg/>
  <dgm:whole>
    <a:ln w="25400">
      <a:solidFill>
        <a:srgbClr val="800000"/>
      </a:solidFill>
      <a:prstDash val="dash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82FAE-4DCA-D046-B812-C7F1267801F3}" type="doc">
      <dgm:prSet loTypeId="urn:microsoft.com/office/officeart/2005/8/layout/venn3" loCatId="relationship" qsTypeId="urn:microsoft.com/office/officeart/2005/8/quickstyle/3D1" qsCatId="3D" csTypeId="urn:microsoft.com/office/officeart/2005/8/colors/accent6_3" csCatId="accent6" phldr="1"/>
      <dgm:spPr/>
    </dgm:pt>
    <dgm:pt modelId="{BBC12EFD-5FA9-EA40-8259-92AA4A31AD72}">
      <dgm:prSet phldrT="[Text]"/>
      <dgm:spPr/>
      <dgm:t>
        <a:bodyPr/>
        <a:lstStyle/>
        <a:p>
          <a:r>
            <a:rPr lang="en-US" dirty="0" smtClean="0"/>
            <a:t>Per Pupil Aid</a:t>
          </a:r>
          <a:endParaRPr lang="en-US" dirty="0"/>
        </a:p>
      </dgm:t>
    </dgm:pt>
    <dgm:pt modelId="{D756B938-3993-2040-828F-D1EDDDAE4626}" type="sibTrans" cxnId="{2924A0BE-9CB5-824D-B049-C8A6A0BFB643}">
      <dgm:prSet/>
      <dgm:spPr/>
      <dgm:t>
        <a:bodyPr/>
        <a:lstStyle/>
        <a:p>
          <a:endParaRPr lang="en-US" dirty="0"/>
        </a:p>
      </dgm:t>
    </dgm:pt>
    <dgm:pt modelId="{E481B249-47B1-FB4A-B8A5-D92E5DF6999D}" type="parTrans" cxnId="{2924A0BE-9CB5-824D-B049-C8A6A0BFB643}">
      <dgm:prSet/>
      <dgm:spPr/>
      <dgm:t>
        <a:bodyPr/>
        <a:lstStyle/>
        <a:p>
          <a:endParaRPr lang="en-US"/>
        </a:p>
      </dgm:t>
    </dgm:pt>
    <dgm:pt modelId="{55F86A75-625E-3847-8BEB-014D8A115ECA}">
      <dgm:prSet phldrT="[Text]"/>
      <dgm:spPr/>
      <dgm:t>
        <a:bodyPr/>
        <a:lstStyle/>
        <a:p>
          <a:r>
            <a:rPr lang="en-US" dirty="0" smtClean="0"/>
            <a:t>Other Revenue</a:t>
          </a:r>
          <a:endParaRPr lang="en-US" dirty="0"/>
        </a:p>
      </dgm:t>
    </dgm:pt>
    <dgm:pt modelId="{860AFA99-EDB5-CC43-BCDB-44E5E71E3FF2}" type="sibTrans" cxnId="{C981D323-53EB-9947-9F3A-DCAE29DB2A1C}">
      <dgm:prSet/>
      <dgm:spPr/>
      <dgm:t>
        <a:bodyPr/>
        <a:lstStyle/>
        <a:p>
          <a:endParaRPr lang="en-US"/>
        </a:p>
      </dgm:t>
    </dgm:pt>
    <dgm:pt modelId="{7B946FCE-5BB3-EC4C-9892-1EA9083044C6}" type="parTrans" cxnId="{C981D323-53EB-9947-9F3A-DCAE29DB2A1C}">
      <dgm:prSet/>
      <dgm:spPr/>
      <dgm:t>
        <a:bodyPr/>
        <a:lstStyle/>
        <a:p>
          <a:endParaRPr lang="en-US"/>
        </a:p>
      </dgm:t>
    </dgm:pt>
    <dgm:pt modelId="{C8C0A875-8BF4-8541-B840-EEF11A6761C6}">
      <dgm:prSet phldrT="[Text]"/>
      <dgm:spPr/>
      <dgm:t>
        <a:bodyPr/>
        <a:lstStyle/>
        <a:p>
          <a:r>
            <a:rPr lang="en-US" dirty="0" smtClean="0"/>
            <a:t>Federal Funds</a:t>
          </a:r>
          <a:endParaRPr lang="en-US" dirty="0"/>
        </a:p>
      </dgm:t>
    </dgm:pt>
    <dgm:pt modelId="{538AD5DE-ECD0-1242-BE24-F794DD3FEDD9}" type="sibTrans" cxnId="{79658BAB-E6F2-0E4C-B9E3-6BB4C7E628CA}">
      <dgm:prSet/>
      <dgm:spPr/>
      <dgm:t>
        <a:bodyPr/>
        <a:lstStyle/>
        <a:p>
          <a:endParaRPr lang="en-US"/>
        </a:p>
      </dgm:t>
    </dgm:pt>
    <dgm:pt modelId="{253655D0-3A1E-4A42-9643-4105213B1F50}" type="parTrans" cxnId="{79658BAB-E6F2-0E4C-B9E3-6BB4C7E628CA}">
      <dgm:prSet/>
      <dgm:spPr/>
      <dgm:t>
        <a:bodyPr/>
        <a:lstStyle/>
        <a:p>
          <a:endParaRPr lang="en-US"/>
        </a:p>
      </dgm:t>
    </dgm:pt>
    <dgm:pt modelId="{488F1E6E-D897-4A3B-89F1-ABB53F52AB3C}">
      <dgm:prSet phldrT="[Text]"/>
      <dgm:spPr/>
      <dgm:t>
        <a:bodyPr/>
        <a:lstStyle/>
        <a:p>
          <a:r>
            <a:rPr lang="en-US" dirty="0" smtClean="0"/>
            <a:t>Categorical Aid</a:t>
          </a:r>
          <a:endParaRPr lang="en-US" dirty="0"/>
        </a:p>
      </dgm:t>
    </dgm:pt>
    <dgm:pt modelId="{53C17B86-A47B-4DD4-9495-8222A8BE8FF2}" type="parTrans" cxnId="{ED40A8F6-10A9-44E3-B02F-8B420D19C8BD}">
      <dgm:prSet/>
      <dgm:spPr/>
      <dgm:t>
        <a:bodyPr/>
        <a:lstStyle/>
        <a:p>
          <a:endParaRPr lang="en-US"/>
        </a:p>
      </dgm:t>
    </dgm:pt>
    <dgm:pt modelId="{54DDAAFB-FFFD-48FA-AE84-B68AB005B905}" type="sibTrans" cxnId="{ED40A8F6-10A9-44E3-B02F-8B420D19C8BD}">
      <dgm:prSet/>
      <dgm:spPr/>
      <dgm:t>
        <a:bodyPr/>
        <a:lstStyle/>
        <a:p>
          <a:endParaRPr lang="en-US"/>
        </a:p>
      </dgm:t>
    </dgm:pt>
    <dgm:pt modelId="{E5C93F83-CF38-7E4F-9929-2E4C0769F153}" type="pres">
      <dgm:prSet presAssocID="{C2E82FAE-4DCA-D046-B812-C7F1267801F3}" presName="Name0" presStyleCnt="0">
        <dgm:presLayoutVars>
          <dgm:dir/>
          <dgm:resizeHandles val="exact"/>
        </dgm:presLayoutVars>
      </dgm:prSet>
      <dgm:spPr/>
    </dgm:pt>
    <dgm:pt modelId="{36410E42-A4AE-4940-B3AB-9457550B3859}" type="pres">
      <dgm:prSet presAssocID="{BBC12EFD-5FA9-EA40-8259-92AA4A31AD7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7778-B156-9C4F-9C9F-17B53E326B3F}" type="pres">
      <dgm:prSet presAssocID="{D756B938-3993-2040-828F-D1EDDDAE4626}" presName="space" presStyleCnt="0"/>
      <dgm:spPr/>
    </dgm:pt>
    <dgm:pt modelId="{3462BD91-E6A7-4305-9BF8-8DAC2D8F166E}" type="pres">
      <dgm:prSet presAssocID="{488F1E6E-D897-4A3B-89F1-ABB53F52A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E49ED-FA86-4EB3-8BD7-1C42517D6F81}" type="pres">
      <dgm:prSet presAssocID="{54DDAAFB-FFFD-48FA-AE84-B68AB005B905}" presName="space" presStyleCnt="0"/>
      <dgm:spPr/>
    </dgm:pt>
    <dgm:pt modelId="{71A814EA-6DA2-1E42-93C5-68476775A66C}" type="pres">
      <dgm:prSet presAssocID="{C8C0A875-8BF4-8541-B840-EEF11A6761C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2E11-EC36-C349-A0BE-4F6EA8C18F91}" type="pres">
      <dgm:prSet presAssocID="{538AD5DE-ECD0-1242-BE24-F794DD3FEDD9}" presName="space" presStyleCnt="0"/>
      <dgm:spPr/>
    </dgm:pt>
    <dgm:pt modelId="{B626595C-6662-6C4B-B2C8-41D01369FCC7}" type="pres">
      <dgm:prSet presAssocID="{55F86A75-625E-3847-8BEB-014D8A115EC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90DF2-3C72-4405-A8E7-00911DCA0181}" type="presOf" srcId="{488F1E6E-D897-4A3B-89F1-ABB53F52AB3C}" destId="{3462BD91-E6A7-4305-9BF8-8DAC2D8F166E}" srcOrd="0" destOrd="0" presId="urn:microsoft.com/office/officeart/2005/8/layout/venn3"/>
    <dgm:cxn modelId="{79658BAB-E6F2-0E4C-B9E3-6BB4C7E628CA}" srcId="{C2E82FAE-4DCA-D046-B812-C7F1267801F3}" destId="{C8C0A875-8BF4-8541-B840-EEF11A6761C6}" srcOrd="2" destOrd="0" parTransId="{253655D0-3A1E-4A42-9643-4105213B1F50}" sibTransId="{538AD5DE-ECD0-1242-BE24-F794DD3FEDD9}"/>
    <dgm:cxn modelId="{EA3110BC-5253-43D8-9A64-8E7643778EC0}" type="presOf" srcId="{C2E82FAE-4DCA-D046-B812-C7F1267801F3}" destId="{E5C93F83-CF38-7E4F-9929-2E4C0769F153}" srcOrd="0" destOrd="0" presId="urn:microsoft.com/office/officeart/2005/8/layout/venn3"/>
    <dgm:cxn modelId="{E32E1547-408A-4D71-83B2-998A13894313}" type="presOf" srcId="{C8C0A875-8BF4-8541-B840-EEF11A6761C6}" destId="{71A814EA-6DA2-1E42-93C5-68476775A66C}" srcOrd="0" destOrd="0" presId="urn:microsoft.com/office/officeart/2005/8/layout/venn3"/>
    <dgm:cxn modelId="{2924A0BE-9CB5-824D-B049-C8A6A0BFB643}" srcId="{C2E82FAE-4DCA-D046-B812-C7F1267801F3}" destId="{BBC12EFD-5FA9-EA40-8259-92AA4A31AD72}" srcOrd="0" destOrd="0" parTransId="{E481B249-47B1-FB4A-B8A5-D92E5DF6999D}" sibTransId="{D756B938-3993-2040-828F-D1EDDDAE4626}"/>
    <dgm:cxn modelId="{C981D323-53EB-9947-9F3A-DCAE29DB2A1C}" srcId="{C2E82FAE-4DCA-D046-B812-C7F1267801F3}" destId="{55F86A75-625E-3847-8BEB-014D8A115ECA}" srcOrd="3" destOrd="0" parTransId="{7B946FCE-5BB3-EC4C-9892-1EA9083044C6}" sibTransId="{860AFA99-EDB5-CC43-BCDB-44E5E71E3FF2}"/>
    <dgm:cxn modelId="{BEDC9E41-C57E-40DE-9D56-E8B90CA1BA7A}" type="presOf" srcId="{BBC12EFD-5FA9-EA40-8259-92AA4A31AD72}" destId="{36410E42-A4AE-4940-B3AB-9457550B3859}" srcOrd="0" destOrd="0" presId="urn:microsoft.com/office/officeart/2005/8/layout/venn3"/>
    <dgm:cxn modelId="{DD3A50E9-6745-4ED5-986C-0929AF356C9C}" type="presOf" srcId="{55F86A75-625E-3847-8BEB-014D8A115ECA}" destId="{B626595C-6662-6C4B-B2C8-41D01369FCC7}" srcOrd="0" destOrd="0" presId="urn:microsoft.com/office/officeart/2005/8/layout/venn3"/>
    <dgm:cxn modelId="{ED40A8F6-10A9-44E3-B02F-8B420D19C8BD}" srcId="{C2E82FAE-4DCA-D046-B812-C7F1267801F3}" destId="{488F1E6E-D897-4A3B-89F1-ABB53F52AB3C}" srcOrd="1" destOrd="0" parTransId="{53C17B86-A47B-4DD4-9495-8222A8BE8FF2}" sibTransId="{54DDAAFB-FFFD-48FA-AE84-B68AB005B905}"/>
    <dgm:cxn modelId="{48DD1EC8-8F87-4659-9E2B-B5FBED6FABC5}" type="presParOf" srcId="{E5C93F83-CF38-7E4F-9929-2E4C0769F153}" destId="{36410E42-A4AE-4940-B3AB-9457550B3859}" srcOrd="0" destOrd="0" presId="urn:microsoft.com/office/officeart/2005/8/layout/venn3"/>
    <dgm:cxn modelId="{7CFC450E-1010-43E1-88F5-45346DB209A7}" type="presParOf" srcId="{E5C93F83-CF38-7E4F-9929-2E4C0769F153}" destId="{0FE37778-B156-9C4F-9C9F-17B53E326B3F}" srcOrd="1" destOrd="0" presId="urn:microsoft.com/office/officeart/2005/8/layout/venn3"/>
    <dgm:cxn modelId="{A901A2C8-DA1B-46C5-9EF9-0A27C8CCE3D7}" type="presParOf" srcId="{E5C93F83-CF38-7E4F-9929-2E4C0769F153}" destId="{3462BD91-E6A7-4305-9BF8-8DAC2D8F166E}" srcOrd="2" destOrd="0" presId="urn:microsoft.com/office/officeart/2005/8/layout/venn3"/>
    <dgm:cxn modelId="{04F250D2-963C-4D30-87B1-C92F0B2C183F}" type="presParOf" srcId="{E5C93F83-CF38-7E4F-9929-2E4C0769F153}" destId="{494E49ED-FA86-4EB3-8BD7-1C42517D6F81}" srcOrd="3" destOrd="0" presId="urn:microsoft.com/office/officeart/2005/8/layout/venn3"/>
    <dgm:cxn modelId="{F241048E-5B50-4CF5-847C-B15431F0405A}" type="presParOf" srcId="{E5C93F83-CF38-7E4F-9929-2E4C0769F153}" destId="{71A814EA-6DA2-1E42-93C5-68476775A66C}" srcOrd="4" destOrd="0" presId="urn:microsoft.com/office/officeart/2005/8/layout/venn3"/>
    <dgm:cxn modelId="{8127CAC2-9767-4ED6-9155-850E975629F9}" type="presParOf" srcId="{E5C93F83-CF38-7E4F-9929-2E4C0769F153}" destId="{71CF2E11-EC36-C349-A0BE-4F6EA8C18F91}" srcOrd="5" destOrd="0" presId="urn:microsoft.com/office/officeart/2005/8/layout/venn3"/>
    <dgm:cxn modelId="{3DE054D1-C480-4FF5-9EBD-E7A91FF167F1}" type="presParOf" srcId="{E5C93F83-CF38-7E4F-9929-2E4C0769F153}" destId="{B626595C-6662-6C4B-B2C8-41D01369FCC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EB8B2-796A-4E5C-8DDD-A2F5A312D986}">
      <dsp:nvSpPr>
        <dsp:cNvPr id="0" name=""/>
        <dsp:cNvSpPr/>
      </dsp:nvSpPr>
      <dsp:spPr>
        <a:xfrm>
          <a:off x="5877024" y="4236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Property Tax Levy</a:t>
          </a:r>
          <a:endParaRPr lang="en-US" sz="2500" kern="1200" dirty="0"/>
        </a:p>
      </dsp:txBody>
      <dsp:txXfrm>
        <a:off x="5877024" y="423679"/>
        <a:ext cx="2161877" cy="1297126"/>
      </dsp:txXfrm>
    </dsp:sp>
    <dsp:sp modelId="{71535913-8133-49A2-8F55-4086EA77B96D}">
      <dsp:nvSpPr>
        <dsp:cNvPr id="0" name=""/>
        <dsp:cNvSpPr/>
      </dsp:nvSpPr>
      <dsp:spPr>
        <a:xfrm rot="10817550">
          <a:off x="5345619" y="796860"/>
          <a:ext cx="361085" cy="536145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17550">
        <a:off x="5345619" y="796860"/>
        <a:ext cx="361085" cy="536145"/>
      </dsp:txXfrm>
    </dsp:sp>
    <dsp:sp modelId="{00BBDF21-2F4D-4136-BF17-92D0D959191F}">
      <dsp:nvSpPr>
        <dsp:cNvPr id="0" name=""/>
        <dsp:cNvSpPr/>
      </dsp:nvSpPr>
      <dsp:spPr>
        <a:xfrm>
          <a:off x="3033861" y="40916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45495"/>
                <a:satOff val="-50713"/>
                <a:lumOff val="383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45495"/>
                <a:satOff val="-50713"/>
                <a:lumOff val="383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45495"/>
                <a:satOff val="-50713"/>
                <a:lumOff val="383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State  Equalization Aid</a:t>
          </a:r>
          <a:endParaRPr lang="en-US" sz="2500" kern="1200" dirty="0"/>
        </a:p>
      </dsp:txBody>
      <dsp:txXfrm>
        <a:off x="3033861" y="409164"/>
        <a:ext cx="2161877" cy="1297126"/>
      </dsp:txXfrm>
    </dsp:sp>
    <dsp:sp modelId="{A72F3526-8A6C-4F9B-8D69-326C283A7F15}">
      <dsp:nvSpPr>
        <dsp:cNvPr id="0" name=""/>
        <dsp:cNvSpPr/>
      </dsp:nvSpPr>
      <dsp:spPr>
        <a:xfrm rot="10782537">
          <a:off x="2491448" y="796965"/>
          <a:ext cx="368565" cy="536145"/>
        </a:xfrm>
        <a:prstGeom prst="mathMinus">
          <a:avLst/>
        </a:prstGeom>
        <a:gradFill rotWithShape="0">
          <a:gsLst>
            <a:gs pos="0">
              <a:schemeClr val="accent1">
                <a:shade val="90000"/>
                <a:hueOff val="-396929"/>
                <a:satOff val="-71393"/>
                <a:lumOff val="5498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396929"/>
                <a:satOff val="-71393"/>
                <a:lumOff val="5498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396929"/>
                <a:satOff val="-71393"/>
                <a:lumOff val="54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782537">
        <a:off x="2491448" y="796965"/>
        <a:ext cx="368565" cy="536145"/>
      </dsp:txXfrm>
    </dsp:sp>
    <dsp:sp modelId="{B14C538D-A163-4586-9B2B-D3A15B7B9472}">
      <dsp:nvSpPr>
        <dsp:cNvPr id="0" name=""/>
        <dsp:cNvSpPr/>
      </dsp:nvSpPr>
      <dsp:spPr>
        <a:xfrm>
          <a:off x="176585" y="4236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45495"/>
                <a:satOff val="-50713"/>
                <a:lumOff val="383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45495"/>
                <a:satOff val="-50713"/>
                <a:lumOff val="383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45495"/>
                <a:satOff val="-50713"/>
                <a:lumOff val="383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Revenue Limit</a:t>
          </a:r>
          <a:endParaRPr lang="en-US" sz="2500" kern="1200" dirty="0"/>
        </a:p>
      </dsp:txBody>
      <dsp:txXfrm>
        <a:off x="176585" y="423679"/>
        <a:ext cx="2161877" cy="1297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410E42-A4AE-4940-B3AB-9457550B3859}">
      <dsp:nvSpPr>
        <dsp:cNvPr id="0" name=""/>
        <dsp:cNvSpPr/>
      </dsp:nvSpPr>
      <dsp:spPr>
        <a:xfrm>
          <a:off x="562202" y="586"/>
          <a:ext cx="2030828" cy="203082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1763" tIns="22860" rIns="11176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 Pupil Aid</a:t>
          </a:r>
          <a:endParaRPr lang="en-US" sz="1800" kern="1200" dirty="0"/>
        </a:p>
      </dsp:txBody>
      <dsp:txXfrm>
        <a:off x="562202" y="586"/>
        <a:ext cx="2030828" cy="2030828"/>
      </dsp:txXfrm>
    </dsp:sp>
    <dsp:sp modelId="{3462BD91-E6A7-4305-9BF8-8DAC2D8F166E}">
      <dsp:nvSpPr>
        <dsp:cNvPr id="0" name=""/>
        <dsp:cNvSpPr/>
      </dsp:nvSpPr>
      <dsp:spPr>
        <a:xfrm>
          <a:off x="2186865" y="586"/>
          <a:ext cx="2030828" cy="2030828"/>
        </a:xfrm>
        <a:prstGeom prst="ellipse">
          <a:avLst/>
        </a:prstGeom>
        <a:solidFill>
          <a:schemeClr val="accent6">
            <a:shade val="80000"/>
            <a:alpha val="50000"/>
            <a:hueOff val="223741"/>
            <a:satOff val="-23177"/>
            <a:lumOff val="1437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1763" tIns="22860" rIns="11176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Categorical Aid</a:t>
          </a:r>
          <a:endParaRPr lang="en-US" sz="1800" kern="1200" dirty="0"/>
        </a:p>
      </dsp:txBody>
      <dsp:txXfrm>
        <a:off x="2186865" y="586"/>
        <a:ext cx="2030828" cy="2030828"/>
      </dsp:txXfrm>
    </dsp:sp>
    <dsp:sp modelId="{71A814EA-6DA2-1E42-93C5-68476775A66C}">
      <dsp:nvSpPr>
        <dsp:cNvPr id="0" name=""/>
        <dsp:cNvSpPr/>
      </dsp:nvSpPr>
      <dsp:spPr>
        <a:xfrm>
          <a:off x="3811528" y="586"/>
          <a:ext cx="2030828" cy="2030828"/>
        </a:xfrm>
        <a:prstGeom prst="ellipse">
          <a:avLst/>
        </a:prstGeom>
        <a:solidFill>
          <a:schemeClr val="accent6">
            <a:shade val="80000"/>
            <a:alpha val="50000"/>
            <a:hueOff val="447482"/>
            <a:satOff val="-46354"/>
            <a:lumOff val="287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1763" tIns="22860" rIns="11176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Federal Funds</a:t>
          </a:r>
          <a:endParaRPr lang="en-US" sz="1800" kern="1200" dirty="0"/>
        </a:p>
      </dsp:txBody>
      <dsp:txXfrm>
        <a:off x="3811528" y="586"/>
        <a:ext cx="2030828" cy="2030828"/>
      </dsp:txXfrm>
    </dsp:sp>
    <dsp:sp modelId="{B626595C-6662-6C4B-B2C8-41D01369FCC7}">
      <dsp:nvSpPr>
        <dsp:cNvPr id="0" name=""/>
        <dsp:cNvSpPr/>
      </dsp:nvSpPr>
      <dsp:spPr>
        <a:xfrm>
          <a:off x="5436191" y="586"/>
          <a:ext cx="2030828" cy="2030828"/>
        </a:xfrm>
        <a:prstGeom prst="ellipse">
          <a:avLst/>
        </a:prstGeom>
        <a:solidFill>
          <a:schemeClr val="accent6">
            <a:shade val="80000"/>
            <a:alpha val="50000"/>
            <a:hueOff val="671223"/>
            <a:satOff val="-69531"/>
            <a:lumOff val="4312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1763" tIns="22860" rIns="11176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Revenue</a:t>
          </a:r>
          <a:endParaRPr lang="en-US" sz="1800" kern="1200" dirty="0"/>
        </a:p>
      </dsp:txBody>
      <dsp:txXfrm>
        <a:off x="5436191" y="586"/>
        <a:ext cx="2030828" cy="203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F4F52-7A01-4D54-B964-3E747EBDE63B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AB609-8193-4A23-9029-F483F2C42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1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pPr>
              <a:defRPr/>
            </a:pPr>
            <a:fld id="{EFD94392-0EC6-487E-A323-3AAB8EFF1E88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7" rIns="92294" bIns="461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4" tIns="46147" rIns="92294" bIns="461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pPr>
              <a:defRPr/>
            </a:pPr>
            <a:fld id="{B8DB3C69-16F6-466A-B3B3-DB0E2089E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7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404A0-87A9-453E-9E6B-4393218267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04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201"/>
              </a:spcAft>
            </a:pPr>
            <a:r>
              <a:rPr lang="en-US" dirty="0" smtClean="0"/>
              <a:t>This is how we were.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11175" y="511175"/>
            <a:ext cx="3190875" cy="239395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201"/>
              </a:spcAft>
            </a:pPr>
            <a:r>
              <a:rPr lang="en-US" dirty="0" smtClean="0"/>
              <a:t>This is how we were.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11175" y="511175"/>
            <a:ext cx="3190875" cy="239395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201"/>
              </a:spcAft>
            </a:pPr>
            <a:r>
              <a:rPr lang="en-US" dirty="0" smtClean="0"/>
              <a:t>This is how we were.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11175" y="511175"/>
            <a:ext cx="3190875" cy="239395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404A0-87A9-453E-9E6B-4393218267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4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have tried to tie achievement gaps solely to poverty. Wisconsin has experienced a decade long increase in childhood poverty. However, achievement gaps for some racial and ethnic groups cannot be explained by poverty alone.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3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grade students from Black families with higher incomes – that is, those who do not qualify for free or reduced-price lunch – have lower reading proficiency rates than low-income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404A0-87A9-453E-9E6B-4393218267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4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57C1-5F6C-45FA-BF00-FA3393B5215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A1AF-0FAF-4A43-BF78-FFD67272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A7B3-B36C-45AF-A0D5-195A2ED8EEF1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F450-B010-44F3-A87C-A52A6F362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2F6B-04C2-4D48-84CC-8B68B19FCD8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E99B-75FC-4C07-9182-8D8CEE23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415E-5B39-4CD8-A8E4-32608CD6D61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1DD7-576A-4572-9584-7E1C7271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72CD-9738-4307-983B-810B3FBFC3F3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02BE-CE23-4449-BB2F-1CABC1927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D289-C583-4BF2-8E87-21AE747C48CC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01D5-1458-4871-B908-3E0241C4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6C59D-F18C-4773-9645-55145526856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01E32-8237-40D5-A2A8-5E73551F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DPI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1600" y="6161238"/>
            <a:ext cx="1287780" cy="6190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adget"/>
          <a:ea typeface="+mj-ea"/>
          <a:cs typeface="Gadge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cards.dpi.wi.gov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bstat.dpi.wi.gov/lbstat_privdata" TargetMode="External"/><Relationship Id="rId5" Type="http://schemas.openxmlformats.org/officeDocument/2006/relationships/hyperlink" Target="http://lbstat.dpi.wi.gov/lbstat_pubdata3" TargetMode="Externa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s.dpi.wi.gov/choice_facts_statisti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s.dpi.wi.gov/choice_facts_statist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dpi.wi.gov/news_2013-15-state-budget-inform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dpi.wi.gov/news_2013-15-state-budget-information" TargetMode="External"/><Relationship Id="rId5" Type="http://schemas.openxmlformats.org/officeDocument/2006/relationships/hyperlink" Target="http://pb.dpi.wi.gov/pb_11-13_budget" TargetMode="Externa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b.dpi.wi.gov/pb_11-13_budget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dpi.wi.gov/news_2013-15-state-budget-inform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pi.wi.gov/sfs/maps.html" TargetMode="Externa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news.dpi.wi.gov/news_2013-15-state-budget-information" TargetMode="External"/><Relationship Id="rId4" Type="http://schemas.openxmlformats.org/officeDocument/2006/relationships/hyperlink" Target="http://pb.dpi.wi.gov/pb_11-13_budge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pi.wi.gov/sfs/maps.html" TargetMode="Externa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dpi.wi.gov/sfs/maps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2408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397" r="2731"/>
          <a:stretch>
            <a:fillRect/>
          </a:stretch>
        </p:blipFill>
        <p:spPr>
          <a:xfrm>
            <a:off x="0" y="0"/>
            <a:ext cx="9144000" cy="694944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pi9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540"/>
            <a:ext cx="9144000" cy="1295400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86" y="285397"/>
            <a:ext cx="8988014" cy="111886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Wisconsin Education Challenges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Gadget"/>
              <a:cs typeface="Gadge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6812" y="5516381"/>
            <a:ext cx="428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2015 Federal Funding Conference</a:t>
            </a:r>
          </a:p>
          <a:p>
            <a:pPr algn="r"/>
            <a:r>
              <a:rPr lang="en-US" b="1" dirty="0" smtClean="0"/>
              <a:t>Jeff Pertl, Senior Policy Advisor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F226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134787"/>
            <a:ext cx="8686800" cy="1143000"/>
          </a:xfrm>
        </p:spPr>
        <p:txBody>
          <a:bodyPr/>
          <a:lstStyle/>
          <a:p>
            <a:r>
              <a:rPr lang="en-US" sz="3600" dirty="0" smtClean="0"/>
              <a:t>And Students of Color are More Likely to Attend a Low-Performing School</a:t>
            </a:r>
            <a:endParaRPr lang="en-US" sz="36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61108" y="6515098"/>
            <a:ext cx="6037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Wisconsin Department of Public Instruction. School and District Report Cards </a:t>
            </a:r>
            <a:r>
              <a:rPr lang="en-US" sz="800" dirty="0" smtClean="0">
                <a:solidFill>
                  <a:schemeClr val="bg1"/>
                </a:solidFill>
                <a:hlinkClick r:id="rId3"/>
              </a:rPr>
              <a:t>http://reportcards.dpi.wi.gov/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2408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378" r="7385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pi9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540"/>
            <a:ext cx="9144000" cy="1295400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86" y="285397"/>
            <a:ext cx="8988014" cy="111886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Vouchers &amp; Charters Expansion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Gadget"/>
              <a:cs typeface="Gadge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pi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Most Kids Attend Public School</a:t>
            </a:r>
            <a:endParaRPr lang="en-US" sz="3600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99725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278" y="6238805"/>
            <a:ext cx="686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Public School Enrollment  Data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http://lbstat.dpi.wi.gov/lbstat_pubdata3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Private School Enrollment Data </a:t>
            </a:r>
            <a:r>
              <a:rPr lang="en-US" sz="800" dirty="0" smtClean="0">
                <a:solidFill>
                  <a:schemeClr val="bg1"/>
                </a:solidFill>
                <a:hlinkClick r:id="rId6"/>
              </a:rPr>
              <a:t>http://lbstat.dpi.wi.gov/lbstat_privdata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6182" y="1700797"/>
            <a:ext cx="283692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Wisconsin has almost </a:t>
            </a:r>
            <a:b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1 million K-12 students.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Over 96% of </a:t>
            </a:r>
            <a:r>
              <a:rPr lang="en-US" sz="1400" i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publicly-funded</a:t>
            </a:r>
            <a:r>
              <a:rPr lang="en-US" sz="14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students attend a school overseen by a local school board.</a:t>
            </a:r>
          </a:p>
          <a:p>
            <a:pPr>
              <a:spcAft>
                <a:spcPts val="600"/>
              </a:spcAft>
            </a:pPr>
            <a:r>
              <a:rPr lang="en-US" sz="1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(traditional public, district charter or virtual charter)</a:t>
            </a:r>
            <a:endParaRPr lang="en-US" sz="1200" i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category"/>
        </p:bldSub>
      </p:bldGraphic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ppi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364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itchFamily="34" charset="0"/>
              </a:rPr>
              <a:t>Voucher Programs Started Small, </a:t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smtClean="0">
                <a:cs typeface="Arial" pitchFamily="34" charset="0"/>
              </a:rPr>
              <a:t>But Have Grown Over Time</a:t>
            </a:r>
            <a:endParaRPr lang="en-US" sz="3600" dirty="0"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424927" y="1656996"/>
          <a:ext cx="822960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40367" y="2336863"/>
            <a:ext cx="1837995" cy="2176179"/>
            <a:chOff x="1540367" y="2336863"/>
            <a:chExt cx="1837995" cy="217617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78362" y="2376424"/>
              <a:ext cx="0" cy="21366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40367" y="2336863"/>
              <a:ext cx="1697685" cy="138499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In 1998, the State Supreme Court ruled that religious schools could participate in the voucher program.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9923" y="5919281"/>
            <a:ext cx="57634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452938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 1990-91, the Voucher Program cost 	</a:t>
            </a:r>
            <a:r>
              <a:rPr lang="en-US" sz="1600" b="1" i="1" dirty="0" smtClean="0">
                <a:solidFill>
                  <a:srgbClr val="C00000"/>
                </a:solidFill>
                <a:latin typeface="+mn-lt"/>
              </a:rPr>
              <a:t>≈ $734,000</a:t>
            </a:r>
          </a:p>
          <a:p>
            <a:pPr>
              <a:tabLst>
                <a:tab pos="4056063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 2014-15, the Voucher Program will cost:	</a:t>
            </a:r>
            <a:r>
              <a:rPr lang="en-US" sz="1600" b="1" i="1" dirty="0" smtClean="0">
                <a:solidFill>
                  <a:srgbClr val="C00000"/>
                </a:solidFill>
              </a:rPr>
              <a:t> ≈ </a:t>
            </a:r>
            <a:r>
              <a:rPr lang="en-US" sz="1600" b="1" i="1" dirty="0" smtClean="0">
                <a:solidFill>
                  <a:srgbClr val="C00000"/>
                </a:solidFill>
                <a:latin typeface="+mn-lt"/>
              </a:rPr>
              <a:t>$212,000,000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307" y="6612965"/>
            <a:ext cx="7021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Private School Choice Programs - Facts &amp; Figures.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http://sms.dpi.wi.gov/choice_facts_statistics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b="1" dirty="0">
              <a:solidFill>
                <a:schemeClr val="bg1"/>
              </a:solidFill>
              <a:latin typeface="Gadge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76645" y="1465119"/>
          <a:ext cx="8728364" cy="472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piB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61"/>
            <a:ext cx="9144000" cy="1143000"/>
          </a:xfrm>
        </p:spPr>
        <p:txBody>
          <a:bodyPr/>
          <a:lstStyle/>
          <a:p>
            <a:r>
              <a:rPr lang="en-US" sz="3600" dirty="0" smtClean="0"/>
              <a:t>Most Students in Voucher Schools </a:t>
            </a:r>
            <a:br>
              <a:rPr lang="en-US" sz="3600" dirty="0" smtClean="0"/>
            </a:br>
            <a:r>
              <a:rPr lang="en-US" sz="3600" dirty="0" smtClean="0"/>
              <a:t>are Publicly-Funded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1"/>
          <p:cNvSpPr txBox="1">
            <a:spLocks/>
          </p:cNvSpPr>
          <p:nvPr/>
        </p:nvSpPr>
        <p:spPr bwMode="auto">
          <a:xfrm>
            <a:off x="2400302" y="3809063"/>
            <a:ext cx="4488872" cy="13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139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Milwaukee PCP average: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79%</a:t>
            </a:r>
          </a:p>
          <a:p>
            <a:pPr marL="365125" marR="0" lvl="0" indent="-139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Racine PCP average: 	44%</a:t>
            </a:r>
          </a:p>
          <a:p>
            <a:pPr marL="365125" marR="0" lvl="0" indent="-139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Wisconsin</a:t>
            </a:r>
            <a:r>
              <a:rPr kumimoji="0" lang="en-US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PCP average: 	4%</a:t>
            </a:r>
          </a:p>
          <a:p>
            <a:pPr marL="365125" marR="0" lvl="0" indent="-139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baseline="0" dirty="0" smtClean="0">
                <a:latin typeface="+mn-lt"/>
                <a:cs typeface="+mn-cs"/>
              </a:rPr>
              <a:t>All PCP schools average:	64%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717" y="6047509"/>
            <a:ext cx="698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Gadget"/>
              </a:rPr>
              <a:t>The % of voucher-funded students in participating schools </a:t>
            </a:r>
            <a:br>
              <a:rPr lang="en-US" sz="1400" b="1" i="1" dirty="0" smtClean="0">
                <a:solidFill>
                  <a:srgbClr val="C00000"/>
                </a:solidFill>
                <a:latin typeface="Gadget"/>
              </a:rPr>
            </a:br>
            <a:r>
              <a:rPr lang="en-US" sz="1400" b="1" i="1" dirty="0" smtClean="0">
                <a:solidFill>
                  <a:srgbClr val="C00000"/>
                </a:solidFill>
                <a:latin typeface="Gadget"/>
              </a:rPr>
              <a:t>(particularly K-8 schools) tends to grow over time.</a:t>
            </a:r>
            <a:endParaRPr lang="en-US" sz="1400" b="1" i="1" dirty="0">
              <a:solidFill>
                <a:srgbClr val="C00000"/>
              </a:solidFill>
              <a:latin typeface="Gadge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307" y="6612965"/>
            <a:ext cx="7021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Private School Choice Programs - Facts &amp; Figures.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http://sms.dpi.wi.gov/choice_facts_statistics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b="1" dirty="0">
              <a:solidFill>
                <a:schemeClr val="bg1"/>
              </a:solidFill>
              <a:latin typeface="Gadge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i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09" y="201901"/>
            <a:ext cx="8229600" cy="1143000"/>
          </a:xfrm>
        </p:spPr>
        <p:txBody>
          <a:bodyPr/>
          <a:lstStyle/>
          <a:p>
            <a:r>
              <a:rPr lang="en-US" dirty="0" smtClean="0"/>
              <a:t>A Voucher in Every Backpack?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37855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What would </a:t>
            </a:r>
            <a:r>
              <a:rPr lang="en-US" sz="2600" b="1" u="sng" dirty="0" smtClean="0"/>
              <a:t>universal</a:t>
            </a:r>
            <a:r>
              <a:rPr lang="en-US" sz="2600" b="1" dirty="0" smtClean="0"/>
              <a:t> vouchers with public school </a:t>
            </a:r>
            <a:r>
              <a:rPr lang="en-US" sz="2600" b="1" u="sng" dirty="0" smtClean="0"/>
              <a:t>funding parity</a:t>
            </a:r>
            <a:r>
              <a:rPr lang="en-US" sz="2600" b="1" dirty="0" smtClean="0"/>
              <a:t> cost? </a:t>
            </a:r>
            <a:r>
              <a:rPr lang="en-US" sz="2600" i="1" dirty="0" smtClean="0"/>
              <a:t>Let’s do the math…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7645" y="2591953"/>
          <a:ext cx="7901972" cy="1259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50871"/>
                <a:gridCol w="417044"/>
                <a:gridCol w="1785053"/>
                <a:gridCol w="491682"/>
                <a:gridCol w="255732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New Cost for Tuition-Paying Students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Number of Private Pay Students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Public School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Revenue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Marginal Cost for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Universal Vouchers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93,000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$10,000</a:t>
                      </a:r>
                      <a:endParaRPr lang="en-US" sz="14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=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/>
                        <a:t>$930,000,000</a:t>
                      </a:r>
                      <a:endParaRPr lang="en-US" sz="14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0903" y="4081981"/>
          <a:ext cx="7854952" cy="138874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802901"/>
                <a:gridCol w="1472374"/>
                <a:gridCol w="1052402"/>
                <a:gridCol w="1208201"/>
                <a:gridCol w="291265"/>
                <a:gridCol w="1136663"/>
                <a:gridCol w="280555"/>
                <a:gridCol w="1610591"/>
              </a:tblGrid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Increased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Cost for Current Voucher Students (2013-14)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Grade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Public School Revenue Limit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Voucher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Amount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Difference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Voucher</a:t>
                      </a:r>
                      <a:br>
                        <a:rPr lang="en-US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Enrollment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Marginal Cost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K-8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latin typeface="+mn-lt"/>
                        </a:rPr>
                        <a:t>$10,000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+mn-lt"/>
                        </a:rPr>
                        <a:t>$7,210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latin typeface="+mn-lt"/>
                        </a:rPr>
                        <a:t>$2,790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+mn-lt"/>
                        </a:rPr>
                        <a:t>23,616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F1540"/>
                          </a:solidFill>
                          <a:latin typeface="Futura Bk"/>
                        </a:rPr>
                        <a:t>$65,888,700 </a:t>
                      </a:r>
                      <a:endParaRPr lang="en-US" sz="1400" b="0" i="0" u="none" strike="noStrike" dirty="0">
                        <a:solidFill>
                          <a:srgbClr val="0F1540"/>
                        </a:solidFill>
                        <a:latin typeface="Futura Bk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9-12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latin typeface="+mn-lt"/>
                        </a:rPr>
                        <a:t>$10,000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+mn-lt"/>
                        </a:rPr>
                        <a:t>$7,856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latin typeface="+mn-lt"/>
                        </a:rPr>
                        <a:t>$2,144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latin typeface="+mn-lt"/>
                        </a:rPr>
                        <a:t>5,184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F1540"/>
                          </a:solidFill>
                          <a:latin typeface="Futura Bk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F1540"/>
                          </a:solidFill>
                          <a:latin typeface="Futura Bk"/>
                        </a:rPr>
                        <a:t>11,114,500 </a:t>
                      </a:r>
                      <a:endParaRPr lang="en-US" sz="1400" b="0" i="0" u="none" strike="noStrike" dirty="0">
                        <a:solidFill>
                          <a:srgbClr val="0F1540"/>
                        </a:solidFill>
                        <a:latin typeface="Futura Bk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F1540"/>
                          </a:solidFill>
                          <a:latin typeface="Futura Bk"/>
                        </a:rPr>
                        <a:t>$77,003,200 </a:t>
                      </a:r>
                      <a:endParaRPr lang="en-US" sz="1400" b="1" i="0" u="none" strike="noStrike" dirty="0">
                        <a:solidFill>
                          <a:srgbClr val="0F1540"/>
                        </a:solidFill>
                        <a:latin typeface="Futura B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26473" y="557645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additional (marginal) cost for universal vouchers:</a:t>
            </a:r>
          </a:p>
          <a:p>
            <a:pPr lvl="0">
              <a:spcBef>
                <a:spcPct val="2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cs typeface="+mn-cs"/>
              </a:rPr>
              <a:t>$ 1,007,003,200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+mn-cs"/>
              </a:rPr>
              <a:t>$1 billion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352" y="6550223"/>
            <a:ext cx="702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2013-15 State Budget Information.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http://news.dpi.wi.gov/news_2013-15-state-budget-information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Note: calculations are updated to determine marginal, rather than total program costs.</a:t>
            </a:r>
            <a:endParaRPr lang="en-US" sz="800" b="1" dirty="0">
              <a:solidFill>
                <a:schemeClr val="bg1"/>
              </a:solidFill>
              <a:latin typeface="Gadge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1068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196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piB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540"/>
            <a:ext cx="9144000" cy="1295400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85" y="285397"/>
            <a:ext cx="8737644" cy="11430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 Finance Challenges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Gadget"/>
              <a:cs typeface="Gadge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pi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School Funding – </a:t>
            </a:r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Simplified!</a:t>
            </a:r>
            <a:endParaRPr lang="en-US" sz="3600" i="1" dirty="0">
              <a:solidFill>
                <a:srgbClr val="CCFFCC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3514" y="1546200"/>
          <a:ext cx="8229600" cy="214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34"/>
          <p:cNvGraphicFramePr/>
          <p:nvPr/>
        </p:nvGraphicFramePr>
        <p:xfrm>
          <a:off x="460535" y="4356611"/>
          <a:ext cx="8029222" cy="203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222537" y="3876834"/>
            <a:ext cx="627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800000"/>
                </a:solidFill>
              </a:rPr>
              <a:t>Outside the Revenue Limit</a:t>
            </a:r>
            <a:endParaRPr lang="en-US" sz="24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3462BD91-E6A7-4305-9BF8-8DAC2D8F1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>
                                            <p:graphicEl>
                                              <a:dgm id="{3462BD91-E6A7-4305-9BF8-8DAC2D8F1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Graphic spid="35" grpId="0">
        <p:bldSub>
          <a:bldDgm bld="one"/>
        </p:bldSub>
      </p:bldGraphic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i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630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During the Great Recession, </a:t>
            </a:r>
            <a:br>
              <a:rPr lang="en-US" dirty="0" smtClean="0"/>
            </a:br>
            <a:r>
              <a:rPr lang="en-US" b="1" dirty="0" smtClean="0"/>
              <a:t>Revenue Limits</a:t>
            </a:r>
            <a:r>
              <a:rPr lang="en-US" dirty="0" smtClean="0"/>
              <a:t> Were Cut …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98764" y="170410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195322" y="3654179"/>
            <a:ext cx="7543800" cy="0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2671" y="6483927"/>
            <a:ext cx="64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2011-13 State Budget.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http://pb.dpi.wi.gov/pb_11-13_budget</a:t>
            </a: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 2013-15 State Budget.  </a:t>
            </a:r>
            <a:r>
              <a:rPr lang="en-US" sz="800" dirty="0" smtClean="0">
                <a:solidFill>
                  <a:schemeClr val="bg1"/>
                </a:solidFill>
                <a:hlinkClick r:id="rId6"/>
              </a:rPr>
              <a:t>http://news.dpi.wi.gov/news_2013-15-state-budget-information</a:t>
            </a:r>
            <a:r>
              <a:rPr lang="en-US" sz="800" dirty="0" smtClean="0">
                <a:solidFill>
                  <a:schemeClr val="bg1"/>
                </a:solidFill>
              </a:rPr>
              <a:t> 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F226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46"/>
            <a:ext cx="8229600" cy="1143000"/>
          </a:xfrm>
        </p:spPr>
        <p:txBody>
          <a:bodyPr/>
          <a:lstStyle/>
          <a:p>
            <a:r>
              <a:rPr lang="en-US" sz="3600" dirty="0" smtClean="0"/>
              <a:t>Wisconsin Lost 3,000 Educators </a:t>
            </a:r>
            <a:br>
              <a:rPr lang="en-US" sz="3600" dirty="0" smtClean="0"/>
            </a:br>
            <a:r>
              <a:rPr lang="en-US" sz="3600" dirty="0" smtClean="0"/>
              <a:t>During the Great Recession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19100" y="1352550"/>
          <a:ext cx="8229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5825" y="5657850"/>
            <a:ext cx="782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Wisconsin schools </a:t>
            </a:r>
            <a:r>
              <a:rPr lang="en-US" i="1" u="sng" dirty="0" smtClean="0">
                <a:solidFill>
                  <a:srgbClr val="C00000"/>
                </a:solidFill>
              </a:rPr>
              <a:t>cut more than 3,000 </a:t>
            </a:r>
            <a:r>
              <a:rPr lang="en-US" i="1" u="sng" smtClean="0">
                <a:solidFill>
                  <a:srgbClr val="C00000"/>
                </a:solidFill>
              </a:rPr>
              <a:t>educators</a:t>
            </a:r>
            <a:r>
              <a:rPr lang="en-US" i="1" smtClean="0">
                <a:solidFill>
                  <a:srgbClr val="C00000"/>
                </a:solidFill>
              </a:rPr>
              <a:t> </a:t>
            </a:r>
            <a:br>
              <a:rPr lang="en-US" i="1" smtClean="0">
                <a:solidFill>
                  <a:srgbClr val="C00000"/>
                </a:solidFill>
              </a:rPr>
            </a:br>
            <a:r>
              <a:rPr lang="en-US" i="1" smtClean="0">
                <a:solidFill>
                  <a:srgbClr val="C00000"/>
                </a:solidFill>
              </a:rPr>
              <a:t>during </a:t>
            </a:r>
            <a:r>
              <a:rPr lang="en-US" i="1" dirty="0" smtClean="0">
                <a:solidFill>
                  <a:srgbClr val="C00000"/>
                </a:solidFill>
              </a:rPr>
              <a:t>the </a:t>
            </a:r>
            <a:r>
              <a:rPr lang="en-US" i="1" smtClean="0">
                <a:solidFill>
                  <a:srgbClr val="C00000"/>
                </a:solidFill>
              </a:rPr>
              <a:t>Great Recession.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18" y="6535882"/>
            <a:ext cx="64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2011-13 State Budget. </a:t>
            </a:r>
            <a:r>
              <a:rPr lang="en-US" sz="800" dirty="0" smtClean="0">
                <a:solidFill>
                  <a:schemeClr val="bg1"/>
                </a:solidFill>
                <a:hlinkClick r:id="rId3"/>
              </a:rPr>
              <a:t>http://pb.dpi.wi.gov/pb_11-13_budget</a:t>
            </a: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 2013-15 State Budget. 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http://news.dpi.wi.gov/news_2013-15-state-budget-information</a:t>
            </a:r>
            <a:r>
              <a:rPr lang="en-US" sz="800" dirty="0" smtClean="0">
                <a:solidFill>
                  <a:schemeClr val="bg1"/>
                </a:solidFill>
              </a:rPr>
              <a:t> 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pi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sz="3600" dirty="0" smtClean="0"/>
              <a:t>Poverty is Growing in Wisconsin</a:t>
            </a:r>
            <a:br>
              <a:rPr lang="en-US" sz="3600" dirty="0" smtClean="0"/>
            </a:br>
            <a:r>
              <a:rPr lang="en-US" sz="2000" dirty="0" smtClean="0"/>
              <a:t>Change in Free &amp; Reduced Lunch (2001-2012)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 descr="evenFRLmap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81357" y="1333499"/>
            <a:ext cx="4572000" cy="5486400"/>
          </a:xfrm>
        </p:spPr>
      </p:pic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072" y="6318828"/>
            <a:ext cx="193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Wisconsin Department of Public Instruction. School Finance Maps.  </a:t>
            </a:r>
            <a:r>
              <a:rPr lang="en-US" sz="800" dirty="0" smtClean="0">
                <a:hlinkClick r:id="rId5"/>
              </a:rPr>
              <a:t>http://dpi.wi.gov/sfs/maps.html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5008" y="3756742"/>
            <a:ext cx="172122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many rural districts, more than half the students are eligible for free-and-reduced lunch.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588" y="1654315"/>
            <a:ext cx="1721224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Wisconsin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FRL Rate Doubles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accent1"/>
                </a:solidFill>
              </a:rPr>
              <a:t>2001: 21%</a:t>
            </a:r>
            <a:br>
              <a:rPr lang="en-US" i="1" dirty="0" smtClean="0">
                <a:solidFill>
                  <a:schemeClr val="accent1"/>
                </a:solidFill>
              </a:rPr>
            </a:br>
            <a:r>
              <a:rPr lang="en-US" i="1" dirty="0" smtClean="0">
                <a:solidFill>
                  <a:schemeClr val="accent1"/>
                </a:solidFill>
              </a:rPr>
              <a:t>2012: 43%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 smtClean="0">
                <a:latin typeface="Gadget"/>
                <a:cs typeface="Times New Roman" pitchFamily="18" charset="0"/>
              </a:rPr>
              <a:t>And an Increased Reliance on Referenda</a:t>
            </a:r>
            <a:endParaRPr lang="en-US" sz="2000" dirty="0">
              <a:latin typeface="Gadge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37" y="6420051"/>
            <a:ext cx="4665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Legislative Fiscal Bureau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8879" y="1655478"/>
          <a:ext cx="3760071" cy="4235655"/>
        </p:xfrm>
        <a:graphic>
          <a:graphicData uri="http://schemas.openxmlformats.org/drawingml/2006/table">
            <a:tbl>
              <a:tblPr/>
              <a:tblGrid>
                <a:gridCol w="1093388"/>
                <a:gridCol w="843915"/>
                <a:gridCol w="1248728"/>
                <a:gridCol w="574040"/>
              </a:tblGrid>
              <a:tr h="282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1,423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2,751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37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1,755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37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Non-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recurring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314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556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37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Recurring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154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286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440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6792" y="2837615"/>
            <a:ext cx="3847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There have been almost 2,800 referenda since the 1990s.</a:t>
            </a:r>
          </a:p>
          <a:p>
            <a:endParaRPr lang="en-US" sz="2000" b="1" i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en-US" sz="2000" b="1" i="1" dirty="0" smtClean="0">
                <a:solidFill>
                  <a:schemeClr val="accent1"/>
                </a:solidFill>
                <a:latin typeface="+mn-lt"/>
              </a:rPr>
              <a:t>80% of referenda are in rural schools.</a:t>
            </a:r>
          </a:p>
          <a:p>
            <a:endParaRPr lang="en-US" sz="2000" b="1" i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Over the last few years, the pass rate has increased.</a:t>
            </a:r>
            <a:endParaRPr lang="en-US" sz="2000" b="1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82780" y="1657753"/>
          <a:ext cx="3760071" cy="847131"/>
        </p:xfrm>
        <a:graphic>
          <a:graphicData uri="http://schemas.openxmlformats.org/drawingml/2006/table">
            <a:tbl>
              <a:tblPr/>
              <a:tblGrid>
                <a:gridCol w="1093388"/>
                <a:gridCol w="843915"/>
                <a:gridCol w="1248728"/>
                <a:gridCol w="574040"/>
              </a:tblGrid>
              <a:tr h="282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Overall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2012-14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64%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en-US" sz="1600" b="0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i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the Finance System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8506918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Poverty Not Addressed in the System</a:t>
            </a: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Special Ed and ELL Flat Funding</a:t>
            </a: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Declining Enrollment</a:t>
            </a: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 Aid Districts (10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%)</a:t>
            </a: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Increased Reliance on Referendum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Multiple Education Options </a:t>
            </a:r>
          </a:p>
          <a:p>
            <a:pPr lvl="1"/>
            <a:r>
              <a:rPr lang="en-US" sz="2000" i="1" dirty="0" smtClean="0">
                <a:solidFill>
                  <a:schemeClr val="accent1"/>
                </a:solidFill>
              </a:rPr>
              <a:t>Choice, Charter, Open Enrollment, Virtual</a:t>
            </a:r>
          </a:p>
          <a:p>
            <a:pPr lvl="1"/>
            <a:r>
              <a:rPr lang="en-US" sz="2000" i="1" dirty="0" smtClean="0">
                <a:solidFill>
                  <a:schemeClr val="accent1"/>
                </a:solidFill>
              </a:rPr>
              <a:t>Timelines for General Aid, Enrollment Counts, etc. varies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2408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77" r="10060" b="1316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pi9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540"/>
            <a:ext cx="9144000" cy="1295400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86" y="285397"/>
            <a:ext cx="8988014" cy="111886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2015-17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State Budget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Gadget"/>
              <a:cs typeface="Gadge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i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633"/>
            <a:ext cx="9144000" cy="1295400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99803" y="207263"/>
            <a:ext cx="8634335" cy="1143000"/>
          </a:xfrm>
        </p:spPr>
        <p:txBody>
          <a:bodyPr/>
          <a:lstStyle/>
          <a:p>
            <a:r>
              <a:rPr lang="en-US" sz="3600" dirty="0" smtClean="0"/>
              <a:t>Small Per Pupil Aid Increase; </a:t>
            </a:r>
            <a:br>
              <a:rPr lang="en-US" sz="3600" dirty="0" smtClean="0"/>
            </a:br>
            <a:r>
              <a:rPr lang="en-US" sz="3600" dirty="0" smtClean="0"/>
              <a:t>General Aids Reduce Property Taxes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92232" y="1400125"/>
            <a:ext cx="5418077" cy="5020087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 Finance </a:t>
            </a:r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(change to base)</a:t>
            </a:r>
            <a:endParaRPr lang="en-US" sz="24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Revenue Limit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(no change)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General School </a:t>
            </a:r>
            <a:r>
              <a:rPr lang="en-US" sz="1800" dirty="0" smtClean="0">
                <a:solidFill>
                  <a:schemeClr val="accent1"/>
                </a:solidFill>
              </a:rPr>
              <a:t>Aid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(+$0 </a:t>
            </a:r>
            <a:r>
              <a:rPr lang="en-US" sz="1200" smtClean="0">
                <a:solidFill>
                  <a:schemeClr val="tx1">
                    <a:lumMod val="50000"/>
                  </a:schemeClr>
                </a:solidFill>
              </a:rPr>
              <a:t>FY16</a:t>
            </a:r>
            <a:r>
              <a:rPr lang="en-US" sz="1200" smtClean="0">
                <a:solidFill>
                  <a:schemeClr val="tx1">
                    <a:lumMod val="50000"/>
                  </a:schemeClr>
                </a:solidFill>
              </a:rPr>
              <a:t>/ +$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108M FY17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Per Pupil Aid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(+$0 FY16/ +$100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FY17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Categorical Aids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(small increase)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Sparsity Aid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Pupil Transportation Aid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High Cost Transportation Aid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Host Cost Special Education Aid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Special Education Transition Grants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Library Aid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Funding </a:t>
            </a:r>
            <a:r>
              <a:rPr lang="en-US" sz="1800" dirty="0" smtClean="0">
                <a:solidFill>
                  <a:schemeClr val="accent1"/>
                </a:solidFill>
              </a:rPr>
              <a:t>for TEACH 2.0  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General Policy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400050" lvl="2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Whole </a:t>
            </a:r>
            <a:r>
              <a:rPr lang="en-US" sz="1800" dirty="0" smtClean="0">
                <a:solidFill>
                  <a:schemeClr val="accent1"/>
                </a:solidFill>
              </a:rPr>
              <a:t>grade </a:t>
            </a:r>
            <a:r>
              <a:rPr lang="en-US" sz="1800" dirty="0" smtClean="0">
                <a:solidFill>
                  <a:schemeClr val="accent1"/>
                </a:solidFill>
              </a:rPr>
              <a:t>sharing</a:t>
            </a:r>
          </a:p>
          <a:p>
            <a:pPr marL="400050" lvl="2" indent="0">
              <a:spcBef>
                <a:spcPts val="600"/>
              </a:spcBef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787766" y="1609825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Graphic spid="13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iB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33"/>
            <a:ext cx="9144000" cy="12954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20" y="154717"/>
            <a:ext cx="8229600" cy="1143000"/>
          </a:xfrm>
        </p:spPr>
        <p:txBody>
          <a:bodyPr/>
          <a:lstStyle/>
          <a:p>
            <a:r>
              <a:rPr lang="en-US" sz="3600" dirty="0" smtClean="0"/>
              <a:t>Special Education &amp; </a:t>
            </a:r>
            <a:r>
              <a:rPr lang="en-US" sz="3600" dirty="0" smtClean="0"/>
              <a:t>Bilingual Reimbursement Rates are Falling 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25977" cy="4525963"/>
          </a:xfrm>
        </p:spPr>
        <p:txBody>
          <a:bodyPr anchor="ctr"/>
          <a:lstStyle/>
          <a:p>
            <a:pPr marL="0" indent="0"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Special Education &amp; Bilingual/Bicultural (BLBC)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This budget would mean 9 years of </a:t>
            </a:r>
            <a:r>
              <a:rPr lang="en-US" sz="1800" u="sng" dirty="0" smtClean="0">
                <a:solidFill>
                  <a:schemeClr val="accent1"/>
                </a:solidFill>
              </a:rPr>
              <a:t>flat funding</a:t>
            </a:r>
            <a:r>
              <a:rPr lang="en-US" sz="1800" dirty="0" smtClean="0">
                <a:solidFill>
                  <a:schemeClr val="accent1"/>
                </a:solidFill>
              </a:rPr>
              <a:t> for students with special needs and ELL students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Reimbursement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rates dropped 10 percentage points since 2000-01</a:t>
            </a:r>
          </a:p>
          <a:p>
            <a:pPr marL="400050" lvl="2" indent="0">
              <a:spcBef>
                <a:spcPts val="10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Special Education (36% to 26%) Bilingual-Bicultural (18% to 8%).</a:t>
            </a:r>
          </a:p>
          <a:p>
            <a:pPr marL="400050" lvl="1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318" y="6535882"/>
            <a:ext cx="64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Department of Public Instruction. 2011-13 State Budget.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http://pb.dpi.wi.gov/pb_11-13_budget</a:t>
            </a: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 2013-15 State Budget. 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http://news.dpi.wi.gov/news_2013-15-state-budget-information</a:t>
            </a:r>
            <a:r>
              <a:rPr lang="en-US" sz="800" dirty="0" smtClean="0">
                <a:solidFill>
                  <a:schemeClr val="bg1"/>
                </a:solidFill>
              </a:rPr>
              <a:t>   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86989" y="1753849"/>
            <a:ext cx="0" cy="4062335"/>
          </a:xfrm>
          <a:prstGeom prst="line">
            <a:avLst/>
          </a:prstGeom>
          <a:ln w="12700"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i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Vouchers &amp; Charter Expansion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071487" y="1619450"/>
            <a:ext cx="478376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 Choice</a:t>
            </a: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New funding mechanism </a:t>
            </a:r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(“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open enrollment”)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Special Needs vouchers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Independent Charter School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Expanded </a:t>
            </a:r>
            <a:r>
              <a:rPr lang="en-US" sz="1800" dirty="0" smtClean="0">
                <a:solidFill>
                  <a:schemeClr val="accent1"/>
                </a:solidFill>
              </a:rPr>
              <a:t>operators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Opportunity Schools Partnership Program (OSPP)</a:t>
            </a: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Similar to a “</a:t>
            </a:r>
            <a:r>
              <a:rPr lang="en-US" sz="1800" dirty="0" smtClean="0">
                <a:solidFill>
                  <a:schemeClr val="accent1"/>
                </a:solidFill>
              </a:rPr>
              <a:t>r</a:t>
            </a:r>
            <a:r>
              <a:rPr lang="en-US" sz="1800" dirty="0" smtClean="0">
                <a:solidFill>
                  <a:schemeClr val="accent1"/>
                </a:solidFill>
              </a:rPr>
              <a:t>ecovery district” model or other state takeover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Up to 3 schools per year converted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District must be in the lowest performance category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ha765_0.jpg"/>
          <p:cNvPicPr>
            <a:picLocks noChangeAspect="1"/>
          </p:cNvPicPr>
          <p:nvPr/>
        </p:nvPicPr>
        <p:blipFill>
          <a:blip r:embed="rId4" cstate="print"/>
          <a:srcRect t="3275" b="16675"/>
          <a:stretch>
            <a:fillRect/>
          </a:stretch>
        </p:blipFill>
        <p:spPr>
          <a:xfrm>
            <a:off x="741145" y="1684422"/>
            <a:ext cx="274320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harter-schools.jpg"/>
          <p:cNvPicPr>
            <a:picLocks noChangeAspect="1"/>
          </p:cNvPicPr>
          <p:nvPr/>
        </p:nvPicPr>
        <p:blipFill>
          <a:blip r:embed="rId5" cstate="print"/>
          <a:srcRect t="8345" b="13422"/>
          <a:stretch>
            <a:fillRect/>
          </a:stretch>
        </p:blipFill>
        <p:spPr>
          <a:xfrm>
            <a:off x="754246" y="4937761"/>
            <a:ext cx="2743200" cy="147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6" cstate="print"/>
          <a:srcRect t="10652" b="18614"/>
          <a:stretch>
            <a:fillRect/>
          </a:stretch>
        </p:blipFill>
        <p:spPr>
          <a:xfrm>
            <a:off x="749315" y="3311091"/>
            <a:ext cx="2743200" cy="14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i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Test; Different Report Cards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4714" y="1420318"/>
            <a:ext cx="5179102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Assessments</a:t>
            </a: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Eliminate SBAC </a:t>
            </a:r>
            <a:r>
              <a:rPr lang="en-US" sz="1800" dirty="0" smtClean="0">
                <a:solidFill>
                  <a:schemeClr val="accent1"/>
                </a:solidFill>
              </a:rPr>
              <a:t>(Badger Exam) in </a:t>
            </a:r>
            <a:r>
              <a:rPr lang="en-US" sz="1800" dirty="0" smtClean="0">
                <a:solidFill>
                  <a:schemeClr val="accent1"/>
                </a:solidFill>
              </a:rPr>
              <a:t>2015-16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District choice on reading screener (PALS)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Civics test required for graduation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Different Report Cards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Modifies state report cards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 Star ratings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(similar to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YoungStar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</a:p>
          <a:p>
            <a:pPr marL="400050" lvl="1" indent="0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 Poverty weighting</a:t>
            </a:r>
          </a:p>
          <a:p>
            <a:pPr marL="400050" lvl="1" indent="0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Length of enrollment</a:t>
            </a:r>
          </a:p>
          <a:p>
            <a:pPr marL="400050" lvl="1" indent="0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2/3</a:t>
            </a:r>
            <a:r>
              <a:rPr lang="en-US" sz="1800" baseline="30000" dirty="0" smtClean="0">
                <a:solidFill>
                  <a:schemeClr val="accent1"/>
                </a:solidFill>
              </a:rPr>
              <a:t>rd</a:t>
            </a:r>
            <a:r>
              <a:rPr lang="en-US" sz="1800" dirty="0" smtClean="0">
                <a:solidFill>
                  <a:schemeClr val="accent1"/>
                </a:solidFill>
              </a:rPr>
              <a:t> will do better; 1/3</a:t>
            </a:r>
            <a:r>
              <a:rPr lang="en-US" sz="1800" baseline="30000" dirty="0" smtClean="0">
                <a:solidFill>
                  <a:schemeClr val="accent1"/>
                </a:solidFill>
              </a:rPr>
              <a:t>rd</a:t>
            </a:r>
            <a:r>
              <a:rPr lang="en-US" sz="1800" dirty="0" smtClean="0">
                <a:solidFill>
                  <a:schemeClr val="accent1"/>
                </a:solidFill>
              </a:rPr>
              <a:t> will do worse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Virtual students will not count in District Report Cards if 50% or more are open enrollment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KS121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205" y="1571418"/>
            <a:ext cx="2743200" cy="182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24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1351" y="3831336"/>
            <a:ext cx="2743200" cy="183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i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633"/>
            <a:ext cx="9144000" cy="1295400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99803" y="274638"/>
            <a:ext cx="8634335" cy="1143000"/>
          </a:xfrm>
        </p:spPr>
        <p:txBody>
          <a:bodyPr/>
          <a:lstStyle/>
          <a:p>
            <a:r>
              <a:rPr lang="en-US" sz="3600" dirty="0" smtClean="0"/>
              <a:t>Policy Changes </a:t>
            </a:r>
            <a:r>
              <a:rPr lang="en-US" sz="3600" dirty="0" smtClean="0"/>
              <a:t>Stir Controversy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98107" y="1515625"/>
            <a:ext cx="5418077" cy="50200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“alternative” licenses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Experience-based licensure for technical education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Industrial arts subjects (Tech College Instructors)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Montessori license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Reciprocity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Miscellaneous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Districts much notify parents of academic standards and educational options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Career </a:t>
            </a:r>
            <a:r>
              <a:rPr lang="en-US" sz="1800" dirty="0" smtClean="0">
                <a:solidFill>
                  <a:schemeClr val="accent1"/>
                </a:solidFill>
              </a:rPr>
              <a:t>&amp; Technical Education </a:t>
            </a:r>
            <a:r>
              <a:rPr lang="en-US" sz="1800" dirty="0" smtClean="0">
                <a:solidFill>
                  <a:schemeClr val="accent1"/>
                </a:solidFill>
              </a:rPr>
              <a:t>Incentive </a:t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Grants moved </a:t>
            </a:r>
            <a:r>
              <a:rPr lang="en-US" sz="1800" dirty="0" smtClean="0">
                <a:solidFill>
                  <a:schemeClr val="accent1"/>
                </a:solidFill>
              </a:rPr>
              <a:t>to DWD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Home school students in sports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(Tim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Tebow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provision)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CESA membership optional</a:t>
            </a:r>
          </a:p>
          <a:p>
            <a:pPr marL="400050" lvl="1" indent="0">
              <a:spcBef>
                <a:spcPts val="1000"/>
              </a:spcBef>
              <a:buNone/>
            </a:pPr>
            <a:endParaRPr lang="en-US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0">
              <a:spcBef>
                <a:spcPts val="1000"/>
              </a:spcBef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41053.JPG"/>
          <p:cNvPicPr>
            <a:picLocks noChangeAspect="1"/>
          </p:cNvPicPr>
          <p:nvPr/>
        </p:nvPicPr>
        <p:blipFill>
          <a:blip r:embed="rId4" cstate="print"/>
          <a:srcRect t="13379" b="8608"/>
          <a:stretch>
            <a:fillRect/>
          </a:stretch>
        </p:blipFill>
        <p:spPr>
          <a:xfrm>
            <a:off x="5772966" y="1563241"/>
            <a:ext cx="2743200" cy="142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4006.JPG"/>
          <p:cNvPicPr>
            <a:picLocks noChangeAspect="1"/>
          </p:cNvPicPr>
          <p:nvPr/>
        </p:nvPicPr>
        <p:blipFill>
          <a:blip r:embed="rId5" cstate="print"/>
          <a:srcRect b="14927"/>
          <a:stretch>
            <a:fillRect/>
          </a:stretch>
        </p:blipFill>
        <p:spPr>
          <a:xfrm>
            <a:off x="5775696" y="3118106"/>
            <a:ext cx="2743200" cy="138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KS121602.jpg"/>
          <p:cNvPicPr>
            <a:picLocks noChangeAspect="1"/>
          </p:cNvPicPr>
          <p:nvPr/>
        </p:nvPicPr>
        <p:blipFill>
          <a:blip r:embed="rId6" cstate="print"/>
          <a:srcRect t="23137"/>
          <a:stretch>
            <a:fillRect/>
          </a:stretch>
        </p:blipFill>
        <p:spPr>
          <a:xfrm>
            <a:off x="5771214" y="4646952"/>
            <a:ext cx="2743200" cy="140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rcus &amp; Pump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4813" y="0"/>
            <a:ext cx="10424160" cy="69494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98384" y="760396"/>
            <a:ext cx="10424160" cy="150154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" y="933651"/>
            <a:ext cx="997177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 of education is to teach one to think intensively and to think critically. Intelligence plus character - that is the goal of true education.</a:t>
            </a:r>
          </a:p>
          <a:p>
            <a:pPr algn="r">
              <a:spcAft>
                <a:spcPts val="300"/>
              </a:spcAft>
            </a:pPr>
            <a:r>
              <a:rPr 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Martin </a:t>
            </a:r>
            <a:r>
              <a:rPr 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 King, Jr</a:t>
            </a:r>
            <a:r>
              <a:rPr 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pi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9862" y="160338"/>
            <a:ext cx="8934138" cy="1143000"/>
          </a:xfrm>
        </p:spPr>
        <p:txBody>
          <a:bodyPr/>
          <a:lstStyle/>
          <a:p>
            <a:r>
              <a:rPr lang="en-US" sz="3600" dirty="0" smtClean="0"/>
              <a:t>Students are in Fewer Districts</a:t>
            </a:r>
            <a:br>
              <a:rPr lang="en-US" sz="3600" dirty="0" smtClean="0"/>
            </a:br>
            <a:r>
              <a:rPr lang="en-US" sz="2000" dirty="0" smtClean="0"/>
              <a:t>Change Student Membership (2001-2012)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01587" y="1778041"/>
            <a:ext cx="3732551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2001,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1/3</a:t>
            </a:r>
            <a:r>
              <a:rPr lang="en-US" sz="1400" b="1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of districts 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were in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declining enrollment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By 2012, over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2/3rds districts 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were in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declining enrollment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Today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75% of our students 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are located in just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30% of our districts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9936" y="2598696"/>
            <a:ext cx="1721224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Wisconsin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FRL Rate Doubles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accent1"/>
                </a:solidFill>
              </a:rPr>
              <a:t>2001: 21%</a:t>
            </a:r>
            <a:br>
              <a:rPr lang="en-US" i="1" dirty="0" smtClean="0">
                <a:solidFill>
                  <a:schemeClr val="accent1"/>
                </a:solidFill>
              </a:rPr>
            </a:br>
            <a:r>
              <a:rPr lang="en-US" i="1" dirty="0" smtClean="0">
                <a:solidFill>
                  <a:schemeClr val="accent1"/>
                </a:solidFill>
              </a:rPr>
              <a:t>2012: 43%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20" name="Content Placeholder 19" descr="membershipMap201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7754" y="1315387"/>
            <a:ext cx="4618844" cy="5542612"/>
          </a:xfrm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84387" y="3602130"/>
          <a:ext cx="3762530" cy="1919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9250"/>
                <a:gridCol w="1019331"/>
                <a:gridCol w="794479"/>
                <a:gridCol w="80947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 </a:t>
                      </a:r>
                      <a:r>
                        <a:rPr lang="en-US" sz="1400" b="1" u="none" strike="noStrike" dirty="0" smtClean="0"/>
                        <a:t>Cumulative Enrollment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Percentile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# of Districts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% </a:t>
                      </a:r>
                      <a:r>
                        <a:rPr lang="en-US" sz="1400" b="1" u="none" strike="noStrike" dirty="0" smtClean="0"/>
                        <a:t> of Districts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      209,535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      419,387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50%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      626,834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75%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30%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      </a:t>
                      </a:r>
                      <a:r>
                        <a:rPr lang="en-US" sz="1400" b="1" u="none" strike="noStrike" dirty="0" smtClean="0"/>
                        <a:t>871,551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424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1022" y="6642556"/>
            <a:ext cx="6514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Wisconsin Department of Public Instruction. School Finance Maps.  </a:t>
            </a:r>
            <a:r>
              <a:rPr lang="en-US" sz="800" dirty="0" smtClean="0">
                <a:hlinkClick r:id="rId5"/>
              </a:rPr>
              <a:t>http://dpi.wi.gov/sfs/maps.html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34484" y="4828411"/>
            <a:ext cx="4167266" cy="38974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10108" y="5669313"/>
          <a:ext cx="3751012" cy="9477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3184"/>
                <a:gridCol w="1567828"/>
              </a:tblGrid>
              <a:tr h="279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District Enrollment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% </a:t>
                      </a:r>
                      <a:r>
                        <a:rPr lang="en-US" sz="1400" b="1" u="none" strike="noStrike" dirty="0" smtClean="0"/>
                        <a:t> of Districts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589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Under 1,000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55%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214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Under 3,000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83%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51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Under 10,000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1" u="none" strike="noStrike" dirty="0" smtClean="0"/>
                        <a:t>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4976734" y="5938787"/>
            <a:ext cx="4167266" cy="2695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pi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sz="3600" dirty="0" smtClean="0"/>
              <a:t>Which Means Rural Districts Have Fewer Kids &amp; Greater Poverty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9936" y="2598696"/>
            <a:ext cx="1721224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Wisconsin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FRL Rate Doubles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accent1"/>
                </a:solidFill>
              </a:rPr>
              <a:t>2001: 21%</a:t>
            </a:r>
            <a:br>
              <a:rPr lang="en-US" i="1" dirty="0" smtClean="0">
                <a:solidFill>
                  <a:schemeClr val="accent1"/>
                </a:solidFill>
              </a:rPr>
            </a:br>
            <a:r>
              <a:rPr lang="en-US" i="1" dirty="0" smtClean="0">
                <a:solidFill>
                  <a:schemeClr val="accent1"/>
                </a:solidFill>
              </a:rPr>
              <a:t>2012: 43%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20" name="Content Placeholder 19" descr="membershipMap201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15387"/>
            <a:ext cx="4618844" cy="5542613"/>
          </a:xfrm>
        </p:spPr>
      </p:pic>
      <p:sp>
        <p:nvSpPr>
          <p:cNvPr id="7" name="TextBox 6"/>
          <p:cNvSpPr txBox="1"/>
          <p:nvPr/>
        </p:nvSpPr>
        <p:spPr>
          <a:xfrm>
            <a:off x="231022" y="6642556"/>
            <a:ext cx="6514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Wisconsin Department of Public Instruction. School Finance Maps.  </a:t>
            </a:r>
            <a:r>
              <a:rPr lang="en-US" sz="800" dirty="0" smtClean="0">
                <a:hlinkClick r:id="rId5"/>
              </a:rPr>
              <a:t>http://dpi.wi.gov/sfs/maps.html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9" name="Picture 18" descr="evenFRLmap20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6280" y="1316736"/>
            <a:ext cx="4617720" cy="5541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4032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901" r="3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i9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19455"/>
            <a:ext cx="9144000" cy="1295400"/>
          </a:xfrm>
          <a:prstGeom prst="rect">
            <a:avLst/>
          </a:prstGeom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86" y="4770312"/>
            <a:ext cx="8835614" cy="11430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Changing Faces of Wisconsin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Gadget"/>
              <a:cs typeface="Gadge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isconsin-balanced-budget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68" b="44814"/>
          <a:stretch>
            <a:fillRect/>
          </a:stretch>
        </p:blipFill>
        <p:spPr>
          <a:xfrm>
            <a:off x="0" y="-162920"/>
            <a:ext cx="9192340" cy="7020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991711"/>
            <a:ext cx="9144000" cy="169389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F226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134787"/>
            <a:ext cx="8686800" cy="1143000"/>
          </a:xfrm>
        </p:spPr>
        <p:txBody>
          <a:bodyPr/>
          <a:lstStyle/>
          <a:p>
            <a:r>
              <a:rPr lang="en-US" sz="3600" dirty="0" smtClean="0"/>
              <a:t>Schools are leading indicators of population changes…</a:t>
            </a:r>
            <a:endParaRPr lang="en-US" sz="3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88692" y="5089465"/>
          <a:ext cx="6930456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491"/>
                <a:gridCol w="42959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of Wisconsin’s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overall population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identified as people of color.</a:t>
                      </a:r>
                    </a:p>
                    <a:p>
                      <a:endParaRPr lang="en-US" dirty="0"/>
                    </a:p>
                  </a:txBody>
                  <a:tcPr marT="18288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9783" y="1873770"/>
            <a:ext cx="266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2013…</a:t>
            </a:r>
            <a:endParaRPr lang="en-US" sz="2400" b="1" dirty="0"/>
          </a:p>
        </p:txBody>
      </p:sp>
      <p:pic>
        <p:nvPicPr>
          <p:cNvPr id="17" name="Picture 16" descr="lobbyist-clipart-Wiscons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725" y="5029261"/>
            <a:ext cx="1382575" cy="16459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118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35832"/>
            <a:ext cx="9144000" cy="6037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91711"/>
            <a:ext cx="9144000" cy="169389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F226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134787"/>
            <a:ext cx="8686800" cy="1143000"/>
          </a:xfrm>
        </p:spPr>
        <p:txBody>
          <a:bodyPr/>
          <a:lstStyle/>
          <a:p>
            <a:r>
              <a:rPr lang="en-US" sz="3600" smtClean="0"/>
              <a:t>…and </a:t>
            </a:r>
            <a:r>
              <a:rPr lang="en-US" sz="3600" dirty="0" smtClean="0"/>
              <a:t>school are much more diverse </a:t>
            </a:r>
            <a:br>
              <a:rPr lang="en-US" sz="3600" dirty="0" smtClean="0"/>
            </a:br>
            <a:r>
              <a:rPr lang="en-US" sz="3600" dirty="0" smtClean="0"/>
              <a:t>than the general population</a:t>
            </a:r>
            <a:endParaRPr lang="en-US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11696" y="5042094"/>
          <a:ext cx="7452611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980"/>
                <a:gridCol w="461963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of Wisconsin’s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public</a:t>
                      </a:r>
                      <a:r>
                        <a:rPr lang="en-US" sz="2400" b="1" baseline="0" dirty="0" smtClean="0">
                          <a:solidFill>
                            <a:schemeClr val="accent1"/>
                          </a:solidFill>
                        </a:rPr>
                        <a:t> school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population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identified as students of color.</a:t>
                      </a:r>
                    </a:p>
                    <a:p>
                      <a:endParaRPr lang="en-US" dirty="0"/>
                    </a:p>
                  </a:txBody>
                  <a:tcPr marT="18288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9783" y="1873770"/>
            <a:ext cx="266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That same year…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i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Most Diverse Districts</a:t>
            </a:r>
            <a:endParaRPr lang="en-US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940" y="1371600"/>
            <a:ext cx="713312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80091" y="1693887"/>
            <a:ext cx="137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These districts enroll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1/4</a:t>
            </a:r>
            <a:r>
              <a:rPr lang="en-US" b="1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th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all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Wisconsin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students.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591" y="3735027"/>
            <a:ext cx="137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Nine are “majority-minority”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districts.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i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effectLst/>
        </p:spPr>
      </p:pic>
      <p:pic>
        <p:nvPicPr>
          <p:cNvPr id="8" name="Picture 2" descr="Graph of data from rep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942" y="1577754"/>
            <a:ext cx="4011487" cy="438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Graph of data from rep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42" y="1565441"/>
            <a:ext cx="3990992" cy="438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18"/>
            <a:ext cx="8229600" cy="1143000"/>
          </a:xfrm>
        </p:spPr>
        <p:txBody>
          <a:bodyPr/>
          <a:lstStyle/>
          <a:p>
            <a:r>
              <a:rPr lang="en-US" sz="3600" dirty="0" smtClean="0"/>
              <a:t>Poverty Can’t Explain All of the Racial Achievement Gap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3774" y="3226199"/>
            <a:ext cx="629913" cy="56457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23246" y="3292628"/>
            <a:ext cx="230324" cy="70896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87130" y="3187697"/>
            <a:ext cx="306726" cy="8138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9C5B8C6D-0134-492D-96D6-F86F5BB307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208A54-2497-4F91-A889-8B71D4E10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4A275-7C7D-41A0-94DF-093C6988DB74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50574</TotalTime>
  <Words>1258</Words>
  <Application>Microsoft Office PowerPoint</Application>
  <PresentationFormat>On-screen Show (4:3)</PresentationFormat>
  <Paragraphs>303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TS030002245</vt:lpstr>
      <vt:lpstr>Wisconsin Education Challenges</vt:lpstr>
      <vt:lpstr>Poverty is Growing in Wisconsin Change in Free &amp; Reduced Lunch (2001-2012)</vt:lpstr>
      <vt:lpstr>Students are in Fewer Districts Change Student Membership (2001-2012)</vt:lpstr>
      <vt:lpstr>Which Means Rural Districts Have Fewer Kids &amp; Greater Poverty</vt:lpstr>
      <vt:lpstr>Changing Faces of Wisconsin</vt:lpstr>
      <vt:lpstr>Schools are leading indicators of population changes…</vt:lpstr>
      <vt:lpstr>…and school are much more diverse  than the general population</vt:lpstr>
      <vt:lpstr>25 Most Diverse Districts</vt:lpstr>
      <vt:lpstr>Poverty Can’t Explain All of the Racial Achievement Gap</vt:lpstr>
      <vt:lpstr>And Students of Color are More Likely to Attend a Low-Performing School</vt:lpstr>
      <vt:lpstr>Vouchers &amp; Charters Expansion</vt:lpstr>
      <vt:lpstr>Most Kids Attend Public School</vt:lpstr>
      <vt:lpstr>Voucher Programs Started Small,  But Have Grown Over Time</vt:lpstr>
      <vt:lpstr>Most Students in Voucher Schools  are Publicly-Funded</vt:lpstr>
      <vt:lpstr>A Voucher in Every Backpack?</vt:lpstr>
      <vt:lpstr>School Finance Challenges</vt:lpstr>
      <vt:lpstr>School Funding – Simplified!</vt:lpstr>
      <vt:lpstr>During the Great Recession,  Revenue Limits Were Cut …</vt:lpstr>
      <vt:lpstr>Wisconsin Lost 3,000 Educators  During the Great Recession</vt:lpstr>
      <vt:lpstr>And an Increased Reliance on Referenda</vt:lpstr>
      <vt:lpstr>Challenges to the Finance System</vt:lpstr>
      <vt:lpstr>2015-17 State Budget</vt:lpstr>
      <vt:lpstr>Small Per Pupil Aid Increase;  General Aids Reduce Property Taxes</vt:lpstr>
      <vt:lpstr>Special Education &amp; Bilingual Reimbursement Rates are Falling </vt:lpstr>
      <vt:lpstr>Vouchers &amp; Charter Expansion</vt:lpstr>
      <vt:lpstr>New Test; Different Report Cards</vt:lpstr>
      <vt:lpstr>Policy Changes Stir Controversy</vt:lpstr>
      <vt:lpstr>Slide 28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2010-11 MPS Corrective Action Requirements</dc:title>
  <dc:creator>Jeff Pertl</dc:creator>
  <cp:lastModifiedBy>Department of Public Instruction</cp:lastModifiedBy>
  <cp:revision>4082</cp:revision>
  <cp:lastPrinted>2012-12-03T22:21:42Z</cp:lastPrinted>
  <dcterms:created xsi:type="dcterms:W3CDTF">2011-08-01T17:43:36Z</dcterms:created>
  <dcterms:modified xsi:type="dcterms:W3CDTF">2015-08-19T19:16:39Z</dcterms:modified>
  <cp:category>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TC300022459990</vt:lpwstr>
  </property>
  <property fmtid="{D5CDD505-2E9C-101B-9397-08002B2CF9AE}" pid="3" name="_NewReviewCycle">
    <vt:lpwstr/>
  </property>
  <property fmtid="{D5CDD505-2E9C-101B-9397-08002B2CF9AE}" pid="4" name="_AdHocReviewCycleID">
    <vt:i4>1495640261</vt:i4>
  </property>
  <property fmtid="{D5CDD505-2E9C-101B-9397-08002B2CF9AE}" pid="5" name="_EmailSubject">
    <vt:lpwstr>Draft presentation</vt:lpwstr>
  </property>
  <property fmtid="{D5CDD505-2E9C-101B-9397-08002B2CF9AE}" pid="6" name="_AuthorEmail">
    <vt:lpwstr>Jeff.Pertl@dpi.wi.gov</vt:lpwstr>
  </property>
  <property fmtid="{D5CDD505-2E9C-101B-9397-08002B2CF9AE}" pid="7" name="_AuthorEmailDisplayName">
    <vt:lpwstr>Pertl, Jeff    DPI</vt:lpwstr>
  </property>
</Properties>
</file>