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7" r:id="rId2"/>
    <p:sldId id="279" r:id="rId3"/>
    <p:sldId id="267" r:id="rId4"/>
    <p:sldId id="258" r:id="rId5"/>
    <p:sldId id="266" r:id="rId6"/>
    <p:sldId id="278" r:id="rId7"/>
    <p:sldId id="268" r:id="rId8"/>
    <p:sldId id="270" r:id="rId9"/>
    <p:sldId id="271" r:id="rId10"/>
    <p:sldId id="272" r:id="rId11"/>
    <p:sldId id="274" r:id="rId12"/>
    <p:sldId id="276" r:id="rId13"/>
    <p:sldId id="263" r:id="rId14"/>
    <p:sldId id="280" r:id="rId15"/>
    <p:sldId id="260" r:id="rId16"/>
  </p:sldIdLst>
  <p:sldSz cx="12480925" cy="7023100"/>
  <p:notesSz cx="6858000" cy="9144000"/>
  <p:defaultTextStyle>
    <a:defPPr>
      <a:defRPr lang="en-US"/>
    </a:defPPr>
    <a:lvl1pPr marL="0" algn="l" defTabSz="1114399" rtl="0" eaLnBrk="1" latinLnBrk="0" hangingPunct="1">
      <a:defRPr sz="2194" kern="1200">
        <a:solidFill>
          <a:schemeClr val="tx1"/>
        </a:solidFill>
        <a:latin typeface="+mn-lt"/>
        <a:ea typeface="+mn-ea"/>
        <a:cs typeface="+mn-cs"/>
      </a:defRPr>
    </a:lvl1pPr>
    <a:lvl2pPr marL="557200" algn="l" defTabSz="1114399" rtl="0" eaLnBrk="1" latinLnBrk="0" hangingPunct="1">
      <a:defRPr sz="2194" kern="1200">
        <a:solidFill>
          <a:schemeClr val="tx1"/>
        </a:solidFill>
        <a:latin typeface="+mn-lt"/>
        <a:ea typeface="+mn-ea"/>
        <a:cs typeface="+mn-cs"/>
      </a:defRPr>
    </a:lvl2pPr>
    <a:lvl3pPr marL="1114399" algn="l" defTabSz="1114399" rtl="0" eaLnBrk="1" latinLnBrk="0" hangingPunct="1">
      <a:defRPr sz="2194" kern="1200">
        <a:solidFill>
          <a:schemeClr val="tx1"/>
        </a:solidFill>
        <a:latin typeface="+mn-lt"/>
        <a:ea typeface="+mn-ea"/>
        <a:cs typeface="+mn-cs"/>
      </a:defRPr>
    </a:lvl3pPr>
    <a:lvl4pPr marL="1671599" algn="l" defTabSz="1114399" rtl="0" eaLnBrk="1" latinLnBrk="0" hangingPunct="1">
      <a:defRPr sz="2194" kern="1200">
        <a:solidFill>
          <a:schemeClr val="tx1"/>
        </a:solidFill>
        <a:latin typeface="+mn-lt"/>
        <a:ea typeface="+mn-ea"/>
        <a:cs typeface="+mn-cs"/>
      </a:defRPr>
    </a:lvl4pPr>
    <a:lvl5pPr marL="2228797" algn="l" defTabSz="1114399" rtl="0" eaLnBrk="1" latinLnBrk="0" hangingPunct="1">
      <a:defRPr sz="2194" kern="1200">
        <a:solidFill>
          <a:schemeClr val="tx1"/>
        </a:solidFill>
        <a:latin typeface="+mn-lt"/>
        <a:ea typeface="+mn-ea"/>
        <a:cs typeface="+mn-cs"/>
      </a:defRPr>
    </a:lvl5pPr>
    <a:lvl6pPr marL="2785998" algn="l" defTabSz="1114399" rtl="0" eaLnBrk="1" latinLnBrk="0" hangingPunct="1">
      <a:defRPr sz="2194" kern="1200">
        <a:solidFill>
          <a:schemeClr val="tx1"/>
        </a:solidFill>
        <a:latin typeface="+mn-lt"/>
        <a:ea typeface="+mn-ea"/>
        <a:cs typeface="+mn-cs"/>
      </a:defRPr>
    </a:lvl6pPr>
    <a:lvl7pPr marL="3343197" algn="l" defTabSz="1114399" rtl="0" eaLnBrk="1" latinLnBrk="0" hangingPunct="1">
      <a:defRPr sz="2194" kern="1200">
        <a:solidFill>
          <a:schemeClr val="tx1"/>
        </a:solidFill>
        <a:latin typeface="+mn-lt"/>
        <a:ea typeface="+mn-ea"/>
        <a:cs typeface="+mn-cs"/>
      </a:defRPr>
    </a:lvl7pPr>
    <a:lvl8pPr marL="3900398" algn="l" defTabSz="1114399" rtl="0" eaLnBrk="1" latinLnBrk="0" hangingPunct="1">
      <a:defRPr sz="2194" kern="1200">
        <a:solidFill>
          <a:schemeClr val="tx1"/>
        </a:solidFill>
        <a:latin typeface="+mn-lt"/>
        <a:ea typeface="+mn-ea"/>
        <a:cs typeface="+mn-cs"/>
      </a:defRPr>
    </a:lvl8pPr>
    <a:lvl9pPr marL="4457596" algn="l" defTabSz="1114399" rtl="0" eaLnBrk="1" latinLnBrk="0" hangingPunct="1">
      <a:defRPr sz="2194" kern="1200">
        <a:solidFill>
          <a:schemeClr val="tx1"/>
        </a:solidFill>
        <a:latin typeface="+mn-lt"/>
        <a:ea typeface="+mn-ea"/>
        <a:cs typeface="+mn-cs"/>
      </a:defRPr>
    </a:lvl9pPr>
  </p:defaultTextStyle>
  <p:extLst>
    <p:ext uri="{EFAFB233-063F-42B5-8137-9DF3F51BA10A}">
      <p15:sldGuideLst xmlns:p15="http://schemas.microsoft.com/office/powerpoint/2012/main">
        <p15:guide id="2" pos="3931" userDrawn="1">
          <p15:clr>
            <a:srgbClr val="A4A3A4"/>
          </p15:clr>
        </p15:guide>
        <p15:guide id="3" orient="horz" pos="3220" userDrawn="1">
          <p15:clr>
            <a:srgbClr val="A4A3A4"/>
          </p15:clr>
        </p15:guide>
        <p15:guide id="4" orient="horz" pos="3916" userDrawn="1">
          <p15:clr>
            <a:srgbClr val="A4A3A4"/>
          </p15:clr>
        </p15:guide>
        <p15:guide id="5" pos="39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087"/>
    <a:srgbClr val="0066CC"/>
    <a:srgbClr val="0099CC"/>
    <a:srgbClr val="009999"/>
    <a:srgbClr val="3333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89" autoAdjust="0"/>
    <p:restoredTop sz="94660"/>
  </p:normalViewPr>
  <p:slideViewPr>
    <p:cSldViewPr snapToGrid="0">
      <p:cViewPr varScale="1">
        <p:scale>
          <a:sx n="72" d="100"/>
          <a:sy n="72" d="100"/>
        </p:scale>
        <p:origin x="144" y="78"/>
      </p:cViewPr>
      <p:guideLst>
        <p:guide pos="3931"/>
        <p:guide orient="horz" pos="3220"/>
        <p:guide orient="horz" pos="3916"/>
        <p:guide pos="3908"/>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862203" y="1766642"/>
            <a:ext cx="8614582"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smtClean="0"/>
              <a:t>Presentation Title</a:t>
            </a:r>
            <a:br>
              <a:rPr lang="en-US" dirty="0" smtClean="0"/>
            </a:br>
            <a:r>
              <a:rPr lang="en-US" dirty="0" smtClean="0"/>
              <a:t>Slide Master</a:t>
            </a:r>
            <a:endParaRPr lang="en-US" dirty="0"/>
          </a:p>
        </p:txBody>
      </p:sp>
      <p:sp>
        <p:nvSpPr>
          <p:cNvPr id="12"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smtClean="0"/>
              <a:t>Name of Presenter</a:t>
            </a:r>
            <a:br>
              <a:rPr lang="en-US" dirty="0" smtClean="0"/>
            </a:br>
            <a:r>
              <a:rPr lang="en-US" dirty="0" smtClean="0"/>
              <a:t>Title</a:t>
            </a:r>
            <a:br>
              <a:rPr lang="en-US" dirty="0" smtClean="0"/>
            </a:br>
            <a:r>
              <a:rPr lang="en-US" dirty="0" smtClean="0"/>
              <a:t>Date</a:t>
            </a:r>
          </a:p>
        </p:txBody>
      </p:sp>
      <p:grpSp>
        <p:nvGrpSpPr>
          <p:cNvPr id="2" name="Group 1"/>
          <p:cNvGrpSpPr/>
          <p:nvPr userDrawn="1"/>
        </p:nvGrpSpPr>
        <p:grpSpPr>
          <a:xfrm>
            <a:off x="-1" y="4436124"/>
            <a:ext cx="12481004" cy="2589457"/>
            <a:chOff x="-1" y="3248879"/>
            <a:chExt cx="9144058" cy="1896438"/>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3" name="dpi_logo_horizSS-REV.emf"/>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98202" y="4481264"/>
              <a:ext cx="2085665" cy="461674"/>
            </a:xfrm>
            <a:prstGeom prst="rect">
              <a:avLst/>
            </a:prstGeom>
          </p:spPr>
        </p:pic>
      </p:grpSp>
    </p:spTree>
    <p:extLst>
      <p:ext uri="{BB962C8B-B14F-4D97-AF65-F5344CB8AC3E}">
        <p14:creationId xmlns:p14="http://schemas.microsoft.com/office/powerpoint/2010/main" val="190127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750"/>
                                        <p:tgtEl>
                                          <p:spTgt spid="11">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fade">
                                      <p:cBhvr>
                                        <p:cTn id="15"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mod="1">
    <p:ext uri="{DCECCB84-F9BA-43D5-87BE-67443E8EF086}">
      <p15:sldGuideLst xmlns:p15="http://schemas.microsoft.com/office/powerpoint/2012/main">
        <p15:guide id="1" orient="horz" pos="2212">
          <p15:clr>
            <a:srgbClr val="FBAE40"/>
          </p15:clr>
        </p15:guide>
        <p15:guide id="2" pos="409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12030" y="5053255"/>
            <a:ext cx="12493036" cy="1961158"/>
          </a:xfrm>
          <a:prstGeom prst="rect">
            <a:avLst/>
          </a:prstGeom>
        </p:spPr>
      </p:pic>
      <p:sp>
        <p:nvSpPr>
          <p:cNvPr id="6" name="Title 4"/>
          <p:cNvSpPr txBox="1">
            <a:spLocks/>
          </p:cNvSpPr>
          <p:nvPr userDrawn="1"/>
        </p:nvSpPr>
        <p:spPr bwMode="auto">
          <a:xfrm>
            <a:off x="-8605" y="1"/>
            <a:ext cx="12489530" cy="1258460"/>
          </a:xfrm>
          <a:prstGeom prst="rect">
            <a:avLst/>
          </a:prstGeom>
          <a:solidFill>
            <a:srgbClr val="262087"/>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
        <p:nvSpPr>
          <p:cNvPr id="5" name="Text Placeholder 4"/>
          <p:cNvSpPr>
            <a:spLocks noGrp="1"/>
          </p:cNvSpPr>
          <p:nvPr>
            <p:ph type="body" sz="quarter" idx="13" hasCustomPrompt="1"/>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dirty="0" smtClean="0"/>
              <a:t>Sample Text Slide</a:t>
            </a:r>
            <a:endParaRPr lang="en-US" dirty="0"/>
          </a:p>
        </p:txBody>
      </p:sp>
      <p:sp>
        <p:nvSpPr>
          <p:cNvPr id="12" name="Text Placeholder 11"/>
          <p:cNvSpPr>
            <a:spLocks noGrp="1"/>
          </p:cNvSpPr>
          <p:nvPr>
            <p:ph type="body" sz="quarter" idx="14"/>
          </p:nvPr>
        </p:nvSpPr>
        <p:spPr>
          <a:xfrm>
            <a:off x="2800876" y="1635009"/>
            <a:ext cx="6888637" cy="3431029"/>
          </a:xfrm>
        </p:spPr>
        <p:txBody>
          <a:bodyPr>
            <a:normAutofit/>
          </a:bodyPr>
          <a:lstStyle>
            <a:lvl1pPr marL="468024" indent="-468024">
              <a:lnSpc>
                <a:spcPct val="150000"/>
              </a:lnSpc>
              <a:spcAft>
                <a:spcPts val="599"/>
              </a:spcAft>
              <a:buFont typeface="Arial"/>
              <a:buChar char="•"/>
              <a:defRPr sz="3276" b="1"/>
            </a:lvl1pPr>
            <a:lvl2pPr marL="467873" indent="0">
              <a:buNone/>
              <a:defRPr sz="2399"/>
            </a:lvl2pPr>
            <a:lvl3pPr marL="935745" indent="0">
              <a:buNone/>
              <a:defRPr sz="2399"/>
            </a:lvl3pPr>
            <a:lvl4pPr marL="1403619" indent="0">
              <a:buNone/>
              <a:defRPr sz="2399"/>
            </a:lvl4pPr>
            <a:lvl5pPr marL="1871492" indent="0">
              <a:buNone/>
              <a:defRPr sz="2399"/>
            </a:lvl5pPr>
          </a:lstStyle>
          <a:p>
            <a:pPr lvl="0"/>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450570" y="6087949"/>
            <a:ext cx="810827" cy="821408"/>
          </a:xfrm>
          <a:prstGeom prst="rect">
            <a:avLst/>
          </a:prstGeom>
        </p:spPr>
      </p:pic>
    </p:spTree>
    <p:extLst>
      <p:ext uri="{BB962C8B-B14F-4D97-AF65-F5344CB8AC3E}">
        <p14:creationId xmlns:p14="http://schemas.microsoft.com/office/powerpoint/2010/main" val="16083171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14" t="7103" b="33200"/>
          <a:stretch/>
        </p:blipFill>
        <p:spPr>
          <a:xfrm>
            <a:off x="-14157" y="5053254"/>
            <a:ext cx="12505067" cy="1973189"/>
          </a:xfrm>
          <a:prstGeom prst="rect">
            <a:avLst/>
          </a:prstGeom>
        </p:spPr>
      </p:pic>
      <p:sp>
        <p:nvSpPr>
          <p:cNvPr id="10" name="Text Placeholder 4"/>
          <p:cNvSpPr>
            <a:spLocks noGrp="1"/>
          </p:cNvSpPr>
          <p:nvPr>
            <p:ph type="body" sz="quarter" idx="13" hasCustomPrompt="1"/>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dirty="0" smtClean="0"/>
              <a:t>Sample Slide with Image</a:t>
            </a:r>
            <a:endParaRPr lang="en-US" dirty="0"/>
          </a:p>
        </p:txBody>
      </p:sp>
      <p:sp>
        <p:nvSpPr>
          <p:cNvPr id="6" name="Text Placeholder 5"/>
          <p:cNvSpPr>
            <a:spLocks noGrp="1"/>
          </p:cNvSpPr>
          <p:nvPr>
            <p:ph type="body" sz="quarter" idx="14"/>
          </p:nvPr>
        </p:nvSpPr>
        <p:spPr>
          <a:xfrm>
            <a:off x="1286887" y="1744010"/>
            <a:ext cx="5450794" cy="3180803"/>
          </a:xfrm>
        </p:spPr>
        <p:txBody>
          <a:bodyPr>
            <a:normAutofit/>
          </a:bodyPr>
          <a:lstStyle>
            <a:lvl1pPr marL="468024" indent="-468024">
              <a:lnSpc>
                <a:spcPct val="150000"/>
              </a:lnSpc>
              <a:spcAft>
                <a:spcPts val="599"/>
              </a:spcAft>
              <a:buFont typeface="Arial"/>
              <a:buChar char="•"/>
              <a:defRPr sz="3276" b="1"/>
            </a:lvl1pPr>
            <a:lvl2pPr marL="467873" indent="0">
              <a:lnSpc>
                <a:spcPct val="150000"/>
              </a:lnSpc>
              <a:buNone/>
              <a:defRPr/>
            </a:lvl2pPr>
            <a:lvl3pPr marL="935745" indent="0">
              <a:lnSpc>
                <a:spcPct val="150000"/>
              </a:lnSpc>
              <a:buNone/>
              <a:defRPr/>
            </a:lvl3pPr>
            <a:lvl4pPr marL="1403619" indent="0">
              <a:lnSpc>
                <a:spcPct val="150000"/>
              </a:lnSpc>
              <a:buNone/>
              <a:defRPr/>
            </a:lvl4pPr>
            <a:lvl5pPr marL="1871492"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7182850" y="1763828"/>
            <a:ext cx="4668671" cy="4220013"/>
          </a:xfrm>
        </p:spPr>
        <p:txBody>
          <a:bodyPr/>
          <a:lstStyle>
            <a:lvl1pPr marL="0" indent="0">
              <a:buNone/>
              <a:defRPr baseline="0">
                <a:solidFill>
                  <a:schemeClr val="bg2"/>
                </a:solidFill>
              </a:defRPr>
            </a:lvl1pPr>
          </a:lstStyle>
          <a:p>
            <a:r>
              <a:rPr lang="en-US" dirty="0" smtClean="0"/>
              <a:t>Insert picture here</a:t>
            </a:r>
            <a:endParaRPr lang="en-US" dirty="0"/>
          </a:p>
        </p:txBody>
      </p:sp>
      <p:pic>
        <p:nvPicPr>
          <p:cNvPr id="8" name="Picture 7"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450570" y="6087949"/>
            <a:ext cx="810827" cy="821408"/>
          </a:xfrm>
          <a:prstGeom prst="rect">
            <a:avLst/>
          </a:prstGeom>
        </p:spPr>
      </p:pic>
    </p:spTree>
    <p:extLst>
      <p:ext uri="{BB962C8B-B14F-4D97-AF65-F5344CB8AC3E}">
        <p14:creationId xmlns:p14="http://schemas.microsoft.com/office/powerpoint/2010/main" val="62097991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37">
          <p15:clr>
            <a:srgbClr val="FBAE40"/>
          </p15:clr>
        </p15:guide>
        <p15:guide id="2" pos="786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94112" y="1869575"/>
            <a:ext cx="7305261" cy="343792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7" name="Title 4"/>
          <p:cNvSpPr txBox="1">
            <a:spLocks/>
          </p:cNvSpPr>
          <p:nvPr userDrawn="1"/>
        </p:nvSpPr>
        <p:spPr bwMode="auto">
          <a:xfrm>
            <a:off x="-8605" y="1"/>
            <a:ext cx="12489530" cy="1258460"/>
          </a:xfrm>
          <a:prstGeom prst="rect">
            <a:avLst/>
          </a:prstGeom>
          <a:solidFill>
            <a:srgbClr val="262087"/>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Tree>
    <p:extLst>
      <p:ext uri="{BB962C8B-B14F-4D97-AF65-F5344CB8AC3E}">
        <p14:creationId xmlns:p14="http://schemas.microsoft.com/office/powerpoint/2010/main" val="610149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Lst>
  <p:timing>
    <p:tnLst>
      <p:par>
        <p:cTn id="1" dur="indefinite" restart="never" nodeType="tmRoot"/>
      </p:par>
    </p:tnLst>
  </p:timing>
  <p:txStyles>
    <p:titleStyle>
      <a:lvl1pPr algn="l" defTabSz="936071" rtl="0" eaLnBrk="1" latinLnBrk="0" hangingPunct="1">
        <a:lnSpc>
          <a:spcPct val="90000"/>
        </a:lnSpc>
        <a:spcBef>
          <a:spcPct val="0"/>
        </a:spcBef>
        <a:buNone/>
        <a:defRPr sz="4504" kern="1200">
          <a:solidFill>
            <a:schemeClr val="tx1"/>
          </a:solidFill>
          <a:latin typeface="+mj-lt"/>
          <a:ea typeface="+mj-ea"/>
          <a:cs typeface="+mj-cs"/>
        </a:defRPr>
      </a:lvl1pPr>
    </p:titleStyle>
    <p:bodyStyle>
      <a:lvl1pPr marL="234018" indent="-234018" algn="l" defTabSz="936071" rtl="0" eaLnBrk="1" latinLnBrk="0" hangingPunct="1">
        <a:lnSpc>
          <a:spcPct val="90000"/>
        </a:lnSpc>
        <a:spcBef>
          <a:spcPts val="1024"/>
        </a:spcBef>
        <a:buFont typeface="Arial" panose="020B0604020202020204" pitchFamily="34" charset="0"/>
        <a:buChar char="•"/>
        <a:defRPr sz="2866" b="1" kern="1200">
          <a:solidFill>
            <a:schemeClr val="tx1"/>
          </a:solidFill>
          <a:latin typeface="Lato" panose="020F0502020204030203" pitchFamily="34" charset="0"/>
          <a:ea typeface="+mn-ea"/>
          <a:cs typeface="+mn-cs"/>
        </a:defRPr>
      </a:lvl1pPr>
      <a:lvl2pPr marL="702053" indent="-234018" algn="l" defTabSz="936071" rtl="0" eaLnBrk="1" latinLnBrk="0" hangingPunct="1">
        <a:lnSpc>
          <a:spcPct val="90000"/>
        </a:lnSpc>
        <a:spcBef>
          <a:spcPts val="512"/>
        </a:spcBef>
        <a:buFont typeface="Arial" panose="020B0604020202020204" pitchFamily="34" charset="0"/>
        <a:buChar char="•"/>
        <a:defRPr sz="2457" b="1" kern="1200">
          <a:solidFill>
            <a:schemeClr val="tx1"/>
          </a:solidFill>
          <a:latin typeface="Lato" panose="020F0502020204030203" pitchFamily="34" charset="0"/>
          <a:ea typeface="+mn-ea"/>
          <a:cs typeface="+mn-cs"/>
        </a:defRPr>
      </a:lvl2pPr>
      <a:lvl3pPr marL="1170089" indent="-234018" algn="l" defTabSz="936071" rtl="0" eaLnBrk="1" latinLnBrk="0" hangingPunct="1">
        <a:lnSpc>
          <a:spcPct val="90000"/>
        </a:lnSpc>
        <a:spcBef>
          <a:spcPts val="512"/>
        </a:spcBef>
        <a:buFont typeface="Arial" panose="020B0604020202020204" pitchFamily="34" charset="0"/>
        <a:buChar char="•"/>
        <a:defRPr sz="2047" kern="1200">
          <a:solidFill>
            <a:schemeClr val="tx1"/>
          </a:solidFill>
          <a:latin typeface="Lato" panose="020F0502020204030203" pitchFamily="34" charset="0"/>
          <a:ea typeface="+mn-ea"/>
          <a:cs typeface="+mn-cs"/>
        </a:defRPr>
      </a:lvl3pPr>
      <a:lvl4pPr marL="1638125"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Lato" panose="020F0502020204030203" pitchFamily="34" charset="0"/>
          <a:ea typeface="+mn-ea"/>
          <a:cs typeface="+mn-cs"/>
        </a:defRPr>
      </a:lvl4pPr>
      <a:lvl5pPr marL="2106160"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Lato" panose="020F0502020204030203" pitchFamily="34" charset="0"/>
          <a:ea typeface="+mn-ea"/>
          <a:cs typeface="+mn-cs"/>
        </a:defRPr>
      </a:lvl5pPr>
      <a:lvl6pPr marL="2574196"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6pPr>
      <a:lvl7pPr marL="3042232"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7pPr>
      <a:lvl8pPr marL="3510267"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8pPr>
      <a:lvl9pPr marL="3978303"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9pPr>
    </p:bodyStyle>
    <p:otherStyle>
      <a:defPPr>
        <a:defRPr lang="en-US"/>
      </a:defPPr>
      <a:lvl1pPr marL="0" algn="l" defTabSz="936071" rtl="0" eaLnBrk="1" latinLnBrk="0" hangingPunct="1">
        <a:defRPr sz="1843" kern="1200">
          <a:solidFill>
            <a:schemeClr val="tx1"/>
          </a:solidFill>
          <a:latin typeface="+mn-lt"/>
          <a:ea typeface="+mn-ea"/>
          <a:cs typeface="+mn-cs"/>
        </a:defRPr>
      </a:lvl1pPr>
      <a:lvl2pPr marL="468036" algn="l" defTabSz="936071" rtl="0" eaLnBrk="1" latinLnBrk="0" hangingPunct="1">
        <a:defRPr sz="1843" kern="1200">
          <a:solidFill>
            <a:schemeClr val="tx1"/>
          </a:solidFill>
          <a:latin typeface="+mn-lt"/>
          <a:ea typeface="+mn-ea"/>
          <a:cs typeface="+mn-cs"/>
        </a:defRPr>
      </a:lvl2pPr>
      <a:lvl3pPr marL="936071" algn="l" defTabSz="936071" rtl="0" eaLnBrk="1" latinLnBrk="0" hangingPunct="1">
        <a:defRPr sz="1843" kern="1200">
          <a:solidFill>
            <a:schemeClr val="tx1"/>
          </a:solidFill>
          <a:latin typeface="+mn-lt"/>
          <a:ea typeface="+mn-ea"/>
          <a:cs typeface="+mn-cs"/>
        </a:defRPr>
      </a:lvl3pPr>
      <a:lvl4pPr marL="1404107" algn="l" defTabSz="936071" rtl="0" eaLnBrk="1" latinLnBrk="0" hangingPunct="1">
        <a:defRPr sz="1843" kern="1200">
          <a:solidFill>
            <a:schemeClr val="tx1"/>
          </a:solidFill>
          <a:latin typeface="+mn-lt"/>
          <a:ea typeface="+mn-ea"/>
          <a:cs typeface="+mn-cs"/>
        </a:defRPr>
      </a:lvl4pPr>
      <a:lvl5pPr marL="1872143" algn="l" defTabSz="936071" rtl="0" eaLnBrk="1" latinLnBrk="0" hangingPunct="1">
        <a:defRPr sz="1843" kern="1200">
          <a:solidFill>
            <a:schemeClr val="tx1"/>
          </a:solidFill>
          <a:latin typeface="+mn-lt"/>
          <a:ea typeface="+mn-ea"/>
          <a:cs typeface="+mn-cs"/>
        </a:defRPr>
      </a:lvl5pPr>
      <a:lvl6pPr marL="2340178" algn="l" defTabSz="936071" rtl="0" eaLnBrk="1" latinLnBrk="0" hangingPunct="1">
        <a:defRPr sz="1843" kern="1200">
          <a:solidFill>
            <a:schemeClr val="tx1"/>
          </a:solidFill>
          <a:latin typeface="+mn-lt"/>
          <a:ea typeface="+mn-ea"/>
          <a:cs typeface="+mn-cs"/>
        </a:defRPr>
      </a:lvl6pPr>
      <a:lvl7pPr marL="2808214" algn="l" defTabSz="936071" rtl="0" eaLnBrk="1" latinLnBrk="0" hangingPunct="1">
        <a:defRPr sz="1843" kern="1200">
          <a:solidFill>
            <a:schemeClr val="tx1"/>
          </a:solidFill>
          <a:latin typeface="+mn-lt"/>
          <a:ea typeface="+mn-ea"/>
          <a:cs typeface="+mn-cs"/>
        </a:defRPr>
      </a:lvl7pPr>
      <a:lvl8pPr marL="3276249" algn="l" defTabSz="936071" rtl="0" eaLnBrk="1" latinLnBrk="0" hangingPunct="1">
        <a:defRPr sz="1843" kern="1200">
          <a:solidFill>
            <a:schemeClr val="tx1"/>
          </a:solidFill>
          <a:latin typeface="+mn-lt"/>
          <a:ea typeface="+mn-ea"/>
          <a:cs typeface="+mn-cs"/>
        </a:defRPr>
      </a:lvl8pPr>
      <a:lvl9pPr marL="3744285" algn="l" defTabSz="936071" rtl="0" eaLnBrk="1" latinLnBrk="0" hangingPunct="1">
        <a:defRPr sz="18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dpi.wi.gov/digital-learning/professional-lear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90651" y="1805130"/>
            <a:ext cx="7631937" cy="1844562"/>
          </a:xfrm>
        </p:spPr>
        <p:txBody>
          <a:bodyPr>
            <a:normAutofit fontScale="62500" lnSpcReduction="20000"/>
          </a:bodyPr>
          <a:lstStyle/>
          <a:p>
            <a:pPr>
              <a:lnSpc>
                <a:spcPct val="100000"/>
              </a:lnSpc>
            </a:pPr>
            <a:r>
              <a:rPr lang="en-US" sz="5460" dirty="0"/>
              <a:t>C</a:t>
            </a:r>
            <a:r>
              <a:rPr lang="en-US" sz="5460" dirty="0" smtClean="0"/>
              <a:t>reating </a:t>
            </a:r>
            <a:r>
              <a:rPr lang="en-US" sz="5460" dirty="0"/>
              <a:t>successful </a:t>
            </a:r>
            <a:r>
              <a:rPr lang="en-US" sz="5460" dirty="0" smtClean="0"/>
              <a:t>facilitated eLearning to enhance instruction for English learners in school contexts</a:t>
            </a:r>
            <a:endParaRPr lang="en-US" sz="5460" dirty="0"/>
          </a:p>
        </p:txBody>
      </p:sp>
    </p:spTree>
    <p:extLst>
      <p:ext uri="{BB962C8B-B14F-4D97-AF65-F5344CB8AC3E}">
        <p14:creationId xmlns:p14="http://schemas.microsoft.com/office/powerpoint/2010/main" val="4185322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US" dirty="0" smtClean="0"/>
              <a:t/>
            </a:r>
            <a:br>
              <a:rPr lang="en-US" dirty="0" smtClean="0"/>
            </a:br>
            <a:r>
              <a:rPr lang="en-US" dirty="0" smtClean="0"/>
              <a:t>Administrator Support</a:t>
            </a:r>
            <a:endParaRPr lang="en-US" dirty="0"/>
          </a:p>
        </p:txBody>
      </p:sp>
      <p:sp>
        <p:nvSpPr>
          <p:cNvPr id="3" name="Text Placeholder 2"/>
          <p:cNvSpPr>
            <a:spLocks noGrp="1"/>
          </p:cNvSpPr>
          <p:nvPr>
            <p:ph type="body" sz="quarter" idx="14"/>
          </p:nvPr>
        </p:nvSpPr>
        <p:spPr>
          <a:xfrm>
            <a:off x="1208313" y="1438076"/>
            <a:ext cx="10385311" cy="3689144"/>
          </a:xfrm>
        </p:spPr>
        <p:txBody>
          <a:bodyPr>
            <a:normAutofit fontScale="47500" lnSpcReduction="20000"/>
          </a:bodyPr>
          <a:lstStyle/>
          <a:p>
            <a:pPr marL="0" indent="0" fontAlgn="base">
              <a:lnSpc>
                <a:spcPct val="120000"/>
              </a:lnSpc>
              <a:buNone/>
            </a:pPr>
            <a:r>
              <a:rPr lang="en-US" sz="4368" dirty="0" smtClean="0"/>
              <a:t>School administrators </a:t>
            </a:r>
            <a:r>
              <a:rPr lang="en-US" sz="4368" dirty="0"/>
              <a:t>can support hybrid learning to support English learners </a:t>
            </a:r>
            <a:r>
              <a:rPr lang="en-US" sz="4368" dirty="0" smtClean="0"/>
              <a:t>by:</a:t>
            </a:r>
          </a:p>
          <a:p>
            <a:pPr fontAlgn="base">
              <a:lnSpc>
                <a:spcPct val="120000"/>
              </a:lnSpc>
            </a:pPr>
            <a:r>
              <a:rPr lang="en-US" sz="4368" dirty="0" smtClean="0"/>
              <a:t>Sharing </a:t>
            </a:r>
            <a:r>
              <a:rPr lang="en-US" sz="4368" dirty="0"/>
              <a:t>information about the opportunity with teachers</a:t>
            </a:r>
          </a:p>
          <a:p>
            <a:pPr fontAlgn="base">
              <a:lnSpc>
                <a:spcPct val="120000"/>
              </a:lnSpc>
            </a:pPr>
            <a:r>
              <a:rPr lang="en-US" sz="4368" dirty="0" smtClean="0"/>
              <a:t>Prioritizing </a:t>
            </a:r>
            <a:r>
              <a:rPr lang="en-US" sz="4368" dirty="0"/>
              <a:t>topics for learning</a:t>
            </a:r>
          </a:p>
          <a:p>
            <a:pPr fontAlgn="base">
              <a:lnSpc>
                <a:spcPct val="120000"/>
              </a:lnSpc>
            </a:pPr>
            <a:r>
              <a:rPr lang="en-US" sz="4368" dirty="0" smtClean="0"/>
              <a:t>Allocating </a:t>
            </a:r>
            <a:r>
              <a:rPr lang="en-US" sz="4368" dirty="0"/>
              <a:t>grade level time </a:t>
            </a:r>
          </a:p>
          <a:p>
            <a:pPr fontAlgn="base">
              <a:lnSpc>
                <a:spcPct val="120000"/>
              </a:lnSpc>
            </a:pPr>
            <a:r>
              <a:rPr lang="en-US" sz="4368" dirty="0" smtClean="0"/>
              <a:t>Taking eLearning course themselves </a:t>
            </a:r>
            <a:endParaRPr lang="en-US" sz="4368" dirty="0"/>
          </a:p>
          <a:p>
            <a:pPr fontAlgn="base">
              <a:lnSpc>
                <a:spcPct val="120000"/>
              </a:lnSpc>
            </a:pPr>
            <a:r>
              <a:rPr lang="en-US" sz="4368" dirty="0" smtClean="0"/>
              <a:t>Asking teachers </a:t>
            </a:r>
            <a:r>
              <a:rPr lang="en-US" sz="4368" dirty="0"/>
              <a:t>who take </a:t>
            </a:r>
            <a:r>
              <a:rPr lang="en-US" sz="4368" dirty="0" smtClean="0"/>
              <a:t>the eLearning </a:t>
            </a:r>
            <a:r>
              <a:rPr lang="en-US" sz="4368" dirty="0"/>
              <a:t>to present </a:t>
            </a:r>
            <a:r>
              <a:rPr lang="en-US" sz="4368" dirty="0" smtClean="0"/>
              <a:t>instructional strategies to colleagues.</a:t>
            </a:r>
            <a:endParaRPr lang="en-US" sz="4368" dirty="0"/>
          </a:p>
          <a:p>
            <a:pPr marL="0" indent="0" fontAlgn="base">
              <a:lnSpc>
                <a:spcPct val="120000"/>
              </a:lnSpc>
              <a:buNone/>
            </a:pPr>
            <a:endParaRPr lang="en-US" sz="4368" dirty="0"/>
          </a:p>
          <a:p>
            <a:pPr marL="0" indent="0" fontAlgn="base">
              <a:lnSpc>
                <a:spcPct val="120000"/>
              </a:lnSpc>
              <a:buNone/>
            </a:pPr>
            <a:endParaRPr lang="en-US" sz="4368" dirty="0"/>
          </a:p>
        </p:txBody>
      </p:sp>
    </p:spTree>
    <p:extLst>
      <p:ext uri="{BB962C8B-B14F-4D97-AF65-F5344CB8AC3E}">
        <p14:creationId xmlns:p14="http://schemas.microsoft.com/office/powerpoint/2010/main" val="232039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US" dirty="0" smtClean="0"/>
              <a:t/>
            </a:r>
            <a:br>
              <a:rPr lang="en-US" dirty="0" smtClean="0"/>
            </a:br>
            <a:r>
              <a:rPr lang="en-US" dirty="0" smtClean="0"/>
              <a:t>Administrator Support</a:t>
            </a:r>
            <a:endParaRPr lang="en-US" dirty="0"/>
          </a:p>
        </p:txBody>
      </p:sp>
      <p:sp>
        <p:nvSpPr>
          <p:cNvPr id="3" name="Text Placeholder 2"/>
          <p:cNvSpPr>
            <a:spLocks noGrp="1"/>
          </p:cNvSpPr>
          <p:nvPr>
            <p:ph type="body" sz="quarter" idx="14"/>
          </p:nvPr>
        </p:nvSpPr>
        <p:spPr>
          <a:xfrm>
            <a:off x="1047806" y="1421747"/>
            <a:ext cx="10385311" cy="3689144"/>
          </a:xfrm>
        </p:spPr>
        <p:txBody>
          <a:bodyPr>
            <a:normAutofit fontScale="40000" lnSpcReduction="20000"/>
          </a:bodyPr>
          <a:lstStyle/>
          <a:p>
            <a:pPr marL="0" indent="0" fontAlgn="base">
              <a:lnSpc>
                <a:spcPct val="120000"/>
              </a:lnSpc>
              <a:buNone/>
            </a:pPr>
            <a:r>
              <a:rPr lang="en-US" sz="4368" dirty="0" smtClean="0"/>
              <a:t>District administrators can support hybrid learning to support English learners by</a:t>
            </a:r>
            <a:r>
              <a:rPr lang="en-US" sz="4368" dirty="0"/>
              <a:t>: </a:t>
            </a:r>
            <a:endParaRPr lang="en-US" sz="4368" dirty="0" smtClean="0"/>
          </a:p>
          <a:p>
            <a:pPr fontAlgn="base">
              <a:lnSpc>
                <a:spcPct val="120000"/>
              </a:lnSpc>
            </a:pPr>
            <a:r>
              <a:rPr lang="en-US" sz="4368" dirty="0" smtClean="0"/>
              <a:t>Promoting district-level professional development and creating a buzz</a:t>
            </a:r>
            <a:endParaRPr lang="en-US" sz="4368" dirty="0"/>
          </a:p>
          <a:p>
            <a:pPr fontAlgn="base">
              <a:lnSpc>
                <a:spcPct val="120000"/>
              </a:lnSpc>
            </a:pPr>
            <a:r>
              <a:rPr lang="en-US" sz="4368" dirty="0" smtClean="0"/>
              <a:t>Providing </a:t>
            </a:r>
            <a:r>
              <a:rPr lang="en-US" sz="4368" dirty="0"/>
              <a:t>time for coaches to create a curriculum to support the </a:t>
            </a:r>
            <a:r>
              <a:rPr lang="en-US" sz="4368" dirty="0" smtClean="0"/>
              <a:t>hybrid </a:t>
            </a:r>
            <a:r>
              <a:rPr lang="en-US" sz="4368" dirty="0" err="1" smtClean="0"/>
              <a:t>elearning</a:t>
            </a:r>
            <a:r>
              <a:rPr lang="en-US" sz="4368" dirty="0" smtClean="0"/>
              <a:t>.</a:t>
            </a:r>
            <a:endParaRPr lang="en-US" sz="4368" dirty="0"/>
          </a:p>
          <a:p>
            <a:pPr fontAlgn="base">
              <a:lnSpc>
                <a:spcPct val="120000"/>
              </a:lnSpc>
            </a:pPr>
            <a:r>
              <a:rPr lang="en-US" sz="4368" dirty="0" smtClean="0"/>
              <a:t>Working </a:t>
            </a:r>
            <a:r>
              <a:rPr lang="en-US" sz="4368" dirty="0"/>
              <a:t>with coaches and administrators to schedule in person workshops that teachers can attend. </a:t>
            </a:r>
            <a:endParaRPr lang="en-US" sz="4368" dirty="0" smtClean="0"/>
          </a:p>
          <a:p>
            <a:pPr fontAlgn="base">
              <a:lnSpc>
                <a:spcPct val="120000"/>
              </a:lnSpc>
            </a:pPr>
            <a:r>
              <a:rPr lang="en-US" sz="4368" dirty="0" smtClean="0"/>
              <a:t>Investigating </a:t>
            </a:r>
            <a:r>
              <a:rPr lang="en-US" sz="4368" dirty="0"/>
              <a:t>options for </a:t>
            </a:r>
            <a:r>
              <a:rPr lang="en-US" sz="4368" dirty="0" smtClean="0"/>
              <a:t>incentives for staff to participate in hybrid professional learning to support multilingual learners.</a:t>
            </a:r>
          </a:p>
          <a:p>
            <a:pPr fontAlgn="base">
              <a:lnSpc>
                <a:spcPct val="120000"/>
              </a:lnSpc>
            </a:pPr>
            <a:r>
              <a:rPr lang="en-US" sz="4368" dirty="0"/>
              <a:t>Districts may have access to targeted professional learning funds through federal ESEA Title II, III, or IV to support this work.</a:t>
            </a:r>
            <a:br>
              <a:rPr lang="en-US" sz="4368" dirty="0"/>
            </a:br>
            <a:endParaRPr lang="en-US" sz="4368" dirty="0"/>
          </a:p>
          <a:p>
            <a:pPr fontAlgn="base">
              <a:lnSpc>
                <a:spcPct val="120000"/>
              </a:lnSpc>
            </a:pPr>
            <a:endParaRPr lang="en-US" sz="4368" dirty="0"/>
          </a:p>
          <a:p>
            <a:pPr marL="0" indent="0" fontAlgn="base">
              <a:lnSpc>
                <a:spcPct val="120000"/>
              </a:lnSpc>
              <a:buNone/>
            </a:pPr>
            <a:endParaRPr lang="en-US" sz="4368" dirty="0"/>
          </a:p>
          <a:p>
            <a:pPr marL="0" indent="0" fontAlgn="base">
              <a:lnSpc>
                <a:spcPct val="120000"/>
              </a:lnSpc>
              <a:buNone/>
            </a:pPr>
            <a:endParaRPr lang="en-US" sz="4368" dirty="0"/>
          </a:p>
          <a:p>
            <a:pPr marL="0" indent="0" fontAlgn="base">
              <a:lnSpc>
                <a:spcPct val="120000"/>
              </a:lnSpc>
              <a:buNone/>
            </a:pPr>
            <a:endParaRPr lang="en-US" sz="4368" dirty="0"/>
          </a:p>
        </p:txBody>
      </p:sp>
      <p:sp>
        <p:nvSpPr>
          <p:cNvPr id="5" name="TextBox 4"/>
          <p:cNvSpPr txBox="1"/>
          <p:nvPr/>
        </p:nvSpPr>
        <p:spPr>
          <a:xfrm>
            <a:off x="6616188" y="4376057"/>
            <a:ext cx="4816929" cy="2455929"/>
          </a:xfrm>
          <a:prstGeom prst="rect">
            <a:avLst/>
          </a:prstGeom>
          <a:noFill/>
        </p:spPr>
        <p:txBody>
          <a:bodyPr wrap="square" rtlCol="0">
            <a:spAutoFit/>
          </a:bodyPr>
          <a:lstStyle/>
          <a:p>
            <a:r>
              <a:rPr lang="en-US" dirty="0" smtClean="0"/>
              <a:t>A </a:t>
            </a:r>
            <a:r>
              <a:rPr lang="en-US" dirty="0"/>
              <a:t>more systematic and cohesive professional development model beyond the simple extension of good practices is needed to coordinate the efforts of both ESL and regular classroom teachers (de Jong &amp; Harper, 2005 de Jong, E. and Harper, C. A. 2005. </a:t>
            </a:r>
          </a:p>
        </p:txBody>
      </p:sp>
    </p:spTree>
    <p:extLst>
      <p:ext uri="{BB962C8B-B14F-4D97-AF65-F5344CB8AC3E}">
        <p14:creationId xmlns:p14="http://schemas.microsoft.com/office/powerpoint/2010/main" val="1311211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US" dirty="0" smtClean="0"/>
              <a:t/>
            </a:r>
            <a:br>
              <a:rPr lang="en-US" dirty="0" smtClean="0"/>
            </a:br>
            <a:r>
              <a:rPr lang="en-US" dirty="0" smtClean="0"/>
              <a:t>Incentivizing Learning</a:t>
            </a:r>
            <a:endParaRPr lang="en-US" dirty="0"/>
          </a:p>
        </p:txBody>
      </p:sp>
      <p:sp>
        <p:nvSpPr>
          <p:cNvPr id="3" name="Text Placeholder 2"/>
          <p:cNvSpPr>
            <a:spLocks noGrp="1"/>
          </p:cNvSpPr>
          <p:nvPr>
            <p:ph type="body" sz="quarter" idx="14"/>
          </p:nvPr>
        </p:nvSpPr>
        <p:spPr>
          <a:xfrm>
            <a:off x="1404257" y="1421747"/>
            <a:ext cx="9699172" cy="3689144"/>
          </a:xfrm>
        </p:spPr>
        <p:txBody>
          <a:bodyPr>
            <a:normAutofit fontScale="25000" lnSpcReduction="20000"/>
          </a:bodyPr>
          <a:lstStyle/>
          <a:p>
            <a:pPr marL="0" indent="0">
              <a:lnSpc>
                <a:spcPct val="120000"/>
              </a:lnSpc>
              <a:buNone/>
            </a:pPr>
            <a:r>
              <a:rPr lang="en-US" sz="7200" dirty="0"/>
              <a:t>Examples of beneficial incentives include used to support hybrid eLearning to support English learners includes: </a:t>
            </a:r>
          </a:p>
          <a:p>
            <a:pPr>
              <a:lnSpc>
                <a:spcPct val="120000"/>
              </a:lnSpc>
            </a:pPr>
            <a:r>
              <a:rPr lang="en-US" sz="7200" dirty="0"/>
              <a:t>Common planning time or release time within the school day for teams to meet and work</a:t>
            </a:r>
          </a:p>
          <a:p>
            <a:pPr>
              <a:lnSpc>
                <a:spcPct val="120000"/>
              </a:lnSpc>
            </a:pPr>
            <a:r>
              <a:rPr lang="en-US" sz="7200" dirty="0"/>
              <a:t>Stipends made available through the district for completion of modules or </a:t>
            </a:r>
            <a:r>
              <a:rPr lang="en-US" sz="7200" dirty="0" smtClean="0"/>
              <a:t>for hours </a:t>
            </a:r>
            <a:r>
              <a:rPr lang="en-US" sz="7200" dirty="0"/>
              <a:t>of </a:t>
            </a:r>
            <a:r>
              <a:rPr lang="en-US" sz="7200" dirty="0" smtClean="0"/>
              <a:t>study (e.g. $1500 for 30 hours of in-house and onsite learning)</a:t>
            </a:r>
            <a:endParaRPr lang="en-US" sz="7200" dirty="0"/>
          </a:p>
          <a:p>
            <a:pPr>
              <a:lnSpc>
                <a:spcPct val="120000"/>
              </a:lnSpc>
            </a:pPr>
            <a:r>
              <a:rPr lang="en-US" sz="7200" dirty="0"/>
              <a:t>Grant credit or continuing education credits via district or local educational institutions.</a:t>
            </a:r>
          </a:p>
          <a:p>
            <a:pPr>
              <a:lnSpc>
                <a:spcPct val="120000"/>
              </a:lnSpc>
            </a:pPr>
            <a:r>
              <a:rPr lang="en-US" sz="7200" dirty="0"/>
              <a:t>Options to use of materials developed through the online learning community such as creating common curriculum and assessments designed through the </a:t>
            </a:r>
            <a:r>
              <a:rPr lang="en-US" sz="7200" dirty="0" smtClean="0"/>
              <a:t>eLearning </a:t>
            </a:r>
            <a:r>
              <a:rPr lang="en-US" sz="7200" dirty="0"/>
              <a:t>experience </a:t>
            </a:r>
          </a:p>
          <a:p>
            <a:pPr>
              <a:lnSpc>
                <a:spcPct val="120000"/>
              </a:lnSpc>
            </a:pPr>
            <a:r>
              <a:rPr lang="en-US" sz="7200" dirty="0"/>
              <a:t>Opportunities for participants to share their learning with peers at staff meetings or other forums. e.g. rollout new ELD standards or adapt curriculum to better support ELs. </a:t>
            </a:r>
          </a:p>
          <a:p>
            <a:pPr marL="0" indent="0">
              <a:lnSpc>
                <a:spcPct val="120000"/>
              </a:lnSpc>
              <a:buNone/>
            </a:pPr>
            <a:r>
              <a:rPr lang="en-US" sz="7200" dirty="0"/>
              <a:t/>
            </a:r>
            <a:br>
              <a:rPr lang="en-US" sz="7200" dirty="0"/>
            </a:br>
            <a:endParaRPr lang="en-US" sz="7200" dirty="0" smtClean="0"/>
          </a:p>
          <a:p>
            <a:pPr marL="0" indent="0">
              <a:buNone/>
            </a:pPr>
            <a:r>
              <a:rPr lang="en-US" sz="4400" b="0" dirty="0"/>
              <a:t/>
            </a:r>
            <a:br>
              <a:rPr lang="en-US" sz="4400" b="0" dirty="0"/>
            </a:br>
            <a:endParaRPr lang="en-US" sz="4368" dirty="0"/>
          </a:p>
          <a:p>
            <a:pPr marL="0" indent="0" fontAlgn="base">
              <a:lnSpc>
                <a:spcPct val="120000"/>
              </a:lnSpc>
              <a:buNone/>
            </a:pPr>
            <a:endParaRPr lang="en-US" sz="4368" dirty="0"/>
          </a:p>
          <a:p>
            <a:pPr marL="0" indent="0" fontAlgn="base">
              <a:lnSpc>
                <a:spcPct val="120000"/>
              </a:lnSpc>
              <a:buNone/>
            </a:pPr>
            <a:endParaRPr lang="en-US" sz="4368" dirty="0"/>
          </a:p>
        </p:txBody>
      </p:sp>
    </p:spTree>
    <p:extLst>
      <p:ext uri="{BB962C8B-B14F-4D97-AF65-F5344CB8AC3E}">
        <p14:creationId xmlns:p14="http://schemas.microsoft.com/office/powerpoint/2010/main" val="3884216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US" dirty="0" smtClean="0"/>
              <a:t>Planning for Hybrid </a:t>
            </a:r>
            <a:r>
              <a:rPr lang="en-US" dirty="0"/>
              <a:t>Professional Learning </a:t>
            </a:r>
            <a:r>
              <a:rPr lang="en-US" dirty="0" smtClean="0"/>
              <a:t>to Support </a:t>
            </a:r>
            <a:r>
              <a:rPr lang="en-US" dirty="0"/>
              <a:t>ELs </a:t>
            </a:r>
          </a:p>
        </p:txBody>
      </p:sp>
      <p:graphicFrame>
        <p:nvGraphicFramePr>
          <p:cNvPr id="4" name="Content Placeholder 4"/>
          <p:cNvGraphicFramePr>
            <a:graphicFrameLocks/>
          </p:cNvGraphicFramePr>
          <p:nvPr>
            <p:extLst>
              <p:ext uri="{D42A27DB-BD31-4B8C-83A1-F6EECF244321}">
                <p14:modId xmlns:p14="http://schemas.microsoft.com/office/powerpoint/2010/main" val="1788248862"/>
              </p:ext>
            </p:extLst>
          </p:nvPr>
        </p:nvGraphicFramePr>
        <p:xfrm>
          <a:off x="2493055" y="1470733"/>
          <a:ext cx="7494814" cy="397143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388537">
                  <a:extLst>
                    <a:ext uri="{9D8B030D-6E8A-4147-A177-3AD203B41FA5}">
                      <a16:colId xmlns:a16="http://schemas.microsoft.com/office/drawing/2014/main" val="20000"/>
                    </a:ext>
                  </a:extLst>
                </a:gridCol>
                <a:gridCol w="1436914">
                  <a:extLst>
                    <a:ext uri="{9D8B030D-6E8A-4147-A177-3AD203B41FA5}">
                      <a16:colId xmlns:a16="http://schemas.microsoft.com/office/drawing/2014/main" val="20001"/>
                    </a:ext>
                  </a:extLst>
                </a:gridCol>
                <a:gridCol w="1669363">
                  <a:extLst>
                    <a:ext uri="{9D8B030D-6E8A-4147-A177-3AD203B41FA5}">
                      <a16:colId xmlns:a16="http://schemas.microsoft.com/office/drawing/2014/main" val="20002"/>
                    </a:ext>
                  </a:extLst>
                </a:gridCol>
              </a:tblGrid>
              <a:tr h="440907">
                <a:tc>
                  <a:txBody>
                    <a:bodyPr/>
                    <a:lstStyle/>
                    <a:p>
                      <a:pPr>
                        <a:spcBef>
                          <a:spcPts val="600"/>
                        </a:spcBef>
                        <a:spcAft>
                          <a:spcPts val="600"/>
                        </a:spcAft>
                      </a:pPr>
                      <a:r>
                        <a:rPr lang="en-US" sz="1800" dirty="0" smtClean="0"/>
                        <a:t>Questions</a:t>
                      </a:r>
                      <a:r>
                        <a:rPr lang="en-US" sz="1800" baseline="0" dirty="0" smtClean="0"/>
                        <a:t> </a:t>
                      </a:r>
                      <a:endParaRPr lang="en-US" sz="1800" dirty="0"/>
                    </a:p>
                  </a:txBody>
                  <a:tcPr marL="123672" marR="123672" marT="123672" marB="123672">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66CC"/>
                    </a:solidFill>
                  </a:tcPr>
                </a:tc>
                <a:tc>
                  <a:txBody>
                    <a:bodyPr/>
                    <a:lstStyle/>
                    <a:p>
                      <a:pPr>
                        <a:spcBef>
                          <a:spcPts val="600"/>
                        </a:spcBef>
                        <a:spcAft>
                          <a:spcPts val="600"/>
                        </a:spcAft>
                      </a:pPr>
                      <a:r>
                        <a:rPr lang="en-US" sz="1800" dirty="0" smtClean="0"/>
                        <a:t>Option 1</a:t>
                      </a:r>
                      <a:endParaRPr lang="en-US" sz="1800" dirty="0"/>
                    </a:p>
                  </a:txBody>
                  <a:tcPr marL="123672" marR="123672" marT="123672" marB="123672">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AB4E"/>
                    </a:solidFill>
                  </a:tcPr>
                </a:tc>
                <a:tc>
                  <a:txBody>
                    <a:bodyPr/>
                    <a:lstStyle/>
                    <a:p>
                      <a:pPr>
                        <a:spcBef>
                          <a:spcPts val="600"/>
                        </a:spcBef>
                        <a:spcAft>
                          <a:spcPts val="600"/>
                        </a:spcAft>
                      </a:pPr>
                      <a:r>
                        <a:rPr lang="en-US" sz="1800" dirty="0" smtClean="0"/>
                        <a:t>Option</a:t>
                      </a:r>
                      <a:r>
                        <a:rPr lang="en-US" sz="1800" baseline="0" dirty="0" smtClean="0"/>
                        <a:t> 2</a:t>
                      </a:r>
                      <a:endParaRPr lang="en-US" sz="1800" dirty="0"/>
                    </a:p>
                  </a:txBody>
                  <a:tcPr marL="123672" marR="123672" marT="123672" marB="123672">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3399"/>
                    </a:solidFill>
                  </a:tcPr>
                </a:tc>
                <a:extLst>
                  <a:ext uri="{0D108BD9-81ED-4DB2-BD59-A6C34878D82A}">
                    <a16:rowId xmlns:a16="http://schemas.microsoft.com/office/drawing/2014/main" val="10000"/>
                  </a:ext>
                </a:extLst>
              </a:tr>
              <a:tr h="694634">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1800" b="1" kern="1200" dirty="0" smtClean="0">
                          <a:solidFill>
                            <a:schemeClr val="dk1"/>
                          </a:solidFill>
                          <a:latin typeface="+mn-lt"/>
                          <a:ea typeface="+mn-ea"/>
                          <a:cs typeface="+mn-cs"/>
                        </a:rPr>
                        <a:t>How</a:t>
                      </a:r>
                      <a:r>
                        <a:rPr lang="en-US" sz="1800" b="1" kern="1200" baseline="0" dirty="0" smtClean="0">
                          <a:solidFill>
                            <a:schemeClr val="dk1"/>
                          </a:solidFill>
                          <a:latin typeface="+mn-lt"/>
                          <a:ea typeface="+mn-ea"/>
                          <a:cs typeface="+mn-cs"/>
                        </a:rPr>
                        <a:t> is this part of the district’s overall learning plan? </a:t>
                      </a:r>
                      <a:endParaRPr lang="en-US" sz="1800" b="1" kern="1200" dirty="0" smtClean="0">
                        <a:solidFill>
                          <a:schemeClr val="dk1"/>
                        </a:solidFill>
                        <a:latin typeface="+mn-lt"/>
                        <a:ea typeface="+mn-ea"/>
                        <a:cs typeface="+mn-cs"/>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en-US" sz="1800" kern="1200" dirty="0" smtClean="0">
                        <a:solidFill>
                          <a:schemeClr val="dk1"/>
                        </a:solidFill>
                        <a:latin typeface="+mn-lt"/>
                        <a:ea typeface="+mn-ea"/>
                        <a:cs typeface="+mn-cs"/>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en-US" sz="1800" kern="1200" dirty="0" smtClean="0">
                        <a:solidFill>
                          <a:schemeClr val="dk1"/>
                        </a:solidFill>
                        <a:latin typeface="+mn-lt"/>
                        <a:ea typeface="+mn-ea"/>
                        <a:cs typeface="+mn-cs"/>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440907">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1800" b="1" kern="1200" dirty="0" smtClean="0">
                          <a:solidFill>
                            <a:schemeClr val="dk1"/>
                          </a:solidFill>
                          <a:latin typeface="+mn-lt"/>
                          <a:ea typeface="+mn-ea"/>
                          <a:cs typeface="+mn-cs"/>
                        </a:rPr>
                        <a:t>What are</a:t>
                      </a:r>
                      <a:r>
                        <a:rPr lang="en-US" sz="1800" b="1" kern="1200" baseline="0" dirty="0" smtClean="0">
                          <a:solidFill>
                            <a:schemeClr val="dk1"/>
                          </a:solidFill>
                          <a:latin typeface="+mn-lt"/>
                          <a:ea typeface="+mn-ea"/>
                          <a:cs typeface="+mn-cs"/>
                        </a:rPr>
                        <a:t> the possible incentives? </a:t>
                      </a:r>
                      <a:endParaRPr lang="en-US" sz="1800" b="1" kern="1200" dirty="0" smtClean="0">
                        <a:solidFill>
                          <a:schemeClr val="dk1"/>
                        </a:solidFill>
                        <a:latin typeface="+mn-lt"/>
                        <a:ea typeface="+mn-ea"/>
                        <a:cs typeface="+mn-cs"/>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en-US" sz="1800" kern="1200" dirty="0" smtClean="0">
                        <a:solidFill>
                          <a:schemeClr val="dk1"/>
                        </a:solidFill>
                        <a:latin typeface="+mn-lt"/>
                        <a:ea typeface="+mn-ea"/>
                        <a:cs typeface="+mn-cs"/>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en-US" sz="1800" kern="1200" dirty="0" smtClean="0">
                        <a:solidFill>
                          <a:schemeClr val="dk1"/>
                        </a:solidFill>
                        <a:latin typeface="+mn-lt"/>
                        <a:ea typeface="+mn-ea"/>
                        <a:cs typeface="+mn-cs"/>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91065814"/>
                  </a:ext>
                </a:extLst>
              </a:tr>
              <a:tr h="546764">
                <a:tc>
                  <a:txBody>
                    <a:bodyPr/>
                    <a:lstStyle/>
                    <a:p>
                      <a:pPr>
                        <a:spcBef>
                          <a:spcPts val="600"/>
                        </a:spcBef>
                        <a:spcAft>
                          <a:spcPts val="600"/>
                        </a:spcAft>
                      </a:pPr>
                      <a:r>
                        <a:rPr lang="en-US" sz="1800" b="1" dirty="0" smtClean="0"/>
                        <a:t>Who</a:t>
                      </a:r>
                      <a:r>
                        <a:rPr lang="en-US" sz="1800" b="1" baseline="0" dirty="0" smtClean="0"/>
                        <a:t> are potential facilitators </a:t>
                      </a:r>
                      <a:endParaRPr lang="en-US" sz="1800" b="1" dirty="0"/>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en-US" sz="1800" dirty="0"/>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en-US" sz="1800" dirty="0" smtClean="0"/>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440907">
                <a:tc>
                  <a:txBody>
                    <a:bodyPr/>
                    <a:lstStyle/>
                    <a:p>
                      <a:pPr>
                        <a:spcBef>
                          <a:spcPts val="600"/>
                        </a:spcBef>
                        <a:spcAft>
                          <a:spcPts val="600"/>
                        </a:spcAft>
                      </a:pPr>
                      <a:r>
                        <a:rPr lang="en-US" sz="1800" b="1" dirty="0" smtClean="0"/>
                        <a:t>Who are potential</a:t>
                      </a:r>
                      <a:r>
                        <a:rPr lang="en-US" sz="1800" b="1" baseline="0" dirty="0" smtClean="0"/>
                        <a:t> participants? </a:t>
                      </a:r>
                      <a:endParaRPr lang="en-US" sz="1800" b="1" dirty="0"/>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spcBef>
                          <a:spcPts val="600"/>
                        </a:spcBef>
                        <a:spcAft>
                          <a:spcPts val="600"/>
                        </a:spcAft>
                      </a:pPr>
                      <a:endParaRPr lang="en-US" sz="1800" dirty="0">
                        <a:solidFill>
                          <a:sysClr val="windowText" lastClr="000000"/>
                        </a:solidFill>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en-US" sz="1800" dirty="0" smtClean="0">
                        <a:solidFill>
                          <a:sysClr val="windowText" lastClr="000000"/>
                        </a:solidFill>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1063691">
                <a:tc>
                  <a:txBody>
                    <a:bodyPr/>
                    <a:lstStyle/>
                    <a:p>
                      <a:pPr>
                        <a:spcBef>
                          <a:spcPts val="600"/>
                        </a:spcBef>
                        <a:spcAft>
                          <a:spcPts val="600"/>
                        </a:spcAft>
                      </a:pPr>
                      <a:r>
                        <a:rPr lang="en-US" sz="1800" b="1" dirty="0" smtClean="0"/>
                        <a:t>How will this work within the school PD sessions?</a:t>
                      </a: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spcBef>
                          <a:spcPts val="600"/>
                        </a:spcBef>
                        <a:spcAft>
                          <a:spcPts val="600"/>
                        </a:spcAft>
                      </a:pPr>
                      <a:endParaRPr lang="en-US" sz="1800" dirty="0">
                        <a:solidFill>
                          <a:sysClr val="windowText" lastClr="000000"/>
                        </a:solidFill>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endParaRPr lang="en-US" sz="1800" dirty="0" smtClean="0">
                        <a:solidFill>
                          <a:sysClr val="windowText" lastClr="000000"/>
                        </a:solidFill>
                      </a:endParaRPr>
                    </a:p>
                  </a:txBody>
                  <a:tcPr marL="123672" marR="123672" marT="123672" marB="123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45873241"/>
                  </a:ext>
                </a:extLst>
              </a:tr>
            </a:tbl>
          </a:graphicData>
        </a:graphic>
      </p:graphicFrame>
    </p:spTree>
    <p:extLst>
      <p:ext uri="{BB962C8B-B14F-4D97-AF65-F5344CB8AC3E}">
        <p14:creationId xmlns:p14="http://schemas.microsoft.com/office/powerpoint/2010/main" val="206905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US" dirty="0" smtClean="0"/>
              <a:t/>
            </a:r>
            <a:br>
              <a:rPr lang="en-US" dirty="0" smtClean="0"/>
            </a:br>
            <a:r>
              <a:rPr lang="en-US" dirty="0" smtClean="0"/>
              <a:t>Getting Started</a:t>
            </a:r>
            <a:endParaRPr lang="en-US" dirty="0"/>
          </a:p>
        </p:txBody>
      </p:sp>
      <p:sp>
        <p:nvSpPr>
          <p:cNvPr id="3" name="Text Placeholder 2"/>
          <p:cNvSpPr>
            <a:spLocks noGrp="1"/>
          </p:cNvSpPr>
          <p:nvPr>
            <p:ph type="body" sz="quarter" idx="14"/>
          </p:nvPr>
        </p:nvSpPr>
        <p:spPr>
          <a:xfrm>
            <a:off x="1404257" y="1421747"/>
            <a:ext cx="9699172" cy="3689144"/>
          </a:xfrm>
        </p:spPr>
        <p:txBody>
          <a:bodyPr>
            <a:normAutofit fontScale="32500" lnSpcReduction="20000"/>
          </a:bodyPr>
          <a:lstStyle/>
          <a:p>
            <a:pPr marL="0" indent="0">
              <a:lnSpc>
                <a:spcPct val="120000"/>
              </a:lnSpc>
              <a:buNone/>
            </a:pPr>
            <a:r>
              <a:rPr lang="en-US" sz="7200" dirty="0" smtClean="0"/>
              <a:t>To access eLearning to support ELs, check out the DPI webpage: </a:t>
            </a:r>
          </a:p>
          <a:p>
            <a:pPr marL="0" indent="0">
              <a:lnSpc>
                <a:spcPct val="120000"/>
              </a:lnSpc>
              <a:buNone/>
            </a:pPr>
            <a:r>
              <a:rPr lang="en-US" sz="7200" dirty="0" smtClean="0"/>
              <a:t>Additional learning opportunities available through WISElearn</a:t>
            </a:r>
          </a:p>
          <a:p>
            <a:pPr marL="0" indent="0">
              <a:lnSpc>
                <a:spcPct val="120000"/>
              </a:lnSpc>
              <a:buNone/>
            </a:pPr>
            <a:r>
              <a:rPr lang="en-US" sz="7200" dirty="0"/>
              <a:t/>
            </a:r>
            <a:br>
              <a:rPr lang="en-US" sz="7200" dirty="0"/>
            </a:br>
            <a:endParaRPr lang="en-US" sz="7200" dirty="0" smtClean="0"/>
          </a:p>
          <a:p>
            <a:pPr marL="0" indent="0">
              <a:buNone/>
            </a:pPr>
            <a:r>
              <a:rPr lang="en-US" sz="4400" b="0" dirty="0"/>
              <a:t/>
            </a:r>
            <a:br>
              <a:rPr lang="en-US" sz="4400" b="0" dirty="0"/>
            </a:br>
            <a:endParaRPr lang="en-US" sz="4368" dirty="0"/>
          </a:p>
          <a:p>
            <a:pPr marL="0" indent="0" fontAlgn="base">
              <a:lnSpc>
                <a:spcPct val="120000"/>
              </a:lnSpc>
              <a:buNone/>
            </a:pPr>
            <a:endParaRPr lang="en-US" sz="4368" dirty="0"/>
          </a:p>
          <a:p>
            <a:pPr marL="0" indent="0" fontAlgn="base">
              <a:lnSpc>
                <a:spcPct val="120000"/>
              </a:lnSpc>
              <a:buNone/>
            </a:pPr>
            <a:endParaRPr lang="en-US" sz="4368" dirty="0"/>
          </a:p>
        </p:txBody>
      </p:sp>
    </p:spTree>
    <p:extLst>
      <p:ext uri="{BB962C8B-B14F-4D97-AF65-F5344CB8AC3E}">
        <p14:creationId xmlns:p14="http://schemas.microsoft.com/office/powerpoint/2010/main" val="1503332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Sample Text + Image Slide</a:t>
            </a:r>
            <a:endParaRPr lang="en-US" dirty="0"/>
          </a:p>
        </p:txBody>
      </p:sp>
      <p:sp>
        <p:nvSpPr>
          <p:cNvPr id="3" name="Text Placeholder 2"/>
          <p:cNvSpPr>
            <a:spLocks noGrp="1"/>
          </p:cNvSpPr>
          <p:nvPr>
            <p:ph type="body" sz="quarter" idx="14"/>
          </p:nvPr>
        </p:nvSpPr>
        <p:spPr>
          <a:xfrm>
            <a:off x="1453426" y="1847637"/>
            <a:ext cx="4897746" cy="3770069"/>
          </a:xfrm>
        </p:spPr>
        <p:txBody>
          <a:bodyPr>
            <a:normAutofit fontScale="25000" lnSpcReduction="20000"/>
          </a:bodyPr>
          <a:lstStyle/>
          <a:p>
            <a:pPr>
              <a:lnSpc>
                <a:spcPct val="120000"/>
              </a:lnSpc>
              <a:spcBef>
                <a:spcPts val="0"/>
              </a:spcBef>
              <a:spcAft>
                <a:spcPts val="2237"/>
              </a:spcAft>
            </a:pPr>
            <a:r>
              <a:rPr lang="en-US" sz="8735" dirty="0"/>
              <a:t>Insert picture to the right</a:t>
            </a:r>
          </a:p>
          <a:p>
            <a:pPr>
              <a:lnSpc>
                <a:spcPct val="120000"/>
              </a:lnSpc>
              <a:spcBef>
                <a:spcPts val="0"/>
              </a:spcBef>
              <a:spcAft>
                <a:spcPts val="2237"/>
              </a:spcAft>
            </a:pPr>
            <a:r>
              <a:rPr lang="en-US" sz="8735" dirty="0"/>
              <a:t>This is </a:t>
            </a:r>
            <a:r>
              <a:rPr lang="en-US" sz="8735" dirty="0" err="1"/>
              <a:t>Lato</a:t>
            </a:r>
            <a:r>
              <a:rPr lang="en-US" sz="8735" dirty="0"/>
              <a:t> bold, size 16</a:t>
            </a:r>
          </a:p>
          <a:p>
            <a:pPr>
              <a:lnSpc>
                <a:spcPct val="120000"/>
              </a:lnSpc>
              <a:spcBef>
                <a:spcPts val="0"/>
              </a:spcBef>
              <a:spcAft>
                <a:spcPts val="2237"/>
              </a:spcAft>
            </a:pPr>
            <a:r>
              <a:rPr lang="en-US" sz="8735" dirty="0"/>
              <a:t>For best readability, this is the maximum amount of text on a slide</a:t>
            </a:r>
          </a:p>
          <a:p>
            <a:pPr>
              <a:lnSpc>
                <a:spcPct val="120000"/>
              </a:lnSpc>
              <a:spcBef>
                <a:spcPts val="0"/>
              </a:spcBef>
              <a:spcAft>
                <a:spcPts val="2237"/>
              </a:spcAft>
            </a:pPr>
            <a:r>
              <a:rPr lang="en-US" sz="8735" dirty="0"/>
              <a:t>Keep text and images within the white  space</a:t>
            </a:r>
          </a:p>
          <a:p>
            <a:endParaRPr lang="en-US" dirty="0" smtClean="0"/>
          </a:p>
          <a:p>
            <a:endParaRPr lang="en-US" dirty="0"/>
          </a:p>
        </p:txBody>
      </p:sp>
      <p:pic>
        <p:nvPicPr>
          <p:cNvPr id="5" name="Picture Placeholder 4"/>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l="12950" r="12950"/>
          <a:stretch>
            <a:fillRect/>
          </a:stretch>
        </p:blipFill>
        <p:spPr>
          <a:xfrm>
            <a:off x="6670142" y="1610651"/>
            <a:ext cx="4771296" cy="4318504"/>
          </a:xfr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09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US" dirty="0" smtClean="0"/>
              <a:t>Why facilitated eLearning to enhance instruction for English learners</a:t>
            </a:r>
            <a:endParaRPr lang="en-US" dirty="0"/>
          </a:p>
        </p:txBody>
      </p:sp>
      <p:sp>
        <p:nvSpPr>
          <p:cNvPr id="3" name="Text Placeholder 2"/>
          <p:cNvSpPr>
            <a:spLocks noGrp="1"/>
          </p:cNvSpPr>
          <p:nvPr>
            <p:ph type="body" sz="quarter" idx="14"/>
          </p:nvPr>
        </p:nvSpPr>
        <p:spPr>
          <a:xfrm>
            <a:off x="800100" y="1389091"/>
            <a:ext cx="10624683" cy="3689144"/>
          </a:xfrm>
        </p:spPr>
        <p:txBody>
          <a:bodyPr>
            <a:normAutofit fontScale="55000" lnSpcReduction="20000"/>
          </a:bodyPr>
          <a:lstStyle/>
          <a:p>
            <a:pPr marL="0" indent="0">
              <a:buNone/>
            </a:pPr>
            <a:r>
              <a:rPr lang="en-US" sz="4400" dirty="0" smtClean="0"/>
              <a:t>In the presentation we highlight approaches that have been successful in increasing participation hybrid eLearning course that have been specifically designed to build school capacity to support English learners (ELs).  These approaches compliment the Wisconsin’s Digital Learning Plan. For additional knowledge and access to resources on how to support technology professional learning and </a:t>
            </a:r>
            <a:r>
              <a:rPr lang="en-US" sz="4400" dirty="0"/>
              <a:t>capacity building see: </a:t>
            </a:r>
            <a:r>
              <a:rPr lang="en-US" sz="4400" dirty="0">
                <a:hlinkClick r:id="rId2"/>
              </a:rPr>
              <a:t>https://</a:t>
            </a:r>
            <a:r>
              <a:rPr lang="en-US" sz="4400" dirty="0" smtClean="0">
                <a:hlinkClick r:id="rId2"/>
              </a:rPr>
              <a:t>dpi.wi.gov/digital-learning/professional-learning</a:t>
            </a:r>
            <a:r>
              <a:rPr lang="en-US" sz="4400" dirty="0" smtClean="0"/>
              <a:t>. </a:t>
            </a:r>
            <a:endParaRPr lang="en-US" sz="4400" dirty="0"/>
          </a:p>
          <a:p>
            <a:pPr marL="0" indent="0">
              <a:buNone/>
            </a:pPr>
            <a:endParaRPr lang="en-US" sz="4368" dirty="0"/>
          </a:p>
        </p:txBody>
      </p:sp>
    </p:spTree>
    <p:extLst>
      <p:ext uri="{BB962C8B-B14F-4D97-AF65-F5344CB8AC3E}">
        <p14:creationId xmlns:p14="http://schemas.microsoft.com/office/powerpoint/2010/main" val="327948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US" dirty="0" smtClean="0"/>
              <a:t>Why facilitated eLearning to enhance instruction for English learners</a:t>
            </a:r>
            <a:endParaRPr lang="en-US" dirty="0"/>
          </a:p>
        </p:txBody>
      </p:sp>
      <p:sp>
        <p:nvSpPr>
          <p:cNvPr id="3" name="Text Placeholder 2"/>
          <p:cNvSpPr>
            <a:spLocks noGrp="1"/>
          </p:cNvSpPr>
          <p:nvPr>
            <p:ph type="body" sz="quarter" idx="14"/>
          </p:nvPr>
        </p:nvSpPr>
        <p:spPr>
          <a:xfrm>
            <a:off x="800100" y="1389091"/>
            <a:ext cx="10624683" cy="3689144"/>
          </a:xfrm>
        </p:spPr>
        <p:txBody>
          <a:bodyPr>
            <a:normAutofit fontScale="25000" lnSpcReduction="20000"/>
          </a:bodyPr>
          <a:lstStyle/>
          <a:p>
            <a:pPr marL="0" indent="0">
              <a:buNone/>
            </a:pPr>
            <a:r>
              <a:rPr lang="en-US" sz="6000" dirty="0" smtClean="0"/>
              <a:t>Nearly 10% of the nation’s K-12 students are English Learners. </a:t>
            </a:r>
            <a:r>
              <a:rPr lang="en-US" sz="6000" dirty="0"/>
              <a:t>T</a:t>
            </a:r>
            <a:r>
              <a:rPr lang="en-US" sz="6000" dirty="0" smtClean="0"/>
              <a:t>he </a:t>
            </a:r>
            <a:r>
              <a:rPr lang="en-US" sz="6000" dirty="0"/>
              <a:t>majority of regular classroom teachers have not received bilingual or ESL courses as part of their professional training (Menken &amp; </a:t>
            </a:r>
            <a:r>
              <a:rPr lang="en-US" sz="6000" dirty="0" err="1"/>
              <a:t>Antunez</a:t>
            </a:r>
            <a:r>
              <a:rPr lang="en-US" sz="6000" dirty="0"/>
              <a:t>, </a:t>
            </a:r>
            <a:r>
              <a:rPr lang="en-US" sz="6000" dirty="0" smtClean="0"/>
              <a:t>2001,Menken</a:t>
            </a:r>
            <a:r>
              <a:rPr lang="en-US" sz="6000" dirty="0"/>
              <a:t>, K. and </a:t>
            </a:r>
            <a:r>
              <a:rPr lang="en-US" sz="6000" dirty="0" err="1"/>
              <a:t>Antunez</a:t>
            </a:r>
            <a:r>
              <a:rPr lang="en-US" sz="6000" dirty="0"/>
              <a:t>, B. 2001. </a:t>
            </a:r>
            <a:r>
              <a:rPr lang="en-US" sz="6000" i="1" dirty="0"/>
              <a:t>An overview of the preparation and certification of teachers working with limited English proficiency (LEP) students</a:t>
            </a:r>
            <a:r>
              <a:rPr lang="en-US" sz="6000" dirty="0"/>
              <a:t>, Washington, DC: National Clearinghouse for Bilingual Education. </a:t>
            </a:r>
            <a:r>
              <a:rPr lang="en-US" sz="6000" dirty="0" smtClean="0"/>
              <a:t>Having more EL </a:t>
            </a:r>
            <a:r>
              <a:rPr lang="en-US" sz="6000" dirty="0"/>
              <a:t>students in their classrooms, increasing numbers of regular classroom teachers have </a:t>
            </a:r>
            <a:r>
              <a:rPr lang="en-US" sz="6000" dirty="0" smtClean="0"/>
              <a:t>sought professional </a:t>
            </a:r>
            <a:r>
              <a:rPr lang="en-US" sz="6000" dirty="0"/>
              <a:t>development </a:t>
            </a:r>
            <a:r>
              <a:rPr lang="en-US" sz="6000" dirty="0" smtClean="0"/>
              <a:t>to </a:t>
            </a:r>
            <a:r>
              <a:rPr lang="en-US" sz="6000" dirty="0"/>
              <a:t>better prepare themselves for the linguistic and cultural diversity they </a:t>
            </a:r>
            <a:r>
              <a:rPr lang="en-US" sz="6000" dirty="0" smtClean="0"/>
              <a:t>experience in </a:t>
            </a:r>
            <a:r>
              <a:rPr lang="en-US" sz="6000" dirty="0"/>
              <a:t>their day‐to‐day teaching</a:t>
            </a:r>
            <a:r>
              <a:rPr lang="en-US" sz="6000" dirty="0" smtClean="0"/>
              <a:t>.</a:t>
            </a:r>
          </a:p>
          <a:p>
            <a:pPr marL="0" indent="0">
              <a:buNone/>
            </a:pPr>
            <a:r>
              <a:rPr lang="en-US" sz="6000" dirty="0" smtClean="0"/>
              <a:t>Researchers such as Ester </a:t>
            </a:r>
            <a:r>
              <a:rPr lang="en-US" sz="6000" dirty="0" err="1" smtClean="0"/>
              <a:t>DeJong</a:t>
            </a:r>
            <a:r>
              <a:rPr lang="en-US" sz="6000" dirty="0" smtClean="0"/>
              <a:t> and Harper have demonstrated that needs of ELs goes beyond “just good teaching”. They emphasize </a:t>
            </a:r>
            <a:r>
              <a:rPr lang="en-US" sz="6000" dirty="0"/>
              <a:t>that regular classroom teachers need to enhance their understanding of language and cultural domains in teaching and be equipped with skills to effectively integrate this knowledge into their daily interactions with </a:t>
            </a:r>
            <a:r>
              <a:rPr lang="en-US" sz="6000" dirty="0" smtClean="0"/>
              <a:t>EL students</a:t>
            </a:r>
            <a:r>
              <a:rPr lang="en-US" sz="6000" dirty="0"/>
              <a:t>. </a:t>
            </a:r>
            <a:r>
              <a:rPr lang="en-US" sz="6000" dirty="0" smtClean="0"/>
              <a:t> </a:t>
            </a:r>
          </a:p>
          <a:p>
            <a:pPr marL="0" indent="0">
              <a:buNone/>
            </a:pPr>
            <a:r>
              <a:rPr lang="en-US" sz="6000" dirty="0" smtClean="0"/>
              <a:t>Not all teachers have the ability to attend ongoing  education and professional learning  opportunities outside their school or community. While professional learning through universities may be beneficial, hybrid eLearning offer some benefits of building a local supportive community and an opportunity to work directly with colleagues, and school and class curriculum.  </a:t>
            </a:r>
            <a:r>
              <a:rPr lang="en-US" sz="4800" dirty="0" smtClean="0"/>
              <a:t/>
            </a:r>
            <a:br>
              <a:rPr lang="en-US" sz="4800" dirty="0" smtClean="0"/>
            </a:br>
            <a:endParaRPr lang="en-US" sz="4368" dirty="0"/>
          </a:p>
        </p:txBody>
      </p:sp>
    </p:spTree>
    <p:extLst>
      <p:ext uri="{BB962C8B-B14F-4D97-AF65-F5344CB8AC3E}">
        <p14:creationId xmlns:p14="http://schemas.microsoft.com/office/powerpoint/2010/main" val="2223487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809013" y="2237013"/>
            <a:ext cx="4816931" cy="43597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3"/>
          </p:nvPr>
        </p:nvSpPr>
        <p:spPr/>
        <p:txBody>
          <a:bodyPr>
            <a:normAutofit fontScale="92500"/>
          </a:bodyPr>
          <a:lstStyle/>
          <a:p>
            <a:r>
              <a:rPr lang="en-US" dirty="0" smtClean="0"/>
              <a:t>Successful facilitated eLearning to support ELs</a:t>
            </a:r>
            <a:endParaRPr lang="en-US" dirty="0"/>
          </a:p>
        </p:txBody>
      </p:sp>
      <p:sp>
        <p:nvSpPr>
          <p:cNvPr id="3" name="Text Placeholder 2"/>
          <p:cNvSpPr>
            <a:spLocks noGrp="1"/>
          </p:cNvSpPr>
          <p:nvPr>
            <p:ph type="body" sz="quarter" idx="14"/>
          </p:nvPr>
        </p:nvSpPr>
        <p:spPr>
          <a:xfrm>
            <a:off x="1649187" y="1258461"/>
            <a:ext cx="9519558" cy="3689144"/>
          </a:xfrm>
        </p:spPr>
        <p:txBody>
          <a:bodyPr>
            <a:normAutofit fontScale="25000" lnSpcReduction="20000"/>
          </a:bodyPr>
          <a:lstStyle/>
          <a:p>
            <a:pPr marL="0" indent="0">
              <a:buNone/>
            </a:pPr>
            <a:r>
              <a:rPr lang="en-US" sz="9600" dirty="0" smtClean="0"/>
              <a:t>Have clearly </a:t>
            </a:r>
            <a:r>
              <a:rPr lang="en-US" sz="9600" dirty="0"/>
              <a:t>recognized:</a:t>
            </a:r>
          </a:p>
          <a:p>
            <a:r>
              <a:rPr lang="en-US" sz="9600" dirty="0" smtClean="0"/>
              <a:t>Goals</a:t>
            </a:r>
            <a:r>
              <a:rPr lang="en-US" sz="9600" dirty="0"/>
              <a:t> </a:t>
            </a:r>
          </a:p>
          <a:p>
            <a:r>
              <a:rPr lang="en-US" sz="9600" dirty="0"/>
              <a:t>Team Organization</a:t>
            </a:r>
          </a:p>
          <a:p>
            <a:r>
              <a:rPr lang="en-US" sz="9600" dirty="0"/>
              <a:t>Professional Learning </a:t>
            </a:r>
            <a:r>
              <a:rPr lang="en-US" sz="9600" dirty="0" smtClean="0"/>
              <a:t>Structures</a:t>
            </a:r>
            <a:endParaRPr lang="en-US" sz="9600" dirty="0"/>
          </a:p>
          <a:p>
            <a:r>
              <a:rPr lang="en-US" sz="9600" dirty="0" smtClean="0"/>
              <a:t>Lead facilitators</a:t>
            </a:r>
          </a:p>
          <a:p>
            <a:r>
              <a:rPr lang="en-US" sz="9600" dirty="0" smtClean="0"/>
              <a:t>Tangible </a:t>
            </a:r>
            <a:r>
              <a:rPr lang="en-US" sz="9600" dirty="0"/>
              <a:t>Incentives</a:t>
            </a:r>
          </a:p>
          <a:p>
            <a:pPr marL="0" indent="0">
              <a:buNone/>
            </a:pPr>
            <a:r>
              <a:rPr lang="en-US" sz="4800" dirty="0"/>
              <a:t/>
            </a:r>
            <a:br>
              <a:rPr lang="en-US" sz="4800" dirty="0"/>
            </a:br>
            <a:endParaRPr lang="en-US" sz="4368" dirty="0"/>
          </a:p>
        </p:txBody>
      </p:sp>
      <p:sp>
        <p:nvSpPr>
          <p:cNvPr id="6" name="TextBox 5"/>
          <p:cNvSpPr txBox="1"/>
          <p:nvPr/>
        </p:nvSpPr>
        <p:spPr>
          <a:xfrm>
            <a:off x="7200902" y="2277830"/>
            <a:ext cx="4425042" cy="4278094"/>
          </a:xfrm>
          <a:prstGeom prst="rect">
            <a:avLst/>
          </a:prstGeom>
          <a:noFill/>
        </p:spPr>
        <p:txBody>
          <a:bodyPr wrap="square" rtlCol="0">
            <a:spAutoFit/>
          </a:bodyPr>
          <a:lstStyle/>
          <a:p>
            <a:r>
              <a:rPr lang="en-US" sz="1600" b="1" dirty="0" smtClean="0">
                <a:latin typeface="Lato" panose="020F0502020204030203" pitchFamily="34" charset="0"/>
              </a:rPr>
              <a:t>Fact: </a:t>
            </a:r>
            <a:r>
              <a:rPr lang="en-US" sz="1600" b="1" dirty="0">
                <a:latin typeface="Lato" panose="020F0502020204030203" pitchFamily="34" charset="0"/>
              </a:rPr>
              <a:t> </a:t>
            </a:r>
            <a:r>
              <a:rPr lang="en-US" sz="1600" b="1" dirty="0" smtClean="0">
                <a:latin typeface="Lato" panose="020F0502020204030203" pitchFamily="34" charset="0"/>
              </a:rPr>
              <a:t>An analysis </a:t>
            </a:r>
            <a:r>
              <a:rPr lang="en-US" sz="1600" b="1" dirty="0">
                <a:latin typeface="Lato" panose="020F0502020204030203" pitchFamily="34" charset="0"/>
              </a:rPr>
              <a:t>of online national professional learning MOOCs, online interactive courses designed to support English </a:t>
            </a:r>
            <a:r>
              <a:rPr lang="en-US" sz="1600" b="1" dirty="0" smtClean="0">
                <a:latin typeface="Lato" panose="020F0502020204030203" pitchFamily="34" charset="0"/>
              </a:rPr>
              <a:t>learner provided by </a:t>
            </a:r>
            <a:r>
              <a:rPr lang="en-US" sz="1600" b="1" dirty="0">
                <a:latin typeface="Lato" panose="020F0502020204030203" pitchFamily="34" charset="0"/>
              </a:rPr>
              <a:t>Understanding </a:t>
            </a:r>
            <a:r>
              <a:rPr lang="en-US" sz="1600" b="1" dirty="0" smtClean="0">
                <a:latin typeface="Lato" panose="020F0502020204030203" pitchFamily="34" charset="0"/>
              </a:rPr>
              <a:t>Language in 2015 showed completion rates by participants</a:t>
            </a:r>
            <a:r>
              <a:rPr lang="en-US" sz="1600" b="1" dirty="0">
                <a:latin typeface="Lato" panose="020F0502020204030203" pitchFamily="34" charset="0"/>
              </a:rPr>
              <a:t> </a:t>
            </a:r>
            <a:r>
              <a:rPr lang="en-US" sz="1600" b="1" dirty="0" smtClean="0">
                <a:latin typeface="Lato" panose="020F0502020204030203" pitchFamily="34" charset="0"/>
              </a:rPr>
              <a:t> in Professional Learning Communities as follows: </a:t>
            </a:r>
            <a:endParaRPr lang="en-US" sz="1600" b="1" dirty="0">
              <a:latin typeface="Lato" panose="020F0502020204030203" pitchFamily="34" charset="0"/>
            </a:endParaRPr>
          </a:p>
          <a:p>
            <a:endParaRPr lang="en-US" sz="1600" b="1" dirty="0">
              <a:latin typeface="Lato" panose="020F0502020204030203" pitchFamily="34" charset="0"/>
            </a:endParaRPr>
          </a:p>
          <a:p>
            <a:r>
              <a:rPr lang="en-US" sz="1600" b="1" dirty="0">
                <a:latin typeface="Lato" panose="020F0502020204030203" pitchFamily="34" charset="0"/>
              </a:rPr>
              <a:t>Incentives 70% completion for team, facilitator, time, and stipend</a:t>
            </a:r>
          </a:p>
          <a:p>
            <a:r>
              <a:rPr lang="en-US" sz="1600" b="1" dirty="0">
                <a:latin typeface="Lato" panose="020F0502020204030203" pitchFamily="34" charset="0"/>
              </a:rPr>
              <a:t>30% no support</a:t>
            </a:r>
          </a:p>
          <a:p>
            <a:r>
              <a:rPr lang="en-US" sz="1600" b="1" dirty="0">
                <a:latin typeface="Lato" panose="020F0502020204030203" pitchFamily="34" charset="0"/>
              </a:rPr>
              <a:t>38% with team</a:t>
            </a:r>
          </a:p>
          <a:p>
            <a:r>
              <a:rPr lang="en-US" sz="1600" b="1" dirty="0">
                <a:latin typeface="Lato" panose="020F0502020204030203" pitchFamily="34" charset="0"/>
              </a:rPr>
              <a:t>48% team and facilitators </a:t>
            </a:r>
          </a:p>
          <a:p>
            <a:r>
              <a:rPr lang="en-US" sz="1600" b="1" dirty="0">
                <a:latin typeface="Lato" panose="020F0502020204030203" pitchFamily="34" charset="0"/>
              </a:rPr>
              <a:t>Team facilitator and stipend nearly 58 %</a:t>
            </a:r>
          </a:p>
          <a:p>
            <a:r>
              <a:rPr lang="en-US" sz="1600" b="1" dirty="0">
                <a:latin typeface="Lato" panose="020F0502020204030203" pitchFamily="34" charset="0"/>
              </a:rPr>
              <a:t>Team, facilitator and time. – 68</a:t>
            </a:r>
            <a:r>
              <a:rPr lang="en-US" sz="1600" b="1" dirty="0" smtClean="0">
                <a:latin typeface="Lato" panose="020F0502020204030203" pitchFamily="34" charset="0"/>
              </a:rPr>
              <a:t>% </a:t>
            </a:r>
          </a:p>
          <a:p>
            <a:r>
              <a:rPr lang="en-US" sz="1600" b="1" dirty="0" smtClean="0">
                <a:latin typeface="Lato" panose="020F0502020204030203" pitchFamily="34" charset="0"/>
              </a:rPr>
              <a:t>2% completion for registrants with no community. </a:t>
            </a:r>
            <a:endParaRPr lang="en-US" sz="1600" b="1" dirty="0">
              <a:latin typeface="Lato" panose="020F0502020204030203" pitchFamily="34" charset="0"/>
            </a:endParaRPr>
          </a:p>
        </p:txBody>
      </p:sp>
    </p:spTree>
    <p:extLst>
      <p:ext uri="{BB962C8B-B14F-4D97-AF65-F5344CB8AC3E}">
        <p14:creationId xmlns:p14="http://schemas.microsoft.com/office/powerpoint/2010/main" val="835893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Connecting to Goals</a:t>
            </a:r>
            <a:endParaRPr lang="en-US" dirty="0"/>
          </a:p>
        </p:txBody>
      </p:sp>
      <p:sp>
        <p:nvSpPr>
          <p:cNvPr id="3" name="Text Placeholder 2"/>
          <p:cNvSpPr>
            <a:spLocks noGrp="1"/>
          </p:cNvSpPr>
          <p:nvPr>
            <p:ph type="body" sz="quarter" idx="14"/>
          </p:nvPr>
        </p:nvSpPr>
        <p:spPr>
          <a:xfrm>
            <a:off x="996043" y="1258461"/>
            <a:ext cx="10172701" cy="3689144"/>
          </a:xfrm>
        </p:spPr>
        <p:txBody>
          <a:bodyPr>
            <a:normAutofit fontScale="25000" lnSpcReduction="20000"/>
          </a:bodyPr>
          <a:lstStyle/>
          <a:p>
            <a:r>
              <a:rPr lang="en-US" sz="8000" dirty="0" smtClean="0"/>
              <a:t>Participants in facilitated eLearning benefited the most when the professional learning had a clear purpose </a:t>
            </a:r>
            <a:r>
              <a:rPr lang="en-US" sz="8000" dirty="0"/>
              <a:t>and outcome. </a:t>
            </a:r>
            <a:endParaRPr lang="en-US" sz="8000" dirty="0" smtClean="0"/>
          </a:p>
          <a:p>
            <a:r>
              <a:rPr lang="en-US" sz="8000" dirty="0" smtClean="0"/>
              <a:t>The eLearning aims at </a:t>
            </a:r>
            <a:r>
              <a:rPr lang="en-US" sz="8000" dirty="0"/>
              <a:t>addressing the </a:t>
            </a:r>
            <a:r>
              <a:rPr lang="en-US" sz="8000" dirty="0" smtClean="0"/>
              <a:t>identified </a:t>
            </a:r>
            <a:r>
              <a:rPr lang="en-US" sz="8000" dirty="0"/>
              <a:t>priority needs determined through data review, teacher surveys, and districts overall learning plan. </a:t>
            </a:r>
          </a:p>
          <a:p>
            <a:r>
              <a:rPr lang="en-US" sz="8000" dirty="0" smtClean="0"/>
              <a:t>Participants understand how the learning fits </a:t>
            </a:r>
            <a:r>
              <a:rPr lang="en-US" sz="8000" dirty="0"/>
              <a:t>within the district’s overall professional learning goals for teachers and </a:t>
            </a:r>
            <a:r>
              <a:rPr lang="en-US" sz="8000" dirty="0" smtClean="0"/>
              <a:t>students, and the learning supports  district’s overall goals</a:t>
            </a:r>
            <a:r>
              <a:rPr lang="en-US" sz="8000" dirty="0"/>
              <a:t>.  </a:t>
            </a:r>
          </a:p>
          <a:p>
            <a:r>
              <a:rPr lang="en-US" sz="8000" dirty="0" smtClean="0"/>
              <a:t>Teachers benefit too when the goals align </a:t>
            </a:r>
            <a:r>
              <a:rPr lang="en-US" sz="8000" dirty="0"/>
              <a:t>with </a:t>
            </a:r>
            <a:r>
              <a:rPr lang="en-US" sz="8000" dirty="0" smtClean="0"/>
              <a:t>educators Student </a:t>
            </a:r>
            <a:r>
              <a:rPr lang="en-US" sz="8000" dirty="0"/>
              <a:t>Learning </a:t>
            </a:r>
            <a:r>
              <a:rPr lang="en-US" sz="8000" dirty="0" smtClean="0"/>
              <a:t>objectives or their personal growth goals.</a:t>
            </a:r>
            <a:endParaRPr lang="en-US" sz="8000" dirty="0"/>
          </a:p>
          <a:p>
            <a:pPr marL="0" indent="0">
              <a:buNone/>
            </a:pPr>
            <a:r>
              <a:rPr lang="en-US" sz="4800" dirty="0"/>
              <a:t/>
            </a:r>
            <a:br>
              <a:rPr lang="en-US" sz="4800" dirty="0"/>
            </a:br>
            <a:endParaRPr lang="en-US" sz="4368" dirty="0"/>
          </a:p>
        </p:txBody>
      </p:sp>
      <p:pic>
        <p:nvPicPr>
          <p:cNvPr id="5" name="Picture 4"/>
          <p:cNvPicPr>
            <a:picLocks noChangeAspect="1"/>
          </p:cNvPicPr>
          <p:nvPr/>
        </p:nvPicPr>
        <p:blipFill>
          <a:blip r:embed="rId2"/>
          <a:stretch>
            <a:fillRect/>
          </a:stretch>
        </p:blipFill>
        <p:spPr>
          <a:xfrm>
            <a:off x="7135151" y="4947605"/>
            <a:ext cx="5029636" cy="2597121"/>
          </a:xfrm>
          <a:prstGeom prst="rect">
            <a:avLst/>
          </a:prstGeom>
        </p:spPr>
      </p:pic>
    </p:spTree>
    <p:extLst>
      <p:ext uri="{BB962C8B-B14F-4D97-AF65-F5344CB8AC3E}">
        <p14:creationId xmlns:p14="http://schemas.microsoft.com/office/powerpoint/2010/main" val="3012479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smtClean="0"/>
              <a:t>Successful Team Structures:</a:t>
            </a:r>
            <a:endParaRPr lang="en-US" dirty="0"/>
          </a:p>
        </p:txBody>
      </p:sp>
      <p:sp>
        <p:nvSpPr>
          <p:cNvPr id="3" name="Text Placeholder 2"/>
          <p:cNvSpPr>
            <a:spLocks noGrp="1"/>
          </p:cNvSpPr>
          <p:nvPr>
            <p:ph type="body" sz="quarter" idx="14"/>
          </p:nvPr>
        </p:nvSpPr>
        <p:spPr>
          <a:xfrm>
            <a:off x="1154111" y="1666676"/>
            <a:ext cx="10172701" cy="3689144"/>
          </a:xfrm>
        </p:spPr>
        <p:txBody>
          <a:bodyPr>
            <a:normAutofit fontScale="25000" lnSpcReduction="20000"/>
          </a:bodyPr>
          <a:lstStyle/>
          <a:p>
            <a:pPr fontAlgn="base"/>
            <a:r>
              <a:rPr lang="en-US" sz="8000" dirty="0" smtClean="0"/>
              <a:t>Share common ground such as working together in the same school or district</a:t>
            </a:r>
          </a:p>
          <a:p>
            <a:pPr fontAlgn="base"/>
            <a:r>
              <a:rPr lang="en-US" sz="8000" dirty="0" smtClean="0"/>
              <a:t>Consist of 2-8 members, and ideally 4-6 members</a:t>
            </a:r>
          </a:p>
          <a:p>
            <a:pPr fontAlgn="base"/>
            <a:r>
              <a:rPr lang="en-US" sz="8000" dirty="0"/>
              <a:t>I</a:t>
            </a:r>
            <a:r>
              <a:rPr lang="en-US" sz="8000" dirty="0" smtClean="0"/>
              <a:t>nclude EL leaders and content teachers from across contents when the </a:t>
            </a:r>
            <a:r>
              <a:rPr lang="en-US" sz="8000" dirty="0"/>
              <a:t>goal </a:t>
            </a:r>
            <a:r>
              <a:rPr lang="en-US" sz="8000" dirty="0" smtClean="0"/>
              <a:t>is to </a:t>
            </a:r>
            <a:r>
              <a:rPr lang="en-US" sz="8000" dirty="0"/>
              <a:t>improve EL </a:t>
            </a:r>
            <a:r>
              <a:rPr lang="en-US" sz="8000" dirty="0" smtClean="0"/>
              <a:t>outcomes</a:t>
            </a:r>
          </a:p>
          <a:p>
            <a:pPr fontAlgn="base"/>
            <a:r>
              <a:rPr lang="en-US" sz="8000" dirty="0" smtClean="0"/>
              <a:t>Lead by staff knowledgeable about ELs such as a ESL teacher, coordinator or specialist</a:t>
            </a:r>
          </a:p>
          <a:p>
            <a:pPr lvl="2" fontAlgn="base"/>
            <a:r>
              <a:rPr lang="en-US" sz="7123" b="1" dirty="0" smtClean="0"/>
              <a:t> - Leads can be administrator who learn along with  the team.</a:t>
            </a:r>
            <a:endParaRPr lang="en-US" sz="7123" b="1" dirty="0"/>
          </a:p>
          <a:p>
            <a:pPr fontAlgn="base"/>
            <a:r>
              <a:rPr lang="en-US" sz="8000" dirty="0" smtClean="0"/>
              <a:t>Provided technology support as needed </a:t>
            </a:r>
            <a:endParaRPr lang="en-US" sz="8000" b="1" dirty="0" smtClean="0"/>
          </a:p>
          <a:p>
            <a:pPr marL="0" indent="0">
              <a:buNone/>
            </a:pPr>
            <a:r>
              <a:rPr lang="en-US" sz="4800" dirty="0" smtClean="0"/>
              <a:t/>
            </a:r>
            <a:br>
              <a:rPr lang="en-US" sz="4800" dirty="0" smtClean="0"/>
            </a:br>
            <a:endParaRPr lang="en-US" sz="4368" dirty="0"/>
          </a:p>
        </p:txBody>
      </p:sp>
    </p:spTree>
    <p:extLst>
      <p:ext uri="{BB962C8B-B14F-4D97-AF65-F5344CB8AC3E}">
        <p14:creationId xmlns:p14="http://schemas.microsoft.com/office/powerpoint/2010/main" val="2184332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smtClean="0"/>
              <a:t>Successful Facilitated eLearning:</a:t>
            </a:r>
            <a:endParaRPr lang="en-US" dirty="0"/>
          </a:p>
        </p:txBody>
      </p:sp>
      <p:sp>
        <p:nvSpPr>
          <p:cNvPr id="3" name="Text Placeholder 2"/>
          <p:cNvSpPr>
            <a:spLocks noGrp="1"/>
          </p:cNvSpPr>
          <p:nvPr>
            <p:ph type="body" sz="quarter" idx="14"/>
          </p:nvPr>
        </p:nvSpPr>
        <p:spPr>
          <a:xfrm>
            <a:off x="1154111" y="1666676"/>
            <a:ext cx="10172701" cy="3689144"/>
          </a:xfrm>
        </p:spPr>
        <p:txBody>
          <a:bodyPr>
            <a:normAutofit fontScale="32500" lnSpcReduction="20000"/>
          </a:bodyPr>
          <a:lstStyle/>
          <a:p>
            <a:pPr marL="0" indent="0" fontAlgn="base">
              <a:buNone/>
            </a:pPr>
            <a:r>
              <a:rPr lang="en-US" sz="8000" dirty="0" smtClean="0"/>
              <a:t>Successful facilitated eLearning around support for EL </a:t>
            </a:r>
            <a:r>
              <a:rPr lang="en-US" sz="8000" dirty="0"/>
              <a:t>i</a:t>
            </a:r>
            <a:r>
              <a:rPr lang="en-US" sz="8000" dirty="0" smtClean="0"/>
              <a:t>nvolve integrated team structures organized around a common learning format.</a:t>
            </a:r>
          </a:p>
          <a:p>
            <a:pPr marL="0" indent="0" fontAlgn="base">
              <a:buNone/>
            </a:pPr>
            <a:r>
              <a:rPr lang="en-US" sz="8000" dirty="0" smtClean="0"/>
              <a:t>The next slide describes organization of successfully implemented facilitated eLearning to support ELs</a:t>
            </a:r>
          </a:p>
          <a:p>
            <a:pPr marL="0" indent="0">
              <a:buNone/>
            </a:pPr>
            <a:r>
              <a:rPr lang="en-US" sz="4800" dirty="0" smtClean="0"/>
              <a:t/>
            </a:r>
            <a:br>
              <a:rPr lang="en-US" sz="4800" dirty="0" smtClean="0"/>
            </a:br>
            <a:endParaRPr lang="en-US" sz="4368" dirty="0"/>
          </a:p>
        </p:txBody>
      </p:sp>
    </p:spTree>
    <p:extLst>
      <p:ext uri="{BB962C8B-B14F-4D97-AF65-F5344CB8AC3E}">
        <p14:creationId xmlns:p14="http://schemas.microsoft.com/office/powerpoint/2010/main" val="2955715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US" dirty="0" smtClean="0"/>
              <a:t>Setting up for Successful Hybrid Professional Learning:</a:t>
            </a:r>
            <a:endParaRPr lang="en-US" dirty="0"/>
          </a:p>
        </p:txBody>
      </p:sp>
      <p:sp>
        <p:nvSpPr>
          <p:cNvPr id="3" name="Text Placeholder 2"/>
          <p:cNvSpPr>
            <a:spLocks noGrp="1"/>
          </p:cNvSpPr>
          <p:nvPr>
            <p:ph type="body" sz="quarter" idx="14"/>
          </p:nvPr>
        </p:nvSpPr>
        <p:spPr>
          <a:xfrm>
            <a:off x="653144" y="1421748"/>
            <a:ext cx="11674927" cy="537682"/>
          </a:xfrm>
        </p:spPr>
        <p:txBody>
          <a:bodyPr>
            <a:normAutofit fontScale="25000" lnSpcReduction="20000"/>
          </a:bodyPr>
          <a:lstStyle/>
          <a:p>
            <a:pPr marL="0" indent="0" fontAlgn="base">
              <a:buNone/>
            </a:pPr>
            <a:r>
              <a:rPr lang="en-US" sz="8000" dirty="0" smtClean="0"/>
              <a:t>Participants attend 1 </a:t>
            </a:r>
            <a:r>
              <a:rPr lang="en-US" sz="8000" dirty="0"/>
              <a:t>p</a:t>
            </a:r>
            <a:r>
              <a:rPr lang="en-US" sz="8000" dirty="0" smtClean="0"/>
              <a:t>re-session before engaging in the online learning and affirm the format: </a:t>
            </a:r>
          </a:p>
          <a:p>
            <a:pPr marL="0" indent="0" fontAlgn="base">
              <a:buNone/>
            </a:pPr>
            <a:endParaRPr lang="en-US" sz="8000" dirty="0" smtClean="0"/>
          </a:p>
          <a:p>
            <a:pPr marL="0" indent="0" fontAlgn="base">
              <a:buNone/>
            </a:pPr>
            <a:endParaRPr lang="en-US" sz="8000" dirty="0"/>
          </a:p>
        </p:txBody>
      </p:sp>
      <p:sp>
        <p:nvSpPr>
          <p:cNvPr id="4" name="TextBox 3"/>
          <p:cNvSpPr txBox="1"/>
          <p:nvPr/>
        </p:nvSpPr>
        <p:spPr>
          <a:xfrm>
            <a:off x="1031650" y="1975762"/>
            <a:ext cx="4732337" cy="3416320"/>
          </a:xfrm>
          <a:prstGeom prst="rect">
            <a:avLst/>
          </a:prstGeom>
          <a:noFill/>
          <a:ln>
            <a:solidFill>
              <a:schemeClr val="tx1">
                <a:lumMod val="75000"/>
                <a:lumOff val="25000"/>
              </a:schemeClr>
            </a:solidFill>
          </a:ln>
        </p:spPr>
        <p:txBody>
          <a:bodyPr wrap="square" rtlCol="0">
            <a:spAutoFit/>
          </a:bodyPr>
          <a:lstStyle/>
          <a:p>
            <a:r>
              <a:rPr lang="en-US" sz="1800" dirty="0" smtClean="0"/>
              <a:t>Example 1: </a:t>
            </a:r>
          </a:p>
          <a:p>
            <a:r>
              <a:rPr lang="en-US" sz="1800" dirty="0" smtClean="0"/>
              <a:t>The PLC holds several </a:t>
            </a:r>
            <a:r>
              <a:rPr lang="en-US" sz="1800" dirty="0"/>
              <a:t>sessions </a:t>
            </a:r>
            <a:r>
              <a:rPr lang="en-US" sz="1800" dirty="0" smtClean="0"/>
              <a:t>2-4 weeks apart focused </a:t>
            </a:r>
            <a:r>
              <a:rPr lang="en-US" sz="1800" dirty="0"/>
              <a:t>on watching the instructional </a:t>
            </a:r>
            <a:r>
              <a:rPr lang="en-US" sz="1800" dirty="0" smtClean="0"/>
              <a:t>eLearning </a:t>
            </a:r>
            <a:r>
              <a:rPr lang="en-US" sz="1800" dirty="0"/>
              <a:t>modules together. The number of sessions depends on the subject. For examples, the WIDA </a:t>
            </a:r>
            <a:r>
              <a:rPr lang="en-US" sz="1800" dirty="0" err="1"/>
              <a:t>eWorkshops</a:t>
            </a:r>
            <a:r>
              <a:rPr lang="en-US" sz="1800" dirty="0"/>
              <a:t> </a:t>
            </a:r>
            <a:r>
              <a:rPr lang="en-US" sz="1800" dirty="0" smtClean="0"/>
              <a:t>range </a:t>
            </a:r>
            <a:r>
              <a:rPr lang="en-US" sz="1800" dirty="0"/>
              <a:t>from 2 </a:t>
            </a:r>
            <a:r>
              <a:rPr lang="en-US" sz="1800" dirty="0" smtClean="0"/>
              <a:t>to 10 </a:t>
            </a:r>
            <a:r>
              <a:rPr lang="en-US" sz="1800" dirty="0"/>
              <a:t>hours. </a:t>
            </a:r>
            <a:endParaRPr lang="en-US" sz="1800" dirty="0" smtClean="0"/>
          </a:p>
          <a:p>
            <a:endParaRPr lang="en-US" sz="1800" dirty="0"/>
          </a:p>
          <a:p>
            <a:r>
              <a:rPr lang="en-US" sz="1800" dirty="0" smtClean="0"/>
              <a:t>Participants </a:t>
            </a:r>
            <a:r>
              <a:rPr lang="en-US" sz="1800" dirty="0"/>
              <a:t>prepare for individual assignments together and meet in groups to complete any team tasks such as completing an eLearning assignment, drafting school-based lessons, or revising curriculum units.</a:t>
            </a:r>
          </a:p>
        </p:txBody>
      </p:sp>
      <p:sp>
        <p:nvSpPr>
          <p:cNvPr id="6" name="TextBox 5"/>
          <p:cNvSpPr txBox="1"/>
          <p:nvPr/>
        </p:nvSpPr>
        <p:spPr>
          <a:xfrm>
            <a:off x="6964363" y="1975762"/>
            <a:ext cx="4732337" cy="4247317"/>
          </a:xfrm>
          <a:prstGeom prst="rect">
            <a:avLst/>
          </a:prstGeom>
          <a:noFill/>
          <a:ln>
            <a:solidFill>
              <a:schemeClr val="tx1">
                <a:lumMod val="75000"/>
                <a:lumOff val="25000"/>
              </a:schemeClr>
            </a:solidFill>
          </a:ln>
        </p:spPr>
        <p:txBody>
          <a:bodyPr wrap="square" rtlCol="0">
            <a:spAutoFit/>
          </a:bodyPr>
          <a:lstStyle/>
          <a:p>
            <a:r>
              <a:rPr lang="en-US" sz="1800" dirty="0" smtClean="0"/>
              <a:t>Example 2: </a:t>
            </a:r>
          </a:p>
          <a:p>
            <a:r>
              <a:rPr lang="en-US" sz="1800" dirty="0"/>
              <a:t>Sessions are held 2-4 weeks </a:t>
            </a:r>
            <a:r>
              <a:rPr lang="en-US" sz="1800" dirty="0" smtClean="0"/>
              <a:t>apart for a set period of time. </a:t>
            </a:r>
            <a:endParaRPr lang="en-US" sz="1800" dirty="0"/>
          </a:p>
          <a:p>
            <a:endParaRPr lang="en-US" sz="1800" dirty="0" smtClean="0"/>
          </a:p>
          <a:p>
            <a:r>
              <a:rPr lang="en-US" sz="1800" dirty="0" smtClean="0"/>
              <a:t>Participants complete the instructional videos before meeting and come together for group discussion. </a:t>
            </a:r>
          </a:p>
          <a:p>
            <a:endParaRPr lang="en-US" sz="1800" dirty="0"/>
          </a:p>
          <a:p>
            <a:r>
              <a:rPr lang="en-US" sz="1800" dirty="0" smtClean="0"/>
              <a:t>Participants complete individual assignments independently such as student observations and share out about their learning with the group.</a:t>
            </a:r>
          </a:p>
          <a:p>
            <a:endParaRPr lang="en-US" sz="1800" dirty="0" smtClean="0"/>
          </a:p>
          <a:p>
            <a:r>
              <a:rPr lang="en-US" sz="1800" dirty="0" smtClean="0"/>
              <a:t>Participants collaborate during the sessions on team projects such as drafting </a:t>
            </a:r>
            <a:r>
              <a:rPr lang="en-US" sz="1800" dirty="0"/>
              <a:t>school-based lessons, or revising curriculum </a:t>
            </a:r>
            <a:r>
              <a:rPr lang="en-US" sz="1800" dirty="0" smtClean="0"/>
              <a:t>units. </a:t>
            </a:r>
            <a:endParaRPr lang="en-US" sz="1800" dirty="0"/>
          </a:p>
        </p:txBody>
      </p:sp>
    </p:spTree>
    <p:extLst>
      <p:ext uri="{BB962C8B-B14F-4D97-AF65-F5344CB8AC3E}">
        <p14:creationId xmlns:p14="http://schemas.microsoft.com/office/powerpoint/2010/main" val="96876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US" dirty="0" smtClean="0"/>
              <a:t/>
            </a:r>
            <a:br>
              <a:rPr lang="en-US" dirty="0" smtClean="0"/>
            </a:br>
            <a:r>
              <a:rPr lang="en-US" dirty="0" smtClean="0"/>
              <a:t>Facilitators</a:t>
            </a:r>
            <a:endParaRPr lang="en-US" dirty="0"/>
          </a:p>
        </p:txBody>
      </p:sp>
      <p:sp>
        <p:nvSpPr>
          <p:cNvPr id="3" name="Text Placeholder 2"/>
          <p:cNvSpPr>
            <a:spLocks noGrp="1"/>
          </p:cNvSpPr>
          <p:nvPr>
            <p:ph type="body" sz="quarter" idx="14"/>
          </p:nvPr>
        </p:nvSpPr>
        <p:spPr>
          <a:xfrm>
            <a:off x="1208313" y="1438076"/>
            <a:ext cx="10385311" cy="3689144"/>
          </a:xfrm>
        </p:spPr>
        <p:txBody>
          <a:bodyPr>
            <a:normAutofit fontScale="25000" lnSpcReduction="20000"/>
          </a:bodyPr>
          <a:lstStyle/>
          <a:p>
            <a:pPr marL="0" indent="0" fontAlgn="base">
              <a:lnSpc>
                <a:spcPct val="120000"/>
              </a:lnSpc>
              <a:buNone/>
            </a:pPr>
            <a:r>
              <a:rPr lang="en-US" sz="8000" dirty="0"/>
              <a:t>Hybrid Professional Learning benefits from Real-life facilitators </a:t>
            </a:r>
            <a:r>
              <a:rPr lang="en-US" sz="8000" dirty="0" smtClean="0"/>
              <a:t>who:</a:t>
            </a:r>
            <a:endParaRPr lang="en-US" sz="8000" dirty="0"/>
          </a:p>
          <a:p>
            <a:pPr fontAlgn="base">
              <a:lnSpc>
                <a:spcPct val="120000"/>
              </a:lnSpc>
            </a:pPr>
            <a:r>
              <a:rPr lang="en-US" sz="8000" dirty="0" smtClean="0"/>
              <a:t> </a:t>
            </a:r>
            <a:r>
              <a:rPr lang="en-US" sz="8000" dirty="0"/>
              <a:t>Lead the face-to-face meetings</a:t>
            </a:r>
          </a:p>
          <a:p>
            <a:pPr fontAlgn="base">
              <a:lnSpc>
                <a:spcPct val="120000"/>
              </a:lnSpc>
            </a:pPr>
            <a:r>
              <a:rPr lang="en-US" sz="8000" dirty="0"/>
              <a:t>Become familiar with the course materials ahead of time. </a:t>
            </a:r>
            <a:endParaRPr lang="en-US" sz="8000" dirty="0" smtClean="0"/>
          </a:p>
          <a:p>
            <a:pPr fontAlgn="base">
              <a:lnSpc>
                <a:spcPct val="120000"/>
              </a:lnSpc>
            </a:pPr>
            <a:r>
              <a:rPr lang="en-US" sz="8000" dirty="0" smtClean="0"/>
              <a:t>Track </a:t>
            </a:r>
            <a:r>
              <a:rPr lang="en-US" sz="8000" dirty="0"/>
              <a:t>participants’ progress </a:t>
            </a:r>
            <a:endParaRPr lang="en-US" sz="8000" dirty="0" smtClean="0"/>
          </a:p>
          <a:p>
            <a:pPr fontAlgn="base">
              <a:lnSpc>
                <a:spcPct val="120000"/>
              </a:lnSpc>
            </a:pPr>
            <a:r>
              <a:rPr lang="en-US" sz="8000" dirty="0" smtClean="0"/>
              <a:t>Assist with technology</a:t>
            </a:r>
            <a:endParaRPr lang="en-US" sz="8000" dirty="0"/>
          </a:p>
          <a:p>
            <a:pPr fontAlgn="base">
              <a:lnSpc>
                <a:spcPct val="120000"/>
              </a:lnSpc>
            </a:pPr>
            <a:r>
              <a:rPr lang="en-US" sz="8000" dirty="0" smtClean="0"/>
              <a:t>Are instructional </a:t>
            </a:r>
            <a:r>
              <a:rPr lang="en-US" sz="8000" dirty="0"/>
              <a:t>coach or EL Coach, or teacher </a:t>
            </a:r>
            <a:r>
              <a:rPr lang="en-US" sz="8000" dirty="0" smtClean="0"/>
              <a:t>leaders</a:t>
            </a:r>
          </a:p>
          <a:p>
            <a:pPr fontAlgn="base">
              <a:lnSpc>
                <a:spcPct val="120000"/>
              </a:lnSpc>
            </a:pPr>
            <a:r>
              <a:rPr lang="en-US" sz="8000" dirty="0" smtClean="0"/>
              <a:t>Have administration’s support</a:t>
            </a:r>
          </a:p>
          <a:p>
            <a:pPr fontAlgn="base">
              <a:lnSpc>
                <a:spcPct val="120000"/>
              </a:lnSpc>
            </a:pPr>
            <a:r>
              <a:rPr lang="en-US" sz="8000" dirty="0" smtClean="0"/>
              <a:t>Provide opportunities for participants to share their knowledge with colleagues</a:t>
            </a:r>
            <a:r>
              <a:rPr lang="en-US" sz="4800" dirty="0" smtClean="0"/>
              <a:t/>
            </a:r>
            <a:br>
              <a:rPr lang="en-US" sz="4800" dirty="0" smtClean="0"/>
            </a:br>
            <a:endParaRPr lang="en-US" sz="4368" dirty="0"/>
          </a:p>
        </p:txBody>
      </p:sp>
    </p:spTree>
    <p:extLst>
      <p:ext uri="{BB962C8B-B14F-4D97-AF65-F5344CB8AC3E}">
        <p14:creationId xmlns:p14="http://schemas.microsoft.com/office/powerpoint/2010/main" val="1824861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3830</TotalTime>
  <Words>1034</Words>
  <Application>Microsoft Office PowerPoint</Application>
  <PresentationFormat>Custom</PresentationFormat>
  <Paragraphs>110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Gadget</vt:lpstr>
      <vt:lpstr>Lato</vt:lpstr>
      <vt:lpstr>Lato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Tiedje, Christine M.    DPI</cp:lastModifiedBy>
  <cp:revision>139</cp:revision>
  <dcterms:created xsi:type="dcterms:W3CDTF">2016-02-23T19:34:17Z</dcterms:created>
  <dcterms:modified xsi:type="dcterms:W3CDTF">2019-12-16T16:50:01Z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1437805792</vt:i4>
  </property>
  <property fmtid="{D5CDD505-2E9C-101B-9397-08002B2CF9AE}" pid="3" name="_NewReviewCycle">
    <vt:lpwstr/>
  </property>
  <property fmtid="{D5CDD505-2E9C-101B-9397-08002B2CF9AE}" pid="4" name="_EmailSubject">
    <vt:lpwstr>updating logo on Articulate</vt:lpwstr>
  </property>
  <property fmtid="{D5CDD505-2E9C-101B-9397-08002B2CF9AE}" pid="5" name="_AuthorEmail">
    <vt:lpwstr>Daniel.Toomey@dpi.wi.gov</vt:lpwstr>
  </property>
  <property fmtid="{D5CDD505-2E9C-101B-9397-08002B2CF9AE}" pid="6" name="_AuthorEmailDisplayName">
    <vt:lpwstr>Toomey, Daniel P.   DPI</vt:lpwstr>
  </property>
</Properties>
</file>