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21"/>
  </p:notesMasterIdLst>
  <p:sldIdLst>
    <p:sldId id="266" r:id="rId2"/>
    <p:sldId id="267" r:id="rId3"/>
    <p:sldId id="258" r:id="rId4"/>
    <p:sldId id="279" r:id="rId5"/>
    <p:sldId id="268" r:id="rId6"/>
    <p:sldId id="277" r:id="rId7"/>
    <p:sldId id="270" r:id="rId8"/>
    <p:sldId id="276" r:id="rId9"/>
    <p:sldId id="281" r:id="rId10"/>
    <p:sldId id="273" r:id="rId11"/>
    <p:sldId id="274" r:id="rId12"/>
    <p:sldId id="272" r:id="rId13"/>
    <p:sldId id="271" r:id="rId14"/>
    <p:sldId id="288" r:id="rId15"/>
    <p:sldId id="280" r:id="rId16"/>
    <p:sldId id="287" r:id="rId17"/>
    <p:sldId id="284" r:id="rId18"/>
    <p:sldId id="286" r:id="rId19"/>
    <p:sldId id="289" r:id="rId20"/>
  </p:sldIdLst>
  <p:sldSz cx="9144000" cy="5143500" type="screen16x9"/>
  <p:notesSz cx="6858000" cy="9144000"/>
  <p:defaultTextStyle>
    <a:defPPr>
      <a:defRPr lang="en-US"/>
    </a:defPPr>
    <a:lvl1pPr algn="l" defTabSz="815975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07988" indent="49213" algn="l" defTabSz="815975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815975" indent="98425" algn="l" defTabSz="815975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223963" indent="147638" algn="l" defTabSz="815975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631950" indent="196850" algn="l" defTabSz="815975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A4A3A4"/>
          </p15:clr>
        </p15:guide>
        <p15:guide id="2" orient="horz" pos="2358">
          <p15:clr>
            <a:srgbClr val="A4A3A4"/>
          </p15:clr>
        </p15:guide>
        <p15:guide id="3" orient="horz" pos="2868">
          <p15:clr>
            <a:srgbClr val="A4A3A4"/>
          </p15:clr>
        </p15:guide>
        <p15:guide id="4" pos="2863">
          <p15:clr>
            <a:srgbClr val="A4A3A4"/>
          </p15:clr>
        </p15:guide>
        <p15:guide id="5" pos="28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BF5"/>
    <a:srgbClr val="CFD5EA"/>
    <a:srgbClr val="F2F8EC"/>
    <a:srgbClr val="DBECCC"/>
    <a:srgbClr val="333399"/>
    <a:srgbClr val="262087"/>
    <a:srgbClr val="0066CC"/>
    <a:srgbClr val="0099CC"/>
    <a:srgbClr val="009999"/>
    <a:srgbClr val="33A0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467" autoAdjust="0"/>
    <p:restoredTop sz="52761" autoAdjust="0"/>
  </p:normalViewPr>
  <p:slideViewPr>
    <p:cSldViewPr snapToGrid="0">
      <p:cViewPr varScale="1">
        <p:scale>
          <a:sx n="72" d="100"/>
          <a:sy n="72" d="100"/>
        </p:scale>
        <p:origin x="648" y="60"/>
      </p:cViewPr>
      <p:guideLst>
        <p:guide pos="2880"/>
        <p:guide orient="horz" pos="2358"/>
        <p:guide orient="horz" pos="2868"/>
        <p:guide pos="2863"/>
        <p:guide pos="28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EBF134A-D632-B40E-CAFC-2FEB0685FDC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81635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195845-6BB1-01E7-CA53-5E8CD302AFD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81635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6C6DD50-6C8A-4A30-88AA-7B1A17AD3DC6}" type="datetimeFigureOut">
              <a:rPr lang="en-US"/>
              <a:pPr>
                <a:defRPr/>
              </a:pPr>
              <a:t>12/15/2023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D274327-7539-FF45-0D20-B9529431F86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F59A407-3529-90C4-7352-11620BFB91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9ED180-D5D5-91BF-3624-F5C923257FE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81635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59D9F0-40A0-C86B-B77D-DF31A29131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81635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4A4E724-031E-48B8-9921-E595CC5E99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2091E685-E8D1-1E31-3A3D-4A42CBD1F8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F7EB2F83-6E45-585C-0B50-D2BC8AECF4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D4DA69E7-6916-1571-CD21-6FE69E4C41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815975" fontAlgn="base">
              <a:spcBef>
                <a:spcPct val="0"/>
              </a:spcBef>
              <a:spcAft>
                <a:spcPct val="0"/>
              </a:spcAft>
            </a:pPr>
            <a:fld id="{6F966143-A04F-45DC-98B0-E1BF5BA9F543}" type="slidenum">
              <a:rPr lang="en-US" altLang="en-US" sz="1200" smtClean="0"/>
              <a:pPr defTabSz="815975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89A8976D-B4E4-97D8-7084-59991C8ECD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7231635B-9D95-2F98-F0F1-94203B9C51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C58F7FC2-CC7F-42A5-06CA-BFBE50FECC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815975" fontAlgn="base">
              <a:spcBef>
                <a:spcPct val="0"/>
              </a:spcBef>
              <a:spcAft>
                <a:spcPct val="0"/>
              </a:spcAft>
            </a:pPr>
            <a:fld id="{FD9274DF-CB8F-412B-BBA8-7317D006704B}" type="slidenum">
              <a:rPr lang="en-US" altLang="en-US" sz="1200" smtClean="0"/>
              <a:pPr defTabSz="815975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9B28AADA-23AE-C3F1-7426-9B25E402EF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11760980-D377-8A37-BCAE-EE95D9DD89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/>
              <a:t>The terms Synchronous and Asynchronous in the context of programs are used by the Public Libraries Survey and the IMLS Search and Compare Tool.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7A4A163F-ED96-200B-1039-7A5D3459BF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815975" fontAlgn="base">
              <a:spcBef>
                <a:spcPct val="0"/>
              </a:spcBef>
              <a:spcAft>
                <a:spcPct val="0"/>
              </a:spcAft>
            </a:pPr>
            <a:fld id="{3FE91A42-A2CC-4ABD-8B33-3A2BCE2F7870}" type="slidenum">
              <a:rPr lang="en-US" altLang="en-US" sz="1200" smtClean="0"/>
              <a:pPr defTabSz="815975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43B49E22-E3DC-7013-DCDF-BA776FF66E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13D4B033-6FEE-3C37-92BC-3582EE6A3D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5FCD6BC6-C7F1-BEC9-FD30-B1E316EC51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815975" fontAlgn="base">
              <a:spcBef>
                <a:spcPct val="0"/>
              </a:spcBef>
              <a:spcAft>
                <a:spcPct val="0"/>
              </a:spcAft>
            </a:pPr>
            <a:fld id="{C0792329-BA48-4062-A442-7B7CE7A70C91}" type="slidenum">
              <a:rPr lang="en-US" altLang="en-US" sz="1200" smtClean="0"/>
              <a:pPr defTabSz="815975"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B26BF326-B23D-28E9-57FF-B6B2BD1490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D2D5BEDA-C67A-7B6E-7C18-9B674FB58A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81AE3AE4-189B-007B-7149-83BCA2D922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815975" fontAlgn="base">
              <a:spcBef>
                <a:spcPct val="0"/>
              </a:spcBef>
              <a:spcAft>
                <a:spcPct val="0"/>
              </a:spcAft>
            </a:pPr>
            <a:fld id="{C0780935-A8D5-4FB5-BDBF-D10D0F5DEC65}" type="slidenum">
              <a:rPr lang="en-US" altLang="en-US" sz="1200" smtClean="0"/>
              <a:pPr defTabSz="815975"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8ECEE4B3-4011-20C7-4614-13D488CD85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1F76D24F-3E2D-2E90-35E6-E3555C1AB5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C33FC57D-9FFE-DC67-3EC1-88B58F7F13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815975" fontAlgn="base">
              <a:spcBef>
                <a:spcPct val="0"/>
              </a:spcBef>
              <a:spcAft>
                <a:spcPct val="0"/>
              </a:spcAft>
            </a:pPr>
            <a:fld id="{0EB4101E-C743-4B82-B2F6-3E9CB9460B59}" type="slidenum">
              <a:rPr lang="en-US" altLang="en-US" sz="1200" smtClean="0"/>
              <a:pPr defTabSz="815975"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F13718A1-B7C4-5693-517D-EA7FD2BEA7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910F795E-AE50-502D-0817-B8153EBF91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30B81EEB-C33E-05E5-C45D-2C3EA90A87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815975" fontAlgn="base">
              <a:spcBef>
                <a:spcPct val="0"/>
              </a:spcBef>
              <a:spcAft>
                <a:spcPct val="0"/>
              </a:spcAft>
            </a:pPr>
            <a:fld id="{62A57EB2-4150-4988-B36E-2FD133AA2DC9}" type="slidenum">
              <a:rPr lang="en-US" altLang="en-US" sz="1200" smtClean="0"/>
              <a:pPr defTabSz="815975"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1837CE81-8356-DAD0-B276-B42E5AC7D3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98CB2068-C63C-FC85-05E0-DE82A87ED7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6C5EBAE7-1AC7-4B15-C18E-CDBF2A619B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815975" fontAlgn="base">
              <a:spcBef>
                <a:spcPct val="0"/>
              </a:spcBef>
              <a:spcAft>
                <a:spcPct val="0"/>
              </a:spcAft>
            </a:pPr>
            <a:fld id="{748E9298-F240-4835-B0DC-AA445D9EDA23}" type="slidenum">
              <a:rPr lang="en-US" altLang="en-US" sz="1200" smtClean="0"/>
              <a:pPr defTabSz="815975"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4CEDD282-91F4-2C0F-321E-046B0CC302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FABCA861-EB24-6A73-527A-F33AA707BE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414BC5A7-C2F3-5D8E-76B5-168D7914F9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815975" fontAlgn="base">
              <a:spcBef>
                <a:spcPct val="0"/>
              </a:spcBef>
              <a:spcAft>
                <a:spcPct val="0"/>
              </a:spcAft>
            </a:pPr>
            <a:fld id="{9603B086-954C-4EB6-A461-D0609775BE7C}" type="slidenum">
              <a:rPr lang="en-US" altLang="en-US" sz="1200" smtClean="0"/>
              <a:pPr defTabSz="815975"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573260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46881F9C-90B1-294C-6B5D-B8224C67CF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A1C09972-4089-D421-8B6F-1A946EF5F0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2A06A493-DF9E-C9D4-7C01-725263E848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815975" fontAlgn="base">
              <a:spcBef>
                <a:spcPct val="0"/>
              </a:spcBef>
              <a:spcAft>
                <a:spcPct val="0"/>
              </a:spcAft>
            </a:pPr>
            <a:fld id="{DDF2F435-92F6-47C7-874D-48C3D136211D}" type="slidenum">
              <a:rPr lang="en-US" altLang="en-US" sz="1200" smtClean="0"/>
              <a:pPr defTabSz="815975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B65D5CF5-CAF0-BCEB-2EB5-72BD9CC1E3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B4FDA711-A4DE-3F0E-324D-EF79636803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C45ACF0C-B780-1ED8-948F-379DE86186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815975" fontAlgn="base">
              <a:spcBef>
                <a:spcPct val="0"/>
              </a:spcBef>
              <a:spcAft>
                <a:spcPct val="0"/>
              </a:spcAft>
            </a:pPr>
            <a:fld id="{D70744FE-212C-4734-9D18-671DC61D3913}" type="slidenum">
              <a:rPr lang="en-US" altLang="en-US" sz="1200" smtClean="0"/>
              <a:pPr defTabSz="815975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C0AB6203-CA80-844F-7EF5-3DF447AAD9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999F9A0D-F32B-7C65-0664-F358DC5226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en-US" altLang="en-US" dirty="0">
                <a:solidFill>
                  <a:srgbClr val="1F1F1F"/>
                </a:solidFill>
              </a:rPr>
              <a:t>Target Age Group Categories as defined by the IMLS Public Libraries Survey were introduced in 2021 and fully implemented in the 2022 Wisconsin Public Library Annual Report.</a:t>
            </a: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1F1F1F"/>
                </a:solidFill>
              </a:rPr>
              <a:t>Young Children 0-5</a:t>
            </a: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1F1F1F"/>
                </a:solidFill>
              </a:rPr>
              <a:t>Children 6-11</a:t>
            </a: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1F1F1F"/>
                </a:solidFill>
              </a:rPr>
              <a:t>Young Adults 12-18</a:t>
            </a: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1F1F1F"/>
                </a:solidFill>
              </a:rPr>
              <a:t>Adult</a:t>
            </a: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1F1F1F"/>
                </a:solidFill>
              </a:rPr>
              <a:t>General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altLang="en-US" dirty="0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B980AC34-159E-F31C-2D8D-55672513C6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815975" fontAlgn="base">
              <a:spcBef>
                <a:spcPct val="0"/>
              </a:spcBef>
              <a:spcAft>
                <a:spcPct val="0"/>
              </a:spcAft>
            </a:pPr>
            <a:fld id="{BB48B4F2-6D21-48DD-BC9B-57D54D22725B}" type="slidenum">
              <a:rPr lang="en-US" altLang="en-US" sz="1200" smtClean="0"/>
              <a:pPr defTabSz="815975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1779125B-B7D6-1E6D-26DC-BA3C82E435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076831C6-73E9-3C16-C182-FF7A820D2C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525F5B23-43F9-BFBD-C4BD-B642E91E12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815975" fontAlgn="base">
              <a:spcBef>
                <a:spcPct val="0"/>
              </a:spcBef>
              <a:spcAft>
                <a:spcPct val="0"/>
              </a:spcAft>
            </a:pPr>
            <a:fld id="{34D98AF1-D1D0-4C71-B2E6-E69216341099}" type="slidenum">
              <a:rPr lang="en-US" altLang="en-US" sz="1200" smtClean="0"/>
              <a:pPr defTabSz="815975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A91CBBBD-797B-DC66-814E-0575EC6C48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3B8DBF6F-1402-6E12-07FC-B22E41A260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-163513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STEM activity session for grades KG to 2 </a:t>
            </a:r>
          </a:p>
          <a:p>
            <a:pPr marL="506191" lvl="2" indent="-163513" eaLnBrk="1" hangingPunct="1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Children 6-11</a:t>
            </a:r>
          </a:p>
          <a:p>
            <a:pPr marL="506191" lvl="2" indent="-163513" eaLnBrk="1" hangingPunct="1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Though the children may be aged 5 to 8, the target audience is primarily within the Children 6-11 group.</a:t>
            </a:r>
          </a:p>
          <a:p>
            <a:pPr indent="-163513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Adult reading group sometimes with a mix of adult &amp; YA attendees</a:t>
            </a:r>
          </a:p>
          <a:p>
            <a:pPr marL="506191" lvl="2" indent="-163513" eaLnBrk="1" hangingPunct="1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Adult </a:t>
            </a:r>
          </a:p>
          <a:p>
            <a:pPr marL="506191" lvl="2" indent="-163513" eaLnBrk="1" hangingPunct="1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The program was created for an adult audience.  Select the appropriate group based on the intent of program not the age range of the actual attendees.  </a:t>
            </a:r>
          </a:p>
          <a:p>
            <a:pPr indent="-163513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Toddler builders' session for which parent must be present</a:t>
            </a:r>
          </a:p>
          <a:p>
            <a:pPr marL="506191" lvl="2" indent="-163513" eaLnBrk="1" hangingPunct="1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Young Children 0-5</a:t>
            </a:r>
          </a:p>
          <a:p>
            <a:pPr marL="506191" lvl="2" indent="-163513" eaLnBrk="1" hangingPunct="1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For this scenario, the program is created for the toddlers.</a:t>
            </a:r>
          </a:p>
          <a:p>
            <a:pPr indent="-163513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Family book reading event with local author</a:t>
            </a:r>
          </a:p>
          <a:p>
            <a:pPr lvl="1" indent="-163513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Programs and activities created for the whole family are reported in the General group.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altLang="en-US" dirty="0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4E76CAFC-017C-B149-A87F-78F353B780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815975" fontAlgn="base">
              <a:spcBef>
                <a:spcPct val="0"/>
              </a:spcBef>
              <a:spcAft>
                <a:spcPct val="0"/>
              </a:spcAft>
            </a:pPr>
            <a:fld id="{20D360C8-55EF-47BB-9105-52CEE4C04824}" type="slidenum">
              <a:rPr lang="en-US" altLang="en-US" sz="1200" smtClean="0"/>
              <a:pPr defTabSz="815975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6B8E8464-DC87-7C42-4ACF-B33DB22062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FB3CEB81-09B4-A20F-CF5E-D10DCD508D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76FD97C5-2EC0-CB8F-AE85-05AAE996A5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815975" fontAlgn="base">
              <a:spcBef>
                <a:spcPct val="0"/>
              </a:spcBef>
              <a:spcAft>
                <a:spcPct val="0"/>
              </a:spcAft>
            </a:pPr>
            <a:fld id="{03D24098-CAEA-4392-8B60-E914B3B9BDC8}" type="slidenum">
              <a:rPr lang="en-US" altLang="en-US" sz="1200" smtClean="0"/>
              <a:pPr defTabSz="815975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C33B9CE2-B1D4-8355-BA31-1E74F9CD7F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1A592465-56D2-80D1-9505-05F2AD85B6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356C2BFC-78FA-542E-CF16-C2EDCAF963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815975" fontAlgn="base">
              <a:spcBef>
                <a:spcPct val="0"/>
              </a:spcBef>
              <a:spcAft>
                <a:spcPct val="0"/>
              </a:spcAft>
            </a:pPr>
            <a:fld id="{1DFF8733-029C-4315-A9AB-24FC2E41112C}" type="slidenum">
              <a:rPr lang="en-US" altLang="en-US" sz="1200" smtClean="0"/>
              <a:pPr defTabSz="815975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7B163DDD-0829-AB14-5D67-D07CE33531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99C4B844-9CD3-1193-4B3A-BB8B2C3D6E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8DAC239D-61B2-16C0-6221-3B6E9033F2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815975" fontAlgn="base">
              <a:spcBef>
                <a:spcPct val="0"/>
              </a:spcBef>
              <a:spcAft>
                <a:spcPct val="0"/>
              </a:spcAft>
            </a:pPr>
            <a:fld id="{D0F0D096-26AD-446C-8938-6CA6C42A3BAE}" type="slidenum">
              <a:rPr lang="en-US" altLang="en-US" sz="1200" smtClean="0"/>
              <a:pPr defTabSz="815975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72B4103B-B689-991B-8812-722423DC846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5" b="3725"/>
          <a:stretch>
            <a:fillRect/>
          </a:stretch>
        </p:blipFill>
        <p:spPr bwMode="auto">
          <a:xfrm>
            <a:off x="0" y="3276600"/>
            <a:ext cx="9142413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416575" y="1293834"/>
            <a:ext cx="6311370" cy="1262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3820"/>
              </a:lnSpc>
              <a:buNone/>
              <a:defRPr sz="3600" baseline="0">
                <a:solidFill>
                  <a:srgbClr val="333399"/>
                </a:solidFill>
                <a:latin typeface="Lato Black" panose="020F0A02020204030203" pitchFamily="34" charset="0"/>
              </a:defRPr>
            </a:lvl1pPr>
            <a:lvl2pPr>
              <a:defRPr sz="2637">
                <a:solidFill>
                  <a:srgbClr val="333399"/>
                </a:solidFill>
                <a:latin typeface="+mj-lt"/>
              </a:defRPr>
            </a:lvl2pPr>
            <a:lvl3pPr>
              <a:defRPr sz="2637">
                <a:solidFill>
                  <a:srgbClr val="333399"/>
                </a:solidFill>
                <a:latin typeface="+mj-lt"/>
              </a:defRPr>
            </a:lvl3pPr>
            <a:lvl4pPr>
              <a:defRPr sz="2637">
                <a:solidFill>
                  <a:srgbClr val="333399"/>
                </a:solidFill>
                <a:latin typeface="+mj-lt"/>
              </a:defRPr>
            </a:lvl4pPr>
            <a:lvl5pPr>
              <a:defRPr sz="2637">
                <a:solidFill>
                  <a:srgbClr val="333399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5458013" y="3035370"/>
            <a:ext cx="2228771" cy="11238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342789" indent="0">
              <a:lnSpc>
                <a:spcPct val="100000"/>
              </a:lnSpc>
              <a:buNone/>
              <a:defRPr sz="1465"/>
            </a:lvl2pPr>
            <a:lvl3pPr marL="685578" indent="0">
              <a:lnSpc>
                <a:spcPct val="100000"/>
              </a:lnSpc>
              <a:buNone/>
              <a:defRPr sz="1465"/>
            </a:lvl3pPr>
            <a:lvl4pPr marL="1028367" indent="0">
              <a:lnSpc>
                <a:spcPct val="100000"/>
              </a:lnSpc>
              <a:buNone/>
              <a:defRPr sz="1465"/>
            </a:lvl4pPr>
            <a:lvl5pPr marL="1371156" indent="0">
              <a:lnSpc>
                <a:spcPct val="100000"/>
              </a:lnSpc>
              <a:buNone/>
              <a:defRPr sz="146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8643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9E8F4BB3-98E6-CE9E-C5E9-6CC6B8CBF87E}"/>
              </a:ext>
            </a:extLst>
          </p:cNvPr>
          <p:cNvSpPr txBox="1">
            <a:spLocks/>
          </p:cNvSpPr>
          <p:nvPr userDrawn="1"/>
        </p:nvSpPr>
        <p:spPr bwMode="auto">
          <a:xfrm>
            <a:off x="-6350" y="0"/>
            <a:ext cx="9150350" cy="922338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 lIns="66968" tIns="33484" rIns="66968" bIns="33484" anchor="ctr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Gadget"/>
                <a:ea typeface="+mj-ea"/>
                <a:cs typeface="Gadget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16350">
              <a:defRPr/>
            </a:pPr>
            <a:endParaRPr lang="en-US" sz="2344" dirty="0">
              <a:latin typeface="Lato Black" panose="020F0A02020204030203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9144000" cy="921657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Lato Black" panose="020F0A0202020403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2052028" y="1197429"/>
            <a:ext cx="5046877" cy="2512779"/>
          </a:xfrm>
        </p:spPr>
        <p:txBody>
          <a:bodyPr>
            <a:normAutofit/>
          </a:bodyPr>
          <a:lstStyle>
            <a:lvl1pPr marL="342900" indent="-342900">
              <a:lnSpc>
                <a:spcPct val="150000"/>
              </a:lnSpc>
              <a:spcAft>
                <a:spcPts val="439"/>
              </a:spcAft>
              <a:buFont typeface="Arial"/>
              <a:buChar char="•"/>
              <a:defRPr sz="2400" b="1"/>
            </a:lvl1pPr>
            <a:lvl2pPr marL="342789" indent="0">
              <a:buNone/>
              <a:defRPr sz="1758"/>
            </a:lvl2pPr>
            <a:lvl3pPr marL="685578" indent="0">
              <a:buNone/>
              <a:defRPr sz="1758"/>
            </a:lvl3pPr>
            <a:lvl4pPr marL="1028368" indent="0">
              <a:buNone/>
              <a:defRPr sz="1758"/>
            </a:lvl4pPr>
            <a:lvl5pPr marL="1371157" indent="0">
              <a:buNone/>
              <a:defRPr sz="1758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967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A1EAC286-2960-DEF9-593D-F76B127BFB81}"/>
              </a:ext>
            </a:extLst>
          </p:cNvPr>
          <p:cNvSpPr txBox="1">
            <a:spLocks/>
          </p:cNvSpPr>
          <p:nvPr userDrawn="1"/>
        </p:nvSpPr>
        <p:spPr bwMode="auto">
          <a:xfrm>
            <a:off x="-6350" y="0"/>
            <a:ext cx="9150350" cy="922338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 lIns="66968" tIns="33484" rIns="66968" bIns="33484" anchor="ctr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Gadget"/>
                <a:ea typeface="+mj-ea"/>
                <a:cs typeface="Gadget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16350">
              <a:defRPr/>
            </a:pPr>
            <a:endParaRPr lang="en-US" sz="2344" dirty="0">
              <a:latin typeface="Lato Black" panose="020F0A02020204030203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9144000" cy="921657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Lato Black" panose="020F0A0202020403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Media Placeholder 2"/>
          <p:cNvSpPr>
            <a:spLocks noGrp="1"/>
          </p:cNvSpPr>
          <p:nvPr>
            <p:ph type="media" sz="quarter" idx="15"/>
          </p:nvPr>
        </p:nvSpPr>
        <p:spPr>
          <a:xfrm>
            <a:off x="2042012" y="1304873"/>
            <a:ext cx="5045075" cy="2530475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85090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9144000" cy="921657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Lato Black" panose="020F0A0202020403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942822" y="1277258"/>
            <a:ext cx="3993459" cy="2329521"/>
          </a:xfrm>
        </p:spPr>
        <p:txBody>
          <a:bodyPr>
            <a:normAutofit/>
          </a:bodyPr>
          <a:lstStyle>
            <a:lvl1pPr marL="342900" indent="-342900">
              <a:lnSpc>
                <a:spcPct val="150000"/>
              </a:lnSpc>
              <a:spcAft>
                <a:spcPts val="439"/>
              </a:spcAft>
              <a:buFont typeface="Arial"/>
              <a:buChar char="•"/>
              <a:defRPr sz="2400" b="1"/>
            </a:lvl1pPr>
            <a:lvl2pPr marL="342789" indent="0">
              <a:lnSpc>
                <a:spcPct val="150000"/>
              </a:lnSpc>
              <a:buNone/>
              <a:defRPr/>
            </a:lvl2pPr>
            <a:lvl3pPr marL="685578" indent="0">
              <a:lnSpc>
                <a:spcPct val="150000"/>
              </a:lnSpc>
              <a:buNone/>
              <a:defRPr/>
            </a:lvl3pPr>
            <a:lvl4pPr marL="1028368" indent="0">
              <a:lnSpc>
                <a:spcPct val="150000"/>
              </a:lnSpc>
              <a:buNone/>
              <a:defRPr/>
            </a:lvl4pPr>
            <a:lvl5pPr marL="1371157" indent="0">
              <a:lnSpc>
                <a:spcPct val="150000"/>
              </a:lnSpc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 rot="375682">
            <a:off x="5217824" y="1447890"/>
            <a:ext cx="3420446" cy="3090606"/>
          </a:xfrm>
        </p:spPr>
        <p:txBody>
          <a:bodyPr rtlCol="0">
            <a:normAutofit/>
          </a:bodyPr>
          <a:lstStyle>
            <a:lvl1pPr marL="0" indent="0">
              <a:buNone/>
              <a:defRPr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4036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9144000" cy="921657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Lato Black" panose="020F0A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002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>
            <a:extLst>
              <a:ext uri="{FF2B5EF4-FFF2-40B4-BE49-F238E27FC236}">
                <a16:creationId xmlns:a16="http://schemas.microsoft.com/office/drawing/2014/main" id="{4CA6131B-698B-D202-A779-183590CE94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84400" y="1363663"/>
            <a:ext cx="4762500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65A03E3-EE39-0422-7BEE-AC87319A7A10}"/>
              </a:ext>
            </a:extLst>
          </p:cNvPr>
          <p:cNvSpPr txBox="1">
            <a:spLocks/>
          </p:cNvSpPr>
          <p:nvPr userDrawn="1"/>
        </p:nvSpPr>
        <p:spPr bwMode="auto">
          <a:xfrm>
            <a:off x="-6350" y="0"/>
            <a:ext cx="9150350" cy="922338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 lIns="66968" tIns="33484" rIns="66968" bIns="33484" anchor="ctr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Gadget"/>
                <a:ea typeface="+mj-ea"/>
                <a:cs typeface="Gadget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16350">
              <a:defRPr/>
            </a:pPr>
            <a:endParaRPr lang="en-US" sz="2344" dirty="0">
              <a:latin typeface="Lato Black" panose="020F0A02020204030203" pitchFamily="34" charset="0"/>
            </a:endParaRPr>
          </a:p>
        </p:txBody>
      </p:sp>
      <p:sp>
        <p:nvSpPr>
          <p:cNvPr id="1028" name="Title Placeholder 1">
            <a:extLst>
              <a:ext uri="{FF2B5EF4-FFF2-40B4-BE49-F238E27FC236}">
                <a16:creationId xmlns:a16="http://schemas.microsoft.com/office/drawing/2014/main" id="{9A13073C-6F0E-C213-B886-54007D954C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15950" y="0"/>
            <a:ext cx="78867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Text Slide Master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0" r:id="rId4"/>
    <p:sldLayoutId id="2147483791" r:id="rId5"/>
  </p:sldLayoutIdLst>
  <p:txStyles>
    <p:titleStyle>
      <a:lvl1pPr algn="ct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Lato Black" panose="020F0A02020204030203" pitchFamily="34" charset="0"/>
          <a:ea typeface="+mj-ea"/>
          <a:cs typeface="+mj-cs"/>
        </a:defRPr>
      </a:lvl1pPr>
      <a:lvl2pPr algn="ct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Lato Black" panose="020F0A02020204030203" pitchFamily="34" charset="0"/>
        </a:defRPr>
      </a:lvl2pPr>
      <a:lvl3pPr algn="ct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Lato Black" panose="020F0A02020204030203" pitchFamily="34" charset="0"/>
        </a:defRPr>
      </a:lvl3pPr>
      <a:lvl4pPr algn="ct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Lato Black" panose="020F0A02020204030203" pitchFamily="34" charset="0"/>
        </a:defRPr>
      </a:lvl4pPr>
      <a:lvl5pPr algn="ct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Lato Black" panose="020F0A02020204030203" pitchFamily="34" charset="0"/>
        </a:defRPr>
      </a:lvl5pPr>
      <a:lvl6pPr marL="457200" algn="ctr" defTabSz="685800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Lato Black" panose="020F0A02020204030203" pitchFamily="34" charset="0"/>
        </a:defRPr>
      </a:lvl6pPr>
      <a:lvl7pPr marL="914400" algn="ctr" defTabSz="685800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Lato Black" panose="020F0A02020204030203" pitchFamily="34" charset="0"/>
        </a:defRPr>
      </a:lvl7pPr>
      <a:lvl8pPr marL="1371600" algn="ctr" defTabSz="685800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Lato Black" panose="020F0A02020204030203" pitchFamily="34" charset="0"/>
        </a:defRPr>
      </a:lvl8pPr>
      <a:lvl9pPr marL="1828800" algn="ctr" defTabSz="685800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Lato Black" panose="020F0A02020204030203" pitchFamily="34" charset="0"/>
        </a:defRPr>
      </a:lvl9pPr>
    </p:titleStyle>
    <p:bodyStyle>
      <a:lvl1pPr marL="163513" indent="-163513" algn="l" defTabSz="685800" rtl="0" eaLnBrk="0" fontAlgn="base" hangingPunct="0">
        <a:spcBef>
          <a:spcPct val="0"/>
        </a:spcBef>
        <a:spcAft>
          <a:spcPts val="3000"/>
        </a:spcAft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1pPr>
      <a:lvl2pPr marL="342900" algn="l" defTabSz="685800" rtl="0" eaLnBrk="0" fontAlgn="base" hangingPunct="0">
        <a:lnSpc>
          <a:spcPct val="150000"/>
        </a:lnSpc>
        <a:spcBef>
          <a:spcPts val="375"/>
        </a:spcBef>
        <a:spcAft>
          <a:spcPct val="0"/>
        </a:spcAft>
        <a:buFont typeface="Lato" panose="020F0502020204030203" pitchFamily="34" charset="0"/>
        <a:defRPr sz="24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Slide" hidden="1">
            <a:extLst>
              <a:ext uri="{FF2B5EF4-FFF2-40B4-BE49-F238E27FC236}">
                <a16:creationId xmlns:a16="http://schemas.microsoft.com/office/drawing/2014/main" id="{D62539A3-1F75-F848-DE23-5DF9D871B9B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Title Slide</a:t>
            </a:r>
          </a:p>
        </p:txBody>
      </p:sp>
      <p:sp>
        <p:nvSpPr>
          <p:cNvPr id="6147" name="Text Placeholder 1">
            <a:extLst>
              <a:ext uri="{FF2B5EF4-FFF2-40B4-BE49-F238E27FC236}">
                <a16:creationId xmlns:a16="http://schemas.microsoft.com/office/drawing/2014/main" id="{53A4A81F-B09E-100F-FAB4-3F4BC914CE7D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1643063" y="1357313"/>
            <a:ext cx="5857875" cy="135255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Aft>
                <a:spcPts val="1800"/>
              </a:spcAft>
            </a:pPr>
            <a:r>
              <a:rPr lang="en-US" altLang="en-US" sz="4000" dirty="0"/>
              <a:t>Categorizing Programs: Format and Age Group</a:t>
            </a:r>
          </a:p>
          <a:p>
            <a:pPr eaLnBrk="1" hangingPunct="1">
              <a:lnSpc>
                <a:spcPct val="100000"/>
              </a:lnSpc>
              <a:spcAft>
                <a:spcPts val="1800"/>
              </a:spcAft>
            </a:pPr>
            <a:r>
              <a:rPr lang="en-US" sz="1400" i="1" dirty="0"/>
              <a:t>Revised for calendar year 2024</a:t>
            </a:r>
          </a:p>
          <a:p>
            <a:pPr eaLnBrk="1" hangingPunct="1">
              <a:lnSpc>
                <a:spcPct val="100000"/>
              </a:lnSpc>
              <a:spcAft>
                <a:spcPts val="1800"/>
              </a:spcAft>
            </a:pPr>
            <a:endParaRPr lang="en-US" altLang="en-US" sz="4000" dirty="0"/>
          </a:p>
          <a:p>
            <a:pPr eaLnBrk="1" hangingPunct="1">
              <a:lnSpc>
                <a:spcPct val="100000"/>
              </a:lnSpc>
              <a:spcAft>
                <a:spcPts val="1800"/>
              </a:spcAft>
            </a:pPr>
            <a:endParaRPr lang="en-US" altLang="en-US" sz="1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B8F793-2F65-1CC2-C51A-1B0F6A6D0D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96012" y="3295650"/>
            <a:ext cx="2457657" cy="1068388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ts val="1182"/>
              </a:lnSpc>
              <a:spcBef>
                <a:spcPts val="0"/>
              </a:spcBef>
              <a:spcAft>
                <a:spcPts val="1200"/>
              </a:spcAft>
              <a:buFont typeface="Arial"/>
              <a:buNone/>
              <a:defRPr/>
            </a:pPr>
            <a:r>
              <a:rPr lang="en-US" sz="1400" dirty="0"/>
              <a:t>Melissa Aro</a:t>
            </a:r>
          </a:p>
          <a:p>
            <a:pPr eaLnBrk="1" fontAlgn="auto" hangingPunct="1">
              <a:lnSpc>
                <a:spcPts val="1182"/>
              </a:lnSpc>
              <a:spcBef>
                <a:spcPts val="0"/>
              </a:spcBef>
              <a:spcAft>
                <a:spcPts val="1200"/>
              </a:spcAft>
              <a:buFont typeface="Arial"/>
              <a:buNone/>
              <a:defRPr/>
            </a:pPr>
            <a:r>
              <a:rPr lang="en-US" sz="1400" dirty="0"/>
              <a:t>Analyst / Data Coordinator</a:t>
            </a:r>
          </a:p>
          <a:p>
            <a:pPr eaLnBrk="1" fontAlgn="auto" hangingPunct="1">
              <a:lnSpc>
                <a:spcPts val="1182"/>
              </a:lnSpc>
              <a:spcBef>
                <a:spcPts val="0"/>
              </a:spcBef>
              <a:spcAft>
                <a:spcPts val="1200"/>
              </a:spcAft>
              <a:buFont typeface="Arial"/>
              <a:buNone/>
              <a:defRPr/>
            </a:pPr>
            <a:r>
              <a:rPr lang="en-US" sz="1400" dirty="0"/>
              <a:t>December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ample Text Slide" hidden="1">
            <a:extLst>
              <a:ext uri="{FF2B5EF4-FFF2-40B4-BE49-F238E27FC236}">
                <a16:creationId xmlns:a16="http://schemas.microsoft.com/office/drawing/2014/main" id="{F5E2B114-DEAF-8AAB-CF46-5709F8F4D53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Sample Text Slide</a:t>
            </a:r>
          </a:p>
        </p:txBody>
      </p:sp>
      <p:sp>
        <p:nvSpPr>
          <p:cNvPr id="24579" name="Text Placeholder 1">
            <a:extLst>
              <a:ext uri="{FF2B5EF4-FFF2-40B4-BE49-F238E27FC236}">
                <a16:creationId xmlns:a16="http://schemas.microsoft.com/office/drawing/2014/main" id="{7CCD1A44-463B-D75A-C831-FD8C4E1E8BDF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>
          <a:xfrm>
            <a:off x="0" y="0"/>
            <a:ext cx="9144000" cy="922338"/>
          </a:xfrm>
        </p:spPr>
        <p:txBody>
          <a:bodyPr/>
          <a:lstStyle/>
          <a:p>
            <a:pPr eaLnBrk="1" hangingPunct="1"/>
            <a:r>
              <a:rPr lang="en-US" altLang="en-US"/>
              <a:t>Synchronous</a:t>
            </a:r>
          </a:p>
        </p:txBody>
      </p:sp>
      <p:sp>
        <p:nvSpPr>
          <p:cNvPr id="24580" name="Text Placeholder 2">
            <a:extLst>
              <a:ext uri="{FF2B5EF4-FFF2-40B4-BE49-F238E27FC236}">
                <a16:creationId xmlns:a16="http://schemas.microsoft.com/office/drawing/2014/main" id="{0D35F6E1-2F8C-6E90-6510-65EC3F97C42A}"/>
              </a:ext>
            </a:extLst>
          </p:cNvPr>
          <p:cNvSpPr>
            <a:spLocks noGrp="1" noChangeArrowheads="1"/>
          </p:cNvSpPr>
          <p:nvPr>
            <p:ph type="body" sz="quarter" idx="14"/>
          </p:nvPr>
        </p:nvSpPr>
        <p:spPr>
          <a:xfrm>
            <a:off x="1909763" y="1377950"/>
            <a:ext cx="5248275" cy="2943225"/>
          </a:xfrm>
        </p:spPr>
        <p:txBody>
          <a:bodyPr/>
          <a:lstStyle/>
          <a:p>
            <a:pPr marL="163513" indent="-163513" eaLnBrk="1" hangingPunct="1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en-US" sz="1600" dirty="0"/>
              <a:t>A Synchronous program is delivered and viewed at the same time by an in-person audience or a live, virtual audience.</a:t>
            </a:r>
          </a:p>
          <a:p>
            <a:pPr marL="163513" indent="-163513" eaLnBrk="1" hangingPunct="1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en-US" sz="1600" dirty="0"/>
              <a:t>A session which has both an in-person audience and live, virtual attendees is reported as one in-person program.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ample Text Slide" hidden="1">
            <a:extLst>
              <a:ext uri="{FF2B5EF4-FFF2-40B4-BE49-F238E27FC236}">
                <a16:creationId xmlns:a16="http://schemas.microsoft.com/office/drawing/2014/main" id="{BDFBC40D-5DED-1C82-EEC5-5C7023ED4B4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Sample Text Slide</a:t>
            </a:r>
          </a:p>
        </p:txBody>
      </p:sp>
      <p:sp>
        <p:nvSpPr>
          <p:cNvPr id="26627" name="Text Placeholder 1">
            <a:extLst>
              <a:ext uri="{FF2B5EF4-FFF2-40B4-BE49-F238E27FC236}">
                <a16:creationId xmlns:a16="http://schemas.microsoft.com/office/drawing/2014/main" id="{4CC37A16-B079-C67E-CA16-F8756F8523D8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>
          <a:xfrm>
            <a:off x="0" y="0"/>
            <a:ext cx="9144000" cy="922338"/>
          </a:xfrm>
        </p:spPr>
        <p:txBody>
          <a:bodyPr/>
          <a:lstStyle/>
          <a:p>
            <a:pPr eaLnBrk="1" hangingPunct="1"/>
            <a:r>
              <a:rPr lang="en-US" altLang="en-US"/>
              <a:t>Asynchronous</a:t>
            </a:r>
          </a:p>
        </p:txBody>
      </p:sp>
      <p:sp>
        <p:nvSpPr>
          <p:cNvPr id="26628" name="Text Placeholder 2">
            <a:extLst>
              <a:ext uri="{FF2B5EF4-FFF2-40B4-BE49-F238E27FC236}">
                <a16:creationId xmlns:a16="http://schemas.microsoft.com/office/drawing/2014/main" id="{7DBC2EDF-EC44-242E-49C2-26D407C16EBF}"/>
              </a:ext>
            </a:extLst>
          </p:cNvPr>
          <p:cNvSpPr>
            <a:spLocks noGrp="1" noChangeArrowheads="1"/>
          </p:cNvSpPr>
          <p:nvPr>
            <p:ph type="body" sz="quarter" idx="14"/>
          </p:nvPr>
        </p:nvSpPr>
        <p:spPr>
          <a:xfrm>
            <a:off x="946150" y="1352550"/>
            <a:ext cx="5248275" cy="2703513"/>
          </a:xfrm>
        </p:spPr>
        <p:txBody>
          <a:bodyPr>
            <a:normAutofit/>
          </a:bodyPr>
          <a:lstStyle/>
          <a:p>
            <a:pPr marL="163513" indent="-163513" eaLnBrk="1" hangingPunct="1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en-US" sz="1600" dirty="0"/>
              <a:t>An Asynchronous program is recorded for later, remote viewing.</a:t>
            </a:r>
          </a:p>
          <a:p>
            <a:pPr marL="163513" indent="-163513" eaLnBrk="1" hangingPunct="1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en-US" sz="1600" dirty="0"/>
              <a:t>A pre-recorded session may count as only one program or activity regardless of use of multiple delivery formats or platforms.</a:t>
            </a:r>
          </a:p>
          <a:p>
            <a:pPr marL="163513" indent="-163513" eaLnBrk="1" hangingPunct="1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en-US" sz="1600" dirty="0"/>
              <a:t>An in-person or live, virtual session which is recorded and posted is reported as one synchronous program </a:t>
            </a:r>
            <a:r>
              <a:rPr lang="en-US" altLang="en-US" sz="1600" u="sng" dirty="0"/>
              <a:t>and</a:t>
            </a:r>
            <a:r>
              <a:rPr lang="en-US" altLang="en-US" sz="1600" dirty="0"/>
              <a:t> one pre-recorded (asynchronous) program.</a:t>
            </a:r>
          </a:p>
        </p:txBody>
      </p:sp>
      <p:pic>
        <p:nvPicPr>
          <p:cNvPr id="26629" name="Picture 1" descr="A group of icons of a microphone headphones and a play button&#10;&#10;Description automatically generated">
            <a:extLst>
              <a:ext uri="{FF2B5EF4-FFF2-40B4-BE49-F238E27FC236}">
                <a16:creationId xmlns:a16="http://schemas.microsoft.com/office/drawing/2014/main" id="{1F8CD62A-92AF-C9FE-1929-8AA6B7904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2571750"/>
            <a:ext cx="221615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ample Text Slide" hidden="1">
            <a:extLst>
              <a:ext uri="{FF2B5EF4-FFF2-40B4-BE49-F238E27FC236}">
                <a16:creationId xmlns:a16="http://schemas.microsoft.com/office/drawing/2014/main" id="{42D15BEE-9B9C-CC3D-AB0C-38D60E19EF9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Sample Text Slide</a:t>
            </a:r>
          </a:p>
        </p:txBody>
      </p:sp>
      <p:sp>
        <p:nvSpPr>
          <p:cNvPr id="28675" name="Text Placeholder 1">
            <a:extLst>
              <a:ext uri="{FF2B5EF4-FFF2-40B4-BE49-F238E27FC236}">
                <a16:creationId xmlns:a16="http://schemas.microsoft.com/office/drawing/2014/main" id="{1C8F29AE-DE59-204D-DCE6-340806790154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>
          <a:xfrm>
            <a:off x="0" y="0"/>
            <a:ext cx="9144000" cy="922338"/>
          </a:xfrm>
        </p:spPr>
        <p:txBody>
          <a:bodyPr/>
          <a:lstStyle/>
          <a:p>
            <a:pPr eaLnBrk="1" hangingPunct="1"/>
            <a:r>
              <a:rPr lang="en-US" altLang="en-US"/>
              <a:t>Attendance and Views</a:t>
            </a:r>
          </a:p>
        </p:txBody>
      </p:sp>
      <p:sp>
        <p:nvSpPr>
          <p:cNvPr id="28676" name="Text Placeholder 2">
            <a:extLst>
              <a:ext uri="{FF2B5EF4-FFF2-40B4-BE49-F238E27FC236}">
                <a16:creationId xmlns:a16="http://schemas.microsoft.com/office/drawing/2014/main" id="{383516C3-8B09-288F-C55E-7681373C0BC3}"/>
              </a:ext>
            </a:extLst>
          </p:cNvPr>
          <p:cNvSpPr>
            <a:spLocks noGrp="1" noChangeArrowheads="1"/>
          </p:cNvSpPr>
          <p:nvPr>
            <p:ph type="body" sz="quarter" idx="14"/>
          </p:nvPr>
        </p:nvSpPr>
        <p:spPr>
          <a:xfrm>
            <a:off x="1909763" y="1377950"/>
            <a:ext cx="5248275" cy="2703513"/>
          </a:xfrm>
        </p:spPr>
        <p:txBody>
          <a:bodyPr/>
          <a:lstStyle/>
          <a:p>
            <a:pPr marL="163513" indent="-163513" eaLnBrk="1" hangingPunct="1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en-US" sz="1600" dirty="0"/>
              <a:t>Whether attendance, number of views, or both are reported depends on the program format of delivery</a:t>
            </a:r>
          </a:p>
          <a:p>
            <a:pPr marL="163513" indent="-163513" eaLnBrk="1" hangingPunct="1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en-US" sz="1600" dirty="0"/>
              <a:t>Views of recorded presentations are reported only for the first 30 calendar days following the program date</a:t>
            </a:r>
          </a:p>
          <a:p>
            <a:pPr marL="163513" indent="-163513" eaLnBrk="1" hangingPunct="1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en-US" sz="1600" dirty="0"/>
              <a:t>For participation in self-directed activities which span multiple calendar years , count only new sign-ups  during the reporting year.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ample Table" hidden="1">
            <a:extLst>
              <a:ext uri="{FF2B5EF4-FFF2-40B4-BE49-F238E27FC236}">
                <a16:creationId xmlns:a16="http://schemas.microsoft.com/office/drawing/2014/main" id="{A2094ACB-318F-59EA-8222-03FFAE13B94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Sample Table</a:t>
            </a:r>
          </a:p>
        </p:txBody>
      </p:sp>
      <p:sp>
        <p:nvSpPr>
          <p:cNvPr id="30723" name="Text Placeholder 1">
            <a:extLst>
              <a:ext uri="{FF2B5EF4-FFF2-40B4-BE49-F238E27FC236}">
                <a16:creationId xmlns:a16="http://schemas.microsoft.com/office/drawing/2014/main" id="{FBB546A6-BC61-9F7D-A8FF-8C89ECAA4583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>
          <a:xfrm>
            <a:off x="0" y="0"/>
            <a:ext cx="9144000" cy="922338"/>
          </a:xfrm>
        </p:spPr>
        <p:txBody>
          <a:bodyPr/>
          <a:lstStyle/>
          <a:p>
            <a:pPr eaLnBrk="1" hangingPunct="1"/>
            <a:r>
              <a:rPr lang="en-US" altLang="en-US"/>
              <a:t>Single Format Scenarios</a:t>
            </a:r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F8281235-65C4-F699-4562-3DFD0CC972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3399871"/>
              </p:ext>
            </p:extLst>
          </p:nvPr>
        </p:nvGraphicFramePr>
        <p:xfrm>
          <a:off x="1262253" y="1258840"/>
          <a:ext cx="6548694" cy="3164147"/>
        </p:xfrm>
        <a:graphic>
          <a:graphicData uri="http://schemas.openxmlformats.org/drawingml/2006/table">
            <a:tbl>
              <a:tblPr firstRow="1" bandRow="1" bandCol="1">
                <a:tableStyleId>{7DF18680-E054-41AD-8BC1-D1AEF772440D}</a:tableStyleId>
              </a:tblPr>
              <a:tblGrid>
                <a:gridCol w="21828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28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28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377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/>
                        <a:t>Format of Delivery</a:t>
                      </a:r>
                    </a:p>
                  </a:txBody>
                  <a:tcPr marL="90607" marR="90607" marT="90607" marB="90607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/>
                        <a:t>Audience Count</a:t>
                      </a:r>
                    </a:p>
                  </a:txBody>
                  <a:tcPr marL="90607" marR="90607" marT="90607" marB="90607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/>
                        <a:t>View Count</a:t>
                      </a:r>
                    </a:p>
                  </a:txBody>
                  <a:tcPr marL="90607" marR="90607" marT="90607" marB="9060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3692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In-person 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(on- and off-site)</a:t>
                      </a:r>
                    </a:p>
                  </a:txBody>
                  <a:tcPr marL="90607" marR="90607" marT="90607" marB="90607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</a:rPr>
                        <a:t>In-person Attendance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607" marR="90607" marT="90607" marB="9060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Views within 30 days of post</a:t>
                      </a:r>
                    </a:p>
                  </a:txBody>
                  <a:tcPr marL="90607" marR="90607" marT="90607" marB="9060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3692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Live, Virtual</a:t>
                      </a:r>
                    </a:p>
                  </a:txBody>
                  <a:tcPr marL="90607" marR="90607" marT="90607" marB="90607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Live, virtual Attendance </a:t>
                      </a:r>
                    </a:p>
                  </a:txBody>
                  <a:tcPr marL="90607" marR="90607" marT="90607" marB="9060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Views within 30 days of post</a:t>
                      </a:r>
                    </a:p>
                  </a:txBody>
                  <a:tcPr marL="90607" marR="90607" marT="90607" marB="90607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3692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dirty="0"/>
                        <a:t>Pre-recorded</a:t>
                      </a:r>
                    </a:p>
                  </a:txBody>
                  <a:tcPr marL="90607" marR="90607" marT="90607" marB="90607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Not applicable</a:t>
                      </a:r>
                    </a:p>
                  </a:txBody>
                  <a:tcPr marL="90607" marR="90607" marT="90607" marB="9060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Views within 30 days of post</a:t>
                      </a:r>
                    </a:p>
                  </a:txBody>
                  <a:tcPr marL="90607" marR="90607" marT="90607" marB="9060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3692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dirty="0"/>
                        <a:t>Self-directed</a:t>
                      </a:r>
                    </a:p>
                  </a:txBody>
                  <a:tcPr marL="90607" marR="90607" marT="90607" marB="90607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Participation</a:t>
                      </a:r>
                    </a:p>
                  </a:txBody>
                  <a:tcPr marL="90607" marR="90607" marT="90607" marB="9060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Not applicable</a:t>
                      </a:r>
                    </a:p>
                  </a:txBody>
                  <a:tcPr marL="90607" marR="90607" marT="90607" marB="90607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B3B9FC-6B42-80AE-E1EB-6418B9E1B7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Multiple Format Scenarios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D265630-2147-1958-F8F8-6D16C33852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659740"/>
              </p:ext>
            </p:extLst>
          </p:nvPr>
        </p:nvGraphicFramePr>
        <p:xfrm>
          <a:off x="746975" y="1262130"/>
          <a:ext cx="7791716" cy="346441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47929">
                  <a:extLst>
                    <a:ext uri="{9D8B030D-6E8A-4147-A177-3AD203B41FA5}">
                      <a16:colId xmlns:a16="http://schemas.microsoft.com/office/drawing/2014/main" val="439502888"/>
                    </a:ext>
                  </a:extLst>
                </a:gridCol>
                <a:gridCol w="1947929">
                  <a:extLst>
                    <a:ext uri="{9D8B030D-6E8A-4147-A177-3AD203B41FA5}">
                      <a16:colId xmlns:a16="http://schemas.microsoft.com/office/drawing/2014/main" val="2422508105"/>
                    </a:ext>
                  </a:extLst>
                </a:gridCol>
                <a:gridCol w="1947929">
                  <a:extLst>
                    <a:ext uri="{9D8B030D-6E8A-4147-A177-3AD203B41FA5}">
                      <a16:colId xmlns:a16="http://schemas.microsoft.com/office/drawing/2014/main" val="1366998742"/>
                    </a:ext>
                  </a:extLst>
                </a:gridCol>
                <a:gridCol w="1947929">
                  <a:extLst>
                    <a:ext uri="{9D8B030D-6E8A-4147-A177-3AD203B41FA5}">
                      <a16:colId xmlns:a16="http://schemas.microsoft.com/office/drawing/2014/main" val="2276854158"/>
                    </a:ext>
                  </a:extLst>
                </a:gridCol>
              </a:tblGrid>
              <a:tr h="59498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/>
                        <a:t>Scenario</a:t>
                      </a:r>
                    </a:p>
                  </a:txBody>
                  <a:tcPr marL="90607" marR="90607" marT="90607" marB="90607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/>
                        <a:t>Format of Delivery</a:t>
                      </a:r>
                    </a:p>
                  </a:txBody>
                  <a:tcPr marL="90607" marR="90607" marT="90607" marB="90607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/>
                        <a:t>Audience Count</a:t>
                      </a:r>
                    </a:p>
                  </a:txBody>
                  <a:tcPr marL="90607" marR="90607" marT="90607" marB="90607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/>
                        <a:t>View Count</a:t>
                      </a:r>
                    </a:p>
                  </a:txBody>
                  <a:tcPr marL="90607" marR="90607" marT="90607" marB="90607"/>
                </a:tc>
                <a:extLst>
                  <a:ext uri="{0D108BD9-81ED-4DB2-BD59-A6C34878D82A}">
                    <a16:rowId xmlns:a16="http://schemas.microsoft.com/office/drawing/2014/main" val="3113409529"/>
                  </a:ext>
                </a:extLst>
              </a:tr>
              <a:tr h="81188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Live, virtual - recorded and posted</a:t>
                      </a:r>
                    </a:p>
                  </a:txBody>
                  <a:tcPr marL="90607" marR="90607" marT="90607" marB="90607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Live, virtual AND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Pre-recorded</a:t>
                      </a:r>
                    </a:p>
                  </a:txBody>
                  <a:tcPr marL="90607" marR="90607" marT="90607" marB="9060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Live, virtual attendance</a:t>
                      </a:r>
                    </a:p>
                  </a:txBody>
                  <a:tcPr marL="90607" marR="90607" marT="90607" marB="9060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Views within 30 days of post</a:t>
                      </a:r>
                    </a:p>
                  </a:txBody>
                  <a:tcPr marL="90607" marR="90607" marT="90607" marB="90607"/>
                </a:tc>
                <a:extLst>
                  <a:ext uri="{0D108BD9-81ED-4DB2-BD59-A6C34878D82A}">
                    <a16:rowId xmlns:a16="http://schemas.microsoft.com/office/drawing/2014/main" val="2123472493"/>
                  </a:ext>
                </a:extLst>
              </a:tr>
              <a:tr h="102877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In-person with live, virtual attendees</a:t>
                      </a:r>
                    </a:p>
                  </a:txBody>
                  <a:tcPr marL="90607" marR="90607" marT="90607" marB="90607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In-person</a:t>
                      </a:r>
                    </a:p>
                  </a:txBody>
                  <a:tcPr marL="90607" marR="90607" marT="90607" marB="9060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In-person and Live, virtual attendance, separated</a:t>
                      </a:r>
                    </a:p>
                  </a:txBody>
                  <a:tcPr marL="90607" marR="90607" marT="90607" marB="9060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607" marR="90607" marT="90607" marB="90607"/>
                </a:tc>
                <a:extLst>
                  <a:ext uri="{0D108BD9-81ED-4DB2-BD59-A6C34878D82A}">
                    <a16:rowId xmlns:a16="http://schemas.microsoft.com/office/drawing/2014/main" val="2922483003"/>
                  </a:ext>
                </a:extLst>
              </a:tr>
              <a:tr h="102877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dirty="0"/>
                        <a:t>Pre-recorded with few in-person attendees</a:t>
                      </a:r>
                    </a:p>
                  </a:txBody>
                  <a:tcPr marL="90607" marR="90607" marT="90607" marB="90607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In-person AND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Pre-recorded</a:t>
                      </a:r>
                    </a:p>
                  </a:txBody>
                  <a:tcPr marL="90607" marR="90607" marT="90607" marB="90607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In-person attendance</a:t>
                      </a:r>
                      <a:endParaRPr 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0607" marR="90607" marT="90607" marB="9060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Views within 30 days of post</a:t>
                      </a:r>
                    </a:p>
                  </a:txBody>
                  <a:tcPr marL="90607" marR="90607" marT="90607" marB="90607"/>
                </a:tc>
                <a:extLst>
                  <a:ext uri="{0D108BD9-81ED-4DB2-BD59-A6C34878D82A}">
                    <a16:rowId xmlns:a16="http://schemas.microsoft.com/office/drawing/2014/main" val="8285859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4478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ample Text Slide" hidden="1">
            <a:extLst>
              <a:ext uri="{FF2B5EF4-FFF2-40B4-BE49-F238E27FC236}">
                <a16:creationId xmlns:a16="http://schemas.microsoft.com/office/drawing/2014/main" id="{0F2E6C75-0A07-C317-8EC7-C5C9B1B4B0C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Sample Text Slide</a:t>
            </a:r>
          </a:p>
        </p:txBody>
      </p:sp>
      <p:sp>
        <p:nvSpPr>
          <p:cNvPr id="34819" name="Text Placeholder 1">
            <a:extLst>
              <a:ext uri="{FF2B5EF4-FFF2-40B4-BE49-F238E27FC236}">
                <a16:creationId xmlns:a16="http://schemas.microsoft.com/office/drawing/2014/main" id="{1A16DCF3-C0D2-BC51-B8DE-B67CEB31E5DD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>
          <a:xfrm>
            <a:off x="0" y="0"/>
            <a:ext cx="9144000" cy="922338"/>
          </a:xfrm>
        </p:spPr>
        <p:txBody>
          <a:bodyPr/>
          <a:lstStyle/>
          <a:p>
            <a:pPr eaLnBrk="1" hangingPunct="1"/>
            <a:r>
              <a:rPr lang="en-US" altLang="en-US"/>
              <a:t>Handling Series</a:t>
            </a:r>
          </a:p>
        </p:txBody>
      </p:sp>
      <p:sp>
        <p:nvSpPr>
          <p:cNvPr id="22532" name="Text Placeholder 2">
            <a:extLst>
              <a:ext uri="{FF2B5EF4-FFF2-40B4-BE49-F238E27FC236}">
                <a16:creationId xmlns:a16="http://schemas.microsoft.com/office/drawing/2014/main" id="{074F3470-79F4-4EA1-BEA8-2AA9FF91347E}"/>
              </a:ext>
            </a:extLst>
          </p:cNvPr>
          <p:cNvSpPr>
            <a:spLocks noGrp="1" noChangeArrowheads="1"/>
          </p:cNvSpPr>
          <p:nvPr>
            <p:ph type="body" sz="quarter" idx="14"/>
          </p:nvPr>
        </p:nvSpPr>
        <p:spPr>
          <a:xfrm>
            <a:off x="2862263" y="1377950"/>
            <a:ext cx="5248275" cy="3332163"/>
          </a:xfrm>
        </p:spPr>
        <p:txBody>
          <a:bodyPr/>
          <a:lstStyle/>
          <a:p>
            <a:pPr marL="163513" indent="-163513" eaLnBrk="1" hangingPunct="1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dirty="0"/>
              <a:t>Separate each session of a series for the program, attendance, and view counts.</a:t>
            </a:r>
          </a:p>
          <a:p>
            <a:pPr marL="0" indent="-163513" eaLnBrk="1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dirty="0"/>
              <a:t>A series may be …</a:t>
            </a:r>
          </a:p>
          <a:p>
            <a:pPr marL="685579" lvl="4" indent="-163513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b="1" dirty="0">
                <a:latin typeface="Lato" panose="020F0502020204030203" pitchFamily="34" charset="0"/>
              </a:rPr>
              <a:t>One program presented multiple times for different participants,</a:t>
            </a:r>
          </a:p>
          <a:p>
            <a:pPr marL="685579" lvl="4" indent="-163513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b="1" dirty="0">
                <a:latin typeface="Lato" panose="020F0502020204030203" pitchFamily="34" charset="0"/>
              </a:rPr>
              <a:t>A segmented set of content split across multiple sessions, or</a:t>
            </a:r>
          </a:p>
          <a:p>
            <a:pPr marL="685579" lvl="4" indent="-163513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b="1" dirty="0">
                <a:latin typeface="Lato" panose="020F0502020204030203" pitchFamily="34" charset="0"/>
              </a:rPr>
              <a:t>A repeating event attended by the same participants.</a:t>
            </a:r>
          </a:p>
          <a:p>
            <a:pPr marL="685579" lvl="4" indent="-163513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en-US" sz="1600" b="1" dirty="0">
              <a:latin typeface="Lato" panose="020F0502020204030203" pitchFamily="34" charset="0"/>
            </a:endParaRPr>
          </a:p>
          <a:p>
            <a:pPr marL="342790" lvl="3" indent="-163513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b="1" dirty="0">
                <a:latin typeface="Lato" panose="020F0502020204030203" pitchFamily="34" charset="0"/>
              </a:rPr>
              <a:t>A single recording offered via multiple social media platforms counts as one program, not a series.</a:t>
            </a:r>
          </a:p>
          <a:p>
            <a:pPr marL="342678" lvl="2" eaLnBrk="1" hangingPunct="1">
              <a:lnSpc>
                <a:spcPct val="100000"/>
              </a:lnSpc>
              <a:spcAft>
                <a:spcPts val="1800"/>
              </a:spcAft>
              <a:defRPr/>
            </a:pPr>
            <a:endParaRPr lang="en-US" altLang="en-US" sz="1600" b="1" dirty="0">
              <a:latin typeface="Lato" panose="020F0502020204030203" pitchFamily="34" charset="0"/>
            </a:endParaRPr>
          </a:p>
        </p:txBody>
      </p:sp>
      <p:pic>
        <p:nvPicPr>
          <p:cNvPr id="34821" name="Picture 4" descr="A blue calendar with white squares&#10;&#10;Description automatically generated">
            <a:extLst>
              <a:ext uri="{FF2B5EF4-FFF2-40B4-BE49-F238E27FC236}">
                <a16:creationId xmlns:a16="http://schemas.microsoft.com/office/drawing/2014/main" id="{92ED504F-858E-CBC8-76BE-1445E735B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2028825"/>
            <a:ext cx="2028825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Placeholder 1">
            <a:extLst>
              <a:ext uri="{FF2B5EF4-FFF2-40B4-BE49-F238E27FC236}">
                <a16:creationId xmlns:a16="http://schemas.microsoft.com/office/drawing/2014/main" id="{283F0CFD-EDAF-7A32-1EB8-69ADC535A8B2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>
          <a:xfrm>
            <a:off x="0" y="0"/>
            <a:ext cx="9144000" cy="922338"/>
          </a:xfrm>
        </p:spPr>
        <p:txBody>
          <a:bodyPr/>
          <a:lstStyle/>
          <a:p>
            <a:r>
              <a:rPr lang="en-US" altLang="en-US"/>
              <a:t>Review</a:t>
            </a:r>
          </a:p>
        </p:txBody>
      </p:sp>
      <p:pic>
        <p:nvPicPr>
          <p:cNvPr id="36867" name="Picture 2" descr="A blue and green logo with gears coming out of the head&#10;&#10;Description automatically generated">
            <a:extLst>
              <a:ext uri="{FF2B5EF4-FFF2-40B4-BE49-F238E27FC236}">
                <a16:creationId xmlns:a16="http://schemas.microsoft.com/office/drawing/2014/main" id="{565E909B-6064-DB0D-9A1D-16110BBFD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338" y="1584325"/>
            <a:ext cx="2473325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ample Text + Image Slide" hidden="1">
            <a:extLst>
              <a:ext uri="{FF2B5EF4-FFF2-40B4-BE49-F238E27FC236}">
                <a16:creationId xmlns:a16="http://schemas.microsoft.com/office/drawing/2014/main" id="{DE04C011-926B-1C48-3B81-205BA76016A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Sample Text + Image Slide</a:t>
            </a:r>
          </a:p>
        </p:txBody>
      </p:sp>
      <p:sp>
        <p:nvSpPr>
          <p:cNvPr id="37891" name="Text Placeholder 1">
            <a:extLst>
              <a:ext uri="{FF2B5EF4-FFF2-40B4-BE49-F238E27FC236}">
                <a16:creationId xmlns:a16="http://schemas.microsoft.com/office/drawing/2014/main" id="{5B31E93C-6B8B-C2FC-7CFF-F123F06CE7E7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>
          <a:xfrm>
            <a:off x="0" y="0"/>
            <a:ext cx="9144000" cy="922338"/>
          </a:xfrm>
        </p:spPr>
        <p:txBody>
          <a:bodyPr/>
          <a:lstStyle/>
          <a:p>
            <a:pPr eaLnBrk="1" hangingPunct="1"/>
            <a:r>
              <a:rPr lang="en-US" altLang="en-US"/>
              <a:t>Learning Objective One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BA1D5-79D0-A90D-C95A-5F3DF4E61F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02200" y="1220788"/>
            <a:ext cx="3587750" cy="2762250"/>
          </a:xfrm>
        </p:spPr>
        <p:txBody>
          <a:bodyPr rtlCol="0">
            <a:normAutofit fontScale="25000" lnSpcReduction="20000"/>
          </a:bodyPr>
          <a:lstStyle/>
          <a:p>
            <a:pPr marL="164592" indent="-164592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6400" dirty="0"/>
              <a:t>To identify the age category, c</a:t>
            </a:r>
            <a:r>
              <a:rPr lang="en-US" altLang="en-US" sz="6400" dirty="0"/>
              <a:t>onsider the primary audience for which the session was created.</a:t>
            </a:r>
          </a:p>
          <a:p>
            <a:pPr marL="164592" indent="-164592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US" altLang="en-US" sz="6400" dirty="0"/>
              <a:t>A single program must be included in only one age category and the associated attendance and views must be reported in the same age category.</a:t>
            </a:r>
          </a:p>
          <a:p>
            <a:pPr marL="164592" indent="-164592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2239"/>
              </a:spcAft>
              <a:defRPr/>
            </a:pPr>
            <a:endParaRPr lang="en-US" sz="6600" dirty="0"/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2239"/>
              </a:spcAft>
              <a:buFont typeface="Arial"/>
              <a:buNone/>
              <a:defRPr/>
            </a:pPr>
            <a:endParaRPr lang="en-US" dirty="0"/>
          </a:p>
          <a:p>
            <a:pPr eaLnBrk="1" fontAlgn="auto" hangingPunct="1">
              <a:spcBef>
                <a:spcPts val="0"/>
              </a:spcBef>
              <a:defRPr/>
            </a:pPr>
            <a:endParaRPr lang="en-US" dirty="0"/>
          </a:p>
        </p:txBody>
      </p:sp>
      <p:pic>
        <p:nvPicPr>
          <p:cNvPr id="5" name="Picture Placeholder 4" descr="&quot;&quot;">
            <a:extLst>
              <a:ext uri="{FF2B5EF4-FFF2-40B4-BE49-F238E27FC236}">
                <a16:creationId xmlns:a16="http://schemas.microsoft.com/office/drawing/2014/main" id="{E93A6107-DE34-9521-B0EB-AEDD72CA840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/>
          <a:srcRect l="12950" r="12950"/>
          <a:stretch>
            <a:fillRect/>
          </a:stretch>
        </p:blipFill>
        <p:spPr>
          <a:xfrm rot="21372495">
            <a:off x="1167410" y="1310985"/>
            <a:ext cx="3495633" cy="3163900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7894" name="Picture 3" descr="A group of children lying on the floor reading a book&#10;&#10;Description automatically generated">
            <a:extLst>
              <a:ext uri="{FF2B5EF4-FFF2-40B4-BE49-F238E27FC236}">
                <a16:creationId xmlns:a16="http://schemas.microsoft.com/office/drawing/2014/main" id="{9479BA66-58A0-5901-1D4D-C496BC026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8" r="17894"/>
          <a:stretch>
            <a:fillRect/>
          </a:stretch>
        </p:blipFill>
        <p:spPr bwMode="auto">
          <a:xfrm rot="-233242">
            <a:off x="1216025" y="1366838"/>
            <a:ext cx="3422650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ample Text + Image Slide" hidden="1">
            <a:extLst>
              <a:ext uri="{FF2B5EF4-FFF2-40B4-BE49-F238E27FC236}">
                <a16:creationId xmlns:a16="http://schemas.microsoft.com/office/drawing/2014/main" id="{09E8B446-7DD8-0BF9-D2D6-BA1A5FC718B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Sample Text + Image Slide</a:t>
            </a:r>
          </a:p>
        </p:txBody>
      </p:sp>
      <p:sp>
        <p:nvSpPr>
          <p:cNvPr id="41987" name="Text Placeholder 1">
            <a:extLst>
              <a:ext uri="{FF2B5EF4-FFF2-40B4-BE49-F238E27FC236}">
                <a16:creationId xmlns:a16="http://schemas.microsoft.com/office/drawing/2014/main" id="{C7B9E050-5BDB-2484-9315-E49E3E8DC8FB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>
          <a:xfrm>
            <a:off x="0" y="0"/>
            <a:ext cx="9144000" cy="922338"/>
          </a:xfrm>
        </p:spPr>
        <p:txBody>
          <a:bodyPr/>
          <a:lstStyle/>
          <a:p>
            <a:pPr eaLnBrk="1" hangingPunct="1"/>
            <a:r>
              <a:rPr lang="en-US" altLang="en-US" dirty="0"/>
              <a:t>Learning Objective Two</a:t>
            </a:r>
          </a:p>
        </p:txBody>
      </p:sp>
      <p:sp>
        <p:nvSpPr>
          <p:cNvPr id="40964" name="Text Placeholder 2">
            <a:extLst>
              <a:ext uri="{FF2B5EF4-FFF2-40B4-BE49-F238E27FC236}">
                <a16:creationId xmlns:a16="http://schemas.microsoft.com/office/drawing/2014/main" id="{2165EA48-C05B-2B3B-8B8A-27313890F252}"/>
              </a:ext>
            </a:extLst>
          </p:cNvPr>
          <p:cNvSpPr>
            <a:spLocks noGrp="1" noChangeArrowheads="1"/>
          </p:cNvSpPr>
          <p:nvPr>
            <p:ph type="body" sz="quarter" idx="14"/>
          </p:nvPr>
        </p:nvSpPr>
        <p:spPr>
          <a:xfrm>
            <a:off x="1065213" y="1244600"/>
            <a:ext cx="3587750" cy="2762250"/>
          </a:xfrm>
        </p:spPr>
        <p:txBody>
          <a:bodyPr>
            <a:normAutofit/>
          </a:bodyPr>
          <a:lstStyle/>
          <a:p>
            <a:pPr marL="163513" indent="-163513" eaLnBrk="1" hangingPunct="1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en-US" sz="1600" dirty="0"/>
              <a:t>The Public Libraries Survey separates programs into synchronous and asynchronous.  </a:t>
            </a:r>
          </a:p>
          <a:p>
            <a:pPr marL="163513" indent="-163513" eaLnBrk="1" hangingPunct="1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en-US" sz="1600" dirty="0"/>
              <a:t>In-person and live, virtual programs are synchronous.  </a:t>
            </a:r>
          </a:p>
          <a:p>
            <a:pPr marL="163513" indent="-163513" eaLnBrk="1" hangingPunct="1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en-US" sz="1600" dirty="0"/>
              <a:t>Pre-recorded programs are asynchronous.</a:t>
            </a:r>
          </a:p>
        </p:txBody>
      </p:sp>
      <p:pic>
        <p:nvPicPr>
          <p:cNvPr id="5" name="Picture Placeholder 4" descr="&quot;&quot;">
            <a:extLst>
              <a:ext uri="{FF2B5EF4-FFF2-40B4-BE49-F238E27FC236}">
                <a16:creationId xmlns:a16="http://schemas.microsoft.com/office/drawing/2014/main" id="{E77B363D-5529-3CF1-D5CF-2D99B4864A1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/>
          <a:srcRect l="12950" r="12950"/>
          <a:stretch>
            <a:fillRect/>
          </a:stretch>
        </p:blipFill>
        <p:spPr>
          <a:xfrm rot="303966">
            <a:off x="4886799" y="1368650"/>
            <a:ext cx="3495633" cy="3163900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1990" name="Picture 3" descr="A magnifying glass on a table&#10;&#10;Description automatically generated">
            <a:extLst>
              <a:ext uri="{FF2B5EF4-FFF2-40B4-BE49-F238E27FC236}">
                <a16:creationId xmlns:a16="http://schemas.microsoft.com/office/drawing/2014/main" id="{FB45F850-73FE-DF76-4FEE-A625594EE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5" t="832" r="26639" b="623"/>
          <a:stretch>
            <a:fillRect/>
          </a:stretch>
        </p:blipFill>
        <p:spPr bwMode="auto">
          <a:xfrm rot="301159">
            <a:off x="4970463" y="1439863"/>
            <a:ext cx="334962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ample Text Slide" hidden="1">
            <a:extLst>
              <a:ext uri="{FF2B5EF4-FFF2-40B4-BE49-F238E27FC236}">
                <a16:creationId xmlns:a16="http://schemas.microsoft.com/office/drawing/2014/main" id="{3956B43E-6D47-0A6F-2396-5B781690210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Sample Text Slide</a:t>
            </a:r>
          </a:p>
        </p:txBody>
      </p:sp>
      <p:sp>
        <p:nvSpPr>
          <p:cNvPr id="39939" name="Text Placeholder 1">
            <a:extLst>
              <a:ext uri="{FF2B5EF4-FFF2-40B4-BE49-F238E27FC236}">
                <a16:creationId xmlns:a16="http://schemas.microsoft.com/office/drawing/2014/main" id="{1824C05F-8B27-809A-2B68-6889E6B5F4DC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>
          <a:xfrm>
            <a:off x="0" y="0"/>
            <a:ext cx="9144000" cy="922338"/>
          </a:xfrm>
        </p:spPr>
        <p:txBody>
          <a:bodyPr/>
          <a:lstStyle/>
          <a:p>
            <a:pPr eaLnBrk="1" hangingPunct="1"/>
            <a:r>
              <a:rPr lang="en-US" altLang="en-US" dirty="0"/>
              <a:t>Learning Objective Three</a:t>
            </a:r>
          </a:p>
        </p:txBody>
      </p:sp>
      <p:sp>
        <p:nvSpPr>
          <p:cNvPr id="39940" name="Text Placeholder 2">
            <a:extLst>
              <a:ext uri="{FF2B5EF4-FFF2-40B4-BE49-F238E27FC236}">
                <a16:creationId xmlns:a16="http://schemas.microsoft.com/office/drawing/2014/main" id="{7A43AFCD-497F-AFFD-663E-E3229F8E6DBE}"/>
              </a:ext>
            </a:extLst>
          </p:cNvPr>
          <p:cNvSpPr>
            <a:spLocks noGrp="1" noChangeArrowheads="1"/>
          </p:cNvSpPr>
          <p:nvPr>
            <p:ph type="body" sz="quarter" idx="14"/>
          </p:nvPr>
        </p:nvSpPr>
        <p:spPr>
          <a:xfrm>
            <a:off x="1909763" y="1377950"/>
            <a:ext cx="5248275" cy="3490264"/>
          </a:xfrm>
        </p:spPr>
        <p:txBody>
          <a:bodyPr>
            <a:normAutofit fontScale="85000" lnSpcReduction="10000"/>
          </a:bodyPr>
          <a:lstStyle/>
          <a:p>
            <a:pPr marL="163513" indent="-163513" eaLnBrk="1" hangingPunct="1">
              <a:lnSpc>
                <a:spcPct val="11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en-US" sz="1900" dirty="0"/>
              <a:t>Whether synchronous attendance, views of a recording, or both are reported to the Annual Report depends on the program format of delivery.</a:t>
            </a:r>
          </a:p>
          <a:p>
            <a:pPr marL="163513" indent="-163513" eaLnBrk="1" hangingPunct="1">
              <a:lnSpc>
                <a:spcPct val="11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en-US" sz="1900" dirty="0"/>
              <a:t>A session which has both an in-person audience and live, virtual attendees is reported as one in-person program.</a:t>
            </a:r>
          </a:p>
          <a:p>
            <a:pPr marL="163513" indent="-163513" eaLnBrk="1" hangingPunct="1">
              <a:lnSpc>
                <a:spcPct val="11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en-US" sz="1900" dirty="0"/>
              <a:t>An in-person or live, virtual session which is recorded and posted is reported as one synchronous program </a:t>
            </a:r>
            <a:r>
              <a:rPr lang="en-US" altLang="en-US" sz="1900" u="sng" dirty="0"/>
              <a:t>and</a:t>
            </a:r>
            <a:r>
              <a:rPr lang="en-US" altLang="en-US" sz="1900" dirty="0"/>
              <a:t> one pre-recorded (asynchronous) program.</a:t>
            </a:r>
          </a:p>
          <a:p>
            <a:pPr marL="163513" indent="-163513" eaLnBrk="1" hangingPunct="1">
              <a:lnSpc>
                <a:spcPct val="120000"/>
              </a:lnSpc>
              <a:spcAft>
                <a:spcPts val="2238"/>
              </a:spcAft>
              <a:buFont typeface="Arial" panose="020B0604020202020204" pitchFamily="34" charset="0"/>
              <a:buChar char="•"/>
            </a:pP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86889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ample Text + Image Slide" hidden="1">
            <a:extLst>
              <a:ext uri="{FF2B5EF4-FFF2-40B4-BE49-F238E27FC236}">
                <a16:creationId xmlns:a16="http://schemas.microsoft.com/office/drawing/2014/main" id="{60E363C5-B654-C219-8AFE-45958301100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Sample Text + Image Slide</a:t>
            </a:r>
          </a:p>
        </p:txBody>
      </p:sp>
      <p:sp>
        <p:nvSpPr>
          <p:cNvPr id="8195" name="Text Placeholder 1">
            <a:extLst>
              <a:ext uri="{FF2B5EF4-FFF2-40B4-BE49-F238E27FC236}">
                <a16:creationId xmlns:a16="http://schemas.microsoft.com/office/drawing/2014/main" id="{957435B5-DB4E-FE9F-7E96-6BF651FD3B30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>
          <a:xfrm>
            <a:off x="0" y="0"/>
            <a:ext cx="9144000" cy="922338"/>
          </a:xfrm>
        </p:spPr>
        <p:txBody>
          <a:bodyPr/>
          <a:lstStyle/>
          <a:p>
            <a:pPr eaLnBrk="1" hangingPunct="1"/>
            <a:r>
              <a:rPr lang="en-US" altLang="en-US" dirty="0"/>
              <a:t>Learning 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45352C-E018-2940-46BC-7FF71E8D51A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65213" y="1244600"/>
            <a:ext cx="3587750" cy="2762250"/>
          </a:xfrm>
        </p:spPr>
        <p:txBody>
          <a:bodyPr rtlCol="0">
            <a:normAutofit fontScale="25000" lnSpcReduction="20000"/>
          </a:bodyPr>
          <a:lstStyle/>
          <a:p>
            <a:pPr marL="164592" indent="-164592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2239"/>
              </a:spcAft>
              <a:defRPr/>
            </a:pPr>
            <a:r>
              <a:rPr lang="en-US" sz="6400" dirty="0"/>
              <a:t>Identify the target audience and age group</a:t>
            </a:r>
          </a:p>
          <a:p>
            <a:pPr marL="164592" indent="-164592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2239"/>
              </a:spcAft>
              <a:defRPr/>
            </a:pPr>
            <a:r>
              <a:rPr lang="en-US" sz="6400" dirty="0"/>
              <a:t>Differentiate synchronous and asynchronous formats of delivery</a:t>
            </a:r>
          </a:p>
          <a:p>
            <a:pPr marL="164592" indent="-164592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2239"/>
              </a:spcAft>
              <a:defRPr/>
            </a:pPr>
            <a:r>
              <a:rPr lang="en-US" sz="6400" dirty="0"/>
              <a:t>Know when and how to report program attendance and views</a:t>
            </a:r>
            <a:endParaRPr lang="en-US" dirty="0"/>
          </a:p>
          <a:p>
            <a:pPr eaLnBrk="1" fontAlgn="auto" hangingPunct="1">
              <a:spcBef>
                <a:spcPts val="0"/>
              </a:spcBef>
              <a:defRPr/>
            </a:pPr>
            <a:endParaRPr lang="en-US" dirty="0"/>
          </a:p>
        </p:txBody>
      </p:sp>
      <p:pic>
        <p:nvPicPr>
          <p:cNvPr id="5" name="Picture Placeholder 4" descr="&quot;&quot;">
            <a:extLst>
              <a:ext uri="{FF2B5EF4-FFF2-40B4-BE49-F238E27FC236}">
                <a16:creationId xmlns:a16="http://schemas.microsoft.com/office/drawing/2014/main" id="{87B64DF2-827F-BE7A-0EFA-EA00EA9CC55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/>
          <a:srcRect l="12950" r="12950"/>
          <a:stretch>
            <a:fillRect/>
          </a:stretch>
        </p:blipFill>
        <p:spPr>
          <a:xfrm rot="303966">
            <a:off x="4886799" y="1368650"/>
            <a:ext cx="3495633" cy="3163900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198" name="Picture 3" descr="A group of children using computers&#10;&#10;Description automatically generated">
            <a:extLst>
              <a:ext uri="{FF2B5EF4-FFF2-40B4-BE49-F238E27FC236}">
                <a16:creationId xmlns:a16="http://schemas.microsoft.com/office/drawing/2014/main" id="{1936A372-D9CA-2AA7-A09B-600AD7DCA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1" t="133" r="12251" b="-133"/>
          <a:stretch>
            <a:fillRect/>
          </a:stretch>
        </p:blipFill>
        <p:spPr bwMode="auto">
          <a:xfrm rot="306689">
            <a:off x="4903788" y="1412875"/>
            <a:ext cx="3455987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ample Text Slide" hidden="1">
            <a:extLst>
              <a:ext uri="{FF2B5EF4-FFF2-40B4-BE49-F238E27FC236}">
                <a16:creationId xmlns:a16="http://schemas.microsoft.com/office/drawing/2014/main" id="{DD9775A2-CB13-3CB5-EC6F-EC52A55EEB3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Sample Text Slide</a:t>
            </a:r>
          </a:p>
        </p:txBody>
      </p:sp>
      <p:sp>
        <p:nvSpPr>
          <p:cNvPr id="10243" name="Text Placeholder 1">
            <a:extLst>
              <a:ext uri="{FF2B5EF4-FFF2-40B4-BE49-F238E27FC236}">
                <a16:creationId xmlns:a16="http://schemas.microsoft.com/office/drawing/2014/main" id="{453BB356-C4C9-0D58-3B5F-9BDB74A0CF48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>
          <a:xfrm>
            <a:off x="0" y="0"/>
            <a:ext cx="9144000" cy="922338"/>
          </a:xfrm>
        </p:spPr>
        <p:txBody>
          <a:bodyPr/>
          <a:lstStyle/>
          <a:p>
            <a:pPr eaLnBrk="1" hangingPunct="1"/>
            <a:r>
              <a:rPr lang="en-US" altLang="en-US"/>
              <a:t>Target Age Group</a:t>
            </a:r>
          </a:p>
        </p:txBody>
      </p:sp>
      <p:sp>
        <p:nvSpPr>
          <p:cNvPr id="10244" name="Text Placeholder 2">
            <a:extLst>
              <a:ext uri="{FF2B5EF4-FFF2-40B4-BE49-F238E27FC236}">
                <a16:creationId xmlns:a16="http://schemas.microsoft.com/office/drawing/2014/main" id="{6445DA0A-8CA3-B4B1-0188-31098E5D8312}"/>
              </a:ext>
            </a:extLst>
          </p:cNvPr>
          <p:cNvSpPr>
            <a:spLocks noGrp="1" noChangeArrowheads="1"/>
          </p:cNvSpPr>
          <p:nvPr>
            <p:ph type="body" sz="quarter" idx="14"/>
          </p:nvPr>
        </p:nvSpPr>
        <p:spPr>
          <a:xfrm>
            <a:off x="1909763" y="1377950"/>
            <a:ext cx="5248275" cy="2703513"/>
          </a:xfrm>
        </p:spPr>
        <p:txBody>
          <a:bodyPr>
            <a:noAutofit/>
          </a:bodyPr>
          <a:lstStyle/>
          <a:p>
            <a:pPr marL="163513" indent="-163513" eaLnBrk="1" hangingPunct="1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dirty="0"/>
              <a:t>Consider the intended audience for which the session was created.  The actual ages of attendees does not determine category. </a:t>
            </a:r>
          </a:p>
          <a:p>
            <a:pPr marL="163513" indent="-163513" eaLnBrk="1" hangingPunct="1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dirty="0"/>
              <a:t>For children’s programs, choose the category which includes, or is closest to, the intended target age group.</a:t>
            </a:r>
          </a:p>
          <a:p>
            <a:pPr marL="163513" indent="-163513" eaLnBrk="1" hangingPunct="1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dirty="0"/>
              <a:t>If the intended audience encompasses two or more groups or families, then use the General category. </a:t>
            </a:r>
          </a:p>
          <a:p>
            <a:pPr marL="163513" indent="-163513" eaLnBrk="1" hangingPunct="1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dirty="0"/>
              <a:t>Use for programs and self-directed activities.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ample Text + Image Slide" hidden="1">
            <a:extLst>
              <a:ext uri="{FF2B5EF4-FFF2-40B4-BE49-F238E27FC236}">
                <a16:creationId xmlns:a16="http://schemas.microsoft.com/office/drawing/2014/main" id="{93DCB610-0DAC-CF72-DE8F-9CC84D0A1E2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Sample Text + Image Slide</a:t>
            </a:r>
          </a:p>
        </p:txBody>
      </p:sp>
      <p:sp>
        <p:nvSpPr>
          <p:cNvPr id="12291" name="Text Placeholder 1">
            <a:extLst>
              <a:ext uri="{FF2B5EF4-FFF2-40B4-BE49-F238E27FC236}">
                <a16:creationId xmlns:a16="http://schemas.microsoft.com/office/drawing/2014/main" id="{0B277F74-AEC0-DEC5-892F-3B765ABC5533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>
          <a:xfrm>
            <a:off x="0" y="0"/>
            <a:ext cx="9144000" cy="922338"/>
          </a:xfrm>
        </p:spPr>
        <p:txBody>
          <a:bodyPr/>
          <a:lstStyle/>
          <a:p>
            <a:pPr eaLnBrk="1" hangingPunct="1"/>
            <a:r>
              <a:rPr lang="en-US" altLang="en-US"/>
              <a:t>Public Library Survey Age Categories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344D71-B8B2-1BA1-D7EB-E2D3A84579B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02200" y="1220788"/>
            <a:ext cx="3587750" cy="2762250"/>
          </a:xfrm>
        </p:spPr>
        <p:txBody>
          <a:bodyPr rtlCol="0">
            <a:normAutofit fontScale="47500" lnSpcReduction="20000"/>
          </a:bodyPr>
          <a:lstStyle/>
          <a:p>
            <a:pPr marL="163513" indent="-163513" eaLnBrk="1" hangingPunct="1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3400" dirty="0"/>
              <a:t>Young Children 0-5</a:t>
            </a:r>
          </a:p>
          <a:p>
            <a:pPr marL="163513" indent="-163513" eaLnBrk="1" hangingPunct="1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3400" dirty="0"/>
              <a:t>Children 6-11</a:t>
            </a:r>
          </a:p>
          <a:p>
            <a:pPr marL="163513" indent="-163513" eaLnBrk="1" hangingPunct="1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3400" dirty="0"/>
              <a:t>Young Adults 12 -18</a:t>
            </a:r>
          </a:p>
          <a:p>
            <a:pPr marL="163513" indent="-163513" eaLnBrk="1" hangingPunct="1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3400" dirty="0"/>
              <a:t>Adult </a:t>
            </a:r>
          </a:p>
          <a:p>
            <a:pPr marL="163513" indent="-163513" eaLnBrk="1" hangingPunct="1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3400" dirty="0"/>
              <a:t>General</a:t>
            </a:r>
          </a:p>
          <a:p>
            <a:pPr marL="0" indent="0" eaLnBrk="1" hangingPunct="1">
              <a:lnSpc>
                <a:spcPct val="100000"/>
              </a:lnSpc>
              <a:spcAft>
                <a:spcPts val="1800"/>
              </a:spcAft>
              <a:buFont typeface="Arial"/>
              <a:buNone/>
              <a:defRPr/>
            </a:pPr>
            <a:r>
              <a:rPr lang="en-US" altLang="en-US" sz="3400" dirty="0"/>
              <a:t>  </a:t>
            </a:r>
          </a:p>
          <a:p>
            <a:pPr eaLnBrk="1" fontAlgn="auto" hangingPunct="1">
              <a:spcBef>
                <a:spcPts val="0"/>
              </a:spcBef>
              <a:defRPr/>
            </a:pPr>
            <a:endParaRPr lang="en-US" dirty="0"/>
          </a:p>
          <a:p>
            <a:pPr eaLnBrk="1" fontAlgn="auto" hangingPunct="1">
              <a:spcBef>
                <a:spcPts val="0"/>
              </a:spcBef>
              <a:defRPr/>
            </a:pPr>
            <a:endParaRPr lang="en-US" dirty="0"/>
          </a:p>
        </p:txBody>
      </p:sp>
      <p:pic>
        <p:nvPicPr>
          <p:cNvPr id="5" name="Picture Placeholder 4" descr="&quot;&quot;">
            <a:extLst>
              <a:ext uri="{FF2B5EF4-FFF2-40B4-BE49-F238E27FC236}">
                <a16:creationId xmlns:a16="http://schemas.microsoft.com/office/drawing/2014/main" id="{1E0103A7-4CDE-425F-DBE8-0A073059384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/>
          <a:srcRect l="12950" r="12950"/>
          <a:stretch>
            <a:fillRect/>
          </a:stretch>
        </p:blipFill>
        <p:spPr>
          <a:xfrm rot="21372495">
            <a:off x="1167410" y="1310985"/>
            <a:ext cx="3495633" cy="3163900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294" name="Picture 3" descr="A group of people reading books at a table&#10;&#10;Description automatically generated">
            <a:extLst>
              <a:ext uri="{FF2B5EF4-FFF2-40B4-BE49-F238E27FC236}">
                <a16:creationId xmlns:a16="http://schemas.microsoft.com/office/drawing/2014/main" id="{656C0DA7-9529-202E-9500-99814F342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55" t="-650" r="1379" b="870"/>
          <a:stretch>
            <a:fillRect/>
          </a:stretch>
        </p:blipFill>
        <p:spPr bwMode="auto">
          <a:xfrm rot="-225497">
            <a:off x="1249363" y="1355725"/>
            <a:ext cx="3327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ample Text Slide" hidden="1">
            <a:extLst>
              <a:ext uri="{FF2B5EF4-FFF2-40B4-BE49-F238E27FC236}">
                <a16:creationId xmlns:a16="http://schemas.microsoft.com/office/drawing/2014/main" id="{047C7EEC-C1DE-E7E1-B504-FEF8A3257E1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Sample Text Slide</a:t>
            </a:r>
          </a:p>
        </p:txBody>
      </p:sp>
      <p:sp>
        <p:nvSpPr>
          <p:cNvPr id="14339" name="Text Placeholder 1">
            <a:extLst>
              <a:ext uri="{FF2B5EF4-FFF2-40B4-BE49-F238E27FC236}">
                <a16:creationId xmlns:a16="http://schemas.microsoft.com/office/drawing/2014/main" id="{1AFBBCC9-F936-544D-1C42-86433EF7059A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>
          <a:xfrm>
            <a:off x="0" y="0"/>
            <a:ext cx="9144000" cy="922338"/>
          </a:xfrm>
        </p:spPr>
        <p:txBody>
          <a:bodyPr/>
          <a:lstStyle/>
          <a:p>
            <a:pPr eaLnBrk="1" hangingPunct="1"/>
            <a:r>
              <a:rPr lang="en-US" altLang="en-US"/>
              <a:t>Activity: select the target age group</a:t>
            </a:r>
          </a:p>
        </p:txBody>
      </p:sp>
      <p:sp>
        <p:nvSpPr>
          <p:cNvPr id="14340" name="Text Placeholder 2">
            <a:extLst>
              <a:ext uri="{FF2B5EF4-FFF2-40B4-BE49-F238E27FC236}">
                <a16:creationId xmlns:a16="http://schemas.microsoft.com/office/drawing/2014/main" id="{4EE00012-85E4-8E35-5B2B-F6AEE9D6DEAA}"/>
              </a:ext>
            </a:extLst>
          </p:cNvPr>
          <p:cNvSpPr>
            <a:spLocks noGrp="1" noChangeArrowheads="1"/>
          </p:cNvSpPr>
          <p:nvPr>
            <p:ph type="body" sz="quarter" idx="14"/>
          </p:nvPr>
        </p:nvSpPr>
        <p:spPr>
          <a:xfrm>
            <a:off x="1909763" y="1377950"/>
            <a:ext cx="5248275" cy="2703513"/>
          </a:xfrm>
        </p:spPr>
        <p:txBody>
          <a:bodyPr>
            <a:normAutofit lnSpcReduction="10000"/>
          </a:bodyPr>
          <a:lstStyle/>
          <a:p>
            <a:pPr marL="163513" indent="-163513" eaLnBrk="1" hangingPunct="1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dirty="0"/>
              <a:t>STEM activity session for grades kindergarten to 2</a:t>
            </a:r>
          </a:p>
          <a:p>
            <a:pPr marL="163513" indent="-163513" eaLnBrk="1" hangingPunct="1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dirty="0"/>
              <a:t>Adult reading group with a mix of adult and young adult attendees</a:t>
            </a:r>
          </a:p>
          <a:p>
            <a:pPr marL="163513" indent="-163513" eaLnBrk="1" hangingPunct="1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dirty="0"/>
              <a:t>Toddler builders' session for which parent must be present</a:t>
            </a:r>
          </a:p>
          <a:p>
            <a:pPr marL="163513" indent="-163513" eaLnBrk="1" hangingPunct="1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dirty="0"/>
              <a:t>Family book reading event with local author</a:t>
            </a:r>
          </a:p>
          <a:p>
            <a:pPr marL="0" indent="0" eaLnBrk="1" hangingPunct="1">
              <a:lnSpc>
                <a:spcPct val="100000"/>
              </a:lnSpc>
              <a:spcAft>
                <a:spcPts val="1800"/>
              </a:spcAft>
              <a:buFont typeface="Arial"/>
              <a:buNone/>
              <a:defRPr/>
            </a:pPr>
            <a:r>
              <a:rPr lang="en-US" altLang="en-US" sz="1600" b="0" i="1" dirty="0"/>
              <a:t>Advance to the next slide for answers.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ample Text Slide" hidden="1">
            <a:extLst>
              <a:ext uri="{FF2B5EF4-FFF2-40B4-BE49-F238E27FC236}">
                <a16:creationId xmlns:a16="http://schemas.microsoft.com/office/drawing/2014/main" id="{2680F3A9-8133-9B84-FDB4-23DA47A0A94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Sample Text Slide</a:t>
            </a:r>
          </a:p>
        </p:txBody>
      </p:sp>
      <p:sp>
        <p:nvSpPr>
          <p:cNvPr id="16387" name="Text Placeholder 1">
            <a:extLst>
              <a:ext uri="{FF2B5EF4-FFF2-40B4-BE49-F238E27FC236}">
                <a16:creationId xmlns:a16="http://schemas.microsoft.com/office/drawing/2014/main" id="{0E718633-DF4E-3597-32D3-1A392A4B7C4B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>
          <a:xfrm>
            <a:off x="0" y="0"/>
            <a:ext cx="9144000" cy="922338"/>
          </a:xfrm>
        </p:spPr>
        <p:txBody>
          <a:bodyPr/>
          <a:lstStyle/>
          <a:p>
            <a:pPr eaLnBrk="1" hangingPunct="1"/>
            <a:r>
              <a:rPr lang="en-US" altLang="en-US"/>
              <a:t>Activity: answers</a:t>
            </a:r>
          </a:p>
        </p:txBody>
      </p:sp>
      <p:sp>
        <p:nvSpPr>
          <p:cNvPr id="14340" name="Text Placeholder 2">
            <a:extLst>
              <a:ext uri="{FF2B5EF4-FFF2-40B4-BE49-F238E27FC236}">
                <a16:creationId xmlns:a16="http://schemas.microsoft.com/office/drawing/2014/main" id="{03B81A4B-13DF-5D86-37B7-FE05B697CFC2}"/>
              </a:ext>
            </a:extLst>
          </p:cNvPr>
          <p:cNvSpPr>
            <a:spLocks noGrp="1" noChangeArrowheads="1"/>
          </p:cNvSpPr>
          <p:nvPr>
            <p:ph type="body" sz="quarter" idx="14"/>
          </p:nvPr>
        </p:nvSpPr>
        <p:spPr>
          <a:xfrm>
            <a:off x="1909763" y="1377950"/>
            <a:ext cx="5248275" cy="3362325"/>
          </a:xfrm>
        </p:spPr>
        <p:txBody>
          <a:bodyPr>
            <a:normAutofit fontScale="47500" lnSpcReduction="20000"/>
          </a:bodyPr>
          <a:lstStyle/>
          <a:p>
            <a:pPr marL="0" indent="-163513" eaLnBrk="1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3400" b="0" dirty="0"/>
              <a:t>STEM activity session for grades KG to 2 </a:t>
            </a:r>
          </a:p>
          <a:p>
            <a:pPr marL="506191" lvl="2" indent="-163513" eaLnBrk="1" hangingPunct="1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3400" b="1" dirty="0">
                <a:latin typeface="Lato" panose="020F0502020204030203" pitchFamily="34" charset="0"/>
              </a:rPr>
              <a:t>Children 6-11</a:t>
            </a:r>
          </a:p>
          <a:p>
            <a:pPr marL="0" indent="-163513" eaLnBrk="1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3400" b="0" dirty="0"/>
              <a:t>Adult reading group with a mix of adult &amp; YA</a:t>
            </a:r>
          </a:p>
          <a:p>
            <a:pPr marL="506191" lvl="2" indent="-163513" eaLnBrk="1" hangingPunct="1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3400" b="1" dirty="0">
                <a:latin typeface="Lato" panose="020F0502020204030203" pitchFamily="34" charset="0"/>
              </a:rPr>
              <a:t>Adult </a:t>
            </a:r>
          </a:p>
          <a:p>
            <a:pPr marL="0" indent="-163513" eaLnBrk="1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3400" b="0" dirty="0"/>
              <a:t>Toddler builders' session with parent present</a:t>
            </a:r>
          </a:p>
          <a:p>
            <a:pPr marL="506191" lvl="2" indent="-163513" eaLnBrk="1" hangingPunct="1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3400" b="1" dirty="0">
                <a:latin typeface="Lato" panose="020F0502020204030203" pitchFamily="34" charset="0"/>
              </a:rPr>
              <a:t>Children 0-5</a:t>
            </a:r>
          </a:p>
          <a:p>
            <a:pPr marL="0" indent="-163513" eaLnBrk="1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3400" b="0" dirty="0"/>
              <a:t>Family book reading event with local author</a:t>
            </a:r>
          </a:p>
          <a:p>
            <a:pPr marL="506191" lvl="2" indent="-163513" eaLnBrk="1" hangingPunct="1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3400" b="1" dirty="0">
                <a:latin typeface="Lato" panose="020F0502020204030203" pitchFamily="34" charset="0"/>
              </a:rPr>
              <a:t>General</a:t>
            </a:r>
          </a:p>
          <a:p>
            <a:pPr marL="0" lvl="1" eaLnBrk="1" hangingPunct="1">
              <a:lnSpc>
                <a:spcPct val="100000"/>
              </a:lnSpc>
              <a:spcAft>
                <a:spcPts val="1800"/>
              </a:spcAft>
              <a:defRPr/>
            </a:pPr>
            <a:r>
              <a:rPr lang="en-US" altLang="en-US" sz="3400" i="1" dirty="0"/>
              <a:t>View the Notes Page of this slide for more information.</a:t>
            </a:r>
          </a:p>
          <a:p>
            <a:pPr marL="0" lvl="1" eaLnBrk="1" hangingPunct="1">
              <a:lnSpc>
                <a:spcPct val="100000"/>
              </a:lnSpc>
              <a:spcAft>
                <a:spcPts val="1800"/>
              </a:spcAft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ample Text Slide" hidden="1">
            <a:extLst>
              <a:ext uri="{FF2B5EF4-FFF2-40B4-BE49-F238E27FC236}">
                <a16:creationId xmlns:a16="http://schemas.microsoft.com/office/drawing/2014/main" id="{8E485B73-474E-2548-2585-EE2F2053647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Sample Text Slide</a:t>
            </a:r>
          </a:p>
        </p:txBody>
      </p:sp>
      <p:sp>
        <p:nvSpPr>
          <p:cNvPr id="18435" name="Text Placeholder 1">
            <a:extLst>
              <a:ext uri="{FF2B5EF4-FFF2-40B4-BE49-F238E27FC236}">
                <a16:creationId xmlns:a16="http://schemas.microsoft.com/office/drawing/2014/main" id="{F6B88992-1C2E-A92B-CEF8-8838B47F84B7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>
          <a:xfrm>
            <a:off x="0" y="0"/>
            <a:ext cx="9144000" cy="922338"/>
          </a:xfrm>
        </p:spPr>
        <p:txBody>
          <a:bodyPr/>
          <a:lstStyle/>
          <a:p>
            <a:pPr eaLnBrk="1" hangingPunct="1"/>
            <a:r>
              <a:rPr lang="en-US" altLang="en-US"/>
              <a:t>Format of Delivery</a:t>
            </a:r>
          </a:p>
        </p:txBody>
      </p:sp>
      <p:sp>
        <p:nvSpPr>
          <p:cNvPr id="18436" name="Text Placeholder 2">
            <a:extLst>
              <a:ext uri="{FF2B5EF4-FFF2-40B4-BE49-F238E27FC236}">
                <a16:creationId xmlns:a16="http://schemas.microsoft.com/office/drawing/2014/main" id="{15839037-2F9A-814E-2E65-0412AC0B8353}"/>
              </a:ext>
            </a:extLst>
          </p:cNvPr>
          <p:cNvSpPr>
            <a:spLocks noGrp="1" noChangeArrowheads="1"/>
          </p:cNvSpPr>
          <p:nvPr>
            <p:ph type="body" sz="quarter" idx="14"/>
          </p:nvPr>
        </p:nvSpPr>
        <p:spPr>
          <a:xfrm>
            <a:off x="1909763" y="1377950"/>
            <a:ext cx="5248275" cy="2703513"/>
          </a:xfrm>
        </p:spPr>
        <p:txBody>
          <a:bodyPr/>
          <a:lstStyle/>
          <a:p>
            <a:pPr marL="163513" indent="-163513" eaLnBrk="1" hangingPunct="1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en-US" sz="1600" dirty="0"/>
              <a:t>In-person on-site and off-site programs</a:t>
            </a:r>
          </a:p>
          <a:p>
            <a:pPr marL="163513" indent="-163513" eaLnBrk="1" hangingPunct="1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en-US" sz="1600" dirty="0"/>
              <a:t>Live and pre-recorded virtual programs</a:t>
            </a:r>
          </a:p>
          <a:p>
            <a:pPr marL="163513" indent="-163513" eaLnBrk="1" hangingPunct="1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en-US" sz="1600" dirty="0"/>
              <a:t>Synchronous and asynchronous programs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ample Text Slide" hidden="1">
            <a:extLst>
              <a:ext uri="{FF2B5EF4-FFF2-40B4-BE49-F238E27FC236}">
                <a16:creationId xmlns:a16="http://schemas.microsoft.com/office/drawing/2014/main" id="{8F251EE4-C7D8-5E71-00B5-5F5454551AB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Sample Text Slide</a:t>
            </a:r>
          </a:p>
        </p:txBody>
      </p:sp>
      <p:sp>
        <p:nvSpPr>
          <p:cNvPr id="20483" name="Text Placeholder 1">
            <a:extLst>
              <a:ext uri="{FF2B5EF4-FFF2-40B4-BE49-F238E27FC236}">
                <a16:creationId xmlns:a16="http://schemas.microsoft.com/office/drawing/2014/main" id="{9A01E44E-822F-6B47-C654-A796FD1EEDBD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>
          <a:xfrm>
            <a:off x="0" y="0"/>
            <a:ext cx="9144000" cy="922338"/>
          </a:xfrm>
        </p:spPr>
        <p:txBody>
          <a:bodyPr/>
          <a:lstStyle/>
          <a:p>
            <a:pPr eaLnBrk="1" hangingPunct="1"/>
            <a:r>
              <a:rPr lang="en-US" altLang="en-US"/>
              <a:t>In-person</a:t>
            </a:r>
          </a:p>
        </p:txBody>
      </p:sp>
      <p:sp>
        <p:nvSpPr>
          <p:cNvPr id="20484" name="Text Placeholder 2">
            <a:extLst>
              <a:ext uri="{FF2B5EF4-FFF2-40B4-BE49-F238E27FC236}">
                <a16:creationId xmlns:a16="http://schemas.microsoft.com/office/drawing/2014/main" id="{0FD49BB2-3D3B-C6B9-090D-57B5D68D7D84}"/>
              </a:ext>
            </a:extLst>
          </p:cNvPr>
          <p:cNvSpPr>
            <a:spLocks noGrp="1" noChangeArrowheads="1"/>
          </p:cNvSpPr>
          <p:nvPr>
            <p:ph type="body" sz="quarter" idx="14"/>
          </p:nvPr>
        </p:nvSpPr>
        <p:spPr>
          <a:xfrm>
            <a:off x="1909763" y="1377950"/>
            <a:ext cx="5248275" cy="2703513"/>
          </a:xfrm>
        </p:spPr>
        <p:txBody>
          <a:bodyPr/>
          <a:lstStyle/>
          <a:p>
            <a:pPr marL="163513" indent="-163513" eaLnBrk="1" hangingPunct="1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en-US" sz="1600" dirty="0"/>
              <a:t>Created primarily for an in-person audience </a:t>
            </a:r>
          </a:p>
          <a:p>
            <a:pPr marL="163513" indent="-163513" eaLnBrk="1" hangingPunct="1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en-US" sz="1600" dirty="0"/>
              <a:t>Must be identified as either on-site or off-site</a:t>
            </a:r>
          </a:p>
          <a:p>
            <a:pPr marL="163513" indent="-163513" eaLnBrk="1" hangingPunct="1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en-US" sz="1600" dirty="0"/>
              <a:t>On-site programs include events created by library staff which are held in the library and on the property of the library in spaces outside building</a:t>
            </a:r>
          </a:p>
          <a:p>
            <a:pPr marL="163513" indent="-163513" eaLnBrk="1" hangingPunct="1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en-US" sz="1600" dirty="0"/>
              <a:t>Off-site programs must be created for an in-person audience and sponsored by the library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ample Text Slide" hidden="1">
            <a:extLst>
              <a:ext uri="{FF2B5EF4-FFF2-40B4-BE49-F238E27FC236}">
                <a16:creationId xmlns:a16="http://schemas.microsoft.com/office/drawing/2014/main" id="{942E3A1A-C10D-9556-8588-8D31BE5E51A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Sample Text Slide</a:t>
            </a:r>
          </a:p>
        </p:txBody>
      </p:sp>
      <p:sp>
        <p:nvSpPr>
          <p:cNvPr id="22531" name="Text Placeholder 1">
            <a:extLst>
              <a:ext uri="{FF2B5EF4-FFF2-40B4-BE49-F238E27FC236}">
                <a16:creationId xmlns:a16="http://schemas.microsoft.com/office/drawing/2014/main" id="{ABB035E1-4EBE-A0CE-E848-AB92CAEFFCC6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>
          <a:xfrm>
            <a:off x="0" y="0"/>
            <a:ext cx="9144000" cy="922338"/>
          </a:xfrm>
        </p:spPr>
        <p:txBody>
          <a:bodyPr/>
          <a:lstStyle/>
          <a:p>
            <a:pPr eaLnBrk="1" hangingPunct="1"/>
            <a:r>
              <a:rPr lang="en-US" altLang="en-US"/>
              <a:t>Virtual</a:t>
            </a:r>
          </a:p>
        </p:txBody>
      </p:sp>
      <p:sp>
        <p:nvSpPr>
          <p:cNvPr id="22532" name="Text Placeholder 2">
            <a:extLst>
              <a:ext uri="{FF2B5EF4-FFF2-40B4-BE49-F238E27FC236}">
                <a16:creationId xmlns:a16="http://schemas.microsoft.com/office/drawing/2014/main" id="{4BD21CEB-2F27-985D-A925-710374452F97}"/>
              </a:ext>
            </a:extLst>
          </p:cNvPr>
          <p:cNvSpPr>
            <a:spLocks noGrp="1" noChangeArrowheads="1"/>
          </p:cNvSpPr>
          <p:nvPr>
            <p:ph type="body" sz="quarter" idx="14"/>
          </p:nvPr>
        </p:nvSpPr>
        <p:spPr>
          <a:xfrm>
            <a:off x="1909763" y="1377950"/>
            <a:ext cx="5248275" cy="2703513"/>
          </a:xfrm>
        </p:spPr>
        <p:txBody>
          <a:bodyPr/>
          <a:lstStyle/>
          <a:p>
            <a:pPr marL="163513" indent="-163513" eaLnBrk="1" hangingPunct="1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en-US" sz="1600" dirty="0"/>
              <a:t>Created primarily for an on-line audience</a:t>
            </a:r>
          </a:p>
          <a:p>
            <a:pPr marL="163513" indent="-163513" eaLnBrk="1" hangingPunct="1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en-US" sz="1600" dirty="0"/>
              <a:t>Live, virtual programs are streamed with an audience participating on-line </a:t>
            </a:r>
          </a:p>
          <a:p>
            <a:pPr marL="163513" indent="-163513" eaLnBrk="1" hangingPunct="1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en-US" sz="1600" dirty="0"/>
              <a:t>Pre-recorded virtual programs are created for an audience to view later, on-line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5275</TotalTime>
  <Words>1089</Words>
  <Application>Microsoft Office PowerPoint</Application>
  <PresentationFormat>On-screen Show (16:9)</PresentationFormat>
  <Paragraphs>169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Lato</vt:lpstr>
      <vt:lpstr>Lato Black</vt:lpstr>
      <vt:lpstr>Office Theme</vt:lpstr>
      <vt:lpstr>Title Slide</vt:lpstr>
      <vt:lpstr>Sample Text + Image Slide</vt:lpstr>
      <vt:lpstr>Sample Text Slide</vt:lpstr>
      <vt:lpstr>Sample Text + Image Slide</vt:lpstr>
      <vt:lpstr>Sample Text Slide</vt:lpstr>
      <vt:lpstr>Sample Text Slide</vt:lpstr>
      <vt:lpstr>Sample Text Slide</vt:lpstr>
      <vt:lpstr>Sample Text Slide</vt:lpstr>
      <vt:lpstr>Sample Text Slide</vt:lpstr>
      <vt:lpstr>Sample Text Slide</vt:lpstr>
      <vt:lpstr>Sample Text Slide</vt:lpstr>
      <vt:lpstr>Sample Text Slide</vt:lpstr>
      <vt:lpstr>Sample Table</vt:lpstr>
      <vt:lpstr>PowerPoint Presentation</vt:lpstr>
      <vt:lpstr>Sample Text Slide</vt:lpstr>
      <vt:lpstr>PowerPoint Presentation</vt:lpstr>
      <vt:lpstr>Sample Text + Image Slide</vt:lpstr>
      <vt:lpstr>Sample Text + Image Slide</vt:lpstr>
      <vt:lpstr>Sample Text Slide</vt:lpstr>
    </vt:vector>
  </TitlesOfParts>
  <Company>Department of Public Instruction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Ransley, Tawny M.  DPI</dc:creator>
  <cp:lastModifiedBy>Aro, Melissa F.   DPI</cp:lastModifiedBy>
  <cp:revision>177</cp:revision>
  <dcterms:created xsi:type="dcterms:W3CDTF">2016-02-23T19:34:17Z</dcterms:created>
  <dcterms:modified xsi:type="dcterms:W3CDTF">2023-12-15T16:22:26Z</dcterms:modified>
</cp:coreProperties>
</file>