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273" r:id="rId4"/>
    <p:sldId id="274" r:id="rId5"/>
    <p:sldId id="259" r:id="rId6"/>
    <p:sldId id="275" r:id="rId7"/>
    <p:sldId id="260" r:id="rId8"/>
    <p:sldId id="277" r:id="rId9"/>
    <p:sldId id="286" r:id="rId10"/>
    <p:sldId id="278" r:id="rId11"/>
    <p:sldId id="261" r:id="rId12"/>
    <p:sldId id="265" r:id="rId13"/>
    <p:sldId id="279" r:id="rId14"/>
    <p:sldId id="266" r:id="rId15"/>
    <p:sldId id="287" r:id="rId16"/>
    <p:sldId id="264" r:id="rId17"/>
    <p:sldId id="281" r:id="rId18"/>
    <p:sldId id="282" r:id="rId19"/>
    <p:sldId id="262" r:id="rId20"/>
    <p:sldId id="283" r:id="rId21"/>
    <p:sldId id="267" r:id="rId22"/>
    <p:sldId id="284" r:id="rId23"/>
    <p:sldId id="263" r:id="rId24"/>
    <p:sldId id="285" r:id="rId25"/>
    <p:sldId id="288" r:id="rId26"/>
    <p:sldId id="271" r:id="rId27"/>
    <p:sldId id="269" r:id="rId28"/>
  </p:sldIdLst>
  <p:sldSz cx="9144000" cy="5143500" type="screen16x9"/>
  <p:notesSz cx="7010400" cy="9296400"/>
  <p:defaultTextStyle>
    <a:defPPr>
      <a:defRPr lang="en-US"/>
    </a:defPPr>
    <a:lvl1pPr marL="0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1pPr>
    <a:lvl2pPr marL="40817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2pPr>
    <a:lvl3pPr marL="816350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3pPr>
    <a:lvl4pPr marL="122452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4pPr>
    <a:lvl5pPr marL="163269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5pPr>
    <a:lvl6pPr marL="204087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6pPr>
    <a:lvl7pPr marL="244904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7pPr>
    <a:lvl8pPr marL="285722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8pPr>
    <a:lvl9pPr marL="326539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orient="horz" pos="2358" userDrawn="1">
          <p15:clr>
            <a:srgbClr val="A4A3A4"/>
          </p15:clr>
        </p15:guide>
        <p15:guide id="4" orient="horz" pos="2868">
          <p15:clr>
            <a:srgbClr val="A4A3A4"/>
          </p15:clr>
        </p15:guide>
        <p15:guide id="5" pos="2863">
          <p15:clr>
            <a:srgbClr val="A4A3A4"/>
          </p15:clr>
        </p15:guide>
        <p15:guide id="6" orient="horz" pos="3239">
          <p15:clr>
            <a:srgbClr val="A4A3A4"/>
          </p15:clr>
        </p15:guide>
        <p15:guide id="7" pos="28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8EC"/>
    <a:srgbClr val="DBECCC"/>
    <a:srgbClr val="262087"/>
    <a:srgbClr val="0066CC"/>
    <a:srgbClr val="0099CC"/>
    <a:srgbClr val="009999"/>
    <a:srgbClr val="333399"/>
    <a:srgbClr val="33A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5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0" y="67"/>
      </p:cViewPr>
      <p:guideLst>
        <p:guide pos="2880"/>
        <p:guide orient="horz" pos="2358"/>
        <p:guide orient="horz" pos="2868"/>
        <p:guide pos="2863"/>
        <p:guide orient="horz" pos="3239"/>
        <p:guide pos="288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67C2F-652B-4B26-9A39-48BE9DEBAB7E}" type="datetimeFigureOut">
              <a:rPr lang="en-US" smtClean="0"/>
              <a:t>9/27/2019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839BE-1E92-459E-907D-0C8564460C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123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7A9F-0538-4EB5-AA16-0CF9B39AD8E4}" type="datetimeFigureOut">
              <a:rPr lang="en-US" smtClean="0"/>
              <a:t>9/27/2019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F3181-0D6D-410B-A76F-87EF421E12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02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dirty="0" smtClean="0"/>
              <a:t>Second check mark: ($0 for last 4 years)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F3181-0D6D-410B-A76F-87EF421E122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36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4864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en-US" sz="1200" b="0" dirty="0" smtClean="0"/>
              <a:t>Second check mark: not prorated, appropriation is sum-sufficient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F3181-0D6D-410B-A76F-87EF421E122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56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*</a:t>
            </a:r>
            <a:r>
              <a:rPr lang="en-US" sz="1200" b="0" i="1" dirty="0" smtClean="0"/>
              <a:t>Actual amount to be determined by total revenue limit membership (3-yr rolling average) each year.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F3181-0D6D-410B-A76F-87EF421E122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552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F3181-0D6D-410B-A76F-87EF421E122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253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1" dirty="0" smtClean="0"/>
              <a:t>*Except for removal on non-continuing project positions from DPI’s base position authority.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F3181-0D6D-410B-A76F-87EF421E122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695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93834"/>
            <a:ext cx="9144000" cy="126266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3820"/>
              </a:lnSpc>
              <a:buNone/>
              <a:defRPr sz="3600" baseline="0">
                <a:solidFill>
                  <a:srgbClr val="333399"/>
                </a:solidFill>
                <a:latin typeface="Lato Black" panose="020F0A02020204030203" pitchFamily="34" charset="0"/>
              </a:defRPr>
            </a:lvl1pPr>
            <a:lvl2pPr>
              <a:defRPr sz="2637">
                <a:solidFill>
                  <a:srgbClr val="333399"/>
                </a:solidFill>
                <a:latin typeface="+mj-lt"/>
              </a:defRPr>
            </a:lvl2pPr>
            <a:lvl3pPr>
              <a:defRPr sz="2637">
                <a:solidFill>
                  <a:srgbClr val="333399"/>
                </a:solidFill>
                <a:latin typeface="+mj-lt"/>
              </a:defRPr>
            </a:lvl3pPr>
            <a:lvl4pPr>
              <a:defRPr sz="2637">
                <a:solidFill>
                  <a:srgbClr val="333399"/>
                </a:solidFill>
                <a:latin typeface="+mj-lt"/>
              </a:defRPr>
            </a:lvl4pPr>
            <a:lvl5pPr>
              <a:defRPr sz="2637">
                <a:solidFill>
                  <a:srgbClr val="333399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Slide Master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458013" y="3035370"/>
            <a:ext cx="2228771" cy="11238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342789" indent="0">
              <a:lnSpc>
                <a:spcPct val="100000"/>
              </a:lnSpc>
              <a:buNone/>
              <a:defRPr sz="1465"/>
            </a:lvl2pPr>
            <a:lvl3pPr marL="685578" indent="0">
              <a:lnSpc>
                <a:spcPct val="100000"/>
              </a:lnSpc>
              <a:buNone/>
              <a:defRPr sz="1465"/>
            </a:lvl3pPr>
            <a:lvl4pPr marL="1028367" indent="0">
              <a:lnSpc>
                <a:spcPct val="100000"/>
              </a:lnSpc>
              <a:buNone/>
              <a:defRPr sz="1465"/>
            </a:lvl4pPr>
            <a:lvl5pPr marL="1371156" indent="0">
              <a:lnSpc>
                <a:spcPct val="100000"/>
              </a:lnSpc>
              <a:buNone/>
              <a:defRPr sz="1465"/>
            </a:lvl5pPr>
          </a:lstStyle>
          <a:p>
            <a:pPr lvl="0"/>
            <a:r>
              <a:rPr lang="en-US" dirty="0"/>
              <a:t>Name of Presenter</a:t>
            </a:r>
            <a:br>
              <a:rPr lang="en-US" dirty="0"/>
            </a:br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EDB4021-3A30-4F48-B5FC-981F181944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" t="7103" r="1" b="14555"/>
          <a:stretch/>
        </p:blipFill>
        <p:spPr>
          <a:xfrm>
            <a:off x="-1" y="3248879"/>
            <a:ext cx="9144058" cy="18964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D265645-85AD-8740-A5BB-153947EF508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141" y="4465217"/>
            <a:ext cx="2624950" cy="57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3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allAtOnce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262087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 dirty="0">
              <a:latin typeface="Lato Black" panose="020F0A0202020403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9216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Lato Black" panose="020F0A02020204030203" pitchFamily="34" charset="0"/>
              </a:defRPr>
            </a:lvl1pPr>
          </a:lstStyle>
          <a:p>
            <a:pPr lvl="0"/>
            <a:r>
              <a:rPr lang="en-US" dirty="0"/>
              <a:t>Sample Text Slide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2052028" y="1197429"/>
            <a:ext cx="5046877" cy="2512779"/>
          </a:xfr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Aft>
                <a:spcPts val="439"/>
              </a:spcAft>
              <a:buFont typeface="Arial"/>
              <a:buChar char="•"/>
              <a:defRPr sz="2400" b="1"/>
            </a:lvl1pPr>
            <a:lvl2pPr marL="342789" indent="0">
              <a:buNone/>
              <a:defRPr sz="1758"/>
            </a:lvl2pPr>
            <a:lvl3pPr marL="685578" indent="0">
              <a:buNone/>
              <a:defRPr sz="1758"/>
            </a:lvl3pPr>
            <a:lvl4pPr marL="1028368" indent="0">
              <a:buNone/>
              <a:defRPr sz="1758"/>
            </a:lvl4pPr>
            <a:lvl5pPr marL="1371157" indent="0">
              <a:buNone/>
              <a:defRPr sz="1758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03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262087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 dirty="0">
              <a:latin typeface="Lato Black" panose="020F0A0202020403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9216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Lato Black" panose="020F0A02020204030203" pitchFamily="34" charset="0"/>
              </a:defRPr>
            </a:lvl1pPr>
          </a:lstStyle>
          <a:p>
            <a:pPr lvl="0"/>
            <a:r>
              <a:rPr lang="en-US" dirty="0"/>
              <a:t>Sample Video Slide</a:t>
            </a:r>
          </a:p>
        </p:txBody>
      </p:sp>
      <p:sp>
        <p:nvSpPr>
          <p:cNvPr id="3" name="Media Placeholder 2"/>
          <p:cNvSpPr>
            <a:spLocks noGrp="1"/>
          </p:cNvSpPr>
          <p:nvPr>
            <p:ph type="media" sz="quarter" idx="15"/>
          </p:nvPr>
        </p:nvSpPr>
        <p:spPr>
          <a:xfrm>
            <a:off x="2042012" y="1304873"/>
            <a:ext cx="5045075" cy="25304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alphaModFix amt="73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4116" y="1364104"/>
            <a:ext cx="4762552" cy="2478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262087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 dirty="0">
              <a:latin typeface="Lato Black" panose="020F0A02020204030203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6258" y="0"/>
            <a:ext cx="7886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Text Slide Master</a:t>
            </a:r>
          </a:p>
        </p:txBody>
      </p:sp>
    </p:spTree>
    <p:extLst>
      <p:ext uri="{BB962C8B-B14F-4D97-AF65-F5344CB8AC3E}">
        <p14:creationId xmlns:p14="http://schemas.microsoft.com/office/powerpoint/2010/main" val="196382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7" r:id="rId3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Lato Black" panose="020F0A02020204030203" pitchFamily="34" charset="0"/>
          <a:ea typeface="+mj-ea"/>
          <a:cs typeface="+mj-cs"/>
        </a:defRPr>
      </a:lvl1pPr>
    </p:titleStyle>
    <p:bodyStyle>
      <a:lvl1pPr marL="164592" indent="-164592" algn="l" defTabSz="685800" rtl="0" eaLnBrk="1" latinLnBrk="0" hangingPunct="1">
        <a:lnSpc>
          <a:spcPct val="100000"/>
        </a:lnSpc>
        <a:spcBef>
          <a:spcPts val="0"/>
        </a:spcBef>
        <a:spcAft>
          <a:spcPts val="3000"/>
        </a:spcAft>
        <a:buFont typeface="Arial"/>
        <a:buChar char="•"/>
        <a:defRPr sz="2400" b="1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150000"/>
        </a:lnSpc>
        <a:spcBef>
          <a:spcPts val="375"/>
        </a:spcBef>
        <a:buFont typeface="Lato" panose="020F0502020204030203" pitchFamily="34" charset="0"/>
        <a:buNone/>
        <a:defRPr sz="24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dpi.wi.gov/policy-budget" TargetMode="External"/><Relationship Id="rId2" Type="http://schemas.openxmlformats.org/officeDocument/2006/relationships/hyperlink" Target="https://dpi.wi.gov/policy-budget/biennial-budget/curre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70672" y="1034902"/>
            <a:ext cx="7069014" cy="37639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4000" dirty="0" smtClean="0"/>
              <a:t>2019 Wisconsin Act 9</a:t>
            </a:r>
            <a:endParaRPr lang="en-US" sz="2000" dirty="0" smtClean="0"/>
          </a:p>
          <a:p>
            <a:pPr>
              <a:lnSpc>
                <a:spcPct val="100000"/>
              </a:lnSpc>
            </a:pPr>
            <a:r>
              <a:rPr lang="en-US" sz="2600" dirty="0" smtClean="0"/>
              <a:t>2019-21 Biennial Budget </a:t>
            </a:r>
          </a:p>
          <a:p>
            <a:pPr>
              <a:lnSpc>
                <a:spcPts val="1182"/>
              </a:lnSpc>
              <a:spcAft>
                <a:spcPts val="1200"/>
              </a:spcAft>
            </a:pPr>
            <a:r>
              <a:rPr lang="en-US" sz="1600" i="1" dirty="0" smtClean="0"/>
              <a:t>Policy and </a:t>
            </a:r>
            <a:r>
              <a:rPr lang="en-US" sz="1600" i="1" dirty="0"/>
              <a:t>Budget </a:t>
            </a:r>
            <a:r>
              <a:rPr lang="en-US" sz="1600" i="1" dirty="0" smtClean="0"/>
              <a:t>Team</a:t>
            </a:r>
          </a:p>
          <a:p>
            <a:pPr>
              <a:lnSpc>
                <a:spcPts val="1182"/>
              </a:lnSpc>
              <a:spcAft>
                <a:spcPts val="1200"/>
              </a:spcAft>
            </a:pPr>
            <a:r>
              <a:rPr lang="en-US" sz="1600" i="1" smtClean="0"/>
              <a:t>July 2019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4185322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Act 9 – Categorical Aids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381914" y="1298308"/>
            <a:ext cx="5287017" cy="369250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000" u="sng" dirty="0" smtClean="0"/>
              <a:t>Categorical Aids</a:t>
            </a:r>
            <a:r>
              <a:rPr lang="en-US" sz="2000" dirty="0" smtClean="0"/>
              <a:t> - </a:t>
            </a:r>
            <a:r>
              <a:rPr lang="en-US" sz="2000" i="1" dirty="0" smtClean="0"/>
              <a:t>Special Education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1600" i="1" dirty="0"/>
              <a:t>Increases funding for main </a:t>
            </a:r>
            <a:r>
              <a:rPr lang="en-US" sz="1600" i="1" dirty="0" smtClean="0"/>
              <a:t>categorical </a:t>
            </a:r>
            <a:r>
              <a:rPr lang="en-US" sz="1600" i="1" dirty="0"/>
              <a:t>aid </a:t>
            </a:r>
            <a:r>
              <a:rPr lang="en-US" sz="1600" i="1" dirty="0" smtClean="0"/>
              <a:t>program </a:t>
            </a:r>
            <a:r>
              <a:rPr lang="en-US" sz="1600" i="1" dirty="0"/>
              <a:t>– first increase in a decade:</a:t>
            </a:r>
          </a:p>
          <a:p>
            <a:pPr marL="64008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500" b="0" dirty="0"/>
              <a:t>Provides $15.5 </a:t>
            </a:r>
            <a:r>
              <a:rPr lang="en-US" sz="1500" b="0" dirty="0" smtClean="0"/>
              <a:t>million </a:t>
            </a:r>
            <a:r>
              <a:rPr lang="en-US" sz="1500" b="0" dirty="0"/>
              <a:t>in FY20 </a:t>
            </a:r>
            <a:r>
              <a:rPr lang="en-US" sz="1500" b="0" dirty="0" smtClean="0"/>
              <a:t>and $</a:t>
            </a:r>
            <a:r>
              <a:rPr lang="en-US" sz="1500" b="0" dirty="0"/>
              <a:t>81.3 </a:t>
            </a:r>
            <a:r>
              <a:rPr lang="en-US" sz="1500" b="0" dirty="0" smtClean="0"/>
              <a:t>million </a:t>
            </a:r>
            <a:r>
              <a:rPr lang="en-US" sz="1500" b="0" dirty="0"/>
              <a:t>in FY21 </a:t>
            </a:r>
            <a:r>
              <a:rPr lang="en-US" sz="1500" b="0" dirty="0" smtClean="0"/>
              <a:t>($</a:t>
            </a:r>
            <a:r>
              <a:rPr lang="en-US" sz="1500" b="0" dirty="0"/>
              <a:t>96.9 </a:t>
            </a:r>
            <a:r>
              <a:rPr lang="en-US" sz="1500" b="0" dirty="0" smtClean="0"/>
              <a:t>million, </a:t>
            </a:r>
            <a:r>
              <a:rPr lang="en-US" sz="1500" b="0" dirty="0"/>
              <a:t>+13% over the biennium)</a:t>
            </a:r>
          </a:p>
          <a:p>
            <a:pPr marL="64008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500" b="0" dirty="0"/>
              <a:t>Raises reimbursement rate from &lt;</a:t>
            </a:r>
            <a:r>
              <a:rPr lang="en-US" sz="1500" b="0" dirty="0" smtClean="0"/>
              <a:t>25%</a:t>
            </a:r>
            <a:br>
              <a:rPr lang="en-US" sz="1500" b="0" dirty="0" smtClean="0"/>
            </a:br>
            <a:r>
              <a:rPr lang="en-US" sz="1500" b="0" dirty="0" smtClean="0"/>
              <a:t>to estimated 26</a:t>
            </a:r>
            <a:r>
              <a:rPr lang="en-US" sz="1500" b="0" dirty="0"/>
              <a:t>% in FY20 </a:t>
            </a:r>
            <a:r>
              <a:rPr lang="en-US" sz="1500" b="0" dirty="0" smtClean="0"/>
              <a:t>and estimated 30</a:t>
            </a:r>
            <a:r>
              <a:rPr lang="en-US" sz="1500" b="0" dirty="0"/>
              <a:t>% in </a:t>
            </a:r>
            <a:r>
              <a:rPr lang="en-US" sz="1500" b="0" dirty="0" smtClean="0"/>
              <a:t>FY21</a:t>
            </a:r>
            <a:endParaRPr lang="en-US" sz="1500" b="0" dirty="0"/>
          </a:p>
        </p:txBody>
      </p:sp>
    </p:spTree>
    <p:extLst>
      <p:ext uri="{BB962C8B-B14F-4D97-AF65-F5344CB8AC3E}">
        <p14:creationId xmlns:p14="http://schemas.microsoft.com/office/powerpoint/2010/main" val="164474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Act 9 – Categorical Aids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381914" y="1298308"/>
            <a:ext cx="5575776" cy="369250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000" u="sng" dirty="0" smtClean="0"/>
              <a:t>Categorical Aids</a:t>
            </a:r>
            <a:r>
              <a:rPr lang="en-US" sz="2000" dirty="0" smtClean="0"/>
              <a:t> - </a:t>
            </a:r>
            <a:r>
              <a:rPr lang="en-US" sz="2000" i="1" dirty="0" smtClean="0"/>
              <a:t>Special Education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1600" b="0" dirty="0" smtClean="0"/>
              <a:t>Maintains most other special education categorical aids at current law funding levels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1600" b="0" dirty="0"/>
              <a:t>E</a:t>
            </a:r>
            <a:r>
              <a:rPr lang="en-US" sz="1600" b="0" dirty="0" smtClean="0"/>
              <a:t>liminates Supplemental Special Education Aid beginning in FY21 (-$1.75 million annually)</a:t>
            </a:r>
          </a:p>
        </p:txBody>
      </p:sp>
    </p:spTree>
    <p:extLst>
      <p:ext uri="{BB962C8B-B14F-4D97-AF65-F5344CB8AC3E}">
        <p14:creationId xmlns:p14="http://schemas.microsoft.com/office/powerpoint/2010/main" val="35538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Act 9 – Categorical Aids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375038" y="1298308"/>
            <a:ext cx="5905786" cy="369250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000" u="sng" dirty="0" smtClean="0"/>
              <a:t>Categorical Aids</a:t>
            </a:r>
            <a:r>
              <a:rPr lang="en-US" sz="2000" dirty="0" smtClean="0"/>
              <a:t> – </a:t>
            </a:r>
            <a:r>
              <a:rPr lang="en-US" sz="2000" i="1" dirty="0" smtClean="0"/>
              <a:t>Mental Health Programs 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1600" i="1" dirty="0" smtClean="0"/>
              <a:t>Doubles </a:t>
            </a:r>
            <a:r>
              <a:rPr lang="en-US" sz="1600" i="1" dirty="0"/>
              <a:t>funding for </a:t>
            </a:r>
            <a:r>
              <a:rPr lang="en-US" sz="1600" i="1" dirty="0" smtClean="0"/>
              <a:t>existing aid and grant program: </a:t>
            </a:r>
            <a:endParaRPr lang="en-US" sz="1600" i="1" dirty="0"/>
          </a:p>
          <a:p>
            <a:pPr marL="64008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500" b="0" dirty="0" smtClean="0"/>
              <a:t>Mental Health categorical aid (social workers) </a:t>
            </a:r>
            <a:br>
              <a:rPr lang="en-US" sz="1500" b="0" dirty="0" smtClean="0"/>
            </a:br>
            <a:r>
              <a:rPr lang="en-US" sz="1500" b="0" dirty="0" smtClean="0"/>
              <a:t>– from $3 million to $6 million annually (effective FY20) </a:t>
            </a:r>
            <a:endParaRPr lang="en-US" sz="1500" b="0" dirty="0"/>
          </a:p>
          <a:p>
            <a:pPr marL="64008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500" b="0" dirty="0" smtClean="0"/>
              <a:t>School-Based Services/Collaboration grant </a:t>
            </a:r>
            <a:br>
              <a:rPr lang="en-US" sz="1500" b="0" dirty="0" smtClean="0"/>
            </a:br>
            <a:r>
              <a:rPr lang="en-US" sz="1500" b="0" dirty="0" smtClean="0"/>
              <a:t>– </a:t>
            </a:r>
            <a:r>
              <a:rPr lang="en-US" sz="1500" b="0" dirty="0"/>
              <a:t>from $</a:t>
            </a:r>
            <a:r>
              <a:rPr lang="en-US" sz="1500" b="0" dirty="0" smtClean="0"/>
              <a:t>3.25 million </a:t>
            </a:r>
            <a:r>
              <a:rPr lang="en-US" sz="1500" b="0" dirty="0"/>
              <a:t>to $</a:t>
            </a:r>
            <a:r>
              <a:rPr lang="en-US" sz="1500" b="0" dirty="0" smtClean="0"/>
              <a:t>6.5 million </a:t>
            </a:r>
            <a:r>
              <a:rPr lang="en-US" sz="1500" b="0" dirty="0"/>
              <a:t>annually (effective </a:t>
            </a:r>
            <a:r>
              <a:rPr lang="en-US" sz="1500" b="0" dirty="0" smtClean="0"/>
              <a:t>FY20)</a:t>
            </a:r>
            <a:endParaRPr lang="en-US" sz="1500" b="0" dirty="0"/>
          </a:p>
        </p:txBody>
      </p:sp>
    </p:spTree>
    <p:extLst>
      <p:ext uri="{BB962C8B-B14F-4D97-AF65-F5344CB8AC3E}">
        <p14:creationId xmlns:p14="http://schemas.microsoft.com/office/powerpoint/2010/main" val="428915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Act 9 – Categorical Aids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375038" y="1298308"/>
            <a:ext cx="5988288" cy="369250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000" u="sng" dirty="0" smtClean="0"/>
              <a:t>Categorical Aids</a:t>
            </a:r>
            <a:r>
              <a:rPr lang="en-US" sz="2000" dirty="0" smtClean="0"/>
              <a:t> – </a:t>
            </a:r>
            <a:r>
              <a:rPr lang="en-US" sz="2000" i="1" dirty="0" smtClean="0"/>
              <a:t>Mental Health Programs 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1500" b="0" dirty="0" smtClean="0"/>
              <a:t>Maintains existing funding level for DPI’s mental health training programs – e.g., SBIRT, TSS, YMHFA* </a:t>
            </a:r>
            <a:br>
              <a:rPr lang="en-US" sz="1500" b="0" dirty="0" smtClean="0"/>
            </a:br>
            <a:r>
              <a:rPr lang="en-US" sz="1500" b="0" dirty="0" smtClean="0"/>
              <a:t>($420,000 annually)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1500" b="0" dirty="0" smtClean="0"/>
              <a:t>No changes to program structure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endParaRPr lang="en-US" sz="1200" b="0" i="1" dirty="0" smtClean="0"/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1200" b="0" i="1" dirty="0" smtClean="0"/>
              <a:t>*Screening, Brief Intervention, Referral to Treatment; Trauma-Sensitive Schools; Youth Mental Health First Aid. </a:t>
            </a:r>
          </a:p>
        </p:txBody>
      </p:sp>
    </p:spTree>
    <p:extLst>
      <p:ext uri="{BB962C8B-B14F-4D97-AF65-F5344CB8AC3E}">
        <p14:creationId xmlns:p14="http://schemas.microsoft.com/office/powerpoint/2010/main" val="33374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Act 9 – Categorical Aids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381914" y="1298308"/>
            <a:ext cx="6380174" cy="378324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000" u="sng" dirty="0" smtClean="0"/>
              <a:t>Categorical Aids</a:t>
            </a:r>
            <a:r>
              <a:rPr lang="en-US" sz="2000" dirty="0" smtClean="0"/>
              <a:t> – </a:t>
            </a:r>
            <a:r>
              <a:rPr lang="en-US" sz="2000" i="1" dirty="0" smtClean="0"/>
              <a:t>Supports for Rural Schools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1600" dirty="0" smtClean="0"/>
              <a:t>High Cost Transportation Aid </a:t>
            </a:r>
            <a:endParaRPr lang="en-US" sz="1600" dirty="0"/>
          </a:p>
          <a:p>
            <a:pPr marL="64008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400" b="0" dirty="0" smtClean="0"/>
              <a:t>+$800,000 annually (effective FY20) to fund </a:t>
            </a:r>
            <a:r>
              <a:rPr lang="en-US" sz="1400" b="0" dirty="0"/>
              <a:t>aid claims at </a:t>
            </a:r>
            <a:r>
              <a:rPr lang="en-US" sz="1400" b="0" dirty="0" smtClean="0"/>
              <a:t>~90% </a:t>
            </a:r>
            <a:r>
              <a:rPr lang="en-US" sz="1400" b="0" dirty="0"/>
              <a:t>of projected </a:t>
            </a:r>
            <a:r>
              <a:rPr lang="en-US" sz="1400" b="0" dirty="0" smtClean="0"/>
              <a:t>eligibility</a:t>
            </a:r>
            <a:endParaRPr lang="en-US" sz="1400" b="0" dirty="0"/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1600" dirty="0" smtClean="0"/>
              <a:t>Sparsity aid</a:t>
            </a:r>
          </a:p>
          <a:p>
            <a:pPr marL="64008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400" b="0" dirty="0" smtClean="0"/>
              <a:t>Appropriation was reestimated to fully fund aid claims; </a:t>
            </a:r>
            <a:br>
              <a:rPr lang="en-US" sz="1400" b="0" dirty="0" smtClean="0"/>
            </a:br>
            <a:r>
              <a:rPr lang="en-US" sz="1400" b="0" dirty="0" smtClean="0"/>
              <a:t>no changes to program structure (no additional tiers of aid eligibility)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255167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Act 9 – Categorical Aids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381914" y="1298308"/>
            <a:ext cx="6380174" cy="378324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000" u="sng" dirty="0" smtClean="0"/>
              <a:t>Categorical Aids</a:t>
            </a:r>
            <a:r>
              <a:rPr lang="en-US" sz="2000" dirty="0" smtClean="0"/>
              <a:t> – </a:t>
            </a:r>
            <a:r>
              <a:rPr lang="en-US" sz="2000" i="1" dirty="0" smtClean="0"/>
              <a:t>Supports for Rural Schools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1800" dirty="0"/>
              <a:t>Rural Teacher Talent Program </a:t>
            </a:r>
          </a:p>
          <a:p>
            <a:pPr marL="64008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0" dirty="0"/>
              <a:t>Triples current funding level, from $500,000</a:t>
            </a:r>
            <a:br>
              <a:rPr lang="en-US" sz="1600" b="0" dirty="0"/>
            </a:br>
            <a:r>
              <a:rPr lang="en-US" sz="1600" b="0" dirty="0"/>
              <a:t> to $1.5 million annually </a:t>
            </a:r>
          </a:p>
          <a:p>
            <a:pPr marL="64008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0" dirty="0"/>
              <a:t>Intended to build teacher pipeline to rural schools</a:t>
            </a:r>
          </a:p>
        </p:txBody>
      </p:sp>
    </p:spTree>
    <p:extLst>
      <p:ext uri="{BB962C8B-B14F-4D97-AF65-F5344CB8AC3E}">
        <p14:creationId xmlns:p14="http://schemas.microsoft.com/office/powerpoint/2010/main" val="39325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Act 9 – Categorical Aids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381914" y="1298308"/>
            <a:ext cx="5940161" cy="2703051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200" u="sng" dirty="0" smtClean="0"/>
              <a:t>Categorical Aids</a:t>
            </a:r>
            <a:r>
              <a:rPr lang="en-US" sz="2200" dirty="0"/>
              <a:t> </a:t>
            </a:r>
            <a:r>
              <a:rPr lang="en-US" sz="2200" dirty="0" smtClean="0"/>
              <a:t>– </a:t>
            </a:r>
            <a:r>
              <a:rPr lang="en-US" sz="2200" i="1" dirty="0" smtClean="0"/>
              <a:t>Targeted Supports</a:t>
            </a:r>
            <a:endParaRPr lang="en-US" sz="2200" b="0" i="1" dirty="0" smtClean="0"/>
          </a:p>
          <a:p>
            <a:pPr lvl="0"/>
            <a:r>
              <a:rPr lang="en-US" sz="1600" dirty="0"/>
              <a:t>Robotics League Participation Grants</a:t>
            </a:r>
            <a:r>
              <a:rPr lang="en-US" sz="1600" b="0" dirty="0"/>
              <a:t>: +$250,000 annually </a:t>
            </a:r>
            <a:r>
              <a:rPr lang="en-US" sz="1600" b="0" dirty="0" smtClean="0"/>
              <a:t/>
            </a:r>
            <a:br>
              <a:rPr lang="en-US" sz="1600" b="0" dirty="0" smtClean="0"/>
            </a:br>
            <a:r>
              <a:rPr lang="en-US" sz="1600" b="0" dirty="0" smtClean="0"/>
              <a:t>(</a:t>
            </a:r>
            <a:r>
              <a:rPr lang="en-US" sz="1600" b="0" dirty="0"/>
              <a:t>double </a:t>
            </a:r>
            <a:r>
              <a:rPr lang="en-US" sz="1600" b="0" dirty="0" smtClean="0"/>
              <a:t>funding, effective FY20).</a:t>
            </a:r>
            <a:endParaRPr lang="en-US" sz="1600" b="0" dirty="0"/>
          </a:p>
          <a:p>
            <a:pPr lvl="0"/>
            <a:r>
              <a:rPr lang="en-US" sz="1600" dirty="0"/>
              <a:t>School Library Aid</a:t>
            </a:r>
            <a:r>
              <a:rPr lang="en-US" sz="1600" b="0" dirty="0"/>
              <a:t>: </a:t>
            </a:r>
            <a:r>
              <a:rPr lang="en-US" sz="1600" b="0" dirty="0" smtClean="0"/>
              <a:t>reestimates </a:t>
            </a:r>
            <a:r>
              <a:rPr lang="en-US" sz="1600" b="0" dirty="0"/>
              <a:t>available funding from the Common School Fund (+$2.4 </a:t>
            </a:r>
            <a:r>
              <a:rPr lang="en-US" sz="1600" b="0" dirty="0" smtClean="0"/>
              <a:t>million in </a:t>
            </a:r>
            <a:r>
              <a:rPr lang="en-US" sz="1600" b="0" dirty="0"/>
              <a:t>FY20 </a:t>
            </a:r>
            <a:r>
              <a:rPr lang="en-US" sz="1600" b="0" dirty="0" smtClean="0"/>
              <a:t>and </a:t>
            </a:r>
            <a:r>
              <a:rPr lang="en-US" sz="1600" b="0" dirty="0"/>
              <a:t>+$3.3 </a:t>
            </a:r>
            <a:r>
              <a:rPr lang="en-US" sz="1600" b="0" dirty="0" smtClean="0"/>
              <a:t>million </a:t>
            </a:r>
            <a:br>
              <a:rPr lang="en-US" sz="1600" b="0" dirty="0" smtClean="0"/>
            </a:br>
            <a:r>
              <a:rPr lang="en-US" sz="1600" b="0" dirty="0" smtClean="0"/>
              <a:t>in </a:t>
            </a:r>
            <a:r>
              <a:rPr lang="en-US" sz="1600" b="0" dirty="0"/>
              <a:t>FY21</a:t>
            </a:r>
            <a:r>
              <a:rPr lang="en-US" sz="1600" b="0" dirty="0" smtClean="0"/>
              <a:t>).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213851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Act 9 – Categorical Aids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381914" y="1298308"/>
            <a:ext cx="5892036" cy="247617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000" u="sng" dirty="0" smtClean="0"/>
              <a:t>Categorical Aids</a:t>
            </a:r>
            <a:r>
              <a:rPr lang="en-US" sz="2000" dirty="0"/>
              <a:t> </a:t>
            </a:r>
            <a:r>
              <a:rPr lang="en-US" sz="2000" dirty="0" smtClean="0"/>
              <a:t>– </a:t>
            </a:r>
            <a:r>
              <a:rPr lang="en-US" sz="2000" i="1" dirty="0" smtClean="0"/>
              <a:t>Targeted Supports</a:t>
            </a:r>
            <a:endParaRPr lang="en-US" sz="2000" b="0" i="1" dirty="0" smtClean="0"/>
          </a:p>
          <a:p>
            <a:pPr lvl="0"/>
            <a:r>
              <a:rPr lang="en-US" sz="1500" dirty="0" smtClean="0"/>
              <a:t>School </a:t>
            </a:r>
            <a:r>
              <a:rPr lang="en-US" sz="1500" dirty="0"/>
              <a:t>Day Milk Program</a:t>
            </a:r>
            <a:r>
              <a:rPr lang="en-US" sz="1500" b="0" dirty="0"/>
              <a:t>: +$382,900 annually to fully fund projected aid </a:t>
            </a:r>
            <a:r>
              <a:rPr lang="en-US" sz="1500" b="0" dirty="0" smtClean="0"/>
              <a:t>eligibility </a:t>
            </a:r>
          </a:p>
          <a:p>
            <a:pPr marL="640080" lvl="0">
              <a:buFont typeface="Wingdings" panose="05000000000000000000" pitchFamily="2" charset="2"/>
              <a:buChar char="ü"/>
            </a:pPr>
            <a:r>
              <a:rPr lang="en-US" sz="1500" b="0" i="1" dirty="0" smtClean="0"/>
              <a:t>Expands </a:t>
            </a:r>
            <a:r>
              <a:rPr lang="en-US" sz="1500" b="0" i="1" dirty="0"/>
              <a:t>eligibility</a:t>
            </a:r>
            <a:r>
              <a:rPr lang="en-US" sz="1500" b="0" dirty="0"/>
              <a:t> to </a:t>
            </a:r>
            <a:r>
              <a:rPr lang="en-US" sz="1500" b="0" dirty="0" smtClean="0"/>
              <a:t>independent </a:t>
            </a:r>
            <a:r>
              <a:rPr lang="en-US" sz="1500" b="0" dirty="0"/>
              <a:t>charter schools, </a:t>
            </a:r>
            <a:r>
              <a:rPr lang="en-US" sz="1500" b="0" dirty="0" smtClean="0"/>
              <a:t/>
            </a:r>
            <a:br>
              <a:rPr lang="en-US" sz="1500" b="0" dirty="0" smtClean="0"/>
            </a:br>
            <a:r>
              <a:rPr lang="en-US" sz="1500" b="0" dirty="0" smtClean="0"/>
              <a:t>the </a:t>
            </a:r>
            <a:r>
              <a:rPr lang="en-US" sz="1500" b="0" dirty="0"/>
              <a:t>state’s two residential schools, and residential care centers for children &amp; youth (county-operated).  </a:t>
            </a:r>
          </a:p>
        </p:txBody>
      </p:sp>
    </p:spTree>
    <p:extLst>
      <p:ext uri="{BB962C8B-B14F-4D97-AF65-F5344CB8AC3E}">
        <p14:creationId xmlns:p14="http://schemas.microsoft.com/office/powerpoint/2010/main" val="272527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Act 9 – Categorical Aids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381913" y="1298308"/>
            <a:ext cx="6173919" cy="374834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000" u="sng" dirty="0" smtClean="0"/>
              <a:t>Categorical Aids</a:t>
            </a:r>
            <a:r>
              <a:rPr lang="en-US" sz="2000" dirty="0"/>
              <a:t> </a:t>
            </a:r>
            <a:r>
              <a:rPr lang="en-US" sz="2000" dirty="0" smtClean="0"/>
              <a:t>– </a:t>
            </a:r>
            <a:r>
              <a:rPr lang="en-US" sz="2000" i="1" dirty="0" smtClean="0"/>
              <a:t>Targeted Supports</a:t>
            </a:r>
            <a:endParaRPr lang="en-US" sz="2000" b="0" i="1" dirty="0" smtClean="0"/>
          </a:p>
          <a:p>
            <a:pPr lvl="0"/>
            <a:r>
              <a:rPr lang="en-US" sz="1600" dirty="0" smtClean="0"/>
              <a:t>School </a:t>
            </a:r>
            <a:r>
              <a:rPr lang="en-US" sz="1600" dirty="0"/>
              <a:t>Performance Improvement Grant</a:t>
            </a:r>
            <a:r>
              <a:rPr lang="en-US" sz="1600" b="0" dirty="0"/>
              <a:t>: </a:t>
            </a:r>
            <a:r>
              <a:rPr lang="en-US" sz="1600" b="0" dirty="0" smtClean="0"/>
              <a:t/>
            </a:r>
            <a:br>
              <a:rPr lang="en-US" sz="1600" b="0" dirty="0" smtClean="0"/>
            </a:br>
            <a:r>
              <a:rPr lang="en-US" sz="1600" b="0" dirty="0" smtClean="0"/>
              <a:t>eliminates </a:t>
            </a:r>
            <a:r>
              <a:rPr lang="en-US" sz="1600" b="0" dirty="0"/>
              <a:t>funding </a:t>
            </a:r>
            <a:r>
              <a:rPr lang="en-US" sz="1600" b="0" dirty="0" smtClean="0"/>
              <a:t>(effective FY21, -$</a:t>
            </a:r>
            <a:r>
              <a:rPr lang="en-US" sz="1600" b="0" dirty="0"/>
              <a:t>3.7 </a:t>
            </a:r>
            <a:r>
              <a:rPr lang="en-US" sz="1600" b="0" dirty="0" smtClean="0"/>
              <a:t>million)   </a:t>
            </a:r>
            <a:endParaRPr lang="en-US" sz="1600" b="0" dirty="0"/>
          </a:p>
          <a:p>
            <a:pPr lvl="0"/>
            <a:r>
              <a:rPr lang="en-US" sz="1600" dirty="0"/>
              <a:t>Personal Electronic Computing Devices </a:t>
            </a:r>
            <a:r>
              <a:rPr lang="en-US" sz="1600" dirty="0" smtClean="0"/>
              <a:t>Grant</a:t>
            </a:r>
            <a:r>
              <a:rPr lang="en-US" sz="1600" b="0" dirty="0" smtClean="0"/>
              <a:t>: </a:t>
            </a:r>
            <a:br>
              <a:rPr lang="en-US" sz="1600" b="0" dirty="0" smtClean="0"/>
            </a:br>
            <a:r>
              <a:rPr lang="en-US" sz="1600" b="0" dirty="0" smtClean="0"/>
              <a:t>eliminates </a:t>
            </a:r>
            <a:r>
              <a:rPr lang="en-US" sz="1600" b="0" dirty="0"/>
              <a:t>funding </a:t>
            </a:r>
            <a:r>
              <a:rPr lang="en-US" sz="1600" b="0" dirty="0" smtClean="0"/>
              <a:t>(effective FY20, -$</a:t>
            </a:r>
            <a:r>
              <a:rPr lang="en-US" sz="1600" b="0" dirty="0"/>
              <a:t>9.2 </a:t>
            </a:r>
            <a:r>
              <a:rPr lang="en-US" sz="1600" b="0" dirty="0" smtClean="0"/>
              <a:t>million)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239278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Act 9 – Libraries/Lifelong Learning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375037" y="1298308"/>
            <a:ext cx="6270171" cy="3692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u="sng" dirty="0" smtClean="0"/>
              <a:t>Information Technology, Public Libraries, And Lifelong Learning</a:t>
            </a:r>
          </a:p>
          <a:p>
            <a:pPr lvl="0"/>
            <a:r>
              <a:rPr lang="en-US" sz="1400" dirty="0" smtClean="0"/>
              <a:t>BadgerLink</a:t>
            </a:r>
            <a:r>
              <a:rPr lang="en-US" sz="1400" dirty="0"/>
              <a:t>: </a:t>
            </a:r>
            <a:endParaRPr lang="en-US" sz="1400" dirty="0" smtClean="0"/>
          </a:p>
          <a:p>
            <a:pPr marL="640080" lvl="0">
              <a:buFont typeface="Wingdings" panose="05000000000000000000" pitchFamily="2" charset="2"/>
              <a:buChar char="ü"/>
            </a:pPr>
            <a:r>
              <a:rPr lang="en-US" sz="1400" b="0" dirty="0" smtClean="0"/>
              <a:t>+$</a:t>
            </a:r>
            <a:r>
              <a:rPr lang="en-US" sz="1400" b="0" dirty="0"/>
              <a:t>345,800 in FY21 to increase funding for </a:t>
            </a:r>
            <a:r>
              <a:rPr lang="en-US" sz="1400" b="0" dirty="0" smtClean="0"/>
              <a:t>contracts </a:t>
            </a:r>
            <a:r>
              <a:rPr lang="en-US" sz="1400" b="0" dirty="0"/>
              <a:t>with all current </a:t>
            </a:r>
            <a:r>
              <a:rPr lang="en-US" sz="1400" b="0" dirty="0" smtClean="0"/>
              <a:t>vendors and </a:t>
            </a:r>
            <a:r>
              <a:rPr lang="en-US" sz="1400" b="0" dirty="0"/>
              <a:t>to maintain </a:t>
            </a:r>
            <a:r>
              <a:rPr lang="en-US" sz="1400" b="0" dirty="0" smtClean="0"/>
              <a:t>current </a:t>
            </a:r>
            <a:r>
              <a:rPr lang="en-US" sz="1400" b="0" dirty="0"/>
              <a:t>level of services through </a:t>
            </a:r>
            <a:r>
              <a:rPr lang="en-US" sz="1400" b="0" dirty="0" smtClean="0"/>
              <a:t/>
            </a:r>
            <a:br>
              <a:rPr lang="en-US" sz="1400" b="0" dirty="0" smtClean="0"/>
            </a:br>
            <a:r>
              <a:rPr lang="en-US" sz="1400" b="0" dirty="0" smtClean="0"/>
              <a:t>Newsline </a:t>
            </a:r>
            <a:r>
              <a:rPr lang="en-US" sz="1400" b="0" dirty="0"/>
              <a:t>for the </a:t>
            </a:r>
            <a:r>
              <a:rPr lang="en-US" sz="1400" b="0" dirty="0" smtClean="0"/>
              <a:t>Blind</a:t>
            </a:r>
            <a:endParaRPr lang="en-US" sz="1400" b="0" dirty="0"/>
          </a:p>
          <a:p>
            <a:pPr lvl="0"/>
            <a:r>
              <a:rPr lang="en-US" sz="1400" dirty="0"/>
              <a:t>Library Service Contracts: </a:t>
            </a:r>
            <a:endParaRPr lang="en-US" sz="1400" dirty="0" smtClean="0"/>
          </a:p>
          <a:p>
            <a:pPr marL="640080">
              <a:buFont typeface="Wingdings" panose="05000000000000000000" pitchFamily="2" charset="2"/>
              <a:buChar char="ü"/>
            </a:pPr>
            <a:r>
              <a:rPr lang="en-US" sz="1400" b="0" dirty="0"/>
              <a:t>+$133,200 in FY20 </a:t>
            </a:r>
            <a:r>
              <a:rPr lang="en-US" sz="1400" b="0" dirty="0" smtClean="0"/>
              <a:t>and </a:t>
            </a:r>
            <a:r>
              <a:rPr lang="en-US" sz="1400" b="0" dirty="0"/>
              <a:t>$168,100 in FY21 to fully fund estimated contract </a:t>
            </a:r>
            <a:r>
              <a:rPr lang="en-US" sz="1400" b="0" dirty="0" smtClean="0"/>
              <a:t>costs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202734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2019 Wisconsin Act 9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342418" y="1309630"/>
            <a:ext cx="6361888" cy="331597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000" u="sng" dirty="0"/>
              <a:t>S</a:t>
            </a:r>
            <a:r>
              <a:rPr lang="en-US" sz="2000" u="sng" dirty="0" smtClean="0"/>
              <a:t>igned into law on July 3, 2019</a:t>
            </a:r>
          </a:p>
          <a:p>
            <a:pPr marL="164592" indent="-164592">
              <a:lnSpc>
                <a:spcPct val="120000"/>
              </a:lnSpc>
              <a:spcAft>
                <a:spcPts val="1200"/>
              </a:spcAft>
            </a:pPr>
            <a:r>
              <a:rPr lang="en-US" sz="1800" dirty="0" smtClean="0"/>
              <a:t>Sets </a:t>
            </a:r>
            <a:r>
              <a:rPr lang="en-US" sz="1800" dirty="0"/>
              <a:t>appropriations for FY20 &amp; </a:t>
            </a:r>
            <a:r>
              <a:rPr lang="en-US" sz="1800" dirty="0" smtClean="0"/>
              <a:t>FY21 </a:t>
            </a:r>
          </a:p>
          <a:p>
            <a:pPr indent="1588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/>
              <a:t>	</a:t>
            </a:r>
            <a:r>
              <a:rPr lang="en-US" sz="1800" dirty="0" smtClean="0"/>
              <a:t>2019-20 and 2020-21 school years </a:t>
            </a:r>
          </a:p>
          <a:p>
            <a:pPr marL="164592" indent="-164592">
              <a:lnSpc>
                <a:spcPct val="120000"/>
              </a:lnSpc>
              <a:spcAft>
                <a:spcPts val="1200"/>
              </a:spcAft>
            </a:pPr>
            <a:r>
              <a:rPr lang="en-US" sz="1800" dirty="0"/>
              <a:t>R</a:t>
            </a:r>
            <a:r>
              <a:rPr lang="en-US" sz="1800" dirty="0" smtClean="0"/>
              <a:t>elatively “skinny</a:t>
            </a:r>
            <a:r>
              <a:rPr lang="en-US" sz="1800" dirty="0"/>
              <a:t>” budget compared to </a:t>
            </a:r>
            <a:r>
              <a:rPr lang="en-US" sz="1800" dirty="0" smtClean="0"/>
              <a:t>prior budget </a:t>
            </a:r>
            <a:r>
              <a:rPr lang="en-US" sz="1800" dirty="0"/>
              <a:t>a</a:t>
            </a:r>
            <a:r>
              <a:rPr lang="en-US" sz="1800" dirty="0" smtClean="0"/>
              <a:t>cts </a:t>
            </a:r>
          </a:p>
          <a:p>
            <a:pPr indent="1588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/>
              <a:t>	</a:t>
            </a:r>
            <a:r>
              <a:rPr lang="en-US" sz="1800" dirty="0" smtClean="0"/>
              <a:t>fewer policy changes</a:t>
            </a:r>
          </a:p>
        </p:txBody>
      </p:sp>
    </p:spTree>
    <p:extLst>
      <p:ext uri="{BB962C8B-B14F-4D97-AF65-F5344CB8AC3E}">
        <p14:creationId xmlns:p14="http://schemas.microsoft.com/office/powerpoint/2010/main" val="835893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Act 9 – Libraries/Lifelong Learning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375038" y="1298308"/>
            <a:ext cx="5940162" cy="3692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u="sng" dirty="0" smtClean="0"/>
              <a:t>Information Technology, Public Libraries, And Lifelong Learning</a:t>
            </a:r>
          </a:p>
          <a:p>
            <a:pPr lvl="0"/>
            <a:r>
              <a:rPr lang="en-US" sz="1500" dirty="0" smtClean="0"/>
              <a:t>Public </a:t>
            </a:r>
            <a:r>
              <a:rPr lang="en-US" sz="1500" dirty="0"/>
              <a:t>Library System Aid: </a:t>
            </a:r>
            <a:endParaRPr lang="en-US" sz="1500" dirty="0" smtClean="0"/>
          </a:p>
          <a:p>
            <a:pPr marL="640080">
              <a:buFont typeface="Wingdings" panose="05000000000000000000" pitchFamily="2" charset="2"/>
              <a:buChar char="ü"/>
            </a:pPr>
            <a:r>
              <a:rPr lang="en-US" sz="1500" b="0" dirty="0"/>
              <a:t>+$</a:t>
            </a:r>
            <a:r>
              <a:rPr lang="en-US" sz="1500" b="0" dirty="0" smtClean="0"/>
              <a:t>1 million </a:t>
            </a:r>
            <a:r>
              <a:rPr lang="en-US" sz="1500" b="0" dirty="0"/>
              <a:t>in FY20 </a:t>
            </a:r>
            <a:r>
              <a:rPr lang="en-US" sz="1500" b="0" dirty="0" smtClean="0"/>
              <a:t>and </a:t>
            </a:r>
            <a:r>
              <a:rPr lang="en-US" sz="1500" b="0" dirty="0"/>
              <a:t>in FY21 </a:t>
            </a:r>
            <a:r>
              <a:rPr lang="en-US" sz="1500" b="0" dirty="0" smtClean="0"/>
              <a:t/>
            </a:r>
            <a:br>
              <a:rPr lang="en-US" sz="1500" b="0" dirty="0" smtClean="0"/>
            </a:br>
            <a:r>
              <a:rPr lang="en-US" sz="1500" b="0" dirty="0" smtClean="0"/>
              <a:t>($</a:t>
            </a:r>
            <a:r>
              <a:rPr lang="en-US" sz="1500" b="0" dirty="0"/>
              <a:t>2 </a:t>
            </a:r>
            <a:r>
              <a:rPr lang="en-US" sz="1500" b="0" dirty="0" smtClean="0"/>
              <a:t>million, </a:t>
            </a:r>
            <a:r>
              <a:rPr lang="en-US" sz="1500" b="0" dirty="0"/>
              <a:t>+6.7%, over the biennium)</a:t>
            </a:r>
          </a:p>
          <a:p>
            <a:pPr marL="640080" lvl="0">
              <a:buFont typeface="Wingdings" panose="05000000000000000000" pitchFamily="2" charset="2"/>
              <a:buChar char="ü"/>
            </a:pPr>
            <a:r>
              <a:rPr lang="en-US" sz="1500" b="0" dirty="0"/>
              <a:t>Makes </a:t>
            </a:r>
            <a:r>
              <a:rPr lang="en-US" sz="1500" b="0" dirty="0" smtClean="0"/>
              <a:t>permanent (base-building) the </a:t>
            </a:r>
            <a:r>
              <a:rPr lang="en-US" sz="1500" b="0" dirty="0"/>
              <a:t>one-time increase from 2017-19 </a:t>
            </a:r>
            <a:r>
              <a:rPr lang="en-US" sz="1500" b="0" dirty="0" smtClean="0"/>
              <a:t>budget </a:t>
            </a:r>
            <a:endParaRPr lang="en-US" sz="1500" b="0" dirty="0"/>
          </a:p>
        </p:txBody>
      </p:sp>
    </p:spTree>
    <p:extLst>
      <p:ext uri="{BB962C8B-B14F-4D97-AF65-F5344CB8AC3E}">
        <p14:creationId xmlns:p14="http://schemas.microsoft.com/office/powerpoint/2010/main" val="218488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Act 9 – Other Aids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375038" y="1298308"/>
            <a:ext cx="6400800" cy="2806179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2200" u="sng" dirty="0" smtClean="0"/>
              <a:t>Aids To Individuals/Organizations</a:t>
            </a:r>
          </a:p>
          <a:p>
            <a:pPr lvl="0"/>
            <a:r>
              <a:rPr lang="en-US" sz="1900" dirty="0" smtClean="0"/>
              <a:t>Special </a:t>
            </a:r>
            <a:r>
              <a:rPr lang="en-US" sz="1900" dirty="0"/>
              <a:t>Olympics Wisconsin</a:t>
            </a:r>
            <a:r>
              <a:rPr lang="en-US" sz="1900" b="0" dirty="0"/>
              <a:t>: +$25,000 in FY20 </a:t>
            </a:r>
            <a:r>
              <a:rPr lang="en-US" sz="1900" b="0" dirty="0" smtClean="0"/>
              <a:t>and FY21   </a:t>
            </a:r>
            <a:endParaRPr lang="en-US" sz="1900" b="0" dirty="0"/>
          </a:p>
          <a:p>
            <a:pPr lvl="0"/>
            <a:r>
              <a:rPr lang="en-US" sz="1900" dirty="0"/>
              <a:t>Very Special Arts Wisconsin</a:t>
            </a:r>
            <a:r>
              <a:rPr lang="en-US" sz="1900" b="0" dirty="0"/>
              <a:t>: +$25,000 in FY20 </a:t>
            </a:r>
            <a:r>
              <a:rPr lang="en-US" sz="1900" b="0" dirty="0" smtClean="0"/>
              <a:t>and FY21   </a:t>
            </a:r>
            <a:endParaRPr lang="en-US" sz="1900" b="0" dirty="0"/>
          </a:p>
          <a:p>
            <a:pPr lvl="0"/>
            <a:r>
              <a:rPr lang="en-US" sz="1900" dirty="0"/>
              <a:t>Wisconsin Reading Corps</a:t>
            </a:r>
            <a:r>
              <a:rPr lang="en-US" sz="1900" b="0" dirty="0"/>
              <a:t>: </a:t>
            </a:r>
            <a:endParaRPr lang="en-US" sz="1900" b="0" dirty="0" smtClean="0"/>
          </a:p>
          <a:p>
            <a:pPr marL="640080" lvl="0">
              <a:buFont typeface="Wingdings" panose="05000000000000000000" pitchFamily="2" charset="2"/>
              <a:buChar char="ü"/>
            </a:pPr>
            <a:r>
              <a:rPr lang="en-US" sz="1900" b="0" dirty="0" smtClean="0"/>
              <a:t>+$</a:t>
            </a:r>
            <a:r>
              <a:rPr lang="en-US" sz="1900" b="0" dirty="0"/>
              <a:t>700,000 annually beginning in FY20 </a:t>
            </a:r>
            <a:r>
              <a:rPr lang="en-US" sz="1900" b="0" dirty="0" smtClean="0"/>
              <a:t/>
            </a:r>
            <a:br>
              <a:rPr lang="en-US" sz="1900" b="0" dirty="0" smtClean="0"/>
            </a:br>
            <a:r>
              <a:rPr lang="en-US" sz="1900" b="0" dirty="0" smtClean="0"/>
              <a:t>(</a:t>
            </a:r>
            <a:r>
              <a:rPr lang="en-US" sz="1900" b="0" dirty="0"/>
              <a:t>makes one-time funding permanent</a:t>
            </a:r>
            <a:r>
              <a:rPr lang="en-US" sz="1900" b="0" dirty="0" smtClean="0"/>
              <a:t>) </a:t>
            </a:r>
            <a:endParaRPr lang="en-US" sz="1900" b="0" dirty="0"/>
          </a:p>
        </p:txBody>
      </p:sp>
    </p:spTree>
    <p:extLst>
      <p:ext uri="{BB962C8B-B14F-4D97-AF65-F5344CB8AC3E}">
        <p14:creationId xmlns:p14="http://schemas.microsoft.com/office/powerpoint/2010/main" val="252491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Act 9 – Other Aids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375038" y="1298308"/>
            <a:ext cx="7339896" cy="369250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000" u="sng" dirty="0" smtClean="0"/>
              <a:t>Aids To Individuals/Organizations</a:t>
            </a:r>
          </a:p>
          <a:p>
            <a:pPr lvl="0"/>
            <a:r>
              <a:rPr lang="en-US" sz="1600" dirty="0" smtClean="0"/>
              <a:t>HOPELINE</a:t>
            </a:r>
            <a:r>
              <a:rPr lang="en-US" sz="1600" b="0" dirty="0"/>
              <a:t>: </a:t>
            </a:r>
            <a:endParaRPr lang="en-US" sz="1600" b="0" dirty="0" smtClean="0"/>
          </a:p>
          <a:p>
            <a:pPr marL="640080" lvl="0">
              <a:buFont typeface="Wingdings" panose="05000000000000000000" pitchFamily="2" charset="2"/>
              <a:buChar char="ü"/>
            </a:pPr>
            <a:r>
              <a:rPr lang="en-US" sz="1600" b="0" dirty="0"/>
              <a:t>+$110,000 annually in the JCF </a:t>
            </a:r>
            <a:r>
              <a:rPr lang="en-US" sz="1600" b="0" dirty="0" smtClean="0"/>
              <a:t>supplemental </a:t>
            </a:r>
            <a:r>
              <a:rPr lang="en-US" sz="1600" b="0" dirty="0"/>
              <a:t>appropriation </a:t>
            </a:r>
            <a:r>
              <a:rPr lang="en-US" sz="1600" b="0" dirty="0" smtClean="0"/>
              <a:t/>
            </a:r>
            <a:br>
              <a:rPr lang="en-US" sz="1600" b="0" dirty="0" smtClean="0"/>
            </a:br>
            <a:r>
              <a:rPr lang="en-US" sz="1600" b="0" dirty="0" smtClean="0"/>
              <a:t>to </a:t>
            </a:r>
            <a:r>
              <a:rPr lang="en-US" sz="1600" b="0" dirty="0"/>
              <a:t>support </a:t>
            </a:r>
            <a:r>
              <a:rPr lang="en-US" sz="1600" b="0" dirty="0" smtClean="0"/>
              <a:t>text-based </a:t>
            </a:r>
            <a:r>
              <a:rPr lang="en-US" sz="1600" b="0" dirty="0"/>
              <a:t>suicide prevention </a:t>
            </a:r>
            <a:r>
              <a:rPr lang="en-US" sz="1600" b="0" dirty="0" smtClean="0"/>
              <a:t>program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95553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2019 Wisconsin Act 9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388788" y="1298308"/>
            <a:ext cx="6400800" cy="369250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1800" dirty="0" smtClean="0"/>
              <a:t>No changes to private school parental </a:t>
            </a:r>
            <a:r>
              <a:rPr lang="en-US" sz="1800" dirty="0"/>
              <a:t>c</a:t>
            </a:r>
            <a:r>
              <a:rPr lang="en-US" sz="1800" dirty="0" smtClean="0"/>
              <a:t>hoice, independent </a:t>
            </a:r>
            <a:r>
              <a:rPr lang="en-US" sz="1800" dirty="0"/>
              <a:t>c</a:t>
            </a:r>
            <a:r>
              <a:rPr lang="en-US" sz="1800" dirty="0" smtClean="0"/>
              <a:t>harter </a:t>
            </a:r>
            <a:r>
              <a:rPr lang="en-US" sz="1800" dirty="0"/>
              <a:t>s</a:t>
            </a:r>
            <a:r>
              <a:rPr lang="en-US" sz="1800" dirty="0" smtClean="0"/>
              <a:t>chools, special </a:t>
            </a:r>
            <a:r>
              <a:rPr lang="en-US" sz="1800" dirty="0"/>
              <a:t>n</a:t>
            </a:r>
            <a:r>
              <a:rPr lang="en-US" sz="1800" dirty="0" smtClean="0"/>
              <a:t>eeds </a:t>
            </a:r>
            <a:r>
              <a:rPr lang="en-US" sz="1800" dirty="0"/>
              <a:t>s</a:t>
            </a:r>
            <a:r>
              <a:rPr lang="en-US" sz="1800" dirty="0" smtClean="0"/>
              <a:t>cholarship program or open </a:t>
            </a:r>
            <a:r>
              <a:rPr lang="en-US" sz="1800" dirty="0"/>
              <a:t>e</a:t>
            </a:r>
            <a:r>
              <a:rPr lang="en-US" sz="1800" dirty="0" smtClean="0"/>
              <a:t>nrollment </a:t>
            </a:r>
            <a:endParaRPr lang="en-US" sz="1500" b="0" dirty="0"/>
          </a:p>
          <a:p>
            <a:pPr marL="64008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0" dirty="0" smtClean="0"/>
              <a:t>No freezes or phase outs</a:t>
            </a:r>
          </a:p>
          <a:p>
            <a:pPr marL="64008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0" dirty="0" smtClean="0"/>
              <a:t>No changes to program structure or funding mechanisms </a:t>
            </a:r>
          </a:p>
          <a:p>
            <a:pPr marL="347472" indent="-285750">
              <a:lnSpc>
                <a:spcPct val="120000"/>
              </a:lnSpc>
              <a:spcAft>
                <a:spcPts val="1200"/>
              </a:spcAft>
            </a:pPr>
            <a:r>
              <a:rPr lang="en-US" sz="1800" dirty="0"/>
              <a:t>No other policy changes </a:t>
            </a:r>
            <a:r>
              <a:rPr lang="en-US" sz="1800" dirty="0" smtClean="0"/>
              <a:t>to DPI programs/functions</a:t>
            </a:r>
            <a:endParaRPr lang="en-US" sz="1800" dirty="0"/>
          </a:p>
          <a:p>
            <a:pPr marL="347472" indent="-285750">
              <a:lnSpc>
                <a:spcPct val="120000"/>
              </a:lnSpc>
              <a:spcAft>
                <a:spcPts val="1200"/>
              </a:spcAft>
            </a:pPr>
            <a:r>
              <a:rPr lang="en-US" sz="1800" dirty="0" smtClean="0"/>
              <a:t>No change to permanent position authority in DPI</a:t>
            </a:r>
            <a:endParaRPr lang="en-US" sz="1800" dirty="0"/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endParaRPr lang="en-US" sz="1200" b="0" i="1" dirty="0" smtClean="0"/>
          </a:p>
        </p:txBody>
      </p:sp>
    </p:spTree>
    <p:extLst>
      <p:ext uri="{BB962C8B-B14F-4D97-AF65-F5344CB8AC3E}">
        <p14:creationId xmlns:p14="http://schemas.microsoft.com/office/powerpoint/2010/main" val="296692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Act 9 – Programs in Other Agencies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388788" y="1298309"/>
            <a:ext cx="5940162" cy="3390570"/>
          </a:xfrm>
        </p:spPr>
        <p:txBody>
          <a:bodyPr>
            <a:normAutofit fontScale="77500" lnSpcReduction="20000"/>
          </a:bodyPr>
          <a:lstStyle/>
          <a:p>
            <a:pPr marL="347472" lvl="0">
              <a:buFont typeface="Arial" panose="020B0604020202020204" pitchFamily="34" charset="0"/>
              <a:buChar char="•"/>
            </a:pPr>
            <a:r>
              <a:rPr lang="en-US" sz="2300" dirty="0" smtClean="0"/>
              <a:t>Career and Technical Education (CTE) programs in the Department of Workforce Development</a:t>
            </a:r>
            <a:r>
              <a:rPr lang="en-US" sz="2300" b="0" dirty="0" smtClean="0"/>
              <a:t>:</a:t>
            </a:r>
            <a:endParaRPr lang="en-US" sz="2300" b="0" dirty="0" smtClean="0"/>
          </a:p>
          <a:p>
            <a:pPr marL="640080" lvl="0">
              <a:buFont typeface="Wingdings" panose="05000000000000000000" pitchFamily="2" charset="2"/>
              <a:buChar char="ü"/>
            </a:pPr>
            <a:r>
              <a:rPr lang="en-US" sz="2000" b="0" dirty="0" smtClean="0"/>
              <a:t>Increase funding for CTE Incentive </a:t>
            </a:r>
            <a:r>
              <a:rPr lang="en-US" sz="2000" b="0" dirty="0"/>
              <a:t>grants </a:t>
            </a:r>
            <a:r>
              <a:rPr lang="en-US" sz="2000" b="0" dirty="0" smtClean="0"/>
              <a:t>for school </a:t>
            </a:r>
            <a:r>
              <a:rPr lang="en-US" sz="2000" b="0" dirty="0"/>
              <a:t>districts ($1,000 per student with qualified </a:t>
            </a:r>
            <a:r>
              <a:rPr lang="en-US" sz="2000" b="0" dirty="0" smtClean="0"/>
              <a:t>certification), by </a:t>
            </a:r>
            <a:r>
              <a:rPr lang="en-US" sz="2000" b="0" dirty="0" smtClean="0"/>
              <a:t>$3.0 million annually (from $3.5 to $6.5 million).</a:t>
            </a:r>
            <a:endParaRPr lang="en-US" sz="2000" b="0" dirty="0" smtClean="0"/>
          </a:p>
          <a:p>
            <a:pPr marL="640080" lvl="0">
              <a:buFont typeface="Wingdings" panose="05000000000000000000" pitchFamily="2" charset="2"/>
              <a:buChar char="ü"/>
            </a:pPr>
            <a:r>
              <a:rPr lang="en-US" sz="2000" b="0" dirty="0" smtClean="0"/>
              <a:t>Increase funding for Technical Education Equipment Grants by $500,000 annually (from $500,000 to $1 million</a:t>
            </a:r>
            <a:r>
              <a:rPr lang="en-US" sz="2000" b="0" dirty="0"/>
              <a:t>, effective in FY20)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10837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Act 9 – Programs in Other Agencies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388788" y="1298309"/>
            <a:ext cx="5940162" cy="3390570"/>
          </a:xfrm>
        </p:spPr>
        <p:txBody>
          <a:bodyPr>
            <a:normAutofit fontScale="77500" lnSpcReduction="20000"/>
          </a:bodyPr>
          <a:lstStyle/>
          <a:p>
            <a:pPr marL="347472" lvl="0">
              <a:buFont typeface="Arial" panose="020B0604020202020204" pitchFamily="34" charset="0"/>
              <a:buChar char="•"/>
            </a:pPr>
            <a:r>
              <a:rPr lang="en-US" sz="2300" dirty="0" smtClean="0"/>
              <a:t>Technology </a:t>
            </a:r>
            <a:r>
              <a:rPr lang="en-US" sz="2300" dirty="0"/>
              <a:t>for Educational Achievement (TEACH) 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Program </a:t>
            </a:r>
            <a:r>
              <a:rPr lang="en-US" sz="2300" dirty="0"/>
              <a:t>Changes – </a:t>
            </a:r>
            <a:r>
              <a:rPr lang="en-US" sz="2300" dirty="0" smtClean="0"/>
              <a:t>DOA</a:t>
            </a:r>
            <a:r>
              <a:rPr lang="en-US" sz="2300" b="0" dirty="0" smtClean="0"/>
              <a:t>:</a:t>
            </a:r>
          </a:p>
          <a:p>
            <a:pPr marL="640080" lvl="0">
              <a:buFont typeface="Wingdings" panose="05000000000000000000" pitchFamily="2" charset="2"/>
              <a:buChar char="ü"/>
            </a:pPr>
            <a:r>
              <a:rPr lang="en-US" sz="2000" b="0" dirty="0" smtClean="0"/>
              <a:t>Extends </a:t>
            </a:r>
            <a:r>
              <a:rPr lang="en-US" sz="2000" b="0" dirty="0"/>
              <a:t>the information technology infrastructure block grants through June 30, </a:t>
            </a:r>
            <a:r>
              <a:rPr lang="en-US" sz="2000" b="0" dirty="0" smtClean="0"/>
              <a:t>2021</a:t>
            </a:r>
          </a:p>
          <a:p>
            <a:pPr marL="640080" lvl="0">
              <a:buFont typeface="Wingdings" panose="05000000000000000000" pitchFamily="2" charset="2"/>
              <a:buChar char="ü"/>
            </a:pPr>
            <a:r>
              <a:rPr lang="en-US" sz="2000" b="0" dirty="0" smtClean="0"/>
              <a:t>Provides $3 million annually </a:t>
            </a:r>
            <a:br>
              <a:rPr lang="en-US" sz="2000" b="0" dirty="0" smtClean="0"/>
            </a:br>
            <a:r>
              <a:rPr lang="en-US" sz="2000" b="0" dirty="0" smtClean="0"/>
              <a:t>(SEG funding from Universal Services Fund)</a:t>
            </a:r>
          </a:p>
          <a:p>
            <a:pPr marL="640080" lvl="0">
              <a:buFont typeface="Wingdings" panose="05000000000000000000" pitchFamily="2" charset="2"/>
              <a:buChar char="ü"/>
            </a:pPr>
            <a:r>
              <a:rPr lang="en-US" sz="2000" b="0" dirty="0" smtClean="0"/>
              <a:t>Eliminates </a:t>
            </a:r>
            <a:r>
              <a:rPr lang="en-US" sz="2000" b="0" dirty="0"/>
              <a:t>the educational technology training &amp; technical assistance </a:t>
            </a:r>
            <a:r>
              <a:rPr lang="en-US" sz="2000" b="0" dirty="0" smtClean="0"/>
              <a:t>grants, as well as the educational </a:t>
            </a:r>
            <a:r>
              <a:rPr lang="en-US" sz="2000" b="0" dirty="0"/>
              <a:t>technology curriculum </a:t>
            </a:r>
            <a:r>
              <a:rPr lang="en-US" sz="2000" b="0" dirty="0" smtClean="0"/>
              <a:t>grants </a:t>
            </a:r>
            <a:r>
              <a:rPr lang="en-US" sz="2000" b="0" dirty="0"/>
              <a:t>(to schools </a:t>
            </a:r>
            <a:r>
              <a:rPr lang="en-US" sz="2000" b="0" dirty="0" smtClean="0"/>
              <a:t>and </a:t>
            </a:r>
            <a:r>
              <a:rPr lang="en-US" sz="2000" b="0" dirty="0"/>
              <a:t>libraries)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25260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Act 9 – Programs in Other Agencies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388788" y="1298308"/>
            <a:ext cx="5940162" cy="3692501"/>
          </a:xfrm>
        </p:spPr>
        <p:txBody>
          <a:bodyPr>
            <a:noAutofit/>
          </a:bodyPr>
          <a:lstStyle/>
          <a:p>
            <a:pPr lvl="0"/>
            <a:r>
              <a:rPr lang="en-US" sz="1600" dirty="0"/>
              <a:t>Broadband Expansion Grants – PSC</a:t>
            </a:r>
            <a:r>
              <a:rPr lang="en-US" sz="1600" b="0" dirty="0"/>
              <a:t>: </a:t>
            </a:r>
            <a:endParaRPr lang="en-US" sz="1600" b="0" dirty="0" smtClean="0"/>
          </a:p>
          <a:p>
            <a:pPr marL="640080" lvl="0">
              <a:buFont typeface="Wingdings" panose="05000000000000000000" pitchFamily="2" charset="2"/>
              <a:buChar char="ü"/>
            </a:pPr>
            <a:r>
              <a:rPr lang="en-US" sz="1600" b="0" dirty="0"/>
              <a:t>P</a:t>
            </a:r>
            <a:r>
              <a:rPr lang="en-US" sz="1600" b="0" dirty="0" smtClean="0"/>
              <a:t>rovides </a:t>
            </a:r>
            <a:r>
              <a:rPr lang="en-US" sz="1600" b="0" dirty="0"/>
              <a:t>$48 </a:t>
            </a:r>
            <a:r>
              <a:rPr lang="en-US" sz="1600" b="0" dirty="0" smtClean="0"/>
              <a:t>million over </a:t>
            </a:r>
            <a:r>
              <a:rPr lang="en-US" sz="1600" b="0" dirty="0"/>
              <a:t>the biennium </a:t>
            </a:r>
            <a:r>
              <a:rPr lang="en-US" sz="1600" b="0" dirty="0" smtClean="0"/>
              <a:t>(largest </a:t>
            </a:r>
            <a:r>
              <a:rPr lang="en-US" sz="1600" b="0" dirty="0"/>
              <a:t>amount ever) to </a:t>
            </a:r>
            <a:r>
              <a:rPr lang="en-US" sz="1600" b="0" dirty="0" smtClean="0"/>
              <a:t>Broadband </a:t>
            </a:r>
            <a:r>
              <a:rPr lang="en-US" sz="1600" b="0" dirty="0"/>
              <a:t>Expansion grant program to reach more underserved areas of the state. </a:t>
            </a:r>
            <a:endParaRPr lang="en-US" sz="1600" b="0" dirty="0" smtClean="0"/>
          </a:p>
          <a:p>
            <a:pPr marL="640080" lvl="0">
              <a:buFont typeface="Wingdings" panose="05000000000000000000" pitchFamily="2" charset="2"/>
              <a:buChar char="ü"/>
            </a:pPr>
            <a:r>
              <a:rPr lang="en-US" sz="1600" b="0" dirty="0" smtClean="0"/>
              <a:t>An increase </a:t>
            </a:r>
            <a:r>
              <a:rPr lang="en-US" sz="1600" b="0" dirty="0"/>
              <a:t>of </a:t>
            </a:r>
            <a:r>
              <a:rPr lang="en-US" sz="1600" b="0" dirty="0" smtClean="0"/>
              <a:t>$32 million </a:t>
            </a:r>
            <a:r>
              <a:rPr lang="en-US" sz="1600" b="0" dirty="0"/>
              <a:t>over </a:t>
            </a:r>
            <a:r>
              <a:rPr lang="en-US" sz="1600" b="0" dirty="0" smtClean="0"/>
              <a:t>the 2017-19 biennium ($16 million)</a:t>
            </a:r>
          </a:p>
          <a:p>
            <a:pPr marL="640080" lvl="0">
              <a:buFont typeface="Wingdings" panose="05000000000000000000" pitchFamily="2" charset="2"/>
              <a:buChar char="ü"/>
            </a:pPr>
            <a:r>
              <a:rPr lang="en-US" sz="1600" b="0" dirty="0" smtClean="0"/>
              <a:t>Supported </a:t>
            </a:r>
            <a:r>
              <a:rPr lang="en-US" sz="1600" b="0" dirty="0"/>
              <a:t>with a transfer of $22 million annually in federal E-rate </a:t>
            </a:r>
            <a:r>
              <a:rPr lang="en-US" sz="1600" b="0" dirty="0" smtClean="0"/>
              <a:t>funds</a:t>
            </a:r>
          </a:p>
        </p:txBody>
      </p:sp>
    </p:spTree>
    <p:extLst>
      <p:ext uri="{BB962C8B-B14F-4D97-AF65-F5344CB8AC3E}">
        <p14:creationId xmlns:p14="http://schemas.microsoft.com/office/powerpoint/2010/main" val="22898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2019 Wisconsin Act 9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85335" y="1298308"/>
            <a:ext cx="8229599" cy="3692501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2000" dirty="0" smtClean="0"/>
              <a:t>Information on the 2019-21 Biennial Budget on P&amp;B Team’s webpage:</a:t>
            </a:r>
          </a:p>
          <a:p>
            <a:pPr marL="0" lvl="0" indent="0" algn="ctr">
              <a:buNone/>
            </a:pP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dpi.wi.gov/policy-budget/biennial-budget/current</a:t>
            </a:r>
            <a:endParaRPr lang="en-US" sz="2000" dirty="0" smtClean="0"/>
          </a:p>
          <a:p>
            <a:pPr marL="0" lvl="0" indent="0">
              <a:buNone/>
            </a:pPr>
            <a:endParaRPr lang="en-US" sz="2300" dirty="0" smtClean="0"/>
          </a:p>
          <a:p>
            <a:pPr marL="0" lv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1600" i="1" dirty="0"/>
              <a:t>Questions </a:t>
            </a:r>
            <a:r>
              <a:rPr lang="en-US" sz="1600" i="1" dirty="0" smtClean="0"/>
              <a:t>on </a:t>
            </a:r>
            <a:r>
              <a:rPr lang="en-US" sz="1600" i="1" dirty="0"/>
              <a:t>specific provisions in the budget should be directed to the Policy &amp;</a:t>
            </a:r>
            <a:r>
              <a:rPr lang="en-US" sz="1600" i="1" dirty="0" smtClean="0"/>
              <a:t> </a:t>
            </a:r>
            <a:r>
              <a:rPr lang="en-US" sz="1600" i="1" dirty="0"/>
              <a:t>Budget </a:t>
            </a:r>
            <a:r>
              <a:rPr lang="en-US" sz="1600" i="1" dirty="0" smtClean="0"/>
              <a:t>Team Contact information: </a:t>
            </a:r>
            <a:br>
              <a:rPr lang="en-US" sz="1600" i="1" dirty="0" smtClean="0"/>
            </a:br>
            <a:r>
              <a:rPr lang="en-US" sz="1600" i="1" dirty="0" smtClean="0">
                <a:hlinkClick r:id="rId3"/>
              </a:rPr>
              <a:t>https</a:t>
            </a:r>
            <a:r>
              <a:rPr lang="en-US" sz="1600" i="1" dirty="0">
                <a:hlinkClick r:id="rId3"/>
              </a:rPr>
              <a:t>://</a:t>
            </a:r>
            <a:r>
              <a:rPr lang="en-US" sz="1600" i="1" dirty="0" smtClean="0">
                <a:hlinkClick r:id="rId3"/>
              </a:rPr>
              <a:t>dpi.wi.gov/policy-budget</a:t>
            </a:r>
            <a:endParaRPr lang="en-US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210356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2019 Wisconsin Act 9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160834" y="1854741"/>
            <a:ext cx="7554100" cy="1835286"/>
          </a:xfrm>
        </p:spPr>
        <p:txBody>
          <a:bodyPr>
            <a:normAutofit/>
          </a:bodyPr>
          <a:lstStyle/>
          <a:p>
            <a:pPr marL="164592" indent="-164592">
              <a:lnSpc>
                <a:spcPct val="120000"/>
              </a:lnSpc>
              <a:spcAft>
                <a:spcPts val="1200"/>
              </a:spcAft>
            </a:pPr>
            <a:r>
              <a:rPr lang="en-US" sz="1800" dirty="0" smtClean="0"/>
              <a:t>Excludes many items included in the Governor’s proposal, 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1800" dirty="0"/>
              <a:t>	</a:t>
            </a:r>
            <a:r>
              <a:rPr lang="en-US" sz="1800" dirty="0" smtClean="0"/>
              <a:t>but …</a:t>
            </a:r>
            <a:endParaRPr lang="en-US" sz="1800" dirty="0"/>
          </a:p>
          <a:p>
            <a:pPr marL="164592" indent="-164592">
              <a:lnSpc>
                <a:spcPct val="120000"/>
              </a:lnSpc>
              <a:spcAft>
                <a:spcPts val="1200"/>
              </a:spcAft>
            </a:pPr>
            <a:r>
              <a:rPr lang="en-US" sz="1800" dirty="0" smtClean="0"/>
              <a:t>Provides increases in a number of school aid programs </a:t>
            </a:r>
            <a:br>
              <a:rPr lang="en-US" sz="1800" dirty="0" smtClean="0"/>
            </a:br>
            <a:r>
              <a:rPr lang="en-US" sz="1800" dirty="0" smtClean="0"/>
              <a:t>as well as other non-school aid programs (public libraries, etc.)</a:t>
            </a:r>
          </a:p>
        </p:txBody>
      </p:sp>
    </p:spTree>
    <p:extLst>
      <p:ext uri="{BB962C8B-B14F-4D97-AF65-F5344CB8AC3E}">
        <p14:creationId xmlns:p14="http://schemas.microsoft.com/office/powerpoint/2010/main" val="146421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Act 9 – School Finance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182532" y="1309630"/>
            <a:ext cx="7532402" cy="383387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000" u="sng" dirty="0" smtClean="0"/>
              <a:t>School Finance</a:t>
            </a:r>
            <a:r>
              <a:rPr lang="en-US" sz="2000" dirty="0" smtClean="0"/>
              <a:t> – </a:t>
            </a:r>
            <a:r>
              <a:rPr lang="en-US" sz="2000" i="1" dirty="0" smtClean="0"/>
              <a:t>Revenue Limits &amp; General Aid </a:t>
            </a:r>
          </a:p>
          <a:p>
            <a:pPr marL="164592" indent="-164592">
              <a:lnSpc>
                <a:spcPct val="120000"/>
              </a:lnSpc>
              <a:spcAft>
                <a:spcPts val="1200"/>
              </a:spcAft>
            </a:pPr>
            <a:r>
              <a:rPr lang="en-US" sz="1600" dirty="0" smtClean="0"/>
              <a:t>Revenue limits: </a:t>
            </a:r>
            <a:r>
              <a:rPr lang="en-US" sz="1600" b="0" dirty="0" smtClean="0"/>
              <a:t>provides per pupil adjustments of </a:t>
            </a:r>
            <a:r>
              <a:rPr lang="en-US" sz="1600" b="0" dirty="0"/>
              <a:t/>
            </a:r>
            <a:br>
              <a:rPr lang="en-US" sz="1600" b="0" dirty="0"/>
            </a:br>
            <a:r>
              <a:rPr lang="en-US" sz="1600" b="0" dirty="0" smtClean="0"/>
              <a:t>	$175 for 2019-20 school year and </a:t>
            </a:r>
            <a:br>
              <a:rPr lang="en-US" sz="1600" b="0" dirty="0" smtClean="0"/>
            </a:br>
            <a:r>
              <a:rPr lang="en-US" sz="1600" b="0" dirty="0" smtClean="0"/>
              <a:t>	$179 for 2020-21 school year</a:t>
            </a:r>
          </a:p>
          <a:p>
            <a:pPr marL="548640">
              <a:lnSpc>
                <a:spcPct val="14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500" b="0" dirty="0"/>
              <a:t>Provides additional, base-building revenue raising capacity</a:t>
            </a:r>
          </a:p>
          <a:p>
            <a:pPr marL="548640">
              <a:lnSpc>
                <a:spcPct val="14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500" b="0" dirty="0"/>
              <a:t>First time districts will receive a revenue limit increase since </a:t>
            </a:r>
            <a:r>
              <a:rPr lang="en-US" sz="1500" b="0" dirty="0" smtClean="0"/>
              <a:t>2014-15</a:t>
            </a:r>
            <a:endParaRPr lang="en-US" sz="1500" b="0" dirty="0"/>
          </a:p>
        </p:txBody>
      </p:sp>
    </p:spTree>
    <p:extLst>
      <p:ext uri="{BB962C8B-B14F-4D97-AF65-F5344CB8AC3E}">
        <p14:creationId xmlns:p14="http://schemas.microsoft.com/office/powerpoint/2010/main" val="363123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Act 9 – School Finance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381914" y="1309630"/>
            <a:ext cx="6215170" cy="383387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000" u="sng" dirty="0" smtClean="0"/>
              <a:t>School Finance</a:t>
            </a:r>
            <a:r>
              <a:rPr lang="en-US" sz="2000" dirty="0" smtClean="0"/>
              <a:t> – </a:t>
            </a:r>
            <a:r>
              <a:rPr lang="en-US" sz="2000" i="1" dirty="0" smtClean="0"/>
              <a:t>Revenue Limits &amp; General Aid </a:t>
            </a:r>
          </a:p>
          <a:p>
            <a:pPr marL="164592" indent="-164592">
              <a:lnSpc>
                <a:spcPct val="120000"/>
              </a:lnSpc>
              <a:spcAft>
                <a:spcPts val="1200"/>
              </a:spcAft>
            </a:pPr>
            <a:r>
              <a:rPr lang="en-US" sz="1600" dirty="0" smtClean="0"/>
              <a:t>Low Revenue Ceiling: </a:t>
            </a:r>
            <a:r>
              <a:rPr lang="en-US" sz="1600" b="0" dirty="0" smtClean="0"/>
              <a:t>increased</a:t>
            </a:r>
            <a:r>
              <a:rPr lang="en-US" sz="1600" b="0" dirty="0"/>
              <a:t> </a:t>
            </a:r>
            <a:r>
              <a:rPr lang="en-US" sz="1600" b="0" dirty="0" smtClean="0"/>
              <a:t>from $9,400 (FY19) to 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1600" b="0" dirty="0"/>
              <a:t>	</a:t>
            </a:r>
            <a:r>
              <a:rPr lang="en-US" sz="1600" b="0" dirty="0" smtClean="0"/>
              <a:t>$9,700 (FY20) and $10,000 (FY21) </a:t>
            </a:r>
            <a:endParaRPr lang="en-US" sz="1600" b="0" dirty="0"/>
          </a:p>
          <a:p>
            <a:pPr marL="548640">
              <a:lnSpc>
                <a:spcPct val="14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500" b="0" dirty="0"/>
              <a:t>Provides low-spending districts with ability to raise revenue </a:t>
            </a:r>
            <a:r>
              <a:rPr lang="en-US" sz="1500" b="0" dirty="0" smtClean="0"/>
              <a:t>without </a:t>
            </a:r>
            <a:r>
              <a:rPr lang="en-US" sz="1500" b="0" dirty="0"/>
              <a:t>going to </a:t>
            </a:r>
            <a:r>
              <a:rPr lang="en-US" sz="1500" b="0" dirty="0" smtClean="0"/>
              <a:t>referendum</a:t>
            </a:r>
            <a:endParaRPr lang="en-US" sz="1500" b="0" dirty="0"/>
          </a:p>
        </p:txBody>
      </p:sp>
    </p:spTree>
    <p:extLst>
      <p:ext uri="{BB962C8B-B14F-4D97-AF65-F5344CB8AC3E}">
        <p14:creationId xmlns:p14="http://schemas.microsoft.com/office/powerpoint/2010/main" val="255833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Act 9 – School Finance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381913" y="1309630"/>
            <a:ext cx="6662057" cy="383387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000" u="sng" dirty="0" smtClean="0"/>
              <a:t>School Finance</a:t>
            </a:r>
            <a:r>
              <a:rPr lang="en-US" sz="2000" dirty="0" smtClean="0"/>
              <a:t> – </a:t>
            </a:r>
            <a:r>
              <a:rPr lang="en-US" sz="2000" i="1" dirty="0" smtClean="0"/>
              <a:t>Revenue Limits &amp; General Aid </a:t>
            </a:r>
          </a:p>
          <a:p>
            <a:pPr marL="164592" indent="-164592">
              <a:lnSpc>
                <a:spcPct val="120000"/>
              </a:lnSpc>
              <a:spcAft>
                <a:spcPts val="1200"/>
              </a:spcAft>
            </a:pPr>
            <a:r>
              <a:rPr lang="en-US" sz="1600" dirty="0" smtClean="0"/>
              <a:t>No changes to general equalization aid formula, but increases funding </a:t>
            </a:r>
          </a:p>
          <a:p>
            <a:pPr marL="548640">
              <a:lnSpc>
                <a:spcPct val="14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500" b="0" dirty="0" smtClean="0"/>
              <a:t>By $83.2 million </a:t>
            </a:r>
            <a:r>
              <a:rPr lang="en-US" sz="1500" b="0" dirty="0"/>
              <a:t>in FY20 (1.8%) </a:t>
            </a:r>
            <a:r>
              <a:rPr lang="en-US" sz="1500" b="0" dirty="0" smtClean="0"/>
              <a:t>and </a:t>
            </a:r>
          </a:p>
          <a:p>
            <a:pPr marL="548640">
              <a:lnSpc>
                <a:spcPct val="14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500" b="0" dirty="0" smtClean="0"/>
              <a:t>$</a:t>
            </a:r>
            <a:r>
              <a:rPr lang="en-US" sz="1500" b="0" dirty="0"/>
              <a:t>246.7 </a:t>
            </a:r>
            <a:r>
              <a:rPr lang="en-US" sz="1500" b="0" dirty="0" smtClean="0"/>
              <a:t>million </a:t>
            </a:r>
            <a:r>
              <a:rPr lang="en-US" sz="1500" b="0" dirty="0"/>
              <a:t>in FY21 (5.2</a:t>
            </a:r>
            <a:r>
              <a:rPr lang="en-US" sz="1500" b="0" dirty="0" smtClean="0"/>
              <a:t>%) </a:t>
            </a:r>
          </a:p>
          <a:p>
            <a:pPr marL="548640">
              <a:lnSpc>
                <a:spcPct val="14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500" b="0" dirty="0" smtClean="0"/>
              <a:t>($330 million, +</a:t>
            </a:r>
            <a:r>
              <a:rPr lang="en-US" sz="1500" b="0" dirty="0"/>
              <a:t>3.5%, over the </a:t>
            </a:r>
            <a:r>
              <a:rPr lang="en-US" sz="1500" b="0" dirty="0" smtClean="0"/>
              <a:t>biennium)</a:t>
            </a:r>
            <a:endParaRPr lang="en-US" sz="1500" b="0" dirty="0"/>
          </a:p>
        </p:txBody>
      </p:sp>
    </p:spTree>
    <p:extLst>
      <p:ext uri="{BB962C8B-B14F-4D97-AF65-F5344CB8AC3E}">
        <p14:creationId xmlns:p14="http://schemas.microsoft.com/office/powerpoint/2010/main" val="372181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Act 9 – School Finance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375039" y="1309630"/>
            <a:ext cx="6208294" cy="383387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000" u="sng" dirty="0"/>
              <a:t>School Finance</a:t>
            </a:r>
            <a:r>
              <a:rPr lang="en-US" sz="2000" dirty="0"/>
              <a:t> – </a:t>
            </a:r>
            <a:r>
              <a:rPr lang="en-US" sz="2000" i="1" dirty="0" smtClean="0"/>
              <a:t>Per Pupil Categorical Aid </a:t>
            </a:r>
            <a:endParaRPr lang="en-US" sz="2000" i="1" dirty="0"/>
          </a:p>
          <a:p>
            <a:pPr marL="164592" indent="-164592">
              <a:lnSpc>
                <a:spcPct val="120000"/>
              </a:lnSpc>
              <a:spcAft>
                <a:spcPts val="1200"/>
              </a:spcAft>
            </a:pPr>
            <a:r>
              <a:rPr lang="en-US" sz="1500" dirty="0" smtClean="0"/>
              <a:t>Per Pupil Aid: </a:t>
            </a:r>
            <a:r>
              <a:rPr lang="en-US" sz="1500" b="0" dirty="0" smtClean="0"/>
              <a:t>raises payment to $742/revenue limit member </a:t>
            </a:r>
            <a:br>
              <a:rPr lang="en-US" sz="1500" b="0" dirty="0" smtClean="0"/>
            </a:br>
            <a:r>
              <a:rPr lang="en-US" sz="1500" b="0" dirty="0" smtClean="0"/>
              <a:t>in FY20 and FY21</a:t>
            </a:r>
          </a:p>
          <a:p>
            <a:pPr marL="54864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500" b="0" dirty="0" smtClean="0"/>
              <a:t>Increase of $88/member compared to FY19</a:t>
            </a:r>
          </a:p>
          <a:p>
            <a:pPr marL="54864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500" b="0" dirty="0" smtClean="0"/>
              <a:t>Every school district receives this aid </a:t>
            </a:r>
            <a:br>
              <a:rPr lang="en-US" sz="1500" b="0" dirty="0" smtClean="0"/>
            </a:br>
            <a:endParaRPr lang="en-US" sz="1500" b="0" dirty="0" smtClean="0"/>
          </a:p>
        </p:txBody>
      </p:sp>
    </p:spTree>
    <p:extLst>
      <p:ext uri="{BB962C8B-B14F-4D97-AF65-F5344CB8AC3E}">
        <p14:creationId xmlns:p14="http://schemas.microsoft.com/office/powerpoint/2010/main" val="61497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Act 9 – School Finance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375039" y="1309630"/>
            <a:ext cx="6208294" cy="383387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000" u="sng" dirty="0"/>
              <a:t>School Finance</a:t>
            </a:r>
            <a:r>
              <a:rPr lang="en-US" sz="2000" dirty="0"/>
              <a:t> – </a:t>
            </a:r>
            <a:r>
              <a:rPr lang="en-US" sz="2000" i="1" dirty="0" smtClean="0"/>
              <a:t>Per Pupil Categorical Aid </a:t>
            </a:r>
            <a:endParaRPr lang="en-US" sz="2000" i="1" dirty="0"/>
          </a:p>
          <a:p>
            <a:pPr marL="164592" indent="-164592">
              <a:lnSpc>
                <a:spcPct val="120000"/>
              </a:lnSpc>
              <a:spcAft>
                <a:spcPts val="1200"/>
              </a:spcAft>
            </a:pPr>
            <a:r>
              <a:rPr lang="en-US" sz="1500" dirty="0" smtClean="0"/>
              <a:t>Supplemental Per Pupil Aid: </a:t>
            </a:r>
            <a:r>
              <a:rPr lang="en-US" sz="1500" b="0" dirty="0" smtClean="0"/>
              <a:t>new aid program</a:t>
            </a:r>
            <a:endParaRPr lang="en-US" sz="1500" b="0" dirty="0"/>
          </a:p>
          <a:p>
            <a:pPr marL="54864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500" b="0" dirty="0" smtClean="0"/>
              <a:t>$2.8 million </a:t>
            </a:r>
            <a:r>
              <a:rPr lang="en-US" sz="1500" b="0" dirty="0"/>
              <a:t>in FY20 </a:t>
            </a:r>
            <a:r>
              <a:rPr lang="en-US" sz="1500" b="0" dirty="0" smtClean="0"/>
              <a:t>and </a:t>
            </a:r>
            <a:r>
              <a:rPr lang="en-US" sz="1500" b="0" dirty="0"/>
              <a:t>$</a:t>
            </a:r>
            <a:r>
              <a:rPr lang="en-US" sz="1500" b="0" dirty="0" smtClean="0"/>
              <a:t>2.5 million </a:t>
            </a:r>
            <a:r>
              <a:rPr lang="en-US" sz="1500" b="0" dirty="0"/>
              <a:t>in </a:t>
            </a:r>
            <a:r>
              <a:rPr lang="en-US" sz="1500" b="0" dirty="0" smtClean="0"/>
              <a:t>FY21 </a:t>
            </a:r>
          </a:p>
          <a:p>
            <a:pPr marL="54864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500" b="0" dirty="0"/>
              <a:t>T</a:t>
            </a:r>
            <a:r>
              <a:rPr lang="en-US" sz="1500" b="0" dirty="0" smtClean="0"/>
              <a:t>o be distributed similarly as Per Pupil Aid </a:t>
            </a:r>
          </a:p>
          <a:p>
            <a:pPr marL="20574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1500" b="0" dirty="0"/>
              <a:t>	</a:t>
            </a:r>
            <a:r>
              <a:rPr lang="en-US" sz="1500" b="0" dirty="0" smtClean="0"/>
              <a:t>– estimated at $3/member*</a:t>
            </a:r>
          </a:p>
        </p:txBody>
      </p:sp>
    </p:spTree>
    <p:extLst>
      <p:ext uri="{BB962C8B-B14F-4D97-AF65-F5344CB8AC3E}">
        <p14:creationId xmlns:p14="http://schemas.microsoft.com/office/powerpoint/2010/main" val="45436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Act 9 – School Finance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375038" y="1309630"/>
            <a:ext cx="6717402" cy="383387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000" u="sng" dirty="0"/>
              <a:t>School Finance</a:t>
            </a:r>
            <a:r>
              <a:rPr lang="en-US" sz="2000" dirty="0"/>
              <a:t> </a:t>
            </a:r>
            <a:r>
              <a:rPr lang="en-US" sz="2000" dirty="0" smtClean="0"/>
              <a:t>– </a:t>
            </a:r>
            <a:r>
              <a:rPr lang="en-US" sz="1400" dirty="0" smtClean="0"/>
              <a:t>Combined effect of the revenue limit per member adjustment, </a:t>
            </a:r>
            <a:r>
              <a:rPr lang="en-US" sz="1400" dirty="0"/>
              <a:t>t</a:t>
            </a:r>
            <a:r>
              <a:rPr lang="en-US" sz="1400" dirty="0" smtClean="0"/>
              <a:t>he increase </a:t>
            </a:r>
            <a:r>
              <a:rPr lang="en-US" sz="1400" dirty="0"/>
              <a:t>to </a:t>
            </a:r>
            <a:r>
              <a:rPr lang="en-US" sz="1400" dirty="0" smtClean="0"/>
              <a:t>regular PPA, and the new supplemental PPA – provides additional</a:t>
            </a:r>
            <a:r>
              <a:rPr lang="en-US" sz="1400" dirty="0"/>
              <a:t>, base-building revenue/spending </a:t>
            </a:r>
            <a:r>
              <a:rPr lang="en-US" sz="1400" dirty="0" smtClean="0"/>
              <a:t>capacity for school districts.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endParaRPr lang="en-US" sz="15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13428" y="2352754"/>
          <a:ext cx="7440622" cy="2489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3441">
                  <a:extLst>
                    <a:ext uri="{9D8B030D-6E8A-4147-A177-3AD203B41FA5}">
                      <a16:colId xmlns:a16="http://schemas.microsoft.com/office/drawing/2014/main" val="3948205114"/>
                    </a:ext>
                  </a:extLst>
                </a:gridCol>
                <a:gridCol w="1335727">
                  <a:extLst>
                    <a:ext uri="{9D8B030D-6E8A-4147-A177-3AD203B41FA5}">
                      <a16:colId xmlns:a16="http://schemas.microsoft.com/office/drawing/2014/main" val="1870671029"/>
                    </a:ext>
                  </a:extLst>
                </a:gridCol>
                <a:gridCol w="1335727">
                  <a:extLst>
                    <a:ext uri="{9D8B030D-6E8A-4147-A177-3AD203B41FA5}">
                      <a16:colId xmlns:a16="http://schemas.microsoft.com/office/drawing/2014/main" val="3485763812"/>
                    </a:ext>
                  </a:extLst>
                </a:gridCol>
                <a:gridCol w="1335727">
                  <a:extLst>
                    <a:ext uri="{9D8B030D-6E8A-4147-A177-3AD203B41FA5}">
                      <a16:colId xmlns:a16="http://schemas.microsoft.com/office/drawing/2014/main" val="3447968101"/>
                    </a:ext>
                  </a:extLst>
                </a:gridCol>
              </a:tblGrid>
              <a:tr h="38899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School Year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2018-19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2019-20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2020-21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681453227"/>
                  </a:ext>
                </a:extLst>
              </a:tr>
              <a:tr h="49562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Combined Per Pupil Aid + Supplemental</a:t>
                      </a:r>
                      <a:r>
                        <a:rPr lang="en-US" baseline="0" dirty="0" smtClean="0"/>
                        <a:t> Per Pupil Aid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$654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$745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$745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360379"/>
                  </a:ext>
                </a:extLst>
              </a:tr>
              <a:tr h="333808">
                <a:tc>
                  <a:txBody>
                    <a:bodyPr/>
                    <a:lstStyle/>
                    <a:p>
                      <a:pPr algn="l"/>
                      <a:r>
                        <a:rPr lang="en-US" i="1" dirty="0" smtClean="0"/>
                        <a:t>Change to Prior Year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115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398600"/>
                  </a:ext>
                </a:extLst>
              </a:tr>
              <a:tr h="49562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Revenue Limit Per Member Adjustment (change to prior year)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latinLnBrk="0" hangingPunct="1"/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$0</a:t>
                      </a:r>
                      <a:endParaRPr lang="en-US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$175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$179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5922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654094"/>
                  </a:ext>
                </a:extLst>
              </a:tr>
              <a:tr h="333808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Combined</a:t>
                      </a:r>
                      <a:r>
                        <a:rPr lang="en-US" b="1" baseline="0" dirty="0" smtClean="0"/>
                        <a:t> Total Change to </a:t>
                      </a:r>
                      <a:r>
                        <a:rPr lang="en-US" b="1" i="1" baseline="0" dirty="0" smtClean="0"/>
                        <a:t>Prior Year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$266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$179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535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19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4142</TotalTime>
  <Words>1005</Words>
  <Application>Microsoft Office PowerPoint</Application>
  <PresentationFormat>On-screen Show (16:9)</PresentationFormat>
  <Paragraphs>159</Paragraphs>
  <Slides>27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Gadget</vt:lpstr>
      <vt:lpstr>Lato</vt:lpstr>
      <vt:lpstr>Lato Black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Public Instruction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Ransley, Tawny M.  DPI</dc:creator>
  <cp:lastModifiedBy>Fath, Erin K.   DPI</cp:lastModifiedBy>
  <cp:revision>205</cp:revision>
  <cp:lastPrinted>2019-09-04T21:30:54Z</cp:lastPrinted>
  <dcterms:created xsi:type="dcterms:W3CDTF">2016-02-23T19:34:17Z</dcterms:created>
  <dcterms:modified xsi:type="dcterms:W3CDTF">2019-09-27T19:48:07Z</dcterms:modified>
</cp:coreProperties>
</file>