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68"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64b50be724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64b50be72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64b50be724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64b50be724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64b50be72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64b50be72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64b50be724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64b50be724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64b50be724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64b50be72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64b50be724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264b50be724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64b50be724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264b50be724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99546d41d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99546d41d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99546d41d1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99546d41d1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99546d41d1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99546d41d1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gn="ctr">
              <a:buNone/>
            </a:pPr>
            <a:r>
              <a:rPr lang="en-US" b="1" dirty="0">
                <a:solidFill>
                  <a:schemeClr val="tx1"/>
                </a:solidFill>
                <a:latin typeface="Times New Roman" pitchFamily="18" charset="0"/>
                <a:ea typeface="Times New Roman" pitchFamily="18" charset="0"/>
                <a:cs typeface="Times New Roman" pitchFamily="18" charset="0"/>
              </a:rPr>
              <a:t>      </a:t>
            </a:r>
          </a:p>
          <a:p>
            <a:pPr algn="ctr">
              <a:buNone/>
            </a:pPr>
            <a:r>
              <a:rPr lang="en-US" sz="2400" dirty="0">
                <a:solidFill>
                  <a:schemeClr val="tx1"/>
                </a:solidFill>
                <a:latin typeface="Lato" panose="020F0502020204030203" pitchFamily="34" charset="0"/>
              </a:rPr>
              <a:t>Summative Assessment Job Analysis Proposal</a:t>
            </a:r>
            <a:br>
              <a:rPr lang="en-US" sz="2400" dirty="0">
                <a:solidFill>
                  <a:schemeClr val="tx1"/>
                </a:solidFill>
                <a:latin typeface="Lato" panose="020F0502020204030203" pitchFamily="34" charset="0"/>
              </a:rPr>
            </a:br>
            <a:r>
              <a:rPr lang="en-US" sz="2400" b="1" dirty="0">
                <a:solidFill>
                  <a:schemeClr val="tx1"/>
                </a:solidFill>
                <a:latin typeface="Lato" panose="020F0502020204030203" pitchFamily="34" charset="0"/>
              </a:rPr>
              <a:t>Director of Agricultural Programs</a:t>
            </a:r>
            <a:br>
              <a:rPr lang="en-US" sz="2400" dirty="0">
                <a:solidFill>
                  <a:schemeClr val="tx1"/>
                </a:solidFill>
                <a:latin typeface="Lato" panose="020F0502020204030203" pitchFamily="34" charset="0"/>
              </a:rPr>
            </a:br>
            <a:r>
              <a:rPr lang="en-US" sz="2400" b="1" dirty="0">
                <a:solidFill>
                  <a:schemeClr val="tx1"/>
                </a:solidFill>
                <a:latin typeface="Lato" panose="020F0502020204030203" pitchFamily="34" charset="0"/>
              </a:rPr>
              <a:t>School District</a:t>
            </a:r>
            <a:endParaRPr lang="en-US"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Lato" panose="020F0502020204030203" pitchFamily="34" charset="0"/>
              </a:rPr>
              <a:t>Proposed Role Duties - Miscellaneous</a:t>
            </a:r>
            <a:endParaRPr dirty="0">
              <a:latin typeface="Lato" panose="020F0502020204030203" pitchFamily="34" charset="0"/>
            </a:endParaRPr>
          </a:p>
        </p:txBody>
      </p:sp>
      <p:sp>
        <p:nvSpPr>
          <p:cNvPr id="108" name="Google Shape;108;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dirty="0">
                <a:solidFill>
                  <a:schemeClr val="dk1"/>
                </a:solidFill>
                <a:latin typeface="Lato" panose="020F0502020204030203" pitchFamily="34" charset="0"/>
              </a:rPr>
              <a:t>Operates machinery and equipment from facilities as needed.</a:t>
            </a:r>
            <a:endParaRPr sz="2000" dirty="0">
              <a:solidFill>
                <a:schemeClr val="dk1"/>
              </a:solidFill>
              <a:latin typeface="Lato" panose="020F0502020204030203" pitchFamily="34" charset="0"/>
            </a:endParaRPr>
          </a:p>
          <a:p>
            <a:pPr marL="0" lvl="0" indent="0" algn="l" rtl="0">
              <a:spcBef>
                <a:spcPts val="1200"/>
              </a:spcBef>
              <a:spcAft>
                <a:spcPts val="0"/>
              </a:spcAft>
              <a:buNone/>
            </a:pPr>
            <a:r>
              <a:rPr lang="en" sz="2000" dirty="0">
                <a:solidFill>
                  <a:schemeClr val="dk1"/>
                </a:solidFill>
                <a:latin typeface="Lato" panose="020F0502020204030203" pitchFamily="34" charset="0"/>
              </a:rPr>
              <a:t>Seasonal duties- grass mowing, snow removal, nutrition department assistance.</a:t>
            </a:r>
            <a:endParaRPr sz="2000" dirty="0">
              <a:solidFill>
                <a:schemeClr val="dk1"/>
              </a:solidFill>
              <a:latin typeface="Lato" panose="020F0502020204030203" pitchFamily="34" charset="0"/>
            </a:endParaRPr>
          </a:p>
          <a:p>
            <a:pPr marL="0" lvl="0" indent="0" algn="l" rtl="0">
              <a:spcBef>
                <a:spcPts val="1200"/>
              </a:spcBef>
              <a:spcAft>
                <a:spcPts val="1200"/>
              </a:spcAft>
              <a:buNone/>
            </a:pPr>
            <a:r>
              <a:rPr lang="en" sz="2000" dirty="0">
                <a:solidFill>
                  <a:schemeClr val="dk1"/>
                </a:solidFill>
                <a:latin typeface="Lato" panose="020F0502020204030203" pitchFamily="34" charset="0"/>
              </a:rPr>
              <a:t>All other duties assigned by Assistance Superintendent of Operations.</a:t>
            </a:r>
            <a:endParaRPr sz="2000" dirty="0">
              <a:solidFill>
                <a:schemeClr val="dk1"/>
              </a:solidFill>
              <a:latin typeface="Lato" panose="020F0502020204030203"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Lato" panose="020F0502020204030203" pitchFamily="34" charset="0"/>
              </a:rPr>
              <a:t>Proposed Role Duties - Job Status</a:t>
            </a:r>
            <a:endParaRPr dirty="0">
              <a:latin typeface="Lato" panose="020F0502020204030203" pitchFamily="34" charset="0"/>
            </a:endParaRPr>
          </a:p>
        </p:txBody>
      </p:sp>
      <p:sp>
        <p:nvSpPr>
          <p:cNvPr id="114" name="Google Shape;114;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33" dirty="0">
                <a:solidFill>
                  <a:schemeClr val="dk1"/>
                </a:solidFill>
                <a:latin typeface="Lato" panose="020F0502020204030203" pitchFamily="34" charset="0"/>
              </a:rPr>
              <a:t>Management role with supervisory duties.</a:t>
            </a:r>
            <a:endParaRPr sz="2133" dirty="0">
              <a:solidFill>
                <a:schemeClr val="dk1"/>
              </a:solidFill>
              <a:latin typeface="Lato" panose="020F0502020204030203" pitchFamily="34" charset="0"/>
            </a:endParaRPr>
          </a:p>
          <a:p>
            <a:pPr marL="0" lvl="0" indent="0" algn="l" rtl="0">
              <a:spcBef>
                <a:spcPts val="1200"/>
              </a:spcBef>
              <a:spcAft>
                <a:spcPts val="0"/>
              </a:spcAft>
              <a:buNone/>
            </a:pPr>
            <a:r>
              <a:rPr lang="en" sz="2133" dirty="0">
                <a:solidFill>
                  <a:schemeClr val="dk1"/>
                </a:solidFill>
                <a:latin typeface="Lato" panose="020F0502020204030203" pitchFamily="34" charset="0"/>
              </a:rPr>
              <a:t>Potential full time position - pay TBD.</a:t>
            </a:r>
            <a:endParaRPr sz="2133" dirty="0">
              <a:solidFill>
                <a:schemeClr val="dk1"/>
              </a:solidFill>
              <a:latin typeface="Lato" panose="020F0502020204030203" pitchFamily="34" charset="0"/>
            </a:endParaRPr>
          </a:p>
          <a:p>
            <a:pPr marL="0" lvl="0" indent="0" algn="l" rtl="0">
              <a:spcBef>
                <a:spcPts val="1200"/>
              </a:spcBef>
              <a:spcAft>
                <a:spcPts val="0"/>
              </a:spcAft>
              <a:buNone/>
            </a:pPr>
            <a:r>
              <a:rPr lang="en" sz="2133" dirty="0">
                <a:solidFill>
                  <a:schemeClr val="dk1"/>
                </a:solidFill>
                <a:latin typeface="Lato" panose="020F0502020204030203" pitchFamily="34" charset="0"/>
              </a:rPr>
              <a:t>Bachelor’s Degree Required, Master’s Degree Preferred - Environmental Science, Agriculture, Nutrition, Horticulture. </a:t>
            </a:r>
            <a:endParaRPr sz="2133" dirty="0">
              <a:solidFill>
                <a:schemeClr val="dk1"/>
              </a:solidFill>
              <a:latin typeface="Lato" panose="020F0502020204030203" pitchFamily="34" charset="0"/>
            </a:endParaRPr>
          </a:p>
          <a:p>
            <a:pPr marL="0" lvl="0" indent="0" algn="l" rtl="0">
              <a:spcBef>
                <a:spcPts val="1200"/>
              </a:spcBef>
              <a:spcAft>
                <a:spcPts val="0"/>
              </a:spcAft>
              <a:buNone/>
            </a:pPr>
            <a:r>
              <a:rPr lang="en" sz="2133" dirty="0">
                <a:solidFill>
                  <a:schemeClr val="dk1"/>
                </a:solidFill>
                <a:latin typeface="Lato" panose="020F0502020204030203" pitchFamily="34" charset="0"/>
              </a:rPr>
              <a:t>Wisconsin Master Gardener desired.</a:t>
            </a:r>
            <a:endParaRPr sz="2133" dirty="0">
              <a:solidFill>
                <a:schemeClr val="dk1"/>
              </a:solidFill>
              <a:latin typeface="Lato" panose="020F0502020204030203" pitchFamily="34" charset="0"/>
            </a:endParaRPr>
          </a:p>
          <a:p>
            <a:pPr marL="0" lvl="0" indent="0" algn="l" rtl="0">
              <a:spcBef>
                <a:spcPts val="1200"/>
              </a:spcBef>
              <a:spcAft>
                <a:spcPts val="0"/>
              </a:spcAft>
              <a:buNone/>
            </a:pPr>
            <a:r>
              <a:rPr lang="en" sz="2133" dirty="0">
                <a:solidFill>
                  <a:schemeClr val="dk1"/>
                </a:solidFill>
                <a:latin typeface="Lato" panose="020F0502020204030203" pitchFamily="34" charset="0"/>
              </a:rPr>
              <a:t>Responsible for budgeting of tasks associated with job duties under Assistance Superintendent of Operations.</a:t>
            </a:r>
            <a:endParaRPr sz="2133" dirty="0">
              <a:solidFill>
                <a:schemeClr val="dk1"/>
              </a:solidFill>
              <a:latin typeface="Lato" panose="020F0502020204030203" pitchFamily="34" charset="0"/>
            </a:endParaRPr>
          </a:p>
          <a:p>
            <a:pPr marL="0" lvl="0" indent="0" algn="l" rtl="0">
              <a:spcBef>
                <a:spcPts val="1200"/>
              </a:spcBef>
              <a:spcAft>
                <a:spcPts val="0"/>
              </a:spcAft>
              <a:buNone/>
            </a:pPr>
            <a:endParaRPr dirty="0">
              <a:solidFill>
                <a:schemeClr val="dk1"/>
              </a:solidFill>
            </a:endParaRPr>
          </a:p>
          <a:p>
            <a:pPr marL="0" lvl="0" indent="0" algn="l" rtl="0">
              <a:spcBef>
                <a:spcPts val="1200"/>
              </a:spcBef>
              <a:spcAft>
                <a:spcPts val="120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Lato" panose="020F0502020204030203" pitchFamily="34" charset="0"/>
              </a:rPr>
              <a:t>Role Reports to…</a:t>
            </a:r>
            <a:endParaRPr dirty="0">
              <a:latin typeface="Lato" panose="020F0502020204030203" pitchFamily="34" charset="0"/>
            </a:endParaRPr>
          </a:p>
        </p:txBody>
      </p:sp>
      <p:sp>
        <p:nvSpPr>
          <p:cNvPr id="60" name="Google Shape;60;p14"/>
          <p:cNvSpPr txBox="1">
            <a:spLocks noGrp="1"/>
          </p:cNvSpPr>
          <p:nvPr>
            <p:ph type="body" idx="1"/>
          </p:nvPr>
        </p:nvSpPr>
        <p:spPr>
          <a:xfrm>
            <a:off x="311700" y="1152475"/>
            <a:ext cx="8004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800" dirty="0">
                <a:solidFill>
                  <a:schemeClr val="dk1"/>
                </a:solidFill>
                <a:latin typeface="Lato" panose="020F0502020204030203" pitchFamily="34" charset="0"/>
              </a:rPr>
              <a:t>Assistance Superintendent of Operations</a:t>
            </a:r>
            <a:endParaRPr sz="1800" dirty="0">
              <a:solidFill>
                <a:schemeClr val="dk1"/>
              </a:solidFill>
              <a:latin typeface="Lato" panose="020F0502020204030203" pitchFamily="34" charset="0"/>
            </a:endParaRPr>
          </a:p>
          <a:p>
            <a:pPr marL="0" lvl="0" indent="0" algn="l" rtl="0">
              <a:spcBef>
                <a:spcPts val="1200"/>
              </a:spcBef>
              <a:spcAft>
                <a:spcPts val="0"/>
              </a:spcAft>
              <a:buNone/>
            </a:pPr>
            <a:r>
              <a:rPr lang="en" sz="1800" dirty="0">
                <a:solidFill>
                  <a:schemeClr val="dk1"/>
                </a:solidFill>
                <a:latin typeface="Lato" panose="020F0502020204030203" pitchFamily="34" charset="0"/>
              </a:rPr>
              <a:t>Cross Departmental Collaboration:</a:t>
            </a:r>
            <a:endParaRPr sz="1800" dirty="0">
              <a:solidFill>
                <a:schemeClr val="dk1"/>
              </a:solidFill>
              <a:latin typeface="Lato" panose="020F0502020204030203" pitchFamily="34" charset="0"/>
            </a:endParaRPr>
          </a:p>
          <a:p>
            <a:pPr marL="457200" lvl="0" indent="-342900" algn="l" rtl="0">
              <a:spcBef>
                <a:spcPts val="1200"/>
              </a:spcBef>
              <a:spcAft>
                <a:spcPts val="0"/>
              </a:spcAft>
              <a:buClr>
                <a:schemeClr val="dk1"/>
              </a:buClr>
              <a:buSzPts val="1800"/>
              <a:buChar char="●"/>
            </a:pPr>
            <a:r>
              <a:rPr lang="en" sz="1800" dirty="0">
                <a:solidFill>
                  <a:schemeClr val="dk1"/>
                </a:solidFill>
                <a:latin typeface="Lato" panose="020F0502020204030203" pitchFamily="34" charset="0"/>
              </a:rPr>
              <a:t>Facilities</a:t>
            </a:r>
            <a:endParaRPr sz="1800" dirty="0">
              <a:solidFill>
                <a:schemeClr val="dk1"/>
              </a:solidFill>
              <a:latin typeface="Lato" panose="020F0502020204030203" pitchFamily="34" charset="0"/>
            </a:endParaRPr>
          </a:p>
          <a:p>
            <a:pPr marL="457200" lvl="0" indent="-342900" algn="l" rtl="0">
              <a:spcBef>
                <a:spcPts val="0"/>
              </a:spcBef>
              <a:spcAft>
                <a:spcPts val="0"/>
              </a:spcAft>
              <a:buClr>
                <a:schemeClr val="dk1"/>
              </a:buClr>
              <a:buSzPts val="1800"/>
              <a:buChar char="●"/>
            </a:pPr>
            <a:r>
              <a:rPr lang="en" sz="1800" dirty="0">
                <a:solidFill>
                  <a:schemeClr val="dk1"/>
                </a:solidFill>
                <a:latin typeface="Lato" panose="020F0502020204030203" pitchFamily="34" charset="0"/>
              </a:rPr>
              <a:t>Nutrition</a:t>
            </a:r>
            <a:endParaRPr sz="1800" dirty="0">
              <a:solidFill>
                <a:schemeClr val="dk1"/>
              </a:solidFill>
              <a:latin typeface="Lato" panose="020F0502020204030203" pitchFamily="34" charset="0"/>
            </a:endParaRPr>
          </a:p>
          <a:p>
            <a:pPr marL="457200" lvl="0" indent="-342900" algn="l" rtl="0">
              <a:spcBef>
                <a:spcPts val="0"/>
              </a:spcBef>
              <a:spcAft>
                <a:spcPts val="0"/>
              </a:spcAft>
              <a:buClr>
                <a:schemeClr val="dk1"/>
              </a:buClr>
              <a:buSzPts val="1800"/>
              <a:buChar char="●"/>
            </a:pPr>
            <a:r>
              <a:rPr lang="en" sz="1800" dirty="0">
                <a:solidFill>
                  <a:schemeClr val="dk1"/>
                </a:solidFill>
                <a:latin typeface="Lato" panose="020F0502020204030203" pitchFamily="34" charset="0"/>
              </a:rPr>
              <a:t>Academia</a:t>
            </a:r>
            <a:endParaRPr sz="1800" dirty="0">
              <a:solidFill>
                <a:schemeClr val="dk1"/>
              </a:solidFill>
              <a:latin typeface="Lato" panose="020F0502020204030203" pitchFamily="34" charset="0"/>
            </a:endParaRPr>
          </a:p>
          <a:p>
            <a:pPr marL="457200" lvl="0" indent="-342900" algn="l" rtl="0">
              <a:spcBef>
                <a:spcPts val="0"/>
              </a:spcBef>
              <a:spcAft>
                <a:spcPts val="0"/>
              </a:spcAft>
              <a:buClr>
                <a:schemeClr val="dk1"/>
              </a:buClr>
              <a:buSzPts val="1800"/>
              <a:buChar char="●"/>
            </a:pPr>
            <a:r>
              <a:rPr lang="en" sz="1800" dirty="0">
                <a:solidFill>
                  <a:schemeClr val="dk1"/>
                </a:solidFill>
                <a:latin typeface="Lato" panose="020F0502020204030203" pitchFamily="34" charset="0"/>
              </a:rPr>
              <a:t>Summer School/Experiential Education </a:t>
            </a:r>
            <a:endParaRPr sz="1800" dirty="0">
              <a:solidFill>
                <a:schemeClr val="dk1"/>
              </a:solidFill>
              <a:latin typeface="Lato" panose="020F0502020204030203" pitchFamily="34" charset="0"/>
            </a:endParaRPr>
          </a:p>
          <a:p>
            <a:pPr marL="457200" lvl="0" indent="-342900" algn="l" rtl="0">
              <a:spcBef>
                <a:spcPts val="0"/>
              </a:spcBef>
              <a:spcAft>
                <a:spcPts val="0"/>
              </a:spcAft>
              <a:buClr>
                <a:schemeClr val="dk1"/>
              </a:buClr>
              <a:buSzPts val="1800"/>
              <a:buChar char="●"/>
            </a:pPr>
            <a:r>
              <a:rPr lang="en" sz="1800" dirty="0">
                <a:solidFill>
                  <a:schemeClr val="dk1"/>
                </a:solidFill>
                <a:latin typeface="Lato" panose="020F0502020204030203" pitchFamily="34" charset="0"/>
              </a:rPr>
              <a:t>Communications </a:t>
            </a:r>
            <a:endParaRPr sz="1800" dirty="0">
              <a:solidFill>
                <a:schemeClr val="dk1"/>
              </a:solidFill>
              <a:latin typeface="Lato" panose="020F0502020204030203" pitchFamily="34" charset="0"/>
            </a:endParaRPr>
          </a:p>
          <a:p>
            <a:pPr marL="457200" lvl="0" indent="-342900" algn="l" rtl="0">
              <a:spcBef>
                <a:spcPts val="0"/>
              </a:spcBef>
              <a:spcAft>
                <a:spcPts val="0"/>
              </a:spcAft>
              <a:buClr>
                <a:schemeClr val="dk1"/>
              </a:buClr>
              <a:buSzPts val="1800"/>
              <a:buChar char="●"/>
            </a:pPr>
            <a:r>
              <a:rPr lang="en" sz="1800" dirty="0">
                <a:solidFill>
                  <a:schemeClr val="dk1"/>
                </a:solidFill>
                <a:latin typeface="Lato" panose="020F0502020204030203" pitchFamily="34" charset="0"/>
              </a:rPr>
              <a:t>District Office </a:t>
            </a:r>
            <a:endParaRPr sz="1800" dirty="0">
              <a:solidFill>
                <a:schemeClr val="dk1"/>
              </a:solidFill>
              <a:latin typeface="Lato" panose="020F0502020204030203" pitchFamily="34" charset="0"/>
            </a:endParaRPr>
          </a:p>
          <a:p>
            <a:pPr marL="457200" lvl="0" indent="-342900" algn="l" rtl="0">
              <a:spcBef>
                <a:spcPts val="0"/>
              </a:spcBef>
              <a:spcAft>
                <a:spcPts val="0"/>
              </a:spcAft>
              <a:buClr>
                <a:schemeClr val="dk1"/>
              </a:buClr>
              <a:buSzPts val="1800"/>
              <a:buChar char="●"/>
            </a:pPr>
            <a:r>
              <a:rPr lang="en" sz="1800" dirty="0">
                <a:solidFill>
                  <a:schemeClr val="dk1"/>
                </a:solidFill>
                <a:latin typeface="Lato" panose="020F0502020204030203" pitchFamily="34" charset="0"/>
              </a:rPr>
              <a:t>Grant Writer</a:t>
            </a:r>
            <a:endParaRPr sz="1800" dirty="0">
              <a:solidFill>
                <a:schemeClr val="dk1"/>
              </a:solidFill>
              <a:latin typeface="Lato" panose="020F0502020204030203"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Lato" panose="020F0502020204030203" pitchFamily="34" charset="0"/>
              </a:rPr>
              <a:t>Proposed Role Duties</a:t>
            </a:r>
            <a:endParaRPr dirty="0">
              <a:latin typeface="Lato" panose="020F0502020204030203" pitchFamily="34" charset="0"/>
            </a:endParaRPr>
          </a:p>
          <a:p>
            <a:pPr marL="0" lvl="0" indent="0" algn="l" rtl="0">
              <a:spcBef>
                <a:spcPts val="0"/>
              </a:spcBef>
              <a:spcAft>
                <a:spcPts val="0"/>
              </a:spcAft>
              <a:buNone/>
            </a:pPr>
            <a:endParaRPr dirty="0"/>
          </a:p>
        </p:txBody>
      </p:sp>
      <p:sp>
        <p:nvSpPr>
          <p:cNvPr id="66" name="Google Shape;66;p15"/>
          <p:cNvSpPr txBox="1">
            <a:spLocks noGrp="1"/>
          </p:cNvSpPr>
          <p:nvPr>
            <p:ph type="body" idx="1"/>
          </p:nvPr>
        </p:nvSpPr>
        <p:spPr>
          <a:xfrm>
            <a:off x="311700" y="1152475"/>
            <a:ext cx="84288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2100" dirty="0">
                <a:solidFill>
                  <a:schemeClr val="dk1"/>
                </a:solidFill>
                <a:highlight>
                  <a:srgbClr val="FFFFFF"/>
                </a:highlight>
                <a:latin typeface="Lato" panose="020F0502020204030203" pitchFamily="34" charset="0"/>
              </a:rPr>
              <a:t>Collaborates with School District Teaching and Learning.</a:t>
            </a:r>
            <a:endParaRPr sz="2100" dirty="0">
              <a:solidFill>
                <a:schemeClr val="dk1"/>
              </a:solidFill>
              <a:highlight>
                <a:srgbClr val="FFFFFF"/>
              </a:highlight>
              <a:latin typeface="Lato" panose="020F0502020204030203" pitchFamily="34" charset="0"/>
            </a:endParaRPr>
          </a:p>
          <a:p>
            <a:pPr marL="0" lvl="0" indent="0" algn="l" rtl="0">
              <a:spcBef>
                <a:spcPts val="1200"/>
              </a:spcBef>
              <a:spcAft>
                <a:spcPts val="0"/>
              </a:spcAft>
              <a:buNone/>
            </a:pPr>
            <a:r>
              <a:rPr lang="en" sz="2100" dirty="0">
                <a:solidFill>
                  <a:schemeClr val="dk1"/>
                </a:solidFill>
                <a:highlight>
                  <a:srgbClr val="FFFFFF"/>
                </a:highlight>
                <a:latin typeface="Lato" panose="020F0502020204030203" pitchFamily="34" charset="0"/>
              </a:rPr>
              <a:t>Manages and supervises the AmeriCorps Farm to School program and Farm to School Educational Specialists.</a:t>
            </a:r>
          </a:p>
          <a:p>
            <a:pPr marL="0" lvl="0" indent="0" algn="l" rtl="0">
              <a:spcBef>
                <a:spcPts val="1200"/>
              </a:spcBef>
              <a:spcAft>
                <a:spcPts val="0"/>
              </a:spcAft>
              <a:buNone/>
            </a:pPr>
            <a:r>
              <a:rPr lang="en" sz="2100" dirty="0">
                <a:solidFill>
                  <a:schemeClr val="dk1"/>
                </a:solidFill>
                <a:highlight>
                  <a:srgbClr val="FFFFFF"/>
                </a:highlight>
                <a:latin typeface="Lato" panose="020F0502020204030203" pitchFamily="34" charset="0"/>
              </a:rPr>
              <a:t>Collaborates with Academia Department to support diversity in education, including agriculture and nutrition.  </a:t>
            </a:r>
            <a:endParaRPr sz="2100" dirty="0">
              <a:solidFill>
                <a:schemeClr val="dk1"/>
              </a:solidFill>
              <a:highlight>
                <a:srgbClr val="FFFFFF"/>
              </a:highlight>
              <a:latin typeface="Lato" panose="020F0502020204030203" pitchFamily="34" charset="0"/>
            </a:endParaRPr>
          </a:p>
          <a:p>
            <a:pPr marL="0" lvl="0" indent="0" algn="l" rtl="0">
              <a:spcBef>
                <a:spcPts val="1200"/>
              </a:spcBef>
              <a:spcAft>
                <a:spcPts val="1200"/>
              </a:spcAft>
              <a:buNone/>
            </a:pPr>
            <a:r>
              <a:rPr lang="en" sz="2100" dirty="0">
                <a:solidFill>
                  <a:schemeClr val="dk1"/>
                </a:solidFill>
                <a:highlight>
                  <a:srgbClr val="FFFFFF"/>
                </a:highlight>
                <a:latin typeface="Lato" panose="020F0502020204030203" pitchFamily="34" charset="0"/>
              </a:rPr>
              <a:t>Provides K-12 teachers with support for Farm to School.</a:t>
            </a:r>
            <a:br>
              <a:rPr lang="en" sz="1900" dirty="0">
                <a:solidFill>
                  <a:schemeClr val="dk1"/>
                </a:solidFill>
                <a:highlight>
                  <a:srgbClr val="FFFFFF"/>
                </a:highlight>
              </a:rPr>
            </a:br>
            <a:r>
              <a:rPr lang="en" sz="1900" dirty="0">
                <a:solidFill>
                  <a:schemeClr val="dk1"/>
                </a:solidFill>
                <a:highlight>
                  <a:srgbClr val="FFFFFF"/>
                </a:highlight>
              </a:rPr>
              <a:t> </a:t>
            </a:r>
            <a:br>
              <a:rPr lang="en" sz="1200" dirty="0">
                <a:solidFill>
                  <a:schemeClr val="dk1"/>
                </a:solidFill>
                <a:highlight>
                  <a:srgbClr val="FFFFFF"/>
                </a:highlight>
              </a:rPr>
            </a:br>
            <a:r>
              <a:rPr lang="en" sz="1200" dirty="0">
                <a:solidFill>
                  <a:schemeClr val="dk1"/>
                </a:solidFill>
                <a:highlight>
                  <a:srgbClr val="FFFFFF"/>
                </a:highlight>
              </a:rPr>
              <a:t>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body" idx="1"/>
          </p:nvPr>
        </p:nvSpPr>
        <p:spPr>
          <a:xfrm>
            <a:off x="311700" y="1152475"/>
            <a:ext cx="8520600" cy="38148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6800" dirty="0">
                <a:solidFill>
                  <a:schemeClr val="dk1"/>
                </a:solidFill>
                <a:highlight>
                  <a:srgbClr val="FFFFFF"/>
                </a:highlight>
                <a:latin typeface="Lato" panose="020F0502020204030203" pitchFamily="34" charset="0"/>
              </a:rPr>
              <a:t>Ensures that school district gardens, and other designated garden beds are aesthetically pleasing, healthy, and maintained. The gardener will utilize the school gardens to provide educational programs for the students and other curriculum-based purposes. The gardener will also maintain hydroponic grow towers that are located throughout the district. </a:t>
            </a:r>
            <a:endParaRPr sz="6800" dirty="0">
              <a:solidFill>
                <a:schemeClr val="dk1"/>
              </a:solidFill>
              <a:highlight>
                <a:srgbClr val="FFFFFF"/>
              </a:highlight>
              <a:latin typeface="Lato" panose="020F0502020204030203" pitchFamily="34" charset="0"/>
            </a:endParaRPr>
          </a:p>
          <a:p>
            <a:pPr marL="0" lvl="0" indent="0" algn="l" rtl="0">
              <a:spcBef>
                <a:spcPts val="1200"/>
              </a:spcBef>
              <a:spcAft>
                <a:spcPts val="0"/>
              </a:spcAft>
              <a:buNone/>
            </a:pPr>
            <a:r>
              <a:rPr lang="en" sz="6800" dirty="0">
                <a:solidFill>
                  <a:schemeClr val="dk1"/>
                </a:solidFill>
                <a:highlight>
                  <a:srgbClr val="FFFFFF"/>
                </a:highlight>
                <a:latin typeface="Lato" panose="020F0502020204030203" pitchFamily="34" charset="0"/>
              </a:rPr>
              <a:t>Responsibilities include, but are not limited to;</a:t>
            </a:r>
            <a:br>
              <a:rPr lang="en" sz="6800" dirty="0">
                <a:solidFill>
                  <a:schemeClr val="dk1"/>
                </a:solidFill>
                <a:highlight>
                  <a:srgbClr val="FFFFFF"/>
                </a:highlight>
                <a:latin typeface="Lato" panose="020F0502020204030203" pitchFamily="34" charset="0"/>
              </a:rPr>
            </a:br>
            <a:r>
              <a:rPr lang="en" sz="6800" dirty="0">
                <a:solidFill>
                  <a:schemeClr val="dk1"/>
                </a:solidFill>
                <a:highlight>
                  <a:srgbClr val="FFFFFF"/>
                </a:highlight>
                <a:latin typeface="Lato" panose="020F0502020204030203" pitchFamily="34" charset="0"/>
              </a:rPr>
              <a:t> 								</a:t>
            </a:r>
            <a:br>
              <a:rPr lang="en" sz="6800" dirty="0">
                <a:solidFill>
                  <a:schemeClr val="dk1"/>
                </a:solidFill>
                <a:highlight>
                  <a:srgbClr val="FFFFFF"/>
                </a:highlight>
                <a:latin typeface="Lato" panose="020F0502020204030203" pitchFamily="34" charset="0"/>
              </a:rPr>
            </a:br>
            <a:r>
              <a:rPr lang="en" sz="6800" dirty="0">
                <a:solidFill>
                  <a:schemeClr val="dk1"/>
                </a:solidFill>
                <a:highlight>
                  <a:srgbClr val="FFFFFF"/>
                </a:highlight>
                <a:latin typeface="Lato" panose="020F0502020204030203" pitchFamily="34" charset="0"/>
              </a:rPr>
              <a:t>Planting, cultivating, fertilizing, composting, weeding, maintaining soil health and fertility, starting and plant propagation, crop rotation and planning, seed ordering, recordkeeping, irrigation, harvesting.</a:t>
            </a:r>
            <a:endParaRPr sz="6800" dirty="0">
              <a:solidFill>
                <a:schemeClr val="dk1"/>
              </a:solidFill>
              <a:highlight>
                <a:srgbClr val="FFFFFF"/>
              </a:highlight>
              <a:latin typeface="Lato" panose="020F0502020204030203" pitchFamily="34" charset="0"/>
            </a:endParaRPr>
          </a:p>
          <a:p>
            <a:pPr marL="0" lvl="0" indent="0" algn="l" rtl="0">
              <a:spcBef>
                <a:spcPts val="1200"/>
              </a:spcBef>
              <a:spcAft>
                <a:spcPts val="0"/>
              </a:spcAft>
              <a:buClr>
                <a:schemeClr val="dk1"/>
              </a:buClr>
              <a:buSzPct val="64705"/>
              <a:buFont typeface="Arial"/>
              <a:buNone/>
            </a:pPr>
            <a:r>
              <a:rPr lang="en" sz="1700" dirty="0">
                <a:solidFill>
                  <a:schemeClr val="dk1"/>
                </a:solidFill>
                <a:highlight>
                  <a:srgbClr val="FFFFFF"/>
                </a:highlight>
              </a:rPr>
              <a:t>					</a:t>
            </a:r>
            <a:br>
              <a:rPr lang="en" sz="1700" dirty="0">
                <a:solidFill>
                  <a:schemeClr val="dk1"/>
                </a:solidFill>
                <a:highlight>
                  <a:srgbClr val="FFFFFF"/>
                </a:highlight>
              </a:rPr>
            </a:br>
            <a:endParaRPr sz="1600" dirty="0">
              <a:solidFill>
                <a:schemeClr val="dk1"/>
              </a:solidFill>
            </a:endParaRPr>
          </a:p>
          <a:p>
            <a:pPr marL="0" lvl="0" indent="0" algn="l" rtl="0">
              <a:spcBef>
                <a:spcPts val="1200"/>
              </a:spcBef>
              <a:spcAft>
                <a:spcPts val="1200"/>
              </a:spcAft>
              <a:buNone/>
            </a:pPr>
            <a:endParaRPr sz="1900" dirty="0"/>
          </a:p>
        </p:txBody>
      </p:sp>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Lato" panose="020F0502020204030203" pitchFamily="34" charset="0"/>
              </a:rPr>
              <a:t>Proposed Role Duties - Manage School Gardens</a:t>
            </a:r>
            <a:endParaRPr dirty="0">
              <a:latin typeface="Lato" panose="020F0502020204030203"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dirty="0">
                <a:solidFill>
                  <a:schemeClr val="dk1"/>
                </a:solidFill>
                <a:highlight>
                  <a:srgbClr val="FFFFFF"/>
                </a:highlight>
                <a:latin typeface="Lato" panose="020F0502020204030203" pitchFamily="34" charset="0"/>
              </a:rPr>
              <a:t>Collaborates with district staff and non-profit partners for training, mentoring and day-to-day management of AmeriCorps service members.</a:t>
            </a:r>
          </a:p>
          <a:p>
            <a:pPr marL="0" lvl="0" indent="0" algn="l" rtl="0">
              <a:spcBef>
                <a:spcPts val="0"/>
              </a:spcBef>
              <a:spcAft>
                <a:spcPts val="0"/>
              </a:spcAft>
              <a:buNone/>
            </a:pPr>
            <a:r>
              <a:rPr lang="en" sz="2100" dirty="0">
                <a:solidFill>
                  <a:schemeClr val="dk1"/>
                </a:solidFill>
                <a:highlight>
                  <a:srgbClr val="FFFFFF"/>
                </a:highlight>
                <a:latin typeface="Lato" panose="020F0502020204030203" pitchFamily="34" charset="0"/>
              </a:rPr>
              <a:t>Collaborates with district staff and non-profit partners for recruitment and hiring of AmeriCorps service members.</a:t>
            </a:r>
            <a:r>
              <a:rPr lang="en" sz="2000" dirty="0">
                <a:solidFill>
                  <a:schemeClr val="dk1"/>
                </a:solidFill>
                <a:highlight>
                  <a:srgbClr val="FFFFFF"/>
                </a:highlight>
                <a:latin typeface="Lato" panose="020F0502020204030203" pitchFamily="34" charset="0"/>
              </a:rPr>
              <a:t>		</a:t>
            </a:r>
            <a:endParaRPr sz="2000" dirty="0">
              <a:solidFill>
                <a:schemeClr val="dk1"/>
              </a:solidFill>
              <a:highlight>
                <a:srgbClr val="FFFFFF"/>
              </a:highlight>
              <a:latin typeface="Lato" panose="020F0502020204030203" pitchFamily="34" charset="0"/>
            </a:endParaRPr>
          </a:p>
          <a:p>
            <a:pPr marL="0" lvl="0" indent="0" algn="l" rtl="0">
              <a:spcBef>
                <a:spcPts val="1200"/>
              </a:spcBef>
              <a:spcAft>
                <a:spcPts val="1200"/>
              </a:spcAft>
              <a:buClr>
                <a:schemeClr val="dk1"/>
              </a:buClr>
              <a:buSzPts val="1100"/>
              <a:buFont typeface="Arial"/>
              <a:buNone/>
            </a:pPr>
            <a:r>
              <a:rPr lang="en" sz="2100" dirty="0">
                <a:solidFill>
                  <a:schemeClr val="dk1"/>
                </a:solidFill>
                <a:highlight>
                  <a:srgbClr val="FFFFFF"/>
                </a:highlight>
                <a:latin typeface="Lato" panose="020F0502020204030203" pitchFamily="34" charset="0"/>
              </a:rPr>
              <a:t>Manages and recruits volunteers and interns, as needed, with appropriate background checking, through the district HR office. </a:t>
            </a:r>
            <a:endParaRPr sz="2700" dirty="0">
              <a:latin typeface="Lato" panose="020F0502020204030203" pitchFamily="34" charset="0"/>
            </a:endParaRPr>
          </a:p>
        </p:txBody>
      </p:sp>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Lato" panose="020F0502020204030203" pitchFamily="34" charset="0"/>
              </a:rPr>
              <a:t>Proposed Role Duties - Volunteer Management</a:t>
            </a:r>
            <a:endParaRPr dirty="0">
              <a:latin typeface="Lato" panose="020F0502020204030203" pitchFamily="34" charset="0"/>
            </a:endParaRPr>
          </a:p>
          <a:p>
            <a:pPr marL="0" lvl="0" indent="0" algn="l" rtl="0">
              <a:spcBef>
                <a:spcPts val="0"/>
              </a:spcBef>
              <a:spcAft>
                <a:spcPts val="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445025"/>
            <a:ext cx="8520600" cy="892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 sz="2420" dirty="0">
                <a:latin typeface="Lato" panose="020F0502020204030203" pitchFamily="34" charset="0"/>
              </a:rPr>
              <a:t>Proposed Role Duties - Nutrition Procurement Management </a:t>
            </a:r>
            <a:endParaRPr sz="2420" dirty="0">
              <a:latin typeface="Lato" panose="020F0502020204030203" pitchFamily="34" charset="0"/>
            </a:endParaRPr>
          </a:p>
        </p:txBody>
      </p:sp>
      <p:sp>
        <p:nvSpPr>
          <p:cNvPr id="84" name="Google Shape;84;p18"/>
          <p:cNvSpPr txBox="1">
            <a:spLocks noGrp="1"/>
          </p:cNvSpPr>
          <p:nvPr>
            <p:ph type="body" idx="1"/>
          </p:nvPr>
        </p:nvSpPr>
        <p:spPr>
          <a:xfrm>
            <a:off x="373900" y="1109575"/>
            <a:ext cx="8520600" cy="364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2100" dirty="0">
                <a:solidFill>
                  <a:schemeClr val="dk1"/>
                </a:solidFill>
                <a:highlight>
                  <a:srgbClr val="FFFFFF"/>
                </a:highlight>
                <a:latin typeface="Lato" panose="020F0502020204030203" pitchFamily="34" charset="0"/>
              </a:rPr>
              <a:t>Collaborates with Nutrition Director.</a:t>
            </a:r>
            <a:endParaRPr sz="2100" dirty="0">
              <a:solidFill>
                <a:schemeClr val="dk1"/>
              </a:solidFill>
              <a:highlight>
                <a:srgbClr val="FFFFFF"/>
              </a:highlight>
              <a:latin typeface="Lato" panose="020F0502020204030203" pitchFamily="34" charset="0"/>
            </a:endParaRPr>
          </a:p>
          <a:p>
            <a:pPr marL="0" lvl="0" indent="0" algn="l" rtl="0">
              <a:spcBef>
                <a:spcPts val="1200"/>
              </a:spcBef>
              <a:spcAft>
                <a:spcPts val="0"/>
              </a:spcAft>
              <a:buClr>
                <a:schemeClr val="dk1"/>
              </a:buClr>
              <a:buSzPts val="1100"/>
              <a:buFont typeface="Arial"/>
              <a:buNone/>
            </a:pPr>
            <a:r>
              <a:rPr lang="en" sz="2100" dirty="0">
                <a:solidFill>
                  <a:schemeClr val="dk1"/>
                </a:solidFill>
                <a:highlight>
                  <a:srgbClr val="FFFFFF"/>
                </a:highlight>
                <a:latin typeface="Lato" panose="020F0502020204030203" pitchFamily="34" charset="0"/>
              </a:rPr>
              <a:t>Manages harvesting of local fruits and vegetables for distribution to students. 	</a:t>
            </a:r>
            <a:endParaRPr sz="2100" dirty="0">
              <a:solidFill>
                <a:schemeClr val="dk1"/>
              </a:solidFill>
              <a:highlight>
                <a:srgbClr val="FFFFFF"/>
              </a:highlight>
              <a:latin typeface="Lato" panose="020F0502020204030203" pitchFamily="34" charset="0"/>
            </a:endParaRPr>
          </a:p>
          <a:p>
            <a:pPr marL="0" lvl="0" indent="0" algn="l" rtl="0">
              <a:spcBef>
                <a:spcPts val="1200"/>
              </a:spcBef>
              <a:spcAft>
                <a:spcPts val="0"/>
              </a:spcAft>
              <a:buClr>
                <a:schemeClr val="dk1"/>
              </a:buClr>
              <a:buSzPts val="1100"/>
              <a:buFont typeface="Arial"/>
              <a:buNone/>
            </a:pPr>
            <a:r>
              <a:rPr lang="en" sz="2100" dirty="0">
                <a:solidFill>
                  <a:schemeClr val="dk1"/>
                </a:solidFill>
                <a:highlight>
                  <a:srgbClr val="FFFFFF"/>
                </a:highlight>
                <a:latin typeface="Lato" panose="020F0502020204030203" pitchFamily="34" charset="0"/>
              </a:rPr>
              <a:t>Ensures highest standards of food safety and produce hygiene in both growing techniques and harvesting protocols. </a:t>
            </a:r>
            <a:endParaRPr sz="2100" dirty="0">
              <a:solidFill>
                <a:schemeClr val="dk1"/>
              </a:solidFill>
              <a:highlight>
                <a:srgbClr val="FFFFFF"/>
              </a:highlight>
              <a:latin typeface="Lato" panose="020F0502020204030203"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Lato" panose="020F0502020204030203" pitchFamily="34" charset="0"/>
              </a:rPr>
              <a:t>Proposed Role Duties - Grants/Tours</a:t>
            </a:r>
            <a:endParaRPr dirty="0">
              <a:latin typeface="Lato" panose="020F0502020204030203" pitchFamily="34" charset="0"/>
            </a:endParaRPr>
          </a:p>
        </p:txBody>
      </p:sp>
      <p:sp>
        <p:nvSpPr>
          <p:cNvPr id="90" name="Google Shape;90;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dirty="0">
                <a:solidFill>
                  <a:schemeClr val="dk1"/>
                </a:solidFill>
                <a:highlight>
                  <a:srgbClr val="FFFFFF"/>
                </a:highlight>
                <a:latin typeface="Lato" panose="020F0502020204030203" pitchFamily="34" charset="0"/>
              </a:rPr>
              <a:t>Writes grants as appropriate.</a:t>
            </a:r>
            <a:endParaRPr sz="2000" dirty="0">
              <a:solidFill>
                <a:schemeClr val="dk1"/>
              </a:solidFill>
              <a:highlight>
                <a:srgbClr val="FFFFFF"/>
              </a:highlight>
              <a:latin typeface="Lato" panose="020F0502020204030203" pitchFamily="34" charset="0"/>
            </a:endParaRPr>
          </a:p>
          <a:p>
            <a:pPr marL="0" lvl="0" indent="0" algn="l" rtl="0">
              <a:spcBef>
                <a:spcPts val="1200"/>
              </a:spcBef>
              <a:spcAft>
                <a:spcPts val="0"/>
              </a:spcAft>
              <a:buNone/>
            </a:pPr>
            <a:r>
              <a:rPr lang="en" sz="2000" dirty="0">
                <a:solidFill>
                  <a:schemeClr val="dk1"/>
                </a:solidFill>
                <a:highlight>
                  <a:srgbClr val="FFFFFF"/>
                </a:highlight>
                <a:latin typeface="Lato" panose="020F0502020204030203" pitchFamily="34" charset="0"/>
              </a:rPr>
              <a:t>Welcomes visitors to school gardens and gives tours.</a:t>
            </a:r>
            <a:endParaRPr sz="2000" dirty="0">
              <a:solidFill>
                <a:schemeClr val="dk1"/>
              </a:solidFill>
              <a:highlight>
                <a:srgbClr val="FFFFFF"/>
              </a:highlight>
              <a:latin typeface="Lato" panose="020F0502020204030203" pitchFamily="34" charset="0"/>
            </a:endParaRPr>
          </a:p>
          <a:p>
            <a:pPr marL="0" lvl="0" indent="0" algn="l" rtl="0">
              <a:spcBef>
                <a:spcPts val="1200"/>
              </a:spcBef>
              <a:spcAft>
                <a:spcPts val="0"/>
              </a:spcAft>
              <a:buNone/>
            </a:pPr>
            <a:r>
              <a:rPr lang="en" sz="2000" dirty="0">
                <a:solidFill>
                  <a:schemeClr val="dk1"/>
                </a:solidFill>
                <a:highlight>
                  <a:srgbClr val="FFFFFF"/>
                </a:highlight>
                <a:latin typeface="Lato" panose="020F0502020204030203" pitchFamily="34" charset="0"/>
              </a:rPr>
              <a:t>Participates in school staff meetings as needed and/or appropriate. </a:t>
            </a:r>
          </a:p>
          <a:p>
            <a:pPr marL="0" lvl="0" indent="0" algn="l" rtl="0">
              <a:spcBef>
                <a:spcPts val="1200"/>
              </a:spcBef>
              <a:spcAft>
                <a:spcPts val="0"/>
              </a:spcAft>
              <a:buNone/>
            </a:pPr>
            <a:r>
              <a:rPr lang="en" sz="2000" dirty="0">
                <a:solidFill>
                  <a:schemeClr val="dk1"/>
                </a:solidFill>
                <a:highlight>
                  <a:srgbClr val="FFFFFF"/>
                </a:highlight>
                <a:latin typeface="Lato" panose="020F0502020204030203" pitchFamily="34" charset="0"/>
              </a:rPr>
              <a:t>Supports fundraising and school events as needed and/or appropriate.</a:t>
            </a:r>
            <a:endParaRPr sz="2000" dirty="0">
              <a:solidFill>
                <a:schemeClr val="dk1"/>
              </a:solidFill>
              <a:highlight>
                <a:srgbClr val="FFFFFF"/>
              </a:highlight>
              <a:latin typeface="Lato" panose="020F0502020204030203" pitchFamily="34" charset="0"/>
            </a:endParaRPr>
          </a:p>
          <a:p>
            <a:pPr marL="0" lvl="0" indent="0" algn="l" rtl="0">
              <a:spcBef>
                <a:spcPts val="1200"/>
              </a:spcBef>
              <a:spcAft>
                <a:spcPts val="0"/>
              </a:spcAft>
              <a:buNone/>
            </a:pPr>
            <a:endParaRPr sz="1100" dirty="0">
              <a:solidFill>
                <a:schemeClr val="dk1"/>
              </a:solidFill>
            </a:endParaRPr>
          </a:p>
          <a:p>
            <a:pPr marL="0" lvl="0" indent="0" algn="l" rtl="0">
              <a:spcBef>
                <a:spcPts val="1200"/>
              </a:spcBef>
              <a:spcAft>
                <a:spcPts val="120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Lato" panose="020F0502020204030203" pitchFamily="34" charset="0"/>
              </a:rPr>
              <a:t>Proposed Role Duties - Communications</a:t>
            </a:r>
            <a:endParaRPr dirty="0">
              <a:latin typeface="Lato" panose="020F0502020204030203" pitchFamily="34" charset="0"/>
            </a:endParaRPr>
          </a:p>
        </p:txBody>
      </p:sp>
      <p:sp>
        <p:nvSpPr>
          <p:cNvPr id="96" name="Google Shape;96;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dirty="0">
                <a:solidFill>
                  <a:schemeClr val="dk1"/>
                </a:solidFill>
                <a:highlight>
                  <a:schemeClr val="lt1"/>
                </a:highlight>
                <a:latin typeface="Lato" panose="020F0502020204030203" pitchFamily="34" charset="0"/>
              </a:rPr>
              <a:t>Collaborates with Director of Communications.</a:t>
            </a:r>
            <a:endParaRPr sz="2000" dirty="0">
              <a:solidFill>
                <a:schemeClr val="dk1"/>
              </a:solidFill>
              <a:highlight>
                <a:schemeClr val="lt1"/>
              </a:highlight>
              <a:latin typeface="Lato" panose="020F0502020204030203" pitchFamily="34" charset="0"/>
            </a:endParaRPr>
          </a:p>
          <a:p>
            <a:pPr marL="0" lvl="0" indent="0" algn="l" rtl="0">
              <a:spcBef>
                <a:spcPts val="1200"/>
              </a:spcBef>
              <a:spcAft>
                <a:spcPts val="0"/>
              </a:spcAft>
              <a:buNone/>
            </a:pPr>
            <a:r>
              <a:rPr lang="en" sz="2000" dirty="0">
                <a:solidFill>
                  <a:schemeClr val="dk1"/>
                </a:solidFill>
                <a:highlight>
                  <a:schemeClr val="lt1"/>
                </a:highlight>
                <a:latin typeface="Lato" panose="020F0502020204030203" pitchFamily="34" charset="0"/>
              </a:rPr>
              <a:t>Contributes to blog posts, photos, updates on district website.</a:t>
            </a:r>
            <a:endParaRPr sz="2000" dirty="0">
              <a:solidFill>
                <a:schemeClr val="dk1"/>
              </a:solidFill>
              <a:highlight>
                <a:schemeClr val="lt1"/>
              </a:highlight>
              <a:latin typeface="Lato" panose="020F0502020204030203" pitchFamily="34" charset="0"/>
            </a:endParaRPr>
          </a:p>
          <a:p>
            <a:pPr marL="0" lvl="0" indent="0" algn="l" rtl="0">
              <a:spcBef>
                <a:spcPts val="1200"/>
              </a:spcBef>
              <a:spcAft>
                <a:spcPts val="1200"/>
              </a:spcAft>
              <a:buClr>
                <a:schemeClr val="dk1"/>
              </a:buClr>
              <a:buSzPts val="1100"/>
              <a:buFont typeface="Arial"/>
              <a:buNone/>
            </a:pPr>
            <a:endParaRPr sz="2000" dirty="0">
              <a:solidFill>
                <a:schemeClr val="dk1"/>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dirty="0">
                <a:solidFill>
                  <a:schemeClr val="dk1"/>
                </a:solidFill>
                <a:latin typeface="Lato" panose="020F0502020204030203" pitchFamily="34" charset="0"/>
              </a:rPr>
              <a:t>Manages summer school gardening course.</a:t>
            </a:r>
            <a:endParaRPr sz="2000" dirty="0">
              <a:solidFill>
                <a:schemeClr val="dk1"/>
              </a:solidFill>
              <a:latin typeface="Lato" panose="020F0502020204030203" pitchFamily="34" charset="0"/>
            </a:endParaRPr>
          </a:p>
          <a:p>
            <a:pPr marL="0" lvl="0" indent="0" algn="l" rtl="0">
              <a:spcBef>
                <a:spcPts val="1200"/>
              </a:spcBef>
              <a:spcAft>
                <a:spcPts val="0"/>
              </a:spcAft>
              <a:buNone/>
            </a:pPr>
            <a:r>
              <a:rPr lang="en" sz="2000" dirty="0">
                <a:solidFill>
                  <a:schemeClr val="dk1"/>
                </a:solidFill>
                <a:latin typeface="Lato" panose="020F0502020204030203" pitchFamily="34" charset="0"/>
              </a:rPr>
              <a:t>Manages, creates, and facilitates curriculum.</a:t>
            </a:r>
            <a:endParaRPr sz="2000" dirty="0">
              <a:solidFill>
                <a:schemeClr val="dk1"/>
              </a:solidFill>
              <a:latin typeface="Lato" panose="020F0502020204030203" pitchFamily="34" charset="0"/>
            </a:endParaRPr>
          </a:p>
          <a:p>
            <a:pPr marL="0" lvl="0" indent="0" algn="l" rtl="0">
              <a:spcBef>
                <a:spcPts val="1200"/>
              </a:spcBef>
              <a:spcAft>
                <a:spcPts val="0"/>
              </a:spcAft>
              <a:buNone/>
            </a:pPr>
            <a:r>
              <a:rPr lang="en" sz="2000" dirty="0">
                <a:solidFill>
                  <a:schemeClr val="dk1"/>
                </a:solidFill>
                <a:latin typeface="Lato" panose="020F0502020204030203" pitchFamily="34" charset="0"/>
              </a:rPr>
              <a:t>Supervises and educates students experiential learning.</a:t>
            </a:r>
            <a:endParaRPr sz="2000" dirty="0">
              <a:solidFill>
                <a:schemeClr val="dk1"/>
              </a:solidFill>
              <a:latin typeface="Lato" panose="020F0502020204030203" pitchFamily="34" charset="0"/>
            </a:endParaRPr>
          </a:p>
          <a:p>
            <a:pPr marL="0" lvl="0" indent="0" algn="l" rtl="0">
              <a:spcBef>
                <a:spcPts val="1200"/>
              </a:spcBef>
              <a:spcAft>
                <a:spcPts val="0"/>
              </a:spcAft>
              <a:buNone/>
            </a:pPr>
            <a:r>
              <a:rPr lang="en" sz="2000" dirty="0">
                <a:solidFill>
                  <a:schemeClr val="dk1"/>
                </a:solidFill>
                <a:latin typeface="Lato" panose="020F0502020204030203" pitchFamily="34" charset="0"/>
              </a:rPr>
              <a:t>Covers nutrition lessons of five food groups, vitamins, minerals, agriculture/gardening practices.</a:t>
            </a:r>
            <a:endParaRPr sz="2000" dirty="0">
              <a:solidFill>
                <a:schemeClr val="dk1"/>
              </a:solidFill>
              <a:latin typeface="Lato" panose="020F0502020204030203" pitchFamily="34" charset="0"/>
            </a:endParaRPr>
          </a:p>
          <a:p>
            <a:pPr marL="0" lvl="0" indent="0" algn="l" rtl="0">
              <a:spcBef>
                <a:spcPts val="1200"/>
              </a:spcBef>
              <a:spcAft>
                <a:spcPts val="0"/>
              </a:spcAft>
              <a:buNone/>
            </a:pPr>
            <a:r>
              <a:rPr lang="en" sz="2000" dirty="0">
                <a:solidFill>
                  <a:schemeClr val="dk1"/>
                </a:solidFill>
                <a:latin typeface="Lato" panose="020F0502020204030203" pitchFamily="34" charset="0"/>
              </a:rPr>
              <a:t>Plants school gardens with students.</a:t>
            </a:r>
            <a:endParaRPr sz="2000" dirty="0">
              <a:solidFill>
                <a:schemeClr val="dk1"/>
              </a:solidFill>
              <a:latin typeface="Lato" panose="020F0502020204030203" pitchFamily="34" charset="0"/>
            </a:endParaRPr>
          </a:p>
          <a:p>
            <a:pPr marL="0" lvl="0" indent="0" algn="l" rtl="0">
              <a:spcBef>
                <a:spcPts val="1200"/>
              </a:spcBef>
              <a:spcAft>
                <a:spcPts val="1200"/>
              </a:spcAft>
              <a:buNone/>
            </a:pPr>
            <a:endParaRPr sz="2000" dirty="0">
              <a:solidFill>
                <a:schemeClr val="dk1"/>
              </a:solidFill>
            </a:endParaRPr>
          </a:p>
        </p:txBody>
      </p:sp>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Lato" panose="020F0502020204030203" pitchFamily="34" charset="0"/>
              </a:rPr>
              <a:t>Proposed Role Duties - Summer School </a:t>
            </a:r>
            <a:endParaRPr dirty="0">
              <a:latin typeface="Lato" panose="020F0502020204030203" pitchFamily="34" charset="0"/>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541</Words>
  <Application>Microsoft Office PowerPoint</Application>
  <PresentationFormat>On-screen Show (16:9)</PresentationFormat>
  <Paragraphs>53</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Lato</vt:lpstr>
      <vt:lpstr>Times New Roman</vt:lpstr>
      <vt:lpstr>Simple Light</vt:lpstr>
      <vt:lpstr>PowerPoint Presentation</vt:lpstr>
      <vt:lpstr>Role Reports to…</vt:lpstr>
      <vt:lpstr>Proposed Role Duties </vt:lpstr>
      <vt:lpstr>Proposed Role Duties - Manage School Gardens</vt:lpstr>
      <vt:lpstr>Proposed Role Duties - Volunteer Management </vt:lpstr>
      <vt:lpstr>Proposed Role Duties - Nutrition Procurement Management </vt:lpstr>
      <vt:lpstr>Proposed Role Duties - Grants/Tours</vt:lpstr>
      <vt:lpstr>Proposed Role Duties - Communications</vt:lpstr>
      <vt:lpstr>Proposed Role Duties - Summer School </vt:lpstr>
      <vt:lpstr>Proposed Role Duties - Miscellaneous</vt:lpstr>
      <vt:lpstr>Proposed Role Duties - Job Status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Director of School Agricultural Programs Howard Suamico School District Wisconsin</dc:title>
  <cp:lastModifiedBy>Zerbe, Brittany N.   DPI</cp:lastModifiedBy>
  <cp:revision>25</cp:revision>
  <dcterms:modified xsi:type="dcterms:W3CDTF">2024-04-15T19:32:59Z</dcterms:modified>
</cp:coreProperties>
</file>