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54"/>
  </p:handoutMasterIdLst>
  <p:sldIdLst>
    <p:sldId id="256" r:id="rId2"/>
    <p:sldId id="262" r:id="rId3"/>
    <p:sldId id="306" r:id="rId4"/>
    <p:sldId id="257" r:id="rId5"/>
    <p:sldId id="258" r:id="rId6"/>
    <p:sldId id="261" r:id="rId7"/>
    <p:sldId id="302" r:id="rId8"/>
    <p:sldId id="259" r:id="rId9"/>
    <p:sldId id="264" r:id="rId10"/>
    <p:sldId id="260" r:id="rId11"/>
    <p:sldId id="267" r:id="rId12"/>
    <p:sldId id="301" r:id="rId13"/>
    <p:sldId id="268" r:id="rId14"/>
    <p:sldId id="271" r:id="rId15"/>
    <p:sldId id="269" r:id="rId16"/>
    <p:sldId id="263" r:id="rId17"/>
    <p:sldId id="303" r:id="rId18"/>
    <p:sldId id="307" r:id="rId19"/>
    <p:sldId id="276" r:id="rId20"/>
    <p:sldId id="274" r:id="rId21"/>
    <p:sldId id="277" r:id="rId22"/>
    <p:sldId id="278" r:id="rId23"/>
    <p:sldId id="265" r:id="rId24"/>
    <p:sldId id="289" r:id="rId25"/>
    <p:sldId id="293" r:id="rId26"/>
    <p:sldId id="294" r:id="rId27"/>
    <p:sldId id="295" r:id="rId28"/>
    <p:sldId id="296" r:id="rId29"/>
    <p:sldId id="292" r:id="rId30"/>
    <p:sldId id="291" r:id="rId31"/>
    <p:sldId id="290" r:id="rId32"/>
    <p:sldId id="288" r:id="rId33"/>
    <p:sldId id="308" r:id="rId34"/>
    <p:sldId id="286" r:id="rId35"/>
    <p:sldId id="279" r:id="rId36"/>
    <p:sldId id="280" r:id="rId37"/>
    <p:sldId id="281" r:id="rId38"/>
    <p:sldId id="282" r:id="rId39"/>
    <p:sldId id="283" r:id="rId40"/>
    <p:sldId id="284" r:id="rId41"/>
    <p:sldId id="285" r:id="rId42"/>
    <p:sldId id="304" r:id="rId43"/>
    <p:sldId id="266" r:id="rId44"/>
    <p:sldId id="273" r:id="rId45"/>
    <p:sldId id="272" r:id="rId46"/>
    <p:sldId id="270" r:id="rId47"/>
    <p:sldId id="305" r:id="rId48"/>
    <p:sldId id="298" r:id="rId49"/>
    <p:sldId id="299" r:id="rId50"/>
    <p:sldId id="300" r:id="rId51"/>
    <p:sldId id="275" r:id="rId52"/>
    <p:sldId id="297" r:id="rId5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4" d="100"/>
          <a:sy n="104" d="100"/>
        </p:scale>
        <p:origin x="11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12AF4F2-73F8-4950-8710-AD88FC035C24}" type="datetimeFigureOut">
              <a:rPr lang="en-US" smtClean="0"/>
              <a:t>5/19/2016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D2B4554-C3D1-47BE-9AE0-FA51A5524A14}" type="slidenum">
              <a:rPr lang="en-US" smtClean="0"/>
              <a:t>‹#›</a:t>
            </a:fld>
            <a:endParaRPr lang="en-US"/>
          </a:p>
        </p:txBody>
      </p:sp>
    </p:spTree>
    <p:extLst>
      <p:ext uri="{BB962C8B-B14F-4D97-AF65-F5344CB8AC3E}">
        <p14:creationId xmlns:p14="http://schemas.microsoft.com/office/powerpoint/2010/main" val="42863684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5/19/2016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5/19/2016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5/19/2016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5/19/2016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5/19/2016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dpi.wi.gov/sites/default/files/imce/sfs/doc/guidelinesforcounting_Sep_15.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dpi.wi.gov/sfs/children/enrollment/membership-info-reporti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dpi.wi.gov/sfs/finances/budgeting/school-fe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ocs.legis.wisconsin.gov/document/statutes/115.28(1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aicpa.org/Research/Standards/AuditAttest/Pages/SSAE.asp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docs.legis.wisconsin.gov/statutes/statutes/118/53" TargetMode="External"/><Relationship Id="rId2" Type="http://schemas.openxmlformats.org/officeDocument/2006/relationships/hyperlink" Target="http://dpi.wi.gov/sfs/children/enrollment/membership-info-reportin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docs.legis.wi.gov/statutes/statutes/118/53/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dpi.wi.gov/sfs/finances/auditors/membership/overview" TargetMode="External"/><Relationship Id="rId2" Type="http://schemas.openxmlformats.org/officeDocument/2006/relationships/hyperlink" Target="http://dpi.wi.gov/sfs/finances/auditors/audit-manual" TargetMode="External"/><Relationship Id="rId1" Type="http://schemas.openxmlformats.org/officeDocument/2006/relationships/slideLayout" Target="../slideLayouts/slideLayout2.xml"/><Relationship Id="rId4" Type="http://schemas.openxmlformats.org/officeDocument/2006/relationships/hyperlink" Target="http://dpi.wi.gov/sfs/children/enrollment/membership-info-reportin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pi.wi.gov/sfs/index.html" TargetMode="External"/><Relationship Id="rId2" Type="http://schemas.openxmlformats.org/officeDocument/2006/relationships/hyperlink" Target="http://dpi.wi.gov/sfs/reporting/safr/overvie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Membership audit Session</a:t>
            </a:r>
            <a:endParaRPr lang="en-US" dirty="0"/>
          </a:p>
        </p:txBody>
      </p:sp>
      <p:sp>
        <p:nvSpPr>
          <p:cNvPr id="3" name="Subtitle 2"/>
          <p:cNvSpPr>
            <a:spLocks noGrp="1"/>
          </p:cNvSpPr>
          <p:nvPr>
            <p:ph type="subTitle" idx="1"/>
          </p:nvPr>
        </p:nvSpPr>
        <p:spPr/>
        <p:txBody>
          <a:bodyPr/>
          <a:lstStyle/>
          <a:p>
            <a:r>
              <a:rPr lang="en-US" dirty="0" smtClean="0"/>
              <a:t>Brian Kahl, C.P.A., School Finance Auditor</a:t>
            </a:r>
          </a:p>
          <a:p>
            <a:r>
              <a:rPr lang="en-US" dirty="0" smtClean="0"/>
              <a:t>Wisconsin Department of Public Instruction</a:t>
            </a:r>
            <a:endParaRPr lang="en-US" dirty="0"/>
          </a:p>
        </p:txBody>
      </p:sp>
    </p:spTree>
    <p:extLst>
      <p:ext uri="{BB962C8B-B14F-4D97-AF65-F5344CB8AC3E}">
        <p14:creationId xmlns:p14="http://schemas.microsoft.com/office/powerpoint/2010/main" val="40268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PUPIL COUNT REPORTING</a:t>
            </a:r>
            <a:endParaRPr lang="en-US" dirty="0"/>
          </a:p>
        </p:txBody>
      </p:sp>
      <p:sp>
        <p:nvSpPr>
          <p:cNvPr id="3" name="Content Placeholder 2"/>
          <p:cNvSpPr>
            <a:spLocks noGrp="1"/>
          </p:cNvSpPr>
          <p:nvPr>
            <p:ph idx="1"/>
          </p:nvPr>
        </p:nvSpPr>
        <p:spPr>
          <a:xfrm>
            <a:off x="1371600" y="1597891"/>
            <a:ext cx="9601200" cy="4378036"/>
          </a:xfrm>
        </p:spPr>
        <p:txBody>
          <a:bodyPr>
            <a:normAutofit lnSpcReduction="10000"/>
          </a:bodyPr>
          <a:lstStyle/>
          <a:p>
            <a:pPr marL="609600" indent="-609600"/>
            <a:r>
              <a:rPr lang="en-US" altLang="en-US" sz="2400" b="1" dirty="0">
                <a:latin typeface="Arial" panose="020B0604020202020204" pitchFamily="34" charset="0"/>
              </a:rPr>
              <a:t>How districts compile the </a:t>
            </a:r>
            <a:r>
              <a:rPr lang="en-US" altLang="en-US" sz="2400" b="1" dirty="0" smtClean="0">
                <a:latin typeface="Arial" panose="020B0604020202020204" pitchFamily="34" charset="0"/>
              </a:rPr>
              <a:t>September and January membership counts in the portal</a:t>
            </a:r>
            <a:endParaRPr lang="en-US" altLang="en-US" sz="2400" b="1" dirty="0">
              <a:latin typeface="Arial" panose="020B0604020202020204" pitchFamily="34" charset="0"/>
            </a:endParaRPr>
          </a:p>
          <a:p>
            <a:pPr marL="609600" indent="-609600">
              <a:buFont typeface="Wingdings" panose="05000000000000000000" pitchFamily="2" charset="2"/>
              <a:buNone/>
            </a:pPr>
            <a:endParaRPr lang="en-US" altLang="en-US" sz="2400" b="1" i="1" dirty="0">
              <a:latin typeface="Arial" panose="020B0604020202020204" pitchFamily="34" charset="0"/>
            </a:endParaRPr>
          </a:p>
          <a:p>
            <a:pPr marL="990600" lvl="1" indent="-533400">
              <a:buFont typeface="Wingdings" panose="05000000000000000000" pitchFamily="2" charset="2"/>
              <a:buAutoNum type="arabicPeriod"/>
            </a:pPr>
            <a:r>
              <a:rPr lang="en-US" altLang="en-US" sz="2400" b="1" dirty="0">
                <a:latin typeface="Arial" panose="020B0604020202020204" pitchFamily="34" charset="0"/>
              </a:rPr>
              <a:t>Start with Headcount </a:t>
            </a:r>
            <a:r>
              <a:rPr lang="en-US" altLang="en-US" b="1" dirty="0">
                <a:solidFill>
                  <a:srgbClr val="00B0F0"/>
                </a:solidFill>
                <a:latin typeface="Arial" panose="020B0604020202020204" pitchFamily="34" charset="0"/>
              </a:rPr>
              <a:t>(who is receiving instructional services</a:t>
            </a:r>
            <a:r>
              <a:rPr lang="en-US" altLang="en-US" b="1" dirty="0" smtClean="0">
                <a:solidFill>
                  <a:srgbClr val="00B0F0"/>
                </a:solidFill>
                <a:latin typeface="Arial" panose="020B0604020202020204" pitchFamily="34" charset="0"/>
              </a:rPr>
              <a:t>)</a:t>
            </a:r>
          </a:p>
          <a:p>
            <a:pPr marL="990600" lvl="1" indent="-533400">
              <a:buFont typeface="Wingdings" panose="05000000000000000000" pitchFamily="2" charset="2"/>
              <a:buAutoNum type="arabicPeriod"/>
            </a:pPr>
            <a:endParaRPr lang="en-US" altLang="en-US" b="1" dirty="0">
              <a:solidFill>
                <a:schemeClr val="folHlink"/>
              </a:solidFill>
              <a:latin typeface="Arial" panose="020B0604020202020204" pitchFamily="34" charset="0"/>
            </a:endParaRPr>
          </a:p>
          <a:p>
            <a:pPr marL="990600" lvl="1" indent="-533400">
              <a:buFont typeface="Wingdings" panose="05000000000000000000" pitchFamily="2" charset="2"/>
              <a:buAutoNum type="arabicPeriod"/>
            </a:pPr>
            <a:r>
              <a:rPr lang="en-US" altLang="en-US" sz="2400" b="1" dirty="0">
                <a:latin typeface="Arial" panose="020B0604020202020204" pitchFamily="34" charset="0"/>
              </a:rPr>
              <a:t>Reductions – Non-Residents </a:t>
            </a:r>
            <a:r>
              <a:rPr lang="en-US" altLang="en-US" b="1" dirty="0">
                <a:solidFill>
                  <a:srgbClr val="00B0F0"/>
                </a:solidFill>
                <a:latin typeface="Arial" panose="020B0604020202020204" pitchFamily="34" charset="0"/>
              </a:rPr>
              <a:t>(included in </a:t>
            </a:r>
            <a:r>
              <a:rPr lang="en-US" altLang="en-US" b="1" dirty="0" smtClean="0">
                <a:solidFill>
                  <a:srgbClr val="00B0F0"/>
                </a:solidFill>
                <a:latin typeface="Arial" panose="020B0604020202020204" pitchFamily="34" charset="0"/>
              </a:rPr>
              <a:t>headcount </a:t>
            </a:r>
            <a:r>
              <a:rPr lang="en-US" altLang="en-US" b="1" dirty="0">
                <a:solidFill>
                  <a:srgbClr val="00B0F0"/>
                </a:solidFill>
                <a:latin typeface="Arial" panose="020B0604020202020204" pitchFamily="34" charset="0"/>
              </a:rPr>
              <a:t>but not eligible</a:t>
            </a:r>
            <a:r>
              <a:rPr lang="en-US" altLang="en-US" b="1" dirty="0" smtClean="0">
                <a:solidFill>
                  <a:srgbClr val="00B0F0"/>
                </a:solidFill>
                <a:latin typeface="Arial" panose="020B0604020202020204" pitchFamily="34" charset="0"/>
              </a:rPr>
              <a:t>)</a:t>
            </a:r>
          </a:p>
          <a:p>
            <a:pPr marL="990600" lvl="1" indent="-533400">
              <a:buFont typeface="Wingdings" panose="05000000000000000000" pitchFamily="2" charset="2"/>
              <a:buAutoNum type="arabicPeriod"/>
            </a:pPr>
            <a:endParaRPr lang="en-US" altLang="en-US" b="1" dirty="0">
              <a:solidFill>
                <a:schemeClr val="folHlink"/>
              </a:solidFill>
              <a:latin typeface="Arial" panose="020B0604020202020204" pitchFamily="34" charset="0"/>
            </a:endParaRPr>
          </a:p>
          <a:p>
            <a:pPr marL="990600" lvl="1" indent="-533400">
              <a:buFont typeface="Wingdings" panose="05000000000000000000" pitchFamily="2" charset="2"/>
              <a:buAutoNum type="arabicPeriod"/>
            </a:pPr>
            <a:r>
              <a:rPr lang="en-US" altLang="en-US" sz="2400" b="1" dirty="0">
                <a:latin typeface="Arial" panose="020B0604020202020204" pitchFamily="34" charset="0"/>
              </a:rPr>
              <a:t>Reductions – Residents </a:t>
            </a:r>
            <a:r>
              <a:rPr lang="en-US" altLang="en-US" b="1" dirty="0">
                <a:solidFill>
                  <a:srgbClr val="00B0F0"/>
                </a:solidFill>
                <a:latin typeface="Arial" panose="020B0604020202020204" pitchFamily="34" charset="0"/>
              </a:rPr>
              <a:t>(included in </a:t>
            </a:r>
            <a:r>
              <a:rPr lang="en-US" altLang="en-US" b="1" dirty="0" smtClean="0">
                <a:solidFill>
                  <a:srgbClr val="00B0F0"/>
                </a:solidFill>
                <a:latin typeface="Arial" panose="020B0604020202020204" pitchFamily="34" charset="0"/>
              </a:rPr>
              <a:t>headcount </a:t>
            </a:r>
            <a:r>
              <a:rPr lang="en-US" altLang="en-US" b="1" dirty="0">
                <a:solidFill>
                  <a:srgbClr val="00B0F0"/>
                </a:solidFill>
                <a:latin typeface="Arial" panose="020B0604020202020204" pitchFamily="34" charset="0"/>
              </a:rPr>
              <a:t>but not eligible</a:t>
            </a:r>
            <a:r>
              <a:rPr lang="en-US" altLang="en-US" b="1" dirty="0" smtClean="0">
                <a:solidFill>
                  <a:srgbClr val="00B0F0"/>
                </a:solidFill>
                <a:latin typeface="Arial" panose="020B0604020202020204" pitchFamily="34" charset="0"/>
              </a:rPr>
              <a:t>)</a:t>
            </a:r>
          </a:p>
          <a:p>
            <a:pPr marL="990600" lvl="1" indent="-533400">
              <a:buFont typeface="Wingdings" panose="05000000000000000000" pitchFamily="2" charset="2"/>
              <a:buAutoNum type="arabicPeriod"/>
            </a:pPr>
            <a:endParaRPr lang="en-US" altLang="en-US" b="1" dirty="0">
              <a:latin typeface="Arial" panose="020B0604020202020204" pitchFamily="34" charset="0"/>
            </a:endParaRPr>
          </a:p>
          <a:p>
            <a:pPr marL="990600" lvl="1" indent="-533400">
              <a:buFont typeface="Wingdings" panose="05000000000000000000" pitchFamily="2" charset="2"/>
              <a:buAutoNum type="arabicPeriod"/>
            </a:pPr>
            <a:r>
              <a:rPr lang="en-US" altLang="en-US" sz="2400" b="1" dirty="0">
                <a:latin typeface="Arial" panose="020B0604020202020204" pitchFamily="34" charset="0"/>
              </a:rPr>
              <a:t>Additions – Residents </a:t>
            </a:r>
            <a:r>
              <a:rPr lang="en-US" altLang="en-US" b="1" dirty="0">
                <a:solidFill>
                  <a:srgbClr val="00B0F0"/>
                </a:solidFill>
                <a:latin typeface="Arial" panose="020B0604020202020204" pitchFamily="34" charset="0"/>
              </a:rPr>
              <a:t>(resident students receiving instruction elsewhere and district is paying cost of service or tuition)</a:t>
            </a:r>
          </a:p>
          <a:p>
            <a:endParaRPr lang="en-US" dirty="0"/>
          </a:p>
        </p:txBody>
      </p:sp>
    </p:spTree>
    <p:extLst>
      <p:ext uri="{BB962C8B-B14F-4D97-AF65-F5344CB8AC3E}">
        <p14:creationId xmlns:p14="http://schemas.microsoft.com/office/powerpoint/2010/main" val="275743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PUPIL COUNT </a:t>
            </a:r>
            <a:r>
              <a:rPr lang="en-US" altLang="en-US" dirty="0" smtClean="0"/>
              <a:t>REPORTING</a:t>
            </a:r>
            <a:br>
              <a:rPr lang="en-US" altLang="en-US" dirty="0" smtClean="0"/>
            </a:br>
            <a:r>
              <a:rPr lang="en-US" altLang="en-US" dirty="0" smtClean="0"/>
              <a:t>Final Summary</a:t>
            </a:r>
            <a:endParaRPr lang="en-US" dirty="0"/>
          </a:p>
        </p:txBody>
      </p:sp>
      <p:pic>
        <p:nvPicPr>
          <p:cNvPr id="5" name="Content Placeholder 4"/>
          <p:cNvPicPr>
            <a:picLocks noGrp="1" noChangeAspect="1"/>
          </p:cNvPicPr>
          <p:nvPr>
            <p:ph idx="1"/>
          </p:nvPr>
        </p:nvPicPr>
        <p:blipFill>
          <a:blip r:embed="rId2"/>
          <a:stretch>
            <a:fillRect/>
          </a:stretch>
        </p:blipFill>
        <p:spPr>
          <a:xfrm>
            <a:off x="2242127" y="1939637"/>
            <a:ext cx="7860146" cy="4729018"/>
          </a:xfrm>
          <a:prstGeom prst="rect">
            <a:avLst/>
          </a:prstGeom>
        </p:spPr>
      </p:pic>
    </p:spTree>
    <p:extLst>
      <p:ext uri="{BB962C8B-B14F-4D97-AF65-F5344CB8AC3E}">
        <p14:creationId xmlns:p14="http://schemas.microsoft.com/office/powerpoint/2010/main" val="158901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80291"/>
            <a:ext cx="9601200" cy="1246909"/>
          </a:xfrm>
        </p:spPr>
        <p:txBody>
          <a:bodyPr>
            <a:normAutofit fontScale="90000"/>
          </a:bodyPr>
          <a:lstStyle/>
          <a:p>
            <a:pPr algn="ctr"/>
            <a:r>
              <a:rPr lang="en-US" altLang="en-US" dirty="0"/>
              <a:t>PUPIL COUNT </a:t>
            </a:r>
            <a:r>
              <a:rPr lang="en-US" altLang="en-US" dirty="0" smtClean="0"/>
              <a:t>REPORTING</a:t>
            </a:r>
            <a:br>
              <a:rPr lang="en-US" altLang="en-US" dirty="0" smtClean="0"/>
            </a:br>
            <a:r>
              <a:rPr lang="en-US" altLang="en-US" dirty="0" smtClean="0"/>
              <a:t>Head Count</a:t>
            </a:r>
            <a:endParaRPr lang="en-US" dirty="0"/>
          </a:p>
        </p:txBody>
      </p:sp>
      <p:pic>
        <p:nvPicPr>
          <p:cNvPr id="4" name="Content Placeholder 3"/>
          <p:cNvPicPr>
            <a:picLocks noGrp="1" noChangeAspect="1"/>
          </p:cNvPicPr>
          <p:nvPr>
            <p:ph idx="1"/>
          </p:nvPr>
        </p:nvPicPr>
        <p:blipFill>
          <a:blip r:embed="rId2"/>
          <a:stretch>
            <a:fillRect/>
          </a:stretch>
        </p:blipFill>
        <p:spPr>
          <a:xfrm>
            <a:off x="2004292" y="1828800"/>
            <a:ext cx="7980218" cy="4922982"/>
          </a:xfrm>
          <a:prstGeom prst="rect">
            <a:avLst/>
          </a:prstGeom>
        </p:spPr>
      </p:pic>
    </p:spTree>
    <p:extLst>
      <p:ext uri="{BB962C8B-B14F-4D97-AF65-F5344CB8AC3E}">
        <p14:creationId xmlns:p14="http://schemas.microsoft.com/office/powerpoint/2010/main" val="361432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PUPIL COUNT </a:t>
            </a:r>
            <a:r>
              <a:rPr lang="en-US" altLang="en-US" dirty="0" smtClean="0"/>
              <a:t>REPORTING</a:t>
            </a:r>
            <a:br>
              <a:rPr lang="en-US" altLang="en-US" dirty="0" smtClean="0"/>
            </a:br>
            <a:r>
              <a:rPr lang="en-US" altLang="en-US" dirty="0" smtClean="0"/>
              <a:t>Non-Resident Reductions</a:t>
            </a:r>
            <a:endParaRPr lang="en-US" dirty="0"/>
          </a:p>
        </p:txBody>
      </p:sp>
      <p:pic>
        <p:nvPicPr>
          <p:cNvPr id="4" name="Content Placeholder 3"/>
          <p:cNvPicPr>
            <a:picLocks noGrp="1" noChangeAspect="1"/>
          </p:cNvPicPr>
          <p:nvPr>
            <p:ph idx="1"/>
          </p:nvPr>
        </p:nvPicPr>
        <p:blipFill>
          <a:blip r:embed="rId2"/>
          <a:stretch>
            <a:fillRect/>
          </a:stretch>
        </p:blipFill>
        <p:spPr>
          <a:xfrm>
            <a:off x="2292927" y="1967345"/>
            <a:ext cx="7758545" cy="4812145"/>
          </a:xfrm>
          <a:prstGeom prst="rect">
            <a:avLst/>
          </a:prstGeom>
        </p:spPr>
      </p:pic>
    </p:spTree>
    <p:extLst>
      <p:ext uri="{BB962C8B-B14F-4D97-AF65-F5344CB8AC3E}">
        <p14:creationId xmlns:p14="http://schemas.microsoft.com/office/powerpoint/2010/main" val="280834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PUPIL COUNT REPORTING</a:t>
            </a:r>
            <a:br>
              <a:rPr lang="en-US" altLang="en-US" dirty="0"/>
            </a:br>
            <a:r>
              <a:rPr lang="en-US" altLang="en-US" dirty="0" smtClean="0"/>
              <a:t>Resident </a:t>
            </a:r>
            <a:r>
              <a:rPr lang="en-US" altLang="en-US" dirty="0"/>
              <a:t>Reductions</a:t>
            </a:r>
            <a:endParaRPr lang="en-US" dirty="0"/>
          </a:p>
        </p:txBody>
      </p:sp>
      <p:pic>
        <p:nvPicPr>
          <p:cNvPr id="4" name="Content Placeholder 3"/>
          <p:cNvPicPr>
            <a:picLocks noGrp="1" noChangeAspect="1"/>
          </p:cNvPicPr>
          <p:nvPr>
            <p:ph idx="1"/>
          </p:nvPr>
        </p:nvPicPr>
        <p:blipFill>
          <a:blip r:embed="rId2"/>
          <a:stretch>
            <a:fillRect/>
          </a:stretch>
        </p:blipFill>
        <p:spPr>
          <a:xfrm>
            <a:off x="2456873" y="2171700"/>
            <a:ext cx="7712363" cy="3970482"/>
          </a:xfrm>
          <a:prstGeom prst="rect">
            <a:avLst/>
          </a:prstGeom>
        </p:spPr>
      </p:pic>
    </p:spTree>
    <p:extLst>
      <p:ext uri="{BB962C8B-B14F-4D97-AF65-F5344CB8AC3E}">
        <p14:creationId xmlns:p14="http://schemas.microsoft.com/office/powerpoint/2010/main" val="401588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PUPIL COUNT REPORTING</a:t>
            </a:r>
            <a:br>
              <a:rPr lang="en-US" altLang="en-US" dirty="0"/>
            </a:br>
            <a:r>
              <a:rPr lang="en-US" altLang="en-US" dirty="0" smtClean="0"/>
              <a:t>Resident Additions</a:t>
            </a:r>
            <a:endParaRPr lang="en-US" dirty="0"/>
          </a:p>
        </p:txBody>
      </p:sp>
      <p:pic>
        <p:nvPicPr>
          <p:cNvPr id="4" name="Content Placeholder 3"/>
          <p:cNvPicPr>
            <a:picLocks noGrp="1" noChangeAspect="1"/>
          </p:cNvPicPr>
          <p:nvPr>
            <p:ph idx="1"/>
          </p:nvPr>
        </p:nvPicPr>
        <p:blipFill>
          <a:blip r:embed="rId2"/>
          <a:stretch>
            <a:fillRect/>
          </a:stretch>
        </p:blipFill>
        <p:spPr>
          <a:xfrm>
            <a:off x="2133600" y="1976437"/>
            <a:ext cx="7980218" cy="4590617"/>
          </a:xfrm>
          <a:prstGeom prst="rect">
            <a:avLst/>
          </a:prstGeom>
        </p:spPr>
      </p:pic>
    </p:spTree>
    <p:extLst>
      <p:ext uri="{BB962C8B-B14F-4D97-AF65-F5344CB8AC3E}">
        <p14:creationId xmlns:p14="http://schemas.microsoft.com/office/powerpoint/2010/main" val="62181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29673"/>
            <a:ext cx="9601200" cy="1209963"/>
          </a:xfrm>
        </p:spPr>
        <p:txBody>
          <a:bodyPr>
            <a:normAutofit fontScale="90000"/>
          </a:bodyPr>
          <a:lstStyle/>
          <a:p>
            <a:pPr algn="ctr"/>
            <a:r>
              <a:rPr lang="en-US" dirty="0" smtClean="0"/>
              <a:t>Membership Report Amendments/</a:t>
            </a:r>
            <a:br>
              <a:rPr lang="en-US" dirty="0" smtClean="0"/>
            </a:br>
            <a:r>
              <a:rPr lang="en-US" dirty="0" smtClean="0"/>
              <a:t>Audit Exceptions</a:t>
            </a:r>
            <a:endParaRPr lang="en-US" dirty="0"/>
          </a:p>
        </p:txBody>
      </p:sp>
      <p:sp>
        <p:nvSpPr>
          <p:cNvPr id="3" name="Content Placeholder 2"/>
          <p:cNvSpPr>
            <a:spLocks noGrp="1"/>
          </p:cNvSpPr>
          <p:nvPr>
            <p:ph idx="1"/>
          </p:nvPr>
        </p:nvSpPr>
        <p:spPr>
          <a:xfrm>
            <a:off x="1371600" y="2142836"/>
            <a:ext cx="9601200" cy="3724564"/>
          </a:xfrm>
        </p:spPr>
        <p:txBody>
          <a:bodyPr>
            <a:normAutofit/>
          </a:bodyPr>
          <a:lstStyle/>
          <a:p>
            <a:r>
              <a:rPr lang="en-US" b="1" dirty="0" smtClean="0"/>
              <a:t>Prior to Membership Audits Being Announced</a:t>
            </a:r>
          </a:p>
          <a:p>
            <a:pPr lvl="1"/>
            <a:r>
              <a:rPr lang="en-US" dirty="0" smtClean="0"/>
              <a:t> Districts </a:t>
            </a:r>
            <a:r>
              <a:rPr lang="en-US" dirty="0"/>
              <a:t>may go into either the September, January, or Summer Pupil Count Reports and make any necessary changes. </a:t>
            </a:r>
            <a:endParaRPr lang="en-US" dirty="0" smtClean="0"/>
          </a:p>
          <a:p>
            <a:endParaRPr lang="en-US" dirty="0"/>
          </a:p>
          <a:p>
            <a:r>
              <a:rPr lang="en-US" b="1" dirty="0" smtClean="0"/>
              <a:t>After membership </a:t>
            </a:r>
            <a:r>
              <a:rPr lang="en-US" b="1" dirty="0"/>
              <a:t>audits have been </a:t>
            </a:r>
            <a:r>
              <a:rPr lang="en-US" b="1" dirty="0" smtClean="0"/>
              <a:t>announced </a:t>
            </a:r>
          </a:p>
          <a:p>
            <a:pPr lvl="1"/>
            <a:r>
              <a:rPr lang="en-US" dirty="0" smtClean="0"/>
              <a:t>Districts make </a:t>
            </a:r>
            <a:r>
              <a:rPr lang="en-US" dirty="0"/>
              <a:t>changes thru the auditor </a:t>
            </a:r>
            <a:r>
              <a:rPr lang="en-US" dirty="0" smtClean="0"/>
              <a:t>if having a membership audit</a:t>
            </a:r>
          </a:p>
          <a:p>
            <a:pPr lvl="2"/>
            <a:r>
              <a:rPr lang="en-US" dirty="0" smtClean="0"/>
              <a:t>Will show as an audit change and is reported as an exception</a:t>
            </a:r>
          </a:p>
          <a:p>
            <a:pPr lvl="1"/>
            <a:r>
              <a:rPr lang="en-US" dirty="0" smtClean="0"/>
              <a:t>Contact </a:t>
            </a:r>
            <a:r>
              <a:rPr lang="en-US" dirty="0"/>
              <a:t>the School Finance Team to make </a:t>
            </a:r>
            <a:r>
              <a:rPr lang="en-US" dirty="0" smtClean="0"/>
              <a:t>changes if </a:t>
            </a:r>
            <a:r>
              <a:rPr lang="en-US" u="sng" dirty="0" smtClean="0"/>
              <a:t>not</a:t>
            </a:r>
            <a:r>
              <a:rPr lang="en-US" dirty="0" smtClean="0"/>
              <a:t> having a membership audit (membership reports will be closed for these districts and SFS will have to open the report) </a:t>
            </a:r>
            <a:endParaRPr lang="en-US" dirty="0"/>
          </a:p>
          <a:p>
            <a:endParaRPr lang="en-US" dirty="0"/>
          </a:p>
        </p:txBody>
      </p:sp>
    </p:spTree>
    <p:extLst>
      <p:ext uri="{BB962C8B-B14F-4D97-AF65-F5344CB8AC3E}">
        <p14:creationId xmlns:p14="http://schemas.microsoft.com/office/powerpoint/2010/main" val="217168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Auditing Membership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278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2015-16 Membership Audit Findings</a:t>
            </a:r>
            <a:endParaRPr lang="en-US" dirty="0"/>
          </a:p>
        </p:txBody>
      </p:sp>
      <p:sp>
        <p:nvSpPr>
          <p:cNvPr id="3" name="Content Placeholder 2"/>
          <p:cNvSpPr>
            <a:spLocks noGrp="1"/>
          </p:cNvSpPr>
          <p:nvPr>
            <p:ph idx="1"/>
          </p:nvPr>
        </p:nvSpPr>
        <p:spPr>
          <a:xfrm>
            <a:off x="1371600" y="2285999"/>
            <a:ext cx="9601200" cy="4096139"/>
          </a:xfrm>
        </p:spPr>
        <p:txBody>
          <a:bodyPr>
            <a:normAutofit fontScale="85000" lnSpcReduction="20000"/>
          </a:bodyPr>
          <a:lstStyle/>
          <a:p>
            <a:r>
              <a:rPr lang="en-US" dirty="0" smtClean="0"/>
              <a:t>16 of 164 Districts with Pupil Count Reconciliation Issues</a:t>
            </a:r>
          </a:p>
          <a:p>
            <a:r>
              <a:rPr lang="en-US" dirty="0" smtClean="0">
                <a:solidFill>
                  <a:schemeClr val="tx1"/>
                </a:solidFill>
              </a:rPr>
              <a:t>16 of 147 Districts with Summer School had Student </a:t>
            </a:r>
            <a:r>
              <a:rPr lang="en-US" dirty="0" smtClean="0"/>
              <a:t>Fee Findings</a:t>
            </a:r>
            <a:endParaRPr lang="en-US" dirty="0"/>
          </a:p>
          <a:p>
            <a:r>
              <a:rPr lang="en-US" dirty="0" smtClean="0"/>
              <a:t>Other Issues</a:t>
            </a:r>
          </a:p>
          <a:p>
            <a:pPr lvl="1"/>
            <a:r>
              <a:rPr lang="en-US" i="0" dirty="0" smtClean="0"/>
              <a:t>Clerical Errors – District not properly tabulating school level counts when calculating district totals.</a:t>
            </a:r>
          </a:p>
          <a:p>
            <a:pPr lvl="1"/>
            <a:r>
              <a:rPr lang="en-US" i="0" dirty="0" smtClean="0"/>
              <a:t>Students reported in wrong count category with emphasis on early childhood programs, including four and five-year old kindergarten.</a:t>
            </a:r>
          </a:p>
          <a:p>
            <a:pPr lvl="1"/>
            <a:r>
              <a:rPr lang="en-US" i="0" dirty="0" smtClean="0"/>
              <a:t>Districts not properly following the PI-1563 instructions in counting resident and non-resident students.</a:t>
            </a:r>
            <a:endParaRPr lang="en-US" i="0" dirty="0"/>
          </a:p>
          <a:p>
            <a:pPr lvl="1"/>
            <a:r>
              <a:rPr lang="en-US" i="0" dirty="0" smtClean="0"/>
              <a:t>September to January pupil count reconciliation not properly reconciled by district management.</a:t>
            </a:r>
            <a:endParaRPr lang="en-US" i="0" dirty="0"/>
          </a:p>
          <a:p>
            <a:r>
              <a:rPr lang="en-US" dirty="0" smtClean="0"/>
              <a:t>Other Summer School Membership Issues</a:t>
            </a:r>
          </a:p>
          <a:p>
            <a:pPr lvl="1"/>
            <a:r>
              <a:rPr lang="en-US" i="0" dirty="0" smtClean="0"/>
              <a:t>Summer School Classes Excluded </a:t>
            </a:r>
          </a:p>
          <a:p>
            <a:pPr lvl="1"/>
            <a:r>
              <a:rPr lang="en-US" i="0" dirty="0" smtClean="0"/>
              <a:t>Summer School Minutes Not Correctly Computed</a:t>
            </a:r>
            <a:endParaRPr lang="en-US" i="0" dirty="0"/>
          </a:p>
          <a:p>
            <a:pPr marL="530352" lvl="1" indent="0">
              <a:buNone/>
            </a:pPr>
            <a:endParaRPr lang="en-US" i="0" dirty="0"/>
          </a:p>
        </p:txBody>
      </p:sp>
    </p:spTree>
    <p:extLst>
      <p:ext uri="{BB962C8B-B14F-4D97-AF65-F5344CB8AC3E}">
        <p14:creationId xmlns:p14="http://schemas.microsoft.com/office/powerpoint/2010/main" val="4291008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133764"/>
          </a:xfrm>
        </p:spPr>
        <p:txBody>
          <a:bodyPr/>
          <a:lstStyle/>
          <a:p>
            <a:pPr algn="ctr"/>
            <a:r>
              <a:rPr lang="en-US" dirty="0"/>
              <a:t>Auditor </a:t>
            </a:r>
            <a:r>
              <a:rPr lang="en-US" dirty="0" err="1"/>
              <a:t>Workpaper</a:t>
            </a:r>
            <a:r>
              <a:rPr lang="en-US" dirty="0"/>
              <a:t> Reviews</a:t>
            </a:r>
          </a:p>
        </p:txBody>
      </p:sp>
      <p:sp>
        <p:nvSpPr>
          <p:cNvPr id="3" name="Content Placeholder 2"/>
          <p:cNvSpPr>
            <a:spLocks noGrp="1"/>
          </p:cNvSpPr>
          <p:nvPr>
            <p:ph idx="1"/>
          </p:nvPr>
        </p:nvSpPr>
        <p:spPr>
          <a:xfrm>
            <a:off x="1371600" y="1745673"/>
            <a:ext cx="9601200" cy="4121727"/>
          </a:xfrm>
        </p:spPr>
        <p:txBody>
          <a:bodyPr>
            <a:normAutofit fontScale="92500" lnSpcReduction="10000"/>
          </a:bodyPr>
          <a:lstStyle/>
          <a:p>
            <a:pPr lvl="0"/>
            <a:r>
              <a:rPr lang="en-US" b="1" dirty="0" smtClean="0"/>
              <a:t>Criteria:</a:t>
            </a:r>
            <a:r>
              <a:rPr lang="en-US" dirty="0" smtClean="0"/>
              <a:t>  The </a:t>
            </a:r>
            <a:r>
              <a:rPr lang="en-US" dirty="0"/>
              <a:t>Wisconsin Department of Public Instruction (DPI) requires that all late enrollments and early </a:t>
            </a:r>
            <a:r>
              <a:rPr lang="en-US" dirty="0" err="1"/>
              <a:t>withdrawls</a:t>
            </a:r>
            <a:r>
              <a:rPr lang="en-US" dirty="0"/>
              <a:t> to the date of the audit be tested for the following criteria:</a:t>
            </a:r>
          </a:p>
          <a:p>
            <a:pPr lvl="3"/>
            <a:r>
              <a:rPr lang="en-US" dirty="0"/>
              <a:t>In attendance for instruction (including homebound instruction) on count date OR any day before </a:t>
            </a:r>
            <a:r>
              <a:rPr lang="en-US" cap="all" dirty="0"/>
              <a:t>and</a:t>
            </a:r>
            <a:r>
              <a:rPr lang="en-US" dirty="0"/>
              <a:t> any day after while remaining a resident during the period of absence.</a:t>
            </a:r>
            <a:endParaRPr lang="en-US" sz="1200" dirty="0"/>
          </a:p>
          <a:p>
            <a:pPr lvl="3"/>
            <a:r>
              <a:rPr lang="en-US" dirty="0"/>
              <a:t>Resident of school district. </a:t>
            </a:r>
          </a:p>
          <a:p>
            <a:pPr lvl="3"/>
            <a:r>
              <a:rPr lang="en-US" dirty="0"/>
              <a:t>Meets age requirements. </a:t>
            </a:r>
          </a:p>
          <a:p>
            <a:pPr lvl="3"/>
            <a:r>
              <a:rPr lang="en-US" dirty="0"/>
              <a:t>Full time per district policy. </a:t>
            </a:r>
            <a:endParaRPr lang="en-US" dirty="0" smtClean="0"/>
          </a:p>
          <a:p>
            <a:pPr lvl="3"/>
            <a:r>
              <a:rPr lang="en-US" dirty="0"/>
              <a:t>Not enrolled in private school or home-based instruction. </a:t>
            </a:r>
          </a:p>
          <a:p>
            <a:endParaRPr lang="en-US" b="1" dirty="0" smtClean="0"/>
          </a:p>
          <a:p>
            <a:r>
              <a:rPr lang="en-US" b="1" dirty="0" smtClean="0"/>
              <a:t>Comments</a:t>
            </a:r>
            <a:r>
              <a:rPr lang="en-US" b="1" dirty="0"/>
              <a:t>:  </a:t>
            </a:r>
            <a:r>
              <a:rPr lang="en-US" dirty="0"/>
              <a:t>The </a:t>
            </a:r>
            <a:r>
              <a:rPr lang="en-US" dirty="0" smtClean="0"/>
              <a:t>School </a:t>
            </a:r>
            <a:r>
              <a:rPr lang="en-US" dirty="0"/>
              <a:t>District was required to have a membership audit performed during 2014-15.  Documentation to support the required testing of the late entries and early </a:t>
            </a:r>
            <a:r>
              <a:rPr lang="en-US" dirty="0" err="1"/>
              <a:t>withdrawls</a:t>
            </a:r>
            <a:r>
              <a:rPr lang="en-US" dirty="0"/>
              <a:t> was not included in the </a:t>
            </a:r>
            <a:r>
              <a:rPr lang="en-US" dirty="0" err="1"/>
              <a:t>workpapers</a:t>
            </a:r>
            <a:r>
              <a:rPr lang="en-US" dirty="0"/>
              <a:t>. </a:t>
            </a:r>
          </a:p>
        </p:txBody>
      </p:sp>
    </p:spTree>
    <p:extLst>
      <p:ext uri="{BB962C8B-B14F-4D97-AF65-F5344CB8AC3E}">
        <p14:creationId xmlns:p14="http://schemas.microsoft.com/office/powerpoint/2010/main" val="19995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Importance of Membership</a:t>
            </a:r>
            <a:endParaRPr lang="en-US" dirty="0"/>
          </a:p>
        </p:txBody>
      </p:sp>
      <p:sp>
        <p:nvSpPr>
          <p:cNvPr id="3" name="Content Placeholder 2"/>
          <p:cNvSpPr>
            <a:spLocks noGrp="1"/>
          </p:cNvSpPr>
          <p:nvPr>
            <p:ph idx="1"/>
          </p:nvPr>
        </p:nvSpPr>
        <p:spPr>
          <a:xfrm>
            <a:off x="1371600" y="1847273"/>
            <a:ext cx="9601200" cy="4230254"/>
          </a:xfrm>
        </p:spPr>
        <p:txBody>
          <a:bodyPr>
            <a:normAutofit fontScale="77500" lnSpcReduction="20000"/>
          </a:bodyPr>
          <a:lstStyle/>
          <a:p>
            <a:r>
              <a:rPr lang="en-US" sz="3200" dirty="0" smtClean="0"/>
              <a:t>One of the three local factors in determining General Aid</a:t>
            </a:r>
          </a:p>
          <a:p>
            <a:endParaRPr lang="en-US" sz="3200" dirty="0"/>
          </a:p>
          <a:p>
            <a:r>
              <a:rPr lang="en-US" sz="3200" dirty="0" smtClean="0"/>
              <a:t>A determining factor in calculating a district’s revenue limit</a:t>
            </a:r>
          </a:p>
          <a:p>
            <a:endParaRPr lang="en-US" sz="3200" dirty="0"/>
          </a:p>
          <a:p>
            <a:r>
              <a:rPr lang="en-US" sz="3200" dirty="0" smtClean="0"/>
              <a:t>Factor in determining some categorical aid program aid payments and program eligibility</a:t>
            </a:r>
          </a:p>
          <a:p>
            <a:pPr lvl="1"/>
            <a:r>
              <a:rPr lang="en-US" sz="3200" dirty="0" smtClean="0"/>
              <a:t>Per Pupil Aid</a:t>
            </a:r>
          </a:p>
          <a:p>
            <a:pPr lvl="1"/>
            <a:r>
              <a:rPr lang="en-US" sz="3200" dirty="0" smtClean="0"/>
              <a:t>High Cost Transportation</a:t>
            </a:r>
          </a:p>
          <a:p>
            <a:pPr lvl="1"/>
            <a:r>
              <a:rPr lang="en-US" sz="3200" dirty="0" smtClean="0"/>
              <a:t>Sparsity Aid</a:t>
            </a:r>
          </a:p>
          <a:p>
            <a:pPr marL="530352" lvl="1" indent="0">
              <a:buNone/>
            </a:pPr>
            <a:endParaRPr lang="en-US" sz="3200" dirty="0"/>
          </a:p>
        </p:txBody>
      </p:sp>
    </p:spTree>
    <p:extLst>
      <p:ext uri="{BB962C8B-B14F-4D97-AF65-F5344CB8AC3E}">
        <p14:creationId xmlns:p14="http://schemas.microsoft.com/office/powerpoint/2010/main" val="151612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Auditor </a:t>
            </a:r>
            <a:r>
              <a:rPr lang="en-US" dirty="0" err="1"/>
              <a:t>Workpaper</a:t>
            </a:r>
            <a:r>
              <a:rPr lang="en-US" dirty="0"/>
              <a:t> Reviews</a:t>
            </a:r>
          </a:p>
        </p:txBody>
      </p:sp>
      <p:sp>
        <p:nvSpPr>
          <p:cNvPr id="3" name="Content Placeholder 2"/>
          <p:cNvSpPr>
            <a:spLocks noGrp="1"/>
          </p:cNvSpPr>
          <p:nvPr>
            <p:ph idx="1"/>
          </p:nvPr>
        </p:nvSpPr>
        <p:spPr>
          <a:xfrm>
            <a:off x="1371600" y="1773381"/>
            <a:ext cx="9601200" cy="4341091"/>
          </a:xfrm>
        </p:spPr>
        <p:txBody>
          <a:bodyPr/>
          <a:lstStyle/>
          <a:p>
            <a:pPr lvl="0"/>
            <a:r>
              <a:rPr lang="en-US" b="1" dirty="0"/>
              <a:t>Criteria:</a:t>
            </a:r>
            <a:r>
              <a:rPr lang="en-US" dirty="0"/>
              <a:t>  The Wisconsin Department of Public Instruction (DPI) requires that </a:t>
            </a:r>
            <a:r>
              <a:rPr lang="en-US" dirty="0" smtClean="0"/>
              <a:t>the auditor document district-wide procedures used to compile the counts.  The auditor is also required to document an understanding of the overall enrollment data collection system.  </a:t>
            </a:r>
          </a:p>
          <a:p>
            <a:pPr lvl="0"/>
            <a:endParaRPr lang="en-US" dirty="0"/>
          </a:p>
          <a:p>
            <a:pPr lvl="0"/>
            <a:r>
              <a:rPr lang="en-US" b="1" dirty="0"/>
              <a:t>Comments:  </a:t>
            </a:r>
            <a:r>
              <a:rPr lang="en-US" dirty="0" smtClean="0"/>
              <a:t>Documentation of the district wide procedures to compile the counts and the documentation of the understanding of the enrollment data collection system was not found in the </a:t>
            </a:r>
            <a:r>
              <a:rPr lang="en-US" dirty="0" err="1" smtClean="0"/>
              <a:t>workpapers</a:t>
            </a:r>
            <a:r>
              <a:rPr lang="en-US" dirty="0" smtClean="0"/>
              <a:t>.  </a:t>
            </a:r>
            <a:endParaRPr lang="en-US" dirty="0"/>
          </a:p>
        </p:txBody>
      </p:sp>
    </p:spTree>
    <p:extLst>
      <p:ext uri="{BB962C8B-B14F-4D97-AF65-F5344CB8AC3E}">
        <p14:creationId xmlns:p14="http://schemas.microsoft.com/office/powerpoint/2010/main" val="3545828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96818"/>
          </a:xfrm>
        </p:spPr>
        <p:txBody>
          <a:bodyPr/>
          <a:lstStyle/>
          <a:p>
            <a:pPr algn="ctr"/>
            <a:r>
              <a:rPr lang="en-US" dirty="0"/>
              <a:t>Auditor </a:t>
            </a:r>
            <a:r>
              <a:rPr lang="en-US" dirty="0" err="1"/>
              <a:t>Workpaper</a:t>
            </a:r>
            <a:r>
              <a:rPr lang="en-US" dirty="0"/>
              <a:t> Reviews</a:t>
            </a:r>
          </a:p>
        </p:txBody>
      </p:sp>
      <p:sp>
        <p:nvSpPr>
          <p:cNvPr id="3" name="Content Placeholder 2"/>
          <p:cNvSpPr>
            <a:spLocks noGrp="1"/>
          </p:cNvSpPr>
          <p:nvPr>
            <p:ph idx="1"/>
          </p:nvPr>
        </p:nvSpPr>
        <p:spPr>
          <a:xfrm>
            <a:off x="1371600" y="1874982"/>
            <a:ext cx="9601200" cy="3992418"/>
          </a:xfrm>
        </p:spPr>
        <p:txBody>
          <a:bodyPr/>
          <a:lstStyle/>
          <a:p>
            <a:pPr lvl="0"/>
            <a:r>
              <a:rPr lang="en-US" b="1" dirty="0" smtClean="0"/>
              <a:t>Criteria:</a:t>
            </a:r>
            <a:r>
              <a:rPr lang="en-US" dirty="0" smtClean="0"/>
              <a:t>  The </a:t>
            </a:r>
            <a:r>
              <a:rPr lang="en-US" dirty="0"/>
              <a:t>Wisconsin Department of Public Instruction (DPI) requires a sample of thirty pupils be tested at each selected attendance center.  Additional pupils should be selected in increments of 30 if errors are found in the sample.  The auditor needs to determine that those counted were eligible at the September count date according to specific criteria listed in the membership audit program.   </a:t>
            </a:r>
            <a:endParaRPr lang="en-US" dirty="0" smtClean="0"/>
          </a:p>
          <a:p>
            <a:pPr marL="0" lvl="0" indent="0">
              <a:buNone/>
            </a:pPr>
            <a:r>
              <a:rPr lang="en-US" dirty="0" smtClean="0"/>
              <a:t>  </a:t>
            </a:r>
            <a:endParaRPr lang="en-US" dirty="0"/>
          </a:p>
          <a:p>
            <a:r>
              <a:rPr lang="en-US" b="1" dirty="0"/>
              <a:t>Comments:  </a:t>
            </a:r>
            <a:r>
              <a:rPr lang="en-US" dirty="0"/>
              <a:t>The auditor did test students from a student listing dated March 20, 2013.  This list was not sorted by site and a determination if the correct sample size was used could not be obtained during the site visit.    </a:t>
            </a:r>
          </a:p>
          <a:p>
            <a:endParaRPr lang="en-US" dirty="0"/>
          </a:p>
        </p:txBody>
      </p:sp>
    </p:spTree>
    <p:extLst>
      <p:ext uri="{BB962C8B-B14F-4D97-AF65-F5344CB8AC3E}">
        <p14:creationId xmlns:p14="http://schemas.microsoft.com/office/powerpoint/2010/main" val="111864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87582"/>
          </a:xfrm>
        </p:spPr>
        <p:txBody>
          <a:bodyPr/>
          <a:lstStyle/>
          <a:p>
            <a:pPr algn="ctr"/>
            <a:r>
              <a:rPr lang="en-US" dirty="0"/>
              <a:t>Auditor </a:t>
            </a:r>
            <a:r>
              <a:rPr lang="en-US" dirty="0" err="1"/>
              <a:t>Workpaper</a:t>
            </a:r>
            <a:r>
              <a:rPr lang="en-US" dirty="0"/>
              <a:t> Reviews</a:t>
            </a:r>
          </a:p>
        </p:txBody>
      </p:sp>
      <p:sp>
        <p:nvSpPr>
          <p:cNvPr id="3" name="Content Placeholder 2"/>
          <p:cNvSpPr>
            <a:spLocks noGrp="1"/>
          </p:cNvSpPr>
          <p:nvPr>
            <p:ph idx="1"/>
          </p:nvPr>
        </p:nvSpPr>
        <p:spPr>
          <a:xfrm>
            <a:off x="1371600" y="2032000"/>
            <a:ext cx="9601200" cy="3835400"/>
          </a:xfrm>
        </p:spPr>
        <p:txBody>
          <a:bodyPr/>
          <a:lstStyle/>
          <a:p>
            <a:pPr lvl="0"/>
            <a:r>
              <a:rPr lang="en-US" b="1" dirty="0" smtClean="0"/>
              <a:t>Criteria:</a:t>
            </a:r>
            <a:r>
              <a:rPr lang="en-US" dirty="0" smtClean="0"/>
              <a:t> </a:t>
            </a:r>
            <a:r>
              <a:rPr lang="en-US" dirty="0"/>
              <a:t>Flat fees cannot be charged by districts unless a detailed analysis of costs incurred by class can substantiate that the fee charged is not in excess of consumable supplies for each class. </a:t>
            </a:r>
            <a:endParaRPr lang="en-US" dirty="0" smtClean="0"/>
          </a:p>
          <a:p>
            <a:pPr lvl="0"/>
            <a:r>
              <a:rPr lang="en-US" b="1" dirty="0" smtClean="0"/>
              <a:t>Comments:</a:t>
            </a:r>
            <a:r>
              <a:rPr lang="en-US" dirty="0" smtClean="0"/>
              <a:t>  The </a:t>
            </a:r>
            <a:r>
              <a:rPr lang="en-US" dirty="0"/>
              <a:t>membership audit program </a:t>
            </a:r>
            <a:r>
              <a:rPr lang="en-US" dirty="0" smtClean="0"/>
              <a:t>step </a:t>
            </a:r>
            <a:r>
              <a:rPr lang="en-US" dirty="0"/>
              <a:t>which requires the testing of summer school fees charged noted that the district charges a flat fee for summer school plus additional fees for certain summer school courses.  No auditor testing of fees was performed. </a:t>
            </a:r>
            <a:endParaRPr lang="en-US" dirty="0" smtClean="0"/>
          </a:p>
          <a:p>
            <a:pPr lvl="0"/>
            <a:r>
              <a:rPr lang="en-US" b="1" dirty="0" smtClean="0"/>
              <a:t>Recommendation:</a:t>
            </a:r>
            <a:r>
              <a:rPr lang="en-US" dirty="0" smtClean="0"/>
              <a:t>  We </a:t>
            </a:r>
            <a:r>
              <a:rPr lang="en-US" dirty="0"/>
              <a:t>recommend that testing of summer school include the required testing of fees to ensure that fees charged do not exceed the cost of consumable supplies provided for each summer school class.</a:t>
            </a:r>
          </a:p>
          <a:p>
            <a:endParaRPr lang="en-US" dirty="0"/>
          </a:p>
        </p:txBody>
      </p:sp>
    </p:spTree>
    <p:extLst>
      <p:ext uri="{BB962C8B-B14F-4D97-AF65-F5344CB8AC3E}">
        <p14:creationId xmlns:p14="http://schemas.microsoft.com/office/powerpoint/2010/main" val="4073355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MEMBERSHIP AUDIT RESOURCES</a:t>
            </a:r>
            <a:endParaRPr lang="en-US" dirty="0"/>
          </a:p>
        </p:txBody>
      </p:sp>
      <p:sp>
        <p:nvSpPr>
          <p:cNvPr id="3" name="Content Placeholder 2"/>
          <p:cNvSpPr>
            <a:spLocks noGrp="1"/>
          </p:cNvSpPr>
          <p:nvPr>
            <p:ph idx="1"/>
          </p:nvPr>
        </p:nvSpPr>
        <p:spPr>
          <a:xfrm>
            <a:off x="1371600" y="1782618"/>
            <a:ext cx="9601200" cy="4084782"/>
          </a:xfrm>
        </p:spPr>
        <p:txBody>
          <a:bodyPr>
            <a:normAutofit fontScale="62500" lnSpcReduction="20000"/>
          </a:bodyPr>
          <a:lstStyle/>
          <a:p>
            <a:r>
              <a:rPr lang="en-US" altLang="en-US" sz="3600" b="1" dirty="0">
                <a:latin typeface="Arial" panose="020B0604020202020204" pitchFamily="34" charset="0"/>
              </a:rPr>
              <a:t>Review and have available:</a:t>
            </a:r>
          </a:p>
          <a:p>
            <a:pPr lvl="2"/>
            <a:endParaRPr lang="en-US" altLang="en-US" sz="2800" b="1" dirty="0">
              <a:latin typeface="Arial" panose="020B0604020202020204" pitchFamily="34" charset="0"/>
            </a:endParaRPr>
          </a:p>
          <a:p>
            <a:pPr lvl="1"/>
            <a:r>
              <a:rPr lang="en-US" altLang="en-US" sz="3200" b="1" dirty="0">
                <a:latin typeface="Arial" panose="020B0604020202020204" pitchFamily="34" charset="0"/>
              </a:rPr>
              <a:t>Guidelines for Counting Students (General Count Guidelines for the PI 1563 Worksheet</a:t>
            </a:r>
            <a:r>
              <a:rPr lang="en-US" altLang="en-US" sz="3200" b="1" dirty="0" smtClean="0">
                <a:latin typeface="Arial" panose="020B0604020202020204" pitchFamily="34" charset="0"/>
              </a:rPr>
              <a:t>) located at</a:t>
            </a:r>
          </a:p>
          <a:p>
            <a:pPr lvl="1"/>
            <a:endParaRPr lang="en-US" altLang="en-US" sz="3200" b="1" dirty="0" smtClean="0">
              <a:latin typeface="Arial" panose="020B0604020202020204" pitchFamily="34" charset="0"/>
            </a:endParaRPr>
          </a:p>
          <a:p>
            <a:pPr lvl="2"/>
            <a:r>
              <a:rPr lang="en-US" altLang="en-US" sz="3000" b="1" dirty="0">
                <a:latin typeface="Arial" panose="020B0604020202020204" pitchFamily="34" charset="0"/>
                <a:hlinkClick r:id="rId2"/>
              </a:rPr>
              <a:t>http://dpi.wi.gov/sfs/children/enrollment/membership-info-reporting </a:t>
            </a:r>
          </a:p>
          <a:p>
            <a:pPr lvl="1"/>
            <a:endParaRPr lang="en-US" altLang="en-US" sz="3200" b="1" dirty="0">
              <a:latin typeface="Arial" panose="020B0604020202020204" pitchFamily="34" charset="0"/>
            </a:endParaRPr>
          </a:p>
          <a:p>
            <a:pPr lvl="1"/>
            <a:r>
              <a:rPr lang="en-US" altLang="en-US" sz="3200" b="1" dirty="0">
                <a:latin typeface="Arial" panose="020B0604020202020204" pitchFamily="34" charset="0"/>
              </a:rPr>
              <a:t>Or directly </a:t>
            </a:r>
          </a:p>
          <a:p>
            <a:pPr marL="987552" lvl="2" indent="0">
              <a:buNone/>
            </a:pPr>
            <a:endParaRPr lang="en-US" altLang="en-US" sz="2200" dirty="0">
              <a:solidFill>
                <a:schemeClr val="tx1"/>
              </a:solidFill>
              <a:latin typeface="Arial" panose="020B0604020202020204" pitchFamily="34" charset="0"/>
              <a:hlinkClick r:id="rId2"/>
            </a:endParaRPr>
          </a:p>
          <a:p>
            <a:pPr lvl="2"/>
            <a:r>
              <a:rPr lang="en-US" altLang="en-US" sz="2800" b="1" dirty="0">
                <a:latin typeface="Arial" panose="020B0604020202020204" pitchFamily="34" charset="0"/>
                <a:hlinkClick r:id="rId2"/>
              </a:rPr>
              <a:t>http://dpi.wi.gov/sites/default/files/imce/sfs/doc/guidelinesforcounting_Sep_15.docx</a:t>
            </a:r>
            <a:r>
              <a:rPr lang="en-US" altLang="en-US" sz="2800" b="1" dirty="0">
                <a:latin typeface="Arial" panose="020B0604020202020204" pitchFamily="34" charset="0"/>
              </a:rPr>
              <a:t> </a:t>
            </a:r>
          </a:p>
          <a:p>
            <a:pPr lvl="1"/>
            <a:endParaRPr lang="en-US" altLang="en-US" sz="3200" b="1" dirty="0" smtClean="0">
              <a:latin typeface="Arial" panose="020B0604020202020204" pitchFamily="34" charset="0"/>
            </a:endParaRPr>
          </a:p>
          <a:p>
            <a:pPr lvl="1"/>
            <a:r>
              <a:rPr lang="en-US" altLang="en-US" sz="3200" b="1" dirty="0" smtClean="0">
                <a:latin typeface="Arial" panose="020B0604020202020204" pitchFamily="34" charset="0"/>
              </a:rPr>
              <a:t>Includes a description of the count categories</a:t>
            </a:r>
          </a:p>
          <a:p>
            <a:pPr lvl="1"/>
            <a:endParaRPr lang="en-US" altLang="en-US" sz="3200" b="1" dirty="0" smtClean="0">
              <a:latin typeface="Arial" panose="020B0604020202020204" pitchFamily="34" charset="0"/>
            </a:endParaRPr>
          </a:p>
          <a:p>
            <a:endParaRPr lang="en-US" dirty="0"/>
          </a:p>
        </p:txBody>
      </p:sp>
    </p:spTree>
    <p:extLst>
      <p:ext uri="{BB962C8B-B14F-4D97-AF65-F5344CB8AC3E}">
        <p14:creationId xmlns:p14="http://schemas.microsoft.com/office/powerpoint/2010/main" val="2257579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30564"/>
          </a:xfrm>
        </p:spPr>
        <p:txBody>
          <a:bodyPr/>
          <a:lstStyle/>
          <a:p>
            <a:pPr algn="ctr"/>
            <a:r>
              <a:rPr lang="en-US" dirty="0" smtClean="0"/>
              <a:t>Audit Procedures – Head Count</a:t>
            </a:r>
            <a:endParaRPr lang="en-US" dirty="0"/>
          </a:p>
        </p:txBody>
      </p:sp>
      <p:sp>
        <p:nvSpPr>
          <p:cNvPr id="3" name="Content Placeholder 2"/>
          <p:cNvSpPr>
            <a:spLocks noGrp="1"/>
          </p:cNvSpPr>
          <p:nvPr>
            <p:ph idx="1"/>
          </p:nvPr>
        </p:nvSpPr>
        <p:spPr>
          <a:xfrm>
            <a:off x="1371600" y="1874982"/>
            <a:ext cx="9601200" cy="4165600"/>
          </a:xfrm>
        </p:spPr>
        <p:txBody>
          <a:bodyPr>
            <a:normAutofit lnSpcReduction="10000"/>
          </a:bodyPr>
          <a:lstStyle/>
          <a:p>
            <a:pPr lvl="0"/>
            <a:r>
              <a:rPr lang="en-US" sz="2800" dirty="0"/>
              <a:t>Obtain supporting documentation for the reported </a:t>
            </a:r>
            <a:r>
              <a:rPr lang="en-US" sz="2800" dirty="0" smtClean="0"/>
              <a:t>headcount</a:t>
            </a:r>
          </a:p>
          <a:p>
            <a:pPr lvl="1"/>
            <a:r>
              <a:rPr lang="en-US" i="0" dirty="0"/>
              <a:t>listings of students by attendance center </a:t>
            </a:r>
          </a:p>
          <a:p>
            <a:pPr lvl="1"/>
            <a:r>
              <a:rPr lang="en-US" i="0" dirty="0"/>
              <a:t>a summary of the attendance centers </a:t>
            </a:r>
          </a:p>
          <a:p>
            <a:pPr lvl="1"/>
            <a:r>
              <a:rPr lang="en-US" i="0" dirty="0"/>
              <a:t>these students will either be in attendance for instruction on the count date or absent on the count date but in attendance one day before and one day after without change in residency </a:t>
            </a:r>
          </a:p>
          <a:p>
            <a:pPr lvl="0"/>
            <a:r>
              <a:rPr lang="en-US" sz="2800" dirty="0" smtClean="0"/>
              <a:t>Trace the supporting documentation obtained to the head count reported in the portal</a:t>
            </a:r>
          </a:p>
          <a:p>
            <a:pPr lvl="0"/>
            <a:r>
              <a:rPr lang="en-US" sz="2800" dirty="0" smtClean="0"/>
              <a:t>The supporting documentation should be the basis for further sample testing</a:t>
            </a:r>
          </a:p>
        </p:txBody>
      </p:sp>
    </p:spTree>
    <p:extLst>
      <p:ext uri="{BB962C8B-B14F-4D97-AF65-F5344CB8AC3E}">
        <p14:creationId xmlns:p14="http://schemas.microsoft.com/office/powerpoint/2010/main" val="118483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58273"/>
          </a:xfrm>
        </p:spPr>
        <p:txBody>
          <a:bodyPr>
            <a:normAutofit/>
          </a:bodyPr>
          <a:lstStyle/>
          <a:p>
            <a:pPr algn="ctr"/>
            <a:r>
              <a:rPr lang="en-US" dirty="0"/>
              <a:t>Audit Procedures – </a:t>
            </a:r>
            <a:r>
              <a:rPr lang="en-US" dirty="0" smtClean="0"/>
              <a:t>Testing</a:t>
            </a:r>
            <a:endParaRPr lang="en-US" dirty="0"/>
          </a:p>
        </p:txBody>
      </p:sp>
      <p:sp>
        <p:nvSpPr>
          <p:cNvPr id="3" name="Content Placeholder 2"/>
          <p:cNvSpPr>
            <a:spLocks noGrp="1"/>
          </p:cNvSpPr>
          <p:nvPr>
            <p:ph idx="1"/>
          </p:nvPr>
        </p:nvSpPr>
        <p:spPr>
          <a:xfrm>
            <a:off x="1371600" y="1644073"/>
            <a:ext cx="9601200" cy="4498109"/>
          </a:xfrm>
        </p:spPr>
        <p:txBody>
          <a:bodyPr/>
          <a:lstStyle/>
          <a:p>
            <a:pPr lvl="0"/>
            <a:r>
              <a:rPr lang="en-US" dirty="0"/>
              <a:t>Select attendance centers for which pupil enrollment and attendance records are to be examined for eligibility for inclusion in the membership count in accordance with the following criteria</a:t>
            </a:r>
            <a:r>
              <a:rPr lang="en-US" i="1" dirty="0"/>
              <a:t>:</a:t>
            </a:r>
            <a:endParaRPr lang="en-US" dirty="0"/>
          </a:p>
          <a:p>
            <a:pPr lvl="1"/>
            <a:r>
              <a:rPr lang="en-US" dirty="0"/>
              <a:t>High schools and junior high or middle schools: </a:t>
            </a:r>
          </a:p>
          <a:p>
            <a:pPr lvl="5"/>
            <a:r>
              <a:rPr lang="en-US" dirty="0"/>
              <a:t>Total district enrollment under 5,000; each attendance center to be examined. </a:t>
            </a:r>
          </a:p>
          <a:p>
            <a:pPr lvl="5"/>
            <a:r>
              <a:rPr lang="en-US" dirty="0"/>
              <a:t>Total district enrollment over 5,000; at least half of high school and half of middle school attendance centers to be examined. Selection of attendance centers is to be made on a random basis. </a:t>
            </a:r>
          </a:p>
          <a:p>
            <a:pPr lvl="1"/>
            <a:r>
              <a:rPr lang="en-US" dirty="0"/>
              <a:t>Elementary schools (all districts): </a:t>
            </a:r>
          </a:p>
          <a:p>
            <a:pPr lvl="5"/>
            <a:r>
              <a:rPr lang="en-US" dirty="0"/>
              <a:t>A minimum of three attendance centers to examined. </a:t>
            </a:r>
          </a:p>
          <a:p>
            <a:pPr lvl="5"/>
            <a:r>
              <a:rPr lang="en-US" dirty="0"/>
              <a:t>Selection of attendance centers is to be made on a random basis. </a:t>
            </a:r>
          </a:p>
          <a:p>
            <a:endParaRPr lang="en-US" dirty="0"/>
          </a:p>
        </p:txBody>
      </p:sp>
    </p:spTree>
    <p:extLst>
      <p:ext uri="{BB962C8B-B14F-4D97-AF65-F5344CB8AC3E}">
        <p14:creationId xmlns:p14="http://schemas.microsoft.com/office/powerpoint/2010/main" val="2448189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65909"/>
          </a:xfrm>
        </p:spPr>
        <p:txBody>
          <a:bodyPr/>
          <a:lstStyle/>
          <a:p>
            <a:pPr algn="ctr"/>
            <a:r>
              <a:rPr lang="en-US" dirty="0"/>
              <a:t>Audit Procedures – Testing</a:t>
            </a:r>
          </a:p>
        </p:txBody>
      </p:sp>
      <p:sp>
        <p:nvSpPr>
          <p:cNvPr id="3" name="Content Placeholder 2"/>
          <p:cNvSpPr>
            <a:spLocks noGrp="1"/>
          </p:cNvSpPr>
          <p:nvPr>
            <p:ph idx="1"/>
          </p:nvPr>
        </p:nvSpPr>
        <p:spPr>
          <a:xfrm>
            <a:off x="1371600" y="1773381"/>
            <a:ext cx="9601200" cy="4257963"/>
          </a:xfrm>
        </p:spPr>
        <p:txBody>
          <a:bodyPr/>
          <a:lstStyle/>
          <a:p>
            <a:pPr lvl="0"/>
            <a:r>
              <a:rPr lang="en-US" dirty="0"/>
              <a:t>For each attendance center selected for examination of pupil enrollment and attendance records: </a:t>
            </a:r>
          </a:p>
          <a:p>
            <a:pPr lvl="1"/>
            <a:r>
              <a:rPr lang="en-US" dirty="0"/>
              <a:t>For </a:t>
            </a:r>
            <a:r>
              <a:rPr lang="en-US" dirty="0">
                <a:solidFill>
                  <a:srgbClr val="FF0000"/>
                </a:solidFill>
              </a:rPr>
              <a:t>ALL late enrollments and early withdrawals </a:t>
            </a:r>
            <a:r>
              <a:rPr lang="en-US" dirty="0"/>
              <a:t>to the date of audit, determine that pupils included in the count were eligible at each count date according to the following count criteria: </a:t>
            </a:r>
          </a:p>
          <a:p>
            <a:pPr lvl="3"/>
            <a:r>
              <a:rPr lang="en-US" dirty="0"/>
              <a:t>In attendance for instruction (including homebound instruction) on count date OR any day before </a:t>
            </a:r>
            <a:r>
              <a:rPr lang="en-US" cap="all" dirty="0"/>
              <a:t>and</a:t>
            </a:r>
            <a:r>
              <a:rPr lang="en-US" dirty="0"/>
              <a:t> any day after while remaining a resident during the period of absence.</a:t>
            </a:r>
          </a:p>
          <a:p>
            <a:pPr lvl="3"/>
            <a:r>
              <a:rPr lang="en-US" dirty="0"/>
              <a:t>Resident of school district. </a:t>
            </a:r>
          </a:p>
          <a:p>
            <a:pPr lvl="3"/>
            <a:r>
              <a:rPr lang="en-US" dirty="0"/>
              <a:t>Meets age requirements. </a:t>
            </a:r>
          </a:p>
          <a:p>
            <a:pPr lvl="3"/>
            <a:r>
              <a:rPr lang="en-US" dirty="0"/>
              <a:t>Full time per district policy. </a:t>
            </a:r>
          </a:p>
          <a:p>
            <a:pPr lvl="3"/>
            <a:r>
              <a:rPr lang="en-US" dirty="0"/>
              <a:t>Not enrolled in private school or home-based instruction. </a:t>
            </a:r>
          </a:p>
          <a:p>
            <a:endParaRPr lang="en-US" dirty="0"/>
          </a:p>
        </p:txBody>
      </p:sp>
    </p:spTree>
    <p:extLst>
      <p:ext uri="{BB962C8B-B14F-4D97-AF65-F5344CB8AC3E}">
        <p14:creationId xmlns:p14="http://schemas.microsoft.com/office/powerpoint/2010/main" val="325155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58273"/>
          </a:xfrm>
        </p:spPr>
        <p:txBody>
          <a:bodyPr/>
          <a:lstStyle/>
          <a:p>
            <a:pPr algn="ctr"/>
            <a:r>
              <a:rPr lang="en-US" dirty="0"/>
              <a:t>Audit Procedures – Testing</a:t>
            </a:r>
          </a:p>
        </p:txBody>
      </p:sp>
      <p:sp>
        <p:nvSpPr>
          <p:cNvPr id="3" name="Content Placeholder 2"/>
          <p:cNvSpPr>
            <a:spLocks noGrp="1"/>
          </p:cNvSpPr>
          <p:nvPr>
            <p:ph idx="1"/>
          </p:nvPr>
        </p:nvSpPr>
        <p:spPr>
          <a:xfrm>
            <a:off x="1371600" y="1828800"/>
            <a:ext cx="9601200" cy="4038600"/>
          </a:xfrm>
        </p:spPr>
        <p:txBody>
          <a:bodyPr/>
          <a:lstStyle/>
          <a:p>
            <a:pPr lvl="0"/>
            <a:r>
              <a:rPr lang="en-US" dirty="0"/>
              <a:t>Select a sample of at least </a:t>
            </a:r>
            <a:r>
              <a:rPr lang="en-US" dirty="0">
                <a:solidFill>
                  <a:srgbClr val="FF0000"/>
                </a:solidFill>
              </a:rPr>
              <a:t>30 additional pupils at each selected attendance center </a:t>
            </a:r>
            <a:r>
              <a:rPr lang="en-US" dirty="0"/>
              <a:t>and determine that those included in the count were eligible at the September count date according to count criteria:</a:t>
            </a:r>
          </a:p>
          <a:p>
            <a:pPr lvl="1"/>
            <a:r>
              <a:rPr lang="en-US" dirty="0"/>
              <a:t>In attendance for instruction (including homebound instruction) on the count date OR any day before and any day after while remaining a resident during the period of absence. </a:t>
            </a:r>
          </a:p>
          <a:p>
            <a:pPr lvl="1"/>
            <a:r>
              <a:rPr lang="en-US" dirty="0"/>
              <a:t>Resident of school district. </a:t>
            </a:r>
          </a:p>
          <a:p>
            <a:pPr lvl="1"/>
            <a:r>
              <a:rPr lang="en-US" dirty="0"/>
              <a:t>Meets age requirements. </a:t>
            </a:r>
          </a:p>
          <a:p>
            <a:pPr lvl="1"/>
            <a:r>
              <a:rPr lang="en-US" dirty="0"/>
              <a:t>Full time per district policy. </a:t>
            </a:r>
          </a:p>
          <a:p>
            <a:pPr lvl="1"/>
            <a:r>
              <a:rPr lang="en-US" dirty="0"/>
              <a:t>Not enrolled in private school or home-based instruction. </a:t>
            </a:r>
          </a:p>
          <a:p>
            <a:endParaRPr lang="en-US" dirty="0"/>
          </a:p>
        </p:txBody>
      </p:sp>
    </p:spTree>
    <p:extLst>
      <p:ext uri="{BB962C8B-B14F-4D97-AF65-F5344CB8AC3E}">
        <p14:creationId xmlns:p14="http://schemas.microsoft.com/office/powerpoint/2010/main" val="1956917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67509"/>
          </a:xfrm>
        </p:spPr>
        <p:txBody>
          <a:bodyPr/>
          <a:lstStyle/>
          <a:p>
            <a:pPr algn="ctr"/>
            <a:r>
              <a:rPr lang="en-US" dirty="0"/>
              <a:t>Audit Procedures – Testing</a:t>
            </a:r>
          </a:p>
        </p:txBody>
      </p:sp>
      <p:sp>
        <p:nvSpPr>
          <p:cNvPr id="3" name="Content Placeholder 2"/>
          <p:cNvSpPr>
            <a:spLocks noGrp="1"/>
          </p:cNvSpPr>
          <p:nvPr>
            <p:ph idx="1"/>
          </p:nvPr>
        </p:nvSpPr>
        <p:spPr>
          <a:xfrm>
            <a:off x="1371600" y="1782618"/>
            <a:ext cx="9601200" cy="4084782"/>
          </a:xfrm>
        </p:spPr>
        <p:txBody>
          <a:bodyPr>
            <a:normAutofit lnSpcReduction="10000"/>
          </a:bodyPr>
          <a:lstStyle/>
          <a:p>
            <a:r>
              <a:rPr lang="en-US" dirty="0" smtClean="0"/>
              <a:t>An extended sample is required if exceptions are found in the sample of 30</a:t>
            </a:r>
          </a:p>
          <a:p>
            <a:pPr lvl="1"/>
            <a:r>
              <a:rPr lang="en-US" dirty="0" smtClean="0"/>
              <a:t>Select additional samples of 30 pupils until no additional errors are found or the entire population is examined</a:t>
            </a:r>
          </a:p>
          <a:p>
            <a:pPr lvl="1"/>
            <a:r>
              <a:rPr lang="en-US" dirty="0" smtClean="0"/>
              <a:t> </a:t>
            </a:r>
            <a:r>
              <a:rPr lang="en-US" dirty="0"/>
              <a:t>(Additional 30 totaling 60, 90, 120, etc.).</a:t>
            </a:r>
            <a:endParaRPr lang="en-US" dirty="0" smtClean="0"/>
          </a:p>
          <a:p>
            <a:r>
              <a:rPr lang="en-US" dirty="0" smtClean="0"/>
              <a:t>An auditor may use alternative procedures if an </a:t>
            </a:r>
            <a:r>
              <a:rPr lang="en-US" dirty="0"/>
              <a:t>exception </a:t>
            </a:r>
            <a:r>
              <a:rPr lang="en-US" dirty="0" smtClean="0"/>
              <a:t>identified is </a:t>
            </a:r>
            <a:r>
              <a:rPr lang="en-US" dirty="0"/>
              <a:t>an isolated </a:t>
            </a:r>
            <a:r>
              <a:rPr lang="en-US" dirty="0" smtClean="0"/>
              <a:t>incident.  </a:t>
            </a:r>
          </a:p>
          <a:p>
            <a:pPr lvl="1"/>
            <a:r>
              <a:rPr lang="en-US" dirty="0" smtClean="0"/>
              <a:t>Alternative </a:t>
            </a:r>
            <a:r>
              <a:rPr lang="en-US" dirty="0"/>
              <a:t>procedures must be well documented.  </a:t>
            </a:r>
            <a:endParaRPr lang="en-US" dirty="0" smtClean="0"/>
          </a:p>
          <a:p>
            <a:pPr lvl="2"/>
            <a:r>
              <a:rPr lang="en-US" dirty="0" smtClean="0"/>
              <a:t>(</a:t>
            </a:r>
            <a:r>
              <a:rPr lang="en-US" i="1" dirty="0"/>
              <a:t>i.e. a high school senior graduates prior to the January count date.  The District fails to remove all early graduates from the class list and erroneously counts them on the count date.  An alternative procedure might be to verify that all seniors graduating prior to the January count date have not been included in the count</a:t>
            </a:r>
            <a:r>
              <a:rPr lang="en-US" i="1" dirty="0" smtClean="0"/>
              <a:t>)</a:t>
            </a:r>
          </a:p>
          <a:p>
            <a:endParaRPr lang="en-US" dirty="0"/>
          </a:p>
          <a:p>
            <a:endParaRPr lang="en-US" dirty="0"/>
          </a:p>
        </p:txBody>
      </p:sp>
    </p:spTree>
    <p:extLst>
      <p:ext uri="{BB962C8B-B14F-4D97-AF65-F5344CB8AC3E}">
        <p14:creationId xmlns:p14="http://schemas.microsoft.com/office/powerpoint/2010/main" val="1586150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87582"/>
          </a:xfrm>
        </p:spPr>
        <p:txBody>
          <a:bodyPr/>
          <a:lstStyle/>
          <a:p>
            <a:pPr algn="ctr"/>
            <a:r>
              <a:rPr lang="en-US" dirty="0"/>
              <a:t>Comparison to Prior Data</a:t>
            </a:r>
          </a:p>
        </p:txBody>
      </p:sp>
      <p:sp>
        <p:nvSpPr>
          <p:cNvPr id="3" name="Content Placeholder 2"/>
          <p:cNvSpPr>
            <a:spLocks noGrp="1"/>
          </p:cNvSpPr>
          <p:nvPr>
            <p:ph idx="1"/>
          </p:nvPr>
        </p:nvSpPr>
        <p:spPr>
          <a:xfrm>
            <a:off x="1371600" y="1773382"/>
            <a:ext cx="9601200" cy="4094018"/>
          </a:xfrm>
        </p:spPr>
        <p:txBody>
          <a:bodyPr>
            <a:normAutofit lnSpcReduction="10000"/>
          </a:bodyPr>
          <a:lstStyle/>
          <a:p>
            <a:r>
              <a:rPr lang="en-US" sz="2400" dirty="0"/>
              <a:t>A comparison to prior data can be obtained from the September pupil count report by clicking on “</a:t>
            </a:r>
            <a:r>
              <a:rPr lang="en-US" sz="2400" b="1" i="1" dirty="0"/>
              <a:t>Review Your Answers” </a:t>
            </a:r>
            <a:r>
              <a:rPr lang="en-US" sz="2400" dirty="0"/>
              <a:t>and then “</a:t>
            </a:r>
            <a:r>
              <a:rPr lang="en-US" sz="2400" b="1" i="1" dirty="0"/>
              <a:t>Comparison to Prior Data.”  </a:t>
            </a:r>
          </a:p>
          <a:p>
            <a:pPr lvl="0"/>
            <a:r>
              <a:rPr lang="en-US" sz="2400" b="1" dirty="0" smtClean="0"/>
              <a:t>Audit Procedure</a:t>
            </a:r>
            <a:r>
              <a:rPr lang="en-US" sz="2400" dirty="0" smtClean="0"/>
              <a:t>:  Review </a:t>
            </a:r>
            <a:r>
              <a:rPr lang="en-US" sz="2400" dirty="0"/>
              <a:t>the comparison of the current September count to the prior year September count for reasonableness.  </a:t>
            </a:r>
            <a:endParaRPr lang="en-US" sz="2400" dirty="0" smtClean="0"/>
          </a:p>
          <a:p>
            <a:pPr lvl="0"/>
            <a:r>
              <a:rPr lang="en-US" sz="2400" dirty="0" smtClean="0"/>
              <a:t>Make </a:t>
            </a:r>
            <a:r>
              <a:rPr lang="en-US" sz="2400" dirty="0"/>
              <a:t>inquiries regarding any significant or unexpected changes</a:t>
            </a:r>
            <a:r>
              <a:rPr lang="en-US" sz="2400" dirty="0" smtClean="0"/>
              <a:t>.</a:t>
            </a:r>
          </a:p>
          <a:p>
            <a:pPr lvl="0"/>
            <a:r>
              <a:rPr lang="en-US" sz="2400" dirty="0" smtClean="0"/>
              <a:t>Comparison to prior data should be included in the auditor </a:t>
            </a:r>
            <a:r>
              <a:rPr lang="en-US" sz="2400" dirty="0" err="1" smtClean="0"/>
              <a:t>workpapers</a:t>
            </a:r>
            <a:r>
              <a:rPr lang="en-US" sz="2400" dirty="0" smtClean="0"/>
              <a:t> with documentation that the comparison was reviewed.</a:t>
            </a:r>
            <a:endParaRPr lang="en-US" sz="2400" dirty="0"/>
          </a:p>
          <a:p>
            <a:pPr lvl="0"/>
            <a:endParaRPr lang="en-US" sz="2400" dirty="0"/>
          </a:p>
          <a:p>
            <a:endParaRPr lang="en-US" dirty="0"/>
          </a:p>
        </p:txBody>
      </p:sp>
    </p:spTree>
    <p:extLst>
      <p:ext uri="{BB962C8B-B14F-4D97-AF65-F5344CB8AC3E}">
        <p14:creationId xmlns:p14="http://schemas.microsoft.com/office/powerpoint/2010/main" val="66719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3799546"/>
          </a:xfrm>
        </p:spPr>
        <p:txBody>
          <a:bodyPr/>
          <a:lstStyle/>
          <a:p>
            <a:r>
              <a:rPr lang="en-US" dirty="0" smtClean="0"/>
              <a:t>Legal Requirements and audit selection</a:t>
            </a:r>
            <a:endParaRPr lang="en-US" dirty="0"/>
          </a:p>
        </p:txBody>
      </p:sp>
    </p:spTree>
    <p:extLst>
      <p:ext uri="{BB962C8B-B14F-4D97-AF65-F5344CB8AC3E}">
        <p14:creationId xmlns:p14="http://schemas.microsoft.com/office/powerpoint/2010/main" val="26739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1050636"/>
          </a:xfrm>
        </p:spPr>
        <p:txBody>
          <a:bodyPr/>
          <a:lstStyle/>
          <a:p>
            <a:pPr algn="ctr"/>
            <a:r>
              <a:rPr lang="en-US" dirty="0"/>
              <a:t>Comparison to Prior Data</a:t>
            </a:r>
          </a:p>
        </p:txBody>
      </p:sp>
      <p:pic>
        <p:nvPicPr>
          <p:cNvPr id="4" name="Content Placeholder 3"/>
          <p:cNvPicPr>
            <a:picLocks noGrp="1" noChangeAspect="1"/>
          </p:cNvPicPr>
          <p:nvPr>
            <p:ph idx="1"/>
          </p:nvPr>
        </p:nvPicPr>
        <p:blipFill>
          <a:blip r:embed="rId2"/>
          <a:stretch>
            <a:fillRect/>
          </a:stretch>
        </p:blipFill>
        <p:spPr>
          <a:xfrm>
            <a:off x="2068946" y="1514763"/>
            <a:ext cx="7998690" cy="5061528"/>
          </a:xfrm>
          <a:prstGeom prst="rect">
            <a:avLst/>
          </a:prstGeom>
        </p:spPr>
      </p:pic>
      <p:sp>
        <p:nvSpPr>
          <p:cNvPr id="5" name="Down Arrow 4"/>
          <p:cNvSpPr/>
          <p:nvPr/>
        </p:nvSpPr>
        <p:spPr>
          <a:xfrm rot="5400000">
            <a:off x="7991262" y="4492671"/>
            <a:ext cx="332507" cy="100840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478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04455"/>
          </a:xfrm>
        </p:spPr>
        <p:txBody>
          <a:bodyPr/>
          <a:lstStyle/>
          <a:p>
            <a:pPr algn="ctr"/>
            <a:r>
              <a:rPr lang="en-US" dirty="0" smtClean="0"/>
              <a:t>Comparison to Prior Data</a:t>
            </a:r>
            <a:endParaRPr lang="en-US" dirty="0"/>
          </a:p>
        </p:txBody>
      </p:sp>
      <p:pic>
        <p:nvPicPr>
          <p:cNvPr id="4" name="Content Placeholder 3"/>
          <p:cNvPicPr>
            <a:picLocks noGrp="1" noChangeAspect="1"/>
          </p:cNvPicPr>
          <p:nvPr>
            <p:ph idx="1"/>
          </p:nvPr>
        </p:nvPicPr>
        <p:blipFill>
          <a:blip r:embed="rId2"/>
          <a:stretch>
            <a:fillRect/>
          </a:stretch>
        </p:blipFill>
        <p:spPr>
          <a:xfrm>
            <a:off x="1872672" y="1560944"/>
            <a:ext cx="8684492" cy="5089237"/>
          </a:xfrm>
          <a:prstGeom prst="rect">
            <a:avLst/>
          </a:prstGeom>
        </p:spPr>
      </p:pic>
    </p:spTree>
    <p:extLst>
      <p:ext uri="{BB962C8B-B14F-4D97-AF65-F5344CB8AC3E}">
        <p14:creationId xmlns:p14="http://schemas.microsoft.com/office/powerpoint/2010/main" val="1173192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Reconciliation of September to January Count</a:t>
            </a:r>
          </a:p>
        </p:txBody>
      </p:sp>
      <p:sp>
        <p:nvSpPr>
          <p:cNvPr id="3" name="Content Placeholder 2"/>
          <p:cNvSpPr>
            <a:spLocks noGrp="1"/>
          </p:cNvSpPr>
          <p:nvPr>
            <p:ph idx="1"/>
          </p:nvPr>
        </p:nvSpPr>
        <p:spPr/>
        <p:txBody>
          <a:bodyPr>
            <a:normAutofit/>
          </a:bodyPr>
          <a:lstStyle/>
          <a:p>
            <a:r>
              <a:rPr lang="en-US" dirty="0"/>
              <a:t>An excel spreadsheet can be found at </a:t>
            </a:r>
            <a:r>
              <a:rPr lang="en-US" dirty="0">
                <a:hlinkClick r:id="rId2"/>
              </a:rPr>
              <a:t>http://dpi.wi.gov/sfs/children/enrollment/membership-info-reporting</a:t>
            </a:r>
            <a:r>
              <a:rPr lang="en-US" dirty="0"/>
              <a:t> to assist the district in completing the reconciliation.</a:t>
            </a:r>
          </a:p>
          <a:p>
            <a:pPr lvl="1"/>
            <a:r>
              <a:rPr lang="en-US" i="0" dirty="0"/>
              <a:t>The September and January columns in the excel reconciliation is pulled from the PI 1563 pupil count report on file with DPI</a:t>
            </a:r>
          </a:p>
          <a:p>
            <a:endParaRPr lang="en-US" altLang="en-US" b="1" i="1" dirty="0" smtClean="0">
              <a:solidFill>
                <a:schemeClr val="accent5">
                  <a:lumMod val="75000"/>
                </a:schemeClr>
              </a:solidFill>
            </a:endParaRPr>
          </a:p>
          <a:p>
            <a:r>
              <a:rPr lang="en-US" altLang="en-US" b="1" i="1" dirty="0" smtClean="0">
                <a:solidFill>
                  <a:schemeClr val="accent5">
                    <a:lumMod val="75000"/>
                  </a:schemeClr>
                </a:solidFill>
              </a:rPr>
              <a:t>If </a:t>
            </a:r>
            <a:r>
              <a:rPr lang="en-US" altLang="en-US" b="1" i="1" dirty="0">
                <a:solidFill>
                  <a:schemeClr val="accent5">
                    <a:lumMod val="75000"/>
                  </a:schemeClr>
                </a:solidFill>
              </a:rPr>
              <a:t>the district has not performed the reconciliation prior to the audit, it is required to be performed during the audit process and a finding should be disclosed in the January pupil count schedule of the membership audit report.</a:t>
            </a:r>
          </a:p>
          <a:p>
            <a:endParaRPr lang="en-US" dirty="0" smtClean="0"/>
          </a:p>
          <a:p>
            <a:pPr lvl="1"/>
            <a:endParaRPr lang="en-US" dirty="0"/>
          </a:p>
        </p:txBody>
      </p:sp>
      <p:pic>
        <p:nvPicPr>
          <p:cNvPr id="4099" name="Picture 3"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38350" cy="2095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007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699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Reconciliation of September to January Count</a:t>
            </a:r>
          </a:p>
        </p:txBody>
      </p:sp>
      <p:pic>
        <p:nvPicPr>
          <p:cNvPr id="4" name="Content Placeholder 3"/>
          <p:cNvPicPr>
            <a:picLocks noGrp="1" noChangeAspect="1"/>
          </p:cNvPicPr>
          <p:nvPr>
            <p:ph idx="1"/>
          </p:nvPr>
        </p:nvPicPr>
        <p:blipFill>
          <a:blip r:embed="rId2"/>
          <a:stretch>
            <a:fillRect/>
          </a:stretch>
        </p:blipFill>
        <p:spPr>
          <a:xfrm>
            <a:off x="2105890" y="2209800"/>
            <a:ext cx="8497453" cy="3731491"/>
          </a:xfrm>
          <a:prstGeom prst="rect">
            <a:avLst/>
          </a:prstGeom>
        </p:spPr>
      </p:pic>
    </p:spTree>
    <p:extLst>
      <p:ext uri="{BB962C8B-B14F-4D97-AF65-F5344CB8AC3E}">
        <p14:creationId xmlns:p14="http://schemas.microsoft.com/office/powerpoint/2010/main" val="1152627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253836"/>
          </a:xfrm>
        </p:spPr>
        <p:txBody>
          <a:bodyPr>
            <a:normAutofit fontScale="90000"/>
          </a:bodyPr>
          <a:lstStyle/>
          <a:p>
            <a:pPr algn="ctr"/>
            <a:r>
              <a:rPr lang="en-US" dirty="0" smtClean="0"/>
              <a:t>Reconciliation of September to January Count</a:t>
            </a:r>
            <a:endParaRPr lang="en-US" dirty="0"/>
          </a:p>
        </p:txBody>
      </p:sp>
      <p:sp>
        <p:nvSpPr>
          <p:cNvPr id="3" name="Content Placeholder 2"/>
          <p:cNvSpPr>
            <a:spLocks noGrp="1"/>
          </p:cNvSpPr>
          <p:nvPr>
            <p:ph idx="1"/>
          </p:nvPr>
        </p:nvSpPr>
        <p:spPr>
          <a:xfrm>
            <a:off x="1371600" y="1939636"/>
            <a:ext cx="9601200" cy="4184073"/>
          </a:xfrm>
        </p:spPr>
        <p:txBody>
          <a:bodyPr>
            <a:normAutofit/>
          </a:bodyPr>
          <a:lstStyle/>
          <a:p>
            <a:pPr>
              <a:lnSpc>
                <a:spcPct val="80000"/>
              </a:lnSpc>
            </a:pPr>
            <a:r>
              <a:rPr lang="en-US" altLang="en-US" sz="2800" b="1" dirty="0"/>
              <a:t>Obtain from the district a copy of the reconciliation</a:t>
            </a:r>
          </a:p>
          <a:p>
            <a:pPr lvl="1">
              <a:lnSpc>
                <a:spcPct val="80000"/>
              </a:lnSpc>
            </a:pPr>
            <a:r>
              <a:rPr lang="en-US" altLang="en-US" sz="2400" b="1" dirty="0"/>
              <a:t>Verify that the data for September and January agree to the pupil counts on file with DPI </a:t>
            </a:r>
            <a:endParaRPr lang="en-US" altLang="en-US" sz="2400" b="1" dirty="0" smtClean="0"/>
          </a:p>
          <a:p>
            <a:pPr lvl="1">
              <a:lnSpc>
                <a:spcPct val="80000"/>
              </a:lnSpc>
            </a:pPr>
            <a:r>
              <a:rPr lang="en-US" altLang="en-US" sz="2400" b="1" dirty="0" smtClean="0"/>
              <a:t>Obtain </a:t>
            </a:r>
            <a:r>
              <a:rPr lang="en-US" altLang="en-US" sz="2400" b="1" dirty="0"/>
              <a:t>from district all supporting documentation to the reconciliation</a:t>
            </a:r>
          </a:p>
          <a:p>
            <a:pPr lvl="3">
              <a:lnSpc>
                <a:spcPct val="80000"/>
              </a:lnSpc>
            </a:pPr>
            <a:r>
              <a:rPr lang="en-US" altLang="en-US" b="1" dirty="0">
                <a:solidFill>
                  <a:schemeClr val="hlink"/>
                </a:solidFill>
              </a:rPr>
              <a:t>Early Withdrawals</a:t>
            </a:r>
          </a:p>
          <a:p>
            <a:pPr lvl="3">
              <a:lnSpc>
                <a:spcPct val="80000"/>
              </a:lnSpc>
            </a:pPr>
            <a:r>
              <a:rPr lang="en-US" altLang="en-US" b="1" dirty="0">
                <a:solidFill>
                  <a:schemeClr val="hlink"/>
                </a:solidFill>
              </a:rPr>
              <a:t>Late Enrollments</a:t>
            </a:r>
          </a:p>
          <a:p>
            <a:pPr lvl="3">
              <a:lnSpc>
                <a:spcPct val="80000"/>
              </a:lnSpc>
            </a:pPr>
            <a:r>
              <a:rPr lang="en-US" altLang="en-US" b="1" dirty="0">
                <a:solidFill>
                  <a:schemeClr val="hlink"/>
                </a:solidFill>
              </a:rPr>
              <a:t>Other adjustments</a:t>
            </a:r>
          </a:p>
          <a:p>
            <a:pPr lvl="1">
              <a:lnSpc>
                <a:spcPct val="80000"/>
              </a:lnSpc>
            </a:pPr>
            <a:r>
              <a:rPr lang="en-US" altLang="en-US" sz="2400" b="1" dirty="0"/>
              <a:t>Verify the accuracy of the reconciliation by tracing additions and subtractions to supporting documentation</a:t>
            </a:r>
          </a:p>
          <a:p>
            <a:endParaRPr lang="en-US" dirty="0"/>
          </a:p>
        </p:txBody>
      </p:sp>
    </p:spTree>
    <p:extLst>
      <p:ext uri="{BB962C8B-B14F-4D97-AF65-F5344CB8AC3E}">
        <p14:creationId xmlns:p14="http://schemas.microsoft.com/office/powerpoint/2010/main" val="2144446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Summer School Fees</a:t>
            </a:r>
            <a:br>
              <a:rPr lang="en-US" dirty="0" smtClean="0"/>
            </a:br>
            <a:r>
              <a:rPr lang="en-US" dirty="0" smtClean="0"/>
              <a:t>Audit Example </a:t>
            </a:r>
            <a:endParaRPr lang="en-US" dirty="0"/>
          </a:p>
        </p:txBody>
      </p:sp>
      <p:sp>
        <p:nvSpPr>
          <p:cNvPr id="3" name="Content Placeholder 2"/>
          <p:cNvSpPr>
            <a:spLocks noGrp="1"/>
          </p:cNvSpPr>
          <p:nvPr>
            <p:ph idx="1"/>
          </p:nvPr>
        </p:nvSpPr>
        <p:spPr/>
        <p:txBody>
          <a:bodyPr/>
          <a:lstStyle/>
          <a:p>
            <a:r>
              <a:rPr lang="en-US" dirty="0" smtClean="0"/>
              <a:t>1)-Request </a:t>
            </a:r>
            <a:r>
              <a:rPr lang="en-US" dirty="0"/>
              <a:t>the schedule of course fees for the classes in the summer school </a:t>
            </a:r>
            <a:r>
              <a:rPr lang="en-US" dirty="0" smtClean="0"/>
              <a:t>program.</a:t>
            </a:r>
          </a:p>
          <a:p>
            <a:pPr marL="0" indent="0" algn="ctr">
              <a:buNone/>
            </a:pPr>
            <a:r>
              <a:rPr lang="en-US" b="1" i="0" dirty="0" smtClean="0"/>
              <a:t>SAMPLE</a:t>
            </a:r>
          </a:p>
          <a:p>
            <a:pPr marL="0" indent="0" algn="ctr">
              <a:buNone/>
            </a:pPr>
            <a:r>
              <a:rPr lang="en-US" b="1" dirty="0" smtClean="0"/>
              <a:t>Wisconsin School District</a:t>
            </a:r>
          </a:p>
          <a:p>
            <a:pPr marL="0" indent="0" algn="ctr">
              <a:buNone/>
            </a:pPr>
            <a:r>
              <a:rPr lang="en-US" b="1" i="0" dirty="0" smtClean="0"/>
              <a:t>Summer School 2015 Programs</a:t>
            </a:r>
          </a:p>
          <a:p>
            <a:pPr marL="0" indent="0">
              <a:buNone/>
            </a:pPr>
            <a:r>
              <a:rPr lang="en-US" dirty="0" smtClean="0"/>
              <a:t>		Elementary Soccer Class	$20</a:t>
            </a:r>
          </a:p>
          <a:p>
            <a:pPr marL="0" indent="0">
              <a:buNone/>
            </a:pPr>
            <a:r>
              <a:rPr lang="en-US" dirty="0" smtClean="0"/>
              <a:t>		Youth Summer Theater	$50</a:t>
            </a:r>
          </a:p>
          <a:p>
            <a:pPr marL="0" indent="0">
              <a:buNone/>
            </a:pPr>
            <a:r>
              <a:rPr lang="en-US" i="0" dirty="0"/>
              <a:t>	</a:t>
            </a:r>
            <a:r>
              <a:rPr lang="en-US" i="0" dirty="0" smtClean="0"/>
              <a:t>	Baking Made Easy		$50</a:t>
            </a:r>
          </a:p>
          <a:p>
            <a:pPr lvl="1"/>
            <a:endParaRPr lang="en-US" dirty="0"/>
          </a:p>
        </p:txBody>
      </p:sp>
    </p:spTree>
    <p:extLst>
      <p:ext uri="{BB962C8B-B14F-4D97-AF65-F5344CB8AC3E}">
        <p14:creationId xmlns:p14="http://schemas.microsoft.com/office/powerpoint/2010/main" val="1700772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Summer School Fees</a:t>
            </a:r>
            <a:br>
              <a:rPr lang="en-US" dirty="0"/>
            </a:br>
            <a:r>
              <a:rPr lang="en-US" dirty="0"/>
              <a:t>Audit Example </a:t>
            </a:r>
          </a:p>
        </p:txBody>
      </p:sp>
      <p:sp>
        <p:nvSpPr>
          <p:cNvPr id="3" name="Content Placeholder 2"/>
          <p:cNvSpPr>
            <a:spLocks noGrp="1"/>
          </p:cNvSpPr>
          <p:nvPr>
            <p:ph idx="1"/>
          </p:nvPr>
        </p:nvSpPr>
        <p:spPr/>
        <p:txBody>
          <a:bodyPr>
            <a:normAutofit lnSpcReduction="10000"/>
          </a:bodyPr>
          <a:lstStyle/>
          <a:p>
            <a:r>
              <a:rPr lang="en-US" dirty="0" smtClean="0"/>
              <a:t>2)-Select a sample of programs (classes) and request the associated course expenses for these classes in the summer school program.</a:t>
            </a:r>
          </a:p>
          <a:p>
            <a:pPr marL="0" indent="0" algn="ctr">
              <a:buNone/>
            </a:pPr>
            <a:r>
              <a:rPr lang="en-US" b="1" dirty="0" smtClean="0"/>
              <a:t>SAMPLE</a:t>
            </a:r>
            <a:endParaRPr lang="en-US" b="1" dirty="0"/>
          </a:p>
          <a:p>
            <a:pPr marL="0" indent="0" algn="ctr">
              <a:buNone/>
            </a:pPr>
            <a:r>
              <a:rPr lang="en-US" b="1" dirty="0" smtClean="0"/>
              <a:t>Summer </a:t>
            </a:r>
            <a:r>
              <a:rPr lang="en-US" b="1" dirty="0"/>
              <a:t>School 2015 </a:t>
            </a:r>
            <a:r>
              <a:rPr lang="en-US" b="1" dirty="0" smtClean="0"/>
              <a:t>Programs</a:t>
            </a:r>
          </a:p>
          <a:p>
            <a:pPr marL="0" indent="0" algn="ctr">
              <a:buNone/>
            </a:pPr>
            <a:r>
              <a:rPr lang="en-US" b="1" dirty="0" smtClean="0"/>
              <a:t>				</a:t>
            </a:r>
            <a:r>
              <a:rPr lang="en-US" u="sng" dirty="0" smtClean="0"/>
              <a:t>Function</a:t>
            </a:r>
            <a:r>
              <a:rPr lang="en-US" dirty="0" smtClean="0"/>
              <a:t>	</a:t>
            </a:r>
            <a:r>
              <a:rPr lang="en-US" u="sng" dirty="0" smtClean="0"/>
              <a:t>Object</a:t>
            </a:r>
            <a:r>
              <a:rPr lang="en-US" dirty="0" smtClean="0"/>
              <a:t>		</a:t>
            </a:r>
            <a:r>
              <a:rPr lang="en-US" u="sng" dirty="0" smtClean="0"/>
              <a:t>Expenditure</a:t>
            </a:r>
            <a:r>
              <a:rPr lang="en-US" dirty="0" smtClean="0"/>
              <a:t>		</a:t>
            </a:r>
            <a:endParaRPr lang="en-US" b="1" u="sng" dirty="0"/>
          </a:p>
          <a:p>
            <a:pPr marL="0" indent="0">
              <a:buNone/>
            </a:pPr>
            <a:r>
              <a:rPr lang="en-US" dirty="0" smtClean="0"/>
              <a:t>Elementary </a:t>
            </a:r>
            <a:r>
              <a:rPr lang="en-US" dirty="0"/>
              <a:t>Soccer </a:t>
            </a:r>
            <a:r>
              <a:rPr lang="en-US" dirty="0" smtClean="0"/>
              <a:t>Class	 162000	  400		  $1150.00</a:t>
            </a:r>
            <a:endParaRPr lang="en-US" dirty="0"/>
          </a:p>
          <a:p>
            <a:pPr marL="0" indent="0">
              <a:buNone/>
            </a:pPr>
            <a:r>
              <a:rPr lang="en-US" dirty="0" smtClean="0"/>
              <a:t>Youth </a:t>
            </a:r>
            <a:r>
              <a:rPr lang="en-US" dirty="0"/>
              <a:t>Summer Theater	</a:t>
            </a:r>
            <a:r>
              <a:rPr lang="en-US" dirty="0" smtClean="0"/>
              <a:t> 122000	  400		  $1500.00</a:t>
            </a:r>
            <a:endParaRPr lang="en-US" dirty="0"/>
          </a:p>
          <a:p>
            <a:pPr marL="0" indent="0">
              <a:buNone/>
            </a:pPr>
            <a:r>
              <a:rPr lang="en-US" dirty="0" smtClean="0"/>
              <a:t>Baking </a:t>
            </a:r>
            <a:r>
              <a:rPr lang="en-US" dirty="0"/>
              <a:t>Made Easy		</a:t>
            </a:r>
            <a:r>
              <a:rPr lang="en-US" dirty="0" smtClean="0"/>
              <a:t> 135000	  400		  $4740.00	</a:t>
            </a:r>
            <a:endParaRPr lang="en-US" dirty="0"/>
          </a:p>
          <a:p>
            <a:pPr marL="1444752" lvl="3" indent="0">
              <a:buNone/>
            </a:pPr>
            <a:endParaRPr lang="en-US" dirty="0"/>
          </a:p>
        </p:txBody>
      </p:sp>
    </p:spTree>
    <p:extLst>
      <p:ext uri="{BB962C8B-B14F-4D97-AF65-F5344CB8AC3E}">
        <p14:creationId xmlns:p14="http://schemas.microsoft.com/office/powerpoint/2010/main" val="2034284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Summer School Fees</a:t>
            </a:r>
            <a:br>
              <a:rPr lang="en-US" dirty="0"/>
            </a:br>
            <a:r>
              <a:rPr lang="en-US" dirty="0"/>
              <a:t>Audit Example </a:t>
            </a:r>
          </a:p>
        </p:txBody>
      </p:sp>
      <p:sp>
        <p:nvSpPr>
          <p:cNvPr id="3" name="Content Placeholder 2"/>
          <p:cNvSpPr>
            <a:spLocks noGrp="1"/>
          </p:cNvSpPr>
          <p:nvPr>
            <p:ph idx="1"/>
          </p:nvPr>
        </p:nvSpPr>
        <p:spPr>
          <a:xfrm>
            <a:off x="1371600" y="2059709"/>
            <a:ext cx="9601200" cy="4082473"/>
          </a:xfrm>
        </p:spPr>
        <p:txBody>
          <a:bodyPr>
            <a:normAutofit fontScale="92500" lnSpcReduction="20000"/>
          </a:bodyPr>
          <a:lstStyle/>
          <a:p>
            <a:r>
              <a:rPr lang="en-US" dirty="0" smtClean="0"/>
              <a:t>3)-Review Information regarding fees available from the DPI School Financial Services website </a:t>
            </a:r>
            <a:r>
              <a:rPr lang="en-US" dirty="0"/>
              <a:t>at </a:t>
            </a:r>
            <a:r>
              <a:rPr lang="en-US" dirty="0">
                <a:hlinkClick r:id="rId2"/>
              </a:rPr>
              <a:t>http://</a:t>
            </a:r>
            <a:r>
              <a:rPr lang="en-US" dirty="0" smtClean="0">
                <a:hlinkClick r:id="rId2"/>
              </a:rPr>
              <a:t>dpi.wi.gov/sfs/finances/budgeting/school-fees</a:t>
            </a:r>
            <a:r>
              <a:rPr lang="en-US" dirty="0" smtClean="0"/>
              <a:t> .</a:t>
            </a:r>
          </a:p>
          <a:p>
            <a:pPr lvl="1"/>
            <a:endParaRPr lang="en-US" dirty="0"/>
          </a:p>
          <a:p>
            <a:pPr lvl="1"/>
            <a:r>
              <a:rPr lang="en-US" i="0" dirty="0" smtClean="0"/>
              <a:t>Districts may only charge a minimal material fee if the district is claiming membership for state aid or revenue limit purposes for the course</a:t>
            </a:r>
          </a:p>
          <a:p>
            <a:pPr lvl="1"/>
            <a:r>
              <a:rPr lang="en-US" i="0" dirty="0" smtClean="0"/>
              <a:t>There shall be </a:t>
            </a:r>
            <a:r>
              <a:rPr lang="en-US" i="0" dirty="0" smtClean="0"/>
              <a:t>no </a:t>
            </a:r>
            <a:r>
              <a:rPr lang="en-US" i="0" dirty="0" smtClean="0"/>
              <a:t>cost to the resident student beyond individual use supplies (towels, gym clothes, notebooks, pencils), textbooks, or similar items (workbooks) if the district claims state aid under Wisconsin Statute 121.14</a:t>
            </a:r>
          </a:p>
          <a:p>
            <a:pPr lvl="1"/>
            <a:r>
              <a:rPr lang="en-US" i="0" dirty="0" smtClean="0"/>
              <a:t>Items for which fees are charged must be legally permitted and actually purchased for summer school use</a:t>
            </a:r>
          </a:p>
          <a:p>
            <a:pPr lvl="1"/>
            <a:r>
              <a:rPr lang="en-US" i="0" dirty="0" smtClean="0"/>
              <a:t>Summer school fees may not be used to subsidize other classes or students</a:t>
            </a:r>
          </a:p>
          <a:p>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418048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Summer School Fees</a:t>
            </a:r>
            <a:br>
              <a:rPr lang="en-US" dirty="0"/>
            </a:br>
            <a:r>
              <a:rPr lang="en-US" dirty="0"/>
              <a:t>Audit Example</a:t>
            </a:r>
          </a:p>
        </p:txBody>
      </p:sp>
      <p:sp>
        <p:nvSpPr>
          <p:cNvPr id="3" name="Content Placeholder 2"/>
          <p:cNvSpPr>
            <a:spLocks noGrp="1"/>
          </p:cNvSpPr>
          <p:nvPr>
            <p:ph idx="1"/>
          </p:nvPr>
        </p:nvSpPr>
        <p:spPr>
          <a:xfrm>
            <a:off x="1371600" y="1967345"/>
            <a:ext cx="9601200" cy="4091710"/>
          </a:xfrm>
        </p:spPr>
        <p:txBody>
          <a:bodyPr>
            <a:normAutofit fontScale="92500" lnSpcReduction="20000"/>
          </a:bodyPr>
          <a:lstStyle/>
          <a:p>
            <a:r>
              <a:rPr lang="en-US" dirty="0" smtClean="0"/>
              <a:t>4)-Inspect the detail expenditure listing provided by the district and determine that the costs associated with the fees are eligible cost</a:t>
            </a:r>
          </a:p>
          <a:p>
            <a:pPr marL="0" indent="0" algn="ctr">
              <a:buNone/>
            </a:pPr>
            <a:r>
              <a:rPr lang="en-US" b="1" dirty="0" smtClean="0"/>
              <a:t>SAMPLE </a:t>
            </a:r>
          </a:p>
          <a:p>
            <a:pPr marL="0" indent="0" algn="ctr">
              <a:buNone/>
            </a:pPr>
            <a:r>
              <a:rPr lang="en-US" b="1" dirty="0" smtClean="0"/>
              <a:t>Detail of the Elementary Soccer Class</a:t>
            </a:r>
          </a:p>
          <a:p>
            <a:pPr marL="0" indent="0">
              <a:buNone/>
            </a:pPr>
            <a:r>
              <a:rPr lang="en-US" dirty="0"/>
              <a:t>	</a:t>
            </a:r>
            <a:r>
              <a:rPr lang="en-US" dirty="0" smtClean="0"/>
              <a:t>		</a:t>
            </a:r>
            <a:r>
              <a:rPr lang="en-US" u="sng" dirty="0" smtClean="0"/>
              <a:t>Item</a:t>
            </a:r>
            <a:r>
              <a:rPr lang="en-US" dirty="0" smtClean="0"/>
              <a:t>		</a:t>
            </a:r>
            <a:r>
              <a:rPr lang="en-US" u="sng" dirty="0" smtClean="0"/>
              <a:t>Amount</a:t>
            </a:r>
            <a:endParaRPr lang="en-US" dirty="0" smtClean="0"/>
          </a:p>
          <a:p>
            <a:pPr marL="0" indent="0">
              <a:buNone/>
            </a:pPr>
            <a:r>
              <a:rPr lang="en-US" dirty="0" smtClean="0"/>
              <a:t>			Towels		$225.00</a:t>
            </a:r>
          </a:p>
          <a:p>
            <a:pPr marL="0" indent="0">
              <a:buNone/>
            </a:pPr>
            <a:r>
              <a:rPr lang="en-US" dirty="0"/>
              <a:t>	</a:t>
            </a:r>
            <a:r>
              <a:rPr lang="en-US" dirty="0" smtClean="0"/>
              <a:t>		Pens/Pencils	$75.00</a:t>
            </a:r>
          </a:p>
          <a:p>
            <a:pPr marL="0" indent="0">
              <a:buNone/>
            </a:pPr>
            <a:r>
              <a:rPr lang="en-US" dirty="0"/>
              <a:t>	</a:t>
            </a:r>
            <a:r>
              <a:rPr lang="en-US" dirty="0" smtClean="0"/>
              <a:t>		Uniforms	$750.00</a:t>
            </a:r>
          </a:p>
          <a:p>
            <a:pPr marL="0" indent="0">
              <a:buNone/>
            </a:pPr>
            <a:r>
              <a:rPr lang="en-US" dirty="0"/>
              <a:t>	</a:t>
            </a:r>
            <a:r>
              <a:rPr lang="en-US" dirty="0" smtClean="0"/>
              <a:t>		Water Bottles	$75.00</a:t>
            </a:r>
          </a:p>
          <a:p>
            <a:pPr marL="0" indent="0">
              <a:buNone/>
            </a:pPr>
            <a:r>
              <a:rPr lang="en-US" dirty="0"/>
              <a:t>	</a:t>
            </a:r>
            <a:r>
              <a:rPr lang="en-US" dirty="0" smtClean="0"/>
              <a:t>		Handouts	</a:t>
            </a:r>
            <a:r>
              <a:rPr lang="en-US" u="sng" dirty="0" smtClean="0"/>
              <a:t>$25.00</a:t>
            </a:r>
          </a:p>
          <a:p>
            <a:pPr marL="0" indent="0">
              <a:buNone/>
            </a:pPr>
            <a:r>
              <a:rPr lang="en-US" dirty="0" smtClean="0"/>
              <a:t>			  Totals		$1150.00</a:t>
            </a:r>
          </a:p>
          <a:p>
            <a:pPr marL="0" indent="0">
              <a:buNone/>
            </a:pPr>
            <a:endParaRPr lang="en-US" dirty="0"/>
          </a:p>
          <a:p>
            <a:pPr marL="3273552" lvl="7" indent="0">
              <a:buNone/>
            </a:pPr>
            <a:endParaRPr lang="en-US" dirty="0"/>
          </a:p>
        </p:txBody>
      </p:sp>
    </p:spTree>
    <p:extLst>
      <p:ext uri="{BB962C8B-B14F-4D97-AF65-F5344CB8AC3E}">
        <p14:creationId xmlns:p14="http://schemas.microsoft.com/office/powerpoint/2010/main" val="1879354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Summer School Fees</a:t>
            </a:r>
            <a:br>
              <a:rPr lang="en-US" dirty="0"/>
            </a:br>
            <a:r>
              <a:rPr lang="en-US" dirty="0"/>
              <a:t>Audit Example</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b="1" dirty="0"/>
              <a:t>SAMPLE </a:t>
            </a:r>
          </a:p>
          <a:p>
            <a:pPr marL="0" indent="0" algn="ctr">
              <a:buNone/>
            </a:pPr>
            <a:r>
              <a:rPr lang="en-US" b="1" dirty="0"/>
              <a:t>Detail of the </a:t>
            </a:r>
            <a:r>
              <a:rPr lang="en-US" b="1" dirty="0" smtClean="0"/>
              <a:t>Baking Made Easy</a:t>
            </a:r>
            <a:endParaRPr lang="en-US" b="1" dirty="0"/>
          </a:p>
          <a:p>
            <a:pPr marL="0" indent="0">
              <a:buNone/>
            </a:pPr>
            <a:r>
              <a:rPr lang="en-US" dirty="0"/>
              <a:t>			</a:t>
            </a:r>
            <a:r>
              <a:rPr lang="en-US" u="sng" dirty="0"/>
              <a:t>Item</a:t>
            </a:r>
            <a:r>
              <a:rPr lang="en-US" dirty="0"/>
              <a:t>		</a:t>
            </a:r>
            <a:r>
              <a:rPr lang="en-US" u="sng" dirty="0"/>
              <a:t>Amount</a:t>
            </a:r>
            <a:endParaRPr lang="en-US" dirty="0"/>
          </a:p>
          <a:p>
            <a:pPr marL="0" indent="0">
              <a:buNone/>
            </a:pPr>
            <a:r>
              <a:rPr lang="en-US" dirty="0"/>
              <a:t>			</a:t>
            </a:r>
            <a:r>
              <a:rPr lang="en-US" dirty="0" smtClean="0"/>
              <a:t>Wardrobe</a:t>
            </a:r>
            <a:r>
              <a:rPr lang="en-US" dirty="0"/>
              <a:t>	</a:t>
            </a:r>
            <a:r>
              <a:rPr lang="en-US" dirty="0" smtClean="0"/>
              <a:t>$1500.00</a:t>
            </a:r>
            <a:endParaRPr lang="en-US" dirty="0"/>
          </a:p>
          <a:p>
            <a:pPr marL="0" indent="0">
              <a:buNone/>
            </a:pPr>
            <a:r>
              <a:rPr lang="en-US" dirty="0"/>
              <a:t>			</a:t>
            </a:r>
            <a:r>
              <a:rPr lang="en-US" dirty="0" smtClean="0"/>
              <a:t>Teacher		$2950.00	Not Allowable</a:t>
            </a:r>
            <a:endParaRPr lang="en-US" dirty="0"/>
          </a:p>
          <a:p>
            <a:pPr marL="0" indent="0">
              <a:buNone/>
            </a:pPr>
            <a:r>
              <a:rPr lang="en-US" dirty="0"/>
              <a:t>			</a:t>
            </a:r>
            <a:r>
              <a:rPr lang="en-US" dirty="0" smtClean="0"/>
              <a:t>Lighting	</a:t>
            </a:r>
            <a:r>
              <a:rPr lang="en-US" dirty="0"/>
              <a:t>	</a:t>
            </a:r>
            <a:r>
              <a:rPr lang="en-US" dirty="0" smtClean="0"/>
              <a:t>$50.00		Not Allowable</a:t>
            </a:r>
            <a:endParaRPr lang="en-US" dirty="0"/>
          </a:p>
          <a:p>
            <a:pPr marL="0" indent="0">
              <a:buNone/>
            </a:pPr>
            <a:r>
              <a:rPr lang="en-US" dirty="0"/>
              <a:t>			</a:t>
            </a:r>
            <a:r>
              <a:rPr lang="en-US" dirty="0" smtClean="0"/>
              <a:t>Programs</a:t>
            </a:r>
            <a:r>
              <a:rPr lang="en-US" dirty="0"/>
              <a:t>	</a:t>
            </a:r>
            <a:r>
              <a:rPr lang="en-US" u="sng" dirty="0"/>
              <a:t>$</a:t>
            </a:r>
            <a:r>
              <a:rPr lang="en-US" u="sng" dirty="0" smtClean="0"/>
              <a:t>240.00</a:t>
            </a:r>
            <a:endParaRPr lang="en-US" u="sng" dirty="0"/>
          </a:p>
          <a:p>
            <a:pPr marL="0" indent="0">
              <a:buNone/>
            </a:pPr>
            <a:r>
              <a:rPr lang="en-US" dirty="0"/>
              <a:t>			  </a:t>
            </a:r>
            <a:r>
              <a:rPr lang="en-US" dirty="0" smtClean="0"/>
              <a:t>Total</a:t>
            </a:r>
            <a:r>
              <a:rPr lang="en-US" dirty="0"/>
              <a:t>		</a:t>
            </a:r>
            <a:r>
              <a:rPr lang="en-US" dirty="0" smtClean="0"/>
              <a:t>$4740.00</a:t>
            </a:r>
          </a:p>
          <a:p>
            <a:pPr marL="0" indent="0">
              <a:buNone/>
            </a:pPr>
            <a:r>
              <a:rPr lang="en-US" dirty="0"/>
              <a:t>	</a:t>
            </a:r>
            <a:r>
              <a:rPr lang="en-US" dirty="0" smtClean="0"/>
              <a:t>		Not Allowable	</a:t>
            </a:r>
            <a:r>
              <a:rPr lang="en-US" u="sng" dirty="0" smtClean="0"/>
              <a:t>$3000.00</a:t>
            </a:r>
          </a:p>
          <a:p>
            <a:pPr marL="0" indent="0">
              <a:buNone/>
            </a:pPr>
            <a:r>
              <a:rPr lang="en-US" dirty="0"/>
              <a:t>	</a:t>
            </a:r>
            <a:r>
              <a:rPr lang="en-US" dirty="0" smtClean="0"/>
              <a:t>		Allowable Cost	$1740.00</a:t>
            </a:r>
            <a:endParaRPr lang="en-US" dirty="0"/>
          </a:p>
          <a:p>
            <a:endParaRPr lang="en-US" dirty="0"/>
          </a:p>
        </p:txBody>
      </p:sp>
    </p:spTree>
    <p:extLst>
      <p:ext uri="{BB962C8B-B14F-4D97-AF65-F5344CB8AC3E}">
        <p14:creationId xmlns:p14="http://schemas.microsoft.com/office/powerpoint/2010/main" val="3568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Required?</a:t>
            </a:r>
            <a:endParaRPr lang="en-US" dirty="0"/>
          </a:p>
        </p:txBody>
      </p:sp>
      <p:sp>
        <p:nvSpPr>
          <p:cNvPr id="3" name="Content Placeholder 2"/>
          <p:cNvSpPr>
            <a:spLocks noGrp="1"/>
          </p:cNvSpPr>
          <p:nvPr>
            <p:ph idx="1"/>
          </p:nvPr>
        </p:nvSpPr>
        <p:spPr>
          <a:xfrm>
            <a:off x="1371600" y="1958109"/>
            <a:ext cx="9601200" cy="4045527"/>
          </a:xfrm>
        </p:spPr>
        <p:txBody>
          <a:bodyPr/>
          <a:lstStyle/>
          <a:p>
            <a:r>
              <a:rPr lang="en-US" b="1" dirty="0"/>
              <a:t>Wisconsin Statute 115.28 (18</a:t>
            </a:r>
            <a:r>
              <a:rPr lang="en-US" b="1" dirty="0" smtClean="0"/>
              <a:t>)</a:t>
            </a:r>
          </a:p>
          <a:p>
            <a:pPr lvl="1"/>
            <a:r>
              <a:rPr lang="en-US" dirty="0"/>
              <a:t>Pupil Membership Audits.  Annually require at least 25% of school boards to audit the number of pupils reported for membership purposes under statute 120.14 (1)</a:t>
            </a:r>
          </a:p>
          <a:p>
            <a:pPr lvl="1"/>
            <a:endParaRPr lang="en-US" dirty="0"/>
          </a:p>
          <a:p>
            <a:r>
              <a:rPr lang="en-US" altLang="en-US" b="1" dirty="0" smtClean="0">
                <a:latin typeface="Arial" panose="020B0604020202020204" pitchFamily="34" charset="0"/>
              </a:rPr>
              <a:t>Wisconsin </a:t>
            </a:r>
            <a:r>
              <a:rPr lang="en-US" altLang="en-US" b="1" dirty="0">
                <a:latin typeface="Arial" panose="020B0604020202020204" pitchFamily="34" charset="0"/>
              </a:rPr>
              <a:t>Administration Code PI 17.04(3)</a:t>
            </a:r>
          </a:p>
          <a:p>
            <a:pPr lvl="1"/>
            <a:r>
              <a:rPr lang="en-US" dirty="0"/>
              <a:t>If an audit is required under s. </a:t>
            </a:r>
            <a:r>
              <a:rPr lang="en-US" dirty="0">
                <a:hlinkClick r:id="rId2" tooltip="Statutes 115.28(18)"/>
              </a:rPr>
              <a:t>115.28 (18)</a:t>
            </a:r>
            <a:r>
              <a:rPr lang="en-US" dirty="0"/>
              <a:t>, Stats., the audit shall include an examination of summer school membership under this chapter. </a:t>
            </a:r>
            <a:endParaRPr lang="en-US" dirty="0" smtClean="0"/>
          </a:p>
          <a:p>
            <a:pPr lvl="1"/>
            <a:endParaRPr lang="en-US" dirty="0"/>
          </a:p>
          <a:p>
            <a:endParaRPr lang="en-US" dirty="0"/>
          </a:p>
        </p:txBody>
      </p:sp>
    </p:spTree>
    <p:extLst>
      <p:ext uri="{BB962C8B-B14F-4D97-AF65-F5344CB8AC3E}">
        <p14:creationId xmlns:p14="http://schemas.microsoft.com/office/powerpoint/2010/main" val="1296686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Summer School Fees</a:t>
            </a:r>
            <a:br>
              <a:rPr lang="en-US" dirty="0"/>
            </a:br>
            <a:r>
              <a:rPr lang="en-US" dirty="0"/>
              <a:t>Audit Example</a:t>
            </a:r>
          </a:p>
        </p:txBody>
      </p:sp>
      <p:sp>
        <p:nvSpPr>
          <p:cNvPr id="3" name="Content Placeholder 2"/>
          <p:cNvSpPr>
            <a:spLocks noGrp="1"/>
          </p:cNvSpPr>
          <p:nvPr>
            <p:ph idx="1"/>
          </p:nvPr>
        </p:nvSpPr>
        <p:spPr>
          <a:xfrm>
            <a:off x="1371599" y="2286000"/>
            <a:ext cx="10441710" cy="3581400"/>
          </a:xfrm>
        </p:spPr>
        <p:txBody>
          <a:bodyPr>
            <a:normAutofit fontScale="85000" lnSpcReduction="10000"/>
          </a:bodyPr>
          <a:lstStyle/>
          <a:p>
            <a:r>
              <a:rPr lang="en-US" dirty="0" smtClean="0"/>
              <a:t>5)-Determine that fees received for summer school courses do not exceed the cost of personal use items (towels, gym clothes, uniforms, consumable supplies, materials, and books) used in these courses.  The comparison of fees with course expenses should be done on a course by course basis.  </a:t>
            </a:r>
          </a:p>
          <a:p>
            <a:pPr marL="0" indent="0" algn="ctr">
              <a:buNone/>
            </a:pPr>
            <a:r>
              <a:rPr lang="en-US" b="1" dirty="0"/>
              <a:t>SAMPLE </a:t>
            </a:r>
            <a:endParaRPr lang="en-US" b="1" dirty="0" smtClean="0"/>
          </a:p>
          <a:p>
            <a:pPr marL="0" indent="0">
              <a:buNone/>
            </a:pPr>
            <a:r>
              <a:rPr lang="en-US" dirty="0"/>
              <a:t>					Students	</a:t>
            </a:r>
            <a:r>
              <a:rPr lang="en-US" dirty="0" smtClean="0"/>
              <a:t>	Cost </a:t>
            </a:r>
            <a:r>
              <a:rPr lang="en-US" dirty="0"/>
              <a:t>per	</a:t>
            </a:r>
            <a:r>
              <a:rPr lang="en-US" dirty="0" smtClean="0"/>
              <a:t>	Fee </a:t>
            </a:r>
            <a:r>
              <a:rPr lang="en-US" dirty="0"/>
              <a:t>Per</a:t>
            </a:r>
          </a:p>
          <a:p>
            <a:pPr marL="0" indent="0">
              <a:buNone/>
            </a:pPr>
            <a:r>
              <a:rPr lang="en-US" u="sng" dirty="0"/>
              <a:t>Class</a:t>
            </a:r>
            <a:r>
              <a:rPr lang="en-US" dirty="0"/>
              <a:t>			</a:t>
            </a:r>
            <a:r>
              <a:rPr lang="en-US" u="sng" dirty="0" smtClean="0"/>
              <a:t>Cost</a:t>
            </a:r>
            <a:r>
              <a:rPr lang="en-US" dirty="0"/>
              <a:t>		</a:t>
            </a:r>
            <a:r>
              <a:rPr lang="en-US" u="sng" dirty="0"/>
              <a:t>PI-1804W</a:t>
            </a:r>
            <a:r>
              <a:rPr lang="en-US" dirty="0"/>
              <a:t>	</a:t>
            </a:r>
            <a:r>
              <a:rPr lang="en-US" u="sng" dirty="0"/>
              <a:t>Student</a:t>
            </a:r>
            <a:r>
              <a:rPr lang="en-US" dirty="0"/>
              <a:t>	</a:t>
            </a:r>
            <a:r>
              <a:rPr lang="en-US" dirty="0" smtClean="0"/>
              <a:t>	</a:t>
            </a:r>
            <a:r>
              <a:rPr lang="en-US" u="sng" dirty="0" smtClean="0"/>
              <a:t>Student</a:t>
            </a:r>
            <a:endParaRPr lang="en-US" dirty="0"/>
          </a:p>
          <a:p>
            <a:pPr marL="0" indent="0">
              <a:buNone/>
            </a:pPr>
            <a:r>
              <a:rPr lang="en-US" dirty="0" smtClean="0"/>
              <a:t>Elementary </a:t>
            </a:r>
            <a:r>
              <a:rPr lang="en-US" dirty="0"/>
              <a:t>Soccer Class	$1150.00	</a:t>
            </a:r>
            <a:r>
              <a:rPr lang="en-US" dirty="0" smtClean="0"/>
              <a:t>50</a:t>
            </a:r>
            <a:r>
              <a:rPr lang="en-US" dirty="0"/>
              <a:t>	</a:t>
            </a:r>
            <a:r>
              <a:rPr lang="en-US" dirty="0" smtClean="0"/>
              <a:t>	$</a:t>
            </a:r>
            <a:r>
              <a:rPr lang="en-US" dirty="0"/>
              <a:t>23.00		$</a:t>
            </a:r>
            <a:r>
              <a:rPr lang="en-US" dirty="0" smtClean="0"/>
              <a:t>20.00 OK</a:t>
            </a:r>
            <a:endParaRPr lang="en-US" dirty="0"/>
          </a:p>
          <a:p>
            <a:pPr marL="0" indent="0">
              <a:buNone/>
            </a:pPr>
            <a:r>
              <a:rPr lang="en-US" dirty="0" smtClean="0"/>
              <a:t>Youth Summer Theater</a:t>
            </a:r>
            <a:r>
              <a:rPr lang="en-US" dirty="0"/>
              <a:t>	</a:t>
            </a:r>
            <a:r>
              <a:rPr lang="en-US" dirty="0" smtClean="0"/>
              <a:t>$1500.00</a:t>
            </a:r>
            <a:r>
              <a:rPr lang="en-US" dirty="0"/>
              <a:t>	</a:t>
            </a:r>
            <a:r>
              <a:rPr lang="en-US" dirty="0" smtClean="0"/>
              <a:t>33</a:t>
            </a:r>
            <a:r>
              <a:rPr lang="en-US" dirty="0"/>
              <a:t>	</a:t>
            </a:r>
            <a:r>
              <a:rPr lang="en-US" dirty="0" smtClean="0"/>
              <a:t>	$</a:t>
            </a:r>
            <a:r>
              <a:rPr lang="en-US" dirty="0"/>
              <a:t>45.45		$50.00 Not </a:t>
            </a:r>
            <a:r>
              <a:rPr lang="en-US" dirty="0" smtClean="0"/>
              <a:t>Okay</a:t>
            </a:r>
            <a:endParaRPr lang="en-US" dirty="0"/>
          </a:p>
          <a:p>
            <a:pPr marL="0" indent="0">
              <a:buNone/>
            </a:pPr>
            <a:r>
              <a:rPr lang="en-US" dirty="0" smtClean="0"/>
              <a:t>Baking Made Easy</a:t>
            </a:r>
            <a:r>
              <a:rPr lang="en-US" dirty="0"/>
              <a:t>	$1740.00	</a:t>
            </a:r>
            <a:r>
              <a:rPr lang="en-US" dirty="0" smtClean="0"/>
              <a:t>22</a:t>
            </a:r>
            <a:r>
              <a:rPr lang="en-US" dirty="0"/>
              <a:t>	</a:t>
            </a:r>
            <a:r>
              <a:rPr lang="en-US" dirty="0" smtClean="0"/>
              <a:t>	$</a:t>
            </a:r>
            <a:r>
              <a:rPr lang="en-US" dirty="0"/>
              <a:t>79.09		$50.00 OK</a:t>
            </a:r>
          </a:p>
          <a:p>
            <a:pPr marL="0" indent="0" algn="ctr">
              <a:buNone/>
            </a:pPr>
            <a:r>
              <a:rPr lang="en-US" dirty="0" smtClean="0"/>
              <a:t>	     	    	                      						</a:t>
            </a:r>
          </a:p>
          <a:p>
            <a:endParaRPr lang="en-US" dirty="0"/>
          </a:p>
        </p:txBody>
      </p:sp>
    </p:spTree>
    <p:extLst>
      <p:ext uri="{BB962C8B-B14F-4D97-AF65-F5344CB8AC3E}">
        <p14:creationId xmlns:p14="http://schemas.microsoft.com/office/powerpoint/2010/main" val="1871221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Summer School Fees</a:t>
            </a:r>
            <a:br>
              <a:rPr lang="en-US" dirty="0"/>
            </a:br>
            <a:r>
              <a:rPr lang="en-US" dirty="0"/>
              <a:t>Audit Example</a:t>
            </a:r>
          </a:p>
        </p:txBody>
      </p:sp>
      <p:sp>
        <p:nvSpPr>
          <p:cNvPr id="3" name="Content Placeholder 2"/>
          <p:cNvSpPr>
            <a:spLocks noGrp="1"/>
          </p:cNvSpPr>
          <p:nvPr>
            <p:ph idx="1"/>
          </p:nvPr>
        </p:nvSpPr>
        <p:spPr/>
        <p:txBody>
          <a:bodyPr>
            <a:normAutofit lnSpcReduction="10000"/>
          </a:bodyPr>
          <a:lstStyle/>
          <a:p>
            <a:r>
              <a:rPr lang="en-US" dirty="0" smtClean="0"/>
              <a:t>6)-Report a finding if fees charged each student exceed the cost per student per class</a:t>
            </a:r>
          </a:p>
          <a:p>
            <a:pPr lvl="1"/>
            <a:r>
              <a:rPr lang="en-US" i="0" dirty="0" smtClean="0"/>
              <a:t>Identify the class</a:t>
            </a:r>
          </a:p>
          <a:p>
            <a:pPr lvl="1"/>
            <a:r>
              <a:rPr lang="en-US" i="0" dirty="0" smtClean="0"/>
              <a:t>Identify the total fee charged for the class</a:t>
            </a:r>
          </a:p>
          <a:p>
            <a:pPr lvl="1"/>
            <a:r>
              <a:rPr lang="en-US" i="0" dirty="0" smtClean="0"/>
              <a:t>How much was charged over cost (total and per student)</a:t>
            </a:r>
          </a:p>
          <a:p>
            <a:pPr lvl="1"/>
            <a:r>
              <a:rPr lang="en-US" i="0" dirty="0" smtClean="0"/>
              <a:t>Identify total participants</a:t>
            </a:r>
          </a:p>
          <a:p>
            <a:pPr lvl="2"/>
            <a:r>
              <a:rPr lang="en-US" dirty="0"/>
              <a:t>Report resident and non-residents separately</a:t>
            </a:r>
          </a:p>
          <a:p>
            <a:pPr lvl="1"/>
            <a:r>
              <a:rPr lang="en-US" i="0" dirty="0" smtClean="0"/>
              <a:t>Total resident minutes computed for the class </a:t>
            </a:r>
          </a:p>
          <a:p>
            <a:pPr lvl="2"/>
            <a:r>
              <a:rPr lang="en-US" dirty="0" smtClean="0"/>
              <a:t>Can be obtained from the PI-1804 excel worksheet</a:t>
            </a:r>
          </a:p>
          <a:p>
            <a:r>
              <a:rPr lang="en-US" i="0" dirty="0" smtClean="0"/>
              <a:t>7)-Fee findings often result in summer FTE reductions and more audits </a:t>
            </a:r>
          </a:p>
          <a:p>
            <a:pPr lvl="2"/>
            <a:endParaRPr lang="en-US" i="0" dirty="0"/>
          </a:p>
        </p:txBody>
      </p:sp>
    </p:spTree>
    <p:extLst>
      <p:ext uri="{BB962C8B-B14F-4D97-AF65-F5344CB8AC3E}">
        <p14:creationId xmlns:p14="http://schemas.microsoft.com/office/powerpoint/2010/main" val="1819888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3393146"/>
          </a:xfrm>
        </p:spPr>
        <p:txBody>
          <a:bodyPr/>
          <a:lstStyle/>
          <a:p>
            <a:r>
              <a:rPr lang="en-US" dirty="0" smtClean="0"/>
              <a:t>Membership Audit Reporting</a:t>
            </a:r>
            <a:endParaRPr lang="en-US" dirty="0"/>
          </a:p>
        </p:txBody>
      </p:sp>
    </p:spTree>
    <p:extLst>
      <p:ext uri="{BB962C8B-B14F-4D97-AF65-F5344CB8AC3E}">
        <p14:creationId xmlns:p14="http://schemas.microsoft.com/office/powerpoint/2010/main" val="2229781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143000"/>
          </a:xfrm>
        </p:spPr>
        <p:txBody>
          <a:bodyPr>
            <a:normAutofit fontScale="90000"/>
          </a:bodyPr>
          <a:lstStyle/>
          <a:p>
            <a:pPr algn="ctr"/>
            <a:r>
              <a:rPr lang="en-US" dirty="0"/>
              <a:t>Membership Audit </a:t>
            </a:r>
            <a:r>
              <a:rPr lang="en-US" dirty="0" smtClean="0"/>
              <a:t>Report</a:t>
            </a:r>
            <a:br>
              <a:rPr lang="en-US" dirty="0" smtClean="0"/>
            </a:br>
            <a:r>
              <a:rPr lang="en-US" dirty="0" smtClean="0"/>
              <a:t>Agreed on Procedures Format</a:t>
            </a:r>
            <a:r>
              <a:rPr lang="en-US" dirty="0"/>
              <a:t/>
            </a:r>
            <a:br>
              <a:rPr lang="en-US" dirty="0"/>
            </a:br>
            <a:endParaRPr lang="en-US" dirty="0"/>
          </a:p>
        </p:txBody>
      </p:sp>
      <p:sp>
        <p:nvSpPr>
          <p:cNvPr id="3" name="Content Placeholder 2"/>
          <p:cNvSpPr>
            <a:spLocks noGrp="1"/>
          </p:cNvSpPr>
          <p:nvPr>
            <p:ph idx="1"/>
          </p:nvPr>
        </p:nvSpPr>
        <p:spPr>
          <a:xfrm>
            <a:off x="1371600" y="1893455"/>
            <a:ext cx="9601200" cy="3973945"/>
          </a:xfrm>
        </p:spPr>
        <p:txBody>
          <a:bodyPr>
            <a:normAutofit lnSpcReduction="10000"/>
          </a:bodyPr>
          <a:lstStyle/>
          <a:p>
            <a:r>
              <a:rPr lang="en-US" dirty="0"/>
              <a:t>AICPA Audit &amp; Accounting </a:t>
            </a:r>
            <a:r>
              <a:rPr lang="en-US" dirty="0" smtClean="0"/>
              <a:t>Guide for </a:t>
            </a:r>
            <a:r>
              <a:rPr lang="en-US" dirty="0"/>
              <a:t>State and Local </a:t>
            </a:r>
            <a:r>
              <a:rPr lang="en-US" dirty="0" smtClean="0"/>
              <a:t>Governments</a:t>
            </a:r>
          </a:p>
          <a:p>
            <a:pPr lvl="1"/>
            <a:r>
              <a:rPr lang="en-US" dirty="0"/>
              <a:t>Attendance </a:t>
            </a:r>
            <a:r>
              <a:rPr lang="en-US" dirty="0" smtClean="0"/>
              <a:t>Reporting (Chapter 12 paragraph 16)</a:t>
            </a:r>
            <a:endParaRPr lang="en-US" dirty="0"/>
          </a:p>
          <a:p>
            <a:endParaRPr lang="en-US" dirty="0"/>
          </a:p>
          <a:p>
            <a:pPr lvl="2"/>
            <a:r>
              <a:rPr lang="en-US" dirty="0"/>
              <a:t>Most school districts receive financial assistance from state governments based on some measure of attendance</a:t>
            </a:r>
          </a:p>
          <a:p>
            <a:pPr lvl="1"/>
            <a:endParaRPr lang="en-US" dirty="0"/>
          </a:p>
          <a:p>
            <a:pPr lvl="2"/>
            <a:r>
              <a:rPr lang="en-US" dirty="0"/>
              <a:t>Some states may require auditors to audit or otherwise perform procedures on attendance data</a:t>
            </a:r>
          </a:p>
          <a:p>
            <a:pPr lvl="1"/>
            <a:endParaRPr lang="en-US" dirty="0"/>
          </a:p>
          <a:p>
            <a:pPr lvl="2"/>
            <a:r>
              <a:rPr lang="en-US" dirty="0"/>
              <a:t>Those engagements should be performed under the provisions of Statements on Standards for Attestation Engagements (See AT section 601)</a:t>
            </a:r>
          </a:p>
          <a:p>
            <a:pPr lvl="1"/>
            <a:endParaRPr lang="en-US" dirty="0"/>
          </a:p>
        </p:txBody>
      </p:sp>
    </p:spTree>
    <p:extLst>
      <p:ext uri="{BB962C8B-B14F-4D97-AF65-F5344CB8AC3E}">
        <p14:creationId xmlns:p14="http://schemas.microsoft.com/office/powerpoint/2010/main" val="589479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Agreed-Upon Procedures Engagements (AT section 601)</a:t>
            </a:r>
          </a:p>
        </p:txBody>
      </p:sp>
      <p:sp>
        <p:nvSpPr>
          <p:cNvPr id="3" name="Content Placeholder 2"/>
          <p:cNvSpPr>
            <a:spLocks noGrp="1"/>
          </p:cNvSpPr>
          <p:nvPr>
            <p:ph idx="1"/>
          </p:nvPr>
        </p:nvSpPr>
        <p:spPr>
          <a:xfrm>
            <a:off x="1371600" y="2096655"/>
            <a:ext cx="9601200" cy="4294909"/>
          </a:xfrm>
        </p:spPr>
        <p:txBody>
          <a:bodyPr>
            <a:normAutofit fontScale="70000" lnSpcReduction="20000"/>
          </a:bodyPr>
          <a:lstStyle/>
          <a:p>
            <a:pPr marL="384048" lvl="1">
              <a:spcBef>
                <a:spcPts val="1000"/>
              </a:spcBef>
              <a:buFont typeface="Franklin Gothic Book" panose="020B0503020102020204" pitchFamily="34" charset="0"/>
              <a:buChar char="■"/>
            </a:pPr>
            <a:r>
              <a:rPr lang="en-US" sz="2600" dirty="0" smtClean="0"/>
              <a:t>Types of Audits</a:t>
            </a:r>
          </a:p>
          <a:p>
            <a:pPr marL="841248" lvl="2">
              <a:spcBef>
                <a:spcPts val="1000"/>
              </a:spcBef>
            </a:pPr>
            <a:r>
              <a:rPr lang="en-US" sz="2400" dirty="0" smtClean="0"/>
              <a:t>Financial</a:t>
            </a:r>
          </a:p>
          <a:p>
            <a:pPr marL="841248" lvl="2">
              <a:spcBef>
                <a:spcPts val="1000"/>
              </a:spcBef>
            </a:pPr>
            <a:r>
              <a:rPr lang="en-US" sz="2400" dirty="0" smtClean="0"/>
              <a:t>Attestation</a:t>
            </a:r>
          </a:p>
          <a:p>
            <a:pPr marL="841248" lvl="2">
              <a:spcBef>
                <a:spcPts val="1000"/>
              </a:spcBef>
            </a:pPr>
            <a:r>
              <a:rPr lang="en-US" sz="2400" dirty="0" smtClean="0"/>
              <a:t>Performance</a:t>
            </a:r>
          </a:p>
          <a:p>
            <a:pPr marL="841248" lvl="2">
              <a:spcBef>
                <a:spcPts val="1000"/>
              </a:spcBef>
            </a:pPr>
            <a:endParaRPr lang="en-US" sz="2400" dirty="0" smtClean="0"/>
          </a:p>
          <a:p>
            <a:pPr marL="384048" lvl="1">
              <a:spcBef>
                <a:spcPts val="1000"/>
              </a:spcBef>
              <a:buFont typeface="Franklin Gothic Book" panose="020B0503020102020204" pitchFamily="34" charset="0"/>
              <a:buChar char="■"/>
            </a:pPr>
            <a:r>
              <a:rPr lang="en-US" sz="2600" dirty="0" smtClean="0"/>
              <a:t>Attestation </a:t>
            </a:r>
            <a:r>
              <a:rPr lang="en-US" sz="2600" dirty="0"/>
              <a:t>engagements are designed to provide assurance on matters other than financial reports</a:t>
            </a:r>
          </a:p>
          <a:p>
            <a:endParaRPr lang="en-US" dirty="0" smtClean="0"/>
          </a:p>
          <a:p>
            <a:r>
              <a:rPr lang="en-US" dirty="0" smtClean="0"/>
              <a:t>The </a:t>
            </a:r>
            <a:r>
              <a:rPr lang="en-US" dirty="0"/>
              <a:t>objective of the practitioner’s agreed-upon procedures is to present specific findings to assist users in evaluating and entity’s compliance with specified requirements or the effectiveness of an entity’s internal control over compliance based on procedures agreed upon by the users of the report.</a:t>
            </a:r>
          </a:p>
          <a:p>
            <a:endParaRPr lang="en-US" dirty="0"/>
          </a:p>
          <a:p>
            <a:r>
              <a:rPr lang="en-US" dirty="0"/>
              <a:t>See AT Section 201 </a:t>
            </a:r>
            <a:r>
              <a:rPr lang="en-US" dirty="0" smtClean="0"/>
              <a:t>(Agreed Upon Procedure Engagements)</a:t>
            </a:r>
          </a:p>
          <a:p>
            <a:pPr lvl="1"/>
            <a:r>
              <a:rPr lang="en-US" i="0" dirty="0" smtClean="0"/>
              <a:t>The Standards for Attestation Engagements can be found at </a:t>
            </a:r>
            <a:r>
              <a:rPr lang="en-US" i="0" dirty="0">
                <a:hlinkClick r:id="rId2"/>
              </a:rPr>
              <a:t>http://</a:t>
            </a:r>
            <a:r>
              <a:rPr lang="en-US" i="0" dirty="0" smtClean="0">
                <a:hlinkClick r:id="rId2"/>
              </a:rPr>
              <a:t>www.aicpa.org/Research/Standards/AuditAttest/Pages/SSAE.aspx</a:t>
            </a:r>
            <a:r>
              <a:rPr lang="en-US" i="0" dirty="0" smtClean="0"/>
              <a:t>.  </a:t>
            </a:r>
            <a:endParaRPr lang="en-US" i="0" dirty="0"/>
          </a:p>
          <a:p>
            <a:endParaRPr lang="en-US" dirty="0"/>
          </a:p>
        </p:txBody>
      </p:sp>
    </p:spTree>
    <p:extLst>
      <p:ext uri="{BB962C8B-B14F-4D97-AF65-F5344CB8AC3E}">
        <p14:creationId xmlns:p14="http://schemas.microsoft.com/office/powerpoint/2010/main" val="1173303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Membership </a:t>
            </a:r>
            <a:r>
              <a:rPr lang="en-US" dirty="0"/>
              <a:t>Audit </a:t>
            </a:r>
            <a:r>
              <a:rPr lang="en-US" dirty="0" smtClean="0"/>
              <a:t>Report</a:t>
            </a:r>
            <a:br>
              <a:rPr lang="en-US" dirty="0" smtClean="0"/>
            </a:br>
            <a:r>
              <a:rPr lang="en-US" dirty="0"/>
              <a:t>Agreed on Procedures Format</a:t>
            </a:r>
          </a:p>
        </p:txBody>
      </p:sp>
      <p:sp>
        <p:nvSpPr>
          <p:cNvPr id="3" name="Content Placeholder 2"/>
          <p:cNvSpPr>
            <a:spLocks noGrp="1"/>
          </p:cNvSpPr>
          <p:nvPr>
            <p:ph idx="1"/>
          </p:nvPr>
        </p:nvSpPr>
        <p:spPr/>
        <p:txBody>
          <a:bodyPr>
            <a:normAutofit fontScale="92500" lnSpcReduction="10000"/>
          </a:bodyPr>
          <a:lstStyle/>
          <a:p>
            <a:r>
              <a:rPr lang="en-US" dirty="0"/>
              <a:t>Revised to reflect an Agreed-Upon Procedures Format</a:t>
            </a:r>
          </a:p>
          <a:p>
            <a:endParaRPr lang="en-US" dirty="0"/>
          </a:p>
          <a:p>
            <a:r>
              <a:rPr lang="en-US" dirty="0"/>
              <a:t>Table summarizes the audit procedures and any related findings</a:t>
            </a:r>
          </a:p>
          <a:p>
            <a:endParaRPr lang="en-US" dirty="0"/>
          </a:p>
          <a:p>
            <a:pPr lvl="1"/>
            <a:r>
              <a:rPr lang="en-US" dirty="0"/>
              <a:t>Essentially the same procedures (just a different report format)</a:t>
            </a:r>
          </a:p>
          <a:p>
            <a:endParaRPr lang="en-US" dirty="0" smtClean="0"/>
          </a:p>
          <a:p>
            <a:r>
              <a:rPr lang="en-US" dirty="0" smtClean="0"/>
              <a:t>Note:  The </a:t>
            </a:r>
            <a:r>
              <a:rPr lang="en-US" dirty="0"/>
              <a:t>practitioner should establish an understanding with the </a:t>
            </a:r>
            <a:r>
              <a:rPr lang="en-US" dirty="0" smtClean="0"/>
              <a:t>client regarding </a:t>
            </a:r>
            <a:r>
              <a:rPr lang="en-US" dirty="0"/>
              <a:t>the services to be performed. When the practitioner documents </a:t>
            </a:r>
            <a:r>
              <a:rPr lang="en-US" dirty="0" smtClean="0"/>
              <a:t>the understanding </a:t>
            </a:r>
            <a:r>
              <a:rPr lang="en-US" dirty="0"/>
              <a:t>through a written communication with the client (</a:t>
            </a:r>
            <a:r>
              <a:rPr lang="en-US" dirty="0" smtClean="0"/>
              <a:t>an </a:t>
            </a:r>
            <a:r>
              <a:rPr lang="en-US" i="1" dirty="0" smtClean="0"/>
              <a:t>engagement letter</a:t>
            </a:r>
            <a:r>
              <a:rPr lang="en-US" dirty="0" smtClean="0"/>
              <a:t>)</a:t>
            </a:r>
          </a:p>
          <a:p>
            <a:endParaRPr lang="en-US" dirty="0"/>
          </a:p>
          <a:p>
            <a:endParaRPr lang="en-US" dirty="0"/>
          </a:p>
        </p:txBody>
      </p:sp>
    </p:spTree>
    <p:extLst>
      <p:ext uri="{BB962C8B-B14F-4D97-AF65-F5344CB8AC3E}">
        <p14:creationId xmlns:p14="http://schemas.microsoft.com/office/powerpoint/2010/main" val="354293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Membership Audit Report</a:t>
            </a:r>
            <a:br>
              <a:rPr lang="en-US" dirty="0" smtClean="0"/>
            </a:br>
            <a:r>
              <a:rPr lang="en-US" dirty="0" smtClean="0"/>
              <a:t>Auditor Changes: Summary</a:t>
            </a:r>
            <a:endParaRPr lang="en-US" dirty="0"/>
          </a:p>
        </p:txBody>
      </p:sp>
      <p:pic>
        <p:nvPicPr>
          <p:cNvPr id="4" name="Content Placeholder 3"/>
          <p:cNvPicPr>
            <a:picLocks noGrp="1" noChangeAspect="1"/>
          </p:cNvPicPr>
          <p:nvPr>
            <p:ph idx="1"/>
          </p:nvPr>
        </p:nvPicPr>
        <p:blipFill>
          <a:blip r:embed="rId2"/>
          <a:stretch>
            <a:fillRect/>
          </a:stretch>
        </p:blipFill>
        <p:spPr>
          <a:xfrm>
            <a:off x="1782618" y="2078183"/>
            <a:ext cx="8756073" cy="4461162"/>
          </a:xfrm>
          <a:prstGeom prst="rect">
            <a:avLst/>
          </a:prstGeom>
        </p:spPr>
      </p:pic>
    </p:spTree>
    <p:extLst>
      <p:ext uri="{BB962C8B-B14F-4D97-AF65-F5344CB8AC3E}">
        <p14:creationId xmlns:p14="http://schemas.microsoft.com/office/powerpoint/2010/main" val="3201659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 issues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4255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78345"/>
          </a:xfrm>
        </p:spPr>
        <p:txBody>
          <a:bodyPr>
            <a:normAutofit/>
          </a:bodyPr>
          <a:lstStyle/>
          <a:p>
            <a:pPr algn="ctr"/>
            <a:r>
              <a:rPr lang="en-US" sz="3600" b="1" dirty="0"/>
              <a:t>Reporting Part Time Home-School, </a:t>
            </a:r>
            <a:r>
              <a:rPr lang="en-US" sz="3600" b="1" u="sng" dirty="0"/>
              <a:t>Non-Resident</a:t>
            </a:r>
            <a:r>
              <a:rPr lang="en-US" sz="3600" b="1" dirty="0"/>
              <a:t> Pupils</a:t>
            </a:r>
            <a:endParaRPr lang="en-US" sz="3600" dirty="0"/>
          </a:p>
        </p:txBody>
      </p:sp>
      <p:sp>
        <p:nvSpPr>
          <p:cNvPr id="3" name="Content Placeholder 2"/>
          <p:cNvSpPr>
            <a:spLocks noGrp="1"/>
          </p:cNvSpPr>
          <p:nvPr>
            <p:ph idx="1"/>
          </p:nvPr>
        </p:nvSpPr>
        <p:spPr>
          <a:xfrm>
            <a:off x="1371600" y="1921164"/>
            <a:ext cx="9601200" cy="4276436"/>
          </a:xfrm>
        </p:spPr>
        <p:txBody>
          <a:bodyPr/>
          <a:lstStyle/>
          <a:p>
            <a:r>
              <a:rPr lang="en-US" u="sng" dirty="0"/>
              <a:t>Non-resident</a:t>
            </a:r>
            <a:r>
              <a:rPr lang="en-US" dirty="0"/>
              <a:t>, part time </a:t>
            </a:r>
            <a:r>
              <a:rPr lang="en-US" dirty="0" smtClean="0"/>
              <a:t>attendance </a:t>
            </a:r>
            <a:r>
              <a:rPr lang="en-US" dirty="0"/>
              <a:t>home-schooled pupil information </a:t>
            </a:r>
            <a:r>
              <a:rPr lang="en-US" dirty="0" smtClean="0">
                <a:solidFill>
                  <a:srgbClr val="FF0000"/>
                </a:solidFill>
              </a:rPr>
              <a:t>is </a:t>
            </a:r>
            <a:r>
              <a:rPr lang="en-US" dirty="0">
                <a:solidFill>
                  <a:srgbClr val="FF0000"/>
                </a:solidFill>
              </a:rPr>
              <a:t>not be collected</a:t>
            </a:r>
            <a:r>
              <a:rPr lang="en-US" dirty="0"/>
              <a:t> in the wizard. </a:t>
            </a:r>
            <a:endParaRPr lang="en-US" dirty="0" smtClean="0"/>
          </a:p>
          <a:p>
            <a:r>
              <a:rPr lang="en-US" dirty="0" smtClean="0"/>
              <a:t>Districts </a:t>
            </a:r>
            <a:r>
              <a:rPr lang="en-US" dirty="0"/>
              <a:t>should report information by using the Non-Resident Part Time Attendance spreadsheet found at: </a:t>
            </a:r>
            <a:r>
              <a:rPr lang="en-US" dirty="0">
                <a:hlinkClick r:id="rId2"/>
              </a:rPr>
              <a:t>http://dpi.wi.gov/sfs/children/enrollment/membership-info-reporting</a:t>
            </a:r>
            <a:r>
              <a:rPr lang="en-US" dirty="0"/>
              <a:t>. </a:t>
            </a:r>
            <a:endParaRPr lang="en-US" dirty="0" smtClean="0"/>
          </a:p>
          <a:p>
            <a:r>
              <a:rPr lang="en-US" dirty="0"/>
              <a:t>A school district counts for General Aid (but not Revenue Limit) purposes a </a:t>
            </a:r>
            <a:r>
              <a:rPr lang="en-US" u="sng" dirty="0"/>
              <a:t>non-resident</a:t>
            </a:r>
            <a:r>
              <a:rPr lang="en-US" dirty="0"/>
              <a:t>, home-school pupil (but not a non-resident private-, parochial- or tribal-school pupil) taking courses in the district under </a:t>
            </a:r>
            <a:r>
              <a:rPr lang="en-US" dirty="0">
                <a:hlinkClick r:id="rId3"/>
              </a:rPr>
              <a:t>§118.53</a:t>
            </a:r>
            <a:r>
              <a:rPr lang="en-US" dirty="0"/>
              <a:t> in an amount equal to 0.25 FTE per course, up to two courses per semester (i.e., district could count a maximum of 0.50 FTE per non-resident, home-school pupil).</a:t>
            </a:r>
            <a:br>
              <a:rPr lang="en-US" dirty="0"/>
            </a:br>
            <a:endParaRPr lang="en-US" dirty="0"/>
          </a:p>
        </p:txBody>
      </p:sp>
    </p:spTree>
    <p:extLst>
      <p:ext uri="{BB962C8B-B14F-4D97-AF65-F5344CB8AC3E}">
        <p14:creationId xmlns:p14="http://schemas.microsoft.com/office/powerpoint/2010/main" val="3287993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198418"/>
          </a:xfrm>
        </p:spPr>
        <p:txBody>
          <a:bodyPr>
            <a:normAutofit fontScale="90000"/>
          </a:bodyPr>
          <a:lstStyle/>
          <a:p>
            <a:pPr algn="ctr"/>
            <a:r>
              <a:rPr lang="en-US" sz="4000" b="1" dirty="0"/>
              <a:t>Part Time Home-Schooled, </a:t>
            </a:r>
            <a:r>
              <a:rPr lang="en-US" sz="4000" b="1" u="sng" dirty="0"/>
              <a:t>Resident</a:t>
            </a:r>
            <a:r>
              <a:rPr lang="en-US" sz="4000" b="1" dirty="0"/>
              <a:t> Pupils</a:t>
            </a:r>
            <a:r>
              <a:rPr lang="en-US" dirty="0"/>
              <a:t/>
            </a:r>
            <a:br>
              <a:rPr lang="en-US" dirty="0"/>
            </a:br>
            <a:endParaRPr lang="en-US" dirty="0"/>
          </a:p>
        </p:txBody>
      </p:sp>
      <p:sp>
        <p:nvSpPr>
          <p:cNvPr id="3" name="Content Placeholder 2"/>
          <p:cNvSpPr>
            <a:spLocks noGrp="1"/>
          </p:cNvSpPr>
          <p:nvPr>
            <p:ph idx="1"/>
          </p:nvPr>
        </p:nvSpPr>
        <p:spPr>
          <a:xfrm>
            <a:off x="1371600" y="2013527"/>
            <a:ext cx="9601200" cy="3853873"/>
          </a:xfrm>
        </p:spPr>
        <p:txBody>
          <a:bodyPr/>
          <a:lstStyle/>
          <a:p>
            <a:r>
              <a:rPr lang="en-US" dirty="0"/>
              <a:t>2013 Wisconsin Act 20 permits a </a:t>
            </a:r>
            <a:r>
              <a:rPr lang="en-US" u="sng" dirty="0"/>
              <a:t>resident</a:t>
            </a:r>
            <a:r>
              <a:rPr lang="en-US" dirty="0"/>
              <a:t>, home-school pupil who has met the standards for admission to the course under </a:t>
            </a:r>
            <a:r>
              <a:rPr lang="en-US" u="sng" dirty="0">
                <a:hlinkClick r:id="rId2"/>
              </a:rPr>
              <a:t>§118.53 (2)</a:t>
            </a:r>
            <a:r>
              <a:rPr lang="en-US" dirty="0"/>
              <a:t> to enroll in up to two courses at a public school, per semester, if the school board determines that there is sufficient space in the classroom. Enrollment in courses at the public school by the home-school pupil is open to </a:t>
            </a:r>
            <a:r>
              <a:rPr lang="en-US" u="sng" dirty="0"/>
              <a:t>all grade levels</a:t>
            </a:r>
            <a:r>
              <a:rPr lang="en-US" dirty="0"/>
              <a:t> (i.e., not limited to grades 9 through 12); formerly, they were permitted to take courses at only the high school level. </a:t>
            </a:r>
            <a:endParaRPr lang="en-US" dirty="0" smtClean="0"/>
          </a:p>
          <a:p>
            <a:r>
              <a:rPr lang="en-US" dirty="0"/>
              <a:t>FTE count will be equal to the aggregate number of hours attended by these part-time, home-school pupils divided by the full-time hours of attendance at each grade level. </a:t>
            </a:r>
          </a:p>
          <a:p>
            <a:endParaRPr lang="en-US" dirty="0"/>
          </a:p>
          <a:p>
            <a:endParaRPr lang="en-US" dirty="0"/>
          </a:p>
        </p:txBody>
      </p:sp>
    </p:spTree>
    <p:extLst>
      <p:ext uri="{BB962C8B-B14F-4D97-AF65-F5344CB8AC3E}">
        <p14:creationId xmlns:p14="http://schemas.microsoft.com/office/powerpoint/2010/main" val="415098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Required?</a:t>
            </a:r>
          </a:p>
        </p:txBody>
      </p:sp>
      <p:sp>
        <p:nvSpPr>
          <p:cNvPr id="3" name="Content Placeholder 2"/>
          <p:cNvSpPr>
            <a:spLocks noGrp="1"/>
          </p:cNvSpPr>
          <p:nvPr>
            <p:ph idx="1"/>
          </p:nvPr>
        </p:nvSpPr>
        <p:spPr>
          <a:xfrm>
            <a:off x="1371600" y="1930399"/>
            <a:ext cx="9601200" cy="4230255"/>
          </a:xfrm>
        </p:spPr>
        <p:txBody>
          <a:bodyPr>
            <a:normAutofit/>
          </a:bodyPr>
          <a:lstStyle/>
          <a:p>
            <a:pPr marL="365760" lvl="2" indent="-256032">
              <a:spcBef>
                <a:spcPts val="400"/>
              </a:spcBef>
              <a:buClr>
                <a:schemeClr val="accent1"/>
              </a:buClr>
              <a:buSzPct val="68000"/>
              <a:buFont typeface="Wingdings 3"/>
              <a:buChar char=""/>
            </a:pPr>
            <a:r>
              <a:rPr lang="en-US" b="1" dirty="0"/>
              <a:t>Wisconsin Administrative Code, PI </a:t>
            </a:r>
            <a:r>
              <a:rPr lang="en-US" b="1" dirty="0" smtClean="0"/>
              <a:t>14</a:t>
            </a:r>
          </a:p>
          <a:p>
            <a:pPr marL="649224" lvl="3" indent="-256032">
              <a:spcBef>
                <a:spcPts val="400"/>
              </a:spcBef>
              <a:buClr>
                <a:schemeClr val="accent1"/>
              </a:buClr>
              <a:buSzPct val="68000"/>
              <a:buFont typeface="Wingdings 3"/>
              <a:buChar char=""/>
            </a:pPr>
            <a:r>
              <a:rPr lang="en-US" sz="2400" dirty="0"/>
              <a:t>The auditor shall submit to the school board the following reports and shall supply copies for transmittal to the department and other agencies as may be required under applicable statutes or rules.</a:t>
            </a:r>
          </a:p>
          <a:p>
            <a:pPr marL="1106424" lvl="4" indent="-256032">
              <a:spcBef>
                <a:spcPts val="400"/>
              </a:spcBef>
              <a:buClr>
                <a:schemeClr val="accent1"/>
              </a:buClr>
              <a:buSzPct val="68000"/>
              <a:buFont typeface="Wingdings 3"/>
              <a:buChar char=""/>
            </a:pPr>
            <a:r>
              <a:rPr lang="en-US" sz="2400" dirty="0"/>
              <a:t>Membership audit report, if required by the department under statute 115.28 (18)</a:t>
            </a:r>
          </a:p>
          <a:p>
            <a:pPr marL="365760" lvl="2" indent="-256032">
              <a:spcBef>
                <a:spcPts val="400"/>
              </a:spcBef>
              <a:buClr>
                <a:schemeClr val="accent1"/>
              </a:buClr>
              <a:buSzPct val="68000"/>
              <a:buFont typeface="Wingdings 3"/>
              <a:buChar char=""/>
            </a:pPr>
            <a:endParaRPr lang="en-US" altLang="en-US" b="1" dirty="0" smtClean="0">
              <a:solidFill>
                <a:schemeClr val="folHlink"/>
              </a:solidFill>
              <a:latin typeface="Arial" panose="020B0604020202020204" pitchFamily="34" charset="0"/>
            </a:endParaRPr>
          </a:p>
          <a:p>
            <a:pPr marL="365760" lvl="2" indent="-256032">
              <a:spcBef>
                <a:spcPts val="400"/>
              </a:spcBef>
              <a:buClr>
                <a:schemeClr val="accent1"/>
              </a:buClr>
              <a:buSzPct val="68000"/>
              <a:buFont typeface="Wingdings 3"/>
              <a:buChar char=""/>
            </a:pPr>
            <a:r>
              <a:rPr lang="en-US" altLang="en-US" b="1" dirty="0" smtClean="0">
                <a:solidFill>
                  <a:schemeClr val="tx1"/>
                </a:solidFill>
                <a:latin typeface="Arial" panose="020B0604020202020204" pitchFamily="34" charset="0"/>
              </a:rPr>
              <a:t>Optional </a:t>
            </a:r>
            <a:r>
              <a:rPr lang="en-US" altLang="en-US" b="1" dirty="0">
                <a:solidFill>
                  <a:schemeClr val="tx1"/>
                </a:solidFill>
                <a:latin typeface="Arial" panose="020B0604020202020204" pitchFamily="34" charset="0"/>
              </a:rPr>
              <a:t>audits performed must be filed with DPI</a:t>
            </a:r>
          </a:p>
          <a:p>
            <a:pPr marL="365760" lvl="2" indent="-256032">
              <a:spcBef>
                <a:spcPts val="400"/>
              </a:spcBef>
              <a:buClr>
                <a:schemeClr val="accent1"/>
              </a:buClr>
              <a:buSzPct val="68000"/>
              <a:buFont typeface="Wingdings 3"/>
              <a:buChar char=""/>
            </a:pPr>
            <a:endParaRPr lang="en-US" b="1" dirty="0"/>
          </a:p>
          <a:p>
            <a:pPr marL="1106424" lvl="4" indent="-256032">
              <a:spcBef>
                <a:spcPts val="400"/>
              </a:spcBef>
              <a:buClr>
                <a:schemeClr val="accent1"/>
              </a:buClr>
              <a:buSzPct val="68000"/>
              <a:buFont typeface="Wingdings 3"/>
              <a:buChar char=""/>
            </a:pPr>
            <a:endParaRPr lang="en-US" sz="2200" dirty="0"/>
          </a:p>
          <a:p>
            <a:endParaRPr lang="en-US" dirty="0"/>
          </a:p>
        </p:txBody>
      </p:sp>
    </p:spTree>
    <p:extLst>
      <p:ext uri="{BB962C8B-B14F-4D97-AF65-F5344CB8AC3E}">
        <p14:creationId xmlns:p14="http://schemas.microsoft.com/office/powerpoint/2010/main" val="1836459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179945"/>
          </a:xfrm>
        </p:spPr>
        <p:txBody>
          <a:bodyPr>
            <a:normAutofit/>
          </a:bodyPr>
          <a:lstStyle/>
          <a:p>
            <a:pPr algn="ctr"/>
            <a:r>
              <a:rPr lang="en-US" sz="3600" b="1" dirty="0"/>
              <a:t>Part Time Home-Schooled, </a:t>
            </a:r>
            <a:r>
              <a:rPr lang="en-US" sz="3600" b="1" u="sng" dirty="0"/>
              <a:t>Resident</a:t>
            </a:r>
            <a:r>
              <a:rPr lang="en-US" sz="3600" b="1" dirty="0"/>
              <a:t> Pupils</a:t>
            </a:r>
            <a:endParaRPr lang="en-US" sz="3600" dirty="0"/>
          </a:p>
        </p:txBody>
      </p:sp>
      <p:sp>
        <p:nvSpPr>
          <p:cNvPr id="3" name="Content Placeholder 2"/>
          <p:cNvSpPr>
            <a:spLocks noGrp="1"/>
          </p:cNvSpPr>
          <p:nvPr>
            <p:ph idx="1"/>
          </p:nvPr>
        </p:nvSpPr>
        <p:spPr>
          <a:xfrm>
            <a:off x="1371600" y="1930401"/>
            <a:ext cx="9601200" cy="4137890"/>
          </a:xfrm>
        </p:spPr>
        <p:txBody>
          <a:bodyPr/>
          <a:lstStyle/>
          <a:p>
            <a:r>
              <a:rPr lang="en-US" dirty="0"/>
              <a:t>Part Time Home-Schooled Pupils should be included in </a:t>
            </a:r>
            <a:r>
              <a:rPr lang="en-US" dirty="0" smtClean="0"/>
              <a:t>head count (Step </a:t>
            </a:r>
            <a:r>
              <a:rPr lang="en-US" dirty="0"/>
              <a:t>1 of the </a:t>
            </a:r>
            <a:r>
              <a:rPr lang="en-US" dirty="0" smtClean="0"/>
              <a:t>wizard). </a:t>
            </a:r>
          </a:p>
          <a:p>
            <a:endParaRPr lang="en-US" dirty="0"/>
          </a:p>
          <a:p>
            <a:r>
              <a:rPr lang="en-US" dirty="0" smtClean="0"/>
              <a:t>Then </a:t>
            </a:r>
            <a:r>
              <a:rPr lang="en-US" dirty="0"/>
              <a:t>in Step 3, Resident Reductions, the pupil count wizard will direct districts to enter the number of resident part-time home-school pupils, the number of hours attended by these pupils, and the hours of full time attendance for each grade level. </a:t>
            </a:r>
            <a:endParaRPr lang="en-US" dirty="0" smtClean="0"/>
          </a:p>
          <a:p>
            <a:endParaRPr lang="en-US" dirty="0"/>
          </a:p>
          <a:p>
            <a:r>
              <a:rPr lang="en-US" dirty="0" smtClean="0"/>
              <a:t>The </a:t>
            </a:r>
            <a:r>
              <a:rPr lang="en-US" dirty="0"/>
              <a:t>FTE for this set of pupils will be calculated automatically from this data and added to the district’s membership count for General Aid purposes.</a:t>
            </a:r>
          </a:p>
        </p:txBody>
      </p:sp>
    </p:spTree>
    <p:extLst>
      <p:ext uri="{BB962C8B-B14F-4D97-AF65-F5344CB8AC3E}">
        <p14:creationId xmlns:p14="http://schemas.microsoft.com/office/powerpoint/2010/main" val="979278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Membership Audits</a:t>
            </a:r>
            <a:br>
              <a:rPr lang="en-US" dirty="0" smtClean="0"/>
            </a:br>
            <a:r>
              <a:rPr lang="en-US" dirty="0" smtClean="0"/>
              <a:t>Further Information</a:t>
            </a:r>
            <a:endParaRPr lang="en-US" dirty="0"/>
          </a:p>
        </p:txBody>
      </p:sp>
      <p:sp>
        <p:nvSpPr>
          <p:cNvPr id="3" name="Content Placeholder 2"/>
          <p:cNvSpPr>
            <a:spLocks noGrp="1"/>
          </p:cNvSpPr>
          <p:nvPr>
            <p:ph idx="1"/>
          </p:nvPr>
        </p:nvSpPr>
        <p:spPr>
          <a:xfrm>
            <a:off x="1371600" y="1930399"/>
            <a:ext cx="9601200" cy="4396509"/>
          </a:xfrm>
        </p:spPr>
        <p:txBody>
          <a:bodyPr>
            <a:normAutofit lnSpcReduction="10000"/>
          </a:bodyPr>
          <a:lstStyle/>
          <a:p>
            <a:r>
              <a:rPr lang="en-US" dirty="0" smtClean="0"/>
              <a:t>Chapter 6 of </a:t>
            </a:r>
            <a:r>
              <a:rPr lang="en-US" dirty="0"/>
              <a:t>the Audit Manual at </a:t>
            </a:r>
            <a:r>
              <a:rPr lang="en-US" dirty="0">
                <a:hlinkClick r:id="rId2"/>
              </a:rPr>
              <a:t>http://</a:t>
            </a:r>
            <a:r>
              <a:rPr lang="en-US" dirty="0" smtClean="0">
                <a:hlinkClick r:id="rId2"/>
              </a:rPr>
              <a:t>dpi.wi.gov/sfs/finances/auditors/audit-manual</a:t>
            </a:r>
            <a:r>
              <a:rPr lang="en-US" dirty="0" smtClean="0"/>
              <a:t>.  </a:t>
            </a:r>
          </a:p>
          <a:p>
            <a:endParaRPr lang="en-US" dirty="0" smtClean="0"/>
          </a:p>
          <a:p>
            <a:r>
              <a:rPr lang="en-US" dirty="0" smtClean="0"/>
              <a:t>Membership Audit information including the </a:t>
            </a:r>
            <a:r>
              <a:rPr lang="en-US" dirty="0"/>
              <a:t>audit programs at </a:t>
            </a:r>
            <a:r>
              <a:rPr lang="en-US" dirty="0">
                <a:hlinkClick r:id="rId3"/>
              </a:rPr>
              <a:t>http://</a:t>
            </a:r>
            <a:r>
              <a:rPr lang="en-US" dirty="0" smtClean="0">
                <a:hlinkClick r:id="rId3"/>
              </a:rPr>
              <a:t>dpi.wi.gov/sfs/finances/auditors/membership/overview</a:t>
            </a:r>
            <a:r>
              <a:rPr lang="en-US" dirty="0" smtClean="0"/>
              <a:t>.  </a:t>
            </a:r>
          </a:p>
          <a:p>
            <a:endParaRPr lang="en-US" dirty="0" smtClean="0"/>
          </a:p>
          <a:p>
            <a:r>
              <a:rPr lang="en-US" dirty="0" smtClean="0"/>
              <a:t>Membership Information and Reporting including the pupil count reconciliation at </a:t>
            </a:r>
            <a:r>
              <a:rPr lang="en-US" dirty="0">
                <a:hlinkClick r:id="rId4"/>
              </a:rPr>
              <a:t>http://</a:t>
            </a:r>
            <a:r>
              <a:rPr lang="en-US" dirty="0" smtClean="0">
                <a:hlinkClick r:id="rId4"/>
              </a:rPr>
              <a:t>dpi.wi.gov/sfs/children/enrollment/membership-info-reporting</a:t>
            </a:r>
            <a:r>
              <a:rPr lang="en-US" dirty="0" smtClean="0"/>
              <a:t>.</a:t>
            </a:r>
          </a:p>
          <a:p>
            <a:endParaRPr lang="en-US" dirty="0"/>
          </a:p>
          <a:p>
            <a:r>
              <a:rPr lang="en-US" dirty="0" smtClean="0"/>
              <a:t>Summer school </a:t>
            </a:r>
            <a:r>
              <a:rPr lang="en-US" dirty="0"/>
              <a:t>membership information at </a:t>
            </a:r>
            <a:r>
              <a:rPr lang="en-US" dirty="0">
                <a:hlinkClick r:id="rId4"/>
              </a:rPr>
              <a:t>http://</a:t>
            </a:r>
            <a:r>
              <a:rPr lang="en-US" dirty="0" smtClean="0">
                <a:hlinkClick r:id="rId4"/>
              </a:rPr>
              <a:t>dpi.wi.gov/sfs/children/enrollment/membership-info-reporting</a:t>
            </a:r>
            <a:r>
              <a:rPr lang="en-US" dirty="0" smtClean="0"/>
              <a:t>.  </a:t>
            </a:r>
            <a:endParaRPr lang="en-US" dirty="0"/>
          </a:p>
        </p:txBody>
      </p:sp>
    </p:spTree>
    <p:extLst>
      <p:ext uri="{BB962C8B-B14F-4D97-AF65-F5344CB8AC3E}">
        <p14:creationId xmlns:p14="http://schemas.microsoft.com/office/powerpoint/2010/main" val="2918384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782782"/>
          </a:xfrm>
        </p:spPr>
        <p:txBody>
          <a:bodyPr>
            <a:normAutofit/>
          </a:bodyPr>
          <a:lstStyle/>
          <a:p>
            <a:pPr algn="ctr"/>
            <a:r>
              <a:rPr lang="en-US" sz="3200" b="1" u="sng" dirty="0" smtClean="0"/>
              <a:t>SFS Contact </a:t>
            </a:r>
            <a:r>
              <a:rPr lang="en-US" sz="3200" b="1" u="sng" dirty="0"/>
              <a:t>Information</a:t>
            </a:r>
            <a:r>
              <a:rPr lang="en-US" sz="3200" b="1" dirty="0"/>
              <a:t> (Area Code: </a:t>
            </a:r>
            <a:r>
              <a:rPr lang="en-US" sz="3200" b="1" dirty="0" smtClean="0"/>
              <a:t>608)</a:t>
            </a:r>
            <a:endParaRPr lang="en-US" sz="3200" dirty="0"/>
          </a:p>
        </p:txBody>
      </p:sp>
      <p:sp>
        <p:nvSpPr>
          <p:cNvPr id="3" name="Content Placeholder 2"/>
          <p:cNvSpPr>
            <a:spLocks noGrp="1"/>
          </p:cNvSpPr>
          <p:nvPr>
            <p:ph idx="1"/>
          </p:nvPr>
        </p:nvSpPr>
        <p:spPr>
          <a:xfrm>
            <a:off x="1371600" y="1690255"/>
            <a:ext cx="9601200" cy="4802909"/>
          </a:xfrm>
        </p:spPr>
        <p:txBody>
          <a:bodyPr>
            <a:normAutofit/>
          </a:bodyPr>
          <a:lstStyle/>
          <a:p>
            <a:pPr algn="just">
              <a:spcBef>
                <a:spcPts val="300"/>
              </a:spcBef>
              <a:spcAft>
                <a:spcPts val="600"/>
              </a:spcAft>
              <a:buFont typeface="Wingdings" pitchFamily="2" charset="2"/>
              <a:buChar char="Ø"/>
              <a:tabLst>
                <a:tab pos="3779838" algn="l"/>
              </a:tabLst>
            </a:pPr>
            <a:r>
              <a:rPr lang="en-US" b="1" dirty="0" smtClean="0"/>
              <a:t>Bruce </a:t>
            </a:r>
            <a:r>
              <a:rPr lang="en-US" b="1" dirty="0"/>
              <a:t>Anderson, Consultant  		267-9707</a:t>
            </a:r>
          </a:p>
          <a:p>
            <a:pPr algn="just">
              <a:spcBef>
                <a:spcPts val="300"/>
              </a:spcBef>
              <a:spcAft>
                <a:spcPts val="600"/>
              </a:spcAft>
              <a:buFont typeface="Wingdings" pitchFamily="2" charset="2"/>
              <a:buChar char="Ø"/>
              <a:tabLst>
                <a:tab pos="3779838" algn="l"/>
              </a:tabLst>
            </a:pPr>
            <a:r>
              <a:rPr lang="en-US" b="1" dirty="0"/>
              <a:t>Carey Bradley, Consultant	  		267-3752</a:t>
            </a:r>
          </a:p>
          <a:p>
            <a:pPr algn="just">
              <a:spcBef>
                <a:spcPts val="300"/>
              </a:spcBef>
              <a:spcAft>
                <a:spcPts val="600"/>
              </a:spcAft>
              <a:buFont typeface="Wingdings" pitchFamily="2" charset="2"/>
              <a:buChar char="Ø"/>
              <a:tabLst>
                <a:tab pos="3779838" algn="l"/>
              </a:tabLst>
            </a:pPr>
            <a:r>
              <a:rPr lang="en-US" b="1" dirty="0"/>
              <a:t>Dan Bush, Consultant			267-9212</a:t>
            </a:r>
          </a:p>
          <a:p>
            <a:pPr algn="just">
              <a:spcBef>
                <a:spcPts val="300"/>
              </a:spcBef>
              <a:spcAft>
                <a:spcPts val="600"/>
              </a:spcAft>
              <a:buFont typeface="Wingdings" pitchFamily="2" charset="2"/>
              <a:buChar char="Ø"/>
              <a:tabLst>
                <a:tab pos="3779838" algn="l"/>
              </a:tabLst>
            </a:pPr>
            <a:r>
              <a:rPr lang="en-US" b="1" dirty="0"/>
              <a:t>Karen Kucharz, Consultant		</a:t>
            </a:r>
            <a:r>
              <a:rPr lang="en-US" b="1" dirty="0" smtClean="0"/>
              <a:t>	266-3464</a:t>
            </a:r>
            <a:endParaRPr lang="en-US" b="1" dirty="0"/>
          </a:p>
          <a:p>
            <a:pPr algn="just">
              <a:spcBef>
                <a:spcPts val="300"/>
              </a:spcBef>
              <a:spcAft>
                <a:spcPts val="600"/>
              </a:spcAft>
              <a:buFont typeface="Wingdings" pitchFamily="2" charset="2"/>
              <a:buChar char="Ø"/>
              <a:tabLst>
                <a:tab pos="3779838" algn="l"/>
              </a:tabLst>
            </a:pPr>
            <a:r>
              <a:rPr lang="en-US" b="1" dirty="0"/>
              <a:t>Victoria Chung, Accountant		</a:t>
            </a:r>
            <a:r>
              <a:rPr lang="en-US" b="1" dirty="0" smtClean="0"/>
              <a:t>267-9205</a:t>
            </a:r>
            <a:endParaRPr lang="en-US" b="1" dirty="0"/>
          </a:p>
          <a:p>
            <a:pPr algn="just">
              <a:spcBef>
                <a:spcPts val="300"/>
              </a:spcBef>
              <a:spcAft>
                <a:spcPts val="600"/>
              </a:spcAft>
              <a:buFont typeface="Wingdings" pitchFamily="2" charset="2"/>
              <a:buChar char="Ø"/>
              <a:tabLst>
                <a:tab pos="3779838" algn="l"/>
              </a:tabLst>
            </a:pPr>
            <a:r>
              <a:rPr lang="en-US" b="1" dirty="0"/>
              <a:t>Brian Kahl, Auditor	  		266-3862</a:t>
            </a:r>
          </a:p>
          <a:p>
            <a:pPr algn="just">
              <a:spcBef>
                <a:spcPts val="300"/>
              </a:spcBef>
              <a:spcAft>
                <a:spcPts val="600"/>
              </a:spcAft>
              <a:buFont typeface="Wingdings" pitchFamily="2" charset="2"/>
              <a:buChar char="Ø"/>
              <a:tabLst>
                <a:tab pos="3779838" algn="l"/>
              </a:tabLst>
            </a:pPr>
            <a:r>
              <a:rPr lang="en-US" b="1" dirty="0"/>
              <a:t>Gene Fornecker, Auditor	  		267-7882</a:t>
            </a:r>
          </a:p>
          <a:p>
            <a:pPr algn="just">
              <a:spcBef>
                <a:spcPts val="300"/>
              </a:spcBef>
              <a:spcAft>
                <a:spcPts val="600"/>
              </a:spcAft>
              <a:buFont typeface="Wingdings" pitchFamily="2" charset="2"/>
              <a:buChar char="Ø"/>
              <a:tabLst>
                <a:tab pos="3779838" algn="l"/>
              </a:tabLst>
            </a:pPr>
            <a:r>
              <a:rPr lang="en-US" b="1" dirty="0"/>
              <a:t>Vacant, Auditor	  		267-9218</a:t>
            </a:r>
          </a:p>
          <a:p>
            <a:pPr algn="just">
              <a:spcBef>
                <a:spcPts val="300"/>
              </a:spcBef>
              <a:spcAft>
                <a:spcPts val="600"/>
              </a:spcAft>
              <a:buFont typeface="Wingdings" pitchFamily="2" charset="2"/>
              <a:buChar char="Ø"/>
              <a:tabLst>
                <a:tab pos="3779838" algn="l"/>
              </a:tabLst>
            </a:pPr>
            <a:r>
              <a:rPr lang="en-US" b="1" dirty="0"/>
              <a:t>Debi Towns, Assistant Director		267-9209</a:t>
            </a:r>
          </a:p>
          <a:p>
            <a:pPr algn="just">
              <a:spcBef>
                <a:spcPts val="300"/>
              </a:spcBef>
              <a:spcAft>
                <a:spcPts val="600"/>
              </a:spcAft>
              <a:buFont typeface="Wingdings" pitchFamily="2" charset="2"/>
              <a:buChar char="Ø"/>
              <a:tabLst>
                <a:tab pos="3779838" algn="l"/>
              </a:tabLst>
            </a:pPr>
            <a:r>
              <a:rPr lang="en-US" b="1" dirty="0"/>
              <a:t>Bob Soldner, Director	  		266-6968</a:t>
            </a:r>
          </a:p>
          <a:p>
            <a:pPr>
              <a:spcBef>
                <a:spcPts val="300"/>
              </a:spcBef>
              <a:spcAft>
                <a:spcPts val="600"/>
              </a:spcAft>
              <a:buFont typeface="Wingdings" pitchFamily="2" charset="2"/>
              <a:buChar char="Ø"/>
              <a:tabLst>
                <a:tab pos="3779838" algn="l"/>
              </a:tabLst>
            </a:pPr>
            <a:r>
              <a:rPr lang="en-US" b="1" dirty="0"/>
              <a:t>School Financial Services  	</a:t>
            </a:r>
            <a:r>
              <a:rPr lang="en-US" b="1" dirty="0" smtClean="0"/>
              <a:t>		</a:t>
            </a:r>
            <a:r>
              <a:rPr lang="en-US" b="1" dirty="0" smtClean="0">
                <a:solidFill>
                  <a:srgbClr val="C00000"/>
                </a:solidFill>
              </a:rPr>
              <a:t>http</a:t>
            </a:r>
            <a:r>
              <a:rPr lang="en-US" b="1" dirty="0">
                <a:solidFill>
                  <a:srgbClr val="C00000"/>
                </a:solidFill>
              </a:rPr>
              <a:t>://dpi.wi.gov/sfs </a:t>
            </a:r>
          </a:p>
          <a:p>
            <a:endParaRPr lang="en-US" dirty="0"/>
          </a:p>
        </p:txBody>
      </p:sp>
    </p:spTree>
    <p:extLst>
      <p:ext uri="{BB962C8B-B14F-4D97-AF65-F5344CB8AC3E}">
        <p14:creationId xmlns:p14="http://schemas.microsoft.com/office/powerpoint/2010/main" val="94436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Membership Audit Selection</a:t>
            </a:r>
            <a:endParaRPr lang="en-US" dirty="0"/>
          </a:p>
        </p:txBody>
      </p:sp>
      <p:sp>
        <p:nvSpPr>
          <p:cNvPr id="3" name="Content Placeholder 2"/>
          <p:cNvSpPr>
            <a:spLocks noGrp="1"/>
          </p:cNvSpPr>
          <p:nvPr>
            <p:ph idx="1"/>
          </p:nvPr>
        </p:nvSpPr>
        <p:spPr>
          <a:xfrm>
            <a:off x="1371600" y="1902691"/>
            <a:ext cx="9601200" cy="4378036"/>
          </a:xfrm>
        </p:spPr>
        <p:txBody>
          <a:bodyPr>
            <a:normAutofit fontScale="92500" lnSpcReduction="20000"/>
          </a:bodyPr>
          <a:lstStyle/>
          <a:p>
            <a:r>
              <a:rPr lang="en-US" dirty="0" smtClean="0"/>
              <a:t> </a:t>
            </a:r>
            <a:r>
              <a:rPr lang="en-US" b="1" dirty="0"/>
              <a:t>Districts are selected for membership audit as follows: </a:t>
            </a:r>
          </a:p>
          <a:p>
            <a:pPr lvl="1"/>
            <a:r>
              <a:rPr lang="en-US" i="0" dirty="0"/>
              <a:t>1. Random Selection: </a:t>
            </a:r>
          </a:p>
          <a:p>
            <a:pPr lvl="2"/>
            <a:r>
              <a:rPr lang="en-US" dirty="0"/>
              <a:t>A. Four year cycle pool. All districts are selected for an audit at least once every four years. </a:t>
            </a:r>
          </a:p>
          <a:p>
            <a:pPr lvl="2"/>
            <a:r>
              <a:rPr lang="en-US" dirty="0"/>
              <a:t>B. Annual selection pool. A selection of 5% of those districts not selected above. </a:t>
            </a:r>
          </a:p>
          <a:p>
            <a:pPr lvl="1"/>
            <a:r>
              <a:rPr lang="en-US" i="0" dirty="0"/>
              <a:t>2. Districts audited in the prior year having a net error rate in excess of 1% from the reported </a:t>
            </a:r>
            <a:r>
              <a:rPr lang="en-US" i="0" dirty="0" smtClean="0"/>
              <a:t>membership </a:t>
            </a:r>
            <a:r>
              <a:rPr lang="en-US" i="0" dirty="0"/>
              <a:t>for either count </a:t>
            </a:r>
            <a:r>
              <a:rPr lang="en-US" i="0" dirty="0" smtClean="0"/>
              <a:t>date </a:t>
            </a:r>
            <a:r>
              <a:rPr lang="en-US" i="0" dirty="0"/>
              <a:t>and not selected by previous procedures. </a:t>
            </a:r>
          </a:p>
          <a:p>
            <a:pPr lvl="1"/>
            <a:r>
              <a:rPr lang="en-US" i="0" dirty="0"/>
              <a:t>3. The January pupil count reported was not received by January </a:t>
            </a:r>
            <a:r>
              <a:rPr lang="en-US" i="0" dirty="0" smtClean="0"/>
              <a:t>31 </a:t>
            </a:r>
            <a:r>
              <a:rPr lang="en-US" i="0" dirty="0"/>
              <a:t>and not selected by the procedures listed above. </a:t>
            </a:r>
            <a:endParaRPr lang="en-US" i="0" dirty="0" smtClean="0"/>
          </a:p>
          <a:p>
            <a:pPr lvl="1"/>
            <a:r>
              <a:rPr lang="en-US" i="0" dirty="0" smtClean="0"/>
              <a:t>4.  Membership audit findings are reviewed</a:t>
            </a:r>
          </a:p>
          <a:p>
            <a:pPr lvl="2"/>
            <a:r>
              <a:rPr lang="en-US" dirty="0"/>
              <a:t>Summer School</a:t>
            </a:r>
          </a:p>
          <a:p>
            <a:pPr lvl="2"/>
            <a:r>
              <a:rPr lang="en-US" dirty="0"/>
              <a:t>Pupil Count Reconciliations</a:t>
            </a:r>
          </a:p>
          <a:p>
            <a:pPr lvl="1"/>
            <a:r>
              <a:rPr lang="en-US" i="0" dirty="0" smtClean="0"/>
              <a:t>5.  Districts with other issues</a:t>
            </a:r>
          </a:p>
          <a:p>
            <a:pPr lvl="2"/>
            <a:r>
              <a:rPr lang="en-US" dirty="0" smtClean="0"/>
              <a:t>Multiple corrections or errors in previous reports</a:t>
            </a:r>
            <a:endParaRPr lang="en-US" i="0" dirty="0" smtClean="0"/>
          </a:p>
          <a:p>
            <a:pPr lvl="2"/>
            <a:endParaRPr lang="en-US" dirty="0"/>
          </a:p>
          <a:p>
            <a:pPr lvl="2"/>
            <a:endParaRPr lang="en-US" i="0" dirty="0"/>
          </a:p>
        </p:txBody>
      </p:sp>
    </p:spTree>
    <p:extLst>
      <p:ext uri="{BB962C8B-B14F-4D97-AF65-F5344CB8AC3E}">
        <p14:creationId xmlns:p14="http://schemas.microsoft.com/office/powerpoint/2010/main" val="3192396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Counting the Students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03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ELIGIBLE STUDENTS TO BE INCLUDED IN COUNT</a:t>
            </a:r>
            <a:endParaRPr lang="en-US" dirty="0"/>
          </a:p>
        </p:txBody>
      </p:sp>
      <p:sp>
        <p:nvSpPr>
          <p:cNvPr id="3" name="Content Placeholder 2"/>
          <p:cNvSpPr>
            <a:spLocks noGrp="1"/>
          </p:cNvSpPr>
          <p:nvPr>
            <p:ph idx="1"/>
          </p:nvPr>
        </p:nvSpPr>
        <p:spPr/>
        <p:txBody>
          <a:bodyPr>
            <a:normAutofit fontScale="92500"/>
          </a:bodyPr>
          <a:lstStyle/>
          <a:p>
            <a:pPr>
              <a:lnSpc>
                <a:spcPct val="90000"/>
              </a:lnSpc>
            </a:pPr>
            <a:r>
              <a:rPr lang="en-US" altLang="en-US" sz="2800" b="1" dirty="0">
                <a:latin typeface="Arial" panose="020B0604020202020204" pitchFamily="34" charset="0"/>
              </a:rPr>
              <a:t>Resident Students</a:t>
            </a:r>
          </a:p>
          <a:p>
            <a:pPr lvl="1">
              <a:lnSpc>
                <a:spcPct val="90000"/>
              </a:lnSpc>
            </a:pPr>
            <a:endParaRPr lang="en-US" altLang="en-US" sz="2400" b="1" i="0" dirty="0" smtClean="0">
              <a:latin typeface="Arial" panose="020B0604020202020204" pitchFamily="34" charset="0"/>
            </a:endParaRPr>
          </a:p>
          <a:p>
            <a:pPr lvl="1">
              <a:lnSpc>
                <a:spcPct val="90000"/>
              </a:lnSpc>
            </a:pPr>
            <a:r>
              <a:rPr lang="en-US" altLang="en-US" sz="2400" b="1" i="0" dirty="0" smtClean="0">
                <a:latin typeface="Arial" panose="020B0604020202020204" pitchFamily="34" charset="0"/>
              </a:rPr>
              <a:t>In </a:t>
            </a:r>
            <a:r>
              <a:rPr lang="en-US" altLang="en-US" sz="2400" b="1" i="0" dirty="0">
                <a:latin typeface="Arial" panose="020B0604020202020204" pitchFamily="34" charset="0"/>
              </a:rPr>
              <a:t>attendance for instruction on the count date</a:t>
            </a:r>
          </a:p>
          <a:p>
            <a:pPr lvl="1">
              <a:lnSpc>
                <a:spcPct val="90000"/>
              </a:lnSpc>
              <a:buFont typeface="Wingdings" panose="05000000000000000000" pitchFamily="2" charset="2"/>
              <a:buNone/>
            </a:pPr>
            <a:r>
              <a:rPr lang="en-US" altLang="en-US" sz="2400" b="1" dirty="0">
                <a:latin typeface="Arial" panose="020B0604020202020204" pitchFamily="34" charset="0"/>
              </a:rPr>
              <a:t>				      - OR - </a:t>
            </a:r>
          </a:p>
          <a:p>
            <a:pPr lvl="1">
              <a:lnSpc>
                <a:spcPct val="90000"/>
              </a:lnSpc>
            </a:pPr>
            <a:r>
              <a:rPr lang="en-US" altLang="en-US" sz="2400" b="1" i="0" dirty="0">
                <a:latin typeface="Arial" panose="020B0604020202020204" pitchFamily="34" charset="0"/>
              </a:rPr>
              <a:t>If absent, present any day before and any day after the count date without breaking residency during the time of absence </a:t>
            </a:r>
          </a:p>
          <a:p>
            <a:pPr lvl="1">
              <a:lnSpc>
                <a:spcPct val="90000"/>
              </a:lnSpc>
            </a:pPr>
            <a:endParaRPr lang="en-US" altLang="en-US" sz="2400" b="1" dirty="0">
              <a:latin typeface="Arial" panose="020B0604020202020204" pitchFamily="34" charset="0"/>
            </a:endParaRPr>
          </a:p>
          <a:p>
            <a:pPr lvl="1">
              <a:lnSpc>
                <a:spcPct val="90000"/>
              </a:lnSpc>
            </a:pPr>
            <a:r>
              <a:rPr lang="en-US" altLang="en-US" sz="2400" b="1" dirty="0">
                <a:solidFill>
                  <a:srgbClr val="FF0000"/>
                </a:solidFill>
                <a:latin typeface="Arial" panose="020B0604020202020204" pitchFamily="34" charset="0"/>
              </a:rPr>
              <a:t>(present to enroll or withdraw does not constitute a day of attendance for count purposes)</a:t>
            </a:r>
          </a:p>
          <a:p>
            <a:endParaRPr lang="en-US" dirty="0"/>
          </a:p>
        </p:txBody>
      </p:sp>
    </p:spTree>
    <p:extLst>
      <p:ext uri="{BB962C8B-B14F-4D97-AF65-F5344CB8AC3E}">
        <p14:creationId xmlns:p14="http://schemas.microsoft.com/office/powerpoint/2010/main" val="2050354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87582"/>
          </a:xfrm>
        </p:spPr>
        <p:txBody>
          <a:bodyPr/>
          <a:lstStyle/>
          <a:p>
            <a:pPr algn="ctr"/>
            <a:r>
              <a:rPr lang="en-US" altLang="en-US" dirty="0"/>
              <a:t>PUPIL COUNT REPORTING</a:t>
            </a:r>
            <a:endParaRPr lang="en-US" dirty="0"/>
          </a:p>
        </p:txBody>
      </p:sp>
      <p:sp>
        <p:nvSpPr>
          <p:cNvPr id="3" name="Content Placeholder 2"/>
          <p:cNvSpPr>
            <a:spLocks noGrp="1"/>
          </p:cNvSpPr>
          <p:nvPr>
            <p:ph idx="1"/>
          </p:nvPr>
        </p:nvSpPr>
        <p:spPr>
          <a:xfrm>
            <a:off x="1371600" y="1861127"/>
            <a:ext cx="9601200" cy="4160981"/>
          </a:xfrm>
        </p:spPr>
        <p:txBody>
          <a:bodyPr>
            <a:normAutofit fontScale="85000" lnSpcReduction="20000"/>
          </a:bodyPr>
          <a:lstStyle/>
          <a:p>
            <a:r>
              <a:rPr lang="en-US" dirty="0" smtClean="0"/>
              <a:t>Districts Report thru the School Finance Reporting Portal </a:t>
            </a:r>
            <a:r>
              <a:rPr lang="en-US" dirty="0"/>
              <a:t>at </a:t>
            </a:r>
            <a:r>
              <a:rPr lang="en-US" dirty="0">
                <a:hlinkClick r:id="rId2"/>
              </a:rPr>
              <a:t>http://</a:t>
            </a:r>
            <a:r>
              <a:rPr lang="en-US" dirty="0" smtClean="0">
                <a:hlinkClick r:id="rId2"/>
              </a:rPr>
              <a:t>dpi.wi.gov/sfs/reporting/safr/overview</a:t>
            </a:r>
            <a:r>
              <a:rPr lang="en-US" dirty="0" smtClean="0"/>
              <a:t>.  </a:t>
            </a:r>
          </a:p>
          <a:p>
            <a:pPr lvl="1"/>
            <a:endParaRPr lang="en-US" dirty="0" smtClean="0"/>
          </a:p>
          <a:p>
            <a:pPr lvl="1"/>
            <a:r>
              <a:rPr lang="en-US" dirty="0" smtClean="0"/>
              <a:t>3rd </a:t>
            </a:r>
            <a:r>
              <a:rPr lang="en-US" dirty="0"/>
              <a:t>Friday in </a:t>
            </a:r>
            <a:r>
              <a:rPr lang="en-US" b="1" dirty="0"/>
              <a:t>September</a:t>
            </a:r>
            <a:r>
              <a:rPr lang="en-US" dirty="0"/>
              <a:t> Pupil Count </a:t>
            </a:r>
          </a:p>
          <a:p>
            <a:pPr lvl="2"/>
            <a:r>
              <a:rPr lang="en-US" b="1" dirty="0"/>
              <a:t>PI-1563 </a:t>
            </a:r>
            <a:r>
              <a:rPr lang="en-US" dirty="0"/>
              <a:t>Report </a:t>
            </a:r>
          </a:p>
          <a:p>
            <a:pPr lvl="1"/>
            <a:endParaRPr lang="en-US" dirty="0" smtClean="0"/>
          </a:p>
          <a:p>
            <a:pPr lvl="1"/>
            <a:r>
              <a:rPr lang="en-US" dirty="0" smtClean="0"/>
              <a:t>2nd </a:t>
            </a:r>
            <a:r>
              <a:rPr lang="en-US" dirty="0"/>
              <a:t>Friday in </a:t>
            </a:r>
            <a:r>
              <a:rPr lang="en-US" b="1" dirty="0"/>
              <a:t>January </a:t>
            </a:r>
            <a:r>
              <a:rPr lang="en-US" dirty="0"/>
              <a:t>Pupil Count </a:t>
            </a:r>
          </a:p>
          <a:p>
            <a:pPr lvl="2"/>
            <a:r>
              <a:rPr lang="en-US" b="1" dirty="0"/>
              <a:t>PI-1563 </a:t>
            </a:r>
            <a:r>
              <a:rPr lang="en-US" dirty="0"/>
              <a:t>Report </a:t>
            </a:r>
          </a:p>
          <a:p>
            <a:pPr lvl="1"/>
            <a:endParaRPr lang="en-US" dirty="0" smtClean="0"/>
          </a:p>
          <a:p>
            <a:pPr lvl="1"/>
            <a:r>
              <a:rPr lang="en-US" dirty="0" smtClean="0"/>
              <a:t>Summer </a:t>
            </a:r>
            <a:r>
              <a:rPr lang="en-US" dirty="0"/>
              <a:t>School Report </a:t>
            </a:r>
          </a:p>
          <a:p>
            <a:pPr lvl="2"/>
            <a:r>
              <a:rPr lang="en-US" b="1" dirty="0"/>
              <a:t>PI-1804 </a:t>
            </a:r>
            <a:r>
              <a:rPr lang="en-US" dirty="0"/>
              <a:t>Report </a:t>
            </a:r>
          </a:p>
          <a:p>
            <a:pPr marL="987552" lvl="2" indent="0">
              <a:buNone/>
            </a:pPr>
            <a:endParaRPr lang="en-US" dirty="0"/>
          </a:p>
          <a:p>
            <a:pPr lvl="1"/>
            <a:r>
              <a:rPr lang="en-US" dirty="0" smtClean="0"/>
              <a:t>Youth </a:t>
            </a:r>
            <a:r>
              <a:rPr lang="en-US" dirty="0"/>
              <a:t>Challenge Academy Pupil Count </a:t>
            </a:r>
          </a:p>
          <a:p>
            <a:pPr lvl="2"/>
            <a:r>
              <a:rPr lang="en-US" b="1" dirty="0" smtClean="0"/>
              <a:t>PI-1563 </a:t>
            </a:r>
            <a:r>
              <a:rPr lang="en-US" b="1" dirty="0"/>
              <a:t>YCA </a:t>
            </a:r>
            <a:r>
              <a:rPr lang="en-US" dirty="0"/>
              <a:t>Report </a:t>
            </a:r>
          </a:p>
          <a:p>
            <a:pPr lvl="2"/>
            <a:r>
              <a:rPr lang="en-US" dirty="0"/>
              <a:t>•September and </a:t>
            </a:r>
            <a:r>
              <a:rPr lang="en-US" b="1" dirty="0"/>
              <a:t>January </a:t>
            </a:r>
            <a:endParaRPr lang="en-US" dirty="0"/>
          </a:p>
          <a:p>
            <a:pPr lvl="1"/>
            <a:endParaRPr lang="en-US" dirty="0" smtClean="0"/>
          </a:p>
          <a:p>
            <a:endParaRPr lang="en-US" altLang="en-US" b="1" dirty="0" smtClean="0">
              <a:latin typeface="Arial" panose="020B0604020202020204" pitchFamily="34" charset="0"/>
              <a:hlinkClick r:id="rId3"/>
            </a:endParaRPr>
          </a:p>
          <a:p>
            <a:endParaRPr lang="en-US" dirty="0" smtClean="0"/>
          </a:p>
          <a:p>
            <a:pPr lvl="1"/>
            <a:endParaRPr lang="en-US" dirty="0" smtClean="0"/>
          </a:p>
          <a:p>
            <a:endParaRPr lang="en-US" dirty="0" smtClean="0"/>
          </a:p>
          <a:p>
            <a:pPr marL="530352" lvl="1" indent="0">
              <a:buNone/>
            </a:pPr>
            <a:endParaRPr lang="en-US" dirty="0"/>
          </a:p>
          <a:p>
            <a:endParaRPr lang="en-US" dirty="0"/>
          </a:p>
          <a:p>
            <a:pPr marL="530352" lvl="1" indent="0">
              <a:buNone/>
            </a:pPr>
            <a:endParaRPr lang="en-US" dirty="0"/>
          </a:p>
          <a:p>
            <a:endParaRPr lang="en-US" dirty="0"/>
          </a:p>
        </p:txBody>
      </p:sp>
    </p:spTree>
    <p:extLst>
      <p:ext uri="{BB962C8B-B14F-4D97-AF65-F5344CB8AC3E}">
        <p14:creationId xmlns:p14="http://schemas.microsoft.com/office/powerpoint/2010/main" val="358849207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1501</TotalTime>
  <Words>2939</Words>
  <Application>Microsoft Office PowerPoint</Application>
  <PresentationFormat>Widescreen</PresentationFormat>
  <Paragraphs>326</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Franklin Gothic Book</vt:lpstr>
      <vt:lpstr>Wingdings</vt:lpstr>
      <vt:lpstr>Wingdings 3</vt:lpstr>
      <vt:lpstr>Crop</vt:lpstr>
      <vt:lpstr>Membership audit Session</vt:lpstr>
      <vt:lpstr>The Importance of Membership</vt:lpstr>
      <vt:lpstr>Legal Requirements and audit selection</vt:lpstr>
      <vt:lpstr>What is Required?</vt:lpstr>
      <vt:lpstr>What is Required?</vt:lpstr>
      <vt:lpstr>Membership Audit Selection</vt:lpstr>
      <vt:lpstr>Counting the Students</vt:lpstr>
      <vt:lpstr>ELIGIBLE STUDENTS TO BE INCLUDED IN COUNT</vt:lpstr>
      <vt:lpstr>PUPIL COUNT REPORTING</vt:lpstr>
      <vt:lpstr>PUPIL COUNT REPORTING</vt:lpstr>
      <vt:lpstr>PUPIL COUNT REPORTING Final Summary</vt:lpstr>
      <vt:lpstr>PUPIL COUNT REPORTING Head Count</vt:lpstr>
      <vt:lpstr>PUPIL COUNT REPORTING Non-Resident Reductions</vt:lpstr>
      <vt:lpstr>PUPIL COUNT REPORTING Resident Reductions</vt:lpstr>
      <vt:lpstr>PUPIL COUNT REPORTING Resident Additions</vt:lpstr>
      <vt:lpstr>Membership Report Amendments/ Audit Exceptions</vt:lpstr>
      <vt:lpstr>Auditing Membership</vt:lpstr>
      <vt:lpstr>2015-16 Membership Audit Findings</vt:lpstr>
      <vt:lpstr>Auditor Workpaper Reviews</vt:lpstr>
      <vt:lpstr>Auditor Workpaper Reviews</vt:lpstr>
      <vt:lpstr>Auditor Workpaper Reviews</vt:lpstr>
      <vt:lpstr>Auditor Workpaper Reviews</vt:lpstr>
      <vt:lpstr>MEMBERSHIP AUDIT RESOURCES</vt:lpstr>
      <vt:lpstr>Audit Procedures – Head Count</vt:lpstr>
      <vt:lpstr>Audit Procedures – Testing</vt:lpstr>
      <vt:lpstr>Audit Procedures – Testing</vt:lpstr>
      <vt:lpstr>Audit Procedures – Testing</vt:lpstr>
      <vt:lpstr>Audit Procedures – Testing</vt:lpstr>
      <vt:lpstr>Comparison to Prior Data</vt:lpstr>
      <vt:lpstr>Comparison to Prior Data</vt:lpstr>
      <vt:lpstr>Comparison to Prior Data</vt:lpstr>
      <vt:lpstr>Reconciliation of September to January Count</vt:lpstr>
      <vt:lpstr>Reconciliation of September to January Count</vt:lpstr>
      <vt:lpstr>Reconciliation of September to January Count</vt:lpstr>
      <vt:lpstr>Summer School Fees Audit Example </vt:lpstr>
      <vt:lpstr>Summer School Fees Audit Example </vt:lpstr>
      <vt:lpstr>Summer School Fees Audit Example </vt:lpstr>
      <vt:lpstr>Summer School Fees Audit Example</vt:lpstr>
      <vt:lpstr>Summer School Fees Audit Example</vt:lpstr>
      <vt:lpstr>Summer School Fees Audit Example</vt:lpstr>
      <vt:lpstr>Summer School Fees Audit Example</vt:lpstr>
      <vt:lpstr>Membership Audit Reporting</vt:lpstr>
      <vt:lpstr>Membership Audit Report Agreed on Procedures Format </vt:lpstr>
      <vt:lpstr>Agreed-Upon Procedures Engagements (AT section 601)</vt:lpstr>
      <vt:lpstr>Membership Audit Report Agreed on Procedures Format</vt:lpstr>
      <vt:lpstr>Membership Audit Report Auditor Changes: Summary</vt:lpstr>
      <vt:lpstr>Other issues</vt:lpstr>
      <vt:lpstr>Reporting Part Time Home-School, Non-Resident Pupils</vt:lpstr>
      <vt:lpstr>Part Time Home-Schooled, Resident Pupils </vt:lpstr>
      <vt:lpstr>Part Time Home-Schooled, Resident Pupils</vt:lpstr>
      <vt:lpstr>Membership Audits Further Information</vt:lpstr>
      <vt:lpstr>SFS Contact Information (Area Code: 608)</vt:lpstr>
    </vt:vector>
  </TitlesOfParts>
  <Company>Department of Public Instruction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audit Session</dc:title>
  <dc:creator>Kahl, Brian M.  DPI</dc:creator>
  <cp:lastModifiedBy>Kahl, Brian M.  DPI</cp:lastModifiedBy>
  <cp:revision>155</cp:revision>
  <cp:lastPrinted>2016-05-19T17:54:00Z</cp:lastPrinted>
  <dcterms:created xsi:type="dcterms:W3CDTF">2016-04-20T17:52:15Z</dcterms:created>
  <dcterms:modified xsi:type="dcterms:W3CDTF">2016-05-19T20:39:57Z</dcterms:modified>
</cp:coreProperties>
</file>