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5143500" type="screen16x9"/>
  <p:notesSz cx="6858000" cy="9144000"/>
  <p:embeddedFontLst>
    <p:embeddedFont>
      <p:font typeface="Open Sans" panose="020B0606030504020204" pitchFamily="34" charset="0"/>
      <p:regular r:id="rId27"/>
      <p:bold r:id="rId28"/>
      <p:italic r:id="rId29"/>
      <p:boldItalic r:id="rId30"/>
    </p:embeddedFont>
    <p:embeddedFont>
      <p:font typeface="PT Sans Narrow" panose="020B0506020203020204" pitchFamily="34" charset="0"/>
      <p:regular r:id="rId31"/>
      <p:bold r:id="rId3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7" roundtripDataSignature="AMtx7mgg3Ph8rbIfB7qj4d6T1OBV08mr+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96EB12-6E61-451C-ABDC-AC722E2FDA72}" v="3" dt="2022-04-04T17:44:01.650"/>
  </p1510:revLst>
</p1510:revInfo>
</file>

<file path=ppt/tableStyles.xml><?xml version="1.0" encoding="utf-8"?>
<a:tblStyleLst xmlns:a="http://schemas.openxmlformats.org/drawingml/2006/main" def="{815D3C93-A6C4-4386-BF87-60027540F1E8}">
  <a:tblStyle styleId="{815D3C93-A6C4-4386-BF87-60027540F1E8}"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A62D7DE6-CA80-4500-B33C-E37D18320535}" styleName="Table_1">
    <a:wholeTbl>
      <a:tcTxStyle b="off" i="off">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9" d="100"/>
          <a:sy n="139" d="100"/>
        </p:scale>
        <p:origin x="804"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42"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3.fntdata"/><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6.fntdata"/><Relationship Id="rId37" Type="http://customschemas.google.com/relationships/presentationmetadata" Target="metadata"/><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 name="Google Shape;7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7" name="Google Shape;127;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3" name="Google Shape;133;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9" name="Google Shape;139;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5" name="Google Shape;145;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1" name="Google Shape;151;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8" name="Google Shape;158;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4" name="Google Shape;164;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0" name="Google Shape;170;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6" name="Google Shape;176;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2" name="Google Shape;182;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8" name="Google Shape;78;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8" name="Google Shape;188;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4" name="Google Shape;194;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0" name="Google Shape;200;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6" name="Google Shape;206;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2" name="Google Shape;212;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4" name="Google Shape;84;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dc8a8d450c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0" name="Google Shape;90;gdc8a8d450c_0_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dc8a8d450c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6" name="Google Shape;96;gdc8a8d450c_0_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9" name="Google Shape;109;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5" name="Google Shape;115;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1" name="Google Shape;121;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5"/>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5"/>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5"/>
          <p:cNvGrpSpPr/>
          <p:nvPr/>
        </p:nvGrpSpPr>
        <p:grpSpPr>
          <a:xfrm>
            <a:off x="1004144" y="1022025"/>
            <a:ext cx="7136669" cy="152400"/>
            <a:chOff x="1346429" y="1011300"/>
            <a:chExt cx="6452100" cy="152400"/>
          </a:xfrm>
        </p:grpSpPr>
        <p:cxnSp>
          <p:nvCxnSpPr>
            <p:cNvPr id="13" name="Google Shape;13;p25"/>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5"/>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5"/>
          <p:cNvGrpSpPr/>
          <p:nvPr/>
        </p:nvGrpSpPr>
        <p:grpSpPr>
          <a:xfrm>
            <a:off x="1004151" y="3969100"/>
            <a:ext cx="7136669" cy="152400"/>
            <a:chOff x="1346435" y="3969088"/>
            <a:chExt cx="6452100" cy="152400"/>
          </a:xfrm>
        </p:grpSpPr>
        <p:cxnSp>
          <p:nvCxnSpPr>
            <p:cNvPr id="16" name="Google Shape;16;p25"/>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5"/>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5"/>
          <p:cNvSpPr txBox="1">
            <a:spLocks noGrp="1"/>
          </p:cNvSpPr>
          <p:nvPr>
            <p:ph type="ctrTitle"/>
          </p:nvPr>
        </p:nvSpPr>
        <p:spPr>
          <a:xfrm>
            <a:off x="1004150" y="1751764"/>
            <a:ext cx="7136700" cy="10224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400"/>
              <a:buNone/>
              <a:defRPr sz="5400"/>
            </a:lvl1pPr>
            <a:lvl2pPr lvl="1" algn="ctr">
              <a:lnSpc>
                <a:spcPct val="100000"/>
              </a:lnSpc>
              <a:spcBef>
                <a:spcPts val="0"/>
              </a:spcBef>
              <a:spcAft>
                <a:spcPts val="0"/>
              </a:spcAft>
              <a:buSzPts val="5400"/>
              <a:buNone/>
              <a:defRPr sz="5400"/>
            </a:lvl2pPr>
            <a:lvl3pPr lvl="2" algn="ctr">
              <a:lnSpc>
                <a:spcPct val="100000"/>
              </a:lnSpc>
              <a:spcBef>
                <a:spcPts val="0"/>
              </a:spcBef>
              <a:spcAft>
                <a:spcPts val="0"/>
              </a:spcAft>
              <a:buSzPts val="5400"/>
              <a:buNone/>
              <a:defRPr sz="5400"/>
            </a:lvl3pPr>
            <a:lvl4pPr lvl="3" algn="ctr">
              <a:lnSpc>
                <a:spcPct val="100000"/>
              </a:lnSpc>
              <a:spcBef>
                <a:spcPts val="0"/>
              </a:spcBef>
              <a:spcAft>
                <a:spcPts val="0"/>
              </a:spcAft>
              <a:buSzPts val="5400"/>
              <a:buNone/>
              <a:defRPr sz="5400"/>
            </a:lvl4pPr>
            <a:lvl5pPr lvl="4" algn="ctr">
              <a:lnSpc>
                <a:spcPct val="100000"/>
              </a:lnSpc>
              <a:spcBef>
                <a:spcPts val="0"/>
              </a:spcBef>
              <a:spcAft>
                <a:spcPts val="0"/>
              </a:spcAft>
              <a:buSzPts val="5400"/>
              <a:buNone/>
              <a:defRPr sz="5400"/>
            </a:lvl5pPr>
            <a:lvl6pPr lvl="5" algn="ctr">
              <a:lnSpc>
                <a:spcPct val="100000"/>
              </a:lnSpc>
              <a:spcBef>
                <a:spcPts val="0"/>
              </a:spcBef>
              <a:spcAft>
                <a:spcPts val="0"/>
              </a:spcAft>
              <a:buSzPts val="5400"/>
              <a:buNone/>
              <a:defRPr sz="5400"/>
            </a:lvl6pPr>
            <a:lvl7pPr lvl="6" algn="ctr">
              <a:lnSpc>
                <a:spcPct val="100000"/>
              </a:lnSpc>
              <a:spcBef>
                <a:spcPts val="0"/>
              </a:spcBef>
              <a:spcAft>
                <a:spcPts val="0"/>
              </a:spcAft>
              <a:buSzPts val="5400"/>
              <a:buNone/>
              <a:defRPr sz="5400"/>
            </a:lvl7pPr>
            <a:lvl8pPr lvl="7" algn="ctr">
              <a:lnSpc>
                <a:spcPct val="100000"/>
              </a:lnSpc>
              <a:spcBef>
                <a:spcPts val="0"/>
              </a:spcBef>
              <a:spcAft>
                <a:spcPts val="0"/>
              </a:spcAft>
              <a:buSzPts val="5400"/>
              <a:buNone/>
              <a:defRPr sz="5400"/>
            </a:lvl8pPr>
            <a:lvl9pPr lvl="8" algn="ctr">
              <a:lnSpc>
                <a:spcPct val="100000"/>
              </a:lnSpc>
              <a:spcBef>
                <a:spcPts val="0"/>
              </a:spcBef>
              <a:spcAft>
                <a:spcPts val="0"/>
              </a:spcAft>
              <a:buSzPts val="5400"/>
              <a:buNone/>
              <a:defRPr sz="5400"/>
            </a:lvl9pPr>
          </a:lstStyle>
          <a:p>
            <a:endParaRPr/>
          </a:p>
        </p:txBody>
      </p:sp>
      <p:sp>
        <p:nvSpPr>
          <p:cNvPr id="19" name="Google Shape;19;p25"/>
          <p:cNvSpPr txBox="1">
            <a:spLocks noGrp="1"/>
          </p:cNvSpPr>
          <p:nvPr>
            <p:ph type="subTitle" idx="1"/>
          </p:nvPr>
        </p:nvSpPr>
        <p:spPr>
          <a:xfrm>
            <a:off x="2137225" y="2850039"/>
            <a:ext cx="48705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Google Shape;20;p2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34"/>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 name="Google Shape;57;p34"/>
          <p:cNvSpPr txBox="1">
            <a:spLocks noGrp="1"/>
          </p:cNvSpPr>
          <p:nvPr>
            <p:ph type="title" hasCustomPrompt="1"/>
          </p:nvPr>
        </p:nvSpPr>
        <p:spPr>
          <a:xfrm>
            <a:off x="311700" y="1304850"/>
            <a:ext cx="8520600" cy="15384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Clr>
                <a:schemeClr val="accent3"/>
              </a:buClr>
              <a:buSzPts val="13000"/>
              <a:buNone/>
              <a:defRPr sz="13000">
                <a:solidFill>
                  <a:schemeClr val="accent3"/>
                </a:solidFill>
              </a:defRPr>
            </a:lvl1pPr>
            <a:lvl2pPr lvl="1" algn="ctr">
              <a:lnSpc>
                <a:spcPct val="100000"/>
              </a:lnSpc>
              <a:spcBef>
                <a:spcPts val="0"/>
              </a:spcBef>
              <a:spcAft>
                <a:spcPts val="0"/>
              </a:spcAft>
              <a:buClr>
                <a:schemeClr val="accent3"/>
              </a:buClr>
              <a:buSzPts val="13000"/>
              <a:buNone/>
              <a:defRPr sz="13000">
                <a:solidFill>
                  <a:schemeClr val="accent3"/>
                </a:solidFill>
              </a:defRPr>
            </a:lvl2pPr>
            <a:lvl3pPr lvl="2" algn="ctr">
              <a:lnSpc>
                <a:spcPct val="100000"/>
              </a:lnSpc>
              <a:spcBef>
                <a:spcPts val="0"/>
              </a:spcBef>
              <a:spcAft>
                <a:spcPts val="0"/>
              </a:spcAft>
              <a:buClr>
                <a:schemeClr val="accent3"/>
              </a:buClr>
              <a:buSzPts val="13000"/>
              <a:buNone/>
              <a:defRPr sz="13000">
                <a:solidFill>
                  <a:schemeClr val="accent3"/>
                </a:solidFill>
              </a:defRPr>
            </a:lvl3pPr>
            <a:lvl4pPr lvl="3" algn="ctr">
              <a:lnSpc>
                <a:spcPct val="100000"/>
              </a:lnSpc>
              <a:spcBef>
                <a:spcPts val="0"/>
              </a:spcBef>
              <a:spcAft>
                <a:spcPts val="0"/>
              </a:spcAft>
              <a:buClr>
                <a:schemeClr val="accent3"/>
              </a:buClr>
              <a:buSzPts val="13000"/>
              <a:buNone/>
              <a:defRPr sz="13000">
                <a:solidFill>
                  <a:schemeClr val="accent3"/>
                </a:solidFill>
              </a:defRPr>
            </a:lvl4pPr>
            <a:lvl5pPr lvl="4" algn="ctr">
              <a:lnSpc>
                <a:spcPct val="100000"/>
              </a:lnSpc>
              <a:spcBef>
                <a:spcPts val="0"/>
              </a:spcBef>
              <a:spcAft>
                <a:spcPts val="0"/>
              </a:spcAft>
              <a:buClr>
                <a:schemeClr val="accent3"/>
              </a:buClr>
              <a:buSzPts val="13000"/>
              <a:buNone/>
              <a:defRPr sz="13000">
                <a:solidFill>
                  <a:schemeClr val="accent3"/>
                </a:solidFill>
              </a:defRPr>
            </a:lvl5pPr>
            <a:lvl6pPr lvl="5" algn="ctr">
              <a:lnSpc>
                <a:spcPct val="100000"/>
              </a:lnSpc>
              <a:spcBef>
                <a:spcPts val="0"/>
              </a:spcBef>
              <a:spcAft>
                <a:spcPts val="0"/>
              </a:spcAft>
              <a:buClr>
                <a:schemeClr val="accent3"/>
              </a:buClr>
              <a:buSzPts val="13000"/>
              <a:buNone/>
              <a:defRPr sz="13000">
                <a:solidFill>
                  <a:schemeClr val="accent3"/>
                </a:solidFill>
              </a:defRPr>
            </a:lvl6pPr>
            <a:lvl7pPr lvl="6" algn="ctr">
              <a:lnSpc>
                <a:spcPct val="100000"/>
              </a:lnSpc>
              <a:spcBef>
                <a:spcPts val="0"/>
              </a:spcBef>
              <a:spcAft>
                <a:spcPts val="0"/>
              </a:spcAft>
              <a:buClr>
                <a:schemeClr val="accent3"/>
              </a:buClr>
              <a:buSzPts val="13000"/>
              <a:buNone/>
              <a:defRPr sz="13000">
                <a:solidFill>
                  <a:schemeClr val="accent3"/>
                </a:solidFill>
              </a:defRPr>
            </a:lvl7pPr>
            <a:lvl8pPr lvl="7" algn="ctr">
              <a:lnSpc>
                <a:spcPct val="100000"/>
              </a:lnSpc>
              <a:spcBef>
                <a:spcPts val="0"/>
              </a:spcBef>
              <a:spcAft>
                <a:spcPts val="0"/>
              </a:spcAft>
              <a:buClr>
                <a:schemeClr val="accent3"/>
              </a:buClr>
              <a:buSzPts val="13000"/>
              <a:buNone/>
              <a:defRPr sz="13000">
                <a:solidFill>
                  <a:schemeClr val="accent3"/>
                </a:solidFill>
              </a:defRPr>
            </a:lvl8pPr>
            <a:lvl9pPr lvl="8" algn="ctr">
              <a:lnSpc>
                <a:spcPct val="100000"/>
              </a:lnSpc>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34"/>
          <p:cNvSpPr txBox="1">
            <a:spLocks noGrp="1"/>
          </p:cNvSpPr>
          <p:nvPr>
            <p:ph type="body" idx="1"/>
          </p:nvPr>
        </p:nvSpPr>
        <p:spPr>
          <a:xfrm>
            <a:off x="311700" y="2995650"/>
            <a:ext cx="8520600" cy="10716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59" name="Google Shape;59;p3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3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62"/>
        <p:cNvGrpSpPr/>
        <p:nvPr/>
      </p:nvGrpSpPr>
      <p:grpSpPr>
        <a:xfrm>
          <a:off x="0" y="0"/>
          <a:ext cx="0" cy="0"/>
          <a:chOff x="0" y="0"/>
          <a:chExt cx="0" cy="0"/>
        </a:xfrm>
      </p:grpSpPr>
      <p:sp>
        <p:nvSpPr>
          <p:cNvPr id="63" name="Google Shape;63;p36"/>
          <p:cNvSpPr txBox="1">
            <a:spLocks noGrp="1"/>
          </p:cNvSpPr>
          <p:nvPr>
            <p:ph type="title"/>
          </p:nvPr>
        </p:nvSpPr>
        <p:spPr>
          <a:xfrm>
            <a:off x="376327" y="267374"/>
            <a:ext cx="7886700" cy="994200"/>
          </a:xfrm>
          <a:prstGeom prst="rect">
            <a:avLst/>
          </a:prstGeom>
          <a:noFill/>
          <a:ln>
            <a:noFill/>
          </a:ln>
        </p:spPr>
        <p:txBody>
          <a:bodyPr spcFirstLastPara="1" wrap="square" lIns="68575" tIns="34275" rIns="68575" bIns="34275" anchor="ctr" anchorCtr="0">
            <a:noAutofit/>
          </a:bodyPr>
          <a:lstStyle>
            <a:lvl1pPr lvl="0" algn="l">
              <a:lnSpc>
                <a:spcPct val="90000"/>
              </a:lnSpc>
              <a:spcBef>
                <a:spcPts val="0"/>
              </a:spcBef>
              <a:spcAft>
                <a:spcPts val="0"/>
              </a:spcAft>
              <a:buClr>
                <a:srgbClr val="005091"/>
              </a:buClr>
              <a:buSzPts val="1400"/>
              <a:buNone/>
              <a:defRPr/>
            </a:lvl1pPr>
            <a:lvl2pPr lvl="1" algn="l">
              <a:lnSpc>
                <a:spcPct val="100000"/>
              </a:lnSpc>
              <a:spcBef>
                <a:spcPts val="0"/>
              </a:spcBef>
              <a:spcAft>
                <a:spcPts val="0"/>
              </a:spcAft>
              <a:buSzPts val="3600"/>
              <a:buNone/>
              <a:defRPr/>
            </a:lvl2pPr>
            <a:lvl3pPr lvl="2" algn="l">
              <a:lnSpc>
                <a:spcPct val="100000"/>
              </a:lnSpc>
              <a:spcBef>
                <a:spcPts val="0"/>
              </a:spcBef>
              <a:spcAft>
                <a:spcPts val="0"/>
              </a:spcAft>
              <a:buSzPts val="3600"/>
              <a:buNone/>
              <a:defRPr/>
            </a:lvl3pPr>
            <a:lvl4pPr lvl="3" algn="l">
              <a:lnSpc>
                <a:spcPct val="100000"/>
              </a:lnSpc>
              <a:spcBef>
                <a:spcPts val="0"/>
              </a:spcBef>
              <a:spcAft>
                <a:spcPts val="0"/>
              </a:spcAft>
              <a:buSzPts val="3600"/>
              <a:buNone/>
              <a:defRPr/>
            </a:lvl4pPr>
            <a:lvl5pPr lvl="4" algn="l">
              <a:lnSpc>
                <a:spcPct val="100000"/>
              </a:lnSpc>
              <a:spcBef>
                <a:spcPts val="0"/>
              </a:spcBef>
              <a:spcAft>
                <a:spcPts val="0"/>
              </a:spcAft>
              <a:buSzPts val="3600"/>
              <a:buNone/>
              <a:defRPr/>
            </a:lvl5pPr>
            <a:lvl6pPr lvl="5" algn="l">
              <a:lnSpc>
                <a:spcPct val="100000"/>
              </a:lnSpc>
              <a:spcBef>
                <a:spcPts val="0"/>
              </a:spcBef>
              <a:spcAft>
                <a:spcPts val="0"/>
              </a:spcAft>
              <a:buSzPts val="3600"/>
              <a:buNone/>
              <a:defRPr/>
            </a:lvl6pPr>
            <a:lvl7pPr lvl="6" algn="l">
              <a:lnSpc>
                <a:spcPct val="100000"/>
              </a:lnSpc>
              <a:spcBef>
                <a:spcPts val="0"/>
              </a:spcBef>
              <a:spcAft>
                <a:spcPts val="0"/>
              </a:spcAft>
              <a:buSzPts val="3600"/>
              <a:buNone/>
              <a:defRPr/>
            </a:lvl7pPr>
            <a:lvl8pPr lvl="7" algn="l">
              <a:lnSpc>
                <a:spcPct val="100000"/>
              </a:lnSpc>
              <a:spcBef>
                <a:spcPts val="0"/>
              </a:spcBef>
              <a:spcAft>
                <a:spcPts val="0"/>
              </a:spcAft>
              <a:buSzPts val="3600"/>
              <a:buNone/>
              <a:defRPr/>
            </a:lvl8pPr>
            <a:lvl9pPr lvl="8" algn="l">
              <a:lnSpc>
                <a:spcPct val="100000"/>
              </a:lnSpc>
              <a:spcBef>
                <a:spcPts val="0"/>
              </a:spcBef>
              <a:spcAft>
                <a:spcPts val="0"/>
              </a:spcAft>
              <a:buSzPts val="3600"/>
              <a:buNone/>
              <a:defRPr/>
            </a:lvl9pPr>
          </a:lstStyle>
          <a:p>
            <a:endParaRPr/>
          </a:p>
        </p:txBody>
      </p:sp>
      <p:sp>
        <p:nvSpPr>
          <p:cNvPr id="64" name="Google Shape;64;p36"/>
          <p:cNvSpPr txBox="1">
            <a:spLocks noGrp="1"/>
          </p:cNvSpPr>
          <p:nvPr>
            <p:ph type="body" idx="1"/>
          </p:nvPr>
        </p:nvSpPr>
        <p:spPr>
          <a:xfrm>
            <a:off x="376327" y="1369219"/>
            <a:ext cx="7886700" cy="3263400"/>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SzPts val="1400"/>
              <a:buChar char="●"/>
              <a:defRPr/>
            </a:lvl1pPr>
            <a:lvl2pPr marL="914400" lvl="1" indent="-317500" algn="l">
              <a:lnSpc>
                <a:spcPct val="90000"/>
              </a:lnSpc>
              <a:spcBef>
                <a:spcPts val="1600"/>
              </a:spcBef>
              <a:spcAft>
                <a:spcPts val="0"/>
              </a:spcAft>
              <a:buSzPts val="1400"/>
              <a:buChar char="○"/>
              <a:defRPr/>
            </a:lvl2pPr>
            <a:lvl3pPr marL="1371600" lvl="2" indent="-317500" algn="l">
              <a:lnSpc>
                <a:spcPct val="90000"/>
              </a:lnSpc>
              <a:spcBef>
                <a:spcPts val="1600"/>
              </a:spcBef>
              <a:spcAft>
                <a:spcPts val="0"/>
              </a:spcAft>
              <a:buSzPts val="1400"/>
              <a:buChar char="■"/>
              <a:defRPr/>
            </a:lvl3pPr>
            <a:lvl4pPr marL="1828800" lvl="3" indent="-317500" algn="l">
              <a:lnSpc>
                <a:spcPct val="90000"/>
              </a:lnSpc>
              <a:spcBef>
                <a:spcPts val="1600"/>
              </a:spcBef>
              <a:spcAft>
                <a:spcPts val="0"/>
              </a:spcAft>
              <a:buSzPts val="1400"/>
              <a:buChar char="●"/>
              <a:defRPr/>
            </a:lvl4pPr>
            <a:lvl5pPr marL="2286000" lvl="4" indent="-317500" algn="l">
              <a:lnSpc>
                <a:spcPct val="90000"/>
              </a:lnSpc>
              <a:spcBef>
                <a:spcPts val="1600"/>
              </a:spcBef>
              <a:spcAft>
                <a:spcPts val="0"/>
              </a:spcAft>
              <a:buSzPts val="1400"/>
              <a:buChar char="○"/>
              <a:defRPr/>
            </a:lvl5pPr>
            <a:lvl6pPr marL="2743200" lvl="5" indent="-317500" algn="l">
              <a:lnSpc>
                <a:spcPct val="90000"/>
              </a:lnSpc>
              <a:spcBef>
                <a:spcPts val="1600"/>
              </a:spcBef>
              <a:spcAft>
                <a:spcPts val="0"/>
              </a:spcAft>
              <a:buClr>
                <a:schemeClr val="dk1"/>
              </a:buClr>
              <a:buSzPts val="1400"/>
              <a:buChar char="■"/>
              <a:defRPr/>
            </a:lvl6pPr>
            <a:lvl7pPr marL="3200400" lvl="6" indent="-317500" algn="l">
              <a:lnSpc>
                <a:spcPct val="90000"/>
              </a:lnSpc>
              <a:spcBef>
                <a:spcPts val="1600"/>
              </a:spcBef>
              <a:spcAft>
                <a:spcPts val="0"/>
              </a:spcAft>
              <a:buClr>
                <a:schemeClr val="dk1"/>
              </a:buClr>
              <a:buSzPts val="1400"/>
              <a:buChar char="●"/>
              <a:defRPr/>
            </a:lvl7pPr>
            <a:lvl8pPr marL="3657600" lvl="7" indent="-317500" algn="l">
              <a:lnSpc>
                <a:spcPct val="90000"/>
              </a:lnSpc>
              <a:spcBef>
                <a:spcPts val="1600"/>
              </a:spcBef>
              <a:spcAft>
                <a:spcPts val="0"/>
              </a:spcAft>
              <a:buClr>
                <a:schemeClr val="dk1"/>
              </a:buClr>
              <a:buSzPts val="1400"/>
              <a:buChar char="○"/>
              <a:defRPr/>
            </a:lvl8pPr>
            <a:lvl9pPr marL="4114800" lvl="8" indent="-317500" algn="l">
              <a:lnSpc>
                <a:spcPct val="90000"/>
              </a:lnSpc>
              <a:spcBef>
                <a:spcPts val="1600"/>
              </a:spcBef>
              <a:spcAft>
                <a:spcPts val="1600"/>
              </a:spcAft>
              <a:buClr>
                <a:schemeClr val="dk1"/>
              </a:buClr>
              <a:buSzPts val="1400"/>
              <a:buChar char="■"/>
              <a:defRPr/>
            </a:lvl9pPr>
          </a:lstStyle>
          <a:p>
            <a:endParaRPr/>
          </a:p>
        </p:txBody>
      </p:sp>
      <p:sp>
        <p:nvSpPr>
          <p:cNvPr id="65" name="Google Shape;65;p36"/>
          <p:cNvSpPr/>
          <p:nvPr/>
        </p:nvSpPr>
        <p:spPr>
          <a:xfrm>
            <a:off x="376327" y="4705760"/>
            <a:ext cx="7554300" cy="381000"/>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700"/>
              <a:buFont typeface="Arial"/>
              <a:buNone/>
            </a:pPr>
            <a:r>
              <a:rPr lang="en" sz="700" b="0" i="0" u="none" strike="noStrike" cap="none">
                <a:solidFill>
                  <a:srgbClr val="BFBFBF"/>
                </a:solidFill>
                <a:latin typeface="Arial"/>
                <a:ea typeface="Arial"/>
                <a:cs typeface="Arial"/>
                <a:sym typeface="Arial"/>
              </a:rPr>
              <a:t>© 2020 Huron Consulting Group Inc. and affiliates. Huron is a global consultancy and not a CPA firm, and does not provide attest services, audits, or other engagements in accordance with standards established by the AICPA or auditing standards promulgated by the Public Company Accounting Oversight Board (“PCAOB”). Huron is not a law firm; it does not offer, and is not authorized to provide, legal advice or counseling in any jurisdiction. Huron is the trading name of Pope Woodhead &amp; Associates Ltd.</a:t>
            </a:r>
            <a:endParaRPr sz="1100" b="0" i="0" u="none" strike="noStrike" cap="none">
              <a:solidFill>
                <a:srgbClr val="000000"/>
              </a:solidFill>
              <a:latin typeface="Arial"/>
              <a:ea typeface="Arial"/>
              <a:cs typeface="Arial"/>
              <a:sym typeface="Arial"/>
            </a:endParaRPr>
          </a:p>
        </p:txBody>
      </p:sp>
      <p:cxnSp>
        <p:nvCxnSpPr>
          <p:cNvPr id="66" name="Google Shape;66;p36"/>
          <p:cNvCxnSpPr/>
          <p:nvPr/>
        </p:nvCxnSpPr>
        <p:spPr>
          <a:xfrm>
            <a:off x="8827120" y="0"/>
            <a:ext cx="0" cy="450000"/>
          </a:xfrm>
          <a:prstGeom prst="straightConnector1">
            <a:avLst/>
          </a:prstGeom>
          <a:noFill/>
          <a:ln w="19050" cap="flat" cmpd="sng">
            <a:solidFill>
              <a:srgbClr val="00558C"/>
            </a:solidFill>
            <a:prstDash val="solid"/>
            <a:miter lim="800000"/>
            <a:headEnd type="none" w="sm" len="sm"/>
            <a:tailEnd type="none" w="sm" len="sm"/>
          </a:ln>
        </p:spPr>
      </p:cxnSp>
      <p:pic>
        <p:nvPicPr>
          <p:cNvPr id="67" name="Google Shape;67;p36"/>
          <p:cNvPicPr preferRelativeResize="0"/>
          <p:nvPr/>
        </p:nvPicPr>
        <p:blipFill rotWithShape="1">
          <a:blip r:embed="rId2">
            <a:alphaModFix/>
          </a:blip>
          <a:srcRect/>
          <a:stretch/>
        </p:blipFill>
        <p:spPr>
          <a:xfrm rot="-5400000">
            <a:off x="7831438" y="3593411"/>
            <a:ext cx="1960732" cy="265385"/>
          </a:xfrm>
          <a:prstGeom prst="rect">
            <a:avLst/>
          </a:prstGeom>
          <a:noFill/>
          <a:ln>
            <a:noFill/>
          </a:ln>
        </p:spPr>
      </p:pic>
      <p:cxnSp>
        <p:nvCxnSpPr>
          <p:cNvPr id="68" name="Google Shape;68;p36"/>
          <p:cNvCxnSpPr/>
          <p:nvPr/>
        </p:nvCxnSpPr>
        <p:spPr>
          <a:xfrm>
            <a:off x="8827120" y="4865298"/>
            <a:ext cx="0" cy="278100"/>
          </a:xfrm>
          <a:prstGeom prst="straightConnector1">
            <a:avLst/>
          </a:prstGeom>
          <a:noFill/>
          <a:ln w="19050" cap="flat" cmpd="sng">
            <a:solidFill>
              <a:srgbClr val="00558C"/>
            </a:solidFill>
            <a:prstDash val="solid"/>
            <a:miter lim="800000"/>
            <a:headEnd type="none" w="sm" len="sm"/>
            <a:tailEnd type="none" w="sm" len="sm"/>
          </a:ln>
        </p:spPr>
      </p:cxnSp>
      <p:pic>
        <p:nvPicPr>
          <p:cNvPr id="69" name="Google Shape;69;p36"/>
          <p:cNvPicPr preferRelativeResize="0"/>
          <p:nvPr/>
        </p:nvPicPr>
        <p:blipFill rotWithShape="1">
          <a:blip r:embed="rId3">
            <a:alphaModFix/>
          </a:blip>
          <a:srcRect/>
          <a:stretch/>
        </p:blipFill>
        <p:spPr>
          <a:xfrm rot="-5400000">
            <a:off x="8059857" y="1353600"/>
            <a:ext cx="1499879" cy="31313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
        <p:cNvGrpSpPr/>
        <p:nvPr/>
      </p:nvGrpSpPr>
      <p:grpSpPr>
        <a:xfrm>
          <a:off x="0" y="0"/>
          <a:ext cx="0" cy="0"/>
          <a:chOff x="0" y="0"/>
          <a:chExt cx="0" cy="0"/>
        </a:xfrm>
      </p:grpSpPr>
      <p:sp>
        <p:nvSpPr>
          <p:cNvPr id="22" name="Google Shape;22;p26"/>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 name="Google Shape;23;p26"/>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3600"/>
              <a:buNone/>
              <a:defRPr/>
            </a:lvl1pPr>
            <a:lvl2pPr lvl="1" algn="l">
              <a:lnSpc>
                <a:spcPct val="100000"/>
              </a:lnSpc>
              <a:spcBef>
                <a:spcPts val="0"/>
              </a:spcBef>
              <a:spcAft>
                <a:spcPts val="0"/>
              </a:spcAft>
              <a:buSzPts val="3600"/>
              <a:buNone/>
              <a:defRPr/>
            </a:lvl2pPr>
            <a:lvl3pPr lvl="2" algn="l">
              <a:lnSpc>
                <a:spcPct val="100000"/>
              </a:lnSpc>
              <a:spcBef>
                <a:spcPts val="0"/>
              </a:spcBef>
              <a:spcAft>
                <a:spcPts val="0"/>
              </a:spcAft>
              <a:buSzPts val="3600"/>
              <a:buNone/>
              <a:defRPr/>
            </a:lvl3pPr>
            <a:lvl4pPr lvl="3" algn="l">
              <a:lnSpc>
                <a:spcPct val="100000"/>
              </a:lnSpc>
              <a:spcBef>
                <a:spcPts val="0"/>
              </a:spcBef>
              <a:spcAft>
                <a:spcPts val="0"/>
              </a:spcAft>
              <a:buSzPts val="3600"/>
              <a:buNone/>
              <a:defRPr/>
            </a:lvl4pPr>
            <a:lvl5pPr lvl="4" algn="l">
              <a:lnSpc>
                <a:spcPct val="100000"/>
              </a:lnSpc>
              <a:spcBef>
                <a:spcPts val="0"/>
              </a:spcBef>
              <a:spcAft>
                <a:spcPts val="0"/>
              </a:spcAft>
              <a:buSzPts val="3600"/>
              <a:buNone/>
              <a:defRPr/>
            </a:lvl5pPr>
            <a:lvl6pPr lvl="5" algn="l">
              <a:lnSpc>
                <a:spcPct val="100000"/>
              </a:lnSpc>
              <a:spcBef>
                <a:spcPts val="0"/>
              </a:spcBef>
              <a:spcAft>
                <a:spcPts val="0"/>
              </a:spcAft>
              <a:buSzPts val="3600"/>
              <a:buNone/>
              <a:defRPr/>
            </a:lvl6pPr>
            <a:lvl7pPr lvl="6" algn="l">
              <a:lnSpc>
                <a:spcPct val="100000"/>
              </a:lnSpc>
              <a:spcBef>
                <a:spcPts val="0"/>
              </a:spcBef>
              <a:spcAft>
                <a:spcPts val="0"/>
              </a:spcAft>
              <a:buSzPts val="3600"/>
              <a:buNone/>
              <a:defRPr/>
            </a:lvl7pPr>
            <a:lvl8pPr lvl="7" algn="l">
              <a:lnSpc>
                <a:spcPct val="100000"/>
              </a:lnSpc>
              <a:spcBef>
                <a:spcPts val="0"/>
              </a:spcBef>
              <a:spcAft>
                <a:spcPts val="0"/>
              </a:spcAft>
              <a:buSzPts val="3600"/>
              <a:buNone/>
              <a:defRPr/>
            </a:lvl8pPr>
            <a:lvl9pPr lvl="8" algn="l">
              <a:lnSpc>
                <a:spcPct val="100000"/>
              </a:lnSpc>
              <a:spcBef>
                <a:spcPts val="0"/>
              </a:spcBef>
              <a:spcAft>
                <a:spcPts val="0"/>
              </a:spcAft>
              <a:buSzPts val="3600"/>
              <a:buNone/>
              <a:defRPr/>
            </a:lvl9pPr>
          </a:lstStyle>
          <a:p>
            <a:endParaRPr/>
          </a:p>
        </p:txBody>
      </p:sp>
      <p:sp>
        <p:nvSpPr>
          <p:cNvPr id="24" name="Google Shape;24;p26"/>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25" name="Google Shape;25;p2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6"/>
        <p:cNvGrpSpPr/>
        <p:nvPr/>
      </p:nvGrpSpPr>
      <p:grpSpPr>
        <a:xfrm>
          <a:off x="0" y="0"/>
          <a:ext cx="0" cy="0"/>
          <a:chOff x="0" y="0"/>
          <a:chExt cx="0" cy="0"/>
        </a:xfrm>
      </p:grpSpPr>
      <p:sp>
        <p:nvSpPr>
          <p:cNvPr id="27" name="Google Shape;27;p27"/>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 name="Google Shape;28;p27"/>
          <p:cNvSpPr txBox="1">
            <a:spLocks noGrp="1"/>
          </p:cNvSpPr>
          <p:nvPr>
            <p:ph type="title"/>
          </p:nvPr>
        </p:nvSpPr>
        <p:spPr>
          <a:xfrm>
            <a:off x="311700" y="814800"/>
            <a:ext cx="8571300" cy="9420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a:lvl1pPr>
            <a:lvl2pPr lvl="1" algn="ctr">
              <a:lnSpc>
                <a:spcPct val="100000"/>
              </a:lnSpc>
              <a:spcBef>
                <a:spcPts val="0"/>
              </a:spcBef>
              <a:spcAft>
                <a:spcPts val="0"/>
              </a:spcAft>
              <a:buSzPts val="3600"/>
              <a:buNone/>
              <a:defRPr/>
            </a:lvl2pPr>
            <a:lvl3pPr lvl="2" algn="ctr">
              <a:lnSpc>
                <a:spcPct val="100000"/>
              </a:lnSpc>
              <a:spcBef>
                <a:spcPts val="0"/>
              </a:spcBef>
              <a:spcAft>
                <a:spcPts val="0"/>
              </a:spcAft>
              <a:buSzPts val="3600"/>
              <a:buNone/>
              <a:defRPr/>
            </a:lvl3pPr>
            <a:lvl4pPr lvl="3" algn="ctr">
              <a:lnSpc>
                <a:spcPct val="100000"/>
              </a:lnSpc>
              <a:spcBef>
                <a:spcPts val="0"/>
              </a:spcBef>
              <a:spcAft>
                <a:spcPts val="0"/>
              </a:spcAft>
              <a:buSzPts val="3600"/>
              <a:buNone/>
              <a:defRPr/>
            </a:lvl4pPr>
            <a:lvl5pPr lvl="4" algn="ctr">
              <a:lnSpc>
                <a:spcPct val="100000"/>
              </a:lnSpc>
              <a:spcBef>
                <a:spcPts val="0"/>
              </a:spcBef>
              <a:spcAft>
                <a:spcPts val="0"/>
              </a:spcAft>
              <a:buSzPts val="3600"/>
              <a:buNone/>
              <a:defRPr/>
            </a:lvl5pPr>
            <a:lvl6pPr lvl="5" algn="ctr">
              <a:lnSpc>
                <a:spcPct val="100000"/>
              </a:lnSpc>
              <a:spcBef>
                <a:spcPts val="0"/>
              </a:spcBef>
              <a:spcAft>
                <a:spcPts val="0"/>
              </a:spcAft>
              <a:buSzPts val="3600"/>
              <a:buNone/>
              <a:defRPr/>
            </a:lvl6pPr>
            <a:lvl7pPr lvl="6" algn="ctr">
              <a:lnSpc>
                <a:spcPct val="100000"/>
              </a:lnSpc>
              <a:spcBef>
                <a:spcPts val="0"/>
              </a:spcBef>
              <a:spcAft>
                <a:spcPts val="0"/>
              </a:spcAft>
              <a:buSzPts val="3600"/>
              <a:buNone/>
              <a:defRPr/>
            </a:lvl7pPr>
            <a:lvl8pPr lvl="7" algn="ctr">
              <a:lnSpc>
                <a:spcPct val="100000"/>
              </a:lnSpc>
              <a:spcBef>
                <a:spcPts val="0"/>
              </a:spcBef>
              <a:spcAft>
                <a:spcPts val="0"/>
              </a:spcAft>
              <a:buSzPts val="3600"/>
              <a:buNone/>
              <a:defRPr/>
            </a:lvl8pPr>
            <a:lvl9pPr lvl="8" algn="ctr">
              <a:lnSpc>
                <a:spcPct val="100000"/>
              </a:lnSpc>
              <a:spcBef>
                <a:spcPts val="0"/>
              </a:spcBef>
              <a:spcAft>
                <a:spcPts val="0"/>
              </a:spcAft>
              <a:buSzPts val="3600"/>
              <a:buNone/>
              <a:defRPr/>
            </a:lvl9pPr>
          </a:lstStyle>
          <a:p>
            <a:endParaRPr/>
          </a:p>
        </p:txBody>
      </p:sp>
      <p:sp>
        <p:nvSpPr>
          <p:cNvPr id="29" name="Google Shape;29;p2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28"/>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3600"/>
              <a:buNone/>
              <a:defRPr/>
            </a:lvl1pPr>
            <a:lvl2pPr lvl="1" algn="l">
              <a:lnSpc>
                <a:spcPct val="100000"/>
              </a:lnSpc>
              <a:spcBef>
                <a:spcPts val="0"/>
              </a:spcBef>
              <a:spcAft>
                <a:spcPts val="0"/>
              </a:spcAft>
              <a:buSzPts val="3600"/>
              <a:buNone/>
              <a:defRPr/>
            </a:lvl2pPr>
            <a:lvl3pPr lvl="2" algn="l">
              <a:lnSpc>
                <a:spcPct val="100000"/>
              </a:lnSpc>
              <a:spcBef>
                <a:spcPts val="0"/>
              </a:spcBef>
              <a:spcAft>
                <a:spcPts val="0"/>
              </a:spcAft>
              <a:buSzPts val="3600"/>
              <a:buNone/>
              <a:defRPr/>
            </a:lvl3pPr>
            <a:lvl4pPr lvl="3" algn="l">
              <a:lnSpc>
                <a:spcPct val="100000"/>
              </a:lnSpc>
              <a:spcBef>
                <a:spcPts val="0"/>
              </a:spcBef>
              <a:spcAft>
                <a:spcPts val="0"/>
              </a:spcAft>
              <a:buSzPts val="3600"/>
              <a:buNone/>
              <a:defRPr/>
            </a:lvl4pPr>
            <a:lvl5pPr lvl="4" algn="l">
              <a:lnSpc>
                <a:spcPct val="100000"/>
              </a:lnSpc>
              <a:spcBef>
                <a:spcPts val="0"/>
              </a:spcBef>
              <a:spcAft>
                <a:spcPts val="0"/>
              </a:spcAft>
              <a:buSzPts val="3600"/>
              <a:buNone/>
              <a:defRPr/>
            </a:lvl5pPr>
            <a:lvl6pPr lvl="5" algn="l">
              <a:lnSpc>
                <a:spcPct val="100000"/>
              </a:lnSpc>
              <a:spcBef>
                <a:spcPts val="0"/>
              </a:spcBef>
              <a:spcAft>
                <a:spcPts val="0"/>
              </a:spcAft>
              <a:buSzPts val="3600"/>
              <a:buNone/>
              <a:defRPr/>
            </a:lvl6pPr>
            <a:lvl7pPr lvl="6" algn="l">
              <a:lnSpc>
                <a:spcPct val="100000"/>
              </a:lnSpc>
              <a:spcBef>
                <a:spcPts val="0"/>
              </a:spcBef>
              <a:spcAft>
                <a:spcPts val="0"/>
              </a:spcAft>
              <a:buSzPts val="3600"/>
              <a:buNone/>
              <a:defRPr/>
            </a:lvl7pPr>
            <a:lvl8pPr lvl="7" algn="l">
              <a:lnSpc>
                <a:spcPct val="100000"/>
              </a:lnSpc>
              <a:spcBef>
                <a:spcPts val="0"/>
              </a:spcBef>
              <a:spcAft>
                <a:spcPts val="0"/>
              </a:spcAft>
              <a:buSzPts val="3600"/>
              <a:buNone/>
              <a:defRPr/>
            </a:lvl8pPr>
            <a:lvl9pPr lvl="8" algn="l">
              <a:lnSpc>
                <a:spcPct val="100000"/>
              </a:lnSpc>
              <a:spcBef>
                <a:spcPts val="0"/>
              </a:spcBef>
              <a:spcAft>
                <a:spcPts val="0"/>
              </a:spcAft>
              <a:buSzPts val="3600"/>
              <a:buNone/>
              <a:defRPr/>
            </a:lvl9pPr>
          </a:lstStyle>
          <a:p>
            <a:endParaRPr/>
          </a:p>
        </p:txBody>
      </p:sp>
      <p:sp>
        <p:nvSpPr>
          <p:cNvPr id="32" name="Google Shape;32;p28"/>
          <p:cNvSpPr txBox="1">
            <a:spLocks noGrp="1"/>
          </p:cNvSpPr>
          <p:nvPr>
            <p:ph type="body" idx="1"/>
          </p:nvPr>
        </p:nvSpPr>
        <p:spPr>
          <a:xfrm>
            <a:off x="311700" y="1266175"/>
            <a:ext cx="3999900" cy="33027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3" name="Google Shape;33;p28"/>
          <p:cNvSpPr txBox="1">
            <a:spLocks noGrp="1"/>
          </p:cNvSpPr>
          <p:nvPr>
            <p:ph type="body" idx="2"/>
          </p:nvPr>
        </p:nvSpPr>
        <p:spPr>
          <a:xfrm>
            <a:off x="4832400" y="1266175"/>
            <a:ext cx="3999900" cy="33027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4" name="Google Shape;34;p2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29"/>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3600"/>
              <a:buNone/>
              <a:defRPr/>
            </a:lvl1pPr>
            <a:lvl2pPr lvl="1" algn="l">
              <a:lnSpc>
                <a:spcPct val="100000"/>
              </a:lnSpc>
              <a:spcBef>
                <a:spcPts val="0"/>
              </a:spcBef>
              <a:spcAft>
                <a:spcPts val="0"/>
              </a:spcAft>
              <a:buSzPts val="3600"/>
              <a:buNone/>
              <a:defRPr/>
            </a:lvl2pPr>
            <a:lvl3pPr lvl="2" algn="l">
              <a:lnSpc>
                <a:spcPct val="100000"/>
              </a:lnSpc>
              <a:spcBef>
                <a:spcPts val="0"/>
              </a:spcBef>
              <a:spcAft>
                <a:spcPts val="0"/>
              </a:spcAft>
              <a:buSzPts val="3600"/>
              <a:buNone/>
              <a:defRPr/>
            </a:lvl3pPr>
            <a:lvl4pPr lvl="3" algn="l">
              <a:lnSpc>
                <a:spcPct val="100000"/>
              </a:lnSpc>
              <a:spcBef>
                <a:spcPts val="0"/>
              </a:spcBef>
              <a:spcAft>
                <a:spcPts val="0"/>
              </a:spcAft>
              <a:buSzPts val="3600"/>
              <a:buNone/>
              <a:defRPr/>
            </a:lvl4pPr>
            <a:lvl5pPr lvl="4" algn="l">
              <a:lnSpc>
                <a:spcPct val="100000"/>
              </a:lnSpc>
              <a:spcBef>
                <a:spcPts val="0"/>
              </a:spcBef>
              <a:spcAft>
                <a:spcPts val="0"/>
              </a:spcAft>
              <a:buSzPts val="3600"/>
              <a:buNone/>
              <a:defRPr/>
            </a:lvl5pPr>
            <a:lvl6pPr lvl="5" algn="l">
              <a:lnSpc>
                <a:spcPct val="100000"/>
              </a:lnSpc>
              <a:spcBef>
                <a:spcPts val="0"/>
              </a:spcBef>
              <a:spcAft>
                <a:spcPts val="0"/>
              </a:spcAft>
              <a:buSzPts val="3600"/>
              <a:buNone/>
              <a:defRPr/>
            </a:lvl6pPr>
            <a:lvl7pPr lvl="6" algn="l">
              <a:lnSpc>
                <a:spcPct val="100000"/>
              </a:lnSpc>
              <a:spcBef>
                <a:spcPts val="0"/>
              </a:spcBef>
              <a:spcAft>
                <a:spcPts val="0"/>
              </a:spcAft>
              <a:buSzPts val="3600"/>
              <a:buNone/>
              <a:defRPr/>
            </a:lvl7pPr>
            <a:lvl8pPr lvl="7" algn="l">
              <a:lnSpc>
                <a:spcPct val="100000"/>
              </a:lnSpc>
              <a:spcBef>
                <a:spcPts val="0"/>
              </a:spcBef>
              <a:spcAft>
                <a:spcPts val="0"/>
              </a:spcAft>
              <a:buSzPts val="3600"/>
              <a:buNone/>
              <a:defRPr/>
            </a:lvl8pPr>
            <a:lvl9pPr lvl="8" algn="l">
              <a:lnSpc>
                <a:spcPct val="100000"/>
              </a:lnSpc>
              <a:spcBef>
                <a:spcPts val="0"/>
              </a:spcBef>
              <a:spcAft>
                <a:spcPts val="0"/>
              </a:spcAft>
              <a:buSzPts val="3600"/>
              <a:buNone/>
              <a:defRPr/>
            </a:lvl9pPr>
          </a:lstStyle>
          <a:p>
            <a:endParaRPr/>
          </a:p>
        </p:txBody>
      </p:sp>
      <p:sp>
        <p:nvSpPr>
          <p:cNvPr id="37" name="Google Shape;37;p2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30"/>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40" name="Google Shape;40;p30"/>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41" name="Google Shape;41;p3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31"/>
          <p:cNvSpPr txBox="1">
            <a:spLocks noGrp="1"/>
          </p:cNvSpPr>
          <p:nvPr>
            <p:ph type="title"/>
          </p:nvPr>
        </p:nvSpPr>
        <p:spPr>
          <a:xfrm>
            <a:off x="490250" y="526350"/>
            <a:ext cx="56136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Clr>
                <a:schemeClr val="dk2"/>
              </a:buClr>
              <a:buSzPts val="5400"/>
              <a:buNone/>
              <a:defRPr sz="5400" b="0">
                <a:solidFill>
                  <a:schemeClr val="dk2"/>
                </a:solidFill>
              </a:defRPr>
            </a:lvl1pPr>
            <a:lvl2pPr lvl="1" algn="l">
              <a:lnSpc>
                <a:spcPct val="100000"/>
              </a:lnSpc>
              <a:spcBef>
                <a:spcPts val="0"/>
              </a:spcBef>
              <a:spcAft>
                <a:spcPts val="0"/>
              </a:spcAft>
              <a:buClr>
                <a:schemeClr val="dk2"/>
              </a:buClr>
              <a:buSzPts val="5400"/>
              <a:buNone/>
              <a:defRPr sz="5400" b="0">
                <a:solidFill>
                  <a:schemeClr val="dk2"/>
                </a:solidFill>
              </a:defRPr>
            </a:lvl2pPr>
            <a:lvl3pPr lvl="2" algn="l">
              <a:lnSpc>
                <a:spcPct val="100000"/>
              </a:lnSpc>
              <a:spcBef>
                <a:spcPts val="0"/>
              </a:spcBef>
              <a:spcAft>
                <a:spcPts val="0"/>
              </a:spcAft>
              <a:buClr>
                <a:schemeClr val="dk2"/>
              </a:buClr>
              <a:buSzPts val="5400"/>
              <a:buNone/>
              <a:defRPr sz="5400" b="0">
                <a:solidFill>
                  <a:schemeClr val="dk2"/>
                </a:solidFill>
              </a:defRPr>
            </a:lvl3pPr>
            <a:lvl4pPr lvl="3" algn="l">
              <a:lnSpc>
                <a:spcPct val="100000"/>
              </a:lnSpc>
              <a:spcBef>
                <a:spcPts val="0"/>
              </a:spcBef>
              <a:spcAft>
                <a:spcPts val="0"/>
              </a:spcAft>
              <a:buClr>
                <a:schemeClr val="dk2"/>
              </a:buClr>
              <a:buSzPts val="5400"/>
              <a:buNone/>
              <a:defRPr sz="5400" b="0">
                <a:solidFill>
                  <a:schemeClr val="dk2"/>
                </a:solidFill>
              </a:defRPr>
            </a:lvl4pPr>
            <a:lvl5pPr lvl="4" algn="l">
              <a:lnSpc>
                <a:spcPct val="100000"/>
              </a:lnSpc>
              <a:spcBef>
                <a:spcPts val="0"/>
              </a:spcBef>
              <a:spcAft>
                <a:spcPts val="0"/>
              </a:spcAft>
              <a:buClr>
                <a:schemeClr val="dk2"/>
              </a:buClr>
              <a:buSzPts val="5400"/>
              <a:buNone/>
              <a:defRPr sz="5400" b="0">
                <a:solidFill>
                  <a:schemeClr val="dk2"/>
                </a:solidFill>
              </a:defRPr>
            </a:lvl5pPr>
            <a:lvl6pPr lvl="5" algn="l">
              <a:lnSpc>
                <a:spcPct val="100000"/>
              </a:lnSpc>
              <a:spcBef>
                <a:spcPts val="0"/>
              </a:spcBef>
              <a:spcAft>
                <a:spcPts val="0"/>
              </a:spcAft>
              <a:buClr>
                <a:schemeClr val="dk2"/>
              </a:buClr>
              <a:buSzPts val="5400"/>
              <a:buNone/>
              <a:defRPr sz="5400" b="0">
                <a:solidFill>
                  <a:schemeClr val="dk2"/>
                </a:solidFill>
              </a:defRPr>
            </a:lvl6pPr>
            <a:lvl7pPr lvl="6" algn="l">
              <a:lnSpc>
                <a:spcPct val="100000"/>
              </a:lnSpc>
              <a:spcBef>
                <a:spcPts val="0"/>
              </a:spcBef>
              <a:spcAft>
                <a:spcPts val="0"/>
              </a:spcAft>
              <a:buClr>
                <a:schemeClr val="dk2"/>
              </a:buClr>
              <a:buSzPts val="5400"/>
              <a:buNone/>
              <a:defRPr sz="5400" b="0">
                <a:solidFill>
                  <a:schemeClr val="dk2"/>
                </a:solidFill>
              </a:defRPr>
            </a:lvl7pPr>
            <a:lvl8pPr lvl="7" algn="l">
              <a:lnSpc>
                <a:spcPct val="100000"/>
              </a:lnSpc>
              <a:spcBef>
                <a:spcPts val="0"/>
              </a:spcBef>
              <a:spcAft>
                <a:spcPts val="0"/>
              </a:spcAft>
              <a:buClr>
                <a:schemeClr val="dk2"/>
              </a:buClr>
              <a:buSzPts val="5400"/>
              <a:buNone/>
              <a:defRPr sz="5400" b="0">
                <a:solidFill>
                  <a:schemeClr val="dk2"/>
                </a:solidFill>
              </a:defRPr>
            </a:lvl8pPr>
            <a:lvl9pPr lvl="8" algn="l">
              <a:lnSpc>
                <a:spcPct val="100000"/>
              </a:lnSpc>
              <a:spcBef>
                <a:spcPts val="0"/>
              </a:spcBef>
              <a:spcAft>
                <a:spcPts val="0"/>
              </a:spcAft>
              <a:buClr>
                <a:schemeClr val="dk2"/>
              </a:buClr>
              <a:buSzPts val="5400"/>
              <a:buNone/>
              <a:defRPr sz="5400" b="0">
                <a:solidFill>
                  <a:schemeClr val="dk2"/>
                </a:solidFill>
              </a:defRPr>
            </a:lvl9pPr>
          </a:lstStyle>
          <a:p>
            <a:endParaRPr/>
          </a:p>
        </p:txBody>
      </p:sp>
      <p:sp>
        <p:nvSpPr>
          <p:cNvPr id="44" name="Google Shape;44;p3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32"/>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47" name="Google Shape;47;p32"/>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32"/>
          <p:cNvSpPr txBox="1">
            <a:spLocks noGrp="1"/>
          </p:cNvSpPr>
          <p:nvPr>
            <p:ph type="title"/>
          </p:nvPr>
        </p:nvSpPr>
        <p:spPr>
          <a:xfrm>
            <a:off x="265500" y="1039675"/>
            <a:ext cx="4045200" cy="16758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49" name="Google Shape;49;p32"/>
          <p:cNvSpPr txBox="1">
            <a:spLocks noGrp="1"/>
          </p:cNvSpPr>
          <p:nvPr>
            <p:ph type="subTitle" idx="1"/>
          </p:nvPr>
        </p:nvSpPr>
        <p:spPr>
          <a:xfrm>
            <a:off x="265500" y="27268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32"/>
          <p:cNvSpPr txBox="1">
            <a:spLocks noGrp="1"/>
          </p:cNvSpPr>
          <p:nvPr>
            <p:ph type="body" idx="2"/>
          </p:nvPr>
        </p:nvSpPr>
        <p:spPr>
          <a:xfrm>
            <a:off x="4939500" y="724200"/>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Clr>
                <a:schemeClr val="lt1"/>
              </a:buClr>
              <a:buSzPts val="1800"/>
              <a:buChar char="●"/>
              <a:defRPr>
                <a:solidFill>
                  <a:schemeClr val="lt1"/>
                </a:solidFill>
              </a:defRPr>
            </a:lvl1pPr>
            <a:lvl2pPr marL="914400" lvl="1" indent="-317500" algn="l">
              <a:lnSpc>
                <a:spcPct val="115000"/>
              </a:lnSpc>
              <a:spcBef>
                <a:spcPts val="1600"/>
              </a:spcBef>
              <a:spcAft>
                <a:spcPts val="0"/>
              </a:spcAft>
              <a:buClr>
                <a:schemeClr val="lt1"/>
              </a:buClr>
              <a:buSzPts val="1400"/>
              <a:buChar char="○"/>
              <a:defRPr>
                <a:solidFill>
                  <a:schemeClr val="lt1"/>
                </a:solidFill>
              </a:defRPr>
            </a:lvl2pPr>
            <a:lvl3pPr marL="1371600" lvl="2" indent="-317500" algn="l">
              <a:lnSpc>
                <a:spcPct val="115000"/>
              </a:lnSpc>
              <a:spcBef>
                <a:spcPts val="1600"/>
              </a:spcBef>
              <a:spcAft>
                <a:spcPts val="0"/>
              </a:spcAft>
              <a:buClr>
                <a:schemeClr val="lt1"/>
              </a:buClr>
              <a:buSzPts val="1400"/>
              <a:buChar char="■"/>
              <a:defRPr>
                <a:solidFill>
                  <a:schemeClr val="lt1"/>
                </a:solidFill>
              </a:defRPr>
            </a:lvl3pPr>
            <a:lvl4pPr marL="1828800" lvl="3" indent="-317500" algn="l">
              <a:lnSpc>
                <a:spcPct val="115000"/>
              </a:lnSpc>
              <a:spcBef>
                <a:spcPts val="1600"/>
              </a:spcBef>
              <a:spcAft>
                <a:spcPts val="0"/>
              </a:spcAft>
              <a:buClr>
                <a:schemeClr val="lt1"/>
              </a:buClr>
              <a:buSzPts val="1400"/>
              <a:buChar char="●"/>
              <a:defRPr>
                <a:solidFill>
                  <a:schemeClr val="lt1"/>
                </a:solidFill>
              </a:defRPr>
            </a:lvl4pPr>
            <a:lvl5pPr marL="2286000" lvl="4" indent="-317500" algn="l">
              <a:lnSpc>
                <a:spcPct val="115000"/>
              </a:lnSpc>
              <a:spcBef>
                <a:spcPts val="1600"/>
              </a:spcBef>
              <a:spcAft>
                <a:spcPts val="0"/>
              </a:spcAft>
              <a:buClr>
                <a:schemeClr val="lt1"/>
              </a:buClr>
              <a:buSzPts val="1400"/>
              <a:buChar char="○"/>
              <a:defRPr>
                <a:solidFill>
                  <a:schemeClr val="lt1"/>
                </a:solidFill>
              </a:defRPr>
            </a:lvl5pPr>
            <a:lvl6pPr marL="2743200" lvl="5" indent="-317500" algn="l">
              <a:lnSpc>
                <a:spcPct val="115000"/>
              </a:lnSpc>
              <a:spcBef>
                <a:spcPts val="1600"/>
              </a:spcBef>
              <a:spcAft>
                <a:spcPts val="0"/>
              </a:spcAft>
              <a:buClr>
                <a:schemeClr val="lt1"/>
              </a:buClr>
              <a:buSzPts val="1400"/>
              <a:buChar char="■"/>
              <a:defRPr>
                <a:solidFill>
                  <a:schemeClr val="lt1"/>
                </a:solidFill>
              </a:defRPr>
            </a:lvl6pPr>
            <a:lvl7pPr marL="3200400" lvl="6" indent="-317500" algn="l">
              <a:lnSpc>
                <a:spcPct val="115000"/>
              </a:lnSpc>
              <a:spcBef>
                <a:spcPts val="1600"/>
              </a:spcBef>
              <a:spcAft>
                <a:spcPts val="0"/>
              </a:spcAft>
              <a:buClr>
                <a:schemeClr val="lt1"/>
              </a:buClr>
              <a:buSzPts val="1400"/>
              <a:buChar char="●"/>
              <a:defRPr>
                <a:solidFill>
                  <a:schemeClr val="lt1"/>
                </a:solidFill>
              </a:defRPr>
            </a:lvl7pPr>
            <a:lvl8pPr marL="3657600" lvl="7" indent="-317500" algn="l">
              <a:lnSpc>
                <a:spcPct val="115000"/>
              </a:lnSpc>
              <a:spcBef>
                <a:spcPts val="1600"/>
              </a:spcBef>
              <a:spcAft>
                <a:spcPts val="0"/>
              </a:spcAft>
              <a:buClr>
                <a:schemeClr val="lt1"/>
              </a:buClr>
              <a:buSzPts val="1400"/>
              <a:buChar char="○"/>
              <a:defRPr>
                <a:solidFill>
                  <a:schemeClr val="lt1"/>
                </a:solidFill>
              </a:defRPr>
            </a:lvl8pPr>
            <a:lvl9pPr marL="4114800" lvl="8" indent="-317500" algn="l">
              <a:lnSpc>
                <a:spcPct val="115000"/>
              </a:lnSpc>
              <a:spcBef>
                <a:spcPts val="1600"/>
              </a:spcBef>
              <a:spcAft>
                <a:spcPts val="1600"/>
              </a:spcAft>
              <a:buClr>
                <a:schemeClr val="lt1"/>
              </a:buClr>
              <a:buSzPts val="1400"/>
              <a:buChar char="■"/>
              <a:defRPr>
                <a:solidFill>
                  <a:schemeClr val="lt1"/>
                </a:solidFill>
              </a:defRPr>
            </a:lvl9pPr>
          </a:lstStyle>
          <a:p>
            <a:endParaRPr/>
          </a:p>
        </p:txBody>
      </p:sp>
      <p:sp>
        <p:nvSpPr>
          <p:cNvPr id="51" name="Google Shape;51;p3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33"/>
          <p:cNvSpPr txBox="1">
            <a:spLocks noGrp="1"/>
          </p:cNvSpPr>
          <p:nvPr>
            <p:ph type="body" idx="1"/>
          </p:nvPr>
        </p:nvSpPr>
        <p:spPr>
          <a:xfrm>
            <a:off x="311700" y="4230725"/>
            <a:ext cx="5998800" cy="5988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3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24"/>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1pPr>
            <a:lvl2pPr marR="0" lvl="1"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2pPr>
            <a:lvl3pPr marR="0" lvl="2"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3pPr>
            <a:lvl4pPr marR="0" lvl="3"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4pPr>
            <a:lvl5pPr marR="0" lvl="4"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5pPr>
            <a:lvl6pPr marR="0" lvl="5"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6pPr>
            <a:lvl7pPr marR="0" lvl="6"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7pPr>
            <a:lvl8pPr marR="0" lvl="7"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8pPr>
            <a:lvl9pPr marR="0" lvl="8"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9pPr>
          </a:lstStyle>
          <a:p>
            <a:endParaRPr/>
          </a:p>
        </p:txBody>
      </p:sp>
      <p:sp>
        <p:nvSpPr>
          <p:cNvPr id="7" name="Google Shape;7;p24"/>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Open Sans"/>
              <a:buChar char="●"/>
              <a:defRPr sz="18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9pPr>
          </a:lstStyle>
          <a:p>
            <a:endParaRPr/>
          </a:p>
        </p:txBody>
      </p:sp>
      <p:sp>
        <p:nvSpPr>
          <p:cNvPr id="8" name="Google Shape;8;p2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dpi.wi.gov/open-enrollment/applications/transportation"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ocs.google.com/document/d/1Xh9839gV1RyNSorracVy8YuYgCStDRdSi-FKx8uRO0c/edit?usp=sharin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psycnet.apa.org/record/2013-27500-001"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dpi.wi.gov/accountability/report-card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drive.google.com/file/d/1oLi46h4FQ-XB49JXgSIEuLZ1PDzi5on1/view?usp=sharin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drive.google.com/file/d/1AoMwR3sVmw8rJD80v5rsZ7jRXT39u27w/view?usp=sharin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wawm.k12.wi.us/cms/one.aspx?portalId=1212733&amp;pageId=31959474"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rive.google.com/file/d/15WJANgM3zPujGeCiwnmVcPLwjiGSz1H4/view?usp=sharin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ocs.legis.wisconsin.gov/document/statutes/117.08"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docs.legis.wisconsin.gov/document/statutes/117.105" TargetMode="External"/><Relationship Id="rId4" Type="http://schemas.openxmlformats.org/officeDocument/2006/relationships/hyperlink" Target="https://docs.legis.wisconsin.gov/document/statutes/117.132"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docs.legis.wisconsin.gov/document/statutes/117.105"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docs.legis.wisconsin.gov/document/statutes/117.10" TargetMode="External"/><Relationship Id="rId4" Type="http://schemas.openxmlformats.org/officeDocument/2006/relationships/hyperlink" Target="https://docs.legis.wisconsin.gov/document/statutes/118.153(1)(a)"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drive.google.com/file/d/1X5dK-ZPfUPAts-HDGtPGZuLa0Q6mbMgS/view?usp=sharing" TargetMode="External"/><Relationship Id="rId3" Type="http://schemas.openxmlformats.org/officeDocument/2006/relationships/hyperlink" Target="https://drive.google.com/file/d/1ewuHE22buHDOCOpj5B1qG9FecARodJMg/view?usp=sharing" TargetMode="External"/><Relationship Id="rId7" Type="http://schemas.openxmlformats.org/officeDocument/2006/relationships/hyperlink" Target="https://drive.google.com/file/d/1U0Lg2U32OaPqNnlEK9GPVCdoV7LYREZY/view?usp=sharin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drive.google.com/file/d/1AENFgE56itTYKQiJdb2FCVswGaGK9x2J/view?usp=sharing" TargetMode="External"/><Relationship Id="rId5" Type="http://schemas.openxmlformats.org/officeDocument/2006/relationships/hyperlink" Target="https://drive.google.com/file/d/1asdSxaTyQUWShFU80KmMrt_OLOrqQz-w/view?usp=sharing" TargetMode="External"/><Relationship Id="rId4" Type="http://schemas.openxmlformats.org/officeDocument/2006/relationships/hyperlink" Target="https://drive.google.com/file/d/1UHyHRHZqFRKPgTC9k9BUNO1b_cwi3pj9/view?usp=sharing" TargetMode="External"/><Relationship Id="rId9" Type="http://schemas.openxmlformats.org/officeDocument/2006/relationships/hyperlink" Target="https://drive.google.com/file/d/1MW2jhHMqvPCFWlEzBJEu-5Ie3rneq2Lu/view?usp=sharing"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
          <p:cNvSpPr txBox="1">
            <a:spLocks noGrp="1"/>
          </p:cNvSpPr>
          <p:nvPr>
            <p:ph type="ctrTitle"/>
          </p:nvPr>
        </p:nvSpPr>
        <p:spPr>
          <a:xfrm>
            <a:off x="1004150" y="1228300"/>
            <a:ext cx="7136700" cy="9861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400"/>
              <a:buNone/>
            </a:pPr>
            <a:r>
              <a:rPr lang="en" sz="2900"/>
              <a:t>West Allis-West Milwaukee School District</a:t>
            </a:r>
            <a:endParaRPr sz="2900"/>
          </a:p>
          <a:p>
            <a:pPr marL="0" lvl="0" indent="0" algn="ctr" rtl="0">
              <a:lnSpc>
                <a:spcPct val="100000"/>
              </a:lnSpc>
              <a:spcBef>
                <a:spcPts val="0"/>
              </a:spcBef>
              <a:spcAft>
                <a:spcPts val="0"/>
              </a:spcAft>
              <a:buSzPts val="5400"/>
              <a:buNone/>
            </a:pPr>
            <a:r>
              <a:rPr lang="en" sz="2700" i="1"/>
              <a:t>Learning that Works</a:t>
            </a:r>
            <a:endParaRPr sz="2700" i="1"/>
          </a:p>
        </p:txBody>
      </p:sp>
      <p:sp>
        <p:nvSpPr>
          <p:cNvPr id="75" name="Google Shape;75;p1"/>
          <p:cNvSpPr txBox="1">
            <a:spLocks noGrp="1"/>
          </p:cNvSpPr>
          <p:nvPr>
            <p:ph type="subTitle" idx="1"/>
          </p:nvPr>
        </p:nvSpPr>
        <p:spPr>
          <a:xfrm>
            <a:off x="774500" y="2325425"/>
            <a:ext cx="7688100" cy="21651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400"/>
              <a:buNone/>
            </a:pPr>
            <a:r>
              <a:rPr lang="en" sz="2600" b="1" dirty="0">
                <a:solidFill>
                  <a:srgbClr val="0277BD"/>
                </a:solidFill>
              </a:rPr>
              <a:t>Appeal of Denial of Petition to </a:t>
            </a:r>
            <a:endParaRPr sz="2600" b="1" dirty="0">
              <a:solidFill>
                <a:srgbClr val="0277BD"/>
              </a:solidFill>
            </a:endParaRPr>
          </a:p>
          <a:p>
            <a:pPr marL="0" lvl="0" indent="0" algn="ctr" rtl="0">
              <a:lnSpc>
                <a:spcPct val="100000"/>
              </a:lnSpc>
              <a:spcBef>
                <a:spcPts val="0"/>
              </a:spcBef>
              <a:spcAft>
                <a:spcPts val="0"/>
              </a:spcAft>
              <a:buSzPts val="2400"/>
              <a:buNone/>
            </a:pPr>
            <a:r>
              <a:rPr lang="en" sz="2600" b="1" dirty="0">
                <a:solidFill>
                  <a:srgbClr val="0277BD"/>
                </a:solidFill>
              </a:rPr>
              <a:t>Detach Property</a:t>
            </a:r>
            <a:endParaRPr sz="2600" b="1" dirty="0">
              <a:solidFill>
                <a:srgbClr val="0277BD"/>
              </a:solidFill>
            </a:endParaRPr>
          </a:p>
          <a:p>
            <a:pPr marL="0" lvl="0" indent="0" algn="ctr" rtl="0">
              <a:lnSpc>
                <a:spcPct val="100000"/>
              </a:lnSpc>
              <a:spcBef>
                <a:spcPts val="0"/>
              </a:spcBef>
              <a:spcAft>
                <a:spcPts val="0"/>
              </a:spcAft>
              <a:buSzPts val="2400"/>
              <a:buNone/>
            </a:pPr>
            <a:r>
              <a:rPr lang="en" sz="2000" b="1" dirty="0"/>
              <a:t> </a:t>
            </a:r>
            <a:endParaRPr sz="2000" b="1" dirty="0"/>
          </a:p>
          <a:p>
            <a:pPr marL="0" lvl="0" indent="0" algn="ctr" rtl="0">
              <a:lnSpc>
                <a:spcPct val="100000"/>
              </a:lnSpc>
              <a:spcBef>
                <a:spcPts val="0"/>
              </a:spcBef>
              <a:spcAft>
                <a:spcPts val="0"/>
              </a:spcAft>
              <a:buSzPts val="2400"/>
              <a:buNone/>
            </a:pPr>
            <a:r>
              <a:rPr lang="en" sz="2000" b="1" dirty="0"/>
              <a:t>School District Boundary Appeal Board - May 25, 2021</a:t>
            </a:r>
            <a:endParaRPr sz="2000" b="1" dirty="0"/>
          </a:p>
          <a:p>
            <a:pPr marL="0" lvl="0" indent="0" algn="l" rtl="0">
              <a:lnSpc>
                <a:spcPct val="100000"/>
              </a:lnSpc>
              <a:spcBef>
                <a:spcPts val="0"/>
              </a:spcBef>
              <a:spcAft>
                <a:spcPts val="0"/>
              </a:spcAft>
              <a:buSzPts val="2400"/>
              <a:buNone/>
            </a:pPr>
            <a:endParaRPr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8"/>
          <p:cNvSpPr txBox="1">
            <a:spLocks noGrp="1"/>
          </p:cNvSpPr>
          <p:nvPr>
            <p:ph type="title"/>
          </p:nvPr>
        </p:nvSpPr>
        <p:spPr>
          <a:xfrm>
            <a:off x="201300" y="38400"/>
            <a:ext cx="8669400" cy="591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600"/>
              <a:buNone/>
            </a:pPr>
            <a:r>
              <a:rPr lang="en" sz="3200"/>
              <a:t> </a:t>
            </a:r>
            <a:r>
              <a:rPr lang="en"/>
              <a:t>Petitioner’s Rationale and Our Response</a:t>
            </a:r>
            <a:endParaRPr sz="3200"/>
          </a:p>
        </p:txBody>
      </p:sp>
      <p:sp>
        <p:nvSpPr>
          <p:cNvPr id="130" name="Google Shape;130;p8"/>
          <p:cNvSpPr txBox="1">
            <a:spLocks noGrp="1"/>
          </p:cNvSpPr>
          <p:nvPr>
            <p:ph type="body" idx="1"/>
          </p:nvPr>
        </p:nvSpPr>
        <p:spPr>
          <a:xfrm>
            <a:off x="201300" y="834625"/>
            <a:ext cx="8942700" cy="4150200"/>
          </a:xfrm>
          <a:prstGeom prst="rect">
            <a:avLst/>
          </a:prstGeom>
          <a:noFill/>
          <a:ln>
            <a:noFill/>
          </a:ln>
        </p:spPr>
        <p:txBody>
          <a:bodyPr spcFirstLastPara="1" wrap="square" lIns="91425" tIns="91425" rIns="91425" bIns="91425" anchor="t" anchorCtr="0">
            <a:noAutofit/>
          </a:bodyPr>
          <a:lstStyle/>
          <a:p>
            <a:pPr marL="457200" lvl="0" indent="0" algn="l" rtl="0">
              <a:lnSpc>
                <a:spcPct val="115000"/>
              </a:lnSpc>
              <a:spcBef>
                <a:spcPts val="0"/>
              </a:spcBef>
              <a:spcAft>
                <a:spcPts val="0"/>
              </a:spcAft>
              <a:buSzPts val="1800"/>
              <a:buNone/>
            </a:pPr>
            <a:endParaRPr>
              <a:solidFill>
                <a:srgbClr val="0000FF"/>
              </a:solidFill>
              <a:highlight>
                <a:srgbClr val="FFFFFF"/>
              </a:highlight>
            </a:endParaRPr>
          </a:p>
          <a:p>
            <a:pPr marL="0" lvl="0" indent="0" algn="l" rtl="0">
              <a:lnSpc>
                <a:spcPct val="115000"/>
              </a:lnSpc>
              <a:spcBef>
                <a:spcPts val="0"/>
              </a:spcBef>
              <a:spcAft>
                <a:spcPts val="0"/>
              </a:spcAft>
              <a:buSzPts val="1800"/>
              <a:buNone/>
            </a:pPr>
            <a:r>
              <a:rPr lang="en" b="1">
                <a:solidFill>
                  <a:srgbClr val="222222"/>
                </a:solidFill>
                <a:highlight>
                  <a:srgbClr val="FFFFFF"/>
                </a:highlight>
              </a:rPr>
              <a:t>Case law allows for “island” parcels of land to be added to other school districts.</a:t>
            </a:r>
            <a:endParaRPr b="1">
              <a:solidFill>
                <a:srgbClr val="222222"/>
              </a:solidFill>
              <a:highlight>
                <a:srgbClr val="FFFFFF"/>
              </a:highlight>
            </a:endParaRPr>
          </a:p>
          <a:p>
            <a:pPr marL="0" lvl="0" indent="0" algn="l" rtl="0">
              <a:lnSpc>
                <a:spcPct val="115000"/>
              </a:lnSpc>
              <a:spcBef>
                <a:spcPts val="0"/>
              </a:spcBef>
              <a:spcAft>
                <a:spcPts val="0"/>
              </a:spcAft>
              <a:buSzPts val="1800"/>
              <a:buNone/>
            </a:pPr>
            <a:endParaRPr b="1">
              <a:solidFill>
                <a:srgbClr val="0000FF"/>
              </a:solidFill>
              <a:highlight>
                <a:srgbClr val="FFFFFF"/>
              </a:highlight>
            </a:endParaRPr>
          </a:p>
          <a:p>
            <a:pPr marL="0" lvl="0" indent="0" algn="l" rtl="0">
              <a:lnSpc>
                <a:spcPct val="115000"/>
              </a:lnSpc>
              <a:spcBef>
                <a:spcPts val="0"/>
              </a:spcBef>
              <a:spcAft>
                <a:spcPts val="0"/>
              </a:spcAft>
              <a:buNone/>
            </a:pPr>
            <a:r>
              <a:rPr lang="en">
                <a:solidFill>
                  <a:srgbClr val="000000"/>
                </a:solidFill>
              </a:rPr>
              <a:t>●</a:t>
            </a:r>
            <a:r>
              <a:rPr lang="en" sz="1600">
                <a:solidFill>
                  <a:srgbClr val="000000"/>
                </a:solidFill>
                <a:highlight>
                  <a:srgbClr val="FFFFFF"/>
                </a:highlight>
              </a:rPr>
              <a:t>While the reorganization statutes allow for the possibility for “island” parcels, the Wisconsin Supreme Court in </a:t>
            </a:r>
            <a:r>
              <a:rPr lang="en" sz="1600" u="sng">
                <a:solidFill>
                  <a:srgbClr val="000000"/>
                </a:solidFill>
              </a:rPr>
              <a:t>Stockbridge Sch. Dist. v. Dep't of Pub. Instruction Sch. Dist. Boundary Appeal Bd.</a:t>
            </a:r>
            <a:r>
              <a:rPr lang="en" sz="1600">
                <a:solidFill>
                  <a:srgbClr val="000000"/>
                </a:solidFill>
              </a:rPr>
              <a:t>, 202 Wis. 2d 214, 228, 550 N.W.2d 96, 102 (1996), indicated that under Wis. Stat. § 117.15, </a:t>
            </a:r>
            <a:r>
              <a:rPr lang="en" sz="1600">
                <a:solidFill>
                  <a:srgbClr val="000000"/>
                </a:solidFill>
                <a:highlight>
                  <a:srgbClr val="FFFFFF"/>
                </a:highlight>
              </a:rPr>
              <a:t>districts and the appeal Board reviewing petitions are required to consider the topography and effect on boundaries, as well as the other factors identified in § 117.15 such as educational needs of all of the students residing in the affected school districts and the ability of each district to meet those needs, and fiscal effects of the proposed reorganization.  Districts are permitted to take the effect on boundaries and topography into account, especially if an alteration results in the district being noncontiguous as in this case.</a:t>
            </a:r>
            <a:endParaRPr sz="1600">
              <a:solidFill>
                <a:srgbClr val="000000"/>
              </a:solidFill>
              <a:highlight>
                <a:srgbClr val="FFFFFF"/>
              </a:highlight>
            </a:endParaRPr>
          </a:p>
          <a:p>
            <a:pPr marL="0" lvl="0" indent="0" algn="l" rtl="0">
              <a:lnSpc>
                <a:spcPct val="115000"/>
              </a:lnSpc>
              <a:spcBef>
                <a:spcPts val="0"/>
              </a:spcBef>
              <a:spcAft>
                <a:spcPts val="0"/>
              </a:spcAft>
              <a:buNone/>
            </a:pPr>
            <a:endParaRPr>
              <a:solidFill>
                <a:srgbClr val="0000FF"/>
              </a:solidFill>
              <a:highlight>
                <a:srgbClr val="FFFFFF"/>
              </a:highlight>
            </a:endParaRPr>
          </a:p>
          <a:p>
            <a:pPr marL="914400" lvl="0" indent="0" algn="l" rtl="0">
              <a:lnSpc>
                <a:spcPct val="115000"/>
              </a:lnSpc>
              <a:spcBef>
                <a:spcPts val="0"/>
              </a:spcBef>
              <a:spcAft>
                <a:spcPts val="0"/>
              </a:spcAft>
              <a:buSzPts val="1800"/>
              <a:buNone/>
            </a:pPr>
            <a:endParaRPr sz="1400">
              <a:solidFill>
                <a:srgbClr val="1F4E79"/>
              </a:solidFill>
              <a:highlight>
                <a:srgbClr val="FFFFFF"/>
              </a:highlight>
            </a:endParaRPr>
          </a:p>
          <a:p>
            <a:pPr marL="0" lvl="0" indent="0" algn="l" rtl="0">
              <a:lnSpc>
                <a:spcPct val="115000"/>
              </a:lnSpc>
              <a:spcBef>
                <a:spcPts val="0"/>
              </a:spcBef>
              <a:spcAft>
                <a:spcPts val="1600"/>
              </a:spcAft>
              <a:buSzPts val="1800"/>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9"/>
          <p:cNvSpPr txBox="1">
            <a:spLocks noGrp="1"/>
          </p:cNvSpPr>
          <p:nvPr>
            <p:ph type="title"/>
          </p:nvPr>
        </p:nvSpPr>
        <p:spPr>
          <a:xfrm>
            <a:off x="100650" y="170725"/>
            <a:ext cx="8731500" cy="707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600"/>
              <a:buNone/>
            </a:pPr>
            <a:r>
              <a:rPr lang="en"/>
              <a:t> Petitioner’s Rationale and Our Response</a:t>
            </a:r>
            <a:endParaRPr/>
          </a:p>
        </p:txBody>
      </p:sp>
      <p:sp>
        <p:nvSpPr>
          <p:cNvPr id="136" name="Google Shape;136;p9"/>
          <p:cNvSpPr txBox="1">
            <a:spLocks noGrp="1"/>
          </p:cNvSpPr>
          <p:nvPr>
            <p:ph type="body" idx="1"/>
          </p:nvPr>
        </p:nvSpPr>
        <p:spPr>
          <a:xfrm>
            <a:off x="100650" y="780350"/>
            <a:ext cx="8942700" cy="4115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b="1">
                <a:solidFill>
                  <a:srgbClr val="222222"/>
                </a:solidFill>
                <a:highlight>
                  <a:srgbClr val="FFFFFF"/>
                </a:highlight>
              </a:rPr>
              <a:t>While Petitioner open-enrolled to the New Berlin School District, he could not get bussing due to a West Allis-West Milwaukee School District policy not to allow other school district’s to enter the district to provide transportation.</a:t>
            </a:r>
            <a:endParaRPr b="1">
              <a:solidFill>
                <a:srgbClr val="222222"/>
              </a:solidFill>
              <a:highlight>
                <a:srgbClr val="FFFFFF"/>
              </a:highlight>
            </a:endParaRPr>
          </a:p>
          <a:p>
            <a:pPr marL="0" lvl="0" indent="0" algn="l" rtl="0">
              <a:lnSpc>
                <a:spcPct val="115000"/>
              </a:lnSpc>
              <a:spcBef>
                <a:spcPts val="0"/>
              </a:spcBef>
              <a:spcAft>
                <a:spcPts val="0"/>
              </a:spcAft>
              <a:buSzPts val="1800"/>
              <a:buNone/>
            </a:pPr>
            <a:endParaRPr b="1">
              <a:solidFill>
                <a:srgbClr val="000000"/>
              </a:solidFill>
              <a:highlight>
                <a:srgbClr val="FFFFFF"/>
              </a:highlight>
            </a:endParaRPr>
          </a:p>
          <a:p>
            <a:pPr marL="457200" lvl="0" indent="-336550" algn="l" rtl="0">
              <a:lnSpc>
                <a:spcPct val="115000"/>
              </a:lnSpc>
              <a:spcBef>
                <a:spcPts val="0"/>
              </a:spcBef>
              <a:spcAft>
                <a:spcPts val="0"/>
              </a:spcAft>
              <a:buClr>
                <a:srgbClr val="000000"/>
              </a:buClr>
              <a:buSzPts val="1700"/>
              <a:buChar char="●"/>
            </a:pPr>
            <a:r>
              <a:rPr lang="en" sz="1700">
                <a:solidFill>
                  <a:srgbClr val="000000"/>
                </a:solidFill>
                <a:highlight>
                  <a:srgbClr val="FFFFFF"/>
                </a:highlight>
              </a:rPr>
              <a:t>According to the Department of Public Instruction, parents are responsible to provide transportation to and from school in the nonresident school district, except that transportation required in a child’s IEP must be provided by the nonresident school district. </a:t>
            </a:r>
            <a:endParaRPr sz="1700">
              <a:solidFill>
                <a:srgbClr val="000000"/>
              </a:solidFill>
              <a:highlight>
                <a:srgbClr val="FFFFFF"/>
              </a:highlight>
            </a:endParaRPr>
          </a:p>
          <a:p>
            <a:pPr marL="457200" lvl="0" indent="-336550" algn="l" rtl="0">
              <a:lnSpc>
                <a:spcPct val="115000"/>
              </a:lnSpc>
              <a:spcBef>
                <a:spcPts val="0"/>
              </a:spcBef>
              <a:spcAft>
                <a:spcPts val="0"/>
              </a:spcAft>
              <a:buClr>
                <a:srgbClr val="0000FF"/>
              </a:buClr>
              <a:buSzPts val="1700"/>
              <a:buChar char="●"/>
            </a:pPr>
            <a:r>
              <a:rPr lang="en" sz="1700">
                <a:solidFill>
                  <a:srgbClr val="000000"/>
                </a:solidFill>
                <a:highlight>
                  <a:srgbClr val="FFFFFF"/>
                </a:highlight>
              </a:rPr>
              <a:t>A nonresident or resident school district is permitted (but not required) to provide transportation to open enrolled pupils, however the nonresident school district is prohibited from picking up or dropping off a pupil within the boundaries of the pupil’s resident school district unless the resident school district agrees.</a:t>
            </a:r>
            <a:r>
              <a:rPr lang="en" sz="1700">
                <a:solidFill>
                  <a:srgbClr val="0000FF"/>
                </a:solidFill>
                <a:highlight>
                  <a:srgbClr val="FFFFFF"/>
                </a:highlight>
              </a:rPr>
              <a:t> </a:t>
            </a:r>
            <a:r>
              <a:rPr lang="en" sz="1700" u="sng">
                <a:solidFill>
                  <a:srgbClr val="0000FF"/>
                </a:solidFill>
                <a:highlight>
                  <a:srgbClr val="FFFFFF"/>
                </a:highlight>
                <a:hlinkClick r:id="rId3">
                  <a:extLst>
                    <a:ext uri="{A12FA001-AC4F-418D-AE19-62706E023703}">
                      <ahyp:hlinkClr xmlns:ahyp="http://schemas.microsoft.com/office/drawing/2018/hyperlinkcolor" val="tx"/>
                    </a:ext>
                  </a:extLst>
                </a:hlinkClick>
              </a:rPr>
              <a:t>HERE</a:t>
            </a:r>
            <a:endParaRPr sz="1700">
              <a:solidFill>
                <a:srgbClr val="0000FF"/>
              </a:solidFill>
              <a:highlight>
                <a:srgbClr val="FFFFFF"/>
              </a:highlight>
            </a:endParaRPr>
          </a:p>
          <a:p>
            <a:pPr marL="457200" lvl="0" indent="0" algn="l" rtl="0">
              <a:lnSpc>
                <a:spcPct val="115000"/>
              </a:lnSpc>
              <a:spcBef>
                <a:spcPts val="0"/>
              </a:spcBef>
              <a:spcAft>
                <a:spcPts val="0"/>
              </a:spcAft>
              <a:buSzPts val="1800"/>
              <a:buNone/>
            </a:pPr>
            <a:endParaRPr sz="1600">
              <a:solidFill>
                <a:srgbClr val="0000FF"/>
              </a:solidFill>
              <a:highlight>
                <a:srgbClr val="FFFFFF"/>
              </a:highlight>
            </a:endParaRPr>
          </a:p>
          <a:p>
            <a:pPr marL="0" lvl="0" indent="0" algn="l" rtl="0">
              <a:lnSpc>
                <a:spcPct val="115000"/>
              </a:lnSpc>
              <a:spcBef>
                <a:spcPts val="0"/>
              </a:spcBef>
              <a:spcAft>
                <a:spcPts val="0"/>
              </a:spcAft>
              <a:buSzPts val="1800"/>
              <a:buNone/>
            </a:pPr>
            <a:endParaRPr>
              <a:solidFill>
                <a:srgbClr val="1F4E79"/>
              </a:solidFill>
              <a:highlight>
                <a:srgbClr val="FFFF00"/>
              </a:highlight>
            </a:endParaRPr>
          </a:p>
          <a:p>
            <a:pPr marL="0" lvl="0" indent="0" algn="l" rtl="0">
              <a:lnSpc>
                <a:spcPct val="115000"/>
              </a:lnSpc>
              <a:spcBef>
                <a:spcPts val="0"/>
              </a:spcBef>
              <a:spcAft>
                <a:spcPts val="1600"/>
              </a:spcAft>
              <a:buSzPts val="1800"/>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10"/>
          <p:cNvSpPr txBox="1">
            <a:spLocks noGrp="1"/>
          </p:cNvSpPr>
          <p:nvPr>
            <p:ph type="title"/>
          </p:nvPr>
        </p:nvSpPr>
        <p:spPr>
          <a:xfrm>
            <a:off x="100650" y="170725"/>
            <a:ext cx="8731500" cy="707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600"/>
              <a:buNone/>
            </a:pPr>
            <a:r>
              <a:rPr lang="en"/>
              <a:t> Petitioner’s Rationale and Our Response</a:t>
            </a:r>
            <a:endParaRPr/>
          </a:p>
        </p:txBody>
      </p:sp>
      <p:sp>
        <p:nvSpPr>
          <p:cNvPr id="142" name="Google Shape;142;p10"/>
          <p:cNvSpPr txBox="1">
            <a:spLocks noGrp="1"/>
          </p:cNvSpPr>
          <p:nvPr>
            <p:ph type="body" idx="1"/>
          </p:nvPr>
        </p:nvSpPr>
        <p:spPr>
          <a:xfrm>
            <a:off x="100650" y="878125"/>
            <a:ext cx="8942700" cy="4017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endParaRPr b="1">
              <a:solidFill>
                <a:srgbClr val="222222"/>
              </a:solidFill>
              <a:highlight>
                <a:srgbClr val="FFFFFF"/>
              </a:highlight>
            </a:endParaRPr>
          </a:p>
          <a:p>
            <a:pPr marL="457200" lvl="0" indent="0" algn="l" rtl="0">
              <a:lnSpc>
                <a:spcPct val="115000"/>
              </a:lnSpc>
              <a:spcBef>
                <a:spcPts val="0"/>
              </a:spcBef>
              <a:spcAft>
                <a:spcPts val="0"/>
              </a:spcAft>
              <a:buSzPts val="1800"/>
              <a:buNone/>
            </a:pPr>
            <a:endParaRPr sz="1600">
              <a:solidFill>
                <a:srgbClr val="0000FF"/>
              </a:solidFill>
              <a:highlight>
                <a:srgbClr val="FFFFFF"/>
              </a:highlight>
            </a:endParaRPr>
          </a:p>
          <a:p>
            <a:pPr marL="457200" lvl="0" indent="-330200" algn="l" rtl="0">
              <a:lnSpc>
                <a:spcPct val="115000"/>
              </a:lnSpc>
              <a:spcBef>
                <a:spcPts val="0"/>
              </a:spcBef>
              <a:spcAft>
                <a:spcPts val="0"/>
              </a:spcAft>
              <a:buClr>
                <a:srgbClr val="000000"/>
              </a:buClr>
              <a:buSzPts val="1600"/>
              <a:buChar char="●"/>
            </a:pPr>
            <a:r>
              <a:rPr lang="en" sz="1600">
                <a:solidFill>
                  <a:srgbClr val="000000"/>
                </a:solidFill>
                <a:highlight>
                  <a:srgbClr val="FFFFFF"/>
                </a:highlight>
              </a:rPr>
              <a:t>We have consistently denied requests for such transportation. </a:t>
            </a:r>
            <a:endParaRPr sz="1600">
              <a:solidFill>
                <a:srgbClr val="000000"/>
              </a:solidFill>
              <a:highlight>
                <a:srgbClr val="FFFFFF"/>
              </a:highlight>
            </a:endParaRPr>
          </a:p>
          <a:p>
            <a:pPr marL="457200" lvl="0" indent="0" algn="l" rtl="0">
              <a:lnSpc>
                <a:spcPct val="115000"/>
              </a:lnSpc>
              <a:spcBef>
                <a:spcPts val="0"/>
              </a:spcBef>
              <a:spcAft>
                <a:spcPts val="0"/>
              </a:spcAft>
              <a:buSzPts val="1800"/>
              <a:buNone/>
            </a:pPr>
            <a:endParaRPr sz="1600">
              <a:solidFill>
                <a:srgbClr val="000000"/>
              </a:solidFill>
              <a:highlight>
                <a:srgbClr val="FFFFFF"/>
              </a:highlight>
            </a:endParaRPr>
          </a:p>
          <a:p>
            <a:pPr marL="457200" lvl="0" indent="-330200" algn="l" rtl="0">
              <a:lnSpc>
                <a:spcPct val="115000"/>
              </a:lnSpc>
              <a:spcBef>
                <a:spcPts val="0"/>
              </a:spcBef>
              <a:spcAft>
                <a:spcPts val="0"/>
              </a:spcAft>
              <a:buClr>
                <a:srgbClr val="000000"/>
              </a:buClr>
              <a:buSzPts val="1600"/>
              <a:buChar char="●"/>
            </a:pPr>
            <a:r>
              <a:rPr lang="en" sz="1600">
                <a:solidFill>
                  <a:srgbClr val="000000"/>
                </a:solidFill>
                <a:highlight>
                  <a:srgbClr val="FFFFFF"/>
                </a:highlight>
              </a:rPr>
              <a:t>At this time, the parent has not made a formal request to our district for an exception to the policy or requesting our agreement to allow New Berlin School District to transport this student.</a:t>
            </a:r>
            <a:endParaRPr sz="1600">
              <a:solidFill>
                <a:srgbClr val="000000"/>
              </a:solidFill>
              <a:highlight>
                <a:srgbClr val="FFFFFF"/>
              </a:highlight>
            </a:endParaRPr>
          </a:p>
          <a:p>
            <a:pPr marL="0" lvl="0" indent="0" algn="l" rtl="0">
              <a:lnSpc>
                <a:spcPct val="115000"/>
              </a:lnSpc>
              <a:spcBef>
                <a:spcPts val="0"/>
              </a:spcBef>
              <a:spcAft>
                <a:spcPts val="0"/>
              </a:spcAft>
              <a:buNone/>
            </a:pPr>
            <a:endParaRPr sz="1600">
              <a:solidFill>
                <a:srgbClr val="000000"/>
              </a:solidFill>
              <a:highlight>
                <a:srgbClr val="FFFFFF"/>
              </a:highlight>
            </a:endParaRPr>
          </a:p>
          <a:p>
            <a:pPr marL="0" lvl="0" indent="0" algn="l" rtl="0">
              <a:lnSpc>
                <a:spcPct val="115000"/>
              </a:lnSpc>
              <a:spcBef>
                <a:spcPts val="0"/>
              </a:spcBef>
              <a:spcAft>
                <a:spcPts val="0"/>
              </a:spcAft>
              <a:buNone/>
            </a:pPr>
            <a:r>
              <a:rPr lang="en" sz="1600">
                <a:solidFill>
                  <a:srgbClr val="000000"/>
                </a:solidFill>
                <a:highlight>
                  <a:srgbClr val="FFFFFF"/>
                </a:highlight>
              </a:rPr>
              <a:t>Email confirming this information from West Allis - West Milwaukee Manger of School Services, Aaron Norris</a:t>
            </a:r>
            <a:r>
              <a:rPr lang="en" sz="1600">
                <a:solidFill>
                  <a:srgbClr val="0000FF"/>
                </a:solidFill>
                <a:highlight>
                  <a:srgbClr val="FFFFFF"/>
                </a:highlight>
              </a:rPr>
              <a:t> </a:t>
            </a:r>
            <a:r>
              <a:rPr lang="en" sz="1600" u="sng">
                <a:solidFill>
                  <a:srgbClr val="0000FF"/>
                </a:solidFill>
                <a:highlight>
                  <a:srgbClr val="FFFFFF"/>
                </a:highlight>
                <a:hlinkClick r:id="rId3">
                  <a:extLst>
                    <a:ext uri="{A12FA001-AC4F-418D-AE19-62706E023703}">
                      <ahyp:hlinkClr xmlns:ahyp="http://schemas.microsoft.com/office/drawing/2018/hyperlinkcolor" val="tx"/>
                    </a:ext>
                  </a:extLst>
                </a:hlinkClick>
              </a:rPr>
              <a:t>HERE.</a:t>
            </a:r>
            <a:endParaRPr sz="1600">
              <a:solidFill>
                <a:srgbClr val="0000FF"/>
              </a:solidFill>
              <a:highlight>
                <a:srgbClr val="FFFFFF"/>
              </a:highlight>
            </a:endParaRPr>
          </a:p>
          <a:p>
            <a:pPr marL="0" lvl="0" indent="0" algn="l" rtl="0">
              <a:lnSpc>
                <a:spcPct val="115000"/>
              </a:lnSpc>
              <a:spcBef>
                <a:spcPts val="0"/>
              </a:spcBef>
              <a:spcAft>
                <a:spcPts val="0"/>
              </a:spcAft>
              <a:buSzPts val="1800"/>
              <a:buNone/>
            </a:pPr>
            <a:endParaRPr>
              <a:solidFill>
                <a:srgbClr val="1F4E79"/>
              </a:solidFill>
              <a:highlight>
                <a:srgbClr val="FFFF00"/>
              </a:highlight>
            </a:endParaRPr>
          </a:p>
          <a:p>
            <a:pPr marL="0" lvl="0" indent="0" algn="l" rtl="0">
              <a:lnSpc>
                <a:spcPct val="115000"/>
              </a:lnSpc>
              <a:spcBef>
                <a:spcPts val="0"/>
              </a:spcBef>
              <a:spcAft>
                <a:spcPts val="1600"/>
              </a:spcAft>
              <a:buSzPts val="1800"/>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11"/>
          <p:cNvSpPr txBox="1">
            <a:spLocks noGrp="1"/>
          </p:cNvSpPr>
          <p:nvPr>
            <p:ph type="title"/>
          </p:nvPr>
        </p:nvSpPr>
        <p:spPr>
          <a:xfrm>
            <a:off x="311700" y="115850"/>
            <a:ext cx="8520600" cy="707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600"/>
              <a:buNone/>
            </a:pPr>
            <a:r>
              <a:rPr lang="en"/>
              <a:t>Petitioner’s Rationale and Our Response</a:t>
            </a:r>
            <a:endParaRPr/>
          </a:p>
        </p:txBody>
      </p:sp>
      <p:sp>
        <p:nvSpPr>
          <p:cNvPr id="148" name="Google Shape;148;p11"/>
          <p:cNvSpPr txBox="1">
            <a:spLocks noGrp="1"/>
          </p:cNvSpPr>
          <p:nvPr>
            <p:ph type="body" idx="1"/>
          </p:nvPr>
        </p:nvSpPr>
        <p:spPr>
          <a:xfrm>
            <a:off x="359200" y="936425"/>
            <a:ext cx="8520600" cy="311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b="1">
                <a:solidFill>
                  <a:srgbClr val="222222"/>
                </a:solidFill>
                <a:highlight>
                  <a:srgbClr val="FFFFFF"/>
                </a:highlight>
              </a:rPr>
              <a:t>The West Allis-West Milwaukee School District has a lower “report card”.</a:t>
            </a:r>
            <a:endParaRPr b="1">
              <a:solidFill>
                <a:srgbClr val="222222"/>
              </a:solidFill>
              <a:highlight>
                <a:srgbClr val="FFFFFF"/>
              </a:highlight>
            </a:endParaRPr>
          </a:p>
          <a:p>
            <a:pPr marL="457200" lvl="0" indent="0" algn="l" rtl="0">
              <a:lnSpc>
                <a:spcPct val="115000"/>
              </a:lnSpc>
              <a:spcBef>
                <a:spcPts val="0"/>
              </a:spcBef>
              <a:spcAft>
                <a:spcPts val="0"/>
              </a:spcAft>
              <a:buSzPts val="1800"/>
              <a:buNone/>
            </a:pPr>
            <a:endParaRPr sz="1400">
              <a:solidFill>
                <a:srgbClr val="0000FF"/>
              </a:solidFill>
              <a:highlight>
                <a:srgbClr val="FFFFFF"/>
              </a:highlight>
            </a:endParaRPr>
          </a:p>
          <a:p>
            <a:pPr marL="457200" lvl="0" indent="-330200" algn="l" rtl="0">
              <a:lnSpc>
                <a:spcPct val="115000"/>
              </a:lnSpc>
              <a:spcBef>
                <a:spcPts val="0"/>
              </a:spcBef>
              <a:spcAft>
                <a:spcPts val="0"/>
              </a:spcAft>
              <a:buClr>
                <a:srgbClr val="000000"/>
              </a:buClr>
              <a:buSzPts val="1600"/>
              <a:buChar char="●"/>
            </a:pPr>
            <a:r>
              <a:rPr lang="en" sz="1600">
                <a:solidFill>
                  <a:srgbClr val="000000"/>
                </a:solidFill>
                <a:highlight>
                  <a:srgbClr val="FFFFFF"/>
                </a:highlight>
              </a:rPr>
              <a:t>This is true when only total scores are compared.</a:t>
            </a:r>
            <a:endParaRPr sz="1600">
              <a:solidFill>
                <a:srgbClr val="000000"/>
              </a:solidFill>
              <a:highlight>
                <a:srgbClr val="FFFFFF"/>
              </a:highlight>
            </a:endParaRPr>
          </a:p>
          <a:p>
            <a:pPr marL="457200" lvl="0" indent="0" algn="l" rtl="0">
              <a:lnSpc>
                <a:spcPct val="115000"/>
              </a:lnSpc>
              <a:spcBef>
                <a:spcPts val="0"/>
              </a:spcBef>
              <a:spcAft>
                <a:spcPts val="0"/>
              </a:spcAft>
              <a:buSzPts val="1800"/>
              <a:buNone/>
            </a:pPr>
            <a:endParaRPr sz="1600">
              <a:solidFill>
                <a:srgbClr val="000000"/>
              </a:solidFill>
              <a:highlight>
                <a:srgbClr val="FFFFFF"/>
              </a:highlight>
            </a:endParaRPr>
          </a:p>
          <a:p>
            <a:pPr marL="457200" lvl="0" indent="-330200" algn="l" rtl="0">
              <a:lnSpc>
                <a:spcPct val="115000"/>
              </a:lnSpc>
              <a:spcBef>
                <a:spcPts val="0"/>
              </a:spcBef>
              <a:spcAft>
                <a:spcPts val="0"/>
              </a:spcAft>
              <a:buClr>
                <a:srgbClr val="000000"/>
              </a:buClr>
              <a:buSzPts val="1600"/>
              <a:buChar char="●"/>
            </a:pPr>
            <a:r>
              <a:rPr lang="en" sz="1600">
                <a:solidFill>
                  <a:srgbClr val="000000"/>
                </a:solidFill>
                <a:highlight>
                  <a:srgbClr val="FFFFFF"/>
                </a:highlight>
              </a:rPr>
              <a:t>The West Allis-West Milwaukee School District is improving more quickly with a far higher number of students that are economically disadvantaged which may indicate that we are actually the higher performing school district. </a:t>
            </a:r>
            <a:endParaRPr sz="1600">
              <a:solidFill>
                <a:srgbClr val="000000"/>
              </a:solidFill>
              <a:highlight>
                <a:srgbClr val="FFFFFF"/>
              </a:highlight>
            </a:endParaRPr>
          </a:p>
          <a:p>
            <a:pPr marL="0" lvl="0" indent="0" algn="l" rtl="0">
              <a:lnSpc>
                <a:spcPct val="115000"/>
              </a:lnSpc>
              <a:spcBef>
                <a:spcPts val="0"/>
              </a:spcBef>
              <a:spcAft>
                <a:spcPts val="0"/>
              </a:spcAft>
              <a:buNone/>
            </a:pPr>
            <a:endParaRPr sz="1600">
              <a:solidFill>
                <a:srgbClr val="000000"/>
              </a:solidFill>
              <a:highlight>
                <a:srgbClr val="FFFFFF"/>
              </a:highlight>
            </a:endParaRPr>
          </a:p>
          <a:p>
            <a:pPr marL="0" lvl="0" indent="0" algn="l" rtl="0">
              <a:lnSpc>
                <a:spcPct val="115000"/>
              </a:lnSpc>
              <a:spcBef>
                <a:spcPts val="0"/>
              </a:spcBef>
              <a:spcAft>
                <a:spcPts val="0"/>
              </a:spcAft>
              <a:buNone/>
            </a:pPr>
            <a:r>
              <a:rPr lang="en" sz="1600">
                <a:solidFill>
                  <a:srgbClr val="000000"/>
                </a:solidFill>
                <a:highlight>
                  <a:srgbClr val="FFFFFF"/>
                </a:highlight>
              </a:rPr>
              <a:t>Studies have shown the impact of family income on student achievement link</a:t>
            </a:r>
            <a:r>
              <a:rPr lang="en" sz="1600">
                <a:solidFill>
                  <a:srgbClr val="0000FF"/>
                </a:solidFill>
                <a:highlight>
                  <a:srgbClr val="FFFFFF"/>
                </a:highlight>
              </a:rPr>
              <a:t> </a:t>
            </a:r>
            <a:r>
              <a:rPr lang="en" sz="1600" u="sng">
                <a:solidFill>
                  <a:srgbClr val="0000FF"/>
                </a:solidFill>
                <a:highlight>
                  <a:srgbClr val="FFFFFF"/>
                </a:highlight>
                <a:hlinkClick r:id="rId3">
                  <a:extLst>
                    <a:ext uri="{A12FA001-AC4F-418D-AE19-62706E023703}">
                      <ahyp:hlinkClr xmlns:ahyp="http://schemas.microsoft.com/office/drawing/2018/hyperlinkcolor" val="tx"/>
                    </a:ext>
                  </a:extLst>
                </a:hlinkClick>
              </a:rPr>
              <a:t>HERE</a:t>
            </a:r>
            <a:endParaRPr sz="1600">
              <a:solidFill>
                <a:srgbClr val="0000FF"/>
              </a:solidFill>
              <a:highlight>
                <a:srgbClr val="FFFFFF"/>
              </a:highligh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12"/>
          <p:cNvSpPr txBox="1">
            <a:spLocks noGrp="1"/>
          </p:cNvSpPr>
          <p:nvPr>
            <p:ph type="title"/>
          </p:nvPr>
        </p:nvSpPr>
        <p:spPr>
          <a:xfrm>
            <a:off x="311700" y="115850"/>
            <a:ext cx="8520600" cy="707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600"/>
              <a:buNone/>
            </a:pPr>
            <a:r>
              <a:rPr lang="en"/>
              <a:t>Petitioner’s Rationale and Our Response</a:t>
            </a:r>
            <a:endParaRPr/>
          </a:p>
        </p:txBody>
      </p:sp>
      <p:sp>
        <p:nvSpPr>
          <p:cNvPr id="154" name="Google Shape;154;p12"/>
          <p:cNvSpPr txBox="1">
            <a:spLocks noGrp="1"/>
          </p:cNvSpPr>
          <p:nvPr>
            <p:ph type="body" idx="1"/>
          </p:nvPr>
        </p:nvSpPr>
        <p:spPr>
          <a:xfrm>
            <a:off x="311700" y="823250"/>
            <a:ext cx="8520600" cy="3231300"/>
          </a:xfrm>
          <a:prstGeom prst="rect">
            <a:avLst/>
          </a:prstGeom>
          <a:noFill/>
          <a:ln>
            <a:noFill/>
          </a:ln>
        </p:spPr>
        <p:txBody>
          <a:bodyPr spcFirstLastPara="1" wrap="square" lIns="91425" tIns="91425" rIns="91425" bIns="91425" anchor="t" anchorCtr="0">
            <a:noAutofit/>
          </a:bodyPr>
          <a:lstStyle/>
          <a:p>
            <a:pPr marL="457200" lvl="0" indent="-317500" algn="l" rtl="0">
              <a:lnSpc>
                <a:spcPct val="115000"/>
              </a:lnSpc>
              <a:spcBef>
                <a:spcPts val="0"/>
              </a:spcBef>
              <a:spcAft>
                <a:spcPts val="0"/>
              </a:spcAft>
              <a:buSzPts val="1400"/>
              <a:buChar char="●"/>
            </a:pPr>
            <a:r>
              <a:rPr lang="en" sz="1400">
                <a:solidFill>
                  <a:srgbClr val="000000"/>
                </a:solidFill>
                <a:highlight>
                  <a:srgbClr val="FFFFFF"/>
                </a:highlight>
              </a:rPr>
              <a:t>During the timeframe below, the West Allis-West Milwaukee School District moved from three failing schools and one high performing to no failing schools and eight high performing schools. </a:t>
            </a:r>
            <a:r>
              <a:rPr lang="en" sz="1400" u="sng">
                <a:solidFill>
                  <a:srgbClr val="0000FF"/>
                </a:solidFill>
                <a:highlight>
                  <a:srgbClr val="FFFFFF"/>
                </a:highlight>
                <a:hlinkClick r:id="rId3">
                  <a:extLst>
                    <a:ext uri="{A12FA001-AC4F-418D-AE19-62706E023703}">
                      <ahyp:hlinkClr xmlns:ahyp="http://schemas.microsoft.com/office/drawing/2018/hyperlinkcolor" val="tx"/>
                    </a:ext>
                  </a:extLst>
                </a:hlinkClick>
              </a:rPr>
              <a:t>HERE</a:t>
            </a:r>
            <a:endParaRPr sz="1400">
              <a:solidFill>
                <a:srgbClr val="0000FF"/>
              </a:solidFill>
              <a:highlight>
                <a:srgbClr val="FFFFFF"/>
              </a:highlight>
            </a:endParaRPr>
          </a:p>
          <a:p>
            <a:pPr marL="0" lvl="0" indent="0" algn="l" rtl="0">
              <a:lnSpc>
                <a:spcPct val="115000"/>
              </a:lnSpc>
              <a:spcBef>
                <a:spcPts val="0"/>
              </a:spcBef>
              <a:spcAft>
                <a:spcPts val="1600"/>
              </a:spcAft>
              <a:buSzPts val="1800"/>
              <a:buNone/>
            </a:pPr>
            <a:endParaRPr/>
          </a:p>
        </p:txBody>
      </p:sp>
      <p:graphicFrame>
        <p:nvGraphicFramePr>
          <p:cNvPr id="155" name="Google Shape;155;p12"/>
          <p:cNvGraphicFramePr/>
          <p:nvPr/>
        </p:nvGraphicFramePr>
        <p:xfrm>
          <a:off x="890550" y="1753355"/>
          <a:ext cx="3000000" cy="3000000"/>
        </p:xfrm>
        <a:graphic>
          <a:graphicData uri="http://schemas.openxmlformats.org/drawingml/2006/table">
            <a:tbl>
              <a:tblPr>
                <a:noFill/>
                <a:tableStyleId>{815D3C93-A6C4-4386-BF87-60027540F1E8}</a:tableStyleId>
              </a:tblPr>
              <a:tblGrid>
                <a:gridCol w="14478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gridCol w="1447800">
                  <a:extLst>
                    <a:ext uri="{9D8B030D-6E8A-4147-A177-3AD203B41FA5}">
                      <a16:colId xmlns:a16="http://schemas.microsoft.com/office/drawing/2014/main" val="20004"/>
                    </a:ext>
                  </a:extLst>
                </a:gridCol>
              </a:tblGrid>
              <a:tr h="492400">
                <a:tc>
                  <a:txBody>
                    <a:bodyPr/>
                    <a:lstStyle/>
                    <a:p>
                      <a:pPr marL="0" marR="0" lvl="0" indent="0" algn="l" rtl="0">
                        <a:lnSpc>
                          <a:spcPct val="100000"/>
                        </a:lnSpc>
                        <a:spcBef>
                          <a:spcPts val="0"/>
                        </a:spcBef>
                        <a:spcAft>
                          <a:spcPts val="0"/>
                        </a:spcAft>
                        <a:buClr>
                          <a:srgbClr val="000000"/>
                        </a:buClr>
                        <a:buSzPts val="1200"/>
                        <a:buFont typeface="Arial"/>
                        <a:buNone/>
                      </a:pPr>
                      <a:r>
                        <a:rPr lang="en" sz="1200" u="none" strike="noStrike" cap="none"/>
                        <a:t>Year</a:t>
                      </a:r>
                      <a:endParaRPr sz="1200" u="none" strike="noStrike" cap="none"/>
                    </a:p>
                  </a:txBody>
                  <a:tcPr marL="91425" marR="91425" marT="91425" marB="91425"/>
                </a:tc>
                <a:tc>
                  <a:txBody>
                    <a:bodyPr/>
                    <a:lstStyle/>
                    <a:p>
                      <a:pPr marL="0" marR="0" lvl="0" indent="0" algn="ctr" rtl="0">
                        <a:lnSpc>
                          <a:spcPct val="100000"/>
                        </a:lnSpc>
                        <a:spcBef>
                          <a:spcPts val="0"/>
                        </a:spcBef>
                        <a:spcAft>
                          <a:spcPts val="0"/>
                        </a:spcAft>
                        <a:buClr>
                          <a:srgbClr val="000000"/>
                        </a:buClr>
                        <a:buSzPts val="1200"/>
                        <a:buFont typeface="Arial"/>
                        <a:buNone/>
                      </a:pPr>
                      <a:r>
                        <a:rPr lang="en" sz="1200" u="none" strike="noStrike" cap="none"/>
                        <a:t>WAWM</a:t>
                      </a:r>
                      <a:endParaRPr sz="1200" u="none" strike="noStrike" cap="none"/>
                    </a:p>
                  </a:txBody>
                  <a:tcPr marL="91425" marR="91425" marT="91425" marB="91425"/>
                </a:tc>
                <a:tc>
                  <a:txBody>
                    <a:bodyPr/>
                    <a:lstStyle/>
                    <a:p>
                      <a:pPr marL="0" marR="0" lvl="0" indent="0" algn="ctr" rtl="0">
                        <a:lnSpc>
                          <a:spcPct val="100000"/>
                        </a:lnSpc>
                        <a:spcBef>
                          <a:spcPts val="0"/>
                        </a:spcBef>
                        <a:spcAft>
                          <a:spcPts val="0"/>
                        </a:spcAft>
                        <a:buClr>
                          <a:srgbClr val="000000"/>
                        </a:buClr>
                        <a:buSzPts val="1200"/>
                        <a:buFont typeface="Arial"/>
                        <a:buNone/>
                      </a:pPr>
                      <a:r>
                        <a:rPr lang="en" sz="1200" u="none" strike="noStrike" cap="none"/>
                        <a:t>Econ Dis</a:t>
                      </a:r>
                      <a:endParaRPr sz="1200" u="none" strike="noStrike" cap="none"/>
                    </a:p>
                  </a:txBody>
                  <a:tcPr marL="91425" marR="91425" marT="91425" marB="91425"/>
                </a:tc>
                <a:tc>
                  <a:txBody>
                    <a:bodyPr/>
                    <a:lstStyle/>
                    <a:p>
                      <a:pPr marL="0" marR="0" lvl="0" indent="0" algn="ctr" rtl="0">
                        <a:lnSpc>
                          <a:spcPct val="100000"/>
                        </a:lnSpc>
                        <a:spcBef>
                          <a:spcPts val="0"/>
                        </a:spcBef>
                        <a:spcAft>
                          <a:spcPts val="0"/>
                        </a:spcAft>
                        <a:buClr>
                          <a:srgbClr val="000000"/>
                        </a:buClr>
                        <a:buSzPts val="1200"/>
                        <a:buFont typeface="Arial"/>
                        <a:buNone/>
                      </a:pPr>
                      <a:r>
                        <a:rPr lang="en" sz="1200" u="none" strike="noStrike" cap="none"/>
                        <a:t>NB</a:t>
                      </a:r>
                      <a:endParaRPr sz="1200" u="none" strike="noStrike" cap="none"/>
                    </a:p>
                  </a:txBody>
                  <a:tcPr marL="91425" marR="91425" marT="91425" marB="91425"/>
                </a:tc>
                <a:tc>
                  <a:txBody>
                    <a:bodyPr/>
                    <a:lstStyle/>
                    <a:p>
                      <a:pPr marL="0" marR="0" lvl="0" indent="0" algn="ctr" rtl="0">
                        <a:lnSpc>
                          <a:spcPct val="100000"/>
                        </a:lnSpc>
                        <a:spcBef>
                          <a:spcPts val="0"/>
                        </a:spcBef>
                        <a:spcAft>
                          <a:spcPts val="0"/>
                        </a:spcAft>
                        <a:buClr>
                          <a:srgbClr val="000000"/>
                        </a:buClr>
                        <a:buSzPts val="1200"/>
                        <a:buFont typeface="Arial"/>
                        <a:buNone/>
                      </a:pPr>
                      <a:r>
                        <a:rPr lang="en" sz="1200" u="none" strike="noStrike" cap="none"/>
                        <a:t>Econ Dis</a:t>
                      </a:r>
                      <a:endParaRPr sz="1200" u="none" strike="noStrike" cap="none"/>
                    </a:p>
                  </a:txBody>
                  <a:tcPr marL="91425" marR="91425" marT="91425" marB="91425"/>
                </a:tc>
                <a:extLst>
                  <a:ext uri="{0D108BD9-81ED-4DB2-BD59-A6C34878D82A}">
                    <a16:rowId xmlns:a16="http://schemas.microsoft.com/office/drawing/2014/main" val="10000"/>
                  </a:ext>
                </a:extLst>
              </a:tr>
              <a:tr h="492400">
                <a:tc>
                  <a:txBody>
                    <a:bodyPr/>
                    <a:lstStyle/>
                    <a:p>
                      <a:pPr marL="0" marR="0" lvl="0" indent="0" algn="l" rtl="0">
                        <a:lnSpc>
                          <a:spcPct val="100000"/>
                        </a:lnSpc>
                        <a:spcBef>
                          <a:spcPts val="0"/>
                        </a:spcBef>
                        <a:spcAft>
                          <a:spcPts val="0"/>
                        </a:spcAft>
                        <a:buClr>
                          <a:srgbClr val="000000"/>
                        </a:buClr>
                        <a:buSzPts val="1200"/>
                        <a:buFont typeface="Arial"/>
                        <a:buNone/>
                      </a:pPr>
                      <a:r>
                        <a:rPr lang="en" sz="1200" u="none" strike="noStrike" cap="none"/>
                        <a:t>15-16</a:t>
                      </a:r>
                      <a:endParaRPr sz="1200" u="none" strike="noStrike" cap="none"/>
                    </a:p>
                  </a:txBody>
                  <a:tcPr marL="91425" marR="91425" marT="91425" marB="91425">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en" sz="1200" u="none" strike="noStrike" cap="none"/>
                        <a:t>65.3</a:t>
                      </a:r>
                      <a:endParaRPr sz="1200" u="none" strike="noStrike" cap="none"/>
                    </a:p>
                  </a:txBody>
                  <a:tcPr marL="91425" marR="91425" marT="91425" marB="91425"/>
                </a:tc>
                <a:tc>
                  <a:txBody>
                    <a:bodyPr/>
                    <a:lstStyle/>
                    <a:p>
                      <a:pPr marL="0" marR="0" lvl="0" indent="0" algn="ctr" rtl="0">
                        <a:lnSpc>
                          <a:spcPct val="100000"/>
                        </a:lnSpc>
                        <a:spcBef>
                          <a:spcPts val="0"/>
                        </a:spcBef>
                        <a:spcAft>
                          <a:spcPts val="0"/>
                        </a:spcAft>
                        <a:buClr>
                          <a:srgbClr val="000000"/>
                        </a:buClr>
                        <a:buSzPts val="1200"/>
                        <a:buFont typeface="Arial"/>
                        <a:buNone/>
                      </a:pPr>
                      <a:r>
                        <a:rPr lang="en" sz="1200" u="none" strike="noStrike" cap="none"/>
                        <a:t>59.3%</a:t>
                      </a:r>
                      <a:endParaRPr sz="1200" u="none" strike="noStrike" cap="none"/>
                    </a:p>
                  </a:txBody>
                  <a:tcPr marL="91425" marR="91425" marT="91425" marB="91425"/>
                </a:tc>
                <a:tc>
                  <a:txBody>
                    <a:bodyPr/>
                    <a:lstStyle/>
                    <a:p>
                      <a:pPr marL="0" marR="0" lvl="0" indent="0" algn="ctr" rtl="0">
                        <a:lnSpc>
                          <a:spcPct val="100000"/>
                        </a:lnSpc>
                        <a:spcBef>
                          <a:spcPts val="0"/>
                        </a:spcBef>
                        <a:spcAft>
                          <a:spcPts val="0"/>
                        </a:spcAft>
                        <a:buClr>
                          <a:srgbClr val="000000"/>
                        </a:buClr>
                        <a:buSzPts val="1200"/>
                        <a:buFont typeface="Arial"/>
                        <a:buNone/>
                      </a:pPr>
                      <a:r>
                        <a:rPr lang="en" sz="1200" u="none" strike="noStrike" cap="none"/>
                        <a:t>85.5</a:t>
                      </a:r>
                      <a:endParaRPr sz="1200" u="none" strike="noStrike" cap="none"/>
                    </a:p>
                  </a:txBody>
                  <a:tcPr marL="91425" marR="91425" marT="91425" marB="91425"/>
                </a:tc>
                <a:tc>
                  <a:txBody>
                    <a:bodyPr/>
                    <a:lstStyle/>
                    <a:p>
                      <a:pPr marL="0" marR="0" lvl="0" indent="0" algn="ctr" rtl="0">
                        <a:lnSpc>
                          <a:spcPct val="100000"/>
                        </a:lnSpc>
                        <a:spcBef>
                          <a:spcPts val="0"/>
                        </a:spcBef>
                        <a:spcAft>
                          <a:spcPts val="0"/>
                        </a:spcAft>
                        <a:buClr>
                          <a:srgbClr val="000000"/>
                        </a:buClr>
                        <a:buSzPts val="1200"/>
                        <a:buFont typeface="Arial"/>
                        <a:buNone/>
                      </a:pPr>
                      <a:r>
                        <a:rPr lang="en" sz="1200" u="none" strike="noStrike" cap="none"/>
                        <a:t>13.4%</a:t>
                      </a:r>
                      <a:endParaRPr sz="1200" u="none" strike="noStrike" cap="none"/>
                    </a:p>
                  </a:txBody>
                  <a:tcPr marL="91425" marR="91425" marT="91425" marB="91425"/>
                </a:tc>
                <a:extLst>
                  <a:ext uri="{0D108BD9-81ED-4DB2-BD59-A6C34878D82A}">
                    <a16:rowId xmlns:a16="http://schemas.microsoft.com/office/drawing/2014/main" val="10001"/>
                  </a:ext>
                </a:extLst>
              </a:tr>
              <a:tr h="492400">
                <a:tc>
                  <a:txBody>
                    <a:bodyPr/>
                    <a:lstStyle/>
                    <a:p>
                      <a:pPr marL="0" marR="0" lvl="0" indent="0" algn="l" rtl="0">
                        <a:lnSpc>
                          <a:spcPct val="100000"/>
                        </a:lnSpc>
                        <a:spcBef>
                          <a:spcPts val="0"/>
                        </a:spcBef>
                        <a:spcAft>
                          <a:spcPts val="0"/>
                        </a:spcAft>
                        <a:buClr>
                          <a:srgbClr val="000000"/>
                        </a:buClr>
                        <a:buSzPts val="1200"/>
                        <a:buFont typeface="Arial"/>
                        <a:buNone/>
                      </a:pPr>
                      <a:r>
                        <a:rPr lang="en" sz="1200" u="none" strike="noStrike" cap="none"/>
                        <a:t>16-17</a:t>
                      </a:r>
                      <a:endParaRPr sz="1200" u="none" strike="noStrike" cap="none"/>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en" sz="1200" u="none" strike="noStrike" cap="none"/>
                        <a:t>68.1</a:t>
                      </a:r>
                      <a:endParaRPr sz="1200" u="none" strike="noStrike" cap="none"/>
                    </a:p>
                  </a:txBody>
                  <a:tcPr marL="91425" marR="91425" marT="91425" marB="91425">
                    <a:lnL w="9525" cap="flat" cmpd="sng">
                      <a:solidFill>
                        <a:srgbClr val="9E9E9E"/>
                      </a:solidFill>
                      <a:prstDash val="solid"/>
                      <a:round/>
                      <a:headEnd type="none" w="sm" len="sm"/>
                      <a:tailEnd type="none" w="sm" len="sm"/>
                    </a:lnL>
                  </a:tcPr>
                </a:tc>
                <a:tc>
                  <a:txBody>
                    <a:bodyPr/>
                    <a:lstStyle/>
                    <a:p>
                      <a:pPr marL="0" marR="0" lvl="0" indent="0" algn="ctr" rtl="0">
                        <a:lnSpc>
                          <a:spcPct val="100000"/>
                        </a:lnSpc>
                        <a:spcBef>
                          <a:spcPts val="0"/>
                        </a:spcBef>
                        <a:spcAft>
                          <a:spcPts val="0"/>
                        </a:spcAft>
                        <a:buClr>
                          <a:srgbClr val="000000"/>
                        </a:buClr>
                        <a:buSzPts val="1200"/>
                        <a:buFont typeface="Arial"/>
                        <a:buNone/>
                      </a:pPr>
                      <a:r>
                        <a:rPr lang="en" sz="1200" u="none" strike="noStrike" cap="none"/>
                        <a:t>56.2%</a:t>
                      </a:r>
                      <a:endParaRPr sz="1200" u="none" strike="noStrike" cap="none"/>
                    </a:p>
                  </a:txBody>
                  <a:tcPr marL="91425" marR="91425" marT="91425" marB="91425"/>
                </a:tc>
                <a:tc>
                  <a:txBody>
                    <a:bodyPr/>
                    <a:lstStyle/>
                    <a:p>
                      <a:pPr marL="0" marR="0" lvl="0" indent="0" algn="ctr" rtl="0">
                        <a:lnSpc>
                          <a:spcPct val="100000"/>
                        </a:lnSpc>
                        <a:spcBef>
                          <a:spcPts val="0"/>
                        </a:spcBef>
                        <a:spcAft>
                          <a:spcPts val="0"/>
                        </a:spcAft>
                        <a:buClr>
                          <a:srgbClr val="000000"/>
                        </a:buClr>
                        <a:buSzPts val="1200"/>
                        <a:buFont typeface="Arial"/>
                        <a:buNone/>
                      </a:pPr>
                      <a:r>
                        <a:rPr lang="en" sz="1200" u="none" strike="noStrike" cap="none"/>
                        <a:t>84.7</a:t>
                      </a:r>
                      <a:endParaRPr sz="1200" u="none" strike="noStrike" cap="none"/>
                    </a:p>
                  </a:txBody>
                  <a:tcPr marL="91425" marR="91425" marT="91425" marB="91425"/>
                </a:tc>
                <a:tc>
                  <a:txBody>
                    <a:bodyPr/>
                    <a:lstStyle/>
                    <a:p>
                      <a:pPr marL="0" marR="0" lvl="0" indent="0" algn="ctr" rtl="0">
                        <a:lnSpc>
                          <a:spcPct val="100000"/>
                        </a:lnSpc>
                        <a:spcBef>
                          <a:spcPts val="0"/>
                        </a:spcBef>
                        <a:spcAft>
                          <a:spcPts val="0"/>
                        </a:spcAft>
                        <a:buClr>
                          <a:srgbClr val="000000"/>
                        </a:buClr>
                        <a:buSzPts val="1200"/>
                        <a:buFont typeface="Arial"/>
                        <a:buNone/>
                      </a:pPr>
                      <a:r>
                        <a:rPr lang="en" sz="1200" u="none" strike="noStrike" cap="none"/>
                        <a:t>11.6%</a:t>
                      </a:r>
                      <a:endParaRPr sz="1200" u="none" strike="noStrike" cap="none"/>
                    </a:p>
                  </a:txBody>
                  <a:tcPr marL="91425" marR="91425" marT="91425" marB="91425"/>
                </a:tc>
                <a:extLst>
                  <a:ext uri="{0D108BD9-81ED-4DB2-BD59-A6C34878D82A}">
                    <a16:rowId xmlns:a16="http://schemas.microsoft.com/office/drawing/2014/main" val="10002"/>
                  </a:ext>
                </a:extLst>
              </a:tr>
              <a:tr h="492400">
                <a:tc>
                  <a:txBody>
                    <a:bodyPr/>
                    <a:lstStyle/>
                    <a:p>
                      <a:pPr marL="0" marR="0" lvl="0" indent="0" algn="l" rtl="0">
                        <a:lnSpc>
                          <a:spcPct val="100000"/>
                        </a:lnSpc>
                        <a:spcBef>
                          <a:spcPts val="0"/>
                        </a:spcBef>
                        <a:spcAft>
                          <a:spcPts val="0"/>
                        </a:spcAft>
                        <a:buClr>
                          <a:srgbClr val="000000"/>
                        </a:buClr>
                        <a:buSzPts val="1200"/>
                        <a:buFont typeface="Arial"/>
                        <a:buNone/>
                      </a:pPr>
                      <a:r>
                        <a:rPr lang="en" sz="1200" u="none" strike="noStrike" cap="none"/>
                        <a:t>17-18</a:t>
                      </a:r>
                      <a:endParaRPr sz="1200" u="none" strike="noStrike" cap="none"/>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en" sz="1200" u="none" strike="noStrike" cap="none"/>
                        <a:t>72.2</a:t>
                      </a:r>
                      <a:endParaRPr sz="1200" u="none" strike="noStrike" cap="none"/>
                    </a:p>
                  </a:txBody>
                  <a:tcPr marL="91425" marR="91425" marT="91425" marB="91425">
                    <a:lnL w="9525" cap="flat" cmpd="sng">
                      <a:solidFill>
                        <a:srgbClr val="9E9E9E"/>
                      </a:solidFill>
                      <a:prstDash val="solid"/>
                      <a:round/>
                      <a:headEnd type="none" w="sm" len="sm"/>
                      <a:tailEnd type="none" w="sm" len="sm"/>
                    </a:lnL>
                  </a:tcPr>
                </a:tc>
                <a:tc>
                  <a:txBody>
                    <a:bodyPr/>
                    <a:lstStyle/>
                    <a:p>
                      <a:pPr marL="0" marR="0" lvl="0" indent="0" algn="ctr" rtl="0">
                        <a:lnSpc>
                          <a:spcPct val="100000"/>
                        </a:lnSpc>
                        <a:spcBef>
                          <a:spcPts val="0"/>
                        </a:spcBef>
                        <a:spcAft>
                          <a:spcPts val="0"/>
                        </a:spcAft>
                        <a:buClr>
                          <a:srgbClr val="000000"/>
                        </a:buClr>
                        <a:buSzPts val="1200"/>
                        <a:buFont typeface="Arial"/>
                        <a:buNone/>
                      </a:pPr>
                      <a:r>
                        <a:rPr lang="en" sz="1200" u="none" strike="noStrike" cap="none"/>
                        <a:t>53.1%</a:t>
                      </a:r>
                      <a:endParaRPr sz="1200" u="none" strike="noStrike" cap="none"/>
                    </a:p>
                  </a:txBody>
                  <a:tcPr marL="91425" marR="91425" marT="91425" marB="91425"/>
                </a:tc>
                <a:tc>
                  <a:txBody>
                    <a:bodyPr/>
                    <a:lstStyle/>
                    <a:p>
                      <a:pPr marL="0" marR="0" lvl="0" indent="0" algn="ctr" rtl="0">
                        <a:lnSpc>
                          <a:spcPct val="100000"/>
                        </a:lnSpc>
                        <a:spcBef>
                          <a:spcPts val="0"/>
                        </a:spcBef>
                        <a:spcAft>
                          <a:spcPts val="0"/>
                        </a:spcAft>
                        <a:buClr>
                          <a:srgbClr val="000000"/>
                        </a:buClr>
                        <a:buSzPts val="1200"/>
                        <a:buFont typeface="Arial"/>
                        <a:buNone/>
                      </a:pPr>
                      <a:r>
                        <a:rPr lang="en" sz="1200" u="none" strike="noStrike" cap="none"/>
                        <a:t>85.7</a:t>
                      </a:r>
                      <a:endParaRPr sz="1200" u="none" strike="noStrike" cap="none"/>
                    </a:p>
                  </a:txBody>
                  <a:tcPr marL="91425" marR="91425" marT="91425" marB="91425"/>
                </a:tc>
                <a:tc>
                  <a:txBody>
                    <a:bodyPr/>
                    <a:lstStyle/>
                    <a:p>
                      <a:pPr marL="0" marR="0" lvl="0" indent="0" algn="ctr" rtl="0">
                        <a:lnSpc>
                          <a:spcPct val="100000"/>
                        </a:lnSpc>
                        <a:spcBef>
                          <a:spcPts val="0"/>
                        </a:spcBef>
                        <a:spcAft>
                          <a:spcPts val="0"/>
                        </a:spcAft>
                        <a:buClr>
                          <a:srgbClr val="000000"/>
                        </a:buClr>
                        <a:buSzPts val="1200"/>
                        <a:buFont typeface="Arial"/>
                        <a:buNone/>
                      </a:pPr>
                      <a:r>
                        <a:rPr lang="en" sz="1200" u="none" strike="noStrike" cap="none"/>
                        <a:t>9.9%</a:t>
                      </a:r>
                      <a:endParaRPr sz="1200" u="none" strike="noStrike" cap="none"/>
                    </a:p>
                  </a:txBody>
                  <a:tcPr marL="91425" marR="91425" marT="91425" marB="91425"/>
                </a:tc>
                <a:extLst>
                  <a:ext uri="{0D108BD9-81ED-4DB2-BD59-A6C34878D82A}">
                    <a16:rowId xmlns:a16="http://schemas.microsoft.com/office/drawing/2014/main" val="10003"/>
                  </a:ext>
                </a:extLst>
              </a:tr>
              <a:tr h="492400">
                <a:tc>
                  <a:txBody>
                    <a:bodyPr/>
                    <a:lstStyle/>
                    <a:p>
                      <a:pPr marL="0" marR="0" lvl="0" indent="0" algn="l" rtl="0">
                        <a:lnSpc>
                          <a:spcPct val="100000"/>
                        </a:lnSpc>
                        <a:spcBef>
                          <a:spcPts val="0"/>
                        </a:spcBef>
                        <a:spcAft>
                          <a:spcPts val="0"/>
                        </a:spcAft>
                        <a:buClr>
                          <a:srgbClr val="000000"/>
                        </a:buClr>
                        <a:buSzPts val="1200"/>
                        <a:buFont typeface="Arial"/>
                        <a:buNone/>
                      </a:pPr>
                      <a:r>
                        <a:rPr lang="en" sz="1200" u="none" strike="noStrike" cap="none"/>
                        <a:t>18-19</a:t>
                      </a:r>
                      <a:endParaRPr sz="1200" u="none" strike="noStrike" cap="none"/>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en" sz="1200" u="none" strike="noStrike" cap="none"/>
                        <a:t>71.3</a:t>
                      </a:r>
                      <a:endParaRPr sz="1200" u="none" strike="noStrike" cap="none"/>
                    </a:p>
                  </a:txBody>
                  <a:tcPr marL="91425" marR="91425" marT="91425" marB="91425">
                    <a:lnL w="9525" cap="flat" cmpd="sng">
                      <a:solidFill>
                        <a:srgbClr val="9E9E9E"/>
                      </a:solidFill>
                      <a:prstDash val="solid"/>
                      <a:round/>
                      <a:headEnd type="none" w="sm" len="sm"/>
                      <a:tailEnd type="none" w="sm" len="sm"/>
                    </a:lnL>
                  </a:tcPr>
                </a:tc>
                <a:tc>
                  <a:txBody>
                    <a:bodyPr/>
                    <a:lstStyle/>
                    <a:p>
                      <a:pPr marL="0" marR="0" lvl="0" indent="0" algn="ctr" rtl="0">
                        <a:lnSpc>
                          <a:spcPct val="100000"/>
                        </a:lnSpc>
                        <a:spcBef>
                          <a:spcPts val="0"/>
                        </a:spcBef>
                        <a:spcAft>
                          <a:spcPts val="0"/>
                        </a:spcAft>
                        <a:buClr>
                          <a:srgbClr val="000000"/>
                        </a:buClr>
                        <a:buSzPts val="1200"/>
                        <a:buFont typeface="Arial"/>
                        <a:buNone/>
                      </a:pPr>
                      <a:r>
                        <a:rPr lang="en" sz="1200" u="none" strike="noStrike" cap="none"/>
                        <a:t>56.6%</a:t>
                      </a:r>
                      <a:endParaRPr sz="1200" u="none" strike="noStrike" cap="none"/>
                    </a:p>
                  </a:txBody>
                  <a:tcPr marL="91425" marR="91425" marT="91425" marB="91425"/>
                </a:tc>
                <a:tc>
                  <a:txBody>
                    <a:bodyPr/>
                    <a:lstStyle/>
                    <a:p>
                      <a:pPr marL="0" marR="0" lvl="0" indent="0" algn="ctr" rtl="0">
                        <a:lnSpc>
                          <a:spcPct val="100000"/>
                        </a:lnSpc>
                        <a:spcBef>
                          <a:spcPts val="0"/>
                        </a:spcBef>
                        <a:spcAft>
                          <a:spcPts val="0"/>
                        </a:spcAft>
                        <a:buClr>
                          <a:srgbClr val="000000"/>
                        </a:buClr>
                        <a:buSzPts val="1200"/>
                        <a:buFont typeface="Arial"/>
                        <a:buNone/>
                      </a:pPr>
                      <a:r>
                        <a:rPr lang="en" sz="1200" u="none" strike="noStrike" cap="none"/>
                        <a:t>86.9</a:t>
                      </a:r>
                      <a:endParaRPr sz="1200" u="none" strike="noStrike" cap="none"/>
                    </a:p>
                  </a:txBody>
                  <a:tcPr marL="91425" marR="91425" marT="91425" marB="91425"/>
                </a:tc>
                <a:tc>
                  <a:txBody>
                    <a:bodyPr/>
                    <a:lstStyle/>
                    <a:p>
                      <a:pPr marL="0" marR="0" lvl="0" indent="0" algn="ctr" rtl="0">
                        <a:lnSpc>
                          <a:spcPct val="100000"/>
                        </a:lnSpc>
                        <a:spcBef>
                          <a:spcPts val="0"/>
                        </a:spcBef>
                        <a:spcAft>
                          <a:spcPts val="0"/>
                        </a:spcAft>
                        <a:buClr>
                          <a:srgbClr val="000000"/>
                        </a:buClr>
                        <a:buSzPts val="1200"/>
                        <a:buFont typeface="Arial"/>
                        <a:buNone/>
                      </a:pPr>
                      <a:r>
                        <a:rPr lang="en" sz="1200" u="none" strike="noStrike" cap="none"/>
                        <a:t>12.2%</a:t>
                      </a:r>
                      <a:endParaRPr sz="1200" u="none" strike="noStrike" cap="none"/>
                    </a:p>
                  </a:txBody>
                  <a:tcPr marL="91425" marR="91425" marT="91425" marB="91425"/>
                </a:tc>
                <a:extLst>
                  <a:ext uri="{0D108BD9-81ED-4DB2-BD59-A6C34878D82A}">
                    <a16:rowId xmlns:a16="http://schemas.microsoft.com/office/drawing/2014/main" val="10004"/>
                  </a:ext>
                </a:extLst>
              </a:tr>
              <a:tr h="492400">
                <a:tc>
                  <a:txBody>
                    <a:bodyPr/>
                    <a:lstStyle/>
                    <a:p>
                      <a:pPr marL="0" marR="0" lvl="0" indent="0" algn="l" rtl="0">
                        <a:lnSpc>
                          <a:spcPct val="100000"/>
                        </a:lnSpc>
                        <a:spcBef>
                          <a:spcPts val="0"/>
                        </a:spcBef>
                        <a:spcAft>
                          <a:spcPts val="0"/>
                        </a:spcAft>
                        <a:buClr>
                          <a:srgbClr val="000000"/>
                        </a:buClr>
                        <a:buSzPts val="1200"/>
                        <a:buFont typeface="Arial"/>
                        <a:buNone/>
                      </a:pPr>
                      <a:r>
                        <a:rPr lang="en" sz="1200" b="1" u="none" strike="noStrike" cap="none"/>
                        <a:t>Change</a:t>
                      </a:r>
                      <a:endParaRPr sz="1200" b="1" u="none" strike="noStrike" cap="none"/>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en" sz="1200" b="1" u="none" strike="noStrike" cap="none"/>
                        <a:t>+6</a:t>
                      </a:r>
                      <a:endParaRPr sz="1200" b="1" u="none" strike="noStrike" cap="none"/>
                    </a:p>
                  </a:txBody>
                  <a:tcPr marL="91425" marR="91425" marT="91425" marB="91425">
                    <a:lnL w="9525" cap="flat" cmpd="sng">
                      <a:solidFill>
                        <a:srgbClr val="9E9E9E"/>
                      </a:solidFill>
                      <a:prstDash val="solid"/>
                      <a:round/>
                      <a:headEnd type="none" w="sm" len="sm"/>
                      <a:tailEnd type="none" w="sm" len="sm"/>
                    </a:lnL>
                  </a:tcPr>
                </a:tc>
                <a:tc>
                  <a:txBody>
                    <a:bodyPr/>
                    <a:lstStyle/>
                    <a:p>
                      <a:pPr marL="0" marR="0" lvl="0" indent="0" algn="ctr" rtl="0">
                        <a:lnSpc>
                          <a:spcPct val="100000"/>
                        </a:lnSpc>
                        <a:spcBef>
                          <a:spcPts val="0"/>
                        </a:spcBef>
                        <a:spcAft>
                          <a:spcPts val="0"/>
                        </a:spcAft>
                        <a:buClr>
                          <a:srgbClr val="000000"/>
                        </a:buClr>
                        <a:buSzPts val="1200"/>
                        <a:buFont typeface="Arial"/>
                        <a:buNone/>
                      </a:pPr>
                      <a:endParaRPr sz="1200" b="1" u="none" strike="noStrike" cap="none"/>
                    </a:p>
                  </a:txBody>
                  <a:tcPr marL="91425" marR="91425" marT="91425" marB="91425"/>
                </a:tc>
                <a:tc>
                  <a:txBody>
                    <a:bodyPr/>
                    <a:lstStyle/>
                    <a:p>
                      <a:pPr marL="0" marR="0" lvl="0" indent="0" algn="ctr" rtl="0">
                        <a:lnSpc>
                          <a:spcPct val="100000"/>
                        </a:lnSpc>
                        <a:spcBef>
                          <a:spcPts val="0"/>
                        </a:spcBef>
                        <a:spcAft>
                          <a:spcPts val="0"/>
                        </a:spcAft>
                        <a:buClr>
                          <a:srgbClr val="000000"/>
                        </a:buClr>
                        <a:buSzPts val="1200"/>
                        <a:buFont typeface="Arial"/>
                        <a:buNone/>
                      </a:pPr>
                      <a:r>
                        <a:rPr lang="en" sz="1200" b="1" u="none" strike="noStrike" cap="none"/>
                        <a:t>+1.4</a:t>
                      </a:r>
                      <a:endParaRPr sz="1200" b="1" u="none" strike="noStrike" cap="none"/>
                    </a:p>
                  </a:txBody>
                  <a:tcPr marL="91425" marR="91425" marT="91425" marB="91425"/>
                </a:tc>
                <a:tc>
                  <a:txBody>
                    <a:bodyPr/>
                    <a:lstStyle/>
                    <a:p>
                      <a:pPr marL="0" marR="0" lvl="0" indent="0" algn="ctr" rtl="0">
                        <a:lnSpc>
                          <a:spcPct val="100000"/>
                        </a:lnSpc>
                        <a:spcBef>
                          <a:spcPts val="0"/>
                        </a:spcBef>
                        <a:spcAft>
                          <a:spcPts val="0"/>
                        </a:spcAft>
                        <a:buClr>
                          <a:srgbClr val="000000"/>
                        </a:buClr>
                        <a:buSzPts val="1200"/>
                        <a:buFont typeface="Arial"/>
                        <a:buNone/>
                      </a:pPr>
                      <a:endParaRPr sz="1200" b="1" u="none" strike="noStrike" cap="none"/>
                    </a:p>
                  </a:txBody>
                  <a:tcPr marL="91425" marR="91425" marT="91425" marB="91425"/>
                </a:tc>
                <a:extLst>
                  <a:ext uri="{0D108BD9-81ED-4DB2-BD59-A6C34878D82A}">
                    <a16:rowId xmlns:a16="http://schemas.microsoft.com/office/drawing/2014/main" val="10005"/>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13"/>
          <p:cNvSpPr txBox="1">
            <a:spLocks noGrp="1"/>
          </p:cNvSpPr>
          <p:nvPr>
            <p:ph type="title"/>
          </p:nvPr>
        </p:nvSpPr>
        <p:spPr>
          <a:xfrm>
            <a:off x="256825" y="349025"/>
            <a:ext cx="8520600" cy="707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600"/>
              <a:buNone/>
            </a:pPr>
            <a:r>
              <a:rPr lang="en"/>
              <a:t>Rationale to Deny Petition for Detachment</a:t>
            </a:r>
            <a:endParaRPr/>
          </a:p>
        </p:txBody>
      </p:sp>
      <p:sp>
        <p:nvSpPr>
          <p:cNvPr id="161" name="Google Shape;161;p13"/>
          <p:cNvSpPr txBox="1">
            <a:spLocks noGrp="1"/>
          </p:cNvSpPr>
          <p:nvPr>
            <p:ph type="body" idx="1"/>
          </p:nvPr>
        </p:nvSpPr>
        <p:spPr>
          <a:xfrm>
            <a:off x="311700" y="1112425"/>
            <a:ext cx="8520600" cy="2631900"/>
          </a:xfrm>
          <a:prstGeom prst="rect">
            <a:avLst/>
          </a:prstGeom>
          <a:noFill/>
          <a:ln>
            <a:noFill/>
          </a:ln>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Clr>
                <a:srgbClr val="292F33"/>
              </a:buClr>
              <a:buSzPts val="1800"/>
              <a:buFont typeface="Arial"/>
              <a:buChar char="●"/>
            </a:pPr>
            <a:r>
              <a:rPr lang="en">
                <a:solidFill>
                  <a:srgbClr val="292F33"/>
                </a:solidFill>
                <a:highlight>
                  <a:srgbClr val="FFFFFF"/>
                </a:highlight>
              </a:rPr>
              <a:t>Homeowner/petitioner admitted he was made aware of the school district in which the house was located at the time he bought the home. </a:t>
            </a:r>
            <a:endParaRPr>
              <a:solidFill>
                <a:srgbClr val="292F33"/>
              </a:solidFill>
              <a:highlight>
                <a:srgbClr val="FFFFFF"/>
              </a:highlight>
            </a:endParaRPr>
          </a:p>
          <a:p>
            <a:pPr marL="457200" lvl="0" indent="-342900" algn="l" rtl="0">
              <a:lnSpc>
                <a:spcPct val="150000"/>
              </a:lnSpc>
              <a:spcBef>
                <a:spcPts val="0"/>
              </a:spcBef>
              <a:spcAft>
                <a:spcPts val="0"/>
              </a:spcAft>
              <a:buClr>
                <a:srgbClr val="292F33"/>
              </a:buClr>
              <a:buSzPts val="1800"/>
              <a:buFont typeface="Arial"/>
              <a:buChar char="●"/>
            </a:pPr>
            <a:r>
              <a:rPr lang="en">
                <a:solidFill>
                  <a:srgbClr val="292F33"/>
                </a:solidFill>
                <a:highlight>
                  <a:srgbClr val="FFFFFF"/>
                </a:highlight>
              </a:rPr>
              <a:t>The State Open Enrollment process allows for students to attend non-resident schools no matter where they live.</a:t>
            </a:r>
            <a:endParaRPr>
              <a:solidFill>
                <a:srgbClr val="292F33"/>
              </a:solidFill>
              <a:highlight>
                <a:srgbClr val="FFFFFF"/>
              </a:highlight>
            </a:endParaRPr>
          </a:p>
          <a:p>
            <a:pPr marL="457200" lvl="0" indent="-342900" algn="l" rtl="0">
              <a:lnSpc>
                <a:spcPct val="150000"/>
              </a:lnSpc>
              <a:spcBef>
                <a:spcPts val="0"/>
              </a:spcBef>
              <a:spcAft>
                <a:spcPts val="0"/>
              </a:spcAft>
              <a:buClr>
                <a:srgbClr val="292F33"/>
              </a:buClr>
              <a:buSzPts val="1800"/>
              <a:buFont typeface="Arial"/>
              <a:buChar char="●"/>
            </a:pPr>
            <a:r>
              <a:rPr lang="en">
                <a:solidFill>
                  <a:srgbClr val="292F33"/>
                </a:solidFill>
                <a:highlight>
                  <a:srgbClr val="FFFFFF"/>
                </a:highlight>
              </a:rPr>
              <a:t>The property at issue is located in the center of the block within our District boundaries and approval of this would set a concerning precedent.  Topography and geographical characteristics are to be considered, as well as if the proposed reorganization results in a district being noncontiguous.  </a:t>
            </a:r>
            <a:r>
              <a:rPr lang="en" i="1">
                <a:solidFill>
                  <a:srgbClr val="292F33"/>
                </a:solidFill>
                <a:highlight>
                  <a:srgbClr val="FFFFFF"/>
                </a:highlight>
              </a:rPr>
              <a:t>See </a:t>
            </a:r>
            <a:r>
              <a:rPr lang="en">
                <a:solidFill>
                  <a:srgbClr val="292F33"/>
                </a:solidFill>
                <a:highlight>
                  <a:srgbClr val="FFFFFF"/>
                </a:highlight>
              </a:rPr>
              <a:t>Wis. Stat. sec. 117.15(1) &amp; (5).</a:t>
            </a:r>
            <a:endParaRPr>
              <a:solidFill>
                <a:srgbClr val="292F33"/>
              </a:solidFill>
              <a:highlight>
                <a:srgbClr val="FFFFFF"/>
              </a:highligh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14"/>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600"/>
              <a:buNone/>
            </a:pPr>
            <a:r>
              <a:rPr lang="en"/>
              <a:t>Rationale to Deny Petition for Detachment  </a:t>
            </a:r>
            <a:endParaRPr/>
          </a:p>
        </p:txBody>
      </p:sp>
      <p:sp>
        <p:nvSpPr>
          <p:cNvPr id="167" name="Google Shape;167;p14"/>
          <p:cNvSpPr txBox="1">
            <a:spLocks noGrp="1"/>
          </p:cNvSpPr>
          <p:nvPr>
            <p:ph type="body" idx="1"/>
          </p:nvPr>
        </p:nvSpPr>
        <p:spPr>
          <a:xfrm>
            <a:off x="209925" y="1232400"/>
            <a:ext cx="8520600" cy="3302700"/>
          </a:xfrm>
          <a:prstGeom prst="rect">
            <a:avLst/>
          </a:prstGeom>
          <a:noFill/>
          <a:ln>
            <a:noFill/>
          </a:ln>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Clr>
                <a:srgbClr val="292F33"/>
              </a:buClr>
              <a:buSzPts val="1800"/>
              <a:buFont typeface="Arial"/>
              <a:buChar char="●"/>
            </a:pPr>
            <a:r>
              <a:rPr lang="en">
                <a:solidFill>
                  <a:srgbClr val="292F33"/>
                </a:solidFill>
                <a:highlight>
                  <a:srgbClr val="FFFFFF"/>
                </a:highlight>
              </a:rPr>
              <a:t>The property is also surrounded by property/homes that would remain in our district.   This would create boundary confusion and uncertainty in that area.  It would result in the district boundary being noncontiguous and make our district territory unclear. </a:t>
            </a:r>
            <a:r>
              <a:rPr lang="en" i="1">
                <a:solidFill>
                  <a:srgbClr val="292F33"/>
                </a:solidFill>
                <a:highlight>
                  <a:schemeClr val="lt1"/>
                </a:highlight>
              </a:rPr>
              <a:t>See </a:t>
            </a:r>
            <a:r>
              <a:rPr lang="en">
                <a:solidFill>
                  <a:srgbClr val="292F33"/>
                </a:solidFill>
                <a:highlight>
                  <a:schemeClr val="lt1"/>
                </a:highlight>
              </a:rPr>
              <a:t>Wis. Stat. sec. 117.15(1) &amp; (5).</a:t>
            </a:r>
            <a:endParaRPr>
              <a:solidFill>
                <a:srgbClr val="292F33"/>
              </a:solidFill>
              <a:highlight>
                <a:srgbClr val="FFFFFF"/>
              </a:highlight>
            </a:endParaRPr>
          </a:p>
          <a:p>
            <a:pPr marL="457200" lvl="0" indent="-342900" algn="l" rtl="0">
              <a:lnSpc>
                <a:spcPct val="150000"/>
              </a:lnSpc>
              <a:spcBef>
                <a:spcPts val="0"/>
              </a:spcBef>
              <a:spcAft>
                <a:spcPts val="0"/>
              </a:spcAft>
              <a:buClr>
                <a:srgbClr val="292F33"/>
              </a:buClr>
              <a:buSzPts val="1800"/>
              <a:buFont typeface="Arial"/>
              <a:buChar char="●"/>
            </a:pPr>
            <a:r>
              <a:rPr lang="en">
                <a:solidFill>
                  <a:srgbClr val="292F33"/>
                </a:solidFill>
                <a:highlight>
                  <a:srgbClr val="FFFFFF"/>
                </a:highlight>
              </a:rPr>
              <a:t>The property at issue is closer to Hoover Elementary than to the nearest elementary school in New Berlin. </a:t>
            </a:r>
            <a:r>
              <a:rPr lang="en" i="1">
                <a:solidFill>
                  <a:srgbClr val="292F33"/>
                </a:solidFill>
                <a:highlight>
                  <a:schemeClr val="lt1"/>
                </a:highlight>
              </a:rPr>
              <a:t>See </a:t>
            </a:r>
            <a:r>
              <a:rPr lang="en">
                <a:solidFill>
                  <a:srgbClr val="292F33"/>
                </a:solidFill>
                <a:highlight>
                  <a:schemeClr val="lt1"/>
                </a:highlight>
              </a:rPr>
              <a:t>Wis. Stat. sec. 117.15(1).</a:t>
            </a:r>
            <a:endParaRPr>
              <a:solidFill>
                <a:srgbClr val="292F33"/>
              </a:solidFill>
              <a:highlight>
                <a:srgbClr val="FFFFFF"/>
              </a:highlight>
            </a:endParaRPr>
          </a:p>
          <a:p>
            <a:pPr marL="457200" lvl="0" indent="-342900" algn="l" rtl="0">
              <a:lnSpc>
                <a:spcPct val="150000"/>
              </a:lnSpc>
              <a:spcBef>
                <a:spcPts val="0"/>
              </a:spcBef>
              <a:spcAft>
                <a:spcPts val="0"/>
              </a:spcAft>
              <a:buClr>
                <a:srgbClr val="292F33"/>
              </a:buClr>
              <a:buSzPts val="1800"/>
              <a:buFont typeface="Arial"/>
              <a:buChar char="●"/>
            </a:pPr>
            <a:r>
              <a:rPr lang="en">
                <a:solidFill>
                  <a:srgbClr val="292F33"/>
                </a:solidFill>
                <a:highlight>
                  <a:srgbClr val="FFFFFF"/>
                </a:highlight>
              </a:rPr>
              <a:t>If approved and other properties detach, the racial and economic balance of our school district will shift significantly. </a:t>
            </a:r>
            <a:r>
              <a:rPr lang="en" i="1">
                <a:solidFill>
                  <a:srgbClr val="292F33"/>
                </a:solidFill>
                <a:highlight>
                  <a:schemeClr val="lt1"/>
                </a:highlight>
              </a:rPr>
              <a:t>See </a:t>
            </a:r>
            <a:r>
              <a:rPr lang="en">
                <a:solidFill>
                  <a:srgbClr val="292F33"/>
                </a:solidFill>
                <a:highlight>
                  <a:schemeClr val="lt1"/>
                </a:highlight>
              </a:rPr>
              <a:t>Wis. Stat. sec. 117.15(2) &amp; (6).</a:t>
            </a:r>
            <a:endParaRPr sz="19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15"/>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600"/>
              <a:buNone/>
            </a:pPr>
            <a:r>
              <a:rPr lang="en"/>
              <a:t>Demographics of Our Students in New Berlin</a:t>
            </a:r>
            <a:endParaRPr/>
          </a:p>
        </p:txBody>
      </p:sp>
      <p:graphicFrame>
        <p:nvGraphicFramePr>
          <p:cNvPr id="173" name="Google Shape;173;p15"/>
          <p:cNvGraphicFramePr/>
          <p:nvPr/>
        </p:nvGraphicFramePr>
        <p:xfrm>
          <a:off x="879425" y="1386850"/>
          <a:ext cx="3000000" cy="3000000"/>
        </p:xfrm>
        <a:graphic>
          <a:graphicData uri="http://schemas.openxmlformats.org/drawingml/2006/table">
            <a:tbl>
              <a:tblPr>
                <a:noFill/>
                <a:tableStyleId>{A62D7DE6-CA80-4500-B33C-E37D18320535}</a:tableStyleId>
              </a:tblPr>
              <a:tblGrid>
                <a:gridCol w="1852825">
                  <a:extLst>
                    <a:ext uri="{9D8B030D-6E8A-4147-A177-3AD203B41FA5}">
                      <a16:colId xmlns:a16="http://schemas.microsoft.com/office/drawing/2014/main" val="20000"/>
                    </a:ext>
                  </a:extLst>
                </a:gridCol>
                <a:gridCol w="1852825">
                  <a:extLst>
                    <a:ext uri="{9D8B030D-6E8A-4147-A177-3AD203B41FA5}">
                      <a16:colId xmlns:a16="http://schemas.microsoft.com/office/drawing/2014/main" val="20001"/>
                    </a:ext>
                  </a:extLst>
                </a:gridCol>
                <a:gridCol w="1852825">
                  <a:extLst>
                    <a:ext uri="{9D8B030D-6E8A-4147-A177-3AD203B41FA5}">
                      <a16:colId xmlns:a16="http://schemas.microsoft.com/office/drawing/2014/main" val="20002"/>
                    </a:ext>
                  </a:extLst>
                </a:gridCol>
                <a:gridCol w="1817200">
                  <a:extLst>
                    <a:ext uri="{9D8B030D-6E8A-4147-A177-3AD203B41FA5}">
                      <a16:colId xmlns:a16="http://schemas.microsoft.com/office/drawing/2014/main" val="20003"/>
                    </a:ext>
                  </a:extLst>
                </a:gridCol>
              </a:tblGrid>
              <a:tr h="550875">
                <a:tc gridSpan="3">
                  <a:txBody>
                    <a:bodyPr/>
                    <a:lstStyle/>
                    <a:p>
                      <a:pPr marL="0" marR="0" lvl="0" indent="0" algn="ctr" rtl="0">
                        <a:lnSpc>
                          <a:spcPct val="100000"/>
                        </a:lnSpc>
                        <a:spcBef>
                          <a:spcPts val="0"/>
                        </a:spcBef>
                        <a:spcAft>
                          <a:spcPts val="0"/>
                        </a:spcAft>
                        <a:buClr>
                          <a:srgbClr val="000000"/>
                        </a:buClr>
                        <a:buSzPts val="1300"/>
                        <a:buFont typeface="Arial"/>
                        <a:buNone/>
                      </a:pPr>
                      <a:r>
                        <a:rPr lang="en" sz="1300" b="1" u="none" strike="noStrike" cap="none">
                          <a:highlight>
                            <a:srgbClr val="FFFFFF"/>
                          </a:highlight>
                        </a:rPr>
                        <a:t>Current New Berlin Students in the </a:t>
                      </a:r>
                      <a:endParaRPr sz="1300" b="1" u="none" strike="noStrike" cap="none">
                        <a:highlight>
                          <a:srgbClr val="FFFFFF"/>
                        </a:highlight>
                      </a:endParaRPr>
                    </a:p>
                    <a:p>
                      <a:pPr marL="0" marR="0" lvl="0" indent="0" algn="ctr" rtl="0">
                        <a:lnSpc>
                          <a:spcPct val="100000"/>
                        </a:lnSpc>
                        <a:spcBef>
                          <a:spcPts val="0"/>
                        </a:spcBef>
                        <a:spcAft>
                          <a:spcPts val="0"/>
                        </a:spcAft>
                        <a:buClr>
                          <a:srgbClr val="000000"/>
                        </a:buClr>
                        <a:buSzPts val="1300"/>
                        <a:buFont typeface="Arial"/>
                        <a:buNone/>
                      </a:pPr>
                      <a:r>
                        <a:rPr lang="en" sz="1300" b="1" u="none" strike="noStrike" cap="none">
                          <a:highlight>
                            <a:srgbClr val="FFFFFF"/>
                          </a:highlight>
                        </a:rPr>
                        <a:t>West Allis-West Milwaukee School District</a:t>
                      </a:r>
                      <a:endParaRPr sz="1300" b="1" u="none" strike="noStrike" cap="none">
                        <a:highlight>
                          <a:srgbClr val="FFFFFF"/>
                        </a:highlight>
                      </a:endParaRPr>
                    </a:p>
                  </a:txBody>
                  <a:tcPr marL="63500" marR="63500" marT="63500" marB="63500">
                    <a:solidFill>
                      <a:srgbClr val="FFFFFF"/>
                    </a:solidFill>
                  </a:tcPr>
                </a:tc>
                <a:tc hMerge="1">
                  <a:txBody>
                    <a:bodyPr/>
                    <a:lstStyle/>
                    <a:p>
                      <a:endParaRPr lang="en-US"/>
                    </a:p>
                  </a:txBody>
                  <a:tcPr/>
                </a:tc>
                <a:tc hMerge="1">
                  <a:txBody>
                    <a:bodyPr/>
                    <a:lstStyle/>
                    <a:p>
                      <a:endParaRPr lang="en-US"/>
                    </a:p>
                  </a:txBody>
                  <a:tcPr/>
                </a:tc>
                <a:tc>
                  <a:txBody>
                    <a:bodyPr/>
                    <a:lstStyle/>
                    <a:p>
                      <a:pPr marL="0" marR="0" lvl="0" indent="0" algn="ctr" rtl="0">
                        <a:lnSpc>
                          <a:spcPct val="100000"/>
                        </a:lnSpc>
                        <a:spcBef>
                          <a:spcPts val="0"/>
                        </a:spcBef>
                        <a:spcAft>
                          <a:spcPts val="0"/>
                        </a:spcAft>
                        <a:buClr>
                          <a:srgbClr val="000000"/>
                        </a:buClr>
                        <a:buSzPts val="1300"/>
                        <a:buFont typeface="Arial"/>
                        <a:buNone/>
                      </a:pPr>
                      <a:r>
                        <a:rPr lang="en" sz="1300" b="1" u="none" strike="noStrike" cap="none">
                          <a:highlight>
                            <a:srgbClr val="FFFFFF"/>
                          </a:highlight>
                        </a:rPr>
                        <a:t>Percent Economically Disadvantaged</a:t>
                      </a:r>
                      <a:endParaRPr sz="1300" b="1" u="none" strike="noStrike" cap="none">
                        <a:highlight>
                          <a:srgbClr val="FFFFFF"/>
                        </a:highlight>
                      </a:endParaRPr>
                    </a:p>
                  </a:txBody>
                  <a:tcPr marL="63500" marR="63500" marT="63500" marB="63500">
                    <a:solidFill>
                      <a:srgbClr val="FFFFFF"/>
                    </a:solidFill>
                  </a:tcPr>
                </a:tc>
                <a:extLst>
                  <a:ext uri="{0D108BD9-81ED-4DB2-BD59-A6C34878D82A}">
                    <a16:rowId xmlns:a16="http://schemas.microsoft.com/office/drawing/2014/main" val="10000"/>
                  </a:ext>
                </a:extLst>
              </a:tr>
              <a:tr h="364275">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a:highlight>
                            <a:srgbClr val="FFFFFF"/>
                          </a:highlight>
                        </a:rPr>
                        <a:t>Asian</a:t>
                      </a:r>
                      <a:endParaRPr sz="1400" u="none" strike="noStrike" cap="none">
                        <a:highlight>
                          <a:srgbClr val="FFFFFF"/>
                        </a:highlight>
                      </a:endParaRPr>
                    </a:p>
                  </a:txBody>
                  <a:tcPr marL="63500" marR="63500" marT="63500" marB="63500"/>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highlight>
                            <a:srgbClr val="FFFFFF"/>
                          </a:highlight>
                        </a:rPr>
                        <a:t>10</a:t>
                      </a:r>
                      <a:endParaRPr sz="1400" u="none" strike="noStrike" cap="none">
                        <a:highlight>
                          <a:srgbClr val="FFFFFF"/>
                        </a:highlight>
                      </a:endParaRPr>
                    </a:p>
                  </a:txBody>
                  <a:tcPr marL="63500" marR="63500" marT="63500" marB="63500"/>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highlight>
                            <a:srgbClr val="FFFFFF"/>
                          </a:highlight>
                        </a:rPr>
                        <a:t>3.9%</a:t>
                      </a:r>
                      <a:endParaRPr sz="1400" u="none" strike="noStrike" cap="none">
                        <a:highlight>
                          <a:srgbClr val="FFFFFF"/>
                        </a:highlight>
                      </a:endParaRPr>
                    </a:p>
                  </a:txBody>
                  <a:tcPr marL="63500" marR="63500" marT="63500" marB="63500"/>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highlight>
                            <a:srgbClr val="FFFFFF"/>
                          </a:highlight>
                        </a:rPr>
                        <a:t>50%</a:t>
                      </a:r>
                      <a:endParaRPr sz="1400" u="none" strike="noStrike" cap="none">
                        <a:highlight>
                          <a:srgbClr val="FFFFFF"/>
                        </a:highlight>
                      </a:endParaRPr>
                    </a:p>
                  </a:txBody>
                  <a:tcPr marL="63500" marR="63500" marT="63500" marB="63500"/>
                </a:tc>
                <a:extLst>
                  <a:ext uri="{0D108BD9-81ED-4DB2-BD59-A6C34878D82A}">
                    <a16:rowId xmlns:a16="http://schemas.microsoft.com/office/drawing/2014/main" val="10001"/>
                  </a:ext>
                </a:extLst>
              </a:tr>
              <a:tr h="364275">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a:highlight>
                            <a:srgbClr val="FFFFFF"/>
                          </a:highlight>
                        </a:rPr>
                        <a:t>Black</a:t>
                      </a:r>
                      <a:endParaRPr sz="1400" u="none" strike="noStrike" cap="none">
                        <a:highlight>
                          <a:srgbClr val="FFFFFF"/>
                        </a:highlight>
                      </a:endParaRPr>
                    </a:p>
                  </a:txBody>
                  <a:tcPr marL="63500" marR="63500" marT="63500" marB="63500"/>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highlight>
                            <a:srgbClr val="FFFFFF"/>
                          </a:highlight>
                        </a:rPr>
                        <a:t>42</a:t>
                      </a:r>
                      <a:endParaRPr sz="1400" u="none" strike="noStrike" cap="none">
                        <a:highlight>
                          <a:srgbClr val="FFFFFF"/>
                        </a:highlight>
                      </a:endParaRPr>
                    </a:p>
                  </a:txBody>
                  <a:tcPr marL="63500" marR="63500" marT="63500" marB="63500"/>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highlight>
                            <a:srgbClr val="FFFFFF"/>
                          </a:highlight>
                        </a:rPr>
                        <a:t>16.3%</a:t>
                      </a:r>
                      <a:endParaRPr sz="1400" u="none" strike="noStrike" cap="none">
                        <a:highlight>
                          <a:srgbClr val="FFFFFF"/>
                        </a:highlight>
                      </a:endParaRPr>
                    </a:p>
                  </a:txBody>
                  <a:tcPr marL="63500" marR="63500" marT="63500" marB="63500"/>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highlight>
                            <a:srgbClr val="FFFFFF"/>
                          </a:highlight>
                        </a:rPr>
                        <a:t>47.6%</a:t>
                      </a:r>
                      <a:endParaRPr sz="1400" u="none" strike="noStrike" cap="none">
                        <a:highlight>
                          <a:srgbClr val="FFFFFF"/>
                        </a:highlight>
                      </a:endParaRPr>
                    </a:p>
                  </a:txBody>
                  <a:tcPr marL="63500" marR="63500" marT="63500" marB="63500"/>
                </a:tc>
                <a:extLst>
                  <a:ext uri="{0D108BD9-81ED-4DB2-BD59-A6C34878D82A}">
                    <a16:rowId xmlns:a16="http://schemas.microsoft.com/office/drawing/2014/main" val="10002"/>
                  </a:ext>
                </a:extLst>
              </a:tr>
              <a:tr h="364275">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a:highlight>
                            <a:srgbClr val="FFFFFF"/>
                          </a:highlight>
                        </a:rPr>
                        <a:t>Hispanic</a:t>
                      </a:r>
                      <a:endParaRPr sz="1400" u="none" strike="noStrike" cap="none">
                        <a:highlight>
                          <a:srgbClr val="FFFFFF"/>
                        </a:highlight>
                      </a:endParaRPr>
                    </a:p>
                  </a:txBody>
                  <a:tcPr marL="63500" marR="63500" marT="63500" marB="63500"/>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highlight>
                            <a:srgbClr val="FFFFFF"/>
                          </a:highlight>
                        </a:rPr>
                        <a:t>7</a:t>
                      </a:r>
                      <a:endParaRPr sz="1400" u="none" strike="noStrike" cap="none">
                        <a:highlight>
                          <a:srgbClr val="FFFFFF"/>
                        </a:highlight>
                      </a:endParaRPr>
                    </a:p>
                  </a:txBody>
                  <a:tcPr marL="63500" marR="63500" marT="63500" marB="63500"/>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highlight>
                            <a:srgbClr val="FFFFFF"/>
                          </a:highlight>
                        </a:rPr>
                        <a:t>2.7%</a:t>
                      </a:r>
                      <a:endParaRPr sz="1400" u="none" strike="noStrike" cap="none">
                        <a:highlight>
                          <a:srgbClr val="FFFFFF"/>
                        </a:highlight>
                      </a:endParaRPr>
                    </a:p>
                  </a:txBody>
                  <a:tcPr marL="63500" marR="63500" marT="63500" marB="63500"/>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highlight>
                            <a:srgbClr val="FFFFFF"/>
                          </a:highlight>
                        </a:rPr>
                        <a:t>57.1%</a:t>
                      </a:r>
                      <a:endParaRPr sz="1400" u="none" strike="noStrike" cap="none">
                        <a:highlight>
                          <a:srgbClr val="FFFFFF"/>
                        </a:highlight>
                      </a:endParaRPr>
                    </a:p>
                  </a:txBody>
                  <a:tcPr marL="63500" marR="63500" marT="63500" marB="63500"/>
                </a:tc>
                <a:extLst>
                  <a:ext uri="{0D108BD9-81ED-4DB2-BD59-A6C34878D82A}">
                    <a16:rowId xmlns:a16="http://schemas.microsoft.com/office/drawing/2014/main" val="10003"/>
                  </a:ext>
                </a:extLst>
              </a:tr>
              <a:tr h="364275">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a:highlight>
                            <a:srgbClr val="FFFFFF"/>
                          </a:highlight>
                        </a:rPr>
                        <a:t>Two or More Races</a:t>
                      </a:r>
                      <a:endParaRPr sz="1400" u="none" strike="noStrike" cap="none">
                        <a:highlight>
                          <a:srgbClr val="FFFFFF"/>
                        </a:highlight>
                      </a:endParaRPr>
                    </a:p>
                  </a:txBody>
                  <a:tcPr marL="63500" marR="63500" marT="63500" marB="63500"/>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highlight>
                            <a:srgbClr val="FFFFFF"/>
                          </a:highlight>
                        </a:rPr>
                        <a:t>7</a:t>
                      </a:r>
                      <a:endParaRPr sz="1400" u="none" strike="noStrike" cap="none">
                        <a:highlight>
                          <a:srgbClr val="FFFFFF"/>
                        </a:highlight>
                      </a:endParaRPr>
                    </a:p>
                  </a:txBody>
                  <a:tcPr marL="63500" marR="63500" marT="63500" marB="63500"/>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highlight>
                            <a:srgbClr val="FFFFFF"/>
                          </a:highlight>
                        </a:rPr>
                        <a:t>2.7%</a:t>
                      </a:r>
                      <a:endParaRPr sz="1400" u="none" strike="noStrike" cap="none">
                        <a:highlight>
                          <a:srgbClr val="FFFFFF"/>
                        </a:highlight>
                      </a:endParaRPr>
                    </a:p>
                  </a:txBody>
                  <a:tcPr marL="63500" marR="63500" marT="63500" marB="63500"/>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highlight>
                            <a:srgbClr val="FFFFFF"/>
                          </a:highlight>
                        </a:rPr>
                        <a:t>57.1%</a:t>
                      </a:r>
                      <a:endParaRPr sz="1400" u="none" strike="noStrike" cap="none">
                        <a:highlight>
                          <a:srgbClr val="FFFFFF"/>
                        </a:highlight>
                      </a:endParaRPr>
                    </a:p>
                  </a:txBody>
                  <a:tcPr marL="63500" marR="63500" marT="63500" marB="63500"/>
                </a:tc>
                <a:extLst>
                  <a:ext uri="{0D108BD9-81ED-4DB2-BD59-A6C34878D82A}">
                    <a16:rowId xmlns:a16="http://schemas.microsoft.com/office/drawing/2014/main" val="10004"/>
                  </a:ext>
                </a:extLst>
              </a:tr>
              <a:tr h="364275">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a:highlight>
                            <a:srgbClr val="FFFFFF"/>
                          </a:highlight>
                        </a:rPr>
                        <a:t>American Indian</a:t>
                      </a:r>
                      <a:endParaRPr sz="1400" u="none" strike="noStrike" cap="none">
                        <a:highlight>
                          <a:srgbClr val="FFFFFF"/>
                        </a:highlight>
                      </a:endParaRPr>
                    </a:p>
                  </a:txBody>
                  <a:tcPr marL="63500" marR="63500" marT="63500" marB="63500"/>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highlight>
                            <a:srgbClr val="FFFFFF"/>
                          </a:highlight>
                        </a:rPr>
                        <a:t>2</a:t>
                      </a:r>
                      <a:endParaRPr sz="1400" u="none" strike="noStrike" cap="none">
                        <a:highlight>
                          <a:srgbClr val="FFFFFF"/>
                        </a:highlight>
                      </a:endParaRPr>
                    </a:p>
                  </a:txBody>
                  <a:tcPr marL="63500" marR="63500" marT="63500" marB="63500"/>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highlight>
                            <a:srgbClr val="FFFFFF"/>
                          </a:highlight>
                        </a:rPr>
                        <a:t>.8%</a:t>
                      </a:r>
                      <a:endParaRPr sz="1400" u="none" strike="noStrike" cap="none">
                        <a:highlight>
                          <a:srgbClr val="FFFFFF"/>
                        </a:highlight>
                      </a:endParaRPr>
                    </a:p>
                  </a:txBody>
                  <a:tcPr marL="63500" marR="63500" marT="63500" marB="63500">
                    <a:lnB w="381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highlight>
                            <a:srgbClr val="FFFFFF"/>
                          </a:highlight>
                        </a:rPr>
                        <a:t>100%</a:t>
                      </a:r>
                      <a:endParaRPr sz="1400" u="none" strike="noStrike" cap="none">
                        <a:highlight>
                          <a:srgbClr val="FFFFFF"/>
                        </a:highlight>
                      </a:endParaRPr>
                    </a:p>
                  </a:txBody>
                  <a:tcPr marL="63500" marR="63500" marT="63500" marB="63500">
                    <a:lnB w="38100"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364275">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a:highlight>
                            <a:srgbClr val="FFFFFF"/>
                          </a:highlight>
                        </a:rPr>
                        <a:t>White</a:t>
                      </a:r>
                      <a:endParaRPr sz="1400" u="none" strike="noStrike" cap="none">
                        <a:highlight>
                          <a:srgbClr val="FFFFFF"/>
                        </a:highlight>
                      </a:endParaRPr>
                    </a:p>
                  </a:txBody>
                  <a:tcPr marL="63500" marR="63500" marT="63500" marB="63500"/>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highlight>
                            <a:srgbClr val="FFFFFF"/>
                          </a:highlight>
                        </a:rPr>
                        <a:t>189</a:t>
                      </a:r>
                      <a:endParaRPr sz="1400" u="none" strike="noStrike" cap="none">
                        <a:highlight>
                          <a:srgbClr val="FFFFFF"/>
                        </a:highlight>
                      </a:endParaRPr>
                    </a:p>
                  </a:txBody>
                  <a:tcPr marL="63500" marR="63500" marT="63500" marB="63500">
                    <a:lnR w="38100" cap="flat" cmpd="sng">
                      <a:solidFill>
                        <a:srgbClr val="000000"/>
                      </a:solidFill>
                      <a:prstDash val="solid"/>
                      <a:round/>
                      <a:headEnd type="none" w="sm" len="sm"/>
                      <a:tailEnd type="none" w="sm" len="sm"/>
                    </a:lnR>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highlight>
                            <a:srgbClr val="FFFFFF"/>
                          </a:highlight>
                        </a:rPr>
                        <a:t>73%</a:t>
                      </a:r>
                      <a:endParaRPr sz="1400" u="none" strike="noStrike" cap="none">
                        <a:highlight>
                          <a:srgbClr val="FFFFFF"/>
                        </a:highlight>
                      </a:endParaRPr>
                    </a:p>
                  </a:txBody>
                  <a:tcPr marL="63500" marR="63500" marT="63500" marB="63500">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highlight>
                            <a:srgbClr val="FFFFFF"/>
                          </a:highlight>
                        </a:rPr>
                        <a:t>21.7%</a:t>
                      </a:r>
                      <a:endParaRPr sz="1400" u="none" strike="noStrike" cap="none">
                        <a:highlight>
                          <a:srgbClr val="FFFFFF"/>
                        </a:highlight>
                      </a:endParaRPr>
                    </a:p>
                  </a:txBody>
                  <a:tcPr marL="63500" marR="63500" marT="63500" marB="63500">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r h="364275">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a:highlight>
                            <a:srgbClr val="FFFFFF"/>
                          </a:highlight>
                        </a:rPr>
                        <a:t>Total</a:t>
                      </a:r>
                      <a:endParaRPr sz="1400" u="none" strike="noStrike" cap="none">
                        <a:highlight>
                          <a:srgbClr val="FFFFFF"/>
                        </a:highlight>
                      </a:endParaRPr>
                    </a:p>
                  </a:txBody>
                  <a:tcPr marL="63500" marR="63500" marT="63500" marB="63500"/>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highlight>
                            <a:srgbClr val="FFFFFF"/>
                          </a:highlight>
                        </a:rPr>
                        <a:t>257</a:t>
                      </a:r>
                      <a:endParaRPr sz="1400" u="none" strike="noStrike" cap="none">
                        <a:highlight>
                          <a:srgbClr val="FFFFFF"/>
                        </a:highlight>
                      </a:endParaRPr>
                    </a:p>
                  </a:txBody>
                  <a:tcPr marL="63500" marR="63500" marT="63500" marB="63500"/>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highlight>
                            <a:srgbClr val="FFFFFF"/>
                          </a:highlight>
                        </a:rPr>
                        <a:t>100%</a:t>
                      </a:r>
                      <a:endParaRPr sz="1400" u="none" strike="noStrike" cap="none">
                        <a:highlight>
                          <a:srgbClr val="FFFFFF"/>
                        </a:highlight>
                      </a:endParaRPr>
                    </a:p>
                  </a:txBody>
                  <a:tcPr marL="63500" marR="63500" marT="63500" marB="63500">
                    <a:lnT w="38100" cap="flat" cmpd="sng">
                      <a:solidFill>
                        <a:srgbClr val="000000"/>
                      </a:solidFill>
                      <a:prstDash val="solid"/>
                      <a:round/>
                      <a:headEnd type="none" w="sm" len="sm"/>
                      <a:tailEnd type="none" w="sm" len="sm"/>
                    </a:lnT>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highlight>
                            <a:srgbClr val="FFFFFF"/>
                          </a:highlight>
                        </a:rPr>
                        <a:t>29.6%</a:t>
                      </a:r>
                      <a:endParaRPr sz="1400" u="none" strike="noStrike" cap="none">
                        <a:highlight>
                          <a:srgbClr val="FFFFFF"/>
                        </a:highlight>
                      </a:endParaRPr>
                    </a:p>
                  </a:txBody>
                  <a:tcPr marL="63500" marR="63500" marT="63500" marB="63500">
                    <a:lnT w="38100" cap="flat" cmpd="sng">
                      <a:solidFill>
                        <a:srgbClr val="000000"/>
                      </a:solidFill>
                      <a:prstDash val="solid"/>
                      <a:round/>
                      <a:headEnd type="none" w="sm" len="sm"/>
                      <a:tailEnd type="none" w="sm" len="sm"/>
                    </a:lnT>
                  </a:tcPr>
                </a:tc>
                <a:extLst>
                  <a:ext uri="{0D108BD9-81ED-4DB2-BD59-A6C34878D82A}">
                    <a16:rowId xmlns:a16="http://schemas.microsoft.com/office/drawing/2014/main" val="10007"/>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16"/>
          <p:cNvSpPr txBox="1">
            <a:spLocks noGrp="1"/>
          </p:cNvSpPr>
          <p:nvPr>
            <p:ph type="title"/>
          </p:nvPr>
        </p:nvSpPr>
        <p:spPr>
          <a:xfrm>
            <a:off x="311700" y="211850"/>
            <a:ext cx="8520600" cy="707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600"/>
              <a:buNone/>
            </a:pPr>
            <a:r>
              <a:rPr lang="en"/>
              <a:t>Demographics Compared</a:t>
            </a:r>
            <a:endParaRPr/>
          </a:p>
        </p:txBody>
      </p:sp>
      <p:graphicFrame>
        <p:nvGraphicFramePr>
          <p:cNvPr id="179" name="Google Shape;179;p16"/>
          <p:cNvGraphicFramePr/>
          <p:nvPr/>
        </p:nvGraphicFramePr>
        <p:xfrm>
          <a:off x="1075563" y="1057675"/>
          <a:ext cx="3000000" cy="3000000"/>
        </p:xfrm>
        <a:graphic>
          <a:graphicData uri="http://schemas.openxmlformats.org/drawingml/2006/table">
            <a:tbl>
              <a:tblPr>
                <a:noFill/>
                <a:tableStyleId>{A62D7DE6-CA80-4500-B33C-E37D18320535}</a:tableStyleId>
              </a:tblPr>
              <a:tblGrid>
                <a:gridCol w="2174075">
                  <a:extLst>
                    <a:ext uri="{9D8B030D-6E8A-4147-A177-3AD203B41FA5}">
                      <a16:colId xmlns:a16="http://schemas.microsoft.com/office/drawing/2014/main" val="20000"/>
                    </a:ext>
                  </a:extLst>
                </a:gridCol>
                <a:gridCol w="2409400">
                  <a:extLst>
                    <a:ext uri="{9D8B030D-6E8A-4147-A177-3AD203B41FA5}">
                      <a16:colId xmlns:a16="http://schemas.microsoft.com/office/drawing/2014/main" val="20001"/>
                    </a:ext>
                  </a:extLst>
                </a:gridCol>
                <a:gridCol w="2409400">
                  <a:extLst>
                    <a:ext uri="{9D8B030D-6E8A-4147-A177-3AD203B41FA5}">
                      <a16:colId xmlns:a16="http://schemas.microsoft.com/office/drawing/2014/main" val="20002"/>
                    </a:ext>
                  </a:extLst>
                </a:gridCol>
              </a:tblGrid>
              <a:tr h="641375">
                <a:tc>
                  <a:txBody>
                    <a:bodyPr/>
                    <a:lstStyle/>
                    <a:p>
                      <a:pPr marL="0" marR="0" lvl="0" indent="0" algn="l" rtl="0">
                        <a:lnSpc>
                          <a:spcPct val="100000"/>
                        </a:lnSpc>
                        <a:spcBef>
                          <a:spcPts val="0"/>
                        </a:spcBef>
                        <a:spcAft>
                          <a:spcPts val="0"/>
                        </a:spcAft>
                        <a:buClr>
                          <a:srgbClr val="000000"/>
                        </a:buClr>
                        <a:buSzPts val="900"/>
                        <a:buFont typeface="Arial"/>
                        <a:buNone/>
                      </a:pPr>
                      <a:endParaRPr sz="900" u="none" strike="noStrike" cap="none">
                        <a:highlight>
                          <a:srgbClr val="FFFFFF"/>
                        </a:highlight>
                      </a:endParaRPr>
                    </a:p>
                  </a:txBody>
                  <a:tcPr marL="63500" marR="63500" marT="63500" marB="63500"/>
                </a:tc>
                <a:tc>
                  <a:txBody>
                    <a:bodyPr/>
                    <a:lstStyle/>
                    <a:p>
                      <a:pPr marL="0" marR="0" lvl="0" indent="0" algn="ctr" rtl="0">
                        <a:lnSpc>
                          <a:spcPct val="100000"/>
                        </a:lnSpc>
                        <a:spcBef>
                          <a:spcPts val="0"/>
                        </a:spcBef>
                        <a:spcAft>
                          <a:spcPts val="0"/>
                        </a:spcAft>
                        <a:buClr>
                          <a:srgbClr val="000000"/>
                        </a:buClr>
                        <a:buSzPts val="900"/>
                        <a:buFont typeface="Arial"/>
                        <a:buNone/>
                      </a:pPr>
                      <a:r>
                        <a:rPr lang="en" sz="900" b="1" u="none" strike="noStrike" cap="none">
                          <a:highlight>
                            <a:srgbClr val="FFFFFF"/>
                          </a:highlight>
                        </a:rPr>
                        <a:t>Demographic Comparison - 2018-2019 Department of Public Instruction District Report Cards</a:t>
                      </a:r>
                      <a:endParaRPr sz="900" b="1" u="none" strike="noStrike" cap="none">
                        <a:highlight>
                          <a:srgbClr val="FFFFFF"/>
                        </a:highlight>
                      </a:endParaRPr>
                    </a:p>
                  </a:txBody>
                  <a:tcPr marL="63500" marR="63500" marT="63500" marB="63500"/>
                </a:tc>
                <a:tc>
                  <a:txBody>
                    <a:bodyPr/>
                    <a:lstStyle/>
                    <a:p>
                      <a:pPr marL="0" marR="0" lvl="0" indent="0" algn="ctr" rtl="0">
                        <a:lnSpc>
                          <a:spcPct val="100000"/>
                        </a:lnSpc>
                        <a:spcBef>
                          <a:spcPts val="0"/>
                        </a:spcBef>
                        <a:spcAft>
                          <a:spcPts val="0"/>
                        </a:spcAft>
                        <a:buClr>
                          <a:srgbClr val="000000"/>
                        </a:buClr>
                        <a:buSzPts val="900"/>
                        <a:buFont typeface="Arial"/>
                        <a:buNone/>
                      </a:pPr>
                      <a:r>
                        <a:rPr lang="en" sz="900" b="1" u="none" strike="noStrike" cap="none">
                          <a:highlight>
                            <a:srgbClr val="FFFFFF"/>
                          </a:highlight>
                        </a:rPr>
                        <a:t>Demographic Comparison- </a:t>
                      </a:r>
                      <a:endParaRPr sz="900" b="1" u="none" strike="noStrike" cap="none">
                        <a:highlight>
                          <a:srgbClr val="FFFFFF"/>
                        </a:highlight>
                      </a:endParaRPr>
                    </a:p>
                    <a:p>
                      <a:pPr marL="0" marR="0" lvl="0" indent="0" algn="ctr" rtl="0">
                        <a:lnSpc>
                          <a:spcPct val="100000"/>
                        </a:lnSpc>
                        <a:spcBef>
                          <a:spcPts val="0"/>
                        </a:spcBef>
                        <a:spcAft>
                          <a:spcPts val="0"/>
                        </a:spcAft>
                        <a:buClr>
                          <a:srgbClr val="000000"/>
                        </a:buClr>
                        <a:buSzPts val="900"/>
                        <a:buFont typeface="Arial"/>
                        <a:buNone/>
                      </a:pPr>
                      <a:r>
                        <a:rPr lang="en" sz="900" b="1" u="none" strike="noStrike" cap="none">
                          <a:highlight>
                            <a:srgbClr val="FFFFFF"/>
                          </a:highlight>
                        </a:rPr>
                        <a:t>2020-21 School Year Wisedash</a:t>
                      </a:r>
                      <a:endParaRPr sz="900" b="1" u="none" strike="noStrike" cap="none">
                        <a:highlight>
                          <a:srgbClr val="FFFFFF"/>
                        </a:highlight>
                      </a:endParaRPr>
                    </a:p>
                  </a:txBody>
                  <a:tcPr marL="63500" marR="63500" marT="63500" marB="63500"/>
                </a:tc>
                <a:extLst>
                  <a:ext uri="{0D108BD9-81ED-4DB2-BD59-A6C34878D82A}">
                    <a16:rowId xmlns:a16="http://schemas.microsoft.com/office/drawing/2014/main" val="10000"/>
                  </a:ext>
                </a:extLst>
              </a:tr>
              <a:tr h="479100">
                <a:tc>
                  <a:txBody>
                    <a:bodyPr/>
                    <a:lstStyle/>
                    <a:p>
                      <a:pPr marL="0" marR="0" lvl="0" indent="0" algn="l" rtl="0">
                        <a:lnSpc>
                          <a:spcPct val="100000"/>
                        </a:lnSpc>
                        <a:spcBef>
                          <a:spcPts val="0"/>
                        </a:spcBef>
                        <a:spcAft>
                          <a:spcPts val="0"/>
                        </a:spcAft>
                        <a:buClr>
                          <a:srgbClr val="000000"/>
                        </a:buClr>
                        <a:buSzPts val="1200"/>
                        <a:buFont typeface="Arial"/>
                        <a:buNone/>
                      </a:pPr>
                      <a:r>
                        <a:rPr lang="en" sz="1200" b="1" u="none" strike="noStrike" cap="none">
                          <a:highlight>
                            <a:srgbClr val="FFFFFF"/>
                          </a:highlight>
                        </a:rPr>
                        <a:t>Subgroup</a:t>
                      </a:r>
                      <a:endParaRPr sz="1200" b="1" u="none" strike="noStrike" cap="none">
                        <a:highlight>
                          <a:srgbClr val="FFFFFF"/>
                        </a:highlight>
                      </a:endParaRPr>
                    </a:p>
                  </a:txBody>
                  <a:tcPr marL="63500" marR="63500" marT="63500" marB="63500"/>
                </a:tc>
                <a:tc>
                  <a:txBody>
                    <a:bodyPr/>
                    <a:lstStyle/>
                    <a:p>
                      <a:pPr marL="0" marR="0" lvl="0" indent="0" algn="ctr" rtl="0">
                        <a:lnSpc>
                          <a:spcPct val="100000"/>
                        </a:lnSpc>
                        <a:spcBef>
                          <a:spcPts val="0"/>
                        </a:spcBef>
                        <a:spcAft>
                          <a:spcPts val="0"/>
                        </a:spcAft>
                        <a:buClr>
                          <a:srgbClr val="000000"/>
                        </a:buClr>
                        <a:buSzPts val="1200"/>
                        <a:buFont typeface="Arial"/>
                        <a:buNone/>
                      </a:pPr>
                      <a:r>
                        <a:rPr lang="en" sz="1200" b="1" u="none" strike="noStrike" cap="none">
                          <a:highlight>
                            <a:srgbClr val="FFFFFF"/>
                          </a:highlight>
                        </a:rPr>
                        <a:t>New Berlin School District</a:t>
                      </a:r>
                      <a:endParaRPr sz="1200" b="1" u="none" strike="noStrike" cap="none">
                        <a:highlight>
                          <a:srgbClr val="FFFFFF"/>
                        </a:highlight>
                      </a:endParaRPr>
                    </a:p>
                  </a:txBody>
                  <a:tcPr marL="63500" marR="63500" marT="63500" marB="63500"/>
                </a:tc>
                <a:tc>
                  <a:txBody>
                    <a:bodyPr/>
                    <a:lstStyle/>
                    <a:p>
                      <a:pPr marL="0" marR="0" lvl="0" indent="0" algn="ctr" rtl="0">
                        <a:lnSpc>
                          <a:spcPct val="100000"/>
                        </a:lnSpc>
                        <a:spcBef>
                          <a:spcPts val="0"/>
                        </a:spcBef>
                        <a:spcAft>
                          <a:spcPts val="0"/>
                        </a:spcAft>
                        <a:buClr>
                          <a:srgbClr val="000000"/>
                        </a:buClr>
                        <a:buSzPts val="1200"/>
                        <a:buFont typeface="Arial"/>
                        <a:buNone/>
                      </a:pPr>
                      <a:r>
                        <a:rPr lang="en" sz="1200" b="1" u="none" strike="noStrike" cap="none">
                          <a:highlight>
                            <a:srgbClr val="FFFFFF"/>
                          </a:highlight>
                        </a:rPr>
                        <a:t>West Allis-West Milwaukee School District</a:t>
                      </a:r>
                      <a:endParaRPr sz="1200" b="1" u="none" strike="noStrike" cap="none">
                        <a:highlight>
                          <a:srgbClr val="FFFFFF"/>
                        </a:highlight>
                      </a:endParaRPr>
                    </a:p>
                  </a:txBody>
                  <a:tcPr marL="63500" marR="63500" marT="63500" marB="63500"/>
                </a:tc>
                <a:extLst>
                  <a:ext uri="{0D108BD9-81ED-4DB2-BD59-A6C34878D82A}">
                    <a16:rowId xmlns:a16="http://schemas.microsoft.com/office/drawing/2014/main" val="10001"/>
                  </a:ext>
                </a:extLst>
              </a:tr>
              <a:tr h="316825">
                <a:tc>
                  <a:txBody>
                    <a:bodyPr/>
                    <a:lstStyle/>
                    <a:p>
                      <a:pPr marL="0" marR="0" lvl="0" indent="0" algn="l" rtl="0">
                        <a:lnSpc>
                          <a:spcPct val="100000"/>
                        </a:lnSpc>
                        <a:spcBef>
                          <a:spcPts val="0"/>
                        </a:spcBef>
                        <a:spcAft>
                          <a:spcPts val="0"/>
                        </a:spcAft>
                        <a:buClr>
                          <a:srgbClr val="000000"/>
                        </a:buClr>
                        <a:buSzPts val="1200"/>
                        <a:buFont typeface="Arial"/>
                        <a:buNone/>
                      </a:pPr>
                      <a:r>
                        <a:rPr lang="en" sz="1200" b="1" u="none" strike="noStrike" cap="none">
                          <a:highlight>
                            <a:srgbClr val="FFFFFF"/>
                          </a:highlight>
                        </a:rPr>
                        <a:t>Asian</a:t>
                      </a:r>
                      <a:endParaRPr sz="1200" b="1" u="none" strike="noStrike" cap="none">
                        <a:highlight>
                          <a:srgbClr val="FFFFFF"/>
                        </a:highlight>
                      </a:endParaRPr>
                    </a:p>
                  </a:txBody>
                  <a:tcPr marL="63500" marR="63500" marT="63500" marB="63500"/>
                </a:tc>
                <a:tc>
                  <a:txBody>
                    <a:bodyPr/>
                    <a:lstStyle/>
                    <a:p>
                      <a:pPr marL="0" marR="0" lvl="0" indent="0" algn="ctr" rtl="0">
                        <a:lnSpc>
                          <a:spcPct val="100000"/>
                        </a:lnSpc>
                        <a:spcBef>
                          <a:spcPts val="0"/>
                        </a:spcBef>
                        <a:spcAft>
                          <a:spcPts val="0"/>
                        </a:spcAft>
                        <a:buClr>
                          <a:srgbClr val="000000"/>
                        </a:buClr>
                        <a:buSzPts val="1200"/>
                        <a:buFont typeface="Arial"/>
                        <a:buNone/>
                      </a:pPr>
                      <a:r>
                        <a:rPr lang="en" sz="1200" u="none" strike="noStrike" cap="none">
                          <a:highlight>
                            <a:srgbClr val="FFFFFF"/>
                          </a:highlight>
                        </a:rPr>
                        <a:t>8.5%</a:t>
                      </a:r>
                      <a:endParaRPr sz="1200" u="none" strike="noStrike" cap="none">
                        <a:highlight>
                          <a:srgbClr val="FFFFFF"/>
                        </a:highlight>
                      </a:endParaRPr>
                    </a:p>
                  </a:txBody>
                  <a:tcPr marL="63500" marR="63500" marT="63500" marB="63500"/>
                </a:tc>
                <a:tc>
                  <a:txBody>
                    <a:bodyPr/>
                    <a:lstStyle/>
                    <a:p>
                      <a:pPr marL="0" marR="0" lvl="0" indent="0" algn="ctr" rtl="0">
                        <a:lnSpc>
                          <a:spcPct val="100000"/>
                        </a:lnSpc>
                        <a:spcBef>
                          <a:spcPts val="0"/>
                        </a:spcBef>
                        <a:spcAft>
                          <a:spcPts val="0"/>
                        </a:spcAft>
                        <a:buClr>
                          <a:srgbClr val="000000"/>
                        </a:buClr>
                        <a:buSzPts val="1200"/>
                        <a:buFont typeface="Arial"/>
                        <a:buNone/>
                      </a:pPr>
                      <a:r>
                        <a:rPr lang="en" sz="1200" u="none" strike="noStrike" cap="none">
                          <a:highlight>
                            <a:srgbClr val="FFFFFF"/>
                          </a:highlight>
                        </a:rPr>
                        <a:t>2.9%</a:t>
                      </a:r>
                      <a:endParaRPr sz="1200" u="none" strike="noStrike" cap="none">
                        <a:highlight>
                          <a:srgbClr val="FFFFFF"/>
                        </a:highlight>
                      </a:endParaRPr>
                    </a:p>
                  </a:txBody>
                  <a:tcPr marL="63500" marR="63500" marT="63500" marB="63500"/>
                </a:tc>
                <a:extLst>
                  <a:ext uri="{0D108BD9-81ED-4DB2-BD59-A6C34878D82A}">
                    <a16:rowId xmlns:a16="http://schemas.microsoft.com/office/drawing/2014/main" val="10002"/>
                  </a:ext>
                </a:extLst>
              </a:tr>
              <a:tr h="316825">
                <a:tc>
                  <a:txBody>
                    <a:bodyPr/>
                    <a:lstStyle/>
                    <a:p>
                      <a:pPr marL="0" marR="0" lvl="0" indent="0" algn="l" rtl="0">
                        <a:lnSpc>
                          <a:spcPct val="100000"/>
                        </a:lnSpc>
                        <a:spcBef>
                          <a:spcPts val="0"/>
                        </a:spcBef>
                        <a:spcAft>
                          <a:spcPts val="0"/>
                        </a:spcAft>
                        <a:buClr>
                          <a:srgbClr val="000000"/>
                        </a:buClr>
                        <a:buSzPts val="1200"/>
                        <a:buFont typeface="Arial"/>
                        <a:buNone/>
                      </a:pPr>
                      <a:r>
                        <a:rPr lang="en" sz="1200" b="1" u="none" strike="noStrike" cap="none">
                          <a:highlight>
                            <a:srgbClr val="FFFFFF"/>
                          </a:highlight>
                        </a:rPr>
                        <a:t>Black</a:t>
                      </a:r>
                      <a:endParaRPr sz="1200" b="1" u="none" strike="noStrike" cap="none">
                        <a:highlight>
                          <a:srgbClr val="FFFFFF"/>
                        </a:highlight>
                      </a:endParaRPr>
                    </a:p>
                  </a:txBody>
                  <a:tcPr marL="63500" marR="63500" marT="63500" marB="63500"/>
                </a:tc>
                <a:tc>
                  <a:txBody>
                    <a:bodyPr/>
                    <a:lstStyle/>
                    <a:p>
                      <a:pPr marL="0" marR="0" lvl="0" indent="0" algn="ctr" rtl="0">
                        <a:lnSpc>
                          <a:spcPct val="100000"/>
                        </a:lnSpc>
                        <a:spcBef>
                          <a:spcPts val="0"/>
                        </a:spcBef>
                        <a:spcAft>
                          <a:spcPts val="0"/>
                        </a:spcAft>
                        <a:buClr>
                          <a:srgbClr val="000000"/>
                        </a:buClr>
                        <a:buSzPts val="1200"/>
                        <a:buFont typeface="Arial"/>
                        <a:buNone/>
                      </a:pPr>
                      <a:r>
                        <a:rPr lang="en" sz="1200" u="none" strike="noStrike" cap="none">
                          <a:highlight>
                            <a:srgbClr val="FFFFFF"/>
                          </a:highlight>
                        </a:rPr>
                        <a:t>1.9%</a:t>
                      </a:r>
                      <a:endParaRPr sz="1200" u="none" strike="noStrike" cap="none">
                        <a:highlight>
                          <a:srgbClr val="FFFFFF"/>
                        </a:highlight>
                      </a:endParaRPr>
                    </a:p>
                  </a:txBody>
                  <a:tcPr marL="63500" marR="63500" marT="63500" marB="63500"/>
                </a:tc>
                <a:tc>
                  <a:txBody>
                    <a:bodyPr/>
                    <a:lstStyle/>
                    <a:p>
                      <a:pPr marL="0" marR="0" lvl="0" indent="0" algn="ctr" rtl="0">
                        <a:lnSpc>
                          <a:spcPct val="100000"/>
                        </a:lnSpc>
                        <a:spcBef>
                          <a:spcPts val="0"/>
                        </a:spcBef>
                        <a:spcAft>
                          <a:spcPts val="0"/>
                        </a:spcAft>
                        <a:buClr>
                          <a:srgbClr val="000000"/>
                        </a:buClr>
                        <a:buSzPts val="1200"/>
                        <a:buFont typeface="Arial"/>
                        <a:buNone/>
                      </a:pPr>
                      <a:r>
                        <a:rPr lang="en" sz="1200" u="none" strike="noStrike" cap="none">
                          <a:highlight>
                            <a:srgbClr val="FFFFFF"/>
                          </a:highlight>
                        </a:rPr>
                        <a:t>11.2%</a:t>
                      </a:r>
                      <a:endParaRPr sz="1200" u="none" strike="noStrike" cap="none">
                        <a:highlight>
                          <a:srgbClr val="FFFFFF"/>
                        </a:highlight>
                      </a:endParaRPr>
                    </a:p>
                  </a:txBody>
                  <a:tcPr marL="63500" marR="63500" marT="63500" marB="63500"/>
                </a:tc>
                <a:extLst>
                  <a:ext uri="{0D108BD9-81ED-4DB2-BD59-A6C34878D82A}">
                    <a16:rowId xmlns:a16="http://schemas.microsoft.com/office/drawing/2014/main" val="10003"/>
                  </a:ext>
                </a:extLst>
              </a:tr>
              <a:tr h="316825">
                <a:tc>
                  <a:txBody>
                    <a:bodyPr/>
                    <a:lstStyle/>
                    <a:p>
                      <a:pPr marL="0" marR="0" lvl="0" indent="0" algn="l" rtl="0">
                        <a:lnSpc>
                          <a:spcPct val="100000"/>
                        </a:lnSpc>
                        <a:spcBef>
                          <a:spcPts val="0"/>
                        </a:spcBef>
                        <a:spcAft>
                          <a:spcPts val="0"/>
                        </a:spcAft>
                        <a:buClr>
                          <a:srgbClr val="000000"/>
                        </a:buClr>
                        <a:buSzPts val="1200"/>
                        <a:buFont typeface="Arial"/>
                        <a:buNone/>
                      </a:pPr>
                      <a:r>
                        <a:rPr lang="en" sz="1200" b="1" u="none" strike="noStrike" cap="none">
                          <a:highlight>
                            <a:srgbClr val="FFFFFF"/>
                          </a:highlight>
                        </a:rPr>
                        <a:t>Hispanic</a:t>
                      </a:r>
                      <a:endParaRPr sz="1200" b="1" u="none" strike="noStrike" cap="none">
                        <a:highlight>
                          <a:srgbClr val="FFFFFF"/>
                        </a:highlight>
                      </a:endParaRPr>
                    </a:p>
                  </a:txBody>
                  <a:tcPr marL="63500" marR="63500" marT="63500" marB="63500"/>
                </a:tc>
                <a:tc>
                  <a:txBody>
                    <a:bodyPr/>
                    <a:lstStyle/>
                    <a:p>
                      <a:pPr marL="0" marR="0" lvl="0" indent="0" algn="ctr" rtl="0">
                        <a:lnSpc>
                          <a:spcPct val="100000"/>
                        </a:lnSpc>
                        <a:spcBef>
                          <a:spcPts val="0"/>
                        </a:spcBef>
                        <a:spcAft>
                          <a:spcPts val="0"/>
                        </a:spcAft>
                        <a:buClr>
                          <a:srgbClr val="000000"/>
                        </a:buClr>
                        <a:buSzPts val="1200"/>
                        <a:buFont typeface="Arial"/>
                        <a:buNone/>
                      </a:pPr>
                      <a:r>
                        <a:rPr lang="en" sz="1200" u="none" strike="noStrike" cap="none">
                          <a:highlight>
                            <a:srgbClr val="FFFFFF"/>
                          </a:highlight>
                        </a:rPr>
                        <a:t>6.1%</a:t>
                      </a:r>
                      <a:endParaRPr sz="1200" u="none" strike="noStrike" cap="none">
                        <a:highlight>
                          <a:srgbClr val="FFFFFF"/>
                        </a:highlight>
                      </a:endParaRPr>
                    </a:p>
                  </a:txBody>
                  <a:tcPr marL="63500" marR="63500" marT="63500" marB="63500"/>
                </a:tc>
                <a:tc>
                  <a:txBody>
                    <a:bodyPr/>
                    <a:lstStyle/>
                    <a:p>
                      <a:pPr marL="0" marR="0" lvl="0" indent="0" algn="ctr" rtl="0">
                        <a:lnSpc>
                          <a:spcPct val="100000"/>
                        </a:lnSpc>
                        <a:spcBef>
                          <a:spcPts val="0"/>
                        </a:spcBef>
                        <a:spcAft>
                          <a:spcPts val="0"/>
                        </a:spcAft>
                        <a:buClr>
                          <a:srgbClr val="000000"/>
                        </a:buClr>
                        <a:buSzPts val="1200"/>
                        <a:buFont typeface="Arial"/>
                        <a:buNone/>
                      </a:pPr>
                      <a:r>
                        <a:rPr lang="en" sz="1200" u="none" strike="noStrike" cap="none">
                          <a:highlight>
                            <a:srgbClr val="FFFFFF"/>
                          </a:highlight>
                        </a:rPr>
                        <a:t>28%</a:t>
                      </a:r>
                      <a:endParaRPr sz="1200" u="none" strike="noStrike" cap="none">
                        <a:highlight>
                          <a:srgbClr val="FFFFFF"/>
                        </a:highlight>
                      </a:endParaRPr>
                    </a:p>
                  </a:txBody>
                  <a:tcPr marL="63500" marR="63500" marT="63500" marB="63500"/>
                </a:tc>
                <a:extLst>
                  <a:ext uri="{0D108BD9-81ED-4DB2-BD59-A6C34878D82A}">
                    <a16:rowId xmlns:a16="http://schemas.microsoft.com/office/drawing/2014/main" val="10004"/>
                  </a:ext>
                </a:extLst>
              </a:tr>
              <a:tr h="316825">
                <a:tc>
                  <a:txBody>
                    <a:bodyPr/>
                    <a:lstStyle/>
                    <a:p>
                      <a:pPr marL="0" marR="0" lvl="0" indent="0" algn="l" rtl="0">
                        <a:lnSpc>
                          <a:spcPct val="100000"/>
                        </a:lnSpc>
                        <a:spcBef>
                          <a:spcPts val="0"/>
                        </a:spcBef>
                        <a:spcAft>
                          <a:spcPts val="0"/>
                        </a:spcAft>
                        <a:buClr>
                          <a:srgbClr val="000000"/>
                        </a:buClr>
                        <a:buSzPts val="1200"/>
                        <a:buFont typeface="Arial"/>
                        <a:buNone/>
                      </a:pPr>
                      <a:r>
                        <a:rPr lang="en" sz="1200" b="1" u="none" strike="noStrike" cap="none">
                          <a:highlight>
                            <a:srgbClr val="FFFFFF"/>
                          </a:highlight>
                        </a:rPr>
                        <a:t>Two or More Races</a:t>
                      </a:r>
                      <a:endParaRPr sz="1200" b="1" u="none" strike="noStrike" cap="none">
                        <a:highlight>
                          <a:srgbClr val="FFFFFF"/>
                        </a:highlight>
                      </a:endParaRPr>
                    </a:p>
                  </a:txBody>
                  <a:tcPr marL="63500" marR="63500" marT="63500" marB="63500"/>
                </a:tc>
                <a:tc>
                  <a:txBody>
                    <a:bodyPr/>
                    <a:lstStyle/>
                    <a:p>
                      <a:pPr marL="0" marR="0" lvl="0" indent="0" algn="ctr" rtl="0">
                        <a:lnSpc>
                          <a:spcPct val="100000"/>
                        </a:lnSpc>
                        <a:spcBef>
                          <a:spcPts val="0"/>
                        </a:spcBef>
                        <a:spcAft>
                          <a:spcPts val="0"/>
                        </a:spcAft>
                        <a:buClr>
                          <a:srgbClr val="000000"/>
                        </a:buClr>
                        <a:buSzPts val="1200"/>
                        <a:buFont typeface="Arial"/>
                        <a:buNone/>
                      </a:pPr>
                      <a:r>
                        <a:rPr lang="en" sz="1200" u="none" strike="noStrike" cap="none">
                          <a:highlight>
                            <a:srgbClr val="FFFFFF"/>
                          </a:highlight>
                        </a:rPr>
                        <a:t>2.9%</a:t>
                      </a:r>
                      <a:endParaRPr sz="1200" u="none" strike="noStrike" cap="none">
                        <a:highlight>
                          <a:srgbClr val="FFFFFF"/>
                        </a:highlight>
                      </a:endParaRPr>
                    </a:p>
                  </a:txBody>
                  <a:tcPr marL="63500" marR="63500" marT="63500" marB="63500"/>
                </a:tc>
                <a:tc>
                  <a:txBody>
                    <a:bodyPr/>
                    <a:lstStyle/>
                    <a:p>
                      <a:pPr marL="0" marR="0" lvl="0" indent="0" algn="ctr" rtl="0">
                        <a:lnSpc>
                          <a:spcPct val="100000"/>
                        </a:lnSpc>
                        <a:spcBef>
                          <a:spcPts val="0"/>
                        </a:spcBef>
                        <a:spcAft>
                          <a:spcPts val="0"/>
                        </a:spcAft>
                        <a:buClr>
                          <a:srgbClr val="000000"/>
                        </a:buClr>
                        <a:buSzPts val="1200"/>
                        <a:buFont typeface="Arial"/>
                        <a:buNone/>
                      </a:pPr>
                      <a:r>
                        <a:rPr lang="en" sz="1200" u="none" strike="noStrike" cap="none">
                          <a:highlight>
                            <a:srgbClr val="FFFFFF"/>
                          </a:highlight>
                        </a:rPr>
                        <a:t>9.4%</a:t>
                      </a:r>
                      <a:endParaRPr sz="1200" u="none" strike="noStrike" cap="none">
                        <a:highlight>
                          <a:srgbClr val="FFFFFF"/>
                        </a:highlight>
                      </a:endParaRPr>
                    </a:p>
                  </a:txBody>
                  <a:tcPr marL="63500" marR="63500" marT="63500" marB="63500"/>
                </a:tc>
                <a:extLst>
                  <a:ext uri="{0D108BD9-81ED-4DB2-BD59-A6C34878D82A}">
                    <a16:rowId xmlns:a16="http://schemas.microsoft.com/office/drawing/2014/main" val="10005"/>
                  </a:ext>
                </a:extLst>
              </a:tr>
              <a:tr h="316825">
                <a:tc>
                  <a:txBody>
                    <a:bodyPr/>
                    <a:lstStyle/>
                    <a:p>
                      <a:pPr marL="0" marR="0" lvl="0" indent="0" algn="l" rtl="0">
                        <a:lnSpc>
                          <a:spcPct val="100000"/>
                        </a:lnSpc>
                        <a:spcBef>
                          <a:spcPts val="0"/>
                        </a:spcBef>
                        <a:spcAft>
                          <a:spcPts val="0"/>
                        </a:spcAft>
                        <a:buClr>
                          <a:srgbClr val="000000"/>
                        </a:buClr>
                        <a:buSzPts val="1200"/>
                        <a:buFont typeface="Arial"/>
                        <a:buNone/>
                      </a:pPr>
                      <a:r>
                        <a:rPr lang="en" sz="1200" b="1" u="none" strike="noStrike" cap="none">
                          <a:highlight>
                            <a:srgbClr val="FFFFFF"/>
                          </a:highlight>
                        </a:rPr>
                        <a:t>White</a:t>
                      </a:r>
                      <a:endParaRPr sz="1200" b="1" u="none" strike="noStrike" cap="none">
                        <a:highlight>
                          <a:srgbClr val="FFFFFF"/>
                        </a:highlight>
                      </a:endParaRPr>
                    </a:p>
                  </a:txBody>
                  <a:tcPr marL="63500" marR="63500" marT="63500" marB="63500"/>
                </a:tc>
                <a:tc>
                  <a:txBody>
                    <a:bodyPr/>
                    <a:lstStyle/>
                    <a:p>
                      <a:pPr marL="0" marR="0" lvl="0" indent="0" algn="ctr" rtl="0">
                        <a:lnSpc>
                          <a:spcPct val="100000"/>
                        </a:lnSpc>
                        <a:spcBef>
                          <a:spcPts val="0"/>
                        </a:spcBef>
                        <a:spcAft>
                          <a:spcPts val="0"/>
                        </a:spcAft>
                        <a:buClr>
                          <a:srgbClr val="000000"/>
                        </a:buClr>
                        <a:buSzPts val="1200"/>
                        <a:buFont typeface="Arial"/>
                        <a:buNone/>
                      </a:pPr>
                      <a:r>
                        <a:rPr lang="en" sz="1200" u="none" strike="noStrike" cap="none">
                          <a:highlight>
                            <a:srgbClr val="FFFFFF"/>
                          </a:highlight>
                        </a:rPr>
                        <a:t>80.3%</a:t>
                      </a:r>
                      <a:endParaRPr sz="1200" u="none" strike="noStrike" cap="none">
                        <a:highlight>
                          <a:srgbClr val="FFFFFF"/>
                        </a:highlight>
                      </a:endParaRPr>
                    </a:p>
                  </a:txBody>
                  <a:tcPr marL="63500" marR="63500" marT="63500" marB="63500"/>
                </a:tc>
                <a:tc>
                  <a:txBody>
                    <a:bodyPr/>
                    <a:lstStyle/>
                    <a:p>
                      <a:pPr marL="0" marR="0" lvl="0" indent="0" algn="ctr" rtl="0">
                        <a:lnSpc>
                          <a:spcPct val="100000"/>
                        </a:lnSpc>
                        <a:spcBef>
                          <a:spcPts val="0"/>
                        </a:spcBef>
                        <a:spcAft>
                          <a:spcPts val="0"/>
                        </a:spcAft>
                        <a:buClr>
                          <a:srgbClr val="000000"/>
                        </a:buClr>
                        <a:buSzPts val="1200"/>
                        <a:buFont typeface="Arial"/>
                        <a:buNone/>
                      </a:pPr>
                      <a:r>
                        <a:rPr lang="en" sz="1200" u="none" strike="noStrike" cap="none">
                          <a:highlight>
                            <a:srgbClr val="FFFFFF"/>
                          </a:highlight>
                        </a:rPr>
                        <a:t>48.2%</a:t>
                      </a:r>
                      <a:endParaRPr sz="1200" u="none" strike="noStrike" cap="none">
                        <a:highlight>
                          <a:srgbClr val="FFFFFF"/>
                        </a:highlight>
                      </a:endParaRPr>
                    </a:p>
                  </a:txBody>
                  <a:tcPr marL="63500" marR="63500" marT="63500" marB="63500"/>
                </a:tc>
                <a:extLst>
                  <a:ext uri="{0D108BD9-81ED-4DB2-BD59-A6C34878D82A}">
                    <a16:rowId xmlns:a16="http://schemas.microsoft.com/office/drawing/2014/main" val="10006"/>
                  </a:ext>
                </a:extLst>
              </a:tr>
              <a:tr h="316825">
                <a:tc>
                  <a:txBody>
                    <a:bodyPr/>
                    <a:lstStyle/>
                    <a:p>
                      <a:pPr marL="0" marR="0" lvl="0" indent="0" algn="l" rtl="0">
                        <a:lnSpc>
                          <a:spcPct val="100000"/>
                        </a:lnSpc>
                        <a:spcBef>
                          <a:spcPts val="0"/>
                        </a:spcBef>
                        <a:spcAft>
                          <a:spcPts val="0"/>
                        </a:spcAft>
                        <a:buClr>
                          <a:srgbClr val="000000"/>
                        </a:buClr>
                        <a:buSzPts val="1200"/>
                        <a:buFont typeface="Arial"/>
                        <a:buNone/>
                      </a:pPr>
                      <a:r>
                        <a:rPr lang="en" sz="1200" b="1" u="none" strike="noStrike" cap="none">
                          <a:highlight>
                            <a:srgbClr val="FFFFFF"/>
                          </a:highlight>
                        </a:rPr>
                        <a:t>Students with Disabilities</a:t>
                      </a:r>
                      <a:endParaRPr sz="1200" b="1" u="none" strike="noStrike" cap="none">
                        <a:highlight>
                          <a:srgbClr val="FFFFFF"/>
                        </a:highlight>
                      </a:endParaRPr>
                    </a:p>
                  </a:txBody>
                  <a:tcPr marL="63500" marR="63500" marT="63500" marB="63500"/>
                </a:tc>
                <a:tc>
                  <a:txBody>
                    <a:bodyPr/>
                    <a:lstStyle/>
                    <a:p>
                      <a:pPr marL="0" marR="0" lvl="0" indent="0" algn="ctr" rtl="0">
                        <a:lnSpc>
                          <a:spcPct val="100000"/>
                        </a:lnSpc>
                        <a:spcBef>
                          <a:spcPts val="0"/>
                        </a:spcBef>
                        <a:spcAft>
                          <a:spcPts val="0"/>
                        </a:spcAft>
                        <a:buClr>
                          <a:srgbClr val="000000"/>
                        </a:buClr>
                        <a:buSzPts val="1200"/>
                        <a:buFont typeface="Arial"/>
                        <a:buNone/>
                      </a:pPr>
                      <a:r>
                        <a:rPr lang="en" sz="1200" u="none" strike="noStrike" cap="none">
                          <a:highlight>
                            <a:srgbClr val="FFFFFF"/>
                          </a:highlight>
                        </a:rPr>
                        <a:t>8.3%</a:t>
                      </a:r>
                      <a:endParaRPr sz="1200" u="none" strike="noStrike" cap="none">
                        <a:highlight>
                          <a:srgbClr val="FFFFFF"/>
                        </a:highlight>
                      </a:endParaRPr>
                    </a:p>
                  </a:txBody>
                  <a:tcPr marL="63500" marR="63500" marT="63500" marB="63500"/>
                </a:tc>
                <a:tc>
                  <a:txBody>
                    <a:bodyPr/>
                    <a:lstStyle/>
                    <a:p>
                      <a:pPr marL="0" marR="0" lvl="0" indent="0" algn="ctr" rtl="0">
                        <a:lnSpc>
                          <a:spcPct val="100000"/>
                        </a:lnSpc>
                        <a:spcBef>
                          <a:spcPts val="0"/>
                        </a:spcBef>
                        <a:spcAft>
                          <a:spcPts val="0"/>
                        </a:spcAft>
                        <a:buClr>
                          <a:srgbClr val="000000"/>
                        </a:buClr>
                        <a:buSzPts val="1200"/>
                        <a:buFont typeface="Arial"/>
                        <a:buNone/>
                      </a:pPr>
                      <a:r>
                        <a:rPr lang="en" sz="1200" u="none" strike="noStrike" cap="none">
                          <a:highlight>
                            <a:srgbClr val="FFFFFF"/>
                          </a:highlight>
                        </a:rPr>
                        <a:t>16.3%</a:t>
                      </a:r>
                      <a:endParaRPr sz="1200" u="none" strike="noStrike" cap="none">
                        <a:highlight>
                          <a:srgbClr val="FFFFFF"/>
                        </a:highlight>
                      </a:endParaRPr>
                    </a:p>
                  </a:txBody>
                  <a:tcPr marL="63500" marR="63500" marT="63500" marB="63500"/>
                </a:tc>
                <a:extLst>
                  <a:ext uri="{0D108BD9-81ED-4DB2-BD59-A6C34878D82A}">
                    <a16:rowId xmlns:a16="http://schemas.microsoft.com/office/drawing/2014/main" val="10007"/>
                  </a:ext>
                </a:extLst>
              </a:tr>
              <a:tr h="316825">
                <a:tc>
                  <a:txBody>
                    <a:bodyPr/>
                    <a:lstStyle/>
                    <a:p>
                      <a:pPr marL="0" marR="0" lvl="0" indent="0" algn="l" rtl="0">
                        <a:lnSpc>
                          <a:spcPct val="100000"/>
                        </a:lnSpc>
                        <a:spcBef>
                          <a:spcPts val="0"/>
                        </a:spcBef>
                        <a:spcAft>
                          <a:spcPts val="0"/>
                        </a:spcAft>
                        <a:buClr>
                          <a:srgbClr val="000000"/>
                        </a:buClr>
                        <a:buSzPts val="1200"/>
                        <a:buFont typeface="Arial"/>
                        <a:buNone/>
                      </a:pPr>
                      <a:r>
                        <a:rPr lang="en" sz="1200" b="1" u="none" strike="noStrike" cap="none">
                          <a:highlight>
                            <a:srgbClr val="FFFFFF"/>
                          </a:highlight>
                        </a:rPr>
                        <a:t>Economically Disadvantaged</a:t>
                      </a:r>
                      <a:endParaRPr sz="1200" b="1" u="none" strike="noStrike" cap="none">
                        <a:highlight>
                          <a:srgbClr val="FFFFFF"/>
                        </a:highlight>
                      </a:endParaRPr>
                    </a:p>
                  </a:txBody>
                  <a:tcPr marL="63500" marR="63500" marT="63500" marB="63500"/>
                </a:tc>
                <a:tc>
                  <a:txBody>
                    <a:bodyPr/>
                    <a:lstStyle/>
                    <a:p>
                      <a:pPr marL="0" marR="0" lvl="0" indent="0" algn="ctr" rtl="0">
                        <a:lnSpc>
                          <a:spcPct val="100000"/>
                        </a:lnSpc>
                        <a:spcBef>
                          <a:spcPts val="0"/>
                        </a:spcBef>
                        <a:spcAft>
                          <a:spcPts val="0"/>
                        </a:spcAft>
                        <a:buClr>
                          <a:srgbClr val="000000"/>
                        </a:buClr>
                        <a:buSzPts val="1200"/>
                        <a:buFont typeface="Arial"/>
                        <a:buNone/>
                      </a:pPr>
                      <a:r>
                        <a:rPr lang="en" sz="1200" u="none" strike="noStrike" cap="none">
                          <a:highlight>
                            <a:srgbClr val="FFFFFF"/>
                          </a:highlight>
                        </a:rPr>
                        <a:t>12.2%</a:t>
                      </a:r>
                      <a:endParaRPr sz="1200" u="none" strike="noStrike" cap="none">
                        <a:highlight>
                          <a:srgbClr val="FFFFFF"/>
                        </a:highlight>
                      </a:endParaRPr>
                    </a:p>
                  </a:txBody>
                  <a:tcPr marL="63500" marR="63500" marT="63500" marB="63500"/>
                </a:tc>
                <a:tc>
                  <a:txBody>
                    <a:bodyPr/>
                    <a:lstStyle/>
                    <a:p>
                      <a:pPr marL="0" marR="0" lvl="0" indent="0" algn="ctr" rtl="0">
                        <a:lnSpc>
                          <a:spcPct val="100000"/>
                        </a:lnSpc>
                        <a:spcBef>
                          <a:spcPts val="0"/>
                        </a:spcBef>
                        <a:spcAft>
                          <a:spcPts val="0"/>
                        </a:spcAft>
                        <a:buClr>
                          <a:srgbClr val="000000"/>
                        </a:buClr>
                        <a:buSzPts val="1200"/>
                        <a:buFont typeface="Arial"/>
                        <a:buNone/>
                      </a:pPr>
                      <a:r>
                        <a:rPr lang="en" sz="1200" u="none" strike="noStrike" cap="none">
                          <a:highlight>
                            <a:srgbClr val="FFFFFF"/>
                          </a:highlight>
                        </a:rPr>
                        <a:t>62.2%</a:t>
                      </a:r>
                      <a:endParaRPr sz="1200" u="none" strike="noStrike" cap="none">
                        <a:highlight>
                          <a:srgbClr val="FFFFFF"/>
                        </a:highlight>
                      </a:endParaRPr>
                    </a:p>
                  </a:txBody>
                  <a:tcPr marL="63500" marR="63500" marT="63500" marB="63500"/>
                </a:tc>
                <a:extLst>
                  <a:ext uri="{0D108BD9-81ED-4DB2-BD59-A6C34878D82A}">
                    <a16:rowId xmlns:a16="http://schemas.microsoft.com/office/drawing/2014/main" val="10008"/>
                  </a:ext>
                </a:extLst>
              </a:tr>
              <a:tr h="316825">
                <a:tc>
                  <a:txBody>
                    <a:bodyPr/>
                    <a:lstStyle/>
                    <a:p>
                      <a:pPr marL="0" marR="0" lvl="0" indent="0" algn="l" rtl="0">
                        <a:lnSpc>
                          <a:spcPct val="100000"/>
                        </a:lnSpc>
                        <a:spcBef>
                          <a:spcPts val="0"/>
                        </a:spcBef>
                        <a:spcAft>
                          <a:spcPts val="0"/>
                        </a:spcAft>
                        <a:buClr>
                          <a:srgbClr val="000000"/>
                        </a:buClr>
                        <a:buSzPts val="1200"/>
                        <a:buFont typeface="Arial"/>
                        <a:buNone/>
                      </a:pPr>
                      <a:r>
                        <a:rPr lang="en" sz="1200" b="1" u="none" strike="noStrike" cap="none">
                          <a:highlight>
                            <a:srgbClr val="FFFFFF"/>
                          </a:highlight>
                        </a:rPr>
                        <a:t>English Language Learners</a:t>
                      </a:r>
                      <a:endParaRPr sz="1200" b="1" u="none" strike="noStrike" cap="none">
                        <a:highlight>
                          <a:srgbClr val="FFFFFF"/>
                        </a:highlight>
                      </a:endParaRPr>
                    </a:p>
                  </a:txBody>
                  <a:tcPr marL="63500" marR="63500" marT="63500" marB="63500"/>
                </a:tc>
                <a:tc>
                  <a:txBody>
                    <a:bodyPr/>
                    <a:lstStyle/>
                    <a:p>
                      <a:pPr marL="0" marR="0" lvl="0" indent="0" algn="ctr" rtl="0">
                        <a:lnSpc>
                          <a:spcPct val="100000"/>
                        </a:lnSpc>
                        <a:spcBef>
                          <a:spcPts val="0"/>
                        </a:spcBef>
                        <a:spcAft>
                          <a:spcPts val="0"/>
                        </a:spcAft>
                        <a:buClr>
                          <a:srgbClr val="000000"/>
                        </a:buClr>
                        <a:buSzPts val="1200"/>
                        <a:buFont typeface="Arial"/>
                        <a:buNone/>
                      </a:pPr>
                      <a:r>
                        <a:rPr lang="en" sz="1200" u="none" strike="noStrike" cap="none">
                          <a:highlight>
                            <a:srgbClr val="FFFFFF"/>
                          </a:highlight>
                        </a:rPr>
                        <a:t>1.5%</a:t>
                      </a:r>
                      <a:endParaRPr sz="1200" u="none" strike="noStrike" cap="none">
                        <a:highlight>
                          <a:srgbClr val="FFFFFF"/>
                        </a:highlight>
                      </a:endParaRPr>
                    </a:p>
                  </a:txBody>
                  <a:tcPr marL="63500" marR="63500" marT="63500" marB="63500"/>
                </a:tc>
                <a:tc>
                  <a:txBody>
                    <a:bodyPr/>
                    <a:lstStyle/>
                    <a:p>
                      <a:pPr marL="0" marR="0" lvl="0" indent="0" algn="ctr" rtl="0">
                        <a:lnSpc>
                          <a:spcPct val="100000"/>
                        </a:lnSpc>
                        <a:spcBef>
                          <a:spcPts val="0"/>
                        </a:spcBef>
                        <a:spcAft>
                          <a:spcPts val="0"/>
                        </a:spcAft>
                        <a:buClr>
                          <a:srgbClr val="000000"/>
                        </a:buClr>
                        <a:buSzPts val="1200"/>
                        <a:buFont typeface="Arial"/>
                        <a:buNone/>
                      </a:pPr>
                      <a:r>
                        <a:rPr lang="en" sz="1200" u="none" strike="noStrike" cap="none">
                          <a:highlight>
                            <a:srgbClr val="FFFFFF"/>
                          </a:highlight>
                        </a:rPr>
                        <a:t>3.9%</a:t>
                      </a:r>
                      <a:endParaRPr sz="1200" u="none" strike="noStrike" cap="none">
                        <a:highlight>
                          <a:srgbClr val="FFFFFF"/>
                        </a:highlight>
                      </a:endParaRPr>
                    </a:p>
                  </a:txBody>
                  <a:tcPr marL="63500" marR="63500" marT="63500" marB="63500"/>
                </a:tc>
                <a:extLst>
                  <a:ext uri="{0D108BD9-81ED-4DB2-BD59-A6C34878D82A}">
                    <a16:rowId xmlns:a16="http://schemas.microsoft.com/office/drawing/2014/main" val="10009"/>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17"/>
          <p:cNvSpPr txBox="1">
            <a:spLocks noGrp="1"/>
          </p:cNvSpPr>
          <p:nvPr>
            <p:ph type="title"/>
          </p:nvPr>
        </p:nvSpPr>
        <p:spPr>
          <a:xfrm>
            <a:off x="311700" y="149275"/>
            <a:ext cx="8520600" cy="610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600"/>
              <a:buNone/>
            </a:pPr>
            <a:r>
              <a:rPr lang="en"/>
              <a:t>Change in Racial and Economic Balance</a:t>
            </a:r>
            <a:endParaRPr/>
          </a:p>
        </p:txBody>
      </p:sp>
      <p:sp>
        <p:nvSpPr>
          <p:cNvPr id="185" name="Google Shape;185;p17"/>
          <p:cNvSpPr txBox="1">
            <a:spLocks noGrp="1"/>
          </p:cNvSpPr>
          <p:nvPr>
            <p:ph type="body" idx="1"/>
          </p:nvPr>
        </p:nvSpPr>
        <p:spPr>
          <a:xfrm>
            <a:off x="108575" y="855000"/>
            <a:ext cx="8882400" cy="4123800"/>
          </a:xfrm>
          <a:prstGeom prst="rect">
            <a:avLst/>
          </a:prstGeom>
          <a:noFill/>
          <a:ln>
            <a:noFill/>
          </a:ln>
        </p:spPr>
        <p:txBody>
          <a:bodyPr spcFirstLastPara="1" wrap="square" lIns="91425" tIns="91425" rIns="91425" bIns="91425" anchor="t" anchorCtr="0">
            <a:noAutofit/>
          </a:bodyPr>
          <a:lstStyle/>
          <a:p>
            <a:pPr marL="0" lvl="0" indent="0" algn="l" rtl="0">
              <a:lnSpc>
                <a:spcPct val="150000"/>
              </a:lnSpc>
              <a:spcBef>
                <a:spcPts val="0"/>
              </a:spcBef>
              <a:spcAft>
                <a:spcPts val="0"/>
              </a:spcAft>
              <a:buSzPts val="1800"/>
              <a:buNone/>
            </a:pPr>
            <a:r>
              <a:rPr lang="en">
                <a:solidFill>
                  <a:srgbClr val="000000"/>
                </a:solidFill>
              </a:rPr>
              <a:t>In a worst case scenario, if most or all of our New Berlin students were to move to the School District of New Berlin, the following result:</a:t>
            </a:r>
            <a:endParaRPr>
              <a:solidFill>
                <a:srgbClr val="000000"/>
              </a:solidFill>
            </a:endParaRPr>
          </a:p>
          <a:p>
            <a:pPr marL="0" lvl="0" indent="0" algn="l" rtl="0">
              <a:lnSpc>
                <a:spcPct val="150000"/>
              </a:lnSpc>
              <a:spcBef>
                <a:spcPts val="0"/>
              </a:spcBef>
              <a:spcAft>
                <a:spcPts val="0"/>
              </a:spcAft>
              <a:buSzPts val="1800"/>
              <a:buNone/>
            </a:pPr>
            <a:endParaRPr sz="900">
              <a:solidFill>
                <a:srgbClr val="000000"/>
              </a:solidFill>
            </a:endParaRPr>
          </a:p>
          <a:p>
            <a:pPr marL="457200" lvl="0" indent="-336550" algn="l" rtl="0">
              <a:lnSpc>
                <a:spcPct val="150000"/>
              </a:lnSpc>
              <a:spcBef>
                <a:spcPts val="0"/>
              </a:spcBef>
              <a:spcAft>
                <a:spcPts val="0"/>
              </a:spcAft>
              <a:buClr>
                <a:srgbClr val="000000"/>
              </a:buClr>
              <a:buSzPts val="1700"/>
              <a:buChar char="●"/>
            </a:pPr>
            <a:r>
              <a:rPr lang="en" sz="1700">
                <a:solidFill>
                  <a:srgbClr val="000000"/>
                </a:solidFill>
              </a:rPr>
              <a:t>Whiter and wealthier students move to a whiter and wealthier school district.</a:t>
            </a:r>
            <a:endParaRPr sz="1700">
              <a:solidFill>
                <a:srgbClr val="000000"/>
              </a:solidFill>
            </a:endParaRPr>
          </a:p>
          <a:p>
            <a:pPr marL="457200" lvl="0" indent="-336550" algn="l" rtl="0">
              <a:lnSpc>
                <a:spcPct val="150000"/>
              </a:lnSpc>
              <a:spcBef>
                <a:spcPts val="0"/>
              </a:spcBef>
              <a:spcAft>
                <a:spcPts val="0"/>
              </a:spcAft>
              <a:buClr>
                <a:srgbClr val="000000"/>
              </a:buClr>
              <a:buSzPts val="1700"/>
              <a:buChar char="●"/>
            </a:pPr>
            <a:r>
              <a:rPr lang="en" sz="1700">
                <a:solidFill>
                  <a:srgbClr val="000000"/>
                </a:solidFill>
              </a:rPr>
              <a:t>Poorer students of color are more concentrated in a higher poverty school district.</a:t>
            </a:r>
            <a:endParaRPr sz="1700">
              <a:solidFill>
                <a:srgbClr val="000000"/>
              </a:solidFill>
            </a:endParaRPr>
          </a:p>
          <a:p>
            <a:pPr marL="457200" lvl="0" indent="-336550" algn="l" rtl="0">
              <a:lnSpc>
                <a:spcPct val="150000"/>
              </a:lnSpc>
              <a:spcBef>
                <a:spcPts val="0"/>
              </a:spcBef>
              <a:spcAft>
                <a:spcPts val="0"/>
              </a:spcAft>
              <a:buClr>
                <a:srgbClr val="000000"/>
              </a:buClr>
              <a:buSzPts val="1700"/>
              <a:buChar char="●"/>
            </a:pPr>
            <a:r>
              <a:rPr lang="en" sz="1700">
                <a:solidFill>
                  <a:srgbClr val="000000"/>
                </a:solidFill>
              </a:rPr>
              <a:t>$350,904,292 of equalized value will move from the West Allis-West Milwaukee School District increasing the mill rate on remaining properties from $8.745 to $9.421 using 2020-2021 data:  increasing the property taxes on a $300,000 home by $202.52. </a:t>
            </a:r>
            <a:endParaRPr sz="1700">
              <a:solidFill>
                <a:srgbClr val="000000"/>
              </a:solidFill>
            </a:endParaRPr>
          </a:p>
          <a:p>
            <a:pPr marL="0" lvl="0" indent="0" algn="l" rtl="0">
              <a:lnSpc>
                <a:spcPct val="150000"/>
              </a:lnSpc>
              <a:spcBef>
                <a:spcPts val="0"/>
              </a:spcBef>
              <a:spcAft>
                <a:spcPts val="0"/>
              </a:spcAft>
              <a:buNone/>
            </a:pPr>
            <a:r>
              <a:rPr lang="en" sz="1700">
                <a:solidFill>
                  <a:srgbClr val="000000"/>
                </a:solidFill>
              </a:rPr>
              <a:t>Documentation of equalized value </a:t>
            </a:r>
            <a:r>
              <a:rPr lang="en" sz="1700" u="sng">
                <a:solidFill>
                  <a:srgbClr val="0000FF"/>
                </a:solidFill>
                <a:hlinkClick r:id="rId3">
                  <a:extLst>
                    <a:ext uri="{A12FA001-AC4F-418D-AE19-62706E023703}">
                      <ahyp:hlinkClr xmlns:ahyp="http://schemas.microsoft.com/office/drawing/2018/hyperlinkcolor" val="tx"/>
                    </a:ext>
                  </a:extLst>
                </a:hlinkClick>
              </a:rPr>
              <a:t>HERE</a:t>
            </a:r>
            <a:r>
              <a:rPr lang="en" sz="1700">
                <a:solidFill>
                  <a:srgbClr val="0000FF"/>
                </a:solidFill>
              </a:rPr>
              <a:t>.</a:t>
            </a:r>
            <a:r>
              <a:rPr lang="en" sz="1700">
                <a:solidFill>
                  <a:srgbClr val="000000"/>
                </a:solidFill>
              </a:rPr>
              <a:t> Documentation of impact on mill rate </a:t>
            </a:r>
            <a:r>
              <a:rPr lang="en" sz="1700" u="sng">
                <a:solidFill>
                  <a:srgbClr val="0000FF"/>
                </a:solidFill>
                <a:hlinkClick r:id="rId4">
                  <a:extLst>
                    <a:ext uri="{A12FA001-AC4F-418D-AE19-62706E023703}">
                      <ahyp:hlinkClr xmlns:ahyp="http://schemas.microsoft.com/office/drawing/2018/hyperlinkcolor" val="tx"/>
                    </a:ext>
                  </a:extLst>
                </a:hlinkClick>
              </a:rPr>
              <a:t>HERE</a:t>
            </a:r>
            <a:r>
              <a:rPr lang="en" sz="1700">
                <a:solidFill>
                  <a:srgbClr val="0000FF"/>
                </a:solidFill>
              </a:rPr>
              <a:t>.</a:t>
            </a:r>
            <a:endParaRPr sz="1700">
              <a:solidFill>
                <a:srgbClr val="0000FF"/>
              </a:solidFill>
            </a:endParaRPr>
          </a:p>
          <a:p>
            <a:pPr marL="0" lvl="0" indent="0" algn="l" rtl="0">
              <a:lnSpc>
                <a:spcPct val="115000"/>
              </a:lnSpc>
              <a:spcBef>
                <a:spcPts val="0"/>
              </a:spcBef>
              <a:spcAft>
                <a:spcPts val="1600"/>
              </a:spcAft>
              <a:buSzPts val="1800"/>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2"/>
          <p:cNvSpPr txBox="1">
            <a:spLocks noGrp="1"/>
          </p:cNvSpPr>
          <p:nvPr>
            <p:ph type="title"/>
          </p:nvPr>
        </p:nvSpPr>
        <p:spPr>
          <a:xfrm>
            <a:off x="311700" y="235400"/>
            <a:ext cx="8520600" cy="707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600"/>
              <a:buNone/>
            </a:pPr>
            <a:r>
              <a:rPr lang="en"/>
              <a:t>Agenda</a:t>
            </a:r>
            <a:endParaRPr/>
          </a:p>
        </p:txBody>
      </p:sp>
      <p:sp>
        <p:nvSpPr>
          <p:cNvPr id="81" name="Google Shape;81;p2"/>
          <p:cNvSpPr txBox="1">
            <a:spLocks noGrp="1"/>
          </p:cNvSpPr>
          <p:nvPr>
            <p:ph type="body" idx="1"/>
          </p:nvPr>
        </p:nvSpPr>
        <p:spPr>
          <a:xfrm>
            <a:off x="311700" y="1005675"/>
            <a:ext cx="8520600" cy="3944400"/>
          </a:xfrm>
          <a:prstGeom prst="rect">
            <a:avLst/>
          </a:prstGeom>
          <a:noFill/>
          <a:ln>
            <a:noFill/>
          </a:ln>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Clr>
                <a:srgbClr val="000000"/>
              </a:buClr>
              <a:buSzPts val="1800"/>
              <a:buAutoNum type="arabicPeriod"/>
            </a:pPr>
            <a:r>
              <a:rPr lang="en">
                <a:solidFill>
                  <a:srgbClr val="000000"/>
                </a:solidFill>
              </a:rPr>
              <a:t>The Petition</a:t>
            </a:r>
            <a:endParaRPr>
              <a:solidFill>
                <a:srgbClr val="000000"/>
              </a:solidFill>
            </a:endParaRPr>
          </a:p>
          <a:p>
            <a:pPr marL="457200" lvl="0" indent="-342900" algn="l" rtl="0">
              <a:lnSpc>
                <a:spcPct val="150000"/>
              </a:lnSpc>
              <a:spcBef>
                <a:spcPts val="0"/>
              </a:spcBef>
              <a:spcAft>
                <a:spcPts val="0"/>
              </a:spcAft>
              <a:buClr>
                <a:srgbClr val="000000"/>
              </a:buClr>
              <a:buSzPts val="1800"/>
              <a:buAutoNum type="arabicPeriod"/>
            </a:pPr>
            <a:r>
              <a:rPr lang="en">
                <a:solidFill>
                  <a:srgbClr val="000000"/>
                </a:solidFill>
              </a:rPr>
              <a:t>Statutory Factors to Consider</a:t>
            </a:r>
            <a:endParaRPr>
              <a:solidFill>
                <a:srgbClr val="000000"/>
              </a:solidFill>
            </a:endParaRPr>
          </a:p>
          <a:p>
            <a:pPr marL="457200" lvl="0" indent="-342900" algn="l" rtl="0">
              <a:lnSpc>
                <a:spcPct val="150000"/>
              </a:lnSpc>
              <a:spcBef>
                <a:spcPts val="0"/>
              </a:spcBef>
              <a:spcAft>
                <a:spcPts val="0"/>
              </a:spcAft>
              <a:buClr>
                <a:srgbClr val="000000"/>
              </a:buClr>
              <a:buSzPts val="1800"/>
              <a:buAutoNum type="arabicPeriod"/>
            </a:pPr>
            <a:r>
              <a:rPr lang="en">
                <a:solidFill>
                  <a:srgbClr val="000000"/>
                </a:solidFill>
              </a:rPr>
              <a:t>Property Location</a:t>
            </a:r>
            <a:endParaRPr>
              <a:solidFill>
                <a:srgbClr val="000000"/>
              </a:solidFill>
            </a:endParaRPr>
          </a:p>
          <a:p>
            <a:pPr marL="457200" lvl="0" indent="-342900" algn="l" rtl="0">
              <a:lnSpc>
                <a:spcPct val="150000"/>
              </a:lnSpc>
              <a:spcBef>
                <a:spcPts val="0"/>
              </a:spcBef>
              <a:spcAft>
                <a:spcPts val="0"/>
              </a:spcAft>
              <a:buClr>
                <a:srgbClr val="000000"/>
              </a:buClr>
              <a:buSzPts val="1800"/>
              <a:buAutoNum type="arabicPeriod"/>
            </a:pPr>
            <a:r>
              <a:rPr lang="en">
                <a:solidFill>
                  <a:srgbClr val="000000"/>
                </a:solidFill>
              </a:rPr>
              <a:t>The Petitioner’s Rationale for Detachment and Our Response</a:t>
            </a:r>
            <a:endParaRPr>
              <a:solidFill>
                <a:srgbClr val="000000"/>
              </a:solidFill>
            </a:endParaRPr>
          </a:p>
          <a:p>
            <a:pPr marL="457200" lvl="0" indent="-342900" algn="l" rtl="0">
              <a:lnSpc>
                <a:spcPct val="150000"/>
              </a:lnSpc>
              <a:spcBef>
                <a:spcPts val="0"/>
              </a:spcBef>
              <a:spcAft>
                <a:spcPts val="0"/>
              </a:spcAft>
              <a:buClr>
                <a:srgbClr val="000000"/>
              </a:buClr>
              <a:buSzPts val="1800"/>
              <a:buAutoNum type="arabicPeriod"/>
            </a:pPr>
            <a:r>
              <a:rPr lang="en">
                <a:solidFill>
                  <a:srgbClr val="000000"/>
                </a:solidFill>
              </a:rPr>
              <a:t>Rationale to Deny Appeal of Denial of the Petition to Detach</a:t>
            </a:r>
            <a:endParaRPr>
              <a:solidFill>
                <a:srgbClr val="000000"/>
              </a:solidFill>
            </a:endParaRPr>
          </a:p>
          <a:p>
            <a:pPr marL="457200" lvl="0" indent="-342900" algn="l" rtl="0">
              <a:lnSpc>
                <a:spcPct val="150000"/>
              </a:lnSpc>
              <a:spcBef>
                <a:spcPts val="0"/>
              </a:spcBef>
              <a:spcAft>
                <a:spcPts val="0"/>
              </a:spcAft>
              <a:buClr>
                <a:srgbClr val="000000"/>
              </a:buClr>
              <a:buSzPts val="1800"/>
              <a:buAutoNum type="arabicPeriod"/>
            </a:pPr>
            <a:r>
              <a:rPr lang="en">
                <a:solidFill>
                  <a:srgbClr val="000000"/>
                </a:solidFill>
              </a:rPr>
              <a:t>Recommendation to Deny the Appeal of the West Allis - West Milwaukee School District et al. Denial of the Petition to Detach</a:t>
            </a:r>
            <a:endParaRPr>
              <a:solidFill>
                <a:srgbClr val="0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18"/>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600"/>
              <a:buNone/>
            </a:pPr>
            <a:r>
              <a:rPr lang="en"/>
              <a:t>Rationale to Deny Petition for Detachment </a:t>
            </a:r>
            <a:endParaRPr/>
          </a:p>
          <a:p>
            <a:pPr marL="0" lvl="0" indent="0" algn="l" rtl="0">
              <a:lnSpc>
                <a:spcPct val="100000"/>
              </a:lnSpc>
              <a:spcBef>
                <a:spcPts val="0"/>
              </a:spcBef>
              <a:spcAft>
                <a:spcPts val="0"/>
              </a:spcAft>
              <a:buSzPts val="3600"/>
              <a:buNone/>
            </a:pPr>
            <a:endParaRPr/>
          </a:p>
        </p:txBody>
      </p:sp>
      <p:sp>
        <p:nvSpPr>
          <p:cNvPr id="191" name="Google Shape;191;p18"/>
          <p:cNvSpPr txBox="1">
            <a:spLocks noGrp="1"/>
          </p:cNvSpPr>
          <p:nvPr>
            <p:ph type="body" idx="1"/>
          </p:nvPr>
        </p:nvSpPr>
        <p:spPr>
          <a:xfrm>
            <a:off x="311700" y="1266325"/>
            <a:ext cx="8520600" cy="3531000"/>
          </a:xfrm>
          <a:prstGeom prst="rect">
            <a:avLst/>
          </a:prstGeom>
          <a:noFill/>
          <a:ln>
            <a:noFill/>
          </a:ln>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Clr>
                <a:srgbClr val="292F33"/>
              </a:buClr>
              <a:buSzPts val="1800"/>
              <a:buChar char="●"/>
            </a:pPr>
            <a:r>
              <a:rPr lang="en">
                <a:solidFill>
                  <a:srgbClr val="292F33"/>
                </a:solidFill>
                <a:highlight>
                  <a:srgbClr val="FFFFFF"/>
                </a:highlight>
              </a:rPr>
              <a:t>We currently have 257 students attending West Allis-West Milwaukee Schools from our boundaries within the City of New Berlin.</a:t>
            </a:r>
            <a:endParaRPr>
              <a:solidFill>
                <a:srgbClr val="292F33"/>
              </a:solidFill>
              <a:highlight>
                <a:srgbClr val="FFFFFF"/>
              </a:highlight>
            </a:endParaRPr>
          </a:p>
          <a:p>
            <a:pPr marL="457200" lvl="0" indent="-342900" algn="l" rtl="0">
              <a:lnSpc>
                <a:spcPct val="150000"/>
              </a:lnSpc>
              <a:spcBef>
                <a:spcPts val="0"/>
              </a:spcBef>
              <a:spcAft>
                <a:spcPts val="0"/>
              </a:spcAft>
              <a:buClr>
                <a:srgbClr val="292F33"/>
              </a:buClr>
              <a:buSzPts val="1800"/>
              <a:buChar char="●"/>
            </a:pPr>
            <a:r>
              <a:rPr lang="en">
                <a:solidFill>
                  <a:srgbClr val="292F33"/>
                </a:solidFill>
                <a:highlight>
                  <a:srgbClr val="FFFFFF"/>
                </a:highlight>
              </a:rPr>
              <a:t>All children who live in New Berlin and attend Hoover Elementary School are already being bused to school.  Creating changes would add more bussing within that area, with some busses going to our District and others going to New Berlin.</a:t>
            </a:r>
            <a:endParaRPr>
              <a:solidFill>
                <a:srgbClr val="292F33"/>
              </a:solidFill>
              <a:highlight>
                <a:srgbClr val="FFFFFF"/>
              </a:highlight>
            </a:endParaRPr>
          </a:p>
          <a:p>
            <a:pPr marL="457200" lvl="0" indent="-342900" algn="l" rtl="0">
              <a:lnSpc>
                <a:spcPct val="150000"/>
              </a:lnSpc>
              <a:spcBef>
                <a:spcPts val="0"/>
              </a:spcBef>
              <a:spcAft>
                <a:spcPts val="0"/>
              </a:spcAft>
              <a:buClr>
                <a:srgbClr val="292F33"/>
              </a:buClr>
              <a:buSzPts val="1800"/>
              <a:buChar char="●"/>
            </a:pPr>
            <a:r>
              <a:rPr lang="en">
                <a:solidFill>
                  <a:srgbClr val="292F33"/>
                </a:solidFill>
                <a:highlight>
                  <a:srgbClr val="FFFFFF"/>
                </a:highlight>
              </a:rPr>
              <a:t>This will result in a loss of current and future revenue, especially if more properties in that area petition and join another school district. </a:t>
            </a:r>
            <a:r>
              <a:rPr lang="en" i="1">
                <a:solidFill>
                  <a:srgbClr val="292F33"/>
                </a:solidFill>
                <a:highlight>
                  <a:schemeClr val="lt1"/>
                </a:highlight>
              </a:rPr>
              <a:t>See </a:t>
            </a:r>
            <a:r>
              <a:rPr lang="en">
                <a:solidFill>
                  <a:srgbClr val="292F33"/>
                </a:solidFill>
                <a:highlight>
                  <a:schemeClr val="lt1"/>
                </a:highlight>
              </a:rPr>
              <a:t>Wis. Stat. sec. 117.15 (4).</a:t>
            </a:r>
            <a:endParaRPr sz="25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19"/>
          <p:cNvSpPr txBox="1">
            <a:spLocks noGrp="1"/>
          </p:cNvSpPr>
          <p:nvPr>
            <p:ph type="title"/>
          </p:nvPr>
        </p:nvSpPr>
        <p:spPr>
          <a:xfrm>
            <a:off x="311700" y="170700"/>
            <a:ext cx="8520600" cy="707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600"/>
              <a:buNone/>
            </a:pPr>
            <a:r>
              <a:rPr lang="en"/>
              <a:t>Rationale to Deny Petition for Detachment  </a:t>
            </a:r>
            <a:endParaRPr/>
          </a:p>
          <a:p>
            <a:pPr marL="0" lvl="0" indent="0" algn="l" rtl="0">
              <a:lnSpc>
                <a:spcPct val="100000"/>
              </a:lnSpc>
              <a:spcBef>
                <a:spcPts val="0"/>
              </a:spcBef>
              <a:spcAft>
                <a:spcPts val="0"/>
              </a:spcAft>
              <a:buSzPts val="3600"/>
              <a:buNone/>
            </a:pPr>
            <a:endParaRPr/>
          </a:p>
        </p:txBody>
      </p:sp>
      <p:sp>
        <p:nvSpPr>
          <p:cNvPr id="197" name="Google Shape;197;p19"/>
          <p:cNvSpPr txBox="1">
            <a:spLocks noGrp="1"/>
          </p:cNvSpPr>
          <p:nvPr>
            <p:ph type="body" idx="1"/>
          </p:nvPr>
        </p:nvSpPr>
        <p:spPr>
          <a:xfrm>
            <a:off x="311700" y="1167125"/>
            <a:ext cx="8520600" cy="3592500"/>
          </a:xfrm>
          <a:prstGeom prst="rect">
            <a:avLst/>
          </a:prstGeom>
          <a:noFill/>
          <a:ln>
            <a:noFill/>
          </a:ln>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Clr>
                <a:srgbClr val="292F33"/>
              </a:buClr>
              <a:buSzPts val="1800"/>
              <a:buChar char="●"/>
            </a:pPr>
            <a:r>
              <a:rPr lang="en">
                <a:solidFill>
                  <a:srgbClr val="292F33"/>
                </a:solidFill>
                <a:highlight>
                  <a:srgbClr val="FFFFFF"/>
                </a:highlight>
              </a:rPr>
              <a:t>We are a landlocked district, which makes it important to maintain current boundaries.</a:t>
            </a:r>
            <a:r>
              <a:rPr lang="en" i="1">
                <a:solidFill>
                  <a:srgbClr val="292F33"/>
                </a:solidFill>
                <a:highlight>
                  <a:schemeClr val="lt1"/>
                </a:highlight>
              </a:rPr>
              <a:t>  </a:t>
            </a:r>
            <a:endParaRPr i="1">
              <a:solidFill>
                <a:srgbClr val="292F33"/>
              </a:solidFill>
              <a:highlight>
                <a:schemeClr val="lt1"/>
              </a:highlight>
            </a:endParaRPr>
          </a:p>
          <a:p>
            <a:pPr marL="457200" lvl="0" indent="-342900" algn="l" rtl="0">
              <a:lnSpc>
                <a:spcPct val="150000"/>
              </a:lnSpc>
              <a:spcBef>
                <a:spcPts val="0"/>
              </a:spcBef>
              <a:spcAft>
                <a:spcPts val="0"/>
              </a:spcAft>
              <a:buClr>
                <a:srgbClr val="292F33"/>
              </a:buClr>
              <a:buSzPts val="1800"/>
              <a:buChar char="●"/>
            </a:pPr>
            <a:r>
              <a:rPr lang="en">
                <a:solidFill>
                  <a:srgbClr val="292F33"/>
                </a:solidFill>
                <a:highlight>
                  <a:srgbClr val="FFFFFF"/>
                </a:highlight>
              </a:rPr>
              <a:t>Our District is able to offer our school children a School District-operated Recreation Department for extracurricular activities.</a:t>
            </a:r>
            <a:endParaRPr>
              <a:solidFill>
                <a:srgbClr val="292F33"/>
              </a:solidFill>
              <a:highlight>
                <a:srgbClr val="FFFFFF"/>
              </a:highlight>
            </a:endParaRPr>
          </a:p>
          <a:p>
            <a:pPr marL="457200" lvl="0" indent="0" algn="l" rtl="0">
              <a:lnSpc>
                <a:spcPct val="150000"/>
              </a:lnSpc>
              <a:spcBef>
                <a:spcPts val="1400"/>
              </a:spcBef>
              <a:spcAft>
                <a:spcPts val="1400"/>
              </a:spcAft>
              <a:buSzPts val="1800"/>
              <a:buNone/>
            </a:pPr>
            <a:endParaRPr>
              <a:solidFill>
                <a:srgbClr val="292F33"/>
              </a:solidFill>
              <a:highlight>
                <a:srgbClr val="FFFFFF"/>
              </a:highligh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20"/>
          <p:cNvSpPr txBox="1">
            <a:spLocks noGrp="1"/>
          </p:cNvSpPr>
          <p:nvPr>
            <p:ph type="title"/>
          </p:nvPr>
        </p:nvSpPr>
        <p:spPr>
          <a:xfrm>
            <a:off x="311700" y="170700"/>
            <a:ext cx="8520600" cy="707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600"/>
              <a:buNone/>
            </a:pPr>
            <a:r>
              <a:rPr lang="en"/>
              <a:t>Rationale to Deny Petition for Detachment  </a:t>
            </a:r>
            <a:endParaRPr/>
          </a:p>
          <a:p>
            <a:pPr marL="0" lvl="0" indent="0" algn="l" rtl="0">
              <a:lnSpc>
                <a:spcPct val="100000"/>
              </a:lnSpc>
              <a:spcBef>
                <a:spcPts val="0"/>
              </a:spcBef>
              <a:spcAft>
                <a:spcPts val="0"/>
              </a:spcAft>
              <a:buSzPts val="3600"/>
              <a:buNone/>
            </a:pPr>
            <a:endParaRPr/>
          </a:p>
        </p:txBody>
      </p:sp>
      <p:sp>
        <p:nvSpPr>
          <p:cNvPr id="203" name="Google Shape;203;p20"/>
          <p:cNvSpPr txBox="1">
            <a:spLocks noGrp="1"/>
          </p:cNvSpPr>
          <p:nvPr>
            <p:ph type="body" idx="1"/>
          </p:nvPr>
        </p:nvSpPr>
        <p:spPr>
          <a:xfrm>
            <a:off x="311700" y="977125"/>
            <a:ext cx="8520600" cy="3782400"/>
          </a:xfrm>
          <a:prstGeom prst="rect">
            <a:avLst/>
          </a:prstGeom>
          <a:noFill/>
          <a:ln>
            <a:noFill/>
          </a:ln>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Clr>
                <a:srgbClr val="292F33"/>
              </a:buClr>
              <a:buSzPts val="1800"/>
              <a:buChar char="●"/>
            </a:pPr>
            <a:r>
              <a:rPr lang="en">
                <a:solidFill>
                  <a:srgbClr val="292F33"/>
                </a:solidFill>
                <a:highlight>
                  <a:srgbClr val="FFFFFF"/>
                </a:highlight>
              </a:rPr>
              <a:t>In the 2018-2019 school year the School District of New Berlin had 8.3% of its enrollment as student with disabilities.  Currently the West Allis-West Milwaukee School District has 16.3% of its enrollment as students with disabilities.  </a:t>
            </a:r>
            <a:endParaRPr>
              <a:solidFill>
                <a:srgbClr val="292F33"/>
              </a:solidFill>
              <a:highlight>
                <a:srgbClr val="FFFFFF"/>
              </a:highlight>
            </a:endParaRPr>
          </a:p>
          <a:p>
            <a:pPr marL="457200" lvl="0" indent="-342900" algn="l" rtl="0">
              <a:lnSpc>
                <a:spcPct val="150000"/>
              </a:lnSpc>
              <a:spcBef>
                <a:spcPts val="0"/>
              </a:spcBef>
              <a:spcAft>
                <a:spcPts val="0"/>
              </a:spcAft>
              <a:buClr>
                <a:srgbClr val="292F33"/>
              </a:buClr>
              <a:buSzPts val="1800"/>
              <a:buChar char="●"/>
            </a:pPr>
            <a:r>
              <a:rPr lang="en">
                <a:solidFill>
                  <a:srgbClr val="292F33"/>
                </a:solidFill>
                <a:highlight>
                  <a:srgbClr val="FFFFFF"/>
                </a:highlight>
              </a:rPr>
              <a:t>Should New Berlin properties detaching snowball, West Allis-West Milwaukee schools will see a higher concentration of students with disabilities and be required to serve them with fewer resources negatively impacting all other students. </a:t>
            </a:r>
            <a:r>
              <a:rPr lang="en" i="1">
                <a:solidFill>
                  <a:srgbClr val="292F33"/>
                </a:solidFill>
                <a:highlight>
                  <a:schemeClr val="lt1"/>
                </a:highlight>
              </a:rPr>
              <a:t>See </a:t>
            </a:r>
            <a:r>
              <a:rPr lang="en">
                <a:solidFill>
                  <a:srgbClr val="292F33"/>
                </a:solidFill>
                <a:highlight>
                  <a:schemeClr val="lt1"/>
                </a:highlight>
              </a:rPr>
              <a:t>Wis. Stat. sec. 117.15(2), (2m), (4) &amp; (6).</a:t>
            </a:r>
            <a:endParaRPr>
              <a:solidFill>
                <a:srgbClr val="292F33"/>
              </a:solidFill>
              <a:highlight>
                <a:srgbClr val="FFFFFF"/>
              </a:highligh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2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600"/>
              <a:buNone/>
            </a:pPr>
            <a:r>
              <a:rPr lang="en"/>
              <a:t>Impact on the Educational Welfare of Students</a:t>
            </a:r>
            <a:endParaRPr/>
          </a:p>
        </p:txBody>
      </p:sp>
      <p:sp>
        <p:nvSpPr>
          <p:cNvPr id="209" name="Google Shape;209;p2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1600">
                <a:solidFill>
                  <a:srgbClr val="000000"/>
                </a:solidFill>
              </a:rPr>
              <a:t>Detaching will have the following negative impact on students:</a:t>
            </a:r>
            <a:endParaRPr sz="1600">
              <a:solidFill>
                <a:srgbClr val="000000"/>
              </a:solidFill>
            </a:endParaRPr>
          </a:p>
          <a:p>
            <a:pPr marL="457200" lvl="0" indent="-330200" algn="l" rtl="0">
              <a:lnSpc>
                <a:spcPct val="115000"/>
              </a:lnSpc>
              <a:spcBef>
                <a:spcPts val="1600"/>
              </a:spcBef>
              <a:spcAft>
                <a:spcPts val="0"/>
              </a:spcAft>
              <a:buClr>
                <a:srgbClr val="000000"/>
              </a:buClr>
              <a:buSzPts val="1600"/>
              <a:buChar char="●"/>
            </a:pPr>
            <a:r>
              <a:rPr lang="en" sz="1600">
                <a:solidFill>
                  <a:srgbClr val="000000"/>
                </a:solidFill>
              </a:rPr>
              <a:t>Reduced funding for regular education students as costs to fund required services for special education students will go up due to concentration of these students in West Allis - West Milwaukee</a:t>
            </a:r>
            <a:endParaRPr sz="1600">
              <a:solidFill>
                <a:srgbClr val="000000"/>
              </a:solidFill>
            </a:endParaRPr>
          </a:p>
          <a:p>
            <a:pPr marL="457200" lvl="0" indent="-330200" algn="l" rtl="0">
              <a:lnSpc>
                <a:spcPct val="115000"/>
              </a:lnSpc>
              <a:spcBef>
                <a:spcPts val="0"/>
              </a:spcBef>
              <a:spcAft>
                <a:spcPts val="0"/>
              </a:spcAft>
              <a:buClr>
                <a:srgbClr val="000000"/>
              </a:buClr>
              <a:buSzPts val="1600"/>
              <a:buChar char="●"/>
            </a:pPr>
            <a:r>
              <a:rPr lang="en" sz="1600">
                <a:solidFill>
                  <a:srgbClr val="000000"/>
                </a:solidFill>
              </a:rPr>
              <a:t>Disruption of the racial balance and concentrating poorer students in West Allis - West Milwaukee</a:t>
            </a:r>
            <a:endParaRPr sz="1600">
              <a:solidFill>
                <a:srgbClr val="000000"/>
              </a:solidFill>
            </a:endParaRPr>
          </a:p>
          <a:p>
            <a:pPr marL="457200" lvl="0" indent="-330200" algn="l" rtl="0">
              <a:lnSpc>
                <a:spcPct val="115000"/>
              </a:lnSpc>
              <a:spcBef>
                <a:spcPts val="0"/>
              </a:spcBef>
              <a:spcAft>
                <a:spcPts val="0"/>
              </a:spcAft>
              <a:buClr>
                <a:srgbClr val="000000"/>
              </a:buClr>
              <a:buSzPts val="1600"/>
              <a:buChar char="●"/>
            </a:pPr>
            <a:r>
              <a:rPr lang="en" sz="1600">
                <a:solidFill>
                  <a:srgbClr val="000000"/>
                </a:solidFill>
              </a:rPr>
              <a:t>May lead to the closing of Hoover Elementary School in New Berlin</a:t>
            </a:r>
            <a:endParaRPr sz="1600">
              <a:solidFill>
                <a:srgbClr val="000000"/>
              </a:solidFill>
            </a:endParaRPr>
          </a:p>
          <a:p>
            <a:pPr marL="457200" lvl="0" indent="-330200" algn="l" rtl="0">
              <a:lnSpc>
                <a:spcPct val="115000"/>
              </a:lnSpc>
              <a:spcBef>
                <a:spcPts val="0"/>
              </a:spcBef>
              <a:spcAft>
                <a:spcPts val="0"/>
              </a:spcAft>
              <a:buClr>
                <a:srgbClr val="000000"/>
              </a:buClr>
              <a:buSzPts val="1600"/>
              <a:buChar char="●"/>
            </a:pPr>
            <a:r>
              <a:rPr lang="en" sz="1600">
                <a:solidFill>
                  <a:srgbClr val="000000"/>
                </a:solidFill>
              </a:rPr>
              <a:t>Disruption to long-range planning as Hoover Elementary is considered a priority site in Facilities Plan.</a:t>
            </a:r>
            <a:endParaRPr sz="1600">
              <a:solidFill>
                <a:srgbClr val="000000"/>
              </a:solidFill>
            </a:endParaRPr>
          </a:p>
          <a:p>
            <a:pPr marL="457200" lvl="0" indent="-330200" algn="l" rtl="0">
              <a:lnSpc>
                <a:spcPct val="115000"/>
              </a:lnSpc>
              <a:spcBef>
                <a:spcPts val="0"/>
              </a:spcBef>
              <a:spcAft>
                <a:spcPts val="0"/>
              </a:spcAft>
              <a:buClr>
                <a:srgbClr val="000000"/>
              </a:buClr>
              <a:buSzPts val="1600"/>
              <a:buChar char="●"/>
            </a:pPr>
            <a:r>
              <a:rPr lang="en" sz="1600">
                <a:solidFill>
                  <a:srgbClr val="000000"/>
                </a:solidFill>
              </a:rPr>
              <a:t>Increased costs of transportation for the School District of New Berlin, reducing funding in other areas</a:t>
            </a:r>
            <a:endParaRPr sz="1600">
              <a:solidFill>
                <a:srgbClr val="000000"/>
              </a:solidFill>
            </a:endParaRPr>
          </a:p>
          <a:p>
            <a:pPr marL="0" lvl="0" indent="0" algn="l" rtl="0">
              <a:lnSpc>
                <a:spcPct val="150000"/>
              </a:lnSpc>
              <a:spcBef>
                <a:spcPts val="0"/>
              </a:spcBef>
              <a:spcAft>
                <a:spcPts val="0"/>
              </a:spcAft>
              <a:buNone/>
            </a:pPr>
            <a:r>
              <a:rPr lang="en" sz="1600" i="1">
                <a:solidFill>
                  <a:srgbClr val="292F33"/>
                </a:solidFill>
                <a:highlight>
                  <a:schemeClr val="lt1"/>
                </a:highlight>
              </a:rPr>
              <a:t>See </a:t>
            </a:r>
            <a:r>
              <a:rPr lang="en" sz="1600">
                <a:solidFill>
                  <a:srgbClr val="292F33"/>
                </a:solidFill>
                <a:highlight>
                  <a:schemeClr val="lt1"/>
                </a:highlight>
              </a:rPr>
              <a:t>Wis. Stat. sec. 117.15(2), (2m), (4) &amp; (6).</a:t>
            </a:r>
            <a:endParaRPr sz="16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22"/>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600"/>
              <a:buNone/>
            </a:pPr>
            <a:r>
              <a:rPr lang="en"/>
              <a:t>Impact on the Educational Welfare of Students</a:t>
            </a:r>
            <a:endParaRPr/>
          </a:p>
        </p:txBody>
      </p:sp>
      <p:sp>
        <p:nvSpPr>
          <p:cNvPr id="215" name="Google Shape;215;p22"/>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solidFill>
                  <a:srgbClr val="000000"/>
                </a:solidFill>
              </a:rPr>
              <a:t>Denying an appeal of the detachment will have the following positive impact on students:</a:t>
            </a:r>
            <a:endParaRPr>
              <a:solidFill>
                <a:srgbClr val="000000"/>
              </a:solidFill>
            </a:endParaRPr>
          </a:p>
          <a:p>
            <a:pPr marL="457200" lvl="0" indent="-342900" algn="l" rtl="0">
              <a:lnSpc>
                <a:spcPct val="115000"/>
              </a:lnSpc>
              <a:spcBef>
                <a:spcPts val="1600"/>
              </a:spcBef>
              <a:spcAft>
                <a:spcPts val="0"/>
              </a:spcAft>
              <a:buSzPts val="1800"/>
              <a:buChar char="●"/>
            </a:pPr>
            <a:r>
              <a:rPr lang="en">
                <a:solidFill>
                  <a:srgbClr val="000000"/>
                </a:solidFill>
              </a:rPr>
              <a:t>Provides the opportunity for more students to participate in the innovative learning experiences facilitated through Deeper Learning </a:t>
            </a:r>
            <a:r>
              <a:rPr lang="en" u="sng">
                <a:solidFill>
                  <a:srgbClr val="0000FF"/>
                </a:solidFill>
                <a:hlinkClick r:id="rId3">
                  <a:extLst>
                    <a:ext uri="{A12FA001-AC4F-418D-AE19-62706E023703}">
                      <ahyp:hlinkClr xmlns:ahyp="http://schemas.microsoft.com/office/drawing/2018/hyperlinkcolor" val="tx"/>
                    </a:ext>
                  </a:extLst>
                </a:hlinkClick>
              </a:rPr>
              <a:t>(HERE) </a:t>
            </a:r>
            <a:r>
              <a:rPr lang="en">
                <a:solidFill>
                  <a:srgbClr val="000000"/>
                </a:solidFill>
              </a:rPr>
              <a:t>and Project Based Learning in West Allis - West Milwaukee.</a:t>
            </a:r>
            <a:endParaRPr>
              <a:solidFill>
                <a:srgbClr val="000000"/>
              </a:solidFill>
            </a:endParaRPr>
          </a:p>
          <a:p>
            <a:pPr marL="457200" lvl="0" indent="-342900" algn="l" rtl="0">
              <a:lnSpc>
                <a:spcPct val="115000"/>
              </a:lnSpc>
              <a:spcBef>
                <a:spcPts val="0"/>
              </a:spcBef>
              <a:spcAft>
                <a:spcPts val="0"/>
              </a:spcAft>
              <a:buClr>
                <a:srgbClr val="000000"/>
              </a:buClr>
              <a:buSzPts val="1800"/>
              <a:buChar char="●"/>
            </a:pPr>
            <a:r>
              <a:rPr lang="en">
                <a:solidFill>
                  <a:srgbClr val="000000"/>
                </a:solidFill>
              </a:rPr>
              <a:t>Maintains current neighborhood school boundaries and does not require new boundaries to be drawn which would disrupt families.</a:t>
            </a:r>
            <a:endParaRPr>
              <a:solidFill>
                <a:srgbClr val="000000"/>
              </a:solidFill>
            </a:endParaRPr>
          </a:p>
          <a:p>
            <a:pPr marL="457200" lvl="0" indent="-342900" algn="l" rtl="0">
              <a:lnSpc>
                <a:spcPct val="115000"/>
              </a:lnSpc>
              <a:spcBef>
                <a:spcPts val="0"/>
              </a:spcBef>
              <a:spcAft>
                <a:spcPts val="0"/>
              </a:spcAft>
              <a:buClr>
                <a:srgbClr val="000000"/>
              </a:buClr>
              <a:buSzPts val="1800"/>
              <a:buChar char="●"/>
            </a:pPr>
            <a:r>
              <a:rPr lang="en">
                <a:solidFill>
                  <a:srgbClr val="000000"/>
                </a:solidFill>
              </a:rPr>
              <a:t>Provides for continuity of services for SPED, SEL, and Gifted and Talented Services without disruptions.</a:t>
            </a:r>
            <a:endParaRPr>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3"/>
          <p:cNvSpPr txBox="1">
            <a:spLocks noGrp="1"/>
          </p:cNvSpPr>
          <p:nvPr>
            <p:ph type="title"/>
          </p:nvPr>
        </p:nvSpPr>
        <p:spPr>
          <a:xfrm>
            <a:off x="311700" y="505550"/>
            <a:ext cx="8520600" cy="707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600"/>
              <a:buNone/>
            </a:pPr>
            <a:r>
              <a:rPr lang="en"/>
              <a:t>Petition </a:t>
            </a:r>
            <a:r>
              <a:rPr lang="en" sz="2400" b="0" u="sng">
                <a:solidFill>
                  <a:srgbClr val="0000FF"/>
                </a:solidFill>
                <a:hlinkClick r:id="rId3">
                  <a:extLst>
                    <a:ext uri="{A12FA001-AC4F-418D-AE19-62706E023703}">
                      <ahyp:hlinkClr xmlns:ahyp="http://schemas.microsoft.com/office/drawing/2018/hyperlinkcolor" val="tx"/>
                    </a:ext>
                  </a:extLst>
                </a:hlinkClick>
              </a:rPr>
              <a:t>(HERE)</a:t>
            </a:r>
            <a:r>
              <a:rPr lang="en" sz="1800" b="0">
                <a:solidFill>
                  <a:srgbClr val="0000FF"/>
                </a:solidFill>
              </a:rPr>
              <a:t> </a:t>
            </a:r>
            <a:endParaRPr sz="1800" b="0">
              <a:solidFill>
                <a:srgbClr val="0000FF"/>
              </a:solidFill>
            </a:endParaRPr>
          </a:p>
        </p:txBody>
      </p:sp>
      <p:sp>
        <p:nvSpPr>
          <p:cNvPr id="87" name="Google Shape;87;p3"/>
          <p:cNvSpPr txBox="1">
            <a:spLocks noGrp="1"/>
          </p:cNvSpPr>
          <p:nvPr>
            <p:ph type="body" idx="1"/>
          </p:nvPr>
        </p:nvSpPr>
        <p:spPr>
          <a:xfrm>
            <a:off x="207275" y="1266325"/>
            <a:ext cx="8936700" cy="3302700"/>
          </a:xfrm>
          <a:prstGeom prst="rect">
            <a:avLst/>
          </a:prstGeom>
          <a:noFill/>
          <a:ln>
            <a:noFill/>
          </a:ln>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Clr>
                <a:srgbClr val="000000"/>
              </a:buClr>
              <a:buSzPts val="1800"/>
              <a:buChar char="●"/>
            </a:pPr>
            <a:r>
              <a:rPr lang="en">
                <a:solidFill>
                  <a:srgbClr val="000000"/>
                </a:solidFill>
              </a:rPr>
              <a:t>One parcel in the City of New Berlin.</a:t>
            </a:r>
            <a:endParaRPr>
              <a:solidFill>
                <a:srgbClr val="000000"/>
              </a:solidFill>
            </a:endParaRPr>
          </a:p>
          <a:p>
            <a:pPr marL="457200" lvl="0" indent="-342900" algn="l" rtl="0">
              <a:lnSpc>
                <a:spcPct val="150000"/>
              </a:lnSpc>
              <a:spcBef>
                <a:spcPts val="0"/>
              </a:spcBef>
              <a:spcAft>
                <a:spcPts val="0"/>
              </a:spcAft>
              <a:buClr>
                <a:srgbClr val="000000"/>
              </a:buClr>
              <a:buSzPts val="1800"/>
              <a:buChar char="●"/>
            </a:pPr>
            <a:r>
              <a:rPr lang="en">
                <a:solidFill>
                  <a:srgbClr val="000000"/>
                </a:solidFill>
              </a:rPr>
              <a:t>12855 West North Lane, New Berlin, WI 53157.</a:t>
            </a:r>
            <a:endParaRPr>
              <a:solidFill>
                <a:srgbClr val="000000"/>
              </a:solidFill>
            </a:endParaRPr>
          </a:p>
          <a:p>
            <a:pPr marL="457200" lvl="0" indent="-342900" algn="l" rtl="0">
              <a:lnSpc>
                <a:spcPct val="150000"/>
              </a:lnSpc>
              <a:spcBef>
                <a:spcPts val="0"/>
              </a:spcBef>
              <a:spcAft>
                <a:spcPts val="0"/>
              </a:spcAft>
              <a:buClr>
                <a:srgbClr val="000000"/>
              </a:buClr>
              <a:buSzPts val="1800"/>
              <a:buChar char="●"/>
            </a:pPr>
            <a:r>
              <a:rPr lang="en">
                <a:solidFill>
                  <a:srgbClr val="000000"/>
                </a:solidFill>
              </a:rPr>
              <a:t>Detach from the West Allis-West Milwaukee School District.</a:t>
            </a:r>
            <a:endParaRPr>
              <a:solidFill>
                <a:srgbClr val="000000"/>
              </a:solidFill>
            </a:endParaRPr>
          </a:p>
          <a:p>
            <a:pPr marL="457200" lvl="0" indent="-342900" algn="l" rtl="0">
              <a:lnSpc>
                <a:spcPct val="150000"/>
              </a:lnSpc>
              <a:spcBef>
                <a:spcPts val="0"/>
              </a:spcBef>
              <a:spcAft>
                <a:spcPts val="0"/>
              </a:spcAft>
              <a:buClr>
                <a:srgbClr val="000000"/>
              </a:buClr>
              <a:buSzPts val="1800"/>
              <a:buChar char="●"/>
            </a:pPr>
            <a:r>
              <a:rPr lang="en">
                <a:solidFill>
                  <a:srgbClr val="000000"/>
                </a:solidFill>
              </a:rPr>
              <a:t>Attach to the School District of New Berlin.</a:t>
            </a:r>
            <a:endParaRPr>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gdc8a8d450c_0_6"/>
          <p:cNvSpPr txBox="1">
            <a:spLocks noGrp="1"/>
          </p:cNvSpPr>
          <p:nvPr>
            <p:ph type="title"/>
          </p:nvPr>
        </p:nvSpPr>
        <p:spPr>
          <a:xfrm>
            <a:off x="311700" y="505550"/>
            <a:ext cx="8520600" cy="707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600"/>
              <a:buNone/>
            </a:pPr>
            <a:r>
              <a:rPr lang="en"/>
              <a:t>Statutory Factors to Consider</a:t>
            </a:r>
            <a:endParaRPr sz="1800" b="0">
              <a:solidFill>
                <a:srgbClr val="0000FF"/>
              </a:solidFill>
            </a:endParaRPr>
          </a:p>
        </p:txBody>
      </p:sp>
      <p:sp>
        <p:nvSpPr>
          <p:cNvPr id="93" name="Google Shape;93;gdc8a8d450c_0_6"/>
          <p:cNvSpPr txBox="1">
            <a:spLocks noGrp="1"/>
          </p:cNvSpPr>
          <p:nvPr>
            <p:ph type="body" idx="1"/>
          </p:nvPr>
        </p:nvSpPr>
        <p:spPr>
          <a:xfrm>
            <a:off x="207275" y="1266325"/>
            <a:ext cx="8936700" cy="3302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200" b="1">
                <a:solidFill>
                  <a:srgbClr val="222222"/>
                </a:solidFill>
              </a:rPr>
              <a:t>Wis. Stat. 117.15  Criteria for school district reorganizations. </a:t>
            </a:r>
            <a:r>
              <a:rPr lang="en" sz="1200">
                <a:solidFill>
                  <a:srgbClr val="222222"/>
                </a:solidFill>
              </a:rPr>
              <a:t>In making any decision under ss. </a:t>
            </a:r>
            <a:r>
              <a:rPr lang="en" sz="1200" u="sng">
                <a:solidFill>
                  <a:srgbClr val="222222"/>
                </a:solidFill>
                <a:hlinkClick r:id="rId3">
                  <a:extLst>
                    <a:ext uri="{A12FA001-AC4F-418D-AE19-62706E023703}">
                      <ahyp:hlinkClr xmlns:ahyp="http://schemas.microsoft.com/office/drawing/2018/hyperlinkcolor" val="tx"/>
                    </a:ext>
                  </a:extLst>
                </a:hlinkClick>
              </a:rPr>
              <a:t>117.08</a:t>
            </a:r>
            <a:r>
              <a:rPr lang="en" sz="1200">
                <a:solidFill>
                  <a:srgbClr val="222222"/>
                </a:solidFill>
              </a:rPr>
              <a:t> to </a:t>
            </a:r>
            <a:r>
              <a:rPr lang="en" sz="1200" u="sng">
                <a:solidFill>
                  <a:srgbClr val="222222"/>
                </a:solidFill>
                <a:hlinkClick r:id="rId4">
                  <a:extLst>
                    <a:ext uri="{A12FA001-AC4F-418D-AE19-62706E023703}">
                      <ahyp:hlinkClr xmlns:ahyp="http://schemas.microsoft.com/office/drawing/2018/hyperlinkcolor" val="tx"/>
                    </a:ext>
                  </a:extLst>
                </a:hlinkClick>
              </a:rPr>
              <a:t>117.132</a:t>
            </a:r>
            <a:r>
              <a:rPr lang="en" sz="1200">
                <a:solidFill>
                  <a:srgbClr val="222222"/>
                </a:solidFill>
              </a:rPr>
              <a:t>, a school board, the board and an appeal panel shall consider the following factors as they affect the educational welfare of all of the children residing in all of the affected school districts, and may consider other appropriate factors:</a:t>
            </a:r>
            <a:endParaRPr sz="1200">
              <a:solidFill>
                <a:srgbClr val="222222"/>
              </a:solidFill>
            </a:endParaRPr>
          </a:p>
          <a:p>
            <a:pPr marL="457200" lvl="0" indent="-342900" algn="l" rtl="0">
              <a:lnSpc>
                <a:spcPct val="115000"/>
              </a:lnSpc>
              <a:spcBef>
                <a:spcPts val="0"/>
              </a:spcBef>
              <a:spcAft>
                <a:spcPts val="0"/>
              </a:spcAft>
              <a:buClr>
                <a:srgbClr val="222222"/>
              </a:buClr>
              <a:buSzPts val="1800"/>
              <a:buChar char="●"/>
            </a:pPr>
            <a:r>
              <a:rPr lang="en" sz="1200" b="1">
                <a:solidFill>
                  <a:srgbClr val="222222"/>
                </a:solidFill>
              </a:rPr>
              <a:t>(1) </a:t>
            </a:r>
            <a:r>
              <a:rPr lang="en" sz="1200">
                <a:solidFill>
                  <a:srgbClr val="222222"/>
                </a:solidFill>
              </a:rPr>
              <a:t>The geographical and topographical characteristics of the affected school districts, including the estimated travel time to and from school for pupils in the school districts.</a:t>
            </a:r>
            <a:endParaRPr sz="1200">
              <a:solidFill>
                <a:srgbClr val="222222"/>
              </a:solidFill>
            </a:endParaRPr>
          </a:p>
          <a:p>
            <a:pPr marL="457200" lvl="0" indent="-342900" algn="l" rtl="0">
              <a:lnSpc>
                <a:spcPct val="115000"/>
              </a:lnSpc>
              <a:spcBef>
                <a:spcPts val="0"/>
              </a:spcBef>
              <a:spcAft>
                <a:spcPts val="0"/>
              </a:spcAft>
              <a:buClr>
                <a:srgbClr val="222222"/>
              </a:buClr>
              <a:buSzPts val="1800"/>
              <a:buChar char="●"/>
            </a:pPr>
            <a:r>
              <a:rPr lang="en" sz="1200" b="1">
                <a:solidFill>
                  <a:srgbClr val="222222"/>
                </a:solidFill>
              </a:rPr>
              <a:t>(2) </a:t>
            </a:r>
            <a:r>
              <a:rPr lang="en" sz="1200">
                <a:solidFill>
                  <a:srgbClr val="222222"/>
                </a:solidFill>
              </a:rPr>
              <a:t>The educational needs of all of the children residing in the affected school districts, the educational programs currently offered by each affected school district and the ability and commitment of each school district to meet those needs and continue to offer those educational programs.</a:t>
            </a:r>
            <a:endParaRPr sz="1200">
              <a:solidFill>
                <a:srgbClr val="222222"/>
              </a:solidFill>
            </a:endParaRPr>
          </a:p>
          <a:p>
            <a:pPr marL="457200" lvl="0" indent="-342900" algn="l" rtl="0">
              <a:lnSpc>
                <a:spcPct val="115000"/>
              </a:lnSpc>
              <a:spcBef>
                <a:spcPts val="0"/>
              </a:spcBef>
              <a:spcAft>
                <a:spcPts val="0"/>
              </a:spcAft>
              <a:buClr>
                <a:srgbClr val="222222"/>
              </a:buClr>
              <a:buSzPts val="1800"/>
              <a:buChar char="●"/>
            </a:pPr>
            <a:r>
              <a:rPr lang="en" sz="1200" b="1">
                <a:solidFill>
                  <a:srgbClr val="222222"/>
                </a:solidFill>
              </a:rPr>
              <a:t>(2m) </a:t>
            </a:r>
            <a:r>
              <a:rPr lang="en" sz="1200">
                <a:solidFill>
                  <a:srgbClr val="222222"/>
                </a:solidFill>
              </a:rPr>
              <a:t>If territory is proposed to be detached from one school district and attached to an adjoining school district or proposed to be included in a new school district under s. </a:t>
            </a:r>
            <a:r>
              <a:rPr lang="en" sz="1200" u="sng">
                <a:solidFill>
                  <a:srgbClr val="222222"/>
                </a:solidFill>
                <a:hlinkClick r:id="rId5">
                  <a:extLst>
                    <a:ext uri="{A12FA001-AC4F-418D-AE19-62706E023703}">
                      <ahyp:hlinkClr xmlns:ahyp="http://schemas.microsoft.com/office/drawing/2018/hyperlinkcolor" val="tx"/>
                    </a:ext>
                  </a:extLst>
                </a:hlinkClick>
              </a:rPr>
              <a:t>117.105</a:t>
            </a:r>
            <a:r>
              <a:rPr lang="en" sz="1200">
                <a:solidFill>
                  <a:srgbClr val="222222"/>
                </a:solidFill>
              </a:rPr>
              <a:t>, whether the proposed detachment will have any adverse effect on the program currently offered by the school district from which the territory is proposed to be detached, including both curricular and extracurricular aspects of that program.</a:t>
            </a:r>
            <a:endParaRPr sz="1200">
              <a:solidFill>
                <a:srgbClr val="222222"/>
              </a:solidFill>
            </a:endParaRPr>
          </a:p>
          <a:p>
            <a:pPr marL="457200" lvl="0" indent="-342900" algn="l" rtl="0">
              <a:lnSpc>
                <a:spcPct val="150000"/>
              </a:lnSpc>
              <a:spcBef>
                <a:spcPts val="0"/>
              </a:spcBef>
              <a:spcAft>
                <a:spcPts val="0"/>
              </a:spcAft>
              <a:buClr>
                <a:srgbClr val="222222"/>
              </a:buClr>
              <a:buSzPts val="1800"/>
              <a:buChar char="●"/>
            </a:pPr>
            <a:r>
              <a:rPr lang="en" sz="1200" b="1">
                <a:solidFill>
                  <a:srgbClr val="222222"/>
                </a:solidFill>
              </a:rPr>
              <a:t>(3) </a:t>
            </a:r>
            <a:r>
              <a:rPr lang="en" sz="1200">
                <a:solidFill>
                  <a:srgbClr val="222222"/>
                </a:solidFill>
              </a:rPr>
              <a:t>The testimony of and written statements filed by the residents of the affected school districts</a:t>
            </a:r>
            <a:endParaRPr>
              <a:solidFill>
                <a:srgbClr val="22222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gdc8a8d450c_0_12"/>
          <p:cNvSpPr txBox="1">
            <a:spLocks noGrp="1"/>
          </p:cNvSpPr>
          <p:nvPr>
            <p:ph type="title"/>
          </p:nvPr>
        </p:nvSpPr>
        <p:spPr>
          <a:xfrm>
            <a:off x="311700" y="505550"/>
            <a:ext cx="8520600" cy="707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600"/>
              <a:buNone/>
            </a:pPr>
            <a:r>
              <a:rPr lang="en"/>
              <a:t>Statutory Factors to Consider (continued)</a:t>
            </a:r>
            <a:endParaRPr sz="1800" b="0">
              <a:solidFill>
                <a:srgbClr val="0000FF"/>
              </a:solidFill>
            </a:endParaRPr>
          </a:p>
        </p:txBody>
      </p:sp>
      <p:sp>
        <p:nvSpPr>
          <p:cNvPr id="99" name="Google Shape;99;gdc8a8d450c_0_12"/>
          <p:cNvSpPr txBox="1">
            <a:spLocks noGrp="1"/>
          </p:cNvSpPr>
          <p:nvPr>
            <p:ph type="body" idx="1"/>
          </p:nvPr>
        </p:nvSpPr>
        <p:spPr>
          <a:xfrm>
            <a:off x="207275" y="1266325"/>
            <a:ext cx="8936700" cy="33027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Clr>
                <a:srgbClr val="222222"/>
              </a:buClr>
              <a:buSzPts val="1800"/>
              <a:buChar char="●"/>
            </a:pPr>
            <a:r>
              <a:rPr lang="en" sz="1200" b="1">
                <a:solidFill>
                  <a:srgbClr val="222222"/>
                </a:solidFill>
              </a:rPr>
              <a:t>(4) </a:t>
            </a:r>
            <a:r>
              <a:rPr lang="en" sz="1200">
                <a:solidFill>
                  <a:srgbClr val="222222"/>
                </a:solidFill>
              </a:rPr>
              <a:t>The estimated fiscal effect of the proposed reorganization on the affected school districts, including the effect of the apportionment of assets and liabilities.</a:t>
            </a:r>
            <a:endParaRPr sz="1200">
              <a:solidFill>
                <a:srgbClr val="222222"/>
              </a:solidFill>
            </a:endParaRPr>
          </a:p>
          <a:p>
            <a:pPr marL="457200" lvl="0" indent="-342900" algn="l" rtl="0">
              <a:lnSpc>
                <a:spcPct val="115000"/>
              </a:lnSpc>
              <a:spcBef>
                <a:spcPts val="0"/>
              </a:spcBef>
              <a:spcAft>
                <a:spcPts val="0"/>
              </a:spcAft>
              <a:buClr>
                <a:srgbClr val="222222"/>
              </a:buClr>
              <a:buSzPts val="1800"/>
              <a:buChar char="●"/>
            </a:pPr>
            <a:r>
              <a:rPr lang="en" sz="1200" b="1">
                <a:solidFill>
                  <a:srgbClr val="222222"/>
                </a:solidFill>
              </a:rPr>
              <a:t>(5) </a:t>
            </a:r>
            <a:r>
              <a:rPr lang="en" sz="1200">
                <a:solidFill>
                  <a:srgbClr val="222222"/>
                </a:solidFill>
              </a:rPr>
              <a:t>Whether the proposed reorganization will make any part of a school district's territory noncontiguous.</a:t>
            </a:r>
            <a:endParaRPr sz="1200">
              <a:solidFill>
                <a:srgbClr val="222222"/>
              </a:solidFill>
            </a:endParaRPr>
          </a:p>
          <a:p>
            <a:pPr marL="457200" lvl="0" indent="-342900" algn="l" rtl="0">
              <a:lnSpc>
                <a:spcPct val="115000"/>
              </a:lnSpc>
              <a:spcBef>
                <a:spcPts val="0"/>
              </a:spcBef>
              <a:spcAft>
                <a:spcPts val="0"/>
              </a:spcAft>
              <a:buClr>
                <a:srgbClr val="222222"/>
              </a:buClr>
              <a:buSzPts val="1800"/>
              <a:buChar char="●"/>
            </a:pPr>
            <a:r>
              <a:rPr lang="en" sz="1200" b="1">
                <a:solidFill>
                  <a:srgbClr val="222222"/>
                </a:solidFill>
              </a:rPr>
              <a:t>(6) </a:t>
            </a:r>
            <a:r>
              <a:rPr lang="en" sz="1200">
                <a:solidFill>
                  <a:srgbClr val="222222"/>
                </a:solidFill>
              </a:rPr>
              <a:t>The socioeconomic level and racial composition of the pupils who reside or will reside in territory proposed to be detached from one school district and attached to an adjoining school district, in territory proposed to be included in a new school district under s. </a:t>
            </a:r>
            <a:r>
              <a:rPr lang="en" sz="1200" u="sng">
                <a:solidFill>
                  <a:srgbClr val="222222"/>
                </a:solidFill>
                <a:hlinkClick r:id="rId3">
                  <a:extLst>
                    <a:ext uri="{A12FA001-AC4F-418D-AE19-62706E023703}">
                      <ahyp:hlinkClr xmlns:ahyp="http://schemas.microsoft.com/office/drawing/2018/hyperlinkcolor" val="tx"/>
                    </a:ext>
                  </a:extLst>
                </a:hlinkClick>
              </a:rPr>
              <a:t>117.105</a:t>
            </a:r>
            <a:r>
              <a:rPr lang="en" sz="1200">
                <a:solidFill>
                  <a:srgbClr val="222222"/>
                </a:solidFill>
              </a:rPr>
              <a:t> or in school districts proposed to be consolidated or in a school district proposed to be dissolved; the proportion of the pupils who reside in such territory who are children at risk, as defined under s. </a:t>
            </a:r>
            <a:r>
              <a:rPr lang="en" sz="1200" u="sng">
                <a:solidFill>
                  <a:srgbClr val="222222"/>
                </a:solidFill>
                <a:hlinkClick r:id="rId4">
                  <a:extLst>
                    <a:ext uri="{A12FA001-AC4F-418D-AE19-62706E023703}">
                      <ahyp:hlinkClr xmlns:ahyp="http://schemas.microsoft.com/office/drawing/2018/hyperlinkcolor" val="tx"/>
                    </a:ext>
                  </a:extLst>
                </a:hlinkClick>
              </a:rPr>
              <a:t>118.153 (1) (a)</a:t>
            </a:r>
            <a:r>
              <a:rPr lang="en" sz="1200">
                <a:solidFill>
                  <a:srgbClr val="222222"/>
                </a:solidFill>
              </a:rPr>
              <a:t>; and the effect that the pupils described in this paragraph will have on the present and future socioeconomic level and racial composition of the affected school districts and on the proportion of the affected school districts' enrollments that will be children at risk.</a:t>
            </a:r>
            <a:endParaRPr sz="1200">
              <a:solidFill>
                <a:srgbClr val="222222"/>
              </a:solidFill>
            </a:endParaRPr>
          </a:p>
          <a:p>
            <a:pPr marL="457200" lvl="0" indent="-342900" algn="l" rtl="0">
              <a:lnSpc>
                <a:spcPct val="115000"/>
              </a:lnSpc>
              <a:spcBef>
                <a:spcPts val="0"/>
              </a:spcBef>
              <a:spcAft>
                <a:spcPts val="0"/>
              </a:spcAft>
              <a:buClr>
                <a:srgbClr val="222222"/>
              </a:buClr>
              <a:buSzPts val="1800"/>
              <a:buChar char="●"/>
            </a:pPr>
            <a:r>
              <a:rPr lang="en" sz="1200" b="1">
                <a:solidFill>
                  <a:srgbClr val="222222"/>
                </a:solidFill>
              </a:rPr>
              <a:t>(7) </a:t>
            </a:r>
            <a:r>
              <a:rPr lang="en" sz="1200">
                <a:solidFill>
                  <a:srgbClr val="222222"/>
                </a:solidFill>
              </a:rPr>
              <a:t>The results of any referendum held under s. </a:t>
            </a:r>
            <a:r>
              <a:rPr lang="en" sz="1200" u="sng">
                <a:solidFill>
                  <a:srgbClr val="222222"/>
                </a:solidFill>
                <a:hlinkClick r:id="rId5">
                  <a:extLst>
                    <a:ext uri="{A12FA001-AC4F-418D-AE19-62706E023703}">
                      <ahyp:hlinkClr xmlns:ahyp="http://schemas.microsoft.com/office/drawing/2018/hyperlinkcolor" val="tx"/>
                    </a:ext>
                  </a:extLst>
                </a:hlinkClick>
              </a:rPr>
              <a:t>117.10</a:t>
            </a:r>
            <a:r>
              <a:rPr lang="en" sz="1200">
                <a:solidFill>
                  <a:srgbClr val="222222"/>
                </a:solidFill>
              </a:rPr>
              <a:t>.</a:t>
            </a:r>
            <a:endParaRPr sz="1200">
              <a:solidFill>
                <a:srgbClr val="222222"/>
              </a:solidFill>
            </a:endParaRPr>
          </a:p>
          <a:p>
            <a:pPr marL="457200" lvl="0" indent="0" algn="l" rtl="0">
              <a:lnSpc>
                <a:spcPct val="150000"/>
              </a:lnSpc>
              <a:spcBef>
                <a:spcPts val="0"/>
              </a:spcBef>
              <a:spcAft>
                <a:spcPts val="0"/>
              </a:spcAft>
              <a:buNone/>
            </a:pPr>
            <a:endParaRPr sz="1200" b="1">
              <a:solidFill>
                <a:srgbClr val="695D46"/>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4"/>
          <p:cNvSpPr txBox="1">
            <a:spLocks noGrp="1"/>
          </p:cNvSpPr>
          <p:nvPr>
            <p:ph type="title"/>
          </p:nvPr>
        </p:nvSpPr>
        <p:spPr>
          <a:xfrm>
            <a:off x="311700" y="217150"/>
            <a:ext cx="8520600" cy="935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600"/>
              <a:buNone/>
            </a:pPr>
            <a:r>
              <a:rPr lang="en"/>
              <a:t>Location of Property to Detach</a:t>
            </a:r>
            <a:endParaRPr/>
          </a:p>
        </p:txBody>
      </p:sp>
      <p:pic>
        <p:nvPicPr>
          <p:cNvPr id="105" name="Google Shape;105;p4"/>
          <p:cNvPicPr preferRelativeResize="0"/>
          <p:nvPr/>
        </p:nvPicPr>
        <p:blipFill rotWithShape="1">
          <a:blip r:embed="rId3">
            <a:alphaModFix/>
          </a:blip>
          <a:srcRect l="49310" t="20784" r="3841" b="8518"/>
          <a:stretch/>
        </p:blipFill>
        <p:spPr>
          <a:xfrm>
            <a:off x="1741950" y="1152425"/>
            <a:ext cx="5362951" cy="3600549"/>
          </a:xfrm>
          <a:prstGeom prst="rect">
            <a:avLst/>
          </a:prstGeom>
          <a:noFill/>
          <a:ln w="28575" cap="flat" cmpd="sng">
            <a:solidFill>
              <a:srgbClr val="000000"/>
            </a:solidFill>
            <a:prstDash val="solid"/>
            <a:round/>
            <a:headEnd type="none" w="sm" len="sm"/>
            <a:tailEnd type="none" w="sm" len="sm"/>
          </a:ln>
        </p:spPr>
      </p:pic>
      <p:sp>
        <p:nvSpPr>
          <p:cNvPr id="106" name="Google Shape;106;p4"/>
          <p:cNvSpPr/>
          <p:nvPr/>
        </p:nvSpPr>
        <p:spPr>
          <a:xfrm>
            <a:off x="2263125" y="4155950"/>
            <a:ext cx="452700" cy="438900"/>
          </a:xfrm>
          <a:prstGeom prst="ellipse">
            <a:avLst/>
          </a:prstGeom>
          <a:noFill/>
          <a:ln w="3810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5"/>
          <p:cNvSpPr txBox="1">
            <a:spLocks noGrp="1"/>
          </p:cNvSpPr>
          <p:nvPr>
            <p:ph type="title"/>
          </p:nvPr>
        </p:nvSpPr>
        <p:spPr>
          <a:xfrm>
            <a:off x="311700" y="223350"/>
            <a:ext cx="8520600" cy="707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600"/>
              <a:buNone/>
            </a:pPr>
            <a:r>
              <a:rPr lang="en"/>
              <a:t>Petitioner’s Rationale and Our Response</a:t>
            </a:r>
            <a:endParaRPr/>
          </a:p>
        </p:txBody>
      </p:sp>
      <p:sp>
        <p:nvSpPr>
          <p:cNvPr id="112" name="Google Shape;112;p5"/>
          <p:cNvSpPr txBox="1">
            <a:spLocks noGrp="1"/>
          </p:cNvSpPr>
          <p:nvPr>
            <p:ph type="body" idx="1"/>
          </p:nvPr>
        </p:nvSpPr>
        <p:spPr>
          <a:xfrm>
            <a:off x="311700" y="898800"/>
            <a:ext cx="8520600" cy="3927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b="1">
                <a:solidFill>
                  <a:srgbClr val="222222"/>
                </a:solidFill>
                <a:highlight>
                  <a:srgbClr val="FFFFFF"/>
                </a:highlight>
              </a:rPr>
              <a:t>Petitioner lives in New Berlin and resides in Waukesha County, and the West Allis-West Milwaukee School District name does not include New Berlin.</a:t>
            </a:r>
            <a:endParaRPr b="1">
              <a:solidFill>
                <a:srgbClr val="222222"/>
              </a:solidFill>
              <a:highlight>
                <a:srgbClr val="FFFFFF"/>
              </a:highlight>
            </a:endParaRPr>
          </a:p>
          <a:p>
            <a:pPr marL="0" lvl="0" indent="0" algn="l" rtl="0">
              <a:lnSpc>
                <a:spcPct val="115000"/>
              </a:lnSpc>
              <a:spcBef>
                <a:spcPts val="0"/>
              </a:spcBef>
              <a:spcAft>
                <a:spcPts val="0"/>
              </a:spcAft>
              <a:buSzPts val="1800"/>
              <a:buNone/>
            </a:pPr>
            <a:endParaRPr b="1">
              <a:solidFill>
                <a:srgbClr val="222222"/>
              </a:solidFill>
              <a:highlight>
                <a:srgbClr val="FFFFFF"/>
              </a:highlight>
            </a:endParaRPr>
          </a:p>
          <a:p>
            <a:pPr marL="457200" lvl="0" indent="-342900" algn="l" rtl="0">
              <a:lnSpc>
                <a:spcPct val="115000"/>
              </a:lnSpc>
              <a:spcBef>
                <a:spcPts val="0"/>
              </a:spcBef>
              <a:spcAft>
                <a:spcPts val="0"/>
              </a:spcAft>
              <a:buClr>
                <a:srgbClr val="000000"/>
              </a:buClr>
              <a:buSzPts val="1800"/>
              <a:buChar char="●"/>
            </a:pPr>
            <a:r>
              <a:rPr lang="en">
                <a:solidFill>
                  <a:srgbClr val="000000"/>
                </a:solidFill>
                <a:highlight>
                  <a:srgbClr val="FFFFFF"/>
                </a:highlight>
              </a:rPr>
              <a:t>We have 257 students from New Berlin attending our schools, and a school physically located in New Berlin.  Our District name comports with State Statute 115.01 and the “et al.” which means “and others” includes New Berlin and Greenfield.</a:t>
            </a:r>
            <a:endParaRPr>
              <a:solidFill>
                <a:srgbClr val="000000"/>
              </a:solidFill>
              <a:highlight>
                <a:srgbClr val="FFFFFF"/>
              </a:highlight>
            </a:endParaRPr>
          </a:p>
          <a:p>
            <a:pPr marL="457200" lvl="0" indent="0" algn="l" rtl="0">
              <a:lnSpc>
                <a:spcPct val="115000"/>
              </a:lnSpc>
              <a:spcBef>
                <a:spcPts val="0"/>
              </a:spcBef>
              <a:spcAft>
                <a:spcPts val="0"/>
              </a:spcAft>
              <a:buSzPts val="1800"/>
              <a:buNone/>
            </a:pPr>
            <a:endParaRPr>
              <a:solidFill>
                <a:srgbClr val="000000"/>
              </a:solidFill>
              <a:highlight>
                <a:srgbClr val="FFFFFF"/>
              </a:highlight>
            </a:endParaRPr>
          </a:p>
          <a:p>
            <a:pPr marL="457200" lvl="0" indent="-342900" algn="l" rtl="0">
              <a:lnSpc>
                <a:spcPct val="115000"/>
              </a:lnSpc>
              <a:spcBef>
                <a:spcPts val="0"/>
              </a:spcBef>
              <a:spcAft>
                <a:spcPts val="0"/>
              </a:spcAft>
              <a:buClr>
                <a:srgbClr val="000000"/>
              </a:buClr>
              <a:buSzPts val="1800"/>
              <a:buChar char="●"/>
            </a:pPr>
            <a:r>
              <a:rPr lang="en">
                <a:solidFill>
                  <a:srgbClr val="000000"/>
                </a:solidFill>
                <a:highlight>
                  <a:srgbClr val="FFFFFF"/>
                </a:highlight>
              </a:rPr>
              <a:t>The school name for the area does not identify any specific community.</a:t>
            </a:r>
            <a:endParaRPr>
              <a:solidFill>
                <a:srgbClr val="000000"/>
              </a:solidFill>
              <a:highlight>
                <a:srgbClr val="FFFFFF"/>
              </a:highlight>
            </a:endParaRPr>
          </a:p>
          <a:p>
            <a:pPr marL="457200" lvl="0" indent="0" algn="l" rtl="0">
              <a:lnSpc>
                <a:spcPct val="115000"/>
              </a:lnSpc>
              <a:spcBef>
                <a:spcPts val="1000"/>
              </a:spcBef>
              <a:spcAft>
                <a:spcPts val="0"/>
              </a:spcAft>
              <a:buSzPts val="1800"/>
              <a:buNone/>
            </a:pPr>
            <a:endParaRPr>
              <a:solidFill>
                <a:srgbClr val="0000FF"/>
              </a:solidFill>
              <a:highlight>
                <a:srgbClr val="FFFFFF"/>
              </a:highlight>
            </a:endParaRPr>
          </a:p>
          <a:p>
            <a:pPr marL="914400" lvl="0" indent="0" algn="l" rtl="0">
              <a:lnSpc>
                <a:spcPct val="115000"/>
              </a:lnSpc>
              <a:spcBef>
                <a:spcPts val="0"/>
              </a:spcBef>
              <a:spcAft>
                <a:spcPts val="0"/>
              </a:spcAft>
              <a:buSzPts val="1800"/>
              <a:buNone/>
            </a:pPr>
            <a:endParaRPr sz="1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6"/>
          <p:cNvSpPr txBox="1">
            <a:spLocks noGrp="1"/>
          </p:cNvSpPr>
          <p:nvPr>
            <p:ph type="title"/>
          </p:nvPr>
        </p:nvSpPr>
        <p:spPr>
          <a:xfrm>
            <a:off x="311700" y="223350"/>
            <a:ext cx="8520600" cy="707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600"/>
              <a:buNone/>
            </a:pPr>
            <a:r>
              <a:rPr lang="en"/>
              <a:t>Petitioner’s Rationale and Our Response</a:t>
            </a:r>
            <a:endParaRPr/>
          </a:p>
        </p:txBody>
      </p:sp>
      <p:sp>
        <p:nvSpPr>
          <p:cNvPr id="118" name="Google Shape;118;p6"/>
          <p:cNvSpPr txBox="1">
            <a:spLocks noGrp="1"/>
          </p:cNvSpPr>
          <p:nvPr>
            <p:ph type="body" idx="1"/>
          </p:nvPr>
        </p:nvSpPr>
        <p:spPr>
          <a:xfrm>
            <a:off x="311700" y="898800"/>
            <a:ext cx="8520600" cy="3927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b="1">
                <a:solidFill>
                  <a:srgbClr val="222222"/>
                </a:solidFill>
                <a:highlight>
                  <a:srgbClr val="FFFFFF"/>
                </a:highlight>
              </a:rPr>
              <a:t>Petitioner pays taxes toward the New Berlin recreation department and also pays for the West Allis-West Milwaukee School District Recreation and Community Services Center he does not use.</a:t>
            </a:r>
            <a:endParaRPr b="1">
              <a:solidFill>
                <a:srgbClr val="222222"/>
              </a:solidFill>
              <a:highlight>
                <a:srgbClr val="FFFFFF"/>
              </a:highlight>
            </a:endParaRPr>
          </a:p>
          <a:p>
            <a:pPr marL="457200" lvl="0" indent="-342900" algn="l" rtl="0">
              <a:lnSpc>
                <a:spcPct val="115000"/>
              </a:lnSpc>
              <a:spcBef>
                <a:spcPts val="1000"/>
              </a:spcBef>
              <a:spcAft>
                <a:spcPts val="0"/>
              </a:spcAft>
              <a:buClr>
                <a:srgbClr val="222222"/>
              </a:buClr>
              <a:buSzPts val="1800"/>
              <a:buChar char="●"/>
            </a:pPr>
            <a:r>
              <a:rPr lang="en">
                <a:solidFill>
                  <a:srgbClr val="222222"/>
                </a:solidFill>
                <a:highlight>
                  <a:srgbClr val="FFFFFF"/>
                </a:highlight>
              </a:rPr>
              <a:t>He has the ability to use the recreation center offered through our district and has in the past.</a:t>
            </a:r>
            <a:endParaRPr>
              <a:solidFill>
                <a:srgbClr val="222222"/>
              </a:solidFill>
              <a:highlight>
                <a:srgbClr val="FFFFFF"/>
              </a:highlight>
            </a:endParaRPr>
          </a:p>
          <a:p>
            <a:pPr marL="0" lvl="0" indent="0" algn="l" rtl="0">
              <a:lnSpc>
                <a:spcPct val="115000"/>
              </a:lnSpc>
              <a:spcBef>
                <a:spcPts val="1000"/>
              </a:spcBef>
              <a:spcAft>
                <a:spcPts val="0"/>
              </a:spcAft>
              <a:buNone/>
            </a:pPr>
            <a:r>
              <a:rPr lang="en">
                <a:solidFill>
                  <a:srgbClr val="222222"/>
                </a:solidFill>
                <a:highlight>
                  <a:srgbClr val="FFFFFF"/>
                </a:highlight>
              </a:rPr>
              <a:t>Copy of registrations from West Allis - West Milwaukee Recreation &amp; Community Services - Each date below links to a registration record.</a:t>
            </a:r>
            <a:endParaRPr>
              <a:solidFill>
                <a:srgbClr val="222222"/>
              </a:solidFill>
              <a:highlight>
                <a:srgbClr val="FFFFFF"/>
              </a:highlight>
            </a:endParaRPr>
          </a:p>
          <a:p>
            <a:pPr marL="0" lvl="0" indent="0" algn="l" rtl="0">
              <a:lnSpc>
                <a:spcPct val="115000"/>
              </a:lnSpc>
              <a:spcBef>
                <a:spcPts val="1000"/>
              </a:spcBef>
              <a:spcAft>
                <a:spcPts val="0"/>
              </a:spcAft>
              <a:buNone/>
            </a:pPr>
            <a:r>
              <a:rPr lang="en" u="sng">
                <a:solidFill>
                  <a:srgbClr val="0000FF"/>
                </a:solidFill>
                <a:highlight>
                  <a:srgbClr val="FFFFFF"/>
                </a:highlight>
                <a:hlinkClick r:id="rId3">
                  <a:extLst>
                    <a:ext uri="{A12FA001-AC4F-418D-AE19-62706E023703}">
                      <ahyp:hlinkClr xmlns:ahyp="http://schemas.microsoft.com/office/drawing/2018/hyperlinkcolor" val="tx"/>
                    </a:ext>
                  </a:extLst>
                </a:hlinkClick>
              </a:rPr>
              <a:t>1-6-16</a:t>
            </a:r>
            <a:r>
              <a:rPr lang="en">
                <a:solidFill>
                  <a:srgbClr val="0000FF"/>
                </a:solidFill>
                <a:highlight>
                  <a:srgbClr val="FFFFFF"/>
                </a:highlight>
              </a:rPr>
              <a:t>, </a:t>
            </a:r>
            <a:r>
              <a:rPr lang="en" u="sng">
                <a:solidFill>
                  <a:srgbClr val="0000FF"/>
                </a:solidFill>
                <a:highlight>
                  <a:srgbClr val="FFFFFF"/>
                </a:highlight>
                <a:hlinkClick r:id="rId4">
                  <a:extLst>
                    <a:ext uri="{A12FA001-AC4F-418D-AE19-62706E023703}">
                      <ahyp:hlinkClr xmlns:ahyp="http://schemas.microsoft.com/office/drawing/2018/hyperlinkcolor" val="tx"/>
                    </a:ext>
                  </a:extLst>
                </a:hlinkClick>
              </a:rPr>
              <a:t>9-29-17</a:t>
            </a:r>
            <a:r>
              <a:rPr lang="en">
                <a:solidFill>
                  <a:srgbClr val="0000FF"/>
                </a:solidFill>
                <a:highlight>
                  <a:srgbClr val="FFFFFF"/>
                </a:highlight>
              </a:rPr>
              <a:t>, </a:t>
            </a:r>
            <a:r>
              <a:rPr lang="en" u="sng">
                <a:solidFill>
                  <a:srgbClr val="0000FF"/>
                </a:solidFill>
                <a:highlight>
                  <a:srgbClr val="FFFFFF"/>
                </a:highlight>
                <a:hlinkClick r:id="rId5">
                  <a:extLst>
                    <a:ext uri="{A12FA001-AC4F-418D-AE19-62706E023703}">
                      <ahyp:hlinkClr xmlns:ahyp="http://schemas.microsoft.com/office/drawing/2018/hyperlinkcolor" val="tx"/>
                    </a:ext>
                  </a:extLst>
                </a:hlinkClick>
              </a:rPr>
              <a:t>1-6-18</a:t>
            </a:r>
            <a:r>
              <a:rPr lang="en">
                <a:solidFill>
                  <a:srgbClr val="0000FF"/>
                </a:solidFill>
                <a:highlight>
                  <a:srgbClr val="FFFFFF"/>
                </a:highlight>
              </a:rPr>
              <a:t>, </a:t>
            </a:r>
            <a:r>
              <a:rPr lang="en" u="sng">
                <a:solidFill>
                  <a:srgbClr val="0000FF"/>
                </a:solidFill>
                <a:highlight>
                  <a:srgbClr val="FFFFFF"/>
                </a:highlight>
                <a:hlinkClick r:id="rId6">
                  <a:extLst>
                    <a:ext uri="{A12FA001-AC4F-418D-AE19-62706E023703}">
                      <ahyp:hlinkClr xmlns:ahyp="http://schemas.microsoft.com/office/drawing/2018/hyperlinkcolor" val="tx"/>
                    </a:ext>
                  </a:extLst>
                </a:hlinkClick>
              </a:rPr>
              <a:t>4-10-18</a:t>
            </a:r>
            <a:r>
              <a:rPr lang="en">
                <a:solidFill>
                  <a:srgbClr val="0000FF"/>
                </a:solidFill>
                <a:highlight>
                  <a:srgbClr val="FFFFFF"/>
                </a:highlight>
              </a:rPr>
              <a:t>, </a:t>
            </a:r>
            <a:r>
              <a:rPr lang="en" u="sng">
                <a:solidFill>
                  <a:srgbClr val="0000FF"/>
                </a:solidFill>
                <a:highlight>
                  <a:srgbClr val="FFFFFF"/>
                </a:highlight>
                <a:hlinkClick r:id="rId7">
                  <a:extLst>
                    <a:ext uri="{A12FA001-AC4F-418D-AE19-62706E023703}">
                      <ahyp:hlinkClr xmlns:ahyp="http://schemas.microsoft.com/office/drawing/2018/hyperlinkcolor" val="tx"/>
                    </a:ext>
                  </a:extLst>
                </a:hlinkClick>
              </a:rPr>
              <a:t>8-13-18</a:t>
            </a:r>
            <a:r>
              <a:rPr lang="en">
                <a:solidFill>
                  <a:srgbClr val="0000FF"/>
                </a:solidFill>
                <a:highlight>
                  <a:srgbClr val="FFFFFF"/>
                </a:highlight>
              </a:rPr>
              <a:t>, </a:t>
            </a:r>
            <a:r>
              <a:rPr lang="en" u="sng">
                <a:solidFill>
                  <a:srgbClr val="0000FF"/>
                </a:solidFill>
                <a:highlight>
                  <a:srgbClr val="FFFFFF"/>
                </a:highlight>
                <a:hlinkClick r:id="rId8">
                  <a:extLst>
                    <a:ext uri="{A12FA001-AC4F-418D-AE19-62706E023703}">
                      <ahyp:hlinkClr xmlns:ahyp="http://schemas.microsoft.com/office/drawing/2018/hyperlinkcolor" val="tx"/>
                    </a:ext>
                  </a:extLst>
                </a:hlinkClick>
              </a:rPr>
              <a:t>12-13-18</a:t>
            </a:r>
            <a:r>
              <a:rPr lang="en">
                <a:solidFill>
                  <a:srgbClr val="0000FF"/>
                </a:solidFill>
                <a:highlight>
                  <a:srgbClr val="FFFFFF"/>
                </a:highlight>
              </a:rPr>
              <a:t>, </a:t>
            </a:r>
            <a:r>
              <a:rPr lang="en" u="sng">
                <a:solidFill>
                  <a:srgbClr val="0000FF"/>
                </a:solidFill>
                <a:highlight>
                  <a:srgbClr val="FFFFFF"/>
                </a:highlight>
                <a:hlinkClick r:id="rId9">
                  <a:extLst>
                    <a:ext uri="{A12FA001-AC4F-418D-AE19-62706E023703}">
                      <ahyp:hlinkClr xmlns:ahyp="http://schemas.microsoft.com/office/drawing/2018/hyperlinkcolor" val="tx"/>
                    </a:ext>
                  </a:extLst>
                </a:hlinkClick>
              </a:rPr>
              <a:t>3-21-19</a:t>
            </a:r>
            <a:r>
              <a:rPr lang="en">
                <a:solidFill>
                  <a:srgbClr val="0000FF"/>
                </a:solidFill>
                <a:highlight>
                  <a:srgbClr val="FFFFFF"/>
                </a:highlight>
              </a:rPr>
              <a:t>, </a:t>
            </a:r>
            <a:endParaRPr>
              <a:solidFill>
                <a:srgbClr val="0000FF"/>
              </a:solidFill>
              <a:highlight>
                <a:srgbClr val="FFFFFF"/>
              </a:highligh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7"/>
          <p:cNvSpPr txBox="1">
            <a:spLocks noGrp="1"/>
          </p:cNvSpPr>
          <p:nvPr>
            <p:ph type="title"/>
          </p:nvPr>
        </p:nvSpPr>
        <p:spPr>
          <a:xfrm>
            <a:off x="201300" y="38400"/>
            <a:ext cx="8669400" cy="591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600"/>
              <a:buNone/>
            </a:pPr>
            <a:r>
              <a:rPr lang="en" sz="3200"/>
              <a:t> </a:t>
            </a:r>
            <a:r>
              <a:rPr lang="en"/>
              <a:t>Petitioner’s Rationale and Our Response</a:t>
            </a:r>
            <a:endParaRPr sz="3200"/>
          </a:p>
        </p:txBody>
      </p:sp>
      <p:sp>
        <p:nvSpPr>
          <p:cNvPr id="124" name="Google Shape;124;p7"/>
          <p:cNvSpPr txBox="1">
            <a:spLocks noGrp="1"/>
          </p:cNvSpPr>
          <p:nvPr>
            <p:ph type="body" idx="1"/>
          </p:nvPr>
        </p:nvSpPr>
        <p:spPr>
          <a:xfrm>
            <a:off x="201300" y="739625"/>
            <a:ext cx="8942700" cy="4245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b="1">
                <a:solidFill>
                  <a:srgbClr val="222222"/>
                </a:solidFill>
                <a:highlight>
                  <a:srgbClr val="FFFFFF"/>
                </a:highlight>
              </a:rPr>
              <a:t>Petitioner wants his children back in school, like in New Berlin School District and believes his children should be subject to Waukesha County guidance and data -- not Milwaukee’s.  </a:t>
            </a:r>
            <a:endParaRPr b="1">
              <a:solidFill>
                <a:srgbClr val="222222"/>
              </a:solidFill>
              <a:highlight>
                <a:srgbClr val="FFFFFF"/>
              </a:highlight>
            </a:endParaRPr>
          </a:p>
          <a:p>
            <a:pPr marL="0" lvl="0" indent="0" algn="l" rtl="0">
              <a:lnSpc>
                <a:spcPct val="115000"/>
              </a:lnSpc>
              <a:spcBef>
                <a:spcPts val="0"/>
              </a:spcBef>
              <a:spcAft>
                <a:spcPts val="0"/>
              </a:spcAft>
              <a:buSzPts val="1800"/>
              <a:buNone/>
            </a:pPr>
            <a:r>
              <a:rPr lang="en" b="1">
                <a:solidFill>
                  <a:srgbClr val="222222"/>
                </a:solidFill>
                <a:highlight>
                  <a:srgbClr val="FFFFFF"/>
                </a:highlight>
              </a:rPr>
              <a:t> </a:t>
            </a:r>
            <a:endParaRPr b="1">
              <a:solidFill>
                <a:srgbClr val="222222"/>
              </a:solidFill>
              <a:highlight>
                <a:srgbClr val="FFFFFF"/>
              </a:highlight>
            </a:endParaRPr>
          </a:p>
          <a:p>
            <a:pPr marL="457200" lvl="0" indent="-342900" algn="l" rtl="0">
              <a:lnSpc>
                <a:spcPct val="115000"/>
              </a:lnSpc>
              <a:spcBef>
                <a:spcPts val="0"/>
              </a:spcBef>
              <a:spcAft>
                <a:spcPts val="0"/>
              </a:spcAft>
              <a:buClr>
                <a:srgbClr val="000000"/>
              </a:buClr>
              <a:buSzPts val="1800"/>
              <a:buChar char="●"/>
            </a:pPr>
            <a:r>
              <a:rPr lang="en">
                <a:solidFill>
                  <a:srgbClr val="000000"/>
                </a:solidFill>
                <a:highlight>
                  <a:srgbClr val="FFFFFF"/>
                </a:highlight>
              </a:rPr>
              <a:t>We are following the guidance of the health department that covers the majority of our students and families which is the West Allis Health Department.</a:t>
            </a:r>
            <a:endParaRPr>
              <a:solidFill>
                <a:srgbClr val="000000"/>
              </a:solidFill>
              <a:highlight>
                <a:srgbClr val="FFFFFF"/>
              </a:highlight>
            </a:endParaRPr>
          </a:p>
          <a:p>
            <a:pPr marL="457200" lvl="0" indent="0" algn="l" rtl="0">
              <a:lnSpc>
                <a:spcPct val="115000"/>
              </a:lnSpc>
              <a:spcBef>
                <a:spcPts val="0"/>
              </a:spcBef>
              <a:spcAft>
                <a:spcPts val="0"/>
              </a:spcAft>
              <a:buSzPts val="1800"/>
              <a:buNone/>
            </a:pPr>
            <a:endParaRPr>
              <a:solidFill>
                <a:srgbClr val="000000"/>
              </a:solidFill>
              <a:highlight>
                <a:srgbClr val="FFFFFF"/>
              </a:highlight>
            </a:endParaRPr>
          </a:p>
          <a:p>
            <a:pPr marL="457200" lvl="0" indent="-342900" algn="l" rtl="0">
              <a:lnSpc>
                <a:spcPct val="115000"/>
              </a:lnSpc>
              <a:spcBef>
                <a:spcPts val="0"/>
              </a:spcBef>
              <a:spcAft>
                <a:spcPts val="0"/>
              </a:spcAft>
              <a:buClr>
                <a:srgbClr val="000000"/>
              </a:buClr>
              <a:buSzPts val="1800"/>
              <a:buChar char="●"/>
            </a:pPr>
            <a:r>
              <a:rPr lang="en">
                <a:solidFill>
                  <a:srgbClr val="000000"/>
                </a:solidFill>
                <a:highlight>
                  <a:srgbClr val="FFFFFF"/>
                </a:highlight>
              </a:rPr>
              <a:t>We currently offer in person and virtual instruction and anticipate a normal year for the 2021-2022 school year.</a:t>
            </a:r>
            <a:endParaRPr>
              <a:solidFill>
                <a:srgbClr val="000000"/>
              </a:solidFill>
              <a:highlight>
                <a:srgbClr val="FFFFFF"/>
              </a:highlight>
            </a:endParaRPr>
          </a:p>
          <a:p>
            <a:pPr marL="457200" lvl="0" indent="0" algn="l" rtl="0">
              <a:lnSpc>
                <a:spcPct val="115000"/>
              </a:lnSpc>
              <a:spcBef>
                <a:spcPts val="0"/>
              </a:spcBef>
              <a:spcAft>
                <a:spcPts val="0"/>
              </a:spcAft>
              <a:buSzPts val="1800"/>
              <a:buNone/>
            </a:pPr>
            <a:endParaRPr>
              <a:solidFill>
                <a:srgbClr val="0000FF"/>
              </a:solidFill>
              <a:highlight>
                <a:srgbClr val="FFFFFF"/>
              </a:highlight>
            </a:endParaRPr>
          </a:p>
          <a:p>
            <a:pPr marL="914400" lvl="0" indent="0" algn="l" rtl="0">
              <a:lnSpc>
                <a:spcPct val="115000"/>
              </a:lnSpc>
              <a:spcBef>
                <a:spcPts val="0"/>
              </a:spcBef>
              <a:spcAft>
                <a:spcPts val="0"/>
              </a:spcAft>
              <a:buSzPts val="1800"/>
              <a:buNone/>
            </a:pPr>
            <a:endParaRPr sz="1400">
              <a:solidFill>
                <a:srgbClr val="1F4E79"/>
              </a:solidFill>
              <a:highlight>
                <a:srgbClr val="FFFFFF"/>
              </a:highlight>
            </a:endParaRPr>
          </a:p>
          <a:p>
            <a:pPr marL="0" lvl="0" indent="0" algn="l" rtl="0">
              <a:lnSpc>
                <a:spcPct val="115000"/>
              </a:lnSpc>
              <a:spcBef>
                <a:spcPts val="0"/>
              </a:spcBef>
              <a:spcAft>
                <a:spcPts val="1600"/>
              </a:spcAft>
              <a:buSzPts val="1800"/>
              <a:buNone/>
            </a:pPr>
            <a:endParaRPr/>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2341</Words>
  <Application>Microsoft Office PowerPoint</Application>
  <PresentationFormat>On-screen Show (16:9)</PresentationFormat>
  <Paragraphs>207</Paragraphs>
  <Slides>24</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PT Sans Narrow</vt:lpstr>
      <vt:lpstr>Arial</vt:lpstr>
      <vt:lpstr>Open Sans</vt:lpstr>
      <vt:lpstr>Tropic</vt:lpstr>
      <vt:lpstr>West Allis-West Milwaukee School District Learning that Works</vt:lpstr>
      <vt:lpstr>Agenda</vt:lpstr>
      <vt:lpstr>Petition (HERE) </vt:lpstr>
      <vt:lpstr>Statutory Factors to Consider</vt:lpstr>
      <vt:lpstr>Statutory Factors to Consider (continued)</vt:lpstr>
      <vt:lpstr>Location of Property to Detach</vt:lpstr>
      <vt:lpstr>Petitioner’s Rationale and Our Response</vt:lpstr>
      <vt:lpstr>Petitioner’s Rationale and Our Response</vt:lpstr>
      <vt:lpstr> Petitioner’s Rationale and Our Response</vt:lpstr>
      <vt:lpstr> Petitioner’s Rationale and Our Response</vt:lpstr>
      <vt:lpstr> Petitioner’s Rationale and Our Response</vt:lpstr>
      <vt:lpstr> Petitioner’s Rationale and Our Response</vt:lpstr>
      <vt:lpstr>Petitioner’s Rationale and Our Response</vt:lpstr>
      <vt:lpstr>Petitioner’s Rationale and Our Response</vt:lpstr>
      <vt:lpstr>Rationale to Deny Petition for Detachment</vt:lpstr>
      <vt:lpstr>Rationale to Deny Petition for Detachment  </vt:lpstr>
      <vt:lpstr>Demographics of Our Students in New Berlin</vt:lpstr>
      <vt:lpstr>Demographics Compared</vt:lpstr>
      <vt:lpstr>Change in Racial and Economic Balance</vt:lpstr>
      <vt:lpstr>Rationale to Deny Petition for Detachment  </vt:lpstr>
      <vt:lpstr>Rationale to Deny Petition for Detachment   </vt:lpstr>
      <vt:lpstr>Rationale to Deny Petition for Detachment   </vt:lpstr>
      <vt:lpstr>Impact on the Educational Welfare of Students</vt:lpstr>
      <vt:lpstr>Impact on the Educational Welfare of Students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Appeal of Denial of Petition to Detach Property Presentation</dc:title>
  <dc:creator>Claire E. Hartley</dc:creator>
  <cp:keywords>appeal, denial, petition, detach, property, west, allis, milwaukee, wisconsin, public, instruction</cp:keywords>
  <cp:lastModifiedBy>Huelsman, Scott M.   DPI</cp:lastModifiedBy>
  <cp:revision>1</cp:revision>
  <dcterms:modified xsi:type="dcterms:W3CDTF">2022-04-04T17:44:11Z</dcterms:modified>
</cp:coreProperties>
</file>