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3" r:id="rId6"/>
    <p:sldId id="267" r:id="rId7"/>
    <p:sldId id="266" r:id="rId8"/>
    <p:sldId id="259" r:id="rId9"/>
    <p:sldId id="261" r:id="rId10"/>
    <p:sldId id="260" r:id="rId11"/>
    <p:sldId id="262"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E7168-F7AB-4ADA-AE5D-98186C940D38}" v="1" dt="2022-04-04T17:31:57.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EF4C-9487-448F-8A6B-50C9F4E6F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A85CEA-C5E3-494D-8357-29FC1B6E3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C6182-1AF6-4F8F-9B25-8C3F272193EE}"/>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E1C88553-5050-4126-A23A-B9B3E3D6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B576-575D-470A-A971-629CB34B7FEF}"/>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139134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C71F-186A-4C8B-B0C9-3E5B86DB6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E0D54-819F-4F78-895F-3B20EF505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290FC-95CF-4505-BB4B-F0A4D57C7F21}"/>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93F012DD-6459-455B-898D-AD7FB802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CA157-D71D-4AFF-9898-8B4FAA2B2229}"/>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382796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1C533-65A9-4198-9748-B639E6A48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D2247-A3E6-424C-8F68-409A01040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3A9EF-4806-45AE-8883-FF077A1CE952}"/>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DFB50221-EEC4-47A6-86BD-2CB1EB2EA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111EE-5918-47C1-B066-E25544FDC44A}"/>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400877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8CD3-453E-4100-A3EF-CCF01D803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D9BF5-5976-4F51-A880-8489D9CE9A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7C1A9-600C-4AAC-BD8A-FBF30BAE08E7}"/>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F9B95CC3-77D9-4DF1-ABEA-C071766DD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C0097-D90A-4842-9F19-5D3CEC7D503E}"/>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429133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3A90-858D-407D-B5EA-7D7D80C76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0451B-1291-4A22-9048-56EB4AF10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081091-2107-4C50-9A83-35E5557A8273}"/>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B7DA157C-2EFB-4A95-ABFB-D921EEA80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278BF-7CD7-41B9-B0A7-0B4C767706FC}"/>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204337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4DE3-BFAF-4328-A427-771C451D6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EAD5A-959C-4C19-A5BD-8DB1A6C221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7D190-561E-4D0E-BEFD-C3722E512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312D2-C3DC-4F48-A156-DE8F0F283B2C}"/>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6" name="Footer Placeholder 5">
            <a:extLst>
              <a:ext uri="{FF2B5EF4-FFF2-40B4-BE49-F238E27FC236}">
                <a16:creationId xmlns:a16="http://schemas.microsoft.com/office/drawing/2014/main" id="{75A4AC93-A730-4A8B-945C-F467085E4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7F9A7-0D63-4D43-9E90-9E02E18C7BDE}"/>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223907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AF53-48CD-4DA1-B583-826DD456DF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F91F49-D851-43AD-B96A-686967F5D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F16C0-AA43-438D-AF10-974D7C852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8C19B-2F00-49FA-8198-C8A95A89D7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9DC88-9678-49A3-A2D7-4FC79CC8BD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8C511-3AD2-46A1-AB1D-97EE5D2EBF69}"/>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8" name="Footer Placeholder 7">
            <a:extLst>
              <a:ext uri="{FF2B5EF4-FFF2-40B4-BE49-F238E27FC236}">
                <a16:creationId xmlns:a16="http://schemas.microsoft.com/office/drawing/2014/main" id="{7B747B2C-5560-4568-A917-BB87212ADD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310FB9-016B-484C-A9A6-3EF9B5A0BFE2}"/>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14896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1680-5977-4527-BE85-9E0139A1F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B7161-8696-4AD3-94D4-DE3FDC69D494}"/>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4" name="Footer Placeholder 3">
            <a:extLst>
              <a:ext uri="{FF2B5EF4-FFF2-40B4-BE49-F238E27FC236}">
                <a16:creationId xmlns:a16="http://schemas.microsoft.com/office/drawing/2014/main" id="{56CA2C7F-7259-4932-83A0-BF7C713D3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7A23C-0E62-4593-BF11-D994D7D196AC}"/>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384032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B566-6B6B-41C6-BC09-B133971932B8}"/>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3" name="Footer Placeholder 2">
            <a:extLst>
              <a:ext uri="{FF2B5EF4-FFF2-40B4-BE49-F238E27FC236}">
                <a16:creationId xmlns:a16="http://schemas.microsoft.com/office/drawing/2014/main" id="{A0CD278A-9D9E-4962-9ABC-D4E60A30C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93622-F654-475C-8A6C-CD9E95759DD0}"/>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19714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2D2F-67E6-4529-874E-B5AD7AF0B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FF73C-B858-434C-A4B0-F8B2AC67F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CE831-3E2A-4546-A3B9-93AA1A3D4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CD74E-8DC5-4808-942E-61CDFFCFF327}"/>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6" name="Footer Placeholder 5">
            <a:extLst>
              <a:ext uri="{FF2B5EF4-FFF2-40B4-BE49-F238E27FC236}">
                <a16:creationId xmlns:a16="http://schemas.microsoft.com/office/drawing/2014/main" id="{234DB7D3-68FC-44D9-8905-A8709B9D5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748EB-B656-4493-AB4A-AE2D865889D4}"/>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377195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02AB-4AE1-4958-B396-5CA5076E8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05840-55F6-4831-8179-5B13A493C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693D4E-9C3A-4480-8AF4-353150321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1BE2D-CA8A-4282-8C99-1A561FBD3024}"/>
              </a:ext>
            </a:extLst>
          </p:cNvPr>
          <p:cNvSpPr>
            <a:spLocks noGrp="1"/>
          </p:cNvSpPr>
          <p:nvPr>
            <p:ph type="dt" sz="half" idx="10"/>
          </p:nvPr>
        </p:nvSpPr>
        <p:spPr/>
        <p:txBody>
          <a:bodyPr/>
          <a:lstStyle/>
          <a:p>
            <a:fld id="{841481B2-A45B-4023-87A4-073B0206BFFF}" type="datetimeFigureOut">
              <a:rPr lang="en-US" smtClean="0"/>
              <a:t>4/4/2022</a:t>
            </a:fld>
            <a:endParaRPr lang="en-US"/>
          </a:p>
        </p:txBody>
      </p:sp>
      <p:sp>
        <p:nvSpPr>
          <p:cNvPr id="6" name="Footer Placeholder 5">
            <a:extLst>
              <a:ext uri="{FF2B5EF4-FFF2-40B4-BE49-F238E27FC236}">
                <a16:creationId xmlns:a16="http://schemas.microsoft.com/office/drawing/2014/main" id="{3C95C18C-1B56-4220-946F-EA3424587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336C8-067F-46B5-87DD-36D40B907667}"/>
              </a:ext>
            </a:extLst>
          </p:cNvPr>
          <p:cNvSpPr>
            <a:spLocks noGrp="1"/>
          </p:cNvSpPr>
          <p:nvPr>
            <p:ph type="sldNum" sz="quarter" idx="12"/>
          </p:nvPr>
        </p:nvSpPr>
        <p:spPr/>
        <p:txBody>
          <a:bodyPr/>
          <a:lstStyle/>
          <a:p>
            <a:fld id="{C8C00F03-A935-42B0-A57D-3CB140AB581A}" type="slidenum">
              <a:rPr lang="en-US" smtClean="0"/>
              <a:t>‹#›</a:t>
            </a:fld>
            <a:endParaRPr lang="en-US"/>
          </a:p>
        </p:txBody>
      </p:sp>
    </p:spTree>
    <p:extLst>
      <p:ext uri="{BB962C8B-B14F-4D97-AF65-F5344CB8AC3E}">
        <p14:creationId xmlns:p14="http://schemas.microsoft.com/office/powerpoint/2010/main" val="345714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45B88-E447-419B-9FED-19D59F7BD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FCF82-0407-4D29-9178-589FBE788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6F288-7B5D-48DE-9B7F-70E63E6B3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81B2-A45B-4023-87A4-073B0206BFFF}" type="datetimeFigureOut">
              <a:rPr lang="en-US" smtClean="0"/>
              <a:t>4/4/2022</a:t>
            </a:fld>
            <a:endParaRPr lang="en-US"/>
          </a:p>
        </p:txBody>
      </p:sp>
      <p:sp>
        <p:nvSpPr>
          <p:cNvPr id="5" name="Footer Placeholder 4">
            <a:extLst>
              <a:ext uri="{FF2B5EF4-FFF2-40B4-BE49-F238E27FC236}">
                <a16:creationId xmlns:a16="http://schemas.microsoft.com/office/drawing/2014/main" id="{E11877A1-E8A3-420A-8A99-1F1EA6190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E2F0B-AEF6-4C97-B2D6-42DEEEC99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00F03-A935-42B0-A57D-3CB140AB581A}" type="slidenum">
              <a:rPr lang="en-US" smtClean="0"/>
              <a:t>‹#›</a:t>
            </a:fld>
            <a:endParaRPr lang="en-US"/>
          </a:p>
        </p:txBody>
      </p:sp>
    </p:spTree>
    <p:extLst>
      <p:ext uri="{BB962C8B-B14F-4D97-AF65-F5344CB8AC3E}">
        <p14:creationId xmlns:p14="http://schemas.microsoft.com/office/powerpoint/2010/main" val="55169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2390-23EC-4251-B5C1-A3A474D56885}"/>
              </a:ext>
            </a:extLst>
          </p:cNvPr>
          <p:cNvSpPr>
            <a:spLocks noGrp="1"/>
          </p:cNvSpPr>
          <p:nvPr>
            <p:ph type="ctrTitle"/>
          </p:nvPr>
        </p:nvSpPr>
        <p:spPr/>
        <p:txBody>
          <a:bodyPr/>
          <a:lstStyle/>
          <a:p>
            <a:r>
              <a:rPr lang="en-US" dirty="0"/>
              <a:t>School Board Boundary Appeal Board Petition</a:t>
            </a:r>
          </a:p>
        </p:txBody>
      </p:sp>
      <p:sp>
        <p:nvSpPr>
          <p:cNvPr id="3" name="Subtitle 2">
            <a:extLst>
              <a:ext uri="{FF2B5EF4-FFF2-40B4-BE49-F238E27FC236}">
                <a16:creationId xmlns:a16="http://schemas.microsoft.com/office/drawing/2014/main" id="{9364B5D5-1F66-44EE-AD58-31F1D7086BE7}"/>
              </a:ext>
            </a:extLst>
          </p:cNvPr>
          <p:cNvSpPr>
            <a:spLocks noGrp="1"/>
          </p:cNvSpPr>
          <p:nvPr>
            <p:ph type="subTitle" idx="1"/>
          </p:nvPr>
        </p:nvSpPr>
        <p:spPr/>
        <p:txBody>
          <a:bodyPr/>
          <a:lstStyle/>
          <a:p>
            <a:r>
              <a:rPr lang="en-US" dirty="0"/>
              <a:t>Request to detach from the West Allis – West Milwaukee (WAWM) School District and join the New Berlin (NB) School District</a:t>
            </a:r>
          </a:p>
        </p:txBody>
      </p:sp>
    </p:spTree>
    <p:extLst>
      <p:ext uri="{BB962C8B-B14F-4D97-AF65-F5344CB8AC3E}">
        <p14:creationId xmlns:p14="http://schemas.microsoft.com/office/powerpoint/2010/main" val="119541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54B2-1D42-43FB-A4CB-A0564CC182EF}"/>
              </a:ext>
            </a:extLst>
          </p:cNvPr>
          <p:cNvSpPr>
            <a:spLocks noGrp="1"/>
          </p:cNvSpPr>
          <p:nvPr>
            <p:ph type="title"/>
          </p:nvPr>
        </p:nvSpPr>
        <p:spPr/>
        <p:txBody>
          <a:bodyPr/>
          <a:lstStyle/>
          <a:p>
            <a:pPr algn="ctr"/>
            <a:r>
              <a:rPr lang="en-US" dirty="0"/>
              <a:t>2018 – 2019 DPI Middle/High School</a:t>
            </a:r>
            <a:br>
              <a:rPr lang="en-US" dirty="0"/>
            </a:br>
            <a:r>
              <a:rPr lang="en-US" dirty="0"/>
              <a:t>Report Card</a:t>
            </a:r>
          </a:p>
        </p:txBody>
      </p:sp>
      <p:pic>
        <p:nvPicPr>
          <p:cNvPr id="6" name="Content Placeholder 5">
            <a:extLst>
              <a:ext uri="{FF2B5EF4-FFF2-40B4-BE49-F238E27FC236}">
                <a16:creationId xmlns:a16="http://schemas.microsoft.com/office/drawing/2014/main" id="{E7BF2D62-89FC-4432-806B-F130E31353C1}"/>
              </a:ext>
            </a:extLst>
          </p:cNvPr>
          <p:cNvPicPr>
            <a:picLocks noGrp="1" noChangeAspect="1"/>
          </p:cNvPicPr>
          <p:nvPr>
            <p:ph sz="half" idx="1"/>
          </p:nvPr>
        </p:nvPicPr>
        <p:blipFill>
          <a:blip r:embed="rId2"/>
          <a:stretch>
            <a:fillRect/>
          </a:stretch>
        </p:blipFill>
        <p:spPr>
          <a:xfrm>
            <a:off x="8368931" y="1690688"/>
            <a:ext cx="3364483" cy="4802186"/>
          </a:xfrm>
        </p:spPr>
      </p:pic>
      <p:pic>
        <p:nvPicPr>
          <p:cNvPr id="8" name="Content Placeholder 7">
            <a:extLst>
              <a:ext uri="{FF2B5EF4-FFF2-40B4-BE49-F238E27FC236}">
                <a16:creationId xmlns:a16="http://schemas.microsoft.com/office/drawing/2014/main" id="{528E18B8-976E-4377-9B33-5E1C703CC996}"/>
              </a:ext>
            </a:extLst>
          </p:cNvPr>
          <p:cNvPicPr>
            <a:picLocks noGrp="1" noChangeAspect="1"/>
          </p:cNvPicPr>
          <p:nvPr>
            <p:ph sz="half" idx="2"/>
          </p:nvPr>
        </p:nvPicPr>
        <p:blipFill>
          <a:blip r:embed="rId3"/>
          <a:stretch>
            <a:fillRect/>
          </a:stretch>
        </p:blipFill>
        <p:spPr>
          <a:xfrm>
            <a:off x="463178" y="1690688"/>
            <a:ext cx="3359893" cy="4802186"/>
          </a:xfrm>
        </p:spPr>
      </p:pic>
      <p:pic>
        <p:nvPicPr>
          <p:cNvPr id="10" name="Picture 9">
            <a:extLst>
              <a:ext uri="{FF2B5EF4-FFF2-40B4-BE49-F238E27FC236}">
                <a16:creationId xmlns:a16="http://schemas.microsoft.com/office/drawing/2014/main" id="{C8B3F57D-FD36-4092-8D10-91DD3EAD5C74}"/>
              </a:ext>
            </a:extLst>
          </p:cNvPr>
          <p:cNvPicPr>
            <a:picLocks noChangeAspect="1"/>
          </p:cNvPicPr>
          <p:nvPr/>
        </p:nvPicPr>
        <p:blipFill>
          <a:blip r:embed="rId4"/>
          <a:stretch>
            <a:fillRect/>
          </a:stretch>
        </p:blipFill>
        <p:spPr>
          <a:xfrm>
            <a:off x="4365525" y="1690687"/>
            <a:ext cx="3460951" cy="4802187"/>
          </a:xfrm>
          <a:prstGeom prst="rect">
            <a:avLst/>
          </a:prstGeom>
        </p:spPr>
      </p:pic>
    </p:spTree>
    <p:extLst>
      <p:ext uri="{BB962C8B-B14F-4D97-AF65-F5344CB8AC3E}">
        <p14:creationId xmlns:p14="http://schemas.microsoft.com/office/powerpoint/2010/main" val="88706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30C56-702E-4F68-9300-B7F992A6CA66}"/>
              </a:ext>
            </a:extLst>
          </p:cNvPr>
          <p:cNvSpPr>
            <a:spLocks noGrp="1"/>
          </p:cNvSpPr>
          <p:nvPr>
            <p:ph type="title"/>
          </p:nvPr>
        </p:nvSpPr>
        <p:spPr/>
        <p:txBody>
          <a:bodyPr/>
          <a:lstStyle/>
          <a:p>
            <a:r>
              <a:rPr lang="en-US" dirty="0"/>
              <a:t>Social Justice</a:t>
            </a:r>
          </a:p>
        </p:txBody>
      </p:sp>
      <p:pic>
        <p:nvPicPr>
          <p:cNvPr id="8" name="Content Placeholder 7" descr="Text&#10;&#10;Description automatically generated with low confidence">
            <a:extLst>
              <a:ext uri="{FF2B5EF4-FFF2-40B4-BE49-F238E27FC236}">
                <a16:creationId xmlns:a16="http://schemas.microsoft.com/office/drawing/2014/main" id="{F9ECD026-A641-4163-8E67-02A162A0C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600" cy="4667250"/>
          </a:xfrm>
        </p:spPr>
      </p:pic>
    </p:spTree>
    <p:extLst>
      <p:ext uri="{BB962C8B-B14F-4D97-AF65-F5344CB8AC3E}">
        <p14:creationId xmlns:p14="http://schemas.microsoft.com/office/powerpoint/2010/main" val="210779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6E0-F014-4054-9EEF-5B4C8FB51FEE}"/>
              </a:ext>
            </a:extLst>
          </p:cNvPr>
          <p:cNvSpPr>
            <a:spLocks noGrp="1"/>
          </p:cNvSpPr>
          <p:nvPr>
            <p:ph type="title"/>
          </p:nvPr>
        </p:nvSpPr>
        <p:spPr/>
        <p:txBody>
          <a:bodyPr/>
          <a:lstStyle/>
          <a:p>
            <a:pPr algn="ctr"/>
            <a:r>
              <a:rPr lang="en-US" dirty="0"/>
              <a:t>Values</a:t>
            </a:r>
          </a:p>
        </p:txBody>
      </p:sp>
      <p:sp>
        <p:nvSpPr>
          <p:cNvPr id="3" name="Content Placeholder 2">
            <a:extLst>
              <a:ext uri="{FF2B5EF4-FFF2-40B4-BE49-F238E27FC236}">
                <a16:creationId xmlns:a16="http://schemas.microsoft.com/office/drawing/2014/main" id="{EC0FE9F9-C054-4B0C-BBC9-3FE2E2ECC3F3}"/>
              </a:ext>
            </a:extLst>
          </p:cNvPr>
          <p:cNvSpPr>
            <a:spLocks noGrp="1"/>
          </p:cNvSpPr>
          <p:nvPr>
            <p:ph idx="1"/>
          </p:nvPr>
        </p:nvSpPr>
        <p:spPr/>
        <p:txBody>
          <a:bodyPr>
            <a:normAutofit lnSpcReduction="10000"/>
          </a:bodyPr>
          <a:lstStyle/>
          <a:p>
            <a:r>
              <a:rPr lang="en-US" dirty="0"/>
              <a:t>School Board Clerk Gary Schultz told the rest of the WAWM SB that they should resign to the fact that they are a steppingstone SD for schoolteachers. </a:t>
            </a:r>
          </a:p>
          <a:p>
            <a:r>
              <a:rPr lang="en-US" dirty="0"/>
              <a:t>The WAWM Superintendent informed the SB that I should not be allowed to join the NB SD due to my children’s race. </a:t>
            </a:r>
          </a:p>
          <a:p>
            <a:r>
              <a:rPr lang="en-US" dirty="0"/>
              <a:t>The Superintendent also states that I should not be allowed to join the NB SD because it MAY result in the WAWM SD schools seeing a higher concentration of students with disabilities. </a:t>
            </a:r>
          </a:p>
          <a:p>
            <a:r>
              <a:rPr lang="en-US" dirty="0"/>
              <a:t>The Superintendent implies negative impacts to the NB SD if I was allowed to join the NB SD, but if that was the case why would the NB SB approve my petition?</a:t>
            </a:r>
          </a:p>
          <a:p>
            <a:endParaRPr lang="en-US" dirty="0"/>
          </a:p>
        </p:txBody>
      </p:sp>
    </p:spTree>
    <p:extLst>
      <p:ext uri="{BB962C8B-B14F-4D97-AF65-F5344CB8AC3E}">
        <p14:creationId xmlns:p14="http://schemas.microsoft.com/office/powerpoint/2010/main" val="417852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ECCB-0990-4570-B822-78B03595B475}"/>
              </a:ext>
            </a:extLst>
          </p:cNvPr>
          <p:cNvSpPr>
            <a:spLocks noGrp="1"/>
          </p:cNvSpPr>
          <p:nvPr>
            <p:ph type="title"/>
          </p:nvPr>
        </p:nvSpPr>
        <p:spPr/>
        <p:txBody>
          <a:bodyPr/>
          <a:lstStyle/>
          <a:p>
            <a:pPr algn="ctr"/>
            <a:r>
              <a:rPr lang="en-US" dirty="0"/>
              <a:t>Thank You for Your Time and Consideration</a:t>
            </a:r>
          </a:p>
        </p:txBody>
      </p:sp>
      <p:sp>
        <p:nvSpPr>
          <p:cNvPr id="3" name="Content Placeholder 2">
            <a:extLst>
              <a:ext uri="{FF2B5EF4-FFF2-40B4-BE49-F238E27FC236}">
                <a16:creationId xmlns:a16="http://schemas.microsoft.com/office/drawing/2014/main" id="{4B6C895F-69F1-401A-9092-E449B731621C}"/>
              </a:ext>
            </a:extLst>
          </p:cNvPr>
          <p:cNvSpPr>
            <a:spLocks noGrp="1"/>
          </p:cNvSpPr>
          <p:nvPr>
            <p:ph idx="1"/>
          </p:nvPr>
        </p:nvSpPr>
        <p:spPr/>
        <p:txBody>
          <a:bodyPr/>
          <a:lstStyle/>
          <a:p>
            <a:r>
              <a:rPr lang="en-US" dirty="0"/>
              <a:t>See Exhibit titled “Attachment to Resolution February 22, 2021” that was drafted by the WAWM SD.</a:t>
            </a:r>
          </a:p>
          <a:p>
            <a:r>
              <a:rPr lang="en-US" dirty="0"/>
              <a:t>I provided a long list of reasonable explanations to have my children attend the SD in which they reside, identify with, and has their best educational interests in mind. </a:t>
            </a:r>
          </a:p>
          <a:p>
            <a:r>
              <a:rPr lang="en-US"/>
              <a:t>Please </a:t>
            </a:r>
            <a:r>
              <a:rPr lang="en-US" dirty="0"/>
              <a:t>take my appeal into consideration as it applies to me and my family and do not let the 2nd largest SD in Milwaukee County tell you that the tax levy lost from my children will negatively impact their operations. My children’s transfer would go unnoticed by the WAWM SD when the 2021-2022 school year begins.</a:t>
            </a:r>
          </a:p>
        </p:txBody>
      </p:sp>
    </p:spTree>
    <p:extLst>
      <p:ext uri="{BB962C8B-B14F-4D97-AF65-F5344CB8AC3E}">
        <p14:creationId xmlns:p14="http://schemas.microsoft.com/office/powerpoint/2010/main" val="373367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549D-B94F-4D16-9F48-C5F7CB303D36}"/>
              </a:ext>
            </a:extLst>
          </p:cNvPr>
          <p:cNvSpPr>
            <a:spLocks noGrp="1"/>
          </p:cNvSpPr>
          <p:nvPr>
            <p:ph type="title"/>
          </p:nvPr>
        </p:nvSpPr>
        <p:spPr/>
        <p:txBody>
          <a:bodyPr/>
          <a:lstStyle/>
          <a:p>
            <a:pPr algn="ctr"/>
            <a:r>
              <a:rPr lang="en-US" dirty="0"/>
              <a:t>Virtual Schooling vs In-Person Schooling</a:t>
            </a:r>
          </a:p>
        </p:txBody>
      </p:sp>
      <p:sp>
        <p:nvSpPr>
          <p:cNvPr id="3" name="Content Placeholder 2">
            <a:extLst>
              <a:ext uri="{FF2B5EF4-FFF2-40B4-BE49-F238E27FC236}">
                <a16:creationId xmlns:a16="http://schemas.microsoft.com/office/drawing/2014/main" id="{BA4F85C4-7E17-4386-BFC9-C3FDD6699B3D}"/>
              </a:ext>
            </a:extLst>
          </p:cNvPr>
          <p:cNvSpPr>
            <a:spLocks noGrp="1"/>
          </p:cNvSpPr>
          <p:nvPr>
            <p:ph idx="1"/>
          </p:nvPr>
        </p:nvSpPr>
        <p:spPr/>
        <p:txBody>
          <a:bodyPr>
            <a:normAutofit fontScale="92500" lnSpcReduction="20000"/>
          </a:bodyPr>
          <a:lstStyle/>
          <a:p>
            <a:r>
              <a:rPr lang="en-US" dirty="0"/>
              <a:t>WAWM School District was not back to full in-person learning for over a year while NB School District started the 2020-2021 school year with in-person learning. </a:t>
            </a:r>
          </a:p>
          <a:p>
            <a:r>
              <a:rPr lang="en-US" dirty="0"/>
              <a:t>I wanted my 1</a:t>
            </a:r>
            <a:r>
              <a:rPr lang="en-US" baseline="30000" dirty="0"/>
              <a:t>st</a:t>
            </a:r>
            <a:r>
              <a:rPr lang="en-US" dirty="0"/>
              <a:t> and 3</a:t>
            </a:r>
            <a:r>
              <a:rPr lang="en-US" baseline="30000" dirty="0"/>
              <a:t>rd</a:t>
            </a:r>
            <a:r>
              <a:rPr lang="en-US" dirty="0"/>
              <a:t> grade daughters back to in-person learning during these crucial developmental years.</a:t>
            </a:r>
          </a:p>
          <a:p>
            <a:r>
              <a:rPr lang="en-US" dirty="0"/>
              <a:t>The WAWM School Board failed to lead by example and were holding virtual school board meetings when students finally did return to the classroom.</a:t>
            </a:r>
          </a:p>
          <a:p>
            <a:r>
              <a:rPr lang="en-US" dirty="0"/>
              <a:t>The CDC provided recommendations and evidence of in-person learning months before WAWM was able to return to in-person learning.</a:t>
            </a:r>
          </a:p>
          <a:p>
            <a:r>
              <a:rPr lang="en-US" dirty="0"/>
              <a:t>Waukesha County health data was not used to make decisions regarding in-person learning even though the elementary school is in Waukesha County.</a:t>
            </a:r>
          </a:p>
          <a:p>
            <a:endParaRPr lang="en-US" dirty="0"/>
          </a:p>
          <a:p>
            <a:endParaRPr lang="en-US" dirty="0"/>
          </a:p>
        </p:txBody>
      </p:sp>
    </p:spTree>
    <p:extLst>
      <p:ext uri="{BB962C8B-B14F-4D97-AF65-F5344CB8AC3E}">
        <p14:creationId xmlns:p14="http://schemas.microsoft.com/office/powerpoint/2010/main" val="142221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5FE4-9F94-4BDB-B0FE-1F129A0B5397}"/>
              </a:ext>
            </a:extLst>
          </p:cNvPr>
          <p:cNvSpPr>
            <a:spLocks noGrp="1"/>
          </p:cNvSpPr>
          <p:nvPr>
            <p:ph type="title"/>
          </p:nvPr>
        </p:nvSpPr>
        <p:spPr/>
        <p:txBody>
          <a:bodyPr/>
          <a:lstStyle/>
          <a:p>
            <a:pPr algn="ctr"/>
            <a:r>
              <a:rPr lang="en-US" dirty="0"/>
              <a:t>Sense of Identity</a:t>
            </a:r>
          </a:p>
        </p:txBody>
      </p:sp>
      <p:sp>
        <p:nvSpPr>
          <p:cNvPr id="3" name="Content Placeholder 2">
            <a:extLst>
              <a:ext uri="{FF2B5EF4-FFF2-40B4-BE49-F238E27FC236}">
                <a16:creationId xmlns:a16="http://schemas.microsoft.com/office/drawing/2014/main" id="{027FE3F4-23EF-4374-938C-8F577B23365E}"/>
              </a:ext>
            </a:extLst>
          </p:cNvPr>
          <p:cNvSpPr>
            <a:spLocks noGrp="1"/>
          </p:cNvSpPr>
          <p:nvPr>
            <p:ph idx="1"/>
          </p:nvPr>
        </p:nvSpPr>
        <p:spPr/>
        <p:txBody>
          <a:bodyPr>
            <a:normAutofit/>
          </a:bodyPr>
          <a:lstStyle/>
          <a:p>
            <a:r>
              <a:rPr lang="en-US" dirty="0"/>
              <a:t>The West Allis – West Milwaukee School District does not recognize the New Berlin residents in the school district.</a:t>
            </a:r>
          </a:p>
          <a:p>
            <a:r>
              <a:rPr lang="en-US" dirty="0"/>
              <a:t>This is evident in the name of the school district that recognizes West Allis and West Milwaukee but not New Berlin.</a:t>
            </a:r>
          </a:p>
          <a:p>
            <a:r>
              <a:rPr lang="en-US" dirty="0"/>
              <a:t>Lack of WAWM SD engagement with the City of New Berlin.</a:t>
            </a:r>
          </a:p>
          <a:p>
            <a:r>
              <a:rPr lang="en-US" dirty="0"/>
              <a:t>Property taxes pay for the New Berlin Recreation Department and the WAWM Recreation Department.</a:t>
            </a:r>
          </a:p>
          <a:p>
            <a:r>
              <a:rPr lang="en-US" dirty="0"/>
              <a:t>Tax rate discrepancies between New Berlin residents and the rest of the SD residents.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042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995F-C089-4960-AAEF-9EF5BA73CCA9}"/>
              </a:ext>
            </a:extLst>
          </p:cNvPr>
          <p:cNvSpPr>
            <a:spLocks noGrp="1"/>
          </p:cNvSpPr>
          <p:nvPr>
            <p:ph type="title"/>
          </p:nvPr>
        </p:nvSpPr>
        <p:spPr/>
        <p:txBody>
          <a:bodyPr/>
          <a:lstStyle/>
          <a:p>
            <a:pPr algn="ctr"/>
            <a:r>
              <a:rPr lang="en-US" dirty="0"/>
              <a:t>Procedure under WI State Statute 117.12</a:t>
            </a:r>
          </a:p>
        </p:txBody>
      </p:sp>
      <p:sp>
        <p:nvSpPr>
          <p:cNvPr id="3" name="Content Placeholder 2">
            <a:extLst>
              <a:ext uri="{FF2B5EF4-FFF2-40B4-BE49-F238E27FC236}">
                <a16:creationId xmlns:a16="http://schemas.microsoft.com/office/drawing/2014/main" id="{7B3C046C-609D-4D28-B98D-303C790A04FF}"/>
              </a:ext>
            </a:extLst>
          </p:cNvPr>
          <p:cNvSpPr>
            <a:spLocks noGrp="1"/>
          </p:cNvSpPr>
          <p:nvPr>
            <p:ph idx="1"/>
          </p:nvPr>
        </p:nvSpPr>
        <p:spPr/>
        <p:txBody>
          <a:bodyPr>
            <a:normAutofit fontScale="92500" lnSpcReduction="10000"/>
          </a:bodyPr>
          <a:lstStyle/>
          <a:p>
            <a:r>
              <a:rPr lang="en-US" dirty="0"/>
              <a:t>Population of West Allis is 60,000 and New Berlin is 40,000.</a:t>
            </a:r>
          </a:p>
          <a:p>
            <a:r>
              <a:rPr lang="en-US" dirty="0"/>
              <a:t>Many years ago, while both communities were mostly undeveloped it made sense for the school district to have students from both municipalities.</a:t>
            </a:r>
          </a:p>
          <a:p>
            <a:r>
              <a:rPr lang="en-US" dirty="0"/>
              <a:t>The only way to realign the school district boundaries is through this appeal process.</a:t>
            </a:r>
          </a:p>
          <a:p>
            <a:r>
              <a:rPr lang="en-US" dirty="0"/>
              <a:t>The WAWM SD is the 2</a:t>
            </a:r>
            <a:r>
              <a:rPr lang="en-US" baseline="30000" dirty="0"/>
              <a:t>nd</a:t>
            </a:r>
            <a:r>
              <a:rPr lang="en-US" dirty="0"/>
              <a:t> largest SD in Milwaukee County only behind the Milwaukee SD. Therefore, they are able to easily accommodate our detachment.</a:t>
            </a:r>
          </a:p>
          <a:p>
            <a:r>
              <a:rPr lang="en-US" dirty="0"/>
              <a:t>WAWM SD brought up concerns about my property not being contiguous to the school district boundary.</a:t>
            </a:r>
          </a:p>
        </p:txBody>
      </p:sp>
    </p:spTree>
    <p:extLst>
      <p:ext uri="{BB962C8B-B14F-4D97-AF65-F5344CB8AC3E}">
        <p14:creationId xmlns:p14="http://schemas.microsoft.com/office/powerpoint/2010/main" val="425746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D430-5D16-4D38-B887-56A982F264DA}"/>
              </a:ext>
            </a:extLst>
          </p:cNvPr>
          <p:cNvSpPr>
            <a:spLocks noGrp="1"/>
          </p:cNvSpPr>
          <p:nvPr>
            <p:ph type="title"/>
          </p:nvPr>
        </p:nvSpPr>
        <p:spPr/>
        <p:txBody>
          <a:bodyPr/>
          <a:lstStyle/>
          <a:p>
            <a:pPr algn="ctr"/>
            <a:r>
              <a:rPr lang="en-US" dirty="0"/>
              <a:t>School District Boundaries</a:t>
            </a:r>
          </a:p>
        </p:txBody>
      </p:sp>
      <p:pic>
        <p:nvPicPr>
          <p:cNvPr id="5" name="Content Placeholder 4">
            <a:extLst>
              <a:ext uri="{FF2B5EF4-FFF2-40B4-BE49-F238E27FC236}">
                <a16:creationId xmlns:a16="http://schemas.microsoft.com/office/drawing/2014/main" id="{C4695A68-DA7C-447A-B038-0E1D4CC424DB}"/>
              </a:ext>
            </a:extLst>
          </p:cNvPr>
          <p:cNvPicPr>
            <a:picLocks noGrp="1" noChangeAspect="1"/>
          </p:cNvPicPr>
          <p:nvPr>
            <p:ph idx="1"/>
          </p:nvPr>
        </p:nvPicPr>
        <p:blipFill>
          <a:blip r:embed="rId2"/>
          <a:stretch>
            <a:fillRect/>
          </a:stretch>
        </p:blipFill>
        <p:spPr>
          <a:xfrm>
            <a:off x="596534" y="1816099"/>
            <a:ext cx="10998932" cy="4860951"/>
          </a:xfrm>
        </p:spPr>
      </p:pic>
    </p:spTree>
    <p:extLst>
      <p:ext uri="{BB962C8B-B14F-4D97-AF65-F5344CB8AC3E}">
        <p14:creationId xmlns:p14="http://schemas.microsoft.com/office/powerpoint/2010/main" val="359199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C0DF-DFE6-4921-B5FA-0D6FFD4DDC98}"/>
              </a:ext>
            </a:extLst>
          </p:cNvPr>
          <p:cNvSpPr>
            <a:spLocks noGrp="1"/>
          </p:cNvSpPr>
          <p:nvPr>
            <p:ph type="title"/>
          </p:nvPr>
        </p:nvSpPr>
        <p:spPr/>
        <p:txBody>
          <a:bodyPr/>
          <a:lstStyle/>
          <a:p>
            <a:r>
              <a:rPr lang="en-US" dirty="0"/>
              <a:t>WI Supreme Court Case Stockbridge SD v. DPI</a:t>
            </a:r>
          </a:p>
        </p:txBody>
      </p:sp>
      <p:sp>
        <p:nvSpPr>
          <p:cNvPr id="3" name="Content Placeholder 2">
            <a:extLst>
              <a:ext uri="{FF2B5EF4-FFF2-40B4-BE49-F238E27FC236}">
                <a16:creationId xmlns:a16="http://schemas.microsoft.com/office/drawing/2014/main" id="{87408E19-3C13-4751-B28C-2E39CA87F88B}"/>
              </a:ext>
            </a:extLst>
          </p:cNvPr>
          <p:cNvSpPr>
            <a:spLocks noGrp="1"/>
          </p:cNvSpPr>
          <p:nvPr>
            <p:ph idx="1"/>
          </p:nvPr>
        </p:nvSpPr>
        <p:spPr/>
        <p:txBody>
          <a:bodyPr/>
          <a:lstStyle/>
          <a:p>
            <a:r>
              <a:rPr lang="en-US" dirty="0"/>
              <a:t>Stockbridge SD took the ruling of the School District Boundary Appeal Board to the Supreme Court.</a:t>
            </a:r>
          </a:p>
          <a:p>
            <a:r>
              <a:rPr lang="en-US" dirty="0"/>
              <a:t>The Supreme Court allowed the detachment of “island” parcels from school districts that adjoin.</a:t>
            </a:r>
          </a:p>
          <a:p>
            <a:r>
              <a:rPr lang="en-US" dirty="0"/>
              <a:t>The Supreme Court stated that a detached parcel need not adjoin the school district to which it is attached.</a:t>
            </a:r>
          </a:p>
          <a:p>
            <a:r>
              <a:rPr lang="en-US" dirty="0"/>
              <a:t>This is clear guidance to the School District Boundary Appeal Board, and it can be applied directly to my appeal.</a:t>
            </a:r>
          </a:p>
        </p:txBody>
      </p:sp>
    </p:spTree>
    <p:extLst>
      <p:ext uri="{BB962C8B-B14F-4D97-AF65-F5344CB8AC3E}">
        <p14:creationId xmlns:p14="http://schemas.microsoft.com/office/powerpoint/2010/main" val="412369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2DBF-1436-42F2-AC42-F89BF2CBA3D3}"/>
              </a:ext>
            </a:extLst>
          </p:cNvPr>
          <p:cNvSpPr>
            <a:spLocks noGrp="1"/>
          </p:cNvSpPr>
          <p:nvPr>
            <p:ph type="title"/>
          </p:nvPr>
        </p:nvSpPr>
        <p:spPr/>
        <p:txBody>
          <a:bodyPr/>
          <a:lstStyle/>
          <a:p>
            <a:pPr algn="ctr"/>
            <a:r>
              <a:rPr lang="en-US" dirty="0"/>
              <a:t>Open Enrollment</a:t>
            </a:r>
          </a:p>
        </p:txBody>
      </p:sp>
      <p:sp>
        <p:nvSpPr>
          <p:cNvPr id="3" name="Content Placeholder 2">
            <a:extLst>
              <a:ext uri="{FF2B5EF4-FFF2-40B4-BE49-F238E27FC236}">
                <a16:creationId xmlns:a16="http://schemas.microsoft.com/office/drawing/2014/main" id="{C0B9E23F-2216-4037-A092-7FE0E2B1C927}"/>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I was approved for Open Enrollment through the NB SD at the beginning of this school year.</a:t>
            </a:r>
          </a:p>
          <a:p>
            <a:r>
              <a:rPr lang="en-US" dirty="0">
                <a:latin typeface="Calibri" panose="020F0502020204030204" pitchFamily="34" charset="0"/>
                <a:cs typeface="Times New Roman" panose="02020603050405020304" pitchFamily="18" charset="0"/>
              </a:rPr>
              <a:t>Family disability and transportation issue.</a:t>
            </a:r>
          </a:p>
          <a:p>
            <a:r>
              <a:rPr lang="en-US" dirty="0"/>
              <a:t>NB SD was willing to discuss transportation options with us since their school bus already drives by our house. </a:t>
            </a:r>
          </a:p>
          <a:p>
            <a:r>
              <a:rPr lang="en-US" dirty="0"/>
              <a:t>But the WAWM SB has a policy that does not allow other school districts to provide transportation to anyone within the WAWM SD.</a:t>
            </a:r>
          </a:p>
          <a:p>
            <a:r>
              <a:rPr lang="en-US" dirty="0"/>
              <a:t>Our family disability and transportation issue also precludes us from sending our children to a private school.</a:t>
            </a:r>
          </a:p>
        </p:txBody>
      </p:sp>
    </p:spTree>
    <p:extLst>
      <p:ext uri="{BB962C8B-B14F-4D97-AF65-F5344CB8AC3E}">
        <p14:creationId xmlns:p14="http://schemas.microsoft.com/office/powerpoint/2010/main" val="10816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9ACD-99A6-4091-A431-0C47CACDD731}"/>
              </a:ext>
            </a:extLst>
          </p:cNvPr>
          <p:cNvSpPr>
            <a:spLocks noGrp="1"/>
          </p:cNvSpPr>
          <p:nvPr>
            <p:ph type="title"/>
          </p:nvPr>
        </p:nvSpPr>
        <p:spPr/>
        <p:txBody>
          <a:bodyPr/>
          <a:lstStyle/>
          <a:p>
            <a:r>
              <a:rPr lang="en-US" dirty="0"/>
              <a:t>2018 – 2019 DPI School District Report Card</a:t>
            </a:r>
          </a:p>
        </p:txBody>
      </p:sp>
      <p:pic>
        <p:nvPicPr>
          <p:cNvPr id="7" name="Content Placeholder 6" descr="Graphical user interface, application, table&#10;&#10;Description automatically generated">
            <a:extLst>
              <a:ext uri="{FF2B5EF4-FFF2-40B4-BE49-F238E27FC236}">
                <a16:creationId xmlns:a16="http://schemas.microsoft.com/office/drawing/2014/main" id="{6FA2C367-1C13-4487-819B-02E943C3A2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4425" y="1690688"/>
            <a:ext cx="4457699" cy="5167312"/>
          </a:xfrm>
        </p:spPr>
      </p:pic>
      <p:pic>
        <p:nvPicPr>
          <p:cNvPr id="9" name="Content Placeholder 8" descr="Graphical user interface, application, table&#10;&#10;Description automatically generated">
            <a:extLst>
              <a:ext uri="{FF2B5EF4-FFF2-40B4-BE49-F238E27FC236}">
                <a16:creationId xmlns:a16="http://schemas.microsoft.com/office/drawing/2014/main" id="{191CC25C-11B0-4A14-95EA-6E8FEE088D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9877" y="1690688"/>
            <a:ext cx="4457697" cy="5091981"/>
          </a:xfrm>
        </p:spPr>
      </p:pic>
    </p:spTree>
    <p:extLst>
      <p:ext uri="{BB962C8B-B14F-4D97-AF65-F5344CB8AC3E}">
        <p14:creationId xmlns:p14="http://schemas.microsoft.com/office/powerpoint/2010/main" val="116083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F888-1716-49B7-B1FC-CA5296844A06}"/>
              </a:ext>
            </a:extLst>
          </p:cNvPr>
          <p:cNvSpPr>
            <a:spLocks noGrp="1"/>
          </p:cNvSpPr>
          <p:nvPr>
            <p:ph type="title"/>
          </p:nvPr>
        </p:nvSpPr>
        <p:spPr/>
        <p:txBody>
          <a:bodyPr/>
          <a:lstStyle/>
          <a:p>
            <a:pPr algn="ctr"/>
            <a:r>
              <a:rPr lang="en-US" dirty="0"/>
              <a:t>2018 – 2019 DPI Elementary School</a:t>
            </a:r>
            <a:br>
              <a:rPr lang="en-US" dirty="0"/>
            </a:br>
            <a:r>
              <a:rPr lang="en-US" dirty="0"/>
              <a:t>Report Card</a:t>
            </a:r>
          </a:p>
        </p:txBody>
      </p:sp>
      <p:pic>
        <p:nvPicPr>
          <p:cNvPr id="6" name="Content Placeholder 5">
            <a:extLst>
              <a:ext uri="{FF2B5EF4-FFF2-40B4-BE49-F238E27FC236}">
                <a16:creationId xmlns:a16="http://schemas.microsoft.com/office/drawing/2014/main" id="{D35FF5D3-8924-4C52-BCB6-37ECE88E6478}"/>
              </a:ext>
            </a:extLst>
          </p:cNvPr>
          <p:cNvPicPr>
            <a:picLocks noGrp="1" noChangeAspect="1"/>
          </p:cNvPicPr>
          <p:nvPr>
            <p:ph sz="half" idx="1"/>
          </p:nvPr>
        </p:nvPicPr>
        <p:blipFill>
          <a:blip r:embed="rId2"/>
          <a:stretch>
            <a:fillRect/>
          </a:stretch>
        </p:blipFill>
        <p:spPr>
          <a:xfrm>
            <a:off x="1009651" y="1825625"/>
            <a:ext cx="4493374" cy="5032375"/>
          </a:xfrm>
        </p:spPr>
      </p:pic>
      <p:pic>
        <p:nvPicPr>
          <p:cNvPr id="8" name="Content Placeholder 7">
            <a:extLst>
              <a:ext uri="{FF2B5EF4-FFF2-40B4-BE49-F238E27FC236}">
                <a16:creationId xmlns:a16="http://schemas.microsoft.com/office/drawing/2014/main" id="{987FC775-30AA-4A93-9A9D-71AA4A52A4CC}"/>
              </a:ext>
            </a:extLst>
          </p:cNvPr>
          <p:cNvPicPr>
            <a:picLocks noGrp="1" noChangeAspect="1"/>
          </p:cNvPicPr>
          <p:nvPr>
            <p:ph sz="half" idx="2"/>
          </p:nvPr>
        </p:nvPicPr>
        <p:blipFill>
          <a:blip r:embed="rId3"/>
          <a:stretch>
            <a:fillRect/>
          </a:stretch>
        </p:blipFill>
        <p:spPr>
          <a:xfrm>
            <a:off x="6688976" y="1825624"/>
            <a:ext cx="4493373" cy="5032375"/>
          </a:xfrm>
        </p:spPr>
      </p:pic>
    </p:spTree>
    <p:extLst>
      <p:ext uri="{BB962C8B-B14F-4D97-AF65-F5344CB8AC3E}">
        <p14:creationId xmlns:p14="http://schemas.microsoft.com/office/powerpoint/2010/main" val="3623884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780</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School Board Boundary Appeal Board Petition</vt:lpstr>
      <vt:lpstr>Virtual Schooling vs In-Person Schooling</vt:lpstr>
      <vt:lpstr>Sense of Identity</vt:lpstr>
      <vt:lpstr>Procedure under WI State Statute 117.12</vt:lpstr>
      <vt:lpstr>School District Boundaries</vt:lpstr>
      <vt:lpstr>WI Supreme Court Case Stockbridge SD v. DPI</vt:lpstr>
      <vt:lpstr>Open Enrollment</vt:lpstr>
      <vt:lpstr>2018 – 2019 DPI School District Report Card</vt:lpstr>
      <vt:lpstr>2018 – 2019 DPI Elementary School Report Card</vt:lpstr>
      <vt:lpstr>2018 – 2019 DPI Middle/High School Report Card</vt:lpstr>
      <vt:lpstr>Social Justice</vt:lpstr>
      <vt:lpstr>Values</vt:lpstr>
      <vt:lpstr>Thank You for Your Time and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Board Boundary Appeal Board Petition</dc:title>
  <dc:creator>torin misko</dc:creator>
  <cp:keywords>school, board, boundary, appeal, petition, west, allis, milwaukee, wisconsin</cp:keywords>
  <cp:lastModifiedBy>Huelsman, Scott M.   DPI</cp:lastModifiedBy>
  <cp:revision>7</cp:revision>
  <dcterms:created xsi:type="dcterms:W3CDTF">2021-05-22T22:02:45Z</dcterms:created>
  <dcterms:modified xsi:type="dcterms:W3CDTF">2022-04-04T17:32:07Z</dcterms:modified>
</cp:coreProperties>
</file>