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 id="2147483706" r:id="rId2"/>
  </p:sldMasterIdLst>
  <p:notesMasterIdLst>
    <p:notesMasterId r:id="rId100"/>
  </p:notesMasterIdLst>
  <p:handoutMasterIdLst>
    <p:handoutMasterId r:id="rId101"/>
  </p:handoutMasterIdLst>
  <p:sldIdLst>
    <p:sldId id="269" r:id="rId3"/>
    <p:sldId id="273" r:id="rId4"/>
    <p:sldId id="330" r:id="rId5"/>
    <p:sldId id="444" r:id="rId6"/>
    <p:sldId id="395" r:id="rId7"/>
    <p:sldId id="445" r:id="rId8"/>
    <p:sldId id="328" r:id="rId9"/>
    <p:sldId id="397" r:id="rId10"/>
    <p:sldId id="396" r:id="rId11"/>
    <p:sldId id="442" r:id="rId12"/>
    <p:sldId id="441" r:id="rId13"/>
    <p:sldId id="440" r:id="rId14"/>
    <p:sldId id="446" r:id="rId15"/>
    <p:sldId id="443" r:id="rId16"/>
    <p:sldId id="398" r:id="rId17"/>
    <p:sldId id="399" r:id="rId18"/>
    <p:sldId id="338" r:id="rId19"/>
    <p:sldId id="424" r:id="rId20"/>
    <p:sldId id="393" r:id="rId21"/>
    <p:sldId id="402" r:id="rId22"/>
    <p:sldId id="333" r:id="rId23"/>
    <p:sldId id="403" r:id="rId24"/>
    <p:sldId id="404" r:id="rId25"/>
    <p:sldId id="337" r:id="rId26"/>
    <p:sldId id="336" r:id="rId27"/>
    <p:sldId id="343" r:id="rId28"/>
    <p:sldId id="341" r:id="rId29"/>
    <p:sldId id="359" r:id="rId30"/>
    <p:sldId id="425" r:id="rId31"/>
    <p:sldId id="418" r:id="rId32"/>
    <p:sldId id="426" r:id="rId33"/>
    <p:sldId id="421" r:id="rId34"/>
    <p:sldId id="427" r:id="rId35"/>
    <p:sldId id="481" r:id="rId36"/>
    <p:sldId id="482" r:id="rId37"/>
    <p:sldId id="475" r:id="rId38"/>
    <p:sldId id="477" r:id="rId39"/>
    <p:sldId id="478" r:id="rId40"/>
    <p:sldId id="479" r:id="rId41"/>
    <p:sldId id="480" r:id="rId42"/>
    <p:sldId id="483" r:id="rId43"/>
    <p:sldId id="405" r:id="rId44"/>
    <p:sldId id="406" r:id="rId45"/>
    <p:sldId id="408" r:id="rId46"/>
    <p:sldId id="409" r:id="rId47"/>
    <p:sldId id="411" r:id="rId48"/>
    <p:sldId id="447" r:id="rId49"/>
    <p:sldId id="487" r:id="rId50"/>
    <p:sldId id="417" r:id="rId51"/>
    <p:sldId id="422" r:id="rId52"/>
    <p:sldId id="412" r:id="rId53"/>
    <p:sldId id="490" r:id="rId54"/>
    <p:sldId id="347" r:id="rId55"/>
    <p:sldId id="365" r:id="rId56"/>
    <p:sldId id="364" r:id="rId57"/>
    <p:sldId id="485" r:id="rId58"/>
    <p:sldId id="486" r:id="rId59"/>
    <p:sldId id="366" r:id="rId60"/>
    <p:sldId id="340" r:id="rId61"/>
    <p:sldId id="367" r:id="rId62"/>
    <p:sldId id="368" r:id="rId63"/>
    <p:sldId id="369" r:id="rId64"/>
    <p:sldId id="414" r:id="rId65"/>
    <p:sldId id="370" r:id="rId66"/>
    <p:sldId id="348" r:id="rId67"/>
    <p:sldId id="413" r:id="rId68"/>
    <p:sldId id="415" r:id="rId69"/>
    <p:sldId id="357" r:id="rId70"/>
    <p:sldId id="416" r:id="rId71"/>
    <p:sldId id="371" r:id="rId72"/>
    <p:sldId id="277" r:id="rId73"/>
    <p:sldId id="372" r:id="rId74"/>
    <p:sldId id="373" r:id="rId75"/>
    <p:sldId id="374" r:id="rId76"/>
    <p:sldId id="379" r:id="rId77"/>
    <p:sldId id="428" r:id="rId78"/>
    <p:sldId id="448" r:id="rId79"/>
    <p:sldId id="474" r:id="rId80"/>
    <p:sldId id="430" r:id="rId81"/>
    <p:sldId id="488" r:id="rId82"/>
    <p:sldId id="489" r:id="rId83"/>
    <p:sldId id="491" r:id="rId84"/>
    <p:sldId id="492" r:id="rId85"/>
    <p:sldId id="493" r:id="rId86"/>
    <p:sldId id="494" r:id="rId87"/>
    <p:sldId id="495" r:id="rId88"/>
    <p:sldId id="496" r:id="rId89"/>
    <p:sldId id="497" r:id="rId90"/>
    <p:sldId id="498" r:id="rId91"/>
    <p:sldId id="499" r:id="rId92"/>
    <p:sldId id="500" r:id="rId93"/>
    <p:sldId id="501" r:id="rId94"/>
    <p:sldId id="467" r:id="rId95"/>
    <p:sldId id="469" r:id="rId96"/>
    <p:sldId id="470" r:id="rId97"/>
    <p:sldId id="471" r:id="rId98"/>
    <p:sldId id="473" r:id="rId99"/>
  </p:sldIdLst>
  <p:sldSz cx="9364663" cy="7023100"/>
  <p:notesSz cx="7010400" cy="9296400"/>
  <p:custDataLst>
    <p:tags r:id="rId102"/>
  </p:custDataLst>
  <p:defaultTextStyle>
    <a:defPPr>
      <a:defRPr lang="en-US"/>
    </a:defPPr>
    <a:lvl1pPr marL="0" algn="l" defTabSz="1114471" rtl="0" eaLnBrk="1" latinLnBrk="0" hangingPunct="1">
      <a:defRPr sz="2194" kern="1200">
        <a:solidFill>
          <a:schemeClr val="tx1"/>
        </a:solidFill>
        <a:latin typeface="+mn-lt"/>
        <a:ea typeface="+mn-ea"/>
        <a:cs typeface="+mn-cs"/>
      </a:defRPr>
    </a:lvl1pPr>
    <a:lvl2pPr marL="557235" algn="l" defTabSz="1114471" rtl="0" eaLnBrk="1" latinLnBrk="0" hangingPunct="1">
      <a:defRPr sz="2194" kern="1200">
        <a:solidFill>
          <a:schemeClr val="tx1"/>
        </a:solidFill>
        <a:latin typeface="+mn-lt"/>
        <a:ea typeface="+mn-ea"/>
        <a:cs typeface="+mn-cs"/>
      </a:defRPr>
    </a:lvl2pPr>
    <a:lvl3pPr marL="1114471" algn="l" defTabSz="1114471" rtl="0" eaLnBrk="1" latinLnBrk="0" hangingPunct="1">
      <a:defRPr sz="2194" kern="1200">
        <a:solidFill>
          <a:schemeClr val="tx1"/>
        </a:solidFill>
        <a:latin typeface="+mn-lt"/>
        <a:ea typeface="+mn-ea"/>
        <a:cs typeface="+mn-cs"/>
      </a:defRPr>
    </a:lvl3pPr>
    <a:lvl4pPr marL="1671706" algn="l" defTabSz="1114471" rtl="0" eaLnBrk="1" latinLnBrk="0" hangingPunct="1">
      <a:defRPr sz="2194" kern="1200">
        <a:solidFill>
          <a:schemeClr val="tx1"/>
        </a:solidFill>
        <a:latin typeface="+mn-lt"/>
        <a:ea typeface="+mn-ea"/>
        <a:cs typeface="+mn-cs"/>
      </a:defRPr>
    </a:lvl4pPr>
    <a:lvl5pPr marL="2228941" algn="l" defTabSz="1114471" rtl="0" eaLnBrk="1" latinLnBrk="0" hangingPunct="1">
      <a:defRPr sz="2194" kern="1200">
        <a:solidFill>
          <a:schemeClr val="tx1"/>
        </a:solidFill>
        <a:latin typeface="+mn-lt"/>
        <a:ea typeface="+mn-ea"/>
        <a:cs typeface="+mn-cs"/>
      </a:defRPr>
    </a:lvl5pPr>
    <a:lvl6pPr marL="2786177" algn="l" defTabSz="1114471" rtl="0" eaLnBrk="1" latinLnBrk="0" hangingPunct="1">
      <a:defRPr sz="2194" kern="1200">
        <a:solidFill>
          <a:schemeClr val="tx1"/>
        </a:solidFill>
        <a:latin typeface="+mn-lt"/>
        <a:ea typeface="+mn-ea"/>
        <a:cs typeface="+mn-cs"/>
      </a:defRPr>
    </a:lvl6pPr>
    <a:lvl7pPr marL="3343412" algn="l" defTabSz="1114471" rtl="0" eaLnBrk="1" latinLnBrk="0" hangingPunct="1">
      <a:defRPr sz="2194" kern="1200">
        <a:solidFill>
          <a:schemeClr val="tx1"/>
        </a:solidFill>
        <a:latin typeface="+mn-lt"/>
        <a:ea typeface="+mn-ea"/>
        <a:cs typeface="+mn-cs"/>
      </a:defRPr>
    </a:lvl7pPr>
    <a:lvl8pPr marL="3900648" algn="l" defTabSz="1114471" rtl="0" eaLnBrk="1" latinLnBrk="0" hangingPunct="1">
      <a:defRPr sz="2194" kern="1200">
        <a:solidFill>
          <a:schemeClr val="tx1"/>
        </a:solidFill>
        <a:latin typeface="+mn-lt"/>
        <a:ea typeface="+mn-ea"/>
        <a:cs typeface="+mn-cs"/>
      </a:defRPr>
    </a:lvl8pPr>
    <a:lvl9pPr marL="4457883" algn="l" defTabSz="1114471" rtl="0" eaLnBrk="1" latinLnBrk="0" hangingPunct="1">
      <a:defRPr sz="2194" kern="1200">
        <a:solidFill>
          <a:schemeClr val="tx1"/>
        </a:solidFill>
        <a:latin typeface="+mn-lt"/>
        <a:ea typeface="+mn-ea"/>
        <a:cs typeface="+mn-cs"/>
      </a:defRPr>
    </a:lvl9pPr>
  </p:defaultTextStyle>
  <p:extLst>
    <p:ext uri="{EFAFB233-063F-42B5-8137-9DF3F51BA10A}">
      <p15:sldGuideLst xmlns:p15="http://schemas.microsoft.com/office/powerpoint/2012/main">
        <p15:guide id="2" pos="2950" userDrawn="1">
          <p15:clr>
            <a:srgbClr val="A4A3A4"/>
          </p15:clr>
        </p15:guide>
        <p15:guide id="3" orient="horz" pos="221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00AB4E"/>
    <a:srgbClr val="0066CC"/>
    <a:srgbClr val="0099FF"/>
    <a:srgbClr val="009999"/>
    <a:srgbClr val="0099CC"/>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589" autoAdjust="0"/>
    <p:restoredTop sz="80895" autoAdjust="0"/>
  </p:normalViewPr>
  <p:slideViewPr>
    <p:cSldViewPr snapToGrid="0">
      <p:cViewPr varScale="1">
        <p:scale>
          <a:sx n="85" d="100"/>
          <a:sy n="85" d="100"/>
        </p:scale>
        <p:origin x="534" y="108"/>
      </p:cViewPr>
      <p:guideLst>
        <p:guide pos="2950"/>
        <p:guide orient="horz" pos="2212"/>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83" d="100"/>
          <a:sy n="83" d="100"/>
        </p:scale>
        <p:origin x="3174" y="10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tags" Target="tags/tag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notesMaster" Target="notesMasters/notesMaster1.xml"/><Relationship Id="rId105"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tableStyles" Target="tableStyle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9" y="2"/>
            <a:ext cx="3038475" cy="466725"/>
          </a:xfrm>
          <a:prstGeom prst="rect">
            <a:avLst/>
          </a:prstGeom>
        </p:spPr>
        <p:txBody>
          <a:bodyPr vert="horz" lIns="91440" tIns="45720" rIns="91440" bIns="45720" rtlCol="0"/>
          <a:lstStyle>
            <a:lvl1pPr algn="r">
              <a:defRPr sz="1200"/>
            </a:lvl1pPr>
          </a:lstStyle>
          <a:p>
            <a:fld id="{1444BFF0-C6B5-401C-9E6A-21D98C908F4C}" type="datetimeFigureOut">
              <a:rPr lang="en-US" smtClean="0"/>
              <a:t>5/23/2018</a:t>
            </a:fld>
            <a:endParaRPr lang="en-US"/>
          </a:p>
        </p:txBody>
      </p:sp>
      <p:sp>
        <p:nvSpPr>
          <p:cNvPr id="4" name="Footer Placeholder 3"/>
          <p:cNvSpPr>
            <a:spLocks noGrp="1"/>
          </p:cNvSpPr>
          <p:nvPr>
            <p:ph type="ftr" sz="quarter" idx="2"/>
          </p:nvPr>
        </p:nvSpPr>
        <p:spPr>
          <a:xfrm>
            <a:off x="1" y="8829677"/>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9" y="8829677"/>
            <a:ext cx="3038475" cy="466725"/>
          </a:xfrm>
          <a:prstGeom prst="rect">
            <a:avLst/>
          </a:prstGeom>
        </p:spPr>
        <p:txBody>
          <a:bodyPr vert="horz" lIns="91440" tIns="45720" rIns="91440" bIns="45720" rtlCol="0" anchor="b"/>
          <a:lstStyle>
            <a:lvl1pPr algn="r">
              <a:defRPr sz="1200"/>
            </a:lvl1pPr>
          </a:lstStyle>
          <a:p>
            <a:fld id="{62BEEB49-207F-4B6C-9308-6F095331FE65}" type="slidenum">
              <a:rPr lang="en-US" smtClean="0"/>
              <a:t>‹#›</a:t>
            </a:fld>
            <a:endParaRPr lang="en-US"/>
          </a:p>
        </p:txBody>
      </p:sp>
    </p:spTree>
    <p:extLst>
      <p:ext uri="{BB962C8B-B14F-4D97-AF65-F5344CB8AC3E}">
        <p14:creationId xmlns:p14="http://schemas.microsoft.com/office/powerpoint/2010/main" val="21470897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8D66B86-A74A-4C80-A57B-B68EC8B0A391}" type="datetimeFigureOut">
              <a:rPr lang="en-US" smtClean="0"/>
              <a:t>5/23/2018</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9"/>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9"/>
            <a:ext cx="3037840" cy="466433"/>
          </a:xfrm>
          <a:prstGeom prst="rect">
            <a:avLst/>
          </a:prstGeom>
        </p:spPr>
        <p:txBody>
          <a:bodyPr vert="horz" lIns="93177" tIns="46589" rIns="93177" bIns="46589" rtlCol="0" anchor="b"/>
          <a:lstStyle>
            <a:lvl1pPr algn="r">
              <a:defRPr sz="1200"/>
            </a:lvl1pPr>
          </a:lstStyle>
          <a:p>
            <a:fld id="{6592A5A1-56EA-41D0-9C52-5BB87E1830FF}" type="slidenum">
              <a:rPr lang="en-US" smtClean="0"/>
              <a:t>‹#›</a:t>
            </a:fld>
            <a:endParaRPr lang="en-US" dirty="0"/>
          </a:p>
        </p:txBody>
      </p:sp>
    </p:spTree>
    <p:extLst>
      <p:ext uri="{BB962C8B-B14F-4D97-AF65-F5344CB8AC3E}">
        <p14:creationId xmlns:p14="http://schemas.microsoft.com/office/powerpoint/2010/main" val="6471526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16B6EEB-6119-48CA-BBB5-3D15E3CAB236}" type="slidenum">
              <a:rPr lang="en-US" smtClean="0"/>
              <a:pPr/>
              <a:t>2</a:t>
            </a:fld>
            <a:endParaRPr lang="en-US" dirty="0"/>
          </a:p>
        </p:txBody>
      </p:sp>
    </p:spTree>
    <p:extLst>
      <p:ext uri="{BB962C8B-B14F-4D97-AF65-F5344CB8AC3E}">
        <p14:creationId xmlns:p14="http://schemas.microsoft.com/office/powerpoint/2010/main" val="32629566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New Compliance Supplement Issued on May 17, 2018 (Added by Tim C)</a:t>
            </a:r>
          </a:p>
          <a:p>
            <a:r>
              <a:rPr lang="en-US" sz="1200" kern="1200" dirty="0" smtClean="0">
                <a:solidFill>
                  <a:schemeClr val="tx1"/>
                </a:solidFill>
                <a:effectLst/>
                <a:latin typeface="+mn-lt"/>
                <a:ea typeface="+mn-ea"/>
                <a:cs typeface="+mn-cs"/>
              </a:rPr>
              <a:t>Use the 2018 Supplement when testing the following programs: 84.000 (cross-cutting section), </a:t>
            </a:r>
          </a:p>
          <a:p>
            <a:r>
              <a:rPr lang="en-US" sz="1200" kern="1200" dirty="0" smtClean="0">
                <a:solidFill>
                  <a:schemeClr val="tx1"/>
                </a:solidFill>
                <a:effectLst/>
                <a:latin typeface="+mn-lt"/>
                <a:ea typeface="+mn-ea"/>
                <a:cs typeface="+mn-cs"/>
              </a:rPr>
              <a:t>84.010, Title I grants to LEA</a:t>
            </a:r>
          </a:p>
          <a:p>
            <a:r>
              <a:rPr lang="en-US" sz="1200" kern="1200" dirty="0" smtClean="0">
                <a:solidFill>
                  <a:schemeClr val="tx1"/>
                </a:solidFill>
                <a:effectLst/>
                <a:latin typeface="+mn-lt"/>
                <a:ea typeface="+mn-ea"/>
                <a:cs typeface="+mn-cs"/>
              </a:rPr>
              <a:t>84.011, Migrant Education - State Grant Program</a:t>
            </a:r>
          </a:p>
          <a:p>
            <a:r>
              <a:rPr lang="en-US" sz="1200" kern="1200" dirty="0" smtClean="0">
                <a:solidFill>
                  <a:schemeClr val="tx1"/>
                </a:solidFill>
                <a:effectLst/>
                <a:latin typeface="+mn-lt"/>
                <a:ea typeface="+mn-ea"/>
                <a:cs typeface="+mn-cs"/>
              </a:rPr>
              <a:t>84.282, Charter Schools</a:t>
            </a:r>
          </a:p>
          <a:p>
            <a:r>
              <a:rPr lang="en-US" sz="1200" kern="1200" dirty="0" smtClean="0">
                <a:solidFill>
                  <a:schemeClr val="tx1"/>
                </a:solidFill>
                <a:effectLst/>
                <a:latin typeface="+mn-lt"/>
                <a:ea typeface="+mn-ea"/>
                <a:cs typeface="+mn-cs"/>
              </a:rPr>
              <a:t>84.365, English Language Acquisition Grants (Title III, Part A)</a:t>
            </a:r>
          </a:p>
          <a:p>
            <a:r>
              <a:rPr lang="en-US" sz="1200" kern="1200" dirty="0" smtClean="0">
                <a:solidFill>
                  <a:schemeClr val="tx1"/>
                </a:solidFill>
                <a:effectLst/>
                <a:latin typeface="+mn-lt"/>
                <a:ea typeface="+mn-ea"/>
                <a:cs typeface="+mn-cs"/>
              </a:rPr>
              <a:t>84.367, Supporting Effective Instruction State Grant (Title II Part A)</a:t>
            </a:r>
          </a:p>
          <a:p>
            <a:r>
              <a:rPr lang="en-US" sz="1200" kern="1200" dirty="0" smtClean="0">
                <a:solidFill>
                  <a:schemeClr val="tx1"/>
                </a:solidFill>
                <a:effectLst/>
                <a:latin typeface="+mn-lt"/>
                <a:ea typeface="+mn-ea"/>
                <a:cs typeface="+mn-cs"/>
              </a:rPr>
              <a:t>84.424, Student Support Effective Instruction State Grant (Title IV, Part A)</a:t>
            </a:r>
          </a:p>
          <a:p>
            <a:endParaRPr lang="en-US" dirty="0" smtClean="0"/>
          </a:p>
          <a:p>
            <a:r>
              <a:rPr lang="en-US" dirty="0" smtClean="0"/>
              <a:t>The AICPA has issued</a:t>
            </a:r>
            <a:r>
              <a:rPr lang="en-US" baseline="0" dirty="0" smtClean="0"/>
              <a:t> some additional guidance and tools for using Supplement see the AICPA website (May 18, 2018)</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6592A5A1-56EA-41D0-9C52-5BB87E1830FF}" type="slidenum">
              <a:rPr lang="en-US" smtClean="0"/>
              <a:t>14</a:t>
            </a:fld>
            <a:endParaRPr lang="en-US" dirty="0"/>
          </a:p>
        </p:txBody>
      </p:sp>
    </p:spTree>
    <p:extLst>
      <p:ext uri="{BB962C8B-B14F-4D97-AF65-F5344CB8AC3E}">
        <p14:creationId xmlns:p14="http://schemas.microsoft.com/office/powerpoint/2010/main" val="5352324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Required to be included in audit report</a:t>
            </a:r>
            <a:r>
              <a:rPr lang="en-US" baseline="0" dirty="0" smtClean="0"/>
              <a:t> when no single audit is required.</a:t>
            </a:r>
            <a:endParaRPr lang="en-US" dirty="0"/>
          </a:p>
        </p:txBody>
      </p:sp>
      <p:sp>
        <p:nvSpPr>
          <p:cNvPr id="4" name="Slide Number Placeholder 3"/>
          <p:cNvSpPr>
            <a:spLocks noGrp="1"/>
          </p:cNvSpPr>
          <p:nvPr>
            <p:ph type="sldNum" sz="quarter" idx="10"/>
          </p:nvPr>
        </p:nvSpPr>
        <p:spPr/>
        <p:txBody>
          <a:bodyPr/>
          <a:lstStyle/>
          <a:p>
            <a:fld id="{6592A5A1-56EA-41D0-9C52-5BB87E1830FF}" type="slidenum">
              <a:rPr lang="en-US" smtClean="0"/>
              <a:t>16</a:t>
            </a:fld>
            <a:endParaRPr lang="en-US" dirty="0"/>
          </a:p>
        </p:txBody>
      </p:sp>
    </p:spTree>
    <p:extLst>
      <p:ext uri="{BB962C8B-B14F-4D97-AF65-F5344CB8AC3E}">
        <p14:creationId xmlns:p14="http://schemas.microsoft.com/office/powerpoint/2010/main" val="9358361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Please review and provide comments</a:t>
            </a:r>
            <a:r>
              <a:rPr lang="en-US" baseline="0" dirty="0" smtClean="0"/>
              <a:t> by June 1</a:t>
            </a:r>
            <a:r>
              <a:rPr lang="en-US" baseline="30000" dirty="0" smtClean="0"/>
              <a:t>st</a:t>
            </a:r>
            <a:r>
              <a:rPr lang="en-US" baseline="0" dirty="0" smtClean="0"/>
              <a:t> to dpifin@dpi.wi.gov </a:t>
            </a:r>
            <a:endParaRPr lang="en-US" dirty="0"/>
          </a:p>
        </p:txBody>
      </p:sp>
      <p:sp>
        <p:nvSpPr>
          <p:cNvPr id="4" name="Slide Number Placeholder 3"/>
          <p:cNvSpPr>
            <a:spLocks noGrp="1"/>
          </p:cNvSpPr>
          <p:nvPr>
            <p:ph type="sldNum" sz="quarter" idx="10"/>
          </p:nvPr>
        </p:nvSpPr>
        <p:spPr/>
        <p:txBody>
          <a:bodyPr/>
          <a:lstStyle/>
          <a:p>
            <a:fld id="{6592A5A1-56EA-41D0-9C52-5BB87E1830FF}" type="slidenum">
              <a:rPr lang="en-US" smtClean="0"/>
              <a:t>18</a:t>
            </a:fld>
            <a:endParaRPr lang="en-US" dirty="0"/>
          </a:p>
        </p:txBody>
      </p:sp>
    </p:spTree>
    <p:extLst>
      <p:ext uri="{BB962C8B-B14F-4D97-AF65-F5344CB8AC3E}">
        <p14:creationId xmlns:p14="http://schemas.microsoft.com/office/powerpoint/2010/main" val="37232546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Fund</a:t>
            </a:r>
            <a:r>
              <a:rPr lang="en-US" baseline="0" dirty="0" smtClean="0"/>
              <a:t> 10 costs only.  DPI makes aid transfers.</a:t>
            </a:r>
            <a:endParaRPr lang="en-US" dirty="0"/>
          </a:p>
        </p:txBody>
      </p:sp>
      <p:sp>
        <p:nvSpPr>
          <p:cNvPr id="4" name="Slide Number Placeholder 3"/>
          <p:cNvSpPr>
            <a:spLocks noGrp="1"/>
          </p:cNvSpPr>
          <p:nvPr>
            <p:ph type="sldNum" sz="quarter" idx="10"/>
          </p:nvPr>
        </p:nvSpPr>
        <p:spPr/>
        <p:txBody>
          <a:bodyPr/>
          <a:lstStyle/>
          <a:p>
            <a:fld id="{6592A5A1-56EA-41D0-9C52-5BB87E1830FF}" type="slidenum">
              <a:rPr lang="en-US" smtClean="0"/>
              <a:t>19</a:t>
            </a:fld>
            <a:endParaRPr lang="en-US" dirty="0"/>
          </a:p>
        </p:txBody>
      </p:sp>
    </p:spTree>
    <p:extLst>
      <p:ext uri="{BB962C8B-B14F-4D97-AF65-F5344CB8AC3E}">
        <p14:creationId xmlns:p14="http://schemas.microsoft.com/office/powerpoint/2010/main" val="38788649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Both</a:t>
            </a:r>
            <a:r>
              <a:rPr lang="en-US" baseline="0" dirty="0" smtClean="0"/>
              <a:t> regular and special education aid transfers are recorded the same for open enrollment.</a:t>
            </a:r>
            <a:endParaRPr lang="en-US" dirty="0"/>
          </a:p>
        </p:txBody>
      </p:sp>
      <p:sp>
        <p:nvSpPr>
          <p:cNvPr id="4" name="Slide Number Placeholder 3"/>
          <p:cNvSpPr>
            <a:spLocks noGrp="1"/>
          </p:cNvSpPr>
          <p:nvPr>
            <p:ph type="sldNum" sz="quarter" idx="10"/>
          </p:nvPr>
        </p:nvSpPr>
        <p:spPr/>
        <p:txBody>
          <a:bodyPr/>
          <a:lstStyle/>
          <a:p>
            <a:fld id="{6592A5A1-56EA-41D0-9C52-5BB87E1830FF}" type="slidenum">
              <a:rPr lang="en-US" smtClean="0"/>
              <a:t>20</a:t>
            </a:fld>
            <a:endParaRPr lang="en-US" dirty="0"/>
          </a:p>
        </p:txBody>
      </p:sp>
    </p:spTree>
    <p:extLst>
      <p:ext uri="{BB962C8B-B14F-4D97-AF65-F5344CB8AC3E}">
        <p14:creationId xmlns:p14="http://schemas.microsoft.com/office/powerpoint/2010/main" val="28398767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School boards may no longer</a:t>
            </a:r>
            <a:r>
              <a:rPr lang="en-US" baseline="0" dirty="0" smtClean="0"/>
              <a:t> pass or amend EEE resolutions</a:t>
            </a:r>
            <a:endParaRPr lang="en-US" dirty="0"/>
          </a:p>
        </p:txBody>
      </p:sp>
      <p:sp>
        <p:nvSpPr>
          <p:cNvPr id="4" name="Slide Number Placeholder 3"/>
          <p:cNvSpPr>
            <a:spLocks noGrp="1"/>
          </p:cNvSpPr>
          <p:nvPr>
            <p:ph type="sldNum" sz="quarter" idx="10"/>
          </p:nvPr>
        </p:nvSpPr>
        <p:spPr/>
        <p:txBody>
          <a:bodyPr/>
          <a:lstStyle/>
          <a:p>
            <a:fld id="{6592A5A1-56EA-41D0-9C52-5BB87E1830FF}" type="slidenum">
              <a:rPr lang="en-US" smtClean="0"/>
              <a:t>21</a:t>
            </a:fld>
            <a:endParaRPr lang="en-US" dirty="0"/>
          </a:p>
        </p:txBody>
      </p:sp>
    </p:spTree>
    <p:extLst>
      <p:ext uri="{BB962C8B-B14F-4D97-AF65-F5344CB8AC3E}">
        <p14:creationId xmlns:p14="http://schemas.microsoft.com/office/powerpoint/2010/main" val="42118310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a:t>
            </a:r>
            <a:r>
              <a:rPr lang="en-US" baseline="0" dirty="0" smtClean="0"/>
              <a:t> Pupil Aid is calculated based on a point in time.  See the per pupil aid webpage (https://dpi.wi.gov/sfs/aid/categorical/per-pupil-aid) for the Revenue Limit worksheet used to calculate the aid payment.</a:t>
            </a:r>
            <a:endParaRPr lang="en-US" dirty="0"/>
          </a:p>
        </p:txBody>
      </p:sp>
      <p:sp>
        <p:nvSpPr>
          <p:cNvPr id="4" name="Slide Number Placeholder 3"/>
          <p:cNvSpPr>
            <a:spLocks noGrp="1"/>
          </p:cNvSpPr>
          <p:nvPr>
            <p:ph type="sldNum" sz="quarter" idx="10"/>
          </p:nvPr>
        </p:nvSpPr>
        <p:spPr/>
        <p:txBody>
          <a:bodyPr/>
          <a:lstStyle/>
          <a:p>
            <a:fld id="{6592A5A1-56EA-41D0-9C52-5BB87E1830FF}" type="slidenum">
              <a:rPr lang="en-US" smtClean="0"/>
              <a:t>24</a:t>
            </a:fld>
            <a:endParaRPr lang="en-US" dirty="0"/>
          </a:p>
        </p:txBody>
      </p:sp>
    </p:spTree>
    <p:extLst>
      <p:ext uri="{BB962C8B-B14F-4D97-AF65-F5344CB8AC3E}">
        <p14:creationId xmlns:p14="http://schemas.microsoft.com/office/powerpoint/2010/main" val="30896610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92A5A1-56EA-41D0-9C52-5BB87E1830FF}" type="slidenum">
              <a:rPr lang="en-US" smtClean="0"/>
              <a:t>31</a:t>
            </a:fld>
            <a:endParaRPr lang="en-US" dirty="0"/>
          </a:p>
        </p:txBody>
      </p:sp>
    </p:spTree>
    <p:extLst>
      <p:ext uri="{BB962C8B-B14F-4D97-AF65-F5344CB8AC3E}">
        <p14:creationId xmlns:p14="http://schemas.microsoft.com/office/powerpoint/2010/main" val="26256054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Arial Black" panose="020B0A04020102020204" pitchFamily="34" charset="0"/>
                <a:cs typeface="Arial" panose="020B0604020202020204" pitchFamily="34" charset="0"/>
              </a:rPr>
              <a:t>PI 80 became a permanent rule on May 1, 2015.</a:t>
            </a:r>
          </a:p>
          <a:p>
            <a:endParaRPr lang="en-US" dirty="0"/>
          </a:p>
        </p:txBody>
      </p:sp>
      <p:sp>
        <p:nvSpPr>
          <p:cNvPr id="4" name="Slide Number Placeholder 3"/>
          <p:cNvSpPr>
            <a:spLocks noGrp="1"/>
          </p:cNvSpPr>
          <p:nvPr>
            <p:ph type="sldNum" sz="quarter" idx="10"/>
          </p:nvPr>
        </p:nvSpPr>
        <p:spPr/>
        <p:txBody>
          <a:bodyPr/>
          <a:lstStyle/>
          <a:p>
            <a:fld id="{6592A5A1-56EA-41D0-9C52-5BB87E1830FF}" type="slidenum">
              <a:rPr lang="en-US" smtClean="0"/>
              <a:t>33</a:t>
            </a:fld>
            <a:endParaRPr lang="en-US" dirty="0"/>
          </a:p>
        </p:txBody>
      </p:sp>
    </p:spTree>
    <p:extLst>
      <p:ext uri="{BB962C8B-B14F-4D97-AF65-F5344CB8AC3E}">
        <p14:creationId xmlns:p14="http://schemas.microsoft.com/office/powerpoint/2010/main" val="38613763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F655E67-6DE5-498F-B93B-16EBD12D48B8}" type="slidenum">
              <a:rPr lang="en-US" smtClean="0"/>
              <a:t>34</a:t>
            </a:fld>
            <a:endParaRPr lang="en-US" dirty="0"/>
          </a:p>
        </p:txBody>
      </p:sp>
    </p:spTree>
    <p:extLst>
      <p:ext uri="{BB962C8B-B14F-4D97-AF65-F5344CB8AC3E}">
        <p14:creationId xmlns:p14="http://schemas.microsoft.com/office/powerpoint/2010/main" val="34752529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92A5A1-56EA-41D0-9C52-5BB87E1830FF}" type="slidenum">
              <a:rPr lang="en-US" smtClean="0"/>
              <a:t>5</a:t>
            </a:fld>
            <a:endParaRPr lang="en-US" dirty="0"/>
          </a:p>
        </p:txBody>
      </p:sp>
    </p:spTree>
    <p:extLst>
      <p:ext uri="{BB962C8B-B14F-4D97-AF65-F5344CB8AC3E}">
        <p14:creationId xmlns:p14="http://schemas.microsoft.com/office/powerpoint/2010/main" val="36540370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latin typeface="Arial Black" panose="020B0A04020102020204" pitchFamily="34" charset="0"/>
              </a:rPr>
              <a:t>Every district with a Fund 80 will have an annual audit of the expenses.  Depending on the process used by the auditor, </a:t>
            </a:r>
            <a:r>
              <a:rPr lang="en-US" sz="1800" dirty="0" smtClean="0">
                <a:latin typeface="Arial Black" panose="020B0A04020102020204" pitchFamily="34" charset="0"/>
              </a:rPr>
              <a:t>if something </a:t>
            </a:r>
            <a:r>
              <a:rPr lang="en-US" sz="1800" dirty="0">
                <a:latin typeface="Arial Black" panose="020B0A04020102020204" pitchFamily="34" charset="0"/>
              </a:rPr>
              <a:t>was not checked last year </a:t>
            </a:r>
            <a:r>
              <a:rPr lang="en-US" sz="1800" dirty="0" smtClean="0">
                <a:latin typeface="Arial Black" panose="020B0A04020102020204" pitchFamily="34" charset="0"/>
              </a:rPr>
              <a:t>this could </a:t>
            </a:r>
            <a:r>
              <a:rPr lang="en-US" sz="1800" dirty="0">
                <a:latin typeface="Arial Black" panose="020B0A04020102020204" pitchFamily="34" charset="0"/>
              </a:rPr>
              <a:t>be a question this year or in the future.</a:t>
            </a:r>
          </a:p>
        </p:txBody>
      </p:sp>
      <p:sp>
        <p:nvSpPr>
          <p:cNvPr id="4" name="Slide Number Placeholder 3"/>
          <p:cNvSpPr>
            <a:spLocks noGrp="1"/>
          </p:cNvSpPr>
          <p:nvPr>
            <p:ph type="sldNum" sz="quarter" idx="10"/>
          </p:nvPr>
        </p:nvSpPr>
        <p:spPr/>
        <p:txBody>
          <a:bodyPr/>
          <a:lstStyle/>
          <a:p>
            <a:fld id="{0F655E67-6DE5-498F-B93B-16EBD12D48B8}" type="slidenum">
              <a:rPr lang="en-US" smtClean="0"/>
              <a:t>35</a:t>
            </a:fld>
            <a:endParaRPr lang="en-US" dirty="0"/>
          </a:p>
        </p:txBody>
      </p:sp>
    </p:spTree>
    <p:extLst>
      <p:ext uri="{BB962C8B-B14F-4D97-AF65-F5344CB8AC3E}">
        <p14:creationId xmlns:p14="http://schemas.microsoft.com/office/powerpoint/2010/main" val="2580878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latin typeface="Arial" panose="020B0604020202020204" pitchFamily="34" charset="0"/>
                <a:cs typeface="Arial" panose="020B0604020202020204" pitchFamily="34" charset="0"/>
              </a:rPr>
              <a:t>Determining if the program belongs in Fund 80 is not without limitations.  A few standard examples are:</a:t>
            </a:r>
          </a:p>
          <a:p>
            <a:pPr marL="296711" indent="-296711">
              <a:buFont typeface="Arial" panose="020B0604020202020204" pitchFamily="34" charset="0"/>
              <a:buChar char="•"/>
            </a:pPr>
            <a:r>
              <a:rPr lang="en-US" sz="1800" dirty="0">
                <a:latin typeface="Arial" panose="020B0604020202020204" pitchFamily="34" charset="0"/>
                <a:cs typeface="Arial" panose="020B0604020202020204" pitchFamily="34" charset="0"/>
              </a:rPr>
              <a:t>Adult Education,</a:t>
            </a:r>
          </a:p>
          <a:p>
            <a:pPr marL="296711" indent="-296711">
              <a:buFont typeface="Arial" panose="020B0604020202020204" pitchFamily="34" charset="0"/>
              <a:buChar char="•"/>
            </a:pPr>
            <a:r>
              <a:rPr lang="en-US" sz="1800" dirty="0">
                <a:latin typeface="Arial" panose="020B0604020202020204" pitchFamily="34" charset="0"/>
                <a:cs typeface="Arial" panose="020B0604020202020204" pitchFamily="34" charset="0"/>
              </a:rPr>
              <a:t>Community recreation programs, such as summer softball/baseball</a:t>
            </a:r>
          </a:p>
          <a:p>
            <a:pPr marL="296711" indent="-296711">
              <a:buFont typeface="Arial" panose="020B0604020202020204" pitchFamily="34" charset="0"/>
              <a:buChar char="•"/>
            </a:pPr>
            <a:r>
              <a:rPr lang="en-US" sz="1800" dirty="0">
                <a:latin typeface="Arial" panose="020B0604020202020204" pitchFamily="34" charset="0"/>
                <a:cs typeface="Arial" panose="020B0604020202020204" pitchFamily="34" charset="0"/>
              </a:rPr>
              <a:t>Day care </a:t>
            </a:r>
            <a:r>
              <a:rPr lang="en-US" sz="1800" dirty="0" smtClean="0">
                <a:latin typeface="Arial" panose="020B0604020202020204" pitchFamily="34" charset="0"/>
                <a:cs typeface="Arial" panose="020B0604020202020204" pitchFamily="34" charset="0"/>
              </a:rPr>
              <a:t>service</a:t>
            </a:r>
          </a:p>
          <a:p>
            <a:pPr marL="296711" marR="0" lvl="0" indent="-296711"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smtClean="0">
                <a:latin typeface="Arial" panose="020B0604020202020204" pitchFamily="34" charset="0"/>
                <a:cs typeface="Arial" panose="020B0604020202020204" pitchFamily="34" charset="0"/>
              </a:rPr>
              <a:t>If</a:t>
            </a:r>
            <a:r>
              <a:rPr lang="en-US" sz="1800" baseline="0" dirty="0" smtClean="0">
                <a:latin typeface="Arial" panose="020B0604020202020204" pitchFamily="34" charset="0"/>
                <a:cs typeface="Arial" panose="020B0604020202020204" pitchFamily="34" charset="0"/>
              </a:rPr>
              <a:t> a CPS program or activity is using a school owned location who is pay for the utilities and related operational costs; Fund 80 or Fund 10?</a:t>
            </a:r>
            <a:endParaRPr lang="en-US" sz="1800" dirty="0" smtClean="0">
              <a:latin typeface="Arial" panose="020B0604020202020204" pitchFamily="34" charset="0"/>
              <a:cs typeface="Arial" panose="020B0604020202020204" pitchFamily="34" charset="0"/>
            </a:endParaRPr>
          </a:p>
          <a:p>
            <a:pPr marL="296711" indent="-296711">
              <a:buFont typeface="Arial" panose="020B0604020202020204" pitchFamily="34" charset="0"/>
              <a:buChar char="•"/>
            </a:pPr>
            <a:r>
              <a:rPr lang="en-US" sz="1800" dirty="0" smtClean="0">
                <a:latin typeface="Arial" panose="020B0604020202020204" pitchFamily="34" charset="0"/>
                <a:cs typeface="Arial" panose="020B0604020202020204" pitchFamily="34" charset="0"/>
              </a:rPr>
              <a:t>If </a:t>
            </a:r>
            <a:r>
              <a:rPr lang="en-US" sz="1800" dirty="0">
                <a:latin typeface="Arial" panose="020B0604020202020204" pitchFamily="34" charset="0"/>
                <a:cs typeface="Arial" panose="020B0604020202020204" pitchFamily="34" charset="0"/>
              </a:rPr>
              <a:t>you are not sure, ASK us!</a:t>
            </a:r>
          </a:p>
          <a:p>
            <a:endParaRPr lang="en-US" sz="18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F655E67-6DE5-498F-B93B-16EBD12D48B8}" type="slidenum">
              <a:rPr lang="en-US" smtClean="0"/>
              <a:t>36</a:t>
            </a:fld>
            <a:endParaRPr lang="en-US" dirty="0"/>
          </a:p>
        </p:txBody>
      </p:sp>
    </p:spTree>
    <p:extLst>
      <p:ext uri="{BB962C8B-B14F-4D97-AF65-F5344CB8AC3E}">
        <p14:creationId xmlns:p14="http://schemas.microsoft.com/office/powerpoint/2010/main" val="23904747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F655E67-6DE5-498F-B93B-16EBD12D48B8}" type="slidenum">
              <a:rPr lang="en-US" smtClean="0"/>
              <a:t>37</a:t>
            </a:fld>
            <a:endParaRPr lang="en-US" dirty="0"/>
          </a:p>
        </p:txBody>
      </p:sp>
    </p:spTree>
    <p:extLst>
      <p:ext uri="{BB962C8B-B14F-4D97-AF65-F5344CB8AC3E}">
        <p14:creationId xmlns:p14="http://schemas.microsoft.com/office/powerpoint/2010/main" val="24103413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F655E67-6DE5-498F-B93B-16EBD12D48B8}" type="slidenum">
              <a:rPr lang="en-US" smtClean="0"/>
              <a:t>38</a:t>
            </a:fld>
            <a:endParaRPr lang="en-US" dirty="0"/>
          </a:p>
        </p:txBody>
      </p:sp>
    </p:spTree>
    <p:extLst>
      <p:ext uri="{BB962C8B-B14F-4D97-AF65-F5344CB8AC3E}">
        <p14:creationId xmlns:p14="http://schemas.microsoft.com/office/powerpoint/2010/main" val="38319884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F655E67-6DE5-498F-B93B-16EBD12D48B8}" type="slidenum">
              <a:rPr lang="en-US" smtClean="0"/>
              <a:t>39</a:t>
            </a:fld>
            <a:endParaRPr lang="en-US" dirty="0"/>
          </a:p>
        </p:txBody>
      </p:sp>
    </p:spTree>
    <p:extLst>
      <p:ext uri="{BB962C8B-B14F-4D97-AF65-F5344CB8AC3E}">
        <p14:creationId xmlns:p14="http://schemas.microsoft.com/office/powerpoint/2010/main" val="33096802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F655E67-6DE5-498F-B93B-16EBD12D48B8}" type="slidenum">
              <a:rPr lang="en-US" smtClean="0"/>
              <a:t>40</a:t>
            </a:fld>
            <a:endParaRPr lang="en-US" dirty="0"/>
          </a:p>
        </p:txBody>
      </p:sp>
    </p:spTree>
    <p:extLst>
      <p:ext uri="{BB962C8B-B14F-4D97-AF65-F5344CB8AC3E}">
        <p14:creationId xmlns:p14="http://schemas.microsoft.com/office/powerpoint/2010/main" val="41755219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F655E67-6DE5-498F-B93B-16EBD12D48B8}" type="slidenum">
              <a:rPr lang="en-US" smtClean="0"/>
              <a:t>41</a:t>
            </a:fld>
            <a:endParaRPr lang="en-US" dirty="0"/>
          </a:p>
        </p:txBody>
      </p:sp>
    </p:spTree>
    <p:extLst>
      <p:ext uri="{BB962C8B-B14F-4D97-AF65-F5344CB8AC3E}">
        <p14:creationId xmlns:p14="http://schemas.microsoft.com/office/powerpoint/2010/main" val="5230537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92A5A1-56EA-41D0-9C52-5BB87E1830FF}" type="slidenum">
              <a:rPr lang="en-US" smtClean="0"/>
              <a:t>45</a:t>
            </a:fld>
            <a:endParaRPr lang="en-US" dirty="0"/>
          </a:p>
        </p:txBody>
      </p:sp>
    </p:spTree>
    <p:extLst>
      <p:ext uri="{BB962C8B-B14F-4D97-AF65-F5344CB8AC3E}">
        <p14:creationId xmlns:p14="http://schemas.microsoft.com/office/powerpoint/2010/main" val="23617318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92A5A1-56EA-41D0-9C52-5BB87E1830FF}" type="slidenum">
              <a:rPr lang="en-US" smtClean="0"/>
              <a:t>50</a:t>
            </a:fld>
            <a:endParaRPr lang="en-US" dirty="0"/>
          </a:p>
        </p:txBody>
      </p:sp>
    </p:spTree>
    <p:extLst>
      <p:ext uri="{BB962C8B-B14F-4D97-AF65-F5344CB8AC3E}">
        <p14:creationId xmlns:p14="http://schemas.microsoft.com/office/powerpoint/2010/main" val="11853428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District has option to record premium as deferred</a:t>
            </a:r>
            <a:r>
              <a:rPr lang="en-US" baseline="0" dirty="0" smtClean="0"/>
              <a:t> revenue in the year received, but must record as revenue in the subsequent year.</a:t>
            </a:r>
            <a:endParaRPr lang="en-US" dirty="0"/>
          </a:p>
        </p:txBody>
      </p:sp>
      <p:sp>
        <p:nvSpPr>
          <p:cNvPr id="4" name="Slide Number Placeholder 3"/>
          <p:cNvSpPr>
            <a:spLocks noGrp="1"/>
          </p:cNvSpPr>
          <p:nvPr>
            <p:ph type="sldNum" sz="quarter" idx="10"/>
          </p:nvPr>
        </p:nvSpPr>
        <p:spPr/>
        <p:txBody>
          <a:bodyPr/>
          <a:lstStyle/>
          <a:p>
            <a:fld id="{6592A5A1-56EA-41D0-9C52-5BB87E1830FF}" type="slidenum">
              <a:rPr lang="en-US" smtClean="0"/>
              <a:t>51</a:t>
            </a:fld>
            <a:endParaRPr lang="en-US" dirty="0"/>
          </a:p>
        </p:txBody>
      </p:sp>
    </p:spTree>
    <p:extLst>
      <p:ext uri="{BB962C8B-B14F-4D97-AF65-F5344CB8AC3E}">
        <p14:creationId xmlns:p14="http://schemas.microsoft.com/office/powerpoint/2010/main" val="3245848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Chapter PI 14 discusses school financial matters including determining the official pupil enrollment of each school, specifying how school districts can contract with each other for services, and the standards for auditing school district accounts. There was a need to update</a:t>
            </a:r>
            <a:r>
              <a:rPr lang="en-US" baseline="0" dirty="0" smtClean="0"/>
              <a:t> based on recent </a:t>
            </a:r>
            <a:r>
              <a:rPr lang="en-US" dirty="0" smtClean="0"/>
              <a:t>federal guidance, generally accepted accounting principles, and regulations regarding minimum audit standards and standard contracts. This rule change aligns</a:t>
            </a:r>
            <a:r>
              <a:rPr lang="en-US" baseline="0" dirty="0" smtClean="0"/>
              <a:t> </a:t>
            </a:r>
            <a:r>
              <a:rPr lang="en-US" dirty="0" smtClean="0"/>
              <a:t>Department work to current requirements.</a:t>
            </a:r>
          </a:p>
          <a:p>
            <a:endParaRPr lang="en-US" dirty="0"/>
          </a:p>
        </p:txBody>
      </p:sp>
      <p:sp>
        <p:nvSpPr>
          <p:cNvPr id="4" name="Slide Number Placeholder 3"/>
          <p:cNvSpPr>
            <a:spLocks noGrp="1"/>
          </p:cNvSpPr>
          <p:nvPr>
            <p:ph type="sldNum" sz="quarter" idx="10"/>
          </p:nvPr>
        </p:nvSpPr>
        <p:spPr/>
        <p:txBody>
          <a:bodyPr/>
          <a:lstStyle/>
          <a:p>
            <a:fld id="{6592A5A1-56EA-41D0-9C52-5BB87E1830FF}" type="slidenum">
              <a:rPr lang="en-US" smtClean="0"/>
              <a:t>7</a:t>
            </a:fld>
            <a:endParaRPr lang="en-US" dirty="0"/>
          </a:p>
        </p:txBody>
      </p:sp>
    </p:spTree>
    <p:extLst>
      <p:ext uri="{BB962C8B-B14F-4D97-AF65-F5344CB8AC3E}">
        <p14:creationId xmlns:p14="http://schemas.microsoft.com/office/powerpoint/2010/main" val="24629025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District has option to record premium as deferred</a:t>
            </a:r>
            <a:r>
              <a:rPr lang="en-US" baseline="0" dirty="0" smtClean="0"/>
              <a:t> revenue in the year received, but must record as revenue in the subsequent year.</a:t>
            </a:r>
            <a:endParaRPr lang="en-US" dirty="0"/>
          </a:p>
        </p:txBody>
      </p:sp>
      <p:sp>
        <p:nvSpPr>
          <p:cNvPr id="4" name="Slide Number Placeholder 3"/>
          <p:cNvSpPr>
            <a:spLocks noGrp="1"/>
          </p:cNvSpPr>
          <p:nvPr>
            <p:ph type="sldNum" sz="quarter" idx="10"/>
          </p:nvPr>
        </p:nvSpPr>
        <p:spPr/>
        <p:txBody>
          <a:bodyPr/>
          <a:lstStyle/>
          <a:p>
            <a:fld id="{6592A5A1-56EA-41D0-9C52-5BB87E1830FF}" type="slidenum">
              <a:rPr lang="en-US" smtClean="0"/>
              <a:t>52</a:t>
            </a:fld>
            <a:endParaRPr lang="en-US" dirty="0"/>
          </a:p>
        </p:txBody>
      </p:sp>
    </p:spTree>
    <p:extLst>
      <p:ext uri="{BB962C8B-B14F-4D97-AF65-F5344CB8AC3E}">
        <p14:creationId xmlns:p14="http://schemas.microsoft.com/office/powerpoint/2010/main" val="11292571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Auditors</a:t>
            </a:r>
            <a:r>
              <a:rPr lang="en-US" baseline="0" dirty="0" smtClean="0"/>
              <a:t> need to include this operator schedule, if costs were incurred. </a:t>
            </a:r>
          </a:p>
          <a:p>
            <a:r>
              <a:rPr lang="en-US" dirty="0" smtClean="0"/>
              <a:t>For</a:t>
            </a:r>
            <a:r>
              <a:rPr lang="en-US" baseline="0" dirty="0" smtClean="0"/>
              <a:t> FY 2016-17:</a:t>
            </a:r>
          </a:p>
          <a:p>
            <a:r>
              <a:rPr lang="en-US" baseline="0" dirty="0" smtClean="0"/>
              <a:t>97 school districts had charter schools as of January 1 only 65 districts had submitted a report</a:t>
            </a:r>
          </a:p>
          <a:p>
            <a:r>
              <a:rPr lang="en-US" dirty="0" smtClean="0"/>
              <a:t>82</a:t>
            </a:r>
            <a:r>
              <a:rPr lang="en-US" baseline="0" dirty="0" smtClean="0"/>
              <a:t> districts included the statement that was to be audited in their Financial Statement Audit report</a:t>
            </a:r>
          </a:p>
          <a:p>
            <a:r>
              <a:rPr lang="en-US" baseline="0" dirty="0" smtClean="0"/>
              <a:t>The statement costs ranged from $0 Authorizer costs to over $2.0 million.  They answer lies somewhere in-between.</a:t>
            </a:r>
            <a:endParaRPr lang="en-US" dirty="0" smtClean="0"/>
          </a:p>
          <a:p>
            <a:endParaRPr lang="en-US" dirty="0"/>
          </a:p>
        </p:txBody>
      </p:sp>
      <p:sp>
        <p:nvSpPr>
          <p:cNvPr id="4" name="Slide Number Placeholder 3"/>
          <p:cNvSpPr>
            <a:spLocks noGrp="1"/>
          </p:cNvSpPr>
          <p:nvPr>
            <p:ph type="sldNum" sz="quarter" idx="10"/>
          </p:nvPr>
        </p:nvSpPr>
        <p:spPr/>
        <p:txBody>
          <a:bodyPr/>
          <a:lstStyle/>
          <a:p>
            <a:fld id="{6592A5A1-56EA-41D0-9C52-5BB87E1830FF}" type="slidenum">
              <a:rPr lang="en-US" smtClean="0"/>
              <a:t>58</a:t>
            </a:fld>
            <a:endParaRPr lang="en-US" dirty="0"/>
          </a:p>
        </p:txBody>
      </p:sp>
    </p:spTree>
    <p:extLst>
      <p:ext uri="{BB962C8B-B14F-4D97-AF65-F5344CB8AC3E}">
        <p14:creationId xmlns:p14="http://schemas.microsoft.com/office/powerpoint/2010/main" val="16543552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COSO Framework</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Control Environment. Integrity and Ethical Values. ...</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Risk Assessment. Company-wide Objectives. ...</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Control Activities. Policies </a:t>
            </a:r>
            <a:r>
              <a:rPr lang="en-US" sz="1200" b="0" i="0" kern="1200" smtClean="0">
                <a:solidFill>
                  <a:schemeClr val="tx1"/>
                </a:solidFill>
                <a:effectLst/>
                <a:latin typeface="+mn-lt"/>
                <a:ea typeface="+mn-ea"/>
                <a:cs typeface="+mn-cs"/>
              </a:rPr>
              <a:t>and Procedures...</a:t>
            </a:r>
            <a:endParaRPr lang="en-US" sz="1200" b="0" i="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Information and Communication. ...</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Monitoring.</a:t>
            </a:r>
          </a:p>
          <a:p>
            <a:endParaRPr lang="en-US" dirty="0"/>
          </a:p>
        </p:txBody>
      </p:sp>
      <p:sp>
        <p:nvSpPr>
          <p:cNvPr id="4" name="Slide Number Placeholder 3"/>
          <p:cNvSpPr>
            <a:spLocks noGrp="1"/>
          </p:cNvSpPr>
          <p:nvPr>
            <p:ph type="sldNum" sz="quarter" idx="10"/>
          </p:nvPr>
        </p:nvSpPr>
        <p:spPr/>
        <p:txBody>
          <a:bodyPr/>
          <a:lstStyle/>
          <a:p>
            <a:fld id="{6592A5A1-56EA-41D0-9C52-5BB87E1830FF}" type="slidenum">
              <a:rPr lang="en-US" smtClean="0"/>
              <a:t>62</a:t>
            </a:fld>
            <a:endParaRPr lang="en-US" dirty="0"/>
          </a:p>
        </p:txBody>
      </p:sp>
    </p:spTree>
    <p:extLst>
      <p:ext uri="{BB962C8B-B14F-4D97-AF65-F5344CB8AC3E}">
        <p14:creationId xmlns:p14="http://schemas.microsoft.com/office/powerpoint/2010/main" val="6066247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92A5A1-56EA-41D0-9C52-5BB87E1830FF}" type="slidenum">
              <a:rPr lang="en-US" smtClean="0"/>
              <a:t>82</a:t>
            </a:fld>
            <a:endParaRPr lang="en-US" dirty="0"/>
          </a:p>
        </p:txBody>
      </p:sp>
    </p:spTree>
    <p:extLst>
      <p:ext uri="{BB962C8B-B14F-4D97-AF65-F5344CB8AC3E}">
        <p14:creationId xmlns:p14="http://schemas.microsoft.com/office/powerpoint/2010/main" val="12109512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92A5A1-56EA-41D0-9C52-5BB87E1830FF}" type="slidenum">
              <a:rPr lang="en-US" smtClean="0"/>
              <a:t>83</a:t>
            </a:fld>
            <a:endParaRPr lang="en-US" dirty="0"/>
          </a:p>
        </p:txBody>
      </p:sp>
    </p:spTree>
    <p:extLst>
      <p:ext uri="{BB962C8B-B14F-4D97-AF65-F5344CB8AC3E}">
        <p14:creationId xmlns:p14="http://schemas.microsoft.com/office/powerpoint/2010/main" val="176081215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reported financial data will be available in an online database.</a:t>
            </a:r>
          </a:p>
          <a:p>
            <a:r>
              <a:rPr lang="en-US" baseline="0" dirty="0" smtClean="0"/>
              <a:t>At a minimum, LEAs will report 4 cost categories for each school site:  (1) School Level Federal; (2) School Level State/Local; (3) School Share of District Total Federal; and (4) School Share of District Total State/Local. Plus, district wide Exclusions for a total of 5 categories of costs.</a:t>
            </a:r>
            <a:endParaRPr lang="en-US" dirty="0" smtClean="0"/>
          </a:p>
          <a:p>
            <a:endParaRPr lang="en-US" dirty="0"/>
          </a:p>
        </p:txBody>
      </p:sp>
      <p:sp>
        <p:nvSpPr>
          <p:cNvPr id="4" name="Slide Number Placeholder 3"/>
          <p:cNvSpPr>
            <a:spLocks noGrp="1"/>
          </p:cNvSpPr>
          <p:nvPr>
            <p:ph type="sldNum" sz="quarter" idx="10"/>
          </p:nvPr>
        </p:nvSpPr>
        <p:spPr/>
        <p:txBody>
          <a:bodyPr/>
          <a:lstStyle/>
          <a:p>
            <a:fld id="{6592A5A1-56EA-41D0-9C52-5BB87E1830FF}" type="slidenum">
              <a:rPr lang="en-US" smtClean="0"/>
              <a:t>84</a:t>
            </a:fld>
            <a:endParaRPr lang="en-US" dirty="0"/>
          </a:p>
        </p:txBody>
      </p:sp>
    </p:spTree>
    <p:extLst>
      <p:ext uri="{BB962C8B-B14F-4D97-AF65-F5344CB8AC3E}">
        <p14:creationId xmlns:p14="http://schemas.microsoft.com/office/powerpoint/2010/main" val="274874134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92A5A1-56EA-41D0-9C52-5BB87E1830FF}" type="slidenum">
              <a:rPr lang="en-US" smtClean="0"/>
              <a:t>85</a:t>
            </a:fld>
            <a:endParaRPr lang="en-US" dirty="0"/>
          </a:p>
        </p:txBody>
      </p:sp>
    </p:spTree>
    <p:extLst>
      <p:ext uri="{BB962C8B-B14F-4D97-AF65-F5344CB8AC3E}">
        <p14:creationId xmlns:p14="http://schemas.microsoft.com/office/powerpoint/2010/main" val="101317672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92A5A1-56EA-41D0-9C52-5BB87E1830FF}" type="slidenum">
              <a:rPr lang="en-US" smtClean="0"/>
              <a:t>86</a:t>
            </a:fld>
            <a:endParaRPr lang="en-US" dirty="0"/>
          </a:p>
        </p:txBody>
      </p:sp>
    </p:spTree>
    <p:extLst>
      <p:ext uri="{BB962C8B-B14F-4D97-AF65-F5344CB8AC3E}">
        <p14:creationId xmlns:p14="http://schemas.microsoft.com/office/powerpoint/2010/main" val="41772544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92A5A1-56EA-41D0-9C52-5BB87E1830FF}" type="slidenum">
              <a:rPr lang="en-US" smtClean="0"/>
              <a:t>87</a:t>
            </a:fld>
            <a:endParaRPr lang="en-US" dirty="0"/>
          </a:p>
        </p:txBody>
      </p:sp>
    </p:spTree>
    <p:extLst>
      <p:ext uri="{BB962C8B-B14F-4D97-AF65-F5344CB8AC3E}">
        <p14:creationId xmlns:p14="http://schemas.microsoft.com/office/powerpoint/2010/main" val="290420633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92A5A1-56EA-41D0-9C52-5BB87E1830FF}" type="slidenum">
              <a:rPr lang="en-US" smtClean="0"/>
              <a:t>88</a:t>
            </a:fld>
            <a:endParaRPr lang="en-US" dirty="0"/>
          </a:p>
        </p:txBody>
      </p:sp>
    </p:spTree>
    <p:extLst>
      <p:ext uri="{BB962C8B-B14F-4D97-AF65-F5344CB8AC3E}">
        <p14:creationId xmlns:p14="http://schemas.microsoft.com/office/powerpoint/2010/main" val="31729937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PI 14.03 -  Minimum Standards For Audit and District Contract has four sections.</a:t>
            </a:r>
            <a:r>
              <a:rPr lang="en-US" baseline="0" dirty="0" smtClean="0"/>
              <a:t>  We want to cover changes that were made to (1) and (2) and the PI14 A appendix. Again they were changed </a:t>
            </a:r>
            <a:r>
              <a:rPr lang="en-US" dirty="0" smtClean="0"/>
              <a:t>to reflect federal guidance, generally accepted accounting principles, and regulations regarding minimum audit standards and standard and align with DPI work to current requirements.</a:t>
            </a:r>
          </a:p>
        </p:txBody>
      </p:sp>
      <p:sp>
        <p:nvSpPr>
          <p:cNvPr id="4" name="Slide Number Placeholder 3"/>
          <p:cNvSpPr>
            <a:spLocks noGrp="1"/>
          </p:cNvSpPr>
          <p:nvPr>
            <p:ph type="sldNum" sz="quarter" idx="10"/>
          </p:nvPr>
        </p:nvSpPr>
        <p:spPr/>
        <p:txBody>
          <a:bodyPr/>
          <a:lstStyle/>
          <a:p>
            <a:fld id="{6592A5A1-56EA-41D0-9C52-5BB87E1830FF}" type="slidenum">
              <a:rPr lang="en-US" smtClean="0"/>
              <a:t>8</a:t>
            </a:fld>
            <a:endParaRPr lang="en-US" dirty="0"/>
          </a:p>
        </p:txBody>
      </p:sp>
    </p:spTree>
    <p:extLst>
      <p:ext uri="{BB962C8B-B14F-4D97-AF65-F5344CB8AC3E}">
        <p14:creationId xmlns:p14="http://schemas.microsoft.com/office/powerpoint/2010/main" val="328669293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report will require the LEA</a:t>
            </a:r>
            <a:r>
              <a:rPr lang="en-US" baseline="0" dirty="0" smtClean="0"/>
              <a:t> to select the categories of costs to be excluded. </a:t>
            </a:r>
            <a:endParaRPr lang="en-US" dirty="0" smtClean="0"/>
          </a:p>
          <a:p>
            <a:endParaRPr lang="en-US" dirty="0"/>
          </a:p>
        </p:txBody>
      </p:sp>
      <p:sp>
        <p:nvSpPr>
          <p:cNvPr id="4" name="Slide Number Placeholder 3"/>
          <p:cNvSpPr>
            <a:spLocks noGrp="1"/>
          </p:cNvSpPr>
          <p:nvPr>
            <p:ph type="sldNum" sz="quarter" idx="10"/>
          </p:nvPr>
        </p:nvSpPr>
        <p:spPr/>
        <p:txBody>
          <a:bodyPr/>
          <a:lstStyle/>
          <a:p>
            <a:fld id="{6592A5A1-56EA-41D0-9C52-5BB87E1830FF}" type="slidenum">
              <a:rPr lang="en-US" smtClean="0"/>
              <a:t>89</a:t>
            </a:fld>
            <a:endParaRPr lang="en-US" dirty="0"/>
          </a:p>
        </p:txBody>
      </p:sp>
    </p:spTree>
    <p:extLst>
      <p:ext uri="{BB962C8B-B14F-4D97-AF65-F5344CB8AC3E}">
        <p14:creationId xmlns:p14="http://schemas.microsoft.com/office/powerpoint/2010/main" val="31486691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92A5A1-56EA-41D0-9C52-5BB87E1830FF}" type="slidenum">
              <a:rPr lang="en-US" smtClean="0"/>
              <a:t>90</a:t>
            </a:fld>
            <a:endParaRPr lang="en-US" dirty="0"/>
          </a:p>
        </p:txBody>
      </p:sp>
    </p:spTree>
    <p:extLst>
      <p:ext uri="{BB962C8B-B14F-4D97-AF65-F5344CB8AC3E}">
        <p14:creationId xmlns:p14="http://schemas.microsoft.com/office/powerpoint/2010/main" val="321175415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92A5A1-56EA-41D0-9C52-5BB87E1830FF}" type="slidenum">
              <a:rPr lang="en-US" smtClean="0"/>
              <a:t>91</a:t>
            </a:fld>
            <a:endParaRPr lang="en-US" dirty="0"/>
          </a:p>
        </p:txBody>
      </p:sp>
    </p:spTree>
    <p:extLst>
      <p:ext uri="{BB962C8B-B14F-4D97-AF65-F5344CB8AC3E}">
        <p14:creationId xmlns:p14="http://schemas.microsoft.com/office/powerpoint/2010/main" val="153125422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92A5A1-56EA-41D0-9C52-5BB87E1830FF}" type="slidenum">
              <a:rPr lang="en-US" smtClean="0"/>
              <a:t>92</a:t>
            </a:fld>
            <a:endParaRPr lang="en-US" dirty="0"/>
          </a:p>
        </p:txBody>
      </p:sp>
    </p:spTree>
    <p:extLst>
      <p:ext uri="{BB962C8B-B14F-4D97-AF65-F5344CB8AC3E}">
        <p14:creationId xmlns:p14="http://schemas.microsoft.com/office/powerpoint/2010/main" val="116570662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5255D95-310F-A549-AB75-6A8E56F5C9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103039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Again they were changed </a:t>
            </a:r>
            <a:r>
              <a:rPr lang="en-US" dirty="0" smtClean="0"/>
              <a:t>to reflect federal guidance, </a:t>
            </a:r>
            <a:endParaRPr lang="en-US" dirty="0"/>
          </a:p>
        </p:txBody>
      </p:sp>
      <p:sp>
        <p:nvSpPr>
          <p:cNvPr id="4" name="Slide Number Placeholder 3"/>
          <p:cNvSpPr>
            <a:spLocks noGrp="1"/>
          </p:cNvSpPr>
          <p:nvPr>
            <p:ph type="sldNum" sz="quarter" idx="10"/>
          </p:nvPr>
        </p:nvSpPr>
        <p:spPr/>
        <p:txBody>
          <a:bodyPr/>
          <a:lstStyle/>
          <a:p>
            <a:fld id="{6592A5A1-56EA-41D0-9C52-5BB87E1830FF}" type="slidenum">
              <a:rPr lang="en-US" smtClean="0"/>
              <a:t>9</a:t>
            </a:fld>
            <a:endParaRPr lang="en-US" dirty="0"/>
          </a:p>
        </p:txBody>
      </p:sp>
    </p:spTree>
    <p:extLst>
      <p:ext uri="{BB962C8B-B14F-4D97-AF65-F5344CB8AC3E}">
        <p14:creationId xmlns:p14="http://schemas.microsoft.com/office/powerpoint/2010/main" val="38428517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Again they were changed to reflect federal guidance, generally accepted accounting principles, and regulations regarding minimum audit standards and standard.</a:t>
            </a:r>
            <a:endParaRPr lang="en-US" dirty="0"/>
          </a:p>
        </p:txBody>
      </p:sp>
      <p:sp>
        <p:nvSpPr>
          <p:cNvPr id="4" name="Slide Number Placeholder 3"/>
          <p:cNvSpPr>
            <a:spLocks noGrp="1"/>
          </p:cNvSpPr>
          <p:nvPr>
            <p:ph type="sldNum" sz="quarter" idx="10"/>
          </p:nvPr>
        </p:nvSpPr>
        <p:spPr/>
        <p:txBody>
          <a:bodyPr/>
          <a:lstStyle/>
          <a:p>
            <a:fld id="{6592A5A1-56EA-41D0-9C52-5BB87E1830FF}" type="slidenum">
              <a:rPr lang="en-US" smtClean="0"/>
              <a:t>10</a:t>
            </a:fld>
            <a:endParaRPr lang="en-US" dirty="0"/>
          </a:p>
        </p:txBody>
      </p:sp>
    </p:spTree>
    <p:extLst>
      <p:ext uri="{BB962C8B-B14F-4D97-AF65-F5344CB8AC3E}">
        <p14:creationId xmlns:p14="http://schemas.microsoft.com/office/powerpoint/2010/main" val="37030676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Again they were changed to align with DPI work to current requirements.</a:t>
            </a:r>
          </a:p>
          <a:p>
            <a:endParaRPr lang="en-US" dirty="0"/>
          </a:p>
        </p:txBody>
      </p:sp>
      <p:sp>
        <p:nvSpPr>
          <p:cNvPr id="4" name="Slide Number Placeholder 3"/>
          <p:cNvSpPr>
            <a:spLocks noGrp="1"/>
          </p:cNvSpPr>
          <p:nvPr>
            <p:ph type="sldNum" sz="quarter" idx="10"/>
          </p:nvPr>
        </p:nvSpPr>
        <p:spPr/>
        <p:txBody>
          <a:bodyPr/>
          <a:lstStyle/>
          <a:p>
            <a:fld id="{6592A5A1-56EA-41D0-9C52-5BB87E1830FF}" type="slidenum">
              <a:rPr lang="en-US" smtClean="0"/>
              <a:t>11</a:t>
            </a:fld>
            <a:endParaRPr lang="en-US" dirty="0"/>
          </a:p>
        </p:txBody>
      </p:sp>
    </p:spTree>
    <p:extLst>
      <p:ext uri="{BB962C8B-B14F-4D97-AF65-F5344CB8AC3E}">
        <p14:creationId xmlns:p14="http://schemas.microsoft.com/office/powerpoint/2010/main" val="38909250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PI 14.03</a:t>
            </a:r>
            <a:r>
              <a:rPr lang="en-US" baseline="0" dirty="0" smtClean="0"/>
              <a:t> (2)(d) describes </a:t>
            </a:r>
            <a:r>
              <a:rPr lang="en-US" b="1" baseline="0" dirty="0" smtClean="0"/>
              <a:t>the reports </a:t>
            </a:r>
            <a:r>
              <a:rPr lang="en-US" baseline="0" dirty="0" smtClean="0"/>
              <a:t>to be submitted to the DPI (</a:t>
            </a:r>
            <a:r>
              <a:rPr lang="en-US" b="1" dirty="0" smtClean="0"/>
              <a:t>Changes in Bold italics</a:t>
            </a:r>
            <a:r>
              <a:rPr lang="en-US" dirty="0" smtClean="0"/>
              <a:t>)</a:t>
            </a:r>
          </a:p>
          <a:p>
            <a:r>
              <a:rPr lang="en-US" dirty="0" smtClean="0"/>
              <a:t>Updated to reflect generally accepted accounting principles, and regulations regarding minimum audit standards and standard and align with DPI work to current requirements. PI 14.03(2)(d)3m.</a:t>
            </a:r>
            <a:r>
              <a:rPr lang="en-US" baseline="0" dirty="0" smtClean="0"/>
              <a:t> </a:t>
            </a:r>
            <a:r>
              <a:rPr lang="en-US" u="none" baseline="0" dirty="0" smtClean="0"/>
              <a:t>Created</a:t>
            </a:r>
            <a:r>
              <a:rPr lang="en-US" sz="1200" b="0" u="none" kern="1200" dirty="0" smtClean="0">
                <a:solidFill>
                  <a:schemeClr val="tx1"/>
                </a:solidFill>
                <a:latin typeface="+mn-lt"/>
                <a:ea typeface="+mn-ea"/>
                <a:cs typeface="+mn-cs"/>
              </a:rPr>
              <a:t>, </a:t>
            </a:r>
            <a:r>
              <a:rPr lang="en-US" sz="1200" b="0" u="none" kern="1200" baseline="0" dirty="0" smtClean="0">
                <a:solidFill>
                  <a:schemeClr val="tx1"/>
                </a:solidFill>
                <a:latin typeface="+mn-lt"/>
                <a:ea typeface="+mn-ea"/>
                <a:cs typeface="+mn-cs"/>
              </a:rPr>
              <a:t>PI 14.03(2)(d)6. </a:t>
            </a:r>
            <a:r>
              <a:rPr lang="en-US" sz="1200" b="0" kern="1200" dirty="0" smtClean="0">
                <a:solidFill>
                  <a:schemeClr val="tx1"/>
                </a:solidFill>
                <a:latin typeface="+mn-lt"/>
                <a:ea typeface="+mn-ea"/>
                <a:cs typeface="+mn-cs"/>
              </a:rPr>
              <a:t>Modified “</a:t>
            </a:r>
            <a:r>
              <a:rPr lang="en-US" b="0" dirty="0" smtClean="0"/>
              <a:t>audit” replaced</a:t>
            </a:r>
            <a:r>
              <a:rPr lang="en-US" b="0" baseline="0" dirty="0" smtClean="0"/>
              <a:t> with “agreed upon procedures”. (Note: this is an original slide, important to talk about all reports not just changes.)</a:t>
            </a:r>
            <a:endParaRPr lang="en-US" b="0" dirty="0" smtClean="0"/>
          </a:p>
          <a:p>
            <a:endParaRPr lang="en-US" dirty="0" smtClean="0"/>
          </a:p>
        </p:txBody>
      </p:sp>
      <p:sp>
        <p:nvSpPr>
          <p:cNvPr id="4" name="Slide Number Placeholder 3"/>
          <p:cNvSpPr>
            <a:spLocks noGrp="1"/>
          </p:cNvSpPr>
          <p:nvPr>
            <p:ph type="sldNum" sz="quarter" idx="10"/>
          </p:nvPr>
        </p:nvSpPr>
        <p:spPr/>
        <p:txBody>
          <a:bodyPr/>
          <a:lstStyle/>
          <a:p>
            <a:fld id="{6592A5A1-56EA-41D0-9C52-5BB87E1830FF}" type="slidenum">
              <a:rPr lang="en-US" smtClean="0"/>
              <a:t>12</a:t>
            </a:fld>
            <a:endParaRPr lang="en-US" dirty="0"/>
          </a:p>
        </p:txBody>
      </p:sp>
    </p:spTree>
    <p:extLst>
      <p:ext uri="{BB962C8B-B14F-4D97-AF65-F5344CB8AC3E}">
        <p14:creationId xmlns:p14="http://schemas.microsoft.com/office/powerpoint/2010/main" val="42810555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Contract</a:t>
            </a:r>
            <a:r>
              <a:rPr lang="en-US" baseline="0" dirty="0" smtClean="0"/>
              <a:t> reflects the current rule, including changes.</a:t>
            </a:r>
            <a:endParaRPr lang="en-US" dirty="0" smtClean="0"/>
          </a:p>
        </p:txBody>
      </p:sp>
      <p:sp>
        <p:nvSpPr>
          <p:cNvPr id="4" name="Slide Number Placeholder 3"/>
          <p:cNvSpPr>
            <a:spLocks noGrp="1"/>
          </p:cNvSpPr>
          <p:nvPr>
            <p:ph type="sldNum" sz="quarter" idx="10"/>
          </p:nvPr>
        </p:nvSpPr>
        <p:spPr/>
        <p:txBody>
          <a:bodyPr/>
          <a:lstStyle/>
          <a:p>
            <a:fld id="{6592A5A1-56EA-41D0-9C52-5BB87E1830FF}" type="slidenum">
              <a:rPr lang="en-US" smtClean="0"/>
              <a:t>13</a:t>
            </a:fld>
            <a:endParaRPr lang="en-US" dirty="0"/>
          </a:p>
        </p:txBody>
      </p:sp>
    </p:spTree>
    <p:extLst>
      <p:ext uri="{BB962C8B-B14F-4D97-AF65-F5344CB8AC3E}">
        <p14:creationId xmlns:p14="http://schemas.microsoft.com/office/powerpoint/2010/main" val="41268788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file://localhost/Users/anninmp/Documents/Jobs%20In%20Progress/%20LOGOS/%20DPI%20Logos/dpi_logo_horizSS-REV.emf" TargetMode="Externa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file://localhost/Users/anninmp/Documents/Jobs%20In%20Progress/%20LOGOS/%20DPI%20Logos/dpi_logo_horizSS-REV.emf" TargetMode="Externa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file://localhost/Users/anninmp/Documents/Jobs%20In%20Progress/%20LOGOS/%20DPI%20Logos/dpi_logo_horizSS-REV.emf" TargetMode="Externa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02350" y="1149383"/>
            <a:ext cx="7959964" cy="2445079"/>
          </a:xfrm>
        </p:spPr>
        <p:txBody>
          <a:bodyPr anchor="b"/>
          <a:lstStyle>
            <a:lvl1pPr algn="ctr">
              <a:defRPr sz="6145"/>
            </a:lvl1pPr>
          </a:lstStyle>
          <a:p>
            <a:r>
              <a:rPr lang="en-US" smtClean="0"/>
              <a:t>Click to edit Master title style</a:t>
            </a:r>
            <a:endParaRPr lang="en-US" dirty="0"/>
          </a:p>
        </p:txBody>
      </p:sp>
      <p:sp>
        <p:nvSpPr>
          <p:cNvPr id="3" name="Subtitle 2"/>
          <p:cNvSpPr>
            <a:spLocks noGrp="1"/>
          </p:cNvSpPr>
          <p:nvPr>
            <p:ph type="subTitle" idx="1"/>
          </p:nvPr>
        </p:nvSpPr>
        <p:spPr>
          <a:xfrm>
            <a:off x="1170583" y="3688754"/>
            <a:ext cx="7023497" cy="1695623"/>
          </a:xfrm>
        </p:spPr>
        <p:txBody>
          <a:bodyPr/>
          <a:lstStyle>
            <a:lvl1pPr marL="0" indent="0" algn="ctr">
              <a:buNone/>
              <a:defRPr sz="2458"/>
            </a:lvl1pPr>
            <a:lvl2pPr marL="468219" indent="0" algn="ctr">
              <a:buNone/>
              <a:defRPr sz="2048"/>
            </a:lvl2pPr>
            <a:lvl3pPr marL="936437" indent="0" algn="ctr">
              <a:buNone/>
              <a:defRPr sz="1843"/>
            </a:lvl3pPr>
            <a:lvl4pPr marL="1404656" indent="0" algn="ctr">
              <a:buNone/>
              <a:defRPr sz="1639"/>
            </a:lvl4pPr>
            <a:lvl5pPr marL="1872874" indent="0" algn="ctr">
              <a:buNone/>
              <a:defRPr sz="1639"/>
            </a:lvl5pPr>
            <a:lvl6pPr marL="2341093" indent="0" algn="ctr">
              <a:buNone/>
              <a:defRPr sz="1639"/>
            </a:lvl6pPr>
            <a:lvl7pPr marL="2809311" indent="0" algn="ctr">
              <a:buNone/>
              <a:defRPr sz="1639"/>
            </a:lvl7pPr>
            <a:lvl8pPr marL="3277530" indent="0" algn="ctr">
              <a:buNone/>
              <a:defRPr sz="1639"/>
            </a:lvl8pPr>
            <a:lvl9pPr marL="3745748" indent="0" algn="ctr">
              <a:buNone/>
              <a:defRPr sz="1639"/>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5/23/2018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199586269"/>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5/23/2018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99042541"/>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1588" y="373915"/>
            <a:ext cx="2019255" cy="595175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43821" y="373915"/>
            <a:ext cx="5940708" cy="595175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5/23/2018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319881511"/>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grpSp>
        <p:nvGrpSpPr>
          <p:cNvPr id="2" name="Group 1"/>
          <p:cNvGrpSpPr/>
          <p:nvPr userDrawn="1"/>
        </p:nvGrpSpPr>
        <p:grpSpPr>
          <a:xfrm>
            <a:off x="-1" y="4436125"/>
            <a:ext cx="9364722" cy="2589457"/>
            <a:chOff x="-1" y="4436124"/>
            <a:chExt cx="12481004" cy="2589457"/>
          </a:xfrm>
        </p:grpSpPr>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l="206" t="7103" r="1" b="14555"/>
            <a:stretch/>
          </p:blipFill>
          <p:spPr>
            <a:xfrm>
              <a:off x="-1" y="4436124"/>
              <a:ext cx="12481004" cy="2589457"/>
            </a:xfrm>
            <a:prstGeom prst="rect">
              <a:avLst/>
            </a:prstGeom>
          </p:spPr>
        </p:pic>
        <p:pic>
          <p:nvPicPr>
            <p:cNvPr id="14" name="dpi_logo_horizSS-REV.emf" descr="/Users/anninmp/Documents/Jobs In Progress/ LOGOS/ DPI Logos/dpi_logo_horizSS-REV.emf"/>
            <p:cNvPicPr>
              <a:picLocks noChangeAspect="1"/>
            </p:cNvPicPr>
            <p:nvPr userDrawn="1"/>
          </p:nvPicPr>
          <p:blipFill>
            <a:blip r:embed="rId3" r:link="rId4" cstate="print">
              <a:extLst>
                <a:ext uri="{28A0092B-C50C-407E-A947-70E740481C1C}">
                  <a14:useLocalDpi xmlns:a14="http://schemas.microsoft.com/office/drawing/2010/main" val="0"/>
                </a:ext>
              </a:extLst>
            </a:blip>
            <a:stretch>
              <a:fillRect/>
            </a:stretch>
          </p:blipFill>
          <p:spPr>
            <a:xfrm>
              <a:off x="4665274" y="6118862"/>
              <a:ext cx="3065847" cy="630384"/>
            </a:xfrm>
            <a:prstGeom prst="rect">
              <a:avLst/>
            </a:prstGeom>
          </p:spPr>
        </p:pic>
      </p:grpSp>
      <p:sp>
        <p:nvSpPr>
          <p:cNvPr id="16" name="Text Placeholder 14"/>
          <p:cNvSpPr>
            <a:spLocks noGrp="1"/>
          </p:cNvSpPr>
          <p:nvPr>
            <p:ph type="body" sz="quarter" idx="10" hasCustomPrompt="1"/>
          </p:nvPr>
        </p:nvSpPr>
        <p:spPr>
          <a:xfrm>
            <a:off x="1397245" y="1766643"/>
            <a:ext cx="6463676" cy="1724085"/>
          </a:xfrm>
          <a:prstGeom prst="rect">
            <a:avLst/>
          </a:prstGeom>
        </p:spPr>
        <p:txBody>
          <a:bodyPr>
            <a:noAutofit/>
          </a:bodyPr>
          <a:lstStyle>
            <a:lvl1pPr marL="0" indent="0" algn="ctr">
              <a:lnSpc>
                <a:spcPts val="3912"/>
              </a:lnSpc>
              <a:buNone/>
              <a:defRPr sz="3687" baseline="0">
                <a:solidFill>
                  <a:srgbClr val="333399"/>
                </a:solidFill>
                <a:latin typeface="Lato Black" panose="020F0A02020204030203" pitchFamily="34" charset="0"/>
              </a:defRPr>
            </a:lvl1pPr>
            <a:lvl2pPr>
              <a:defRPr sz="2700">
                <a:solidFill>
                  <a:srgbClr val="333399"/>
                </a:solidFill>
                <a:latin typeface="+mj-lt"/>
              </a:defRPr>
            </a:lvl2pPr>
            <a:lvl3pPr>
              <a:defRPr sz="2700">
                <a:solidFill>
                  <a:srgbClr val="333399"/>
                </a:solidFill>
                <a:latin typeface="+mj-lt"/>
              </a:defRPr>
            </a:lvl3pPr>
            <a:lvl4pPr>
              <a:defRPr sz="2700">
                <a:solidFill>
                  <a:srgbClr val="333399"/>
                </a:solidFill>
                <a:latin typeface="+mj-lt"/>
              </a:defRPr>
            </a:lvl4pPr>
            <a:lvl5pPr>
              <a:defRPr sz="2700">
                <a:solidFill>
                  <a:srgbClr val="333399"/>
                </a:solidFill>
                <a:latin typeface="+mj-lt"/>
              </a:defRPr>
            </a:lvl5pPr>
          </a:lstStyle>
          <a:p>
            <a:pPr lvl="0"/>
            <a:r>
              <a:rPr lang="en-US" dirty="0" smtClean="0"/>
              <a:t>Presentation Title</a:t>
            </a:r>
            <a:br>
              <a:rPr lang="en-US" dirty="0" smtClean="0"/>
            </a:br>
            <a:r>
              <a:rPr lang="en-US" dirty="0" smtClean="0"/>
              <a:t>Slide Master</a:t>
            </a:r>
            <a:endParaRPr lang="en-US" dirty="0"/>
          </a:p>
        </p:txBody>
      </p:sp>
      <p:sp>
        <p:nvSpPr>
          <p:cNvPr id="17" name="Text Placeholder 16"/>
          <p:cNvSpPr>
            <a:spLocks noGrp="1"/>
          </p:cNvSpPr>
          <p:nvPr>
            <p:ph type="body" sz="quarter" idx="11" hasCustomPrompt="1"/>
          </p:nvPr>
        </p:nvSpPr>
        <p:spPr>
          <a:xfrm>
            <a:off x="5589726" y="4144593"/>
            <a:ext cx="2282556" cy="1534571"/>
          </a:xfrm>
          <a:prstGeom prst="rect">
            <a:avLst/>
          </a:prstGeom>
        </p:spPr>
        <p:txBody>
          <a:bodyPr>
            <a:normAutofit/>
          </a:bodyPr>
          <a:lstStyle>
            <a:lvl1pPr marL="0" indent="0" algn="l">
              <a:lnSpc>
                <a:spcPct val="100000"/>
              </a:lnSpc>
              <a:buNone/>
              <a:defRPr sz="1843"/>
            </a:lvl1pPr>
            <a:lvl2pPr marL="351045" indent="0">
              <a:lnSpc>
                <a:spcPct val="100000"/>
              </a:lnSpc>
              <a:buNone/>
              <a:defRPr sz="1501"/>
            </a:lvl2pPr>
            <a:lvl3pPr marL="702089" indent="0">
              <a:lnSpc>
                <a:spcPct val="100000"/>
              </a:lnSpc>
              <a:buNone/>
              <a:defRPr sz="1501"/>
            </a:lvl3pPr>
            <a:lvl4pPr marL="1053135" indent="0">
              <a:lnSpc>
                <a:spcPct val="100000"/>
              </a:lnSpc>
              <a:buNone/>
              <a:defRPr sz="1501"/>
            </a:lvl4pPr>
            <a:lvl5pPr marL="1404180" indent="0">
              <a:lnSpc>
                <a:spcPct val="100000"/>
              </a:lnSpc>
              <a:buNone/>
              <a:defRPr sz="1501"/>
            </a:lvl5pPr>
          </a:lstStyle>
          <a:p>
            <a:pPr lvl="0"/>
            <a:r>
              <a:rPr lang="en-US" dirty="0" smtClean="0"/>
              <a:t>Name of Presenter</a:t>
            </a:r>
            <a:br>
              <a:rPr lang="en-US" dirty="0" smtClean="0"/>
            </a:br>
            <a:r>
              <a:rPr lang="en-US" dirty="0" smtClean="0"/>
              <a:t>Title</a:t>
            </a:r>
            <a:br>
              <a:rPr lang="en-US" dirty="0" smtClean="0"/>
            </a:br>
            <a:r>
              <a:rPr lang="en-US" dirty="0" smtClean="0"/>
              <a:t>Date</a:t>
            </a:r>
          </a:p>
        </p:txBody>
      </p:sp>
    </p:spTree>
    <p:extLst>
      <p:ext uri="{BB962C8B-B14F-4D97-AF65-F5344CB8AC3E}">
        <p14:creationId xmlns:p14="http://schemas.microsoft.com/office/powerpoint/2010/main" val="3915859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6">
                                            <p:txEl>
                                              <p:pRg st="0" end="0"/>
                                            </p:txEl>
                                          </p:spTgt>
                                        </p:tgtEl>
                                        <p:attrNameLst>
                                          <p:attrName>style.visibility</p:attrName>
                                        </p:attrNameLst>
                                      </p:cBhvr>
                                      <p:to>
                                        <p:strVal val="visible"/>
                                      </p:to>
                                    </p:set>
                                    <p:animEffect transition="in" filter="fade">
                                      <p:cBhvr>
                                        <p:cTn id="11" dur="750"/>
                                        <p:tgtEl>
                                          <p:spTgt spid="16">
                                            <p:txEl>
                                              <p:pRg st="0" end="0"/>
                                            </p:txEl>
                                          </p:spTgt>
                                        </p:tgtEl>
                                      </p:cBhvr>
                                    </p:animEffect>
                                  </p:childTnLst>
                                </p:cTn>
                              </p:par>
                            </p:childTnLst>
                          </p:cTn>
                        </p:par>
                        <p:par>
                          <p:cTn id="12" fill="hold">
                            <p:stCondLst>
                              <p:cond delay="1250"/>
                            </p:stCondLst>
                            <p:childTnLst>
                              <p:par>
                                <p:cTn id="13" presetID="10" presetClass="entr" presetSubtype="0" fill="hold" grpId="0" nodeType="afterEffect">
                                  <p:stCondLst>
                                    <p:cond delay="0"/>
                                  </p:stCondLst>
                                  <p:childTnLst>
                                    <p:set>
                                      <p:cBhvr>
                                        <p:cTn id="14" dur="1" fill="hold">
                                          <p:stCondLst>
                                            <p:cond delay="0"/>
                                          </p:stCondLst>
                                        </p:cTn>
                                        <p:tgtEl>
                                          <p:spTgt spid="17">
                                            <p:txEl>
                                              <p:pRg st="0" end="0"/>
                                            </p:txEl>
                                          </p:spTgt>
                                        </p:tgtEl>
                                        <p:attrNameLst>
                                          <p:attrName>style.visibility</p:attrName>
                                        </p:attrNameLst>
                                      </p:cBhvr>
                                      <p:to>
                                        <p:strVal val="visible"/>
                                      </p:to>
                                    </p:set>
                                    <p:animEffect transition="in" filter="fade">
                                      <p:cBhvr>
                                        <p:cTn id="15" dur="75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allAtOnce">
        <p:tmplLst>
          <p:tmpl lvl="1">
            <p:tnLst>
              <p:par>
                <p:cTn presetID="10" presetClass="entr" presetSubtype="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750"/>
                        <p:tgtEl>
                          <p:spTgt spid="16"/>
                        </p:tgtEl>
                      </p:cBhvr>
                    </p:animEffect>
                  </p:childTnLst>
                </p:cTn>
              </p:par>
            </p:tnLst>
          </p:tmpl>
        </p:tmplLst>
      </p:bldP>
      <p:bldP spid="17" grpId="0" build="p">
        <p:tmplLst>
          <p:tmpl lvl="1">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750"/>
                        <p:tgtEl>
                          <p:spTgt spid="17"/>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ext only">
    <p:spTree>
      <p:nvGrpSpPr>
        <p:cNvPr id="1" name=""/>
        <p:cNvGrpSpPr/>
        <p:nvPr/>
      </p:nvGrpSpPr>
      <p:grpSpPr>
        <a:xfrm>
          <a:off x="0" y="0"/>
          <a:ext cx="0" cy="0"/>
          <a:chOff x="0" y="0"/>
          <a:chExt cx="0" cy="0"/>
        </a:xfrm>
      </p:grpSpPr>
      <p:sp>
        <p:nvSpPr>
          <p:cNvPr id="5" name="Text Placeholder 4"/>
          <p:cNvSpPr>
            <a:spLocks noGrp="1"/>
          </p:cNvSpPr>
          <p:nvPr>
            <p:ph type="body" sz="quarter" idx="13" hasCustomPrompt="1"/>
          </p:nvPr>
        </p:nvSpPr>
        <p:spPr>
          <a:xfrm>
            <a:off x="551856" y="0"/>
            <a:ext cx="8233090" cy="1262270"/>
          </a:xfrm>
        </p:spPr>
        <p:txBody>
          <a:bodyPr anchor="ctr">
            <a:normAutofit/>
          </a:bodyPr>
          <a:lstStyle>
            <a:lvl1pPr marL="0" indent="0" algn="ctr">
              <a:buNone/>
              <a:defRPr sz="3601">
                <a:solidFill>
                  <a:schemeClr val="bg1"/>
                </a:solidFill>
                <a:latin typeface="+mj-lt"/>
              </a:defRPr>
            </a:lvl1pPr>
          </a:lstStyle>
          <a:p>
            <a:pPr lvl="0"/>
            <a:r>
              <a:rPr lang="en-US" dirty="0" smtClean="0"/>
              <a:t>Title</a:t>
            </a:r>
            <a:endParaRPr lang="en-US" dirty="0"/>
          </a:p>
        </p:txBody>
      </p:sp>
      <p:sp>
        <p:nvSpPr>
          <p:cNvPr id="6" name="Text Placeholder 11"/>
          <p:cNvSpPr>
            <a:spLocks noGrp="1"/>
          </p:cNvSpPr>
          <p:nvPr>
            <p:ph type="body" sz="quarter" idx="14"/>
          </p:nvPr>
        </p:nvSpPr>
        <p:spPr>
          <a:xfrm>
            <a:off x="2131378" y="1858618"/>
            <a:ext cx="5168669" cy="4631635"/>
          </a:xfrm>
        </p:spPr>
        <p:txBody>
          <a:bodyPr>
            <a:normAutofit/>
          </a:bodyPr>
          <a:lstStyle>
            <a:lvl1pPr marL="351158" indent="-351158">
              <a:lnSpc>
                <a:spcPct val="150000"/>
              </a:lnSpc>
              <a:spcAft>
                <a:spcPts val="449"/>
              </a:spcAft>
              <a:buFont typeface="Arial"/>
              <a:buChar char="•"/>
              <a:defRPr sz="2458" b="1"/>
            </a:lvl1pPr>
            <a:lvl2pPr marL="351045" indent="0">
              <a:buNone/>
              <a:defRPr sz="1800"/>
            </a:lvl2pPr>
            <a:lvl3pPr marL="702089" indent="0">
              <a:buNone/>
              <a:defRPr sz="1800"/>
            </a:lvl3pPr>
            <a:lvl4pPr marL="1053135" indent="0">
              <a:buNone/>
              <a:defRPr sz="1800"/>
            </a:lvl4pPr>
            <a:lvl5pPr marL="1404180" indent="0">
              <a:buNone/>
              <a:defRPr sz="1800"/>
            </a:lvl5pPr>
          </a:lstStyle>
          <a:p>
            <a:pPr lvl="0"/>
            <a:endParaRPr lang="en-US" dirty="0"/>
          </a:p>
        </p:txBody>
      </p:sp>
    </p:spTree>
    <p:extLst>
      <p:ext uri="{BB962C8B-B14F-4D97-AF65-F5344CB8AC3E}">
        <p14:creationId xmlns:p14="http://schemas.microsoft.com/office/powerpoint/2010/main" val="349843008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10" name="Text Placeholder 4"/>
          <p:cNvSpPr>
            <a:spLocks noGrp="1"/>
          </p:cNvSpPr>
          <p:nvPr>
            <p:ph type="body" sz="quarter" idx="13" hasCustomPrompt="1"/>
          </p:nvPr>
        </p:nvSpPr>
        <p:spPr>
          <a:xfrm>
            <a:off x="581686" y="0"/>
            <a:ext cx="8225632" cy="1252330"/>
          </a:xfrm>
        </p:spPr>
        <p:txBody>
          <a:bodyPr anchor="ctr">
            <a:normAutofit/>
          </a:bodyPr>
          <a:lstStyle>
            <a:lvl1pPr marL="0" indent="0" algn="ctr">
              <a:buNone/>
              <a:defRPr sz="3601">
                <a:solidFill>
                  <a:schemeClr val="bg1"/>
                </a:solidFill>
                <a:latin typeface="+mj-lt"/>
              </a:defRPr>
            </a:lvl1pPr>
          </a:lstStyle>
          <a:p>
            <a:pPr lvl="0"/>
            <a:r>
              <a:rPr lang="en-US" dirty="0" smtClean="0"/>
              <a:t>Title</a:t>
            </a:r>
            <a:endParaRPr lang="en-US" dirty="0"/>
          </a:p>
        </p:txBody>
      </p:sp>
      <p:sp>
        <p:nvSpPr>
          <p:cNvPr id="5" name="Media Placeholder 2"/>
          <p:cNvSpPr>
            <a:spLocks noGrp="1"/>
          </p:cNvSpPr>
          <p:nvPr>
            <p:ph type="media" sz="quarter" idx="15"/>
          </p:nvPr>
        </p:nvSpPr>
        <p:spPr>
          <a:xfrm>
            <a:off x="2151786" y="1838740"/>
            <a:ext cx="5166823" cy="4641572"/>
          </a:xfrm>
        </p:spPr>
        <p:txBody>
          <a:bodyPr/>
          <a:lstStyle/>
          <a:p>
            <a:endParaRPr lang="en-US" dirty="0"/>
          </a:p>
        </p:txBody>
      </p:sp>
    </p:spTree>
    <p:extLst>
      <p:ext uri="{BB962C8B-B14F-4D97-AF65-F5344CB8AC3E}">
        <p14:creationId xmlns:p14="http://schemas.microsoft.com/office/powerpoint/2010/main" val="2784761228"/>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12"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10" name="Text Placeholder 4"/>
          <p:cNvSpPr>
            <a:spLocks noGrp="1"/>
          </p:cNvSpPr>
          <p:nvPr>
            <p:ph type="body" sz="quarter" idx="13" hasCustomPrompt="1"/>
          </p:nvPr>
        </p:nvSpPr>
        <p:spPr>
          <a:xfrm>
            <a:off x="559313" y="0"/>
            <a:ext cx="8233090" cy="1262270"/>
          </a:xfrm>
        </p:spPr>
        <p:txBody>
          <a:bodyPr anchor="ctr">
            <a:normAutofit/>
          </a:bodyPr>
          <a:lstStyle>
            <a:lvl1pPr marL="0" indent="0" algn="ctr">
              <a:buNone/>
              <a:defRPr sz="3601">
                <a:solidFill>
                  <a:schemeClr val="bg1"/>
                </a:solidFill>
                <a:latin typeface="+mj-lt"/>
              </a:defRPr>
            </a:lvl1pPr>
          </a:lstStyle>
          <a:p>
            <a:pPr lvl="0"/>
            <a:r>
              <a:rPr lang="en-US" dirty="0" smtClean="0"/>
              <a:t>Title</a:t>
            </a:r>
            <a:endParaRPr lang="en-US" dirty="0"/>
          </a:p>
        </p:txBody>
      </p:sp>
      <p:sp>
        <p:nvSpPr>
          <p:cNvPr id="7" name="Text Placeholder 5"/>
          <p:cNvSpPr>
            <a:spLocks noGrp="1"/>
          </p:cNvSpPr>
          <p:nvPr>
            <p:ph type="body" sz="quarter" idx="14"/>
          </p:nvPr>
        </p:nvSpPr>
        <p:spPr>
          <a:xfrm>
            <a:off x="913375" y="1878496"/>
            <a:ext cx="3792316" cy="4552123"/>
          </a:xfrm>
        </p:spPr>
        <p:txBody>
          <a:bodyPr>
            <a:normAutofit/>
          </a:bodyPr>
          <a:lstStyle>
            <a:lvl1pPr marL="351158" indent="-351158">
              <a:lnSpc>
                <a:spcPct val="150000"/>
              </a:lnSpc>
              <a:spcAft>
                <a:spcPts val="449"/>
              </a:spcAft>
              <a:buFont typeface="Arial"/>
              <a:buChar char="•"/>
              <a:defRPr sz="2458" b="1"/>
            </a:lvl1pPr>
            <a:lvl2pPr marL="351045" indent="0">
              <a:lnSpc>
                <a:spcPct val="150000"/>
              </a:lnSpc>
              <a:buNone/>
              <a:defRPr/>
            </a:lvl2pPr>
            <a:lvl3pPr marL="702089" indent="0">
              <a:lnSpc>
                <a:spcPct val="150000"/>
              </a:lnSpc>
              <a:buNone/>
              <a:defRPr/>
            </a:lvl3pPr>
            <a:lvl4pPr marL="1053135" indent="0">
              <a:lnSpc>
                <a:spcPct val="150000"/>
              </a:lnSpc>
              <a:buNone/>
              <a:defRPr/>
            </a:lvl4pPr>
            <a:lvl5pPr marL="1404180" indent="0">
              <a:lnSpc>
                <a:spcPct val="150000"/>
              </a:lnSpc>
              <a:buNone/>
              <a:defRPr/>
            </a:lvl5pPr>
          </a:lstStyle>
          <a:p>
            <a:pPr lvl="0"/>
            <a:endParaRPr lang="en-US" dirty="0"/>
          </a:p>
        </p:txBody>
      </p:sp>
      <p:sp>
        <p:nvSpPr>
          <p:cNvPr id="9" name="Picture Placeholder 12"/>
          <p:cNvSpPr>
            <a:spLocks noGrp="1"/>
          </p:cNvSpPr>
          <p:nvPr>
            <p:ph type="pic" sz="quarter" idx="15" hasCustomPrompt="1"/>
          </p:nvPr>
        </p:nvSpPr>
        <p:spPr>
          <a:xfrm>
            <a:off x="4971803" y="1873284"/>
            <a:ext cx="3502988" cy="4558523"/>
          </a:xfrm>
        </p:spPr>
        <p:txBody>
          <a:bodyPr/>
          <a:lstStyle>
            <a:lvl1pPr marL="0" indent="0">
              <a:buNone/>
              <a:defRPr baseline="0">
                <a:solidFill>
                  <a:schemeClr val="bg2"/>
                </a:solidFill>
              </a:defRPr>
            </a:lvl1pPr>
          </a:lstStyle>
          <a:p>
            <a:r>
              <a:rPr lang="en-US" dirty="0" smtClean="0"/>
              <a:t>Insert picture here</a:t>
            </a:r>
            <a:endParaRPr lang="en-US" dirty="0"/>
          </a:p>
        </p:txBody>
      </p:sp>
    </p:spTree>
    <p:extLst>
      <p:ext uri="{BB962C8B-B14F-4D97-AF65-F5344CB8AC3E}">
        <p14:creationId xmlns:p14="http://schemas.microsoft.com/office/powerpoint/2010/main" val="150601194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36" userDrawn="1">
          <p15:clr>
            <a:srgbClr val="FBAE40"/>
          </p15:clr>
        </p15:guide>
        <p15:guide id="2" pos="5899"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xt with image">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a:extLst>
              <a:ext uri="{28A0092B-C50C-407E-A947-70E740481C1C}">
                <a14:useLocalDpi xmlns:a14="http://schemas.microsoft.com/office/drawing/2010/main" val="0"/>
              </a:ext>
            </a:extLst>
          </a:blip>
          <a:srcRect l="14" t="7103" b="33200"/>
          <a:stretch/>
        </p:blipFill>
        <p:spPr>
          <a:xfrm>
            <a:off x="-10622" y="5053254"/>
            <a:ext cx="9382777" cy="1973189"/>
          </a:xfrm>
          <a:prstGeom prst="rect">
            <a:avLst/>
          </a:prstGeom>
        </p:spPr>
      </p:pic>
      <p:sp>
        <p:nvSpPr>
          <p:cNvPr id="10" name="Text Placeholder 4"/>
          <p:cNvSpPr>
            <a:spLocks noGrp="1"/>
          </p:cNvSpPr>
          <p:nvPr>
            <p:ph type="body" sz="quarter" idx="13" hasCustomPrompt="1"/>
          </p:nvPr>
        </p:nvSpPr>
        <p:spPr>
          <a:xfrm>
            <a:off x="0" y="1"/>
            <a:ext cx="9364663" cy="1258460"/>
          </a:xfrm>
        </p:spPr>
        <p:txBody>
          <a:bodyPr anchor="ctr">
            <a:normAutofit/>
          </a:bodyPr>
          <a:lstStyle>
            <a:lvl1pPr marL="0" indent="0" algn="ctr">
              <a:buNone/>
              <a:defRPr sz="3687">
                <a:solidFill>
                  <a:schemeClr val="bg1"/>
                </a:solidFill>
                <a:latin typeface="Lato Black" panose="020F0A02020204030203" pitchFamily="34" charset="0"/>
              </a:defRPr>
            </a:lvl1pPr>
          </a:lstStyle>
          <a:p>
            <a:pPr lvl="0"/>
            <a:r>
              <a:rPr lang="en-US" dirty="0" smtClean="0"/>
              <a:t>Sample Slide with Image</a:t>
            </a:r>
            <a:endParaRPr lang="en-US" dirty="0"/>
          </a:p>
        </p:txBody>
      </p:sp>
      <p:sp>
        <p:nvSpPr>
          <p:cNvPr id="6" name="Text Placeholder 5"/>
          <p:cNvSpPr>
            <a:spLocks noGrp="1"/>
          </p:cNvSpPr>
          <p:nvPr>
            <p:ph type="body" sz="quarter" idx="14"/>
          </p:nvPr>
        </p:nvSpPr>
        <p:spPr>
          <a:xfrm>
            <a:off x="965575" y="1744010"/>
            <a:ext cx="4089829" cy="3180803"/>
          </a:xfrm>
        </p:spPr>
        <p:txBody>
          <a:bodyPr>
            <a:normAutofit/>
          </a:bodyPr>
          <a:lstStyle>
            <a:lvl1pPr marL="351164" indent="-351164">
              <a:lnSpc>
                <a:spcPct val="150000"/>
              </a:lnSpc>
              <a:spcAft>
                <a:spcPts val="450"/>
              </a:spcAft>
              <a:buFont typeface="Arial"/>
              <a:buChar char="•"/>
              <a:defRPr sz="2458" b="1"/>
            </a:lvl1pPr>
            <a:lvl2pPr marL="351050" indent="0">
              <a:lnSpc>
                <a:spcPct val="150000"/>
              </a:lnSpc>
              <a:buNone/>
              <a:defRPr/>
            </a:lvl2pPr>
            <a:lvl3pPr marL="702100" indent="0">
              <a:lnSpc>
                <a:spcPct val="150000"/>
              </a:lnSpc>
              <a:buNone/>
              <a:defRPr/>
            </a:lvl3pPr>
            <a:lvl4pPr marL="1053152" indent="0">
              <a:lnSpc>
                <a:spcPct val="150000"/>
              </a:lnSpc>
              <a:buNone/>
              <a:defRPr/>
            </a:lvl4pPr>
            <a:lvl5pPr marL="1404202" indent="0">
              <a:lnSpc>
                <a:spcPct val="150000"/>
              </a:lnSpc>
              <a:buNone/>
              <a:defRPr/>
            </a:lvl5pPr>
          </a:lstStyle>
          <a:p>
            <a:pPr lvl="0"/>
            <a:endParaRPr lang="en-US" dirty="0"/>
          </a:p>
        </p:txBody>
      </p:sp>
      <p:sp>
        <p:nvSpPr>
          <p:cNvPr id="13" name="Picture Placeholder 12"/>
          <p:cNvSpPr>
            <a:spLocks noGrp="1"/>
          </p:cNvSpPr>
          <p:nvPr>
            <p:ph type="pic" sz="quarter" idx="15" hasCustomPrompt="1"/>
          </p:nvPr>
        </p:nvSpPr>
        <p:spPr>
          <a:xfrm>
            <a:off x="5389422" y="1763828"/>
            <a:ext cx="3502988" cy="4220013"/>
          </a:xfrm>
        </p:spPr>
        <p:txBody>
          <a:bodyPr/>
          <a:lstStyle>
            <a:lvl1pPr marL="0" indent="0">
              <a:buNone/>
              <a:defRPr baseline="0">
                <a:solidFill>
                  <a:schemeClr val="bg2"/>
                </a:solidFill>
              </a:defRPr>
            </a:lvl1pPr>
          </a:lstStyle>
          <a:p>
            <a:r>
              <a:rPr lang="en-US" dirty="0" smtClean="0"/>
              <a:t>Insert picture here</a:t>
            </a:r>
            <a:endParaRPr lang="en-US" dirty="0"/>
          </a:p>
        </p:txBody>
      </p:sp>
      <p:pic>
        <p:nvPicPr>
          <p:cNvPr id="8" name="Picture 7" descr="circle-logo-word-cover-color.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91569" y="6087949"/>
            <a:ext cx="608378" cy="821408"/>
          </a:xfrm>
          <a:prstGeom prst="rect">
            <a:avLst/>
          </a:prstGeom>
        </p:spPr>
      </p:pic>
      <p:sp>
        <p:nvSpPr>
          <p:cNvPr id="7" name="TextBox 6"/>
          <p:cNvSpPr txBox="1"/>
          <p:nvPr userDrawn="1"/>
        </p:nvSpPr>
        <p:spPr>
          <a:xfrm>
            <a:off x="425666" y="6170526"/>
            <a:ext cx="719764" cy="375937"/>
          </a:xfrm>
          <a:prstGeom prst="rect">
            <a:avLst/>
          </a:prstGeom>
          <a:noFill/>
        </p:spPr>
        <p:txBody>
          <a:bodyPr wrap="square" rtlCol="0">
            <a:spAutoFit/>
          </a:bodyPr>
          <a:lstStyle/>
          <a:p>
            <a:fld id="{BC294D23-3B7D-42CF-AC8E-45ABC3F4118E}" type="slidenum">
              <a:rPr lang="en-US" sz="1843" smtClean="0">
                <a:solidFill>
                  <a:schemeClr val="bg1"/>
                </a:solidFill>
                <a:latin typeface="Lato" panose="020F0502020204030203" pitchFamily="34" charset="0"/>
              </a:rPr>
              <a:t>‹#›</a:t>
            </a:fld>
            <a:endParaRPr lang="en-US" sz="2247" dirty="0">
              <a:solidFill>
                <a:schemeClr val="bg1"/>
              </a:solidFill>
              <a:latin typeface="Lato" panose="020F0502020204030203" pitchFamily="34" charset="0"/>
            </a:endParaRPr>
          </a:p>
        </p:txBody>
      </p:sp>
    </p:spTree>
    <p:extLst>
      <p:ext uri="{BB962C8B-B14F-4D97-AF65-F5344CB8AC3E}">
        <p14:creationId xmlns:p14="http://schemas.microsoft.com/office/powerpoint/2010/main" val="309575596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638">
          <p15:clr>
            <a:srgbClr val="FBAE40"/>
          </p15:clr>
        </p15:guide>
        <p15:guide id="2" pos="576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11" name="Text Placeholder 14"/>
          <p:cNvSpPr>
            <a:spLocks noGrp="1"/>
          </p:cNvSpPr>
          <p:nvPr>
            <p:ph type="body" sz="quarter" idx="10" hasCustomPrompt="1"/>
          </p:nvPr>
        </p:nvSpPr>
        <p:spPr>
          <a:xfrm>
            <a:off x="1397245" y="1766642"/>
            <a:ext cx="6463676" cy="1724085"/>
          </a:xfrm>
          <a:prstGeom prst="rect">
            <a:avLst/>
          </a:prstGeom>
        </p:spPr>
        <p:txBody>
          <a:bodyPr>
            <a:noAutofit/>
          </a:bodyPr>
          <a:lstStyle>
            <a:lvl1pPr marL="0" indent="0" algn="ctr">
              <a:lnSpc>
                <a:spcPts val="3912"/>
              </a:lnSpc>
              <a:buNone/>
              <a:defRPr sz="3687" baseline="0">
                <a:solidFill>
                  <a:srgbClr val="333399"/>
                </a:solidFill>
                <a:latin typeface="Lato Black" panose="020F0A02020204030203" pitchFamily="34" charset="0"/>
              </a:defRPr>
            </a:lvl1pPr>
            <a:lvl2pPr>
              <a:defRPr sz="2701">
                <a:solidFill>
                  <a:srgbClr val="333399"/>
                </a:solidFill>
                <a:latin typeface="+mj-lt"/>
              </a:defRPr>
            </a:lvl2pPr>
            <a:lvl3pPr>
              <a:defRPr sz="2701">
                <a:solidFill>
                  <a:srgbClr val="333399"/>
                </a:solidFill>
                <a:latin typeface="+mj-lt"/>
              </a:defRPr>
            </a:lvl3pPr>
            <a:lvl4pPr>
              <a:defRPr sz="2701">
                <a:solidFill>
                  <a:srgbClr val="333399"/>
                </a:solidFill>
                <a:latin typeface="+mj-lt"/>
              </a:defRPr>
            </a:lvl4pPr>
            <a:lvl5pPr>
              <a:defRPr sz="2701">
                <a:solidFill>
                  <a:srgbClr val="333399"/>
                </a:solidFill>
                <a:latin typeface="+mj-lt"/>
              </a:defRPr>
            </a:lvl5pPr>
          </a:lstStyle>
          <a:p>
            <a:pPr lvl="0"/>
            <a:r>
              <a:rPr lang="en-US" dirty="0" smtClean="0"/>
              <a:t>Presentation Title</a:t>
            </a:r>
            <a:br>
              <a:rPr lang="en-US" dirty="0" smtClean="0"/>
            </a:br>
            <a:r>
              <a:rPr lang="en-US" dirty="0" smtClean="0"/>
              <a:t>Slide Master</a:t>
            </a:r>
            <a:endParaRPr lang="en-US" dirty="0"/>
          </a:p>
        </p:txBody>
      </p:sp>
      <p:sp>
        <p:nvSpPr>
          <p:cNvPr id="12" name="Text Placeholder 16"/>
          <p:cNvSpPr>
            <a:spLocks noGrp="1"/>
          </p:cNvSpPr>
          <p:nvPr>
            <p:ph type="body" sz="quarter" idx="11" hasCustomPrompt="1"/>
          </p:nvPr>
        </p:nvSpPr>
        <p:spPr>
          <a:xfrm>
            <a:off x="5589726" y="4144592"/>
            <a:ext cx="2282556" cy="1534571"/>
          </a:xfrm>
          <a:prstGeom prst="rect">
            <a:avLst/>
          </a:prstGeom>
        </p:spPr>
        <p:txBody>
          <a:bodyPr>
            <a:normAutofit/>
          </a:bodyPr>
          <a:lstStyle>
            <a:lvl1pPr marL="0" indent="0" algn="l">
              <a:lnSpc>
                <a:spcPct val="100000"/>
              </a:lnSpc>
              <a:buNone/>
              <a:defRPr sz="1843"/>
            </a:lvl1pPr>
            <a:lvl2pPr marL="351050" indent="0">
              <a:lnSpc>
                <a:spcPct val="100000"/>
              </a:lnSpc>
              <a:buNone/>
              <a:defRPr sz="1500"/>
            </a:lvl2pPr>
            <a:lvl3pPr marL="702100" indent="0">
              <a:lnSpc>
                <a:spcPct val="100000"/>
              </a:lnSpc>
              <a:buNone/>
              <a:defRPr sz="1500"/>
            </a:lvl3pPr>
            <a:lvl4pPr marL="1053151" indent="0">
              <a:lnSpc>
                <a:spcPct val="100000"/>
              </a:lnSpc>
              <a:buNone/>
              <a:defRPr sz="1500"/>
            </a:lvl4pPr>
            <a:lvl5pPr marL="1404201" indent="0">
              <a:lnSpc>
                <a:spcPct val="100000"/>
              </a:lnSpc>
              <a:buNone/>
              <a:defRPr sz="1500"/>
            </a:lvl5pPr>
          </a:lstStyle>
          <a:p>
            <a:pPr lvl="0"/>
            <a:r>
              <a:rPr lang="en-US" dirty="0" smtClean="0"/>
              <a:t>Name of Presenter</a:t>
            </a:r>
            <a:br>
              <a:rPr lang="en-US" dirty="0" smtClean="0"/>
            </a:br>
            <a:r>
              <a:rPr lang="en-US" dirty="0" smtClean="0"/>
              <a:t>Title</a:t>
            </a:r>
            <a:br>
              <a:rPr lang="en-US" dirty="0" smtClean="0"/>
            </a:br>
            <a:r>
              <a:rPr lang="en-US" dirty="0" smtClean="0"/>
              <a:t>Date</a:t>
            </a:r>
          </a:p>
        </p:txBody>
      </p:sp>
      <p:grpSp>
        <p:nvGrpSpPr>
          <p:cNvPr id="2" name="Group 1"/>
          <p:cNvGrpSpPr/>
          <p:nvPr userDrawn="1"/>
        </p:nvGrpSpPr>
        <p:grpSpPr>
          <a:xfrm>
            <a:off x="-1" y="4436124"/>
            <a:ext cx="9364722" cy="2589457"/>
            <a:chOff x="-1" y="3248879"/>
            <a:chExt cx="9144058" cy="1896438"/>
          </a:xfrm>
        </p:grpSpPr>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l="206" t="7103" r="1" b="14555"/>
            <a:stretch/>
          </p:blipFill>
          <p:spPr>
            <a:xfrm>
              <a:off x="-1" y="3248879"/>
              <a:ext cx="9144058" cy="1896438"/>
            </a:xfrm>
            <a:prstGeom prst="rect">
              <a:avLst/>
            </a:prstGeom>
          </p:spPr>
        </p:pic>
        <p:pic>
          <p:nvPicPr>
            <p:cNvPr id="3" name="dpi_logo_horizSS-REV.emf" descr="/Users/anninmp/Documents/Jobs In Progress/ LOGOS/ DPI Logos/dpi_logo_horizSS-REV.emf"/>
            <p:cNvPicPr>
              <a:picLocks noChangeAspect="1"/>
            </p:cNvPicPr>
            <p:nvPr userDrawn="1"/>
          </p:nvPicPr>
          <p:blipFill>
            <a:blip r:embed="rId3" r:link="rId4" cstate="print">
              <a:extLst>
                <a:ext uri="{28A0092B-C50C-407E-A947-70E740481C1C}">
                  <a14:useLocalDpi xmlns:a14="http://schemas.microsoft.com/office/drawing/2010/main" val="0"/>
                </a:ext>
              </a:extLst>
            </a:blip>
            <a:stretch>
              <a:fillRect/>
            </a:stretch>
          </p:blipFill>
          <p:spPr>
            <a:xfrm>
              <a:off x="3417957" y="4481264"/>
              <a:ext cx="2246156" cy="461674"/>
            </a:xfrm>
            <a:prstGeom prst="rect">
              <a:avLst/>
            </a:prstGeom>
          </p:spPr>
        </p:pic>
      </p:grpSp>
    </p:spTree>
    <p:extLst>
      <p:ext uri="{BB962C8B-B14F-4D97-AF65-F5344CB8AC3E}">
        <p14:creationId xmlns:p14="http://schemas.microsoft.com/office/powerpoint/2010/main" val="1930983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750"/>
                                        <p:tgtEl>
                                          <p:spTgt spid="11">
                                            <p:txEl>
                                              <p:pRg st="0" end="0"/>
                                            </p:txEl>
                                          </p:spTgt>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750"/>
                                        <p:tgtEl>
                                          <p:spTgt spid="12">
                                            <p:txEl>
                                              <p:pRg st="0" end="0"/>
                                            </p:txEl>
                                          </p:spTgt>
                                        </p:tgtEl>
                                      </p:cBhvr>
                                    </p:animEffect>
                                  </p:childTnLst>
                                </p:cTn>
                              </p:par>
                              <p:par>
                                <p:cTn id="12" presetID="22" presetClass="entr" presetSubtype="8" fill="hold"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allAtOnce">
        <p:tmplLst>
          <p:tmpl lvl="1">
            <p:tnLst>
              <p:par>
                <p:cTn presetID="10" presetClass="entr" presetSubtype="0" fill="hold" nodeType="click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750"/>
                        <p:tgtEl>
                          <p:spTgt spid="11"/>
                        </p:tgtEl>
                      </p:cBhvr>
                    </p:animEffect>
                  </p:childTnLst>
                </p:cTn>
              </p:par>
            </p:tnLst>
          </p:tmpl>
        </p:tmplLst>
      </p:bldP>
      <p:bldP spid="12" grpId="0" build="p">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750"/>
                        <p:tgtEl>
                          <p:spTgt spid="12"/>
                        </p:tgtEl>
                      </p:cBhvr>
                    </p:animEffect>
                  </p:childTnLst>
                </p:cTn>
              </p:par>
            </p:tnLst>
          </p:tmpl>
        </p:tmplLst>
      </p:bldP>
    </p:bldLst>
  </p:timing>
  <p:extLst mod="1">
    <p:ext uri="{DCECCB84-F9BA-43D5-87BE-67443E8EF086}">
      <p15:sldGuideLst xmlns:p15="http://schemas.microsoft.com/office/powerpoint/2012/main">
        <p15:guide id="1" orient="horz" pos="1620">
          <p15:clr>
            <a:srgbClr val="FBAE40"/>
          </p15:clr>
        </p15:guide>
        <p15:guide id="2" pos="3003">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ideo only">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l="110" t="7103" b="33564"/>
          <a:stretch/>
        </p:blipFill>
        <p:spPr>
          <a:xfrm>
            <a:off x="-9026" y="5066696"/>
            <a:ext cx="9373750" cy="1961158"/>
          </a:xfrm>
          <a:prstGeom prst="rect">
            <a:avLst/>
          </a:prstGeom>
        </p:spPr>
      </p:pic>
      <p:sp>
        <p:nvSpPr>
          <p:cNvPr id="6" name="Title 4"/>
          <p:cNvSpPr txBox="1">
            <a:spLocks/>
          </p:cNvSpPr>
          <p:nvPr userDrawn="1"/>
        </p:nvSpPr>
        <p:spPr bwMode="auto">
          <a:xfrm>
            <a:off x="-6456" y="1"/>
            <a:ext cx="9371119" cy="1258460"/>
          </a:xfrm>
          <a:prstGeom prst="rect">
            <a:avLst/>
          </a:prstGeom>
          <a:solidFill>
            <a:srgbClr val="262087"/>
          </a:solidFill>
          <a:ln w="9525">
            <a:noFill/>
            <a:miter lim="800000"/>
            <a:headEnd/>
            <a:tailEnd/>
          </a:ln>
        </p:spPr>
        <p:txBody>
          <a:bodyPr vert="horz" wrap="square" lIns="68584" tIns="34292" rIns="68584" bIns="34292" numCol="1" anchor="ctr" anchorCtr="0" compatLnSpc="1">
            <a:prstTxWarp prst="textNoShape">
              <a:avLst/>
            </a:prstTxWarp>
          </a:bodyPr>
          <a:lstStyle>
            <a:lvl1pPr algn="ctr" rtl="0" eaLnBrk="1" fontAlgn="base" hangingPunct="1">
              <a:spcBef>
                <a:spcPct val="0"/>
              </a:spcBef>
              <a:spcAft>
                <a:spcPct val="0"/>
              </a:spcAft>
              <a:defRPr sz="4000" kern="1200">
                <a:solidFill>
                  <a:schemeClr val="tx1"/>
                </a:solidFill>
                <a:latin typeface="Gadget"/>
                <a:ea typeface="+mj-ea"/>
                <a:cs typeface="Gadget"/>
              </a:defRPr>
            </a:lvl1pPr>
            <a:lvl2pPr algn="ctr" rtl="0" eaLnBrk="1" fontAlgn="base" hangingPunct="1">
              <a:spcBef>
                <a:spcPct val="0"/>
              </a:spcBef>
              <a:spcAft>
                <a:spcPct val="0"/>
              </a:spcAft>
              <a:defRPr sz="4400">
                <a:solidFill>
                  <a:schemeClr val="tx1"/>
                </a:solidFill>
                <a:latin typeface="Garamond" pitchFamily="18" charset="0"/>
              </a:defRPr>
            </a:lvl2pPr>
            <a:lvl3pPr algn="ctr" rtl="0" eaLnBrk="1" fontAlgn="base" hangingPunct="1">
              <a:spcBef>
                <a:spcPct val="0"/>
              </a:spcBef>
              <a:spcAft>
                <a:spcPct val="0"/>
              </a:spcAft>
              <a:defRPr sz="4400">
                <a:solidFill>
                  <a:schemeClr val="tx1"/>
                </a:solidFill>
                <a:latin typeface="Garamond" pitchFamily="18" charset="0"/>
              </a:defRPr>
            </a:lvl3pPr>
            <a:lvl4pPr algn="ctr" rtl="0" eaLnBrk="1" fontAlgn="base" hangingPunct="1">
              <a:spcBef>
                <a:spcPct val="0"/>
              </a:spcBef>
              <a:spcAft>
                <a:spcPct val="0"/>
              </a:spcAft>
              <a:defRPr sz="4400">
                <a:solidFill>
                  <a:schemeClr val="tx1"/>
                </a:solidFill>
                <a:latin typeface="Garamond" pitchFamily="18" charset="0"/>
              </a:defRPr>
            </a:lvl4pPr>
            <a:lvl5pPr algn="ctr" rtl="0" eaLnBrk="1" fontAlgn="base" hangingPunct="1">
              <a:spcBef>
                <a:spcPct val="0"/>
              </a:spcBef>
              <a:spcAft>
                <a:spcPct val="0"/>
              </a:spcAft>
              <a:defRPr sz="4400">
                <a:solidFill>
                  <a:schemeClr val="tx1"/>
                </a:solidFill>
                <a:latin typeface="Garamond" pitchFamily="18"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endParaRPr lang="en-US" sz="2400" dirty="0">
              <a:latin typeface="Lato Black" panose="020F0A02020204030203" pitchFamily="34" charset="0"/>
            </a:endParaRPr>
          </a:p>
        </p:txBody>
      </p:sp>
      <p:sp>
        <p:nvSpPr>
          <p:cNvPr id="5" name="Text Placeholder 4"/>
          <p:cNvSpPr>
            <a:spLocks noGrp="1"/>
          </p:cNvSpPr>
          <p:nvPr>
            <p:ph type="body" sz="quarter" idx="13" hasCustomPrompt="1"/>
          </p:nvPr>
        </p:nvSpPr>
        <p:spPr>
          <a:xfrm>
            <a:off x="0" y="1"/>
            <a:ext cx="9364663" cy="1258460"/>
          </a:xfrm>
        </p:spPr>
        <p:txBody>
          <a:bodyPr anchor="ctr">
            <a:normAutofit/>
          </a:bodyPr>
          <a:lstStyle>
            <a:lvl1pPr marL="0" indent="0" algn="ctr">
              <a:buNone/>
              <a:defRPr sz="3687">
                <a:solidFill>
                  <a:schemeClr val="bg1"/>
                </a:solidFill>
                <a:latin typeface="Lato Black" panose="020F0A02020204030203" pitchFamily="34" charset="0"/>
              </a:defRPr>
            </a:lvl1pPr>
          </a:lstStyle>
          <a:p>
            <a:pPr lvl="0"/>
            <a:r>
              <a:rPr lang="en-US" dirty="0" smtClean="0"/>
              <a:t>Sample Video Slide</a:t>
            </a:r>
            <a:endParaRPr lang="en-US" dirty="0"/>
          </a:p>
        </p:txBody>
      </p:sp>
      <p:pic>
        <p:nvPicPr>
          <p:cNvPr id="7" name="Picture 6" descr="circle-logo-word-cover-color.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91569" y="6087949"/>
            <a:ext cx="608378" cy="821408"/>
          </a:xfrm>
          <a:prstGeom prst="rect">
            <a:avLst/>
          </a:prstGeom>
        </p:spPr>
      </p:pic>
      <p:sp>
        <p:nvSpPr>
          <p:cNvPr id="3" name="Media Placeholder 2"/>
          <p:cNvSpPr>
            <a:spLocks noGrp="1"/>
          </p:cNvSpPr>
          <p:nvPr>
            <p:ph type="media" sz="quarter" idx="15"/>
          </p:nvPr>
        </p:nvSpPr>
        <p:spPr>
          <a:xfrm>
            <a:off x="2091290" y="1781716"/>
            <a:ext cx="5166823" cy="3455192"/>
          </a:xfrm>
        </p:spPr>
        <p:txBody>
          <a:bodyPr/>
          <a:lstStyle/>
          <a:p>
            <a:endParaRPr lang="en-US" dirty="0"/>
          </a:p>
        </p:txBody>
      </p:sp>
    </p:spTree>
    <p:extLst>
      <p:ext uri="{BB962C8B-B14F-4D97-AF65-F5344CB8AC3E}">
        <p14:creationId xmlns:p14="http://schemas.microsoft.com/office/powerpoint/2010/main" val="3515203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2" name="Group 1"/>
          <p:cNvGrpSpPr/>
          <p:nvPr userDrawn="1"/>
        </p:nvGrpSpPr>
        <p:grpSpPr>
          <a:xfrm>
            <a:off x="-1" y="4436125"/>
            <a:ext cx="9364722" cy="2589457"/>
            <a:chOff x="-1" y="4436124"/>
            <a:chExt cx="12481004" cy="2589457"/>
          </a:xfrm>
        </p:grpSpPr>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l="206" t="7103" r="1" b="14555"/>
            <a:stretch/>
          </p:blipFill>
          <p:spPr>
            <a:xfrm>
              <a:off x="-1" y="4436124"/>
              <a:ext cx="12481004" cy="2589457"/>
            </a:xfrm>
            <a:prstGeom prst="rect">
              <a:avLst/>
            </a:prstGeom>
          </p:spPr>
        </p:pic>
        <p:pic>
          <p:nvPicPr>
            <p:cNvPr id="14" name="dpi_logo_horizSS-REV.emf" descr="/Users/anninmp/Documents/Jobs In Progress/ LOGOS/ DPI Logos/dpi_logo_horizSS-REV.emf"/>
            <p:cNvPicPr>
              <a:picLocks noChangeAspect="1"/>
            </p:cNvPicPr>
            <p:nvPr userDrawn="1"/>
          </p:nvPicPr>
          <p:blipFill>
            <a:blip r:embed="rId3" r:link="rId4" cstate="print">
              <a:extLst>
                <a:ext uri="{28A0092B-C50C-407E-A947-70E740481C1C}">
                  <a14:useLocalDpi xmlns:a14="http://schemas.microsoft.com/office/drawing/2010/main" val="0"/>
                </a:ext>
              </a:extLst>
            </a:blip>
            <a:stretch>
              <a:fillRect/>
            </a:stretch>
          </p:blipFill>
          <p:spPr>
            <a:xfrm>
              <a:off x="4665274" y="6118862"/>
              <a:ext cx="3065847" cy="630384"/>
            </a:xfrm>
            <a:prstGeom prst="rect">
              <a:avLst/>
            </a:prstGeom>
          </p:spPr>
        </p:pic>
      </p:grpSp>
      <p:sp>
        <p:nvSpPr>
          <p:cNvPr id="16" name="Text Placeholder 14"/>
          <p:cNvSpPr>
            <a:spLocks noGrp="1"/>
          </p:cNvSpPr>
          <p:nvPr>
            <p:ph type="body" sz="quarter" idx="10" hasCustomPrompt="1"/>
          </p:nvPr>
        </p:nvSpPr>
        <p:spPr>
          <a:xfrm>
            <a:off x="1397245" y="1766643"/>
            <a:ext cx="6463676" cy="1724085"/>
          </a:xfrm>
          <a:prstGeom prst="rect">
            <a:avLst/>
          </a:prstGeom>
        </p:spPr>
        <p:txBody>
          <a:bodyPr>
            <a:noAutofit/>
          </a:bodyPr>
          <a:lstStyle>
            <a:lvl1pPr marL="0" indent="0" algn="ctr">
              <a:lnSpc>
                <a:spcPts val="3912"/>
              </a:lnSpc>
              <a:buNone/>
              <a:defRPr sz="3687" baseline="0">
                <a:solidFill>
                  <a:srgbClr val="333399"/>
                </a:solidFill>
                <a:latin typeface="Lato Black" panose="020F0A02020204030203" pitchFamily="34" charset="0"/>
              </a:defRPr>
            </a:lvl1pPr>
            <a:lvl2pPr>
              <a:defRPr sz="2700">
                <a:solidFill>
                  <a:srgbClr val="333399"/>
                </a:solidFill>
                <a:latin typeface="+mj-lt"/>
              </a:defRPr>
            </a:lvl2pPr>
            <a:lvl3pPr>
              <a:defRPr sz="2700">
                <a:solidFill>
                  <a:srgbClr val="333399"/>
                </a:solidFill>
                <a:latin typeface="+mj-lt"/>
              </a:defRPr>
            </a:lvl3pPr>
            <a:lvl4pPr>
              <a:defRPr sz="2700">
                <a:solidFill>
                  <a:srgbClr val="333399"/>
                </a:solidFill>
                <a:latin typeface="+mj-lt"/>
              </a:defRPr>
            </a:lvl4pPr>
            <a:lvl5pPr>
              <a:defRPr sz="2700">
                <a:solidFill>
                  <a:srgbClr val="333399"/>
                </a:solidFill>
                <a:latin typeface="+mj-lt"/>
              </a:defRPr>
            </a:lvl5pPr>
          </a:lstStyle>
          <a:p>
            <a:pPr lvl="0"/>
            <a:r>
              <a:rPr lang="en-US" dirty="0" smtClean="0"/>
              <a:t>Presentation Title</a:t>
            </a:r>
            <a:br>
              <a:rPr lang="en-US" dirty="0" smtClean="0"/>
            </a:br>
            <a:r>
              <a:rPr lang="en-US" dirty="0" smtClean="0"/>
              <a:t>Slide Master</a:t>
            </a:r>
            <a:endParaRPr lang="en-US" dirty="0"/>
          </a:p>
        </p:txBody>
      </p:sp>
      <p:sp>
        <p:nvSpPr>
          <p:cNvPr id="17" name="Text Placeholder 16"/>
          <p:cNvSpPr>
            <a:spLocks noGrp="1"/>
          </p:cNvSpPr>
          <p:nvPr>
            <p:ph type="body" sz="quarter" idx="11" hasCustomPrompt="1"/>
          </p:nvPr>
        </p:nvSpPr>
        <p:spPr>
          <a:xfrm>
            <a:off x="5589726" y="4144593"/>
            <a:ext cx="2282556" cy="1534571"/>
          </a:xfrm>
          <a:prstGeom prst="rect">
            <a:avLst/>
          </a:prstGeom>
        </p:spPr>
        <p:txBody>
          <a:bodyPr>
            <a:normAutofit/>
          </a:bodyPr>
          <a:lstStyle>
            <a:lvl1pPr marL="0" indent="0" algn="l">
              <a:lnSpc>
                <a:spcPct val="100000"/>
              </a:lnSpc>
              <a:buNone/>
              <a:defRPr sz="1843"/>
            </a:lvl1pPr>
            <a:lvl2pPr marL="351045" indent="0">
              <a:lnSpc>
                <a:spcPct val="100000"/>
              </a:lnSpc>
              <a:buNone/>
              <a:defRPr sz="1501"/>
            </a:lvl2pPr>
            <a:lvl3pPr marL="702089" indent="0">
              <a:lnSpc>
                <a:spcPct val="100000"/>
              </a:lnSpc>
              <a:buNone/>
              <a:defRPr sz="1501"/>
            </a:lvl3pPr>
            <a:lvl4pPr marL="1053135" indent="0">
              <a:lnSpc>
                <a:spcPct val="100000"/>
              </a:lnSpc>
              <a:buNone/>
              <a:defRPr sz="1501"/>
            </a:lvl4pPr>
            <a:lvl5pPr marL="1404180" indent="0">
              <a:lnSpc>
                <a:spcPct val="100000"/>
              </a:lnSpc>
              <a:buNone/>
              <a:defRPr sz="1501"/>
            </a:lvl5pPr>
          </a:lstStyle>
          <a:p>
            <a:pPr lvl="0"/>
            <a:r>
              <a:rPr lang="en-US" dirty="0" smtClean="0"/>
              <a:t>Name of Presenter</a:t>
            </a:r>
            <a:br>
              <a:rPr lang="en-US" dirty="0" smtClean="0"/>
            </a:br>
            <a:r>
              <a:rPr lang="en-US" dirty="0" smtClean="0"/>
              <a:t>Title</a:t>
            </a:r>
            <a:br>
              <a:rPr lang="en-US" dirty="0" smtClean="0"/>
            </a:br>
            <a:r>
              <a:rPr lang="en-US" dirty="0" smtClean="0"/>
              <a:t>Date</a:t>
            </a:r>
          </a:p>
        </p:txBody>
      </p:sp>
    </p:spTree>
    <p:extLst>
      <p:ext uri="{BB962C8B-B14F-4D97-AF65-F5344CB8AC3E}">
        <p14:creationId xmlns:p14="http://schemas.microsoft.com/office/powerpoint/2010/main" val="3610803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6">
                                            <p:txEl>
                                              <p:pRg st="0" end="0"/>
                                            </p:txEl>
                                          </p:spTgt>
                                        </p:tgtEl>
                                        <p:attrNameLst>
                                          <p:attrName>style.visibility</p:attrName>
                                        </p:attrNameLst>
                                      </p:cBhvr>
                                      <p:to>
                                        <p:strVal val="visible"/>
                                      </p:to>
                                    </p:set>
                                    <p:animEffect transition="in" filter="fade">
                                      <p:cBhvr>
                                        <p:cTn id="11" dur="750"/>
                                        <p:tgtEl>
                                          <p:spTgt spid="16">
                                            <p:txEl>
                                              <p:pRg st="0" end="0"/>
                                            </p:txEl>
                                          </p:spTgt>
                                        </p:tgtEl>
                                      </p:cBhvr>
                                    </p:animEffect>
                                  </p:childTnLst>
                                </p:cTn>
                              </p:par>
                            </p:childTnLst>
                          </p:cTn>
                        </p:par>
                        <p:par>
                          <p:cTn id="12" fill="hold">
                            <p:stCondLst>
                              <p:cond delay="1250"/>
                            </p:stCondLst>
                            <p:childTnLst>
                              <p:par>
                                <p:cTn id="13" presetID="10" presetClass="entr" presetSubtype="0" fill="hold" grpId="0" nodeType="afterEffect">
                                  <p:stCondLst>
                                    <p:cond delay="0"/>
                                  </p:stCondLst>
                                  <p:childTnLst>
                                    <p:set>
                                      <p:cBhvr>
                                        <p:cTn id="14" dur="1" fill="hold">
                                          <p:stCondLst>
                                            <p:cond delay="0"/>
                                          </p:stCondLst>
                                        </p:cTn>
                                        <p:tgtEl>
                                          <p:spTgt spid="17">
                                            <p:txEl>
                                              <p:pRg st="0" end="0"/>
                                            </p:txEl>
                                          </p:spTgt>
                                        </p:tgtEl>
                                        <p:attrNameLst>
                                          <p:attrName>style.visibility</p:attrName>
                                        </p:attrNameLst>
                                      </p:cBhvr>
                                      <p:to>
                                        <p:strVal val="visible"/>
                                      </p:to>
                                    </p:set>
                                    <p:animEffect transition="in" filter="fade">
                                      <p:cBhvr>
                                        <p:cTn id="15" dur="75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allAtOnce">
        <p:tmplLst>
          <p:tmpl lvl="1">
            <p:tnLst>
              <p:par>
                <p:cTn presetID="10" presetClass="entr" presetSubtype="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750"/>
                        <p:tgtEl>
                          <p:spTgt spid="16"/>
                        </p:tgtEl>
                      </p:cBhvr>
                    </p:animEffect>
                  </p:childTnLst>
                </p:cTn>
              </p:par>
            </p:tnLst>
          </p:tmpl>
        </p:tmplLst>
      </p:bldP>
      <p:bldP spid="17" grpId="0" build="p">
        <p:tmplLst>
          <p:tmpl lvl="1">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750"/>
                        <p:tgtEl>
                          <p:spTgt spid="17"/>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5B05722-27E2-490D-91AF-DCC2EA314057}" type="slidenum">
              <a:rPr lang="en-US" smtClean="0"/>
              <a:pPr/>
              <a:t>‹#›</a:t>
            </a:fld>
            <a:endParaRPr lang="en-US" dirty="0"/>
          </a:p>
        </p:txBody>
      </p:sp>
      <p:pic>
        <p:nvPicPr>
          <p:cNvPr id="7" name="Picture 1" descr="C:\Documents and Settings\browndk\My Documents\My Pictures\dpilogo_FREDonly.gif"/>
          <p:cNvPicPr>
            <a:picLocks noChangeAspect="1" noChangeArrowheads="1"/>
          </p:cNvPicPr>
          <p:nvPr userDrawn="1"/>
        </p:nvPicPr>
        <p:blipFill>
          <a:blip r:embed="rId2" cstate="print"/>
          <a:srcRect/>
          <a:stretch>
            <a:fillRect/>
          </a:stretch>
        </p:blipFill>
        <p:spPr bwMode="auto">
          <a:xfrm>
            <a:off x="1" y="6222370"/>
            <a:ext cx="936810" cy="782673"/>
          </a:xfrm>
          <a:prstGeom prst="rect">
            <a:avLst/>
          </a:prstGeom>
          <a:noFill/>
        </p:spPr>
      </p:pic>
    </p:spTree>
    <p:extLst>
      <p:ext uri="{BB962C8B-B14F-4D97-AF65-F5344CB8AC3E}">
        <p14:creationId xmlns:p14="http://schemas.microsoft.com/office/powerpoint/2010/main" val="9458150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5" name="Text Placeholder 4"/>
          <p:cNvSpPr>
            <a:spLocks noGrp="1"/>
          </p:cNvSpPr>
          <p:nvPr>
            <p:ph type="body" sz="quarter" idx="13" hasCustomPrompt="1"/>
          </p:nvPr>
        </p:nvSpPr>
        <p:spPr>
          <a:xfrm>
            <a:off x="551856" y="0"/>
            <a:ext cx="8233090" cy="1262270"/>
          </a:xfrm>
        </p:spPr>
        <p:txBody>
          <a:bodyPr anchor="ctr">
            <a:normAutofit/>
          </a:bodyPr>
          <a:lstStyle>
            <a:lvl1pPr marL="0" indent="0" algn="ctr">
              <a:buNone/>
              <a:defRPr sz="3601">
                <a:solidFill>
                  <a:schemeClr val="bg1"/>
                </a:solidFill>
                <a:latin typeface="+mj-lt"/>
              </a:defRPr>
            </a:lvl1pPr>
          </a:lstStyle>
          <a:p>
            <a:pPr lvl="0"/>
            <a:r>
              <a:rPr lang="en-US" dirty="0" smtClean="0"/>
              <a:t>Title</a:t>
            </a:r>
            <a:endParaRPr lang="en-US" dirty="0"/>
          </a:p>
        </p:txBody>
      </p:sp>
      <p:sp>
        <p:nvSpPr>
          <p:cNvPr id="6" name="Text Placeholder 11"/>
          <p:cNvSpPr>
            <a:spLocks noGrp="1"/>
          </p:cNvSpPr>
          <p:nvPr>
            <p:ph type="body" sz="quarter" idx="14"/>
          </p:nvPr>
        </p:nvSpPr>
        <p:spPr>
          <a:xfrm>
            <a:off x="2131378" y="1858618"/>
            <a:ext cx="5168669" cy="4631635"/>
          </a:xfrm>
        </p:spPr>
        <p:txBody>
          <a:bodyPr>
            <a:normAutofit/>
          </a:bodyPr>
          <a:lstStyle>
            <a:lvl1pPr marL="351158" indent="-351158">
              <a:lnSpc>
                <a:spcPct val="150000"/>
              </a:lnSpc>
              <a:spcAft>
                <a:spcPts val="449"/>
              </a:spcAft>
              <a:buFont typeface="Arial"/>
              <a:buChar char="•"/>
              <a:defRPr sz="2458" b="1"/>
            </a:lvl1pPr>
            <a:lvl2pPr marL="351045" indent="0">
              <a:buNone/>
              <a:defRPr sz="1800"/>
            </a:lvl2pPr>
            <a:lvl3pPr marL="702089" indent="0">
              <a:buNone/>
              <a:defRPr sz="1800"/>
            </a:lvl3pPr>
            <a:lvl4pPr marL="1053135" indent="0">
              <a:buNone/>
              <a:defRPr sz="1800"/>
            </a:lvl4pPr>
            <a:lvl5pPr marL="1404180" indent="0">
              <a:buNone/>
              <a:defRPr sz="1800"/>
            </a:lvl5pPr>
          </a:lstStyle>
          <a:p>
            <a:pPr lvl="0"/>
            <a:endParaRPr lang="en-US" dirty="0"/>
          </a:p>
        </p:txBody>
      </p:sp>
    </p:spTree>
    <p:extLst>
      <p:ext uri="{BB962C8B-B14F-4D97-AF65-F5344CB8AC3E}">
        <p14:creationId xmlns:p14="http://schemas.microsoft.com/office/powerpoint/2010/main" val="3801352357"/>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10" name="Text Placeholder 4"/>
          <p:cNvSpPr>
            <a:spLocks noGrp="1"/>
          </p:cNvSpPr>
          <p:nvPr>
            <p:ph type="body" sz="quarter" idx="13" hasCustomPrompt="1"/>
          </p:nvPr>
        </p:nvSpPr>
        <p:spPr>
          <a:xfrm>
            <a:off x="581686" y="0"/>
            <a:ext cx="8225632" cy="1252330"/>
          </a:xfrm>
        </p:spPr>
        <p:txBody>
          <a:bodyPr anchor="ctr">
            <a:normAutofit/>
          </a:bodyPr>
          <a:lstStyle>
            <a:lvl1pPr marL="0" indent="0" algn="ctr">
              <a:buNone/>
              <a:defRPr sz="3601">
                <a:solidFill>
                  <a:schemeClr val="bg1"/>
                </a:solidFill>
                <a:latin typeface="+mj-lt"/>
              </a:defRPr>
            </a:lvl1pPr>
          </a:lstStyle>
          <a:p>
            <a:pPr lvl="0"/>
            <a:r>
              <a:rPr lang="en-US" dirty="0" smtClean="0"/>
              <a:t>Title</a:t>
            </a:r>
            <a:endParaRPr lang="en-US" dirty="0"/>
          </a:p>
        </p:txBody>
      </p:sp>
      <p:sp>
        <p:nvSpPr>
          <p:cNvPr id="5" name="Media Placeholder 2"/>
          <p:cNvSpPr>
            <a:spLocks noGrp="1"/>
          </p:cNvSpPr>
          <p:nvPr>
            <p:ph type="media" sz="quarter" idx="15"/>
          </p:nvPr>
        </p:nvSpPr>
        <p:spPr>
          <a:xfrm>
            <a:off x="2151786" y="1838740"/>
            <a:ext cx="5166823" cy="4641572"/>
          </a:xfrm>
        </p:spPr>
        <p:txBody>
          <a:bodyPr/>
          <a:lstStyle/>
          <a:p>
            <a:endParaRPr lang="en-US" dirty="0"/>
          </a:p>
        </p:txBody>
      </p:sp>
    </p:spTree>
    <p:extLst>
      <p:ext uri="{BB962C8B-B14F-4D97-AF65-F5344CB8AC3E}">
        <p14:creationId xmlns:p14="http://schemas.microsoft.com/office/powerpoint/2010/main" val="381508861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12">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10" name="Text Placeholder 4"/>
          <p:cNvSpPr>
            <a:spLocks noGrp="1"/>
          </p:cNvSpPr>
          <p:nvPr>
            <p:ph type="body" sz="quarter" idx="13" hasCustomPrompt="1"/>
          </p:nvPr>
        </p:nvSpPr>
        <p:spPr>
          <a:xfrm>
            <a:off x="559313" y="0"/>
            <a:ext cx="8233090" cy="1262270"/>
          </a:xfrm>
        </p:spPr>
        <p:txBody>
          <a:bodyPr anchor="ctr">
            <a:normAutofit/>
          </a:bodyPr>
          <a:lstStyle>
            <a:lvl1pPr marL="0" indent="0" algn="ctr">
              <a:buNone/>
              <a:defRPr sz="3601">
                <a:solidFill>
                  <a:schemeClr val="bg1"/>
                </a:solidFill>
                <a:latin typeface="+mj-lt"/>
              </a:defRPr>
            </a:lvl1pPr>
          </a:lstStyle>
          <a:p>
            <a:pPr lvl="0"/>
            <a:r>
              <a:rPr lang="en-US" dirty="0" smtClean="0"/>
              <a:t>Title</a:t>
            </a:r>
            <a:endParaRPr lang="en-US" dirty="0"/>
          </a:p>
        </p:txBody>
      </p:sp>
      <p:sp>
        <p:nvSpPr>
          <p:cNvPr id="7" name="Text Placeholder 5"/>
          <p:cNvSpPr>
            <a:spLocks noGrp="1"/>
          </p:cNvSpPr>
          <p:nvPr>
            <p:ph type="body" sz="quarter" idx="14"/>
          </p:nvPr>
        </p:nvSpPr>
        <p:spPr>
          <a:xfrm>
            <a:off x="913375" y="1878496"/>
            <a:ext cx="3792316" cy="4552123"/>
          </a:xfrm>
        </p:spPr>
        <p:txBody>
          <a:bodyPr>
            <a:normAutofit/>
          </a:bodyPr>
          <a:lstStyle>
            <a:lvl1pPr marL="351158" indent="-351158">
              <a:lnSpc>
                <a:spcPct val="150000"/>
              </a:lnSpc>
              <a:spcAft>
                <a:spcPts val="449"/>
              </a:spcAft>
              <a:buFont typeface="Arial"/>
              <a:buChar char="•"/>
              <a:defRPr sz="2458" b="1"/>
            </a:lvl1pPr>
            <a:lvl2pPr marL="351045" indent="0">
              <a:lnSpc>
                <a:spcPct val="150000"/>
              </a:lnSpc>
              <a:buNone/>
              <a:defRPr/>
            </a:lvl2pPr>
            <a:lvl3pPr marL="702089" indent="0">
              <a:lnSpc>
                <a:spcPct val="150000"/>
              </a:lnSpc>
              <a:buNone/>
              <a:defRPr/>
            </a:lvl3pPr>
            <a:lvl4pPr marL="1053135" indent="0">
              <a:lnSpc>
                <a:spcPct val="150000"/>
              </a:lnSpc>
              <a:buNone/>
              <a:defRPr/>
            </a:lvl4pPr>
            <a:lvl5pPr marL="1404180" indent="0">
              <a:lnSpc>
                <a:spcPct val="150000"/>
              </a:lnSpc>
              <a:buNone/>
              <a:defRPr/>
            </a:lvl5pPr>
          </a:lstStyle>
          <a:p>
            <a:pPr lvl="0"/>
            <a:endParaRPr lang="en-US" dirty="0"/>
          </a:p>
        </p:txBody>
      </p:sp>
      <p:sp>
        <p:nvSpPr>
          <p:cNvPr id="9" name="Picture Placeholder 12"/>
          <p:cNvSpPr>
            <a:spLocks noGrp="1"/>
          </p:cNvSpPr>
          <p:nvPr>
            <p:ph type="pic" sz="quarter" idx="15" hasCustomPrompt="1"/>
          </p:nvPr>
        </p:nvSpPr>
        <p:spPr>
          <a:xfrm>
            <a:off x="4971803" y="1873284"/>
            <a:ext cx="3502988" cy="4558523"/>
          </a:xfrm>
        </p:spPr>
        <p:txBody>
          <a:bodyPr/>
          <a:lstStyle>
            <a:lvl1pPr marL="0" indent="0">
              <a:buNone/>
              <a:defRPr baseline="0">
                <a:solidFill>
                  <a:schemeClr val="bg2"/>
                </a:solidFill>
              </a:defRPr>
            </a:lvl1pPr>
          </a:lstStyle>
          <a:p>
            <a:r>
              <a:rPr lang="en-US" dirty="0" smtClean="0"/>
              <a:t>Insert picture here</a:t>
            </a:r>
            <a:endParaRPr lang="en-US" dirty="0"/>
          </a:p>
        </p:txBody>
      </p:sp>
    </p:spTree>
    <p:extLst>
      <p:ext uri="{BB962C8B-B14F-4D97-AF65-F5344CB8AC3E}">
        <p14:creationId xmlns:p14="http://schemas.microsoft.com/office/powerpoint/2010/main" val="868889632"/>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36">
          <p15:clr>
            <a:srgbClr val="FBAE40"/>
          </p15:clr>
        </p15:guide>
        <p15:guide id="2" pos="7862">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43821" y="373916"/>
            <a:ext cx="8077022" cy="1357475"/>
          </a:xfrm>
          <a:prstGeom prst="rect">
            <a:avLst/>
          </a:prstGeom>
          <a:ln w="25400">
            <a:noFill/>
          </a:ln>
        </p:spPr>
        <p:txBody>
          <a:bodyPr/>
          <a:lstStyle>
            <a:lvl1pPr algn="ct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643821" y="6509375"/>
            <a:ext cx="2107049" cy="373915"/>
          </a:xfrm>
          <a:prstGeom prst="rect">
            <a:avLst/>
          </a:prstGeom>
        </p:spPr>
        <p:txBody>
          <a:bodyPr/>
          <a:lstStyle/>
          <a:p>
            <a:endParaRPr lang="en-US" dirty="0"/>
          </a:p>
        </p:txBody>
      </p:sp>
      <p:sp>
        <p:nvSpPr>
          <p:cNvPr id="5" name="Footer Placeholder 4"/>
          <p:cNvSpPr>
            <a:spLocks noGrp="1"/>
          </p:cNvSpPr>
          <p:nvPr>
            <p:ph type="ftr" sz="quarter" idx="11"/>
          </p:nvPr>
        </p:nvSpPr>
        <p:spPr>
          <a:xfrm>
            <a:off x="3102045" y="6509375"/>
            <a:ext cx="3160574" cy="373915"/>
          </a:xfrm>
          <a:prstGeom prst="rect">
            <a:avLst/>
          </a:prstGeom>
        </p:spPr>
        <p:txBody>
          <a:bodyPr/>
          <a:lstStyle>
            <a:lvl1pPr>
              <a:defRPr sz="1351" b="1"/>
            </a:lvl1pPr>
          </a:lstStyle>
          <a:p>
            <a:r>
              <a:rPr lang="en-US" dirty="0" smtClean="0"/>
              <a:t>Department of Public Instruction</a:t>
            </a:r>
            <a:endParaRPr lang="en-US" dirty="0"/>
          </a:p>
        </p:txBody>
      </p:sp>
      <p:sp>
        <p:nvSpPr>
          <p:cNvPr id="6" name="Slide Number Placeholder 5"/>
          <p:cNvSpPr>
            <a:spLocks noGrp="1"/>
          </p:cNvSpPr>
          <p:nvPr>
            <p:ph type="sldNum" sz="quarter" idx="12"/>
          </p:nvPr>
        </p:nvSpPr>
        <p:spPr>
          <a:xfrm>
            <a:off x="6613793" y="6509375"/>
            <a:ext cx="2107049" cy="373915"/>
          </a:xfrm>
          <a:prstGeom prst="rect">
            <a:avLst/>
          </a:prstGeom>
        </p:spPr>
        <p:txBody>
          <a:bodyPr/>
          <a:lstStyle>
            <a:lvl1pPr algn="r">
              <a:defRPr sz="1536"/>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773178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38944" y="1750900"/>
            <a:ext cx="8077022" cy="2921414"/>
          </a:xfrm>
        </p:spPr>
        <p:txBody>
          <a:bodyPr anchor="b"/>
          <a:lstStyle>
            <a:lvl1pPr>
              <a:defRPr sz="6145"/>
            </a:lvl1pPr>
          </a:lstStyle>
          <a:p>
            <a:r>
              <a:rPr lang="en-US" smtClean="0"/>
              <a:t>Click to edit Master title style</a:t>
            </a:r>
            <a:endParaRPr lang="en-US" dirty="0"/>
          </a:p>
        </p:txBody>
      </p:sp>
      <p:sp>
        <p:nvSpPr>
          <p:cNvPr id="3" name="Text Placeholder 2"/>
          <p:cNvSpPr>
            <a:spLocks noGrp="1"/>
          </p:cNvSpPr>
          <p:nvPr>
            <p:ph type="body" idx="1"/>
          </p:nvPr>
        </p:nvSpPr>
        <p:spPr>
          <a:xfrm>
            <a:off x="638944" y="4699951"/>
            <a:ext cx="8077022" cy="1536303"/>
          </a:xfrm>
        </p:spPr>
        <p:txBody>
          <a:bodyPr/>
          <a:lstStyle>
            <a:lvl1pPr marL="0" indent="0">
              <a:buNone/>
              <a:defRPr sz="2458">
                <a:solidFill>
                  <a:schemeClr val="tx1"/>
                </a:solidFill>
              </a:defRPr>
            </a:lvl1pPr>
            <a:lvl2pPr marL="468219" indent="0">
              <a:buNone/>
              <a:defRPr sz="2048">
                <a:solidFill>
                  <a:schemeClr val="tx1">
                    <a:tint val="75000"/>
                  </a:schemeClr>
                </a:solidFill>
              </a:defRPr>
            </a:lvl2pPr>
            <a:lvl3pPr marL="936437" indent="0">
              <a:buNone/>
              <a:defRPr sz="1843">
                <a:solidFill>
                  <a:schemeClr val="tx1">
                    <a:tint val="75000"/>
                  </a:schemeClr>
                </a:solidFill>
              </a:defRPr>
            </a:lvl3pPr>
            <a:lvl4pPr marL="1404656" indent="0">
              <a:buNone/>
              <a:defRPr sz="1639">
                <a:solidFill>
                  <a:schemeClr val="tx1">
                    <a:tint val="75000"/>
                  </a:schemeClr>
                </a:solidFill>
              </a:defRPr>
            </a:lvl4pPr>
            <a:lvl5pPr marL="1872874" indent="0">
              <a:buNone/>
              <a:defRPr sz="1639">
                <a:solidFill>
                  <a:schemeClr val="tx1">
                    <a:tint val="75000"/>
                  </a:schemeClr>
                </a:solidFill>
              </a:defRPr>
            </a:lvl5pPr>
            <a:lvl6pPr marL="2341093" indent="0">
              <a:buNone/>
              <a:defRPr sz="1639">
                <a:solidFill>
                  <a:schemeClr val="tx1">
                    <a:tint val="75000"/>
                  </a:schemeClr>
                </a:solidFill>
              </a:defRPr>
            </a:lvl6pPr>
            <a:lvl7pPr marL="2809311" indent="0">
              <a:buNone/>
              <a:defRPr sz="1639">
                <a:solidFill>
                  <a:schemeClr val="tx1">
                    <a:tint val="75000"/>
                  </a:schemeClr>
                </a:solidFill>
              </a:defRPr>
            </a:lvl7pPr>
            <a:lvl8pPr marL="3277530" indent="0">
              <a:buNone/>
              <a:defRPr sz="1639">
                <a:solidFill>
                  <a:schemeClr val="tx1">
                    <a:tint val="75000"/>
                  </a:schemeClr>
                </a:solidFill>
              </a:defRPr>
            </a:lvl8pPr>
            <a:lvl9pPr marL="3745748" indent="0">
              <a:buNone/>
              <a:defRPr sz="1639">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5/23/2018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31834747"/>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43820" y="1869575"/>
            <a:ext cx="3979982" cy="44560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40861" y="1869575"/>
            <a:ext cx="3979982" cy="44560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5/23/2018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199651632"/>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45040" y="373916"/>
            <a:ext cx="8077022" cy="1357475"/>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45041" y="1721635"/>
            <a:ext cx="3961691" cy="843747"/>
          </a:xfrm>
        </p:spPr>
        <p:txBody>
          <a:bodyPr anchor="b"/>
          <a:lstStyle>
            <a:lvl1pPr marL="0" indent="0">
              <a:buNone/>
              <a:defRPr sz="2458" b="1"/>
            </a:lvl1pPr>
            <a:lvl2pPr marL="468219" indent="0">
              <a:buNone/>
              <a:defRPr sz="2048" b="1"/>
            </a:lvl2pPr>
            <a:lvl3pPr marL="936437" indent="0">
              <a:buNone/>
              <a:defRPr sz="1843" b="1"/>
            </a:lvl3pPr>
            <a:lvl4pPr marL="1404656" indent="0">
              <a:buNone/>
              <a:defRPr sz="1639" b="1"/>
            </a:lvl4pPr>
            <a:lvl5pPr marL="1872874" indent="0">
              <a:buNone/>
              <a:defRPr sz="1639" b="1"/>
            </a:lvl5pPr>
            <a:lvl6pPr marL="2341093" indent="0">
              <a:buNone/>
              <a:defRPr sz="1639" b="1"/>
            </a:lvl6pPr>
            <a:lvl7pPr marL="2809311" indent="0">
              <a:buNone/>
              <a:defRPr sz="1639" b="1"/>
            </a:lvl7pPr>
            <a:lvl8pPr marL="3277530" indent="0">
              <a:buNone/>
              <a:defRPr sz="1639" b="1"/>
            </a:lvl8pPr>
            <a:lvl9pPr marL="3745748" indent="0">
              <a:buNone/>
              <a:defRPr sz="1639" b="1"/>
            </a:lvl9pPr>
          </a:lstStyle>
          <a:p>
            <a:pPr lvl="0"/>
            <a:r>
              <a:rPr lang="en-US" smtClean="0"/>
              <a:t>Click to edit Master text styles</a:t>
            </a:r>
          </a:p>
        </p:txBody>
      </p:sp>
      <p:sp>
        <p:nvSpPr>
          <p:cNvPr id="4" name="Content Placeholder 3"/>
          <p:cNvSpPr>
            <a:spLocks noGrp="1"/>
          </p:cNvSpPr>
          <p:nvPr>
            <p:ph sz="half" idx="2"/>
          </p:nvPr>
        </p:nvSpPr>
        <p:spPr>
          <a:xfrm>
            <a:off x="645041" y="2565382"/>
            <a:ext cx="3961691" cy="377329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40861" y="1721635"/>
            <a:ext cx="3981202" cy="843747"/>
          </a:xfrm>
        </p:spPr>
        <p:txBody>
          <a:bodyPr anchor="b"/>
          <a:lstStyle>
            <a:lvl1pPr marL="0" indent="0">
              <a:buNone/>
              <a:defRPr sz="2458" b="1"/>
            </a:lvl1pPr>
            <a:lvl2pPr marL="468219" indent="0">
              <a:buNone/>
              <a:defRPr sz="2048" b="1"/>
            </a:lvl2pPr>
            <a:lvl3pPr marL="936437" indent="0">
              <a:buNone/>
              <a:defRPr sz="1843" b="1"/>
            </a:lvl3pPr>
            <a:lvl4pPr marL="1404656" indent="0">
              <a:buNone/>
              <a:defRPr sz="1639" b="1"/>
            </a:lvl4pPr>
            <a:lvl5pPr marL="1872874" indent="0">
              <a:buNone/>
              <a:defRPr sz="1639" b="1"/>
            </a:lvl5pPr>
            <a:lvl6pPr marL="2341093" indent="0">
              <a:buNone/>
              <a:defRPr sz="1639" b="1"/>
            </a:lvl6pPr>
            <a:lvl7pPr marL="2809311" indent="0">
              <a:buNone/>
              <a:defRPr sz="1639" b="1"/>
            </a:lvl7pPr>
            <a:lvl8pPr marL="3277530" indent="0">
              <a:buNone/>
              <a:defRPr sz="1639" b="1"/>
            </a:lvl8pPr>
            <a:lvl9pPr marL="3745748" indent="0">
              <a:buNone/>
              <a:defRPr sz="1639" b="1"/>
            </a:lvl9pPr>
          </a:lstStyle>
          <a:p>
            <a:pPr lvl="0"/>
            <a:r>
              <a:rPr lang="en-US" smtClean="0"/>
              <a:t>Click to edit Master text styles</a:t>
            </a:r>
          </a:p>
        </p:txBody>
      </p:sp>
      <p:sp>
        <p:nvSpPr>
          <p:cNvPr id="6" name="Content Placeholder 5"/>
          <p:cNvSpPr>
            <a:spLocks noGrp="1"/>
          </p:cNvSpPr>
          <p:nvPr>
            <p:ph sz="quarter" idx="4"/>
          </p:nvPr>
        </p:nvSpPr>
        <p:spPr>
          <a:xfrm>
            <a:off x="4740861" y="2565382"/>
            <a:ext cx="3981202" cy="377329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5/23/2018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510447698"/>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5/23/2018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702861092"/>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5/23/2018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02618493"/>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5040" y="468207"/>
            <a:ext cx="3020348" cy="1638723"/>
          </a:xfrm>
        </p:spPr>
        <p:txBody>
          <a:bodyPr anchor="b"/>
          <a:lstStyle>
            <a:lvl1pPr>
              <a:defRPr sz="3277"/>
            </a:lvl1pPr>
          </a:lstStyle>
          <a:p>
            <a:r>
              <a:rPr lang="en-US" smtClean="0"/>
              <a:t>Click to edit Master title style</a:t>
            </a:r>
            <a:endParaRPr lang="en-US" dirty="0"/>
          </a:p>
        </p:txBody>
      </p:sp>
      <p:sp>
        <p:nvSpPr>
          <p:cNvPr id="3" name="Content Placeholder 2"/>
          <p:cNvSpPr>
            <a:spLocks noGrp="1"/>
          </p:cNvSpPr>
          <p:nvPr>
            <p:ph idx="1"/>
          </p:nvPr>
        </p:nvSpPr>
        <p:spPr>
          <a:xfrm>
            <a:off x="3981201" y="1011198"/>
            <a:ext cx="4740861" cy="4990953"/>
          </a:xfrm>
        </p:spPr>
        <p:txBody>
          <a:bodyPr/>
          <a:lstStyle>
            <a:lvl1pPr>
              <a:defRPr sz="3277"/>
            </a:lvl1pPr>
            <a:lvl2pPr>
              <a:defRPr sz="2867"/>
            </a:lvl2pPr>
            <a:lvl3pPr>
              <a:defRPr sz="2458"/>
            </a:lvl3pPr>
            <a:lvl4pPr>
              <a:defRPr sz="2048"/>
            </a:lvl4pPr>
            <a:lvl5pPr>
              <a:defRPr sz="2048"/>
            </a:lvl5pPr>
            <a:lvl6pPr>
              <a:defRPr sz="2048"/>
            </a:lvl6pPr>
            <a:lvl7pPr>
              <a:defRPr sz="2048"/>
            </a:lvl7pPr>
            <a:lvl8pPr>
              <a:defRPr sz="2048"/>
            </a:lvl8pPr>
            <a:lvl9pPr>
              <a:defRPr sz="204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45040" y="2106930"/>
            <a:ext cx="3020348" cy="3903348"/>
          </a:xfrm>
        </p:spPr>
        <p:txBody>
          <a:bodyPr/>
          <a:lstStyle>
            <a:lvl1pPr marL="0" indent="0">
              <a:buNone/>
              <a:defRPr sz="1639"/>
            </a:lvl1pPr>
            <a:lvl2pPr marL="468219" indent="0">
              <a:buNone/>
              <a:defRPr sz="1434"/>
            </a:lvl2pPr>
            <a:lvl3pPr marL="936437" indent="0">
              <a:buNone/>
              <a:defRPr sz="1229"/>
            </a:lvl3pPr>
            <a:lvl4pPr marL="1404656" indent="0">
              <a:buNone/>
              <a:defRPr sz="1024"/>
            </a:lvl4pPr>
            <a:lvl5pPr marL="1872874" indent="0">
              <a:buNone/>
              <a:defRPr sz="1024"/>
            </a:lvl5pPr>
            <a:lvl6pPr marL="2341093" indent="0">
              <a:buNone/>
              <a:defRPr sz="1024"/>
            </a:lvl6pPr>
            <a:lvl7pPr marL="2809311" indent="0">
              <a:buNone/>
              <a:defRPr sz="1024"/>
            </a:lvl7pPr>
            <a:lvl8pPr marL="3277530" indent="0">
              <a:buNone/>
              <a:defRPr sz="1024"/>
            </a:lvl8pPr>
            <a:lvl9pPr marL="3745748" indent="0">
              <a:buNone/>
              <a:defRPr sz="1024"/>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5/23/2018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260388001"/>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5040" y="468207"/>
            <a:ext cx="3020348" cy="1638723"/>
          </a:xfrm>
        </p:spPr>
        <p:txBody>
          <a:bodyPr anchor="b"/>
          <a:lstStyle>
            <a:lvl1pPr>
              <a:defRPr sz="3277"/>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981201" y="1011198"/>
            <a:ext cx="4740861" cy="4990953"/>
          </a:xfrm>
        </p:spPr>
        <p:txBody>
          <a:bodyPr anchor="t"/>
          <a:lstStyle>
            <a:lvl1pPr marL="0" indent="0">
              <a:buNone/>
              <a:defRPr sz="3277"/>
            </a:lvl1pPr>
            <a:lvl2pPr marL="468219" indent="0">
              <a:buNone/>
              <a:defRPr sz="2867"/>
            </a:lvl2pPr>
            <a:lvl3pPr marL="936437" indent="0">
              <a:buNone/>
              <a:defRPr sz="2458"/>
            </a:lvl3pPr>
            <a:lvl4pPr marL="1404656" indent="0">
              <a:buNone/>
              <a:defRPr sz="2048"/>
            </a:lvl4pPr>
            <a:lvl5pPr marL="1872874" indent="0">
              <a:buNone/>
              <a:defRPr sz="2048"/>
            </a:lvl5pPr>
            <a:lvl6pPr marL="2341093" indent="0">
              <a:buNone/>
              <a:defRPr sz="2048"/>
            </a:lvl6pPr>
            <a:lvl7pPr marL="2809311" indent="0">
              <a:buNone/>
              <a:defRPr sz="2048"/>
            </a:lvl7pPr>
            <a:lvl8pPr marL="3277530" indent="0">
              <a:buNone/>
              <a:defRPr sz="2048"/>
            </a:lvl8pPr>
            <a:lvl9pPr marL="3745748" indent="0">
              <a:buNone/>
              <a:defRPr sz="2048"/>
            </a:lvl9pPr>
          </a:lstStyle>
          <a:p>
            <a:r>
              <a:rPr lang="en-US" smtClean="0"/>
              <a:t>Click icon to add picture</a:t>
            </a:r>
            <a:endParaRPr lang="en-US" dirty="0"/>
          </a:p>
        </p:txBody>
      </p:sp>
      <p:sp>
        <p:nvSpPr>
          <p:cNvPr id="4" name="Text Placeholder 3"/>
          <p:cNvSpPr>
            <a:spLocks noGrp="1"/>
          </p:cNvSpPr>
          <p:nvPr>
            <p:ph type="body" sz="half" idx="2"/>
          </p:nvPr>
        </p:nvSpPr>
        <p:spPr>
          <a:xfrm>
            <a:off x="645040" y="2106930"/>
            <a:ext cx="3020348" cy="3903348"/>
          </a:xfrm>
        </p:spPr>
        <p:txBody>
          <a:bodyPr/>
          <a:lstStyle>
            <a:lvl1pPr marL="0" indent="0">
              <a:buNone/>
              <a:defRPr sz="1639"/>
            </a:lvl1pPr>
            <a:lvl2pPr marL="468219" indent="0">
              <a:buNone/>
              <a:defRPr sz="1434"/>
            </a:lvl2pPr>
            <a:lvl3pPr marL="936437" indent="0">
              <a:buNone/>
              <a:defRPr sz="1229"/>
            </a:lvl3pPr>
            <a:lvl4pPr marL="1404656" indent="0">
              <a:buNone/>
              <a:defRPr sz="1024"/>
            </a:lvl4pPr>
            <a:lvl5pPr marL="1872874" indent="0">
              <a:buNone/>
              <a:defRPr sz="1024"/>
            </a:lvl5pPr>
            <a:lvl6pPr marL="2341093" indent="0">
              <a:buNone/>
              <a:defRPr sz="1024"/>
            </a:lvl6pPr>
            <a:lvl7pPr marL="2809311" indent="0">
              <a:buNone/>
              <a:defRPr sz="1024"/>
            </a:lvl7pPr>
            <a:lvl8pPr marL="3277530" indent="0">
              <a:buNone/>
              <a:defRPr sz="1024"/>
            </a:lvl8pPr>
            <a:lvl9pPr marL="3745748" indent="0">
              <a:buNone/>
              <a:defRPr sz="1024"/>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5/23/2018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583362762"/>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1.xml"/><Relationship Id="rId7" Type="http://schemas.openxmlformats.org/officeDocument/2006/relationships/image" Target="../media/image1.pn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theme" Target="../theme/theme2.xml"/><Relationship Id="rId5" Type="http://schemas.openxmlformats.org/officeDocument/2006/relationships/slideLayout" Target="../slideLayouts/slideLayout23.xml"/><Relationship Id="rId4"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3821" y="373916"/>
            <a:ext cx="8077022" cy="135747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43821" y="1869575"/>
            <a:ext cx="8077022" cy="445609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3821" y="6509375"/>
            <a:ext cx="2107049" cy="373915"/>
          </a:xfrm>
          <a:prstGeom prst="rect">
            <a:avLst/>
          </a:prstGeom>
        </p:spPr>
        <p:txBody>
          <a:bodyPr vert="horz" lIns="91440" tIns="45720" rIns="91440" bIns="45720" rtlCol="0" anchor="ctr"/>
          <a:lstStyle>
            <a:lvl1pPr algn="l">
              <a:defRPr sz="1229">
                <a:solidFill>
                  <a:schemeClr val="tx1">
                    <a:tint val="75000"/>
                  </a:schemeClr>
                </a:solidFill>
              </a:defRPr>
            </a:lvl1pPr>
          </a:lstStyle>
          <a:p>
            <a:fld id="{C764DE79-268F-4C1A-8933-263129D2AF90}" type="datetimeFigureOut">
              <a:rPr lang="en-US" dirty="0"/>
              <a:t>5/23/2018</a:t>
            </a:fld>
            <a:endParaRPr lang="en-US" dirty="0"/>
          </a:p>
        </p:txBody>
      </p:sp>
      <p:sp>
        <p:nvSpPr>
          <p:cNvPr id="5" name="Footer Placeholder 4"/>
          <p:cNvSpPr>
            <a:spLocks noGrp="1"/>
          </p:cNvSpPr>
          <p:nvPr>
            <p:ph type="ftr" sz="quarter" idx="3"/>
          </p:nvPr>
        </p:nvSpPr>
        <p:spPr>
          <a:xfrm>
            <a:off x="3102045" y="6509375"/>
            <a:ext cx="3160574" cy="373915"/>
          </a:xfrm>
          <a:prstGeom prst="rect">
            <a:avLst/>
          </a:prstGeom>
        </p:spPr>
        <p:txBody>
          <a:bodyPr vert="horz" lIns="91440" tIns="45720" rIns="91440" bIns="45720" rtlCol="0" anchor="ctr"/>
          <a:lstStyle>
            <a:lvl1pPr algn="ctr">
              <a:defRPr sz="1229">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613793" y="6509375"/>
            <a:ext cx="2107049" cy="373915"/>
          </a:xfrm>
          <a:prstGeom prst="rect">
            <a:avLst/>
          </a:prstGeom>
        </p:spPr>
        <p:txBody>
          <a:bodyPr vert="horz" lIns="91440" tIns="45720" rIns="91440" bIns="45720" rtlCol="0" anchor="ctr"/>
          <a:lstStyle>
            <a:lvl1pPr algn="r">
              <a:defRPr sz="1229">
                <a:solidFill>
                  <a:schemeClr val="tx1">
                    <a:tint val="75000"/>
                  </a:schemeClr>
                </a:solidFill>
              </a:defRPr>
            </a:lvl1pPr>
          </a:lstStyle>
          <a:p>
            <a:fld id="{48F63A3B-78C7-47BE-AE5E-E10140E04643}" type="slidenum">
              <a:rPr lang="en-US" dirty="0"/>
              <a:t>‹#›</a:t>
            </a:fld>
            <a:endParaRPr lang="en-US" dirty="0"/>
          </a:p>
        </p:txBody>
      </p:sp>
      <p:pic>
        <p:nvPicPr>
          <p:cNvPr id="7" name="Picture 6"/>
          <p:cNvPicPr>
            <a:picLocks noChangeAspect="1"/>
          </p:cNvPicPr>
          <p:nvPr userDrawn="1"/>
        </p:nvPicPr>
        <p:blipFill rotWithShape="1">
          <a:blip r:embed="rId20">
            <a:extLst>
              <a:ext uri="{28A0092B-C50C-407E-A947-70E740481C1C}">
                <a14:useLocalDpi xmlns:a14="http://schemas.microsoft.com/office/drawing/2010/main" val="0"/>
              </a:ext>
            </a:extLst>
          </a:blip>
          <a:srcRect l="4558" t="2280" r="11021" b="2749"/>
          <a:stretch/>
        </p:blipFill>
        <p:spPr>
          <a:xfrm>
            <a:off x="0" y="2"/>
            <a:ext cx="9361529" cy="7023098"/>
          </a:xfrm>
          <a:prstGeom prst="rect">
            <a:avLst/>
          </a:prstGeom>
        </p:spPr>
      </p:pic>
      <p:sp>
        <p:nvSpPr>
          <p:cNvPr id="8" name="Title 4"/>
          <p:cNvSpPr txBox="1">
            <a:spLocks/>
          </p:cNvSpPr>
          <p:nvPr userDrawn="1"/>
        </p:nvSpPr>
        <p:spPr bwMode="auto">
          <a:xfrm>
            <a:off x="-6456" y="1"/>
            <a:ext cx="9371119" cy="1258460"/>
          </a:xfrm>
          <a:prstGeom prst="rect">
            <a:avLst/>
          </a:prstGeom>
          <a:solidFill>
            <a:srgbClr val="262087"/>
          </a:solidFill>
          <a:ln w="9525">
            <a:noFill/>
            <a:miter lim="800000"/>
            <a:headEnd/>
            <a:tailEnd/>
          </a:ln>
        </p:spPr>
        <p:txBody>
          <a:bodyPr vert="horz" wrap="square" lIns="68584" tIns="34292" rIns="68584" bIns="34292" numCol="1" anchor="ctr" anchorCtr="0" compatLnSpc="1">
            <a:prstTxWarp prst="textNoShape">
              <a:avLst/>
            </a:prstTxWarp>
          </a:bodyPr>
          <a:lstStyle>
            <a:lvl1pPr algn="ctr" rtl="0" eaLnBrk="1" fontAlgn="base" hangingPunct="1">
              <a:spcBef>
                <a:spcPct val="0"/>
              </a:spcBef>
              <a:spcAft>
                <a:spcPct val="0"/>
              </a:spcAft>
              <a:defRPr sz="4000" kern="1200">
                <a:solidFill>
                  <a:schemeClr val="tx1"/>
                </a:solidFill>
                <a:latin typeface="Gadget"/>
                <a:ea typeface="+mj-ea"/>
                <a:cs typeface="Gadget"/>
              </a:defRPr>
            </a:lvl1pPr>
            <a:lvl2pPr algn="ctr" rtl="0" eaLnBrk="1" fontAlgn="base" hangingPunct="1">
              <a:spcBef>
                <a:spcPct val="0"/>
              </a:spcBef>
              <a:spcAft>
                <a:spcPct val="0"/>
              </a:spcAft>
              <a:defRPr sz="4400">
                <a:solidFill>
                  <a:schemeClr val="tx1"/>
                </a:solidFill>
                <a:latin typeface="Garamond" pitchFamily="18" charset="0"/>
              </a:defRPr>
            </a:lvl2pPr>
            <a:lvl3pPr algn="ctr" rtl="0" eaLnBrk="1" fontAlgn="base" hangingPunct="1">
              <a:spcBef>
                <a:spcPct val="0"/>
              </a:spcBef>
              <a:spcAft>
                <a:spcPct val="0"/>
              </a:spcAft>
              <a:defRPr sz="4400">
                <a:solidFill>
                  <a:schemeClr val="tx1"/>
                </a:solidFill>
                <a:latin typeface="Garamond" pitchFamily="18" charset="0"/>
              </a:defRPr>
            </a:lvl3pPr>
            <a:lvl4pPr algn="ctr" rtl="0" eaLnBrk="1" fontAlgn="base" hangingPunct="1">
              <a:spcBef>
                <a:spcPct val="0"/>
              </a:spcBef>
              <a:spcAft>
                <a:spcPct val="0"/>
              </a:spcAft>
              <a:defRPr sz="4400">
                <a:solidFill>
                  <a:schemeClr val="tx1"/>
                </a:solidFill>
                <a:latin typeface="Garamond" pitchFamily="18" charset="0"/>
              </a:defRPr>
            </a:lvl4pPr>
            <a:lvl5pPr algn="ctr" rtl="0" eaLnBrk="1" fontAlgn="base" hangingPunct="1">
              <a:spcBef>
                <a:spcPct val="0"/>
              </a:spcBef>
              <a:spcAft>
                <a:spcPct val="0"/>
              </a:spcAft>
              <a:defRPr sz="4400">
                <a:solidFill>
                  <a:schemeClr val="tx1"/>
                </a:solidFill>
                <a:latin typeface="Garamond" pitchFamily="18"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endParaRPr lang="en-US" sz="2400" dirty="0">
              <a:latin typeface="Lato Black" panose="020F0A02020204030203" pitchFamily="34" charset="0"/>
            </a:endParaRPr>
          </a:p>
        </p:txBody>
      </p:sp>
    </p:spTree>
    <p:extLst>
      <p:ext uri="{BB962C8B-B14F-4D97-AF65-F5344CB8AC3E}">
        <p14:creationId xmlns:p14="http://schemas.microsoft.com/office/powerpoint/2010/main" val="4038611462"/>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76" r:id="rId14"/>
    <p:sldLayoutId id="2147483679" r:id="rId15"/>
    <p:sldLayoutId id="2147483712" r:id="rId16"/>
    <p:sldLayoutId id="2147483700" r:id="rId17"/>
    <p:sldLayoutId id="2147483702" r:id="rId18"/>
  </p:sldLayoutIdLst>
  <p:hf hdr="0" ftr="0" dt="0"/>
  <p:txStyles>
    <p:titleStyle>
      <a:lvl1pPr algn="l" defTabSz="936437" rtl="0" eaLnBrk="1" latinLnBrk="0" hangingPunct="1">
        <a:lnSpc>
          <a:spcPct val="90000"/>
        </a:lnSpc>
        <a:spcBef>
          <a:spcPct val="0"/>
        </a:spcBef>
        <a:buNone/>
        <a:defRPr sz="4506" kern="1200">
          <a:solidFill>
            <a:schemeClr val="tx1"/>
          </a:solidFill>
          <a:latin typeface="+mj-lt"/>
          <a:ea typeface="+mj-ea"/>
          <a:cs typeface="+mj-cs"/>
        </a:defRPr>
      </a:lvl1pPr>
    </p:titleStyle>
    <p:bodyStyle>
      <a:lvl1pPr marL="234109" indent="-234109" algn="l" defTabSz="936437" rtl="0" eaLnBrk="1" latinLnBrk="0" hangingPunct="1">
        <a:lnSpc>
          <a:spcPct val="90000"/>
        </a:lnSpc>
        <a:spcBef>
          <a:spcPts val="1024"/>
        </a:spcBef>
        <a:buFont typeface="Arial" panose="020B0604020202020204" pitchFamily="34" charset="0"/>
        <a:buChar char="•"/>
        <a:defRPr sz="2867" kern="1200">
          <a:solidFill>
            <a:schemeClr val="tx1"/>
          </a:solidFill>
          <a:latin typeface="+mn-lt"/>
          <a:ea typeface="+mn-ea"/>
          <a:cs typeface="+mn-cs"/>
        </a:defRPr>
      </a:lvl1pPr>
      <a:lvl2pPr marL="702328" indent="-234109" algn="l" defTabSz="936437" rtl="0" eaLnBrk="1" latinLnBrk="0" hangingPunct="1">
        <a:lnSpc>
          <a:spcPct val="90000"/>
        </a:lnSpc>
        <a:spcBef>
          <a:spcPts val="512"/>
        </a:spcBef>
        <a:buFont typeface="Arial" panose="020B0604020202020204" pitchFamily="34" charset="0"/>
        <a:buChar char="•"/>
        <a:defRPr sz="2458" kern="1200">
          <a:solidFill>
            <a:schemeClr val="tx1"/>
          </a:solidFill>
          <a:latin typeface="+mn-lt"/>
          <a:ea typeface="+mn-ea"/>
          <a:cs typeface="+mn-cs"/>
        </a:defRPr>
      </a:lvl2pPr>
      <a:lvl3pPr marL="1170546" indent="-234109" algn="l" defTabSz="936437" rtl="0" eaLnBrk="1" latinLnBrk="0" hangingPunct="1">
        <a:lnSpc>
          <a:spcPct val="90000"/>
        </a:lnSpc>
        <a:spcBef>
          <a:spcPts val="512"/>
        </a:spcBef>
        <a:buFont typeface="Arial" panose="020B0604020202020204" pitchFamily="34" charset="0"/>
        <a:buChar char="•"/>
        <a:defRPr sz="2048" kern="1200">
          <a:solidFill>
            <a:schemeClr val="tx1"/>
          </a:solidFill>
          <a:latin typeface="+mn-lt"/>
          <a:ea typeface="+mn-ea"/>
          <a:cs typeface="+mn-cs"/>
        </a:defRPr>
      </a:lvl3pPr>
      <a:lvl4pPr marL="1638765" indent="-234109" algn="l" defTabSz="936437" rtl="0" eaLnBrk="1" latinLnBrk="0" hangingPunct="1">
        <a:lnSpc>
          <a:spcPct val="90000"/>
        </a:lnSpc>
        <a:spcBef>
          <a:spcPts val="512"/>
        </a:spcBef>
        <a:buFont typeface="Arial" panose="020B0604020202020204" pitchFamily="34" charset="0"/>
        <a:buChar char="•"/>
        <a:defRPr sz="1843" kern="1200">
          <a:solidFill>
            <a:schemeClr val="tx1"/>
          </a:solidFill>
          <a:latin typeface="+mn-lt"/>
          <a:ea typeface="+mn-ea"/>
          <a:cs typeface="+mn-cs"/>
        </a:defRPr>
      </a:lvl4pPr>
      <a:lvl5pPr marL="2106983" indent="-234109" algn="l" defTabSz="936437" rtl="0" eaLnBrk="1" latinLnBrk="0" hangingPunct="1">
        <a:lnSpc>
          <a:spcPct val="90000"/>
        </a:lnSpc>
        <a:spcBef>
          <a:spcPts val="512"/>
        </a:spcBef>
        <a:buFont typeface="Arial" panose="020B0604020202020204" pitchFamily="34" charset="0"/>
        <a:buChar char="•"/>
        <a:defRPr sz="1843" kern="1200">
          <a:solidFill>
            <a:schemeClr val="tx1"/>
          </a:solidFill>
          <a:latin typeface="+mn-lt"/>
          <a:ea typeface="+mn-ea"/>
          <a:cs typeface="+mn-cs"/>
        </a:defRPr>
      </a:lvl5pPr>
      <a:lvl6pPr marL="2575202" indent="-234109" algn="l" defTabSz="936437" rtl="0" eaLnBrk="1" latinLnBrk="0" hangingPunct="1">
        <a:lnSpc>
          <a:spcPct val="90000"/>
        </a:lnSpc>
        <a:spcBef>
          <a:spcPts val="512"/>
        </a:spcBef>
        <a:buFont typeface="Arial" panose="020B0604020202020204" pitchFamily="34" charset="0"/>
        <a:buChar char="•"/>
        <a:defRPr sz="1843" kern="1200">
          <a:solidFill>
            <a:schemeClr val="tx1"/>
          </a:solidFill>
          <a:latin typeface="+mn-lt"/>
          <a:ea typeface="+mn-ea"/>
          <a:cs typeface="+mn-cs"/>
        </a:defRPr>
      </a:lvl6pPr>
      <a:lvl7pPr marL="3043420" indent="-234109" algn="l" defTabSz="936437" rtl="0" eaLnBrk="1" latinLnBrk="0" hangingPunct="1">
        <a:lnSpc>
          <a:spcPct val="90000"/>
        </a:lnSpc>
        <a:spcBef>
          <a:spcPts val="512"/>
        </a:spcBef>
        <a:buFont typeface="Arial" panose="020B0604020202020204" pitchFamily="34" charset="0"/>
        <a:buChar char="•"/>
        <a:defRPr sz="1843" kern="1200">
          <a:solidFill>
            <a:schemeClr val="tx1"/>
          </a:solidFill>
          <a:latin typeface="+mn-lt"/>
          <a:ea typeface="+mn-ea"/>
          <a:cs typeface="+mn-cs"/>
        </a:defRPr>
      </a:lvl7pPr>
      <a:lvl8pPr marL="3511639" indent="-234109" algn="l" defTabSz="936437" rtl="0" eaLnBrk="1" latinLnBrk="0" hangingPunct="1">
        <a:lnSpc>
          <a:spcPct val="90000"/>
        </a:lnSpc>
        <a:spcBef>
          <a:spcPts val="512"/>
        </a:spcBef>
        <a:buFont typeface="Arial" panose="020B0604020202020204" pitchFamily="34" charset="0"/>
        <a:buChar char="•"/>
        <a:defRPr sz="1843" kern="1200">
          <a:solidFill>
            <a:schemeClr val="tx1"/>
          </a:solidFill>
          <a:latin typeface="+mn-lt"/>
          <a:ea typeface="+mn-ea"/>
          <a:cs typeface="+mn-cs"/>
        </a:defRPr>
      </a:lvl8pPr>
      <a:lvl9pPr marL="3979857" indent="-234109" algn="l" defTabSz="936437" rtl="0" eaLnBrk="1" latinLnBrk="0" hangingPunct="1">
        <a:lnSpc>
          <a:spcPct val="90000"/>
        </a:lnSpc>
        <a:spcBef>
          <a:spcPts val="512"/>
        </a:spcBef>
        <a:buFont typeface="Arial" panose="020B0604020202020204" pitchFamily="34" charset="0"/>
        <a:buChar char="•"/>
        <a:defRPr sz="1843" kern="1200">
          <a:solidFill>
            <a:schemeClr val="tx1"/>
          </a:solidFill>
          <a:latin typeface="+mn-lt"/>
          <a:ea typeface="+mn-ea"/>
          <a:cs typeface="+mn-cs"/>
        </a:defRPr>
      </a:lvl9pPr>
    </p:bodyStyle>
    <p:otherStyle>
      <a:defPPr>
        <a:defRPr lang="en-US"/>
      </a:defPPr>
      <a:lvl1pPr marL="0" algn="l" defTabSz="936437" rtl="0" eaLnBrk="1" latinLnBrk="0" hangingPunct="1">
        <a:defRPr sz="1843" kern="1200">
          <a:solidFill>
            <a:schemeClr val="tx1"/>
          </a:solidFill>
          <a:latin typeface="+mn-lt"/>
          <a:ea typeface="+mn-ea"/>
          <a:cs typeface="+mn-cs"/>
        </a:defRPr>
      </a:lvl1pPr>
      <a:lvl2pPr marL="468219" algn="l" defTabSz="936437" rtl="0" eaLnBrk="1" latinLnBrk="0" hangingPunct="1">
        <a:defRPr sz="1843" kern="1200">
          <a:solidFill>
            <a:schemeClr val="tx1"/>
          </a:solidFill>
          <a:latin typeface="+mn-lt"/>
          <a:ea typeface="+mn-ea"/>
          <a:cs typeface="+mn-cs"/>
        </a:defRPr>
      </a:lvl2pPr>
      <a:lvl3pPr marL="936437" algn="l" defTabSz="936437" rtl="0" eaLnBrk="1" latinLnBrk="0" hangingPunct="1">
        <a:defRPr sz="1843" kern="1200">
          <a:solidFill>
            <a:schemeClr val="tx1"/>
          </a:solidFill>
          <a:latin typeface="+mn-lt"/>
          <a:ea typeface="+mn-ea"/>
          <a:cs typeface="+mn-cs"/>
        </a:defRPr>
      </a:lvl3pPr>
      <a:lvl4pPr marL="1404656" algn="l" defTabSz="936437" rtl="0" eaLnBrk="1" latinLnBrk="0" hangingPunct="1">
        <a:defRPr sz="1843" kern="1200">
          <a:solidFill>
            <a:schemeClr val="tx1"/>
          </a:solidFill>
          <a:latin typeface="+mn-lt"/>
          <a:ea typeface="+mn-ea"/>
          <a:cs typeface="+mn-cs"/>
        </a:defRPr>
      </a:lvl4pPr>
      <a:lvl5pPr marL="1872874" algn="l" defTabSz="936437" rtl="0" eaLnBrk="1" latinLnBrk="0" hangingPunct="1">
        <a:defRPr sz="1843" kern="1200">
          <a:solidFill>
            <a:schemeClr val="tx1"/>
          </a:solidFill>
          <a:latin typeface="+mn-lt"/>
          <a:ea typeface="+mn-ea"/>
          <a:cs typeface="+mn-cs"/>
        </a:defRPr>
      </a:lvl5pPr>
      <a:lvl6pPr marL="2341093" algn="l" defTabSz="936437" rtl="0" eaLnBrk="1" latinLnBrk="0" hangingPunct="1">
        <a:defRPr sz="1843" kern="1200">
          <a:solidFill>
            <a:schemeClr val="tx1"/>
          </a:solidFill>
          <a:latin typeface="+mn-lt"/>
          <a:ea typeface="+mn-ea"/>
          <a:cs typeface="+mn-cs"/>
        </a:defRPr>
      </a:lvl6pPr>
      <a:lvl7pPr marL="2809311" algn="l" defTabSz="936437" rtl="0" eaLnBrk="1" latinLnBrk="0" hangingPunct="1">
        <a:defRPr sz="1843" kern="1200">
          <a:solidFill>
            <a:schemeClr val="tx1"/>
          </a:solidFill>
          <a:latin typeface="+mn-lt"/>
          <a:ea typeface="+mn-ea"/>
          <a:cs typeface="+mn-cs"/>
        </a:defRPr>
      </a:lvl7pPr>
      <a:lvl8pPr marL="3277530" algn="l" defTabSz="936437" rtl="0" eaLnBrk="1" latinLnBrk="0" hangingPunct="1">
        <a:defRPr sz="1843" kern="1200">
          <a:solidFill>
            <a:schemeClr val="tx1"/>
          </a:solidFill>
          <a:latin typeface="+mn-lt"/>
          <a:ea typeface="+mn-ea"/>
          <a:cs typeface="+mn-cs"/>
        </a:defRPr>
      </a:lvl8pPr>
      <a:lvl9pPr marL="3745748" algn="l" defTabSz="936437" rtl="0" eaLnBrk="1" latinLnBrk="0" hangingPunct="1">
        <a:defRPr sz="184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7">
            <a:extLst>
              <a:ext uri="{28A0092B-C50C-407E-A947-70E740481C1C}">
                <a14:useLocalDpi xmlns:a14="http://schemas.microsoft.com/office/drawing/2010/main" val="0"/>
              </a:ext>
            </a:extLst>
          </a:blip>
          <a:srcRect l="4558" t="2280" r="11021" b="2749"/>
          <a:stretch/>
        </p:blipFill>
        <p:spPr>
          <a:xfrm>
            <a:off x="0" y="2"/>
            <a:ext cx="9361529" cy="7023098"/>
          </a:xfrm>
          <a:prstGeom prst="rect">
            <a:avLst/>
          </a:prstGeom>
        </p:spPr>
      </p:pic>
      <p:sp>
        <p:nvSpPr>
          <p:cNvPr id="3" name="Text Placeholder 2"/>
          <p:cNvSpPr>
            <a:spLocks noGrp="1"/>
          </p:cNvSpPr>
          <p:nvPr>
            <p:ph type="body" idx="1"/>
          </p:nvPr>
        </p:nvSpPr>
        <p:spPr>
          <a:xfrm>
            <a:off x="643821" y="1869575"/>
            <a:ext cx="8077022" cy="445609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p:txBody>
      </p:sp>
      <p:sp>
        <p:nvSpPr>
          <p:cNvPr id="4" name="Title 4"/>
          <p:cNvSpPr txBox="1">
            <a:spLocks/>
          </p:cNvSpPr>
          <p:nvPr userDrawn="1"/>
        </p:nvSpPr>
        <p:spPr bwMode="auto">
          <a:xfrm>
            <a:off x="-6456" y="1"/>
            <a:ext cx="9371119" cy="1258460"/>
          </a:xfrm>
          <a:prstGeom prst="rect">
            <a:avLst/>
          </a:prstGeom>
          <a:solidFill>
            <a:srgbClr val="262087"/>
          </a:solidFill>
          <a:ln w="9525">
            <a:noFill/>
            <a:miter lim="800000"/>
            <a:headEnd/>
            <a:tailEnd/>
          </a:ln>
        </p:spPr>
        <p:txBody>
          <a:bodyPr vert="horz" wrap="square" lIns="68584" tIns="34292" rIns="68584" bIns="34292" numCol="1" anchor="ctr" anchorCtr="0" compatLnSpc="1">
            <a:prstTxWarp prst="textNoShape">
              <a:avLst/>
            </a:prstTxWarp>
          </a:bodyPr>
          <a:lstStyle>
            <a:lvl1pPr algn="ctr" rtl="0" eaLnBrk="1" fontAlgn="base" hangingPunct="1">
              <a:spcBef>
                <a:spcPct val="0"/>
              </a:spcBef>
              <a:spcAft>
                <a:spcPct val="0"/>
              </a:spcAft>
              <a:defRPr sz="4000" kern="1200">
                <a:solidFill>
                  <a:schemeClr val="tx1"/>
                </a:solidFill>
                <a:latin typeface="Gadget"/>
                <a:ea typeface="+mj-ea"/>
                <a:cs typeface="Gadget"/>
              </a:defRPr>
            </a:lvl1pPr>
            <a:lvl2pPr algn="ctr" rtl="0" eaLnBrk="1" fontAlgn="base" hangingPunct="1">
              <a:spcBef>
                <a:spcPct val="0"/>
              </a:spcBef>
              <a:spcAft>
                <a:spcPct val="0"/>
              </a:spcAft>
              <a:defRPr sz="4400">
                <a:solidFill>
                  <a:schemeClr val="tx1"/>
                </a:solidFill>
                <a:latin typeface="Garamond" pitchFamily="18" charset="0"/>
              </a:defRPr>
            </a:lvl2pPr>
            <a:lvl3pPr algn="ctr" rtl="0" eaLnBrk="1" fontAlgn="base" hangingPunct="1">
              <a:spcBef>
                <a:spcPct val="0"/>
              </a:spcBef>
              <a:spcAft>
                <a:spcPct val="0"/>
              </a:spcAft>
              <a:defRPr sz="4400">
                <a:solidFill>
                  <a:schemeClr val="tx1"/>
                </a:solidFill>
                <a:latin typeface="Garamond" pitchFamily="18" charset="0"/>
              </a:defRPr>
            </a:lvl3pPr>
            <a:lvl4pPr algn="ctr" rtl="0" eaLnBrk="1" fontAlgn="base" hangingPunct="1">
              <a:spcBef>
                <a:spcPct val="0"/>
              </a:spcBef>
              <a:spcAft>
                <a:spcPct val="0"/>
              </a:spcAft>
              <a:defRPr sz="4400">
                <a:solidFill>
                  <a:schemeClr val="tx1"/>
                </a:solidFill>
                <a:latin typeface="Garamond" pitchFamily="18" charset="0"/>
              </a:defRPr>
            </a:lvl4pPr>
            <a:lvl5pPr algn="ctr" rtl="0" eaLnBrk="1" fontAlgn="base" hangingPunct="1">
              <a:spcBef>
                <a:spcPct val="0"/>
              </a:spcBef>
              <a:spcAft>
                <a:spcPct val="0"/>
              </a:spcAft>
              <a:defRPr sz="4400">
                <a:solidFill>
                  <a:schemeClr val="tx1"/>
                </a:solidFill>
                <a:latin typeface="Garamond" pitchFamily="18"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endParaRPr lang="en-US" sz="2400" dirty="0">
              <a:latin typeface="Lato Black" panose="020F0A02020204030203" pitchFamily="34" charset="0"/>
            </a:endParaRPr>
          </a:p>
        </p:txBody>
      </p:sp>
    </p:spTree>
    <p:extLst>
      <p:ext uri="{BB962C8B-B14F-4D97-AF65-F5344CB8AC3E}">
        <p14:creationId xmlns:p14="http://schemas.microsoft.com/office/powerpoint/2010/main" val="3736242850"/>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Lst>
  <p:timing>
    <p:tnLst>
      <p:par>
        <p:cTn id="1" dur="indefinite" restart="never" nodeType="tmRoot"/>
      </p:par>
    </p:tnLst>
  </p:timing>
  <p:hf hdr="0" dt="0"/>
  <p:txStyles>
    <p:titleStyle>
      <a:lvl1pPr algn="l" defTabSz="702334" rtl="0" eaLnBrk="1" latinLnBrk="0" hangingPunct="1">
        <a:lnSpc>
          <a:spcPct val="90000"/>
        </a:lnSpc>
        <a:spcBef>
          <a:spcPct val="0"/>
        </a:spcBef>
        <a:buNone/>
        <a:defRPr sz="3379" kern="1200">
          <a:solidFill>
            <a:schemeClr val="tx1"/>
          </a:solidFill>
          <a:latin typeface="+mj-lt"/>
          <a:ea typeface="+mj-ea"/>
          <a:cs typeface="+mj-cs"/>
        </a:defRPr>
      </a:lvl1pPr>
    </p:titleStyle>
    <p:bodyStyle>
      <a:lvl1pPr marL="205822" indent="-205822" algn="l" defTabSz="702334" rtl="0" eaLnBrk="1" latinLnBrk="0" hangingPunct="1">
        <a:lnSpc>
          <a:spcPct val="150000"/>
        </a:lnSpc>
        <a:spcBef>
          <a:spcPts val="768"/>
        </a:spcBef>
        <a:spcAft>
          <a:spcPts val="450"/>
        </a:spcAft>
        <a:buFont typeface="Arial" panose="020B0604020202020204" pitchFamily="34" charset="0"/>
        <a:buChar char="•"/>
        <a:defRPr sz="1801" kern="1200">
          <a:solidFill>
            <a:schemeClr val="tx1"/>
          </a:solidFill>
          <a:latin typeface="+mn-lt"/>
          <a:ea typeface="+mn-ea"/>
          <a:cs typeface="+mn-cs"/>
        </a:defRPr>
      </a:lvl1pPr>
      <a:lvl2pPr marL="526750" indent="-175584" algn="l" defTabSz="702334" rtl="0" eaLnBrk="1" latinLnBrk="0" hangingPunct="1">
        <a:lnSpc>
          <a:spcPct val="150000"/>
        </a:lnSpc>
        <a:spcBef>
          <a:spcPts val="384"/>
        </a:spcBef>
        <a:spcAft>
          <a:spcPts val="450"/>
        </a:spcAft>
        <a:buFont typeface="Lato" panose="020F0502020204030203" pitchFamily="34" charset="0"/>
        <a:buChar char="-"/>
        <a:defRPr sz="1801" kern="1200">
          <a:solidFill>
            <a:schemeClr val="tx1"/>
          </a:solidFill>
          <a:latin typeface="+mn-lt"/>
          <a:ea typeface="+mn-ea"/>
          <a:cs typeface="+mn-cs"/>
        </a:defRPr>
      </a:lvl2pPr>
      <a:lvl3pPr marL="877918" indent="-175584" algn="l" defTabSz="702334" rtl="0" eaLnBrk="1" latinLnBrk="0" hangingPunct="1">
        <a:lnSpc>
          <a:spcPct val="150000"/>
        </a:lnSpc>
        <a:spcBef>
          <a:spcPts val="384"/>
        </a:spcBef>
        <a:spcAft>
          <a:spcPts val="450"/>
        </a:spcAft>
        <a:buFont typeface="Arial" panose="020B0604020202020204" pitchFamily="34" charset="0"/>
        <a:buChar char="•"/>
        <a:defRPr sz="1351" kern="1200">
          <a:solidFill>
            <a:schemeClr val="tx1"/>
          </a:solidFill>
          <a:latin typeface="+mn-lt"/>
          <a:ea typeface="+mn-ea"/>
          <a:cs typeface="+mn-cs"/>
        </a:defRPr>
      </a:lvl3pPr>
      <a:lvl4pPr marL="1229085" indent="-175584" algn="l" defTabSz="702334" rtl="0" eaLnBrk="1" latinLnBrk="0" hangingPunct="1">
        <a:lnSpc>
          <a:spcPct val="150000"/>
        </a:lnSpc>
        <a:spcBef>
          <a:spcPts val="384"/>
        </a:spcBef>
        <a:spcAft>
          <a:spcPts val="450"/>
        </a:spcAft>
        <a:buFont typeface="Arial" panose="020B0604020202020204" pitchFamily="34" charset="0"/>
        <a:buChar char="•"/>
        <a:defRPr sz="1351" kern="1200">
          <a:solidFill>
            <a:schemeClr val="tx1"/>
          </a:solidFill>
          <a:latin typeface="+mn-lt"/>
          <a:ea typeface="+mn-ea"/>
          <a:cs typeface="+mn-cs"/>
        </a:defRPr>
      </a:lvl4pPr>
      <a:lvl5pPr marL="1580252" indent="-175584" algn="l" defTabSz="702334" rtl="0" eaLnBrk="1" latinLnBrk="0" hangingPunct="1">
        <a:lnSpc>
          <a:spcPct val="150000"/>
        </a:lnSpc>
        <a:spcBef>
          <a:spcPts val="384"/>
        </a:spcBef>
        <a:spcAft>
          <a:spcPts val="450"/>
        </a:spcAft>
        <a:buFont typeface="Arial" panose="020B0604020202020204" pitchFamily="34" charset="0"/>
        <a:buChar char="•"/>
        <a:defRPr sz="1351" kern="1200">
          <a:solidFill>
            <a:schemeClr val="tx1"/>
          </a:solidFill>
          <a:latin typeface="+mn-lt"/>
          <a:ea typeface="+mn-ea"/>
          <a:cs typeface="+mn-cs"/>
        </a:defRPr>
      </a:lvl5pPr>
      <a:lvl6pPr marL="1931419" indent="-175584" algn="l" defTabSz="702334" rtl="0" eaLnBrk="1" latinLnBrk="0" hangingPunct="1">
        <a:lnSpc>
          <a:spcPct val="90000"/>
        </a:lnSpc>
        <a:spcBef>
          <a:spcPts val="384"/>
        </a:spcBef>
        <a:buFont typeface="Arial" panose="020B0604020202020204" pitchFamily="34" charset="0"/>
        <a:buChar char="•"/>
        <a:defRPr sz="1383" kern="1200">
          <a:solidFill>
            <a:schemeClr val="tx1"/>
          </a:solidFill>
          <a:latin typeface="+mn-lt"/>
          <a:ea typeface="+mn-ea"/>
          <a:cs typeface="+mn-cs"/>
        </a:defRPr>
      </a:lvl6pPr>
      <a:lvl7pPr marL="2282587" indent="-175584" algn="l" defTabSz="702334" rtl="0" eaLnBrk="1" latinLnBrk="0" hangingPunct="1">
        <a:lnSpc>
          <a:spcPct val="90000"/>
        </a:lnSpc>
        <a:spcBef>
          <a:spcPts val="384"/>
        </a:spcBef>
        <a:buFont typeface="Arial" panose="020B0604020202020204" pitchFamily="34" charset="0"/>
        <a:buChar char="•"/>
        <a:defRPr sz="1383" kern="1200">
          <a:solidFill>
            <a:schemeClr val="tx1"/>
          </a:solidFill>
          <a:latin typeface="+mn-lt"/>
          <a:ea typeface="+mn-ea"/>
          <a:cs typeface="+mn-cs"/>
        </a:defRPr>
      </a:lvl7pPr>
      <a:lvl8pPr marL="2633753" indent="-175584" algn="l" defTabSz="702334" rtl="0" eaLnBrk="1" latinLnBrk="0" hangingPunct="1">
        <a:lnSpc>
          <a:spcPct val="90000"/>
        </a:lnSpc>
        <a:spcBef>
          <a:spcPts val="384"/>
        </a:spcBef>
        <a:buFont typeface="Arial" panose="020B0604020202020204" pitchFamily="34" charset="0"/>
        <a:buChar char="•"/>
        <a:defRPr sz="1383" kern="1200">
          <a:solidFill>
            <a:schemeClr val="tx1"/>
          </a:solidFill>
          <a:latin typeface="+mn-lt"/>
          <a:ea typeface="+mn-ea"/>
          <a:cs typeface="+mn-cs"/>
        </a:defRPr>
      </a:lvl8pPr>
      <a:lvl9pPr marL="2984921" indent="-175584" algn="l" defTabSz="702334" rtl="0" eaLnBrk="1" latinLnBrk="0" hangingPunct="1">
        <a:lnSpc>
          <a:spcPct val="90000"/>
        </a:lnSpc>
        <a:spcBef>
          <a:spcPts val="384"/>
        </a:spcBef>
        <a:buFont typeface="Arial" panose="020B0604020202020204" pitchFamily="34" charset="0"/>
        <a:buChar char="•"/>
        <a:defRPr sz="1383" kern="1200">
          <a:solidFill>
            <a:schemeClr val="tx1"/>
          </a:solidFill>
          <a:latin typeface="+mn-lt"/>
          <a:ea typeface="+mn-ea"/>
          <a:cs typeface="+mn-cs"/>
        </a:defRPr>
      </a:lvl9pPr>
    </p:bodyStyle>
    <p:otherStyle>
      <a:defPPr>
        <a:defRPr lang="en-US"/>
      </a:defPPr>
      <a:lvl1pPr marL="0" algn="l" defTabSz="702334" rtl="0" eaLnBrk="1" latinLnBrk="0" hangingPunct="1">
        <a:defRPr sz="1383" kern="1200">
          <a:solidFill>
            <a:schemeClr val="tx1"/>
          </a:solidFill>
          <a:latin typeface="+mn-lt"/>
          <a:ea typeface="+mn-ea"/>
          <a:cs typeface="+mn-cs"/>
        </a:defRPr>
      </a:lvl1pPr>
      <a:lvl2pPr marL="351167" algn="l" defTabSz="702334" rtl="0" eaLnBrk="1" latinLnBrk="0" hangingPunct="1">
        <a:defRPr sz="1383" kern="1200">
          <a:solidFill>
            <a:schemeClr val="tx1"/>
          </a:solidFill>
          <a:latin typeface="+mn-lt"/>
          <a:ea typeface="+mn-ea"/>
          <a:cs typeface="+mn-cs"/>
        </a:defRPr>
      </a:lvl2pPr>
      <a:lvl3pPr marL="702334" algn="l" defTabSz="702334" rtl="0" eaLnBrk="1" latinLnBrk="0" hangingPunct="1">
        <a:defRPr sz="1383" kern="1200">
          <a:solidFill>
            <a:schemeClr val="tx1"/>
          </a:solidFill>
          <a:latin typeface="+mn-lt"/>
          <a:ea typeface="+mn-ea"/>
          <a:cs typeface="+mn-cs"/>
        </a:defRPr>
      </a:lvl3pPr>
      <a:lvl4pPr marL="1053501" algn="l" defTabSz="702334" rtl="0" eaLnBrk="1" latinLnBrk="0" hangingPunct="1">
        <a:defRPr sz="1383" kern="1200">
          <a:solidFill>
            <a:schemeClr val="tx1"/>
          </a:solidFill>
          <a:latin typeface="+mn-lt"/>
          <a:ea typeface="+mn-ea"/>
          <a:cs typeface="+mn-cs"/>
        </a:defRPr>
      </a:lvl4pPr>
      <a:lvl5pPr marL="1404669" algn="l" defTabSz="702334" rtl="0" eaLnBrk="1" latinLnBrk="0" hangingPunct="1">
        <a:defRPr sz="1383" kern="1200">
          <a:solidFill>
            <a:schemeClr val="tx1"/>
          </a:solidFill>
          <a:latin typeface="+mn-lt"/>
          <a:ea typeface="+mn-ea"/>
          <a:cs typeface="+mn-cs"/>
        </a:defRPr>
      </a:lvl5pPr>
      <a:lvl6pPr marL="1755836" algn="l" defTabSz="702334" rtl="0" eaLnBrk="1" latinLnBrk="0" hangingPunct="1">
        <a:defRPr sz="1383" kern="1200">
          <a:solidFill>
            <a:schemeClr val="tx1"/>
          </a:solidFill>
          <a:latin typeface="+mn-lt"/>
          <a:ea typeface="+mn-ea"/>
          <a:cs typeface="+mn-cs"/>
        </a:defRPr>
      </a:lvl6pPr>
      <a:lvl7pPr marL="2107003" algn="l" defTabSz="702334" rtl="0" eaLnBrk="1" latinLnBrk="0" hangingPunct="1">
        <a:defRPr sz="1383" kern="1200">
          <a:solidFill>
            <a:schemeClr val="tx1"/>
          </a:solidFill>
          <a:latin typeface="+mn-lt"/>
          <a:ea typeface="+mn-ea"/>
          <a:cs typeface="+mn-cs"/>
        </a:defRPr>
      </a:lvl7pPr>
      <a:lvl8pPr marL="2458170" algn="l" defTabSz="702334" rtl="0" eaLnBrk="1" latinLnBrk="0" hangingPunct="1">
        <a:defRPr sz="1383" kern="1200">
          <a:solidFill>
            <a:schemeClr val="tx1"/>
          </a:solidFill>
          <a:latin typeface="+mn-lt"/>
          <a:ea typeface="+mn-ea"/>
          <a:cs typeface="+mn-cs"/>
        </a:defRPr>
      </a:lvl8pPr>
      <a:lvl9pPr marL="2809337" algn="l" defTabSz="702334" rtl="0" eaLnBrk="1" latinLnBrk="0" hangingPunct="1">
        <a:defRPr sz="138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http://docs.legis.wisconsin.gov/document/administrativecode/PI%2014.03(2)(d)5." TargetMode="External"/><Relationship Id="rId3" Type="http://schemas.openxmlformats.org/officeDocument/2006/relationships/hyperlink" Target="http://docs.legis.wisconsin.gov/document/administrativecode/PI%2014.03(2)(d)1." TargetMode="External"/><Relationship Id="rId7" Type="http://schemas.openxmlformats.org/officeDocument/2006/relationships/hyperlink" Target="http://docs.legis.wisconsin.gov/document/administrativecode/PI%2014.03(2)(d)4."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docs.legis.wisconsin.gov/document/administrativecode/PI%2014.03(2)(d)3m." TargetMode="External"/><Relationship Id="rId5" Type="http://schemas.openxmlformats.org/officeDocument/2006/relationships/hyperlink" Target="http://docs.legis.wisconsin.gov/document/administrativecode/PI%2014.03(2)(d)3." TargetMode="External"/><Relationship Id="rId10" Type="http://schemas.openxmlformats.org/officeDocument/2006/relationships/hyperlink" Target="http://docs.legis.wisconsin.gov/document/statutes/115.28(18)" TargetMode="External"/><Relationship Id="rId4" Type="http://schemas.openxmlformats.org/officeDocument/2006/relationships/hyperlink" Target="http://docs.legis.wisconsin.gov/document/administrativecode/PI%2014.03(2)(d)2." TargetMode="External"/><Relationship Id="rId9" Type="http://schemas.openxmlformats.org/officeDocument/2006/relationships/hyperlink" Target="http://docs.legis.wisconsin.gov/document/administrativecode/PI%2014.03(2)(d)6."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mailto:dpifin@dpi.wi.gov"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dpi.wi.gov/sfs/aid/categorical/per-pupil-aid"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dpi.wi.gov/sfs/finances/auditors/membership/overview"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apps4.dpi.wi.gov/sfsCombined"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docs.legis.wisconsin.gov/document/statutes/121.07(6)"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hyperlink" Target="http://docs.legis.wisconsin.gov/document/statutes/43.52"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docs.legis.wisconsin.gov/document/statutes/121.91(2m)"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dpi.wi.gov/sfs/finances/auditors/audit-manua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folio.legis.state.wi.us/cgi-bin/om_isapi.dll?clientid=156251&amp;infobase=code.nfo&amp;j1=pi%2014.03&amp;jump=pi%2014.03&amp;record=%7b4b5%7d" TargetMode="External"/></Relationships>
</file>

<file path=ppt/slides/_rels/slide5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51.xml.rels><?xml version="1.0" encoding="UTF-8" standalone="yes"?>
<Relationships xmlns="http://schemas.openxmlformats.org/package/2006/relationships"><Relationship Id="rId8" Type="http://schemas.openxmlformats.org/officeDocument/2006/relationships/hyperlink" Target="http://docs.legis.wisconsin.gov/document/statutes/67.10(3)" TargetMode="External"/><Relationship Id="rId13" Type="http://schemas.openxmlformats.org/officeDocument/2006/relationships/hyperlink" Target="http://docs.legis.wisconsin.gov/document/statutes/67.11(1)(e)" TargetMode="External"/><Relationship Id="rId3" Type="http://schemas.openxmlformats.org/officeDocument/2006/relationships/hyperlink" Target="http://docs.legis.wisconsin.gov/document/statutes/67.11(1)" TargetMode="External"/><Relationship Id="rId7" Type="http://schemas.openxmlformats.org/officeDocument/2006/relationships/hyperlink" Target="http://docs.legis.wisconsin.gov/document/statutes/67.11(1)(a)" TargetMode="External"/><Relationship Id="rId12" Type="http://schemas.openxmlformats.org/officeDocument/2006/relationships/hyperlink" Target="http://docs.legis.wisconsin.gov/document/statutes/67.11(1)(d)"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hyperlink" Target="http://docs.legis.wisconsin.gov/document/statutes/67.12(8m)" TargetMode="External"/><Relationship Id="rId11" Type="http://schemas.openxmlformats.org/officeDocument/2006/relationships/hyperlink" Target="http://docs.legis.wisconsin.gov/document/statutes/67.12(12)(ee)" TargetMode="External"/><Relationship Id="rId5" Type="http://schemas.openxmlformats.org/officeDocument/2006/relationships/hyperlink" Target="http://docs.legis.wisconsin.gov/document/statutes/67.12(8)" TargetMode="External"/><Relationship Id="rId10" Type="http://schemas.openxmlformats.org/officeDocument/2006/relationships/hyperlink" Target="http://docs.legis.wisconsin.gov/document/statutes/67.05(10)" TargetMode="External"/><Relationship Id="rId4" Type="http://schemas.openxmlformats.org/officeDocument/2006/relationships/hyperlink" Target="http://docs.legis.wisconsin.gov/document/statutes/67.12(1)" TargetMode="External"/><Relationship Id="rId9" Type="http://schemas.openxmlformats.org/officeDocument/2006/relationships/hyperlink" Target="http://docs.legis.wisconsin.gov/document/statutes/67.11(1)(b)" TargetMode="Externa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8" Type="http://schemas.openxmlformats.org/officeDocument/2006/relationships/hyperlink" Target="http://docs.legis.wisconsin.gov/document/statutes/118.40(3m)(d)" TargetMode="External"/><Relationship Id="rId3" Type="http://schemas.openxmlformats.org/officeDocument/2006/relationships/hyperlink" Target="http://docs.legis.wisconsin.gov/document/statutes/118.40(2x)" TargetMode="External"/><Relationship Id="rId7" Type="http://schemas.openxmlformats.org/officeDocument/2006/relationships/hyperlink" Target="http://docs.legis.wisconsin.gov/document/statutes/118.153(1)(a)" TargetMode="External"/><Relationship Id="rId2" Type="http://schemas.openxmlformats.org/officeDocument/2006/relationships/hyperlink" Target="http://docs.legis.wisconsin.gov/document/statutes/118.40(2r)(b)" TargetMode="External"/><Relationship Id="rId1" Type="http://schemas.openxmlformats.org/officeDocument/2006/relationships/slideLayout" Target="../slideLayouts/slideLayout2.xml"/><Relationship Id="rId6" Type="http://schemas.openxmlformats.org/officeDocument/2006/relationships/hyperlink" Target="http://docs.legis.wisconsin.gov/document/statutes/118.40(3m)(c)" TargetMode="External"/><Relationship Id="rId5" Type="http://schemas.openxmlformats.org/officeDocument/2006/relationships/hyperlink" Target="http://docs.legis.wisconsin.gov/document/statutes/118.40(3m)(b)" TargetMode="External"/><Relationship Id="rId4" Type="http://schemas.openxmlformats.org/officeDocument/2006/relationships/hyperlink" Target="http://docs.legis.wisconsin.gov/document/statutes/118.40(3m)(a)" TargetMode="External"/><Relationship Id="rId9" Type="http://schemas.openxmlformats.org/officeDocument/2006/relationships/hyperlink" Target="http://docs.legis.wisconsin.gov/document/statutes/118.40(3m)(e)" TargetMode="External"/></Relationships>
</file>

<file path=ppt/slides/_rels/slide55.xml.rels><?xml version="1.0" encoding="UTF-8" standalone="yes"?>
<Relationships xmlns="http://schemas.openxmlformats.org/package/2006/relationships"><Relationship Id="rId3" Type="http://schemas.openxmlformats.org/officeDocument/2006/relationships/hyperlink" Target="http://docs.legis.wisconsin.gov/document/statutes/13.172(2)" TargetMode="External"/><Relationship Id="rId7" Type="http://schemas.openxmlformats.org/officeDocument/2006/relationships/hyperlink" Target="http://docs.legis.wisconsin.gov/document/statutes/118.40(3m)(e)" TargetMode="External"/><Relationship Id="rId2" Type="http://schemas.openxmlformats.org/officeDocument/2006/relationships/hyperlink" Target="http://docs.legis.wisconsin.gov/document/statutes/118.40(3m)(f)1." TargetMode="External"/><Relationship Id="rId1" Type="http://schemas.openxmlformats.org/officeDocument/2006/relationships/slideLayout" Target="../slideLayouts/slideLayout2.xml"/><Relationship Id="rId6" Type="http://schemas.openxmlformats.org/officeDocument/2006/relationships/hyperlink" Target="http://docs.legis.wisconsin.gov/document/statutes/118.40(3m)(a)" TargetMode="External"/><Relationship Id="rId5" Type="http://schemas.openxmlformats.org/officeDocument/2006/relationships/hyperlink" Target="http://docs.legis.wisconsin.gov/document/statutes/118.40(2x)" TargetMode="External"/><Relationship Id="rId4" Type="http://schemas.openxmlformats.org/officeDocument/2006/relationships/hyperlink" Target="http://docs.legis.wisconsin.gov/document/statutes/118.40(2r)(b)" TargetMode="External"/></Relationships>
</file>

<file path=ppt/slides/_rels/slide5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3" Type="http://schemas.openxmlformats.org/officeDocument/2006/relationships/hyperlink" Target="mailto:latoya.holiday@dpi.wi.gov" TargetMode="External"/><Relationship Id="rId2" Type="http://schemas.openxmlformats.org/officeDocument/2006/relationships/hyperlink" Target="https://dpi.wi.gov/sms/charter-schools/information-authorizer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hyperlink" Target="http://docs.legis.wisconsin.gov/document/statutes/118.21(2)" TargetMode="Externa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hyperlink" Target="https://elo.wieducatorlicensing.org/datamart/publicSearchMenu.do" TargetMode="External"/><Relationship Id="rId2" Type="http://schemas.openxmlformats.org/officeDocument/2006/relationships/hyperlink" Target="https://dpi.wi.gov/tepdl/license-lookup"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7.gif"/><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hyperlink" Target="mailto:dpisfsreports@dpi.state.wi.us" TargetMode="Externa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hyperlink" Target="mailto:dpiauditreports@dpi.wi.gov" TargetMode="Externa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emf"/><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6.xml"/></Relationships>
</file>

<file path=ppt/slides/_rels/slide97.xml.rels><?xml version="1.0" encoding="UTF-8" standalone="yes"?>
<Relationships xmlns="http://schemas.openxmlformats.org/package/2006/relationships"><Relationship Id="rId3" Type="http://schemas.openxmlformats.org/officeDocument/2006/relationships/hyperlink" Target="mailto:dpifin@dpi.wi.gov" TargetMode="External"/><Relationship Id="rId2" Type="http://schemas.openxmlformats.org/officeDocument/2006/relationships/hyperlink" Target="http://dpi.wi.gov/sfs" TargetMode="Externa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992778" y="1928553"/>
            <a:ext cx="7869412" cy="2350848"/>
          </a:xfrm>
        </p:spPr>
        <p:txBody>
          <a:bodyPr>
            <a:noAutofit/>
          </a:bodyPr>
          <a:lstStyle/>
          <a:p>
            <a:r>
              <a:rPr lang="en-US" sz="4800" b="1" dirty="0"/>
              <a:t>WICPA School District Audit Conference</a:t>
            </a:r>
          </a:p>
          <a:p>
            <a:endParaRPr lang="en-US" sz="3600" b="1" dirty="0" smtClean="0"/>
          </a:p>
          <a:p>
            <a:r>
              <a:rPr lang="en-US" sz="3600" b="1" dirty="0" smtClean="0"/>
              <a:t>May 22, 2018 -- Stevens Point, </a:t>
            </a:r>
            <a:r>
              <a:rPr lang="en-US" sz="3600" b="1" dirty="0"/>
              <a:t>WI</a:t>
            </a:r>
            <a:br>
              <a:rPr lang="en-US" sz="3600" b="1" dirty="0"/>
            </a:br>
            <a:r>
              <a:rPr lang="en-US" sz="3600" b="1" dirty="0"/>
              <a:t>May </a:t>
            </a:r>
            <a:r>
              <a:rPr lang="en-US" sz="3600" b="1" dirty="0" smtClean="0"/>
              <a:t>23, 2018 -- Milwaukee, </a:t>
            </a:r>
            <a:r>
              <a:rPr lang="en-US" sz="3600" b="1" dirty="0"/>
              <a:t>WI</a:t>
            </a:r>
          </a:p>
        </p:txBody>
      </p:sp>
      <p:sp>
        <p:nvSpPr>
          <p:cNvPr id="2" name="Title 1"/>
          <p:cNvSpPr>
            <a:spLocks noGrp="1"/>
          </p:cNvSpPr>
          <p:nvPr>
            <p:ph type="ctrTitle" idx="4294967295"/>
          </p:nvPr>
        </p:nvSpPr>
        <p:spPr>
          <a:xfrm>
            <a:off x="63500" y="138546"/>
            <a:ext cx="9301163" cy="1399310"/>
          </a:xfrm>
          <a:prstGeom prst="rect">
            <a:avLst/>
          </a:prstGeom>
        </p:spPr>
        <p:txBody>
          <a:bodyPr>
            <a:noAutofit/>
          </a:bodyPr>
          <a:lstStyle/>
          <a:p>
            <a:pPr algn="ctr"/>
            <a:r>
              <a:rPr lang="en-US" sz="6600" b="1" dirty="0">
                <a:solidFill>
                  <a:schemeClr val="bg1"/>
                </a:solidFill>
                <a:latin typeface="Lato" panose="020F0502020204030203" pitchFamily="34" charset="0"/>
                <a:cs typeface="Lao MN"/>
              </a:rPr>
              <a:t>DPI Update</a:t>
            </a:r>
            <a:r>
              <a:rPr lang="en-US" sz="5400" dirty="0">
                <a:solidFill>
                  <a:schemeClr val="bg1"/>
                </a:solidFill>
              </a:rPr>
              <a:t/>
            </a:r>
            <a:br>
              <a:rPr lang="en-US" sz="5400" dirty="0">
                <a:solidFill>
                  <a:schemeClr val="bg1"/>
                </a:solidFill>
              </a:rPr>
            </a:br>
            <a:endParaRPr lang="en-US" sz="5400"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800" dirty="0">
                <a:solidFill>
                  <a:schemeClr val="bg1"/>
                </a:solidFill>
                <a:latin typeface="Lato" panose="020F0502020204030203" pitchFamily="34" charset="0"/>
              </a:rPr>
              <a:t>Wisconsin Administrative Code </a:t>
            </a:r>
            <a:br>
              <a:rPr lang="en-US" sz="4800" dirty="0">
                <a:solidFill>
                  <a:schemeClr val="bg1"/>
                </a:solidFill>
                <a:latin typeface="Lato" panose="020F0502020204030203" pitchFamily="34" charset="0"/>
              </a:rPr>
            </a:br>
            <a:r>
              <a:rPr lang="en-US" sz="4800" dirty="0">
                <a:solidFill>
                  <a:schemeClr val="bg1"/>
                </a:solidFill>
                <a:latin typeface="Lato" panose="020F0502020204030203" pitchFamily="34" charset="0"/>
              </a:rPr>
              <a:t>Chapter PI </a:t>
            </a:r>
            <a:r>
              <a:rPr lang="en-US" sz="4800" dirty="0" smtClean="0">
                <a:solidFill>
                  <a:schemeClr val="bg1"/>
                </a:solidFill>
                <a:latin typeface="Lato" panose="020F0502020204030203" pitchFamily="34" charset="0"/>
              </a:rPr>
              <a:t>14.03 </a:t>
            </a:r>
            <a:r>
              <a:rPr lang="en-US" sz="4800" dirty="0"/>
              <a:t/>
            </a:r>
            <a:br>
              <a:rPr lang="en-US" sz="4800" dirty="0"/>
            </a:br>
            <a:endParaRPr lang="en-US" dirty="0"/>
          </a:p>
        </p:txBody>
      </p:sp>
      <p:sp>
        <p:nvSpPr>
          <p:cNvPr id="4" name="Slide Number Placeholder 3"/>
          <p:cNvSpPr>
            <a:spLocks noGrp="1"/>
          </p:cNvSpPr>
          <p:nvPr>
            <p:ph type="sldNum" sz="quarter" idx="12"/>
          </p:nvPr>
        </p:nvSpPr>
        <p:spPr/>
        <p:txBody>
          <a:bodyPr/>
          <a:lstStyle/>
          <a:p>
            <a:fld id="{E5B05722-27E2-490D-91AF-DCC2EA314057}" type="slidenum">
              <a:rPr lang="en-US" smtClean="0"/>
              <a:pPr/>
              <a:t>10</a:t>
            </a:fld>
            <a:endParaRPr lang="en-US" dirty="0"/>
          </a:p>
        </p:txBody>
      </p:sp>
      <p:sp>
        <p:nvSpPr>
          <p:cNvPr id="5" name="Content Placeholder 4"/>
          <p:cNvSpPr>
            <a:spLocks noGrp="1"/>
          </p:cNvSpPr>
          <p:nvPr>
            <p:ph idx="1"/>
          </p:nvPr>
        </p:nvSpPr>
        <p:spPr>
          <a:xfrm>
            <a:off x="643821" y="1515613"/>
            <a:ext cx="8077022" cy="5081831"/>
          </a:xfrm>
        </p:spPr>
        <p:txBody>
          <a:bodyPr>
            <a:noAutofit/>
          </a:bodyPr>
          <a:lstStyle/>
          <a:p>
            <a:pPr marL="0" indent="0">
              <a:buNone/>
            </a:pPr>
            <a:r>
              <a:rPr lang="en-US" sz="2400" b="1" u="sng" dirty="0" smtClean="0">
                <a:latin typeface="Lato" panose="020F0502020204030203" pitchFamily="34" charset="0"/>
              </a:rPr>
              <a:t>PI </a:t>
            </a:r>
            <a:r>
              <a:rPr lang="en-US" sz="2400" b="1" u="sng" dirty="0">
                <a:latin typeface="Lato" panose="020F0502020204030203" pitchFamily="34" charset="0"/>
              </a:rPr>
              <a:t>14.03 (2</a:t>
            </a:r>
            <a:r>
              <a:rPr lang="en-US" sz="2400" b="1" u="sng" dirty="0" smtClean="0">
                <a:latin typeface="Lato" panose="020F0502020204030203" pitchFamily="34" charset="0"/>
              </a:rPr>
              <a:t>) (</a:t>
            </a:r>
            <a:r>
              <a:rPr lang="en-US" sz="2400" b="1" u="sng" dirty="0">
                <a:latin typeface="Lato" panose="020F0502020204030203" pitchFamily="34" charset="0"/>
              </a:rPr>
              <a:t>a) 1., 2. </a:t>
            </a:r>
            <a:r>
              <a:rPr lang="en-US" sz="2400" b="1" u="sng" dirty="0" smtClean="0">
                <a:latin typeface="Lato" panose="020F0502020204030203" pitchFamily="34" charset="0"/>
              </a:rPr>
              <a:t>care </a:t>
            </a:r>
            <a:r>
              <a:rPr lang="en-US" sz="2400" b="1" u="sng" dirty="0">
                <a:latin typeface="Lato" panose="020F0502020204030203" pitchFamily="34" charset="0"/>
              </a:rPr>
              <a:t>amended to read</a:t>
            </a:r>
            <a:r>
              <a:rPr lang="en-US" sz="2400" b="1" u="sng" dirty="0" smtClean="0">
                <a:latin typeface="Lato" panose="020F0502020204030203" pitchFamily="34" charset="0"/>
              </a:rPr>
              <a:t>:</a:t>
            </a:r>
            <a:endParaRPr lang="en-US" sz="2400" b="1" u="sng" dirty="0">
              <a:latin typeface="Lato" panose="020F0502020204030203" pitchFamily="34" charset="0"/>
            </a:endParaRPr>
          </a:p>
          <a:p>
            <a:r>
              <a:rPr lang="en-US" sz="2400" b="1" dirty="0">
                <a:latin typeface="Lato" panose="020F0502020204030203" pitchFamily="34" charset="0"/>
              </a:rPr>
              <a:t>PI 14.03 (2) (a) Minimum standards for audit. Under s. 120.14 (1), Stats., at the close of each fiscal year, the school board of each </a:t>
            </a:r>
            <a:r>
              <a:rPr lang="en-US" sz="2400" b="1" u="sng" dirty="0">
                <a:latin typeface="Lato" panose="020F0502020204030203" pitchFamily="34" charset="0"/>
              </a:rPr>
              <a:t>common or union high </a:t>
            </a:r>
            <a:r>
              <a:rPr lang="en-US" sz="2400" b="1" dirty="0">
                <a:latin typeface="Lato" panose="020F0502020204030203" pitchFamily="34" charset="0"/>
              </a:rPr>
              <a:t>school district shall employ a licensed accountant to audit the school district accounts and certify the audit. The minimum requirements for the audit are as </a:t>
            </a:r>
            <a:r>
              <a:rPr lang="en-US" sz="2400" b="1" dirty="0" smtClean="0">
                <a:latin typeface="Lato" panose="020F0502020204030203" pitchFamily="34" charset="0"/>
              </a:rPr>
              <a:t>follows</a:t>
            </a:r>
            <a:endParaRPr lang="en-US" sz="2400" b="1" dirty="0">
              <a:latin typeface="Lato" panose="020F0502020204030203" pitchFamily="34" charset="0"/>
            </a:endParaRPr>
          </a:p>
          <a:p>
            <a:r>
              <a:rPr lang="en-US" sz="2400" b="1" dirty="0" smtClean="0">
                <a:latin typeface="Lato" panose="020F0502020204030203" pitchFamily="34" charset="0"/>
              </a:rPr>
              <a:t>PI 14.03 (2) (a) 1</a:t>
            </a:r>
            <a:r>
              <a:rPr lang="en-US" sz="2400" b="1" dirty="0">
                <a:latin typeface="Lato" panose="020F0502020204030203" pitchFamily="34" charset="0"/>
              </a:rPr>
              <a:t>. The auditor shall conduct an examination of </a:t>
            </a:r>
            <a:r>
              <a:rPr lang="en-US" sz="2400" b="1" u="sng" dirty="0" smtClean="0">
                <a:latin typeface="Lato" panose="020F0502020204030203" pitchFamily="34" charset="0"/>
              </a:rPr>
              <a:t>basic </a:t>
            </a:r>
            <a:r>
              <a:rPr lang="en-US" sz="2400" b="1" dirty="0" smtClean="0">
                <a:latin typeface="Lato" panose="020F0502020204030203" pitchFamily="34" charset="0"/>
              </a:rPr>
              <a:t>financial </a:t>
            </a:r>
            <a:r>
              <a:rPr lang="en-US" sz="2400" b="1" dirty="0">
                <a:latin typeface="Lato" panose="020F0502020204030203" pitchFamily="34" charset="0"/>
              </a:rPr>
              <a:t>statements </a:t>
            </a:r>
            <a:r>
              <a:rPr lang="en-US" sz="2400" b="1" u="sng" dirty="0">
                <a:latin typeface="Lato" panose="020F0502020204030203" pitchFamily="34" charset="0"/>
              </a:rPr>
              <a:t>including </a:t>
            </a:r>
            <a:r>
              <a:rPr lang="en-US" sz="2400" b="1" u="sng" dirty="0" smtClean="0">
                <a:latin typeface="Lato" panose="020F0502020204030203" pitchFamily="34" charset="0"/>
              </a:rPr>
              <a:t>the </a:t>
            </a:r>
            <a:r>
              <a:rPr lang="en-US" sz="2400" b="1" u="sng" dirty="0">
                <a:latin typeface="Lato" panose="020F0502020204030203" pitchFamily="34" charset="0"/>
              </a:rPr>
              <a:t>respective financial position of the governmental activities, each major fund, and the aggregate remaining fund information of the school district </a:t>
            </a:r>
            <a:r>
              <a:rPr lang="en-US" sz="2400" b="1" dirty="0">
                <a:latin typeface="Lato" panose="020F0502020204030203" pitchFamily="34" charset="0"/>
              </a:rPr>
              <a:t>for the fiscal year.</a:t>
            </a:r>
          </a:p>
          <a:p>
            <a:r>
              <a:rPr lang="en-US" sz="2400" b="1" dirty="0" smtClean="0">
                <a:latin typeface="Lato" panose="020F0502020204030203" pitchFamily="34" charset="0"/>
              </a:rPr>
              <a:t>PI </a:t>
            </a:r>
            <a:r>
              <a:rPr lang="en-US" sz="2400" b="1" dirty="0">
                <a:latin typeface="Lato" panose="020F0502020204030203" pitchFamily="34" charset="0"/>
              </a:rPr>
              <a:t>14.03 (2) (a) </a:t>
            </a:r>
            <a:r>
              <a:rPr lang="en-US" sz="2400" b="1" dirty="0" smtClean="0">
                <a:latin typeface="Lato" panose="020F0502020204030203" pitchFamily="34" charset="0"/>
              </a:rPr>
              <a:t>2</a:t>
            </a:r>
            <a:r>
              <a:rPr lang="en-US" sz="2400" b="1" dirty="0">
                <a:latin typeface="Lato" panose="020F0502020204030203" pitchFamily="34" charset="0"/>
              </a:rPr>
              <a:t>. </a:t>
            </a:r>
            <a:r>
              <a:rPr lang="en-US" sz="2400" b="1" dirty="0" smtClean="0">
                <a:latin typeface="Lato" panose="020F0502020204030203" pitchFamily="34" charset="0"/>
              </a:rPr>
              <a:t>c. </a:t>
            </a:r>
            <a:r>
              <a:rPr lang="en-US" sz="2400" b="1" u="sng" dirty="0" smtClean="0">
                <a:latin typeface="Lato" panose="020F0502020204030203" pitchFamily="34" charset="0"/>
              </a:rPr>
              <a:t>Uniform grants </a:t>
            </a:r>
            <a:r>
              <a:rPr lang="en-US" sz="2400" b="1" u="sng" dirty="0">
                <a:latin typeface="Lato" panose="020F0502020204030203" pitchFamily="34" charset="0"/>
              </a:rPr>
              <a:t>guidance</a:t>
            </a:r>
            <a:r>
              <a:rPr lang="en-US" sz="2400" b="1" u="sng" dirty="0" smtClean="0">
                <a:latin typeface="Lato" panose="020F0502020204030203" pitchFamily="34" charset="0"/>
              </a:rPr>
              <a:t>.</a:t>
            </a:r>
            <a:endParaRPr lang="en-US" sz="2400" b="1" u="sng" dirty="0">
              <a:latin typeface="Lato" panose="020F0502020204030203" pitchFamily="34" charset="0"/>
            </a:endParaRPr>
          </a:p>
        </p:txBody>
      </p:sp>
    </p:spTree>
    <p:extLst>
      <p:ext uri="{BB962C8B-B14F-4D97-AF65-F5344CB8AC3E}">
        <p14:creationId xmlns:p14="http://schemas.microsoft.com/office/powerpoint/2010/main" val="17303447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800" dirty="0">
                <a:solidFill>
                  <a:schemeClr val="bg1"/>
                </a:solidFill>
                <a:latin typeface="Lato" panose="020F0502020204030203" pitchFamily="34" charset="0"/>
              </a:rPr>
              <a:t>Wisconsin Administrative Code </a:t>
            </a:r>
            <a:br>
              <a:rPr lang="en-US" sz="4800" dirty="0">
                <a:solidFill>
                  <a:schemeClr val="bg1"/>
                </a:solidFill>
                <a:latin typeface="Lato" panose="020F0502020204030203" pitchFamily="34" charset="0"/>
              </a:rPr>
            </a:br>
            <a:r>
              <a:rPr lang="en-US" sz="4800" dirty="0">
                <a:solidFill>
                  <a:schemeClr val="bg1"/>
                </a:solidFill>
                <a:latin typeface="Lato" panose="020F0502020204030203" pitchFamily="34" charset="0"/>
              </a:rPr>
              <a:t>Chapter PI </a:t>
            </a:r>
            <a:r>
              <a:rPr lang="en-US" sz="4800" dirty="0" smtClean="0">
                <a:solidFill>
                  <a:schemeClr val="bg1"/>
                </a:solidFill>
                <a:latin typeface="Lato" panose="020F0502020204030203" pitchFamily="34" charset="0"/>
              </a:rPr>
              <a:t>14.03 </a:t>
            </a:r>
            <a:r>
              <a:rPr lang="en-US" sz="4800" dirty="0"/>
              <a:t/>
            </a:r>
            <a:br>
              <a:rPr lang="en-US" sz="4800" dirty="0"/>
            </a:br>
            <a:endParaRPr lang="en-US" dirty="0"/>
          </a:p>
        </p:txBody>
      </p:sp>
      <p:sp>
        <p:nvSpPr>
          <p:cNvPr id="4" name="Slide Number Placeholder 3"/>
          <p:cNvSpPr>
            <a:spLocks noGrp="1"/>
          </p:cNvSpPr>
          <p:nvPr>
            <p:ph type="sldNum" sz="quarter" idx="12"/>
          </p:nvPr>
        </p:nvSpPr>
        <p:spPr/>
        <p:txBody>
          <a:bodyPr/>
          <a:lstStyle/>
          <a:p>
            <a:fld id="{E5B05722-27E2-490D-91AF-DCC2EA314057}" type="slidenum">
              <a:rPr lang="en-US" smtClean="0"/>
              <a:pPr/>
              <a:t>11</a:t>
            </a:fld>
            <a:endParaRPr lang="en-US" dirty="0"/>
          </a:p>
        </p:txBody>
      </p:sp>
      <p:sp>
        <p:nvSpPr>
          <p:cNvPr id="5" name="Content Placeholder 4"/>
          <p:cNvSpPr>
            <a:spLocks noGrp="1"/>
          </p:cNvSpPr>
          <p:nvPr>
            <p:ph idx="1"/>
          </p:nvPr>
        </p:nvSpPr>
        <p:spPr>
          <a:xfrm>
            <a:off x="643821" y="1515614"/>
            <a:ext cx="8077022" cy="4456092"/>
          </a:xfrm>
        </p:spPr>
        <p:txBody>
          <a:bodyPr>
            <a:noAutofit/>
          </a:bodyPr>
          <a:lstStyle/>
          <a:p>
            <a:pPr marL="0" indent="0">
              <a:buNone/>
            </a:pPr>
            <a:r>
              <a:rPr lang="en-US" sz="2400" b="1" u="sng" dirty="0" smtClean="0">
                <a:latin typeface="Lato" panose="020F0502020204030203" pitchFamily="34" charset="0"/>
              </a:rPr>
              <a:t>PI </a:t>
            </a:r>
            <a:r>
              <a:rPr lang="en-US" sz="2400" b="1" u="sng" dirty="0">
                <a:latin typeface="Lato" panose="020F0502020204030203" pitchFamily="34" charset="0"/>
              </a:rPr>
              <a:t>14.03 (2</a:t>
            </a:r>
            <a:r>
              <a:rPr lang="en-US" sz="2400" b="1" u="sng" dirty="0" smtClean="0">
                <a:latin typeface="Lato" panose="020F0502020204030203" pitchFamily="34" charset="0"/>
              </a:rPr>
              <a:t>)(</a:t>
            </a:r>
            <a:r>
              <a:rPr lang="en-US" sz="2400" b="1" u="sng" dirty="0">
                <a:latin typeface="Lato" panose="020F0502020204030203" pitchFamily="34" charset="0"/>
              </a:rPr>
              <a:t>c) </a:t>
            </a:r>
            <a:r>
              <a:rPr lang="en-US" sz="2400" b="1" u="sng" dirty="0" smtClean="0">
                <a:latin typeface="Lato" panose="020F0502020204030203" pitchFamily="34" charset="0"/>
              </a:rPr>
              <a:t>3.is </a:t>
            </a:r>
            <a:r>
              <a:rPr lang="en-US" sz="2400" b="1" u="sng" dirty="0">
                <a:latin typeface="Lato" panose="020F0502020204030203" pitchFamily="34" charset="0"/>
              </a:rPr>
              <a:t>amended to read</a:t>
            </a:r>
            <a:r>
              <a:rPr lang="en-US" sz="2400" b="1" dirty="0" smtClean="0">
                <a:latin typeface="Lato" panose="020F0502020204030203" pitchFamily="34" charset="0"/>
              </a:rPr>
              <a:t>:</a:t>
            </a:r>
          </a:p>
          <a:p>
            <a:pPr marL="0" indent="0">
              <a:buNone/>
            </a:pPr>
            <a:endParaRPr lang="en-US" sz="2400" b="1" dirty="0">
              <a:latin typeface="Lato" panose="020F0502020204030203" pitchFamily="34" charset="0"/>
            </a:endParaRPr>
          </a:p>
          <a:p>
            <a:pPr marL="0" indent="0">
              <a:buNone/>
            </a:pPr>
            <a:r>
              <a:rPr lang="en-US" sz="2400" b="1" dirty="0" smtClean="0">
                <a:latin typeface="Lato" panose="020F0502020204030203" pitchFamily="34" charset="0"/>
              </a:rPr>
              <a:t>PI </a:t>
            </a:r>
            <a:r>
              <a:rPr lang="en-US" sz="2400" b="1" dirty="0">
                <a:latin typeface="Lato" panose="020F0502020204030203" pitchFamily="34" charset="0"/>
              </a:rPr>
              <a:t>14.03(2)(c)3. The auditor </a:t>
            </a:r>
            <a:r>
              <a:rPr lang="en-US" sz="2400" b="1" dirty="0">
                <a:solidFill>
                  <a:srgbClr val="FF0000"/>
                </a:solidFill>
                <a:latin typeface="Lato" panose="020F0502020204030203" pitchFamily="34" charset="0"/>
              </a:rPr>
              <a:t>shall</a:t>
            </a:r>
            <a:r>
              <a:rPr lang="en-US" sz="2400" b="1" dirty="0">
                <a:latin typeface="Lato" panose="020F0502020204030203" pitchFamily="34" charset="0"/>
              </a:rPr>
              <a:t> observe </a:t>
            </a:r>
            <a:r>
              <a:rPr lang="en-US" sz="2400" b="1" u="sng" dirty="0">
                <a:latin typeface="Lato" panose="020F0502020204030203" pitchFamily="34" charset="0"/>
              </a:rPr>
              <a:t>on school district premises </a:t>
            </a:r>
            <a:r>
              <a:rPr lang="en-US" sz="2400" b="1" dirty="0">
                <a:latin typeface="Lato" panose="020F0502020204030203" pitchFamily="34" charset="0"/>
              </a:rPr>
              <a:t>the adequacy of the systems of internal control for all funds of the school district, including those concerned with maintaining compliance with legal provisions related to finance. If material weaknesses are noted, the auditor shall review appropriate recommendations with the appropriate administrator and shall include them in a separate letter to the school board.</a:t>
            </a:r>
          </a:p>
        </p:txBody>
      </p:sp>
    </p:spTree>
    <p:extLst>
      <p:ext uri="{BB962C8B-B14F-4D97-AF65-F5344CB8AC3E}">
        <p14:creationId xmlns:p14="http://schemas.microsoft.com/office/powerpoint/2010/main" val="3319745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3821" y="373917"/>
            <a:ext cx="8077022" cy="829242"/>
          </a:xfrm>
        </p:spPr>
        <p:txBody>
          <a:bodyPr>
            <a:normAutofit fontScale="90000"/>
          </a:bodyPr>
          <a:lstStyle/>
          <a:p>
            <a:pPr algn="ctr"/>
            <a:r>
              <a:rPr lang="en-US" sz="4400" dirty="0">
                <a:solidFill>
                  <a:schemeClr val="bg1"/>
                </a:solidFill>
                <a:latin typeface="Lato" panose="020F0502020204030203" pitchFamily="34" charset="0"/>
              </a:rPr>
              <a:t>Wisconsin Administrative Code </a:t>
            </a:r>
            <a:br>
              <a:rPr lang="en-US" sz="4400" dirty="0">
                <a:solidFill>
                  <a:schemeClr val="bg1"/>
                </a:solidFill>
                <a:latin typeface="Lato" panose="020F0502020204030203" pitchFamily="34" charset="0"/>
              </a:rPr>
            </a:br>
            <a:r>
              <a:rPr lang="en-US" sz="4400" dirty="0">
                <a:solidFill>
                  <a:schemeClr val="bg1"/>
                </a:solidFill>
                <a:latin typeface="Lato" panose="020F0502020204030203" pitchFamily="34" charset="0"/>
              </a:rPr>
              <a:t>Chapter PI 14.03</a:t>
            </a:r>
            <a:endParaRPr lang="en-US" dirty="0">
              <a:latin typeface="Lato" panose="020F0502020204030203" pitchFamily="34" charset="0"/>
            </a:endParaRPr>
          </a:p>
        </p:txBody>
      </p:sp>
      <p:sp>
        <p:nvSpPr>
          <p:cNvPr id="3" name="Content Placeholder 2"/>
          <p:cNvSpPr>
            <a:spLocks noGrp="1"/>
          </p:cNvSpPr>
          <p:nvPr>
            <p:ph idx="1"/>
          </p:nvPr>
        </p:nvSpPr>
        <p:spPr/>
        <p:txBody>
          <a:bodyPr>
            <a:normAutofit fontScale="70000" lnSpcReduction="20000"/>
          </a:bodyPr>
          <a:lstStyle/>
          <a:p>
            <a:r>
              <a:rPr lang="en-US" i="1" dirty="0" smtClean="0">
                <a:latin typeface="Lato" panose="020F0502020204030203" pitchFamily="34" charset="0"/>
              </a:rPr>
              <a:t>Reports</a:t>
            </a:r>
            <a:r>
              <a:rPr lang="en-US" i="1" dirty="0">
                <a:latin typeface="Lato" panose="020F0502020204030203" pitchFamily="34" charset="0"/>
              </a:rPr>
              <a:t>.</a:t>
            </a:r>
            <a:r>
              <a:rPr lang="en-US" dirty="0">
                <a:latin typeface="Lato" panose="020F0502020204030203" pitchFamily="34" charset="0"/>
              </a:rPr>
              <a:t> The auditor shall submit to the school board the following reports and shall supply copies for transmittal to the department and other agencies as may be required under applicable statutes or rules: </a:t>
            </a:r>
          </a:p>
          <a:p>
            <a:pPr lvl="1"/>
            <a:r>
              <a:rPr lang="en-US" dirty="0">
                <a:latin typeface="Lato" panose="020F0502020204030203" pitchFamily="34" charset="0"/>
                <a:hlinkClick r:id="rId3"/>
              </a:rPr>
              <a:t>PI 14.03(2)(d)1.</a:t>
            </a:r>
            <a:r>
              <a:rPr lang="en-US" b="1" dirty="0">
                <a:latin typeface="Lato" panose="020F0502020204030203" pitchFamily="34" charset="0"/>
              </a:rPr>
              <a:t> </a:t>
            </a:r>
            <a:r>
              <a:rPr lang="en-US" dirty="0" smtClean="0">
                <a:latin typeface="Lato" panose="020F0502020204030203" pitchFamily="34" charset="0"/>
              </a:rPr>
              <a:t>Auditor's </a:t>
            </a:r>
            <a:r>
              <a:rPr lang="en-US" dirty="0">
                <a:latin typeface="Lato" panose="020F0502020204030203" pitchFamily="34" charset="0"/>
              </a:rPr>
              <a:t>report on the school district's financial statements prepared according to generally accepted accounting principles, as promulgated by the governmental accounting standards board, with supplemental information as required by the department or requested by the district. </a:t>
            </a:r>
          </a:p>
          <a:p>
            <a:pPr lvl="1"/>
            <a:r>
              <a:rPr lang="en-US" dirty="0">
                <a:latin typeface="Lato" panose="020F0502020204030203" pitchFamily="34" charset="0"/>
                <a:hlinkClick r:id="rId4"/>
              </a:rPr>
              <a:t>PI 14.03(2)(d)2.</a:t>
            </a:r>
            <a:r>
              <a:rPr lang="en-US" b="1" dirty="0">
                <a:latin typeface="Lato" panose="020F0502020204030203" pitchFamily="34" charset="0"/>
              </a:rPr>
              <a:t> </a:t>
            </a:r>
            <a:r>
              <a:rPr lang="en-US" dirty="0" smtClean="0">
                <a:latin typeface="Lato" panose="020F0502020204030203" pitchFamily="34" charset="0"/>
              </a:rPr>
              <a:t>Financial </a:t>
            </a:r>
            <a:r>
              <a:rPr lang="en-US" dirty="0">
                <a:latin typeface="Lato" panose="020F0502020204030203" pitchFamily="34" charset="0"/>
              </a:rPr>
              <a:t>audit statement for the fiscal year. </a:t>
            </a:r>
          </a:p>
          <a:p>
            <a:pPr lvl="1"/>
            <a:r>
              <a:rPr lang="en-US" dirty="0">
                <a:latin typeface="Lato" panose="020F0502020204030203" pitchFamily="34" charset="0"/>
                <a:hlinkClick r:id="rId5"/>
              </a:rPr>
              <a:t>PI 14.03(2)(d)3.</a:t>
            </a:r>
            <a:r>
              <a:rPr lang="en-US" b="1" dirty="0">
                <a:latin typeface="Lato" panose="020F0502020204030203" pitchFamily="34" charset="0"/>
              </a:rPr>
              <a:t> </a:t>
            </a:r>
            <a:r>
              <a:rPr lang="en-US" dirty="0" smtClean="0">
                <a:latin typeface="Lato" panose="020F0502020204030203" pitchFamily="34" charset="0"/>
              </a:rPr>
              <a:t>Management </a:t>
            </a:r>
            <a:r>
              <a:rPr lang="en-US" dirty="0">
                <a:latin typeface="Lato" panose="020F0502020204030203" pitchFamily="34" charset="0"/>
              </a:rPr>
              <a:t>letter, commenting on material weaknesses in internal control and identifying possible noncompliance with any legal provisions related to finance with appropriate recommendations. </a:t>
            </a:r>
            <a:endParaRPr lang="en-US" dirty="0" smtClean="0">
              <a:latin typeface="Lato" panose="020F0502020204030203" pitchFamily="34" charset="0"/>
            </a:endParaRPr>
          </a:p>
          <a:p>
            <a:pPr lvl="1"/>
            <a:r>
              <a:rPr lang="en-US" dirty="0" smtClean="0">
                <a:latin typeface="Lato" panose="020F0502020204030203" pitchFamily="34" charset="0"/>
                <a:hlinkClick r:id="rId6"/>
              </a:rPr>
              <a:t>PI </a:t>
            </a:r>
            <a:r>
              <a:rPr lang="en-US" dirty="0">
                <a:latin typeface="Lato" panose="020F0502020204030203" pitchFamily="34" charset="0"/>
                <a:hlinkClick r:id="rId6"/>
              </a:rPr>
              <a:t>14.03(2)(d)3m.</a:t>
            </a:r>
            <a:r>
              <a:rPr lang="en-US" dirty="0">
                <a:latin typeface="Lato" panose="020F0502020204030203" pitchFamily="34" charset="0"/>
              </a:rPr>
              <a:t> </a:t>
            </a:r>
            <a:r>
              <a:rPr lang="en-US" dirty="0" smtClean="0">
                <a:latin typeface="Lato" panose="020F0502020204030203" pitchFamily="34" charset="0"/>
              </a:rPr>
              <a:t> </a:t>
            </a:r>
            <a:r>
              <a:rPr lang="en-US" b="1" i="1" dirty="0">
                <a:latin typeface="Lato" panose="020F0502020204030203" pitchFamily="34" charset="0"/>
              </a:rPr>
              <a:t>Auditor's communication with those charged with governance, including any significant findings or issues from the audit. </a:t>
            </a:r>
          </a:p>
          <a:p>
            <a:pPr lvl="1"/>
            <a:r>
              <a:rPr lang="en-US" dirty="0">
                <a:latin typeface="Lato" panose="020F0502020204030203" pitchFamily="34" charset="0"/>
                <a:hlinkClick r:id="rId7"/>
              </a:rPr>
              <a:t>PI 14.03(2)(d)4.</a:t>
            </a:r>
            <a:r>
              <a:rPr lang="en-US" b="1" dirty="0">
                <a:latin typeface="Lato" panose="020F0502020204030203" pitchFamily="34" charset="0"/>
              </a:rPr>
              <a:t> </a:t>
            </a:r>
            <a:r>
              <a:rPr lang="en-US" dirty="0" smtClean="0">
                <a:latin typeface="Lato" panose="020F0502020204030203" pitchFamily="34" charset="0"/>
              </a:rPr>
              <a:t>Federal </a:t>
            </a:r>
            <a:r>
              <a:rPr lang="en-US" dirty="0">
                <a:latin typeface="Lato" panose="020F0502020204030203" pitchFamily="34" charset="0"/>
              </a:rPr>
              <a:t>program audit reports and schedules, as appropriate. </a:t>
            </a:r>
          </a:p>
          <a:p>
            <a:pPr lvl="1"/>
            <a:r>
              <a:rPr lang="en-US" dirty="0">
                <a:latin typeface="Lato" panose="020F0502020204030203" pitchFamily="34" charset="0"/>
                <a:hlinkClick r:id="rId8"/>
              </a:rPr>
              <a:t>PI 14.03(2)(d)5.</a:t>
            </a:r>
            <a:r>
              <a:rPr lang="en-US" b="1" dirty="0">
                <a:latin typeface="Lato" panose="020F0502020204030203" pitchFamily="34" charset="0"/>
              </a:rPr>
              <a:t> </a:t>
            </a:r>
            <a:r>
              <a:rPr lang="en-US" dirty="0" smtClean="0">
                <a:latin typeface="Lato" panose="020F0502020204030203" pitchFamily="34" charset="0"/>
              </a:rPr>
              <a:t>State </a:t>
            </a:r>
            <a:r>
              <a:rPr lang="en-US" dirty="0">
                <a:latin typeface="Lato" panose="020F0502020204030203" pitchFamily="34" charset="0"/>
              </a:rPr>
              <a:t>program audit reports and schedules, as appropriate. </a:t>
            </a:r>
          </a:p>
          <a:p>
            <a:pPr lvl="1"/>
            <a:r>
              <a:rPr lang="en-US" dirty="0">
                <a:latin typeface="Lato" panose="020F0502020204030203" pitchFamily="34" charset="0"/>
                <a:hlinkClick r:id="rId9"/>
              </a:rPr>
              <a:t>PI 14.03(2)(d)6.</a:t>
            </a:r>
            <a:r>
              <a:rPr lang="en-US" b="1" dirty="0">
                <a:latin typeface="Lato" panose="020F0502020204030203" pitchFamily="34" charset="0"/>
              </a:rPr>
              <a:t> </a:t>
            </a:r>
            <a:r>
              <a:rPr lang="en-US" b="1" i="1" dirty="0" smtClean="0">
                <a:latin typeface="Lato" panose="020F0502020204030203" pitchFamily="34" charset="0"/>
              </a:rPr>
              <a:t>Membership </a:t>
            </a:r>
            <a:r>
              <a:rPr lang="en-US" b="1" i="1" dirty="0">
                <a:latin typeface="Lato" panose="020F0502020204030203" pitchFamily="34" charset="0"/>
              </a:rPr>
              <a:t>agreed upon procedures report, prepared in accordance with standards for attestation engagements promulgated by the American institute of certified public accountants</a:t>
            </a:r>
            <a:r>
              <a:rPr lang="en-US" dirty="0">
                <a:latin typeface="Lato" panose="020F0502020204030203" pitchFamily="34" charset="0"/>
              </a:rPr>
              <a:t>, if required by the department under s. </a:t>
            </a:r>
            <a:r>
              <a:rPr lang="en-US" dirty="0">
                <a:latin typeface="Lato" panose="020F0502020204030203" pitchFamily="34" charset="0"/>
                <a:hlinkClick r:id="rId10" tooltip="Statutes 115.28(18)"/>
              </a:rPr>
              <a:t>115.28 (18)</a:t>
            </a:r>
            <a:r>
              <a:rPr lang="en-US" dirty="0">
                <a:latin typeface="Lato" panose="020F0502020204030203" pitchFamily="34" charset="0"/>
              </a:rPr>
              <a:t>, </a:t>
            </a:r>
          </a:p>
          <a:p>
            <a:endParaRPr lang="en-US" dirty="0"/>
          </a:p>
        </p:txBody>
      </p:sp>
      <p:sp>
        <p:nvSpPr>
          <p:cNvPr id="4" name="Slide Number Placeholder 3"/>
          <p:cNvSpPr>
            <a:spLocks noGrp="1"/>
          </p:cNvSpPr>
          <p:nvPr>
            <p:ph type="sldNum" sz="quarter" idx="12"/>
          </p:nvPr>
        </p:nvSpPr>
        <p:spPr/>
        <p:txBody>
          <a:bodyPr/>
          <a:lstStyle/>
          <a:p>
            <a:fld id="{E5B05722-27E2-490D-91AF-DCC2EA314057}" type="slidenum">
              <a:rPr lang="en-US" smtClean="0"/>
              <a:pPr/>
              <a:t>12</a:t>
            </a:fld>
            <a:endParaRPr lang="en-US" dirty="0"/>
          </a:p>
        </p:txBody>
      </p:sp>
    </p:spTree>
    <p:extLst>
      <p:ext uri="{BB962C8B-B14F-4D97-AF65-F5344CB8AC3E}">
        <p14:creationId xmlns:p14="http://schemas.microsoft.com/office/powerpoint/2010/main" val="42866923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3821" y="373917"/>
            <a:ext cx="8077022" cy="829242"/>
          </a:xfrm>
        </p:spPr>
        <p:txBody>
          <a:bodyPr>
            <a:normAutofit fontScale="90000"/>
          </a:bodyPr>
          <a:lstStyle/>
          <a:p>
            <a:pPr algn="ctr"/>
            <a:r>
              <a:rPr lang="en-US" sz="4400" dirty="0">
                <a:solidFill>
                  <a:schemeClr val="bg1"/>
                </a:solidFill>
                <a:latin typeface="Lato" panose="020F0502020204030203" pitchFamily="34" charset="0"/>
              </a:rPr>
              <a:t>Wisconsin Administrative Code </a:t>
            </a:r>
            <a:br>
              <a:rPr lang="en-US" sz="4400" dirty="0">
                <a:solidFill>
                  <a:schemeClr val="bg1"/>
                </a:solidFill>
                <a:latin typeface="Lato" panose="020F0502020204030203" pitchFamily="34" charset="0"/>
              </a:rPr>
            </a:br>
            <a:r>
              <a:rPr lang="en-US" sz="4400" dirty="0">
                <a:solidFill>
                  <a:schemeClr val="bg1"/>
                </a:solidFill>
                <a:latin typeface="Lato" panose="020F0502020204030203" pitchFamily="34" charset="0"/>
              </a:rPr>
              <a:t>Chapter PI </a:t>
            </a:r>
            <a:r>
              <a:rPr lang="en-US" sz="4400" dirty="0" smtClean="0">
                <a:solidFill>
                  <a:schemeClr val="bg1"/>
                </a:solidFill>
                <a:latin typeface="Lato" panose="020F0502020204030203" pitchFamily="34" charset="0"/>
              </a:rPr>
              <a:t>14 Appendix</a:t>
            </a:r>
            <a:endParaRPr lang="en-US" dirty="0">
              <a:latin typeface="Lato" panose="020F0502020204030203" pitchFamily="34" charset="0"/>
            </a:endParaRPr>
          </a:p>
        </p:txBody>
      </p:sp>
      <p:sp>
        <p:nvSpPr>
          <p:cNvPr id="4" name="Slide Number Placeholder 3"/>
          <p:cNvSpPr>
            <a:spLocks noGrp="1"/>
          </p:cNvSpPr>
          <p:nvPr>
            <p:ph type="sldNum" sz="quarter" idx="12"/>
          </p:nvPr>
        </p:nvSpPr>
        <p:spPr/>
        <p:txBody>
          <a:bodyPr/>
          <a:lstStyle/>
          <a:p>
            <a:fld id="{E5B05722-27E2-490D-91AF-DCC2EA314057}" type="slidenum">
              <a:rPr lang="en-US" smtClean="0"/>
              <a:pPr/>
              <a:t>13</a:t>
            </a:fld>
            <a:endParaRPr lang="en-US" dirty="0"/>
          </a:p>
        </p:txBody>
      </p:sp>
      <p:sp>
        <p:nvSpPr>
          <p:cNvPr id="5" name="Content Placeholder 4"/>
          <p:cNvSpPr>
            <a:spLocks noGrp="1"/>
          </p:cNvSpPr>
          <p:nvPr>
            <p:ph idx="1"/>
          </p:nvPr>
        </p:nvSpPr>
        <p:spPr>
          <a:xfrm>
            <a:off x="1553017" y="2066425"/>
            <a:ext cx="6258629" cy="2353175"/>
          </a:xfrm>
        </p:spPr>
        <p:txBody>
          <a:bodyPr>
            <a:normAutofit lnSpcReduction="10000"/>
          </a:bodyPr>
          <a:lstStyle/>
          <a:p>
            <a:pPr marL="0" indent="0">
              <a:buNone/>
            </a:pPr>
            <a:r>
              <a:rPr lang="en-US" sz="3600" b="1" dirty="0" smtClean="0">
                <a:latin typeface="Lato" panose="020F0502020204030203" pitchFamily="34" charset="0"/>
              </a:rPr>
              <a:t>The language changes found in the rule are reflected in the Standard School District Audit Contract found in the PI-14 Appendix</a:t>
            </a:r>
            <a:endParaRPr lang="en-US" sz="3600" b="1" dirty="0">
              <a:latin typeface="Lato" panose="020F0502020204030203" pitchFamily="34" charset="0"/>
            </a:endParaRPr>
          </a:p>
        </p:txBody>
      </p:sp>
    </p:spTree>
    <p:extLst>
      <p:ext uri="{BB962C8B-B14F-4D97-AF65-F5344CB8AC3E}">
        <p14:creationId xmlns:p14="http://schemas.microsoft.com/office/powerpoint/2010/main" val="25437899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3821" y="373917"/>
            <a:ext cx="8077022" cy="829242"/>
          </a:xfrm>
        </p:spPr>
        <p:txBody>
          <a:bodyPr>
            <a:normAutofit fontScale="90000"/>
          </a:bodyPr>
          <a:lstStyle/>
          <a:p>
            <a:pPr algn="ctr"/>
            <a:r>
              <a:rPr lang="en-US" sz="4400" b="1" dirty="0">
                <a:solidFill>
                  <a:schemeClr val="bg1"/>
                </a:solidFill>
                <a:latin typeface="Lato" panose="020F0502020204030203" pitchFamily="34" charset="0"/>
              </a:rPr>
              <a:t>Audit Program Changes &amp; State Single Audit Guidelines</a:t>
            </a:r>
          </a:p>
        </p:txBody>
      </p:sp>
      <p:sp>
        <p:nvSpPr>
          <p:cNvPr id="4" name="Slide Number Placeholder 3"/>
          <p:cNvSpPr>
            <a:spLocks noGrp="1"/>
          </p:cNvSpPr>
          <p:nvPr>
            <p:ph type="sldNum" sz="quarter" idx="12"/>
          </p:nvPr>
        </p:nvSpPr>
        <p:spPr/>
        <p:txBody>
          <a:bodyPr/>
          <a:lstStyle/>
          <a:p>
            <a:fld id="{E5B05722-27E2-490D-91AF-DCC2EA314057}" type="slidenum">
              <a:rPr lang="en-US" smtClean="0"/>
              <a:pPr/>
              <a:t>14</a:t>
            </a:fld>
            <a:endParaRPr lang="en-US" dirty="0"/>
          </a:p>
        </p:txBody>
      </p:sp>
      <p:pic>
        <p:nvPicPr>
          <p:cNvPr id="6" name="Picture 5"/>
          <p:cNvPicPr>
            <a:picLocks noChangeAspect="1"/>
          </p:cNvPicPr>
          <p:nvPr/>
        </p:nvPicPr>
        <p:blipFill>
          <a:blip r:embed="rId3"/>
          <a:stretch>
            <a:fillRect/>
          </a:stretch>
        </p:blipFill>
        <p:spPr>
          <a:xfrm>
            <a:off x="989387" y="1292565"/>
            <a:ext cx="7557713" cy="5657170"/>
          </a:xfrm>
          <a:prstGeom prst="rect">
            <a:avLst/>
          </a:prstGeom>
        </p:spPr>
      </p:pic>
      <p:sp>
        <p:nvSpPr>
          <p:cNvPr id="9" name="Oval 8"/>
          <p:cNvSpPr/>
          <p:nvPr/>
        </p:nvSpPr>
        <p:spPr>
          <a:xfrm>
            <a:off x="923595" y="2092784"/>
            <a:ext cx="6239205" cy="853616"/>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Tree>
    <p:extLst>
      <p:ext uri="{BB962C8B-B14F-4D97-AF65-F5344CB8AC3E}">
        <p14:creationId xmlns:p14="http://schemas.microsoft.com/office/powerpoint/2010/main" val="1926657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3821" y="373916"/>
            <a:ext cx="8077022" cy="790741"/>
          </a:xfrm>
        </p:spPr>
        <p:txBody>
          <a:bodyPr>
            <a:normAutofit fontScale="90000"/>
          </a:bodyPr>
          <a:lstStyle/>
          <a:p>
            <a:pPr algn="ctr"/>
            <a:r>
              <a:rPr lang="en-US" dirty="0" smtClean="0">
                <a:solidFill>
                  <a:schemeClr val="bg1"/>
                </a:solidFill>
                <a:latin typeface="Lato" panose="020F0502020204030203" pitchFamily="34" charset="0"/>
              </a:rPr>
              <a:t>Additional Audit and Reporting </a:t>
            </a:r>
            <a:r>
              <a:rPr lang="en-US" dirty="0">
                <a:solidFill>
                  <a:schemeClr val="bg1"/>
                </a:solidFill>
                <a:latin typeface="Lato" panose="020F0502020204030203" pitchFamily="34" charset="0"/>
              </a:rPr>
              <a:t>Requirements </a:t>
            </a:r>
            <a:r>
              <a:rPr lang="en-US" dirty="0" smtClean="0">
                <a:solidFill>
                  <a:schemeClr val="bg1"/>
                </a:solidFill>
                <a:latin typeface="Lato" panose="020F0502020204030203" pitchFamily="34" charset="0"/>
              </a:rPr>
              <a:t>(New </a:t>
            </a:r>
            <a:r>
              <a:rPr lang="en-US" dirty="0">
                <a:solidFill>
                  <a:schemeClr val="bg1"/>
                </a:solidFill>
                <a:latin typeface="Lato" panose="020F0502020204030203" pitchFamily="34" charset="0"/>
              </a:rPr>
              <a:t>Document </a:t>
            </a:r>
            <a:r>
              <a:rPr lang="en-US" dirty="0" smtClean="0">
                <a:solidFill>
                  <a:schemeClr val="bg1"/>
                </a:solidFill>
                <a:latin typeface="Lato" panose="020F0502020204030203" pitchFamily="34" charset="0"/>
              </a:rPr>
              <a:t>)</a:t>
            </a:r>
            <a:endParaRPr lang="en-US" dirty="0">
              <a:solidFill>
                <a:schemeClr val="bg1"/>
              </a:solidFill>
              <a:latin typeface="Lato" panose="020F0502020204030203" pitchFamily="34" charset="0"/>
            </a:endParaRPr>
          </a:p>
        </p:txBody>
      </p:sp>
      <p:sp>
        <p:nvSpPr>
          <p:cNvPr id="3" name="Content Placeholder 2"/>
          <p:cNvSpPr>
            <a:spLocks noGrp="1"/>
          </p:cNvSpPr>
          <p:nvPr>
            <p:ph idx="1"/>
          </p:nvPr>
        </p:nvSpPr>
        <p:spPr/>
        <p:txBody>
          <a:bodyPr>
            <a:normAutofit fontScale="92500" lnSpcReduction="10000"/>
          </a:bodyPr>
          <a:lstStyle/>
          <a:p>
            <a:r>
              <a:rPr lang="en-US" dirty="0" smtClean="0">
                <a:latin typeface="Lato" panose="020F0502020204030203" pitchFamily="34" charset="0"/>
              </a:rPr>
              <a:t>Compliance with State Statutes Checklist</a:t>
            </a:r>
          </a:p>
          <a:p>
            <a:pPr lvl="1"/>
            <a:r>
              <a:rPr lang="en-US" dirty="0">
                <a:latin typeface="Lato" panose="020F0502020204030203" pitchFamily="34" charset="0"/>
              </a:rPr>
              <a:t>The Department of Public Instruction requires that the compliance with state statutes checklist be completed as part of </a:t>
            </a:r>
            <a:r>
              <a:rPr lang="en-US" u="sng" dirty="0">
                <a:latin typeface="Lato" panose="020F0502020204030203" pitchFamily="34" charset="0"/>
              </a:rPr>
              <a:t>all </a:t>
            </a:r>
            <a:r>
              <a:rPr lang="en-US" dirty="0">
                <a:latin typeface="Lato" panose="020F0502020204030203" pitchFamily="34" charset="0"/>
              </a:rPr>
              <a:t>audits involving funding from the </a:t>
            </a:r>
            <a:r>
              <a:rPr lang="en-US" dirty="0" smtClean="0">
                <a:latin typeface="Lato" panose="020F0502020204030203" pitchFamily="34" charset="0"/>
              </a:rPr>
              <a:t>department.</a:t>
            </a:r>
          </a:p>
          <a:p>
            <a:r>
              <a:rPr lang="en-US" dirty="0" smtClean="0">
                <a:latin typeface="Lato" panose="020F0502020204030203" pitchFamily="34" charset="0"/>
              </a:rPr>
              <a:t>Schedule of Expenditure of Federal Awards and Schedule of Expenditures of State Awards</a:t>
            </a:r>
          </a:p>
          <a:p>
            <a:pPr lvl="1"/>
            <a:r>
              <a:rPr lang="en-US" dirty="0" smtClean="0">
                <a:latin typeface="Lato" panose="020F0502020204030203" pitchFamily="34" charset="0"/>
              </a:rPr>
              <a:t>Required </a:t>
            </a:r>
            <a:r>
              <a:rPr lang="en-US" dirty="0">
                <a:latin typeface="Lato" panose="020F0502020204030203" pitchFamily="34" charset="0"/>
              </a:rPr>
              <a:t>to be presented as Supplementary Information as part of all audits involving funding from the department.</a:t>
            </a:r>
            <a:endParaRPr lang="en-US" dirty="0" smtClean="0">
              <a:latin typeface="Lato" panose="020F0502020204030203" pitchFamily="34" charset="0"/>
            </a:endParaRPr>
          </a:p>
          <a:p>
            <a:r>
              <a:rPr lang="en-US" dirty="0" smtClean="0">
                <a:latin typeface="Lato" panose="020F0502020204030203" pitchFamily="34" charset="0"/>
              </a:rPr>
              <a:t>State Summary of Auditor Results</a:t>
            </a:r>
          </a:p>
          <a:p>
            <a:pPr lvl="1"/>
            <a:r>
              <a:rPr lang="en-US" dirty="0">
                <a:latin typeface="Lato" panose="020F0502020204030203" pitchFamily="34" charset="0"/>
              </a:rPr>
              <a:t>The schedule of findings and questioned costs must include a Summary of Auditor Results for state </a:t>
            </a:r>
            <a:r>
              <a:rPr lang="en-US" dirty="0" smtClean="0">
                <a:latin typeface="Lato" panose="020F0502020204030203" pitchFamily="34" charset="0"/>
              </a:rPr>
              <a:t>programs.</a:t>
            </a:r>
            <a:endParaRPr lang="en-US" dirty="0">
              <a:latin typeface="Lato" panose="020F0502020204030203" pitchFamily="34" charset="0"/>
            </a:endParaRPr>
          </a:p>
        </p:txBody>
      </p:sp>
      <p:sp>
        <p:nvSpPr>
          <p:cNvPr id="4" name="Slide Number Placeholder 3"/>
          <p:cNvSpPr>
            <a:spLocks noGrp="1"/>
          </p:cNvSpPr>
          <p:nvPr>
            <p:ph type="sldNum" sz="quarter" idx="12"/>
          </p:nvPr>
        </p:nvSpPr>
        <p:spPr/>
        <p:txBody>
          <a:bodyPr/>
          <a:lstStyle/>
          <a:p>
            <a:fld id="{E5B05722-27E2-490D-91AF-DCC2EA314057}" type="slidenum">
              <a:rPr lang="en-US" smtClean="0"/>
              <a:pPr/>
              <a:t>15</a:t>
            </a:fld>
            <a:endParaRPr lang="en-US" dirty="0"/>
          </a:p>
        </p:txBody>
      </p:sp>
    </p:spTree>
    <p:extLst>
      <p:ext uri="{BB962C8B-B14F-4D97-AF65-F5344CB8AC3E}">
        <p14:creationId xmlns:p14="http://schemas.microsoft.com/office/powerpoint/2010/main" val="26891486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3821" y="373917"/>
            <a:ext cx="8077022" cy="906244"/>
          </a:xfrm>
        </p:spPr>
        <p:txBody>
          <a:bodyPr>
            <a:normAutofit fontScale="90000"/>
          </a:bodyPr>
          <a:lstStyle/>
          <a:p>
            <a:r>
              <a:rPr lang="en-US" dirty="0" smtClean="0">
                <a:solidFill>
                  <a:schemeClr val="bg1"/>
                </a:solidFill>
                <a:latin typeface="Lato" panose="020F0502020204030203" pitchFamily="34" charset="0"/>
              </a:rPr>
              <a:t>State Summary of Auditor Results</a:t>
            </a:r>
            <a:endParaRPr lang="en-US" dirty="0">
              <a:solidFill>
                <a:schemeClr val="bg1"/>
              </a:solidFill>
              <a:latin typeface="Lato" panose="020F0502020204030203" pitchFamily="34" charset="0"/>
            </a:endParaRPr>
          </a:p>
        </p:txBody>
      </p:sp>
      <p:sp>
        <p:nvSpPr>
          <p:cNvPr id="3" name="Content Placeholder 2"/>
          <p:cNvSpPr>
            <a:spLocks noGrp="1"/>
          </p:cNvSpPr>
          <p:nvPr>
            <p:ph idx="1"/>
          </p:nvPr>
        </p:nvSpPr>
        <p:spPr/>
        <p:txBody>
          <a:bodyPr>
            <a:normAutofit fontScale="77500" lnSpcReduction="20000"/>
          </a:bodyPr>
          <a:lstStyle/>
          <a:p>
            <a:r>
              <a:rPr lang="en-US" dirty="0" smtClean="0">
                <a:latin typeface="Lato" panose="020F0502020204030203" pitchFamily="34" charset="0"/>
              </a:rPr>
              <a:t>Required: The </a:t>
            </a:r>
            <a:r>
              <a:rPr lang="en-US" dirty="0">
                <a:latin typeface="Lato" panose="020F0502020204030203" pitchFamily="34" charset="0"/>
              </a:rPr>
              <a:t>Summary of Auditor Results for state programs (to be included in audit report when no </a:t>
            </a:r>
            <a:r>
              <a:rPr lang="en-US" dirty="0" smtClean="0">
                <a:latin typeface="Lato" panose="020F0502020204030203" pitchFamily="34" charset="0"/>
              </a:rPr>
              <a:t>single audit </a:t>
            </a:r>
            <a:r>
              <a:rPr lang="en-US" dirty="0">
                <a:latin typeface="Lato" panose="020F0502020204030203" pitchFamily="34" charset="0"/>
              </a:rPr>
              <a:t>is </a:t>
            </a:r>
            <a:r>
              <a:rPr lang="en-US" dirty="0" smtClean="0">
                <a:latin typeface="Lato" panose="020F0502020204030203" pitchFamily="34" charset="0"/>
              </a:rPr>
              <a:t>required) </a:t>
            </a:r>
          </a:p>
          <a:p>
            <a:r>
              <a:rPr lang="en-US" dirty="0" smtClean="0">
                <a:latin typeface="Lato" panose="020F0502020204030203" pitchFamily="34" charset="0"/>
              </a:rPr>
              <a:t>Should include the following:</a:t>
            </a:r>
            <a:endParaRPr lang="en-US" dirty="0">
              <a:latin typeface="Lato" panose="020F0502020204030203" pitchFamily="34" charset="0"/>
            </a:endParaRPr>
          </a:p>
          <a:p>
            <a:pPr lvl="1"/>
            <a:r>
              <a:rPr lang="en-US" dirty="0" smtClean="0">
                <a:latin typeface="Lato" panose="020F0502020204030203" pitchFamily="34" charset="0"/>
              </a:rPr>
              <a:t>1</a:t>
            </a:r>
            <a:r>
              <a:rPr lang="en-US" dirty="0">
                <a:latin typeface="Lato" panose="020F0502020204030203" pitchFamily="34" charset="0"/>
              </a:rPr>
              <a:t>)-An identification of state major programs by listing each individual state major program.</a:t>
            </a:r>
          </a:p>
          <a:p>
            <a:pPr lvl="1"/>
            <a:r>
              <a:rPr lang="en-US" dirty="0">
                <a:latin typeface="Lato" panose="020F0502020204030203" pitchFamily="34" charset="0"/>
              </a:rPr>
              <a:t>2)-A statement about whether significant deficiencies or material weaknesses in internal control over major state programs were disclosed.</a:t>
            </a:r>
          </a:p>
          <a:p>
            <a:pPr lvl="1"/>
            <a:r>
              <a:rPr lang="en-US" dirty="0">
                <a:latin typeface="Lato" panose="020F0502020204030203" pitchFamily="34" charset="0"/>
              </a:rPr>
              <a:t>3)-The dollar threshold used to distinguish between Type A and Type B state programs.</a:t>
            </a:r>
          </a:p>
          <a:p>
            <a:pPr lvl="1"/>
            <a:r>
              <a:rPr lang="en-US" dirty="0">
                <a:latin typeface="Lato" panose="020F0502020204030203" pitchFamily="34" charset="0"/>
              </a:rPr>
              <a:t>4)-Type of report the auditor issued on compliance for state major programs (i.e., unmodified opinion, qualified opinion, adverse opinion, or disclaimer of opinion).</a:t>
            </a:r>
          </a:p>
          <a:p>
            <a:pPr lvl="1"/>
            <a:r>
              <a:rPr lang="en-US" dirty="0">
                <a:latin typeface="Lato" panose="020F0502020204030203" pitchFamily="34" charset="0"/>
              </a:rPr>
              <a:t>5)-A statement as to whether the audit disclosed any audit findings that the auditor reported under the State Single Audit Guidelines or the Wisconsin Public School District Audit Manual</a:t>
            </a:r>
          </a:p>
        </p:txBody>
      </p:sp>
      <p:sp>
        <p:nvSpPr>
          <p:cNvPr id="4" name="Slide Number Placeholder 3"/>
          <p:cNvSpPr>
            <a:spLocks noGrp="1"/>
          </p:cNvSpPr>
          <p:nvPr>
            <p:ph type="sldNum" sz="quarter" idx="12"/>
          </p:nvPr>
        </p:nvSpPr>
        <p:spPr/>
        <p:txBody>
          <a:bodyPr/>
          <a:lstStyle/>
          <a:p>
            <a:fld id="{E5B05722-27E2-490D-91AF-DCC2EA314057}" type="slidenum">
              <a:rPr lang="en-US" smtClean="0"/>
              <a:pPr/>
              <a:t>16</a:t>
            </a:fld>
            <a:endParaRPr lang="en-US" dirty="0"/>
          </a:p>
        </p:txBody>
      </p:sp>
    </p:spTree>
    <p:extLst>
      <p:ext uri="{BB962C8B-B14F-4D97-AF65-F5344CB8AC3E}">
        <p14:creationId xmlns:p14="http://schemas.microsoft.com/office/powerpoint/2010/main" val="2926065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076" y="249226"/>
            <a:ext cx="8077022" cy="872993"/>
          </a:xfrm>
        </p:spPr>
        <p:txBody>
          <a:bodyPr/>
          <a:lstStyle/>
          <a:p>
            <a:pPr algn="ctr"/>
            <a:r>
              <a:rPr lang="en-US" dirty="0" smtClean="0">
                <a:solidFill>
                  <a:schemeClr val="bg1"/>
                </a:solidFill>
                <a:latin typeface="Lato" panose="020F0502020204030203" pitchFamily="34" charset="0"/>
              </a:rPr>
              <a:t>Reports on Compliance</a:t>
            </a:r>
            <a:endParaRPr lang="en-US" dirty="0">
              <a:solidFill>
                <a:schemeClr val="bg1"/>
              </a:solidFill>
              <a:latin typeface="Lato" panose="020F0502020204030203" pitchFamily="34" charset="0"/>
            </a:endParaRPr>
          </a:p>
        </p:txBody>
      </p:sp>
      <p:sp>
        <p:nvSpPr>
          <p:cNvPr id="3" name="Content Placeholder 2"/>
          <p:cNvSpPr>
            <a:spLocks noGrp="1"/>
          </p:cNvSpPr>
          <p:nvPr>
            <p:ph idx="1"/>
          </p:nvPr>
        </p:nvSpPr>
        <p:spPr>
          <a:xfrm>
            <a:off x="904775" y="1867300"/>
            <a:ext cx="6454451" cy="3801979"/>
          </a:xfrm>
        </p:spPr>
        <p:txBody>
          <a:bodyPr>
            <a:normAutofit lnSpcReduction="10000"/>
          </a:bodyPr>
          <a:lstStyle/>
          <a:p>
            <a:pPr>
              <a:lnSpc>
                <a:spcPct val="100000"/>
              </a:lnSpc>
            </a:pPr>
            <a:r>
              <a:rPr lang="en-US" sz="2401" dirty="0">
                <a:latin typeface="Lato" panose="020F0502020204030203" pitchFamily="34" charset="0"/>
              </a:rPr>
              <a:t>Sample Reports on Compliance</a:t>
            </a:r>
          </a:p>
          <a:p>
            <a:pPr lvl="1">
              <a:lnSpc>
                <a:spcPct val="100000"/>
              </a:lnSpc>
            </a:pPr>
            <a:r>
              <a:rPr lang="en-US" dirty="0" smtClean="0">
                <a:latin typeface="Lato" panose="020F0502020204030203" pitchFamily="34" charset="0"/>
              </a:rPr>
              <a:t>Additional sample Auditor’s Reports on Compliance included in Chapter 9 of the Audit Manual</a:t>
            </a:r>
          </a:p>
          <a:p>
            <a:pPr lvl="2">
              <a:lnSpc>
                <a:spcPct val="100000"/>
              </a:lnSpc>
            </a:pPr>
            <a:r>
              <a:rPr lang="en-US" dirty="0">
                <a:latin typeface="Lato" panose="020F0502020204030203" pitchFamily="34" charset="0"/>
              </a:rPr>
              <a:t>No Single Audit and No Major Programs</a:t>
            </a:r>
          </a:p>
          <a:p>
            <a:pPr lvl="2">
              <a:lnSpc>
                <a:spcPct val="100000"/>
              </a:lnSpc>
            </a:pPr>
            <a:r>
              <a:rPr lang="en-US" dirty="0">
                <a:latin typeface="Lato" panose="020F0502020204030203" pitchFamily="34" charset="0"/>
              </a:rPr>
              <a:t>Limited Required Procedures on Non-major Programs</a:t>
            </a:r>
          </a:p>
          <a:p>
            <a:pPr lvl="2">
              <a:lnSpc>
                <a:spcPct val="100000"/>
              </a:lnSpc>
            </a:pPr>
            <a:r>
              <a:rPr lang="en-US" dirty="0">
                <a:latin typeface="Lato" panose="020F0502020204030203" pitchFamily="34" charset="0"/>
              </a:rPr>
              <a:t>Special Education Only</a:t>
            </a:r>
          </a:p>
          <a:p>
            <a:pPr lvl="1">
              <a:lnSpc>
                <a:spcPct val="100000"/>
              </a:lnSpc>
            </a:pPr>
            <a:r>
              <a:rPr lang="en-US" dirty="0" smtClean="0">
                <a:latin typeface="Lato" panose="020F0502020204030203" pitchFamily="34" charset="0"/>
              </a:rPr>
              <a:t>Comments can be submitted to </a:t>
            </a:r>
            <a:r>
              <a:rPr lang="en-US" dirty="0" smtClean="0">
                <a:latin typeface="Lato" panose="020F0502020204030203" pitchFamily="34" charset="0"/>
                <a:hlinkClick r:id="rId2"/>
              </a:rPr>
              <a:t>dpifin@dpi.wi.gov</a:t>
            </a:r>
            <a:r>
              <a:rPr lang="en-US" dirty="0" smtClean="0">
                <a:latin typeface="Lato" panose="020F0502020204030203" pitchFamily="34" charset="0"/>
              </a:rPr>
              <a:t> by June 1</a:t>
            </a:r>
            <a:r>
              <a:rPr lang="en-US" baseline="30000" dirty="0" smtClean="0">
                <a:latin typeface="Lato" panose="020F0502020204030203" pitchFamily="34" charset="0"/>
              </a:rPr>
              <a:t>st</a:t>
            </a:r>
            <a:r>
              <a:rPr lang="en-US" dirty="0" smtClean="0">
                <a:latin typeface="Lato" panose="020F0502020204030203" pitchFamily="34" charset="0"/>
              </a:rPr>
              <a:t> </a:t>
            </a:r>
            <a:endParaRPr lang="en-US" b="1" dirty="0" smtClean="0">
              <a:latin typeface="Lato" panose="020F0502020204030203" pitchFamily="34" charset="0"/>
            </a:endParaRPr>
          </a:p>
          <a:p>
            <a:pPr>
              <a:lnSpc>
                <a:spcPct val="100000"/>
              </a:lnSpc>
            </a:pPr>
            <a:endParaRPr lang="en-US" dirty="0"/>
          </a:p>
        </p:txBody>
      </p:sp>
      <p:sp>
        <p:nvSpPr>
          <p:cNvPr id="4" name="Slide Number Placeholder 3"/>
          <p:cNvSpPr>
            <a:spLocks noGrp="1"/>
          </p:cNvSpPr>
          <p:nvPr>
            <p:ph type="sldNum" sz="quarter" idx="12"/>
          </p:nvPr>
        </p:nvSpPr>
        <p:spPr/>
        <p:txBody>
          <a:bodyPr/>
          <a:lstStyle/>
          <a:p>
            <a:fld id="{E5B05722-27E2-490D-91AF-DCC2EA314057}" type="slidenum">
              <a:rPr lang="en-US" smtClean="0"/>
              <a:pPr/>
              <a:t>17</a:t>
            </a:fld>
            <a:endParaRPr lang="en-US" dirty="0"/>
          </a:p>
        </p:txBody>
      </p:sp>
    </p:spTree>
    <p:extLst>
      <p:ext uri="{BB962C8B-B14F-4D97-AF65-F5344CB8AC3E}">
        <p14:creationId xmlns:p14="http://schemas.microsoft.com/office/powerpoint/2010/main" val="36499703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3821" y="373917"/>
            <a:ext cx="8077022" cy="954370"/>
          </a:xfrm>
        </p:spPr>
        <p:txBody>
          <a:bodyPr/>
          <a:lstStyle/>
          <a:p>
            <a:pPr algn="ctr"/>
            <a:r>
              <a:rPr lang="en-US" dirty="0" smtClean="0">
                <a:solidFill>
                  <a:schemeClr val="bg1">
                    <a:lumMod val="95000"/>
                  </a:schemeClr>
                </a:solidFill>
                <a:latin typeface="Lato" panose="020F0502020204030203" pitchFamily="34" charset="0"/>
              </a:rPr>
              <a:t>Reports on Compliance</a:t>
            </a:r>
            <a:endParaRPr lang="en-US" dirty="0">
              <a:solidFill>
                <a:schemeClr val="bg1">
                  <a:lumMod val="95000"/>
                </a:schemeClr>
              </a:solidFill>
              <a:latin typeface="Lato" panose="020F0502020204030203" pitchFamily="34" charset="0"/>
            </a:endParaRPr>
          </a:p>
        </p:txBody>
      </p:sp>
      <p:pic>
        <p:nvPicPr>
          <p:cNvPr id="5" name="Content Placeholder 4"/>
          <p:cNvPicPr>
            <a:picLocks noGrp="1" noChangeAspect="1"/>
          </p:cNvPicPr>
          <p:nvPr>
            <p:ph idx="1"/>
          </p:nvPr>
        </p:nvPicPr>
        <p:blipFill rotWithShape="1">
          <a:blip r:embed="rId3"/>
          <a:srcRect b="7678"/>
          <a:stretch/>
        </p:blipFill>
        <p:spPr>
          <a:xfrm>
            <a:off x="1462149" y="1707704"/>
            <a:ext cx="6440365" cy="443303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4" name="Slide Number Placeholder 3"/>
          <p:cNvSpPr>
            <a:spLocks noGrp="1"/>
          </p:cNvSpPr>
          <p:nvPr>
            <p:ph type="sldNum" sz="quarter" idx="12"/>
          </p:nvPr>
        </p:nvSpPr>
        <p:spPr/>
        <p:txBody>
          <a:bodyPr/>
          <a:lstStyle/>
          <a:p>
            <a:fld id="{E5B05722-27E2-490D-91AF-DCC2EA314057}" type="slidenum">
              <a:rPr lang="en-US" smtClean="0"/>
              <a:pPr/>
              <a:t>18</a:t>
            </a:fld>
            <a:endParaRPr lang="en-US" dirty="0"/>
          </a:p>
        </p:txBody>
      </p:sp>
      <p:sp>
        <p:nvSpPr>
          <p:cNvPr id="7" name="Right Arrow 6"/>
          <p:cNvSpPr/>
          <p:nvPr/>
        </p:nvSpPr>
        <p:spPr>
          <a:xfrm rot="10800000">
            <a:off x="7594323" y="4475730"/>
            <a:ext cx="914401" cy="29809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rot="10800000">
            <a:off x="6924106" y="5255393"/>
            <a:ext cx="978408" cy="29838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rot="10800000">
            <a:off x="7073115" y="4850808"/>
            <a:ext cx="978408" cy="27945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rot="10800000">
            <a:off x="5945697" y="5773219"/>
            <a:ext cx="978408" cy="29838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53222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3821" y="373916"/>
            <a:ext cx="8077022" cy="831429"/>
          </a:xfrm>
        </p:spPr>
        <p:txBody>
          <a:bodyPr>
            <a:normAutofit fontScale="90000"/>
          </a:bodyPr>
          <a:lstStyle/>
          <a:p>
            <a:pPr algn="ctr"/>
            <a:r>
              <a:rPr lang="en-US" sz="4000" dirty="0">
                <a:solidFill>
                  <a:schemeClr val="bg1"/>
                </a:solidFill>
                <a:latin typeface="Lato" panose="020F0502020204030203" pitchFamily="34" charset="0"/>
              </a:rPr>
              <a:t>General Aids Audit </a:t>
            </a:r>
            <a:r>
              <a:rPr lang="en-US" sz="4000" dirty="0" smtClean="0">
                <a:solidFill>
                  <a:schemeClr val="bg1"/>
                </a:solidFill>
                <a:latin typeface="Lato" panose="020F0502020204030203" pitchFamily="34" charset="0"/>
              </a:rPr>
              <a:t>Program -Reminder</a:t>
            </a:r>
            <a:endParaRPr lang="en-US" sz="4000" dirty="0">
              <a:latin typeface="Lato" panose="020F0502020204030203" pitchFamily="34" charset="0"/>
            </a:endParaRPr>
          </a:p>
        </p:txBody>
      </p:sp>
      <p:sp>
        <p:nvSpPr>
          <p:cNvPr id="3" name="Content Placeholder 2"/>
          <p:cNvSpPr>
            <a:spLocks noGrp="1"/>
          </p:cNvSpPr>
          <p:nvPr>
            <p:ph idx="1"/>
          </p:nvPr>
        </p:nvSpPr>
        <p:spPr/>
        <p:txBody>
          <a:bodyPr>
            <a:normAutofit fontScale="85000" lnSpcReduction="20000"/>
          </a:bodyPr>
          <a:lstStyle/>
          <a:p>
            <a:r>
              <a:rPr lang="en-US" dirty="0">
                <a:latin typeface="Lato" panose="020F0502020204030203" pitchFamily="34" charset="0"/>
              </a:rPr>
              <a:t>2015 Wisconsin Act 55 has created a new transfer amount of $12,000 for open enrolled pupils with disabilities, as defined by IDEA and Wis. Stats. § 115.76 (5). </a:t>
            </a:r>
            <a:endParaRPr lang="en-US" dirty="0" smtClean="0">
              <a:latin typeface="Lato" panose="020F0502020204030203" pitchFamily="34" charset="0"/>
            </a:endParaRPr>
          </a:p>
          <a:p>
            <a:r>
              <a:rPr lang="en-US" dirty="0">
                <a:latin typeface="Lato" panose="020F0502020204030203" pitchFamily="34" charset="0"/>
              </a:rPr>
              <a:t>2017 Wisconsin Act 59 adjusted the transfer amount to $12,207 for 2017-18</a:t>
            </a:r>
          </a:p>
          <a:p>
            <a:r>
              <a:rPr lang="en-US" dirty="0" smtClean="0">
                <a:latin typeface="Lato" panose="020F0502020204030203" pitchFamily="34" charset="0"/>
              </a:rPr>
              <a:t>Nonresident </a:t>
            </a:r>
            <a:r>
              <a:rPr lang="en-US" dirty="0">
                <a:latin typeface="Lato" panose="020F0502020204030203" pitchFamily="34" charset="0"/>
              </a:rPr>
              <a:t>school districts will </a:t>
            </a:r>
            <a:r>
              <a:rPr lang="en-US" dirty="0" smtClean="0">
                <a:solidFill>
                  <a:srgbClr val="FF0000"/>
                </a:solidFill>
                <a:latin typeface="Lato" panose="020F0502020204030203" pitchFamily="34" charset="0"/>
              </a:rPr>
              <a:t>NO</a:t>
            </a:r>
            <a:r>
              <a:rPr lang="en-US" dirty="0" smtClean="0">
                <a:latin typeface="Lato" panose="020F0502020204030203" pitchFamily="34" charset="0"/>
              </a:rPr>
              <a:t> </a:t>
            </a:r>
            <a:r>
              <a:rPr lang="en-US" dirty="0">
                <a:latin typeface="Lato" panose="020F0502020204030203" pitchFamily="34" charset="0"/>
              </a:rPr>
              <a:t>longer bill the resident district for the open enrollment basic transfer amount plus any actual, additional costs to provide special education for open enrolled pupils with disabilities. </a:t>
            </a:r>
            <a:endParaRPr lang="en-US" dirty="0" smtClean="0">
              <a:latin typeface="Lato" panose="020F0502020204030203" pitchFamily="34" charset="0"/>
            </a:endParaRPr>
          </a:p>
          <a:p>
            <a:r>
              <a:rPr lang="en-US" dirty="0" smtClean="0">
                <a:latin typeface="Lato" panose="020F0502020204030203" pitchFamily="34" charset="0"/>
              </a:rPr>
              <a:t>The </a:t>
            </a:r>
            <a:r>
              <a:rPr lang="en-US" dirty="0">
                <a:latin typeface="Lato" panose="020F0502020204030203" pitchFamily="34" charset="0"/>
              </a:rPr>
              <a:t>Department of Public Instruction (department) will make the aid transfer payments for all open enrolled pupils with disabilities in the same manner as open enrolled non-disabled pupils. </a:t>
            </a:r>
          </a:p>
        </p:txBody>
      </p:sp>
      <p:sp>
        <p:nvSpPr>
          <p:cNvPr id="4" name="Slide Number Placeholder 3"/>
          <p:cNvSpPr>
            <a:spLocks noGrp="1"/>
          </p:cNvSpPr>
          <p:nvPr>
            <p:ph type="sldNum" sz="quarter" idx="12"/>
          </p:nvPr>
        </p:nvSpPr>
        <p:spPr/>
        <p:txBody>
          <a:bodyPr/>
          <a:lstStyle/>
          <a:p>
            <a:fld id="{E5B05722-27E2-490D-91AF-DCC2EA314057}" type="slidenum">
              <a:rPr lang="en-US" smtClean="0"/>
              <a:pPr/>
              <a:t>19</a:t>
            </a:fld>
            <a:endParaRPr lang="en-US" dirty="0"/>
          </a:p>
        </p:txBody>
      </p:sp>
    </p:spTree>
    <p:extLst>
      <p:ext uri="{BB962C8B-B14F-4D97-AF65-F5344CB8AC3E}">
        <p14:creationId xmlns:p14="http://schemas.microsoft.com/office/powerpoint/2010/main" val="19903635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1"/>
            <a:ext cx="9364663" cy="1618516"/>
          </a:xfrm>
          <a:noFill/>
          <a:ln>
            <a:noFill/>
          </a:ln>
        </p:spPr>
        <p:style>
          <a:lnRef idx="2">
            <a:schemeClr val="accent1"/>
          </a:lnRef>
          <a:fillRef idx="1">
            <a:schemeClr val="lt1"/>
          </a:fillRef>
          <a:effectRef idx="0">
            <a:schemeClr val="accent1"/>
          </a:effectRef>
          <a:fontRef idx="minor">
            <a:schemeClr val="dk1"/>
          </a:fontRef>
        </p:style>
        <p:txBody>
          <a:bodyPr>
            <a:normAutofit/>
          </a:bodyPr>
          <a:lstStyle/>
          <a:p>
            <a:pPr algn="ctr" eaLnBrk="1" hangingPunct="1"/>
            <a:r>
              <a:rPr lang="en-US" sz="4000" b="1" i="1" dirty="0">
                <a:solidFill>
                  <a:schemeClr val="bg1"/>
                </a:solidFill>
                <a:latin typeface="Lato" panose="020F0502020204030203" pitchFamily="34" charset="0"/>
              </a:rPr>
              <a:t>Today We Will Cover …</a:t>
            </a:r>
          </a:p>
        </p:txBody>
      </p:sp>
      <p:sp>
        <p:nvSpPr>
          <p:cNvPr id="14339" name="Rectangle 3"/>
          <p:cNvSpPr>
            <a:spLocks noGrp="1" noChangeArrowheads="1"/>
          </p:cNvSpPr>
          <p:nvPr>
            <p:ph idx="1"/>
          </p:nvPr>
        </p:nvSpPr>
        <p:spPr>
          <a:xfrm>
            <a:off x="642256" y="1562616"/>
            <a:ext cx="8523515" cy="5002661"/>
          </a:xfrm>
        </p:spPr>
        <p:txBody>
          <a:bodyPr>
            <a:noAutofit/>
          </a:bodyPr>
          <a:lstStyle/>
          <a:p>
            <a:pPr lvl="2">
              <a:lnSpc>
                <a:spcPct val="100000"/>
              </a:lnSpc>
              <a:spcBef>
                <a:spcPts val="225"/>
              </a:spcBef>
              <a:buSzPct val="120000"/>
            </a:pPr>
            <a:r>
              <a:rPr lang="en-US" sz="2600" b="1" dirty="0" smtClean="0">
                <a:latin typeface="Lato" panose="020F0502020204030203" pitchFamily="34" charset="0"/>
              </a:rPr>
              <a:t>Audit Program Changes </a:t>
            </a:r>
            <a:endParaRPr lang="en-US" sz="2600" b="1" dirty="0">
              <a:latin typeface="Lato" panose="020F0502020204030203" pitchFamily="34" charset="0"/>
            </a:endParaRPr>
          </a:p>
          <a:p>
            <a:pPr lvl="2">
              <a:lnSpc>
                <a:spcPct val="100000"/>
              </a:lnSpc>
              <a:spcBef>
                <a:spcPts val="225"/>
              </a:spcBef>
              <a:buSzPct val="120000"/>
            </a:pPr>
            <a:r>
              <a:rPr lang="en-US" sz="2600" b="1" dirty="0" smtClean="0">
                <a:latin typeface="Lato" panose="020F0502020204030203" pitchFamily="34" charset="0"/>
              </a:rPr>
              <a:t>Community Programs and Services – Fund 80</a:t>
            </a:r>
          </a:p>
          <a:p>
            <a:pPr lvl="2">
              <a:lnSpc>
                <a:spcPct val="100000"/>
              </a:lnSpc>
              <a:spcBef>
                <a:spcPts val="225"/>
              </a:spcBef>
              <a:buSzPct val="120000"/>
            </a:pPr>
            <a:r>
              <a:rPr lang="en-US" sz="2600" b="1" dirty="0" smtClean="0">
                <a:latin typeface="Lato" panose="020F0502020204030203" pitchFamily="34" charset="0"/>
              </a:rPr>
              <a:t>Restricted Fund Balances</a:t>
            </a:r>
          </a:p>
          <a:p>
            <a:pPr lvl="2">
              <a:lnSpc>
                <a:spcPct val="100000"/>
              </a:lnSpc>
              <a:spcBef>
                <a:spcPts val="225"/>
              </a:spcBef>
              <a:buSzPct val="120000"/>
            </a:pPr>
            <a:r>
              <a:rPr lang="en-US" sz="2600" b="1" dirty="0" smtClean="0">
                <a:latin typeface="Lato" panose="020F0502020204030203" pitchFamily="34" charset="0"/>
              </a:rPr>
              <a:t>Energy Efficiency Exemption</a:t>
            </a:r>
          </a:p>
          <a:p>
            <a:pPr lvl="2">
              <a:lnSpc>
                <a:spcPct val="100000"/>
              </a:lnSpc>
              <a:spcBef>
                <a:spcPts val="225"/>
              </a:spcBef>
              <a:buSzPct val="120000"/>
            </a:pPr>
            <a:r>
              <a:rPr lang="en-US" sz="2600" b="1" dirty="0" smtClean="0">
                <a:latin typeface="Lato" panose="020F0502020204030203" pitchFamily="34" charset="0"/>
              </a:rPr>
              <a:t>Premium on the Issuance of Debt</a:t>
            </a:r>
          </a:p>
          <a:p>
            <a:pPr lvl="2">
              <a:lnSpc>
                <a:spcPct val="100000"/>
              </a:lnSpc>
              <a:spcBef>
                <a:spcPts val="225"/>
              </a:spcBef>
              <a:buSzPct val="120000"/>
            </a:pPr>
            <a:r>
              <a:rPr lang="en-US" sz="2600" b="1" dirty="0" smtClean="0">
                <a:latin typeface="Lato" panose="020F0502020204030203" pitchFamily="34" charset="0"/>
              </a:rPr>
              <a:t>Charter School Authorizer reporting</a:t>
            </a:r>
            <a:endParaRPr lang="en-US" sz="2600" b="1" dirty="0">
              <a:latin typeface="Lato" panose="020F0502020204030203" pitchFamily="34" charset="0"/>
            </a:endParaRPr>
          </a:p>
          <a:p>
            <a:pPr lvl="2">
              <a:lnSpc>
                <a:spcPct val="100000"/>
              </a:lnSpc>
              <a:spcBef>
                <a:spcPts val="225"/>
              </a:spcBef>
              <a:buSzPct val="120000"/>
            </a:pPr>
            <a:r>
              <a:rPr lang="en-US" sz="2600" b="1" dirty="0" smtClean="0">
                <a:latin typeface="Lato" panose="020F0502020204030203" pitchFamily="34" charset="0"/>
              </a:rPr>
              <a:t>Auditor Workpaper Reviews</a:t>
            </a:r>
            <a:endParaRPr lang="en-US" sz="2600" b="1" dirty="0">
              <a:latin typeface="Lato" panose="020F0502020204030203" pitchFamily="34" charset="0"/>
            </a:endParaRPr>
          </a:p>
          <a:p>
            <a:pPr lvl="2">
              <a:lnSpc>
                <a:spcPct val="100000"/>
              </a:lnSpc>
              <a:spcBef>
                <a:spcPts val="225"/>
              </a:spcBef>
              <a:buSzPct val="120000"/>
            </a:pPr>
            <a:r>
              <a:rPr lang="en-US" sz="2600" b="1" dirty="0" smtClean="0">
                <a:latin typeface="Lato" panose="020F0502020204030203" pitchFamily="34" charset="0"/>
              </a:rPr>
              <a:t>Auditor Questions/Issues</a:t>
            </a:r>
          </a:p>
          <a:p>
            <a:pPr lvl="2">
              <a:lnSpc>
                <a:spcPct val="100000"/>
              </a:lnSpc>
              <a:spcBef>
                <a:spcPts val="225"/>
              </a:spcBef>
              <a:buSzPct val="120000"/>
            </a:pPr>
            <a:r>
              <a:rPr lang="en-US" sz="2600" b="1" dirty="0" smtClean="0">
                <a:latin typeface="Lato" panose="020F0502020204030203" pitchFamily="34" charset="0"/>
              </a:rPr>
              <a:t>Due Dates</a:t>
            </a:r>
          </a:p>
          <a:p>
            <a:pPr lvl="2">
              <a:lnSpc>
                <a:spcPct val="100000"/>
              </a:lnSpc>
              <a:spcBef>
                <a:spcPts val="225"/>
              </a:spcBef>
              <a:buSzPct val="120000"/>
            </a:pPr>
            <a:r>
              <a:rPr lang="en-US" sz="2600" b="1" dirty="0" smtClean="0">
                <a:latin typeface="Lato" panose="020F0502020204030203" pitchFamily="34" charset="0"/>
              </a:rPr>
              <a:t>WUFAR Update</a:t>
            </a:r>
          </a:p>
          <a:p>
            <a:pPr lvl="2">
              <a:lnSpc>
                <a:spcPct val="100000"/>
              </a:lnSpc>
              <a:spcBef>
                <a:spcPts val="225"/>
              </a:spcBef>
              <a:buSzPct val="120000"/>
            </a:pPr>
            <a:r>
              <a:rPr lang="en-US" sz="2600" b="1" dirty="0" smtClean="0">
                <a:latin typeface="Lato" panose="020F0502020204030203" pitchFamily="34" charset="0"/>
              </a:rPr>
              <a:t>Federal ESSA - School Level Financial Transparency</a:t>
            </a:r>
            <a:endParaRPr lang="en-US" sz="2600" b="1" dirty="0">
              <a:latin typeface="Lato" panose="020F0502020204030203" pitchFamily="34" charset="0"/>
            </a:endParaRPr>
          </a:p>
          <a:p>
            <a:pPr marL="936437" lvl="2" indent="0">
              <a:lnSpc>
                <a:spcPct val="100000"/>
              </a:lnSpc>
              <a:spcBef>
                <a:spcPts val="225"/>
              </a:spcBef>
              <a:buClr>
                <a:schemeClr val="accent1">
                  <a:lumMod val="75000"/>
                </a:schemeClr>
              </a:buClr>
              <a:buNone/>
            </a:pPr>
            <a:endParaRPr lang="en-US" b="1" dirty="0" smtClean="0"/>
          </a:p>
        </p:txBody>
      </p:sp>
      <p:sp>
        <p:nvSpPr>
          <p:cNvPr id="4" name="Slide Number Placeholder 3"/>
          <p:cNvSpPr>
            <a:spLocks noGrp="1"/>
          </p:cNvSpPr>
          <p:nvPr>
            <p:ph type="sldNum" sz="quarter" idx="12"/>
          </p:nvPr>
        </p:nvSpPr>
        <p:spPr/>
        <p:txBody>
          <a:bodyPr/>
          <a:lstStyle/>
          <a:p>
            <a:fld id="{E5B05722-27E2-490D-91AF-DCC2EA314057}" type="slidenum">
              <a:rPr lang="en-US" smtClean="0"/>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3821" y="221516"/>
            <a:ext cx="8077022" cy="867743"/>
          </a:xfrm>
        </p:spPr>
        <p:txBody>
          <a:bodyPr>
            <a:normAutofit fontScale="90000"/>
          </a:bodyPr>
          <a:lstStyle/>
          <a:p>
            <a:pPr algn="ctr"/>
            <a:r>
              <a:rPr lang="en-US" dirty="0" smtClean="0">
                <a:solidFill>
                  <a:schemeClr val="bg1"/>
                </a:solidFill>
                <a:latin typeface="Lato" panose="020F0502020204030203" pitchFamily="34" charset="0"/>
              </a:rPr>
              <a:t>Annual Report – Edit Change for 2017-18</a:t>
            </a:r>
            <a:endParaRPr lang="en-US" dirty="0">
              <a:solidFill>
                <a:schemeClr val="bg1"/>
              </a:solidFill>
              <a:latin typeface="Lato" panose="020F0502020204030203" pitchFamily="34" charset="0"/>
            </a:endParaRPr>
          </a:p>
        </p:txBody>
      </p:sp>
      <p:sp>
        <p:nvSpPr>
          <p:cNvPr id="3" name="Content Placeholder 2"/>
          <p:cNvSpPr>
            <a:spLocks noGrp="1"/>
          </p:cNvSpPr>
          <p:nvPr>
            <p:ph idx="1"/>
          </p:nvPr>
        </p:nvSpPr>
        <p:spPr/>
        <p:txBody>
          <a:bodyPr/>
          <a:lstStyle/>
          <a:p>
            <a:r>
              <a:rPr lang="en-US" b="1" dirty="0" smtClean="0">
                <a:latin typeface="Lato" panose="020F0502020204030203" pitchFamily="34" charset="0"/>
              </a:rPr>
              <a:t>Open Enrollment amount reported must equal the DPI on Record amount for:</a:t>
            </a:r>
          </a:p>
          <a:p>
            <a:pPr lvl="1"/>
            <a:endParaRPr lang="en-US" b="1" dirty="0" smtClean="0">
              <a:latin typeface="Lato" panose="020F0502020204030203" pitchFamily="34" charset="0"/>
            </a:endParaRPr>
          </a:p>
          <a:p>
            <a:pPr lvl="1"/>
            <a:r>
              <a:rPr lang="en-US" b="1" dirty="0" smtClean="0">
                <a:latin typeface="Lato" panose="020F0502020204030203" pitchFamily="34" charset="0"/>
              </a:rPr>
              <a:t>Account 10E-435000-382</a:t>
            </a:r>
          </a:p>
          <a:p>
            <a:pPr lvl="1"/>
            <a:endParaRPr lang="en-US" b="1" dirty="0">
              <a:latin typeface="Lato" panose="020F0502020204030203" pitchFamily="34" charset="0"/>
            </a:endParaRPr>
          </a:p>
          <a:p>
            <a:pPr lvl="1"/>
            <a:r>
              <a:rPr lang="en-US" b="1" dirty="0" smtClean="0">
                <a:latin typeface="Lato" panose="020F0502020204030203" pitchFamily="34" charset="0"/>
              </a:rPr>
              <a:t>Account 10R-000000-345</a:t>
            </a:r>
            <a:endParaRPr lang="en-US" b="1" dirty="0">
              <a:latin typeface="Lato" panose="020F0502020204030203" pitchFamily="34" charset="0"/>
            </a:endParaRPr>
          </a:p>
          <a:p>
            <a:endParaRPr lang="en-US" dirty="0"/>
          </a:p>
        </p:txBody>
      </p:sp>
      <p:sp>
        <p:nvSpPr>
          <p:cNvPr id="4" name="Slide Number Placeholder 3"/>
          <p:cNvSpPr>
            <a:spLocks noGrp="1"/>
          </p:cNvSpPr>
          <p:nvPr>
            <p:ph type="sldNum" sz="quarter" idx="12"/>
          </p:nvPr>
        </p:nvSpPr>
        <p:spPr/>
        <p:txBody>
          <a:bodyPr/>
          <a:lstStyle/>
          <a:p>
            <a:fld id="{E5B05722-27E2-490D-91AF-DCC2EA314057}" type="slidenum">
              <a:rPr lang="en-US" smtClean="0"/>
              <a:pPr/>
              <a:t>20</a:t>
            </a:fld>
            <a:endParaRPr lang="en-US" dirty="0"/>
          </a:p>
        </p:txBody>
      </p:sp>
    </p:spTree>
    <p:extLst>
      <p:ext uri="{BB962C8B-B14F-4D97-AF65-F5344CB8AC3E}">
        <p14:creationId xmlns:p14="http://schemas.microsoft.com/office/powerpoint/2010/main" val="34650873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3821" y="373916"/>
            <a:ext cx="8077022" cy="776011"/>
          </a:xfrm>
        </p:spPr>
        <p:txBody>
          <a:bodyPr/>
          <a:lstStyle/>
          <a:p>
            <a:pPr algn="ctr"/>
            <a:r>
              <a:rPr lang="en-US" sz="4000" dirty="0">
                <a:solidFill>
                  <a:schemeClr val="bg1"/>
                </a:solidFill>
                <a:latin typeface="Lato" panose="020F0502020204030203" pitchFamily="34" charset="0"/>
              </a:rPr>
              <a:t>Compliance with State Statute</a:t>
            </a:r>
            <a:r>
              <a:rPr lang="en-US" dirty="0">
                <a:solidFill>
                  <a:schemeClr val="bg1"/>
                </a:solidFill>
                <a:latin typeface="Lato" panose="020F0502020204030203" pitchFamily="34" charset="0"/>
              </a:rPr>
              <a:t>s</a:t>
            </a:r>
          </a:p>
        </p:txBody>
      </p:sp>
      <p:sp>
        <p:nvSpPr>
          <p:cNvPr id="3" name="Content Placeholder 2"/>
          <p:cNvSpPr>
            <a:spLocks noGrp="1"/>
          </p:cNvSpPr>
          <p:nvPr>
            <p:ph idx="1"/>
          </p:nvPr>
        </p:nvSpPr>
        <p:spPr/>
        <p:txBody>
          <a:bodyPr>
            <a:normAutofit/>
          </a:bodyPr>
          <a:lstStyle/>
          <a:p>
            <a:r>
              <a:rPr lang="en-US" sz="2800" b="1" dirty="0">
                <a:latin typeface="Lato" panose="020F0502020204030203" pitchFamily="34" charset="0"/>
              </a:rPr>
              <a:t>Wisconsin Act 59 (2017-19 Budget</a:t>
            </a:r>
            <a:r>
              <a:rPr lang="en-US" sz="2800" b="1" dirty="0" smtClean="0">
                <a:latin typeface="Lato" panose="020F0502020204030203" pitchFamily="34" charset="0"/>
              </a:rPr>
              <a:t>)</a:t>
            </a:r>
            <a:endParaRPr lang="en-US" sz="2800" dirty="0" smtClean="0">
              <a:latin typeface="Lato" panose="020F0502020204030203" pitchFamily="34" charset="0"/>
            </a:endParaRPr>
          </a:p>
          <a:p>
            <a:pPr lvl="1"/>
            <a:r>
              <a:rPr lang="en-US" sz="2391" dirty="0" smtClean="0">
                <a:latin typeface="Lato" panose="020F0502020204030203" pitchFamily="34" charset="0"/>
              </a:rPr>
              <a:t>School </a:t>
            </a:r>
            <a:r>
              <a:rPr lang="en-US" sz="2391" dirty="0">
                <a:latin typeface="Lato" panose="020F0502020204030203" pitchFamily="34" charset="0"/>
              </a:rPr>
              <a:t>boards prohibited from considering a resolution to utilize the Energy Efficiency exemption to the revenue limit after December 31, 2017, </a:t>
            </a:r>
            <a:r>
              <a:rPr lang="en-US" sz="2391" i="1" dirty="0">
                <a:latin typeface="Lato" panose="020F0502020204030203" pitchFamily="34" charset="0"/>
              </a:rPr>
              <a:t>until after December 3</a:t>
            </a:r>
            <a:r>
              <a:rPr lang="en-US" sz="2391" i="1" dirty="0" smtClean="0">
                <a:latin typeface="Lato" panose="020F0502020204030203" pitchFamily="34" charset="0"/>
              </a:rPr>
              <a:t>018.</a:t>
            </a:r>
          </a:p>
          <a:p>
            <a:pPr lvl="1"/>
            <a:endParaRPr lang="en-US" sz="2391" i="1" dirty="0">
              <a:latin typeface="Lato" panose="020F0502020204030203" pitchFamily="34" charset="0"/>
            </a:endParaRPr>
          </a:p>
          <a:p>
            <a:pPr lvl="2"/>
            <a:r>
              <a:rPr lang="en-US" sz="2000" b="1" dirty="0">
                <a:latin typeface="Lato" panose="020F0502020204030203" pitchFamily="34" charset="0"/>
              </a:rPr>
              <a:t>School Boards have the authority to adopt EEE resolutions after October 1, 2017 and before January 1, 2018 that are applicable beginning in 2018-19 and thereafter. </a:t>
            </a:r>
            <a:endParaRPr lang="en-US" sz="2000" b="1" dirty="0" smtClean="0">
              <a:latin typeface="Lato" panose="020F0502020204030203" pitchFamily="34" charset="0"/>
            </a:endParaRPr>
          </a:p>
          <a:p>
            <a:pPr lvl="2"/>
            <a:endParaRPr lang="en-US" sz="2000" b="1" dirty="0">
              <a:latin typeface="Lato" panose="020F0502020204030203" pitchFamily="34" charset="0"/>
            </a:endParaRPr>
          </a:p>
          <a:p>
            <a:pPr lvl="2"/>
            <a:r>
              <a:rPr lang="en-US" sz="2000" b="1" dirty="0">
                <a:latin typeface="Lato" panose="020F0502020204030203" pitchFamily="34" charset="0"/>
              </a:rPr>
              <a:t>A School Board may issue debt after December 31, 2017, to fund the energy efficiency exemption project(s) that were approved by the School Board prior to December 31, 2017.</a:t>
            </a:r>
            <a:endParaRPr lang="en-US" sz="1981" dirty="0">
              <a:latin typeface="Lato" panose="020F0502020204030203" pitchFamily="34" charset="0"/>
            </a:endParaRPr>
          </a:p>
          <a:p>
            <a:endParaRPr lang="en-US" dirty="0"/>
          </a:p>
        </p:txBody>
      </p:sp>
      <p:sp>
        <p:nvSpPr>
          <p:cNvPr id="4" name="Slide Number Placeholder 3"/>
          <p:cNvSpPr>
            <a:spLocks noGrp="1"/>
          </p:cNvSpPr>
          <p:nvPr>
            <p:ph type="sldNum" sz="quarter" idx="12"/>
          </p:nvPr>
        </p:nvSpPr>
        <p:spPr/>
        <p:txBody>
          <a:bodyPr/>
          <a:lstStyle/>
          <a:p>
            <a:fld id="{E5B05722-27E2-490D-91AF-DCC2EA314057}" type="slidenum">
              <a:rPr lang="en-US" smtClean="0"/>
              <a:pPr/>
              <a:t>21</a:t>
            </a:fld>
            <a:endParaRPr lang="en-US" dirty="0"/>
          </a:p>
        </p:txBody>
      </p:sp>
    </p:spTree>
    <p:extLst>
      <p:ext uri="{BB962C8B-B14F-4D97-AF65-F5344CB8AC3E}">
        <p14:creationId xmlns:p14="http://schemas.microsoft.com/office/powerpoint/2010/main" val="1513527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3820" y="0"/>
            <a:ext cx="8077022" cy="1357475"/>
          </a:xfrm>
        </p:spPr>
        <p:txBody>
          <a:bodyPr>
            <a:normAutofit fontScale="90000"/>
          </a:bodyPr>
          <a:lstStyle/>
          <a:p>
            <a:pPr algn="ctr"/>
            <a:r>
              <a:rPr lang="en-US" sz="4800" dirty="0">
                <a:solidFill>
                  <a:schemeClr val="bg1"/>
                </a:solidFill>
                <a:latin typeface="Lato" panose="020F0502020204030203" pitchFamily="34" charset="0"/>
              </a:rPr>
              <a:t>Compliance with State Statute</a:t>
            </a:r>
            <a:r>
              <a:rPr lang="en-US" dirty="0">
                <a:solidFill>
                  <a:schemeClr val="bg1"/>
                </a:solidFill>
                <a:latin typeface="Lato" panose="020F0502020204030203" pitchFamily="34" charset="0"/>
              </a:rPr>
              <a:t>s</a:t>
            </a:r>
            <a:endParaRPr lang="en-US" dirty="0">
              <a:latin typeface="Lato" panose="020F0502020204030203" pitchFamily="34" charset="0"/>
            </a:endParaRPr>
          </a:p>
        </p:txBody>
      </p:sp>
      <p:sp>
        <p:nvSpPr>
          <p:cNvPr id="3" name="Content Placeholder 2"/>
          <p:cNvSpPr>
            <a:spLocks noGrp="1"/>
          </p:cNvSpPr>
          <p:nvPr>
            <p:ph idx="1"/>
          </p:nvPr>
        </p:nvSpPr>
        <p:spPr/>
        <p:txBody>
          <a:bodyPr/>
          <a:lstStyle/>
          <a:p>
            <a:r>
              <a:rPr lang="en-US" b="1" dirty="0">
                <a:latin typeface="Lato" panose="020F0502020204030203" pitchFamily="34" charset="0"/>
              </a:rPr>
              <a:t>Charter School Authorizer Reporting Requirements</a:t>
            </a:r>
            <a:r>
              <a:rPr lang="en-US" dirty="0">
                <a:latin typeface="Lato" panose="020F0502020204030203" pitchFamily="34" charset="0"/>
              </a:rPr>
              <a:t> </a:t>
            </a:r>
          </a:p>
          <a:p>
            <a:pPr lvl="1"/>
            <a:r>
              <a:rPr lang="en-US" dirty="0" smtClean="0">
                <a:latin typeface="Lato" panose="020F0502020204030203" pitchFamily="34" charset="0"/>
              </a:rPr>
              <a:t>A </a:t>
            </a:r>
            <a:r>
              <a:rPr lang="en-US" dirty="0">
                <a:latin typeface="Lato" panose="020F0502020204030203" pitchFamily="34" charset="0"/>
              </a:rPr>
              <a:t>schedule of operating costs </a:t>
            </a:r>
            <a:r>
              <a:rPr lang="en-US" dirty="0" smtClean="0">
                <a:latin typeface="Lato" panose="020F0502020204030203" pitchFamily="34" charset="0"/>
              </a:rPr>
              <a:t>(administrative costs) incurred </a:t>
            </a:r>
            <a:r>
              <a:rPr lang="en-US" dirty="0">
                <a:latin typeface="Lato" panose="020F0502020204030203" pitchFamily="34" charset="0"/>
              </a:rPr>
              <a:t>must be included in the audited financial statements if the LEA has costs applicable to the solicitation or evaluation of charter school applications, review and approval of those contracts or other operating costs incurred during the year. </a:t>
            </a:r>
          </a:p>
        </p:txBody>
      </p:sp>
      <p:sp>
        <p:nvSpPr>
          <p:cNvPr id="4" name="Slide Number Placeholder 3"/>
          <p:cNvSpPr>
            <a:spLocks noGrp="1"/>
          </p:cNvSpPr>
          <p:nvPr>
            <p:ph type="sldNum" sz="quarter" idx="12"/>
          </p:nvPr>
        </p:nvSpPr>
        <p:spPr/>
        <p:txBody>
          <a:bodyPr/>
          <a:lstStyle/>
          <a:p>
            <a:fld id="{E5B05722-27E2-490D-91AF-DCC2EA314057}" type="slidenum">
              <a:rPr lang="en-US" smtClean="0"/>
              <a:pPr/>
              <a:t>22</a:t>
            </a:fld>
            <a:endParaRPr lang="en-US" dirty="0"/>
          </a:p>
        </p:txBody>
      </p:sp>
    </p:spTree>
    <p:extLst>
      <p:ext uri="{BB962C8B-B14F-4D97-AF65-F5344CB8AC3E}">
        <p14:creationId xmlns:p14="http://schemas.microsoft.com/office/powerpoint/2010/main" val="38694519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3821" y="0"/>
            <a:ext cx="8077022" cy="1357475"/>
          </a:xfrm>
        </p:spPr>
        <p:txBody>
          <a:bodyPr/>
          <a:lstStyle/>
          <a:p>
            <a:pPr algn="ctr"/>
            <a:r>
              <a:rPr lang="en-US" dirty="0" smtClean="0">
                <a:solidFill>
                  <a:schemeClr val="bg1"/>
                </a:solidFill>
                <a:latin typeface="Lato" panose="020F0502020204030203" pitchFamily="34" charset="0"/>
              </a:rPr>
              <a:t>Pupil Transportation Aid </a:t>
            </a:r>
            <a:endParaRPr lang="en-US" dirty="0">
              <a:solidFill>
                <a:schemeClr val="bg1"/>
              </a:solidFill>
              <a:latin typeface="Lato" panose="020F0502020204030203" pitchFamily="34" charset="0"/>
            </a:endParaRPr>
          </a:p>
        </p:txBody>
      </p:sp>
      <p:sp>
        <p:nvSpPr>
          <p:cNvPr id="3" name="Content Placeholder 2"/>
          <p:cNvSpPr>
            <a:spLocks noGrp="1"/>
          </p:cNvSpPr>
          <p:nvPr>
            <p:ph idx="1"/>
          </p:nvPr>
        </p:nvSpPr>
        <p:spPr/>
        <p:txBody>
          <a:bodyPr>
            <a:normAutofit fontScale="92500" lnSpcReduction="10000"/>
          </a:bodyPr>
          <a:lstStyle/>
          <a:p>
            <a:r>
              <a:rPr lang="en-US" dirty="0">
                <a:latin typeface="Lato" panose="020F0502020204030203" pitchFamily="34" charset="0"/>
              </a:rPr>
              <a:t>2017 Wisconsin Act 59 </a:t>
            </a:r>
            <a:r>
              <a:rPr lang="en-US" u="sng" dirty="0">
                <a:latin typeface="Lato" panose="020F0502020204030203" pitchFamily="34" charset="0"/>
              </a:rPr>
              <a:t>eliminated </a:t>
            </a:r>
            <a:r>
              <a:rPr lang="en-US" dirty="0">
                <a:latin typeface="Lato" panose="020F0502020204030203" pitchFamily="34" charset="0"/>
              </a:rPr>
              <a:t>the reduction of state aid for pupils riding for fewer than 90 days during the regular school </a:t>
            </a:r>
            <a:r>
              <a:rPr lang="en-US" dirty="0" smtClean="0">
                <a:latin typeface="Lato" panose="020F0502020204030203" pitchFamily="34" charset="0"/>
              </a:rPr>
              <a:t>year.</a:t>
            </a:r>
          </a:p>
          <a:p>
            <a:pPr lvl="1"/>
            <a:r>
              <a:rPr lang="en-US" dirty="0">
                <a:latin typeface="Lato" panose="020F0502020204030203" pitchFamily="34" charset="0"/>
              </a:rPr>
              <a:t>Therefore, the pupil enrollment information for regular transportation does not need to be collected.</a:t>
            </a:r>
          </a:p>
          <a:p>
            <a:endParaRPr lang="en-US" dirty="0">
              <a:latin typeface="Lato" panose="020F0502020204030203" pitchFamily="34" charset="0"/>
            </a:endParaRPr>
          </a:p>
          <a:p>
            <a:r>
              <a:rPr lang="en-US" dirty="0" smtClean="0">
                <a:latin typeface="Lato" panose="020F0502020204030203" pitchFamily="34" charset="0"/>
              </a:rPr>
              <a:t>Pupils </a:t>
            </a:r>
            <a:r>
              <a:rPr lang="en-US" dirty="0">
                <a:latin typeface="Lato" panose="020F0502020204030203" pitchFamily="34" charset="0"/>
              </a:rPr>
              <a:t>are required to be classified in the PI-1547-SS transportation tables by days </a:t>
            </a:r>
            <a:r>
              <a:rPr lang="en-US" b="1" i="1" dirty="0" smtClean="0">
                <a:latin typeface="Lato" panose="020F0502020204030203" pitchFamily="34" charset="0"/>
              </a:rPr>
              <a:t>enrolled.</a:t>
            </a:r>
          </a:p>
          <a:p>
            <a:pPr lvl="1"/>
            <a:r>
              <a:rPr lang="en-US" dirty="0">
                <a:latin typeface="Lato" panose="020F0502020204030203" pitchFamily="34" charset="0"/>
              </a:rPr>
              <a:t>The number of pupils enrolled 15 days or less for summer and/or interim session transportation is reported separately from pupils enrolled in excess of 15 days for summer and/or interim session </a:t>
            </a:r>
            <a:r>
              <a:rPr lang="en-US" dirty="0" smtClean="0">
                <a:latin typeface="Lato" panose="020F0502020204030203" pitchFamily="34" charset="0"/>
              </a:rPr>
              <a:t>transportation.</a:t>
            </a:r>
          </a:p>
        </p:txBody>
      </p:sp>
      <p:sp>
        <p:nvSpPr>
          <p:cNvPr id="4" name="Slide Number Placeholder 3"/>
          <p:cNvSpPr>
            <a:spLocks noGrp="1"/>
          </p:cNvSpPr>
          <p:nvPr>
            <p:ph type="sldNum" sz="quarter" idx="12"/>
          </p:nvPr>
        </p:nvSpPr>
        <p:spPr/>
        <p:txBody>
          <a:bodyPr/>
          <a:lstStyle/>
          <a:p>
            <a:fld id="{E5B05722-27E2-490D-91AF-DCC2EA314057}" type="slidenum">
              <a:rPr lang="en-US" smtClean="0"/>
              <a:pPr/>
              <a:t>23</a:t>
            </a:fld>
            <a:endParaRPr lang="en-US" dirty="0"/>
          </a:p>
        </p:txBody>
      </p:sp>
    </p:spTree>
    <p:extLst>
      <p:ext uri="{BB962C8B-B14F-4D97-AF65-F5344CB8AC3E}">
        <p14:creationId xmlns:p14="http://schemas.microsoft.com/office/powerpoint/2010/main" val="10672837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3821" y="188859"/>
            <a:ext cx="8077022" cy="776011"/>
          </a:xfrm>
        </p:spPr>
        <p:txBody>
          <a:bodyPr/>
          <a:lstStyle/>
          <a:p>
            <a:pPr algn="ctr"/>
            <a:r>
              <a:rPr lang="en-US" dirty="0" smtClean="0">
                <a:solidFill>
                  <a:schemeClr val="bg1"/>
                </a:solidFill>
                <a:latin typeface="Lato" panose="020F0502020204030203" pitchFamily="34" charset="0"/>
              </a:rPr>
              <a:t>Per Pupil Aid</a:t>
            </a:r>
            <a:endParaRPr lang="en-US" dirty="0">
              <a:solidFill>
                <a:schemeClr val="bg1"/>
              </a:solidFill>
              <a:latin typeface="Lato" panose="020F0502020204030203" pitchFamily="34" charset="0"/>
            </a:endParaRPr>
          </a:p>
        </p:txBody>
      </p:sp>
      <p:sp>
        <p:nvSpPr>
          <p:cNvPr id="3" name="Content Placeholder 2"/>
          <p:cNvSpPr>
            <a:spLocks noGrp="1"/>
          </p:cNvSpPr>
          <p:nvPr>
            <p:ph idx="1"/>
          </p:nvPr>
        </p:nvSpPr>
        <p:spPr/>
        <p:txBody>
          <a:bodyPr>
            <a:normAutofit/>
          </a:bodyPr>
          <a:lstStyle/>
          <a:p>
            <a:r>
              <a:rPr lang="en-US" dirty="0" smtClean="0">
                <a:latin typeface="Lato" panose="020F0502020204030203" pitchFamily="34" charset="0"/>
              </a:rPr>
              <a:t>2017 Wisconsin </a:t>
            </a:r>
            <a:r>
              <a:rPr lang="en-US" dirty="0">
                <a:latin typeface="Lato" panose="020F0502020204030203" pitchFamily="34" charset="0"/>
              </a:rPr>
              <a:t>Act </a:t>
            </a:r>
            <a:r>
              <a:rPr lang="en-US" dirty="0" smtClean="0">
                <a:latin typeface="Lato" panose="020F0502020204030203" pitchFamily="34" charset="0"/>
              </a:rPr>
              <a:t>59</a:t>
            </a:r>
          </a:p>
          <a:p>
            <a:pPr lvl="1"/>
            <a:r>
              <a:rPr lang="en-US" dirty="0" smtClean="0">
                <a:latin typeface="Lato" panose="020F0502020204030203" pitchFamily="34" charset="0"/>
              </a:rPr>
              <a:t>The Per Pupil </a:t>
            </a:r>
            <a:r>
              <a:rPr lang="en-US" dirty="0">
                <a:latin typeface="Lato" panose="020F0502020204030203" pitchFamily="34" charset="0"/>
              </a:rPr>
              <a:t>Aid program will provide </a:t>
            </a:r>
            <a:r>
              <a:rPr lang="en-US" b="1" dirty="0">
                <a:latin typeface="Lato" panose="020F0502020204030203" pitchFamily="34" charset="0"/>
              </a:rPr>
              <a:t>$450</a:t>
            </a:r>
            <a:r>
              <a:rPr lang="en-US" dirty="0">
                <a:latin typeface="Lato" panose="020F0502020204030203" pitchFamily="34" charset="0"/>
              </a:rPr>
              <a:t> multiplied by the current three-year average membership from the district's 2017-18 Revenue Limit </a:t>
            </a:r>
            <a:r>
              <a:rPr lang="en-US" dirty="0" smtClean="0">
                <a:latin typeface="Lato" panose="020F0502020204030203" pitchFamily="34" charset="0"/>
              </a:rPr>
              <a:t>worksheet in 2017-18.</a:t>
            </a:r>
          </a:p>
          <a:p>
            <a:pPr lvl="2"/>
            <a:r>
              <a:rPr lang="en-US" dirty="0">
                <a:latin typeface="Lato" panose="020F0502020204030203" pitchFamily="34" charset="0"/>
              </a:rPr>
              <a:t>$654 multiplied by the current three-year average membership </a:t>
            </a:r>
            <a:r>
              <a:rPr lang="en-US" dirty="0" smtClean="0">
                <a:latin typeface="Lato" panose="020F0502020204030203" pitchFamily="34" charset="0"/>
              </a:rPr>
              <a:t>in </a:t>
            </a:r>
            <a:r>
              <a:rPr lang="en-US" dirty="0">
                <a:latin typeface="Lato" panose="020F0502020204030203" pitchFamily="34" charset="0"/>
              </a:rPr>
              <a:t>the 2018-19 school </a:t>
            </a:r>
            <a:r>
              <a:rPr lang="en-US" dirty="0" smtClean="0">
                <a:latin typeface="Lato" panose="020F0502020204030203" pitchFamily="34" charset="0"/>
              </a:rPr>
              <a:t>year</a:t>
            </a:r>
          </a:p>
          <a:p>
            <a:pPr lvl="2"/>
            <a:r>
              <a:rPr lang="en-US" dirty="0" smtClean="0">
                <a:latin typeface="Lato" panose="020F0502020204030203" pitchFamily="34" charset="0"/>
              </a:rPr>
              <a:t>$</a:t>
            </a:r>
            <a:r>
              <a:rPr lang="en-US" dirty="0">
                <a:latin typeface="Lato" panose="020F0502020204030203" pitchFamily="34" charset="0"/>
              </a:rPr>
              <a:t>630 multiplied by the current three-year average membership </a:t>
            </a:r>
            <a:r>
              <a:rPr lang="en-US" dirty="0" smtClean="0">
                <a:latin typeface="Lato" panose="020F0502020204030203" pitchFamily="34" charset="0"/>
              </a:rPr>
              <a:t>in </a:t>
            </a:r>
            <a:r>
              <a:rPr lang="en-US" dirty="0">
                <a:latin typeface="Lato" panose="020F0502020204030203" pitchFamily="34" charset="0"/>
              </a:rPr>
              <a:t>each school year thereafter</a:t>
            </a:r>
          </a:p>
        </p:txBody>
      </p:sp>
      <p:sp>
        <p:nvSpPr>
          <p:cNvPr id="4" name="Slide Number Placeholder 3"/>
          <p:cNvSpPr>
            <a:spLocks noGrp="1"/>
          </p:cNvSpPr>
          <p:nvPr>
            <p:ph type="sldNum" sz="quarter" idx="12"/>
          </p:nvPr>
        </p:nvSpPr>
        <p:spPr/>
        <p:txBody>
          <a:bodyPr/>
          <a:lstStyle/>
          <a:p>
            <a:fld id="{E5B05722-27E2-490D-91AF-DCC2EA314057}" type="slidenum">
              <a:rPr lang="en-US" smtClean="0"/>
              <a:pPr/>
              <a:t>24</a:t>
            </a:fld>
            <a:endParaRPr lang="en-US" dirty="0"/>
          </a:p>
        </p:txBody>
      </p:sp>
    </p:spTree>
    <p:extLst>
      <p:ext uri="{BB962C8B-B14F-4D97-AF65-F5344CB8AC3E}">
        <p14:creationId xmlns:p14="http://schemas.microsoft.com/office/powerpoint/2010/main" val="26192601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3821" y="210631"/>
            <a:ext cx="8077022" cy="845284"/>
          </a:xfrm>
        </p:spPr>
        <p:txBody>
          <a:bodyPr/>
          <a:lstStyle/>
          <a:p>
            <a:pPr algn="ctr"/>
            <a:r>
              <a:rPr lang="en-US" dirty="0" smtClean="0">
                <a:solidFill>
                  <a:schemeClr val="bg1"/>
                </a:solidFill>
                <a:latin typeface="Lato" panose="020F0502020204030203" pitchFamily="34" charset="0"/>
              </a:rPr>
              <a:t>Per Pupil Aid</a:t>
            </a:r>
            <a:endParaRPr lang="en-US" dirty="0">
              <a:solidFill>
                <a:schemeClr val="bg1"/>
              </a:solidFill>
              <a:latin typeface="Lato" panose="020F0502020204030203" pitchFamily="34" charset="0"/>
            </a:endParaRPr>
          </a:p>
        </p:txBody>
      </p:sp>
      <p:sp>
        <p:nvSpPr>
          <p:cNvPr id="3" name="Content Placeholder 2"/>
          <p:cNvSpPr>
            <a:spLocks noGrp="1"/>
          </p:cNvSpPr>
          <p:nvPr>
            <p:ph idx="1"/>
          </p:nvPr>
        </p:nvSpPr>
        <p:spPr/>
        <p:txBody>
          <a:bodyPr>
            <a:normAutofit fontScale="92500" lnSpcReduction="20000"/>
          </a:bodyPr>
          <a:lstStyle/>
          <a:p>
            <a:r>
              <a:rPr lang="en-US" b="1" dirty="0">
                <a:latin typeface="Lato" panose="020F0502020204030203" pitchFamily="34" charset="0"/>
              </a:rPr>
              <a:t>Type A program if the district receives over $250,000 in aid</a:t>
            </a:r>
          </a:p>
          <a:p>
            <a:r>
              <a:rPr lang="en-US" b="1" dirty="0" smtClean="0">
                <a:latin typeface="Lato" panose="020F0502020204030203" pitchFamily="34" charset="0"/>
              </a:rPr>
              <a:t>New Audit Program in 2016-17 (Audit Procedures)</a:t>
            </a:r>
          </a:p>
          <a:p>
            <a:pPr lvl="1"/>
            <a:r>
              <a:rPr lang="en-US" dirty="0">
                <a:latin typeface="Lato" panose="020F0502020204030203" pitchFamily="34" charset="0"/>
              </a:rPr>
              <a:t>Obtain the Wisconsin Department of Public Instruction’s Per Pupil aid eligibility worksheet.  The aid eligibility worksheet can be found at </a:t>
            </a:r>
            <a:r>
              <a:rPr lang="en-US" u="sng" dirty="0">
                <a:latin typeface="Lato" panose="020F0502020204030203" pitchFamily="34" charset="0"/>
                <a:hlinkClick r:id="rId2"/>
              </a:rPr>
              <a:t>https://</a:t>
            </a:r>
            <a:r>
              <a:rPr lang="en-US" u="sng" dirty="0" smtClean="0">
                <a:latin typeface="Lato" panose="020F0502020204030203" pitchFamily="34" charset="0"/>
                <a:hlinkClick r:id="rId2"/>
              </a:rPr>
              <a:t>dpi.wi.gov/sfs/aid/categorical/per-pupil-aid</a:t>
            </a:r>
            <a:r>
              <a:rPr lang="en-US" dirty="0" smtClean="0">
                <a:latin typeface="Lato" panose="020F0502020204030203" pitchFamily="34" charset="0"/>
              </a:rPr>
              <a:t>.  </a:t>
            </a:r>
            <a:endParaRPr lang="en-US" dirty="0">
              <a:latin typeface="Lato" panose="020F0502020204030203" pitchFamily="34" charset="0"/>
            </a:endParaRPr>
          </a:p>
          <a:p>
            <a:pPr lvl="1"/>
            <a:r>
              <a:rPr lang="en-US" dirty="0">
                <a:latin typeface="Lato" panose="020F0502020204030203" pitchFamily="34" charset="0"/>
              </a:rPr>
              <a:t>Trace the membership information per the DPI eligibility worksheet to the revenue limit worksheet.  The pre-populated revenue worksheet used for this computation can be found at </a:t>
            </a:r>
            <a:r>
              <a:rPr lang="en-US" u="sng" dirty="0">
                <a:latin typeface="Lato" panose="020F0502020204030203" pitchFamily="34" charset="0"/>
                <a:hlinkClick r:id="rId2"/>
              </a:rPr>
              <a:t>https://dpi.wi.gov/sfs/aid/categorical/per-pupil-aid </a:t>
            </a:r>
            <a:r>
              <a:rPr lang="en-US" dirty="0" smtClean="0">
                <a:latin typeface="Lato" panose="020F0502020204030203" pitchFamily="34" charset="0"/>
              </a:rPr>
              <a:t>.  </a:t>
            </a:r>
            <a:endParaRPr lang="en-US" dirty="0">
              <a:latin typeface="Lato" panose="020F0502020204030203" pitchFamily="34" charset="0"/>
            </a:endParaRPr>
          </a:p>
          <a:p>
            <a:pPr lvl="1"/>
            <a:r>
              <a:rPr lang="en-US" dirty="0" smtClean="0">
                <a:latin typeface="Lato" panose="020F0502020204030203" pitchFamily="34" charset="0"/>
              </a:rPr>
              <a:t>Recalculate the </a:t>
            </a:r>
            <a:r>
              <a:rPr lang="en-US" dirty="0">
                <a:latin typeface="Lato" panose="020F0502020204030203" pitchFamily="34" charset="0"/>
              </a:rPr>
              <a:t>district’s Per Pupil aid eligibility amount.  </a:t>
            </a:r>
          </a:p>
          <a:p>
            <a:pPr lvl="1"/>
            <a:endParaRPr lang="en-US" b="1" dirty="0"/>
          </a:p>
        </p:txBody>
      </p:sp>
      <p:sp>
        <p:nvSpPr>
          <p:cNvPr id="4" name="Slide Number Placeholder 3"/>
          <p:cNvSpPr>
            <a:spLocks noGrp="1"/>
          </p:cNvSpPr>
          <p:nvPr>
            <p:ph type="sldNum" sz="quarter" idx="12"/>
          </p:nvPr>
        </p:nvSpPr>
        <p:spPr/>
        <p:txBody>
          <a:bodyPr/>
          <a:lstStyle/>
          <a:p>
            <a:fld id="{E5B05722-27E2-490D-91AF-DCC2EA314057}" type="slidenum">
              <a:rPr lang="en-US" smtClean="0"/>
              <a:pPr/>
              <a:t>25</a:t>
            </a:fld>
            <a:endParaRPr lang="en-US" dirty="0"/>
          </a:p>
        </p:txBody>
      </p:sp>
    </p:spTree>
    <p:extLst>
      <p:ext uri="{BB962C8B-B14F-4D97-AF65-F5344CB8AC3E}">
        <p14:creationId xmlns:p14="http://schemas.microsoft.com/office/powerpoint/2010/main" val="2945443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3821" y="188859"/>
            <a:ext cx="8077022" cy="859139"/>
          </a:xfrm>
        </p:spPr>
        <p:txBody>
          <a:bodyPr/>
          <a:lstStyle/>
          <a:p>
            <a:pPr algn="ctr"/>
            <a:r>
              <a:rPr lang="en-US" dirty="0" smtClean="0">
                <a:solidFill>
                  <a:schemeClr val="bg1"/>
                </a:solidFill>
                <a:latin typeface="Lato" panose="020F0502020204030203" pitchFamily="34" charset="0"/>
              </a:rPr>
              <a:t>Membership Audits</a:t>
            </a:r>
            <a:endParaRPr lang="en-US" dirty="0">
              <a:solidFill>
                <a:schemeClr val="bg1"/>
              </a:solidFill>
              <a:latin typeface="Lato" panose="020F0502020204030203" pitchFamily="34" charset="0"/>
            </a:endParaRPr>
          </a:p>
        </p:txBody>
      </p:sp>
      <p:sp>
        <p:nvSpPr>
          <p:cNvPr id="3" name="Content Placeholder 2"/>
          <p:cNvSpPr>
            <a:spLocks noGrp="1"/>
          </p:cNvSpPr>
          <p:nvPr>
            <p:ph idx="1"/>
          </p:nvPr>
        </p:nvSpPr>
        <p:spPr/>
        <p:txBody>
          <a:bodyPr>
            <a:normAutofit fontScale="92500"/>
          </a:bodyPr>
          <a:lstStyle/>
          <a:p>
            <a:r>
              <a:rPr lang="en-US" dirty="0" smtClean="0">
                <a:latin typeface="Lato" panose="020F0502020204030203" pitchFamily="34" charset="0"/>
              </a:rPr>
              <a:t>What is new?</a:t>
            </a:r>
          </a:p>
          <a:p>
            <a:pPr lvl="1">
              <a:lnSpc>
                <a:spcPct val="100000"/>
              </a:lnSpc>
            </a:pPr>
            <a:r>
              <a:rPr lang="en-US" dirty="0" smtClean="0">
                <a:latin typeface="Lato" panose="020F0502020204030203" pitchFamily="34" charset="0"/>
              </a:rPr>
              <a:t>Summer &amp; Interim Session Membership Audit Frequently Asked Questions</a:t>
            </a:r>
          </a:p>
          <a:p>
            <a:pPr lvl="2">
              <a:lnSpc>
                <a:spcPct val="100000"/>
              </a:lnSpc>
            </a:pPr>
            <a:r>
              <a:rPr lang="en-US" sz="1801" dirty="0" smtClean="0">
                <a:latin typeface="Lato" panose="020F0502020204030203" pitchFamily="34" charset="0"/>
              </a:rPr>
              <a:t>Available </a:t>
            </a:r>
            <a:r>
              <a:rPr lang="en-US" sz="1801" dirty="0">
                <a:latin typeface="Lato" panose="020F0502020204030203" pitchFamily="34" charset="0"/>
              </a:rPr>
              <a:t>at </a:t>
            </a:r>
            <a:r>
              <a:rPr lang="en-US" sz="1801" dirty="0">
                <a:latin typeface="Lato" panose="020F0502020204030203" pitchFamily="34" charset="0"/>
                <a:hlinkClick r:id="rId2"/>
              </a:rPr>
              <a:t>https://</a:t>
            </a:r>
            <a:r>
              <a:rPr lang="en-US" sz="1801" dirty="0" smtClean="0">
                <a:latin typeface="Lato" panose="020F0502020204030203" pitchFamily="34" charset="0"/>
                <a:hlinkClick r:id="rId2"/>
              </a:rPr>
              <a:t>dpi.wi.gov/sfs/finances/auditors/membership/overview</a:t>
            </a:r>
            <a:r>
              <a:rPr lang="en-US" sz="1801" dirty="0" smtClean="0">
                <a:latin typeface="Lato" panose="020F0502020204030203" pitchFamily="34" charset="0"/>
              </a:rPr>
              <a:t>.  </a:t>
            </a:r>
            <a:endParaRPr lang="en-US" sz="1801" dirty="0">
              <a:latin typeface="Lato" panose="020F0502020204030203" pitchFamily="34" charset="0"/>
            </a:endParaRPr>
          </a:p>
          <a:p>
            <a:pPr lvl="1">
              <a:lnSpc>
                <a:spcPct val="100000"/>
              </a:lnSpc>
            </a:pPr>
            <a:r>
              <a:rPr lang="en-US" dirty="0" smtClean="0">
                <a:latin typeface="Lato" panose="020F0502020204030203" pitchFamily="34" charset="0"/>
              </a:rPr>
              <a:t>Pupil Count Reconciliation Online Course</a:t>
            </a:r>
          </a:p>
          <a:p>
            <a:pPr lvl="2">
              <a:lnSpc>
                <a:spcPct val="100000"/>
              </a:lnSpc>
            </a:pPr>
            <a:r>
              <a:rPr lang="en-US" dirty="0">
                <a:latin typeface="Lato" panose="020F0502020204030203" pitchFamily="34" charset="0"/>
              </a:rPr>
              <a:t>Available at </a:t>
            </a:r>
            <a:r>
              <a:rPr lang="en-US" dirty="0">
                <a:latin typeface="Lato" panose="020F0502020204030203" pitchFamily="34" charset="0"/>
                <a:hlinkClick r:id="rId2"/>
              </a:rPr>
              <a:t>https://</a:t>
            </a:r>
            <a:r>
              <a:rPr lang="en-US" dirty="0" smtClean="0">
                <a:latin typeface="Lato" panose="020F0502020204030203" pitchFamily="34" charset="0"/>
                <a:hlinkClick r:id="rId2"/>
              </a:rPr>
              <a:t>dpi.wi.gov/sfs/finances/auditors/membership/overview</a:t>
            </a:r>
            <a:r>
              <a:rPr lang="en-US" dirty="0" smtClean="0">
                <a:latin typeface="Lato" panose="020F0502020204030203" pitchFamily="34" charset="0"/>
              </a:rPr>
              <a:t>.  </a:t>
            </a:r>
          </a:p>
          <a:p>
            <a:pPr lvl="1">
              <a:lnSpc>
                <a:spcPct val="100000"/>
              </a:lnSpc>
            </a:pPr>
            <a:r>
              <a:rPr lang="en-US" dirty="0" smtClean="0">
                <a:latin typeface="Lato" panose="020F0502020204030203" pitchFamily="34" charset="0"/>
              </a:rPr>
              <a:t>Inter-district Transfer Program </a:t>
            </a:r>
            <a:endParaRPr lang="en-US" dirty="0">
              <a:latin typeface="Lato" panose="020F0502020204030203" pitchFamily="34" charset="0"/>
            </a:endParaRPr>
          </a:p>
          <a:p>
            <a:pPr lvl="2">
              <a:lnSpc>
                <a:spcPct val="100000"/>
              </a:lnSpc>
            </a:pPr>
            <a:r>
              <a:rPr lang="en-US" sz="1801" dirty="0" smtClean="0">
                <a:latin typeface="Lato" panose="020F0502020204030203" pitchFamily="34" charset="0"/>
              </a:rPr>
              <a:t>Chapter 220 Reporting Tool</a:t>
            </a:r>
            <a:endParaRPr lang="en-US" sz="1801" dirty="0">
              <a:latin typeface="Lato" panose="020F0502020204030203" pitchFamily="34" charset="0"/>
            </a:endParaRPr>
          </a:p>
          <a:p>
            <a:pPr lvl="1">
              <a:lnSpc>
                <a:spcPct val="100000"/>
              </a:lnSpc>
            </a:pPr>
            <a:r>
              <a:rPr lang="en-US" dirty="0">
                <a:latin typeface="Lato" panose="020F0502020204030203" pitchFamily="34" charset="0"/>
              </a:rPr>
              <a:t>PI-1804 </a:t>
            </a:r>
            <a:r>
              <a:rPr lang="en-US" dirty="0" smtClean="0">
                <a:latin typeface="Lato" panose="020F0502020204030203" pitchFamily="34" charset="0"/>
              </a:rPr>
              <a:t>Workbook Changes</a:t>
            </a:r>
          </a:p>
          <a:p>
            <a:pPr lvl="2">
              <a:lnSpc>
                <a:spcPct val="100000"/>
              </a:lnSpc>
            </a:pPr>
            <a:r>
              <a:rPr lang="en-US" dirty="0" smtClean="0">
                <a:latin typeface="Lato" panose="020F0502020204030203" pitchFamily="34" charset="0"/>
              </a:rPr>
              <a:t>Fee Worksheets are Required</a:t>
            </a:r>
            <a:endParaRPr lang="en-US" dirty="0">
              <a:latin typeface="Lato" panose="020F0502020204030203" pitchFamily="34" charset="0"/>
            </a:endParaRPr>
          </a:p>
        </p:txBody>
      </p:sp>
      <p:sp>
        <p:nvSpPr>
          <p:cNvPr id="4" name="Slide Number Placeholder 3"/>
          <p:cNvSpPr>
            <a:spLocks noGrp="1"/>
          </p:cNvSpPr>
          <p:nvPr>
            <p:ph type="sldNum" sz="quarter" idx="12"/>
          </p:nvPr>
        </p:nvSpPr>
        <p:spPr/>
        <p:txBody>
          <a:bodyPr/>
          <a:lstStyle/>
          <a:p>
            <a:fld id="{E5B05722-27E2-490D-91AF-DCC2EA314057}" type="slidenum">
              <a:rPr lang="en-US" smtClean="0"/>
              <a:pPr/>
              <a:t>26</a:t>
            </a:fld>
            <a:endParaRPr lang="en-US" dirty="0"/>
          </a:p>
        </p:txBody>
      </p:sp>
    </p:spTree>
    <p:extLst>
      <p:ext uri="{BB962C8B-B14F-4D97-AF65-F5344CB8AC3E}">
        <p14:creationId xmlns:p14="http://schemas.microsoft.com/office/powerpoint/2010/main" val="1686858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3821" y="217742"/>
            <a:ext cx="8077022" cy="800366"/>
          </a:xfrm>
        </p:spPr>
        <p:txBody>
          <a:bodyPr>
            <a:normAutofit fontScale="90000"/>
          </a:bodyPr>
          <a:lstStyle/>
          <a:p>
            <a:pPr algn="ctr"/>
            <a:r>
              <a:rPr lang="en-US" dirty="0" smtClean="0">
                <a:solidFill>
                  <a:schemeClr val="bg1"/>
                </a:solidFill>
                <a:latin typeface="Lato" panose="020F0502020204030203" pitchFamily="34" charset="0"/>
              </a:rPr>
              <a:t>Integration Program - Chapter 220 Reporting Tool</a:t>
            </a:r>
            <a:endParaRPr lang="en-US" dirty="0">
              <a:solidFill>
                <a:schemeClr val="bg1"/>
              </a:solidFill>
              <a:latin typeface="Lato" panose="020F0502020204030203" pitchFamily="34" charset="0"/>
            </a:endParaRPr>
          </a:p>
        </p:txBody>
      </p:sp>
      <p:sp>
        <p:nvSpPr>
          <p:cNvPr id="3" name="Content Placeholder 2"/>
          <p:cNvSpPr>
            <a:spLocks noGrp="1"/>
          </p:cNvSpPr>
          <p:nvPr>
            <p:ph idx="1"/>
          </p:nvPr>
        </p:nvSpPr>
        <p:spPr>
          <a:xfrm>
            <a:off x="643821" y="1510145"/>
            <a:ext cx="8077022" cy="4815522"/>
          </a:xfrm>
        </p:spPr>
        <p:txBody>
          <a:bodyPr>
            <a:normAutofit/>
          </a:bodyPr>
          <a:lstStyle/>
          <a:p>
            <a:r>
              <a:rPr lang="en-US" dirty="0" smtClean="0">
                <a:latin typeface="Lato" panose="020F0502020204030203" pitchFamily="34" charset="0"/>
              </a:rPr>
              <a:t>Chapter 220 Reporting Tool can be found on </a:t>
            </a:r>
            <a:r>
              <a:rPr lang="en-US" dirty="0">
                <a:latin typeface="Lato" panose="020F0502020204030203" pitchFamily="34" charset="0"/>
              </a:rPr>
              <a:t>the following web page: </a:t>
            </a:r>
            <a:r>
              <a:rPr lang="en-US" dirty="0">
                <a:latin typeface="Lato" panose="020F0502020204030203" pitchFamily="34" charset="0"/>
                <a:hlinkClick r:id="rId2"/>
              </a:rPr>
              <a:t>https://</a:t>
            </a:r>
            <a:r>
              <a:rPr lang="en-US" dirty="0" smtClean="0">
                <a:latin typeface="Lato" panose="020F0502020204030203" pitchFamily="34" charset="0"/>
                <a:hlinkClick r:id="rId2"/>
              </a:rPr>
              <a:t>apps4.dpi.wi.gov/sfsCombined</a:t>
            </a:r>
            <a:r>
              <a:rPr lang="en-US" dirty="0" smtClean="0">
                <a:latin typeface="Lato" panose="020F0502020204030203" pitchFamily="34" charset="0"/>
              </a:rPr>
              <a:t> .  </a:t>
            </a:r>
          </a:p>
          <a:p>
            <a:endParaRPr lang="en-US" dirty="0">
              <a:latin typeface="Lato" panose="020F0502020204030203" pitchFamily="34" charset="0"/>
            </a:endParaRPr>
          </a:p>
          <a:p>
            <a:pPr lvl="1"/>
            <a:r>
              <a:rPr lang="en-US" dirty="0">
                <a:latin typeface="Lato" panose="020F0502020204030203" pitchFamily="34" charset="0"/>
              </a:rPr>
              <a:t>List of Eligible inter-district students</a:t>
            </a:r>
          </a:p>
          <a:p>
            <a:pPr lvl="2"/>
            <a:r>
              <a:rPr lang="en-US" dirty="0">
                <a:latin typeface="Lato" panose="020F0502020204030203" pitchFamily="34" charset="0"/>
              </a:rPr>
              <a:t>The receiving and sending districts have agreed on the data information entered into the Chapter 220 Reporting Tool</a:t>
            </a:r>
            <a:r>
              <a:rPr lang="en-US" dirty="0" smtClean="0">
                <a:latin typeface="Lato" panose="020F0502020204030203" pitchFamily="34" charset="0"/>
              </a:rPr>
              <a:t>.</a:t>
            </a:r>
          </a:p>
          <a:p>
            <a:pPr lvl="2"/>
            <a:r>
              <a:rPr lang="en-US" dirty="0" smtClean="0">
                <a:latin typeface="Lato" panose="020F0502020204030203" pitchFamily="34" charset="0"/>
              </a:rPr>
              <a:t>Need a WAMS account to access the reporting tool and only select district personnel have access, obtain the list from the district.</a:t>
            </a:r>
          </a:p>
          <a:p>
            <a:pPr lvl="1"/>
            <a:r>
              <a:rPr lang="en-US" dirty="0" smtClean="0">
                <a:latin typeface="Lato" panose="020F0502020204030203" pitchFamily="34" charset="0"/>
              </a:rPr>
              <a:t>Compare </a:t>
            </a:r>
            <a:r>
              <a:rPr lang="en-US" dirty="0">
                <a:latin typeface="Lato" panose="020F0502020204030203" pitchFamily="34" charset="0"/>
              </a:rPr>
              <a:t>the student counts obtained from the district </a:t>
            </a:r>
            <a:r>
              <a:rPr lang="en-US" dirty="0" smtClean="0">
                <a:latin typeface="Lato" panose="020F0502020204030203" pitchFamily="34" charset="0"/>
              </a:rPr>
              <a:t>(DPI’s Chapter </a:t>
            </a:r>
            <a:r>
              <a:rPr lang="en-US" dirty="0">
                <a:latin typeface="Lato" panose="020F0502020204030203" pitchFamily="34" charset="0"/>
              </a:rPr>
              <a:t>220 reporting tool) to the </a:t>
            </a:r>
            <a:r>
              <a:rPr lang="en-US" dirty="0" smtClean="0">
                <a:latin typeface="Lato" panose="020F0502020204030203" pitchFamily="34" charset="0"/>
              </a:rPr>
              <a:t>PI-1563.</a:t>
            </a:r>
          </a:p>
        </p:txBody>
      </p:sp>
      <p:sp>
        <p:nvSpPr>
          <p:cNvPr id="4" name="Slide Number Placeholder 3"/>
          <p:cNvSpPr>
            <a:spLocks noGrp="1"/>
          </p:cNvSpPr>
          <p:nvPr>
            <p:ph type="sldNum" sz="quarter" idx="12"/>
          </p:nvPr>
        </p:nvSpPr>
        <p:spPr/>
        <p:txBody>
          <a:bodyPr/>
          <a:lstStyle/>
          <a:p>
            <a:fld id="{E5B05722-27E2-490D-91AF-DCC2EA314057}" type="slidenum">
              <a:rPr lang="en-US" smtClean="0"/>
              <a:pPr/>
              <a:t>27</a:t>
            </a:fld>
            <a:endParaRPr lang="en-US" dirty="0"/>
          </a:p>
        </p:txBody>
      </p:sp>
    </p:spTree>
    <p:extLst>
      <p:ext uri="{BB962C8B-B14F-4D97-AF65-F5344CB8AC3E}">
        <p14:creationId xmlns:p14="http://schemas.microsoft.com/office/powerpoint/2010/main" val="418663716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3821" y="177974"/>
            <a:ext cx="8077022" cy="900702"/>
          </a:xfrm>
        </p:spPr>
        <p:txBody>
          <a:bodyPr/>
          <a:lstStyle/>
          <a:p>
            <a:pPr algn="ctr"/>
            <a:r>
              <a:rPr lang="en-US" dirty="0" smtClean="0">
                <a:solidFill>
                  <a:schemeClr val="bg1"/>
                </a:solidFill>
                <a:latin typeface="Lato" panose="020F0502020204030203" pitchFamily="34" charset="0"/>
              </a:rPr>
              <a:t>PI-1804 W Fee Spreadsheets</a:t>
            </a:r>
            <a:endParaRPr lang="en-US" dirty="0">
              <a:solidFill>
                <a:schemeClr val="bg1"/>
              </a:solidFill>
              <a:latin typeface="Lato" panose="020F0502020204030203" pitchFamily="34" charset="0"/>
            </a:endParaRPr>
          </a:p>
        </p:txBody>
      </p:sp>
      <p:sp>
        <p:nvSpPr>
          <p:cNvPr id="3" name="Content Placeholder 2"/>
          <p:cNvSpPr>
            <a:spLocks noGrp="1"/>
          </p:cNvSpPr>
          <p:nvPr>
            <p:ph idx="1"/>
          </p:nvPr>
        </p:nvSpPr>
        <p:spPr/>
        <p:txBody>
          <a:bodyPr>
            <a:normAutofit/>
          </a:bodyPr>
          <a:lstStyle/>
          <a:p>
            <a:r>
              <a:rPr lang="en-US" dirty="0">
                <a:latin typeface="Lato" panose="020F0502020204030203" pitchFamily="34" charset="0"/>
              </a:rPr>
              <a:t>The </a:t>
            </a:r>
            <a:r>
              <a:rPr lang="en-US" dirty="0" smtClean="0">
                <a:latin typeface="Lato" panose="020F0502020204030203" pitchFamily="34" charset="0"/>
              </a:rPr>
              <a:t>PI-1804-Workbook </a:t>
            </a:r>
            <a:r>
              <a:rPr lang="en-US" dirty="0">
                <a:latin typeface="Lato" panose="020F0502020204030203" pitchFamily="34" charset="0"/>
              </a:rPr>
              <a:t>has two additional spreadsheets that are used by districts to document summer </a:t>
            </a:r>
            <a:r>
              <a:rPr lang="en-US" dirty="0" smtClean="0">
                <a:latin typeface="Lato" panose="020F0502020204030203" pitchFamily="34" charset="0"/>
              </a:rPr>
              <a:t>and interim session school </a:t>
            </a:r>
            <a:r>
              <a:rPr lang="en-US" dirty="0">
                <a:latin typeface="Lato" panose="020F0502020204030203" pitchFamily="34" charset="0"/>
              </a:rPr>
              <a:t>fee information.  </a:t>
            </a:r>
          </a:p>
          <a:p>
            <a:pPr lvl="1"/>
            <a:r>
              <a:rPr lang="en-US" dirty="0">
                <a:latin typeface="Lato" panose="020F0502020204030203" pitchFamily="34" charset="0"/>
              </a:rPr>
              <a:t>The spreadsheets are used by district staff to identify excess fee revenue on a per student per course basis. </a:t>
            </a:r>
            <a:endParaRPr lang="en-US" dirty="0" smtClean="0">
              <a:latin typeface="Lato" panose="020F0502020204030203" pitchFamily="34" charset="0"/>
            </a:endParaRPr>
          </a:p>
          <a:p>
            <a:pPr lvl="1"/>
            <a:r>
              <a:rPr lang="en-US" dirty="0">
                <a:latin typeface="Lato" panose="020F0502020204030203" pitchFamily="34" charset="0"/>
              </a:rPr>
              <a:t>The </a:t>
            </a:r>
            <a:r>
              <a:rPr lang="en-US" dirty="0" smtClean="0">
                <a:latin typeface="Lato" panose="020F0502020204030203" pitchFamily="34" charset="0"/>
              </a:rPr>
              <a:t>spreadsheets used to identify excess fee revenue are </a:t>
            </a:r>
            <a:r>
              <a:rPr lang="en-US" u="sng" dirty="0" smtClean="0">
                <a:latin typeface="Lato" panose="020F0502020204030203" pitchFamily="34" charset="0"/>
              </a:rPr>
              <a:t>required</a:t>
            </a:r>
            <a:r>
              <a:rPr lang="en-US" dirty="0" smtClean="0">
                <a:latin typeface="Lato" panose="020F0502020204030203" pitchFamily="34" charset="0"/>
              </a:rPr>
              <a:t> to be completed by district staff.  </a:t>
            </a:r>
          </a:p>
          <a:p>
            <a:pPr lvl="1"/>
            <a:r>
              <a:rPr lang="en-US" dirty="0" smtClean="0">
                <a:latin typeface="Lato" panose="020F0502020204030203" pitchFamily="34" charset="0"/>
              </a:rPr>
              <a:t>Report a finding in Attachment 4 of the Independent Accountant’s Report on Applying Agreed Upon Procedures if the spreadsheets are not completed.</a:t>
            </a:r>
          </a:p>
          <a:p>
            <a:pPr lvl="1"/>
            <a:endParaRPr lang="en-US" dirty="0"/>
          </a:p>
        </p:txBody>
      </p:sp>
      <p:sp>
        <p:nvSpPr>
          <p:cNvPr id="4" name="Slide Number Placeholder 3"/>
          <p:cNvSpPr>
            <a:spLocks noGrp="1"/>
          </p:cNvSpPr>
          <p:nvPr>
            <p:ph type="sldNum" sz="quarter" idx="12"/>
          </p:nvPr>
        </p:nvSpPr>
        <p:spPr/>
        <p:txBody>
          <a:bodyPr/>
          <a:lstStyle/>
          <a:p>
            <a:fld id="{E5B05722-27E2-490D-91AF-DCC2EA314057}" type="slidenum">
              <a:rPr lang="en-US" smtClean="0"/>
              <a:pPr/>
              <a:t>28</a:t>
            </a:fld>
            <a:endParaRPr lang="en-US" dirty="0"/>
          </a:p>
        </p:txBody>
      </p:sp>
    </p:spTree>
    <p:extLst>
      <p:ext uri="{BB962C8B-B14F-4D97-AF65-F5344CB8AC3E}">
        <p14:creationId xmlns:p14="http://schemas.microsoft.com/office/powerpoint/2010/main" val="365011400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3820" y="0"/>
            <a:ext cx="8077022" cy="1357475"/>
          </a:xfrm>
        </p:spPr>
        <p:txBody>
          <a:bodyPr/>
          <a:lstStyle/>
          <a:p>
            <a:pPr algn="ctr"/>
            <a:r>
              <a:rPr lang="en-US" dirty="0" smtClean="0">
                <a:solidFill>
                  <a:schemeClr val="bg1"/>
                </a:solidFill>
                <a:latin typeface="Lato" panose="020F0502020204030203" pitchFamily="34" charset="0"/>
              </a:rPr>
              <a:t>Summer/Interim FTE Findings</a:t>
            </a:r>
            <a:endParaRPr lang="en-US" dirty="0">
              <a:solidFill>
                <a:schemeClr val="bg1"/>
              </a:solidFill>
              <a:latin typeface="Lato" panose="020F0502020204030203" pitchFamily="34" charset="0"/>
            </a:endParaRPr>
          </a:p>
        </p:txBody>
      </p:sp>
      <p:sp>
        <p:nvSpPr>
          <p:cNvPr id="3" name="Content Placeholder 2"/>
          <p:cNvSpPr>
            <a:spLocks noGrp="1"/>
          </p:cNvSpPr>
          <p:nvPr>
            <p:ph idx="1"/>
          </p:nvPr>
        </p:nvSpPr>
        <p:spPr/>
        <p:txBody>
          <a:bodyPr/>
          <a:lstStyle/>
          <a:p>
            <a:r>
              <a:rPr lang="en-US" dirty="0" smtClean="0">
                <a:latin typeface="Lato" panose="020F0502020204030203" pitchFamily="34" charset="0"/>
              </a:rPr>
              <a:t>FTE Difference – Report a Finding</a:t>
            </a:r>
          </a:p>
          <a:p>
            <a:endParaRPr lang="en-US" dirty="0" smtClean="0"/>
          </a:p>
          <a:p>
            <a:endParaRPr lang="en-US" dirty="0"/>
          </a:p>
          <a:p>
            <a:endParaRPr lang="en-US" dirty="0"/>
          </a:p>
        </p:txBody>
      </p:sp>
      <p:sp>
        <p:nvSpPr>
          <p:cNvPr id="4" name="Slide Number Placeholder 3"/>
          <p:cNvSpPr>
            <a:spLocks noGrp="1"/>
          </p:cNvSpPr>
          <p:nvPr>
            <p:ph type="sldNum" sz="quarter" idx="12"/>
          </p:nvPr>
        </p:nvSpPr>
        <p:spPr/>
        <p:txBody>
          <a:bodyPr/>
          <a:lstStyle/>
          <a:p>
            <a:fld id="{E5B05722-27E2-490D-91AF-DCC2EA314057}" type="slidenum">
              <a:rPr lang="en-US" smtClean="0"/>
              <a:pPr/>
              <a:t>29</a:t>
            </a:fld>
            <a:endParaRPr lang="en-US" dirty="0"/>
          </a:p>
        </p:txBody>
      </p:sp>
      <p:pic>
        <p:nvPicPr>
          <p:cNvPr id="6" name="Picture 5"/>
          <p:cNvPicPr>
            <a:picLocks noChangeAspect="1"/>
          </p:cNvPicPr>
          <p:nvPr/>
        </p:nvPicPr>
        <p:blipFill>
          <a:blip r:embed="rId2"/>
          <a:stretch>
            <a:fillRect/>
          </a:stretch>
        </p:blipFill>
        <p:spPr>
          <a:xfrm>
            <a:off x="774298" y="2772076"/>
            <a:ext cx="7816068" cy="195392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0408388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0878" y="2167040"/>
            <a:ext cx="7959964" cy="2445079"/>
          </a:xfrm>
        </p:spPr>
        <p:txBody>
          <a:bodyPr>
            <a:normAutofit/>
          </a:bodyPr>
          <a:lstStyle/>
          <a:p>
            <a:r>
              <a:rPr lang="en-US" dirty="0" smtClean="0">
                <a:latin typeface="Lato" panose="020F0502020204030203" pitchFamily="34" charset="0"/>
              </a:rPr>
              <a:t>DPI Audit Manual Updates</a:t>
            </a:r>
            <a:endParaRPr lang="en-US" dirty="0">
              <a:latin typeface="Lato" panose="020F0502020204030203" pitchFamily="34" charset="0"/>
            </a:endParaRPr>
          </a:p>
        </p:txBody>
      </p:sp>
      <p:sp>
        <p:nvSpPr>
          <p:cNvPr id="4" name="Slide Number Placeholder 3"/>
          <p:cNvSpPr>
            <a:spLocks noGrp="1"/>
          </p:cNvSpPr>
          <p:nvPr>
            <p:ph type="sldNum" sz="quarter" idx="12"/>
          </p:nvPr>
        </p:nvSpPr>
        <p:spPr/>
        <p:txBody>
          <a:bodyPr/>
          <a:lstStyle/>
          <a:p>
            <a:fld id="{E5B05722-27E2-490D-91AF-DCC2EA314057}" type="slidenum">
              <a:rPr lang="en-US" smtClean="0"/>
              <a:pPr/>
              <a:t>3</a:t>
            </a:fld>
            <a:endParaRPr lang="en-US" dirty="0"/>
          </a:p>
        </p:txBody>
      </p:sp>
      <p:pic>
        <p:nvPicPr>
          <p:cNvPr id="5" name="Picture 1" descr="C:\Documents and Settings\browndk\My Documents\My Pictures\dpilogo_FREDonly.gif"/>
          <p:cNvPicPr>
            <a:picLocks noChangeAspect="1" noChangeArrowheads="1"/>
          </p:cNvPicPr>
          <p:nvPr/>
        </p:nvPicPr>
        <p:blipFill>
          <a:blip r:embed="rId2" cstate="print"/>
          <a:srcRect/>
          <a:stretch>
            <a:fillRect/>
          </a:stretch>
        </p:blipFill>
        <p:spPr bwMode="auto">
          <a:xfrm>
            <a:off x="1" y="5545526"/>
            <a:ext cx="936810" cy="587254"/>
          </a:xfrm>
          <a:prstGeom prst="rect">
            <a:avLst/>
          </a:prstGeom>
          <a:noFill/>
        </p:spPr>
      </p:pic>
      <p:sp>
        <p:nvSpPr>
          <p:cNvPr id="8" name="Title 1"/>
          <p:cNvSpPr txBox="1">
            <a:spLocks/>
          </p:cNvSpPr>
          <p:nvPr/>
        </p:nvSpPr>
        <p:spPr>
          <a:xfrm>
            <a:off x="1" y="0"/>
            <a:ext cx="9364662" cy="1357475"/>
          </a:xfrm>
          <a:prstGeom prst="rect">
            <a:avLst/>
          </a:prstGeom>
        </p:spPr>
        <p:txBody>
          <a:bodyPr vert="horz" lIns="91440" tIns="45720" rIns="91440" bIns="45720" rtlCol="0" anchor="b">
            <a:normAutofit lnSpcReduction="10000"/>
          </a:bodyPr>
          <a:lstStyle>
            <a:lvl1pPr algn="ctr" defTabSz="936437" rtl="0" eaLnBrk="1" latinLnBrk="0" hangingPunct="1">
              <a:lnSpc>
                <a:spcPct val="90000"/>
              </a:lnSpc>
              <a:spcBef>
                <a:spcPct val="0"/>
              </a:spcBef>
              <a:buNone/>
              <a:defRPr sz="6145" kern="1200">
                <a:solidFill>
                  <a:schemeClr val="tx1"/>
                </a:solidFill>
                <a:latin typeface="+mj-lt"/>
                <a:ea typeface="+mj-ea"/>
                <a:cs typeface="+mj-cs"/>
              </a:defRPr>
            </a:lvl1pPr>
          </a:lstStyle>
          <a:p>
            <a:r>
              <a:rPr lang="en-US" sz="4800" b="1" dirty="0">
                <a:solidFill>
                  <a:schemeClr val="bg1"/>
                </a:solidFill>
                <a:latin typeface="Lato" panose="020F0502020204030203" pitchFamily="34" charset="0"/>
              </a:rPr>
              <a:t>Audit Program Changes &amp; State Single Audit Guidelines</a:t>
            </a:r>
          </a:p>
        </p:txBody>
      </p:sp>
    </p:spTree>
    <p:extLst>
      <p:ext uri="{BB962C8B-B14F-4D97-AF65-F5344CB8AC3E}">
        <p14:creationId xmlns:p14="http://schemas.microsoft.com/office/powerpoint/2010/main" val="354520883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9059" y="1524001"/>
            <a:ext cx="8806543" cy="1578428"/>
          </a:xfrm>
        </p:spPr>
        <p:txBody>
          <a:bodyPr>
            <a:normAutofit fontScale="90000"/>
          </a:bodyPr>
          <a:lstStyle/>
          <a:p>
            <a:r>
              <a:rPr lang="en-US" dirty="0" smtClean="0">
                <a:latin typeface="Lato" panose="020F0502020204030203" pitchFamily="34" charset="0"/>
              </a:rPr>
              <a:t/>
            </a:r>
            <a:br>
              <a:rPr lang="en-US" dirty="0" smtClean="0">
                <a:latin typeface="Lato" panose="020F0502020204030203" pitchFamily="34" charset="0"/>
              </a:rPr>
            </a:br>
            <a:r>
              <a:rPr lang="en-US" b="1" dirty="0" smtClean="0">
                <a:latin typeface="Lato" panose="020F0502020204030203" pitchFamily="34" charset="0"/>
              </a:rPr>
              <a:t>Community Programs and Services</a:t>
            </a:r>
            <a:endParaRPr lang="en-US" b="1" dirty="0">
              <a:latin typeface="Lato" panose="020F0502020204030203" pitchFamily="34" charset="0"/>
            </a:endParaRPr>
          </a:p>
        </p:txBody>
      </p:sp>
      <p:sp>
        <p:nvSpPr>
          <p:cNvPr id="3" name="Subtitle 2"/>
          <p:cNvSpPr>
            <a:spLocks noGrp="1"/>
          </p:cNvSpPr>
          <p:nvPr>
            <p:ph type="subTitle" idx="1"/>
          </p:nvPr>
        </p:nvSpPr>
        <p:spPr>
          <a:xfrm>
            <a:off x="1170583" y="3690257"/>
            <a:ext cx="7023497" cy="1861458"/>
          </a:xfrm>
        </p:spPr>
        <p:txBody>
          <a:bodyPr>
            <a:normAutofit/>
          </a:bodyPr>
          <a:lstStyle/>
          <a:p>
            <a:r>
              <a:rPr lang="en-US" sz="4800" dirty="0" smtClean="0">
                <a:latin typeface="Lato" panose="020F0502020204030203" pitchFamily="34" charset="0"/>
              </a:rPr>
              <a:t>Community Service Fund</a:t>
            </a:r>
          </a:p>
          <a:p>
            <a:r>
              <a:rPr lang="en-US" sz="4800" dirty="0" smtClean="0">
                <a:latin typeface="Lato" panose="020F0502020204030203" pitchFamily="34" charset="0"/>
              </a:rPr>
              <a:t>Fund 80</a:t>
            </a:r>
            <a:endParaRPr lang="en-US" sz="4800" dirty="0">
              <a:latin typeface="Lato" panose="020F0502020204030203" pitchFamily="34" charset="0"/>
            </a:endParaRPr>
          </a:p>
        </p:txBody>
      </p:sp>
      <p:sp>
        <p:nvSpPr>
          <p:cNvPr id="4" name="Slide Number Placeholder 3"/>
          <p:cNvSpPr>
            <a:spLocks noGrp="1"/>
          </p:cNvSpPr>
          <p:nvPr>
            <p:ph type="sldNum" sz="quarter" idx="12"/>
          </p:nvPr>
        </p:nvSpPr>
        <p:spPr/>
        <p:txBody>
          <a:bodyPr/>
          <a:lstStyle/>
          <a:p>
            <a:fld id="{48F63A3B-78C7-47BE-AE5E-E10140E04643}" type="slidenum">
              <a:rPr lang="en-US" smtClean="0"/>
              <a:t>30</a:t>
            </a:fld>
            <a:endParaRPr lang="en-US" dirty="0"/>
          </a:p>
        </p:txBody>
      </p:sp>
    </p:spTree>
    <p:extLst>
      <p:ext uri="{BB962C8B-B14F-4D97-AF65-F5344CB8AC3E}">
        <p14:creationId xmlns:p14="http://schemas.microsoft.com/office/powerpoint/2010/main" val="378692815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3821" y="167087"/>
            <a:ext cx="8077022" cy="925495"/>
          </a:xfrm>
        </p:spPr>
        <p:txBody>
          <a:bodyPr>
            <a:normAutofit/>
          </a:bodyPr>
          <a:lstStyle/>
          <a:p>
            <a:pPr algn="ctr"/>
            <a:r>
              <a:rPr lang="en-US" sz="4400" dirty="0">
                <a:solidFill>
                  <a:schemeClr val="bg1"/>
                </a:solidFill>
                <a:latin typeface="Lato" panose="020F0502020204030203" pitchFamily="34" charset="0"/>
              </a:rPr>
              <a:t>Community Service </a:t>
            </a:r>
            <a:r>
              <a:rPr lang="en-US" sz="4400" dirty="0" smtClean="0">
                <a:solidFill>
                  <a:schemeClr val="bg1"/>
                </a:solidFill>
                <a:latin typeface="Lato" panose="020F0502020204030203" pitchFamily="34" charset="0"/>
              </a:rPr>
              <a:t>Fund</a:t>
            </a:r>
            <a:endParaRPr lang="en-US" dirty="0"/>
          </a:p>
        </p:txBody>
      </p:sp>
      <p:sp>
        <p:nvSpPr>
          <p:cNvPr id="3" name="Content Placeholder 2"/>
          <p:cNvSpPr>
            <a:spLocks noGrp="1"/>
          </p:cNvSpPr>
          <p:nvPr>
            <p:ph idx="1"/>
          </p:nvPr>
        </p:nvSpPr>
        <p:spPr>
          <a:xfrm>
            <a:off x="643821" y="1436914"/>
            <a:ext cx="8077021" cy="4888753"/>
          </a:xfrm>
        </p:spPr>
        <p:txBody>
          <a:bodyPr>
            <a:normAutofit fontScale="92500" lnSpcReduction="20000"/>
          </a:bodyPr>
          <a:lstStyle/>
          <a:p>
            <a:pPr>
              <a:lnSpc>
                <a:spcPct val="120000"/>
              </a:lnSpc>
              <a:spcBef>
                <a:spcPts val="439"/>
              </a:spcBef>
            </a:pPr>
            <a:r>
              <a:rPr lang="en-US" sz="2800" b="1" dirty="0" smtClean="0">
                <a:latin typeface="Lato" panose="020F0502020204030203" pitchFamily="34" charset="0"/>
              </a:rPr>
              <a:t>State Law Defines - </a:t>
            </a:r>
            <a:r>
              <a:rPr lang="en-US" sz="2800" b="1" dirty="0">
                <a:latin typeface="Lato" panose="020F0502020204030203" pitchFamily="34" charset="0"/>
              </a:rPr>
              <a:t>Wisconsin Statute 120.13 (19) </a:t>
            </a:r>
            <a:endParaRPr lang="en-US" sz="2800" b="1" dirty="0" smtClean="0">
              <a:latin typeface="Lato" panose="020F0502020204030203" pitchFamily="34" charset="0"/>
            </a:endParaRPr>
          </a:p>
          <a:p>
            <a:pPr>
              <a:lnSpc>
                <a:spcPct val="120000"/>
              </a:lnSpc>
              <a:spcBef>
                <a:spcPts val="439"/>
              </a:spcBef>
            </a:pPr>
            <a:r>
              <a:rPr lang="en-US" sz="2800" b="1" dirty="0" smtClean="0">
                <a:latin typeface="Lato" panose="020F0502020204030203" pitchFamily="34" charset="0"/>
              </a:rPr>
              <a:t>Fund 80 Levy - Outside Revenue Limits.</a:t>
            </a:r>
          </a:p>
          <a:p>
            <a:pPr>
              <a:lnSpc>
                <a:spcPct val="120000"/>
              </a:lnSpc>
              <a:spcBef>
                <a:spcPts val="439"/>
              </a:spcBef>
            </a:pPr>
            <a:r>
              <a:rPr lang="en-US" sz="2800" b="1" dirty="0" smtClean="0">
                <a:latin typeface="Lato" panose="020F0502020204030203" pitchFamily="34" charset="0"/>
              </a:rPr>
              <a:t>WUFAR establishes the Community Service Fund 80.  </a:t>
            </a:r>
          </a:p>
          <a:p>
            <a:pPr lvl="1">
              <a:lnSpc>
                <a:spcPct val="120000"/>
              </a:lnSpc>
              <a:spcBef>
                <a:spcPts val="439"/>
              </a:spcBef>
            </a:pPr>
            <a:r>
              <a:rPr lang="en-US" sz="2400" dirty="0">
                <a:latin typeface="Lato" panose="020F0502020204030203" pitchFamily="34" charset="0"/>
              </a:rPr>
              <a:t>This fund is used to account for activities such as adult education, community recreation programs such as evening swimming pool operation and softball leagues, elderly food service programs, non-special education preschool, day care services and other programs which are </a:t>
            </a:r>
            <a:r>
              <a:rPr lang="en-US" sz="2400" u="sng" dirty="0">
                <a:latin typeface="Lato" panose="020F0502020204030203" pitchFamily="34" charset="0"/>
              </a:rPr>
              <a:t>not elementary and secondary educational </a:t>
            </a:r>
            <a:r>
              <a:rPr lang="en-US" sz="2400" dirty="0">
                <a:latin typeface="Lato" panose="020F0502020204030203" pitchFamily="34" charset="0"/>
              </a:rPr>
              <a:t>programs but have the primary function of serving the community</a:t>
            </a:r>
            <a:r>
              <a:rPr lang="en-US" sz="2400" dirty="0" smtClean="0">
                <a:latin typeface="Lato" panose="020F0502020204030203" pitchFamily="34" charset="0"/>
              </a:rPr>
              <a:t>.</a:t>
            </a:r>
          </a:p>
          <a:p>
            <a:pPr lvl="1">
              <a:lnSpc>
                <a:spcPct val="120000"/>
              </a:lnSpc>
              <a:spcBef>
                <a:spcPts val="439"/>
              </a:spcBef>
            </a:pPr>
            <a:r>
              <a:rPr lang="en-US" sz="2400" b="1" dirty="0" smtClean="0">
                <a:latin typeface="Lato" panose="020F0502020204030203" pitchFamily="34" charset="0"/>
              </a:rPr>
              <a:t>All district residents (regardless of school enrollment). </a:t>
            </a:r>
            <a:endParaRPr lang="en-US" sz="2391" b="1" dirty="0" smtClean="0">
              <a:latin typeface="Lato" panose="020F0502020204030203" pitchFamily="34" charset="0"/>
            </a:endParaRPr>
          </a:p>
        </p:txBody>
      </p:sp>
      <p:sp>
        <p:nvSpPr>
          <p:cNvPr id="4" name="Slide Number Placeholder 3"/>
          <p:cNvSpPr>
            <a:spLocks noGrp="1"/>
          </p:cNvSpPr>
          <p:nvPr>
            <p:ph type="sldNum" sz="quarter" idx="12"/>
          </p:nvPr>
        </p:nvSpPr>
        <p:spPr/>
        <p:txBody>
          <a:bodyPr/>
          <a:lstStyle/>
          <a:p>
            <a:fld id="{E5B05722-27E2-490D-91AF-DCC2EA314057}" type="slidenum">
              <a:rPr lang="en-US" smtClean="0"/>
              <a:pPr/>
              <a:t>31</a:t>
            </a:fld>
            <a:endParaRPr lang="en-US" dirty="0"/>
          </a:p>
        </p:txBody>
      </p:sp>
    </p:spTree>
    <p:extLst>
      <p:ext uri="{BB962C8B-B14F-4D97-AF65-F5344CB8AC3E}">
        <p14:creationId xmlns:p14="http://schemas.microsoft.com/office/powerpoint/2010/main" val="413165827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3821" y="152400"/>
            <a:ext cx="8077022" cy="990883"/>
          </a:xfrm>
        </p:spPr>
        <p:txBody>
          <a:bodyPr>
            <a:normAutofit/>
          </a:bodyPr>
          <a:lstStyle/>
          <a:p>
            <a:pPr algn="ctr"/>
            <a:r>
              <a:rPr lang="en-US" sz="4800" dirty="0">
                <a:solidFill>
                  <a:schemeClr val="bg1"/>
                </a:solidFill>
                <a:latin typeface="Lato" panose="020F0502020204030203" pitchFamily="34" charset="0"/>
              </a:rPr>
              <a:t>Community Service Fund</a:t>
            </a:r>
            <a:endParaRPr lang="en-US" sz="4800" dirty="0">
              <a:latin typeface="Lato" panose="020F0502020204030203" pitchFamily="34" charset="0"/>
            </a:endParaRPr>
          </a:p>
        </p:txBody>
      </p:sp>
      <p:sp>
        <p:nvSpPr>
          <p:cNvPr id="3" name="Content Placeholder 2"/>
          <p:cNvSpPr>
            <a:spLocks noGrp="1"/>
          </p:cNvSpPr>
          <p:nvPr>
            <p:ph idx="1"/>
          </p:nvPr>
        </p:nvSpPr>
        <p:spPr>
          <a:xfrm>
            <a:off x="217713" y="1447800"/>
            <a:ext cx="8752115" cy="4757057"/>
          </a:xfrm>
        </p:spPr>
        <p:txBody>
          <a:bodyPr>
            <a:noAutofit/>
          </a:bodyPr>
          <a:lstStyle/>
          <a:p>
            <a:r>
              <a:rPr lang="en-US" sz="2800" dirty="0">
                <a:latin typeface="Lato" panose="020F0502020204030203" pitchFamily="34" charset="0"/>
              </a:rPr>
              <a:t>Districts must </a:t>
            </a:r>
            <a:r>
              <a:rPr lang="en-US" sz="2800" dirty="0" smtClean="0">
                <a:latin typeface="Lato" panose="020F0502020204030203" pitchFamily="34" charset="0"/>
              </a:rPr>
              <a:t>comply </a:t>
            </a:r>
            <a:r>
              <a:rPr lang="en-US" sz="2800" dirty="0">
                <a:latin typeface="Lato" panose="020F0502020204030203" pitchFamily="34" charset="0"/>
              </a:rPr>
              <a:t>with Wisconsin Statute 120.13 (19) which </a:t>
            </a:r>
            <a:r>
              <a:rPr lang="en-US" sz="2800" dirty="0" smtClean="0">
                <a:latin typeface="Lato" panose="020F0502020204030203" pitchFamily="34" charset="0"/>
              </a:rPr>
              <a:t>allows the </a:t>
            </a:r>
            <a:r>
              <a:rPr lang="en-US" sz="2800" dirty="0">
                <a:latin typeface="Lato" panose="020F0502020204030203" pitchFamily="34" charset="0"/>
              </a:rPr>
              <a:t>School Board </a:t>
            </a:r>
            <a:r>
              <a:rPr lang="en-US" sz="2800" dirty="0" smtClean="0">
                <a:latin typeface="Lato" panose="020F0502020204030203" pitchFamily="34" charset="0"/>
              </a:rPr>
              <a:t>to establish </a:t>
            </a:r>
            <a:r>
              <a:rPr lang="en-US" sz="2800" dirty="0">
                <a:latin typeface="Lato" panose="020F0502020204030203" pitchFamily="34" charset="0"/>
              </a:rPr>
              <a:t>and maintain community education, training, recreational, cultural or athletic programs and services, </a:t>
            </a:r>
            <a:r>
              <a:rPr lang="en-US" sz="2800" b="1" u="sng" dirty="0">
                <a:latin typeface="Lato" panose="020F0502020204030203" pitchFamily="34" charset="0"/>
              </a:rPr>
              <a:t>outside the regular curricular and extracurricular programs</a:t>
            </a:r>
            <a:r>
              <a:rPr lang="en-US" sz="2800" b="1" dirty="0">
                <a:latin typeface="Lato" panose="020F0502020204030203" pitchFamily="34" charset="0"/>
              </a:rPr>
              <a:t> </a:t>
            </a:r>
            <a:r>
              <a:rPr lang="en-US" sz="2800" dirty="0">
                <a:latin typeface="Lato" panose="020F0502020204030203" pitchFamily="34" charset="0"/>
              </a:rPr>
              <a:t>for </a:t>
            </a:r>
            <a:r>
              <a:rPr lang="en-US" sz="2800" dirty="0" smtClean="0">
                <a:latin typeface="Lato" panose="020F0502020204030203" pitchFamily="34" charset="0"/>
              </a:rPr>
              <a:t>pupils.</a:t>
            </a:r>
          </a:p>
          <a:p>
            <a:pPr lvl="1"/>
            <a:r>
              <a:rPr lang="en-US" sz="2800" dirty="0" smtClean="0">
                <a:latin typeface="Lato" panose="020F0502020204030203" pitchFamily="34" charset="0"/>
              </a:rPr>
              <a:t>All instructional functions have been eliminated from the allowed Fund 80 accounts. </a:t>
            </a:r>
          </a:p>
          <a:p>
            <a:pPr lvl="1"/>
            <a:r>
              <a:rPr lang="en-US" sz="2800" dirty="0" smtClean="0">
                <a:latin typeface="Lato" panose="020F0502020204030203" pitchFamily="34" charset="0"/>
              </a:rPr>
              <a:t>Since 2015-16, audit procedure </a:t>
            </a:r>
            <a:r>
              <a:rPr lang="en-US" sz="2800" u="sng" dirty="0" smtClean="0">
                <a:latin typeface="Lato" panose="020F0502020204030203" pitchFamily="34" charset="0"/>
              </a:rPr>
              <a:t>requires</a:t>
            </a:r>
            <a:r>
              <a:rPr lang="en-US" sz="2800" dirty="0" smtClean="0">
                <a:latin typeface="Lato" panose="020F0502020204030203" pitchFamily="34" charset="0"/>
              </a:rPr>
              <a:t> review of community programs and services.</a:t>
            </a:r>
            <a:endParaRPr lang="en-US" sz="2800" dirty="0">
              <a:latin typeface="Lato" panose="020F0502020204030203" pitchFamily="34" charset="0"/>
            </a:endParaRPr>
          </a:p>
        </p:txBody>
      </p:sp>
      <p:sp>
        <p:nvSpPr>
          <p:cNvPr id="4" name="Slide Number Placeholder 3"/>
          <p:cNvSpPr>
            <a:spLocks noGrp="1"/>
          </p:cNvSpPr>
          <p:nvPr>
            <p:ph type="sldNum" sz="quarter" idx="12"/>
          </p:nvPr>
        </p:nvSpPr>
        <p:spPr/>
        <p:txBody>
          <a:bodyPr/>
          <a:lstStyle/>
          <a:p>
            <a:fld id="{E5B05722-27E2-490D-91AF-DCC2EA314057}" type="slidenum">
              <a:rPr lang="en-US" smtClean="0"/>
              <a:pPr/>
              <a:t>32</a:t>
            </a:fld>
            <a:endParaRPr lang="en-US" dirty="0"/>
          </a:p>
        </p:txBody>
      </p:sp>
    </p:spTree>
    <p:extLst>
      <p:ext uri="{BB962C8B-B14F-4D97-AF65-F5344CB8AC3E}">
        <p14:creationId xmlns:p14="http://schemas.microsoft.com/office/powerpoint/2010/main" val="425027194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3821" y="1"/>
            <a:ext cx="8077022" cy="1187892"/>
          </a:xfrm>
        </p:spPr>
        <p:txBody>
          <a:bodyPr>
            <a:normAutofit/>
          </a:bodyPr>
          <a:lstStyle/>
          <a:p>
            <a:pPr algn="ctr"/>
            <a:r>
              <a:rPr lang="en-US" sz="4800" dirty="0">
                <a:solidFill>
                  <a:schemeClr val="bg1"/>
                </a:solidFill>
                <a:latin typeface="Lato" panose="020F0502020204030203" pitchFamily="34" charset="0"/>
              </a:rPr>
              <a:t>Community Service Fund</a:t>
            </a:r>
            <a:endParaRPr lang="en-US" sz="4800" dirty="0">
              <a:latin typeface="Lato" panose="020F0502020204030203" pitchFamily="34" charset="0"/>
            </a:endParaRPr>
          </a:p>
        </p:txBody>
      </p:sp>
      <p:sp>
        <p:nvSpPr>
          <p:cNvPr id="3" name="Content Placeholder 2"/>
          <p:cNvSpPr>
            <a:spLocks noGrp="1"/>
          </p:cNvSpPr>
          <p:nvPr>
            <p:ph idx="1"/>
          </p:nvPr>
        </p:nvSpPr>
        <p:spPr>
          <a:xfrm>
            <a:off x="293914" y="1371600"/>
            <a:ext cx="8708571" cy="4954067"/>
          </a:xfrm>
        </p:spPr>
        <p:txBody>
          <a:bodyPr>
            <a:normAutofit fontScale="92500"/>
          </a:bodyPr>
          <a:lstStyle/>
          <a:p>
            <a:r>
              <a:rPr lang="en-US" sz="3200" b="1" dirty="0" smtClean="0">
                <a:latin typeface="Lato" panose="020F0502020204030203" pitchFamily="34" charset="0"/>
              </a:rPr>
              <a:t>Wisconsin Statute </a:t>
            </a:r>
            <a:r>
              <a:rPr lang="en-US" sz="3200" b="1" dirty="0">
                <a:latin typeface="Lato" panose="020F0502020204030203" pitchFamily="34" charset="0"/>
              </a:rPr>
              <a:t>120.13 (19</a:t>
            </a:r>
            <a:r>
              <a:rPr lang="en-US" sz="3200" b="1" dirty="0" smtClean="0">
                <a:latin typeface="Lato" panose="020F0502020204030203" pitchFamily="34" charset="0"/>
              </a:rPr>
              <a:t>):  </a:t>
            </a:r>
          </a:p>
          <a:p>
            <a:pPr lvl="1"/>
            <a:r>
              <a:rPr lang="en-US" sz="3200" dirty="0">
                <a:latin typeface="Lato" panose="020F0502020204030203" pitchFamily="34" charset="0"/>
              </a:rPr>
              <a:t>The school board may not expend moneys on </a:t>
            </a:r>
            <a:r>
              <a:rPr lang="en-US" sz="3200" u="sng" dirty="0">
                <a:latin typeface="Lato" panose="020F0502020204030203" pitchFamily="34" charset="0"/>
              </a:rPr>
              <a:t>ineligible costs, as defined by the department by rule.</a:t>
            </a:r>
            <a:r>
              <a:rPr lang="en-US" sz="3200" dirty="0">
                <a:latin typeface="Lato" panose="020F0502020204030203" pitchFamily="34" charset="0"/>
              </a:rPr>
              <a:t> Costs associated with such programs and services shall </a:t>
            </a:r>
            <a:r>
              <a:rPr lang="en-US" sz="3200" b="1" u="sng" dirty="0">
                <a:latin typeface="Lato" panose="020F0502020204030203" pitchFamily="34" charset="0"/>
              </a:rPr>
              <a:t>not</a:t>
            </a:r>
            <a:r>
              <a:rPr lang="en-US" sz="3200" dirty="0">
                <a:latin typeface="Lato" panose="020F0502020204030203" pitchFamily="34" charset="0"/>
              </a:rPr>
              <a:t> be included in the school district's shared cost under s. </a:t>
            </a:r>
            <a:r>
              <a:rPr lang="en-US" sz="3200" dirty="0">
                <a:latin typeface="Lato" panose="020F0502020204030203" pitchFamily="34" charset="0"/>
                <a:hlinkClick r:id="rId3" tooltip="Statutes 121.07(6)"/>
              </a:rPr>
              <a:t>121.07 (6)</a:t>
            </a:r>
            <a:r>
              <a:rPr lang="en-US" sz="3200" dirty="0">
                <a:latin typeface="Lato" panose="020F0502020204030203" pitchFamily="34" charset="0"/>
              </a:rPr>
              <a:t>.</a:t>
            </a:r>
            <a:r>
              <a:rPr lang="en-US" sz="3200" b="1" dirty="0" smtClean="0">
                <a:latin typeface="Lato" panose="020F0502020204030203" pitchFamily="34" charset="0"/>
              </a:rPr>
              <a:t> </a:t>
            </a:r>
          </a:p>
          <a:p>
            <a:r>
              <a:rPr lang="en-US" sz="3200" b="1" dirty="0" smtClean="0">
                <a:latin typeface="Lato" panose="020F0502020204030203" pitchFamily="34" charset="0"/>
              </a:rPr>
              <a:t>PI </a:t>
            </a:r>
            <a:r>
              <a:rPr lang="en-US" sz="3200" b="1" dirty="0">
                <a:latin typeface="Lato" panose="020F0502020204030203" pitchFamily="34" charset="0"/>
              </a:rPr>
              <a:t>80 has been created to define ineligible Fund 80 costs. </a:t>
            </a:r>
            <a:endParaRPr lang="en-US" sz="3200" b="1" dirty="0" smtClean="0">
              <a:latin typeface="Lato" panose="020F0502020204030203" pitchFamily="34" charset="0"/>
            </a:endParaRPr>
          </a:p>
          <a:p>
            <a:pPr lvl="1"/>
            <a:r>
              <a:rPr lang="en-US" sz="3200" dirty="0">
                <a:latin typeface="Lato" panose="020F0502020204030203" pitchFamily="34" charset="0"/>
              </a:rPr>
              <a:t>Costs must be the actual, additional cost to operate the community program and service</a:t>
            </a:r>
            <a:r>
              <a:rPr lang="en-US" sz="3200" dirty="0" smtClean="0">
                <a:latin typeface="Lato" panose="020F0502020204030203" pitchFamily="34" charset="0"/>
              </a:rPr>
              <a:t>.</a:t>
            </a:r>
            <a:endParaRPr lang="en-US" sz="3200" dirty="0">
              <a:latin typeface="Lato" panose="020F0502020204030203" pitchFamily="34" charset="0"/>
            </a:endParaRPr>
          </a:p>
          <a:p>
            <a:endParaRPr lang="en-US" dirty="0"/>
          </a:p>
        </p:txBody>
      </p:sp>
      <p:sp>
        <p:nvSpPr>
          <p:cNvPr id="4" name="Slide Number Placeholder 3"/>
          <p:cNvSpPr>
            <a:spLocks noGrp="1"/>
          </p:cNvSpPr>
          <p:nvPr>
            <p:ph type="sldNum" sz="quarter" idx="12"/>
          </p:nvPr>
        </p:nvSpPr>
        <p:spPr/>
        <p:txBody>
          <a:bodyPr/>
          <a:lstStyle/>
          <a:p>
            <a:fld id="{E5B05722-27E2-490D-91AF-DCC2EA314057}" type="slidenum">
              <a:rPr lang="en-US" smtClean="0"/>
              <a:pPr/>
              <a:t>33</a:t>
            </a:fld>
            <a:endParaRPr lang="en-US" dirty="0"/>
          </a:p>
        </p:txBody>
      </p:sp>
    </p:spTree>
    <p:extLst>
      <p:ext uri="{BB962C8B-B14F-4D97-AF65-F5344CB8AC3E}">
        <p14:creationId xmlns:p14="http://schemas.microsoft.com/office/powerpoint/2010/main" val="21685107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364663" cy="1186542"/>
          </a:xfrm>
          <a:ln w="28575" cmpd="sng">
            <a:noFill/>
          </a:ln>
        </p:spPr>
        <p:txBody>
          <a:bodyPr>
            <a:normAutofit/>
          </a:bodyPr>
          <a:lstStyle/>
          <a:p>
            <a:pPr algn="ctr"/>
            <a:r>
              <a:rPr lang="en-US" sz="4400" dirty="0" smtClean="0">
                <a:solidFill>
                  <a:schemeClr val="bg1"/>
                </a:solidFill>
                <a:latin typeface="Lato" panose="020F0502020204030203" pitchFamily="34" charset="0"/>
              </a:rPr>
              <a:t>Community </a:t>
            </a:r>
            <a:r>
              <a:rPr lang="en-US" sz="4400" dirty="0">
                <a:solidFill>
                  <a:schemeClr val="bg1"/>
                </a:solidFill>
                <a:latin typeface="Lato" panose="020F0502020204030203" pitchFamily="34" charset="0"/>
              </a:rPr>
              <a:t>Service </a:t>
            </a:r>
            <a:r>
              <a:rPr lang="en-US" sz="4400" dirty="0" smtClean="0">
                <a:solidFill>
                  <a:schemeClr val="bg1"/>
                </a:solidFill>
                <a:latin typeface="Lato" panose="020F0502020204030203" pitchFamily="34" charset="0"/>
              </a:rPr>
              <a:t>Fund</a:t>
            </a:r>
            <a:endParaRPr lang="en-US" dirty="0"/>
          </a:p>
        </p:txBody>
      </p:sp>
      <p:sp>
        <p:nvSpPr>
          <p:cNvPr id="3" name="Content Placeholder 2"/>
          <p:cNvSpPr>
            <a:spLocks noGrp="1"/>
          </p:cNvSpPr>
          <p:nvPr>
            <p:ph idx="1"/>
          </p:nvPr>
        </p:nvSpPr>
        <p:spPr>
          <a:xfrm>
            <a:off x="293915" y="1306287"/>
            <a:ext cx="8904514" cy="5203088"/>
          </a:xfrm>
        </p:spPr>
        <p:txBody>
          <a:bodyPr>
            <a:noAutofit/>
          </a:bodyPr>
          <a:lstStyle/>
          <a:p>
            <a:pPr marL="0" indent="0">
              <a:lnSpc>
                <a:spcPct val="100000"/>
              </a:lnSpc>
              <a:spcBef>
                <a:spcPts val="0"/>
              </a:spcBef>
              <a:buNone/>
            </a:pPr>
            <a:r>
              <a:rPr lang="en-US" sz="2400" b="1" u="sng" dirty="0">
                <a:latin typeface="Lato" panose="020F0502020204030203" pitchFamily="34" charset="0"/>
                <a:cs typeface="Arial" panose="020B0604020202020204" pitchFamily="34" charset="0"/>
              </a:rPr>
              <a:t>PI 80.02 Ineligible Costs [four basic defining requirements]</a:t>
            </a:r>
          </a:p>
          <a:p>
            <a:pPr marL="343037" indent="-343037">
              <a:lnSpc>
                <a:spcPct val="100000"/>
              </a:lnSpc>
              <a:spcBef>
                <a:spcPts val="0"/>
              </a:spcBef>
            </a:pPr>
            <a:r>
              <a:rPr lang="en-US" sz="2400" b="1" dirty="0">
                <a:latin typeface="Lato" panose="020F0502020204030203" pitchFamily="34" charset="0"/>
                <a:cs typeface="Arial" panose="020B0604020202020204" pitchFamily="34" charset="0"/>
              </a:rPr>
              <a:t>A school board may not expend moneys on ineligible costs for community programs and services. The following are ineligible costs:</a:t>
            </a:r>
          </a:p>
          <a:p>
            <a:pPr marL="686074" lvl="1" indent="-343037">
              <a:lnSpc>
                <a:spcPct val="100000"/>
              </a:lnSpc>
              <a:spcBef>
                <a:spcPts val="0"/>
              </a:spcBef>
            </a:pPr>
            <a:r>
              <a:rPr lang="en-US" sz="2400" b="1" dirty="0">
                <a:latin typeface="Lato" panose="020F0502020204030203" pitchFamily="34" charset="0"/>
                <a:cs typeface="Arial" panose="020B0604020202020204" pitchFamily="34" charset="0"/>
              </a:rPr>
              <a:t>[1] Costs for any program or service that </a:t>
            </a:r>
            <a:r>
              <a:rPr lang="en-US" sz="2400" b="1" u="sng" dirty="0">
                <a:latin typeface="Lato" panose="020F0502020204030203" pitchFamily="34" charset="0"/>
                <a:cs typeface="Arial" panose="020B0604020202020204" pitchFamily="34" charset="0"/>
              </a:rPr>
              <a:t>is limited to </a:t>
            </a:r>
            <a:r>
              <a:rPr lang="en-US" sz="2400" b="1" dirty="0">
                <a:latin typeface="Lato" panose="020F0502020204030203" pitchFamily="34" charset="0"/>
                <a:cs typeface="Arial" panose="020B0604020202020204" pitchFamily="34" charset="0"/>
              </a:rPr>
              <a:t>only school district pupils.</a:t>
            </a:r>
          </a:p>
          <a:p>
            <a:pPr marL="686074" lvl="1" indent="-343037">
              <a:lnSpc>
                <a:spcPct val="100000"/>
              </a:lnSpc>
              <a:spcBef>
                <a:spcPts val="0"/>
              </a:spcBef>
            </a:pPr>
            <a:r>
              <a:rPr lang="en-US" sz="2400" b="1" dirty="0">
                <a:latin typeface="Lato" panose="020F0502020204030203" pitchFamily="34" charset="0"/>
                <a:cs typeface="Arial" panose="020B0604020202020204" pitchFamily="34" charset="0"/>
              </a:rPr>
              <a:t>[2] Costs for any program or service </a:t>
            </a:r>
            <a:r>
              <a:rPr lang="en-US" sz="2400" b="1" u="sng" dirty="0">
                <a:latin typeface="Lato" panose="020F0502020204030203" pitchFamily="34" charset="0"/>
                <a:cs typeface="Arial" panose="020B0604020202020204" pitchFamily="34" charset="0"/>
              </a:rPr>
              <a:t>whose schedule presents a significant barrier </a:t>
            </a:r>
            <a:r>
              <a:rPr lang="en-US" sz="2400" b="1" dirty="0">
                <a:latin typeface="Lato" panose="020F0502020204030203" pitchFamily="34" charset="0"/>
                <a:cs typeface="Arial" panose="020B0604020202020204" pitchFamily="34" charset="0"/>
              </a:rPr>
              <a:t>for age-appropriate school district residents to participate in the program or service.</a:t>
            </a:r>
          </a:p>
          <a:p>
            <a:pPr marL="686074" lvl="1" indent="-343037">
              <a:lnSpc>
                <a:spcPct val="100000"/>
              </a:lnSpc>
              <a:spcBef>
                <a:spcPts val="0"/>
              </a:spcBef>
            </a:pPr>
            <a:r>
              <a:rPr lang="en-US" sz="2400" b="1" dirty="0">
                <a:latin typeface="Lato" panose="020F0502020204030203" pitchFamily="34" charset="0"/>
                <a:cs typeface="Arial" panose="020B0604020202020204" pitchFamily="34" charset="0"/>
              </a:rPr>
              <a:t>[3] Costs that are not the </a:t>
            </a:r>
            <a:r>
              <a:rPr lang="en-US" sz="2400" b="1" u="sng" dirty="0">
                <a:latin typeface="Lato" panose="020F0502020204030203" pitchFamily="34" charset="0"/>
                <a:cs typeface="Arial" panose="020B0604020202020204" pitchFamily="34" charset="0"/>
              </a:rPr>
              <a:t>actual, additional cost </a:t>
            </a:r>
            <a:r>
              <a:rPr lang="en-US" sz="2400" b="1" dirty="0">
                <a:latin typeface="Lato" panose="020F0502020204030203" pitchFamily="34" charset="0"/>
                <a:cs typeface="Arial" panose="020B0604020202020204" pitchFamily="34" charset="0"/>
              </a:rPr>
              <a:t>to operate community programs and services under s. 120.13 (19), Stats.</a:t>
            </a:r>
          </a:p>
          <a:p>
            <a:pPr marL="686074" lvl="1" indent="-343037">
              <a:lnSpc>
                <a:spcPct val="100000"/>
              </a:lnSpc>
              <a:spcBef>
                <a:spcPts val="0"/>
              </a:spcBef>
            </a:pPr>
            <a:r>
              <a:rPr lang="en-US" sz="2400" b="1" dirty="0">
                <a:latin typeface="Lato" panose="020F0502020204030203" pitchFamily="34" charset="0"/>
                <a:cs typeface="Arial" panose="020B0604020202020204" pitchFamily="34" charset="0"/>
              </a:rPr>
              <a:t>[4] Costs that would be incurred by the school district if the community programs and services were not provided by the school district.</a:t>
            </a:r>
          </a:p>
        </p:txBody>
      </p:sp>
      <p:sp>
        <p:nvSpPr>
          <p:cNvPr id="7" name="Footer Placeholder 6"/>
          <p:cNvSpPr>
            <a:spLocks noGrp="1"/>
          </p:cNvSpPr>
          <p:nvPr>
            <p:ph type="ftr" sz="quarter" idx="11"/>
          </p:nvPr>
        </p:nvSpPr>
        <p:spPr>
          <a:xfrm>
            <a:off x="3808334" y="6415777"/>
            <a:ext cx="1875675" cy="280555"/>
          </a:xfrm>
        </p:spPr>
        <p:txBody>
          <a:bodyPr/>
          <a:lstStyle/>
          <a:p>
            <a:endParaRPr lang="en-US" dirty="0"/>
          </a:p>
        </p:txBody>
      </p:sp>
      <p:sp>
        <p:nvSpPr>
          <p:cNvPr id="8" name="Slide Number Placeholder 7"/>
          <p:cNvSpPr>
            <a:spLocks noGrp="1"/>
          </p:cNvSpPr>
          <p:nvPr>
            <p:ph type="sldNum" sz="quarter" idx="12"/>
          </p:nvPr>
        </p:nvSpPr>
        <p:spPr/>
        <p:txBody>
          <a:bodyPr/>
          <a:lstStyle/>
          <a:p>
            <a:fld id="{D57F1E4F-1CFF-5643-939E-217C01CDF565}" type="slidenum">
              <a:rPr lang="en-US" smtClean="0"/>
              <a:pPr/>
              <a:t>34</a:t>
            </a:fld>
            <a:endParaRPr lang="en-US" dirty="0"/>
          </a:p>
        </p:txBody>
      </p:sp>
    </p:spTree>
    <p:extLst>
      <p:ext uri="{BB962C8B-B14F-4D97-AF65-F5344CB8AC3E}">
        <p14:creationId xmlns:p14="http://schemas.microsoft.com/office/powerpoint/2010/main" val="199204276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990" y="147428"/>
            <a:ext cx="9364662" cy="1014001"/>
          </a:xfrm>
          <a:ln w="28575" cmpd="sng">
            <a:noFill/>
          </a:ln>
        </p:spPr>
        <p:txBody>
          <a:bodyPr>
            <a:normAutofit/>
          </a:bodyPr>
          <a:lstStyle/>
          <a:p>
            <a:pPr algn="ctr"/>
            <a:r>
              <a:rPr lang="en-US" sz="4800" dirty="0" smtClean="0">
                <a:solidFill>
                  <a:schemeClr val="bg1"/>
                </a:solidFill>
                <a:latin typeface="Lato" panose="020F0502020204030203" pitchFamily="34" charset="0"/>
              </a:rPr>
              <a:t>Community </a:t>
            </a:r>
            <a:r>
              <a:rPr lang="en-US" sz="4800" dirty="0">
                <a:solidFill>
                  <a:schemeClr val="bg1"/>
                </a:solidFill>
                <a:latin typeface="Lato" panose="020F0502020204030203" pitchFamily="34" charset="0"/>
              </a:rPr>
              <a:t>Service </a:t>
            </a:r>
            <a:r>
              <a:rPr lang="en-US" sz="4800" dirty="0" smtClean="0">
                <a:solidFill>
                  <a:schemeClr val="bg1"/>
                </a:solidFill>
                <a:latin typeface="Lato" panose="020F0502020204030203" pitchFamily="34" charset="0"/>
              </a:rPr>
              <a:t>Fund</a:t>
            </a:r>
            <a:endParaRPr lang="en-US" dirty="0"/>
          </a:p>
        </p:txBody>
      </p:sp>
      <p:sp>
        <p:nvSpPr>
          <p:cNvPr id="3" name="Content Placeholder 2"/>
          <p:cNvSpPr>
            <a:spLocks noGrp="1"/>
          </p:cNvSpPr>
          <p:nvPr>
            <p:ph idx="1"/>
          </p:nvPr>
        </p:nvSpPr>
        <p:spPr>
          <a:xfrm>
            <a:off x="337457" y="1284514"/>
            <a:ext cx="8784772" cy="5738585"/>
          </a:xfrm>
        </p:spPr>
        <p:txBody>
          <a:bodyPr>
            <a:noAutofit/>
          </a:bodyPr>
          <a:lstStyle/>
          <a:p>
            <a:pPr marL="0" indent="0">
              <a:lnSpc>
                <a:spcPct val="100000"/>
              </a:lnSpc>
              <a:spcBef>
                <a:spcPts val="0"/>
              </a:spcBef>
              <a:buNone/>
            </a:pPr>
            <a:r>
              <a:rPr lang="en-US" altLang="en-US" sz="2300" b="1" u="sng" dirty="0">
                <a:solidFill>
                  <a:schemeClr val="tx1">
                    <a:lumMod val="95000"/>
                  </a:schemeClr>
                </a:solidFill>
                <a:latin typeface="Lato" panose="020F0502020204030203" pitchFamily="34" charset="0"/>
              </a:rPr>
              <a:t>What does “actual” and “additional” costs mean to a school district?</a:t>
            </a:r>
          </a:p>
          <a:p>
            <a:pPr>
              <a:lnSpc>
                <a:spcPct val="100000"/>
              </a:lnSpc>
              <a:spcBef>
                <a:spcPts val="0"/>
              </a:spcBef>
            </a:pPr>
            <a:r>
              <a:rPr lang="en-US" sz="2300" b="1" dirty="0">
                <a:solidFill>
                  <a:schemeClr val="tx1">
                    <a:lumMod val="95000"/>
                  </a:schemeClr>
                </a:solidFill>
                <a:latin typeface="Lato" panose="020F0502020204030203" pitchFamily="34" charset="0"/>
              </a:rPr>
              <a:t>Every Fund 80 expense is for services provided or materials purchased related to the Community Program or </a:t>
            </a:r>
            <a:r>
              <a:rPr lang="en-US" sz="2300" b="1" dirty="0" smtClean="0">
                <a:solidFill>
                  <a:schemeClr val="tx1">
                    <a:lumMod val="95000"/>
                  </a:schemeClr>
                </a:solidFill>
                <a:latin typeface="Lato" panose="020F0502020204030203" pitchFamily="34" charset="0"/>
              </a:rPr>
              <a:t>Service (CPS).  </a:t>
            </a:r>
            <a:endParaRPr lang="en-US" sz="2300" b="1" dirty="0">
              <a:solidFill>
                <a:schemeClr val="tx1">
                  <a:lumMod val="95000"/>
                </a:schemeClr>
              </a:solidFill>
              <a:latin typeface="Lato" panose="020F0502020204030203" pitchFamily="34" charset="0"/>
            </a:endParaRPr>
          </a:p>
          <a:p>
            <a:pPr lvl="1">
              <a:lnSpc>
                <a:spcPct val="100000"/>
              </a:lnSpc>
              <a:spcBef>
                <a:spcPts val="0"/>
              </a:spcBef>
            </a:pPr>
            <a:r>
              <a:rPr lang="en-US" sz="2300" b="1" dirty="0">
                <a:solidFill>
                  <a:schemeClr val="tx1">
                    <a:lumMod val="95000"/>
                  </a:schemeClr>
                </a:solidFill>
                <a:latin typeface="Lato" panose="020F0502020204030203" pitchFamily="34" charset="0"/>
              </a:rPr>
              <a:t>Payroll for a worker - by the hour or by a limited </a:t>
            </a:r>
            <a:r>
              <a:rPr lang="en-US" sz="2300" b="1" dirty="0" smtClean="0">
                <a:solidFill>
                  <a:schemeClr val="tx1">
                    <a:lumMod val="95000"/>
                  </a:schemeClr>
                </a:solidFill>
                <a:latin typeface="Lato" panose="020F0502020204030203" pitchFamily="34" charset="0"/>
              </a:rPr>
              <a:t>contract</a:t>
            </a:r>
            <a:endParaRPr lang="en-US" sz="2300" b="1" dirty="0">
              <a:solidFill>
                <a:schemeClr val="tx1">
                  <a:lumMod val="95000"/>
                </a:schemeClr>
              </a:solidFill>
              <a:latin typeface="Lato" panose="020F0502020204030203" pitchFamily="34" charset="0"/>
            </a:endParaRPr>
          </a:p>
          <a:p>
            <a:pPr lvl="1">
              <a:lnSpc>
                <a:spcPct val="100000"/>
              </a:lnSpc>
              <a:spcBef>
                <a:spcPts val="0"/>
              </a:spcBef>
            </a:pPr>
            <a:r>
              <a:rPr lang="en-US" sz="2300" b="1" dirty="0">
                <a:solidFill>
                  <a:schemeClr val="tx1">
                    <a:lumMod val="95000"/>
                  </a:schemeClr>
                </a:solidFill>
                <a:latin typeface="Lato" panose="020F0502020204030203" pitchFamily="34" charset="0"/>
              </a:rPr>
              <a:t>Bus contracted to take a group of district residents to a specified site for a special event organized </a:t>
            </a:r>
            <a:r>
              <a:rPr lang="en-US" sz="2300" b="1" dirty="0" smtClean="0">
                <a:solidFill>
                  <a:schemeClr val="tx1">
                    <a:lumMod val="95000"/>
                  </a:schemeClr>
                </a:solidFill>
                <a:latin typeface="Lato" panose="020F0502020204030203" pitchFamily="34" charset="0"/>
              </a:rPr>
              <a:t>by the </a:t>
            </a:r>
            <a:r>
              <a:rPr lang="en-US" sz="2300" b="1" dirty="0">
                <a:solidFill>
                  <a:schemeClr val="tx1">
                    <a:lumMod val="95000"/>
                  </a:schemeClr>
                </a:solidFill>
                <a:latin typeface="Lato" panose="020F0502020204030203" pitchFamily="34" charset="0"/>
              </a:rPr>
              <a:t>CPS staff.</a:t>
            </a:r>
          </a:p>
          <a:p>
            <a:pPr lvl="1">
              <a:lnSpc>
                <a:spcPct val="100000"/>
              </a:lnSpc>
              <a:spcBef>
                <a:spcPts val="0"/>
              </a:spcBef>
            </a:pPr>
            <a:r>
              <a:rPr lang="en-US" sz="2300" b="1" dirty="0">
                <a:solidFill>
                  <a:schemeClr val="tx1">
                    <a:lumMod val="95000"/>
                  </a:schemeClr>
                </a:solidFill>
                <a:latin typeface="Lato" panose="020F0502020204030203" pitchFamily="34" charset="0"/>
              </a:rPr>
              <a:t>Supplies for a program that are clearly restricted to CPS activities. An auditor may ask the district </a:t>
            </a:r>
            <a:r>
              <a:rPr lang="en-US" sz="2300" b="1" dirty="0" smtClean="0">
                <a:solidFill>
                  <a:schemeClr val="tx1">
                    <a:lumMod val="95000"/>
                  </a:schemeClr>
                </a:solidFill>
                <a:latin typeface="Lato" panose="020F0502020204030203" pitchFamily="34" charset="0"/>
              </a:rPr>
              <a:t>to explain </a:t>
            </a:r>
            <a:r>
              <a:rPr lang="en-US" sz="2300" b="1" dirty="0">
                <a:solidFill>
                  <a:schemeClr val="tx1">
                    <a:lumMod val="95000"/>
                  </a:schemeClr>
                </a:solidFill>
                <a:latin typeface="Lato" panose="020F0502020204030203" pitchFamily="34" charset="0"/>
              </a:rPr>
              <a:t>how purchased supplies are not being used for </a:t>
            </a:r>
            <a:r>
              <a:rPr lang="en-US" sz="2300" b="1" dirty="0" smtClean="0">
                <a:solidFill>
                  <a:schemeClr val="tx1">
                    <a:lumMod val="95000"/>
                  </a:schemeClr>
                </a:solidFill>
                <a:latin typeface="Lato" panose="020F0502020204030203" pitchFamily="34" charset="0"/>
              </a:rPr>
              <a:t>PK-12 </a:t>
            </a:r>
            <a:r>
              <a:rPr lang="en-US" sz="2300" b="1" dirty="0">
                <a:solidFill>
                  <a:schemeClr val="tx1">
                    <a:lumMod val="95000"/>
                  </a:schemeClr>
                </a:solidFill>
                <a:latin typeface="Lato" panose="020F0502020204030203" pitchFamily="34" charset="0"/>
              </a:rPr>
              <a:t>programs.</a:t>
            </a:r>
          </a:p>
          <a:p>
            <a:pPr>
              <a:lnSpc>
                <a:spcPct val="100000"/>
              </a:lnSpc>
              <a:spcBef>
                <a:spcPts val="0"/>
              </a:spcBef>
            </a:pPr>
            <a:r>
              <a:rPr lang="en-US" sz="2300" b="1" dirty="0">
                <a:solidFill>
                  <a:schemeClr val="tx1">
                    <a:lumMod val="95000"/>
                  </a:schemeClr>
                </a:solidFill>
                <a:latin typeface="Lato" panose="020F0502020204030203" pitchFamily="34" charset="0"/>
              </a:rPr>
              <a:t>Each Fund 80 expense will need to be documented within the district’s accounting system. </a:t>
            </a:r>
          </a:p>
          <a:p>
            <a:pPr lvl="1">
              <a:lnSpc>
                <a:spcPct val="100000"/>
              </a:lnSpc>
              <a:spcBef>
                <a:spcPts val="0"/>
              </a:spcBef>
            </a:pPr>
            <a:r>
              <a:rPr lang="en-US" sz="2300" b="1" dirty="0">
                <a:solidFill>
                  <a:schemeClr val="tx1">
                    <a:lumMod val="95000"/>
                  </a:schemeClr>
                </a:solidFill>
                <a:latin typeface="Lato" panose="020F0502020204030203" pitchFamily="34" charset="0"/>
              </a:rPr>
              <a:t>Supporting documentation </a:t>
            </a:r>
            <a:r>
              <a:rPr lang="en-US" sz="2300" b="1" dirty="0" smtClean="0">
                <a:solidFill>
                  <a:schemeClr val="tx1">
                    <a:lumMod val="95000"/>
                  </a:schemeClr>
                </a:solidFill>
                <a:latin typeface="Lato" panose="020F0502020204030203" pitchFamily="34" charset="0"/>
              </a:rPr>
              <a:t>is part </a:t>
            </a:r>
            <a:r>
              <a:rPr lang="en-US" sz="2300" b="1" dirty="0">
                <a:solidFill>
                  <a:schemeClr val="tx1">
                    <a:lumMod val="95000"/>
                  </a:schemeClr>
                </a:solidFill>
                <a:latin typeface="Lato" panose="020F0502020204030203" pitchFamily="34" charset="0"/>
              </a:rPr>
              <a:t>of the audit </a:t>
            </a:r>
            <a:r>
              <a:rPr lang="en-US" sz="2300" b="1" dirty="0" smtClean="0">
                <a:solidFill>
                  <a:schemeClr val="tx1">
                    <a:lumMod val="95000"/>
                  </a:schemeClr>
                </a:solidFill>
                <a:latin typeface="Lato" panose="020F0502020204030203" pitchFamily="34" charset="0"/>
              </a:rPr>
              <a:t>process.</a:t>
            </a:r>
            <a:endParaRPr lang="en-US" altLang="en-US" sz="2300" b="1" dirty="0">
              <a:solidFill>
                <a:schemeClr val="tx1">
                  <a:lumMod val="95000"/>
                </a:schemeClr>
              </a:solidFill>
              <a:latin typeface="Lato" panose="020F0502020204030203" pitchFamily="34" charset="0"/>
            </a:endParaRPr>
          </a:p>
          <a:p>
            <a:pPr marL="0" indent="0">
              <a:lnSpc>
                <a:spcPct val="100000"/>
              </a:lnSpc>
              <a:spcBef>
                <a:spcPts val="0"/>
              </a:spcBef>
              <a:buNone/>
            </a:pPr>
            <a:endParaRPr lang="en-US" sz="1767" b="1" dirty="0">
              <a:solidFill>
                <a:schemeClr val="tx1">
                  <a:lumMod val="95000"/>
                </a:schemeClr>
              </a:solidFill>
              <a:latin typeface="Arial" panose="020B0604020202020204" pitchFamily="34" charset="0"/>
              <a:cs typeface="Arial" panose="020B0604020202020204" pitchFamily="34" charset="0"/>
            </a:endParaRPr>
          </a:p>
        </p:txBody>
      </p:sp>
      <p:sp>
        <p:nvSpPr>
          <p:cNvPr id="7" name="Footer Placeholder 6"/>
          <p:cNvSpPr>
            <a:spLocks noGrp="1"/>
          </p:cNvSpPr>
          <p:nvPr>
            <p:ph type="ftr" sz="quarter" idx="11"/>
          </p:nvPr>
        </p:nvSpPr>
        <p:spPr>
          <a:xfrm>
            <a:off x="3182129" y="6556054"/>
            <a:ext cx="3160573" cy="280555"/>
          </a:xfrm>
        </p:spPr>
        <p:txBody>
          <a:bodyPr/>
          <a:lstStyle/>
          <a:p>
            <a:endParaRPr lang="en-US" dirty="0"/>
          </a:p>
        </p:txBody>
      </p:sp>
      <p:sp>
        <p:nvSpPr>
          <p:cNvPr id="8" name="Slide Number Placeholder 7"/>
          <p:cNvSpPr>
            <a:spLocks noGrp="1"/>
          </p:cNvSpPr>
          <p:nvPr>
            <p:ph type="sldNum" sz="quarter" idx="12"/>
          </p:nvPr>
        </p:nvSpPr>
        <p:spPr/>
        <p:txBody>
          <a:bodyPr/>
          <a:lstStyle/>
          <a:p>
            <a:fld id="{D57F1E4F-1CFF-5643-939E-217C01CDF565}" type="slidenum">
              <a:rPr lang="en-US" smtClean="0"/>
              <a:pPr/>
              <a:t>35</a:t>
            </a:fld>
            <a:endParaRPr lang="en-US" dirty="0"/>
          </a:p>
        </p:txBody>
      </p:sp>
    </p:spTree>
    <p:extLst>
      <p:ext uri="{BB962C8B-B14F-4D97-AF65-F5344CB8AC3E}">
        <p14:creationId xmlns:p14="http://schemas.microsoft.com/office/powerpoint/2010/main" val="6258647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364663" cy="1295399"/>
          </a:xfrm>
          <a:ln w="28575" cmpd="sng">
            <a:noFill/>
          </a:ln>
        </p:spPr>
        <p:txBody>
          <a:bodyPr>
            <a:normAutofit/>
          </a:bodyPr>
          <a:lstStyle/>
          <a:p>
            <a:pPr algn="ctr"/>
            <a:r>
              <a:rPr lang="en-US" sz="4800" dirty="0">
                <a:solidFill>
                  <a:schemeClr val="bg1"/>
                </a:solidFill>
                <a:latin typeface="Lato" panose="020F0502020204030203" pitchFamily="34" charset="0"/>
              </a:rPr>
              <a:t>Community Service Fund</a:t>
            </a:r>
            <a:endParaRPr lang="en-US" sz="4800" dirty="0"/>
          </a:p>
        </p:txBody>
      </p:sp>
      <p:sp>
        <p:nvSpPr>
          <p:cNvPr id="3" name="Content Placeholder 2"/>
          <p:cNvSpPr>
            <a:spLocks noGrp="1"/>
          </p:cNvSpPr>
          <p:nvPr>
            <p:ph idx="1"/>
          </p:nvPr>
        </p:nvSpPr>
        <p:spPr>
          <a:xfrm>
            <a:off x="174171" y="1371601"/>
            <a:ext cx="8926286" cy="5137774"/>
          </a:xfrm>
        </p:spPr>
        <p:txBody>
          <a:bodyPr>
            <a:noAutofit/>
          </a:bodyPr>
          <a:lstStyle/>
          <a:p>
            <a:pPr marL="0" indent="0">
              <a:lnSpc>
                <a:spcPct val="120000"/>
              </a:lnSpc>
              <a:spcBef>
                <a:spcPts val="329"/>
              </a:spcBef>
              <a:buNone/>
            </a:pPr>
            <a:r>
              <a:rPr lang="en-US" sz="2800" b="1" u="sng" dirty="0">
                <a:latin typeface="Lato" panose="020F0502020204030203" pitchFamily="34" charset="0"/>
              </a:rPr>
              <a:t>Community Programs and </a:t>
            </a:r>
            <a:r>
              <a:rPr lang="en-US" sz="2800" b="1" u="sng" dirty="0" smtClean="0">
                <a:latin typeface="Lato" panose="020F0502020204030203" pitchFamily="34" charset="0"/>
              </a:rPr>
              <a:t>Services 80 </a:t>
            </a:r>
            <a:r>
              <a:rPr lang="en-US" sz="2800" b="1" u="sng" dirty="0">
                <a:latin typeface="Lato" panose="020F0502020204030203" pitchFamily="34" charset="0"/>
              </a:rPr>
              <a:t>Eligible Costs</a:t>
            </a:r>
            <a:endParaRPr lang="en-US" sz="2800" b="1" u="sng" dirty="0" smtClean="0">
              <a:latin typeface="Lato" panose="020F0502020204030203" pitchFamily="34" charset="0"/>
            </a:endParaRPr>
          </a:p>
          <a:p>
            <a:pPr>
              <a:lnSpc>
                <a:spcPct val="120000"/>
              </a:lnSpc>
              <a:spcBef>
                <a:spcPts val="329"/>
              </a:spcBef>
            </a:pPr>
            <a:r>
              <a:rPr lang="en-US" sz="2800" b="1" u="sng" dirty="0" smtClean="0">
                <a:latin typeface="Lato" panose="020F0502020204030203" pitchFamily="34" charset="0"/>
              </a:rPr>
              <a:t>Framework of review</a:t>
            </a:r>
            <a:r>
              <a:rPr lang="en-US" sz="2800" b="1" dirty="0" smtClean="0">
                <a:latin typeface="Lato" panose="020F0502020204030203" pitchFamily="34" charset="0"/>
              </a:rPr>
              <a:t>: Each </a:t>
            </a:r>
            <a:r>
              <a:rPr lang="en-US" sz="2800" b="1" dirty="0">
                <a:latin typeface="Lato" panose="020F0502020204030203" pitchFamily="34" charset="0"/>
              </a:rPr>
              <a:t>function, program or service operated by a school district is a part of the district’s general school operations (normally Fund 10 costs);</a:t>
            </a:r>
          </a:p>
          <a:p>
            <a:pPr lvl="1">
              <a:lnSpc>
                <a:spcPct val="120000"/>
              </a:lnSpc>
              <a:spcBef>
                <a:spcPts val="329"/>
              </a:spcBef>
            </a:pPr>
            <a:r>
              <a:rPr lang="en-US" sz="2800" b="1" u="sng" dirty="0">
                <a:latin typeface="Lato" panose="020F0502020204030203" pitchFamily="34" charset="0"/>
              </a:rPr>
              <a:t>Unless documented</a:t>
            </a:r>
            <a:r>
              <a:rPr lang="en-US" sz="2800" b="1" dirty="0">
                <a:latin typeface="Lato" panose="020F0502020204030203" pitchFamily="34" charset="0"/>
              </a:rPr>
              <a:t> to be part of the school board’s established community programs or services offered under Wis. Stat. 120.13(19). </a:t>
            </a:r>
          </a:p>
          <a:p>
            <a:pPr>
              <a:lnSpc>
                <a:spcPct val="120000"/>
              </a:lnSpc>
              <a:spcBef>
                <a:spcPts val="0"/>
              </a:spcBef>
            </a:pPr>
            <a:endParaRPr lang="en-US" sz="2701" b="1" dirty="0">
              <a:cs typeface="Arial" panose="020B0604020202020204" pitchFamily="34" charset="0"/>
            </a:endParaRPr>
          </a:p>
        </p:txBody>
      </p:sp>
      <p:sp>
        <p:nvSpPr>
          <p:cNvPr id="7" name="Footer Placeholder 6"/>
          <p:cNvSpPr>
            <a:spLocks noGrp="1"/>
          </p:cNvSpPr>
          <p:nvPr>
            <p:ph type="ftr" sz="quarter" idx="11"/>
          </p:nvPr>
        </p:nvSpPr>
        <p:spPr/>
        <p:txBody>
          <a:bodyPr/>
          <a:lstStyle/>
          <a:p>
            <a:r>
              <a:rPr lang="en-US" dirty="0" smtClean="0"/>
              <a:t>Department of Public Instruction</a:t>
            </a:r>
            <a:endParaRPr lang="en-US" dirty="0"/>
          </a:p>
        </p:txBody>
      </p:sp>
      <p:sp>
        <p:nvSpPr>
          <p:cNvPr id="8" name="Slide Number Placeholder 7"/>
          <p:cNvSpPr>
            <a:spLocks noGrp="1"/>
          </p:cNvSpPr>
          <p:nvPr>
            <p:ph type="sldNum" sz="quarter" idx="12"/>
          </p:nvPr>
        </p:nvSpPr>
        <p:spPr/>
        <p:txBody>
          <a:bodyPr/>
          <a:lstStyle/>
          <a:p>
            <a:fld id="{D57F1E4F-1CFF-5643-939E-217C01CDF565}" type="slidenum">
              <a:rPr lang="en-US" smtClean="0"/>
              <a:pPr/>
              <a:t>36</a:t>
            </a:fld>
            <a:endParaRPr lang="en-US" dirty="0"/>
          </a:p>
        </p:txBody>
      </p:sp>
    </p:spTree>
    <p:extLst>
      <p:ext uri="{BB962C8B-B14F-4D97-AF65-F5344CB8AC3E}">
        <p14:creationId xmlns:p14="http://schemas.microsoft.com/office/powerpoint/2010/main" val="106478419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9188"/>
            <a:ext cx="9364663" cy="1014001"/>
          </a:xfrm>
          <a:ln w="28575" cmpd="sng">
            <a:noFill/>
          </a:ln>
        </p:spPr>
        <p:txBody>
          <a:bodyPr>
            <a:normAutofit/>
          </a:bodyPr>
          <a:lstStyle/>
          <a:p>
            <a:pPr algn="ctr"/>
            <a:r>
              <a:rPr lang="en-US" sz="4800" dirty="0">
                <a:solidFill>
                  <a:schemeClr val="bg1"/>
                </a:solidFill>
                <a:latin typeface="Lato" panose="020F0502020204030203" pitchFamily="34" charset="0"/>
              </a:rPr>
              <a:t>Community Service Fund</a:t>
            </a:r>
            <a:endParaRPr lang="en-US" dirty="0"/>
          </a:p>
        </p:txBody>
      </p:sp>
      <p:sp>
        <p:nvSpPr>
          <p:cNvPr id="3" name="Content Placeholder 2"/>
          <p:cNvSpPr>
            <a:spLocks noGrp="1"/>
          </p:cNvSpPr>
          <p:nvPr>
            <p:ph idx="1"/>
          </p:nvPr>
        </p:nvSpPr>
        <p:spPr>
          <a:xfrm>
            <a:off x="97971" y="1273629"/>
            <a:ext cx="9111343" cy="5235746"/>
          </a:xfrm>
        </p:spPr>
        <p:txBody>
          <a:bodyPr>
            <a:noAutofit/>
          </a:bodyPr>
          <a:lstStyle/>
          <a:p>
            <a:pPr marL="0" indent="0">
              <a:lnSpc>
                <a:spcPct val="130000"/>
              </a:lnSpc>
              <a:spcBef>
                <a:spcPts val="329"/>
              </a:spcBef>
              <a:buNone/>
            </a:pPr>
            <a:r>
              <a:rPr lang="en-US" sz="3000" b="1" u="sng" dirty="0">
                <a:latin typeface="Lato" panose="020F0502020204030203" pitchFamily="34" charset="0"/>
              </a:rPr>
              <a:t>Community Programs and Services 80 Eligible Costs</a:t>
            </a:r>
          </a:p>
          <a:p>
            <a:pPr>
              <a:lnSpc>
                <a:spcPct val="130000"/>
              </a:lnSpc>
              <a:spcBef>
                <a:spcPts val="329"/>
              </a:spcBef>
            </a:pPr>
            <a:r>
              <a:rPr lang="en-US" sz="3000" b="1" dirty="0" smtClean="0">
                <a:latin typeface="Lato" panose="020F0502020204030203" pitchFamily="34" charset="0"/>
              </a:rPr>
              <a:t>The </a:t>
            </a:r>
            <a:r>
              <a:rPr lang="en-US" sz="3000" b="1" dirty="0">
                <a:latin typeface="Lato" panose="020F0502020204030203" pitchFamily="34" charset="0"/>
              </a:rPr>
              <a:t>program or service offered by the school board is </a:t>
            </a:r>
            <a:r>
              <a:rPr lang="en-US" sz="3000" b="1" u="sng" dirty="0">
                <a:latin typeface="Lato" panose="020F0502020204030203" pitchFamily="34" charset="0"/>
              </a:rPr>
              <a:t>either</a:t>
            </a:r>
            <a:r>
              <a:rPr lang="en-US" sz="3000" b="1" dirty="0">
                <a:latin typeface="Lato" panose="020F0502020204030203" pitchFamily="34" charset="0"/>
              </a:rPr>
              <a:t> a school cost (Fund 10) </a:t>
            </a:r>
            <a:r>
              <a:rPr lang="en-US" sz="3000" b="1" u="sng" dirty="0">
                <a:latin typeface="Lato" panose="020F0502020204030203" pitchFamily="34" charset="0"/>
              </a:rPr>
              <a:t>or</a:t>
            </a:r>
            <a:r>
              <a:rPr lang="en-US" sz="3000" b="1" dirty="0">
                <a:latin typeface="Lato" panose="020F0502020204030203" pitchFamily="34" charset="0"/>
              </a:rPr>
              <a:t> a community program or service cost (Fund 80).</a:t>
            </a:r>
          </a:p>
          <a:p>
            <a:pPr lvl="1">
              <a:lnSpc>
                <a:spcPct val="130000"/>
              </a:lnSpc>
              <a:spcBef>
                <a:spcPts val="329"/>
              </a:spcBef>
            </a:pPr>
            <a:r>
              <a:rPr lang="en-US" sz="3000" b="1" dirty="0">
                <a:latin typeface="Lato" panose="020F0502020204030203" pitchFamily="34" charset="0"/>
              </a:rPr>
              <a:t>Staff can be jointly funded, but job duties </a:t>
            </a:r>
            <a:r>
              <a:rPr lang="en-US" sz="3000" b="1" dirty="0" smtClean="0">
                <a:latin typeface="Lato" panose="020F0502020204030203" pitchFamily="34" charset="0"/>
              </a:rPr>
              <a:t>must be distinct </a:t>
            </a:r>
            <a:r>
              <a:rPr lang="en-US" sz="3000" b="1" dirty="0">
                <a:latin typeface="Lato" panose="020F0502020204030203" pitchFamily="34" charset="0"/>
              </a:rPr>
              <a:t>and separate</a:t>
            </a:r>
            <a:r>
              <a:rPr lang="en-US" sz="3000" b="1" dirty="0" smtClean="0">
                <a:latin typeface="Lato" panose="020F0502020204030203" pitchFamily="34" charset="0"/>
              </a:rPr>
              <a:t>. </a:t>
            </a:r>
            <a:endParaRPr lang="en-US" sz="3000" b="1" dirty="0">
              <a:latin typeface="Lato" panose="020F0502020204030203" pitchFamily="34" charset="0"/>
            </a:endParaRPr>
          </a:p>
          <a:p>
            <a:pPr>
              <a:lnSpc>
                <a:spcPct val="130000"/>
              </a:lnSpc>
              <a:spcBef>
                <a:spcPts val="329"/>
              </a:spcBef>
            </a:pPr>
            <a:r>
              <a:rPr lang="en-US" sz="3000" b="1" dirty="0">
                <a:latin typeface="Lato" panose="020F0502020204030203" pitchFamily="34" charset="0"/>
              </a:rPr>
              <a:t> </a:t>
            </a:r>
            <a:r>
              <a:rPr lang="en-US" sz="3000" b="1" dirty="0" smtClean="0">
                <a:latin typeface="Lato" panose="020F0502020204030203" pitchFamily="34" charset="0"/>
              </a:rPr>
              <a:t>Fund 80 costs </a:t>
            </a:r>
            <a:r>
              <a:rPr lang="en-US" sz="3000" b="1" dirty="0">
                <a:latin typeface="Lato" panose="020F0502020204030203" pitchFamily="34" charset="0"/>
              </a:rPr>
              <a:t>must be the actual, additional cost to operate community </a:t>
            </a:r>
            <a:r>
              <a:rPr lang="en-US" sz="3000" b="1" dirty="0" smtClean="0">
                <a:latin typeface="Lato" panose="020F0502020204030203" pitchFamily="34" charset="0"/>
              </a:rPr>
              <a:t>programs </a:t>
            </a:r>
            <a:r>
              <a:rPr lang="en-US" sz="3000" b="1" dirty="0">
                <a:latin typeface="Lato" panose="020F0502020204030203" pitchFamily="34" charset="0"/>
              </a:rPr>
              <a:t>and services. </a:t>
            </a:r>
          </a:p>
          <a:p>
            <a:pPr marL="0" indent="0">
              <a:lnSpc>
                <a:spcPct val="130000"/>
              </a:lnSpc>
              <a:spcBef>
                <a:spcPts val="0"/>
              </a:spcBef>
              <a:buNone/>
            </a:pPr>
            <a:endParaRPr lang="en-US" sz="2251" b="1" dirty="0">
              <a:cs typeface="Arial" panose="020B0604020202020204" pitchFamily="34" charset="0"/>
            </a:endParaRPr>
          </a:p>
        </p:txBody>
      </p:sp>
      <p:sp>
        <p:nvSpPr>
          <p:cNvPr id="7" name="Footer Placeholder 6"/>
          <p:cNvSpPr>
            <a:spLocks noGrp="1"/>
          </p:cNvSpPr>
          <p:nvPr>
            <p:ph type="ftr" sz="quarter" idx="11"/>
          </p:nvPr>
        </p:nvSpPr>
        <p:spPr/>
        <p:txBody>
          <a:bodyPr/>
          <a:lstStyle/>
          <a:p>
            <a:r>
              <a:rPr lang="en-US" dirty="0" smtClean="0"/>
              <a:t>Department of Public Instruction</a:t>
            </a:r>
            <a:endParaRPr lang="en-US" dirty="0"/>
          </a:p>
        </p:txBody>
      </p:sp>
      <p:sp>
        <p:nvSpPr>
          <p:cNvPr id="8" name="Slide Number Placeholder 7"/>
          <p:cNvSpPr>
            <a:spLocks noGrp="1"/>
          </p:cNvSpPr>
          <p:nvPr>
            <p:ph type="sldNum" sz="quarter" idx="12"/>
          </p:nvPr>
        </p:nvSpPr>
        <p:spPr/>
        <p:txBody>
          <a:bodyPr/>
          <a:lstStyle/>
          <a:p>
            <a:fld id="{D57F1E4F-1CFF-5643-939E-217C01CDF565}" type="slidenum">
              <a:rPr lang="en-US" smtClean="0"/>
              <a:pPr/>
              <a:t>37</a:t>
            </a:fld>
            <a:endParaRPr lang="en-US" dirty="0"/>
          </a:p>
        </p:txBody>
      </p:sp>
    </p:spTree>
    <p:extLst>
      <p:ext uri="{BB962C8B-B14F-4D97-AF65-F5344CB8AC3E}">
        <p14:creationId xmlns:p14="http://schemas.microsoft.com/office/powerpoint/2010/main" val="421204527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5143" y="1"/>
            <a:ext cx="7151914" cy="1215936"/>
          </a:xfrm>
          <a:ln w="28575" cmpd="sng">
            <a:noFill/>
          </a:ln>
        </p:spPr>
        <p:txBody>
          <a:bodyPr>
            <a:normAutofit/>
          </a:bodyPr>
          <a:lstStyle/>
          <a:p>
            <a:pPr>
              <a:lnSpc>
                <a:spcPct val="100000"/>
              </a:lnSpc>
              <a:spcBef>
                <a:spcPts val="0"/>
              </a:spcBef>
            </a:pPr>
            <a:r>
              <a:rPr lang="en-US" sz="4800" dirty="0" smtClean="0">
                <a:solidFill>
                  <a:schemeClr val="bg1"/>
                </a:solidFill>
                <a:latin typeface="Lato" panose="020F0502020204030203" pitchFamily="34" charset="0"/>
              </a:rPr>
              <a:t>Community </a:t>
            </a:r>
            <a:r>
              <a:rPr lang="en-US" sz="4800" dirty="0">
                <a:solidFill>
                  <a:schemeClr val="bg1"/>
                </a:solidFill>
                <a:latin typeface="Lato" panose="020F0502020204030203" pitchFamily="34" charset="0"/>
              </a:rPr>
              <a:t>Service Fund</a:t>
            </a:r>
            <a:endParaRPr lang="en-US" sz="4800" b="1" dirty="0"/>
          </a:p>
        </p:txBody>
      </p:sp>
      <p:sp>
        <p:nvSpPr>
          <p:cNvPr id="3" name="Content Placeholder 2"/>
          <p:cNvSpPr>
            <a:spLocks noGrp="1"/>
          </p:cNvSpPr>
          <p:nvPr>
            <p:ph idx="1"/>
          </p:nvPr>
        </p:nvSpPr>
        <p:spPr>
          <a:xfrm>
            <a:off x="76200" y="1306286"/>
            <a:ext cx="9133114" cy="4942114"/>
          </a:xfrm>
        </p:spPr>
        <p:txBody>
          <a:bodyPr>
            <a:noAutofit/>
          </a:bodyPr>
          <a:lstStyle/>
          <a:p>
            <a:pPr marL="0" indent="0">
              <a:lnSpc>
                <a:spcPct val="100000"/>
              </a:lnSpc>
              <a:spcBef>
                <a:spcPts val="0"/>
              </a:spcBef>
              <a:buNone/>
            </a:pPr>
            <a:r>
              <a:rPr lang="en-US" sz="2400" b="1" u="sng" dirty="0">
                <a:latin typeface="Lato" panose="020F0502020204030203" pitchFamily="34" charset="0"/>
              </a:rPr>
              <a:t>School Resource Officer/School Liaison </a:t>
            </a:r>
            <a:r>
              <a:rPr lang="en-US" sz="2400" b="1" u="sng" dirty="0" smtClean="0">
                <a:latin typeface="Lato" panose="020F0502020204030203" pitchFamily="34" charset="0"/>
              </a:rPr>
              <a:t>Officer : Cost </a:t>
            </a:r>
            <a:r>
              <a:rPr lang="en-US" sz="2400" b="1" u="sng" dirty="0">
                <a:latin typeface="Lato" panose="020F0502020204030203" pitchFamily="34" charset="0"/>
              </a:rPr>
              <a:t>Analysis</a:t>
            </a:r>
            <a:endParaRPr lang="en-US" sz="2400" b="1" u="sng" dirty="0" smtClean="0">
              <a:latin typeface="Lato" panose="020F0502020204030203" pitchFamily="34" charset="0"/>
            </a:endParaRPr>
          </a:p>
          <a:p>
            <a:pPr>
              <a:lnSpc>
                <a:spcPct val="100000"/>
              </a:lnSpc>
              <a:spcBef>
                <a:spcPts val="0"/>
              </a:spcBef>
            </a:pPr>
            <a:r>
              <a:rPr lang="en-US" sz="2400" b="1" dirty="0" smtClean="0">
                <a:latin typeface="Lato" panose="020F0502020204030203" pitchFamily="34" charset="0"/>
              </a:rPr>
              <a:t>Every </a:t>
            </a:r>
            <a:r>
              <a:rPr lang="en-US" sz="2400" b="1" dirty="0">
                <a:latin typeface="Lato" panose="020F0502020204030203" pitchFamily="34" charset="0"/>
              </a:rPr>
              <a:t>position within the school district needs a job description.</a:t>
            </a:r>
          </a:p>
          <a:p>
            <a:pPr>
              <a:lnSpc>
                <a:spcPct val="100000"/>
              </a:lnSpc>
              <a:spcBef>
                <a:spcPts val="0"/>
              </a:spcBef>
            </a:pPr>
            <a:r>
              <a:rPr lang="en-US" sz="2400" b="1" dirty="0">
                <a:latin typeface="Lato" panose="020F0502020204030203" pitchFamily="34" charset="0"/>
              </a:rPr>
              <a:t>The actual duties an individual performs will be the key to determining if the position is a school cost (Fund 10) or a community service cost (Fund 80). </a:t>
            </a:r>
          </a:p>
          <a:p>
            <a:pPr>
              <a:lnSpc>
                <a:spcPct val="100000"/>
              </a:lnSpc>
              <a:spcBef>
                <a:spcPts val="0"/>
              </a:spcBef>
            </a:pPr>
            <a:r>
              <a:rPr lang="en-US" sz="2400" b="1" dirty="0">
                <a:latin typeface="Lato" panose="020F0502020204030203" pitchFamily="34" charset="0"/>
              </a:rPr>
              <a:t>School building security is a board responsibility and included in the district’s general fund (Fund 10). </a:t>
            </a:r>
          </a:p>
          <a:p>
            <a:pPr lvl="1">
              <a:lnSpc>
                <a:spcPct val="100000"/>
              </a:lnSpc>
              <a:spcBef>
                <a:spcPts val="0"/>
              </a:spcBef>
            </a:pPr>
            <a:r>
              <a:rPr lang="en-US" sz="2400" b="1" dirty="0">
                <a:latin typeface="Lato" panose="020F0502020204030203" pitchFamily="34" charset="0"/>
              </a:rPr>
              <a:t>Absent a real and immediate threat to student, teacher, or school safety, and absent the situations described herein where formal law enforcement intervention is deemed appropriate, building-level school administrators shall have final authority in the building.</a:t>
            </a:r>
          </a:p>
          <a:p>
            <a:pPr marL="0" indent="0">
              <a:lnSpc>
                <a:spcPct val="130000"/>
              </a:lnSpc>
              <a:spcBef>
                <a:spcPts val="0"/>
              </a:spcBef>
              <a:buNone/>
            </a:pPr>
            <a:endParaRPr lang="en-US" sz="2600" b="1" dirty="0">
              <a:cs typeface="Arial" panose="020B0604020202020204" pitchFamily="34" charset="0"/>
            </a:endParaRPr>
          </a:p>
        </p:txBody>
      </p:sp>
      <p:sp>
        <p:nvSpPr>
          <p:cNvPr id="7" name="Footer Placeholder 6"/>
          <p:cNvSpPr>
            <a:spLocks noGrp="1"/>
          </p:cNvSpPr>
          <p:nvPr>
            <p:ph type="ftr" sz="quarter" idx="11"/>
          </p:nvPr>
        </p:nvSpPr>
        <p:spPr/>
        <p:txBody>
          <a:bodyPr/>
          <a:lstStyle/>
          <a:p>
            <a:r>
              <a:rPr lang="en-US" dirty="0" smtClean="0"/>
              <a:t>Department of Public Instruction</a:t>
            </a:r>
            <a:endParaRPr lang="en-US" dirty="0"/>
          </a:p>
        </p:txBody>
      </p:sp>
      <p:sp>
        <p:nvSpPr>
          <p:cNvPr id="8" name="Slide Number Placeholder 7"/>
          <p:cNvSpPr>
            <a:spLocks noGrp="1"/>
          </p:cNvSpPr>
          <p:nvPr>
            <p:ph type="sldNum" sz="quarter" idx="12"/>
          </p:nvPr>
        </p:nvSpPr>
        <p:spPr/>
        <p:txBody>
          <a:bodyPr/>
          <a:lstStyle/>
          <a:p>
            <a:fld id="{D57F1E4F-1CFF-5643-939E-217C01CDF565}" type="slidenum">
              <a:rPr lang="en-US" smtClean="0"/>
              <a:pPr/>
              <a:t>38</a:t>
            </a:fld>
            <a:endParaRPr lang="en-US" dirty="0"/>
          </a:p>
        </p:txBody>
      </p:sp>
    </p:spTree>
    <p:extLst>
      <p:ext uri="{BB962C8B-B14F-4D97-AF65-F5344CB8AC3E}">
        <p14:creationId xmlns:p14="http://schemas.microsoft.com/office/powerpoint/2010/main" val="168925079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5191"/>
            <a:ext cx="9364663" cy="1014001"/>
          </a:xfrm>
          <a:ln w="28575" cmpd="sng">
            <a:noFill/>
          </a:ln>
        </p:spPr>
        <p:txBody>
          <a:bodyPr>
            <a:normAutofit/>
          </a:bodyPr>
          <a:lstStyle/>
          <a:p>
            <a:pPr>
              <a:lnSpc>
                <a:spcPct val="100000"/>
              </a:lnSpc>
              <a:spcBef>
                <a:spcPts val="0"/>
              </a:spcBef>
            </a:pPr>
            <a:r>
              <a:rPr lang="en-US" sz="4800" dirty="0" smtClean="0">
                <a:solidFill>
                  <a:schemeClr val="bg1"/>
                </a:solidFill>
                <a:latin typeface="Lato" panose="020F0502020204030203" pitchFamily="34" charset="0"/>
              </a:rPr>
              <a:t>	Community </a:t>
            </a:r>
            <a:r>
              <a:rPr lang="en-US" sz="4800" dirty="0">
                <a:solidFill>
                  <a:schemeClr val="bg1"/>
                </a:solidFill>
                <a:latin typeface="Lato" panose="020F0502020204030203" pitchFamily="34" charset="0"/>
              </a:rPr>
              <a:t>Service Fund</a:t>
            </a:r>
            <a:endParaRPr lang="en-US" sz="4800" b="1" dirty="0"/>
          </a:p>
        </p:txBody>
      </p:sp>
      <p:sp>
        <p:nvSpPr>
          <p:cNvPr id="3" name="Content Placeholder 2"/>
          <p:cNvSpPr>
            <a:spLocks noGrp="1"/>
          </p:cNvSpPr>
          <p:nvPr>
            <p:ph idx="1"/>
          </p:nvPr>
        </p:nvSpPr>
        <p:spPr>
          <a:xfrm>
            <a:off x="979713" y="1338943"/>
            <a:ext cx="8196943" cy="5170432"/>
          </a:xfrm>
        </p:spPr>
        <p:txBody>
          <a:bodyPr>
            <a:noAutofit/>
          </a:bodyPr>
          <a:lstStyle/>
          <a:p>
            <a:pPr marL="0" indent="0">
              <a:lnSpc>
                <a:spcPct val="100000"/>
              </a:lnSpc>
              <a:spcBef>
                <a:spcPts val="0"/>
              </a:spcBef>
              <a:spcAft>
                <a:spcPts val="225"/>
              </a:spcAft>
              <a:buNone/>
            </a:pPr>
            <a:r>
              <a:rPr lang="en-US" sz="2200" b="1" u="sng" dirty="0">
                <a:latin typeface="Lato" panose="020F0502020204030203" pitchFamily="34" charset="0"/>
              </a:rPr>
              <a:t>School Resource Officer/School Liaison Officer : Cost Analysis</a:t>
            </a:r>
          </a:p>
          <a:p>
            <a:pPr>
              <a:lnSpc>
                <a:spcPct val="100000"/>
              </a:lnSpc>
              <a:spcBef>
                <a:spcPts val="0"/>
              </a:spcBef>
              <a:spcAft>
                <a:spcPts val="225"/>
              </a:spcAft>
            </a:pPr>
            <a:r>
              <a:rPr lang="en-US" sz="2200" b="1" dirty="0" smtClean="0">
                <a:latin typeface="Lato" panose="020F0502020204030203" pitchFamily="34" charset="0"/>
              </a:rPr>
              <a:t>Responsibilities </a:t>
            </a:r>
            <a:r>
              <a:rPr lang="en-US" sz="2200" b="1" dirty="0">
                <a:latin typeface="Lato" panose="020F0502020204030203" pitchFamily="34" charset="0"/>
              </a:rPr>
              <a:t>of this position is not confined to the walls of the public school;</a:t>
            </a:r>
          </a:p>
          <a:p>
            <a:pPr>
              <a:lnSpc>
                <a:spcPct val="100000"/>
              </a:lnSpc>
              <a:spcBef>
                <a:spcPts val="0"/>
              </a:spcBef>
              <a:spcAft>
                <a:spcPts val="225"/>
              </a:spcAft>
            </a:pPr>
            <a:r>
              <a:rPr lang="en-US" sz="2200" b="1" dirty="0">
                <a:latin typeface="Lato" panose="020F0502020204030203" pitchFamily="34" charset="0"/>
              </a:rPr>
              <a:t>Communicates with service groups, churches, other municipal teams, local businesses and citizens to assist them in understanding the student issues in the community;</a:t>
            </a:r>
          </a:p>
          <a:p>
            <a:pPr>
              <a:lnSpc>
                <a:spcPct val="100000"/>
              </a:lnSpc>
              <a:spcBef>
                <a:spcPts val="0"/>
              </a:spcBef>
              <a:spcAft>
                <a:spcPts val="225"/>
              </a:spcAft>
            </a:pPr>
            <a:r>
              <a:rPr lang="en-US" sz="2200" b="1" dirty="0">
                <a:latin typeface="Lato" panose="020F0502020204030203" pitchFamily="34" charset="0"/>
              </a:rPr>
              <a:t>The work schedule of this position is NOT limited to the work hours of </a:t>
            </a:r>
            <a:r>
              <a:rPr lang="en-US" sz="2200" b="1" dirty="0" smtClean="0">
                <a:latin typeface="Lato" panose="020F0502020204030203" pitchFamily="34" charset="0"/>
              </a:rPr>
              <a:t>the school </a:t>
            </a:r>
            <a:r>
              <a:rPr lang="en-US" sz="2200" b="1" dirty="0">
                <a:latin typeface="Lato" panose="020F0502020204030203" pitchFamily="34" charset="0"/>
              </a:rPr>
              <a:t>day (e.g. 7:30 a.m. to 3:30 p.m.);</a:t>
            </a:r>
          </a:p>
          <a:p>
            <a:pPr>
              <a:lnSpc>
                <a:spcPct val="100000"/>
              </a:lnSpc>
              <a:spcBef>
                <a:spcPts val="0"/>
              </a:spcBef>
              <a:spcAft>
                <a:spcPts val="225"/>
              </a:spcAft>
            </a:pPr>
            <a:r>
              <a:rPr lang="en-US" sz="2200" b="1" dirty="0">
                <a:latin typeface="Lato" panose="020F0502020204030203" pitchFamily="34" charset="0"/>
              </a:rPr>
              <a:t>Accessible to all school aged residents and serves as a community resource both on and off public school property; </a:t>
            </a:r>
          </a:p>
          <a:p>
            <a:pPr>
              <a:lnSpc>
                <a:spcPct val="100000"/>
              </a:lnSpc>
              <a:spcBef>
                <a:spcPts val="0"/>
              </a:spcBef>
              <a:spcAft>
                <a:spcPts val="225"/>
              </a:spcAft>
            </a:pPr>
            <a:r>
              <a:rPr lang="en-US" sz="2200" b="1" dirty="0">
                <a:latin typeface="Lato" panose="020F0502020204030203" pitchFamily="34" charset="0"/>
              </a:rPr>
              <a:t>Documentation must exist to demonstrate officer is a community-wide resource; and</a:t>
            </a:r>
          </a:p>
          <a:p>
            <a:pPr>
              <a:lnSpc>
                <a:spcPct val="100000"/>
              </a:lnSpc>
              <a:spcBef>
                <a:spcPts val="0"/>
              </a:spcBef>
              <a:spcAft>
                <a:spcPts val="225"/>
              </a:spcAft>
            </a:pPr>
            <a:r>
              <a:rPr lang="en-US" sz="2200" b="1" dirty="0">
                <a:latin typeface="Lato" panose="020F0502020204030203" pitchFamily="34" charset="0"/>
              </a:rPr>
              <a:t>Independent verification by district auditor and DPI.</a:t>
            </a:r>
          </a:p>
          <a:p>
            <a:pPr marL="0" indent="0">
              <a:lnSpc>
                <a:spcPct val="130000"/>
              </a:lnSpc>
              <a:spcBef>
                <a:spcPts val="0"/>
              </a:spcBef>
              <a:spcAft>
                <a:spcPts val="225"/>
              </a:spcAft>
              <a:buNone/>
            </a:pPr>
            <a:endParaRPr lang="en-US" sz="2026" b="1" dirty="0">
              <a:cs typeface="Arial" panose="020B0604020202020204" pitchFamily="34" charset="0"/>
            </a:endParaRPr>
          </a:p>
        </p:txBody>
      </p:sp>
      <p:sp>
        <p:nvSpPr>
          <p:cNvPr id="7" name="Footer Placeholder 6"/>
          <p:cNvSpPr>
            <a:spLocks noGrp="1"/>
          </p:cNvSpPr>
          <p:nvPr>
            <p:ph type="ftr" sz="quarter" idx="11"/>
          </p:nvPr>
        </p:nvSpPr>
        <p:spPr/>
        <p:txBody>
          <a:bodyPr/>
          <a:lstStyle/>
          <a:p>
            <a:r>
              <a:rPr lang="en-US" dirty="0" smtClean="0"/>
              <a:t>Department of Public Instruction</a:t>
            </a:r>
            <a:endParaRPr lang="en-US" dirty="0"/>
          </a:p>
        </p:txBody>
      </p:sp>
      <p:sp>
        <p:nvSpPr>
          <p:cNvPr id="8" name="Slide Number Placeholder 7"/>
          <p:cNvSpPr>
            <a:spLocks noGrp="1"/>
          </p:cNvSpPr>
          <p:nvPr>
            <p:ph type="sldNum" sz="quarter" idx="12"/>
          </p:nvPr>
        </p:nvSpPr>
        <p:spPr/>
        <p:txBody>
          <a:bodyPr/>
          <a:lstStyle/>
          <a:p>
            <a:fld id="{D57F1E4F-1CFF-5643-939E-217C01CDF565}" type="slidenum">
              <a:rPr lang="en-US" smtClean="0"/>
              <a:pPr/>
              <a:t>39</a:t>
            </a:fld>
            <a:endParaRPr lang="en-US" dirty="0"/>
          </a:p>
        </p:txBody>
      </p:sp>
    </p:spTree>
    <p:extLst>
      <p:ext uri="{BB962C8B-B14F-4D97-AF65-F5344CB8AC3E}">
        <p14:creationId xmlns:p14="http://schemas.microsoft.com/office/powerpoint/2010/main" val="32603777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5B05722-27E2-490D-91AF-DCC2EA314057}" type="slidenum">
              <a:rPr lang="en-US" smtClean="0"/>
              <a:pPr/>
              <a:t>4</a:t>
            </a:fld>
            <a:endParaRPr lang="en-US" dirty="0"/>
          </a:p>
        </p:txBody>
      </p:sp>
      <p:sp>
        <p:nvSpPr>
          <p:cNvPr id="8" name="Title 1"/>
          <p:cNvSpPr txBox="1">
            <a:spLocks/>
          </p:cNvSpPr>
          <p:nvPr/>
        </p:nvSpPr>
        <p:spPr>
          <a:xfrm>
            <a:off x="1" y="0"/>
            <a:ext cx="9364662" cy="1357475"/>
          </a:xfrm>
          <a:prstGeom prst="rect">
            <a:avLst/>
          </a:prstGeom>
        </p:spPr>
        <p:txBody>
          <a:bodyPr vert="horz" lIns="91440" tIns="45720" rIns="91440" bIns="45720" rtlCol="0" anchor="b">
            <a:normAutofit lnSpcReduction="10000"/>
          </a:bodyPr>
          <a:lstStyle>
            <a:lvl1pPr algn="ctr" defTabSz="936437" rtl="0" eaLnBrk="1" latinLnBrk="0" hangingPunct="1">
              <a:lnSpc>
                <a:spcPct val="90000"/>
              </a:lnSpc>
              <a:spcBef>
                <a:spcPct val="0"/>
              </a:spcBef>
              <a:buNone/>
              <a:defRPr sz="6145" kern="1200">
                <a:solidFill>
                  <a:schemeClr val="tx1"/>
                </a:solidFill>
                <a:latin typeface="+mj-lt"/>
                <a:ea typeface="+mj-ea"/>
                <a:cs typeface="+mj-cs"/>
              </a:defRPr>
            </a:lvl1pPr>
          </a:lstStyle>
          <a:p>
            <a:r>
              <a:rPr lang="en-US" sz="4800" b="1" dirty="0">
                <a:solidFill>
                  <a:schemeClr val="bg1"/>
                </a:solidFill>
                <a:latin typeface="Lato" panose="020F0502020204030203" pitchFamily="34" charset="0"/>
              </a:rPr>
              <a:t>Audit Program Changes &amp; State Single Audit Guidelines</a:t>
            </a:r>
          </a:p>
        </p:txBody>
      </p:sp>
      <p:pic>
        <p:nvPicPr>
          <p:cNvPr id="6" name="Picture 5"/>
          <p:cNvPicPr>
            <a:picLocks noChangeAspect="1"/>
          </p:cNvPicPr>
          <p:nvPr/>
        </p:nvPicPr>
        <p:blipFill>
          <a:blip r:embed="rId2"/>
          <a:stretch>
            <a:fillRect/>
          </a:stretch>
        </p:blipFill>
        <p:spPr>
          <a:xfrm>
            <a:off x="1016000" y="1550623"/>
            <a:ext cx="7516812" cy="5048659"/>
          </a:xfrm>
          <a:prstGeom prst="rect">
            <a:avLst/>
          </a:prstGeom>
        </p:spPr>
      </p:pic>
    </p:spTree>
    <p:extLst>
      <p:ext uri="{BB962C8B-B14F-4D97-AF65-F5344CB8AC3E}">
        <p14:creationId xmlns:p14="http://schemas.microsoft.com/office/powerpoint/2010/main" val="201661189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971" y="87086"/>
            <a:ext cx="9266693" cy="1032106"/>
          </a:xfrm>
          <a:ln w="28575" cmpd="sng">
            <a:noFill/>
          </a:ln>
        </p:spPr>
        <p:txBody>
          <a:bodyPr>
            <a:normAutofit/>
          </a:bodyPr>
          <a:lstStyle/>
          <a:p>
            <a:pPr>
              <a:lnSpc>
                <a:spcPct val="100000"/>
              </a:lnSpc>
              <a:spcBef>
                <a:spcPts val="0"/>
              </a:spcBef>
            </a:pPr>
            <a:r>
              <a:rPr lang="en-US" sz="4800" dirty="0" smtClean="0">
                <a:solidFill>
                  <a:schemeClr val="bg1"/>
                </a:solidFill>
                <a:latin typeface="Lato" panose="020F0502020204030203" pitchFamily="34" charset="0"/>
              </a:rPr>
              <a:t>	Community </a:t>
            </a:r>
            <a:r>
              <a:rPr lang="en-US" sz="4800" dirty="0">
                <a:solidFill>
                  <a:schemeClr val="bg1"/>
                </a:solidFill>
                <a:latin typeface="Lato" panose="020F0502020204030203" pitchFamily="34" charset="0"/>
              </a:rPr>
              <a:t>Service Fund</a:t>
            </a:r>
            <a:endParaRPr lang="en-US" sz="4800" b="1" dirty="0"/>
          </a:p>
        </p:txBody>
      </p:sp>
      <p:sp>
        <p:nvSpPr>
          <p:cNvPr id="3" name="Content Placeholder 2"/>
          <p:cNvSpPr>
            <a:spLocks noGrp="1"/>
          </p:cNvSpPr>
          <p:nvPr>
            <p:ph idx="1"/>
          </p:nvPr>
        </p:nvSpPr>
        <p:spPr>
          <a:xfrm>
            <a:off x="566058" y="1284515"/>
            <a:ext cx="8534400" cy="4920342"/>
          </a:xfrm>
        </p:spPr>
        <p:txBody>
          <a:bodyPr>
            <a:noAutofit/>
          </a:bodyPr>
          <a:lstStyle/>
          <a:p>
            <a:pPr marL="0" indent="0">
              <a:lnSpc>
                <a:spcPct val="100000"/>
              </a:lnSpc>
              <a:spcBef>
                <a:spcPts val="0"/>
              </a:spcBef>
              <a:buNone/>
            </a:pPr>
            <a:r>
              <a:rPr lang="en-US" sz="2800" b="1" u="sng" dirty="0">
                <a:latin typeface="Lato" panose="020F0502020204030203" pitchFamily="34" charset="0"/>
              </a:rPr>
              <a:t>Public Information and Community Engagement/Public </a:t>
            </a:r>
            <a:r>
              <a:rPr lang="en-US" sz="2800" b="1" u="sng" dirty="0" smtClean="0">
                <a:latin typeface="Lato" panose="020F0502020204030203" pitchFamily="34" charset="0"/>
              </a:rPr>
              <a:t>Relations: Cost </a:t>
            </a:r>
            <a:r>
              <a:rPr lang="en-US" sz="2800" b="1" u="sng" dirty="0">
                <a:latin typeface="Lato" panose="020F0502020204030203" pitchFamily="34" charset="0"/>
              </a:rPr>
              <a:t>Analysis</a:t>
            </a:r>
            <a:endParaRPr lang="en-US" sz="2800" b="1" u="sng" dirty="0" smtClean="0">
              <a:latin typeface="Lato" panose="020F0502020204030203" pitchFamily="34" charset="0"/>
            </a:endParaRPr>
          </a:p>
          <a:p>
            <a:pPr>
              <a:lnSpc>
                <a:spcPct val="100000"/>
              </a:lnSpc>
              <a:spcBef>
                <a:spcPts val="0"/>
              </a:spcBef>
            </a:pPr>
            <a:r>
              <a:rPr lang="en-US" sz="2800" b="1" dirty="0" smtClean="0">
                <a:latin typeface="Lato" panose="020F0502020204030203" pitchFamily="34" charset="0"/>
              </a:rPr>
              <a:t>Every district position needs </a:t>
            </a:r>
            <a:r>
              <a:rPr lang="en-US" sz="2800" b="1" dirty="0">
                <a:latin typeface="Lato" panose="020F0502020204030203" pitchFamily="34" charset="0"/>
              </a:rPr>
              <a:t>a job description. </a:t>
            </a:r>
          </a:p>
          <a:p>
            <a:pPr>
              <a:lnSpc>
                <a:spcPct val="100000"/>
              </a:lnSpc>
              <a:spcBef>
                <a:spcPts val="0"/>
              </a:spcBef>
            </a:pPr>
            <a:r>
              <a:rPr lang="en-US" sz="2800" b="1" dirty="0">
                <a:latin typeface="Lato" panose="020F0502020204030203" pitchFamily="34" charset="0"/>
              </a:rPr>
              <a:t>The actual duties an individual performs will be the key to determining if the position is a school cost (Fund 10) or a community service cost (Fund 80). </a:t>
            </a:r>
          </a:p>
          <a:p>
            <a:pPr>
              <a:lnSpc>
                <a:spcPct val="100000"/>
              </a:lnSpc>
              <a:spcBef>
                <a:spcPts val="0"/>
              </a:spcBef>
            </a:pPr>
            <a:r>
              <a:rPr lang="en-US" sz="2800" b="1" dirty="0" smtClean="0">
                <a:latin typeface="Lato" panose="020F0502020204030203" pitchFamily="34" charset="0"/>
              </a:rPr>
              <a:t>If staff </a:t>
            </a:r>
            <a:r>
              <a:rPr lang="en-US" sz="2800" b="1" dirty="0">
                <a:latin typeface="Lato" panose="020F0502020204030203" pitchFamily="34" charset="0"/>
              </a:rPr>
              <a:t>member will focus on non-school Community Programs and Services that are of direct benefit to the </a:t>
            </a:r>
            <a:r>
              <a:rPr lang="en-US" sz="2800" b="1" dirty="0" smtClean="0">
                <a:latin typeface="Lato" panose="020F0502020204030203" pitchFamily="34" charset="0"/>
              </a:rPr>
              <a:t>community = Fund 80</a:t>
            </a:r>
            <a:r>
              <a:rPr lang="en-US" sz="2800" b="1" dirty="0">
                <a:latin typeface="Lato" panose="020F0502020204030203" pitchFamily="34" charset="0"/>
              </a:rPr>
              <a:t>.</a:t>
            </a:r>
          </a:p>
          <a:p>
            <a:pPr marL="0" indent="0">
              <a:lnSpc>
                <a:spcPct val="130000"/>
              </a:lnSpc>
              <a:spcBef>
                <a:spcPts val="0"/>
              </a:spcBef>
              <a:spcAft>
                <a:spcPts val="225"/>
              </a:spcAft>
              <a:buNone/>
            </a:pPr>
            <a:endParaRPr lang="en-US" sz="2026" b="1" dirty="0">
              <a:cs typeface="Arial" panose="020B0604020202020204" pitchFamily="34" charset="0"/>
            </a:endParaRPr>
          </a:p>
        </p:txBody>
      </p:sp>
      <p:sp>
        <p:nvSpPr>
          <p:cNvPr id="7" name="Footer Placeholder 6"/>
          <p:cNvSpPr>
            <a:spLocks noGrp="1"/>
          </p:cNvSpPr>
          <p:nvPr>
            <p:ph type="ftr" sz="quarter" idx="11"/>
          </p:nvPr>
        </p:nvSpPr>
        <p:spPr/>
        <p:txBody>
          <a:bodyPr/>
          <a:lstStyle/>
          <a:p>
            <a:r>
              <a:rPr lang="en-US" dirty="0" smtClean="0"/>
              <a:t>Department of Public Instruction</a:t>
            </a:r>
            <a:endParaRPr lang="en-US" dirty="0"/>
          </a:p>
        </p:txBody>
      </p:sp>
      <p:sp>
        <p:nvSpPr>
          <p:cNvPr id="8" name="Slide Number Placeholder 7"/>
          <p:cNvSpPr>
            <a:spLocks noGrp="1"/>
          </p:cNvSpPr>
          <p:nvPr>
            <p:ph type="sldNum" sz="quarter" idx="12"/>
          </p:nvPr>
        </p:nvSpPr>
        <p:spPr/>
        <p:txBody>
          <a:bodyPr/>
          <a:lstStyle/>
          <a:p>
            <a:fld id="{D57F1E4F-1CFF-5643-939E-217C01CDF565}" type="slidenum">
              <a:rPr lang="en-US" smtClean="0"/>
              <a:pPr/>
              <a:t>40</a:t>
            </a:fld>
            <a:endParaRPr lang="en-US" dirty="0"/>
          </a:p>
        </p:txBody>
      </p:sp>
    </p:spTree>
    <p:extLst>
      <p:ext uri="{BB962C8B-B14F-4D97-AF65-F5344CB8AC3E}">
        <p14:creationId xmlns:p14="http://schemas.microsoft.com/office/powerpoint/2010/main" val="147589751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971" y="87086"/>
            <a:ext cx="9266693" cy="1032106"/>
          </a:xfrm>
          <a:ln w="28575" cmpd="sng">
            <a:noFill/>
          </a:ln>
        </p:spPr>
        <p:txBody>
          <a:bodyPr>
            <a:normAutofit/>
          </a:bodyPr>
          <a:lstStyle/>
          <a:p>
            <a:pPr>
              <a:lnSpc>
                <a:spcPct val="100000"/>
              </a:lnSpc>
              <a:spcBef>
                <a:spcPts val="0"/>
              </a:spcBef>
            </a:pPr>
            <a:r>
              <a:rPr lang="en-US" sz="4800" dirty="0" smtClean="0">
                <a:solidFill>
                  <a:schemeClr val="bg1"/>
                </a:solidFill>
                <a:latin typeface="Lato" panose="020F0502020204030203" pitchFamily="34" charset="0"/>
              </a:rPr>
              <a:t>	Community </a:t>
            </a:r>
            <a:r>
              <a:rPr lang="en-US" sz="4800" dirty="0">
                <a:solidFill>
                  <a:schemeClr val="bg1"/>
                </a:solidFill>
                <a:latin typeface="Lato" panose="020F0502020204030203" pitchFamily="34" charset="0"/>
              </a:rPr>
              <a:t>Service Fund</a:t>
            </a:r>
            <a:endParaRPr lang="en-US" sz="4800" b="1" dirty="0"/>
          </a:p>
        </p:txBody>
      </p:sp>
      <p:sp>
        <p:nvSpPr>
          <p:cNvPr id="3" name="Content Placeholder 2"/>
          <p:cNvSpPr>
            <a:spLocks noGrp="1"/>
          </p:cNvSpPr>
          <p:nvPr>
            <p:ph idx="1"/>
          </p:nvPr>
        </p:nvSpPr>
        <p:spPr>
          <a:xfrm>
            <a:off x="97971" y="1284515"/>
            <a:ext cx="9133115" cy="4533570"/>
          </a:xfrm>
        </p:spPr>
        <p:txBody>
          <a:bodyPr>
            <a:noAutofit/>
          </a:bodyPr>
          <a:lstStyle/>
          <a:p>
            <a:pPr marL="0" indent="0">
              <a:lnSpc>
                <a:spcPct val="100000"/>
              </a:lnSpc>
              <a:spcBef>
                <a:spcPts val="0"/>
              </a:spcBef>
              <a:buNone/>
            </a:pPr>
            <a:r>
              <a:rPr lang="en-US" sz="2400" b="1" u="sng" dirty="0">
                <a:latin typeface="Lato" panose="020F0502020204030203" pitchFamily="34" charset="0"/>
              </a:rPr>
              <a:t>Public Information and Community Engagement/Public </a:t>
            </a:r>
            <a:r>
              <a:rPr lang="en-US" sz="2400" b="1" u="sng" dirty="0" smtClean="0">
                <a:latin typeface="Lato" panose="020F0502020204030203" pitchFamily="34" charset="0"/>
              </a:rPr>
              <a:t>Relations: Cost </a:t>
            </a:r>
            <a:r>
              <a:rPr lang="en-US" sz="2400" b="1" u="sng" dirty="0">
                <a:latin typeface="Lato" panose="020F0502020204030203" pitchFamily="34" charset="0"/>
              </a:rPr>
              <a:t>Analysis</a:t>
            </a:r>
            <a:endParaRPr lang="en-US" sz="2800" b="1" u="sng" dirty="0" smtClean="0">
              <a:latin typeface="Lato" panose="020F0502020204030203" pitchFamily="34" charset="0"/>
            </a:endParaRPr>
          </a:p>
          <a:p>
            <a:pPr>
              <a:lnSpc>
                <a:spcPct val="100000"/>
              </a:lnSpc>
              <a:spcBef>
                <a:spcPts val="0"/>
              </a:spcBef>
            </a:pPr>
            <a:r>
              <a:rPr lang="en-US" sz="2800" b="1" dirty="0" smtClean="0">
                <a:latin typeface="Lato" panose="020F0502020204030203" pitchFamily="34" charset="0"/>
              </a:rPr>
              <a:t>Every district position needs </a:t>
            </a:r>
            <a:r>
              <a:rPr lang="en-US" sz="2800" b="1" dirty="0">
                <a:latin typeface="Lato" panose="020F0502020204030203" pitchFamily="34" charset="0"/>
              </a:rPr>
              <a:t>a job description. </a:t>
            </a:r>
          </a:p>
          <a:p>
            <a:pPr>
              <a:lnSpc>
                <a:spcPct val="100000"/>
              </a:lnSpc>
              <a:spcBef>
                <a:spcPts val="0"/>
              </a:spcBef>
            </a:pPr>
            <a:r>
              <a:rPr lang="en-US" sz="2800" b="1" dirty="0">
                <a:latin typeface="Lato" panose="020F0502020204030203" pitchFamily="34" charset="0"/>
              </a:rPr>
              <a:t>The actual duties an individual performs will be the key to determining if the position is a school cost (Fund 10) or a community service cost (Fund 80). </a:t>
            </a:r>
            <a:endParaRPr lang="en-US" sz="500" b="1" dirty="0">
              <a:latin typeface="Lato" panose="020F0502020204030203" pitchFamily="34" charset="0"/>
            </a:endParaRPr>
          </a:p>
          <a:p>
            <a:pPr>
              <a:lnSpc>
                <a:spcPct val="100000"/>
              </a:lnSpc>
              <a:spcBef>
                <a:spcPts val="0"/>
              </a:spcBef>
            </a:pPr>
            <a:r>
              <a:rPr lang="en-US" sz="2800" b="1" dirty="0" smtClean="0">
                <a:latin typeface="Lato" panose="020F0502020204030203" pitchFamily="34" charset="0"/>
              </a:rPr>
              <a:t>School </a:t>
            </a:r>
            <a:r>
              <a:rPr lang="en-US" sz="2800" b="1" dirty="0">
                <a:latin typeface="Lato" panose="020F0502020204030203" pitchFamily="34" charset="0"/>
              </a:rPr>
              <a:t>duties and responsibilities (Fund 10):</a:t>
            </a:r>
          </a:p>
          <a:p>
            <a:pPr lvl="1">
              <a:lnSpc>
                <a:spcPct val="100000"/>
              </a:lnSpc>
              <a:spcBef>
                <a:spcPts val="0"/>
              </a:spcBef>
            </a:pPr>
            <a:r>
              <a:rPr lang="en-US" sz="2400" b="1" dirty="0">
                <a:latin typeface="Lato" panose="020F0502020204030203" pitchFamily="34" charset="0"/>
              </a:rPr>
              <a:t>Manage the district website and social media communications. </a:t>
            </a:r>
          </a:p>
          <a:p>
            <a:pPr lvl="1">
              <a:lnSpc>
                <a:spcPct val="100000"/>
              </a:lnSpc>
              <a:spcBef>
                <a:spcPts val="0"/>
              </a:spcBef>
            </a:pPr>
            <a:r>
              <a:rPr lang="en-US" sz="2400" b="1" dirty="0">
                <a:latin typeface="Lato" panose="020F0502020204030203" pitchFamily="34" charset="0"/>
              </a:rPr>
              <a:t>All endeavors that will promote the district to the district residents.</a:t>
            </a:r>
          </a:p>
          <a:p>
            <a:pPr lvl="1">
              <a:lnSpc>
                <a:spcPct val="100000"/>
              </a:lnSpc>
              <a:spcBef>
                <a:spcPts val="0"/>
              </a:spcBef>
            </a:pPr>
            <a:r>
              <a:rPr lang="en-US" sz="2400" b="1" dirty="0">
                <a:latin typeface="Lato" panose="020F0502020204030203" pitchFamily="34" charset="0"/>
              </a:rPr>
              <a:t>The gathering of feedback for district activities, through surveys, focus groups, etc. </a:t>
            </a:r>
          </a:p>
          <a:p>
            <a:pPr marL="0" indent="0">
              <a:lnSpc>
                <a:spcPct val="130000"/>
              </a:lnSpc>
              <a:spcBef>
                <a:spcPts val="0"/>
              </a:spcBef>
              <a:spcAft>
                <a:spcPts val="225"/>
              </a:spcAft>
              <a:buNone/>
            </a:pPr>
            <a:endParaRPr lang="en-US" sz="2026" b="1" dirty="0">
              <a:cs typeface="Arial" panose="020B0604020202020204" pitchFamily="34" charset="0"/>
            </a:endParaRPr>
          </a:p>
        </p:txBody>
      </p:sp>
      <p:sp>
        <p:nvSpPr>
          <p:cNvPr id="7" name="Footer Placeholder 6"/>
          <p:cNvSpPr>
            <a:spLocks noGrp="1"/>
          </p:cNvSpPr>
          <p:nvPr>
            <p:ph type="ftr" sz="quarter" idx="11"/>
          </p:nvPr>
        </p:nvSpPr>
        <p:spPr/>
        <p:txBody>
          <a:bodyPr/>
          <a:lstStyle/>
          <a:p>
            <a:r>
              <a:rPr lang="en-US" dirty="0" smtClean="0"/>
              <a:t>Department of Public Instruction</a:t>
            </a:r>
            <a:endParaRPr lang="en-US" dirty="0"/>
          </a:p>
        </p:txBody>
      </p:sp>
      <p:sp>
        <p:nvSpPr>
          <p:cNvPr id="8" name="Slide Number Placeholder 7"/>
          <p:cNvSpPr>
            <a:spLocks noGrp="1"/>
          </p:cNvSpPr>
          <p:nvPr>
            <p:ph type="sldNum" sz="quarter" idx="12"/>
          </p:nvPr>
        </p:nvSpPr>
        <p:spPr/>
        <p:txBody>
          <a:bodyPr/>
          <a:lstStyle/>
          <a:p>
            <a:fld id="{D57F1E4F-1CFF-5643-939E-217C01CDF565}" type="slidenum">
              <a:rPr lang="en-US" smtClean="0"/>
              <a:pPr/>
              <a:t>41</a:t>
            </a:fld>
            <a:endParaRPr lang="en-US" dirty="0"/>
          </a:p>
        </p:txBody>
      </p:sp>
    </p:spTree>
    <p:extLst>
      <p:ext uri="{BB962C8B-B14F-4D97-AF65-F5344CB8AC3E}">
        <p14:creationId xmlns:p14="http://schemas.microsoft.com/office/powerpoint/2010/main" val="197615085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Lato" panose="020F0502020204030203" pitchFamily="34" charset="0"/>
              </a:rPr>
              <a:t>Restricted Fund Balances</a:t>
            </a:r>
            <a:endParaRPr lang="en-US" dirty="0">
              <a:latin typeface="Lato" panose="020F0502020204030203" pitchFamily="34" charset="0"/>
            </a:endParaRPr>
          </a:p>
        </p:txBody>
      </p:sp>
      <p:sp>
        <p:nvSpPr>
          <p:cNvPr id="4" name="Slide Number Placeholder 3"/>
          <p:cNvSpPr>
            <a:spLocks noGrp="1"/>
          </p:cNvSpPr>
          <p:nvPr>
            <p:ph type="sldNum" sz="quarter" idx="12"/>
          </p:nvPr>
        </p:nvSpPr>
        <p:spPr/>
        <p:txBody>
          <a:bodyPr/>
          <a:lstStyle/>
          <a:p>
            <a:fld id="{48F63A3B-78C7-47BE-AE5E-E10140E04643}" type="slidenum">
              <a:rPr lang="en-US" smtClean="0"/>
              <a:t>42</a:t>
            </a:fld>
            <a:endParaRPr lang="en-US" dirty="0"/>
          </a:p>
        </p:txBody>
      </p:sp>
    </p:spTree>
    <p:extLst>
      <p:ext uri="{BB962C8B-B14F-4D97-AF65-F5344CB8AC3E}">
        <p14:creationId xmlns:p14="http://schemas.microsoft.com/office/powerpoint/2010/main" val="393702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3821" y="0"/>
            <a:ext cx="8077022" cy="1357475"/>
          </a:xfrm>
        </p:spPr>
        <p:txBody>
          <a:bodyPr>
            <a:normAutofit/>
          </a:bodyPr>
          <a:lstStyle/>
          <a:p>
            <a:pPr algn="ctr"/>
            <a:r>
              <a:rPr lang="en-US" sz="4800" dirty="0" smtClean="0">
                <a:solidFill>
                  <a:schemeClr val="bg1"/>
                </a:solidFill>
                <a:latin typeface="Lato" panose="020F0502020204030203" pitchFamily="34" charset="0"/>
              </a:rPr>
              <a:t>Common School Fund</a:t>
            </a:r>
            <a:endParaRPr lang="en-US" sz="4800" dirty="0">
              <a:solidFill>
                <a:schemeClr val="bg1"/>
              </a:solidFill>
              <a:latin typeface="Lato" panose="020F0502020204030203" pitchFamily="34" charset="0"/>
            </a:endParaRPr>
          </a:p>
        </p:txBody>
      </p:sp>
      <p:sp>
        <p:nvSpPr>
          <p:cNvPr id="3" name="Content Placeholder 2"/>
          <p:cNvSpPr>
            <a:spLocks noGrp="1"/>
          </p:cNvSpPr>
          <p:nvPr>
            <p:ph idx="1"/>
          </p:nvPr>
        </p:nvSpPr>
        <p:spPr/>
        <p:txBody>
          <a:bodyPr>
            <a:normAutofit fontScale="92500" lnSpcReduction="10000"/>
          </a:bodyPr>
          <a:lstStyle/>
          <a:p>
            <a:r>
              <a:rPr lang="en-US" dirty="0" smtClean="0">
                <a:latin typeface="Lato" panose="020F0502020204030203" pitchFamily="34" charset="0"/>
              </a:rPr>
              <a:t>Wisconsin Statute 43.70(3)</a:t>
            </a:r>
          </a:p>
          <a:p>
            <a:pPr lvl="1"/>
            <a:r>
              <a:rPr lang="en-US" dirty="0" smtClean="0">
                <a:latin typeface="Lato" panose="020F0502020204030203" pitchFamily="34" charset="0"/>
              </a:rPr>
              <a:t>Moneys </a:t>
            </a:r>
            <a:r>
              <a:rPr lang="en-US" dirty="0">
                <a:latin typeface="Lato" panose="020F0502020204030203" pitchFamily="34" charset="0"/>
              </a:rPr>
              <a:t>distributed under this section may be expended only for the </a:t>
            </a:r>
            <a:r>
              <a:rPr lang="en-US" u="sng" dirty="0">
                <a:latin typeface="Lato" panose="020F0502020204030203" pitchFamily="34" charset="0"/>
              </a:rPr>
              <a:t>purchase of instructional materials from the state historical society for use in teaching Wisconsin history and for the purchase of library books and other instructional materials for school libraries</a:t>
            </a:r>
            <a:r>
              <a:rPr lang="en-US" dirty="0">
                <a:latin typeface="Lato" panose="020F0502020204030203" pitchFamily="34" charset="0"/>
              </a:rPr>
              <a:t>, but not for public library facilities operated by school districts under s. </a:t>
            </a:r>
            <a:r>
              <a:rPr lang="en-US" dirty="0">
                <a:latin typeface="Lato" panose="020F0502020204030203" pitchFamily="34" charset="0"/>
                <a:hlinkClick r:id="rId2" tooltip="Statutes 43.52"/>
              </a:rPr>
              <a:t>43.52</a:t>
            </a:r>
            <a:r>
              <a:rPr lang="en-US" dirty="0">
                <a:latin typeface="Lato" panose="020F0502020204030203" pitchFamily="34" charset="0"/>
              </a:rPr>
              <a:t>, in accordance with rules promulgated by the state superintendent. In addition, a school district may use the moneys received under this section to </a:t>
            </a:r>
            <a:r>
              <a:rPr lang="en-US" u="sng" dirty="0">
                <a:latin typeface="Lato" panose="020F0502020204030203" pitchFamily="34" charset="0"/>
              </a:rPr>
              <a:t>purchase school library computers and related software</a:t>
            </a:r>
            <a:r>
              <a:rPr lang="en-US" dirty="0">
                <a:latin typeface="Lato" panose="020F0502020204030203" pitchFamily="34" charset="0"/>
              </a:rPr>
              <a:t> if the school board consults with the person who supervises the school district's libraries and the computers and software are housed in the school library.</a:t>
            </a:r>
          </a:p>
        </p:txBody>
      </p:sp>
      <p:sp>
        <p:nvSpPr>
          <p:cNvPr id="4" name="Slide Number Placeholder 3"/>
          <p:cNvSpPr>
            <a:spLocks noGrp="1"/>
          </p:cNvSpPr>
          <p:nvPr>
            <p:ph type="sldNum" sz="quarter" idx="12"/>
          </p:nvPr>
        </p:nvSpPr>
        <p:spPr/>
        <p:txBody>
          <a:bodyPr/>
          <a:lstStyle/>
          <a:p>
            <a:fld id="{E5B05722-27E2-490D-91AF-DCC2EA314057}" type="slidenum">
              <a:rPr lang="en-US" smtClean="0"/>
              <a:pPr/>
              <a:t>43</a:t>
            </a:fld>
            <a:endParaRPr lang="en-US" dirty="0"/>
          </a:p>
        </p:txBody>
      </p:sp>
    </p:spTree>
    <p:extLst>
      <p:ext uri="{BB962C8B-B14F-4D97-AF65-F5344CB8AC3E}">
        <p14:creationId xmlns:p14="http://schemas.microsoft.com/office/powerpoint/2010/main" val="119677941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3821" y="0"/>
            <a:ext cx="8077022" cy="1357475"/>
          </a:xfrm>
        </p:spPr>
        <p:txBody>
          <a:bodyPr>
            <a:normAutofit/>
          </a:bodyPr>
          <a:lstStyle/>
          <a:p>
            <a:pPr algn="ctr"/>
            <a:r>
              <a:rPr lang="en-US" sz="4800" dirty="0" smtClean="0">
                <a:solidFill>
                  <a:schemeClr val="bg1"/>
                </a:solidFill>
                <a:latin typeface="Lato" panose="020F0502020204030203" pitchFamily="34" charset="0"/>
              </a:rPr>
              <a:t>Common School Fund</a:t>
            </a:r>
            <a:endParaRPr lang="en-US" sz="4800" dirty="0">
              <a:solidFill>
                <a:schemeClr val="bg1"/>
              </a:solidFill>
              <a:latin typeface="Lato" panose="020F0502020204030203" pitchFamily="34" charset="0"/>
            </a:endParaRPr>
          </a:p>
        </p:txBody>
      </p:sp>
      <p:sp>
        <p:nvSpPr>
          <p:cNvPr id="3" name="Content Placeholder 2"/>
          <p:cNvSpPr>
            <a:spLocks noGrp="1"/>
          </p:cNvSpPr>
          <p:nvPr>
            <p:ph idx="1"/>
          </p:nvPr>
        </p:nvSpPr>
        <p:spPr/>
        <p:txBody>
          <a:bodyPr/>
          <a:lstStyle/>
          <a:p>
            <a:r>
              <a:rPr lang="en-US" sz="2800" dirty="0" smtClean="0">
                <a:latin typeface="Lato" panose="020F0502020204030203" pitchFamily="34" charset="0"/>
              </a:rPr>
              <a:t>New Restricted Fund Balance - </a:t>
            </a:r>
            <a:r>
              <a:rPr lang="en-US" sz="2800" dirty="0">
                <a:latin typeface="Lato" panose="020F0502020204030203" pitchFamily="34" charset="0"/>
              </a:rPr>
              <a:t>Account </a:t>
            </a:r>
            <a:r>
              <a:rPr lang="en-US" sz="2800" dirty="0" smtClean="0">
                <a:latin typeface="Lato" panose="020F0502020204030203" pitchFamily="34" charset="0"/>
              </a:rPr>
              <a:t>936130</a:t>
            </a:r>
          </a:p>
          <a:p>
            <a:r>
              <a:rPr lang="en-US" sz="2800" dirty="0">
                <a:latin typeface="Lato" panose="020F0502020204030203" pitchFamily="34" charset="0"/>
              </a:rPr>
              <a:t>New Edit in the Annual Report Comparing the Remaining to Spend Amount to Account 936130</a:t>
            </a:r>
          </a:p>
          <a:p>
            <a:r>
              <a:rPr lang="en-US" sz="2800" dirty="0" smtClean="0">
                <a:latin typeface="Lato" panose="020F0502020204030203" pitchFamily="34" charset="0"/>
              </a:rPr>
              <a:t>Annual Report Addenda A82</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E5B05722-27E2-490D-91AF-DCC2EA314057}" type="slidenum">
              <a:rPr lang="en-US" smtClean="0"/>
              <a:pPr/>
              <a:t>44</a:t>
            </a:fld>
            <a:endParaRPr lang="en-US" dirty="0"/>
          </a:p>
        </p:txBody>
      </p:sp>
      <p:pic>
        <p:nvPicPr>
          <p:cNvPr id="5" name="Content Placeholder 5"/>
          <p:cNvPicPr>
            <a:picLocks noChangeAspect="1"/>
          </p:cNvPicPr>
          <p:nvPr/>
        </p:nvPicPr>
        <p:blipFill>
          <a:blip r:embed="rId2"/>
          <a:stretch>
            <a:fillRect/>
          </a:stretch>
        </p:blipFill>
        <p:spPr>
          <a:xfrm>
            <a:off x="1135781" y="3830855"/>
            <a:ext cx="6285297" cy="27913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04590605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3821" y="86284"/>
            <a:ext cx="8077022" cy="1127625"/>
          </a:xfrm>
        </p:spPr>
        <p:txBody>
          <a:bodyPr>
            <a:normAutofit/>
          </a:bodyPr>
          <a:lstStyle/>
          <a:p>
            <a:pPr algn="ctr"/>
            <a:r>
              <a:rPr lang="en-US" sz="4800" dirty="0" smtClean="0">
                <a:solidFill>
                  <a:schemeClr val="bg1"/>
                </a:solidFill>
                <a:latin typeface="Lato" panose="020F0502020204030203" pitchFamily="34" charset="0"/>
              </a:rPr>
              <a:t>Energy Efficiency Exemption</a:t>
            </a:r>
            <a:endParaRPr lang="en-US" sz="4800" dirty="0">
              <a:solidFill>
                <a:schemeClr val="bg1"/>
              </a:solidFill>
              <a:latin typeface="Lato" panose="020F0502020204030203" pitchFamily="34" charset="0"/>
            </a:endParaRPr>
          </a:p>
        </p:txBody>
      </p:sp>
      <p:sp>
        <p:nvSpPr>
          <p:cNvPr id="3" name="Content Placeholder 2"/>
          <p:cNvSpPr>
            <a:spLocks noGrp="1"/>
          </p:cNvSpPr>
          <p:nvPr>
            <p:ph idx="1"/>
          </p:nvPr>
        </p:nvSpPr>
        <p:spPr/>
        <p:txBody>
          <a:bodyPr>
            <a:normAutofit lnSpcReduction="10000"/>
          </a:bodyPr>
          <a:lstStyle/>
          <a:p>
            <a:r>
              <a:rPr lang="en-US" dirty="0" smtClean="0">
                <a:latin typeface="Lato" panose="020F0502020204030203" pitchFamily="34" charset="0"/>
              </a:rPr>
              <a:t>Wisconsin Statute 121.91(4)(o)1.</a:t>
            </a:r>
          </a:p>
          <a:p>
            <a:pPr lvl="1"/>
            <a:r>
              <a:rPr lang="en-US" dirty="0" smtClean="0">
                <a:latin typeface="Lato" panose="020F0502020204030203" pitchFamily="34" charset="0"/>
              </a:rPr>
              <a:t>A school board may adopt a resolution to increase the revenue limit otherwise applicable to a school district under </a:t>
            </a:r>
            <a:r>
              <a:rPr lang="en-US" dirty="0" smtClean="0">
                <a:latin typeface="Lato" panose="020F0502020204030203" pitchFamily="34" charset="0"/>
                <a:hlinkClick r:id="rId3"/>
              </a:rPr>
              <a:t>s. 121.91 (2m)</a:t>
            </a:r>
            <a:r>
              <a:rPr lang="en-US" dirty="0" smtClean="0">
                <a:latin typeface="Lato" panose="020F0502020204030203" pitchFamily="34" charset="0"/>
              </a:rPr>
              <a:t>, Stats., in any school year by an amount spent by the school district in that school year </a:t>
            </a:r>
            <a:r>
              <a:rPr lang="en-US" u="sng" dirty="0" smtClean="0">
                <a:latin typeface="Lato" panose="020F0502020204030203" pitchFamily="34" charset="0"/>
              </a:rPr>
              <a:t>on a project to implement energy efficiency measures or to purchase energy efficiency products</a:t>
            </a:r>
            <a:r>
              <a:rPr lang="en-US" dirty="0" smtClean="0">
                <a:latin typeface="Lato" panose="020F0502020204030203" pitchFamily="34" charset="0"/>
              </a:rPr>
              <a:t>.</a:t>
            </a:r>
          </a:p>
          <a:p>
            <a:pPr lvl="1"/>
            <a:r>
              <a:rPr lang="en-US" dirty="0" smtClean="0">
                <a:latin typeface="Lato" panose="020F0502020204030203" pitchFamily="34" charset="0"/>
              </a:rPr>
              <a:t>Exemption could be used for single year projects or to repay debt taken out to finance the projects.</a:t>
            </a:r>
          </a:p>
          <a:p>
            <a:r>
              <a:rPr lang="en-US" dirty="0" smtClean="0">
                <a:latin typeface="Lato" panose="020F0502020204030203" pitchFamily="34" charset="0"/>
              </a:rPr>
              <a:t>2017 Wisconsin Act 59 implemented a moratorium on new resolutions until </a:t>
            </a:r>
            <a:r>
              <a:rPr lang="en-US" u="sng" dirty="0" smtClean="0">
                <a:latin typeface="Lato" panose="020F0502020204030203" pitchFamily="34" charset="0"/>
              </a:rPr>
              <a:t>after December 3018</a:t>
            </a:r>
            <a:endParaRPr lang="en-US" u="sng" dirty="0">
              <a:latin typeface="Lato" panose="020F0502020204030203" pitchFamily="34" charset="0"/>
            </a:endParaRPr>
          </a:p>
        </p:txBody>
      </p:sp>
      <p:sp>
        <p:nvSpPr>
          <p:cNvPr id="4" name="Slide Number Placeholder 3"/>
          <p:cNvSpPr>
            <a:spLocks noGrp="1"/>
          </p:cNvSpPr>
          <p:nvPr>
            <p:ph type="sldNum" sz="quarter" idx="12"/>
          </p:nvPr>
        </p:nvSpPr>
        <p:spPr/>
        <p:txBody>
          <a:bodyPr/>
          <a:lstStyle/>
          <a:p>
            <a:fld id="{E5B05722-27E2-490D-91AF-DCC2EA314057}" type="slidenum">
              <a:rPr lang="en-US" smtClean="0"/>
              <a:pPr/>
              <a:t>45</a:t>
            </a:fld>
            <a:endParaRPr lang="en-US" dirty="0"/>
          </a:p>
        </p:txBody>
      </p:sp>
    </p:spTree>
    <p:extLst>
      <p:ext uri="{BB962C8B-B14F-4D97-AF65-F5344CB8AC3E}">
        <p14:creationId xmlns:p14="http://schemas.microsoft.com/office/powerpoint/2010/main" val="65496525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3820" y="86284"/>
            <a:ext cx="8077022" cy="1127625"/>
          </a:xfrm>
        </p:spPr>
        <p:txBody>
          <a:bodyPr>
            <a:normAutofit/>
          </a:bodyPr>
          <a:lstStyle/>
          <a:p>
            <a:pPr algn="ctr"/>
            <a:r>
              <a:rPr lang="en-US" sz="4800" dirty="0">
                <a:solidFill>
                  <a:schemeClr val="bg1"/>
                </a:solidFill>
                <a:latin typeface="Lato" panose="020F0502020204030203" pitchFamily="34" charset="0"/>
              </a:rPr>
              <a:t>Energy Efficiency Exemption</a:t>
            </a:r>
            <a:endParaRPr lang="en-US" sz="4800" dirty="0">
              <a:latin typeface="Lato" panose="020F0502020204030203" pitchFamily="34" charset="0"/>
            </a:endParaRPr>
          </a:p>
        </p:txBody>
      </p:sp>
      <p:sp>
        <p:nvSpPr>
          <p:cNvPr id="4" name="Slide Number Placeholder 3"/>
          <p:cNvSpPr>
            <a:spLocks noGrp="1"/>
          </p:cNvSpPr>
          <p:nvPr>
            <p:ph type="sldNum" sz="quarter" idx="12"/>
          </p:nvPr>
        </p:nvSpPr>
        <p:spPr/>
        <p:txBody>
          <a:bodyPr/>
          <a:lstStyle/>
          <a:p>
            <a:fld id="{E5B05722-27E2-490D-91AF-DCC2EA314057}" type="slidenum">
              <a:rPr lang="en-US" smtClean="0"/>
              <a:pPr/>
              <a:t>46</a:t>
            </a:fld>
            <a:endParaRPr lang="en-US" dirty="0"/>
          </a:p>
        </p:txBody>
      </p:sp>
      <p:sp>
        <p:nvSpPr>
          <p:cNvPr id="5" name="Content Placeholder 2"/>
          <p:cNvSpPr>
            <a:spLocks noGrp="1"/>
          </p:cNvSpPr>
          <p:nvPr>
            <p:ph idx="1"/>
          </p:nvPr>
        </p:nvSpPr>
        <p:spPr>
          <a:xfrm>
            <a:off x="643821" y="1869575"/>
            <a:ext cx="8077022" cy="4456092"/>
          </a:xfrm>
        </p:spPr>
        <p:txBody>
          <a:bodyPr>
            <a:normAutofit/>
          </a:bodyPr>
          <a:lstStyle/>
          <a:p>
            <a:r>
              <a:rPr lang="en-US" dirty="0" smtClean="0">
                <a:latin typeface="Lato" panose="020F0502020204030203" pitchFamily="34" charset="0"/>
              </a:rPr>
              <a:t>PI-1506-AC Auditor Reporting Expectations</a:t>
            </a:r>
          </a:p>
          <a:p>
            <a:pPr lvl="1"/>
            <a:r>
              <a:rPr lang="en-US" dirty="0" smtClean="0">
                <a:latin typeface="Lato" panose="020F0502020204030203" pitchFamily="34" charset="0"/>
              </a:rPr>
              <a:t>Single Year Projects</a:t>
            </a:r>
          </a:p>
          <a:p>
            <a:pPr lvl="2"/>
            <a:r>
              <a:rPr lang="en-US" dirty="0" smtClean="0">
                <a:latin typeface="Lato" panose="020F0502020204030203" pitchFamily="34" charset="0"/>
              </a:rPr>
              <a:t>Of the resolution amount, how much was actually spent on Energy Efficiency projects during the year</a:t>
            </a:r>
          </a:p>
          <a:p>
            <a:pPr lvl="2"/>
            <a:endParaRPr lang="en-US" dirty="0" smtClean="0">
              <a:latin typeface="Lato" panose="020F0502020204030203" pitchFamily="34" charset="0"/>
            </a:endParaRPr>
          </a:p>
          <a:p>
            <a:pPr lvl="1"/>
            <a:r>
              <a:rPr lang="en-US" dirty="0" smtClean="0">
                <a:latin typeface="Lato" panose="020F0502020204030203" pitchFamily="34" charset="0"/>
              </a:rPr>
              <a:t>Debt </a:t>
            </a:r>
          </a:p>
          <a:p>
            <a:pPr lvl="2"/>
            <a:r>
              <a:rPr lang="en-US" dirty="0" smtClean="0">
                <a:latin typeface="Lato" panose="020F0502020204030203" pitchFamily="34" charset="0"/>
              </a:rPr>
              <a:t>Confirm resolution amounts reported on the PI-1506-AC match the Energy Efficiency Reporting portal</a:t>
            </a:r>
          </a:p>
          <a:p>
            <a:pPr lvl="2"/>
            <a:r>
              <a:rPr lang="en-US" dirty="0" smtClean="0">
                <a:latin typeface="Lato" panose="020F0502020204030203" pitchFamily="34" charset="0"/>
              </a:rPr>
              <a:t>Of the resolution amount, how much was spent on debt related to Energy Efficiency projects for the periods identified</a:t>
            </a:r>
          </a:p>
        </p:txBody>
      </p:sp>
    </p:spTree>
    <p:extLst>
      <p:ext uri="{BB962C8B-B14F-4D97-AF65-F5344CB8AC3E}">
        <p14:creationId xmlns:p14="http://schemas.microsoft.com/office/powerpoint/2010/main" val="30778353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3821" y="86284"/>
            <a:ext cx="8077022" cy="1127625"/>
          </a:xfrm>
        </p:spPr>
        <p:txBody>
          <a:bodyPr>
            <a:normAutofit/>
          </a:bodyPr>
          <a:lstStyle/>
          <a:p>
            <a:pPr algn="ctr"/>
            <a:r>
              <a:rPr lang="en-US" sz="4800" dirty="0">
                <a:solidFill>
                  <a:schemeClr val="bg1"/>
                </a:solidFill>
                <a:latin typeface="Lato" panose="020F0502020204030203" pitchFamily="34" charset="0"/>
              </a:rPr>
              <a:t>Energy Efficiency Exemption</a:t>
            </a:r>
            <a:endParaRPr lang="en-US" sz="4800" dirty="0">
              <a:latin typeface="Lato" panose="020F0502020204030203" pitchFamily="34" charset="0"/>
            </a:endParaRPr>
          </a:p>
        </p:txBody>
      </p:sp>
      <p:sp>
        <p:nvSpPr>
          <p:cNvPr id="3" name="Content Placeholder 2"/>
          <p:cNvSpPr>
            <a:spLocks noGrp="1"/>
          </p:cNvSpPr>
          <p:nvPr>
            <p:ph idx="1"/>
          </p:nvPr>
        </p:nvSpPr>
        <p:spPr/>
        <p:txBody>
          <a:bodyPr/>
          <a:lstStyle/>
          <a:p>
            <a:r>
              <a:rPr lang="en-US" dirty="0" smtClean="0">
                <a:latin typeface="Lato" panose="020F0502020204030203" pitchFamily="34" charset="0"/>
              </a:rPr>
              <a:t>Example PI-1506-AC  - Single Year</a:t>
            </a:r>
          </a:p>
          <a:p>
            <a:pPr lvl="1"/>
            <a:endParaRPr lang="en-US" dirty="0"/>
          </a:p>
        </p:txBody>
      </p:sp>
      <p:sp>
        <p:nvSpPr>
          <p:cNvPr id="4" name="Slide Number Placeholder 3"/>
          <p:cNvSpPr>
            <a:spLocks noGrp="1"/>
          </p:cNvSpPr>
          <p:nvPr>
            <p:ph type="sldNum" sz="quarter" idx="12"/>
          </p:nvPr>
        </p:nvSpPr>
        <p:spPr/>
        <p:txBody>
          <a:bodyPr/>
          <a:lstStyle/>
          <a:p>
            <a:fld id="{E5B05722-27E2-490D-91AF-DCC2EA314057}" type="slidenum">
              <a:rPr lang="en-US" smtClean="0"/>
              <a:pPr/>
              <a:t>47</a:t>
            </a:fld>
            <a:endParaRPr lang="en-US" dirty="0"/>
          </a:p>
        </p:txBody>
      </p:sp>
      <p:pic>
        <p:nvPicPr>
          <p:cNvPr id="7" name="Picture 6"/>
          <p:cNvPicPr>
            <a:picLocks noChangeAspect="1"/>
          </p:cNvPicPr>
          <p:nvPr/>
        </p:nvPicPr>
        <p:blipFill>
          <a:blip r:embed="rId2"/>
          <a:stretch>
            <a:fillRect/>
          </a:stretch>
        </p:blipFill>
        <p:spPr>
          <a:xfrm>
            <a:off x="774360" y="2406102"/>
            <a:ext cx="7815943" cy="3383037"/>
          </a:xfrm>
          <a:prstGeom prst="rect">
            <a:avLst/>
          </a:prstGeom>
        </p:spPr>
      </p:pic>
    </p:spTree>
    <p:extLst>
      <p:ext uri="{BB962C8B-B14F-4D97-AF65-F5344CB8AC3E}">
        <p14:creationId xmlns:p14="http://schemas.microsoft.com/office/powerpoint/2010/main" val="104612687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3820" y="86284"/>
            <a:ext cx="8077022" cy="1127625"/>
          </a:xfrm>
        </p:spPr>
        <p:txBody>
          <a:bodyPr>
            <a:normAutofit/>
          </a:bodyPr>
          <a:lstStyle/>
          <a:p>
            <a:pPr algn="ctr"/>
            <a:r>
              <a:rPr lang="en-US" sz="4800" dirty="0">
                <a:solidFill>
                  <a:schemeClr val="bg1"/>
                </a:solidFill>
                <a:latin typeface="Lato" panose="020F0502020204030203" pitchFamily="34" charset="0"/>
              </a:rPr>
              <a:t>Energy Efficiency Exemption</a:t>
            </a:r>
            <a:endParaRPr lang="en-US" sz="4800" dirty="0">
              <a:latin typeface="Lato" panose="020F0502020204030203" pitchFamily="34" charset="0"/>
            </a:endParaRPr>
          </a:p>
        </p:txBody>
      </p:sp>
      <p:sp>
        <p:nvSpPr>
          <p:cNvPr id="3" name="Content Placeholder 2"/>
          <p:cNvSpPr>
            <a:spLocks noGrp="1"/>
          </p:cNvSpPr>
          <p:nvPr>
            <p:ph idx="1"/>
          </p:nvPr>
        </p:nvSpPr>
        <p:spPr/>
        <p:txBody>
          <a:bodyPr/>
          <a:lstStyle/>
          <a:p>
            <a:r>
              <a:rPr lang="en-US" dirty="0" smtClean="0">
                <a:latin typeface="Lato" panose="020F0502020204030203" pitchFamily="34" charset="0"/>
              </a:rPr>
              <a:t>Example PI-1506-AC  - Debt</a:t>
            </a:r>
          </a:p>
          <a:p>
            <a:pPr lvl="1"/>
            <a:endParaRPr lang="en-US" dirty="0"/>
          </a:p>
        </p:txBody>
      </p:sp>
      <p:sp>
        <p:nvSpPr>
          <p:cNvPr id="4" name="Slide Number Placeholder 3"/>
          <p:cNvSpPr>
            <a:spLocks noGrp="1"/>
          </p:cNvSpPr>
          <p:nvPr>
            <p:ph type="sldNum" sz="quarter" idx="12"/>
          </p:nvPr>
        </p:nvSpPr>
        <p:spPr/>
        <p:txBody>
          <a:bodyPr/>
          <a:lstStyle/>
          <a:p>
            <a:fld id="{E5B05722-27E2-490D-91AF-DCC2EA314057}" type="slidenum">
              <a:rPr lang="en-US" smtClean="0"/>
              <a:pPr/>
              <a:t>48</a:t>
            </a:fld>
            <a:endParaRPr lang="en-US" dirty="0"/>
          </a:p>
        </p:txBody>
      </p:sp>
      <p:pic>
        <p:nvPicPr>
          <p:cNvPr id="6" name="Picture 5"/>
          <p:cNvPicPr>
            <a:picLocks noChangeAspect="1"/>
          </p:cNvPicPr>
          <p:nvPr/>
        </p:nvPicPr>
        <p:blipFill>
          <a:blip r:embed="rId2"/>
          <a:stretch>
            <a:fillRect/>
          </a:stretch>
        </p:blipFill>
        <p:spPr>
          <a:xfrm>
            <a:off x="1068289" y="2253061"/>
            <a:ext cx="8099306" cy="4256314"/>
          </a:xfrm>
          <a:prstGeom prst="rect">
            <a:avLst/>
          </a:prstGeom>
        </p:spPr>
      </p:pic>
    </p:spTree>
    <p:extLst>
      <p:ext uri="{BB962C8B-B14F-4D97-AF65-F5344CB8AC3E}">
        <p14:creationId xmlns:p14="http://schemas.microsoft.com/office/powerpoint/2010/main" val="395667584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3821" y="138287"/>
            <a:ext cx="8077022" cy="1031372"/>
          </a:xfrm>
        </p:spPr>
        <p:txBody>
          <a:bodyPr>
            <a:normAutofit/>
          </a:bodyPr>
          <a:lstStyle/>
          <a:p>
            <a:pPr algn="ctr"/>
            <a:r>
              <a:rPr lang="en-US" sz="4800" dirty="0" smtClean="0">
                <a:solidFill>
                  <a:schemeClr val="bg1"/>
                </a:solidFill>
                <a:latin typeface="Lato" panose="020F0502020204030203" pitchFamily="34" charset="0"/>
              </a:rPr>
              <a:t>Energy Efficiency Exemption</a:t>
            </a:r>
            <a:endParaRPr lang="en-US" sz="4800" dirty="0">
              <a:solidFill>
                <a:schemeClr val="bg1"/>
              </a:solidFill>
              <a:latin typeface="Lato" panose="020F0502020204030203" pitchFamily="34" charset="0"/>
            </a:endParaRPr>
          </a:p>
        </p:txBody>
      </p:sp>
      <p:sp>
        <p:nvSpPr>
          <p:cNvPr id="3" name="Content Placeholder 2"/>
          <p:cNvSpPr>
            <a:spLocks noGrp="1"/>
          </p:cNvSpPr>
          <p:nvPr>
            <p:ph idx="1"/>
          </p:nvPr>
        </p:nvSpPr>
        <p:spPr>
          <a:xfrm>
            <a:off x="643821" y="1869574"/>
            <a:ext cx="8077022" cy="4271343"/>
          </a:xfrm>
        </p:spPr>
        <p:txBody>
          <a:bodyPr/>
          <a:lstStyle/>
          <a:p>
            <a:r>
              <a:rPr lang="en-US" sz="2400" dirty="0" smtClean="0">
                <a:latin typeface="Lato" panose="020F0502020204030203" pitchFamily="34" charset="0"/>
              </a:rPr>
              <a:t>Resolution Amounts and Measured Utility Savings </a:t>
            </a:r>
          </a:p>
          <a:p>
            <a:endParaRPr lang="en-US" dirty="0"/>
          </a:p>
        </p:txBody>
      </p:sp>
      <p:sp>
        <p:nvSpPr>
          <p:cNvPr id="4" name="Slide Number Placeholder 3"/>
          <p:cNvSpPr>
            <a:spLocks noGrp="1"/>
          </p:cNvSpPr>
          <p:nvPr>
            <p:ph type="sldNum" sz="quarter" idx="12"/>
          </p:nvPr>
        </p:nvSpPr>
        <p:spPr/>
        <p:txBody>
          <a:bodyPr/>
          <a:lstStyle/>
          <a:p>
            <a:fld id="{E5B05722-27E2-490D-91AF-DCC2EA314057}" type="slidenum">
              <a:rPr lang="en-US" smtClean="0"/>
              <a:pPr/>
              <a:t>49</a:t>
            </a:fld>
            <a:endParaRPr lang="en-US" dirty="0"/>
          </a:p>
        </p:txBody>
      </p:sp>
      <p:pic>
        <p:nvPicPr>
          <p:cNvPr id="5" name="Picture 4"/>
          <p:cNvPicPr>
            <a:picLocks noChangeAspect="1"/>
          </p:cNvPicPr>
          <p:nvPr/>
        </p:nvPicPr>
        <p:blipFill>
          <a:blip r:embed="rId2"/>
          <a:stretch>
            <a:fillRect/>
          </a:stretch>
        </p:blipFill>
        <p:spPr>
          <a:xfrm>
            <a:off x="991402" y="2475965"/>
            <a:ext cx="7729440" cy="4129237"/>
          </a:xfrm>
          <a:prstGeom prst="rect">
            <a:avLst/>
          </a:prstGeom>
          <a:solidFill>
            <a:srgbClr val="FF0000"/>
          </a:solidFill>
        </p:spPr>
      </p:pic>
      <p:sp>
        <p:nvSpPr>
          <p:cNvPr id="6" name="Right Arrow 5"/>
          <p:cNvSpPr/>
          <p:nvPr/>
        </p:nvSpPr>
        <p:spPr>
          <a:xfrm rot="10800000">
            <a:off x="3501794" y="5943076"/>
            <a:ext cx="978408" cy="33688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536578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3821" y="18938"/>
            <a:ext cx="8077022" cy="1357475"/>
          </a:xfrm>
        </p:spPr>
        <p:txBody>
          <a:bodyPr/>
          <a:lstStyle/>
          <a:p>
            <a:pPr algn="ctr"/>
            <a:r>
              <a:rPr lang="en-US" sz="4800" dirty="0">
                <a:solidFill>
                  <a:schemeClr val="bg1"/>
                </a:solidFill>
                <a:latin typeface="Lato" panose="020F0502020204030203" pitchFamily="34" charset="0"/>
              </a:rPr>
              <a:t>DPI Audit Manual</a:t>
            </a:r>
            <a:endParaRPr lang="en-US" dirty="0">
              <a:latin typeface="Lato" panose="020F0502020204030203" pitchFamily="34" charset="0"/>
            </a:endParaRPr>
          </a:p>
        </p:txBody>
      </p:sp>
      <p:sp>
        <p:nvSpPr>
          <p:cNvPr id="3" name="Content Placeholder 2"/>
          <p:cNvSpPr>
            <a:spLocks noGrp="1"/>
          </p:cNvSpPr>
          <p:nvPr>
            <p:ph idx="1"/>
          </p:nvPr>
        </p:nvSpPr>
        <p:spPr>
          <a:xfrm>
            <a:off x="643821" y="1376413"/>
            <a:ext cx="8077022" cy="4949254"/>
          </a:xfrm>
        </p:spPr>
        <p:txBody>
          <a:bodyPr>
            <a:normAutofit/>
          </a:bodyPr>
          <a:lstStyle/>
          <a:p>
            <a:r>
              <a:rPr lang="en-US" dirty="0" smtClean="0">
                <a:latin typeface="Lato" panose="020F0502020204030203" pitchFamily="34" charset="0"/>
              </a:rPr>
              <a:t>DPI Audit Manual Web page at </a:t>
            </a:r>
            <a:r>
              <a:rPr lang="en-US" dirty="0" smtClean="0">
                <a:latin typeface="Lato" panose="020F0502020204030203" pitchFamily="34" charset="0"/>
                <a:hlinkClick r:id="rId3"/>
              </a:rPr>
              <a:t>https</a:t>
            </a:r>
            <a:r>
              <a:rPr lang="en-US" dirty="0">
                <a:latin typeface="Lato" panose="020F0502020204030203" pitchFamily="34" charset="0"/>
                <a:hlinkClick r:id="rId3"/>
              </a:rPr>
              <a:t>://</a:t>
            </a:r>
            <a:r>
              <a:rPr lang="en-US" dirty="0" smtClean="0">
                <a:latin typeface="Lato" panose="020F0502020204030203" pitchFamily="34" charset="0"/>
                <a:hlinkClick r:id="rId3"/>
              </a:rPr>
              <a:t>dpi.wi.gov/sfs/finances/auditors/audit-manual</a:t>
            </a:r>
            <a:r>
              <a:rPr lang="en-US" dirty="0" smtClean="0">
                <a:latin typeface="Lato" panose="020F0502020204030203" pitchFamily="34" charset="0"/>
              </a:rPr>
              <a:t>.</a:t>
            </a:r>
          </a:p>
          <a:p>
            <a:r>
              <a:rPr lang="en-US" dirty="0" smtClean="0">
                <a:latin typeface="Lato" panose="020F0502020204030203" pitchFamily="34" charset="0"/>
              </a:rPr>
              <a:t>Items that have been updated or that are new in 2018 include:</a:t>
            </a:r>
          </a:p>
          <a:p>
            <a:pPr lvl="1"/>
            <a:r>
              <a:rPr lang="en-US" dirty="0" smtClean="0">
                <a:latin typeface="Lato" panose="020F0502020204030203" pitchFamily="34" charset="0"/>
              </a:rPr>
              <a:t>Chapter 1 - Wisconsin Administrative Code </a:t>
            </a:r>
            <a:r>
              <a:rPr lang="en-US" dirty="0" smtClean="0">
                <a:latin typeface="Lato" panose="020F0502020204030203" pitchFamily="34" charset="0"/>
                <a:hlinkClick r:id="rId4"/>
              </a:rPr>
              <a:t>PI 14.03</a:t>
            </a:r>
            <a:r>
              <a:rPr lang="en-US" dirty="0">
                <a:latin typeface="Lato" panose="020F0502020204030203" pitchFamily="34" charset="0"/>
              </a:rPr>
              <a:t> </a:t>
            </a:r>
            <a:endParaRPr lang="en-US" dirty="0" smtClean="0">
              <a:latin typeface="Lato" panose="020F0502020204030203" pitchFamily="34" charset="0"/>
            </a:endParaRPr>
          </a:p>
          <a:p>
            <a:pPr lvl="1"/>
            <a:r>
              <a:rPr lang="en-US" dirty="0" smtClean="0">
                <a:latin typeface="Lato" panose="020F0502020204030203" pitchFamily="34" charset="0"/>
              </a:rPr>
              <a:t>Chapter 3 - Additional Audit and Reporting Requirements</a:t>
            </a:r>
          </a:p>
          <a:p>
            <a:pPr lvl="1"/>
            <a:r>
              <a:rPr lang="en-US" dirty="0" smtClean="0">
                <a:latin typeface="Lato" panose="020F0502020204030203" pitchFamily="34" charset="0"/>
              </a:rPr>
              <a:t>Chapter 3 – Department of Public Instruction Audit Programs (look for those with updates)</a:t>
            </a:r>
          </a:p>
          <a:p>
            <a:pPr lvl="1"/>
            <a:r>
              <a:rPr lang="en-US" dirty="0" smtClean="0">
                <a:latin typeface="Lato" panose="020F0502020204030203" pitchFamily="34" charset="0"/>
              </a:rPr>
              <a:t>Chapter 9 – Sample Reports on Compliance </a:t>
            </a:r>
          </a:p>
          <a:p>
            <a:pPr lvl="1"/>
            <a:endParaRPr lang="en-US" dirty="0" smtClean="0"/>
          </a:p>
        </p:txBody>
      </p:sp>
      <p:sp>
        <p:nvSpPr>
          <p:cNvPr id="4" name="Slide Number Placeholder 3"/>
          <p:cNvSpPr>
            <a:spLocks noGrp="1"/>
          </p:cNvSpPr>
          <p:nvPr>
            <p:ph type="sldNum" sz="quarter" idx="12"/>
          </p:nvPr>
        </p:nvSpPr>
        <p:spPr/>
        <p:txBody>
          <a:bodyPr/>
          <a:lstStyle/>
          <a:p>
            <a:fld id="{E5B05722-27E2-490D-91AF-DCC2EA314057}" type="slidenum">
              <a:rPr lang="en-US" smtClean="0"/>
              <a:pPr/>
              <a:t>5</a:t>
            </a:fld>
            <a:endParaRPr lang="en-US" dirty="0"/>
          </a:p>
        </p:txBody>
      </p:sp>
    </p:spTree>
    <p:extLst>
      <p:ext uri="{BB962C8B-B14F-4D97-AF65-F5344CB8AC3E}">
        <p14:creationId xmlns:p14="http://schemas.microsoft.com/office/powerpoint/2010/main" val="65995945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3821" y="0"/>
            <a:ext cx="8077022" cy="1174283"/>
          </a:xfrm>
        </p:spPr>
        <p:txBody>
          <a:bodyPr>
            <a:noAutofit/>
          </a:bodyPr>
          <a:lstStyle/>
          <a:p>
            <a:pPr algn="ctr"/>
            <a:r>
              <a:rPr lang="en-US" sz="4400" dirty="0">
                <a:solidFill>
                  <a:schemeClr val="bg1"/>
                </a:solidFill>
                <a:latin typeface="Lato" panose="020F0502020204030203" pitchFamily="34" charset="0"/>
              </a:rPr>
              <a:t>Energy Efficiency </a:t>
            </a:r>
            <a:r>
              <a:rPr lang="en-US" sz="4400" dirty="0" smtClean="0">
                <a:solidFill>
                  <a:schemeClr val="bg1"/>
                </a:solidFill>
                <a:latin typeface="Lato" panose="020F0502020204030203" pitchFamily="34" charset="0"/>
              </a:rPr>
              <a:t>Exemption – Debt with Multiple Resolutions</a:t>
            </a:r>
            <a:endParaRPr lang="en-US" sz="4400" dirty="0">
              <a:latin typeface="Lato" panose="020F0502020204030203" pitchFamily="34" charset="0"/>
            </a:endParaRPr>
          </a:p>
        </p:txBody>
      </p:sp>
      <p:pic>
        <p:nvPicPr>
          <p:cNvPr id="5" name="Content Placeholder 4"/>
          <p:cNvPicPr>
            <a:picLocks noGrp="1" noChangeAspect="1"/>
          </p:cNvPicPr>
          <p:nvPr>
            <p:ph idx="1"/>
          </p:nvPr>
        </p:nvPicPr>
        <p:blipFill>
          <a:blip r:embed="rId3"/>
          <a:stretch>
            <a:fillRect/>
          </a:stretch>
        </p:blipFill>
        <p:spPr>
          <a:xfrm>
            <a:off x="1478723" y="1286730"/>
            <a:ext cx="6048333" cy="4219575"/>
          </a:xfrm>
          <a:prstGeom prst="rect">
            <a:avLst/>
          </a:prstGeom>
        </p:spPr>
      </p:pic>
      <p:sp>
        <p:nvSpPr>
          <p:cNvPr id="4" name="Slide Number Placeholder 3"/>
          <p:cNvSpPr>
            <a:spLocks noGrp="1"/>
          </p:cNvSpPr>
          <p:nvPr>
            <p:ph type="sldNum" sz="quarter" idx="12"/>
          </p:nvPr>
        </p:nvSpPr>
        <p:spPr/>
        <p:txBody>
          <a:bodyPr/>
          <a:lstStyle/>
          <a:p>
            <a:fld id="{E5B05722-27E2-490D-91AF-DCC2EA314057}" type="slidenum">
              <a:rPr lang="en-US" smtClean="0"/>
              <a:pPr/>
              <a:t>50</a:t>
            </a:fld>
            <a:endParaRPr lang="en-US" dirty="0"/>
          </a:p>
        </p:txBody>
      </p:sp>
      <p:pic>
        <p:nvPicPr>
          <p:cNvPr id="6" name="Picture 5"/>
          <p:cNvPicPr>
            <a:picLocks noChangeAspect="1"/>
          </p:cNvPicPr>
          <p:nvPr/>
        </p:nvPicPr>
        <p:blipFill>
          <a:blip r:embed="rId4"/>
          <a:stretch>
            <a:fillRect/>
          </a:stretch>
        </p:blipFill>
        <p:spPr>
          <a:xfrm>
            <a:off x="1478723" y="5505274"/>
            <a:ext cx="6057857" cy="1406410"/>
          </a:xfrm>
          <a:prstGeom prst="rect">
            <a:avLst/>
          </a:prstGeom>
        </p:spPr>
      </p:pic>
      <p:sp>
        <p:nvSpPr>
          <p:cNvPr id="7" name="Right Arrow 6"/>
          <p:cNvSpPr/>
          <p:nvPr/>
        </p:nvSpPr>
        <p:spPr>
          <a:xfrm rot="10800000">
            <a:off x="6497443" y="1703671"/>
            <a:ext cx="978408" cy="32725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rot="10800000">
            <a:off x="6530015" y="6210595"/>
            <a:ext cx="913263" cy="33883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456694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9364662" cy="1357475"/>
          </a:xfrm>
        </p:spPr>
        <p:txBody>
          <a:bodyPr>
            <a:noAutofit/>
          </a:bodyPr>
          <a:lstStyle/>
          <a:p>
            <a:pPr algn="ctr"/>
            <a:r>
              <a:rPr lang="en-US" sz="4800" dirty="0" smtClean="0">
                <a:solidFill>
                  <a:schemeClr val="bg1"/>
                </a:solidFill>
                <a:latin typeface="Lato" panose="020F0502020204030203" pitchFamily="34" charset="0"/>
              </a:rPr>
              <a:t>Premium on the Issuance of Debt</a:t>
            </a:r>
            <a:endParaRPr lang="en-US" sz="4800" dirty="0">
              <a:solidFill>
                <a:schemeClr val="bg1"/>
              </a:solidFill>
              <a:latin typeface="Lato" panose="020F0502020204030203" pitchFamily="34" charset="0"/>
            </a:endParaRPr>
          </a:p>
        </p:txBody>
      </p:sp>
      <p:sp>
        <p:nvSpPr>
          <p:cNvPr id="3" name="Content Placeholder 2"/>
          <p:cNvSpPr>
            <a:spLocks noGrp="1"/>
          </p:cNvSpPr>
          <p:nvPr>
            <p:ph idx="1"/>
          </p:nvPr>
        </p:nvSpPr>
        <p:spPr>
          <a:xfrm>
            <a:off x="643821" y="1731391"/>
            <a:ext cx="8077022" cy="4594276"/>
          </a:xfrm>
        </p:spPr>
        <p:txBody>
          <a:bodyPr>
            <a:normAutofit fontScale="70000" lnSpcReduction="20000"/>
          </a:bodyPr>
          <a:lstStyle/>
          <a:p>
            <a:r>
              <a:rPr lang="en-US" b="1" dirty="0">
                <a:latin typeface="Lato" panose="020F0502020204030203" pitchFamily="34" charset="0"/>
              </a:rPr>
              <a:t>Wisconsin Statute  67.11</a:t>
            </a:r>
            <a:r>
              <a:rPr lang="en-US" dirty="0">
                <a:latin typeface="Lato" panose="020F0502020204030203" pitchFamily="34" charset="0"/>
              </a:rPr>
              <a:t> </a:t>
            </a:r>
            <a:r>
              <a:rPr lang="en-US" b="1" dirty="0">
                <a:latin typeface="Lato" panose="020F0502020204030203" pitchFamily="34" charset="0"/>
              </a:rPr>
              <a:t>Debt service fund.</a:t>
            </a:r>
            <a:r>
              <a:rPr lang="en-US" dirty="0">
                <a:latin typeface="Lato" panose="020F0502020204030203" pitchFamily="34" charset="0"/>
              </a:rPr>
              <a:t> </a:t>
            </a:r>
          </a:p>
          <a:p>
            <a:pPr lvl="1"/>
            <a:r>
              <a:rPr lang="en-US" dirty="0">
                <a:latin typeface="Lato" panose="020F0502020204030203" pitchFamily="34" charset="0"/>
                <a:hlinkClick r:id="rId3"/>
              </a:rPr>
              <a:t>67.11(1)</a:t>
            </a:r>
            <a:r>
              <a:rPr lang="en-US" b="1" dirty="0">
                <a:latin typeface="Lato" panose="020F0502020204030203" pitchFamily="34" charset="0"/>
              </a:rPr>
              <a:t>(1)</a:t>
            </a:r>
            <a:r>
              <a:rPr lang="en-US" dirty="0">
                <a:latin typeface="Lato" panose="020F0502020204030203" pitchFamily="34" charset="0"/>
              </a:rPr>
              <a:t> Each municipality that issues municipal obligations under this chapter, except obligations issued under s. </a:t>
            </a:r>
            <a:r>
              <a:rPr lang="en-US" dirty="0">
                <a:latin typeface="Lato" panose="020F0502020204030203" pitchFamily="34" charset="0"/>
                <a:hlinkClick r:id="rId4" tooltip="Statutes 67.12(1)"/>
              </a:rPr>
              <a:t>67.12 (1)</a:t>
            </a:r>
            <a:r>
              <a:rPr lang="en-US" dirty="0">
                <a:latin typeface="Lato" panose="020F0502020204030203" pitchFamily="34" charset="0"/>
              </a:rPr>
              <a:t>, </a:t>
            </a:r>
            <a:r>
              <a:rPr lang="en-US" dirty="0">
                <a:latin typeface="Lato" panose="020F0502020204030203" pitchFamily="34" charset="0"/>
                <a:hlinkClick r:id="rId5" tooltip="Statutes 67.12(8)"/>
              </a:rPr>
              <a:t>(8)</a:t>
            </a:r>
            <a:r>
              <a:rPr lang="en-US" dirty="0">
                <a:latin typeface="Lato" panose="020F0502020204030203" pitchFamily="34" charset="0"/>
              </a:rPr>
              <a:t> and </a:t>
            </a:r>
            <a:r>
              <a:rPr lang="en-US" dirty="0">
                <a:latin typeface="Lato" panose="020F0502020204030203" pitchFamily="34" charset="0"/>
                <a:hlinkClick r:id="rId6" tooltip="Statutes 67.12(8m)"/>
              </a:rPr>
              <a:t>(8m)</a:t>
            </a:r>
            <a:r>
              <a:rPr lang="en-US" dirty="0">
                <a:latin typeface="Lato" panose="020F0502020204030203" pitchFamily="34" charset="0"/>
              </a:rPr>
              <a:t>, shall establish and maintain a debt service fund in accordance with generally accepted accounting principles. The fund may include a separate account for each outstanding municipal obligation issue. </a:t>
            </a:r>
            <a:r>
              <a:rPr lang="en-US" dirty="0">
                <a:solidFill>
                  <a:srgbClr val="FF0000"/>
                </a:solidFill>
                <a:latin typeface="Lato" panose="020F0502020204030203" pitchFamily="34" charset="0"/>
              </a:rPr>
              <a:t>Revenues from the following sources shall be recorded to the fund</a:t>
            </a:r>
            <a:r>
              <a:rPr lang="en-US" dirty="0">
                <a:latin typeface="Lato" panose="020F0502020204030203" pitchFamily="34" charset="0"/>
              </a:rPr>
              <a:t> accounts as appropriate: </a:t>
            </a:r>
          </a:p>
          <a:p>
            <a:pPr lvl="1"/>
            <a:r>
              <a:rPr lang="en-US" dirty="0">
                <a:latin typeface="Lato" panose="020F0502020204030203" pitchFamily="34" charset="0"/>
                <a:hlinkClick r:id="rId7"/>
              </a:rPr>
              <a:t>67.11(1)(a)</a:t>
            </a:r>
            <a:r>
              <a:rPr lang="en-US" b="1" dirty="0">
                <a:latin typeface="Lato" panose="020F0502020204030203" pitchFamily="34" charset="0"/>
              </a:rPr>
              <a:t> </a:t>
            </a:r>
            <a:r>
              <a:rPr lang="en-US" dirty="0">
                <a:latin typeface="Lato" panose="020F0502020204030203" pitchFamily="34" charset="0"/>
              </a:rPr>
              <a:t>(a) All moneys accruing to the borrowed money fund prescribed by s. </a:t>
            </a:r>
            <a:r>
              <a:rPr lang="en-US" dirty="0">
                <a:latin typeface="Lato" panose="020F0502020204030203" pitchFamily="34" charset="0"/>
                <a:hlinkClick r:id="rId8" tooltip="Statutes 67.10(3)"/>
              </a:rPr>
              <a:t>67.10 (3)</a:t>
            </a:r>
            <a:r>
              <a:rPr lang="en-US" dirty="0">
                <a:latin typeface="Lato" panose="020F0502020204030203" pitchFamily="34" charset="0"/>
              </a:rPr>
              <a:t> which at any stage are not needed and which obviously thereafter cannot be needed for the purpose for which the money was borrowed. </a:t>
            </a:r>
          </a:p>
          <a:p>
            <a:pPr lvl="1"/>
            <a:r>
              <a:rPr lang="en-US" dirty="0">
                <a:latin typeface="Lato" panose="020F0502020204030203" pitchFamily="34" charset="0"/>
                <a:hlinkClick r:id="rId9"/>
              </a:rPr>
              <a:t>67.11(1)(b)</a:t>
            </a:r>
            <a:r>
              <a:rPr lang="en-US" b="1" dirty="0">
                <a:latin typeface="Lato" panose="020F0502020204030203" pitchFamily="34" charset="0"/>
              </a:rPr>
              <a:t> </a:t>
            </a:r>
            <a:r>
              <a:rPr lang="en-US" dirty="0">
                <a:latin typeface="Lato" panose="020F0502020204030203" pitchFamily="34" charset="0"/>
              </a:rPr>
              <a:t>(b) All moneys raised by taxation under s. </a:t>
            </a:r>
            <a:r>
              <a:rPr lang="en-US" dirty="0">
                <a:latin typeface="Lato" panose="020F0502020204030203" pitchFamily="34" charset="0"/>
                <a:hlinkClick r:id="rId10" tooltip="Statutes 67.05(10)"/>
              </a:rPr>
              <a:t>67.05 (10)</a:t>
            </a:r>
            <a:r>
              <a:rPr lang="en-US" dirty="0">
                <a:latin typeface="Lato" panose="020F0502020204030203" pitchFamily="34" charset="0"/>
              </a:rPr>
              <a:t> or </a:t>
            </a:r>
            <a:r>
              <a:rPr lang="en-US" dirty="0">
                <a:latin typeface="Lato" panose="020F0502020204030203" pitchFamily="34" charset="0"/>
                <a:hlinkClick r:id="rId11" tooltip="Statutes 67.12(12)(ee)"/>
              </a:rPr>
              <a:t>67.12 (12) (</a:t>
            </a:r>
            <a:r>
              <a:rPr lang="en-US" dirty="0" err="1">
                <a:latin typeface="Lato" panose="020F0502020204030203" pitchFamily="34" charset="0"/>
                <a:hlinkClick r:id="rId11" tooltip="Statutes 67.12(12)(ee)"/>
              </a:rPr>
              <a:t>ee</a:t>
            </a:r>
            <a:r>
              <a:rPr lang="en-US" dirty="0">
                <a:latin typeface="Lato" panose="020F0502020204030203" pitchFamily="34" charset="0"/>
                <a:hlinkClick r:id="rId11" tooltip="Statutes 67.12(12)(ee)"/>
              </a:rPr>
              <a:t>)</a:t>
            </a:r>
            <a:r>
              <a:rPr lang="en-US" dirty="0">
                <a:latin typeface="Lato" panose="020F0502020204030203" pitchFamily="34" charset="0"/>
              </a:rPr>
              <a:t> for the purpose of making principal and interest payments on municipal obligations. </a:t>
            </a:r>
          </a:p>
          <a:p>
            <a:pPr lvl="1"/>
            <a:r>
              <a:rPr lang="en-US" dirty="0">
                <a:latin typeface="Lato" panose="020F0502020204030203" pitchFamily="34" charset="0"/>
                <a:hlinkClick r:id="rId12"/>
              </a:rPr>
              <a:t>67.11(1)(d)</a:t>
            </a:r>
            <a:r>
              <a:rPr lang="en-US" b="1" dirty="0">
                <a:latin typeface="Lato" panose="020F0502020204030203" pitchFamily="34" charset="0"/>
              </a:rPr>
              <a:t> </a:t>
            </a:r>
            <a:r>
              <a:rPr lang="en-US" dirty="0">
                <a:latin typeface="Lato" panose="020F0502020204030203" pitchFamily="34" charset="0"/>
              </a:rPr>
              <a:t>(d) </a:t>
            </a:r>
            <a:r>
              <a:rPr lang="en-US" dirty="0">
                <a:solidFill>
                  <a:srgbClr val="FF0000"/>
                </a:solidFill>
                <a:latin typeface="Lato" panose="020F0502020204030203" pitchFamily="34" charset="0"/>
              </a:rPr>
              <a:t>The premium, if any, for which the municipal obligations have been sold above par value and accrued interest</a:t>
            </a:r>
            <a:r>
              <a:rPr lang="en-US" dirty="0">
                <a:latin typeface="Lato" panose="020F0502020204030203" pitchFamily="34" charset="0"/>
              </a:rPr>
              <a:t>. </a:t>
            </a:r>
          </a:p>
          <a:p>
            <a:pPr lvl="1"/>
            <a:r>
              <a:rPr lang="en-US" dirty="0">
                <a:latin typeface="Lato" panose="020F0502020204030203" pitchFamily="34" charset="0"/>
                <a:hlinkClick r:id="rId13"/>
              </a:rPr>
              <a:t>67.11(1)(e)</a:t>
            </a:r>
            <a:r>
              <a:rPr lang="en-US" b="1" dirty="0">
                <a:latin typeface="Lato" panose="020F0502020204030203" pitchFamily="34" charset="0"/>
              </a:rPr>
              <a:t> </a:t>
            </a:r>
            <a:r>
              <a:rPr lang="en-US" dirty="0">
                <a:latin typeface="Lato" panose="020F0502020204030203" pitchFamily="34" charset="0"/>
              </a:rPr>
              <a:t>(e) Such further sums raised by taxation or otherwise, as may be necessary to make all interest and principal payments due in any year. The levying and collection of the taxes or other revenues are authorized; but the governing body may, in its discretion, levy and collect larger sums than the sums so authorized, in order to speed the payment of municipal obligations. </a:t>
            </a:r>
          </a:p>
          <a:p>
            <a:endParaRPr lang="en-US" dirty="0"/>
          </a:p>
        </p:txBody>
      </p:sp>
      <p:sp>
        <p:nvSpPr>
          <p:cNvPr id="4" name="Slide Number Placeholder 3"/>
          <p:cNvSpPr>
            <a:spLocks noGrp="1"/>
          </p:cNvSpPr>
          <p:nvPr>
            <p:ph type="sldNum" sz="quarter" idx="12"/>
          </p:nvPr>
        </p:nvSpPr>
        <p:spPr/>
        <p:txBody>
          <a:bodyPr/>
          <a:lstStyle/>
          <a:p>
            <a:fld id="{E5B05722-27E2-490D-91AF-DCC2EA314057}" type="slidenum">
              <a:rPr lang="en-US" smtClean="0"/>
              <a:pPr/>
              <a:t>51</a:t>
            </a:fld>
            <a:endParaRPr lang="en-US" dirty="0"/>
          </a:p>
        </p:txBody>
      </p:sp>
    </p:spTree>
    <p:extLst>
      <p:ext uri="{BB962C8B-B14F-4D97-AF65-F5344CB8AC3E}">
        <p14:creationId xmlns:p14="http://schemas.microsoft.com/office/powerpoint/2010/main" val="50048656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364663" cy="1357475"/>
          </a:xfrm>
        </p:spPr>
        <p:txBody>
          <a:bodyPr>
            <a:normAutofit/>
          </a:bodyPr>
          <a:lstStyle/>
          <a:p>
            <a:pPr algn="ctr"/>
            <a:r>
              <a:rPr lang="en-US" sz="4800" dirty="0" smtClean="0">
                <a:solidFill>
                  <a:schemeClr val="bg1"/>
                </a:solidFill>
                <a:latin typeface="Lato" panose="020F0502020204030203" pitchFamily="34" charset="0"/>
              </a:rPr>
              <a:t>Premium on the Issuance of Debt</a:t>
            </a:r>
            <a:endParaRPr lang="en-US" sz="4800" dirty="0">
              <a:solidFill>
                <a:schemeClr val="bg1"/>
              </a:solidFill>
              <a:latin typeface="Lato" panose="020F0502020204030203" pitchFamily="34" charset="0"/>
            </a:endParaRPr>
          </a:p>
        </p:txBody>
      </p:sp>
      <p:sp>
        <p:nvSpPr>
          <p:cNvPr id="3" name="Content Placeholder 2"/>
          <p:cNvSpPr>
            <a:spLocks noGrp="1"/>
          </p:cNvSpPr>
          <p:nvPr>
            <p:ph idx="1"/>
          </p:nvPr>
        </p:nvSpPr>
        <p:spPr>
          <a:xfrm>
            <a:off x="643821" y="1731391"/>
            <a:ext cx="8077022" cy="4594276"/>
          </a:xfrm>
        </p:spPr>
        <p:txBody>
          <a:bodyPr>
            <a:normAutofit fontScale="92500" lnSpcReduction="20000"/>
          </a:bodyPr>
          <a:lstStyle/>
          <a:p>
            <a:pPr marL="0" indent="0">
              <a:buNone/>
            </a:pPr>
            <a:r>
              <a:rPr lang="en-US" b="1" dirty="0" smtClean="0">
                <a:latin typeface="Lato" panose="020F0502020204030203" pitchFamily="34" charset="0"/>
              </a:rPr>
              <a:t>Historically </a:t>
            </a:r>
            <a:r>
              <a:rPr lang="en-US" b="1" dirty="0">
                <a:latin typeface="Lato" panose="020F0502020204030203" pitchFamily="34" charset="0"/>
              </a:rPr>
              <a:t>bid premiums have been recorded as a revenue in </a:t>
            </a:r>
            <a:r>
              <a:rPr lang="en-US" b="1" dirty="0" smtClean="0">
                <a:latin typeface="Lato" panose="020F0502020204030203" pitchFamily="34" charset="0"/>
              </a:rPr>
              <a:t>Source 968</a:t>
            </a:r>
            <a:r>
              <a:rPr lang="en-US" b="1" dirty="0">
                <a:latin typeface="Lato" panose="020F0502020204030203" pitchFamily="34" charset="0"/>
              </a:rPr>
              <a:t>, in Funds 38 or 39 in the fiscal year received</a:t>
            </a:r>
          </a:p>
          <a:p>
            <a:r>
              <a:rPr lang="en-US" b="1" dirty="0" smtClean="0">
                <a:latin typeface="Lato" panose="020F0502020204030203" pitchFamily="34" charset="0"/>
              </a:rPr>
              <a:t>Issue</a:t>
            </a:r>
            <a:r>
              <a:rPr lang="en-US" b="1" dirty="0">
                <a:latin typeface="Lato" panose="020F0502020204030203" pitchFamily="34" charset="0"/>
              </a:rPr>
              <a:t>:</a:t>
            </a:r>
          </a:p>
          <a:p>
            <a:pPr lvl="1"/>
            <a:r>
              <a:rPr lang="en-US" b="1" dirty="0" smtClean="0">
                <a:latin typeface="Lato" panose="020F0502020204030203" pitchFamily="34" charset="0"/>
              </a:rPr>
              <a:t>Large </a:t>
            </a:r>
            <a:r>
              <a:rPr lang="en-US" b="1" dirty="0">
                <a:latin typeface="Lato" panose="020F0502020204030203" pitchFamily="34" charset="0"/>
              </a:rPr>
              <a:t>bid premiums received but not expended within the same </a:t>
            </a:r>
            <a:r>
              <a:rPr lang="en-US" b="1" dirty="0" smtClean="0">
                <a:latin typeface="Lato" panose="020F0502020204030203" pitchFamily="34" charset="0"/>
              </a:rPr>
              <a:t>fiscal year </a:t>
            </a:r>
            <a:r>
              <a:rPr lang="en-US" b="1" dirty="0">
                <a:latin typeface="Lato" panose="020F0502020204030203" pitchFamily="34" charset="0"/>
              </a:rPr>
              <a:t>can significantly impact a district’s shared cost calculation</a:t>
            </a:r>
          </a:p>
          <a:p>
            <a:r>
              <a:rPr lang="en-US" b="1" dirty="0" smtClean="0">
                <a:latin typeface="Lato" panose="020F0502020204030203" pitchFamily="34" charset="0"/>
              </a:rPr>
              <a:t>Solution</a:t>
            </a:r>
            <a:r>
              <a:rPr lang="en-US" b="1" dirty="0">
                <a:latin typeface="Lato" panose="020F0502020204030203" pitchFamily="34" charset="0"/>
              </a:rPr>
              <a:t>:</a:t>
            </a:r>
          </a:p>
          <a:p>
            <a:pPr lvl="1"/>
            <a:r>
              <a:rPr lang="en-US" b="1" dirty="0" smtClean="0">
                <a:latin typeface="Lato" panose="020F0502020204030203" pitchFamily="34" charset="0"/>
              </a:rPr>
              <a:t>DPI </a:t>
            </a:r>
            <a:r>
              <a:rPr lang="en-US" b="1" dirty="0">
                <a:latin typeface="Lato" panose="020F0502020204030203" pitchFamily="34" charset="0"/>
              </a:rPr>
              <a:t>will allow a district to record bid premiums as ‘Deferred Revenue’ </a:t>
            </a:r>
            <a:r>
              <a:rPr lang="en-US" b="1" dirty="0" smtClean="0">
                <a:latin typeface="Lato" panose="020F0502020204030203" pitchFamily="34" charset="0"/>
              </a:rPr>
              <a:t>in the </a:t>
            </a:r>
            <a:r>
              <a:rPr lang="en-US" b="1" dirty="0">
                <a:latin typeface="Lato" panose="020F0502020204030203" pitchFamily="34" charset="0"/>
              </a:rPr>
              <a:t>year of receipt in Balance Sheet account 816900.</a:t>
            </a:r>
          </a:p>
          <a:p>
            <a:pPr lvl="1"/>
            <a:r>
              <a:rPr lang="en-US" b="1" dirty="0" smtClean="0">
                <a:latin typeface="Lato" panose="020F0502020204030203" pitchFamily="34" charset="0"/>
              </a:rPr>
              <a:t>The </a:t>
            </a:r>
            <a:r>
              <a:rPr lang="en-US" b="1" dirty="0">
                <a:latin typeface="Lato" panose="020F0502020204030203" pitchFamily="34" charset="0"/>
              </a:rPr>
              <a:t>bid premium, however, must be recorded as revenue in Source 968 </a:t>
            </a:r>
            <a:r>
              <a:rPr lang="en-US" b="1" dirty="0" smtClean="0">
                <a:latin typeface="Lato" panose="020F0502020204030203" pitchFamily="34" charset="0"/>
              </a:rPr>
              <a:t>in the </a:t>
            </a:r>
            <a:r>
              <a:rPr lang="en-US" b="1" dirty="0">
                <a:latin typeface="Lato" panose="020F0502020204030203" pitchFamily="34" charset="0"/>
              </a:rPr>
              <a:t>subsequent year</a:t>
            </a:r>
          </a:p>
          <a:p>
            <a:pPr lvl="1"/>
            <a:r>
              <a:rPr lang="en-US" b="1" dirty="0" smtClean="0">
                <a:latin typeface="Lato" panose="020F0502020204030203" pitchFamily="34" charset="0"/>
              </a:rPr>
              <a:t>This </a:t>
            </a:r>
            <a:r>
              <a:rPr lang="en-US" b="1" dirty="0">
                <a:latin typeface="Lato" panose="020F0502020204030203" pitchFamily="34" charset="0"/>
              </a:rPr>
              <a:t>will be at the discretion of the district</a:t>
            </a:r>
            <a:endParaRPr lang="en-US" dirty="0">
              <a:latin typeface="Lato" panose="020F0502020204030203" pitchFamily="34" charset="0"/>
            </a:endParaRPr>
          </a:p>
        </p:txBody>
      </p:sp>
      <p:sp>
        <p:nvSpPr>
          <p:cNvPr id="4" name="Slide Number Placeholder 3"/>
          <p:cNvSpPr>
            <a:spLocks noGrp="1"/>
          </p:cNvSpPr>
          <p:nvPr>
            <p:ph type="sldNum" sz="quarter" idx="12"/>
          </p:nvPr>
        </p:nvSpPr>
        <p:spPr/>
        <p:txBody>
          <a:bodyPr/>
          <a:lstStyle/>
          <a:p>
            <a:fld id="{E5B05722-27E2-490D-91AF-DCC2EA314057}" type="slidenum">
              <a:rPr lang="en-US" smtClean="0"/>
              <a:pPr/>
              <a:t>52</a:t>
            </a:fld>
            <a:endParaRPr lang="en-US" dirty="0"/>
          </a:p>
        </p:txBody>
      </p:sp>
    </p:spTree>
    <p:extLst>
      <p:ext uri="{BB962C8B-B14F-4D97-AF65-F5344CB8AC3E}">
        <p14:creationId xmlns:p14="http://schemas.microsoft.com/office/powerpoint/2010/main" val="195411125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Lato" panose="020F0502020204030203" pitchFamily="34" charset="0"/>
              </a:rPr>
              <a:t>Charter School Authorizer Reporting</a:t>
            </a:r>
            <a:endParaRPr lang="en-US" dirty="0">
              <a:latin typeface="Lato" panose="020F0502020204030203" pitchFamily="34" charset="0"/>
            </a:endParaRPr>
          </a:p>
        </p:txBody>
      </p:sp>
      <p:sp>
        <p:nvSpPr>
          <p:cNvPr id="4" name="Slide Number Placeholder 3"/>
          <p:cNvSpPr>
            <a:spLocks noGrp="1"/>
          </p:cNvSpPr>
          <p:nvPr>
            <p:ph type="sldNum" sz="quarter" idx="12"/>
          </p:nvPr>
        </p:nvSpPr>
        <p:spPr/>
        <p:txBody>
          <a:bodyPr/>
          <a:lstStyle/>
          <a:p>
            <a:fld id="{E5B05722-27E2-490D-91AF-DCC2EA314057}" type="slidenum">
              <a:rPr lang="en-US" smtClean="0"/>
              <a:pPr/>
              <a:t>53</a:t>
            </a:fld>
            <a:endParaRPr lang="en-US" dirty="0"/>
          </a:p>
        </p:txBody>
      </p:sp>
      <p:pic>
        <p:nvPicPr>
          <p:cNvPr id="5" name="Picture 1" descr="C:\Documents and Settings\browndk\My Documents\My Pictures\dpilogo_FREDonly.gif"/>
          <p:cNvPicPr>
            <a:picLocks noChangeAspect="1" noChangeArrowheads="1"/>
          </p:cNvPicPr>
          <p:nvPr/>
        </p:nvPicPr>
        <p:blipFill>
          <a:blip r:embed="rId2" cstate="print"/>
          <a:srcRect/>
          <a:stretch>
            <a:fillRect/>
          </a:stretch>
        </p:blipFill>
        <p:spPr bwMode="auto">
          <a:xfrm>
            <a:off x="1" y="5545526"/>
            <a:ext cx="936810" cy="587254"/>
          </a:xfrm>
          <a:prstGeom prst="rect">
            <a:avLst/>
          </a:prstGeom>
          <a:noFill/>
        </p:spPr>
      </p:pic>
    </p:spTree>
    <p:extLst>
      <p:ext uri="{BB962C8B-B14F-4D97-AF65-F5344CB8AC3E}">
        <p14:creationId xmlns:p14="http://schemas.microsoft.com/office/powerpoint/2010/main" val="108235947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2367" y="304644"/>
            <a:ext cx="8077022" cy="776011"/>
          </a:xfrm>
        </p:spPr>
        <p:txBody>
          <a:bodyPr>
            <a:noAutofit/>
          </a:bodyPr>
          <a:lstStyle/>
          <a:p>
            <a:r>
              <a:rPr lang="en-US" sz="3200" dirty="0">
                <a:solidFill>
                  <a:schemeClr val="bg1"/>
                </a:solidFill>
                <a:latin typeface="Lato" panose="020F0502020204030203" pitchFamily="34" charset="0"/>
              </a:rPr>
              <a:t>New Charter School Authorizer Reporting </a:t>
            </a:r>
            <a:br>
              <a:rPr lang="en-US" sz="3200" dirty="0">
                <a:solidFill>
                  <a:schemeClr val="bg1"/>
                </a:solidFill>
                <a:latin typeface="Lato" panose="020F0502020204030203" pitchFamily="34" charset="0"/>
              </a:rPr>
            </a:br>
            <a:r>
              <a:rPr lang="en-US" sz="3200" dirty="0">
                <a:solidFill>
                  <a:schemeClr val="bg1"/>
                </a:solidFill>
                <a:latin typeface="Lato" panose="020F0502020204030203" pitchFamily="34" charset="0"/>
              </a:rPr>
              <a:t>Requirement  2016-2017</a:t>
            </a:r>
            <a:endParaRPr lang="en-US" sz="3200" dirty="0">
              <a:latin typeface="Lato" panose="020F0502020204030203" pitchFamily="34" charset="0"/>
            </a:endParaRPr>
          </a:p>
        </p:txBody>
      </p:sp>
      <p:sp>
        <p:nvSpPr>
          <p:cNvPr id="3" name="Content Placeholder 2"/>
          <p:cNvSpPr>
            <a:spLocks noGrp="1"/>
          </p:cNvSpPr>
          <p:nvPr>
            <p:ph idx="1"/>
          </p:nvPr>
        </p:nvSpPr>
        <p:spPr/>
        <p:txBody>
          <a:bodyPr>
            <a:normAutofit fontScale="77500" lnSpcReduction="20000"/>
          </a:bodyPr>
          <a:lstStyle/>
          <a:p>
            <a:r>
              <a:rPr lang="en-US" b="1" dirty="0" smtClean="0">
                <a:solidFill>
                  <a:schemeClr val="accent5"/>
                </a:solidFill>
                <a:latin typeface="Lato" panose="020F0502020204030203" pitchFamily="34" charset="0"/>
              </a:rPr>
              <a:t>Wisconsin Statute 118.40(3m</a:t>
            </a:r>
            <a:r>
              <a:rPr lang="en-US" b="1" dirty="0">
                <a:solidFill>
                  <a:schemeClr val="accent5"/>
                </a:solidFill>
                <a:latin typeface="Lato" panose="020F0502020204030203" pitchFamily="34" charset="0"/>
              </a:rPr>
              <a:t>)</a:t>
            </a:r>
            <a:r>
              <a:rPr lang="en-US" dirty="0">
                <a:latin typeface="Lato" panose="020F0502020204030203" pitchFamily="34" charset="0"/>
              </a:rPr>
              <a:t> </a:t>
            </a:r>
            <a:r>
              <a:rPr lang="en-US" cap="small" dirty="0">
                <a:latin typeface="Lato" panose="020F0502020204030203" pitchFamily="34" charset="0"/>
              </a:rPr>
              <a:t>Authorizing entity duties.</a:t>
            </a:r>
            <a:r>
              <a:rPr lang="en-US" dirty="0">
                <a:latin typeface="Lato" panose="020F0502020204030203" pitchFamily="34" charset="0"/>
              </a:rPr>
              <a:t> A school board, an entity under sub. </a:t>
            </a:r>
            <a:r>
              <a:rPr lang="en-US" dirty="0">
                <a:latin typeface="Lato" panose="020F0502020204030203" pitchFamily="34" charset="0"/>
                <a:hlinkClick r:id="rId2" tooltip="Statutes 118.40(2r)(b)"/>
              </a:rPr>
              <a:t>(2r) (b)</a:t>
            </a:r>
            <a:r>
              <a:rPr lang="en-US" dirty="0">
                <a:latin typeface="Lato" panose="020F0502020204030203" pitchFamily="34" charset="0"/>
              </a:rPr>
              <a:t>, and the director under sub. </a:t>
            </a:r>
            <a:r>
              <a:rPr lang="en-US" dirty="0">
                <a:latin typeface="Lato" panose="020F0502020204030203" pitchFamily="34" charset="0"/>
                <a:hlinkClick r:id="rId3" tooltip="Statutes 118.40(2x)"/>
              </a:rPr>
              <a:t>(2x)</a:t>
            </a:r>
            <a:r>
              <a:rPr lang="en-US" dirty="0">
                <a:latin typeface="Lato" panose="020F0502020204030203" pitchFamily="34" charset="0"/>
              </a:rPr>
              <a:t> shall do all of the following:</a:t>
            </a:r>
            <a:r>
              <a:rPr lang="en-US" b="1" cap="small" dirty="0">
                <a:latin typeface="Lato" panose="020F0502020204030203" pitchFamily="34" charset="0"/>
              </a:rPr>
              <a:t> </a:t>
            </a:r>
            <a:endParaRPr lang="en-US" dirty="0">
              <a:latin typeface="Lato" panose="020F0502020204030203" pitchFamily="34" charset="0"/>
            </a:endParaRPr>
          </a:p>
          <a:p>
            <a:pPr lvl="1"/>
            <a:r>
              <a:rPr lang="en-US" dirty="0">
                <a:latin typeface="Lato" panose="020F0502020204030203" pitchFamily="34" charset="0"/>
                <a:hlinkClick r:id="rId4"/>
              </a:rPr>
              <a:t>118.40(3m)(a)</a:t>
            </a:r>
            <a:r>
              <a:rPr lang="en-US" b="1" dirty="0">
                <a:latin typeface="Lato" panose="020F0502020204030203" pitchFamily="34" charset="0"/>
              </a:rPr>
              <a:t> </a:t>
            </a:r>
            <a:r>
              <a:rPr lang="en-US" dirty="0">
                <a:latin typeface="Lato" panose="020F0502020204030203" pitchFamily="34" charset="0"/>
              </a:rPr>
              <a:t>(a) Solicit and evaluate charter school applications. </a:t>
            </a:r>
          </a:p>
          <a:p>
            <a:pPr lvl="1"/>
            <a:r>
              <a:rPr lang="en-US" dirty="0">
                <a:latin typeface="Lato" panose="020F0502020204030203" pitchFamily="34" charset="0"/>
                <a:hlinkClick r:id="rId5"/>
              </a:rPr>
              <a:t>118.40(3m)(b)</a:t>
            </a:r>
            <a:r>
              <a:rPr lang="en-US" b="1" dirty="0">
                <a:latin typeface="Lato" panose="020F0502020204030203" pitchFamily="34" charset="0"/>
              </a:rPr>
              <a:t> </a:t>
            </a:r>
            <a:r>
              <a:rPr lang="en-US" dirty="0">
                <a:latin typeface="Lato" panose="020F0502020204030203" pitchFamily="34" charset="0"/>
              </a:rPr>
              <a:t>(b) When contracting for the establishment of a charter school under this section, adhere to the principles and standards for quality charter schools established by the National Association of Charter School Authorizers. </a:t>
            </a:r>
          </a:p>
          <a:p>
            <a:pPr lvl="1"/>
            <a:r>
              <a:rPr lang="en-US" dirty="0">
                <a:latin typeface="Lato" panose="020F0502020204030203" pitchFamily="34" charset="0"/>
                <a:hlinkClick r:id="rId6"/>
              </a:rPr>
              <a:t>118.40(3m)(c)</a:t>
            </a:r>
            <a:r>
              <a:rPr lang="en-US" b="1" dirty="0">
                <a:latin typeface="Lato" panose="020F0502020204030203" pitchFamily="34" charset="0"/>
              </a:rPr>
              <a:t> </a:t>
            </a:r>
            <a:r>
              <a:rPr lang="en-US" dirty="0">
                <a:latin typeface="Lato" panose="020F0502020204030203" pitchFamily="34" charset="0"/>
              </a:rPr>
              <a:t>(c) Give preference in awarding contracts for the operation of charter schools to those charter schools that serve children at risk, as defined in s. </a:t>
            </a:r>
            <a:r>
              <a:rPr lang="en-US" dirty="0">
                <a:latin typeface="Lato" panose="020F0502020204030203" pitchFamily="34" charset="0"/>
                <a:hlinkClick r:id="rId7" tooltip="Statutes 118.153(1)(a)"/>
              </a:rPr>
              <a:t>118.153 (1) (a)</a:t>
            </a:r>
            <a:r>
              <a:rPr lang="en-US" dirty="0">
                <a:latin typeface="Lato" panose="020F0502020204030203" pitchFamily="34" charset="0"/>
              </a:rPr>
              <a:t>. </a:t>
            </a:r>
          </a:p>
          <a:p>
            <a:pPr lvl="1"/>
            <a:r>
              <a:rPr lang="en-US" dirty="0">
                <a:latin typeface="Lato" panose="020F0502020204030203" pitchFamily="34" charset="0"/>
                <a:hlinkClick r:id="rId8"/>
              </a:rPr>
              <a:t>118.40(3m)(d)</a:t>
            </a:r>
            <a:r>
              <a:rPr lang="en-US" b="1" dirty="0">
                <a:latin typeface="Lato" panose="020F0502020204030203" pitchFamily="34" charset="0"/>
              </a:rPr>
              <a:t> </a:t>
            </a:r>
            <a:r>
              <a:rPr lang="en-US" dirty="0">
                <a:latin typeface="Lato" panose="020F0502020204030203" pitchFamily="34" charset="0"/>
              </a:rPr>
              <a:t>(d) Approve only high-quality charter school applications that meet identified educational needs and promote a diversity of educational choices. </a:t>
            </a:r>
          </a:p>
          <a:p>
            <a:pPr lvl="1"/>
            <a:r>
              <a:rPr lang="en-US" dirty="0">
                <a:latin typeface="Lato" panose="020F0502020204030203" pitchFamily="34" charset="0"/>
                <a:hlinkClick r:id="rId9"/>
              </a:rPr>
              <a:t>118.40(3m)(e)</a:t>
            </a:r>
            <a:r>
              <a:rPr lang="en-US" b="1" dirty="0">
                <a:latin typeface="Lato" panose="020F0502020204030203" pitchFamily="34" charset="0"/>
              </a:rPr>
              <a:t> </a:t>
            </a:r>
            <a:r>
              <a:rPr lang="en-US" dirty="0">
                <a:latin typeface="Lato" panose="020F0502020204030203" pitchFamily="34" charset="0"/>
              </a:rPr>
              <a:t>(e) In accordance with the terms of each charter school contract, monitor the performance and compliance with this section of each charter school with which it contracts. </a:t>
            </a:r>
          </a:p>
          <a:p>
            <a:endParaRPr lang="en-US" dirty="0"/>
          </a:p>
        </p:txBody>
      </p:sp>
      <p:sp>
        <p:nvSpPr>
          <p:cNvPr id="4" name="Slide Number Placeholder 3"/>
          <p:cNvSpPr>
            <a:spLocks noGrp="1"/>
          </p:cNvSpPr>
          <p:nvPr>
            <p:ph type="sldNum" sz="quarter" idx="12"/>
          </p:nvPr>
        </p:nvSpPr>
        <p:spPr/>
        <p:txBody>
          <a:bodyPr/>
          <a:lstStyle/>
          <a:p>
            <a:fld id="{E5B05722-27E2-490D-91AF-DCC2EA314057}" type="slidenum">
              <a:rPr lang="en-US" smtClean="0"/>
              <a:pPr/>
              <a:t>54</a:t>
            </a:fld>
            <a:endParaRPr lang="en-US" dirty="0"/>
          </a:p>
        </p:txBody>
      </p:sp>
    </p:spTree>
    <p:extLst>
      <p:ext uri="{BB962C8B-B14F-4D97-AF65-F5344CB8AC3E}">
        <p14:creationId xmlns:p14="http://schemas.microsoft.com/office/powerpoint/2010/main" val="289055193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3821" y="373916"/>
            <a:ext cx="8077022" cy="817575"/>
          </a:xfrm>
        </p:spPr>
        <p:txBody>
          <a:bodyPr>
            <a:noAutofit/>
          </a:bodyPr>
          <a:lstStyle/>
          <a:p>
            <a:pPr algn="ctr"/>
            <a:r>
              <a:rPr lang="en-US" sz="3200" dirty="0">
                <a:solidFill>
                  <a:schemeClr val="bg1"/>
                </a:solidFill>
                <a:latin typeface="Lato" panose="020F0502020204030203" pitchFamily="34" charset="0"/>
              </a:rPr>
              <a:t>New Charter School Authorizer Reporting </a:t>
            </a:r>
            <a:br>
              <a:rPr lang="en-US" sz="3200" dirty="0">
                <a:solidFill>
                  <a:schemeClr val="bg1"/>
                </a:solidFill>
                <a:latin typeface="Lato" panose="020F0502020204030203" pitchFamily="34" charset="0"/>
              </a:rPr>
            </a:br>
            <a:r>
              <a:rPr lang="en-US" sz="3200" dirty="0">
                <a:solidFill>
                  <a:schemeClr val="bg1"/>
                </a:solidFill>
                <a:latin typeface="Lato" panose="020F0502020204030203" pitchFamily="34" charset="0"/>
              </a:rPr>
              <a:t>Requirement  2016-2017</a:t>
            </a:r>
            <a:endParaRPr lang="en-US" sz="3200" dirty="0">
              <a:latin typeface="Lato" panose="020F0502020204030203" pitchFamily="34" charset="0"/>
            </a:endParaRPr>
          </a:p>
        </p:txBody>
      </p:sp>
      <p:sp>
        <p:nvSpPr>
          <p:cNvPr id="3" name="Content Placeholder 2"/>
          <p:cNvSpPr>
            <a:spLocks noGrp="1"/>
          </p:cNvSpPr>
          <p:nvPr>
            <p:ph idx="1"/>
          </p:nvPr>
        </p:nvSpPr>
        <p:spPr/>
        <p:txBody>
          <a:bodyPr>
            <a:normAutofit fontScale="77500" lnSpcReduction="20000"/>
          </a:bodyPr>
          <a:lstStyle/>
          <a:p>
            <a:r>
              <a:rPr lang="en-US" dirty="0" smtClean="0">
                <a:latin typeface="Lato" panose="020F0502020204030203" pitchFamily="34" charset="0"/>
                <a:hlinkClick r:id="rId2"/>
              </a:rPr>
              <a:t>Wisconsin Statute 118.40(3m</a:t>
            </a:r>
            <a:r>
              <a:rPr lang="en-US" dirty="0">
                <a:latin typeface="Lato" panose="020F0502020204030203" pitchFamily="34" charset="0"/>
                <a:hlinkClick r:id="rId2"/>
              </a:rPr>
              <a:t>)(</a:t>
            </a:r>
            <a:r>
              <a:rPr lang="en-US" dirty="0" smtClean="0">
                <a:latin typeface="Lato" panose="020F0502020204030203" pitchFamily="34" charset="0"/>
                <a:hlinkClick r:id="rId2"/>
              </a:rPr>
              <a:t>f)</a:t>
            </a:r>
            <a:r>
              <a:rPr lang="en-US" dirty="0" smtClean="0">
                <a:latin typeface="Lato" panose="020F0502020204030203" pitchFamily="34" charset="0"/>
              </a:rPr>
              <a:t> </a:t>
            </a:r>
            <a:r>
              <a:rPr lang="en-US" dirty="0">
                <a:latin typeface="Lato" panose="020F0502020204030203" pitchFamily="34" charset="0"/>
              </a:rPr>
              <a:t>Annually, submit to the state superintendent and to the legislature under s. </a:t>
            </a:r>
            <a:r>
              <a:rPr lang="en-US" dirty="0">
                <a:latin typeface="Lato" panose="020F0502020204030203" pitchFamily="34" charset="0"/>
                <a:hlinkClick r:id="rId3" tooltip="Statutes 13.172(2)"/>
              </a:rPr>
              <a:t>13.172 (2)</a:t>
            </a:r>
            <a:r>
              <a:rPr lang="en-US" dirty="0">
                <a:latin typeface="Lato" panose="020F0502020204030203" pitchFamily="34" charset="0"/>
              </a:rPr>
              <a:t> a report that includes all of the following: </a:t>
            </a:r>
          </a:p>
          <a:p>
            <a:pPr lvl="1"/>
            <a:r>
              <a:rPr lang="en-US" dirty="0" smtClean="0">
                <a:latin typeface="Lato" panose="020F0502020204030203" pitchFamily="34" charset="0"/>
              </a:rPr>
              <a:t>1. </a:t>
            </a:r>
            <a:r>
              <a:rPr lang="en-US" dirty="0">
                <a:latin typeface="Lato" panose="020F0502020204030203" pitchFamily="34" charset="0"/>
              </a:rPr>
              <a:t>An identification of each charter school operating under contract with it, each charter school that operated under a contract with it but had its contract </a:t>
            </a:r>
            <a:r>
              <a:rPr lang="en-US" dirty="0" smtClean="0">
                <a:latin typeface="Lato" panose="020F0502020204030203" pitchFamily="34" charset="0"/>
              </a:rPr>
              <a:t>non-renewed </a:t>
            </a:r>
            <a:r>
              <a:rPr lang="en-US" dirty="0">
                <a:latin typeface="Lato" panose="020F0502020204030203" pitchFamily="34" charset="0"/>
              </a:rPr>
              <a:t>or revoked or that closed, and each charter school under contract with it that has not yet begun to operate. </a:t>
            </a:r>
          </a:p>
          <a:p>
            <a:pPr lvl="1"/>
            <a:r>
              <a:rPr lang="en-US" dirty="0" smtClean="0">
                <a:latin typeface="Lato" panose="020F0502020204030203" pitchFamily="34" charset="0"/>
              </a:rPr>
              <a:t>2</a:t>
            </a:r>
            <a:r>
              <a:rPr lang="en-US" dirty="0">
                <a:latin typeface="Lato" panose="020F0502020204030203" pitchFamily="34" charset="0"/>
              </a:rPr>
              <a:t>. The academic and financial performance of each charter school operated under contract with it. </a:t>
            </a:r>
          </a:p>
          <a:p>
            <a:pPr lvl="1"/>
            <a:r>
              <a:rPr lang="en-US" dirty="0" smtClean="0">
                <a:solidFill>
                  <a:srgbClr val="FF0000"/>
                </a:solidFill>
                <a:latin typeface="Lato" panose="020F0502020204030203" pitchFamily="34" charset="0"/>
              </a:rPr>
              <a:t>3. </a:t>
            </a:r>
            <a:r>
              <a:rPr lang="en-US" dirty="0">
                <a:solidFill>
                  <a:srgbClr val="FF0000"/>
                </a:solidFill>
                <a:latin typeface="Lato" panose="020F0502020204030203" pitchFamily="34" charset="0"/>
              </a:rPr>
              <a:t>The operating costs the school board, entity under sub. </a:t>
            </a:r>
            <a:r>
              <a:rPr lang="en-US" dirty="0">
                <a:solidFill>
                  <a:srgbClr val="FF0000"/>
                </a:solidFill>
                <a:latin typeface="Lato" panose="020F0502020204030203" pitchFamily="34" charset="0"/>
                <a:hlinkClick r:id="rId4" tooltip="Statutes 118.40(2r)(b)"/>
              </a:rPr>
              <a:t>(2r) (b)</a:t>
            </a:r>
            <a:r>
              <a:rPr lang="en-US" dirty="0">
                <a:solidFill>
                  <a:srgbClr val="FF0000"/>
                </a:solidFill>
                <a:latin typeface="Lato" panose="020F0502020204030203" pitchFamily="34" charset="0"/>
              </a:rPr>
              <a:t>, or director under sub. </a:t>
            </a:r>
            <a:r>
              <a:rPr lang="en-US" dirty="0">
                <a:solidFill>
                  <a:srgbClr val="FF0000"/>
                </a:solidFill>
                <a:latin typeface="Lato" panose="020F0502020204030203" pitchFamily="34" charset="0"/>
                <a:hlinkClick r:id="rId5" tooltip="Statutes 118.40(2x)"/>
              </a:rPr>
              <a:t>(2x)</a:t>
            </a:r>
            <a:r>
              <a:rPr lang="en-US" dirty="0">
                <a:solidFill>
                  <a:srgbClr val="FF0000"/>
                </a:solidFill>
                <a:latin typeface="Lato" panose="020F0502020204030203" pitchFamily="34" charset="0"/>
              </a:rPr>
              <a:t> incurred under pars. </a:t>
            </a:r>
            <a:r>
              <a:rPr lang="en-US" dirty="0">
                <a:solidFill>
                  <a:srgbClr val="FF0000"/>
                </a:solidFill>
                <a:latin typeface="Lato" panose="020F0502020204030203" pitchFamily="34" charset="0"/>
                <a:hlinkClick r:id="rId6" tooltip="Statutes 118.40(3m)(a)"/>
              </a:rPr>
              <a:t>(a)</a:t>
            </a:r>
            <a:r>
              <a:rPr lang="en-US" dirty="0">
                <a:solidFill>
                  <a:srgbClr val="FF0000"/>
                </a:solidFill>
                <a:latin typeface="Lato" panose="020F0502020204030203" pitchFamily="34" charset="0"/>
              </a:rPr>
              <a:t> to </a:t>
            </a:r>
            <a:r>
              <a:rPr lang="en-US" dirty="0">
                <a:solidFill>
                  <a:srgbClr val="FF0000"/>
                </a:solidFill>
                <a:latin typeface="Lato" panose="020F0502020204030203" pitchFamily="34" charset="0"/>
                <a:hlinkClick r:id="rId7" tooltip="Statutes 118.40(3m)(e)"/>
              </a:rPr>
              <a:t>(e)</a:t>
            </a:r>
            <a:r>
              <a:rPr lang="en-US" dirty="0">
                <a:solidFill>
                  <a:srgbClr val="FF0000"/>
                </a:solidFill>
                <a:latin typeface="Lato" panose="020F0502020204030203" pitchFamily="34" charset="0"/>
              </a:rPr>
              <a:t>, detailed in an audited financial statement prepared in accordance with generally accepted accounting principles. </a:t>
            </a:r>
          </a:p>
          <a:p>
            <a:pPr lvl="1"/>
            <a:r>
              <a:rPr lang="en-US" dirty="0" smtClean="0">
                <a:latin typeface="Lato" panose="020F0502020204030203" pitchFamily="34" charset="0"/>
              </a:rPr>
              <a:t>4</a:t>
            </a:r>
            <a:r>
              <a:rPr lang="en-US" dirty="0">
                <a:latin typeface="Lato" panose="020F0502020204030203" pitchFamily="34" charset="0"/>
              </a:rPr>
              <a:t>. The services the school board, entity under sub. </a:t>
            </a:r>
            <a:r>
              <a:rPr lang="en-US" dirty="0">
                <a:latin typeface="Lato" panose="020F0502020204030203" pitchFamily="34" charset="0"/>
                <a:hlinkClick r:id="rId4" tooltip="Statutes 118.40(2r)(b)"/>
              </a:rPr>
              <a:t>(2r) (b)</a:t>
            </a:r>
            <a:r>
              <a:rPr lang="en-US" dirty="0">
                <a:latin typeface="Lato" panose="020F0502020204030203" pitchFamily="34" charset="0"/>
              </a:rPr>
              <a:t>, or director under sub. </a:t>
            </a:r>
            <a:r>
              <a:rPr lang="en-US" dirty="0">
                <a:latin typeface="Lato" panose="020F0502020204030203" pitchFamily="34" charset="0"/>
                <a:hlinkClick r:id="rId5" tooltip="Statutes 118.40(2x)"/>
              </a:rPr>
              <a:t>(2x)</a:t>
            </a:r>
            <a:r>
              <a:rPr lang="en-US" dirty="0">
                <a:latin typeface="Lato" panose="020F0502020204030203" pitchFamily="34" charset="0"/>
              </a:rPr>
              <a:t> provided to the charter schools under contract with it and an itemized accounting of the cost of the services. </a:t>
            </a:r>
          </a:p>
          <a:p>
            <a:endParaRPr lang="en-US" dirty="0"/>
          </a:p>
        </p:txBody>
      </p:sp>
      <p:sp>
        <p:nvSpPr>
          <p:cNvPr id="4" name="Slide Number Placeholder 3"/>
          <p:cNvSpPr>
            <a:spLocks noGrp="1"/>
          </p:cNvSpPr>
          <p:nvPr>
            <p:ph type="sldNum" sz="quarter" idx="12"/>
          </p:nvPr>
        </p:nvSpPr>
        <p:spPr/>
        <p:txBody>
          <a:bodyPr/>
          <a:lstStyle/>
          <a:p>
            <a:fld id="{E5B05722-27E2-490D-91AF-DCC2EA314057}" type="slidenum">
              <a:rPr lang="en-US" smtClean="0"/>
              <a:pPr/>
              <a:t>55</a:t>
            </a:fld>
            <a:endParaRPr lang="en-US" dirty="0"/>
          </a:p>
        </p:txBody>
      </p:sp>
    </p:spTree>
    <p:extLst>
      <p:ext uri="{BB962C8B-B14F-4D97-AF65-F5344CB8AC3E}">
        <p14:creationId xmlns:p14="http://schemas.microsoft.com/office/powerpoint/2010/main" val="69005856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latin typeface="Lato" panose="020F0502020204030203" pitchFamily="34" charset="0"/>
              </a:rPr>
              <a:t>Authorizer Operating Costs to Include</a:t>
            </a:r>
            <a:endParaRPr lang="en-US" dirty="0">
              <a:latin typeface="Lato" panose="020F0502020204030203" pitchFamily="34" charset="0"/>
            </a:endParaRPr>
          </a:p>
        </p:txBody>
      </p:sp>
      <p:sp>
        <p:nvSpPr>
          <p:cNvPr id="3" name="Text Placeholder 2"/>
          <p:cNvSpPr>
            <a:spLocks noGrp="1"/>
          </p:cNvSpPr>
          <p:nvPr>
            <p:ph type="body" sz="quarter" idx="14"/>
          </p:nvPr>
        </p:nvSpPr>
        <p:spPr>
          <a:xfrm>
            <a:off x="196657" y="1349829"/>
            <a:ext cx="8856630" cy="4746171"/>
          </a:xfrm>
        </p:spPr>
        <p:txBody>
          <a:bodyPr>
            <a:normAutofit lnSpcReduction="10000"/>
          </a:bodyPr>
          <a:lstStyle/>
          <a:p>
            <a:pPr marL="0" indent="0">
              <a:buNone/>
            </a:pPr>
            <a:r>
              <a:rPr lang="en-US" sz="2400" dirty="0">
                <a:latin typeface="Lato Black" panose="020F0A02020204030203" pitchFamily="34" charset="0"/>
              </a:rPr>
              <a:t>Examples of the types of costs that should be reported in the schedule of authorizer operating costs include but are not limited to: </a:t>
            </a:r>
          </a:p>
          <a:p>
            <a:pPr marL="614312" lvl="2" indent="-263381">
              <a:buFont typeface="Arial" panose="020B0604020202020204" pitchFamily="34" charset="0"/>
              <a:buChar char="•"/>
            </a:pPr>
            <a:r>
              <a:rPr lang="en-US" sz="2000" dirty="0">
                <a:latin typeface="Lato Black" panose="020F0A02020204030203" pitchFamily="34" charset="0"/>
              </a:rPr>
              <a:t>costs incurred by the authorizer to oversee and monitor its charter schools (i.e. salary and fringe for individuals who assume these duties) </a:t>
            </a:r>
          </a:p>
          <a:p>
            <a:pPr marL="614312" lvl="2" indent="-263381">
              <a:buFont typeface="Arial" panose="020B0604020202020204" pitchFamily="34" charset="0"/>
              <a:buChar char="•"/>
            </a:pPr>
            <a:endParaRPr lang="en-US" sz="2000" dirty="0">
              <a:latin typeface="Lato Black" panose="020F0A02020204030203" pitchFamily="34" charset="0"/>
            </a:endParaRPr>
          </a:p>
          <a:p>
            <a:pPr marL="614312" lvl="2" indent="-263381">
              <a:buFont typeface="Arial" panose="020B0604020202020204" pitchFamily="34" charset="0"/>
              <a:buChar char="•"/>
            </a:pPr>
            <a:r>
              <a:rPr lang="en-US" sz="2000" dirty="0">
                <a:latin typeface="Lato Black" panose="020F0A02020204030203" pitchFamily="34" charset="0"/>
              </a:rPr>
              <a:t>costs incurred soliciting, receiving and reviewing applications for new charter schools (i.e. salary and fringe for individuals who assume these duties which may include administrative staff, business office staff, legal staff, etc.)  </a:t>
            </a:r>
          </a:p>
          <a:p>
            <a:pPr marL="614312" lvl="2" indent="-263381">
              <a:buFont typeface="Arial" panose="020B0604020202020204" pitchFamily="34" charset="0"/>
              <a:buChar char="•"/>
            </a:pPr>
            <a:endParaRPr lang="en-US" sz="2000" dirty="0">
              <a:latin typeface="Lato Black" panose="020F0A02020204030203" pitchFamily="34" charset="0"/>
            </a:endParaRPr>
          </a:p>
          <a:p>
            <a:pPr marL="614312" lvl="2" indent="-263381">
              <a:buFont typeface="Arial" panose="020B0604020202020204" pitchFamily="34" charset="0"/>
              <a:buChar char="•"/>
            </a:pPr>
            <a:r>
              <a:rPr lang="en-US" sz="2000" dirty="0">
                <a:latin typeface="Lato Black" panose="020F0A02020204030203" pitchFamily="34" charset="0"/>
              </a:rPr>
              <a:t>costs incurred completing and analyzing charter school data for the purpose of making renewal and revocation decisions</a:t>
            </a:r>
          </a:p>
        </p:txBody>
      </p:sp>
      <p:pic>
        <p:nvPicPr>
          <p:cNvPr id="4" name="Picture 1" descr="C:\Documents and Settings\browndk\My Documents\My Pictures\dpilogo_FREDonly.gif"/>
          <p:cNvPicPr>
            <a:picLocks noChangeAspect="1" noChangeArrowheads="1"/>
          </p:cNvPicPr>
          <p:nvPr/>
        </p:nvPicPr>
        <p:blipFill>
          <a:blip r:embed="rId2" cstate="print"/>
          <a:srcRect/>
          <a:stretch>
            <a:fillRect/>
          </a:stretch>
        </p:blipFill>
        <p:spPr bwMode="auto">
          <a:xfrm>
            <a:off x="0" y="6435846"/>
            <a:ext cx="936810" cy="587254"/>
          </a:xfrm>
          <a:prstGeom prst="rect">
            <a:avLst/>
          </a:prstGeom>
          <a:noFill/>
        </p:spPr>
      </p:pic>
    </p:spTree>
    <p:extLst>
      <p:ext uri="{BB962C8B-B14F-4D97-AF65-F5344CB8AC3E}">
        <p14:creationId xmlns:p14="http://schemas.microsoft.com/office/powerpoint/2010/main" val="856365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latin typeface="Lato" panose="020F0502020204030203" pitchFamily="34" charset="0"/>
              </a:rPr>
              <a:t>Authorizer Operating Cost Not Included</a:t>
            </a:r>
            <a:endParaRPr lang="en-US" dirty="0">
              <a:latin typeface="Lato" panose="020F0502020204030203" pitchFamily="34" charset="0"/>
            </a:endParaRPr>
          </a:p>
        </p:txBody>
      </p:sp>
      <p:sp>
        <p:nvSpPr>
          <p:cNvPr id="3" name="Text Placeholder 2"/>
          <p:cNvSpPr>
            <a:spLocks noGrp="1"/>
          </p:cNvSpPr>
          <p:nvPr>
            <p:ph type="body" sz="quarter" idx="14"/>
          </p:nvPr>
        </p:nvSpPr>
        <p:spPr>
          <a:xfrm>
            <a:off x="468405" y="1704421"/>
            <a:ext cx="8224515" cy="4021463"/>
          </a:xfrm>
        </p:spPr>
        <p:txBody>
          <a:bodyPr>
            <a:normAutofit fontScale="92500"/>
          </a:bodyPr>
          <a:lstStyle/>
          <a:p>
            <a:pPr marL="0" indent="0">
              <a:buNone/>
            </a:pPr>
            <a:r>
              <a:rPr lang="en-US" sz="3000" dirty="0">
                <a:latin typeface="Lato Black" panose="020F0A02020204030203" pitchFamily="34" charset="0"/>
              </a:rPr>
              <a:t>Costs that should </a:t>
            </a:r>
            <a:r>
              <a:rPr lang="en-US" sz="3000" u="sng" dirty="0">
                <a:latin typeface="Lato Black" panose="020F0A02020204030203" pitchFamily="34" charset="0"/>
              </a:rPr>
              <a:t>not</a:t>
            </a:r>
            <a:r>
              <a:rPr lang="en-US" sz="3000" dirty="0">
                <a:latin typeface="Lato Black" panose="020F0A02020204030203" pitchFamily="34" charset="0"/>
              </a:rPr>
              <a:t> be included in the schedule of authorizer operating costs include: </a:t>
            </a:r>
          </a:p>
          <a:p>
            <a:pPr marL="614435" lvl="1" indent="-263381">
              <a:buFont typeface="Arial" panose="020B0604020202020204" pitchFamily="34" charset="0"/>
              <a:buChar char="•"/>
            </a:pPr>
            <a:r>
              <a:rPr lang="en-US" sz="2200" dirty="0">
                <a:latin typeface="Lato Black" panose="020F0A02020204030203" pitchFamily="34" charset="0"/>
              </a:rPr>
              <a:t>salary and fringe for the teachers at the charter school </a:t>
            </a:r>
          </a:p>
          <a:p>
            <a:pPr marL="614435" lvl="1" indent="-263381">
              <a:buFont typeface="Arial" panose="020B0604020202020204" pitchFamily="34" charset="0"/>
              <a:buChar char="•"/>
            </a:pPr>
            <a:endParaRPr lang="en-US" sz="2200" dirty="0">
              <a:latin typeface="Lato Black" panose="020F0A02020204030203" pitchFamily="34" charset="0"/>
            </a:endParaRPr>
          </a:p>
          <a:p>
            <a:pPr marL="614435" lvl="1" indent="-263381">
              <a:buFont typeface="Arial" panose="020B0604020202020204" pitchFamily="34" charset="0"/>
              <a:buChar char="•"/>
            </a:pPr>
            <a:r>
              <a:rPr lang="en-US" sz="2200" dirty="0">
                <a:latin typeface="Lato Black" panose="020F0A02020204030203" pitchFamily="34" charset="0"/>
              </a:rPr>
              <a:t>costs of charter school transportation </a:t>
            </a:r>
          </a:p>
          <a:p>
            <a:pPr marL="614435" lvl="1" indent="-263381">
              <a:buFont typeface="Arial" panose="020B0604020202020204" pitchFamily="34" charset="0"/>
              <a:buChar char="•"/>
            </a:pPr>
            <a:endParaRPr lang="en-US" sz="2200" dirty="0">
              <a:latin typeface="Lato Black" panose="020F0A02020204030203" pitchFamily="34" charset="0"/>
            </a:endParaRPr>
          </a:p>
          <a:p>
            <a:pPr marL="614435" lvl="1" indent="-263381">
              <a:buFont typeface="Arial" panose="020B0604020202020204" pitchFamily="34" charset="0"/>
              <a:buChar char="•"/>
            </a:pPr>
            <a:r>
              <a:rPr lang="en-US" sz="2200" dirty="0">
                <a:latin typeface="Lato Black" panose="020F0A02020204030203" pitchFamily="34" charset="0"/>
              </a:rPr>
              <a:t>curriculum services </a:t>
            </a:r>
          </a:p>
          <a:p>
            <a:pPr marL="614435" lvl="1" indent="-263381">
              <a:buFont typeface="Arial" panose="020B0604020202020204" pitchFamily="34" charset="0"/>
              <a:buChar char="•"/>
            </a:pPr>
            <a:endParaRPr lang="en-US" sz="2200" dirty="0">
              <a:latin typeface="Lato Black" panose="020F0A02020204030203" pitchFamily="34" charset="0"/>
            </a:endParaRPr>
          </a:p>
          <a:p>
            <a:pPr marL="614435" lvl="1" indent="-263381">
              <a:buFont typeface="Arial" panose="020B0604020202020204" pitchFamily="34" charset="0"/>
              <a:buChar char="•"/>
            </a:pPr>
            <a:r>
              <a:rPr lang="en-US" sz="2200" dirty="0">
                <a:latin typeface="Lato Black" panose="020F0A02020204030203" pitchFamily="34" charset="0"/>
              </a:rPr>
              <a:t>food service, </a:t>
            </a:r>
            <a:r>
              <a:rPr lang="en-US" sz="2200" dirty="0" err="1">
                <a:latin typeface="Lato Black" panose="020F0A02020204030203" pitchFamily="34" charset="0"/>
              </a:rPr>
              <a:t>etc</a:t>
            </a:r>
            <a:r>
              <a:rPr lang="en-US" sz="2200" dirty="0">
                <a:latin typeface="Lato Black" panose="020F0A02020204030203" pitchFamily="34" charset="0"/>
              </a:rPr>
              <a:t>  </a:t>
            </a:r>
          </a:p>
        </p:txBody>
      </p:sp>
      <p:pic>
        <p:nvPicPr>
          <p:cNvPr id="4" name="Picture 1" descr="C:\Documents and Settings\browndk\My Documents\My Pictures\dpilogo_FREDonly.gif"/>
          <p:cNvPicPr>
            <a:picLocks noChangeAspect="1" noChangeArrowheads="1"/>
          </p:cNvPicPr>
          <p:nvPr/>
        </p:nvPicPr>
        <p:blipFill>
          <a:blip r:embed="rId2" cstate="print"/>
          <a:srcRect/>
          <a:stretch>
            <a:fillRect/>
          </a:stretch>
        </p:blipFill>
        <p:spPr bwMode="auto">
          <a:xfrm>
            <a:off x="0" y="6435846"/>
            <a:ext cx="936810" cy="587254"/>
          </a:xfrm>
          <a:prstGeom prst="rect">
            <a:avLst/>
          </a:prstGeom>
          <a:noFill/>
        </p:spPr>
      </p:pic>
    </p:spTree>
    <p:extLst>
      <p:ext uri="{BB962C8B-B14F-4D97-AF65-F5344CB8AC3E}">
        <p14:creationId xmlns:p14="http://schemas.microsoft.com/office/powerpoint/2010/main" val="61115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1000"/>
                                        <p:tgtEl>
                                          <p:spTgt spid="3">
                                            <p:txEl>
                                              <p:pRg st="7" end="7"/>
                                            </p:txEl>
                                          </p:spTgt>
                                        </p:tgtEl>
                                      </p:cBhvr>
                                    </p:animEffect>
                                    <p:anim calcmode="lin" valueType="num">
                                      <p:cBhvr>
                                        <p:cTn id="2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Autofit/>
          </a:bodyPr>
          <a:lstStyle/>
          <a:p>
            <a:pPr>
              <a:lnSpc>
                <a:spcPct val="100000"/>
              </a:lnSpc>
            </a:pPr>
            <a:r>
              <a:rPr lang="en-US" sz="3200" dirty="0">
                <a:latin typeface="Lato" panose="020F0502020204030203" pitchFamily="34" charset="0"/>
              </a:rPr>
              <a:t>New Charter School Authorizer Reporting </a:t>
            </a:r>
            <a:br>
              <a:rPr lang="en-US" sz="3200" dirty="0">
                <a:latin typeface="Lato" panose="020F0502020204030203" pitchFamily="34" charset="0"/>
              </a:rPr>
            </a:br>
            <a:r>
              <a:rPr lang="en-US" sz="3200" dirty="0">
                <a:latin typeface="Lato" panose="020F0502020204030203" pitchFamily="34" charset="0"/>
              </a:rPr>
              <a:t>Requirement  2016-2017</a:t>
            </a:r>
          </a:p>
        </p:txBody>
      </p:sp>
      <p:sp>
        <p:nvSpPr>
          <p:cNvPr id="8" name="Rectangle 2"/>
          <p:cNvSpPr>
            <a:spLocks noGrp="1" noChangeArrowheads="1"/>
          </p:cNvSpPr>
          <p:nvPr>
            <p:ph type="body" sz="quarter" idx="14"/>
          </p:nvPr>
        </p:nvSpPr>
        <p:spPr bwMode="auto">
          <a:xfrm>
            <a:off x="1939635" y="1713738"/>
            <a:ext cx="7726458" cy="669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609" tIns="34305" rIns="68609" bIns="34305" numCol="1" rtlCol="0" anchor="ctr" anchorCtr="0" compatLnSpc="1">
            <a:prstTxWarp prst="textNoShape">
              <a:avLst/>
            </a:prstTxWarp>
            <a:spAutoFit/>
          </a:bodyPr>
          <a:lstStyle/>
          <a:p>
            <a:pPr marL="0" indent="0" defTabSz="686074" eaLnBrk="0" fontAlgn="base" hangingPunct="0">
              <a:lnSpc>
                <a:spcPct val="100000"/>
              </a:lnSpc>
              <a:spcBef>
                <a:spcPct val="0"/>
              </a:spcBef>
              <a:spcAft>
                <a:spcPct val="0"/>
              </a:spcAft>
              <a:buNone/>
            </a:pPr>
            <a:r>
              <a:rPr lang="en-US" altLang="en-US" sz="825" dirty="0">
                <a:latin typeface="Arial" panose="020B0604020202020204" pitchFamily="34" charset="0"/>
                <a:ea typeface="Calibri" panose="020F0502020204030204" pitchFamily="34" charset="0"/>
                <a:cs typeface="Arial" panose="020B0604020202020204" pitchFamily="34" charset="0"/>
              </a:rPr>
              <a:t>(Insert authorizing entity name)</a:t>
            </a:r>
            <a:endParaRPr lang="en-US" altLang="en-US" sz="675" b="0" dirty="0"/>
          </a:p>
          <a:p>
            <a:pPr marL="0" indent="0" defTabSz="686074" eaLnBrk="0" fontAlgn="base" hangingPunct="0">
              <a:lnSpc>
                <a:spcPct val="100000"/>
              </a:lnSpc>
              <a:spcBef>
                <a:spcPct val="0"/>
              </a:spcBef>
              <a:spcAft>
                <a:spcPct val="0"/>
              </a:spcAft>
              <a:buNone/>
            </a:pPr>
            <a:r>
              <a:rPr lang="en-US" altLang="en-US" sz="900" dirty="0">
                <a:latin typeface="Arial" panose="020B0604020202020204" pitchFamily="34" charset="0"/>
                <a:ea typeface="Calibri" panose="020F0502020204030204" pitchFamily="34" charset="0"/>
                <a:cs typeface="Arial" panose="020B0604020202020204" pitchFamily="34" charset="0"/>
              </a:rPr>
              <a:t>Schedule of Charter School Authorizer Operating Costs</a:t>
            </a:r>
            <a:endParaRPr lang="en-US" altLang="en-US" sz="675" b="0" dirty="0"/>
          </a:p>
          <a:p>
            <a:pPr marL="0" indent="0" defTabSz="686074" eaLnBrk="0" fontAlgn="base" hangingPunct="0">
              <a:lnSpc>
                <a:spcPct val="100000"/>
              </a:lnSpc>
              <a:spcBef>
                <a:spcPct val="0"/>
              </a:spcBef>
              <a:spcAft>
                <a:spcPct val="0"/>
              </a:spcAft>
              <a:buNone/>
            </a:pPr>
            <a:r>
              <a:rPr lang="en-US" altLang="en-US" sz="825" dirty="0">
                <a:latin typeface="Arial" panose="020B0604020202020204" pitchFamily="34" charset="0"/>
                <a:ea typeface="Calibri" panose="020F0502020204030204" pitchFamily="34" charset="0"/>
                <a:cs typeface="Arial" panose="020B0604020202020204" pitchFamily="34" charset="0"/>
              </a:rPr>
              <a:t>Fiscal Year Ending (insert date)</a:t>
            </a:r>
            <a:endParaRPr lang="en-US" altLang="en-US" sz="675" b="0" dirty="0"/>
          </a:p>
          <a:p>
            <a:pPr marL="0" indent="0" defTabSz="686074" eaLnBrk="0" fontAlgn="base" hangingPunct="0">
              <a:lnSpc>
                <a:spcPct val="100000"/>
              </a:lnSpc>
              <a:spcBef>
                <a:spcPct val="0"/>
              </a:spcBef>
              <a:spcAft>
                <a:spcPct val="0"/>
              </a:spcAft>
              <a:buNone/>
            </a:pPr>
            <a:endParaRPr lang="en-US" altLang="en-US" sz="1351" b="0" dirty="0">
              <a:latin typeface="Arial" panose="020B060402020202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3110100615"/>
              </p:ext>
            </p:extLst>
          </p:nvPr>
        </p:nvGraphicFramePr>
        <p:xfrm>
          <a:off x="1939635" y="2166257"/>
          <a:ext cx="4762376" cy="3973287"/>
        </p:xfrm>
        <a:graphic>
          <a:graphicData uri="http://schemas.openxmlformats.org/drawingml/2006/table">
            <a:tbl>
              <a:tblPr firstRow="1" firstCol="1" bandRow="1">
                <a:tableStyleId>{5C22544A-7EE6-4342-B048-85BDC9FD1C3A}</a:tableStyleId>
              </a:tblPr>
              <a:tblGrid>
                <a:gridCol w="2133463">
                  <a:extLst>
                    <a:ext uri="{9D8B030D-6E8A-4147-A177-3AD203B41FA5}">
                      <a16:colId xmlns:a16="http://schemas.microsoft.com/office/drawing/2014/main" val="20000"/>
                    </a:ext>
                  </a:extLst>
                </a:gridCol>
                <a:gridCol w="1466125">
                  <a:extLst>
                    <a:ext uri="{9D8B030D-6E8A-4147-A177-3AD203B41FA5}">
                      <a16:colId xmlns:a16="http://schemas.microsoft.com/office/drawing/2014/main" val="20001"/>
                    </a:ext>
                  </a:extLst>
                </a:gridCol>
                <a:gridCol w="1162788">
                  <a:extLst>
                    <a:ext uri="{9D8B030D-6E8A-4147-A177-3AD203B41FA5}">
                      <a16:colId xmlns:a16="http://schemas.microsoft.com/office/drawing/2014/main" val="20002"/>
                    </a:ext>
                  </a:extLst>
                </a:gridCol>
              </a:tblGrid>
              <a:tr h="288679">
                <a:tc>
                  <a:txBody>
                    <a:bodyPr/>
                    <a:lstStyle/>
                    <a:p>
                      <a:pPr marL="0" marR="0">
                        <a:spcBef>
                          <a:spcPts val="0"/>
                        </a:spcBef>
                        <a:spcAft>
                          <a:spcPts val="0"/>
                        </a:spcAft>
                      </a:pPr>
                      <a:r>
                        <a:rPr lang="en-US" sz="800" cap="small" dirty="0">
                          <a:effectLst/>
                        </a:rPr>
                        <a:t>Operating Activity</a:t>
                      </a:r>
                      <a:endParaRPr lang="en-US" sz="900" dirty="0">
                        <a:solidFill>
                          <a:srgbClr val="000000"/>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51457" marR="51457" marT="0" marB="0" anchor="b"/>
                </a:tc>
                <a:tc>
                  <a:txBody>
                    <a:bodyPr/>
                    <a:lstStyle/>
                    <a:p>
                      <a:pPr marL="0" marR="0" algn="ctr">
                        <a:spcBef>
                          <a:spcPts val="0"/>
                        </a:spcBef>
                        <a:spcAft>
                          <a:spcPts val="0"/>
                        </a:spcAft>
                      </a:pPr>
                      <a:r>
                        <a:rPr lang="en-US" sz="800" cap="small">
                          <a:effectLst/>
                        </a:rPr>
                        <a:t>WUFAR Object Code</a:t>
                      </a:r>
                      <a:endParaRPr lang="en-US" sz="900">
                        <a:solidFill>
                          <a:srgbClr val="000000"/>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51457" marR="51457" marT="0" marB="0" anchor="b"/>
                </a:tc>
                <a:tc>
                  <a:txBody>
                    <a:bodyPr/>
                    <a:lstStyle/>
                    <a:p>
                      <a:pPr marL="0" marR="0" algn="ctr">
                        <a:spcBef>
                          <a:spcPts val="0"/>
                        </a:spcBef>
                        <a:spcAft>
                          <a:spcPts val="0"/>
                        </a:spcAft>
                      </a:pPr>
                      <a:r>
                        <a:rPr lang="en-US" sz="800" cap="small">
                          <a:effectLst/>
                        </a:rPr>
                        <a:t>Cost</a:t>
                      </a:r>
                      <a:endParaRPr lang="en-US" sz="900">
                        <a:solidFill>
                          <a:srgbClr val="000000"/>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51457" marR="51457" marT="0" marB="0" anchor="b"/>
                </a:tc>
                <a:extLst>
                  <a:ext uri="{0D108BD9-81ED-4DB2-BD59-A6C34878D82A}">
                    <a16:rowId xmlns:a16="http://schemas.microsoft.com/office/drawing/2014/main" val="10000"/>
                  </a:ext>
                </a:extLst>
              </a:tr>
              <a:tr h="374970">
                <a:tc>
                  <a:txBody>
                    <a:bodyPr/>
                    <a:lstStyle/>
                    <a:p>
                      <a:pPr marL="0" marR="0">
                        <a:spcBef>
                          <a:spcPts val="0"/>
                        </a:spcBef>
                        <a:spcAft>
                          <a:spcPts val="0"/>
                        </a:spcAft>
                      </a:pPr>
                      <a:r>
                        <a:rPr lang="en-US" sz="800" cap="small">
                          <a:effectLst/>
                        </a:rPr>
                        <a:t>Employee Salaries </a:t>
                      </a:r>
                      <a:endParaRPr lang="en-US" sz="900">
                        <a:solidFill>
                          <a:srgbClr val="000000"/>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51457" marR="51457" marT="0" marB="0" anchor="b"/>
                </a:tc>
                <a:tc>
                  <a:txBody>
                    <a:bodyPr/>
                    <a:lstStyle/>
                    <a:p>
                      <a:pPr marL="0" marR="0" algn="ctr">
                        <a:spcBef>
                          <a:spcPts val="0"/>
                        </a:spcBef>
                        <a:spcAft>
                          <a:spcPts val="0"/>
                        </a:spcAft>
                      </a:pPr>
                      <a:r>
                        <a:rPr lang="en-US" sz="800" cap="small" dirty="0">
                          <a:effectLst/>
                        </a:rPr>
                        <a:t>100</a:t>
                      </a:r>
                      <a:endParaRPr lang="en-US" sz="900" dirty="0">
                        <a:solidFill>
                          <a:srgbClr val="000000"/>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51457" marR="51457" marT="0" marB="0" anchor="b"/>
                </a:tc>
                <a:tc>
                  <a:txBody>
                    <a:bodyPr/>
                    <a:lstStyle/>
                    <a:p>
                      <a:pPr marL="0" marR="0" algn="ctr">
                        <a:spcBef>
                          <a:spcPts val="0"/>
                        </a:spcBef>
                        <a:spcAft>
                          <a:spcPts val="0"/>
                        </a:spcAft>
                      </a:pPr>
                      <a:r>
                        <a:rPr lang="en-US" sz="800" cap="small">
                          <a:effectLst/>
                        </a:rPr>
                        <a:t> </a:t>
                      </a:r>
                      <a:endParaRPr lang="en-US" sz="900">
                        <a:solidFill>
                          <a:srgbClr val="000000"/>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51457" marR="51457" marT="0" marB="0" anchor="b"/>
                </a:tc>
                <a:extLst>
                  <a:ext uri="{0D108BD9-81ED-4DB2-BD59-A6C34878D82A}">
                    <a16:rowId xmlns:a16="http://schemas.microsoft.com/office/drawing/2014/main" val="10001"/>
                  </a:ext>
                </a:extLst>
              </a:tr>
              <a:tr h="374970">
                <a:tc>
                  <a:txBody>
                    <a:bodyPr/>
                    <a:lstStyle/>
                    <a:p>
                      <a:pPr marL="0" marR="0">
                        <a:spcBef>
                          <a:spcPts val="0"/>
                        </a:spcBef>
                        <a:spcAft>
                          <a:spcPts val="0"/>
                        </a:spcAft>
                      </a:pPr>
                      <a:r>
                        <a:rPr lang="en-US" sz="800" cap="small">
                          <a:effectLst/>
                        </a:rPr>
                        <a:t>Employee Benefits</a:t>
                      </a:r>
                      <a:endParaRPr lang="en-US" sz="900">
                        <a:solidFill>
                          <a:srgbClr val="000000"/>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51457" marR="51457" marT="0" marB="0" anchor="b"/>
                </a:tc>
                <a:tc>
                  <a:txBody>
                    <a:bodyPr/>
                    <a:lstStyle/>
                    <a:p>
                      <a:pPr marL="0" marR="0" algn="ctr">
                        <a:spcBef>
                          <a:spcPts val="0"/>
                        </a:spcBef>
                        <a:spcAft>
                          <a:spcPts val="0"/>
                        </a:spcAft>
                      </a:pPr>
                      <a:r>
                        <a:rPr lang="en-US" sz="800" cap="small">
                          <a:effectLst/>
                        </a:rPr>
                        <a:t>200</a:t>
                      </a:r>
                      <a:endParaRPr lang="en-US" sz="900">
                        <a:solidFill>
                          <a:srgbClr val="000000"/>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51457" marR="51457" marT="0" marB="0" anchor="b"/>
                </a:tc>
                <a:tc>
                  <a:txBody>
                    <a:bodyPr/>
                    <a:lstStyle/>
                    <a:p>
                      <a:pPr marL="0" marR="0" algn="ctr">
                        <a:spcBef>
                          <a:spcPts val="0"/>
                        </a:spcBef>
                        <a:spcAft>
                          <a:spcPts val="0"/>
                        </a:spcAft>
                      </a:pPr>
                      <a:r>
                        <a:rPr lang="en-US" sz="800" cap="small">
                          <a:effectLst/>
                        </a:rPr>
                        <a:t> </a:t>
                      </a:r>
                      <a:endParaRPr lang="en-US" sz="900">
                        <a:solidFill>
                          <a:srgbClr val="000000"/>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51457" marR="51457" marT="0" marB="0" anchor="b"/>
                </a:tc>
                <a:extLst>
                  <a:ext uri="{0D108BD9-81ED-4DB2-BD59-A6C34878D82A}">
                    <a16:rowId xmlns:a16="http://schemas.microsoft.com/office/drawing/2014/main" val="10002"/>
                  </a:ext>
                </a:extLst>
              </a:tr>
              <a:tr h="397890">
                <a:tc>
                  <a:txBody>
                    <a:bodyPr/>
                    <a:lstStyle/>
                    <a:p>
                      <a:pPr marL="0" marR="0">
                        <a:spcBef>
                          <a:spcPts val="0"/>
                        </a:spcBef>
                        <a:spcAft>
                          <a:spcPts val="0"/>
                        </a:spcAft>
                      </a:pPr>
                      <a:r>
                        <a:rPr lang="en-US" sz="800" cap="small">
                          <a:effectLst/>
                        </a:rPr>
                        <a:t>Purchased Services</a:t>
                      </a:r>
                      <a:endParaRPr lang="en-US" sz="900">
                        <a:solidFill>
                          <a:srgbClr val="000000"/>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51457" marR="51457" marT="0" marB="0" anchor="b"/>
                </a:tc>
                <a:tc>
                  <a:txBody>
                    <a:bodyPr/>
                    <a:lstStyle/>
                    <a:p>
                      <a:pPr marL="0" marR="0" algn="ctr">
                        <a:spcBef>
                          <a:spcPts val="0"/>
                        </a:spcBef>
                        <a:spcAft>
                          <a:spcPts val="0"/>
                        </a:spcAft>
                      </a:pPr>
                      <a:r>
                        <a:rPr lang="en-US" sz="800" cap="small" dirty="0">
                          <a:effectLst/>
                        </a:rPr>
                        <a:t>300</a:t>
                      </a:r>
                      <a:endParaRPr lang="en-US" sz="900" dirty="0">
                        <a:solidFill>
                          <a:srgbClr val="000000"/>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51457" marR="51457" marT="0" marB="0" anchor="b"/>
                </a:tc>
                <a:tc>
                  <a:txBody>
                    <a:bodyPr/>
                    <a:lstStyle/>
                    <a:p>
                      <a:pPr marL="0" marR="0" algn="ctr">
                        <a:spcBef>
                          <a:spcPts val="0"/>
                        </a:spcBef>
                        <a:spcAft>
                          <a:spcPts val="0"/>
                        </a:spcAft>
                      </a:pPr>
                      <a:r>
                        <a:rPr lang="en-US" sz="800" cap="small">
                          <a:effectLst/>
                        </a:rPr>
                        <a:t> </a:t>
                      </a:r>
                      <a:endParaRPr lang="en-US" sz="900">
                        <a:solidFill>
                          <a:srgbClr val="000000"/>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51457" marR="51457" marT="0" marB="0" anchor="b"/>
                </a:tc>
                <a:extLst>
                  <a:ext uri="{0D108BD9-81ED-4DB2-BD59-A6C34878D82A}">
                    <a16:rowId xmlns:a16="http://schemas.microsoft.com/office/drawing/2014/main" val="10003"/>
                  </a:ext>
                </a:extLst>
              </a:tr>
              <a:tr h="397890">
                <a:tc>
                  <a:txBody>
                    <a:bodyPr/>
                    <a:lstStyle/>
                    <a:p>
                      <a:pPr marL="0" marR="0">
                        <a:spcBef>
                          <a:spcPts val="0"/>
                        </a:spcBef>
                        <a:spcAft>
                          <a:spcPts val="0"/>
                        </a:spcAft>
                      </a:pPr>
                      <a:r>
                        <a:rPr lang="en-US" sz="800" cap="small">
                          <a:effectLst/>
                        </a:rPr>
                        <a:t>Non-Capital Objects</a:t>
                      </a:r>
                      <a:endParaRPr lang="en-US" sz="900">
                        <a:solidFill>
                          <a:srgbClr val="000000"/>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51457" marR="51457" marT="0" marB="0" anchor="b"/>
                </a:tc>
                <a:tc>
                  <a:txBody>
                    <a:bodyPr/>
                    <a:lstStyle/>
                    <a:p>
                      <a:pPr marL="0" marR="0" algn="ctr">
                        <a:spcBef>
                          <a:spcPts val="0"/>
                        </a:spcBef>
                        <a:spcAft>
                          <a:spcPts val="0"/>
                        </a:spcAft>
                      </a:pPr>
                      <a:r>
                        <a:rPr lang="en-US" sz="800" cap="small">
                          <a:effectLst/>
                        </a:rPr>
                        <a:t>400</a:t>
                      </a:r>
                      <a:endParaRPr lang="en-US" sz="900">
                        <a:solidFill>
                          <a:srgbClr val="000000"/>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51457" marR="51457" marT="0" marB="0" anchor="b"/>
                </a:tc>
                <a:tc>
                  <a:txBody>
                    <a:bodyPr/>
                    <a:lstStyle/>
                    <a:p>
                      <a:pPr marL="0" marR="0" algn="ctr">
                        <a:spcBef>
                          <a:spcPts val="0"/>
                        </a:spcBef>
                        <a:spcAft>
                          <a:spcPts val="0"/>
                        </a:spcAft>
                      </a:pPr>
                      <a:r>
                        <a:rPr lang="en-US" sz="800" cap="small">
                          <a:effectLst/>
                        </a:rPr>
                        <a:t> </a:t>
                      </a:r>
                      <a:endParaRPr lang="en-US" sz="900">
                        <a:solidFill>
                          <a:srgbClr val="000000"/>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51457" marR="51457" marT="0" marB="0" anchor="b"/>
                </a:tc>
                <a:extLst>
                  <a:ext uri="{0D108BD9-81ED-4DB2-BD59-A6C34878D82A}">
                    <a16:rowId xmlns:a16="http://schemas.microsoft.com/office/drawing/2014/main" val="10004"/>
                  </a:ext>
                </a:extLst>
              </a:tr>
              <a:tr h="397890">
                <a:tc>
                  <a:txBody>
                    <a:bodyPr/>
                    <a:lstStyle/>
                    <a:p>
                      <a:pPr marL="0" marR="0">
                        <a:spcBef>
                          <a:spcPts val="0"/>
                        </a:spcBef>
                        <a:spcAft>
                          <a:spcPts val="0"/>
                        </a:spcAft>
                      </a:pPr>
                      <a:r>
                        <a:rPr lang="en-US" sz="800" cap="small">
                          <a:effectLst/>
                        </a:rPr>
                        <a:t>Capital Objects</a:t>
                      </a:r>
                      <a:endParaRPr lang="en-US" sz="900">
                        <a:solidFill>
                          <a:srgbClr val="000000"/>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51457" marR="51457" marT="0" marB="0" anchor="b"/>
                </a:tc>
                <a:tc>
                  <a:txBody>
                    <a:bodyPr/>
                    <a:lstStyle/>
                    <a:p>
                      <a:pPr marL="0" marR="0" algn="ctr">
                        <a:spcBef>
                          <a:spcPts val="0"/>
                        </a:spcBef>
                        <a:spcAft>
                          <a:spcPts val="0"/>
                        </a:spcAft>
                      </a:pPr>
                      <a:r>
                        <a:rPr lang="en-US" sz="800" cap="small">
                          <a:effectLst/>
                        </a:rPr>
                        <a:t>500</a:t>
                      </a:r>
                      <a:endParaRPr lang="en-US" sz="900">
                        <a:solidFill>
                          <a:srgbClr val="000000"/>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51457" marR="51457" marT="0" marB="0" anchor="b"/>
                </a:tc>
                <a:tc>
                  <a:txBody>
                    <a:bodyPr/>
                    <a:lstStyle/>
                    <a:p>
                      <a:pPr marL="0" marR="0" algn="ctr">
                        <a:spcBef>
                          <a:spcPts val="0"/>
                        </a:spcBef>
                        <a:spcAft>
                          <a:spcPts val="0"/>
                        </a:spcAft>
                      </a:pPr>
                      <a:r>
                        <a:rPr lang="en-US" sz="800" cap="small">
                          <a:effectLst/>
                        </a:rPr>
                        <a:t> </a:t>
                      </a:r>
                      <a:endParaRPr lang="en-US" sz="900">
                        <a:solidFill>
                          <a:srgbClr val="000000"/>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51457" marR="51457" marT="0" marB="0" anchor="b"/>
                </a:tc>
                <a:extLst>
                  <a:ext uri="{0D108BD9-81ED-4DB2-BD59-A6C34878D82A}">
                    <a16:rowId xmlns:a16="http://schemas.microsoft.com/office/drawing/2014/main" val="10005"/>
                  </a:ext>
                </a:extLst>
              </a:tr>
              <a:tr h="397890">
                <a:tc>
                  <a:txBody>
                    <a:bodyPr/>
                    <a:lstStyle/>
                    <a:p>
                      <a:pPr marL="0" marR="0">
                        <a:spcBef>
                          <a:spcPts val="0"/>
                        </a:spcBef>
                        <a:spcAft>
                          <a:spcPts val="0"/>
                        </a:spcAft>
                      </a:pPr>
                      <a:r>
                        <a:rPr lang="en-US" sz="800" cap="small">
                          <a:effectLst/>
                        </a:rPr>
                        <a:t>Insurance &amp; Judgements</a:t>
                      </a:r>
                      <a:endParaRPr lang="en-US" sz="900">
                        <a:solidFill>
                          <a:srgbClr val="000000"/>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51457" marR="51457" marT="0" marB="0" anchor="b"/>
                </a:tc>
                <a:tc>
                  <a:txBody>
                    <a:bodyPr/>
                    <a:lstStyle/>
                    <a:p>
                      <a:pPr marL="0" marR="0" algn="ctr">
                        <a:spcBef>
                          <a:spcPts val="0"/>
                        </a:spcBef>
                        <a:spcAft>
                          <a:spcPts val="0"/>
                        </a:spcAft>
                      </a:pPr>
                      <a:r>
                        <a:rPr lang="en-US" sz="800" cap="small">
                          <a:effectLst/>
                        </a:rPr>
                        <a:t>700</a:t>
                      </a:r>
                      <a:endParaRPr lang="en-US" sz="900">
                        <a:solidFill>
                          <a:srgbClr val="000000"/>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51457" marR="51457" marT="0" marB="0" anchor="b"/>
                </a:tc>
                <a:tc>
                  <a:txBody>
                    <a:bodyPr/>
                    <a:lstStyle/>
                    <a:p>
                      <a:pPr marL="0" marR="0" algn="ctr">
                        <a:spcBef>
                          <a:spcPts val="0"/>
                        </a:spcBef>
                        <a:spcAft>
                          <a:spcPts val="0"/>
                        </a:spcAft>
                      </a:pPr>
                      <a:r>
                        <a:rPr lang="en-US" sz="800" cap="small">
                          <a:effectLst/>
                        </a:rPr>
                        <a:t> </a:t>
                      </a:r>
                      <a:endParaRPr lang="en-US" sz="900">
                        <a:solidFill>
                          <a:srgbClr val="000000"/>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51457" marR="51457" marT="0" marB="0" anchor="b"/>
                </a:tc>
                <a:extLst>
                  <a:ext uri="{0D108BD9-81ED-4DB2-BD59-A6C34878D82A}">
                    <a16:rowId xmlns:a16="http://schemas.microsoft.com/office/drawing/2014/main" val="10006"/>
                  </a:ext>
                </a:extLst>
              </a:tr>
              <a:tr h="484069">
                <a:tc>
                  <a:txBody>
                    <a:bodyPr/>
                    <a:lstStyle/>
                    <a:p>
                      <a:pPr marL="0" marR="0">
                        <a:spcBef>
                          <a:spcPts val="0"/>
                        </a:spcBef>
                        <a:spcAft>
                          <a:spcPts val="0"/>
                        </a:spcAft>
                      </a:pPr>
                      <a:r>
                        <a:rPr lang="en-US" sz="800" cap="small">
                          <a:effectLst/>
                        </a:rPr>
                        <a:t>Other (replace Other with an activity name)</a:t>
                      </a:r>
                      <a:endParaRPr lang="en-US" sz="900">
                        <a:solidFill>
                          <a:srgbClr val="000000"/>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51457" marR="51457" marT="0" marB="0" anchor="b"/>
                </a:tc>
                <a:tc>
                  <a:txBody>
                    <a:bodyPr/>
                    <a:lstStyle/>
                    <a:p>
                      <a:pPr marL="0" marR="0" algn="ctr">
                        <a:spcBef>
                          <a:spcPts val="0"/>
                        </a:spcBef>
                        <a:spcAft>
                          <a:spcPts val="0"/>
                        </a:spcAft>
                      </a:pPr>
                      <a:r>
                        <a:rPr lang="en-US" sz="800" cap="small">
                          <a:effectLst/>
                        </a:rPr>
                        <a:t>900</a:t>
                      </a:r>
                      <a:endParaRPr lang="en-US" sz="900">
                        <a:solidFill>
                          <a:srgbClr val="000000"/>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51457" marR="51457" marT="0" marB="0" anchor="b"/>
                </a:tc>
                <a:tc>
                  <a:txBody>
                    <a:bodyPr/>
                    <a:lstStyle/>
                    <a:p>
                      <a:pPr marL="0" marR="0" algn="ctr">
                        <a:spcBef>
                          <a:spcPts val="0"/>
                        </a:spcBef>
                        <a:spcAft>
                          <a:spcPts val="0"/>
                        </a:spcAft>
                      </a:pPr>
                      <a:r>
                        <a:rPr lang="en-US" sz="800" cap="small">
                          <a:effectLst/>
                        </a:rPr>
                        <a:t> </a:t>
                      </a:r>
                      <a:endParaRPr lang="en-US" sz="900">
                        <a:solidFill>
                          <a:srgbClr val="000000"/>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51457" marR="51457" marT="0" marB="0" anchor="b"/>
                </a:tc>
                <a:extLst>
                  <a:ext uri="{0D108BD9-81ED-4DB2-BD59-A6C34878D82A}">
                    <a16:rowId xmlns:a16="http://schemas.microsoft.com/office/drawing/2014/main" val="10007"/>
                  </a:ext>
                </a:extLst>
              </a:tr>
              <a:tr h="484069">
                <a:tc>
                  <a:txBody>
                    <a:bodyPr/>
                    <a:lstStyle/>
                    <a:p>
                      <a:pPr marL="0" marR="0">
                        <a:spcBef>
                          <a:spcPts val="0"/>
                        </a:spcBef>
                        <a:spcAft>
                          <a:spcPts val="0"/>
                        </a:spcAft>
                      </a:pPr>
                      <a:r>
                        <a:rPr lang="en-US" sz="800" cap="small">
                          <a:effectLst/>
                        </a:rPr>
                        <a:t>Other (replace Other with an activity name)</a:t>
                      </a:r>
                      <a:endParaRPr lang="en-US" sz="900">
                        <a:solidFill>
                          <a:srgbClr val="000000"/>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51457" marR="51457" marT="0" marB="0" anchor="b"/>
                </a:tc>
                <a:tc>
                  <a:txBody>
                    <a:bodyPr/>
                    <a:lstStyle/>
                    <a:p>
                      <a:pPr marL="0" marR="0" algn="ctr">
                        <a:spcBef>
                          <a:spcPts val="0"/>
                        </a:spcBef>
                        <a:spcAft>
                          <a:spcPts val="0"/>
                        </a:spcAft>
                      </a:pPr>
                      <a:r>
                        <a:rPr lang="en-US" sz="800" cap="small">
                          <a:effectLst/>
                        </a:rPr>
                        <a:t>900</a:t>
                      </a:r>
                      <a:endParaRPr lang="en-US" sz="900">
                        <a:solidFill>
                          <a:srgbClr val="000000"/>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51457" marR="51457" marT="0" marB="0" anchor="b"/>
                </a:tc>
                <a:tc>
                  <a:txBody>
                    <a:bodyPr/>
                    <a:lstStyle/>
                    <a:p>
                      <a:pPr marL="0" marR="0" algn="ctr">
                        <a:spcBef>
                          <a:spcPts val="0"/>
                        </a:spcBef>
                        <a:spcAft>
                          <a:spcPts val="0"/>
                        </a:spcAft>
                      </a:pPr>
                      <a:r>
                        <a:rPr lang="en-US" sz="800" cap="small">
                          <a:effectLst/>
                        </a:rPr>
                        <a:t> </a:t>
                      </a:r>
                      <a:endParaRPr lang="en-US" sz="900">
                        <a:solidFill>
                          <a:srgbClr val="000000"/>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51457" marR="51457" marT="0" marB="0" anchor="b"/>
                </a:tc>
                <a:extLst>
                  <a:ext uri="{0D108BD9-81ED-4DB2-BD59-A6C34878D82A}">
                    <a16:rowId xmlns:a16="http://schemas.microsoft.com/office/drawing/2014/main" val="10008"/>
                  </a:ext>
                </a:extLst>
              </a:tr>
              <a:tr h="374970">
                <a:tc>
                  <a:txBody>
                    <a:bodyPr/>
                    <a:lstStyle/>
                    <a:p>
                      <a:pPr marL="0" marR="0">
                        <a:spcBef>
                          <a:spcPts val="0"/>
                        </a:spcBef>
                        <a:spcAft>
                          <a:spcPts val="0"/>
                        </a:spcAft>
                      </a:pPr>
                      <a:r>
                        <a:rPr lang="en-US" sz="800" cap="small" dirty="0">
                          <a:effectLst/>
                        </a:rPr>
                        <a:t>Total</a:t>
                      </a:r>
                      <a:endParaRPr lang="en-US" sz="900" dirty="0">
                        <a:solidFill>
                          <a:srgbClr val="000000"/>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51457" marR="51457" marT="0" marB="0" anchor="b"/>
                </a:tc>
                <a:tc>
                  <a:txBody>
                    <a:bodyPr/>
                    <a:lstStyle/>
                    <a:p>
                      <a:pPr marL="0" marR="0" algn="ctr">
                        <a:spcBef>
                          <a:spcPts val="0"/>
                        </a:spcBef>
                        <a:spcAft>
                          <a:spcPts val="0"/>
                        </a:spcAft>
                      </a:pPr>
                      <a:r>
                        <a:rPr lang="en-US" sz="800" cap="small">
                          <a:effectLst/>
                        </a:rPr>
                        <a:t> </a:t>
                      </a:r>
                      <a:endParaRPr lang="en-US" sz="900">
                        <a:solidFill>
                          <a:srgbClr val="000000"/>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51457" marR="51457" marT="0" marB="0" anchor="b"/>
                </a:tc>
                <a:tc>
                  <a:txBody>
                    <a:bodyPr/>
                    <a:lstStyle/>
                    <a:p>
                      <a:pPr marL="0" marR="0" algn="ctr">
                        <a:spcBef>
                          <a:spcPts val="0"/>
                        </a:spcBef>
                        <a:spcAft>
                          <a:spcPts val="0"/>
                        </a:spcAft>
                      </a:pPr>
                      <a:r>
                        <a:rPr lang="en-US" sz="800" cap="small" dirty="0">
                          <a:effectLst/>
                        </a:rPr>
                        <a:t> </a:t>
                      </a:r>
                      <a:endParaRPr lang="en-US" sz="900" dirty="0">
                        <a:solidFill>
                          <a:srgbClr val="000000"/>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51457" marR="51457" marT="0" marB="0" anchor="b"/>
                </a:tc>
                <a:extLst>
                  <a:ext uri="{0D108BD9-81ED-4DB2-BD59-A6C34878D82A}">
                    <a16:rowId xmlns:a16="http://schemas.microsoft.com/office/drawing/2014/main" val="10009"/>
                  </a:ext>
                </a:extLst>
              </a:tr>
            </a:tbl>
          </a:graphicData>
        </a:graphic>
      </p:graphicFrame>
      <p:pic>
        <p:nvPicPr>
          <p:cNvPr id="5" name="Picture 1" descr="C:\Documents and Settings\browndk\My Documents\My Pictures\dpilogo_FREDonly.gif"/>
          <p:cNvPicPr>
            <a:picLocks noChangeAspect="1" noChangeArrowheads="1"/>
          </p:cNvPicPr>
          <p:nvPr/>
        </p:nvPicPr>
        <p:blipFill>
          <a:blip r:embed="rId3" cstate="print"/>
          <a:srcRect/>
          <a:stretch>
            <a:fillRect/>
          </a:stretch>
        </p:blipFill>
        <p:spPr bwMode="auto">
          <a:xfrm>
            <a:off x="0" y="6435846"/>
            <a:ext cx="936810" cy="587254"/>
          </a:xfrm>
          <a:prstGeom prst="rect">
            <a:avLst/>
          </a:prstGeom>
          <a:noFill/>
        </p:spPr>
      </p:pic>
    </p:spTree>
    <p:extLst>
      <p:ext uri="{BB962C8B-B14F-4D97-AF65-F5344CB8AC3E}">
        <p14:creationId xmlns:p14="http://schemas.microsoft.com/office/powerpoint/2010/main" val="242423461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3821" y="373916"/>
            <a:ext cx="8077022" cy="706739"/>
          </a:xfrm>
        </p:spPr>
        <p:txBody>
          <a:bodyPr>
            <a:noAutofit/>
          </a:bodyPr>
          <a:lstStyle/>
          <a:p>
            <a:pPr algn="ctr"/>
            <a:r>
              <a:rPr lang="en-US" sz="3200" dirty="0">
                <a:solidFill>
                  <a:schemeClr val="bg1"/>
                </a:solidFill>
                <a:latin typeface="Lato" panose="020F0502020204030203" pitchFamily="34" charset="0"/>
              </a:rPr>
              <a:t>New Charter School Authorizer Reporting </a:t>
            </a:r>
            <a:br>
              <a:rPr lang="en-US" sz="3200" dirty="0">
                <a:solidFill>
                  <a:schemeClr val="bg1"/>
                </a:solidFill>
                <a:latin typeface="Lato" panose="020F0502020204030203" pitchFamily="34" charset="0"/>
              </a:rPr>
            </a:br>
            <a:r>
              <a:rPr lang="en-US" sz="3200" dirty="0">
                <a:solidFill>
                  <a:schemeClr val="bg1"/>
                </a:solidFill>
                <a:latin typeface="Lato" panose="020F0502020204030203" pitchFamily="34" charset="0"/>
              </a:rPr>
              <a:t>Requirement  2016-2017</a:t>
            </a:r>
            <a:endParaRPr lang="en-US" sz="3200" dirty="0">
              <a:latin typeface="Lato" panose="020F0502020204030203" pitchFamily="34" charset="0"/>
            </a:endParaRPr>
          </a:p>
        </p:txBody>
      </p:sp>
      <p:sp>
        <p:nvSpPr>
          <p:cNvPr id="3" name="Content Placeholder 2"/>
          <p:cNvSpPr>
            <a:spLocks noGrp="1"/>
          </p:cNvSpPr>
          <p:nvPr>
            <p:ph idx="1"/>
          </p:nvPr>
        </p:nvSpPr>
        <p:spPr/>
        <p:txBody>
          <a:bodyPr>
            <a:normAutofit fontScale="85000" lnSpcReduction="20000"/>
          </a:bodyPr>
          <a:lstStyle/>
          <a:p>
            <a:pPr>
              <a:lnSpc>
                <a:spcPct val="100000"/>
              </a:lnSpc>
              <a:spcBef>
                <a:spcPts val="450"/>
              </a:spcBef>
            </a:pPr>
            <a:r>
              <a:rPr lang="en-US" dirty="0" smtClean="0">
                <a:latin typeface="Lato" panose="020F0502020204030203" pitchFamily="34" charset="0"/>
              </a:rPr>
              <a:t>Information for Charter School Authorizers is located at </a:t>
            </a:r>
            <a:r>
              <a:rPr lang="en-US" dirty="0">
                <a:latin typeface="Lato" panose="020F0502020204030203" pitchFamily="34" charset="0"/>
                <a:hlinkClick r:id="rId2"/>
              </a:rPr>
              <a:t>https://</a:t>
            </a:r>
            <a:r>
              <a:rPr lang="en-US" dirty="0" smtClean="0">
                <a:latin typeface="Lato" panose="020F0502020204030203" pitchFamily="34" charset="0"/>
                <a:hlinkClick r:id="rId2"/>
              </a:rPr>
              <a:t>dpi.wi.gov/sms/charter-schools/information-authorizers</a:t>
            </a:r>
            <a:r>
              <a:rPr lang="en-US" dirty="0" smtClean="0">
                <a:latin typeface="Lato" panose="020F0502020204030203" pitchFamily="34" charset="0"/>
              </a:rPr>
              <a:t> including the following information on the annual report:</a:t>
            </a:r>
          </a:p>
          <a:p>
            <a:pPr lvl="1">
              <a:lnSpc>
                <a:spcPct val="100000"/>
              </a:lnSpc>
              <a:spcBef>
                <a:spcPts val="450"/>
              </a:spcBef>
            </a:pPr>
            <a:r>
              <a:rPr lang="en-US" dirty="0">
                <a:latin typeface="Lato" panose="020F0502020204030203" pitchFamily="34" charset="0"/>
              </a:rPr>
              <a:t>	</a:t>
            </a:r>
            <a:r>
              <a:rPr lang="en-US" dirty="0" smtClean="0">
                <a:latin typeface="Lato" panose="020F0502020204030203" pitchFamily="34" charset="0"/>
              </a:rPr>
              <a:t>1)-Annual Report Template for Authorizers</a:t>
            </a:r>
          </a:p>
          <a:p>
            <a:pPr lvl="1">
              <a:lnSpc>
                <a:spcPct val="100000"/>
              </a:lnSpc>
              <a:spcBef>
                <a:spcPts val="450"/>
              </a:spcBef>
            </a:pPr>
            <a:r>
              <a:rPr lang="en-US" dirty="0">
                <a:latin typeface="Lato" panose="020F0502020204030203" pitchFamily="34" charset="0"/>
              </a:rPr>
              <a:t>	</a:t>
            </a:r>
            <a:r>
              <a:rPr lang="en-US" dirty="0" smtClean="0">
                <a:latin typeface="Lato" panose="020F0502020204030203" pitchFamily="34" charset="0"/>
              </a:rPr>
              <a:t>2)-Annual Report Technical Assistance Document</a:t>
            </a:r>
          </a:p>
          <a:p>
            <a:r>
              <a:rPr lang="en-US" b="1" dirty="0">
                <a:latin typeface="Lato" panose="020F0502020204030203" pitchFamily="34" charset="0"/>
              </a:rPr>
              <a:t>The report for the </a:t>
            </a:r>
            <a:r>
              <a:rPr lang="en-US" b="1" dirty="0" smtClean="0">
                <a:latin typeface="Lato" panose="020F0502020204030203" pitchFamily="34" charset="0"/>
              </a:rPr>
              <a:t>2017-18 </a:t>
            </a:r>
            <a:r>
              <a:rPr lang="en-US" b="1" dirty="0">
                <a:latin typeface="Lato" panose="020F0502020204030203" pitchFamily="34" charset="0"/>
              </a:rPr>
              <a:t>school year is due December 1, </a:t>
            </a:r>
            <a:r>
              <a:rPr lang="en-US" b="1" dirty="0" smtClean="0">
                <a:latin typeface="Lato" panose="020F0502020204030203" pitchFamily="34" charset="0"/>
              </a:rPr>
              <a:t>2018.</a:t>
            </a:r>
            <a:endParaRPr lang="en-US" b="1" dirty="0">
              <a:latin typeface="Lato" panose="020F0502020204030203" pitchFamily="34" charset="0"/>
            </a:endParaRPr>
          </a:p>
          <a:p>
            <a:r>
              <a:rPr lang="en-US" b="1" dirty="0" smtClean="0">
                <a:latin typeface="Lato" panose="020F0502020204030203" pitchFamily="34" charset="0"/>
              </a:rPr>
              <a:t>Added </a:t>
            </a:r>
            <a:r>
              <a:rPr lang="en-US" b="1" dirty="0">
                <a:latin typeface="Lato" panose="020F0502020204030203" pitchFamily="34" charset="0"/>
              </a:rPr>
              <a:t>Optional Function account 235000, </a:t>
            </a:r>
            <a:r>
              <a:rPr lang="en-US" b="1" i="1" dirty="0">
                <a:latin typeface="Lato" panose="020F0502020204030203" pitchFamily="34" charset="0"/>
              </a:rPr>
              <a:t>Charter Authorizer Operating Costs </a:t>
            </a:r>
            <a:endParaRPr lang="en-US" b="1" i="1" dirty="0" smtClean="0">
              <a:latin typeface="Lato" panose="020F0502020204030203" pitchFamily="34" charset="0"/>
            </a:endParaRPr>
          </a:p>
          <a:p>
            <a:pPr>
              <a:lnSpc>
                <a:spcPct val="100000"/>
              </a:lnSpc>
              <a:spcBef>
                <a:spcPts val="450"/>
              </a:spcBef>
            </a:pPr>
            <a:endParaRPr lang="en-US" b="1" dirty="0" smtClean="0">
              <a:latin typeface="Lato" panose="020F0502020204030203" pitchFamily="34" charset="0"/>
            </a:endParaRPr>
          </a:p>
          <a:p>
            <a:pPr marL="0" indent="0">
              <a:lnSpc>
                <a:spcPct val="100000"/>
              </a:lnSpc>
              <a:spcBef>
                <a:spcPts val="450"/>
              </a:spcBef>
              <a:buNone/>
            </a:pPr>
            <a:r>
              <a:rPr lang="en-US" dirty="0" smtClean="0">
                <a:latin typeface="Lato" panose="020F0502020204030203" pitchFamily="34" charset="0"/>
              </a:rPr>
              <a:t>Please </a:t>
            </a:r>
            <a:r>
              <a:rPr lang="en-US" dirty="0">
                <a:latin typeface="Lato" panose="020F0502020204030203" pitchFamily="34" charset="0"/>
              </a:rPr>
              <a:t>contact Latoya Holiday at </a:t>
            </a:r>
            <a:r>
              <a:rPr lang="en-US" u="sng" dirty="0">
                <a:latin typeface="Lato" panose="020F0502020204030203" pitchFamily="34" charset="0"/>
                <a:hlinkClick r:id="rId3"/>
              </a:rPr>
              <a:t>latoya.holiday@dpi.wi.gov</a:t>
            </a:r>
            <a:r>
              <a:rPr lang="en-US" dirty="0">
                <a:latin typeface="Lato" panose="020F0502020204030203" pitchFamily="34" charset="0"/>
              </a:rPr>
              <a:t> or </a:t>
            </a:r>
            <a:r>
              <a:rPr lang="en-US" dirty="0" smtClean="0">
                <a:latin typeface="Lato" panose="020F0502020204030203" pitchFamily="34" charset="0"/>
              </a:rPr>
              <a:t>608-266-5880 with questions.</a:t>
            </a:r>
            <a:endParaRPr lang="en-US" dirty="0">
              <a:latin typeface="Lato" panose="020F0502020204030203" pitchFamily="34" charset="0"/>
              <a:cs typeface="Times New Roman" pitchFamily="18" charset="0"/>
            </a:endParaRPr>
          </a:p>
          <a:p>
            <a:pPr marL="0" indent="0" algn="ctr">
              <a:lnSpc>
                <a:spcPct val="100000"/>
              </a:lnSpc>
              <a:spcBef>
                <a:spcPts val="450"/>
              </a:spcBef>
              <a:buNone/>
            </a:pPr>
            <a:endParaRPr lang="en-US" dirty="0">
              <a:solidFill>
                <a:srgbClr val="FF0000"/>
              </a:solidFill>
            </a:endParaRPr>
          </a:p>
          <a:p>
            <a:endParaRPr lang="en-US" dirty="0"/>
          </a:p>
        </p:txBody>
      </p:sp>
      <p:sp>
        <p:nvSpPr>
          <p:cNvPr id="4" name="Slide Number Placeholder 3"/>
          <p:cNvSpPr>
            <a:spLocks noGrp="1"/>
          </p:cNvSpPr>
          <p:nvPr>
            <p:ph type="sldNum" sz="quarter" idx="12"/>
          </p:nvPr>
        </p:nvSpPr>
        <p:spPr/>
        <p:txBody>
          <a:bodyPr/>
          <a:lstStyle/>
          <a:p>
            <a:fld id="{E5B05722-27E2-490D-91AF-DCC2EA314057}" type="slidenum">
              <a:rPr lang="en-US" smtClean="0"/>
              <a:pPr/>
              <a:t>59</a:t>
            </a:fld>
            <a:endParaRPr lang="en-US" dirty="0"/>
          </a:p>
        </p:txBody>
      </p:sp>
    </p:spTree>
    <p:extLst>
      <p:ext uri="{BB962C8B-B14F-4D97-AF65-F5344CB8AC3E}">
        <p14:creationId xmlns:p14="http://schemas.microsoft.com/office/powerpoint/2010/main" val="13849151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5B05722-27E2-490D-91AF-DCC2EA314057}" type="slidenum">
              <a:rPr lang="en-US" smtClean="0"/>
              <a:pPr/>
              <a:t>6</a:t>
            </a:fld>
            <a:endParaRPr lang="en-US" dirty="0"/>
          </a:p>
        </p:txBody>
      </p:sp>
      <p:sp>
        <p:nvSpPr>
          <p:cNvPr id="8" name="Title 1"/>
          <p:cNvSpPr txBox="1">
            <a:spLocks/>
          </p:cNvSpPr>
          <p:nvPr/>
        </p:nvSpPr>
        <p:spPr>
          <a:xfrm>
            <a:off x="1" y="0"/>
            <a:ext cx="9364662" cy="1357475"/>
          </a:xfrm>
          <a:prstGeom prst="rect">
            <a:avLst/>
          </a:prstGeom>
        </p:spPr>
        <p:txBody>
          <a:bodyPr vert="horz" lIns="91440" tIns="45720" rIns="91440" bIns="45720" rtlCol="0" anchor="b">
            <a:normAutofit lnSpcReduction="10000"/>
          </a:bodyPr>
          <a:lstStyle>
            <a:lvl1pPr algn="ctr" defTabSz="936437" rtl="0" eaLnBrk="1" latinLnBrk="0" hangingPunct="1">
              <a:lnSpc>
                <a:spcPct val="90000"/>
              </a:lnSpc>
              <a:spcBef>
                <a:spcPct val="0"/>
              </a:spcBef>
              <a:buNone/>
              <a:defRPr sz="6145" kern="1200">
                <a:solidFill>
                  <a:schemeClr val="tx1"/>
                </a:solidFill>
                <a:latin typeface="+mj-lt"/>
                <a:ea typeface="+mj-ea"/>
                <a:cs typeface="+mj-cs"/>
              </a:defRPr>
            </a:lvl1pPr>
          </a:lstStyle>
          <a:p>
            <a:r>
              <a:rPr lang="en-US" sz="4800" b="1" dirty="0">
                <a:solidFill>
                  <a:schemeClr val="bg1"/>
                </a:solidFill>
                <a:latin typeface="Lato" panose="020F0502020204030203" pitchFamily="34" charset="0"/>
              </a:rPr>
              <a:t>Audit Program Changes &amp; State Single Audit Guidelines</a:t>
            </a:r>
          </a:p>
        </p:txBody>
      </p:sp>
      <p:pic>
        <p:nvPicPr>
          <p:cNvPr id="2" name="Picture 1"/>
          <p:cNvPicPr>
            <a:picLocks noChangeAspect="1"/>
          </p:cNvPicPr>
          <p:nvPr/>
        </p:nvPicPr>
        <p:blipFill>
          <a:blip r:embed="rId2"/>
          <a:stretch>
            <a:fillRect/>
          </a:stretch>
        </p:blipFill>
        <p:spPr>
          <a:xfrm>
            <a:off x="0" y="1357475"/>
            <a:ext cx="9363077" cy="5439231"/>
          </a:xfrm>
          <a:prstGeom prst="rect">
            <a:avLst/>
          </a:prstGeom>
        </p:spPr>
      </p:pic>
      <p:sp>
        <p:nvSpPr>
          <p:cNvPr id="3" name="Oval 2"/>
          <p:cNvSpPr/>
          <p:nvPr/>
        </p:nvSpPr>
        <p:spPr>
          <a:xfrm>
            <a:off x="82550" y="3975100"/>
            <a:ext cx="5105400" cy="914400"/>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9" name="Oval 8"/>
          <p:cNvSpPr/>
          <p:nvPr/>
        </p:nvSpPr>
        <p:spPr>
          <a:xfrm>
            <a:off x="120650" y="5756532"/>
            <a:ext cx="5791200" cy="914400"/>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Tree>
    <p:extLst>
      <p:ext uri="{BB962C8B-B14F-4D97-AF65-F5344CB8AC3E}">
        <p14:creationId xmlns:p14="http://schemas.microsoft.com/office/powerpoint/2010/main" val="138107088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
            </a:r>
            <a:br>
              <a:rPr lang="en-US" dirty="0" smtClean="0"/>
            </a:br>
            <a:r>
              <a:rPr lang="en-US" dirty="0" smtClean="0">
                <a:latin typeface="Lato" panose="020F0502020204030203" pitchFamily="34" charset="0"/>
              </a:rPr>
              <a:t>Auditor </a:t>
            </a:r>
            <a:r>
              <a:rPr lang="en-US" dirty="0" err="1" smtClean="0">
                <a:latin typeface="Lato" panose="020F0502020204030203" pitchFamily="34" charset="0"/>
              </a:rPr>
              <a:t>Workpaper</a:t>
            </a:r>
            <a:r>
              <a:rPr lang="en-US" dirty="0" smtClean="0">
                <a:latin typeface="Lato" panose="020F0502020204030203" pitchFamily="34" charset="0"/>
              </a:rPr>
              <a:t> Reviews</a:t>
            </a:r>
            <a:r>
              <a:rPr lang="en-US" dirty="0" smtClean="0"/>
              <a:t/>
            </a:r>
            <a:br>
              <a:rPr lang="en-US" dirty="0" smtClean="0"/>
            </a:br>
            <a:endParaRPr lang="en-US" dirty="0"/>
          </a:p>
        </p:txBody>
      </p:sp>
      <p:sp>
        <p:nvSpPr>
          <p:cNvPr id="3" name="Subtitle 2"/>
          <p:cNvSpPr>
            <a:spLocks noGrp="1"/>
          </p:cNvSpPr>
          <p:nvPr>
            <p:ph type="subTitle" idx="1"/>
          </p:nvPr>
        </p:nvSpPr>
        <p:spPr/>
        <p:txBody>
          <a:bodyPr>
            <a:normAutofit/>
          </a:bodyPr>
          <a:lstStyle/>
          <a:p>
            <a:r>
              <a:rPr lang="en-US" sz="4000" dirty="0" smtClean="0">
                <a:latin typeface="Lato" panose="020F0502020204030203" pitchFamily="34" charset="0"/>
              </a:rPr>
              <a:t>2018 Audit Firm Site Visits</a:t>
            </a:r>
            <a:endParaRPr lang="en-US" sz="4000" dirty="0">
              <a:latin typeface="Lato" panose="020F0502020204030203" pitchFamily="34" charset="0"/>
            </a:endParaRPr>
          </a:p>
        </p:txBody>
      </p:sp>
      <p:sp>
        <p:nvSpPr>
          <p:cNvPr id="4" name="Slide Number Placeholder 3"/>
          <p:cNvSpPr>
            <a:spLocks noGrp="1"/>
          </p:cNvSpPr>
          <p:nvPr>
            <p:ph type="sldNum" sz="quarter" idx="12"/>
          </p:nvPr>
        </p:nvSpPr>
        <p:spPr/>
        <p:txBody>
          <a:bodyPr/>
          <a:lstStyle/>
          <a:p>
            <a:fld id="{E5B05722-27E2-490D-91AF-DCC2EA314057}" type="slidenum">
              <a:rPr lang="en-US" smtClean="0"/>
              <a:pPr/>
              <a:t>60</a:t>
            </a:fld>
            <a:endParaRPr lang="en-US" dirty="0"/>
          </a:p>
        </p:txBody>
      </p:sp>
      <p:pic>
        <p:nvPicPr>
          <p:cNvPr id="5" name="Picture 1" descr="C:\Documents and Settings\browndk\My Documents\My Pictures\dpilogo_FREDonly.gif"/>
          <p:cNvPicPr>
            <a:picLocks noChangeAspect="1" noChangeArrowheads="1"/>
          </p:cNvPicPr>
          <p:nvPr/>
        </p:nvPicPr>
        <p:blipFill>
          <a:blip r:embed="rId2" cstate="print"/>
          <a:srcRect/>
          <a:stretch>
            <a:fillRect/>
          </a:stretch>
        </p:blipFill>
        <p:spPr bwMode="auto">
          <a:xfrm>
            <a:off x="1" y="5545526"/>
            <a:ext cx="936810" cy="587254"/>
          </a:xfrm>
          <a:prstGeom prst="rect">
            <a:avLst/>
          </a:prstGeom>
          <a:noFill/>
        </p:spPr>
      </p:pic>
    </p:spTree>
    <p:extLst>
      <p:ext uri="{BB962C8B-B14F-4D97-AF65-F5344CB8AC3E}">
        <p14:creationId xmlns:p14="http://schemas.microsoft.com/office/powerpoint/2010/main" val="417796883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3821" y="167088"/>
            <a:ext cx="8077022" cy="886848"/>
          </a:xfrm>
        </p:spPr>
        <p:txBody>
          <a:bodyPr>
            <a:normAutofit/>
          </a:bodyPr>
          <a:lstStyle/>
          <a:p>
            <a:pPr algn="ctr"/>
            <a:r>
              <a:rPr lang="en-US" sz="4800" dirty="0" smtClean="0">
                <a:solidFill>
                  <a:schemeClr val="bg1"/>
                </a:solidFill>
                <a:latin typeface="Lato" panose="020F0502020204030203" pitchFamily="34" charset="0"/>
              </a:rPr>
              <a:t>Evaluating Deficiencies</a:t>
            </a:r>
            <a:endParaRPr lang="en-US" sz="4800" dirty="0">
              <a:solidFill>
                <a:schemeClr val="bg1"/>
              </a:solidFill>
              <a:latin typeface="Lato" panose="020F0502020204030203" pitchFamily="34" charset="0"/>
            </a:endParaRPr>
          </a:p>
        </p:txBody>
      </p:sp>
      <p:sp>
        <p:nvSpPr>
          <p:cNvPr id="3" name="Content Placeholder 2"/>
          <p:cNvSpPr>
            <a:spLocks noGrp="1"/>
          </p:cNvSpPr>
          <p:nvPr>
            <p:ph idx="1"/>
          </p:nvPr>
        </p:nvSpPr>
        <p:spPr/>
        <p:txBody>
          <a:bodyPr>
            <a:normAutofit fontScale="92500"/>
          </a:bodyPr>
          <a:lstStyle/>
          <a:p>
            <a:r>
              <a:rPr lang="en-US" b="1" dirty="0" smtClean="0">
                <a:latin typeface="Lato" panose="020F0502020204030203" pitchFamily="34" charset="0"/>
              </a:rPr>
              <a:t>Criteria:</a:t>
            </a:r>
            <a:r>
              <a:rPr lang="en-US" dirty="0" smtClean="0">
                <a:latin typeface="Lato" panose="020F0502020204030203" pitchFamily="34" charset="0"/>
              </a:rPr>
              <a:t>  AU-C </a:t>
            </a:r>
            <a:r>
              <a:rPr lang="en-US" dirty="0">
                <a:latin typeface="Lato" panose="020F0502020204030203" pitchFamily="34" charset="0"/>
              </a:rPr>
              <a:t>section 265 Paragraphs .09-.10 provides a discussion of the factors affecting the evaluation of deficiencies to determine if they are significant deficiencies or material weaknesses. </a:t>
            </a:r>
          </a:p>
          <a:p>
            <a:endParaRPr lang="en-US" b="1" dirty="0" smtClean="0">
              <a:latin typeface="Lato" panose="020F0502020204030203" pitchFamily="34" charset="0"/>
            </a:endParaRPr>
          </a:p>
          <a:p>
            <a:r>
              <a:rPr lang="en-US" b="1" dirty="0" smtClean="0">
                <a:latin typeface="Lato" panose="020F0502020204030203" pitchFamily="34" charset="0"/>
              </a:rPr>
              <a:t>Finding:  </a:t>
            </a:r>
            <a:r>
              <a:rPr lang="en-US" dirty="0">
                <a:latin typeface="Lato" panose="020F0502020204030203" pitchFamily="34" charset="0"/>
              </a:rPr>
              <a:t>The financial statements presented </a:t>
            </a:r>
            <a:r>
              <a:rPr lang="en-US" dirty="0" smtClean="0">
                <a:latin typeface="Lato" panose="020F0502020204030203" pitchFamily="34" charset="0"/>
              </a:rPr>
              <a:t>for </a:t>
            </a:r>
            <a:r>
              <a:rPr lang="en-US" dirty="0">
                <a:latin typeface="Lato" panose="020F0502020204030203" pitchFamily="34" charset="0"/>
              </a:rPr>
              <a:t>two districts reviewed presented financial statement findings that were classified as significant deficiencies.  The </a:t>
            </a:r>
            <a:r>
              <a:rPr lang="en-US" dirty="0" err="1">
                <a:latin typeface="Lato" panose="020F0502020204030203" pitchFamily="34" charset="0"/>
              </a:rPr>
              <a:t>workpapers</a:t>
            </a:r>
            <a:r>
              <a:rPr lang="en-US" dirty="0">
                <a:latin typeface="Lato" panose="020F0502020204030203" pitchFamily="34" charset="0"/>
              </a:rPr>
              <a:t> for these two districts did not document the evaluation of the deficiencies.</a:t>
            </a:r>
            <a:endParaRPr lang="en-US" dirty="0" smtClean="0">
              <a:latin typeface="Lato" panose="020F0502020204030203" pitchFamily="34" charset="0"/>
            </a:endParaRPr>
          </a:p>
          <a:p>
            <a:endParaRPr lang="en-US" dirty="0" smtClean="0"/>
          </a:p>
          <a:p>
            <a:endParaRPr lang="en-US" dirty="0"/>
          </a:p>
        </p:txBody>
      </p:sp>
      <p:sp>
        <p:nvSpPr>
          <p:cNvPr id="4" name="Slide Number Placeholder 3"/>
          <p:cNvSpPr>
            <a:spLocks noGrp="1"/>
          </p:cNvSpPr>
          <p:nvPr>
            <p:ph type="sldNum" sz="quarter" idx="12"/>
          </p:nvPr>
        </p:nvSpPr>
        <p:spPr/>
        <p:txBody>
          <a:bodyPr/>
          <a:lstStyle/>
          <a:p>
            <a:fld id="{E5B05722-27E2-490D-91AF-DCC2EA314057}" type="slidenum">
              <a:rPr lang="en-US" smtClean="0"/>
              <a:pPr/>
              <a:t>61</a:t>
            </a:fld>
            <a:endParaRPr lang="en-US" dirty="0"/>
          </a:p>
        </p:txBody>
      </p:sp>
    </p:spTree>
    <p:extLst>
      <p:ext uri="{BB962C8B-B14F-4D97-AF65-F5344CB8AC3E}">
        <p14:creationId xmlns:p14="http://schemas.microsoft.com/office/powerpoint/2010/main" val="27448887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7974"/>
            <a:ext cx="9364663" cy="829810"/>
          </a:xfrm>
        </p:spPr>
        <p:txBody>
          <a:bodyPr>
            <a:noAutofit/>
          </a:bodyPr>
          <a:lstStyle/>
          <a:p>
            <a:pPr algn="ctr"/>
            <a:r>
              <a:rPr lang="en-US" sz="4400" dirty="0" smtClean="0">
                <a:solidFill>
                  <a:schemeClr val="bg1"/>
                </a:solidFill>
                <a:latin typeface="Lato" panose="020F0502020204030203" pitchFamily="34" charset="0"/>
              </a:rPr>
              <a:t>Internal Controls Over Compliance</a:t>
            </a:r>
            <a:endParaRPr lang="en-US" sz="4400" dirty="0">
              <a:solidFill>
                <a:schemeClr val="bg1"/>
              </a:solidFill>
              <a:latin typeface="Lato" panose="020F0502020204030203" pitchFamily="34" charset="0"/>
            </a:endParaRPr>
          </a:p>
        </p:txBody>
      </p:sp>
      <p:sp>
        <p:nvSpPr>
          <p:cNvPr id="3" name="Content Placeholder 2"/>
          <p:cNvSpPr>
            <a:spLocks noGrp="1"/>
          </p:cNvSpPr>
          <p:nvPr>
            <p:ph idx="1"/>
          </p:nvPr>
        </p:nvSpPr>
        <p:spPr>
          <a:xfrm>
            <a:off x="914399" y="2090068"/>
            <a:ext cx="7806443" cy="3532965"/>
          </a:xfrm>
        </p:spPr>
        <p:txBody>
          <a:bodyPr>
            <a:normAutofit/>
          </a:bodyPr>
          <a:lstStyle/>
          <a:p>
            <a:pPr marL="0" indent="0">
              <a:buNone/>
            </a:pPr>
            <a:r>
              <a:rPr lang="en-US" b="1" dirty="0" smtClean="0">
                <a:latin typeface="Lato" panose="020F0502020204030203" pitchFamily="34" charset="0"/>
              </a:rPr>
              <a:t>Paragraph 9.13 </a:t>
            </a:r>
            <a:r>
              <a:rPr lang="en-US" b="1" dirty="0">
                <a:latin typeface="Lato" panose="020F0502020204030203" pitchFamily="34" charset="0"/>
              </a:rPr>
              <a:t>of the GAS/Single Audits Audit Guide explains that the “auditor should obtain an understanding of the five elements of internal control sufficient to assess the risks of material noncompliance with each direct and material compliance requirement for each major program</a:t>
            </a:r>
            <a:r>
              <a:rPr lang="en-US" b="1" dirty="0" smtClean="0">
                <a:latin typeface="Lato" panose="020F0502020204030203" pitchFamily="34" charset="0"/>
              </a:rPr>
              <a:t>.”</a:t>
            </a:r>
            <a:endParaRPr lang="en-US" b="1" dirty="0">
              <a:latin typeface="Lato" panose="020F0502020204030203" pitchFamily="34" charset="0"/>
            </a:endParaRPr>
          </a:p>
        </p:txBody>
      </p:sp>
      <p:sp>
        <p:nvSpPr>
          <p:cNvPr id="4" name="Slide Number Placeholder 3"/>
          <p:cNvSpPr>
            <a:spLocks noGrp="1"/>
          </p:cNvSpPr>
          <p:nvPr>
            <p:ph type="sldNum" sz="quarter" idx="12"/>
          </p:nvPr>
        </p:nvSpPr>
        <p:spPr/>
        <p:txBody>
          <a:bodyPr/>
          <a:lstStyle/>
          <a:p>
            <a:fld id="{E5B05722-27E2-490D-91AF-DCC2EA314057}" type="slidenum">
              <a:rPr lang="en-US" smtClean="0"/>
              <a:pPr/>
              <a:t>62</a:t>
            </a:fld>
            <a:endParaRPr lang="en-US" dirty="0"/>
          </a:p>
        </p:txBody>
      </p:sp>
    </p:spTree>
    <p:extLst>
      <p:ext uri="{BB962C8B-B14F-4D97-AF65-F5344CB8AC3E}">
        <p14:creationId xmlns:p14="http://schemas.microsoft.com/office/powerpoint/2010/main" val="84003773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3821" y="100721"/>
            <a:ext cx="8077022" cy="1118000"/>
          </a:xfrm>
        </p:spPr>
        <p:txBody>
          <a:bodyPr>
            <a:normAutofit/>
          </a:bodyPr>
          <a:lstStyle/>
          <a:p>
            <a:pPr algn="ctr"/>
            <a:r>
              <a:rPr lang="en-US" sz="4800" dirty="0" smtClean="0">
                <a:solidFill>
                  <a:schemeClr val="bg1"/>
                </a:solidFill>
                <a:latin typeface="Lato" panose="020F0502020204030203" pitchFamily="34" charset="0"/>
              </a:rPr>
              <a:t>Pass-Through ID Numbers</a:t>
            </a:r>
            <a:endParaRPr lang="en-US" sz="4800" dirty="0">
              <a:solidFill>
                <a:schemeClr val="bg1"/>
              </a:solidFill>
              <a:latin typeface="Lato" panose="020F0502020204030203" pitchFamily="34" charset="0"/>
            </a:endParaRPr>
          </a:p>
        </p:txBody>
      </p:sp>
      <p:sp>
        <p:nvSpPr>
          <p:cNvPr id="3" name="Content Placeholder 2"/>
          <p:cNvSpPr>
            <a:spLocks noGrp="1"/>
          </p:cNvSpPr>
          <p:nvPr>
            <p:ph idx="1"/>
          </p:nvPr>
        </p:nvSpPr>
        <p:spPr/>
        <p:txBody>
          <a:bodyPr/>
          <a:lstStyle/>
          <a:p>
            <a:pPr lvl="0"/>
            <a:r>
              <a:rPr lang="en-US" b="1" dirty="0" smtClean="0">
                <a:latin typeface="Lato" panose="020F0502020204030203" pitchFamily="34" charset="0"/>
              </a:rPr>
              <a:t>Criteria:</a:t>
            </a:r>
            <a:r>
              <a:rPr lang="en-US" dirty="0" smtClean="0">
                <a:latin typeface="Lato" panose="020F0502020204030203" pitchFamily="34" charset="0"/>
              </a:rPr>
              <a:t>  §200.510</a:t>
            </a:r>
            <a:r>
              <a:rPr lang="en-US" dirty="0">
                <a:latin typeface="Lato" panose="020F0502020204030203" pitchFamily="34" charset="0"/>
              </a:rPr>
              <a:t> of the Uniform Grant Guidance requires that the name of the pass-through entity and the identifying number assigned by the pass-through entity be included in the Schedule of expenditures of Federal awards.</a:t>
            </a:r>
          </a:p>
          <a:p>
            <a:pPr marL="0" indent="0">
              <a:buNone/>
            </a:pPr>
            <a:endParaRPr lang="en-US" dirty="0">
              <a:latin typeface="Lato" panose="020F0502020204030203" pitchFamily="34" charset="0"/>
            </a:endParaRPr>
          </a:p>
          <a:p>
            <a:pPr fontAlgn="base" hangingPunct="0"/>
            <a:r>
              <a:rPr lang="en-US" b="1" dirty="0" smtClean="0">
                <a:latin typeface="Lato" panose="020F0502020204030203" pitchFamily="34" charset="0"/>
              </a:rPr>
              <a:t>Finding:  </a:t>
            </a:r>
            <a:r>
              <a:rPr lang="en-US" dirty="0">
                <a:latin typeface="Lato" panose="020F0502020204030203" pitchFamily="34" charset="0"/>
              </a:rPr>
              <a:t>The Schedule of expenditures of Federal awards for the School District </a:t>
            </a:r>
            <a:r>
              <a:rPr lang="en-US" dirty="0" smtClean="0">
                <a:latin typeface="Lato" panose="020F0502020204030203" pitchFamily="34" charset="0"/>
              </a:rPr>
              <a:t>did </a:t>
            </a:r>
            <a:r>
              <a:rPr lang="en-US" dirty="0">
                <a:latin typeface="Lato" panose="020F0502020204030203" pitchFamily="34" charset="0"/>
              </a:rPr>
              <a:t>not include the pass-through identifying numbers.  </a:t>
            </a:r>
          </a:p>
          <a:p>
            <a:endParaRPr lang="en-US" dirty="0"/>
          </a:p>
        </p:txBody>
      </p:sp>
      <p:sp>
        <p:nvSpPr>
          <p:cNvPr id="4" name="Slide Number Placeholder 3"/>
          <p:cNvSpPr>
            <a:spLocks noGrp="1"/>
          </p:cNvSpPr>
          <p:nvPr>
            <p:ph type="sldNum" sz="quarter" idx="12"/>
          </p:nvPr>
        </p:nvSpPr>
        <p:spPr/>
        <p:txBody>
          <a:bodyPr/>
          <a:lstStyle/>
          <a:p>
            <a:fld id="{E5B05722-27E2-490D-91AF-DCC2EA314057}" type="slidenum">
              <a:rPr lang="en-US" smtClean="0"/>
              <a:pPr/>
              <a:t>63</a:t>
            </a:fld>
            <a:endParaRPr lang="en-US" dirty="0"/>
          </a:p>
        </p:txBody>
      </p:sp>
    </p:spTree>
    <p:extLst>
      <p:ext uri="{BB962C8B-B14F-4D97-AF65-F5344CB8AC3E}">
        <p14:creationId xmlns:p14="http://schemas.microsoft.com/office/powerpoint/2010/main" val="399765370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4173"/>
            <a:ext cx="9364663" cy="706739"/>
          </a:xfrm>
        </p:spPr>
        <p:txBody>
          <a:bodyPr>
            <a:noAutofit/>
          </a:bodyPr>
          <a:lstStyle/>
          <a:p>
            <a:pPr algn="ctr"/>
            <a:r>
              <a:rPr lang="en-US" sz="4800" dirty="0" smtClean="0">
                <a:solidFill>
                  <a:schemeClr val="bg1"/>
                </a:solidFill>
                <a:latin typeface="Lato" panose="020F0502020204030203" pitchFamily="34" charset="0"/>
              </a:rPr>
              <a:t>Risk Assessment for State Programs</a:t>
            </a:r>
            <a:endParaRPr lang="en-US" sz="4800" dirty="0">
              <a:solidFill>
                <a:schemeClr val="bg1"/>
              </a:solidFill>
              <a:latin typeface="Lato" panose="020F0502020204030203" pitchFamily="34" charset="0"/>
            </a:endParaRPr>
          </a:p>
        </p:txBody>
      </p:sp>
      <p:sp>
        <p:nvSpPr>
          <p:cNvPr id="3" name="Content Placeholder 2"/>
          <p:cNvSpPr>
            <a:spLocks noGrp="1"/>
          </p:cNvSpPr>
          <p:nvPr>
            <p:ph idx="1"/>
          </p:nvPr>
        </p:nvSpPr>
        <p:spPr>
          <a:xfrm>
            <a:off x="518693" y="1686695"/>
            <a:ext cx="8077022" cy="4456092"/>
          </a:xfrm>
        </p:spPr>
        <p:txBody>
          <a:bodyPr>
            <a:normAutofit lnSpcReduction="10000"/>
          </a:bodyPr>
          <a:lstStyle/>
          <a:p>
            <a:pPr marL="0" indent="0">
              <a:buNone/>
            </a:pPr>
            <a:r>
              <a:rPr lang="en-US" b="1" dirty="0" smtClean="0">
                <a:latin typeface="Lato" panose="020F0502020204030203" pitchFamily="34" charset="0"/>
              </a:rPr>
              <a:t>The </a:t>
            </a:r>
            <a:r>
              <a:rPr lang="en-US" b="1" dirty="0">
                <a:latin typeface="Lato" panose="020F0502020204030203" pitchFamily="34" charset="0"/>
              </a:rPr>
              <a:t>State Single Audit guidelines require that the auditor use the risk based approach from the Uniform Grant Guidance with certain modifications to identify which programs will be tested as state major programs.  Workpaper documentation should </a:t>
            </a:r>
            <a:r>
              <a:rPr lang="en-US" b="1" dirty="0" smtClean="0">
                <a:latin typeface="Lato" panose="020F0502020204030203" pitchFamily="34" charset="0"/>
              </a:rPr>
              <a:t>include:</a:t>
            </a:r>
          </a:p>
          <a:p>
            <a:pPr lvl="1"/>
            <a:r>
              <a:rPr lang="en-US" b="1" dirty="0" smtClean="0">
                <a:latin typeface="Lato" panose="020F0502020204030203" pitchFamily="34" charset="0"/>
              </a:rPr>
              <a:t>the </a:t>
            </a:r>
            <a:r>
              <a:rPr lang="en-US" b="1" dirty="0">
                <a:latin typeface="Lato" panose="020F0502020204030203" pitchFamily="34" charset="0"/>
              </a:rPr>
              <a:t>name of the </a:t>
            </a:r>
            <a:r>
              <a:rPr lang="en-US" b="1" dirty="0" smtClean="0">
                <a:latin typeface="Lato" panose="020F0502020204030203" pitchFamily="34" charset="0"/>
              </a:rPr>
              <a:t>program</a:t>
            </a:r>
          </a:p>
          <a:p>
            <a:pPr lvl="1"/>
            <a:r>
              <a:rPr lang="en-US" b="1" dirty="0" smtClean="0">
                <a:latin typeface="Lato" panose="020F0502020204030203" pitchFamily="34" charset="0"/>
              </a:rPr>
              <a:t>the </a:t>
            </a:r>
            <a:r>
              <a:rPr lang="en-US" b="1" dirty="0">
                <a:latin typeface="Lato" panose="020F0502020204030203" pitchFamily="34" charset="0"/>
              </a:rPr>
              <a:t>amount of </a:t>
            </a:r>
            <a:r>
              <a:rPr lang="en-US" b="1" dirty="0" smtClean="0">
                <a:latin typeface="Lato" panose="020F0502020204030203" pitchFamily="34" charset="0"/>
              </a:rPr>
              <a:t>expenditures</a:t>
            </a:r>
          </a:p>
          <a:p>
            <a:pPr lvl="1"/>
            <a:r>
              <a:rPr lang="en-US" b="1" dirty="0" smtClean="0">
                <a:latin typeface="Lato" panose="020F0502020204030203" pitchFamily="34" charset="0"/>
              </a:rPr>
              <a:t>whether </a:t>
            </a:r>
            <a:r>
              <a:rPr lang="en-US" b="1" dirty="0">
                <a:latin typeface="Lato" panose="020F0502020204030203" pitchFamily="34" charset="0"/>
              </a:rPr>
              <a:t>the program is Type A or Type </a:t>
            </a:r>
            <a:r>
              <a:rPr lang="en-US" b="1" dirty="0" smtClean="0">
                <a:latin typeface="Lato" panose="020F0502020204030203" pitchFamily="34" charset="0"/>
              </a:rPr>
              <a:t>B</a:t>
            </a:r>
          </a:p>
          <a:p>
            <a:pPr lvl="1"/>
            <a:r>
              <a:rPr lang="en-US" b="1" dirty="0" smtClean="0">
                <a:latin typeface="Lato" panose="020F0502020204030203" pitchFamily="34" charset="0"/>
              </a:rPr>
              <a:t>the </a:t>
            </a:r>
            <a:r>
              <a:rPr lang="en-US" b="1" dirty="0">
                <a:latin typeface="Lato" panose="020F0502020204030203" pitchFamily="34" charset="0"/>
              </a:rPr>
              <a:t>factors considered in the risk </a:t>
            </a:r>
            <a:r>
              <a:rPr lang="en-US" b="1" dirty="0" smtClean="0">
                <a:latin typeface="Lato" panose="020F0502020204030203" pitchFamily="34" charset="0"/>
              </a:rPr>
              <a:t>assessment</a:t>
            </a:r>
          </a:p>
          <a:p>
            <a:pPr lvl="1"/>
            <a:r>
              <a:rPr lang="en-US" b="1" dirty="0" smtClean="0">
                <a:latin typeface="Lato" panose="020F0502020204030203" pitchFamily="34" charset="0"/>
              </a:rPr>
              <a:t>the </a:t>
            </a:r>
            <a:r>
              <a:rPr lang="en-US" b="1" dirty="0">
                <a:latin typeface="Lato" panose="020F0502020204030203" pitchFamily="34" charset="0"/>
              </a:rPr>
              <a:t>auditor’s assessment of the risk for each </a:t>
            </a:r>
            <a:r>
              <a:rPr lang="en-US" b="1" dirty="0" smtClean="0">
                <a:latin typeface="Lato" panose="020F0502020204030203" pitchFamily="34" charset="0"/>
              </a:rPr>
              <a:t>factor</a:t>
            </a:r>
          </a:p>
          <a:p>
            <a:pPr lvl="1"/>
            <a:r>
              <a:rPr lang="en-US" b="1" dirty="0" smtClean="0">
                <a:latin typeface="Lato" panose="020F0502020204030203" pitchFamily="34" charset="0"/>
              </a:rPr>
              <a:t>the </a:t>
            </a:r>
            <a:r>
              <a:rPr lang="en-US" b="1" dirty="0">
                <a:latin typeface="Lato" panose="020F0502020204030203" pitchFamily="34" charset="0"/>
              </a:rPr>
              <a:t>overall risk </a:t>
            </a:r>
            <a:r>
              <a:rPr lang="en-US" b="1" dirty="0" smtClean="0">
                <a:latin typeface="Lato" panose="020F0502020204030203" pitchFamily="34" charset="0"/>
              </a:rPr>
              <a:t>assessment  </a:t>
            </a:r>
            <a:endParaRPr lang="en-US" b="1" dirty="0">
              <a:latin typeface="Lato" panose="020F0502020204030203" pitchFamily="34" charset="0"/>
            </a:endParaRPr>
          </a:p>
          <a:p>
            <a:endParaRPr lang="en-US" dirty="0"/>
          </a:p>
        </p:txBody>
      </p:sp>
      <p:sp>
        <p:nvSpPr>
          <p:cNvPr id="4" name="Slide Number Placeholder 3"/>
          <p:cNvSpPr>
            <a:spLocks noGrp="1"/>
          </p:cNvSpPr>
          <p:nvPr>
            <p:ph type="sldNum" sz="quarter" idx="12"/>
          </p:nvPr>
        </p:nvSpPr>
        <p:spPr/>
        <p:txBody>
          <a:bodyPr/>
          <a:lstStyle/>
          <a:p>
            <a:fld id="{E5B05722-27E2-490D-91AF-DCC2EA314057}" type="slidenum">
              <a:rPr lang="en-US" smtClean="0"/>
              <a:pPr/>
              <a:t>64</a:t>
            </a:fld>
            <a:endParaRPr lang="en-US" dirty="0"/>
          </a:p>
        </p:txBody>
      </p:sp>
    </p:spTree>
    <p:extLst>
      <p:ext uri="{BB962C8B-B14F-4D97-AF65-F5344CB8AC3E}">
        <p14:creationId xmlns:p14="http://schemas.microsoft.com/office/powerpoint/2010/main" val="415306737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Lato" panose="020F0502020204030203" pitchFamily="34" charset="0"/>
              </a:rPr>
              <a:t>Auditor Questions/Issues</a:t>
            </a:r>
            <a:endParaRPr lang="en-US" dirty="0">
              <a:latin typeface="Lato" panose="020F0502020204030203" pitchFamily="34" charset="0"/>
            </a:endParaRPr>
          </a:p>
        </p:txBody>
      </p:sp>
      <p:sp>
        <p:nvSpPr>
          <p:cNvPr id="4" name="Slide Number Placeholder 3"/>
          <p:cNvSpPr>
            <a:spLocks noGrp="1"/>
          </p:cNvSpPr>
          <p:nvPr>
            <p:ph type="sldNum" sz="quarter" idx="12"/>
          </p:nvPr>
        </p:nvSpPr>
        <p:spPr/>
        <p:txBody>
          <a:bodyPr/>
          <a:lstStyle/>
          <a:p>
            <a:fld id="{E5B05722-27E2-490D-91AF-DCC2EA314057}" type="slidenum">
              <a:rPr lang="en-US" smtClean="0"/>
              <a:pPr/>
              <a:t>65</a:t>
            </a:fld>
            <a:endParaRPr lang="en-US" dirty="0"/>
          </a:p>
        </p:txBody>
      </p:sp>
      <p:pic>
        <p:nvPicPr>
          <p:cNvPr id="5" name="Picture 1" descr="C:\Documents and Settings\browndk\My Documents\My Pictures\dpilogo_FREDonly.gif"/>
          <p:cNvPicPr>
            <a:picLocks noChangeAspect="1" noChangeArrowheads="1"/>
          </p:cNvPicPr>
          <p:nvPr/>
        </p:nvPicPr>
        <p:blipFill>
          <a:blip r:embed="rId2" cstate="print"/>
          <a:srcRect/>
          <a:stretch>
            <a:fillRect/>
          </a:stretch>
        </p:blipFill>
        <p:spPr bwMode="auto">
          <a:xfrm>
            <a:off x="1" y="5545526"/>
            <a:ext cx="936810" cy="587254"/>
          </a:xfrm>
          <a:prstGeom prst="rect">
            <a:avLst/>
          </a:prstGeom>
          <a:noFill/>
        </p:spPr>
      </p:pic>
    </p:spTree>
    <p:extLst>
      <p:ext uri="{BB962C8B-B14F-4D97-AF65-F5344CB8AC3E}">
        <p14:creationId xmlns:p14="http://schemas.microsoft.com/office/powerpoint/2010/main" val="72058818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6832"/>
            <a:ext cx="9364663" cy="752240"/>
          </a:xfrm>
        </p:spPr>
        <p:txBody>
          <a:bodyPr>
            <a:noAutofit/>
          </a:bodyPr>
          <a:lstStyle/>
          <a:p>
            <a:pPr algn="ctr"/>
            <a:r>
              <a:rPr lang="en-US" sz="4800" dirty="0" smtClean="0">
                <a:solidFill>
                  <a:schemeClr val="bg1"/>
                </a:solidFill>
                <a:latin typeface="Lato" panose="020F0502020204030203" pitchFamily="34" charset="0"/>
              </a:rPr>
              <a:t>PI-1804-W Fee Reconciliation Worksheets</a:t>
            </a:r>
            <a:endParaRPr lang="en-US" sz="4800" dirty="0">
              <a:solidFill>
                <a:schemeClr val="bg1"/>
              </a:solidFill>
              <a:latin typeface="Lato" panose="020F0502020204030203" pitchFamily="34" charset="0"/>
            </a:endParaRPr>
          </a:p>
        </p:txBody>
      </p:sp>
      <p:sp>
        <p:nvSpPr>
          <p:cNvPr id="3" name="Content Placeholder 2"/>
          <p:cNvSpPr>
            <a:spLocks noGrp="1"/>
          </p:cNvSpPr>
          <p:nvPr>
            <p:ph idx="1"/>
          </p:nvPr>
        </p:nvSpPr>
        <p:spPr>
          <a:xfrm>
            <a:off x="643821" y="1992429"/>
            <a:ext cx="8077022" cy="4333238"/>
          </a:xfrm>
        </p:spPr>
        <p:txBody>
          <a:bodyPr>
            <a:normAutofit lnSpcReduction="10000"/>
          </a:bodyPr>
          <a:lstStyle/>
          <a:p>
            <a:pPr marL="0" indent="0">
              <a:buNone/>
            </a:pPr>
            <a:r>
              <a:rPr lang="en-US" b="1" dirty="0">
                <a:latin typeface="Lato" panose="020F0502020204030203" pitchFamily="34" charset="0"/>
              </a:rPr>
              <a:t>Question: </a:t>
            </a:r>
            <a:r>
              <a:rPr lang="en-US" dirty="0">
                <a:latin typeface="Lato" panose="020F0502020204030203" pitchFamily="34" charset="0"/>
              </a:rPr>
              <a:t>What should be reported if the district has not completed the fee reconciliation worksheets in the </a:t>
            </a:r>
            <a:r>
              <a:rPr lang="en-US" dirty="0" smtClean="0">
                <a:latin typeface="Lato" panose="020F0502020204030203" pitchFamily="34" charset="0"/>
              </a:rPr>
              <a:t>PI-1804-Workbook?</a:t>
            </a:r>
            <a:endParaRPr lang="en-US" dirty="0">
              <a:latin typeface="Lato" panose="020F0502020204030203" pitchFamily="34" charset="0"/>
            </a:endParaRPr>
          </a:p>
          <a:p>
            <a:pPr marL="0" indent="0">
              <a:buNone/>
            </a:pPr>
            <a:r>
              <a:rPr lang="en-US" b="1" dirty="0">
                <a:latin typeface="Lato" panose="020F0502020204030203" pitchFamily="34" charset="0"/>
              </a:rPr>
              <a:t>Answer: </a:t>
            </a:r>
            <a:r>
              <a:rPr lang="en-US" dirty="0">
                <a:latin typeface="Lato" panose="020F0502020204030203" pitchFamily="34" charset="0"/>
              </a:rPr>
              <a:t>A finding should be reported in Attachment 4 of the Membership Report.  The auditor should include the following:  </a:t>
            </a:r>
          </a:p>
          <a:p>
            <a:pPr lvl="1"/>
            <a:r>
              <a:rPr lang="en-US" dirty="0" smtClean="0">
                <a:latin typeface="Lato" panose="020F0502020204030203" pitchFamily="34" charset="0"/>
              </a:rPr>
              <a:t>identify </a:t>
            </a:r>
            <a:r>
              <a:rPr lang="en-US" dirty="0">
                <a:latin typeface="Lato" panose="020F0502020204030203" pitchFamily="34" charset="0"/>
              </a:rPr>
              <a:t>the class course title, the fees charged for the course, the total supply cost, and the excess revenue.</a:t>
            </a:r>
          </a:p>
          <a:p>
            <a:pPr lvl="1"/>
            <a:r>
              <a:rPr lang="en-US" dirty="0">
                <a:latin typeface="Lato" panose="020F0502020204030203" pitchFamily="34" charset="0"/>
              </a:rPr>
              <a:t>the course’s instructional time in total minutes which can be located on column 6c of the worksheet.</a:t>
            </a:r>
          </a:p>
          <a:p>
            <a:endParaRPr lang="en-US" dirty="0"/>
          </a:p>
        </p:txBody>
      </p:sp>
      <p:sp>
        <p:nvSpPr>
          <p:cNvPr id="4" name="Slide Number Placeholder 3"/>
          <p:cNvSpPr>
            <a:spLocks noGrp="1"/>
          </p:cNvSpPr>
          <p:nvPr>
            <p:ph type="sldNum" sz="quarter" idx="12"/>
          </p:nvPr>
        </p:nvSpPr>
        <p:spPr/>
        <p:txBody>
          <a:bodyPr/>
          <a:lstStyle/>
          <a:p>
            <a:fld id="{E5B05722-27E2-490D-91AF-DCC2EA314057}" type="slidenum">
              <a:rPr lang="en-US" smtClean="0"/>
              <a:pPr/>
              <a:t>66</a:t>
            </a:fld>
            <a:endParaRPr lang="en-US" dirty="0"/>
          </a:p>
        </p:txBody>
      </p:sp>
    </p:spTree>
    <p:extLst>
      <p:ext uri="{BB962C8B-B14F-4D97-AF65-F5344CB8AC3E}">
        <p14:creationId xmlns:p14="http://schemas.microsoft.com/office/powerpoint/2010/main" val="116714338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3820" y="187349"/>
            <a:ext cx="8077022" cy="1060248"/>
          </a:xfrm>
        </p:spPr>
        <p:txBody>
          <a:bodyPr>
            <a:normAutofit/>
          </a:bodyPr>
          <a:lstStyle/>
          <a:p>
            <a:pPr algn="ctr"/>
            <a:r>
              <a:rPr lang="en-US" sz="4800" dirty="0">
                <a:solidFill>
                  <a:schemeClr val="bg1"/>
                </a:solidFill>
                <a:latin typeface="Lato" panose="020F0502020204030203" pitchFamily="34" charset="0"/>
              </a:rPr>
              <a:t>Licensing Changes</a:t>
            </a:r>
            <a:endParaRPr lang="en-US" sz="4800" dirty="0">
              <a:latin typeface="Lato" panose="020F0502020204030203" pitchFamily="34" charset="0"/>
            </a:endParaRPr>
          </a:p>
        </p:txBody>
      </p:sp>
      <p:sp>
        <p:nvSpPr>
          <p:cNvPr id="3" name="Content Placeholder 2"/>
          <p:cNvSpPr>
            <a:spLocks noGrp="1"/>
          </p:cNvSpPr>
          <p:nvPr>
            <p:ph idx="1"/>
          </p:nvPr>
        </p:nvSpPr>
        <p:spPr/>
        <p:txBody>
          <a:bodyPr/>
          <a:lstStyle/>
          <a:p>
            <a:r>
              <a:rPr lang="en-US" b="1" dirty="0">
                <a:latin typeface="Lato" panose="020F0502020204030203" pitchFamily="34" charset="0"/>
              </a:rPr>
              <a:t>The 2017-2019 Wisconsin state budget, also known as Act 59, contains major changes to licensure rules.  </a:t>
            </a:r>
            <a:endParaRPr lang="en-US" b="1" dirty="0" smtClean="0">
              <a:latin typeface="Lato" panose="020F0502020204030203" pitchFamily="34" charset="0"/>
            </a:endParaRPr>
          </a:p>
          <a:p>
            <a:pPr lvl="1"/>
            <a:r>
              <a:rPr lang="en-US" b="1" dirty="0" smtClean="0">
                <a:latin typeface="Lato" panose="020F0502020204030203" pitchFamily="34" charset="0"/>
              </a:rPr>
              <a:t>This </a:t>
            </a:r>
            <a:r>
              <a:rPr lang="en-US" b="1" dirty="0">
                <a:latin typeface="Lato" panose="020F0502020204030203" pitchFamily="34" charset="0"/>
              </a:rPr>
              <a:t>includes language creating a lifetime license for educators (teachers, administrators and pupil services professionals). </a:t>
            </a:r>
            <a:endParaRPr lang="en-US" b="1" dirty="0" smtClean="0">
              <a:latin typeface="Lato" panose="020F0502020204030203" pitchFamily="34" charset="0"/>
            </a:endParaRPr>
          </a:p>
          <a:p>
            <a:pPr lvl="1"/>
            <a:r>
              <a:rPr lang="en-US" b="1" dirty="0">
                <a:latin typeface="Lato" panose="020F0502020204030203" pitchFamily="34" charset="0"/>
              </a:rPr>
              <a:t>Anyone, who holds a current professional or master educator license, will automatically have their license converted to a lifetime license</a:t>
            </a:r>
            <a:r>
              <a:rPr lang="en-US" b="1" dirty="0" smtClean="0">
                <a:latin typeface="Lato" panose="020F0502020204030203" pitchFamily="34" charset="0"/>
              </a:rPr>
              <a:t>.</a:t>
            </a:r>
          </a:p>
          <a:p>
            <a:pPr lvl="1"/>
            <a:r>
              <a:rPr lang="en-US" b="1" dirty="0">
                <a:latin typeface="Lato" panose="020F0502020204030203" pitchFamily="34" charset="0"/>
              </a:rPr>
              <a:t>This will be done by the department removing the expiration date from these licenses.</a:t>
            </a:r>
          </a:p>
        </p:txBody>
      </p:sp>
      <p:sp>
        <p:nvSpPr>
          <p:cNvPr id="4" name="Slide Number Placeholder 3"/>
          <p:cNvSpPr>
            <a:spLocks noGrp="1"/>
          </p:cNvSpPr>
          <p:nvPr>
            <p:ph type="sldNum" sz="quarter" idx="12"/>
          </p:nvPr>
        </p:nvSpPr>
        <p:spPr/>
        <p:txBody>
          <a:bodyPr/>
          <a:lstStyle/>
          <a:p>
            <a:fld id="{E5B05722-27E2-490D-91AF-DCC2EA314057}" type="slidenum">
              <a:rPr lang="en-US" smtClean="0"/>
              <a:pPr/>
              <a:t>67</a:t>
            </a:fld>
            <a:endParaRPr lang="en-US" dirty="0"/>
          </a:p>
        </p:txBody>
      </p:sp>
    </p:spTree>
    <p:extLst>
      <p:ext uri="{BB962C8B-B14F-4D97-AF65-F5344CB8AC3E}">
        <p14:creationId xmlns:p14="http://schemas.microsoft.com/office/powerpoint/2010/main" val="270896786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3821" y="177974"/>
            <a:ext cx="8077022" cy="956120"/>
          </a:xfrm>
        </p:spPr>
        <p:txBody>
          <a:bodyPr>
            <a:normAutofit/>
          </a:bodyPr>
          <a:lstStyle/>
          <a:p>
            <a:pPr algn="ctr"/>
            <a:r>
              <a:rPr lang="en-US" sz="4800" dirty="0" smtClean="0">
                <a:solidFill>
                  <a:schemeClr val="bg1"/>
                </a:solidFill>
                <a:latin typeface="Lato" panose="020F0502020204030203" pitchFamily="34" charset="0"/>
              </a:rPr>
              <a:t>Licensing Changes</a:t>
            </a:r>
            <a:endParaRPr lang="en-US" sz="4800" dirty="0">
              <a:solidFill>
                <a:schemeClr val="bg1"/>
              </a:solidFill>
              <a:latin typeface="Lato" panose="020F0502020204030203" pitchFamily="34" charset="0"/>
            </a:endParaRPr>
          </a:p>
        </p:txBody>
      </p:sp>
      <p:sp>
        <p:nvSpPr>
          <p:cNvPr id="3" name="Content Placeholder 2"/>
          <p:cNvSpPr>
            <a:spLocks noGrp="1"/>
          </p:cNvSpPr>
          <p:nvPr>
            <p:ph idx="1"/>
          </p:nvPr>
        </p:nvSpPr>
        <p:spPr/>
        <p:txBody>
          <a:bodyPr/>
          <a:lstStyle/>
          <a:p>
            <a:r>
              <a:rPr lang="en-US" b="1" dirty="0" smtClean="0">
                <a:latin typeface="Lato" panose="020F0502020204030203" pitchFamily="34" charset="0"/>
              </a:rPr>
              <a:t>Does the District still have to obtain the following? </a:t>
            </a:r>
          </a:p>
          <a:p>
            <a:pPr lvl="1"/>
            <a:endParaRPr lang="en-US" b="1" dirty="0" smtClean="0">
              <a:latin typeface="Lato" panose="020F0502020204030203" pitchFamily="34" charset="0"/>
            </a:endParaRPr>
          </a:p>
          <a:p>
            <a:pPr lvl="1"/>
            <a:r>
              <a:rPr lang="en-US" b="1" dirty="0" smtClean="0">
                <a:latin typeface="Lato" panose="020F0502020204030203" pitchFamily="34" charset="0"/>
              </a:rPr>
              <a:t>Wisconsin Statute </a:t>
            </a:r>
            <a:r>
              <a:rPr lang="en-US" b="1" dirty="0">
                <a:latin typeface="Lato" panose="020F0502020204030203" pitchFamily="34" charset="0"/>
                <a:hlinkClick r:id="rId2"/>
              </a:rPr>
              <a:t>118.21(2</a:t>
            </a:r>
            <a:r>
              <a:rPr lang="en-US" b="1" dirty="0" smtClean="0">
                <a:latin typeface="Lato" panose="020F0502020204030203" pitchFamily="34" charset="0"/>
                <a:hlinkClick r:id="rId2"/>
              </a:rPr>
              <a:t>)</a:t>
            </a:r>
            <a:r>
              <a:rPr lang="en-US" b="1" dirty="0" smtClean="0">
                <a:latin typeface="Lato" panose="020F0502020204030203" pitchFamily="34" charset="0"/>
              </a:rPr>
              <a:t>.  Any </a:t>
            </a:r>
            <a:r>
              <a:rPr lang="en-US" b="1" dirty="0">
                <a:latin typeface="Lato" panose="020F0502020204030203" pitchFamily="34" charset="0"/>
              </a:rPr>
              <a:t>person who contracts to teach in any public school shall file in the office of the school district administrator, within 10 days after entering into such contract, a statement showing the date of expiration, if any, and the grade and character of certificate or license held.</a:t>
            </a:r>
          </a:p>
        </p:txBody>
      </p:sp>
      <p:sp>
        <p:nvSpPr>
          <p:cNvPr id="4" name="Slide Number Placeholder 3"/>
          <p:cNvSpPr>
            <a:spLocks noGrp="1"/>
          </p:cNvSpPr>
          <p:nvPr>
            <p:ph type="sldNum" sz="quarter" idx="12"/>
          </p:nvPr>
        </p:nvSpPr>
        <p:spPr/>
        <p:txBody>
          <a:bodyPr/>
          <a:lstStyle/>
          <a:p>
            <a:fld id="{E5B05722-27E2-490D-91AF-DCC2EA314057}" type="slidenum">
              <a:rPr lang="en-US" smtClean="0"/>
              <a:pPr/>
              <a:t>68</a:t>
            </a:fld>
            <a:endParaRPr lang="en-US" dirty="0"/>
          </a:p>
        </p:txBody>
      </p:sp>
    </p:spTree>
    <p:extLst>
      <p:ext uri="{BB962C8B-B14F-4D97-AF65-F5344CB8AC3E}">
        <p14:creationId xmlns:p14="http://schemas.microsoft.com/office/powerpoint/2010/main" val="175964076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9745"/>
            <a:ext cx="9364663" cy="877368"/>
          </a:xfrm>
        </p:spPr>
        <p:txBody>
          <a:bodyPr>
            <a:noAutofit/>
          </a:bodyPr>
          <a:lstStyle/>
          <a:p>
            <a:pPr algn="ctr"/>
            <a:r>
              <a:rPr lang="en-US" sz="4800" dirty="0">
                <a:solidFill>
                  <a:schemeClr val="bg1"/>
                </a:solidFill>
                <a:latin typeface="Lato" panose="020F0502020204030203" pitchFamily="34" charset="0"/>
              </a:rPr>
              <a:t>Licensing </a:t>
            </a:r>
            <a:r>
              <a:rPr lang="en-US" sz="4800" dirty="0" smtClean="0">
                <a:solidFill>
                  <a:schemeClr val="bg1"/>
                </a:solidFill>
                <a:latin typeface="Lato" panose="020F0502020204030203" pitchFamily="34" charset="0"/>
              </a:rPr>
              <a:t>Information – Online License Lookup</a:t>
            </a:r>
            <a:endParaRPr lang="en-US" sz="4800" dirty="0">
              <a:latin typeface="Lato" panose="020F0502020204030203" pitchFamily="34" charset="0"/>
            </a:endParaRPr>
          </a:p>
        </p:txBody>
      </p:sp>
      <p:sp>
        <p:nvSpPr>
          <p:cNvPr id="3" name="Content Placeholder 2"/>
          <p:cNvSpPr>
            <a:spLocks noGrp="1"/>
          </p:cNvSpPr>
          <p:nvPr>
            <p:ph idx="1"/>
          </p:nvPr>
        </p:nvSpPr>
        <p:spPr>
          <a:xfrm>
            <a:off x="643821" y="1869575"/>
            <a:ext cx="8238922" cy="4456092"/>
          </a:xfrm>
        </p:spPr>
        <p:txBody>
          <a:bodyPr/>
          <a:lstStyle/>
          <a:p>
            <a:r>
              <a:rPr lang="en-US" dirty="0">
                <a:latin typeface="Lato" panose="020F0502020204030203" pitchFamily="34" charset="0"/>
              </a:rPr>
              <a:t>You can use the online license lookup to:</a:t>
            </a:r>
          </a:p>
          <a:p>
            <a:pPr lvl="1"/>
            <a:r>
              <a:rPr lang="en-US" dirty="0">
                <a:latin typeface="Lato" panose="020F0502020204030203" pitchFamily="34" charset="0"/>
              </a:rPr>
              <a:t>Review a licensee's Wisconsin education licensure information.</a:t>
            </a:r>
          </a:p>
          <a:p>
            <a:endParaRPr lang="en-US" dirty="0" smtClean="0">
              <a:latin typeface="Lato" panose="020F0502020204030203" pitchFamily="34" charset="0"/>
            </a:endParaRPr>
          </a:p>
          <a:p>
            <a:r>
              <a:rPr lang="en-US" dirty="0" smtClean="0">
                <a:latin typeface="Lato" panose="020F0502020204030203" pitchFamily="34" charset="0"/>
              </a:rPr>
              <a:t>Webpage located at </a:t>
            </a:r>
            <a:r>
              <a:rPr lang="en-US" dirty="0" smtClean="0">
                <a:latin typeface="Lato" panose="020F0502020204030203" pitchFamily="34" charset="0"/>
                <a:hlinkClick r:id="rId2"/>
              </a:rPr>
              <a:t>https</a:t>
            </a:r>
            <a:r>
              <a:rPr lang="en-US" dirty="0">
                <a:latin typeface="Lato" panose="020F0502020204030203" pitchFamily="34" charset="0"/>
                <a:hlinkClick r:id="rId2"/>
              </a:rPr>
              <a:t>://</a:t>
            </a:r>
            <a:r>
              <a:rPr lang="en-US" dirty="0" smtClean="0">
                <a:latin typeface="Lato" panose="020F0502020204030203" pitchFamily="34" charset="0"/>
                <a:hlinkClick r:id="rId2"/>
              </a:rPr>
              <a:t>dpi.wi.gov/tepdl/license-lookup</a:t>
            </a:r>
            <a:r>
              <a:rPr lang="en-US" dirty="0" smtClean="0">
                <a:latin typeface="Lato" panose="020F0502020204030203" pitchFamily="34" charset="0"/>
              </a:rPr>
              <a:t> or directly </a:t>
            </a:r>
            <a:r>
              <a:rPr lang="en-US" dirty="0">
                <a:latin typeface="Lato" panose="020F0502020204030203" pitchFamily="34" charset="0"/>
              </a:rPr>
              <a:t>at </a:t>
            </a:r>
            <a:r>
              <a:rPr lang="en-US" dirty="0">
                <a:latin typeface="Lato" panose="020F0502020204030203" pitchFamily="34" charset="0"/>
                <a:hlinkClick r:id="rId3"/>
              </a:rPr>
              <a:t>https://</a:t>
            </a:r>
            <a:r>
              <a:rPr lang="en-US" dirty="0" smtClean="0">
                <a:latin typeface="Lato" panose="020F0502020204030203" pitchFamily="34" charset="0"/>
                <a:hlinkClick r:id="rId3"/>
              </a:rPr>
              <a:t>elo.wieducatorlicensing.org/datamart/publicSearchMenu.do</a:t>
            </a:r>
            <a:r>
              <a:rPr lang="en-US" dirty="0" smtClean="0">
                <a:latin typeface="Lato" panose="020F0502020204030203" pitchFamily="34" charset="0"/>
              </a:rPr>
              <a:t>.  </a:t>
            </a:r>
            <a:endParaRPr lang="en-US" dirty="0">
              <a:latin typeface="Lato" panose="020F0502020204030203" pitchFamily="34" charset="0"/>
            </a:endParaRPr>
          </a:p>
          <a:p>
            <a:pPr lvl="1"/>
            <a:endParaRPr lang="en-US" dirty="0"/>
          </a:p>
          <a:p>
            <a:pPr lvl="1"/>
            <a:endParaRPr lang="en-US" dirty="0"/>
          </a:p>
          <a:p>
            <a:endParaRPr lang="en-US" dirty="0"/>
          </a:p>
        </p:txBody>
      </p:sp>
      <p:sp>
        <p:nvSpPr>
          <p:cNvPr id="4" name="Slide Number Placeholder 3"/>
          <p:cNvSpPr>
            <a:spLocks noGrp="1"/>
          </p:cNvSpPr>
          <p:nvPr>
            <p:ph type="sldNum" sz="quarter" idx="12"/>
          </p:nvPr>
        </p:nvSpPr>
        <p:spPr/>
        <p:txBody>
          <a:bodyPr/>
          <a:lstStyle/>
          <a:p>
            <a:fld id="{E5B05722-27E2-490D-91AF-DCC2EA314057}" type="slidenum">
              <a:rPr lang="en-US" smtClean="0"/>
              <a:pPr/>
              <a:t>69</a:t>
            </a:fld>
            <a:endParaRPr lang="en-US" dirty="0"/>
          </a:p>
        </p:txBody>
      </p:sp>
    </p:spTree>
    <p:extLst>
      <p:ext uri="{BB962C8B-B14F-4D97-AF65-F5344CB8AC3E}">
        <p14:creationId xmlns:p14="http://schemas.microsoft.com/office/powerpoint/2010/main" val="10568063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lnSpcReduction="10000"/>
          </a:bodyPr>
          <a:lstStyle/>
          <a:p>
            <a:r>
              <a:rPr lang="en-US" sz="4000" dirty="0" smtClean="0">
                <a:latin typeface="Lato" panose="020F0502020204030203" pitchFamily="34" charset="0"/>
              </a:rPr>
              <a:t>Wisconsin Administrative Code </a:t>
            </a:r>
          </a:p>
          <a:p>
            <a:r>
              <a:rPr lang="en-US" sz="4000" dirty="0" smtClean="0">
                <a:latin typeface="Lato" panose="020F0502020204030203" pitchFamily="34" charset="0"/>
              </a:rPr>
              <a:t>Chapter </a:t>
            </a:r>
            <a:r>
              <a:rPr lang="en-US" sz="4000" dirty="0">
                <a:latin typeface="Lato" panose="020F0502020204030203" pitchFamily="34" charset="0"/>
              </a:rPr>
              <a:t>PI 14 </a:t>
            </a:r>
            <a:r>
              <a:rPr lang="en-US" sz="4000" dirty="0" smtClean="0">
                <a:latin typeface="Lato" panose="020F0502020204030203" pitchFamily="34" charset="0"/>
              </a:rPr>
              <a:t>– School Finance</a:t>
            </a:r>
            <a:endParaRPr lang="en-US" sz="4000" dirty="0">
              <a:latin typeface="Lato" panose="020F0502020204030203" pitchFamily="34" charset="0"/>
            </a:endParaRPr>
          </a:p>
        </p:txBody>
      </p:sp>
      <p:sp>
        <p:nvSpPr>
          <p:cNvPr id="3" name="Text Placeholder 2"/>
          <p:cNvSpPr>
            <a:spLocks noGrp="1"/>
          </p:cNvSpPr>
          <p:nvPr>
            <p:ph type="body" sz="quarter" idx="14"/>
          </p:nvPr>
        </p:nvSpPr>
        <p:spPr>
          <a:xfrm>
            <a:off x="1299412" y="1858618"/>
            <a:ext cx="6833936" cy="4631635"/>
          </a:xfrm>
        </p:spPr>
        <p:txBody>
          <a:bodyPr>
            <a:normAutofit/>
          </a:bodyPr>
          <a:lstStyle/>
          <a:p>
            <a:r>
              <a:rPr lang="en-US" sz="2800" dirty="0" smtClean="0">
                <a:latin typeface="Lato" panose="020F0502020204030203" pitchFamily="34" charset="0"/>
              </a:rPr>
              <a:t>January</a:t>
            </a:r>
            <a:r>
              <a:rPr lang="en-US" sz="2800" dirty="0">
                <a:latin typeface="Lato" panose="020F0502020204030203" pitchFamily="34" charset="0"/>
              </a:rPr>
              <a:t>, 2018 Revision</a:t>
            </a:r>
          </a:p>
          <a:p>
            <a:r>
              <a:rPr lang="en-US" sz="2800" dirty="0" smtClean="0">
                <a:latin typeface="Lato" panose="020F0502020204030203" pitchFamily="34" charset="0"/>
              </a:rPr>
              <a:t>PI </a:t>
            </a:r>
            <a:r>
              <a:rPr lang="en-US" sz="2800" dirty="0">
                <a:latin typeface="Lato" panose="020F0502020204030203" pitchFamily="34" charset="0"/>
              </a:rPr>
              <a:t>14 has three main sections:</a:t>
            </a:r>
          </a:p>
          <a:p>
            <a:pPr lvl="1">
              <a:buFont typeface="Wingdings" panose="05000000000000000000" pitchFamily="2" charset="2"/>
              <a:buChar char="§"/>
            </a:pPr>
            <a:r>
              <a:rPr lang="en-US" sz="2400" b="1" dirty="0">
                <a:latin typeface="Lato" panose="020F0502020204030203" pitchFamily="34" charset="0"/>
              </a:rPr>
              <a:t>PI 14.01 – Official Enrollment</a:t>
            </a:r>
          </a:p>
          <a:p>
            <a:pPr lvl="1">
              <a:buFont typeface="Wingdings" panose="05000000000000000000" pitchFamily="2" charset="2"/>
              <a:buChar char="§"/>
            </a:pPr>
            <a:endParaRPr lang="en-US" sz="2400" b="1" dirty="0">
              <a:latin typeface="Lato" panose="020F0502020204030203" pitchFamily="34" charset="0"/>
            </a:endParaRPr>
          </a:p>
          <a:p>
            <a:pPr lvl="1">
              <a:buFont typeface="Wingdings" panose="05000000000000000000" pitchFamily="2" charset="2"/>
              <a:buChar char="§"/>
            </a:pPr>
            <a:r>
              <a:rPr lang="en-US" sz="2400" b="1" dirty="0">
                <a:latin typeface="Lato" panose="020F0502020204030203" pitchFamily="34" charset="0"/>
              </a:rPr>
              <a:t>PI 14.02 – Minimum Uniform Provisions for District Contracts Per 66.0301</a:t>
            </a:r>
          </a:p>
          <a:p>
            <a:pPr lvl="1">
              <a:buFont typeface="Wingdings" panose="05000000000000000000" pitchFamily="2" charset="2"/>
              <a:buChar char="§"/>
            </a:pPr>
            <a:endParaRPr lang="en-US" sz="2400" b="1" dirty="0">
              <a:latin typeface="Lato" panose="020F0502020204030203" pitchFamily="34" charset="0"/>
            </a:endParaRPr>
          </a:p>
          <a:p>
            <a:pPr lvl="1">
              <a:buFont typeface="Wingdings" panose="05000000000000000000" pitchFamily="2" charset="2"/>
              <a:buChar char="§"/>
            </a:pPr>
            <a:r>
              <a:rPr lang="en-US" sz="2400" b="1" dirty="0">
                <a:latin typeface="Lato" panose="020F0502020204030203" pitchFamily="34" charset="0"/>
              </a:rPr>
              <a:t>PI 14.03 – Minimum Standards for Audit and District Audit Contract</a:t>
            </a:r>
          </a:p>
          <a:p>
            <a:endParaRPr lang="en-US" u="sng" dirty="0" smtClean="0"/>
          </a:p>
          <a:p>
            <a:pPr marL="608323" lvl="1" indent="-257278">
              <a:buFont typeface="Arial" panose="020B0604020202020204" pitchFamily="34" charset="0"/>
              <a:buChar char="•"/>
            </a:pPr>
            <a:endParaRPr lang="en-US" dirty="0"/>
          </a:p>
        </p:txBody>
      </p:sp>
      <p:pic>
        <p:nvPicPr>
          <p:cNvPr id="4" name="Picture 1" descr="C:\Documents and Settings\browndk\My Documents\My Pictures\dpilogo_FREDonly.gif"/>
          <p:cNvPicPr>
            <a:picLocks noChangeAspect="1" noChangeArrowheads="1"/>
          </p:cNvPicPr>
          <p:nvPr/>
        </p:nvPicPr>
        <p:blipFill>
          <a:blip r:embed="rId3" cstate="print"/>
          <a:srcRect/>
          <a:stretch>
            <a:fillRect/>
          </a:stretch>
        </p:blipFill>
        <p:spPr bwMode="auto">
          <a:xfrm>
            <a:off x="1" y="5545526"/>
            <a:ext cx="936810" cy="587254"/>
          </a:xfrm>
          <a:prstGeom prst="rect">
            <a:avLst/>
          </a:prstGeom>
          <a:noFill/>
        </p:spPr>
      </p:pic>
    </p:spTree>
    <p:extLst>
      <p:ext uri="{BB962C8B-B14F-4D97-AF65-F5344CB8AC3E}">
        <p14:creationId xmlns:p14="http://schemas.microsoft.com/office/powerpoint/2010/main" val="62648597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latin typeface="Lato" panose="020F0502020204030203" pitchFamily="34" charset="0"/>
              </a:rPr>
              <a:t>Due Dates</a:t>
            </a:r>
            <a:endParaRPr lang="en-US" b="1" dirty="0">
              <a:latin typeface="Lato" panose="020F0502020204030203" pitchFamily="34" charset="0"/>
            </a:endParaRPr>
          </a:p>
        </p:txBody>
      </p:sp>
      <p:sp>
        <p:nvSpPr>
          <p:cNvPr id="4" name="Slide Number Placeholder 3"/>
          <p:cNvSpPr>
            <a:spLocks noGrp="1"/>
          </p:cNvSpPr>
          <p:nvPr>
            <p:ph type="sldNum" sz="quarter" idx="12"/>
          </p:nvPr>
        </p:nvSpPr>
        <p:spPr/>
        <p:txBody>
          <a:bodyPr/>
          <a:lstStyle/>
          <a:p>
            <a:fld id="{E5B05722-27E2-490D-91AF-DCC2EA314057}" type="slidenum">
              <a:rPr lang="en-US" smtClean="0"/>
              <a:pPr/>
              <a:t>70</a:t>
            </a:fld>
            <a:endParaRPr lang="en-US" dirty="0"/>
          </a:p>
        </p:txBody>
      </p:sp>
      <p:pic>
        <p:nvPicPr>
          <p:cNvPr id="5" name="Picture 1" descr="C:\Documents and Settings\browndk\My Documents\My Pictures\dpilogo_FREDonly.gif"/>
          <p:cNvPicPr>
            <a:picLocks noChangeAspect="1" noChangeArrowheads="1"/>
          </p:cNvPicPr>
          <p:nvPr/>
        </p:nvPicPr>
        <p:blipFill>
          <a:blip r:embed="rId2" cstate="print"/>
          <a:srcRect/>
          <a:stretch>
            <a:fillRect/>
          </a:stretch>
        </p:blipFill>
        <p:spPr bwMode="auto">
          <a:xfrm>
            <a:off x="1" y="5545526"/>
            <a:ext cx="936810" cy="587254"/>
          </a:xfrm>
          <a:prstGeom prst="rect">
            <a:avLst/>
          </a:prstGeom>
          <a:noFill/>
        </p:spPr>
      </p:pic>
    </p:spTree>
    <p:extLst>
      <p:ext uri="{BB962C8B-B14F-4D97-AF65-F5344CB8AC3E}">
        <p14:creationId xmlns:p14="http://schemas.microsoft.com/office/powerpoint/2010/main" val="77049191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7" name="Picture 3" descr="C:\Users\townsdl\AppData\Local\Microsoft\Windows\Temporary Internet Files\Content.IE5\NUMFD82D\bus[1].gif"/>
          <p:cNvPicPr>
            <a:picLocks noChangeAspect="1" noChangeArrowheads="1" noCrop="1"/>
          </p:cNvPicPr>
          <p:nvPr/>
        </p:nvPicPr>
        <p:blipFill>
          <a:blip r:embed="rId2" cstate="print"/>
          <a:srcRect/>
          <a:stretch>
            <a:fillRect/>
          </a:stretch>
        </p:blipFill>
        <p:spPr bwMode="auto">
          <a:xfrm>
            <a:off x="3514389" y="3611768"/>
            <a:ext cx="2459127" cy="2534561"/>
          </a:xfrm>
          <a:prstGeom prst="rect">
            <a:avLst/>
          </a:prstGeom>
          <a:noFill/>
        </p:spPr>
      </p:pic>
      <p:pic>
        <p:nvPicPr>
          <p:cNvPr id="5" name="Picture 1" descr="C:\Documents and Settings\browndk\My Documents\My Pictures\dpilogo_FREDonly.gif"/>
          <p:cNvPicPr>
            <a:picLocks noChangeAspect="1" noChangeArrowheads="1"/>
          </p:cNvPicPr>
          <p:nvPr/>
        </p:nvPicPr>
        <p:blipFill>
          <a:blip r:embed="rId3" cstate="print"/>
          <a:srcRect/>
          <a:stretch>
            <a:fillRect/>
          </a:stretch>
        </p:blipFill>
        <p:spPr bwMode="auto">
          <a:xfrm>
            <a:off x="1" y="5545526"/>
            <a:ext cx="936810" cy="587254"/>
          </a:xfrm>
          <a:prstGeom prst="rect">
            <a:avLst/>
          </a:prstGeom>
          <a:noFill/>
        </p:spPr>
      </p:pic>
      <p:sp>
        <p:nvSpPr>
          <p:cNvPr id="2" name="Title 1"/>
          <p:cNvSpPr>
            <a:spLocks noGrp="1"/>
          </p:cNvSpPr>
          <p:nvPr>
            <p:ph type="ctrTitle"/>
          </p:nvPr>
        </p:nvSpPr>
        <p:spPr>
          <a:xfrm>
            <a:off x="1911197" y="1639638"/>
            <a:ext cx="5865293" cy="2264100"/>
          </a:xfrm>
        </p:spPr>
        <p:txBody>
          <a:bodyPr>
            <a:normAutofit fontScale="90000"/>
          </a:bodyPr>
          <a:lstStyle/>
          <a:p>
            <a:pPr algn="l"/>
            <a:r>
              <a:rPr lang="en-US" sz="3601" b="1" i="1" dirty="0">
                <a:solidFill>
                  <a:srgbClr val="FF0066"/>
                </a:solidFill>
                <a:latin typeface="Lato" panose="020F0502020204030203" pitchFamily="34" charset="0"/>
              </a:rPr>
              <a:t>Let's</a:t>
            </a:r>
            <a:br>
              <a:rPr lang="en-US" sz="3601" b="1" i="1" dirty="0">
                <a:solidFill>
                  <a:srgbClr val="FF0066"/>
                </a:solidFill>
                <a:latin typeface="Lato" panose="020F0502020204030203" pitchFamily="34" charset="0"/>
              </a:rPr>
            </a:br>
            <a:r>
              <a:rPr lang="en-US" sz="3601" b="1" i="1" dirty="0">
                <a:solidFill>
                  <a:srgbClr val="FF0066"/>
                </a:solidFill>
                <a:latin typeface="Lato" panose="020F0502020204030203" pitchFamily="34" charset="0"/>
              </a:rPr>
              <a:t>	review the</a:t>
            </a:r>
            <a:br>
              <a:rPr lang="en-US" sz="3601" b="1" i="1" dirty="0">
                <a:solidFill>
                  <a:srgbClr val="FF0066"/>
                </a:solidFill>
                <a:latin typeface="Lato" panose="020F0502020204030203" pitchFamily="34" charset="0"/>
              </a:rPr>
            </a:br>
            <a:r>
              <a:rPr lang="en-US" sz="3601" b="1" i="1" dirty="0">
                <a:solidFill>
                  <a:srgbClr val="FF0066"/>
                </a:solidFill>
                <a:latin typeface="Lato" panose="020F0502020204030203" pitchFamily="34" charset="0"/>
              </a:rPr>
              <a:t>			report due dates </a:t>
            </a:r>
            <a:r>
              <a:rPr lang="en-US" sz="3601" b="1" i="1" dirty="0">
                <a:solidFill>
                  <a:srgbClr val="FF0066"/>
                </a:solidFill>
                <a:latin typeface="+mn-lt"/>
              </a:rPr>
              <a:t>...</a:t>
            </a:r>
            <a:r>
              <a:rPr lang="en-US" sz="3601" b="1" i="1" dirty="0">
                <a:latin typeface="+mn-lt"/>
              </a:rPr>
              <a:t/>
            </a:r>
            <a:br>
              <a:rPr lang="en-US" sz="3601" b="1" i="1" dirty="0">
                <a:latin typeface="+mn-lt"/>
              </a:rPr>
            </a:br>
            <a:endParaRPr lang="en-US" sz="3601" b="1" i="1" dirty="0">
              <a:latin typeface="+mn-lt"/>
            </a:endParaRPr>
          </a:p>
        </p:txBody>
      </p:sp>
      <p:sp>
        <p:nvSpPr>
          <p:cNvPr id="3" name="Slide Number Placeholder 2"/>
          <p:cNvSpPr>
            <a:spLocks noGrp="1"/>
          </p:cNvSpPr>
          <p:nvPr>
            <p:ph type="sldNum" sz="quarter" idx="12"/>
          </p:nvPr>
        </p:nvSpPr>
        <p:spPr/>
        <p:txBody>
          <a:bodyPr/>
          <a:lstStyle/>
          <a:p>
            <a:fld id="{E5B05722-27E2-490D-91AF-DCC2EA314057}" type="slidenum">
              <a:rPr lang="en-US" smtClean="0"/>
              <a:pPr/>
              <a:t>71</a:t>
            </a:fld>
            <a:endParaRPr lang="en-US" dirty="0"/>
          </a:p>
        </p:txBody>
      </p:sp>
    </p:spTree>
    <p:extLst>
      <p:ext uri="{BB962C8B-B14F-4D97-AF65-F5344CB8AC3E}">
        <p14:creationId xmlns:p14="http://schemas.microsoft.com/office/powerpoint/2010/main" val="425418820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3821" y="177973"/>
            <a:ext cx="8077022" cy="872993"/>
          </a:xfrm>
        </p:spPr>
        <p:txBody>
          <a:bodyPr>
            <a:normAutofit/>
          </a:bodyPr>
          <a:lstStyle/>
          <a:p>
            <a:pPr algn="ctr"/>
            <a:r>
              <a:rPr lang="en-US" sz="4800" dirty="0" smtClean="0">
                <a:solidFill>
                  <a:schemeClr val="bg1"/>
                </a:solidFill>
                <a:latin typeface="Lato" panose="020F0502020204030203" pitchFamily="34" charset="0"/>
              </a:rPr>
              <a:t>2017-18 Report Due Dates</a:t>
            </a:r>
            <a:endParaRPr lang="en-US" sz="4800" dirty="0">
              <a:solidFill>
                <a:schemeClr val="bg1"/>
              </a:solidFill>
              <a:latin typeface="Lato" panose="020F0502020204030203" pitchFamily="34" charset="0"/>
            </a:endParaRPr>
          </a:p>
        </p:txBody>
      </p:sp>
      <p:sp>
        <p:nvSpPr>
          <p:cNvPr id="3" name="Content Placeholder 2"/>
          <p:cNvSpPr>
            <a:spLocks noGrp="1"/>
          </p:cNvSpPr>
          <p:nvPr>
            <p:ph idx="1"/>
          </p:nvPr>
        </p:nvSpPr>
        <p:spPr/>
        <p:txBody>
          <a:bodyPr>
            <a:normAutofit/>
          </a:bodyPr>
          <a:lstStyle/>
          <a:p>
            <a:pPr>
              <a:buFont typeface="Wingdings" pitchFamily="2" charset="2"/>
              <a:buNone/>
            </a:pPr>
            <a:r>
              <a:rPr lang="en-US" sz="3200" b="1" dirty="0">
                <a:latin typeface="Lato" panose="020F0502020204030203" pitchFamily="34" charset="0"/>
              </a:rPr>
              <a:t>Reports Filed by the School District </a:t>
            </a:r>
          </a:p>
          <a:p>
            <a:pPr lvl="1"/>
            <a:r>
              <a:rPr lang="en-US" sz="3200" b="1" dirty="0" smtClean="0">
                <a:latin typeface="Lato" panose="020F0502020204030203" pitchFamily="34" charset="0"/>
              </a:rPr>
              <a:t>PI-1505 </a:t>
            </a:r>
            <a:r>
              <a:rPr lang="en-US" sz="3200" b="1" dirty="0">
                <a:latin typeface="Lato" panose="020F0502020204030203" pitchFamily="34" charset="0"/>
              </a:rPr>
              <a:t>AC</a:t>
            </a:r>
            <a:endParaRPr lang="en-US" sz="3200" dirty="0">
              <a:latin typeface="Lato" panose="020F0502020204030203" pitchFamily="34" charset="0"/>
            </a:endParaRPr>
          </a:p>
          <a:p>
            <a:pPr lvl="2"/>
            <a:r>
              <a:rPr lang="en-US" sz="2400" dirty="0">
                <a:latin typeface="Lato" panose="020F0502020204030203" pitchFamily="34" charset="0"/>
              </a:rPr>
              <a:t>Due </a:t>
            </a:r>
            <a:r>
              <a:rPr lang="en-US" sz="2400" dirty="0" smtClean="0">
                <a:latin typeface="Lato" panose="020F0502020204030203" pitchFamily="34" charset="0"/>
              </a:rPr>
              <a:t>Friday, </a:t>
            </a:r>
            <a:r>
              <a:rPr lang="en-US" sz="2400" dirty="0">
                <a:latin typeface="Lato" panose="020F0502020204030203" pitchFamily="34" charset="0"/>
              </a:rPr>
              <a:t> </a:t>
            </a:r>
            <a:r>
              <a:rPr lang="en-US" sz="2400" dirty="0" smtClean="0">
                <a:latin typeface="Lato" panose="020F0502020204030203" pitchFamily="34" charset="0"/>
              </a:rPr>
              <a:t>August 31</a:t>
            </a:r>
            <a:endParaRPr lang="en-US" sz="2400" dirty="0">
              <a:solidFill>
                <a:srgbClr val="FF0000"/>
              </a:solidFill>
              <a:latin typeface="Lato" panose="020F0502020204030203" pitchFamily="34" charset="0"/>
            </a:endParaRPr>
          </a:p>
          <a:p>
            <a:pPr lvl="2"/>
            <a:r>
              <a:rPr lang="en-US" sz="2400" dirty="0">
                <a:latin typeface="Lato" panose="020F0502020204030203" pitchFamily="34" charset="0"/>
              </a:rPr>
              <a:t>Opens July </a:t>
            </a:r>
            <a:r>
              <a:rPr lang="en-US" sz="2400" dirty="0" smtClean="0">
                <a:latin typeface="Lato" panose="020F0502020204030203" pitchFamily="34" charset="0"/>
              </a:rPr>
              <a:t>16</a:t>
            </a:r>
            <a:endParaRPr lang="en-US" sz="2400" dirty="0">
              <a:latin typeface="Lato" panose="020F0502020204030203" pitchFamily="34" charset="0"/>
            </a:endParaRPr>
          </a:p>
          <a:p>
            <a:pPr lvl="2"/>
            <a:endParaRPr lang="en-US" sz="750" dirty="0">
              <a:latin typeface="Lato" panose="020F0502020204030203" pitchFamily="34" charset="0"/>
            </a:endParaRPr>
          </a:p>
          <a:p>
            <a:pPr lvl="1"/>
            <a:r>
              <a:rPr lang="en-US" sz="3200" b="1" dirty="0">
                <a:latin typeface="Lato" panose="020F0502020204030203" pitchFamily="34" charset="0"/>
              </a:rPr>
              <a:t>PI-1505 and PI-1505 SE (</a:t>
            </a:r>
            <a:r>
              <a:rPr lang="en-US" sz="3200" b="1" dirty="0" smtClean="0">
                <a:latin typeface="Lato" panose="020F0502020204030203" pitchFamily="34" charset="0"/>
              </a:rPr>
              <a:t>Full Annual </a:t>
            </a:r>
            <a:r>
              <a:rPr lang="en-US" sz="3200" b="1" dirty="0">
                <a:latin typeface="Lato" panose="020F0502020204030203" pitchFamily="34" charset="0"/>
              </a:rPr>
              <a:t>and </a:t>
            </a:r>
            <a:r>
              <a:rPr lang="en-US" sz="3200" b="1" dirty="0" smtClean="0">
                <a:latin typeface="Lato" panose="020F0502020204030203" pitchFamily="34" charset="0"/>
              </a:rPr>
              <a:t>Special </a:t>
            </a:r>
            <a:r>
              <a:rPr lang="en-US" sz="3200" b="1" dirty="0">
                <a:latin typeface="Lato" panose="020F0502020204030203" pitchFamily="34" charset="0"/>
              </a:rPr>
              <a:t>Education Annual </a:t>
            </a:r>
            <a:r>
              <a:rPr lang="en-US" sz="3200" b="1" dirty="0" smtClean="0">
                <a:latin typeface="Lato" panose="020F0502020204030203" pitchFamily="34" charset="0"/>
              </a:rPr>
              <a:t>Report)</a:t>
            </a:r>
            <a:endParaRPr lang="en-US" sz="3200" b="1" dirty="0">
              <a:latin typeface="Lato" panose="020F0502020204030203" pitchFamily="34" charset="0"/>
            </a:endParaRPr>
          </a:p>
          <a:p>
            <a:pPr lvl="2"/>
            <a:r>
              <a:rPr lang="en-US" sz="2400" dirty="0">
                <a:latin typeface="Lato" panose="020F0502020204030203" pitchFamily="34" charset="0"/>
              </a:rPr>
              <a:t>Due Friday, September </a:t>
            </a:r>
            <a:r>
              <a:rPr lang="en-US" sz="2400" dirty="0" smtClean="0">
                <a:latin typeface="Lato" panose="020F0502020204030203" pitchFamily="34" charset="0"/>
              </a:rPr>
              <a:t>21</a:t>
            </a:r>
            <a:endParaRPr lang="en-US" sz="2400" dirty="0">
              <a:latin typeface="Lato" panose="020F0502020204030203" pitchFamily="34" charset="0"/>
            </a:endParaRPr>
          </a:p>
          <a:p>
            <a:pPr lvl="2"/>
            <a:r>
              <a:rPr lang="en-US" sz="2400" dirty="0">
                <a:latin typeface="Lato" panose="020F0502020204030203" pitchFamily="34" charset="0"/>
              </a:rPr>
              <a:t>Opens July </a:t>
            </a:r>
            <a:r>
              <a:rPr lang="en-US" sz="2400" dirty="0" smtClean="0">
                <a:latin typeface="Lato" panose="020F0502020204030203" pitchFamily="34" charset="0"/>
              </a:rPr>
              <a:t>16</a:t>
            </a:r>
            <a:endParaRPr lang="en-US" sz="2400" dirty="0">
              <a:latin typeface="Lato" panose="020F0502020204030203" pitchFamily="34" charset="0"/>
            </a:endParaRPr>
          </a:p>
          <a:p>
            <a:endParaRPr lang="en-US" dirty="0"/>
          </a:p>
        </p:txBody>
      </p:sp>
      <p:sp>
        <p:nvSpPr>
          <p:cNvPr id="4" name="Slide Number Placeholder 3"/>
          <p:cNvSpPr>
            <a:spLocks noGrp="1"/>
          </p:cNvSpPr>
          <p:nvPr>
            <p:ph type="sldNum" sz="quarter" idx="12"/>
          </p:nvPr>
        </p:nvSpPr>
        <p:spPr/>
        <p:txBody>
          <a:bodyPr/>
          <a:lstStyle/>
          <a:p>
            <a:fld id="{E5B05722-27E2-490D-91AF-DCC2EA314057}" type="slidenum">
              <a:rPr lang="en-US" smtClean="0"/>
              <a:pPr/>
              <a:t>72</a:t>
            </a:fld>
            <a:endParaRPr lang="en-US" dirty="0"/>
          </a:p>
        </p:txBody>
      </p:sp>
    </p:spTree>
    <p:extLst>
      <p:ext uri="{BB962C8B-B14F-4D97-AF65-F5344CB8AC3E}">
        <p14:creationId xmlns:p14="http://schemas.microsoft.com/office/powerpoint/2010/main" val="388724254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3821" y="373916"/>
            <a:ext cx="8077022" cy="679029"/>
          </a:xfrm>
        </p:spPr>
        <p:txBody>
          <a:bodyPr>
            <a:noAutofit/>
          </a:bodyPr>
          <a:lstStyle/>
          <a:p>
            <a:pPr algn="ctr"/>
            <a:r>
              <a:rPr lang="en-US" sz="4800" dirty="0" smtClean="0">
                <a:solidFill>
                  <a:schemeClr val="bg1"/>
                </a:solidFill>
                <a:latin typeface="Lato" panose="020F0502020204030203" pitchFamily="34" charset="0"/>
              </a:rPr>
              <a:t>2017-18 </a:t>
            </a:r>
            <a:r>
              <a:rPr lang="en-US" sz="4800" dirty="0">
                <a:solidFill>
                  <a:schemeClr val="bg1"/>
                </a:solidFill>
                <a:latin typeface="Lato" panose="020F0502020204030203" pitchFamily="34" charset="0"/>
              </a:rPr>
              <a:t>Report Due Dates</a:t>
            </a:r>
            <a:endParaRPr lang="en-US" sz="4800" dirty="0">
              <a:latin typeface="Lato" panose="020F0502020204030203" pitchFamily="34" charset="0"/>
            </a:endParaRPr>
          </a:p>
        </p:txBody>
      </p:sp>
      <p:sp>
        <p:nvSpPr>
          <p:cNvPr id="3" name="Content Placeholder 2"/>
          <p:cNvSpPr>
            <a:spLocks noGrp="1"/>
          </p:cNvSpPr>
          <p:nvPr>
            <p:ph idx="1"/>
          </p:nvPr>
        </p:nvSpPr>
        <p:spPr>
          <a:xfrm>
            <a:off x="643821" y="1296785"/>
            <a:ext cx="8077022" cy="5028882"/>
          </a:xfrm>
        </p:spPr>
        <p:txBody>
          <a:bodyPr>
            <a:noAutofit/>
          </a:bodyPr>
          <a:lstStyle/>
          <a:p>
            <a:pPr marL="351167" lvl="1" indent="0">
              <a:lnSpc>
                <a:spcPct val="80000"/>
              </a:lnSpc>
              <a:buNone/>
            </a:pPr>
            <a:r>
              <a:rPr lang="en-US" sz="2800" b="1" dirty="0">
                <a:latin typeface="Lato" panose="020F0502020204030203" pitchFamily="34" charset="0"/>
              </a:rPr>
              <a:t>Reports Filed by the Auditor</a:t>
            </a:r>
          </a:p>
          <a:p>
            <a:pPr lvl="2">
              <a:lnSpc>
                <a:spcPct val="80000"/>
              </a:lnSpc>
            </a:pPr>
            <a:r>
              <a:rPr lang="en-US" sz="2800" b="1" dirty="0" smtClean="0">
                <a:latin typeface="Lato" panose="020F0502020204030203" pitchFamily="34" charset="0"/>
              </a:rPr>
              <a:t>Auditor </a:t>
            </a:r>
            <a:r>
              <a:rPr lang="en-US" sz="2800" b="1" dirty="0">
                <a:latin typeface="Lato" panose="020F0502020204030203" pitchFamily="34" charset="0"/>
              </a:rPr>
              <a:t>Certification PI-1506 AC </a:t>
            </a:r>
          </a:p>
          <a:p>
            <a:pPr lvl="3">
              <a:lnSpc>
                <a:spcPct val="80000"/>
              </a:lnSpc>
            </a:pPr>
            <a:r>
              <a:rPr lang="en-US" sz="2000" dirty="0">
                <a:latin typeface="Lato" panose="020F0502020204030203" pitchFamily="34" charset="0"/>
              </a:rPr>
              <a:t>Due Friday, September </a:t>
            </a:r>
            <a:r>
              <a:rPr lang="en-US" sz="2000" dirty="0" smtClean="0">
                <a:latin typeface="Lato" panose="020F0502020204030203" pitchFamily="34" charset="0"/>
              </a:rPr>
              <a:t>14</a:t>
            </a:r>
            <a:endParaRPr lang="en-US" sz="2000" dirty="0">
              <a:latin typeface="Lato" panose="020F0502020204030203" pitchFamily="34" charset="0"/>
            </a:endParaRPr>
          </a:p>
          <a:p>
            <a:pPr lvl="3">
              <a:lnSpc>
                <a:spcPct val="80000"/>
              </a:lnSpc>
            </a:pPr>
            <a:r>
              <a:rPr lang="en-US" sz="2000" dirty="0">
                <a:latin typeface="Lato" panose="020F0502020204030203" pitchFamily="34" charset="0"/>
              </a:rPr>
              <a:t>Opens July </a:t>
            </a:r>
            <a:r>
              <a:rPr lang="en-US" sz="2000" dirty="0" smtClean="0">
                <a:latin typeface="Lato" panose="020F0502020204030203" pitchFamily="34" charset="0"/>
              </a:rPr>
              <a:t>16</a:t>
            </a:r>
            <a:endParaRPr lang="en-US" sz="2800" dirty="0">
              <a:latin typeface="Lato" panose="020F0502020204030203" pitchFamily="34" charset="0"/>
            </a:endParaRPr>
          </a:p>
          <a:p>
            <a:pPr lvl="2">
              <a:lnSpc>
                <a:spcPct val="80000"/>
              </a:lnSpc>
            </a:pPr>
            <a:r>
              <a:rPr lang="en-US" sz="2800" b="1" dirty="0">
                <a:latin typeface="Lato" panose="020F0502020204030203" pitchFamily="34" charset="0"/>
              </a:rPr>
              <a:t>Audited Fund Balance </a:t>
            </a:r>
            <a:r>
              <a:rPr lang="en-US" sz="2800" b="1" dirty="0" smtClean="0">
                <a:latin typeface="Lato" panose="020F0502020204030203" pitchFamily="34" charset="0"/>
              </a:rPr>
              <a:t>PI-1506 </a:t>
            </a:r>
            <a:r>
              <a:rPr lang="en-US" sz="2800" b="1" dirty="0">
                <a:latin typeface="Lato" panose="020F0502020204030203" pitchFamily="34" charset="0"/>
              </a:rPr>
              <a:t>FB </a:t>
            </a:r>
          </a:p>
          <a:p>
            <a:pPr lvl="3">
              <a:lnSpc>
                <a:spcPct val="80000"/>
              </a:lnSpc>
            </a:pPr>
            <a:r>
              <a:rPr lang="en-US" sz="2000" dirty="0">
                <a:latin typeface="Lato" panose="020F0502020204030203" pitchFamily="34" charset="0"/>
              </a:rPr>
              <a:t>Due Friday, September </a:t>
            </a:r>
            <a:r>
              <a:rPr lang="en-US" sz="2000" dirty="0" smtClean="0">
                <a:latin typeface="Lato" panose="020F0502020204030203" pitchFamily="34" charset="0"/>
              </a:rPr>
              <a:t>14</a:t>
            </a:r>
            <a:endParaRPr lang="en-US" sz="2000" dirty="0">
              <a:latin typeface="Lato" panose="020F0502020204030203" pitchFamily="34" charset="0"/>
            </a:endParaRPr>
          </a:p>
          <a:p>
            <a:pPr lvl="3">
              <a:lnSpc>
                <a:spcPct val="80000"/>
              </a:lnSpc>
            </a:pPr>
            <a:r>
              <a:rPr lang="en-US" sz="2000" dirty="0">
                <a:latin typeface="Lato" panose="020F0502020204030203" pitchFamily="34" charset="0"/>
              </a:rPr>
              <a:t>Opens July </a:t>
            </a:r>
            <a:r>
              <a:rPr lang="en-US" sz="2000" dirty="0" smtClean="0">
                <a:latin typeface="Lato" panose="020F0502020204030203" pitchFamily="34" charset="0"/>
              </a:rPr>
              <a:t>16</a:t>
            </a:r>
            <a:endParaRPr lang="en-US" sz="2000" b="1" dirty="0">
              <a:latin typeface="Lato" panose="020F0502020204030203" pitchFamily="34" charset="0"/>
            </a:endParaRPr>
          </a:p>
          <a:p>
            <a:pPr lvl="2">
              <a:lnSpc>
                <a:spcPct val="80000"/>
              </a:lnSpc>
            </a:pPr>
            <a:r>
              <a:rPr lang="en-US" sz="2800" b="1" dirty="0">
                <a:latin typeface="Lato" panose="020F0502020204030203" pitchFamily="34" charset="0"/>
              </a:rPr>
              <a:t>Special Education No Valid License Worksheet </a:t>
            </a:r>
          </a:p>
          <a:p>
            <a:pPr lvl="3">
              <a:lnSpc>
                <a:spcPct val="80000"/>
              </a:lnSpc>
            </a:pPr>
            <a:r>
              <a:rPr lang="en-US" sz="2000" dirty="0">
                <a:latin typeface="Lato" panose="020F0502020204030203" pitchFamily="34" charset="0"/>
              </a:rPr>
              <a:t>Due Friday, September </a:t>
            </a:r>
            <a:r>
              <a:rPr lang="en-US" sz="2000" dirty="0" smtClean="0">
                <a:latin typeface="Lato" panose="020F0502020204030203" pitchFamily="34" charset="0"/>
              </a:rPr>
              <a:t>21 </a:t>
            </a:r>
            <a:endParaRPr lang="en-US" sz="2000" dirty="0">
              <a:latin typeface="Lato" panose="020F0502020204030203" pitchFamily="34" charset="0"/>
            </a:endParaRPr>
          </a:p>
          <a:p>
            <a:pPr lvl="3">
              <a:lnSpc>
                <a:spcPct val="80000"/>
              </a:lnSpc>
            </a:pPr>
            <a:r>
              <a:rPr lang="en-US" sz="2000" dirty="0">
                <a:latin typeface="Lato" panose="020F0502020204030203" pitchFamily="34" charset="0"/>
              </a:rPr>
              <a:t>Send completed Excel document to: </a:t>
            </a:r>
            <a:r>
              <a:rPr lang="en-US" sz="2000" dirty="0">
                <a:latin typeface="Lato" panose="020F0502020204030203" pitchFamily="34" charset="0"/>
                <a:hlinkClick r:id="rId2"/>
              </a:rPr>
              <a:t>dpisfsreports@dpi.state.wi.us</a:t>
            </a:r>
            <a:endParaRPr lang="en-US" sz="2000" dirty="0">
              <a:latin typeface="Lato" panose="020F0502020204030203" pitchFamily="34" charset="0"/>
            </a:endParaRPr>
          </a:p>
          <a:p>
            <a:pPr lvl="2">
              <a:lnSpc>
                <a:spcPct val="80000"/>
              </a:lnSpc>
            </a:pPr>
            <a:r>
              <a:rPr lang="en-US" sz="2800" b="1" dirty="0" smtClean="0">
                <a:latin typeface="Lato" panose="020F0502020204030203" pitchFamily="34" charset="0"/>
              </a:rPr>
              <a:t>Audited </a:t>
            </a:r>
            <a:r>
              <a:rPr lang="en-US" sz="2800" b="1" dirty="0">
                <a:latin typeface="Lato" panose="020F0502020204030203" pitchFamily="34" charset="0"/>
              </a:rPr>
              <a:t>Financial Statements </a:t>
            </a:r>
          </a:p>
          <a:p>
            <a:pPr lvl="3">
              <a:lnSpc>
                <a:spcPct val="80000"/>
              </a:lnSpc>
            </a:pPr>
            <a:r>
              <a:rPr lang="en-US" sz="2000" dirty="0">
                <a:latin typeface="Lato" panose="020F0502020204030203" pitchFamily="34" charset="0"/>
              </a:rPr>
              <a:t>Due </a:t>
            </a:r>
            <a:r>
              <a:rPr lang="en-US" sz="2000" dirty="0" smtClean="0">
                <a:latin typeface="Lato" panose="020F0502020204030203" pitchFamily="34" charset="0"/>
              </a:rPr>
              <a:t>by December 1, 2018</a:t>
            </a:r>
            <a:endParaRPr lang="en-US" sz="2000" dirty="0">
              <a:latin typeface="Lato" panose="020F0502020204030203" pitchFamily="34" charset="0"/>
            </a:endParaRPr>
          </a:p>
          <a:p>
            <a:endParaRPr lang="en-US" sz="3200" dirty="0"/>
          </a:p>
        </p:txBody>
      </p:sp>
      <p:sp>
        <p:nvSpPr>
          <p:cNvPr id="4" name="Slide Number Placeholder 3"/>
          <p:cNvSpPr>
            <a:spLocks noGrp="1"/>
          </p:cNvSpPr>
          <p:nvPr>
            <p:ph type="sldNum" sz="quarter" idx="12"/>
          </p:nvPr>
        </p:nvSpPr>
        <p:spPr/>
        <p:txBody>
          <a:bodyPr/>
          <a:lstStyle/>
          <a:p>
            <a:fld id="{E5B05722-27E2-490D-91AF-DCC2EA314057}" type="slidenum">
              <a:rPr lang="en-US" smtClean="0"/>
              <a:pPr/>
              <a:t>73</a:t>
            </a:fld>
            <a:endParaRPr lang="en-US" dirty="0"/>
          </a:p>
        </p:txBody>
      </p:sp>
    </p:spTree>
    <p:extLst>
      <p:ext uri="{BB962C8B-B14F-4D97-AF65-F5344CB8AC3E}">
        <p14:creationId xmlns:p14="http://schemas.microsoft.com/office/powerpoint/2010/main" val="409567285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3821" y="230422"/>
            <a:ext cx="8077022" cy="849244"/>
          </a:xfrm>
        </p:spPr>
        <p:txBody>
          <a:bodyPr>
            <a:normAutofit/>
          </a:bodyPr>
          <a:lstStyle/>
          <a:p>
            <a:pPr algn="ctr"/>
            <a:r>
              <a:rPr lang="en-US" sz="5400" dirty="0" smtClean="0">
                <a:solidFill>
                  <a:schemeClr val="bg1"/>
                </a:solidFill>
                <a:latin typeface="Lato" panose="020F0502020204030203" pitchFamily="34" charset="0"/>
              </a:rPr>
              <a:t>Report Filing with DPI</a:t>
            </a:r>
            <a:endParaRPr lang="en-US" sz="5400" dirty="0">
              <a:solidFill>
                <a:schemeClr val="bg1"/>
              </a:solidFill>
              <a:latin typeface="Lato" panose="020F0502020204030203" pitchFamily="34" charset="0"/>
            </a:endParaRPr>
          </a:p>
        </p:txBody>
      </p:sp>
      <p:sp>
        <p:nvSpPr>
          <p:cNvPr id="3" name="Content Placeholder 2"/>
          <p:cNvSpPr>
            <a:spLocks noGrp="1"/>
          </p:cNvSpPr>
          <p:nvPr>
            <p:ph idx="1"/>
          </p:nvPr>
        </p:nvSpPr>
        <p:spPr/>
        <p:txBody>
          <a:bodyPr>
            <a:normAutofit/>
          </a:bodyPr>
          <a:lstStyle/>
          <a:p>
            <a:pPr>
              <a:lnSpc>
                <a:spcPct val="80000"/>
              </a:lnSpc>
              <a:buFont typeface="Wingdings" pitchFamily="2" charset="2"/>
              <a:buNone/>
            </a:pPr>
            <a:r>
              <a:rPr lang="en-US" b="1" dirty="0">
                <a:latin typeface="Lato" panose="020F0502020204030203" pitchFamily="34" charset="0"/>
              </a:rPr>
              <a:t>Audit reports for the fiscal year ended June 30, </a:t>
            </a:r>
            <a:r>
              <a:rPr lang="en-US" b="1" dirty="0" smtClean="0">
                <a:latin typeface="Lato" panose="020F0502020204030203" pitchFamily="34" charset="0"/>
              </a:rPr>
              <a:t>2018 </a:t>
            </a:r>
            <a:r>
              <a:rPr lang="en-US" b="1" dirty="0">
                <a:latin typeface="Lato" panose="020F0502020204030203" pitchFamily="34" charset="0"/>
              </a:rPr>
              <a:t>must be filed to DPI in PDF format by </a:t>
            </a:r>
            <a:r>
              <a:rPr lang="en-US" b="1" dirty="0" smtClean="0">
                <a:latin typeface="Lato" panose="020F0502020204030203" pitchFamily="34" charset="0"/>
              </a:rPr>
              <a:t>December 1:</a:t>
            </a:r>
            <a:endParaRPr lang="en-US" b="1" dirty="0">
              <a:latin typeface="Lato" panose="020F0502020204030203" pitchFamily="34" charset="0"/>
            </a:endParaRPr>
          </a:p>
          <a:p>
            <a:pPr>
              <a:lnSpc>
                <a:spcPct val="80000"/>
              </a:lnSpc>
              <a:buFont typeface="Wingdings" pitchFamily="2" charset="2"/>
              <a:buNone/>
            </a:pPr>
            <a:endParaRPr lang="en-US" sz="900" b="1" dirty="0">
              <a:latin typeface="Lato" panose="020F0502020204030203" pitchFamily="34" charset="0"/>
            </a:endParaRPr>
          </a:p>
          <a:p>
            <a:pPr lvl="1">
              <a:lnSpc>
                <a:spcPct val="80000"/>
              </a:lnSpc>
              <a:buFont typeface="Wingdings" pitchFamily="2" charset="2"/>
              <a:buNone/>
            </a:pPr>
            <a:r>
              <a:rPr lang="en-US" sz="2701" b="1" dirty="0">
                <a:latin typeface="Lato" panose="020F0502020204030203" pitchFamily="34" charset="0"/>
              </a:rPr>
              <a:t> </a:t>
            </a:r>
            <a:r>
              <a:rPr lang="en-US" sz="2701" b="1" dirty="0">
                <a:latin typeface="Lato" panose="020F0502020204030203" pitchFamily="34" charset="0"/>
                <a:hlinkClick r:id="rId2"/>
              </a:rPr>
              <a:t>dpiauditreports@dpi.wi.gov</a:t>
            </a:r>
            <a:r>
              <a:rPr lang="en-US" sz="2701" b="1" dirty="0">
                <a:latin typeface="Lato" panose="020F0502020204030203" pitchFamily="34" charset="0"/>
              </a:rPr>
              <a:t> </a:t>
            </a:r>
            <a:endParaRPr lang="en-US" sz="750" b="1" dirty="0">
              <a:latin typeface="Lato" panose="020F0502020204030203" pitchFamily="34" charset="0"/>
            </a:endParaRPr>
          </a:p>
          <a:p>
            <a:pPr>
              <a:lnSpc>
                <a:spcPct val="80000"/>
              </a:lnSpc>
              <a:buFont typeface="Wingdings" pitchFamily="2" charset="2"/>
              <a:buNone/>
            </a:pPr>
            <a:endParaRPr lang="en-US" sz="1050" b="1" dirty="0">
              <a:latin typeface="Lato" panose="020F0502020204030203" pitchFamily="34" charset="0"/>
            </a:endParaRPr>
          </a:p>
          <a:p>
            <a:pPr>
              <a:lnSpc>
                <a:spcPct val="80000"/>
              </a:lnSpc>
              <a:buFont typeface="Wingdings" pitchFamily="2" charset="2"/>
              <a:buNone/>
            </a:pPr>
            <a:r>
              <a:rPr lang="en-US" sz="2400" b="1" dirty="0">
                <a:latin typeface="Lato" panose="020F0502020204030203" pitchFamily="34" charset="0"/>
              </a:rPr>
              <a:t>Please Include the following: </a:t>
            </a:r>
          </a:p>
          <a:p>
            <a:pPr>
              <a:lnSpc>
                <a:spcPct val="80000"/>
              </a:lnSpc>
              <a:buFont typeface="Wingdings" pitchFamily="2" charset="2"/>
              <a:buNone/>
            </a:pPr>
            <a:endParaRPr lang="en-US" sz="1050" b="1" dirty="0">
              <a:latin typeface="Lato" panose="020F0502020204030203" pitchFamily="34" charset="0"/>
            </a:endParaRPr>
          </a:p>
          <a:p>
            <a:pPr lvl="1">
              <a:lnSpc>
                <a:spcPct val="80000"/>
              </a:lnSpc>
            </a:pPr>
            <a:r>
              <a:rPr lang="en-US" sz="2400" b="1" dirty="0">
                <a:latin typeface="Lato" panose="020F0502020204030203" pitchFamily="34" charset="0"/>
              </a:rPr>
              <a:t>Audited financial </a:t>
            </a:r>
            <a:r>
              <a:rPr lang="en-US" sz="2400" b="1" dirty="0" smtClean="0">
                <a:latin typeface="Lato" panose="020F0502020204030203" pitchFamily="34" charset="0"/>
              </a:rPr>
              <a:t>statements</a:t>
            </a:r>
            <a:endParaRPr lang="en-US" sz="900" b="1" dirty="0">
              <a:latin typeface="Lato" panose="020F0502020204030203" pitchFamily="34" charset="0"/>
            </a:endParaRPr>
          </a:p>
          <a:p>
            <a:pPr lvl="1">
              <a:lnSpc>
                <a:spcPct val="80000"/>
              </a:lnSpc>
            </a:pPr>
            <a:r>
              <a:rPr lang="en-US" sz="2400" b="1" dirty="0">
                <a:latin typeface="Lato" panose="020F0502020204030203" pitchFamily="34" charset="0"/>
              </a:rPr>
              <a:t>Management letters and Auditor's communication with those charged with governance </a:t>
            </a:r>
            <a:endParaRPr lang="en-US" sz="900" b="1" dirty="0">
              <a:latin typeface="Lato" panose="020F0502020204030203" pitchFamily="34" charset="0"/>
            </a:endParaRPr>
          </a:p>
          <a:p>
            <a:pPr lvl="1">
              <a:lnSpc>
                <a:spcPct val="80000"/>
              </a:lnSpc>
            </a:pPr>
            <a:r>
              <a:rPr lang="en-US" sz="2400" b="1" dirty="0">
                <a:latin typeface="Lato" panose="020F0502020204030203" pitchFamily="34" charset="0"/>
              </a:rPr>
              <a:t>Single Audit reports if issued </a:t>
            </a:r>
            <a:r>
              <a:rPr lang="en-US" sz="2400" b="1" dirty="0" smtClean="0">
                <a:latin typeface="Lato" panose="020F0502020204030203" pitchFamily="34" charset="0"/>
              </a:rPr>
              <a:t>separately</a:t>
            </a:r>
            <a:endParaRPr lang="en-US" sz="900" b="1" dirty="0">
              <a:latin typeface="Lato" panose="020F0502020204030203" pitchFamily="34" charset="0"/>
            </a:endParaRPr>
          </a:p>
          <a:p>
            <a:pPr lvl="1">
              <a:lnSpc>
                <a:spcPct val="80000"/>
              </a:lnSpc>
            </a:pPr>
            <a:r>
              <a:rPr lang="en-US" sz="2400" b="1" dirty="0">
                <a:latin typeface="Lato" panose="020F0502020204030203" pitchFamily="34" charset="0"/>
              </a:rPr>
              <a:t>Data Collection Form (YES! WE WANT IT!) </a:t>
            </a:r>
          </a:p>
          <a:p>
            <a:endParaRPr lang="en-US" dirty="0"/>
          </a:p>
        </p:txBody>
      </p:sp>
      <p:sp>
        <p:nvSpPr>
          <p:cNvPr id="4" name="Slide Number Placeholder 3"/>
          <p:cNvSpPr>
            <a:spLocks noGrp="1"/>
          </p:cNvSpPr>
          <p:nvPr>
            <p:ph type="sldNum" sz="quarter" idx="12"/>
          </p:nvPr>
        </p:nvSpPr>
        <p:spPr/>
        <p:txBody>
          <a:bodyPr/>
          <a:lstStyle/>
          <a:p>
            <a:fld id="{E5B05722-27E2-490D-91AF-DCC2EA314057}" type="slidenum">
              <a:rPr lang="en-US" smtClean="0"/>
              <a:pPr/>
              <a:t>74</a:t>
            </a:fld>
            <a:endParaRPr lang="en-US" dirty="0"/>
          </a:p>
        </p:txBody>
      </p:sp>
    </p:spTree>
    <p:extLst>
      <p:ext uri="{BB962C8B-B14F-4D97-AF65-F5344CB8AC3E}">
        <p14:creationId xmlns:p14="http://schemas.microsoft.com/office/powerpoint/2010/main" val="145266173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Lato" panose="020F0502020204030203" pitchFamily="34" charset="0"/>
              </a:rPr>
              <a:t>WUFAR Update</a:t>
            </a:r>
            <a:endParaRPr lang="en-US" dirty="0">
              <a:latin typeface="Lato" panose="020F0502020204030203" pitchFamily="34" charset="0"/>
            </a:endParaRPr>
          </a:p>
        </p:txBody>
      </p:sp>
      <p:sp>
        <p:nvSpPr>
          <p:cNvPr id="4" name="Slide Number Placeholder 3"/>
          <p:cNvSpPr>
            <a:spLocks noGrp="1"/>
          </p:cNvSpPr>
          <p:nvPr>
            <p:ph type="sldNum" sz="quarter" idx="12"/>
          </p:nvPr>
        </p:nvSpPr>
        <p:spPr/>
        <p:txBody>
          <a:bodyPr/>
          <a:lstStyle/>
          <a:p>
            <a:fld id="{E5B05722-27E2-490D-91AF-DCC2EA314057}" type="slidenum">
              <a:rPr lang="en-US" smtClean="0"/>
              <a:pPr/>
              <a:t>75</a:t>
            </a:fld>
            <a:endParaRPr lang="en-US" dirty="0"/>
          </a:p>
        </p:txBody>
      </p:sp>
      <p:pic>
        <p:nvPicPr>
          <p:cNvPr id="5" name="Picture 1" descr="C:\Documents and Settings\browndk\My Documents\My Pictures\dpilogo_FREDonly.gif"/>
          <p:cNvPicPr>
            <a:picLocks noChangeAspect="1" noChangeArrowheads="1"/>
          </p:cNvPicPr>
          <p:nvPr/>
        </p:nvPicPr>
        <p:blipFill>
          <a:blip r:embed="rId2" cstate="print"/>
          <a:srcRect/>
          <a:stretch>
            <a:fillRect/>
          </a:stretch>
        </p:blipFill>
        <p:spPr bwMode="auto">
          <a:xfrm>
            <a:off x="1" y="5545526"/>
            <a:ext cx="936810" cy="587254"/>
          </a:xfrm>
          <a:prstGeom prst="rect">
            <a:avLst/>
          </a:prstGeom>
          <a:noFill/>
        </p:spPr>
      </p:pic>
    </p:spTree>
    <p:extLst>
      <p:ext uri="{BB962C8B-B14F-4D97-AF65-F5344CB8AC3E}">
        <p14:creationId xmlns:p14="http://schemas.microsoft.com/office/powerpoint/2010/main" val="9848514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3821" y="265060"/>
            <a:ext cx="8077022" cy="717766"/>
          </a:xfrm>
        </p:spPr>
        <p:txBody>
          <a:bodyPr>
            <a:noAutofit/>
          </a:bodyPr>
          <a:lstStyle/>
          <a:p>
            <a:pPr algn="ctr"/>
            <a:r>
              <a:rPr lang="en-US" sz="4800" dirty="0" smtClean="0">
                <a:solidFill>
                  <a:schemeClr val="bg1"/>
                </a:solidFill>
                <a:latin typeface="Lato" panose="020F0502020204030203" pitchFamily="34" charset="0"/>
              </a:rPr>
              <a:t>WUFAR Changes FY2018</a:t>
            </a:r>
            <a:endParaRPr lang="en-US" sz="4800" dirty="0">
              <a:solidFill>
                <a:schemeClr val="bg1"/>
              </a:solidFill>
              <a:latin typeface="Lato" panose="020F0502020204030203" pitchFamily="34" charset="0"/>
            </a:endParaRPr>
          </a:p>
        </p:txBody>
      </p:sp>
      <p:sp>
        <p:nvSpPr>
          <p:cNvPr id="3" name="Content Placeholder 2"/>
          <p:cNvSpPr>
            <a:spLocks noGrp="1"/>
          </p:cNvSpPr>
          <p:nvPr>
            <p:ph idx="1"/>
          </p:nvPr>
        </p:nvSpPr>
        <p:spPr>
          <a:xfrm>
            <a:off x="643821" y="1352939"/>
            <a:ext cx="8077022" cy="4972728"/>
          </a:xfrm>
        </p:spPr>
        <p:txBody>
          <a:bodyPr>
            <a:normAutofit fontScale="92500" lnSpcReduction="10000"/>
          </a:bodyPr>
          <a:lstStyle/>
          <a:p>
            <a:r>
              <a:rPr lang="en-US" b="1" dirty="0" smtClean="0">
                <a:latin typeface="Lato" panose="020F0502020204030203" pitchFamily="34" charset="0"/>
              </a:rPr>
              <a:t>Allow an </a:t>
            </a:r>
            <a:r>
              <a:rPr lang="en-US" b="1" dirty="0" err="1" smtClean="0">
                <a:latin typeface="Lato" panose="020F0502020204030203" pitchFamily="34" charset="0"/>
              </a:rPr>
              <a:t>interfund</a:t>
            </a:r>
            <a:r>
              <a:rPr lang="en-US" b="1" dirty="0" smtClean="0">
                <a:latin typeface="Lato" panose="020F0502020204030203" pitchFamily="34" charset="0"/>
              </a:rPr>
              <a:t> operating transfer from Fund 21 to 50 to account for gifts being made to Fund 50 for purposes of reducing the required Paid Lunch Equity (PLE) meal price increase</a:t>
            </a:r>
          </a:p>
          <a:p>
            <a:pPr lvl="1"/>
            <a:r>
              <a:rPr lang="en-US" b="1" dirty="0" smtClean="0">
                <a:latin typeface="Lato" panose="020F0502020204030203" pitchFamily="34" charset="0"/>
              </a:rPr>
              <a:t>21E 850 411000</a:t>
            </a:r>
          </a:p>
          <a:p>
            <a:pPr lvl="1"/>
            <a:r>
              <a:rPr lang="en-US" b="1" dirty="0" smtClean="0">
                <a:latin typeface="Lato" panose="020F0502020204030203" pitchFamily="34" charset="0"/>
              </a:rPr>
              <a:t>50R 121 411000</a:t>
            </a:r>
          </a:p>
          <a:p>
            <a:r>
              <a:rPr lang="en-US" b="1" dirty="0" smtClean="0">
                <a:latin typeface="Lato" panose="020F0502020204030203" pitchFamily="34" charset="0"/>
              </a:rPr>
              <a:t>Allow Object 420, </a:t>
            </a:r>
            <a:r>
              <a:rPr lang="en-US" b="1" i="1" dirty="0" smtClean="0">
                <a:latin typeface="Lato" panose="020F0502020204030203" pitchFamily="34" charset="0"/>
              </a:rPr>
              <a:t>Apparel</a:t>
            </a:r>
            <a:r>
              <a:rPr lang="en-US" b="1" dirty="0" smtClean="0">
                <a:latin typeface="Lato" panose="020F0502020204030203" pitchFamily="34" charset="0"/>
              </a:rPr>
              <a:t>, with Function 219000, </a:t>
            </a:r>
            <a:r>
              <a:rPr lang="en-US" b="1" i="1" dirty="0" smtClean="0">
                <a:latin typeface="Lato" panose="020F0502020204030203" pitchFamily="34" charset="0"/>
              </a:rPr>
              <a:t>Other Pupil Services</a:t>
            </a:r>
            <a:r>
              <a:rPr lang="en-US" b="1" dirty="0" smtClean="0">
                <a:latin typeface="Lato" panose="020F0502020204030203" pitchFamily="34" charset="0"/>
              </a:rPr>
              <a:t>, for expenditures of Title IA for clothing purchased for homeless students</a:t>
            </a:r>
          </a:p>
          <a:p>
            <a:r>
              <a:rPr lang="en-US" b="1" dirty="0" smtClean="0">
                <a:latin typeface="Lato" panose="020F0502020204030203" pitchFamily="34" charset="0"/>
              </a:rPr>
              <a:t>New Balance Sheet Account, 936130, </a:t>
            </a:r>
            <a:r>
              <a:rPr lang="en-US" b="1" i="1" dirty="0" smtClean="0">
                <a:latin typeface="Lato" panose="020F0502020204030203" pitchFamily="34" charset="0"/>
              </a:rPr>
              <a:t>Fund Balance Restricted for Unspent Common School Fund Revenues, </a:t>
            </a:r>
            <a:r>
              <a:rPr lang="en-US" b="1" dirty="0" smtClean="0">
                <a:latin typeface="Lato" panose="020F0502020204030203" pitchFamily="34" charset="0"/>
              </a:rPr>
              <a:t>to restrict the use of any Common School Fund revenue carried over to future years</a:t>
            </a:r>
            <a:endParaRPr lang="en-US" b="1" i="1" dirty="0">
              <a:latin typeface="Lato" panose="020F0502020204030203" pitchFamily="34" charset="0"/>
            </a:endParaRPr>
          </a:p>
        </p:txBody>
      </p:sp>
      <p:sp>
        <p:nvSpPr>
          <p:cNvPr id="4" name="Slide Number Placeholder 3"/>
          <p:cNvSpPr>
            <a:spLocks noGrp="1"/>
          </p:cNvSpPr>
          <p:nvPr>
            <p:ph type="sldNum" sz="quarter" idx="12"/>
          </p:nvPr>
        </p:nvSpPr>
        <p:spPr/>
        <p:txBody>
          <a:bodyPr/>
          <a:lstStyle/>
          <a:p>
            <a:fld id="{E5B05722-27E2-490D-91AF-DCC2EA314057}" type="slidenum">
              <a:rPr lang="en-US" smtClean="0"/>
              <a:pPr/>
              <a:t>76</a:t>
            </a:fld>
            <a:endParaRPr lang="en-US" dirty="0"/>
          </a:p>
        </p:txBody>
      </p:sp>
    </p:spTree>
    <p:extLst>
      <p:ext uri="{BB962C8B-B14F-4D97-AF65-F5344CB8AC3E}">
        <p14:creationId xmlns:p14="http://schemas.microsoft.com/office/powerpoint/2010/main" val="275418692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858" y="373917"/>
            <a:ext cx="9035142" cy="717766"/>
          </a:xfrm>
        </p:spPr>
        <p:txBody>
          <a:bodyPr>
            <a:noAutofit/>
          </a:bodyPr>
          <a:lstStyle/>
          <a:p>
            <a:pPr algn="ctr"/>
            <a:r>
              <a:rPr lang="en-US" sz="4000" dirty="0" smtClean="0">
                <a:solidFill>
                  <a:schemeClr val="bg1"/>
                </a:solidFill>
                <a:latin typeface="Lato Black" panose="020F0A02020204030203" pitchFamily="34" charset="0"/>
              </a:rPr>
              <a:t>ESSA – FINANCIAL TRANSPARENCY</a:t>
            </a:r>
            <a:endParaRPr lang="en-US" sz="4000" dirty="0">
              <a:solidFill>
                <a:schemeClr val="bg1"/>
              </a:solidFill>
              <a:latin typeface="Lato Black" panose="020F0A02020204030203" pitchFamily="34" charset="0"/>
            </a:endParaRPr>
          </a:p>
        </p:txBody>
      </p:sp>
      <p:sp>
        <p:nvSpPr>
          <p:cNvPr id="3" name="Content Placeholder 2"/>
          <p:cNvSpPr>
            <a:spLocks noGrp="1"/>
          </p:cNvSpPr>
          <p:nvPr>
            <p:ph idx="1"/>
          </p:nvPr>
        </p:nvSpPr>
        <p:spPr>
          <a:xfrm>
            <a:off x="643821" y="1632857"/>
            <a:ext cx="8077022" cy="4191000"/>
          </a:xfrm>
        </p:spPr>
        <p:txBody>
          <a:bodyPr>
            <a:normAutofit/>
          </a:bodyPr>
          <a:lstStyle/>
          <a:p>
            <a:pPr marL="0" indent="0">
              <a:buNone/>
            </a:pPr>
            <a:r>
              <a:rPr lang="en-US" sz="5400" b="1" dirty="0" smtClean="0">
                <a:latin typeface="Lato" panose="020F0502020204030203" pitchFamily="34" charset="0"/>
              </a:rPr>
              <a:t>Federal Law - ESSA </a:t>
            </a:r>
          </a:p>
          <a:p>
            <a:pPr marL="0" indent="0">
              <a:buNone/>
            </a:pPr>
            <a:endParaRPr lang="en-US" sz="5400" b="1" dirty="0" smtClean="0">
              <a:latin typeface="Lato" panose="020F0502020204030203" pitchFamily="34" charset="0"/>
            </a:endParaRPr>
          </a:p>
          <a:p>
            <a:pPr marL="0" indent="0">
              <a:buNone/>
            </a:pPr>
            <a:r>
              <a:rPr lang="en-US" sz="5400" b="1" dirty="0" smtClean="0">
                <a:latin typeface="Lato" panose="020F0502020204030203" pitchFamily="34" charset="0"/>
              </a:rPr>
              <a:t>School </a:t>
            </a:r>
            <a:r>
              <a:rPr lang="en-US" sz="5400" b="1" dirty="0">
                <a:latin typeface="Lato" panose="020F0502020204030203" pitchFamily="34" charset="0"/>
              </a:rPr>
              <a:t>Level Financial Transparency</a:t>
            </a:r>
          </a:p>
          <a:p>
            <a:pPr marL="0" indent="0">
              <a:buNone/>
            </a:pPr>
            <a:endParaRPr lang="en-US" sz="4000" dirty="0"/>
          </a:p>
          <a:p>
            <a:pPr marL="0" indent="0">
              <a:buNone/>
            </a:pPr>
            <a:endParaRPr lang="en-US" sz="4000" dirty="0" smtClean="0">
              <a:latin typeface="Lato" panose="020F0502020204030203" pitchFamily="34" charset="0"/>
            </a:endParaRPr>
          </a:p>
          <a:p>
            <a:pPr marL="0" indent="0">
              <a:buNone/>
            </a:pPr>
            <a:endParaRPr lang="en-US" sz="4000" i="1" dirty="0"/>
          </a:p>
        </p:txBody>
      </p:sp>
      <p:sp>
        <p:nvSpPr>
          <p:cNvPr id="4" name="Slide Number Placeholder 3"/>
          <p:cNvSpPr>
            <a:spLocks noGrp="1"/>
          </p:cNvSpPr>
          <p:nvPr>
            <p:ph type="sldNum" sz="quarter" idx="12"/>
          </p:nvPr>
        </p:nvSpPr>
        <p:spPr/>
        <p:txBody>
          <a:bodyPr/>
          <a:lstStyle/>
          <a:p>
            <a:fld id="{E5B05722-27E2-490D-91AF-DCC2EA314057}" type="slidenum">
              <a:rPr lang="en-US" smtClean="0"/>
              <a:pPr/>
              <a:t>77</a:t>
            </a:fld>
            <a:endParaRPr lang="en-US" dirty="0"/>
          </a:p>
        </p:txBody>
      </p:sp>
    </p:spTree>
    <p:extLst>
      <p:ext uri="{BB962C8B-B14F-4D97-AF65-F5344CB8AC3E}">
        <p14:creationId xmlns:p14="http://schemas.microsoft.com/office/powerpoint/2010/main" val="103278339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858" y="373917"/>
            <a:ext cx="9035142" cy="717766"/>
          </a:xfrm>
        </p:spPr>
        <p:txBody>
          <a:bodyPr>
            <a:noAutofit/>
          </a:bodyPr>
          <a:lstStyle/>
          <a:p>
            <a:pPr algn="ctr"/>
            <a:r>
              <a:rPr lang="en-US" sz="4000" dirty="0" smtClean="0">
                <a:solidFill>
                  <a:schemeClr val="bg1"/>
                </a:solidFill>
                <a:latin typeface="Lato Black" panose="020F0A02020204030203" pitchFamily="34" charset="0"/>
              </a:rPr>
              <a:t>ESSA – FINANCIAL TRANSPARENCY</a:t>
            </a:r>
            <a:endParaRPr lang="en-US" sz="4000" dirty="0">
              <a:solidFill>
                <a:schemeClr val="bg1"/>
              </a:solidFill>
              <a:latin typeface="Lato Black" panose="020F0A02020204030203" pitchFamily="34" charset="0"/>
            </a:endParaRPr>
          </a:p>
        </p:txBody>
      </p:sp>
      <p:sp>
        <p:nvSpPr>
          <p:cNvPr id="3" name="Content Placeholder 2"/>
          <p:cNvSpPr>
            <a:spLocks noGrp="1"/>
          </p:cNvSpPr>
          <p:nvPr>
            <p:ph idx="1"/>
          </p:nvPr>
        </p:nvSpPr>
        <p:spPr>
          <a:xfrm>
            <a:off x="643821" y="1352939"/>
            <a:ext cx="8077022" cy="4972728"/>
          </a:xfrm>
        </p:spPr>
        <p:txBody>
          <a:bodyPr>
            <a:normAutofit lnSpcReduction="10000"/>
          </a:bodyPr>
          <a:lstStyle/>
          <a:p>
            <a:pPr marL="0" indent="0">
              <a:buNone/>
            </a:pPr>
            <a:r>
              <a:rPr lang="en-US" sz="4000" u="sng" dirty="0">
                <a:latin typeface="Lato" panose="020F0502020204030203" pitchFamily="34" charset="0"/>
              </a:rPr>
              <a:t>Every </a:t>
            </a:r>
            <a:r>
              <a:rPr lang="en-US" sz="4000" u="sng" dirty="0" smtClean="0">
                <a:latin typeface="Lato" panose="020F0502020204030203" pitchFamily="34" charset="0"/>
              </a:rPr>
              <a:t>Student </a:t>
            </a:r>
            <a:r>
              <a:rPr lang="en-US" sz="4000" u="sng" dirty="0">
                <a:latin typeface="Lato" panose="020F0502020204030203" pitchFamily="34" charset="0"/>
              </a:rPr>
              <a:t>Succeeds Act (ESSA</a:t>
            </a:r>
            <a:r>
              <a:rPr lang="en-US" sz="4000" u="sng" dirty="0" smtClean="0">
                <a:latin typeface="Lato" panose="020F0502020204030203" pitchFamily="34" charset="0"/>
              </a:rPr>
              <a:t>)</a:t>
            </a:r>
          </a:p>
          <a:p>
            <a:pPr marL="0" indent="0">
              <a:buNone/>
            </a:pPr>
            <a:r>
              <a:rPr lang="en-US" sz="4000" dirty="0">
                <a:latin typeface="Lato" panose="020F0502020204030203" pitchFamily="34" charset="0"/>
              </a:rPr>
              <a:t>Federal law reauthorizing the Elementary and Secondary Education Act (ESEA). Previously referred to as No Child Left Behind (NCLB), the newly reauthorized ESEA is being referred to as the </a:t>
            </a:r>
            <a:r>
              <a:rPr lang="en-US" sz="4000" b="1" dirty="0">
                <a:latin typeface="Lato" panose="020F0502020204030203" pitchFamily="34" charset="0"/>
              </a:rPr>
              <a:t>Every Student Succeeds Act (ESSA)</a:t>
            </a:r>
            <a:r>
              <a:rPr lang="en-US" sz="4000" dirty="0">
                <a:latin typeface="Lato" panose="020F0502020204030203" pitchFamily="34" charset="0"/>
              </a:rPr>
              <a:t>. </a:t>
            </a:r>
          </a:p>
          <a:p>
            <a:pPr marL="0" indent="0">
              <a:buNone/>
            </a:pPr>
            <a:endParaRPr lang="en-US" sz="4000" dirty="0" smtClean="0">
              <a:latin typeface="Lato" panose="020F0502020204030203" pitchFamily="34" charset="0"/>
            </a:endParaRPr>
          </a:p>
          <a:p>
            <a:pPr marL="0" indent="0">
              <a:buNone/>
            </a:pPr>
            <a:endParaRPr lang="en-US" sz="4000" i="1" dirty="0"/>
          </a:p>
        </p:txBody>
      </p:sp>
      <p:sp>
        <p:nvSpPr>
          <p:cNvPr id="4" name="Slide Number Placeholder 3"/>
          <p:cNvSpPr>
            <a:spLocks noGrp="1"/>
          </p:cNvSpPr>
          <p:nvPr>
            <p:ph type="sldNum" sz="quarter" idx="12"/>
          </p:nvPr>
        </p:nvSpPr>
        <p:spPr/>
        <p:txBody>
          <a:bodyPr/>
          <a:lstStyle/>
          <a:p>
            <a:fld id="{E5B05722-27E2-490D-91AF-DCC2EA314057}" type="slidenum">
              <a:rPr lang="en-US" smtClean="0"/>
              <a:pPr/>
              <a:t>78</a:t>
            </a:fld>
            <a:endParaRPr lang="en-US" dirty="0"/>
          </a:p>
        </p:txBody>
      </p:sp>
    </p:spTree>
    <p:extLst>
      <p:ext uri="{BB962C8B-B14F-4D97-AF65-F5344CB8AC3E}">
        <p14:creationId xmlns:p14="http://schemas.microsoft.com/office/powerpoint/2010/main" val="52622753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3821" y="373917"/>
            <a:ext cx="8077022" cy="904378"/>
          </a:xfrm>
        </p:spPr>
        <p:txBody>
          <a:bodyPr>
            <a:normAutofit/>
          </a:bodyPr>
          <a:lstStyle/>
          <a:p>
            <a:pPr algn="ctr"/>
            <a:r>
              <a:rPr lang="en-US" dirty="0">
                <a:solidFill>
                  <a:schemeClr val="bg1"/>
                </a:solidFill>
                <a:latin typeface="Lato Black" panose="020F0A02020204030203" pitchFamily="34" charset="0"/>
              </a:rPr>
              <a:t>ESSA Title I, Section 1111 </a:t>
            </a:r>
            <a:endParaRPr lang="en-US" dirty="0">
              <a:latin typeface="Lato Black" panose="020F0A02020204030203" pitchFamily="34" charset="0"/>
            </a:endParaRPr>
          </a:p>
        </p:txBody>
      </p:sp>
      <p:sp>
        <p:nvSpPr>
          <p:cNvPr id="3" name="Content Placeholder 2"/>
          <p:cNvSpPr>
            <a:spLocks noGrp="1"/>
          </p:cNvSpPr>
          <p:nvPr>
            <p:ph idx="1"/>
          </p:nvPr>
        </p:nvSpPr>
        <p:spPr>
          <a:xfrm>
            <a:off x="678041" y="1945775"/>
            <a:ext cx="8077022" cy="4456092"/>
          </a:xfrm>
        </p:spPr>
        <p:txBody>
          <a:bodyPr/>
          <a:lstStyle/>
          <a:p>
            <a:pPr marL="0" indent="0">
              <a:buNone/>
            </a:pPr>
            <a:r>
              <a:rPr lang="en-US" altLang="en-US" sz="3600" b="1" i="1" dirty="0">
                <a:solidFill>
                  <a:srgbClr val="000000"/>
                </a:solidFill>
                <a:latin typeface="Lato" panose="020F0502020204030203" pitchFamily="34" charset="0"/>
              </a:rPr>
              <a:t>The per-pupil expenditures of Federal, State, and local funds, including actual personnel expenditures and actual </a:t>
            </a:r>
            <a:r>
              <a:rPr lang="en-US" altLang="en-US" sz="3600" b="1" i="1" dirty="0" err="1">
                <a:solidFill>
                  <a:srgbClr val="000000"/>
                </a:solidFill>
                <a:latin typeface="Lato" panose="020F0502020204030203" pitchFamily="34" charset="0"/>
              </a:rPr>
              <a:t>nonpersonnel</a:t>
            </a:r>
            <a:r>
              <a:rPr lang="en-US" altLang="en-US" sz="3600" b="1" i="1" dirty="0">
                <a:solidFill>
                  <a:srgbClr val="000000"/>
                </a:solidFill>
                <a:latin typeface="Lato" panose="020F0502020204030203" pitchFamily="34" charset="0"/>
              </a:rPr>
              <a:t> expenditures of Federal, State, and local funds, disaggregated by source of funds, for each local educational agency </a:t>
            </a:r>
            <a:r>
              <a:rPr lang="en-US" altLang="en-US" sz="3600" b="1" i="1" u="sng" dirty="0">
                <a:solidFill>
                  <a:srgbClr val="000000"/>
                </a:solidFill>
                <a:latin typeface="Lato" panose="020F0502020204030203" pitchFamily="34" charset="0"/>
              </a:rPr>
              <a:t>and each school </a:t>
            </a:r>
            <a:r>
              <a:rPr lang="en-US" altLang="en-US" sz="3600" b="1" i="1" dirty="0">
                <a:solidFill>
                  <a:srgbClr val="000000"/>
                </a:solidFill>
                <a:latin typeface="Lato" panose="020F0502020204030203" pitchFamily="34" charset="0"/>
              </a:rPr>
              <a:t>in the State for the preceding fiscal year.</a:t>
            </a:r>
            <a:endParaRPr lang="en-US" altLang="en-US" sz="3600" b="1" i="1" dirty="0">
              <a:solidFill>
                <a:srgbClr val="000000"/>
              </a:solidFill>
              <a:latin typeface="Lato" panose="020F0502020204030203" pitchFamily="34" charset="0"/>
              <a:sym typeface="Calibri" panose="020F0502020204030204" pitchFamily="34" charset="0"/>
            </a:endParaRPr>
          </a:p>
          <a:p>
            <a:endParaRPr lang="en-US" dirty="0"/>
          </a:p>
        </p:txBody>
      </p:sp>
      <p:sp>
        <p:nvSpPr>
          <p:cNvPr id="4" name="Slide Number Placeholder 3"/>
          <p:cNvSpPr>
            <a:spLocks noGrp="1"/>
          </p:cNvSpPr>
          <p:nvPr>
            <p:ph type="sldNum" sz="quarter" idx="12"/>
          </p:nvPr>
        </p:nvSpPr>
        <p:spPr/>
        <p:txBody>
          <a:bodyPr/>
          <a:lstStyle/>
          <a:p>
            <a:fld id="{E5B05722-27E2-490D-91AF-DCC2EA314057}" type="slidenum">
              <a:rPr lang="en-US" smtClean="0"/>
              <a:pPr/>
              <a:t>79</a:t>
            </a:fld>
            <a:endParaRPr lang="en-US" dirty="0"/>
          </a:p>
        </p:txBody>
      </p:sp>
    </p:spTree>
    <p:extLst>
      <p:ext uri="{BB962C8B-B14F-4D97-AF65-F5344CB8AC3E}">
        <p14:creationId xmlns:p14="http://schemas.microsoft.com/office/powerpoint/2010/main" val="42538782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826" y="0"/>
            <a:ext cx="9433489" cy="1278194"/>
          </a:xfrm>
        </p:spPr>
        <p:txBody>
          <a:bodyPr>
            <a:normAutofit fontScale="90000"/>
          </a:bodyPr>
          <a:lstStyle/>
          <a:p>
            <a:pPr algn="ctr"/>
            <a:r>
              <a:rPr lang="en-US" sz="4400" dirty="0" smtClean="0">
                <a:solidFill>
                  <a:schemeClr val="bg1"/>
                </a:solidFill>
                <a:latin typeface="Lato" panose="020F0502020204030203" pitchFamily="34" charset="0"/>
              </a:rPr>
              <a:t>PI 14.03 Minimum Standards For Audit and District </a:t>
            </a:r>
            <a:r>
              <a:rPr lang="en-US" sz="4400" dirty="0">
                <a:solidFill>
                  <a:schemeClr val="bg1"/>
                </a:solidFill>
                <a:latin typeface="Lato" panose="020F0502020204030203" pitchFamily="34" charset="0"/>
              </a:rPr>
              <a:t>C</a:t>
            </a:r>
            <a:r>
              <a:rPr lang="en-US" sz="4400" dirty="0" smtClean="0">
                <a:solidFill>
                  <a:schemeClr val="bg1"/>
                </a:solidFill>
                <a:latin typeface="Lato" panose="020F0502020204030203" pitchFamily="34" charset="0"/>
              </a:rPr>
              <a:t>ontract</a:t>
            </a:r>
            <a:endParaRPr lang="en-US" dirty="0">
              <a:latin typeface="Lato" panose="020F0502020204030203" pitchFamily="34" charset="0"/>
            </a:endParaRPr>
          </a:p>
        </p:txBody>
      </p:sp>
      <p:sp>
        <p:nvSpPr>
          <p:cNvPr id="3" name="Content Placeholder 2"/>
          <p:cNvSpPr>
            <a:spLocks noGrp="1"/>
          </p:cNvSpPr>
          <p:nvPr>
            <p:ph idx="1"/>
          </p:nvPr>
        </p:nvSpPr>
        <p:spPr>
          <a:xfrm>
            <a:off x="1002512" y="1751588"/>
            <a:ext cx="7290811" cy="4456092"/>
          </a:xfrm>
        </p:spPr>
        <p:txBody>
          <a:bodyPr>
            <a:normAutofit/>
          </a:bodyPr>
          <a:lstStyle/>
          <a:p>
            <a:r>
              <a:rPr lang="en-US" sz="3600" b="1" dirty="0" smtClean="0">
                <a:latin typeface="Lato" panose="020F0502020204030203" pitchFamily="34" charset="0"/>
              </a:rPr>
              <a:t>PI 14.03 (1</a:t>
            </a:r>
            <a:r>
              <a:rPr lang="en-US" sz="3600" b="1" dirty="0">
                <a:latin typeface="Lato" panose="020F0502020204030203" pitchFamily="34" charset="0"/>
              </a:rPr>
              <a:t>) Definitions</a:t>
            </a:r>
          </a:p>
          <a:p>
            <a:r>
              <a:rPr lang="en-US" sz="3600" b="1" dirty="0" smtClean="0">
                <a:latin typeface="Lato" panose="020F0502020204030203" pitchFamily="34" charset="0"/>
              </a:rPr>
              <a:t>PI 14.03 (2</a:t>
            </a:r>
            <a:r>
              <a:rPr lang="en-US" sz="3600" b="1" dirty="0">
                <a:latin typeface="Lato" panose="020F0502020204030203" pitchFamily="34" charset="0"/>
              </a:rPr>
              <a:t>) Minimum </a:t>
            </a:r>
            <a:r>
              <a:rPr lang="en-US" sz="3600" b="1" dirty="0" smtClean="0">
                <a:latin typeface="Lato" panose="020F0502020204030203" pitchFamily="34" charset="0"/>
              </a:rPr>
              <a:t>Standards For Audit</a:t>
            </a:r>
          </a:p>
          <a:p>
            <a:r>
              <a:rPr lang="en-US" sz="3600" b="1" dirty="0" smtClean="0">
                <a:latin typeface="Lato" panose="020F0502020204030203" pitchFamily="34" charset="0"/>
              </a:rPr>
              <a:t>PI </a:t>
            </a:r>
            <a:r>
              <a:rPr lang="en-US" sz="3600" b="1" dirty="0">
                <a:latin typeface="Lato" panose="020F0502020204030203" pitchFamily="34" charset="0"/>
              </a:rPr>
              <a:t>14.03 </a:t>
            </a:r>
            <a:r>
              <a:rPr lang="en-US" sz="3600" b="1" dirty="0" smtClean="0">
                <a:latin typeface="Lato" panose="020F0502020204030203" pitchFamily="34" charset="0"/>
              </a:rPr>
              <a:t>(3) </a:t>
            </a:r>
            <a:r>
              <a:rPr lang="en-US" sz="3600" b="1" dirty="0">
                <a:latin typeface="Lato" panose="020F0502020204030203" pitchFamily="34" charset="0"/>
              </a:rPr>
              <a:t>Standard </a:t>
            </a:r>
            <a:r>
              <a:rPr lang="en-US" sz="3600" b="1" dirty="0" smtClean="0">
                <a:latin typeface="Lato" panose="020F0502020204030203" pitchFamily="34" charset="0"/>
              </a:rPr>
              <a:t>School District Audit Contract</a:t>
            </a:r>
          </a:p>
          <a:p>
            <a:r>
              <a:rPr lang="en-US" sz="3600" b="1" dirty="0">
                <a:latin typeface="Lato" panose="020F0502020204030203" pitchFamily="34" charset="0"/>
              </a:rPr>
              <a:t>PI 14.03 (4) Noncompliance W</a:t>
            </a:r>
            <a:r>
              <a:rPr lang="en-US" sz="3600" b="1" dirty="0" smtClean="0">
                <a:latin typeface="Lato" panose="020F0502020204030203" pitchFamily="34" charset="0"/>
              </a:rPr>
              <a:t>ith </a:t>
            </a:r>
            <a:r>
              <a:rPr lang="en-US" sz="3600" b="1" dirty="0">
                <a:latin typeface="Lato" panose="020F0502020204030203" pitchFamily="34" charset="0"/>
              </a:rPr>
              <a:t>T</a:t>
            </a:r>
            <a:r>
              <a:rPr lang="en-US" sz="3600" b="1" dirty="0" smtClean="0">
                <a:latin typeface="Lato" panose="020F0502020204030203" pitchFamily="34" charset="0"/>
              </a:rPr>
              <a:t>he Minimum Standards For Audit</a:t>
            </a:r>
            <a:endParaRPr lang="en-US" sz="3600" b="1" dirty="0">
              <a:latin typeface="Lato" panose="020F0502020204030203" pitchFamily="34" charset="0"/>
            </a:endParaRPr>
          </a:p>
        </p:txBody>
      </p:sp>
      <p:sp>
        <p:nvSpPr>
          <p:cNvPr id="4" name="Slide Number Placeholder 3"/>
          <p:cNvSpPr>
            <a:spLocks noGrp="1"/>
          </p:cNvSpPr>
          <p:nvPr>
            <p:ph type="sldNum" sz="quarter" idx="12"/>
          </p:nvPr>
        </p:nvSpPr>
        <p:spPr/>
        <p:txBody>
          <a:bodyPr/>
          <a:lstStyle/>
          <a:p>
            <a:fld id="{E5B05722-27E2-490D-91AF-DCC2EA314057}" type="slidenum">
              <a:rPr lang="en-US" smtClean="0"/>
              <a:pPr/>
              <a:t>8</a:t>
            </a:fld>
            <a:endParaRPr lang="en-US" dirty="0"/>
          </a:p>
        </p:txBody>
      </p:sp>
    </p:spTree>
    <p:extLst>
      <p:ext uri="{BB962C8B-B14F-4D97-AF65-F5344CB8AC3E}">
        <p14:creationId xmlns:p14="http://schemas.microsoft.com/office/powerpoint/2010/main" val="491068650"/>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3821" y="373917"/>
            <a:ext cx="8077022" cy="904378"/>
          </a:xfrm>
        </p:spPr>
        <p:txBody>
          <a:bodyPr>
            <a:normAutofit/>
          </a:bodyPr>
          <a:lstStyle/>
          <a:p>
            <a:pPr lvl="0" algn="ctr" defTabSz="702328">
              <a:lnSpc>
                <a:spcPct val="100000"/>
              </a:lnSpc>
              <a:spcBef>
                <a:spcPts val="0"/>
              </a:spcBef>
              <a:spcAft>
                <a:spcPts val="3072"/>
              </a:spcAft>
            </a:pPr>
            <a:r>
              <a:rPr lang="en-US" sz="3687" b="1" dirty="0">
                <a:solidFill>
                  <a:prstClr val="white"/>
                </a:solidFill>
                <a:latin typeface="Lato Black" panose="020F0A02020204030203" pitchFamily="34" charset="0"/>
                <a:ea typeface="+mn-ea"/>
                <a:cs typeface="+mn-cs"/>
              </a:rPr>
              <a:t>IMPLEMENTATION OVERVIEW</a:t>
            </a:r>
          </a:p>
        </p:txBody>
      </p:sp>
      <p:sp>
        <p:nvSpPr>
          <p:cNvPr id="3" name="Content Placeholder 2"/>
          <p:cNvSpPr>
            <a:spLocks noGrp="1"/>
          </p:cNvSpPr>
          <p:nvPr>
            <p:ph idx="1"/>
          </p:nvPr>
        </p:nvSpPr>
        <p:spPr>
          <a:xfrm>
            <a:off x="678041" y="1945775"/>
            <a:ext cx="8077022" cy="4456092"/>
          </a:xfrm>
        </p:spPr>
        <p:txBody>
          <a:bodyPr>
            <a:normAutofit fontScale="92500" lnSpcReduction="20000"/>
          </a:bodyPr>
          <a:lstStyle/>
          <a:p>
            <a:pPr marL="0" indent="0">
              <a:buNone/>
            </a:pPr>
            <a:r>
              <a:rPr lang="en-US" sz="3600" b="1" u="sng" dirty="0">
                <a:latin typeface="Lato" panose="020F0502020204030203" pitchFamily="34" charset="0"/>
              </a:rPr>
              <a:t>2018-19 School Year</a:t>
            </a:r>
            <a:endParaRPr lang="en-US" sz="3600" b="1" dirty="0">
              <a:latin typeface="Lato" panose="020F0502020204030203" pitchFamily="34" charset="0"/>
            </a:endParaRPr>
          </a:p>
          <a:p>
            <a:r>
              <a:rPr lang="en-US" sz="3600" b="1" dirty="0">
                <a:latin typeface="Lato" panose="020F0502020204030203" pitchFamily="34" charset="0"/>
              </a:rPr>
              <a:t>New supplemental Budget Report with school level details per student. Due in December 2018.</a:t>
            </a:r>
          </a:p>
          <a:p>
            <a:r>
              <a:rPr lang="en-US" sz="3600" b="1" dirty="0">
                <a:latin typeface="Lato" panose="020F0502020204030203" pitchFamily="34" charset="0"/>
              </a:rPr>
              <a:t>New supplemental Annual Report with school level expenditure details per student. Due in September 2019.</a:t>
            </a:r>
          </a:p>
          <a:p>
            <a:r>
              <a:rPr lang="en-US" sz="3600" b="1" dirty="0">
                <a:latin typeface="Lato" panose="020F0502020204030203" pitchFamily="34" charset="0"/>
              </a:rPr>
              <a:t>Department of Public Instruction publishes school level expenditure details in June 2020</a:t>
            </a:r>
            <a:r>
              <a:rPr lang="en-US" sz="3600" b="1" dirty="0" smtClean="0">
                <a:latin typeface="Lato" panose="020F0502020204030203" pitchFamily="34" charset="0"/>
              </a:rPr>
              <a:t>.</a:t>
            </a:r>
            <a:endParaRPr lang="en-US" sz="3600" b="1" dirty="0">
              <a:latin typeface="Lato" panose="020F0502020204030203" pitchFamily="34" charset="0"/>
            </a:endParaRPr>
          </a:p>
        </p:txBody>
      </p:sp>
      <p:sp>
        <p:nvSpPr>
          <p:cNvPr id="4" name="Slide Number Placeholder 3"/>
          <p:cNvSpPr>
            <a:spLocks noGrp="1"/>
          </p:cNvSpPr>
          <p:nvPr>
            <p:ph type="sldNum" sz="quarter" idx="12"/>
          </p:nvPr>
        </p:nvSpPr>
        <p:spPr/>
        <p:txBody>
          <a:bodyPr/>
          <a:lstStyle/>
          <a:p>
            <a:fld id="{E5B05722-27E2-490D-91AF-DCC2EA314057}" type="slidenum">
              <a:rPr lang="en-US" smtClean="0"/>
              <a:pPr/>
              <a:t>80</a:t>
            </a:fld>
            <a:endParaRPr lang="en-US" dirty="0"/>
          </a:p>
        </p:txBody>
      </p:sp>
    </p:spTree>
    <p:extLst>
      <p:ext uri="{BB962C8B-B14F-4D97-AF65-F5344CB8AC3E}">
        <p14:creationId xmlns:p14="http://schemas.microsoft.com/office/powerpoint/2010/main" val="304100540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3821" y="373917"/>
            <a:ext cx="8077022" cy="904378"/>
          </a:xfrm>
        </p:spPr>
        <p:txBody>
          <a:bodyPr>
            <a:normAutofit/>
          </a:bodyPr>
          <a:lstStyle/>
          <a:p>
            <a:pPr lvl="0" algn="ctr" defTabSz="702328">
              <a:lnSpc>
                <a:spcPct val="100000"/>
              </a:lnSpc>
              <a:spcBef>
                <a:spcPts val="0"/>
              </a:spcBef>
              <a:spcAft>
                <a:spcPts val="3072"/>
              </a:spcAft>
            </a:pPr>
            <a:r>
              <a:rPr lang="en-US" sz="3687" b="1" dirty="0">
                <a:solidFill>
                  <a:prstClr val="white"/>
                </a:solidFill>
                <a:latin typeface="Lato Black" panose="020F0A02020204030203" pitchFamily="34" charset="0"/>
                <a:ea typeface="+mn-ea"/>
                <a:cs typeface="+mn-cs"/>
              </a:rPr>
              <a:t>METHODOLOGY of DATA Collection</a:t>
            </a:r>
          </a:p>
        </p:txBody>
      </p:sp>
      <p:sp>
        <p:nvSpPr>
          <p:cNvPr id="3" name="Content Placeholder 2"/>
          <p:cNvSpPr>
            <a:spLocks noGrp="1"/>
          </p:cNvSpPr>
          <p:nvPr>
            <p:ph idx="1"/>
          </p:nvPr>
        </p:nvSpPr>
        <p:spPr>
          <a:xfrm>
            <a:off x="678041" y="1945775"/>
            <a:ext cx="8077022" cy="4456092"/>
          </a:xfrm>
        </p:spPr>
        <p:txBody>
          <a:bodyPr>
            <a:normAutofit/>
          </a:bodyPr>
          <a:lstStyle/>
          <a:p>
            <a:r>
              <a:rPr lang="en-US" sz="3200" b="1" dirty="0">
                <a:latin typeface="Lato" panose="020F0502020204030203" pitchFamily="34" charset="0"/>
              </a:rPr>
              <a:t>WASBO is working with the School Financial Services Team via the Financial Transparency Work Group. </a:t>
            </a:r>
          </a:p>
          <a:p>
            <a:r>
              <a:rPr lang="en-US" sz="3200" b="1" dirty="0">
                <a:latin typeface="Lato" panose="020F0502020204030203" pitchFamily="34" charset="0"/>
              </a:rPr>
              <a:t>Our goal is to develop recommendations to assist LEAs in reporting these new school level details.  </a:t>
            </a:r>
          </a:p>
          <a:p>
            <a:r>
              <a:rPr lang="en-US" sz="3200" b="1" dirty="0">
                <a:latin typeface="Lato" panose="020F0502020204030203" pitchFamily="34" charset="0"/>
              </a:rPr>
              <a:t>Develop and test the new budget report in Summer 2018. </a:t>
            </a:r>
          </a:p>
        </p:txBody>
      </p:sp>
      <p:sp>
        <p:nvSpPr>
          <p:cNvPr id="4" name="Slide Number Placeholder 3"/>
          <p:cNvSpPr>
            <a:spLocks noGrp="1"/>
          </p:cNvSpPr>
          <p:nvPr>
            <p:ph type="sldNum" sz="quarter" idx="12"/>
          </p:nvPr>
        </p:nvSpPr>
        <p:spPr/>
        <p:txBody>
          <a:bodyPr/>
          <a:lstStyle/>
          <a:p>
            <a:fld id="{E5B05722-27E2-490D-91AF-DCC2EA314057}" type="slidenum">
              <a:rPr lang="en-US" smtClean="0"/>
              <a:pPr/>
              <a:t>81</a:t>
            </a:fld>
            <a:endParaRPr lang="en-US" dirty="0"/>
          </a:p>
        </p:txBody>
      </p:sp>
    </p:spTree>
    <p:extLst>
      <p:ext uri="{BB962C8B-B14F-4D97-AF65-F5344CB8AC3E}">
        <p14:creationId xmlns:p14="http://schemas.microsoft.com/office/powerpoint/2010/main" val="504985366"/>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7250" y="0"/>
            <a:ext cx="8720842" cy="1357475"/>
          </a:xfrm>
        </p:spPr>
        <p:txBody>
          <a:bodyPr/>
          <a:lstStyle/>
          <a:p>
            <a:pPr lvl="0" algn="ctr" defTabSz="702328">
              <a:lnSpc>
                <a:spcPct val="100000"/>
              </a:lnSpc>
              <a:spcBef>
                <a:spcPts val="0"/>
              </a:spcBef>
              <a:spcAft>
                <a:spcPts val="3072"/>
              </a:spcAft>
            </a:pPr>
            <a:r>
              <a:rPr lang="en-US" sz="3687" b="1" dirty="0">
                <a:solidFill>
                  <a:prstClr val="white"/>
                </a:solidFill>
                <a:latin typeface="Lato Black" panose="020F0A02020204030203" pitchFamily="34" charset="0"/>
                <a:ea typeface="+mn-ea"/>
                <a:cs typeface="+mn-cs"/>
              </a:rPr>
              <a:t>13 Minimum School Level Criteria: A-M</a:t>
            </a:r>
          </a:p>
        </p:txBody>
      </p:sp>
      <p:sp>
        <p:nvSpPr>
          <p:cNvPr id="4" name="Slide Number Placeholder 3"/>
          <p:cNvSpPr>
            <a:spLocks noGrp="1"/>
          </p:cNvSpPr>
          <p:nvPr>
            <p:ph type="sldNum" sz="quarter" idx="12"/>
          </p:nvPr>
        </p:nvSpPr>
        <p:spPr/>
        <p:txBody>
          <a:bodyPr/>
          <a:lstStyle/>
          <a:p>
            <a:fld id="{E5B05722-27E2-490D-91AF-DCC2EA314057}" type="slidenum">
              <a:rPr lang="en-US" smtClean="0"/>
              <a:pPr/>
              <a:t>82</a:t>
            </a:fld>
            <a:endParaRPr lang="en-US" dirty="0"/>
          </a:p>
        </p:txBody>
      </p:sp>
      <p:sp>
        <p:nvSpPr>
          <p:cNvPr id="5" name="Text Placeholder 2"/>
          <p:cNvSpPr txBox="1">
            <a:spLocks/>
          </p:cNvSpPr>
          <p:nvPr/>
        </p:nvSpPr>
        <p:spPr>
          <a:xfrm>
            <a:off x="432989" y="2200684"/>
            <a:ext cx="2616236" cy="2708427"/>
          </a:xfrm>
          <a:prstGeom prst="rect">
            <a:avLst/>
          </a:prstGeom>
        </p:spPr>
        <p:txBody>
          <a:bodyPr>
            <a:normAutofit/>
          </a:bodyPr>
          <a:lstStyle>
            <a:lvl1pPr marL="234109" indent="-234109" algn="l" defTabSz="936437" rtl="0" eaLnBrk="1" latinLnBrk="0" hangingPunct="1">
              <a:lnSpc>
                <a:spcPct val="90000"/>
              </a:lnSpc>
              <a:spcBef>
                <a:spcPts val="1024"/>
              </a:spcBef>
              <a:buFont typeface="Arial" panose="020B0604020202020204" pitchFamily="34" charset="0"/>
              <a:buChar char="•"/>
              <a:defRPr sz="2867" kern="1200">
                <a:solidFill>
                  <a:schemeClr val="tx1"/>
                </a:solidFill>
                <a:latin typeface="+mn-lt"/>
                <a:ea typeface="+mn-ea"/>
                <a:cs typeface="+mn-cs"/>
              </a:defRPr>
            </a:lvl1pPr>
            <a:lvl2pPr marL="702328" indent="-234109" algn="l" defTabSz="936437" rtl="0" eaLnBrk="1" latinLnBrk="0" hangingPunct="1">
              <a:lnSpc>
                <a:spcPct val="90000"/>
              </a:lnSpc>
              <a:spcBef>
                <a:spcPts val="512"/>
              </a:spcBef>
              <a:buFont typeface="Arial" panose="020B0604020202020204" pitchFamily="34" charset="0"/>
              <a:buChar char="•"/>
              <a:defRPr sz="2458" kern="1200">
                <a:solidFill>
                  <a:schemeClr val="tx1"/>
                </a:solidFill>
                <a:latin typeface="+mn-lt"/>
                <a:ea typeface="+mn-ea"/>
                <a:cs typeface="+mn-cs"/>
              </a:defRPr>
            </a:lvl2pPr>
            <a:lvl3pPr marL="1170546" indent="-234109" algn="l" defTabSz="936437" rtl="0" eaLnBrk="1" latinLnBrk="0" hangingPunct="1">
              <a:lnSpc>
                <a:spcPct val="90000"/>
              </a:lnSpc>
              <a:spcBef>
                <a:spcPts val="512"/>
              </a:spcBef>
              <a:buFont typeface="Arial" panose="020B0604020202020204" pitchFamily="34" charset="0"/>
              <a:buChar char="•"/>
              <a:defRPr sz="2048" kern="1200">
                <a:solidFill>
                  <a:schemeClr val="tx1"/>
                </a:solidFill>
                <a:latin typeface="+mn-lt"/>
                <a:ea typeface="+mn-ea"/>
                <a:cs typeface="+mn-cs"/>
              </a:defRPr>
            </a:lvl3pPr>
            <a:lvl4pPr marL="1638765" indent="-234109" algn="l" defTabSz="936437" rtl="0" eaLnBrk="1" latinLnBrk="0" hangingPunct="1">
              <a:lnSpc>
                <a:spcPct val="90000"/>
              </a:lnSpc>
              <a:spcBef>
                <a:spcPts val="512"/>
              </a:spcBef>
              <a:buFont typeface="Arial" panose="020B0604020202020204" pitchFamily="34" charset="0"/>
              <a:buChar char="•"/>
              <a:defRPr sz="1843" kern="1200">
                <a:solidFill>
                  <a:schemeClr val="tx1"/>
                </a:solidFill>
                <a:latin typeface="+mn-lt"/>
                <a:ea typeface="+mn-ea"/>
                <a:cs typeface="+mn-cs"/>
              </a:defRPr>
            </a:lvl4pPr>
            <a:lvl5pPr marL="2106983" indent="-234109" algn="l" defTabSz="936437" rtl="0" eaLnBrk="1" latinLnBrk="0" hangingPunct="1">
              <a:lnSpc>
                <a:spcPct val="90000"/>
              </a:lnSpc>
              <a:spcBef>
                <a:spcPts val="512"/>
              </a:spcBef>
              <a:buFont typeface="Arial" panose="020B0604020202020204" pitchFamily="34" charset="0"/>
              <a:buChar char="•"/>
              <a:defRPr sz="1843" kern="1200">
                <a:solidFill>
                  <a:schemeClr val="tx1"/>
                </a:solidFill>
                <a:latin typeface="+mn-lt"/>
                <a:ea typeface="+mn-ea"/>
                <a:cs typeface="+mn-cs"/>
              </a:defRPr>
            </a:lvl5pPr>
            <a:lvl6pPr marL="2575202" indent="-234109" algn="l" defTabSz="936437" rtl="0" eaLnBrk="1" latinLnBrk="0" hangingPunct="1">
              <a:lnSpc>
                <a:spcPct val="90000"/>
              </a:lnSpc>
              <a:spcBef>
                <a:spcPts val="512"/>
              </a:spcBef>
              <a:buFont typeface="Arial" panose="020B0604020202020204" pitchFamily="34" charset="0"/>
              <a:buChar char="•"/>
              <a:defRPr sz="1843" kern="1200">
                <a:solidFill>
                  <a:schemeClr val="tx1"/>
                </a:solidFill>
                <a:latin typeface="+mn-lt"/>
                <a:ea typeface="+mn-ea"/>
                <a:cs typeface="+mn-cs"/>
              </a:defRPr>
            </a:lvl6pPr>
            <a:lvl7pPr marL="3043420" indent="-234109" algn="l" defTabSz="936437" rtl="0" eaLnBrk="1" latinLnBrk="0" hangingPunct="1">
              <a:lnSpc>
                <a:spcPct val="90000"/>
              </a:lnSpc>
              <a:spcBef>
                <a:spcPts val="512"/>
              </a:spcBef>
              <a:buFont typeface="Arial" panose="020B0604020202020204" pitchFamily="34" charset="0"/>
              <a:buChar char="•"/>
              <a:defRPr sz="1843" kern="1200">
                <a:solidFill>
                  <a:schemeClr val="tx1"/>
                </a:solidFill>
                <a:latin typeface="+mn-lt"/>
                <a:ea typeface="+mn-ea"/>
                <a:cs typeface="+mn-cs"/>
              </a:defRPr>
            </a:lvl7pPr>
            <a:lvl8pPr marL="3511639" indent="-234109" algn="l" defTabSz="936437" rtl="0" eaLnBrk="1" latinLnBrk="0" hangingPunct="1">
              <a:lnSpc>
                <a:spcPct val="90000"/>
              </a:lnSpc>
              <a:spcBef>
                <a:spcPts val="512"/>
              </a:spcBef>
              <a:buFont typeface="Arial" panose="020B0604020202020204" pitchFamily="34" charset="0"/>
              <a:buChar char="•"/>
              <a:defRPr sz="1843" kern="1200">
                <a:solidFill>
                  <a:schemeClr val="tx1"/>
                </a:solidFill>
                <a:latin typeface="+mn-lt"/>
                <a:ea typeface="+mn-ea"/>
                <a:cs typeface="+mn-cs"/>
              </a:defRPr>
            </a:lvl8pPr>
            <a:lvl9pPr marL="3979857" indent="-234109" algn="l" defTabSz="936437" rtl="0" eaLnBrk="1" latinLnBrk="0" hangingPunct="1">
              <a:lnSpc>
                <a:spcPct val="90000"/>
              </a:lnSpc>
              <a:spcBef>
                <a:spcPts val="512"/>
              </a:spcBef>
              <a:buFont typeface="Arial" panose="020B0604020202020204" pitchFamily="34" charset="0"/>
              <a:buChar char="•"/>
              <a:defRPr sz="1843" kern="1200">
                <a:solidFill>
                  <a:schemeClr val="tx1"/>
                </a:solidFill>
                <a:latin typeface="+mn-lt"/>
                <a:ea typeface="+mn-ea"/>
                <a:cs typeface="+mn-cs"/>
              </a:defRPr>
            </a:lvl9pPr>
          </a:lstStyle>
          <a:p>
            <a:pPr marL="0" indent="0">
              <a:buFont typeface="Arial" panose="020B0604020202020204" pitchFamily="34" charset="0"/>
              <a:buNone/>
            </a:pPr>
            <a:r>
              <a:rPr lang="en-US" sz="2400" b="1" dirty="0" smtClean="0">
                <a:latin typeface="Lato" panose="020F0502020204030203" pitchFamily="34" charset="0"/>
              </a:rPr>
              <a:t>These are the 13 minimum criteria currently identified for the data collection of School Level Reporting. </a:t>
            </a:r>
          </a:p>
          <a:p>
            <a:pPr marL="0" indent="0">
              <a:buFont typeface="Arial" panose="020B0604020202020204" pitchFamily="34" charset="0"/>
              <a:buNone/>
            </a:pPr>
            <a:endParaRPr lang="en-US" dirty="0"/>
          </a:p>
        </p:txBody>
      </p:sp>
      <p:graphicFrame>
        <p:nvGraphicFramePr>
          <p:cNvPr id="6" name="Table 5"/>
          <p:cNvGraphicFramePr>
            <a:graphicFrameLocks noGrp="1"/>
          </p:cNvGraphicFramePr>
          <p:nvPr>
            <p:extLst/>
          </p:nvPr>
        </p:nvGraphicFramePr>
        <p:xfrm>
          <a:off x="3121555" y="1821639"/>
          <a:ext cx="6151710" cy="3628019"/>
        </p:xfrm>
        <a:graphic>
          <a:graphicData uri="http://schemas.openxmlformats.org/drawingml/2006/table">
            <a:tbl>
              <a:tblPr firstRow="1" firstCol="1" bandRow="1">
                <a:tableStyleId>{5C22544A-7EE6-4342-B048-85BDC9FD1C3A}</a:tableStyleId>
              </a:tblPr>
              <a:tblGrid>
                <a:gridCol w="2728424">
                  <a:extLst>
                    <a:ext uri="{9D8B030D-6E8A-4147-A177-3AD203B41FA5}">
                      <a16:colId xmlns:a16="http://schemas.microsoft.com/office/drawing/2014/main" val="1895107027"/>
                    </a:ext>
                  </a:extLst>
                </a:gridCol>
                <a:gridCol w="1223337">
                  <a:extLst>
                    <a:ext uri="{9D8B030D-6E8A-4147-A177-3AD203B41FA5}">
                      <a16:colId xmlns:a16="http://schemas.microsoft.com/office/drawing/2014/main" val="4171870427"/>
                    </a:ext>
                  </a:extLst>
                </a:gridCol>
                <a:gridCol w="1092448">
                  <a:extLst>
                    <a:ext uri="{9D8B030D-6E8A-4147-A177-3AD203B41FA5}">
                      <a16:colId xmlns:a16="http://schemas.microsoft.com/office/drawing/2014/main" val="1358635264"/>
                    </a:ext>
                  </a:extLst>
                </a:gridCol>
                <a:gridCol w="1107501">
                  <a:extLst>
                    <a:ext uri="{9D8B030D-6E8A-4147-A177-3AD203B41FA5}">
                      <a16:colId xmlns:a16="http://schemas.microsoft.com/office/drawing/2014/main" val="1261629992"/>
                    </a:ext>
                  </a:extLst>
                </a:gridCol>
              </a:tblGrid>
              <a:tr h="183717">
                <a:tc>
                  <a:txBody>
                    <a:bodyPr/>
                    <a:lstStyle/>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gridSpan="3">
                  <a:txBody>
                    <a:bodyPr/>
                    <a:lstStyle/>
                    <a:p>
                      <a:pPr marL="0" marR="0" algn="ctr">
                        <a:lnSpc>
                          <a:spcPct val="107000"/>
                        </a:lnSpc>
                        <a:spcBef>
                          <a:spcPts val="0"/>
                        </a:spcBef>
                        <a:spcAft>
                          <a:spcPts val="0"/>
                        </a:spcAft>
                      </a:pPr>
                      <a:r>
                        <a:rPr lang="en-US" sz="1100" dirty="0">
                          <a:effectLst/>
                        </a:rPr>
                        <a:t>District 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98387671"/>
                  </a:ext>
                </a:extLst>
              </a:tr>
              <a:tr h="433161">
                <a:tc>
                  <a:txBody>
                    <a:bodyPr/>
                    <a:lstStyle/>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a:txBody>
                    <a:bodyPr/>
                    <a:lstStyle/>
                    <a:p>
                      <a:pPr marL="0" marR="0">
                        <a:lnSpc>
                          <a:spcPct val="107000"/>
                        </a:lnSpc>
                        <a:spcBef>
                          <a:spcPts val="0"/>
                        </a:spcBef>
                        <a:spcAft>
                          <a:spcPts val="0"/>
                        </a:spcAft>
                      </a:pPr>
                      <a:r>
                        <a:rPr lang="en-US" sz="1200" b="1" dirty="0">
                          <a:effectLst/>
                        </a:rPr>
                        <a:t>Elementary</a:t>
                      </a:r>
                    </a:p>
                    <a:p>
                      <a:pPr marL="0" marR="0">
                        <a:lnSpc>
                          <a:spcPct val="107000"/>
                        </a:lnSpc>
                        <a:spcBef>
                          <a:spcPts val="0"/>
                        </a:spcBef>
                        <a:spcAft>
                          <a:spcPts val="0"/>
                        </a:spcAft>
                      </a:pPr>
                      <a:r>
                        <a:rPr lang="en-US" sz="1200" b="1" dirty="0">
                          <a:effectLst/>
                        </a:rPr>
                        <a:t>School #11</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a:txBody>
                    <a:bodyPr/>
                    <a:lstStyle/>
                    <a:p>
                      <a:pPr marL="0" marR="0">
                        <a:lnSpc>
                          <a:spcPct val="107000"/>
                        </a:lnSpc>
                        <a:spcBef>
                          <a:spcPts val="0"/>
                        </a:spcBef>
                        <a:spcAft>
                          <a:spcPts val="0"/>
                        </a:spcAft>
                      </a:pPr>
                      <a:r>
                        <a:rPr lang="en-US" sz="1200" b="1" dirty="0" smtClean="0">
                          <a:effectLst/>
                        </a:rPr>
                        <a:t>Middle</a:t>
                      </a:r>
                      <a:endParaRPr lang="en-US" sz="1200" b="1" dirty="0">
                        <a:effectLst/>
                      </a:endParaRPr>
                    </a:p>
                    <a:p>
                      <a:pPr marL="0" marR="0">
                        <a:lnSpc>
                          <a:spcPct val="107000"/>
                        </a:lnSpc>
                        <a:spcBef>
                          <a:spcPts val="0"/>
                        </a:spcBef>
                        <a:spcAft>
                          <a:spcPts val="0"/>
                        </a:spcAft>
                      </a:pPr>
                      <a:r>
                        <a:rPr lang="en-US" sz="1200" b="1" dirty="0">
                          <a:effectLst/>
                        </a:rPr>
                        <a:t>School #12</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a:txBody>
                    <a:bodyPr/>
                    <a:lstStyle/>
                    <a:p>
                      <a:pPr marL="0" marR="0">
                        <a:lnSpc>
                          <a:spcPct val="107000"/>
                        </a:lnSpc>
                        <a:spcBef>
                          <a:spcPts val="0"/>
                        </a:spcBef>
                        <a:spcAft>
                          <a:spcPts val="0"/>
                        </a:spcAft>
                      </a:pPr>
                      <a:r>
                        <a:rPr lang="en-US" sz="1200" b="1" dirty="0" smtClean="0">
                          <a:effectLst/>
                        </a:rPr>
                        <a:t>High</a:t>
                      </a:r>
                      <a:endParaRPr lang="en-US" sz="1200" b="1" dirty="0">
                        <a:effectLst/>
                      </a:endParaRPr>
                    </a:p>
                    <a:p>
                      <a:pPr marL="0" marR="0">
                        <a:lnSpc>
                          <a:spcPct val="107000"/>
                        </a:lnSpc>
                        <a:spcBef>
                          <a:spcPts val="0"/>
                        </a:spcBef>
                        <a:spcAft>
                          <a:spcPts val="0"/>
                        </a:spcAft>
                      </a:pPr>
                      <a:r>
                        <a:rPr lang="en-US" sz="1200" b="1" dirty="0">
                          <a:effectLst/>
                        </a:rPr>
                        <a:t>School #17</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extLst>
                  <a:ext uri="{0D108BD9-81ED-4DB2-BD59-A6C34878D82A}">
                    <a16:rowId xmlns:a16="http://schemas.microsoft.com/office/drawing/2014/main" val="1326628221"/>
                  </a:ext>
                </a:extLst>
              </a:tr>
              <a:tr h="183717">
                <a:tc>
                  <a:txBody>
                    <a:bodyPr/>
                    <a:lstStyle/>
                    <a:p>
                      <a:pPr marL="0" marR="0" algn="r">
                        <a:lnSpc>
                          <a:spcPct val="107000"/>
                        </a:lnSpc>
                        <a:spcBef>
                          <a:spcPts val="0"/>
                        </a:spcBef>
                        <a:spcAft>
                          <a:spcPts val="0"/>
                        </a:spcAft>
                      </a:pPr>
                      <a:r>
                        <a:rPr lang="en-US" sz="1100" dirty="0">
                          <a:effectLst/>
                        </a:rPr>
                        <a:t>A: </a:t>
                      </a:r>
                      <a:r>
                        <a:rPr lang="en-US" sz="1100" dirty="0" smtClean="0">
                          <a:effectLst/>
                        </a:rPr>
                        <a:t>Enrollment (School</a:t>
                      </a:r>
                      <a:r>
                        <a:rPr lang="en-US" sz="1100" baseline="0" dirty="0" smtClean="0">
                          <a:effectLst/>
                        </a:rPr>
                        <a:t> Report Cards)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a:txBody>
                    <a:bodyPr/>
                    <a:lstStyle/>
                    <a:p>
                      <a:pPr marL="0" marR="0" algn="ctr">
                        <a:lnSpc>
                          <a:spcPct val="107000"/>
                        </a:lnSpc>
                        <a:spcBef>
                          <a:spcPts val="0"/>
                        </a:spcBef>
                        <a:spcAft>
                          <a:spcPts val="0"/>
                        </a:spcAft>
                      </a:pPr>
                      <a:r>
                        <a:rPr lang="en-US" sz="1000" dirty="0">
                          <a:effectLst/>
                        </a:rPr>
                        <a:t>375</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a:txBody>
                    <a:bodyPr/>
                    <a:lstStyle/>
                    <a:p>
                      <a:pPr marL="0" marR="0" algn="ctr">
                        <a:lnSpc>
                          <a:spcPct val="107000"/>
                        </a:lnSpc>
                        <a:spcBef>
                          <a:spcPts val="0"/>
                        </a:spcBef>
                        <a:spcAft>
                          <a:spcPts val="0"/>
                        </a:spcAft>
                      </a:pPr>
                      <a:r>
                        <a:rPr lang="en-US" sz="1000" dirty="0">
                          <a:effectLst/>
                        </a:rPr>
                        <a:t>511</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a:txBody>
                    <a:bodyPr/>
                    <a:lstStyle/>
                    <a:p>
                      <a:pPr marL="0" marR="0" algn="ctr">
                        <a:lnSpc>
                          <a:spcPct val="107000"/>
                        </a:lnSpc>
                        <a:spcBef>
                          <a:spcPts val="0"/>
                        </a:spcBef>
                        <a:spcAft>
                          <a:spcPts val="0"/>
                        </a:spcAft>
                      </a:pPr>
                      <a:r>
                        <a:rPr lang="en-US" sz="1000" dirty="0">
                          <a:effectLst/>
                        </a:rPr>
                        <a:t>992</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extLst>
                  <a:ext uri="{0D108BD9-81ED-4DB2-BD59-A6C34878D82A}">
                    <a16:rowId xmlns:a16="http://schemas.microsoft.com/office/drawing/2014/main" val="4248884468"/>
                  </a:ext>
                </a:extLst>
              </a:tr>
              <a:tr h="167003">
                <a:tc rowSpan="4">
                  <a:txBody>
                    <a:bodyPr/>
                    <a:lstStyle/>
                    <a:p>
                      <a:pPr marL="0" marR="0">
                        <a:lnSpc>
                          <a:spcPct val="107000"/>
                        </a:lnSpc>
                        <a:spcBef>
                          <a:spcPts val="0"/>
                        </a:spcBef>
                        <a:spcAft>
                          <a:spcPts val="0"/>
                        </a:spcAft>
                      </a:pPr>
                      <a:r>
                        <a:rPr lang="en-US" sz="1100" dirty="0" smtClean="0">
                          <a:effectLst/>
                        </a:rPr>
                        <a:t>School Level</a:t>
                      </a:r>
                      <a:endParaRPr lang="en-US" sz="1100" dirty="0">
                        <a:effectLst/>
                      </a:endParaRPr>
                    </a:p>
                    <a:p>
                      <a:pPr marL="0" marR="0" algn="r">
                        <a:lnSpc>
                          <a:spcPct val="107000"/>
                        </a:lnSpc>
                        <a:spcBef>
                          <a:spcPts val="0"/>
                        </a:spcBef>
                        <a:spcAft>
                          <a:spcPts val="0"/>
                        </a:spcAft>
                      </a:pPr>
                      <a:r>
                        <a:rPr lang="en-US" sz="1100" dirty="0">
                          <a:effectLst/>
                        </a:rPr>
                        <a:t>B: Federal</a:t>
                      </a:r>
                    </a:p>
                    <a:p>
                      <a:pPr marL="0" marR="0" algn="r">
                        <a:lnSpc>
                          <a:spcPct val="107000"/>
                        </a:lnSpc>
                        <a:spcBef>
                          <a:spcPts val="0"/>
                        </a:spcBef>
                        <a:spcAft>
                          <a:spcPts val="0"/>
                        </a:spcAft>
                      </a:pPr>
                      <a:r>
                        <a:rPr lang="en-US" sz="1100" dirty="0">
                          <a:effectLst/>
                        </a:rPr>
                        <a:t>C: State/Local</a:t>
                      </a:r>
                    </a:p>
                    <a:p>
                      <a:pPr marL="0" marR="0" algn="r">
                        <a:lnSpc>
                          <a:spcPct val="107000"/>
                        </a:lnSpc>
                        <a:spcBef>
                          <a:spcPts val="0"/>
                        </a:spcBef>
                        <a:spcAft>
                          <a:spcPts val="0"/>
                        </a:spcAft>
                      </a:pPr>
                      <a:r>
                        <a:rPr lang="en-US" sz="1100" dirty="0">
                          <a:effectLst/>
                        </a:rPr>
                        <a:t>D</a:t>
                      </a:r>
                      <a:r>
                        <a:rPr lang="en-US" sz="1100" dirty="0" smtClean="0">
                          <a:effectLst/>
                        </a:rPr>
                        <a:t>: School </a:t>
                      </a:r>
                      <a:r>
                        <a:rPr lang="en-US" sz="1100" dirty="0">
                          <a:effectLst/>
                        </a:rPr>
                        <a:t>site total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a:txBody>
                    <a:bodyPr/>
                    <a:lstStyle/>
                    <a:p>
                      <a:pPr marL="0" marR="0" algn="r">
                        <a:lnSpc>
                          <a:spcPct val="107000"/>
                        </a:lnSpc>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a:txBody>
                    <a:bodyPr/>
                    <a:lstStyle/>
                    <a:p>
                      <a:pPr marL="0" marR="0" algn="r">
                        <a:lnSpc>
                          <a:spcPct val="107000"/>
                        </a:lnSpc>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a:txBody>
                    <a:bodyPr/>
                    <a:lstStyle/>
                    <a:p>
                      <a:pPr marL="0" marR="0" algn="r">
                        <a:lnSpc>
                          <a:spcPct val="107000"/>
                        </a:lnSpc>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extLst>
                  <a:ext uri="{0D108BD9-81ED-4DB2-BD59-A6C34878D82A}">
                    <a16:rowId xmlns:a16="http://schemas.microsoft.com/office/drawing/2014/main" val="1709193737"/>
                  </a:ext>
                </a:extLst>
              </a:tr>
              <a:tr h="167003">
                <a:tc vMerge="1">
                  <a:txBody>
                    <a:bodyPr/>
                    <a:lstStyle/>
                    <a:p>
                      <a:endParaRPr lang="en-US"/>
                    </a:p>
                  </a:txBody>
                  <a:tcPr/>
                </a:tc>
                <a:tc>
                  <a:txBody>
                    <a:bodyPr/>
                    <a:lstStyle/>
                    <a:p>
                      <a:pPr marL="0" marR="0" algn="r">
                        <a:lnSpc>
                          <a:spcPct val="107000"/>
                        </a:lnSpc>
                        <a:spcBef>
                          <a:spcPts val="0"/>
                        </a:spcBef>
                        <a:spcAft>
                          <a:spcPts val="0"/>
                        </a:spcAft>
                      </a:pPr>
                      <a:r>
                        <a:rPr lang="en-US" sz="1000" dirty="0">
                          <a:effectLst/>
                        </a:rPr>
                        <a:t>$456</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a:txBody>
                    <a:bodyPr/>
                    <a:lstStyle/>
                    <a:p>
                      <a:pPr marL="0" marR="0" algn="r">
                        <a:lnSpc>
                          <a:spcPct val="107000"/>
                        </a:lnSpc>
                        <a:spcBef>
                          <a:spcPts val="0"/>
                        </a:spcBef>
                        <a:spcAft>
                          <a:spcPts val="0"/>
                        </a:spcAft>
                      </a:pPr>
                      <a:r>
                        <a:rPr lang="en-US" sz="1000" dirty="0">
                          <a:effectLst/>
                        </a:rPr>
                        <a:t>$209</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a:txBody>
                    <a:bodyPr/>
                    <a:lstStyle/>
                    <a:p>
                      <a:pPr marL="0" marR="0" algn="r">
                        <a:lnSpc>
                          <a:spcPct val="107000"/>
                        </a:lnSpc>
                        <a:spcBef>
                          <a:spcPts val="0"/>
                        </a:spcBef>
                        <a:spcAft>
                          <a:spcPts val="0"/>
                        </a:spcAft>
                      </a:pPr>
                      <a:r>
                        <a:rPr lang="en-US" sz="1000" dirty="0">
                          <a:effectLst/>
                        </a:rPr>
                        <a:t>$164</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extLst>
                  <a:ext uri="{0D108BD9-81ED-4DB2-BD59-A6C34878D82A}">
                    <a16:rowId xmlns:a16="http://schemas.microsoft.com/office/drawing/2014/main" val="799959447"/>
                  </a:ext>
                </a:extLst>
              </a:tr>
              <a:tr h="167003">
                <a:tc vMerge="1">
                  <a:txBody>
                    <a:bodyPr/>
                    <a:lstStyle/>
                    <a:p>
                      <a:endParaRPr lang="en-US"/>
                    </a:p>
                  </a:txBody>
                  <a:tcPr/>
                </a:tc>
                <a:tc>
                  <a:txBody>
                    <a:bodyPr/>
                    <a:lstStyle/>
                    <a:p>
                      <a:pPr marL="0" marR="0" algn="r">
                        <a:lnSpc>
                          <a:spcPct val="107000"/>
                        </a:lnSpc>
                        <a:spcBef>
                          <a:spcPts val="0"/>
                        </a:spcBef>
                        <a:spcAft>
                          <a:spcPts val="0"/>
                        </a:spcAft>
                      </a:pPr>
                      <a:r>
                        <a:rPr lang="en-US" sz="1000" dirty="0">
                          <a:effectLst/>
                        </a:rPr>
                        <a:t>$6,111</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a:txBody>
                    <a:bodyPr/>
                    <a:lstStyle/>
                    <a:p>
                      <a:pPr marL="0" marR="0" algn="r">
                        <a:lnSpc>
                          <a:spcPct val="107000"/>
                        </a:lnSpc>
                        <a:spcBef>
                          <a:spcPts val="0"/>
                        </a:spcBef>
                        <a:spcAft>
                          <a:spcPts val="0"/>
                        </a:spcAft>
                      </a:pPr>
                      <a:r>
                        <a:rPr lang="en-US" sz="1000" dirty="0">
                          <a:effectLst/>
                        </a:rPr>
                        <a:t>$4,756</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a:txBody>
                    <a:bodyPr/>
                    <a:lstStyle/>
                    <a:p>
                      <a:pPr marL="0" marR="0" algn="r">
                        <a:lnSpc>
                          <a:spcPct val="107000"/>
                        </a:lnSpc>
                        <a:spcBef>
                          <a:spcPts val="0"/>
                        </a:spcBef>
                        <a:spcAft>
                          <a:spcPts val="0"/>
                        </a:spcAft>
                      </a:pPr>
                      <a:r>
                        <a:rPr lang="en-US" sz="1000" dirty="0">
                          <a:effectLst/>
                        </a:rPr>
                        <a:t>$5,998</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extLst>
                  <a:ext uri="{0D108BD9-81ED-4DB2-BD59-A6C34878D82A}">
                    <a16:rowId xmlns:a16="http://schemas.microsoft.com/office/drawing/2014/main" val="793599939"/>
                  </a:ext>
                </a:extLst>
              </a:tr>
              <a:tr h="255880">
                <a:tc vMerge="1">
                  <a:txBody>
                    <a:bodyPr/>
                    <a:lstStyle/>
                    <a:p>
                      <a:endParaRPr lang="en-US"/>
                    </a:p>
                  </a:txBody>
                  <a:tcPr/>
                </a:tc>
                <a:tc>
                  <a:txBody>
                    <a:bodyPr/>
                    <a:lstStyle/>
                    <a:p>
                      <a:pPr marL="0" marR="0" algn="r">
                        <a:lnSpc>
                          <a:spcPct val="107000"/>
                        </a:lnSpc>
                        <a:spcBef>
                          <a:spcPts val="0"/>
                        </a:spcBef>
                        <a:spcAft>
                          <a:spcPts val="0"/>
                        </a:spcAft>
                      </a:pPr>
                      <a:r>
                        <a:rPr lang="en-US" sz="1000" dirty="0">
                          <a:effectLst/>
                        </a:rPr>
                        <a:t>$6,567</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a:txBody>
                    <a:bodyPr/>
                    <a:lstStyle/>
                    <a:p>
                      <a:pPr marL="0" marR="0" algn="r">
                        <a:lnSpc>
                          <a:spcPct val="107000"/>
                        </a:lnSpc>
                        <a:spcBef>
                          <a:spcPts val="0"/>
                        </a:spcBef>
                        <a:spcAft>
                          <a:spcPts val="0"/>
                        </a:spcAft>
                      </a:pPr>
                      <a:r>
                        <a:rPr lang="en-US" sz="1000" dirty="0">
                          <a:effectLst/>
                        </a:rPr>
                        <a:t>$4,965</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a:txBody>
                    <a:bodyPr/>
                    <a:lstStyle/>
                    <a:p>
                      <a:pPr marL="0" marR="0" algn="r">
                        <a:lnSpc>
                          <a:spcPct val="107000"/>
                        </a:lnSpc>
                        <a:spcBef>
                          <a:spcPts val="0"/>
                        </a:spcBef>
                        <a:spcAft>
                          <a:spcPts val="0"/>
                        </a:spcAft>
                      </a:pPr>
                      <a:r>
                        <a:rPr lang="en-US" sz="1000" dirty="0">
                          <a:effectLst/>
                        </a:rPr>
                        <a:t>$6,162</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extLst>
                  <a:ext uri="{0D108BD9-81ED-4DB2-BD59-A6C34878D82A}">
                    <a16:rowId xmlns:a16="http://schemas.microsoft.com/office/drawing/2014/main" val="3915956234"/>
                  </a:ext>
                </a:extLst>
              </a:tr>
              <a:tr h="167003">
                <a:tc rowSpan="4">
                  <a:txBody>
                    <a:bodyPr/>
                    <a:lstStyle/>
                    <a:p>
                      <a:pPr marL="0" marR="0">
                        <a:lnSpc>
                          <a:spcPct val="107000"/>
                        </a:lnSpc>
                        <a:spcBef>
                          <a:spcPts val="0"/>
                        </a:spcBef>
                        <a:spcAft>
                          <a:spcPts val="0"/>
                        </a:spcAft>
                      </a:pPr>
                      <a:r>
                        <a:rPr lang="en-US" sz="1100" dirty="0" smtClean="0">
                          <a:effectLst/>
                        </a:rPr>
                        <a:t>School Share </a:t>
                      </a:r>
                      <a:r>
                        <a:rPr lang="en-US" sz="1100" dirty="0">
                          <a:effectLst/>
                        </a:rPr>
                        <a:t>of </a:t>
                      </a:r>
                      <a:r>
                        <a:rPr lang="en-US" sz="1100" dirty="0" smtClean="0">
                          <a:effectLst/>
                        </a:rPr>
                        <a:t>District Total</a:t>
                      </a:r>
                      <a:endParaRPr lang="en-US" sz="1100" dirty="0">
                        <a:effectLst/>
                      </a:endParaRPr>
                    </a:p>
                    <a:p>
                      <a:pPr marL="0" marR="0" algn="r">
                        <a:lnSpc>
                          <a:spcPct val="107000"/>
                        </a:lnSpc>
                        <a:spcBef>
                          <a:spcPts val="0"/>
                        </a:spcBef>
                        <a:spcAft>
                          <a:spcPts val="0"/>
                        </a:spcAft>
                      </a:pPr>
                      <a:r>
                        <a:rPr lang="en-US" sz="1100" dirty="0">
                          <a:effectLst/>
                        </a:rPr>
                        <a:t>E: Federal</a:t>
                      </a:r>
                    </a:p>
                    <a:p>
                      <a:pPr marL="0" marR="0" algn="r">
                        <a:lnSpc>
                          <a:spcPct val="107000"/>
                        </a:lnSpc>
                        <a:spcBef>
                          <a:spcPts val="0"/>
                        </a:spcBef>
                        <a:spcAft>
                          <a:spcPts val="0"/>
                        </a:spcAft>
                      </a:pPr>
                      <a:r>
                        <a:rPr lang="en-US" sz="1100" dirty="0">
                          <a:effectLst/>
                        </a:rPr>
                        <a:t>F: State/Local</a:t>
                      </a:r>
                    </a:p>
                    <a:p>
                      <a:pPr marL="0" marR="0" algn="r">
                        <a:lnSpc>
                          <a:spcPct val="107000"/>
                        </a:lnSpc>
                        <a:spcBef>
                          <a:spcPts val="0"/>
                        </a:spcBef>
                        <a:spcAft>
                          <a:spcPts val="0"/>
                        </a:spcAft>
                      </a:pPr>
                      <a:r>
                        <a:rPr lang="en-US" sz="1100" dirty="0">
                          <a:effectLst/>
                        </a:rPr>
                        <a:t>G</a:t>
                      </a:r>
                      <a:r>
                        <a:rPr lang="en-US" sz="1100" dirty="0" smtClean="0">
                          <a:effectLst/>
                        </a:rPr>
                        <a:t>: LEA </a:t>
                      </a:r>
                      <a:r>
                        <a:rPr lang="en-US" sz="1100" dirty="0">
                          <a:effectLst/>
                        </a:rPr>
                        <a:t>total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a:txBody>
                    <a:bodyPr/>
                    <a:lstStyle/>
                    <a:p>
                      <a:pPr marL="0" marR="0" algn="r">
                        <a:lnSpc>
                          <a:spcPct val="107000"/>
                        </a:lnSpc>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a:txBody>
                    <a:bodyPr/>
                    <a:lstStyle/>
                    <a:p>
                      <a:pPr marL="0" marR="0" algn="r">
                        <a:lnSpc>
                          <a:spcPct val="107000"/>
                        </a:lnSpc>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a:txBody>
                    <a:bodyPr/>
                    <a:lstStyle/>
                    <a:p>
                      <a:pPr marL="0" marR="0" algn="r">
                        <a:lnSpc>
                          <a:spcPct val="107000"/>
                        </a:lnSpc>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extLst>
                  <a:ext uri="{0D108BD9-81ED-4DB2-BD59-A6C34878D82A}">
                    <a16:rowId xmlns:a16="http://schemas.microsoft.com/office/drawing/2014/main" val="1011705669"/>
                  </a:ext>
                </a:extLst>
              </a:tr>
              <a:tr h="167003">
                <a:tc vMerge="1">
                  <a:txBody>
                    <a:bodyPr/>
                    <a:lstStyle/>
                    <a:p>
                      <a:endParaRPr lang="en-US"/>
                    </a:p>
                  </a:txBody>
                  <a:tcPr/>
                </a:tc>
                <a:tc>
                  <a:txBody>
                    <a:bodyPr/>
                    <a:lstStyle/>
                    <a:p>
                      <a:pPr marL="0" marR="0" algn="r">
                        <a:lnSpc>
                          <a:spcPct val="107000"/>
                        </a:lnSpc>
                        <a:spcBef>
                          <a:spcPts val="0"/>
                        </a:spcBef>
                        <a:spcAft>
                          <a:spcPts val="0"/>
                        </a:spcAft>
                      </a:pPr>
                      <a:r>
                        <a:rPr lang="en-US" sz="1000" dirty="0">
                          <a:effectLst/>
                        </a:rPr>
                        <a:t>$161</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a:txBody>
                    <a:bodyPr/>
                    <a:lstStyle/>
                    <a:p>
                      <a:pPr marL="0" marR="0" algn="r">
                        <a:lnSpc>
                          <a:spcPct val="107000"/>
                        </a:lnSpc>
                        <a:spcBef>
                          <a:spcPts val="0"/>
                        </a:spcBef>
                        <a:spcAft>
                          <a:spcPts val="0"/>
                        </a:spcAft>
                      </a:pPr>
                      <a:r>
                        <a:rPr lang="en-US" sz="1000" dirty="0">
                          <a:effectLst/>
                        </a:rPr>
                        <a:t>$161</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a:txBody>
                    <a:bodyPr/>
                    <a:lstStyle/>
                    <a:p>
                      <a:pPr marL="0" marR="0" algn="r">
                        <a:lnSpc>
                          <a:spcPct val="107000"/>
                        </a:lnSpc>
                        <a:spcBef>
                          <a:spcPts val="0"/>
                        </a:spcBef>
                        <a:spcAft>
                          <a:spcPts val="0"/>
                        </a:spcAft>
                      </a:pPr>
                      <a:r>
                        <a:rPr lang="en-US" sz="1000" dirty="0">
                          <a:effectLst/>
                        </a:rPr>
                        <a:t>$161</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extLst>
                  <a:ext uri="{0D108BD9-81ED-4DB2-BD59-A6C34878D82A}">
                    <a16:rowId xmlns:a16="http://schemas.microsoft.com/office/drawing/2014/main" val="2769647266"/>
                  </a:ext>
                </a:extLst>
              </a:tr>
              <a:tr h="167003">
                <a:tc vMerge="1">
                  <a:txBody>
                    <a:bodyPr/>
                    <a:lstStyle/>
                    <a:p>
                      <a:endParaRPr lang="en-US"/>
                    </a:p>
                  </a:txBody>
                  <a:tcPr/>
                </a:tc>
                <a:tc>
                  <a:txBody>
                    <a:bodyPr/>
                    <a:lstStyle/>
                    <a:p>
                      <a:pPr marL="0" marR="0" algn="r">
                        <a:lnSpc>
                          <a:spcPct val="107000"/>
                        </a:lnSpc>
                        <a:spcBef>
                          <a:spcPts val="0"/>
                        </a:spcBef>
                        <a:spcAft>
                          <a:spcPts val="0"/>
                        </a:spcAft>
                      </a:pPr>
                      <a:r>
                        <a:rPr lang="en-US" sz="1000" dirty="0">
                          <a:effectLst/>
                        </a:rPr>
                        <a:t>$5,378</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a:txBody>
                    <a:bodyPr/>
                    <a:lstStyle/>
                    <a:p>
                      <a:pPr marL="0" marR="0" algn="r">
                        <a:lnSpc>
                          <a:spcPct val="107000"/>
                        </a:lnSpc>
                        <a:spcBef>
                          <a:spcPts val="0"/>
                        </a:spcBef>
                        <a:spcAft>
                          <a:spcPts val="0"/>
                        </a:spcAft>
                      </a:pPr>
                      <a:r>
                        <a:rPr lang="en-US" sz="1000" dirty="0">
                          <a:effectLst/>
                        </a:rPr>
                        <a:t>$5,378</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a:txBody>
                    <a:bodyPr/>
                    <a:lstStyle/>
                    <a:p>
                      <a:pPr marL="0" marR="0" algn="r">
                        <a:lnSpc>
                          <a:spcPct val="107000"/>
                        </a:lnSpc>
                        <a:spcBef>
                          <a:spcPts val="0"/>
                        </a:spcBef>
                        <a:spcAft>
                          <a:spcPts val="0"/>
                        </a:spcAft>
                      </a:pPr>
                      <a:r>
                        <a:rPr lang="en-US" sz="1000" dirty="0">
                          <a:effectLst/>
                        </a:rPr>
                        <a:t>$5,378</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extLst>
                  <a:ext uri="{0D108BD9-81ED-4DB2-BD59-A6C34878D82A}">
                    <a16:rowId xmlns:a16="http://schemas.microsoft.com/office/drawing/2014/main" val="2852035418"/>
                  </a:ext>
                </a:extLst>
              </a:tr>
              <a:tr h="249390">
                <a:tc vMerge="1">
                  <a:txBody>
                    <a:bodyPr/>
                    <a:lstStyle/>
                    <a:p>
                      <a:endParaRPr lang="en-US"/>
                    </a:p>
                  </a:txBody>
                  <a:tcPr/>
                </a:tc>
                <a:tc>
                  <a:txBody>
                    <a:bodyPr/>
                    <a:lstStyle/>
                    <a:p>
                      <a:pPr marL="0" marR="0" algn="r">
                        <a:lnSpc>
                          <a:spcPct val="107000"/>
                        </a:lnSpc>
                        <a:spcBef>
                          <a:spcPts val="0"/>
                        </a:spcBef>
                        <a:spcAft>
                          <a:spcPts val="0"/>
                        </a:spcAft>
                      </a:pPr>
                      <a:r>
                        <a:rPr lang="en-US" sz="1000" dirty="0">
                          <a:effectLst/>
                        </a:rPr>
                        <a:t>$5,539</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a:txBody>
                    <a:bodyPr/>
                    <a:lstStyle/>
                    <a:p>
                      <a:pPr marL="0" marR="0" algn="r">
                        <a:lnSpc>
                          <a:spcPct val="107000"/>
                        </a:lnSpc>
                        <a:spcBef>
                          <a:spcPts val="0"/>
                        </a:spcBef>
                        <a:spcAft>
                          <a:spcPts val="0"/>
                        </a:spcAft>
                      </a:pPr>
                      <a:r>
                        <a:rPr lang="en-US" sz="1000" dirty="0">
                          <a:effectLst/>
                        </a:rPr>
                        <a:t>$5,539</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a:txBody>
                    <a:bodyPr/>
                    <a:lstStyle/>
                    <a:p>
                      <a:pPr marL="0" marR="0" algn="r">
                        <a:lnSpc>
                          <a:spcPct val="107000"/>
                        </a:lnSpc>
                        <a:spcBef>
                          <a:spcPts val="0"/>
                        </a:spcBef>
                        <a:spcAft>
                          <a:spcPts val="0"/>
                        </a:spcAft>
                      </a:pPr>
                      <a:r>
                        <a:rPr lang="en-US" sz="1000" dirty="0">
                          <a:effectLst/>
                        </a:rPr>
                        <a:t>$5,539</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extLst>
                  <a:ext uri="{0D108BD9-81ED-4DB2-BD59-A6C34878D82A}">
                    <a16:rowId xmlns:a16="http://schemas.microsoft.com/office/drawing/2014/main" val="200406834"/>
                  </a:ext>
                </a:extLst>
              </a:tr>
              <a:tr h="254520">
                <a:tc>
                  <a:txBody>
                    <a:bodyPr/>
                    <a:lstStyle/>
                    <a:p>
                      <a:pPr marL="0" marR="0" algn="r">
                        <a:lnSpc>
                          <a:spcPct val="107000"/>
                        </a:lnSpc>
                        <a:spcBef>
                          <a:spcPts val="0"/>
                        </a:spcBef>
                        <a:spcAft>
                          <a:spcPts val="0"/>
                        </a:spcAft>
                      </a:pPr>
                      <a:r>
                        <a:rPr lang="en-US" sz="1100" dirty="0">
                          <a:effectLst/>
                        </a:rPr>
                        <a:t>H</a:t>
                      </a:r>
                      <a:r>
                        <a:rPr lang="en-US" sz="1100" dirty="0" smtClean="0">
                          <a:effectLst/>
                        </a:rPr>
                        <a:t>: Total </a:t>
                      </a:r>
                      <a:r>
                        <a:rPr lang="en-US" sz="1100" dirty="0">
                          <a:effectLst/>
                        </a:rPr>
                        <a:t>Per </a:t>
                      </a:r>
                      <a:r>
                        <a:rPr lang="en-US" sz="1100" dirty="0" smtClean="0">
                          <a:effectLst/>
                        </a:rPr>
                        <a:t>Pupil (Student)  </a:t>
                      </a:r>
                      <a:r>
                        <a:rPr lang="en-US" sz="1100" dirty="0">
                          <a:effectLst/>
                        </a:rPr>
                        <a:t>Expenditures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a:txBody>
                    <a:bodyPr/>
                    <a:lstStyle/>
                    <a:p>
                      <a:pPr marL="0" marR="0" algn="r">
                        <a:lnSpc>
                          <a:spcPct val="107000"/>
                        </a:lnSpc>
                        <a:spcBef>
                          <a:spcPts val="0"/>
                        </a:spcBef>
                        <a:spcAft>
                          <a:spcPts val="0"/>
                        </a:spcAft>
                      </a:pPr>
                      <a:r>
                        <a:rPr lang="en-US" sz="1100" dirty="0">
                          <a:effectLst/>
                        </a:rPr>
                        <a:t>$12,106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a:txBody>
                    <a:bodyPr/>
                    <a:lstStyle/>
                    <a:p>
                      <a:pPr marL="0" marR="0" algn="r">
                        <a:lnSpc>
                          <a:spcPct val="107000"/>
                        </a:lnSpc>
                        <a:spcBef>
                          <a:spcPts val="0"/>
                        </a:spcBef>
                        <a:spcAft>
                          <a:spcPts val="0"/>
                        </a:spcAft>
                      </a:pPr>
                      <a:r>
                        <a:rPr lang="en-US" sz="1100" dirty="0">
                          <a:effectLst/>
                        </a:rPr>
                        <a:t>$10,504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a:txBody>
                    <a:bodyPr/>
                    <a:lstStyle/>
                    <a:p>
                      <a:pPr marL="0" marR="0" algn="r">
                        <a:lnSpc>
                          <a:spcPct val="107000"/>
                        </a:lnSpc>
                        <a:spcBef>
                          <a:spcPts val="0"/>
                        </a:spcBef>
                        <a:spcAft>
                          <a:spcPts val="0"/>
                        </a:spcAft>
                      </a:pPr>
                      <a:r>
                        <a:rPr lang="en-US" sz="1100" dirty="0">
                          <a:effectLst/>
                        </a:rPr>
                        <a:t>$11,701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extLst>
                  <a:ext uri="{0D108BD9-81ED-4DB2-BD59-A6C34878D82A}">
                    <a16:rowId xmlns:a16="http://schemas.microsoft.com/office/drawing/2014/main" val="2082709069"/>
                  </a:ext>
                </a:extLst>
              </a:tr>
              <a:tr h="195181">
                <a:tc>
                  <a:txBody>
                    <a:bodyPr/>
                    <a:lstStyle/>
                    <a:p>
                      <a:pPr marL="0" marR="0" algn="r">
                        <a:lnSpc>
                          <a:spcPct val="107000"/>
                        </a:lnSpc>
                        <a:spcBef>
                          <a:spcPts val="0"/>
                        </a:spcBef>
                        <a:spcAft>
                          <a:spcPts val="0"/>
                        </a:spcAft>
                      </a:pPr>
                      <a:r>
                        <a:rPr lang="en-US" sz="1100" dirty="0">
                          <a:effectLst/>
                        </a:rPr>
                        <a:t>I</a:t>
                      </a:r>
                      <a:r>
                        <a:rPr lang="en-US" sz="1100" dirty="0" smtClean="0">
                          <a:effectLst/>
                        </a:rPr>
                        <a:t>: Total </a:t>
                      </a:r>
                      <a:r>
                        <a:rPr lang="en-US" sz="1100" dirty="0">
                          <a:effectLst/>
                        </a:rPr>
                        <a:t>School Expenditures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a:txBody>
                    <a:bodyPr/>
                    <a:lstStyle/>
                    <a:p>
                      <a:pPr marL="0" marR="0" algn="r">
                        <a:lnSpc>
                          <a:spcPct val="107000"/>
                        </a:lnSpc>
                        <a:spcBef>
                          <a:spcPts val="0"/>
                        </a:spcBef>
                        <a:spcAft>
                          <a:spcPts val="0"/>
                        </a:spcAft>
                      </a:pPr>
                      <a:r>
                        <a:rPr lang="en-US" sz="1000" dirty="0">
                          <a:effectLst/>
                        </a:rPr>
                        <a:t>$4,539,750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a:txBody>
                    <a:bodyPr/>
                    <a:lstStyle/>
                    <a:p>
                      <a:pPr marL="0" marR="0" algn="r">
                        <a:lnSpc>
                          <a:spcPct val="107000"/>
                        </a:lnSpc>
                        <a:spcBef>
                          <a:spcPts val="0"/>
                        </a:spcBef>
                        <a:spcAft>
                          <a:spcPts val="0"/>
                        </a:spcAft>
                      </a:pPr>
                      <a:r>
                        <a:rPr lang="en-US" sz="1000" dirty="0">
                          <a:effectLst/>
                        </a:rPr>
                        <a:t>$5,367,544</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a:txBody>
                    <a:bodyPr/>
                    <a:lstStyle/>
                    <a:p>
                      <a:pPr marL="0" marR="0" algn="r">
                        <a:lnSpc>
                          <a:spcPct val="107000"/>
                        </a:lnSpc>
                        <a:spcBef>
                          <a:spcPts val="0"/>
                        </a:spcBef>
                        <a:spcAft>
                          <a:spcPts val="0"/>
                        </a:spcAft>
                      </a:pPr>
                      <a:r>
                        <a:rPr lang="en-US" sz="1000" dirty="0">
                          <a:effectLst/>
                        </a:rPr>
                        <a:t>$11,607,392</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extLst>
                  <a:ext uri="{0D108BD9-81ED-4DB2-BD59-A6C34878D82A}">
                    <a16:rowId xmlns:a16="http://schemas.microsoft.com/office/drawing/2014/main" val="2010429380"/>
                  </a:ext>
                </a:extLst>
              </a:tr>
              <a:tr h="195181">
                <a:tc>
                  <a:txBody>
                    <a:bodyPr/>
                    <a:lstStyle/>
                    <a:p>
                      <a:pPr marL="0" marR="0" algn="r">
                        <a:lnSpc>
                          <a:spcPct val="107000"/>
                        </a:lnSpc>
                        <a:spcBef>
                          <a:spcPts val="0"/>
                        </a:spcBef>
                        <a:spcAft>
                          <a:spcPts val="0"/>
                        </a:spcAft>
                      </a:pPr>
                      <a:r>
                        <a:rPr lang="en-US" sz="1100" dirty="0">
                          <a:effectLst/>
                        </a:rPr>
                        <a:t>J</a:t>
                      </a:r>
                      <a:r>
                        <a:rPr lang="en-US" sz="1100" dirty="0" smtClean="0">
                          <a:effectLst/>
                        </a:rPr>
                        <a:t>: Total </a:t>
                      </a:r>
                      <a:r>
                        <a:rPr lang="en-US" sz="1100" dirty="0">
                          <a:effectLst/>
                        </a:rPr>
                        <a:t>District Expenditures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gridSpan="3">
                  <a:txBody>
                    <a:bodyPr/>
                    <a:lstStyle/>
                    <a:p>
                      <a:pPr marL="0" marR="0" algn="ctr">
                        <a:lnSpc>
                          <a:spcPct val="107000"/>
                        </a:lnSpc>
                        <a:spcBef>
                          <a:spcPts val="0"/>
                        </a:spcBef>
                        <a:spcAft>
                          <a:spcPts val="0"/>
                        </a:spcAft>
                      </a:pPr>
                      <a:r>
                        <a:rPr lang="en-US" sz="1000" dirty="0" smtClean="0">
                          <a:effectLst/>
                        </a:rPr>
                        <a:t>$23,931,672</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12625252"/>
                  </a:ext>
                </a:extLst>
              </a:tr>
              <a:tr h="195181">
                <a:tc>
                  <a:txBody>
                    <a:bodyPr/>
                    <a:lstStyle/>
                    <a:p>
                      <a:pPr marL="0" marR="0" algn="r">
                        <a:lnSpc>
                          <a:spcPct val="107000"/>
                        </a:lnSpc>
                        <a:spcBef>
                          <a:spcPts val="0"/>
                        </a:spcBef>
                        <a:spcAft>
                          <a:spcPts val="0"/>
                        </a:spcAft>
                      </a:pPr>
                      <a:r>
                        <a:rPr lang="en-US" sz="1100" dirty="0">
                          <a:effectLst/>
                        </a:rPr>
                        <a:t>K</a:t>
                      </a:r>
                      <a:r>
                        <a:rPr lang="en-US" sz="1100" dirty="0" smtClean="0">
                          <a:effectLst/>
                        </a:rPr>
                        <a:t>: Total </a:t>
                      </a:r>
                      <a:r>
                        <a:rPr lang="en-US" sz="1100" dirty="0">
                          <a:effectLst/>
                        </a:rPr>
                        <a:t>District Exclusions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gridSpan="3">
                  <a:txBody>
                    <a:bodyPr/>
                    <a:lstStyle/>
                    <a:p>
                      <a:pPr marL="0" marR="0" algn="ctr">
                        <a:lnSpc>
                          <a:spcPct val="107000"/>
                        </a:lnSpc>
                        <a:spcBef>
                          <a:spcPts val="0"/>
                        </a:spcBef>
                        <a:spcAft>
                          <a:spcPts val="0"/>
                        </a:spcAft>
                      </a:pPr>
                      <a:r>
                        <a:rPr lang="en-US" sz="1000" dirty="0">
                          <a:effectLst/>
                        </a:rPr>
                        <a:t>$2,416,986</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00733931"/>
                  </a:ext>
                </a:extLst>
              </a:tr>
              <a:tr h="296356">
                <a:tc>
                  <a:txBody>
                    <a:bodyPr/>
                    <a:lstStyle/>
                    <a:p>
                      <a:pPr marL="0" marR="0" algn="r">
                        <a:lnSpc>
                          <a:spcPct val="107000"/>
                        </a:lnSpc>
                        <a:spcBef>
                          <a:spcPts val="0"/>
                        </a:spcBef>
                        <a:spcAft>
                          <a:spcPts val="0"/>
                        </a:spcAft>
                      </a:pPr>
                      <a:r>
                        <a:rPr lang="en-US" sz="1100" dirty="0">
                          <a:effectLst/>
                        </a:rPr>
                        <a:t>L</a:t>
                      </a:r>
                      <a:r>
                        <a:rPr lang="en-US" sz="1100" dirty="0" smtClean="0">
                          <a:effectLst/>
                        </a:rPr>
                        <a:t>: Excluded </a:t>
                      </a:r>
                      <a:r>
                        <a:rPr lang="en-US" sz="1100" dirty="0">
                          <a:effectLst/>
                        </a:rPr>
                        <a:t>Expenditures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gridSpan="3">
                  <a:txBody>
                    <a:bodyPr/>
                    <a:lstStyle/>
                    <a:p>
                      <a:pPr marL="0" marR="0">
                        <a:lnSpc>
                          <a:spcPct val="107000"/>
                        </a:lnSpc>
                        <a:spcBef>
                          <a:spcPts val="0"/>
                        </a:spcBef>
                        <a:spcAft>
                          <a:spcPts val="0"/>
                        </a:spcAft>
                      </a:pPr>
                      <a:r>
                        <a:rPr lang="en-US" sz="800" dirty="0">
                          <a:effectLst/>
                        </a:rPr>
                        <a:t>Debt, capital, equipment, </a:t>
                      </a:r>
                      <a:r>
                        <a:rPr lang="en-US" sz="800" dirty="0" smtClean="0">
                          <a:effectLst/>
                        </a:rPr>
                        <a:t>tuition paid to private schools accepting vouchers, </a:t>
                      </a:r>
                      <a:r>
                        <a:rPr lang="en-US" sz="800" dirty="0">
                          <a:effectLst/>
                        </a:rPr>
                        <a:t>adult </a:t>
                      </a:r>
                      <a:r>
                        <a:rPr lang="en-US" sz="800" dirty="0" smtClean="0">
                          <a:effectLst/>
                        </a:rPr>
                        <a:t>education</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02049385"/>
                  </a:ext>
                </a:extLst>
              </a:tr>
              <a:tr h="183717">
                <a:tc>
                  <a:txBody>
                    <a:bodyPr/>
                    <a:lstStyle/>
                    <a:p>
                      <a:pPr marL="0" marR="0" algn="r">
                        <a:lnSpc>
                          <a:spcPct val="107000"/>
                        </a:lnSpc>
                        <a:spcBef>
                          <a:spcPts val="0"/>
                        </a:spcBef>
                        <a:spcAft>
                          <a:spcPts val="0"/>
                        </a:spcAft>
                      </a:pPr>
                      <a:r>
                        <a:rPr lang="en-US" sz="1100" dirty="0">
                          <a:effectLst/>
                        </a:rPr>
                        <a:t>M</a:t>
                      </a:r>
                      <a:r>
                        <a:rPr lang="en-US" sz="1100" dirty="0" smtClean="0">
                          <a:effectLst/>
                        </a:rPr>
                        <a:t>: Enrollment </a:t>
                      </a:r>
                      <a:r>
                        <a:rPr lang="en-US" sz="1100" dirty="0">
                          <a:effectLst/>
                        </a:rPr>
                        <a:t>Count Procedure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gridSpan="3">
                  <a:txBody>
                    <a:bodyPr/>
                    <a:lstStyle/>
                    <a:p>
                      <a:pPr marL="0" marR="0">
                        <a:lnSpc>
                          <a:spcPct val="107000"/>
                        </a:lnSpc>
                        <a:spcBef>
                          <a:spcPts val="0"/>
                        </a:spcBef>
                        <a:spcAft>
                          <a:spcPts val="0"/>
                        </a:spcAft>
                      </a:pPr>
                      <a:r>
                        <a:rPr lang="en-US" sz="800" dirty="0" smtClean="0">
                          <a:effectLst/>
                        </a:rPr>
                        <a:t>WISEdata 3</a:t>
                      </a:r>
                      <a:r>
                        <a:rPr lang="en-US" sz="800" baseline="30000" dirty="0" smtClean="0">
                          <a:effectLst/>
                        </a:rPr>
                        <a:t>rd </a:t>
                      </a:r>
                      <a:r>
                        <a:rPr lang="en-US" sz="800" dirty="0" smtClean="0">
                          <a:effectLst/>
                        </a:rPr>
                        <a:t>Friday in September (School Report Cards)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50901221"/>
                  </a:ext>
                </a:extLst>
              </a:tr>
            </a:tbl>
          </a:graphicData>
        </a:graphic>
      </p:graphicFrame>
    </p:spTree>
    <p:extLst>
      <p:ext uri="{BB962C8B-B14F-4D97-AF65-F5344CB8AC3E}">
        <p14:creationId xmlns:p14="http://schemas.microsoft.com/office/powerpoint/2010/main" val="211154411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7250" y="0"/>
            <a:ext cx="8720842" cy="1357475"/>
          </a:xfrm>
        </p:spPr>
        <p:txBody>
          <a:bodyPr/>
          <a:lstStyle/>
          <a:p>
            <a:pPr lvl="0" algn="ctr" defTabSz="702328">
              <a:lnSpc>
                <a:spcPct val="100000"/>
              </a:lnSpc>
              <a:spcBef>
                <a:spcPts val="0"/>
              </a:spcBef>
              <a:spcAft>
                <a:spcPts val="3072"/>
              </a:spcAft>
            </a:pPr>
            <a:r>
              <a:rPr lang="en-US" sz="3687" b="1" dirty="0">
                <a:solidFill>
                  <a:prstClr val="white"/>
                </a:solidFill>
                <a:latin typeface="Lato Black" panose="020F0A02020204030203" pitchFamily="34" charset="0"/>
                <a:ea typeface="+mn-ea"/>
                <a:cs typeface="+mn-cs"/>
              </a:rPr>
              <a:t>A &amp; M: Enrollment</a:t>
            </a:r>
          </a:p>
        </p:txBody>
      </p:sp>
      <p:sp>
        <p:nvSpPr>
          <p:cNvPr id="4" name="Slide Number Placeholder 3"/>
          <p:cNvSpPr>
            <a:spLocks noGrp="1"/>
          </p:cNvSpPr>
          <p:nvPr>
            <p:ph type="sldNum" sz="quarter" idx="12"/>
          </p:nvPr>
        </p:nvSpPr>
        <p:spPr/>
        <p:txBody>
          <a:bodyPr/>
          <a:lstStyle/>
          <a:p>
            <a:fld id="{E5B05722-27E2-490D-91AF-DCC2EA314057}" type="slidenum">
              <a:rPr lang="en-US" smtClean="0"/>
              <a:pPr/>
              <a:t>83</a:t>
            </a:fld>
            <a:endParaRPr lang="en-US" dirty="0"/>
          </a:p>
        </p:txBody>
      </p:sp>
      <p:sp>
        <p:nvSpPr>
          <p:cNvPr id="5" name="Text Placeholder 2"/>
          <p:cNvSpPr txBox="1">
            <a:spLocks/>
          </p:cNvSpPr>
          <p:nvPr/>
        </p:nvSpPr>
        <p:spPr>
          <a:xfrm>
            <a:off x="432988" y="2200684"/>
            <a:ext cx="3083097" cy="3710259"/>
          </a:xfrm>
          <a:prstGeom prst="rect">
            <a:avLst/>
          </a:prstGeom>
        </p:spPr>
        <p:txBody>
          <a:bodyPr>
            <a:normAutofit/>
          </a:bodyPr>
          <a:lstStyle>
            <a:lvl1pPr marL="234109" indent="-234109" algn="l" defTabSz="936437" rtl="0" eaLnBrk="1" latinLnBrk="0" hangingPunct="1">
              <a:lnSpc>
                <a:spcPct val="90000"/>
              </a:lnSpc>
              <a:spcBef>
                <a:spcPts val="1024"/>
              </a:spcBef>
              <a:buFont typeface="Arial" panose="020B0604020202020204" pitchFamily="34" charset="0"/>
              <a:buChar char="•"/>
              <a:defRPr sz="2867" kern="1200">
                <a:solidFill>
                  <a:schemeClr val="tx1"/>
                </a:solidFill>
                <a:latin typeface="+mn-lt"/>
                <a:ea typeface="+mn-ea"/>
                <a:cs typeface="+mn-cs"/>
              </a:defRPr>
            </a:lvl1pPr>
            <a:lvl2pPr marL="702328" indent="-234109" algn="l" defTabSz="936437" rtl="0" eaLnBrk="1" latinLnBrk="0" hangingPunct="1">
              <a:lnSpc>
                <a:spcPct val="90000"/>
              </a:lnSpc>
              <a:spcBef>
                <a:spcPts val="512"/>
              </a:spcBef>
              <a:buFont typeface="Arial" panose="020B0604020202020204" pitchFamily="34" charset="0"/>
              <a:buChar char="•"/>
              <a:defRPr sz="2458" kern="1200">
                <a:solidFill>
                  <a:schemeClr val="tx1"/>
                </a:solidFill>
                <a:latin typeface="+mn-lt"/>
                <a:ea typeface="+mn-ea"/>
                <a:cs typeface="+mn-cs"/>
              </a:defRPr>
            </a:lvl2pPr>
            <a:lvl3pPr marL="1170546" indent="-234109" algn="l" defTabSz="936437" rtl="0" eaLnBrk="1" latinLnBrk="0" hangingPunct="1">
              <a:lnSpc>
                <a:spcPct val="90000"/>
              </a:lnSpc>
              <a:spcBef>
                <a:spcPts val="512"/>
              </a:spcBef>
              <a:buFont typeface="Arial" panose="020B0604020202020204" pitchFamily="34" charset="0"/>
              <a:buChar char="•"/>
              <a:defRPr sz="2048" kern="1200">
                <a:solidFill>
                  <a:schemeClr val="tx1"/>
                </a:solidFill>
                <a:latin typeface="+mn-lt"/>
                <a:ea typeface="+mn-ea"/>
                <a:cs typeface="+mn-cs"/>
              </a:defRPr>
            </a:lvl3pPr>
            <a:lvl4pPr marL="1638765" indent="-234109" algn="l" defTabSz="936437" rtl="0" eaLnBrk="1" latinLnBrk="0" hangingPunct="1">
              <a:lnSpc>
                <a:spcPct val="90000"/>
              </a:lnSpc>
              <a:spcBef>
                <a:spcPts val="512"/>
              </a:spcBef>
              <a:buFont typeface="Arial" panose="020B0604020202020204" pitchFamily="34" charset="0"/>
              <a:buChar char="•"/>
              <a:defRPr sz="1843" kern="1200">
                <a:solidFill>
                  <a:schemeClr val="tx1"/>
                </a:solidFill>
                <a:latin typeface="+mn-lt"/>
                <a:ea typeface="+mn-ea"/>
                <a:cs typeface="+mn-cs"/>
              </a:defRPr>
            </a:lvl4pPr>
            <a:lvl5pPr marL="2106983" indent="-234109" algn="l" defTabSz="936437" rtl="0" eaLnBrk="1" latinLnBrk="0" hangingPunct="1">
              <a:lnSpc>
                <a:spcPct val="90000"/>
              </a:lnSpc>
              <a:spcBef>
                <a:spcPts val="512"/>
              </a:spcBef>
              <a:buFont typeface="Arial" panose="020B0604020202020204" pitchFamily="34" charset="0"/>
              <a:buChar char="•"/>
              <a:defRPr sz="1843" kern="1200">
                <a:solidFill>
                  <a:schemeClr val="tx1"/>
                </a:solidFill>
                <a:latin typeface="+mn-lt"/>
                <a:ea typeface="+mn-ea"/>
                <a:cs typeface="+mn-cs"/>
              </a:defRPr>
            </a:lvl5pPr>
            <a:lvl6pPr marL="2575202" indent="-234109" algn="l" defTabSz="936437" rtl="0" eaLnBrk="1" latinLnBrk="0" hangingPunct="1">
              <a:lnSpc>
                <a:spcPct val="90000"/>
              </a:lnSpc>
              <a:spcBef>
                <a:spcPts val="512"/>
              </a:spcBef>
              <a:buFont typeface="Arial" panose="020B0604020202020204" pitchFamily="34" charset="0"/>
              <a:buChar char="•"/>
              <a:defRPr sz="1843" kern="1200">
                <a:solidFill>
                  <a:schemeClr val="tx1"/>
                </a:solidFill>
                <a:latin typeface="+mn-lt"/>
                <a:ea typeface="+mn-ea"/>
                <a:cs typeface="+mn-cs"/>
              </a:defRPr>
            </a:lvl6pPr>
            <a:lvl7pPr marL="3043420" indent="-234109" algn="l" defTabSz="936437" rtl="0" eaLnBrk="1" latinLnBrk="0" hangingPunct="1">
              <a:lnSpc>
                <a:spcPct val="90000"/>
              </a:lnSpc>
              <a:spcBef>
                <a:spcPts val="512"/>
              </a:spcBef>
              <a:buFont typeface="Arial" panose="020B0604020202020204" pitchFamily="34" charset="0"/>
              <a:buChar char="•"/>
              <a:defRPr sz="1843" kern="1200">
                <a:solidFill>
                  <a:schemeClr val="tx1"/>
                </a:solidFill>
                <a:latin typeface="+mn-lt"/>
                <a:ea typeface="+mn-ea"/>
                <a:cs typeface="+mn-cs"/>
              </a:defRPr>
            </a:lvl7pPr>
            <a:lvl8pPr marL="3511639" indent="-234109" algn="l" defTabSz="936437" rtl="0" eaLnBrk="1" latinLnBrk="0" hangingPunct="1">
              <a:lnSpc>
                <a:spcPct val="90000"/>
              </a:lnSpc>
              <a:spcBef>
                <a:spcPts val="512"/>
              </a:spcBef>
              <a:buFont typeface="Arial" panose="020B0604020202020204" pitchFamily="34" charset="0"/>
              <a:buChar char="•"/>
              <a:defRPr sz="1843" kern="1200">
                <a:solidFill>
                  <a:schemeClr val="tx1"/>
                </a:solidFill>
                <a:latin typeface="+mn-lt"/>
                <a:ea typeface="+mn-ea"/>
                <a:cs typeface="+mn-cs"/>
              </a:defRPr>
            </a:lvl8pPr>
            <a:lvl9pPr marL="3979857" indent="-234109" algn="l" defTabSz="936437" rtl="0" eaLnBrk="1" latinLnBrk="0" hangingPunct="1">
              <a:lnSpc>
                <a:spcPct val="90000"/>
              </a:lnSpc>
              <a:spcBef>
                <a:spcPts val="512"/>
              </a:spcBef>
              <a:buFont typeface="Arial" panose="020B0604020202020204" pitchFamily="34" charset="0"/>
              <a:buChar char="•"/>
              <a:defRPr sz="1843" kern="1200">
                <a:solidFill>
                  <a:schemeClr val="tx1"/>
                </a:solidFill>
                <a:latin typeface="+mn-lt"/>
                <a:ea typeface="+mn-ea"/>
                <a:cs typeface="+mn-cs"/>
              </a:defRPr>
            </a:lvl9pPr>
          </a:lstStyle>
          <a:p>
            <a:pPr marL="351164" lvl="0" indent="-351164" defTabSz="702328">
              <a:lnSpc>
                <a:spcPct val="107000"/>
              </a:lnSpc>
              <a:spcBef>
                <a:spcPts val="0"/>
              </a:spcBef>
              <a:buFont typeface="Arial"/>
              <a:buChar char="•"/>
            </a:pPr>
            <a:r>
              <a:rPr lang="en-US" sz="1639" b="1" dirty="0">
                <a:solidFill>
                  <a:prstClr val="black"/>
                </a:solidFill>
                <a:latin typeface="Lato" panose="020F0502020204030203" pitchFamily="34" charset="0"/>
                <a:ea typeface="Calibri" panose="020F0502020204030204" pitchFamily="34" charset="0"/>
                <a:cs typeface="Calibri" panose="020F0502020204030204" pitchFamily="34" charset="0"/>
              </a:rPr>
              <a:t>Non-weighted student enrollment. So,</a:t>
            </a:r>
            <a:r>
              <a:rPr lang="en-US" sz="1639" b="1" dirty="0">
                <a:solidFill>
                  <a:prstClr val="black"/>
                </a:solidFill>
                <a:latin typeface="Lato" panose="020F0502020204030203" pitchFamily="34" charset="0"/>
              </a:rPr>
              <a:t> a 4-year old kindergarten student counts as 1.0, not 0.6. </a:t>
            </a:r>
            <a:endParaRPr lang="en-US" sz="1639" b="1" dirty="0">
              <a:solidFill>
                <a:prstClr val="black"/>
              </a:solidFill>
              <a:latin typeface="Lato" panose="020F0502020204030203" pitchFamily="34" charset="0"/>
              <a:ea typeface="Calibri" panose="020F0502020204030204" pitchFamily="34" charset="0"/>
              <a:cs typeface="Times New Roman" panose="02020603050405020304" pitchFamily="18" charset="0"/>
            </a:endParaRPr>
          </a:p>
          <a:p>
            <a:pPr marL="351164" lvl="0" indent="-351164" defTabSz="702328">
              <a:lnSpc>
                <a:spcPct val="107000"/>
              </a:lnSpc>
              <a:spcBef>
                <a:spcPts val="0"/>
              </a:spcBef>
              <a:buFont typeface="Arial"/>
              <a:buChar char="•"/>
            </a:pPr>
            <a:r>
              <a:rPr lang="en-US" sz="1639" b="1" dirty="0">
                <a:solidFill>
                  <a:prstClr val="black"/>
                </a:solidFill>
                <a:latin typeface="Lato" panose="020F0502020204030203" pitchFamily="34" charset="0"/>
                <a:ea typeface="Calibri" panose="020F0502020204030204" pitchFamily="34" charset="0"/>
                <a:cs typeface="Calibri" panose="020F0502020204030204" pitchFamily="34" charset="0"/>
              </a:rPr>
              <a:t>Only reflects students served in that school. </a:t>
            </a:r>
          </a:p>
          <a:p>
            <a:pPr marL="351164" lvl="0" indent="-351164" defTabSz="702328">
              <a:lnSpc>
                <a:spcPct val="107000"/>
              </a:lnSpc>
              <a:spcBef>
                <a:spcPts val="0"/>
              </a:spcBef>
              <a:spcAft>
                <a:spcPts val="450"/>
              </a:spcAft>
              <a:buFont typeface="Arial"/>
              <a:buChar char="•"/>
            </a:pPr>
            <a:r>
              <a:rPr lang="en-US" sz="1639" b="1" dirty="0">
                <a:solidFill>
                  <a:prstClr val="black"/>
                </a:solidFill>
                <a:latin typeface="Lato" panose="020F0502020204030203" pitchFamily="34" charset="0"/>
              </a:rPr>
              <a:t>Student count procedures vary across states. In Wisconsin, the 3</a:t>
            </a:r>
            <a:r>
              <a:rPr lang="en-US" sz="1639" b="1" baseline="30000" dirty="0">
                <a:solidFill>
                  <a:prstClr val="black"/>
                </a:solidFill>
                <a:latin typeface="Lato" panose="020F0502020204030203" pitchFamily="34" charset="0"/>
              </a:rPr>
              <a:t>rd</a:t>
            </a:r>
            <a:r>
              <a:rPr lang="en-US" sz="1639" b="1" dirty="0">
                <a:solidFill>
                  <a:prstClr val="black"/>
                </a:solidFill>
                <a:latin typeface="Lato" panose="020F0502020204030203" pitchFamily="34" charset="0"/>
              </a:rPr>
              <a:t> Friday in September count is used on the School Report Cards.  List the count procedure under “M”.</a:t>
            </a:r>
          </a:p>
          <a:p>
            <a:pPr marL="0" indent="0">
              <a:buFont typeface="Arial" panose="020B0604020202020204" pitchFamily="34" charset="0"/>
              <a:buNone/>
            </a:pPr>
            <a:endParaRPr lang="en-US" dirty="0"/>
          </a:p>
        </p:txBody>
      </p:sp>
      <p:graphicFrame>
        <p:nvGraphicFramePr>
          <p:cNvPr id="7" name="Table 6"/>
          <p:cNvGraphicFramePr>
            <a:graphicFrameLocks noGrp="1"/>
          </p:cNvGraphicFramePr>
          <p:nvPr>
            <p:extLst/>
          </p:nvPr>
        </p:nvGraphicFramePr>
        <p:xfrm>
          <a:off x="4047951" y="1821637"/>
          <a:ext cx="5164262" cy="3527461"/>
        </p:xfrm>
        <a:graphic>
          <a:graphicData uri="http://schemas.openxmlformats.org/drawingml/2006/table">
            <a:tbl>
              <a:tblPr firstRow="1" firstCol="1" bandRow="1">
                <a:tableStyleId>{5C22544A-7EE6-4342-B048-85BDC9FD1C3A}</a:tableStyleId>
              </a:tblPr>
              <a:tblGrid>
                <a:gridCol w="2348337">
                  <a:extLst>
                    <a:ext uri="{9D8B030D-6E8A-4147-A177-3AD203B41FA5}">
                      <a16:colId xmlns:a16="http://schemas.microsoft.com/office/drawing/2014/main" val="3797289709"/>
                    </a:ext>
                  </a:extLst>
                </a:gridCol>
                <a:gridCol w="969102">
                  <a:extLst>
                    <a:ext uri="{9D8B030D-6E8A-4147-A177-3AD203B41FA5}">
                      <a16:colId xmlns:a16="http://schemas.microsoft.com/office/drawing/2014/main" val="1499538746"/>
                    </a:ext>
                  </a:extLst>
                </a:gridCol>
                <a:gridCol w="932427">
                  <a:extLst>
                    <a:ext uri="{9D8B030D-6E8A-4147-A177-3AD203B41FA5}">
                      <a16:colId xmlns:a16="http://schemas.microsoft.com/office/drawing/2014/main" val="2285733707"/>
                    </a:ext>
                  </a:extLst>
                </a:gridCol>
                <a:gridCol w="914396">
                  <a:extLst>
                    <a:ext uri="{9D8B030D-6E8A-4147-A177-3AD203B41FA5}">
                      <a16:colId xmlns:a16="http://schemas.microsoft.com/office/drawing/2014/main" val="1375915394"/>
                    </a:ext>
                  </a:extLst>
                </a:gridCol>
              </a:tblGrid>
              <a:tr h="172714">
                <a:tc>
                  <a:txBody>
                    <a:bodyPr/>
                    <a:lstStyle/>
                    <a:p>
                      <a:pPr marL="0" marR="0">
                        <a:lnSpc>
                          <a:spcPct val="107000"/>
                        </a:lnSpc>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gridSpan="3">
                  <a:txBody>
                    <a:bodyPr/>
                    <a:lstStyle/>
                    <a:p>
                      <a:pPr marL="0" marR="0" algn="ctr">
                        <a:lnSpc>
                          <a:spcPct val="107000"/>
                        </a:lnSpc>
                        <a:spcBef>
                          <a:spcPts val="0"/>
                        </a:spcBef>
                        <a:spcAft>
                          <a:spcPts val="0"/>
                        </a:spcAft>
                      </a:pPr>
                      <a:r>
                        <a:rPr lang="en-US" sz="1000" dirty="0">
                          <a:effectLst/>
                        </a:rPr>
                        <a:t>District 1</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68484241"/>
                  </a:ext>
                </a:extLst>
              </a:tr>
              <a:tr h="345428">
                <a:tc>
                  <a:txBody>
                    <a:bodyPr/>
                    <a:lstStyle/>
                    <a:p>
                      <a:pPr marL="0" marR="0">
                        <a:lnSpc>
                          <a:spcPct val="107000"/>
                        </a:lnSpc>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a:txBody>
                    <a:bodyPr/>
                    <a:lstStyle/>
                    <a:p>
                      <a:pPr marL="0" marR="0">
                        <a:lnSpc>
                          <a:spcPct val="107000"/>
                        </a:lnSpc>
                        <a:spcBef>
                          <a:spcPts val="0"/>
                        </a:spcBef>
                        <a:spcAft>
                          <a:spcPts val="0"/>
                        </a:spcAft>
                      </a:pPr>
                      <a:r>
                        <a:rPr lang="en-US" sz="1000" b="1" dirty="0">
                          <a:effectLst/>
                        </a:rPr>
                        <a:t>Elementary</a:t>
                      </a:r>
                    </a:p>
                    <a:p>
                      <a:pPr marL="0" marR="0">
                        <a:lnSpc>
                          <a:spcPct val="107000"/>
                        </a:lnSpc>
                        <a:spcBef>
                          <a:spcPts val="0"/>
                        </a:spcBef>
                        <a:spcAft>
                          <a:spcPts val="0"/>
                        </a:spcAft>
                      </a:pPr>
                      <a:r>
                        <a:rPr lang="en-US" sz="1000" b="1" dirty="0">
                          <a:effectLst/>
                        </a:rPr>
                        <a:t>School #11</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a:txBody>
                    <a:bodyPr/>
                    <a:lstStyle/>
                    <a:p>
                      <a:pPr marL="0" marR="0">
                        <a:lnSpc>
                          <a:spcPct val="107000"/>
                        </a:lnSpc>
                        <a:spcBef>
                          <a:spcPts val="0"/>
                        </a:spcBef>
                        <a:spcAft>
                          <a:spcPts val="0"/>
                        </a:spcAft>
                      </a:pPr>
                      <a:r>
                        <a:rPr lang="en-US" sz="1000" b="1" dirty="0" smtClean="0">
                          <a:effectLst/>
                        </a:rPr>
                        <a:t>Middle</a:t>
                      </a:r>
                      <a:endParaRPr lang="en-US" sz="1000" b="1" dirty="0">
                        <a:effectLst/>
                      </a:endParaRPr>
                    </a:p>
                    <a:p>
                      <a:pPr marL="0" marR="0">
                        <a:lnSpc>
                          <a:spcPct val="107000"/>
                        </a:lnSpc>
                        <a:spcBef>
                          <a:spcPts val="0"/>
                        </a:spcBef>
                        <a:spcAft>
                          <a:spcPts val="0"/>
                        </a:spcAft>
                      </a:pPr>
                      <a:r>
                        <a:rPr lang="en-US" sz="1000" b="1" dirty="0">
                          <a:effectLst/>
                        </a:rPr>
                        <a:t>School #12</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a:txBody>
                    <a:bodyPr/>
                    <a:lstStyle/>
                    <a:p>
                      <a:pPr marL="0" marR="0">
                        <a:lnSpc>
                          <a:spcPct val="107000"/>
                        </a:lnSpc>
                        <a:spcBef>
                          <a:spcPts val="0"/>
                        </a:spcBef>
                        <a:spcAft>
                          <a:spcPts val="0"/>
                        </a:spcAft>
                      </a:pPr>
                      <a:r>
                        <a:rPr lang="en-US" sz="1000" b="1" dirty="0" smtClean="0">
                          <a:effectLst/>
                        </a:rPr>
                        <a:t>High</a:t>
                      </a:r>
                      <a:r>
                        <a:rPr lang="en-US" sz="1000" b="1" baseline="0" dirty="0" smtClean="0">
                          <a:effectLst/>
                        </a:rPr>
                        <a:t> </a:t>
                      </a:r>
                      <a:endParaRPr lang="en-US" sz="1000" b="1" dirty="0">
                        <a:effectLst/>
                      </a:endParaRPr>
                    </a:p>
                    <a:p>
                      <a:pPr marL="0" marR="0">
                        <a:lnSpc>
                          <a:spcPct val="107000"/>
                        </a:lnSpc>
                        <a:spcBef>
                          <a:spcPts val="0"/>
                        </a:spcBef>
                        <a:spcAft>
                          <a:spcPts val="0"/>
                        </a:spcAft>
                      </a:pPr>
                      <a:r>
                        <a:rPr lang="en-US" sz="1000" b="1" dirty="0">
                          <a:effectLst/>
                        </a:rPr>
                        <a:t>School #17</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extLst>
                  <a:ext uri="{0D108BD9-81ED-4DB2-BD59-A6C34878D82A}">
                    <a16:rowId xmlns:a16="http://schemas.microsoft.com/office/drawing/2014/main" val="2417956228"/>
                  </a:ext>
                </a:extLst>
              </a:tr>
              <a:tr h="172714">
                <a:tc>
                  <a:txBody>
                    <a:bodyPr/>
                    <a:lstStyle/>
                    <a:p>
                      <a:pPr marL="0" marR="0" algn="r">
                        <a:lnSpc>
                          <a:spcPct val="107000"/>
                        </a:lnSpc>
                        <a:spcBef>
                          <a:spcPts val="0"/>
                        </a:spcBef>
                        <a:spcAft>
                          <a:spcPts val="0"/>
                        </a:spcAft>
                      </a:pPr>
                      <a:r>
                        <a:rPr lang="en-US" sz="1000" dirty="0">
                          <a:effectLst/>
                        </a:rPr>
                        <a:t>A: </a:t>
                      </a:r>
                      <a:r>
                        <a:rPr lang="en-US" sz="1000" dirty="0" smtClean="0">
                          <a:effectLst/>
                        </a:rPr>
                        <a:t>Enrollment (School Report Cards)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a:txBody>
                    <a:bodyPr/>
                    <a:lstStyle/>
                    <a:p>
                      <a:pPr marL="0" marR="0" algn="ctr">
                        <a:lnSpc>
                          <a:spcPct val="107000"/>
                        </a:lnSpc>
                        <a:spcBef>
                          <a:spcPts val="0"/>
                        </a:spcBef>
                        <a:spcAft>
                          <a:spcPts val="0"/>
                        </a:spcAft>
                      </a:pPr>
                      <a:r>
                        <a:rPr lang="en-US" sz="1000" dirty="0">
                          <a:effectLst/>
                        </a:rPr>
                        <a:t>375</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a:txBody>
                    <a:bodyPr/>
                    <a:lstStyle/>
                    <a:p>
                      <a:pPr marL="0" marR="0" algn="ctr">
                        <a:lnSpc>
                          <a:spcPct val="107000"/>
                        </a:lnSpc>
                        <a:spcBef>
                          <a:spcPts val="0"/>
                        </a:spcBef>
                        <a:spcAft>
                          <a:spcPts val="0"/>
                        </a:spcAft>
                      </a:pPr>
                      <a:r>
                        <a:rPr lang="en-US" sz="1000" dirty="0">
                          <a:effectLst/>
                        </a:rPr>
                        <a:t>511</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a:txBody>
                    <a:bodyPr/>
                    <a:lstStyle/>
                    <a:p>
                      <a:pPr marL="0" marR="0" algn="ctr">
                        <a:lnSpc>
                          <a:spcPct val="107000"/>
                        </a:lnSpc>
                        <a:spcBef>
                          <a:spcPts val="0"/>
                        </a:spcBef>
                        <a:spcAft>
                          <a:spcPts val="0"/>
                        </a:spcAft>
                      </a:pPr>
                      <a:r>
                        <a:rPr lang="en-US" sz="1000" dirty="0">
                          <a:effectLst/>
                        </a:rPr>
                        <a:t>992</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extLst>
                  <a:ext uri="{0D108BD9-81ED-4DB2-BD59-A6C34878D82A}">
                    <a16:rowId xmlns:a16="http://schemas.microsoft.com/office/drawing/2014/main" val="821515262"/>
                  </a:ext>
                </a:extLst>
              </a:tr>
              <a:tr h="172714">
                <a:tc rowSpan="4">
                  <a:txBody>
                    <a:bodyPr/>
                    <a:lstStyle/>
                    <a:p>
                      <a:pPr marL="0" marR="0">
                        <a:lnSpc>
                          <a:spcPct val="107000"/>
                        </a:lnSpc>
                        <a:spcBef>
                          <a:spcPts val="0"/>
                        </a:spcBef>
                        <a:spcAft>
                          <a:spcPts val="0"/>
                        </a:spcAft>
                      </a:pPr>
                      <a:r>
                        <a:rPr lang="en-US" sz="1000" dirty="0" smtClean="0">
                          <a:effectLst/>
                        </a:rPr>
                        <a:t>School</a:t>
                      </a:r>
                      <a:r>
                        <a:rPr lang="en-US" sz="1000" baseline="0" dirty="0" smtClean="0">
                          <a:effectLst/>
                        </a:rPr>
                        <a:t> L</a:t>
                      </a:r>
                      <a:r>
                        <a:rPr lang="en-US" sz="1000" dirty="0" smtClean="0">
                          <a:effectLst/>
                        </a:rPr>
                        <a:t>evel</a:t>
                      </a:r>
                      <a:endParaRPr lang="en-US" sz="1000" dirty="0">
                        <a:effectLst/>
                      </a:endParaRPr>
                    </a:p>
                    <a:p>
                      <a:pPr marL="0" marR="0" algn="r">
                        <a:lnSpc>
                          <a:spcPct val="107000"/>
                        </a:lnSpc>
                        <a:spcBef>
                          <a:spcPts val="0"/>
                        </a:spcBef>
                        <a:spcAft>
                          <a:spcPts val="0"/>
                        </a:spcAft>
                      </a:pPr>
                      <a:r>
                        <a:rPr lang="en-US" sz="1000" dirty="0">
                          <a:effectLst/>
                        </a:rPr>
                        <a:t>B: Federal</a:t>
                      </a:r>
                    </a:p>
                    <a:p>
                      <a:pPr marL="0" marR="0" algn="r">
                        <a:lnSpc>
                          <a:spcPct val="107000"/>
                        </a:lnSpc>
                        <a:spcBef>
                          <a:spcPts val="0"/>
                        </a:spcBef>
                        <a:spcAft>
                          <a:spcPts val="0"/>
                        </a:spcAft>
                      </a:pPr>
                      <a:r>
                        <a:rPr lang="en-US" sz="1000" dirty="0">
                          <a:effectLst/>
                        </a:rPr>
                        <a:t>C: State/Local</a:t>
                      </a:r>
                    </a:p>
                    <a:p>
                      <a:pPr marL="0" marR="0" algn="r">
                        <a:lnSpc>
                          <a:spcPct val="107000"/>
                        </a:lnSpc>
                        <a:spcBef>
                          <a:spcPts val="0"/>
                        </a:spcBef>
                        <a:spcAft>
                          <a:spcPts val="0"/>
                        </a:spcAft>
                      </a:pPr>
                      <a:r>
                        <a:rPr lang="en-US" sz="1000" dirty="0">
                          <a:effectLst/>
                        </a:rPr>
                        <a:t>D</a:t>
                      </a:r>
                      <a:r>
                        <a:rPr lang="en-US" sz="1000" dirty="0" smtClean="0">
                          <a:effectLst/>
                        </a:rPr>
                        <a:t>: School Site </a:t>
                      </a:r>
                      <a:r>
                        <a:rPr lang="en-US" sz="1000" dirty="0">
                          <a:effectLst/>
                        </a:rPr>
                        <a:t>total</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a:txBody>
                    <a:bodyPr/>
                    <a:lstStyle/>
                    <a:p>
                      <a:pPr marL="0" marR="0" algn="r">
                        <a:lnSpc>
                          <a:spcPct val="107000"/>
                        </a:lnSpc>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a:txBody>
                    <a:bodyPr/>
                    <a:lstStyle/>
                    <a:p>
                      <a:pPr marL="0" marR="0" algn="r">
                        <a:lnSpc>
                          <a:spcPct val="107000"/>
                        </a:lnSpc>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a:txBody>
                    <a:bodyPr/>
                    <a:lstStyle/>
                    <a:p>
                      <a:pPr marL="0" marR="0" algn="r">
                        <a:lnSpc>
                          <a:spcPct val="107000"/>
                        </a:lnSpc>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extLst>
                  <a:ext uri="{0D108BD9-81ED-4DB2-BD59-A6C34878D82A}">
                    <a16:rowId xmlns:a16="http://schemas.microsoft.com/office/drawing/2014/main" val="2298523472"/>
                  </a:ext>
                </a:extLst>
              </a:tr>
              <a:tr h="172714">
                <a:tc vMerge="1">
                  <a:txBody>
                    <a:bodyPr/>
                    <a:lstStyle/>
                    <a:p>
                      <a:endParaRPr lang="en-US"/>
                    </a:p>
                  </a:txBody>
                  <a:tcPr/>
                </a:tc>
                <a:tc>
                  <a:txBody>
                    <a:bodyPr/>
                    <a:lstStyle/>
                    <a:p>
                      <a:pPr marL="0" marR="0" algn="r">
                        <a:lnSpc>
                          <a:spcPct val="107000"/>
                        </a:lnSpc>
                        <a:spcBef>
                          <a:spcPts val="0"/>
                        </a:spcBef>
                        <a:spcAft>
                          <a:spcPts val="0"/>
                        </a:spcAft>
                      </a:pPr>
                      <a:r>
                        <a:rPr lang="en-US" sz="1000" dirty="0">
                          <a:effectLst/>
                        </a:rPr>
                        <a:t>$456</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a:txBody>
                    <a:bodyPr/>
                    <a:lstStyle/>
                    <a:p>
                      <a:pPr marL="0" marR="0" algn="r">
                        <a:lnSpc>
                          <a:spcPct val="107000"/>
                        </a:lnSpc>
                        <a:spcBef>
                          <a:spcPts val="0"/>
                        </a:spcBef>
                        <a:spcAft>
                          <a:spcPts val="0"/>
                        </a:spcAft>
                      </a:pPr>
                      <a:r>
                        <a:rPr lang="en-US" sz="1000" dirty="0">
                          <a:effectLst/>
                        </a:rPr>
                        <a:t>$209</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a:txBody>
                    <a:bodyPr/>
                    <a:lstStyle/>
                    <a:p>
                      <a:pPr marL="0" marR="0" algn="r">
                        <a:lnSpc>
                          <a:spcPct val="107000"/>
                        </a:lnSpc>
                        <a:spcBef>
                          <a:spcPts val="0"/>
                        </a:spcBef>
                        <a:spcAft>
                          <a:spcPts val="0"/>
                        </a:spcAft>
                      </a:pPr>
                      <a:r>
                        <a:rPr lang="en-US" sz="1000" dirty="0">
                          <a:effectLst/>
                        </a:rPr>
                        <a:t>$164</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extLst>
                  <a:ext uri="{0D108BD9-81ED-4DB2-BD59-A6C34878D82A}">
                    <a16:rowId xmlns:a16="http://schemas.microsoft.com/office/drawing/2014/main" val="1209589097"/>
                  </a:ext>
                </a:extLst>
              </a:tr>
              <a:tr h="172714">
                <a:tc vMerge="1">
                  <a:txBody>
                    <a:bodyPr/>
                    <a:lstStyle/>
                    <a:p>
                      <a:endParaRPr lang="en-US"/>
                    </a:p>
                  </a:txBody>
                  <a:tcPr/>
                </a:tc>
                <a:tc>
                  <a:txBody>
                    <a:bodyPr/>
                    <a:lstStyle/>
                    <a:p>
                      <a:pPr marL="0" marR="0" algn="r">
                        <a:lnSpc>
                          <a:spcPct val="107000"/>
                        </a:lnSpc>
                        <a:spcBef>
                          <a:spcPts val="0"/>
                        </a:spcBef>
                        <a:spcAft>
                          <a:spcPts val="0"/>
                        </a:spcAft>
                      </a:pPr>
                      <a:r>
                        <a:rPr lang="en-US" sz="1000" dirty="0">
                          <a:effectLst/>
                        </a:rPr>
                        <a:t>$6,111</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a:txBody>
                    <a:bodyPr/>
                    <a:lstStyle/>
                    <a:p>
                      <a:pPr marL="0" marR="0" algn="r">
                        <a:lnSpc>
                          <a:spcPct val="107000"/>
                        </a:lnSpc>
                        <a:spcBef>
                          <a:spcPts val="0"/>
                        </a:spcBef>
                        <a:spcAft>
                          <a:spcPts val="0"/>
                        </a:spcAft>
                      </a:pPr>
                      <a:r>
                        <a:rPr lang="en-US" sz="1000" dirty="0">
                          <a:effectLst/>
                        </a:rPr>
                        <a:t>$4,756</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a:txBody>
                    <a:bodyPr/>
                    <a:lstStyle/>
                    <a:p>
                      <a:pPr marL="0" marR="0" algn="r">
                        <a:lnSpc>
                          <a:spcPct val="107000"/>
                        </a:lnSpc>
                        <a:spcBef>
                          <a:spcPts val="0"/>
                        </a:spcBef>
                        <a:spcAft>
                          <a:spcPts val="0"/>
                        </a:spcAft>
                      </a:pPr>
                      <a:r>
                        <a:rPr lang="en-US" sz="1000" dirty="0">
                          <a:effectLst/>
                        </a:rPr>
                        <a:t>$5,998</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extLst>
                  <a:ext uri="{0D108BD9-81ED-4DB2-BD59-A6C34878D82A}">
                    <a16:rowId xmlns:a16="http://schemas.microsoft.com/office/drawing/2014/main" val="1582349427"/>
                  </a:ext>
                </a:extLst>
              </a:tr>
              <a:tr h="181730">
                <a:tc vMerge="1">
                  <a:txBody>
                    <a:bodyPr/>
                    <a:lstStyle/>
                    <a:p>
                      <a:endParaRPr lang="en-US"/>
                    </a:p>
                  </a:txBody>
                  <a:tcPr/>
                </a:tc>
                <a:tc>
                  <a:txBody>
                    <a:bodyPr/>
                    <a:lstStyle/>
                    <a:p>
                      <a:pPr marL="0" marR="0" algn="r">
                        <a:lnSpc>
                          <a:spcPct val="107000"/>
                        </a:lnSpc>
                        <a:spcBef>
                          <a:spcPts val="0"/>
                        </a:spcBef>
                        <a:spcAft>
                          <a:spcPts val="0"/>
                        </a:spcAft>
                      </a:pPr>
                      <a:r>
                        <a:rPr lang="en-US" sz="1000" dirty="0">
                          <a:effectLst/>
                        </a:rPr>
                        <a:t>$6,567</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a:txBody>
                    <a:bodyPr/>
                    <a:lstStyle/>
                    <a:p>
                      <a:pPr marL="0" marR="0" algn="r">
                        <a:lnSpc>
                          <a:spcPct val="107000"/>
                        </a:lnSpc>
                        <a:spcBef>
                          <a:spcPts val="0"/>
                        </a:spcBef>
                        <a:spcAft>
                          <a:spcPts val="0"/>
                        </a:spcAft>
                      </a:pPr>
                      <a:r>
                        <a:rPr lang="en-US" sz="1000" dirty="0">
                          <a:effectLst/>
                        </a:rPr>
                        <a:t>$4,965</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a:txBody>
                    <a:bodyPr/>
                    <a:lstStyle/>
                    <a:p>
                      <a:pPr marL="0" marR="0" algn="r">
                        <a:lnSpc>
                          <a:spcPct val="107000"/>
                        </a:lnSpc>
                        <a:spcBef>
                          <a:spcPts val="0"/>
                        </a:spcBef>
                        <a:spcAft>
                          <a:spcPts val="0"/>
                        </a:spcAft>
                      </a:pPr>
                      <a:r>
                        <a:rPr lang="en-US" sz="1000" dirty="0">
                          <a:effectLst/>
                        </a:rPr>
                        <a:t>$6,162</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extLst>
                  <a:ext uri="{0D108BD9-81ED-4DB2-BD59-A6C34878D82A}">
                    <a16:rowId xmlns:a16="http://schemas.microsoft.com/office/drawing/2014/main" val="2440364176"/>
                  </a:ext>
                </a:extLst>
              </a:tr>
              <a:tr h="172714">
                <a:tc rowSpan="4">
                  <a:txBody>
                    <a:bodyPr/>
                    <a:lstStyle/>
                    <a:p>
                      <a:pPr marL="0" marR="0">
                        <a:lnSpc>
                          <a:spcPct val="107000"/>
                        </a:lnSpc>
                        <a:spcBef>
                          <a:spcPts val="0"/>
                        </a:spcBef>
                        <a:spcAft>
                          <a:spcPts val="0"/>
                        </a:spcAft>
                      </a:pPr>
                      <a:r>
                        <a:rPr lang="en-US" sz="1000" dirty="0" smtClean="0">
                          <a:effectLst/>
                        </a:rPr>
                        <a:t>School Share </a:t>
                      </a:r>
                      <a:r>
                        <a:rPr lang="en-US" sz="1000" dirty="0">
                          <a:effectLst/>
                        </a:rPr>
                        <a:t>of </a:t>
                      </a:r>
                      <a:r>
                        <a:rPr lang="en-US" sz="1000" dirty="0" smtClean="0">
                          <a:effectLst/>
                        </a:rPr>
                        <a:t>District Total</a:t>
                      </a:r>
                      <a:endParaRPr lang="en-US" sz="1000" dirty="0">
                        <a:effectLst/>
                      </a:endParaRPr>
                    </a:p>
                    <a:p>
                      <a:pPr marL="0" marR="0" algn="r">
                        <a:lnSpc>
                          <a:spcPct val="107000"/>
                        </a:lnSpc>
                        <a:spcBef>
                          <a:spcPts val="0"/>
                        </a:spcBef>
                        <a:spcAft>
                          <a:spcPts val="0"/>
                        </a:spcAft>
                      </a:pPr>
                      <a:r>
                        <a:rPr lang="en-US" sz="1000" dirty="0">
                          <a:effectLst/>
                        </a:rPr>
                        <a:t>E: Federal</a:t>
                      </a:r>
                    </a:p>
                    <a:p>
                      <a:pPr marL="0" marR="0" algn="r">
                        <a:lnSpc>
                          <a:spcPct val="107000"/>
                        </a:lnSpc>
                        <a:spcBef>
                          <a:spcPts val="0"/>
                        </a:spcBef>
                        <a:spcAft>
                          <a:spcPts val="0"/>
                        </a:spcAft>
                      </a:pPr>
                      <a:r>
                        <a:rPr lang="en-US" sz="1000" dirty="0">
                          <a:effectLst/>
                        </a:rPr>
                        <a:t>F: State/Local</a:t>
                      </a:r>
                    </a:p>
                    <a:p>
                      <a:pPr marL="0" marR="0" algn="r">
                        <a:lnSpc>
                          <a:spcPct val="107000"/>
                        </a:lnSpc>
                        <a:spcBef>
                          <a:spcPts val="0"/>
                        </a:spcBef>
                        <a:spcAft>
                          <a:spcPts val="0"/>
                        </a:spcAft>
                      </a:pPr>
                      <a:r>
                        <a:rPr lang="en-US" sz="1000" dirty="0">
                          <a:effectLst/>
                        </a:rPr>
                        <a:t>G</a:t>
                      </a:r>
                      <a:r>
                        <a:rPr lang="en-US" sz="1000" dirty="0" smtClean="0">
                          <a:effectLst/>
                        </a:rPr>
                        <a:t>: LEA </a:t>
                      </a:r>
                      <a:r>
                        <a:rPr lang="en-US" sz="1000" dirty="0">
                          <a:effectLst/>
                        </a:rPr>
                        <a:t>total</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a:txBody>
                    <a:bodyPr/>
                    <a:lstStyle/>
                    <a:p>
                      <a:pPr marL="0" marR="0" algn="r">
                        <a:lnSpc>
                          <a:spcPct val="107000"/>
                        </a:lnSpc>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a:txBody>
                    <a:bodyPr/>
                    <a:lstStyle/>
                    <a:p>
                      <a:pPr marL="0" marR="0" algn="r">
                        <a:lnSpc>
                          <a:spcPct val="107000"/>
                        </a:lnSpc>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a:txBody>
                    <a:bodyPr/>
                    <a:lstStyle/>
                    <a:p>
                      <a:pPr marL="0" marR="0" algn="r">
                        <a:lnSpc>
                          <a:spcPct val="107000"/>
                        </a:lnSpc>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extLst>
                  <a:ext uri="{0D108BD9-81ED-4DB2-BD59-A6C34878D82A}">
                    <a16:rowId xmlns:a16="http://schemas.microsoft.com/office/drawing/2014/main" val="3726087759"/>
                  </a:ext>
                </a:extLst>
              </a:tr>
              <a:tr h="172714">
                <a:tc vMerge="1">
                  <a:txBody>
                    <a:bodyPr/>
                    <a:lstStyle/>
                    <a:p>
                      <a:endParaRPr lang="en-US"/>
                    </a:p>
                  </a:txBody>
                  <a:tcPr/>
                </a:tc>
                <a:tc>
                  <a:txBody>
                    <a:bodyPr/>
                    <a:lstStyle/>
                    <a:p>
                      <a:pPr marL="0" marR="0" algn="r">
                        <a:lnSpc>
                          <a:spcPct val="107000"/>
                        </a:lnSpc>
                        <a:spcBef>
                          <a:spcPts val="0"/>
                        </a:spcBef>
                        <a:spcAft>
                          <a:spcPts val="0"/>
                        </a:spcAft>
                      </a:pPr>
                      <a:r>
                        <a:rPr lang="en-US" sz="1000" dirty="0">
                          <a:effectLst/>
                        </a:rPr>
                        <a:t>$161</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a:txBody>
                    <a:bodyPr/>
                    <a:lstStyle/>
                    <a:p>
                      <a:pPr marL="0" marR="0" algn="r">
                        <a:lnSpc>
                          <a:spcPct val="107000"/>
                        </a:lnSpc>
                        <a:spcBef>
                          <a:spcPts val="0"/>
                        </a:spcBef>
                        <a:spcAft>
                          <a:spcPts val="0"/>
                        </a:spcAft>
                      </a:pPr>
                      <a:r>
                        <a:rPr lang="en-US" sz="1000" dirty="0">
                          <a:effectLst/>
                        </a:rPr>
                        <a:t>$161</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a:txBody>
                    <a:bodyPr/>
                    <a:lstStyle/>
                    <a:p>
                      <a:pPr marL="0" marR="0" algn="r">
                        <a:lnSpc>
                          <a:spcPct val="107000"/>
                        </a:lnSpc>
                        <a:spcBef>
                          <a:spcPts val="0"/>
                        </a:spcBef>
                        <a:spcAft>
                          <a:spcPts val="0"/>
                        </a:spcAft>
                      </a:pPr>
                      <a:r>
                        <a:rPr lang="en-US" sz="1000" dirty="0">
                          <a:effectLst/>
                        </a:rPr>
                        <a:t>$161</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extLst>
                  <a:ext uri="{0D108BD9-81ED-4DB2-BD59-A6C34878D82A}">
                    <a16:rowId xmlns:a16="http://schemas.microsoft.com/office/drawing/2014/main" val="1036463582"/>
                  </a:ext>
                </a:extLst>
              </a:tr>
              <a:tr h="172714">
                <a:tc vMerge="1">
                  <a:txBody>
                    <a:bodyPr/>
                    <a:lstStyle/>
                    <a:p>
                      <a:endParaRPr lang="en-US"/>
                    </a:p>
                  </a:txBody>
                  <a:tcPr/>
                </a:tc>
                <a:tc>
                  <a:txBody>
                    <a:bodyPr/>
                    <a:lstStyle/>
                    <a:p>
                      <a:pPr marL="0" marR="0" algn="r">
                        <a:lnSpc>
                          <a:spcPct val="107000"/>
                        </a:lnSpc>
                        <a:spcBef>
                          <a:spcPts val="0"/>
                        </a:spcBef>
                        <a:spcAft>
                          <a:spcPts val="0"/>
                        </a:spcAft>
                      </a:pPr>
                      <a:r>
                        <a:rPr lang="en-US" sz="1000" dirty="0">
                          <a:effectLst/>
                        </a:rPr>
                        <a:t>$5,378</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a:txBody>
                    <a:bodyPr/>
                    <a:lstStyle/>
                    <a:p>
                      <a:pPr marL="0" marR="0" algn="r">
                        <a:lnSpc>
                          <a:spcPct val="107000"/>
                        </a:lnSpc>
                        <a:spcBef>
                          <a:spcPts val="0"/>
                        </a:spcBef>
                        <a:spcAft>
                          <a:spcPts val="0"/>
                        </a:spcAft>
                      </a:pPr>
                      <a:r>
                        <a:rPr lang="en-US" sz="1000" dirty="0">
                          <a:effectLst/>
                        </a:rPr>
                        <a:t>$5,378</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a:txBody>
                    <a:bodyPr/>
                    <a:lstStyle/>
                    <a:p>
                      <a:pPr marL="0" marR="0" algn="r">
                        <a:lnSpc>
                          <a:spcPct val="107000"/>
                        </a:lnSpc>
                        <a:spcBef>
                          <a:spcPts val="0"/>
                        </a:spcBef>
                        <a:spcAft>
                          <a:spcPts val="0"/>
                        </a:spcAft>
                      </a:pPr>
                      <a:r>
                        <a:rPr lang="en-US" sz="1000" dirty="0">
                          <a:effectLst/>
                        </a:rPr>
                        <a:t>$5,378</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extLst>
                  <a:ext uri="{0D108BD9-81ED-4DB2-BD59-A6C34878D82A}">
                    <a16:rowId xmlns:a16="http://schemas.microsoft.com/office/drawing/2014/main" val="771523087"/>
                  </a:ext>
                </a:extLst>
              </a:tr>
              <a:tr h="176102">
                <a:tc vMerge="1">
                  <a:txBody>
                    <a:bodyPr/>
                    <a:lstStyle/>
                    <a:p>
                      <a:endParaRPr lang="en-US"/>
                    </a:p>
                  </a:txBody>
                  <a:tcPr/>
                </a:tc>
                <a:tc>
                  <a:txBody>
                    <a:bodyPr/>
                    <a:lstStyle/>
                    <a:p>
                      <a:pPr marL="0" marR="0" algn="r">
                        <a:lnSpc>
                          <a:spcPct val="107000"/>
                        </a:lnSpc>
                        <a:spcBef>
                          <a:spcPts val="0"/>
                        </a:spcBef>
                        <a:spcAft>
                          <a:spcPts val="0"/>
                        </a:spcAft>
                      </a:pPr>
                      <a:r>
                        <a:rPr lang="en-US" sz="1000" dirty="0">
                          <a:effectLst/>
                        </a:rPr>
                        <a:t>$5,539</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a:txBody>
                    <a:bodyPr/>
                    <a:lstStyle/>
                    <a:p>
                      <a:pPr marL="0" marR="0" algn="r">
                        <a:lnSpc>
                          <a:spcPct val="107000"/>
                        </a:lnSpc>
                        <a:spcBef>
                          <a:spcPts val="0"/>
                        </a:spcBef>
                        <a:spcAft>
                          <a:spcPts val="0"/>
                        </a:spcAft>
                      </a:pPr>
                      <a:r>
                        <a:rPr lang="en-US" sz="1000" dirty="0">
                          <a:effectLst/>
                        </a:rPr>
                        <a:t>$5,539</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a:txBody>
                    <a:bodyPr/>
                    <a:lstStyle/>
                    <a:p>
                      <a:pPr marL="0" marR="0" algn="r">
                        <a:lnSpc>
                          <a:spcPct val="107000"/>
                        </a:lnSpc>
                        <a:spcBef>
                          <a:spcPts val="0"/>
                        </a:spcBef>
                        <a:spcAft>
                          <a:spcPts val="0"/>
                        </a:spcAft>
                      </a:pPr>
                      <a:r>
                        <a:rPr lang="en-US" sz="1000" dirty="0">
                          <a:effectLst/>
                        </a:rPr>
                        <a:t>$5,539</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extLst>
                  <a:ext uri="{0D108BD9-81ED-4DB2-BD59-A6C34878D82A}">
                    <a16:rowId xmlns:a16="http://schemas.microsoft.com/office/drawing/2014/main" val="315284472"/>
                  </a:ext>
                </a:extLst>
              </a:tr>
              <a:tr h="187180">
                <a:tc>
                  <a:txBody>
                    <a:bodyPr/>
                    <a:lstStyle/>
                    <a:p>
                      <a:pPr marL="0" marR="0" algn="r">
                        <a:lnSpc>
                          <a:spcPct val="107000"/>
                        </a:lnSpc>
                        <a:spcBef>
                          <a:spcPts val="0"/>
                        </a:spcBef>
                        <a:spcAft>
                          <a:spcPts val="0"/>
                        </a:spcAft>
                      </a:pPr>
                      <a:r>
                        <a:rPr lang="en-US" sz="1000" dirty="0" smtClean="0">
                          <a:effectLst/>
                        </a:rPr>
                        <a:t>H:Total </a:t>
                      </a:r>
                      <a:r>
                        <a:rPr lang="en-US" sz="1000" dirty="0">
                          <a:effectLst/>
                        </a:rPr>
                        <a:t>Per </a:t>
                      </a:r>
                      <a:r>
                        <a:rPr lang="en-US" sz="1000" dirty="0" smtClean="0">
                          <a:effectLst/>
                        </a:rPr>
                        <a:t>Pupil (Student) </a:t>
                      </a:r>
                      <a:r>
                        <a:rPr lang="en-US" sz="1000" dirty="0">
                          <a:effectLst/>
                        </a:rPr>
                        <a:t>Expenditures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a:txBody>
                    <a:bodyPr/>
                    <a:lstStyle/>
                    <a:p>
                      <a:pPr marL="0" marR="0" algn="r">
                        <a:lnSpc>
                          <a:spcPct val="107000"/>
                        </a:lnSpc>
                        <a:spcBef>
                          <a:spcPts val="0"/>
                        </a:spcBef>
                        <a:spcAft>
                          <a:spcPts val="0"/>
                        </a:spcAft>
                      </a:pPr>
                      <a:r>
                        <a:rPr lang="en-US" sz="1100" dirty="0">
                          <a:effectLst/>
                        </a:rPr>
                        <a:t>$12,106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a:txBody>
                    <a:bodyPr/>
                    <a:lstStyle/>
                    <a:p>
                      <a:pPr marL="0" marR="0" algn="r">
                        <a:lnSpc>
                          <a:spcPct val="107000"/>
                        </a:lnSpc>
                        <a:spcBef>
                          <a:spcPts val="0"/>
                        </a:spcBef>
                        <a:spcAft>
                          <a:spcPts val="0"/>
                        </a:spcAft>
                      </a:pPr>
                      <a:r>
                        <a:rPr lang="en-US" sz="1100" dirty="0">
                          <a:effectLst/>
                        </a:rPr>
                        <a:t>$10,504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a:txBody>
                    <a:bodyPr/>
                    <a:lstStyle/>
                    <a:p>
                      <a:pPr marL="0" marR="0" algn="r">
                        <a:lnSpc>
                          <a:spcPct val="107000"/>
                        </a:lnSpc>
                        <a:spcBef>
                          <a:spcPts val="0"/>
                        </a:spcBef>
                        <a:spcAft>
                          <a:spcPts val="0"/>
                        </a:spcAft>
                      </a:pPr>
                      <a:r>
                        <a:rPr lang="en-US" sz="1100" dirty="0">
                          <a:effectLst/>
                        </a:rPr>
                        <a:t>$11,701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extLst>
                  <a:ext uri="{0D108BD9-81ED-4DB2-BD59-A6C34878D82A}">
                    <a16:rowId xmlns:a16="http://schemas.microsoft.com/office/drawing/2014/main" val="9251368"/>
                  </a:ext>
                </a:extLst>
              </a:tr>
              <a:tr h="267657">
                <a:tc>
                  <a:txBody>
                    <a:bodyPr/>
                    <a:lstStyle/>
                    <a:p>
                      <a:pPr marL="0" marR="0" algn="r">
                        <a:lnSpc>
                          <a:spcPct val="107000"/>
                        </a:lnSpc>
                        <a:spcBef>
                          <a:spcPts val="0"/>
                        </a:spcBef>
                        <a:spcAft>
                          <a:spcPts val="0"/>
                        </a:spcAft>
                      </a:pPr>
                      <a:r>
                        <a:rPr lang="en-US" sz="1000" dirty="0">
                          <a:effectLst/>
                        </a:rPr>
                        <a:t>I</a:t>
                      </a:r>
                      <a:r>
                        <a:rPr lang="en-US" sz="1000" dirty="0" smtClean="0">
                          <a:effectLst/>
                        </a:rPr>
                        <a:t>: Total </a:t>
                      </a:r>
                      <a:r>
                        <a:rPr lang="en-US" sz="1000" dirty="0">
                          <a:effectLst/>
                        </a:rPr>
                        <a:t>School Expenditures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a:txBody>
                    <a:bodyPr/>
                    <a:lstStyle/>
                    <a:p>
                      <a:pPr marL="0" marR="0" algn="r">
                        <a:lnSpc>
                          <a:spcPct val="107000"/>
                        </a:lnSpc>
                        <a:spcBef>
                          <a:spcPts val="0"/>
                        </a:spcBef>
                        <a:spcAft>
                          <a:spcPts val="0"/>
                        </a:spcAft>
                      </a:pPr>
                      <a:r>
                        <a:rPr lang="en-US" sz="1000" dirty="0">
                          <a:effectLst/>
                        </a:rPr>
                        <a:t>$4,539,750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a:txBody>
                    <a:bodyPr/>
                    <a:lstStyle/>
                    <a:p>
                      <a:pPr marL="0" marR="0" algn="r">
                        <a:lnSpc>
                          <a:spcPct val="107000"/>
                        </a:lnSpc>
                        <a:spcBef>
                          <a:spcPts val="0"/>
                        </a:spcBef>
                        <a:spcAft>
                          <a:spcPts val="0"/>
                        </a:spcAft>
                      </a:pPr>
                      <a:r>
                        <a:rPr lang="en-US" sz="1000" dirty="0">
                          <a:effectLst/>
                        </a:rPr>
                        <a:t>$5,367,544</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a:txBody>
                    <a:bodyPr/>
                    <a:lstStyle/>
                    <a:p>
                      <a:pPr marL="0" marR="0" algn="r">
                        <a:lnSpc>
                          <a:spcPct val="107000"/>
                        </a:lnSpc>
                        <a:spcBef>
                          <a:spcPts val="0"/>
                        </a:spcBef>
                        <a:spcAft>
                          <a:spcPts val="0"/>
                        </a:spcAft>
                      </a:pPr>
                      <a:r>
                        <a:rPr lang="en-US" sz="1000" dirty="0">
                          <a:effectLst/>
                        </a:rPr>
                        <a:t>$11,607,392</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extLst>
                  <a:ext uri="{0D108BD9-81ED-4DB2-BD59-A6C34878D82A}">
                    <a16:rowId xmlns:a16="http://schemas.microsoft.com/office/drawing/2014/main" val="3138199950"/>
                  </a:ext>
                </a:extLst>
              </a:tr>
              <a:tr h="189999">
                <a:tc>
                  <a:txBody>
                    <a:bodyPr/>
                    <a:lstStyle/>
                    <a:p>
                      <a:pPr marL="0" marR="0" algn="r">
                        <a:lnSpc>
                          <a:spcPct val="107000"/>
                        </a:lnSpc>
                        <a:spcBef>
                          <a:spcPts val="0"/>
                        </a:spcBef>
                        <a:spcAft>
                          <a:spcPts val="0"/>
                        </a:spcAft>
                      </a:pPr>
                      <a:r>
                        <a:rPr lang="en-US" sz="1000" dirty="0">
                          <a:effectLst/>
                        </a:rPr>
                        <a:t>J</a:t>
                      </a:r>
                      <a:r>
                        <a:rPr lang="en-US" sz="1000" dirty="0" smtClean="0">
                          <a:effectLst/>
                        </a:rPr>
                        <a:t>: Total </a:t>
                      </a:r>
                      <a:r>
                        <a:rPr lang="en-US" sz="1000" dirty="0">
                          <a:effectLst/>
                        </a:rPr>
                        <a:t>District Expenditures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gridSpan="3">
                  <a:txBody>
                    <a:bodyPr/>
                    <a:lstStyle/>
                    <a:p>
                      <a:pPr marL="0" marR="0" lvl="0" indent="0" algn="ctr" defTabSz="685800" rtl="0" eaLnBrk="1" fontAlgn="auto" latinLnBrk="0" hangingPunct="1">
                        <a:lnSpc>
                          <a:spcPct val="107000"/>
                        </a:lnSpc>
                        <a:spcBef>
                          <a:spcPts val="0"/>
                        </a:spcBef>
                        <a:spcAft>
                          <a:spcPts val="0"/>
                        </a:spcAft>
                        <a:buClrTx/>
                        <a:buSzTx/>
                        <a:buFontTx/>
                        <a:buNone/>
                        <a:tabLst/>
                        <a:defRPr/>
                      </a:pPr>
                      <a:r>
                        <a:rPr lang="en-US" sz="1000" dirty="0" smtClean="0">
                          <a:effectLst/>
                        </a:rPr>
                        <a:t>$23,931,672</a:t>
                      </a: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37647619"/>
                  </a:ext>
                </a:extLst>
              </a:tr>
              <a:tr h="189999">
                <a:tc>
                  <a:txBody>
                    <a:bodyPr/>
                    <a:lstStyle/>
                    <a:p>
                      <a:pPr marL="0" marR="0" algn="r">
                        <a:lnSpc>
                          <a:spcPct val="107000"/>
                        </a:lnSpc>
                        <a:spcBef>
                          <a:spcPts val="0"/>
                        </a:spcBef>
                        <a:spcAft>
                          <a:spcPts val="0"/>
                        </a:spcAft>
                      </a:pPr>
                      <a:r>
                        <a:rPr lang="en-US" sz="1000" dirty="0">
                          <a:effectLst/>
                        </a:rPr>
                        <a:t>K</a:t>
                      </a:r>
                      <a:r>
                        <a:rPr lang="en-US" sz="1000" dirty="0" smtClean="0">
                          <a:effectLst/>
                        </a:rPr>
                        <a:t>: Total </a:t>
                      </a:r>
                      <a:r>
                        <a:rPr lang="en-US" sz="1000" dirty="0">
                          <a:effectLst/>
                        </a:rPr>
                        <a:t>District Exclusions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gridSpan="3">
                  <a:txBody>
                    <a:bodyPr/>
                    <a:lstStyle/>
                    <a:p>
                      <a:pPr marL="0" marR="0" algn="ctr">
                        <a:lnSpc>
                          <a:spcPct val="107000"/>
                        </a:lnSpc>
                        <a:spcBef>
                          <a:spcPts val="0"/>
                        </a:spcBef>
                        <a:spcAft>
                          <a:spcPts val="0"/>
                        </a:spcAft>
                      </a:pPr>
                      <a:r>
                        <a:rPr lang="en-US" sz="1000" dirty="0">
                          <a:effectLst/>
                        </a:rPr>
                        <a:t>$2,416,986</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32489273"/>
                  </a:ext>
                </a:extLst>
              </a:tr>
              <a:tr h="397515">
                <a:tc>
                  <a:txBody>
                    <a:bodyPr/>
                    <a:lstStyle/>
                    <a:p>
                      <a:pPr marL="0" marR="0" algn="r">
                        <a:lnSpc>
                          <a:spcPct val="107000"/>
                        </a:lnSpc>
                        <a:spcBef>
                          <a:spcPts val="0"/>
                        </a:spcBef>
                        <a:spcAft>
                          <a:spcPts val="0"/>
                        </a:spcAft>
                      </a:pPr>
                      <a:r>
                        <a:rPr lang="en-US" sz="1000" dirty="0">
                          <a:effectLst/>
                        </a:rPr>
                        <a:t>L</a:t>
                      </a:r>
                      <a:r>
                        <a:rPr lang="en-US" sz="1000" dirty="0" smtClean="0">
                          <a:effectLst/>
                        </a:rPr>
                        <a:t>: Excluded </a:t>
                      </a:r>
                      <a:r>
                        <a:rPr lang="en-US" sz="1000" dirty="0">
                          <a:effectLst/>
                        </a:rPr>
                        <a:t>Expenditures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gridSpan="3">
                  <a:txBody>
                    <a:bodyPr/>
                    <a:lstStyle/>
                    <a:p>
                      <a:pPr marL="0" marR="0">
                        <a:lnSpc>
                          <a:spcPct val="107000"/>
                        </a:lnSpc>
                        <a:spcBef>
                          <a:spcPts val="0"/>
                        </a:spcBef>
                        <a:spcAft>
                          <a:spcPts val="0"/>
                        </a:spcAft>
                      </a:pPr>
                      <a:r>
                        <a:rPr lang="en-US" sz="1000" dirty="0">
                          <a:effectLst/>
                        </a:rPr>
                        <a:t>Debt, capital, equipment, </a:t>
                      </a:r>
                      <a:r>
                        <a:rPr lang="en-US" sz="1000" dirty="0" smtClean="0">
                          <a:effectLst/>
                        </a:rPr>
                        <a:t>tuition paid to private schools accepting vouchers, </a:t>
                      </a:r>
                      <a:r>
                        <a:rPr lang="en-US" sz="1000" dirty="0">
                          <a:effectLst/>
                        </a:rPr>
                        <a:t>adult </a:t>
                      </a:r>
                      <a:r>
                        <a:rPr lang="en-US" sz="1000" dirty="0" smtClean="0">
                          <a:effectLst/>
                        </a:rPr>
                        <a:t>education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28758162"/>
                  </a:ext>
                </a:extLst>
              </a:tr>
              <a:tr h="210139">
                <a:tc>
                  <a:txBody>
                    <a:bodyPr/>
                    <a:lstStyle/>
                    <a:p>
                      <a:pPr marL="0" marR="0" algn="r">
                        <a:lnSpc>
                          <a:spcPct val="107000"/>
                        </a:lnSpc>
                        <a:spcBef>
                          <a:spcPts val="0"/>
                        </a:spcBef>
                        <a:spcAft>
                          <a:spcPts val="0"/>
                        </a:spcAft>
                      </a:pPr>
                      <a:r>
                        <a:rPr lang="en-US" sz="1000" dirty="0">
                          <a:effectLst/>
                        </a:rPr>
                        <a:t>M</a:t>
                      </a:r>
                      <a:r>
                        <a:rPr lang="en-US" sz="1000" dirty="0" smtClean="0">
                          <a:effectLst/>
                        </a:rPr>
                        <a:t>: Enrollment </a:t>
                      </a:r>
                      <a:r>
                        <a:rPr lang="en-US" sz="1000" dirty="0">
                          <a:effectLst/>
                        </a:rPr>
                        <a:t>Count Procedure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gridSpan="3">
                  <a:txBody>
                    <a:bodyPr/>
                    <a:lstStyle/>
                    <a:p>
                      <a:pPr marL="0" marR="0" lvl="0" indent="0" algn="l" defTabSz="685800" rtl="0" eaLnBrk="1" fontAlgn="auto" latinLnBrk="0" hangingPunct="1">
                        <a:lnSpc>
                          <a:spcPct val="107000"/>
                        </a:lnSpc>
                        <a:spcBef>
                          <a:spcPts val="0"/>
                        </a:spcBef>
                        <a:spcAft>
                          <a:spcPts val="0"/>
                        </a:spcAft>
                        <a:buClrTx/>
                        <a:buSzTx/>
                        <a:buFontTx/>
                        <a:buNone/>
                        <a:tabLst/>
                        <a:defRPr/>
                      </a:pPr>
                      <a:r>
                        <a:rPr lang="en-US" sz="1000" dirty="0" smtClean="0">
                          <a:effectLst/>
                        </a:rPr>
                        <a:t>WISEdata 3</a:t>
                      </a:r>
                      <a:r>
                        <a:rPr lang="en-US" sz="1000" baseline="30000" dirty="0" smtClean="0">
                          <a:effectLst/>
                        </a:rPr>
                        <a:t>rd </a:t>
                      </a:r>
                      <a:r>
                        <a:rPr lang="en-US" sz="1000" dirty="0" smtClean="0">
                          <a:effectLst/>
                        </a:rPr>
                        <a:t>Friday in September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17646180"/>
                  </a:ext>
                </a:extLst>
              </a:tr>
            </a:tbl>
          </a:graphicData>
        </a:graphic>
      </p:graphicFrame>
      <p:sp>
        <p:nvSpPr>
          <p:cNvPr id="8" name="Rectangle 7"/>
          <p:cNvSpPr/>
          <p:nvPr/>
        </p:nvSpPr>
        <p:spPr>
          <a:xfrm>
            <a:off x="4047951" y="2288361"/>
            <a:ext cx="2354864" cy="230711"/>
          </a:xfrm>
          <a:prstGeom prst="rect">
            <a:avLst/>
          </a:prstGeom>
          <a:noFill/>
          <a:ln w="38100">
            <a:solidFill>
              <a:srgbClr val="49D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36024"/>
            <a:endParaRPr lang="en-US" sz="1646" dirty="0">
              <a:solidFill>
                <a:prstClr val="white"/>
              </a:solidFill>
              <a:latin typeface="Calibri"/>
            </a:endParaRPr>
          </a:p>
        </p:txBody>
      </p:sp>
      <p:sp>
        <p:nvSpPr>
          <p:cNvPr id="9" name="Rectangle 8"/>
          <p:cNvSpPr/>
          <p:nvPr/>
        </p:nvSpPr>
        <p:spPr>
          <a:xfrm>
            <a:off x="4047951" y="5095467"/>
            <a:ext cx="2354864" cy="277924"/>
          </a:xfrm>
          <a:prstGeom prst="rect">
            <a:avLst/>
          </a:prstGeom>
          <a:noFill/>
          <a:ln w="38100">
            <a:solidFill>
              <a:srgbClr val="49D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36024"/>
            <a:endParaRPr lang="en-US" sz="1646" dirty="0">
              <a:solidFill>
                <a:prstClr val="white"/>
              </a:solidFill>
              <a:latin typeface="Calibri"/>
            </a:endParaRPr>
          </a:p>
        </p:txBody>
      </p:sp>
    </p:spTree>
    <p:extLst>
      <p:ext uri="{BB962C8B-B14F-4D97-AF65-F5344CB8AC3E}">
        <p14:creationId xmlns:p14="http://schemas.microsoft.com/office/powerpoint/2010/main" val="2677073457"/>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7250" y="0"/>
            <a:ext cx="8720842" cy="1357475"/>
          </a:xfrm>
        </p:spPr>
        <p:txBody>
          <a:bodyPr/>
          <a:lstStyle/>
          <a:p>
            <a:pPr lvl="0" algn="ctr" defTabSz="702328">
              <a:lnSpc>
                <a:spcPct val="100000"/>
              </a:lnSpc>
              <a:spcBef>
                <a:spcPts val="0"/>
              </a:spcBef>
              <a:spcAft>
                <a:spcPts val="3072"/>
              </a:spcAft>
            </a:pPr>
            <a:r>
              <a:rPr lang="en-US" sz="3687" b="1" dirty="0">
                <a:solidFill>
                  <a:prstClr val="white"/>
                </a:solidFill>
                <a:latin typeface="Lato Black" panose="020F0A02020204030203" pitchFamily="34" charset="0"/>
                <a:ea typeface="+mn-ea"/>
                <a:cs typeface="+mn-cs"/>
              </a:rPr>
              <a:t>B,C,D: School Site Level Expenditures</a:t>
            </a:r>
          </a:p>
        </p:txBody>
      </p:sp>
      <p:sp>
        <p:nvSpPr>
          <p:cNvPr id="4" name="Slide Number Placeholder 3"/>
          <p:cNvSpPr>
            <a:spLocks noGrp="1"/>
          </p:cNvSpPr>
          <p:nvPr>
            <p:ph type="sldNum" sz="quarter" idx="12"/>
          </p:nvPr>
        </p:nvSpPr>
        <p:spPr/>
        <p:txBody>
          <a:bodyPr/>
          <a:lstStyle/>
          <a:p>
            <a:fld id="{E5B05722-27E2-490D-91AF-DCC2EA314057}" type="slidenum">
              <a:rPr lang="en-US" smtClean="0"/>
              <a:pPr/>
              <a:t>84</a:t>
            </a:fld>
            <a:endParaRPr lang="en-US" dirty="0"/>
          </a:p>
        </p:txBody>
      </p:sp>
      <p:sp>
        <p:nvSpPr>
          <p:cNvPr id="5" name="Text Placeholder 2"/>
          <p:cNvSpPr txBox="1">
            <a:spLocks/>
          </p:cNvSpPr>
          <p:nvPr/>
        </p:nvSpPr>
        <p:spPr>
          <a:xfrm>
            <a:off x="432988" y="2200684"/>
            <a:ext cx="3083097" cy="3046230"/>
          </a:xfrm>
          <a:prstGeom prst="rect">
            <a:avLst/>
          </a:prstGeom>
        </p:spPr>
        <p:txBody>
          <a:bodyPr>
            <a:normAutofit fontScale="92500"/>
          </a:bodyPr>
          <a:lstStyle>
            <a:lvl1pPr marL="234109" indent="-234109" algn="l" defTabSz="936437" rtl="0" eaLnBrk="1" latinLnBrk="0" hangingPunct="1">
              <a:lnSpc>
                <a:spcPct val="90000"/>
              </a:lnSpc>
              <a:spcBef>
                <a:spcPts val="1024"/>
              </a:spcBef>
              <a:buFont typeface="Arial" panose="020B0604020202020204" pitchFamily="34" charset="0"/>
              <a:buChar char="•"/>
              <a:defRPr sz="2867" kern="1200">
                <a:solidFill>
                  <a:schemeClr val="tx1"/>
                </a:solidFill>
                <a:latin typeface="+mn-lt"/>
                <a:ea typeface="+mn-ea"/>
                <a:cs typeface="+mn-cs"/>
              </a:defRPr>
            </a:lvl1pPr>
            <a:lvl2pPr marL="702328" indent="-234109" algn="l" defTabSz="936437" rtl="0" eaLnBrk="1" latinLnBrk="0" hangingPunct="1">
              <a:lnSpc>
                <a:spcPct val="90000"/>
              </a:lnSpc>
              <a:spcBef>
                <a:spcPts val="512"/>
              </a:spcBef>
              <a:buFont typeface="Arial" panose="020B0604020202020204" pitchFamily="34" charset="0"/>
              <a:buChar char="•"/>
              <a:defRPr sz="2458" kern="1200">
                <a:solidFill>
                  <a:schemeClr val="tx1"/>
                </a:solidFill>
                <a:latin typeface="+mn-lt"/>
                <a:ea typeface="+mn-ea"/>
                <a:cs typeface="+mn-cs"/>
              </a:defRPr>
            </a:lvl2pPr>
            <a:lvl3pPr marL="1170546" indent="-234109" algn="l" defTabSz="936437" rtl="0" eaLnBrk="1" latinLnBrk="0" hangingPunct="1">
              <a:lnSpc>
                <a:spcPct val="90000"/>
              </a:lnSpc>
              <a:spcBef>
                <a:spcPts val="512"/>
              </a:spcBef>
              <a:buFont typeface="Arial" panose="020B0604020202020204" pitchFamily="34" charset="0"/>
              <a:buChar char="•"/>
              <a:defRPr sz="2048" kern="1200">
                <a:solidFill>
                  <a:schemeClr val="tx1"/>
                </a:solidFill>
                <a:latin typeface="+mn-lt"/>
                <a:ea typeface="+mn-ea"/>
                <a:cs typeface="+mn-cs"/>
              </a:defRPr>
            </a:lvl3pPr>
            <a:lvl4pPr marL="1638765" indent="-234109" algn="l" defTabSz="936437" rtl="0" eaLnBrk="1" latinLnBrk="0" hangingPunct="1">
              <a:lnSpc>
                <a:spcPct val="90000"/>
              </a:lnSpc>
              <a:spcBef>
                <a:spcPts val="512"/>
              </a:spcBef>
              <a:buFont typeface="Arial" panose="020B0604020202020204" pitchFamily="34" charset="0"/>
              <a:buChar char="•"/>
              <a:defRPr sz="1843" kern="1200">
                <a:solidFill>
                  <a:schemeClr val="tx1"/>
                </a:solidFill>
                <a:latin typeface="+mn-lt"/>
                <a:ea typeface="+mn-ea"/>
                <a:cs typeface="+mn-cs"/>
              </a:defRPr>
            </a:lvl4pPr>
            <a:lvl5pPr marL="2106983" indent="-234109" algn="l" defTabSz="936437" rtl="0" eaLnBrk="1" latinLnBrk="0" hangingPunct="1">
              <a:lnSpc>
                <a:spcPct val="90000"/>
              </a:lnSpc>
              <a:spcBef>
                <a:spcPts val="512"/>
              </a:spcBef>
              <a:buFont typeface="Arial" panose="020B0604020202020204" pitchFamily="34" charset="0"/>
              <a:buChar char="•"/>
              <a:defRPr sz="1843" kern="1200">
                <a:solidFill>
                  <a:schemeClr val="tx1"/>
                </a:solidFill>
                <a:latin typeface="+mn-lt"/>
                <a:ea typeface="+mn-ea"/>
                <a:cs typeface="+mn-cs"/>
              </a:defRPr>
            </a:lvl5pPr>
            <a:lvl6pPr marL="2575202" indent="-234109" algn="l" defTabSz="936437" rtl="0" eaLnBrk="1" latinLnBrk="0" hangingPunct="1">
              <a:lnSpc>
                <a:spcPct val="90000"/>
              </a:lnSpc>
              <a:spcBef>
                <a:spcPts val="512"/>
              </a:spcBef>
              <a:buFont typeface="Arial" panose="020B0604020202020204" pitchFamily="34" charset="0"/>
              <a:buChar char="•"/>
              <a:defRPr sz="1843" kern="1200">
                <a:solidFill>
                  <a:schemeClr val="tx1"/>
                </a:solidFill>
                <a:latin typeface="+mn-lt"/>
                <a:ea typeface="+mn-ea"/>
                <a:cs typeface="+mn-cs"/>
              </a:defRPr>
            </a:lvl6pPr>
            <a:lvl7pPr marL="3043420" indent="-234109" algn="l" defTabSz="936437" rtl="0" eaLnBrk="1" latinLnBrk="0" hangingPunct="1">
              <a:lnSpc>
                <a:spcPct val="90000"/>
              </a:lnSpc>
              <a:spcBef>
                <a:spcPts val="512"/>
              </a:spcBef>
              <a:buFont typeface="Arial" panose="020B0604020202020204" pitchFamily="34" charset="0"/>
              <a:buChar char="•"/>
              <a:defRPr sz="1843" kern="1200">
                <a:solidFill>
                  <a:schemeClr val="tx1"/>
                </a:solidFill>
                <a:latin typeface="+mn-lt"/>
                <a:ea typeface="+mn-ea"/>
                <a:cs typeface="+mn-cs"/>
              </a:defRPr>
            </a:lvl7pPr>
            <a:lvl8pPr marL="3511639" indent="-234109" algn="l" defTabSz="936437" rtl="0" eaLnBrk="1" latinLnBrk="0" hangingPunct="1">
              <a:lnSpc>
                <a:spcPct val="90000"/>
              </a:lnSpc>
              <a:spcBef>
                <a:spcPts val="512"/>
              </a:spcBef>
              <a:buFont typeface="Arial" panose="020B0604020202020204" pitchFamily="34" charset="0"/>
              <a:buChar char="•"/>
              <a:defRPr sz="1843" kern="1200">
                <a:solidFill>
                  <a:schemeClr val="tx1"/>
                </a:solidFill>
                <a:latin typeface="+mn-lt"/>
                <a:ea typeface="+mn-ea"/>
                <a:cs typeface="+mn-cs"/>
              </a:defRPr>
            </a:lvl8pPr>
            <a:lvl9pPr marL="3979857" indent="-234109" algn="l" defTabSz="936437" rtl="0" eaLnBrk="1" latinLnBrk="0" hangingPunct="1">
              <a:lnSpc>
                <a:spcPct val="90000"/>
              </a:lnSpc>
              <a:spcBef>
                <a:spcPts val="512"/>
              </a:spcBef>
              <a:buFont typeface="Arial" panose="020B0604020202020204" pitchFamily="34" charset="0"/>
              <a:buChar char="•"/>
              <a:defRPr sz="1843" kern="1200">
                <a:solidFill>
                  <a:schemeClr val="tx1"/>
                </a:solidFill>
                <a:latin typeface="+mn-lt"/>
                <a:ea typeface="+mn-ea"/>
                <a:cs typeface="+mn-cs"/>
              </a:defRPr>
            </a:lvl9pPr>
          </a:lstStyle>
          <a:p>
            <a:pPr marL="351164" lvl="0" indent="-351164" defTabSz="702328">
              <a:lnSpc>
                <a:spcPct val="107000"/>
              </a:lnSpc>
              <a:spcBef>
                <a:spcPts val="0"/>
              </a:spcBef>
              <a:buFont typeface="Arial"/>
              <a:buChar char="•"/>
            </a:pPr>
            <a:r>
              <a:rPr lang="en-US" sz="2000" b="1" dirty="0">
                <a:solidFill>
                  <a:prstClr val="black"/>
                </a:solidFill>
                <a:latin typeface="Lato" panose="020F0502020204030203" pitchFamily="34" charset="0"/>
                <a:ea typeface="Calibri" panose="020F0502020204030204" pitchFamily="34" charset="0"/>
                <a:cs typeface="Calibri" panose="020F0502020204030204" pitchFamily="34" charset="0"/>
              </a:rPr>
              <a:t>At a minimum, costs for teachers (and school based staff) assigned at the site level (using actual salaries).</a:t>
            </a:r>
          </a:p>
          <a:p>
            <a:pPr marL="351164" lvl="0" indent="-351164" defTabSz="702328">
              <a:lnSpc>
                <a:spcPct val="107000"/>
              </a:lnSpc>
              <a:spcBef>
                <a:spcPts val="0"/>
              </a:spcBef>
              <a:buFont typeface="Arial"/>
              <a:buChar char="•"/>
            </a:pPr>
            <a:r>
              <a:rPr lang="en-US" sz="2000" b="1" dirty="0">
                <a:solidFill>
                  <a:prstClr val="black"/>
                </a:solidFill>
                <a:latin typeface="Lato" panose="020F0502020204030203" pitchFamily="34" charset="0"/>
                <a:ea typeface="Calibri" panose="020F0502020204030204" pitchFamily="34" charset="0"/>
                <a:cs typeface="Calibri" panose="020F0502020204030204" pitchFamily="34" charset="0"/>
              </a:rPr>
              <a:t>Summary data will be reported to DPI.</a:t>
            </a:r>
          </a:p>
          <a:p>
            <a:pPr marL="351164" lvl="0" indent="-351164" defTabSz="702328">
              <a:lnSpc>
                <a:spcPct val="107000"/>
              </a:lnSpc>
              <a:spcBef>
                <a:spcPts val="0"/>
              </a:spcBef>
              <a:buFont typeface="Arial"/>
              <a:buChar char="•"/>
            </a:pPr>
            <a:r>
              <a:rPr lang="en-US" sz="2000" b="1" dirty="0">
                <a:solidFill>
                  <a:prstClr val="black"/>
                </a:solidFill>
                <a:latin typeface="Lato" panose="020F0502020204030203" pitchFamily="34" charset="0"/>
                <a:ea typeface="Calibri" panose="020F0502020204030204" pitchFamily="34" charset="0"/>
                <a:cs typeface="Calibri" panose="020F0502020204030204" pitchFamily="34" charset="0"/>
              </a:rPr>
              <a:t>LEAs maintain details.</a:t>
            </a:r>
          </a:p>
          <a:p>
            <a:pPr marL="351164" lvl="0" indent="-351164" defTabSz="702328">
              <a:lnSpc>
                <a:spcPct val="107000"/>
              </a:lnSpc>
              <a:spcBef>
                <a:spcPts val="0"/>
              </a:spcBef>
              <a:buFont typeface="Arial"/>
              <a:buChar char="•"/>
            </a:pPr>
            <a:r>
              <a:rPr lang="en-US" sz="2000" b="1" dirty="0">
                <a:solidFill>
                  <a:prstClr val="black"/>
                </a:solidFill>
                <a:latin typeface="Lato" panose="020F0502020204030203" pitchFamily="34" charset="0"/>
                <a:ea typeface="Calibri" panose="020F0502020204030204" pitchFamily="34" charset="0"/>
                <a:cs typeface="Calibri" panose="020F0502020204030204" pitchFamily="34" charset="0"/>
              </a:rPr>
              <a:t>Federal project codes.</a:t>
            </a:r>
          </a:p>
          <a:p>
            <a:pPr marL="0" indent="0">
              <a:buFont typeface="Arial" panose="020B0604020202020204" pitchFamily="34" charset="0"/>
              <a:buNone/>
            </a:pPr>
            <a:endParaRPr lang="en-US" dirty="0"/>
          </a:p>
        </p:txBody>
      </p:sp>
      <p:graphicFrame>
        <p:nvGraphicFramePr>
          <p:cNvPr id="7" name="Table 6"/>
          <p:cNvGraphicFramePr>
            <a:graphicFrameLocks noGrp="1"/>
          </p:cNvGraphicFramePr>
          <p:nvPr>
            <p:extLst/>
          </p:nvPr>
        </p:nvGraphicFramePr>
        <p:xfrm>
          <a:off x="4047951" y="1821637"/>
          <a:ext cx="5164262" cy="3527461"/>
        </p:xfrm>
        <a:graphic>
          <a:graphicData uri="http://schemas.openxmlformats.org/drawingml/2006/table">
            <a:tbl>
              <a:tblPr firstRow="1" firstCol="1" bandRow="1">
                <a:tableStyleId>{5C22544A-7EE6-4342-B048-85BDC9FD1C3A}</a:tableStyleId>
              </a:tblPr>
              <a:tblGrid>
                <a:gridCol w="2348337">
                  <a:extLst>
                    <a:ext uri="{9D8B030D-6E8A-4147-A177-3AD203B41FA5}">
                      <a16:colId xmlns:a16="http://schemas.microsoft.com/office/drawing/2014/main" val="3797289709"/>
                    </a:ext>
                  </a:extLst>
                </a:gridCol>
                <a:gridCol w="969102">
                  <a:extLst>
                    <a:ext uri="{9D8B030D-6E8A-4147-A177-3AD203B41FA5}">
                      <a16:colId xmlns:a16="http://schemas.microsoft.com/office/drawing/2014/main" val="1499538746"/>
                    </a:ext>
                  </a:extLst>
                </a:gridCol>
                <a:gridCol w="932427">
                  <a:extLst>
                    <a:ext uri="{9D8B030D-6E8A-4147-A177-3AD203B41FA5}">
                      <a16:colId xmlns:a16="http://schemas.microsoft.com/office/drawing/2014/main" val="2285733707"/>
                    </a:ext>
                  </a:extLst>
                </a:gridCol>
                <a:gridCol w="914396">
                  <a:extLst>
                    <a:ext uri="{9D8B030D-6E8A-4147-A177-3AD203B41FA5}">
                      <a16:colId xmlns:a16="http://schemas.microsoft.com/office/drawing/2014/main" val="1375915394"/>
                    </a:ext>
                  </a:extLst>
                </a:gridCol>
              </a:tblGrid>
              <a:tr h="172714">
                <a:tc>
                  <a:txBody>
                    <a:bodyPr/>
                    <a:lstStyle/>
                    <a:p>
                      <a:pPr marL="0" marR="0">
                        <a:lnSpc>
                          <a:spcPct val="107000"/>
                        </a:lnSpc>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gridSpan="3">
                  <a:txBody>
                    <a:bodyPr/>
                    <a:lstStyle/>
                    <a:p>
                      <a:pPr marL="0" marR="0" algn="ctr">
                        <a:lnSpc>
                          <a:spcPct val="107000"/>
                        </a:lnSpc>
                        <a:spcBef>
                          <a:spcPts val="0"/>
                        </a:spcBef>
                        <a:spcAft>
                          <a:spcPts val="0"/>
                        </a:spcAft>
                      </a:pPr>
                      <a:r>
                        <a:rPr lang="en-US" sz="1000" dirty="0">
                          <a:effectLst/>
                        </a:rPr>
                        <a:t>District 1</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68484241"/>
                  </a:ext>
                </a:extLst>
              </a:tr>
              <a:tr h="345428">
                <a:tc>
                  <a:txBody>
                    <a:bodyPr/>
                    <a:lstStyle/>
                    <a:p>
                      <a:pPr marL="0" marR="0">
                        <a:lnSpc>
                          <a:spcPct val="107000"/>
                        </a:lnSpc>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a:txBody>
                    <a:bodyPr/>
                    <a:lstStyle/>
                    <a:p>
                      <a:pPr marL="0" marR="0">
                        <a:lnSpc>
                          <a:spcPct val="107000"/>
                        </a:lnSpc>
                        <a:spcBef>
                          <a:spcPts val="0"/>
                        </a:spcBef>
                        <a:spcAft>
                          <a:spcPts val="0"/>
                        </a:spcAft>
                      </a:pPr>
                      <a:r>
                        <a:rPr lang="en-US" sz="1000" b="1" dirty="0">
                          <a:effectLst/>
                        </a:rPr>
                        <a:t>Elementary</a:t>
                      </a:r>
                    </a:p>
                    <a:p>
                      <a:pPr marL="0" marR="0">
                        <a:lnSpc>
                          <a:spcPct val="107000"/>
                        </a:lnSpc>
                        <a:spcBef>
                          <a:spcPts val="0"/>
                        </a:spcBef>
                        <a:spcAft>
                          <a:spcPts val="0"/>
                        </a:spcAft>
                      </a:pPr>
                      <a:r>
                        <a:rPr lang="en-US" sz="1000" b="1" dirty="0">
                          <a:effectLst/>
                        </a:rPr>
                        <a:t>School #11</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a:txBody>
                    <a:bodyPr/>
                    <a:lstStyle/>
                    <a:p>
                      <a:pPr marL="0" marR="0">
                        <a:lnSpc>
                          <a:spcPct val="107000"/>
                        </a:lnSpc>
                        <a:spcBef>
                          <a:spcPts val="0"/>
                        </a:spcBef>
                        <a:spcAft>
                          <a:spcPts val="0"/>
                        </a:spcAft>
                      </a:pPr>
                      <a:r>
                        <a:rPr lang="en-US" sz="1000" b="1" dirty="0" smtClean="0">
                          <a:effectLst/>
                        </a:rPr>
                        <a:t>Middle</a:t>
                      </a:r>
                      <a:endParaRPr lang="en-US" sz="1000" b="1" dirty="0">
                        <a:effectLst/>
                      </a:endParaRPr>
                    </a:p>
                    <a:p>
                      <a:pPr marL="0" marR="0">
                        <a:lnSpc>
                          <a:spcPct val="107000"/>
                        </a:lnSpc>
                        <a:spcBef>
                          <a:spcPts val="0"/>
                        </a:spcBef>
                        <a:spcAft>
                          <a:spcPts val="0"/>
                        </a:spcAft>
                      </a:pPr>
                      <a:r>
                        <a:rPr lang="en-US" sz="1000" b="1" dirty="0">
                          <a:effectLst/>
                        </a:rPr>
                        <a:t>School #12</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a:txBody>
                    <a:bodyPr/>
                    <a:lstStyle/>
                    <a:p>
                      <a:pPr marL="0" marR="0">
                        <a:lnSpc>
                          <a:spcPct val="107000"/>
                        </a:lnSpc>
                        <a:spcBef>
                          <a:spcPts val="0"/>
                        </a:spcBef>
                        <a:spcAft>
                          <a:spcPts val="0"/>
                        </a:spcAft>
                      </a:pPr>
                      <a:r>
                        <a:rPr lang="en-US" sz="1000" b="1" dirty="0" smtClean="0">
                          <a:effectLst/>
                        </a:rPr>
                        <a:t>High</a:t>
                      </a:r>
                      <a:r>
                        <a:rPr lang="en-US" sz="1000" b="1" baseline="0" dirty="0" smtClean="0">
                          <a:effectLst/>
                        </a:rPr>
                        <a:t> </a:t>
                      </a:r>
                      <a:endParaRPr lang="en-US" sz="1000" b="1" dirty="0">
                        <a:effectLst/>
                      </a:endParaRPr>
                    </a:p>
                    <a:p>
                      <a:pPr marL="0" marR="0">
                        <a:lnSpc>
                          <a:spcPct val="107000"/>
                        </a:lnSpc>
                        <a:spcBef>
                          <a:spcPts val="0"/>
                        </a:spcBef>
                        <a:spcAft>
                          <a:spcPts val="0"/>
                        </a:spcAft>
                      </a:pPr>
                      <a:r>
                        <a:rPr lang="en-US" sz="1000" b="1" dirty="0">
                          <a:effectLst/>
                        </a:rPr>
                        <a:t>School #17</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extLst>
                  <a:ext uri="{0D108BD9-81ED-4DB2-BD59-A6C34878D82A}">
                    <a16:rowId xmlns:a16="http://schemas.microsoft.com/office/drawing/2014/main" val="2417956228"/>
                  </a:ext>
                </a:extLst>
              </a:tr>
              <a:tr h="172714">
                <a:tc>
                  <a:txBody>
                    <a:bodyPr/>
                    <a:lstStyle/>
                    <a:p>
                      <a:pPr marL="0" marR="0" algn="r">
                        <a:lnSpc>
                          <a:spcPct val="107000"/>
                        </a:lnSpc>
                        <a:spcBef>
                          <a:spcPts val="0"/>
                        </a:spcBef>
                        <a:spcAft>
                          <a:spcPts val="0"/>
                        </a:spcAft>
                      </a:pPr>
                      <a:r>
                        <a:rPr lang="en-US" sz="1000" dirty="0">
                          <a:effectLst/>
                        </a:rPr>
                        <a:t>A: </a:t>
                      </a:r>
                      <a:r>
                        <a:rPr lang="en-US" sz="1000" dirty="0" smtClean="0">
                          <a:effectLst/>
                        </a:rPr>
                        <a:t>Enrollment (School Report Cards)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a:txBody>
                    <a:bodyPr/>
                    <a:lstStyle/>
                    <a:p>
                      <a:pPr marL="0" marR="0" algn="ctr">
                        <a:lnSpc>
                          <a:spcPct val="107000"/>
                        </a:lnSpc>
                        <a:spcBef>
                          <a:spcPts val="0"/>
                        </a:spcBef>
                        <a:spcAft>
                          <a:spcPts val="0"/>
                        </a:spcAft>
                      </a:pPr>
                      <a:r>
                        <a:rPr lang="en-US" sz="1000" dirty="0">
                          <a:effectLst/>
                        </a:rPr>
                        <a:t>375</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a:txBody>
                    <a:bodyPr/>
                    <a:lstStyle/>
                    <a:p>
                      <a:pPr marL="0" marR="0" algn="ctr">
                        <a:lnSpc>
                          <a:spcPct val="107000"/>
                        </a:lnSpc>
                        <a:spcBef>
                          <a:spcPts val="0"/>
                        </a:spcBef>
                        <a:spcAft>
                          <a:spcPts val="0"/>
                        </a:spcAft>
                      </a:pPr>
                      <a:r>
                        <a:rPr lang="en-US" sz="1000" dirty="0">
                          <a:effectLst/>
                        </a:rPr>
                        <a:t>511</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a:txBody>
                    <a:bodyPr/>
                    <a:lstStyle/>
                    <a:p>
                      <a:pPr marL="0" marR="0" algn="ctr">
                        <a:lnSpc>
                          <a:spcPct val="107000"/>
                        </a:lnSpc>
                        <a:spcBef>
                          <a:spcPts val="0"/>
                        </a:spcBef>
                        <a:spcAft>
                          <a:spcPts val="0"/>
                        </a:spcAft>
                      </a:pPr>
                      <a:r>
                        <a:rPr lang="en-US" sz="1000" dirty="0">
                          <a:effectLst/>
                        </a:rPr>
                        <a:t>992</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extLst>
                  <a:ext uri="{0D108BD9-81ED-4DB2-BD59-A6C34878D82A}">
                    <a16:rowId xmlns:a16="http://schemas.microsoft.com/office/drawing/2014/main" val="821515262"/>
                  </a:ext>
                </a:extLst>
              </a:tr>
              <a:tr h="172714">
                <a:tc rowSpan="4">
                  <a:txBody>
                    <a:bodyPr/>
                    <a:lstStyle/>
                    <a:p>
                      <a:pPr marL="0" marR="0">
                        <a:lnSpc>
                          <a:spcPct val="107000"/>
                        </a:lnSpc>
                        <a:spcBef>
                          <a:spcPts val="0"/>
                        </a:spcBef>
                        <a:spcAft>
                          <a:spcPts val="0"/>
                        </a:spcAft>
                      </a:pPr>
                      <a:r>
                        <a:rPr lang="en-US" sz="1000" dirty="0" smtClean="0">
                          <a:effectLst/>
                        </a:rPr>
                        <a:t>School</a:t>
                      </a:r>
                      <a:r>
                        <a:rPr lang="en-US" sz="1000" baseline="0" dirty="0" smtClean="0">
                          <a:effectLst/>
                        </a:rPr>
                        <a:t> L</a:t>
                      </a:r>
                      <a:r>
                        <a:rPr lang="en-US" sz="1000" dirty="0" smtClean="0">
                          <a:effectLst/>
                        </a:rPr>
                        <a:t>evel</a:t>
                      </a:r>
                      <a:endParaRPr lang="en-US" sz="1000" dirty="0">
                        <a:effectLst/>
                      </a:endParaRPr>
                    </a:p>
                    <a:p>
                      <a:pPr marL="0" marR="0" algn="r">
                        <a:lnSpc>
                          <a:spcPct val="107000"/>
                        </a:lnSpc>
                        <a:spcBef>
                          <a:spcPts val="0"/>
                        </a:spcBef>
                        <a:spcAft>
                          <a:spcPts val="0"/>
                        </a:spcAft>
                      </a:pPr>
                      <a:r>
                        <a:rPr lang="en-US" sz="1000" dirty="0">
                          <a:effectLst/>
                        </a:rPr>
                        <a:t>B: Federal</a:t>
                      </a:r>
                    </a:p>
                    <a:p>
                      <a:pPr marL="0" marR="0" algn="r">
                        <a:lnSpc>
                          <a:spcPct val="107000"/>
                        </a:lnSpc>
                        <a:spcBef>
                          <a:spcPts val="0"/>
                        </a:spcBef>
                        <a:spcAft>
                          <a:spcPts val="0"/>
                        </a:spcAft>
                      </a:pPr>
                      <a:r>
                        <a:rPr lang="en-US" sz="1000" dirty="0">
                          <a:effectLst/>
                        </a:rPr>
                        <a:t>C: State/Local</a:t>
                      </a:r>
                    </a:p>
                    <a:p>
                      <a:pPr marL="0" marR="0" algn="r">
                        <a:lnSpc>
                          <a:spcPct val="107000"/>
                        </a:lnSpc>
                        <a:spcBef>
                          <a:spcPts val="0"/>
                        </a:spcBef>
                        <a:spcAft>
                          <a:spcPts val="0"/>
                        </a:spcAft>
                      </a:pPr>
                      <a:r>
                        <a:rPr lang="en-US" sz="1000" dirty="0">
                          <a:effectLst/>
                        </a:rPr>
                        <a:t>D</a:t>
                      </a:r>
                      <a:r>
                        <a:rPr lang="en-US" sz="1000" dirty="0" smtClean="0">
                          <a:effectLst/>
                        </a:rPr>
                        <a:t>: School Site </a:t>
                      </a:r>
                      <a:r>
                        <a:rPr lang="en-US" sz="1000" dirty="0">
                          <a:effectLst/>
                        </a:rPr>
                        <a:t>total</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a:txBody>
                    <a:bodyPr/>
                    <a:lstStyle/>
                    <a:p>
                      <a:pPr marL="0" marR="0" algn="r">
                        <a:lnSpc>
                          <a:spcPct val="107000"/>
                        </a:lnSpc>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a:txBody>
                    <a:bodyPr/>
                    <a:lstStyle/>
                    <a:p>
                      <a:pPr marL="0" marR="0" algn="r">
                        <a:lnSpc>
                          <a:spcPct val="107000"/>
                        </a:lnSpc>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a:txBody>
                    <a:bodyPr/>
                    <a:lstStyle/>
                    <a:p>
                      <a:pPr marL="0" marR="0" algn="r">
                        <a:lnSpc>
                          <a:spcPct val="107000"/>
                        </a:lnSpc>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extLst>
                  <a:ext uri="{0D108BD9-81ED-4DB2-BD59-A6C34878D82A}">
                    <a16:rowId xmlns:a16="http://schemas.microsoft.com/office/drawing/2014/main" val="2298523472"/>
                  </a:ext>
                </a:extLst>
              </a:tr>
              <a:tr h="172714">
                <a:tc vMerge="1">
                  <a:txBody>
                    <a:bodyPr/>
                    <a:lstStyle/>
                    <a:p>
                      <a:endParaRPr lang="en-US"/>
                    </a:p>
                  </a:txBody>
                  <a:tcPr/>
                </a:tc>
                <a:tc>
                  <a:txBody>
                    <a:bodyPr/>
                    <a:lstStyle/>
                    <a:p>
                      <a:pPr marL="0" marR="0" algn="r">
                        <a:lnSpc>
                          <a:spcPct val="107000"/>
                        </a:lnSpc>
                        <a:spcBef>
                          <a:spcPts val="0"/>
                        </a:spcBef>
                        <a:spcAft>
                          <a:spcPts val="0"/>
                        </a:spcAft>
                      </a:pPr>
                      <a:r>
                        <a:rPr lang="en-US" sz="1000" dirty="0">
                          <a:effectLst/>
                        </a:rPr>
                        <a:t>$456</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a:txBody>
                    <a:bodyPr/>
                    <a:lstStyle/>
                    <a:p>
                      <a:pPr marL="0" marR="0" algn="r">
                        <a:lnSpc>
                          <a:spcPct val="107000"/>
                        </a:lnSpc>
                        <a:spcBef>
                          <a:spcPts val="0"/>
                        </a:spcBef>
                        <a:spcAft>
                          <a:spcPts val="0"/>
                        </a:spcAft>
                      </a:pPr>
                      <a:r>
                        <a:rPr lang="en-US" sz="1000" dirty="0">
                          <a:effectLst/>
                        </a:rPr>
                        <a:t>$209</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a:txBody>
                    <a:bodyPr/>
                    <a:lstStyle/>
                    <a:p>
                      <a:pPr marL="0" marR="0" algn="r">
                        <a:lnSpc>
                          <a:spcPct val="107000"/>
                        </a:lnSpc>
                        <a:spcBef>
                          <a:spcPts val="0"/>
                        </a:spcBef>
                        <a:spcAft>
                          <a:spcPts val="0"/>
                        </a:spcAft>
                      </a:pPr>
                      <a:r>
                        <a:rPr lang="en-US" sz="1000" dirty="0">
                          <a:effectLst/>
                        </a:rPr>
                        <a:t>$164</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extLst>
                  <a:ext uri="{0D108BD9-81ED-4DB2-BD59-A6C34878D82A}">
                    <a16:rowId xmlns:a16="http://schemas.microsoft.com/office/drawing/2014/main" val="1209589097"/>
                  </a:ext>
                </a:extLst>
              </a:tr>
              <a:tr h="172714">
                <a:tc vMerge="1">
                  <a:txBody>
                    <a:bodyPr/>
                    <a:lstStyle/>
                    <a:p>
                      <a:endParaRPr lang="en-US"/>
                    </a:p>
                  </a:txBody>
                  <a:tcPr/>
                </a:tc>
                <a:tc>
                  <a:txBody>
                    <a:bodyPr/>
                    <a:lstStyle/>
                    <a:p>
                      <a:pPr marL="0" marR="0" algn="r">
                        <a:lnSpc>
                          <a:spcPct val="107000"/>
                        </a:lnSpc>
                        <a:spcBef>
                          <a:spcPts val="0"/>
                        </a:spcBef>
                        <a:spcAft>
                          <a:spcPts val="0"/>
                        </a:spcAft>
                      </a:pPr>
                      <a:r>
                        <a:rPr lang="en-US" sz="1000" dirty="0">
                          <a:effectLst/>
                        </a:rPr>
                        <a:t>$6,111</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a:txBody>
                    <a:bodyPr/>
                    <a:lstStyle/>
                    <a:p>
                      <a:pPr marL="0" marR="0" algn="r">
                        <a:lnSpc>
                          <a:spcPct val="107000"/>
                        </a:lnSpc>
                        <a:spcBef>
                          <a:spcPts val="0"/>
                        </a:spcBef>
                        <a:spcAft>
                          <a:spcPts val="0"/>
                        </a:spcAft>
                      </a:pPr>
                      <a:r>
                        <a:rPr lang="en-US" sz="1000" dirty="0">
                          <a:effectLst/>
                        </a:rPr>
                        <a:t>$4,756</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a:txBody>
                    <a:bodyPr/>
                    <a:lstStyle/>
                    <a:p>
                      <a:pPr marL="0" marR="0" algn="r">
                        <a:lnSpc>
                          <a:spcPct val="107000"/>
                        </a:lnSpc>
                        <a:spcBef>
                          <a:spcPts val="0"/>
                        </a:spcBef>
                        <a:spcAft>
                          <a:spcPts val="0"/>
                        </a:spcAft>
                      </a:pPr>
                      <a:r>
                        <a:rPr lang="en-US" sz="1000" dirty="0">
                          <a:effectLst/>
                        </a:rPr>
                        <a:t>$5,998</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extLst>
                  <a:ext uri="{0D108BD9-81ED-4DB2-BD59-A6C34878D82A}">
                    <a16:rowId xmlns:a16="http://schemas.microsoft.com/office/drawing/2014/main" val="1582349427"/>
                  </a:ext>
                </a:extLst>
              </a:tr>
              <a:tr h="181730">
                <a:tc vMerge="1">
                  <a:txBody>
                    <a:bodyPr/>
                    <a:lstStyle/>
                    <a:p>
                      <a:endParaRPr lang="en-US"/>
                    </a:p>
                  </a:txBody>
                  <a:tcPr/>
                </a:tc>
                <a:tc>
                  <a:txBody>
                    <a:bodyPr/>
                    <a:lstStyle/>
                    <a:p>
                      <a:pPr marL="0" marR="0" algn="r">
                        <a:lnSpc>
                          <a:spcPct val="107000"/>
                        </a:lnSpc>
                        <a:spcBef>
                          <a:spcPts val="0"/>
                        </a:spcBef>
                        <a:spcAft>
                          <a:spcPts val="0"/>
                        </a:spcAft>
                      </a:pPr>
                      <a:r>
                        <a:rPr lang="en-US" sz="1000" dirty="0">
                          <a:effectLst/>
                        </a:rPr>
                        <a:t>$6,567</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a:txBody>
                    <a:bodyPr/>
                    <a:lstStyle/>
                    <a:p>
                      <a:pPr marL="0" marR="0" algn="r">
                        <a:lnSpc>
                          <a:spcPct val="107000"/>
                        </a:lnSpc>
                        <a:spcBef>
                          <a:spcPts val="0"/>
                        </a:spcBef>
                        <a:spcAft>
                          <a:spcPts val="0"/>
                        </a:spcAft>
                      </a:pPr>
                      <a:r>
                        <a:rPr lang="en-US" sz="1000" dirty="0">
                          <a:effectLst/>
                        </a:rPr>
                        <a:t>$4,965</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a:txBody>
                    <a:bodyPr/>
                    <a:lstStyle/>
                    <a:p>
                      <a:pPr marL="0" marR="0" algn="r">
                        <a:lnSpc>
                          <a:spcPct val="107000"/>
                        </a:lnSpc>
                        <a:spcBef>
                          <a:spcPts val="0"/>
                        </a:spcBef>
                        <a:spcAft>
                          <a:spcPts val="0"/>
                        </a:spcAft>
                      </a:pPr>
                      <a:r>
                        <a:rPr lang="en-US" sz="1000" dirty="0">
                          <a:effectLst/>
                        </a:rPr>
                        <a:t>$6,162</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extLst>
                  <a:ext uri="{0D108BD9-81ED-4DB2-BD59-A6C34878D82A}">
                    <a16:rowId xmlns:a16="http://schemas.microsoft.com/office/drawing/2014/main" val="2440364176"/>
                  </a:ext>
                </a:extLst>
              </a:tr>
              <a:tr h="172714">
                <a:tc rowSpan="4">
                  <a:txBody>
                    <a:bodyPr/>
                    <a:lstStyle/>
                    <a:p>
                      <a:pPr marL="0" marR="0">
                        <a:lnSpc>
                          <a:spcPct val="107000"/>
                        </a:lnSpc>
                        <a:spcBef>
                          <a:spcPts val="0"/>
                        </a:spcBef>
                        <a:spcAft>
                          <a:spcPts val="0"/>
                        </a:spcAft>
                      </a:pPr>
                      <a:r>
                        <a:rPr lang="en-US" sz="1000" dirty="0" smtClean="0">
                          <a:effectLst/>
                        </a:rPr>
                        <a:t>School Share </a:t>
                      </a:r>
                      <a:r>
                        <a:rPr lang="en-US" sz="1000" dirty="0">
                          <a:effectLst/>
                        </a:rPr>
                        <a:t>of </a:t>
                      </a:r>
                      <a:r>
                        <a:rPr lang="en-US" sz="1000" dirty="0" smtClean="0">
                          <a:effectLst/>
                        </a:rPr>
                        <a:t>District Total</a:t>
                      </a:r>
                      <a:endParaRPr lang="en-US" sz="1000" dirty="0">
                        <a:effectLst/>
                      </a:endParaRPr>
                    </a:p>
                    <a:p>
                      <a:pPr marL="0" marR="0" algn="r">
                        <a:lnSpc>
                          <a:spcPct val="107000"/>
                        </a:lnSpc>
                        <a:spcBef>
                          <a:spcPts val="0"/>
                        </a:spcBef>
                        <a:spcAft>
                          <a:spcPts val="0"/>
                        </a:spcAft>
                      </a:pPr>
                      <a:r>
                        <a:rPr lang="en-US" sz="1000" dirty="0">
                          <a:effectLst/>
                        </a:rPr>
                        <a:t>E: Federal</a:t>
                      </a:r>
                    </a:p>
                    <a:p>
                      <a:pPr marL="0" marR="0" algn="r">
                        <a:lnSpc>
                          <a:spcPct val="107000"/>
                        </a:lnSpc>
                        <a:spcBef>
                          <a:spcPts val="0"/>
                        </a:spcBef>
                        <a:spcAft>
                          <a:spcPts val="0"/>
                        </a:spcAft>
                      </a:pPr>
                      <a:r>
                        <a:rPr lang="en-US" sz="1000" dirty="0">
                          <a:effectLst/>
                        </a:rPr>
                        <a:t>F: State/Local</a:t>
                      </a:r>
                    </a:p>
                    <a:p>
                      <a:pPr marL="0" marR="0" algn="r">
                        <a:lnSpc>
                          <a:spcPct val="107000"/>
                        </a:lnSpc>
                        <a:spcBef>
                          <a:spcPts val="0"/>
                        </a:spcBef>
                        <a:spcAft>
                          <a:spcPts val="0"/>
                        </a:spcAft>
                      </a:pPr>
                      <a:r>
                        <a:rPr lang="en-US" sz="1000" dirty="0">
                          <a:effectLst/>
                        </a:rPr>
                        <a:t>G</a:t>
                      </a:r>
                      <a:r>
                        <a:rPr lang="en-US" sz="1000" dirty="0" smtClean="0">
                          <a:effectLst/>
                        </a:rPr>
                        <a:t>: LEA </a:t>
                      </a:r>
                      <a:r>
                        <a:rPr lang="en-US" sz="1000" dirty="0">
                          <a:effectLst/>
                        </a:rPr>
                        <a:t>total</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a:txBody>
                    <a:bodyPr/>
                    <a:lstStyle/>
                    <a:p>
                      <a:pPr marL="0" marR="0" algn="r">
                        <a:lnSpc>
                          <a:spcPct val="107000"/>
                        </a:lnSpc>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a:txBody>
                    <a:bodyPr/>
                    <a:lstStyle/>
                    <a:p>
                      <a:pPr marL="0" marR="0" algn="r">
                        <a:lnSpc>
                          <a:spcPct val="107000"/>
                        </a:lnSpc>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a:txBody>
                    <a:bodyPr/>
                    <a:lstStyle/>
                    <a:p>
                      <a:pPr marL="0" marR="0" algn="r">
                        <a:lnSpc>
                          <a:spcPct val="107000"/>
                        </a:lnSpc>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extLst>
                  <a:ext uri="{0D108BD9-81ED-4DB2-BD59-A6C34878D82A}">
                    <a16:rowId xmlns:a16="http://schemas.microsoft.com/office/drawing/2014/main" val="3726087759"/>
                  </a:ext>
                </a:extLst>
              </a:tr>
              <a:tr h="172714">
                <a:tc vMerge="1">
                  <a:txBody>
                    <a:bodyPr/>
                    <a:lstStyle/>
                    <a:p>
                      <a:endParaRPr lang="en-US"/>
                    </a:p>
                  </a:txBody>
                  <a:tcPr/>
                </a:tc>
                <a:tc>
                  <a:txBody>
                    <a:bodyPr/>
                    <a:lstStyle/>
                    <a:p>
                      <a:pPr marL="0" marR="0" algn="r">
                        <a:lnSpc>
                          <a:spcPct val="107000"/>
                        </a:lnSpc>
                        <a:spcBef>
                          <a:spcPts val="0"/>
                        </a:spcBef>
                        <a:spcAft>
                          <a:spcPts val="0"/>
                        </a:spcAft>
                      </a:pPr>
                      <a:r>
                        <a:rPr lang="en-US" sz="1000" dirty="0">
                          <a:effectLst/>
                        </a:rPr>
                        <a:t>$161</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a:txBody>
                    <a:bodyPr/>
                    <a:lstStyle/>
                    <a:p>
                      <a:pPr marL="0" marR="0" algn="r">
                        <a:lnSpc>
                          <a:spcPct val="107000"/>
                        </a:lnSpc>
                        <a:spcBef>
                          <a:spcPts val="0"/>
                        </a:spcBef>
                        <a:spcAft>
                          <a:spcPts val="0"/>
                        </a:spcAft>
                      </a:pPr>
                      <a:r>
                        <a:rPr lang="en-US" sz="1000" dirty="0">
                          <a:effectLst/>
                        </a:rPr>
                        <a:t>$161</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a:txBody>
                    <a:bodyPr/>
                    <a:lstStyle/>
                    <a:p>
                      <a:pPr marL="0" marR="0" algn="r">
                        <a:lnSpc>
                          <a:spcPct val="107000"/>
                        </a:lnSpc>
                        <a:spcBef>
                          <a:spcPts val="0"/>
                        </a:spcBef>
                        <a:spcAft>
                          <a:spcPts val="0"/>
                        </a:spcAft>
                      </a:pPr>
                      <a:r>
                        <a:rPr lang="en-US" sz="1000" dirty="0">
                          <a:effectLst/>
                        </a:rPr>
                        <a:t>$161</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extLst>
                  <a:ext uri="{0D108BD9-81ED-4DB2-BD59-A6C34878D82A}">
                    <a16:rowId xmlns:a16="http://schemas.microsoft.com/office/drawing/2014/main" val="1036463582"/>
                  </a:ext>
                </a:extLst>
              </a:tr>
              <a:tr h="172714">
                <a:tc vMerge="1">
                  <a:txBody>
                    <a:bodyPr/>
                    <a:lstStyle/>
                    <a:p>
                      <a:endParaRPr lang="en-US"/>
                    </a:p>
                  </a:txBody>
                  <a:tcPr/>
                </a:tc>
                <a:tc>
                  <a:txBody>
                    <a:bodyPr/>
                    <a:lstStyle/>
                    <a:p>
                      <a:pPr marL="0" marR="0" algn="r">
                        <a:lnSpc>
                          <a:spcPct val="107000"/>
                        </a:lnSpc>
                        <a:spcBef>
                          <a:spcPts val="0"/>
                        </a:spcBef>
                        <a:spcAft>
                          <a:spcPts val="0"/>
                        </a:spcAft>
                      </a:pPr>
                      <a:r>
                        <a:rPr lang="en-US" sz="1000" dirty="0">
                          <a:effectLst/>
                        </a:rPr>
                        <a:t>$5,378</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a:txBody>
                    <a:bodyPr/>
                    <a:lstStyle/>
                    <a:p>
                      <a:pPr marL="0" marR="0" algn="r">
                        <a:lnSpc>
                          <a:spcPct val="107000"/>
                        </a:lnSpc>
                        <a:spcBef>
                          <a:spcPts val="0"/>
                        </a:spcBef>
                        <a:spcAft>
                          <a:spcPts val="0"/>
                        </a:spcAft>
                      </a:pPr>
                      <a:r>
                        <a:rPr lang="en-US" sz="1000" dirty="0">
                          <a:effectLst/>
                        </a:rPr>
                        <a:t>$5,378</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a:txBody>
                    <a:bodyPr/>
                    <a:lstStyle/>
                    <a:p>
                      <a:pPr marL="0" marR="0" algn="r">
                        <a:lnSpc>
                          <a:spcPct val="107000"/>
                        </a:lnSpc>
                        <a:spcBef>
                          <a:spcPts val="0"/>
                        </a:spcBef>
                        <a:spcAft>
                          <a:spcPts val="0"/>
                        </a:spcAft>
                      </a:pPr>
                      <a:r>
                        <a:rPr lang="en-US" sz="1000" dirty="0">
                          <a:effectLst/>
                        </a:rPr>
                        <a:t>$5,378</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extLst>
                  <a:ext uri="{0D108BD9-81ED-4DB2-BD59-A6C34878D82A}">
                    <a16:rowId xmlns:a16="http://schemas.microsoft.com/office/drawing/2014/main" val="771523087"/>
                  </a:ext>
                </a:extLst>
              </a:tr>
              <a:tr h="176102">
                <a:tc vMerge="1">
                  <a:txBody>
                    <a:bodyPr/>
                    <a:lstStyle/>
                    <a:p>
                      <a:endParaRPr lang="en-US"/>
                    </a:p>
                  </a:txBody>
                  <a:tcPr/>
                </a:tc>
                <a:tc>
                  <a:txBody>
                    <a:bodyPr/>
                    <a:lstStyle/>
                    <a:p>
                      <a:pPr marL="0" marR="0" algn="r">
                        <a:lnSpc>
                          <a:spcPct val="107000"/>
                        </a:lnSpc>
                        <a:spcBef>
                          <a:spcPts val="0"/>
                        </a:spcBef>
                        <a:spcAft>
                          <a:spcPts val="0"/>
                        </a:spcAft>
                      </a:pPr>
                      <a:r>
                        <a:rPr lang="en-US" sz="1000" dirty="0">
                          <a:effectLst/>
                        </a:rPr>
                        <a:t>$5,539</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a:txBody>
                    <a:bodyPr/>
                    <a:lstStyle/>
                    <a:p>
                      <a:pPr marL="0" marR="0" algn="r">
                        <a:lnSpc>
                          <a:spcPct val="107000"/>
                        </a:lnSpc>
                        <a:spcBef>
                          <a:spcPts val="0"/>
                        </a:spcBef>
                        <a:spcAft>
                          <a:spcPts val="0"/>
                        </a:spcAft>
                      </a:pPr>
                      <a:r>
                        <a:rPr lang="en-US" sz="1000" dirty="0">
                          <a:effectLst/>
                        </a:rPr>
                        <a:t>$5,539</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a:txBody>
                    <a:bodyPr/>
                    <a:lstStyle/>
                    <a:p>
                      <a:pPr marL="0" marR="0" algn="r">
                        <a:lnSpc>
                          <a:spcPct val="107000"/>
                        </a:lnSpc>
                        <a:spcBef>
                          <a:spcPts val="0"/>
                        </a:spcBef>
                        <a:spcAft>
                          <a:spcPts val="0"/>
                        </a:spcAft>
                      </a:pPr>
                      <a:r>
                        <a:rPr lang="en-US" sz="1000" dirty="0">
                          <a:effectLst/>
                        </a:rPr>
                        <a:t>$5,539</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extLst>
                  <a:ext uri="{0D108BD9-81ED-4DB2-BD59-A6C34878D82A}">
                    <a16:rowId xmlns:a16="http://schemas.microsoft.com/office/drawing/2014/main" val="315284472"/>
                  </a:ext>
                </a:extLst>
              </a:tr>
              <a:tr h="187180">
                <a:tc>
                  <a:txBody>
                    <a:bodyPr/>
                    <a:lstStyle/>
                    <a:p>
                      <a:pPr marL="0" marR="0" algn="r">
                        <a:lnSpc>
                          <a:spcPct val="107000"/>
                        </a:lnSpc>
                        <a:spcBef>
                          <a:spcPts val="0"/>
                        </a:spcBef>
                        <a:spcAft>
                          <a:spcPts val="0"/>
                        </a:spcAft>
                      </a:pPr>
                      <a:r>
                        <a:rPr lang="en-US" sz="1000" dirty="0" smtClean="0">
                          <a:effectLst/>
                        </a:rPr>
                        <a:t>H:Total </a:t>
                      </a:r>
                      <a:r>
                        <a:rPr lang="en-US" sz="1000" dirty="0">
                          <a:effectLst/>
                        </a:rPr>
                        <a:t>Per </a:t>
                      </a:r>
                      <a:r>
                        <a:rPr lang="en-US" sz="1000" dirty="0" smtClean="0">
                          <a:effectLst/>
                        </a:rPr>
                        <a:t>Pupil (Student) </a:t>
                      </a:r>
                      <a:r>
                        <a:rPr lang="en-US" sz="1000" dirty="0">
                          <a:effectLst/>
                        </a:rPr>
                        <a:t>Expenditures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a:txBody>
                    <a:bodyPr/>
                    <a:lstStyle/>
                    <a:p>
                      <a:pPr marL="0" marR="0" algn="r">
                        <a:lnSpc>
                          <a:spcPct val="107000"/>
                        </a:lnSpc>
                        <a:spcBef>
                          <a:spcPts val="0"/>
                        </a:spcBef>
                        <a:spcAft>
                          <a:spcPts val="0"/>
                        </a:spcAft>
                      </a:pPr>
                      <a:r>
                        <a:rPr lang="en-US" sz="1100" dirty="0">
                          <a:effectLst/>
                        </a:rPr>
                        <a:t>$12,106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a:txBody>
                    <a:bodyPr/>
                    <a:lstStyle/>
                    <a:p>
                      <a:pPr marL="0" marR="0" algn="r">
                        <a:lnSpc>
                          <a:spcPct val="107000"/>
                        </a:lnSpc>
                        <a:spcBef>
                          <a:spcPts val="0"/>
                        </a:spcBef>
                        <a:spcAft>
                          <a:spcPts val="0"/>
                        </a:spcAft>
                      </a:pPr>
                      <a:r>
                        <a:rPr lang="en-US" sz="1100" dirty="0">
                          <a:effectLst/>
                        </a:rPr>
                        <a:t>$10,504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a:txBody>
                    <a:bodyPr/>
                    <a:lstStyle/>
                    <a:p>
                      <a:pPr marL="0" marR="0" algn="r">
                        <a:lnSpc>
                          <a:spcPct val="107000"/>
                        </a:lnSpc>
                        <a:spcBef>
                          <a:spcPts val="0"/>
                        </a:spcBef>
                        <a:spcAft>
                          <a:spcPts val="0"/>
                        </a:spcAft>
                      </a:pPr>
                      <a:r>
                        <a:rPr lang="en-US" sz="1100" dirty="0">
                          <a:effectLst/>
                        </a:rPr>
                        <a:t>$11,701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extLst>
                  <a:ext uri="{0D108BD9-81ED-4DB2-BD59-A6C34878D82A}">
                    <a16:rowId xmlns:a16="http://schemas.microsoft.com/office/drawing/2014/main" val="9251368"/>
                  </a:ext>
                </a:extLst>
              </a:tr>
              <a:tr h="267657">
                <a:tc>
                  <a:txBody>
                    <a:bodyPr/>
                    <a:lstStyle/>
                    <a:p>
                      <a:pPr marL="0" marR="0" algn="r">
                        <a:lnSpc>
                          <a:spcPct val="107000"/>
                        </a:lnSpc>
                        <a:spcBef>
                          <a:spcPts val="0"/>
                        </a:spcBef>
                        <a:spcAft>
                          <a:spcPts val="0"/>
                        </a:spcAft>
                      </a:pPr>
                      <a:r>
                        <a:rPr lang="en-US" sz="1000" dirty="0">
                          <a:effectLst/>
                        </a:rPr>
                        <a:t>I</a:t>
                      </a:r>
                      <a:r>
                        <a:rPr lang="en-US" sz="1000" dirty="0" smtClean="0">
                          <a:effectLst/>
                        </a:rPr>
                        <a:t>: Total </a:t>
                      </a:r>
                      <a:r>
                        <a:rPr lang="en-US" sz="1000" dirty="0">
                          <a:effectLst/>
                        </a:rPr>
                        <a:t>School Expenditures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a:txBody>
                    <a:bodyPr/>
                    <a:lstStyle/>
                    <a:p>
                      <a:pPr marL="0" marR="0" algn="r">
                        <a:lnSpc>
                          <a:spcPct val="107000"/>
                        </a:lnSpc>
                        <a:spcBef>
                          <a:spcPts val="0"/>
                        </a:spcBef>
                        <a:spcAft>
                          <a:spcPts val="0"/>
                        </a:spcAft>
                      </a:pPr>
                      <a:r>
                        <a:rPr lang="en-US" sz="1000" dirty="0">
                          <a:effectLst/>
                        </a:rPr>
                        <a:t>$4,539,750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a:txBody>
                    <a:bodyPr/>
                    <a:lstStyle/>
                    <a:p>
                      <a:pPr marL="0" marR="0" algn="r">
                        <a:lnSpc>
                          <a:spcPct val="107000"/>
                        </a:lnSpc>
                        <a:spcBef>
                          <a:spcPts val="0"/>
                        </a:spcBef>
                        <a:spcAft>
                          <a:spcPts val="0"/>
                        </a:spcAft>
                      </a:pPr>
                      <a:r>
                        <a:rPr lang="en-US" sz="1000" dirty="0">
                          <a:effectLst/>
                        </a:rPr>
                        <a:t>$5,367,544</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a:txBody>
                    <a:bodyPr/>
                    <a:lstStyle/>
                    <a:p>
                      <a:pPr marL="0" marR="0" algn="r">
                        <a:lnSpc>
                          <a:spcPct val="107000"/>
                        </a:lnSpc>
                        <a:spcBef>
                          <a:spcPts val="0"/>
                        </a:spcBef>
                        <a:spcAft>
                          <a:spcPts val="0"/>
                        </a:spcAft>
                      </a:pPr>
                      <a:r>
                        <a:rPr lang="en-US" sz="1000" dirty="0">
                          <a:effectLst/>
                        </a:rPr>
                        <a:t>$11,607,392</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extLst>
                  <a:ext uri="{0D108BD9-81ED-4DB2-BD59-A6C34878D82A}">
                    <a16:rowId xmlns:a16="http://schemas.microsoft.com/office/drawing/2014/main" val="3138199950"/>
                  </a:ext>
                </a:extLst>
              </a:tr>
              <a:tr h="189999">
                <a:tc>
                  <a:txBody>
                    <a:bodyPr/>
                    <a:lstStyle/>
                    <a:p>
                      <a:pPr marL="0" marR="0" algn="r">
                        <a:lnSpc>
                          <a:spcPct val="107000"/>
                        </a:lnSpc>
                        <a:spcBef>
                          <a:spcPts val="0"/>
                        </a:spcBef>
                        <a:spcAft>
                          <a:spcPts val="0"/>
                        </a:spcAft>
                      </a:pPr>
                      <a:r>
                        <a:rPr lang="en-US" sz="1000" dirty="0">
                          <a:effectLst/>
                        </a:rPr>
                        <a:t>J</a:t>
                      </a:r>
                      <a:r>
                        <a:rPr lang="en-US" sz="1000" dirty="0" smtClean="0">
                          <a:effectLst/>
                        </a:rPr>
                        <a:t>: Total </a:t>
                      </a:r>
                      <a:r>
                        <a:rPr lang="en-US" sz="1000" dirty="0">
                          <a:effectLst/>
                        </a:rPr>
                        <a:t>District Expenditures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gridSpan="3">
                  <a:txBody>
                    <a:bodyPr/>
                    <a:lstStyle/>
                    <a:p>
                      <a:pPr marL="0" marR="0" lvl="0" indent="0" algn="ctr" defTabSz="685800" rtl="0" eaLnBrk="1" fontAlgn="auto" latinLnBrk="0" hangingPunct="1">
                        <a:lnSpc>
                          <a:spcPct val="107000"/>
                        </a:lnSpc>
                        <a:spcBef>
                          <a:spcPts val="0"/>
                        </a:spcBef>
                        <a:spcAft>
                          <a:spcPts val="0"/>
                        </a:spcAft>
                        <a:buClrTx/>
                        <a:buSzTx/>
                        <a:buFontTx/>
                        <a:buNone/>
                        <a:tabLst/>
                        <a:defRPr/>
                      </a:pPr>
                      <a:r>
                        <a:rPr lang="en-US" sz="1000" dirty="0" smtClean="0">
                          <a:effectLst/>
                        </a:rPr>
                        <a:t>$23,931,672</a:t>
                      </a: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37647619"/>
                  </a:ext>
                </a:extLst>
              </a:tr>
              <a:tr h="189999">
                <a:tc>
                  <a:txBody>
                    <a:bodyPr/>
                    <a:lstStyle/>
                    <a:p>
                      <a:pPr marL="0" marR="0" algn="r">
                        <a:lnSpc>
                          <a:spcPct val="107000"/>
                        </a:lnSpc>
                        <a:spcBef>
                          <a:spcPts val="0"/>
                        </a:spcBef>
                        <a:spcAft>
                          <a:spcPts val="0"/>
                        </a:spcAft>
                      </a:pPr>
                      <a:r>
                        <a:rPr lang="en-US" sz="1000" dirty="0">
                          <a:effectLst/>
                        </a:rPr>
                        <a:t>K</a:t>
                      </a:r>
                      <a:r>
                        <a:rPr lang="en-US" sz="1000" dirty="0" smtClean="0">
                          <a:effectLst/>
                        </a:rPr>
                        <a:t>: Total </a:t>
                      </a:r>
                      <a:r>
                        <a:rPr lang="en-US" sz="1000" dirty="0">
                          <a:effectLst/>
                        </a:rPr>
                        <a:t>District Exclusions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gridSpan="3">
                  <a:txBody>
                    <a:bodyPr/>
                    <a:lstStyle/>
                    <a:p>
                      <a:pPr marL="0" marR="0" algn="ctr">
                        <a:lnSpc>
                          <a:spcPct val="107000"/>
                        </a:lnSpc>
                        <a:spcBef>
                          <a:spcPts val="0"/>
                        </a:spcBef>
                        <a:spcAft>
                          <a:spcPts val="0"/>
                        </a:spcAft>
                      </a:pPr>
                      <a:r>
                        <a:rPr lang="en-US" sz="1000" dirty="0">
                          <a:effectLst/>
                        </a:rPr>
                        <a:t>$2,416,986</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32489273"/>
                  </a:ext>
                </a:extLst>
              </a:tr>
              <a:tr h="397515">
                <a:tc>
                  <a:txBody>
                    <a:bodyPr/>
                    <a:lstStyle/>
                    <a:p>
                      <a:pPr marL="0" marR="0" algn="r">
                        <a:lnSpc>
                          <a:spcPct val="107000"/>
                        </a:lnSpc>
                        <a:spcBef>
                          <a:spcPts val="0"/>
                        </a:spcBef>
                        <a:spcAft>
                          <a:spcPts val="0"/>
                        </a:spcAft>
                      </a:pPr>
                      <a:r>
                        <a:rPr lang="en-US" sz="1000" dirty="0">
                          <a:effectLst/>
                        </a:rPr>
                        <a:t>L</a:t>
                      </a:r>
                      <a:r>
                        <a:rPr lang="en-US" sz="1000" dirty="0" smtClean="0">
                          <a:effectLst/>
                        </a:rPr>
                        <a:t>: Excluded </a:t>
                      </a:r>
                      <a:r>
                        <a:rPr lang="en-US" sz="1000" dirty="0">
                          <a:effectLst/>
                        </a:rPr>
                        <a:t>Expenditures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gridSpan="3">
                  <a:txBody>
                    <a:bodyPr/>
                    <a:lstStyle/>
                    <a:p>
                      <a:pPr marL="0" marR="0">
                        <a:lnSpc>
                          <a:spcPct val="107000"/>
                        </a:lnSpc>
                        <a:spcBef>
                          <a:spcPts val="0"/>
                        </a:spcBef>
                        <a:spcAft>
                          <a:spcPts val="0"/>
                        </a:spcAft>
                      </a:pPr>
                      <a:r>
                        <a:rPr lang="en-US" sz="1000" dirty="0">
                          <a:effectLst/>
                        </a:rPr>
                        <a:t>Debt, capital, equipment, </a:t>
                      </a:r>
                      <a:r>
                        <a:rPr lang="en-US" sz="1000" dirty="0" smtClean="0">
                          <a:effectLst/>
                        </a:rPr>
                        <a:t>tuition paid to private schools accepting vouchers, </a:t>
                      </a:r>
                      <a:r>
                        <a:rPr lang="en-US" sz="1000" dirty="0">
                          <a:effectLst/>
                        </a:rPr>
                        <a:t>adult </a:t>
                      </a:r>
                      <a:r>
                        <a:rPr lang="en-US" sz="1000" dirty="0" smtClean="0">
                          <a:effectLst/>
                        </a:rPr>
                        <a:t>education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28758162"/>
                  </a:ext>
                </a:extLst>
              </a:tr>
              <a:tr h="210139">
                <a:tc>
                  <a:txBody>
                    <a:bodyPr/>
                    <a:lstStyle/>
                    <a:p>
                      <a:pPr marL="0" marR="0" algn="r">
                        <a:lnSpc>
                          <a:spcPct val="107000"/>
                        </a:lnSpc>
                        <a:spcBef>
                          <a:spcPts val="0"/>
                        </a:spcBef>
                        <a:spcAft>
                          <a:spcPts val="0"/>
                        </a:spcAft>
                      </a:pPr>
                      <a:r>
                        <a:rPr lang="en-US" sz="1000" dirty="0">
                          <a:effectLst/>
                        </a:rPr>
                        <a:t>M</a:t>
                      </a:r>
                      <a:r>
                        <a:rPr lang="en-US" sz="1000" dirty="0" smtClean="0">
                          <a:effectLst/>
                        </a:rPr>
                        <a:t>: Enrollment </a:t>
                      </a:r>
                      <a:r>
                        <a:rPr lang="en-US" sz="1000" dirty="0">
                          <a:effectLst/>
                        </a:rPr>
                        <a:t>Count Procedure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gridSpan="3">
                  <a:txBody>
                    <a:bodyPr/>
                    <a:lstStyle/>
                    <a:p>
                      <a:pPr marL="0" marR="0" lvl="0" indent="0" algn="l" defTabSz="685800" rtl="0" eaLnBrk="1" fontAlgn="auto" latinLnBrk="0" hangingPunct="1">
                        <a:lnSpc>
                          <a:spcPct val="107000"/>
                        </a:lnSpc>
                        <a:spcBef>
                          <a:spcPts val="0"/>
                        </a:spcBef>
                        <a:spcAft>
                          <a:spcPts val="0"/>
                        </a:spcAft>
                        <a:buClrTx/>
                        <a:buSzTx/>
                        <a:buFontTx/>
                        <a:buNone/>
                        <a:tabLst/>
                        <a:defRPr/>
                      </a:pPr>
                      <a:r>
                        <a:rPr lang="en-US" sz="1000" dirty="0" smtClean="0">
                          <a:effectLst/>
                        </a:rPr>
                        <a:t>WISEdata 3</a:t>
                      </a:r>
                      <a:r>
                        <a:rPr lang="en-US" sz="1000" baseline="30000" dirty="0" smtClean="0">
                          <a:effectLst/>
                        </a:rPr>
                        <a:t>rd </a:t>
                      </a:r>
                      <a:r>
                        <a:rPr lang="en-US" sz="1000" dirty="0" smtClean="0">
                          <a:effectLst/>
                        </a:rPr>
                        <a:t>Friday in September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17646180"/>
                  </a:ext>
                </a:extLst>
              </a:tr>
            </a:tbl>
          </a:graphicData>
        </a:graphic>
      </p:graphicFrame>
      <p:sp>
        <p:nvSpPr>
          <p:cNvPr id="10" name="Rectangle 9"/>
          <p:cNvSpPr/>
          <p:nvPr/>
        </p:nvSpPr>
        <p:spPr>
          <a:xfrm>
            <a:off x="4047951" y="2525232"/>
            <a:ext cx="2341963" cy="671897"/>
          </a:xfrm>
          <a:prstGeom prst="rect">
            <a:avLst/>
          </a:prstGeom>
          <a:noFill/>
          <a:ln w="38100">
            <a:solidFill>
              <a:srgbClr val="49D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36024"/>
            <a:endParaRPr lang="en-US" sz="1646" dirty="0">
              <a:solidFill>
                <a:prstClr val="white"/>
              </a:solidFill>
              <a:latin typeface="Calibri"/>
            </a:endParaRPr>
          </a:p>
        </p:txBody>
      </p:sp>
    </p:spTree>
    <p:extLst>
      <p:ext uri="{BB962C8B-B14F-4D97-AF65-F5344CB8AC3E}">
        <p14:creationId xmlns:p14="http://schemas.microsoft.com/office/powerpoint/2010/main" val="387225180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9364663" cy="1357475"/>
          </a:xfrm>
        </p:spPr>
        <p:txBody>
          <a:bodyPr/>
          <a:lstStyle/>
          <a:p>
            <a:pPr lvl="0" algn="ctr" defTabSz="702328">
              <a:lnSpc>
                <a:spcPct val="100000"/>
              </a:lnSpc>
              <a:spcBef>
                <a:spcPts val="0"/>
              </a:spcBef>
              <a:spcAft>
                <a:spcPts val="3072"/>
              </a:spcAft>
            </a:pPr>
            <a:r>
              <a:rPr lang="en-US" sz="3687" b="1" dirty="0">
                <a:solidFill>
                  <a:prstClr val="white"/>
                </a:solidFill>
                <a:latin typeface="Lato Black" panose="020F0A02020204030203" pitchFamily="34" charset="0"/>
                <a:ea typeface="+mn-ea"/>
                <a:cs typeface="+mn-cs"/>
              </a:rPr>
              <a:t>E, F, G: School Site Share of District or LEA </a:t>
            </a:r>
          </a:p>
        </p:txBody>
      </p:sp>
      <p:sp>
        <p:nvSpPr>
          <p:cNvPr id="4" name="Slide Number Placeholder 3"/>
          <p:cNvSpPr>
            <a:spLocks noGrp="1"/>
          </p:cNvSpPr>
          <p:nvPr>
            <p:ph type="sldNum" sz="quarter" idx="12"/>
          </p:nvPr>
        </p:nvSpPr>
        <p:spPr/>
        <p:txBody>
          <a:bodyPr/>
          <a:lstStyle/>
          <a:p>
            <a:fld id="{E5B05722-27E2-490D-91AF-DCC2EA314057}" type="slidenum">
              <a:rPr lang="en-US" smtClean="0"/>
              <a:pPr/>
              <a:t>85</a:t>
            </a:fld>
            <a:endParaRPr lang="en-US" dirty="0"/>
          </a:p>
        </p:txBody>
      </p:sp>
      <p:sp>
        <p:nvSpPr>
          <p:cNvPr id="5" name="Text Placeholder 2"/>
          <p:cNvSpPr txBox="1">
            <a:spLocks/>
          </p:cNvSpPr>
          <p:nvPr/>
        </p:nvSpPr>
        <p:spPr>
          <a:xfrm>
            <a:off x="432988" y="2200683"/>
            <a:ext cx="3083097" cy="3568745"/>
          </a:xfrm>
          <a:prstGeom prst="rect">
            <a:avLst/>
          </a:prstGeom>
        </p:spPr>
        <p:txBody>
          <a:bodyPr>
            <a:normAutofit fontScale="92500" lnSpcReduction="10000"/>
          </a:bodyPr>
          <a:lstStyle>
            <a:lvl1pPr marL="234109" indent="-234109" algn="l" defTabSz="936437" rtl="0" eaLnBrk="1" latinLnBrk="0" hangingPunct="1">
              <a:lnSpc>
                <a:spcPct val="90000"/>
              </a:lnSpc>
              <a:spcBef>
                <a:spcPts val="1024"/>
              </a:spcBef>
              <a:buFont typeface="Arial" panose="020B0604020202020204" pitchFamily="34" charset="0"/>
              <a:buChar char="•"/>
              <a:defRPr sz="2867" kern="1200">
                <a:solidFill>
                  <a:schemeClr val="tx1"/>
                </a:solidFill>
                <a:latin typeface="+mn-lt"/>
                <a:ea typeface="+mn-ea"/>
                <a:cs typeface="+mn-cs"/>
              </a:defRPr>
            </a:lvl1pPr>
            <a:lvl2pPr marL="702328" indent="-234109" algn="l" defTabSz="936437" rtl="0" eaLnBrk="1" latinLnBrk="0" hangingPunct="1">
              <a:lnSpc>
                <a:spcPct val="90000"/>
              </a:lnSpc>
              <a:spcBef>
                <a:spcPts val="512"/>
              </a:spcBef>
              <a:buFont typeface="Arial" panose="020B0604020202020204" pitchFamily="34" charset="0"/>
              <a:buChar char="•"/>
              <a:defRPr sz="2458" kern="1200">
                <a:solidFill>
                  <a:schemeClr val="tx1"/>
                </a:solidFill>
                <a:latin typeface="+mn-lt"/>
                <a:ea typeface="+mn-ea"/>
                <a:cs typeface="+mn-cs"/>
              </a:defRPr>
            </a:lvl2pPr>
            <a:lvl3pPr marL="1170546" indent="-234109" algn="l" defTabSz="936437" rtl="0" eaLnBrk="1" latinLnBrk="0" hangingPunct="1">
              <a:lnSpc>
                <a:spcPct val="90000"/>
              </a:lnSpc>
              <a:spcBef>
                <a:spcPts val="512"/>
              </a:spcBef>
              <a:buFont typeface="Arial" panose="020B0604020202020204" pitchFamily="34" charset="0"/>
              <a:buChar char="•"/>
              <a:defRPr sz="2048" kern="1200">
                <a:solidFill>
                  <a:schemeClr val="tx1"/>
                </a:solidFill>
                <a:latin typeface="+mn-lt"/>
                <a:ea typeface="+mn-ea"/>
                <a:cs typeface="+mn-cs"/>
              </a:defRPr>
            </a:lvl3pPr>
            <a:lvl4pPr marL="1638765" indent="-234109" algn="l" defTabSz="936437" rtl="0" eaLnBrk="1" latinLnBrk="0" hangingPunct="1">
              <a:lnSpc>
                <a:spcPct val="90000"/>
              </a:lnSpc>
              <a:spcBef>
                <a:spcPts val="512"/>
              </a:spcBef>
              <a:buFont typeface="Arial" panose="020B0604020202020204" pitchFamily="34" charset="0"/>
              <a:buChar char="•"/>
              <a:defRPr sz="1843" kern="1200">
                <a:solidFill>
                  <a:schemeClr val="tx1"/>
                </a:solidFill>
                <a:latin typeface="+mn-lt"/>
                <a:ea typeface="+mn-ea"/>
                <a:cs typeface="+mn-cs"/>
              </a:defRPr>
            </a:lvl4pPr>
            <a:lvl5pPr marL="2106983" indent="-234109" algn="l" defTabSz="936437" rtl="0" eaLnBrk="1" latinLnBrk="0" hangingPunct="1">
              <a:lnSpc>
                <a:spcPct val="90000"/>
              </a:lnSpc>
              <a:spcBef>
                <a:spcPts val="512"/>
              </a:spcBef>
              <a:buFont typeface="Arial" panose="020B0604020202020204" pitchFamily="34" charset="0"/>
              <a:buChar char="•"/>
              <a:defRPr sz="1843" kern="1200">
                <a:solidFill>
                  <a:schemeClr val="tx1"/>
                </a:solidFill>
                <a:latin typeface="+mn-lt"/>
                <a:ea typeface="+mn-ea"/>
                <a:cs typeface="+mn-cs"/>
              </a:defRPr>
            </a:lvl5pPr>
            <a:lvl6pPr marL="2575202" indent="-234109" algn="l" defTabSz="936437" rtl="0" eaLnBrk="1" latinLnBrk="0" hangingPunct="1">
              <a:lnSpc>
                <a:spcPct val="90000"/>
              </a:lnSpc>
              <a:spcBef>
                <a:spcPts val="512"/>
              </a:spcBef>
              <a:buFont typeface="Arial" panose="020B0604020202020204" pitchFamily="34" charset="0"/>
              <a:buChar char="•"/>
              <a:defRPr sz="1843" kern="1200">
                <a:solidFill>
                  <a:schemeClr val="tx1"/>
                </a:solidFill>
                <a:latin typeface="+mn-lt"/>
                <a:ea typeface="+mn-ea"/>
                <a:cs typeface="+mn-cs"/>
              </a:defRPr>
            </a:lvl6pPr>
            <a:lvl7pPr marL="3043420" indent="-234109" algn="l" defTabSz="936437" rtl="0" eaLnBrk="1" latinLnBrk="0" hangingPunct="1">
              <a:lnSpc>
                <a:spcPct val="90000"/>
              </a:lnSpc>
              <a:spcBef>
                <a:spcPts val="512"/>
              </a:spcBef>
              <a:buFont typeface="Arial" panose="020B0604020202020204" pitchFamily="34" charset="0"/>
              <a:buChar char="•"/>
              <a:defRPr sz="1843" kern="1200">
                <a:solidFill>
                  <a:schemeClr val="tx1"/>
                </a:solidFill>
                <a:latin typeface="+mn-lt"/>
                <a:ea typeface="+mn-ea"/>
                <a:cs typeface="+mn-cs"/>
              </a:defRPr>
            </a:lvl7pPr>
            <a:lvl8pPr marL="3511639" indent="-234109" algn="l" defTabSz="936437" rtl="0" eaLnBrk="1" latinLnBrk="0" hangingPunct="1">
              <a:lnSpc>
                <a:spcPct val="90000"/>
              </a:lnSpc>
              <a:spcBef>
                <a:spcPts val="512"/>
              </a:spcBef>
              <a:buFont typeface="Arial" panose="020B0604020202020204" pitchFamily="34" charset="0"/>
              <a:buChar char="•"/>
              <a:defRPr sz="1843" kern="1200">
                <a:solidFill>
                  <a:schemeClr val="tx1"/>
                </a:solidFill>
                <a:latin typeface="+mn-lt"/>
                <a:ea typeface="+mn-ea"/>
                <a:cs typeface="+mn-cs"/>
              </a:defRPr>
            </a:lvl8pPr>
            <a:lvl9pPr marL="3979857" indent="-234109" algn="l" defTabSz="936437" rtl="0" eaLnBrk="1" latinLnBrk="0" hangingPunct="1">
              <a:lnSpc>
                <a:spcPct val="90000"/>
              </a:lnSpc>
              <a:spcBef>
                <a:spcPts val="512"/>
              </a:spcBef>
              <a:buFont typeface="Arial" panose="020B0604020202020204" pitchFamily="34" charset="0"/>
              <a:buChar char="•"/>
              <a:defRPr sz="1843" kern="1200">
                <a:solidFill>
                  <a:schemeClr val="tx1"/>
                </a:solidFill>
                <a:latin typeface="+mn-lt"/>
                <a:ea typeface="+mn-ea"/>
                <a:cs typeface="+mn-cs"/>
              </a:defRPr>
            </a:lvl9pPr>
          </a:lstStyle>
          <a:p>
            <a:r>
              <a:rPr lang="en-US" sz="2000" b="1" dirty="0">
                <a:latin typeface="Lato" panose="020F0502020204030203" pitchFamily="34" charset="0"/>
              </a:rPr>
              <a:t>Includes all remaining costs (except exclusions per K) that were not captured at the school site level (B, C, D).</a:t>
            </a:r>
          </a:p>
          <a:p>
            <a:r>
              <a:rPr lang="en-US" sz="2000" b="1" dirty="0">
                <a:latin typeface="Lato" panose="020F0502020204030203" pitchFamily="34" charset="0"/>
              </a:rPr>
              <a:t>No federal or interstate requirements on what counts as shared/central costs or how to apportion costs. </a:t>
            </a:r>
          </a:p>
          <a:p>
            <a:r>
              <a:rPr lang="en-US" sz="2000" b="1" dirty="0">
                <a:latin typeface="Lato" panose="020F0502020204030203" pitchFamily="34" charset="0"/>
              </a:rPr>
              <a:t>Federal law allows LEAs flexibility to decide. Goal is to offer WI Guidance.</a:t>
            </a:r>
          </a:p>
          <a:p>
            <a:pPr marL="0" indent="0">
              <a:buFont typeface="Arial" panose="020B0604020202020204" pitchFamily="34" charset="0"/>
              <a:buNone/>
            </a:pPr>
            <a:endParaRPr lang="en-US" dirty="0"/>
          </a:p>
        </p:txBody>
      </p:sp>
      <p:graphicFrame>
        <p:nvGraphicFramePr>
          <p:cNvPr id="7" name="Table 6"/>
          <p:cNvGraphicFramePr>
            <a:graphicFrameLocks noGrp="1"/>
          </p:cNvGraphicFramePr>
          <p:nvPr>
            <p:extLst/>
          </p:nvPr>
        </p:nvGraphicFramePr>
        <p:xfrm>
          <a:off x="4047951" y="1821637"/>
          <a:ext cx="5164262" cy="3527461"/>
        </p:xfrm>
        <a:graphic>
          <a:graphicData uri="http://schemas.openxmlformats.org/drawingml/2006/table">
            <a:tbl>
              <a:tblPr firstRow="1" firstCol="1" bandRow="1">
                <a:tableStyleId>{5C22544A-7EE6-4342-B048-85BDC9FD1C3A}</a:tableStyleId>
              </a:tblPr>
              <a:tblGrid>
                <a:gridCol w="2348337">
                  <a:extLst>
                    <a:ext uri="{9D8B030D-6E8A-4147-A177-3AD203B41FA5}">
                      <a16:colId xmlns:a16="http://schemas.microsoft.com/office/drawing/2014/main" val="3797289709"/>
                    </a:ext>
                  </a:extLst>
                </a:gridCol>
                <a:gridCol w="969102">
                  <a:extLst>
                    <a:ext uri="{9D8B030D-6E8A-4147-A177-3AD203B41FA5}">
                      <a16:colId xmlns:a16="http://schemas.microsoft.com/office/drawing/2014/main" val="1499538746"/>
                    </a:ext>
                  </a:extLst>
                </a:gridCol>
                <a:gridCol w="932427">
                  <a:extLst>
                    <a:ext uri="{9D8B030D-6E8A-4147-A177-3AD203B41FA5}">
                      <a16:colId xmlns:a16="http://schemas.microsoft.com/office/drawing/2014/main" val="2285733707"/>
                    </a:ext>
                  </a:extLst>
                </a:gridCol>
                <a:gridCol w="914396">
                  <a:extLst>
                    <a:ext uri="{9D8B030D-6E8A-4147-A177-3AD203B41FA5}">
                      <a16:colId xmlns:a16="http://schemas.microsoft.com/office/drawing/2014/main" val="1375915394"/>
                    </a:ext>
                  </a:extLst>
                </a:gridCol>
              </a:tblGrid>
              <a:tr h="172714">
                <a:tc>
                  <a:txBody>
                    <a:bodyPr/>
                    <a:lstStyle/>
                    <a:p>
                      <a:pPr marL="0" marR="0">
                        <a:lnSpc>
                          <a:spcPct val="107000"/>
                        </a:lnSpc>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gridSpan="3">
                  <a:txBody>
                    <a:bodyPr/>
                    <a:lstStyle/>
                    <a:p>
                      <a:pPr marL="0" marR="0" algn="ctr">
                        <a:lnSpc>
                          <a:spcPct val="107000"/>
                        </a:lnSpc>
                        <a:spcBef>
                          <a:spcPts val="0"/>
                        </a:spcBef>
                        <a:spcAft>
                          <a:spcPts val="0"/>
                        </a:spcAft>
                      </a:pPr>
                      <a:r>
                        <a:rPr lang="en-US" sz="1000" dirty="0">
                          <a:effectLst/>
                        </a:rPr>
                        <a:t>District 1</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68484241"/>
                  </a:ext>
                </a:extLst>
              </a:tr>
              <a:tr h="345428">
                <a:tc>
                  <a:txBody>
                    <a:bodyPr/>
                    <a:lstStyle/>
                    <a:p>
                      <a:pPr marL="0" marR="0">
                        <a:lnSpc>
                          <a:spcPct val="107000"/>
                        </a:lnSpc>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a:txBody>
                    <a:bodyPr/>
                    <a:lstStyle/>
                    <a:p>
                      <a:pPr marL="0" marR="0">
                        <a:lnSpc>
                          <a:spcPct val="107000"/>
                        </a:lnSpc>
                        <a:spcBef>
                          <a:spcPts val="0"/>
                        </a:spcBef>
                        <a:spcAft>
                          <a:spcPts val="0"/>
                        </a:spcAft>
                      </a:pPr>
                      <a:r>
                        <a:rPr lang="en-US" sz="1000" b="1" dirty="0">
                          <a:effectLst/>
                        </a:rPr>
                        <a:t>Elementary</a:t>
                      </a:r>
                    </a:p>
                    <a:p>
                      <a:pPr marL="0" marR="0">
                        <a:lnSpc>
                          <a:spcPct val="107000"/>
                        </a:lnSpc>
                        <a:spcBef>
                          <a:spcPts val="0"/>
                        </a:spcBef>
                        <a:spcAft>
                          <a:spcPts val="0"/>
                        </a:spcAft>
                      </a:pPr>
                      <a:r>
                        <a:rPr lang="en-US" sz="1000" b="1" dirty="0">
                          <a:effectLst/>
                        </a:rPr>
                        <a:t>School #11</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a:txBody>
                    <a:bodyPr/>
                    <a:lstStyle/>
                    <a:p>
                      <a:pPr marL="0" marR="0">
                        <a:lnSpc>
                          <a:spcPct val="107000"/>
                        </a:lnSpc>
                        <a:spcBef>
                          <a:spcPts val="0"/>
                        </a:spcBef>
                        <a:spcAft>
                          <a:spcPts val="0"/>
                        </a:spcAft>
                      </a:pPr>
                      <a:r>
                        <a:rPr lang="en-US" sz="1000" b="1" dirty="0" smtClean="0">
                          <a:effectLst/>
                        </a:rPr>
                        <a:t>Middle</a:t>
                      </a:r>
                      <a:endParaRPr lang="en-US" sz="1000" b="1" dirty="0">
                        <a:effectLst/>
                      </a:endParaRPr>
                    </a:p>
                    <a:p>
                      <a:pPr marL="0" marR="0">
                        <a:lnSpc>
                          <a:spcPct val="107000"/>
                        </a:lnSpc>
                        <a:spcBef>
                          <a:spcPts val="0"/>
                        </a:spcBef>
                        <a:spcAft>
                          <a:spcPts val="0"/>
                        </a:spcAft>
                      </a:pPr>
                      <a:r>
                        <a:rPr lang="en-US" sz="1000" b="1" dirty="0">
                          <a:effectLst/>
                        </a:rPr>
                        <a:t>School #12</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a:txBody>
                    <a:bodyPr/>
                    <a:lstStyle/>
                    <a:p>
                      <a:pPr marL="0" marR="0">
                        <a:lnSpc>
                          <a:spcPct val="107000"/>
                        </a:lnSpc>
                        <a:spcBef>
                          <a:spcPts val="0"/>
                        </a:spcBef>
                        <a:spcAft>
                          <a:spcPts val="0"/>
                        </a:spcAft>
                      </a:pPr>
                      <a:r>
                        <a:rPr lang="en-US" sz="1000" b="1" dirty="0" smtClean="0">
                          <a:effectLst/>
                        </a:rPr>
                        <a:t>High</a:t>
                      </a:r>
                      <a:r>
                        <a:rPr lang="en-US" sz="1000" b="1" baseline="0" dirty="0" smtClean="0">
                          <a:effectLst/>
                        </a:rPr>
                        <a:t> </a:t>
                      </a:r>
                      <a:endParaRPr lang="en-US" sz="1000" b="1" dirty="0">
                        <a:effectLst/>
                      </a:endParaRPr>
                    </a:p>
                    <a:p>
                      <a:pPr marL="0" marR="0">
                        <a:lnSpc>
                          <a:spcPct val="107000"/>
                        </a:lnSpc>
                        <a:spcBef>
                          <a:spcPts val="0"/>
                        </a:spcBef>
                        <a:spcAft>
                          <a:spcPts val="0"/>
                        </a:spcAft>
                      </a:pPr>
                      <a:r>
                        <a:rPr lang="en-US" sz="1000" b="1" dirty="0">
                          <a:effectLst/>
                        </a:rPr>
                        <a:t>School #17</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extLst>
                  <a:ext uri="{0D108BD9-81ED-4DB2-BD59-A6C34878D82A}">
                    <a16:rowId xmlns:a16="http://schemas.microsoft.com/office/drawing/2014/main" val="2417956228"/>
                  </a:ext>
                </a:extLst>
              </a:tr>
              <a:tr h="172714">
                <a:tc>
                  <a:txBody>
                    <a:bodyPr/>
                    <a:lstStyle/>
                    <a:p>
                      <a:pPr marL="0" marR="0" algn="r">
                        <a:lnSpc>
                          <a:spcPct val="107000"/>
                        </a:lnSpc>
                        <a:spcBef>
                          <a:spcPts val="0"/>
                        </a:spcBef>
                        <a:spcAft>
                          <a:spcPts val="0"/>
                        </a:spcAft>
                      </a:pPr>
                      <a:r>
                        <a:rPr lang="en-US" sz="1000" dirty="0">
                          <a:effectLst/>
                        </a:rPr>
                        <a:t>A: </a:t>
                      </a:r>
                      <a:r>
                        <a:rPr lang="en-US" sz="1000" dirty="0" smtClean="0">
                          <a:effectLst/>
                        </a:rPr>
                        <a:t>Enrollment (School Report Cards)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a:txBody>
                    <a:bodyPr/>
                    <a:lstStyle/>
                    <a:p>
                      <a:pPr marL="0" marR="0" algn="ctr">
                        <a:lnSpc>
                          <a:spcPct val="107000"/>
                        </a:lnSpc>
                        <a:spcBef>
                          <a:spcPts val="0"/>
                        </a:spcBef>
                        <a:spcAft>
                          <a:spcPts val="0"/>
                        </a:spcAft>
                      </a:pPr>
                      <a:r>
                        <a:rPr lang="en-US" sz="1000" dirty="0">
                          <a:effectLst/>
                        </a:rPr>
                        <a:t>375</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a:txBody>
                    <a:bodyPr/>
                    <a:lstStyle/>
                    <a:p>
                      <a:pPr marL="0" marR="0" algn="ctr">
                        <a:lnSpc>
                          <a:spcPct val="107000"/>
                        </a:lnSpc>
                        <a:spcBef>
                          <a:spcPts val="0"/>
                        </a:spcBef>
                        <a:spcAft>
                          <a:spcPts val="0"/>
                        </a:spcAft>
                      </a:pPr>
                      <a:r>
                        <a:rPr lang="en-US" sz="1000" dirty="0">
                          <a:effectLst/>
                        </a:rPr>
                        <a:t>511</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a:txBody>
                    <a:bodyPr/>
                    <a:lstStyle/>
                    <a:p>
                      <a:pPr marL="0" marR="0" algn="ctr">
                        <a:lnSpc>
                          <a:spcPct val="107000"/>
                        </a:lnSpc>
                        <a:spcBef>
                          <a:spcPts val="0"/>
                        </a:spcBef>
                        <a:spcAft>
                          <a:spcPts val="0"/>
                        </a:spcAft>
                      </a:pPr>
                      <a:r>
                        <a:rPr lang="en-US" sz="1000" dirty="0">
                          <a:effectLst/>
                        </a:rPr>
                        <a:t>992</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extLst>
                  <a:ext uri="{0D108BD9-81ED-4DB2-BD59-A6C34878D82A}">
                    <a16:rowId xmlns:a16="http://schemas.microsoft.com/office/drawing/2014/main" val="821515262"/>
                  </a:ext>
                </a:extLst>
              </a:tr>
              <a:tr h="172714">
                <a:tc rowSpan="4">
                  <a:txBody>
                    <a:bodyPr/>
                    <a:lstStyle/>
                    <a:p>
                      <a:pPr marL="0" marR="0">
                        <a:lnSpc>
                          <a:spcPct val="107000"/>
                        </a:lnSpc>
                        <a:spcBef>
                          <a:spcPts val="0"/>
                        </a:spcBef>
                        <a:spcAft>
                          <a:spcPts val="0"/>
                        </a:spcAft>
                      </a:pPr>
                      <a:r>
                        <a:rPr lang="en-US" sz="1000" dirty="0" smtClean="0">
                          <a:effectLst/>
                        </a:rPr>
                        <a:t>School</a:t>
                      </a:r>
                      <a:r>
                        <a:rPr lang="en-US" sz="1000" baseline="0" dirty="0" smtClean="0">
                          <a:effectLst/>
                        </a:rPr>
                        <a:t> L</a:t>
                      </a:r>
                      <a:r>
                        <a:rPr lang="en-US" sz="1000" dirty="0" smtClean="0">
                          <a:effectLst/>
                        </a:rPr>
                        <a:t>evel</a:t>
                      </a:r>
                      <a:endParaRPr lang="en-US" sz="1000" dirty="0">
                        <a:effectLst/>
                      </a:endParaRPr>
                    </a:p>
                    <a:p>
                      <a:pPr marL="0" marR="0" algn="r">
                        <a:lnSpc>
                          <a:spcPct val="107000"/>
                        </a:lnSpc>
                        <a:spcBef>
                          <a:spcPts val="0"/>
                        </a:spcBef>
                        <a:spcAft>
                          <a:spcPts val="0"/>
                        </a:spcAft>
                      </a:pPr>
                      <a:r>
                        <a:rPr lang="en-US" sz="1000" dirty="0">
                          <a:effectLst/>
                        </a:rPr>
                        <a:t>B: Federal</a:t>
                      </a:r>
                    </a:p>
                    <a:p>
                      <a:pPr marL="0" marR="0" algn="r">
                        <a:lnSpc>
                          <a:spcPct val="107000"/>
                        </a:lnSpc>
                        <a:spcBef>
                          <a:spcPts val="0"/>
                        </a:spcBef>
                        <a:spcAft>
                          <a:spcPts val="0"/>
                        </a:spcAft>
                      </a:pPr>
                      <a:r>
                        <a:rPr lang="en-US" sz="1000" dirty="0">
                          <a:effectLst/>
                        </a:rPr>
                        <a:t>C: State/Local</a:t>
                      </a:r>
                    </a:p>
                    <a:p>
                      <a:pPr marL="0" marR="0" algn="r">
                        <a:lnSpc>
                          <a:spcPct val="107000"/>
                        </a:lnSpc>
                        <a:spcBef>
                          <a:spcPts val="0"/>
                        </a:spcBef>
                        <a:spcAft>
                          <a:spcPts val="0"/>
                        </a:spcAft>
                      </a:pPr>
                      <a:r>
                        <a:rPr lang="en-US" sz="1000" dirty="0">
                          <a:effectLst/>
                        </a:rPr>
                        <a:t>D</a:t>
                      </a:r>
                      <a:r>
                        <a:rPr lang="en-US" sz="1000" dirty="0" smtClean="0">
                          <a:effectLst/>
                        </a:rPr>
                        <a:t>: School Site </a:t>
                      </a:r>
                      <a:r>
                        <a:rPr lang="en-US" sz="1000" dirty="0">
                          <a:effectLst/>
                        </a:rPr>
                        <a:t>total</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a:txBody>
                    <a:bodyPr/>
                    <a:lstStyle/>
                    <a:p>
                      <a:pPr marL="0" marR="0" algn="r">
                        <a:lnSpc>
                          <a:spcPct val="107000"/>
                        </a:lnSpc>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a:txBody>
                    <a:bodyPr/>
                    <a:lstStyle/>
                    <a:p>
                      <a:pPr marL="0" marR="0" algn="r">
                        <a:lnSpc>
                          <a:spcPct val="107000"/>
                        </a:lnSpc>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a:txBody>
                    <a:bodyPr/>
                    <a:lstStyle/>
                    <a:p>
                      <a:pPr marL="0" marR="0" algn="r">
                        <a:lnSpc>
                          <a:spcPct val="107000"/>
                        </a:lnSpc>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extLst>
                  <a:ext uri="{0D108BD9-81ED-4DB2-BD59-A6C34878D82A}">
                    <a16:rowId xmlns:a16="http://schemas.microsoft.com/office/drawing/2014/main" val="2298523472"/>
                  </a:ext>
                </a:extLst>
              </a:tr>
              <a:tr h="172714">
                <a:tc vMerge="1">
                  <a:txBody>
                    <a:bodyPr/>
                    <a:lstStyle/>
                    <a:p>
                      <a:endParaRPr lang="en-US"/>
                    </a:p>
                  </a:txBody>
                  <a:tcPr/>
                </a:tc>
                <a:tc>
                  <a:txBody>
                    <a:bodyPr/>
                    <a:lstStyle/>
                    <a:p>
                      <a:pPr marL="0" marR="0" algn="r">
                        <a:lnSpc>
                          <a:spcPct val="107000"/>
                        </a:lnSpc>
                        <a:spcBef>
                          <a:spcPts val="0"/>
                        </a:spcBef>
                        <a:spcAft>
                          <a:spcPts val="0"/>
                        </a:spcAft>
                      </a:pPr>
                      <a:r>
                        <a:rPr lang="en-US" sz="1000" dirty="0">
                          <a:effectLst/>
                        </a:rPr>
                        <a:t>$456</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a:txBody>
                    <a:bodyPr/>
                    <a:lstStyle/>
                    <a:p>
                      <a:pPr marL="0" marR="0" algn="r">
                        <a:lnSpc>
                          <a:spcPct val="107000"/>
                        </a:lnSpc>
                        <a:spcBef>
                          <a:spcPts val="0"/>
                        </a:spcBef>
                        <a:spcAft>
                          <a:spcPts val="0"/>
                        </a:spcAft>
                      </a:pPr>
                      <a:r>
                        <a:rPr lang="en-US" sz="1000" dirty="0">
                          <a:effectLst/>
                        </a:rPr>
                        <a:t>$209</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a:txBody>
                    <a:bodyPr/>
                    <a:lstStyle/>
                    <a:p>
                      <a:pPr marL="0" marR="0" algn="r">
                        <a:lnSpc>
                          <a:spcPct val="107000"/>
                        </a:lnSpc>
                        <a:spcBef>
                          <a:spcPts val="0"/>
                        </a:spcBef>
                        <a:spcAft>
                          <a:spcPts val="0"/>
                        </a:spcAft>
                      </a:pPr>
                      <a:r>
                        <a:rPr lang="en-US" sz="1000" dirty="0">
                          <a:effectLst/>
                        </a:rPr>
                        <a:t>$164</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extLst>
                  <a:ext uri="{0D108BD9-81ED-4DB2-BD59-A6C34878D82A}">
                    <a16:rowId xmlns:a16="http://schemas.microsoft.com/office/drawing/2014/main" val="1209589097"/>
                  </a:ext>
                </a:extLst>
              </a:tr>
              <a:tr h="172714">
                <a:tc vMerge="1">
                  <a:txBody>
                    <a:bodyPr/>
                    <a:lstStyle/>
                    <a:p>
                      <a:endParaRPr lang="en-US"/>
                    </a:p>
                  </a:txBody>
                  <a:tcPr/>
                </a:tc>
                <a:tc>
                  <a:txBody>
                    <a:bodyPr/>
                    <a:lstStyle/>
                    <a:p>
                      <a:pPr marL="0" marR="0" algn="r">
                        <a:lnSpc>
                          <a:spcPct val="107000"/>
                        </a:lnSpc>
                        <a:spcBef>
                          <a:spcPts val="0"/>
                        </a:spcBef>
                        <a:spcAft>
                          <a:spcPts val="0"/>
                        </a:spcAft>
                      </a:pPr>
                      <a:r>
                        <a:rPr lang="en-US" sz="1000" dirty="0">
                          <a:effectLst/>
                        </a:rPr>
                        <a:t>$6,111</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a:txBody>
                    <a:bodyPr/>
                    <a:lstStyle/>
                    <a:p>
                      <a:pPr marL="0" marR="0" algn="r">
                        <a:lnSpc>
                          <a:spcPct val="107000"/>
                        </a:lnSpc>
                        <a:spcBef>
                          <a:spcPts val="0"/>
                        </a:spcBef>
                        <a:spcAft>
                          <a:spcPts val="0"/>
                        </a:spcAft>
                      </a:pPr>
                      <a:r>
                        <a:rPr lang="en-US" sz="1000" dirty="0">
                          <a:effectLst/>
                        </a:rPr>
                        <a:t>$4,756</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a:txBody>
                    <a:bodyPr/>
                    <a:lstStyle/>
                    <a:p>
                      <a:pPr marL="0" marR="0" algn="r">
                        <a:lnSpc>
                          <a:spcPct val="107000"/>
                        </a:lnSpc>
                        <a:spcBef>
                          <a:spcPts val="0"/>
                        </a:spcBef>
                        <a:spcAft>
                          <a:spcPts val="0"/>
                        </a:spcAft>
                      </a:pPr>
                      <a:r>
                        <a:rPr lang="en-US" sz="1000" dirty="0">
                          <a:effectLst/>
                        </a:rPr>
                        <a:t>$5,998</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extLst>
                  <a:ext uri="{0D108BD9-81ED-4DB2-BD59-A6C34878D82A}">
                    <a16:rowId xmlns:a16="http://schemas.microsoft.com/office/drawing/2014/main" val="1582349427"/>
                  </a:ext>
                </a:extLst>
              </a:tr>
              <a:tr h="181730">
                <a:tc vMerge="1">
                  <a:txBody>
                    <a:bodyPr/>
                    <a:lstStyle/>
                    <a:p>
                      <a:endParaRPr lang="en-US"/>
                    </a:p>
                  </a:txBody>
                  <a:tcPr/>
                </a:tc>
                <a:tc>
                  <a:txBody>
                    <a:bodyPr/>
                    <a:lstStyle/>
                    <a:p>
                      <a:pPr marL="0" marR="0" algn="r">
                        <a:lnSpc>
                          <a:spcPct val="107000"/>
                        </a:lnSpc>
                        <a:spcBef>
                          <a:spcPts val="0"/>
                        </a:spcBef>
                        <a:spcAft>
                          <a:spcPts val="0"/>
                        </a:spcAft>
                      </a:pPr>
                      <a:r>
                        <a:rPr lang="en-US" sz="1000" dirty="0">
                          <a:effectLst/>
                        </a:rPr>
                        <a:t>$6,567</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a:txBody>
                    <a:bodyPr/>
                    <a:lstStyle/>
                    <a:p>
                      <a:pPr marL="0" marR="0" algn="r">
                        <a:lnSpc>
                          <a:spcPct val="107000"/>
                        </a:lnSpc>
                        <a:spcBef>
                          <a:spcPts val="0"/>
                        </a:spcBef>
                        <a:spcAft>
                          <a:spcPts val="0"/>
                        </a:spcAft>
                      </a:pPr>
                      <a:r>
                        <a:rPr lang="en-US" sz="1000" dirty="0">
                          <a:effectLst/>
                        </a:rPr>
                        <a:t>$4,965</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a:txBody>
                    <a:bodyPr/>
                    <a:lstStyle/>
                    <a:p>
                      <a:pPr marL="0" marR="0" algn="r">
                        <a:lnSpc>
                          <a:spcPct val="107000"/>
                        </a:lnSpc>
                        <a:spcBef>
                          <a:spcPts val="0"/>
                        </a:spcBef>
                        <a:spcAft>
                          <a:spcPts val="0"/>
                        </a:spcAft>
                      </a:pPr>
                      <a:r>
                        <a:rPr lang="en-US" sz="1000" dirty="0">
                          <a:effectLst/>
                        </a:rPr>
                        <a:t>$6,162</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extLst>
                  <a:ext uri="{0D108BD9-81ED-4DB2-BD59-A6C34878D82A}">
                    <a16:rowId xmlns:a16="http://schemas.microsoft.com/office/drawing/2014/main" val="2440364176"/>
                  </a:ext>
                </a:extLst>
              </a:tr>
              <a:tr h="172714">
                <a:tc rowSpan="4">
                  <a:txBody>
                    <a:bodyPr/>
                    <a:lstStyle/>
                    <a:p>
                      <a:pPr marL="0" marR="0">
                        <a:lnSpc>
                          <a:spcPct val="107000"/>
                        </a:lnSpc>
                        <a:spcBef>
                          <a:spcPts val="0"/>
                        </a:spcBef>
                        <a:spcAft>
                          <a:spcPts val="0"/>
                        </a:spcAft>
                      </a:pPr>
                      <a:r>
                        <a:rPr lang="en-US" sz="1000" dirty="0" smtClean="0">
                          <a:effectLst/>
                        </a:rPr>
                        <a:t>School Share </a:t>
                      </a:r>
                      <a:r>
                        <a:rPr lang="en-US" sz="1000" dirty="0">
                          <a:effectLst/>
                        </a:rPr>
                        <a:t>of </a:t>
                      </a:r>
                      <a:r>
                        <a:rPr lang="en-US" sz="1000" dirty="0" smtClean="0">
                          <a:effectLst/>
                        </a:rPr>
                        <a:t>District Total</a:t>
                      </a:r>
                      <a:endParaRPr lang="en-US" sz="1000" dirty="0">
                        <a:effectLst/>
                      </a:endParaRPr>
                    </a:p>
                    <a:p>
                      <a:pPr marL="0" marR="0" algn="r">
                        <a:lnSpc>
                          <a:spcPct val="107000"/>
                        </a:lnSpc>
                        <a:spcBef>
                          <a:spcPts val="0"/>
                        </a:spcBef>
                        <a:spcAft>
                          <a:spcPts val="0"/>
                        </a:spcAft>
                      </a:pPr>
                      <a:r>
                        <a:rPr lang="en-US" sz="1000" dirty="0">
                          <a:effectLst/>
                        </a:rPr>
                        <a:t>E: Federal</a:t>
                      </a:r>
                    </a:p>
                    <a:p>
                      <a:pPr marL="0" marR="0" algn="r">
                        <a:lnSpc>
                          <a:spcPct val="107000"/>
                        </a:lnSpc>
                        <a:spcBef>
                          <a:spcPts val="0"/>
                        </a:spcBef>
                        <a:spcAft>
                          <a:spcPts val="0"/>
                        </a:spcAft>
                      </a:pPr>
                      <a:r>
                        <a:rPr lang="en-US" sz="1000" dirty="0">
                          <a:effectLst/>
                        </a:rPr>
                        <a:t>F: State/Local</a:t>
                      </a:r>
                    </a:p>
                    <a:p>
                      <a:pPr marL="0" marR="0" algn="r">
                        <a:lnSpc>
                          <a:spcPct val="107000"/>
                        </a:lnSpc>
                        <a:spcBef>
                          <a:spcPts val="0"/>
                        </a:spcBef>
                        <a:spcAft>
                          <a:spcPts val="0"/>
                        </a:spcAft>
                      </a:pPr>
                      <a:r>
                        <a:rPr lang="en-US" sz="1000" dirty="0">
                          <a:effectLst/>
                        </a:rPr>
                        <a:t>G</a:t>
                      </a:r>
                      <a:r>
                        <a:rPr lang="en-US" sz="1000" dirty="0" smtClean="0">
                          <a:effectLst/>
                        </a:rPr>
                        <a:t>: LEA </a:t>
                      </a:r>
                      <a:r>
                        <a:rPr lang="en-US" sz="1000" dirty="0">
                          <a:effectLst/>
                        </a:rPr>
                        <a:t>total</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a:txBody>
                    <a:bodyPr/>
                    <a:lstStyle/>
                    <a:p>
                      <a:pPr marL="0" marR="0" algn="r">
                        <a:lnSpc>
                          <a:spcPct val="107000"/>
                        </a:lnSpc>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a:txBody>
                    <a:bodyPr/>
                    <a:lstStyle/>
                    <a:p>
                      <a:pPr marL="0" marR="0" algn="r">
                        <a:lnSpc>
                          <a:spcPct val="107000"/>
                        </a:lnSpc>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a:txBody>
                    <a:bodyPr/>
                    <a:lstStyle/>
                    <a:p>
                      <a:pPr marL="0" marR="0" algn="r">
                        <a:lnSpc>
                          <a:spcPct val="107000"/>
                        </a:lnSpc>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extLst>
                  <a:ext uri="{0D108BD9-81ED-4DB2-BD59-A6C34878D82A}">
                    <a16:rowId xmlns:a16="http://schemas.microsoft.com/office/drawing/2014/main" val="3726087759"/>
                  </a:ext>
                </a:extLst>
              </a:tr>
              <a:tr h="172714">
                <a:tc vMerge="1">
                  <a:txBody>
                    <a:bodyPr/>
                    <a:lstStyle/>
                    <a:p>
                      <a:endParaRPr lang="en-US"/>
                    </a:p>
                  </a:txBody>
                  <a:tcPr/>
                </a:tc>
                <a:tc>
                  <a:txBody>
                    <a:bodyPr/>
                    <a:lstStyle/>
                    <a:p>
                      <a:pPr marL="0" marR="0" algn="r">
                        <a:lnSpc>
                          <a:spcPct val="107000"/>
                        </a:lnSpc>
                        <a:spcBef>
                          <a:spcPts val="0"/>
                        </a:spcBef>
                        <a:spcAft>
                          <a:spcPts val="0"/>
                        </a:spcAft>
                      </a:pPr>
                      <a:r>
                        <a:rPr lang="en-US" sz="1000" dirty="0">
                          <a:effectLst/>
                        </a:rPr>
                        <a:t>$161</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a:txBody>
                    <a:bodyPr/>
                    <a:lstStyle/>
                    <a:p>
                      <a:pPr marL="0" marR="0" algn="r">
                        <a:lnSpc>
                          <a:spcPct val="107000"/>
                        </a:lnSpc>
                        <a:spcBef>
                          <a:spcPts val="0"/>
                        </a:spcBef>
                        <a:spcAft>
                          <a:spcPts val="0"/>
                        </a:spcAft>
                      </a:pPr>
                      <a:r>
                        <a:rPr lang="en-US" sz="1000" dirty="0">
                          <a:effectLst/>
                        </a:rPr>
                        <a:t>$161</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a:txBody>
                    <a:bodyPr/>
                    <a:lstStyle/>
                    <a:p>
                      <a:pPr marL="0" marR="0" algn="r">
                        <a:lnSpc>
                          <a:spcPct val="107000"/>
                        </a:lnSpc>
                        <a:spcBef>
                          <a:spcPts val="0"/>
                        </a:spcBef>
                        <a:spcAft>
                          <a:spcPts val="0"/>
                        </a:spcAft>
                      </a:pPr>
                      <a:r>
                        <a:rPr lang="en-US" sz="1000" dirty="0">
                          <a:effectLst/>
                        </a:rPr>
                        <a:t>$161</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extLst>
                  <a:ext uri="{0D108BD9-81ED-4DB2-BD59-A6C34878D82A}">
                    <a16:rowId xmlns:a16="http://schemas.microsoft.com/office/drawing/2014/main" val="1036463582"/>
                  </a:ext>
                </a:extLst>
              </a:tr>
              <a:tr h="172714">
                <a:tc vMerge="1">
                  <a:txBody>
                    <a:bodyPr/>
                    <a:lstStyle/>
                    <a:p>
                      <a:endParaRPr lang="en-US"/>
                    </a:p>
                  </a:txBody>
                  <a:tcPr/>
                </a:tc>
                <a:tc>
                  <a:txBody>
                    <a:bodyPr/>
                    <a:lstStyle/>
                    <a:p>
                      <a:pPr marL="0" marR="0" algn="r">
                        <a:lnSpc>
                          <a:spcPct val="107000"/>
                        </a:lnSpc>
                        <a:spcBef>
                          <a:spcPts val="0"/>
                        </a:spcBef>
                        <a:spcAft>
                          <a:spcPts val="0"/>
                        </a:spcAft>
                      </a:pPr>
                      <a:r>
                        <a:rPr lang="en-US" sz="1000" dirty="0">
                          <a:effectLst/>
                        </a:rPr>
                        <a:t>$5,378</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a:txBody>
                    <a:bodyPr/>
                    <a:lstStyle/>
                    <a:p>
                      <a:pPr marL="0" marR="0" algn="r">
                        <a:lnSpc>
                          <a:spcPct val="107000"/>
                        </a:lnSpc>
                        <a:spcBef>
                          <a:spcPts val="0"/>
                        </a:spcBef>
                        <a:spcAft>
                          <a:spcPts val="0"/>
                        </a:spcAft>
                      </a:pPr>
                      <a:r>
                        <a:rPr lang="en-US" sz="1000" dirty="0">
                          <a:effectLst/>
                        </a:rPr>
                        <a:t>$5,378</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a:txBody>
                    <a:bodyPr/>
                    <a:lstStyle/>
                    <a:p>
                      <a:pPr marL="0" marR="0" algn="r">
                        <a:lnSpc>
                          <a:spcPct val="107000"/>
                        </a:lnSpc>
                        <a:spcBef>
                          <a:spcPts val="0"/>
                        </a:spcBef>
                        <a:spcAft>
                          <a:spcPts val="0"/>
                        </a:spcAft>
                      </a:pPr>
                      <a:r>
                        <a:rPr lang="en-US" sz="1000" dirty="0">
                          <a:effectLst/>
                        </a:rPr>
                        <a:t>$5,378</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extLst>
                  <a:ext uri="{0D108BD9-81ED-4DB2-BD59-A6C34878D82A}">
                    <a16:rowId xmlns:a16="http://schemas.microsoft.com/office/drawing/2014/main" val="771523087"/>
                  </a:ext>
                </a:extLst>
              </a:tr>
              <a:tr h="176102">
                <a:tc vMerge="1">
                  <a:txBody>
                    <a:bodyPr/>
                    <a:lstStyle/>
                    <a:p>
                      <a:endParaRPr lang="en-US"/>
                    </a:p>
                  </a:txBody>
                  <a:tcPr/>
                </a:tc>
                <a:tc>
                  <a:txBody>
                    <a:bodyPr/>
                    <a:lstStyle/>
                    <a:p>
                      <a:pPr marL="0" marR="0" algn="r">
                        <a:lnSpc>
                          <a:spcPct val="107000"/>
                        </a:lnSpc>
                        <a:spcBef>
                          <a:spcPts val="0"/>
                        </a:spcBef>
                        <a:spcAft>
                          <a:spcPts val="0"/>
                        </a:spcAft>
                      </a:pPr>
                      <a:r>
                        <a:rPr lang="en-US" sz="1000" dirty="0">
                          <a:effectLst/>
                        </a:rPr>
                        <a:t>$5,539</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a:txBody>
                    <a:bodyPr/>
                    <a:lstStyle/>
                    <a:p>
                      <a:pPr marL="0" marR="0" algn="r">
                        <a:lnSpc>
                          <a:spcPct val="107000"/>
                        </a:lnSpc>
                        <a:spcBef>
                          <a:spcPts val="0"/>
                        </a:spcBef>
                        <a:spcAft>
                          <a:spcPts val="0"/>
                        </a:spcAft>
                      </a:pPr>
                      <a:r>
                        <a:rPr lang="en-US" sz="1000" dirty="0">
                          <a:effectLst/>
                        </a:rPr>
                        <a:t>$5,539</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a:txBody>
                    <a:bodyPr/>
                    <a:lstStyle/>
                    <a:p>
                      <a:pPr marL="0" marR="0" algn="r">
                        <a:lnSpc>
                          <a:spcPct val="107000"/>
                        </a:lnSpc>
                        <a:spcBef>
                          <a:spcPts val="0"/>
                        </a:spcBef>
                        <a:spcAft>
                          <a:spcPts val="0"/>
                        </a:spcAft>
                      </a:pPr>
                      <a:r>
                        <a:rPr lang="en-US" sz="1000" dirty="0">
                          <a:effectLst/>
                        </a:rPr>
                        <a:t>$5,539</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extLst>
                  <a:ext uri="{0D108BD9-81ED-4DB2-BD59-A6C34878D82A}">
                    <a16:rowId xmlns:a16="http://schemas.microsoft.com/office/drawing/2014/main" val="315284472"/>
                  </a:ext>
                </a:extLst>
              </a:tr>
              <a:tr h="187180">
                <a:tc>
                  <a:txBody>
                    <a:bodyPr/>
                    <a:lstStyle/>
                    <a:p>
                      <a:pPr marL="0" marR="0" algn="r">
                        <a:lnSpc>
                          <a:spcPct val="107000"/>
                        </a:lnSpc>
                        <a:spcBef>
                          <a:spcPts val="0"/>
                        </a:spcBef>
                        <a:spcAft>
                          <a:spcPts val="0"/>
                        </a:spcAft>
                      </a:pPr>
                      <a:r>
                        <a:rPr lang="en-US" sz="1000" dirty="0" smtClean="0">
                          <a:effectLst/>
                        </a:rPr>
                        <a:t>H:Total </a:t>
                      </a:r>
                      <a:r>
                        <a:rPr lang="en-US" sz="1000" dirty="0">
                          <a:effectLst/>
                        </a:rPr>
                        <a:t>Per </a:t>
                      </a:r>
                      <a:r>
                        <a:rPr lang="en-US" sz="1000" dirty="0" smtClean="0">
                          <a:effectLst/>
                        </a:rPr>
                        <a:t>Pupil (Student) </a:t>
                      </a:r>
                      <a:r>
                        <a:rPr lang="en-US" sz="1000" dirty="0">
                          <a:effectLst/>
                        </a:rPr>
                        <a:t>Expenditures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a:txBody>
                    <a:bodyPr/>
                    <a:lstStyle/>
                    <a:p>
                      <a:pPr marL="0" marR="0" algn="r">
                        <a:lnSpc>
                          <a:spcPct val="107000"/>
                        </a:lnSpc>
                        <a:spcBef>
                          <a:spcPts val="0"/>
                        </a:spcBef>
                        <a:spcAft>
                          <a:spcPts val="0"/>
                        </a:spcAft>
                      </a:pPr>
                      <a:r>
                        <a:rPr lang="en-US" sz="1100" dirty="0">
                          <a:effectLst/>
                        </a:rPr>
                        <a:t>$12,106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a:txBody>
                    <a:bodyPr/>
                    <a:lstStyle/>
                    <a:p>
                      <a:pPr marL="0" marR="0" algn="r">
                        <a:lnSpc>
                          <a:spcPct val="107000"/>
                        </a:lnSpc>
                        <a:spcBef>
                          <a:spcPts val="0"/>
                        </a:spcBef>
                        <a:spcAft>
                          <a:spcPts val="0"/>
                        </a:spcAft>
                      </a:pPr>
                      <a:r>
                        <a:rPr lang="en-US" sz="1100" dirty="0">
                          <a:effectLst/>
                        </a:rPr>
                        <a:t>$10,504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a:txBody>
                    <a:bodyPr/>
                    <a:lstStyle/>
                    <a:p>
                      <a:pPr marL="0" marR="0" algn="r">
                        <a:lnSpc>
                          <a:spcPct val="107000"/>
                        </a:lnSpc>
                        <a:spcBef>
                          <a:spcPts val="0"/>
                        </a:spcBef>
                        <a:spcAft>
                          <a:spcPts val="0"/>
                        </a:spcAft>
                      </a:pPr>
                      <a:r>
                        <a:rPr lang="en-US" sz="1100" dirty="0">
                          <a:effectLst/>
                        </a:rPr>
                        <a:t>$11,701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extLst>
                  <a:ext uri="{0D108BD9-81ED-4DB2-BD59-A6C34878D82A}">
                    <a16:rowId xmlns:a16="http://schemas.microsoft.com/office/drawing/2014/main" val="9251368"/>
                  </a:ext>
                </a:extLst>
              </a:tr>
              <a:tr h="267657">
                <a:tc>
                  <a:txBody>
                    <a:bodyPr/>
                    <a:lstStyle/>
                    <a:p>
                      <a:pPr marL="0" marR="0" algn="r">
                        <a:lnSpc>
                          <a:spcPct val="107000"/>
                        </a:lnSpc>
                        <a:spcBef>
                          <a:spcPts val="0"/>
                        </a:spcBef>
                        <a:spcAft>
                          <a:spcPts val="0"/>
                        </a:spcAft>
                      </a:pPr>
                      <a:r>
                        <a:rPr lang="en-US" sz="1000" dirty="0">
                          <a:effectLst/>
                        </a:rPr>
                        <a:t>I</a:t>
                      </a:r>
                      <a:r>
                        <a:rPr lang="en-US" sz="1000" dirty="0" smtClean="0">
                          <a:effectLst/>
                        </a:rPr>
                        <a:t>: Total </a:t>
                      </a:r>
                      <a:r>
                        <a:rPr lang="en-US" sz="1000" dirty="0">
                          <a:effectLst/>
                        </a:rPr>
                        <a:t>School Expenditures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a:txBody>
                    <a:bodyPr/>
                    <a:lstStyle/>
                    <a:p>
                      <a:pPr marL="0" marR="0" algn="r">
                        <a:lnSpc>
                          <a:spcPct val="107000"/>
                        </a:lnSpc>
                        <a:spcBef>
                          <a:spcPts val="0"/>
                        </a:spcBef>
                        <a:spcAft>
                          <a:spcPts val="0"/>
                        </a:spcAft>
                      </a:pPr>
                      <a:r>
                        <a:rPr lang="en-US" sz="1000" dirty="0">
                          <a:effectLst/>
                        </a:rPr>
                        <a:t>$4,539,750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a:txBody>
                    <a:bodyPr/>
                    <a:lstStyle/>
                    <a:p>
                      <a:pPr marL="0" marR="0" algn="r">
                        <a:lnSpc>
                          <a:spcPct val="107000"/>
                        </a:lnSpc>
                        <a:spcBef>
                          <a:spcPts val="0"/>
                        </a:spcBef>
                        <a:spcAft>
                          <a:spcPts val="0"/>
                        </a:spcAft>
                      </a:pPr>
                      <a:r>
                        <a:rPr lang="en-US" sz="1000" dirty="0">
                          <a:effectLst/>
                        </a:rPr>
                        <a:t>$5,367,544</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a:txBody>
                    <a:bodyPr/>
                    <a:lstStyle/>
                    <a:p>
                      <a:pPr marL="0" marR="0" algn="r">
                        <a:lnSpc>
                          <a:spcPct val="107000"/>
                        </a:lnSpc>
                        <a:spcBef>
                          <a:spcPts val="0"/>
                        </a:spcBef>
                        <a:spcAft>
                          <a:spcPts val="0"/>
                        </a:spcAft>
                      </a:pPr>
                      <a:r>
                        <a:rPr lang="en-US" sz="1000" dirty="0">
                          <a:effectLst/>
                        </a:rPr>
                        <a:t>$11,607,392</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extLst>
                  <a:ext uri="{0D108BD9-81ED-4DB2-BD59-A6C34878D82A}">
                    <a16:rowId xmlns:a16="http://schemas.microsoft.com/office/drawing/2014/main" val="3138199950"/>
                  </a:ext>
                </a:extLst>
              </a:tr>
              <a:tr h="189999">
                <a:tc>
                  <a:txBody>
                    <a:bodyPr/>
                    <a:lstStyle/>
                    <a:p>
                      <a:pPr marL="0" marR="0" algn="r">
                        <a:lnSpc>
                          <a:spcPct val="107000"/>
                        </a:lnSpc>
                        <a:spcBef>
                          <a:spcPts val="0"/>
                        </a:spcBef>
                        <a:spcAft>
                          <a:spcPts val="0"/>
                        </a:spcAft>
                      </a:pPr>
                      <a:r>
                        <a:rPr lang="en-US" sz="1000" dirty="0">
                          <a:effectLst/>
                        </a:rPr>
                        <a:t>J</a:t>
                      </a:r>
                      <a:r>
                        <a:rPr lang="en-US" sz="1000" dirty="0" smtClean="0">
                          <a:effectLst/>
                        </a:rPr>
                        <a:t>: Total </a:t>
                      </a:r>
                      <a:r>
                        <a:rPr lang="en-US" sz="1000" dirty="0">
                          <a:effectLst/>
                        </a:rPr>
                        <a:t>District Expenditures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gridSpan="3">
                  <a:txBody>
                    <a:bodyPr/>
                    <a:lstStyle/>
                    <a:p>
                      <a:pPr marL="0" marR="0" lvl="0" indent="0" algn="ctr" defTabSz="685800" rtl="0" eaLnBrk="1" fontAlgn="auto" latinLnBrk="0" hangingPunct="1">
                        <a:lnSpc>
                          <a:spcPct val="107000"/>
                        </a:lnSpc>
                        <a:spcBef>
                          <a:spcPts val="0"/>
                        </a:spcBef>
                        <a:spcAft>
                          <a:spcPts val="0"/>
                        </a:spcAft>
                        <a:buClrTx/>
                        <a:buSzTx/>
                        <a:buFontTx/>
                        <a:buNone/>
                        <a:tabLst/>
                        <a:defRPr/>
                      </a:pPr>
                      <a:r>
                        <a:rPr lang="en-US" sz="1000" dirty="0" smtClean="0">
                          <a:effectLst/>
                        </a:rPr>
                        <a:t>$23,931,672</a:t>
                      </a: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37647619"/>
                  </a:ext>
                </a:extLst>
              </a:tr>
              <a:tr h="189999">
                <a:tc>
                  <a:txBody>
                    <a:bodyPr/>
                    <a:lstStyle/>
                    <a:p>
                      <a:pPr marL="0" marR="0" algn="r">
                        <a:lnSpc>
                          <a:spcPct val="107000"/>
                        </a:lnSpc>
                        <a:spcBef>
                          <a:spcPts val="0"/>
                        </a:spcBef>
                        <a:spcAft>
                          <a:spcPts val="0"/>
                        </a:spcAft>
                      </a:pPr>
                      <a:r>
                        <a:rPr lang="en-US" sz="1000" dirty="0">
                          <a:effectLst/>
                        </a:rPr>
                        <a:t>K</a:t>
                      </a:r>
                      <a:r>
                        <a:rPr lang="en-US" sz="1000" dirty="0" smtClean="0">
                          <a:effectLst/>
                        </a:rPr>
                        <a:t>: Total </a:t>
                      </a:r>
                      <a:r>
                        <a:rPr lang="en-US" sz="1000" dirty="0">
                          <a:effectLst/>
                        </a:rPr>
                        <a:t>District Exclusions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gridSpan="3">
                  <a:txBody>
                    <a:bodyPr/>
                    <a:lstStyle/>
                    <a:p>
                      <a:pPr marL="0" marR="0" algn="ctr">
                        <a:lnSpc>
                          <a:spcPct val="107000"/>
                        </a:lnSpc>
                        <a:spcBef>
                          <a:spcPts val="0"/>
                        </a:spcBef>
                        <a:spcAft>
                          <a:spcPts val="0"/>
                        </a:spcAft>
                      </a:pPr>
                      <a:r>
                        <a:rPr lang="en-US" sz="1000" dirty="0">
                          <a:effectLst/>
                        </a:rPr>
                        <a:t>$2,416,986</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32489273"/>
                  </a:ext>
                </a:extLst>
              </a:tr>
              <a:tr h="397515">
                <a:tc>
                  <a:txBody>
                    <a:bodyPr/>
                    <a:lstStyle/>
                    <a:p>
                      <a:pPr marL="0" marR="0" algn="r">
                        <a:lnSpc>
                          <a:spcPct val="107000"/>
                        </a:lnSpc>
                        <a:spcBef>
                          <a:spcPts val="0"/>
                        </a:spcBef>
                        <a:spcAft>
                          <a:spcPts val="0"/>
                        </a:spcAft>
                      </a:pPr>
                      <a:r>
                        <a:rPr lang="en-US" sz="1000" dirty="0">
                          <a:effectLst/>
                        </a:rPr>
                        <a:t>L</a:t>
                      </a:r>
                      <a:r>
                        <a:rPr lang="en-US" sz="1000" dirty="0" smtClean="0">
                          <a:effectLst/>
                        </a:rPr>
                        <a:t>: Excluded </a:t>
                      </a:r>
                      <a:r>
                        <a:rPr lang="en-US" sz="1000" dirty="0">
                          <a:effectLst/>
                        </a:rPr>
                        <a:t>Expenditures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gridSpan="3">
                  <a:txBody>
                    <a:bodyPr/>
                    <a:lstStyle/>
                    <a:p>
                      <a:pPr marL="0" marR="0">
                        <a:lnSpc>
                          <a:spcPct val="107000"/>
                        </a:lnSpc>
                        <a:spcBef>
                          <a:spcPts val="0"/>
                        </a:spcBef>
                        <a:spcAft>
                          <a:spcPts val="0"/>
                        </a:spcAft>
                      </a:pPr>
                      <a:r>
                        <a:rPr lang="en-US" sz="1000" dirty="0">
                          <a:effectLst/>
                        </a:rPr>
                        <a:t>Debt, capital, equipment, </a:t>
                      </a:r>
                      <a:r>
                        <a:rPr lang="en-US" sz="1000" dirty="0" smtClean="0">
                          <a:effectLst/>
                        </a:rPr>
                        <a:t>tuition paid to private schools accepting vouchers, </a:t>
                      </a:r>
                      <a:r>
                        <a:rPr lang="en-US" sz="1000" dirty="0">
                          <a:effectLst/>
                        </a:rPr>
                        <a:t>adult </a:t>
                      </a:r>
                      <a:r>
                        <a:rPr lang="en-US" sz="1000" dirty="0" smtClean="0">
                          <a:effectLst/>
                        </a:rPr>
                        <a:t>education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28758162"/>
                  </a:ext>
                </a:extLst>
              </a:tr>
              <a:tr h="210139">
                <a:tc>
                  <a:txBody>
                    <a:bodyPr/>
                    <a:lstStyle/>
                    <a:p>
                      <a:pPr marL="0" marR="0" algn="r">
                        <a:lnSpc>
                          <a:spcPct val="107000"/>
                        </a:lnSpc>
                        <a:spcBef>
                          <a:spcPts val="0"/>
                        </a:spcBef>
                        <a:spcAft>
                          <a:spcPts val="0"/>
                        </a:spcAft>
                      </a:pPr>
                      <a:r>
                        <a:rPr lang="en-US" sz="1000" dirty="0">
                          <a:effectLst/>
                        </a:rPr>
                        <a:t>M</a:t>
                      </a:r>
                      <a:r>
                        <a:rPr lang="en-US" sz="1000" dirty="0" smtClean="0">
                          <a:effectLst/>
                        </a:rPr>
                        <a:t>: Enrollment </a:t>
                      </a:r>
                      <a:r>
                        <a:rPr lang="en-US" sz="1000" dirty="0">
                          <a:effectLst/>
                        </a:rPr>
                        <a:t>Count Procedure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gridSpan="3">
                  <a:txBody>
                    <a:bodyPr/>
                    <a:lstStyle/>
                    <a:p>
                      <a:pPr marL="0" marR="0" lvl="0" indent="0" algn="l" defTabSz="685800" rtl="0" eaLnBrk="1" fontAlgn="auto" latinLnBrk="0" hangingPunct="1">
                        <a:lnSpc>
                          <a:spcPct val="107000"/>
                        </a:lnSpc>
                        <a:spcBef>
                          <a:spcPts val="0"/>
                        </a:spcBef>
                        <a:spcAft>
                          <a:spcPts val="0"/>
                        </a:spcAft>
                        <a:buClrTx/>
                        <a:buSzTx/>
                        <a:buFontTx/>
                        <a:buNone/>
                        <a:tabLst/>
                        <a:defRPr/>
                      </a:pPr>
                      <a:r>
                        <a:rPr lang="en-US" sz="1000" dirty="0" smtClean="0">
                          <a:effectLst/>
                        </a:rPr>
                        <a:t>WISEdata 3</a:t>
                      </a:r>
                      <a:r>
                        <a:rPr lang="en-US" sz="1000" baseline="30000" dirty="0" smtClean="0">
                          <a:effectLst/>
                        </a:rPr>
                        <a:t>rd </a:t>
                      </a:r>
                      <a:r>
                        <a:rPr lang="en-US" sz="1000" dirty="0" smtClean="0">
                          <a:effectLst/>
                        </a:rPr>
                        <a:t>Friday in September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17646180"/>
                  </a:ext>
                </a:extLst>
              </a:tr>
            </a:tbl>
          </a:graphicData>
        </a:graphic>
      </p:graphicFrame>
      <p:sp>
        <p:nvSpPr>
          <p:cNvPr id="8" name="Rectangle 7"/>
          <p:cNvSpPr/>
          <p:nvPr/>
        </p:nvSpPr>
        <p:spPr>
          <a:xfrm>
            <a:off x="4047951" y="3200399"/>
            <a:ext cx="2341963" cy="718458"/>
          </a:xfrm>
          <a:prstGeom prst="rect">
            <a:avLst/>
          </a:prstGeom>
          <a:noFill/>
          <a:ln w="38100">
            <a:solidFill>
              <a:srgbClr val="49D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36024"/>
            <a:endParaRPr lang="en-US" sz="1646" dirty="0">
              <a:solidFill>
                <a:prstClr val="white"/>
              </a:solidFill>
              <a:latin typeface="Calibri"/>
            </a:endParaRPr>
          </a:p>
        </p:txBody>
      </p:sp>
    </p:spTree>
    <p:extLst>
      <p:ext uri="{BB962C8B-B14F-4D97-AF65-F5344CB8AC3E}">
        <p14:creationId xmlns:p14="http://schemas.microsoft.com/office/powerpoint/2010/main" val="1765557378"/>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9364663" cy="1357475"/>
          </a:xfrm>
        </p:spPr>
        <p:txBody>
          <a:bodyPr/>
          <a:lstStyle/>
          <a:p>
            <a:pPr lvl="0" algn="ctr" defTabSz="702328">
              <a:lnSpc>
                <a:spcPct val="100000"/>
              </a:lnSpc>
              <a:spcBef>
                <a:spcPts val="0"/>
              </a:spcBef>
              <a:spcAft>
                <a:spcPts val="3072"/>
              </a:spcAft>
            </a:pPr>
            <a:r>
              <a:rPr lang="en-US" sz="3687" b="1" dirty="0">
                <a:solidFill>
                  <a:prstClr val="white"/>
                </a:solidFill>
                <a:latin typeface="Lato Black" panose="020F0A02020204030203" pitchFamily="34" charset="0"/>
                <a:ea typeface="+mn-ea"/>
                <a:cs typeface="+mn-cs"/>
              </a:rPr>
              <a:t>H: Total Per Pupil (Student) Expenditures </a:t>
            </a:r>
          </a:p>
        </p:txBody>
      </p:sp>
      <p:sp>
        <p:nvSpPr>
          <p:cNvPr id="4" name="Slide Number Placeholder 3"/>
          <p:cNvSpPr>
            <a:spLocks noGrp="1"/>
          </p:cNvSpPr>
          <p:nvPr>
            <p:ph type="sldNum" sz="quarter" idx="12"/>
          </p:nvPr>
        </p:nvSpPr>
        <p:spPr/>
        <p:txBody>
          <a:bodyPr/>
          <a:lstStyle/>
          <a:p>
            <a:fld id="{E5B05722-27E2-490D-91AF-DCC2EA314057}" type="slidenum">
              <a:rPr lang="en-US" smtClean="0"/>
              <a:pPr/>
              <a:t>86</a:t>
            </a:fld>
            <a:endParaRPr lang="en-US" dirty="0"/>
          </a:p>
        </p:txBody>
      </p:sp>
      <p:sp>
        <p:nvSpPr>
          <p:cNvPr id="5" name="Text Placeholder 2"/>
          <p:cNvSpPr txBox="1">
            <a:spLocks/>
          </p:cNvSpPr>
          <p:nvPr/>
        </p:nvSpPr>
        <p:spPr>
          <a:xfrm>
            <a:off x="432988" y="2200683"/>
            <a:ext cx="3083097" cy="3568745"/>
          </a:xfrm>
          <a:prstGeom prst="rect">
            <a:avLst/>
          </a:prstGeom>
        </p:spPr>
        <p:txBody>
          <a:bodyPr>
            <a:normAutofit fontScale="92500" lnSpcReduction="10000"/>
          </a:bodyPr>
          <a:lstStyle>
            <a:lvl1pPr marL="234109" indent="-234109" algn="l" defTabSz="936437" rtl="0" eaLnBrk="1" latinLnBrk="0" hangingPunct="1">
              <a:lnSpc>
                <a:spcPct val="90000"/>
              </a:lnSpc>
              <a:spcBef>
                <a:spcPts val="1024"/>
              </a:spcBef>
              <a:buFont typeface="Arial" panose="020B0604020202020204" pitchFamily="34" charset="0"/>
              <a:buChar char="•"/>
              <a:defRPr sz="2867" kern="1200">
                <a:solidFill>
                  <a:schemeClr val="tx1"/>
                </a:solidFill>
                <a:latin typeface="+mn-lt"/>
                <a:ea typeface="+mn-ea"/>
                <a:cs typeface="+mn-cs"/>
              </a:defRPr>
            </a:lvl1pPr>
            <a:lvl2pPr marL="702328" indent="-234109" algn="l" defTabSz="936437" rtl="0" eaLnBrk="1" latinLnBrk="0" hangingPunct="1">
              <a:lnSpc>
                <a:spcPct val="90000"/>
              </a:lnSpc>
              <a:spcBef>
                <a:spcPts val="512"/>
              </a:spcBef>
              <a:buFont typeface="Arial" panose="020B0604020202020204" pitchFamily="34" charset="0"/>
              <a:buChar char="•"/>
              <a:defRPr sz="2458" kern="1200">
                <a:solidFill>
                  <a:schemeClr val="tx1"/>
                </a:solidFill>
                <a:latin typeface="+mn-lt"/>
                <a:ea typeface="+mn-ea"/>
                <a:cs typeface="+mn-cs"/>
              </a:defRPr>
            </a:lvl2pPr>
            <a:lvl3pPr marL="1170546" indent="-234109" algn="l" defTabSz="936437" rtl="0" eaLnBrk="1" latinLnBrk="0" hangingPunct="1">
              <a:lnSpc>
                <a:spcPct val="90000"/>
              </a:lnSpc>
              <a:spcBef>
                <a:spcPts val="512"/>
              </a:spcBef>
              <a:buFont typeface="Arial" panose="020B0604020202020204" pitchFamily="34" charset="0"/>
              <a:buChar char="•"/>
              <a:defRPr sz="2048" kern="1200">
                <a:solidFill>
                  <a:schemeClr val="tx1"/>
                </a:solidFill>
                <a:latin typeface="+mn-lt"/>
                <a:ea typeface="+mn-ea"/>
                <a:cs typeface="+mn-cs"/>
              </a:defRPr>
            </a:lvl3pPr>
            <a:lvl4pPr marL="1638765" indent="-234109" algn="l" defTabSz="936437" rtl="0" eaLnBrk="1" latinLnBrk="0" hangingPunct="1">
              <a:lnSpc>
                <a:spcPct val="90000"/>
              </a:lnSpc>
              <a:spcBef>
                <a:spcPts val="512"/>
              </a:spcBef>
              <a:buFont typeface="Arial" panose="020B0604020202020204" pitchFamily="34" charset="0"/>
              <a:buChar char="•"/>
              <a:defRPr sz="1843" kern="1200">
                <a:solidFill>
                  <a:schemeClr val="tx1"/>
                </a:solidFill>
                <a:latin typeface="+mn-lt"/>
                <a:ea typeface="+mn-ea"/>
                <a:cs typeface="+mn-cs"/>
              </a:defRPr>
            </a:lvl4pPr>
            <a:lvl5pPr marL="2106983" indent="-234109" algn="l" defTabSz="936437" rtl="0" eaLnBrk="1" latinLnBrk="0" hangingPunct="1">
              <a:lnSpc>
                <a:spcPct val="90000"/>
              </a:lnSpc>
              <a:spcBef>
                <a:spcPts val="512"/>
              </a:spcBef>
              <a:buFont typeface="Arial" panose="020B0604020202020204" pitchFamily="34" charset="0"/>
              <a:buChar char="•"/>
              <a:defRPr sz="1843" kern="1200">
                <a:solidFill>
                  <a:schemeClr val="tx1"/>
                </a:solidFill>
                <a:latin typeface="+mn-lt"/>
                <a:ea typeface="+mn-ea"/>
                <a:cs typeface="+mn-cs"/>
              </a:defRPr>
            </a:lvl5pPr>
            <a:lvl6pPr marL="2575202" indent="-234109" algn="l" defTabSz="936437" rtl="0" eaLnBrk="1" latinLnBrk="0" hangingPunct="1">
              <a:lnSpc>
                <a:spcPct val="90000"/>
              </a:lnSpc>
              <a:spcBef>
                <a:spcPts val="512"/>
              </a:spcBef>
              <a:buFont typeface="Arial" panose="020B0604020202020204" pitchFamily="34" charset="0"/>
              <a:buChar char="•"/>
              <a:defRPr sz="1843" kern="1200">
                <a:solidFill>
                  <a:schemeClr val="tx1"/>
                </a:solidFill>
                <a:latin typeface="+mn-lt"/>
                <a:ea typeface="+mn-ea"/>
                <a:cs typeface="+mn-cs"/>
              </a:defRPr>
            </a:lvl6pPr>
            <a:lvl7pPr marL="3043420" indent="-234109" algn="l" defTabSz="936437" rtl="0" eaLnBrk="1" latinLnBrk="0" hangingPunct="1">
              <a:lnSpc>
                <a:spcPct val="90000"/>
              </a:lnSpc>
              <a:spcBef>
                <a:spcPts val="512"/>
              </a:spcBef>
              <a:buFont typeface="Arial" panose="020B0604020202020204" pitchFamily="34" charset="0"/>
              <a:buChar char="•"/>
              <a:defRPr sz="1843" kern="1200">
                <a:solidFill>
                  <a:schemeClr val="tx1"/>
                </a:solidFill>
                <a:latin typeface="+mn-lt"/>
                <a:ea typeface="+mn-ea"/>
                <a:cs typeface="+mn-cs"/>
              </a:defRPr>
            </a:lvl7pPr>
            <a:lvl8pPr marL="3511639" indent="-234109" algn="l" defTabSz="936437" rtl="0" eaLnBrk="1" latinLnBrk="0" hangingPunct="1">
              <a:lnSpc>
                <a:spcPct val="90000"/>
              </a:lnSpc>
              <a:spcBef>
                <a:spcPts val="512"/>
              </a:spcBef>
              <a:buFont typeface="Arial" panose="020B0604020202020204" pitchFamily="34" charset="0"/>
              <a:buChar char="•"/>
              <a:defRPr sz="1843" kern="1200">
                <a:solidFill>
                  <a:schemeClr val="tx1"/>
                </a:solidFill>
                <a:latin typeface="+mn-lt"/>
                <a:ea typeface="+mn-ea"/>
                <a:cs typeface="+mn-cs"/>
              </a:defRPr>
            </a:lvl8pPr>
            <a:lvl9pPr marL="3979857" indent="-234109" algn="l" defTabSz="936437" rtl="0" eaLnBrk="1" latinLnBrk="0" hangingPunct="1">
              <a:lnSpc>
                <a:spcPct val="90000"/>
              </a:lnSpc>
              <a:spcBef>
                <a:spcPts val="512"/>
              </a:spcBef>
              <a:buFont typeface="Arial" panose="020B0604020202020204" pitchFamily="34" charset="0"/>
              <a:buChar char="•"/>
              <a:defRPr sz="1843" kern="1200">
                <a:solidFill>
                  <a:schemeClr val="tx1"/>
                </a:solidFill>
                <a:latin typeface="+mn-lt"/>
                <a:ea typeface="+mn-ea"/>
                <a:cs typeface="+mn-cs"/>
              </a:defRPr>
            </a:lvl9pPr>
          </a:lstStyle>
          <a:p>
            <a:r>
              <a:rPr lang="en-US" sz="2000" b="1" dirty="0">
                <a:latin typeface="Lato" panose="020F0502020204030203" pitchFamily="34" charset="0"/>
              </a:rPr>
              <a:t>Sum of D and G.</a:t>
            </a:r>
          </a:p>
          <a:p>
            <a:r>
              <a:rPr lang="en-US" sz="2000" b="1" dirty="0">
                <a:latin typeface="Lato" panose="020F0502020204030203" pitchFamily="34" charset="0"/>
              </a:rPr>
              <a:t>All costs (except exclusions in K) are captured here such that the sum of the school totals plus the exclusions = LEA’s or District’s total expenditures.</a:t>
            </a:r>
          </a:p>
          <a:p>
            <a:r>
              <a:rPr lang="en-US" sz="2000" b="1" dirty="0">
                <a:latin typeface="Lato" panose="020F0502020204030203" pitchFamily="34" charset="0"/>
              </a:rPr>
              <a:t>PPE (Per Pupil Expenditures) is the number that will be compared for schools.</a:t>
            </a:r>
          </a:p>
          <a:p>
            <a:pPr marL="0" indent="0">
              <a:buFont typeface="Arial" panose="020B0604020202020204" pitchFamily="34" charset="0"/>
              <a:buNone/>
            </a:pPr>
            <a:endParaRPr lang="en-US" dirty="0"/>
          </a:p>
        </p:txBody>
      </p:sp>
      <p:graphicFrame>
        <p:nvGraphicFramePr>
          <p:cNvPr id="7" name="Table 6"/>
          <p:cNvGraphicFramePr>
            <a:graphicFrameLocks noGrp="1"/>
          </p:cNvGraphicFramePr>
          <p:nvPr>
            <p:extLst/>
          </p:nvPr>
        </p:nvGraphicFramePr>
        <p:xfrm>
          <a:off x="4047951" y="1821637"/>
          <a:ext cx="5164262" cy="3527461"/>
        </p:xfrm>
        <a:graphic>
          <a:graphicData uri="http://schemas.openxmlformats.org/drawingml/2006/table">
            <a:tbl>
              <a:tblPr firstRow="1" firstCol="1" bandRow="1">
                <a:tableStyleId>{5C22544A-7EE6-4342-B048-85BDC9FD1C3A}</a:tableStyleId>
              </a:tblPr>
              <a:tblGrid>
                <a:gridCol w="2348337">
                  <a:extLst>
                    <a:ext uri="{9D8B030D-6E8A-4147-A177-3AD203B41FA5}">
                      <a16:colId xmlns:a16="http://schemas.microsoft.com/office/drawing/2014/main" val="3797289709"/>
                    </a:ext>
                  </a:extLst>
                </a:gridCol>
                <a:gridCol w="969102">
                  <a:extLst>
                    <a:ext uri="{9D8B030D-6E8A-4147-A177-3AD203B41FA5}">
                      <a16:colId xmlns:a16="http://schemas.microsoft.com/office/drawing/2014/main" val="1499538746"/>
                    </a:ext>
                  </a:extLst>
                </a:gridCol>
                <a:gridCol w="932427">
                  <a:extLst>
                    <a:ext uri="{9D8B030D-6E8A-4147-A177-3AD203B41FA5}">
                      <a16:colId xmlns:a16="http://schemas.microsoft.com/office/drawing/2014/main" val="2285733707"/>
                    </a:ext>
                  </a:extLst>
                </a:gridCol>
                <a:gridCol w="914396">
                  <a:extLst>
                    <a:ext uri="{9D8B030D-6E8A-4147-A177-3AD203B41FA5}">
                      <a16:colId xmlns:a16="http://schemas.microsoft.com/office/drawing/2014/main" val="1375915394"/>
                    </a:ext>
                  </a:extLst>
                </a:gridCol>
              </a:tblGrid>
              <a:tr h="172714">
                <a:tc>
                  <a:txBody>
                    <a:bodyPr/>
                    <a:lstStyle/>
                    <a:p>
                      <a:pPr marL="0" marR="0">
                        <a:lnSpc>
                          <a:spcPct val="107000"/>
                        </a:lnSpc>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gridSpan="3">
                  <a:txBody>
                    <a:bodyPr/>
                    <a:lstStyle/>
                    <a:p>
                      <a:pPr marL="0" marR="0" algn="ctr">
                        <a:lnSpc>
                          <a:spcPct val="107000"/>
                        </a:lnSpc>
                        <a:spcBef>
                          <a:spcPts val="0"/>
                        </a:spcBef>
                        <a:spcAft>
                          <a:spcPts val="0"/>
                        </a:spcAft>
                      </a:pPr>
                      <a:r>
                        <a:rPr lang="en-US" sz="1000" dirty="0">
                          <a:effectLst/>
                        </a:rPr>
                        <a:t>District 1</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68484241"/>
                  </a:ext>
                </a:extLst>
              </a:tr>
              <a:tr h="345428">
                <a:tc>
                  <a:txBody>
                    <a:bodyPr/>
                    <a:lstStyle/>
                    <a:p>
                      <a:pPr marL="0" marR="0">
                        <a:lnSpc>
                          <a:spcPct val="107000"/>
                        </a:lnSpc>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a:txBody>
                    <a:bodyPr/>
                    <a:lstStyle/>
                    <a:p>
                      <a:pPr marL="0" marR="0">
                        <a:lnSpc>
                          <a:spcPct val="107000"/>
                        </a:lnSpc>
                        <a:spcBef>
                          <a:spcPts val="0"/>
                        </a:spcBef>
                        <a:spcAft>
                          <a:spcPts val="0"/>
                        </a:spcAft>
                      </a:pPr>
                      <a:r>
                        <a:rPr lang="en-US" sz="1000" b="1" dirty="0">
                          <a:effectLst/>
                        </a:rPr>
                        <a:t>Elementary</a:t>
                      </a:r>
                    </a:p>
                    <a:p>
                      <a:pPr marL="0" marR="0">
                        <a:lnSpc>
                          <a:spcPct val="107000"/>
                        </a:lnSpc>
                        <a:spcBef>
                          <a:spcPts val="0"/>
                        </a:spcBef>
                        <a:spcAft>
                          <a:spcPts val="0"/>
                        </a:spcAft>
                      </a:pPr>
                      <a:r>
                        <a:rPr lang="en-US" sz="1000" b="1" dirty="0">
                          <a:effectLst/>
                        </a:rPr>
                        <a:t>School #11</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a:txBody>
                    <a:bodyPr/>
                    <a:lstStyle/>
                    <a:p>
                      <a:pPr marL="0" marR="0">
                        <a:lnSpc>
                          <a:spcPct val="107000"/>
                        </a:lnSpc>
                        <a:spcBef>
                          <a:spcPts val="0"/>
                        </a:spcBef>
                        <a:spcAft>
                          <a:spcPts val="0"/>
                        </a:spcAft>
                      </a:pPr>
                      <a:r>
                        <a:rPr lang="en-US" sz="1000" b="1" dirty="0" smtClean="0">
                          <a:effectLst/>
                        </a:rPr>
                        <a:t>Middle</a:t>
                      </a:r>
                      <a:endParaRPr lang="en-US" sz="1000" b="1" dirty="0">
                        <a:effectLst/>
                      </a:endParaRPr>
                    </a:p>
                    <a:p>
                      <a:pPr marL="0" marR="0">
                        <a:lnSpc>
                          <a:spcPct val="107000"/>
                        </a:lnSpc>
                        <a:spcBef>
                          <a:spcPts val="0"/>
                        </a:spcBef>
                        <a:spcAft>
                          <a:spcPts val="0"/>
                        </a:spcAft>
                      </a:pPr>
                      <a:r>
                        <a:rPr lang="en-US" sz="1000" b="1" dirty="0">
                          <a:effectLst/>
                        </a:rPr>
                        <a:t>School #12</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a:txBody>
                    <a:bodyPr/>
                    <a:lstStyle/>
                    <a:p>
                      <a:pPr marL="0" marR="0">
                        <a:lnSpc>
                          <a:spcPct val="107000"/>
                        </a:lnSpc>
                        <a:spcBef>
                          <a:spcPts val="0"/>
                        </a:spcBef>
                        <a:spcAft>
                          <a:spcPts val="0"/>
                        </a:spcAft>
                      </a:pPr>
                      <a:r>
                        <a:rPr lang="en-US" sz="1000" b="1" dirty="0" smtClean="0">
                          <a:effectLst/>
                        </a:rPr>
                        <a:t>High</a:t>
                      </a:r>
                      <a:r>
                        <a:rPr lang="en-US" sz="1000" b="1" baseline="0" dirty="0" smtClean="0">
                          <a:effectLst/>
                        </a:rPr>
                        <a:t> </a:t>
                      </a:r>
                      <a:endParaRPr lang="en-US" sz="1000" b="1" dirty="0">
                        <a:effectLst/>
                      </a:endParaRPr>
                    </a:p>
                    <a:p>
                      <a:pPr marL="0" marR="0">
                        <a:lnSpc>
                          <a:spcPct val="107000"/>
                        </a:lnSpc>
                        <a:spcBef>
                          <a:spcPts val="0"/>
                        </a:spcBef>
                        <a:spcAft>
                          <a:spcPts val="0"/>
                        </a:spcAft>
                      </a:pPr>
                      <a:r>
                        <a:rPr lang="en-US" sz="1000" b="1" dirty="0">
                          <a:effectLst/>
                        </a:rPr>
                        <a:t>School #17</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extLst>
                  <a:ext uri="{0D108BD9-81ED-4DB2-BD59-A6C34878D82A}">
                    <a16:rowId xmlns:a16="http://schemas.microsoft.com/office/drawing/2014/main" val="2417956228"/>
                  </a:ext>
                </a:extLst>
              </a:tr>
              <a:tr h="172714">
                <a:tc>
                  <a:txBody>
                    <a:bodyPr/>
                    <a:lstStyle/>
                    <a:p>
                      <a:pPr marL="0" marR="0" algn="r">
                        <a:lnSpc>
                          <a:spcPct val="107000"/>
                        </a:lnSpc>
                        <a:spcBef>
                          <a:spcPts val="0"/>
                        </a:spcBef>
                        <a:spcAft>
                          <a:spcPts val="0"/>
                        </a:spcAft>
                      </a:pPr>
                      <a:r>
                        <a:rPr lang="en-US" sz="1000" dirty="0">
                          <a:effectLst/>
                        </a:rPr>
                        <a:t>A: </a:t>
                      </a:r>
                      <a:r>
                        <a:rPr lang="en-US" sz="1000" dirty="0" smtClean="0">
                          <a:effectLst/>
                        </a:rPr>
                        <a:t>Enrollment (School Report Cards)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a:txBody>
                    <a:bodyPr/>
                    <a:lstStyle/>
                    <a:p>
                      <a:pPr marL="0" marR="0" algn="ctr">
                        <a:lnSpc>
                          <a:spcPct val="107000"/>
                        </a:lnSpc>
                        <a:spcBef>
                          <a:spcPts val="0"/>
                        </a:spcBef>
                        <a:spcAft>
                          <a:spcPts val="0"/>
                        </a:spcAft>
                      </a:pPr>
                      <a:r>
                        <a:rPr lang="en-US" sz="1000" dirty="0">
                          <a:effectLst/>
                        </a:rPr>
                        <a:t>375</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a:txBody>
                    <a:bodyPr/>
                    <a:lstStyle/>
                    <a:p>
                      <a:pPr marL="0" marR="0" algn="ctr">
                        <a:lnSpc>
                          <a:spcPct val="107000"/>
                        </a:lnSpc>
                        <a:spcBef>
                          <a:spcPts val="0"/>
                        </a:spcBef>
                        <a:spcAft>
                          <a:spcPts val="0"/>
                        </a:spcAft>
                      </a:pPr>
                      <a:r>
                        <a:rPr lang="en-US" sz="1000" dirty="0">
                          <a:effectLst/>
                        </a:rPr>
                        <a:t>511</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a:txBody>
                    <a:bodyPr/>
                    <a:lstStyle/>
                    <a:p>
                      <a:pPr marL="0" marR="0" algn="ctr">
                        <a:lnSpc>
                          <a:spcPct val="107000"/>
                        </a:lnSpc>
                        <a:spcBef>
                          <a:spcPts val="0"/>
                        </a:spcBef>
                        <a:spcAft>
                          <a:spcPts val="0"/>
                        </a:spcAft>
                      </a:pPr>
                      <a:r>
                        <a:rPr lang="en-US" sz="1000" dirty="0">
                          <a:effectLst/>
                        </a:rPr>
                        <a:t>992</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extLst>
                  <a:ext uri="{0D108BD9-81ED-4DB2-BD59-A6C34878D82A}">
                    <a16:rowId xmlns:a16="http://schemas.microsoft.com/office/drawing/2014/main" val="821515262"/>
                  </a:ext>
                </a:extLst>
              </a:tr>
              <a:tr h="172714">
                <a:tc rowSpan="4">
                  <a:txBody>
                    <a:bodyPr/>
                    <a:lstStyle/>
                    <a:p>
                      <a:pPr marL="0" marR="0">
                        <a:lnSpc>
                          <a:spcPct val="107000"/>
                        </a:lnSpc>
                        <a:spcBef>
                          <a:spcPts val="0"/>
                        </a:spcBef>
                        <a:spcAft>
                          <a:spcPts val="0"/>
                        </a:spcAft>
                      </a:pPr>
                      <a:r>
                        <a:rPr lang="en-US" sz="1000" dirty="0" smtClean="0">
                          <a:effectLst/>
                        </a:rPr>
                        <a:t>School</a:t>
                      </a:r>
                      <a:r>
                        <a:rPr lang="en-US" sz="1000" baseline="0" dirty="0" smtClean="0">
                          <a:effectLst/>
                        </a:rPr>
                        <a:t> L</a:t>
                      </a:r>
                      <a:r>
                        <a:rPr lang="en-US" sz="1000" dirty="0" smtClean="0">
                          <a:effectLst/>
                        </a:rPr>
                        <a:t>evel</a:t>
                      </a:r>
                      <a:endParaRPr lang="en-US" sz="1000" dirty="0">
                        <a:effectLst/>
                      </a:endParaRPr>
                    </a:p>
                    <a:p>
                      <a:pPr marL="0" marR="0" algn="r">
                        <a:lnSpc>
                          <a:spcPct val="107000"/>
                        </a:lnSpc>
                        <a:spcBef>
                          <a:spcPts val="0"/>
                        </a:spcBef>
                        <a:spcAft>
                          <a:spcPts val="0"/>
                        </a:spcAft>
                      </a:pPr>
                      <a:r>
                        <a:rPr lang="en-US" sz="1000" dirty="0">
                          <a:effectLst/>
                        </a:rPr>
                        <a:t>B: Federal</a:t>
                      </a:r>
                    </a:p>
                    <a:p>
                      <a:pPr marL="0" marR="0" algn="r">
                        <a:lnSpc>
                          <a:spcPct val="107000"/>
                        </a:lnSpc>
                        <a:spcBef>
                          <a:spcPts val="0"/>
                        </a:spcBef>
                        <a:spcAft>
                          <a:spcPts val="0"/>
                        </a:spcAft>
                      </a:pPr>
                      <a:r>
                        <a:rPr lang="en-US" sz="1000" dirty="0">
                          <a:effectLst/>
                        </a:rPr>
                        <a:t>C: State/Local</a:t>
                      </a:r>
                    </a:p>
                    <a:p>
                      <a:pPr marL="0" marR="0" algn="r">
                        <a:lnSpc>
                          <a:spcPct val="107000"/>
                        </a:lnSpc>
                        <a:spcBef>
                          <a:spcPts val="0"/>
                        </a:spcBef>
                        <a:spcAft>
                          <a:spcPts val="0"/>
                        </a:spcAft>
                      </a:pPr>
                      <a:r>
                        <a:rPr lang="en-US" sz="1000" dirty="0">
                          <a:effectLst/>
                        </a:rPr>
                        <a:t>D</a:t>
                      </a:r>
                      <a:r>
                        <a:rPr lang="en-US" sz="1000" dirty="0" smtClean="0">
                          <a:effectLst/>
                        </a:rPr>
                        <a:t>: School Site </a:t>
                      </a:r>
                      <a:r>
                        <a:rPr lang="en-US" sz="1000" dirty="0">
                          <a:effectLst/>
                        </a:rPr>
                        <a:t>total</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a:txBody>
                    <a:bodyPr/>
                    <a:lstStyle/>
                    <a:p>
                      <a:pPr marL="0" marR="0" algn="r">
                        <a:lnSpc>
                          <a:spcPct val="107000"/>
                        </a:lnSpc>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a:txBody>
                    <a:bodyPr/>
                    <a:lstStyle/>
                    <a:p>
                      <a:pPr marL="0" marR="0" algn="r">
                        <a:lnSpc>
                          <a:spcPct val="107000"/>
                        </a:lnSpc>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a:txBody>
                    <a:bodyPr/>
                    <a:lstStyle/>
                    <a:p>
                      <a:pPr marL="0" marR="0" algn="r">
                        <a:lnSpc>
                          <a:spcPct val="107000"/>
                        </a:lnSpc>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extLst>
                  <a:ext uri="{0D108BD9-81ED-4DB2-BD59-A6C34878D82A}">
                    <a16:rowId xmlns:a16="http://schemas.microsoft.com/office/drawing/2014/main" val="2298523472"/>
                  </a:ext>
                </a:extLst>
              </a:tr>
              <a:tr h="172714">
                <a:tc vMerge="1">
                  <a:txBody>
                    <a:bodyPr/>
                    <a:lstStyle/>
                    <a:p>
                      <a:endParaRPr lang="en-US"/>
                    </a:p>
                  </a:txBody>
                  <a:tcPr/>
                </a:tc>
                <a:tc>
                  <a:txBody>
                    <a:bodyPr/>
                    <a:lstStyle/>
                    <a:p>
                      <a:pPr marL="0" marR="0" algn="r">
                        <a:lnSpc>
                          <a:spcPct val="107000"/>
                        </a:lnSpc>
                        <a:spcBef>
                          <a:spcPts val="0"/>
                        </a:spcBef>
                        <a:spcAft>
                          <a:spcPts val="0"/>
                        </a:spcAft>
                      </a:pPr>
                      <a:r>
                        <a:rPr lang="en-US" sz="1000" dirty="0">
                          <a:effectLst/>
                        </a:rPr>
                        <a:t>$456</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a:txBody>
                    <a:bodyPr/>
                    <a:lstStyle/>
                    <a:p>
                      <a:pPr marL="0" marR="0" algn="r">
                        <a:lnSpc>
                          <a:spcPct val="107000"/>
                        </a:lnSpc>
                        <a:spcBef>
                          <a:spcPts val="0"/>
                        </a:spcBef>
                        <a:spcAft>
                          <a:spcPts val="0"/>
                        </a:spcAft>
                      </a:pPr>
                      <a:r>
                        <a:rPr lang="en-US" sz="1000" dirty="0">
                          <a:effectLst/>
                        </a:rPr>
                        <a:t>$209</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a:txBody>
                    <a:bodyPr/>
                    <a:lstStyle/>
                    <a:p>
                      <a:pPr marL="0" marR="0" algn="r">
                        <a:lnSpc>
                          <a:spcPct val="107000"/>
                        </a:lnSpc>
                        <a:spcBef>
                          <a:spcPts val="0"/>
                        </a:spcBef>
                        <a:spcAft>
                          <a:spcPts val="0"/>
                        </a:spcAft>
                      </a:pPr>
                      <a:r>
                        <a:rPr lang="en-US" sz="1000" dirty="0">
                          <a:effectLst/>
                        </a:rPr>
                        <a:t>$164</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extLst>
                  <a:ext uri="{0D108BD9-81ED-4DB2-BD59-A6C34878D82A}">
                    <a16:rowId xmlns:a16="http://schemas.microsoft.com/office/drawing/2014/main" val="1209589097"/>
                  </a:ext>
                </a:extLst>
              </a:tr>
              <a:tr h="172714">
                <a:tc vMerge="1">
                  <a:txBody>
                    <a:bodyPr/>
                    <a:lstStyle/>
                    <a:p>
                      <a:endParaRPr lang="en-US"/>
                    </a:p>
                  </a:txBody>
                  <a:tcPr/>
                </a:tc>
                <a:tc>
                  <a:txBody>
                    <a:bodyPr/>
                    <a:lstStyle/>
                    <a:p>
                      <a:pPr marL="0" marR="0" algn="r">
                        <a:lnSpc>
                          <a:spcPct val="107000"/>
                        </a:lnSpc>
                        <a:spcBef>
                          <a:spcPts val="0"/>
                        </a:spcBef>
                        <a:spcAft>
                          <a:spcPts val="0"/>
                        </a:spcAft>
                      </a:pPr>
                      <a:r>
                        <a:rPr lang="en-US" sz="1000" dirty="0">
                          <a:effectLst/>
                        </a:rPr>
                        <a:t>$6,111</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a:txBody>
                    <a:bodyPr/>
                    <a:lstStyle/>
                    <a:p>
                      <a:pPr marL="0" marR="0" algn="r">
                        <a:lnSpc>
                          <a:spcPct val="107000"/>
                        </a:lnSpc>
                        <a:spcBef>
                          <a:spcPts val="0"/>
                        </a:spcBef>
                        <a:spcAft>
                          <a:spcPts val="0"/>
                        </a:spcAft>
                      </a:pPr>
                      <a:r>
                        <a:rPr lang="en-US" sz="1000" dirty="0">
                          <a:effectLst/>
                        </a:rPr>
                        <a:t>$4,756</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a:txBody>
                    <a:bodyPr/>
                    <a:lstStyle/>
                    <a:p>
                      <a:pPr marL="0" marR="0" algn="r">
                        <a:lnSpc>
                          <a:spcPct val="107000"/>
                        </a:lnSpc>
                        <a:spcBef>
                          <a:spcPts val="0"/>
                        </a:spcBef>
                        <a:spcAft>
                          <a:spcPts val="0"/>
                        </a:spcAft>
                      </a:pPr>
                      <a:r>
                        <a:rPr lang="en-US" sz="1000" dirty="0">
                          <a:effectLst/>
                        </a:rPr>
                        <a:t>$5,998</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extLst>
                  <a:ext uri="{0D108BD9-81ED-4DB2-BD59-A6C34878D82A}">
                    <a16:rowId xmlns:a16="http://schemas.microsoft.com/office/drawing/2014/main" val="1582349427"/>
                  </a:ext>
                </a:extLst>
              </a:tr>
              <a:tr h="181730">
                <a:tc vMerge="1">
                  <a:txBody>
                    <a:bodyPr/>
                    <a:lstStyle/>
                    <a:p>
                      <a:endParaRPr lang="en-US"/>
                    </a:p>
                  </a:txBody>
                  <a:tcPr/>
                </a:tc>
                <a:tc>
                  <a:txBody>
                    <a:bodyPr/>
                    <a:lstStyle/>
                    <a:p>
                      <a:pPr marL="0" marR="0" algn="r">
                        <a:lnSpc>
                          <a:spcPct val="107000"/>
                        </a:lnSpc>
                        <a:spcBef>
                          <a:spcPts val="0"/>
                        </a:spcBef>
                        <a:spcAft>
                          <a:spcPts val="0"/>
                        </a:spcAft>
                      </a:pPr>
                      <a:r>
                        <a:rPr lang="en-US" sz="1000" dirty="0">
                          <a:effectLst/>
                        </a:rPr>
                        <a:t>$6,567</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a:txBody>
                    <a:bodyPr/>
                    <a:lstStyle/>
                    <a:p>
                      <a:pPr marL="0" marR="0" algn="r">
                        <a:lnSpc>
                          <a:spcPct val="107000"/>
                        </a:lnSpc>
                        <a:spcBef>
                          <a:spcPts val="0"/>
                        </a:spcBef>
                        <a:spcAft>
                          <a:spcPts val="0"/>
                        </a:spcAft>
                      </a:pPr>
                      <a:r>
                        <a:rPr lang="en-US" sz="1000" dirty="0">
                          <a:effectLst/>
                        </a:rPr>
                        <a:t>$4,965</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a:txBody>
                    <a:bodyPr/>
                    <a:lstStyle/>
                    <a:p>
                      <a:pPr marL="0" marR="0" algn="r">
                        <a:lnSpc>
                          <a:spcPct val="107000"/>
                        </a:lnSpc>
                        <a:spcBef>
                          <a:spcPts val="0"/>
                        </a:spcBef>
                        <a:spcAft>
                          <a:spcPts val="0"/>
                        </a:spcAft>
                      </a:pPr>
                      <a:r>
                        <a:rPr lang="en-US" sz="1000" dirty="0">
                          <a:effectLst/>
                        </a:rPr>
                        <a:t>$6,162</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extLst>
                  <a:ext uri="{0D108BD9-81ED-4DB2-BD59-A6C34878D82A}">
                    <a16:rowId xmlns:a16="http://schemas.microsoft.com/office/drawing/2014/main" val="2440364176"/>
                  </a:ext>
                </a:extLst>
              </a:tr>
              <a:tr h="172714">
                <a:tc rowSpan="4">
                  <a:txBody>
                    <a:bodyPr/>
                    <a:lstStyle/>
                    <a:p>
                      <a:pPr marL="0" marR="0">
                        <a:lnSpc>
                          <a:spcPct val="107000"/>
                        </a:lnSpc>
                        <a:spcBef>
                          <a:spcPts val="0"/>
                        </a:spcBef>
                        <a:spcAft>
                          <a:spcPts val="0"/>
                        </a:spcAft>
                      </a:pPr>
                      <a:r>
                        <a:rPr lang="en-US" sz="1000" dirty="0" smtClean="0">
                          <a:effectLst/>
                        </a:rPr>
                        <a:t>School Share </a:t>
                      </a:r>
                      <a:r>
                        <a:rPr lang="en-US" sz="1000" dirty="0">
                          <a:effectLst/>
                        </a:rPr>
                        <a:t>of </a:t>
                      </a:r>
                      <a:r>
                        <a:rPr lang="en-US" sz="1000" dirty="0" smtClean="0">
                          <a:effectLst/>
                        </a:rPr>
                        <a:t>District Total</a:t>
                      </a:r>
                      <a:endParaRPr lang="en-US" sz="1000" dirty="0">
                        <a:effectLst/>
                      </a:endParaRPr>
                    </a:p>
                    <a:p>
                      <a:pPr marL="0" marR="0" algn="r">
                        <a:lnSpc>
                          <a:spcPct val="107000"/>
                        </a:lnSpc>
                        <a:spcBef>
                          <a:spcPts val="0"/>
                        </a:spcBef>
                        <a:spcAft>
                          <a:spcPts val="0"/>
                        </a:spcAft>
                      </a:pPr>
                      <a:r>
                        <a:rPr lang="en-US" sz="1000" dirty="0">
                          <a:effectLst/>
                        </a:rPr>
                        <a:t>E: Federal</a:t>
                      </a:r>
                    </a:p>
                    <a:p>
                      <a:pPr marL="0" marR="0" algn="r">
                        <a:lnSpc>
                          <a:spcPct val="107000"/>
                        </a:lnSpc>
                        <a:spcBef>
                          <a:spcPts val="0"/>
                        </a:spcBef>
                        <a:spcAft>
                          <a:spcPts val="0"/>
                        </a:spcAft>
                      </a:pPr>
                      <a:r>
                        <a:rPr lang="en-US" sz="1000" dirty="0">
                          <a:effectLst/>
                        </a:rPr>
                        <a:t>F: State/Local</a:t>
                      </a:r>
                    </a:p>
                    <a:p>
                      <a:pPr marL="0" marR="0" algn="r">
                        <a:lnSpc>
                          <a:spcPct val="107000"/>
                        </a:lnSpc>
                        <a:spcBef>
                          <a:spcPts val="0"/>
                        </a:spcBef>
                        <a:spcAft>
                          <a:spcPts val="0"/>
                        </a:spcAft>
                      </a:pPr>
                      <a:r>
                        <a:rPr lang="en-US" sz="1000" dirty="0">
                          <a:effectLst/>
                        </a:rPr>
                        <a:t>G</a:t>
                      </a:r>
                      <a:r>
                        <a:rPr lang="en-US" sz="1000" dirty="0" smtClean="0">
                          <a:effectLst/>
                        </a:rPr>
                        <a:t>: LEA </a:t>
                      </a:r>
                      <a:r>
                        <a:rPr lang="en-US" sz="1000" dirty="0">
                          <a:effectLst/>
                        </a:rPr>
                        <a:t>total</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a:txBody>
                    <a:bodyPr/>
                    <a:lstStyle/>
                    <a:p>
                      <a:pPr marL="0" marR="0" algn="r">
                        <a:lnSpc>
                          <a:spcPct val="107000"/>
                        </a:lnSpc>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a:txBody>
                    <a:bodyPr/>
                    <a:lstStyle/>
                    <a:p>
                      <a:pPr marL="0" marR="0" algn="r">
                        <a:lnSpc>
                          <a:spcPct val="107000"/>
                        </a:lnSpc>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a:txBody>
                    <a:bodyPr/>
                    <a:lstStyle/>
                    <a:p>
                      <a:pPr marL="0" marR="0" algn="r">
                        <a:lnSpc>
                          <a:spcPct val="107000"/>
                        </a:lnSpc>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extLst>
                  <a:ext uri="{0D108BD9-81ED-4DB2-BD59-A6C34878D82A}">
                    <a16:rowId xmlns:a16="http://schemas.microsoft.com/office/drawing/2014/main" val="3726087759"/>
                  </a:ext>
                </a:extLst>
              </a:tr>
              <a:tr h="172714">
                <a:tc vMerge="1">
                  <a:txBody>
                    <a:bodyPr/>
                    <a:lstStyle/>
                    <a:p>
                      <a:endParaRPr lang="en-US"/>
                    </a:p>
                  </a:txBody>
                  <a:tcPr/>
                </a:tc>
                <a:tc>
                  <a:txBody>
                    <a:bodyPr/>
                    <a:lstStyle/>
                    <a:p>
                      <a:pPr marL="0" marR="0" algn="r">
                        <a:lnSpc>
                          <a:spcPct val="107000"/>
                        </a:lnSpc>
                        <a:spcBef>
                          <a:spcPts val="0"/>
                        </a:spcBef>
                        <a:spcAft>
                          <a:spcPts val="0"/>
                        </a:spcAft>
                      </a:pPr>
                      <a:r>
                        <a:rPr lang="en-US" sz="1000" dirty="0">
                          <a:effectLst/>
                        </a:rPr>
                        <a:t>$161</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a:txBody>
                    <a:bodyPr/>
                    <a:lstStyle/>
                    <a:p>
                      <a:pPr marL="0" marR="0" algn="r">
                        <a:lnSpc>
                          <a:spcPct val="107000"/>
                        </a:lnSpc>
                        <a:spcBef>
                          <a:spcPts val="0"/>
                        </a:spcBef>
                        <a:spcAft>
                          <a:spcPts val="0"/>
                        </a:spcAft>
                      </a:pPr>
                      <a:r>
                        <a:rPr lang="en-US" sz="1000" dirty="0">
                          <a:effectLst/>
                        </a:rPr>
                        <a:t>$161</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a:txBody>
                    <a:bodyPr/>
                    <a:lstStyle/>
                    <a:p>
                      <a:pPr marL="0" marR="0" algn="r">
                        <a:lnSpc>
                          <a:spcPct val="107000"/>
                        </a:lnSpc>
                        <a:spcBef>
                          <a:spcPts val="0"/>
                        </a:spcBef>
                        <a:spcAft>
                          <a:spcPts val="0"/>
                        </a:spcAft>
                      </a:pPr>
                      <a:r>
                        <a:rPr lang="en-US" sz="1000" dirty="0">
                          <a:effectLst/>
                        </a:rPr>
                        <a:t>$161</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extLst>
                  <a:ext uri="{0D108BD9-81ED-4DB2-BD59-A6C34878D82A}">
                    <a16:rowId xmlns:a16="http://schemas.microsoft.com/office/drawing/2014/main" val="1036463582"/>
                  </a:ext>
                </a:extLst>
              </a:tr>
              <a:tr h="172714">
                <a:tc vMerge="1">
                  <a:txBody>
                    <a:bodyPr/>
                    <a:lstStyle/>
                    <a:p>
                      <a:endParaRPr lang="en-US"/>
                    </a:p>
                  </a:txBody>
                  <a:tcPr/>
                </a:tc>
                <a:tc>
                  <a:txBody>
                    <a:bodyPr/>
                    <a:lstStyle/>
                    <a:p>
                      <a:pPr marL="0" marR="0" algn="r">
                        <a:lnSpc>
                          <a:spcPct val="107000"/>
                        </a:lnSpc>
                        <a:spcBef>
                          <a:spcPts val="0"/>
                        </a:spcBef>
                        <a:spcAft>
                          <a:spcPts val="0"/>
                        </a:spcAft>
                      </a:pPr>
                      <a:r>
                        <a:rPr lang="en-US" sz="1000" dirty="0">
                          <a:effectLst/>
                        </a:rPr>
                        <a:t>$5,378</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a:txBody>
                    <a:bodyPr/>
                    <a:lstStyle/>
                    <a:p>
                      <a:pPr marL="0" marR="0" algn="r">
                        <a:lnSpc>
                          <a:spcPct val="107000"/>
                        </a:lnSpc>
                        <a:spcBef>
                          <a:spcPts val="0"/>
                        </a:spcBef>
                        <a:spcAft>
                          <a:spcPts val="0"/>
                        </a:spcAft>
                      </a:pPr>
                      <a:r>
                        <a:rPr lang="en-US" sz="1000" dirty="0">
                          <a:effectLst/>
                        </a:rPr>
                        <a:t>$5,378</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a:txBody>
                    <a:bodyPr/>
                    <a:lstStyle/>
                    <a:p>
                      <a:pPr marL="0" marR="0" algn="r">
                        <a:lnSpc>
                          <a:spcPct val="107000"/>
                        </a:lnSpc>
                        <a:spcBef>
                          <a:spcPts val="0"/>
                        </a:spcBef>
                        <a:spcAft>
                          <a:spcPts val="0"/>
                        </a:spcAft>
                      </a:pPr>
                      <a:r>
                        <a:rPr lang="en-US" sz="1000" dirty="0">
                          <a:effectLst/>
                        </a:rPr>
                        <a:t>$5,378</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extLst>
                  <a:ext uri="{0D108BD9-81ED-4DB2-BD59-A6C34878D82A}">
                    <a16:rowId xmlns:a16="http://schemas.microsoft.com/office/drawing/2014/main" val="771523087"/>
                  </a:ext>
                </a:extLst>
              </a:tr>
              <a:tr h="176102">
                <a:tc vMerge="1">
                  <a:txBody>
                    <a:bodyPr/>
                    <a:lstStyle/>
                    <a:p>
                      <a:endParaRPr lang="en-US"/>
                    </a:p>
                  </a:txBody>
                  <a:tcPr/>
                </a:tc>
                <a:tc>
                  <a:txBody>
                    <a:bodyPr/>
                    <a:lstStyle/>
                    <a:p>
                      <a:pPr marL="0" marR="0" algn="r">
                        <a:lnSpc>
                          <a:spcPct val="107000"/>
                        </a:lnSpc>
                        <a:spcBef>
                          <a:spcPts val="0"/>
                        </a:spcBef>
                        <a:spcAft>
                          <a:spcPts val="0"/>
                        </a:spcAft>
                      </a:pPr>
                      <a:r>
                        <a:rPr lang="en-US" sz="1000" dirty="0">
                          <a:effectLst/>
                        </a:rPr>
                        <a:t>$5,539</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a:txBody>
                    <a:bodyPr/>
                    <a:lstStyle/>
                    <a:p>
                      <a:pPr marL="0" marR="0" algn="r">
                        <a:lnSpc>
                          <a:spcPct val="107000"/>
                        </a:lnSpc>
                        <a:spcBef>
                          <a:spcPts val="0"/>
                        </a:spcBef>
                        <a:spcAft>
                          <a:spcPts val="0"/>
                        </a:spcAft>
                      </a:pPr>
                      <a:r>
                        <a:rPr lang="en-US" sz="1000" dirty="0">
                          <a:effectLst/>
                        </a:rPr>
                        <a:t>$5,539</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a:txBody>
                    <a:bodyPr/>
                    <a:lstStyle/>
                    <a:p>
                      <a:pPr marL="0" marR="0" algn="r">
                        <a:lnSpc>
                          <a:spcPct val="107000"/>
                        </a:lnSpc>
                        <a:spcBef>
                          <a:spcPts val="0"/>
                        </a:spcBef>
                        <a:spcAft>
                          <a:spcPts val="0"/>
                        </a:spcAft>
                      </a:pPr>
                      <a:r>
                        <a:rPr lang="en-US" sz="1000" dirty="0">
                          <a:effectLst/>
                        </a:rPr>
                        <a:t>$5,539</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extLst>
                  <a:ext uri="{0D108BD9-81ED-4DB2-BD59-A6C34878D82A}">
                    <a16:rowId xmlns:a16="http://schemas.microsoft.com/office/drawing/2014/main" val="315284472"/>
                  </a:ext>
                </a:extLst>
              </a:tr>
              <a:tr h="187180">
                <a:tc>
                  <a:txBody>
                    <a:bodyPr/>
                    <a:lstStyle/>
                    <a:p>
                      <a:pPr marL="0" marR="0" algn="r">
                        <a:lnSpc>
                          <a:spcPct val="107000"/>
                        </a:lnSpc>
                        <a:spcBef>
                          <a:spcPts val="0"/>
                        </a:spcBef>
                        <a:spcAft>
                          <a:spcPts val="0"/>
                        </a:spcAft>
                      </a:pPr>
                      <a:r>
                        <a:rPr lang="en-US" sz="1000" dirty="0" smtClean="0">
                          <a:effectLst/>
                        </a:rPr>
                        <a:t>H:Total </a:t>
                      </a:r>
                      <a:r>
                        <a:rPr lang="en-US" sz="1000" dirty="0">
                          <a:effectLst/>
                        </a:rPr>
                        <a:t>Per </a:t>
                      </a:r>
                      <a:r>
                        <a:rPr lang="en-US" sz="1000" dirty="0" smtClean="0">
                          <a:effectLst/>
                        </a:rPr>
                        <a:t>Pupil (Student) </a:t>
                      </a:r>
                      <a:r>
                        <a:rPr lang="en-US" sz="1000" dirty="0">
                          <a:effectLst/>
                        </a:rPr>
                        <a:t>Expenditures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a:txBody>
                    <a:bodyPr/>
                    <a:lstStyle/>
                    <a:p>
                      <a:pPr marL="0" marR="0" algn="r">
                        <a:lnSpc>
                          <a:spcPct val="107000"/>
                        </a:lnSpc>
                        <a:spcBef>
                          <a:spcPts val="0"/>
                        </a:spcBef>
                        <a:spcAft>
                          <a:spcPts val="0"/>
                        </a:spcAft>
                      </a:pPr>
                      <a:r>
                        <a:rPr lang="en-US" sz="1100" dirty="0">
                          <a:effectLst/>
                        </a:rPr>
                        <a:t>$12,106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a:txBody>
                    <a:bodyPr/>
                    <a:lstStyle/>
                    <a:p>
                      <a:pPr marL="0" marR="0" algn="r">
                        <a:lnSpc>
                          <a:spcPct val="107000"/>
                        </a:lnSpc>
                        <a:spcBef>
                          <a:spcPts val="0"/>
                        </a:spcBef>
                        <a:spcAft>
                          <a:spcPts val="0"/>
                        </a:spcAft>
                      </a:pPr>
                      <a:r>
                        <a:rPr lang="en-US" sz="1100" dirty="0">
                          <a:effectLst/>
                        </a:rPr>
                        <a:t>$10,504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a:txBody>
                    <a:bodyPr/>
                    <a:lstStyle/>
                    <a:p>
                      <a:pPr marL="0" marR="0" algn="r">
                        <a:lnSpc>
                          <a:spcPct val="107000"/>
                        </a:lnSpc>
                        <a:spcBef>
                          <a:spcPts val="0"/>
                        </a:spcBef>
                        <a:spcAft>
                          <a:spcPts val="0"/>
                        </a:spcAft>
                      </a:pPr>
                      <a:r>
                        <a:rPr lang="en-US" sz="1100" dirty="0">
                          <a:effectLst/>
                        </a:rPr>
                        <a:t>$11,701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extLst>
                  <a:ext uri="{0D108BD9-81ED-4DB2-BD59-A6C34878D82A}">
                    <a16:rowId xmlns:a16="http://schemas.microsoft.com/office/drawing/2014/main" val="9251368"/>
                  </a:ext>
                </a:extLst>
              </a:tr>
              <a:tr h="267657">
                <a:tc>
                  <a:txBody>
                    <a:bodyPr/>
                    <a:lstStyle/>
                    <a:p>
                      <a:pPr marL="0" marR="0" algn="r">
                        <a:lnSpc>
                          <a:spcPct val="107000"/>
                        </a:lnSpc>
                        <a:spcBef>
                          <a:spcPts val="0"/>
                        </a:spcBef>
                        <a:spcAft>
                          <a:spcPts val="0"/>
                        </a:spcAft>
                      </a:pPr>
                      <a:r>
                        <a:rPr lang="en-US" sz="1000" dirty="0">
                          <a:effectLst/>
                        </a:rPr>
                        <a:t>I</a:t>
                      </a:r>
                      <a:r>
                        <a:rPr lang="en-US" sz="1000" dirty="0" smtClean="0">
                          <a:effectLst/>
                        </a:rPr>
                        <a:t>: Total </a:t>
                      </a:r>
                      <a:r>
                        <a:rPr lang="en-US" sz="1000" dirty="0">
                          <a:effectLst/>
                        </a:rPr>
                        <a:t>School Expenditures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a:txBody>
                    <a:bodyPr/>
                    <a:lstStyle/>
                    <a:p>
                      <a:pPr marL="0" marR="0" algn="r">
                        <a:lnSpc>
                          <a:spcPct val="107000"/>
                        </a:lnSpc>
                        <a:spcBef>
                          <a:spcPts val="0"/>
                        </a:spcBef>
                        <a:spcAft>
                          <a:spcPts val="0"/>
                        </a:spcAft>
                      </a:pPr>
                      <a:r>
                        <a:rPr lang="en-US" sz="1000" dirty="0">
                          <a:effectLst/>
                        </a:rPr>
                        <a:t>$4,539,750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a:txBody>
                    <a:bodyPr/>
                    <a:lstStyle/>
                    <a:p>
                      <a:pPr marL="0" marR="0" algn="r">
                        <a:lnSpc>
                          <a:spcPct val="107000"/>
                        </a:lnSpc>
                        <a:spcBef>
                          <a:spcPts val="0"/>
                        </a:spcBef>
                        <a:spcAft>
                          <a:spcPts val="0"/>
                        </a:spcAft>
                      </a:pPr>
                      <a:r>
                        <a:rPr lang="en-US" sz="1000" dirty="0">
                          <a:effectLst/>
                        </a:rPr>
                        <a:t>$5,367,544</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a:txBody>
                    <a:bodyPr/>
                    <a:lstStyle/>
                    <a:p>
                      <a:pPr marL="0" marR="0" algn="r">
                        <a:lnSpc>
                          <a:spcPct val="107000"/>
                        </a:lnSpc>
                        <a:spcBef>
                          <a:spcPts val="0"/>
                        </a:spcBef>
                        <a:spcAft>
                          <a:spcPts val="0"/>
                        </a:spcAft>
                      </a:pPr>
                      <a:r>
                        <a:rPr lang="en-US" sz="1000" dirty="0">
                          <a:effectLst/>
                        </a:rPr>
                        <a:t>$11,607,392</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extLst>
                  <a:ext uri="{0D108BD9-81ED-4DB2-BD59-A6C34878D82A}">
                    <a16:rowId xmlns:a16="http://schemas.microsoft.com/office/drawing/2014/main" val="3138199950"/>
                  </a:ext>
                </a:extLst>
              </a:tr>
              <a:tr h="189999">
                <a:tc>
                  <a:txBody>
                    <a:bodyPr/>
                    <a:lstStyle/>
                    <a:p>
                      <a:pPr marL="0" marR="0" algn="r">
                        <a:lnSpc>
                          <a:spcPct val="107000"/>
                        </a:lnSpc>
                        <a:spcBef>
                          <a:spcPts val="0"/>
                        </a:spcBef>
                        <a:spcAft>
                          <a:spcPts val="0"/>
                        </a:spcAft>
                      </a:pPr>
                      <a:r>
                        <a:rPr lang="en-US" sz="1000" dirty="0">
                          <a:effectLst/>
                        </a:rPr>
                        <a:t>J</a:t>
                      </a:r>
                      <a:r>
                        <a:rPr lang="en-US" sz="1000" dirty="0" smtClean="0">
                          <a:effectLst/>
                        </a:rPr>
                        <a:t>: Total </a:t>
                      </a:r>
                      <a:r>
                        <a:rPr lang="en-US" sz="1000" dirty="0">
                          <a:effectLst/>
                        </a:rPr>
                        <a:t>District Expenditures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gridSpan="3">
                  <a:txBody>
                    <a:bodyPr/>
                    <a:lstStyle/>
                    <a:p>
                      <a:pPr marL="0" marR="0" lvl="0" indent="0" algn="ctr" defTabSz="685800" rtl="0" eaLnBrk="1" fontAlgn="auto" latinLnBrk="0" hangingPunct="1">
                        <a:lnSpc>
                          <a:spcPct val="107000"/>
                        </a:lnSpc>
                        <a:spcBef>
                          <a:spcPts val="0"/>
                        </a:spcBef>
                        <a:spcAft>
                          <a:spcPts val="0"/>
                        </a:spcAft>
                        <a:buClrTx/>
                        <a:buSzTx/>
                        <a:buFontTx/>
                        <a:buNone/>
                        <a:tabLst/>
                        <a:defRPr/>
                      </a:pPr>
                      <a:r>
                        <a:rPr lang="en-US" sz="1000" dirty="0" smtClean="0">
                          <a:effectLst/>
                        </a:rPr>
                        <a:t>$23,931,672</a:t>
                      </a: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37647619"/>
                  </a:ext>
                </a:extLst>
              </a:tr>
              <a:tr h="189999">
                <a:tc>
                  <a:txBody>
                    <a:bodyPr/>
                    <a:lstStyle/>
                    <a:p>
                      <a:pPr marL="0" marR="0" algn="r">
                        <a:lnSpc>
                          <a:spcPct val="107000"/>
                        </a:lnSpc>
                        <a:spcBef>
                          <a:spcPts val="0"/>
                        </a:spcBef>
                        <a:spcAft>
                          <a:spcPts val="0"/>
                        </a:spcAft>
                      </a:pPr>
                      <a:r>
                        <a:rPr lang="en-US" sz="1000" dirty="0">
                          <a:effectLst/>
                        </a:rPr>
                        <a:t>K</a:t>
                      </a:r>
                      <a:r>
                        <a:rPr lang="en-US" sz="1000" dirty="0" smtClean="0">
                          <a:effectLst/>
                        </a:rPr>
                        <a:t>: Total </a:t>
                      </a:r>
                      <a:r>
                        <a:rPr lang="en-US" sz="1000" dirty="0">
                          <a:effectLst/>
                        </a:rPr>
                        <a:t>District Exclusions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gridSpan="3">
                  <a:txBody>
                    <a:bodyPr/>
                    <a:lstStyle/>
                    <a:p>
                      <a:pPr marL="0" marR="0" algn="ctr">
                        <a:lnSpc>
                          <a:spcPct val="107000"/>
                        </a:lnSpc>
                        <a:spcBef>
                          <a:spcPts val="0"/>
                        </a:spcBef>
                        <a:spcAft>
                          <a:spcPts val="0"/>
                        </a:spcAft>
                      </a:pPr>
                      <a:r>
                        <a:rPr lang="en-US" sz="1000" dirty="0">
                          <a:effectLst/>
                        </a:rPr>
                        <a:t>$2,416,986</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32489273"/>
                  </a:ext>
                </a:extLst>
              </a:tr>
              <a:tr h="397515">
                <a:tc>
                  <a:txBody>
                    <a:bodyPr/>
                    <a:lstStyle/>
                    <a:p>
                      <a:pPr marL="0" marR="0" algn="r">
                        <a:lnSpc>
                          <a:spcPct val="107000"/>
                        </a:lnSpc>
                        <a:spcBef>
                          <a:spcPts val="0"/>
                        </a:spcBef>
                        <a:spcAft>
                          <a:spcPts val="0"/>
                        </a:spcAft>
                      </a:pPr>
                      <a:r>
                        <a:rPr lang="en-US" sz="1000" dirty="0">
                          <a:effectLst/>
                        </a:rPr>
                        <a:t>L</a:t>
                      </a:r>
                      <a:r>
                        <a:rPr lang="en-US" sz="1000" dirty="0" smtClean="0">
                          <a:effectLst/>
                        </a:rPr>
                        <a:t>: Excluded </a:t>
                      </a:r>
                      <a:r>
                        <a:rPr lang="en-US" sz="1000" dirty="0">
                          <a:effectLst/>
                        </a:rPr>
                        <a:t>Expenditures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gridSpan="3">
                  <a:txBody>
                    <a:bodyPr/>
                    <a:lstStyle/>
                    <a:p>
                      <a:pPr marL="0" marR="0">
                        <a:lnSpc>
                          <a:spcPct val="107000"/>
                        </a:lnSpc>
                        <a:spcBef>
                          <a:spcPts val="0"/>
                        </a:spcBef>
                        <a:spcAft>
                          <a:spcPts val="0"/>
                        </a:spcAft>
                      </a:pPr>
                      <a:r>
                        <a:rPr lang="en-US" sz="1000" dirty="0">
                          <a:effectLst/>
                        </a:rPr>
                        <a:t>Debt, capital, equipment, </a:t>
                      </a:r>
                      <a:r>
                        <a:rPr lang="en-US" sz="1000" dirty="0" smtClean="0">
                          <a:effectLst/>
                        </a:rPr>
                        <a:t>tuition paid to private schools accepting vouchers, </a:t>
                      </a:r>
                      <a:r>
                        <a:rPr lang="en-US" sz="1000" dirty="0">
                          <a:effectLst/>
                        </a:rPr>
                        <a:t>adult </a:t>
                      </a:r>
                      <a:r>
                        <a:rPr lang="en-US" sz="1000" dirty="0" smtClean="0">
                          <a:effectLst/>
                        </a:rPr>
                        <a:t>education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28758162"/>
                  </a:ext>
                </a:extLst>
              </a:tr>
              <a:tr h="210139">
                <a:tc>
                  <a:txBody>
                    <a:bodyPr/>
                    <a:lstStyle/>
                    <a:p>
                      <a:pPr marL="0" marR="0" algn="r">
                        <a:lnSpc>
                          <a:spcPct val="107000"/>
                        </a:lnSpc>
                        <a:spcBef>
                          <a:spcPts val="0"/>
                        </a:spcBef>
                        <a:spcAft>
                          <a:spcPts val="0"/>
                        </a:spcAft>
                      </a:pPr>
                      <a:r>
                        <a:rPr lang="en-US" sz="1000" dirty="0">
                          <a:effectLst/>
                        </a:rPr>
                        <a:t>M</a:t>
                      </a:r>
                      <a:r>
                        <a:rPr lang="en-US" sz="1000" dirty="0" smtClean="0">
                          <a:effectLst/>
                        </a:rPr>
                        <a:t>: Enrollment </a:t>
                      </a:r>
                      <a:r>
                        <a:rPr lang="en-US" sz="1000" dirty="0">
                          <a:effectLst/>
                        </a:rPr>
                        <a:t>Count Procedure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gridSpan="3">
                  <a:txBody>
                    <a:bodyPr/>
                    <a:lstStyle/>
                    <a:p>
                      <a:pPr marL="0" marR="0" lvl="0" indent="0" algn="l" defTabSz="685800" rtl="0" eaLnBrk="1" fontAlgn="auto" latinLnBrk="0" hangingPunct="1">
                        <a:lnSpc>
                          <a:spcPct val="107000"/>
                        </a:lnSpc>
                        <a:spcBef>
                          <a:spcPts val="0"/>
                        </a:spcBef>
                        <a:spcAft>
                          <a:spcPts val="0"/>
                        </a:spcAft>
                        <a:buClrTx/>
                        <a:buSzTx/>
                        <a:buFontTx/>
                        <a:buNone/>
                        <a:tabLst/>
                        <a:defRPr/>
                      </a:pPr>
                      <a:r>
                        <a:rPr lang="en-US" sz="1000" dirty="0" smtClean="0">
                          <a:effectLst/>
                        </a:rPr>
                        <a:t>WISEdata 3</a:t>
                      </a:r>
                      <a:r>
                        <a:rPr lang="en-US" sz="1000" baseline="30000" dirty="0" smtClean="0">
                          <a:effectLst/>
                        </a:rPr>
                        <a:t>rd </a:t>
                      </a:r>
                      <a:r>
                        <a:rPr lang="en-US" sz="1000" dirty="0" smtClean="0">
                          <a:effectLst/>
                        </a:rPr>
                        <a:t>Friday in September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17646180"/>
                  </a:ext>
                </a:extLst>
              </a:tr>
            </a:tbl>
          </a:graphicData>
        </a:graphic>
      </p:graphicFrame>
      <p:sp>
        <p:nvSpPr>
          <p:cNvPr id="8" name="Rectangle 7"/>
          <p:cNvSpPr/>
          <p:nvPr/>
        </p:nvSpPr>
        <p:spPr>
          <a:xfrm>
            <a:off x="4047951" y="3897086"/>
            <a:ext cx="2341963" cy="218597"/>
          </a:xfrm>
          <a:prstGeom prst="rect">
            <a:avLst/>
          </a:prstGeom>
          <a:noFill/>
          <a:ln w="38100">
            <a:solidFill>
              <a:srgbClr val="49D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36024"/>
            <a:endParaRPr lang="en-US" sz="1646" dirty="0">
              <a:solidFill>
                <a:prstClr val="white"/>
              </a:solidFill>
              <a:latin typeface="Calibri"/>
            </a:endParaRPr>
          </a:p>
        </p:txBody>
      </p:sp>
    </p:spTree>
    <p:extLst>
      <p:ext uri="{BB962C8B-B14F-4D97-AF65-F5344CB8AC3E}">
        <p14:creationId xmlns:p14="http://schemas.microsoft.com/office/powerpoint/2010/main" val="559313636"/>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9364663" cy="1357475"/>
          </a:xfrm>
        </p:spPr>
        <p:txBody>
          <a:bodyPr/>
          <a:lstStyle/>
          <a:p>
            <a:pPr lvl="0" algn="ctr" defTabSz="702328">
              <a:lnSpc>
                <a:spcPct val="100000"/>
              </a:lnSpc>
              <a:spcBef>
                <a:spcPts val="0"/>
              </a:spcBef>
              <a:spcAft>
                <a:spcPts val="3072"/>
              </a:spcAft>
            </a:pPr>
            <a:r>
              <a:rPr lang="en-US" sz="3687" b="1" dirty="0">
                <a:solidFill>
                  <a:prstClr val="white"/>
                </a:solidFill>
                <a:latin typeface="Lato Black" panose="020F0A02020204030203" pitchFamily="34" charset="0"/>
                <a:ea typeface="+mn-ea"/>
                <a:cs typeface="+mn-cs"/>
              </a:rPr>
              <a:t>I: Total School Expenditures</a:t>
            </a:r>
          </a:p>
        </p:txBody>
      </p:sp>
      <p:sp>
        <p:nvSpPr>
          <p:cNvPr id="4" name="Slide Number Placeholder 3"/>
          <p:cNvSpPr>
            <a:spLocks noGrp="1"/>
          </p:cNvSpPr>
          <p:nvPr>
            <p:ph type="sldNum" sz="quarter" idx="12"/>
          </p:nvPr>
        </p:nvSpPr>
        <p:spPr/>
        <p:txBody>
          <a:bodyPr/>
          <a:lstStyle/>
          <a:p>
            <a:fld id="{E5B05722-27E2-490D-91AF-DCC2EA314057}" type="slidenum">
              <a:rPr lang="en-US" smtClean="0"/>
              <a:pPr/>
              <a:t>87</a:t>
            </a:fld>
            <a:endParaRPr lang="en-US" dirty="0"/>
          </a:p>
        </p:txBody>
      </p:sp>
      <p:sp>
        <p:nvSpPr>
          <p:cNvPr id="5" name="Text Placeholder 2"/>
          <p:cNvSpPr txBox="1">
            <a:spLocks/>
          </p:cNvSpPr>
          <p:nvPr/>
        </p:nvSpPr>
        <p:spPr>
          <a:xfrm>
            <a:off x="432988" y="2200683"/>
            <a:ext cx="3083097" cy="3568745"/>
          </a:xfrm>
          <a:prstGeom prst="rect">
            <a:avLst/>
          </a:prstGeom>
        </p:spPr>
        <p:txBody>
          <a:bodyPr>
            <a:normAutofit/>
          </a:bodyPr>
          <a:lstStyle>
            <a:lvl1pPr marL="234109" indent="-234109" algn="l" defTabSz="936437" rtl="0" eaLnBrk="1" latinLnBrk="0" hangingPunct="1">
              <a:lnSpc>
                <a:spcPct val="90000"/>
              </a:lnSpc>
              <a:spcBef>
                <a:spcPts val="1024"/>
              </a:spcBef>
              <a:buFont typeface="Arial" panose="020B0604020202020204" pitchFamily="34" charset="0"/>
              <a:buChar char="•"/>
              <a:defRPr sz="2867" kern="1200">
                <a:solidFill>
                  <a:schemeClr val="tx1"/>
                </a:solidFill>
                <a:latin typeface="+mn-lt"/>
                <a:ea typeface="+mn-ea"/>
                <a:cs typeface="+mn-cs"/>
              </a:defRPr>
            </a:lvl1pPr>
            <a:lvl2pPr marL="702328" indent="-234109" algn="l" defTabSz="936437" rtl="0" eaLnBrk="1" latinLnBrk="0" hangingPunct="1">
              <a:lnSpc>
                <a:spcPct val="90000"/>
              </a:lnSpc>
              <a:spcBef>
                <a:spcPts val="512"/>
              </a:spcBef>
              <a:buFont typeface="Arial" panose="020B0604020202020204" pitchFamily="34" charset="0"/>
              <a:buChar char="•"/>
              <a:defRPr sz="2458" kern="1200">
                <a:solidFill>
                  <a:schemeClr val="tx1"/>
                </a:solidFill>
                <a:latin typeface="+mn-lt"/>
                <a:ea typeface="+mn-ea"/>
                <a:cs typeface="+mn-cs"/>
              </a:defRPr>
            </a:lvl2pPr>
            <a:lvl3pPr marL="1170546" indent="-234109" algn="l" defTabSz="936437" rtl="0" eaLnBrk="1" latinLnBrk="0" hangingPunct="1">
              <a:lnSpc>
                <a:spcPct val="90000"/>
              </a:lnSpc>
              <a:spcBef>
                <a:spcPts val="512"/>
              </a:spcBef>
              <a:buFont typeface="Arial" panose="020B0604020202020204" pitchFamily="34" charset="0"/>
              <a:buChar char="•"/>
              <a:defRPr sz="2048" kern="1200">
                <a:solidFill>
                  <a:schemeClr val="tx1"/>
                </a:solidFill>
                <a:latin typeface="+mn-lt"/>
                <a:ea typeface="+mn-ea"/>
                <a:cs typeface="+mn-cs"/>
              </a:defRPr>
            </a:lvl3pPr>
            <a:lvl4pPr marL="1638765" indent="-234109" algn="l" defTabSz="936437" rtl="0" eaLnBrk="1" latinLnBrk="0" hangingPunct="1">
              <a:lnSpc>
                <a:spcPct val="90000"/>
              </a:lnSpc>
              <a:spcBef>
                <a:spcPts val="512"/>
              </a:spcBef>
              <a:buFont typeface="Arial" panose="020B0604020202020204" pitchFamily="34" charset="0"/>
              <a:buChar char="•"/>
              <a:defRPr sz="1843" kern="1200">
                <a:solidFill>
                  <a:schemeClr val="tx1"/>
                </a:solidFill>
                <a:latin typeface="+mn-lt"/>
                <a:ea typeface="+mn-ea"/>
                <a:cs typeface="+mn-cs"/>
              </a:defRPr>
            </a:lvl4pPr>
            <a:lvl5pPr marL="2106983" indent="-234109" algn="l" defTabSz="936437" rtl="0" eaLnBrk="1" latinLnBrk="0" hangingPunct="1">
              <a:lnSpc>
                <a:spcPct val="90000"/>
              </a:lnSpc>
              <a:spcBef>
                <a:spcPts val="512"/>
              </a:spcBef>
              <a:buFont typeface="Arial" panose="020B0604020202020204" pitchFamily="34" charset="0"/>
              <a:buChar char="•"/>
              <a:defRPr sz="1843" kern="1200">
                <a:solidFill>
                  <a:schemeClr val="tx1"/>
                </a:solidFill>
                <a:latin typeface="+mn-lt"/>
                <a:ea typeface="+mn-ea"/>
                <a:cs typeface="+mn-cs"/>
              </a:defRPr>
            </a:lvl5pPr>
            <a:lvl6pPr marL="2575202" indent="-234109" algn="l" defTabSz="936437" rtl="0" eaLnBrk="1" latinLnBrk="0" hangingPunct="1">
              <a:lnSpc>
                <a:spcPct val="90000"/>
              </a:lnSpc>
              <a:spcBef>
                <a:spcPts val="512"/>
              </a:spcBef>
              <a:buFont typeface="Arial" panose="020B0604020202020204" pitchFamily="34" charset="0"/>
              <a:buChar char="•"/>
              <a:defRPr sz="1843" kern="1200">
                <a:solidFill>
                  <a:schemeClr val="tx1"/>
                </a:solidFill>
                <a:latin typeface="+mn-lt"/>
                <a:ea typeface="+mn-ea"/>
                <a:cs typeface="+mn-cs"/>
              </a:defRPr>
            </a:lvl6pPr>
            <a:lvl7pPr marL="3043420" indent="-234109" algn="l" defTabSz="936437" rtl="0" eaLnBrk="1" latinLnBrk="0" hangingPunct="1">
              <a:lnSpc>
                <a:spcPct val="90000"/>
              </a:lnSpc>
              <a:spcBef>
                <a:spcPts val="512"/>
              </a:spcBef>
              <a:buFont typeface="Arial" panose="020B0604020202020204" pitchFamily="34" charset="0"/>
              <a:buChar char="•"/>
              <a:defRPr sz="1843" kern="1200">
                <a:solidFill>
                  <a:schemeClr val="tx1"/>
                </a:solidFill>
                <a:latin typeface="+mn-lt"/>
                <a:ea typeface="+mn-ea"/>
                <a:cs typeface="+mn-cs"/>
              </a:defRPr>
            </a:lvl7pPr>
            <a:lvl8pPr marL="3511639" indent="-234109" algn="l" defTabSz="936437" rtl="0" eaLnBrk="1" latinLnBrk="0" hangingPunct="1">
              <a:lnSpc>
                <a:spcPct val="90000"/>
              </a:lnSpc>
              <a:spcBef>
                <a:spcPts val="512"/>
              </a:spcBef>
              <a:buFont typeface="Arial" panose="020B0604020202020204" pitchFamily="34" charset="0"/>
              <a:buChar char="•"/>
              <a:defRPr sz="1843" kern="1200">
                <a:solidFill>
                  <a:schemeClr val="tx1"/>
                </a:solidFill>
                <a:latin typeface="+mn-lt"/>
                <a:ea typeface="+mn-ea"/>
                <a:cs typeface="+mn-cs"/>
              </a:defRPr>
            </a:lvl8pPr>
            <a:lvl9pPr marL="3979857" indent="-234109" algn="l" defTabSz="936437" rtl="0" eaLnBrk="1" latinLnBrk="0" hangingPunct="1">
              <a:lnSpc>
                <a:spcPct val="90000"/>
              </a:lnSpc>
              <a:spcBef>
                <a:spcPts val="512"/>
              </a:spcBef>
              <a:buFont typeface="Arial" panose="020B0604020202020204" pitchFamily="34" charset="0"/>
              <a:buChar char="•"/>
              <a:defRPr sz="1843" kern="1200">
                <a:solidFill>
                  <a:schemeClr val="tx1"/>
                </a:solidFill>
                <a:latin typeface="+mn-lt"/>
                <a:ea typeface="+mn-ea"/>
                <a:cs typeface="+mn-cs"/>
              </a:defRPr>
            </a:lvl9pPr>
          </a:lstStyle>
          <a:p>
            <a:r>
              <a:rPr lang="en-US" sz="2000" b="1" dirty="0">
                <a:latin typeface="Lato" panose="020F0502020204030203" pitchFamily="34" charset="0"/>
              </a:rPr>
              <a:t>Total school expenditures for each location is equal to Total Per Pupil Expenditures  (Line H) multiplied by the student enrollment count (Line A).</a:t>
            </a:r>
          </a:p>
          <a:p>
            <a:pPr marL="0" indent="0">
              <a:buFont typeface="Arial" panose="020B0604020202020204" pitchFamily="34" charset="0"/>
              <a:buNone/>
            </a:pPr>
            <a:endParaRPr lang="en-US" dirty="0"/>
          </a:p>
        </p:txBody>
      </p:sp>
      <p:graphicFrame>
        <p:nvGraphicFramePr>
          <p:cNvPr id="7" name="Table 6"/>
          <p:cNvGraphicFramePr>
            <a:graphicFrameLocks noGrp="1"/>
          </p:cNvGraphicFramePr>
          <p:nvPr>
            <p:extLst/>
          </p:nvPr>
        </p:nvGraphicFramePr>
        <p:xfrm>
          <a:off x="4047951" y="1821637"/>
          <a:ext cx="5164262" cy="3527461"/>
        </p:xfrm>
        <a:graphic>
          <a:graphicData uri="http://schemas.openxmlformats.org/drawingml/2006/table">
            <a:tbl>
              <a:tblPr firstRow="1" firstCol="1" bandRow="1">
                <a:tableStyleId>{5C22544A-7EE6-4342-B048-85BDC9FD1C3A}</a:tableStyleId>
              </a:tblPr>
              <a:tblGrid>
                <a:gridCol w="2348337">
                  <a:extLst>
                    <a:ext uri="{9D8B030D-6E8A-4147-A177-3AD203B41FA5}">
                      <a16:colId xmlns:a16="http://schemas.microsoft.com/office/drawing/2014/main" val="3797289709"/>
                    </a:ext>
                  </a:extLst>
                </a:gridCol>
                <a:gridCol w="969102">
                  <a:extLst>
                    <a:ext uri="{9D8B030D-6E8A-4147-A177-3AD203B41FA5}">
                      <a16:colId xmlns:a16="http://schemas.microsoft.com/office/drawing/2014/main" val="1499538746"/>
                    </a:ext>
                  </a:extLst>
                </a:gridCol>
                <a:gridCol w="932427">
                  <a:extLst>
                    <a:ext uri="{9D8B030D-6E8A-4147-A177-3AD203B41FA5}">
                      <a16:colId xmlns:a16="http://schemas.microsoft.com/office/drawing/2014/main" val="2285733707"/>
                    </a:ext>
                  </a:extLst>
                </a:gridCol>
                <a:gridCol w="914396">
                  <a:extLst>
                    <a:ext uri="{9D8B030D-6E8A-4147-A177-3AD203B41FA5}">
                      <a16:colId xmlns:a16="http://schemas.microsoft.com/office/drawing/2014/main" val="1375915394"/>
                    </a:ext>
                  </a:extLst>
                </a:gridCol>
              </a:tblGrid>
              <a:tr h="172714">
                <a:tc>
                  <a:txBody>
                    <a:bodyPr/>
                    <a:lstStyle/>
                    <a:p>
                      <a:pPr marL="0" marR="0">
                        <a:lnSpc>
                          <a:spcPct val="107000"/>
                        </a:lnSpc>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gridSpan="3">
                  <a:txBody>
                    <a:bodyPr/>
                    <a:lstStyle/>
                    <a:p>
                      <a:pPr marL="0" marR="0" algn="ctr">
                        <a:lnSpc>
                          <a:spcPct val="107000"/>
                        </a:lnSpc>
                        <a:spcBef>
                          <a:spcPts val="0"/>
                        </a:spcBef>
                        <a:spcAft>
                          <a:spcPts val="0"/>
                        </a:spcAft>
                      </a:pPr>
                      <a:r>
                        <a:rPr lang="en-US" sz="1000" dirty="0">
                          <a:effectLst/>
                        </a:rPr>
                        <a:t>District 1</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68484241"/>
                  </a:ext>
                </a:extLst>
              </a:tr>
              <a:tr h="345428">
                <a:tc>
                  <a:txBody>
                    <a:bodyPr/>
                    <a:lstStyle/>
                    <a:p>
                      <a:pPr marL="0" marR="0">
                        <a:lnSpc>
                          <a:spcPct val="107000"/>
                        </a:lnSpc>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a:txBody>
                    <a:bodyPr/>
                    <a:lstStyle/>
                    <a:p>
                      <a:pPr marL="0" marR="0">
                        <a:lnSpc>
                          <a:spcPct val="107000"/>
                        </a:lnSpc>
                        <a:spcBef>
                          <a:spcPts val="0"/>
                        </a:spcBef>
                        <a:spcAft>
                          <a:spcPts val="0"/>
                        </a:spcAft>
                      </a:pPr>
                      <a:r>
                        <a:rPr lang="en-US" sz="1000" b="1" dirty="0">
                          <a:effectLst/>
                        </a:rPr>
                        <a:t>Elementary</a:t>
                      </a:r>
                    </a:p>
                    <a:p>
                      <a:pPr marL="0" marR="0">
                        <a:lnSpc>
                          <a:spcPct val="107000"/>
                        </a:lnSpc>
                        <a:spcBef>
                          <a:spcPts val="0"/>
                        </a:spcBef>
                        <a:spcAft>
                          <a:spcPts val="0"/>
                        </a:spcAft>
                      </a:pPr>
                      <a:r>
                        <a:rPr lang="en-US" sz="1000" b="1" dirty="0">
                          <a:effectLst/>
                        </a:rPr>
                        <a:t>School #11</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a:txBody>
                    <a:bodyPr/>
                    <a:lstStyle/>
                    <a:p>
                      <a:pPr marL="0" marR="0">
                        <a:lnSpc>
                          <a:spcPct val="107000"/>
                        </a:lnSpc>
                        <a:spcBef>
                          <a:spcPts val="0"/>
                        </a:spcBef>
                        <a:spcAft>
                          <a:spcPts val="0"/>
                        </a:spcAft>
                      </a:pPr>
                      <a:r>
                        <a:rPr lang="en-US" sz="1000" b="1" dirty="0" smtClean="0">
                          <a:effectLst/>
                        </a:rPr>
                        <a:t>Middle</a:t>
                      </a:r>
                      <a:endParaRPr lang="en-US" sz="1000" b="1" dirty="0">
                        <a:effectLst/>
                      </a:endParaRPr>
                    </a:p>
                    <a:p>
                      <a:pPr marL="0" marR="0">
                        <a:lnSpc>
                          <a:spcPct val="107000"/>
                        </a:lnSpc>
                        <a:spcBef>
                          <a:spcPts val="0"/>
                        </a:spcBef>
                        <a:spcAft>
                          <a:spcPts val="0"/>
                        </a:spcAft>
                      </a:pPr>
                      <a:r>
                        <a:rPr lang="en-US" sz="1000" b="1" dirty="0">
                          <a:effectLst/>
                        </a:rPr>
                        <a:t>School #12</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a:txBody>
                    <a:bodyPr/>
                    <a:lstStyle/>
                    <a:p>
                      <a:pPr marL="0" marR="0">
                        <a:lnSpc>
                          <a:spcPct val="107000"/>
                        </a:lnSpc>
                        <a:spcBef>
                          <a:spcPts val="0"/>
                        </a:spcBef>
                        <a:spcAft>
                          <a:spcPts val="0"/>
                        </a:spcAft>
                      </a:pPr>
                      <a:r>
                        <a:rPr lang="en-US" sz="1000" b="1" dirty="0" smtClean="0">
                          <a:effectLst/>
                        </a:rPr>
                        <a:t>High</a:t>
                      </a:r>
                      <a:r>
                        <a:rPr lang="en-US" sz="1000" b="1" baseline="0" dirty="0" smtClean="0">
                          <a:effectLst/>
                        </a:rPr>
                        <a:t> </a:t>
                      </a:r>
                      <a:endParaRPr lang="en-US" sz="1000" b="1" dirty="0">
                        <a:effectLst/>
                      </a:endParaRPr>
                    </a:p>
                    <a:p>
                      <a:pPr marL="0" marR="0">
                        <a:lnSpc>
                          <a:spcPct val="107000"/>
                        </a:lnSpc>
                        <a:spcBef>
                          <a:spcPts val="0"/>
                        </a:spcBef>
                        <a:spcAft>
                          <a:spcPts val="0"/>
                        </a:spcAft>
                      </a:pPr>
                      <a:r>
                        <a:rPr lang="en-US" sz="1000" b="1" dirty="0">
                          <a:effectLst/>
                        </a:rPr>
                        <a:t>School #17</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extLst>
                  <a:ext uri="{0D108BD9-81ED-4DB2-BD59-A6C34878D82A}">
                    <a16:rowId xmlns:a16="http://schemas.microsoft.com/office/drawing/2014/main" val="2417956228"/>
                  </a:ext>
                </a:extLst>
              </a:tr>
              <a:tr h="172714">
                <a:tc>
                  <a:txBody>
                    <a:bodyPr/>
                    <a:lstStyle/>
                    <a:p>
                      <a:pPr marL="0" marR="0" algn="r">
                        <a:lnSpc>
                          <a:spcPct val="107000"/>
                        </a:lnSpc>
                        <a:spcBef>
                          <a:spcPts val="0"/>
                        </a:spcBef>
                        <a:spcAft>
                          <a:spcPts val="0"/>
                        </a:spcAft>
                      </a:pPr>
                      <a:r>
                        <a:rPr lang="en-US" sz="1000" dirty="0">
                          <a:effectLst/>
                        </a:rPr>
                        <a:t>A: </a:t>
                      </a:r>
                      <a:r>
                        <a:rPr lang="en-US" sz="1000" dirty="0" smtClean="0">
                          <a:effectLst/>
                        </a:rPr>
                        <a:t>Enrollment (School Report Cards)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a:txBody>
                    <a:bodyPr/>
                    <a:lstStyle/>
                    <a:p>
                      <a:pPr marL="0" marR="0" algn="ctr">
                        <a:lnSpc>
                          <a:spcPct val="107000"/>
                        </a:lnSpc>
                        <a:spcBef>
                          <a:spcPts val="0"/>
                        </a:spcBef>
                        <a:spcAft>
                          <a:spcPts val="0"/>
                        </a:spcAft>
                      </a:pPr>
                      <a:r>
                        <a:rPr lang="en-US" sz="1000" dirty="0">
                          <a:effectLst/>
                        </a:rPr>
                        <a:t>375</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a:txBody>
                    <a:bodyPr/>
                    <a:lstStyle/>
                    <a:p>
                      <a:pPr marL="0" marR="0" algn="ctr">
                        <a:lnSpc>
                          <a:spcPct val="107000"/>
                        </a:lnSpc>
                        <a:spcBef>
                          <a:spcPts val="0"/>
                        </a:spcBef>
                        <a:spcAft>
                          <a:spcPts val="0"/>
                        </a:spcAft>
                      </a:pPr>
                      <a:r>
                        <a:rPr lang="en-US" sz="1000" dirty="0">
                          <a:effectLst/>
                        </a:rPr>
                        <a:t>511</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a:txBody>
                    <a:bodyPr/>
                    <a:lstStyle/>
                    <a:p>
                      <a:pPr marL="0" marR="0" algn="ctr">
                        <a:lnSpc>
                          <a:spcPct val="107000"/>
                        </a:lnSpc>
                        <a:spcBef>
                          <a:spcPts val="0"/>
                        </a:spcBef>
                        <a:spcAft>
                          <a:spcPts val="0"/>
                        </a:spcAft>
                      </a:pPr>
                      <a:r>
                        <a:rPr lang="en-US" sz="1000" dirty="0">
                          <a:effectLst/>
                        </a:rPr>
                        <a:t>992</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extLst>
                  <a:ext uri="{0D108BD9-81ED-4DB2-BD59-A6C34878D82A}">
                    <a16:rowId xmlns:a16="http://schemas.microsoft.com/office/drawing/2014/main" val="821515262"/>
                  </a:ext>
                </a:extLst>
              </a:tr>
              <a:tr h="172714">
                <a:tc rowSpan="4">
                  <a:txBody>
                    <a:bodyPr/>
                    <a:lstStyle/>
                    <a:p>
                      <a:pPr marL="0" marR="0">
                        <a:lnSpc>
                          <a:spcPct val="107000"/>
                        </a:lnSpc>
                        <a:spcBef>
                          <a:spcPts val="0"/>
                        </a:spcBef>
                        <a:spcAft>
                          <a:spcPts val="0"/>
                        </a:spcAft>
                      </a:pPr>
                      <a:r>
                        <a:rPr lang="en-US" sz="1000" dirty="0" smtClean="0">
                          <a:effectLst/>
                        </a:rPr>
                        <a:t>School</a:t>
                      </a:r>
                      <a:r>
                        <a:rPr lang="en-US" sz="1000" baseline="0" dirty="0" smtClean="0">
                          <a:effectLst/>
                        </a:rPr>
                        <a:t> L</a:t>
                      </a:r>
                      <a:r>
                        <a:rPr lang="en-US" sz="1000" dirty="0" smtClean="0">
                          <a:effectLst/>
                        </a:rPr>
                        <a:t>evel</a:t>
                      </a:r>
                      <a:endParaRPr lang="en-US" sz="1000" dirty="0">
                        <a:effectLst/>
                      </a:endParaRPr>
                    </a:p>
                    <a:p>
                      <a:pPr marL="0" marR="0" algn="r">
                        <a:lnSpc>
                          <a:spcPct val="107000"/>
                        </a:lnSpc>
                        <a:spcBef>
                          <a:spcPts val="0"/>
                        </a:spcBef>
                        <a:spcAft>
                          <a:spcPts val="0"/>
                        </a:spcAft>
                      </a:pPr>
                      <a:r>
                        <a:rPr lang="en-US" sz="1000" dirty="0">
                          <a:effectLst/>
                        </a:rPr>
                        <a:t>B: Federal</a:t>
                      </a:r>
                    </a:p>
                    <a:p>
                      <a:pPr marL="0" marR="0" algn="r">
                        <a:lnSpc>
                          <a:spcPct val="107000"/>
                        </a:lnSpc>
                        <a:spcBef>
                          <a:spcPts val="0"/>
                        </a:spcBef>
                        <a:spcAft>
                          <a:spcPts val="0"/>
                        </a:spcAft>
                      </a:pPr>
                      <a:r>
                        <a:rPr lang="en-US" sz="1000" dirty="0">
                          <a:effectLst/>
                        </a:rPr>
                        <a:t>C: State/Local</a:t>
                      </a:r>
                    </a:p>
                    <a:p>
                      <a:pPr marL="0" marR="0" algn="r">
                        <a:lnSpc>
                          <a:spcPct val="107000"/>
                        </a:lnSpc>
                        <a:spcBef>
                          <a:spcPts val="0"/>
                        </a:spcBef>
                        <a:spcAft>
                          <a:spcPts val="0"/>
                        </a:spcAft>
                      </a:pPr>
                      <a:r>
                        <a:rPr lang="en-US" sz="1000" dirty="0">
                          <a:effectLst/>
                        </a:rPr>
                        <a:t>D</a:t>
                      </a:r>
                      <a:r>
                        <a:rPr lang="en-US" sz="1000" dirty="0" smtClean="0">
                          <a:effectLst/>
                        </a:rPr>
                        <a:t>: School Site </a:t>
                      </a:r>
                      <a:r>
                        <a:rPr lang="en-US" sz="1000" dirty="0">
                          <a:effectLst/>
                        </a:rPr>
                        <a:t>total</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a:txBody>
                    <a:bodyPr/>
                    <a:lstStyle/>
                    <a:p>
                      <a:pPr marL="0" marR="0" algn="r">
                        <a:lnSpc>
                          <a:spcPct val="107000"/>
                        </a:lnSpc>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a:txBody>
                    <a:bodyPr/>
                    <a:lstStyle/>
                    <a:p>
                      <a:pPr marL="0" marR="0" algn="r">
                        <a:lnSpc>
                          <a:spcPct val="107000"/>
                        </a:lnSpc>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a:txBody>
                    <a:bodyPr/>
                    <a:lstStyle/>
                    <a:p>
                      <a:pPr marL="0" marR="0" algn="r">
                        <a:lnSpc>
                          <a:spcPct val="107000"/>
                        </a:lnSpc>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extLst>
                  <a:ext uri="{0D108BD9-81ED-4DB2-BD59-A6C34878D82A}">
                    <a16:rowId xmlns:a16="http://schemas.microsoft.com/office/drawing/2014/main" val="2298523472"/>
                  </a:ext>
                </a:extLst>
              </a:tr>
              <a:tr h="172714">
                <a:tc vMerge="1">
                  <a:txBody>
                    <a:bodyPr/>
                    <a:lstStyle/>
                    <a:p>
                      <a:endParaRPr lang="en-US"/>
                    </a:p>
                  </a:txBody>
                  <a:tcPr/>
                </a:tc>
                <a:tc>
                  <a:txBody>
                    <a:bodyPr/>
                    <a:lstStyle/>
                    <a:p>
                      <a:pPr marL="0" marR="0" algn="r">
                        <a:lnSpc>
                          <a:spcPct val="107000"/>
                        </a:lnSpc>
                        <a:spcBef>
                          <a:spcPts val="0"/>
                        </a:spcBef>
                        <a:spcAft>
                          <a:spcPts val="0"/>
                        </a:spcAft>
                      </a:pPr>
                      <a:r>
                        <a:rPr lang="en-US" sz="1000" dirty="0">
                          <a:effectLst/>
                        </a:rPr>
                        <a:t>$456</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a:txBody>
                    <a:bodyPr/>
                    <a:lstStyle/>
                    <a:p>
                      <a:pPr marL="0" marR="0" algn="r">
                        <a:lnSpc>
                          <a:spcPct val="107000"/>
                        </a:lnSpc>
                        <a:spcBef>
                          <a:spcPts val="0"/>
                        </a:spcBef>
                        <a:spcAft>
                          <a:spcPts val="0"/>
                        </a:spcAft>
                      </a:pPr>
                      <a:r>
                        <a:rPr lang="en-US" sz="1000" dirty="0">
                          <a:effectLst/>
                        </a:rPr>
                        <a:t>$209</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a:txBody>
                    <a:bodyPr/>
                    <a:lstStyle/>
                    <a:p>
                      <a:pPr marL="0" marR="0" algn="r">
                        <a:lnSpc>
                          <a:spcPct val="107000"/>
                        </a:lnSpc>
                        <a:spcBef>
                          <a:spcPts val="0"/>
                        </a:spcBef>
                        <a:spcAft>
                          <a:spcPts val="0"/>
                        </a:spcAft>
                      </a:pPr>
                      <a:r>
                        <a:rPr lang="en-US" sz="1000" dirty="0">
                          <a:effectLst/>
                        </a:rPr>
                        <a:t>$164</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extLst>
                  <a:ext uri="{0D108BD9-81ED-4DB2-BD59-A6C34878D82A}">
                    <a16:rowId xmlns:a16="http://schemas.microsoft.com/office/drawing/2014/main" val="1209589097"/>
                  </a:ext>
                </a:extLst>
              </a:tr>
              <a:tr h="172714">
                <a:tc vMerge="1">
                  <a:txBody>
                    <a:bodyPr/>
                    <a:lstStyle/>
                    <a:p>
                      <a:endParaRPr lang="en-US"/>
                    </a:p>
                  </a:txBody>
                  <a:tcPr/>
                </a:tc>
                <a:tc>
                  <a:txBody>
                    <a:bodyPr/>
                    <a:lstStyle/>
                    <a:p>
                      <a:pPr marL="0" marR="0" algn="r">
                        <a:lnSpc>
                          <a:spcPct val="107000"/>
                        </a:lnSpc>
                        <a:spcBef>
                          <a:spcPts val="0"/>
                        </a:spcBef>
                        <a:spcAft>
                          <a:spcPts val="0"/>
                        </a:spcAft>
                      </a:pPr>
                      <a:r>
                        <a:rPr lang="en-US" sz="1000" dirty="0">
                          <a:effectLst/>
                        </a:rPr>
                        <a:t>$6,111</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a:txBody>
                    <a:bodyPr/>
                    <a:lstStyle/>
                    <a:p>
                      <a:pPr marL="0" marR="0" algn="r">
                        <a:lnSpc>
                          <a:spcPct val="107000"/>
                        </a:lnSpc>
                        <a:spcBef>
                          <a:spcPts val="0"/>
                        </a:spcBef>
                        <a:spcAft>
                          <a:spcPts val="0"/>
                        </a:spcAft>
                      </a:pPr>
                      <a:r>
                        <a:rPr lang="en-US" sz="1000" dirty="0">
                          <a:effectLst/>
                        </a:rPr>
                        <a:t>$4,756</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a:txBody>
                    <a:bodyPr/>
                    <a:lstStyle/>
                    <a:p>
                      <a:pPr marL="0" marR="0" algn="r">
                        <a:lnSpc>
                          <a:spcPct val="107000"/>
                        </a:lnSpc>
                        <a:spcBef>
                          <a:spcPts val="0"/>
                        </a:spcBef>
                        <a:spcAft>
                          <a:spcPts val="0"/>
                        </a:spcAft>
                      </a:pPr>
                      <a:r>
                        <a:rPr lang="en-US" sz="1000" dirty="0">
                          <a:effectLst/>
                        </a:rPr>
                        <a:t>$5,998</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extLst>
                  <a:ext uri="{0D108BD9-81ED-4DB2-BD59-A6C34878D82A}">
                    <a16:rowId xmlns:a16="http://schemas.microsoft.com/office/drawing/2014/main" val="1582349427"/>
                  </a:ext>
                </a:extLst>
              </a:tr>
              <a:tr h="181730">
                <a:tc vMerge="1">
                  <a:txBody>
                    <a:bodyPr/>
                    <a:lstStyle/>
                    <a:p>
                      <a:endParaRPr lang="en-US"/>
                    </a:p>
                  </a:txBody>
                  <a:tcPr/>
                </a:tc>
                <a:tc>
                  <a:txBody>
                    <a:bodyPr/>
                    <a:lstStyle/>
                    <a:p>
                      <a:pPr marL="0" marR="0" algn="r">
                        <a:lnSpc>
                          <a:spcPct val="107000"/>
                        </a:lnSpc>
                        <a:spcBef>
                          <a:spcPts val="0"/>
                        </a:spcBef>
                        <a:spcAft>
                          <a:spcPts val="0"/>
                        </a:spcAft>
                      </a:pPr>
                      <a:r>
                        <a:rPr lang="en-US" sz="1000" dirty="0">
                          <a:effectLst/>
                        </a:rPr>
                        <a:t>$6,567</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a:txBody>
                    <a:bodyPr/>
                    <a:lstStyle/>
                    <a:p>
                      <a:pPr marL="0" marR="0" algn="r">
                        <a:lnSpc>
                          <a:spcPct val="107000"/>
                        </a:lnSpc>
                        <a:spcBef>
                          <a:spcPts val="0"/>
                        </a:spcBef>
                        <a:spcAft>
                          <a:spcPts val="0"/>
                        </a:spcAft>
                      </a:pPr>
                      <a:r>
                        <a:rPr lang="en-US" sz="1000" dirty="0">
                          <a:effectLst/>
                        </a:rPr>
                        <a:t>$4,965</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a:txBody>
                    <a:bodyPr/>
                    <a:lstStyle/>
                    <a:p>
                      <a:pPr marL="0" marR="0" algn="r">
                        <a:lnSpc>
                          <a:spcPct val="107000"/>
                        </a:lnSpc>
                        <a:spcBef>
                          <a:spcPts val="0"/>
                        </a:spcBef>
                        <a:spcAft>
                          <a:spcPts val="0"/>
                        </a:spcAft>
                      </a:pPr>
                      <a:r>
                        <a:rPr lang="en-US" sz="1000" dirty="0">
                          <a:effectLst/>
                        </a:rPr>
                        <a:t>$6,162</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extLst>
                  <a:ext uri="{0D108BD9-81ED-4DB2-BD59-A6C34878D82A}">
                    <a16:rowId xmlns:a16="http://schemas.microsoft.com/office/drawing/2014/main" val="2440364176"/>
                  </a:ext>
                </a:extLst>
              </a:tr>
              <a:tr h="172714">
                <a:tc rowSpan="4">
                  <a:txBody>
                    <a:bodyPr/>
                    <a:lstStyle/>
                    <a:p>
                      <a:pPr marL="0" marR="0">
                        <a:lnSpc>
                          <a:spcPct val="107000"/>
                        </a:lnSpc>
                        <a:spcBef>
                          <a:spcPts val="0"/>
                        </a:spcBef>
                        <a:spcAft>
                          <a:spcPts val="0"/>
                        </a:spcAft>
                      </a:pPr>
                      <a:r>
                        <a:rPr lang="en-US" sz="1000" dirty="0" smtClean="0">
                          <a:effectLst/>
                        </a:rPr>
                        <a:t>School Share </a:t>
                      </a:r>
                      <a:r>
                        <a:rPr lang="en-US" sz="1000" dirty="0">
                          <a:effectLst/>
                        </a:rPr>
                        <a:t>of </a:t>
                      </a:r>
                      <a:r>
                        <a:rPr lang="en-US" sz="1000" dirty="0" smtClean="0">
                          <a:effectLst/>
                        </a:rPr>
                        <a:t>District Total</a:t>
                      </a:r>
                      <a:endParaRPr lang="en-US" sz="1000" dirty="0">
                        <a:effectLst/>
                      </a:endParaRPr>
                    </a:p>
                    <a:p>
                      <a:pPr marL="0" marR="0" algn="r">
                        <a:lnSpc>
                          <a:spcPct val="107000"/>
                        </a:lnSpc>
                        <a:spcBef>
                          <a:spcPts val="0"/>
                        </a:spcBef>
                        <a:spcAft>
                          <a:spcPts val="0"/>
                        </a:spcAft>
                      </a:pPr>
                      <a:r>
                        <a:rPr lang="en-US" sz="1000" dirty="0">
                          <a:effectLst/>
                        </a:rPr>
                        <a:t>E: Federal</a:t>
                      </a:r>
                    </a:p>
                    <a:p>
                      <a:pPr marL="0" marR="0" algn="r">
                        <a:lnSpc>
                          <a:spcPct val="107000"/>
                        </a:lnSpc>
                        <a:spcBef>
                          <a:spcPts val="0"/>
                        </a:spcBef>
                        <a:spcAft>
                          <a:spcPts val="0"/>
                        </a:spcAft>
                      </a:pPr>
                      <a:r>
                        <a:rPr lang="en-US" sz="1000" dirty="0">
                          <a:effectLst/>
                        </a:rPr>
                        <a:t>F: State/Local</a:t>
                      </a:r>
                    </a:p>
                    <a:p>
                      <a:pPr marL="0" marR="0" algn="r">
                        <a:lnSpc>
                          <a:spcPct val="107000"/>
                        </a:lnSpc>
                        <a:spcBef>
                          <a:spcPts val="0"/>
                        </a:spcBef>
                        <a:spcAft>
                          <a:spcPts val="0"/>
                        </a:spcAft>
                      </a:pPr>
                      <a:r>
                        <a:rPr lang="en-US" sz="1000" dirty="0">
                          <a:effectLst/>
                        </a:rPr>
                        <a:t>G</a:t>
                      </a:r>
                      <a:r>
                        <a:rPr lang="en-US" sz="1000" dirty="0" smtClean="0">
                          <a:effectLst/>
                        </a:rPr>
                        <a:t>: LEA </a:t>
                      </a:r>
                      <a:r>
                        <a:rPr lang="en-US" sz="1000" dirty="0">
                          <a:effectLst/>
                        </a:rPr>
                        <a:t>total</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a:txBody>
                    <a:bodyPr/>
                    <a:lstStyle/>
                    <a:p>
                      <a:pPr marL="0" marR="0" algn="r">
                        <a:lnSpc>
                          <a:spcPct val="107000"/>
                        </a:lnSpc>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a:txBody>
                    <a:bodyPr/>
                    <a:lstStyle/>
                    <a:p>
                      <a:pPr marL="0" marR="0" algn="r">
                        <a:lnSpc>
                          <a:spcPct val="107000"/>
                        </a:lnSpc>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a:txBody>
                    <a:bodyPr/>
                    <a:lstStyle/>
                    <a:p>
                      <a:pPr marL="0" marR="0" algn="r">
                        <a:lnSpc>
                          <a:spcPct val="107000"/>
                        </a:lnSpc>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extLst>
                  <a:ext uri="{0D108BD9-81ED-4DB2-BD59-A6C34878D82A}">
                    <a16:rowId xmlns:a16="http://schemas.microsoft.com/office/drawing/2014/main" val="3726087759"/>
                  </a:ext>
                </a:extLst>
              </a:tr>
              <a:tr h="172714">
                <a:tc vMerge="1">
                  <a:txBody>
                    <a:bodyPr/>
                    <a:lstStyle/>
                    <a:p>
                      <a:endParaRPr lang="en-US"/>
                    </a:p>
                  </a:txBody>
                  <a:tcPr/>
                </a:tc>
                <a:tc>
                  <a:txBody>
                    <a:bodyPr/>
                    <a:lstStyle/>
                    <a:p>
                      <a:pPr marL="0" marR="0" algn="r">
                        <a:lnSpc>
                          <a:spcPct val="107000"/>
                        </a:lnSpc>
                        <a:spcBef>
                          <a:spcPts val="0"/>
                        </a:spcBef>
                        <a:spcAft>
                          <a:spcPts val="0"/>
                        </a:spcAft>
                      </a:pPr>
                      <a:r>
                        <a:rPr lang="en-US" sz="1000" dirty="0">
                          <a:effectLst/>
                        </a:rPr>
                        <a:t>$161</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a:txBody>
                    <a:bodyPr/>
                    <a:lstStyle/>
                    <a:p>
                      <a:pPr marL="0" marR="0" algn="r">
                        <a:lnSpc>
                          <a:spcPct val="107000"/>
                        </a:lnSpc>
                        <a:spcBef>
                          <a:spcPts val="0"/>
                        </a:spcBef>
                        <a:spcAft>
                          <a:spcPts val="0"/>
                        </a:spcAft>
                      </a:pPr>
                      <a:r>
                        <a:rPr lang="en-US" sz="1000" dirty="0">
                          <a:effectLst/>
                        </a:rPr>
                        <a:t>$161</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a:txBody>
                    <a:bodyPr/>
                    <a:lstStyle/>
                    <a:p>
                      <a:pPr marL="0" marR="0" algn="r">
                        <a:lnSpc>
                          <a:spcPct val="107000"/>
                        </a:lnSpc>
                        <a:spcBef>
                          <a:spcPts val="0"/>
                        </a:spcBef>
                        <a:spcAft>
                          <a:spcPts val="0"/>
                        </a:spcAft>
                      </a:pPr>
                      <a:r>
                        <a:rPr lang="en-US" sz="1000" dirty="0">
                          <a:effectLst/>
                        </a:rPr>
                        <a:t>$161</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extLst>
                  <a:ext uri="{0D108BD9-81ED-4DB2-BD59-A6C34878D82A}">
                    <a16:rowId xmlns:a16="http://schemas.microsoft.com/office/drawing/2014/main" val="1036463582"/>
                  </a:ext>
                </a:extLst>
              </a:tr>
              <a:tr h="172714">
                <a:tc vMerge="1">
                  <a:txBody>
                    <a:bodyPr/>
                    <a:lstStyle/>
                    <a:p>
                      <a:endParaRPr lang="en-US"/>
                    </a:p>
                  </a:txBody>
                  <a:tcPr/>
                </a:tc>
                <a:tc>
                  <a:txBody>
                    <a:bodyPr/>
                    <a:lstStyle/>
                    <a:p>
                      <a:pPr marL="0" marR="0" algn="r">
                        <a:lnSpc>
                          <a:spcPct val="107000"/>
                        </a:lnSpc>
                        <a:spcBef>
                          <a:spcPts val="0"/>
                        </a:spcBef>
                        <a:spcAft>
                          <a:spcPts val="0"/>
                        </a:spcAft>
                      </a:pPr>
                      <a:r>
                        <a:rPr lang="en-US" sz="1000" dirty="0">
                          <a:effectLst/>
                        </a:rPr>
                        <a:t>$5,378</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a:txBody>
                    <a:bodyPr/>
                    <a:lstStyle/>
                    <a:p>
                      <a:pPr marL="0" marR="0" algn="r">
                        <a:lnSpc>
                          <a:spcPct val="107000"/>
                        </a:lnSpc>
                        <a:spcBef>
                          <a:spcPts val="0"/>
                        </a:spcBef>
                        <a:spcAft>
                          <a:spcPts val="0"/>
                        </a:spcAft>
                      </a:pPr>
                      <a:r>
                        <a:rPr lang="en-US" sz="1000" dirty="0">
                          <a:effectLst/>
                        </a:rPr>
                        <a:t>$5,378</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a:txBody>
                    <a:bodyPr/>
                    <a:lstStyle/>
                    <a:p>
                      <a:pPr marL="0" marR="0" algn="r">
                        <a:lnSpc>
                          <a:spcPct val="107000"/>
                        </a:lnSpc>
                        <a:spcBef>
                          <a:spcPts val="0"/>
                        </a:spcBef>
                        <a:spcAft>
                          <a:spcPts val="0"/>
                        </a:spcAft>
                      </a:pPr>
                      <a:r>
                        <a:rPr lang="en-US" sz="1000" dirty="0">
                          <a:effectLst/>
                        </a:rPr>
                        <a:t>$5,378</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extLst>
                  <a:ext uri="{0D108BD9-81ED-4DB2-BD59-A6C34878D82A}">
                    <a16:rowId xmlns:a16="http://schemas.microsoft.com/office/drawing/2014/main" val="771523087"/>
                  </a:ext>
                </a:extLst>
              </a:tr>
              <a:tr h="176102">
                <a:tc vMerge="1">
                  <a:txBody>
                    <a:bodyPr/>
                    <a:lstStyle/>
                    <a:p>
                      <a:endParaRPr lang="en-US"/>
                    </a:p>
                  </a:txBody>
                  <a:tcPr/>
                </a:tc>
                <a:tc>
                  <a:txBody>
                    <a:bodyPr/>
                    <a:lstStyle/>
                    <a:p>
                      <a:pPr marL="0" marR="0" algn="r">
                        <a:lnSpc>
                          <a:spcPct val="107000"/>
                        </a:lnSpc>
                        <a:spcBef>
                          <a:spcPts val="0"/>
                        </a:spcBef>
                        <a:spcAft>
                          <a:spcPts val="0"/>
                        </a:spcAft>
                      </a:pPr>
                      <a:r>
                        <a:rPr lang="en-US" sz="1000" dirty="0">
                          <a:effectLst/>
                        </a:rPr>
                        <a:t>$5,539</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a:txBody>
                    <a:bodyPr/>
                    <a:lstStyle/>
                    <a:p>
                      <a:pPr marL="0" marR="0" algn="r">
                        <a:lnSpc>
                          <a:spcPct val="107000"/>
                        </a:lnSpc>
                        <a:spcBef>
                          <a:spcPts val="0"/>
                        </a:spcBef>
                        <a:spcAft>
                          <a:spcPts val="0"/>
                        </a:spcAft>
                      </a:pPr>
                      <a:r>
                        <a:rPr lang="en-US" sz="1000" dirty="0">
                          <a:effectLst/>
                        </a:rPr>
                        <a:t>$5,539</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a:txBody>
                    <a:bodyPr/>
                    <a:lstStyle/>
                    <a:p>
                      <a:pPr marL="0" marR="0" algn="r">
                        <a:lnSpc>
                          <a:spcPct val="107000"/>
                        </a:lnSpc>
                        <a:spcBef>
                          <a:spcPts val="0"/>
                        </a:spcBef>
                        <a:spcAft>
                          <a:spcPts val="0"/>
                        </a:spcAft>
                      </a:pPr>
                      <a:r>
                        <a:rPr lang="en-US" sz="1000" dirty="0">
                          <a:effectLst/>
                        </a:rPr>
                        <a:t>$5,539</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extLst>
                  <a:ext uri="{0D108BD9-81ED-4DB2-BD59-A6C34878D82A}">
                    <a16:rowId xmlns:a16="http://schemas.microsoft.com/office/drawing/2014/main" val="315284472"/>
                  </a:ext>
                </a:extLst>
              </a:tr>
              <a:tr h="187180">
                <a:tc>
                  <a:txBody>
                    <a:bodyPr/>
                    <a:lstStyle/>
                    <a:p>
                      <a:pPr marL="0" marR="0" algn="r">
                        <a:lnSpc>
                          <a:spcPct val="107000"/>
                        </a:lnSpc>
                        <a:spcBef>
                          <a:spcPts val="0"/>
                        </a:spcBef>
                        <a:spcAft>
                          <a:spcPts val="0"/>
                        </a:spcAft>
                      </a:pPr>
                      <a:r>
                        <a:rPr lang="en-US" sz="1000" dirty="0" smtClean="0">
                          <a:effectLst/>
                        </a:rPr>
                        <a:t>H:Total </a:t>
                      </a:r>
                      <a:r>
                        <a:rPr lang="en-US" sz="1000" dirty="0">
                          <a:effectLst/>
                        </a:rPr>
                        <a:t>Per </a:t>
                      </a:r>
                      <a:r>
                        <a:rPr lang="en-US" sz="1000" dirty="0" smtClean="0">
                          <a:effectLst/>
                        </a:rPr>
                        <a:t>Pupil (Student) </a:t>
                      </a:r>
                      <a:r>
                        <a:rPr lang="en-US" sz="1000" dirty="0">
                          <a:effectLst/>
                        </a:rPr>
                        <a:t>Expenditures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a:txBody>
                    <a:bodyPr/>
                    <a:lstStyle/>
                    <a:p>
                      <a:pPr marL="0" marR="0" algn="r">
                        <a:lnSpc>
                          <a:spcPct val="107000"/>
                        </a:lnSpc>
                        <a:spcBef>
                          <a:spcPts val="0"/>
                        </a:spcBef>
                        <a:spcAft>
                          <a:spcPts val="0"/>
                        </a:spcAft>
                      </a:pPr>
                      <a:r>
                        <a:rPr lang="en-US" sz="1100" dirty="0">
                          <a:effectLst/>
                        </a:rPr>
                        <a:t>$12,106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a:txBody>
                    <a:bodyPr/>
                    <a:lstStyle/>
                    <a:p>
                      <a:pPr marL="0" marR="0" algn="r">
                        <a:lnSpc>
                          <a:spcPct val="107000"/>
                        </a:lnSpc>
                        <a:spcBef>
                          <a:spcPts val="0"/>
                        </a:spcBef>
                        <a:spcAft>
                          <a:spcPts val="0"/>
                        </a:spcAft>
                      </a:pPr>
                      <a:r>
                        <a:rPr lang="en-US" sz="1100" dirty="0">
                          <a:effectLst/>
                        </a:rPr>
                        <a:t>$10,504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a:txBody>
                    <a:bodyPr/>
                    <a:lstStyle/>
                    <a:p>
                      <a:pPr marL="0" marR="0" algn="r">
                        <a:lnSpc>
                          <a:spcPct val="107000"/>
                        </a:lnSpc>
                        <a:spcBef>
                          <a:spcPts val="0"/>
                        </a:spcBef>
                        <a:spcAft>
                          <a:spcPts val="0"/>
                        </a:spcAft>
                      </a:pPr>
                      <a:r>
                        <a:rPr lang="en-US" sz="1100" dirty="0">
                          <a:effectLst/>
                        </a:rPr>
                        <a:t>$11,701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extLst>
                  <a:ext uri="{0D108BD9-81ED-4DB2-BD59-A6C34878D82A}">
                    <a16:rowId xmlns:a16="http://schemas.microsoft.com/office/drawing/2014/main" val="9251368"/>
                  </a:ext>
                </a:extLst>
              </a:tr>
              <a:tr h="267657">
                <a:tc>
                  <a:txBody>
                    <a:bodyPr/>
                    <a:lstStyle/>
                    <a:p>
                      <a:pPr marL="0" marR="0" algn="r">
                        <a:lnSpc>
                          <a:spcPct val="107000"/>
                        </a:lnSpc>
                        <a:spcBef>
                          <a:spcPts val="0"/>
                        </a:spcBef>
                        <a:spcAft>
                          <a:spcPts val="0"/>
                        </a:spcAft>
                      </a:pPr>
                      <a:r>
                        <a:rPr lang="en-US" sz="1000" dirty="0">
                          <a:effectLst/>
                        </a:rPr>
                        <a:t>I</a:t>
                      </a:r>
                      <a:r>
                        <a:rPr lang="en-US" sz="1000" dirty="0" smtClean="0">
                          <a:effectLst/>
                        </a:rPr>
                        <a:t>: Total </a:t>
                      </a:r>
                      <a:r>
                        <a:rPr lang="en-US" sz="1000" dirty="0">
                          <a:effectLst/>
                        </a:rPr>
                        <a:t>School Expenditures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a:txBody>
                    <a:bodyPr/>
                    <a:lstStyle/>
                    <a:p>
                      <a:pPr marL="0" marR="0" algn="r">
                        <a:lnSpc>
                          <a:spcPct val="107000"/>
                        </a:lnSpc>
                        <a:spcBef>
                          <a:spcPts val="0"/>
                        </a:spcBef>
                        <a:spcAft>
                          <a:spcPts val="0"/>
                        </a:spcAft>
                      </a:pPr>
                      <a:r>
                        <a:rPr lang="en-US" sz="1000" dirty="0">
                          <a:effectLst/>
                        </a:rPr>
                        <a:t>$4,539,750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a:txBody>
                    <a:bodyPr/>
                    <a:lstStyle/>
                    <a:p>
                      <a:pPr marL="0" marR="0" algn="r">
                        <a:lnSpc>
                          <a:spcPct val="107000"/>
                        </a:lnSpc>
                        <a:spcBef>
                          <a:spcPts val="0"/>
                        </a:spcBef>
                        <a:spcAft>
                          <a:spcPts val="0"/>
                        </a:spcAft>
                      </a:pPr>
                      <a:r>
                        <a:rPr lang="en-US" sz="1000" dirty="0">
                          <a:effectLst/>
                        </a:rPr>
                        <a:t>$5,367,544</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a:txBody>
                    <a:bodyPr/>
                    <a:lstStyle/>
                    <a:p>
                      <a:pPr marL="0" marR="0" algn="r">
                        <a:lnSpc>
                          <a:spcPct val="107000"/>
                        </a:lnSpc>
                        <a:spcBef>
                          <a:spcPts val="0"/>
                        </a:spcBef>
                        <a:spcAft>
                          <a:spcPts val="0"/>
                        </a:spcAft>
                      </a:pPr>
                      <a:r>
                        <a:rPr lang="en-US" sz="1000" dirty="0">
                          <a:effectLst/>
                        </a:rPr>
                        <a:t>$11,607,392</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extLst>
                  <a:ext uri="{0D108BD9-81ED-4DB2-BD59-A6C34878D82A}">
                    <a16:rowId xmlns:a16="http://schemas.microsoft.com/office/drawing/2014/main" val="3138199950"/>
                  </a:ext>
                </a:extLst>
              </a:tr>
              <a:tr h="189999">
                <a:tc>
                  <a:txBody>
                    <a:bodyPr/>
                    <a:lstStyle/>
                    <a:p>
                      <a:pPr marL="0" marR="0" algn="r">
                        <a:lnSpc>
                          <a:spcPct val="107000"/>
                        </a:lnSpc>
                        <a:spcBef>
                          <a:spcPts val="0"/>
                        </a:spcBef>
                        <a:spcAft>
                          <a:spcPts val="0"/>
                        </a:spcAft>
                      </a:pPr>
                      <a:r>
                        <a:rPr lang="en-US" sz="1000" dirty="0">
                          <a:effectLst/>
                        </a:rPr>
                        <a:t>J</a:t>
                      </a:r>
                      <a:r>
                        <a:rPr lang="en-US" sz="1000" dirty="0" smtClean="0">
                          <a:effectLst/>
                        </a:rPr>
                        <a:t>: Total </a:t>
                      </a:r>
                      <a:r>
                        <a:rPr lang="en-US" sz="1000" dirty="0">
                          <a:effectLst/>
                        </a:rPr>
                        <a:t>District Expenditures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gridSpan="3">
                  <a:txBody>
                    <a:bodyPr/>
                    <a:lstStyle/>
                    <a:p>
                      <a:pPr marL="0" marR="0" lvl="0" indent="0" algn="ctr" defTabSz="685800" rtl="0" eaLnBrk="1" fontAlgn="auto" latinLnBrk="0" hangingPunct="1">
                        <a:lnSpc>
                          <a:spcPct val="107000"/>
                        </a:lnSpc>
                        <a:spcBef>
                          <a:spcPts val="0"/>
                        </a:spcBef>
                        <a:spcAft>
                          <a:spcPts val="0"/>
                        </a:spcAft>
                        <a:buClrTx/>
                        <a:buSzTx/>
                        <a:buFontTx/>
                        <a:buNone/>
                        <a:tabLst/>
                        <a:defRPr/>
                      </a:pPr>
                      <a:r>
                        <a:rPr lang="en-US" sz="1000" dirty="0" smtClean="0">
                          <a:effectLst/>
                        </a:rPr>
                        <a:t>$23,931,672</a:t>
                      </a: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37647619"/>
                  </a:ext>
                </a:extLst>
              </a:tr>
              <a:tr h="189999">
                <a:tc>
                  <a:txBody>
                    <a:bodyPr/>
                    <a:lstStyle/>
                    <a:p>
                      <a:pPr marL="0" marR="0" algn="r">
                        <a:lnSpc>
                          <a:spcPct val="107000"/>
                        </a:lnSpc>
                        <a:spcBef>
                          <a:spcPts val="0"/>
                        </a:spcBef>
                        <a:spcAft>
                          <a:spcPts val="0"/>
                        </a:spcAft>
                      </a:pPr>
                      <a:r>
                        <a:rPr lang="en-US" sz="1000" dirty="0">
                          <a:effectLst/>
                        </a:rPr>
                        <a:t>K</a:t>
                      </a:r>
                      <a:r>
                        <a:rPr lang="en-US" sz="1000" dirty="0" smtClean="0">
                          <a:effectLst/>
                        </a:rPr>
                        <a:t>: Total </a:t>
                      </a:r>
                      <a:r>
                        <a:rPr lang="en-US" sz="1000" dirty="0">
                          <a:effectLst/>
                        </a:rPr>
                        <a:t>District Exclusions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gridSpan="3">
                  <a:txBody>
                    <a:bodyPr/>
                    <a:lstStyle/>
                    <a:p>
                      <a:pPr marL="0" marR="0" algn="ctr">
                        <a:lnSpc>
                          <a:spcPct val="107000"/>
                        </a:lnSpc>
                        <a:spcBef>
                          <a:spcPts val="0"/>
                        </a:spcBef>
                        <a:spcAft>
                          <a:spcPts val="0"/>
                        </a:spcAft>
                      </a:pPr>
                      <a:r>
                        <a:rPr lang="en-US" sz="1000" dirty="0">
                          <a:effectLst/>
                        </a:rPr>
                        <a:t>$2,416,986</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32489273"/>
                  </a:ext>
                </a:extLst>
              </a:tr>
              <a:tr h="397515">
                <a:tc>
                  <a:txBody>
                    <a:bodyPr/>
                    <a:lstStyle/>
                    <a:p>
                      <a:pPr marL="0" marR="0" algn="r">
                        <a:lnSpc>
                          <a:spcPct val="107000"/>
                        </a:lnSpc>
                        <a:spcBef>
                          <a:spcPts val="0"/>
                        </a:spcBef>
                        <a:spcAft>
                          <a:spcPts val="0"/>
                        </a:spcAft>
                      </a:pPr>
                      <a:r>
                        <a:rPr lang="en-US" sz="1000" dirty="0">
                          <a:effectLst/>
                        </a:rPr>
                        <a:t>L</a:t>
                      </a:r>
                      <a:r>
                        <a:rPr lang="en-US" sz="1000" dirty="0" smtClean="0">
                          <a:effectLst/>
                        </a:rPr>
                        <a:t>: Excluded </a:t>
                      </a:r>
                      <a:r>
                        <a:rPr lang="en-US" sz="1000" dirty="0">
                          <a:effectLst/>
                        </a:rPr>
                        <a:t>Expenditures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gridSpan="3">
                  <a:txBody>
                    <a:bodyPr/>
                    <a:lstStyle/>
                    <a:p>
                      <a:pPr marL="0" marR="0">
                        <a:lnSpc>
                          <a:spcPct val="107000"/>
                        </a:lnSpc>
                        <a:spcBef>
                          <a:spcPts val="0"/>
                        </a:spcBef>
                        <a:spcAft>
                          <a:spcPts val="0"/>
                        </a:spcAft>
                      </a:pPr>
                      <a:r>
                        <a:rPr lang="en-US" sz="1000" dirty="0">
                          <a:effectLst/>
                        </a:rPr>
                        <a:t>Debt, capital, equipment, </a:t>
                      </a:r>
                      <a:r>
                        <a:rPr lang="en-US" sz="1000" dirty="0" smtClean="0">
                          <a:effectLst/>
                        </a:rPr>
                        <a:t>tuition paid to private schools accepting vouchers, </a:t>
                      </a:r>
                      <a:r>
                        <a:rPr lang="en-US" sz="1000" dirty="0">
                          <a:effectLst/>
                        </a:rPr>
                        <a:t>adult </a:t>
                      </a:r>
                      <a:r>
                        <a:rPr lang="en-US" sz="1000" dirty="0" smtClean="0">
                          <a:effectLst/>
                        </a:rPr>
                        <a:t>education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28758162"/>
                  </a:ext>
                </a:extLst>
              </a:tr>
              <a:tr h="210139">
                <a:tc>
                  <a:txBody>
                    <a:bodyPr/>
                    <a:lstStyle/>
                    <a:p>
                      <a:pPr marL="0" marR="0" algn="r">
                        <a:lnSpc>
                          <a:spcPct val="107000"/>
                        </a:lnSpc>
                        <a:spcBef>
                          <a:spcPts val="0"/>
                        </a:spcBef>
                        <a:spcAft>
                          <a:spcPts val="0"/>
                        </a:spcAft>
                      </a:pPr>
                      <a:r>
                        <a:rPr lang="en-US" sz="1000" dirty="0">
                          <a:effectLst/>
                        </a:rPr>
                        <a:t>M</a:t>
                      </a:r>
                      <a:r>
                        <a:rPr lang="en-US" sz="1000" dirty="0" smtClean="0">
                          <a:effectLst/>
                        </a:rPr>
                        <a:t>: Enrollment </a:t>
                      </a:r>
                      <a:r>
                        <a:rPr lang="en-US" sz="1000" dirty="0">
                          <a:effectLst/>
                        </a:rPr>
                        <a:t>Count Procedure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gridSpan="3">
                  <a:txBody>
                    <a:bodyPr/>
                    <a:lstStyle/>
                    <a:p>
                      <a:pPr marL="0" marR="0" lvl="0" indent="0" algn="l" defTabSz="685800" rtl="0" eaLnBrk="1" fontAlgn="auto" latinLnBrk="0" hangingPunct="1">
                        <a:lnSpc>
                          <a:spcPct val="107000"/>
                        </a:lnSpc>
                        <a:spcBef>
                          <a:spcPts val="0"/>
                        </a:spcBef>
                        <a:spcAft>
                          <a:spcPts val="0"/>
                        </a:spcAft>
                        <a:buClrTx/>
                        <a:buSzTx/>
                        <a:buFontTx/>
                        <a:buNone/>
                        <a:tabLst/>
                        <a:defRPr/>
                      </a:pPr>
                      <a:r>
                        <a:rPr lang="en-US" sz="1000" dirty="0" smtClean="0">
                          <a:effectLst/>
                        </a:rPr>
                        <a:t>WISEdata 3</a:t>
                      </a:r>
                      <a:r>
                        <a:rPr lang="en-US" sz="1000" baseline="30000" dirty="0" smtClean="0">
                          <a:effectLst/>
                        </a:rPr>
                        <a:t>rd </a:t>
                      </a:r>
                      <a:r>
                        <a:rPr lang="en-US" sz="1000" dirty="0" smtClean="0">
                          <a:effectLst/>
                        </a:rPr>
                        <a:t>Friday in September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17646180"/>
                  </a:ext>
                </a:extLst>
              </a:tr>
            </a:tbl>
          </a:graphicData>
        </a:graphic>
      </p:graphicFrame>
      <p:sp>
        <p:nvSpPr>
          <p:cNvPr id="8" name="Rectangle 7"/>
          <p:cNvSpPr/>
          <p:nvPr/>
        </p:nvSpPr>
        <p:spPr>
          <a:xfrm>
            <a:off x="4047951" y="4093028"/>
            <a:ext cx="2341963" cy="293915"/>
          </a:xfrm>
          <a:prstGeom prst="rect">
            <a:avLst/>
          </a:prstGeom>
          <a:noFill/>
          <a:ln w="38100">
            <a:solidFill>
              <a:srgbClr val="49D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36024"/>
            <a:endParaRPr lang="en-US" sz="1646" dirty="0">
              <a:solidFill>
                <a:prstClr val="white"/>
              </a:solidFill>
              <a:latin typeface="Calibri"/>
            </a:endParaRPr>
          </a:p>
        </p:txBody>
      </p:sp>
    </p:spTree>
    <p:extLst>
      <p:ext uri="{BB962C8B-B14F-4D97-AF65-F5344CB8AC3E}">
        <p14:creationId xmlns:p14="http://schemas.microsoft.com/office/powerpoint/2010/main" val="3978861867"/>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9364663" cy="1357475"/>
          </a:xfrm>
        </p:spPr>
        <p:txBody>
          <a:bodyPr/>
          <a:lstStyle/>
          <a:p>
            <a:pPr lvl="0" algn="ctr" defTabSz="702328">
              <a:lnSpc>
                <a:spcPct val="100000"/>
              </a:lnSpc>
              <a:spcBef>
                <a:spcPts val="0"/>
              </a:spcBef>
              <a:spcAft>
                <a:spcPts val="3072"/>
              </a:spcAft>
            </a:pPr>
            <a:r>
              <a:rPr lang="en-US" sz="3687" b="1" dirty="0">
                <a:solidFill>
                  <a:prstClr val="white"/>
                </a:solidFill>
                <a:latin typeface="Lato Black" panose="020F0A02020204030203" pitchFamily="34" charset="0"/>
                <a:ea typeface="+mn-ea"/>
                <a:cs typeface="+mn-cs"/>
              </a:rPr>
              <a:t>J: Total Districts Expenditures</a:t>
            </a:r>
          </a:p>
        </p:txBody>
      </p:sp>
      <p:sp>
        <p:nvSpPr>
          <p:cNvPr id="4" name="Slide Number Placeholder 3"/>
          <p:cNvSpPr>
            <a:spLocks noGrp="1"/>
          </p:cNvSpPr>
          <p:nvPr>
            <p:ph type="sldNum" sz="quarter" idx="12"/>
          </p:nvPr>
        </p:nvSpPr>
        <p:spPr/>
        <p:txBody>
          <a:bodyPr/>
          <a:lstStyle/>
          <a:p>
            <a:fld id="{E5B05722-27E2-490D-91AF-DCC2EA314057}" type="slidenum">
              <a:rPr lang="en-US" smtClean="0"/>
              <a:pPr/>
              <a:t>88</a:t>
            </a:fld>
            <a:endParaRPr lang="en-US" dirty="0"/>
          </a:p>
        </p:txBody>
      </p:sp>
      <p:sp>
        <p:nvSpPr>
          <p:cNvPr id="5" name="Text Placeholder 2"/>
          <p:cNvSpPr txBox="1">
            <a:spLocks/>
          </p:cNvSpPr>
          <p:nvPr/>
        </p:nvSpPr>
        <p:spPr>
          <a:xfrm>
            <a:off x="432988" y="2200683"/>
            <a:ext cx="3083097" cy="3568745"/>
          </a:xfrm>
          <a:prstGeom prst="rect">
            <a:avLst/>
          </a:prstGeom>
        </p:spPr>
        <p:txBody>
          <a:bodyPr>
            <a:normAutofit/>
          </a:bodyPr>
          <a:lstStyle>
            <a:lvl1pPr marL="234109" indent="-234109" algn="l" defTabSz="936437" rtl="0" eaLnBrk="1" latinLnBrk="0" hangingPunct="1">
              <a:lnSpc>
                <a:spcPct val="90000"/>
              </a:lnSpc>
              <a:spcBef>
                <a:spcPts val="1024"/>
              </a:spcBef>
              <a:buFont typeface="Arial" panose="020B0604020202020204" pitchFamily="34" charset="0"/>
              <a:buChar char="•"/>
              <a:defRPr sz="2867" kern="1200">
                <a:solidFill>
                  <a:schemeClr val="tx1"/>
                </a:solidFill>
                <a:latin typeface="+mn-lt"/>
                <a:ea typeface="+mn-ea"/>
                <a:cs typeface="+mn-cs"/>
              </a:defRPr>
            </a:lvl1pPr>
            <a:lvl2pPr marL="702328" indent="-234109" algn="l" defTabSz="936437" rtl="0" eaLnBrk="1" latinLnBrk="0" hangingPunct="1">
              <a:lnSpc>
                <a:spcPct val="90000"/>
              </a:lnSpc>
              <a:spcBef>
                <a:spcPts val="512"/>
              </a:spcBef>
              <a:buFont typeface="Arial" panose="020B0604020202020204" pitchFamily="34" charset="0"/>
              <a:buChar char="•"/>
              <a:defRPr sz="2458" kern="1200">
                <a:solidFill>
                  <a:schemeClr val="tx1"/>
                </a:solidFill>
                <a:latin typeface="+mn-lt"/>
                <a:ea typeface="+mn-ea"/>
                <a:cs typeface="+mn-cs"/>
              </a:defRPr>
            </a:lvl2pPr>
            <a:lvl3pPr marL="1170546" indent="-234109" algn="l" defTabSz="936437" rtl="0" eaLnBrk="1" latinLnBrk="0" hangingPunct="1">
              <a:lnSpc>
                <a:spcPct val="90000"/>
              </a:lnSpc>
              <a:spcBef>
                <a:spcPts val="512"/>
              </a:spcBef>
              <a:buFont typeface="Arial" panose="020B0604020202020204" pitchFamily="34" charset="0"/>
              <a:buChar char="•"/>
              <a:defRPr sz="2048" kern="1200">
                <a:solidFill>
                  <a:schemeClr val="tx1"/>
                </a:solidFill>
                <a:latin typeface="+mn-lt"/>
                <a:ea typeface="+mn-ea"/>
                <a:cs typeface="+mn-cs"/>
              </a:defRPr>
            </a:lvl3pPr>
            <a:lvl4pPr marL="1638765" indent="-234109" algn="l" defTabSz="936437" rtl="0" eaLnBrk="1" latinLnBrk="0" hangingPunct="1">
              <a:lnSpc>
                <a:spcPct val="90000"/>
              </a:lnSpc>
              <a:spcBef>
                <a:spcPts val="512"/>
              </a:spcBef>
              <a:buFont typeface="Arial" panose="020B0604020202020204" pitchFamily="34" charset="0"/>
              <a:buChar char="•"/>
              <a:defRPr sz="1843" kern="1200">
                <a:solidFill>
                  <a:schemeClr val="tx1"/>
                </a:solidFill>
                <a:latin typeface="+mn-lt"/>
                <a:ea typeface="+mn-ea"/>
                <a:cs typeface="+mn-cs"/>
              </a:defRPr>
            </a:lvl4pPr>
            <a:lvl5pPr marL="2106983" indent="-234109" algn="l" defTabSz="936437" rtl="0" eaLnBrk="1" latinLnBrk="0" hangingPunct="1">
              <a:lnSpc>
                <a:spcPct val="90000"/>
              </a:lnSpc>
              <a:spcBef>
                <a:spcPts val="512"/>
              </a:spcBef>
              <a:buFont typeface="Arial" panose="020B0604020202020204" pitchFamily="34" charset="0"/>
              <a:buChar char="•"/>
              <a:defRPr sz="1843" kern="1200">
                <a:solidFill>
                  <a:schemeClr val="tx1"/>
                </a:solidFill>
                <a:latin typeface="+mn-lt"/>
                <a:ea typeface="+mn-ea"/>
                <a:cs typeface="+mn-cs"/>
              </a:defRPr>
            </a:lvl5pPr>
            <a:lvl6pPr marL="2575202" indent="-234109" algn="l" defTabSz="936437" rtl="0" eaLnBrk="1" latinLnBrk="0" hangingPunct="1">
              <a:lnSpc>
                <a:spcPct val="90000"/>
              </a:lnSpc>
              <a:spcBef>
                <a:spcPts val="512"/>
              </a:spcBef>
              <a:buFont typeface="Arial" panose="020B0604020202020204" pitchFamily="34" charset="0"/>
              <a:buChar char="•"/>
              <a:defRPr sz="1843" kern="1200">
                <a:solidFill>
                  <a:schemeClr val="tx1"/>
                </a:solidFill>
                <a:latin typeface="+mn-lt"/>
                <a:ea typeface="+mn-ea"/>
                <a:cs typeface="+mn-cs"/>
              </a:defRPr>
            </a:lvl6pPr>
            <a:lvl7pPr marL="3043420" indent="-234109" algn="l" defTabSz="936437" rtl="0" eaLnBrk="1" latinLnBrk="0" hangingPunct="1">
              <a:lnSpc>
                <a:spcPct val="90000"/>
              </a:lnSpc>
              <a:spcBef>
                <a:spcPts val="512"/>
              </a:spcBef>
              <a:buFont typeface="Arial" panose="020B0604020202020204" pitchFamily="34" charset="0"/>
              <a:buChar char="•"/>
              <a:defRPr sz="1843" kern="1200">
                <a:solidFill>
                  <a:schemeClr val="tx1"/>
                </a:solidFill>
                <a:latin typeface="+mn-lt"/>
                <a:ea typeface="+mn-ea"/>
                <a:cs typeface="+mn-cs"/>
              </a:defRPr>
            </a:lvl7pPr>
            <a:lvl8pPr marL="3511639" indent="-234109" algn="l" defTabSz="936437" rtl="0" eaLnBrk="1" latinLnBrk="0" hangingPunct="1">
              <a:lnSpc>
                <a:spcPct val="90000"/>
              </a:lnSpc>
              <a:spcBef>
                <a:spcPts val="512"/>
              </a:spcBef>
              <a:buFont typeface="Arial" panose="020B0604020202020204" pitchFamily="34" charset="0"/>
              <a:buChar char="•"/>
              <a:defRPr sz="1843" kern="1200">
                <a:solidFill>
                  <a:schemeClr val="tx1"/>
                </a:solidFill>
                <a:latin typeface="+mn-lt"/>
                <a:ea typeface="+mn-ea"/>
                <a:cs typeface="+mn-cs"/>
              </a:defRPr>
            </a:lvl8pPr>
            <a:lvl9pPr marL="3979857" indent="-234109" algn="l" defTabSz="936437" rtl="0" eaLnBrk="1" latinLnBrk="0" hangingPunct="1">
              <a:lnSpc>
                <a:spcPct val="90000"/>
              </a:lnSpc>
              <a:spcBef>
                <a:spcPts val="512"/>
              </a:spcBef>
              <a:buFont typeface="Arial" panose="020B0604020202020204" pitchFamily="34" charset="0"/>
              <a:buChar char="•"/>
              <a:defRPr sz="1843" kern="1200">
                <a:solidFill>
                  <a:schemeClr val="tx1"/>
                </a:solidFill>
                <a:latin typeface="+mn-lt"/>
                <a:ea typeface="+mn-ea"/>
                <a:cs typeface="+mn-cs"/>
              </a:defRPr>
            </a:lvl9pPr>
          </a:lstStyle>
          <a:p>
            <a:r>
              <a:rPr lang="en-US" sz="2000" b="1" dirty="0">
                <a:latin typeface="Lato" panose="020F0502020204030203" pitchFamily="34" charset="0"/>
              </a:rPr>
              <a:t>Total District Expenditures will be reported by each school district or LEA. </a:t>
            </a:r>
          </a:p>
          <a:p>
            <a:r>
              <a:rPr lang="en-US" sz="2000" b="1" dirty="0">
                <a:latin typeface="Lato" panose="020F0502020204030203" pitchFamily="34" charset="0"/>
              </a:rPr>
              <a:t>The sum of the school totals plus the exclusions = LEA’s or District’s total expenditures.</a:t>
            </a:r>
          </a:p>
          <a:p>
            <a:pPr marL="0" indent="0">
              <a:buFont typeface="Arial" panose="020B0604020202020204" pitchFamily="34" charset="0"/>
              <a:buNone/>
            </a:pPr>
            <a:endParaRPr lang="en-US" dirty="0"/>
          </a:p>
        </p:txBody>
      </p:sp>
      <p:graphicFrame>
        <p:nvGraphicFramePr>
          <p:cNvPr id="7" name="Table 6"/>
          <p:cNvGraphicFramePr>
            <a:graphicFrameLocks noGrp="1"/>
          </p:cNvGraphicFramePr>
          <p:nvPr>
            <p:extLst/>
          </p:nvPr>
        </p:nvGraphicFramePr>
        <p:xfrm>
          <a:off x="4047951" y="1821637"/>
          <a:ext cx="5164262" cy="3527461"/>
        </p:xfrm>
        <a:graphic>
          <a:graphicData uri="http://schemas.openxmlformats.org/drawingml/2006/table">
            <a:tbl>
              <a:tblPr firstRow="1" firstCol="1" bandRow="1">
                <a:tableStyleId>{5C22544A-7EE6-4342-B048-85BDC9FD1C3A}</a:tableStyleId>
              </a:tblPr>
              <a:tblGrid>
                <a:gridCol w="2348337">
                  <a:extLst>
                    <a:ext uri="{9D8B030D-6E8A-4147-A177-3AD203B41FA5}">
                      <a16:colId xmlns:a16="http://schemas.microsoft.com/office/drawing/2014/main" val="3797289709"/>
                    </a:ext>
                  </a:extLst>
                </a:gridCol>
                <a:gridCol w="969102">
                  <a:extLst>
                    <a:ext uri="{9D8B030D-6E8A-4147-A177-3AD203B41FA5}">
                      <a16:colId xmlns:a16="http://schemas.microsoft.com/office/drawing/2014/main" val="1499538746"/>
                    </a:ext>
                  </a:extLst>
                </a:gridCol>
                <a:gridCol w="932427">
                  <a:extLst>
                    <a:ext uri="{9D8B030D-6E8A-4147-A177-3AD203B41FA5}">
                      <a16:colId xmlns:a16="http://schemas.microsoft.com/office/drawing/2014/main" val="2285733707"/>
                    </a:ext>
                  </a:extLst>
                </a:gridCol>
                <a:gridCol w="914396">
                  <a:extLst>
                    <a:ext uri="{9D8B030D-6E8A-4147-A177-3AD203B41FA5}">
                      <a16:colId xmlns:a16="http://schemas.microsoft.com/office/drawing/2014/main" val="1375915394"/>
                    </a:ext>
                  </a:extLst>
                </a:gridCol>
              </a:tblGrid>
              <a:tr h="172714">
                <a:tc>
                  <a:txBody>
                    <a:bodyPr/>
                    <a:lstStyle/>
                    <a:p>
                      <a:pPr marL="0" marR="0">
                        <a:lnSpc>
                          <a:spcPct val="107000"/>
                        </a:lnSpc>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gridSpan="3">
                  <a:txBody>
                    <a:bodyPr/>
                    <a:lstStyle/>
                    <a:p>
                      <a:pPr marL="0" marR="0" algn="ctr">
                        <a:lnSpc>
                          <a:spcPct val="107000"/>
                        </a:lnSpc>
                        <a:spcBef>
                          <a:spcPts val="0"/>
                        </a:spcBef>
                        <a:spcAft>
                          <a:spcPts val="0"/>
                        </a:spcAft>
                      </a:pPr>
                      <a:r>
                        <a:rPr lang="en-US" sz="1000" dirty="0">
                          <a:effectLst/>
                        </a:rPr>
                        <a:t>District 1</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68484241"/>
                  </a:ext>
                </a:extLst>
              </a:tr>
              <a:tr h="345428">
                <a:tc>
                  <a:txBody>
                    <a:bodyPr/>
                    <a:lstStyle/>
                    <a:p>
                      <a:pPr marL="0" marR="0">
                        <a:lnSpc>
                          <a:spcPct val="107000"/>
                        </a:lnSpc>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a:txBody>
                    <a:bodyPr/>
                    <a:lstStyle/>
                    <a:p>
                      <a:pPr marL="0" marR="0">
                        <a:lnSpc>
                          <a:spcPct val="107000"/>
                        </a:lnSpc>
                        <a:spcBef>
                          <a:spcPts val="0"/>
                        </a:spcBef>
                        <a:spcAft>
                          <a:spcPts val="0"/>
                        </a:spcAft>
                      </a:pPr>
                      <a:r>
                        <a:rPr lang="en-US" sz="1000" b="1" dirty="0">
                          <a:effectLst/>
                        </a:rPr>
                        <a:t>Elementary</a:t>
                      </a:r>
                    </a:p>
                    <a:p>
                      <a:pPr marL="0" marR="0">
                        <a:lnSpc>
                          <a:spcPct val="107000"/>
                        </a:lnSpc>
                        <a:spcBef>
                          <a:spcPts val="0"/>
                        </a:spcBef>
                        <a:spcAft>
                          <a:spcPts val="0"/>
                        </a:spcAft>
                      </a:pPr>
                      <a:r>
                        <a:rPr lang="en-US" sz="1000" b="1" dirty="0">
                          <a:effectLst/>
                        </a:rPr>
                        <a:t>School #11</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a:txBody>
                    <a:bodyPr/>
                    <a:lstStyle/>
                    <a:p>
                      <a:pPr marL="0" marR="0">
                        <a:lnSpc>
                          <a:spcPct val="107000"/>
                        </a:lnSpc>
                        <a:spcBef>
                          <a:spcPts val="0"/>
                        </a:spcBef>
                        <a:spcAft>
                          <a:spcPts val="0"/>
                        </a:spcAft>
                      </a:pPr>
                      <a:r>
                        <a:rPr lang="en-US" sz="1000" b="1" dirty="0" smtClean="0">
                          <a:effectLst/>
                        </a:rPr>
                        <a:t>Middle</a:t>
                      </a:r>
                      <a:endParaRPr lang="en-US" sz="1000" b="1" dirty="0">
                        <a:effectLst/>
                      </a:endParaRPr>
                    </a:p>
                    <a:p>
                      <a:pPr marL="0" marR="0">
                        <a:lnSpc>
                          <a:spcPct val="107000"/>
                        </a:lnSpc>
                        <a:spcBef>
                          <a:spcPts val="0"/>
                        </a:spcBef>
                        <a:spcAft>
                          <a:spcPts val="0"/>
                        </a:spcAft>
                      </a:pPr>
                      <a:r>
                        <a:rPr lang="en-US" sz="1000" b="1" dirty="0">
                          <a:effectLst/>
                        </a:rPr>
                        <a:t>School #12</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a:txBody>
                    <a:bodyPr/>
                    <a:lstStyle/>
                    <a:p>
                      <a:pPr marL="0" marR="0">
                        <a:lnSpc>
                          <a:spcPct val="107000"/>
                        </a:lnSpc>
                        <a:spcBef>
                          <a:spcPts val="0"/>
                        </a:spcBef>
                        <a:spcAft>
                          <a:spcPts val="0"/>
                        </a:spcAft>
                      </a:pPr>
                      <a:r>
                        <a:rPr lang="en-US" sz="1000" b="1" dirty="0" smtClean="0">
                          <a:effectLst/>
                        </a:rPr>
                        <a:t>High</a:t>
                      </a:r>
                      <a:r>
                        <a:rPr lang="en-US" sz="1000" b="1" baseline="0" dirty="0" smtClean="0">
                          <a:effectLst/>
                        </a:rPr>
                        <a:t> </a:t>
                      </a:r>
                      <a:endParaRPr lang="en-US" sz="1000" b="1" dirty="0">
                        <a:effectLst/>
                      </a:endParaRPr>
                    </a:p>
                    <a:p>
                      <a:pPr marL="0" marR="0">
                        <a:lnSpc>
                          <a:spcPct val="107000"/>
                        </a:lnSpc>
                        <a:spcBef>
                          <a:spcPts val="0"/>
                        </a:spcBef>
                        <a:spcAft>
                          <a:spcPts val="0"/>
                        </a:spcAft>
                      </a:pPr>
                      <a:r>
                        <a:rPr lang="en-US" sz="1000" b="1" dirty="0">
                          <a:effectLst/>
                        </a:rPr>
                        <a:t>School #17</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extLst>
                  <a:ext uri="{0D108BD9-81ED-4DB2-BD59-A6C34878D82A}">
                    <a16:rowId xmlns:a16="http://schemas.microsoft.com/office/drawing/2014/main" val="2417956228"/>
                  </a:ext>
                </a:extLst>
              </a:tr>
              <a:tr h="172714">
                <a:tc>
                  <a:txBody>
                    <a:bodyPr/>
                    <a:lstStyle/>
                    <a:p>
                      <a:pPr marL="0" marR="0" algn="r">
                        <a:lnSpc>
                          <a:spcPct val="107000"/>
                        </a:lnSpc>
                        <a:spcBef>
                          <a:spcPts val="0"/>
                        </a:spcBef>
                        <a:spcAft>
                          <a:spcPts val="0"/>
                        </a:spcAft>
                      </a:pPr>
                      <a:r>
                        <a:rPr lang="en-US" sz="1000" dirty="0">
                          <a:effectLst/>
                        </a:rPr>
                        <a:t>A: </a:t>
                      </a:r>
                      <a:r>
                        <a:rPr lang="en-US" sz="1000" dirty="0" smtClean="0">
                          <a:effectLst/>
                        </a:rPr>
                        <a:t>Enrollment (School Report Cards)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a:txBody>
                    <a:bodyPr/>
                    <a:lstStyle/>
                    <a:p>
                      <a:pPr marL="0" marR="0" algn="ctr">
                        <a:lnSpc>
                          <a:spcPct val="107000"/>
                        </a:lnSpc>
                        <a:spcBef>
                          <a:spcPts val="0"/>
                        </a:spcBef>
                        <a:spcAft>
                          <a:spcPts val="0"/>
                        </a:spcAft>
                      </a:pPr>
                      <a:r>
                        <a:rPr lang="en-US" sz="1000" dirty="0">
                          <a:effectLst/>
                        </a:rPr>
                        <a:t>375</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a:txBody>
                    <a:bodyPr/>
                    <a:lstStyle/>
                    <a:p>
                      <a:pPr marL="0" marR="0" algn="ctr">
                        <a:lnSpc>
                          <a:spcPct val="107000"/>
                        </a:lnSpc>
                        <a:spcBef>
                          <a:spcPts val="0"/>
                        </a:spcBef>
                        <a:spcAft>
                          <a:spcPts val="0"/>
                        </a:spcAft>
                      </a:pPr>
                      <a:r>
                        <a:rPr lang="en-US" sz="1000" dirty="0">
                          <a:effectLst/>
                        </a:rPr>
                        <a:t>511</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a:txBody>
                    <a:bodyPr/>
                    <a:lstStyle/>
                    <a:p>
                      <a:pPr marL="0" marR="0" algn="ctr">
                        <a:lnSpc>
                          <a:spcPct val="107000"/>
                        </a:lnSpc>
                        <a:spcBef>
                          <a:spcPts val="0"/>
                        </a:spcBef>
                        <a:spcAft>
                          <a:spcPts val="0"/>
                        </a:spcAft>
                      </a:pPr>
                      <a:r>
                        <a:rPr lang="en-US" sz="1000" dirty="0">
                          <a:effectLst/>
                        </a:rPr>
                        <a:t>992</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extLst>
                  <a:ext uri="{0D108BD9-81ED-4DB2-BD59-A6C34878D82A}">
                    <a16:rowId xmlns:a16="http://schemas.microsoft.com/office/drawing/2014/main" val="821515262"/>
                  </a:ext>
                </a:extLst>
              </a:tr>
              <a:tr h="172714">
                <a:tc rowSpan="4">
                  <a:txBody>
                    <a:bodyPr/>
                    <a:lstStyle/>
                    <a:p>
                      <a:pPr marL="0" marR="0">
                        <a:lnSpc>
                          <a:spcPct val="107000"/>
                        </a:lnSpc>
                        <a:spcBef>
                          <a:spcPts val="0"/>
                        </a:spcBef>
                        <a:spcAft>
                          <a:spcPts val="0"/>
                        </a:spcAft>
                      </a:pPr>
                      <a:r>
                        <a:rPr lang="en-US" sz="1000" dirty="0" smtClean="0">
                          <a:effectLst/>
                        </a:rPr>
                        <a:t>School</a:t>
                      </a:r>
                      <a:r>
                        <a:rPr lang="en-US" sz="1000" baseline="0" dirty="0" smtClean="0">
                          <a:effectLst/>
                        </a:rPr>
                        <a:t> L</a:t>
                      </a:r>
                      <a:r>
                        <a:rPr lang="en-US" sz="1000" dirty="0" smtClean="0">
                          <a:effectLst/>
                        </a:rPr>
                        <a:t>evel</a:t>
                      </a:r>
                      <a:endParaRPr lang="en-US" sz="1000" dirty="0">
                        <a:effectLst/>
                      </a:endParaRPr>
                    </a:p>
                    <a:p>
                      <a:pPr marL="0" marR="0" algn="r">
                        <a:lnSpc>
                          <a:spcPct val="107000"/>
                        </a:lnSpc>
                        <a:spcBef>
                          <a:spcPts val="0"/>
                        </a:spcBef>
                        <a:spcAft>
                          <a:spcPts val="0"/>
                        </a:spcAft>
                      </a:pPr>
                      <a:r>
                        <a:rPr lang="en-US" sz="1000" dirty="0">
                          <a:effectLst/>
                        </a:rPr>
                        <a:t>B: Federal</a:t>
                      </a:r>
                    </a:p>
                    <a:p>
                      <a:pPr marL="0" marR="0" algn="r">
                        <a:lnSpc>
                          <a:spcPct val="107000"/>
                        </a:lnSpc>
                        <a:spcBef>
                          <a:spcPts val="0"/>
                        </a:spcBef>
                        <a:spcAft>
                          <a:spcPts val="0"/>
                        </a:spcAft>
                      </a:pPr>
                      <a:r>
                        <a:rPr lang="en-US" sz="1000" dirty="0">
                          <a:effectLst/>
                        </a:rPr>
                        <a:t>C: State/Local</a:t>
                      </a:r>
                    </a:p>
                    <a:p>
                      <a:pPr marL="0" marR="0" algn="r">
                        <a:lnSpc>
                          <a:spcPct val="107000"/>
                        </a:lnSpc>
                        <a:spcBef>
                          <a:spcPts val="0"/>
                        </a:spcBef>
                        <a:spcAft>
                          <a:spcPts val="0"/>
                        </a:spcAft>
                      </a:pPr>
                      <a:r>
                        <a:rPr lang="en-US" sz="1000" dirty="0">
                          <a:effectLst/>
                        </a:rPr>
                        <a:t>D</a:t>
                      </a:r>
                      <a:r>
                        <a:rPr lang="en-US" sz="1000" dirty="0" smtClean="0">
                          <a:effectLst/>
                        </a:rPr>
                        <a:t>: School Site </a:t>
                      </a:r>
                      <a:r>
                        <a:rPr lang="en-US" sz="1000" dirty="0">
                          <a:effectLst/>
                        </a:rPr>
                        <a:t>total</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a:txBody>
                    <a:bodyPr/>
                    <a:lstStyle/>
                    <a:p>
                      <a:pPr marL="0" marR="0" algn="r">
                        <a:lnSpc>
                          <a:spcPct val="107000"/>
                        </a:lnSpc>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a:txBody>
                    <a:bodyPr/>
                    <a:lstStyle/>
                    <a:p>
                      <a:pPr marL="0" marR="0" algn="r">
                        <a:lnSpc>
                          <a:spcPct val="107000"/>
                        </a:lnSpc>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a:txBody>
                    <a:bodyPr/>
                    <a:lstStyle/>
                    <a:p>
                      <a:pPr marL="0" marR="0" algn="r">
                        <a:lnSpc>
                          <a:spcPct val="107000"/>
                        </a:lnSpc>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extLst>
                  <a:ext uri="{0D108BD9-81ED-4DB2-BD59-A6C34878D82A}">
                    <a16:rowId xmlns:a16="http://schemas.microsoft.com/office/drawing/2014/main" val="2298523472"/>
                  </a:ext>
                </a:extLst>
              </a:tr>
              <a:tr h="172714">
                <a:tc vMerge="1">
                  <a:txBody>
                    <a:bodyPr/>
                    <a:lstStyle/>
                    <a:p>
                      <a:endParaRPr lang="en-US"/>
                    </a:p>
                  </a:txBody>
                  <a:tcPr/>
                </a:tc>
                <a:tc>
                  <a:txBody>
                    <a:bodyPr/>
                    <a:lstStyle/>
                    <a:p>
                      <a:pPr marL="0" marR="0" algn="r">
                        <a:lnSpc>
                          <a:spcPct val="107000"/>
                        </a:lnSpc>
                        <a:spcBef>
                          <a:spcPts val="0"/>
                        </a:spcBef>
                        <a:spcAft>
                          <a:spcPts val="0"/>
                        </a:spcAft>
                      </a:pPr>
                      <a:r>
                        <a:rPr lang="en-US" sz="1000" dirty="0">
                          <a:effectLst/>
                        </a:rPr>
                        <a:t>$456</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a:txBody>
                    <a:bodyPr/>
                    <a:lstStyle/>
                    <a:p>
                      <a:pPr marL="0" marR="0" algn="r">
                        <a:lnSpc>
                          <a:spcPct val="107000"/>
                        </a:lnSpc>
                        <a:spcBef>
                          <a:spcPts val="0"/>
                        </a:spcBef>
                        <a:spcAft>
                          <a:spcPts val="0"/>
                        </a:spcAft>
                      </a:pPr>
                      <a:r>
                        <a:rPr lang="en-US" sz="1000" dirty="0">
                          <a:effectLst/>
                        </a:rPr>
                        <a:t>$209</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a:txBody>
                    <a:bodyPr/>
                    <a:lstStyle/>
                    <a:p>
                      <a:pPr marL="0" marR="0" algn="r">
                        <a:lnSpc>
                          <a:spcPct val="107000"/>
                        </a:lnSpc>
                        <a:spcBef>
                          <a:spcPts val="0"/>
                        </a:spcBef>
                        <a:spcAft>
                          <a:spcPts val="0"/>
                        </a:spcAft>
                      </a:pPr>
                      <a:r>
                        <a:rPr lang="en-US" sz="1000" dirty="0">
                          <a:effectLst/>
                        </a:rPr>
                        <a:t>$164</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extLst>
                  <a:ext uri="{0D108BD9-81ED-4DB2-BD59-A6C34878D82A}">
                    <a16:rowId xmlns:a16="http://schemas.microsoft.com/office/drawing/2014/main" val="1209589097"/>
                  </a:ext>
                </a:extLst>
              </a:tr>
              <a:tr h="172714">
                <a:tc vMerge="1">
                  <a:txBody>
                    <a:bodyPr/>
                    <a:lstStyle/>
                    <a:p>
                      <a:endParaRPr lang="en-US"/>
                    </a:p>
                  </a:txBody>
                  <a:tcPr/>
                </a:tc>
                <a:tc>
                  <a:txBody>
                    <a:bodyPr/>
                    <a:lstStyle/>
                    <a:p>
                      <a:pPr marL="0" marR="0" algn="r">
                        <a:lnSpc>
                          <a:spcPct val="107000"/>
                        </a:lnSpc>
                        <a:spcBef>
                          <a:spcPts val="0"/>
                        </a:spcBef>
                        <a:spcAft>
                          <a:spcPts val="0"/>
                        </a:spcAft>
                      </a:pPr>
                      <a:r>
                        <a:rPr lang="en-US" sz="1000" dirty="0">
                          <a:effectLst/>
                        </a:rPr>
                        <a:t>$6,111</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a:txBody>
                    <a:bodyPr/>
                    <a:lstStyle/>
                    <a:p>
                      <a:pPr marL="0" marR="0" algn="r">
                        <a:lnSpc>
                          <a:spcPct val="107000"/>
                        </a:lnSpc>
                        <a:spcBef>
                          <a:spcPts val="0"/>
                        </a:spcBef>
                        <a:spcAft>
                          <a:spcPts val="0"/>
                        </a:spcAft>
                      </a:pPr>
                      <a:r>
                        <a:rPr lang="en-US" sz="1000" dirty="0">
                          <a:effectLst/>
                        </a:rPr>
                        <a:t>$4,756</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a:txBody>
                    <a:bodyPr/>
                    <a:lstStyle/>
                    <a:p>
                      <a:pPr marL="0" marR="0" algn="r">
                        <a:lnSpc>
                          <a:spcPct val="107000"/>
                        </a:lnSpc>
                        <a:spcBef>
                          <a:spcPts val="0"/>
                        </a:spcBef>
                        <a:spcAft>
                          <a:spcPts val="0"/>
                        </a:spcAft>
                      </a:pPr>
                      <a:r>
                        <a:rPr lang="en-US" sz="1000" dirty="0">
                          <a:effectLst/>
                        </a:rPr>
                        <a:t>$5,998</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extLst>
                  <a:ext uri="{0D108BD9-81ED-4DB2-BD59-A6C34878D82A}">
                    <a16:rowId xmlns:a16="http://schemas.microsoft.com/office/drawing/2014/main" val="1582349427"/>
                  </a:ext>
                </a:extLst>
              </a:tr>
              <a:tr h="181730">
                <a:tc vMerge="1">
                  <a:txBody>
                    <a:bodyPr/>
                    <a:lstStyle/>
                    <a:p>
                      <a:endParaRPr lang="en-US"/>
                    </a:p>
                  </a:txBody>
                  <a:tcPr/>
                </a:tc>
                <a:tc>
                  <a:txBody>
                    <a:bodyPr/>
                    <a:lstStyle/>
                    <a:p>
                      <a:pPr marL="0" marR="0" algn="r">
                        <a:lnSpc>
                          <a:spcPct val="107000"/>
                        </a:lnSpc>
                        <a:spcBef>
                          <a:spcPts val="0"/>
                        </a:spcBef>
                        <a:spcAft>
                          <a:spcPts val="0"/>
                        </a:spcAft>
                      </a:pPr>
                      <a:r>
                        <a:rPr lang="en-US" sz="1000" dirty="0">
                          <a:effectLst/>
                        </a:rPr>
                        <a:t>$6,567</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a:txBody>
                    <a:bodyPr/>
                    <a:lstStyle/>
                    <a:p>
                      <a:pPr marL="0" marR="0" algn="r">
                        <a:lnSpc>
                          <a:spcPct val="107000"/>
                        </a:lnSpc>
                        <a:spcBef>
                          <a:spcPts val="0"/>
                        </a:spcBef>
                        <a:spcAft>
                          <a:spcPts val="0"/>
                        </a:spcAft>
                      </a:pPr>
                      <a:r>
                        <a:rPr lang="en-US" sz="1000" dirty="0">
                          <a:effectLst/>
                        </a:rPr>
                        <a:t>$4,965</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a:txBody>
                    <a:bodyPr/>
                    <a:lstStyle/>
                    <a:p>
                      <a:pPr marL="0" marR="0" algn="r">
                        <a:lnSpc>
                          <a:spcPct val="107000"/>
                        </a:lnSpc>
                        <a:spcBef>
                          <a:spcPts val="0"/>
                        </a:spcBef>
                        <a:spcAft>
                          <a:spcPts val="0"/>
                        </a:spcAft>
                      </a:pPr>
                      <a:r>
                        <a:rPr lang="en-US" sz="1000" dirty="0">
                          <a:effectLst/>
                        </a:rPr>
                        <a:t>$6,162</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extLst>
                  <a:ext uri="{0D108BD9-81ED-4DB2-BD59-A6C34878D82A}">
                    <a16:rowId xmlns:a16="http://schemas.microsoft.com/office/drawing/2014/main" val="2440364176"/>
                  </a:ext>
                </a:extLst>
              </a:tr>
              <a:tr h="172714">
                <a:tc rowSpan="4">
                  <a:txBody>
                    <a:bodyPr/>
                    <a:lstStyle/>
                    <a:p>
                      <a:pPr marL="0" marR="0">
                        <a:lnSpc>
                          <a:spcPct val="107000"/>
                        </a:lnSpc>
                        <a:spcBef>
                          <a:spcPts val="0"/>
                        </a:spcBef>
                        <a:spcAft>
                          <a:spcPts val="0"/>
                        </a:spcAft>
                      </a:pPr>
                      <a:r>
                        <a:rPr lang="en-US" sz="1000" dirty="0" smtClean="0">
                          <a:effectLst/>
                        </a:rPr>
                        <a:t>School Share </a:t>
                      </a:r>
                      <a:r>
                        <a:rPr lang="en-US" sz="1000" dirty="0">
                          <a:effectLst/>
                        </a:rPr>
                        <a:t>of </a:t>
                      </a:r>
                      <a:r>
                        <a:rPr lang="en-US" sz="1000" dirty="0" smtClean="0">
                          <a:effectLst/>
                        </a:rPr>
                        <a:t>District Total</a:t>
                      </a:r>
                      <a:endParaRPr lang="en-US" sz="1000" dirty="0">
                        <a:effectLst/>
                      </a:endParaRPr>
                    </a:p>
                    <a:p>
                      <a:pPr marL="0" marR="0" algn="r">
                        <a:lnSpc>
                          <a:spcPct val="107000"/>
                        </a:lnSpc>
                        <a:spcBef>
                          <a:spcPts val="0"/>
                        </a:spcBef>
                        <a:spcAft>
                          <a:spcPts val="0"/>
                        </a:spcAft>
                      </a:pPr>
                      <a:r>
                        <a:rPr lang="en-US" sz="1000" dirty="0">
                          <a:effectLst/>
                        </a:rPr>
                        <a:t>E: Federal</a:t>
                      </a:r>
                    </a:p>
                    <a:p>
                      <a:pPr marL="0" marR="0" algn="r">
                        <a:lnSpc>
                          <a:spcPct val="107000"/>
                        </a:lnSpc>
                        <a:spcBef>
                          <a:spcPts val="0"/>
                        </a:spcBef>
                        <a:spcAft>
                          <a:spcPts val="0"/>
                        </a:spcAft>
                      </a:pPr>
                      <a:r>
                        <a:rPr lang="en-US" sz="1000" dirty="0">
                          <a:effectLst/>
                        </a:rPr>
                        <a:t>F: State/Local</a:t>
                      </a:r>
                    </a:p>
                    <a:p>
                      <a:pPr marL="0" marR="0" algn="r">
                        <a:lnSpc>
                          <a:spcPct val="107000"/>
                        </a:lnSpc>
                        <a:spcBef>
                          <a:spcPts val="0"/>
                        </a:spcBef>
                        <a:spcAft>
                          <a:spcPts val="0"/>
                        </a:spcAft>
                      </a:pPr>
                      <a:r>
                        <a:rPr lang="en-US" sz="1000" dirty="0">
                          <a:effectLst/>
                        </a:rPr>
                        <a:t>G</a:t>
                      </a:r>
                      <a:r>
                        <a:rPr lang="en-US" sz="1000" dirty="0" smtClean="0">
                          <a:effectLst/>
                        </a:rPr>
                        <a:t>: LEA </a:t>
                      </a:r>
                      <a:r>
                        <a:rPr lang="en-US" sz="1000" dirty="0">
                          <a:effectLst/>
                        </a:rPr>
                        <a:t>total</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a:txBody>
                    <a:bodyPr/>
                    <a:lstStyle/>
                    <a:p>
                      <a:pPr marL="0" marR="0" algn="r">
                        <a:lnSpc>
                          <a:spcPct val="107000"/>
                        </a:lnSpc>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a:txBody>
                    <a:bodyPr/>
                    <a:lstStyle/>
                    <a:p>
                      <a:pPr marL="0" marR="0" algn="r">
                        <a:lnSpc>
                          <a:spcPct val="107000"/>
                        </a:lnSpc>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a:txBody>
                    <a:bodyPr/>
                    <a:lstStyle/>
                    <a:p>
                      <a:pPr marL="0" marR="0" algn="r">
                        <a:lnSpc>
                          <a:spcPct val="107000"/>
                        </a:lnSpc>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extLst>
                  <a:ext uri="{0D108BD9-81ED-4DB2-BD59-A6C34878D82A}">
                    <a16:rowId xmlns:a16="http://schemas.microsoft.com/office/drawing/2014/main" val="3726087759"/>
                  </a:ext>
                </a:extLst>
              </a:tr>
              <a:tr h="172714">
                <a:tc vMerge="1">
                  <a:txBody>
                    <a:bodyPr/>
                    <a:lstStyle/>
                    <a:p>
                      <a:endParaRPr lang="en-US"/>
                    </a:p>
                  </a:txBody>
                  <a:tcPr/>
                </a:tc>
                <a:tc>
                  <a:txBody>
                    <a:bodyPr/>
                    <a:lstStyle/>
                    <a:p>
                      <a:pPr marL="0" marR="0" algn="r">
                        <a:lnSpc>
                          <a:spcPct val="107000"/>
                        </a:lnSpc>
                        <a:spcBef>
                          <a:spcPts val="0"/>
                        </a:spcBef>
                        <a:spcAft>
                          <a:spcPts val="0"/>
                        </a:spcAft>
                      </a:pPr>
                      <a:r>
                        <a:rPr lang="en-US" sz="1000" dirty="0">
                          <a:effectLst/>
                        </a:rPr>
                        <a:t>$161</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a:txBody>
                    <a:bodyPr/>
                    <a:lstStyle/>
                    <a:p>
                      <a:pPr marL="0" marR="0" algn="r">
                        <a:lnSpc>
                          <a:spcPct val="107000"/>
                        </a:lnSpc>
                        <a:spcBef>
                          <a:spcPts val="0"/>
                        </a:spcBef>
                        <a:spcAft>
                          <a:spcPts val="0"/>
                        </a:spcAft>
                      </a:pPr>
                      <a:r>
                        <a:rPr lang="en-US" sz="1000" dirty="0">
                          <a:effectLst/>
                        </a:rPr>
                        <a:t>$161</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a:txBody>
                    <a:bodyPr/>
                    <a:lstStyle/>
                    <a:p>
                      <a:pPr marL="0" marR="0" algn="r">
                        <a:lnSpc>
                          <a:spcPct val="107000"/>
                        </a:lnSpc>
                        <a:spcBef>
                          <a:spcPts val="0"/>
                        </a:spcBef>
                        <a:spcAft>
                          <a:spcPts val="0"/>
                        </a:spcAft>
                      </a:pPr>
                      <a:r>
                        <a:rPr lang="en-US" sz="1000" dirty="0">
                          <a:effectLst/>
                        </a:rPr>
                        <a:t>$161</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extLst>
                  <a:ext uri="{0D108BD9-81ED-4DB2-BD59-A6C34878D82A}">
                    <a16:rowId xmlns:a16="http://schemas.microsoft.com/office/drawing/2014/main" val="1036463582"/>
                  </a:ext>
                </a:extLst>
              </a:tr>
              <a:tr h="172714">
                <a:tc vMerge="1">
                  <a:txBody>
                    <a:bodyPr/>
                    <a:lstStyle/>
                    <a:p>
                      <a:endParaRPr lang="en-US"/>
                    </a:p>
                  </a:txBody>
                  <a:tcPr/>
                </a:tc>
                <a:tc>
                  <a:txBody>
                    <a:bodyPr/>
                    <a:lstStyle/>
                    <a:p>
                      <a:pPr marL="0" marR="0" algn="r">
                        <a:lnSpc>
                          <a:spcPct val="107000"/>
                        </a:lnSpc>
                        <a:spcBef>
                          <a:spcPts val="0"/>
                        </a:spcBef>
                        <a:spcAft>
                          <a:spcPts val="0"/>
                        </a:spcAft>
                      </a:pPr>
                      <a:r>
                        <a:rPr lang="en-US" sz="1000" dirty="0">
                          <a:effectLst/>
                        </a:rPr>
                        <a:t>$5,378</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a:txBody>
                    <a:bodyPr/>
                    <a:lstStyle/>
                    <a:p>
                      <a:pPr marL="0" marR="0" algn="r">
                        <a:lnSpc>
                          <a:spcPct val="107000"/>
                        </a:lnSpc>
                        <a:spcBef>
                          <a:spcPts val="0"/>
                        </a:spcBef>
                        <a:spcAft>
                          <a:spcPts val="0"/>
                        </a:spcAft>
                      </a:pPr>
                      <a:r>
                        <a:rPr lang="en-US" sz="1000" dirty="0">
                          <a:effectLst/>
                        </a:rPr>
                        <a:t>$5,378</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a:txBody>
                    <a:bodyPr/>
                    <a:lstStyle/>
                    <a:p>
                      <a:pPr marL="0" marR="0" algn="r">
                        <a:lnSpc>
                          <a:spcPct val="107000"/>
                        </a:lnSpc>
                        <a:spcBef>
                          <a:spcPts val="0"/>
                        </a:spcBef>
                        <a:spcAft>
                          <a:spcPts val="0"/>
                        </a:spcAft>
                      </a:pPr>
                      <a:r>
                        <a:rPr lang="en-US" sz="1000" dirty="0">
                          <a:effectLst/>
                        </a:rPr>
                        <a:t>$5,378</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extLst>
                  <a:ext uri="{0D108BD9-81ED-4DB2-BD59-A6C34878D82A}">
                    <a16:rowId xmlns:a16="http://schemas.microsoft.com/office/drawing/2014/main" val="771523087"/>
                  </a:ext>
                </a:extLst>
              </a:tr>
              <a:tr h="176102">
                <a:tc vMerge="1">
                  <a:txBody>
                    <a:bodyPr/>
                    <a:lstStyle/>
                    <a:p>
                      <a:endParaRPr lang="en-US"/>
                    </a:p>
                  </a:txBody>
                  <a:tcPr/>
                </a:tc>
                <a:tc>
                  <a:txBody>
                    <a:bodyPr/>
                    <a:lstStyle/>
                    <a:p>
                      <a:pPr marL="0" marR="0" algn="r">
                        <a:lnSpc>
                          <a:spcPct val="107000"/>
                        </a:lnSpc>
                        <a:spcBef>
                          <a:spcPts val="0"/>
                        </a:spcBef>
                        <a:spcAft>
                          <a:spcPts val="0"/>
                        </a:spcAft>
                      </a:pPr>
                      <a:r>
                        <a:rPr lang="en-US" sz="1000" dirty="0">
                          <a:effectLst/>
                        </a:rPr>
                        <a:t>$5,539</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a:txBody>
                    <a:bodyPr/>
                    <a:lstStyle/>
                    <a:p>
                      <a:pPr marL="0" marR="0" algn="r">
                        <a:lnSpc>
                          <a:spcPct val="107000"/>
                        </a:lnSpc>
                        <a:spcBef>
                          <a:spcPts val="0"/>
                        </a:spcBef>
                        <a:spcAft>
                          <a:spcPts val="0"/>
                        </a:spcAft>
                      </a:pPr>
                      <a:r>
                        <a:rPr lang="en-US" sz="1000" dirty="0">
                          <a:effectLst/>
                        </a:rPr>
                        <a:t>$5,539</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a:txBody>
                    <a:bodyPr/>
                    <a:lstStyle/>
                    <a:p>
                      <a:pPr marL="0" marR="0" algn="r">
                        <a:lnSpc>
                          <a:spcPct val="107000"/>
                        </a:lnSpc>
                        <a:spcBef>
                          <a:spcPts val="0"/>
                        </a:spcBef>
                        <a:spcAft>
                          <a:spcPts val="0"/>
                        </a:spcAft>
                      </a:pPr>
                      <a:r>
                        <a:rPr lang="en-US" sz="1000" dirty="0">
                          <a:effectLst/>
                        </a:rPr>
                        <a:t>$5,539</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extLst>
                  <a:ext uri="{0D108BD9-81ED-4DB2-BD59-A6C34878D82A}">
                    <a16:rowId xmlns:a16="http://schemas.microsoft.com/office/drawing/2014/main" val="315284472"/>
                  </a:ext>
                </a:extLst>
              </a:tr>
              <a:tr h="187180">
                <a:tc>
                  <a:txBody>
                    <a:bodyPr/>
                    <a:lstStyle/>
                    <a:p>
                      <a:pPr marL="0" marR="0" algn="r">
                        <a:lnSpc>
                          <a:spcPct val="107000"/>
                        </a:lnSpc>
                        <a:spcBef>
                          <a:spcPts val="0"/>
                        </a:spcBef>
                        <a:spcAft>
                          <a:spcPts val="0"/>
                        </a:spcAft>
                      </a:pPr>
                      <a:r>
                        <a:rPr lang="en-US" sz="1000" dirty="0" smtClean="0">
                          <a:effectLst/>
                        </a:rPr>
                        <a:t>H:Total </a:t>
                      </a:r>
                      <a:r>
                        <a:rPr lang="en-US" sz="1000" dirty="0">
                          <a:effectLst/>
                        </a:rPr>
                        <a:t>Per </a:t>
                      </a:r>
                      <a:r>
                        <a:rPr lang="en-US" sz="1000" dirty="0" smtClean="0">
                          <a:effectLst/>
                        </a:rPr>
                        <a:t>Pupil (Student) </a:t>
                      </a:r>
                      <a:r>
                        <a:rPr lang="en-US" sz="1000" dirty="0">
                          <a:effectLst/>
                        </a:rPr>
                        <a:t>Expenditures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a:txBody>
                    <a:bodyPr/>
                    <a:lstStyle/>
                    <a:p>
                      <a:pPr marL="0" marR="0" algn="r">
                        <a:lnSpc>
                          <a:spcPct val="107000"/>
                        </a:lnSpc>
                        <a:spcBef>
                          <a:spcPts val="0"/>
                        </a:spcBef>
                        <a:spcAft>
                          <a:spcPts val="0"/>
                        </a:spcAft>
                      </a:pPr>
                      <a:r>
                        <a:rPr lang="en-US" sz="1100" dirty="0">
                          <a:effectLst/>
                        </a:rPr>
                        <a:t>$12,106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a:txBody>
                    <a:bodyPr/>
                    <a:lstStyle/>
                    <a:p>
                      <a:pPr marL="0" marR="0" algn="r">
                        <a:lnSpc>
                          <a:spcPct val="107000"/>
                        </a:lnSpc>
                        <a:spcBef>
                          <a:spcPts val="0"/>
                        </a:spcBef>
                        <a:spcAft>
                          <a:spcPts val="0"/>
                        </a:spcAft>
                      </a:pPr>
                      <a:r>
                        <a:rPr lang="en-US" sz="1100" dirty="0">
                          <a:effectLst/>
                        </a:rPr>
                        <a:t>$10,504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a:txBody>
                    <a:bodyPr/>
                    <a:lstStyle/>
                    <a:p>
                      <a:pPr marL="0" marR="0" algn="r">
                        <a:lnSpc>
                          <a:spcPct val="107000"/>
                        </a:lnSpc>
                        <a:spcBef>
                          <a:spcPts val="0"/>
                        </a:spcBef>
                        <a:spcAft>
                          <a:spcPts val="0"/>
                        </a:spcAft>
                      </a:pPr>
                      <a:r>
                        <a:rPr lang="en-US" sz="1100" dirty="0">
                          <a:effectLst/>
                        </a:rPr>
                        <a:t>$11,701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extLst>
                  <a:ext uri="{0D108BD9-81ED-4DB2-BD59-A6C34878D82A}">
                    <a16:rowId xmlns:a16="http://schemas.microsoft.com/office/drawing/2014/main" val="9251368"/>
                  </a:ext>
                </a:extLst>
              </a:tr>
              <a:tr h="267657">
                <a:tc>
                  <a:txBody>
                    <a:bodyPr/>
                    <a:lstStyle/>
                    <a:p>
                      <a:pPr marL="0" marR="0" algn="r">
                        <a:lnSpc>
                          <a:spcPct val="107000"/>
                        </a:lnSpc>
                        <a:spcBef>
                          <a:spcPts val="0"/>
                        </a:spcBef>
                        <a:spcAft>
                          <a:spcPts val="0"/>
                        </a:spcAft>
                      </a:pPr>
                      <a:r>
                        <a:rPr lang="en-US" sz="1000" dirty="0">
                          <a:effectLst/>
                        </a:rPr>
                        <a:t>I</a:t>
                      </a:r>
                      <a:r>
                        <a:rPr lang="en-US" sz="1000" dirty="0" smtClean="0">
                          <a:effectLst/>
                        </a:rPr>
                        <a:t>: Total </a:t>
                      </a:r>
                      <a:r>
                        <a:rPr lang="en-US" sz="1000" dirty="0">
                          <a:effectLst/>
                        </a:rPr>
                        <a:t>School Expenditures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a:txBody>
                    <a:bodyPr/>
                    <a:lstStyle/>
                    <a:p>
                      <a:pPr marL="0" marR="0" algn="r">
                        <a:lnSpc>
                          <a:spcPct val="107000"/>
                        </a:lnSpc>
                        <a:spcBef>
                          <a:spcPts val="0"/>
                        </a:spcBef>
                        <a:spcAft>
                          <a:spcPts val="0"/>
                        </a:spcAft>
                      </a:pPr>
                      <a:r>
                        <a:rPr lang="en-US" sz="1000" dirty="0">
                          <a:effectLst/>
                        </a:rPr>
                        <a:t>$4,539,750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a:txBody>
                    <a:bodyPr/>
                    <a:lstStyle/>
                    <a:p>
                      <a:pPr marL="0" marR="0" algn="r">
                        <a:lnSpc>
                          <a:spcPct val="107000"/>
                        </a:lnSpc>
                        <a:spcBef>
                          <a:spcPts val="0"/>
                        </a:spcBef>
                        <a:spcAft>
                          <a:spcPts val="0"/>
                        </a:spcAft>
                      </a:pPr>
                      <a:r>
                        <a:rPr lang="en-US" sz="1000" dirty="0">
                          <a:effectLst/>
                        </a:rPr>
                        <a:t>$5,367,544</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a:txBody>
                    <a:bodyPr/>
                    <a:lstStyle/>
                    <a:p>
                      <a:pPr marL="0" marR="0" algn="r">
                        <a:lnSpc>
                          <a:spcPct val="107000"/>
                        </a:lnSpc>
                        <a:spcBef>
                          <a:spcPts val="0"/>
                        </a:spcBef>
                        <a:spcAft>
                          <a:spcPts val="0"/>
                        </a:spcAft>
                      </a:pPr>
                      <a:r>
                        <a:rPr lang="en-US" sz="1000" dirty="0">
                          <a:effectLst/>
                        </a:rPr>
                        <a:t>$11,607,392</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extLst>
                  <a:ext uri="{0D108BD9-81ED-4DB2-BD59-A6C34878D82A}">
                    <a16:rowId xmlns:a16="http://schemas.microsoft.com/office/drawing/2014/main" val="3138199950"/>
                  </a:ext>
                </a:extLst>
              </a:tr>
              <a:tr h="189999">
                <a:tc>
                  <a:txBody>
                    <a:bodyPr/>
                    <a:lstStyle/>
                    <a:p>
                      <a:pPr marL="0" marR="0" algn="r">
                        <a:lnSpc>
                          <a:spcPct val="107000"/>
                        </a:lnSpc>
                        <a:spcBef>
                          <a:spcPts val="0"/>
                        </a:spcBef>
                        <a:spcAft>
                          <a:spcPts val="0"/>
                        </a:spcAft>
                      </a:pPr>
                      <a:r>
                        <a:rPr lang="en-US" sz="1000" dirty="0">
                          <a:effectLst/>
                        </a:rPr>
                        <a:t>J</a:t>
                      </a:r>
                      <a:r>
                        <a:rPr lang="en-US" sz="1000" dirty="0" smtClean="0">
                          <a:effectLst/>
                        </a:rPr>
                        <a:t>: Total </a:t>
                      </a:r>
                      <a:r>
                        <a:rPr lang="en-US" sz="1000" dirty="0">
                          <a:effectLst/>
                        </a:rPr>
                        <a:t>District Expenditures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gridSpan="3">
                  <a:txBody>
                    <a:bodyPr/>
                    <a:lstStyle/>
                    <a:p>
                      <a:pPr marL="0" marR="0" lvl="0" indent="0" algn="ctr" defTabSz="685800" rtl="0" eaLnBrk="1" fontAlgn="auto" latinLnBrk="0" hangingPunct="1">
                        <a:lnSpc>
                          <a:spcPct val="107000"/>
                        </a:lnSpc>
                        <a:spcBef>
                          <a:spcPts val="0"/>
                        </a:spcBef>
                        <a:spcAft>
                          <a:spcPts val="0"/>
                        </a:spcAft>
                        <a:buClrTx/>
                        <a:buSzTx/>
                        <a:buFontTx/>
                        <a:buNone/>
                        <a:tabLst/>
                        <a:defRPr/>
                      </a:pPr>
                      <a:r>
                        <a:rPr lang="en-US" sz="1000" dirty="0" smtClean="0">
                          <a:effectLst/>
                        </a:rPr>
                        <a:t>$23,931,672</a:t>
                      </a: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37647619"/>
                  </a:ext>
                </a:extLst>
              </a:tr>
              <a:tr h="189999">
                <a:tc>
                  <a:txBody>
                    <a:bodyPr/>
                    <a:lstStyle/>
                    <a:p>
                      <a:pPr marL="0" marR="0" algn="r">
                        <a:lnSpc>
                          <a:spcPct val="107000"/>
                        </a:lnSpc>
                        <a:spcBef>
                          <a:spcPts val="0"/>
                        </a:spcBef>
                        <a:spcAft>
                          <a:spcPts val="0"/>
                        </a:spcAft>
                      </a:pPr>
                      <a:r>
                        <a:rPr lang="en-US" sz="1000" dirty="0">
                          <a:effectLst/>
                        </a:rPr>
                        <a:t>K</a:t>
                      </a:r>
                      <a:r>
                        <a:rPr lang="en-US" sz="1000" dirty="0" smtClean="0">
                          <a:effectLst/>
                        </a:rPr>
                        <a:t>: Total </a:t>
                      </a:r>
                      <a:r>
                        <a:rPr lang="en-US" sz="1000" dirty="0">
                          <a:effectLst/>
                        </a:rPr>
                        <a:t>District Exclusions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gridSpan="3">
                  <a:txBody>
                    <a:bodyPr/>
                    <a:lstStyle/>
                    <a:p>
                      <a:pPr marL="0" marR="0" algn="ctr">
                        <a:lnSpc>
                          <a:spcPct val="107000"/>
                        </a:lnSpc>
                        <a:spcBef>
                          <a:spcPts val="0"/>
                        </a:spcBef>
                        <a:spcAft>
                          <a:spcPts val="0"/>
                        </a:spcAft>
                      </a:pPr>
                      <a:r>
                        <a:rPr lang="en-US" sz="1000" dirty="0">
                          <a:effectLst/>
                        </a:rPr>
                        <a:t>$2,416,986</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32489273"/>
                  </a:ext>
                </a:extLst>
              </a:tr>
              <a:tr h="397515">
                <a:tc>
                  <a:txBody>
                    <a:bodyPr/>
                    <a:lstStyle/>
                    <a:p>
                      <a:pPr marL="0" marR="0" algn="r">
                        <a:lnSpc>
                          <a:spcPct val="107000"/>
                        </a:lnSpc>
                        <a:spcBef>
                          <a:spcPts val="0"/>
                        </a:spcBef>
                        <a:spcAft>
                          <a:spcPts val="0"/>
                        </a:spcAft>
                      </a:pPr>
                      <a:r>
                        <a:rPr lang="en-US" sz="1000" dirty="0">
                          <a:effectLst/>
                        </a:rPr>
                        <a:t>L</a:t>
                      </a:r>
                      <a:r>
                        <a:rPr lang="en-US" sz="1000" dirty="0" smtClean="0">
                          <a:effectLst/>
                        </a:rPr>
                        <a:t>: Excluded </a:t>
                      </a:r>
                      <a:r>
                        <a:rPr lang="en-US" sz="1000" dirty="0">
                          <a:effectLst/>
                        </a:rPr>
                        <a:t>Expenditures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gridSpan="3">
                  <a:txBody>
                    <a:bodyPr/>
                    <a:lstStyle/>
                    <a:p>
                      <a:pPr marL="0" marR="0">
                        <a:lnSpc>
                          <a:spcPct val="107000"/>
                        </a:lnSpc>
                        <a:spcBef>
                          <a:spcPts val="0"/>
                        </a:spcBef>
                        <a:spcAft>
                          <a:spcPts val="0"/>
                        </a:spcAft>
                      </a:pPr>
                      <a:r>
                        <a:rPr lang="en-US" sz="1000" dirty="0">
                          <a:effectLst/>
                        </a:rPr>
                        <a:t>Debt, capital, equipment, </a:t>
                      </a:r>
                      <a:r>
                        <a:rPr lang="en-US" sz="1000" dirty="0" smtClean="0">
                          <a:effectLst/>
                        </a:rPr>
                        <a:t>tuition paid to private schools accepting vouchers, </a:t>
                      </a:r>
                      <a:r>
                        <a:rPr lang="en-US" sz="1000" dirty="0">
                          <a:effectLst/>
                        </a:rPr>
                        <a:t>adult </a:t>
                      </a:r>
                      <a:r>
                        <a:rPr lang="en-US" sz="1000" dirty="0" smtClean="0">
                          <a:effectLst/>
                        </a:rPr>
                        <a:t>education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28758162"/>
                  </a:ext>
                </a:extLst>
              </a:tr>
              <a:tr h="210139">
                <a:tc>
                  <a:txBody>
                    <a:bodyPr/>
                    <a:lstStyle/>
                    <a:p>
                      <a:pPr marL="0" marR="0" algn="r">
                        <a:lnSpc>
                          <a:spcPct val="107000"/>
                        </a:lnSpc>
                        <a:spcBef>
                          <a:spcPts val="0"/>
                        </a:spcBef>
                        <a:spcAft>
                          <a:spcPts val="0"/>
                        </a:spcAft>
                      </a:pPr>
                      <a:r>
                        <a:rPr lang="en-US" sz="1000" dirty="0">
                          <a:effectLst/>
                        </a:rPr>
                        <a:t>M</a:t>
                      </a:r>
                      <a:r>
                        <a:rPr lang="en-US" sz="1000" dirty="0" smtClean="0">
                          <a:effectLst/>
                        </a:rPr>
                        <a:t>: Enrollment </a:t>
                      </a:r>
                      <a:r>
                        <a:rPr lang="en-US" sz="1000" dirty="0">
                          <a:effectLst/>
                        </a:rPr>
                        <a:t>Count Procedure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gridSpan="3">
                  <a:txBody>
                    <a:bodyPr/>
                    <a:lstStyle/>
                    <a:p>
                      <a:pPr marL="0" marR="0" lvl="0" indent="0" algn="l" defTabSz="685800" rtl="0" eaLnBrk="1" fontAlgn="auto" latinLnBrk="0" hangingPunct="1">
                        <a:lnSpc>
                          <a:spcPct val="107000"/>
                        </a:lnSpc>
                        <a:spcBef>
                          <a:spcPts val="0"/>
                        </a:spcBef>
                        <a:spcAft>
                          <a:spcPts val="0"/>
                        </a:spcAft>
                        <a:buClrTx/>
                        <a:buSzTx/>
                        <a:buFontTx/>
                        <a:buNone/>
                        <a:tabLst/>
                        <a:defRPr/>
                      </a:pPr>
                      <a:r>
                        <a:rPr lang="en-US" sz="1000" dirty="0" smtClean="0">
                          <a:effectLst/>
                        </a:rPr>
                        <a:t>WISEdata 3</a:t>
                      </a:r>
                      <a:r>
                        <a:rPr lang="en-US" sz="1000" baseline="30000" dirty="0" smtClean="0">
                          <a:effectLst/>
                        </a:rPr>
                        <a:t>rd </a:t>
                      </a:r>
                      <a:r>
                        <a:rPr lang="en-US" sz="1000" dirty="0" smtClean="0">
                          <a:effectLst/>
                        </a:rPr>
                        <a:t>Friday in September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17646180"/>
                  </a:ext>
                </a:extLst>
              </a:tr>
            </a:tbl>
          </a:graphicData>
        </a:graphic>
      </p:graphicFrame>
      <p:sp>
        <p:nvSpPr>
          <p:cNvPr id="8" name="Rectangle 7"/>
          <p:cNvSpPr/>
          <p:nvPr/>
        </p:nvSpPr>
        <p:spPr>
          <a:xfrm>
            <a:off x="4047951" y="4332514"/>
            <a:ext cx="2341963" cy="239486"/>
          </a:xfrm>
          <a:prstGeom prst="rect">
            <a:avLst/>
          </a:prstGeom>
          <a:noFill/>
          <a:ln w="38100">
            <a:solidFill>
              <a:srgbClr val="49D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36024"/>
            <a:endParaRPr lang="en-US" sz="1646" dirty="0">
              <a:solidFill>
                <a:prstClr val="white"/>
              </a:solidFill>
              <a:latin typeface="Calibri"/>
            </a:endParaRPr>
          </a:p>
        </p:txBody>
      </p:sp>
    </p:spTree>
    <p:extLst>
      <p:ext uri="{BB962C8B-B14F-4D97-AF65-F5344CB8AC3E}">
        <p14:creationId xmlns:p14="http://schemas.microsoft.com/office/powerpoint/2010/main" val="1249986748"/>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9364663" cy="1357475"/>
          </a:xfrm>
        </p:spPr>
        <p:txBody>
          <a:bodyPr/>
          <a:lstStyle/>
          <a:p>
            <a:pPr lvl="0" algn="ctr" defTabSz="702328">
              <a:lnSpc>
                <a:spcPct val="100000"/>
              </a:lnSpc>
              <a:spcBef>
                <a:spcPts val="0"/>
              </a:spcBef>
              <a:spcAft>
                <a:spcPts val="3072"/>
              </a:spcAft>
            </a:pPr>
            <a:r>
              <a:rPr lang="en-US" sz="3687" b="1" dirty="0">
                <a:solidFill>
                  <a:prstClr val="white"/>
                </a:solidFill>
                <a:latin typeface="Lato Black" panose="020F0A02020204030203" pitchFamily="34" charset="0"/>
                <a:ea typeface="+mn-ea"/>
                <a:cs typeface="+mn-cs"/>
              </a:rPr>
              <a:t>K and L: Exclusions</a:t>
            </a:r>
          </a:p>
        </p:txBody>
      </p:sp>
      <p:sp>
        <p:nvSpPr>
          <p:cNvPr id="4" name="Slide Number Placeholder 3"/>
          <p:cNvSpPr>
            <a:spLocks noGrp="1"/>
          </p:cNvSpPr>
          <p:nvPr>
            <p:ph type="sldNum" sz="quarter" idx="12"/>
          </p:nvPr>
        </p:nvSpPr>
        <p:spPr/>
        <p:txBody>
          <a:bodyPr/>
          <a:lstStyle/>
          <a:p>
            <a:fld id="{E5B05722-27E2-490D-91AF-DCC2EA314057}" type="slidenum">
              <a:rPr lang="en-US" smtClean="0"/>
              <a:pPr/>
              <a:t>89</a:t>
            </a:fld>
            <a:endParaRPr lang="en-US" dirty="0"/>
          </a:p>
        </p:txBody>
      </p:sp>
      <p:sp>
        <p:nvSpPr>
          <p:cNvPr id="5" name="Text Placeholder 2"/>
          <p:cNvSpPr txBox="1">
            <a:spLocks/>
          </p:cNvSpPr>
          <p:nvPr/>
        </p:nvSpPr>
        <p:spPr>
          <a:xfrm>
            <a:off x="432988" y="2200683"/>
            <a:ext cx="3614963" cy="3525203"/>
          </a:xfrm>
          <a:prstGeom prst="rect">
            <a:avLst/>
          </a:prstGeom>
        </p:spPr>
        <p:txBody>
          <a:bodyPr>
            <a:normAutofit fontScale="85000" lnSpcReduction="20000"/>
          </a:bodyPr>
          <a:lstStyle>
            <a:lvl1pPr marL="234109" indent="-234109" algn="l" defTabSz="936437" rtl="0" eaLnBrk="1" latinLnBrk="0" hangingPunct="1">
              <a:lnSpc>
                <a:spcPct val="90000"/>
              </a:lnSpc>
              <a:spcBef>
                <a:spcPts val="1024"/>
              </a:spcBef>
              <a:buFont typeface="Arial" panose="020B0604020202020204" pitchFamily="34" charset="0"/>
              <a:buChar char="•"/>
              <a:defRPr sz="2867" kern="1200">
                <a:solidFill>
                  <a:schemeClr val="tx1"/>
                </a:solidFill>
                <a:latin typeface="+mn-lt"/>
                <a:ea typeface="+mn-ea"/>
                <a:cs typeface="+mn-cs"/>
              </a:defRPr>
            </a:lvl1pPr>
            <a:lvl2pPr marL="702328" indent="-234109" algn="l" defTabSz="936437" rtl="0" eaLnBrk="1" latinLnBrk="0" hangingPunct="1">
              <a:lnSpc>
                <a:spcPct val="90000"/>
              </a:lnSpc>
              <a:spcBef>
                <a:spcPts val="512"/>
              </a:spcBef>
              <a:buFont typeface="Arial" panose="020B0604020202020204" pitchFamily="34" charset="0"/>
              <a:buChar char="•"/>
              <a:defRPr sz="2458" kern="1200">
                <a:solidFill>
                  <a:schemeClr val="tx1"/>
                </a:solidFill>
                <a:latin typeface="+mn-lt"/>
                <a:ea typeface="+mn-ea"/>
                <a:cs typeface="+mn-cs"/>
              </a:defRPr>
            </a:lvl2pPr>
            <a:lvl3pPr marL="1170546" indent="-234109" algn="l" defTabSz="936437" rtl="0" eaLnBrk="1" latinLnBrk="0" hangingPunct="1">
              <a:lnSpc>
                <a:spcPct val="90000"/>
              </a:lnSpc>
              <a:spcBef>
                <a:spcPts val="512"/>
              </a:spcBef>
              <a:buFont typeface="Arial" panose="020B0604020202020204" pitchFamily="34" charset="0"/>
              <a:buChar char="•"/>
              <a:defRPr sz="2048" kern="1200">
                <a:solidFill>
                  <a:schemeClr val="tx1"/>
                </a:solidFill>
                <a:latin typeface="+mn-lt"/>
                <a:ea typeface="+mn-ea"/>
                <a:cs typeface="+mn-cs"/>
              </a:defRPr>
            </a:lvl3pPr>
            <a:lvl4pPr marL="1638765" indent="-234109" algn="l" defTabSz="936437" rtl="0" eaLnBrk="1" latinLnBrk="0" hangingPunct="1">
              <a:lnSpc>
                <a:spcPct val="90000"/>
              </a:lnSpc>
              <a:spcBef>
                <a:spcPts val="512"/>
              </a:spcBef>
              <a:buFont typeface="Arial" panose="020B0604020202020204" pitchFamily="34" charset="0"/>
              <a:buChar char="•"/>
              <a:defRPr sz="1843" kern="1200">
                <a:solidFill>
                  <a:schemeClr val="tx1"/>
                </a:solidFill>
                <a:latin typeface="+mn-lt"/>
                <a:ea typeface="+mn-ea"/>
                <a:cs typeface="+mn-cs"/>
              </a:defRPr>
            </a:lvl4pPr>
            <a:lvl5pPr marL="2106983" indent="-234109" algn="l" defTabSz="936437" rtl="0" eaLnBrk="1" latinLnBrk="0" hangingPunct="1">
              <a:lnSpc>
                <a:spcPct val="90000"/>
              </a:lnSpc>
              <a:spcBef>
                <a:spcPts val="512"/>
              </a:spcBef>
              <a:buFont typeface="Arial" panose="020B0604020202020204" pitchFamily="34" charset="0"/>
              <a:buChar char="•"/>
              <a:defRPr sz="1843" kern="1200">
                <a:solidFill>
                  <a:schemeClr val="tx1"/>
                </a:solidFill>
                <a:latin typeface="+mn-lt"/>
                <a:ea typeface="+mn-ea"/>
                <a:cs typeface="+mn-cs"/>
              </a:defRPr>
            </a:lvl5pPr>
            <a:lvl6pPr marL="2575202" indent="-234109" algn="l" defTabSz="936437" rtl="0" eaLnBrk="1" latinLnBrk="0" hangingPunct="1">
              <a:lnSpc>
                <a:spcPct val="90000"/>
              </a:lnSpc>
              <a:spcBef>
                <a:spcPts val="512"/>
              </a:spcBef>
              <a:buFont typeface="Arial" panose="020B0604020202020204" pitchFamily="34" charset="0"/>
              <a:buChar char="•"/>
              <a:defRPr sz="1843" kern="1200">
                <a:solidFill>
                  <a:schemeClr val="tx1"/>
                </a:solidFill>
                <a:latin typeface="+mn-lt"/>
                <a:ea typeface="+mn-ea"/>
                <a:cs typeface="+mn-cs"/>
              </a:defRPr>
            </a:lvl6pPr>
            <a:lvl7pPr marL="3043420" indent="-234109" algn="l" defTabSz="936437" rtl="0" eaLnBrk="1" latinLnBrk="0" hangingPunct="1">
              <a:lnSpc>
                <a:spcPct val="90000"/>
              </a:lnSpc>
              <a:spcBef>
                <a:spcPts val="512"/>
              </a:spcBef>
              <a:buFont typeface="Arial" panose="020B0604020202020204" pitchFamily="34" charset="0"/>
              <a:buChar char="•"/>
              <a:defRPr sz="1843" kern="1200">
                <a:solidFill>
                  <a:schemeClr val="tx1"/>
                </a:solidFill>
                <a:latin typeface="+mn-lt"/>
                <a:ea typeface="+mn-ea"/>
                <a:cs typeface="+mn-cs"/>
              </a:defRPr>
            </a:lvl7pPr>
            <a:lvl8pPr marL="3511639" indent="-234109" algn="l" defTabSz="936437" rtl="0" eaLnBrk="1" latinLnBrk="0" hangingPunct="1">
              <a:lnSpc>
                <a:spcPct val="90000"/>
              </a:lnSpc>
              <a:spcBef>
                <a:spcPts val="512"/>
              </a:spcBef>
              <a:buFont typeface="Arial" panose="020B0604020202020204" pitchFamily="34" charset="0"/>
              <a:buChar char="•"/>
              <a:defRPr sz="1843" kern="1200">
                <a:solidFill>
                  <a:schemeClr val="tx1"/>
                </a:solidFill>
                <a:latin typeface="+mn-lt"/>
                <a:ea typeface="+mn-ea"/>
                <a:cs typeface="+mn-cs"/>
              </a:defRPr>
            </a:lvl8pPr>
            <a:lvl9pPr marL="3979857" indent="-234109" algn="l" defTabSz="936437" rtl="0" eaLnBrk="1" latinLnBrk="0" hangingPunct="1">
              <a:lnSpc>
                <a:spcPct val="90000"/>
              </a:lnSpc>
              <a:spcBef>
                <a:spcPts val="512"/>
              </a:spcBef>
              <a:buFont typeface="Arial" panose="020B0604020202020204" pitchFamily="34" charset="0"/>
              <a:buChar char="•"/>
              <a:defRPr sz="1843" kern="1200">
                <a:solidFill>
                  <a:schemeClr val="tx1"/>
                </a:solidFill>
                <a:latin typeface="+mn-lt"/>
                <a:ea typeface="+mn-ea"/>
                <a:cs typeface="+mn-cs"/>
              </a:defRPr>
            </a:lvl9pPr>
          </a:lstStyle>
          <a:p>
            <a:r>
              <a:rPr lang="en-US" sz="2000" b="1" dirty="0">
                <a:latin typeface="Lato" panose="020F0502020204030203" pitchFamily="34" charset="0"/>
              </a:rPr>
              <a:t>WASBO Financial Transparency Work Group meeting to determine statewide guidance.</a:t>
            </a:r>
          </a:p>
          <a:p>
            <a:endParaRPr lang="en-US" sz="2000" b="1" dirty="0">
              <a:latin typeface="Lato" panose="020F0502020204030203" pitchFamily="34" charset="0"/>
            </a:endParaRPr>
          </a:p>
          <a:p>
            <a:r>
              <a:rPr lang="en-US" sz="2000" b="1" dirty="0">
                <a:latin typeface="Lato" panose="020F0502020204030203" pitchFamily="34" charset="0"/>
              </a:rPr>
              <a:t>Exclude: adult education, capital expenditures, equipment, debt, tuition paid to private schools accepting vouchers, food service, revenue transits.</a:t>
            </a:r>
          </a:p>
          <a:p>
            <a:endParaRPr lang="en-US" sz="2000" b="1" dirty="0">
              <a:latin typeface="Lato" panose="020F0502020204030203" pitchFamily="34" charset="0"/>
            </a:endParaRPr>
          </a:p>
          <a:p>
            <a:r>
              <a:rPr lang="en-US" sz="2000" b="1" dirty="0">
                <a:latin typeface="Lato" panose="020F0502020204030203" pitchFamily="34" charset="0"/>
              </a:rPr>
              <a:t>Report sum of all exclusions (K).</a:t>
            </a:r>
          </a:p>
          <a:p>
            <a:endParaRPr lang="en-US" sz="2000" b="1" dirty="0">
              <a:latin typeface="Lato" panose="020F0502020204030203" pitchFamily="34" charset="0"/>
            </a:endParaRPr>
          </a:p>
          <a:p>
            <a:r>
              <a:rPr lang="en-US" sz="2000" b="1" dirty="0">
                <a:latin typeface="Lato" panose="020F0502020204030203" pitchFamily="34" charset="0"/>
              </a:rPr>
              <a:t>Report what was  excluded (L). </a:t>
            </a:r>
          </a:p>
          <a:p>
            <a:pPr marL="0" indent="0">
              <a:buFont typeface="Arial" panose="020B0604020202020204" pitchFamily="34" charset="0"/>
              <a:buNone/>
            </a:pPr>
            <a:endParaRPr lang="en-US" dirty="0"/>
          </a:p>
        </p:txBody>
      </p:sp>
      <p:graphicFrame>
        <p:nvGraphicFramePr>
          <p:cNvPr id="7" name="Table 6"/>
          <p:cNvGraphicFramePr>
            <a:graphicFrameLocks noGrp="1"/>
          </p:cNvGraphicFramePr>
          <p:nvPr>
            <p:extLst/>
          </p:nvPr>
        </p:nvGraphicFramePr>
        <p:xfrm>
          <a:off x="4047951" y="1821637"/>
          <a:ext cx="5164262" cy="3527461"/>
        </p:xfrm>
        <a:graphic>
          <a:graphicData uri="http://schemas.openxmlformats.org/drawingml/2006/table">
            <a:tbl>
              <a:tblPr firstRow="1" firstCol="1" bandRow="1">
                <a:tableStyleId>{5C22544A-7EE6-4342-B048-85BDC9FD1C3A}</a:tableStyleId>
              </a:tblPr>
              <a:tblGrid>
                <a:gridCol w="2348337">
                  <a:extLst>
                    <a:ext uri="{9D8B030D-6E8A-4147-A177-3AD203B41FA5}">
                      <a16:colId xmlns:a16="http://schemas.microsoft.com/office/drawing/2014/main" val="3797289709"/>
                    </a:ext>
                  </a:extLst>
                </a:gridCol>
                <a:gridCol w="969102">
                  <a:extLst>
                    <a:ext uri="{9D8B030D-6E8A-4147-A177-3AD203B41FA5}">
                      <a16:colId xmlns:a16="http://schemas.microsoft.com/office/drawing/2014/main" val="1499538746"/>
                    </a:ext>
                  </a:extLst>
                </a:gridCol>
                <a:gridCol w="932427">
                  <a:extLst>
                    <a:ext uri="{9D8B030D-6E8A-4147-A177-3AD203B41FA5}">
                      <a16:colId xmlns:a16="http://schemas.microsoft.com/office/drawing/2014/main" val="2285733707"/>
                    </a:ext>
                  </a:extLst>
                </a:gridCol>
                <a:gridCol w="914396">
                  <a:extLst>
                    <a:ext uri="{9D8B030D-6E8A-4147-A177-3AD203B41FA5}">
                      <a16:colId xmlns:a16="http://schemas.microsoft.com/office/drawing/2014/main" val="1375915394"/>
                    </a:ext>
                  </a:extLst>
                </a:gridCol>
              </a:tblGrid>
              <a:tr h="172714">
                <a:tc>
                  <a:txBody>
                    <a:bodyPr/>
                    <a:lstStyle/>
                    <a:p>
                      <a:pPr marL="0" marR="0">
                        <a:lnSpc>
                          <a:spcPct val="107000"/>
                        </a:lnSpc>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gridSpan="3">
                  <a:txBody>
                    <a:bodyPr/>
                    <a:lstStyle/>
                    <a:p>
                      <a:pPr marL="0" marR="0" algn="ctr">
                        <a:lnSpc>
                          <a:spcPct val="107000"/>
                        </a:lnSpc>
                        <a:spcBef>
                          <a:spcPts val="0"/>
                        </a:spcBef>
                        <a:spcAft>
                          <a:spcPts val="0"/>
                        </a:spcAft>
                      </a:pPr>
                      <a:r>
                        <a:rPr lang="en-US" sz="1000" dirty="0">
                          <a:effectLst/>
                        </a:rPr>
                        <a:t>District 1</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68484241"/>
                  </a:ext>
                </a:extLst>
              </a:tr>
              <a:tr h="345428">
                <a:tc>
                  <a:txBody>
                    <a:bodyPr/>
                    <a:lstStyle/>
                    <a:p>
                      <a:pPr marL="0" marR="0">
                        <a:lnSpc>
                          <a:spcPct val="107000"/>
                        </a:lnSpc>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a:txBody>
                    <a:bodyPr/>
                    <a:lstStyle/>
                    <a:p>
                      <a:pPr marL="0" marR="0">
                        <a:lnSpc>
                          <a:spcPct val="107000"/>
                        </a:lnSpc>
                        <a:spcBef>
                          <a:spcPts val="0"/>
                        </a:spcBef>
                        <a:spcAft>
                          <a:spcPts val="0"/>
                        </a:spcAft>
                      </a:pPr>
                      <a:r>
                        <a:rPr lang="en-US" sz="1000" b="1" dirty="0">
                          <a:effectLst/>
                        </a:rPr>
                        <a:t>Elementary</a:t>
                      </a:r>
                    </a:p>
                    <a:p>
                      <a:pPr marL="0" marR="0">
                        <a:lnSpc>
                          <a:spcPct val="107000"/>
                        </a:lnSpc>
                        <a:spcBef>
                          <a:spcPts val="0"/>
                        </a:spcBef>
                        <a:spcAft>
                          <a:spcPts val="0"/>
                        </a:spcAft>
                      </a:pPr>
                      <a:r>
                        <a:rPr lang="en-US" sz="1000" b="1" dirty="0">
                          <a:effectLst/>
                        </a:rPr>
                        <a:t>School #11</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a:txBody>
                    <a:bodyPr/>
                    <a:lstStyle/>
                    <a:p>
                      <a:pPr marL="0" marR="0">
                        <a:lnSpc>
                          <a:spcPct val="107000"/>
                        </a:lnSpc>
                        <a:spcBef>
                          <a:spcPts val="0"/>
                        </a:spcBef>
                        <a:spcAft>
                          <a:spcPts val="0"/>
                        </a:spcAft>
                      </a:pPr>
                      <a:r>
                        <a:rPr lang="en-US" sz="1000" b="1" dirty="0" smtClean="0">
                          <a:effectLst/>
                        </a:rPr>
                        <a:t>Middle</a:t>
                      </a:r>
                      <a:endParaRPr lang="en-US" sz="1000" b="1" dirty="0">
                        <a:effectLst/>
                      </a:endParaRPr>
                    </a:p>
                    <a:p>
                      <a:pPr marL="0" marR="0">
                        <a:lnSpc>
                          <a:spcPct val="107000"/>
                        </a:lnSpc>
                        <a:spcBef>
                          <a:spcPts val="0"/>
                        </a:spcBef>
                        <a:spcAft>
                          <a:spcPts val="0"/>
                        </a:spcAft>
                      </a:pPr>
                      <a:r>
                        <a:rPr lang="en-US" sz="1000" b="1" dirty="0">
                          <a:effectLst/>
                        </a:rPr>
                        <a:t>School #12</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a:txBody>
                    <a:bodyPr/>
                    <a:lstStyle/>
                    <a:p>
                      <a:pPr marL="0" marR="0">
                        <a:lnSpc>
                          <a:spcPct val="107000"/>
                        </a:lnSpc>
                        <a:spcBef>
                          <a:spcPts val="0"/>
                        </a:spcBef>
                        <a:spcAft>
                          <a:spcPts val="0"/>
                        </a:spcAft>
                      </a:pPr>
                      <a:r>
                        <a:rPr lang="en-US" sz="1000" b="1" dirty="0" smtClean="0">
                          <a:effectLst/>
                        </a:rPr>
                        <a:t>High</a:t>
                      </a:r>
                      <a:r>
                        <a:rPr lang="en-US" sz="1000" b="1" baseline="0" dirty="0" smtClean="0">
                          <a:effectLst/>
                        </a:rPr>
                        <a:t> </a:t>
                      </a:r>
                      <a:endParaRPr lang="en-US" sz="1000" b="1" dirty="0">
                        <a:effectLst/>
                      </a:endParaRPr>
                    </a:p>
                    <a:p>
                      <a:pPr marL="0" marR="0">
                        <a:lnSpc>
                          <a:spcPct val="107000"/>
                        </a:lnSpc>
                        <a:spcBef>
                          <a:spcPts val="0"/>
                        </a:spcBef>
                        <a:spcAft>
                          <a:spcPts val="0"/>
                        </a:spcAft>
                      </a:pPr>
                      <a:r>
                        <a:rPr lang="en-US" sz="1000" b="1" dirty="0">
                          <a:effectLst/>
                        </a:rPr>
                        <a:t>School #17</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extLst>
                  <a:ext uri="{0D108BD9-81ED-4DB2-BD59-A6C34878D82A}">
                    <a16:rowId xmlns:a16="http://schemas.microsoft.com/office/drawing/2014/main" val="2417956228"/>
                  </a:ext>
                </a:extLst>
              </a:tr>
              <a:tr h="172714">
                <a:tc>
                  <a:txBody>
                    <a:bodyPr/>
                    <a:lstStyle/>
                    <a:p>
                      <a:pPr marL="0" marR="0" algn="r">
                        <a:lnSpc>
                          <a:spcPct val="107000"/>
                        </a:lnSpc>
                        <a:spcBef>
                          <a:spcPts val="0"/>
                        </a:spcBef>
                        <a:spcAft>
                          <a:spcPts val="0"/>
                        </a:spcAft>
                      </a:pPr>
                      <a:r>
                        <a:rPr lang="en-US" sz="1000" dirty="0">
                          <a:effectLst/>
                        </a:rPr>
                        <a:t>A: </a:t>
                      </a:r>
                      <a:r>
                        <a:rPr lang="en-US" sz="1000" dirty="0" smtClean="0">
                          <a:effectLst/>
                        </a:rPr>
                        <a:t>Enrollment (School Report Cards)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a:txBody>
                    <a:bodyPr/>
                    <a:lstStyle/>
                    <a:p>
                      <a:pPr marL="0" marR="0" algn="ctr">
                        <a:lnSpc>
                          <a:spcPct val="107000"/>
                        </a:lnSpc>
                        <a:spcBef>
                          <a:spcPts val="0"/>
                        </a:spcBef>
                        <a:spcAft>
                          <a:spcPts val="0"/>
                        </a:spcAft>
                      </a:pPr>
                      <a:r>
                        <a:rPr lang="en-US" sz="1000" dirty="0">
                          <a:effectLst/>
                        </a:rPr>
                        <a:t>375</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a:txBody>
                    <a:bodyPr/>
                    <a:lstStyle/>
                    <a:p>
                      <a:pPr marL="0" marR="0" algn="ctr">
                        <a:lnSpc>
                          <a:spcPct val="107000"/>
                        </a:lnSpc>
                        <a:spcBef>
                          <a:spcPts val="0"/>
                        </a:spcBef>
                        <a:spcAft>
                          <a:spcPts val="0"/>
                        </a:spcAft>
                      </a:pPr>
                      <a:r>
                        <a:rPr lang="en-US" sz="1000" dirty="0">
                          <a:effectLst/>
                        </a:rPr>
                        <a:t>511</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a:txBody>
                    <a:bodyPr/>
                    <a:lstStyle/>
                    <a:p>
                      <a:pPr marL="0" marR="0" algn="ctr">
                        <a:lnSpc>
                          <a:spcPct val="107000"/>
                        </a:lnSpc>
                        <a:spcBef>
                          <a:spcPts val="0"/>
                        </a:spcBef>
                        <a:spcAft>
                          <a:spcPts val="0"/>
                        </a:spcAft>
                      </a:pPr>
                      <a:r>
                        <a:rPr lang="en-US" sz="1000" dirty="0">
                          <a:effectLst/>
                        </a:rPr>
                        <a:t>992</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extLst>
                  <a:ext uri="{0D108BD9-81ED-4DB2-BD59-A6C34878D82A}">
                    <a16:rowId xmlns:a16="http://schemas.microsoft.com/office/drawing/2014/main" val="821515262"/>
                  </a:ext>
                </a:extLst>
              </a:tr>
              <a:tr h="172714">
                <a:tc rowSpan="4">
                  <a:txBody>
                    <a:bodyPr/>
                    <a:lstStyle/>
                    <a:p>
                      <a:pPr marL="0" marR="0">
                        <a:lnSpc>
                          <a:spcPct val="107000"/>
                        </a:lnSpc>
                        <a:spcBef>
                          <a:spcPts val="0"/>
                        </a:spcBef>
                        <a:spcAft>
                          <a:spcPts val="0"/>
                        </a:spcAft>
                      </a:pPr>
                      <a:r>
                        <a:rPr lang="en-US" sz="1000" dirty="0" smtClean="0">
                          <a:effectLst/>
                        </a:rPr>
                        <a:t>School</a:t>
                      </a:r>
                      <a:r>
                        <a:rPr lang="en-US" sz="1000" baseline="0" dirty="0" smtClean="0">
                          <a:effectLst/>
                        </a:rPr>
                        <a:t> L</a:t>
                      </a:r>
                      <a:r>
                        <a:rPr lang="en-US" sz="1000" dirty="0" smtClean="0">
                          <a:effectLst/>
                        </a:rPr>
                        <a:t>evel</a:t>
                      </a:r>
                      <a:endParaRPr lang="en-US" sz="1000" dirty="0">
                        <a:effectLst/>
                      </a:endParaRPr>
                    </a:p>
                    <a:p>
                      <a:pPr marL="0" marR="0" algn="r">
                        <a:lnSpc>
                          <a:spcPct val="107000"/>
                        </a:lnSpc>
                        <a:spcBef>
                          <a:spcPts val="0"/>
                        </a:spcBef>
                        <a:spcAft>
                          <a:spcPts val="0"/>
                        </a:spcAft>
                      </a:pPr>
                      <a:r>
                        <a:rPr lang="en-US" sz="1000" dirty="0">
                          <a:effectLst/>
                        </a:rPr>
                        <a:t>B: Federal</a:t>
                      </a:r>
                    </a:p>
                    <a:p>
                      <a:pPr marL="0" marR="0" algn="r">
                        <a:lnSpc>
                          <a:spcPct val="107000"/>
                        </a:lnSpc>
                        <a:spcBef>
                          <a:spcPts val="0"/>
                        </a:spcBef>
                        <a:spcAft>
                          <a:spcPts val="0"/>
                        </a:spcAft>
                      </a:pPr>
                      <a:r>
                        <a:rPr lang="en-US" sz="1000" dirty="0">
                          <a:effectLst/>
                        </a:rPr>
                        <a:t>C: State/Local</a:t>
                      </a:r>
                    </a:p>
                    <a:p>
                      <a:pPr marL="0" marR="0" algn="r">
                        <a:lnSpc>
                          <a:spcPct val="107000"/>
                        </a:lnSpc>
                        <a:spcBef>
                          <a:spcPts val="0"/>
                        </a:spcBef>
                        <a:spcAft>
                          <a:spcPts val="0"/>
                        </a:spcAft>
                      </a:pPr>
                      <a:r>
                        <a:rPr lang="en-US" sz="1000" dirty="0">
                          <a:effectLst/>
                        </a:rPr>
                        <a:t>D</a:t>
                      </a:r>
                      <a:r>
                        <a:rPr lang="en-US" sz="1000" dirty="0" smtClean="0">
                          <a:effectLst/>
                        </a:rPr>
                        <a:t>: School Site </a:t>
                      </a:r>
                      <a:r>
                        <a:rPr lang="en-US" sz="1000" dirty="0">
                          <a:effectLst/>
                        </a:rPr>
                        <a:t>total</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a:txBody>
                    <a:bodyPr/>
                    <a:lstStyle/>
                    <a:p>
                      <a:pPr marL="0" marR="0" algn="r">
                        <a:lnSpc>
                          <a:spcPct val="107000"/>
                        </a:lnSpc>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a:txBody>
                    <a:bodyPr/>
                    <a:lstStyle/>
                    <a:p>
                      <a:pPr marL="0" marR="0" algn="r">
                        <a:lnSpc>
                          <a:spcPct val="107000"/>
                        </a:lnSpc>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a:txBody>
                    <a:bodyPr/>
                    <a:lstStyle/>
                    <a:p>
                      <a:pPr marL="0" marR="0" algn="r">
                        <a:lnSpc>
                          <a:spcPct val="107000"/>
                        </a:lnSpc>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extLst>
                  <a:ext uri="{0D108BD9-81ED-4DB2-BD59-A6C34878D82A}">
                    <a16:rowId xmlns:a16="http://schemas.microsoft.com/office/drawing/2014/main" val="2298523472"/>
                  </a:ext>
                </a:extLst>
              </a:tr>
              <a:tr h="172714">
                <a:tc vMerge="1">
                  <a:txBody>
                    <a:bodyPr/>
                    <a:lstStyle/>
                    <a:p>
                      <a:endParaRPr lang="en-US"/>
                    </a:p>
                  </a:txBody>
                  <a:tcPr/>
                </a:tc>
                <a:tc>
                  <a:txBody>
                    <a:bodyPr/>
                    <a:lstStyle/>
                    <a:p>
                      <a:pPr marL="0" marR="0" algn="r">
                        <a:lnSpc>
                          <a:spcPct val="107000"/>
                        </a:lnSpc>
                        <a:spcBef>
                          <a:spcPts val="0"/>
                        </a:spcBef>
                        <a:spcAft>
                          <a:spcPts val="0"/>
                        </a:spcAft>
                      </a:pPr>
                      <a:r>
                        <a:rPr lang="en-US" sz="1000" dirty="0">
                          <a:effectLst/>
                        </a:rPr>
                        <a:t>$456</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a:txBody>
                    <a:bodyPr/>
                    <a:lstStyle/>
                    <a:p>
                      <a:pPr marL="0" marR="0" algn="r">
                        <a:lnSpc>
                          <a:spcPct val="107000"/>
                        </a:lnSpc>
                        <a:spcBef>
                          <a:spcPts val="0"/>
                        </a:spcBef>
                        <a:spcAft>
                          <a:spcPts val="0"/>
                        </a:spcAft>
                      </a:pPr>
                      <a:r>
                        <a:rPr lang="en-US" sz="1000" dirty="0">
                          <a:effectLst/>
                        </a:rPr>
                        <a:t>$209</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a:txBody>
                    <a:bodyPr/>
                    <a:lstStyle/>
                    <a:p>
                      <a:pPr marL="0" marR="0" algn="r">
                        <a:lnSpc>
                          <a:spcPct val="107000"/>
                        </a:lnSpc>
                        <a:spcBef>
                          <a:spcPts val="0"/>
                        </a:spcBef>
                        <a:spcAft>
                          <a:spcPts val="0"/>
                        </a:spcAft>
                      </a:pPr>
                      <a:r>
                        <a:rPr lang="en-US" sz="1000" dirty="0">
                          <a:effectLst/>
                        </a:rPr>
                        <a:t>$164</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extLst>
                  <a:ext uri="{0D108BD9-81ED-4DB2-BD59-A6C34878D82A}">
                    <a16:rowId xmlns:a16="http://schemas.microsoft.com/office/drawing/2014/main" val="1209589097"/>
                  </a:ext>
                </a:extLst>
              </a:tr>
              <a:tr h="172714">
                <a:tc vMerge="1">
                  <a:txBody>
                    <a:bodyPr/>
                    <a:lstStyle/>
                    <a:p>
                      <a:endParaRPr lang="en-US"/>
                    </a:p>
                  </a:txBody>
                  <a:tcPr/>
                </a:tc>
                <a:tc>
                  <a:txBody>
                    <a:bodyPr/>
                    <a:lstStyle/>
                    <a:p>
                      <a:pPr marL="0" marR="0" algn="r">
                        <a:lnSpc>
                          <a:spcPct val="107000"/>
                        </a:lnSpc>
                        <a:spcBef>
                          <a:spcPts val="0"/>
                        </a:spcBef>
                        <a:spcAft>
                          <a:spcPts val="0"/>
                        </a:spcAft>
                      </a:pPr>
                      <a:r>
                        <a:rPr lang="en-US" sz="1000" dirty="0">
                          <a:effectLst/>
                        </a:rPr>
                        <a:t>$6,111</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a:txBody>
                    <a:bodyPr/>
                    <a:lstStyle/>
                    <a:p>
                      <a:pPr marL="0" marR="0" algn="r">
                        <a:lnSpc>
                          <a:spcPct val="107000"/>
                        </a:lnSpc>
                        <a:spcBef>
                          <a:spcPts val="0"/>
                        </a:spcBef>
                        <a:spcAft>
                          <a:spcPts val="0"/>
                        </a:spcAft>
                      </a:pPr>
                      <a:r>
                        <a:rPr lang="en-US" sz="1000" dirty="0">
                          <a:effectLst/>
                        </a:rPr>
                        <a:t>$4,756</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a:txBody>
                    <a:bodyPr/>
                    <a:lstStyle/>
                    <a:p>
                      <a:pPr marL="0" marR="0" algn="r">
                        <a:lnSpc>
                          <a:spcPct val="107000"/>
                        </a:lnSpc>
                        <a:spcBef>
                          <a:spcPts val="0"/>
                        </a:spcBef>
                        <a:spcAft>
                          <a:spcPts val="0"/>
                        </a:spcAft>
                      </a:pPr>
                      <a:r>
                        <a:rPr lang="en-US" sz="1000" dirty="0">
                          <a:effectLst/>
                        </a:rPr>
                        <a:t>$5,998</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extLst>
                  <a:ext uri="{0D108BD9-81ED-4DB2-BD59-A6C34878D82A}">
                    <a16:rowId xmlns:a16="http://schemas.microsoft.com/office/drawing/2014/main" val="1582349427"/>
                  </a:ext>
                </a:extLst>
              </a:tr>
              <a:tr h="181730">
                <a:tc vMerge="1">
                  <a:txBody>
                    <a:bodyPr/>
                    <a:lstStyle/>
                    <a:p>
                      <a:endParaRPr lang="en-US"/>
                    </a:p>
                  </a:txBody>
                  <a:tcPr/>
                </a:tc>
                <a:tc>
                  <a:txBody>
                    <a:bodyPr/>
                    <a:lstStyle/>
                    <a:p>
                      <a:pPr marL="0" marR="0" algn="r">
                        <a:lnSpc>
                          <a:spcPct val="107000"/>
                        </a:lnSpc>
                        <a:spcBef>
                          <a:spcPts val="0"/>
                        </a:spcBef>
                        <a:spcAft>
                          <a:spcPts val="0"/>
                        </a:spcAft>
                      </a:pPr>
                      <a:r>
                        <a:rPr lang="en-US" sz="1000" dirty="0">
                          <a:effectLst/>
                        </a:rPr>
                        <a:t>$6,567</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a:txBody>
                    <a:bodyPr/>
                    <a:lstStyle/>
                    <a:p>
                      <a:pPr marL="0" marR="0" algn="r">
                        <a:lnSpc>
                          <a:spcPct val="107000"/>
                        </a:lnSpc>
                        <a:spcBef>
                          <a:spcPts val="0"/>
                        </a:spcBef>
                        <a:spcAft>
                          <a:spcPts val="0"/>
                        </a:spcAft>
                      </a:pPr>
                      <a:r>
                        <a:rPr lang="en-US" sz="1000" dirty="0">
                          <a:effectLst/>
                        </a:rPr>
                        <a:t>$4,965</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a:txBody>
                    <a:bodyPr/>
                    <a:lstStyle/>
                    <a:p>
                      <a:pPr marL="0" marR="0" algn="r">
                        <a:lnSpc>
                          <a:spcPct val="107000"/>
                        </a:lnSpc>
                        <a:spcBef>
                          <a:spcPts val="0"/>
                        </a:spcBef>
                        <a:spcAft>
                          <a:spcPts val="0"/>
                        </a:spcAft>
                      </a:pPr>
                      <a:r>
                        <a:rPr lang="en-US" sz="1000" dirty="0">
                          <a:effectLst/>
                        </a:rPr>
                        <a:t>$6,162</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extLst>
                  <a:ext uri="{0D108BD9-81ED-4DB2-BD59-A6C34878D82A}">
                    <a16:rowId xmlns:a16="http://schemas.microsoft.com/office/drawing/2014/main" val="2440364176"/>
                  </a:ext>
                </a:extLst>
              </a:tr>
              <a:tr h="172714">
                <a:tc rowSpan="4">
                  <a:txBody>
                    <a:bodyPr/>
                    <a:lstStyle/>
                    <a:p>
                      <a:pPr marL="0" marR="0">
                        <a:lnSpc>
                          <a:spcPct val="107000"/>
                        </a:lnSpc>
                        <a:spcBef>
                          <a:spcPts val="0"/>
                        </a:spcBef>
                        <a:spcAft>
                          <a:spcPts val="0"/>
                        </a:spcAft>
                      </a:pPr>
                      <a:r>
                        <a:rPr lang="en-US" sz="1000" dirty="0" smtClean="0">
                          <a:effectLst/>
                        </a:rPr>
                        <a:t>School Share </a:t>
                      </a:r>
                      <a:r>
                        <a:rPr lang="en-US" sz="1000" dirty="0">
                          <a:effectLst/>
                        </a:rPr>
                        <a:t>of </a:t>
                      </a:r>
                      <a:r>
                        <a:rPr lang="en-US" sz="1000" dirty="0" smtClean="0">
                          <a:effectLst/>
                        </a:rPr>
                        <a:t>District Total</a:t>
                      </a:r>
                      <a:endParaRPr lang="en-US" sz="1000" dirty="0">
                        <a:effectLst/>
                      </a:endParaRPr>
                    </a:p>
                    <a:p>
                      <a:pPr marL="0" marR="0" algn="r">
                        <a:lnSpc>
                          <a:spcPct val="107000"/>
                        </a:lnSpc>
                        <a:spcBef>
                          <a:spcPts val="0"/>
                        </a:spcBef>
                        <a:spcAft>
                          <a:spcPts val="0"/>
                        </a:spcAft>
                      </a:pPr>
                      <a:r>
                        <a:rPr lang="en-US" sz="1000" dirty="0">
                          <a:effectLst/>
                        </a:rPr>
                        <a:t>E: Federal</a:t>
                      </a:r>
                    </a:p>
                    <a:p>
                      <a:pPr marL="0" marR="0" algn="r">
                        <a:lnSpc>
                          <a:spcPct val="107000"/>
                        </a:lnSpc>
                        <a:spcBef>
                          <a:spcPts val="0"/>
                        </a:spcBef>
                        <a:spcAft>
                          <a:spcPts val="0"/>
                        </a:spcAft>
                      </a:pPr>
                      <a:r>
                        <a:rPr lang="en-US" sz="1000" dirty="0">
                          <a:effectLst/>
                        </a:rPr>
                        <a:t>F: State/Local</a:t>
                      </a:r>
                    </a:p>
                    <a:p>
                      <a:pPr marL="0" marR="0" algn="r">
                        <a:lnSpc>
                          <a:spcPct val="107000"/>
                        </a:lnSpc>
                        <a:spcBef>
                          <a:spcPts val="0"/>
                        </a:spcBef>
                        <a:spcAft>
                          <a:spcPts val="0"/>
                        </a:spcAft>
                      </a:pPr>
                      <a:r>
                        <a:rPr lang="en-US" sz="1000" dirty="0">
                          <a:effectLst/>
                        </a:rPr>
                        <a:t>G</a:t>
                      </a:r>
                      <a:r>
                        <a:rPr lang="en-US" sz="1000" dirty="0" smtClean="0">
                          <a:effectLst/>
                        </a:rPr>
                        <a:t>: LEA </a:t>
                      </a:r>
                      <a:r>
                        <a:rPr lang="en-US" sz="1000" dirty="0">
                          <a:effectLst/>
                        </a:rPr>
                        <a:t>total</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a:txBody>
                    <a:bodyPr/>
                    <a:lstStyle/>
                    <a:p>
                      <a:pPr marL="0" marR="0" algn="r">
                        <a:lnSpc>
                          <a:spcPct val="107000"/>
                        </a:lnSpc>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a:txBody>
                    <a:bodyPr/>
                    <a:lstStyle/>
                    <a:p>
                      <a:pPr marL="0" marR="0" algn="r">
                        <a:lnSpc>
                          <a:spcPct val="107000"/>
                        </a:lnSpc>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a:txBody>
                    <a:bodyPr/>
                    <a:lstStyle/>
                    <a:p>
                      <a:pPr marL="0" marR="0" algn="r">
                        <a:lnSpc>
                          <a:spcPct val="107000"/>
                        </a:lnSpc>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extLst>
                  <a:ext uri="{0D108BD9-81ED-4DB2-BD59-A6C34878D82A}">
                    <a16:rowId xmlns:a16="http://schemas.microsoft.com/office/drawing/2014/main" val="3726087759"/>
                  </a:ext>
                </a:extLst>
              </a:tr>
              <a:tr h="172714">
                <a:tc vMerge="1">
                  <a:txBody>
                    <a:bodyPr/>
                    <a:lstStyle/>
                    <a:p>
                      <a:endParaRPr lang="en-US"/>
                    </a:p>
                  </a:txBody>
                  <a:tcPr/>
                </a:tc>
                <a:tc>
                  <a:txBody>
                    <a:bodyPr/>
                    <a:lstStyle/>
                    <a:p>
                      <a:pPr marL="0" marR="0" algn="r">
                        <a:lnSpc>
                          <a:spcPct val="107000"/>
                        </a:lnSpc>
                        <a:spcBef>
                          <a:spcPts val="0"/>
                        </a:spcBef>
                        <a:spcAft>
                          <a:spcPts val="0"/>
                        </a:spcAft>
                      </a:pPr>
                      <a:r>
                        <a:rPr lang="en-US" sz="1000" dirty="0">
                          <a:effectLst/>
                        </a:rPr>
                        <a:t>$161</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a:txBody>
                    <a:bodyPr/>
                    <a:lstStyle/>
                    <a:p>
                      <a:pPr marL="0" marR="0" algn="r">
                        <a:lnSpc>
                          <a:spcPct val="107000"/>
                        </a:lnSpc>
                        <a:spcBef>
                          <a:spcPts val="0"/>
                        </a:spcBef>
                        <a:spcAft>
                          <a:spcPts val="0"/>
                        </a:spcAft>
                      </a:pPr>
                      <a:r>
                        <a:rPr lang="en-US" sz="1000" dirty="0">
                          <a:effectLst/>
                        </a:rPr>
                        <a:t>$161</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a:txBody>
                    <a:bodyPr/>
                    <a:lstStyle/>
                    <a:p>
                      <a:pPr marL="0" marR="0" algn="r">
                        <a:lnSpc>
                          <a:spcPct val="107000"/>
                        </a:lnSpc>
                        <a:spcBef>
                          <a:spcPts val="0"/>
                        </a:spcBef>
                        <a:spcAft>
                          <a:spcPts val="0"/>
                        </a:spcAft>
                      </a:pPr>
                      <a:r>
                        <a:rPr lang="en-US" sz="1000" dirty="0">
                          <a:effectLst/>
                        </a:rPr>
                        <a:t>$161</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extLst>
                  <a:ext uri="{0D108BD9-81ED-4DB2-BD59-A6C34878D82A}">
                    <a16:rowId xmlns:a16="http://schemas.microsoft.com/office/drawing/2014/main" val="1036463582"/>
                  </a:ext>
                </a:extLst>
              </a:tr>
              <a:tr h="172714">
                <a:tc vMerge="1">
                  <a:txBody>
                    <a:bodyPr/>
                    <a:lstStyle/>
                    <a:p>
                      <a:endParaRPr lang="en-US"/>
                    </a:p>
                  </a:txBody>
                  <a:tcPr/>
                </a:tc>
                <a:tc>
                  <a:txBody>
                    <a:bodyPr/>
                    <a:lstStyle/>
                    <a:p>
                      <a:pPr marL="0" marR="0" algn="r">
                        <a:lnSpc>
                          <a:spcPct val="107000"/>
                        </a:lnSpc>
                        <a:spcBef>
                          <a:spcPts val="0"/>
                        </a:spcBef>
                        <a:spcAft>
                          <a:spcPts val="0"/>
                        </a:spcAft>
                      </a:pPr>
                      <a:r>
                        <a:rPr lang="en-US" sz="1000" dirty="0">
                          <a:effectLst/>
                        </a:rPr>
                        <a:t>$5,378</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a:txBody>
                    <a:bodyPr/>
                    <a:lstStyle/>
                    <a:p>
                      <a:pPr marL="0" marR="0" algn="r">
                        <a:lnSpc>
                          <a:spcPct val="107000"/>
                        </a:lnSpc>
                        <a:spcBef>
                          <a:spcPts val="0"/>
                        </a:spcBef>
                        <a:spcAft>
                          <a:spcPts val="0"/>
                        </a:spcAft>
                      </a:pPr>
                      <a:r>
                        <a:rPr lang="en-US" sz="1000" dirty="0">
                          <a:effectLst/>
                        </a:rPr>
                        <a:t>$5,378</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a:txBody>
                    <a:bodyPr/>
                    <a:lstStyle/>
                    <a:p>
                      <a:pPr marL="0" marR="0" algn="r">
                        <a:lnSpc>
                          <a:spcPct val="107000"/>
                        </a:lnSpc>
                        <a:spcBef>
                          <a:spcPts val="0"/>
                        </a:spcBef>
                        <a:spcAft>
                          <a:spcPts val="0"/>
                        </a:spcAft>
                      </a:pPr>
                      <a:r>
                        <a:rPr lang="en-US" sz="1000" dirty="0">
                          <a:effectLst/>
                        </a:rPr>
                        <a:t>$5,378</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extLst>
                  <a:ext uri="{0D108BD9-81ED-4DB2-BD59-A6C34878D82A}">
                    <a16:rowId xmlns:a16="http://schemas.microsoft.com/office/drawing/2014/main" val="771523087"/>
                  </a:ext>
                </a:extLst>
              </a:tr>
              <a:tr h="176102">
                <a:tc vMerge="1">
                  <a:txBody>
                    <a:bodyPr/>
                    <a:lstStyle/>
                    <a:p>
                      <a:endParaRPr lang="en-US"/>
                    </a:p>
                  </a:txBody>
                  <a:tcPr/>
                </a:tc>
                <a:tc>
                  <a:txBody>
                    <a:bodyPr/>
                    <a:lstStyle/>
                    <a:p>
                      <a:pPr marL="0" marR="0" algn="r">
                        <a:lnSpc>
                          <a:spcPct val="107000"/>
                        </a:lnSpc>
                        <a:spcBef>
                          <a:spcPts val="0"/>
                        </a:spcBef>
                        <a:spcAft>
                          <a:spcPts val="0"/>
                        </a:spcAft>
                      </a:pPr>
                      <a:r>
                        <a:rPr lang="en-US" sz="1000" dirty="0">
                          <a:effectLst/>
                        </a:rPr>
                        <a:t>$5,539</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a:txBody>
                    <a:bodyPr/>
                    <a:lstStyle/>
                    <a:p>
                      <a:pPr marL="0" marR="0" algn="r">
                        <a:lnSpc>
                          <a:spcPct val="107000"/>
                        </a:lnSpc>
                        <a:spcBef>
                          <a:spcPts val="0"/>
                        </a:spcBef>
                        <a:spcAft>
                          <a:spcPts val="0"/>
                        </a:spcAft>
                      </a:pPr>
                      <a:r>
                        <a:rPr lang="en-US" sz="1000" dirty="0">
                          <a:effectLst/>
                        </a:rPr>
                        <a:t>$5,539</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a:txBody>
                    <a:bodyPr/>
                    <a:lstStyle/>
                    <a:p>
                      <a:pPr marL="0" marR="0" algn="r">
                        <a:lnSpc>
                          <a:spcPct val="107000"/>
                        </a:lnSpc>
                        <a:spcBef>
                          <a:spcPts val="0"/>
                        </a:spcBef>
                        <a:spcAft>
                          <a:spcPts val="0"/>
                        </a:spcAft>
                      </a:pPr>
                      <a:r>
                        <a:rPr lang="en-US" sz="1000" dirty="0">
                          <a:effectLst/>
                        </a:rPr>
                        <a:t>$5,539</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extLst>
                  <a:ext uri="{0D108BD9-81ED-4DB2-BD59-A6C34878D82A}">
                    <a16:rowId xmlns:a16="http://schemas.microsoft.com/office/drawing/2014/main" val="315284472"/>
                  </a:ext>
                </a:extLst>
              </a:tr>
              <a:tr h="187180">
                <a:tc>
                  <a:txBody>
                    <a:bodyPr/>
                    <a:lstStyle/>
                    <a:p>
                      <a:pPr marL="0" marR="0" algn="r">
                        <a:lnSpc>
                          <a:spcPct val="107000"/>
                        </a:lnSpc>
                        <a:spcBef>
                          <a:spcPts val="0"/>
                        </a:spcBef>
                        <a:spcAft>
                          <a:spcPts val="0"/>
                        </a:spcAft>
                      </a:pPr>
                      <a:r>
                        <a:rPr lang="en-US" sz="1000" dirty="0" smtClean="0">
                          <a:effectLst/>
                        </a:rPr>
                        <a:t>H:Total </a:t>
                      </a:r>
                      <a:r>
                        <a:rPr lang="en-US" sz="1000" dirty="0">
                          <a:effectLst/>
                        </a:rPr>
                        <a:t>Per </a:t>
                      </a:r>
                      <a:r>
                        <a:rPr lang="en-US" sz="1000" dirty="0" smtClean="0">
                          <a:effectLst/>
                        </a:rPr>
                        <a:t>Pupil (Student) </a:t>
                      </a:r>
                      <a:r>
                        <a:rPr lang="en-US" sz="1000" dirty="0">
                          <a:effectLst/>
                        </a:rPr>
                        <a:t>Expenditures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a:txBody>
                    <a:bodyPr/>
                    <a:lstStyle/>
                    <a:p>
                      <a:pPr marL="0" marR="0" algn="r">
                        <a:lnSpc>
                          <a:spcPct val="107000"/>
                        </a:lnSpc>
                        <a:spcBef>
                          <a:spcPts val="0"/>
                        </a:spcBef>
                        <a:spcAft>
                          <a:spcPts val="0"/>
                        </a:spcAft>
                      </a:pPr>
                      <a:r>
                        <a:rPr lang="en-US" sz="1100" dirty="0">
                          <a:effectLst/>
                        </a:rPr>
                        <a:t>$12,106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a:txBody>
                    <a:bodyPr/>
                    <a:lstStyle/>
                    <a:p>
                      <a:pPr marL="0" marR="0" algn="r">
                        <a:lnSpc>
                          <a:spcPct val="107000"/>
                        </a:lnSpc>
                        <a:spcBef>
                          <a:spcPts val="0"/>
                        </a:spcBef>
                        <a:spcAft>
                          <a:spcPts val="0"/>
                        </a:spcAft>
                      </a:pPr>
                      <a:r>
                        <a:rPr lang="en-US" sz="1100" dirty="0">
                          <a:effectLst/>
                        </a:rPr>
                        <a:t>$10,504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a:txBody>
                    <a:bodyPr/>
                    <a:lstStyle/>
                    <a:p>
                      <a:pPr marL="0" marR="0" algn="r">
                        <a:lnSpc>
                          <a:spcPct val="107000"/>
                        </a:lnSpc>
                        <a:spcBef>
                          <a:spcPts val="0"/>
                        </a:spcBef>
                        <a:spcAft>
                          <a:spcPts val="0"/>
                        </a:spcAft>
                      </a:pPr>
                      <a:r>
                        <a:rPr lang="en-US" sz="1100" dirty="0">
                          <a:effectLst/>
                        </a:rPr>
                        <a:t>$11,701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extLst>
                  <a:ext uri="{0D108BD9-81ED-4DB2-BD59-A6C34878D82A}">
                    <a16:rowId xmlns:a16="http://schemas.microsoft.com/office/drawing/2014/main" val="9251368"/>
                  </a:ext>
                </a:extLst>
              </a:tr>
              <a:tr h="267657">
                <a:tc>
                  <a:txBody>
                    <a:bodyPr/>
                    <a:lstStyle/>
                    <a:p>
                      <a:pPr marL="0" marR="0" algn="r">
                        <a:lnSpc>
                          <a:spcPct val="107000"/>
                        </a:lnSpc>
                        <a:spcBef>
                          <a:spcPts val="0"/>
                        </a:spcBef>
                        <a:spcAft>
                          <a:spcPts val="0"/>
                        </a:spcAft>
                      </a:pPr>
                      <a:r>
                        <a:rPr lang="en-US" sz="1000" dirty="0">
                          <a:effectLst/>
                        </a:rPr>
                        <a:t>I</a:t>
                      </a:r>
                      <a:r>
                        <a:rPr lang="en-US" sz="1000" dirty="0" smtClean="0">
                          <a:effectLst/>
                        </a:rPr>
                        <a:t>: Total </a:t>
                      </a:r>
                      <a:r>
                        <a:rPr lang="en-US" sz="1000" dirty="0">
                          <a:effectLst/>
                        </a:rPr>
                        <a:t>School Expenditures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a:txBody>
                    <a:bodyPr/>
                    <a:lstStyle/>
                    <a:p>
                      <a:pPr marL="0" marR="0" algn="r">
                        <a:lnSpc>
                          <a:spcPct val="107000"/>
                        </a:lnSpc>
                        <a:spcBef>
                          <a:spcPts val="0"/>
                        </a:spcBef>
                        <a:spcAft>
                          <a:spcPts val="0"/>
                        </a:spcAft>
                      </a:pPr>
                      <a:r>
                        <a:rPr lang="en-US" sz="1000" dirty="0">
                          <a:effectLst/>
                        </a:rPr>
                        <a:t>$4,539,750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a:txBody>
                    <a:bodyPr/>
                    <a:lstStyle/>
                    <a:p>
                      <a:pPr marL="0" marR="0" algn="r">
                        <a:lnSpc>
                          <a:spcPct val="107000"/>
                        </a:lnSpc>
                        <a:spcBef>
                          <a:spcPts val="0"/>
                        </a:spcBef>
                        <a:spcAft>
                          <a:spcPts val="0"/>
                        </a:spcAft>
                      </a:pPr>
                      <a:r>
                        <a:rPr lang="en-US" sz="1000" dirty="0">
                          <a:effectLst/>
                        </a:rPr>
                        <a:t>$5,367,544</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a:txBody>
                    <a:bodyPr/>
                    <a:lstStyle/>
                    <a:p>
                      <a:pPr marL="0" marR="0" algn="r">
                        <a:lnSpc>
                          <a:spcPct val="107000"/>
                        </a:lnSpc>
                        <a:spcBef>
                          <a:spcPts val="0"/>
                        </a:spcBef>
                        <a:spcAft>
                          <a:spcPts val="0"/>
                        </a:spcAft>
                      </a:pPr>
                      <a:r>
                        <a:rPr lang="en-US" sz="1000" dirty="0">
                          <a:effectLst/>
                        </a:rPr>
                        <a:t>$11,607,392</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extLst>
                  <a:ext uri="{0D108BD9-81ED-4DB2-BD59-A6C34878D82A}">
                    <a16:rowId xmlns:a16="http://schemas.microsoft.com/office/drawing/2014/main" val="3138199950"/>
                  </a:ext>
                </a:extLst>
              </a:tr>
              <a:tr h="189999">
                <a:tc>
                  <a:txBody>
                    <a:bodyPr/>
                    <a:lstStyle/>
                    <a:p>
                      <a:pPr marL="0" marR="0" algn="r">
                        <a:lnSpc>
                          <a:spcPct val="107000"/>
                        </a:lnSpc>
                        <a:spcBef>
                          <a:spcPts val="0"/>
                        </a:spcBef>
                        <a:spcAft>
                          <a:spcPts val="0"/>
                        </a:spcAft>
                      </a:pPr>
                      <a:r>
                        <a:rPr lang="en-US" sz="1000" dirty="0">
                          <a:effectLst/>
                        </a:rPr>
                        <a:t>J</a:t>
                      </a:r>
                      <a:r>
                        <a:rPr lang="en-US" sz="1000" dirty="0" smtClean="0">
                          <a:effectLst/>
                        </a:rPr>
                        <a:t>: Total </a:t>
                      </a:r>
                      <a:r>
                        <a:rPr lang="en-US" sz="1000" dirty="0">
                          <a:effectLst/>
                        </a:rPr>
                        <a:t>District Expenditures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gridSpan="3">
                  <a:txBody>
                    <a:bodyPr/>
                    <a:lstStyle/>
                    <a:p>
                      <a:pPr marL="0" marR="0" lvl="0" indent="0" algn="ctr" defTabSz="685800" rtl="0" eaLnBrk="1" fontAlgn="auto" latinLnBrk="0" hangingPunct="1">
                        <a:lnSpc>
                          <a:spcPct val="107000"/>
                        </a:lnSpc>
                        <a:spcBef>
                          <a:spcPts val="0"/>
                        </a:spcBef>
                        <a:spcAft>
                          <a:spcPts val="0"/>
                        </a:spcAft>
                        <a:buClrTx/>
                        <a:buSzTx/>
                        <a:buFontTx/>
                        <a:buNone/>
                        <a:tabLst/>
                        <a:defRPr/>
                      </a:pPr>
                      <a:r>
                        <a:rPr lang="en-US" sz="1000" dirty="0" smtClean="0">
                          <a:effectLst/>
                        </a:rPr>
                        <a:t>$23,931,672</a:t>
                      </a: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37647619"/>
                  </a:ext>
                </a:extLst>
              </a:tr>
              <a:tr h="189999">
                <a:tc>
                  <a:txBody>
                    <a:bodyPr/>
                    <a:lstStyle/>
                    <a:p>
                      <a:pPr marL="0" marR="0" algn="r">
                        <a:lnSpc>
                          <a:spcPct val="107000"/>
                        </a:lnSpc>
                        <a:spcBef>
                          <a:spcPts val="0"/>
                        </a:spcBef>
                        <a:spcAft>
                          <a:spcPts val="0"/>
                        </a:spcAft>
                      </a:pPr>
                      <a:r>
                        <a:rPr lang="en-US" sz="1000" dirty="0">
                          <a:effectLst/>
                        </a:rPr>
                        <a:t>K</a:t>
                      </a:r>
                      <a:r>
                        <a:rPr lang="en-US" sz="1000" dirty="0" smtClean="0">
                          <a:effectLst/>
                        </a:rPr>
                        <a:t>: Total </a:t>
                      </a:r>
                      <a:r>
                        <a:rPr lang="en-US" sz="1000" dirty="0">
                          <a:effectLst/>
                        </a:rPr>
                        <a:t>District Exclusions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gridSpan="3">
                  <a:txBody>
                    <a:bodyPr/>
                    <a:lstStyle/>
                    <a:p>
                      <a:pPr marL="0" marR="0" algn="ctr">
                        <a:lnSpc>
                          <a:spcPct val="107000"/>
                        </a:lnSpc>
                        <a:spcBef>
                          <a:spcPts val="0"/>
                        </a:spcBef>
                        <a:spcAft>
                          <a:spcPts val="0"/>
                        </a:spcAft>
                      </a:pPr>
                      <a:r>
                        <a:rPr lang="en-US" sz="1000" dirty="0">
                          <a:effectLst/>
                        </a:rPr>
                        <a:t>$2,416,986</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32489273"/>
                  </a:ext>
                </a:extLst>
              </a:tr>
              <a:tr h="397515">
                <a:tc>
                  <a:txBody>
                    <a:bodyPr/>
                    <a:lstStyle/>
                    <a:p>
                      <a:pPr marL="0" marR="0" algn="r">
                        <a:lnSpc>
                          <a:spcPct val="107000"/>
                        </a:lnSpc>
                        <a:spcBef>
                          <a:spcPts val="0"/>
                        </a:spcBef>
                        <a:spcAft>
                          <a:spcPts val="0"/>
                        </a:spcAft>
                      </a:pPr>
                      <a:r>
                        <a:rPr lang="en-US" sz="1000" dirty="0">
                          <a:effectLst/>
                        </a:rPr>
                        <a:t>L</a:t>
                      </a:r>
                      <a:r>
                        <a:rPr lang="en-US" sz="1000" dirty="0" smtClean="0">
                          <a:effectLst/>
                        </a:rPr>
                        <a:t>: Excluded </a:t>
                      </a:r>
                      <a:r>
                        <a:rPr lang="en-US" sz="1000" dirty="0">
                          <a:effectLst/>
                        </a:rPr>
                        <a:t>Expenditures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gridSpan="3">
                  <a:txBody>
                    <a:bodyPr/>
                    <a:lstStyle/>
                    <a:p>
                      <a:pPr marL="0" marR="0">
                        <a:lnSpc>
                          <a:spcPct val="107000"/>
                        </a:lnSpc>
                        <a:spcBef>
                          <a:spcPts val="0"/>
                        </a:spcBef>
                        <a:spcAft>
                          <a:spcPts val="0"/>
                        </a:spcAft>
                      </a:pPr>
                      <a:r>
                        <a:rPr lang="en-US" sz="1000" dirty="0">
                          <a:effectLst/>
                        </a:rPr>
                        <a:t>Debt, capital, equipment, </a:t>
                      </a:r>
                      <a:r>
                        <a:rPr lang="en-US" sz="1000" dirty="0" smtClean="0">
                          <a:effectLst/>
                        </a:rPr>
                        <a:t>tuition paid to private schools accepting vouchers, </a:t>
                      </a:r>
                      <a:r>
                        <a:rPr lang="en-US" sz="1000" dirty="0">
                          <a:effectLst/>
                        </a:rPr>
                        <a:t>adult </a:t>
                      </a:r>
                      <a:r>
                        <a:rPr lang="en-US" sz="1000" dirty="0" smtClean="0">
                          <a:effectLst/>
                        </a:rPr>
                        <a:t>education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28758162"/>
                  </a:ext>
                </a:extLst>
              </a:tr>
              <a:tr h="210139">
                <a:tc>
                  <a:txBody>
                    <a:bodyPr/>
                    <a:lstStyle/>
                    <a:p>
                      <a:pPr marL="0" marR="0" algn="r">
                        <a:lnSpc>
                          <a:spcPct val="107000"/>
                        </a:lnSpc>
                        <a:spcBef>
                          <a:spcPts val="0"/>
                        </a:spcBef>
                        <a:spcAft>
                          <a:spcPts val="0"/>
                        </a:spcAft>
                      </a:pPr>
                      <a:r>
                        <a:rPr lang="en-US" sz="1000" dirty="0">
                          <a:effectLst/>
                        </a:rPr>
                        <a:t>M</a:t>
                      </a:r>
                      <a:r>
                        <a:rPr lang="en-US" sz="1000" dirty="0" smtClean="0">
                          <a:effectLst/>
                        </a:rPr>
                        <a:t>: Enrollment </a:t>
                      </a:r>
                      <a:r>
                        <a:rPr lang="en-US" sz="1000" dirty="0">
                          <a:effectLst/>
                        </a:rPr>
                        <a:t>Count Procedure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gridSpan="3">
                  <a:txBody>
                    <a:bodyPr/>
                    <a:lstStyle/>
                    <a:p>
                      <a:pPr marL="0" marR="0" lvl="0" indent="0" algn="l" defTabSz="685800" rtl="0" eaLnBrk="1" fontAlgn="auto" latinLnBrk="0" hangingPunct="1">
                        <a:lnSpc>
                          <a:spcPct val="107000"/>
                        </a:lnSpc>
                        <a:spcBef>
                          <a:spcPts val="0"/>
                        </a:spcBef>
                        <a:spcAft>
                          <a:spcPts val="0"/>
                        </a:spcAft>
                        <a:buClrTx/>
                        <a:buSzTx/>
                        <a:buFontTx/>
                        <a:buNone/>
                        <a:tabLst/>
                        <a:defRPr/>
                      </a:pPr>
                      <a:r>
                        <a:rPr lang="en-US" sz="1000" dirty="0" smtClean="0">
                          <a:effectLst/>
                        </a:rPr>
                        <a:t>WISEdata 3</a:t>
                      </a:r>
                      <a:r>
                        <a:rPr lang="en-US" sz="1000" baseline="30000" dirty="0" smtClean="0">
                          <a:effectLst/>
                        </a:rPr>
                        <a:t>rd </a:t>
                      </a:r>
                      <a:r>
                        <a:rPr lang="en-US" sz="1000" dirty="0" smtClean="0">
                          <a:effectLst/>
                        </a:rPr>
                        <a:t>Friday in September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0235" marR="70235"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17646180"/>
                  </a:ext>
                </a:extLst>
              </a:tr>
            </a:tbl>
          </a:graphicData>
        </a:graphic>
      </p:graphicFrame>
      <p:sp>
        <p:nvSpPr>
          <p:cNvPr id="8" name="Rectangle 7"/>
          <p:cNvSpPr/>
          <p:nvPr/>
        </p:nvSpPr>
        <p:spPr>
          <a:xfrm>
            <a:off x="4047951" y="4517571"/>
            <a:ext cx="2341963" cy="642258"/>
          </a:xfrm>
          <a:prstGeom prst="rect">
            <a:avLst/>
          </a:prstGeom>
          <a:noFill/>
          <a:ln w="38100">
            <a:solidFill>
              <a:srgbClr val="49D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36024"/>
            <a:endParaRPr lang="en-US" sz="1646" dirty="0">
              <a:solidFill>
                <a:prstClr val="white"/>
              </a:solidFill>
              <a:latin typeface="Calibri"/>
            </a:endParaRPr>
          </a:p>
        </p:txBody>
      </p:sp>
    </p:spTree>
    <p:extLst>
      <p:ext uri="{BB962C8B-B14F-4D97-AF65-F5344CB8AC3E}">
        <p14:creationId xmlns:p14="http://schemas.microsoft.com/office/powerpoint/2010/main" val="27627322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800" dirty="0">
                <a:solidFill>
                  <a:schemeClr val="bg1"/>
                </a:solidFill>
                <a:latin typeface="Lato" panose="020F0502020204030203" pitchFamily="34" charset="0"/>
              </a:rPr>
              <a:t>Wisconsin Administrative Code </a:t>
            </a:r>
            <a:br>
              <a:rPr lang="en-US" sz="4800" dirty="0">
                <a:solidFill>
                  <a:schemeClr val="bg1"/>
                </a:solidFill>
                <a:latin typeface="Lato" panose="020F0502020204030203" pitchFamily="34" charset="0"/>
              </a:rPr>
            </a:br>
            <a:r>
              <a:rPr lang="en-US" sz="4800" dirty="0">
                <a:solidFill>
                  <a:schemeClr val="bg1"/>
                </a:solidFill>
                <a:latin typeface="Lato" panose="020F0502020204030203" pitchFamily="34" charset="0"/>
              </a:rPr>
              <a:t>Chapter PI </a:t>
            </a:r>
            <a:r>
              <a:rPr lang="en-US" sz="4800" dirty="0" smtClean="0">
                <a:solidFill>
                  <a:schemeClr val="bg1"/>
                </a:solidFill>
                <a:latin typeface="Lato" panose="020F0502020204030203" pitchFamily="34" charset="0"/>
              </a:rPr>
              <a:t>14.03 </a:t>
            </a:r>
            <a:r>
              <a:rPr lang="en-US" sz="4800" dirty="0"/>
              <a:t/>
            </a:r>
            <a:br>
              <a:rPr lang="en-US" sz="4800" dirty="0"/>
            </a:br>
            <a:endParaRPr lang="en-US" dirty="0"/>
          </a:p>
        </p:txBody>
      </p:sp>
      <p:sp>
        <p:nvSpPr>
          <p:cNvPr id="3" name="Content Placeholder 2"/>
          <p:cNvSpPr>
            <a:spLocks noGrp="1"/>
          </p:cNvSpPr>
          <p:nvPr>
            <p:ph idx="1"/>
          </p:nvPr>
        </p:nvSpPr>
        <p:spPr/>
        <p:txBody>
          <a:bodyPr>
            <a:normAutofit/>
          </a:bodyPr>
          <a:lstStyle/>
          <a:p>
            <a:pPr marL="0" indent="0">
              <a:buNone/>
            </a:pPr>
            <a:r>
              <a:rPr lang="en-US" sz="3200" b="1" dirty="0">
                <a:latin typeface="Lato" panose="020F0502020204030203" pitchFamily="34" charset="0"/>
              </a:rPr>
              <a:t>PI 14.03 (1) (c) is created to read:</a:t>
            </a:r>
          </a:p>
          <a:p>
            <a:endParaRPr lang="en-US" sz="3200" b="1" dirty="0">
              <a:latin typeface="Lato" panose="020F0502020204030203" pitchFamily="34" charset="0"/>
            </a:endParaRPr>
          </a:p>
          <a:p>
            <a:pPr marL="0" indent="0">
              <a:buNone/>
            </a:pPr>
            <a:r>
              <a:rPr lang="en-US" sz="3200" b="1" dirty="0" smtClean="0">
                <a:latin typeface="Lato" panose="020F0502020204030203" pitchFamily="34" charset="0"/>
              </a:rPr>
              <a:t>“</a:t>
            </a:r>
            <a:r>
              <a:rPr lang="en-US" sz="3200" b="1" dirty="0">
                <a:latin typeface="Lato" panose="020F0502020204030203" pitchFamily="34" charset="0"/>
              </a:rPr>
              <a:t>Uniform grants guidance” means the provisions of the United States office of management and budget, uniform administrative requirements, cost principles, and audit requirements for federal awards under 2 CFR, part 200.</a:t>
            </a:r>
          </a:p>
        </p:txBody>
      </p:sp>
      <p:sp>
        <p:nvSpPr>
          <p:cNvPr id="4" name="Slide Number Placeholder 3"/>
          <p:cNvSpPr>
            <a:spLocks noGrp="1"/>
          </p:cNvSpPr>
          <p:nvPr>
            <p:ph type="sldNum" sz="quarter" idx="12"/>
          </p:nvPr>
        </p:nvSpPr>
        <p:spPr/>
        <p:txBody>
          <a:bodyPr/>
          <a:lstStyle/>
          <a:p>
            <a:fld id="{E5B05722-27E2-490D-91AF-DCC2EA314057}" type="slidenum">
              <a:rPr lang="en-US" smtClean="0"/>
              <a:pPr/>
              <a:t>9</a:t>
            </a:fld>
            <a:endParaRPr lang="en-US" dirty="0"/>
          </a:p>
        </p:txBody>
      </p:sp>
    </p:spTree>
    <p:extLst>
      <p:ext uri="{BB962C8B-B14F-4D97-AF65-F5344CB8AC3E}">
        <p14:creationId xmlns:p14="http://schemas.microsoft.com/office/powerpoint/2010/main" val="64771406"/>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9364663" cy="1357475"/>
          </a:xfrm>
        </p:spPr>
        <p:txBody>
          <a:bodyPr>
            <a:normAutofit/>
          </a:bodyPr>
          <a:lstStyle/>
          <a:p>
            <a:pPr lvl="0" algn="ctr" defTabSz="702328">
              <a:lnSpc>
                <a:spcPct val="100000"/>
              </a:lnSpc>
              <a:spcBef>
                <a:spcPts val="0"/>
              </a:spcBef>
              <a:spcAft>
                <a:spcPts val="3072"/>
              </a:spcAft>
            </a:pPr>
            <a:r>
              <a:rPr lang="en-US" sz="3200" b="1" dirty="0">
                <a:solidFill>
                  <a:prstClr val="white"/>
                </a:solidFill>
                <a:latin typeface="Lato Black" panose="020F0A02020204030203" pitchFamily="34" charset="0"/>
                <a:ea typeface="+mn-ea"/>
                <a:cs typeface="+mn-cs"/>
              </a:rPr>
              <a:t>Exclusions From Allocated Costs (Lines K &amp; L)</a:t>
            </a:r>
          </a:p>
        </p:txBody>
      </p:sp>
      <p:sp>
        <p:nvSpPr>
          <p:cNvPr id="4" name="Slide Number Placeholder 3"/>
          <p:cNvSpPr>
            <a:spLocks noGrp="1"/>
          </p:cNvSpPr>
          <p:nvPr>
            <p:ph type="sldNum" sz="quarter" idx="12"/>
          </p:nvPr>
        </p:nvSpPr>
        <p:spPr/>
        <p:txBody>
          <a:bodyPr/>
          <a:lstStyle/>
          <a:p>
            <a:fld id="{E5B05722-27E2-490D-91AF-DCC2EA314057}" type="slidenum">
              <a:rPr lang="en-US" smtClean="0"/>
              <a:pPr/>
              <a:t>90</a:t>
            </a:fld>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1100757740"/>
              </p:ext>
            </p:extLst>
          </p:nvPr>
        </p:nvGraphicFramePr>
        <p:xfrm>
          <a:off x="109135" y="1725823"/>
          <a:ext cx="9146389" cy="3717702"/>
        </p:xfrm>
        <a:graphic>
          <a:graphicData uri="http://schemas.openxmlformats.org/drawingml/2006/table">
            <a:tbl>
              <a:tblPr>
                <a:tableStyleId>{5C22544A-7EE6-4342-B048-85BDC9FD1C3A}</a:tableStyleId>
              </a:tblPr>
              <a:tblGrid>
                <a:gridCol w="5157846">
                  <a:extLst>
                    <a:ext uri="{9D8B030D-6E8A-4147-A177-3AD203B41FA5}">
                      <a16:colId xmlns:a16="http://schemas.microsoft.com/office/drawing/2014/main" val="1199304603"/>
                    </a:ext>
                  </a:extLst>
                </a:gridCol>
                <a:gridCol w="3988543">
                  <a:extLst>
                    <a:ext uri="{9D8B030D-6E8A-4147-A177-3AD203B41FA5}">
                      <a16:colId xmlns:a16="http://schemas.microsoft.com/office/drawing/2014/main" val="3803324911"/>
                    </a:ext>
                  </a:extLst>
                </a:gridCol>
              </a:tblGrid>
              <a:tr h="646258">
                <a:tc gridSpan="2">
                  <a:txBody>
                    <a:bodyPr/>
                    <a:lstStyle/>
                    <a:p>
                      <a:pPr algn="ctr" fontAlgn="ctr"/>
                      <a:r>
                        <a:rPr lang="en-US" sz="2500" u="none" strike="noStrike" dirty="0" smtClean="0">
                          <a:effectLst/>
                          <a:latin typeface="Lato Black" panose="020F0A02020204030203" pitchFamily="34" charset="0"/>
                        </a:rPr>
                        <a:t>Preliminary WASBO Workgroup Exclusions </a:t>
                      </a:r>
                      <a:r>
                        <a:rPr lang="en-US" sz="2500" u="none" strike="noStrike" dirty="0">
                          <a:effectLst/>
                          <a:latin typeface="Lato Black" panose="020F0A02020204030203" pitchFamily="34" charset="0"/>
                        </a:rPr>
                        <a:t>From </a:t>
                      </a:r>
                      <a:r>
                        <a:rPr lang="en-US" sz="2500" u="none" strike="noStrike" dirty="0" smtClean="0">
                          <a:effectLst/>
                          <a:latin typeface="Lato Black" panose="020F0A02020204030203" pitchFamily="34" charset="0"/>
                        </a:rPr>
                        <a:t>Expenditures</a:t>
                      </a:r>
                      <a:endParaRPr lang="en-US" sz="2500" b="0" i="0" u="none" strike="noStrike" dirty="0">
                        <a:solidFill>
                          <a:srgbClr val="000000"/>
                        </a:solidFill>
                        <a:effectLst/>
                        <a:latin typeface="Lato Black" panose="020F0A02020204030203" pitchFamily="34" charset="0"/>
                      </a:endParaRPr>
                    </a:p>
                  </a:txBody>
                  <a:tcPr marL="7144" marR="7144" marT="7144" marB="0" anchor="ctr">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987511444"/>
                  </a:ext>
                </a:extLst>
              </a:tr>
              <a:tr h="403249">
                <a:tc>
                  <a:txBody>
                    <a:bodyPr/>
                    <a:lstStyle/>
                    <a:p>
                      <a:pPr algn="ctr" fontAlgn="ctr"/>
                      <a:r>
                        <a:rPr lang="en-US" sz="2500" u="none" strike="noStrike" dirty="0">
                          <a:solidFill>
                            <a:schemeClr val="bg1"/>
                          </a:solidFill>
                          <a:effectLst/>
                          <a:latin typeface="Lato Black" panose="020F0A02020204030203" pitchFamily="34" charset="0"/>
                        </a:rPr>
                        <a:t>Description</a:t>
                      </a:r>
                      <a:endParaRPr lang="en-US" sz="2500" b="0" i="0" u="none" strike="noStrike" dirty="0">
                        <a:solidFill>
                          <a:schemeClr val="bg1"/>
                        </a:solidFill>
                        <a:effectLst/>
                        <a:latin typeface="Lato Black" panose="020F0A02020204030203" pitchFamily="34" charset="0"/>
                      </a:endParaRPr>
                    </a:p>
                  </a:txBody>
                  <a:tcPr marL="7144" marR="7144" marT="7144"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3399"/>
                    </a:solidFill>
                  </a:tcPr>
                </a:tc>
                <a:tc>
                  <a:txBody>
                    <a:bodyPr/>
                    <a:lstStyle/>
                    <a:p>
                      <a:pPr algn="ctr" fontAlgn="ctr"/>
                      <a:r>
                        <a:rPr lang="en-US" sz="2500" u="none" strike="noStrike" dirty="0">
                          <a:solidFill>
                            <a:schemeClr val="bg1"/>
                          </a:solidFill>
                          <a:effectLst/>
                          <a:latin typeface="Lato Black" panose="020F0A02020204030203" pitchFamily="34" charset="0"/>
                        </a:rPr>
                        <a:t> WUFAR Account(s)</a:t>
                      </a:r>
                      <a:endParaRPr lang="en-US" sz="2500" b="1" i="0" u="none" strike="noStrike" dirty="0">
                        <a:solidFill>
                          <a:schemeClr val="bg1"/>
                        </a:solidFill>
                        <a:effectLst/>
                        <a:latin typeface="Lato Black" panose="020F0A02020204030203" pitchFamily="34" charset="0"/>
                      </a:endParaRPr>
                    </a:p>
                  </a:txBody>
                  <a:tcPr marL="7144" marR="7144" marT="7144"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3399"/>
                    </a:solidFill>
                  </a:tcPr>
                </a:tc>
                <a:extLst>
                  <a:ext uri="{0D108BD9-81ED-4DB2-BD59-A6C34878D82A}">
                    <a16:rowId xmlns:a16="http://schemas.microsoft.com/office/drawing/2014/main" val="2366933440"/>
                  </a:ext>
                </a:extLst>
              </a:tr>
              <a:tr h="337298">
                <a:tc>
                  <a:txBody>
                    <a:bodyPr/>
                    <a:lstStyle/>
                    <a:p>
                      <a:pPr algn="l" fontAlgn="ctr"/>
                      <a:r>
                        <a:rPr lang="en-US" sz="2000" u="none" strike="noStrike" dirty="0" smtClean="0">
                          <a:effectLst/>
                          <a:latin typeface="Lato Black" panose="020F0A02020204030203" pitchFamily="34" charset="0"/>
                        </a:rPr>
                        <a:t>Open </a:t>
                      </a:r>
                      <a:r>
                        <a:rPr lang="en-US" sz="2000" u="none" strike="noStrike" dirty="0">
                          <a:effectLst/>
                          <a:latin typeface="Lato Black" panose="020F0A02020204030203" pitchFamily="34" charset="0"/>
                        </a:rPr>
                        <a:t>Enrollment or Tuition Waivers</a:t>
                      </a:r>
                      <a:endParaRPr lang="en-US" sz="2000" b="0" i="0" u="none" strike="noStrike" dirty="0">
                        <a:solidFill>
                          <a:srgbClr val="000000"/>
                        </a:solidFill>
                        <a:effectLst/>
                        <a:latin typeface="Lato Black" panose="020F0A02020204030203" pitchFamily="34"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2000" u="none" strike="noStrike" dirty="0">
                          <a:effectLst/>
                          <a:latin typeface="Lato Black" panose="020F0A02020204030203" pitchFamily="34" charset="0"/>
                        </a:rPr>
                        <a:t>Function </a:t>
                      </a:r>
                      <a:r>
                        <a:rPr lang="en-US" sz="2000" u="none" strike="noStrike" dirty="0" smtClean="0">
                          <a:effectLst/>
                          <a:latin typeface="Lato Black" panose="020F0A02020204030203" pitchFamily="34" charset="0"/>
                        </a:rPr>
                        <a:t>435000</a:t>
                      </a:r>
                      <a:endParaRPr lang="en-US" sz="2000" b="0" i="0" u="none" strike="noStrike" dirty="0">
                        <a:solidFill>
                          <a:srgbClr val="000000"/>
                        </a:solidFill>
                        <a:effectLst/>
                        <a:latin typeface="Lato Black" panose="020F0A02020204030203" pitchFamily="34"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92205597"/>
                  </a:ext>
                </a:extLst>
              </a:tr>
              <a:tr h="667049">
                <a:tc>
                  <a:txBody>
                    <a:bodyPr/>
                    <a:lstStyle/>
                    <a:p>
                      <a:pPr algn="l" fontAlgn="ctr"/>
                      <a:r>
                        <a:rPr lang="en-US" sz="2000" u="none" strike="noStrike" dirty="0">
                          <a:effectLst/>
                          <a:latin typeface="Lato Black" panose="020F0A02020204030203" pitchFamily="34" charset="0"/>
                        </a:rPr>
                        <a:t>General Voucher Amount—Parental Choice Private School Payments</a:t>
                      </a:r>
                      <a:endParaRPr lang="en-US" sz="2000" b="0" i="0" u="none" strike="noStrike" dirty="0">
                        <a:solidFill>
                          <a:srgbClr val="000000"/>
                        </a:solidFill>
                        <a:effectLst/>
                        <a:latin typeface="Lato Black" panose="020F0A02020204030203" pitchFamily="34"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2000" u="none" strike="noStrike" dirty="0">
                          <a:effectLst/>
                          <a:latin typeface="Lato Black" panose="020F0A02020204030203" pitchFamily="34" charset="0"/>
                        </a:rPr>
                        <a:t>Function  </a:t>
                      </a:r>
                      <a:r>
                        <a:rPr lang="en-US" sz="2000" u="none" strike="noStrike" dirty="0" smtClean="0">
                          <a:effectLst/>
                          <a:latin typeface="Lato Black" panose="020F0A02020204030203" pitchFamily="34" charset="0"/>
                        </a:rPr>
                        <a:t>438000</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79151107"/>
                  </a:ext>
                </a:extLst>
              </a:tr>
              <a:tr h="996799">
                <a:tc>
                  <a:txBody>
                    <a:bodyPr/>
                    <a:lstStyle/>
                    <a:p>
                      <a:pPr algn="l" fontAlgn="ctr"/>
                      <a:r>
                        <a:rPr lang="en-US" sz="2000" b="0" i="0" u="none" strike="noStrike" dirty="0" smtClean="0">
                          <a:solidFill>
                            <a:srgbClr val="000000"/>
                          </a:solidFill>
                          <a:effectLst/>
                          <a:latin typeface="Lato Black" panose="020F0A02020204030203" pitchFamily="34" charset="0"/>
                        </a:rPr>
                        <a:t>Transfer to another Fund </a:t>
                      </a:r>
                    </a:p>
                    <a:p>
                      <a:pPr algn="l" fontAlgn="ctr"/>
                      <a:r>
                        <a:rPr lang="en-US" sz="2000" b="0" i="0" u="none" strike="noStrike" dirty="0" smtClean="0">
                          <a:solidFill>
                            <a:srgbClr val="000000"/>
                          </a:solidFill>
                          <a:effectLst/>
                          <a:latin typeface="Lato Black" panose="020F0A02020204030203" pitchFamily="34" charset="0"/>
                        </a:rPr>
                        <a:t>(Exclude</a:t>
                      </a:r>
                      <a:r>
                        <a:rPr lang="en-US" sz="2000" b="0" i="0" u="none" strike="noStrike" baseline="0" dirty="0" smtClean="0">
                          <a:solidFill>
                            <a:srgbClr val="000000"/>
                          </a:solidFill>
                          <a:effectLst/>
                          <a:latin typeface="Lato Black" panose="020F0A02020204030203" pitchFamily="34" charset="0"/>
                        </a:rPr>
                        <a:t> Fund 10 Transfer to Fund 27 and </a:t>
                      </a:r>
                    </a:p>
                    <a:p>
                      <a:pPr algn="l" fontAlgn="ctr"/>
                      <a:r>
                        <a:rPr lang="en-US" sz="2000" b="0" i="0" u="none" strike="noStrike" baseline="0" dirty="0" smtClean="0">
                          <a:solidFill>
                            <a:srgbClr val="000000"/>
                          </a:solidFill>
                          <a:effectLst/>
                          <a:latin typeface="Lato Black" panose="020F0A02020204030203" pitchFamily="34" charset="0"/>
                        </a:rPr>
                        <a:t>Include Fund 27 Costs)</a:t>
                      </a:r>
                      <a:r>
                        <a:rPr lang="en-US" sz="2000" b="0" i="0" u="none" strike="noStrike" dirty="0" smtClean="0">
                          <a:solidFill>
                            <a:srgbClr val="000000"/>
                          </a:solidFill>
                          <a:effectLst/>
                          <a:latin typeface="Lato Black" panose="020F0A02020204030203" pitchFamily="34" charset="0"/>
                        </a:rPr>
                        <a:t>	</a:t>
                      </a:r>
                      <a:endParaRPr lang="en-US" sz="2000" b="0" i="0" u="none" strike="noStrike" dirty="0">
                        <a:solidFill>
                          <a:srgbClr val="000000"/>
                        </a:solidFill>
                        <a:effectLst/>
                        <a:latin typeface="Lato Black" panose="020F0A02020204030203" pitchFamily="34"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2000" b="0" i="0" u="none" strike="noStrike" dirty="0" smtClean="0">
                          <a:solidFill>
                            <a:srgbClr val="000000"/>
                          </a:solidFill>
                          <a:effectLst/>
                          <a:latin typeface="Lato Black" panose="020F0A02020204030203" pitchFamily="34" charset="0"/>
                        </a:rPr>
                        <a:t>Function 411000 all objects except 899, Function 418000, Function 419000</a:t>
                      </a:r>
                      <a:endParaRPr lang="en-US" sz="2000" b="0" i="0" u="none" strike="noStrike" dirty="0">
                        <a:solidFill>
                          <a:srgbClr val="000000"/>
                        </a:solidFill>
                        <a:effectLst/>
                        <a:latin typeface="Lato Black" panose="020F0A02020204030203" pitchFamily="34"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26198415"/>
                  </a:ext>
                </a:extLst>
              </a:tr>
              <a:tr h="667049">
                <a:tc>
                  <a:txBody>
                    <a:bodyPr/>
                    <a:lstStyle/>
                    <a:p>
                      <a:pPr algn="l" fontAlgn="ctr"/>
                      <a:r>
                        <a:rPr lang="en-US" sz="2000" u="none" strike="noStrike" dirty="0">
                          <a:effectLst/>
                          <a:latin typeface="Lato Black" panose="020F0A02020204030203" pitchFamily="34" charset="0"/>
                        </a:rPr>
                        <a:t>Long-Term Capital Debt Capital Leases- Principal and Interest</a:t>
                      </a:r>
                      <a:endParaRPr lang="en-US" sz="2000" b="0" i="0" u="none" strike="noStrike" dirty="0">
                        <a:solidFill>
                          <a:srgbClr val="000000"/>
                        </a:solidFill>
                        <a:effectLst/>
                        <a:latin typeface="Lato Black" panose="020F0A02020204030203" pitchFamily="34"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2000" u="none" strike="noStrike" dirty="0">
                          <a:effectLst/>
                          <a:latin typeface="Lato Black" panose="020F0A02020204030203" pitchFamily="34" charset="0"/>
                        </a:rPr>
                        <a:t>Objects 678/688 with Function 281000</a:t>
                      </a:r>
                      <a:endParaRPr lang="en-US" sz="2000" b="0" i="0" u="none" strike="noStrike" dirty="0">
                        <a:solidFill>
                          <a:srgbClr val="000000"/>
                        </a:solidFill>
                        <a:effectLst/>
                        <a:latin typeface="Lato Black" panose="020F0A02020204030203" pitchFamily="34"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67704068"/>
                  </a:ext>
                </a:extLst>
              </a:tr>
            </a:tbl>
          </a:graphicData>
        </a:graphic>
      </p:graphicFrame>
    </p:spTree>
    <p:extLst>
      <p:ext uri="{BB962C8B-B14F-4D97-AF65-F5344CB8AC3E}">
        <p14:creationId xmlns:p14="http://schemas.microsoft.com/office/powerpoint/2010/main" val="609082337"/>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9364663" cy="1357475"/>
          </a:xfrm>
        </p:spPr>
        <p:txBody>
          <a:bodyPr>
            <a:normAutofit/>
          </a:bodyPr>
          <a:lstStyle/>
          <a:p>
            <a:pPr lvl="0" algn="ctr" defTabSz="702328">
              <a:lnSpc>
                <a:spcPct val="100000"/>
              </a:lnSpc>
              <a:spcBef>
                <a:spcPts val="0"/>
              </a:spcBef>
              <a:spcAft>
                <a:spcPts val="3072"/>
              </a:spcAft>
            </a:pPr>
            <a:r>
              <a:rPr lang="en-US" sz="3200" b="1" dirty="0">
                <a:solidFill>
                  <a:prstClr val="white"/>
                </a:solidFill>
                <a:latin typeface="Lato Black" panose="020F0A02020204030203" pitchFamily="34" charset="0"/>
                <a:ea typeface="+mn-ea"/>
                <a:cs typeface="+mn-cs"/>
              </a:rPr>
              <a:t>Exclusions From Allocated Costs (Lines K &amp; L)</a:t>
            </a:r>
          </a:p>
        </p:txBody>
      </p:sp>
      <p:sp>
        <p:nvSpPr>
          <p:cNvPr id="4" name="Slide Number Placeholder 3"/>
          <p:cNvSpPr>
            <a:spLocks noGrp="1"/>
          </p:cNvSpPr>
          <p:nvPr>
            <p:ph type="sldNum" sz="quarter" idx="12"/>
          </p:nvPr>
        </p:nvSpPr>
        <p:spPr/>
        <p:txBody>
          <a:bodyPr/>
          <a:lstStyle/>
          <a:p>
            <a:fld id="{E5B05722-27E2-490D-91AF-DCC2EA314057}" type="slidenum">
              <a:rPr lang="en-US" smtClean="0"/>
              <a:pPr/>
              <a:t>91</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639604851"/>
              </p:ext>
            </p:extLst>
          </p:nvPr>
        </p:nvGraphicFramePr>
        <p:xfrm>
          <a:off x="112658" y="1665515"/>
          <a:ext cx="9139347" cy="3037113"/>
        </p:xfrm>
        <a:graphic>
          <a:graphicData uri="http://schemas.openxmlformats.org/drawingml/2006/table">
            <a:tbl>
              <a:tblPr>
                <a:tableStyleId>{5C22544A-7EE6-4342-B048-85BDC9FD1C3A}</a:tableStyleId>
              </a:tblPr>
              <a:tblGrid>
                <a:gridCol w="5333900">
                  <a:extLst>
                    <a:ext uri="{9D8B030D-6E8A-4147-A177-3AD203B41FA5}">
                      <a16:colId xmlns:a16="http://schemas.microsoft.com/office/drawing/2014/main" val="1199304603"/>
                    </a:ext>
                  </a:extLst>
                </a:gridCol>
                <a:gridCol w="3805447">
                  <a:extLst>
                    <a:ext uri="{9D8B030D-6E8A-4147-A177-3AD203B41FA5}">
                      <a16:colId xmlns:a16="http://schemas.microsoft.com/office/drawing/2014/main" val="3803324911"/>
                    </a:ext>
                  </a:extLst>
                </a:gridCol>
              </a:tblGrid>
              <a:tr h="679764">
                <a:tc gridSpan="2">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n-US" sz="2500" b="0" i="0" u="none" strike="noStrike" kern="1200" cap="none" spc="0" normalizeH="0" baseline="0" noProof="0" dirty="0" smtClean="0">
                          <a:ln>
                            <a:noFill/>
                          </a:ln>
                          <a:solidFill>
                            <a:prstClr val="black"/>
                          </a:solidFill>
                          <a:effectLst/>
                          <a:uLnTx/>
                          <a:uFillTx/>
                          <a:latin typeface="Lato Black" panose="020F0A02020204030203" pitchFamily="34" charset="0"/>
                          <a:ea typeface="+mn-ea"/>
                          <a:cs typeface="+mn-cs"/>
                        </a:rPr>
                        <a:t>Preliminary WASBO Workgroup Exclusions From Expenditures</a:t>
                      </a:r>
                      <a:endParaRPr kumimoji="0" lang="en-US" sz="2500" b="0" i="0" u="none" strike="noStrike" kern="1200" cap="none" spc="0" normalizeH="0" baseline="0" noProof="0" dirty="0" smtClean="0">
                        <a:ln>
                          <a:noFill/>
                        </a:ln>
                        <a:solidFill>
                          <a:srgbClr val="000000"/>
                        </a:solidFill>
                        <a:effectLst/>
                        <a:uLnTx/>
                        <a:uFillTx/>
                        <a:latin typeface="Lato Black" panose="020F0A02020204030203" pitchFamily="34" charset="0"/>
                        <a:ea typeface="+mn-ea"/>
                        <a:cs typeface="+mn-cs"/>
                      </a:endParaRPr>
                    </a:p>
                  </a:txBody>
                  <a:tcPr marL="7144" marR="7144" marT="7144" marB="0" anchor="ctr">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987511444"/>
                  </a:ext>
                </a:extLst>
              </a:tr>
              <a:tr h="679764">
                <a:tc>
                  <a:txBody>
                    <a:bodyPr/>
                    <a:lstStyle/>
                    <a:p>
                      <a:pPr algn="ctr" fontAlgn="ctr"/>
                      <a:r>
                        <a:rPr lang="en-US" sz="2500" u="none" strike="noStrike" dirty="0">
                          <a:solidFill>
                            <a:schemeClr val="bg1"/>
                          </a:solidFill>
                          <a:effectLst/>
                          <a:latin typeface="Lato Black" panose="020F0A02020204030203" pitchFamily="34" charset="0"/>
                        </a:rPr>
                        <a:t>Description</a:t>
                      </a:r>
                      <a:endParaRPr lang="en-US" sz="2500" b="0" i="0" u="none" strike="noStrike" dirty="0">
                        <a:solidFill>
                          <a:schemeClr val="bg1"/>
                        </a:solidFill>
                        <a:effectLst/>
                        <a:latin typeface="Lato Black" panose="020F0A02020204030203" pitchFamily="34" charset="0"/>
                      </a:endParaRPr>
                    </a:p>
                  </a:txBody>
                  <a:tcPr marL="7144" marR="7144" marT="7144"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3399"/>
                    </a:solidFill>
                  </a:tcPr>
                </a:tc>
                <a:tc>
                  <a:txBody>
                    <a:bodyPr/>
                    <a:lstStyle/>
                    <a:p>
                      <a:pPr algn="ctr" fontAlgn="ctr"/>
                      <a:r>
                        <a:rPr lang="en-US" sz="2500" u="none" strike="noStrike" dirty="0">
                          <a:solidFill>
                            <a:schemeClr val="bg1"/>
                          </a:solidFill>
                          <a:effectLst/>
                          <a:latin typeface="Lato Black" panose="020F0A02020204030203" pitchFamily="34" charset="0"/>
                        </a:rPr>
                        <a:t> WUFAR Account(s)</a:t>
                      </a:r>
                      <a:endParaRPr lang="en-US" sz="2500" b="1" i="0" u="none" strike="noStrike" dirty="0">
                        <a:solidFill>
                          <a:schemeClr val="bg1"/>
                        </a:solidFill>
                        <a:effectLst/>
                        <a:latin typeface="Lato Black" panose="020F0A02020204030203" pitchFamily="34" charset="0"/>
                      </a:endParaRPr>
                    </a:p>
                  </a:txBody>
                  <a:tcPr marL="7144" marR="7144" marT="7144"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3399"/>
                    </a:solidFill>
                  </a:tcPr>
                </a:tc>
                <a:extLst>
                  <a:ext uri="{0D108BD9-81ED-4DB2-BD59-A6C34878D82A}">
                    <a16:rowId xmlns:a16="http://schemas.microsoft.com/office/drawing/2014/main" val="2366933440"/>
                  </a:ext>
                </a:extLst>
              </a:tr>
              <a:tr h="559195">
                <a:tc>
                  <a:txBody>
                    <a:bodyPr/>
                    <a:lstStyle/>
                    <a:p>
                      <a:pPr algn="l" fontAlgn="ctr"/>
                      <a:r>
                        <a:rPr lang="en-US" sz="2000" u="none" strike="noStrike" dirty="0" smtClean="0">
                          <a:effectLst/>
                          <a:latin typeface="Lato Black" panose="020F0A02020204030203" pitchFamily="34" charset="0"/>
                        </a:rPr>
                        <a:t>Revenue</a:t>
                      </a:r>
                      <a:r>
                        <a:rPr lang="en-US" sz="2000" u="none" strike="noStrike" baseline="0" dirty="0" smtClean="0">
                          <a:effectLst/>
                          <a:latin typeface="Lato Black" panose="020F0A02020204030203" pitchFamily="34" charset="0"/>
                        </a:rPr>
                        <a:t> Transits to Others</a:t>
                      </a:r>
                      <a:endParaRPr lang="en-US" sz="2000" b="0" i="0" u="none" strike="noStrike" dirty="0">
                        <a:solidFill>
                          <a:srgbClr val="000000"/>
                        </a:solidFill>
                        <a:effectLst/>
                        <a:latin typeface="Lato Black" panose="020F0A02020204030203" pitchFamily="34"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2000" u="none" strike="noStrike" dirty="0">
                          <a:effectLst/>
                          <a:latin typeface="Lato Black" panose="020F0A02020204030203" pitchFamily="34" charset="0"/>
                        </a:rPr>
                        <a:t>Function </a:t>
                      </a:r>
                      <a:r>
                        <a:rPr lang="en-US" sz="2000" u="none" strike="noStrike" dirty="0" smtClean="0">
                          <a:effectLst/>
                          <a:latin typeface="Lato Black" panose="020F0A02020204030203" pitchFamily="34" charset="0"/>
                        </a:rPr>
                        <a:t>491000</a:t>
                      </a:r>
                      <a:endParaRPr lang="en-US" sz="2000" b="0" i="0" u="none" strike="noStrike" dirty="0">
                        <a:solidFill>
                          <a:srgbClr val="000000"/>
                        </a:solidFill>
                        <a:effectLst/>
                        <a:latin typeface="Lato Black" panose="020F0A02020204030203" pitchFamily="34"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92205597"/>
                  </a:ext>
                </a:extLst>
              </a:tr>
              <a:tr h="559195">
                <a:tc>
                  <a:txBody>
                    <a:bodyPr/>
                    <a:lstStyle/>
                    <a:p>
                      <a:pPr algn="l" fontAlgn="ctr"/>
                      <a:r>
                        <a:rPr lang="en-US" sz="2000" u="none" strike="noStrike" dirty="0">
                          <a:effectLst/>
                          <a:latin typeface="Lato Black" panose="020F0A02020204030203" pitchFamily="34" charset="0"/>
                        </a:rPr>
                        <a:t>Facilities Acquisition &amp; Remodeling</a:t>
                      </a:r>
                      <a:endParaRPr lang="en-US" sz="2000" b="0" i="0" u="none" strike="noStrike" dirty="0">
                        <a:solidFill>
                          <a:srgbClr val="000000"/>
                        </a:solidFill>
                        <a:effectLst/>
                        <a:latin typeface="Lato Black" panose="020F0A02020204030203" pitchFamily="34"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2000" u="none" strike="noStrike" dirty="0">
                          <a:effectLst/>
                          <a:latin typeface="Lato Black" panose="020F0A02020204030203" pitchFamily="34" charset="0"/>
                        </a:rPr>
                        <a:t>Function 255000</a:t>
                      </a:r>
                      <a:endParaRPr lang="en-US" sz="2000" b="0" i="0" u="none" strike="noStrike" dirty="0">
                        <a:solidFill>
                          <a:srgbClr val="000000"/>
                        </a:solidFill>
                        <a:effectLst/>
                        <a:latin typeface="Lato Black" panose="020F0A02020204030203" pitchFamily="34"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79151107"/>
                  </a:ext>
                </a:extLst>
              </a:tr>
              <a:tr h="559195">
                <a:tc>
                  <a:txBody>
                    <a:bodyPr/>
                    <a:lstStyle/>
                    <a:p>
                      <a:pPr algn="l" fontAlgn="ctr"/>
                      <a:r>
                        <a:rPr lang="en-US" sz="2000" u="none" strike="noStrike" dirty="0" smtClean="0">
                          <a:effectLst/>
                          <a:latin typeface="Lato Black" panose="020F0A02020204030203" pitchFamily="34" charset="0"/>
                        </a:rPr>
                        <a:t>Capital </a:t>
                      </a:r>
                      <a:r>
                        <a:rPr lang="en-US" sz="2000" u="none" strike="noStrike" dirty="0">
                          <a:effectLst/>
                          <a:latin typeface="Lato Black" panose="020F0A02020204030203" pitchFamily="34" charset="0"/>
                        </a:rPr>
                        <a:t>Equipment</a:t>
                      </a:r>
                      <a:endParaRPr lang="en-US" sz="2000" b="0" i="0" u="none" strike="noStrike" dirty="0">
                        <a:solidFill>
                          <a:srgbClr val="000000"/>
                        </a:solidFill>
                        <a:effectLst/>
                        <a:latin typeface="Lato Black" panose="020F0A02020204030203" pitchFamily="34"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2000" u="none" strike="noStrike" dirty="0">
                          <a:effectLst/>
                          <a:latin typeface="Lato Black" panose="020F0A02020204030203" pitchFamily="34" charset="0"/>
                        </a:rPr>
                        <a:t>Object </a:t>
                      </a:r>
                      <a:r>
                        <a:rPr lang="en-US" sz="2000" u="none" strike="noStrike" dirty="0" smtClean="0">
                          <a:effectLst/>
                          <a:latin typeface="Lato Black" panose="020F0A02020204030203" pitchFamily="34" charset="0"/>
                        </a:rPr>
                        <a:t>500</a:t>
                      </a:r>
                      <a:endParaRPr lang="en-US" sz="2000" b="0" i="0" u="none" strike="noStrike" dirty="0">
                        <a:solidFill>
                          <a:srgbClr val="000000"/>
                        </a:solidFill>
                        <a:effectLst/>
                        <a:latin typeface="Lato Black" panose="020F0A02020204030203" pitchFamily="34"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26198415"/>
                  </a:ext>
                </a:extLst>
              </a:tr>
            </a:tbl>
          </a:graphicData>
        </a:graphic>
      </p:graphicFrame>
    </p:spTree>
    <p:extLst>
      <p:ext uri="{BB962C8B-B14F-4D97-AF65-F5344CB8AC3E}">
        <p14:creationId xmlns:p14="http://schemas.microsoft.com/office/powerpoint/2010/main" val="2553229481"/>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9364663" cy="1357475"/>
          </a:xfrm>
        </p:spPr>
        <p:txBody>
          <a:bodyPr>
            <a:normAutofit/>
          </a:bodyPr>
          <a:lstStyle/>
          <a:p>
            <a:pPr lvl="0" algn="ctr" defTabSz="702328">
              <a:lnSpc>
                <a:spcPct val="100000"/>
              </a:lnSpc>
              <a:spcBef>
                <a:spcPts val="0"/>
              </a:spcBef>
              <a:spcAft>
                <a:spcPts val="3072"/>
              </a:spcAft>
            </a:pPr>
            <a:r>
              <a:rPr lang="en-US" sz="3200" b="1" dirty="0">
                <a:solidFill>
                  <a:prstClr val="white"/>
                </a:solidFill>
                <a:latin typeface="Lato Black" panose="020F0A02020204030203" pitchFamily="34" charset="0"/>
                <a:ea typeface="+mn-ea"/>
                <a:cs typeface="+mn-cs"/>
              </a:rPr>
              <a:t>Exclusions From Allocated Costs (Lines K &amp; L)</a:t>
            </a:r>
          </a:p>
        </p:txBody>
      </p:sp>
      <p:sp>
        <p:nvSpPr>
          <p:cNvPr id="4" name="Slide Number Placeholder 3"/>
          <p:cNvSpPr>
            <a:spLocks noGrp="1"/>
          </p:cNvSpPr>
          <p:nvPr>
            <p:ph type="sldNum" sz="quarter" idx="12"/>
          </p:nvPr>
        </p:nvSpPr>
        <p:spPr/>
        <p:txBody>
          <a:bodyPr/>
          <a:lstStyle/>
          <a:p>
            <a:fld id="{E5B05722-27E2-490D-91AF-DCC2EA314057}" type="slidenum">
              <a:rPr lang="en-US" smtClean="0"/>
              <a:pPr/>
              <a:t>92</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689622080"/>
              </p:ext>
            </p:extLst>
          </p:nvPr>
        </p:nvGraphicFramePr>
        <p:xfrm>
          <a:off x="204190" y="1770066"/>
          <a:ext cx="8956279" cy="3894568"/>
        </p:xfrm>
        <a:graphic>
          <a:graphicData uri="http://schemas.openxmlformats.org/drawingml/2006/table">
            <a:tbl>
              <a:tblPr>
                <a:tableStyleId>{5C22544A-7EE6-4342-B048-85BDC9FD1C3A}</a:tableStyleId>
              </a:tblPr>
              <a:tblGrid>
                <a:gridCol w="5306599">
                  <a:extLst>
                    <a:ext uri="{9D8B030D-6E8A-4147-A177-3AD203B41FA5}">
                      <a16:colId xmlns:a16="http://schemas.microsoft.com/office/drawing/2014/main" val="1199304603"/>
                    </a:ext>
                  </a:extLst>
                </a:gridCol>
                <a:gridCol w="3649680">
                  <a:extLst>
                    <a:ext uri="{9D8B030D-6E8A-4147-A177-3AD203B41FA5}">
                      <a16:colId xmlns:a16="http://schemas.microsoft.com/office/drawing/2014/main" val="3803324911"/>
                    </a:ext>
                  </a:extLst>
                </a:gridCol>
              </a:tblGrid>
              <a:tr h="569024">
                <a:tc gridSpan="2">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n-US" sz="2500" b="0" i="0" u="none" strike="noStrike" kern="1200" cap="none" spc="0" normalizeH="0" baseline="0" noProof="0" dirty="0" smtClean="0">
                          <a:ln>
                            <a:noFill/>
                          </a:ln>
                          <a:solidFill>
                            <a:prstClr val="black"/>
                          </a:solidFill>
                          <a:effectLst/>
                          <a:uLnTx/>
                          <a:uFillTx/>
                          <a:latin typeface="Lato Black" panose="020F0A02020204030203" pitchFamily="34" charset="0"/>
                          <a:ea typeface="+mn-ea"/>
                          <a:cs typeface="+mn-cs"/>
                        </a:rPr>
                        <a:t>Preliminary WASBO Workgroup Exclusions From Expenditures</a:t>
                      </a:r>
                      <a:endParaRPr kumimoji="0" lang="en-US" sz="2500" b="0" i="0" u="none" strike="noStrike" kern="1200" cap="none" spc="0" normalizeH="0" baseline="0" noProof="0" dirty="0" smtClean="0">
                        <a:ln>
                          <a:noFill/>
                        </a:ln>
                        <a:solidFill>
                          <a:srgbClr val="000000"/>
                        </a:solidFill>
                        <a:effectLst/>
                        <a:uLnTx/>
                        <a:uFillTx/>
                        <a:latin typeface="Lato Black" panose="020F0A02020204030203" pitchFamily="34" charset="0"/>
                        <a:ea typeface="+mn-ea"/>
                        <a:cs typeface="+mn-cs"/>
                      </a:endParaRPr>
                    </a:p>
                    <a:p>
                      <a:pPr algn="ctr" fontAlgn="ctr"/>
                      <a:endParaRPr lang="en-US" sz="1200" b="0" i="0" u="none" strike="noStrike" dirty="0">
                        <a:solidFill>
                          <a:srgbClr val="000000"/>
                        </a:solidFill>
                        <a:effectLst/>
                        <a:latin typeface="+mj-lt"/>
                      </a:endParaRPr>
                    </a:p>
                  </a:txBody>
                  <a:tcPr marL="7144" marR="7144" marT="7144" marB="0" anchor="ctr">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987511444"/>
                  </a:ext>
                </a:extLst>
              </a:tr>
              <a:tr h="381731">
                <a:tc>
                  <a:txBody>
                    <a:bodyPr/>
                    <a:lstStyle/>
                    <a:p>
                      <a:pPr algn="ctr" fontAlgn="ctr"/>
                      <a:r>
                        <a:rPr lang="en-US" sz="2500" u="none" strike="noStrike" dirty="0">
                          <a:solidFill>
                            <a:schemeClr val="bg1"/>
                          </a:solidFill>
                          <a:effectLst/>
                          <a:latin typeface="Lato Black" panose="020F0A02020204030203" pitchFamily="34" charset="0"/>
                        </a:rPr>
                        <a:t>Description</a:t>
                      </a:r>
                      <a:endParaRPr lang="en-US" sz="2500" b="0" i="0" u="none" strike="noStrike" dirty="0">
                        <a:solidFill>
                          <a:schemeClr val="bg1"/>
                        </a:solidFill>
                        <a:effectLst/>
                        <a:latin typeface="Lato Black" panose="020F0A02020204030203" pitchFamily="34" charset="0"/>
                      </a:endParaRPr>
                    </a:p>
                  </a:txBody>
                  <a:tcPr marL="7144" marR="7144" marT="7144"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3399"/>
                    </a:solidFill>
                  </a:tcPr>
                </a:tc>
                <a:tc>
                  <a:txBody>
                    <a:bodyPr/>
                    <a:lstStyle/>
                    <a:p>
                      <a:pPr algn="ctr" fontAlgn="ctr"/>
                      <a:r>
                        <a:rPr lang="en-US" sz="2500" u="none" strike="noStrike" dirty="0">
                          <a:solidFill>
                            <a:schemeClr val="bg1"/>
                          </a:solidFill>
                          <a:effectLst/>
                          <a:latin typeface="Lato Black" panose="020F0A02020204030203" pitchFamily="34" charset="0"/>
                        </a:rPr>
                        <a:t> WUFAR Account(s)</a:t>
                      </a:r>
                      <a:endParaRPr lang="en-US" sz="2500" b="1" i="0" u="none" strike="noStrike" dirty="0">
                        <a:solidFill>
                          <a:schemeClr val="bg1"/>
                        </a:solidFill>
                        <a:effectLst/>
                        <a:latin typeface="Lato Black" panose="020F0A02020204030203" pitchFamily="34" charset="0"/>
                      </a:endParaRPr>
                    </a:p>
                  </a:txBody>
                  <a:tcPr marL="7144" marR="7144" marT="7144"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3399"/>
                    </a:solidFill>
                  </a:tcPr>
                </a:tc>
                <a:extLst>
                  <a:ext uri="{0D108BD9-81ED-4DB2-BD59-A6C34878D82A}">
                    <a16:rowId xmlns:a16="http://schemas.microsoft.com/office/drawing/2014/main" val="2366933440"/>
                  </a:ext>
                </a:extLst>
              </a:tr>
              <a:tr h="319300">
                <a:tc>
                  <a:txBody>
                    <a:bodyPr/>
                    <a:lstStyle/>
                    <a:p>
                      <a:pPr algn="l" fontAlgn="ctr"/>
                      <a:r>
                        <a:rPr lang="en-US" sz="2000" u="none" strike="noStrike" kern="1200" dirty="0" smtClean="0">
                          <a:solidFill>
                            <a:schemeClr val="dk1"/>
                          </a:solidFill>
                          <a:effectLst/>
                          <a:latin typeface="Lato Black" panose="020F0A02020204030203" pitchFamily="34" charset="0"/>
                          <a:ea typeface="+mn-ea"/>
                          <a:cs typeface="+mn-cs"/>
                        </a:rPr>
                        <a:t>TEACH Program Funds</a:t>
                      </a:r>
                      <a:endParaRPr lang="en-US" sz="2000" u="none" strike="noStrike" kern="1200" dirty="0">
                        <a:solidFill>
                          <a:schemeClr val="dk1"/>
                        </a:solidFill>
                        <a:effectLst/>
                        <a:latin typeface="Lato Black" panose="020F0A02020204030203" pitchFamily="34" charset="0"/>
                        <a:ea typeface="+mn-ea"/>
                        <a:cs typeface="+mn-cs"/>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2000" u="none" strike="noStrike" kern="1200" dirty="0" smtClean="0">
                          <a:solidFill>
                            <a:schemeClr val="dk1"/>
                          </a:solidFill>
                          <a:effectLst/>
                          <a:latin typeface="Lato Black" panose="020F0A02020204030203" pitchFamily="34" charset="0"/>
                          <a:ea typeface="+mn-ea"/>
                          <a:cs typeface="+mn-cs"/>
                        </a:rPr>
                        <a:t>Fund 23</a:t>
                      </a:r>
                      <a:endParaRPr lang="en-US" sz="2000" u="none" strike="noStrike" kern="1200" dirty="0">
                        <a:solidFill>
                          <a:schemeClr val="dk1"/>
                        </a:solidFill>
                        <a:effectLst/>
                        <a:latin typeface="Lato Black" panose="020F0A02020204030203" pitchFamily="34" charset="0"/>
                        <a:ea typeface="+mn-ea"/>
                        <a:cs typeface="+mn-cs"/>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16829186"/>
                  </a:ext>
                </a:extLst>
              </a:tr>
              <a:tr h="319300">
                <a:tc>
                  <a:txBody>
                    <a:bodyPr/>
                    <a:lstStyle/>
                    <a:p>
                      <a:pPr algn="l" fontAlgn="ctr"/>
                      <a:r>
                        <a:rPr lang="en-US" sz="2000" u="none" strike="noStrike" kern="1200" dirty="0">
                          <a:solidFill>
                            <a:schemeClr val="dk1"/>
                          </a:solidFill>
                          <a:effectLst/>
                          <a:latin typeface="Lato Black" panose="020F0A02020204030203" pitchFamily="34" charset="0"/>
                          <a:ea typeface="+mn-ea"/>
                          <a:cs typeface="+mn-cs"/>
                        </a:rPr>
                        <a:t>Debt Service Fund</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2000" u="none" strike="noStrike" kern="1200" dirty="0">
                          <a:solidFill>
                            <a:schemeClr val="dk1"/>
                          </a:solidFill>
                          <a:effectLst/>
                          <a:latin typeface="Lato Black" panose="020F0A02020204030203" pitchFamily="34" charset="0"/>
                          <a:ea typeface="+mn-ea"/>
                          <a:cs typeface="+mn-cs"/>
                        </a:rPr>
                        <a:t>Fund 30</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45118174"/>
                  </a:ext>
                </a:extLst>
              </a:tr>
              <a:tr h="319300">
                <a:tc>
                  <a:txBody>
                    <a:bodyPr/>
                    <a:lstStyle/>
                    <a:p>
                      <a:pPr algn="l" fontAlgn="ctr"/>
                      <a:r>
                        <a:rPr lang="en-US" sz="2000" u="none" strike="noStrike" kern="1200" dirty="0">
                          <a:solidFill>
                            <a:schemeClr val="dk1"/>
                          </a:solidFill>
                          <a:effectLst/>
                          <a:latin typeface="Lato Black" panose="020F0A02020204030203" pitchFamily="34" charset="0"/>
                          <a:ea typeface="+mn-ea"/>
                          <a:cs typeface="+mn-cs"/>
                        </a:rPr>
                        <a:t>Capital Project </a:t>
                      </a:r>
                      <a:r>
                        <a:rPr lang="en-US" sz="2000" u="none" strike="noStrike" kern="1200" dirty="0" smtClean="0">
                          <a:solidFill>
                            <a:schemeClr val="dk1"/>
                          </a:solidFill>
                          <a:effectLst/>
                          <a:latin typeface="Lato Black" panose="020F0A02020204030203" pitchFamily="34" charset="0"/>
                          <a:ea typeface="+mn-ea"/>
                          <a:cs typeface="+mn-cs"/>
                        </a:rPr>
                        <a:t>Fund</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2000" u="none" strike="noStrike" kern="1200" dirty="0">
                          <a:solidFill>
                            <a:schemeClr val="dk1"/>
                          </a:solidFill>
                          <a:effectLst/>
                          <a:latin typeface="Lato Black" panose="020F0A02020204030203" pitchFamily="34" charset="0"/>
                          <a:ea typeface="+mn-ea"/>
                          <a:cs typeface="+mn-cs"/>
                        </a:rPr>
                        <a:t>Fund 40</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12507245"/>
                  </a:ext>
                </a:extLst>
              </a:tr>
              <a:tr h="319300">
                <a:tc>
                  <a:txBody>
                    <a:bodyPr/>
                    <a:lstStyle/>
                    <a:p>
                      <a:pPr algn="l" fontAlgn="ctr"/>
                      <a:r>
                        <a:rPr lang="en-US" sz="2000" u="none" strike="noStrike" kern="1200" dirty="0">
                          <a:solidFill>
                            <a:schemeClr val="dk1"/>
                          </a:solidFill>
                          <a:effectLst/>
                          <a:latin typeface="Lato Black" panose="020F0A02020204030203" pitchFamily="34" charset="0"/>
                          <a:ea typeface="+mn-ea"/>
                          <a:cs typeface="+mn-cs"/>
                        </a:rPr>
                        <a:t>Food Service Funds</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2000" u="none" strike="noStrike" kern="1200" dirty="0">
                          <a:solidFill>
                            <a:schemeClr val="dk1"/>
                          </a:solidFill>
                          <a:effectLst/>
                          <a:latin typeface="Lato Black" panose="020F0A02020204030203" pitchFamily="34" charset="0"/>
                          <a:ea typeface="+mn-ea"/>
                          <a:cs typeface="+mn-cs"/>
                        </a:rPr>
                        <a:t>Fund 50</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65970768"/>
                  </a:ext>
                </a:extLst>
              </a:tr>
              <a:tr h="319300">
                <a:tc>
                  <a:txBody>
                    <a:bodyPr/>
                    <a:lstStyle/>
                    <a:p>
                      <a:pPr algn="l" fontAlgn="ctr"/>
                      <a:r>
                        <a:rPr lang="en-US" sz="2000" u="none" strike="noStrike" kern="1200" dirty="0">
                          <a:solidFill>
                            <a:schemeClr val="dk1"/>
                          </a:solidFill>
                          <a:effectLst/>
                          <a:latin typeface="Lato Black" panose="020F0A02020204030203" pitchFamily="34" charset="0"/>
                          <a:ea typeface="+mn-ea"/>
                          <a:cs typeface="+mn-cs"/>
                        </a:rPr>
                        <a:t>Student Activity Funds</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2000" u="none" strike="noStrike" kern="1200" dirty="0">
                          <a:solidFill>
                            <a:schemeClr val="dk1"/>
                          </a:solidFill>
                          <a:effectLst/>
                          <a:latin typeface="Lato Black" panose="020F0A02020204030203" pitchFamily="34" charset="0"/>
                          <a:ea typeface="+mn-ea"/>
                          <a:cs typeface="+mn-cs"/>
                        </a:rPr>
                        <a:t>Fund 60 </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51804589"/>
                  </a:ext>
                </a:extLst>
              </a:tr>
              <a:tr h="319300">
                <a:tc>
                  <a:txBody>
                    <a:bodyPr/>
                    <a:lstStyle/>
                    <a:p>
                      <a:pPr algn="l" fontAlgn="ctr"/>
                      <a:r>
                        <a:rPr lang="en-US" sz="2000" u="none" strike="noStrike" kern="1200" dirty="0">
                          <a:solidFill>
                            <a:schemeClr val="dk1"/>
                          </a:solidFill>
                          <a:effectLst/>
                          <a:latin typeface="Lato Black" panose="020F0A02020204030203" pitchFamily="34" charset="0"/>
                          <a:ea typeface="+mn-ea"/>
                          <a:cs typeface="+mn-cs"/>
                        </a:rPr>
                        <a:t>Trust Funds</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2000" u="none" strike="noStrike" kern="1200" dirty="0">
                          <a:solidFill>
                            <a:schemeClr val="dk1"/>
                          </a:solidFill>
                          <a:effectLst/>
                          <a:latin typeface="Lato Black" panose="020F0A02020204030203" pitchFamily="34" charset="0"/>
                          <a:ea typeface="+mn-ea"/>
                          <a:cs typeface="+mn-cs"/>
                        </a:rPr>
                        <a:t>Fund 70</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13790049"/>
                  </a:ext>
                </a:extLst>
              </a:tr>
              <a:tr h="319300">
                <a:tc>
                  <a:txBody>
                    <a:bodyPr/>
                    <a:lstStyle/>
                    <a:p>
                      <a:pPr algn="l" fontAlgn="ctr"/>
                      <a:r>
                        <a:rPr lang="en-US" sz="2000" u="none" strike="noStrike" kern="1200" dirty="0">
                          <a:solidFill>
                            <a:schemeClr val="dk1"/>
                          </a:solidFill>
                          <a:effectLst/>
                          <a:latin typeface="Lato Black" panose="020F0A02020204030203" pitchFamily="34" charset="0"/>
                          <a:ea typeface="+mn-ea"/>
                          <a:cs typeface="+mn-cs"/>
                        </a:rPr>
                        <a:t>Community Service/Program Fund </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2000" u="none" strike="noStrike" kern="1200" dirty="0">
                          <a:solidFill>
                            <a:schemeClr val="dk1"/>
                          </a:solidFill>
                          <a:effectLst/>
                          <a:latin typeface="Lato Black" panose="020F0A02020204030203" pitchFamily="34" charset="0"/>
                          <a:ea typeface="+mn-ea"/>
                          <a:cs typeface="+mn-cs"/>
                        </a:rPr>
                        <a:t>Fund 80</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28149337"/>
                  </a:ext>
                </a:extLst>
              </a:tr>
              <a:tr h="319300">
                <a:tc>
                  <a:txBody>
                    <a:bodyPr/>
                    <a:lstStyle/>
                    <a:p>
                      <a:pPr algn="l" fontAlgn="ctr"/>
                      <a:r>
                        <a:rPr lang="en-US" sz="2000" u="none" strike="noStrike" kern="1200" dirty="0">
                          <a:solidFill>
                            <a:schemeClr val="dk1"/>
                          </a:solidFill>
                          <a:effectLst/>
                          <a:latin typeface="Lato Black" panose="020F0A02020204030203" pitchFamily="34" charset="0"/>
                          <a:ea typeface="+mn-ea"/>
                          <a:cs typeface="+mn-cs"/>
                        </a:rPr>
                        <a:t> TEACH Program </a:t>
                      </a:r>
                      <a:r>
                        <a:rPr lang="en-US" sz="2000" u="none" strike="noStrike" kern="1200" dirty="0" smtClean="0">
                          <a:solidFill>
                            <a:schemeClr val="dk1"/>
                          </a:solidFill>
                          <a:effectLst/>
                          <a:latin typeface="Lato Black" panose="020F0A02020204030203" pitchFamily="34" charset="0"/>
                          <a:ea typeface="+mn-ea"/>
                          <a:cs typeface="+mn-cs"/>
                        </a:rPr>
                        <a:t>Funds/COOP</a:t>
                      </a:r>
                      <a:r>
                        <a:rPr lang="en-US" sz="2000" u="none" strike="noStrike" kern="1200" baseline="0" dirty="0" smtClean="0">
                          <a:solidFill>
                            <a:schemeClr val="dk1"/>
                          </a:solidFill>
                          <a:effectLst/>
                          <a:latin typeface="Lato Black" panose="020F0A02020204030203" pitchFamily="34" charset="0"/>
                          <a:ea typeface="+mn-ea"/>
                          <a:cs typeface="+mn-cs"/>
                        </a:rPr>
                        <a:t> Funds</a:t>
                      </a:r>
                      <a:endParaRPr lang="en-US" sz="2000" u="none" strike="noStrike" kern="1200" dirty="0">
                        <a:solidFill>
                          <a:schemeClr val="dk1"/>
                        </a:solidFill>
                        <a:effectLst/>
                        <a:latin typeface="Lato Black" panose="020F0A02020204030203" pitchFamily="34" charset="0"/>
                        <a:ea typeface="+mn-ea"/>
                        <a:cs typeface="+mn-cs"/>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2000" u="none" strike="noStrike" kern="1200" dirty="0">
                          <a:solidFill>
                            <a:schemeClr val="dk1"/>
                          </a:solidFill>
                          <a:effectLst/>
                          <a:latin typeface="Lato Black" panose="020F0A02020204030203" pitchFamily="34" charset="0"/>
                          <a:ea typeface="+mn-ea"/>
                          <a:cs typeface="+mn-cs"/>
                        </a:rPr>
                        <a:t>Fund </a:t>
                      </a:r>
                      <a:r>
                        <a:rPr lang="en-US" sz="2000" u="none" strike="noStrike" kern="1200" dirty="0" smtClean="0">
                          <a:solidFill>
                            <a:schemeClr val="dk1"/>
                          </a:solidFill>
                          <a:effectLst/>
                          <a:latin typeface="Lato Black" panose="020F0A02020204030203" pitchFamily="34" charset="0"/>
                          <a:ea typeface="+mn-ea"/>
                          <a:cs typeface="+mn-cs"/>
                        </a:rPr>
                        <a:t>93, 99</a:t>
                      </a:r>
                      <a:endParaRPr lang="en-US" sz="2000" u="none" strike="noStrike" kern="1200" dirty="0">
                        <a:solidFill>
                          <a:schemeClr val="dk1"/>
                        </a:solidFill>
                        <a:effectLst/>
                        <a:latin typeface="Lato Black" panose="020F0A02020204030203" pitchFamily="34" charset="0"/>
                        <a:ea typeface="+mn-ea"/>
                        <a:cs typeface="+mn-cs"/>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8137855"/>
                  </a:ext>
                </a:extLst>
              </a:tr>
            </a:tbl>
          </a:graphicData>
        </a:graphic>
      </p:graphicFrame>
    </p:spTree>
    <p:extLst>
      <p:ext uri="{BB962C8B-B14F-4D97-AF65-F5344CB8AC3E}">
        <p14:creationId xmlns:p14="http://schemas.microsoft.com/office/powerpoint/2010/main" val="4284310048"/>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2533" y="1959393"/>
            <a:ext cx="8246710" cy="3627441"/>
          </a:xfrm>
        </p:spPr>
        <p:txBody>
          <a:bodyPr>
            <a:normAutofit/>
          </a:bodyPr>
          <a:lstStyle/>
          <a:p>
            <a:pPr marL="0" indent="0" defTabSz="351164">
              <a:spcBef>
                <a:spcPct val="20000"/>
              </a:spcBef>
              <a:spcAft>
                <a:spcPts val="0"/>
              </a:spcAft>
              <a:buNone/>
            </a:pPr>
            <a:r>
              <a:rPr lang="en-US" sz="2765" b="0" dirty="0">
                <a:solidFill>
                  <a:prstClr val="black"/>
                </a:solidFill>
                <a:latin typeface="Lato" panose="020F0502020204030203" pitchFamily="34" charset="0"/>
              </a:rPr>
              <a:t>Supporters of financial transparency hope that the school level financial data will: </a:t>
            </a:r>
            <a:r>
              <a:rPr lang="en-US" sz="2867" b="0" dirty="0">
                <a:solidFill>
                  <a:prstClr val="black"/>
                </a:solidFill>
                <a:latin typeface="Lato" panose="020F0502020204030203" pitchFamily="34" charset="0"/>
              </a:rPr>
              <a:t>(Choose all those that apply)</a:t>
            </a:r>
          </a:p>
          <a:p>
            <a:pPr marL="536500" lvl="1" indent="-229232">
              <a:spcAft>
                <a:spcPts val="461"/>
              </a:spcAft>
              <a:buFont typeface="+mj-lt"/>
              <a:buAutoNum type="alphaLcPeriod"/>
            </a:pPr>
            <a:r>
              <a:rPr lang="en-US" sz="1536" dirty="0">
                <a:latin typeface="Lato" panose="020F0502020204030203" pitchFamily="34" charset="0"/>
              </a:rPr>
              <a:t>Prompt district leaders to be more intentional/equitable in deploying funds across schools.</a:t>
            </a:r>
          </a:p>
          <a:p>
            <a:pPr marL="536500" lvl="1" indent="-229232">
              <a:spcAft>
                <a:spcPts val="461"/>
              </a:spcAft>
              <a:buFont typeface="+mj-lt"/>
              <a:buAutoNum type="alphaLcPeriod"/>
            </a:pPr>
            <a:r>
              <a:rPr lang="en-US" sz="1536" dirty="0">
                <a:latin typeface="Lato" panose="020F0502020204030203" pitchFamily="34" charset="0"/>
              </a:rPr>
              <a:t>Enable school leaders to benchmark how well they are able to leverage resources for outcomes.</a:t>
            </a:r>
          </a:p>
          <a:p>
            <a:pPr marL="536500" lvl="1" indent="-229232">
              <a:spcAft>
                <a:spcPts val="461"/>
              </a:spcAft>
              <a:buFont typeface="+mj-lt"/>
              <a:buAutoNum type="alphaLcPeriod"/>
            </a:pPr>
            <a:r>
              <a:rPr lang="en-US" sz="1536" dirty="0">
                <a:latin typeface="Lato" panose="020F0502020204030203" pitchFamily="34" charset="0"/>
              </a:rPr>
              <a:t>Encourage leaders to explore spending and outcomes patterns across like-peers and adopt strategies that have been successful elsewhere.</a:t>
            </a:r>
          </a:p>
          <a:p>
            <a:pPr marL="536500" lvl="1" indent="-229232">
              <a:spcAft>
                <a:spcPts val="461"/>
              </a:spcAft>
              <a:buFont typeface="+mj-lt"/>
              <a:buAutoNum type="alphaLcPeriod"/>
            </a:pPr>
            <a:r>
              <a:rPr lang="en-US" sz="1536" dirty="0">
                <a:latin typeface="Lato" panose="020F0502020204030203" pitchFamily="34" charset="0"/>
              </a:rPr>
              <a:t>Prompt healthy dialogue within communities about tradeoffs.</a:t>
            </a:r>
          </a:p>
          <a:p>
            <a:pPr marL="307269" lvl="1"/>
            <a:endParaRPr lang="en-US" sz="1536" dirty="0"/>
          </a:p>
          <a:p>
            <a:pPr marL="536500" lvl="1" indent="-229232">
              <a:buFont typeface="+mj-lt"/>
              <a:buAutoNum type="alphaLcPeriod"/>
            </a:pPr>
            <a:endParaRPr lang="en-US" sz="1843" dirty="0"/>
          </a:p>
          <a:p>
            <a:pPr marL="536500" lvl="1" indent="-229232">
              <a:buFont typeface="+mj-lt"/>
              <a:buAutoNum type="alphaLcPeriod"/>
            </a:pPr>
            <a:endParaRPr lang="en-US" sz="1843" dirty="0"/>
          </a:p>
          <a:p>
            <a:pPr marL="395060" indent="-395060">
              <a:buFont typeface="+mj-lt"/>
              <a:buAutoNum type="arabicPeriod"/>
            </a:pPr>
            <a:endParaRPr lang="en-US" sz="2151" dirty="0"/>
          </a:p>
        </p:txBody>
      </p:sp>
      <p:sp>
        <p:nvSpPr>
          <p:cNvPr id="4" name="Slide Number Placeholder 3"/>
          <p:cNvSpPr>
            <a:spLocks noGrp="1"/>
          </p:cNvSpPr>
          <p:nvPr>
            <p:ph type="sldNum" sz="quarter" idx="12"/>
          </p:nvPr>
        </p:nvSpPr>
        <p:spPr bwMode="auto">
          <a:xfrm>
            <a:off x="6204089" y="5760045"/>
            <a:ext cx="1638816" cy="280452"/>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843">
                <a:solidFill>
                  <a:schemeClr val="tx1"/>
                </a:solidFill>
                <a:latin typeface="Arial" charset="0"/>
                <a:ea typeface="ＭＳ Ｐゴシック" charset="0"/>
                <a:cs typeface="ＭＳ Ｐゴシック" charset="0"/>
              </a:defRPr>
            </a:lvl1pPr>
            <a:lvl2pPr marL="570642" indent="-219478">
              <a:defRPr sz="1843">
                <a:solidFill>
                  <a:schemeClr val="tx1"/>
                </a:solidFill>
                <a:latin typeface="Arial" charset="0"/>
                <a:ea typeface="ＭＳ Ｐゴシック" charset="0"/>
              </a:defRPr>
            </a:lvl2pPr>
            <a:lvl3pPr marL="877910" indent="-175582">
              <a:defRPr sz="1843">
                <a:solidFill>
                  <a:schemeClr val="tx1"/>
                </a:solidFill>
                <a:latin typeface="Arial" charset="0"/>
                <a:ea typeface="ＭＳ Ｐゴシック" charset="0"/>
              </a:defRPr>
            </a:lvl3pPr>
            <a:lvl4pPr marL="1229074" indent="-175582">
              <a:defRPr sz="1843">
                <a:solidFill>
                  <a:schemeClr val="tx1"/>
                </a:solidFill>
                <a:latin typeface="Arial" charset="0"/>
                <a:ea typeface="ＭＳ Ｐゴシック" charset="0"/>
              </a:defRPr>
            </a:lvl4pPr>
            <a:lvl5pPr marL="1580238" indent="-175582">
              <a:defRPr sz="1843">
                <a:solidFill>
                  <a:schemeClr val="tx1"/>
                </a:solidFill>
                <a:latin typeface="Arial" charset="0"/>
                <a:ea typeface="ＭＳ Ｐゴシック" charset="0"/>
              </a:defRPr>
            </a:lvl5pPr>
            <a:lvl6pPr marL="1931401" indent="-175582" eaLnBrk="0" fontAlgn="base" hangingPunct="0">
              <a:spcBef>
                <a:spcPct val="0"/>
              </a:spcBef>
              <a:spcAft>
                <a:spcPct val="0"/>
              </a:spcAft>
              <a:defRPr sz="1843">
                <a:solidFill>
                  <a:schemeClr val="tx1"/>
                </a:solidFill>
                <a:latin typeface="Arial" charset="0"/>
                <a:ea typeface="ＭＳ Ｐゴシック" charset="0"/>
              </a:defRPr>
            </a:lvl6pPr>
            <a:lvl7pPr marL="2282565" indent="-175582" eaLnBrk="0" fontAlgn="base" hangingPunct="0">
              <a:spcBef>
                <a:spcPct val="0"/>
              </a:spcBef>
              <a:spcAft>
                <a:spcPct val="0"/>
              </a:spcAft>
              <a:defRPr sz="1843">
                <a:solidFill>
                  <a:schemeClr val="tx1"/>
                </a:solidFill>
                <a:latin typeface="Arial" charset="0"/>
                <a:ea typeface="ＭＳ Ｐゴシック" charset="0"/>
              </a:defRPr>
            </a:lvl7pPr>
            <a:lvl8pPr marL="2633729" indent="-175582" eaLnBrk="0" fontAlgn="base" hangingPunct="0">
              <a:spcBef>
                <a:spcPct val="0"/>
              </a:spcBef>
              <a:spcAft>
                <a:spcPct val="0"/>
              </a:spcAft>
              <a:defRPr sz="1843">
                <a:solidFill>
                  <a:schemeClr val="tx1"/>
                </a:solidFill>
                <a:latin typeface="Arial" charset="0"/>
                <a:ea typeface="ＭＳ Ｐゴシック" charset="0"/>
              </a:defRPr>
            </a:lvl8pPr>
            <a:lvl9pPr marL="2984893" indent="-175582" eaLnBrk="0" fontAlgn="base" hangingPunct="0">
              <a:spcBef>
                <a:spcPct val="0"/>
              </a:spcBef>
              <a:spcAft>
                <a:spcPct val="0"/>
              </a:spcAft>
              <a:defRPr sz="1843">
                <a:solidFill>
                  <a:schemeClr val="tx1"/>
                </a:solidFill>
                <a:latin typeface="Arial" charset="0"/>
                <a:ea typeface="ＭＳ Ｐゴシック" charset="0"/>
              </a:defRPr>
            </a:lvl9pPr>
          </a:lstStyle>
          <a:p>
            <a:pPr defTabSz="351164"/>
            <a:fld id="{B10CA8F0-DCC4-CB4D-9B0B-2DDE3B1F2BEB}" type="slidenum">
              <a:rPr lang="en-US" sz="922">
                <a:solidFill>
                  <a:srgbClr val="898989"/>
                </a:solidFill>
                <a:cs typeface="MS PGothic" charset="0"/>
              </a:rPr>
              <a:pPr defTabSz="351164"/>
              <a:t>93</a:t>
            </a:fld>
            <a:endParaRPr lang="en-US" sz="922" dirty="0">
              <a:solidFill>
                <a:srgbClr val="898989"/>
              </a:solidFill>
              <a:cs typeface="MS PGothic" charset="0"/>
            </a:endParaRPr>
          </a:p>
        </p:txBody>
      </p:sp>
      <p:sp>
        <p:nvSpPr>
          <p:cNvPr id="5" name="TextBox 9"/>
          <p:cNvSpPr txBox="1">
            <a:spLocks noChangeArrowheads="1"/>
          </p:cNvSpPr>
          <p:nvPr/>
        </p:nvSpPr>
        <p:spPr bwMode="auto">
          <a:xfrm>
            <a:off x="5750489" y="5773458"/>
            <a:ext cx="2388721" cy="312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defTabSz="351164"/>
            <a:r>
              <a:rPr lang="en-US" sz="1383" dirty="0">
                <a:solidFill>
                  <a:prstClr val="white"/>
                </a:solidFill>
              </a:rPr>
              <a:t>bscpcenter.org</a:t>
            </a:r>
          </a:p>
        </p:txBody>
      </p:sp>
      <p:sp>
        <p:nvSpPr>
          <p:cNvPr id="6" name="Rectangle 5"/>
          <p:cNvSpPr/>
          <p:nvPr/>
        </p:nvSpPr>
        <p:spPr>
          <a:xfrm>
            <a:off x="1170581" y="5586834"/>
            <a:ext cx="7023497" cy="582685"/>
          </a:xfrm>
          <a:prstGeom prst="rect">
            <a:avLst/>
          </a:prstGeom>
          <a:solidFill>
            <a:srgbClr val="72BE2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51164"/>
            <a:endParaRPr lang="en-US" sz="1383" dirty="0">
              <a:solidFill>
                <a:prstClr val="white"/>
              </a:solidFill>
              <a:latin typeface="Calibri"/>
            </a:endParaRPr>
          </a:p>
        </p:txBody>
      </p:sp>
      <p:pic>
        <p:nvPicPr>
          <p:cNvPr id="7" name="Picture 6" descr="Edunomics_LOGO_E Only_White.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03468" y="5696842"/>
            <a:ext cx="284094" cy="363010"/>
          </a:xfrm>
          <a:prstGeom prst="rect">
            <a:avLst/>
          </a:prstGeom>
        </p:spPr>
      </p:pic>
      <p:sp>
        <p:nvSpPr>
          <p:cNvPr id="9" name="Frame 8"/>
          <p:cNvSpPr/>
          <p:nvPr/>
        </p:nvSpPr>
        <p:spPr>
          <a:xfrm>
            <a:off x="909297" y="3001788"/>
            <a:ext cx="340282" cy="501785"/>
          </a:xfrm>
          <a:prstGeom prst="fram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351164"/>
            <a:endParaRPr lang="en-US" sz="1383" dirty="0">
              <a:solidFill>
                <a:prstClr val="black"/>
              </a:solidFill>
              <a:latin typeface="Calibri"/>
            </a:endParaRPr>
          </a:p>
        </p:txBody>
      </p:sp>
      <p:sp>
        <p:nvSpPr>
          <p:cNvPr id="11" name="Frame 10"/>
          <p:cNvSpPr/>
          <p:nvPr/>
        </p:nvSpPr>
        <p:spPr>
          <a:xfrm>
            <a:off x="898407" y="3503574"/>
            <a:ext cx="351172" cy="552854"/>
          </a:xfrm>
          <a:prstGeom prst="fram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351164"/>
            <a:endParaRPr lang="en-US" sz="1383" dirty="0">
              <a:solidFill>
                <a:prstClr val="black"/>
              </a:solidFill>
              <a:latin typeface="Calibri"/>
            </a:endParaRPr>
          </a:p>
        </p:txBody>
      </p:sp>
      <p:sp>
        <p:nvSpPr>
          <p:cNvPr id="12" name="Frame 11"/>
          <p:cNvSpPr/>
          <p:nvPr/>
        </p:nvSpPr>
        <p:spPr>
          <a:xfrm>
            <a:off x="887517" y="4056427"/>
            <a:ext cx="351178" cy="516785"/>
          </a:xfrm>
          <a:prstGeom prst="fram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351164"/>
            <a:endParaRPr lang="en-US" sz="1383" dirty="0">
              <a:solidFill>
                <a:prstClr val="black"/>
              </a:solidFill>
              <a:latin typeface="Calibri"/>
            </a:endParaRPr>
          </a:p>
        </p:txBody>
      </p:sp>
      <p:sp>
        <p:nvSpPr>
          <p:cNvPr id="13" name="Frame 12"/>
          <p:cNvSpPr/>
          <p:nvPr/>
        </p:nvSpPr>
        <p:spPr>
          <a:xfrm>
            <a:off x="867604" y="4744739"/>
            <a:ext cx="381975" cy="487820"/>
          </a:xfrm>
          <a:prstGeom prst="fram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351164"/>
            <a:endParaRPr lang="en-US" sz="1383" dirty="0">
              <a:solidFill>
                <a:prstClr val="black"/>
              </a:solidFill>
              <a:latin typeface="Calibri"/>
            </a:endParaRPr>
          </a:p>
        </p:txBody>
      </p:sp>
    </p:spTree>
    <p:extLst>
      <p:ext uri="{BB962C8B-B14F-4D97-AF65-F5344CB8AC3E}">
        <p14:creationId xmlns:p14="http://schemas.microsoft.com/office/powerpoint/2010/main" val="4064200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ubtitle 1"/>
          <p:cNvSpPr txBox="1">
            <a:spLocks/>
          </p:cNvSpPr>
          <p:nvPr/>
        </p:nvSpPr>
        <p:spPr bwMode="auto">
          <a:xfrm>
            <a:off x="1433964" y="5232064"/>
            <a:ext cx="3731233" cy="11449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457200">
              <a:defRPr sz="2400">
                <a:solidFill>
                  <a:schemeClr val="tx1"/>
                </a:solidFill>
                <a:latin typeface="Arial" charset="0"/>
                <a:ea typeface="ＭＳ Ｐゴシック" charset="0"/>
                <a:cs typeface="ＭＳ Ｐゴシック" charset="0"/>
              </a:defRPr>
            </a:lvl1pPr>
            <a:lvl2pPr marL="742950" indent="-285750" defTabSz="457200">
              <a:defRPr sz="2400">
                <a:solidFill>
                  <a:schemeClr val="tx1"/>
                </a:solidFill>
                <a:latin typeface="Arial" charset="0"/>
                <a:ea typeface="ＭＳ Ｐゴシック" charset="0"/>
              </a:defRPr>
            </a:lvl2pPr>
            <a:lvl3pPr marL="1143000" indent="-228600" defTabSz="457200">
              <a:defRPr sz="2400">
                <a:solidFill>
                  <a:schemeClr val="tx1"/>
                </a:solidFill>
                <a:latin typeface="Arial" charset="0"/>
                <a:ea typeface="ＭＳ Ｐゴシック" charset="0"/>
              </a:defRPr>
            </a:lvl3pPr>
            <a:lvl4pPr marL="1600200" indent="-228600" defTabSz="457200">
              <a:defRPr sz="2400">
                <a:solidFill>
                  <a:schemeClr val="tx1"/>
                </a:solidFill>
                <a:latin typeface="Arial" charset="0"/>
                <a:ea typeface="ＭＳ Ｐゴシック" charset="0"/>
              </a:defRPr>
            </a:lvl4pPr>
            <a:lvl5pPr marL="2057400" indent="-228600" defTabSz="4572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351164">
              <a:lnSpc>
                <a:spcPct val="80000"/>
              </a:lnSpc>
              <a:spcBef>
                <a:spcPct val="20000"/>
              </a:spcBef>
            </a:pPr>
            <a:r>
              <a:rPr lang="en-US" sz="1383" dirty="0">
                <a:solidFill>
                  <a:srgbClr val="FFFFFF"/>
                </a:solidFill>
                <a:latin typeface="Helvetica Neue" charset="0"/>
                <a:cs typeface="Helvetica Neue" charset="0"/>
              </a:rPr>
              <a:t>By:</a:t>
            </a:r>
          </a:p>
          <a:p>
            <a:pPr defTabSz="351164">
              <a:lnSpc>
                <a:spcPct val="80000"/>
              </a:lnSpc>
              <a:spcBef>
                <a:spcPct val="20000"/>
              </a:spcBef>
            </a:pPr>
            <a:r>
              <a:rPr lang="en-US" sz="1383" dirty="0">
                <a:solidFill>
                  <a:srgbClr val="FFFFFF"/>
                </a:solidFill>
                <a:latin typeface="Helvetica Neue" charset="0"/>
                <a:cs typeface="Helvetica Neue" charset="0"/>
              </a:rPr>
              <a:t>Marguerite Roza</a:t>
            </a:r>
          </a:p>
          <a:p>
            <a:pPr defTabSz="351164">
              <a:lnSpc>
                <a:spcPct val="80000"/>
              </a:lnSpc>
              <a:spcBef>
                <a:spcPct val="20000"/>
              </a:spcBef>
            </a:pPr>
            <a:r>
              <a:rPr lang="en-US" sz="1383" dirty="0">
                <a:solidFill>
                  <a:srgbClr val="FFFFFF"/>
                </a:solidFill>
                <a:latin typeface="Helvetica Neue" charset="0"/>
                <a:cs typeface="Helvetica Neue" charset="0"/>
              </a:rPr>
              <a:t>Edunomics Lab at Georgetown University</a:t>
            </a:r>
          </a:p>
        </p:txBody>
      </p:sp>
      <p:sp>
        <p:nvSpPr>
          <p:cNvPr id="6" name="Rectangle 5"/>
          <p:cNvSpPr/>
          <p:nvPr/>
        </p:nvSpPr>
        <p:spPr>
          <a:xfrm>
            <a:off x="1170581" y="5586834"/>
            <a:ext cx="7023497" cy="582685"/>
          </a:xfrm>
          <a:prstGeom prst="rect">
            <a:avLst/>
          </a:prstGeom>
          <a:solidFill>
            <a:srgbClr val="72BE2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51164"/>
            <a:endParaRPr lang="en-US" sz="1383" dirty="0">
              <a:solidFill>
                <a:prstClr val="white"/>
              </a:solidFill>
              <a:latin typeface="Calibri"/>
            </a:endParaRPr>
          </a:p>
        </p:txBody>
      </p:sp>
      <p:pic>
        <p:nvPicPr>
          <p:cNvPr id="7" name="Picture 6" descr="Edunomics_LOGO_E Only_White.ep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03468" y="5696842"/>
            <a:ext cx="284094" cy="363010"/>
          </a:xfrm>
          <a:prstGeom prst="rect">
            <a:avLst/>
          </a:prstGeom>
        </p:spPr>
      </p:pic>
      <p:pic>
        <p:nvPicPr>
          <p:cNvPr id="8" name="Picture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90803" y="4567515"/>
            <a:ext cx="2131437" cy="6645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5" descr="Screen Shot 2016-11-28 at 8.54.18 AM.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97991" y="4231959"/>
            <a:ext cx="1972683" cy="1000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Title 2"/>
          <p:cNvSpPr>
            <a:spLocks noGrp="1"/>
          </p:cNvSpPr>
          <p:nvPr>
            <p:ph type="ctrTitle"/>
          </p:nvPr>
        </p:nvSpPr>
        <p:spPr/>
        <p:txBody>
          <a:bodyPr>
            <a:normAutofit/>
          </a:bodyPr>
          <a:lstStyle/>
          <a:p>
            <a:r>
              <a:rPr lang="en-US" sz="2458" b="1" dirty="0">
                <a:solidFill>
                  <a:prstClr val="black"/>
                </a:solidFill>
                <a:latin typeface="Lato" panose="020F0502020204030203" pitchFamily="34" charset="0"/>
              </a:rPr>
              <a:t>Credit Given to Edunomics Lab:</a:t>
            </a:r>
            <a:br>
              <a:rPr lang="en-US" sz="2458" b="1" dirty="0">
                <a:solidFill>
                  <a:prstClr val="black"/>
                </a:solidFill>
                <a:latin typeface="Lato" panose="020F0502020204030203" pitchFamily="34" charset="0"/>
              </a:rPr>
            </a:br>
            <a:r>
              <a:rPr lang="en-US" sz="2458" b="1" dirty="0">
                <a:solidFill>
                  <a:prstClr val="black"/>
                </a:solidFill>
                <a:latin typeface="Lato" panose="020F0502020204030203" pitchFamily="34" charset="0"/>
              </a:rPr>
              <a:t>Marguerite Roza </a:t>
            </a:r>
            <a:br>
              <a:rPr lang="en-US" sz="2458" b="1" dirty="0">
                <a:solidFill>
                  <a:prstClr val="black"/>
                </a:solidFill>
                <a:latin typeface="Lato" panose="020F0502020204030203" pitchFamily="34" charset="0"/>
              </a:rPr>
            </a:br>
            <a:r>
              <a:rPr lang="en-US" sz="2458" b="1" dirty="0">
                <a:solidFill>
                  <a:prstClr val="black"/>
                </a:solidFill>
                <a:latin typeface="Lato" panose="020F0502020204030203" pitchFamily="34" charset="0"/>
              </a:rPr>
              <a:t>mr1170@georgetown.edu</a:t>
            </a:r>
            <a:br>
              <a:rPr lang="en-US" sz="2458" b="1" dirty="0">
                <a:solidFill>
                  <a:prstClr val="black"/>
                </a:solidFill>
                <a:latin typeface="Lato" panose="020F0502020204030203" pitchFamily="34" charset="0"/>
              </a:rPr>
            </a:br>
            <a:r>
              <a:rPr lang="en-US" sz="2458" b="1" dirty="0">
                <a:solidFill>
                  <a:prstClr val="black"/>
                </a:solidFill>
                <a:latin typeface="Lato" panose="020F0502020204030203" pitchFamily="34" charset="0"/>
              </a:rPr>
              <a:t/>
            </a:r>
            <a:br>
              <a:rPr lang="en-US" sz="2458" b="1" dirty="0">
                <a:solidFill>
                  <a:prstClr val="black"/>
                </a:solidFill>
                <a:latin typeface="Lato" panose="020F0502020204030203" pitchFamily="34" charset="0"/>
              </a:rPr>
            </a:br>
            <a:r>
              <a:rPr lang="en-US" sz="2458" b="1" dirty="0">
                <a:solidFill>
                  <a:prstClr val="black"/>
                </a:solidFill>
                <a:latin typeface="Lato" panose="020F0502020204030203" pitchFamily="34" charset="0"/>
              </a:rPr>
              <a:t>Katie Hagan</a:t>
            </a:r>
            <a:br>
              <a:rPr lang="en-US" sz="2458" b="1" dirty="0">
                <a:solidFill>
                  <a:prstClr val="black"/>
                </a:solidFill>
                <a:latin typeface="Lato" panose="020F0502020204030203" pitchFamily="34" charset="0"/>
              </a:rPr>
            </a:br>
            <a:r>
              <a:rPr lang="en-US" sz="2458" b="1" dirty="0">
                <a:solidFill>
                  <a:prstClr val="black"/>
                </a:solidFill>
                <a:latin typeface="Lato" panose="020F0502020204030203" pitchFamily="34" charset="0"/>
              </a:rPr>
              <a:t>Katie.Hagan@georgetown.edu</a:t>
            </a:r>
            <a:endParaRPr lang="en-US" b="1" dirty="0">
              <a:latin typeface="Lato" panose="020F0502020204030203" pitchFamily="34" charset="0"/>
            </a:endParaRPr>
          </a:p>
        </p:txBody>
      </p:sp>
    </p:spTree>
    <p:extLst>
      <p:ext uri="{BB962C8B-B14F-4D97-AF65-F5344CB8AC3E}">
        <p14:creationId xmlns:p14="http://schemas.microsoft.com/office/powerpoint/2010/main" val="3422206297"/>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a:bodyPr>
          <a:lstStyle/>
          <a:p>
            <a:r>
              <a:rPr lang="en-US" dirty="0" smtClean="0"/>
              <a:t>Spring 2018 – LEA NEXT STEPS </a:t>
            </a:r>
            <a:endParaRPr lang="en-US" dirty="0"/>
          </a:p>
        </p:txBody>
      </p:sp>
      <p:sp>
        <p:nvSpPr>
          <p:cNvPr id="3" name="Text Placeholder 2"/>
          <p:cNvSpPr>
            <a:spLocks noGrp="1"/>
          </p:cNvSpPr>
          <p:nvPr>
            <p:ph type="body" sz="quarter" idx="14"/>
          </p:nvPr>
        </p:nvSpPr>
        <p:spPr>
          <a:xfrm>
            <a:off x="536754" y="2025935"/>
            <a:ext cx="8348255" cy="2997381"/>
          </a:xfrm>
        </p:spPr>
        <p:txBody>
          <a:bodyPr>
            <a:normAutofit fontScale="70000" lnSpcReduction="20000"/>
          </a:bodyPr>
          <a:lstStyle/>
          <a:p>
            <a:pPr marL="468219" indent="-468219">
              <a:buFont typeface="+mj-lt"/>
              <a:buAutoNum type="arabicPeriod"/>
            </a:pPr>
            <a:r>
              <a:rPr lang="en-US" dirty="0" smtClean="0">
                <a:latin typeface="Lato" panose="020F0502020204030203" pitchFamily="34" charset="0"/>
              </a:rPr>
              <a:t>Assign staff (teachers, aides, support staff, principals, custodians, etc.) to the extent possible to a specific school location. Will allow you to begin tracking actual personnel expenditures by location.</a:t>
            </a:r>
          </a:p>
          <a:p>
            <a:pPr marL="468219" indent="-468219">
              <a:buFont typeface="+mj-lt"/>
              <a:buAutoNum type="arabicPeriod"/>
            </a:pPr>
            <a:r>
              <a:rPr lang="en-US" dirty="0" smtClean="0">
                <a:latin typeface="Lato" panose="020F0502020204030203" pitchFamily="34" charset="0"/>
              </a:rPr>
              <a:t>Determine which program costs can or cannot be assigned to a specific school location. If not, report as District Share or Exclusions.</a:t>
            </a:r>
          </a:p>
          <a:p>
            <a:pPr marL="468219" indent="-468219">
              <a:buFont typeface="+mj-lt"/>
              <a:buAutoNum type="arabicPeriod"/>
            </a:pPr>
            <a:r>
              <a:rPr lang="en-US" dirty="0" smtClean="0">
                <a:latin typeface="Lato" panose="020F0502020204030203" pitchFamily="34" charset="0"/>
              </a:rPr>
              <a:t>Review the list of recommended Exclusions, if you agree exclude the costs.  If you do not agree, costs are school level or district share.</a:t>
            </a:r>
          </a:p>
          <a:p>
            <a:pPr marL="468219" indent="-468219">
              <a:buFont typeface="+mj-lt"/>
              <a:buAutoNum type="arabicPeriod"/>
            </a:pPr>
            <a:endParaRPr lang="en-US" dirty="0" smtClean="0"/>
          </a:p>
          <a:p>
            <a:pPr marL="468219" indent="-468219">
              <a:buFont typeface="+mj-lt"/>
              <a:buAutoNum type="arabicPeriod"/>
            </a:pPr>
            <a:endParaRPr lang="en-US" dirty="0" smtClean="0"/>
          </a:p>
          <a:p>
            <a:pPr marL="468219" indent="-468219">
              <a:buFont typeface="+mj-lt"/>
              <a:buAutoNum type="arabicPeriod"/>
            </a:pPr>
            <a:endParaRPr lang="en-US" dirty="0"/>
          </a:p>
        </p:txBody>
      </p:sp>
    </p:spTree>
    <p:extLst>
      <p:ext uri="{BB962C8B-B14F-4D97-AF65-F5344CB8AC3E}">
        <p14:creationId xmlns:p14="http://schemas.microsoft.com/office/powerpoint/2010/main" val="4131903852"/>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a:bodyPr>
          <a:lstStyle/>
          <a:p>
            <a:r>
              <a:rPr lang="en-US" dirty="0" smtClean="0"/>
              <a:t>QUESTIONS OR COMMENTS</a:t>
            </a:r>
            <a:endParaRPr lang="en-US" dirty="0"/>
          </a:p>
        </p:txBody>
      </p:sp>
      <p:sp>
        <p:nvSpPr>
          <p:cNvPr id="3" name="Text Placeholder 2"/>
          <p:cNvSpPr>
            <a:spLocks noGrp="1"/>
          </p:cNvSpPr>
          <p:nvPr>
            <p:ph type="body" sz="quarter" idx="14"/>
          </p:nvPr>
        </p:nvSpPr>
        <p:spPr>
          <a:xfrm>
            <a:off x="5299383" y="3596759"/>
            <a:ext cx="500900" cy="46822"/>
          </a:xfrm>
        </p:spPr>
        <p:txBody>
          <a:bodyPr>
            <a:normAutofit fontScale="25000" lnSpcReduction="20000"/>
          </a:bodyPr>
          <a:lstStyle/>
          <a:p>
            <a:pPr marL="0" indent="0">
              <a:buNone/>
            </a:pPr>
            <a:endParaRPr lang="en-US" dirty="0"/>
          </a:p>
        </p:txBody>
      </p:sp>
      <p:pic>
        <p:nvPicPr>
          <p:cNvPr id="4" name="Picture 2" descr="C:\Users\townsdl\AppData\Local\Microsoft\Windows\Temporary Internet Files\Content.IE5\UIU4XZLC\question-mark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5234" y="1821637"/>
            <a:ext cx="5737318" cy="3186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7610038"/>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
            <a:ext cx="9364663" cy="1192718"/>
          </a:xfrm>
        </p:spPr>
        <p:txBody>
          <a:bodyPr/>
          <a:lstStyle/>
          <a:p>
            <a:pPr defTabSz="514389"/>
            <a:r>
              <a:rPr lang="en-US" sz="3600" u="sng" dirty="0">
                <a:solidFill>
                  <a:prstClr val="white"/>
                </a:solidFill>
              </a:rPr>
              <a:t>School Financial Services Team Contacts</a:t>
            </a:r>
            <a:br>
              <a:rPr lang="en-US" sz="3600" u="sng" dirty="0">
                <a:solidFill>
                  <a:prstClr val="white"/>
                </a:solidFill>
              </a:rPr>
            </a:br>
            <a:r>
              <a:rPr lang="en-US" sz="3600" u="sng" dirty="0">
                <a:solidFill>
                  <a:prstClr val="white"/>
                </a:solidFill>
              </a:rPr>
              <a:t>dpifin@dpi.wi.gov</a:t>
            </a:r>
            <a:r>
              <a:rPr lang="en-US" sz="3600" b="1" dirty="0">
                <a:solidFill>
                  <a:prstClr val="black"/>
                </a:solidFill>
              </a:rPr>
              <a:t> </a:t>
            </a:r>
            <a:r>
              <a:rPr lang="en-US" sz="4000" b="1" dirty="0">
                <a:solidFill>
                  <a:prstClr val="black"/>
                </a:solidFill>
              </a:rPr>
              <a:t/>
            </a:r>
            <a:br>
              <a:rPr lang="en-US" sz="4000" b="1" dirty="0">
                <a:solidFill>
                  <a:prstClr val="black"/>
                </a:solidFill>
              </a:rPr>
            </a:br>
            <a:endParaRPr lang="en-US" sz="4000" b="1" dirty="0">
              <a:solidFill>
                <a:srgbClr val="E7E6E6"/>
              </a:solidFill>
              <a:effectLst>
                <a:outerShdw blurRad="38100" dist="38100" dir="2700000" algn="tl">
                  <a:srgbClr val="000000">
                    <a:alpha val="43137"/>
                  </a:srgbClr>
                </a:outerShdw>
              </a:effectLst>
              <a:cs typeface="Arial" pitchFamily="34" charset="0"/>
            </a:endParaRPr>
          </a:p>
        </p:txBody>
      </p:sp>
      <p:sp>
        <p:nvSpPr>
          <p:cNvPr id="3" name="Content Placeholder 2"/>
          <p:cNvSpPr>
            <a:spLocks noGrp="1"/>
          </p:cNvSpPr>
          <p:nvPr>
            <p:ph idx="1"/>
          </p:nvPr>
        </p:nvSpPr>
        <p:spPr>
          <a:xfrm>
            <a:off x="228600" y="1404257"/>
            <a:ext cx="8969829" cy="5105118"/>
          </a:xfrm>
        </p:spPr>
        <p:txBody>
          <a:bodyPr>
            <a:normAutofit fontScale="85000" lnSpcReduction="20000"/>
          </a:bodyPr>
          <a:lstStyle/>
          <a:p>
            <a:pPr marL="0" indent="0" algn="ctr">
              <a:lnSpc>
                <a:spcPct val="100000"/>
              </a:lnSpc>
              <a:spcBef>
                <a:spcPts val="307"/>
              </a:spcBef>
              <a:buNone/>
              <a:defRPr/>
            </a:pPr>
            <a:r>
              <a:rPr lang="en-US" sz="3376" b="1" dirty="0">
                <a:solidFill>
                  <a:schemeClr val="accent5">
                    <a:lumMod val="75000"/>
                  </a:schemeClr>
                </a:solidFill>
                <a:effectLst>
                  <a:outerShdw blurRad="38100" dist="38100" dir="2700000" algn="tl">
                    <a:srgbClr val="000000">
                      <a:alpha val="43137"/>
                    </a:srgbClr>
                  </a:outerShdw>
                </a:effectLst>
              </a:rPr>
              <a:t>VISIT OUR WEBSITE…… </a:t>
            </a:r>
            <a:r>
              <a:rPr lang="en-US" sz="3376" b="1" dirty="0">
                <a:hlinkClick r:id="rId2"/>
              </a:rPr>
              <a:t> http://dpi.wi.gov/sfs</a:t>
            </a:r>
            <a:r>
              <a:rPr lang="en-US" sz="3376" b="1" dirty="0"/>
              <a:t> </a:t>
            </a:r>
          </a:p>
          <a:p>
            <a:pPr marL="343037" indent="-343037" defTabSz="612424">
              <a:spcBef>
                <a:spcPts val="0"/>
              </a:spcBef>
              <a:spcAft>
                <a:spcPts val="0"/>
              </a:spcAft>
              <a:defRPr/>
            </a:pPr>
            <a:r>
              <a:rPr lang="en-US" sz="2851" b="1" dirty="0">
                <a:solidFill>
                  <a:prstClr val="black"/>
                </a:solidFill>
              </a:rPr>
              <a:t>Bruce Anderson, Consultant			608-267-9707</a:t>
            </a:r>
          </a:p>
          <a:p>
            <a:pPr marL="343037" indent="-343037" defTabSz="612424">
              <a:spcBef>
                <a:spcPts val="0"/>
              </a:spcBef>
              <a:spcAft>
                <a:spcPts val="0"/>
              </a:spcAft>
              <a:defRPr/>
            </a:pPr>
            <a:r>
              <a:rPr lang="en-US" sz="2851" b="1" dirty="0">
                <a:solidFill>
                  <a:prstClr val="black"/>
                </a:solidFill>
              </a:rPr>
              <a:t>Roselynn Bittorf, Consultant			608-267-9212</a:t>
            </a:r>
          </a:p>
          <a:p>
            <a:pPr marL="343037" indent="-343037" defTabSz="612424">
              <a:spcBef>
                <a:spcPts val="0"/>
              </a:spcBef>
              <a:spcAft>
                <a:spcPts val="0"/>
              </a:spcAft>
              <a:defRPr/>
            </a:pPr>
            <a:r>
              <a:rPr lang="en-US" sz="2851" b="1" dirty="0">
                <a:solidFill>
                  <a:prstClr val="black"/>
                </a:solidFill>
              </a:rPr>
              <a:t>Terry Casper,  Accountant			608-267-9218</a:t>
            </a:r>
          </a:p>
          <a:p>
            <a:pPr marL="343037" indent="-343037" defTabSz="612424">
              <a:spcBef>
                <a:spcPts val="0"/>
              </a:spcBef>
              <a:spcAft>
                <a:spcPts val="0"/>
              </a:spcAft>
              <a:defRPr/>
            </a:pPr>
            <a:r>
              <a:rPr lang="en-US" sz="2851" b="1" dirty="0">
                <a:solidFill>
                  <a:prstClr val="black"/>
                </a:solidFill>
              </a:rPr>
              <a:t>Vacant, Auditor				</a:t>
            </a:r>
            <a:r>
              <a:rPr lang="en-US" sz="2851" b="1" dirty="0">
                <a:solidFill>
                  <a:prstClr val="black"/>
                </a:solidFill>
                <a:hlinkClick r:id="rId3"/>
              </a:rPr>
              <a:t>dpifin@dpi.wi.gov</a:t>
            </a:r>
            <a:r>
              <a:rPr lang="en-US" sz="2851" b="1" dirty="0">
                <a:solidFill>
                  <a:prstClr val="black"/>
                </a:solidFill>
              </a:rPr>
              <a:t> </a:t>
            </a:r>
          </a:p>
          <a:p>
            <a:pPr marL="343037" indent="-343037" defTabSz="612424">
              <a:spcBef>
                <a:spcPts val="0"/>
              </a:spcBef>
              <a:spcAft>
                <a:spcPts val="0"/>
              </a:spcAft>
              <a:defRPr/>
            </a:pPr>
            <a:r>
              <a:rPr lang="en-US" sz="2851" b="1" dirty="0">
                <a:solidFill>
                  <a:prstClr val="black"/>
                </a:solidFill>
              </a:rPr>
              <a:t>Vacant, Auditor				</a:t>
            </a:r>
            <a:r>
              <a:rPr lang="en-US" sz="2851" b="1" dirty="0">
                <a:solidFill>
                  <a:prstClr val="black"/>
                </a:solidFill>
                <a:hlinkClick r:id="rId3"/>
              </a:rPr>
              <a:t>dpifin@dpi.wi.gov</a:t>
            </a:r>
            <a:r>
              <a:rPr lang="en-US" sz="2851" b="1" dirty="0">
                <a:solidFill>
                  <a:prstClr val="black"/>
                </a:solidFill>
              </a:rPr>
              <a:t> </a:t>
            </a:r>
          </a:p>
          <a:p>
            <a:pPr marL="343037" indent="-343037" defTabSz="612424">
              <a:spcBef>
                <a:spcPts val="0"/>
              </a:spcBef>
              <a:spcAft>
                <a:spcPts val="0"/>
              </a:spcAft>
              <a:defRPr/>
            </a:pPr>
            <a:r>
              <a:rPr lang="en-US" sz="2851" b="1" dirty="0">
                <a:solidFill>
                  <a:prstClr val="black"/>
                </a:solidFill>
              </a:rPr>
              <a:t>Roger Kordus, Consultant			608-267-3752</a:t>
            </a:r>
          </a:p>
          <a:p>
            <a:pPr marL="343037" indent="-343037" defTabSz="612424">
              <a:spcBef>
                <a:spcPts val="0"/>
              </a:spcBef>
              <a:spcAft>
                <a:spcPts val="0"/>
              </a:spcAft>
              <a:defRPr/>
            </a:pPr>
            <a:r>
              <a:rPr lang="en-US" sz="2851" b="1" dirty="0">
                <a:solidFill>
                  <a:prstClr val="black"/>
                </a:solidFill>
              </a:rPr>
              <a:t>Derek Sliter, Consultant			</a:t>
            </a:r>
            <a:r>
              <a:rPr lang="en-US" sz="2851" b="1" dirty="0" smtClean="0">
                <a:solidFill>
                  <a:prstClr val="black"/>
                </a:solidFill>
              </a:rPr>
              <a:t>	608-266-3464</a:t>
            </a:r>
            <a:endParaRPr lang="en-US" sz="2851" b="1" dirty="0">
              <a:solidFill>
                <a:prstClr val="black"/>
              </a:solidFill>
            </a:endParaRPr>
          </a:p>
          <a:p>
            <a:pPr marL="343037" indent="-343037" defTabSz="612424">
              <a:spcBef>
                <a:spcPts val="0"/>
              </a:spcBef>
              <a:spcAft>
                <a:spcPts val="0"/>
              </a:spcAft>
              <a:defRPr/>
            </a:pPr>
            <a:r>
              <a:rPr lang="en-US" sz="2851" b="1" dirty="0">
                <a:solidFill>
                  <a:prstClr val="black"/>
                </a:solidFill>
              </a:rPr>
              <a:t>Carey Bradley, Assistant Director		608-267-9209</a:t>
            </a:r>
          </a:p>
          <a:p>
            <a:pPr marL="343037" indent="-343037" defTabSz="612424">
              <a:spcBef>
                <a:spcPts val="0"/>
              </a:spcBef>
              <a:spcAft>
                <a:spcPts val="0"/>
              </a:spcAft>
              <a:defRPr/>
            </a:pPr>
            <a:r>
              <a:rPr lang="en-US" sz="2851" b="1" dirty="0">
                <a:solidFill>
                  <a:prstClr val="black"/>
                </a:solidFill>
              </a:rPr>
              <a:t>Bob Soldner, Director				608-266-6968</a:t>
            </a:r>
            <a:r>
              <a:rPr lang="en-US" sz="2851" b="1" dirty="0"/>
              <a:t>	</a:t>
            </a:r>
          </a:p>
        </p:txBody>
      </p:sp>
      <p:sp>
        <p:nvSpPr>
          <p:cNvPr id="7" name="Footer Placeholder 6"/>
          <p:cNvSpPr>
            <a:spLocks noGrp="1"/>
          </p:cNvSpPr>
          <p:nvPr>
            <p:ph type="ftr" sz="quarter" idx="11"/>
          </p:nvPr>
        </p:nvSpPr>
        <p:spPr/>
        <p:txBody>
          <a:bodyPr/>
          <a:lstStyle/>
          <a:p>
            <a:pPr defTabSz="836188"/>
            <a:r>
              <a:rPr lang="en-US" dirty="0">
                <a:solidFill>
                  <a:prstClr val="black"/>
                </a:solidFill>
                <a:latin typeface="Lato"/>
              </a:rPr>
              <a:t>Department of Public Instruction</a:t>
            </a:r>
          </a:p>
        </p:txBody>
      </p:sp>
      <p:sp>
        <p:nvSpPr>
          <p:cNvPr id="8" name="Slide Number Placeholder 7"/>
          <p:cNvSpPr>
            <a:spLocks noGrp="1"/>
          </p:cNvSpPr>
          <p:nvPr>
            <p:ph type="sldNum" sz="quarter" idx="12"/>
          </p:nvPr>
        </p:nvSpPr>
        <p:spPr/>
        <p:txBody>
          <a:bodyPr/>
          <a:lstStyle/>
          <a:p>
            <a:pPr defTabSz="836188"/>
            <a:fld id="{D57F1E4F-1CFF-5643-939E-217C01CDF565}" type="slidenum">
              <a:rPr lang="en-US">
                <a:solidFill>
                  <a:prstClr val="black"/>
                </a:solidFill>
                <a:latin typeface="Lato"/>
              </a:rPr>
              <a:pPr defTabSz="836188"/>
              <a:t>97</a:t>
            </a:fld>
            <a:endParaRPr lang="en-US" dirty="0">
              <a:solidFill>
                <a:prstClr val="black"/>
              </a:solidFill>
              <a:latin typeface="Lato"/>
            </a:endParaRPr>
          </a:p>
        </p:txBody>
      </p:sp>
    </p:spTree>
    <p:extLst>
      <p:ext uri="{BB962C8B-B14F-4D97-AF65-F5344CB8AC3E}">
        <p14:creationId xmlns:p14="http://schemas.microsoft.com/office/powerpoint/2010/main" val="182721114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DPI - LATO">
      <a:majorFont>
        <a:latin typeface="Lato Black"/>
        <a:ea typeface=""/>
        <a:cs typeface=""/>
      </a:majorFont>
      <a:minorFont>
        <a:latin typeface="La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10917</TotalTime>
  <Words>7609</Words>
  <Application>Microsoft Office PowerPoint</Application>
  <PresentationFormat>Custom</PresentationFormat>
  <Paragraphs>1219</Paragraphs>
  <Slides>97</Slides>
  <Notes>44</Notes>
  <HiddenSlides>0</HiddenSlides>
  <MMClips>0</MMClips>
  <ScaleCrop>false</ScaleCrop>
  <HeadingPairs>
    <vt:vector size="6" baseType="variant">
      <vt:variant>
        <vt:lpstr>Fonts Used</vt:lpstr>
      </vt:variant>
      <vt:variant>
        <vt:i4>14</vt:i4>
      </vt:variant>
      <vt:variant>
        <vt:lpstr>Theme</vt:lpstr>
      </vt:variant>
      <vt:variant>
        <vt:i4>2</vt:i4>
      </vt:variant>
      <vt:variant>
        <vt:lpstr>Slide Titles</vt:lpstr>
      </vt:variant>
      <vt:variant>
        <vt:i4>97</vt:i4>
      </vt:variant>
    </vt:vector>
  </HeadingPairs>
  <TitlesOfParts>
    <vt:vector size="113" baseType="lpstr">
      <vt:lpstr>ＭＳ Ｐゴシック</vt:lpstr>
      <vt:lpstr>ＭＳ Ｐゴシック</vt:lpstr>
      <vt:lpstr>Arial</vt:lpstr>
      <vt:lpstr>Arial Black</vt:lpstr>
      <vt:lpstr>Calibri</vt:lpstr>
      <vt:lpstr>Calibri Light</vt:lpstr>
      <vt:lpstr>Gadget</vt:lpstr>
      <vt:lpstr>Helvetica Neue</vt:lpstr>
      <vt:lpstr>Lao MN</vt:lpstr>
      <vt:lpstr>Lato</vt:lpstr>
      <vt:lpstr>Lato Black</vt:lpstr>
      <vt:lpstr>Times</vt:lpstr>
      <vt:lpstr>Times New Roman</vt:lpstr>
      <vt:lpstr>Wingdings</vt:lpstr>
      <vt:lpstr>Office Theme</vt:lpstr>
      <vt:lpstr>2_Office Theme</vt:lpstr>
      <vt:lpstr>DPI Update </vt:lpstr>
      <vt:lpstr>Today We Will Cover …</vt:lpstr>
      <vt:lpstr>DPI Audit Manual Updates</vt:lpstr>
      <vt:lpstr>PowerPoint Presentation</vt:lpstr>
      <vt:lpstr>DPI Audit Manual</vt:lpstr>
      <vt:lpstr>PowerPoint Presentation</vt:lpstr>
      <vt:lpstr>PowerPoint Presentation</vt:lpstr>
      <vt:lpstr>PI 14.03 Minimum Standards For Audit and District Contract</vt:lpstr>
      <vt:lpstr>Wisconsin Administrative Code  Chapter PI 14.03  </vt:lpstr>
      <vt:lpstr>Wisconsin Administrative Code  Chapter PI 14.03  </vt:lpstr>
      <vt:lpstr>Wisconsin Administrative Code  Chapter PI 14.03  </vt:lpstr>
      <vt:lpstr>Wisconsin Administrative Code  Chapter PI 14.03</vt:lpstr>
      <vt:lpstr>Wisconsin Administrative Code  Chapter PI 14 Appendix</vt:lpstr>
      <vt:lpstr>Audit Program Changes &amp; State Single Audit Guidelines</vt:lpstr>
      <vt:lpstr>Additional Audit and Reporting Requirements (New Document )</vt:lpstr>
      <vt:lpstr>State Summary of Auditor Results</vt:lpstr>
      <vt:lpstr>Reports on Compliance</vt:lpstr>
      <vt:lpstr>Reports on Compliance</vt:lpstr>
      <vt:lpstr>General Aids Audit Program -Reminder</vt:lpstr>
      <vt:lpstr>Annual Report – Edit Change for 2017-18</vt:lpstr>
      <vt:lpstr>Compliance with State Statutes</vt:lpstr>
      <vt:lpstr>Compliance with State Statutes</vt:lpstr>
      <vt:lpstr>Pupil Transportation Aid </vt:lpstr>
      <vt:lpstr>Per Pupil Aid</vt:lpstr>
      <vt:lpstr>Per Pupil Aid</vt:lpstr>
      <vt:lpstr>Membership Audits</vt:lpstr>
      <vt:lpstr>Integration Program - Chapter 220 Reporting Tool</vt:lpstr>
      <vt:lpstr>PI-1804 W Fee Spreadsheets</vt:lpstr>
      <vt:lpstr>Summer/Interim FTE Findings</vt:lpstr>
      <vt:lpstr> Community Programs and Services</vt:lpstr>
      <vt:lpstr>Community Service Fund</vt:lpstr>
      <vt:lpstr>Community Service Fund</vt:lpstr>
      <vt:lpstr>Community Service Fund</vt:lpstr>
      <vt:lpstr>Community Service Fund</vt:lpstr>
      <vt:lpstr>Community Service Fund</vt:lpstr>
      <vt:lpstr>Community Service Fund</vt:lpstr>
      <vt:lpstr>Community Service Fund</vt:lpstr>
      <vt:lpstr>Community Service Fund</vt:lpstr>
      <vt:lpstr> Community Service Fund</vt:lpstr>
      <vt:lpstr> Community Service Fund</vt:lpstr>
      <vt:lpstr> Community Service Fund</vt:lpstr>
      <vt:lpstr>Restricted Fund Balances</vt:lpstr>
      <vt:lpstr>Common School Fund</vt:lpstr>
      <vt:lpstr>Common School Fund</vt:lpstr>
      <vt:lpstr>Energy Efficiency Exemption</vt:lpstr>
      <vt:lpstr>Energy Efficiency Exemption</vt:lpstr>
      <vt:lpstr>Energy Efficiency Exemption</vt:lpstr>
      <vt:lpstr>Energy Efficiency Exemption</vt:lpstr>
      <vt:lpstr>Energy Efficiency Exemption</vt:lpstr>
      <vt:lpstr>Energy Efficiency Exemption – Debt with Multiple Resolutions</vt:lpstr>
      <vt:lpstr>Premium on the Issuance of Debt</vt:lpstr>
      <vt:lpstr>Premium on the Issuance of Debt</vt:lpstr>
      <vt:lpstr>Charter School Authorizer Reporting</vt:lpstr>
      <vt:lpstr>New Charter School Authorizer Reporting  Requirement  2016-2017</vt:lpstr>
      <vt:lpstr>New Charter School Authorizer Reporting  Requirement  2016-2017</vt:lpstr>
      <vt:lpstr>PowerPoint Presentation</vt:lpstr>
      <vt:lpstr>PowerPoint Presentation</vt:lpstr>
      <vt:lpstr>PowerPoint Presentation</vt:lpstr>
      <vt:lpstr>New Charter School Authorizer Reporting  Requirement  2016-2017</vt:lpstr>
      <vt:lpstr> Auditor Workpaper Reviews </vt:lpstr>
      <vt:lpstr>Evaluating Deficiencies</vt:lpstr>
      <vt:lpstr>Internal Controls Over Compliance</vt:lpstr>
      <vt:lpstr>Pass-Through ID Numbers</vt:lpstr>
      <vt:lpstr>Risk Assessment for State Programs</vt:lpstr>
      <vt:lpstr>Auditor Questions/Issues</vt:lpstr>
      <vt:lpstr>PI-1804-W Fee Reconciliation Worksheets</vt:lpstr>
      <vt:lpstr>Licensing Changes</vt:lpstr>
      <vt:lpstr>Licensing Changes</vt:lpstr>
      <vt:lpstr>Licensing Information – Online License Lookup</vt:lpstr>
      <vt:lpstr>Due Dates</vt:lpstr>
      <vt:lpstr>Let's  review the    report due dates ... </vt:lpstr>
      <vt:lpstr>2017-18 Report Due Dates</vt:lpstr>
      <vt:lpstr>2017-18 Report Due Dates</vt:lpstr>
      <vt:lpstr>Report Filing with DPI</vt:lpstr>
      <vt:lpstr>WUFAR Update</vt:lpstr>
      <vt:lpstr>WUFAR Changes FY2018</vt:lpstr>
      <vt:lpstr>ESSA – FINANCIAL TRANSPARENCY</vt:lpstr>
      <vt:lpstr>ESSA – FINANCIAL TRANSPARENCY</vt:lpstr>
      <vt:lpstr>ESSA Title I, Section 1111 </vt:lpstr>
      <vt:lpstr>IMPLEMENTATION OVERVIEW</vt:lpstr>
      <vt:lpstr>METHODOLOGY of DATA Collection</vt:lpstr>
      <vt:lpstr>13 Minimum School Level Criteria: A-M</vt:lpstr>
      <vt:lpstr>A &amp; M: Enrollment</vt:lpstr>
      <vt:lpstr>B,C,D: School Site Level Expenditures</vt:lpstr>
      <vt:lpstr>E, F, G: School Site Share of District or LEA </vt:lpstr>
      <vt:lpstr>H: Total Per Pupil (Student) Expenditures </vt:lpstr>
      <vt:lpstr>I: Total School Expenditures</vt:lpstr>
      <vt:lpstr>J: Total Districts Expenditures</vt:lpstr>
      <vt:lpstr>K and L: Exclusions</vt:lpstr>
      <vt:lpstr>Exclusions From Allocated Costs (Lines K &amp; L)</vt:lpstr>
      <vt:lpstr>Exclusions From Allocated Costs (Lines K &amp; L)</vt:lpstr>
      <vt:lpstr>Exclusions From Allocated Costs (Lines K &amp; L)</vt:lpstr>
      <vt:lpstr>PowerPoint Presentation</vt:lpstr>
      <vt:lpstr>Credit Given to Edunomics Lab: Marguerite Roza  mr1170@georgetown.edu  Katie Hagan Katie.Hagan@georgetown.edu</vt:lpstr>
      <vt:lpstr>PowerPoint Presentation</vt:lpstr>
      <vt:lpstr>PowerPoint Presentation</vt:lpstr>
      <vt:lpstr>School Financial Services Team Contacts dpifin@dpi.wi.gov  </vt:lpstr>
    </vt:vector>
  </TitlesOfParts>
  <Company>Wisconsin Department of Public Instruction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DPI Auditor Conferences Updates - 2018</dc:title>
  <dc:subject>DPI Auditor Updates</dc:subject>
  <dc:creator>DPI.SchoolFinancialServices@dpi.wi.gov</dc:creator>
  <cp:keywords>dpi, auditor, conference, update, 2018, wisconsin, public, instruction</cp:keywords>
  <cp:lastModifiedBy>Huelsman, Scott M.   DPI</cp:lastModifiedBy>
  <cp:revision>414</cp:revision>
  <cp:lastPrinted>2018-05-20T14:36:46Z</cp:lastPrinted>
  <dcterms:created xsi:type="dcterms:W3CDTF">2016-02-23T19:34:17Z</dcterms:created>
  <dcterms:modified xsi:type="dcterms:W3CDTF">2018-05-23T14:51:26Z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