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43"/>
  </p:notesMasterIdLst>
  <p:sldIdLst>
    <p:sldId id="258" r:id="rId2"/>
    <p:sldId id="261" r:id="rId3"/>
    <p:sldId id="262" r:id="rId4"/>
    <p:sldId id="263" r:id="rId5"/>
    <p:sldId id="264" r:id="rId6"/>
    <p:sldId id="265" r:id="rId7"/>
    <p:sldId id="266" r:id="rId8"/>
    <p:sldId id="268" r:id="rId9"/>
    <p:sldId id="269" r:id="rId10"/>
    <p:sldId id="307" r:id="rId11"/>
    <p:sldId id="309" r:id="rId12"/>
    <p:sldId id="310" r:id="rId13"/>
    <p:sldId id="312" r:id="rId14"/>
    <p:sldId id="311" r:id="rId15"/>
    <p:sldId id="306" r:id="rId16"/>
    <p:sldId id="313"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5" r:id="rId35"/>
    <p:sldId id="296" r:id="rId36"/>
    <p:sldId id="297" r:id="rId37"/>
    <p:sldId id="305" r:id="rId38"/>
    <p:sldId id="298" r:id="rId39"/>
    <p:sldId id="302" r:id="rId40"/>
    <p:sldId id="303" r:id="rId41"/>
    <p:sldId id="304" r:id="rId42"/>
  </p:sldIdLst>
  <p:sldSz cx="9144000" cy="5143500" type="screen16x9"/>
  <p:notesSz cx="6858000" cy="9144000"/>
  <p:defaultTextStyle>
    <a:defPPr>
      <a:defRPr lang="en-US"/>
    </a:defPPr>
    <a:lvl1pPr marL="0" algn="l" defTabSz="816350" rtl="0" eaLnBrk="1" latinLnBrk="0" hangingPunct="1">
      <a:defRPr sz="1607" kern="1200">
        <a:solidFill>
          <a:schemeClr val="tx1"/>
        </a:solidFill>
        <a:latin typeface="+mn-lt"/>
        <a:ea typeface="+mn-ea"/>
        <a:cs typeface="+mn-cs"/>
      </a:defRPr>
    </a:lvl1pPr>
    <a:lvl2pPr marL="408175" algn="l" defTabSz="816350" rtl="0" eaLnBrk="1" latinLnBrk="0" hangingPunct="1">
      <a:defRPr sz="1607" kern="1200">
        <a:solidFill>
          <a:schemeClr val="tx1"/>
        </a:solidFill>
        <a:latin typeface="+mn-lt"/>
        <a:ea typeface="+mn-ea"/>
        <a:cs typeface="+mn-cs"/>
      </a:defRPr>
    </a:lvl2pPr>
    <a:lvl3pPr marL="816350" algn="l" defTabSz="816350" rtl="0" eaLnBrk="1" latinLnBrk="0" hangingPunct="1">
      <a:defRPr sz="1607" kern="1200">
        <a:solidFill>
          <a:schemeClr val="tx1"/>
        </a:solidFill>
        <a:latin typeface="+mn-lt"/>
        <a:ea typeface="+mn-ea"/>
        <a:cs typeface="+mn-cs"/>
      </a:defRPr>
    </a:lvl3pPr>
    <a:lvl4pPr marL="1224525" algn="l" defTabSz="816350" rtl="0" eaLnBrk="1" latinLnBrk="0" hangingPunct="1">
      <a:defRPr sz="1607" kern="1200">
        <a:solidFill>
          <a:schemeClr val="tx1"/>
        </a:solidFill>
        <a:latin typeface="+mn-lt"/>
        <a:ea typeface="+mn-ea"/>
        <a:cs typeface="+mn-cs"/>
      </a:defRPr>
    </a:lvl4pPr>
    <a:lvl5pPr marL="1632699" algn="l" defTabSz="816350" rtl="0" eaLnBrk="1" latinLnBrk="0" hangingPunct="1">
      <a:defRPr sz="1607" kern="1200">
        <a:solidFill>
          <a:schemeClr val="tx1"/>
        </a:solidFill>
        <a:latin typeface="+mn-lt"/>
        <a:ea typeface="+mn-ea"/>
        <a:cs typeface="+mn-cs"/>
      </a:defRPr>
    </a:lvl5pPr>
    <a:lvl6pPr marL="2040875" algn="l" defTabSz="816350" rtl="0" eaLnBrk="1" latinLnBrk="0" hangingPunct="1">
      <a:defRPr sz="1607" kern="1200">
        <a:solidFill>
          <a:schemeClr val="tx1"/>
        </a:solidFill>
        <a:latin typeface="+mn-lt"/>
        <a:ea typeface="+mn-ea"/>
        <a:cs typeface="+mn-cs"/>
      </a:defRPr>
    </a:lvl6pPr>
    <a:lvl7pPr marL="2449049" algn="l" defTabSz="816350" rtl="0" eaLnBrk="1" latinLnBrk="0" hangingPunct="1">
      <a:defRPr sz="1607" kern="1200">
        <a:solidFill>
          <a:schemeClr val="tx1"/>
        </a:solidFill>
        <a:latin typeface="+mn-lt"/>
        <a:ea typeface="+mn-ea"/>
        <a:cs typeface="+mn-cs"/>
      </a:defRPr>
    </a:lvl7pPr>
    <a:lvl8pPr marL="2857225" algn="l" defTabSz="816350" rtl="0" eaLnBrk="1" latinLnBrk="0" hangingPunct="1">
      <a:defRPr sz="1607" kern="1200">
        <a:solidFill>
          <a:schemeClr val="tx1"/>
        </a:solidFill>
        <a:latin typeface="+mn-lt"/>
        <a:ea typeface="+mn-ea"/>
        <a:cs typeface="+mn-cs"/>
      </a:defRPr>
    </a:lvl8pPr>
    <a:lvl9pPr marL="3265399" algn="l" defTabSz="816350" rtl="0" eaLnBrk="1" latinLnBrk="0" hangingPunct="1">
      <a:defRPr sz="1607"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358" userDrawn="1">
          <p15:clr>
            <a:srgbClr val="A4A3A4"/>
          </p15:clr>
        </p15:guide>
        <p15:guide id="4" orient="horz" pos="2868">
          <p15:clr>
            <a:srgbClr val="A4A3A4"/>
          </p15:clr>
        </p15:guide>
        <p15:guide id="5" pos="2863">
          <p15:clr>
            <a:srgbClr val="A4A3A4"/>
          </p15:clr>
        </p15:guide>
        <p15:guide id="6" pos="28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a:srgbClr val="F2F8EC"/>
    <a:srgbClr val="DBECCC"/>
    <a:srgbClr val="262087"/>
    <a:srgbClr val="0066CC"/>
    <a:srgbClr val="0099CC"/>
    <a:srgbClr val="009999"/>
    <a:srgbClr val="333399"/>
    <a:srgbClr val="33A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10" autoAdjust="0"/>
    <p:restoredTop sz="79651" autoAdjust="0"/>
  </p:normalViewPr>
  <p:slideViewPr>
    <p:cSldViewPr snapToGrid="0">
      <p:cViewPr varScale="1">
        <p:scale>
          <a:sx n="116" d="100"/>
          <a:sy n="116" d="100"/>
        </p:scale>
        <p:origin x="684" y="102"/>
      </p:cViewPr>
      <p:guideLst>
        <p:guide pos="2880"/>
        <p:guide orient="horz" pos="2358"/>
        <p:guide orient="horz" pos="2868"/>
        <p:guide pos="2863"/>
        <p:guide pos="2856"/>
      </p:guideLst>
    </p:cSldViewPr>
  </p:slid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313FB8-DCFD-4F02-BA68-6494ED7FD64F}" type="datetimeFigureOut">
              <a:rPr lang="en-US" smtClean="0"/>
              <a:t>10/3/2020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0EE041-7696-4E62-AA3C-4CD79438C3E5}" type="slidenum">
              <a:rPr lang="en-US" smtClean="0"/>
              <a:t>‹#›</a:t>
            </a:fld>
            <a:endParaRPr lang="en-US"/>
          </a:p>
        </p:txBody>
      </p:sp>
    </p:spTree>
    <p:extLst>
      <p:ext uri="{BB962C8B-B14F-4D97-AF65-F5344CB8AC3E}">
        <p14:creationId xmlns:p14="http://schemas.microsoft.com/office/powerpoint/2010/main" val="2657848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a:t>
            </a:fld>
            <a:endParaRPr lang="en-US" dirty="0"/>
          </a:p>
        </p:txBody>
      </p:sp>
    </p:spTree>
    <p:extLst>
      <p:ext uri="{BB962C8B-B14F-4D97-AF65-F5344CB8AC3E}">
        <p14:creationId xmlns:p14="http://schemas.microsoft.com/office/powerpoint/2010/main" val="2397216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21</a:t>
            </a:fld>
            <a:endParaRPr lang="en-US" dirty="0"/>
          </a:p>
        </p:txBody>
      </p:sp>
    </p:spTree>
    <p:extLst>
      <p:ext uri="{BB962C8B-B14F-4D97-AF65-F5344CB8AC3E}">
        <p14:creationId xmlns:p14="http://schemas.microsoft.com/office/powerpoint/2010/main" val="1434135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22</a:t>
            </a:fld>
            <a:endParaRPr lang="en-US" dirty="0"/>
          </a:p>
        </p:txBody>
      </p:sp>
    </p:spTree>
    <p:extLst>
      <p:ext uri="{BB962C8B-B14F-4D97-AF65-F5344CB8AC3E}">
        <p14:creationId xmlns:p14="http://schemas.microsoft.com/office/powerpoint/2010/main" val="3981755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23</a:t>
            </a:fld>
            <a:endParaRPr lang="en-US" dirty="0"/>
          </a:p>
        </p:txBody>
      </p:sp>
    </p:spTree>
    <p:extLst>
      <p:ext uri="{BB962C8B-B14F-4D97-AF65-F5344CB8AC3E}">
        <p14:creationId xmlns:p14="http://schemas.microsoft.com/office/powerpoint/2010/main" val="3032635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24</a:t>
            </a:fld>
            <a:endParaRPr lang="en-US" dirty="0"/>
          </a:p>
        </p:txBody>
      </p:sp>
    </p:spTree>
    <p:extLst>
      <p:ext uri="{BB962C8B-B14F-4D97-AF65-F5344CB8AC3E}">
        <p14:creationId xmlns:p14="http://schemas.microsoft.com/office/powerpoint/2010/main" val="439766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25</a:t>
            </a:fld>
            <a:endParaRPr lang="en-US" dirty="0"/>
          </a:p>
        </p:txBody>
      </p:sp>
    </p:spTree>
    <p:extLst>
      <p:ext uri="{BB962C8B-B14F-4D97-AF65-F5344CB8AC3E}">
        <p14:creationId xmlns:p14="http://schemas.microsoft.com/office/powerpoint/2010/main" val="2333412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26</a:t>
            </a:fld>
            <a:endParaRPr lang="en-US" dirty="0"/>
          </a:p>
        </p:txBody>
      </p:sp>
    </p:spTree>
    <p:extLst>
      <p:ext uri="{BB962C8B-B14F-4D97-AF65-F5344CB8AC3E}">
        <p14:creationId xmlns:p14="http://schemas.microsoft.com/office/powerpoint/2010/main" val="594773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27</a:t>
            </a:fld>
            <a:endParaRPr lang="en-US" dirty="0"/>
          </a:p>
        </p:txBody>
      </p:sp>
    </p:spTree>
    <p:extLst>
      <p:ext uri="{BB962C8B-B14F-4D97-AF65-F5344CB8AC3E}">
        <p14:creationId xmlns:p14="http://schemas.microsoft.com/office/powerpoint/2010/main" val="27672486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1364321" y="1293834"/>
            <a:ext cx="6311370" cy="1262666"/>
          </a:xfrm>
          <a:prstGeom prst="rect">
            <a:avLst/>
          </a:prstGeom>
        </p:spPr>
        <p:txBody>
          <a:bodyPr>
            <a:noAutofit/>
          </a:bodyPr>
          <a:lstStyle>
            <a:lvl1pPr marL="0" indent="0" algn="ctr">
              <a:lnSpc>
                <a:spcPts val="3820"/>
              </a:lnSpc>
              <a:buNone/>
              <a:defRPr sz="3600" baseline="0">
                <a:solidFill>
                  <a:srgbClr val="333399"/>
                </a:solidFill>
                <a:latin typeface="Lato Black" panose="020F0A02020204030203" pitchFamily="34" charset="0"/>
              </a:defRPr>
            </a:lvl1pPr>
            <a:lvl2pPr>
              <a:defRPr sz="2637">
                <a:solidFill>
                  <a:srgbClr val="333399"/>
                </a:solidFill>
                <a:latin typeface="+mj-lt"/>
              </a:defRPr>
            </a:lvl2pPr>
            <a:lvl3pPr>
              <a:defRPr sz="2637">
                <a:solidFill>
                  <a:srgbClr val="333399"/>
                </a:solidFill>
                <a:latin typeface="+mj-lt"/>
              </a:defRPr>
            </a:lvl3pPr>
            <a:lvl4pPr>
              <a:defRPr sz="2637">
                <a:solidFill>
                  <a:srgbClr val="333399"/>
                </a:solidFill>
                <a:latin typeface="+mj-lt"/>
              </a:defRPr>
            </a:lvl4pPr>
            <a:lvl5pPr>
              <a:defRPr sz="2637">
                <a:solidFill>
                  <a:srgbClr val="333399"/>
                </a:solidFill>
                <a:latin typeface="+mj-lt"/>
              </a:defRPr>
            </a:lvl5pPr>
          </a:lstStyle>
          <a:p>
            <a:pPr lvl="0"/>
            <a:r>
              <a:rPr lang="en-US" dirty="0"/>
              <a:t>Presentation Title</a:t>
            </a:r>
            <a:br>
              <a:rPr lang="en-US" dirty="0"/>
            </a:br>
            <a:r>
              <a:rPr lang="en-US" dirty="0"/>
              <a:t>Slide Master</a:t>
            </a:r>
          </a:p>
        </p:txBody>
      </p:sp>
      <p:sp>
        <p:nvSpPr>
          <p:cNvPr id="12" name="Text Placeholder 16"/>
          <p:cNvSpPr>
            <a:spLocks noGrp="1"/>
          </p:cNvSpPr>
          <p:nvPr>
            <p:ph type="body" sz="quarter" idx="11" hasCustomPrompt="1"/>
          </p:nvPr>
        </p:nvSpPr>
        <p:spPr>
          <a:xfrm>
            <a:off x="5458013" y="3035370"/>
            <a:ext cx="2228771" cy="1123872"/>
          </a:xfrm>
          <a:prstGeom prst="rect">
            <a:avLst/>
          </a:prstGeom>
        </p:spPr>
        <p:txBody>
          <a:bodyPr>
            <a:normAutofit/>
          </a:bodyPr>
          <a:lstStyle>
            <a:lvl1pPr marL="0" indent="0" algn="l">
              <a:lnSpc>
                <a:spcPct val="100000"/>
              </a:lnSpc>
              <a:buNone/>
              <a:defRPr sz="1800"/>
            </a:lvl1pPr>
            <a:lvl2pPr marL="342789" indent="0">
              <a:lnSpc>
                <a:spcPct val="100000"/>
              </a:lnSpc>
              <a:buNone/>
              <a:defRPr sz="1465"/>
            </a:lvl2pPr>
            <a:lvl3pPr marL="685578" indent="0">
              <a:lnSpc>
                <a:spcPct val="100000"/>
              </a:lnSpc>
              <a:buNone/>
              <a:defRPr sz="1465"/>
            </a:lvl3pPr>
            <a:lvl4pPr marL="1028367" indent="0">
              <a:lnSpc>
                <a:spcPct val="100000"/>
              </a:lnSpc>
              <a:buNone/>
              <a:defRPr sz="1465"/>
            </a:lvl4pPr>
            <a:lvl5pPr marL="1371156" indent="0">
              <a:lnSpc>
                <a:spcPct val="100000"/>
              </a:lnSpc>
              <a:buNone/>
              <a:defRPr sz="1465"/>
            </a:lvl5pPr>
          </a:lstStyle>
          <a:p>
            <a:pPr lvl="0"/>
            <a:r>
              <a:rPr lang="en-US" dirty="0"/>
              <a:t>Name of Presenter</a:t>
            </a:r>
            <a:br>
              <a:rPr lang="en-US" dirty="0"/>
            </a:br>
            <a:r>
              <a:rPr lang="en-US" dirty="0"/>
              <a:t>Title</a:t>
            </a:r>
            <a:br>
              <a:rPr lang="en-US" dirty="0"/>
            </a:br>
            <a:r>
              <a:rPr lang="en-US" dirty="0"/>
              <a:t>Date</a:t>
            </a:r>
          </a:p>
        </p:txBody>
      </p:sp>
      <p:pic>
        <p:nvPicPr>
          <p:cNvPr id="7" name="Picture 6">
            <a:extLst>
              <a:ext uri="{FF2B5EF4-FFF2-40B4-BE49-F238E27FC236}">
                <a16:creationId xmlns:a16="http://schemas.microsoft.com/office/drawing/2014/main" id="{E1462E33-E1C6-244F-9B98-56E5FEAF610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06" t="7103" r="1" b="14555"/>
          <a:stretch/>
        </p:blipFill>
        <p:spPr>
          <a:xfrm>
            <a:off x="-1" y="3248879"/>
            <a:ext cx="9144058" cy="1896438"/>
          </a:xfrm>
          <a:prstGeom prst="rect">
            <a:avLst/>
          </a:prstGeom>
        </p:spPr>
      </p:pic>
      <p:pic>
        <p:nvPicPr>
          <p:cNvPr id="8" name="Picture 7">
            <a:extLst>
              <a:ext uri="{FF2B5EF4-FFF2-40B4-BE49-F238E27FC236}">
                <a16:creationId xmlns:a16="http://schemas.microsoft.com/office/drawing/2014/main" id="{F3D8496C-F8D7-024A-9E6F-0143E123EC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62141" y="4465217"/>
            <a:ext cx="2624950" cy="579981"/>
          </a:xfrm>
          <a:prstGeom prst="rect">
            <a:avLst/>
          </a:prstGeom>
        </p:spPr>
      </p:pic>
    </p:spTree>
    <p:extLst>
      <p:ext uri="{BB962C8B-B14F-4D97-AF65-F5344CB8AC3E}">
        <p14:creationId xmlns:p14="http://schemas.microsoft.com/office/powerpoint/2010/main" val="175443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750"/>
                                        <p:tgtEl>
                                          <p:spTgt spid="11">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75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75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750"/>
                        <p:tgtEl>
                          <p:spTgt spid="12"/>
                        </p:tgtEl>
                      </p:cBhvr>
                    </p:animEffect>
                  </p:childTnLst>
                </p:cTn>
              </p:par>
            </p:tnLst>
          </p:tmpl>
        </p:tmplLst>
      </p:bldP>
    </p:bldLst>
  </p:timing>
  <p:extLst mod="1">
    <p:ext uri="{DCECCB84-F9BA-43D5-87BE-67443E8EF086}">
      <p15:sldGuideLst xmlns:p15="http://schemas.microsoft.com/office/powerpoint/2012/main">
        <p15:guide id="1" orient="horz" pos="1620">
          <p15:clr>
            <a:srgbClr val="FBAE40"/>
          </p15:clr>
        </p15:guide>
        <p15:guide id="2" pos="300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deo only">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14" y="3710690"/>
            <a:ext cx="9152873" cy="1436291"/>
          </a:xfrm>
          <a:prstGeom prst="rect">
            <a:avLst/>
          </a:prstGeom>
        </p:spPr>
      </p:pic>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Video Slide</a:t>
            </a:r>
          </a:p>
        </p:txBody>
      </p:sp>
      <p:pic>
        <p:nvPicPr>
          <p:cNvPr id="7" name="Picture 6"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9122" y="4458624"/>
            <a:ext cx="594043" cy="601574"/>
          </a:xfrm>
          <a:prstGeom prst="rect">
            <a:avLst/>
          </a:prstGeom>
        </p:spPr>
      </p:pic>
      <p:sp>
        <p:nvSpPr>
          <p:cNvPr id="3" name="Media Placeholder 2"/>
          <p:cNvSpPr>
            <a:spLocks noGrp="1"/>
          </p:cNvSpPr>
          <p:nvPr>
            <p:ph type="media" sz="quarter" idx="15"/>
          </p:nvPr>
        </p:nvSpPr>
        <p:spPr>
          <a:xfrm>
            <a:off x="2042012" y="1304873"/>
            <a:ext cx="5045075" cy="2530475"/>
          </a:xfrm>
        </p:spPr>
        <p:txBody>
          <a:bodyPr/>
          <a:lstStyle/>
          <a:p>
            <a:endParaRPr lang="en-US"/>
          </a:p>
        </p:txBody>
      </p:sp>
    </p:spTree>
    <p:extLst>
      <p:ext uri="{BB962C8B-B14F-4D97-AF65-F5344CB8AC3E}">
        <p14:creationId xmlns:p14="http://schemas.microsoft.com/office/powerpoint/2010/main" val="408583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14" y="3710690"/>
            <a:ext cx="9152873" cy="1436291"/>
          </a:xfrm>
          <a:prstGeom prst="rect">
            <a:avLst/>
          </a:prstGeom>
        </p:spPr>
      </p:pic>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smtClean="0"/>
              <a:t>Sample Text Slide</a:t>
            </a:r>
            <a:endParaRPr lang="en-US" dirty="0"/>
          </a:p>
        </p:txBody>
      </p:sp>
      <p:sp>
        <p:nvSpPr>
          <p:cNvPr id="12" name="Text Placeholder 11"/>
          <p:cNvSpPr>
            <a:spLocks noGrp="1"/>
          </p:cNvSpPr>
          <p:nvPr>
            <p:ph type="body" sz="quarter" idx="14"/>
          </p:nvPr>
        </p:nvSpPr>
        <p:spPr>
          <a:xfrm>
            <a:off x="2052028" y="1197429"/>
            <a:ext cx="5046877" cy="2512779"/>
          </a:xfrm>
        </p:spPr>
        <p:txBody>
          <a:bodyPr>
            <a:normAutofit/>
          </a:bodyPr>
          <a:lstStyle>
            <a:lvl1pPr marL="342900" indent="-342900">
              <a:lnSpc>
                <a:spcPct val="150000"/>
              </a:lnSpc>
              <a:spcAft>
                <a:spcPts val="439"/>
              </a:spcAft>
              <a:buFont typeface="Arial"/>
              <a:buChar char="•"/>
              <a:defRPr sz="2400" b="1"/>
            </a:lvl1pPr>
            <a:lvl2pPr marL="342789" indent="0">
              <a:buNone/>
              <a:defRPr sz="1758"/>
            </a:lvl2pPr>
            <a:lvl3pPr marL="685578" indent="0">
              <a:buNone/>
              <a:defRPr sz="1758"/>
            </a:lvl3pPr>
            <a:lvl4pPr marL="1028368" indent="0">
              <a:buNone/>
              <a:defRPr sz="1758"/>
            </a:lvl4pPr>
            <a:lvl5pPr marL="1371157" indent="0">
              <a:buNone/>
              <a:defRPr sz="1758"/>
            </a:lvl5pPr>
          </a:lstStyle>
          <a:p>
            <a:pPr lvl="0"/>
            <a:endParaRPr lang="en-US" dirty="0"/>
          </a:p>
        </p:txBody>
      </p:sp>
      <p:pic>
        <p:nvPicPr>
          <p:cNvPr id="7" name="Picture 6"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9122" y="4458624"/>
            <a:ext cx="594043" cy="601574"/>
          </a:xfrm>
          <a:prstGeom prst="rect">
            <a:avLst/>
          </a:prstGeom>
        </p:spPr>
      </p:pic>
      <p:sp>
        <p:nvSpPr>
          <p:cNvPr id="2" name="TextBox 1"/>
          <p:cNvSpPr txBox="1"/>
          <p:nvPr userDrawn="1"/>
        </p:nvSpPr>
        <p:spPr>
          <a:xfrm>
            <a:off x="415636" y="4519101"/>
            <a:ext cx="702804" cy="369332"/>
          </a:xfrm>
          <a:prstGeom prst="rect">
            <a:avLst/>
          </a:prstGeom>
          <a:noFill/>
        </p:spPr>
        <p:txBody>
          <a:bodyPr wrap="square" rtlCol="0">
            <a:spAutoFit/>
          </a:bodyPr>
          <a:lstStyle/>
          <a:p>
            <a:fld id="{BC294D23-3B7D-42CF-AC8E-45ABC3F4118E}" type="slidenum">
              <a:rPr lang="en-US" sz="1800" smtClean="0">
                <a:solidFill>
                  <a:schemeClr val="bg1"/>
                </a:solidFill>
                <a:latin typeface="Lato" panose="020F0502020204030203" pitchFamily="34" charset="0"/>
              </a:rPr>
              <a:t>‹#›</a:t>
            </a:fld>
            <a:endParaRPr lang="en-US" dirty="0">
              <a:solidFill>
                <a:schemeClr val="bg1"/>
              </a:solidFill>
              <a:latin typeface="Lato" panose="020F0502020204030203" pitchFamily="34" charset="0"/>
            </a:endParaRPr>
          </a:p>
        </p:txBody>
      </p:sp>
    </p:spTree>
    <p:extLst>
      <p:ext uri="{BB962C8B-B14F-4D97-AF65-F5344CB8AC3E}">
        <p14:creationId xmlns:p14="http://schemas.microsoft.com/office/powerpoint/2010/main" val="37938963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ext with imag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14" t="7103" b="33200"/>
          <a:stretch/>
        </p:blipFill>
        <p:spPr>
          <a:xfrm>
            <a:off x="-10372" y="3700846"/>
            <a:ext cx="9161687" cy="1445102"/>
          </a:xfrm>
          <a:prstGeom prst="rect">
            <a:avLst/>
          </a:prstGeom>
        </p:spPr>
      </p:pic>
      <p:sp>
        <p:nvSpPr>
          <p:cNvPr id="10"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smtClean="0"/>
              <a:t>Sample Slide with Image</a:t>
            </a:r>
            <a:endParaRPr lang="en-US" dirty="0"/>
          </a:p>
        </p:txBody>
      </p:sp>
      <p:sp>
        <p:nvSpPr>
          <p:cNvPr id="6" name="Text Placeholder 5"/>
          <p:cNvSpPr>
            <a:spLocks noGrp="1"/>
          </p:cNvSpPr>
          <p:nvPr>
            <p:ph type="body" sz="quarter" idx="14"/>
          </p:nvPr>
        </p:nvSpPr>
        <p:spPr>
          <a:xfrm>
            <a:off x="942822" y="1277258"/>
            <a:ext cx="3993459" cy="2329521"/>
          </a:xfrm>
        </p:spPr>
        <p:txBody>
          <a:bodyPr>
            <a:normAutofit/>
          </a:bodyPr>
          <a:lstStyle>
            <a:lvl1pPr marL="342900" indent="-342900">
              <a:lnSpc>
                <a:spcPct val="150000"/>
              </a:lnSpc>
              <a:spcAft>
                <a:spcPts val="439"/>
              </a:spcAft>
              <a:buFont typeface="Arial"/>
              <a:buChar char="•"/>
              <a:defRPr sz="2400" b="1"/>
            </a:lvl1pPr>
            <a:lvl2pPr marL="342789" indent="0">
              <a:lnSpc>
                <a:spcPct val="150000"/>
              </a:lnSpc>
              <a:buNone/>
              <a:defRPr/>
            </a:lvl2pPr>
            <a:lvl3pPr marL="685578" indent="0">
              <a:lnSpc>
                <a:spcPct val="150000"/>
              </a:lnSpc>
              <a:buNone/>
              <a:defRPr/>
            </a:lvl3pPr>
            <a:lvl4pPr marL="1028368" indent="0">
              <a:lnSpc>
                <a:spcPct val="150000"/>
              </a:lnSpc>
              <a:buNone/>
              <a:defRPr/>
            </a:lvl4pPr>
            <a:lvl5pPr marL="1371157" indent="0">
              <a:lnSpc>
                <a:spcPct val="150000"/>
              </a:lnSpc>
              <a:buNone/>
              <a:defRPr/>
            </a:lvl5pPr>
          </a:lstStyle>
          <a:p>
            <a:pPr lvl="0"/>
            <a:endParaRPr lang="en-US" dirty="0"/>
          </a:p>
        </p:txBody>
      </p:sp>
      <p:sp>
        <p:nvSpPr>
          <p:cNvPr id="13" name="Picture Placeholder 12"/>
          <p:cNvSpPr>
            <a:spLocks noGrp="1"/>
          </p:cNvSpPr>
          <p:nvPr>
            <p:ph type="pic" sz="quarter" idx="15" hasCustomPrompt="1"/>
          </p:nvPr>
        </p:nvSpPr>
        <p:spPr>
          <a:xfrm>
            <a:off x="5262429" y="1291773"/>
            <a:ext cx="3420446" cy="3090606"/>
          </a:xfrm>
        </p:spPr>
        <p:txBody>
          <a:bodyPr/>
          <a:lstStyle>
            <a:lvl1pPr marL="0" indent="0">
              <a:buNone/>
              <a:defRPr baseline="0">
                <a:solidFill>
                  <a:schemeClr val="bg2"/>
                </a:solidFill>
              </a:defRPr>
            </a:lvl1pPr>
          </a:lstStyle>
          <a:p>
            <a:r>
              <a:rPr lang="en-US" dirty="0" smtClean="0"/>
              <a:t>Insert picture here</a:t>
            </a:r>
            <a:endParaRPr lang="en-US" dirty="0"/>
          </a:p>
        </p:txBody>
      </p:sp>
      <p:pic>
        <p:nvPicPr>
          <p:cNvPr id="8" name="Picture 7"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9122" y="4458624"/>
            <a:ext cx="594043" cy="601574"/>
          </a:xfrm>
          <a:prstGeom prst="rect">
            <a:avLst/>
          </a:prstGeom>
        </p:spPr>
      </p:pic>
      <p:sp>
        <p:nvSpPr>
          <p:cNvPr id="7" name="TextBox 6"/>
          <p:cNvSpPr txBox="1"/>
          <p:nvPr userDrawn="1"/>
        </p:nvSpPr>
        <p:spPr>
          <a:xfrm>
            <a:off x="415636" y="4519101"/>
            <a:ext cx="702804" cy="369332"/>
          </a:xfrm>
          <a:prstGeom prst="rect">
            <a:avLst/>
          </a:prstGeom>
          <a:noFill/>
        </p:spPr>
        <p:txBody>
          <a:bodyPr wrap="square" rtlCol="0">
            <a:spAutoFit/>
          </a:bodyPr>
          <a:lstStyle/>
          <a:p>
            <a:fld id="{BC294D23-3B7D-42CF-AC8E-45ABC3F4118E}" type="slidenum">
              <a:rPr lang="en-US" sz="1800" smtClean="0">
                <a:solidFill>
                  <a:schemeClr val="bg1"/>
                </a:solidFill>
                <a:latin typeface="Lato" panose="020F0502020204030203" pitchFamily="34" charset="0"/>
              </a:rPr>
              <a:t>‹#›</a:t>
            </a:fld>
            <a:endParaRPr lang="en-US" dirty="0">
              <a:solidFill>
                <a:schemeClr val="bg1"/>
              </a:solidFill>
              <a:latin typeface="Lato" panose="020F0502020204030203" pitchFamily="34" charset="0"/>
            </a:endParaRPr>
          </a:p>
        </p:txBody>
      </p:sp>
    </p:spTree>
    <p:extLst>
      <p:ext uri="{BB962C8B-B14F-4D97-AF65-F5344CB8AC3E}">
        <p14:creationId xmlns:p14="http://schemas.microsoft.com/office/powerpoint/2010/main" val="110915937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84116" y="1364104"/>
            <a:ext cx="4762552" cy="2478963"/>
          </a:xfrm>
          <a:prstGeom prst="rect">
            <a:avLst/>
          </a:prstGeom>
        </p:spPr>
        <p:txBody>
          <a:bodyPr vert="horz" lIns="91440" tIns="45720" rIns="91440" bIns="45720" rtlCol="0">
            <a:normAutofit/>
          </a:bodyPr>
          <a:lstStyle/>
          <a:p>
            <a:pPr lvl="0"/>
            <a:r>
              <a:rPr lang="en-US" dirty="0"/>
              <a:t>Click to edit Master text styles</a:t>
            </a:r>
          </a:p>
        </p:txBody>
      </p:sp>
      <p:sp>
        <p:nvSpPr>
          <p:cNvPr id="5"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2" name="Title Placeholder 1"/>
          <p:cNvSpPr>
            <a:spLocks noGrp="1"/>
          </p:cNvSpPr>
          <p:nvPr>
            <p:ph type="title"/>
          </p:nvPr>
        </p:nvSpPr>
        <p:spPr>
          <a:xfrm>
            <a:off x="616258" y="0"/>
            <a:ext cx="7886700" cy="914400"/>
          </a:xfrm>
          <a:prstGeom prst="rect">
            <a:avLst/>
          </a:prstGeom>
        </p:spPr>
        <p:txBody>
          <a:bodyPr vert="horz" lIns="91440" tIns="45720" rIns="91440" bIns="45720" rtlCol="0" anchor="ctr">
            <a:normAutofit/>
          </a:bodyPr>
          <a:lstStyle/>
          <a:p>
            <a:r>
              <a:rPr lang="en-US" dirty="0"/>
              <a:t>Text Slide Master</a:t>
            </a:r>
          </a:p>
        </p:txBody>
      </p:sp>
    </p:spTree>
    <p:extLst>
      <p:ext uri="{BB962C8B-B14F-4D97-AF65-F5344CB8AC3E}">
        <p14:creationId xmlns:p14="http://schemas.microsoft.com/office/powerpoint/2010/main" val="1963821010"/>
      </p:ext>
    </p:extLst>
  </p:cSld>
  <p:clrMap bg1="lt1" tx1="dk1" bg2="lt2" tx2="dk2" accent1="accent1" accent2="accent2" accent3="accent3" accent4="accent4" accent5="accent5" accent6="accent6" hlink="hlink" folHlink="folHlink"/>
  <p:sldLayoutIdLst>
    <p:sldLayoutId id="2147483693" r:id="rId1"/>
    <p:sldLayoutId id="2147483697" r:id="rId2"/>
    <p:sldLayoutId id="2147483698" r:id="rId3"/>
    <p:sldLayoutId id="2147483699" r:id="rId4"/>
  </p:sldLayoutIdLst>
  <p:txStyles>
    <p:title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p:titleStyle>
    <p:body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dunomicslab.org/2018/03/28/interstate-financial-reporting/"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20.jpeg"/><Relationship Id="rId4" Type="http://schemas.openxmlformats.org/officeDocument/2006/relationships/image" Target="../media/image19.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hyperlink" Target="https://sfs.dpi.wi.gov/WiSFiP"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hyperlink" Target="https://dpi.wi.gov/cst/data-collections/data-errata"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hyperlink" Target="mailto:dpifin@dpi.wi.gov" TargetMode="Externa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hyperlink" Target="https://dpi.wi.gov/sfs/essa-slr-resources" TargetMode="Externa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https://dpi.wi.gov/sfs/reporting/slr" TargetMode="External"/><Relationship Id="rId2" Type="http://schemas.openxmlformats.org/officeDocument/2006/relationships/hyperlink" Target="mailto:daniel.bush@dpi.wi.gov" TargetMode="Externa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74158" y="1321562"/>
            <a:ext cx="7931889" cy="1351396"/>
          </a:xfrm>
        </p:spPr>
        <p:txBody>
          <a:bodyPr>
            <a:noAutofit/>
          </a:bodyPr>
          <a:lstStyle/>
          <a:p>
            <a:pPr>
              <a:lnSpc>
                <a:spcPct val="130000"/>
              </a:lnSpc>
            </a:pPr>
            <a:r>
              <a:rPr lang="en-US" sz="3200" dirty="0" smtClean="0">
                <a:latin typeface="Lato" panose="020F0502020204030203" pitchFamily="34" charset="0"/>
              </a:rPr>
              <a:t>Getting Ready for</a:t>
            </a:r>
            <a:br>
              <a:rPr lang="en-US" sz="3200" dirty="0" smtClean="0">
                <a:latin typeface="Lato" panose="020F0502020204030203" pitchFamily="34" charset="0"/>
              </a:rPr>
            </a:br>
            <a:r>
              <a:rPr lang="en-US" sz="3200" dirty="0" smtClean="0">
                <a:latin typeface="Lato" panose="020F0502020204030203" pitchFamily="34" charset="0"/>
              </a:rPr>
              <a:t>ESSA </a:t>
            </a:r>
            <a:r>
              <a:rPr lang="en-US" sz="3200" dirty="0" smtClean="0">
                <a:latin typeface="Lato" panose="020F0502020204030203" pitchFamily="34" charset="0"/>
              </a:rPr>
              <a:t>School Level Expenditure </a:t>
            </a:r>
            <a:r>
              <a:rPr lang="en-US" sz="3200" dirty="0" smtClean="0">
                <a:latin typeface="Lato" panose="020F0502020204030203" pitchFamily="34" charset="0"/>
              </a:rPr>
              <a:t>Reporting</a:t>
            </a:r>
            <a:endParaRPr lang="en-US" sz="4000" dirty="0"/>
          </a:p>
        </p:txBody>
      </p:sp>
      <p:sp>
        <p:nvSpPr>
          <p:cNvPr id="3" name="Text Placeholder 2"/>
          <p:cNvSpPr>
            <a:spLocks noGrp="1"/>
          </p:cNvSpPr>
          <p:nvPr>
            <p:ph type="body" sz="quarter" idx="11"/>
          </p:nvPr>
        </p:nvSpPr>
        <p:spPr>
          <a:xfrm>
            <a:off x="5830214" y="3295933"/>
            <a:ext cx="3164929" cy="1068417"/>
          </a:xfrm>
        </p:spPr>
        <p:txBody>
          <a:bodyPr>
            <a:noAutofit/>
          </a:bodyPr>
          <a:lstStyle/>
          <a:p>
            <a:pPr>
              <a:lnSpc>
                <a:spcPts val="1182"/>
              </a:lnSpc>
              <a:spcAft>
                <a:spcPts val="1200"/>
              </a:spcAft>
            </a:pPr>
            <a:r>
              <a:rPr lang="en-US" sz="1318" dirty="0" smtClean="0"/>
              <a:t>Daniel Bush, Director,</a:t>
            </a:r>
            <a:br>
              <a:rPr lang="en-US" sz="1318" dirty="0" smtClean="0"/>
            </a:br>
            <a:r>
              <a:rPr lang="en-US" sz="1318" dirty="0" smtClean="0"/>
              <a:t>School Financial Services</a:t>
            </a:r>
          </a:p>
          <a:p>
            <a:pPr>
              <a:lnSpc>
                <a:spcPts val="1182"/>
              </a:lnSpc>
              <a:spcAft>
                <a:spcPts val="1200"/>
              </a:spcAft>
            </a:pPr>
            <a:r>
              <a:rPr lang="en-US" sz="1318" dirty="0" smtClean="0"/>
              <a:t>October 5 and 7, 2020</a:t>
            </a:r>
            <a:endParaRPr lang="en-US" sz="1318" dirty="0"/>
          </a:p>
        </p:txBody>
      </p:sp>
    </p:spTree>
    <p:extLst>
      <p:ext uri="{BB962C8B-B14F-4D97-AF65-F5344CB8AC3E}">
        <p14:creationId xmlns:p14="http://schemas.microsoft.com/office/powerpoint/2010/main" val="4031659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Data Reporting Format</a:t>
            </a:r>
            <a:endParaRPr lang="en-US" dirty="0"/>
          </a:p>
        </p:txBody>
      </p:sp>
      <p:sp>
        <p:nvSpPr>
          <p:cNvPr id="3" name="Text Placeholder 2"/>
          <p:cNvSpPr>
            <a:spLocks noGrp="1"/>
          </p:cNvSpPr>
          <p:nvPr>
            <p:ph type="body" sz="quarter" idx="14"/>
          </p:nvPr>
        </p:nvSpPr>
        <p:spPr>
          <a:xfrm>
            <a:off x="2052028" y="1197429"/>
            <a:ext cx="5152925" cy="2512779"/>
          </a:xfrm>
        </p:spPr>
        <p:txBody>
          <a:bodyPr>
            <a:normAutofit fontScale="70000" lnSpcReduction="20000"/>
          </a:bodyPr>
          <a:lstStyle/>
          <a:p>
            <a:r>
              <a:rPr lang="en-US" dirty="0" smtClean="0"/>
              <a:t>DPI worked with 38 other states, over 20 districts, and experts at Georgetown University</a:t>
            </a:r>
          </a:p>
          <a:p>
            <a:r>
              <a:rPr lang="en-US" dirty="0" smtClean="0"/>
              <a:t>Result was the Interstate Financial Reporting framework for ESSA School Level Reporting</a:t>
            </a:r>
          </a:p>
          <a:p>
            <a:pPr lvl="1"/>
            <a:r>
              <a:rPr lang="en-US" dirty="0" smtClean="0">
                <a:hlinkClick r:id="rId2"/>
              </a:rPr>
              <a:t>edunomicslab.org/2018/03/28/interstate-financial-reporting</a:t>
            </a:r>
            <a:r>
              <a:rPr lang="en-US" dirty="0">
                <a:hlinkClick r:id="rId2"/>
              </a:rPr>
              <a:t>/</a:t>
            </a:r>
            <a:endParaRPr lang="en-US" dirty="0"/>
          </a:p>
        </p:txBody>
      </p:sp>
    </p:spTree>
    <p:extLst>
      <p:ext uri="{BB962C8B-B14F-4D97-AF65-F5344CB8AC3E}">
        <p14:creationId xmlns:p14="http://schemas.microsoft.com/office/powerpoint/2010/main" val="1360004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p:cNvPicPr>
          <p:nvPr/>
        </p:nvPicPr>
        <p:blipFill>
          <a:blip r:embed="rId2"/>
          <a:stretch>
            <a:fillRect/>
          </a:stretch>
        </p:blipFill>
        <p:spPr>
          <a:xfrm>
            <a:off x="0" y="0"/>
            <a:ext cx="9144000" cy="5148072"/>
          </a:xfrm>
          <a:prstGeom prst="rect">
            <a:avLst/>
          </a:prstGeom>
        </p:spPr>
      </p:pic>
      <p:sp>
        <p:nvSpPr>
          <p:cNvPr id="3" name="Left Arrow Callout 2"/>
          <p:cNvSpPr/>
          <p:nvPr/>
        </p:nvSpPr>
        <p:spPr>
          <a:xfrm>
            <a:off x="2924785" y="1458086"/>
            <a:ext cx="5220511" cy="2770201"/>
          </a:xfrm>
          <a:prstGeom prst="leftArrowCallout">
            <a:avLst>
              <a:gd name="adj1" fmla="val 12131"/>
              <a:gd name="adj2" fmla="val 13510"/>
              <a:gd name="adj3" fmla="val 10982"/>
              <a:gd name="adj4" fmla="val 8970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extBox 1"/>
          <p:cNvSpPr txBox="1"/>
          <p:nvPr/>
        </p:nvSpPr>
        <p:spPr>
          <a:xfrm>
            <a:off x="3534386" y="1521285"/>
            <a:ext cx="4560544" cy="2643801"/>
          </a:xfrm>
          <a:prstGeom prst="rect">
            <a:avLst/>
          </a:prstGeom>
          <a:solidFill>
            <a:srgbClr val="FFFFFF">
              <a:alpha val="80000"/>
            </a:srgbClr>
          </a:solidFill>
        </p:spPr>
        <p:txBody>
          <a:bodyPr wrap="none" rtlCol="0">
            <a:spAutoFit/>
          </a:bodyPr>
          <a:lstStyle/>
          <a:p>
            <a:pPr>
              <a:lnSpc>
                <a:spcPct val="130000"/>
              </a:lnSpc>
            </a:pPr>
            <a:r>
              <a:rPr lang="en-US" sz="1800" dirty="0" smtClean="0">
                <a:latin typeface="Lato Black" panose="020F0A02020204030203" pitchFamily="34" charset="0"/>
              </a:rPr>
              <a:t>Enrollments are WISEdata Third Friday</a:t>
            </a:r>
            <a:br>
              <a:rPr lang="en-US" sz="1800" dirty="0" smtClean="0">
                <a:latin typeface="Lato Black" panose="020F0A02020204030203" pitchFamily="34" charset="0"/>
              </a:rPr>
            </a:br>
            <a:r>
              <a:rPr lang="en-US" sz="1800" dirty="0" smtClean="0">
                <a:latin typeface="Lato Black" panose="020F0A02020204030203" pitchFamily="34" charset="0"/>
              </a:rPr>
              <a:t>of September 2018 snapshot counts</a:t>
            </a:r>
          </a:p>
          <a:p>
            <a:pPr marL="283464" lvl="1">
              <a:lnSpc>
                <a:spcPct val="130000"/>
              </a:lnSpc>
              <a:spcBef>
                <a:spcPts val="600"/>
              </a:spcBef>
              <a:spcAft>
                <a:spcPts val="600"/>
              </a:spcAft>
            </a:pPr>
            <a:r>
              <a:rPr lang="en-US" sz="1600" dirty="0" smtClean="0">
                <a:latin typeface="Lato" panose="020F0502020204030203" pitchFamily="34" charset="0"/>
              </a:rPr>
              <a:t>Matches your WISEdash public data,</a:t>
            </a:r>
            <a:br>
              <a:rPr lang="en-US" sz="1600" dirty="0" smtClean="0">
                <a:latin typeface="Lato" panose="020F0502020204030203" pitchFamily="34" charset="0"/>
              </a:rPr>
            </a:br>
            <a:r>
              <a:rPr lang="en-US" sz="1600" dirty="0" smtClean="0">
                <a:latin typeface="Lato" panose="020F0502020204030203" pitchFamily="34" charset="0"/>
              </a:rPr>
              <a:t>with one exception…</a:t>
            </a:r>
          </a:p>
          <a:p>
            <a:pPr marL="283464" lvl="1">
              <a:lnSpc>
                <a:spcPct val="130000"/>
              </a:lnSpc>
              <a:spcBef>
                <a:spcPts val="600"/>
              </a:spcBef>
              <a:spcAft>
                <a:spcPts val="600"/>
              </a:spcAft>
            </a:pPr>
            <a:r>
              <a:rPr lang="en-US" sz="1600" dirty="0" smtClean="0">
                <a:latin typeface="Lato" panose="020F0502020204030203" pitchFamily="34" charset="0"/>
              </a:rPr>
              <a:t>Multi-district virtual charter schools show</a:t>
            </a:r>
            <a:br>
              <a:rPr lang="en-US" sz="1600" dirty="0" smtClean="0">
                <a:latin typeface="Lato" panose="020F0502020204030203" pitchFamily="34" charset="0"/>
              </a:rPr>
            </a:br>
            <a:r>
              <a:rPr lang="en-US" sz="1600" dirty="0" smtClean="0">
                <a:latin typeface="Lato" panose="020F0502020204030203" pitchFamily="34" charset="0"/>
              </a:rPr>
              <a:t>all students at the host district, other </a:t>
            </a:r>
            <a:r>
              <a:rPr lang="en-US" sz="1600" dirty="0" err="1" smtClean="0">
                <a:latin typeface="Lato" panose="020F0502020204030203" pitchFamily="34" charset="0"/>
              </a:rPr>
              <a:t>partici</a:t>
            </a:r>
            <a:r>
              <a:rPr lang="en-US" sz="1600" dirty="0" smtClean="0">
                <a:latin typeface="Lato" panose="020F0502020204030203" pitchFamily="34" charset="0"/>
              </a:rPr>
              <a:t>-</a:t>
            </a:r>
            <a:br>
              <a:rPr lang="en-US" sz="1600" dirty="0" smtClean="0">
                <a:latin typeface="Lato" panose="020F0502020204030203" pitchFamily="34" charset="0"/>
              </a:rPr>
            </a:br>
            <a:r>
              <a:rPr lang="en-US" sz="1600" dirty="0" smtClean="0">
                <a:latin typeface="Lato" panose="020F0502020204030203" pitchFamily="34" charset="0"/>
              </a:rPr>
              <a:t>pant districts will show zero enrollment</a:t>
            </a:r>
          </a:p>
        </p:txBody>
      </p:sp>
      <p:sp>
        <p:nvSpPr>
          <p:cNvPr id="4" name="Rectangle 3"/>
          <p:cNvSpPr/>
          <p:nvPr/>
        </p:nvSpPr>
        <p:spPr>
          <a:xfrm>
            <a:off x="2250332" y="1485089"/>
            <a:ext cx="603115" cy="2723745"/>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58927" y="79513"/>
            <a:ext cx="1785682" cy="307777"/>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algn="r"/>
            <a:r>
              <a:rPr lang="en-US" sz="1400" dirty="0" smtClean="0">
                <a:latin typeface="Lato Black" panose="020F0A02020204030203" pitchFamily="34" charset="0"/>
              </a:rPr>
              <a:t>Preview – Not Final</a:t>
            </a:r>
            <a:endParaRPr lang="en-US" sz="1400" dirty="0">
              <a:latin typeface="Lato Black" panose="020F0A02020204030203" pitchFamily="34" charset="0"/>
            </a:endParaRPr>
          </a:p>
        </p:txBody>
      </p:sp>
    </p:spTree>
    <p:extLst>
      <p:ext uri="{BB962C8B-B14F-4D97-AF65-F5344CB8AC3E}">
        <p14:creationId xmlns:p14="http://schemas.microsoft.com/office/powerpoint/2010/main" val="334983544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p:cNvPicPr>
          <p:nvPr/>
        </p:nvPicPr>
        <p:blipFill>
          <a:blip r:embed="rId2"/>
          <a:stretch>
            <a:fillRect/>
          </a:stretch>
        </p:blipFill>
        <p:spPr>
          <a:xfrm>
            <a:off x="0" y="0"/>
            <a:ext cx="9144000" cy="5148072"/>
          </a:xfrm>
          <a:prstGeom prst="rect">
            <a:avLst/>
          </a:prstGeom>
        </p:spPr>
      </p:pic>
      <p:sp>
        <p:nvSpPr>
          <p:cNvPr id="4" name="Rectangle 3"/>
          <p:cNvSpPr/>
          <p:nvPr/>
        </p:nvSpPr>
        <p:spPr>
          <a:xfrm>
            <a:off x="2829339" y="1485089"/>
            <a:ext cx="2272748" cy="2723745"/>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58927" y="79513"/>
            <a:ext cx="1785682" cy="307777"/>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algn="r"/>
            <a:r>
              <a:rPr lang="en-US" sz="1400" dirty="0" smtClean="0">
                <a:latin typeface="Lato Black" panose="020F0A02020204030203" pitchFamily="34" charset="0"/>
              </a:rPr>
              <a:t>Preview – Not Final</a:t>
            </a:r>
            <a:endParaRPr lang="en-US" sz="1400" dirty="0">
              <a:latin typeface="Lato Black" panose="020F0A02020204030203" pitchFamily="34" charset="0"/>
            </a:endParaRPr>
          </a:p>
        </p:txBody>
      </p:sp>
      <p:sp>
        <p:nvSpPr>
          <p:cNvPr id="3" name="Left Arrow Callout 2"/>
          <p:cNvSpPr/>
          <p:nvPr/>
        </p:nvSpPr>
        <p:spPr>
          <a:xfrm>
            <a:off x="5168630" y="1828161"/>
            <a:ext cx="3839183" cy="2013559"/>
          </a:xfrm>
          <a:prstGeom prst="leftArrowCallout">
            <a:avLst>
              <a:gd name="adj1" fmla="val 16640"/>
              <a:gd name="adj2" fmla="val 19951"/>
              <a:gd name="adj3" fmla="val 15169"/>
              <a:gd name="adj4" fmla="val 85953"/>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extBox 1"/>
          <p:cNvSpPr txBox="1"/>
          <p:nvPr/>
        </p:nvSpPr>
        <p:spPr>
          <a:xfrm>
            <a:off x="5781190" y="1888527"/>
            <a:ext cx="3164649" cy="1892826"/>
          </a:xfrm>
          <a:prstGeom prst="rect">
            <a:avLst/>
          </a:prstGeom>
          <a:solidFill>
            <a:srgbClr val="FFFFFF">
              <a:alpha val="80000"/>
            </a:srgbClr>
          </a:solidFill>
        </p:spPr>
        <p:txBody>
          <a:bodyPr wrap="none" rtlCol="0">
            <a:spAutoFit/>
          </a:bodyPr>
          <a:lstStyle/>
          <a:p>
            <a:pPr>
              <a:lnSpc>
                <a:spcPct val="130000"/>
              </a:lnSpc>
            </a:pPr>
            <a:r>
              <a:rPr lang="en-US" sz="1800" dirty="0" smtClean="0">
                <a:latin typeface="Lato Black" panose="020F0A02020204030203" pitchFamily="34" charset="0"/>
              </a:rPr>
              <a:t>Per-pupil expenditures for</a:t>
            </a:r>
            <a:br>
              <a:rPr lang="en-US" sz="1800" dirty="0" smtClean="0">
                <a:latin typeface="Lato Black" panose="020F0A02020204030203" pitchFamily="34" charset="0"/>
              </a:rPr>
            </a:br>
            <a:r>
              <a:rPr lang="en-US" sz="1800" dirty="0" smtClean="0">
                <a:latin typeface="Lato Black" panose="020F0A02020204030203" pitchFamily="34" charset="0"/>
              </a:rPr>
              <a:t>each school are specific to</a:t>
            </a:r>
            <a:br>
              <a:rPr lang="en-US" sz="1800" dirty="0" smtClean="0">
                <a:latin typeface="Lato Black" panose="020F0A02020204030203" pitchFamily="34" charset="0"/>
              </a:rPr>
            </a:br>
            <a:r>
              <a:rPr lang="en-US" sz="1800" dirty="0" smtClean="0">
                <a:latin typeface="Lato Black" panose="020F0A02020204030203" pitchFamily="34" charset="0"/>
              </a:rPr>
              <a:t>that school, shown in total</a:t>
            </a:r>
            <a:br>
              <a:rPr lang="en-US" sz="1800" dirty="0" smtClean="0">
                <a:latin typeface="Lato Black" panose="020F0A02020204030203" pitchFamily="34" charset="0"/>
              </a:rPr>
            </a:br>
            <a:r>
              <a:rPr lang="en-US" sz="1800" dirty="0" smtClean="0">
                <a:latin typeface="Lato Black" panose="020F0A02020204030203" pitchFamily="34" charset="0"/>
              </a:rPr>
              <a:t>and with the federal and</a:t>
            </a:r>
            <a:br>
              <a:rPr lang="en-US" sz="1800" dirty="0" smtClean="0">
                <a:latin typeface="Lato Black" panose="020F0A02020204030203" pitchFamily="34" charset="0"/>
              </a:rPr>
            </a:br>
            <a:r>
              <a:rPr lang="en-US" sz="1800" dirty="0" smtClean="0">
                <a:latin typeface="Lato Black" panose="020F0A02020204030203" pitchFamily="34" charset="0"/>
              </a:rPr>
              <a:t>state/local portions split out</a:t>
            </a:r>
            <a:endParaRPr lang="en-US" sz="1600" dirty="0" smtClean="0">
              <a:latin typeface="Lato" panose="020F0502020204030203" pitchFamily="34" charset="0"/>
            </a:endParaRPr>
          </a:p>
        </p:txBody>
      </p:sp>
    </p:spTree>
    <p:extLst>
      <p:ext uri="{BB962C8B-B14F-4D97-AF65-F5344CB8AC3E}">
        <p14:creationId xmlns:p14="http://schemas.microsoft.com/office/powerpoint/2010/main" val="2275779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p:cNvPicPr>
          <p:nvPr/>
        </p:nvPicPr>
        <p:blipFill>
          <a:blip r:embed="rId2"/>
          <a:stretch>
            <a:fillRect/>
          </a:stretch>
        </p:blipFill>
        <p:spPr>
          <a:xfrm>
            <a:off x="0" y="0"/>
            <a:ext cx="9144000" cy="5148072"/>
          </a:xfrm>
          <a:prstGeom prst="rect">
            <a:avLst/>
          </a:prstGeom>
        </p:spPr>
      </p:pic>
      <p:sp>
        <p:nvSpPr>
          <p:cNvPr id="4" name="Rectangle 3"/>
          <p:cNvSpPr/>
          <p:nvPr/>
        </p:nvSpPr>
        <p:spPr>
          <a:xfrm>
            <a:off x="5097293" y="1485089"/>
            <a:ext cx="2801567" cy="2723745"/>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58927" y="79513"/>
            <a:ext cx="1785682" cy="307777"/>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algn="r"/>
            <a:r>
              <a:rPr lang="en-US" sz="1400" dirty="0" smtClean="0">
                <a:latin typeface="Lato Black" panose="020F0A02020204030203" pitchFamily="34" charset="0"/>
              </a:rPr>
              <a:t>Preview – Not Final</a:t>
            </a:r>
            <a:endParaRPr lang="en-US" sz="1400" dirty="0">
              <a:latin typeface="Lato Black" panose="020F0A02020204030203" pitchFamily="34" charset="0"/>
            </a:endParaRPr>
          </a:p>
        </p:txBody>
      </p:sp>
      <p:sp>
        <p:nvSpPr>
          <p:cNvPr id="3" name="Left Arrow Callout 2"/>
          <p:cNvSpPr/>
          <p:nvPr/>
        </p:nvSpPr>
        <p:spPr>
          <a:xfrm flipH="1">
            <a:off x="1063557" y="2027763"/>
            <a:ext cx="3975371" cy="1636320"/>
          </a:xfrm>
          <a:prstGeom prst="leftArrowCallout">
            <a:avLst>
              <a:gd name="adj1" fmla="val 20603"/>
              <a:gd name="adj2" fmla="val 23914"/>
              <a:gd name="adj3" fmla="val 18340"/>
              <a:gd name="adj4" fmla="val 8644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extBox 1"/>
          <p:cNvSpPr txBox="1"/>
          <p:nvPr/>
        </p:nvSpPr>
        <p:spPr>
          <a:xfrm>
            <a:off x="1118399" y="2081644"/>
            <a:ext cx="3321230" cy="1532727"/>
          </a:xfrm>
          <a:prstGeom prst="rect">
            <a:avLst/>
          </a:prstGeom>
          <a:solidFill>
            <a:srgbClr val="FFFFFF">
              <a:alpha val="80000"/>
            </a:srgbClr>
          </a:solidFill>
        </p:spPr>
        <p:txBody>
          <a:bodyPr wrap="none" rtlCol="0">
            <a:spAutoFit/>
          </a:bodyPr>
          <a:lstStyle/>
          <a:p>
            <a:pPr>
              <a:lnSpc>
                <a:spcPct val="130000"/>
              </a:lnSpc>
            </a:pPr>
            <a:r>
              <a:rPr lang="en-US" sz="1800" dirty="0" smtClean="0">
                <a:latin typeface="Lato Black" panose="020F0A02020204030203" pitchFamily="34" charset="0"/>
              </a:rPr>
              <a:t>District/LEA expenditures are</a:t>
            </a:r>
            <a:br>
              <a:rPr lang="en-US" sz="1800" dirty="0" smtClean="0">
                <a:latin typeface="Lato Black" panose="020F0A02020204030203" pitchFamily="34" charset="0"/>
              </a:rPr>
            </a:br>
            <a:r>
              <a:rPr lang="en-US" sz="1800" dirty="0" smtClean="0">
                <a:latin typeface="Lato Black" panose="020F0A02020204030203" pitchFamily="34" charset="0"/>
              </a:rPr>
              <a:t>divided by total enrollment,</a:t>
            </a:r>
            <a:br>
              <a:rPr lang="en-US" sz="1800" dirty="0" smtClean="0">
                <a:latin typeface="Lato Black" panose="020F0A02020204030203" pitchFamily="34" charset="0"/>
              </a:rPr>
            </a:br>
            <a:r>
              <a:rPr lang="en-US" sz="1800" dirty="0" smtClean="0">
                <a:latin typeface="Lato Black" panose="020F0A02020204030203" pitchFamily="34" charset="0"/>
              </a:rPr>
              <a:t>so the per-pupil amount is the</a:t>
            </a:r>
            <a:br>
              <a:rPr lang="en-US" sz="1800" dirty="0" smtClean="0">
                <a:latin typeface="Lato Black" panose="020F0A02020204030203" pitchFamily="34" charset="0"/>
              </a:rPr>
            </a:br>
            <a:r>
              <a:rPr lang="en-US" sz="1800" dirty="0" smtClean="0">
                <a:latin typeface="Lato Black" panose="020F0A02020204030203" pitchFamily="34" charset="0"/>
              </a:rPr>
              <a:t>same for every school</a:t>
            </a:r>
            <a:endParaRPr lang="en-US" sz="1600" dirty="0" smtClean="0">
              <a:latin typeface="Lato" panose="020F0502020204030203" pitchFamily="34" charset="0"/>
            </a:endParaRPr>
          </a:p>
        </p:txBody>
      </p:sp>
    </p:spTree>
    <p:extLst>
      <p:ext uri="{BB962C8B-B14F-4D97-AF65-F5344CB8AC3E}">
        <p14:creationId xmlns:p14="http://schemas.microsoft.com/office/powerpoint/2010/main" val="3323366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p:cNvPicPr>
          <p:nvPr/>
        </p:nvPicPr>
        <p:blipFill>
          <a:blip r:embed="rId2"/>
          <a:stretch>
            <a:fillRect/>
          </a:stretch>
        </p:blipFill>
        <p:spPr>
          <a:xfrm>
            <a:off x="0" y="0"/>
            <a:ext cx="9144000" cy="5148072"/>
          </a:xfrm>
          <a:prstGeom prst="rect">
            <a:avLst/>
          </a:prstGeom>
        </p:spPr>
      </p:pic>
      <p:sp>
        <p:nvSpPr>
          <p:cNvPr id="4" name="Rectangle 3"/>
          <p:cNvSpPr/>
          <p:nvPr/>
        </p:nvSpPr>
        <p:spPr>
          <a:xfrm>
            <a:off x="7891670" y="1485089"/>
            <a:ext cx="821633" cy="2723745"/>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58927" y="79513"/>
            <a:ext cx="1785682" cy="307777"/>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algn="r"/>
            <a:r>
              <a:rPr lang="en-US" sz="1400" dirty="0" smtClean="0">
                <a:latin typeface="Lato Black" panose="020F0A02020204030203" pitchFamily="34" charset="0"/>
              </a:rPr>
              <a:t>Preview – Not Final</a:t>
            </a:r>
            <a:endParaRPr lang="en-US" sz="1400" dirty="0">
              <a:latin typeface="Lato Black" panose="020F0A02020204030203" pitchFamily="34" charset="0"/>
            </a:endParaRPr>
          </a:p>
        </p:txBody>
      </p:sp>
      <p:sp>
        <p:nvSpPr>
          <p:cNvPr id="3" name="Left Arrow Callout 2"/>
          <p:cNvSpPr/>
          <p:nvPr/>
        </p:nvSpPr>
        <p:spPr>
          <a:xfrm flipH="1">
            <a:off x="4187683" y="1359542"/>
            <a:ext cx="3629828" cy="2961861"/>
          </a:xfrm>
          <a:prstGeom prst="leftArrowCallout">
            <a:avLst>
              <a:gd name="adj1" fmla="val 11707"/>
              <a:gd name="adj2" fmla="val 14302"/>
              <a:gd name="adj3" fmla="val 10552"/>
              <a:gd name="adj4" fmla="val 8499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extBox 1"/>
          <p:cNvSpPr txBox="1"/>
          <p:nvPr/>
        </p:nvSpPr>
        <p:spPr>
          <a:xfrm>
            <a:off x="4252958" y="1421683"/>
            <a:ext cx="2949334" cy="2843855"/>
          </a:xfrm>
          <a:prstGeom prst="rect">
            <a:avLst/>
          </a:prstGeom>
          <a:solidFill>
            <a:srgbClr val="FFFFFF">
              <a:alpha val="80000"/>
            </a:srgbClr>
          </a:solidFill>
        </p:spPr>
        <p:txBody>
          <a:bodyPr wrap="none" rtlCol="0">
            <a:spAutoFit/>
          </a:bodyPr>
          <a:lstStyle/>
          <a:p>
            <a:pPr>
              <a:lnSpc>
                <a:spcPct val="130000"/>
              </a:lnSpc>
              <a:spcBef>
                <a:spcPts val="900"/>
              </a:spcBef>
              <a:spcAft>
                <a:spcPts val="900"/>
              </a:spcAft>
            </a:pPr>
            <a:r>
              <a:rPr lang="en-US" sz="1800" dirty="0" smtClean="0">
                <a:latin typeface="Lato Black" panose="020F0A02020204030203" pitchFamily="34" charset="0"/>
              </a:rPr>
              <a:t>The school total (C) plus</a:t>
            </a:r>
            <a:br>
              <a:rPr lang="en-US" sz="1800" dirty="0" smtClean="0">
                <a:latin typeface="Lato Black" panose="020F0A02020204030203" pitchFamily="34" charset="0"/>
              </a:rPr>
            </a:br>
            <a:r>
              <a:rPr lang="en-US" sz="1800" dirty="0" smtClean="0">
                <a:latin typeface="Lato Black" panose="020F0A02020204030203" pitchFamily="34" charset="0"/>
              </a:rPr>
              <a:t>the district/LEA total (G)</a:t>
            </a:r>
            <a:br>
              <a:rPr lang="en-US" sz="1800" dirty="0" smtClean="0">
                <a:latin typeface="Lato Black" panose="020F0A02020204030203" pitchFamily="34" charset="0"/>
              </a:rPr>
            </a:br>
            <a:r>
              <a:rPr lang="en-US" sz="1800" dirty="0" smtClean="0">
                <a:latin typeface="Lato Black" panose="020F0A02020204030203" pitchFamily="34" charset="0"/>
              </a:rPr>
              <a:t>equals each school’s total</a:t>
            </a:r>
            <a:br>
              <a:rPr lang="en-US" sz="1800" dirty="0" smtClean="0">
                <a:latin typeface="Lato Black" panose="020F0A02020204030203" pitchFamily="34" charset="0"/>
              </a:rPr>
            </a:br>
            <a:r>
              <a:rPr lang="en-US" sz="1800" dirty="0" smtClean="0">
                <a:latin typeface="Lato Black" panose="020F0A02020204030203" pitchFamily="34" charset="0"/>
              </a:rPr>
              <a:t>per-pupil expenditures (H)</a:t>
            </a:r>
          </a:p>
          <a:p>
            <a:pPr>
              <a:lnSpc>
                <a:spcPct val="130000"/>
              </a:lnSpc>
              <a:spcBef>
                <a:spcPts val="900"/>
              </a:spcBef>
              <a:spcAft>
                <a:spcPts val="900"/>
              </a:spcAft>
            </a:pPr>
            <a:r>
              <a:rPr lang="en-US" sz="1800" dirty="0" smtClean="0">
                <a:latin typeface="Lato Black" panose="020F0A02020204030203" pitchFamily="34" charset="0"/>
              </a:rPr>
              <a:t>This total will be </a:t>
            </a:r>
            <a:r>
              <a:rPr lang="en-US" sz="1800" u="sng" dirty="0" smtClean="0">
                <a:latin typeface="Lato Black" panose="020F0A02020204030203" pitchFamily="34" charset="0"/>
              </a:rPr>
              <a:t>the</a:t>
            </a:r>
            <a:r>
              <a:rPr lang="en-US" sz="1800" dirty="0" smtClean="0">
                <a:latin typeface="Lato Black" panose="020F0A02020204030203" pitchFamily="34" charset="0"/>
              </a:rPr>
              <a:t> focus</a:t>
            </a:r>
            <a:br>
              <a:rPr lang="en-US" sz="1800" dirty="0" smtClean="0">
                <a:latin typeface="Lato Black" panose="020F0A02020204030203" pitchFamily="34" charset="0"/>
              </a:rPr>
            </a:br>
            <a:r>
              <a:rPr lang="en-US" sz="1800" dirty="0" smtClean="0">
                <a:latin typeface="Lato Black" panose="020F0A02020204030203" pitchFamily="34" charset="0"/>
              </a:rPr>
              <a:t>of public discussion and</a:t>
            </a:r>
            <a:br>
              <a:rPr lang="en-US" sz="1800" dirty="0" smtClean="0">
                <a:latin typeface="Lato Black" panose="020F0A02020204030203" pitchFamily="34" charset="0"/>
              </a:rPr>
            </a:br>
            <a:r>
              <a:rPr lang="en-US" sz="1800" dirty="0" smtClean="0">
                <a:latin typeface="Lato Black" panose="020F0A02020204030203" pitchFamily="34" charset="0"/>
              </a:rPr>
              <a:t>any comparisons made</a:t>
            </a:r>
            <a:endParaRPr lang="en-US" sz="1600" dirty="0" smtClean="0">
              <a:latin typeface="Lato" panose="020F0502020204030203" pitchFamily="34" charset="0"/>
            </a:endParaRPr>
          </a:p>
        </p:txBody>
      </p:sp>
    </p:spTree>
    <p:extLst>
      <p:ext uri="{BB962C8B-B14F-4D97-AF65-F5344CB8AC3E}">
        <p14:creationId xmlns:p14="http://schemas.microsoft.com/office/powerpoint/2010/main" val="823779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p:cNvPicPr>
          <p:nvPr/>
        </p:nvPicPr>
        <p:blipFill>
          <a:blip r:embed="rId2"/>
          <a:stretch>
            <a:fillRect/>
          </a:stretch>
        </p:blipFill>
        <p:spPr>
          <a:xfrm>
            <a:off x="0" y="0"/>
            <a:ext cx="9144000" cy="5148072"/>
          </a:xfrm>
          <a:prstGeom prst="rect">
            <a:avLst/>
          </a:prstGeom>
        </p:spPr>
      </p:pic>
      <p:pic>
        <p:nvPicPr>
          <p:cNvPr id="6" name="Picture 5"/>
          <p:cNvPicPr>
            <a:picLocks noChangeAspect="1"/>
          </p:cNvPicPr>
          <p:nvPr/>
        </p:nvPicPr>
        <p:blipFill>
          <a:blip r:embed="rId3"/>
          <a:stretch>
            <a:fillRect/>
          </a:stretch>
        </p:blipFill>
        <p:spPr>
          <a:xfrm>
            <a:off x="999934" y="4571047"/>
            <a:ext cx="7144131" cy="161925"/>
          </a:xfrm>
          <a:prstGeom prst="rect">
            <a:avLst/>
          </a:prstGeom>
        </p:spPr>
      </p:pic>
      <p:sp>
        <p:nvSpPr>
          <p:cNvPr id="8" name="TextBox 7"/>
          <p:cNvSpPr txBox="1"/>
          <p:nvPr/>
        </p:nvSpPr>
        <p:spPr>
          <a:xfrm>
            <a:off x="7258927" y="79513"/>
            <a:ext cx="1785682" cy="307777"/>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algn="r"/>
            <a:r>
              <a:rPr lang="en-US" sz="1400" dirty="0" smtClean="0">
                <a:latin typeface="Lato Black" panose="020F0A02020204030203" pitchFamily="34" charset="0"/>
              </a:rPr>
              <a:t>Preview – Not Final</a:t>
            </a:r>
            <a:endParaRPr lang="en-US" sz="1400" dirty="0">
              <a:latin typeface="Lato Black" panose="020F0A02020204030203" pitchFamily="34" charset="0"/>
            </a:endParaRPr>
          </a:p>
        </p:txBody>
      </p:sp>
      <p:sp>
        <p:nvSpPr>
          <p:cNvPr id="9" name="TextBox 8"/>
          <p:cNvSpPr txBox="1"/>
          <p:nvPr/>
        </p:nvSpPr>
        <p:spPr>
          <a:xfrm>
            <a:off x="4434542" y="2392387"/>
            <a:ext cx="3806748" cy="1763560"/>
          </a:xfrm>
          <a:prstGeom prst="rect">
            <a:avLst/>
          </a:prstGeom>
          <a:solidFill>
            <a:srgbClr val="FFFFFF">
              <a:alpha val="80000"/>
            </a:srgbClr>
          </a:solidFill>
        </p:spPr>
        <p:txBody>
          <a:bodyPr wrap="none" rtlCol="0">
            <a:spAutoFit/>
          </a:bodyPr>
          <a:lstStyle/>
          <a:p>
            <a:pPr>
              <a:lnSpc>
                <a:spcPct val="130000"/>
              </a:lnSpc>
              <a:spcBef>
                <a:spcPts val="900"/>
              </a:spcBef>
              <a:spcAft>
                <a:spcPts val="900"/>
              </a:spcAft>
            </a:pPr>
            <a:r>
              <a:rPr lang="en-US" sz="1800" dirty="0" smtClean="0">
                <a:latin typeface="Lato Black" panose="020F0A02020204030203" pitchFamily="34" charset="0"/>
              </a:rPr>
              <a:t>State/local costs are gold &amp; orange</a:t>
            </a:r>
            <a:br>
              <a:rPr lang="en-US" sz="1800" dirty="0" smtClean="0">
                <a:latin typeface="Lato Black" panose="020F0A02020204030203" pitchFamily="34" charset="0"/>
              </a:rPr>
            </a:br>
            <a:r>
              <a:rPr lang="en-US" sz="1800" dirty="0" smtClean="0">
                <a:latin typeface="Lato Black" panose="020F0A02020204030203" pitchFamily="34" charset="0"/>
              </a:rPr>
              <a:t>Federal costs are blue &amp; teal</a:t>
            </a:r>
          </a:p>
          <a:p>
            <a:pPr>
              <a:lnSpc>
                <a:spcPct val="130000"/>
              </a:lnSpc>
              <a:spcBef>
                <a:spcPts val="900"/>
              </a:spcBef>
              <a:spcAft>
                <a:spcPts val="900"/>
              </a:spcAft>
            </a:pPr>
            <a:r>
              <a:rPr lang="en-US" sz="1800" dirty="0" smtClean="0">
                <a:latin typeface="Lato Black" panose="020F0A02020204030203" pitchFamily="34" charset="0"/>
              </a:rPr>
              <a:t>School costs are blue &amp; orange</a:t>
            </a:r>
            <a:br>
              <a:rPr lang="en-US" sz="1800" dirty="0" smtClean="0">
                <a:latin typeface="Lato Black" panose="020F0A02020204030203" pitchFamily="34" charset="0"/>
              </a:rPr>
            </a:br>
            <a:r>
              <a:rPr lang="en-US" sz="1800" dirty="0" smtClean="0">
                <a:latin typeface="Lato Black" panose="020F0A02020204030203" pitchFamily="34" charset="0"/>
              </a:rPr>
              <a:t>District/LEA costs are gold &amp; teal</a:t>
            </a:r>
          </a:p>
        </p:txBody>
      </p:sp>
    </p:spTree>
    <p:extLst>
      <p:ext uri="{BB962C8B-B14F-4D97-AF65-F5344CB8AC3E}">
        <p14:creationId xmlns:p14="http://schemas.microsoft.com/office/powerpoint/2010/main" val="4169432509"/>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nvPicPr>
        <p:blipFill>
          <a:blip r:embed="rId2"/>
          <a:stretch>
            <a:fillRect/>
          </a:stretch>
        </p:blipFill>
        <p:spPr>
          <a:xfrm>
            <a:off x="0" y="0"/>
            <a:ext cx="9144000" cy="5148072"/>
          </a:xfrm>
          <a:prstGeom prst="rect">
            <a:avLst/>
          </a:prstGeom>
        </p:spPr>
      </p:pic>
      <p:sp>
        <p:nvSpPr>
          <p:cNvPr id="5" name="TextBox 4"/>
          <p:cNvSpPr txBox="1"/>
          <p:nvPr/>
        </p:nvSpPr>
        <p:spPr>
          <a:xfrm>
            <a:off x="7258927" y="79513"/>
            <a:ext cx="1785682" cy="307777"/>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algn="r"/>
            <a:r>
              <a:rPr lang="en-US" sz="1400" dirty="0" smtClean="0">
                <a:latin typeface="Lato Black" panose="020F0A02020204030203" pitchFamily="34" charset="0"/>
              </a:rPr>
              <a:t>Preview – Not Final</a:t>
            </a:r>
            <a:endParaRPr lang="en-US" sz="1400" dirty="0">
              <a:latin typeface="Lato Black" panose="020F0A02020204030203" pitchFamily="34" charset="0"/>
            </a:endParaRPr>
          </a:p>
        </p:txBody>
      </p:sp>
      <p:sp>
        <p:nvSpPr>
          <p:cNvPr id="7" name="TextBox 6"/>
          <p:cNvSpPr txBox="1"/>
          <p:nvPr/>
        </p:nvSpPr>
        <p:spPr>
          <a:xfrm>
            <a:off x="4195866" y="788468"/>
            <a:ext cx="4674613" cy="3065455"/>
          </a:xfrm>
          <a:prstGeom prst="rect">
            <a:avLst/>
          </a:prstGeom>
          <a:solidFill>
            <a:srgbClr val="FFFFFF">
              <a:alpha val="80000"/>
            </a:srgbClr>
          </a:solidFill>
        </p:spPr>
        <p:txBody>
          <a:bodyPr wrap="none" rtlCol="0">
            <a:spAutoFit/>
          </a:bodyPr>
          <a:lstStyle/>
          <a:p>
            <a:pPr>
              <a:lnSpc>
                <a:spcPct val="130000"/>
              </a:lnSpc>
            </a:pPr>
            <a:r>
              <a:rPr lang="en-US" sz="1800" dirty="0" smtClean="0">
                <a:latin typeface="Lato Black" panose="020F0A02020204030203" pitchFamily="34" charset="0"/>
              </a:rPr>
              <a:t>Other information is shown at the bottom</a:t>
            </a:r>
          </a:p>
          <a:p>
            <a:pPr marL="283464" lvl="1">
              <a:lnSpc>
                <a:spcPct val="130000"/>
              </a:lnSpc>
              <a:spcBef>
                <a:spcPts val="600"/>
              </a:spcBef>
              <a:spcAft>
                <a:spcPts val="600"/>
              </a:spcAft>
            </a:pPr>
            <a:r>
              <a:rPr lang="en-US" sz="1600" dirty="0" smtClean="0">
                <a:latin typeface="Lato" panose="020F0502020204030203" pitchFamily="34" charset="0"/>
              </a:rPr>
              <a:t>Total dollar amount reported for all school- and</a:t>
            </a:r>
            <a:br>
              <a:rPr lang="en-US" sz="1600" dirty="0" smtClean="0">
                <a:latin typeface="Lato" panose="020F0502020204030203" pitchFamily="34" charset="0"/>
              </a:rPr>
            </a:br>
            <a:r>
              <a:rPr lang="en-US" sz="1600" dirty="0" smtClean="0">
                <a:latin typeface="Lato" panose="020F0502020204030203" pitchFamily="34" charset="0"/>
              </a:rPr>
              <a:t>district/LEA-level expenditures (I)</a:t>
            </a:r>
          </a:p>
          <a:p>
            <a:pPr marL="283464" lvl="1">
              <a:lnSpc>
                <a:spcPct val="130000"/>
              </a:lnSpc>
              <a:spcBef>
                <a:spcPts val="600"/>
              </a:spcBef>
              <a:spcAft>
                <a:spcPts val="600"/>
              </a:spcAft>
            </a:pPr>
            <a:r>
              <a:rPr lang="en-US" sz="1600" dirty="0" smtClean="0">
                <a:latin typeface="Lato" panose="020F0502020204030203" pitchFamily="34" charset="0"/>
              </a:rPr>
              <a:t>Total amount of exclusions (J)</a:t>
            </a:r>
          </a:p>
          <a:p>
            <a:pPr marL="283464" lvl="1">
              <a:lnSpc>
                <a:spcPct val="130000"/>
              </a:lnSpc>
              <a:spcBef>
                <a:spcPts val="600"/>
              </a:spcBef>
              <a:spcAft>
                <a:spcPts val="600"/>
              </a:spcAft>
            </a:pPr>
            <a:r>
              <a:rPr lang="en-US" sz="1600" dirty="0" smtClean="0">
                <a:latin typeface="Lato" panose="020F0502020204030203" pitchFamily="34" charset="0"/>
              </a:rPr>
              <a:t>All-funds total expenditures (K = I + J)</a:t>
            </a:r>
          </a:p>
          <a:p>
            <a:pPr marL="283464" lvl="1">
              <a:lnSpc>
                <a:spcPct val="130000"/>
              </a:lnSpc>
              <a:spcBef>
                <a:spcPts val="600"/>
              </a:spcBef>
              <a:spcAft>
                <a:spcPts val="600"/>
              </a:spcAft>
            </a:pPr>
            <a:r>
              <a:rPr lang="en-US" sz="1600" dirty="0" smtClean="0">
                <a:latin typeface="Lato" panose="020F0502020204030203" pitchFamily="34" charset="0"/>
              </a:rPr>
              <a:t>List of excluded expenditures (L)</a:t>
            </a:r>
          </a:p>
          <a:p>
            <a:pPr marL="283464" lvl="1">
              <a:lnSpc>
                <a:spcPct val="130000"/>
              </a:lnSpc>
              <a:spcBef>
                <a:spcPts val="600"/>
              </a:spcBef>
              <a:spcAft>
                <a:spcPts val="600"/>
              </a:spcAft>
            </a:pPr>
            <a:r>
              <a:rPr lang="en-US" sz="1600" dirty="0" smtClean="0">
                <a:latin typeface="Lato" panose="020F0502020204030203" pitchFamily="34" charset="0"/>
              </a:rPr>
              <a:t>Enrollment count procedure (M)</a:t>
            </a:r>
          </a:p>
        </p:txBody>
      </p:sp>
    </p:spTree>
    <p:extLst>
      <p:ext uri="{BB962C8B-B14F-4D97-AF65-F5344CB8AC3E}">
        <p14:creationId xmlns:p14="http://schemas.microsoft.com/office/powerpoint/2010/main" val="3862024337"/>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152668" y="1079173"/>
            <a:ext cx="1635761" cy="2114194"/>
          </a:xfrm>
          <a:prstGeom prst="rect">
            <a:avLst/>
          </a:prstGeom>
        </p:spPr>
      </p:pic>
      <p:sp>
        <p:nvSpPr>
          <p:cNvPr id="2" name="Text Placeholder 1"/>
          <p:cNvSpPr>
            <a:spLocks noGrp="1"/>
          </p:cNvSpPr>
          <p:nvPr>
            <p:ph type="body" sz="quarter" idx="13"/>
          </p:nvPr>
        </p:nvSpPr>
        <p:spPr/>
        <p:txBody>
          <a:bodyPr/>
          <a:lstStyle/>
          <a:p>
            <a:r>
              <a:rPr lang="en-US" dirty="0" smtClean="0"/>
              <a:t>Talking About School Level Data</a:t>
            </a:r>
            <a:endParaRPr lang="en-US" dirty="0"/>
          </a:p>
        </p:txBody>
      </p:sp>
      <p:sp>
        <p:nvSpPr>
          <p:cNvPr id="4" name="Text Placeholder 3"/>
          <p:cNvSpPr>
            <a:spLocks noGrp="1"/>
          </p:cNvSpPr>
          <p:nvPr>
            <p:ph type="body" sz="quarter" idx="14"/>
          </p:nvPr>
        </p:nvSpPr>
        <p:spPr/>
        <p:txBody>
          <a:bodyPr>
            <a:normAutofit fontScale="92500" lnSpcReduction="20000"/>
          </a:bodyPr>
          <a:lstStyle/>
          <a:p>
            <a:r>
              <a:rPr lang="en-US" dirty="0" smtClean="0"/>
              <a:t>School level </a:t>
            </a:r>
            <a:r>
              <a:rPr lang="en-US" u="sng" dirty="0" smtClean="0"/>
              <a:t>achievement</a:t>
            </a:r>
            <a:r>
              <a:rPr lang="en-US" dirty="0" smtClean="0"/>
              <a:t> data has been around for a long time</a:t>
            </a:r>
          </a:p>
          <a:p>
            <a:r>
              <a:rPr lang="en-US" dirty="0" smtClean="0"/>
              <a:t>School level </a:t>
            </a:r>
            <a:r>
              <a:rPr lang="en-US" u="sng" dirty="0" smtClean="0"/>
              <a:t>finance</a:t>
            </a:r>
            <a:r>
              <a:rPr lang="en-US" dirty="0" smtClean="0"/>
              <a:t> data is a whole new dimension</a:t>
            </a:r>
            <a:endParaRPr lang="en-US" dirty="0"/>
          </a:p>
        </p:txBody>
      </p:sp>
      <p:sp>
        <p:nvSpPr>
          <p:cNvPr id="8" name="TextBox 7"/>
          <p:cNvSpPr txBox="1"/>
          <p:nvPr/>
        </p:nvSpPr>
        <p:spPr>
          <a:xfrm>
            <a:off x="6386093" y="3350883"/>
            <a:ext cx="1168910" cy="707886"/>
          </a:xfrm>
          <a:prstGeom prst="rect">
            <a:avLst/>
          </a:prstGeom>
          <a:solidFill>
            <a:schemeClr val="accent6">
              <a:lumMod val="20000"/>
              <a:lumOff val="80000"/>
            </a:schemeClr>
          </a:solidFill>
          <a:ln>
            <a:solidFill>
              <a:schemeClr val="tx1"/>
            </a:solidFill>
          </a:ln>
        </p:spPr>
        <p:txBody>
          <a:bodyPr wrap="none" rtlCol="0">
            <a:spAutoFit/>
          </a:bodyPr>
          <a:lstStyle/>
          <a:p>
            <a:pPr algn="ctr"/>
            <a:r>
              <a:rPr lang="en-US" sz="2000" dirty="0" smtClean="0">
                <a:latin typeface="Lato Black" panose="020F0A02020204030203" pitchFamily="34" charset="0"/>
              </a:rPr>
              <a:t>$12,608</a:t>
            </a:r>
            <a:br>
              <a:rPr lang="en-US" sz="2000" dirty="0" smtClean="0">
                <a:latin typeface="Lato Black" panose="020F0A02020204030203" pitchFamily="34" charset="0"/>
              </a:rPr>
            </a:br>
            <a:r>
              <a:rPr lang="en-US" sz="2000" dirty="0" smtClean="0">
                <a:latin typeface="Lato" panose="020F0502020204030203" pitchFamily="34" charset="0"/>
              </a:rPr>
              <a:t>per pupil</a:t>
            </a:r>
            <a:endParaRPr lang="en-US" sz="2000" dirty="0">
              <a:latin typeface="Lato" panose="020F0502020204030203" pitchFamily="34" charset="0"/>
            </a:endParaRPr>
          </a:p>
        </p:txBody>
      </p:sp>
    </p:spTree>
    <p:extLst>
      <p:ext uri="{BB962C8B-B14F-4D97-AF65-F5344CB8AC3E}">
        <p14:creationId xmlns:p14="http://schemas.microsoft.com/office/powerpoint/2010/main" val="25119514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par>
                          <p:cTn id="7" fill="hold">
                            <p:stCondLst>
                              <p:cond delay="0"/>
                            </p:stCondLst>
                            <p:childTnLst>
                              <p:par>
                                <p:cTn id="8" presetID="53" presetClass="entr" presetSubtype="16" fill="hold" nodeType="afterEffect">
                                  <p:stCondLst>
                                    <p:cond delay="500"/>
                                  </p:stCondLst>
                                  <p:childTnLst>
                                    <p:set>
                                      <p:cBhvr>
                                        <p:cTn id="9" dur="1" fill="hold">
                                          <p:stCondLst>
                                            <p:cond delay="0"/>
                                          </p:stCondLst>
                                        </p:cTn>
                                        <p:tgtEl>
                                          <p:spTgt spid="7"/>
                                        </p:tgtEl>
                                        <p:attrNameLst>
                                          <p:attrName>style.visibility</p:attrName>
                                        </p:attrNameLst>
                                      </p:cBhvr>
                                      <p:to>
                                        <p:strVal val="visible"/>
                                      </p:to>
                                    </p:set>
                                    <p:anim calcmode="lin" valueType="num">
                                      <p:cBhvr>
                                        <p:cTn id="10" dur="500" fill="hold"/>
                                        <p:tgtEl>
                                          <p:spTgt spid="7"/>
                                        </p:tgtEl>
                                        <p:attrNameLst>
                                          <p:attrName>ppt_w</p:attrName>
                                        </p:attrNameLst>
                                      </p:cBhvr>
                                      <p:tavLst>
                                        <p:tav tm="0">
                                          <p:val>
                                            <p:fltVal val="0"/>
                                          </p:val>
                                        </p:tav>
                                        <p:tav tm="100000">
                                          <p:val>
                                            <p:strVal val="#ppt_w"/>
                                          </p:val>
                                        </p:tav>
                                      </p:tavLst>
                                    </p:anim>
                                    <p:anim calcmode="lin" valueType="num">
                                      <p:cBhvr>
                                        <p:cTn id="11" dur="500" fill="hold"/>
                                        <p:tgtEl>
                                          <p:spTgt spid="7"/>
                                        </p:tgtEl>
                                        <p:attrNameLst>
                                          <p:attrName>ppt_h</p:attrName>
                                        </p:attrNameLst>
                                      </p:cBhvr>
                                      <p:tavLst>
                                        <p:tav tm="0">
                                          <p:val>
                                            <p:fltVal val="0"/>
                                          </p:val>
                                        </p:tav>
                                        <p:tav tm="100000">
                                          <p:val>
                                            <p:strVal val="#ppt_h"/>
                                          </p:val>
                                        </p:tav>
                                      </p:tavLst>
                                    </p:anim>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par>
                          <p:cTn id="17" fill="hold">
                            <p:stCondLst>
                              <p:cond delay="0"/>
                            </p:stCondLst>
                            <p:childTnLst>
                              <p:par>
                                <p:cTn id="18" presetID="53" presetClass="entr" presetSubtype="16" fill="hold" grpId="0" nodeType="afterEffect">
                                  <p:stCondLst>
                                    <p:cond delay="50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152668" y="1079173"/>
            <a:ext cx="1635761" cy="2114194"/>
          </a:xfrm>
          <a:prstGeom prst="rect">
            <a:avLst/>
          </a:prstGeom>
        </p:spPr>
      </p:pic>
      <p:sp>
        <p:nvSpPr>
          <p:cNvPr id="2" name="Text Placeholder 1"/>
          <p:cNvSpPr>
            <a:spLocks noGrp="1"/>
          </p:cNvSpPr>
          <p:nvPr>
            <p:ph type="body" sz="quarter" idx="13"/>
          </p:nvPr>
        </p:nvSpPr>
        <p:spPr/>
        <p:txBody>
          <a:bodyPr/>
          <a:lstStyle/>
          <a:p>
            <a:r>
              <a:rPr lang="en-US" dirty="0" smtClean="0"/>
              <a:t>Talking About School Level Data</a:t>
            </a:r>
            <a:endParaRPr lang="en-US" dirty="0"/>
          </a:p>
        </p:txBody>
      </p:sp>
      <p:sp>
        <p:nvSpPr>
          <p:cNvPr id="4" name="Text Placeholder 3"/>
          <p:cNvSpPr>
            <a:spLocks noGrp="1"/>
          </p:cNvSpPr>
          <p:nvPr>
            <p:ph type="body" sz="quarter" idx="14"/>
          </p:nvPr>
        </p:nvSpPr>
        <p:spPr/>
        <p:txBody>
          <a:bodyPr>
            <a:normAutofit fontScale="92500" lnSpcReduction="20000"/>
          </a:bodyPr>
          <a:lstStyle/>
          <a:p>
            <a:r>
              <a:rPr lang="en-US" dirty="0" smtClean="0"/>
              <a:t>Dollar amounts aren’t going on the Report Card</a:t>
            </a:r>
          </a:p>
          <a:p>
            <a:r>
              <a:rPr lang="en-US" dirty="0" smtClean="0"/>
              <a:t>But people </a:t>
            </a:r>
            <a:r>
              <a:rPr lang="en-US" u="sng" dirty="0" smtClean="0"/>
              <a:t>will</a:t>
            </a:r>
            <a:r>
              <a:rPr lang="en-US" dirty="0"/>
              <a:t> </a:t>
            </a:r>
            <a:r>
              <a:rPr lang="en-US" dirty="0" smtClean="0"/>
              <a:t>try to connect them once the data goes public</a:t>
            </a:r>
            <a:endParaRPr lang="en-US" dirty="0"/>
          </a:p>
        </p:txBody>
      </p:sp>
      <p:sp>
        <p:nvSpPr>
          <p:cNvPr id="3" name="TextBox 2"/>
          <p:cNvSpPr txBox="1"/>
          <p:nvPr/>
        </p:nvSpPr>
        <p:spPr>
          <a:xfrm>
            <a:off x="3671307" y="1758462"/>
            <a:ext cx="728276" cy="430887"/>
          </a:xfrm>
          <a:prstGeom prst="rect">
            <a:avLst/>
          </a:prstGeom>
          <a:noFill/>
        </p:spPr>
        <p:txBody>
          <a:bodyPr wrap="none" rtlCol="0">
            <a:spAutoFit/>
          </a:bodyPr>
          <a:lstStyle/>
          <a:p>
            <a:r>
              <a:rPr lang="en-US" sz="2200" i="1" dirty="0" smtClean="0">
                <a:latin typeface="Lato" panose="020F0502020204030203" pitchFamily="34" charset="0"/>
              </a:rPr>
              <a:t>…yet</a:t>
            </a:r>
            <a:endParaRPr lang="en-US" sz="2200" i="1" dirty="0">
              <a:latin typeface="Lato" panose="020F0502020204030203" pitchFamily="34" charset="0"/>
            </a:endParaRPr>
          </a:p>
        </p:txBody>
      </p:sp>
      <p:cxnSp>
        <p:nvCxnSpPr>
          <p:cNvPr id="10" name="Straight Arrow Connector 9"/>
          <p:cNvCxnSpPr>
            <a:stCxn id="8" idx="0"/>
          </p:cNvCxnSpPr>
          <p:nvPr/>
        </p:nvCxnSpPr>
        <p:spPr>
          <a:xfrm flipH="1" flipV="1">
            <a:off x="6527409" y="1758462"/>
            <a:ext cx="443139" cy="1592421"/>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386093" y="3350883"/>
            <a:ext cx="1168910" cy="707886"/>
          </a:xfrm>
          <a:prstGeom prst="rect">
            <a:avLst/>
          </a:prstGeom>
          <a:solidFill>
            <a:schemeClr val="accent6">
              <a:lumMod val="20000"/>
              <a:lumOff val="80000"/>
            </a:schemeClr>
          </a:solidFill>
          <a:ln>
            <a:solidFill>
              <a:schemeClr val="tx1"/>
            </a:solidFill>
          </a:ln>
        </p:spPr>
        <p:txBody>
          <a:bodyPr wrap="none" rtlCol="0">
            <a:spAutoFit/>
          </a:bodyPr>
          <a:lstStyle/>
          <a:p>
            <a:pPr algn="ctr"/>
            <a:r>
              <a:rPr lang="en-US" sz="2000" dirty="0" smtClean="0">
                <a:latin typeface="Lato Black" panose="020F0A02020204030203" pitchFamily="34" charset="0"/>
              </a:rPr>
              <a:t>$12,608</a:t>
            </a:r>
            <a:br>
              <a:rPr lang="en-US" sz="2000" dirty="0" smtClean="0">
                <a:latin typeface="Lato Black" panose="020F0A02020204030203" pitchFamily="34" charset="0"/>
              </a:rPr>
            </a:br>
            <a:r>
              <a:rPr lang="en-US" sz="2000" dirty="0" smtClean="0">
                <a:latin typeface="Lato" panose="020F0502020204030203" pitchFamily="34" charset="0"/>
              </a:rPr>
              <a:t>per pupil</a:t>
            </a:r>
            <a:endParaRPr lang="en-US" sz="2000" dirty="0">
              <a:latin typeface="Lato" panose="020F0502020204030203" pitchFamily="34" charset="0"/>
            </a:endParaRPr>
          </a:p>
        </p:txBody>
      </p:sp>
    </p:spTree>
    <p:extLst>
      <p:ext uri="{BB962C8B-B14F-4D97-AF65-F5344CB8AC3E}">
        <p14:creationId xmlns:p14="http://schemas.microsoft.com/office/powerpoint/2010/main" val="3523338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par>
                          <p:cTn id="11" fill="hold">
                            <p:stCondLst>
                              <p:cond delay="0"/>
                            </p:stCondLst>
                            <p:childTnLst>
                              <p:par>
                                <p:cTn id="12" presetID="22" presetClass="entr" presetSubtype="4" fill="hold" nodeType="afterEffect">
                                  <p:stCondLst>
                                    <p:cond delay="500"/>
                                  </p:stCondLst>
                                  <p:childTnLst>
                                    <p:set>
                                      <p:cBhvr>
                                        <p:cTn id="13" dur="1" fill="hold">
                                          <p:stCondLst>
                                            <p:cond delay="0"/>
                                          </p:stCondLst>
                                        </p:cTn>
                                        <p:tgtEl>
                                          <p:spTgt spid="10"/>
                                        </p:tgtEl>
                                        <p:attrNameLst>
                                          <p:attrName>style.visibility</p:attrName>
                                        </p:attrNameLst>
                                      </p:cBhvr>
                                      <p:to>
                                        <p:strVal val="visible"/>
                                      </p:to>
                                    </p:set>
                                    <p:animEffect transition="in" filter="wipe(down)">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152668" y="1079173"/>
            <a:ext cx="1635761" cy="2114194"/>
          </a:xfrm>
          <a:prstGeom prst="rect">
            <a:avLst/>
          </a:prstGeom>
        </p:spPr>
      </p:pic>
      <p:sp>
        <p:nvSpPr>
          <p:cNvPr id="2" name="Text Placeholder 1"/>
          <p:cNvSpPr>
            <a:spLocks noGrp="1"/>
          </p:cNvSpPr>
          <p:nvPr>
            <p:ph type="body" sz="quarter" idx="13"/>
          </p:nvPr>
        </p:nvSpPr>
        <p:spPr/>
        <p:txBody>
          <a:bodyPr/>
          <a:lstStyle/>
          <a:p>
            <a:r>
              <a:rPr lang="en-US" dirty="0" smtClean="0"/>
              <a:t>Talking About School Level Data</a:t>
            </a:r>
            <a:endParaRPr lang="en-US" dirty="0"/>
          </a:p>
        </p:txBody>
      </p:sp>
      <p:sp>
        <p:nvSpPr>
          <p:cNvPr id="4" name="Text Placeholder 3"/>
          <p:cNvSpPr>
            <a:spLocks noGrp="1"/>
          </p:cNvSpPr>
          <p:nvPr>
            <p:ph type="body" sz="quarter" idx="14"/>
          </p:nvPr>
        </p:nvSpPr>
        <p:spPr/>
        <p:txBody>
          <a:bodyPr>
            <a:normAutofit/>
          </a:bodyPr>
          <a:lstStyle/>
          <a:p>
            <a:r>
              <a:rPr lang="en-US" dirty="0" smtClean="0"/>
              <a:t>How do you prepare for that conversation as </a:t>
            </a:r>
            <a:r>
              <a:rPr lang="en-US" dirty="0" smtClean="0"/>
              <a:t>school leaders?</a:t>
            </a:r>
            <a:endParaRPr lang="en-US" dirty="0" smtClean="0"/>
          </a:p>
        </p:txBody>
      </p:sp>
      <p:cxnSp>
        <p:nvCxnSpPr>
          <p:cNvPr id="10" name="Straight Arrow Connector 9"/>
          <p:cNvCxnSpPr>
            <a:stCxn id="8" idx="0"/>
          </p:cNvCxnSpPr>
          <p:nvPr/>
        </p:nvCxnSpPr>
        <p:spPr>
          <a:xfrm flipH="1" flipV="1">
            <a:off x="6527409" y="1758462"/>
            <a:ext cx="443139" cy="1592421"/>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386093" y="3350883"/>
            <a:ext cx="1168910" cy="707886"/>
          </a:xfrm>
          <a:prstGeom prst="rect">
            <a:avLst/>
          </a:prstGeom>
          <a:solidFill>
            <a:schemeClr val="accent6">
              <a:lumMod val="20000"/>
              <a:lumOff val="80000"/>
            </a:schemeClr>
          </a:solidFill>
          <a:ln>
            <a:solidFill>
              <a:schemeClr val="tx1"/>
            </a:solidFill>
          </a:ln>
        </p:spPr>
        <p:txBody>
          <a:bodyPr wrap="none" rtlCol="0">
            <a:spAutoFit/>
          </a:bodyPr>
          <a:lstStyle/>
          <a:p>
            <a:pPr algn="ctr"/>
            <a:r>
              <a:rPr lang="en-US" sz="2000" dirty="0" smtClean="0">
                <a:latin typeface="Lato Black" panose="020F0A02020204030203" pitchFamily="34" charset="0"/>
              </a:rPr>
              <a:t>$12,608</a:t>
            </a:r>
            <a:br>
              <a:rPr lang="en-US" sz="2000" dirty="0" smtClean="0">
                <a:latin typeface="Lato Black" panose="020F0A02020204030203" pitchFamily="34" charset="0"/>
              </a:rPr>
            </a:br>
            <a:r>
              <a:rPr lang="en-US" sz="2000" dirty="0" smtClean="0">
                <a:latin typeface="Lato" panose="020F0502020204030203" pitchFamily="34" charset="0"/>
              </a:rPr>
              <a:t>per pupil</a:t>
            </a:r>
            <a:endParaRPr lang="en-US" sz="2000" dirty="0">
              <a:latin typeface="Lato" panose="020F0502020204030203" pitchFamily="34" charset="0"/>
            </a:endParaRPr>
          </a:p>
        </p:txBody>
      </p:sp>
    </p:spTree>
    <p:extLst>
      <p:ext uri="{BB962C8B-B14F-4D97-AF65-F5344CB8AC3E}">
        <p14:creationId xmlns:p14="http://schemas.microsoft.com/office/powerpoint/2010/main" val="2336247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u="sng" dirty="0"/>
              <a:t>ESSA Title I, Section 1111 </a:t>
            </a:r>
            <a:endParaRPr lang="en-US" dirty="0"/>
          </a:p>
        </p:txBody>
      </p:sp>
      <p:sp>
        <p:nvSpPr>
          <p:cNvPr id="3" name="Text Placeholder 2"/>
          <p:cNvSpPr>
            <a:spLocks noGrp="1"/>
          </p:cNvSpPr>
          <p:nvPr>
            <p:ph type="body" sz="quarter" idx="14"/>
          </p:nvPr>
        </p:nvSpPr>
        <p:spPr>
          <a:xfrm>
            <a:off x="1353880" y="978195"/>
            <a:ext cx="6337004" cy="3423684"/>
          </a:xfrm>
        </p:spPr>
        <p:txBody>
          <a:bodyPr>
            <a:normAutofit fontScale="25000" lnSpcReduction="20000"/>
          </a:bodyPr>
          <a:lstStyle/>
          <a:p>
            <a:pPr marL="0" indent="0" algn="ctr">
              <a:buNone/>
            </a:pPr>
            <a:r>
              <a:rPr lang="en-US" altLang="en-US" sz="9200" b="0" i="1" dirty="0" smtClean="0">
                <a:solidFill>
                  <a:srgbClr val="000000"/>
                </a:solidFill>
              </a:rPr>
              <a:t>[State reporting shall include] the </a:t>
            </a:r>
            <a:r>
              <a:rPr lang="en-US" altLang="en-US" sz="9200" b="0" i="1" dirty="0">
                <a:solidFill>
                  <a:srgbClr val="000000"/>
                </a:solidFill>
              </a:rPr>
              <a:t>per-pupil expenditures of Federal, State, and local funds, including actual personnel expenditures and actual nonpersonnel expenditures of Federal, State, and local funds, disaggregated by source of funds, for each local educational agency </a:t>
            </a:r>
            <a:r>
              <a:rPr lang="en-US" altLang="en-US" sz="9200" b="0" i="1" u="sng" dirty="0">
                <a:solidFill>
                  <a:srgbClr val="000000"/>
                </a:solidFill>
              </a:rPr>
              <a:t>and each school </a:t>
            </a:r>
            <a:r>
              <a:rPr lang="en-US" altLang="en-US" sz="9200" b="0" i="1" dirty="0">
                <a:solidFill>
                  <a:srgbClr val="000000"/>
                </a:solidFill>
              </a:rPr>
              <a:t>in the State for the preceding fiscal year.</a:t>
            </a:r>
            <a:endParaRPr lang="en-US" altLang="en-US" sz="9200" b="0" i="1" dirty="0">
              <a:solidFill>
                <a:srgbClr val="000000"/>
              </a:solidFill>
              <a:sym typeface="Calibri" panose="020F0502020204030204" pitchFamily="34" charset="0"/>
            </a:endParaRPr>
          </a:p>
          <a:p>
            <a:endParaRPr lang="en-US" b="0" dirty="0"/>
          </a:p>
        </p:txBody>
      </p:sp>
    </p:spTree>
    <p:extLst>
      <p:ext uri="{BB962C8B-B14F-4D97-AF65-F5344CB8AC3E}">
        <p14:creationId xmlns:p14="http://schemas.microsoft.com/office/powerpoint/2010/main" val="281866784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Talking About School Level Data</a:t>
            </a:r>
            <a:endParaRPr lang="en-US" dirty="0"/>
          </a:p>
        </p:txBody>
      </p:sp>
      <p:sp>
        <p:nvSpPr>
          <p:cNvPr id="4" name="Text Placeholder 3"/>
          <p:cNvSpPr>
            <a:spLocks noGrp="1"/>
          </p:cNvSpPr>
          <p:nvPr>
            <p:ph type="body" sz="quarter" idx="14"/>
          </p:nvPr>
        </p:nvSpPr>
        <p:spPr>
          <a:xfrm>
            <a:off x="942822" y="1277258"/>
            <a:ext cx="3993459" cy="2781511"/>
          </a:xfrm>
        </p:spPr>
        <p:txBody>
          <a:bodyPr>
            <a:normAutofit/>
          </a:bodyPr>
          <a:lstStyle/>
          <a:p>
            <a:r>
              <a:rPr lang="en-US" dirty="0" smtClean="0"/>
              <a:t>Answer:</a:t>
            </a:r>
            <a:br>
              <a:rPr lang="en-US" dirty="0" smtClean="0"/>
            </a:br>
            <a:r>
              <a:rPr lang="en-US" dirty="0" smtClean="0">
                <a:latin typeface="Lato Black" panose="020F0A02020204030203" pitchFamily="34" charset="0"/>
              </a:rPr>
              <a:t>Know </a:t>
            </a:r>
            <a:r>
              <a:rPr lang="en-US" u="sng" dirty="0" smtClean="0">
                <a:latin typeface="Lato Black" panose="020F0A02020204030203" pitchFamily="34" charset="0"/>
              </a:rPr>
              <a:t>Your</a:t>
            </a:r>
            <a:r>
              <a:rPr lang="en-US" dirty="0" smtClean="0">
                <a:latin typeface="Lato Black" panose="020F0A02020204030203" pitchFamily="34" charset="0"/>
              </a:rPr>
              <a:t> School and Student Stories to Explain </a:t>
            </a:r>
            <a:r>
              <a:rPr lang="en-US" u="sng" dirty="0" smtClean="0">
                <a:latin typeface="Lato Black" panose="020F0A02020204030203" pitchFamily="34" charset="0"/>
              </a:rPr>
              <a:t>Your</a:t>
            </a:r>
            <a:r>
              <a:rPr lang="en-US" dirty="0" smtClean="0">
                <a:latin typeface="Lato Black" panose="020F0A02020204030203" pitchFamily="34" charset="0"/>
              </a:rPr>
              <a:t> Numbers</a:t>
            </a:r>
          </a:p>
        </p:txBody>
      </p:sp>
      <p:grpSp>
        <p:nvGrpSpPr>
          <p:cNvPr id="3" name="Group 2"/>
          <p:cNvGrpSpPr/>
          <p:nvPr/>
        </p:nvGrpSpPr>
        <p:grpSpPr>
          <a:xfrm>
            <a:off x="6152668" y="1079173"/>
            <a:ext cx="1635761" cy="2271710"/>
            <a:chOff x="6152668" y="1079173"/>
            <a:chExt cx="1635761" cy="2271710"/>
          </a:xfrm>
        </p:grpSpPr>
        <p:pic>
          <p:nvPicPr>
            <p:cNvPr id="7" name="Picture 6"/>
            <p:cNvPicPr>
              <a:picLocks noChangeAspect="1"/>
            </p:cNvPicPr>
            <p:nvPr/>
          </p:nvPicPr>
          <p:blipFill>
            <a:blip r:embed="rId2"/>
            <a:stretch>
              <a:fillRect/>
            </a:stretch>
          </p:blipFill>
          <p:spPr>
            <a:xfrm>
              <a:off x="6152668" y="1079173"/>
              <a:ext cx="1635761" cy="2114194"/>
            </a:xfrm>
            <a:prstGeom prst="rect">
              <a:avLst/>
            </a:prstGeom>
          </p:spPr>
        </p:pic>
        <p:cxnSp>
          <p:nvCxnSpPr>
            <p:cNvPr id="10" name="Straight Arrow Connector 9"/>
            <p:cNvCxnSpPr>
              <a:stCxn id="8" idx="0"/>
            </p:cNvCxnSpPr>
            <p:nvPr/>
          </p:nvCxnSpPr>
          <p:spPr>
            <a:xfrm flipH="1" flipV="1">
              <a:off x="6527409" y="1758462"/>
              <a:ext cx="443139" cy="1592421"/>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6386093" y="3350883"/>
            <a:ext cx="1168910" cy="707886"/>
          </a:xfrm>
          <a:prstGeom prst="rect">
            <a:avLst/>
          </a:prstGeom>
          <a:solidFill>
            <a:schemeClr val="accent6">
              <a:lumMod val="20000"/>
              <a:lumOff val="80000"/>
            </a:schemeClr>
          </a:solidFill>
          <a:ln>
            <a:solidFill>
              <a:schemeClr val="tx1"/>
            </a:solidFill>
          </a:ln>
        </p:spPr>
        <p:txBody>
          <a:bodyPr wrap="none" rtlCol="0">
            <a:spAutoFit/>
          </a:bodyPr>
          <a:lstStyle/>
          <a:p>
            <a:pPr algn="ctr"/>
            <a:r>
              <a:rPr lang="en-US" sz="2000" dirty="0" smtClean="0">
                <a:latin typeface="Lato Black" panose="020F0A02020204030203" pitchFamily="34" charset="0"/>
              </a:rPr>
              <a:t>$12,608</a:t>
            </a:r>
            <a:br>
              <a:rPr lang="en-US" sz="2000" dirty="0" smtClean="0">
                <a:latin typeface="Lato Black" panose="020F0A02020204030203" pitchFamily="34" charset="0"/>
              </a:rPr>
            </a:br>
            <a:r>
              <a:rPr lang="en-US" sz="2000" dirty="0" smtClean="0">
                <a:latin typeface="Lato" panose="020F0502020204030203" pitchFamily="34" charset="0"/>
              </a:rPr>
              <a:t>per pupil</a:t>
            </a:r>
            <a:endParaRPr lang="en-US" sz="2000" dirty="0">
              <a:latin typeface="Lato" panose="020F0502020204030203" pitchFamily="34" charset="0"/>
            </a:endParaRPr>
          </a:p>
        </p:txBody>
      </p:sp>
    </p:spTree>
    <p:extLst>
      <p:ext uri="{BB962C8B-B14F-4D97-AF65-F5344CB8AC3E}">
        <p14:creationId xmlns:p14="http://schemas.microsoft.com/office/powerpoint/2010/main" val="1044601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4" fill="hold" nodeType="afterEffect">
                                  <p:stCondLst>
                                    <p:cond delay="500"/>
                                  </p:stCondLst>
                                  <p:childTnLst>
                                    <p:animEffect transition="out" filter="wipe(down)">
                                      <p:cBhvr>
                                        <p:cTn id="6" dur="1500"/>
                                        <p:tgtEl>
                                          <p:spTgt spid="3"/>
                                        </p:tgtEl>
                                      </p:cBhvr>
                                    </p:animEffect>
                                    <p:set>
                                      <p:cBhvr>
                                        <p:cTn id="7" dur="1" fill="hold">
                                          <p:stCondLst>
                                            <p:cond delay="1499"/>
                                          </p:stCondLst>
                                        </p:cTn>
                                        <p:tgtEl>
                                          <p:spTgt spid="3"/>
                                        </p:tgtEl>
                                        <p:attrNameLst>
                                          <p:attrName>style.visibility</p:attrName>
                                        </p:attrNameLst>
                                      </p:cBhvr>
                                      <p:to>
                                        <p:strVal val="hidden"/>
                                      </p:to>
                                    </p:set>
                                  </p:childTnLst>
                                </p:cTn>
                              </p:par>
                              <p:par>
                                <p:cTn id="8" presetID="6" presetClass="emph" presetSubtype="0" accel="16667" decel="16667" fill="hold" grpId="0" nodeType="withEffect">
                                  <p:stCondLst>
                                    <p:cond delay="500"/>
                                  </p:stCondLst>
                                  <p:childTnLst>
                                    <p:animScale>
                                      <p:cBhvr>
                                        <p:cTn id="9" dur="1500" fill="hold"/>
                                        <p:tgtEl>
                                          <p:spTgt spid="8"/>
                                        </p:tgtEl>
                                      </p:cBhvr>
                                      <p:by x="150000" y="150000"/>
                                    </p:animScale>
                                  </p:childTnLst>
                                </p:cTn>
                              </p:par>
                              <p:par>
                                <p:cTn id="10" presetID="42" presetClass="path" presetSubtype="0" accel="16667" decel="16667" fill="hold" grpId="1" nodeType="withEffect">
                                  <p:stCondLst>
                                    <p:cond delay="500"/>
                                  </p:stCondLst>
                                  <p:childTnLst>
                                    <p:animMotion origin="layout" path="M 3.61111E-6 -3.7037E-7 L 3.61111E-6 -0.24167 " pathEditMode="relative" rAng="0" ptsTypes="AA">
                                      <p:cBhvr>
                                        <p:cTn id="11" dur="1500" fill="hold"/>
                                        <p:tgtEl>
                                          <p:spTgt spid="8"/>
                                        </p:tgtEl>
                                        <p:attrNameLst>
                                          <p:attrName>ppt_x</p:attrName>
                                          <p:attrName>ppt_y</p:attrName>
                                        </p:attrNameLst>
                                      </p:cBhvr>
                                      <p:rCtr x="0" y="-1209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Financial Transparency Fact #1</a:t>
            </a:r>
            <a:endParaRPr lang="en-US" dirty="0"/>
          </a:p>
        </p:txBody>
      </p:sp>
      <p:sp>
        <p:nvSpPr>
          <p:cNvPr id="3" name="Text Placeholder 2"/>
          <p:cNvSpPr>
            <a:spLocks noGrp="1"/>
          </p:cNvSpPr>
          <p:nvPr>
            <p:ph type="body" sz="quarter" idx="14"/>
          </p:nvPr>
        </p:nvSpPr>
        <p:spPr/>
        <p:txBody>
          <a:bodyPr>
            <a:normAutofit/>
          </a:bodyPr>
          <a:lstStyle/>
          <a:p>
            <a:r>
              <a:rPr lang="en-US" dirty="0" smtClean="0"/>
              <a:t>Most school leaders do not have a good sense of the true financial resources allocated to specific schools in their districts/LEAs.</a:t>
            </a:r>
            <a:endParaRPr lang="en-US" dirty="0"/>
          </a:p>
        </p:txBody>
      </p:sp>
      <p:sp>
        <p:nvSpPr>
          <p:cNvPr id="4" name="TextBox 3"/>
          <p:cNvSpPr txBox="1"/>
          <p:nvPr/>
        </p:nvSpPr>
        <p:spPr>
          <a:xfrm>
            <a:off x="3582862" y="3928262"/>
            <a:ext cx="4658648" cy="369332"/>
          </a:xfrm>
          <a:prstGeom prst="rect">
            <a:avLst/>
          </a:prstGeom>
          <a:noFill/>
        </p:spPr>
        <p:txBody>
          <a:bodyPr wrap="none" rtlCol="0">
            <a:spAutoFit/>
          </a:bodyPr>
          <a:lstStyle/>
          <a:p>
            <a:r>
              <a:rPr lang="en-US" sz="900" dirty="0" smtClean="0"/>
              <a:t>Source: Edunomics Lab, Georgetown University. “Financial transparency: What’s your number?”</a:t>
            </a:r>
            <a:br>
              <a:rPr lang="en-US" sz="900" dirty="0" smtClean="0"/>
            </a:br>
            <a:r>
              <a:rPr lang="en-US" sz="900" dirty="0" smtClean="0"/>
              <a:t>Presentation, Council of Chief State School Officers, 2017.</a:t>
            </a:r>
            <a:endParaRPr lang="en-US" sz="900" dirty="0"/>
          </a:p>
        </p:txBody>
      </p:sp>
    </p:spTree>
    <p:extLst>
      <p:ext uri="{BB962C8B-B14F-4D97-AF65-F5344CB8AC3E}">
        <p14:creationId xmlns:p14="http://schemas.microsoft.com/office/powerpoint/2010/main" val="651463773"/>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5122824" y="2904745"/>
            <a:ext cx="1143000" cy="1185735"/>
            <a:chOff x="5269124" y="3094935"/>
            <a:chExt cx="1143000" cy="1185735"/>
          </a:xfrm>
        </p:grpSpPr>
        <p:sp>
          <p:nvSpPr>
            <p:cNvPr id="20" name="TextBox 19"/>
            <p:cNvSpPr txBox="1"/>
            <p:nvPr/>
          </p:nvSpPr>
          <p:spPr>
            <a:xfrm>
              <a:off x="5325869" y="3972893"/>
              <a:ext cx="1029513" cy="307777"/>
            </a:xfrm>
            <a:prstGeom prst="rect">
              <a:avLst/>
            </a:prstGeom>
            <a:noFill/>
          </p:spPr>
          <p:txBody>
            <a:bodyPr wrap="none" rtlCol="0">
              <a:spAutoFit/>
            </a:bodyPr>
            <a:lstStyle/>
            <a:p>
              <a:pPr algn="ctr"/>
              <a:r>
                <a:rPr lang="en-US" sz="1400" dirty="0" smtClean="0">
                  <a:latin typeface="Lato Black" panose="020F0A02020204030203" pitchFamily="34" charset="0"/>
                </a:rPr>
                <a:t>STAFFING</a:t>
              </a:r>
              <a:endParaRPr lang="en-US" sz="1400" dirty="0">
                <a:latin typeface="Lato Black" panose="020F0A02020204030203" pitchFamily="34" charset="0"/>
              </a:endParaRPr>
            </a:p>
          </p:txBody>
        </p:sp>
        <p:pic>
          <p:nvPicPr>
            <p:cNvPr id="21" name="Picture 6" descr="https://media.dpi.wi.gov/stock-img/small-icon/team-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9124" y="3094935"/>
              <a:ext cx="1143000" cy="114300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ext Placeholder 1"/>
          <p:cNvSpPr>
            <a:spLocks noGrp="1"/>
          </p:cNvSpPr>
          <p:nvPr>
            <p:ph type="body" sz="quarter" idx="13"/>
          </p:nvPr>
        </p:nvSpPr>
        <p:spPr/>
        <p:txBody>
          <a:bodyPr/>
          <a:lstStyle/>
          <a:p>
            <a:r>
              <a:rPr lang="en-US" dirty="0" smtClean="0"/>
              <a:t>Financial Transparency Fact #1</a:t>
            </a:r>
            <a:endParaRPr lang="en-US" dirty="0"/>
          </a:p>
        </p:txBody>
      </p:sp>
      <p:sp>
        <p:nvSpPr>
          <p:cNvPr id="3" name="Text Placeholder 2"/>
          <p:cNvSpPr>
            <a:spLocks noGrp="1"/>
          </p:cNvSpPr>
          <p:nvPr>
            <p:ph type="body" sz="quarter" idx="14"/>
          </p:nvPr>
        </p:nvSpPr>
        <p:spPr/>
        <p:txBody>
          <a:bodyPr>
            <a:normAutofit lnSpcReduction="10000"/>
          </a:bodyPr>
          <a:lstStyle/>
          <a:p>
            <a:r>
              <a:rPr lang="en-US" dirty="0" smtClean="0"/>
              <a:t>Why is this the case?</a:t>
            </a:r>
          </a:p>
          <a:p>
            <a:r>
              <a:rPr lang="en-US" dirty="0" smtClean="0"/>
              <a:t>How does your current budgeting process divide responsibilities?</a:t>
            </a:r>
            <a:endParaRPr lang="en-US" dirty="0"/>
          </a:p>
        </p:txBody>
      </p:sp>
      <p:pic>
        <p:nvPicPr>
          <p:cNvPr id="1026" name="Picture 2" descr="https://media.dpi.wi.gov/stock-img/small-icon/schoolhouse-ic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8277" y="2071496"/>
            <a:ext cx="1428750" cy="142875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7455566" y="1129944"/>
            <a:ext cx="1367683" cy="1104304"/>
            <a:chOff x="7616496" y="1129944"/>
            <a:chExt cx="1367683" cy="1104304"/>
          </a:xfrm>
        </p:grpSpPr>
        <p:sp>
          <p:nvSpPr>
            <p:cNvPr id="12" name="TextBox 11"/>
            <p:cNvSpPr txBox="1"/>
            <p:nvPr/>
          </p:nvSpPr>
          <p:spPr>
            <a:xfrm>
              <a:off x="7616496" y="1926471"/>
              <a:ext cx="1367683" cy="307777"/>
            </a:xfrm>
            <a:prstGeom prst="rect">
              <a:avLst/>
            </a:prstGeom>
            <a:noFill/>
          </p:spPr>
          <p:txBody>
            <a:bodyPr wrap="none" rtlCol="0">
              <a:spAutoFit/>
            </a:bodyPr>
            <a:lstStyle/>
            <a:p>
              <a:pPr algn="ctr"/>
              <a:r>
                <a:rPr lang="en-US" sz="1400" dirty="0" smtClean="0">
                  <a:latin typeface="Lato Black" panose="020F0A02020204030203" pitchFamily="34" charset="0"/>
                </a:rPr>
                <a:t>CURRICULUM</a:t>
              </a:r>
              <a:endParaRPr lang="en-US" sz="1400" dirty="0">
                <a:latin typeface="Lato Black" panose="020F0A02020204030203" pitchFamily="34" charset="0"/>
              </a:endParaRPr>
            </a:p>
          </p:txBody>
        </p:sp>
        <p:pic>
          <p:nvPicPr>
            <p:cNvPr id="17" name="Picture 2" descr="https://media.dpi.wi.gov/stock-img/small-icon/resources-icon-teal.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38947" y="1129944"/>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 10"/>
          <p:cNvGrpSpPr/>
          <p:nvPr/>
        </p:nvGrpSpPr>
        <p:grpSpPr>
          <a:xfrm>
            <a:off x="7989437" y="2981334"/>
            <a:ext cx="914400" cy="1117077"/>
            <a:chOff x="7843137" y="3171524"/>
            <a:chExt cx="914400" cy="1117077"/>
          </a:xfrm>
        </p:grpSpPr>
        <p:sp>
          <p:nvSpPr>
            <p:cNvPr id="14" name="TextBox 13"/>
            <p:cNvSpPr txBox="1"/>
            <p:nvPr/>
          </p:nvSpPr>
          <p:spPr>
            <a:xfrm>
              <a:off x="7847330" y="3980824"/>
              <a:ext cx="906017" cy="307777"/>
            </a:xfrm>
            <a:prstGeom prst="rect">
              <a:avLst/>
            </a:prstGeom>
            <a:noFill/>
          </p:spPr>
          <p:txBody>
            <a:bodyPr wrap="none" rtlCol="0">
              <a:spAutoFit/>
            </a:bodyPr>
            <a:lstStyle/>
            <a:p>
              <a:pPr algn="ctr"/>
              <a:r>
                <a:rPr lang="en-US" sz="1400" dirty="0" smtClean="0">
                  <a:latin typeface="Lato Black" panose="020F0A02020204030203" pitchFamily="34" charset="0"/>
                </a:rPr>
                <a:t>GRANTS</a:t>
              </a:r>
              <a:endParaRPr lang="en-US" sz="1400" dirty="0">
                <a:latin typeface="Lato Black" panose="020F0A02020204030203" pitchFamily="34" charset="0"/>
              </a:endParaRPr>
            </a:p>
          </p:txBody>
        </p:sp>
        <p:pic>
          <p:nvPicPr>
            <p:cNvPr id="18" name="Picture 8" descr="https://media.dpi.wi.gov/stock-img/small-icon/grant-icon-dkgr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43137" y="3171524"/>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Group 6"/>
          <p:cNvGrpSpPr/>
          <p:nvPr/>
        </p:nvGrpSpPr>
        <p:grpSpPr>
          <a:xfrm>
            <a:off x="5283292" y="1125069"/>
            <a:ext cx="1393651" cy="1109178"/>
            <a:chOff x="5122362" y="1125069"/>
            <a:chExt cx="1393651" cy="1109178"/>
          </a:xfrm>
        </p:grpSpPr>
        <p:sp>
          <p:nvSpPr>
            <p:cNvPr id="15" name="TextBox 14"/>
            <p:cNvSpPr txBox="1"/>
            <p:nvPr/>
          </p:nvSpPr>
          <p:spPr>
            <a:xfrm>
              <a:off x="5122362" y="1926470"/>
              <a:ext cx="1393651" cy="307777"/>
            </a:xfrm>
            <a:prstGeom prst="rect">
              <a:avLst/>
            </a:prstGeom>
            <a:noFill/>
          </p:spPr>
          <p:txBody>
            <a:bodyPr wrap="none" rtlCol="0">
              <a:spAutoFit/>
            </a:bodyPr>
            <a:lstStyle/>
            <a:p>
              <a:pPr algn="ctr"/>
              <a:r>
                <a:rPr lang="en-US" sz="1400" dirty="0" smtClean="0">
                  <a:latin typeface="Lato Black" panose="020F0A02020204030203" pitchFamily="34" charset="0"/>
                </a:rPr>
                <a:t>CLASSROOMS</a:t>
              </a:r>
              <a:endParaRPr lang="en-US" sz="1400" dirty="0">
                <a:latin typeface="Lato Black" panose="020F0A02020204030203" pitchFamily="34" charset="0"/>
              </a:endParaRPr>
            </a:p>
          </p:txBody>
        </p:sp>
        <p:pic>
          <p:nvPicPr>
            <p:cNvPr id="19" name="Picture 4" descr="https://media.dpi.wi.gov/stock-img/small-icon/teacher-classroom-icon.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61988" y="1125069"/>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Group 9"/>
          <p:cNvGrpSpPr/>
          <p:nvPr/>
        </p:nvGrpSpPr>
        <p:grpSpPr>
          <a:xfrm>
            <a:off x="6095940" y="3659120"/>
            <a:ext cx="1753429" cy="1093375"/>
            <a:chOff x="6095940" y="3659120"/>
            <a:chExt cx="1753429" cy="1093375"/>
          </a:xfrm>
        </p:grpSpPr>
        <p:sp>
          <p:nvSpPr>
            <p:cNvPr id="13" name="TextBox 12"/>
            <p:cNvSpPr txBox="1"/>
            <p:nvPr/>
          </p:nvSpPr>
          <p:spPr>
            <a:xfrm>
              <a:off x="6095940" y="4444718"/>
              <a:ext cx="1753429" cy="307777"/>
            </a:xfrm>
            <a:prstGeom prst="rect">
              <a:avLst/>
            </a:prstGeom>
            <a:noFill/>
          </p:spPr>
          <p:txBody>
            <a:bodyPr wrap="none" rtlCol="0">
              <a:spAutoFit/>
            </a:bodyPr>
            <a:lstStyle/>
            <a:p>
              <a:pPr algn="ctr"/>
              <a:r>
                <a:rPr lang="en-US" sz="1400" dirty="0" smtClean="0">
                  <a:latin typeface="Lato Black" panose="020F0A02020204030203" pitchFamily="34" charset="0"/>
                </a:rPr>
                <a:t>INFRASTRUCTURE</a:t>
              </a:r>
              <a:endParaRPr lang="en-US" sz="1400" dirty="0">
                <a:latin typeface="Lato Black" panose="020F0A02020204030203" pitchFamily="34" charset="0"/>
              </a:endParaRPr>
            </a:p>
          </p:txBody>
        </p:sp>
        <p:pic>
          <p:nvPicPr>
            <p:cNvPr id="22" name="Picture 10" descr="https://media.dpi.wi.gov/stock-img/small-icon/tools-icon.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15452" y="3659120"/>
              <a:ext cx="914400" cy="9144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023208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par>
                          <p:cTn id="9" fill="hold">
                            <p:stCondLst>
                              <p:cond delay="0"/>
                            </p:stCondLst>
                            <p:childTnLst>
                              <p:par>
                                <p:cTn id="10" presetID="53" presetClass="entr" presetSubtype="16" fill="hold" nodeType="afterEffect">
                                  <p:stCondLst>
                                    <p:cond delay="50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animEffect transition="in" filter="fade">
                                      <p:cBhvr>
                                        <p:cTn id="20" dur="500"/>
                                        <p:tgtEl>
                                          <p:spTgt spid="11"/>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animEffect transition="in" filter="fade">
                                      <p:cBhvr>
                                        <p:cTn id="32" dur="500"/>
                                        <p:tgtEl>
                                          <p:spTgt spid="8"/>
                                        </p:tgtEl>
                                      </p:cBhvr>
                                    </p:animEffect>
                                  </p:childTnLst>
                                </p:cTn>
                              </p:par>
                            </p:childTnLst>
                          </p:cTn>
                        </p:par>
                        <p:par>
                          <p:cTn id="33" fill="hold">
                            <p:stCondLst>
                              <p:cond delay="2500"/>
                            </p:stCondLst>
                            <p:childTnLst>
                              <p:par>
                                <p:cTn id="34" presetID="53" presetClass="entr" presetSubtype="16" fill="hold" nodeType="after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500" fill="hold"/>
                                        <p:tgtEl>
                                          <p:spTgt spid="10"/>
                                        </p:tgtEl>
                                        <p:attrNameLst>
                                          <p:attrName>ppt_w</p:attrName>
                                        </p:attrNameLst>
                                      </p:cBhvr>
                                      <p:tavLst>
                                        <p:tav tm="0">
                                          <p:val>
                                            <p:fltVal val="0"/>
                                          </p:val>
                                        </p:tav>
                                        <p:tav tm="100000">
                                          <p:val>
                                            <p:strVal val="#ppt_w"/>
                                          </p:val>
                                        </p:tav>
                                      </p:tavLst>
                                    </p:anim>
                                    <p:anim calcmode="lin" valueType="num">
                                      <p:cBhvr>
                                        <p:cTn id="37" dur="500" fill="hold"/>
                                        <p:tgtEl>
                                          <p:spTgt spid="10"/>
                                        </p:tgtEl>
                                        <p:attrNameLst>
                                          <p:attrName>ppt_h</p:attrName>
                                        </p:attrNameLst>
                                      </p:cBhvr>
                                      <p:tavLst>
                                        <p:tav tm="0">
                                          <p:val>
                                            <p:fltVal val="0"/>
                                          </p:val>
                                        </p:tav>
                                        <p:tav tm="100000">
                                          <p:val>
                                            <p:strVal val="#ppt_h"/>
                                          </p:val>
                                        </p:tav>
                                      </p:tavLst>
                                    </p:anim>
                                    <p:animEffect transition="in" filter="fade">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5122824" y="2904745"/>
            <a:ext cx="1143000" cy="1185735"/>
            <a:chOff x="5269124" y="3094935"/>
            <a:chExt cx="1143000" cy="1185735"/>
          </a:xfrm>
        </p:grpSpPr>
        <p:sp>
          <p:nvSpPr>
            <p:cNvPr id="20" name="TextBox 19"/>
            <p:cNvSpPr txBox="1"/>
            <p:nvPr/>
          </p:nvSpPr>
          <p:spPr>
            <a:xfrm>
              <a:off x="5325869" y="3972893"/>
              <a:ext cx="1029513" cy="307777"/>
            </a:xfrm>
            <a:prstGeom prst="rect">
              <a:avLst/>
            </a:prstGeom>
            <a:noFill/>
          </p:spPr>
          <p:txBody>
            <a:bodyPr wrap="none" rtlCol="0">
              <a:spAutoFit/>
            </a:bodyPr>
            <a:lstStyle/>
            <a:p>
              <a:pPr algn="ctr"/>
              <a:r>
                <a:rPr lang="en-US" sz="1400" dirty="0" smtClean="0">
                  <a:latin typeface="Lato Black" panose="020F0A02020204030203" pitchFamily="34" charset="0"/>
                </a:rPr>
                <a:t>STAFFING</a:t>
              </a:r>
              <a:endParaRPr lang="en-US" sz="1400" dirty="0">
                <a:latin typeface="Lato Black" panose="020F0A02020204030203" pitchFamily="34" charset="0"/>
              </a:endParaRPr>
            </a:p>
          </p:txBody>
        </p:sp>
        <p:pic>
          <p:nvPicPr>
            <p:cNvPr id="21" name="Picture 6" descr="https://media.dpi.wi.gov/stock-img/small-icon/team-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9124" y="3094935"/>
              <a:ext cx="1143000" cy="114300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ext Placeholder 1"/>
          <p:cNvSpPr>
            <a:spLocks noGrp="1"/>
          </p:cNvSpPr>
          <p:nvPr>
            <p:ph type="body" sz="quarter" idx="13"/>
          </p:nvPr>
        </p:nvSpPr>
        <p:spPr/>
        <p:txBody>
          <a:bodyPr/>
          <a:lstStyle/>
          <a:p>
            <a:r>
              <a:rPr lang="en-US" dirty="0" smtClean="0"/>
              <a:t>Financial Transparency Fact #1</a:t>
            </a:r>
            <a:endParaRPr lang="en-US" dirty="0"/>
          </a:p>
        </p:txBody>
      </p:sp>
      <p:sp>
        <p:nvSpPr>
          <p:cNvPr id="3" name="Text Placeholder 2"/>
          <p:cNvSpPr>
            <a:spLocks noGrp="1"/>
          </p:cNvSpPr>
          <p:nvPr>
            <p:ph type="body" sz="quarter" idx="14"/>
          </p:nvPr>
        </p:nvSpPr>
        <p:spPr/>
        <p:txBody>
          <a:bodyPr>
            <a:normAutofit fontScale="85000" lnSpcReduction="10000"/>
          </a:bodyPr>
          <a:lstStyle/>
          <a:p>
            <a:r>
              <a:rPr lang="en-US" dirty="0" smtClean="0"/>
              <a:t>School Level Reporting is a new requirement…</a:t>
            </a:r>
          </a:p>
          <a:p>
            <a:r>
              <a:rPr lang="en-US" dirty="0" smtClean="0"/>
              <a:t>But it’s also an opportunity to bring more transparency and focus on students</a:t>
            </a:r>
          </a:p>
          <a:p>
            <a:pPr marL="0" indent="0">
              <a:buNone/>
            </a:pPr>
            <a:endParaRPr lang="en-US" dirty="0"/>
          </a:p>
        </p:txBody>
      </p:sp>
      <p:pic>
        <p:nvPicPr>
          <p:cNvPr id="1026" name="Picture 2" descr="https://media.dpi.wi.gov/stock-img/small-icon/schoolhouse-ic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8277" y="2071496"/>
            <a:ext cx="1428750" cy="142875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7455566" y="1129944"/>
            <a:ext cx="1367683" cy="1104304"/>
            <a:chOff x="7616496" y="1129944"/>
            <a:chExt cx="1367683" cy="1104304"/>
          </a:xfrm>
        </p:grpSpPr>
        <p:sp>
          <p:nvSpPr>
            <p:cNvPr id="12" name="TextBox 11"/>
            <p:cNvSpPr txBox="1"/>
            <p:nvPr/>
          </p:nvSpPr>
          <p:spPr>
            <a:xfrm>
              <a:off x="7616496" y="1926471"/>
              <a:ext cx="1367683" cy="307777"/>
            </a:xfrm>
            <a:prstGeom prst="rect">
              <a:avLst/>
            </a:prstGeom>
            <a:noFill/>
          </p:spPr>
          <p:txBody>
            <a:bodyPr wrap="none" rtlCol="0">
              <a:spAutoFit/>
            </a:bodyPr>
            <a:lstStyle/>
            <a:p>
              <a:pPr algn="ctr"/>
              <a:r>
                <a:rPr lang="en-US" sz="1400" dirty="0" smtClean="0">
                  <a:latin typeface="Lato Black" panose="020F0A02020204030203" pitchFamily="34" charset="0"/>
                </a:rPr>
                <a:t>CURRICULUM</a:t>
              </a:r>
              <a:endParaRPr lang="en-US" sz="1400" dirty="0">
                <a:latin typeface="Lato Black" panose="020F0A02020204030203" pitchFamily="34" charset="0"/>
              </a:endParaRPr>
            </a:p>
          </p:txBody>
        </p:sp>
        <p:pic>
          <p:nvPicPr>
            <p:cNvPr id="17" name="Picture 2" descr="https://media.dpi.wi.gov/stock-img/small-icon/resources-icon-teal.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38947" y="1129944"/>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 10"/>
          <p:cNvGrpSpPr/>
          <p:nvPr/>
        </p:nvGrpSpPr>
        <p:grpSpPr>
          <a:xfrm>
            <a:off x="7989437" y="2981334"/>
            <a:ext cx="914400" cy="1117077"/>
            <a:chOff x="7843137" y="3171524"/>
            <a:chExt cx="914400" cy="1117077"/>
          </a:xfrm>
        </p:grpSpPr>
        <p:sp>
          <p:nvSpPr>
            <p:cNvPr id="14" name="TextBox 13"/>
            <p:cNvSpPr txBox="1"/>
            <p:nvPr/>
          </p:nvSpPr>
          <p:spPr>
            <a:xfrm>
              <a:off x="7847330" y="3980824"/>
              <a:ext cx="906017" cy="307777"/>
            </a:xfrm>
            <a:prstGeom prst="rect">
              <a:avLst/>
            </a:prstGeom>
            <a:noFill/>
          </p:spPr>
          <p:txBody>
            <a:bodyPr wrap="none" rtlCol="0">
              <a:spAutoFit/>
            </a:bodyPr>
            <a:lstStyle/>
            <a:p>
              <a:pPr algn="ctr"/>
              <a:r>
                <a:rPr lang="en-US" sz="1400" dirty="0" smtClean="0">
                  <a:latin typeface="Lato Black" panose="020F0A02020204030203" pitchFamily="34" charset="0"/>
                </a:rPr>
                <a:t>GRANTS</a:t>
              </a:r>
              <a:endParaRPr lang="en-US" sz="1400" dirty="0">
                <a:latin typeface="Lato Black" panose="020F0A02020204030203" pitchFamily="34" charset="0"/>
              </a:endParaRPr>
            </a:p>
          </p:txBody>
        </p:sp>
        <p:pic>
          <p:nvPicPr>
            <p:cNvPr id="18" name="Picture 8" descr="https://media.dpi.wi.gov/stock-img/small-icon/grant-icon-dkgr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43137" y="3171524"/>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Group 6"/>
          <p:cNvGrpSpPr/>
          <p:nvPr/>
        </p:nvGrpSpPr>
        <p:grpSpPr>
          <a:xfrm>
            <a:off x="5283292" y="1125069"/>
            <a:ext cx="1393651" cy="1109178"/>
            <a:chOff x="5122362" y="1125069"/>
            <a:chExt cx="1393651" cy="1109178"/>
          </a:xfrm>
        </p:grpSpPr>
        <p:sp>
          <p:nvSpPr>
            <p:cNvPr id="15" name="TextBox 14"/>
            <p:cNvSpPr txBox="1"/>
            <p:nvPr/>
          </p:nvSpPr>
          <p:spPr>
            <a:xfrm>
              <a:off x="5122362" y="1926470"/>
              <a:ext cx="1393651" cy="307777"/>
            </a:xfrm>
            <a:prstGeom prst="rect">
              <a:avLst/>
            </a:prstGeom>
            <a:noFill/>
          </p:spPr>
          <p:txBody>
            <a:bodyPr wrap="none" rtlCol="0">
              <a:spAutoFit/>
            </a:bodyPr>
            <a:lstStyle/>
            <a:p>
              <a:pPr algn="ctr"/>
              <a:r>
                <a:rPr lang="en-US" sz="1400" dirty="0" smtClean="0">
                  <a:latin typeface="Lato Black" panose="020F0A02020204030203" pitchFamily="34" charset="0"/>
                </a:rPr>
                <a:t>CLASSROOMS</a:t>
              </a:r>
              <a:endParaRPr lang="en-US" sz="1400" dirty="0">
                <a:latin typeface="Lato Black" panose="020F0A02020204030203" pitchFamily="34" charset="0"/>
              </a:endParaRPr>
            </a:p>
          </p:txBody>
        </p:sp>
        <p:pic>
          <p:nvPicPr>
            <p:cNvPr id="19" name="Picture 4" descr="https://media.dpi.wi.gov/stock-img/small-icon/teacher-classroom-icon.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61988" y="1125069"/>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Group 9"/>
          <p:cNvGrpSpPr/>
          <p:nvPr/>
        </p:nvGrpSpPr>
        <p:grpSpPr>
          <a:xfrm>
            <a:off x="6095940" y="3659120"/>
            <a:ext cx="1753429" cy="1093375"/>
            <a:chOff x="6095940" y="3659120"/>
            <a:chExt cx="1753429" cy="1093375"/>
          </a:xfrm>
        </p:grpSpPr>
        <p:sp>
          <p:nvSpPr>
            <p:cNvPr id="13" name="TextBox 12"/>
            <p:cNvSpPr txBox="1"/>
            <p:nvPr/>
          </p:nvSpPr>
          <p:spPr>
            <a:xfrm>
              <a:off x="6095940" y="4444718"/>
              <a:ext cx="1753429" cy="307777"/>
            </a:xfrm>
            <a:prstGeom prst="rect">
              <a:avLst/>
            </a:prstGeom>
            <a:noFill/>
          </p:spPr>
          <p:txBody>
            <a:bodyPr wrap="none" rtlCol="0">
              <a:spAutoFit/>
            </a:bodyPr>
            <a:lstStyle/>
            <a:p>
              <a:pPr algn="ctr"/>
              <a:r>
                <a:rPr lang="en-US" sz="1400" dirty="0" smtClean="0">
                  <a:latin typeface="Lato Black" panose="020F0A02020204030203" pitchFamily="34" charset="0"/>
                </a:rPr>
                <a:t>INFRASTRUCTURE</a:t>
              </a:r>
              <a:endParaRPr lang="en-US" sz="1400" dirty="0">
                <a:latin typeface="Lato Black" panose="020F0A02020204030203" pitchFamily="34" charset="0"/>
              </a:endParaRPr>
            </a:p>
          </p:txBody>
        </p:sp>
        <p:pic>
          <p:nvPicPr>
            <p:cNvPr id="22" name="Picture 10" descr="https://media.dpi.wi.gov/stock-img/small-icon/tools-icon.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15452" y="3659120"/>
              <a:ext cx="914400" cy="9144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207487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42" presetClass="path" presetSubtype="0" accel="50000" decel="50000" fill="hold" nodeType="afterEffect">
                                  <p:stCondLst>
                                    <p:cond delay="500"/>
                                  </p:stCondLst>
                                  <p:childTnLst>
                                    <p:animMotion origin="layout" path="M -3.05556E-6 -3.20988E-6 L 0.10834 0.20741 " pathEditMode="relative" rAng="0" ptsTypes="AA">
                                      <p:cBhvr>
                                        <p:cTn id="9" dur="2000" fill="hold"/>
                                        <p:tgtEl>
                                          <p:spTgt spid="7"/>
                                        </p:tgtEl>
                                        <p:attrNameLst>
                                          <p:attrName>ppt_x</p:attrName>
                                          <p:attrName>ppt_y</p:attrName>
                                        </p:attrNameLst>
                                      </p:cBhvr>
                                      <p:rCtr x="5417" y="10370"/>
                                    </p:animMotion>
                                  </p:childTnLst>
                                </p:cTn>
                              </p:par>
                              <p:par>
                                <p:cTn id="10" presetID="10" presetClass="exit" presetSubtype="0" fill="hold" nodeType="withEffect">
                                  <p:stCondLst>
                                    <p:cond delay="500"/>
                                  </p:stCondLst>
                                  <p:childTnLst>
                                    <p:animEffect transition="out" filter="fade">
                                      <p:cBhvr>
                                        <p:cTn id="11" dur="1500"/>
                                        <p:tgtEl>
                                          <p:spTgt spid="7"/>
                                        </p:tgtEl>
                                      </p:cBhvr>
                                    </p:animEffect>
                                    <p:set>
                                      <p:cBhvr>
                                        <p:cTn id="12" dur="1" fill="hold">
                                          <p:stCondLst>
                                            <p:cond delay="1499"/>
                                          </p:stCondLst>
                                        </p:cTn>
                                        <p:tgtEl>
                                          <p:spTgt spid="7"/>
                                        </p:tgtEl>
                                        <p:attrNameLst>
                                          <p:attrName>style.visibility</p:attrName>
                                        </p:attrNameLst>
                                      </p:cBhvr>
                                      <p:to>
                                        <p:strVal val="hidden"/>
                                      </p:to>
                                    </p:set>
                                  </p:childTnLst>
                                </p:cTn>
                              </p:par>
                              <p:par>
                                <p:cTn id="13" presetID="42" presetClass="path" presetSubtype="0" accel="50000" decel="50000" fill="hold" nodeType="withEffect">
                                  <p:stCondLst>
                                    <p:cond delay="500"/>
                                  </p:stCondLst>
                                  <p:childTnLst>
                                    <p:animMotion origin="layout" path="M -4.16667E-6 -1.85185E-6 L -0.12777 0.21327 " pathEditMode="relative" rAng="0" ptsTypes="AA">
                                      <p:cBhvr>
                                        <p:cTn id="14" dur="2000" fill="hold"/>
                                        <p:tgtEl>
                                          <p:spTgt spid="8"/>
                                        </p:tgtEl>
                                        <p:attrNameLst>
                                          <p:attrName>ppt_x</p:attrName>
                                          <p:attrName>ppt_y</p:attrName>
                                        </p:attrNameLst>
                                      </p:cBhvr>
                                      <p:rCtr x="-6389" y="10648"/>
                                    </p:animMotion>
                                  </p:childTnLst>
                                </p:cTn>
                              </p:par>
                              <p:par>
                                <p:cTn id="15" presetID="10" presetClass="exit" presetSubtype="0" fill="hold" nodeType="withEffect">
                                  <p:stCondLst>
                                    <p:cond delay="500"/>
                                  </p:stCondLst>
                                  <p:childTnLst>
                                    <p:animEffect transition="out" filter="fade">
                                      <p:cBhvr>
                                        <p:cTn id="16" dur="1500"/>
                                        <p:tgtEl>
                                          <p:spTgt spid="8"/>
                                        </p:tgtEl>
                                      </p:cBhvr>
                                    </p:animEffect>
                                    <p:set>
                                      <p:cBhvr>
                                        <p:cTn id="17" dur="1" fill="hold">
                                          <p:stCondLst>
                                            <p:cond delay="1499"/>
                                          </p:stCondLst>
                                        </p:cTn>
                                        <p:tgtEl>
                                          <p:spTgt spid="8"/>
                                        </p:tgtEl>
                                        <p:attrNameLst>
                                          <p:attrName>style.visibility</p:attrName>
                                        </p:attrNameLst>
                                      </p:cBhvr>
                                      <p:to>
                                        <p:strVal val="hidden"/>
                                      </p:to>
                                    </p:set>
                                  </p:childTnLst>
                                </p:cTn>
                              </p:par>
                              <p:par>
                                <p:cTn id="18" presetID="42" presetClass="path" presetSubtype="0" accel="50000" decel="50000" fill="hold" nodeType="withEffect">
                                  <p:stCondLst>
                                    <p:cond delay="500"/>
                                  </p:stCondLst>
                                  <p:childTnLst>
                                    <p:animMotion origin="layout" path="M -4.72222E-6 -1.60494E-6 L -0.16215 -0.14815 " pathEditMode="relative" rAng="0" ptsTypes="AA">
                                      <p:cBhvr>
                                        <p:cTn id="19" dur="2000" fill="hold"/>
                                        <p:tgtEl>
                                          <p:spTgt spid="11"/>
                                        </p:tgtEl>
                                        <p:attrNameLst>
                                          <p:attrName>ppt_x</p:attrName>
                                          <p:attrName>ppt_y</p:attrName>
                                        </p:attrNameLst>
                                      </p:cBhvr>
                                      <p:rCtr x="-8108" y="-7407"/>
                                    </p:animMotion>
                                  </p:childTnLst>
                                </p:cTn>
                              </p:par>
                              <p:par>
                                <p:cTn id="20" presetID="10" presetClass="exit" presetSubtype="0" fill="hold" nodeType="withEffect">
                                  <p:stCondLst>
                                    <p:cond delay="500"/>
                                  </p:stCondLst>
                                  <p:childTnLst>
                                    <p:animEffect transition="out" filter="fade">
                                      <p:cBhvr>
                                        <p:cTn id="21" dur="1500"/>
                                        <p:tgtEl>
                                          <p:spTgt spid="11"/>
                                        </p:tgtEl>
                                      </p:cBhvr>
                                    </p:animEffect>
                                    <p:set>
                                      <p:cBhvr>
                                        <p:cTn id="22" dur="1" fill="hold">
                                          <p:stCondLst>
                                            <p:cond delay="1499"/>
                                          </p:stCondLst>
                                        </p:cTn>
                                        <p:tgtEl>
                                          <p:spTgt spid="11"/>
                                        </p:tgtEl>
                                        <p:attrNameLst>
                                          <p:attrName>style.visibility</p:attrName>
                                        </p:attrNameLst>
                                      </p:cBhvr>
                                      <p:to>
                                        <p:strVal val="hidden"/>
                                      </p:to>
                                    </p:set>
                                  </p:childTnLst>
                                </p:cTn>
                              </p:par>
                              <p:par>
                                <p:cTn id="23" presetID="42" presetClass="path" presetSubtype="0" accel="50000" decel="50000" fill="hold" nodeType="withEffect">
                                  <p:stCondLst>
                                    <p:cond delay="500"/>
                                  </p:stCondLst>
                                  <p:childTnLst>
                                    <p:animMotion origin="layout" path="M 0 -2.59259E-6 L -0.00017 -0.27716 " pathEditMode="relative" rAng="0" ptsTypes="AA">
                                      <p:cBhvr>
                                        <p:cTn id="24" dur="2000" fill="hold"/>
                                        <p:tgtEl>
                                          <p:spTgt spid="10"/>
                                        </p:tgtEl>
                                        <p:attrNameLst>
                                          <p:attrName>ppt_x</p:attrName>
                                          <p:attrName>ppt_y</p:attrName>
                                        </p:attrNameLst>
                                      </p:cBhvr>
                                      <p:rCtr x="-17" y="-13858"/>
                                    </p:animMotion>
                                  </p:childTnLst>
                                </p:cTn>
                              </p:par>
                              <p:par>
                                <p:cTn id="25" presetID="10" presetClass="exit" presetSubtype="0" fill="hold" nodeType="withEffect">
                                  <p:stCondLst>
                                    <p:cond delay="500"/>
                                  </p:stCondLst>
                                  <p:childTnLst>
                                    <p:animEffect transition="out" filter="fade">
                                      <p:cBhvr>
                                        <p:cTn id="26" dur="1500"/>
                                        <p:tgtEl>
                                          <p:spTgt spid="10"/>
                                        </p:tgtEl>
                                      </p:cBhvr>
                                    </p:animEffect>
                                    <p:set>
                                      <p:cBhvr>
                                        <p:cTn id="27" dur="1" fill="hold">
                                          <p:stCondLst>
                                            <p:cond delay="1499"/>
                                          </p:stCondLst>
                                        </p:cTn>
                                        <p:tgtEl>
                                          <p:spTgt spid="10"/>
                                        </p:tgtEl>
                                        <p:attrNameLst>
                                          <p:attrName>style.visibility</p:attrName>
                                        </p:attrNameLst>
                                      </p:cBhvr>
                                      <p:to>
                                        <p:strVal val="hidden"/>
                                      </p:to>
                                    </p:set>
                                  </p:childTnLst>
                                </p:cTn>
                              </p:par>
                              <p:par>
                                <p:cTn id="28" presetID="42" presetClass="path" presetSubtype="0" accel="50000" decel="50000" fill="hold" nodeType="withEffect">
                                  <p:stCondLst>
                                    <p:cond delay="500"/>
                                  </p:stCondLst>
                                  <p:childTnLst>
                                    <p:animMotion origin="layout" path="M -3.05556E-6 1.7284E-6 L 0.13889 -0.15309 " pathEditMode="relative" rAng="0" ptsTypes="AA">
                                      <p:cBhvr>
                                        <p:cTn id="29" dur="2000" fill="hold"/>
                                        <p:tgtEl>
                                          <p:spTgt spid="9"/>
                                        </p:tgtEl>
                                        <p:attrNameLst>
                                          <p:attrName>ppt_x</p:attrName>
                                          <p:attrName>ppt_y</p:attrName>
                                        </p:attrNameLst>
                                      </p:cBhvr>
                                      <p:rCtr x="6944" y="-7654"/>
                                    </p:animMotion>
                                  </p:childTnLst>
                                </p:cTn>
                              </p:par>
                              <p:par>
                                <p:cTn id="30" presetID="10" presetClass="exit" presetSubtype="0" fill="hold" nodeType="withEffect">
                                  <p:stCondLst>
                                    <p:cond delay="500"/>
                                  </p:stCondLst>
                                  <p:childTnLst>
                                    <p:animEffect transition="out" filter="fade">
                                      <p:cBhvr>
                                        <p:cTn id="31" dur="1500"/>
                                        <p:tgtEl>
                                          <p:spTgt spid="9"/>
                                        </p:tgtEl>
                                      </p:cBhvr>
                                    </p:animEffect>
                                    <p:set>
                                      <p:cBhvr>
                                        <p:cTn id="32" dur="1" fill="hold">
                                          <p:stCondLst>
                                            <p:cond delay="1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Financial Transparency Fact #2</a:t>
            </a:r>
            <a:endParaRPr lang="en-US" dirty="0"/>
          </a:p>
        </p:txBody>
      </p:sp>
      <p:sp>
        <p:nvSpPr>
          <p:cNvPr id="3" name="Text Placeholder 2"/>
          <p:cNvSpPr>
            <a:spLocks noGrp="1"/>
          </p:cNvSpPr>
          <p:nvPr>
            <p:ph type="body" sz="quarter" idx="14"/>
          </p:nvPr>
        </p:nvSpPr>
        <p:spPr/>
        <p:txBody>
          <a:bodyPr/>
          <a:lstStyle/>
          <a:p>
            <a:r>
              <a:rPr lang="en-US" dirty="0" smtClean="0"/>
              <a:t>Most school leaders do not have a good sense of how well their schools are able to leverage dollars and maximize outcomes.</a:t>
            </a:r>
            <a:endParaRPr lang="en-US" dirty="0"/>
          </a:p>
        </p:txBody>
      </p:sp>
      <p:sp>
        <p:nvSpPr>
          <p:cNvPr id="5" name="TextBox 4"/>
          <p:cNvSpPr txBox="1"/>
          <p:nvPr/>
        </p:nvSpPr>
        <p:spPr>
          <a:xfrm>
            <a:off x="3582862" y="3928262"/>
            <a:ext cx="4658648" cy="369332"/>
          </a:xfrm>
          <a:prstGeom prst="rect">
            <a:avLst/>
          </a:prstGeom>
          <a:noFill/>
        </p:spPr>
        <p:txBody>
          <a:bodyPr wrap="none" rtlCol="0">
            <a:spAutoFit/>
          </a:bodyPr>
          <a:lstStyle/>
          <a:p>
            <a:r>
              <a:rPr lang="en-US" sz="900" dirty="0" smtClean="0"/>
              <a:t>Source: Edunomics Lab, Georgetown University. “Financial transparency: What’s your number?”</a:t>
            </a:r>
            <a:br>
              <a:rPr lang="en-US" sz="900" dirty="0" smtClean="0"/>
            </a:br>
            <a:r>
              <a:rPr lang="en-US" sz="900" dirty="0" smtClean="0"/>
              <a:t>Presentation, Council of Chief State School Officers, 2017.</a:t>
            </a:r>
            <a:endParaRPr lang="en-US" sz="900" dirty="0"/>
          </a:p>
        </p:txBody>
      </p:sp>
    </p:spTree>
    <p:extLst>
      <p:ext uri="{BB962C8B-B14F-4D97-AF65-F5344CB8AC3E}">
        <p14:creationId xmlns:p14="http://schemas.microsoft.com/office/powerpoint/2010/main" val="1136915087"/>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Financial Transparency Fact #2</a:t>
            </a:r>
          </a:p>
        </p:txBody>
      </p:sp>
      <p:sp>
        <p:nvSpPr>
          <p:cNvPr id="3" name="Text Placeholder 2"/>
          <p:cNvSpPr>
            <a:spLocks noGrp="1"/>
          </p:cNvSpPr>
          <p:nvPr>
            <p:ph type="body" sz="quarter" idx="14"/>
          </p:nvPr>
        </p:nvSpPr>
        <p:spPr/>
        <p:txBody>
          <a:bodyPr>
            <a:normAutofit fontScale="92500" lnSpcReduction="20000"/>
          </a:bodyPr>
          <a:lstStyle/>
          <a:p>
            <a:r>
              <a:rPr lang="en-US" dirty="0" smtClean="0"/>
              <a:t>Are your budget initiatives improving learning and college &amp; career readiness?</a:t>
            </a:r>
          </a:p>
          <a:p>
            <a:r>
              <a:rPr lang="en-US" dirty="0" smtClean="0"/>
              <a:t>How would you determine your return on investment?</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62429" y="1291773"/>
            <a:ext cx="2056596" cy="1371600"/>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85720" y="3010779"/>
            <a:ext cx="2057933" cy="1371600"/>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15563" y="2151276"/>
            <a:ext cx="2059219" cy="1371600"/>
          </a:xfrm>
          <a:prstGeom prst="rect">
            <a:avLst/>
          </a:prstGeom>
        </p:spPr>
      </p:pic>
    </p:spTree>
    <p:extLst>
      <p:ext uri="{BB962C8B-B14F-4D97-AF65-F5344CB8AC3E}">
        <p14:creationId xmlns:p14="http://schemas.microsoft.com/office/powerpoint/2010/main" val="30473743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14" presetClass="entr" presetSubtype="10" fill="hold" nodeType="afterEffect">
                                  <p:stCondLst>
                                    <p:cond delay="25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childTnLst>
                          </p:cTn>
                        </p:par>
                        <p:par>
                          <p:cTn id="11" fill="hold">
                            <p:stCondLst>
                              <p:cond delay="750"/>
                            </p:stCondLst>
                            <p:childTnLst>
                              <p:par>
                                <p:cTn id="12" presetID="14" presetClass="entr" presetSubtype="10" fill="hold" nodeType="afterEffect">
                                  <p:stCondLst>
                                    <p:cond delay="250"/>
                                  </p:stCondLst>
                                  <p:childTnLst>
                                    <p:set>
                                      <p:cBhvr>
                                        <p:cTn id="13" dur="1" fill="hold">
                                          <p:stCondLst>
                                            <p:cond delay="0"/>
                                          </p:stCondLst>
                                        </p:cTn>
                                        <p:tgtEl>
                                          <p:spTgt spid="12"/>
                                        </p:tgtEl>
                                        <p:attrNameLst>
                                          <p:attrName>style.visibility</p:attrName>
                                        </p:attrNameLst>
                                      </p:cBhvr>
                                      <p:to>
                                        <p:strVal val="visible"/>
                                      </p:to>
                                    </p:set>
                                    <p:animEffect transition="in" filter="randombar(horizontal)">
                                      <p:cBhvr>
                                        <p:cTn id="14" dur="500"/>
                                        <p:tgtEl>
                                          <p:spTgt spid="12"/>
                                        </p:tgtEl>
                                      </p:cBhvr>
                                    </p:animEffect>
                                  </p:childTnLst>
                                </p:cTn>
                              </p:par>
                            </p:childTnLst>
                          </p:cTn>
                        </p:par>
                        <p:par>
                          <p:cTn id="15" fill="hold">
                            <p:stCondLst>
                              <p:cond delay="1500"/>
                            </p:stCondLst>
                            <p:childTnLst>
                              <p:par>
                                <p:cTn id="16" presetID="14" presetClass="entr" presetSubtype="10" fill="hold" nodeType="afterEffect">
                                  <p:stCondLst>
                                    <p:cond delay="250"/>
                                  </p:stCondLst>
                                  <p:childTnLst>
                                    <p:set>
                                      <p:cBhvr>
                                        <p:cTn id="17" dur="1" fill="hold">
                                          <p:stCondLst>
                                            <p:cond delay="0"/>
                                          </p:stCondLst>
                                        </p:cTn>
                                        <p:tgtEl>
                                          <p:spTgt spid="11"/>
                                        </p:tgtEl>
                                        <p:attrNameLst>
                                          <p:attrName>style.visibility</p:attrName>
                                        </p:attrNameLst>
                                      </p:cBhvr>
                                      <p:to>
                                        <p:strVal val="visible"/>
                                      </p:to>
                                    </p:set>
                                    <p:animEffect transition="in" filter="randombar(horizontal)">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Using the Numbers</a:t>
            </a:r>
            <a:endParaRPr lang="en-US" dirty="0"/>
          </a:p>
        </p:txBody>
      </p:sp>
      <p:sp>
        <p:nvSpPr>
          <p:cNvPr id="3" name="Text Placeholder 2"/>
          <p:cNvSpPr>
            <a:spLocks noGrp="1"/>
          </p:cNvSpPr>
          <p:nvPr>
            <p:ph type="body" sz="quarter" idx="14"/>
          </p:nvPr>
        </p:nvSpPr>
        <p:spPr/>
        <p:txBody>
          <a:bodyPr>
            <a:normAutofit/>
          </a:bodyPr>
          <a:lstStyle/>
          <a:p>
            <a:r>
              <a:rPr lang="en-US" dirty="0" smtClean="0"/>
              <a:t>School level per-pupil spending</a:t>
            </a:r>
            <a:br>
              <a:rPr lang="en-US" dirty="0" smtClean="0"/>
            </a:br>
            <a:r>
              <a:rPr lang="en-US" u="sng" dirty="0" smtClean="0"/>
              <a:t>will</a:t>
            </a:r>
            <a:r>
              <a:rPr lang="en-US" dirty="0" smtClean="0"/>
              <a:t> be used to compare schools…</a:t>
            </a:r>
          </a:p>
          <a:p>
            <a:r>
              <a:rPr lang="en-US" dirty="0" smtClean="0"/>
              <a:t>…but there is no perfect apples-to-apples method for doing so</a:t>
            </a:r>
            <a:endParaRPr lang="en-US" dirty="0"/>
          </a:p>
        </p:txBody>
      </p:sp>
    </p:spTree>
    <p:extLst>
      <p:ext uri="{BB962C8B-B14F-4D97-AF65-F5344CB8AC3E}">
        <p14:creationId xmlns:p14="http://schemas.microsoft.com/office/powerpoint/2010/main" val="38824609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How Might Someone Compare?</a:t>
            </a:r>
            <a:endParaRPr lang="en-US" dirty="0"/>
          </a:p>
        </p:txBody>
      </p:sp>
      <p:graphicFrame>
        <p:nvGraphicFramePr>
          <p:cNvPr id="4" name="Table 3"/>
          <p:cNvGraphicFramePr>
            <a:graphicFrameLocks noGrp="1"/>
          </p:cNvGraphicFramePr>
          <p:nvPr>
            <p:extLst/>
          </p:nvPr>
        </p:nvGraphicFramePr>
        <p:xfrm>
          <a:off x="1524000" y="2097892"/>
          <a:ext cx="6096000" cy="25958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3698047183"/>
                    </a:ext>
                  </a:extLst>
                </a:gridCol>
                <a:gridCol w="2032000">
                  <a:extLst>
                    <a:ext uri="{9D8B030D-6E8A-4147-A177-3AD203B41FA5}">
                      <a16:colId xmlns:a16="http://schemas.microsoft.com/office/drawing/2014/main" val="2061169202"/>
                    </a:ext>
                  </a:extLst>
                </a:gridCol>
                <a:gridCol w="2032000">
                  <a:extLst>
                    <a:ext uri="{9D8B030D-6E8A-4147-A177-3AD203B41FA5}">
                      <a16:colId xmlns:a16="http://schemas.microsoft.com/office/drawing/2014/main" val="3995614296"/>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1860162912"/>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57584606"/>
                  </a:ext>
                </a:extLst>
              </a:tr>
              <a:tr h="370840">
                <a:tc>
                  <a:txBody>
                    <a:bodyPr/>
                    <a:lstStyle/>
                    <a:p>
                      <a:r>
                        <a:rPr lang="en-US" sz="1600" dirty="0" smtClean="0">
                          <a:latin typeface="Lato" panose="020F0502020204030203" pitchFamily="34" charset="0"/>
                        </a:rPr>
                        <a:t>School Report Card</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Meets Exp.</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Exceeds Exp.</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1332365937"/>
                  </a:ext>
                </a:extLst>
              </a:tr>
              <a:tr h="370840">
                <a:tc>
                  <a:txBody>
                    <a:bodyPr/>
                    <a:lstStyle/>
                    <a:p>
                      <a:r>
                        <a:rPr lang="en-US" sz="1600" dirty="0" smtClean="0">
                          <a:latin typeface="Lato" panose="020F0502020204030203" pitchFamily="34" charset="0"/>
                        </a:rPr>
                        <a:t>Enrollment</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217</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635</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693554305"/>
                  </a:ext>
                </a:extLst>
              </a:tr>
              <a:tr h="370840">
                <a:tc>
                  <a:txBody>
                    <a:bodyPr/>
                    <a:lstStyle/>
                    <a:p>
                      <a:r>
                        <a:rPr lang="en-US" sz="1600" dirty="0" smtClean="0">
                          <a:latin typeface="Lato" panose="020F0502020204030203" pitchFamily="34" charset="0"/>
                        </a:rPr>
                        <a:t>CESA</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10</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5</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850838293"/>
                  </a:ext>
                </a:extLst>
              </a:tr>
              <a:tr h="370840">
                <a:tc>
                  <a:txBody>
                    <a:bodyPr/>
                    <a:lstStyle/>
                    <a:p>
                      <a:r>
                        <a:rPr lang="en-US" sz="1600" baseline="0" dirty="0" smtClean="0">
                          <a:latin typeface="Lato" panose="020F0502020204030203" pitchFamily="34" charset="0"/>
                        </a:rPr>
                        <a:t>Title I Program?</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Yes</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No</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113877891"/>
                  </a:ext>
                </a:extLst>
              </a:tr>
              <a:tr h="370840">
                <a:tc>
                  <a:txBody>
                    <a:bodyPr/>
                    <a:lstStyle/>
                    <a:p>
                      <a:r>
                        <a:rPr lang="en-US" sz="1600" dirty="0" smtClean="0">
                          <a:latin typeface="Lato" panose="020F0502020204030203" pitchFamily="34" charset="0"/>
                        </a:rPr>
                        <a:t>Health Insurance</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Traditional POS</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Hi</a:t>
                      </a:r>
                      <a:r>
                        <a:rPr lang="en-US" sz="1600" baseline="0" dirty="0" smtClean="0">
                          <a:latin typeface="Lato Black" panose="020F0A02020204030203" pitchFamily="34" charset="0"/>
                        </a:rPr>
                        <a:t>gh </a:t>
                      </a:r>
                      <a:r>
                        <a:rPr lang="en-US" sz="1600" baseline="0" dirty="0" err="1" smtClean="0">
                          <a:latin typeface="Lato Black" panose="020F0A02020204030203" pitchFamily="34" charset="0"/>
                        </a:rPr>
                        <a:t>Ded</a:t>
                      </a:r>
                      <a:r>
                        <a:rPr lang="en-US" sz="1600" baseline="0" dirty="0" smtClean="0">
                          <a:latin typeface="Lato Black" panose="020F0A02020204030203" pitchFamily="34" charset="0"/>
                        </a:rPr>
                        <a:t>. HMO</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1172485179"/>
                  </a:ext>
                </a:extLst>
              </a:tr>
            </a:tbl>
          </a:graphicData>
        </a:graphic>
      </p:graphicFrame>
      <p:pic>
        <p:nvPicPr>
          <p:cNvPr id="5" name="Picture 4"/>
          <p:cNvPicPr>
            <a:picLocks noChangeAspect="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3933342" y="1078177"/>
            <a:ext cx="1277315" cy="914400"/>
          </a:xfrm>
          <a:prstGeom prst="rect">
            <a:avLst/>
          </a:prstGeom>
        </p:spPr>
      </p:pic>
      <p:pic>
        <p:nvPicPr>
          <p:cNvPr id="6" name="Picture 5"/>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958433" y="1078177"/>
            <a:ext cx="1277315" cy="914400"/>
          </a:xfrm>
          <a:prstGeom prst="rect">
            <a:avLst/>
          </a:prstGeom>
        </p:spPr>
      </p:pic>
      <p:graphicFrame>
        <p:nvGraphicFramePr>
          <p:cNvPr id="7" name="Table 6"/>
          <p:cNvGraphicFramePr>
            <a:graphicFrameLocks noGrp="1"/>
          </p:cNvGraphicFramePr>
          <p:nvPr>
            <p:extLst/>
          </p:nvPr>
        </p:nvGraphicFramePr>
        <p:xfrm>
          <a:off x="1524000" y="2097892"/>
          <a:ext cx="6096000" cy="222504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3698047183"/>
                    </a:ext>
                  </a:extLst>
                </a:gridCol>
                <a:gridCol w="2032000">
                  <a:extLst>
                    <a:ext uri="{9D8B030D-6E8A-4147-A177-3AD203B41FA5}">
                      <a16:colId xmlns:a16="http://schemas.microsoft.com/office/drawing/2014/main" val="2061169202"/>
                    </a:ext>
                  </a:extLst>
                </a:gridCol>
                <a:gridCol w="2032000">
                  <a:extLst>
                    <a:ext uri="{9D8B030D-6E8A-4147-A177-3AD203B41FA5}">
                      <a16:colId xmlns:a16="http://schemas.microsoft.com/office/drawing/2014/main" val="3995614296"/>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1860162912"/>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57584606"/>
                  </a:ext>
                </a:extLst>
              </a:tr>
              <a:tr h="370840">
                <a:tc>
                  <a:txBody>
                    <a:bodyPr/>
                    <a:lstStyle/>
                    <a:p>
                      <a:r>
                        <a:rPr lang="en-US" sz="1600" dirty="0" smtClean="0">
                          <a:latin typeface="Lato" panose="020F0502020204030203" pitchFamily="34" charset="0"/>
                        </a:rPr>
                        <a:t>School Report Card</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Meets Exp.</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Exceeds Exp.</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1332365937"/>
                  </a:ext>
                </a:extLst>
              </a:tr>
              <a:tr h="370840">
                <a:tc>
                  <a:txBody>
                    <a:bodyPr/>
                    <a:lstStyle/>
                    <a:p>
                      <a:r>
                        <a:rPr lang="en-US" sz="1600" dirty="0" smtClean="0">
                          <a:latin typeface="Lato" panose="020F0502020204030203" pitchFamily="34" charset="0"/>
                        </a:rPr>
                        <a:t>Enrollment</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217</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635</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693554305"/>
                  </a:ext>
                </a:extLst>
              </a:tr>
              <a:tr h="370840">
                <a:tc>
                  <a:txBody>
                    <a:bodyPr/>
                    <a:lstStyle/>
                    <a:p>
                      <a:r>
                        <a:rPr lang="en-US" sz="1600" dirty="0" smtClean="0">
                          <a:latin typeface="Lato" panose="020F0502020204030203" pitchFamily="34" charset="0"/>
                        </a:rPr>
                        <a:t>CESA</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10</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5</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850838293"/>
                  </a:ext>
                </a:extLst>
              </a:tr>
              <a:tr h="370840">
                <a:tc>
                  <a:txBody>
                    <a:bodyPr/>
                    <a:lstStyle/>
                    <a:p>
                      <a:r>
                        <a:rPr lang="en-US" sz="1600" baseline="0" dirty="0" smtClean="0">
                          <a:latin typeface="Lato" panose="020F0502020204030203" pitchFamily="34" charset="0"/>
                        </a:rPr>
                        <a:t>Title I Program?</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Yes</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No</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113877891"/>
                  </a:ext>
                </a:extLst>
              </a:tr>
            </a:tbl>
          </a:graphicData>
        </a:graphic>
      </p:graphicFrame>
      <p:graphicFrame>
        <p:nvGraphicFramePr>
          <p:cNvPr id="8" name="Table 7"/>
          <p:cNvGraphicFramePr>
            <a:graphicFrameLocks noGrp="1"/>
          </p:cNvGraphicFramePr>
          <p:nvPr>
            <p:extLst/>
          </p:nvPr>
        </p:nvGraphicFramePr>
        <p:xfrm>
          <a:off x="1524000" y="2097892"/>
          <a:ext cx="6096000" cy="185420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3698047183"/>
                    </a:ext>
                  </a:extLst>
                </a:gridCol>
                <a:gridCol w="2032000">
                  <a:extLst>
                    <a:ext uri="{9D8B030D-6E8A-4147-A177-3AD203B41FA5}">
                      <a16:colId xmlns:a16="http://schemas.microsoft.com/office/drawing/2014/main" val="2061169202"/>
                    </a:ext>
                  </a:extLst>
                </a:gridCol>
                <a:gridCol w="2032000">
                  <a:extLst>
                    <a:ext uri="{9D8B030D-6E8A-4147-A177-3AD203B41FA5}">
                      <a16:colId xmlns:a16="http://schemas.microsoft.com/office/drawing/2014/main" val="3995614296"/>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1860162912"/>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57584606"/>
                  </a:ext>
                </a:extLst>
              </a:tr>
              <a:tr h="370840">
                <a:tc>
                  <a:txBody>
                    <a:bodyPr/>
                    <a:lstStyle/>
                    <a:p>
                      <a:r>
                        <a:rPr lang="en-US" sz="1600" dirty="0" smtClean="0">
                          <a:latin typeface="Lato" panose="020F0502020204030203" pitchFamily="34" charset="0"/>
                        </a:rPr>
                        <a:t>School Report Card</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Meets Exp.</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Exceeds Exp.</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1332365937"/>
                  </a:ext>
                </a:extLst>
              </a:tr>
              <a:tr h="370840">
                <a:tc>
                  <a:txBody>
                    <a:bodyPr/>
                    <a:lstStyle/>
                    <a:p>
                      <a:r>
                        <a:rPr lang="en-US" sz="1600" dirty="0" smtClean="0">
                          <a:latin typeface="Lato" panose="020F0502020204030203" pitchFamily="34" charset="0"/>
                        </a:rPr>
                        <a:t>Enrollment</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217</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635</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693554305"/>
                  </a:ext>
                </a:extLst>
              </a:tr>
              <a:tr h="370840">
                <a:tc>
                  <a:txBody>
                    <a:bodyPr/>
                    <a:lstStyle/>
                    <a:p>
                      <a:r>
                        <a:rPr lang="en-US" sz="1600" dirty="0" smtClean="0">
                          <a:latin typeface="Lato" panose="020F0502020204030203" pitchFamily="34" charset="0"/>
                        </a:rPr>
                        <a:t>CESA</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10</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5</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850838293"/>
                  </a:ext>
                </a:extLst>
              </a:tr>
            </a:tbl>
          </a:graphicData>
        </a:graphic>
      </p:graphicFrame>
      <p:graphicFrame>
        <p:nvGraphicFramePr>
          <p:cNvPr id="9" name="Table 8"/>
          <p:cNvGraphicFramePr>
            <a:graphicFrameLocks noGrp="1"/>
          </p:cNvGraphicFramePr>
          <p:nvPr>
            <p:extLst/>
          </p:nvPr>
        </p:nvGraphicFramePr>
        <p:xfrm>
          <a:off x="1524000" y="2097892"/>
          <a:ext cx="6096000" cy="148336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942731651"/>
                    </a:ext>
                  </a:extLst>
                </a:gridCol>
                <a:gridCol w="2032000">
                  <a:extLst>
                    <a:ext uri="{9D8B030D-6E8A-4147-A177-3AD203B41FA5}">
                      <a16:colId xmlns:a16="http://schemas.microsoft.com/office/drawing/2014/main" val="751742776"/>
                    </a:ext>
                  </a:extLst>
                </a:gridCol>
                <a:gridCol w="2032000">
                  <a:extLst>
                    <a:ext uri="{9D8B030D-6E8A-4147-A177-3AD203B41FA5}">
                      <a16:colId xmlns:a16="http://schemas.microsoft.com/office/drawing/2014/main" val="3713260286"/>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579801766"/>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609384929"/>
                  </a:ext>
                </a:extLst>
              </a:tr>
              <a:tr h="370840">
                <a:tc>
                  <a:txBody>
                    <a:bodyPr/>
                    <a:lstStyle/>
                    <a:p>
                      <a:r>
                        <a:rPr lang="en-US" sz="1600" dirty="0" smtClean="0">
                          <a:latin typeface="Lato" panose="020F0502020204030203" pitchFamily="34" charset="0"/>
                        </a:rPr>
                        <a:t>School Report Card</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Meets Exp.</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Exceeds Exp.</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3362117108"/>
                  </a:ext>
                </a:extLst>
              </a:tr>
              <a:tr h="370840">
                <a:tc>
                  <a:txBody>
                    <a:bodyPr/>
                    <a:lstStyle/>
                    <a:p>
                      <a:r>
                        <a:rPr lang="en-US" sz="1600" dirty="0" smtClean="0">
                          <a:latin typeface="Lato" panose="020F0502020204030203" pitchFamily="34" charset="0"/>
                        </a:rPr>
                        <a:t>Enrollment</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217</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635</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1649276716"/>
                  </a:ext>
                </a:extLst>
              </a:tr>
            </a:tbl>
          </a:graphicData>
        </a:graphic>
      </p:graphicFrame>
      <p:graphicFrame>
        <p:nvGraphicFramePr>
          <p:cNvPr id="10" name="Table 9"/>
          <p:cNvGraphicFramePr>
            <a:graphicFrameLocks noGrp="1"/>
          </p:cNvGraphicFramePr>
          <p:nvPr>
            <p:extLst/>
          </p:nvPr>
        </p:nvGraphicFramePr>
        <p:xfrm>
          <a:off x="1524000" y="2097892"/>
          <a:ext cx="6096000" cy="111252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3894662404"/>
                    </a:ext>
                  </a:extLst>
                </a:gridCol>
                <a:gridCol w="2032000">
                  <a:extLst>
                    <a:ext uri="{9D8B030D-6E8A-4147-A177-3AD203B41FA5}">
                      <a16:colId xmlns:a16="http://schemas.microsoft.com/office/drawing/2014/main" val="2831509165"/>
                    </a:ext>
                  </a:extLst>
                </a:gridCol>
                <a:gridCol w="2032000">
                  <a:extLst>
                    <a:ext uri="{9D8B030D-6E8A-4147-A177-3AD203B41FA5}">
                      <a16:colId xmlns:a16="http://schemas.microsoft.com/office/drawing/2014/main" val="3645467823"/>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2517926197"/>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1834969206"/>
                  </a:ext>
                </a:extLst>
              </a:tr>
              <a:tr h="370840">
                <a:tc>
                  <a:txBody>
                    <a:bodyPr/>
                    <a:lstStyle/>
                    <a:p>
                      <a:r>
                        <a:rPr lang="en-US" sz="1600" dirty="0" smtClean="0">
                          <a:latin typeface="Lato" panose="020F0502020204030203" pitchFamily="34" charset="0"/>
                        </a:rPr>
                        <a:t>School Report Card</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Meets Expectations</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Exceeds Exp.</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3471413372"/>
                  </a:ext>
                </a:extLst>
              </a:tr>
            </a:tbl>
          </a:graphicData>
        </a:graphic>
      </p:graphicFrame>
      <p:graphicFrame>
        <p:nvGraphicFramePr>
          <p:cNvPr id="11" name="Table 10"/>
          <p:cNvGraphicFramePr>
            <a:graphicFrameLocks noGrp="1"/>
          </p:cNvGraphicFramePr>
          <p:nvPr>
            <p:extLst/>
          </p:nvPr>
        </p:nvGraphicFramePr>
        <p:xfrm>
          <a:off x="1524000" y="2097892"/>
          <a:ext cx="6096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4148189354"/>
                    </a:ext>
                  </a:extLst>
                </a:gridCol>
                <a:gridCol w="2032000">
                  <a:extLst>
                    <a:ext uri="{9D8B030D-6E8A-4147-A177-3AD203B41FA5}">
                      <a16:colId xmlns:a16="http://schemas.microsoft.com/office/drawing/2014/main" val="3400176934"/>
                    </a:ext>
                  </a:extLst>
                </a:gridCol>
                <a:gridCol w="2032000">
                  <a:extLst>
                    <a:ext uri="{9D8B030D-6E8A-4147-A177-3AD203B41FA5}">
                      <a16:colId xmlns:a16="http://schemas.microsoft.com/office/drawing/2014/main" val="1879244501"/>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3490589716"/>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316220141"/>
                  </a:ext>
                </a:extLst>
              </a:tr>
            </a:tbl>
          </a:graphicData>
        </a:graphic>
      </p:graphicFrame>
      <p:graphicFrame>
        <p:nvGraphicFramePr>
          <p:cNvPr id="12" name="Table 11"/>
          <p:cNvGraphicFramePr>
            <a:graphicFrameLocks noGrp="1"/>
          </p:cNvGraphicFramePr>
          <p:nvPr>
            <p:extLst/>
          </p:nvPr>
        </p:nvGraphicFramePr>
        <p:xfrm>
          <a:off x="1523999" y="2097892"/>
          <a:ext cx="6096000" cy="37084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4148189354"/>
                    </a:ext>
                  </a:extLst>
                </a:gridCol>
                <a:gridCol w="2032000">
                  <a:extLst>
                    <a:ext uri="{9D8B030D-6E8A-4147-A177-3AD203B41FA5}">
                      <a16:colId xmlns:a16="http://schemas.microsoft.com/office/drawing/2014/main" val="3400176934"/>
                    </a:ext>
                  </a:extLst>
                </a:gridCol>
                <a:gridCol w="2032000">
                  <a:extLst>
                    <a:ext uri="{9D8B030D-6E8A-4147-A177-3AD203B41FA5}">
                      <a16:colId xmlns:a16="http://schemas.microsoft.com/office/drawing/2014/main" val="1879244501"/>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3490589716"/>
                  </a:ext>
                </a:extLst>
              </a:tr>
            </a:tbl>
          </a:graphicData>
        </a:graphic>
      </p:graphicFrame>
    </p:spTree>
    <p:extLst>
      <p:ext uri="{BB962C8B-B14F-4D97-AF65-F5344CB8AC3E}">
        <p14:creationId xmlns:p14="http://schemas.microsoft.com/office/powerpoint/2010/main" val="40386363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How Might Someone Compare?</a:t>
            </a:r>
            <a:endParaRPr lang="en-US" dirty="0"/>
          </a:p>
        </p:txBody>
      </p:sp>
      <p:pic>
        <p:nvPicPr>
          <p:cNvPr id="5" name="Picture 4"/>
          <p:cNvPicPr>
            <a:picLocks noChangeAspect="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3933342" y="1078177"/>
            <a:ext cx="1277315" cy="914400"/>
          </a:xfrm>
          <a:prstGeom prst="rect">
            <a:avLst/>
          </a:prstGeom>
        </p:spPr>
      </p:pic>
      <p:pic>
        <p:nvPicPr>
          <p:cNvPr id="6" name="Picture 5"/>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958433" y="1078177"/>
            <a:ext cx="1277315" cy="914400"/>
          </a:xfrm>
          <a:prstGeom prst="rect">
            <a:avLst/>
          </a:prstGeom>
        </p:spPr>
      </p:pic>
      <p:graphicFrame>
        <p:nvGraphicFramePr>
          <p:cNvPr id="10" name="Table 9"/>
          <p:cNvGraphicFramePr>
            <a:graphicFrameLocks noGrp="1"/>
          </p:cNvGraphicFramePr>
          <p:nvPr>
            <p:extLst/>
          </p:nvPr>
        </p:nvGraphicFramePr>
        <p:xfrm>
          <a:off x="1524000" y="2097892"/>
          <a:ext cx="6096000" cy="111252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3894662404"/>
                    </a:ext>
                  </a:extLst>
                </a:gridCol>
                <a:gridCol w="2032000">
                  <a:extLst>
                    <a:ext uri="{9D8B030D-6E8A-4147-A177-3AD203B41FA5}">
                      <a16:colId xmlns:a16="http://schemas.microsoft.com/office/drawing/2014/main" val="2831509165"/>
                    </a:ext>
                  </a:extLst>
                </a:gridCol>
                <a:gridCol w="2032000">
                  <a:extLst>
                    <a:ext uri="{9D8B030D-6E8A-4147-A177-3AD203B41FA5}">
                      <a16:colId xmlns:a16="http://schemas.microsoft.com/office/drawing/2014/main" val="3645467823"/>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2517926197"/>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1834969206"/>
                  </a:ext>
                </a:extLst>
              </a:tr>
              <a:tr h="370840">
                <a:tc>
                  <a:txBody>
                    <a:bodyPr/>
                    <a:lstStyle/>
                    <a:p>
                      <a:r>
                        <a:rPr lang="en-US" sz="1600" dirty="0" smtClean="0">
                          <a:latin typeface="Lato" panose="020F0502020204030203" pitchFamily="34" charset="0"/>
                        </a:rPr>
                        <a:t>School Report Card</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Meets Expectations</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Exceeds Exp.</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3471413372"/>
                  </a:ext>
                </a:extLst>
              </a:tr>
            </a:tbl>
          </a:graphicData>
        </a:graphic>
      </p:graphicFrame>
      <p:graphicFrame>
        <p:nvGraphicFramePr>
          <p:cNvPr id="12" name="Table 11"/>
          <p:cNvGraphicFramePr>
            <a:graphicFrameLocks noGrp="1"/>
          </p:cNvGraphicFramePr>
          <p:nvPr/>
        </p:nvGraphicFramePr>
        <p:xfrm>
          <a:off x="1523999" y="2097892"/>
          <a:ext cx="6096000" cy="37084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4148189354"/>
                    </a:ext>
                  </a:extLst>
                </a:gridCol>
                <a:gridCol w="2032000">
                  <a:extLst>
                    <a:ext uri="{9D8B030D-6E8A-4147-A177-3AD203B41FA5}">
                      <a16:colId xmlns:a16="http://schemas.microsoft.com/office/drawing/2014/main" val="3400176934"/>
                    </a:ext>
                  </a:extLst>
                </a:gridCol>
                <a:gridCol w="2032000">
                  <a:extLst>
                    <a:ext uri="{9D8B030D-6E8A-4147-A177-3AD203B41FA5}">
                      <a16:colId xmlns:a16="http://schemas.microsoft.com/office/drawing/2014/main" val="1879244501"/>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3490589716"/>
                  </a:ext>
                </a:extLst>
              </a:tr>
            </a:tbl>
          </a:graphicData>
        </a:graphic>
      </p:graphicFrame>
      <p:sp>
        <p:nvSpPr>
          <p:cNvPr id="3" name="TextBox 2"/>
          <p:cNvSpPr txBox="1"/>
          <p:nvPr/>
        </p:nvSpPr>
        <p:spPr>
          <a:xfrm>
            <a:off x="1929641" y="3275687"/>
            <a:ext cx="5284715" cy="861774"/>
          </a:xfrm>
          <a:prstGeom prst="rect">
            <a:avLst/>
          </a:prstGeom>
          <a:noFill/>
        </p:spPr>
        <p:txBody>
          <a:bodyPr wrap="none" rtlCol="0">
            <a:spAutoFit/>
          </a:bodyPr>
          <a:lstStyle/>
          <a:p>
            <a:pPr algn="ctr"/>
            <a:r>
              <a:rPr lang="en-US" sz="2000" dirty="0" smtClean="0">
                <a:latin typeface="Lato" panose="020F0502020204030203" pitchFamily="34" charset="0"/>
              </a:rPr>
              <a:t>…but this is all you’re likely to see in the paper.</a:t>
            </a:r>
          </a:p>
          <a:p>
            <a:pPr algn="ctr">
              <a:lnSpc>
                <a:spcPct val="150000"/>
              </a:lnSpc>
            </a:pPr>
            <a:r>
              <a:rPr lang="en-US" sz="2000" dirty="0" smtClean="0">
                <a:latin typeface="Lato Black" panose="020F0A02020204030203" pitchFamily="34" charset="0"/>
              </a:rPr>
              <a:t>It’s up to </a:t>
            </a:r>
            <a:r>
              <a:rPr lang="en-US" sz="2000" u="sng" dirty="0" smtClean="0">
                <a:latin typeface="Lato Black" panose="020F0A02020204030203" pitchFamily="34" charset="0"/>
              </a:rPr>
              <a:t>YOU</a:t>
            </a:r>
            <a:r>
              <a:rPr lang="en-US" sz="2000" dirty="0" smtClean="0">
                <a:latin typeface="Lato Black" panose="020F0A02020204030203" pitchFamily="34" charset="0"/>
              </a:rPr>
              <a:t> as leaders to add context.</a:t>
            </a:r>
            <a:endParaRPr lang="en-US" sz="2000" dirty="0">
              <a:latin typeface="Lato Black" panose="020F0A02020204030203" pitchFamily="34" charset="0"/>
            </a:endParaRPr>
          </a:p>
        </p:txBody>
      </p:sp>
    </p:spTree>
    <p:extLst>
      <p:ext uri="{BB962C8B-B14F-4D97-AF65-F5344CB8AC3E}">
        <p14:creationId xmlns:p14="http://schemas.microsoft.com/office/powerpoint/2010/main" val="512824924"/>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Moving Forward</a:t>
            </a:r>
            <a:endParaRPr lang="en-US" dirty="0"/>
          </a:p>
        </p:txBody>
      </p:sp>
      <p:sp>
        <p:nvSpPr>
          <p:cNvPr id="3" name="Text Placeholder 2"/>
          <p:cNvSpPr>
            <a:spLocks noGrp="1"/>
          </p:cNvSpPr>
          <p:nvPr>
            <p:ph type="body" sz="quarter" idx="14"/>
          </p:nvPr>
        </p:nvSpPr>
        <p:spPr/>
        <p:txBody>
          <a:bodyPr/>
          <a:lstStyle/>
          <a:p>
            <a:r>
              <a:rPr lang="en-US" dirty="0" smtClean="0"/>
              <a:t>2018-19 per pupil school-level expenditure data for Wisconsin public schools will be released on November 19, 2020</a:t>
            </a:r>
            <a:endParaRPr lang="en-US" dirty="0"/>
          </a:p>
        </p:txBody>
      </p:sp>
    </p:spTree>
    <p:extLst>
      <p:ext uri="{BB962C8B-B14F-4D97-AF65-F5344CB8AC3E}">
        <p14:creationId xmlns:p14="http://schemas.microsoft.com/office/powerpoint/2010/main" val="2787392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7174" y="2605909"/>
            <a:ext cx="1113693" cy="914400"/>
          </a:xfrm>
          <a:prstGeom prst="rect">
            <a:avLst/>
          </a:prstGeom>
        </p:spPr>
      </p:pic>
      <p:sp>
        <p:nvSpPr>
          <p:cNvPr id="2" name="Text Placeholder 1"/>
          <p:cNvSpPr>
            <a:spLocks noGrp="1"/>
          </p:cNvSpPr>
          <p:nvPr>
            <p:ph type="body" sz="quarter" idx="13"/>
          </p:nvPr>
        </p:nvSpPr>
        <p:spPr/>
        <p:txBody>
          <a:bodyPr/>
          <a:lstStyle/>
          <a:p>
            <a:r>
              <a:rPr lang="en-US" dirty="0" smtClean="0"/>
              <a:t>So What Does That Mean?</a:t>
            </a:r>
            <a:endParaRPr lang="en-US" dirty="0"/>
          </a:p>
        </p:txBody>
      </p:sp>
      <p:sp>
        <p:nvSpPr>
          <p:cNvPr id="3" name="Text Placeholder 2"/>
          <p:cNvSpPr>
            <a:spLocks noGrp="1"/>
          </p:cNvSpPr>
          <p:nvPr>
            <p:ph type="body" sz="quarter" idx="14"/>
          </p:nvPr>
        </p:nvSpPr>
        <p:spPr>
          <a:xfrm>
            <a:off x="942822" y="1277258"/>
            <a:ext cx="3993459" cy="2537740"/>
          </a:xfrm>
        </p:spPr>
        <p:txBody>
          <a:bodyPr>
            <a:normAutofit fontScale="77500" lnSpcReduction="20000"/>
          </a:bodyPr>
          <a:lstStyle/>
          <a:p>
            <a:r>
              <a:rPr lang="en-US" dirty="0" smtClean="0">
                <a:latin typeface="Lato Black" panose="020F0A02020204030203" pitchFamily="34" charset="0"/>
              </a:rPr>
              <a:t>Your responsibility</a:t>
            </a:r>
            <a:r>
              <a:rPr lang="en-US" dirty="0" smtClean="0"/>
              <a:t>: Report</a:t>
            </a:r>
            <a:br>
              <a:rPr lang="en-US" dirty="0" smtClean="0"/>
            </a:br>
            <a:r>
              <a:rPr lang="en-US" dirty="0" smtClean="0"/>
              <a:t>per-pupil federal &amp; non-federal costs for each school to DPI</a:t>
            </a:r>
          </a:p>
          <a:p>
            <a:r>
              <a:rPr lang="en-US" dirty="0" smtClean="0">
                <a:latin typeface="Lato Black" panose="020F0A02020204030203" pitchFamily="34" charset="0"/>
              </a:rPr>
              <a:t>Our responsibility</a:t>
            </a:r>
            <a:r>
              <a:rPr lang="en-US" dirty="0" smtClean="0"/>
              <a:t>: Collect this data and report it to the </a:t>
            </a:r>
            <a:r>
              <a:rPr lang="en-US" dirty="0" smtClean="0"/>
              <a:t>public through WISEdash</a:t>
            </a:r>
            <a:endParaRPr lang="en-US" dirty="0"/>
          </a:p>
        </p:txBody>
      </p:sp>
      <p:pic>
        <p:nvPicPr>
          <p:cNvPr id="9" name="Picture Placeholder 8"/>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rcRect l="10382" r="10382"/>
          <a:stretch>
            <a:fillRect/>
          </a:stretch>
        </p:blipFill>
        <p:spPr>
          <a:xfrm>
            <a:off x="5584714" y="1404198"/>
            <a:ext cx="1011988" cy="914400"/>
          </a:xfrm>
        </p:spPr>
      </p:pic>
      <p:pic>
        <p:nvPicPr>
          <p:cNvPr id="5" name="Picture 4"/>
          <p:cNvPicPr>
            <a:picLocks noChangeAspect="1"/>
          </p:cNvPicPr>
          <p:nvPr/>
        </p:nvPicPr>
        <p:blipFill>
          <a:blip r:embed="rId4"/>
          <a:stretch>
            <a:fillRect/>
          </a:stretch>
        </p:blipFill>
        <p:spPr>
          <a:xfrm>
            <a:off x="7439522" y="1404198"/>
            <a:ext cx="922052" cy="914400"/>
          </a:xfrm>
          <a:prstGeom prst="rect">
            <a:avLst/>
          </a:prstGeom>
        </p:spPr>
      </p:pic>
      <p:sp>
        <p:nvSpPr>
          <p:cNvPr id="10" name="Right Arrow 9"/>
          <p:cNvSpPr/>
          <p:nvPr/>
        </p:nvSpPr>
        <p:spPr>
          <a:xfrm>
            <a:off x="6715593" y="1686394"/>
            <a:ext cx="659568" cy="367259"/>
          </a:xfrm>
          <a:prstGeom prst="rightArrow">
            <a:avLst/>
          </a:prstGeom>
          <a:solidFill>
            <a:srgbClr val="262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4"/>
          <a:stretch>
            <a:fillRect/>
          </a:stretch>
        </p:blipFill>
        <p:spPr>
          <a:xfrm>
            <a:off x="5629682" y="2605910"/>
            <a:ext cx="922052" cy="914400"/>
          </a:xfrm>
          <a:prstGeom prst="rect">
            <a:avLst/>
          </a:prstGeom>
        </p:spPr>
      </p:pic>
      <p:sp>
        <p:nvSpPr>
          <p:cNvPr id="12" name="Right Arrow 11"/>
          <p:cNvSpPr/>
          <p:nvPr/>
        </p:nvSpPr>
        <p:spPr>
          <a:xfrm>
            <a:off x="6715593" y="2879480"/>
            <a:ext cx="659568" cy="367259"/>
          </a:xfrm>
          <a:prstGeom prst="rightArrow">
            <a:avLst/>
          </a:prstGeom>
          <a:solidFill>
            <a:srgbClr val="33A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56880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animBg="1"/>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Moving Forward</a:t>
            </a:r>
            <a:endParaRPr lang="en-US" dirty="0"/>
          </a:p>
        </p:txBody>
      </p:sp>
      <p:sp>
        <p:nvSpPr>
          <p:cNvPr id="3" name="Text Placeholder 2"/>
          <p:cNvSpPr>
            <a:spLocks noGrp="1"/>
          </p:cNvSpPr>
          <p:nvPr>
            <p:ph type="body" sz="quarter" idx="14"/>
          </p:nvPr>
        </p:nvSpPr>
        <p:spPr/>
        <p:txBody>
          <a:bodyPr/>
          <a:lstStyle/>
          <a:p>
            <a:r>
              <a:rPr lang="en-US" dirty="0" smtClean="0"/>
              <a:t>Data will be in secure WISEdash for Districts from October 13 to November 16, 2020 for a formal data quality review period</a:t>
            </a:r>
            <a:endParaRPr lang="en-US" dirty="0"/>
          </a:p>
        </p:txBody>
      </p:sp>
    </p:spTree>
    <p:extLst>
      <p:ext uri="{BB962C8B-B14F-4D97-AF65-F5344CB8AC3E}">
        <p14:creationId xmlns:p14="http://schemas.microsoft.com/office/powerpoint/2010/main" val="22217856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Data Quality Review</a:t>
            </a:r>
            <a:endParaRPr lang="en-US" dirty="0"/>
          </a:p>
        </p:txBody>
      </p:sp>
      <p:sp>
        <p:nvSpPr>
          <p:cNvPr id="3" name="Text Placeholder 2"/>
          <p:cNvSpPr>
            <a:spLocks noGrp="1"/>
          </p:cNvSpPr>
          <p:nvPr>
            <p:ph type="body" sz="quarter" idx="14"/>
          </p:nvPr>
        </p:nvSpPr>
        <p:spPr/>
        <p:txBody>
          <a:bodyPr/>
          <a:lstStyle/>
          <a:p>
            <a:r>
              <a:rPr lang="en-US" dirty="0" smtClean="0"/>
              <a:t>Where did the data come from?</a:t>
            </a:r>
          </a:p>
          <a:p>
            <a:pPr lvl="1"/>
            <a:r>
              <a:rPr lang="en-US" dirty="0" smtClean="0">
                <a:latin typeface="Lato Black" panose="020F0A02020204030203" pitchFamily="34" charset="0"/>
              </a:rPr>
              <a:t>Expenditures</a:t>
            </a:r>
            <a:r>
              <a:rPr lang="en-US" dirty="0" smtClean="0"/>
              <a:t>: 2018-19 School Level Reporting financial collection</a:t>
            </a:r>
          </a:p>
          <a:p>
            <a:pPr lvl="1"/>
            <a:r>
              <a:rPr lang="en-US" dirty="0" smtClean="0"/>
              <a:t>This is where your staff identified school, district/LEA, and excluded costs</a:t>
            </a:r>
          </a:p>
        </p:txBody>
      </p:sp>
    </p:spTree>
    <p:extLst>
      <p:ext uri="{BB962C8B-B14F-4D97-AF65-F5344CB8AC3E}">
        <p14:creationId xmlns:p14="http://schemas.microsoft.com/office/powerpoint/2010/main" val="13533465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Data Quality Review</a:t>
            </a:r>
            <a:endParaRPr lang="en-US" dirty="0"/>
          </a:p>
        </p:txBody>
      </p:sp>
      <p:sp>
        <p:nvSpPr>
          <p:cNvPr id="3" name="Text Placeholder 2"/>
          <p:cNvSpPr>
            <a:spLocks noGrp="1"/>
          </p:cNvSpPr>
          <p:nvPr>
            <p:ph type="body" sz="quarter" idx="14"/>
          </p:nvPr>
        </p:nvSpPr>
        <p:spPr/>
        <p:txBody>
          <a:bodyPr/>
          <a:lstStyle/>
          <a:p>
            <a:r>
              <a:rPr lang="en-US" dirty="0" smtClean="0"/>
              <a:t>Where did the data come from?</a:t>
            </a:r>
          </a:p>
          <a:p>
            <a:pPr lvl="1"/>
            <a:r>
              <a:rPr lang="en-US" dirty="0" smtClean="0">
                <a:latin typeface="Lato Black" panose="020F0A02020204030203" pitchFamily="34" charset="0"/>
              </a:rPr>
              <a:t>Enrollments</a:t>
            </a:r>
            <a:r>
              <a:rPr lang="en-US" dirty="0" smtClean="0"/>
              <a:t>: 2018-19 WISEdata certified Third Friday 2018 student counts</a:t>
            </a:r>
          </a:p>
          <a:p>
            <a:pPr lvl="1"/>
            <a:r>
              <a:rPr lang="en-US" dirty="0" smtClean="0"/>
              <a:t>These were </a:t>
            </a:r>
            <a:r>
              <a:rPr lang="en-US" dirty="0" smtClean="0"/>
              <a:t>certified by districts before the WISEdata snapshot in winter 2018-2019</a:t>
            </a:r>
            <a:endParaRPr lang="en-US" dirty="0" smtClean="0"/>
          </a:p>
        </p:txBody>
      </p:sp>
    </p:spTree>
    <p:extLst>
      <p:ext uri="{BB962C8B-B14F-4D97-AF65-F5344CB8AC3E}">
        <p14:creationId xmlns:p14="http://schemas.microsoft.com/office/powerpoint/2010/main" val="42410360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Data Quality Review</a:t>
            </a:r>
            <a:endParaRPr lang="en-US" dirty="0"/>
          </a:p>
        </p:txBody>
      </p:sp>
      <p:sp>
        <p:nvSpPr>
          <p:cNvPr id="3" name="Text Placeholder 2"/>
          <p:cNvSpPr>
            <a:spLocks noGrp="1"/>
          </p:cNvSpPr>
          <p:nvPr>
            <p:ph type="body" sz="quarter" idx="14"/>
          </p:nvPr>
        </p:nvSpPr>
        <p:spPr/>
        <p:txBody>
          <a:bodyPr/>
          <a:lstStyle/>
          <a:p>
            <a:r>
              <a:rPr lang="en-US" dirty="0" smtClean="0"/>
              <a:t>Where did the data come from?</a:t>
            </a:r>
          </a:p>
          <a:p>
            <a:pPr lvl="1"/>
            <a:r>
              <a:rPr lang="en-US" dirty="0" smtClean="0">
                <a:latin typeface="Lato Black" panose="020F0A02020204030203" pitchFamily="34" charset="0"/>
              </a:rPr>
              <a:t>Per-pupil expenditures</a:t>
            </a:r>
            <a:r>
              <a:rPr lang="en-US" dirty="0" smtClean="0"/>
              <a:t>:</a:t>
            </a:r>
            <a:br>
              <a:rPr lang="en-US" dirty="0" smtClean="0"/>
            </a:br>
            <a:r>
              <a:rPr lang="en-US" dirty="0" smtClean="0"/>
              <a:t>Calculated by DPI from district-reported expenditures and enrollments</a:t>
            </a:r>
          </a:p>
        </p:txBody>
      </p:sp>
    </p:spTree>
    <p:extLst>
      <p:ext uri="{BB962C8B-B14F-4D97-AF65-F5344CB8AC3E}">
        <p14:creationId xmlns:p14="http://schemas.microsoft.com/office/powerpoint/2010/main" val="17974526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Data Quality Review</a:t>
            </a:r>
            <a:endParaRPr lang="en-US" dirty="0"/>
          </a:p>
        </p:txBody>
      </p:sp>
      <p:sp>
        <p:nvSpPr>
          <p:cNvPr id="3" name="Text Placeholder 2"/>
          <p:cNvSpPr>
            <a:spLocks noGrp="1"/>
          </p:cNvSpPr>
          <p:nvPr>
            <p:ph type="body" sz="quarter" idx="14"/>
          </p:nvPr>
        </p:nvSpPr>
        <p:spPr/>
        <p:txBody>
          <a:bodyPr>
            <a:normAutofit fontScale="92500" lnSpcReduction="20000"/>
          </a:bodyPr>
          <a:lstStyle/>
          <a:p>
            <a:r>
              <a:rPr lang="en-US" dirty="0" smtClean="0"/>
              <a:t>How expenditures are identified between schools, district/LEA, and exclusions </a:t>
            </a:r>
            <a:r>
              <a:rPr lang="en-US" u="sng" dirty="0" smtClean="0"/>
              <a:t>can</a:t>
            </a:r>
            <a:r>
              <a:rPr lang="en-US" dirty="0" smtClean="0"/>
              <a:t> be modified</a:t>
            </a:r>
          </a:p>
          <a:p>
            <a:pPr lvl="1"/>
            <a:r>
              <a:rPr lang="en-US" dirty="0" smtClean="0"/>
              <a:t>Update and re-finalize the 2018-19 Annual Report in the School Level Reporting application at</a:t>
            </a:r>
            <a:br>
              <a:rPr lang="en-US" dirty="0" smtClean="0"/>
            </a:br>
            <a:r>
              <a:rPr lang="en-US" dirty="0" smtClean="0">
                <a:hlinkClick r:id="rId2"/>
              </a:rPr>
              <a:t>sfs.dpi.wi.gov/WiSFiP</a:t>
            </a:r>
            <a:endParaRPr lang="en-US" dirty="0"/>
          </a:p>
        </p:txBody>
      </p:sp>
    </p:spTree>
    <p:extLst>
      <p:ext uri="{BB962C8B-B14F-4D97-AF65-F5344CB8AC3E}">
        <p14:creationId xmlns:p14="http://schemas.microsoft.com/office/powerpoint/2010/main" val="3193912267"/>
      </p:ext>
    </p:extLst>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Data Quality Review</a:t>
            </a:r>
            <a:endParaRPr lang="en-US" dirty="0"/>
          </a:p>
        </p:txBody>
      </p:sp>
      <p:sp>
        <p:nvSpPr>
          <p:cNvPr id="3" name="Text Placeholder 2"/>
          <p:cNvSpPr>
            <a:spLocks noGrp="1"/>
          </p:cNvSpPr>
          <p:nvPr>
            <p:ph type="body" sz="quarter" idx="14"/>
          </p:nvPr>
        </p:nvSpPr>
        <p:spPr/>
        <p:txBody>
          <a:bodyPr>
            <a:normAutofit lnSpcReduction="10000"/>
          </a:bodyPr>
          <a:lstStyle/>
          <a:p>
            <a:r>
              <a:rPr lang="en-US" dirty="0" smtClean="0"/>
              <a:t>Enrollment numbers themselves</a:t>
            </a:r>
            <a:br>
              <a:rPr lang="en-US" dirty="0" smtClean="0"/>
            </a:br>
            <a:r>
              <a:rPr lang="en-US" u="sng" dirty="0" smtClean="0"/>
              <a:t>cannot</a:t>
            </a:r>
            <a:r>
              <a:rPr lang="en-US" dirty="0" smtClean="0"/>
              <a:t> be </a:t>
            </a:r>
            <a:r>
              <a:rPr lang="en-US" dirty="0" smtClean="0"/>
              <a:t>modified unless there is a </a:t>
            </a:r>
            <a:r>
              <a:rPr lang="en-US" u="sng" dirty="0" smtClean="0"/>
              <a:t>significant</a:t>
            </a:r>
            <a:r>
              <a:rPr lang="en-US" dirty="0" smtClean="0"/>
              <a:t> data error</a:t>
            </a:r>
          </a:p>
          <a:p>
            <a:pPr lvl="1"/>
            <a:r>
              <a:rPr lang="en-US" dirty="0" smtClean="0"/>
              <a:t>You will be required to submit a WISEdata </a:t>
            </a:r>
            <a:r>
              <a:rPr lang="en-US" dirty="0" smtClean="0">
                <a:hlinkClick r:id="rId2"/>
              </a:rPr>
              <a:t>Data Errata</a:t>
            </a:r>
            <a:r>
              <a:rPr lang="en-US" dirty="0" smtClean="0"/>
              <a:t> letter</a:t>
            </a:r>
            <a:endParaRPr lang="en-US" dirty="0" smtClean="0"/>
          </a:p>
        </p:txBody>
      </p:sp>
    </p:spTree>
    <p:extLst>
      <p:ext uri="{BB962C8B-B14F-4D97-AF65-F5344CB8AC3E}">
        <p14:creationId xmlns:p14="http://schemas.microsoft.com/office/powerpoint/2010/main" val="13426967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Data Quality Review</a:t>
            </a:r>
            <a:endParaRPr lang="en-US" dirty="0"/>
          </a:p>
        </p:txBody>
      </p:sp>
      <p:sp>
        <p:nvSpPr>
          <p:cNvPr id="3" name="Text Placeholder 2"/>
          <p:cNvSpPr>
            <a:spLocks noGrp="1"/>
          </p:cNvSpPr>
          <p:nvPr>
            <p:ph type="body" sz="quarter" idx="14"/>
          </p:nvPr>
        </p:nvSpPr>
        <p:spPr/>
        <p:txBody>
          <a:bodyPr>
            <a:normAutofit fontScale="92500"/>
          </a:bodyPr>
          <a:lstStyle/>
          <a:p>
            <a:r>
              <a:rPr lang="en-US" dirty="0" smtClean="0"/>
              <a:t>Specific enrollment denominators </a:t>
            </a:r>
            <a:r>
              <a:rPr lang="en-US" u="sng" dirty="0" smtClean="0"/>
              <a:t>can</a:t>
            </a:r>
            <a:r>
              <a:rPr lang="en-US" dirty="0" smtClean="0"/>
              <a:t> be adjusted for school-level expenditure reporting purposes</a:t>
            </a:r>
          </a:p>
          <a:p>
            <a:pPr lvl="1"/>
            <a:r>
              <a:rPr lang="en-US" dirty="0" smtClean="0"/>
              <a:t>Must be tied to an expenditure </a:t>
            </a:r>
            <a:r>
              <a:rPr lang="en-US" dirty="0" smtClean="0"/>
              <a:t>numerator</a:t>
            </a:r>
            <a:endParaRPr lang="en-US" dirty="0" smtClean="0"/>
          </a:p>
        </p:txBody>
      </p:sp>
    </p:spTree>
    <p:extLst>
      <p:ext uri="{BB962C8B-B14F-4D97-AF65-F5344CB8AC3E}">
        <p14:creationId xmlns:p14="http://schemas.microsoft.com/office/powerpoint/2010/main" val="26753307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Data Quality Review</a:t>
            </a:r>
            <a:endParaRPr lang="en-US" dirty="0"/>
          </a:p>
        </p:txBody>
      </p:sp>
      <p:sp>
        <p:nvSpPr>
          <p:cNvPr id="3" name="Text Placeholder 2"/>
          <p:cNvSpPr>
            <a:spLocks noGrp="1"/>
          </p:cNvSpPr>
          <p:nvPr>
            <p:ph type="body" sz="quarter" idx="14"/>
          </p:nvPr>
        </p:nvSpPr>
        <p:spPr/>
        <p:txBody>
          <a:bodyPr>
            <a:normAutofit fontScale="92500"/>
          </a:bodyPr>
          <a:lstStyle/>
          <a:p>
            <a:r>
              <a:rPr lang="en-US" dirty="0" smtClean="0"/>
              <a:t>To request a modification, email </a:t>
            </a:r>
            <a:r>
              <a:rPr lang="en-US" dirty="0" smtClean="0">
                <a:hlinkClick r:id="rId2"/>
              </a:rPr>
              <a:t>dpifin@dpi.wi.gov</a:t>
            </a:r>
            <a:r>
              <a:rPr lang="en-US" dirty="0" smtClean="0"/>
              <a:t> by Nov. 16 with:</a:t>
            </a:r>
          </a:p>
          <a:p>
            <a:pPr lvl="1"/>
            <a:r>
              <a:rPr lang="en-US" dirty="0" smtClean="0"/>
              <a:t>District/LEA and schools affected</a:t>
            </a:r>
          </a:p>
          <a:p>
            <a:pPr lvl="1"/>
            <a:r>
              <a:rPr lang="en-US" dirty="0" smtClean="0"/>
              <a:t>Requested enrollment modification </a:t>
            </a:r>
            <a:r>
              <a:rPr lang="en-US" u="sng" dirty="0" smtClean="0"/>
              <a:t>by school</a:t>
            </a:r>
            <a:endParaRPr lang="en-US" dirty="0" smtClean="0"/>
          </a:p>
          <a:p>
            <a:pPr lvl="1"/>
            <a:r>
              <a:rPr lang="en-US" dirty="0" smtClean="0"/>
              <a:t>Explanation for the request</a:t>
            </a:r>
            <a:endParaRPr lang="en-US" dirty="0" smtClean="0"/>
          </a:p>
        </p:txBody>
      </p:sp>
    </p:spTree>
    <p:extLst>
      <p:ext uri="{BB962C8B-B14F-4D97-AF65-F5344CB8AC3E}">
        <p14:creationId xmlns:p14="http://schemas.microsoft.com/office/powerpoint/2010/main" val="13652979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Resources to Get Ready</a:t>
            </a:r>
            <a:endParaRPr lang="en-US" dirty="0"/>
          </a:p>
        </p:txBody>
      </p:sp>
      <p:sp>
        <p:nvSpPr>
          <p:cNvPr id="3" name="Text Placeholder 2"/>
          <p:cNvSpPr>
            <a:spLocks noGrp="1"/>
          </p:cNvSpPr>
          <p:nvPr>
            <p:ph type="body" sz="quarter" idx="14"/>
          </p:nvPr>
        </p:nvSpPr>
        <p:spPr/>
        <p:txBody>
          <a:bodyPr>
            <a:normAutofit/>
          </a:bodyPr>
          <a:lstStyle/>
          <a:p>
            <a:r>
              <a:rPr lang="en-US" dirty="0" smtClean="0">
                <a:hlinkClick r:id="rId2"/>
              </a:rPr>
              <a:t>dpi.wi.gov/</a:t>
            </a:r>
            <a:r>
              <a:rPr lang="en-US" dirty="0" err="1" smtClean="0">
                <a:hlinkClick r:id="rId2"/>
              </a:rPr>
              <a:t>sfs</a:t>
            </a:r>
            <a:r>
              <a:rPr lang="en-US" dirty="0" smtClean="0">
                <a:hlinkClick r:id="rId2"/>
              </a:rPr>
              <a:t>/</a:t>
            </a:r>
            <a:r>
              <a:rPr lang="en-US" dirty="0" err="1" smtClean="0">
                <a:hlinkClick r:id="rId2"/>
              </a:rPr>
              <a:t>essa</a:t>
            </a:r>
            <a:r>
              <a:rPr lang="en-US" dirty="0" smtClean="0">
                <a:hlinkClick r:id="rId2"/>
              </a:rPr>
              <a:t>-</a:t>
            </a:r>
            <a:r>
              <a:rPr lang="en-US" dirty="0" err="1" smtClean="0">
                <a:hlinkClick r:id="rId2"/>
              </a:rPr>
              <a:t>slr</a:t>
            </a:r>
            <a:r>
              <a:rPr lang="en-US" dirty="0" smtClean="0">
                <a:hlinkClick r:id="rId2"/>
              </a:rPr>
              <a:t>-resources</a:t>
            </a:r>
            <a:endParaRPr lang="en-US" dirty="0" smtClean="0"/>
          </a:p>
          <a:p>
            <a:pPr lvl="1"/>
            <a:r>
              <a:rPr lang="en-US" dirty="0" smtClean="0"/>
              <a:t>CCSSO School-Level Spending Toolkit</a:t>
            </a:r>
          </a:p>
          <a:p>
            <a:pPr lvl="1"/>
            <a:r>
              <a:rPr lang="en-US" dirty="0" smtClean="0"/>
              <a:t>Principal PPE Resources</a:t>
            </a:r>
          </a:p>
          <a:p>
            <a:pPr lvl="1"/>
            <a:r>
              <a:rPr lang="en-US" dirty="0" smtClean="0"/>
              <a:t>Videos and definitions</a:t>
            </a:r>
          </a:p>
          <a:p>
            <a:pPr lvl="1"/>
            <a:r>
              <a:rPr lang="en-US" dirty="0" smtClean="0"/>
              <a:t>…and more to come!</a:t>
            </a:r>
            <a:endParaRPr lang="en-US" dirty="0" smtClean="0"/>
          </a:p>
        </p:txBody>
      </p:sp>
    </p:spTree>
    <p:extLst>
      <p:ext uri="{BB962C8B-B14F-4D97-AF65-F5344CB8AC3E}">
        <p14:creationId xmlns:p14="http://schemas.microsoft.com/office/powerpoint/2010/main" val="1448264337"/>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Your #1 Takeaway</a:t>
            </a:r>
            <a:endParaRPr lang="en-US" dirty="0"/>
          </a:p>
        </p:txBody>
      </p:sp>
      <p:sp>
        <p:nvSpPr>
          <p:cNvPr id="3" name="Text Placeholder 2"/>
          <p:cNvSpPr>
            <a:spLocks noGrp="1"/>
          </p:cNvSpPr>
          <p:nvPr>
            <p:ph type="body" sz="quarter" idx="14"/>
          </p:nvPr>
        </p:nvSpPr>
        <p:spPr>
          <a:xfrm>
            <a:off x="1901951" y="1197429"/>
            <a:ext cx="5383988" cy="2817010"/>
          </a:xfrm>
        </p:spPr>
        <p:txBody>
          <a:bodyPr>
            <a:normAutofit fontScale="85000" lnSpcReduction="10000"/>
          </a:bodyPr>
          <a:lstStyle/>
          <a:p>
            <a:r>
              <a:rPr lang="en-US" dirty="0" smtClean="0">
                <a:latin typeface="Lato Black" panose="020F0A02020204030203" pitchFamily="34" charset="0"/>
              </a:rPr>
              <a:t>Total Per-Pupil Expenditure</a:t>
            </a:r>
            <a:br>
              <a:rPr lang="en-US" dirty="0" smtClean="0">
                <a:latin typeface="Lato Black" panose="020F0A02020204030203" pitchFamily="34" charset="0"/>
              </a:rPr>
            </a:br>
            <a:r>
              <a:rPr lang="en-US" dirty="0" smtClean="0">
                <a:latin typeface="Lato Black" panose="020F0A02020204030203" pitchFamily="34" charset="0"/>
              </a:rPr>
              <a:t>(Line H) is the critical data point</a:t>
            </a:r>
          </a:p>
          <a:p>
            <a:r>
              <a:rPr lang="en-US" dirty="0" smtClean="0"/>
              <a:t>Know and share why each of your schools’ numbers are what they are</a:t>
            </a:r>
          </a:p>
          <a:p>
            <a:r>
              <a:rPr lang="en-US" dirty="0" smtClean="0"/>
              <a:t>Tell your school level stories</a:t>
            </a:r>
          </a:p>
          <a:p>
            <a:r>
              <a:rPr lang="en-US" dirty="0" smtClean="0"/>
              <a:t>Talk about your student successes!</a:t>
            </a:r>
            <a:endParaRPr lang="en-US" dirty="0"/>
          </a:p>
        </p:txBody>
      </p:sp>
    </p:spTree>
    <p:extLst>
      <p:ext uri="{BB962C8B-B14F-4D97-AF65-F5344CB8AC3E}">
        <p14:creationId xmlns:p14="http://schemas.microsoft.com/office/powerpoint/2010/main" val="16250052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Why School Level Reporting?</a:t>
            </a:r>
            <a:endParaRPr lang="en-US" dirty="0"/>
          </a:p>
        </p:txBody>
      </p:sp>
      <p:sp>
        <p:nvSpPr>
          <p:cNvPr id="3" name="Text Placeholder 2"/>
          <p:cNvSpPr>
            <a:spLocks noGrp="1"/>
          </p:cNvSpPr>
          <p:nvPr>
            <p:ph type="body" sz="quarter" idx="14"/>
          </p:nvPr>
        </p:nvSpPr>
        <p:spPr>
          <a:xfrm>
            <a:off x="1787139" y="1182799"/>
            <a:ext cx="5569722" cy="2945593"/>
          </a:xfrm>
        </p:spPr>
        <p:txBody>
          <a:bodyPr>
            <a:normAutofit fontScale="92500"/>
          </a:bodyPr>
          <a:lstStyle/>
          <a:p>
            <a:r>
              <a:rPr lang="en-US" dirty="0" smtClean="0">
                <a:latin typeface="Lato Black" panose="020F0A02020204030203" pitchFamily="34" charset="0"/>
              </a:rPr>
              <a:t>Goal</a:t>
            </a:r>
            <a:r>
              <a:rPr lang="en-US" dirty="0" smtClean="0"/>
              <a:t>: Financial transparency of resource allocation on a per student basis</a:t>
            </a:r>
          </a:p>
          <a:p>
            <a:r>
              <a:rPr lang="en-US" dirty="0" smtClean="0">
                <a:latin typeface="Lato Black" panose="020F0A02020204030203" pitchFamily="34" charset="0"/>
              </a:rPr>
              <a:t>Idea</a:t>
            </a:r>
            <a:r>
              <a:rPr lang="en-US" dirty="0" smtClean="0"/>
              <a:t>: Use data to drive improvements and promote greater fairness and equity for all students</a:t>
            </a:r>
          </a:p>
        </p:txBody>
      </p:sp>
    </p:spTree>
    <p:extLst>
      <p:ext uri="{BB962C8B-B14F-4D97-AF65-F5344CB8AC3E}">
        <p14:creationId xmlns:p14="http://schemas.microsoft.com/office/powerpoint/2010/main" val="398053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Contact</a:t>
            </a:r>
            <a:endParaRPr lang="en-US" dirty="0"/>
          </a:p>
        </p:txBody>
      </p:sp>
      <p:sp>
        <p:nvSpPr>
          <p:cNvPr id="3" name="Text Placeholder 2"/>
          <p:cNvSpPr>
            <a:spLocks noGrp="1"/>
          </p:cNvSpPr>
          <p:nvPr>
            <p:ph type="body" sz="quarter" idx="14"/>
          </p:nvPr>
        </p:nvSpPr>
        <p:spPr>
          <a:xfrm>
            <a:off x="1770278" y="1199693"/>
            <a:ext cx="5640020" cy="3021177"/>
          </a:xfrm>
        </p:spPr>
        <p:txBody>
          <a:bodyPr>
            <a:normAutofit fontScale="85000" lnSpcReduction="20000"/>
          </a:bodyPr>
          <a:lstStyle/>
          <a:p>
            <a:r>
              <a:rPr lang="en-US" dirty="0" smtClean="0">
                <a:latin typeface="Lato Black" panose="020F0A02020204030203" pitchFamily="34" charset="0"/>
              </a:rPr>
              <a:t>Daniel Bush</a:t>
            </a:r>
            <a:r>
              <a:rPr lang="en-US" dirty="0" smtClean="0"/>
              <a:t/>
            </a:r>
            <a:br>
              <a:rPr lang="en-US" dirty="0" smtClean="0"/>
            </a:br>
            <a:r>
              <a:rPr lang="en-US" dirty="0" smtClean="0"/>
              <a:t>Director</a:t>
            </a:r>
            <a:br>
              <a:rPr lang="en-US" dirty="0" smtClean="0"/>
            </a:br>
            <a:r>
              <a:rPr lang="en-US" dirty="0" smtClean="0"/>
              <a:t>DPI School Financial Services Team</a:t>
            </a:r>
            <a:br>
              <a:rPr lang="en-US" dirty="0" smtClean="0"/>
            </a:br>
            <a:r>
              <a:rPr lang="en-US" dirty="0" smtClean="0">
                <a:hlinkClick r:id="rId2"/>
              </a:rPr>
              <a:t>daniel.bush@dpi.wi.gov</a:t>
            </a:r>
            <a:r>
              <a:rPr lang="en-US" dirty="0" smtClean="0"/>
              <a:t/>
            </a:r>
            <a:br>
              <a:rPr lang="en-US" dirty="0" smtClean="0"/>
            </a:br>
            <a:r>
              <a:rPr lang="en-US" dirty="0" smtClean="0"/>
              <a:t>608-266-6968</a:t>
            </a:r>
          </a:p>
          <a:p>
            <a:r>
              <a:rPr lang="en-US" dirty="0" smtClean="0"/>
              <a:t>ESSA School Level </a:t>
            </a:r>
            <a:r>
              <a:rPr lang="en-US" dirty="0"/>
              <a:t>Reporting webpage:</a:t>
            </a:r>
            <a:br>
              <a:rPr lang="en-US" dirty="0"/>
            </a:br>
            <a:r>
              <a:rPr lang="en-US" dirty="0" smtClean="0">
                <a:latin typeface="Lato Black" panose="020F0A02020204030203" pitchFamily="34" charset="0"/>
                <a:hlinkClick r:id="rId3"/>
              </a:rPr>
              <a:t>dpi.wi.gov/</a:t>
            </a:r>
            <a:r>
              <a:rPr lang="en-US" dirty="0" err="1" smtClean="0">
                <a:latin typeface="Lato Black" panose="020F0A02020204030203" pitchFamily="34" charset="0"/>
                <a:hlinkClick r:id="rId3"/>
              </a:rPr>
              <a:t>sfs</a:t>
            </a:r>
            <a:r>
              <a:rPr lang="en-US" dirty="0" smtClean="0">
                <a:latin typeface="Lato Black" panose="020F0A02020204030203" pitchFamily="34" charset="0"/>
                <a:hlinkClick r:id="rId3"/>
              </a:rPr>
              <a:t>/reporting/</a:t>
            </a:r>
            <a:r>
              <a:rPr lang="en-US" dirty="0" err="1" smtClean="0">
                <a:latin typeface="Lato Black" panose="020F0A02020204030203" pitchFamily="34" charset="0"/>
                <a:hlinkClick r:id="rId3"/>
              </a:rPr>
              <a:t>slr</a:t>
            </a:r>
            <a:endParaRPr lang="en-US" dirty="0">
              <a:latin typeface="Lato Black" panose="020F0A02020204030203" pitchFamily="34" charset="0"/>
            </a:endParaRPr>
          </a:p>
        </p:txBody>
      </p:sp>
    </p:spTree>
    <p:extLst>
      <p:ext uri="{BB962C8B-B14F-4D97-AF65-F5344CB8AC3E}">
        <p14:creationId xmlns:p14="http://schemas.microsoft.com/office/powerpoint/2010/main" val="3523086973"/>
      </p:ext>
    </p:extLst>
  </p:cSld>
  <p:clrMapOvr>
    <a:masterClrMapping/>
  </p:clrMapOvr>
  <p:transition spd="slow">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smtClean="0"/>
              <a:t>Questions? Comments?</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8739" y="1141171"/>
            <a:ext cx="3426521" cy="3200400"/>
          </a:xfrm>
          <a:prstGeom prst="rect">
            <a:avLst/>
          </a:prstGeom>
        </p:spPr>
      </p:pic>
    </p:spTree>
    <p:extLst>
      <p:ext uri="{BB962C8B-B14F-4D97-AF65-F5344CB8AC3E}">
        <p14:creationId xmlns:p14="http://schemas.microsoft.com/office/powerpoint/2010/main" val="174603031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Basic Process</a:t>
            </a:r>
            <a:endParaRPr lang="en-US" dirty="0"/>
          </a:p>
        </p:txBody>
      </p:sp>
      <p:sp>
        <p:nvSpPr>
          <p:cNvPr id="3" name="Text Placeholder 2"/>
          <p:cNvSpPr>
            <a:spLocks noGrp="1"/>
          </p:cNvSpPr>
          <p:nvPr>
            <p:ph type="body" sz="quarter" idx="14"/>
          </p:nvPr>
        </p:nvSpPr>
        <p:spPr/>
        <p:txBody>
          <a:bodyPr>
            <a:normAutofit fontScale="92500" lnSpcReduction="20000"/>
          </a:bodyPr>
          <a:lstStyle/>
          <a:p>
            <a:pPr marL="457200" indent="-457200">
              <a:buFont typeface="+mj-lt"/>
              <a:buAutoNum type="arabicPeriod"/>
            </a:pPr>
            <a:r>
              <a:rPr lang="en-US" dirty="0" smtClean="0"/>
              <a:t>Identify costs by 1 of 3 types</a:t>
            </a:r>
          </a:p>
          <a:p>
            <a:pPr marL="457200" indent="-457200">
              <a:buFont typeface="+mj-lt"/>
              <a:buAutoNum type="arabicPeriod"/>
            </a:pPr>
            <a:r>
              <a:rPr lang="en-US" dirty="0" smtClean="0"/>
              <a:t>Identify costs by school or with the district/LEA as a whole</a:t>
            </a:r>
          </a:p>
          <a:p>
            <a:pPr marL="457200" indent="-457200">
              <a:buFont typeface="+mj-lt"/>
              <a:buAutoNum type="arabicPeriod"/>
            </a:pPr>
            <a:r>
              <a:rPr lang="en-US" dirty="0" smtClean="0"/>
              <a:t>Report costs &amp; enrollments to DPI</a:t>
            </a:r>
          </a:p>
          <a:p>
            <a:pPr marL="457200" indent="-457200">
              <a:buFont typeface="+mj-lt"/>
              <a:buAutoNum type="arabicPeriod"/>
            </a:pPr>
            <a:r>
              <a:rPr lang="en-US" dirty="0" smtClean="0"/>
              <a:t>We do the per-pupil math</a:t>
            </a:r>
            <a:endParaRPr lang="en-US" dirty="0"/>
          </a:p>
        </p:txBody>
      </p:sp>
    </p:spTree>
    <p:extLst>
      <p:ext uri="{BB962C8B-B14F-4D97-AF65-F5344CB8AC3E}">
        <p14:creationId xmlns:p14="http://schemas.microsoft.com/office/powerpoint/2010/main" val="4176317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3 Types of Costs</a:t>
            </a:r>
            <a:endParaRPr lang="en-US" dirty="0"/>
          </a:p>
        </p:txBody>
      </p:sp>
      <p:sp>
        <p:nvSpPr>
          <p:cNvPr id="3" name="Text Placeholder 2"/>
          <p:cNvSpPr>
            <a:spLocks noGrp="1"/>
          </p:cNvSpPr>
          <p:nvPr>
            <p:ph type="body" sz="quarter" idx="14"/>
          </p:nvPr>
        </p:nvSpPr>
        <p:spPr/>
        <p:txBody>
          <a:bodyPr/>
          <a:lstStyle/>
          <a:p>
            <a:pPr marL="457200" indent="-457200">
              <a:buFont typeface="+mj-lt"/>
              <a:buAutoNum type="arabicPeriod"/>
            </a:pPr>
            <a:r>
              <a:rPr lang="en-US" u="sng" dirty="0" smtClean="0"/>
              <a:t>Federal:</a:t>
            </a:r>
            <a:r>
              <a:rPr lang="en-US" dirty="0" smtClean="0"/>
              <a:t> Costs funded with federal program dollars</a:t>
            </a:r>
          </a:p>
          <a:p>
            <a:pPr lvl="1"/>
            <a:r>
              <a:rPr lang="en-US" dirty="0" smtClean="0"/>
              <a:t>Does not include federal Impact Aid, which is basically a “payment in lieu of taxes”</a:t>
            </a:r>
            <a:endParaRPr lang="en-US" dirty="0"/>
          </a:p>
        </p:txBody>
      </p:sp>
    </p:spTree>
    <p:extLst>
      <p:ext uri="{BB962C8B-B14F-4D97-AF65-F5344CB8AC3E}">
        <p14:creationId xmlns:p14="http://schemas.microsoft.com/office/powerpoint/2010/main" val="4035435628"/>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3 Types of Costs</a:t>
            </a:r>
          </a:p>
        </p:txBody>
      </p:sp>
      <p:sp>
        <p:nvSpPr>
          <p:cNvPr id="3" name="Text Placeholder 2"/>
          <p:cNvSpPr>
            <a:spLocks noGrp="1"/>
          </p:cNvSpPr>
          <p:nvPr>
            <p:ph type="body" sz="quarter" idx="14"/>
          </p:nvPr>
        </p:nvSpPr>
        <p:spPr/>
        <p:txBody>
          <a:bodyPr>
            <a:normAutofit/>
          </a:bodyPr>
          <a:lstStyle/>
          <a:p>
            <a:pPr marL="457200" indent="-457200">
              <a:buFont typeface="+mj-lt"/>
              <a:buAutoNum type="arabicPeriod" startAt="2"/>
            </a:pPr>
            <a:r>
              <a:rPr lang="en-US" u="sng" dirty="0" smtClean="0"/>
              <a:t>State/Local:</a:t>
            </a:r>
            <a:r>
              <a:rPr lang="en-US" dirty="0" smtClean="0"/>
              <a:t> Costs funded with property taxes, state aids and grants, or other local sources (fees, gifts, interest, etc.)</a:t>
            </a:r>
          </a:p>
        </p:txBody>
      </p:sp>
    </p:spTree>
    <p:extLst>
      <p:ext uri="{BB962C8B-B14F-4D97-AF65-F5344CB8AC3E}">
        <p14:creationId xmlns:p14="http://schemas.microsoft.com/office/powerpoint/2010/main" val="3986086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3 Types of Costs</a:t>
            </a:r>
          </a:p>
        </p:txBody>
      </p:sp>
      <p:sp>
        <p:nvSpPr>
          <p:cNvPr id="3" name="Text Placeholder 2"/>
          <p:cNvSpPr>
            <a:spLocks noGrp="1"/>
          </p:cNvSpPr>
          <p:nvPr>
            <p:ph type="body" sz="quarter" idx="14"/>
          </p:nvPr>
        </p:nvSpPr>
        <p:spPr/>
        <p:txBody>
          <a:bodyPr>
            <a:normAutofit/>
          </a:bodyPr>
          <a:lstStyle/>
          <a:p>
            <a:pPr marL="457200" indent="-457200">
              <a:buFont typeface="+mj-lt"/>
              <a:buAutoNum type="arabicPeriod" startAt="3"/>
            </a:pPr>
            <a:r>
              <a:rPr lang="en-US" u="sng" dirty="0" smtClean="0"/>
              <a:t>Exclusions:</a:t>
            </a:r>
            <a:r>
              <a:rPr lang="en-US" dirty="0" smtClean="0"/>
              <a:t> Costs your district/LEA can choose to exclude from your per-pupil amounts for each school</a:t>
            </a:r>
          </a:p>
        </p:txBody>
      </p:sp>
    </p:spTree>
    <p:extLst>
      <p:ext uri="{BB962C8B-B14F-4D97-AF65-F5344CB8AC3E}">
        <p14:creationId xmlns:p14="http://schemas.microsoft.com/office/powerpoint/2010/main" val="11514625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Exclusion Examples</a:t>
            </a:r>
            <a:endParaRPr lang="en-US" dirty="0"/>
          </a:p>
        </p:txBody>
      </p:sp>
      <p:sp>
        <p:nvSpPr>
          <p:cNvPr id="3" name="Text Placeholder 2"/>
          <p:cNvSpPr>
            <a:spLocks noGrp="1"/>
          </p:cNvSpPr>
          <p:nvPr>
            <p:ph type="body" sz="quarter" idx="14"/>
          </p:nvPr>
        </p:nvSpPr>
        <p:spPr>
          <a:xfrm>
            <a:off x="1867249" y="1197429"/>
            <a:ext cx="5409501" cy="2616288"/>
          </a:xfrm>
        </p:spPr>
        <p:txBody>
          <a:bodyPr>
            <a:normAutofit/>
          </a:bodyPr>
          <a:lstStyle/>
          <a:p>
            <a:r>
              <a:rPr lang="en-US" dirty="0" smtClean="0"/>
              <a:t>Debt Service</a:t>
            </a:r>
          </a:p>
          <a:p>
            <a:r>
              <a:rPr lang="en-US" dirty="0" smtClean="0"/>
              <a:t>Building &amp; Other Capital Projects</a:t>
            </a:r>
          </a:p>
          <a:p>
            <a:r>
              <a:rPr lang="en-US" dirty="0" smtClean="0"/>
              <a:t>Food Service</a:t>
            </a:r>
          </a:p>
          <a:p>
            <a:r>
              <a:rPr lang="en-US" dirty="0" smtClean="0"/>
              <a:t>Community Programs and Services</a:t>
            </a:r>
            <a:endParaRPr lang="en-US" dirty="0"/>
          </a:p>
        </p:txBody>
      </p:sp>
    </p:spTree>
    <p:extLst>
      <p:ext uri="{BB962C8B-B14F-4D97-AF65-F5344CB8AC3E}">
        <p14:creationId xmlns:p14="http://schemas.microsoft.com/office/powerpoint/2010/main" val="2628760428"/>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3822</TotalTime>
  <Words>1416</Words>
  <Application>Microsoft Office PowerPoint</Application>
  <PresentationFormat>On-screen Show (16:9)</PresentationFormat>
  <Paragraphs>239</Paragraphs>
  <Slides>41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Gadget</vt:lpstr>
      <vt:lpstr>Lato</vt:lpstr>
      <vt:lpstr>Lato Black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Ransley, Tawny M.  DPI</dc:creator>
  <cp:lastModifiedBy>Bush, Daniel P.   DPI</cp:lastModifiedBy>
  <cp:revision>142</cp:revision>
  <dcterms:created xsi:type="dcterms:W3CDTF">2016-02-23T19:34:17Z</dcterms:created>
  <dcterms:modified xsi:type="dcterms:W3CDTF">2020-10-03T22:32:33Z</dcterms:modified>
</cp:coreProperties>
</file>