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313" r:id="rId2"/>
    <p:sldId id="269" r:id="rId3"/>
    <p:sldId id="263" r:id="rId4"/>
    <p:sldId id="264" r:id="rId5"/>
    <p:sldId id="265" r:id="rId6"/>
    <p:sldId id="315" r:id="rId7"/>
    <p:sldId id="314" r:id="rId8"/>
    <p:sldId id="266" r:id="rId9"/>
    <p:sldId id="267" r:id="rId10"/>
    <p:sldId id="268" r:id="rId11"/>
    <p:sldId id="262"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83957" autoAdjust="0"/>
  </p:normalViewPr>
  <p:slideViewPr>
    <p:cSldViewPr snapToObjects="1">
      <p:cViewPr>
        <p:scale>
          <a:sx n="80" d="100"/>
          <a:sy n="80" d="100"/>
        </p:scale>
        <p:origin x="-1397" y="-6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35937D3-A5BB-4461-9806-FC08CAD2C682}" type="datetimeFigureOut">
              <a:rPr lang="en-US" smtClean="0"/>
              <a:pPr/>
              <a:t>12/18/2015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AB4456A-5501-4D5E-9CBD-6A755F5C8000}"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BB8F679-5D1E-45FF-8105-E5D3E3622140}" type="datetimeFigureOut">
              <a:rPr lang="en-US" smtClean="0"/>
              <a:pPr/>
              <a:t>12/18/2015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47830F5-5029-471D-A9AC-72CEDD11603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7830F5-5029-471D-A9AC-72CEDD116035}"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47830F5-5029-471D-A9AC-72CEDD11603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47830F5-5029-471D-A9AC-72CEDD11603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47830F5-5029-471D-A9AC-72CEDD11603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47830F5-5029-471D-A9AC-72CEDD11603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47830F5-5029-471D-A9AC-72CEDD116035}"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47830F5-5029-471D-A9AC-72CEDD116035}"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8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47830F5-5029-471D-A9AC-72CEDD116035}"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47830F5-5029-471D-A9AC-72CEDD116035}"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8B33C4-0DB5-42B0-A4F9-07608CCBC6E3}" type="datetime1">
              <a:rPr lang="en-US" smtClean="0"/>
              <a:pPr/>
              <a:t>12/18/2015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D05665-A534-4416-A0DA-E2D721E22BB6}"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012EB0-DE5E-40E9-8F1A-B3E0F83AEA3B}" type="datetime1">
              <a:rPr lang="en-US" smtClean="0"/>
              <a:pPr/>
              <a:t>12/18/2015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D05665-A534-4416-A0DA-E2D721E22BB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13E6B3-3A84-4AA7-A122-888CB6BB61E3}" type="datetime1">
              <a:rPr lang="en-US" smtClean="0"/>
              <a:pPr/>
              <a:t>12/18/2015</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F9D05665-A534-4416-A0DA-E2D721E22BB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BFF52F-176D-4D5E-AF12-527ADCEBD7D5}" type="datetime1">
              <a:rPr lang="en-US" smtClean="0"/>
              <a:pPr/>
              <a:t>12/18/2015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D05665-A534-4416-A0DA-E2D721E22BB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2F8B293-30D0-4CD5-AAF1-1E789F8F20D1}" type="datetime1">
              <a:rPr lang="en-US" smtClean="0"/>
              <a:pPr/>
              <a:t>12/18/2015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D05665-A534-4416-A0DA-E2D721E22BB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45A36E-4B8D-4FA3-A38D-BFD3F4756459}" type="datetime1">
              <a:rPr lang="en-US" smtClean="0"/>
              <a:pPr/>
              <a:t>12/18/2015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D05665-A534-4416-A0DA-E2D721E22BB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E70562B-9D86-4DDE-AFA0-66490C6A1B91}" type="datetime1">
              <a:rPr lang="en-US" smtClean="0"/>
              <a:pPr/>
              <a:t>12/18/2015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D05665-A534-4416-A0DA-E2D721E22BB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CF62878-85CC-4F66-B48A-34980A1E6D5E}" type="datetime1">
              <a:rPr lang="en-US" smtClean="0"/>
              <a:pPr/>
              <a:t>12/18/2015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D05665-A534-4416-A0DA-E2D721E22BB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40482-0528-4BB5-8EB6-013961F75F4C}" type="datetime1">
              <a:rPr lang="en-US" smtClean="0"/>
              <a:pPr/>
              <a:t>12/18/2015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D05665-A534-4416-A0DA-E2D721E22BB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805AC6-6598-465F-AEB2-EB0492357C76}" type="datetime1">
              <a:rPr lang="en-US" smtClean="0"/>
              <a:pPr/>
              <a:t>12/18/2015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D05665-A534-4416-A0DA-E2D721E22BB6}"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7874AED-0D62-455C-8BDC-A6EB872BE30E}" type="datetime1">
              <a:rPr lang="en-US" smtClean="0"/>
              <a:pPr/>
              <a:t>12/18/2015</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F9D05665-A534-4416-A0DA-E2D721E22BB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0A0021F-F31E-43CF-A437-64265DD5E052}" type="datetime1">
              <a:rPr lang="en-US" smtClean="0"/>
              <a:pPr/>
              <a:t>12/18/2015</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9D05665-A534-4416-A0DA-E2D721E22BB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uce.Anderson@dpi.wi.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0"/>
            <a:ext cx="8534400" cy="2286000"/>
          </a:xfrm>
        </p:spPr>
        <p:txBody>
          <a:bodyPr>
            <a:noAutofit/>
          </a:bodyPr>
          <a:lstStyle/>
          <a:p>
            <a:pPr algn="ctr"/>
            <a:r>
              <a:rPr lang="en-US" sz="4400" dirty="0" smtClean="0"/>
              <a:t>Renovated PI 1500</a:t>
            </a:r>
            <a:br>
              <a:rPr lang="en-US" sz="4400" dirty="0" smtClean="0"/>
            </a:br>
            <a:r>
              <a:rPr lang="en-US" sz="4400" dirty="0" smtClean="0"/>
              <a:t>District Contacts Report</a:t>
            </a:r>
            <a:br>
              <a:rPr lang="en-US" sz="4400" dirty="0" smtClean="0"/>
            </a:br>
            <a:r>
              <a:rPr lang="en-US" sz="4400" dirty="0" smtClean="0"/>
              <a:t>December 2015 (Updates)</a:t>
            </a:r>
            <a:endParaRPr lang="en-US" sz="4400" dirty="0"/>
          </a:p>
        </p:txBody>
      </p:sp>
      <p:sp>
        <p:nvSpPr>
          <p:cNvPr id="4" name="Slide Number Placeholder 3"/>
          <p:cNvSpPr>
            <a:spLocks noGrp="1"/>
          </p:cNvSpPr>
          <p:nvPr>
            <p:ph type="sldNum" sz="quarter" idx="12"/>
          </p:nvPr>
        </p:nvSpPr>
        <p:spPr/>
        <p:txBody>
          <a:bodyPr/>
          <a:lstStyle/>
          <a:p>
            <a:fld id="{F9D05665-A534-4416-A0DA-E2D721E22BB6}" type="slidenum">
              <a:rPr lang="en-US" smtClean="0"/>
              <a:pPr/>
              <a:t>1</a:t>
            </a:fld>
            <a:endParaRPr lang="en-US" dirty="0"/>
          </a:p>
        </p:txBody>
      </p:sp>
      <p:sp>
        <p:nvSpPr>
          <p:cNvPr id="6" name="Rectangle 5"/>
          <p:cNvSpPr/>
          <p:nvPr/>
        </p:nvSpPr>
        <p:spPr>
          <a:xfrm>
            <a:off x="1447800" y="5562600"/>
            <a:ext cx="6248400" cy="923330"/>
          </a:xfrm>
          <a:prstGeom prst="rect">
            <a:avLst/>
          </a:prstGeom>
        </p:spPr>
        <p:txBody>
          <a:bodyPr wrap="square">
            <a:spAutoFit/>
          </a:bodyPr>
          <a:lstStyle/>
          <a:p>
            <a:pPr algn="ctr"/>
            <a:r>
              <a:rPr lang="en-US" dirty="0" smtClean="0"/>
              <a:t>Bruce Anderson – School Finance Consultant</a:t>
            </a:r>
          </a:p>
          <a:p>
            <a:pPr algn="ctr"/>
            <a:r>
              <a:rPr lang="en-US" dirty="0" smtClean="0">
                <a:hlinkClick r:id="rId3"/>
              </a:rPr>
              <a:t>Bruce.Anderson@dpi.wi.gov</a:t>
            </a:r>
            <a:endParaRPr lang="en-US" dirty="0" smtClean="0"/>
          </a:p>
          <a:p>
            <a:pPr algn="ctr"/>
            <a:r>
              <a:rPr lang="en-US" dirty="0" smtClean="0"/>
              <a:t>(608) 267-9707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3" cstate="print"/>
          <a:srcRect l="14717" t="10306" r="1416" b="9883"/>
          <a:stretch>
            <a:fillRect/>
          </a:stretch>
        </p:blipFill>
        <p:spPr bwMode="auto">
          <a:xfrm>
            <a:off x="304800" y="1524001"/>
            <a:ext cx="8500654" cy="5020052"/>
          </a:xfrm>
          <a:prstGeom prst="rect">
            <a:avLst/>
          </a:prstGeom>
          <a:noFill/>
          <a:ln w="9525" cmpd="sng">
            <a:solidFill>
              <a:schemeClr val="tx1"/>
            </a:solidFill>
            <a:miter lim="800000"/>
            <a:headEnd/>
            <a:tailEnd/>
          </a:ln>
        </p:spPr>
      </p:pic>
      <p:sp>
        <p:nvSpPr>
          <p:cNvPr id="2" name="Title 1"/>
          <p:cNvSpPr>
            <a:spLocks noGrp="1"/>
          </p:cNvSpPr>
          <p:nvPr>
            <p:ph type="title"/>
          </p:nvPr>
        </p:nvSpPr>
        <p:spPr>
          <a:xfrm>
            <a:off x="457200" y="228600"/>
            <a:ext cx="8229600" cy="990600"/>
          </a:xfrm>
        </p:spPr>
        <p:txBody>
          <a:bodyPr>
            <a:noAutofit/>
          </a:bodyPr>
          <a:lstStyle/>
          <a:p>
            <a:pPr algn="ctr"/>
            <a:r>
              <a:rPr lang="en-US" sz="3600" dirty="0" smtClean="0"/>
              <a:t>PI 1500 District Contacts Report</a:t>
            </a:r>
            <a:br>
              <a:rPr lang="en-US" sz="3600" dirty="0" smtClean="0"/>
            </a:br>
            <a:r>
              <a:rPr lang="en-US" sz="3600" dirty="0" smtClean="0"/>
              <a:t>- has a new look</a:t>
            </a:r>
            <a:endParaRPr lang="en-US" sz="3600" dirty="0"/>
          </a:p>
        </p:txBody>
      </p:sp>
      <p:sp>
        <p:nvSpPr>
          <p:cNvPr id="6" name="Slide Number Placeholder 5"/>
          <p:cNvSpPr>
            <a:spLocks noGrp="1"/>
          </p:cNvSpPr>
          <p:nvPr>
            <p:ph type="sldNum" sz="quarter" idx="12"/>
          </p:nvPr>
        </p:nvSpPr>
        <p:spPr/>
        <p:txBody>
          <a:bodyPr/>
          <a:lstStyle/>
          <a:p>
            <a:fld id="{F9D05665-A534-4416-A0DA-E2D721E22BB6}" type="slidenum">
              <a:rPr lang="en-US" smtClean="0"/>
              <a:pPr/>
              <a:t>10</a:t>
            </a:fld>
            <a:endParaRPr lang="en-US" dirty="0"/>
          </a:p>
        </p:txBody>
      </p:sp>
      <p:sp>
        <p:nvSpPr>
          <p:cNvPr id="10" name="TextBox 9"/>
          <p:cNvSpPr txBox="1"/>
          <p:nvPr/>
        </p:nvSpPr>
        <p:spPr>
          <a:xfrm>
            <a:off x="7010400" y="3676232"/>
            <a:ext cx="1795054" cy="2062103"/>
          </a:xfrm>
          <a:prstGeom prst="rect">
            <a:avLst/>
          </a:prstGeom>
          <a:noFill/>
        </p:spPr>
        <p:txBody>
          <a:bodyPr wrap="square" rtlCol="0">
            <a:spAutoFit/>
          </a:bodyPr>
          <a:lstStyle/>
          <a:p>
            <a:r>
              <a:rPr lang="en-US" sz="1600" b="1" dirty="0" smtClean="0"/>
              <a:t>At least two individuals should be identified as “authorized contact” for the PI 1500 District Contacts Report</a:t>
            </a:r>
            <a:endParaRPr lang="en-US" sz="1600" dirty="0"/>
          </a:p>
        </p:txBody>
      </p:sp>
      <p:sp>
        <p:nvSpPr>
          <p:cNvPr id="11" name="Rectangle 10"/>
          <p:cNvSpPr/>
          <p:nvPr/>
        </p:nvSpPr>
        <p:spPr>
          <a:xfrm>
            <a:off x="2057400" y="3886200"/>
            <a:ext cx="4953000" cy="174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286000" y="5845630"/>
            <a:ext cx="4724400" cy="698424"/>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85800" y="2057400"/>
            <a:ext cx="1905000" cy="307777"/>
          </a:xfrm>
          <a:prstGeom prst="rect">
            <a:avLst/>
          </a:prstGeom>
          <a:noFill/>
        </p:spPr>
        <p:txBody>
          <a:bodyPr wrap="square" rtlCol="0">
            <a:spAutoFit/>
          </a:bodyPr>
          <a:lstStyle/>
          <a:p>
            <a:r>
              <a:rPr lang="en-US" sz="1200" dirty="0" smtClean="0">
                <a:latin typeface="Arial Black" pitchFamily="34" charset="0"/>
              </a:rPr>
              <a:t>District    (0000</a:t>
            </a:r>
            <a:r>
              <a:rPr lang="en-US" sz="1400" dirty="0" smtClean="0">
                <a:latin typeface="Arial Black" pitchFamily="34" charset="0"/>
              </a:rPr>
              <a:t>)</a:t>
            </a:r>
            <a:endParaRPr lang="en-US" sz="1400" dirty="0">
              <a:latin typeface="Arial Black" pitchFamily="34" charset="0"/>
            </a:endParaRPr>
          </a:p>
        </p:txBody>
      </p:sp>
      <p:sp>
        <p:nvSpPr>
          <p:cNvPr id="16" name="Rectangle 15"/>
          <p:cNvSpPr/>
          <p:nvPr/>
        </p:nvSpPr>
        <p:spPr>
          <a:xfrm>
            <a:off x="381000" y="1905000"/>
            <a:ext cx="1600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5334000" y="1905000"/>
            <a:ext cx="3471454" cy="349212"/>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4153237" y="1535668"/>
            <a:ext cx="4685963" cy="369332"/>
          </a:xfrm>
          <a:prstGeom prst="rect">
            <a:avLst/>
          </a:prstGeom>
          <a:noFill/>
        </p:spPr>
        <p:txBody>
          <a:bodyPr wrap="none" rtlCol="0">
            <a:spAutoFit/>
          </a:bodyPr>
          <a:lstStyle/>
          <a:p>
            <a:r>
              <a:rPr lang="en-US" dirty="0" smtClean="0"/>
              <a:t>To provide a User with their information use: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in)">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amond(in)">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amond(out)">
                                      <p:cBhvr>
                                        <p:cTn id="2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4"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5448"/>
            <a:ext cx="8229600" cy="1252728"/>
          </a:xfrm>
        </p:spPr>
        <p:txBody>
          <a:bodyPr>
            <a:normAutofit fontScale="90000"/>
          </a:bodyPr>
          <a:lstStyle/>
          <a:p>
            <a:pPr algn="ctr"/>
            <a:r>
              <a:rPr lang="en-US" dirty="0" smtClean="0"/>
              <a:t>SFS Team contact information</a:t>
            </a:r>
            <a:endParaRPr lang="en-US" dirty="0"/>
          </a:p>
        </p:txBody>
      </p:sp>
      <p:sp>
        <p:nvSpPr>
          <p:cNvPr id="3" name="Content Placeholder 2"/>
          <p:cNvSpPr>
            <a:spLocks noGrp="1"/>
          </p:cNvSpPr>
          <p:nvPr>
            <p:ph idx="1"/>
          </p:nvPr>
        </p:nvSpPr>
        <p:spPr>
          <a:xfrm>
            <a:off x="1447800" y="3048000"/>
            <a:ext cx="7315200" cy="3169920"/>
          </a:xfrm>
        </p:spPr>
        <p:txBody>
          <a:bodyPr>
            <a:noAutofit/>
          </a:bodyPr>
          <a:lstStyle/>
          <a:p>
            <a:pPr>
              <a:lnSpc>
                <a:spcPct val="90000"/>
              </a:lnSpc>
              <a:buClr>
                <a:srgbClr val="FFFF00"/>
              </a:buClr>
              <a:buSzPct val="100000"/>
              <a:buNone/>
            </a:pPr>
            <a:r>
              <a:rPr lang="en-US" sz="2500" b="1" dirty="0" smtClean="0">
                <a:latin typeface="Arial" pitchFamily="34" charset="0"/>
                <a:cs typeface="Arial" pitchFamily="34" charset="0"/>
              </a:rPr>
              <a:t>Robert </a:t>
            </a:r>
            <a:r>
              <a:rPr lang="en-US" sz="2500" b="1" dirty="0" smtClean="0">
                <a:latin typeface="Arial" pitchFamily="34" charset="0"/>
                <a:cs typeface="Arial" pitchFamily="34" charset="0"/>
              </a:rPr>
              <a:t>Soldner, Director 		</a:t>
            </a:r>
            <a:r>
              <a:rPr lang="en-US" sz="2500" b="1" dirty="0" smtClean="0">
                <a:latin typeface="Arial" pitchFamily="34" charset="0"/>
                <a:cs typeface="Arial" pitchFamily="34" charset="0"/>
              </a:rPr>
              <a:t>266-6968</a:t>
            </a:r>
            <a:endParaRPr lang="en-US" sz="2500" b="1" dirty="0" smtClean="0">
              <a:latin typeface="Arial" pitchFamily="34" charset="0"/>
              <a:cs typeface="Arial" pitchFamily="34" charset="0"/>
            </a:endParaRPr>
          </a:p>
          <a:p>
            <a:pPr>
              <a:lnSpc>
                <a:spcPct val="90000"/>
              </a:lnSpc>
              <a:buClr>
                <a:srgbClr val="FFFF00"/>
              </a:buClr>
              <a:buSzPct val="100000"/>
              <a:buNone/>
            </a:pPr>
            <a:r>
              <a:rPr lang="en-US" sz="2500" b="1" dirty="0" smtClean="0">
                <a:latin typeface="Arial" pitchFamily="34" charset="0"/>
                <a:cs typeface="Arial" pitchFamily="34" charset="0"/>
              </a:rPr>
              <a:t>Debi Towns, Asst Director 		267-9209 </a:t>
            </a:r>
          </a:p>
          <a:p>
            <a:pPr>
              <a:lnSpc>
                <a:spcPct val="90000"/>
              </a:lnSpc>
              <a:buClr>
                <a:srgbClr val="FFFF00"/>
              </a:buClr>
              <a:buSzPct val="100000"/>
              <a:buNone/>
            </a:pPr>
            <a:r>
              <a:rPr lang="en-US" sz="2500" b="1" dirty="0" smtClean="0">
                <a:latin typeface="Arial" pitchFamily="34" charset="0"/>
                <a:cs typeface="Arial" pitchFamily="34" charset="0"/>
              </a:rPr>
              <a:t>Bruce Anderson, Consultant 		267-9707</a:t>
            </a:r>
          </a:p>
          <a:p>
            <a:pPr>
              <a:lnSpc>
                <a:spcPct val="90000"/>
              </a:lnSpc>
              <a:buClr>
                <a:srgbClr val="FFFF00"/>
              </a:buClr>
              <a:buSzPct val="100000"/>
              <a:buNone/>
            </a:pPr>
            <a:r>
              <a:rPr lang="en-US" sz="2500" b="1" dirty="0" smtClean="0">
                <a:latin typeface="Arial" pitchFamily="34" charset="0"/>
                <a:cs typeface="Arial" pitchFamily="34" charset="0"/>
              </a:rPr>
              <a:t>Carey Bradley, Consultant 		267-3752 </a:t>
            </a:r>
          </a:p>
          <a:p>
            <a:pPr>
              <a:lnSpc>
                <a:spcPct val="90000"/>
              </a:lnSpc>
              <a:buClr>
                <a:srgbClr val="FFFF00"/>
              </a:buClr>
              <a:buSzPct val="100000"/>
              <a:buNone/>
            </a:pPr>
            <a:r>
              <a:rPr lang="en-US" sz="2500" b="1" dirty="0" smtClean="0">
                <a:latin typeface="Arial" pitchFamily="34" charset="0"/>
                <a:cs typeface="Arial" pitchFamily="34" charset="0"/>
              </a:rPr>
              <a:t>Dan Bush, Consultant			267-9212</a:t>
            </a:r>
          </a:p>
          <a:p>
            <a:pPr>
              <a:lnSpc>
                <a:spcPct val="90000"/>
              </a:lnSpc>
              <a:buClr>
                <a:srgbClr val="FFFF00"/>
              </a:buClr>
              <a:buSzPct val="100000"/>
              <a:buNone/>
            </a:pPr>
            <a:r>
              <a:rPr lang="en-US" sz="2500" b="1" dirty="0" smtClean="0">
                <a:latin typeface="Arial" pitchFamily="34" charset="0"/>
                <a:cs typeface="Arial" pitchFamily="34" charset="0"/>
              </a:rPr>
              <a:t>Gene Fornecker, Auditor 		</a:t>
            </a:r>
            <a:r>
              <a:rPr lang="en-US" sz="2500" b="1" dirty="0" smtClean="0">
                <a:latin typeface="Arial" pitchFamily="34" charset="0"/>
                <a:cs typeface="Arial" pitchFamily="34" charset="0"/>
              </a:rPr>
              <a:t>267-7882</a:t>
            </a:r>
            <a:endParaRPr lang="en-US" sz="2500" b="1" dirty="0" smtClean="0">
              <a:latin typeface="Arial" pitchFamily="34" charset="0"/>
              <a:cs typeface="Arial" pitchFamily="34" charset="0"/>
            </a:endParaRPr>
          </a:p>
          <a:p>
            <a:pPr>
              <a:lnSpc>
                <a:spcPct val="90000"/>
              </a:lnSpc>
              <a:buClr>
                <a:srgbClr val="FFFF00"/>
              </a:buClr>
              <a:buSzPct val="100000"/>
              <a:buNone/>
            </a:pPr>
            <a:r>
              <a:rPr lang="en-US" sz="2500" b="1" dirty="0" smtClean="0">
                <a:latin typeface="Arial" pitchFamily="34" charset="0"/>
                <a:cs typeface="Arial" pitchFamily="34" charset="0"/>
              </a:rPr>
              <a:t>Brian Kahl, Auditor 			266-3862</a:t>
            </a:r>
          </a:p>
          <a:p>
            <a:pPr>
              <a:lnSpc>
                <a:spcPct val="90000"/>
              </a:lnSpc>
              <a:buClr>
                <a:srgbClr val="FFFF00"/>
              </a:buClr>
              <a:buSzPct val="100000"/>
              <a:buNone/>
            </a:pPr>
            <a:r>
              <a:rPr lang="en-US" sz="2500" b="1" dirty="0" smtClean="0">
                <a:latin typeface="Arial" pitchFamily="34" charset="0"/>
                <a:cs typeface="Arial" pitchFamily="34" charset="0"/>
              </a:rPr>
              <a:t>Karen Kucharz, Consultant 		266-3464</a:t>
            </a:r>
          </a:p>
          <a:p>
            <a:pPr>
              <a:lnSpc>
                <a:spcPct val="90000"/>
              </a:lnSpc>
              <a:buClr>
                <a:srgbClr val="FFFF00"/>
              </a:buClr>
              <a:buSzPct val="100000"/>
              <a:buNone/>
            </a:pPr>
            <a:r>
              <a:rPr lang="en-US" sz="2500" b="1" dirty="0" smtClean="0">
                <a:latin typeface="Arial" pitchFamily="34" charset="0"/>
                <a:cs typeface="Arial" pitchFamily="34" charset="0"/>
              </a:rPr>
              <a:t>Derek Sliter, Auditor 			267-9218</a:t>
            </a:r>
          </a:p>
        </p:txBody>
      </p:sp>
      <p:sp>
        <p:nvSpPr>
          <p:cNvPr id="4" name="Slide Number Placeholder 3"/>
          <p:cNvSpPr>
            <a:spLocks noGrp="1"/>
          </p:cNvSpPr>
          <p:nvPr>
            <p:ph type="sldNum" sz="quarter" idx="12"/>
          </p:nvPr>
        </p:nvSpPr>
        <p:spPr/>
        <p:txBody>
          <a:bodyPr/>
          <a:lstStyle/>
          <a:p>
            <a:fld id="{F9D05665-A534-4416-A0DA-E2D721E22BB6}" type="slidenum">
              <a:rPr lang="en-US" smtClean="0"/>
              <a:pPr/>
              <a:t>11</a:t>
            </a:fld>
            <a:endParaRPr lang="en-US" dirty="0"/>
          </a:p>
        </p:txBody>
      </p:sp>
      <p:sp>
        <p:nvSpPr>
          <p:cNvPr id="5" name="Rectangle 4"/>
          <p:cNvSpPr/>
          <p:nvPr/>
        </p:nvSpPr>
        <p:spPr>
          <a:xfrm>
            <a:off x="342368" y="1600200"/>
            <a:ext cx="6972832" cy="1077218"/>
          </a:xfrm>
          <a:prstGeom prst="rect">
            <a:avLst/>
          </a:prstGeom>
        </p:spPr>
        <p:txBody>
          <a:bodyPr wrap="square">
            <a:spAutoFit/>
          </a:bodyPr>
          <a:lstStyle/>
          <a:p>
            <a:r>
              <a:rPr lang="en-US" sz="3200" b="1" dirty="0" smtClean="0"/>
              <a:t>Visit our website at:</a:t>
            </a:r>
          </a:p>
          <a:p>
            <a:r>
              <a:rPr lang="en-US" sz="3200" b="1" dirty="0" smtClean="0"/>
              <a:t>		</a:t>
            </a:r>
            <a:r>
              <a:rPr lang="en-US" sz="3200" b="1" dirty="0" smtClean="0"/>
              <a:t>http://dpi.wi.gov/sfs</a:t>
            </a:r>
            <a:endParaRPr lang="en-US" sz="3200" b="1" dirty="0"/>
          </a:p>
        </p:txBody>
      </p:sp>
      <p:sp>
        <p:nvSpPr>
          <p:cNvPr id="7" name="Rectangle 6"/>
          <p:cNvSpPr/>
          <p:nvPr/>
        </p:nvSpPr>
        <p:spPr>
          <a:xfrm>
            <a:off x="342368" y="2590800"/>
            <a:ext cx="6972832" cy="584775"/>
          </a:xfrm>
          <a:prstGeom prst="rect">
            <a:avLst/>
          </a:prstGeom>
        </p:spPr>
        <p:txBody>
          <a:bodyPr wrap="square">
            <a:spAutoFit/>
          </a:bodyPr>
          <a:lstStyle/>
          <a:p>
            <a:r>
              <a:rPr lang="en-US" sz="3200" b="1" dirty="0" smtClean="0"/>
              <a:t>Or call:</a:t>
            </a:r>
            <a:endParaRPr lang="en-US"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Autofit/>
          </a:bodyPr>
          <a:lstStyle/>
          <a:p>
            <a:pPr algn="ctr"/>
            <a:r>
              <a:rPr lang="en-US" sz="3600" dirty="0" smtClean="0"/>
              <a:t>PI 1500 District Contacts Report</a:t>
            </a:r>
            <a:br>
              <a:rPr lang="en-US" sz="3600" dirty="0" smtClean="0"/>
            </a:br>
            <a:r>
              <a:rPr lang="en-US" sz="3600" dirty="0" smtClean="0"/>
              <a:t>- </a:t>
            </a:r>
            <a:r>
              <a:rPr lang="en-US" sz="3600" dirty="0" smtClean="0"/>
              <a:t>got a </a:t>
            </a:r>
            <a:r>
              <a:rPr lang="en-US" sz="3600" dirty="0" smtClean="0"/>
              <a:t>new </a:t>
            </a:r>
            <a:r>
              <a:rPr lang="en-US" sz="3600" dirty="0" smtClean="0"/>
              <a:t>look in January 2015</a:t>
            </a:r>
            <a:endParaRPr lang="en-US" sz="3600" dirty="0"/>
          </a:p>
        </p:txBody>
      </p:sp>
      <p:sp>
        <p:nvSpPr>
          <p:cNvPr id="8" name="Slide Number Placeholder 7"/>
          <p:cNvSpPr>
            <a:spLocks noGrp="1"/>
          </p:cNvSpPr>
          <p:nvPr>
            <p:ph type="sldNum" sz="quarter" idx="12"/>
          </p:nvPr>
        </p:nvSpPr>
        <p:spPr/>
        <p:txBody>
          <a:bodyPr/>
          <a:lstStyle/>
          <a:p>
            <a:fld id="{F9D05665-A534-4416-A0DA-E2D721E22BB6}" type="slidenum">
              <a:rPr lang="en-US" smtClean="0"/>
              <a:pPr/>
              <a:t>2</a:t>
            </a:fld>
            <a:endParaRPr lang="en-US" dirty="0"/>
          </a:p>
        </p:txBody>
      </p:sp>
      <p:sp>
        <p:nvSpPr>
          <p:cNvPr id="9" name="Content Placeholder 8"/>
          <p:cNvSpPr>
            <a:spLocks noGrp="1"/>
          </p:cNvSpPr>
          <p:nvPr>
            <p:ph idx="1"/>
          </p:nvPr>
        </p:nvSpPr>
        <p:spPr>
          <a:xfrm>
            <a:off x="457200" y="1600199"/>
            <a:ext cx="8382000" cy="4876799"/>
          </a:xfrm>
        </p:spPr>
        <p:txBody>
          <a:bodyPr>
            <a:normAutofit fontScale="92500" lnSpcReduction="20000"/>
          </a:bodyPr>
          <a:lstStyle/>
          <a:p>
            <a:r>
              <a:rPr lang="en-US" sz="2800" dirty="0" smtClean="0"/>
              <a:t>The former PI-1500 has 6 pages and 21 different topics to select per authorized district representative.</a:t>
            </a:r>
          </a:p>
          <a:p>
            <a:pPr lvl="1"/>
            <a:r>
              <a:rPr lang="en-US" sz="2400" b="1" dirty="0" smtClean="0"/>
              <a:t>The renovated PI-1500 will have only 14 topics.</a:t>
            </a:r>
          </a:p>
          <a:p>
            <a:pPr>
              <a:buNone/>
            </a:pPr>
            <a:r>
              <a:rPr lang="en-US" sz="1300" dirty="0" smtClean="0"/>
              <a:t> </a:t>
            </a:r>
          </a:p>
          <a:p>
            <a:r>
              <a:rPr lang="en-US" sz="2800" dirty="0" smtClean="0"/>
              <a:t>The renovated PI-1500 will reduce significantly the ongoing frustrations experienced at both the district level and state level. </a:t>
            </a:r>
          </a:p>
          <a:p>
            <a:pPr>
              <a:buNone/>
            </a:pPr>
            <a:r>
              <a:rPr lang="en-US" sz="1300" dirty="0" smtClean="0"/>
              <a:t> </a:t>
            </a:r>
          </a:p>
          <a:p>
            <a:r>
              <a:rPr lang="en-US" sz="2800" dirty="0" smtClean="0"/>
              <a:t>Training materials are available on the </a:t>
            </a:r>
            <a:r>
              <a:rPr lang="en-US" sz="2800" b="1" i="1" dirty="0" smtClean="0"/>
              <a:t>School Financial Services</a:t>
            </a:r>
            <a:r>
              <a:rPr lang="en-US" sz="2800" dirty="0" smtClean="0"/>
              <a:t> homepage via a link below the PI 1500 District Contacts Report link.</a:t>
            </a:r>
          </a:p>
          <a:p>
            <a:endParaRPr lang="en-US" sz="1300" dirty="0" smtClean="0"/>
          </a:p>
          <a:p>
            <a:r>
              <a:rPr lang="en-US" sz="2800" dirty="0" smtClean="0"/>
              <a:t>Links to the </a:t>
            </a:r>
            <a:r>
              <a:rPr lang="en-US" sz="2800" b="1" dirty="0" smtClean="0"/>
              <a:t>SFS ListServ </a:t>
            </a:r>
            <a:r>
              <a:rPr lang="en-US" sz="2800" dirty="0" smtClean="0"/>
              <a:t>are also available on the left-hand side of the portal, as it is no longer part of the PI-1500.</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blinds(horizontal)">
                                      <p:cBhvr>
                                        <p:cTn id="7" dur="500"/>
                                        <p:tgtEl>
                                          <p:spTgt spid="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blinds(horizontal)">
                                      <p:cBhvr>
                                        <p:cTn id="12" dur="500"/>
                                        <p:tgtEl>
                                          <p:spTgt spid="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animEffect transition="in" filter="blinds(horizontal)">
                                      <p:cBhvr>
                                        <p:cTn id="1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19912"/>
          </a:xfrm>
        </p:spPr>
        <p:txBody>
          <a:bodyPr>
            <a:noAutofit/>
          </a:bodyPr>
          <a:lstStyle/>
          <a:p>
            <a:pPr algn="ctr"/>
            <a:r>
              <a:rPr lang="en-US" sz="3600" dirty="0" smtClean="0"/>
              <a:t>PI 1500 District Contacts </a:t>
            </a:r>
            <a:r>
              <a:rPr lang="en-US" sz="3600" dirty="0" smtClean="0"/>
              <a:t>Report</a:t>
            </a:r>
            <a:endParaRPr lang="en-US" sz="3600" dirty="0"/>
          </a:p>
        </p:txBody>
      </p:sp>
      <p:sp>
        <p:nvSpPr>
          <p:cNvPr id="3" name="Content Placeholder 2"/>
          <p:cNvSpPr>
            <a:spLocks noGrp="1"/>
          </p:cNvSpPr>
          <p:nvPr>
            <p:ph idx="1"/>
          </p:nvPr>
        </p:nvSpPr>
        <p:spPr>
          <a:xfrm>
            <a:off x="304800" y="1524000"/>
            <a:ext cx="8534400" cy="5029200"/>
          </a:xfrm>
        </p:spPr>
        <p:txBody>
          <a:bodyPr>
            <a:normAutofit fontScale="92500" lnSpcReduction="10000"/>
          </a:bodyPr>
          <a:lstStyle/>
          <a:p>
            <a:r>
              <a:rPr lang="en-US" dirty="0" smtClean="0"/>
              <a:t>The PI 1500 District Contacts Report accomplishes two goals:</a:t>
            </a:r>
          </a:p>
          <a:p>
            <a:pPr lvl="1">
              <a:buNone/>
            </a:pPr>
            <a:endParaRPr lang="en-US" sz="1200" dirty="0" smtClean="0"/>
          </a:p>
          <a:p>
            <a:pPr lvl="1"/>
            <a:r>
              <a:rPr lang="en-US" b="1" dirty="0" smtClean="0"/>
              <a:t>Identifies</a:t>
            </a:r>
            <a:r>
              <a:rPr lang="en-US" dirty="0" smtClean="0"/>
              <a:t> who is authorized to submit and receive information for each school financial services report (targeted emails).</a:t>
            </a:r>
          </a:p>
          <a:p>
            <a:pPr lvl="1"/>
            <a:endParaRPr lang="en-US" sz="1200" dirty="0" smtClean="0"/>
          </a:p>
          <a:p>
            <a:pPr lvl="1"/>
            <a:r>
              <a:rPr lang="en-US" b="1" dirty="0" smtClean="0"/>
              <a:t>Creates</a:t>
            </a:r>
            <a:r>
              <a:rPr lang="en-US" dirty="0" smtClean="0"/>
              <a:t> an ID/Password for those individuals authorized to submit reports.</a:t>
            </a:r>
          </a:p>
          <a:p>
            <a:pPr lvl="1"/>
            <a:endParaRPr lang="en-US" sz="1100" dirty="0" smtClean="0"/>
          </a:p>
          <a:p>
            <a:pPr>
              <a:buNone/>
            </a:pPr>
            <a:endParaRPr lang="en-US" sz="1300" dirty="0" smtClean="0"/>
          </a:p>
          <a:p>
            <a:r>
              <a:rPr lang="en-US" dirty="0" smtClean="0"/>
              <a:t>The change over should have little impact on most of the individuals already using the PI-1500.</a:t>
            </a:r>
          </a:p>
          <a:p>
            <a:pPr lvl="1"/>
            <a:endParaRPr lang="en-US" dirty="0"/>
          </a:p>
        </p:txBody>
      </p:sp>
      <p:sp>
        <p:nvSpPr>
          <p:cNvPr id="4" name="Slide Number Placeholder 3"/>
          <p:cNvSpPr>
            <a:spLocks noGrp="1"/>
          </p:cNvSpPr>
          <p:nvPr>
            <p:ph type="sldNum" sz="quarter" idx="12"/>
          </p:nvPr>
        </p:nvSpPr>
        <p:spPr/>
        <p:txBody>
          <a:bodyPr/>
          <a:lstStyle/>
          <a:p>
            <a:fld id="{F9D05665-A534-4416-A0DA-E2D721E22BB6}" type="slidenum">
              <a:rPr lang="en-US" smtClean="0"/>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Autofit/>
          </a:bodyPr>
          <a:lstStyle/>
          <a:p>
            <a:pPr algn="ctr"/>
            <a:r>
              <a:rPr lang="en-US" sz="3600" dirty="0" smtClean="0"/>
              <a:t>In the </a:t>
            </a:r>
            <a:br>
              <a:rPr lang="en-US" sz="3600" dirty="0" smtClean="0"/>
            </a:br>
            <a:r>
              <a:rPr lang="en-US" sz="3600" dirty="0" smtClean="0"/>
              <a:t>PI </a:t>
            </a:r>
            <a:r>
              <a:rPr lang="en-US" sz="3600" dirty="0" smtClean="0"/>
              <a:t>1500 District Contacts </a:t>
            </a:r>
            <a:r>
              <a:rPr lang="en-US" sz="3600" dirty="0" smtClean="0"/>
              <a:t>Report</a:t>
            </a:r>
            <a:endParaRPr lang="en-US" sz="3600" dirty="0"/>
          </a:p>
        </p:txBody>
      </p:sp>
      <p:sp>
        <p:nvSpPr>
          <p:cNvPr id="3" name="Content Placeholder 2"/>
          <p:cNvSpPr>
            <a:spLocks noGrp="1"/>
          </p:cNvSpPr>
          <p:nvPr>
            <p:ph idx="1"/>
          </p:nvPr>
        </p:nvSpPr>
        <p:spPr>
          <a:xfrm>
            <a:off x="457200" y="1600199"/>
            <a:ext cx="8229600" cy="4648202"/>
          </a:xfrm>
          <a:solidFill>
            <a:srgbClr val="FFFF00"/>
          </a:solidFill>
        </p:spPr>
        <p:txBody>
          <a:bodyPr>
            <a:normAutofit fontScale="55000" lnSpcReduction="20000"/>
          </a:bodyPr>
          <a:lstStyle/>
          <a:p>
            <a:pPr>
              <a:buNone/>
            </a:pPr>
            <a:endParaRPr lang="en-US" sz="1100" dirty="0" smtClean="0"/>
          </a:p>
          <a:p>
            <a:r>
              <a:rPr lang="en-US" sz="3800" dirty="0" smtClean="0"/>
              <a:t>An individual’s ID is very specific in the PI-1500.</a:t>
            </a:r>
          </a:p>
          <a:p>
            <a:pPr lvl="1"/>
            <a:r>
              <a:rPr lang="en-US" sz="3200" dirty="0" smtClean="0"/>
              <a:t>It is not an option to change an individual’s ID.  </a:t>
            </a:r>
          </a:p>
          <a:p>
            <a:pPr lvl="1"/>
            <a:endParaRPr lang="en-US" sz="1600" dirty="0" smtClean="0"/>
          </a:p>
          <a:p>
            <a:r>
              <a:rPr lang="en-US" sz="3800" dirty="0" smtClean="0"/>
              <a:t>If an individual, using the same ID, is granted access and authority in multiple school districts:  </a:t>
            </a:r>
          </a:p>
          <a:p>
            <a:pPr lvl="1"/>
            <a:r>
              <a:rPr lang="en-US" sz="3200" dirty="0" smtClean="0"/>
              <a:t>All personal information is universal; if changed in one district, this new information will be visible in the other district(s).</a:t>
            </a:r>
          </a:p>
          <a:p>
            <a:pPr lvl="1"/>
            <a:r>
              <a:rPr lang="en-US" sz="3200" dirty="0" smtClean="0"/>
              <a:t>This maybe a good feature for a CESA employee or contract employee. </a:t>
            </a:r>
          </a:p>
          <a:p>
            <a:pPr>
              <a:buNone/>
            </a:pPr>
            <a:endParaRPr lang="en-US" sz="1600" dirty="0" smtClean="0"/>
          </a:p>
          <a:p>
            <a:r>
              <a:rPr lang="en-US" sz="3800" dirty="0" smtClean="0"/>
              <a:t>Unless you are authorized via the District Contacts Report, you will not be able to enter or edit data within the portals.</a:t>
            </a:r>
          </a:p>
          <a:p>
            <a:pPr>
              <a:buNone/>
            </a:pPr>
            <a:endParaRPr lang="en-US" sz="1600" dirty="0" smtClean="0"/>
          </a:p>
          <a:p>
            <a:endParaRPr lang="en-US" sz="1300" dirty="0" smtClean="0"/>
          </a:p>
          <a:p>
            <a:r>
              <a:rPr lang="en-US" sz="3800" dirty="0" smtClean="0"/>
              <a:t>The PI-1500 </a:t>
            </a:r>
            <a:r>
              <a:rPr lang="en-US" sz="3800" i="1" dirty="0" smtClean="0"/>
              <a:t>District Contacts Report </a:t>
            </a:r>
            <a:r>
              <a:rPr lang="en-US" sz="3800" dirty="0" smtClean="0"/>
              <a:t>stays open all year long to allow for staff changes.</a:t>
            </a:r>
          </a:p>
          <a:p>
            <a:pPr>
              <a:buNone/>
            </a:pPr>
            <a:endParaRPr lang="en-US" sz="1800" dirty="0" smtClean="0"/>
          </a:p>
          <a:p>
            <a:endParaRPr lang="en-US" sz="1300" dirty="0" smtClean="0"/>
          </a:p>
          <a:p>
            <a:r>
              <a:rPr lang="en-US" sz="3800" dirty="0" smtClean="0"/>
              <a:t>Districts should be reviewing the PI 1500 throughout the year to make sure it is updated to reflect current staff and staff assignments.</a:t>
            </a:r>
            <a:r>
              <a:rPr lang="en-US" sz="3800" b="1" dirty="0" smtClean="0"/>
              <a:t> </a:t>
            </a:r>
          </a:p>
        </p:txBody>
      </p:sp>
      <p:sp>
        <p:nvSpPr>
          <p:cNvPr id="4" name="Slide Number Placeholder 3"/>
          <p:cNvSpPr>
            <a:spLocks noGrp="1"/>
          </p:cNvSpPr>
          <p:nvPr>
            <p:ph type="sldNum" sz="quarter" idx="12"/>
          </p:nvPr>
        </p:nvSpPr>
        <p:spPr/>
        <p:txBody>
          <a:bodyPr/>
          <a:lstStyle/>
          <a:p>
            <a:fld id="{F9D05665-A534-4416-A0DA-E2D721E22BB6}" type="slidenum">
              <a:rPr lang="en-US" smtClean="0"/>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par>
                          <p:cTn id="8" fill="hold">
                            <p:stCondLst>
                              <p:cond delay="500"/>
                            </p:stCondLst>
                            <p:childTnLst>
                              <p:par>
                                <p:cTn id="9" presetID="5" presetClass="entr" presetSubtype="5"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checkerboard(down)">
                                      <p:cBhvr>
                                        <p:cTn id="11" dur="1000"/>
                                        <p:tgtEl>
                                          <p:spTgt spid="3">
                                            <p:txEl>
                                              <p:pRg st="5" end="5"/>
                                            </p:txEl>
                                          </p:spTgt>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checkerboard(across)">
                                      <p:cBhvr>
                                        <p:cTn id="15" dur="10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5"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checkerboard(down)">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25" dur="500"/>
                                        <p:tgtEl>
                                          <p:spTgt spid="3">
                                            <p:txEl>
                                              <p:pRg st="11" end="1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5" fill="hold" nodeType="clickEffect">
                                  <p:stCondLst>
                                    <p:cond delay="0"/>
                                  </p:stCondLst>
                                  <p:childTnLst>
                                    <p:set>
                                      <p:cBhvr>
                                        <p:cTn id="29" dur="1" fill="hold">
                                          <p:stCondLst>
                                            <p:cond delay="0"/>
                                          </p:stCondLst>
                                        </p:cTn>
                                        <p:tgtEl>
                                          <p:spTgt spid="3">
                                            <p:txEl>
                                              <p:pRg st="14" end="14"/>
                                            </p:txEl>
                                          </p:spTgt>
                                        </p:tgtEl>
                                        <p:attrNameLst>
                                          <p:attrName>style.visibility</p:attrName>
                                        </p:attrNameLst>
                                      </p:cBhvr>
                                      <p:to>
                                        <p:strVal val="visible"/>
                                      </p:to>
                                    </p:set>
                                    <p:animEffect transition="in" filter="checkerboard(down)">
                                      <p:cBhvr>
                                        <p:cTn id="3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l="24000" t="22269" r="25000" b="840"/>
          <a:stretch>
            <a:fillRect/>
          </a:stretch>
        </p:blipFill>
        <p:spPr bwMode="auto">
          <a:xfrm>
            <a:off x="2209800" y="1219200"/>
            <a:ext cx="5867400" cy="5516562"/>
          </a:xfrm>
          <a:prstGeom prst="rect">
            <a:avLst/>
          </a:prstGeom>
          <a:noFill/>
          <a:ln w="19050" cmpd="sng">
            <a:solidFill>
              <a:schemeClr val="tx1"/>
            </a:solidFill>
            <a:miter lim="800000"/>
            <a:headEnd/>
            <a:tailEnd/>
          </a:ln>
        </p:spPr>
      </p:pic>
      <p:sp>
        <p:nvSpPr>
          <p:cNvPr id="2" name="Title 1"/>
          <p:cNvSpPr>
            <a:spLocks noGrp="1"/>
          </p:cNvSpPr>
          <p:nvPr>
            <p:ph type="title"/>
          </p:nvPr>
        </p:nvSpPr>
        <p:spPr>
          <a:xfrm>
            <a:off x="457200" y="155448"/>
            <a:ext cx="8229600" cy="987552"/>
          </a:xfrm>
        </p:spPr>
        <p:txBody>
          <a:bodyPr>
            <a:noAutofit/>
          </a:bodyPr>
          <a:lstStyle/>
          <a:p>
            <a:pPr algn="ctr"/>
            <a:r>
              <a:rPr lang="en-US" sz="3600" dirty="0" smtClean="0"/>
              <a:t>The School Financial Services </a:t>
            </a:r>
            <a:r>
              <a:rPr lang="en-US" sz="3600" dirty="0" smtClean="0"/>
              <a:t/>
            </a:r>
            <a:br>
              <a:rPr lang="en-US" sz="3600" dirty="0" smtClean="0"/>
            </a:br>
            <a:r>
              <a:rPr lang="en-US" sz="3600" dirty="0" smtClean="0"/>
              <a:t> website - </a:t>
            </a:r>
            <a:r>
              <a:rPr lang="en-US" sz="3600" dirty="0" smtClean="0"/>
              <a:t>has a new look</a:t>
            </a:r>
            <a:endParaRPr lang="en-US" sz="3600" dirty="0"/>
          </a:p>
        </p:txBody>
      </p:sp>
      <p:sp>
        <p:nvSpPr>
          <p:cNvPr id="12" name="Slide Number Placeholder 11"/>
          <p:cNvSpPr>
            <a:spLocks noGrp="1"/>
          </p:cNvSpPr>
          <p:nvPr>
            <p:ph type="sldNum" sz="quarter" idx="12"/>
          </p:nvPr>
        </p:nvSpPr>
        <p:spPr>
          <a:xfrm>
            <a:off x="7924800" y="6370637"/>
            <a:ext cx="762000" cy="365125"/>
          </a:xfrm>
        </p:spPr>
        <p:txBody>
          <a:bodyPr/>
          <a:lstStyle/>
          <a:p>
            <a:fld id="{F9D05665-A534-4416-A0DA-E2D721E22BB6}" type="slidenum">
              <a:rPr lang="en-US" smtClean="0"/>
              <a:pPr/>
              <a:t>5</a:t>
            </a:fld>
            <a:endParaRPr lang="en-US" dirty="0"/>
          </a:p>
        </p:txBody>
      </p:sp>
      <p:sp>
        <p:nvSpPr>
          <p:cNvPr id="10" name="TextBox 9"/>
          <p:cNvSpPr txBox="1"/>
          <p:nvPr/>
        </p:nvSpPr>
        <p:spPr>
          <a:xfrm>
            <a:off x="457200" y="4191000"/>
            <a:ext cx="1960793" cy="923330"/>
          </a:xfrm>
          <a:prstGeom prst="rect">
            <a:avLst/>
          </a:prstGeom>
          <a:noFill/>
        </p:spPr>
        <p:txBody>
          <a:bodyPr wrap="square" rtlCol="0">
            <a:spAutoFit/>
          </a:bodyPr>
          <a:lstStyle/>
          <a:p>
            <a:r>
              <a:rPr lang="en-US" b="1" dirty="0" smtClean="0"/>
              <a:t>Link to enter the PI 1500 portal</a:t>
            </a:r>
            <a:endParaRPr lang="en-US" b="1" dirty="0"/>
          </a:p>
        </p:txBody>
      </p:sp>
      <p:cxnSp>
        <p:nvCxnSpPr>
          <p:cNvPr id="15" name="Straight Arrow Connector 14"/>
          <p:cNvCxnSpPr/>
          <p:nvPr/>
        </p:nvCxnSpPr>
        <p:spPr>
          <a:xfrm>
            <a:off x="1905000" y="4648200"/>
            <a:ext cx="4400550" cy="177165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666875" y="6219825"/>
            <a:ext cx="4591050" cy="3619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5629870"/>
            <a:ext cx="1752600" cy="923330"/>
          </a:xfrm>
          <a:prstGeom prst="rect">
            <a:avLst/>
          </a:prstGeom>
          <a:noFill/>
        </p:spPr>
        <p:txBody>
          <a:bodyPr wrap="square" rtlCol="0">
            <a:spAutoFit/>
          </a:bodyPr>
          <a:lstStyle/>
          <a:p>
            <a:r>
              <a:rPr lang="en-US" b="1" dirty="0" smtClean="0"/>
              <a:t>Link to guiding instructions</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 1500 Instructions</a:t>
            </a:r>
            <a:endParaRPr lang="en-US" dirty="0"/>
          </a:p>
        </p:txBody>
      </p:sp>
      <p:sp>
        <p:nvSpPr>
          <p:cNvPr id="4" name="Slide Number Placeholder 3"/>
          <p:cNvSpPr>
            <a:spLocks noGrp="1"/>
          </p:cNvSpPr>
          <p:nvPr>
            <p:ph type="sldNum" sz="quarter" idx="12"/>
          </p:nvPr>
        </p:nvSpPr>
        <p:spPr/>
        <p:txBody>
          <a:bodyPr/>
          <a:lstStyle/>
          <a:p>
            <a:fld id="{F9D05665-A534-4416-A0DA-E2D721E22BB6}" type="slidenum">
              <a:rPr lang="en-US" smtClean="0"/>
              <a:pPr/>
              <a:t>6</a:t>
            </a:fld>
            <a:endParaRPr lang="en-US" dirty="0"/>
          </a:p>
        </p:txBody>
      </p:sp>
      <p:sp>
        <p:nvSpPr>
          <p:cNvPr id="6" name="TextBox 5"/>
          <p:cNvSpPr txBox="1"/>
          <p:nvPr/>
        </p:nvSpPr>
        <p:spPr>
          <a:xfrm>
            <a:off x="1219200" y="2783680"/>
            <a:ext cx="6858000" cy="3693319"/>
          </a:xfrm>
          <a:prstGeom prst="rect">
            <a:avLst/>
          </a:prstGeom>
          <a:noFill/>
          <a:ln w="19050" cmpd="thickThin">
            <a:solidFill>
              <a:schemeClr val="tx1"/>
            </a:solidFill>
          </a:ln>
        </p:spPr>
        <p:txBody>
          <a:bodyPr wrap="square" rtlCol="0">
            <a:spAutoFit/>
          </a:bodyPr>
          <a:lstStyle/>
          <a:p>
            <a:r>
              <a:rPr lang="en-US" dirty="0" smtClean="0"/>
              <a:t>This webpage will provide step-by-step instructions to assist the user in the process that needs to be completed.</a:t>
            </a:r>
          </a:p>
          <a:p>
            <a:endParaRPr lang="en-US" dirty="0" smtClean="0"/>
          </a:p>
          <a:p>
            <a:r>
              <a:rPr lang="en-US" dirty="0" smtClean="0"/>
              <a:t>Within the PI 1500,  several “pop-up” screens are use to </a:t>
            </a:r>
            <a:r>
              <a:rPr lang="en-US" b="1" dirty="0" smtClean="0"/>
              <a:t>ask</a:t>
            </a:r>
            <a:r>
              <a:rPr lang="en-US" dirty="0" smtClean="0"/>
              <a:t> set questions or </a:t>
            </a:r>
            <a:r>
              <a:rPr lang="en-US" b="1" dirty="0" smtClean="0"/>
              <a:t>give</a:t>
            </a:r>
            <a:r>
              <a:rPr lang="en-US" dirty="0" smtClean="0"/>
              <a:t> the user specific information.  Each “pop-up” screen is showing on this webpage.</a:t>
            </a:r>
          </a:p>
          <a:p>
            <a:endParaRPr lang="en-US" dirty="0" smtClean="0"/>
          </a:p>
          <a:p>
            <a:r>
              <a:rPr lang="en-US" dirty="0" smtClean="0"/>
              <a:t>Two district employees should be granted the authority to enter new individuals into the PI 1500, fill-out the </a:t>
            </a:r>
            <a:r>
              <a:rPr lang="en-US" b="1" dirty="0" smtClean="0"/>
              <a:t>Profile</a:t>
            </a:r>
            <a:r>
              <a:rPr lang="en-US" dirty="0" smtClean="0"/>
              <a:t>(tab) and edit the </a:t>
            </a:r>
            <a:r>
              <a:rPr lang="en-US" b="1" dirty="0" smtClean="0"/>
              <a:t>Report Access</a:t>
            </a:r>
            <a:r>
              <a:rPr lang="en-US" dirty="0" smtClean="0"/>
              <a:t>(tab) each will be granted.  Normally the Superintendent is one of these employees, as they will hold the final responsibility for who has the related authority to make entries on behalf of the school district.</a:t>
            </a:r>
            <a:endParaRPr lang="en-US" dirty="0"/>
          </a:p>
        </p:txBody>
      </p:sp>
      <p:pic>
        <p:nvPicPr>
          <p:cNvPr id="3074" name="Picture 2"/>
          <p:cNvPicPr>
            <a:picLocks noChangeAspect="1" noChangeArrowheads="1"/>
          </p:cNvPicPr>
          <p:nvPr/>
        </p:nvPicPr>
        <p:blipFill>
          <a:blip r:embed="rId2" cstate="print"/>
          <a:srcRect l="29332" t="31092" r="26582" b="47479"/>
          <a:stretch>
            <a:fillRect/>
          </a:stretch>
        </p:blipFill>
        <p:spPr bwMode="auto">
          <a:xfrm>
            <a:off x="2133600" y="1447800"/>
            <a:ext cx="5029200" cy="1295400"/>
          </a:xfrm>
          <a:prstGeom prst="rect">
            <a:avLst/>
          </a:prstGeom>
          <a:noFill/>
          <a:ln w="28575" cmpd="sng">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32418" t="24228" r="20597" b="23061"/>
          <a:stretch>
            <a:fillRect/>
          </a:stretch>
        </p:blipFill>
        <p:spPr bwMode="auto">
          <a:xfrm>
            <a:off x="2362200" y="2743200"/>
            <a:ext cx="4114800" cy="2926080"/>
          </a:xfrm>
          <a:prstGeom prst="rect">
            <a:avLst/>
          </a:prstGeom>
          <a:noFill/>
          <a:ln w="6350" cmpd="sng">
            <a:noFill/>
            <a:miter lim="800000"/>
            <a:headEnd/>
            <a:tailEnd/>
          </a:ln>
        </p:spPr>
      </p:pic>
      <p:pic>
        <p:nvPicPr>
          <p:cNvPr id="3" name="Picture 2"/>
          <p:cNvPicPr>
            <a:picLocks noChangeAspect="1" noChangeArrowheads="1"/>
          </p:cNvPicPr>
          <p:nvPr/>
        </p:nvPicPr>
        <p:blipFill>
          <a:blip r:embed="rId3" cstate="print"/>
          <a:srcRect l="11250" t="14706" r="30250" b="21008"/>
          <a:stretch>
            <a:fillRect/>
          </a:stretch>
        </p:blipFill>
        <p:spPr bwMode="auto">
          <a:xfrm>
            <a:off x="152401" y="1600199"/>
            <a:ext cx="6705600" cy="4876799"/>
          </a:xfrm>
          <a:prstGeom prst="rect">
            <a:avLst/>
          </a:prstGeom>
          <a:noFill/>
          <a:ln w="19050" cmpd="sng">
            <a:solidFill>
              <a:schemeClr val="tx1"/>
            </a:solidFill>
            <a:miter lim="800000"/>
            <a:headEnd/>
            <a:tailEnd/>
          </a:ln>
        </p:spPr>
      </p:pic>
      <p:sp>
        <p:nvSpPr>
          <p:cNvPr id="2" name="Title 1"/>
          <p:cNvSpPr>
            <a:spLocks noGrp="1"/>
          </p:cNvSpPr>
          <p:nvPr>
            <p:ph type="title"/>
          </p:nvPr>
        </p:nvSpPr>
        <p:spPr/>
        <p:txBody>
          <a:bodyPr/>
          <a:lstStyle/>
          <a:p>
            <a:pPr algn="ctr"/>
            <a:r>
              <a:rPr lang="en-US" dirty="0" smtClean="0"/>
              <a:t>PI 1500 Instructions</a:t>
            </a:r>
            <a:endParaRPr lang="en-US" dirty="0"/>
          </a:p>
        </p:txBody>
      </p:sp>
      <p:sp>
        <p:nvSpPr>
          <p:cNvPr id="4" name="Slide Number Placeholder 3"/>
          <p:cNvSpPr>
            <a:spLocks noGrp="1"/>
          </p:cNvSpPr>
          <p:nvPr>
            <p:ph type="sldNum" sz="quarter" idx="12"/>
          </p:nvPr>
        </p:nvSpPr>
        <p:spPr/>
        <p:txBody>
          <a:bodyPr/>
          <a:lstStyle/>
          <a:p>
            <a:fld id="{F9D05665-A534-4416-A0DA-E2D721E22BB6}" type="slidenum">
              <a:rPr lang="en-US" smtClean="0"/>
              <a:pPr/>
              <a:t>7</a:t>
            </a:fld>
            <a:endParaRPr lang="en-US" dirty="0"/>
          </a:p>
        </p:txBody>
      </p:sp>
      <p:sp>
        <p:nvSpPr>
          <p:cNvPr id="6" name="TextBox 5"/>
          <p:cNvSpPr txBox="1"/>
          <p:nvPr/>
        </p:nvSpPr>
        <p:spPr>
          <a:xfrm>
            <a:off x="152400" y="5153559"/>
            <a:ext cx="2057400" cy="1323439"/>
          </a:xfrm>
          <a:prstGeom prst="rect">
            <a:avLst/>
          </a:prstGeom>
          <a:noFill/>
          <a:ln w="19050" cmpd="thickThin">
            <a:solidFill>
              <a:schemeClr val="tx1"/>
            </a:solidFill>
          </a:ln>
        </p:spPr>
        <p:txBody>
          <a:bodyPr wrap="square" rtlCol="0">
            <a:spAutoFit/>
          </a:bodyPr>
          <a:lstStyle/>
          <a:p>
            <a:r>
              <a:rPr lang="en-US" sz="1600" dirty="0" smtClean="0"/>
              <a:t>On this webpage are </a:t>
            </a:r>
            <a:r>
              <a:rPr lang="en-US" sz="1600" dirty="0" smtClean="0"/>
              <a:t>eight separate </a:t>
            </a:r>
            <a:r>
              <a:rPr lang="en-US" sz="1600" dirty="0" smtClean="0"/>
              <a:t>topics that can be accessed by clicking on the title</a:t>
            </a:r>
            <a:endParaRPr lang="en-US" sz="1600" dirty="0"/>
          </a:p>
        </p:txBody>
      </p:sp>
      <p:sp>
        <p:nvSpPr>
          <p:cNvPr id="7" name="TextBox 6"/>
          <p:cNvSpPr txBox="1"/>
          <p:nvPr/>
        </p:nvSpPr>
        <p:spPr>
          <a:xfrm>
            <a:off x="7028328" y="4907340"/>
            <a:ext cx="2039472" cy="1569660"/>
          </a:xfrm>
          <a:prstGeom prst="rect">
            <a:avLst/>
          </a:prstGeom>
          <a:noFill/>
          <a:ln w="19050" cmpd="sng">
            <a:solidFill>
              <a:schemeClr val="tx1"/>
            </a:solidFill>
          </a:ln>
        </p:spPr>
        <p:txBody>
          <a:bodyPr wrap="square" rtlCol="0">
            <a:spAutoFit/>
          </a:bodyPr>
          <a:lstStyle/>
          <a:p>
            <a:r>
              <a:rPr lang="en-US" sz="1600" dirty="0" smtClean="0"/>
              <a:t>A “</a:t>
            </a:r>
            <a:r>
              <a:rPr lang="en-US" sz="1600" b="1" dirty="0" smtClean="0"/>
              <a:t>Return to the Top</a:t>
            </a:r>
            <a:r>
              <a:rPr lang="en-US" sz="1600" dirty="0" smtClean="0"/>
              <a:t>” link is provided at the end of each topic that will take the user back this list of topics </a:t>
            </a:r>
            <a:endParaRPr lang="en-US" sz="1600" dirty="0"/>
          </a:p>
        </p:txBody>
      </p:sp>
      <p:sp>
        <p:nvSpPr>
          <p:cNvPr id="10" name="Rectangle 9"/>
          <p:cNvSpPr/>
          <p:nvPr/>
        </p:nvSpPr>
        <p:spPr>
          <a:xfrm>
            <a:off x="228600" y="4343400"/>
            <a:ext cx="2057400" cy="609600"/>
          </a:xfrm>
          <a:prstGeom prst="rect">
            <a:avLst/>
          </a:prstGeom>
          <a:no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362200" y="1905000"/>
            <a:ext cx="3581400" cy="276225"/>
          </a:xfrm>
          <a:prstGeom prst="rect">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028328" y="1524000"/>
            <a:ext cx="2039472" cy="2677656"/>
          </a:xfrm>
          <a:prstGeom prst="rect">
            <a:avLst/>
          </a:prstGeom>
          <a:noFill/>
          <a:ln w="19050" cmpd="sng">
            <a:solidFill>
              <a:schemeClr val="tx1"/>
            </a:solidFill>
          </a:ln>
        </p:spPr>
        <p:txBody>
          <a:bodyPr wrap="square" rtlCol="0">
            <a:spAutoFit/>
          </a:bodyPr>
          <a:lstStyle/>
          <a:p>
            <a:r>
              <a:rPr lang="en-US" sz="1600" dirty="0" smtClean="0"/>
              <a:t>This </a:t>
            </a:r>
            <a:r>
              <a:rPr lang="en-US" sz="1600" dirty="0" smtClean="0"/>
              <a:t>“</a:t>
            </a:r>
            <a:r>
              <a:rPr lang="en-US" sz="1600" b="1" dirty="0" smtClean="0"/>
              <a:t>breadcrumb</a:t>
            </a:r>
            <a:r>
              <a:rPr lang="en-US" sz="1600" dirty="0" smtClean="0"/>
              <a:t>” </a:t>
            </a:r>
            <a:r>
              <a:rPr lang="en-US" sz="1400" dirty="0" smtClean="0"/>
              <a:t>(is </a:t>
            </a:r>
            <a:r>
              <a:rPr lang="en-US" sz="1400" dirty="0" smtClean="0"/>
              <a:t>a type of secondary navigation scheme that reveals the user's location in a </a:t>
            </a:r>
            <a:r>
              <a:rPr lang="en-US" sz="1400" b="1" dirty="0" smtClean="0"/>
              <a:t>website</a:t>
            </a:r>
            <a:r>
              <a:rPr lang="en-US" sz="1400" dirty="0" smtClean="0"/>
              <a:t> or Web application</a:t>
            </a:r>
            <a:r>
              <a:rPr lang="en-US" sz="1400" dirty="0" smtClean="0"/>
              <a:t>.) </a:t>
            </a:r>
            <a:r>
              <a:rPr lang="en-US" sz="1600" dirty="0" smtClean="0"/>
              <a:t>is a new feature on our website and can provide a quick return to our homepage. </a:t>
            </a:r>
            <a:endParaRPr lang="en-US" sz="1600" dirty="0"/>
          </a:p>
        </p:txBody>
      </p:sp>
      <p:cxnSp>
        <p:nvCxnSpPr>
          <p:cNvPr id="14" name="Straight Arrow Connector 13"/>
          <p:cNvCxnSpPr/>
          <p:nvPr/>
        </p:nvCxnSpPr>
        <p:spPr>
          <a:xfrm flipH="1">
            <a:off x="5925674" y="1752600"/>
            <a:ext cx="1102654" cy="276225"/>
          </a:xfrm>
          <a:prstGeom prst="straightConnector1">
            <a:avLst/>
          </a:prstGeom>
          <a:ln w="3492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362200" y="2362200"/>
            <a:ext cx="4114800" cy="419100"/>
          </a:xfrm>
          <a:prstGeom prst="rect">
            <a:avLst/>
          </a:prstGeom>
          <a:no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p:cNvCxnSpPr/>
          <p:nvPr/>
        </p:nvCxnSpPr>
        <p:spPr>
          <a:xfrm flipV="1">
            <a:off x="2286000" y="2781300"/>
            <a:ext cx="76200" cy="1562100"/>
          </a:xfrm>
          <a:prstGeom prst="straightConnector1">
            <a:avLst/>
          </a:prstGeom>
          <a:ln w="38100" cmpd="sng">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l="14778" t="22033" r="1719" b="11138"/>
          <a:stretch>
            <a:fillRect/>
          </a:stretch>
        </p:blipFill>
        <p:spPr bwMode="auto">
          <a:xfrm>
            <a:off x="205740" y="1447800"/>
            <a:ext cx="8481060" cy="5151118"/>
          </a:xfrm>
          <a:prstGeom prst="rect">
            <a:avLst/>
          </a:prstGeom>
          <a:noFill/>
          <a:ln w="9525" cmpd="sng">
            <a:solidFill>
              <a:schemeClr val="tx1"/>
            </a:solidFill>
            <a:miter lim="800000"/>
            <a:headEnd/>
            <a:tailEnd/>
          </a:ln>
        </p:spPr>
      </p:pic>
      <p:sp>
        <p:nvSpPr>
          <p:cNvPr id="2" name="Title 1"/>
          <p:cNvSpPr>
            <a:spLocks noGrp="1"/>
          </p:cNvSpPr>
          <p:nvPr>
            <p:ph type="title"/>
          </p:nvPr>
        </p:nvSpPr>
        <p:spPr/>
        <p:txBody>
          <a:bodyPr>
            <a:noAutofit/>
          </a:bodyPr>
          <a:lstStyle/>
          <a:p>
            <a:pPr algn="ctr"/>
            <a:r>
              <a:rPr lang="en-US" sz="3600" dirty="0" smtClean="0"/>
              <a:t>PI 1500 District Contacts Report</a:t>
            </a:r>
            <a:br>
              <a:rPr lang="en-US" sz="3600" dirty="0" smtClean="0"/>
            </a:br>
            <a:r>
              <a:rPr lang="en-US" sz="3600" dirty="0" smtClean="0"/>
              <a:t>(link is on SFS home website)</a:t>
            </a:r>
            <a:endParaRPr lang="en-US" sz="3600" dirty="0"/>
          </a:p>
        </p:txBody>
      </p:sp>
      <p:sp>
        <p:nvSpPr>
          <p:cNvPr id="7" name="Slide Number Placeholder 6"/>
          <p:cNvSpPr>
            <a:spLocks noGrp="1"/>
          </p:cNvSpPr>
          <p:nvPr>
            <p:ph type="sldNum" sz="quarter" idx="12"/>
          </p:nvPr>
        </p:nvSpPr>
        <p:spPr/>
        <p:txBody>
          <a:bodyPr/>
          <a:lstStyle/>
          <a:p>
            <a:fld id="{F9D05665-A534-4416-A0DA-E2D721E22BB6}" type="slidenum">
              <a:rPr lang="en-US" smtClean="0"/>
              <a:pPr/>
              <a:t>8</a:t>
            </a:fld>
            <a:endParaRPr lang="en-US" dirty="0"/>
          </a:p>
        </p:txBody>
      </p:sp>
      <p:cxnSp>
        <p:nvCxnSpPr>
          <p:cNvPr id="6" name="Straight Arrow Connector 5"/>
          <p:cNvCxnSpPr/>
          <p:nvPr/>
        </p:nvCxnSpPr>
        <p:spPr>
          <a:xfrm rot="10800000">
            <a:off x="5257801" y="4800600"/>
            <a:ext cx="2209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94596" y="4343400"/>
            <a:ext cx="2209800" cy="369332"/>
          </a:xfrm>
          <a:prstGeom prst="rect">
            <a:avLst/>
          </a:prstGeom>
          <a:noFill/>
        </p:spPr>
        <p:txBody>
          <a:bodyPr wrap="square" rtlCol="0">
            <a:spAutoFit/>
          </a:bodyPr>
          <a:lstStyle/>
          <a:p>
            <a:r>
              <a:rPr lang="en-US" b="1" dirty="0" smtClean="0"/>
              <a:t>Enter ID/Password</a:t>
            </a:r>
            <a:endParaRPr lang="en-US" b="1" dirty="0"/>
          </a:p>
        </p:txBody>
      </p:sp>
      <p:sp>
        <p:nvSpPr>
          <p:cNvPr id="11" name="Rectangle 10"/>
          <p:cNvSpPr/>
          <p:nvPr/>
        </p:nvSpPr>
        <p:spPr>
          <a:xfrm>
            <a:off x="3505200" y="5715000"/>
            <a:ext cx="1127760" cy="213360"/>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505200" y="5928360"/>
            <a:ext cx="1379220" cy="17526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505200" y="6103620"/>
            <a:ext cx="1379220" cy="20574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1+ppt_w/2"/>
                                          </p:val>
                                        </p:tav>
                                      </p:tavLst>
                                    </p:anim>
                                    <p:anim calcmode="lin" valueType="num">
                                      <p:cBhvr additive="base">
                                        <p:cTn id="13" dur="500"/>
                                        <p:tgtEl>
                                          <p:spTgt spid="11"/>
                                        </p:tgtEl>
                                        <p:attrNameLst>
                                          <p:attrName>ppt_y</p:attrName>
                                        </p:attrNameLst>
                                      </p:cBhvr>
                                      <p:tavLst>
                                        <p:tav tm="0">
                                          <p:val>
                                            <p:strVal val="ppt_y"/>
                                          </p:val>
                                        </p:tav>
                                        <p:tav tm="100000">
                                          <p:val>
                                            <p:strVal val="ppt_y"/>
                                          </p:val>
                                        </p:tav>
                                      </p:tavLst>
                                    </p:anim>
                                    <p:set>
                                      <p:cBhvr>
                                        <p:cTn id="14" dur="1" fill="hold">
                                          <p:stCondLst>
                                            <p:cond delay="499"/>
                                          </p:stCondLst>
                                        </p:cTn>
                                        <p:tgtEl>
                                          <p:spTgt spid="11"/>
                                        </p:tgtEl>
                                        <p:attrNameLst>
                                          <p:attrName>style.visibility</p:attrName>
                                        </p:attrNameLst>
                                      </p:cBhvr>
                                      <p:to>
                                        <p:strVal val="hidden"/>
                                      </p:to>
                                    </p:set>
                                  </p:childTnLst>
                                </p:cTn>
                              </p:par>
                              <p:par>
                                <p:cTn id="15" presetID="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grpId="1" nodeType="clickEffect">
                                  <p:stCondLst>
                                    <p:cond delay="0"/>
                                  </p:stCondLst>
                                  <p:childTnLst>
                                    <p:anim calcmode="lin" valueType="num">
                                      <p:cBhvr additive="base">
                                        <p:cTn id="22" dur="500"/>
                                        <p:tgtEl>
                                          <p:spTgt spid="12"/>
                                        </p:tgtEl>
                                        <p:attrNameLst>
                                          <p:attrName>ppt_x</p:attrName>
                                        </p:attrNameLst>
                                      </p:cBhvr>
                                      <p:tavLst>
                                        <p:tav tm="0">
                                          <p:val>
                                            <p:strVal val="ppt_x"/>
                                          </p:val>
                                        </p:tav>
                                        <p:tav tm="100000">
                                          <p:val>
                                            <p:strVal val="1+ppt_w/2"/>
                                          </p:val>
                                        </p:tav>
                                      </p:tavLst>
                                    </p:anim>
                                    <p:anim calcmode="lin" valueType="num">
                                      <p:cBhvr additive="base">
                                        <p:cTn id="23" dur="500"/>
                                        <p:tgtEl>
                                          <p:spTgt spid="12"/>
                                        </p:tgtEl>
                                        <p:attrNameLst>
                                          <p:attrName>ppt_y</p:attrName>
                                        </p:attrNameLst>
                                      </p:cBhvr>
                                      <p:tavLst>
                                        <p:tav tm="0">
                                          <p:val>
                                            <p:strVal val="ppt_y"/>
                                          </p:val>
                                        </p:tav>
                                        <p:tav tm="100000">
                                          <p:val>
                                            <p:strVal val="ppt_y"/>
                                          </p:val>
                                        </p:tav>
                                      </p:tavLst>
                                    </p:anim>
                                    <p:set>
                                      <p:cBhvr>
                                        <p:cTn id="24" dur="1" fill="hold">
                                          <p:stCondLst>
                                            <p:cond delay="499"/>
                                          </p:stCondLst>
                                        </p:cTn>
                                        <p:tgtEl>
                                          <p:spTgt spid="12"/>
                                        </p:tgtEl>
                                        <p:attrNameLst>
                                          <p:attrName>style.visibility</p:attrName>
                                        </p:attrNameLst>
                                      </p:cBhvr>
                                      <p:to>
                                        <p:strVal val="hidden"/>
                                      </p:to>
                                    </p:set>
                                  </p:childTnLst>
                                </p:cTn>
                              </p:par>
                              <p:par>
                                <p:cTn id="25" presetID="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3" cstate="print"/>
          <a:srcRect l="14717" t="22581" r="1835" b="2588"/>
          <a:stretch>
            <a:fillRect/>
          </a:stretch>
        </p:blipFill>
        <p:spPr bwMode="auto">
          <a:xfrm>
            <a:off x="533400" y="1752600"/>
            <a:ext cx="8229600" cy="4741709"/>
          </a:xfrm>
          <a:prstGeom prst="rect">
            <a:avLst/>
          </a:prstGeom>
          <a:noFill/>
          <a:ln w="9525" cmpd="sng">
            <a:solidFill>
              <a:schemeClr val="tx1"/>
            </a:solidFill>
            <a:miter lim="800000"/>
            <a:headEnd/>
            <a:tailEnd/>
          </a:ln>
        </p:spPr>
      </p:pic>
      <p:sp>
        <p:nvSpPr>
          <p:cNvPr id="2" name="Title 1"/>
          <p:cNvSpPr>
            <a:spLocks noGrp="1"/>
          </p:cNvSpPr>
          <p:nvPr>
            <p:ph type="title"/>
          </p:nvPr>
        </p:nvSpPr>
        <p:spPr/>
        <p:txBody>
          <a:bodyPr>
            <a:normAutofit/>
          </a:bodyPr>
          <a:lstStyle/>
          <a:p>
            <a:pPr algn="ctr"/>
            <a:r>
              <a:rPr lang="en-US" sz="3600" dirty="0" smtClean="0"/>
              <a:t>PI 1500 District Contacts Report</a:t>
            </a:r>
            <a:br>
              <a:rPr lang="en-US" sz="3600" dirty="0" smtClean="0"/>
            </a:br>
            <a:r>
              <a:rPr lang="en-US" sz="3600" dirty="0" smtClean="0"/>
              <a:t>portal </a:t>
            </a:r>
            <a:endParaRPr lang="en-US" sz="3600" dirty="0"/>
          </a:p>
        </p:txBody>
      </p:sp>
      <p:sp>
        <p:nvSpPr>
          <p:cNvPr id="17" name="Slide Number Placeholder 16"/>
          <p:cNvSpPr>
            <a:spLocks noGrp="1"/>
          </p:cNvSpPr>
          <p:nvPr>
            <p:ph type="sldNum" sz="quarter" idx="12"/>
          </p:nvPr>
        </p:nvSpPr>
        <p:spPr/>
        <p:txBody>
          <a:bodyPr/>
          <a:lstStyle/>
          <a:p>
            <a:fld id="{F9D05665-A534-4416-A0DA-E2D721E22BB6}" type="slidenum">
              <a:rPr lang="en-US" smtClean="0"/>
              <a:pPr/>
              <a:t>9</a:t>
            </a:fld>
            <a:endParaRPr lang="en-US" dirty="0"/>
          </a:p>
        </p:txBody>
      </p:sp>
      <p:cxnSp>
        <p:nvCxnSpPr>
          <p:cNvPr id="6" name="Straight Arrow Connector 5"/>
          <p:cNvCxnSpPr>
            <a:stCxn id="11" idx="1"/>
          </p:cNvCxnSpPr>
          <p:nvPr/>
        </p:nvCxnSpPr>
        <p:spPr>
          <a:xfrm flipH="1">
            <a:off x="2895600" y="2220724"/>
            <a:ext cx="914400" cy="7510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447800" y="3505200"/>
            <a:ext cx="762000" cy="1371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 y="4867870"/>
            <a:ext cx="2057400" cy="923330"/>
          </a:xfrm>
          <a:prstGeom prst="rect">
            <a:avLst/>
          </a:prstGeom>
          <a:noFill/>
        </p:spPr>
        <p:txBody>
          <a:bodyPr wrap="square" rtlCol="0">
            <a:spAutoFit/>
          </a:bodyPr>
          <a:lstStyle/>
          <a:p>
            <a:r>
              <a:rPr lang="en-US" b="1" dirty="0" smtClean="0"/>
              <a:t>Use this tab to update the users authority status</a:t>
            </a:r>
            <a:endParaRPr lang="en-US" b="1" dirty="0"/>
          </a:p>
        </p:txBody>
      </p:sp>
      <p:sp>
        <p:nvSpPr>
          <p:cNvPr id="11" name="TextBox 10"/>
          <p:cNvSpPr txBox="1"/>
          <p:nvPr/>
        </p:nvSpPr>
        <p:spPr>
          <a:xfrm>
            <a:off x="3810000" y="1897558"/>
            <a:ext cx="3505200" cy="646331"/>
          </a:xfrm>
          <a:prstGeom prst="rect">
            <a:avLst/>
          </a:prstGeom>
          <a:noFill/>
        </p:spPr>
        <p:txBody>
          <a:bodyPr wrap="square" rtlCol="0">
            <a:spAutoFit/>
          </a:bodyPr>
          <a:lstStyle/>
          <a:p>
            <a:r>
              <a:rPr lang="en-US" b="1" dirty="0" smtClean="0"/>
              <a:t>Select the User from the dropdown list</a:t>
            </a:r>
          </a:p>
        </p:txBody>
      </p:sp>
      <p:sp>
        <p:nvSpPr>
          <p:cNvPr id="13" name="TextBox 12"/>
          <p:cNvSpPr txBox="1"/>
          <p:nvPr/>
        </p:nvSpPr>
        <p:spPr>
          <a:xfrm>
            <a:off x="685800" y="2359223"/>
            <a:ext cx="1905000" cy="307777"/>
          </a:xfrm>
          <a:prstGeom prst="rect">
            <a:avLst/>
          </a:prstGeom>
          <a:noFill/>
        </p:spPr>
        <p:txBody>
          <a:bodyPr wrap="square" rtlCol="0">
            <a:spAutoFit/>
          </a:bodyPr>
          <a:lstStyle/>
          <a:p>
            <a:r>
              <a:rPr lang="en-US" sz="1200" dirty="0" smtClean="0">
                <a:latin typeface="Arial Black" pitchFamily="34" charset="0"/>
              </a:rPr>
              <a:t>District    (0000</a:t>
            </a:r>
            <a:r>
              <a:rPr lang="en-US" sz="1400" dirty="0" smtClean="0">
                <a:latin typeface="Arial Black" pitchFamily="34" charset="0"/>
              </a:rPr>
              <a:t>)</a:t>
            </a:r>
            <a:endParaRPr lang="en-US" sz="1400" dirty="0">
              <a:latin typeface="Arial Black" pitchFamily="34" charset="0"/>
            </a:endParaRPr>
          </a:p>
        </p:txBody>
      </p:sp>
      <p:sp>
        <p:nvSpPr>
          <p:cNvPr id="14" name="Rectangle 13"/>
          <p:cNvSpPr/>
          <p:nvPr/>
        </p:nvSpPr>
        <p:spPr>
          <a:xfrm>
            <a:off x="533400" y="2209800"/>
            <a:ext cx="1600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648200" y="2971800"/>
            <a:ext cx="1219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715000" y="4123730"/>
            <a:ext cx="914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p:cNvCxnSpPr/>
          <p:nvPr/>
        </p:nvCxnSpPr>
        <p:spPr>
          <a:xfrm>
            <a:off x="5715000" y="3276600"/>
            <a:ext cx="457200" cy="84713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70914" y="2666999"/>
            <a:ext cx="696686" cy="4027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7696199" y="3069770"/>
            <a:ext cx="1175657" cy="830997"/>
          </a:xfrm>
          <a:prstGeom prst="rect">
            <a:avLst/>
          </a:prstGeom>
          <a:noFill/>
        </p:spPr>
        <p:txBody>
          <a:bodyPr wrap="square" rtlCol="0">
            <a:spAutoFit/>
          </a:bodyPr>
          <a:lstStyle/>
          <a:p>
            <a:r>
              <a:rPr lang="en-US" sz="1600" b="1" dirty="0" smtClean="0"/>
              <a:t>To add </a:t>
            </a:r>
          </a:p>
          <a:p>
            <a:r>
              <a:rPr lang="en-US" sz="1600" b="1" dirty="0" smtClean="0"/>
              <a:t>someone new</a:t>
            </a:r>
            <a:endParaRPr lang="en-US" sz="1600" b="1" dirty="0"/>
          </a:p>
        </p:txBody>
      </p:sp>
      <p:cxnSp>
        <p:nvCxnSpPr>
          <p:cNvPr id="26" name="Straight Arrow Connector 25"/>
          <p:cNvCxnSpPr/>
          <p:nvPr/>
        </p:nvCxnSpPr>
        <p:spPr>
          <a:xfrm flipH="1" flipV="1">
            <a:off x="7480498" y="2841170"/>
            <a:ext cx="444302"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133600" y="2971800"/>
            <a:ext cx="2438400" cy="209550"/>
          </a:xfrm>
          <a:prstGeom prst="rect">
            <a:avLst/>
          </a:prstGeom>
          <a:no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linds(horizontal)">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amond(in)">
                                      <p:cBhvr>
                                        <p:cTn id="33" dur="1000"/>
                                        <p:tgtEl>
                                          <p:spTgt spid="19"/>
                                        </p:tgtEl>
                                      </p:cBhvr>
                                    </p:animEffect>
                                  </p:childTnLst>
                                </p:cTn>
                              </p:par>
                              <p:par>
                                <p:cTn id="34" presetID="8" presetClass="entr" presetSubtype="32"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amond(out)">
                                      <p:cBhvr>
                                        <p:cTn id="36" dur="1000"/>
                                        <p:tgtEl>
                                          <p:spTgt spid="20"/>
                                        </p:tgtEl>
                                      </p:cBhvr>
                                    </p:animEffect>
                                  </p:childTnLst>
                                </p:cTn>
                              </p:par>
                            </p:childTnLst>
                          </p:cTn>
                        </p:par>
                        <p:par>
                          <p:cTn id="37" fill="hold">
                            <p:stCondLst>
                              <p:cond delay="1000"/>
                            </p:stCondLst>
                            <p:childTnLst>
                              <p:par>
                                <p:cTn id="38" presetID="3" presetClass="entr" presetSubtype="1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horizontal)">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9" grpId="0" animBg="1"/>
      <p:bldP spid="24" grpId="0" animBg="1"/>
      <p:bldP spid="2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6968</TotalTime>
  <Words>648</Words>
  <Application>Microsoft Office PowerPoint</Application>
  <PresentationFormat>On-screen Show (4:3)</PresentationFormat>
  <Paragraphs>96</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Module</vt:lpstr>
      <vt:lpstr>Renovated PI 1500 District Contacts Report December 2015 (Updates)</vt:lpstr>
      <vt:lpstr>PI 1500 District Contacts Report - got a new look in January 2015</vt:lpstr>
      <vt:lpstr>PI 1500 District Contacts Report</vt:lpstr>
      <vt:lpstr>In the  PI 1500 District Contacts Report</vt:lpstr>
      <vt:lpstr>The School Financial Services   website - has a new look</vt:lpstr>
      <vt:lpstr>PI 1500 Instructions</vt:lpstr>
      <vt:lpstr>PI 1500 Instructions</vt:lpstr>
      <vt:lpstr>PI 1500 District Contacts Report (link is on SFS home website)</vt:lpstr>
      <vt:lpstr>PI 1500 District Contacts Report portal </vt:lpstr>
      <vt:lpstr>PI 1500 District Contacts Report - has a new look</vt:lpstr>
      <vt:lpstr>SFS Team contact information</vt:lpstr>
    </vt:vector>
  </TitlesOfParts>
  <Company>State of Wisconsin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FINANCE ESSENTIALS</dc:title>
  <dc:creator>ameslk</dc:creator>
  <cp:lastModifiedBy>Bruce Anderson</cp:lastModifiedBy>
  <cp:revision>271</cp:revision>
  <dcterms:created xsi:type="dcterms:W3CDTF">2010-09-09T18:26:07Z</dcterms:created>
  <dcterms:modified xsi:type="dcterms:W3CDTF">2015-12-18T19:00:23Z</dcterms:modified>
</cp:coreProperties>
</file>