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72" r:id="rId2"/>
    <p:sldId id="316" r:id="rId3"/>
    <p:sldId id="317" r:id="rId4"/>
    <p:sldId id="318" r:id="rId5"/>
    <p:sldId id="319" r:id="rId6"/>
    <p:sldId id="320" r:id="rId7"/>
    <p:sldId id="321" r:id="rId8"/>
    <p:sldId id="322" r:id="rId9"/>
    <p:sldId id="323" r:id="rId10"/>
    <p:sldId id="325" r:id="rId11"/>
    <p:sldId id="326" r:id="rId12"/>
    <p:sldId id="327" r:id="rId13"/>
    <p:sldId id="328" r:id="rId14"/>
    <p:sldId id="329" r:id="rId15"/>
    <p:sldId id="351" r:id="rId16"/>
    <p:sldId id="330" r:id="rId17"/>
    <p:sldId id="331" r:id="rId18"/>
    <p:sldId id="350" r:id="rId19"/>
    <p:sldId id="332" r:id="rId20"/>
    <p:sldId id="333" r:id="rId21"/>
    <p:sldId id="334" r:id="rId22"/>
    <p:sldId id="335" r:id="rId23"/>
    <p:sldId id="352" r:id="rId24"/>
    <p:sldId id="353" r:id="rId25"/>
    <p:sldId id="337" r:id="rId26"/>
    <p:sldId id="338" r:id="rId27"/>
    <p:sldId id="339" r:id="rId28"/>
    <p:sldId id="340" r:id="rId29"/>
    <p:sldId id="341" r:id="rId30"/>
    <p:sldId id="345" r:id="rId31"/>
    <p:sldId id="346" r:id="rId32"/>
    <p:sldId id="347" r:id="rId33"/>
    <p:sldId id="348" r:id="rId34"/>
    <p:sldId id="349" r:id="rId35"/>
  </p:sldIdLst>
  <p:sldSz cx="9144000" cy="6858000" type="screen4x3"/>
  <p:notesSz cx="9223375" cy="7010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2C94"/>
    <a:srgbClr val="6600CC"/>
    <a:srgbClr val="51348C"/>
    <a:srgbClr val="4C216D"/>
    <a:srgbClr val="0000FF"/>
    <a:srgbClr val="E37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75583" autoAdjust="0"/>
  </p:normalViewPr>
  <p:slideViewPr>
    <p:cSldViewPr>
      <p:cViewPr varScale="1">
        <p:scale>
          <a:sx n="56" d="100"/>
          <a:sy n="56" d="100"/>
        </p:scale>
        <p:origin x="1566" y="108"/>
      </p:cViewPr>
      <p:guideLst>
        <p:guide orient="horz" pos="2160"/>
        <p:guide pos="2880"/>
      </p:guideLst>
    </p:cSldViewPr>
  </p:slideViewPr>
  <p:outlineViewPr>
    <p:cViewPr>
      <p:scale>
        <a:sx n="33" d="100"/>
        <a:sy n="33" d="100"/>
      </p:scale>
      <p:origin x="0" y="9768"/>
    </p:cViewPr>
  </p:outlineViewPr>
  <p:notesTextViewPr>
    <p:cViewPr>
      <p:scale>
        <a:sx n="100" d="100"/>
        <a:sy n="100" d="100"/>
      </p:scale>
      <p:origin x="0" y="0"/>
    </p:cViewPr>
  </p:notesTextViewPr>
  <p:sorterViewPr>
    <p:cViewPr>
      <p:scale>
        <a:sx n="66" d="100"/>
        <a:sy n="66" d="100"/>
      </p:scale>
      <p:origin x="0" y="3264"/>
    </p:cViewPr>
  </p:sorterViewPr>
  <p:notesViewPr>
    <p:cSldViewPr>
      <p:cViewPr varScale="1">
        <p:scale>
          <a:sx n="75" d="100"/>
          <a:sy n="75" d="100"/>
        </p:scale>
        <p:origin x="1642" y="43"/>
      </p:cViewPr>
      <p:guideLst>
        <p:guide orient="horz" pos="2208"/>
        <p:guide pos="29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5224179" y="6659185"/>
            <a:ext cx="3997196" cy="350056"/>
          </a:xfrm>
          <a:prstGeom prst="rect">
            <a:avLst/>
          </a:prstGeom>
        </p:spPr>
        <p:txBody>
          <a:bodyPr vert="horz" lIns="87733" tIns="43867" rIns="87733" bIns="43867" rtlCol="0" anchor="b"/>
          <a:lstStyle>
            <a:lvl1pPr algn="r">
              <a:defRPr sz="1200"/>
            </a:lvl1pPr>
          </a:lstStyle>
          <a:p>
            <a:fld id="{66FBBB8C-93E6-41A7-8FF7-DBC76165B7BF}" type="slidenum">
              <a:rPr lang="en-US" smtClean="0"/>
              <a:pPr/>
              <a:t>‹#›</a:t>
            </a:fld>
            <a:endParaRPr lang="en-US"/>
          </a:p>
        </p:txBody>
      </p:sp>
    </p:spTree>
    <p:extLst>
      <p:ext uri="{BB962C8B-B14F-4D97-AF65-F5344CB8AC3E}">
        <p14:creationId xmlns:p14="http://schemas.microsoft.com/office/powerpoint/2010/main" val="1283168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6796" cy="350520"/>
          </a:xfrm>
          <a:prstGeom prst="rect">
            <a:avLst/>
          </a:prstGeom>
        </p:spPr>
        <p:txBody>
          <a:bodyPr vert="horz" lIns="92742" tIns="46372" rIns="92742" bIns="46372" rtlCol="0"/>
          <a:lstStyle>
            <a:lvl1pPr algn="l">
              <a:defRPr sz="1200"/>
            </a:lvl1pPr>
          </a:lstStyle>
          <a:p>
            <a:endParaRPr lang="en-US"/>
          </a:p>
        </p:txBody>
      </p:sp>
      <p:sp>
        <p:nvSpPr>
          <p:cNvPr id="3" name="Date Placeholder 2"/>
          <p:cNvSpPr>
            <a:spLocks noGrp="1"/>
          </p:cNvSpPr>
          <p:nvPr>
            <p:ph type="dt" idx="1"/>
          </p:nvPr>
        </p:nvSpPr>
        <p:spPr>
          <a:xfrm>
            <a:off x="5224445" y="0"/>
            <a:ext cx="3996796" cy="350520"/>
          </a:xfrm>
          <a:prstGeom prst="rect">
            <a:avLst/>
          </a:prstGeom>
        </p:spPr>
        <p:txBody>
          <a:bodyPr vert="horz" lIns="92742" tIns="46372" rIns="92742" bIns="46372" rtlCol="0"/>
          <a:lstStyle>
            <a:lvl1pPr algn="r">
              <a:defRPr sz="1200"/>
            </a:lvl1pPr>
          </a:lstStyle>
          <a:p>
            <a:fld id="{5F49A06A-31B4-4C6E-8D5B-8592510AC9F4}" type="datetimeFigureOut">
              <a:rPr lang="en-US" smtClean="0"/>
              <a:pPr/>
              <a:t>7/11/2017</a:t>
            </a:fld>
            <a:endParaRPr lang="en-US"/>
          </a:p>
        </p:txBody>
      </p:sp>
      <p:sp>
        <p:nvSpPr>
          <p:cNvPr id="4" name="Slide Image Placeholder 3"/>
          <p:cNvSpPr>
            <a:spLocks noGrp="1" noRot="1" noChangeAspect="1"/>
          </p:cNvSpPr>
          <p:nvPr>
            <p:ph type="sldImg" idx="2"/>
          </p:nvPr>
        </p:nvSpPr>
        <p:spPr>
          <a:xfrm>
            <a:off x="2859088" y="527050"/>
            <a:ext cx="3505200" cy="2628900"/>
          </a:xfrm>
          <a:prstGeom prst="rect">
            <a:avLst/>
          </a:prstGeom>
          <a:noFill/>
          <a:ln w="12700">
            <a:solidFill>
              <a:prstClr val="black"/>
            </a:solidFill>
          </a:ln>
        </p:spPr>
        <p:txBody>
          <a:bodyPr vert="horz" lIns="92742" tIns="46372" rIns="92742" bIns="46372" rtlCol="0" anchor="ctr"/>
          <a:lstStyle/>
          <a:p>
            <a:endParaRPr lang="en-US"/>
          </a:p>
        </p:txBody>
      </p:sp>
      <p:sp>
        <p:nvSpPr>
          <p:cNvPr id="5" name="Notes Placeholder 4"/>
          <p:cNvSpPr>
            <a:spLocks noGrp="1"/>
          </p:cNvSpPr>
          <p:nvPr>
            <p:ph type="body" sz="quarter" idx="3"/>
          </p:nvPr>
        </p:nvSpPr>
        <p:spPr>
          <a:xfrm>
            <a:off x="922338" y="3329940"/>
            <a:ext cx="7378700" cy="3154680"/>
          </a:xfrm>
          <a:prstGeom prst="rect">
            <a:avLst/>
          </a:prstGeom>
        </p:spPr>
        <p:txBody>
          <a:bodyPr vert="horz" lIns="92742" tIns="46372" rIns="92742" bIns="4637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3996796" cy="350520"/>
          </a:xfrm>
          <a:prstGeom prst="rect">
            <a:avLst/>
          </a:prstGeom>
        </p:spPr>
        <p:txBody>
          <a:bodyPr vert="horz" lIns="92742" tIns="46372" rIns="92742" bIns="46372" rtlCol="0" anchor="b"/>
          <a:lstStyle>
            <a:lvl1pPr algn="l">
              <a:defRPr sz="1200"/>
            </a:lvl1pPr>
          </a:lstStyle>
          <a:p>
            <a:endParaRPr lang="en-US"/>
          </a:p>
        </p:txBody>
      </p:sp>
      <p:sp>
        <p:nvSpPr>
          <p:cNvPr id="7" name="Slide Number Placeholder 6"/>
          <p:cNvSpPr>
            <a:spLocks noGrp="1"/>
          </p:cNvSpPr>
          <p:nvPr>
            <p:ph type="sldNum" sz="quarter" idx="5"/>
          </p:nvPr>
        </p:nvSpPr>
        <p:spPr>
          <a:xfrm>
            <a:off x="5224445" y="6658664"/>
            <a:ext cx="3996796" cy="350520"/>
          </a:xfrm>
          <a:prstGeom prst="rect">
            <a:avLst/>
          </a:prstGeom>
        </p:spPr>
        <p:txBody>
          <a:bodyPr vert="horz" lIns="92742" tIns="46372" rIns="92742" bIns="46372" rtlCol="0" anchor="b"/>
          <a:lstStyle>
            <a:lvl1pPr algn="r">
              <a:defRPr sz="1200"/>
            </a:lvl1pPr>
          </a:lstStyle>
          <a:p>
            <a:fld id="{5CEBFF9A-DB7B-44B5-B10F-804BFE67783E}" type="slidenum">
              <a:rPr lang="en-US" smtClean="0"/>
              <a:pPr/>
              <a:t>‹#›</a:t>
            </a:fld>
            <a:endParaRPr lang="en-US"/>
          </a:p>
        </p:txBody>
      </p:sp>
    </p:spTree>
    <p:extLst>
      <p:ext uri="{BB962C8B-B14F-4D97-AF65-F5344CB8AC3E}">
        <p14:creationId xmlns:p14="http://schemas.microsoft.com/office/powerpoint/2010/main" val="35917393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dirty="0" smtClean="0">
                <a:solidFill>
                  <a:srgbClr val="000000"/>
                </a:solidFill>
                <a:ea typeface="Times New Roman"/>
                <a:cs typeface="Calibri"/>
              </a:rPr>
              <a:t>This session will provide the audience with an overview of the Wisconsin</a:t>
            </a:r>
            <a:r>
              <a:rPr lang="en-US" baseline="0" dirty="0" smtClean="0">
                <a:solidFill>
                  <a:srgbClr val="000000"/>
                </a:solidFill>
                <a:ea typeface="Times New Roman"/>
                <a:cs typeface="Calibri"/>
              </a:rPr>
              <a:t> Uniform Financial Account Requirements and how these requirements are used within the framework of federal grants, such as ESEA/ESSA, IDEA and others. </a:t>
            </a:r>
            <a:r>
              <a:rPr lang="en-US" dirty="0" smtClean="0">
                <a:solidFill>
                  <a:srgbClr val="000000"/>
                </a:solidFill>
                <a:ea typeface="Times New Roman"/>
                <a:cs typeface="Calibri"/>
              </a:rPr>
              <a:t> </a:t>
            </a:r>
            <a:endParaRPr lang="en-US" dirty="0">
              <a:ea typeface="Times New Roman"/>
              <a:cs typeface="Times New Roman"/>
            </a:endParaRPr>
          </a:p>
        </p:txBody>
      </p:sp>
      <p:sp>
        <p:nvSpPr>
          <p:cNvPr id="4" name="Slide Number Placeholder 3"/>
          <p:cNvSpPr>
            <a:spLocks noGrp="1"/>
          </p:cNvSpPr>
          <p:nvPr>
            <p:ph type="sldNum" sz="quarter" idx="10"/>
          </p:nvPr>
        </p:nvSpPr>
        <p:spPr/>
        <p:txBody>
          <a:bodyPr/>
          <a:lstStyle/>
          <a:p>
            <a:fld id="{5CEBFF9A-DB7B-44B5-B10F-804BFE67783E}" type="slidenum">
              <a:rPr lang="en-US" smtClean="0"/>
              <a:pPr/>
              <a:t>1</a:t>
            </a:fld>
            <a:endParaRPr lang="en-US"/>
          </a:p>
        </p:txBody>
      </p:sp>
    </p:spTree>
    <p:extLst>
      <p:ext uri="{BB962C8B-B14F-4D97-AF65-F5344CB8AC3E}">
        <p14:creationId xmlns:p14="http://schemas.microsoft.com/office/powerpoint/2010/main" val="4102186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Next up, Object.  This</a:t>
            </a:r>
            <a:r>
              <a:rPr lang="en-US" b="0" baseline="0" dirty="0" smtClean="0"/>
              <a:t> code</a:t>
            </a:r>
            <a:r>
              <a:rPr lang="en-US" b="0" dirty="0" smtClean="0"/>
              <a:t> identifies</a:t>
            </a:r>
            <a:r>
              <a:rPr lang="en-US" b="0" baseline="0" dirty="0" smtClean="0"/>
              <a:t> the different </a:t>
            </a:r>
            <a:r>
              <a:rPr lang="en-US" b="0" dirty="0" smtClean="0"/>
              <a:t>types</a:t>
            </a:r>
            <a:r>
              <a:rPr lang="en-US" b="0" baseline="0" dirty="0" smtClean="0"/>
              <a:t> of expenses.  </a:t>
            </a:r>
            <a:r>
              <a:rPr lang="en-US" b="0" u="sng" baseline="0" dirty="0" smtClean="0"/>
              <a:t>What</a:t>
            </a:r>
            <a:r>
              <a:rPr lang="en-US" b="0" baseline="0" dirty="0" smtClean="0"/>
              <a:t> is being paid for?  </a:t>
            </a:r>
          </a:p>
          <a:p>
            <a:endParaRPr lang="en-US" b="0" baseline="0" dirty="0" smtClean="0"/>
          </a:p>
          <a:p>
            <a:r>
              <a:rPr lang="en-US" b="0" baseline="0" dirty="0" smtClean="0"/>
              <a:t>Think of the WUFAR string as going from super general to super detailed. The Fund is the broadest piece, followed by the Object, which identifies if the cost is salaries, or a purchased service, a non-capital, or capital expense. </a:t>
            </a:r>
          </a:p>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10</a:t>
            </a:fld>
            <a:endParaRPr lang="en-US"/>
          </a:p>
        </p:txBody>
      </p:sp>
    </p:spTree>
    <p:extLst>
      <p:ext uri="{BB962C8B-B14F-4D97-AF65-F5344CB8AC3E}">
        <p14:creationId xmlns:p14="http://schemas.microsoft.com/office/powerpoint/2010/main" val="1392438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7458">
              <a:defRPr/>
            </a:pPr>
            <a:r>
              <a:rPr lang="en-US" b="0" baseline="0" dirty="0" smtClean="0"/>
              <a:t>The Object is a three-digit code hierarchical classification. On the largest level, broken into categories that are indicated by the first digit of the code. Additional detail is indicated by the second and third digits.</a:t>
            </a:r>
          </a:p>
          <a:p>
            <a:pPr defTabSz="877458">
              <a:defRPr/>
            </a:pPr>
            <a:endParaRPr lang="en-US" b="0" baseline="0" dirty="0" smtClean="0"/>
          </a:p>
          <a:p>
            <a:pPr defTabSz="877458">
              <a:defRPr/>
            </a:pPr>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11</a:t>
            </a:fld>
            <a:endParaRPr lang="en-US" dirty="0"/>
          </a:p>
        </p:txBody>
      </p:sp>
    </p:spTree>
    <p:extLst>
      <p:ext uri="{BB962C8B-B14F-4D97-AF65-F5344CB8AC3E}">
        <p14:creationId xmlns:p14="http://schemas.microsoft.com/office/powerpoint/2010/main" val="509450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Next up is Function. The Function code indicates the purpose</a:t>
            </a:r>
            <a:r>
              <a:rPr lang="en-US" b="0" baseline="0" dirty="0" smtClean="0"/>
              <a:t> of the purchase</a:t>
            </a:r>
            <a:r>
              <a:rPr lang="en-US" b="0" dirty="0" smtClean="0"/>
              <a:t>. What are the services or materials being</a:t>
            </a:r>
            <a:r>
              <a:rPr lang="en-US" b="0" baseline="0" dirty="0" smtClean="0"/>
              <a:t> acquired being used for?  If Object is What, then is Why (or for what reason).</a:t>
            </a:r>
          </a:p>
          <a:p>
            <a:endParaRPr lang="en-US" b="0" baseline="0" dirty="0" smtClean="0"/>
          </a:p>
          <a:p>
            <a:r>
              <a:rPr lang="en-US" b="0" baseline="0" dirty="0" smtClean="0"/>
              <a:t>The function code is a six-digit code, and similar to the Object code, is hierarchical in nature. The digits correspond to increasing levels of detail. Most of the Functions  we will look at today will fall within two levels.  Instructional functions, beginning with 1 and Support Services functions beginning with 2.</a:t>
            </a:r>
          </a:p>
          <a:p>
            <a:endParaRPr lang="en-US" b="0"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12</a:t>
            </a:fld>
            <a:endParaRPr lang="en-US"/>
          </a:p>
        </p:txBody>
      </p:sp>
    </p:spTree>
    <p:extLst>
      <p:ext uri="{BB962C8B-B14F-4D97-AF65-F5344CB8AC3E}">
        <p14:creationId xmlns:p14="http://schemas.microsoft.com/office/powerpoint/2010/main" val="10411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a:t>
            </a:r>
            <a:r>
              <a:rPr lang="en-US" baseline="0" dirty="0" smtClean="0"/>
              <a:t> categories of Instructional functions under 100000.</a:t>
            </a:r>
          </a:p>
          <a:p>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13</a:t>
            </a:fld>
            <a:endParaRPr lang="en-US" dirty="0"/>
          </a:p>
        </p:txBody>
      </p:sp>
    </p:spTree>
    <p:extLst>
      <p:ext uri="{BB962C8B-B14F-4D97-AF65-F5344CB8AC3E}">
        <p14:creationId xmlns:p14="http://schemas.microsoft.com/office/powerpoint/2010/main" val="250735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categories</a:t>
            </a:r>
            <a:r>
              <a:rPr lang="en-US" baseline="0" dirty="0" smtClean="0"/>
              <a:t> of Support Services functions under 200000.</a:t>
            </a:r>
          </a:p>
          <a:p>
            <a:r>
              <a:rPr lang="en-US" baseline="0" dirty="0" smtClean="0"/>
              <a:t>-----</a:t>
            </a:r>
          </a:p>
          <a:p>
            <a:r>
              <a:rPr lang="en-US" baseline="0" dirty="0" smtClean="0"/>
              <a:t>There are also Functions coded to 400000s, which indicate non-program transactions, such as transfers to another fund and other transactions and disbursements.  But also payment for instructional services provided by another entity, which are coded under </a:t>
            </a:r>
          </a:p>
          <a:p>
            <a:endParaRPr lang="en-US" baseline="0" dirty="0" smtClean="0"/>
          </a:p>
          <a:p>
            <a:r>
              <a:rPr lang="en-US" baseline="0" dirty="0" smtClean="0"/>
              <a:t>436000-</a:t>
            </a:r>
            <a:r>
              <a:rPr lang="en-US" dirty="0"/>
              <a:t>Special Education Contracted Instruction or Additional/Excess Cost Tuition—Non-Open Enrollment</a:t>
            </a:r>
          </a:p>
          <a:p>
            <a:r>
              <a:rPr lang="en-US" dirty="0"/>
              <a:t>And</a:t>
            </a:r>
          </a:p>
          <a:p>
            <a:r>
              <a:rPr lang="en-US" dirty="0"/>
              <a:t>431000-</a:t>
            </a:r>
            <a:r>
              <a:rPr lang="en-US" dirty="0" smtClean="0">
                <a:effectLst/>
              </a:rPr>
              <a:t>General Contracted Instruction or Base Cost Tuition—Non-Open Enrollment</a:t>
            </a:r>
          </a:p>
          <a:p>
            <a:endParaRPr lang="en-US" dirty="0" smtClean="0">
              <a:effectLst/>
            </a:endParaRPr>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14</a:t>
            </a:fld>
            <a:endParaRPr lang="en-US" dirty="0"/>
          </a:p>
        </p:txBody>
      </p:sp>
    </p:spTree>
    <p:extLst>
      <p:ext uri="{BB962C8B-B14F-4D97-AF65-F5344CB8AC3E}">
        <p14:creationId xmlns:p14="http://schemas.microsoft.com/office/powerpoint/2010/main" val="1265913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categories</a:t>
            </a:r>
            <a:r>
              <a:rPr lang="en-US" baseline="0" dirty="0" smtClean="0"/>
              <a:t> of Support Services functions under 200000.</a:t>
            </a:r>
          </a:p>
          <a:p>
            <a:r>
              <a:rPr lang="en-US" baseline="0" dirty="0" smtClean="0"/>
              <a:t>-----</a:t>
            </a:r>
          </a:p>
          <a:p>
            <a:r>
              <a:rPr lang="en-US" baseline="0" dirty="0" smtClean="0"/>
              <a:t>There are also Functions coded to 400000s, which indicate non-program transactions, such as transfers to another fund and other transactions and disbursements.  But also payment for instructional services provided by another entity, which are coded under </a:t>
            </a:r>
          </a:p>
          <a:p>
            <a:endParaRPr lang="en-US" baseline="0" dirty="0" smtClean="0"/>
          </a:p>
          <a:p>
            <a:r>
              <a:rPr lang="en-US" baseline="0" dirty="0" smtClean="0"/>
              <a:t>436000-</a:t>
            </a:r>
            <a:r>
              <a:rPr lang="en-US" dirty="0"/>
              <a:t>Special Education Contracted Instruction or Additional/Excess Cost Tuition—Non-Open Enrollment</a:t>
            </a:r>
          </a:p>
          <a:p>
            <a:r>
              <a:rPr lang="en-US" dirty="0"/>
              <a:t>And</a:t>
            </a:r>
          </a:p>
          <a:p>
            <a:r>
              <a:rPr lang="en-US" dirty="0"/>
              <a:t>431000-</a:t>
            </a:r>
            <a:r>
              <a:rPr lang="en-US" dirty="0" smtClean="0">
                <a:effectLst/>
              </a:rPr>
              <a:t>General Contracted Instruction or Base Cost Tuition—Non-Open Enrollment</a:t>
            </a:r>
          </a:p>
          <a:p>
            <a:endParaRPr lang="en-US" dirty="0" smtClean="0">
              <a:effectLst/>
            </a:endParaRPr>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15</a:t>
            </a:fld>
            <a:endParaRPr lang="en-US" dirty="0"/>
          </a:p>
        </p:txBody>
      </p:sp>
    </p:spTree>
    <p:extLst>
      <p:ext uri="{BB962C8B-B14F-4D97-AF65-F5344CB8AC3E}">
        <p14:creationId xmlns:p14="http://schemas.microsoft.com/office/powerpoint/2010/main" val="824184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110000</a:t>
            </a:r>
            <a:r>
              <a:rPr lang="en-US" baseline="0" dirty="0" smtClean="0"/>
              <a:t> is Undifferentiated Curriculum, which is used when it applies to the teaching of two or more curricular areas to same group of students.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16</a:t>
            </a:fld>
            <a:endParaRPr lang="en-US" dirty="0"/>
          </a:p>
        </p:txBody>
      </p:sp>
    </p:spTree>
    <p:extLst>
      <p:ext uri="{BB962C8B-B14F-4D97-AF65-F5344CB8AC3E}">
        <p14:creationId xmlns:p14="http://schemas.microsoft.com/office/powerpoint/2010/main" val="92411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Regular curriculum</a:t>
            </a:r>
            <a:r>
              <a:rPr lang="en-US" baseline="0" dirty="0" smtClean="0"/>
              <a:t> is coded to 120000 and applies to the teaching of one curricular area. </a:t>
            </a:r>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17</a:t>
            </a:fld>
            <a:endParaRPr lang="en-US" dirty="0"/>
          </a:p>
        </p:txBody>
      </p:sp>
    </p:spTree>
    <p:extLst>
      <p:ext uri="{BB962C8B-B14F-4D97-AF65-F5344CB8AC3E}">
        <p14:creationId xmlns:p14="http://schemas.microsoft.com/office/powerpoint/2010/main" val="3433809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others</a:t>
            </a:r>
            <a:r>
              <a:rPr lang="en-US" baseline="0" dirty="0" smtClean="0"/>
              <a:t> you will see include functions related to vocational curriculum  in the 130000s, used in Perkins, Title I, </a:t>
            </a:r>
            <a:r>
              <a:rPr lang="en-US" baseline="0" smtClean="0"/>
              <a:t>and Title I-D </a:t>
            </a:r>
            <a:r>
              <a:rPr lang="en-US" baseline="0" dirty="0" smtClean="0"/>
              <a:t>(Neglected and Delinquent), and 171000- Culturally/Socially Disadvantaged used for Bilingual/ESL combinations under Title III and Title I.</a:t>
            </a:r>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18</a:t>
            </a:fld>
            <a:endParaRPr lang="en-US" dirty="0"/>
          </a:p>
        </p:txBody>
      </p:sp>
    </p:spTree>
    <p:extLst>
      <p:ext uri="{BB962C8B-B14F-4D97-AF65-F5344CB8AC3E}">
        <p14:creationId xmlns:p14="http://schemas.microsoft.com/office/powerpoint/2010/main" val="42084438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specific functions for</a:t>
            </a:r>
            <a:r>
              <a:rPr lang="en-US" baseline="0" dirty="0" smtClean="0"/>
              <a:t> Special Education that are used under IDEA.</a:t>
            </a:r>
          </a:p>
          <a:p>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19</a:t>
            </a:fld>
            <a:endParaRPr lang="en-US" dirty="0"/>
          </a:p>
        </p:txBody>
      </p:sp>
    </p:spTree>
    <p:extLst>
      <p:ext uri="{BB962C8B-B14F-4D97-AF65-F5344CB8AC3E}">
        <p14:creationId xmlns:p14="http://schemas.microsoft.com/office/powerpoint/2010/main" val="3255686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27492-8320-4F13-B228-A3BE34A143EA}" type="slidenum">
              <a:rPr lang="en-US"/>
              <a:pPr/>
              <a:t>2</a:t>
            </a:fld>
            <a:endParaRPr lang="en-US" dirty="0"/>
          </a:p>
        </p:txBody>
      </p:sp>
      <p:sp>
        <p:nvSpPr>
          <p:cNvPr id="8194" name="Rectangle 2"/>
          <p:cNvSpPr>
            <a:spLocks noGrp="1" noRot="1" noChangeAspect="1" noChangeArrowheads="1" noTextEdit="1"/>
          </p:cNvSpPr>
          <p:nvPr>
            <p:ph type="sldImg"/>
          </p:nvPr>
        </p:nvSpPr>
        <p:spPr>
          <a:ln w="12700" cap="flat"/>
        </p:spPr>
      </p:sp>
      <p:sp>
        <p:nvSpPr>
          <p:cNvPr id="8195" name="Rectangle 3"/>
          <p:cNvSpPr>
            <a:spLocks noGrp="1" noChangeArrowheads="1"/>
          </p:cNvSpPr>
          <p:nvPr>
            <p:ph type="body" idx="1"/>
          </p:nvPr>
        </p:nvSpPr>
        <p:spPr>
          <a:xfrm>
            <a:off x="1190067" y="3190762"/>
            <a:ext cx="6550435" cy="3024098"/>
          </a:xfrm>
          <a:noFill/>
          <a:ln/>
        </p:spPr>
        <p:txBody>
          <a:bodyPr lIns="89988" tIns="44994" rIns="89988" bIns="44994"/>
          <a:lstStyle/>
          <a:p>
            <a:r>
              <a:rPr lang="en-US" b="0" dirty="0" smtClean="0"/>
              <a:t>You</a:t>
            </a:r>
            <a:r>
              <a:rPr lang="en-US" b="0" baseline="0" dirty="0" smtClean="0"/>
              <a:t> have heard the word “WUFAR” thrown around – in addition to being a funny name, WUFAR is a very convenient method for everyone to report fiscal data to DPI in a consistent manner. LEAs are not required to use WUFAR for general ledger use, but must use WUFAR when submitting any reports to DPI, including the special education annual and budget reports, as well grant budgets and claims. Most of the accounting vendor software sold to LEAs incorporate WUFAR and make updates when as WUFAR is updated.</a:t>
            </a:r>
            <a:endParaRPr lang="en-US" b="1" dirty="0"/>
          </a:p>
        </p:txBody>
      </p:sp>
    </p:spTree>
    <p:extLst>
      <p:ext uri="{BB962C8B-B14F-4D97-AF65-F5344CB8AC3E}">
        <p14:creationId xmlns:p14="http://schemas.microsoft.com/office/powerpoint/2010/main" val="4201603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Commonly used</a:t>
            </a:r>
            <a:r>
              <a:rPr lang="en-US" baseline="0" dirty="0" smtClean="0"/>
              <a:t> support services functions related to pupil services and instructional staff services.  221300-Instructional Staff Training is frequently seen used as it relates to </a:t>
            </a:r>
            <a:r>
              <a:rPr lang="en-US" baseline="0" smtClean="0"/>
              <a:t>professional development.</a:t>
            </a:r>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20</a:t>
            </a:fld>
            <a:endParaRPr lang="en-US" dirty="0"/>
          </a:p>
        </p:txBody>
      </p:sp>
    </p:spTree>
    <p:extLst>
      <p:ext uri="{BB962C8B-B14F-4D97-AF65-F5344CB8AC3E}">
        <p14:creationId xmlns:p14="http://schemas.microsoft.com/office/powerpoint/2010/main" val="1651978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And then,</a:t>
            </a:r>
            <a:r>
              <a:rPr lang="en-US" b="0" baseline="0" dirty="0" smtClean="0"/>
              <a:t> for the final number, we go broad again. The project number represents the funding source.</a:t>
            </a:r>
          </a:p>
        </p:txBody>
      </p:sp>
      <p:sp>
        <p:nvSpPr>
          <p:cNvPr id="4" name="Slide Number Placeholder 3"/>
          <p:cNvSpPr>
            <a:spLocks noGrp="1"/>
          </p:cNvSpPr>
          <p:nvPr>
            <p:ph type="sldNum" sz="quarter" idx="10"/>
          </p:nvPr>
        </p:nvSpPr>
        <p:spPr/>
        <p:txBody>
          <a:bodyPr/>
          <a:lstStyle/>
          <a:p>
            <a:fld id="{5CEBFF9A-DB7B-44B5-B10F-804BFE67783E}" type="slidenum">
              <a:rPr lang="en-US" smtClean="0"/>
              <a:pPr/>
              <a:t>21</a:t>
            </a:fld>
            <a:endParaRPr lang="en-US"/>
          </a:p>
        </p:txBody>
      </p:sp>
    </p:spTree>
    <p:extLst>
      <p:ext uri="{BB962C8B-B14F-4D97-AF65-F5344CB8AC3E}">
        <p14:creationId xmlns:p14="http://schemas.microsoft.com/office/powerpoint/2010/main" val="1149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this is the federal funding conference, the role the project code may be the most important thing you learn today. You need to collect/report financial data which</a:t>
            </a:r>
            <a:r>
              <a:rPr lang="en-US" baseline="0" dirty="0" smtClean="0"/>
              <a:t> is translates your educational plans/objectives into financial plans for the use of federal money. </a:t>
            </a:r>
            <a:endParaRPr lang="en-US" dirty="0"/>
          </a:p>
        </p:txBody>
      </p:sp>
      <p:sp>
        <p:nvSpPr>
          <p:cNvPr id="4" name="Slide Number Placeholder 3"/>
          <p:cNvSpPr>
            <a:spLocks noGrp="1"/>
          </p:cNvSpPr>
          <p:nvPr>
            <p:ph type="sldNum" sz="quarter" idx="10"/>
          </p:nvPr>
        </p:nvSpPr>
        <p:spPr/>
        <p:txBody>
          <a:bodyPr/>
          <a:lstStyle/>
          <a:p>
            <a:pPr>
              <a:defRPr/>
            </a:pPr>
            <a:fld id="{FF3563A4-0962-41D7-A3CC-320CFA98160A}" type="slidenum">
              <a:rPr lang="en-US" smtClean="0"/>
              <a:pPr>
                <a:defRPr/>
              </a:pPr>
              <a:t>22</a:t>
            </a:fld>
            <a:endParaRPr lang="en-US" dirty="0"/>
          </a:p>
        </p:txBody>
      </p:sp>
    </p:spTree>
    <p:extLst>
      <p:ext uri="{BB962C8B-B14F-4D97-AF65-F5344CB8AC3E}">
        <p14:creationId xmlns:p14="http://schemas.microsoft.com/office/powerpoint/2010/main" val="1770753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24</a:t>
            </a:fld>
            <a:endParaRPr lang="en-US"/>
          </a:p>
        </p:txBody>
      </p:sp>
    </p:spTree>
    <p:extLst>
      <p:ext uri="{BB962C8B-B14F-4D97-AF65-F5344CB8AC3E}">
        <p14:creationId xmlns:p14="http://schemas.microsoft.com/office/powerpoint/2010/main" val="3850678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special education expenditures must have a project code.</a:t>
            </a:r>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25</a:t>
            </a:fld>
            <a:endParaRPr lang="en-US"/>
          </a:p>
        </p:txBody>
      </p:sp>
    </p:spTree>
    <p:extLst>
      <p:ext uri="{BB962C8B-B14F-4D97-AF65-F5344CB8AC3E}">
        <p14:creationId xmlns:p14="http://schemas.microsoft.com/office/powerpoint/2010/main" val="2134250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7458">
              <a:defRPr/>
            </a:pPr>
            <a:r>
              <a:rPr lang="en-US" dirty="0"/>
              <a:t>Special Education Categorical aid is calculated by the project numbers on the district’s </a:t>
            </a:r>
            <a:br>
              <a:rPr lang="en-US" dirty="0"/>
            </a:br>
            <a:r>
              <a:rPr lang="en-US" dirty="0"/>
              <a:t>PI-1505-SE Special Education Annual Report </a:t>
            </a:r>
          </a:p>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26</a:t>
            </a:fld>
            <a:endParaRPr lang="en-US"/>
          </a:p>
        </p:txBody>
      </p:sp>
    </p:spTree>
    <p:extLst>
      <p:ext uri="{BB962C8B-B14F-4D97-AF65-F5344CB8AC3E}">
        <p14:creationId xmlns:p14="http://schemas.microsoft.com/office/powerpoint/2010/main" val="1872225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Personnel combinations are typically split into to separate accounting strings, one under 100 for Salary and one under 200 for Benefits, which includes Fringe benefits as well as insurance, credit reimbursement, etc. </a:t>
            </a:r>
          </a:p>
        </p:txBody>
      </p:sp>
      <p:sp>
        <p:nvSpPr>
          <p:cNvPr id="4" name="Slide Number Placeholder 3"/>
          <p:cNvSpPr>
            <a:spLocks noGrp="1"/>
          </p:cNvSpPr>
          <p:nvPr>
            <p:ph type="sldNum" sz="quarter" idx="10"/>
          </p:nvPr>
        </p:nvSpPr>
        <p:spPr/>
        <p:txBody>
          <a:bodyPr/>
          <a:lstStyle/>
          <a:p>
            <a:fld id="{5CEBFF9A-DB7B-44B5-B10F-804BFE67783E}" type="slidenum">
              <a:rPr lang="en-US" smtClean="0"/>
              <a:pPr/>
              <a:t>27</a:t>
            </a:fld>
            <a:endParaRPr lang="en-US"/>
          </a:p>
        </p:txBody>
      </p:sp>
    </p:spTree>
    <p:extLst>
      <p:ext uri="{BB962C8B-B14F-4D97-AF65-F5344CB8AC3E}">
        <p14:creationId xmlns:p14="http://schemas.microsoft.com/office/powerpoint/2010/main" val="4329577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smtClean="0"/>
          </a:p>
        </p:txBody>
      </p:sp>
      <p:sp>
        <p:nvSpPr>
          <p:cNvPr id="4" name="Slide Number Placeholder 3"/>
          <p:cNvSpPr>
            <a:spLocks noGrp="1"/>
          </p:cNvSpPr>
          <p:nvPr>
            <p:ph type="sldNum" sz="quarter" idx="10"/>
          </p:nvPr>
        </p:nvSpPr>
        <p:spPr/>
        <p:txBody>
          <a:bodyPr/>
          <a:lstStyle/>
          <a:p>
            <a:fld id="{5CEBFF9A-DB7B-44B5-B10F-804BFE67783E}" type="slidenum">
              <a:rPr lang="en-US" smtClean="0"/>
              <a:pPr/>
              <a:t>28</a:t>
            </a:fld>
            <a:endParaRPr lang="en-US"/>
          </a:p>
        </p:txBody>
      </p:sp>
    </p:spTree>
    <p:extLst>
      <p:ext uri="{BB962C8B-B14F-4D97-AF65-F5344CB8AC3E}">
        <p14:creationId xmlns:p14="http://schemas.microsoft.com/office/powerpoint/2010/main" val="2314198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smtClean="0"/>
          </a:p>
        </p:txBody>
      </p:sp>
      <p:sp>
        <p:nvSpPr>
          <p:cNvPr id="4" name="Slide Number Placeholder 3"/>
          <p:cNvSpPr>
            <a:spLocks noGrp="1"/>
          </p:cNvSpPr>
          <p:nvPr>
            <p:ph type="sldNum" sz="quarter" idx="10"/>
          </p:nvPr>
        </p:nvSpPr>
        <p:spPr/>
        <p:txBody>
          <a:bodyPr/>
          <a:lstStyle/>
          <a:p>
            <a:fld id="{5CEBFF9A-DB7B-44B5-B10F-804BFE67783E}" type="slidenum">
              <a:rPr lang="en-US" smtClean="0"/>
              <a:pPr/>
              <a:t>29</a:t>
            </a:fld>
            <a:endParaRPr lang="en-US"/>
          </a:p>
        </p:txBody>
      </p:sp>
    </p:spTree>
    <p:extLst>
      <p:ext uri="{BB962C8B-B14F-4D97-AF65-F5344CB8AC3E}">
        <p14:creationId xmlns:p14="http://schemas.microsoft.com/office/powerpoint/2010/main" val="19327625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smtClean="0"/>
          </a:p>
        </p:txBody>
      </p:sp>
      <p:sp>
        <p:nvSpPr>
          <p:cNvPr id="4" name="Slide Number Placeholder 3"/>
          <p:cNvSpPr>
            <a:spLocks noGrp="1"/>
          </p:cNvSpPr>
          <p:nvPr>
            <p:ph type="sldNum" sz="quarter" idx="10"/>
          </p:nvPr>
        </p:nvSpPr>
        <p:spPr/>
        <p:txBody>
          <a:bodyPr/>
          <a:lstStyle/>
          <a:p>
            <a:fld id="{5CEBFF9A-DB7B-44B5-B10F-804BFE67783E}" type="slidenum">
              <a:rPr lang="en-US" smtClean="0"/>
              <a:pPr/>
              <a:t>30</a:t>
            </a:fld>
            <a:endParaRPr lang="en-US"/>
          </a:p>
        </p:txBody>
      </p:sp>
    </p:spTree>
    <p:extLst>
      <p:ext uri="{BB962C8B-B14F-4D97-AF65-F5344CB8AC3E}">
        <p14:creationId xmlns:p14="http://schemas.microsoft.com/office/powerpoint/2010/main" val="4756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27492-8320-4F13-B228-A3BE34A143EA}" type="slidenum">
              <a:rPr lang="en-US"/>
              <a:pPr/>
              <a:t>3</a:t>
            </a:fld>
            <a:endParaRPr lang="en-US" dirty="0"/>
          </a:p>
        </p:txBody>
      </p:sp>
      <p:sp>
        <p:nvSpPr>
          <p:cNvPr id="8194" name="Rectangle 2"/>
          <p:cNvSpPr>
            <a:spLocks noGrp="1" noRot="1" noChangeAspect="1" noChangeArrowheads="1" noTextEdit="1"/>
          </p:cNvSpPr>
          <p:nvPr>
            <p:ph type="sldImg"/>
          </p:nvPr>
        </p:nvSpPr>
        <p:spPr>
          <a:ln w="12700" cap="flat"/>
        </p:spPr>
      </p:sp>
      <p:sp>
        <p:nvSpPr>
          <p:cNvPr id="8195" name="Rectangle 3"/>
          <p:cNvSpPr>
            <a:spLocks noGrp="1" noChangeArrowheads="1"/>
          </p:cNvSpPr>
          <p:nvPr>
            <p:ph type="body" idx="1"/>
          </p:nvPr>
        </p:nvSpPr>
        <p:spPr>
          <a:xfrm>
            <a:off x="1190067" y="3190762"/>
            <a:ext cx="6550435" cy="3024098"/>
          </a:xfrm>
          <a:noFill/>
          <a:ln/>
        </p:spPr>
        <p:txBody>
          <a:bodyPr lIns="89988" tIns="44994" rIns="89988" bIns="44994"/>
          <a:lstStyle/>
          <a:p>
            <a:endParaRPr lang="en-US" b="1" dirty="0"/>
          </a:p>
        </p:txBody>
      </p:sp>
    </p:spTree>
    <p:extLst>
      <p:ext uri="{BB962C8B-B14F-4D97-AF65-F5344CB8AC3E}">
        <p14:creationId xmlns:p14="http://schemas.microsoft.com/office/powerpoint/2010/main" val="14476625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32</a:t>
            </a:fld>
            <a:endParaRPr lang="en-US"/>
          </a:p>
        </p:txBody>
      </p:sp>
    </p:spTree>
    <p:extLst>
      <p:ext uri="{BB962C8B-B14F-4D97-AF65-F5344CB8AC3E}">
        <p14:creationId xmlns:p14="http://schemas.microsoft.com/office/powerpoint/2010/main" val="1778097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33</a:t>
            </a:fld>
            <a:endParaRPr lang="en-US"/>
          </a:p>
        </p:txBody>
      </p:sp>
    </p:spTree>
    <p:extLst>
      <p:ext uri="{BB962C8B-B14F-4D97-AF65-F5344CB8AC3E}">
        <p14:creationId xmlns:p14="http://schemas.microsoft.com/office/powerpoint/2010/main" val="1218950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27492-8320-4F13-B228-A3BE34A143EA}" type="slidenum">
              <a:rPr lang="en-US"/>
              <a:pPr/>
              <a:t>4</a:t>
            </a:fld>
            <a:endParaRPr lang="en-US" dirty="0"/>
          </a:p>
        </p:txBody>
      </p:sp>
      <p:sp>
        <p:nvSpPr>
          <p:cNvPr id="8194" name="Rectangle 2"/>
          <p:cNvSpPr>
            <a:spLocks noGrp="1" noRot="1" noChangeAspect="1" noChangeArrowheads="1" noTextEdit="1"/>
          </p:cNvSpPr>
          <p:nvPr>
            <p:ph type="sldImg"/>
          </p:nvPr>
        </p:nvSpPr>
        <p:spPr>
          <a:ln w="12700" cap="flat"/>
        </p:spPr>
      </p:sp>
      <p:sp>
        <p:nvSpPr>
          <p:cNvPr id="8195" name="Rectangle 3"/>
          <p:cNvSpPr>
            <a:spLocks noGrp="1" noChangeArrowheads="1"/>
          </p:cNvSpPr>
          <p:nvPr>
            <p:ph type="body" idx="1"/>
          </p:nvPr>
        </p:nvSpPr>
        <p:spPr>
          <a:xfrm>
            <a:off x="1190067" y="3190762"/>
            <a:ext cx="6550435" cy="3024098"/>
          </a:xfrm>
          <a:noFill/>
          <a:ln/>
        </p:spPr>
        <p:txBody>
          <a:bodyPr lIns="89988" tIns="44994" rIns="89988" bIns="44994"/>
          <a:lstStyle/>
          <a:p>
            <a:endParaRPr lang="en-US" b="1" dirty="0"/>
          </a:p>
        </p:txBody>
      </p:sp>
    </p:spTree>
    <p:extLst>
      <p:ext uri="{BB962C8B-B14F-4D97-AF65-F5344CB8AC3E}">
        <p14:creationId xmlns:p14="http://schemas.microsoft.com/office/powerpoint/2010/main" val="3910645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B5E27-842F-4025-9010-5008DD629121}" type="slidenum">
              <a:rPr lang="en-US"/>
              <a:pPr/>
              <a:t>5</a:t>
            </a:fld>
            <a:endParaRPr lang="en-US" dirty="0"/>
          </a:p>
        </p:txBody>
      </p:sp>
      <p:sp>
        <p:nvSpPr>
          <p:cNvPr id="154626" name="Rectangle 2"/>
          <p:cNvSpPr>
            <a:spLocks noGrp="1" noRot="1" noChangeAspect="1" noChangeArrowheads="1" noTextEdit="1"/>
          </p:cNvSpPr>
          <p:nvPr>
            <p:ph type="sldImg"/>
          </p:nvPr>
        </p:nvSpPr>
        <p:spPr>
          <a:xfrm>
            <a:off x="2782888" y="501650"/>
            <a:ext cx="3363912" cy="2522538"/>
          </a:xfrm>
          <a:ln/>
        </p:spPr>
      </p:sp>
      <p:sp>
        <p:nvSpPr>
          <p:cNvPr id="154627" name="Rectangle 3"/>
          <p:cNvSpPr>
            <a:spLocks noGrp="1" noChangeArrowheads="1"/>
          </p:cNvSpPr>
          <p:nvPr>
            <p:ph type="body" idx="1"/>
          </p:nvPr>
        </p:nvSpPr>
        <p:spPr>
          <a:xfrm>
            <a:off x="1190067" y="3190762"/>
            <a:ext cx="6550435" cy="3024098"/>
          </a:xfrm>
        </p:spPr>
        <p:txBody>
          <a:bodyPr/>
          <a:lstStyle/>
          <a:p>
            <a:r>
              <a:rPr lang="en-US" b="0" dirty="0" smtClean="0"/>
              <a:t>There</a:t>
            </a:r>
            <a:r>
              <a:rPr lang="en-US" b="0" baseline="0" dirty="0" smtClean="0"/>
              <a:t> are five components of the WUFAR account string. Fund, Location, Object (of expense), Function, and Project</a:t>
            </a:r>
          </a:p>
          <a:p>
            <a:endParaRPr lang="en-US" b="0" baseline="0" dirty="0" smtClean="0"/>
          </a:p>
        </p:txBody>
      </p:sp>
    </p:spTree>
    <p:extLst>
      <p:ext uri="{BB962C8B-B14F-4D97-AF65-F5344CB8AC3E}">
        <p14:creationId xmlns:p14="http://schemas.microsoft.com/office/powerpoint/2010/main" val="2793169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9ECCF-E5D1-43DC-9D36-EC0623920356}" type="slidenum">
              <a:rPr lang="en-US" altLang="en-US"/>
              <a:pPr/>
              <a:t>6</a:t>
            </a:fld>
            <a:endParaRPr lang="en-US" altLang="en-US"/>
          </a:p>
        </p:txBody>
      </p:sp>
      <p:sp>
        <p:nvSpPr>
          <p:cNvPr id="158722" name="Rectangle 2"/>
          <p:cNvSpPr>
            <a:spLocks noGrp="1" noRot="1" noChangeAspect="1" noChangeArrowheads="1" noTextEdit="1"/>
          </p:cNvSpPr>
          <p:nvPr>
            <p:ph type="sldImg"/>
          </p:nvPr>
        </p:nvSpPr>
        <p:spPr>
          <a:xfrm>
            <a:off x="1120775" y="638175"/>
            <a:ext cx="4264025" cy="3197225"/>
          </a:xfrm>
          <a:ln/>
        </p:spPr>
      </p:sp>
      <p:sp>
        <p:nvSpPr>
          <p:cNvPr id="158723" name="Rectangle 3"/>
          <p:cNvSpPr>
            <a:spLocks noGrp="1" noChangeArrowheads="1"/>
          </p:cNvSpPr>
          <p:nvPr>
            <p:ph type="body" idx="1"/>
          </p:nvPr>
        </p:nvSpPr>
        <p:spPr>
          <a:xfrm>
            <a:off x="866773" y="4047310"/>
            <a:ext cx="4770944" cy="3835905"/>
          </a:xfrm>
        </p:spPr>
        <p:txBody>
          <a:bodyPr/>
          <a:lstStyle/>
          <a:p>
            <a:pPr defTabSz="877458">
              <a:defRPr/>
            </a:pPr>
            <a:r>
              <a:rPr lang="en-US" dirty="0" smtClean="0"/>
              <a:t>Most commercial software used in districts will display account codes in this order.  </a:t>
            </a:r>
            <a:r>
              <a:rPr lang="en-US" dirty="0" err="1" smtClean="0"/>
              <a:t>WISEgrants</a:t>
            </a:r>
            <a:r>
              <a:rPr lang="en-US" baseline="0" dirty="0" smtClean="0"/>
              <a:t> uses WUFAR as the basis for its budgeting and claims functionality, and includes this information along with additional details.</a:t>
            </a:r>
          </a:p>
          <a:p>
            <a:pPr defTabSz="877458">
              <a:defRPr/>
            </a:pPr>
            <a:endParaRPr lang="en-US" baseline="0" dirty="0" smtClean="0"/>
          </a:p>
          <a:p>
            <a:pPr defTabSz="877458">
              <a:defRPr/>
            </a:pPr>
            <a:r>
              <a:rPr lang="en-US" dirty="0" smtClean="0"/>
              <a:t>Local reports may be set up to change the order of</a:t>
            </a:r>
            <a:r>
              <a:rPr lang="en-US" baseline="0" dirty="0" smtClean="0"/>
              <a:t> the dimensions and include descriptions.</a:t>
            </a:r>
            <a:r>
              <a:rPr lang="en-US" dirty="0" smtClean="0"/>
              <a:t> In DPI </a:t>
            </a:r>
            <a:r>
              <a:rPr lang="en-US" u="sng" dirty="0" smtClean="0"/>
              <a:t>reporting</a:t>
            </a:r>
            <a:r>
              <a:rPr lang="en-US" dirty="0" smtClean="0"/>
              <a:t>, you will see the function number preceding the object or source.  DPI reporting does not use</a:t>
            </a:r>
            <a:r>
              <a:rPr lang="en-US" baseline="0" dirty="0" smtClean="0"/>
              <a:t> or require you to report Location.</a:t>
            </a:r>
            <a:endParaRPr lang="en-US" dirty="0" smtClean="0"/>
          </a:p>
          <a:p>
            <a:endParaRPr lang="en-US" altLang="en-US" b="1" dirty="0" smtClean="0"/>
          </a:p>
          <a:p>
            <a:r>
              <a:rPr lang="en-US" altLang="en-US" b="0" dirty="0" smtClean="0"/>
              <a:t>We’ll not cover</a:t>
            </a:r>
            <a:r>
              <a:rPr lang="en-US" altLang="en-US" b="0" baseline="0" dirty="0" smtClean="0"/>
              <a:t> the individual pieces in this order.</a:t>
            </a:r>
            <a:endParaRPr lang="en-US" altLang="en-US" b="0" dirty="0"/>
          </a:p>
        </p:txBody>
      </p:sp>
    </p:spTree>
    <p:extLst>
      <p:ext uri="{BB962C8B-B14F-4D97-AF65-F5344CB8AC3E}">
        <p14:creationId xmlns:p14="http://schemas.microsoft.com/office/powerpoint/2010/main" val="222574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45782">
              <a:defRPr/>
            </a:pPr>
            <a:r>
              <a:rPr lang="en-US" b="0" dirty="0" smtClean="0"/>
              <a:t>The first</a:t>
            </a:r>
            <a:r>
              <a:rPr lang="en-US" b="0" baseline="0" dirty="0" smtClean="0"/>
              <a:t> number is “Fund.” </a:t>
            </a:r>
            <a:r>
              <a:rPr lang="en-US" dirty="0" smtClean="0"/>
              <a:t>	</a:t>
            </a:r>
          </a:p>
          <a:p>
            <a:pPr defTabSz="845782">
              <a:defRPr/>
            </a:pPr>
            <a:endParaRPr lang="en-US" dirty="0" smtClean="0"/>
          </a:p>
          <a:p>
            <a:pPr defTabSz="845782">
              <a:defRPr/>
            </a:pPr>
            <a:r>
              <a:rPr lang="en-US" dirty="0" smtClean="0"/>
              <a:t>A fund is a fiscal and accounting entity with a self-balancing set of accounts…which are segregated for the purpose of carrying on specific activities in accordance with special regulations, restrictions, or limitations. </a:t>
            </a:r>
          </a:p>
          <a:p>
            <a:pPr defTabSz="845782">
              <a:defRPr/>
            </a:pPr>
            <a:endParaRPr lang="en-US" dirty="0" smtClean="0"/>
          </a:p>
          <a:p>
            <a:pPr defTabSz="845782">
              <a:defRPr/>
            </a:pPr>
            <a:r>
              <a:rPr lang="en-US" baseline="0" dirty="0" smtClean="0"/>
              <a:t>Most commonly, there is Fund 10, which covers general education costs funded by a combination of local, state, and federal funds, used for day to day operations, including, instructional activities, instructional staff support, pupil support activities, and other support activities.</a:t>
            </a:r>
          </a:p>
        </p:txBody>
      </p:sp>
      <p:sp>
        <p:nvSpPr>
          <p:cNvPr id="4" name="Slide Number Placeholder 3"/>
          <p:cNvSpPr>
            <a:spLocks noGrp="1"/>
          </p:cNvSpPr>
          <p:nvPr>
            <p:ph type="sldNum" sz="quarter" idx="10"/>
          </p:nvPr>
        </p:nvSpPr>
        <p:spPr/>
        <p:txBody>
          <a:bodyPr/>
          <a:lstStyle/>
          <a:p>
            <a:fld id="{5CEBFF9A-DB7B-44B5-B10F-804BFE67783E}" type="slidenum">
              <a:rPr lang="en-US" smtClean="0"/>
              <a:pPr/>
              <a:t>7</a:t>
            </a:fld>
            <a:endParaRPr lang="en-US"/>
          </a:p>
        </p:txBody>
      </p:sp>
    </p:spTree>
    <p:extLst>
      <p:ext uri="{BB962C8B-B14F-4D97-AF65-F5344CB8AC3E}">
        <p14:creationId xmlns:p14="http://schemas.microsoft.com/office/powerpoint/2010/main" val="1326544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45782">
              <a:defRPr/>
            </a:pPr>
            <a:r>
              <a:rPr lang="en-US" dirty="0" smtClean="0"/>
              <a:t>Special Education has its own fund, which is 27.  If it is a special education activity or expense, it should be coded to Fund 27. </a:t>
            </a:r>
          </a:p>
          <a:p>
            <a:pPr defTabSz="845782">
              <a:defRPr/>
            </a:pPr>
            <a:endParaRPr lang="en-US" dirty="0" smtClean="0"/>
          </a:p>
          <a:p>
            <a:pPr defTabSz="845782">
              <a:defRPr/>
            </a:pPr>
            <a:r>
              <a:rPr lang="en-US" dirty="0" smtClean="0"/>
              <a:t>Fund 27 is used to account for</a:t>
            </a:r>
            <a:r>
              <a:rPr lang="en-US" baseline="0" dirty="0" smtClean="0"/>
              <a:t> the excess cost of providing special education and relates services for students with disabilities. It is separated out for calculating categorical aid and maintenance of effort and includes School Age Parent costs.</a:t>
            </a:r>
            <a:endParaRPr lang="en-US" dirty="0" smtClean="0"/>
          </a:p>
          <a:p>
            <a:pPr defTabSz="845782">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8</a:t>
            </a:fld>
            <a:endParaRPr lang="en-US"/>
          </a:p>
        </p:txBody>
      </p:sp>
    </p:spTree>
    <p:extLst>
      <p:ext uri="{BB962C8B-B14F-4D97-AF65-F5344CB8AC3E}">
        <p14:creationId xmlns:p14="http://schemas.microsoft.com/office/powerpoint/2010/main" val="154613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 next number is</a:t>
            </a:r>
            <a:r>
              <a:rPr lang="en-US" b="0" baseline="0" dirty="0" smtClean="0"/>
              <a:t> </a:t>
            </a:r>
            <a:r>
              <a:rPr lang="en-US" b="0" dirty="0" smtClean="0"/>
              <a:t>“Location.” </a:t>
            </a:r>
          </a:p>
          <a:p>
            <a:endParaRPr lang="en-US" b="0" dirty="0" smtClean="0"/>
          </a:p>
          <a:p>
            <a:r>
              <a:rPr lang="en-US" b="0" dirty="0" smtClean="0"/>
              <a:t>DPI does not collect this number in reports</a:t>
            </a:r>
            <a:r>
              <a:rPr lang="en-US" b="0" baseline="0" dirty="0" smtClean="0"/>
              <a:t> or budgets. LEAs often use it to identify buildings or sites at which the expenditures is happening. This number may become important as LEAs track federal funds spent at the school level. </a:t>
            </a:r>
            <a:endParaRPr lang="en-US" b="0" dirty="0" smtClean="0"/>
          </a:p>
          <a:p>
            <a:endParaRPr lang="en-US" dirty="0"/>
          </a:p>
        </p:txBody>
      </p:sp>
      <p:sp>
        <p:nvSpPr>
          <p:cNvPr id="4" name="Slide Number Placeholder 3"/>
          <p:cNvSpPr>
            <a:spLocks noGrp="1"/>
          </p:cNvSpPr>
          <p:nvPr>
            <p:ph type="sldNum" sz="quarter" idx="10"/>
          </p:nvPr>
        </p:nvSpPr>
        <p:spPr/>
        <p:txBody>
          <a:bodyPr/>
          <a:lstStyle/>
          <a:p>
            <a:fld id="{5CEBFF9A-DB7B-44B5-B10F-804BFE67783E}" type="slidenum">
              <a:rPr lang="en-US" smtClean="0"/>
              <a:pPr/>
              <a:t>9</a:t>
            </a:fld>
            <a:endParaRPr lang="en-US"/>
          </a:p>
        </p:txBody>
      </p:sp>
    </p:spTree>
    <p:extLst>
      <p:ext uri="{BB962C8B-B14F-4D97-AF65-F5344CB8AC3E}">
        <p14:creationId xmlns:p14="http://schemas.microsoft.com/office/powerpoint/2010/main" val="3386096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24" name="Rectangle 23"/>
          <p:cNvSpPr/>
          <p:nvPr userDrawn="1"/>
        </p:nvSpPr>
        <p:spPr>
          <a:xfrm>
            <a:off x="1066800" y="2819400"/>
            <a:ext cx="320040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userDrawn="1"/>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4953000" y="2819400"/>
            <a:ext cx="3200400" cy="30480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dirty="0"/>
          </a:p>
        </p:txBody>
      </p:sp>
      <p:sp>
        <p:nvSpPr>
          <p:cNvPr id="28" name="Date Placeholder 27"/>
          <p:cNvSpPr>
            <a:spLocks noGrp="1"/>
          </p:cNvSpPr>
          <p:nvPr>
            <p:ph type="dt" sz="half" idx="10"/>
          </p:nvPr>
        </p:nvSpPr>
        <p:spPr>
          <a:xfrm>
            <a:off x="5486400" y="6404984"/>
            <a:ext cx="3429000" cy="365760"/>
          </a:xfrm>
        </p:spPr>
        <p:txBody>
          <a:bodyPr/>
          <a:lstStyle>
            <a:lvl1pPr>
              <a:defRPr/>
            </a:lvl1pPr>
          </a:lstStyle>
          <a:p>
            <a:r>
              <a:rPr lang="en-US" smtClean="0"/>
              <a:t>Version 1.0</a:t>
            </a:r>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CB0B32-A403-4877-9364-A02221D54EB0}" type="slidenum">
              <a:rPr lang="en-US" smtClean="0"/>
              <a:pPr/>
              <a:t>‹#›</a:t>
            </a:fld>
            <a:endParaRPr lang="en-US" dirty="0"/>
          </a:p>
        </p:txBody>
      </p:sp>
      <p:sp>
        <p:nvSpPr>
          <p:cNvPr id="22" name="Media Placeholder 21"/>
          <p:cNvSpPr>
            <a:spLocks noGrp="1"/>
          </p:cNvSpPr>
          <p:nvPr>
            <p:ph type="media" sz="quarter" idx="13"/>
          </p:nvPr>
        </p:nvSpPr>
        <p:spPr>
          <a:xfrm>
            <a:off x="1066800" y="2819400"/>
            <a:ext cx="3200400" cy="3048000"/>
          </a:xfrm>
        </p:spPr>
        <p:txBody>
          <a:bodyPr/>
          <a:lstStyle/>
          <a:p>
            <a:endParaRPr lang="en-US"/>
          </a:p>
        </p:txBody>
      </p:sp>
      <p:sp>
        <p:nvSpPr>
          <p:cNvPr id="23" name="Title 22"/>
          <p:cNvSpPr>
            <a:spLocks noGrp="1"/>
          </p:cNvSpPr>
          <p:nvPr>
            <p:ph type="title"/>
          </p:nvPr>
        </p:nvSpPr>
        <p:spPr/>
        <p:txBody>
          <a:bodyPr/>
          <a:lstStyle/>
          <a:p>
            <a:r>
              <a:rPr lang="en-US" smtClean="0"/>
              <a:t>Click to edit Master title style</a:t>
            </a:r>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Version 1.0</a:t>
            </a:r>
            <a:endParaRPr lang="en-US"/>
          </a:p>
        </p:txBody>
      </p:sp>
      <p:sp>
        <p:nvSpPr>
          <p:cNvPr id="6" name="Slide Number Placeholder 5"/>
          <p:cNvSpPr>
            <a:spLocks noGrp="1"/>
          </p:cNvSpPr>
          <p:nvPr>
            <p:ph type="sldNum" sz="quarter" idx="12"/>
          </p:nvPr>
        </p:nvSpPr>
        <p:spPr/>
        <p:txBody>
          <a:bodyPr/>
          <a:lstStyle/>
          <a:p>
            <a:fld id="{C3CB0B32-A403-4877-9364-A02221D54E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3CB0B32-A403-4877-9364-A02221D54EB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Version 1.0</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Version 1.0</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3CB0B32-A403-4877-9364-A02221D54EB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4" name="Date Placeholder 3"/>
          <p:cNvSpPr>
            <a:spLocks noGrp="1"/>
          </p:cNvSpPr>
          <p:nvPr>
            <p:ph type="dt" sz="half" idx="10"/>
          </p:nvPr>
        </p:nvSpPr>
        <p:spPr>
          <a:xfrm>
            <a:off x="5410200" y="6400800"/>
            <a:ext cx="3505200" cy="365760"/>
          </a:xfrm>
        </p:spPr>
        <p:txBody>
          <a:bodyPr/>
          <a:lstStyle/>
          <a:p>
            <a:r>
              <a:rPr lang="en-US" smtClean="0"/>
              <a:t>Version 1.0</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CB0B32-A403-4877-9364-A02221D54EB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Version 1.0</a:t>
            </a:r>
            <a:endParaRPr lang="en-US"/>
          </a:p>
        </p:txBody>
      </p:sp>
      <p:sp>
        <p:nvSpPr>
          <p:cNvPr id="7" name="Slide Number Placeholder 6"/>
          <p:cNvSpPr>
            <a:spLocks noGrp="1"/>
          </p:cNvSpPr>
          <p:nvPr>
            <p:ph type="sldNum" sz="quarter" idx="12"/>
          </p:nvPr>
        </p:nvSpPr>
        <p:spPr/>
        <p:txBody>
          <a:bodyPr/>
          <a:lstStyle/>
          <a:p>
            <a:fld id="{C3CB0B32-A403-4877-9364-A02221D54EB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Version 1.0</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3CB0B32-A403-4877-9364-A02221D54EB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Version 1.0</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3CB0B32-A403-4877-9364-A02221D54EB0}"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Version 1.0</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3CB0B32-A403-4877-9364-A02221D54EB0}"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3CB0B32-A403-4877-9364-A02221D54EB0}" type="slidenum">
              <a:rPr lang="en-US" smtClean="0"/>
              <a:pPr/>
              <a:t>‹#›</a:t>
            </a:fld>
            <a:endParaRPr lang="en-US"/>
          </a:p>
        </p:txBody>
      </p:sp>
      <p:sp>
        <p:nvSpPr>
          <p:cNvPr id="21" name="Rectangle 20"/>
          <p:cNvSpPr>
            <a:spLocks noChangeArrowheads="1"/>
          </p:cNvSpPr>
          <p:nvPr userDrawn="1"/>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Version 1.0</a:t>
            </a:r>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3CB0B32-A403-4877-9364-A02221D54EB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Version 1.0</a:t>
            </a: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410200" y="6416040"/>
            <a:ext cx="3505200" cy="365760"/>
          </a:xfrm>
          <a:prstGeom prst="rect">
            <a:avLst/>
          </a:prstGeom>
        </p:spPr>
        <p:txBody>
          <a:bodyPr vert="horz"/>
          <a:lstStyle>
            <a:lvl1pPr algn="r" eaLnBrk="1" latinLnBrk="0" hangingPunct="1">
              <a:defRPr kumimoji="0" sz="1400">
                <a:solidFill>
                  <a:srgbClr val="FFFFFF"/>
                </a:solidFill>
              </a:defRPr>
            </a:lvl1pPr>
          </a:lstStyle>
          <a:p>
            <a:r>
              <a:rPr lang="en-US" smtClean="0"/>
              <a:t>Version 1.0</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3CB0B32-A403-4877-9364-A02221D54EB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dpi.wi.gov/sms/fedaid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533400" y="2895600"/>
            <a:ext cx="2593974" cy="2285999"/>
          </a:xfrm>
        </p:spPr>
        <p:txBody>
          <a:bodyPr/>
          <a:lstStyle/>
          <a:p>
            <a:pPr>
              <a:lnSpc>
                <a:spcPct val="150000"/>
              </a:lnSpc>
            </a:pPr>
            <a:r>
              <a:rPr lang="en-US" dirty="0"/>
              <a:t>Wisconsin Uniform Financial Accounting Requirements</a:t>
            </a:r>
          </a:p>
        </p:txBody>
      </p:sp>
      <p:sp>
        <p:nvSpPr>
          <p:cNvPr id="4" name="Slide Number Placeholder 3"/>
          <p:cNvSpPr>
            <a:spLocks noGrp="1"/>
          </p:cNvSpPr>
          <p:nvPr>
            <p:ph type="sldNum" sz="quarter" idx="12"/>
          </p:nvPr>
        </p:nvSpPr>
        <p:spPr/>
        <p:txBody>
          <a:bodyPr/>
          <a:lstStyle/>
          <a:p>
            <a:fld id="{C3CB0B32-A403-4877-9364-A02221D54EB0}" type="slidenum">
              <a:rPr lang="en-US" smtClean="0"/>
              <a:pPr/>
              <a:t>1</a:t>
            </a:fld>
            <a:endParaRPr lang="en-US" dirty="0"/>
          </a:p>
        </p:txBody>
      </p:sp>
      <p:sp>
        <p:nvSpPr>
          <p:cNvPr id="2" name="Title 1"/>
          <p:cNvSpPr>
            <a:spLocks noGrp="1"/>
          </p:cNvSpPr>
          <p:nvPr>
            <p:ph type="title"/>
          </p:nvPr>
        </p:nvSpPr>
        <p:spPr/>
        <p:txBody>
          <a:bodyPr>
            <a:noAutofit/>
          </a:bodyPr>
          <a:lstStyle/>
          <a:p>
            <a:r>
              <a:rPr lang="en-US" sz="9600" dirty="0" smtClean="0"/>
              <a:t>WUFAR </a:t>
            </a:r>
            <a:r>
              <a:rPr lang="en-US" sz="11500" dirty="0" smtClean="0"/>
              <a:t>101</a:t>
            </a:r>
            <a:endParaRPr lang="en-US" sz="11500" dirty="0"/>
          </a:p>
        </p:txBody>
      </p:sp>
      <p:sp>
        <p:nvSpPr>
          <p:cNvPr id="7" name="Date Placeholder 4"/>
          <p:cNvSpPr txBox="1">
            <a:spLocks/>
          </p:cNvSpPr>
          <p:nvPr/>
        </p:nvSpPr>
        <p:spPr>
          <a:xfrm>
            <a:off x="152400" y="6416040"/>
            <a:ext cx="4267200" cy="44196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0" y="2782825"/>
            <a:ext cx="4876800" cy="3219679"/>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981200" y="1600200"/>
            <a:ext cx="16764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28600" y="1600200"/>
            <a:ext cx="17526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3" name="TextBox 32"/>
          <p:cNvSpPr txBox="1"/>
          <p:nvPr/>
        </p:nvSpPr>
        <p:spPr>
          <a:xfrm>
            <a:off x="2286000" y="2514600"/>
            <a:ext cx="990600" cy="584775"/>
          </a:xfrm>
          <a:prstGeom prst="rect">
            <a:avLst/>
          </a:prstGeom>
          <a:noFill/>
        </p:spPr>
        <p:txBody>
          <a:bodyPr wrap="square" rtlCol="0">
            <a:spAutoFit/>
          </a:bodyPr>
          <a:lstStyle/>
          <a:p>
            <a:pPr algn="ctr"/>
            <a:r>
              <a:rPr lang="en-US" sz="3200" b="1" dirty="0" smtClean="0"/>
              <a:t>123</a:t>
            </a:r>
            <a:endParaRPr lang="en-US" sz="3200" b="1" dirty="0"/>
          </a:p>
        </p:txBody>
      </p:sp>
      <p:sp>
        <p:nvSpPr>
          <p:cNvPr id="28" name="TextBox 27"/>
          <p:cNvSpPr txBox="1"/>
          <p:nvPr/>
        </p:nvSpPr>
        <p:spPr>
          <a:xfrm>
            <a:off x="457200" y="2514600"/>
            <a:ext cx="990600" cy="1661993"/>
          </a:xfrm>
          <a:prstGeom prst="rect">
            <a:avLst/>
          </a:prstGeom>
          <a:noFill/>
        </p:spPr>
        <p:txBody>
          <a:bodyPr wrap="square" rtlCol="0">
            <a:spAutoFit/>
          </a:bodyPr>
          <a:lstStyle/>
          <a:p>
            <a:pPr algn="ctr"/>
            <a:r>
              <a:rPr lang="en-US" sz="3200" b="1" dirty="0" smtClean="0"/>
              <a:t>10</a:t>
            </a:r>
          </a:p>
          <a:p>
            <a:pPr algn="ctr"/>
            <a:r>
              <a:rPr lang="en-US" sz="3400" b="1" dirty="0" smtClean="0"/>
              <a:t>--</a:t>
            </a:r>
          </a:p>
          <a:p>
            <a:pPr algn="ctr"/>
            <a:r>
              <a:rPr lang="en-US" sz="3200" b="1" dirty="0" smtClean="0"/>
              <a:t>27</a:t>
            </a:r>
            <a:endParaRPr lang="en-US" sz="3200" b="1" dirty="0"/>
          </a:p>
        </p:txBody>
      </p:sp>
      <p:sp>
        <p:nvSpPr>
          <p:cNvPr id="3" name="Slide Number Placeholder 2"/>
          <p:cNvSpPr>
            <a:spLocks noGrp="1"/>
          </p:cNvSpPr>
          <p:nvPr>
            <p:ph type="sldNum" sz="quarter" idx="12"/>
          </p:nvPr>
        </p:nvSpPr>
        <p:spPr/>
        <p:txBody>
          <a:bodyPr/>
          <a:lstStyle/>
          <a:p>
            <a:fld id="{C3CB0B32-A403-4877-9364-A02221D54EB0}" type="slidenum">
              <a:rPr lang="en-US" smtClean="0"/>
              <a:pPr/>
              <a:t>10</a:t>
            </a:fld>
            <a:endParaRPr lang="en-US" dirty="0"/>
          </a:p>
        </p:txBody>
      </p:sp>
      <p:sp>
        <p:nvSpPr>
          <p:cNvPr id="4" name="Rectangle 2"/>
          <p:cNvSpPr txBox="1">
            <a:spLocks noChangeArrowheads="1"/>
          </p:cNvSpPr>
          <p:nvPr/>
        </p:nvSpPr>
        <p:spPr>
          <a:xfrm>
            <a:off x="228600" y="304800"/>
            <a:ext cx="8610600" cy="77787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17" name="Rectangle 16"/>
          <p:cNvSpPr/>
          <p:nvPr/>
        </p:nvSpPr>
        <p:spPr>
          <a:xfrm>
            <a:off x="3657600" y="1600200"/>
            <a:ext cx="1752600" cy="2667000"/>
          </a:xfrm>
          <a:prstGeom prst="rect">
            <a:avLst/>
          </a:prstGeom>
          <a:solidFill>
            <a:srgbClr val="6699FF"/>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hevron 18"/>
          <p:cNvSpPr/>
          <p:nvPr/>
        </p:nvSpPr>
        <p:spPr>
          <a:xfrm>
            <a:off x="3657600" y="1600200"/>
            <a:ext cx="1755648"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
        <p:nvSpPr>
          <p:cNvPr id="30" name="TextBox 29"/>
          <p:cNvSpPr txBox="1"/>
          <p:nvPr/>
        </p:nvSpPr>
        <p:spPr>
          <a:xfrm>
            <a:off x="304800" y="4648200"/>
            <a:ext cx="8382000" cy="1815882"/>
          </a:xfrm>
          <a:prstGeom prst="rect">
            <a:avLst/>
          </a:prstGeom>
          <a:noFill/>
        </p:spPr>
        <p:txBody>
          <a:bodyPr wrap="square" rtlCol="0">
            <a:spAutoFit/>
          </a:bodyPr>
          <a:lstStyle/>
          <a:p>
            <a:pPr>
              <a:buClr>
                <a:srgbClr val="6600CC"/>
              </a:buClr>
            </a:pPr>
            <a:r>
              <a:rPr lang="en-US" sz="2800" dirty="0" smtClean="0"/>
              <a:t>Object identifies the type of cost by category, such as salaries, materials, supplies or contracted services.</a:t>
            </a:r>
            <a:br>
              <a:rPr lang="en-US" sz="2800" dirty="0" smtClean="0"/>
            </a:br>
            <a:r>
              <a:rPr lang="en-US" sz="2800" dirty="0" smtClean="0"/>
              <a:t> </a:t>
            </a:r>
          </a:p>
        </p:txBody>
      </p:sp>
      <p:sp>
        <p:nvSpPr>
          <p:cNvPr id="31" name="TextBox 30"/>
          <p:cNvSpPr txBox="1"/>
          <p:nvPr/>
        </p:nvSpPr>
        <p:spPr>
          <a:xfrm>
            <a:off x="3962400" y="2514600"/>
            <a:ext cx="1143000" cy="584775"/>
          </a:xfrm>
          <a:prstGeom prst="rect">
            <a:avLst/>
          </a:prstGeom>
          <a:noFill/>
        </p:spPr>
        <p:txBody>
          <a:bodyPr wrap="square" rtlCol="0">
            <a:spAutoFit/>
          </a:bodyPr>
          <a:lstStyle/>
          <a:p>
            <a:pPr algn="ctr"/>
            <a:r>
              <a:rPr lang="en-US" sz="3200" b="1" dirty="0" smtClean="0"/>
              <a:t>300</a:t>
            </a:r>
            <a:endParaRPr lang="en-US" sz="3200" b="1" dirty="0"/>
          </a:p>
        </p:txBody>
      </p:sp>
      <p:sp>
        <p:nvSpPr>
          <p:cNvPr id="21"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23" name="TextBox 22"/>
          <p:cNvSpPr txBox="1"/>
          <p:nvPr/>
        </p:nvSpPr>
        <p:spPr>
          <a:xfrm>
            <a:off x="6019800" y="1447800"/>
            <a:ext cx="2895600" cy="1785104"/>
          </a:xfrm>
          <a:prstGeom prst="rect">
            <a:avLst/>
          </a:prstGeom>
          <a:noFill/>
        </p:spPr>
        <p:txBody>
          <a:bodyPr wrap="square" rtlCol="0">
            <a:spAutoFit/>
          </a:bodyPr>
          <a:lstStyle/>
          <a:p>
            <a:r>
              <a:rPr lang="en-US" sz="3600" u="sng" dirty="0" smtClean="0"/>
              <a:t>Object</a:t>
            </a:r>
          </a:p>
          <a:p>
            <a:endParaRPr lang="en-US" sz="800" u="sng" dirty="0" smtClean="0"/>
          </a:p>
          <a:p>
            <a:pPr>
              <a:buFont typeface="Arial" pitchFamily="34" charset="0"/>
              <a:buChar char="•"/>
            </a:pPr>
            <a:r>
              <a:rPr lang="en-US" sz="2800" dirty="0" smtClean="0"/>
              <a:t> What? </a:t>
            </a:r>
          </a:p>
          <a:p>
            <a:pPr>
              <a:buFont typeface="Arial" pitchFamily="34" charset="0"/>
              <a:buChar char="•"/>
            </a:pPr>
            <a:endParaRPr lang="en-US" sz="1000" dirty="0" smtClean="0"/>
          </a:p>
          <a:p>
            <a:endParaRPr lang="en-US" sz="2800" dirty="0" smtClean="0"/>
          </a:p>
        </p:txBody>
      </p:sp>
      <p:sp>
        <p:nvSpPr>
          <p:cNvPr id="26" name="Chevron 14"/>
          <p:cNvSpPr/>
          <p:nvPr/>
        </p:nvSpPr>
        <p:spPr>
          <a:xfrm>
            <a:off x="1905000" y="1600199"/>
            <a:ext cx="1755648"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35" name="Pentagon 7"/>
          <p:cNvSpPr/>
          <p:nvPr/>
        </p:nvSpPr>
        <p:spPr>
          <a:xfrm>
            <a:off x="228599" y="1600200"/>
            <a:ext cx="1764792"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8"/>
                                        </p:tgtEl>
                                        <p:attrNameLst>
                                          <p:attrName>style.opacity</p:attrName>
                                        </p:attrNameLst>
                                      </p:cBhvr>
                                      <p:to>
                                        <p:strVal val="0.25"/>
                                      </p:to>
                                    </p:set>
                                    <p:animEffect filter="image" prLst="opacity: 0.25">
                                      <p:cBhvr rctx="IE">
                                        <p:cTn id="7" dur="indefinite"/>
                                        <p:tgtEl>
                                          <p:spTgt spid="28"/>
                                        </p:tgtEl>
                                      </p:cBhvr>
                                    </p:animEffect>
                                  </p:childTnLst>
                                </p:cTn>
                              </p:par>
                              <p:par>
                                <p:cTn id="8" presetID="9" presetClass="emph" presetSubtype="0" grpId="0" nodeType="withEffect">
                                  <p:stCondLst>
                                    <p:cond delay="0"/>
                                  </p:stCondLst>
                                  <p:childTnLst>
                                    <p:set>
                                      <p:cBhvr rctx="PPT">
                                        <p:cTn id="9" dur="indefinite"/>
                                        <p:tgtEl>
                                          <p:spTgt spid="33"/>
                                        </p:tgtEl>
                                        <p:attrNameLst>
                                          <p:attrName>style.opacity</p:attrName>
                                        </p:attrNameLst>
                                      </p:cBhvr>
                                      <p:to>
                                        <p:strVal val="0.25"/>
                                      </p:to>
                                    </p:set>
                                    <p:animEffect filter="image" prLst="opacity: 0.25">
                                      <p:cBhvr rctx="IE">
                                        <p:cTn id="10" dur="indefinite"/>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Objects</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11</a:t>
            </a:fld>
            <a:endParaRPr lang="en-US" dirty="0"/>
          </a:p>
        </p:txBody>
      </p:sp>
      <p:sp>
        <p:nvSpPr>
          <p:cNvPr id="6" name="Content Placeholder 5"/>
          <p:cNvSpPr>
            <a:spLocks noGrp="1"/>
          </p:cNvSpPr>
          <p:nvPr>
            <p:ph sz="quarter" idx="1"/>
          </p:nvPr>
        </p:nvSpPr>
        <p:spPr>
          <a:xfrm>
            <a:off x="612648" y="1828800"/>
            <a:ext cx="8153400" cy="4267200"/>
          </a:xfrm>
        </p:spPr>
        <p:txBody>
          <a:bodyPr>
            <a:normAutofit/>
          </a:bodyPr>
          <a:lstStyle/>
          <a:p>
            <a:pPr>
              <a:buClr>
                <a:srgbClr val="6600CC"/>
              </a:buClr>
            </a:pPr>
            <a:r>
              <a:rPr lang="en-US" sz="3200" dirty="0" smtClean="0"/>
              <a:t> Salaries &amp; Fringe  (100 / 200 Objects)</a:t>
            </a:r>
          </a:p>
          <a:p>
            <a:pPr>
              <a:buClr>
                <a:srgbClr val="6600CC"/>
              </a:buClr>
            </a:pPr>
            <a:endParaRPr lang="en-US" sz="500" dirty="0" smtClean="0"/>
          </a:p>
          <a:p>
            <a:pPr>
              <a:buClr>
                <a:srgbClr val="6600CC"/>
              </a:buClr>
            </a:pPr>
            <a:r>
              <a:rPr lang="en-US" sz="3200" dirty="0" smtClean="0"/>
              <a:t> Purchased Services (300 Objects)</a:t>
            </a:r>
          </a:p>
          <a:p>
            <a:pPr>
              <a:buClr>
                <a:srgbClr val="6600CC"/>
              </a:buClr>
            </a:pPr>
            <a:endParaRPr lang="en-US" sz="500" dirty="0" smtClean="0"/>
          </a:p>
          <a:p>
            <a:pPr>
              <a:buClr>
                <a:srgbClr val="6600CC"/>
              </a:buClr>
            </a:pPr>
            <a:r>
              <a:rPr lang="en-US" sz="3200" dirty="0" smtClean="0"/>
              <a:t> Non-Capital Objects (400 Objects)</a:t>
            </a:r>
          </a:p>
          <a:p>
            <a:pPr>
              <a:buClr>
                <a:srgbClr val="6600CC"/>
              </a:buClr>
            </a:pPr>
            <a:endParaRPr lang="en-US" sz="500" dirty="0" smtClean="0"/>
          </a:p>
          <a:p>
            <a:pPr>
              <a:buClr>
                <a:srgbClr val="6600CC"/>
              </a:buClr>
            </a:pPr>
            <a:r>
              <a:rPr lang="en-US" sz="3200" dirty="0" smtClean="0"/>
              <a:t> Capital Objects (500 Objects)</a:t>
            </a:r>
          </a:p>
          <a:p>
            <a:pPr>
              <a:buClr>
                <a:srgbClr val="6600CC"/>
              </a:buClr>
            </a:pPr>
            <a:endParaRPr lang="en-US" sz="500" dirty="0" smtClean="0"/>
          </a:p>
          <a:p>
            <a:pPr>
              <a:buClr>
                <a:srgbClr val="6600CC"/>
              </a:buClr>
            </a:pPr>
            <a:r>
              <a:rPr lang="en-US" sz="3200" dirty="0" smtClean="0"/>
              <a:t> Insurance (700 Objects)</a:t>
            </a:r>
          </a:p>
          <a:p>
            <a:pPr>
              <a:buClr>
                <a:srgbClr val="6600CC"/>
              </a:buClr>
            </a:pPr>
            <a:endParaRPr lang="en-US" sz="500" dirty="0" smtClean="0"/>
          </a:p>
          <a:p>
            <a:pPr>
              <a:buClr>
                <a:srgbClr val="6600CC"/>
              </a:buClr>
            </a:pPr>
            <a:r>
              <a:rPr lang="en-US" sz="3200" dirty="0" smtClean="0"/>
              <a:t> Other (900 Objects)</a:t>
            </a:r>
          </a:p>
          <a:p>
            <a:endParaRPr lang="en-US" dirty="0"/>
          </a:p>
        </p:txBody>
      </p:sp>
      <p:sp>
        <p:nvSpPr>
          <p:cNvPr id="8"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3505200" y="1600200"/>
            <a:ext cx="1445287" cy="2667000"/>
          </a:xfrm>
          <a:prstGeom prst="rect">
            <a:avLst/>
          </a:prstGeom>
          <a:solidFill>
            <a:srgbClr val="6699FF">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28600" y="1600200"/>
            <a:ext cx="1589146"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7" name="Rectangle 36"/>
          <p:cNvSpPr/>
          <p:nvPr/>
        </p:nvSpPr>
        <p:spPr>
          <a:xfrm>
            <a:off x="1828800" y="1600200"/>
            <a:ext cx="16764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581400" y="2514600"/>
            <a:ext cx="1143000" cy="584775"/>
          </a:xfrm>
          <a:prstGeom prst="rect">
            <a:avLst/>
          </a:prstGeom>
          <a:noFill/>
        </p:spPr>
        <p:txBody>
          <a:bodyPr wrap="square" rtlCol="0">
            <a:spAutoFit/>
          </a:bodyPr>
          <a:lstStyle/>
          <a:p>
            <a:pPr algn="ctr"/>
            <a:r>
              <a:rPr lang="en-US" sz="3200" b="1" dirty="0" smtClean="0"/>
              <a:t>300</a:t>
            </a:r>
            <a:endParaRPr lang="en-US" sz="3200" b="1" dirty="0"/>
          </a:p>
        </p:txBody>
      </p:sp>
      <p:sp>
        <p:nvSpPr>
          <p:cNvPr id="39" name="TextBox 38"/>
          <p:cNvSpPr txBox="1"/>
          <p:nvPr/>
        </p:nvSpPr>
        <p:spPr>
          <a:xfrm>
            <a:off x="457200" y="2514600"/>
            <a:ext cx="990600" cy="1661993"/>
          </a:xfrm>
          <a:prstGeom prst="rect">
            <a:avLst/>
          </a:prstGeom>
          <a:noFill/>
        </p:spPr>
        <p:txBody>
          <a:bodyPr wrap="square" rtlCol="0">
            <a:spAutoFit/>
          </a:bodyPr>
          <a:lstStyle/>
          <a:p>
            <a:pPr algn="ctr"/>
            <a:r>
              <a:rPr lang="en-US" sz="3200" b="1" dirty="0" smtClean="0"/>
              <a:t>10</a:t>
            </a:r>
          </a:p>
          <a:p>
            <a:pPr algn="ctr"/>
            <a:r>
              <a:rPr lang="en-US" sz="3400" b="1" dirty="0" smtClean="0"/>
              <a:t>--</a:t>
            </a:r>
          </a:p>
          <a:p>
            <a:pPr algn="ctr"/>
            <a:r>
              <a:rPr lang="en-US" sz="3200" b="1" dirty="0" smtClean="0"/>
              <a:t>27</a:t>
            </a:r>
            <a:endParaRPr lang="en-US" sz="3200" b="1" dirty="0"/>
          </a:p>
        </p:txBody>
      </p:sp>
      <p:sp>
        <p:nvSpPr>
          <p:cNvPr id="40" name="TextBox 39"/>
          <p:cNvSpPr txBox="1"/>
          <p:nvPr/>
        </p:nvSpPr>
        <p:spPr>
          <a:xfrm>
            <a:off x="2286000" y="2514600"/>
            <a:ext cx="990600" cy="584775"/>
          </a:xfrm>
          <a:prstGeom prst="rect">
            <a:avLst/>
          </a:prstGeom>
          <a:noFill/>
        </p:spPr>
        <p:txBody>
          <a:bodyPr wrap="square" rtlCol="0">
            <a:spAutoFit/>
          </a:bodyPr>
          <a:lstStyle/>
          <a:p>
            <a:pPr algn="ctr"/>
            <a:r>
              <a:rPr lang="en-US" sz="3200" b="1" dirty="0" smtClean="0"/>
              <a:t>123</a:t>
            </a:r>
            <a:endParaRPr lang="en-US" sz="3200" b="1" dirty="0"/>
          </a:p>
        </p:txBody>
      </p:sp>
      <p:sp>
        <p:nvSpPr>
          <p:cNvPr id="42" name="Rectangle 41"/>
          <p:cNvSpPr/>
          <p:nvPr/>
        </p:nvSpPr>
        <p:spPr>
          <a:xfrm>
            <a:off x="4953000" y="1600201"/>
            <a:ext cx="1828800" cy="2667000"/>
          </a:xfrm>
          <a:prstGeom prst="rect">
            <a:avLst/>
          </a:prstGeom>
          <a:solidFill>
            <a:srgbClr val="E37DE5">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C3CB0B32-A403-4877-9364-A02221D54EB0}" type="slidenum">
              <a:rPr lang="en-US" smtClean="0"/>
              <a:pPr/>
              <a:t>12</a:t>
            </a:fld>
            <a:endParaRPr lang="en-US"/>
          </a:p>
        </p:txBody>
      </p:sp>
      <p:sp>
        <p:nvSpPr>
          <p:cNvPr id="4" name="Rectangle 2"/>
          <p:cNvSpPr txBox="1">
            <a:spLocks noChangeArrowheads="1"/>
          </p:cNvSpPr>
          <p:nvPr/>
        </p:nvSpPr>
        <p:spPr>
          <a:xfrm>
            <a:off x="228600" y="228600"/>
            <a:ext cx="8610600" cy="77787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30" name="TextBox 29"/>
          <p:cNvSpPr txBox="1"/>
          <p:nvPr/>
        </p:nvSpPr>
        <p:spPr>
          <a:xfrm>
            <a:off x="304800" y="4419600"/>
            <a:ext cx="8382000" cy="2246769"/>
          </a:xfrm>
          <a:prstGeom prst="rect">
            <a:avLst/>
          </a:prstGeom>
          <a:noFill/>
        </p:spPr>
        <p:txBody>
          <a:bodyPr wrap="square" rtlCol="0">
            <a:spAutoFit/>
          </a:bodyPr>
          <a:lstStyle/>
          <a:p>
            <a:pPr>
              <a:buFont typeface="Wingdings" pitchFamily="2" charset="2"/>
              <a:buNone/>
            </a:pPr>
            <a:r>
              <a:rPr lang="en-US" sz="2800" dirty="0" smtClean="0"/>
              <a:t>Function describes </a:t>
            </a:r>
            <a:r>
              <a:rPr lang="en-US" sz="2800" b="1" u="sng" dirty="0" smtClean="0"/>
              <a:t>the purpose</a:t>
            </a:r>
            <a:r>
              <a:rPr lang="en-US" sz="2800" dirty="0" smtClean="0"/>
              <a:t> for which a service or materials are acquired. </a:t>
            </a:r>
          </a:p>
          <a:p>
            <a:pPr marL="233363" indent="-53975">
              <a:buClr>
                <a:srgbClr val="6600CC"/>
              </a:buClr>
              <a:buFont typeface="Arial" pitchFamily="34" charset="0"/>
              <a:buChar char="•"/>
            </a:pPr>
            <a:r>
              <a:rPr lang="en-US" sz="2800" dirty="0" smtClean="0"/>
              <a:t> 100000 level functions are instructional</a:t>
            </a:r>
          </a:p>
          <a:p>
            <a:pPr marL="179388">
              <a:buClr>
                <a:srgbClr val="6600CC"/>
              </a:buClr>
              <a:buFont typeface="Arial" pitchFamily="34" charset="0"/>
              <a:buChar char="•"/>
            </a:pPr>
            <a:r>
              <a:rPr lang="en-US" sz="2800" dirty="0" smtClean="0"/>
              <a:t> 200000 level functions are support services</a:t>
            </a:r>
          </a:p>
          <a:p>
            <a:pPr>
              <a:buFont typeface="Wingdings" pitchFamily="2" charset="2"/>
              <a:buNone/>
            </a:pPr>
            <a:endParaRPr lang="en-US" sz="2800" dirty="0" smtClean="0"/>
          </a:p>
        </p:txBody>
      </p:sp>
      <p:sp>
        <p:nvSpPr>
          <p:cNvPr id="33" name="TextBox 32"/>
          <p:cNvSpPr txBox="1"/>
          <p:nvPr/>
        </p:nvSpPr>
        <p:spPr>
          <a:xfrm>
            <a:off x="5029200" y="2514600"/>
            <a:ext cx="1828800" cy="1585049"/>
          </a:xfrm>
          <a:prstGeom prst="rect">
            <a:avLst/>
          </a:prstGeom>
          <a:noFill/>
        </p:spPr>
        <p:txBody>
          <a:bodyPr wrap="square" rtlCol="0">
            <a:spAutoFit/>
          </a:bodyPr>
          <a:lstStyle/>
          <a:p>
            <a:pPr algn="ctr"/>
            <a:r>
              <a:rPr lang="en-US" sz="3200" b="1" dirty="0" smtClean="0"/>
              <a:t>110 000</a:t>
            </a:r>
          </a:p>
          <a:p>
            <a:pPr algn="ctr"/>
            <a:r>
              <a:rPr lang="en-US" sz="3400" b="1" dirty="0" smtClean="0"/>
              <a:t>--</a:t>
            </a:r>
          </a:p>
          <a:p>
            <a:pPr algn="ctr"/>
            <a:r>
              <a:rPr lang="en-US" sz="3100" b="1" dirty="0" smtClean="0"/>
              <a:t>158 000</a:t>
            </a:r>
            <a:endParaRPr lang="en-US" sz="3100" b="1" dirty="0"/>
          </a:p>
        </p:txBody>
      </p:sp>
      <p:sp>
        <p:nvSpPr>
          <p:cNvPr id="2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28" name="TextBox 27"/>
          <p:cNvSpPr txBox="1"/>
          <p:nvPr/>
        </p:nvSpPr>
        <p:spPr>
          <a:xfrm>
            <a:off x="6934200" y="1447800"/>
            <a:ext cx="2133600" cy="3231654"/>
          </a:xfrm>
          <a:prstGeom prst="rect">
            <a:avLst/>
          </a:prstGeom>
          <a:noFill/>
        </p:spPr>
        <p:txBody>
          <a:bodyPr wrap="square" rtlCol="0">
            <a:spAutoFit/>
          </a:bodyPr>
          <a:lstStyle/>
          <a:p>
            <a:r>
              <a:rPr lang="en-US" sz="3600" u="sng" dirty="0" smtClean="0"/>
              <a:t>Function</a:t>
            </a:r>
          </a:p>
          <a:p>
            <a:endParaRPr lang="en-US" sz="800" u="sng" dirty="0" smtClean="0"/>
          </a:p>
          <a:p>
            <a:pPr>
              <a:buFont typeface="Arial" pitchFamily="34" charset="0"/>
              <a:buChar char="•"/>
            </a:pPr>
            <a:r>
              <a:rPr lang="en-US" sz="2800" dirty="0" smtClean="0"/>
              <a:t> Why? </a:t>
            </a:r>
          </a:p>
          <a:p>
            <a:pPr>
              <a:buFont typeface="Arial" pitchFamily="34" charset="0"/>
              <a:buChar char="•"/>
            </a:pPr>
            <a:endParaRPr lang="en-US" sz="500" dirty="0" smtClean="0"/>
          </a:p>
          <a:p>
            <a:pPr>
              <a:buFont typeface="Arial" pitchFamily="34" charset="0"/>
              <a:buChar char="•"/>
            </a:pPr>
            <a:endParaRPr lang="en-US" sz="500" dirty="0" smtClean="0"/>
          </a:p>
          <a:p>
            <a:pPr marL="285750" indent="-285750">
              <a:buFont typeface="Arial" pitchFamily="34" charset="0"/>
              <a:buChar char="•"/>
            </a:pPr>
            <a:r>
              <a:rPr lang="en-US" sz="2800" dirty="0" smtClean="0"/>
              <a:t>For what area or purpose?</a:t>
            </a:r>
          </a:p>
          <a:p>
            <a:pPr>
              <a:buFont typeface="Arial" pitchFamily="34" charset="0"/>
              <a:buChar char="•"/>
            </a:pPr>
            <a:endParaRPr lang="en-US" sz="1000" dirty="0" smtClean="0"/>
          </a:p>
          <a:p>
            <a:endParaRPr lang="en-US" sz="2800" dirty="0" smtClean="0"/>
          </a:p>
        </p:txBody>
      </p:sp>
      <p:sp>
        <p:nvSpPr>
          <p:cNvPr id="38" name="Chevron 14"/>
          <p:cNvSpPr/>
          <p:nvPr/>
        </p:nvSpPr>
        <p:spPr>
          <a:xfrm>
            <a:off x="1752600" y="1600199"/>
            <a:ext cx="1755648"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41" name="Pentagon 7"/>
          <p:cNvSpPr/>
          <p:nvPr/>
        </p:nvSpPr>
        <p:spPr>
          <a:xfrm>
            <a:off x="228599" y="1600200"/>
            <a:ext cx="1600201"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43" name="Chevron 14"/>
          <p:cNvSpPr/>
          <p:nvPr/>
        </p:nvSpPr>
        <p:spPr>
          <a:xfrm>
            <a:off x="4876800" y="1600200"/>
            <a:ext cx="1905000" cy="914400"/>
          </a:xfrm>
          <a:prstGeom prst="rect">
            <a:avLst/>
          </a:prstGeom>
          <a:solidFill>
            <a:srgbClr val="E37DE5"/>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Function</a:t>
            </a:r>
            <a:endParaRPr lang="en-US" sz="2500" b="1" dirty="0">
              <a:solidFill>
                <a:schemeClr val="tx1"/>
              </a:solidFill>
            </a:endParaRPr>
          </a:p>
        </p:txBody>
      </p:sp>
      <p:sp>
        <p:nvSpPr>
          <p:cNvPr id="34" name="Chevron 18"/>
          <p:cNvSpPr/>
          <p:nvPr/>
        </p:nvSpPr>
        <p:spPr>
          <a:xfrm>
            <a:off x="3505200" y="1600200"/>
            <a:ext cx="1447800"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9"/>
                                        </p:tgtEl>
                                        <p:attrNameLst>
                                          <p:attrName>style.opacity</p:attrName>
                                        </p:attrNameLst>
                                      </p:cBhvr>
                                      <p:to>
                                        <p:strVal val="0.25"/>
                                      </p:to>
                                    </p:set>
                                    <p:animEffect filter="image" prLst="opacity: 0.25">
                                      <p:cBhvr rctx="IE">
                                        <p:cTn id="7" dur="indefinite"/>
                                        <p:tgtEl>
                                          <p:spTgt spid="39"/>
                                        </p:tgtEl>
                                      </p:cBhvr>
                                    </p:animEffect>
                                  </p:childTnLst>
                                </p:cTn>
                              </p:par>
                              <p:par>
                                <p:cTn id="8" presetID="9" presetClass="emph" presetSubtype="0" grpId="0" nodeType="withEffect">
                                  <p:stCondLst>
                                    <p:cond delay="0"/>
                                  </p:stCondLst>
                                  <p:childTnLst>
                                    <p:set>
                                      <p:cBhvr rctx="PPT">
                                        <p:cTn id="9" dur="indefinite"/>
                                        <p:tgtEl>
                                          <p:spTgt spid="40"/>
                                        </p:tgtEl>
                                        <p:attrNameLst>
                                          <p:attrName>style.opacity</p:attrName>
                                        </p:attrNameLst>
                                      </p:cBhvr>
                                      <p:to>
                                        <p:strVal val="0.25"/>
                                      </p:to>
                                    </p:set>
                                    <p:animEffect filter="image" prLst="opacity: 0.25">
                                      <p:cBhvr rctx="IE">
                                        <p:cTn id="10" dur="indefinite"/>
                                        <p:tgtEl>
                                          <p:spTgt spid="40"/>
                                        </p:tgtEl>
                                      </p:cBhvr>
                                    </p:animEffect>
                                  </p:childTnLst>
                                </p:cTn>
                              </p:par>
                              <p:par>
                                <p:cTn id="11" presetID="9" presetClass="emph" presetSubtype="0" grpId="0" nodeType="withEffect">
                                  <p:stCondLst>
                                    <p:cond delay="0"/>
                                  </p:stCondLst>
                                  <p:childTnLst>
                                    <p:set>
                                      <p:cBhvr rctx="PPT">
                                        <p:cTn id="12" dur="indefinite"/>
                                        <p:tgtEl>
                                          <p:spTgt spid="35"/>
                                        </p:tgtEl>
                                        <p:attrNameLst>
                                          <p:attrName>style.opacity</p:attrName>
                                        </p:attrNameLst>
                                      </p:cBhvr>
                                      <p:to>
                                        <p:strVal val="0.25"/>
                                      </p:to>
                                    </p:set>
                                    <p:animEffect filter="image" prLst="opacity: 0.25">
                                      <p:cBhvr rctx="IE">
                                        <p:cTn id="13" dur="indefinite"/>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Functions</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13</a:t>
            </a:fld>
            <a:endParaRPr lang="en-US" dirty="0"/>
          </a:p>
        </p:txBody>
      </p:sp>
      <p:sp>
        <p:nvSpPr>
          <p:cNvPr id="6" name="Content Placeholder 5"/>
          <p:cNvSpPr>
            <a:spLocks noGrp="1"/>
          </p:cNvSpPr>
          <p:nvPr>
            <p:ph sz="quarter" idx="1"/>
          </p:nvPr>
        </p:nvSpPr>
        <p:spPr>
          <a:xfrm>
            <a:off x="492252" y="1752600"/>
            <a:ext cx="8153400" cy="4343400"/>
          </a:xfrm>
        </p:spPr>
        <p:txBody>
          <a:bodyPr>
            <a:normAutofit/>
          </a:bodyPr>
          <a:lstStyle/>
          <a:p>
            <a:pPr marL="0" indent="0">
              <a:buClr>
                <a:srgbClr val="6600CC"/>
              </a:buClr>
              <a:buNone/>
            </a:pPr>
            <a:r>
              <a:rPr lang="en-US" sz="3200" dirty="0" smtClean="0"/>
              <a:t>Instruction – 100 000</a:t>
            </a:r>
          </a:p>
          <a:p>
            <a:pPr lvl="1">
              <a:buClr>
                <a:srgbClr val="6600CC"/>
              </a:buClr>
            </a:pPr>
            <a:r>
              <a:rPr lang="en-US" sz="2700" dirty="0" smtClean="0">
                <a:solidFill>
                  <a:schemeClr val="tx1"/>
                </a:solidFill>
              </a:rPr>
              <a:t>110 000	  Undifferentiated Curriculum</a:t>
            </a:r>
          </a:p>
          <a:p>
            <a:pPr lvl="1">
              <a:buClr>
                <a:srgbClr val="6600CC"/>
              </a:buClr>
            </a:pPr>
            <a:r>
              <a:rPr lang="en-US" sz="2700" dirty="0" smtClean="0">
                <a:solidFill>
                  <a:schemeClr val="tx1"/>
                </a:solidFill>
              </a:rPr>
              <a:t>120 000  Regular Curriculum</a:t>
            </a:r>
          </a:p>
          <a:p>
            <a:pPr lvl="1">
              <a:buClr>
                <a:srgbClr val="6600CC"/>
              </a:buClr>
            </a:pPr>
            <a:r>
              <a:rPr lang="en-US" sz="2700" dirty="0" smtClean="0">
                <a:solidFill>
                  <a:schemeClr val="tx1"/>
                </a:solidFill>
              </a:rPr>
              <a:t>130 000  Vocational Curriculum</a:t>
            </a:r>
          </a:p>
          <a:p>
            <a:pPr lvl="1">
              <a:buClr>
                <a:srgbClr val="6600CC"/>
              </a:buClr>
            </a:pPr>
            <a:r>
              <a:rPr lang="en-US" sz="2700" dirty="0" smtClean="0">
                <a:solidFill>
                  <a:schemeClr val="tx1"/>
                </a:solidFill>
              </a:rPr>
              <a:t>140 000  Physical Curriculum</a:t>
            </a:r>
          </a:p>
          <a:p>
            <a:pPr lvl="1">
              <a:buClr>
                <a:srgbClr val="6600CC"/>
              </a:buClr>
            </a:pPr>
            <a:r>
              <a:rPr lang="en-US" sz="2700" dirty="0" smtClean="0">
                <a:solidFill>
                  <a:schemeClr val="tx1"/>
                </a:solidFill>
              </a:rPr>
              <a:t>150 000  Special </a:t>
            </a:r>
            <a:r>
              <a:rPr lang="en-US" sz="2700" dirty="0">
                <a:solidFill>
                  <a:schemeClr val="tx1"/>
                </a:solidFill>
              </a:rPr>
              <a:t>Education Curriculum</a:t>
            </a:r>
          </a:p>
          <a:p>
            <a:pPr lvl="1">
              <a:buClr>
                <a:srgbClr val="6600CC"/>
              </a:buClr>
            </a:pPr>
            <a:r>
              <a:rPr lang="en-US" sz="2700" dirty="0" smtClean="0">
                <a:solidFill>
                  <a:schemeClr val="tx1"/>
                </a:solidFill>
              </a:rPr>
              <a:t>160 000  Co-curricular Activities</a:t>
            </a:r>
          </a:p>
          <a:p>
            <a:pPr lvl="1">
              <a:buClr>
                <a:srgbClr val="6600CC"/>
              </a:buClr>
            </a:pPr>
            <a:r>
              <a:rPr lang="en-US" sz="2700" dirty="0" smtClean="0">
                <a:solidFill>
                  <a:schemeClr val="tx1"/>
                </a:solidFill>
              </a:rPr>
              <a:t>170 000  Other Special Needs</a:t>
            </a:r>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Functions</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14</a:t>
            </a:fld>
            <a:endParaRPr lang="en-US" dirty="0"/>
          </a:p>
        </p:txBody>
      </p:sp>
      <p:sp>
        <p:nvSpPr>
          <p:cNvPr id="6" name="Content Placeholder 5"/>
          <p:cNvSpPr>
            <a:spLocks noGrp="1"/>
          </p:cNvSpPr>
          <p:nvPr>
            <p:ph sz="quarter" idx="1"/>
          </p:nvPr>
        </p:nvSpPr>
        <p:spPr>
          <a:xfrm>
            <a:off x="301752" y="1600200"/>
            <a:ext cx="8464296" cy="4800600"/>
          </a:xfrm>
        </p:spPr>
        <p:txBody>
          <a:bodyPr>
            <a:normAutofit/>
          </a:bodyPr>
          <a:lstStyle/>
          <a:p>
            <a:pPr marL="0" indent="0">
              <a:buClr>
                <a:srgbClr val="6600CC"/>
              </a:buClr>
              <a:buNone/>
            </a:pPr>
            <a:r>
              <a:rPr lang="en-US" sz="3200" dirty="0" smtClean="0"/>
              <a:t>Support Services – 200 000</a:t>
            </a:r>
          </a:p>
          <a:p>
            <a:pPr lvl="1">
              <a:buClr>
                <a:srgbClr val="6600CC"/>
              </a:buClr>
            </a:pPr>
            <a:r>
              <a:rPr lang="en-US" sz="2700" dirty="0" smtClean="0">
                <a:solidFill>
                  <a:schemeClr val="tx1"/>
                </a:solidFill>
              </a:rPr>
              <a:t>210 000	   Pupil Services</a:t>
            </a:r>
          </a:p>
          <a:p>
            <a:pPr lvl="1">
              <a:buClr>
                <a:srgbClr val="6600CC"/>
              </a:buClr>
            </a:pPr>
            <a:r>
              <a:rPr lang="en-US" sz="2700" dirty="0" smtClean="0">
                <a:solidFill>
                  <a:schemeClr val="tx1"/>
                </a:solidFill>
              </a:rPr>
              <a:t>220 000   Instructional Staff Services</a:t>
            </a:r>
          </a:p>
          <a:p>
            <a:pPr lvl="1">
              <a:buClr>
                <a:srgbClr val="6600CC"/>
              </a:buClr>
            </a:pPr>
            <a:r>
              <a:rPr lang="en-US" sz="2700" dirty="0" smtClean="0">
                <a:solidFill>
                  <a:schemeClr val="tx1"/>
                </a:solidFill>
              </a:rPr>
              <a:t>230 000   General Administration</a:t>
            </a:r>
          </a:p>
          <a:p>
            <a:pPr lvl="1">
              <a:buClr>
                <a:srgbClr val="6600CC"/>
              </a:buClr>
            </a:pPr>
            <a:r>
              <a:rPr lang="en-US" sz="2700" dirty="0" smtClean="0">
                <a:solidFill>
                  <a:schemeClr val="tx1"/>
                </a:solidFill>
              </a:rPr>
              <a:t>240 000   School Building Administration</a:t>
            </a:r>
          </a:p>
          <a:p>
            <a:pPr lvl="1">
              <a:buClr>
                <a:srgbClr val="6600CC"/>
              </a:buClr>
            </a:pPr>
            <a:r>
              <a:rPr lang="en-US" sz="2700" dirty="0" smtClean="0">
                <a:solidFill>
                  <a:schemeClr val="tx1"/>
                </a:solidFill>
              </a:rPr>
              <a:t>250 000   Business Administration</a:t>
            </a:r>
            <a:endParaRPr lang="en-US" sz="2700" dirty="0">
              <a:solidFill>
                <a:schemeClr val="tx1"/>
              </a:solidFill>
            </a:endParaRPr>
          </a:p>
          <a:p>
            <a:pPr lvl="1">
              <a:buClr>
                <a:srgbClr val="6600CC"/>
              </a:buClr>
            </a:pPr>
            <a:r>
              <a:rPr lang="en-US" sz="2700" dirty="0" smtClean="0">
                <a:solidFill>
                  <a:schemeClr val="tx1"/>
                </a:solidFill>
              </a:rPr>
              <a:t>260 000   Central Services</a:t>
            </a:r>
          </a:p>
          <a:p>
            <a:pPr lvl="1">
              <a:buClr>
                <a:srgbClr val="6600CC"/>
              </a:buClr>
            </a:pPr>
            <a:r>
              <a:rPr lang="en-US" sz="2700" dirty="0" smtClean="0">
                <a:solidFill>
                  <a:schemeClr val="tx1"/>
                </a:solidFill>
              </a:rPr>
              <a:t>270 000   Insurance and Judgements</a:t>
            </a:r>
          </a:p>
          <a:p>
            <a:pPr marL="0" indent="0">
              <a:buClr>
                <a:srgbClr val="6600CC"/>
              </a:buClr>
              <a:buNone/>
            </a:pPr>
            <a:endParaRPr lang="en-US" dirty="0" smtClean="0"/>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39122370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Functions</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15</a:t>
            </a:fld>
            <a:endParaRPr lang="en-US" dirty="0"/>
          </a:p>
        </p:txBody>
      </p:sp>
      <p:sp>
        <p:nvSpPr>
          <p:cNvPr id="6" name="Content Placeholder 5"/>
          <p:cNvSpPr>
            <a:spLocks noGrp="1"/>
          </p:cNvSpPr>
          <p:nvPr>
            <p:ph sz="quarter" idx="1"/>
          </p:nvPr>
        </p:nvSpPr>
        <p:spPr>
          <a:xfrm>
            <a:off x="301752" y="1600200"/>
            <a:ext cx="8613648" cy="4800600"/>
          </a:xfrm>
        </p:spPr>
        <p:txBody>
          <a:bodyPr>
            <a:normAutofit/>
          </a:bodyPr>
          <a:lstStyle/>
          <a:p>
            <a:pPr marL="0" indent="0">
              <a:buClr>
                <a:srgbClr val="6600CC"/>
              </a:buClr>
              <a:buNone/>
            </a:pPr>
            <a:r>
              <a:rPr lang="en-US" sz="3200" dirty="0" smtClean="0"/>
              <a:t>Non-Program Transactions – 400 000</a:t>
            </a:r>
          </a:p>
          <a:p>
            <a:pPr lvl="1">
              <a:buClr>
                <a:srgbClr val="6600CC"/>
              </a:buClr>
            </a:pPr>
            <a:r>
              <a:rPr lang="en-US" sz="2700" dirty="0" smtClean="0">
                <a:solidFill>
                  <a:schemeClr val="tx1"/>
                </a:solidFill>
              </a:rPr>
              <a:t>431 000</a:t>
            </a:r>
            <a:r>
              <a:rPr lang="en-US" sz="2700" dirty="0">
                <a:solidFill>
                  <a:schemeClr val="tx1"/>
                </a:solidFill>
              </a:rPr>
              <a:t>	  General </a:t>
            </a:r>
            <a:r>
              <a:rPr lang="en-US" sz="2700" dirty="0" smtClean="0">
                <a:solidFill>
                  <a:schemeClr val="tx1"/>
                </a:solidFill>
              </a:rPr>
              <a:t>Education Contracted </a:t>
            </a:r>
            <a:r>
              <a:rPr lang="en-US" sz="2700" dirty="0">
                <a:solidFill>
                  <a:schemeClr val="tx1"/>
                </a:solidFill>
              </a:rPr>
              <a:t>Instruction </a:t>
            </a:r>
            <a:r>
              <a:rPr lang="en-US" sz="2700" dirty="0" smtClean="0">
                <a:solidFill>
                  <a:schemeClr val="tx1"/>
                </a:solidFill>
              </a:rPr>
              <a:t> </a:t>
            </a:r>
            <a:endParaRPr lang="en-US" sz="2500" dirty="0">
              <a:solidFill>
                <a:schemeClr val="tx1"/>
              </a:solidFill>
            </a:endParaRPr>
          </a:p>
          <a:p>
            <a:pPr lvl="1">
              <a:buClr>
                <a:srgbClr val="6600CC"/>
              </a:buClr>
            </a:pPr>
            <a:r>
              <a:rPr lang="en-US" sz="2700" dirty="0" smtClean="0">
                <a:solidFill>
                  <a:schemeClr val="tx1"/>
                </a:solidFill>
              </a:rPr>
              <a:t>436 000  Special Education Contracted Instruction</a:t>
            </a:r>
            <a:endParaRPr lang="en-US" sz="2700" dirty="0">
              <a:solidFill>
                <a:schemeClr val="tx1"/>
              </a:solidFill>
            </a:endParaRPr>
          </a:p>
          <a:p>
            <a:pPr marL="0" indent="0">
              <a:buClr>
                <a:srgbClr val="6600CC"/>
              </a:buClr>
              <a:buNone/>
            </a:pPr>
            <a:endParaRPr lang="en-US" dirty="0" smtClean="0"/>
          </a:p>
          <a:p>
            <a:pPr marL="0" indent="0">
              <a:buClr>
                <a:srgbClr val="6600CC"/>
              </a:buClr>
              <a:buNone/>
            </a:pPr>
            <a:r>
              <a:rPr lang="en-US" dirty="0" smtClean="0"/>
              <a:t>Instructional functions (100 000 series) flip to a </a:t>
            </a:r>
            <a:br>
              <a:rPr lang="en-US" dirty="0" smtClean="0"/>
            </a:br>
            <a:r>
              <a:rPr lang="en-US" dirty="0" smtClean="0"/>
              <a:t>400 000 function when the instruction is purchased.</a:t>
            </a:r>
          </a:p>
          <a:p>
            <a:pPr marL="0" indent="0">
              <a:buClr>
                <a:srgbClr val="6600CC"/>
              </a:buClr>
              <a:buNone/>
            </a:pPr>
            <a:endParaRPr lang="en-US" dirty="0"/>
          </a:p>
          <a:p>
            <a:pPr marL="0" indent="0">
              <a:buClr>
                <a:srgbClr val="6600CC"/>
              </a:buClr>
              <a:buNone/>
            </a:pPr>
            <a:r>
              <a:rPr lang="en-US" dirty="0" smtClean="0"/>
              <a:t>156 700  – Visual Impairment Teacher Salary / Benefits</a:t>
            </a:r>
          </a:p>
          <a:p>
            <a:pPr marL="0" indent="0">
              <a:buClr>
                <a:srgbClr val="6600CC"/>
              </a:buClr>
              <a:buNone/>
            </a:pPr>
            <a:r>
              <a:rPr lang="en-US" dirty="0" smtClean="0"/>
              <a:t>436 000 – Contracted Visual Impairment Instruction</a:t>
            </a:r>
            <a:endParaRPr lang="en-US" dirty="0"/>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321714080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Instructional Function Detail</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16</a:t>
            </a:fld>
            <a:endParaRPr lang="en-US" dirty="0"/>
          </a:p>
        </p:txBody>
      </p:sp>
      <p:sp>
        <p:nvSpPr>
          <p:cNvPr id="6" name="Content Placeholder 5"/>
          <p:cNvSpPr>
            <a:spLocks noGrp="1"/>
          </p:cNvSpPr>
          <p:nvPr>
            <p:ph sz="quarter" idx="1"/>
          </p:nvPr>
        </p:nvSpPr>
        <p:spPr>
          <a:xfrm>
            <a:off x="301752" y="1752600"/>
            <a:ext cx="8464296" cy="4648200"/>
          </a:xfrm>
        </p:spPr>
        <p:txBody>
          <a:bodyPr>
            <a:normAutofit/>
          </a:bodyPr>
          <a:lstStyle/>
          <a:p>
            <a:pPr marL="0" indent="0">
              <a:buClr>
                <a:srgbClr val="6600CC"/>
              </a:buClr>
              <a:buNone/>
            </a:pPr>
            <a:r>
              <a:rPr lang="en-US" sz="3200" dirty="0" smtClean="0"/>
              <a:t>110 000 Undifferentiated Curriculum</a:t>
            </a:r>
          </a:p>
          <a:p>
            <a:pPr marL="0" indent="0">
              <a:buClr>
                <a:srgbClr val="6600CC"/>
              </a:buClr>
              <a:buNone/>
            </a:pPr>
            <a:endParaRPr lang="en-US" sz="1500" dirty="0" smtClean="0"/>
          </a:p>
          <a:p>
            <a:pPr marL="0" indent="0">
              <a:buClr>
                <a:srgbClr val="6600CC"/>
              </a:buClr>
              <a:buNone/>
            </a:pPr>
            <a:r>
              <a:rPr lang="en-US" dirty="0" smtClean="0"/>
              <a:t>Teaches two or more curricular areas to the </a:t>
            </a:r>
            <a:r>
              <a:rPr lang="en-US" u="sng" dirty="0" smtClean="0"/>
              <a:t>same</a:t>
            </a:r>
            <a:r>
              <a:rPr lang="en-US" dirty="0" smtClean="0"/>
              <a:t> group of students.</a:t>
            </a:r>
          </a:p>
          <a:p>
            <a:pPr lvl="2">
              <a:buClr>
                <a:srgbClr val="6600CC"/>
              </a:buClr>
            </a:pPr>
            <a:r>
              <a:rPr lang="en-US" sz="2700" dirty="0" smtClean="0"/>
              <a:t>  Language arts/social studies program</a:t>
            </a:r>
          </a:p>
          <a:p>
            <a:pPr lvl="2">
              <a:buClr>
                <a:srgbClr val="6600CC"/>
              </a:buClr>
            </a:pPr>
            <a:r>
              <a:rPr lang="en-US" sz="2700" dirty="0" smtClean="0"/>
              <a:t>  First grade teacher</a:t>
            </a:r>
          </a:p>
          <a:p>
            <a:pPr marL="0" indent="0">
              <a:buClr>
                <a:srgbClr val="6600CC"/>
              </a:buClr>
              <a:buNone/>
            </a:pPr>
            <a:endParaRPr lang="en-US" sz="3200" dirty="0"/>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72425048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Instructional Function Detail</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17</a:t>
            </a:fld>
            <a:endParaRPr lang="en-US" dirty="0"/>
          </a:p>
        </p:txBody>
      </p:sp>
      <p:sp>
        <p:nvSpPr>
          <p:cNvPr id="6" name="Content Placeholder 5"/>
          <p:cNvSpPr>
            <a:spLocks noGrp="1"/>
          </p:cNvSpPr>
          <p:nvPr>
            <p:ph sz="quarter" idx="1"/>
          </p:nvPr>
        </p:nvSpPr>
        <p:spPr>
          <a:xfrm>
            <a:off x="301752" y="1752600"/>
            <a:ext cx="8464296" cy="4648200"/>
          </a:xfrm>
        </p:spPr>
        <p:txBody>
          <a:bodyPr>
            <a:normAutofit/>
          </a:bodyPr>
          <a:lstStyle/>
          <a:p>
            <a:pPr marL="0" indent="0">
              <a:buClr>
                <a:srgbClr val="6600CC"/>
              </a:buClr>
              <a:buNone/>
            </a:pPr>
            <a:r>
              <a:rPr lang="en-US" sz="3200" dirty="0" smtClean="0"/>
              <a:t>120 000 Regular Curriculum</a:t>
            </a:r>
          </a:p>
          <a:p>
            <a:pPr marL="273050" lvl="1" indent="-273050">
              <a:buClr>
                <a:srgbClr val="6600CC"/>
              </a:buClr>
              <a:buNone/>
            </a:pPr>
            <a:endParaRPr lang="en-US" sz="1500" dirty="0" smtClean="0">
              <a:solidFill>
                <a:schemeClr val="tx1"/>
              </a:solidFill>
            </a:endParaRPr>
          </a:p>
          <a:p>
            <a:pPr marL="273050" lvl="1" indent="-273050">
              <a:buClr>
                <a:srgbClr val="6600CC"/>
              </a:buClr>
              <a:buNone/>
            </a:pPr>
            <a:r>
              <a:rPr lang="en-US" sz="2700" dirty="0" smtClean="0">
                <a:solidFill>
                  <a:schemeClr val="tx1"/>
                </a:solidFill>
              </a:rPr>
              <a:t>Teaches one curricular area</a:t>
            </a:r>
          </a:p>
          <a:p>
            <a:pPr lvl="1">
              <a:buClr>
                <a:srgbClr val="6600CC"/>
              </a:buClr>
            </a:pPr>
            <a:r>
              <a:rPr lang="en-US" sz="2700" dirty="0" smtClean="0">
                <a:solidFill>
                  <a:schemeClr val="tx1"/>
                </a:solidFill>
              </a:rPr>
              <a:t>122 000 - English Language</a:t>
            </a:r>
          </a:p>
          <a:p>
            <a:pPr lvl="1">
              <a:buClr>
                <a:srgbClr val="6600CC"/>
              </a:buClr>
            </a:pPr>
            <a:r>
              <a:rPr lang="en-US" sz="2700" dirty="0" smtClean="0">
                <a:solidFill>
                  <a:schemeClr val="tx1"/>
                </a:solidFill>
              </a:rPr>
              <a:t>124 000 - Mathematics</a:t>
            </a:r>
          </a:p>
          <a:p>
            <a:pPr lvl="2">
              <a:buClr>
                <a:srgbClr val="6600CC"/>
              </a:buClr>
            </a:pPr>
            <a:r>
              <a:rPr lang="en-US" sz="2500" dirty="0" smtClean="0"/>
              <a:t>124 100  - Algebra</a:t>
            </a:r>
          </a:p>
          <a:p>
            <a:pPr lvl="2">
              <a:buClr>
                <a:srgbClr val="6600CC"/>
              </a:buClr>
            </a:pPr>
            <a:r>
              <a:rPr lang="en-US" sz="2500" dirty="0" smtClean="0"/>
              <a:t>124 300 - Calculus</a:t>
            </a:r>
          </a:p>
          <a:p>
            <a:pPr lvl="2">
              <a:buClr>
                <a:srgbClr val="6600CC"/>
              </a:buClr>
            </a:pPr>
            <a:r>
              <a:rPr lang="en-US" sz="2500" dirty="0" smtClean="0"/>
              <a:t>124 600 - Geometry </a:t>
            </a:r>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297669829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Instructional Function Detail</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18</a:t>
            </a:fld>
            <a:endParaRPr lang="en-US" dirty="0"/>
          </a:p>
        </p:txBody>
      </p:sp>
      <p:sp>
        <p:nvSpPr>
          <p:cNvPr id="6" name="Content Placeholder 5"/>
          <p:cNvSpPr>
            <a:spLocks noGrp="1"/>
          </p:cNvSpPr>
          <p:nvPr>
            <p:ph sz="quarter" idx="1"/>
          </p:nvPr>
        </p:nvSpPr>
        <p:spPr>
          <a:xfrm>
            <a:off x="301752" y="1752600"/>
            <a:ext cx="8842248" cy="4648200"/>
          </a:xfrm>
        </p:spPr>
        <p:txBody>
          <a:bodyPr>
            <a:normAutofit/>
          </a:bodyPr>
          <a:lstStyle/>
          <a:p>
            <a:pPr marL="0" indent="0">
              <a:buClr>
                <a:srgbClr val="6600CC"/>
              </a:buClr>
              <a:buNone/>
            </a:pPr>
            <a:r>
              <a:rPr lang="en-US" sz="3200" dirty="0" smtClean="0"/>
              <a:t>Other instructional functions include:</a:t>
            </a:r>
          </a:p>
          <a:p>
            <a:pPr marL="273050" lvl="1" indent="-273050">
              <a:buClr>
                <a:srgbClr val="6600CC"/>
              </a:buClr>
              <a:buNone/>
            </a:pPr>
            <a:endParaRPr lang="en-US" sz="1500" dirty="0" smtClean="0">
              <a:solidFill>
                <a:schemeClr val="tx1"/>
              </a:solidFill>
            </a:endParaRPr>
          </a:p>
          <a:p>
            <a:pPr marL="1544638" lvl="1" indent="-1544638">
              <a:buClr>
                <a:srgbClr val="6600CC"/>
              </a:buClr>
              <a:buNone/>
            </a:pPr>
            <a:r>
              <a:rPr lang="en-US" sz="2700" dirty="0" smtClean="0">
                <a:solidFill>
                  <a:schemeClr val="tx1"/>
                </a:solidFill>
              </a:rPr>
              <a:t>136 000 – Vocational Curriculum - Technology  </a:t>
            </a:r>
            <a:br>
              <a:rPr lang="en-US" sz="2700" dirty="0" smtClean="0">
                <a:solidFill>
                  <a:schemeClr val="tx1"/>
                </a:solidFill>
              </a:rPr>
            </a:br>
            <a:r>
              <a:rPr lang="en-US" sz="2700" dirty="0" smtClean="0">
                <a:solidFill>
                  <a:schemeClr val="tx1"/>
                </a:solidFill>
              </a:rPr>
              <a:t> Education</a:t>
            </a:r>
          </a:p>
          <a:p>
            <a:pPr marL="1544638" lvl="1" indent="-1544638">
              <a:buClr>
                <a:srgbClr val="6600CC"/>
              </a:buClr>
              <a:buNone/>
            </a:pPr>
            <a:endParaRPr lang="en-US" sz="2700" dirty="0" smtClean="0">
              <a:solidFill>
                <a:schemeClr val="tx1"/>
              </a:solidFill>
            </a:endParaRPr>
          </a:p>
          <a:p>
            <a:pPr marL="273050" lvl="1" indent="-273050">
              <a:buClr>
                <a:srgbClr val="6600CC"/>
              </a:buClr>
              <a:buNone/>
            </a:pPr>
            <a:r>
              <a:rPr lang="en-US" sz="2700" dirty="0" smtClean="0">
                <a:solidFill>
                  <a:schemeClr val="tx1"/>
                </a:solidFill>
              </a:rPr>
              <a:t>139 000 – Other Vocational Curriculum</a:t>
            </a:r>
          </a:p>
          <a:p>
            <a:pPr marL="273050" lvl="1" indent="-273050">
              <a:buClr>
                <a:srgbClr val="6600CC"/>
              </a:buClr>
              <a:buNone/>
            </a:pPr>
            <a:endParaRPr lang="en-US" sz="2700" dirty="0">
              <a:solidFill>
                <a:schemeClr val="tx1"/>
              </a:solidFill>
            </a:endParaRPr>
          </a:p>
          <a:p>
            <a:pPr marL="273050" lvl="1" indent="-273050">
              <a:buClr>
                <a:srgbClr val="6600CC"/>
              </a:buClr>
              <a:buNone/>
            </a:pPr>
            <a:r>
              <a:rPr lang="en-US" sz="2700" dirty="0" smtClean="0">
                <a:solidFill>
                  <a:schemeClr val="tx1"/>
                </a:solidFill>
              </a:rPr>
              <a:t>171 000 – Culturally/Socially Disadvantaged</a:t>
            </a:r>
            <a:endParaRPr lang="en-US" sz="2500" dirty="0" smtClean="0"/>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356006641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Instructional Function Detail</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19</a:t>
            </a:fld>
            <a:endParaRPr lang="en-US" dirty="0"/>
          </a:p>
        </p:txBody>
      </p:sp>
      <p:sp>
        <p:nvSpPr>
          <p:cNvPr id="6" name="Content Placeholder 5"/>
          <p:cNvSpPr>
            <a:spLocks noGrp="1"/>
          </p:cNvSpPr>
          <p:nvPr>
            <p:ph sz="quarter" idx="1"/>
          </p:nvPr>
        </p:nvSpPr>
        <p:spPr>
          <a:xfrm>
            <a:off x="301752" y="1524000"/>
            <a:ext cx="8689848" cy="4724400"/>
          </a:xfrm>
        </p:spPr>
        <p:txBody>
          <a:bodyPr>
            <a:normAutofit/>
          </a:bodyPr>
          <a:lstStyle/>
          <a:p>
            <a:pPr marL="0" indent="0">
              <a:buClr>
                <a:srgbClr val="6600CC"/>
              </a:buClr>
              <a:buNone/>
            </a:pPr>
            <a:r>
              <a:rPr lang="en-US" sz="3200" dirty="0" smtClean="0"/>
              <a:t>150 000 Special Education Curriculum </a:t>
            </a:r>
          </a:p>
          <a:p>
            <a:pPr lvl="1">
              <a:buClr>
                <a:srgbClr val="6600CC"/>
              </a:buClr>
            </a:pPr>
            <a:r>
              <a:rPr lang="en-US" sz="2700" dirty="0" smtClean="0">
                <a:solidFill>
                  <a:schemeClr val="tx1"/>
                </a:solidFill>
              </a:rPr>
              <a:t>152 000 – Early Childhood</a:t>
            </a:r>
          </a:p>
          <a:p>
            <a:pPr lvl="1">
              <a:buClr>
                <a:srgbClr val="6600CC"/>
              </a:buClr>
            </a:pPr>
            <a:endParaRPr lang="en-US" sz="1000" dirty="0" smtClean="0">
              <a:solidFill>
                <a:schemeClr val="tx1"/>
              </a:solidFill>
            </a:endParaRPr>
          </a:p>
          <a:p>
            <a:pPr lvl="1">
              <a:buClr>
                <a:srgbClr val="6600CC"/>
              </a:buClr>
            </a:pPr>
            <a:r>
              <a:rPr lang="en-US" sz="2700" dirty="0" smtClean="0">
                <a:solidFill>
                  <a:schemeClr val="tx1"/>
                </a:solidFill>
              </a:rPr>
              <a:t>156 000 – Physical/Sensory</a:t>
            </a:r>
          </a:p>
          <a:p>
            <a:pPr lvl="2">
              <a:buClr>
                <a:srgbClr val="6600CC"/>
              </a:buClr>
            </a:pPr>
            <a:r>
              <a:rPr lang="en-US" sz="2400" dirty="0" smtClean="0"/>
              <a:t>156 100  – Deaf and Hard of Hearing Impairment</a:t>
            </a:r>
          </a:p>
          <a:p>
            <a:pPr lvl="2">
              <a:buClr>
                <a:srgbClr val="6600CC"/>
              </a:buClr>
            </a:pPr>
            <a:r>
              <a:rPr lang="en-US" sz="2400" dirty="0" smtClean="0"/>
              <a:t>156 600  – Speech/Language</a:t>
            </a:r>
          </a:p>
          <a:p>
            <a:pPr lvl="2">
              <a:buClr>
                <a:srgbClr val="6600CC"/>
              </a:buClr>
            </a:pPr>
            <a:endParaRPr lang="en-US" sz="1000" dirty="0" smtClean="0"/>
          </a:p>
          <a:p>
            <a:pPr lvl="1">
              <a:buClr>
                <a:srgbClr val="6600CC"/>
              </a:buClr>
            </a:pPr>
            <a:r>
              <a:rPr lang="en-US" sz="2700" dirty="0" smtClean="0">
                <a:solidFill>
                  <a:schemeClr val="tx1"/>
                </a:solidFill>
              </a:rPr>
              <a:t>159 </a:t>
            </a:r>
            <a:r>
              <a:rPr lang="en-US" sz="2700" dirty="0">
                <a:solidFill>
                  <a:schemeClr val="tx1"/>
                </a:solidFill>
              </a:rPr>
              <a:t>000 – </a:t>
            </a:r>
            <a:r>
              <a:rPr lang="en-US" sz="2700" dirty="0" smtClean="0">
                <a:solidFill>
                  <a:schemeClr val="tx1"/>
                </a:solidFill>
              </a:rPr>
              <a:t>Other </a:t>
            </a:r>
            <a:r>
              <a:rPr lang="en-US" sz="2700" dirty="0">
                <a:solidFill>
                  <a:schemeClr val="tx1"/>
                </a:solidFill>
              </a:rPr>
              <a:t>S</a:t>
            </a:r>
            <a:r>
              <a:rPr lang="en-US" sz="2700" dirty="0" smtClean="0">
                <a:solidFill>
                  <a:schemeClr val="tx1"/>
                </a:solidFill>
              </a:rPr>
              <a:t>pecial Curriculum</a:t>
            </a:r>
          </a:p>
          <a:p>
            <a:pPr lvl="2">
              <a:buClr>
                <a:srgbClr val="6600CC"/>
              </a:buClr>
            </a:pPr>
            <a:r>
              <a:rPr lang="en-US" sz="2500" dirty="0" smtClean="0"/>
              <a:t>159 100 </a:t>
            </a:r>
            <a:r>
              <a:rPr lang="en-US" sz="2500" dirty="0"/>
              <a:t>– </a:t>
            </a:r>
            <a:r>
              <a:rPr lang="en-US" sz="2500" dirty="0" smtClean="0"/>
              <a:t>Special Education Program Aide</a:t>
            </a:r>
          </a:p>
          <a:p>
            <a:pPr lvl="2">
              <a:buClr>
                <a:srgbClr val="6600CC"/>
              </a:buClr>
            </a:pPr>
            <a:r>
              <a:rPr lang="en-US" sz="2500" dirty="0" smtClean="0"/>
              <a:t>159 200 </a:t>
            </a:r>
            <a:r>
              <a:rPr lang="en-US" sz="2500" dirty="0"/>
              <a:t>– </a:t>
            </a:r>
            <a:r>
              <a:rPr lang="en-US" sz="2500" dirty="0" smtClean="0"/>
              <a:t>Special Education Short Term Sub Teacher</a:t>
            </a:r>
          </a:p>
          <a:p>
            <a:pPr lvl="2">
              <a:buClr>
                <a:srgbClr val="6600CC"/>
              </a:buClr>
            </a:pPr>
            <a:r>
              <a:rPr lang="en-US" sz="2500" dirty="0" smtClean="0"/>
              <a:t>159 300 </a:t>
            </a:r>
            <a:r>
              <a:rPr lang="en-US" sz="2500" dirty="0"/>
              <a:t>– </a:t>
            </a:r>
            <a:r>
              <a:rPr lang="en-US" sz="2500" dirty="0" smtClean="0"/>
              <a:t>Special Education Specialty Teachers</a:t>
            </a:r>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21577074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228600" y="2209800"/>
            <a:ext cx="8610600" cy="4114800"/>
          </a:xfrm>
          <a:noFill/>
          <a:ln/>
        </p:spPr>
        <p:txBody>
          <a:bodyPr lIns="92075" tIns="46038" rIns="92075" bIns="46038">
            <a:normAutofit/>
          </a:bodyPr>
          <a:lstStyle/>
          <a:p>
            <a:pPr algn="ctr">
              <a:buFont typeface="Wingdings" pitchFamily="2" charset="2"/>
              <a:buNone/>
            </a:pPr>
            <a:endParaRPr lang="en-US" sz="1000" b="1" u="sng" dirty="0" smtClean="0"/>
          </a:p>
          <a:p>
            <a:pPr lvl="1"/>
            <a:r>
              <a:rPr lang="en-US" sz="2400" dirty="0" smtClean="0">
                <a:solidFill>
                  <a:schemeClr val="tx1"/>
                </a:solidFill>
                <a:effectLst/>
              </a:rPr>
              <a:t>It </a:t>
            </a:r>
            <a:r>
              <a:rPr lang="en-US" sz="2400" dirty="0">
                <a:solidFill>
                  <a:schemeClr val="tx1"/>
                </a:solidFill>
                <a:effectLst/>
              </a:rPr>
              <a:t>is a multi-dimensional reporting system that can also be used as an accounting </a:t>
            </a:r>
            <a:r>
              <a:rPr lang="en-US" sz="2400" dirty="0" smtClean="0">
                <a:solidFill>
                  <a:schemeClr val="tx1"/>
                </a:solidFill>
                <a:effectLst/>
              </a:rPr>
              <a:t>system.</a:t>
            </a:r>
          </a:p>
          <a:p>
            <a:pPr lvl="1">
              <a:buNone/>
            </a:pPr>
            <a:endParaRPr lang="en-US" sz="1200" dirty="0">
              <a:solidFill>
                <a:schemeClr val="tx1"/>
              </a:solidFill>
              <a:effectLst/>
            </a:endParaRPr>
          </a:p>
          <a:p>
            <a:pPr lvl="1"/>
            <a:r>
              <a:rPr lang="en-US" sz="2400" dirty="0">
                <a:solidFill>
                  <a:schemeClr val="tx1"/>
                </a:solidFill>
                <a:effectLst/>
              </a:rPr>
              <a:t>Not required accounting, but required </a:t>
            </a:r>
            <a:r>
              <a:rPr lang="en-US" sz="2400" dirty="0" smtClean="0">
                <a:solidFill>
                  <a:schemeClr val="tx1"/>
                </a:solidFill>
                <a:effectLst/>
              </a:rPr>
              <a:t>for reporting and claims to DPI.</a:t>
            </a:r>
          </a:p>
          <a:p>
            <a:pPr lvl="1">
              <a:buNone/>
            </a:pPr>
            <a:endParaRPr lang="en-US" sz="1200" dirty="0" smtClean="0">
              <a:solidFill>
                <a:schemeClr val="tx1"/>
              </a:solidFill>
              <a:effectLst/>
            </a:endParaRPr>
          </a:p>
          <a:p>
            <a:pPr lvl="1"/>
            <a:r>
              <a:rPr lang="en-US" sz="2400" dirty="0" smtClean="0">
                <a:solidFill>
                  <a:schemeClr val="tx1"/>
                </a:solidFill>
                <a:effectLst/>
              </a:rPr>
              <a:t>Always used in conjunction with the state Budget and Annual Reports (full and special education).</a:t>
            </a:r>
            <a:br>
              <a:rPr lang="en-US" sz="2400" dirty="0" smtClean="0">
                <a:solidFill>
                  <a:schemeClr val="tx1"/>
                </a:solidFill>
                <a:effectLst/>
              </a:rPr>
            </a:br>
            <a:endParaRPr lang="en-US" sz="1200" dirty="0" smtClean="0">
              <a:solidFill>
                <a:schemeClr val="tx1"/>
              </a:solidFill>
              <a:effectLst/>
            </a:endParaRPr>
          </a:p>
          <a:p>
            <a:pPr lvl="1"/>
            <a:r>
              <a:rPr lang="en-US" sz="2400" dirty="0" smtClean="0">
                <a:solidFill>
                  <a:schemeClr val="tx1"/>
                </a:solidFill>
              </a:rPr>
              <a:t>Used for LEA internal use in order to track costs.</a:t>
            </a:r>
          </a:p>
          <a:p>
            <a:pPr lvl="1"/>
            <a:endParaRPr lang="en-US" sz="2400" dirty="0">
              <a:effectLst/>
            </a:endParaRPr>
          </a:p>
        </p:txBody>
      </p:sp>
      <p:sp>
        <p:nvSpPr>
          <p:cNvPr id="6" name="Rectangle 5"/>
          <p:cNvSpPr/>
          <p:nvPr/>
        </p:nvSpPr>
        <p:spPr>
          <a:xfrm>
            <a:off x="533400" y="533400"/>
            <a:ext cx="7924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None/>
            </a:pPr>
            <a:r>
              <a:rPr lang="en-US" sz="3200" b="1" u="sng" dirty="0" smtClean="0"/>
              <a:t>W</a:t>
            </a:r>
            <a:r>
              <a:rPr lang="en-US" sz="3200" b="1" dirty="0" smtClean="0"/>
              <a:t>isconsin   </a:t>
            </a:r>
            <a:r>
              <a:rPr lang="en-US" sz="3200" b="1" u="sng" dirty="0" smtClean="0"/>
              <a:t>U</a:t>
            </a:r>
            <a:r>
              <a:rPr lang="en-US" sz="3200" b="1" dirty="0" smtClean="0"/>
              <a:t>niform   </a:t>
            </a:r>
            <a:r>
              <a:rPr lang="en-US" sz="3200" b="1" u="sng" dirty="0" smtClean="0"/>
              <a:t>F</a:t>
            </a:r>
            <a:r>
              <a:rPr lang="en-US" sz="3200" b="1" dirty="0" smtClean="0"/>
              <a:t>inancial </a:t>
            </a:r>
          </a:p>
          <a:p>
            <a:pPr algn="ctr">
              <a:buFont typeface="Wingdings" pitchFamily="2" charset="2"/>
              <a:buNone/>
            </a:pPr>
            <a:r>
              <a:rPr lang="en-US" sz="3200" b="1" u="sng" dirty="0" smtClean="0"/>
              <a:t>A</a:t>
            </a:r>
            <a:r>
              <a:rPr lang="en-US" sz="3200" b="1" dirty="0" smtClean="0"/>
              <a:t>ccounting   </a:t>
            </a:r>
            <a:r>
              <a:rPr lang="en-US" sz="3200" b="1" u="sng" dirty="0" smtClean="0"/>
              <a:t>R</a:t>
            </a:r>
            <a:r>
              <a:rPr lang="en-US" sz="3200" b="1" dirty="0" smtClean="0"/>
              <a:t>equirements</a:t>
            </a:r>
            <a:endParaRPr lang="en-US" dirty="0"/>
          </a:p>
        </p:txBody>
      </p:sp>
      <p:sp>
        <p:nvSpPr>
          <p:cNvPr id="5"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Support Services Function Detail</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20</a:t>
            </a:fld>
            <a:endParaRPr lang="en-US" dirty="0"/>
          </a:p>
        </p:txBody>
      </p:sp>
      <p:sp>
        <p:nvSpPr>
          <p:cNvPr id="6" name="Content Placeholder 5"/>
          <p:cNvSpPr>
            <a:spLocks noGrp="1"/>
          </p:cNvSpPr>
          <p:nvPr>
            <p:ph sz="quarter" idx="1"/>
          </p:nvPr>
        </p:nvSpPr>
        <p:spPr>
          <a:xfrm>
            <a:off x="301752" y="1676400"/>
            <a:ext cx="8464296" cy="4800600"/>
          </a:xfrm>
        </p:spPr>
        <p:txBody>
          <a:bodyPr>
            <a:normAutofit lnSpcReduction="10000"/>
          </a:bodyPr>
          <a:lstStyle/>
          <a:p>
            <a:pPr marL="0" indent="0">
              <a:buClr>
                <a:srgbClr val="6600CC"/>
              </a:buClr>
              <a:buNone/>
            </a:pPr>
            <a:r>
              <a:rPr lang="en-US" sz="3200" dirty="0" smtClean="0"/>
              <a:t>210 000 Pupil Services</a:t>
            </a:r>
          </a:p>
          <a:p>
            <a:pPr lvl="1">
              <a:buClr>
                <a:srgbClr val="6600CC"/>
              </a:buClr>
            </a:pPr>
            <a:r>
              <a:rPr lang="en-US" sz="2700" dirty="0" smtClean="0">
                <a:solidFill>
                  <a:schemeClr val="tx1"/>
                </a:solidFill>
              </a:rPr>
              <a:t>211 000  – Direction </a:t>
            </a:r>
            <a:r>
              <a:rPr lang="en-US" sz="2700" dirty="0">
                <a:solidFill>
                  <a:schemeClr val="tx1"/>
                </a:solidFill>
              </a:rPr>
              <a:t>of Pupil Services</a:t>
            </a:r>
          </a:p>
          <a:p>
            <a:pPr lvl="1">
              <a:buClr>
                <a:srgbClr val="6600CC"/>
              </a:buClr>
            </a:pPr>
            <a:r>
              <a:rPr lang="en-US" sz="2700" dirty="0" smtClean="0">
                <a:solidFill>
                  <a:schemeClr val="tx1"/>
                </a:solidFill>
              </a:rPr>
              <a:t>212 000 </a:t>
            </a:r>
            <a:r>
              <a:rPr lang="en-US" sz="2700" dirty="0">
                <a:solidFill>
                  <a:schemeClr val="tx1"/>
                </a:solidFill>
              </a:rPr>
              <a:t>– </a:t>
            </a:r>
            <a:r>
              <a:rPr lang="en-US" sz="2700" dirty="0" smtClean="0">
                <a:solidFill>
                  <a:schemeClr val="tx1"/>
                </a:solidFill>
              </a:rPr>
              <a:t>Social </a:t>
            </a:r>
            <a:r>
              <a:rPr lang="en-US" sz="2700" dirty="0">
                <a:solidFill>
                  <a:schemeClr val="tx1"/>
                </a:solidFill>
              </a:rPr>
              <a:t>Work</a:t>
            </a:r>
          </a:p>
          <a:p>
            <a:pPr lvl="1">
              <a:buClr>
                <a:srgbClr val="6600CC"/>
              </a:buClr>
            </a:pPr>
            <a:r>
              <a:rPr lang="en-US" sz="2700" dirty="0" smtClean="0">
                <a:solidFill>
                  <a:schemeClr val="tx1"/>
                </a:solidFill>
              </a:rPr>
              <a:t>213 000</a:t>
            </a:r>
            <a:r>
              <a:rPr lang="en-US" sz="2700" dirty="0">
                <a:solidFill>
                  <a:schemeClr val="tx1"/>
                </a:solidFill>
              </a:rPr>
              <a:t> – </a:t>
            </a:r>
            <a:r>
              <a:rPr lang="en-US" sz="2700" dirty="0" smtClean="0">
                <a:solidFill>
                  <a:schemeClr val="tx1"/>
                </a:solidFill>
              </a:rPr>
              <a:t>Guidance</a:t>
            </a:r>
            <a:endParaRPr lang="en-US" sz="2700" dirty="0">
              <a:solidFill>
                <a:schemeClr val="tx1"/>
              </a:solidFill>
            </a:endParaRPr>
          </a:p>
          <a:p>
            <a:pPr lvl="1">
              <a:buClr>
                <a:srgbClr val="6600CC"/>
              </a:buClr>
            </a:pPr>
            <a:r>
              <a:rPr lang="en-US" sz="2700" dirty="0" smtClean="0">
                <a:solidFill>
                  <a:schemeClr val="tx1"/>
                </a:solidFill>
              </a:rPr>
              <a:t>214 000</a:t>
            </a:r>
            <a:r>
              <a:rPr lang="en-US" sz="2700" dirty="0">
                <a:solidFill>
                  <a:schemeClr val="tx1"/>
                </a:solidFill>
              </a:rPr>
              <a:t> – </a:t>
            </a:r>
            <a:r>
              <a:rPr lang="en-US" sz="2700" dirty="0" smtClean="0">
                <a:solidFill>
                  <a:schemeClr val="tx1"/>
                </a:solidFill>
              </a:rPr>
              <a:t>Health</a:t>
            </a:r>
            <a:endParaRPr lang="en-US" sz="2700" dirty="0">
              <a:solidFill>
                <a:schemeClr val="tx1"/>
              </a:solidFill>
            </a:endParaRPr>
          </a:p>
          <a:p>
            <a:pPr lvl="1">
              <a:buClr>
                <a:srgbClr val="6600CC"/>
              </a:buClr>
            </a:pPr>
            <a:r>
              <a:rPr lang="en-US" sz="2700" dirty="0" smtClean="0">
                <a:solidFill>
                  <a:schemeClr val="tx1"/>
                </a:solidFill>
              </a:rPr>
              <a:t>215 000 </a:t>
            </a:r>
            <a:r>
              <a:rPr lang="en-US" sz="2700" dirty="0">
                <a:solidFill>
                  <a:schemeClr val="tx1"/>
                </a:solidFill>
              </a:rPr>
              <a:t>– </a:t>
            </a:r>
            <a:r>
              <a:rPr lang="en-US" sz="2700" dirty="0" smtClean="0">
                <a:solidFill>
                  <a:schemeClr val="tx1"/>
                </a:solidFill>
              </a:rPr>
              <a:t>Psychological Services</a:t>
            </a:r>
          </a:p>
          <a:p>
            <a:pPr marL="274320" lvl="1" indent="0">
              <a:buClr>
                <a:srgbClr val="6600CC"/>
              </a:buClr>
              <a:buNone/>
            </a:pPr>
            <a:endParaRPr lang="en-US" sz="2500" dirty="0" smtClean="0">
              <a:solidFill>
                <a:schemeClr val="tx1"/>
              </a:solidFill>
            </a:endParaRPr>
          </a:p>
          <a:p>
            <a:pPr marL="0" indent="0">
              <a:buClr>
                <a:srgbClr val="6600CC"/>
              </a:buClr>
              <a:buNone/>
            </a:pPr>
            <a:r>
              <a:rPr lang="en-US" sz="3200" dirty="0" smtClean="0">
                <a:solidFill>
                  <a:schemeClr val="tx1"/>
                </a:solidFill>
              </a:rPr>
              <a:t>220 000 Instructional </a:t>
            </a:r>
            <a:r>
              <a:rPr lang="en-US" sz="3200" dirty="0">
                <a:solidFill>
                  <a:schemeClr val="tx1"/>
                </a:solidFill>
              </a:rPr>
              <a:t>Staff </a:t>
            </a:r>
            <a:r>
              <a:rPr lang="en-US" sz="3200" dirty="0" smtClean="0">
                <a:solidFill>
                  <a:schemeClr val="tx1"/>
                </a:solidFill>
              </a:rPr>
              <a:t>Services</a:t>
            </a:r>
          </a:p>
          <a:p>
            <a:pPr lvl="1">
              <a:buClr>
                <a:srgbClr val="6600CC"/>
              </a:buClr>
            </a:pPr>
            <a:r>
              <a:rPr lang="en-US" sz="2700" dirty="0" smtClean="0">
                <a:solidFill>
                  <a:schemeClr val="tx1"/>
                </a:solidFill>
              </a:rPr>
              <a:t>221 000</a:t>
            </a:r>
            <a:r>
              <a:rPr lang="en-US" sz="2400" dirty="0" smtClean="0">
                <a:solidFill>
                  <a:schemeClr val="tx1"/>
                </a:solidFill>
              </a:rPr>
              <a:t> </a:t>
            </a:r>
            <a:r>
              <a:rPr lang="en-US" sz="2400" dirty="0">
                <a:solidFill>
                  <a:schemeClr val="tx1"/>
                </a:solidFill>
              </a:rPr>
              <a:t>– </a:t>
            </a:r>
            <a:r>
              <a:rPr lang="en-US" sz="2700" dirty="0" smtClean="0">
                <a:solidFill>
                  <a:schemeClr val="tx1"/>
                </a:solidFill>
              </a:rPr>
              <a:t>Improvement </a:t>
            </a:r>
            <a:r>
              <a:rPr lang="en-US" sz="2700" dirty="0">
                <a:solidFill>
                  <a:schemeClr val="tx1"/>
                </a:solidFill>
              </a:rPr>
              <a:t>of Instruction</a:t>
            </a:r>
          </a:p>
          <a:p>
            <a:pPr lvl="2">
              <a:lnSpc>
                <a:spcPct val="90000"/>
              </a:lnSpc>
              <a:buClr>
                <a:srgbClr val="6600CC"/>
              </a:buClr>
            </a:pPr>
            <a:r>
              <a:rPr lang="en-US" sz="2500" dirty="0" smtClean="0"/>
              <a:t>221 300</a:t>
            </a:r>
            <a:r>
              <a:rPr lang="en-US" sz="2400" dirty="0" smtClean="0"/>
              <a:t> </a:t>
            </a:r>
            <a:r>
              <a:rPr lang="en-US" sz="2400" dirty="0"/>
              <a:t>– </a:t>
            </a:r>
            <a:r>
              <a:rPr lang="en-US" sz="2500" dirty="0" smtClean="0"/>
              <a:t>Staff </a:t>
            </a:r>
            <a:r>
              <a:rPr lang="en-US" sz="2500" dirty="0"/>
              <a:t>Training</a:t>
            </a:r>
          </a:p>
          <a:p>
            <a:pPr>
              <a:buClr>
                <a:srgbClr val="6600CC"/>
              </a:buClr>
            </a:pPr>
            <a:endParaRPr lang="en-US" sz="3700" dirty="0">
              <a:solidFill>
                <a:schemeClr val="tx2"/>
              </a:solidFill>
            </a:endParaRPr>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2326841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1905000" y="1600200"/>
            <a:ext cx="17526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410200" y="1600201"/>
            <a:ext cx="1780032" cy="2667000"/>
          </a:xfrm>
          <a:prstGeom prst="rect">
            <a:avLst/>
          </a:prstGeom>
          <a:solidFill>
            <a:srgbClr val="E37DE5">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657600" y="1600200"/>
            <a:ext cx="1750087" cy="2667000"/>
          </a:xfrm>
          <a:prstGeom prst="rect">
            <a:avLst/>
          </a:prstGeom>
          <a:solidFill>
            <a:srgbClr val="6699FF">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28600" y="1600200"/>
            <a:ext cx="16764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8" name="TextBox 37"/>
          <p:cNvSpPr txBox="1"/>
          <p:nvPr/>
        </p:nvSpPr>
        <p:spPr>
          <a:xfrm>
            <a:off x="5410200" y="2514600"/>
            <a:ext cx="1828800" cy="1431161"/>
          </a:xfrm>
          <a:prstGeom prst="rect">
            <a:avLst/>
          </a:prstGeom>
          <a:noFill/>
        </p:spPr>
        <p:txBody>
          <a:bodyPr wrap="square" rtlCol="0">
            <a:spAutoFit/>
          </a:bodyPr>
          <a:lstStyle/>
          <a:p>
            <a:pPr algn="ctr"/>
            <a:r>
              <a:rPr lang="en-US" sz="2900" b="1" dirty="0" smtClean="0"/>
              <a:t>110 000</a:t>
            </a:r>
          </a:p>
          <a:p>
            <a:pPr algn="ctr"/>
            <a:r>
              <a:rPr lang="en-US" sz="2900" b="1" dirty="0" smtClean="0"/>
              <a:t>--</a:t>
            </a:r>
          </a:p>
          <a:p>
            <a:pPr algn="ctr"/>
            <a:r>
              <a:rPr lang="en-US" sz="2900" b="1" dirty="0" smtClean="0"/>
              <a:t>158 000</a:t>
            </a:r>
            <a:endParaRPr lang="en-US" sz="2900" b="1" dirty="0"/>
          </a:p>
        </p:txBody>
      </p:sp>
      <p:sp>
        <p:nvSpPr>
          <p:cNvPr id="40" name="TextBox 39"/>
          <p:cNvSpPr txBox="1"/>
          <p:nvPr/>
        </p:nvSpPr>
        <p:spPr>
          <a:xfrm>
            <a:off x="4038600" y="2514600"/>
            <a:ext cx="1143000" cy="584775"/>
          </a:xfrm>
          <a:prstGeom prst="rect">
            <a:avLst/>
          </a:prstGeom>
          <a:noFill/>
        </p:spPr>
        <p:txBody>
          <a:bodyPr wrap="square" rtlCol="0">
            <a:spAutoFit/>
          </a:bodyPr>
          <a:lstStyle/>
          <a:p>
            <a:pPr algn="ctr"/>
            <a:r>
              <a:rPr lang="en-US" sz="3200" b="1" dirty="0" smtClean="0"/>
              <a:t>300</a:t>
            </a:r>
            <a:endParaRPr lang="en-US" sz="3200" b="1" dirty="0"/>
          </a:p>
        </p:txBody>
      </p:sp>
      <p:sp>
        <p:nvSpPr>
          <p:cNvPr id="44" name="TextBox 43"/>
          <p:cNvSpPr txBox="1"/>
          <p:nvPr/>
        </p:nvSpPr>
        <p:spPr>
          <a:xfrm>
            <a:off x="457200" y="2514600"/>
            <a:ext cx="990600" cy="1661993"/>
          </a:xfrm>
          <a:prstGeom prst="rect">
            <a:avLst/>
          </a:prstGeom>
          <a:noFill/>
        </p:spPr>
        <p:txBody>
          <a:bodyPr wrap="square" rtlCol="0">
            <a:spAutoFit/>
          </a:bodyPr>
          <a:lstStyle/>
          <a:p>
            <a:pPr algn="ctr"/>
            <a:r>
              <a:rPr lang="en-US" sz="3200" b="1" dirty="0" smtClean="0"/>
              <a:t>10</a:t>
            </a:r>
          </a:p>
          <a:p>
            <a:pPr algn="ctr"/>
            <a:r>
              <a:rPr lang="en-US" sz="3400" b="1" dirty="0" smtClean="0"/>
              <a:t>--</a:t>
            </a:r>
          </a:p>
          <a:p>
            <a:pPr algn="ctr"/>
            <a:r>
              <a:rPr lang="en-US" sz="3200" b="1" dirty="0" smtClean="0"/>
              <a:t>27</a:t>
            </a:r>
            <a:endParaRPr lang="en-US" sz="3200" b="1" dirty="0"/>
          </a:p>
        </p:txBody>
      </p:sp>
      <p:sp>
        <p:nvSpPr>
          <p:cNvPr id="45" name="TextBox 44"/>
          <p:cNvSpPr txBox="1"/>
          <p:nvPr/>
        </p:nvSpPr>
        <p:spPr>
          <a:xfrm>
            <a:off x="2286000" y="2514600"/>
            <a:ext cx="990600" cy="584775"/>
          </a:xfrm>
          <a:prstGeom prst="rect">
            <a:avLst/>
          </a:prstGeom>
          <a:noFill/>
        </p:spPr>
        <p:txBody>
          <a:bodyPr wrap="square" rtlCol="0">
            <a:spAutoFit/>
          </a:bodyPr>
          <a:lstStyle/>
          <a:p>
            <a:pPr algn="ctr"/>
            <a:r>
              <a:rPr lang="en-US" sz="3200" b="1" dirty="0" smtClean="0"/>
              <a:t>123</a:t>
            </a:r>
            <a:endParaRPr lang="en-US" sz="3200" b="1" dirty="0"/>
          </a:p>
        </p:txBody>
      </p:sp>
      <p:sp>
        <p:nvSpPr>
          <p:cNvPr id="49" name="Rectangle 48"/>
          <p:cNvSpPr/>
          <p:nvPr/>
        </p:nvSpPr>
        <p:spPr>
          <a:xfrm>
            <a:off x="7162800" y="1600200"/>
            <a:ext cx="1752600" cy="2667000"/>
          </a:xfrm>
          <a:prstGeom prst="rect">
            <a:avLst/>
          </a:prstGeom>
          <a:solidFill>
            <a:srgbClr val="41DF7D">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C3CB0B32-A403-4877-9364-A02221D54EB0}" type="slidenum">
              <a:rPr lang="en-US" smtClean="0"/>
              <a:pPr/>
              <a:t>21</a:t>
            </a:fld>
            <a:endParaRPr lang="en-US"/>
          </a:p>
        </p:txBody>
      </p:sp>
      <p:sp>
        <p:nvSpPr>
          <p:cNvPr id="4" name="Rectangle 2"/>
          <p:cNvSpPr txBox="1">
            <a:spLocks noChangeArrowheads="1"/>
          </p:cNvSpPr>
          <p:nvPr/>
        </p:nvSpPr>
        <p:spPr>
          <a:xfrm>
            <a:off x="228600" y="304800"/>
            <a:ext cx="8610600" cy="100647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30" name="TextBox 29"/>
          <p:cNvSpPr txBox="1"/>
          <p:nvPr/>
        </p:nvSpPr>
        <p:spPr>
          <a:xfrm>
            <a:off x="533400" y="5638800"/>
            <a:ext cx="8382000" cy="523220"/>
          </a:xfrm>
          <a:prstGeom prst="rect">
            <a:avLst/>
          </a:prstGeom>
          <a:noFill/>
        </p:spPr>
        <p:txBody>
          <a:bodyPr wrap="square" rtlCol="0">
            <a:spAutoFit/>
          </a:bodyPr>
          <a:lstStyle/>
          <a:p>
            <a:pPr>
              <a:buFont typeface="Arial" pitchFamily="34" charset="0"/>
              <a:buChar char="•"/>
            </a:pPr>
            <a:r>
              <a:rPr lang="en-US" sz="2800" dirty="0" smtClean="0"/>
              <a:t> Project is designed to identify a funding source. </a:t>
            </a:r>
            <a:endParaRPr lang="en-US" sz="2800" dirty="0" smtClean="0">
              <a:solidFill>
                <a:schemeClr val="tx2"/>
              </a:solidFill>
            </a:endParaRPr>
          </a:p>
        </p:txBody>
      </p:sp>
      <p:sp>
        <p:nvSpPr>
          <p:cNvPr id="34" name="TextBox 33"/>
          <p:cNvSpPr txBox="1"/>
          <p:nvPr/>
        </p:nvSpPr>
        <p:spPr>
          <a:xfrm>
            <a:off x="7162800" y="2514600"/>
            <a:ext cx="1828800" cy="1585049"/>
          </a:xfrm>
          <a:prstGeom prst="rect">
            <a:avLst/>
          </a:prstGeom>
          <a:noFill/>
        </p:spPr>
        <p:txBody>
          <a:bodyPr wrap="square" rtlCol="0">
            <a:spAutoFit/>
          </a:bodyPr>
          <a:lstStyle/>
          <a:p>
            <a:pPr algn="ctr"/>
            <a:r>
              <a:rPr lang="en-US" sz="3200" b="1" dirty="0" smtClean="0"/>
              <a:t>141</a:t>
            </a:r>
          </a:p>
          <a:p>
            <a:pPr algn="ctr"/>
            <a:r>
              <a:rPr lang="en-US" sz="3400" b="1" dirty="0" smtClean="0"/>
              <a:t>--</a:t>
            </a:r>
          </a:p>
          <a:p>
            <a:pPr algn="ctr"/>
            <a:r>
              <a:rPr lang="en-US" sz="3100" b="1" dirty="0" smtClean="0"/>
              <a:t>341</a:t>
            </a:r>
            <a:endParaRPr lang="en-US" sz="3100" b="1" dirty="0"/>
          </a:p>
        </p:txBody>
      </p:sp>
      <p:sp>
        <p:nvSpPr>
          <p:cNvPr id="35"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37" name="TextBox 36"/>
          <p:cNvSpPr txBox="1"/>
          <p:nvPr/>
        </p:nvSpPr>
        <p:spPr>
          <a:xfrm>
            <a:off x="533400" y="4419600"/>
            <a:ext cx="4267200" cy="1231106"/>
          </a:xfrm>
          <a:prstGeom prst="rect">
            <a:avLst/>
          </a:prstGeom>
          <a:noFill/>
        </p:spPr>
        <p:txBody>
          <a:bodyPr wrap="square" rtlCol="0">
            <a:spAutoFit/>
          </a:bodyPr>
          <a:lstStyle/>
          <a:p>
            <a:r>
              <a:rPr lang="en-US" sz="3600" u="sng" dirty="0" smtClean="0"/>
              <a:t>Project</a:t>
            </a:r>
          </a:p>
          <a:p>
            <a:endParaRPr lang="en-US" sz="500" u="sng" dirty="0" smtClean="0"/>
          </a:p>
          <a:p>
            <a:endParaRPr lang="en-US" sz="500" u="sng" dirty="0" smtClean="0"/>
          </a:p>
          <a:p>
            <a:pPr>
              <a:buFont typeface="Arial" pitchFamily="34" charset="0"/>
              <a:buChar char="•"/>
            </a:pPr>
            <a:r>
              <a:rPr lang="en-US" sz="2800" dirty="0" smtClean="0"/>
              <a:t> How is it paid for?</a:t>
            </a:r>
            <a:endParaRPr lang="en-US" sz="2800" dirty="0"/>
          </a:p>
        </p:txBody>
      </p:sp>
      <p:sp>
        <p:nvSpPr>
          <p:cNvPr id="43" name="Chevron 14"/>
          <p:cNvSpPr/>
          <p:nvPr/>
        </p:nvSpPr>
        <p:spPr>
          <a:xfrm>
            <a:off x="1962912" y="1600199"/>
            <a:ext cx="1728216"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46" name="Pentagon 7"/>
          <p:cNvSpPr/>
          <p:nvPr/>
        </p:nvSpPr>
        <p:spPr>
          <a:xfrm>
            <a:off x="228600" y="1600200"/>
            <a:ext cx="1728216"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47" name="Chevron 14"/>
          <p:cNvSpPr/>
          <p:nvPr/>
        </p:nvSpPr>
        <p:spPr>
          <a:xfrm>
            <a:off x="5468112" y="1600200"/>
            <a:ext cx="1728216" cy="914400"/>
          </a:xfrm>
          <a:prstGeom prst="rect">
            <a:avLst/>
          </a:prstGeom>
          <a:solidFill>
            <a:srgbClr val="E37DE5"/>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Function</a:t>
            </a:r>
            <a:endParaRPr lang="en-US" sz="2500" b="1" dirty="0">
              <a:solidFill>
                <a:schemeClr val="tx1"/>
              </a:solidFill>
            </a:endParaRPr>
          </a:p>
        </p:txBody>
      </p:sp>
      <p:sp>
        <p:nvSpPr>
          <p:cNvPr id="48" name="Chevron 18"/>
          <p:cNvSpPr/>
          <p:nvPr/>
        </p:nvSpPr>
        <p:spPr>
          <a:xfrm>
            <a:off x="3715512" y="1600200"/>
            <a:ext cx="1728216"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
        <p:nvSpPr>
          <p:cNvPr id="51" name="Pentagon 7"/>
          <p:cNvSpPr/>
          <p:nvPr/>
        </p:nvSpPr>
        <p:spPr>
          <a:xfrm>
            <a:off x="7220712" y="1600200"/>
            <a:ext cx="1728216" cy="914400"/>
          </a:xfrm>
          <a:prstGeom prst="rect">
            <a:avLst/>
          </a:prstGeom>
          <a:solidFill>
            <a:srgbClr val="41DF7D"/>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Project</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44"/>
                                        </p:tgtEl>
                                        <p:attrNameLst>
                                          <p:attrName>style.opacity</p:attrName>
                                        </p:attrNameLst>
                                      </p:cBhvr>
                                      <p:to>
                                        <p:strVal val="0.25"/>
                                      </p:to>
                                    </p:set>
                                    <p:animEffect filter="image" prLst="opacity: 0.25">
                                      <p:cBhvr rctx="IE">
                                        <p:cTn id="7" dur="indefinite"/>
                                        <p:tgtEl>
                                          <p:spTgt spid="44"/>
                                        </p:tgtEl>
                                      </p:cBhvr>
                                    </p:animEffect>
                                  </p:childTnLst>
                                </p:cTn>
                              </p:par>
                              <p:par>
                                <p:cTn id="8" presetID="9" presetClass="emph" presetSubtype="0" grpId="0" nodeType="withEffect">
                                  <p:stCondLst>
                                    <p:cond delay="0"/>
                                  </p:stCondLst>
                                  <p:childTnLst>
                                    <p:set>
                                      <p:cBhvr rctx="PPT">
                                        <p:cTn id="9" dur="indefinite"/>
                                        <p:tgtEl>
                                          <p:spTgt spid="45"/>
                                        </p:tgtEl>
                                        <p:attrNameLst>
                                          <p:attrName>style.opacity</p:attrName>
                                        </p:attrNameLst>
                                      </p:cBhvr>
                                      <p:to>
                                        <p:strVal val="0.25"/>
                                      </p:to>
                                    </p:set>
                                    <p:animEffect filter="image" prLst="opacity: 0.25">
                                      <p:cBhvr rctx="IE">
                                        <p:cTn id="10" dur="indefinite"/>
                                        <p:tgtEl>
                                          <p:spTgt spid="45"/>
                                        </p:tgtEl>
                                      </p:cBhvr>
                                    </p:animEffect>
                                  </p:childTnLst>
                                </p:cTn>
                              </p:par>
                              <p:par>
                                <p:cTn id="11" presetID="9" presetClass="emph" presetSubtype="0" grpId="0" nodeType="withEffect">
                                  <p:stCondLst>
                                    <p:cond delay="0"/>
                                  </p:stCondLst>
                                  <p:childTnLst>
                                    <p:set>
                                      <p:cBhvr rctx="PPT">
                                        <p:cTn id="12" dur="indefinite"/>
                                        <p:tgtEl>
                                          <p:spTgt spid="40"/>
                                        </p:tgtEl>
                                        <p:attrNameLst>
                                          <p:attrName>style.opacity</p:attrName>
                                        </p:attrNameLst>
                                      </p:cBhvr>
                                      <p:to>
                                        <p:strVal val="0.25"/>
                                      </p:to>
                                    </p:set>
                                    <p:animEffect filter="image" prLst="opacity: 0.25">
                                      <p:cBhvr rctx="IE">
                                        <p:cTn id="13" dur="indefinite"/>
                                        <p:tgtEl>
                                          <p:spTgt spid="40"/>
                                        </p:tgtEl>
                                      </p:cBhvr>
                                    </p:animEffect>
                                  </p:childTnLst>
                                </p:cTn>
                              </p:par>
                              <p:par>
                                <p:cTn id="14" presetID="9" presetClass="emph" presetSubtype="0" grpId="0" nodeType="withEffect">
                                  <p:stCondLst>
                                    <p:cond delay="0"/>
                                  </p:stCondLst>
                                  <p:childTnLst>
                                    <p:set>
                                      <p:cBhvr rctx="PPT">
                                        <p:cTn id="15" dur="indefinite"/>
                                        <p:tgtEl>
                                          <p:spTgt spid="38"/>
                                        </p:tgtEl>
                                        <p:attrNameLst>
                                          <p:attrName>style.opacity</p:attrName>
                                        </p:attrNameLst>
                                      </p:cBhvr>
                                      <p:to>
                                        <p:strVal val="0.25"/>
                                      </p:to>
                                    </p:set>
                                    <p:animEffect filter="image" prLst="opacity: 0.25">
                                      <p:cBhvr rctx="IE">
                                        <p:cTn id="16" dur="indefinite"/>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0" grpId="0"/>
      <p:bldP spid="44" grpId="0"/>
      <p:bldP spid="4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Project Codes</a:t>
            </a:r>
            <a:endParaRPr lang="en-US" dirty="0"/>
          </a:p>
        </p:txBody>
      </p:sp>
      <p:sp>
        <p:nvSpPr>
          <p:cNvPr id="5" name="Slide Number Placeholder 4"/>
          <p:cNvSpPr>
            <a:spLocks noGrp="1"/>
          </p:cNvSpPr>
          <p:nvPr>
            <p:ph type="sldNum" sz="quarter" idx="12"/>
          </p:nvPr>
        </p:nvSpPr>
        <p:spPr/>
        <p:txBody>
          <a:bodyPr>
            <a:normAutofit/>
          </a:bodyPr>
          <a:lstStyle/>
          <a:p>
            <a:pPr>
              <a:defRPr/>
            </a:pPr>
            <a:fld id="{DBE15049-7937-4107-A6A5-24610568F4E0}" type="slidenum">
              <a:rPr lang="en-US" smtClean="0"/>
              <a:pPr>
                <a:defRPr/>
              </a:pPr>
              <a:t>22</a:t>
            </a:fld>
            <a:endParaRPr lang="en-US" dirty="0"/>
          </a:p>
        </p:txBody>
      </p:sp>
      <p:sp>
        <p:nvSpPr>
          <p:cNvPr id="6" name="Content Placeholder 5"/>
          <p:cNvSpPr>
            <a:spLocks noGrp="1"/>
          </p:cNvSpPr>
          <p:nvPr>
            <p:ph sz="quarter" idx="1"/>
          </p:nvPr>
        </p:nvSpPr>
        <p:spPr>
          <a:xfrm>
            <a:off x="551688" y="1407619"/>
            <a:ext cx="8191500" cy="1905000"/>
          </a:xfrm>
        </p:spPr>
        <p:txBody>
          <a:bodyPr>
            <a:normAutofit fontScale="92500"/>
          </a:bodyPr>
          <a:lstStyle/>
          <a:p>
            <a:pPr marL="0" indent="0">
              <a:buClr>
                <a:srgbClr val="6600CC"/>
              </a:buClr>
              <a:buNone/>
            </a:pPr>
            <a:r>
              <a:rPr lang="en-US" sz="3200" dirty="0" smtClean="0"/>
              <a:t>Federal Grants</a:t>
            </a:r>
          </a:p>
          <a:p>
            <a:pPr lvl="1">
              <a:buClr>
                <a:srgbClr val="6600CC"/>
              </a:buClr>
            </a:pPr>
            <a:r>
              <a:rPr lang="en-US" dirty="0" smtClean="0">
                <a:solidFill>
                  <a:schemeClr val="tx1"/>
                </a:solidFill>
              </a:rPr>
              <a:t>Federal grants have been assigned a DPI project number</a:t>
            </a:r>
          </a:p>
          <a:p>
            <a:pPr lvl="1">
              <a:buClr>
                <a:srgbClr val="6600CC"/>
              </a:buClr>
            </a:pPr>
            <a:r>
              <a:rPr lang="en-US" dirty="0" smtClean="0">
                <a:solidFill>
                  <a:schemeClr val="tx1"/>
                </a:solidFill>
              </a:rPr>
              <a:t>See Aids Register Codes</a:t>
            </a:r>
          </a:p>
          <a:p>
            <a:pPr marL="274320" lvl="1" indent="0">
              <a:buClr>
                <a:srgbClr val="6600CC"/>
              </a:buClr>
              <a:buNone/>
            </a:pPr>
            <a:r>
              <a:rPr lang="en-US" dirty="0" smtClean="0">
                <a:hlinkClick r:id="rId3"/>
              </a:rPr>
              <a:t>(http</a:t>
            </a:r>
            <a:r>
              <a:rPr lang="en-US" dirty="0">
                <a:hlinkClick r:id="rId3"/>
              </a:rPr>
              <a:t>://dpi.wi.gov/sfs/finances/aids-register/aids-register-coding)</a:t>
            </a:r>
            <a:endParaRPr lang="en-US" dirty="0" smtClean="0"/>
          </a:p>
          <a:p>
            <a:pPr lvl="1">
              <a:buClr>
                <a:srgbClr val="6600CC"/>
              </a:buClr>
              <a:buNone/>
            </a:pPr>
            <a:endParaRPr lang="en-US" dirty="0" smtClean="0"/>
          </a:p>
          <a:p>
            <a:pPr lvl="1">
              <a:buClr>
                <a:srgbClr val="6600CC"/>
              </a:buClr>
              <a:buNone/>
            </a:pPr>
            <a:endParaRPr lang="en-US" dirty="0" smtClean="0"/>
          </a:p>
          <a:p>
            <a:pPr lvl="1">
              <a:buClr>
                <a:srgbClr val="6600CC"/>
              </a:buClr>
            </a:pPr>
            <a:endParaRPr lang="en-US" dirty="0" smtClean="0"/>
          </a:p>
        </p:txBody>
      </p:sp>
      <p:sp>
        <p:nvSpPr>
          <p:cNvPr id="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8" name="Up Arrow 7"/>
          <p:cNvSpPr/>
          <p:nvPr/>
        </p:nvSpPr>
        <p:spPr>
          <a:xfrm>
            <a:off x="1295400" y="6028267"/>
            <a:ext cx="304800" cy="372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3133219"/>
            <a:ext cx="7430798" cy="2845318"/>
          </a:xfrm>
          <a:prstGeom prst="rect">
            <a:avLst/>
          </a:prstGeom>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3CB0B32-A403-4877-9364-A02221D54EB0}" type="slidenum">
              <a:rPr lang="en-US" smtClean="0"/>
              <a:pPr/>
              <a:t>23</a:t>
            </a:fld>
            <a:endParaRPr lang="en-US"/>
          </a:p>
        </p:txBody>
      </p:sp>
      <p:pic>
        <p:nvPicPr>
          <p:cNvPr id="6" name="Picture 5"/>
          <p:cNvPicPr>
            <a:picLocks noChangeAspect="1"/>
          </p:cNvPicPr>
          <p:nvPr/>
        </p:nvPicPr>
        <p:blipFill>
          <a:blip r:embed="rId2"/>
          <a:stretch>
            <a:fillRect/>
          </a:stretch>
        </p:blipFill>
        <p:spPr>
          <a:xfrm>
            <a:off x="0" y="1142999"/>
            <a:ext cx="9190198" cy="4343401"/>
          </a:xfrm>
          <a:prstGeom prst="rect">
            <a:avLst/>
          </a:prstGeom>
        </p:spPr>
      </p:pic>
    </p:spTree>
    <p:extLst>
      <p:ext uri="{BB962C8B-B14F-4D97-AF65-F5344CB8AC3E}">
        <p14:creationId xmlns:p14="http://schemas.microsoft.com/office/powerpoint/2010/main" val="10371751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sz="3300" dirty="0"/>
              <a:t>ESEA</a:t>
            </a:r>
          </a:p>
        </p:txBody>
      </p:sp>
      <p:sp>
        <p:nvSpPr>
          <p:cNvPr id="6" name="Text Placeholder 5"/>
          <p:cNvSpPr>
            <a:spLocks noGrp="1"/>
          </p:cNvSpPr>
          <p:nvPr>
            <p:ph type="body" sz="half" idx="3"/>
          </p:nvPr>
        </p:nvSpPr>
        <p:spPr/>
        <p:txBody>
          <a:bodyPr/>
          <a:lstStyle/>
          <a:p>
            <a:pPr algn="ctr"/>
            <a:r>
              <a:rPr lang="en-US" sz="3300" dirty="0" smtClean="0"/>
              <a:t>IDEA</a:t>
            </a:r>
            <a:endParaRPr lang="en-US" sz="3300" dirty="0"/>
          </a:p>
        </p:txBody>
      </p:sp>
      <p:sp>
        <p:nvSpPr>
          <p:cNvPr id="5" name="Content Placeholder 4"/>
          <p:cNvSpPr>
            <a:spLocks noGrp="1"/>
          </p:cNvSpPr>
          <p:nvPr>
            <p:ph sz="quarter" idx="2"/>
          </p:nvPr>
        </p:nvSpPr>
        <p:spPr/>
        <p:txBody>
          <a:bodyPr/>
          <a:lstStyle/>
          <a:p>
            <a:pPr lvl="1"/>
            <a:r>
              <a:rPr lang="en-US" sz="3200" dirty="0" smtClean="0">
                <a:solidFill>
                  <a:schemeClr val="tx1"/>
                </a:solidFill>
              </a:rPr>
              <a:t> 141 </a:t>
            </a:r>
            <a:r>
              <a:rPr lang="en-US" sz="3200" dirty="0">
                <a:solidFill>
                  <a:schemeClr val="tx1"/>
                </a:solidFill>
              </a:rPr>
              <a:t>- Title </a:t>
            </a:r>
            <a:r>
              <a:rPr lang="en-US" sz="3200" dirty="0" smtClean="0">
                <a:solidFill>
                  <a:schemeClr val="tx1"/>
                </a:solidFill>
              </a:rPr>
              <a:t>I-A</a:t>
            </a:r>
          </a:p>
          <a:p>
            <a:pPr lvl="1"/>
            <a:endParaRPr lang="en-US" sz="500" dirty="0">
              <a:solidFill>
                <a:schemeClr val="tx1"/>
              </a:solidFill>
            </a:endParaRPr>
          </a:p>
          <a:p>
            <a:pPr lvl="1"/>
            <a:r>
              <a:rPr lang="en-US" sz="3200" dirty="0" smtClean="0">
                <a:solidFill>
                  <a:schemeClr val="tx1"/>
                </a:solidFill>
              </a:rPr>
              <a:t> 365 </a:t>
            </a:r>
            <a:r>
              <a:rPr lang="en-US" sz="3200" dirty="0">
                <a:solidFill>
                  <a:schemeClr val="tx1"/>
                </a:solidFill>
              </a:rPr>
              <a:t>- Title </a:t>
            </a:r>
            <a:r>
              <a:rPr lang="en-US" sz="3200" dirty="0" smtClean="0">
                <a:solidFill>
                  <a:schemeClr val="tx1"/>
                </a:solidFill>
              </a:rPr>
              <a:t>II-A</a:t>
            </a:r>
          </a:p>
          <a:p>
            <a:pPr lvl="1"/>
            <a:endParaRPr lang="en-US" sz="500" dirty="0">
              <a:solidFill>
                <a:schemeClr val="tx1"/>
              </a:solidFill>
            </a:endParaRPr>
          </a:p>
          <a:p>
            <a:pPr lvl="1"/>
            <a:r>
              <a:rPr lang="en-US" sz="3200" dirty="0" smtClean="0">
                <a:solidFill>
                  <a:schemeClr val="tx1"/>
                </a:solidFill>
              </a:rPr>
              <a:t> 391 </a:t>
            </a:r>
            <a:r>
              <a:rPr lang="en-US" sz="3200" dirty="0">
                <a:solidFill>
                  <a:schemeClr val="tx1"/>
                </a:solidFill>
              </a:rPr>
              <a:t>- Title </a:t>
            </a:r>
            <a:r>
              <a:rPr lang="en-US" sz="3200" dirty="0" smtClean="0">
                <a:solidFill>
                  <a:schemeClr val="tx1"/>
                </a:solidFill>
              </a:rPr>
              <a:t>III-A</a:t>
            </a:r>
          </a:p>
          <a:p>
            <a:pPr lvl="1"/>
            <a:endParaRPr lang="en-US" sz="500" dirty="0">
              <a:solidFill>
                <a:schemeClr val="tx1"/>
              </a:solidFill>
            </a:endParaRPr>
          </a:p>
          <a:p>
            <a:pPr lvl="1"/>
            <a:r>
              <a:rPr lang="en-US" sz="3200" dirty="0" smtClean="0">
                <a:solidFill>
                  <a:schemeClr val="tx1"/>
                </a:solidFill>
              </a:rPr>
              <a:t> 367 </a:t>
            </a:r>
            <a:r>
              <a:rPr lang="en-US" sz="3200" dirty="0">
                <a:solidFill>
                  <a:schemeClr val="tx1"/>
                </a:solidFill>
              </a:rPr>
              <a:t>- Title IV-B</a:t>
            </a:r>
          </a:p>
          <a:p>
            <a:pPr marL="274320" lvl="1" indent="0">
              <a:buNone/>
            </a:pPr>
            <a:r>
              <a:rPr lang="en-US" sz="2400" dirty="0">
                <a:solidFill>
                  <a:schemeClr val="tx1"/>
                </a:solidFill>
              </a:rPr>
              <a:t>     (21</a:t>
            </a:r>
            <a:r>
              <a:rPr lang="en-US" sz="2400" baseline="30000" dirty="0">
                <a:solidFill>
                  <a:schemeClr val="tx1"/>
                </a:solidFill>
              </a:rPr>
              <a:t>st</a:t>
            </a:r>
            <a:r>
              <a:rPr lang="en-US" sz="2400" dirty="0">
                <a:solidFill>
                  <a:schemeClr val="tx1"/>
                </a:solidFill>
              </a:rPr>
              <a:t> Century CLC</a:t>
            </a:r>
            <a:r>
              <a:rPr lang="en-US" sz="2400" dirty="0" smtClean="0">
                <a:solidFill>
                  <a:schemeClr val="tx1"/>
                </a:solidFill>
              </a:rPr>
              <a:t>)</a:t>
            </a:r>
            <a:endParaRPr lang="en-US" sz="2400" dirty="0">
              <a:solidFill>
                <a:schemeClr val="tx1"/>
              </a:solidFill>
            </a:endParaRPr>
          </a:p>
        </p:txBody>
      </p:sp>
      <p:sp>
        <p:nvSpPr>
          <p:cNvPr id="7" name="Content Placeholder 6"/>
          <p:cNvSpPr>
            <a:spLocks noGrp="1"/>
          </p:cNvSpPr>
          <p:nvPr>
            <p:ph sz="quarter" idx="4"/>
          </p:nvPr>
        </p:nvSpPr>
        <p:spPr/>
        <p:txBody>
          <a:bodyPr/>
          <a:lstStyle/>
          <a:p>
            <a:pPr lvl="1"/>
            <a:r>
              <a:rPr lang="en-US" sz="3200" dirty="0" smtClean="0">
                <a:solidFill>
                  <a:schemeClr val="tx1"/>
                </a:solidFill>
              </a:rPr>
              <a:t> 341 </a:t>
            </a:r>
            <a:r>
              <a:rPr lang="en-US" sz="3200" dirty="0">
                <a:solidFill>
                  <a:schemeClr val="tx1"/>
                </a:solidFill>
              </a:rPr>
              <a:t>- </a:t>
            </a:r>
            <a:r>
              <a:rPr lang="en-US" sz="2800" dirty="0">
                <a:solidFill>
                  <a:schemeClr val="tx1"/>
                </a:solidFill>
              </a:rPr>
              <a:t>IDEA </a:t>
            </a:r>
            <a:r>
              <a:rPr lang="en-US" sz="2800" dirty="0" smtClean="0">
                <a:solidFill>
                  <a:schemeClr val="tx1"/>
                </a:solidFill>
              </a:rPr>
              <a:t> </a:t>
            </a:r>
            <a:br>
              <a:rPr lang="en-US" sz="2800" dirty="0" smtClean="0">
                <a:solidFill>
                  <a:schemeClr val="tx1"/>
                </a:solidFill>
              </a:rPr>
            </a:br>
            <a:r>
              <a:rPr lang="en-US" sz="2800" dirty="0" smtClean="0">
                <a:solidFill>
                  <a:schemeClr val="tx1"/>
                </a:solidFill>
              </a:rPr>
              <a:t> Coordinated </a:t>
            </a:r>
            <a:r>
              <a:rPr lang="en-US" sz="2800" dirty="0">
                <a:solidFill>
                  <a:schemeClr val="tx1"/>
                </a:solidFill>
              </a:rPr>
              <a:t>Early </a:t>
            </a:r>
            <a:r>
              <a:rPr lang="en-US" sz="2800" dirty="0" smtClean="0">
                <a:solidFill>
                  <a:schemeClr val="tx1"/>
                </a:solidFill>
              </a:rPr>
              <a:t/>
            </a:r>
            <a:br>
              <a:rPr lang="en-US" sz="2800" dirty="0" smtClean="0">
                <a:solidFill>
                  <a:schemeClr val="tx1"/>
                </a:solidFill>
              </a:rPr>
            </a:br>
            <a:r>
              <a:rPr lang="en-US" sz="2800" dirty="0" smtClean="0">
                <a:solidFill>
                  <a:schemeClr val="tx1"/>
                </a:solidFill>
              </a:rPr>
              <a:t> Intervening </a:t>
            </a:r>
            <a:r>
              <a:rPr lang="en-US" sz="2800" dirty="0">
                <a:solidFill>
                  <a:schemeClr val="tx1"/>
                </a:solidFill>
              </a:rPr>
              <a:t>(CEIS)</a:t>
            </a:r>
          </a:p>
          <a:p>
            <a:pPr lvl="2">
              <a:buFont typeface="Arial" pitchFamily="34" charset="0"/>
              <a:buChar char="•"/>
            </a:pPr>
            <a:endParaRPr lang="en-US" sz="600" dirty="0"/>
          </a:p>
          <a:p>
            <a:pPr lvl="1"/>
            <a:r>
              <a:rPr lang="en-US" sz="3200" dirty="0" smtClean="0">
                <a:solidFill>
                  <a:schemeClr val="tx1"/>
                </a:solidFill>
              </a:rPr>
              <a:t> 341 </a:t>
            </a:r>
            <a:r>
              <a:rPr lang="en-US" sz="3200" dirty="0">
                <a:solidFill>
                  <a:schemeClr val="tx1"/>
                </a:solidFill>
              </a:rPr>
              <a:t>- </a:t>
            </a:r>
            <a:r>
              <a:rPr lang="en-US" sz="2800" dirty="0">
                <a:solidFill>
                  <a:schemeClr val="tx1"/>
                </a:solidFill>
              </a:rPr>
              <a:t>IDEA Title I </a:t>
            </a:r>
            <a:r>
              <a:rPr lang="en-US" sz="2800" dirty="0" smtClean="0">
                <a:solidFill>
                  <a:schemeClr val="tx1"/>
                </a:solidFill>
              </a:rPr>
              <a:t/>
            </a:r>
            <a:br>
              <a:rPr lang="en-US" sz="2800" dirty="0" smtClean="0">
                <a:solidFill>
                  <a:schemeClr val="tx1"/>
                </a:solidFill>
              </a:rPr>
            </a:br>
            <a:r>
              <a:rPr lang="en-US" sz="2800" dirty="0" smtClean="0">
                <a:solidFill>
                  <a:schemeClr val="tx1"/>
                </a:solidFill>
              </a:rPr>
              <a:t> Schoolwide Set-</a:t>
            </a:r>
            <a:br>
              <a:rPr lang="en-US" sz="2800" dirty="0" smtClean="0">
                <a:solidFill>
                  <a:schemeClr val="tx1"/>
                </a:solidFill>
              </a:rPr>
            </a:br>
            <a:r>
              <a:rPr lang="en-US" sz="2800" dirty="0" smtClean="0">
                <a:solidFill>
                  <a:schemeClr val="tx1"/>
                </a:solidFill>
              </a:rPr>
              <a:t> Aside</a:t>
            </a:r>
            <a:endParaRPr lang="en-US" sz="2800" dirty="0">
              <a:solidFill>
                <a:schemeClr val="tx1"/>
              </a:solidFill>
            </a:endParaRPr>
          </a:p>
          <a:p>
            <a:endParaRPr lang="en-US" dirty="0"/>
          </a:p>
        </p:txBody>
      </p:sp>
      <p:sp>
        <p:nvSpPr>
          <p:cNvPr id="2" name="Slide Number Placeholder 1"/>
          <p:cNvSpPr>
            <a:spLocks noGrp="1"/>
          </p:cNvSpPr>
          <p:nvPr>
            <p:ph type="sldNum" sz="quarter" idx="12"/>
          </p:nvPr>
        </p:nvSpPr>
        <p:spPr/>
        <p:txBody>
          <a:bodyPr/>
          <a:lstStyle/>
          <a:p>
            <a:fld id="{C3CB0B32-A403-4877-9364-A02221D54EB0}" type="slidenum">
              <a:rPr lang="en-US" smtClean="0"/>
              <a:pPr/>
              <a:t>24</a:t>
            </a:fld>
            <a:endParaRPr lang="en-US"/>
          </a:p>
        </p:txBody>
      </p:sp>
      <p:sp>
        <p:nvSpPr>
          <p:cNvPr id="3" name="Title 2"/>
          <p:cNvSpPr>
            <a:spLocks noGrp="1"/>
          </p:cNvSpPr>
          <p:nvPr>
            <p:ph type="title"/>
          </p:nvPr>
        </p:nvSpPr>
        <p:spPr/>
        <p:txBody>
          <a:bodyPr/>
          <a:lstStyle/>
          <a:p>
            <a:r>
              <a:rPr lang="en-US" dirty="0"/>
              <a:t>Fund 10 Project Codes</a:t>
            </a:r>
          </a:p>
        </p:txBody>
      </p:sp>
      <p:sp>
        <p:nvSpPr>
          <p:cNvPr id="8"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9" name="TextBox 8"/>
          <p:cNvSpPr txBox="1"/>
          <p:nvPr/>
        </p:nvSpPr>
        <p:spPr>
          <a:xfrm>
            <a:off x="152400" y="5754469"/>
            <a:ext cx="8839200" cy="646331"/>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5400000" scaled="1"/>
            <a:tileRect/>
          </a:gradFill>
        </p:spPr>
        <p:txBody>
          <a:bodyPr wrap="square" rtlCol="0">
            <a:spAutoFit/>
          </a:bodyPr>
          <a:lstStyle/>
          <a:p>
            <a:pPr algn="ctr"/>
            <a:r>
              <a:rPr lang="en-US" sz="3600" dirty="0" smtClean="0"/>
              <a:t>400 - Carl D. Perkins - 400</a:t>
            </a:r>
            <a:endParaRPr lang="en-US" sz="3600" dirty="0"/>
          </a:p>
        </p:txBody>
      </p:sp>
    </p:spTree>
    <p:extLst>
      <p:ext uri="{BB962C8B-B14F-4D97-AF65-F5344CB8AC3E}">
        <p14:creationId xmlns:p14="http://schemas.microsoft.com/office/powerpoint/2010/main" val="243371527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Fund </a:t>
            </a:r>
            <a:r>
              <a:rPr lang="en-US" dirty="0" smtClean="0"/>
              <a:t>27 </a:t>
            </a:r>
            <a:r>
              <a:rPr lang="en-US" dirty="0"/>
              <a:t>Project Codes</a:t>
            </a:r>
          </a:p>
        </p:txBody>
      </p:sp>
      <p:sp>
        <p:nvSpPr>
          <p:cNvPr id="3" name="Slide Number Placeholder 2"/>
          <p:cNvSpPr>
            <a:spLocks noGrp="1"/>
          </p:cNvSpPr>
          <p:nvPr>
            <p:ph type="sldNum" sz="quarter" idx="12"/>
          </p:nvPr>
        </p:nvSpPr>
        <p:spPr/>
        <p:txBody>
          <a:bodyPr/>
          <a:lstStyle/>
          <a:p>
            <a:fld id="{C3CB0B32-A403-4877-9364-A02221D54EB0}" type="slidenum">
              <a:rPr lang="en-US" smtClean="0"/>
              <a:pPr/>
              <a:t>25</a:t>
            </a:fld>
            <a:endParaRPr lang="en-US"/>
          </a:p>
        </p:txBody>
      </p:sp>
      <p:sp>
        <p:nvSpPr>
          <p:cNvPr id="5" name="Content Placeholder 4"/>
          <p:cNvSpPr>
            <a:spLocks noGrp="1"/>
          </p:cNvSpPr>
          <p:nvPr>
            <p:ph sz="quarter" idx="1"/>
          </p:nvPr>
        </p:nvSpPr>
        <p:spPr>
          <a:xfrm>
            <a:off x="301752" y="1527048"/>
            <a:ext cx="8503920" cy="4873752"/>
          </a:xfrm>
        </p:spPr>
        <p:txBody>
          <a:bodyPr>
            <a:normAutofit/>
          </a:bodyPr>
          <a:lstStyle/>
          <a:p>
            <a:pPr marL="0" indent="0">
              <a:buNone/>
            </a:pPr>
            <a:r>
              <a:rPr lang="en-US" sz="3200" dirty="0" smtClean="0"/>
              <a:t>Fund 27 – Special Education Cost Claims	</a:t>
            </a:r>
          </a:p>
          <a:p>
            <a:pPr marL="274320" lvl="1" indent="0">
              <a:buNone/>
            </a:pPr>
            <a:r>
              <a:rPr lang="en-US" sz="2800" u="sng" dirty="0" smtClean="0">
                <a:solidFill>
                  <a:schemeClr val="tx1"/>
                </a:solidFill>
              </a:rPr>
              <a:t>ALL</a:t>
            </a:r>
            <a:r>
              <a:rPr lang="en-US" sz="2800" dirty="0" smtClean="0">
                <a:solidFill>
                  <a:schemeClr val="tx1"/>
                </a:solidFill>
              </a:rPr>
              <a:t> </a:t>
            </a:r>
            <a:r>
              <a:rPr lang="en-US" sz="2800" dirty="0">
                <a:solidFill>
                  <a:schemeClr val="tx1"/>
                </a:solidFill>
              </a:rPr>
              <a:t>s</a:t>
            </a:r>
            <a:r>
              <a:rPr lang="en-US" sz="2800" dirty="0" smtClean="0">
                <a:solidFill>
                  <a:schemeClr val="tx1"/>
                </a:solidFill>
              </a:rPr>
              <a:t>pecial </a:t>
            </a:r>
            <a:r>
              <a:rPr lang="en-US" sz="2800" dirty="0">
                <a:solidFill>
                  <a:schemeClr val="tx1"/>
                </a:solidFill>
              </a:rPr>
              <a:t>e</a:t>
            </a:r>
            <a:r>
              <a:rPr lang="en-US" sz="2800" dirty="0" smtClean="0">
                <a:solidFill>
                  <a:schemeClr val="tx1"/>
                </a:solidFill>
              </a:rPr>
              <a:t>ducation expenditures must have a project code.</a:t>
            </a:r>
          </a:p>
          <a:p>
            <a:pPr lvl="1"/>
            <a:endParaRPr lang="en-US" sz="1000" dirty="0" smtClean="0">
              <a:solidFill>
                <a:schemeClr val="tx1"/>
              </a:solidFill>
            </a:endParaRPr>
          </a:p>
          <a:p>
            <a:pPr lvl="1"/>
            <a:r>
              <a:rPr lang="en-US" sz="2800" dirty="0" smtClean="0">
                <a:solidFill>
                  <a:schemeClr val="tx1"/>
                </a:solidFill>
              </a:rPr>
              <a:t>Local (IDEA Maintenance of Effort)</a:t>
            </a:r>
          </a:p>
          <a:p>
            <a:pPr lvl="2">
              <a:buFont typeface="Arial" pitchFamily="34" charset="0"/>
              <a:buChar char="•"/>
            </a:pPr>
            <a:r>
              <a:rPr lang="en-US" sz="2600" dirty="0" smtClean="0"/>
              <a:t>011 - State Special Education Categorical Aid</a:t>
            </a:r>
          </a:p>
          <a:p>
            <a:pPr lvl="2">
              <a:buFont typeface="Arial" pitchFamily="34" charset="0"/>
              <a:buChar char="•"/>
            </a:pPr>
            <a:r>
              <a:rPr lang="en-US" sz="2600" dirty="0" smtClean="0">
                <a:solidFill>
                  <a:schemeClr val="tx1"/>
                </a:solidFill>
              </a:rPr>
              <a:t>019 - Non-aidable Special Education Cost</a:t>
            </a:r>
            <a:endParaRPr lang="en-US" sz="2800" dirty="0" smtClean="0">
              <a:solidFill>
                <a:schemeClr val="tx1"/>
              </a:solidFill>
            </a:endParaRPr>
          </a:p>
          <a:p>
            <a:pPr lvl="1"/>
            <a:r>
              <a:rPr lang="en-US" sz="2800" dirty="0" smtClean="0">
                <a:solidFill>
                  <a:schemeClr val="tx1"/>
                </a:solidFill>
              </a:rPr>
              <a:t>Federal</a:t>
            </a:r>
          </a:p>
          <a:p>
            <a:pPr lvl="2">
              <a:buFont typeface="Arial" pitchFamily="34" charset="0"/>
              <a:buChar char="•"/>
            </a:pPr>
            <a:r>
              <a:rPr lang="en-US" sz="2600" dirty="0" smtClean="0">
                <a:solidFill>
                  <a:schemeClr val="tx1"/>
                </a:solidFill>
              </a:rPr>
              <a:t>341 - IDEA Flow-through</a:t>
            </a:r>
          </a:p>
          <a:p>
            <a:pPr lvl="2">
              <a:buFont typeface="Arial" pitchFamily="34" charset="0"/>
              <a:buChar char="•"/>
            </a:pPr>
            <a:r>
              <a:rPr lang="en-US" sz="2600" dirty="0" smtClean="0">
                <a:solidFill>
                  <a:schemeClr val="tx1"/>
                </a:solidFill>
              </a:rPr>
              <a:t>347 - IDEA Preschool </a:t>
            </a:r>
          </a:p>
          <a:p>
            <a:pPr lvl="1"/>
            <a:endParaRPr lang="en-US" sz="2800" dirty="0">
              <a:solidFill>
                <a:schemeClr val="tx1"/>
              </a:solidFill>
            </a:endParaRPr>
          </a:p>
        </p:txBody>
      </p:sp>
      <p:sp>
        <p:nvSpPr>
          <p:cNvPr id="6" name="Date Placeholder 4"/>
          <p:cNvSpPr txBox="1">
            <a:spLocks/>
          </p:cNvSpPr>
          <p:nvPr/>
        </p:nvSpPr>
        <p:spPr>
          <a:xfrm>
            <a:off x="152400" y="6416675"/>
            <a:ext cx="4267200" cy="441325"/>
          </a:xfrm>
          <a:prstGeom prst="rect">
            <a:avLst/>
          </a:prstGeom>
        </p:spPr>
        <p:txBody>
          <a:bodyPr/>
          <a:lstStyle/>
          <a:p>
            <a:pPr eaLnBrk="1" fontAlgn="auto" hangingPunct="1">
              <a:spcBef>
                <a:spcPts val="0"/>
              </a:spcBef>
              <a:spcAft>
                <a:spcPts val="0"/>
              </a:spcAft>
              <a:defRPr/>
            </a:pPr>
            <a:r>
              <a:rPr lang="en-US" sz="1400" dirty="0">
                <a:solidFill>
                  <a:srgbClr val="FFFFFF"/>
                </a:solidFill>
                <a:latin typeface="+mn-lt"/>
              </a:rPr>
              <a:t>Wisconsin Department of Public Instruction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Claiming Costs</a:t>
            </a:r>
            <a:endParaRPr lang="en-US" dirty="0"/>
          </a:p>
        </p:txBody>
      </p:sp>
      <p:sp>
        <p:nvSpPr>
          <p:cNvPr id="3" name="Slide Number Placeholder 2"/>
          <p:cNvSpPr>
            <a:spLocks noGrp="1"/>
          </p:cNvSpPr>
          <p:nvPr>
            <p:ph type="sldNum" sz="quarter" idx="12"/>
          </p:nvPr>
        </p:nvSpPr>
        <p:spPr/>
        <p:txBody>
          <a:bodyPr/>
          <a:lstStyle/>
          <a:p>
            <a:fld id="{C3CB0B32-A403-4877-9364-A02221D54EB0}" type="slidenum">
              <a:rPr lang="en-US" smtClean="0"/>
              <a:pPr/>
              <a:t>26</a:t>
            </a:fld>
            <a:endParaRPr lang="en-US"/>
          </a:p>
        </p:txBody>
      </p:sp>
      <p:sp>
        <p:nvSpPr>
          <p:cNvPr id="5" name="Content Placeholder 4"/>
          <p:cNvSpPr>
            <a:spLocks noGrp="1"/>
          </p:cNvSpPr>
          <p:nvPr>
            <p:ph sz="quarter" idx="1"/>
          </p:nvPr>
        </p:nvSpPr>
        <p:spPr>
          <a:xfrm>
            <a:off x="301752" y="1673292"/>
            <a:ext cx="8503920" cy="4572000"/>
          </a:xfrm>
          <a:effectLst>
            <a:glow rad="139700">
              <a:schemeClr val="accent4">
                <a:satMod val="175000"/>
                <a:alpha val="40000"/>
              </a:schemeClr>
            </a:glow>
          </a:effectLst>
        </p:spPr>
        <p:txBody>
          <a:bodyPr>
            <a:normAutofit/>
          </a:bodyPr>
          <a:lstStyle/>
          <a:p>
            <a:r>
              <a:rPr lang="en-US" sz="2800" dirty="0" smtClean="0">
                <a:solidFill>
                  <a:schemeClr val="tx1"/>
                </a:solidFill>
              </a:rPr>
              <a:t>Expenditure reports sorted by project code are used to collect data necessary to claim grant costs.</a:t>
            </a:r>
          </a:p>
          <a:p>
            <a:endParaRPr lang="en-US" sz="1000" dirty="0" smtClean="0">
              <a:solidFill>
                <a:schemeClr val="tx1"/>
              </a:solidFill>
            </a:endParaRPr>
          </a:p>
          <a:p>
            <a:r>
              <a:rPr lang="en-US" sz="2800" dirty="0" smtClean="0"/>
              <a:t>Special Education Categorical aid is calculated by the project numbers on the district’s </a:t>
            </a:r>
            <a:br>
              <a:rPr lang="en-US" sz="2800" dirty="0" smtClean="0"/>
            </a:br>
            <a:r>
              <a:rPr lang="en-US" sz="2800" dirty="0" smtClean="0"/>
              <a:t>PI-1505-SE Special Education Annual Report.</a:t>
            </a:r>
          </a:p>
          <a:p>
            <a:endParaRPr lang="en-US" sz="2000" dirty="0" smtClean="0">
              <a:solidFill>
                <a:schemeClr val="tx1"/>
              </a:solidFill>
            </a:endParaRPr>
          </a:p>
          <a:p>
            <a:pPr algn="ctr">
              <a:buNone/>
            </a:pPr>
            <a:r>
              <a:rPr lang="en-US" sz="3200" dirty="0" smtClean="0"/>
              <a:t>   </a:t>
            </a:r>
            <a:r>
              <a:rPr lang="en-US" sz="4500" b="1" cap="all" dirty="0" smtClean="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rPr>
              <a:t>PROJECT  NUMBERS  </a:t>
            </a:r>
            <a:br>
              <a:rPr lang="en-US" sz="4500" b="1" cap="all" dirty="0" smtClean="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rPr>
            </a:br>
            <a:r>
              <a:rPr lang="en-US" sz="4500" b="1" cap="all" dirty="0" smtClean="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rPr>
              <a:t>ARE IMPORTANT </a:t>
            </a:r>
            <a:endParaRPr lang="en-US" sz="4500" dirty="0">
              <a:solidFill>
                <a:schemeClr val="accent3"/>
              </a:solidFill>
            </a:endParaRPr>
          </a:p>
        </p:txBody>
      </p:sp>
      <p:sp>
        <p:nvSpPr>
          <p:cNvPr id="6" name="Date Placeholder 4"/>
          <p:cNvSpPr txBox="1">
            <a:spLocks/>
          </p:cNvSpPr>
          <p:nvPr/>
        </p:nvSpPr>
        <p:spPr>
          <a:xfrm>
            <a:off x="152400" y="6416675"/>
            <a:ext cx="4267200" cy="441325"/>
          </a:xfrm>
          <a:prstGeom prst="rect">
            <a:avLst/>
          </a:prstGeom>
        </p:spPr>
        <p:txBody>
          <a:bodyPr/>
          <a:lstStyle/>
          <a:p>
            <a:pPr eaLnBrk="1" fontAlgn="auto" hangingPunct="1">
              <a:spcBef>
                <a:spcPts val="0"/>
              </a:spcBef>
              <a:spcAft>
                <a:spcPts val="0"/>
              </a:spcAft>
              <a:defRPr/>
            </a:pPr>
            <a:r>
              <a:rPr lang="en-US" sz="1400" dirty="0">
                <a:solidFill>
                  <a:srgbClr val="FFFFFF"/>
                </a:solidFill>
                <a:latin typeface="+mn-lt"/>
              </a:rPr>
              <a:t>Wisconsin Department of Public Instruction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905000" y="3352801"/>
            <a:ext cx="17526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162800" y="3352801"/>
            <a:ext cx="1752600" cy="2667000"/>
          </a:xfrm>
          <a:prstGeom prst="rect">
            <a:avLst/>
          </a:prstGeom>
          <a:solidFill>
            <a:srgbClr val="41DF7D">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43" name="Rectangle 42"/>
          <p:cNvSpPr/>
          <p:nvPr/>
        </p:nvSpPr>
        <p:spPr>
          <a:xfrm>
            <a:off x="5410200" y="3352802"/>
            <a:ext cx="1780032" cy="2667000"/>
          </a:xfrm>
          <a:prstGeom prst="rect">
            <a:avLst/>
          </a:prstGeom>
          <a:solidFill>
            <a:srgbClr val="E37DE5">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57600" y="3352801"/>
            <a:ext cx="1750087" cy="2667000"/>
          </a:xfrm>
          <a:prstGeom prst="rect">
            <a:avLst/>
          </a:prstGeom>
          <a:solidFill>
            <a:srgbClr val="6699FF">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28600" y="3352801"/>
            <a:ext cx="16764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C3CB0B32-A403-4877-9364-A02221D54EB0}" type="slidenum">
              <a:rPr lang="en-US" smtClean="0"/>
              <a:pPr/>
              <a:t>27</a:t>
            </a:fld>
            <a:endParaRPr lang="en-US"/>
          </a:p>
        </p:txBody>
      </p:sp>
      <p:sp>
        <p:nvSpPr>
          <p:cNvPr id="4" name="Rectangle 2"/>
          <p:cNvSpPr txBox="1">
            <a:spLocks noChangeArrowheads="1"/>
          </p:cNvSpPr>
          <p:nvPr/>
        </p:nvSpPr>
        <p:spPr>
          <a:xfrm>
            <a:off x="228600" y="304801"/>
            <a:ext cx="8610600" cy="9144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3">
                    <a:shade val="75000"/>
                  </a:schemeClr>
                </a:solidFill>
                <a:latin typeface="+mj-lt"/>
                <a:ea typeface="+mj-ea"/>
                <a:cs typeface="+mj-cs"/>
              </a:rPr>
              <a:t>Examples</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29" name="TextBox 28"/>
          <p:cNvSpPr txBox="1"/>
          <p:nvPr/>
        </p:nvSpPr>
        <p:spPr>
          <a:xfrm>
            <a:off x="457200" y="4596825"/>
            <a:ext cx="990600" cy="584775"/>
          </a:xfrm>
          <a:prstGeom prst="rect">
            <a:avLst/>
          </a:prstGeom>
          <a:noFill/>
        </p:spPr>
        <p:txBody>
          <a:bodyPr wrap="square" rtlCol="0">
            <a:spAutoFit/>
          </a:bodyPr>
          <a:lstStyle/>
          <a:p>
            <a:pPr algn="ctr"/>
            <a:r>
              <a:rPr lang="en-US" sz="3200" b="1" dirty="0" smtClean="0"/>
              <a:t>27</a:t>
            </a:r>
            <a:endParaRPr lang="en-US" sz="3200" b="1" dirty="0"/>
          </a:p>
        </p:txBody>
      </p:sp>
      <p:sp>
        <p:nvSpPr>
          <p:cNvPr id="32" name="TextBox 31"/>
          <p:cNvSpPr txBox="1"/>
          <p:nvPr/>
        </p:nvSpPr>
        <p:spPr>
          <a:xfrm>
            <a:off x="2209800" y="4596825"/>
            <a:ext cx="1219200" cy="584775"/>
          </a:xfrm>
          <a:prstGeom prst="rect">
            <a:avLst/>
          </a:prstGeom>
          <a:noFill/>
        </p:spPr>
        <p:txBody>
          <a:bodyPr wrap="square" rtlCol="0">
            <a:spAutoFit/>
          </a:bodyPr>
          <a:lstStyle/>
          <a:p>
            <a:pPr algn="ctr"/>
            <a:r>
              <a:rPr lang="en-US" sz="3200" b="1" dirty="0" smtClean="0"/>
              <a:t>XXX</a:t>
            </a:r>
            <a:endParaRPr lang="en-US" sz="3200" b="1" dirty="0"/>
          </a:p>
        </p:txBody>
      </p:sp>
      <p:sp>
        <p:nvSpPr>
          <p:cNvPr id="31" name="TextBox 30"/>
          <p:cNvSpPr txBox="1"/>
          <p:nvPr/>
        </p:nvSpPr>
        <p:spPr>
          <a:xfrm>
            <a:off x="3810000" y="4495800"/>
            <a:ext cx="1524000" cy="1077218"/>
          </a:xfrm>
          <a:prstGeom prst="rect">
            <a:avLst/>
          </a:prstGeom>
          <a:noFill/>
        </p:spPr>
        <p:txBody>
          <a:bodyPr wrap="square" rtlCol="0">
            <a:spAutoFit/>
          </a:bodyPr>
          <a:lstStyle/>
          <a:p>
            <a:pPr algn="ctr"/>
            <a:r>
              <a:rPr lang="en-US" sz="3200" b="1" dirty="0" smtClean="0"/>
              <a:t>  100 / 200</a:t>
            </a:r>
            <a:endParaRPr lang="en-US" sz="3200" b="1" dirty="0"/>
          </a:p>
        </p:txBody>
      </p:sp>
      <p:sp>
        <p:nvSpPr>
          <p:cNvPr id="33" name="TextBox 32"/>
          <p:cNvSpPr txBox="1"/>
          <p:nvPr/>
        </p:nvSpPr>
        <p:spPr>
          <a:xfrm>
            <a:off x="5410200" y="4536013"/>
            <a:ext cx="1828800" cy="569387"/>
          </a:xfrm>
          <a:prstGeom prst="rect">
            <a:avLst/>
          </a:prstGeom>
          <a:noFill/>
        </p:spPr>
        <p:txBody>
          <a:bodyPr wrap="square" rtlCol="0">
            <a:spAutoFit/>
          </a:bodyPr>
          <a:lstStyle/>
          <a:p>
            <a:pPr algn="ctr"/>
            <a:r>
              <a:rPr lang="en-US" sz="3100" b="1" dirty="0" smtClean="0"/>
              <a:t>156600</a:t>
            </a:r>
            <a:endParaRPr lang="en-US" sz="3100" b="1" dirty="0"/>
          </a:p>
        </p:txBody>
      </p:sp>
      <p:sp>
        <p:nvSpPr>
          <p:cNvPr id="34" name="TextBox 33"/>
          <p:cNvSpPr txBox="1"/>
          <p:nvPr/>
        </p:nvSpPr>
        <p:spPr>
          <a:xfrm>
            <a:off x="7162800" y="4495800"/>
            <a:ext cx="1828800" cy="584775"/>
          </a:xfrm>
          <a:prstGeom prst="rect">
            <a:avLst/>
          </a:prstGeom>
          <a:noFill/>
        </p:spPr>
        <p:txBody>
          <a:bodyPr wrap="square" rtlCol="0">
            <a:spAutoFit/>
          </a:bodyPr>
          <a:lstStyle/>
          <a:p>
            <a:pPr algn="ctr"/>
            <a:r>
              <a:rPr lang="en-US" sz="3200" b="1" dirty="0" smtClean="0"/>
              <a:t>011</a:t>
            </a:r>
          </a:p>
        </p:txBody>
      </p:sp>
      <p:sp>
        <p:nvSpPr>
          <p:cNvPr id="35" name="TextBox 34"/>
          <p:cNvSpPr txBox="1"/>
          <p:nvPr/>
        </p:nvSpPr>
        <p:spPr>
          <a:xfrm>
            <a:off x="304800" y="1295400"/>
            <a:ext cx="8458200" cy="1384995"/>
          </a:xfrm>
          <a:prstGeom prst="rect">
            <a:avLst/>
          </a:prstGeom>
          <a:noFill/>
        </p:spPr>
        <p:txBody>
          <a:bodyPr wrap="square" rtlCol="0">
            <a:spAutoFit/>
          </a:bodyPr>
          <a:lstStyle/>
          <a:p>
            <a:r>
              <a:rPr lang="en-US" sz="2800" dirty="0" smtClean="0"/>
              <a:t>The salary and fringe benefits of a speech and language teacher charged to </a:t>
            </a:r>
            <a:r>
              <a:rPr lang="en-US" sz="2800" b="1" u="sng" dirty="0" smtClean="0"/>
              <a:t>local</a:t>
            </a:r>
            <a:r>
              <a:rPr lang="en-US" sz="2800" dirty="0" smtClean="0"/>
              <a:t> costs (but are eligible for state categorical aid).</a:t>
            </a:r>
            <a:endParaRPr lang="en-US" sz="2800" dirty="0"/>
          </a:p>
        </p:txBody>
      </p:sp>
      <p:sp>
        <p:nvSpPr>
          <p:cNvPr id="3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37" name="TextBox 36"/>
          <p:cNvSpPr txBox="1"/>
          <p:nvPr/>
        </p:nvSpPr>
        <p:spPr>
          <a:xfrm>
            <a:off x="2362200" y="2895600"/>
            <a:ext cx="990600" cy="369332"/>
          </a:xfrm>
          <a:prstGeom prst="rect">
            <a:avLst/>
          </a:prstGeom>
          <a:noFill/>
        </p:spPr>
        <p:txBody>
          <a:bodyPr wrap="square" rtlCol="0">
            <a:spAutoFit/>
          </a:bodyPr>
          <a:lstStyle/>
          <a:p>
            <a:r>
              <a:rPr lang="en-US" dirty="0" smtClean="0"/>
              <a:t>Where?</a:t>
            </a:r>
            <a:endParaRPr lang="en-US" dirty="0"/>
          </a:p>
        </p:txBody>
      </p:sp>
      <p:sp>
        <p:nvSpPr>
          <p:cNvPr id="38" name="TextBox 37"/>
          <p:cNvSpPr txBox="1"/>
          <p:nvPr/>
        </p:nvSpPr>
        <p:spPr>
          <a:xfrm>
            <a:off x="4038600" y="2895600"/>
            <a:ext cx="914400" cy="369332"/>
          </a:xfrm>
          <a:prstGeom prst="rect">
            <a:avLst/>
          </a:prstGeom>
          <a:noFill/>
        </p:spPr>
        <p:txBody>
          <a:bodyPr wrap="square" rtlCol="0">
            <a:spAutoFit/>
          </a:bodyPr>
          <a:lstStyle/>
          <a:p>
            <a:r>
              <a:rPr lang="en-US" dirty="0" smtClean="0"/>
              <a:t>What?</a:t>
            </a:r>
            <a:endParaRPr lang="en-US" dirty="0"/>
          </a:p>
        </p:txBody>
      </p:sp>
      <p:sp>
        <p:nvSpPr>
          <p:cNvPr id="39" name="TextBox 38"/>
          <p:cNvSpPr txBox="1"/>
          <p:nvPr/>
        </p:nvSpPr>
        <p:spPr>
          <a:xfrm>
            <a:off x="5867400" y="2895600"/>
            <a:ext cx="990600" cy="369332"/>
          </a:xfrm>
          <a:prstGeom prst="rect">
            <a:avLst/>
          </a:prstGeom>
          <a:noFill/>
        </p:spPr>
        <p:txBody>
          <a:bodyPr wrap="square" rtlCol="0">
            <a:spAutoFit/>
          </a:bodyPr>
          <a:lstStyle/>
          <a:p>
            <a:r>
              <a:rPr lang="en-US" dirty="0" smtClean="0"/>
              <a:t>Why?</a:t>
            </a:r>
            <a:endParaRPr lang="en-US" dirty="0"/>
          </a:p>
        </p:txBody>
      </p:sp>
      <p:sp>
        <p:nvSpPr>
          <p:cNvPr id="40" name="TextBox 39"/>
          <p:cNvSpPr txBox="1"/>
          <p:nvPr/>
        </p:nvSpPr>
        <p:spPr>
          <a:xfrm>
            <a:off x="7772400" y="2895600"/>
            <a:ext cx="838200" cy="369332"/>
          </a:xfrm>
          <a:prstGeom prst="rect">
            <a:avLst/>
          </a:prstGeom>
          <a:noFill/>
        </p:spPr>
        <p:txBody>
          <a:bodyPr wrap="square" rtlCol="0">
            <a:spAutoFit/>
          </a:bodyPr>
          <a:lstStyle/>
          <a:p>
            <a:r>
              <a:rPr lang="en-US" dirty="0" smtClean="0"/>
              <a:t>How?</a:t>
            </a:r>
            <a:endParaRPr lang="en-US" dirty="0"/>
          </a:p>
        </p:txBody>
      </p:sp>
      <p:sp>
        <p:nvSpPr>
          <p:cNvPr id="46" name="Chevron 14"/>
          <p:cNvSpPr/>
          <p:nvPr/>
        </p:nvSpPr>
        <p:spPr>
          <a:xfrm>
            <a:off x="1962912" y="3352800"/>
            <a:ext cx="1728216"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47" name="Pentagon 7"/>
          <p:cNvSpPr/>
          <p:nvPr/>
        </p:nvSpPr>
        <p:spPr>
          <a:xfrm>
            <a:off x="228600" y="3352801"/>
            <a:ext cx="1728216"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48" name="Chevron 14"/>
          <p:cNvSpPr/>
          <p:nvPr/>
        </p:nvSpPr>
        <p:spPr>
          <a:xfrm>
            <a:off x="5468112" y="3352801"/>
            <a:ext cx="1728216" cy="914400"/>
          </a:xfrm>
          <a:prstGeom prst="rect">
            <a:avLst/>
          </a:prstGeom>
          <a:solidFill>
            <a:srgbClr val="E37DE5"/>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Function</a:t>
            </a:r>
            <a:endParaRPr lang="en-US" sz="2500" b="1" dirty="0">
              <a:solidFill>
                <a:schemeClr val="tx1"/>
              </a:solidFill>
            </a:endParaRPr>
          </a:p>
        </p:txBody>
      </p:sp>
      <p:sp>
        <p:nvSpPr>
          <p:cNvPr id="49" name="Chevron 18"/>
          <p:cNvSpPr/>
          <p:nvPr/>
        </p:nvSpPr>
        <p:spPr>
          <a:xfrm>
            <a:off x="3715512" y="3352801"/>
            <a:ext cx="1728216"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
        <p:nvSpPr>
          <p:cNvPr id="50" name="Pentagon 7"/>
          <p:cNvSpPr/>
          <p:nvPr/>
        </p:nvSpPr>
        <p:spPr>
          <a:xfrm>
            <a:off x="7220712" y="3352801"/>
            <a:ext cx="1728216" cy="914400"/>
          </a:xfrm>
          <a:prstGeom prst="rect">
            <a:avLst/>
          </a:prstGeom>
          <a:solidFill>
            <a:srgbClr val="41DF7D"/>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Project</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1"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905000" y="3352801"/>
            <a:ext cx="17526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162800" y="3352801"/>
            <a:ext cx="1752600" cy="2667000"/>
          </a:xfrm>
          <a:prstGeom prst="rect">
            <a:avLst/>
          </a:prstGeom>
          <a:solidFill>
            <a:srgbClr val="41DF7D">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43" name="Rectangle 42"/>
          <p:cNvSpPr/>
          <p:nvPr/>
        </p:nvSpPr>
        <p:spPr>
          <a:xfrm>
            <a:off x="5410200" y="3352802"/>
            <a:ext cx="1780032" cy="2667000"/>
          </a:xfrm>
          <a:prstGeom prst="rect">
            <a:avLst/>
          </a:prstGeom>
          <a:solidFill>
            <a:srgbClr val="E37DE5">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57600" y="3352801"/>
            <a:ext cx="1750087" cy="2667000"/>
          </a:xfrm>
          <a:prstGeom prst="rect">
            <a:avLst/>
          </a:prstGeom>
          <a:solidFill>
            <a:srgbClr val="6699FF">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28600" y="3352801"/>
            <a:ext cx="16764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C3CB0B32-A403-4877-9364-A02221D54EB0}" type="slidenum">
              <a:rPr lang="en-US" smtClean="0"/>
              <a:pPr/>
              <a:t>28</a:t>
            </a:fld>
            <a:endParaRPr lang="en-US"/>
          </a:p>
        </p:txBody>
      </p:sp>
      <p:sp>
        <p:nvSpPr>
          <p:cNvPr id="4" name="Rectangle 2"/>
          <p:cNvSpPr txBox="1">
            <a:spLocks noChangeArrowheads="1"/>
          </p:cNvSpPr>
          <p:nvPr/>
        </p:nvSpPr>
        <p:spPr>
          <a:xfrm>
            <a:off x="228600" y="304800"/>
            <a:ext cx="8610600" cy="100647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3">
                    <a:shade val="75000"/>
                  </a:schemeClr>
                </a:solidFill>
                <a:latin typeface="+mj-lt"/>
                <a:ea typeface="+mj-ea"/>
                <a:cs typeface="+mj-cs"/>
              </a:rPr>
              <a:t>Examples</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29" name="TextBox 28"/>
          <p:cNvSpPr txBox="1"/>
          <p:nvPr/>
        </p:nvSpPr>
        <p:spPr>
          <a:xfrm>
            <a:off x="457200" y="4596825"/>
            <a:ext cx="990600" cy="584775"/>
          </a:xfrm>
          <a:prstGeom prst="rect">
            <a:avLst/>
          </a:prstGeom>
          <a:noFill/>
        </p:spPr>
        <p:txBody>
          <a:bodyPr wrap="square" rtlCol="0">
            <a:spAutoFit/>
          </a:bodyPr>
          <a:lstStyle/>
          <a:p>
            <a:pPr algn="ctr"/>
            <a:r>
              <a:rPr lang="en-US" sz="3200" b="1" dirty="0" smtClean="0"/>
              <a:t>10</a:t>
            </a:r>
            <a:endParaRPr lang="en-US" sz="3200" b="1" dirty="0"/>
          </a:p>
        </p:txBody>
      </p:sp>
      <p:sp>
        <p:nvSpPr>
          <p:cNvPr id="32" name="TextBox 31"/>
          <p:cNvSpPr txBox="1"/>
          <p:nvPr/>
        </p:nvSpPr>
        <p:spPr>
          <a:xfrm>
            <a:off x="2209800" y="4596825"/>
            <a:ext cx="1219200" cy="584775"/>
          </a:xfrm>
          <a:prstGeom prst="rect">
            <a:avLst/>
          </a:prstGeom>
          <a:noFill/>
        </p:spPr>
        <p:txBody>
          <a:bodyPr wrap="square" rtlCol="0">
            <a:spAutoFit/>
          </a:bodyPr>
          <a:lstStyle/>
          <a:p>
            <a:pPr algn="ctr"/>
            <a:r>
              <a:rPr lang="en-US" sz="3200" b="1" dirty="0" smtClean="0"/>
              <a:t>XXX</a:t>
            </a:r>
            <a:endParaRPr lang="en-US" sz="3200" b="1" dirty="0"/>
          </a:p>
        </p:txBody>
      </p:sp>
      <p:sp>
        <p:nvSpPr>
          <p:cNvPr id="31" name="TextBox 30"/>
          <p:cNvSpPr txBox="1"/>
          <p:nvPr/>
        </p:nvSpPr>
        <p:spPr>
          <a:xfrm>
            <a:off x="3810000" y="4495800"/>
            <a:ext cx="1524000" cy="1077218"/>
          </a:xfrm>
          <a:prstGeom prst="rect">
            <a:avLst/>
          </a:prstGeom>
          <a:noFill/>
        </p:spPr>
        <p:txBody>
          <a:bodyPr wrap="square" rtlCol="0">
            <a:spAutoFit/>
          </a:bodyPr>
          <a:lstStyle/>
          <a:p>
            <a:pPr algn="ctr"/>
            <a:r>
              <a:rPr lang="en-US" sz="3200" b="1" dirty="0" smtClean="0"/>
              <a:t>  100 / 200</a:t>
            </a:r>
            <a:endParaRPr lang="en-US" sz="3200" b="1" dirty="0"/>
          </a:p>
        </p:txBody>
      </p:sp>
      <p:sp>
        <p:nvSpPr>
          <p:cNvPr id="33" name="TextBox 32"/>
          <p:cNvSpPr txBox="1"/>
          <p:nvPr/>
        </p:nvSpPr>
        <p:spPr>
          <a:xfrm>
            <a:off x="5410200" y="4536013"/>
            <a:ext cx="1828800" cy="569387"/>
          </a:xfrm>
          <a:prstGeom prst="rect">
            <a:avLst/>
          </a:prstGeom>
          <a:noFill/>
        </p:spPr>
        <p:txBody>
          <a:bodyPr wrap="square" rtlCol="0">
            <a:spAutoFit/>
          </a:bodyPr>
          <a:lstStyle/>
          <a:p>
            <a:pPr algn="ctr"/>
            <a:r>
              <a:rPr lang="en-US" sz="3100" b="1" dirty="0" smtClean="0"/>
              <a:t>122000</a:t>
            </a:r>
            <a:endParaRPr lang="en-US" sz="3100" b="1" dirty="0"/>
          </a:p>
        </p:txBody>
      </p:sp>
      <p:sp>
        <p:nvSpPr>
          <p:cNvPr id="34" name="TextBox 33"/>
          <p:cNvSpPr txBox="1"/>
          <p:nvPr/>
        </p:nvSpPr>
        <p:spPr>
          <a:xfrm>
            <a:off x="7162800" y="4495800"/>
            <a:ext cx="1828800" cy="584775"/>
          </a:xfrm>
          <a:prstGeom prst="rect">
            <a:avLst/>
          </a:prstGeom>
          <a:noFill/>
        </p:spPr>
        <p:txBody>
          <a:bodyPr wrap="square" rtlCol="0">
            <a:spAutoFit/>
          </a:bodyPr>
          <a:lstStyle/>
          <a:p>
            <a:pPr algn="ctr"/>
            <a:r>
              <a:rPr lang="en-US" sz="3200" b="1" dirty="0" smtClean="0"/>
              <a:t>141</a:t>
            </a:r>
          </a:p>
        </p:txBody>
      </p:sp>
      <p:sp>
        <p:nvSpPr>
          <p:cNvPr id="35" name="TextBox 34"/>
          <p:cNvSpPr txBox="1"/>
          <p:nvPr/>
        </p:nvSpPr>
        <p:spPr>
          <a:xfrm>
            <a:off x="304800" y="1600200"/>
            <a:ext cx="8458200" cy="954107"/>
          </a:xfrm>
          <a:prstGeom prst="rect">
            <a:avLst/>
          </a:prstGeom>
          <a:noFill/>
        </p:spPr>
        <p:txBody>
          <a:bodyPr wrap="square" rtlCol="0">
            <a:spAutoFit/>
          </a:bodyPr>
          <a:lstStyle/>
          <a:p>
            <a:r>
              <a:rPr lang="en-US" sz="2800" dirty="0" smtClean="0"/>
              <a:t>The salary and fringe benefits of a reading teacher charged to the Title I grant.</a:t>
            </a:r>
            <a:endParaRPr lang="en-US" sz="2800" dirty="0"/>
          </a:p>
        </p:txBody>
      </p:sp>
      <p:sp>
        <p:nvSpPr>
          <p:cNvPr id="3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37" name="TextBox 36"/>
          <p:cNvSpPr txBox="1"/>
          <p:nvPr/>
        </p:nvSpPr>
        <p:spPr>
          <a:xfrm>
            <a:off x="2362200" y="2895600"/>
            <a:ext cx="990600" cy="369332"/>
          </a:xfrm>
          <a:prstGeom prst="rect">
            <a:avLst/>
          </a:prstGeom>
          <a:noFill/>
        </p:spPr>
        <p:txBody>
          <a:bodyPr wrap="square" rtlCol="0">
            <a:spAutoFit/>
          </a:bodyPr>
          <a:lstStyle/>
          <a:p>
            <a:r>
              <a:rPr lang="en-US" dirty="0" smtClean="0"/>
              <a:t>Where?</a:t>
            </a:r>
            <a:endParaRPr lang="en-US" dirty="0"/>
          </a:p>
        </p:txBody>
      </p:sp>
      <p:sp>
        <p:nvSpPr>
          <p:cNvPr id="38" name="TextBox 37"/>
          <p:cNvSpPr txBox="1"/>
          <p:nvPr/>
        </p:nvSpPr>
        <p:spPr>
          <a:xfrm>
            <a:off x="4038600" y="2895600"/>
            <a:ext cx="990600" cy="369332"/>
          </a:xfrm>
          <a:prstGeom prst="rect">
            <a:avLst/>
          </a:prstGeom>
          <a:noFill/>
        </p:spPr>
        <p:txBody>
          <a:bodyPr wrap="square" rtlCol="0">
            <a:spAutoFit/>
          </a:bodyPr>
          <a:lstStyle/>
          <a:p>
            <a:r>
              <a:rPr lang="en-US" dirty="0" smtClean="0"/>
              <a:t>What?</a:t>
            </a:r>
            <a:endParaRPr lang="en-US" dirty="0"/>
          </a:p>
        </p:txBody>
      </p:sp>
      <p:sp>
        <p:nvSpPr>
          <p:cNvPr id="39" name="TextBox 38"/>
          <p:cNvSpPr txBox="1"/>
          <p:nvPr/>
        </p:nvSpPr>
        <p:spPr>
          <a:xfrm>
            <a:off x="5867400" y="2895600"/>
            <a:ext cx="990600" cy="369332"/>
          </a:xfrm>
          <a:prstGeom prst="rect">
            <a:avLst/>
          </a:prstGeom>
          <a:noFill/>
        </p:spPr>
        <p:txBody>
          <a:bodyPr wrap="square" rtlCol="0">
            <a:spAutoFit/>
          </a:bodyPr>
          <a:lstStyle/>
          <a:p>
            <a:r>
              <a:rPr lang="en-US" dirty="0" smtClean="0"/>
              <a:t>Why?</a:t>
            </a:r>
            <a:endParaRPr lang="en-US" dirty="0"/>
          </a:p>
        </p:txBody>
      </p:sp>
      <p:sp>
        <p:nvSpPr>
          <p:cNvPr id="40" name="TextBox 39"/>
          <p:cNvSpPr txBox="1"/>
          <p:nvPr/>
        </p:nvSpPr>
        <p:spPr>
          <a:xfrm>
            <a:off x="7772400" y="2895600"/>
            <a:ext cx="914400" cy="369332"/>
          </a:xfrm>
          <a:prstGeom prst="rect">
            <a:avLst/>
          </a:prstGeom>
          <a:noFill/>
        </p:spPr>
        <p:txBody>
          <a:bodyPr wrap="square" rtlCol="0">
            <a:spAutoFit/>
          </a:bodyPr>
          <a:lstStyle/>
          <a:p>
            <a:r>
              <a:rPr lang="en-US" dirty="0" smtClean="0"/>
              <a:t>How?</a:t>
            </a:r>
            <a:endParaRPr lang="en-US" dirty="0"/>
          </a:p>
        </p:txBody>
      </p:sp>
      <p:sp>
        <p:nvSpPr>
          <p:cNvPr id="46" name="Chevron 14"/>
          <p:cNvSpPr/>
          <p:nvPr/>
        </p:nvSpPr>
        <p:spPr>
          <a:xfrm>
            <a:off x="1962912" y="3352800"/>
            <a:ext cx="1728216"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47" name="Pentagon 7"/>
          <p:cNvSpPr/>
          <p:nvPr/>
        </p:nvSpPr>
        <p:spPr>
          <a:xfrm>
            <a:off x="228600" y="3352801"/>
            <a:ext cx="1728216"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48" name="Chevron 14"/>
          <p:cNvSpPr/>
          <p:nvPr/>
        </p:nvSpPr>
        <p:spPr>
          <a:xfrm>
            <a:off x="5468112" y="3352801"/>
            <a:ext cx="1728216" cy="914400"/>
          </a:xfrm>
          <a:prstGeom prst="rect">
            <a:avLst/>
          </a:prstGeom>
          <a:solidFill>
            <a:srgbClr val="E37DE5"/>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Function</a:t>
            </a:r>
            <a:endParaRPr lang="en-US" sz="2500" b="1" dirty="0">
              <a:solidFill>
                <a:schemeClr val="tx1"/>
              </a:solidFill>
            </a:endParaRPr>
          </a:p>
        </p:txBody>
      </p:sp>
      <p:sp>
        <p:nvSpPr>
          <p:cNvPr id="49" name="Chevron 18"/>
          <p:cNvSpPr/>
          <p:nvPr/>
        </p:nvSpPr>
        <p:spPr>
          <a:xfrm>
            <a:off x="3715512" y="3352801"/>
            <a:ext cx="1728216"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
        <p:nvSpPr>
          <p:cNvPr id="50" name="Pentagon 7"/>
          <p:cNvSpPr/>
          <p:nvPr/>
        </p:nvSpPr>
        <p:spPr>
          <a:xfrm>
            <a:off x="7220712" y="3352801"/>
            <a:ext cx="1728216" cy="914400"/>
          </a:xfrm>
          <a:prstGeom prst="rect">
            <a:avLst/>
          </a:prstGeom>
          <a:solidFill>
            <a:srgbClr val="41DF7D"/>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Project</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1" grpId="0"/>
      <p:bldP spid="33" grpId="0"/>
      <p:bldP spid="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905000" y="3352801"/>
            <a:ext cx="17526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162800" y="3352801"/>
            <a:ext cx="1752600" cy="2667000"/>
          </a:xfrm>
          <a:prstGeom prst="rect">
            <a:avLst/>
          </a:prstGeom>
          <a:solidFill>
            <a:srgbClr val="41DF7D">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43" name="Rectangle 42"/>
          <p:cNvSpPr/>
          <p:nvPr/>
        </p:nvSpPr>
        <p:spPr>
          <a:xfrm>
            <a:off x="5410200" y="3352802"/>
            <a:ext cx="1780032" cy="2667000"/>
          </a:xfrm>
          <a:prstGeom prst="rect">
            <a:avLst/>
          </a:prstGeom>
          <a:solidFill>
            <a:srgbClr val="E37DE5">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57600" y="3352801"/>
            <a:ext cx="1750087" cy="2667000"/>
          </a:xfrm>
          <a:prstGeom prst="rect">
            <a:avLst/>
          </a:prstGeom>
          <a:solidFill>
            <a:srgbClr val="6699FF">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28600" y="3352801"/>
            <a:ext cx="16764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C3CB0B32-A403-4877-9364-A02221D54EB0}" type="slidenum">
              <a:rPr lang="en-US" smtClean="0"/>
              <a:pPr/>
              <a:t>29</a:t>
            </a:fld>
            <a:endParaRPr lang="en-US"/>
          </a:p>
        </p:txBody>
      </p:sp>
      <p:sp>
        <p:nvSpPr>
          <p:cNvPr id="4" name="Rectangle 2"/>
          <p:cNvSpPr txBox="1">
            <a:spLocks noChangeArrowheads="1"/>
          </p:cNvSpPr>
          <p:nvPr/>
        </p:nvSpPr>
        <p:spPr>
          <a:xfrm>
            <a:off x="228600" y="304801"/>
            <a:ext cx="8610600" cy="9144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3">
                    <a:shade val="75000"/>
                  </a:schemeClr>
                </a:solidFill>
                <a:latin typeface="+mj-lt"/>
                <a:ea typeface="+mj-ea"/>
                <a:cs typeface="+mj-cs"/>
              </a:rPr>
              <a:t>Examples</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29" name="TextBox 28"/>
          <p:cNvSpPr txBox="1"/>
          <p:nvPr/>
        </p:nvSpPr>
        <p:spPr>
          <a:xfrm>
            <a:off x="457200" y="4596825"/>
            <a:ext cx="990600" cy="584775"/>
          </a:xfrm>
          <a:prstGeom prst="rect">
            <a:avLst/>
          </a:prstGeom>
          <a:noFill/>
        </p:spPr>
        <p:txBody>
          <a:bodyPr wrap="square" rtlCol="0">
            <a:spAutoFit/>
          </a:bodyPr>
          <a:lstStyle/>
          <a:p>
            <a:pPr algn="ctr"/>
            <a:r>
              <a:rPr lang="en-US" sz="3200" b="1" dirty="0" smtClean="0"/>
              <a:t>27</a:t>
            </a:r>
            <a:endParaRPr lang="en-US" sz="3200" b="1" dirty="0"/>
          </a:p>
        </p:txBody>
      </p:sp>
      <p:sp>
        <p:nvSpPr>
          <p:cNvPr id="32" name="TextBox 31"/>
          <p:cNvSpPr txBox="1"/>
          <p:nvPr/>
        </p:nvSpPr>
        <p:spPr>
          <a:xfrm>
            <a:off x="2209800" y="4596825"/>
            <a:ext cx="1219200" cy="584775"/>
          </a:xfrm>
          <a:prstGeom prst="rect">
            <a:avLst/>
          </a:prstGeom>
          <a:noFill/>
        </p:spPr>
        <p:txBody>
          <a:bodyPr wrap="square" rtlCol="0">
            <a:spAutoFit/>
          </a:bodyPr>
          <a:lstStyle/>
          <a:p>
            <a:pPr algn="ctr"/>
            <a:r>
              <a:rPr lang="en-US" sz="3200" b="1" dirty="0" smtClean="0"/>
              <a:t>XXX</a:t>
            </a:r>
            <a:endParaRPr lang="en-US" sz="3200" b="1" dirty="0"/>
          </a:p>
        </p:txBody>
      </p:sp>
      <p:sp>
        <p:nvSpPr>
          <p:cNvPr id="31" name="TextBox 30"/>
          <p:cNvSpPr txBox="1"/>
          <p:nvPr/>
        </p:nvSpPr>
        <p:spPr>
          <a:xfrm>
            <a:off x="3810000" y="4495800"/>
            <a:ext cx="1524000" cy="584775"/>
          </a:xfrm>
          <a:prstGeom prst="rect">
            <a:avLst/>
          </a:prstGeom>
          <a:noFill/>
        </p:spPr>
        <p:txBody>
          <a:bodyPr wrap="square" rtlCol="0">
            <a:spAutoFit/>
          </a:bodyPr>
          <a:lstStyle/>
          <a:p>
            <a:pPr algn="ctr"/>
            <a:r>
              <a:rPr lang="en-US" sz="3200" b="1" dirty="0" smtClean="0"/>
              <a:t>  342</a:t>
            </a:r>
            <a:endParaRPr lang="en-US" sz="3200" b="1" dirty="0"/>
          </a:p>
        </p:txBody>
      </p:sp>
      <p:sp>
        <p:nvSpPr>
          <p:cNvPr id="33" name="TextBox 32"/>
          <p:cNvSpPr txBox="1"/>
          <p:nvPr/>
        </p:nvSpPr>
        <p:spPr>
          <a:xfrm>
            <a:off x="5410200" y="4536013"/>
            <a:ext cx="1828800" cy="569387"/>
          </a:xfrm>
          <a:prstGeom prst="rect">
            <a:avLst/>
          </a:prstGeom>
          <a:noFill/>
        </p:spPr>
        <p:txBody>
          <a:bodyPr wrap="square" rtlCol="0">
            <a:spAutoFit/>
          </a:bodyPr>
          <a:lstStyle/>
          <a:p>
            <a:pPr algn="ctr"/>
            <a:r>
              <a:rPr lang="en-US" sz="3100" b="1" dirty="0" smtClean="0"/>
              <a:t>221300</a:t>
            </a:r>
            <a:endParaRPr lang="en-US" sz="3100" b="1" dirty="0"/>
          </a:p>
        </p:txBody>
      </p:sp>
      <p:sp>
        <p:nvSpPr>
          <p:cNvPr id="34" name="TextBox 33"/>
          <p:cNvSpPr txBox="1"/>
          <p:nvPr/>
        </p:nvSpPr>
        <p:spPr>
          <a:xfrm>
            <a:off x="7162800" y="4495800"/>
            <a:ext cx="1828800" cy="584775"/>
          </a:xfrm>
          <a:prstGeom prst="rect">
            <a:avLst/>
          </a:prstGeom>
          <a:noFill/>
        </p:spPr>
        <p:txBody>
          <a:bodyPr wrap="square" rtlCol="0">
            <a:spAutoFit/>
          </a:bodyPr>
          <a:lstStyle/>
          <a:p>
            <a:pPr algn="ctr"/>
            <a:r>
              <a:rPr lang="en-US" sz="3200" b="1" dirty="0" smtClean="0"/>
              <a:t>347</a:t>
            </a:r>
          </a:p>
        </p:txBody>
      </p:sp>
      <p:sp>
        <p:nvSpPr>
          <p:cNvPr id="35" name="TextBox 34"/>
          <p:cNvSpPr txBox="1"/>
          <p:nvPr/>
        </p:nvSpPr>
        <p:spPr>
          <a:xfrm>
            <a:off x="457200" y="1295400"/>
            <a:ext cx="8458200" cy="1384995"/>
          </a:xfrm>
          <a:prstGeom prst="rect">
            <a:avLst/>
          </a:prstGeom>
          <a:noFill/>
        </p:spPr>
        <p:txBody>
          <a:bodyPr wrap="square" rtlCol="0">
            <a:spAutoFit/>
          </a:bodyPr>
          <a:lstStyle/>
          <a:p>
            <a:r>
              <a:rPr lang="en-US" sz="2800" dirty="0" smtClean="0"/>
              <a:t>Travel and hotel costs for special education teachers to attend a statewide autism training. The costs will be charged to the IDEA preschool grant. </a:t>
            </a:r>
            <a:endParaRPr lang="en-US" sz="2800" dirty="0"/>
          </a:p>
        </p:txBody>
      </p:sp>
      <p:sp>
        <p:nvSpPr>
          <p:cNvPr id="3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37" name="TextBox 36"/>
          <p:cNvSpPr txBox="1"/>
          <p:nvPr/>
        </p:nvSpPr>
        <p:spPr>
          <a:xfrm>
            <a:off x="2362200" y="2895600"/>
            <a:ext cx="990600" cy="369332"/>
          </a:xfrm>
          <a:prstGeom prst="rect">
            <a:avLst/>
          </a:prstGeom>
          <a:noFill/>
        </p:spPr>
        <p:txBody>
          <a:bodyPr wrap="square" rtlCol="0">
            <a:spAutoFit/>
          </a:bodyPr>
          <a:lstStyle/>
          <a:p>
            <a:r>
              <a:rPr lang="en-US" dirty="0" smtClean="0"/>
              <a:t>Where?</a:t>
            </a:r>
            <a:endParaRPr lang="en-US" dirty="0"/>
          </a:p>
        </p:txBody>
      </p:sp>
      <p:sp>
        <p:nvSpPr>
          <p:cNvPr id="38" name="TextBox 37"/>
          <p:cNvSpPr txBox="1"/>
          <p:nvPr/>
        </p:nvSpPr>
        <p:spPr>
          <a:xfrm>
            <a:off x="4038600" y="2895600"/>
            <a:ext cx="990600" cy="369332"/>
          </a:xfrm>
          <a:prstGeom prst="rect">
            <a:avLst/>
          </a:prstGeom>
          <a:noFill/>
        </p:spPr>
        <p:txBody>
          <a:bodyPr wrap="square" rtlCol="0">
            <a:spAutoFit/>
          </a:bodyPr>
          <a:lstStyle/>
          <a:p>
            <a:r>
              <a:rPr lang="en-US" dirty="0" smtClean="0"/>
              <a:t>What?</a:t>
            </a:r>
            <a:endParaRPr lang="en-US" dirty="0"/>
          </a:p>
        </p:txBody>
      </p:sp>
      <p:sp>
        <p:nvSpPr>
          <p:cNvPr id="39" name="TextBox 38"/>
          <p:cNvSpPr txBox="1"/>
          <p:nvPr/>
        </p:nvSpPr>
        <p:spPr>
          <a:xfrm>
            <a:off x="5867400" y="2895600"/>
            <a:ext cx="990600" cy="369332"/>
          </a:xfrm>
          <a:prstGeom prst="rect">
            <a:avLst/>
          </a:prstGeom>
          <a:noFill/>
        </p:spPr>
        <p:txBody>
          <a:bodyPr wrap="square" rtlCol="0">
            <a:spAutoFit/>
          </a:bodyPr>
          <a:lstStyle/>
          <a:p>
            <a:r>
              <a:rPr lang="en-US" dirty="0" smtClean="0"/>
              <a:t>Why?</a:t>
            </a:r>
            <a:endParaRPr lang="en-US" dirty="0"/>
          </a:p>
        </p:txBody>
      </p:sp>
      <p:sp>
        <p:nvSpPr>
          <p:cNvPr id="40" name="TextBox 39"/>
          <p:cNvSpPr txBox="1"/>
          <p:nvPr/>
        </p:nvSpPr>
        <p:spPr>
          <a:xfrm>
            <a:off x="7696200" y="2895600"/>
            <a:ext cx="990600" cy="369332"/>
          </a:xfrm>
          <a:prstGeom prst="rect">
            <a:avLst/>
          </a:prstGeom>
          <a:noFill/>
        </p:spPr>
        <p:txBody>
          <a:bodyPr wrap="square" rtlCol="0">
            <a:spAutoFit/>
          </a:bodyPr>
          <a:lstStyle/>
          <a:p>
            <a:r>
              <a:rPr lang="en-US" dirty="0" smtClean="0"/>
              <a:t>How?</a:t>
            </a:r>
            <a:endParaRPr lang="en-US" dirty="0"/>
          </a:p>
        </p:txBody>
      </p:sp>
      <p:sp>
        <p:nvSpPr>
          <p:cNvPr id="46" name="Chevron 14"/>
          <p:cNvSpPr/>
          <p:nvPr/>
        </p:nvSpPr>
        <p:spPr>
          <a:xfrm>
            <a:off x="1962912" y="3352800"/>
            <a:ext cx="1728216"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47" name="Pentagon 7"/>
          <p:cNvSpPr/>
          <p:nvPr/>
        </p:nvSpPr>
        <p:spPr>
          <a:xfrm>
            <a:off x="228600" y="3352801"/>
            <a:ext cx="1728216"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48" name="Chevron 14"/>
          <p:cNvSpPr/>
          <p:nvPr/>
        </p:nvSpPr>
        <p:spPr>
          <a:xfrm>
            <a:off x="5468112" y="3352801"/>
            <a:ext cx="1728216" cy="914400"/>
          </a:xfrm>
          <a:prstGeom prst="rect">
            <a:avLst/>
          </a:prstGeom>
          <a:solidFill>
            <a:srgbClr val="E37DE5"/>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Function</a:t>
            </a:r>
            <a:endParaRPr lang="en-US" sz="2500" b="1" dirty="0">
              <a:solidFill>
                <a:schemeClr val="tx1"/>
              </a:solidFill>
            </a:endParaRPr>
          </a:p>
        </p:txBody>
      </p:sp>
      <p:sp>
        <p:nvSpPr>
          <p:cNvPr id="49" name="Chevron 18"/>
          <p:cNvSpPr/>
          <p:nvPr/>
        </p:nvSpPr>
        <p:spPr>
          <a:xfrm>
            <a:off x="3715512" y="3352801"/>
            <a:ext cx="1728216"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
        <p:nvSpPr>
          <p:cNvPr id="50" name="Pentagon 7"/>
          <p:cNvSpPr/>
          <p:nvPr/>
        </p:nvSpPr>
        <p:spPr>
          <a:xfrm>
            <a:off x="7220712" y="3352801"/>
            <a:ext cx="1728216" cy="914400"/>
          </a:xfrm>
          <a:prstGeom prst="rect">
            <a:avLst/>
          </a:prstGeom>
          <a:solidFill>
            <a:srgbClr val="41DF7D"/>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Project</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1" grpId="0"/>
      <p:bldP spid="33"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228600" y="1981200"/>
            <a:ext cx="8610600" cy="4343400"/>
          </a:xfrm>
          <a:noFill/>
          <a:ln/>
        </p:spPr>
        <p:txBody>
          <a:bodyPr lIns="92075" tIns="46038" rIns="92075" bIns="46038">
            <a:normAutofit/>
          </a:bodyPr>
          <a:lstStyle/>
          <a:p>
            <a:pPr lvl="1">
              <a:buNone/>
            </a:pPr>
            <a:endParaRPr lang="en-US" sz="1000" b="1" u="sng" dirty="0" smtClean="0"/>
          </a:p>
          <a:p>
            <a:pPr marL="822325" lvl="2" indent="-822325">
              <a:buNone/>
            </a:pPr>
            <a:r>
              <a:rPr lang="en-US" sz="2500" dirty="0" smtClean="0">
                <a:effectLst/>
              </a:rPr>
              <a:t>We need a consistent s</a:t>
            </a:r>
            <a:r>
              <a:rPr lang="en-US" sz="2500" dirty="0" smtClean="0"/>
              <a:t>ystem for reporting LEA activity for:</a:t>
            </a:r>
          </a:p>
          <a:p>
            <a:pPr lvl="1">
              <a:buNone/>
            </a:pPr>
            <a:endParaRPr lang="en-US" sz="1200" dirty="0" smtClean="0">
              <a:effectLst/>
            </a:endParaRPr>
          </a:p>
          <a:p>
            <a:pPr lvl="3"/>
            <a:r>
              <a:rPr lang="en-US" sz="2200" dirty="0" smtClean="0">
                <a:solidFill>
                  <a:schemeClr val="tx1"/>
                </a:solidFill>
              </a:rPr>
              <a:t>Reporting purposes (both state and federal)</a:t>
            </a:r>
          </a:p>
          <a:p>
            <a:pPr lvl="3"/>
            <a:endParaRPr lang="en-US" sz="1000" dirty="0" smtClean="0">
              <a:solidFill>
                <a:schemeClr val="tx1"/>
              </a:solidFill>
              <a:effectLst/>
            </a:endParaRPr>
          </a:p>
          <a:p>
            <a:pPr lvl="3"/>
            <a:r>
              <a:rPr lang="en-US" sz="2200" dirty="0" smtClean="0">
                <a:solidFill>
                  <a:schemeClr val="tx1"/>
                </a:solidFill>
              </a:rPr>
              <a:t>Calculating general and categorical aid</a:t>
            </a:r>
          </a:p>
          <a:p>
            <a:pPr lvl="3"/>
            <a:endParaRPr lang="en-US" sz="1000" dirty="0" smtClean="0">
              <a:solidFill>
                <a:schemeClr val="tx1"/>
              </a:solidFill>
            </a:endParaRPr>
          </a:p>
          <a:p>
            <a:pPr lvl="3"/>
            <a:r>
              <a:rPr lang="en-US" sz="2200" dirty="0" smtClean="0">
                <a:solidFill>
                  <a:schemeClr val="tx1"/>
                </a:solidFill>
              </a:rPr>
              <a:t>Determining compliance with federal regulations</a:t>
            </a:r>
          </a:p>
          <a:p>
            <a:pPr lvl="3"/>
            <a:endParaRPr lang="en-US" sz="1000" dirty="0" smtClean="0">
              <a:solidFill>
                <a:schemeClr val="tx1"/>
              </a:solidFill>
            </a:endParaRPr>
          </a:p>
          <a:p>
            <a:pPr lvl="3"/>
            <a:r>
              <a:rPr lang="en-US" sz="2200" dirty="0" smtClean="0">
                <a:solidFill>
                  <a:schemeClr val="tx1"/>
                </a:solidFill>
              </a:rPr>
              <a:t>Comparing activity between LEAs</a:t>
            </a:r>
          </a:p>
          <a:p>
            <a:pPr lvl="3"/>
            <a:endParaRPr lang="en-US" sz="1000" dirty="0" smtClean="0">
              <a:solidFill>
                <a:schemeClr val="tx1"/>
              </a:solidFill>
            </a:endParaRPr>
          </a:p>
          <a:p>
            <a:pPr lvl="3"/>
            <a:r>
              <a:rPr lang="en-US" sz="2200" dirty="0" smtClean="0">
                <a:solidFill>
                  <a:schemeClr val="tx1"/>
                </a:solidFill>
              </a:rPr>
              <a:t>State budget building</a:t>
            </a:r>
          </a:p>
          <a:p>
            <a:pPr lvl="1"/>
            <a:endParaRPr lang="en-US" sz="2400" dirty="0">
              <a:solidFill>
                <a:schemeClr val="tx1"/>
              </a:solidFill>
              <a:effectLst/>
            </a:endParaRPr>
          </a:p>
        </p:txBody>
      </p:sp>
      <p:sp>
        <p:nvSpPr>
          <p:cNvPr id="6" name="Rectangle 5"/>
          <p:cNvSpPr/>
          <p:nvPr/>
        </p:nvSpPr>
        <p:spPr>
          <a:xfrm>
            <a:off x="533400" y="533400"/>
            <a:ext cx="7924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None/>
            </a:pPr>
            <a:r>
              <a:rPr lang="en-US" sz="5500" b="1" dirty="0" smtClean="0">
                <a:effectLst>
                  <a:outerShdw blurRad="38100" dist="38100" dir="2700000" algn="tl">
                    <a:srgbClr val="000000">
                      <a:alpha val="43137"/>
                    </a:srgbClr>
                  </a:outerShdw>
                </a:effectLst>
              </a:rPr>
              <a:t>WHY WUFAR?</a:t>
            </a:r>
            <a:endParaRPr lang="en-US" sz="5500" dirty="0">
              <a:effectLst>
                <a:outerShdw blurRad="38100" dist="38100" dir="2700000" algn="tl">
                  <a:srgbClr val="000000">
                    <a:alpha val="43137"/>
                  </a:srgbClr>
                </a:outerShdw>
              </a:effectLst>
            </a:endParaRPr>
          </a:p>
        </p:txBody>
      </p:sp>
      <p:sp>
        <p:nvSpPr>
          <p:cNvPr id="5"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905000" y="3352801"/>
            <a:ext cx="17526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162800" y="3352801"/>
            <a:ext cx="1752600" cy="2667000"/>
          </a:xfrm>
          <a:prstGeom prst="rect">
            <a:avLst/>
          </a:prstGeom>
          <a:solidFill>
            <a:srgbClr val="41DF7D">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43" name="Rectangle 42"/>
          <p:cNvSpPr/>
          <p:nvPr/>
        </p:nvSpPr>
        <p:spPr>
          <a:xfrm>
            <a:off x="5410200" y="3352802"/>
            <a:ext cx="1780032" cy="2667000"/>
          </a:xfrm>
          <a:prstGeom prst="rect">
            <a:avLst/>
          </a:prstGeom>
          <a:solidFill>
            <a:srgbClr val="E37DE5">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57600" y="3352801"/>
            <a:ext cx="1750087" cy="2667000"/>
          </a:xfrm>
          <a:prstGeom prst="rect">
            <a:avLst/>
          </a:prstGeom>
          <a:solidFill>
            <a:srgbClr val="6699FF">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28600" y="3352801"/>
            <a:ext cx="16764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C3CB0B32-A403-4877-9364-A02221D54EB0}" type="slidenum">
              <a:rPr lang="en-US" smtClean="0"/>
              <a:pPr/>
              <a:t>30</a:t>
            </a:fld>
            <a:endParaRPr lang="en-US"/>
          </a:p>
        </p:txBody>
      </p:sp>
      <p:sp>
        <p:nvSpPr>
          <p:cNvPr id="4" name="Rectangle 2"/>
          <p:cNvSpPr txBox="1">
            <a:spLocks noChangeArrowheads="1"/>
          </p:cNvSpPr>
          <p:nvPr/>
        </p:nvSpPr>
        <p:spPr>
          <a:xfrm>
            <a:off x="228600" y="304801"/>
            <a:ext cx="8610600" cy="9144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3">
                    <a:shade val="75000"/>
                  </a:schemeClr>
                </a:solidFill>
                <a:latin typeface="+mj-lt"/>
                <a:ea typeface="+mj-ea"/>
                <a:cs typeface="+mj-cs"/>
              </a:rPr>
              <a:t>Examples</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29" name="TextBox 28"/>
          <p:cNvSpPr txBox="1"/>
          <p:nvPr/>
        </p:nvSpPr>
        <p:spPr>
          <a:xfrm>
            <a:off x="457200" y="4596825"/>
            <a:ext cx="990600" cy="584775"/>
          </a:xfrm>
          <a:prstGeom prst="rect">
            <a:avLst/>
          </a:prstGeom>
          <a:noFill/>
        </p:spPr>
        <p:txBody>
          <a:bodyPr wrap="square" rtlCol="0">
            <a:spAutoFit/>
          </a:bodyPr>
          <a:lstStyle/>
          <a:p>
            <a:pPr algn="ctr"/>
            <a:r>
              <a:rPr lang="en-US" sz="3200" b="1" dirty="0" smtClean="0"/>
              <a:t>10</a:t>
            </a:r>
            <a:endParaRPr lang="en-US" sz="3200" b="1" dirty="0"/>
          </a:p>
        </p:txBody>
      </p:sp>
      <p:sp>
        <p:nvSpPr>
          <p:cNvPr id="32" name="TextBox 31"/>
          <p:cNvSpPr txBox="1"/>
          <p:nvPr/>
        </p:nvSpPr>
        <p:spPr>
          <a:xfrm>
            <a:off x="2209800" y="4596825"/>
            <a:ext cx="1219200" cy="584775"/>
          </a:xfrm>
          <a:prstGeom prst="rect">
            <a:avLst/>
          </a:prstGeom>
          <a:noFill/>
        </p:spPr>
        <p:txBody>
          <a:bodyPr wrap="square" rtlCol="0">
            <a:spAutoFit/>
          </a:bodyPr>
          <a:lstStyle/>
          <a:p>
            <a:pPr algn="ctr"/>
            <a:r>
              <a:rPr lang="en-US" sz="3200" b="1" dirty="0" smtClean="0"/>
              <a:t>XXX</a:t>
            </a:r>
            <a:endParaRPr lang="en-US" sz="3200" b="1" dirty="0"/>
          </a:p>
        </p:txBody>
      </p:sp>
      <p:sp>
        <p:nvSpPr>
          <p:cNvPr id="31" name="TextBox 30"/>
          <p:cNvSpPr txBox="1"/>
          <p:nvPr/>
        </p:nvSpPr>
        <p:spPr>
          <a:xfrm>
            <a:off x="3810000" y="4495800"/>
            <a:ext cx="1524000" cy="584775"/>
          </a:xfrm>
          <a:prstGeom prst="rect">
            <a:avLst/>
          </a:prstGeom>
          <a:noFill/>
        </p:spPr>
        <p:txBody>
          <a:bodyPr wrap="square" rtlCol="0">
            <a:spAutoFit/>
          </a:bodyPr>
          <a:lstStyle/>
          <a:p>
            <a:pPr algn="ctr"/>
            <a:r>
              <a:rPr lang="en-US" sz="3200" b="1" dirty="0" smtClean="0"/>
              <a:t>  430</a:t>
            </a:r>
            <a:endParaRPr lang="en-US" sz="3200" b="1" dirty="0"/>
          </a:p>
        </p:txBody>
      </p:sp>
      <p:sp>
        <p:nvSpPr>
          <p:cNvPr id="33" name="TextBox 32"/>
          <p:cNvSpPr txBox="1"/>
          <p:nvPr/>
        </p:nvSpPr>
        <p:spPr>
          <a:xfrm>
            <a:off x="5410200" y="4536013"/>
            <a:ext cx="1828800" cy="569387"/>
          </a:xfrm>
          <a:prstGeom prst="rect">
            <a:avLst/>
          </a:prstGeom>
          <a:noFill/>
        </p:spPr>
        <p:txBody>
          <a:bodyPr wrap="square" rtlCol="0">
            <a:spAutoFit/>
          </a:bodyPr>
          <a:lstStyle/>
          <a:p>
            <a:pPr algn="ctr"/>
            <a:r>
              <a:rPr lang="en-US" sz="3100" b="1" dirty="0" smtClean="0"/>
              <a:t>122000</a:t>
            </a:r>
            <a:endParaRPr lang="en-US" sz="3100" b="1" dirty="0"/>
          </a:p>
        </p:txBody>
      </p:sp>
      <p:sp>
        <p:nvSpPr>
          <p:cNvPr id="34" name="TextBox 33"/>
          <p:cNvSpPr txBox="1"/>
          <p:nvPr/>
        </p:nvSpPr>
        <p:spPr>
          <a:xfrm>
            <a:off x="7315200" y="4572000"/>
            <a:ext cx="1828800" cy="584775"/>
          </a:xfrm>
          <a:prstGeom prst="rect">
            <a:avLst/>
          </a:prstGeom>
          <a:noFill/>
        </p:spPr>
        <p:txBody>
          <a:bodyPr wrap="square" rtlCol="0">
            <a:spAutoFit/>
          </a:bodyPr>
          <a:lstStyle/>
          <a:p>
            <a:pPr algn="ctr"/>
            <a:r>
              <a:rPr lang="en-US" sz="3200" b="1" dirty="0" smtClean="0"/>
              <a:t>XXX</a:t>
            </a:r>
          </a:p>
        </p:txBody>
      </p:sp>
      <p:sp>
        <p:nvSpPr>
          <p:cNvPr id="35" name="TextBox 34"/>
          <p:cNvSpPr txBox="1"/>
          <p:nvPr/>
        </p:nvSpPr>
        <p:spPr>
          <a:xfrm>
            <a:off x="304800" y="1219200"/>
            <a:ext cx="8458200" cy="1384995"/>
          </a:xfrm>
          <a:prstGeom prst="rect">
            <a:avLst/>
          </a:prstGeom>
          <a:noFill/>
        </p:spPr>
        <p:txBody>
          <a:bodyPr wrap="square" rtlCol="0">
            <a:spAutoFit/>
          </a:bodyPr>
          <a:lstStyle/>
          <a:p>
            <a:r>
              <a:rPr lang="en-US" sz="2800" dirty="0" smtClean="0"/>
              <a:t>The purchase of reading intervention instructional media that will be used district-wide for all students. The costs will be paid with local funds.</a:t>
            </a:r>
            <a:endParaRPr lang="en-US" sz="2800" dirty="0"/>
          </a:p>
        </p:txBody>
      </p:sp>
      <p:sp>
        <p:nvSpPr>
          <p:cNvPr id="3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37" name="TextBox 36"/>
          <p:cNvSpPr txBox="1"/>
          <p:nvPr/>
        </p:nvSpPr>
        <p:spPr>
          <a:xfrm>
            <a:off x="2362200" y="2895600"/>
            <a:ext cx="990600" cy="369332"/>
          </a:xfrm>
          <a:prstGeom prst="rect">
            <a:avLst/>
          </a:prstGeom>
          <a:noFill/>
        </p:spPr>
        <p:txBody>
          <a:bodyPr wrap="square" rtlCol="0">
            <a:spAutoFit/>
          </a:bodyPr>
          <a:lstStyle/>
          <a:p>
            <a:r>
              <a:rPr lang="en-US" dirty="0" smtClean="0"/>
              <a:t>Where?</a:t>
            </a:r>
            <a:endParaRPr lang="en-US" dirty="0"/>
          </a:p>
        </p:txBody>
      </p:sp>
      <p:sp>
        <p:nvSpPr>
          <p:cNvPr id="38" name="TextBox 37"/>
          <p:cNvSpPr txBox="1"/>
          <p:nvPr/>
        </p:nvSpPr>
        <p:spPr>
          <a:xfrm>
            <a:off x="4038600" y="2895600"/>
            <a:ext cx="990600" cy="369332"/>
          </a:xfrm>
          <a:prstGeom prst="rect">
            <a:avLst/>
          </a:prstGeom>
          <a:noFill/>
        </p:spPr>
        <p:txBody>
          <a:bodyPr wrap="square" rtlCol="0">
            <a:spAutoFit/>
          </a:bodyPr>
          <a:lstStyle/>
          <a:p>
            <a:r>
              <a:rPr lang="en-US" dirty="0" smtClean="0"/>
              <a:t>What?</a:t>
            </a:r>
            <a:endParaRPr lang="en-US" dirty="0"/>
          </a:p>
        </p:txBody>
      </p:sp>
      <p:sp>
        <p:nvSpPr>
          <p:cNvPr id="39" name="TextBox 38"/>
          <p:cNvSpPr txBox="1"/>
          <p:nvPr/>
        </p:nvSpPr>
        <p:spPr>
          <a:xfrm>
            <a:off x="5943600" y="2895600"/>
            <a:ext cx="914400" cy="369332"/>
          </a:xfrm>
          <a:prstGeom prst="rect">
            <a:avLst/>
          </a:prstGeom>
          <a:noFill/>
        </p:spPr>
        <p:txBody>
          <a:bodyPr wrap="square" rtlCol="0">
            <a:spAutoFit/>
          </a:bodyPr>
          <a:lstStyle/>
          <a:p>
            <a:r>
              <a:rPr lang="en-US" dirty="0" smtClean="0"/>
              <a:t>Why?</a:t>
            </a:r>
            <a:endParaRPr lang="en-US" dirty="0"/>
          </a:p>
        </p:txBody>
      </p:sp>
      <p:sp>
        <p:nvSpPr>
          <p:cNvPr id="40" name="TextBox 39"/>
          <p:cNvSpPr txBox="1"/>
          <p:nvPr/>
        </p:nvSpPr>
        <p:spPr>
          <a:xfrm>
            <a:off x="7772400" y="2895600"/>
            <a:ext cx="914400" cy="369332"/>
          </a:xfrm>
          <a:prstGeom prst="rect">
            <a:avLst/>
          </a:prstGeom>
          <a:noFill/>
        </p:spPr>
        <p:txBody>
          <a:bodyPr wrap="square" rtlCol="0">
            <a:spAutoFit/>
          </a:bodyPr>
          <a:lstStyle/>
          <a:p>
            <a:r>
              <a:rPr lang="en-US" dirty="0" smtClean="0"/>
              <a:t>How?</a:t>
            </a:r>
            <a:endParaRPr lang="en-US" dirty="0"/>
          </a:p>
        </p:txBody>
      </p:sp>
      <p:sp>
        <p:nvSpPr>
          <p:cNvPr id="46" name="Chevron 14"/>
          <p:cNvSpPr/>
          <p:nvPr/>
        </p:nvSpPr>
        <p:spPr>
          <a:xfrm>
            <a:off x="1962912" y="3352800"/>
            <a:ext cx="1728216" cy="914400"/>
          </a:xfrm>
          <a:prstGeom prst="rect">
            <a:avLst/>
          </a:prstGeom>
          <a:solidFill>
            <a:srgbClr val="9966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47" name="Pentagon 7"/>
          <p:cNvSpPr/>
          <p:nvPr/>
        </p:nvSpPr>
        <p:spPr>
          <a:xfrm>
            <a:off x="228600" y="3352801"/>
            <a:ext cx="1728216"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48" name="Chevron 14"/>
          <p:cNvSpPr/>
          <p:nvPr/>
        </p:nvSpPr>
        <p:spPr>
          <a:xfrm>
            <a:off x="5468112" y="3352801"/>
            <a:ext cx="1728216" cy="914400"/>
          </a:xfrm>
          <a:prstGeom prst="rect">
            <a:avLst/>
          </a:prstGeom>
          <a:solidFill>
            <a:srgbClr val="E37DE5"/>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Function</a:t>
            </a:r>
            <a:endParaRPr lang="en-US" sz="2500" b="1" dirty="0">
              <a:solidFill>
                <a:schemeClr val="tx1"/>
              </a:solidFill>
            </a:endParaRPr>
          </a:p>
        </p:txBody>
      </p:sp>
      <p:sp>
        <p:nvSpPr>
          <p:cNvPr id="49" name="Chevron 18"/>
          <p:cNvSpPr/>
          <p:nvPr/>
        </p:nvSpPr>
        <p:spPr>
          <a:xfrm>
            <a:off x="3715512" y="3352801"/>
            <a:ext cx="1728216" cy="914400"/>
          </a:xfrm>
          <a:prstGeom prst="rect">
            <a:avLst/>
          </a:prstGeom>
          <a:solidFill>
            <a:srgbClr val="6699FF"/>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7113333"/>
              <a:satOff val="12449"/>
              <a:lumOff val="-19412"/>
              <a:alphaOff val="0"/>
            </a:schemeClr>
          </a:fillRef>
          <a:effectRef idx="0">
            <a:schemeClr val="accent2">
              <a:hueOff val="-7113333"/>
              <a:satOff val="12449"/>
              <a:lumOff val="-19412"/>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Object</a:t>
            </a:r>
            <a:endParaRPr lang="en-US" sz="2500" b="1" dirty="0">
              <a:solidFill>
                <a:schemeClr val="tx1"/>
              </a:solidFill>
            </a:endParaRPr>
          </a:p>
        </p:txBody>
      </p:sp>
      <p:sp>
        <p:nvSpPr>
          <p:cNvPr id="50" name="Pentagon 7"/>
          <p:cNvSpPr/>
          <p:nvPr/>
        </p:nvSpPr>
        <p:spPr>
          <a:xfrm>
            <a:off x="7220712" y="3352801"/>
            <a:ext cx="1728216" cy="914400"/>
          </a:xfrm>
          <a:prstGeom prst="rect">
            <a:avLst/>
          </a:prstGeom>
          <a:solidFill>
            <a:srgbClr val="41DF7D"/>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Project</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1" grpId="0"/>
      <p:bldP spid="33" grpId="0"/>
      <p:bldP spid="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WUFAR Use</a:t>
            </a:r>
            <a:endParaRPr lang="en-US" dirty="0"/>
          </a:p>
        </p:txBody>
      </p:sp>
      <p:sp>
        <p:nvSpPr>
          <p:cNvPr id="4" name="Slide Number Placeholder 3"/>
          <p:cNvSpPr>
            <a:spLocks noGrp="1"/>
          </p:cNvSpPr>
          <p:nvPr>
            <p:ph type="sldNum" sz="quarter" idx="12"/>
          </p:nvPr>
        </p:nvSpPr>
        <p:spPr/>
        <p:txBody>
          <a:bodyPr/>
          <a:lstStyle/>
          <a:p>
            <a:fld id="{C3CB0B32-A403-4877-9364-A02221D54EB0}" type="slidenum">
              <a:rPr lang="en-US" smtClean="0"/>
              <a:pPr/>
              <a:t>31</a:t>
            </a:fld>
            <a:endParaRPr lang="en-US"/>
          </a:p>
        </p:txBody>
      </p:sp>
      <p:sp>
        <p:nvSpPr>
          <p:cNvPr id="5" name="Content Placeholder 4"/>
          <p:cNvSpPr>
            <a:spLocks noGrp="1"/>
          </p:cNvSpPr>
          <p:nvPr>
            <p:ph sz="quarter" idx="1"/>
          </p:nvPr>
        </p:nvSpPr>
        <p:spPr>
          <a:xfrm>
            <a:off x="301752" y="1676400"/>
            <a:ext cx="8503920" cy="4575048"/>
          </a:xfrm>
        </p:spPr>
        <p:txBody>
          <a:bodyPr/>
          <a:lstStyle/>
          <a:p>
            <a:pPr marL="0" indent="0">
              <a:buNone/>
            </a:pPr>
            <a:r>
              <a:rPr lang="en-US" dirty="0" smtClean="0"/>
              <a:t>Failure to use WUFAR appropriately could result in:</a:t>
            </a:r>
            <a:br>
              <a:rPr lang="en-US" dirty="0" smtClean="0"/>
            </a:br>
            <a:endParaRPr lang="en-US" sz="1200" dirty="0" smtClean="0"/>
          </a:p>
          <a:p>
            <a:pPr marL="742950" indent="-342900"/>
            <a:r>
              <a:rPr lang="en-US" dirty="0" smtClean="0">
                <a:solidFill>
                  <a:schemeClr val="tx1"/>
                </a:solidFill>
              </a:rPr>
              <a:t>Incorrect calculation of state or federal aid.</a:t>
            </a:r>
            <a:br>
              <a:rPr lang="en-US" dirty="0" smtClean="0">
                <a:solidFill>
                  <a:schemeClr val="tx1"/>
                </a:solidFill>
              </a:rPr>
            </a:br>
            <a:endParaRPr lang="en-US" sz="1700" dirty="0" smtClean="0">
              <a:solidFill>
                <a:schemeClr val="tx1"/>
              </a:solidFill>
            </a:endParaRPr>
          </a:p>
          <a:p>
            <a:pPr marL="742950" indent="-342900"/>
            <a:r>
              <a:rPr lang="en-US" dirty="0" smtClean="0">
                <a:solidFill>
                  <a:schemeClr val="tx1"/>
                </a:solidFill>
              </a:rPr>
              <a:t>Failure to meet federal regulations such as MOE.</a:t>
            </a:r>
            <a:br>
              <a:rPr lang="en-US" dirty="0" smtClean="0">
                <a:solidFill>
                  <a:schemeClr val="tx1"/>
                </a:solidFill>
              </a:rPr>
            </a:br>
            <a:endParaRPr lang="en-US" sz="1700" dirty="0" smtClean="0">
              <a:solidFill>
                <a:schemeClr val="tx1"/>
              </a:solidFill>
            </a:endParaRPr>
          </a:p>
          <a:p>
            <a:pPr marL="742950" indent="-342900"/>
            <a:r>
              <a:rPr lang="en-US" dirty="0" smtClean="0">
                <a:solidFill>
                  <a:schemeClr val="tx1"/>
                </a:solidFill>
              </a:rPr>
              <a:t>Single audit findings for failure to track grant expenditures separately.</a:t>
            </a:r>
            <a:br>
              <a:rPr lang="en-US" dirty="0" smtClean="0">
                <a:solidFill>
                  <a:schemeClr val="tx1"/>
                </a:solidFill>
              </a:rPr>
            </a:br>
            <a:endParaRPr lang="en-US" sz="1700" dirty="0" smtClean="0">
              <a:solidFill>
                <a:schemeClr val="tx1"/>
              </a:solidFill>
            </a:endParaRPr>
          </a:p>
          <a:p>
            <a:pPr marL="742950" indent="-342900"/>
            <a:r>
              <a:rPr lang="en-US" dirty="0" smtClean="0">
                <a:solidFill>
                  <a:schemeClr val="tx1"/>
                </a:solidFill>
              </a:rPr>
              <a:t>Fiscal monitoring findings for failure to track and support grant expenditures.</a:t>
            </a:r>
            <a:endParaRPr lang="en-US" dirty="0">
              <a:solidFill>
                <a:schemeClr val="tx1"/>
              </a:solidFill>
            </a:endParaRPr>
          </a:p>
        </p:txBody>
      </p:sp>
      <p:sp>
        <p:nvSpPr>
          <p:cNvPr id="6" name="Date Placeholder 4"/>
          <p:cNvSpPr txBox="1">
            <a:spLocks/>
          </p:cNvSpPr>
          <p:nvPr/>
        </p:nvSpPr>
        <p:spPr>
          <a:xfrm>
            <a:off x="152400" y="6416675"/>
            <a:ext cx="4267200" cy="441325"/>
          </a:xfrm>
          <a:prstGeom prst="rect">
            <a:avLst/>
          </a:prstGeom>
        </p:spPr>
        <p:txBody>
          <a:bodyPr/>
          <a:lstStyle/>
          <a:p>
            <a:pPr eaLnBrk="1" fontAlgn="auto" hangingPunct="1">
              <a:spcBef>
                <a:spcPts val="0"/>
              </a:spcBef>
              <a:spcAft>
                <a:spcPts val="0"/>
              </a:spcAft>
              <a:defRPr/>
            </a:pPr>
            <a:r>
              <a:rPr lang="en-US" sz="1400" dirty="0">
                <a:solidFill>
                  <a:srgbClr val="FFFFFF"/>
                </a:solidFill>
                <a:latin typeface="+mn-lt"/>
              </a:rPr>
              <a:t>Wisconsin Department of Public Instruction</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WUFAR Use</a:t>
            </a:r>
            <a:endParaRPr lang="en-US" dirty="0"/>
          </a:p>
        </p:txBody>
      </p:sp>
      <p:sp>
        <p:nvSpPr>
          <p:cNvPr id="4" name="Slide Number Placeholder 3"/>
          <p:cNvSpPr>
            <a:spLocks noGrp="1"/>
          </p:cNvSpPr>
          <p:nvPr>
            <p:ph type="sldNum" sz="quarter" idx="12"/>
          </p:nvPr>
        </p:nvSpPr>
        <p:spPr/>
        <p:txBody>
          <a:bodyPr/>
          <a:lstStyle/>
          <a:p>
            <a:fld id="{C3CB0B32-A403-4877-9364-A02221D54EB0}" type="slidenum">
              <a:rPr lang="en-US" smtClean="0"/>
              <a:pPr/>
              <a:t>32</a:t>
            </a:fld>
            <a:endParaRPr lang="en-US"/>
          </a:p>
        </p:txBody>
      </p:sp>
      <p:sp>
        <p:nvSpPr>
          <p:cNvPr id="5" name="Content Placeholder 4"/>
          <p:cNvSpPr>
            <a:spLocks noGrp="1"/>
          </p:cNvSpPr>
          <p:nvPr>
            <p:ph sz="quarter" idx="1"/>
          </p:nvPr>
        </p:nvSpPr>
        <p:spPr>
          <a:xfrm>
            <a:off x="301752" y="1752600"/>
            <a:ext cx="8503920" cy="4346448"/>
          </a:xfrm>
        </p:spPr>
        <p:txBody>
          <a:bodyPr>
            <a:normAutofit/>
          </a:bodyPr>
          <a:lstStyle/>
          <a:p>
            <a:pPr marL="0" indent="0">
              <a:buNone/>
            </a:pPr>
            <a:r>
              <a:rPr lang="en-US" sz="3200" dirty="0" smtClean="0"/>
              <a:t>Important to become familiar with WUFAR as account elements are used throughout various applications at DPI.</a:t>
            </a:r>
            <a:br>
              <a:rPr lang="en-US" sz="3200" dirty="0" smtClean="0"/>
            </a:br>
            <a:endParaRPr lang="en-US" sz="3200" dirty="0" smtClean="0"/>
          </a:p>
          <a:p>
            <a:r>
              <a:rPr lang="en-US" dirty="0" smtClean="0">
                <a:solidFill>
                  <a:schemeClr val="tx1"/>
                </a:solidFill>
              </a:rPr>
              <a:t>School Financial Services Team – Financial Reports</a:t>
            </a:r>
          </a:p>
          <a:p>
            <a:r>
              <a:rPr lang="en-US" dirty="0" err="1" smtClean="0">
                <a:solidFill>
                  <a:schemeClr val="tx1"/>
                </a:solidFill>
              </a:rPr>
              <a:t>WISEgrants</a:t>
            </a:r>
            <a:endParaRPr lang="en-US" dirty="0" smtClean="0">
              <a:solidFill>
                <a:schemeClr val="tx1"/>
              </a:solidFill>
            </a:endParaRPr>
          </a:p>
          <a:p>
            <a:r>
              <a:rPr lang="en-US" dirty="0" smtClean="0">
                <a:solidFill>
                  <a:schemeClr val="tx1"/>
                </a:solidFill>
              </a:rPr>
              <a:t>IDEA Maintenance of Effort reports</a:t>
            </a:r>
            <a:endParaRPr lang="en-US" dirty="0">
              <a:solidFill>
                <a:schemeClr val="tx1"/>
              </a:solidFill>
            </a:endParaRPr>
          </a:p>
        </p:txBody>
      </p:sp>
      <p:sp>
        <p:nvSpPr>
          <p:cNvPr id="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Assistance</a:t>
            </a:r>
            <a:endParaRPr lang="en-US" dirty="0"/>
          </a:p>
        </p:txBody>
      </p:sp>
      <p:sp>
        <p:nvSpPr>
          <p:cNvPr id="4" name="Slide Number Placeholder 3"/>
          <p:cNvSpPr>
            <a:spLocks noGrp="1"/>
          </p:cNvSpPr>
          <p:nvPr>
            <p:ph type="sldNum" sz="quarter" idx="12"/>
          </p:nvPr>
        </p:nvSpPr>
        <p:spPr/>
        <p:txBody>
          <a:bodyPr/>
          <a:lstStyle/>
          <a:p>
            <a:fld id="{C3CB0B32-A403-4877-9364-A02221D54EB0}" type="slidenum">
              <a:rPr lang="en-US" smtClean="0"/>
              <a:pPr/>
              <a:t>33</a:t>
            </a:fld>
            <a:endParaRPr lang="en-US"/>
          </a:p>
        </p:txBody>
      </p:sp>
      <p:sp>
        <p:nvSpPr>
          <p:cNvPr id="6" name="Date Placeholder 4"/>
          <p:cNvSpPr txBox="1">
            <a:spLocks/>
          </p:cNvSpPr>
          <p:nvPr/>
        </p:nvSpPr>
        <p:spPr>
          <a:xfrm>
            <a:off x="152400" y="6416675"/>
            <a:ext cx="4267200" cy="441325"/>
          </a:xfrm>
          <a:prstGeom prst="rect">
            <a:avLst/>
          </a:prstGeom>
        </p:spPr>
        <p:txBody>
          <a:bodyPr/>
          <a:lstStyle/>
          <a:p>
            <a:pPr eaLnBrk="1" fontAlgn="auto" hangingPunct="1">
              <a:spcBef>
                <a:spcPts val="0"/>
              </a:spcBef>
              <a:spcAft>
                <a:spcPts val="0"/>
              </a:spcAft>
              <a:defRPr/>
            </a:pPr>
            <a:r>
              <a:rPr lang="en-US" sz="1400" dirty="0">
                <a:solidFill>
                  <a:srgbClr val="FFFFFF"/>
                </a:solidFill>
                <a:latin typeface="+mn-lt"/>
              </a:rPr>
              <a:t>Wisconsin Department of Public Instruction</a:t>
            </a:r>
          </a:p>
        </p:txBody>
      </p:sp>
      <p:sp>
        <p:nvSpPr>
          <p:cNvPr id="3" name="Rectangle 2"/>
          <p:cNvSpPr/>
          <p:nvPr/>
        </p:nvSpPr>
        <p:spPr>
          <a:xfrm>
            <a:off x="2037588" y="6004218"/>
            <a:ext cx="5562600" cy="369332"/>
          </a:xfrm>
          <a:prstGeom prst="rect">
            <a:avLst/>
          </a:prstGeom>
        </p:spPr>
        <p:txBody>
          <a:bodyPr wrap="square">
            <a:spAutoFit/>
          </a:bodyPr>
          <a:lstStyle/>
          <a:p>
            <a:r>
              <a:rPr lang="en-US" dirty="0"/>
              <a:t>http://dpi.wi.gov/sfs/finances/wufar/overview</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52" y="1506517"/>
            <a:ext cx="8536984" cy="4497701"/>
          </a:xfrm>
          <a:prstGeom prst="rect">
            <a:avLst/>
          </a:prstGeom>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3CB0B32-A403-4877-9364-A02221D54EB0}" type="slidenum">
              <a:rPr lang="en-US" smtClean="0"/>
              <a:pPr/>
              <a:t>34</a:t>
            </a:fld>
            <a:endParaRPr lang="en-US"/>
          </a:p>
        </p:txBody>
      </p:sp>
      <p:sp>
        <p:nvSpPr>
          <p:cNvPr id="4" name="TextBox 3"/>
          <p:cNvSpPr txBox="1"/>
          <p:nvPr/>
        </p:nvSpPr>
        <p:spPr>
          <a:xfrm>
            <a:off x="1219200" y="2209800"/>
            <a:ext cx="7059945" cy="2185214"/>
          </a:xfrm>
          <a:prstGeom prst="rect">
            <a:avLst/>
          </a:prstGeom>
          <a:noFill/>
        </p:spPr>
        <p:txBody>
          <a:bodyPr wrap="none" rtlCol="0">
            <a:spAutoFit/>
          </a:bodyPr>
          <a:lstStyle/>
          <a:p>
            <a:pPr algn="ctr"/>
            <a:r>
              <a:rPr lang="en-US" sz="5400" dirty="0" smtClean="0"/>
              <a:t>Time to Practice</a:t>
            </a:r>
          </a:p>
          <a:p>
            <a:pPr algn="ctr"/>
            <a:r>
              <a:rPr lang="en-US" sz="5400" dirty="0" smtClean="0"/>
              <a:t>WUFAR 101 Scenarios</a:t>
            </a:r>
          </a:p>
          <a:p>
            <a:pPr algn="ctr"/>
            <a:r>
              <a:rPr lang="en-US" sz="2800" dirty="0" smtClean="0"/>
              <a:t>(the game)</a:t>
            </a:r>
          </a:p>
        </p:txBody>
      </p:sp>
      <p:sp>
        <p:nvSpPr>
          <p:cNvPr id="5" name="Date Placeholder 4"/>
          <p:cNvSpPr txBox="1">
            <a:spLocks/>
          </p:cNvSpPr>
          <p:nvPr/>
        </p:nvSpPr>
        <p:spPr>
          <a:xfrm>
            <a:off x="152400" y="6416675"/>
            <a:ext cx="4267200" cy="441325"/>
          </a:xfrm>
          <a:prstGeom prst="rect">
            <a:avLst/>
          </a:prstGeom>
        </p:spPr>
        <p:txBody>
          <a:bodyPr/>
          <a:lstStyle/>
          <a:p>
            <a:pPr eaLnBrk="1" fontAlgn="auto" hangingPunct="1">
              <a:spcBef>
                <a:spcPts val="0"/>
              </a:spcBef>
              <a:spcAft>
                <a:spcPts val="0"/>
              </a:spcAft>
              <a:defRPr/>
            </a:pPr>
            <a:r>
              <a:rPr lang="en-US" sz="1400" dirty="0">
                <a:solidFill>
                  <a:srgbClr val="FFFFFF"/>
                </a:solidFill>
                <a:latin typeface="+mn-lt"/>
              </a:rPr>
              <a:t>Wisconsin Department of Public Instruction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228600" y="1981200"/>
            <a:ext cx="8610600" cy="4343400"/>
          </a:xfrm>
          <a:noFill/>
          <a:ln/>
        </p:spPr>
        <p:txBody>
          <a:bodyPr lIns="92075" tIns="46038" rIns="92075" bIns="46038">
            <a:normAutofit/>
          </a:bodyPr>
          <a:lstStyle/>
          <a:p>
            <a:pPr lvl="1">
              <a:buNone/>
            </a:pPr>
            <a:endParaRPr lang="en-US" sz="1000" b="1" u="sng" dirty="0" smtClean="0"/>
          </a:p>
          <a:p>
            <a:pPr marL="822325" lvl="2" indent="-536575">
              <a:buNone/>
            </a:pPr>
            <a:r>
              <a:rPr lang="en-US" sz="2500" dirty="0" smtClean="0">
                <a:effectLst/>
              </a:rPr>
              <a:t>You need a consistent s</a:t>
            </a:r>
            <a:r>
              <a:rPr lang="en-US" sz="2500" dirty="0" smtClean="0"/>
              <a:t>ystem and common language:</a:t>
            </a:r>
          </a:p>
          <a:p>
            <a:pPr lvl="1">
              <a:buNone/>
            </a:pPr>
            <a:endParaRPr lang="en-US" sz="1200" dirty="0" smtClean="0">
              <a:effectLst/>
            </a:endParaRPr>
          </a:p>
          <a:p>
            <a:pPr lvl="3"/>
            <a:r>
              <a:rPr lang="en-US" sz="2200" dirty="0" smtClean="0">
                <a:solidFill>
                  <a:schemeClr val="tx1"/>
                </a:solidFill>
              </a:rPr>
              <a:t>Purchasing and expenditures </a:t>
            </a:r>
          </a:p>
          <a:p>
            <a:pPr lvl="3"/>
            <a:endParaRPr lang="en-US" sz="1000" dirty="0" smtClean="0">
              <a:solidFill>
                <a:schemeClr val="tx1"/>
              </a:solidFill>
            </a:endParaRPr>
          </a:p>
          <a:p>
            <a:pPr lvl="3"/>
            <a:r>
              <a:rPr lang="en-US" sz="2200" dirty="0" smtClean="0">
                <a:solidFill>
                  <a:schemeClr val="tx1"/>
                </a:solidFill>
              </a:rPr>
              <a:t>Plan and monitor local </a:t>
            </a:r>
            <a:r>
              <a:rPr lang="en-US" sz="2200" dirty="0">
                <a:solidFill>
                  <a:schemeClr val="tx1"/>
                </a:solidFill>
              </a:rPr>
              <a:t>b</a:t>
            </a:r>
            <a:r>
              <a:rPr lang="en-US" sz="2200" dirty="0" smtClean="0">
                <a:solidFill>
                  <a:schemeClr val="tx1"/>
                </a:solidFill>
              </a:rPr>
              <a:t>udgets</a:t>
            </a:r>
          </a:p>
          <a:p>
            <a:pPr lvl="3"/>
            <a:endParaRPr lang="en-US" sz="1000" dirty="0" smtClean="0">
              <a:solidFill>
                <a:schemeClr val="tx1"/>
              </a:solidFill>
            </a:endParaRPr>
          </a:p>
          <a:p>
            <a:pPr lvl="3"/>
            <a:r>
              <a:rPr lang="en-US" sz="2200" dirty="0" smtClean="0">
                <a:solidFill>
                  <a:schemeClr val="tx1"/>
                </a:solidFill>
              </a:rPr>
              <a:t>Budget development and decision making </a:t>
            </a:r>
            <a:r>
              <a:rPr lang="en-US" sz="2200" dirty="0">
                <a:solidFill>
                  <a:schemeClr val="tx1"/>
                </a:solidFill>
              </a:rPr>
              <a:t>a</a:t>
            </a:r>
            <a:r>
              <a:rPr lang="en-US" sz="2200" dirty="0" smtClean="0">
                <a:solidFill>
                  <a:schemeClr val="tx1"/>
                </a:solidFill>
              </a:rPr>
              <a:t>uthority</a:t>
            </a:r>
          </a:p>
          <a:p>
            <a:pPr lvl="3"/>
            <a:endParaRPr lang="en-US" sz="1000" dirty="0" smtClean="0">
              <a:solidFill>
                <a:schemeClr val="tx1"/>
              </a:solidFill>
            </a:endParaRPr>
          </a:p>
          <a:p>
            <a:pPr lvl="3"/>
            <a:r>
              <a:rPr lang="en-US" sz="2200" dirty="0" smtClean="0">
                <a:solidFill>
                  <a:schemeClr val="tx1"/>
                </a:solidFill>
              </a:rPr>
              <a:t>Local </a:t>
            </a:r>
            <a:r>
              <a:rPr lang="en-US" sz="2200" dirty="0">
                <a:solidFill>
                  <a:schemeClr val="tx1"/>
                </a:solidFill>
              </a:rPr>
              <a:t>b</a:t>
            </a:r>
            <a:r>
              <a:rPr lang="en-US" sz="2200" dirty="0" smtClean="0">
                <a:solidFill>
                  <a:schemeClr val="tx1"/>
                </a:solidFill>
              </a:rPr>
              <a:t>udget accountability</a:t>
            </a:r>
          </a:p>
          <a:p>
            <a:pPr lvl="3"/>
            <a:endParaRPr lang="en-US" sz="1000" dirty="0" smtClean="0">
              <a:solidFill>
                <a:schemeClr val="tx1"/>
              </a:solidFill>
            </a:endParaRPr>
          </a:p>
          <a:p>
            <a:pPr lvl="3"/>
            <a:r>
              <a:rPr lang="en-US" sz="2200" dirty="0" smtClean="0">
                <a:solidFill>
                  <a:schemeClr val="tx1"/>
                </a:solidFill>
              </a:rPr>
              <a:t>To create </a:t>
            </a:r>
            <a:r>
              <a:rPr lang="en-US" sz="2200" dirty="0">
                <a:solidFill>
                  <a:schemeClr val="tx1"/>
                </a:solidFill>
              </a:rPr>
              <a:t>l</a:t>
            </a:r>
            <a:r>
              <a:rPr lang="en-US" sz="2200" dirty="0" smtClean="0">
                <a:solidFill>
                  <a:schemeClr val="tx1"/>
                </a:solidFill>
              </a:rPr>
              <a:t>ocal budget / expense </a:t>
            </a:r>
            <a:r>
              <a:rPr lang="en-US" sz="2200" dirty="0">
                <a:solidFill>
                  <a:schemeClr val="tx1"/>
                </a:solidFill>
              </a:rPr>
              <a:t>h</a:t>
            </a:r>
            <a:r>
              <a:rPr lang="en-US" sz="2200" dirty="0" smtClean="0">
                <a:solidFill>
                  <a:schemeClr val="tx1"/>
                </a:solidFill>
              </a:rPr>
              <a:t>istory </a:t>
            </a:r>
          </a:p>
          <a:p>
            <a:pPr lvl="1"/>
            <a:endParaRPr lang="en-US" sz="2400" dirty="0">
              <a:effectLst/>
            </a:endParaRPr>
          </a:p>
        </p:txBody>
      </p:sp>
      <p:sp>
        <p:nvSpPr>
          <p:cNvPr id="6" name="Rectangle 5"/>
          <p:cNvSpPr/>
          <p:nvPr/>
        </p:nvSpPr>
        <p:spPr>
          <a:xfrm>
            <a:off x="533400" y="533400"/>
            <a:ext cx="7924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None/>
            </a:pPr>
            <a:r>
              <a:rPr lang="en-US" sz="5500" b="1" dirty="0">
                <a:effectLst>
                  <a:outerShdw blurRad="38100" dist="38100" dir="2700000" algn="tl">
                    <a:srgbClr val="000000">
                      <a:alpha val="43137"/>
                    </a:srgbClr>
                  </a:outerShdw>
                </a:effectLst>
              </a:rPr>
              <a:t>WHY WUFAR?</a:t>
            </a:r>
            <a:endParaRPr lang="en-US" sz="5500" dirty="0">
              <a:effectLst>
                <a:outerShdw blurRad="38100" dist="38100" dir="2700000" algn="tl">
                  <a:srgbClr val="000000">
                    <a:alpha val="43137"/>
                  </a:srgbClr>
                </a:outerShdw>
              </a:effectLst>
            </a:endParaRPr>
          </a:p>
        </p:txBody>
      </p:sp>
      <p:sp>
        <p:nvSpPr>
          <p:cNvPr id="5"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6708960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normAutofit fontScale="90000"/>
          </a:bodyPr>
          <a:lstStyle/>
          <a:p>
            <a:r>
              <a:rPr lang="en-US" sz="4400" dirty="0"/>
              <a:t>WUFAR Sequence of Dimensions</a:t>
            </a:r>
          </a:p>
        </p:txBody>
      </p:sp>
      <p:sp>
        <p:nvSpPr>
          <p:cNvPr id="5" name="Slide Number Placeholder 8"/>
          <p:cNvSpPr>
            <a:spLocks noGrp="1"/>
          </p:cNvSpPr>
          <p:nvPr>
            <p:ph type="sldNum" sz="quarter" idx="12"/>
          </p:nvPr>
        </p:nvSpPr>
        <p:spPr/>
        <p:txBody>
          <a:bodyPr>
            <a:normAutofit/>
          </a:bodyPr>
          <a:lstStyle/>
          <a:p>
            <a:pPr>
              <a:defRPr/>
            </a:pPr>
            <a:fld id="{ADD791FE-3850-41CB-865B-23F94F0D225B}" type="slidenum">
              <a:rPr lang="en-US" smtClean="0"/>
              <a:pPr>
                <a:defRPr/>
              </a:pPr>
              <a:t>5</a:t>
            </a:fld>
            <a:endParaRPr lang="en-US" dirty="0"/>
          </a:p>
        </p:txBody>
      </p:sp>
      <p:sp>
        <p:nvSpPr>
          <p:cNvPr id="26"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27" name="TextBox 26"/>
          <p:cNvSpPr txBox="1"/>
          <p:nvPr/>
        </p:nvSpPr>
        <p:spPr>
          <a:xfrm>
            <a:off x="381000" y="4953000"/>
            <a:ext cx="8550739" cy="954107"/>
          </a:xfrm>
          <a:prstGeom prst="rect">
            <a:avLst/>
          </a:prstGeom>
          <a:noFill/>
        </p:spPr>
        <p:txBody>
          <a:bodyPr wrap="square" rtlCol="0">
            <a:spAutoFit/>
          </a:bodyPr>
          <a:lstStyle/>
          <a:p>
            <a:r>
              <a:rPr lang="en-US" sz="2800" dirty="0" smtClean="0"/>
              <a:t>This sequence is  what you would normally see when looking at an expense report.</a:t>
            </a:r>
            <a:endParaRPr lang="en-US" sz="2800" dirty="0"/>
          </a:p>
        </p:txBody>
      </p:sp>
      <p:grpSp>
        <p:nvGrpSpPr>
          <p:cNvPr id="44" name="Group 43"/>
          <p:cNvGrpSpPr/>
          <p:nvPr/>
        </p:nvGrpSpPr>
        <p:grpSpPr>
          <a:xfrm>
            <a:off x="267751" y="3019072"/>
            <a:ext cx="2049642" cy="819856"/>
            <a:chOff x="1051" y="1876071"/>
            <a:chExt cx="2049642" cy="819856"/>
          </a:xfrm>
          <a:effectLst>
            <a:reflection blurRad="6350" stA="50000" endA="295" endPos="92000" dist="101600" dir="5400000" sy="-100000" algn="bl" rotWithShape="0"/>
          </a:effectLst>
        </p:grpSpPr>
        <p:sp>
          <p:nvSpPr>
            <p:cNvPr id="57" name="Pentagon 56"/>
            <p:cNvSpPr/>
            <p:nvPr/>
          </p:nvSpPr>
          <p:spPr>
            <a:xfrm>
              <a:off x="1051" y="1876071"/>
              <a:ext cx="2049642" cy="819856"/>
            </a:xfrm>
            <a:prstGeom prst="homePlate">
              <a:avLst/>
            </a:pr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8" name="Pentagon 4"/>
            <p:cNvSpPr/>
            <p:nvPr/>
          </p:nvSpPr>
          <p:spPr>
            <a:xfrm>
              <a:off x="1051" y="1876071"/>
              <a:ext cx="1844677" cy="819856"/>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112014" tIns="56007" rIns="28004" bIns="56007" numCol="1" spcCol="1270" anchor="ctr" anchorCtr="0">
              <a:noAutofit/>
            </a:bodyPr>
            <a:lstStyle/>
            <a:p>
              <a:pPr lvl="0" algn="ctr" defTabSz="933450">
                <a:lnSpc>
                  <a:spcPct val="90000"/>
                </a:lnSpc>
                <a:spcBef>
                  <a:spcPct val="0"/>
                </a:spcBef>
                <a:spcAft>
                  <a:spcPct val="35000"/>
                </a:spcAft>
              </a:pPr>
              <a:r>
                <a:rPr lang="en-US" b="1" kern="1200" dirty="0" smtClean="0">
                  <a:solidFill>
                    <a:schemeClr val="tx1"/>
                  </a:solidFill>
                </a:rPr>
                <a:t>Fund</a:t>
              </a:r>
              <a:endParaRPr lang="en-US" b="1" kern="1200" dirty="0">
                <a:solidFill>
                  <a:schemeClr val="tx1"/>
                </a:solidFill>
              </a:endParaRPr>
            </a:p>
          </p:txBody>
        </p:sp>
      </p:grpSp>
      <p:grpSp>
        <p:nvGrpSpPr>
          <p:cNvPr id="45" name="Group 44"/>
          <p:cNvGrpSpPr/>
          <p:nvPr/>
        </p:nvGrpSpPr>
        <p:grpSpPr>
          <a:xfrm>
            <a:off x="1907464" y="3019072"/>
            <a:ext cx="2049642" cy="819856"/>
            <a:chOff x="1640764" y="1876071"/>
            <a:chExt cx="2049642" cy="819856"/>
          </a:xfrm>
          <a:effectLst>
            <a:reflection blurRad="6350" stA="50000" endA="295" endPos="92000" dist="101600" dir="5400000" sy="-100000" algn="bl" rotWithShape="0"/>
          </a:effectLst>
        </p:grpSpPr>
        <p:sp>
          <p:nvSpPr>
            <p:cNvPr id="55" name="Chevron 54"/>
            <p:cNvSpPr/>
            <p:nvPr/>
          </p:nvSpPr>
          <p:spPr>
            <a:xfrm>
              <a:off x="1640764" y="1876071"/>
              <a:ext cx="2049642" cy="819856"/>
            </a:xfrm>
            <a:prstGeom prst="chevron">
              <a:avLst/>
            </a:prstGeom>
            <a:solidFill>
              <a:srgbClr val="9966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Chevron 6"/>
            <p:cNvSpPr/>
            <p:nvPr/>
          </p:nvSpPr>
          <p:spPr>
            <a:xfrm>
              <a:off x="2050692" y="1876071"/>
              <a:ext cx="1229786" cy="819856"/>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b="1" kern="1200" dirty="0" smtClean="0">
                  <a:solidFill>
                    <a:schemeClr val="tx1"/>
                  </a:solidFill>
                </a:rPr>
                <a:t>Location</a:t>
              </a:r>
              <a:endParaRPr lang="en-US" b="1" kern="1200" dirty="0">
                <a:solidFill>
                  <a:schemeClr val="tx1"/>
                </a:solidFill>
              </a:endParaRPr>
            </a:p>
          </p:txBody>
        </p:sp>
      </p:grpSp>
      <p:grpSp>
        <p:nvGrpSpPr>
          <p:cNvPr id="46" name="Group 45"/>
          <p:cNvGrpSpPr/>
          <p:nvPr/>
        </p:nvGrpSpPr>
        <p:grpSpPr>
          <a:xfrm>
            <a:off x="3547178" y="3019072"/>
            <a:ext cx="2049642" cy="819856"/>
            <a:chOff x="3280478" y="1876071"/>
            <a:chExt cx="2049642" cy="819856"/>
          </a:xfrm>
          <a:effectLst>
            <a:reflection blurRad="6350" stA="50000" endA="295" endPos="92000" dist="101600" dir="5400000" sy="-100000" algn="bl" rotWithShape="0"/>
          </a:effectLst>
        </p:grpSpPr>
        <p:sp>
          <p:nvSpPr>
            <p:cNvPr id="53" name="Chevron 52"/>
            <p:cNvSpPr/>
            <p:nvPr/>
          </p:nvSpPr>
          <p:spPr>
            <a:xfrm>
              <a:off x="3280478" y="1876071"/>
              <a:ext cx="2049642" cy="819856"/>
            </a:xfrm>
            <a:prstGeom prst="chevron">
              <a:avLst/>
            </a:prstGeom>
            <a:solidFill>
              <a:srgbClr val="6699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4" name="Chevron 8"/>
            <p:cNvSpPr/>
            <p:nvPr/>
          </p:nvSpPr>
          <p:spPr>
            <a:xfrm>
              <a:off x="3690406" y="1876071"/>
              <a:ext cx="1229786" cy="819856"/>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b="1" kern="1200" dirty="0" smtClean="0">
                  <a:solidFill>
                    <a:schemeClr val="tx1"/>
                  </a:solidFill>
                </a:rPr>
                <a:t>Object of Expense</a:t>
              </a:r>
              <a:endParaRPr lang="en-US" b="1" kern="1200" dirty="0">
                <a:solidFill>
                  <a:schemeClr val="tx1"/>
                </a:solidFill>
              </a:endParaRPr>
            </a:p>
          </p:txBody>
        </p:sp>
      </p:grpSp>
      <p:grpSp>
        <p:nvGrpSpPr>
          <p:cNvPr id="47" name="Group 46"/>
          <p:cNvGrpSpPr/>
          <p:nvPr/>
        </p:nvGrpSpPr>
        <p:grpSpPr>
          <a:xfrm>
            <a:off x="5186892" y="3019072"/>
            <a:ext cx="2049642" cy="819856"/>
            <a:chOff x="4920192" y="1876071"/>
            <a:chExt cx="2049642" cy="819856"/>
          </a:xfrm>
          <a:effectLst>
            <a:reflection blurRad="6350" stA="50000" endA="295" endPos="92000" dist="101600" dir="5400000" sy="-100000" algn="bl" rotWithShape="0"/>
          </a:effectLst>
        </p:grpSpPr>
        <p:sp>
          <p:nvSpPr>
            <p:cNvPr id="51" name="Chevron 50"/>
            <p:cNvSpPr/>
            <p:nvPr/>
          </p:nvSpPr>
          <p:spPr>
            <a:xfrm>
              <a:off x="4920192" y="1876071"/>
              <a:ext cx="2049642" cy="819856"/>
            </a:xfrm>
            <a:prstGeom prst="chevron">
              <a:avLst/>
            </a:prstGeom>
            <a:solidFill>
              <a:srgbClr val="E37DE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Chevron 10"/>
            <p:cNvSpPr/>
            <p:nvPr/>
          </p:nvSpPr>
          <p:spPr>
            <a:xfrm>
              <a:off x="5330120" y="1876071"/>
              <a:ext cx="1229786" cy="819856"/>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b="1" kern="1200" dirty="0" smtClean="0">
                  <a:solidFill>
                    <a:schemeClr val="tx1"/>
                  </a:solidFill>
                </a:rPr>
                <a:t>Function</a:t>
              </a:r>
              <a:endParaRPr lang="en-US" b="1" kern="1200" dirty="0">
                <a:solidFill>
                  <a:schemeClr val="tx1"/>
                </a:solidFill>
              </a:endParaRPr>
            </a:p>
          </p:txBody>
        </p:sp>
      </p:grpSp>
      <p:grpSp>
        <p:nvGrpSpPr>
          <p:cNvPr id="48" name="Group 47"/>
          <p:cNvGrpSpPr/>
          <p:nvPr/>
        </p:nvGrpSpPr>
        <p:grpSpPr>
          <a:xfrm>
            <a:off x="6826606" y="3019072"/>
            <a:ext cx="2049642" cy="819856"/>
            <a:chOff x="6559906" y="1876071"/>
            <a:chExt cx="2049642" cy="819856"/>
          </a:xfrm>
          <a:effectLst>
            <a:reflection blurRad="6350" stA="50000" endA="295" endPos="92000" dist="101600" dir="5400000" sy="-100000" algn="bl" rotWithShape="0"/>
          </a:effectLst>
        </p:grpSpPr>
        <p:sp>
          <p:nvSpPr>
            <p:cNvPr id="49" name="Chevron 48"/>
            <p:cNvSpPr/>
            <p:nvPr/>
          </p:nvSpPr>
          <p:spPr>
            <a:xfrm>
              <a:off x="6559906" y="1876071"/>
              <a:ext cx="2049642" cy="819856"/>
            </a:xfrm>
            <a:prstGeom prst="chevron">
              <a:avLst/>
            </a:prstGeom>
            <a:solidFill>
              <a:srgbClr val="41DF7D"/>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Chevron 12"/>
            <p:cNvSpPr/>
            <p:nvPr/>
          </p:nvSpPr>
          <p:spPr>
            <a:xfrm>
              <a:off x="6969834" y="1876071"/>
              <a:ext cx="1229786" cy="819856"/>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b="1" kern="1200" dirty="0" smtClean="0">
                  <a:solidFill>
                    <a:schemeClr val="tx1"/>
                  </a:solidFill>
                </a:rPr>
                <a:t>Project</a:t>
              </a:r>
              <a:endParaRPr lang="en-US" b="1" kern="1200" dirty="0">
                <a:solidFill>
                  <a:schemeClr val="tx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1000"/>
                                        <p:tgtEl>
                                          <p:spTgt spid="45"/>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left)">
                                      <p:cBhvr>
                                        <p:cTn id="15" dur="1000"/>
                                        <p:tgtEl>
                                          <p:spTgt spid="46"/>
                                        </p:tgtEl>
                                      </p:cBhvr>
                                    </p:animEffect>
                                  </p:childTnLst>
                                </p:cTn>
                              </p:par>
                            </p:childTnLst>
                          </p:cTn>
                        </p:par>
                        <p:par>
                          <p:cTn id="16" fill="hold">
                            <p:stCondLst>
                              <p:cond delay="2500"/>
                            </p:stCondLst>
                            <p:childTnLst>
                              <p:par>
                                <p:cTn id="17" presetID="22" presetClass="entr" presetSubtype="8"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1000"/>
                                        <p:tgtEl>
                                          <p:spTgt spid="47"/>
                                        </p:tgtEl>
                                      </p:cBhvr>
                                    </p:animEffect>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left)">
                                      <p:cBhvr>
                                        <p:cTn id="23"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228600" y="1600200"/>
            <a:ext cx="8686800" cy="4191000"/>
          </a:xfrm>
          <a:noFill/>
          <a:ln>
            <a:noFill/>
            <a:miter lim="800000"/>
            <a:headEnd/>
            <a:tailEnd/>
          </a:ln>
        </p:spPr>
        <p:txBody>
          <a:bodyPr/>
          <a:lstStyle/>
          <a:p>
            <a:pPr>
              <a:lnSpc>
                <a:spcPct val="50000"/>
              </a:lnSpc>
              <a:buFont typeface="Wingdings" panose="05000000000000000000" pitchFamily="2" charset="2"/>
              <a:buNone/>
            </a:pPr>
            <a:endParaRPr lang="en-US" altLang="en-US" sz="2400" b="1" dirty="0">
              <a:solidFill>
                <a:srgbClr val="000000"/>
              </a:solidFill>
              <a:effectLst>
                <a:outerShdw blurRad="38100" dist="38100" dir="2700000" algn="tl">
                  <a:srgbClr val="FFFFFF"/>
                </a:outerShdw>
              </a:effectLst>
            </a:endParaRPr>
          </a:p>
          <a:p>
            <a:pPr>
              <a:lnSpc>
                <a:spcPct val="50000"/>
              </a:lnSpc>
              <a:buNone/>
            </a:pPr>
            <a:r>
              <a:rPr lang="en-US" altLang="en-US" sz="2400" b="1" u="sng" dirty="0" smtClean="0">
                <a:solidFill>
                  <a:srgbClr val="000000"/>
                </a:solidFill>
                <a:effectLst/>
              </a:rPr>
              <a:t>Fund	     Location        Object	       Function 	</a:t>
            </a:r>
            <a:r>
              <a:rPr lang="en-US" altLang="en-US" sz="2400" b="1" u="sng" dirty="0">
                <a:solidFill>
                  <a:srgbClr val="000000"/>
                </a:solidFill>
              </a:rPr>
              <a:t>Project</a:t>
            </a:r>
          </a:p>
          <a:p>
            <a:pPr>
              <a:lnSpc>
                <a:spcPct val="50000"/>
              </a:lnSpc>
              <a:buFont typeface="Wingdings" panose="05000000000000000000" pitchFamily="2" charset="2"/>
              <a:buNone/>
            </a:pPr>
            <a:r>
              <a:rPr lang="en-US" altLang="en-US" sz="2400" b="1" dirty="0" smtClean="0">
                <a:solidFill>
                  <a:srgbClr val="000000"/>
                </a:solidFill>
                <a:effectLst/>
              </a:rPr>
              <a:t>	</a:t>
            </a:r>
          </a:p>
          <a:p>
            <a:pPr>
              <a:lnSpc>
                <a:spcPct val="50000"/>
              </a:lnSpc>
              <a:buFont typeface="Wingdings" panose="05000000000000000000" pitchFamily="2" charset="2"/>
              <a:buNone/>
            </a:pPr>
            <a:r>
              <a:rPr lang="en-US" altLang="en-US" sz="2400" b="1" dirty="0" smtClean="0">
                <a:solidFill>
                  <a:srgbClr val="000000"/>
                </a:solidFill>
                <a:effectLst/>
              </a:rPr>
              <a:t>  </a:t>
            </a:r>
            <a:r>
              <a:rPr lang="en-US" altLang="en-US" sz="2400" b="1" dirty="0">
                <a:solidFill>
                  <a:srgbClr val="000000"/>
                </a:solidFill>
                <a:effectLst/>
              </a:rPr>
              <a:t>XX            XXX               </a:t>
            </a:r>
            <a:r>
              <a:rPr lang="en-US" altLang="en-US" sz="2400" b="1" dirty="0" smtClean="0">
                <a:solidFill>
                  <a:srgbClr val="000000"/>
                </a:solidFill>
                <a:effectLst/>
              </a:rPr>
              <a:t>XXX            </a:t>
            </a:r>
            <a:r>
              <a:rPr lang="en-US" altLang="en-US" sz="2400" b="1" dirty="0">
                <a:solidFill>
                  <a:srgbClr val="000000"/>
                </a:solidFill>
                <a:effectLst/>
              </a:rPr>
              <a:t>XXXXXX         XXX</a:t>
            </a:r>
          </a:p>
          <a:p>
            <a:pPr>
              <a:lnSpc>
                <a:spcPct val="50000"/>
              </a:lnSpc>
              <a:buFont typeface="Wingdings" panose="05000000000000000000" pitchFamily="2" charset="2"/>
              <a:buNone/>
            </a:pPr>
            <a:endParaRPr lang="en-US" altLang="en-US" sz="2400" b="1" dirty="0">
              <a:solidFill>
                <a:srgbClr val="000000"/>
              </a:solidFill>
              <a:effectLst/>
            </a:endParaRPr>
          </a:p>
          <a:p>
            <a:pPr>
              <a:lnSpc>
                <a:spcPct val="50000"/>
              </a:lnSpc>
              <a:buFont typeface="Wingdings" panose="05000000000000000000" pitchFamily="2" charset="2"/>
              <a:buNone/>
            </a:pPr>
            <a:endParaRPr lang="en-US" altLang="en-US" sz="2400" b="1" dirty="0">
              <a:solidFill>
                <a:srgbClr val="000000"/>
              </a:solidFill>
              <a:effectLst/>
            </a:endParaRPr>
          </a:p>
          <a:p>
            <a:pPr marL="0" indent="0">
              <a:buFont typeface="Wingdings" panose="05000000000000000000" pitchFamily="2" charset="2"/>
              <a:buNone/>
            </a:pPr>
            <a:r>
              <a:rPr lang="en-US" altLang="en-US" sz="2400" dirty="0">
                <a:solidFill>
                  <a:srgbClr val="000000"/>
                </a:solidFill>
                <a:effectLst/>
              </a:rPr>
              <a:t>Most of the commercial software used in districts will display account codes in this order.  </a:t>
            </a:r>
            <a:r>
              <a:rPr lang="en-US" altLang="en-US" sz="2400" dirty="0" smtClean="0">
                <a:solidFill>
                  <a:srgbClr val="000000"/>
                </a:solidFill>
              </a:rPr>
              <a:t>Local reports may be set up to change the order of the dimensions and include descriptions.   </a:t>
            </a:r>
            <a:r>
              <a:rPr lang="en-US" altLang="en-US" sz="2400" dirty="0" smtClean="0">
                <a:solidFill>
                  <a:srgbClr val="000000"/>
                </a:solidFill>
                <a:effectLst/>
              </a:rPr>
              <a:t>In </a:t>
            </a:r>
            <a:r>
              <a:rPr lang="en-US" altLang="en-US" sz="2400" dirty="0">
                <a:solidFill>
                  <a:srgbClr val="000000"/>
                </a:solidFill>
                <a:effectLst/>
              </a:rPr>
              <a:t>DPI reporting you will see the function number preceding the object or source.  DPI reporting does not require location detail.  </a:t>
            </a:r>
          </a:p>
        </p:txBody>
      </p:sp>
      <p:sp>
        <p:nvSpPr>
          <p:cNvPr id="5" name="Rectangle 2"/>
          <p:cNvSpPr txBox="1">
            <a:spLocks noGrp="1" noChangeArrowheads="1"/>
          </p:cNvSpPr>
          <p:nvPr>
            <p:ph type="title"/>
          </p:nvPr>
        </p:nvSpPr>
        <p:spPr>
          <a:prstGeom prst="rect">
            <a:avLst/>
          </a:prstGeo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2" name="TextBox 1"/>
          <p:cNvSpPr txBox="1"/>
          <p:nvPr/>
        </p:nvSpPr>
        <p:spPr>
          <a:xfrm>
            <a:off x="1066800" y="5955268"/>
            <a:ext cx="7045518" cy="369332"/>
          </a:xfrm>
          <a:prstGeom prst="rect">
            <a:avLst/>
          </a:prstGeom>
          <a:noFill/>
        </p:spPr>
        <p:txBody>
          <a:bodyPr wrap="none" rtlCol="0">
            <a:spAutoFit/>
          </a:bodyPr>
          <a:lstStyle/>
          <a:p>
            <a:r>
              <a:rPr lang="en-US" dirty="0" smtClean="0"/>
              <a:t>Activity and Ledger printouts are used to build and manage budgets</a:t>
            </a:r>
            <a:endParaRPr lang="en-US" dirty="0"/>
          </a:p>
        </p:txBody>
      </p:sp>
      <p:sp>
        <p:nvSpPr>
          <p:cNvPr id="3" name="Slide Number Placeholder 2"/>
          <p:cNvSpPr>
            <a:spLocks noGrp="1"/>
          </p:cNvSpPr>
          <p:nvPr>
            <p:ph type="sldNum" sz="quarter" idx="12"/>
          </p:nvPr>
        </p:nvSpPr>
        <p:spPr/>
        <p:txBody>
          <a:bodyPr/>
          <a:lstStyle/>
          <a:p>
            <a:fld id="{C3CB0B32-A403-4877-9364-A02221D54EB0}" type="slidenum">
              <a:rPr lang="en-US" smtClean="0"/>
              <a:pPr/>
              <a:t>6</a:t>
            </a:fld>
            <a:endParaRPr lang="en-US"/>
          </a:p>
        </p:txBody>
      </p:sp>
      <p:sp>
        <p:nvSpPr>
          <p:cNvPr id="8"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418239326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3CB0B32-A403-4877-9364-A02221D54EB0}" type="slidenum">
              <a:rPr lang="en-US" smtClean="0"/>
              <a:pPr/>
              <a:t>7</a:t>
            </a:fld>
            <a:endParaRPr lang="en-US"/>
          </a:p>
        </p:txBody>
      </p:sp>
      <p:sp>
        <p:nvSpPr>
          <p:cNvPr id="4" name="Rectangle 2"/>
          <p:cNvSpPr txBox="1">
            <a:spLocks noChangeArrowheads="1"/>
          </p:cNvSpPr>
          <p:nvPr/>
        </p:nvSpPr>
        <p:spPr>
          <a:xfrm>
            <a:off x="228600" y="304800"/>
            <a:ext cx="8610600" cy="701675"/>
          </a:xfrm>
          <a:prstGeom prst="rect">
            <a:avLst/>
          </a:prstGeom>
        </p:spPr>
        <p:txBody>
          <a:bodyPr vert="horz" anchor="b">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5" name="Rectangle 4"/>
          <p:cNvSpPr/>
          <p:nvPr/>
        </p:nvSpPr>
        <p:spPr>
          <a:xfrm>
            <a:off x="228600" y="1600200"/>
            <a:ext cx="1752600" cy="2667000"/>
          </a:xfrm>
          <a:prstGeom prst="rect">
            <a:avLst/>
          </a:prstGeom>
          <a:solidFill>
            <a:srgbClr val="FFFF00">
              <a:alpha val="50196"/>
            </a:srgbClr>
          </a:solid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8" name="Pentagon 7"/>
          <p:cNvSpPr/>
          <p:nvPr/>
        </p:nvSpPr>
        <p:spPr>
          <a:xfrm>
            <a:off x="228601" y="1600200"/>
            <a:ext cx="1752599"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
        <p:nvSpPr>
          <p:cNvPr id="29" name="TextBox 28"/>
          <p:cNvSpPr txBox="1"/>
          <p:nvPr/>
        </p:nvSpPr>
        <p:spPr>
          <a:xfrm>
            <a:off x="533400" y="2590800"/>
            <a:ext cx="990600" cy="1661993"/>
          </a:xfrm>
          <a:prstGeom prst="rect">
            <a:avLst/>
          </a:prstGeom>
          <a:noFill/>
        </p:spPr>
        <p:txBody>
          <a:bodyPr wrap="square" rtlCol="0">
            <a:spAutoFit/>
          </a:bodyPr>
          <a:lstStyle/>
          <a:p>
            <a:pPr algn="ctr"/>
            <a:r>
              <a:rPr lang="en-US" sz="3200" b="1" dirty="0" smtClean="0"/>
              <a:t>10</a:t>
            </a:r>
          </a:p>
          <a:p>
            <a:pPr algn="ctr"/>
            <a:endParaRPr lang="en-US" sz="3400" b="1" dirty="0" smtClean="0"/>
          </a:p>
          <a:p>
            <a:pPr algn="ctr"/>
            <a:endParaRPr lang="en-US" sz="3200" b="1" dirty="0"/>
          </a:p>
        </p:txBody>
      </p:sp>
      <p:sp>
        <p:nvSpPr>
          <p:cNvPr id="30" name="TextBox 29"/>
          <p:cNvSpPr txBox="1"/>
          <p:nvPr/>
        </p:nvSpPr>
        <p:spPr>
          <a:xfrm>
            <a:off x="2209800" y="1447800"/>
            <a:ext cx="6705600" cy="5693866"/>
          </a:xfrm>
          <a:prstGeom prst="rect">
            <a:avLst/>
          </a:prstGeom>
          <a:noFill/>
        </p:spPr>
        <p:txBody>
          <a:bodyPr wrap="square" rtlCol="0">
            <a:spAutoFit/>
          </a:bodyPr>
          <a:lstStyle/>
          <a:p>
            <a:r>
              <a:rPr lang="en-US" sz="3600" u="sng" dirty="0" smtClean="0"/>
              <a:t>Fund 10</a:t>
            </a:r>
          </a:p>
          <a:p>
            <a:endParaRPr lang="en-US" sz="500" u="sng" dirty="0" smtClean="0"/>
          </a:p>
          <a:p>
            <a:pPr marL="228600" indent="-228600">
              <a:buFont typeface="Arial" pitchFamily="34" charset="0"/>
              <a:buChar char="•"/>
            </a:pPr>
            <a:r>
              <a:rPr lang="en-US" sz="2800" dirty="0" smtClean="0"/>
              <a:t>Most typically used for general education costs funded by a combination of local, state and federal funds.</a:t>
            </a:r>
          </a:p>
          <a:p>
            <a:endParaRPr lang="en-US" sz="1500" dirty="0" smtClean="0"/>
          </a:p>
          <a:p>
            <a:pPr>
              <a:buFont typeface="Arial" pitchFamily="34" charset="0"/>
              <a:buChar char="•"/>
            </a:pPr>
            <a:r>
              <a:rPr lang="en-US" sz="2800" dirty="0" smtClean="0"/>
              <a:t> Day to day operations	</a:t>
            </a:r>
          </a:p>
          <a:p>
            <a:pPr lvl="1">
              <a:buFont typeface="Arial" pitchFamily="34" charset="0"/>
              <a:buChar char="•"/>
            </a:pPr>
            <a:r>
              <a:rPr lang="en-US" sz="2800" dirty="0" smtClean="0"/>
              <a:t>  Instructional activities</a:t>
            </a:r>
          </a:p>
          <a:p>
            <a:pPr lvl="1">
              <a:buFont typeface="Arial" pitchFamily="34" charset="0"/>
              <a:buChar char="•"/>
            </a:pPr>
            <a:r>
              <a:rPr lang="en-US" sz="2800" dirty="0" smtClean="0"/>
              <a:t>  Instructional staff support</a:t>
            </a:r>
          </a:p>
          <a:p>
            <a:pPr lvl="1">
              <a:buFont typeface="Arial" pitchFamily="34" charset="0"/>
              <a:buChar char="•"/>
            </a:pPr>
            <a:r>
              <a:rPr lang="en-US" sz="2800" dirty="0" smtClean="0"/>
              <a:t>  Pupil support activities</a:t>
            </a:r>
          </a:p>
          <a:p>
            <a:pPr lvl="1">
              <a:buFont typeface="Arial" pitchFamily="34" charset="0"/>
              <a:buChar char="•"/>
            </a:pPr>
            <a:r>
              <a:rPr lang="en-US" sz="2800" dirty="0" smtClean="0"/>
              <a:t>  Other support activities</a:t>
            </a:r>
          </a:p>
          <a:p>
            <a:endParaRPr lang="en-US" sz="2800" dirty="0" smtClean="0"/>
          </a:p>
          <a:p>
            <a:endParaRPr lang="en-US" sz="2800" dirty="0"/>
          </a:p>
        </p:txBody>
      </p:sp>
      <p:sp>
        <p:nvSpPr>
          <p:cNvPr id="11"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3CB0B32-A403-4877-9364-A02221D54EB0}" type="slidenum">
              <a:rPr lang="en-US" smtClean="0"/>
              <a:pPr/>
              <a:t>8</a:t>
            </a:fld>
            <a:endParaRPr lang="en-US"/>
          </a:p>
        </p:txBody>
      </p:sp>
      <p:sp>
        <p:nvSpPr>
          <p:cNvPr id="4" name="Rectangle 2"/>
          <p:cNvSpPr txBox="1">
            <a:spLocks noChangeArrowheads="1"/>
          </p:cNvSpPr>
          <p:nvPr/>
        </p:nvSpPr>
        <p:spPr>
          <a:xfrm>
            <a:off x="304800" y="228600"/>
            <a:ext cx="8610600" cy="77787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11"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12" name="TextBox 11"/>
          <p:cNvSpPr txBox="1"/>
          <p:nvPr/>
        </p:nvSpPr>
        <p:spPr>
          <a:xfrm>
            <a:off x="2209800" y="1371601"/>
            <a:ext cx="6705600" cy="4632037"/>
          </a:xfrm>
          <a:prstGeom prst="rect">
            <a:avLst/>
          </a:prstGeom>
          <a:noFill/>
        </p:spPr>
        <p:txBody>
          <a:bodyPr wrap="square" rtlCol="0">
            <a:spAutoFit/>
          </a:bodyPr>
          <a:lstStyle/>
          <a:p>
            <a:r>
              <a:rPr lang="en-US" sz="3600" u="sng" dirty="0" smtClean="0"/>
              <a:t>Fund 27</a:t>
            </a:r>
          </a:p>
          <a:p>
            <a:endParaRPr lang="en-US" sz="500" u="sng" dirty="0" smtClean="0"/>
          </a:p>
          <a:p>
            <a:pPr marL="285750" indent="-285750">
              <a:buFont typeface="Arial" pitchFamily="34" charset="0"/>
              <a:buChar char="•"/>
            </a:pPr>
            <a:r>
              <a:rPr lang="en-US" sz="2800" dirty="0" smtClean="0"/>
              <a:t>Used to account for the excess cost of providing special education and related services for students with disabilities.</a:t>
            </a:r>
          </a:p>
          <a:p>
            <a:endParaRPr lang="en-US" sz="1500" dirty="0" smtClean="0"/>
          </a:p>
          <a:p>
            <a:pPr marL="228600" indent="-228600">
              <a:buFont typeface="Arial" pitchFamily="34" charset="0"/>
              <a:buChar char="•"/>
            </a:pPr>
            <a:r>
              <a:rPr lang="en-US" sz="2800" dirty="0" smtClean="0"/>
              <a:t>Separated for Special Education Categorical Aid calculation and IDEA Maintenance of Effort (MOE) calculations.</a:t>
            </a:r>
          </a:p>
          <a:p>
            <a:pPr>
              <a:buFont typeface="Arial" pitchFamily="34" charset="0"/>
              <a:buChar char="•"/>
            </a:pPr>
            <a:endParaRPr lang="en-US" sz="1500" dirty="0" smtClean="0"/>
          </a:p>
          <a:p>
            <a:pPr>
              <a:buFont typeface="Arial" pitchFamily="34" charset="0"/>
              <a:buChar char="•"/>
            </a:pPr>
            <a:r>
              <a:rPr lang="en-US" sz="2800" dirty="0" smtClean="0"/>
              <a:t> Also includes School Age Parent costs. </a:t>
            </a:r>
          </a:p>
        </p:txBody>
      </p:sp>
      <p:sp>
        <p:nvSpPr>
          <p:cNvPr id="13" name="Rectangle 12"/>
          <p:cNvSpPr/>
          <p:nvPr/>
        </p:nvSpPr>
        <p:spPr>
          <a:xfrm>
            <a:off x="228600" y="1600200"/>
            <a:ext cx="1746504"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15" name="Pentagon 7"/>
          <p:cNvSpPr/>
          <p:nvPr/>
        </p:nvSpPr>
        <p:spPr>
          <a:xfrm>
            <a:off x="228601" y="1600200"/>
            <a:ext cx="1752599" cy="914400"/>
          </a:xfrm>
          <a:prstGeom prst="rect">
            <a:avLst/>
          </a:prstGeom>
          <a:solidFill>
            <a:srgbClr val="FFFF00"/>
          </a:solidFill>
          <a:scene3d>
            <a:camera prst="orthographicFront"/>
            <a:lightRig rig="threePt" dir="t"/>
          </a:scene3d>
          <a:sp3d>
            <a:bevelT w="152400" h="50800" prst="softRound"/>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dirty="0" smtClean="0"/>
          </a:p>
          <a:p>
            <a:pPr algn="ctr"/>
            <a:r>
              <a:rPr lang="en-US" sz="2500" b="1" dirty="0" smtClean="0">
                <a:solidFill>
                  <a:schemeClr val="tx1"/>
                </a:solidFill>
              </a:rPr>
              <a:t>Fund</a:t>
            </a:r>
            <a:endParaRPr lang="en-US" sz="2500" b="1" dirty="0">
              <a:solidFill>
                <a:schemeClr val="tx1"/>
              </a:solidFill>
            </a:endParaRPr>
          </a:p>
        </p:txBody>
      </p:sp>
      <p:sp>
        <p:nvSpPr>
          <p:cNvPr id="17" name="TextBox 16"/>
          <p:cNvSpPr txBox="1"/>
          <p:nvPr/>
        </p:nvSpPr>
        <p:spPr>
          <a:xfrm>
            <a:off x="533400" y="2590800"/>
            <a:ext cx="990600" cy="1661993"/>
          </a:xfrm>
          <a:prstGeom prst="rect">
            <a:avLst/>
          </a:prstGeom>
          <a:noFill/>
        </p:spPr>
        <p:txBody>
          <a:bodyPr wrap="square" rtlCol="0">
            <a:spAutoFit/>
          </a:bodyPr>
          <a:lstStyle/>
          <a:p>
            <a:pPr algn="ctr"/>
            <a:r>
              <a:rPr lang="en-US" sz="3200" b="1" dirty="0" smtClean="0"/>
              <a:t>27</a:t>
            </a:r>
          </a:p>
          <a:p>
            <a:pPr algn="ctr"/>
            <a:endParaRPr lang="en-US" sz="3400" b="1" dirty="0" smtClean="0"/>
          </a:p>
          <a:p>
            <a:pPr algn="ctr"/>
            <a:endParaRPr lang="en-US" sz="32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28600" y="1600200"/>
            <a:ext cx="1752600" cy="2667000"/>
          </a:xfrm>
          <a:prstGeom prst="rect">
            <a:avLst/>
          </a:prstGeom>
          <a:solidFill>
            <a:srgbClr val="FFFF00">
              <a:alpha val="50196"/>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C3CB0B32-A403-4877-9364-A02221D54EB0}" type="slidenum">
              <a:rPr lang="en-US" smtClean="0"/>
              <a:pPr/>
              <a:t>9</a:t>
            </a:fld>
            <a:endParaRPr lang="en-US"/>
          </a:p>
        </p:txBody>
      </p:sp>
      <p:sp>
        <p:nvSpPr>
          <p:cNvPr id="4" name="Rectangle 2"/>
          <p:cNvSpPr txBox="1">
            <a:spLocks noChangeArrowheads="1"/>
          </p:cNvSpPr>
          <p:nvPr/>
        </p:nvSpPr>
        <p:spPr>
          <a:xfrm>
            <a:off x="228600" y="304800"/>
            <a:ext cx="8610600" cy="701675"/>
          </a:xfrm>
          <a:prstGeom prst="rect">
            <a:avLst/>
          </a:prstGeom>
        </p:spPr>
        <p:txBody>
          <a:bodyPr vert="horz" anchor="b">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3">
                    <a:shade val="75000"/>
                  </a:schemeClr>
                </a:solidFill>
                <a:effectLst/>
                <a:uLnTx/>
                <a:uFillTx/>
                <a:latin typeface="+mj-lt"/>
                <a:ea typeface="+mj-ea"/>
                <a:cs typeface="+mj-cs"/>
              </a:rPr>
              <a:t>WUFAR Account Format</a:t>
            </a:r>
            <a:endParaRPr kumimoji="0" lang="en-US" sz="44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10" name="Rectangle 9"/>
          <p:cNvSpPr/>
          <p:nvPr/>
        </p:nvSpPr>
        <p:spPr>
          <a:xfrm>
            <a:off x="1981200" y="1600200"/>
            <a:ext cx="1676400" cy="2667000"/>
          </a:xfrm>
          <a:prstGeom prst="rect">
            <a:avLst/>
          </a:prstGeom>
          <a:solidFill>
            <a:srgbClr val="9966FF">
              <a:alpha val="50000"/>
            </a:srgbClr>
          </a:solidFill>
          <a:ln w="317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hevron 14"/>
          <p:cNvSpPr/>
          <p:nvPr/>
        </p:nvSpPr>
        <p:spPr>
          <a:xfrm>
            <a:off x="1905000" y="1600200"/>
            <a:ext cx="1755648" cy="914400"/>
          </a:xfrm>
          <a:prstGeom prst="rect">
            <a:avLst/>
          </a:prstGeom>
          <a:solidFill>
            <a:srgbClr val="9966FF"/>
          </a:solidFill>
          <a:scene3d>
            <a:camera prst="orthographicFront"/>
            <a:lightRig rig="threePt" dir="t"/>
          </a:scene3d>
          <a:sp3d>
            <a:bevelT/>
          </a:sp3d>
        </p:spPr>
        <p:style>
          <a:lnRef idx="2">
            <a:schemeClr val="lt1">
              <a:hueOff val="0"/>
              <a:satOff val="0"/>
              <a:lumOff val="0"/>
              <a:alphaOff val="0"/>
            </a:schemeClr>
          </a:lnRef>
          <a:fillRef idx="1">
            <a:schemeClr val="accent2">
              <a:hueOff val="-3556666"/>
              <a:satOff val="6224"/>
              <a:lumOff val="-9706"/>
              <a:alphaOff val="0"/>
            </a:schemeClr>
          </a:fillRef>
          <a:effectRef idx="0">
            <a:schemeClr val="accent2">
              <a:hueOff val="-3556666"/>
              <a:satOff val="6224"/>
              <a:lumOff val="-9706"/>
              <a:alphaOff val="0"/>
            </a:schemeClr>
          </a:effectRef>
          <a:fontRef idx="minor">
            <a:schemeClr val="lt1"/>
          </a:fontRef>
        </p:style>
        <p:txBody>
          <a:bodyPr/>
          <a:lstStyle/>
          <a:p>
            <a:pPr algn="ctr"/>
            <a:endParaRPr lang="en-US" sz="1400" b="1" dirty="0" smtClean="0">
              <a:solidFill>
                <a:schemeClr val="tx1"/>
              </a:solidFill>
            </a:endParaRPr>
          </a:p>
          <a:p>
            <a:pPr algn="ctr"/>
            <a:r>
              <a:rPr lang="en-US" sz="2500" b="1" dirty="0" smtClean="0">
                <a:solidFill>
                  <a:schemeClr val="tx1"/>
                </a:solidFill>
              </a:rPr>
              <a:t>Location</a:t>
            </a:r>
            <a:endParaRPr lang="en-US" sz="2500" b="1" dirty="0">
              <a:solidFill>
                <a:schemeClr val="tx1"/>
              </a:solidFill>
            </a:endParaRPr>
          </a:p>
        </p:txBody>
      </p:sp>
      <p:sp>
        <p:nvSpPr>
          <p:cNvPr id="29" name="TextBox 28"/>
          <p:cNvSpPr txBox="1"/>
          <p:nvPr/>
        </p:nvSpPr>
        <p:spPr>
          <a:xfrm>
            <a:off x="457200" y="2514600"/>
            <a:ext cx="990600" cy="1661993"/>
          </a:xfrm>
          <a:prstGeom prst="rect">
            <a:avLst/>
          </a:prstGeom>
          <a:noFill/>
        </p:spPr>
        <p:txBody>
          <a:bodyPr wrap="square" rtlCol="0">
            <a:spAutoFit/>
          </a:bodyPr>
          <a:lstStyle/>
          <a:p>
            <a:pPr algn="ctr"/>
            <a:r>
              <a:rPr lang="en-US" sz="3200" b="1" dirty="0" smtClean="0"/>
              <a:t>10</a:t>
            </a:r>
          </a:p>
          <a:p>
            <a:pPr algn="ctr"/>
            <a:r>
              <a:rPr lang="en-US" sz="3400" b="1" dirty="0" smtClean="0"/>
              <a:t>--</a:t>
            </a:r>
          </a:p>
          <a:p>
            <a:pPr algn="ctr"/>
            <a:r>
              <a:rPr lang="en-US" sz="3200" b="1" dirty="0" smtClean="0"/>
              <a:t>27</a:t>
            </a:r>
            <a:endParaRPr lang="en-US" sz="3200" b="1" dirty="0"/>
          </a:p>
        </p:txBody>
      </p:sp>
      <p:sp>
        <p:nvSpPr>
          <p:cNvPr id="32" name="TextBox 31"/>
          <p:cNvSpPr txBox="1"/>
          <p:nvPr/>
        </p:nvSpPr>
        <p:spPr>
          <a:xfrm>
            <a:off x="2286000" y="2514600"/>
            <a:ext cx="990600" cy="584775"/>
          </a:xfrm>
          <a:prstGeom prst="rect">
            <a:avLst/>
          </a:prstGeom>
          <a:noFill/>
        </p:spPr>
        <p:txBody>
          <a:bodyPr wrap="square" rtlCol="0">
            <a:spAutoFit/>
          </a:bodyPr>
          <a:lstStyle/>
          <a:p>
            <a:pPr algn="ctr"/>
            <a:r>
              <a:rPr lang="en-US" sz="3200" b="1" dirty="0" smtClean="0"/>
              <a:t>123</a:t>
            </a:r>
            <a:endParaRPr lang="en-US" sz="3200" b="1" dirty="0"/>
          </a:p>
        </p:txBody>
      </p:sp>
      <p:sp>
        <p:nvSpPr>
          <p:cNvPr id="17" name="Date Placeholder 4"/>
          <p:cNvSpPr txBox="1">
            <a:spLocks/>
          </p:cNvSpPr>
          <p:nvPr/>
        </p:nvSpPr>
        <p:spPr>
          <a:xfrm>
            <a:off x="152400" y="6400800"/>
            <a:ext cx="4038600" cy="457200"/>
          </a:xfrm>
          <a:prstGeom prst="rect">
            <a:avLst/>
          </a:prstGeom>
        </p:spPr>
        <p:txBody>
          <a:bodyPr vert="horz"/>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Wisconsin Department</a:t>
            </a:r>
            <a:r>
              <a:rPr lang="en-US" sz="1400" dirty="0" smtClean="0">
                <a:solidFill>
                  <a:srgbClr val="FFFFFF"/>
                </a:solidFill>
              </a:rPr>
              <a:t> of Public Instruction</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
        <p:nvSpPr>
          <p:cNvPr id="19" name="TextBox 18"/>
          <p:cNvSpPr txBox="1"/>
          <p:nvPr/>
        </p:nvSpPr>
        <p:spPr>
          <a:xfrm>
            <a:off x="3810000" y="1447800"/>
            <a:ext cx="5105400" cy="3770263"/>
          </a:xfrm>
          <a:prstGeom prst="rect">
            <a:avLst/>
          </a:prstGeom>
          <a:noFill/>
        </p:spPr>
        <p:txBody>
          <a:bodyPr wrap="square" rtlCol="0">
            <a:spAutoFit/>
          </a:bodyPr>
          <a:lstStyle/>
          <a:p>
            <a:r>
              <a:rPr lang="en-US" sz="3600" u="sng" dirty="0" smtClean="0"/>
              <a:t>Location</a:t>
            </a:r>
          </a:p>
          <a:p>
            <a:endParaRPr lang="en-US" sz="500" u="sng" dirty="0" smtClean="0"/>
          </a:p>
          <a:p>
            <a:pPr>
              <a:buFont typeface="Arial" pitchFamily="34" charset="0"/>
              <a:buChar char="•"/>
            </a:pPr>
            <a:r>
              <a:rPr lang="en-US" sz="2800" dirty="0" smtClean="0"/>
              <a:t> Where? </a:t>
            </a:r>
          </a:p>
          <a:p>
            <a:pPr lvl="1">
              <a:buFont typeface="Arial" pitchFamily="34" charset="0"/>
              <a:buChar char="•"/>
            </a:pPr>
            <a:endParaRPr lang="en-US" sz="1000" dirty="0" smtClean="0"/>
          </a:p>
          <a:p>
            <a:pPr>
              <a:buFont typeface="Arial" pitchFamily="34" charset="0"/>
              <a:buChar char="•"/>
            </a:pPr>
            <a:r>
              <a:rPr lang="en-US" sz="2800" dirty="0" smtClean="0"/>
              <a:t> DPI doesn’t generally collect</a:t>
            </a:r>
          </a:p>
          <a:p>
            <a:pPr>
              <a:buFont typeface="Arial" pitchFamily="34" charset="0"/>
              <a:buChar char="•"/>
            </a:pPr>
            <a:endParaRPr lang="en-US" sz="1000" dirty="0" smtClean="0"/>
          </a:p>
          <a:p>
            <a:pPr marL="228600" indent="-228600">
              <a:buFont typeface="Arial" pitchFamily="34" charset="0"/>
              <a:buChar char="•"/>
            </a:pPr>
            <a:r>
              <a:rPr lang="en-US" sz="2800" dirty="0" smtClean="0"/>
              <a:t>Used for internal tracking by district</a:t>
            </a:r>
          </a:p>
          <a:p>
            <a:pPr>
              <a:buFont typeface="Arial" pitchFamily="34" charset="0"/>
              <a:buChar char="•"/>
            </a:pPr>
            <a:endParaRPr lang="en-US" sz="1000" dirty="0" smtClean="0"/>
          </a:p>
          <a:p>
            <a:pPr marL="228600" indent="-228600">
              <a:buFont typeface="Arial" pitchFamily="34" charset="0"/>
              <a:buChar char="•"/>
            </a:pPr>
            <a:r>
              <a:rPr lang="en-US" sz="2800" dirty="0" smtClean="0"/>
              <a:t>Future possibility of school level tracking</a:t>
            </a:r>
          </a:p>
        </p:txBody>
      </p:sp>
      <p:sp>
        <p:nvSpPr>
          <p:cNvPr id="21" name="Pentagon 7"/>
          <p:cNvSpPr/>
          <p:nvPr/>
        </p:nvSpPr>
        <p:spPr>
          <a:xfrm>
            <a:off x="228599" y="1600200"/>
            <a:ext cx="1764792" cy="914400"/>
          </a:xfrm>
          <a:prstGeom prst="rect">
            <a:avLst/>
          </a:prstGeom>
          <a:solidFill>
            <a:srgbClr val="FFFF00"/>
          </a:solidFill>
          <a:scene3d>
            <a:camera prst="orthographicFront"/>
            <a:lightRig rig="threePt" dir="t"/>
          </a:scene3d>
          <a:sp3d>
            <a:bevelT/>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sz="1400" b="1" dirty="0" smtClean="0">
              <a:solidFill>
                <a:schemeClr val="tx1"/>
              </a:solidFill>
            </a:endParaRPr>
          </a:p>
          <a:p>
            <a:pPr algn="ctr"/>
            <a:r>
              <a:rPr lang="en-US" sz="2500" b="1" dirty="0" smtClean="0">
                <a:solidFill>
                  <a:schemeClr val="tx1"/>
                </a:solidFill>
              </a:rPr>
              <a:t>Fund</a:t>
            </a:r>
            <a:endParaRPr lang="en-US" sz="25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9"/>
                                        </p:tgtEl>
                                        <p:attrNameLst>
                                          <p:attrName>style.opacity</p:attrName>
                                        </p:attrNameLst>
                                      </p:cBhvr>
                                      <p:to>
                                        <p:strVal val="0.25"/>
                                      </p:to>
                                    </p:set>
                                    <p:animEffect filter="image" prLst="opacity: 0.25">
                                      <p:cBhvr rctx="IE">
                                        <p:cTn id="7" dur="indefinite"/>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9130"/>
  <p:tag name="0" val="1"/>
  <p:tag name="ENGAGE_INTERACTION_GUID_1" val="76adaf5f-5254-4031-a144-769422660246"/>
  <p:tag name="AO_COMPLETION_THRESHOLD" val="4"/>
  <p:tag name="AO_COMPLETION_METHOD" val="VIEW"/>
  <p:tag name="AO_COMPLETION_TITLE" val="Module 1 - Sources of Special Ed Funding 2"/>
  <p:tag name="PRESENTATION_PLAYLIST_COUNT" val="0"/>
  <p:tag name="PRESENTATION_PRESENTER_SLIDE_LEVEL" val="0"/>
  <p:tag name="ARTICULATE_PROJECT_CHECK" val="0"/>
  <p:tag name="ENGAGE_TAB_COUNT" val="1"/>
  <p:tag name="PRESENTER_PREVIEW_END" val="10"/>
  <p:tag name="ART_ENCODE_TYPE" val="0"/>
  <p:tag name="ART_ENCODE_INDEX" val="1"/>
  <p:tag name="ENGAGE_INTERACTION_TITLE_1" val="IDEA Fiscal Acronyms"/>
  <p:tag name="ENGAGE_INTERACTION_FILENAME_1" val="C:\Documents and Settings\zellmrd\My Documents\My Articulate Projects\IDEA Fiscal Acronyms.intr"/>
  <p:tag name="ENGAGE_INTERACTION_PAUSE_1" val="1"/>
  <p:tag name="ENGAGE_INTERACTION_ID_1" val="a1d9a"/>
  <p:tag name="ENGAGE_INTERACTION_TABNAME_1" val="IDEA FISCAL ACRONYMS"/>
  <p:tag name="ENGAGE_LAST_MODIFY_DATE_1" val="40823.5419560185"/>
  <p:tag name="AQP_PASS_ACTION_1" val="0"/>
  <p:tag name="AQP_FAIL_ACTION_1" val="0"/>
  <p:tag name="AQP_PASS_SCORE_1" val="0"/>
  <p:tag name="AQP_TRAP_1" val="0"/>
  <p:tag name="AQP_ATTEMPTS_1" val="0"/>
  <p:tag name="ARTICULATE_PRESENTER_VERSION" val="6"/>
  <p:tag name="PUBLISH_TITLE" val="Module 1 - Equitable Services Set-Aside Overview"/>
  <p:tag name="ARTICULATE_PUBLISH_PATH" val="G:\SE\Fiscal Articulate Published\Module 1 - Equitable Services Overview"/>
  <p:tag name="ARTICULATE_LOGO" val="triangle.gif"/>
  <p:tag name="ARTICULATE_PRESENTER" val="Rachel Zellmer"/>
  <p:tag name="ARTICULATE_PRESENTER_GUID" val="52C597C31D52"/>
  <p:tag name="ARTICULATE_LMS" val="0"/>
  <p:tag name="ARTICULATE_TEMPLATE" val="Fiscal"/>
  <p:tag name="ARTICULATE_TEMPLATE_GUID" val="2450311d-ea6a-4452-a227-f763c292cd98"/>
  <p:tag name="LMS_PUBLISH" val="No"/>
  <p:tag name="PRESENTER_PREVIEW_MODE" val="0"/>
  <p:tag name="PRESENTER_PREVIEW_START" val="1"/>
  <p:tag name="PLAYERLOGOHEIGHT" val="131"/>
  <p:tag name="PLAYERLOGOWIDTH" val="115"/>
  <p:tag name="LAUNCHINNEWWINDOW" val="0"/>
  <p:tag name="LASTPUBLISHED" val="G:\SE\Fiscal Articulate Published\Module 1 - Equitable Services Overview\Module 1 - Equitable Services Set-Aside Overview\player.html"/>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69a04d9e-0b9e-4376-9f58-523e1f2f730e"/>
  <p:tag name="ARTICULATE_TITLE_TAG" val="Module 1 - CEIS Overview"/>
  <p:tag name="ARTICULATE_SLIDE_PAUSE" val="0"/>
  <p:tag name="ARTICULATE_NAV_LEVEL" val="1"/>
  <p:tag name="ARTICULATE_PLAYLIST_ID" val="-1"/>
  <p:tag name="ARTICULATE_LOCK_SLIDE" val="0"/>
  <p:tag name="AUDIO_ID" val="272"/>
  <p:tag name="ELAPSEDTIME" val="35.4"/>
  <p:tag name="ANNOTATION_COUNT" val="0"/>
  <p:tag name="ARTICULATE_SLIDE_NAV"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DEA Fiscal">
  <a:themeElements>
    <a:clrScheme name="IDEA">
      <a:dk1>
        <a:sysClr val="windowText" lastClr="000000"/>
      </a:dk1>
      <a:lt1>
        <a:sysClr val="window" lastClr="FFFFFF"/>
      </a:lt1>
      <a:dk2>
        <a:srgbClr val="1D4853"/>
      </a:dk2>
      <a:lt2>
        <a:srgbClr val="E7DEC9"/>
      </a:lt2>
      <a:accent1>
        <a:srgbClr val="362D18"/>
      </a:accent1>
      <a:accent2>
        <a:srgbClr val="C00000"/>
      </a:accent2>
      <a:accent3>
        <a:srgbClr val="1D4853"/>
      </a:accent3>
      <a:accent4>
        <a:srgbClr val="84AA33"/>
      </a:accent4>
      <a:accent5>
        <a:srgbClr val="964305"/>
      </a:accent5>
      <a:accent6>
        <a:srgbClr val="475A8D"/>
      </a:accent6>
      <a:hlink>
        <a:srgbClr val="1B4853"/>
      </a:hlink>
      <a:folHlink>
        <a:srgbClr val="14363E"/>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9652</TotalTime>
  <Words>2215</Words>
  <Application>Microsoft Office PowerPoint</Application>
  <PresentationFormat>On-screen Show (4:3)</PresentationFormat>
  <Paragraphs>533</Paragraphs>
  <Slides>34</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Georgia</vt:lpstr>
      <vt:lpstr>Times New Roman</vt:lpstr>
      <vt:lpstr>Wingdings</vt:lpstr>
      <vt:lpstr>Wingdings 2</vt:lpstr>
      <vt:lpstr>IDEA Fiscal</vt:lpstr>
      <vt:lpstr>WUFAR 101</vt:lpstr>
      <vt:lpstr>PowerPoint Presentation</vt:lpstr>
      <vt:lpstr>PowerPoint Presentation</vt:lpstr>
      <vt:lpstr>PowerPoint Presentation</vt:lpstr>
      <vt:lpstr>WUFAR Sequence of Dimensions</vt:lpstr>
      <vt:lpstr>WUFAR Account Format</vt:lpstr>
      <vt:lpstr>PowerPoint Presentation</vt:lpstr>
      <vt:lpstr>PowerPoint Presentation</vt:lpstr>
      <vt:lpstr>PowerPoint Presentation</vt:lpstr>
      <vt:lpstr>PowerPoint Presentation</vt:lpstr>
      <vt:lpstr>Types of Objects</vt:lpstr>
      <vt:lpstr>PowerPoint Presentation</vt:lpstr>
      <vt:lpstr>Types of Functions</vt:lpstr>
      <vt:lpstr>Types of Functions</vt:lpstr>
      <vt:lpstr>Types of Functions</vt:lpstr>
      <vt:lpstr>Example - Instructional Function Detail</vt:lpstr>
      <vt:lpstr>Example - Instructional Function Detail</vt:lpstr>
      <vt:lpstr>Example - Instructional Function Detail</vt:lpstr>
      <vt:lpstr>Example - Instructional Function Detail</vt:lpstr>
      <vt:lpstr>Example - Support Services Function Detail</vt:lpstr>
      <vt:lpstr>PowerPoint Presentation</vt:lpstr>
      <vt:lpstr>Project Codes</vt:lpstr>
      <vt:lpstr>PowerPoint Presentation</vt:lpstr>
      <vt:lpstr>Fund 10 Project Codes</vt:lpstr>
      <vt:lpstr>Fund 27 Project Codes</vt:lpstr>
      <vt:lpstr>Claiming Costs</vt:lpstr>
      <vt:lpstr>PowerPoint Presentation</vt:lpstr>
      <vt:lpstr>PowerPoint Presentation</vt:lpstr>
      <vt:lpstr>PowerPoint Presentation</vt:lpstr>
      <vt:lpstr>PowerPoint Presentation</vt:lpstr>
      <vt:lpstr>WUFAR Use</vt:lpstr>
      <vt:lpstr>WUFAR Use</vt:lpstr>
      <vt:lpstr>Technical Assistance</vt:lpstr>
      <vt:lpstr>PowerPoint Presentation</vt:lpstr>
    </vt:vector>
  </TitlesOfParts>
  <Company>State of Wisconsin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Special Education Funding</dc:title>
  <dc:creator>Rachel D. Zellmer</dc:creator>
  <cp:lastModifiedBy>Fornecker, Eugene   DPI</cp:lastModifiedBy>
  <cp:revision>544</cp:revision>
  <cp:lastPrinted>2017-02-14T14:11:56Z</cp:lastPrinted>
  <dcterms:created xsi:type="dcterms:W3CDTF">2011-09-13T18:53:04Z</dcterms:created>
  <dcterms:modified xsi:type="dcterms:W3CDTF">2017-07-11T13:55:24Z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Module 1 - Equitable Services Presentation</vt:lpwstr>
  </property>
  <property fmtid="{D5CDD505-2E9C-101B-9397-08002B2CF9AE}" pid="4" name="ArticulateGUID">
    <vt:lpwstr>DFAAFEC9-13AF-4C48-A2FD-3D61206B8EF4</vt:lpwstr>
  </property>
  <property fmtid="{D5CDD505-2E9C-101B-9397-08002B2CF9AE}" pid="5" name="ArticulateProjectFull">
    <vt:lpwstr>H:\LONGTERM\Federal Funding Conference\2015 February\Sessions\IDEA\Equitable Services\Equitable Services.ppta</vt:lpwstr>
  </property>
  <property fmtid="{D5CDD505-2E9C-101B-9397-08002B2CF9AE}" pid="6" name="_NewReviewCycle">
    <vt:lpwstr/>
  </property>
</Properties>
</file>